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8" r:id="rId4"/>
    <p:sldId id="258" r:id="rId5"/>
    <p:sldId id="299" r:id="rId6"/>
    <p:sldId id="301" r:id="rId7"/>
    <p:sldId id="300" r:id="rId8"/>
    <p:sldId id="302" r:id="rId9"/>
    <p:sldId id="306" r:id="rId10"/>
    <p:sldId id="305" r:id="rId11"/>
    <p:sldId id="303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70" autoAdjust="0"/>
  </p:normalViewPr>
  <p:slideViewPr>
    <p:cSldViewPr snapToGrid="0">
      <p:cViewPr varScale="1">
        <p:scale>
          <a:sx n="56" d="100"/>
          <a:sy n="56" d="100"/>
        </p:scale>
        <p:origin x="10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92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83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37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2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02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07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3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ai-and-machine/9781492078180/ch06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kadircanercetin/intuitive-understanding-of-word-embeddings-with-keras-6435fe92a57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Machine </a:t>
            </a:r>
            <a:r>
              <a:rPr lang="es-ES" dirty="0" err="1"/>
              <a:t>Learning</a:t>
            </a:r>
            <a:br>
              <a:rPr lang="es-ES" dirty="0"/>
            </a:br>
            <a:r>
              <a:rPr lang="es-ES" sz="4000" dirty="0">
                <a:solidFill>
                  <a:srgbClr val="FF0000"/>
                </a:solidFill>
              </a:rPr>
              <a:t>Embeddings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Data Science Bootcamp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/>
              <a:t>The Bridge</a:t>
            </a:r>
            <a:endParaRPr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Capa Embedding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A52307-0BC1-4897-84C0-53C959AEB077}"/>
              </a:ext>
            </a:extLst>
          </p:cNvPr>
          <p:cNvSpPr/>
          <p:nvPr/>
        </p:nvSpPr>
        <p:spPr>
          <a:xfrm>
            <a:off x="963280" y="1857676"/>
            <a:ext cx="574040" cy="15713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F28C62-14D0-4333-A3A5-1007FDE41D45}"/>
              </a:ext>
            </a:extLst>
          </p:cNvPr>
          <p:cNvSpPr txBox="1"/>
          <p:nvPr/>
        </p:nvSpPr>
        <p:spPr>
          <a:xfrm>
            <a:off x="61580" y="2322622"/>
            <a:ext cx="104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</a:rPr>
              <a:t>N</a:t>
            </a:r>
          </a:p>
          <a:p>
            <a:pPr algn="ctr">
              <a:buClr>
                <a:schemeClr val="bg1"/>
              </a:buClr>
            </a:pPr>
            <a:r>
              <a:rPr lang="es-ES" dirty="0" err="1">
                <a:solidFill>
                  <a:schemeClr val="bg1"/>
                </a:solidFill>
              </a:rPr>
              <a:t>samples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864FE7-75E8-4929-A5A0-B6C71ECBC8FC}"/>
              </a:ext>
            </a:extLst>
          </p:cNvPr>
          <p:cNvSpPr txBox="1"/>
          <p:nvPr/>
        </p:nvSpPr>
        <p:spPr>
          <a:xfrm>
            <a:off x="727060" y="1505148"/>
            <a:ext cx="104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05CC07-2316-4BDF-ACDC-8BE035E0C670}"/>
              </a:ext>
            </a:extLst>
          </p:cNvPr>
          <p:cNvSpPr/>
          <p:nvPr/>
        </p:nvSpPr>
        <p:spPr>
          <a:xfrm>
            <a:off x="2202800" y="1857675"/>
            <a:ext cx="171704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D4F48F-69FE-43D5-9AB6-39435F6A6052}"/>
              </a:ext>
            </a:extLst>
          </p:cNvPr>
          <p:cNvSpPr txBox="1"/>
          <p:nvPr/>
        </p:nvSpPr>
        <p:spPr>
          <a:xfrm>
            <a:off x="2007220" y="1505147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Tokenizamos</a:t>
            </a:r>
            <a:endParaRPr lang="es-ES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EFB27BE-3FD7-4F4D-8F27-500CC7421534}"/>
              </a:ext>
            </a:extLst>
          </p:cNvPr>
          <p:cNvSpPr/>
          <p:nvPr/>
        </p:nvSpPr>
        <p:spPr>
          <a:xfrm>
            <a:off x="1659240" y="2430344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03BA99-AA5F-46A1-BB76-E624C28EAD51}"/>
              </a:ext>
            </a:extLst>
          </p:cNvPr>
          <p:cNvSpPr/>
          <p:nvPr/>
        </p:nvSpPr>
        <p:spPr>
          <a:xfrm>
            <a:off x="4806302" y="1857675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609F104-271D-4C68-83E2-465DD718D2A5}"/>
              </a:ext>
            </a:extLst>
          </p:cNvPr>
          <p:cNvSpPr/>
          <p:nvPr/>
        </p:nvSpPr>
        <p:spPr>
          <a:xfrm>
            <a:off x="4178920" y="2430344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8421CE-0AE5-406C-94C0-ED8E2F92890F}"/>
              </a:ext>
            </a:extLst>
          </p:cNvPr>
          <p:cNvSpPr txBox="1"/>
          <p:nvPr/>
        </p:nvSpPr>
        <p:spPr>
          <a:xfrm>
            <a:off x="5027282" y="1505146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Vocabulary</a:t>
            </a:r>
            <a:r>
              <a:rPr lang="es-ES" b="1" dirty="0">
                <a:solidFill>
                  <a:srgbClr val="FF0000"/>
                </a:solidFill>
              </a:rPr>
              <a:t> size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AB3B32A-5F44-4371-B375-B6C4AC11D5E6}"/>
              </a:ext>
            </a:extLst>
          </p:cNvPr>
          <p:cNvSpPr/>
          <p:nvPr/>
        </p:nvSpPr>
        <p:spPr>
          <a:xfrm>
            <a:off x="8418182" y="4759754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D47B521-AFDE-40CF-99AC-4D1E68D8A8B8}"/>
              </a:ext>
            </a:extLst>
          </p:cNvPr>
          <p:cNvSpPr/>
          <p:nvPr/>
        </p:nvSpPr>
        <p:spPr>
          <a:xfrm rot="5400000">
            <a:off x="9336173" y="3636062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3344428-F60F-4B0B-9538-9BC6CFA5CE40}"/>
              </a:ext>
            </a:extLst>
          </p:cNvPr>
          <p:cNvSpPr/>
          <p:nvPr/>
        </p:nvSpPr>
        <p:spPr>
          <a:xfrm>
            <a:off x="8197202" y="4962258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191066-33CA-40FC-8DE1-8C431D83A295}"/>
              </a:ext>
            </a:extLst>
          </p:cNvPr>
          <p:cNvSpPr/>
          <p:nvPr/>
        </p:nvSpPr>
        <p:spPr>
          <a:xfrm>
            <a:off x="7861922" y="5176327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B1EEE51-C1A7-49E3-8FDC-48650DDC07E2}"/>
              </a:ext>
            </a:extLst>
          </p:cNvPr>
          <p:cNvSpPr txBox="1"/>
          <p:nvPr/>
        </p:nvSpPr>
        <p:spPr>
          <a:xfrm>
            <a:off x="10490850" y="4869694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>
                <a:solidFill>
                  <a:srgbClr val="FF0000"/>
                </a:solidFill>
              </a:rPr>
              <a:t>Embedding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1A84C0-80F9-441C-98EC-6490D7D6BA98}"/>
              </a:ext>
            </a:extLst>
          </p:cNvPr>
          <p:cNvSpPr txBox="1"/>
          <p:nvPr/>
        </p:nvSpPr>
        <p:spPr>
          <a:xfrm>
            <a:off x="255890" y="3863308"/>
            <a:ext cx="198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“frase 1 con texto”,</a:t>
            </a:r>
          </a:p>
          <a:p>
            <a:r>
              <a:rPr lang="es-ES" dirty="0">
                <a:solidFill>
                  <a:schemeClr val="bg1"/>
                </a:solidFill>
              </a:rPr>
              <a:t>  ”otra frase”            ]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456EEA0-39DB-42AA-B6F9-C546AD273AE7}"/>
              </a:ext>
            </a:extLst>
          </p:cNvPr>
          <p:cNvSpPr txBox="1"/>
          <p:nvPr/>
        </p:nvSpPr>
        <p:spPr>
          <a:xfrm>
            <a:off x="2270110" y="3849122"/>
            <a:ext cx="184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[[ “frase”, “1”, “con”],</a:t>
            </a:r>
          </a:p>
          <a:p>
            <a:r>
              <a:rPr lang="es-ES" dirty="0">
                <a:solidFill>
                  <a:schemeClr val="bg1"/>
                </a:solidFill>
              </a:rPr>
              <a:t> [ ”otra”, “frase”      ] 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D802908-931F-41A9-8A80-C3E5A5D48F55}"/>
              </a:ext>
            </a:extLst>
          </p:cNvPr>
          <p:cNvSpPr txBox="1"/>
          <p:nvPr/>
        </p:nvSpPr>
        <p:spPr>
          <a:xfrm>
            <a:off x="5149200" y="3843074"/>
            <a:ext cx="171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[ 1,   2,   3,   4]</a:t>
            </a:r>
          </a:p>
          <a:p>
            <a:r>
              <a:rPr lang="es-ES" dirty="0">
                <a:solidFill>
                  <a:schemeClr val="bg1"/>
                </a:solidFill>
              </a:rPr>
              <a:t>[ 5,   1]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8AB0D1C-3708-45A1-A5C7-F722FBE5CD73}"/>
              </a:ext>
            </a:extLst>
          </p:cNvPr>
          <p:cNvSpPr txBox="1"/>
          <p:nvPr/>
        </p:nvSpPr>
        <p:spPr>
          <a:xfrm>
            <a:off x="5466699" y="2060179"/>
            <a:ext cx="1717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{ “frase”: 1,</a:t>
            </a:r>
          </a:p>
          <a:p>
            <a:r>
              <a:rPr lang="es-ES" dirty="0">
                <a:solidFill>
                  <a:schemeClr val="bg1"/>
                </a:solidFill>
              </a:rPr>
              <a:t>  “1”: 2,</a:t>
            </a:r>
          </a:p>
          <a:p>
            <a:r>
              <a:rPr lang="es-ES" dirty="0">
                <a:solidFill>
                  <a:schemeClr val="bg1"/>
                </a:solidFill>
              </a:rPr>
              <a:t>  “con”: 3,</a:t>
            </a:r>
          </a:p>
          <a:p>
            <a:r>
              <a:rPr lang="es-ES" dirty="0">
                <a:solidFill>
                  <a:schemeClr val="bg1"/>
                </a:solidFill>
              </a:rPr>
              <a:t>  “texto”: 4,</a:t>
            </a:r>
          </a:p>
          <a:p>
            <a:r>
              <a:rPr lang="es-ES" dirty="0">
                <a:solidFill>
                  <a:schemeClr val="bg1"/>
                </a:solidFill>
              </a:rPr>
              <a:t>  “otra”: 5 }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F543624-5641-4E82-9576-5A1885911820}"/>
              </a:ext>
            </a:extLst>
          </p:cNvPr>
          <p:cNvSpPr txBox="1"/>
          <p:nvPr/>
        </p:nvSpPr>
        <p:spPr>
          <a:xfrm>
            <a:off x="34260" y="4554187"/>
            <a:ext cx="243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1)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EC743C8E-EDC5-4380-953E-E42F9EC75C3E}"/>
              </a:ext>
            </a:extLst>
          </p:cNvPr>
          <p:cNvSpPr/>
          <p:nvPr/>
        </p:nvSpPr>
        <p:spPr>
          <a:xfrm>
            <a:off x="7610459" y="2397280"/>
            <a:ext cx="406400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83014AB-A3EE-4150-B684-0D58EF34D683}"/>
              </a:ext>
            </a:extLst>
          </p:cNvPr>
          <p:cNvSpPr/>
          <p:nvPr/>
        </p:nvSpPr>
        <p:spPr>
          <a:xfrm>
            <a:off x="8273398" y="1870872"/>
            <a:ext cx="2550160" cy="157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D72C9AC-7036-43B6-BD16-6DF6D65696CF}"/>
              </a:ext>
            </a:extLst>
          </p:cNvPr>
          <p:cNvSpPr txBox="1"/>
          <p:nvPr/>
        </p:nvSpPr>
        <p:spPr>
          <a:xfrm>
            <a:off x="8425800" y="1490818"/>
            <a:ext cx="210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Padding</a:t>
            </a:r>
            <a:endParaRPr lang="es-E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4007EA8-7410-490A-B423-CA87387A2908}"/>
              </a:ext>
            </a:extLst>
          </p:cNvPr>
          <p:cNvSpPr txBox="1"/>
          <p:nvPr/>
        </p:nvSpPr>
        <p:spPr>
          <a:xfrm>
            <a:off x="10109822" y="1035370"/>
            <a:ext cx="171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[ 1,   2,   3,   4]</a:t>
            </a:r>
          </a:p>
          <a:p>
            <a:r>
              <a:rPr lang="es-ES" dirty="0">
                <a:solidFill>
                  <a:schemeClr val="bg1"/>
                </a:solidFill>
              </a:rPr>
              <a:t>[ 0,   0,   5,   1]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8C37391-15A5-4FF4-AEF1-5434219C2050}"/>
              </a:ext>
            </a:extLst>
          </p:cNvPr>
          <p:cNvSpPr txBox="1"/>
          <p:nvPr/>
        </p:nvSpPr>
        <p:spPr>
          <a:xfrm>
            <a:off x="7423176" y="3952145"/>
            <a:ext cx="476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</a:t>
            </a:r>
            <a:r>
              <a:rPr lang="es-ES" sz="2000" b="1" dirty="0" err="1">
                <a:solidFill>
                  <a:schemeClr val="bg1"/>
                </a:solidFill>
              </a:rPr>
              <a:t>sequence_length</a:t>
            </a:r>
            <a:r>
              <a:rPr lang="es-ES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2D8B0CA-E885-498B-A873-7C6E8A197A3B}"/>
              </a:ext>
            </a:extLst>
          </p:cNvPr>
          <p:cNvSpPr txBox="1"/>
          <p:nvPr/>
        </p:nvSpPr>
        <p:spPr>
          <a:xfrm>
            <a:off x="8339442" y="5379490"/>
            <a:ext cx="1717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</a:rPr>
              <a:t>1: [1.21, 0.3, 2.2],</a:t>
            </a:r>
          </a:p>
          <a:p>
            <a:r>
              <a:rPr lang="es-ES" dirty="0">
                <a:solidFill>
                  <a:schemeClr val="bg1"/>
                </a:solidFill>
              </a:rPr>
              <a:t>5: [-0.21, 1.7, 0.01]</a:t>
            </a:r>
          </a:p>
          <a:p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r>
              <a:rPr lang="es-ES" dirty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BC8D78-004A-42D0-8434-7585436B1B76}"/>
              </a:ext>
            </a:extLst>
          </p:cNvPr>
          <p:cNvSpPr txBox="1"/>
          <p:nvPr/>
        </p:nvSpPr>
        <p:spPr>
          <a:xfrm>
            <a:off x="1920549" y="6303858"/>
            <a:ext cx="616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sz="2000" b="1" dirty="0">
                <a:solidFill>
                  <a:schemeClr val="bg1"/>
                </a:solidFill>
              </a:rPr>
              <a:t>(</a:t>
            </a:r>
            <a:r>
              <a:rPr lang="es-ES" sz="2000" b="1" dirty="0" err="1">
                <a:solidFill>
                  <a:schemeClr val="bg1"/>
                </a:solidFill>
              </a:rPr>
              <a:t>n_samples</a:t>
            </a:r>
            <a:r>
              <a:rPr lang="es-ES" sz="2000" b="1" dirty="0">
                <a:solidFill>
                  <a:schemeClr val="bg1"/>
                </a:solidFill>
              </a:rPr>
              <a:t> x </a:t>
            </a:r>
            <a:r>
              <a:rPr lang="es-ES" sz="2000" b="1" dirty="0" err="1">
                <a:solidFill>
                  <a:schemeClr val="bg1"/>
                </a:solidFill>
              </a:rPr>
              <a:t>sequence_length</a:t>
            </a:r>
            <a:r>
              <a:rPr lang="es-ES" sz="2000" b="1" dirty="0">
                <a:solidFill>
                  <a:schemeClr val="bg1"/>
                </a:solidFill>
              </a:rPr>
              <a:t> x embedding)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9C3E7C-77C7-452D-9DB7-C9657EE93CE1}"/>
              </a:ext>
            </a:extLst>
          </p:cNvPr>
          <p:cNvSpPr txBox="1"/>
          <p:nvPr/>
        </p:nvSpPr>
        <p:spPr>
          <a:xfrm>
            <a:off x="10394950" y="1822901"/>
            <a:ext cx="210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sequence</a:t>
            </a:r>
            <a:endParaRPr lang="es-ES" b="1" dirty="0">
              <a:solidFill>
                <a:srgbClr val="FF0000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s-ES" b="1" dirty="0" err="1">
                <a:solidFill>
                  <a:srgbClr val="FF0000"/>
                </a:solidFill>
              </a:rPr>
              <a:t>length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2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3" grpId="0" animBg="1"/>
      <p:bldP spid="12" grpId="0" animBg="1"/>
      <p:bldP spid="13" grpId="0" animBg="1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2" grpId="0"/>
      <p:bldP spid="23" grpId="0"/>
      <p:bldP spid="24" grpId="0"/>
      <p:bldP spid="26" grpId="0" animBg="1"/>
      <p:bldP spid="27" grpId="0" animBg="1"/>
      <p:bldP spid="28" grpId="0"/>
      <p:bldP spid="30" grpId="0"/>
      <p:bldP spid="29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Bibliografía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059E62-5F3E-43F2-9ACD-493E8433CB48}"/>
              </a:ext>
            </a:extLst>
          </p:cNvPr>
          <p:cNvSpPr txBox="1"/>
          <p:nvPr/>
        </p:nvSpPr>
        <p:spPr>
          <a:xfrm>
            <a:off x="716902" y="1965960"/>
            <a:ext cx="8949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https://learning.oreilly.com/library/view/ai-and-machine/9781492078180/ch06.html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4"/>
              </a:rPr>
              <a:t>https://medium.com/@kadircanercetin/intuitive-understanding-of-word-embeddings-with-keras-6435fe92a57b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97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Definición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Deep </a:t>
            </a:r>
            <a:r>
              <a:rPr lang="es-ES" dirty="0" err="1"/>
              <a:t>Learning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Entrenamiento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ow Neural Networks process input data | by Sunil Sandhu | Artificial  Intelligence in Plain English">
            <a:extLst>
              <a:ext uri="{FF2B5EF4-FFF2-40B4-BE49-F238E27FC236}">
                <a16:creationId xmlns:a16="http://schemas.microsoft.com/office/drawing/2014/main" id="{12F11A93-2A86-4C6D-B3FF-5A20FB200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811" y="2061533"/>
            <a:ext cx="5625782" cy="32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67E95F8-6C69-4740-9DEB-31EB942F73F4}"/>
              </a:ext>
            </a:extLst>
          </p:cNvPr>
          <p:cNvSpPr txBox="1"/>
          <p:nvPr/>
        </p:nvSpPr>
        <p:spPr>
          <a:xfrm>
            <a:off x="1055189" y="3017058"/>
            <a:ext cx="19013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“La peor película que he visto nunca”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“Muy buen argumento”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“No la recomendaría”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F5C5DB-791D-4B05-90BC-713621FC8148}"/>
              </a:ext>
            </a:extLst>
          </p:cNvPr>
          <p:cNvSpPr txBox="1"/>
          <p:nvPr/>
        </p:nvSpPr>
        <p:spPr>
          <a:xfrm>
            <a:off x="1878874" y="5784407"/>
            <a:ext cx="843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modelo no puede procesar texto, por lo que tenemos que traducir a números: CODIFICAR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1EFE2B-1664-45F8-B72F-BA12D2854808}"/>
              </a:ext>
            </a:extLst>
          </p:cNvPr>
          <p:cNvSpPr txBox="1"/>
          <p:nvPr/>
        </p:nvSpPr>
        <p:spPr>
          <a:xfrm>
            <a:off x="9362439" y="3100623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Output </a:t>
            </a:r>
            <a:r>
              <a:rPr lang="es-ES" dirty="0" err="1">
                <a:solidFill>
                  <a:schemeClr val="bg1"/>
                </a:solidFill>
              </a:rPr>
              <a:t>Reviews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Buena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Mala</a:t>
            </a:r>
          </a:p>
        </p:txBody>
      </p:sp>
    </p:spTree>
    <p:extLst>
      <p:ext uri="{BB962C8B-B14F-4D97-AF65-F5344CB8AC3E}">
        <p14:creationId xmlns:p14="http://schemas.microsoft.com/office/powerpoint/2010/main" val="366204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Codificar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Caracteres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nformatika na Gymnáziu a Jazykové škole s právem státní jazykové zkoušky  Zlín">
            <a:extLst>
              <a:ext uri="{FF2B5EF4-FFF2-40B4-BE49-F238E27FC236}">
                <a16:creationId xmlns:a16="http://schemas.microsoft.com/office/drawing/2014/main" id="{CA47BD8C-B953-4142-B674-C69C2861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40" y="2029525"/>
            <a:ext cx="6399834" cy="34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00B754-E3A5-40A6-8EBA-B6044DAF568B}"/>
              </a:ext>
            </a:extLst>
          </p:cNvPr>
          <p:cNvSpPr txBox="1"/>
          <p:nvPr/>
        </p:nvSpPr>
        <p:spPr>
          <a:xfrm>
            <a:off x="1987731" y="5858977"/>
            <a:ext cx="8434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Lo que tenemos que codificar son palabras, no caracteres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Tokenizar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Palabras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3FEEB6-9C7A-40CA-AA5C-00C1A6C2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741" y="1836036"/>
            <a:ext cx="7169921" cy="1997038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33F58C7-2226-470C-92AC-CEA4DCCBFA0C}"/>
              </a:ext>
            </a:extLst>
          </p:cNvPr>
          <p:cNvSpPr/>
          <p:nvPr/>
        </p:nvSpPr>
        <p:spPr>
          <a:xfrm rot="5400000">
            <a:off x="5212080" y="4419600"/>
            <a:ext cx="131064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D653BB-6F59-4693-A13E-07BECDE72E99}"/>
              </a:ext>
            </a:extLst>
          </p:cNvPr>
          <p:cNvSpPr txBox="1"/>
          <p:nvPr/>
        </p:nvSpPr>
        <p:spPr>
          <a:xfrm>
            <a:off x="6304279" y="4116623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Ya podemos transformar frases a secuencias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B6B0F14-F66B-468B-9D30-AA3DF3533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5574918"/>
            <a:ext cx="6638925" cy="69532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8DE476B-4408-4B7A-9EFC-E57C92B61A8D}"/>
              </a:ext>
            </a:extLst>
          </p:cNvPr>
          <p:cNvSpPr txBox="1"/>
          <p:nvPr/>
        </p:nvSpPr>
        <p:spPr>
          <a:xfrm>
            <a:off x="9559662" y="5511091"/>
            <a:ext cx="190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YA PODEMOS ENTRENAR UN MODELO!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09C3ACB-4F64-43FF-BD37-4BB6750263BF}"/>
              </a:ext>
            </a:extLst>
          </p:cNvPr>
          <p:cNvSpPr txBox="1"/>
          <p:nvPr/>
        </p:nvSpPr>
        <p:spPr>
          <a:xfrm>
            <a:off x="497691" y="4120383"/>
            <a:ext cx="3303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Comodin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OOV – </a:t>
            </a:r>
            <a:r>
              <a:rPr lang="es-ES" dirty="0" err="1">
                <a:solidFill>
                  <a:schemeClr val="bg1"/>
                </a:solidFill>
              </a:rPr>
              <a:t>Out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of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Vocabulary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Todas las palabras que no encuentre, serán una nueva palabra en el vocabulario: “OOV”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3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Padding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843279" y="1981200"/>
            <a:ext cx="9855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Para entrenar un algoritmo de ML siempre tendremos que establecer unos inputs con el mismo número de dimensiones.</a:t>
            </a:r>
          </a:p>
          <a:p>
            <a:r>
              <a:rPr lang="es-ES" dirty="0">
                <a:solidFill>
                  <a:schemeClr val="bg1"/>
                </a:solidFill>
              </a:rPr>
              <a:t>No puede ser que cada frase mida diferente.</a:t>
            </a:r>
          </a:p>
          <a:p>
            <a:r>
              <a:rPr lang="es-ES" dirty="0">
                <a:solidFill>
                  <a:schemeClr val="bg1"/>
                </a:solidFill>
              </a:rPr>
              <a:t>Esto se soluciona rellenando con 0s mediante la técnica “</a:t>
            </a:r>
            <a:r>
              <a:rPr lang="es-ES" dirty="0" err="1">
                <a:solidFill>
                  <a:schemeClr val="bg1"/>
                </a:solidFill>
              </a:rPr>
              <a:t>padding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2A82D0-3BD9-4EDE-A9FD-B0057F395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31" y="3249239"/>
            <a:ext cx="4157834" cy="1472303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17A3F09-F880-4242-B855-FBA82828BEED}"/>
              </a:ext>
            </a:extLst>
          </p:cNvPr>
          <p:cNvSpPr/>
          <p:nvPr/>
        </p:nvSpPr>
        <p:spPr>
          <a:xfrm>
            <a:off x="5435600" y="3840480"/>
            <a:ext cx="1137920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D92DC1B-6F53-4F65-A834-64F014A36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35" y="3249239"/>
            <a:ext cx="2795587" cy="145801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1EB984A-BC71-4F6E-A98F-12475B4A8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853" y="4961890"/>
            <a:ext cx="3562350" cy="1485900"/>
          </a:xfrm>
          <a:prstGeom prst="rect">
            <a:avLst/>
          </a:prstGeom>
        </p:spPr>
      </p:pic>
      <p:sp>
        <p:nvSpPr>
          <p:cNvPr id="11" name="Google Shape;101;p3">
            <a:extLst>
              <a:ext uri="{FF2B5EF4-FFF2-40B4-BE49-F238E27FC236}">
                <a16:creationId xmlns:a16="http://schemas.microsoft.com/office/drawing/2014/main" id="{D58A7886-1EAB-451B-8181-624CB510A8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Dimensiones </a:t>
            </a:r>
            <a:r>
              <a:rPr lang="es-ES" sz="1800" i="1" dirty="0" err="1">
                <a:solidFill>
                  <a:srgbClr val="D8D8D8"/>
                </a:solidFill>
              </a:rPr>
              <a:t>homogeneas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0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Orden vectores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Relativo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843279" y="1981200"/>
            <a:ext cx="56184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“Me llevaré a la playa una sombrilla, bañador y quizás unas cartas. Cerveza ya compro en el </a:t>
            </a:r>
            <a:r>
              <a:rPr lang="es-ES" dirty="0" err="1">
                <a:solidFill>
                  <a:schemeClr val="bg1"/>
                </a:solidFill>
              </a:rPr>
              <a:t>chirinnguito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Eliminando </a:t>
            </a:r>
            <a:r>
              <a:rPr lang="es-ES" dirty="0" err="1">
                <a:solidFill>
                  <a:schemeClr val="bg1"/>
                </a:solidFill>
              </a:rPr>
              <a:t>stopwords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playa: 1</a:t>
            </a:r>
          </a:p>
          <a:p>
            <a:r>
              <a:rPr lang="es-ES" dirty="0">
                <a:solidFill>
                  <a:schemeClr val="bg1"/>
                </a:solidFill>
              </a:rPr>
              <a:t>sombrilla: 2</a:t>
            </a:r>
          </a:p>
          <a:p>
            <a:r>
              <a:rPr lang="es-ES" dirty="0">
                <a:solidFill>
                  <a:schemeClr val="bg1"/>
                </a:solidFill>
              </a:rPr>
              <a:t>bañador: 3</a:t>
            </a:r>
          </a:p>
          <a:p>
            <a:r>
              <a:rPr lang="es-ES" dirty="0">
                <a:solidFill>
                  <a:schemeClr val="bg1"/>
                </a:solidFill>
              </a:rPr>
              <a:t>cartas: 4</a:t>
            </a:r>
          </a:p>
          <a:p>
            <a:r>
              <a:rPr lang="es-ES" dirty="0">
                <a:solidFill>
                  <a:schemeClr val="bg1"/>
                </a:solidFill>
              </a:rPr>
              <a:t>cerveza: 5</a:t>
            </a:r>
          </a:p>
          <a:p>
            <a:r>
              <a:rPr lang="es-ES" dirty="0">
                <a:solidFill>
                  <a:schemeClr val="bg1"/>
                </a:solidFill>
              </a:rPr>
              <a:t>chiringuito: 6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22DC91F-2017-4A88-A090-7F3DA2763CAF}"/>
              </a:ext>
            </a:extLst>
          </p:cNvPr>
          <p:cNvCxnSpPr>
            <a:cxnSpLocks/>
          </p:cNvCxnSpPr>
          <p:nvPr/>
        </p:nvCxnSpPr>
        <p:spPr>
          <a:xfrm flipV="1">
            <a:off x="2910837" y="5303519"/>
            <a:ext cx="6605661" cy="1"/>
          </a:xfrm>
          <a:prstGeom prst="line">
            <a:avLst/>
          </a:prstGeom>
          <a:ln w="984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848CF9FD-4907-48F0-A63D-5750E444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592" y="4053010"/>
            <a:ext cx="868373" cy="8683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87379F-FAC7-47F2-932E-704FA97C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862" y="4030830"/>
            <a:ext cx="949650" cy="949650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7BFD75F-E81E-45E6-B7E5-3089A727261A}"/>
              </a:ext>
            </a:extLst>
          </p:cNvPr>
          <p:cNvCxnSpPr>
            <a:cxnSpLocks/>
          </p:cNvCxnSpPr>
          <p:nvPr/>
        </p:nvCxnSpPr>
        <p:spPr>
          <a:xfrm>
            <a:off x="36525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962CE9C-CE20-4F57-ABDB-C5E52ACD5462}"/>
              </a:ext>
            </a:extLst>
          </p:cNvPr>
          <p:cNvCxnSpPr>
            <a:cxnSpLocks/>
          </p:cNvCxnSpPr>
          <p:nvPr/>
        </p:nvCxnSpPr>
        <p:spPr>
          <a:xfrm>
            <a:off x="4685156" y="5029368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C2F0C9C-A010-4559-9024-31EBB792A381}"/>
              </a:ext>
            </a:extLst>
          </p:cNvPr>
          <p:cNvCxnSpPr>
            <a:cxnSpLocks/>
          </p:cNvCxnSpPr>
          <p:nvPr/>
        </p:nvCxnSpPr>
        <p:spPr>
          <a:xfrm>
            <a:off x="57353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5097EE4-4378-4596-90AC-D85C5C039CAE}"/>
              </a:ext>
            </a:extLst>
          </p:cNvPr>
          <p:cNvCxnSpPr>
            <a:cxnSpLocks/>
          </p:cNvCxnSpPr>
          <p:nvPr/>
        </p:nvCxnSpPr>
        <p:spPr>
          <a:xfrm>
            <a:off x="6802117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ED932C-CFCF-4C48-B940-D97217F321B5}"/>
              </a:ext>
            </a:extLst>
          </p:cNvPr>
          <p:cNvCxnSpPr>
            <a:cxnSpLocks/>
          </p:cNvCxnSpPr>
          <p:nvPr/>
        </p:nvCxnSpPr>
        <p:spPr>
          <a:xfrm>
            <a:off x="7832839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C4BD729-17A2-4F20-80DE-C8C157EC5F6E}"/>
              </a:ext>
            </a:extLst>
          </p:cNvPr>
          <p:cNvCxnSpPr>
            <a:cxnSpLocks/>
          </p:cNvCxnSpPr>
          <p:nvPr/>
        </p:nvCxnSpPr>
        <p:spPr>
          <a:xfrm>
            <a:off x="8799906" y="5034923"/>
            <a:ext cx="0" cy="548303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D409882-C791-4EE4-89E4-EF16010512AA}"/>
              </a:ext>
            </a:extLst>
          </p:cNvPr>
          <p:cNvSpPr txBox="1"/>
          <p:nvPr/>
        </p:nvSpPr>
        <p:spPr>
          <a:xfrm>
            <a:off x="3159757" y="5810642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3D9E7AE-7376-488A-AAC4-410476B971B1}"/>
              </a:ext>
            </a:extLst>
          </p:cNvPr>
          <p:cNvSpPr txBox="1"/>
          <p:nvPr/>
        </p:nvSpPr>
        <p:spPr>
          <a:xfrm>
            <a:off x="4172027" y="5809968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31C3291-F009-4817-8872-1AD4D4D9A058}"/>
              </a:ext>
            </a:extLst>
          </p:cNvPr>
          <p:cNvSpPr txBox="1"/>
          <p:nvPr/>
        </p:nvSpPr>
        <p:spPr>
          <a:xfrm>
            <a:off x="5242557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1A6BC33-9B51-41CA-93EC-F9F6550799E2}"/>
              </a:ext>
            </a:extLst>
          </p:cNvPr>
          <p:cNvSpPr txBox="1"/>
          <p:nvPr/>
        </p:nvSpPr>
        <p:spPr>
          <a:xfrm>
            <a:off x="6309357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3FC8B0C-649C-49A0-A096-494CF4C76BA2}"/>
              </a:ext>
            </a:extLst>
          </p:cNvPr>
          <p:cNvSpPr txBox="1"/>
          <p:nvPr/>
        </p:nvSpPr>
        <p:spPr>
          <a:xfrm>
            <a:off x="7358014" y="5810305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2144F74-2247-42E5-B438-E02FD5108EBF}"/>
              </a:ext>
            </a:extLst>
          </p:cNvPr>
          <p:cNvSpPr txBox="1"/>
          <p:nvPr/>
        </p:nvSpPr>
        <p:spPr>
          <a:xfrm>
            <a:off x="8307146" y="5809968"/>
            <a:ext cx="9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11" name="Imagen 110">
            <a:extLst>
              <a:ext uri="{FF2B5EF4-FFF2-40B4-BE49-F238E27FC236}">
                <a16:creationId xmlns:a16="http://schemas.microsoft.com/office/drawing/2014/main" id="{49887DE6-7E03-47A9-8D0F-30A55D2BC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52" y="4233725"/>
            <a:ext cx="711806" cy="711806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0553A801-4EF8-4D5D-B1B4-C6583758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6614" y="4190767"/>
            <a:ext cx="711806" cy="711806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F6BF3C4B-7E08-4404-9601-3FD1AD53F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414" y="4190767"/>
            <a:ext cx="711806" cy="7118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231008A-4E8A-431F-A9C3-EA7818108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389" y="4156694"/>
            <a:ext cx="764689" cy="7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Embeddings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5E36C72-160D-438D-A8CA-5ECA79BC7160}"/>
              </a:ext>
            </a:extLst>
          </p:cNvPr>
          <p:cNvSpPr txBox="1"/>
          <p:nvPr/>
        </p:nvSpPr>
        <p:spPr>
          <a:xfrm>
            <a:off x="716902" y="1634705"/>
            <a:ext cx="9855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Vectores de alta dimensionalidad van a representar palabras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el siguiente ejemplo vemos que cada palabra está representada en un vector en tres dimensiones. Hay algunas de las palabras que van a estar más próximas a otras.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Los modelos de Deep </a:t>
            </a:r>
            <a:r>
              <a:rPr lang="es-ES" dirty="0" err="1">
                <a:solidFill>
                  <a:schemeClr val="bg1"/>
                </a:solidFill>
              </a:rPr>
              <a:t>Learning</a:t>
            </a:r>
            <a:r>
              <a:rPr lang="es-ES" dirty="0">
                <a:solidFill>
                  <a:schemeClr val="bg1"/>
                </a:solidFill>
              </a:rPr>
              <a:t> inicializan estos vectores con pesos aleatorios y se van ajustando los pesos en cada iteración de </a:t>
            </a:r>
            <a:r>
              <a:rPr lang="es-ES" dirty="0" err="1">
                <a:solidFill>
                  <a:schemeClr val="bg1"/>
                </a:solidFill>
              </a:rPr>
              <a:t>backpropagation</a:t>
            </a:r>
            <a:r>
              <a:rPr lang="es-ES" dirty="0">
                <a:solidFill>
                  <a:schemeClr val="bg1"/>
                </a:solidFill>
              </a:rPr>
              <a:t>, por lo que cada espacio dimensional de los embeddings se adaptará a cada problema de ML.</a:t>
            </a:r>
          </a:p>
        </p:txBody>
      </p:sp>
      <p:pic>
        <p:nvPicPr>
          <p:cNvPr id="3074" name="Picture 2" descr="Word embeddings: the (very) basics – Around the word">
            <a:extLst>
              <a:ext uri="{FF2B5EF4-FFF2-40B4-BE49-F238E27FC236}">
                <a16:creationId xmlns:a16="http://schemas.microsoft.com/office/drawing/2014/main" id="{5A2F94B7-91F7-4258-B1FB-4F0BB3BD1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160" y="3297626"/>
            <a:ext cx="4119244" cy="31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0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Embeddings en </a:t>
            </a:r>
            <a:r>
              <a:rPr lang="es-ES" dirty="0" err="1"/>
              <a:t>Tensorflow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97FC30-5D68-4B09-B087-C59A6A7A8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15685"/>
            <a:ext cx="5379098" cy="15331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72DC45B-3C7A-4A7D-ACC7-05B5DABD5587}"/>
              </a:ext>
            </a:extLst>
          </p:cNvPr>
          <p:cNvSpPr txBox="1"/>
          <p:nvPr/>
        </p:nvSpPr>
        <p:spPr>
          <a:xfrm>
            <a:off x="716902" y="1634705"/>
            <a:ext cx="98552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Tokenizar</a:t>
            </a:r>
            <a:r>
              <a:rPr lang="es-ES" b="1" dirty="0">
                <a:solidFill>
                  <a:schemeClr val="bg1"/>
                </a:solidFill>
              </a:rPr>
              <a:t> (</a:t>
            </a:r>
            <a:r>
              <a:rPr lang="es-ES" b="1" dirty="0" err="1">
                <a:solidFill>
                  <a:schemeClr val="bg1"/>
                </a:solidFill>
              </a:rPr>
              <a:t>vocab_size</a:t>
            </a:r>
            <a:r>
              <a:rPr lang="es-ES" b="1" dirty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: montar un diccionario con el vocabulario de cada observación, donde cada palabra la identificamos con un número.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Vectorizar</a:t>
            </a:r>
            <a:r>
              <a:rPr lang="es-ES" dirty="0">
                <a:solidFill>
                  <a:schemeClr val="bg1"/>
                </a:solidFill>
              </a:rPr>
              <a:t>: Pasar cada frase a su secuencia de tokens numéricos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Padding</a:t>
            </a:r>
            <a:r>
              <a:rPr lang="es-ES" b="1" dirty="0">
                <a:solidFill>
                  <a:schemeClr val="bg1"/>
                </a:solidFill>
              </a:rPr>
              <a:t> (</a:t>
            </a:r>
            <a:r>
              <a:rPr lang="es-ES" b="1" dirty="0" err="1">
                <a:solidFill>
                  <a:schemeClr val="bg1"/>
                </a:solidFill>
              </a:rPr>
              <a:t>sequence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length</a:t>
            </a:r>
            <a:r>
              <a:rPr lang="es-ES" b="1" dirty="0">
                <a:solidFill>
                  <a:schemeClr val="bg1"/>
                </a:solidFill>
              </a:rPr>
              <a:t>)</a:t>
            </a:r>
            <a:r>
              <a:rPr lang="es-ES" dirty="0">
                <a:solidFill>
                  <a:schemeClr val="bg1"/>
                </a:solidFill>
              </a:rPr>
              <a:t>: pasamos cada frase a una secuencia de números siempre fija. Habrá que fijar la longitud fija de cada frase, mediante </a:t>
            </a:r>
            <a:r>
              <a:rPr lang="es-ES" dirty="0" err="1">
                <a:solidFill>
                  <a:schemeClr val="bg1"/>
                </a:solidFill>
              </a:rPr>
              <a:t>padding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Establecemos la capa de </a:t>
            </a:r>
            <a:r>
              <a:rPr lang="es-ES" b="1" dirty="0">
                <a:solidFill>
                  <a:schemeClr val="bg1"/>
                </a:solidFill>
              </a:rPr>
              <a:t>embedding</a:t>
            </a:r>
            <a:r>
              <a:rPr lang="es-ES" dirty="0">
                <a:solidFill>
                  <a:schemeClr val="bg1"/>
                </a:solidFill>
              </a:rPr>
              <a:t>, donde ponemos la cantidad máxima del vocabulario, esto podría ser de palabras que al menos salgan 20 veces. Cuanto más vocabulario, más se ajusta el entrenamiento a todas las palabras de </a:t>
            </a:r>
            <a:r>
              <a:rPr lang="es-ES" dirty="0" err="1">
                <a:solidFill>
                  <a:schemeClr val="bg1"/>
                </a:solidFill>
              </a:rPr>
              <a:t>train</a:t>
            </a:r>
            <a:r>
              <a:rPr lang="es-ES" dirty="0">
                <a:solidFill>
                  <a:schemeClr val="bg1"/>
                </a:solidFill>
              </a:rPr>
              <a:t>. Configuramos el embedding size, que es la longitud del vector que va a representar cada palabra. Una buena práctica es usarla raíz cuarta del tamaño del vocabulario.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Después una </a:t>
            </a:r>
            <a:r>
              <a:rPr lang="es-ES" dirty="0" err="1">
                <a:solidFill>
                  <a:schemeClr val="bg1"/>
                </a:solidFill>
              </a:rPr>
              <a:t>PoolingLayer</a:t>
            </a:r>
            <a:r>
              <a:rPr lang="es-ES" dirty="0">
                <a:solidFill>
                  <a:schemeClr val="bg1"/>
                </a:solidFill>
              </a:rPr>
              <a:t> que pasará todos los datos a una única dimensión.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Las capas que necesitemos</a:t>
            </a:r>
          </a:p>
          <a:p>
            <a:pPr>
              <a:buClr>
                <a:schemeClr val="bg1"/>
              </a:buClr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Capa de Output</a:t>
            </a:r>
          </a:p>
        </p:txBody>
      </p:sp>
    </p:spTree>
    <p:extLst>
      <p:ext uri="{BB962C8B-B14F-4D97-AF65-F5344CB8AC3E}">
        <p14:creationId xmlns:p14="http://schemas.microsoft.com/office/powerpoint/2010/main" val="165914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621</Words>
  <Application>Microsoft Office PowerPoint</Application>
  <PresentationFormat>Panorámica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Machine Learning Embeddings</vt:lpstr>
      <vt:lpstr>Definición</vt:lpstr>
      <vt:lpstr>Deep Learning</vt:lpstr>
      <vt:lpstr>Codificar</vt:lpstr>
      <vt:lpstr>Tokenizar</vt:lpstr>
      <vt:lpstr>Padding</vt:lpstr>
      <vt:lpstr>Orden vectores</vt:lpstr>
      <vt:lpstr>Embeddings</vt:lpstr>
      <vt:lpstr>Embeddings en Tensorflow</vt:lpstr>
      <vt:lpstr>Capa Embedding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Conceptos Aprendizaje Supervisado</dc:title>
  <dc:creator>Daniel Ortiz</dc:creator>
  <cp:lastModifiedBy>Daniel Ortiz</cp:lastModifiedBy>
  <cp:revision>32</cp:revision>
  <dcterms:created xsi:type="dcterms:W3CDTF">2020-10-12T14:09:12Z</dcterms:created>
  <dcterms:modified xsi:type="dcterms:W3CDTF">2021-04-15T05:22:32Z</dcterms:modified>
</cp:coreProperties>
</file>