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6"/>
  </p:notesMasterIdLst>
  <p:sldIdLst>
    <p:sldId id="271" r:id="rId2"/>
    <p:sldId id="286" r:id="rId3"/>
    <p:sldId id="276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28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16/06/2021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90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960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76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768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4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286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414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126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767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938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2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PCA – </a:t>
            </a:r>
            <a:r>
              <a:rPr lang="es-ES" dirty="0" err="1">
                <a:solidFill>
                  <a:srgbClr val="FF0000"/>
                </a:solidFill>
              </a:rPr>
              <a:t>Dimensionality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Reduction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10057599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PCA: Principal </a:t>
            </a:r>
            <a:r>
              <a:rPr lang="es-ES" dirty="0" err="1">
                <a:solidFill>
                  <a:srgbClr val="FF0000"/>
                </a:solidFill>
              </a:rPr>
              <a:t>component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analysis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313259-F9BD-4110-88DC-EF468F225852}"/>
              </a:ext>
            </a:extLst>
          </p:cNvPr>
          <p:cNvSpPr txBox="1">
            <a:spLocks/>
          </p:cNvSpPr>
          <p:nvPr/>
        </p:nvSpPr>
        <p:spPr>
          <a:xfrm>
            <a:off x="3962845" y="5496659"/>
            <a:ext cx="5084902" cy="87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/>
              <a:t>Selección de diferentes espacios proyectados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B55DD-ED81-475B-808A-11480E1A1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444" y="1492569"/>
            <a:ext cx="7923107" cy="38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7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10057599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PCA: Principal </a:t>
            </a:r>
            <a:r>
              <a:rPr lang="es-ES" dirty="0" err="1">
                <a:solidFill>
                  <a:srgbClr val="FF0000"/>
                </a:solidFill>
              </a:rPr>
              <a:t>component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analysis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B5D6498-B4E7-48EB-BD0D-4DAA3676F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96941"/>
            <a:ext cx="5257800" cy="4370806"/>
          </a:xfrm>
        </p:spPr>
        <p:txBody>
          <a:bodyPr>
            <a:normAutofit lnSpcReduction="10000"/>
          </a:bodyPr>
          <a:lstStyle/>
          <a:p>
            <a:r>
              <a:rPr lang="es-ES" sz="1600" dirty="0"/>
              <a:t>Trata de identificar el eje que cuenta con la mayor cantidad de varianza explicada (r</a:t>
            </a:r>
            <a:r>
              <a:rPr lang="es-ES" sz="1600" baseline="30000" dirty="0"/>
              <a:t>2</a:t>
            </a:r>
            <a:r>
              <a:rPr lang="es-ES" sz="1600" dirty="0"/>
              <a:t>) en el conjunto de entrenamiento.</a:t>
            </a:r>
          </a:p>
          <a:p>
            <a:r>
              <a:rPr lang="es-ES" sz="1600" dirty="0"/>
              <a:t>También identifica el eje con menor variedad. </a:t>
            </a:r>
          </a:p>
          <a:p>
            <a:r>
              <a:rPr lang="es-ES" sz="1600" dirty="0"/>
              <a:t>Cuantas más dimensiones tengan los datos, más ejes va encontrando.</a:t>
            </a:r>
          </a:p>
          <a:p>
            <a:r>
              <a:rPr lang="es-ES" sz="1600" dirty="0"/>
              <a:t>Para 2D, encuentra 2 ejes, para 3D, encuentra 3 ejes, … (el mejor con su ortogonal).</a:t>
            </a:r>
          </a:p>
          <a:p>
            <a:r>
              <a:rPr lang="es-ES" sz="1600" dirty="0"/>
              <a:t>r</a:t>
            </a:r>
            <a:r>
              <a:rPr lang="es-ES" sz="1600" baseline="30000" dirty="0"/>
              <a:t>2 </a:t>
            </a:r>
            <a:r>
              <a:rPr lang="es-ES" sz="1600" dirty="0"/>
              <a:t>mide la discrepancia entre un modelo (PCA) y los datos originales. </a:t>
            </a:r>
          </a:p>
          <a:p>
            <a:r>
              <a:rPr lang="es-ES" sz="1600" dirty="0"/>
              <a:t>En otras palabras, es el porcentaje del modelo que puede ser explicado por factores en los datos originales.</a:t>
            </a:r>
          </a:p>
          <a:p>
            <a:r>
              <a:rPr lang="es-ES" sz="1600" dirty="0"/>
              <a:t>Usar reducción de dimensionalidad mejora el tiempo de entrenamiento de nuestro algoritmo de ML y puede que el score</a:t>
            </a:r>
          </a:p>
          <a:p>
            <a:r>
              <a:rPr lang="es-ES" sz="1600" dirty="0"/>
              <a:t>Existe un </a:t>
            </a:r>
            <a:r>
              <a:rPr lang="es-ES" sz="1600" dirty="0" err="1"/>
              <a:t>kernel</a:t>
            </a:r>
            <a:r>
              <a:rPr lang="es-ES" sz="1600" dirty="0"/>
              <a:t> PCA que puede aumentar dimensiones.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18C30-4E87-4F52-87CD-E209CF3BA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139" y="2146604"/>
            <a:ext cx="5026164" cy="32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4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10057599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PCA: Principal </a:t>
            </a:r>
            <a:r>
              <a:rPr lang="es-ES" dirty="0" err="1">
                <a:solidFill>
                  <a:srgbClr val="FF0000"/>
                </a:solidFill>
              </a:rPr>
              <a:t>component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analysis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B5D6498-B4E7-48EB-BD0D-4DAA3676F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3523" y="5671734"/>
            <a:ext cx="5678283" cy="399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/>
              <a:t>PCA (</a:t>
            </a:r>
            <a:r>
              <a:rPr lang="es-ES" sz="1600" dirty="0" err="1"/>
              <a:t>n_components</a:t>
            </a:r>
            <a:r>
              <a:rPr lang="es-ES" sz="1600" dirty="0"/>
              <a:t>=2) transformaría un conjunto de datos a 2D. </a:t>
            </a:r>
          </a:p>
          <a:p>
            <a:endParaRPr lang="es-ES" sz="1600" dirty="0"/>
          </a:p>
          <a:p>
            <a:endParaRPr lang="es-ES" sz="1600" dirty="0"/>
          </a:p>
        </p:txBody>
      </p:sp>
      <p:pic>
        <p:nvPicPr>
          <p:cNvPr id="9220" name="Picture 4" descr="mls2 0802">
            <a:extLst>
              <a:ext uri="{FF2B5EF4-FFF2-40B4-BE49-F238E27FC236}">
                <a16:creationId xmlns:a16="http://schemas.microsoft.com/office/drawing/2014/main" id="{26DD59F9-9639-4ED6-A983-8D7457B7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03" y="2057058"/>
            <a:ext cx="4959597" cy="32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mls2 0803">
            <a:extLst>
              <a:ext uri="{FF2B5EF4-FFF2-40B4-BE49-F238E27FC236}">
                <a16:creationId xmlns:a16="http://schemas.microsoft.com/office/drawing/2014/main" id="{5B14490D-21F5-4388-A978-FDFAD9A8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650" y="2057058"/>
            <a:ext cx="3804674" cy="32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938E03F-BCEA-4024-B39C-431AE3393D8F}"/>
              </a:ext>
            </a:extLst>
          </p:cNvPr>
          <p:cNvSpPr txBox="1">
            <a:spLocks/>
          </p:cNvSpPr>
          <p:nvPr/>
        </p:nvSpPr>
        <p:spPr>
          <a:xfrm>
            <a:off x="7275717" y="5481123"/>
            <a:ext cx="2753807" cy="780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pca.explained_variance_ratio</a:t>
            </a:r>
            <a:r>
              <a:rPr lang="es-ES" sz="1600" dirty="0"/>
              <a:t>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/>
              <a:t>      [0.842486, 0.146318]</a:t>
            </a:r>
          </a:p>
          <a:p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758075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10057599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PCA: compresión</a:t>
            </a:r>
          </a:p>
        </p:txBody>
      </p:sp>
      <p:pic>
        <p:nvPicPr>
          <p:cNvPr id="9218" name="Picture 2" descr="mls2 0809">
            <a:extLst>
              <a:ext uri="{FF2B5EF4-FFF2-40B4-BE49-F238E27FC236}">
                <a16:creationId xmlns:a16="http://schemas.microsoft.com/office/drawing/2014/main" id="{A19A6A90-7A5A-4A80-8D4D-14535E05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31" y="1415144"/>
            <a:ext cx="7594333" cy="381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E062DB-ADBC-45B7-AF0C-8481C4B73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1499" y="5375709"/>
            <a:ext cx="4649001" cy="12705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1600" dirty="0"/>
              <a:t>Pasamos imágenes con 784 píxeles a 154 píxeles: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pca</a:t>
            </a:r>
            <a:r>
              <a:rPr lang="es-ES" sz="1400" dirty="0">
                <a:latin typeface="Consolas" panose="020B0609020204030204" pitchFamily="49" charset="0"/>
              </a:rPr>
              <a:t> = PCA(</a:t>
            </a:r>
            <a:r>
              <a:rPr lang="es-ES" sz="1400" dirty="0" err="1">
                <a:latin typeface="Consolas" panose="020B0609020204030204" pitchFamily="49" charset="0"/>
              </a:rPr>
              <a:t>n_components</a:t>
            </a:r>
            <a:r>
              <a:rPr lang="es-ES" sz="1400" dirty="0">
                <a:latin typeface="Consolas" panose="020B0609020204030204" pitchFamily="49" charset="0"/>
              </a:rPr>
              <a:t>=154)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X_reduced</a:t>
            </a:r>
            <a:r>
              <a:rPr lang="es-ES" sz="1400" dirty="0">
                <a:latin typeface="Consolas" panose="020B0609020204030204" pitchFamily="49" charset="0"/>
              </a:rPr>
              <a:t> = </a:t>
            </a:r>
            <a:r>
              <a:rPr lang="es-ES" sz="1400" dirty="0" err="1">
                <a:latin typeface="Consolas" panose="020B0609020204030204" pitchFamily="49" charset="0"/>
              </a:rPr>
              <a:t>pca.fit_transform</a:t>
            </a:r>
            <a:r>
              <a:rPr lang="es-ES" sz="1400" dirty="0">
                <a:latin typeface="Consolas" panose="020B0609020204030204" pitchFamily="49" charset="0"/>
              </a:rPr>
              <a:t>(</a:t>
            </a:r>
            <a:r>
              <a:rPr lang="es-ES" sz="1400" dirty="0" err="1">
                <a:latin typeface="Consolas" panose="020B0609020204030204" pitchFamily="49" charset="0"/>
              </a:rPr>
              <a:t>X_train</a:t>
            </a:r>
            <a:r>
              <a:rPr lang="es-E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X_recovered</a:t>
            </a:r>
            <a:r>
              <a:rPr lang="es-ES" sz="1400" dirty="0">
                <a:latin typeface="Consolas" panose="020B0609020204030204" pitchFamily="49" charset="0"/>
              </a:rPr>
              <a:t> = </a:t>
            </a:r>
            <a:r>
              <a:rPr lang="es-ES" sz="1400" dirty="0" err="1">
                <a:latin typeface="Consolas" panose="020B0609020204030204" pitchFamily="49" charset="0"/>
              </a:rPr>
              <a:t>pca.inverse_transform</a:t>
            </a:r>
            <a:r>
              <a:rPr lang="es-ES" sz="1400" dirty="0">
                <a:latin typeface="Consolas" panose="020B0609020204030204" pitchFamily="49" charset="0"/>
              </a:rPr>
              <a:t>(</a:t>
            </a:r>
            <a:r>
              <a:rPr lang="es-ES" sz="1400" dirty="0" err="1">
                <a:latin typeface="Consolas" panose="020B0609020204030204" pitchFamily="49" charset="0"/>
              </a:rPr>
              <a:t>X_reduced</a:t>
            </a:r>
            <a:r>
              <a:rPr lang="es-ES" sz="1400" dirty="0">
                <a:latin typeface="Consolas" panose="020B0609020204030204" pitchFamily="49" charset="0"/>
              </a:rPr>
              <a:t>)</a:t>
            </a:r>
          </a:p>
          <a:p>
            <a:pPr>
              <a:buFontTx/>
              <a:buChar char="-"/>
            </a:pPr>
            <a:endParaRPr lang="es-ES" sz="1600" dirty="0"/>
          </a:p>
          <a:p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5747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Supervisado &amp; No supervisado</a:t>
            </a:r>
          </a:p>
        </p:txBody>
      </p:sp>
      <p:pic>
        <p:nvPicPr>
          <p:cNvPr id="1026" name="Picture 2" descr="Aprendizaje Supervisado y No supervisado - Diego Calvo">
            <a:extLst>
              <a:ext uri="{FF2B5EF4-FFF2-40B4-BE49-F238E27FC236}">
                <a16:creationId xmlns:a16="http://schemas.microsoft.com/office/drawing/2014/main" id="{30EDB3B1-80C3-4854-A8F4-78352EFD5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06324"/>
            <a:ext cx="6858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81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10240479" cy="712905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Aumentar dimensionalidad: </a:t>
            </a:r>
            <a:r>
              <a:rPr lang="es-ES" dirty="0" err="1">
                <a:solidFill>
                  <a:srgbClr val="FF0000"/>
                </a:solidFill>
              </a:rPr>
              <a:t>kernel</a:t>
            </a:r>
            <a:r>
              <a:rPr lang="es-ES" dirty="0">
                <a:solidFill>
                  <a:srgbClr val="FF0000"/>
                </a:solidFill>
              </a:rPr>
              <a:t> SVM </a:t>
            </a:r>
          </a:p>
        </p:txBody>
      </p:sp>
      <p:pic>
        <p:nvPicPr>
          <p:cNvPr id="1028" name="Picture 4" descr="Kernel Trick &amp; SVM. In most of the machine learning… | by Vaisakh Nambiar |  Medium">
            <a:extLst>
              <a:ext uri="{FF2B5EF4-FFF2-40B4-BE49-F238E27FC236}">
                <a16:creationId xmlns:a16="http://schemas.microsoft.com/office/drawing/2014/main" id="{3FCEF0DE-3E5E-47FF-9C79-D23E52B85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7" y="2085866"/>
            <a:ext cx="8962006" cy="268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7545405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Reducción de dimensionalidad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0E79-EA7E-4FBA-97C0-419221C82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56" y="1796817"/>
            <a:ext cx="1012648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9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7545405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Reducción de dimensionalidad</a:t>
            </a:r>
          </a:p>
        </p:txBody>
      </p:sp>
      <p:pic>
        <p:nvPicPr>
          <p:cNvPr id="2050" name="Picture 2" descr="mls2 0802">
            <a:extLst>
              <a:ext uri="{FF2B5EF4-FFF2-40B4-BE49-F238E27FC236}">
                <a16:creationId xmlns:a16="http://schemas.microsoft.com/office/drawing/2014/main" id="{799F5B3A-E1B4-45A1-A290-185B579F4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66" y="1954056"/>
            <a:ext cx="4533403" cy="294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ls2 0803">
            <a:extLst>
              <a:ext uri="{FF2B5EF4-FFF2-40B4-BE49-F238E27FC236}">
                <a16:creationId xmlns:a16="http://schemas.microsoft.com/office/drawing/2014/main" id="{684DE559-E39B-475D-87D2-3F345F29D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432" y="1454956"/>
            <a:ext cx="4654540" cy="39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51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7545405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Reducción de dimensionalidad</a:t>
            </a:r>
          </a:p>
        </p:txBody>
      </p:sp>
      <p:pic>
        <p:nvPicPr>
          <p:cNvPr id="3074" name="Picture 2" descr="mls2 0804">
            <a:extLst>
              <a:ext uri="{FF2B5EF4-FFF2-40B4-BE49-F238E27FC236}">
                <a16:creationId xmlns:a16="http://schemas.microsoft.com/office/drawing/2014/main" id="{6E7E8610-5852-4D89-B7F6-ADE1DA70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4" y="1783385"/>
            <a:ext cx="4273265" cy="329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AEDFF1-3080-4D5B-9380-8D10FC9EB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37" y="1783384"/>
            <a:ext cx="4779905" cy="32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6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7545405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Reducción de dimensionalidad</a:t>
            </a:r>
          </a:p>
        </p:txBody>
      </p:sp>
      <p:pic>
        <p:nvPicPr>
          <p:cNvPr id="3074" name="Picture 2" descr="mls2 0804">
            <a:extLst>
              <a:ext uri="{FF2B5EF4-FFF2-40B4-BE49-F238E27FC236}">
                <a16:creationId xmlns:a16="http://schemas.microsoft.com/office/drawing/2014/main" id="{6E7E8610-5852-4D89-B7F6-ADE1DA70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4" y="1783385"/>
            <a:ext cx="4273265" cy="329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AEDFF1-3080-4D5B-9380-8D10FC9EB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37" y="1783384"/>
            <a:ext cx="4779905" cy="32912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7313259-F9BD-4110-88DC-EF468F225852}"/>
              </a:ext>
            </a:extLst>
          </p:cNvPr>
          <p:cNvSpPr txBox="1">
            <a:spLocks/>
          </p:cNvSpPr>
          <p:nvPr/>
        </p:nvSpPr>
        <p:spPr>
          <a:xfrm>
            <a:off x="1735041" y="5366082"/>
            <a:ext cx="8852747" cy="87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 err="1"/>
              <a:t>Squashing</a:t>
            </a:r>
            <a:r>
              <a:rPr lang="es-ES" sz="1800" dirty="0"/>
              <a:t> </a:t>
            </a:r>
            <a:r>
              <a:rPr lang="es-ES" sz="1800" dirty="0" err="1"/>
              <a:t>by</a:t>
            </a:r>
            <a:r>
              <a:rPr lang="es-ES" sz="1800" dirty="0"/>
              <a:t> </a:t>
            </a:r>
            <a:r>
              <a:rPr lang="es-ES" sz="1800" dirty="0" err="1"/>
              <a:t>projecting</a:t>
            </a:r>
            <a:r>
              <a:rPr lang="es-ES" sz="1800" dirty="0"/>
              <a:t> onto a </a:t>
            </a:r>
            <a:r>
              <a:rPr lang="es-ES" sz="1800" dirty="0" err="1"/>
              <a:t>plane</a:t>
            </a:r>
            <a:r>
              <a:rPr lang="es-ES" sz="1800" dirty="0"/>
              <a:t> | Aplastamiento mediante la proyección sobre un plano</a:t>
            </a:r>
          </a:p>
        </p:txBody>
      </p:sp>
    </p:spTree>
    <p:extLst>
      <p:ext uri="{BB962C8B-B14F-4D97-AF65-F5344CB8AC3E}">
        <p14:creationId xmlns:p14="http://schemas.microsoft.com/office/powerpoint/2010/main" val="308254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7545405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Reducción de dimensionalidad</a:t>
            </a:r>
          </a:p>
        </p:txBody>
      </p:sp>
      <p:pic>
        <p:nvPicPr>
          <p:cNvPr id="3074" name="Picture 2" descr="mls2 0804">
            <a:extLst>
              <a:ext uri="{FF2B5EF4-FFF2-40B4-BE49-F238E27FC236}">
                <a16:creationId xmlns:a16="http://schemas.microsoft.com/office/drawing/2014/main" id="{6E7E8610-5852-4D89-B7F6-ADE1DA70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4" y="1783385"/>
            <a:ext cx="4273265" cy="329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7313259-F9BD-4110-88DC-EF468F225852}"/>
              </a:ext>
            </a:extLst>
          </p:cNvPr>
          <p:cNvSpPr txBox="1">
            <a:spLocks/>
          </p:cNvSpPr>
          <p:nvPr/>
        </p:nvSpPr>
        <p:spPr>
          <a:xfrm>
            <a:off x="3481582" y="5375707"/>
            <a:ext cx="5228836" cy="87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 err="1"/>
              <a:t>Unrolling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Swiss roll  | Desenrollando el rollo suizo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7A682-CEF7-4359-9284-6E97FFD8A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103" y="1783385"/>
            <a:ext cx="4639657" cy="32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7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37" y="230372"/>
            <a:ext cx="10702491" cy="510774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No siempre buena idea: depende de datos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B69C6-33EB-4D58-B7A7-FDB58E481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819" y="862803"/>
            <a:ext cx="7448070" cy="566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0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5070</TotalTime>
  <Words>305</Words>
  <Application>Microsoft Office PowerPoint</Application>
  <PresentationFormat>Widescreen</PresentationFormat>
  <Paragraphs>47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PCA – Dimensionality Reduction</vt:lpstr>
      <vt:lpstr>Supervisado &amp; No supervisado</vt:lpstr>
      <vt:lpstr>Aumentar dimensionalidad: kernel SVM </vt:lpstr>
      <vt:lpstr>Reducción de dimensionalidad</vt:lpstr>
      <vt:lpstr>Reducción de dimensionalidad</vt:lpstr>
      <vt:lpstr>Reducción de dimensionalidad</vt:lpstr>
      <vt:lpstr>Reducción de dimensionalidad</vt:lpstr>
      <vt:lpstr>Reducción de dimensionalidad</vt:lpstr>
      <vt:lpstr>No siempre buena idea: depende de datos</vt:lpstr>
      <vt:lpstr>PCA: Principal component analysis</vt:lpstr>
      <vt:lpstr>PCA: Principal component analysis</vt:lpstr>
      <vt:lpstr>PCA: Principal component analysis</vt:lpstr>
      <vt:lpstr>PCA: compresión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101</cp:revision>
  <dcterms:created xsi:type="dcterms:W3CDTF">2020-05-12T19:48:30Z</dcterms:created>
  <dcterms:modified xsi:type="dcterms:W3CDTF">2021-06-16T16:09:06Z</dcterms:modified>
</cp:coreProperties>
</file>