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7"/>
  </p:notesMasterIdLst>
  <p:sldIdLst>
    <p:sldId id="271" r:id="rId2"/>
    <p:sldId id="298" r:id="rId3"/>
    <p:sldId id="299" r:id="rId4"/>
    <p:sldId id="300" r:id="rId5"/>
    <p:sldId id="28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99" d="100"/>
          <a:sy n="99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03/02/2021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839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548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3538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chine-learning/glossar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Machine Learning – </a:t>
            </a:r>
            <a:r>
              <a:rPr lang="es-ES" dirty="0" err="1">
                <a:solidFill>
                  <a:srgbClr val="FF0000"/>
                </a:solidFill>
              </a:rPr>
              <a:t>Concepts</a:t>
            </a:r>
            <a:r>
              <a:rPr lang="es-ES" dirty="0">
                <a:solidFill>
                  <a:srgbClr val="FF0000"/>
                </a:solidFill>
              </a:rPr>
              <a:t> v3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Conceptos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8675"/>
            <a:ext cx="5878287" cy="4582617"/>
          </a:xfrm>
        </p:spPr>
        <p:txBody>
          <a:bodyPr>
            <a:normAutofit/>
          </a:bodyPr>
          <a:lstStyle/>
          <a:p>
            <a:endParaRPr lang="es-ES" sz="1800" dirty="0"/>
          </a:p>
          <a:p>
            <a:endParaRPr lang="es-ES" sz="1800" dirty="0"/>
          </a:p>
          <a:p>
            <a:r>
              <a:rPr lang="es-ES" sz="1800" dirty="0"/>
              <a:t>“</a:t>
            </a:r>
            <a:r>
              <a:rPr lang="es-ES" sz="1800" dirty="0" err="1"/>
              <a:t>Baseline</a:t>
            </a:r>
            <a:r>
              <a:rPr lang="es-ES" sz="1800" dirty="0"/>
              <a:t>”: es un modelo usado como punto de referencia para comparar como de bueno es otro modelo (normalmente, uno más complejo).</a:t>
            </a:r>
          </a:p>
          <a:p>
            <a:pPr marL="0" indent="0">
              <a:buNone/>
            </a:pPr>
            <a:endParaRPr lang="es-ES" sz="1800" dirty="0"/>
          </a:p>
          <a:p>
            <a:r>
              <a:rPr lang="es-ES" sz="1800" dirty="0"/>
              <a:t>Normalización (</a:t>
            </a:r>
            <a:r>
              <a:rPr lang="es-ES" sz="1800" dirty="0" err="1"/>
              <a:t>normalization</a:t>
            </a:r>
            <a:r>
              <a:rPr lang="es-ES" sz="1800" dirty="0"/>
              <a:t>): es el proceso de convertir un rango de valores a un rango de valores estándar, normalmente de [-1,1] o [0,1].</a:t>
            </a:r>
          </a:p>
          <a:p>
            <a:endParaRPr lang="es-ES" sz="1800" dirty="0"/>
          </a:p>
          <a:p>
            <a:r>
              <a:rPr lang="es-ES" sz="1800" dirty="0"/>
              <a:t>Estandarizar (</a:t>
            </a:r>
            <a:r>
              <a:rPr lang="es-ES" sz="1800" dirty="0" err="1"/>
              <a:t>standarization</a:t>
            </a:r>
            <a:r>
              <a:rPr lang="es-ES" sz="1800" dirty="0"/>
              <a:t>): proceso que típicamente </a:t>
            </a:r>
            <a:r>
              <a:rPr lang="es-ES" sz="1800" dirty="0" err="1"/>
              <a:t>reescala</a:t>
            </a:r>
            <a:r>
              <a:rPr lang="es-ES" sz="1800" dirty="0"/>
              <a:t> los valores para tener una media de 0 y una desviación típica de 1 (varianza unitaria).</a:t>
            </a:r>
          </a:p>
          <a:p>
            <a:endParaRPr lang="es-ES" sz="1800" dirty="0"/>
          </a:p>
          <a:p>
            <a:endParaRPr lang="en-US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 descr="Help Online - Origin Help - Normalize">
            <a:extLst>
              <a:ext uri="{FF2B5EF4-FFF2-40B4-BE49-F238E27FC236}">
                <a16:creationId xmlns:a16="http://schemas.microsoft.com/office/drawing/2014/main" id="{30CFB0C0-CBB9-48BE-AFF0-04B72FFB2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711" y="1931319"/>
            <a:ext cx="4255963" cy="354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84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Conceptos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08557"/>
            <a:ext cx="5187216" cy="4684318"/>
          </a:xfrm>
        </p:spPr>
        <p:txBody>
          <a:bodyPr>
            <a:normAutofit fontScale="92500" lnSpcReduction="10000"/>
          </a:bodyPr>
          <a:lstStyle/>
          <a:p>
            <a:r>
              <a:rPr lang="es-ES" sz="1800" dirty="0" err="1"/>
              <a:t>Batch</a:t>
            </a:r>
            <a:r>
              <a:rPr lang="es-ES" sz="1800" dirty="0"/>
              <a:t>: Conjunto de datos usados en una sola </a:t>
            </a:r>
            <a:r>
              <a:rPr lang="es-ES" sz="1800" b="1" i="1" u="sng" dirty="0" err="1"/>
              <a:t>iteration</a:t>
            </a:r>
            <a:r>
              <a:rPr lang="es-ES" sz="1800" dirty="0"/>
              <a:t>.</a:t>
            </a:r>
          </a:p>
          <a:p>
            <a:endParaRPr lang="es-ES" sz="1800" dirty="0"/>
          </a:p>
          <a:p>
            <a:endParaRPr lang="es-ES" sz="1800" dirty="0"/>
          </a:p>
          <a:p>
            <a:r>
              <a:rPr lang="es-ES" sz="1800" dirty="0" err="1"/>
              <a:t>Epoch</a:t>
            </a:r>
            <a:r>
              <a:rPr lang="es-ES" sz="1800" dirty="0"/>
              <a:t>: Un completo entrenamiento pasando todo el </a:t>
            </a:r>
            <a:r>
              <a:rPr lang="es-ES" sz="1800" dirty="0" err="1"/>
              <a:t>dataset</a:t>
            </a:r>
            <a:r>
              <a:rPr lang="es-ES" sz="1800" dirty="0"/>
              <a:t>. Se representa con N/</a:t>
            </a:r>
            <a:r>
              <a:rPr lang="es-ES" sz="1800" b="1" i="1" u="sng" dirty="0" err="1"/>
              <a:t>batch_size</a:t>
            </a:r>
            <a:r>
              <a:rPr lang="es-ES" sz="1800" dirty="0"/>
              <a:t> training </a:t>
            </a:r>
            <a:r>
              <a:rPr lang="es-ES" sz="1800" b="1" i="1" u="sng" dirty="0" err="1"/>
              <a:t>iterations</a:t>
            </a:r>
            <a:r>
              <a:rPr lang="es-ES" sz="1800" dirty="0"/>
              <a:t> donde N es el número total de ejemplos.</a:t>
            </a:r>
          </a:p>
          <a:p>
            <a:endParaRPr lang="es-ES" sz="1800" dirty="0"/>
          </a:p>
          <a:p>
            <a:endParaRPr lang="es-ES" sz="1800" dirty="0"/>
          </a:p>
          <a:p>
            <a:pPr>
              <a:lnSpc>
                <a:spcPct val="100000"/>
              </a:lnSpc>
            </a:pPr>
            <a:r>
              <a:rPr lang="es-ES" sz="1800" dirty="0" err="1"/>
              <a:t>Batch</a:t>
            </a:r>
            <a:r>
              <a:rPr lang="es-ES" sz="1800" dirty="0"/>
              <a:t> </a:t>
            </a:r>
            <a:r>
              <a:rPr lang="es-ES" sz="1800" dirty="0" err="1"/>
              <a:t>size</a:t>
            </a:r>
            <a:r>
              <a:rPr lang="es-ES" sz="1800" dirty="0"/>
              <a:t>: Número de ejemplos de un </a:t>
            </a:r>
            <a:r>
              <a:rPr lang="es-ES" sz="1800" b="1" i="1" u="sng" dirty="0" err="1"/>
              <a:t>batch</a:t>
            </a:r>
            <a:r>
              <a:rPr lang="es-ES" sz="1800" dirty="0"/>
              <a:t>.</a:t>
            </a:r>
          </a:p>
          <a:p>
            <a:endParaRPr lang="es-ES" sz="1800" dirty="0"/>
          </a:p>
          <a:p>
            <a:endParaRPr lang="es-ES" sz="1800" dirty="0"/>
          </a:p>
          <a:p>
            <a:r>
              <a:rPr lang="es-ES" sz="1800" dirty="0" err="1"/>
              <a:t>Iteration</a:t>
            </a:r>
            <a:r>
              <a:rPr lang="es-ES" sz="1800" dirty="0"/>
              <a:t>: una actualización de los “pesos” del modelo durante el entrenamiento. Consiste en computar los gradientes de los parámetros con un único </a:t>
            </a:r>
            <a:r>
              <a:rPr lang="es-ES" sz="1800" b="1" i="1" u="sng" dirty="0" err="1"/>
              <a:t>batch</a:t>
            </a:r>
            <a:r>
              <a:rPr lang="es-ES" sz="1800" dirty="0"/>
              <a:t> de datos.</a:t>
            </a:r>
            <a:endParaRPr lang="en-US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2050" name="Picture 2" descr="Deep Learning aplicado al diagnostico de Alzheimer | BioInformaticsGRX">
            <a:extLst>
              <a:ext uri="{FF2B5EF4-FFF2-40B4-BE49-F238E27FC236}">
                <a16:creationId xmlns:a16="http://schemas.microsoft.com/office/drawing/2014/main" id="{584A54A2-FA5B-4FB8-8024-C18A0A2700E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586" y="1421180"/>
            <a:ext cx="5238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894AF54-483E-4FB9-BBA9-6A3F148EE053}"/>
              </a:ext>
            </a:extLst>
          </p:cNvPr>
          <p:cNvSpPr txBox="1">
            <a:spLocks/>
          </p:cNvSpPr>
          <p:nvPr/>
        </p:nvSpPr>
        <p:spPr>
          <a:xfrm>
            <a:off x="7109509" y="912645"/>
            <a:ext cx="3352901" cy="508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>
                <a:solidFill>
                  <a:srgbClr val="FF0000"/>
                </a:solidFill>
              </a:rPr>
              <a:t>Test Set/data --&gt; </a:t>
            </a:r>
            <a:r>
              <a:rPr lang="es-ES" sz="2000" dirty="0" err="1">
                <a:solidFill>
                  <a:srgbClr val="FF0000"/>
                </a:solidFill>
              </a:rPr>
              <a:t>Validation</a:t>
            </a:r>
            <a:r>
              <a:rPr lang="es-ES" sz="2000" dirty="0">
                <a:solidFill>
                  <a:srgbClr val="FF0000"/>
                </a:solidFill>
              </a:rPr>
              <a:t> Set/data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01545F-790F-4A08-968B-980E2BF4A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352" y="3703371"/>
            <a:ext cx="5187217" cy="262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1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Machine Learning </a:t>
            </a:r>
            <a:r>
              <a:rPr lang="es-ES" dirty="0" err="1">
                <a:solidFill>
                  <a:srgbClr val="FF0000"/>
                </a:solidFill>
              </a:rPr>
              <a:t>Glosary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55407" y="1760431"/>
            <a:ext cx="8681185" cy="42264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hlinkClick r:id="rId3"/>
              </a:rPr>
              <a:t>https://developers.google.com/machine-learning/glossary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604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4553</TotalTime>
  <Words>197</Words>
  <Application>Microsoft Office PowerPoint</Application>
  <PresentationFormat>Widescreen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Machine Learning – Concepts v3</vt:lpstr>
      <vt:lpstr>Conceptos</vt:lpstr>
      <vt:lpstr>Conceptos</vt:lpstr>
      <vt:lpstr>Machine Learning Glosary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84</cp:revision>
  <dcterms:created xsi:type="dcterms:W3CDTF">2020-05-12T19:48:30Z</dcterms:created>
  <dcterms:modified xsi:type="dcterms:W3CDTF">2021-02-03T22:59:46Z</dcterms:modified>
</cp:coreProperties>
</file>