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71" r:id="rId2"/>
    <p:sldId id="283" r:id="rId3"/>
    <p:sldId id="276" r:id="rId4"/>
    <p:sldId id="294" r:id="rId5"/>
    <p:sldId id="291" r:id="rId6"/>
    <p:sldId id="298" r:id="rId7"/>
    <p:sldId id="295" r:id="rId8"/>
    <p:sldId id="296" r:id="rId9"/>
    <p:sldId id="297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28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4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84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23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2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Decission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r>
              <a:rPr lang="es-ES" dirty="0">
                <a:solidFill>
                  <a:srgbClr val="FF0000"/>
                </a:solidFill>
              </a:rPr>
              <a:t> &amp; </a:t>
            </a:r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machine learning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0C21D-17FE-4B40-A594-A24E135A7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18736"/>
            <a:ext cx="5715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44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Decision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021"/>
            <a:ext cx="5257800" cy="4129049"/>
          </a:xfrm>
        </p:spPr>
        <p:txBody>
          <a:bodyPr>
            <a:normAutofit/>
          </a:bodyPr>
          <a:lstStyle/>
          <a:p>
            <a:r>
              <a:rPr lang="en-GB" sz="1800" dirty="0" err="1"/>
              <a:t>Puede</a:t>
            </a:r>
            <a:r>
              <a:rPr lang="en-GB" sz="1800" dirty="0"/>
              <a:t> ser </a:t>
            </a:r>
            <a:r>
              <a:rPr lang="en-GB" sz="1800" dirty="0" err="1"/>
              <a:t>usado</a:t>
            </a:r>
            <a:r>
              <a:rPr lang="en-GB" sz="1800" dirty="0"/>
              <a:t> tanto para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clasificación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Es una simple </a:t>
            </a:r>
            <a:r>
              <a:rPr lang="en-GB" sz="1800" dirty="0" err="1"/>
              <a:t>serie</a:t>
            </a:r>
            <a:r>
              <a:rPr lang="en-GB" sz="1800" dirty="0"/>
              <a:t> de </a:t>
            </a:r>
            <a:r>
              <a:rPr lang="en-GB" sz="1800" dirty="0" err="1"/>
              <a:t>decisiones</a:t>
            </a:r>
            <a:r>
              <a:rPr lang="en-GB" sz="1800" dirty="0"/>
              <a:t> </a:t>
            </a:r>
            <a:r>
              <a:rPr lang="en-GB" sz="1800" dirty="0" err="1"/>
              <a:t>secuenciales</a:t>
            </a:r>
            <a:r>
              <a:rPr lang="en-GB" sz="1800" dirty="0"/>
              <a:t> con el </a:t>
            </a:r>
            <a:r>
              <a:rPr lang="en-GB" sz="1800" dirty="0" err="1"/>
              <a:t>objetivo</a:t>
            </a:r>
            <a:r>
              <a:rPr lang="en-GB" sz="1800" dirty="0"/>
              <a:t> de </a:t>
            </a:r>
            <a:r>
              <a:rPr lang="en-GB" sz="1800" dirty="0" err="1"/>
              <a:t>alcanzar</a:t>
            </a:r>
            <a:r>
              <a:rPr lang="en-GB" sz="1800" dirty="0"/>
              <a:t> </a:t>
            </a:r>
            <a:r>
              <a:rPr lang="en-GB" sz="1800" dirty="0" err="1"/>
              <a:t>algún</a:t>
            </a:r>
            <a:r>
              <a:rPr lang="en-GB" sz="1800" dirty="0"/>
              <a:t> </a:t>
            </a:r>
            <a:r>
              <a:rPr lang="en-GB" sz="1800" dirty="0" err="1"/>
              <a:t>resultado</a:t>
            </a:r>
            <a:r>
              <a:rPr lang="en-GB" sz="1800" dirty="0"/>
              <a:t> final.</a:t>
            </a:r>
          </a:p>
          <a:p>
            <a:endParaRPr lang="en-GB" sz="1800" dirty="0"/>
          </a:p>
          <a:p>
            <a:r>
              <a:rPr lang="en-GB" sz="1800" dirty="0"/>
              <a:t>Los components son: la </a:t>
            </a:r>
            <a:r>
              <a:rPr lang="en-GB" sz="1800" dirty="0" err="1"/>
              <a:t>raíz</a:t>
            </a:r>
            <a:r>
              <a:rPr lang="en-GB" sz="1800" dirty="0"/>
              <a:t>, las </a:t>
            </a:r>
            <a:r>
              <a:rPr lang="en-GB" sz="1800" dirty="0" err="1"/>
              <a:t>ramas</a:t>
            </a:r>
            <a:r>
              <a:rPr lang="en-GB" sz="1800" dirty="0"/>
              <a:t>, los </a:t>
            </a:r>
            <a:r>
              <a:rPr lang="en-GB" sz="1800" dirty="0" err="1"/>
              <a:t>nodos</a:t>
            </a:r>
            <a:r>
              <a:rPr lang="en-GB" sz="1800" dirty="0"/>
              <a:t> y las </a:t>
            </a:r>
            <a:r>
              <a:rPr lang="en-GB" sz="1800" dirty="0" err="1"/>
              <a:t>hojas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imagen, </a:t>
            </a:r>
            <a:r>
              <a:rPr lang="en-GB" sz="1800" dirty="0" err="1"/>
              <a:t>vemos</a:t>
            </a:r>
            <a:r>
              <a:rPr lang="en-GB" sz="1800" dirty="0"/>
              <a:t> un </a:t>
            </a:r>
            <a:r>
              <a:rPr lang="en-GB" sz="1800" dirty="0" err="1"/>
              <a:t>ejemplo</a:t>
            </a:r>
            <a:r>
              <a:rPr lang="en-GB" sz="1800" dirty="0"/>
              <a:t> de un árbol de </a:t>
            </a:r>
            <a:r>
              <a:rPr lang="en-GB" sz="1800" dirty="0" err="1"/>
              <a:t>decisión</a:t>
            </a:r>
            <a:r>
              <a:rPr lang="en-GB" sz="1800" dirty="0"/>
              <a:t> </a:t>
            </a:r>
            <a:r>
              <a:rPr lang="en-GB" sz="1800" dirty="0" err="1"/>
              <a:t>orientado</a:t>
            </a:r>
            <a:r>
              <a:rPr lang="en-GB" sz="1800" dirty="0"/>
              <a:t> a la </a:t>
            </a:r>
            <a:r>
              <a:rPr lang="en-GB" sz="1800" dirty="0" err="1"/>
              <a:t>clasificación</a:t>
            </a:r>
            <a:r>
              <a:rPr lang="en-GB" sz="1800" dirty="0"/>
              <a:t> de dos </a:t>
            </a:r>
            <a:r>
              <a:rPr lang="en-GB" sz="1800" dirty="0" err="1"/>
              <a:t>clases</a:t>
            </a:r>
            <a:r>
              <a:rPr lang="en-GB" sz="1800" dirty="0"/>
              <a:t>(Small/Big).</a:t>
            </a:r>
          </a:p>
        </p:txBody>
      </p:sp>
      <p:pic>
        <p:nvPicPr>
          <p:cNvPr id="2050" name="Picture 2" descr="decision tree loan approval">
            <a:extLst>
              <a:ext uri="{FF2B5EF4-FFF2-40B4-BE49-F238E27FC236}">
                <a16:creationId xmlns:a16="http://schemas.microsoft.com/office/drawing/2014/main" id="{389A8806-2233-4571-B1A4-A9556776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12" y="1924021"/>
            <a:ext cx="5327505" cy="34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Regression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8A905-4F46-4A89-A26E-38C256E4A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7814"/>
            <a:ext cx="5181600" cy="1960764"/>
          </a:xfrm>
        </p:spPr>
        <p:txBody>
          <a:bodyPr>
            <a:normAutofit/>
          </a:bodyPr>
          <a:lstStyle/>
          <a:p>
            <a:r>
              <a:rPr lang="es-ES" sz="1800" dirty="0"/>
              <a:t>En un árbol de regresión, las salidas son números “continuos”. </a:t>
            </a:r>
          </a:p>
          <a:p>
            <a:endParaRPr lang="es-ES" sz="1800" dirty="0"/>
          </a:p>
          <a:p>
            <a:r>
              <a:rPr lang="es-ES" sz="1800" dirty="0"/>
              <a:t>Las preguntas/comprobaciones son con números continuos a partir de entradas numéricas.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0E715-FC81-491C-A452-F23B5B49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95" y="2022761"/>
            <a:ext cx="5181600" cy="36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1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021"/>
            <a:ext cx="5257800" cy="4129049"/>
          </a:xfrm>
        </p:spPr>
        <p:txBody>
          <a:bodyPr>
            <a:normAutofit/>
          </a:bodyPr>
          <a:lstStyle/>
          <a:p>
            <a:r>
              <a:rPr lang="en-GB" sz="1800" dirty="0" err="1"/>
              <a:t>Algunas</a:t>
            </a:r>
            <a:r>
              <a:rPr lang="en-GB" sz="1800" dirty="0"/>
              <a:t> </a:t>
            </a:r>
            <a:r>
              <a:rPr lang="en-GB" sz="1800" dirty="0" err="1"/>
              <a:t>veces</a:t>
            </a:r>
            <a:r>
              <a:rPr lang="en-GB" sz="1800" dirty="0"/>
              <a:t>, no es </a:t>
            </a:r>
            <a:r>
              <a:rPr lang="en-GB" sz="1800" dirty="0" err="1"/>
              <a:t>suficiente</a:t>
            </a:r>
            <a:r>
              <a:rPr lang="en-GB" sz="1800" dirty="0"/>
              <a:t> con un solo árbol de decision o </a:t>
            </a:r>
            <a:r>
              <a:rPr lang="en-GB" sz="1800" dirty="0" err="1"/>
              <a:t>regresión</a:t>
            </a:r>
            <a:r>
              <a:rPr lang="en-GB" sz="1800" dirty="0"/>
              <a:t>. Por </a:t>
            </a:r>
            <a:r>
              <a:rPr lang="en-GB" sz="1800" dirty="0" err="1"/>
              <a:t>ello</a:t>
            </a:r>
            <a:r>
              <a:rPr lang="en-GB" sz="1800" dirty="0"/>
              <a:t>, </a:t>
            </a:r>
            <a:r>
              <a:rPr lang="en-GB" sz="1800" dirty="0" err="1"/>
              <a:t>tenemos</a:t>
            </a:r>
            <a:r>
              <a:rPr lang="en-GB" sz="1800" dirty="0"/>
              <a:t> los bosques.</a:t>
            </a:r>
          </a:p>
          <a:p>
            <a:endParaRPr lang="en-GB" sz="1800" dirty="0"/>
          </a:p>
          <a:p>
            <a:r>
              <a:rPr lang="en-GB" sz="1800" dirty="0"/>
              <a:t>Los </a:t>
            </a:r>
            <a:r>
              <a:rPr lang="en-GB" sz="1800" dirty="0" err="1"/>
              <a:t>árboles</a:t>
            </a:r>
            <a:r>
              <a:rPr lang="en-GB" sz="1800" dirty="0"/>
              <a:t> </a:t>
            </a:r>
            <a:r>
              <a:rPr lang="en-GB" sz="1800" dirty="0" err="1"/>
              <a:t>aleatorios</a:t>
            </a:r>
            <a:r>
              <a:rPr lang="en-GB" sz="1800" dirty="0"/>
              <a:t> es un </a:t>
            </a:r>
            <a:r>
              <a:rPr lang="en-GB" sz="1800" dirty="0" err="1"/>
              <a:t>algorimo</a:t>
            </a:r>
            <a:r>
              <a:rPr lang="en-GB" sz="1800" dirty="0"/>
              <a:t> de ML que </a:t>
            </a:r>
            <a:r>
              <a:rPr lang="en-GB" sz="1800" dirty="0" err="1"/>
              <a:t>aprovecha</a:t>
            </a:r>
            <a:r>
              <a:rPr lang="en-GB" sz="1800" dirty="0"/>
              <a:t> el </a:t>
            </a:r>
            <a:r>
              <a:rPr lang="en-GB" sz="1800" dirty="0" err="1"/>
              <a:t>poder</a:t>
            </a:r>
            <a:r>
              <a:rPr lang="en-GB" sz="1800" dirty="0"/>
              <a:t> de </a:t>
            </a:r>
            <a:r>
              <a:rPr lang="en-GB" sz="1800" dirty="0" err="1"/>
              <a:t>múltiples</a:t>
            </a:r>
            <a:r>
              <a:rPr lang="en-GB" sz="1800" dirty="0"/>
              <a:t> </a:t>
            </a:r>
            <a:r>
              <a:rPr lang="en-GB" sz="1800" dirty="0" err="1"/>
              <a:t>árboles</a:t>
            </a:r>
            <a:r>
              <a:rPr lang="en-GB" sz="1800" dirty="0"/>
              <a:t> de decision para </a:t>
            </a:r>
            <a:r>
              <a:rPr lang="en-GB" sz="1800" dirty="0" err="1"/>
              <a:t>tomar</a:t>
            </a:r>
            <a:r>
              <a:rPr lang="en-GB" sz="1800" dirty="0"/>
              <a:t> </a:t>
            </a:r>
            <a:r>
              <a:rPr lang="en-GB" sz="1800" dirty="0" err="1"/>
              <a:t>decisiones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¿Por 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aleatorio</a:t>
            </a:r>
            <a:r>
              <a:rPr lang="en-GB" sz="1800" dirty="0"/>
              <a:t>? </a:t>
            </a:r>
            <a:r>
              <a:rPr lang="en-GB" sz="1800" dirty="0" err="1"/>
              <a:t>Porque</a:t>
            </a:r>
            <a:r>
              <a:rPr lang="en-GB" sz="1800" dirty="0"/>
              <a:t> </a:t>
            </a:r>
            <a:r>
              <a:rPr lang="en-GB" sz="1800" dirty="0" err="1"/>
              <a:t>va</a:t>
            </a:r>
            <a:r>
              <a:rPr lang="en-GB" sz="1800" dirty="0"/>
              <a:t> </a:t>
            </a:r>
            <a:r>
              <a:rPr lang="en-GB" sz="1800" dirty="0" err="1"/>
              <a:t>creando</a:t>
            </a:r>
            <a:r>
              <a:rPr lang="en-GB" sz="1800" dirty="0"/>
              <a:t> </a:t>
            </a:r>
            <a:r>
              <a:rPr lang="en-GB" sz="1800" dirty="0" err="1"/>
              <a:t>aleatoriamente</a:t>
            </a:r>
            <a:r>
              <a:rPr lang="en-GB" sz="1800" dirty="0"/>
              <a:t> los </a:t>
            </a:r>
            <a:r>
              <a:rPr lang="en-GB" sz="1800" dirty="0" err="1"/>
              <a:t>árboles</a:t>
            </a:r>
            <a:r>
              <a:rPr lang="en-GB" sz="1800" dirty="0"/>
              <a:t> de </a:t>
            </a:r>
            <a:r>
              <a:rPr lang="en-GB" sz="1800" dirty="0" err="1"/>
              <a:t>decisión</a:t>
            </a:r>
            <a:r>
              <a:rPr lang="en-GB" sz="1800" dirty="0"/>
              <a:t>. </a:t>
            </a:r>
          </a:p>
          <a:p>
            <a:endParaRPr lang="en-GB" sz="1800" dirty="0"/>
          </a:p>
          <a:p>
            <a:r>
              <a:rPr lang="en-GB" sz="1800" dirty="0" err="1"/>
              <a:t>Cada</a:t>
            </a:r>
            <a:r>
              <a:rPr lang="en-GB" sz="1800" dirty="0"/>
              <a:t> </a:t>
            </a:r>
            <a:r>
              <a:rPr lang="en-GB" sz="1800" dirty="0" err="1"/>
              <a:t>nodo</a:t>
            </a:r>
            <a:r>
              <a:rPr lang="en-GB" sz="1800" dirty="0"/>
              <a:t> de </a:t>
            </a:r>
            <a:r>
              <a:rPr lang="en-GB" sz="1800" dirty="0" err="1"/>
              <a:t>cada</a:t>
            </a:r>
            <a:r>
              <a:rPr lang="en-GB" sz="1800" dirty="0"/>
              <a:t> árbol de </a:t>
            </a:r>
            <a:r>
              <a:rPr lang="en-GB" sz="1800" dirty="0" err="1"/>
              <a:t>decisión</a:t>
            </a:r>
            <a:r>
              <a:rPr lang="en-GB" sz="1800" dirty="0"/>
              <a:t> </a:t>
            </a:r>
            <a:r>
              <a:rPr lang="en-GB" sz="1800" dirty="0" err="1"/>
              <a:t>trabaja</a:t>
            </a:r>
            <a:r>
              <a:rPr lang="en-GB" sz="1800" dirty="0"/>
              <a:t> de forma </a:t>
            </a:r>
            <a:r>
              <a:rPr lang="en-GB" sz="1800" dirty="0" err="1"/>
              <a:t>aleatoria</a:t>
            </a:r>
            <a:r>
              <a:rPr lang="en-GB" sz="1800" dirty="0"/>
              <a:t> con un conjunto de </a:t>
            </a:r>
            <a:r>
              <a:rPr lang="en-GB" sz="1800" dirty="0" err="1"/>
              <a:t>características</a:t>
            </a:r>
            <a:r>
              <a:rPr lang="en-GB" sz="1800" dirty="0"/>
              <a:t> para </a:t>
            </a:r>
            <a:r>
              <a:rPr lang="en-GB" sz="1800" dirty="0" err="1"/>
              <a:t>calcular</a:t>
            </a:r>
            <a:r>
              <a:rPr lang="en-GB" sz="1800" dirty="0"/>
              <a:t> los outputs.</a:t>
            </a:r>
          </a:p>
        </p:txBody>
      </p:sp>
      <p:pic>
        <p:nvPicPr>
          <p:cNvPr id="3074" name="Picture 2" descr="random forest ensemble">
            <a:extLst>
              <a:ext uri="{FF2B5EF4-FFF2-40B4-BE49-F238E27FC236}">
                <a16:creationId xmlns:a16="http://schemas.microsoft.com/office/drawing/2014/main" id="{40D3D948-2246-4138-A7B1-382564AC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45" y="192402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07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64250"/>
            <a:ext cx="5257800" cy="2702408"/>
          </a:xfrm>
        </p:spPr>
        <p:txBody>
          <a:bodyPr>
            <a:normAutofit/>
          </a:bodyPr>
          <a:lstStyle/>
          <a:p>
            <a:r>
              <a:rPr lang="en-GB" sz="1800" dirty="0"/>
              <a:t>El </a:t>
            </a:r>
            <a:r>
              <a:rPr lang="en-GB" sz="1800" dirty="0" err="1"/>
              <a:t>proceso</a:t>
            </a:r>
            <a:r>
              <a:rPr lang="en-GB" sz="1800" dirty="0"/>
              <a:t> de </a:t>
            </a:r>
            <a:r>
              <a:rPr lang="en-GB" sz="1800" dirty="0" err="1"/>
              <a:t>combinar</a:t>
            </a:r>
            <a:r>
              <a:rPr lang="en-GB" sz="1800" dirty="0"/>
              <a:t> la </a:t>
            </a:r>
            <a:r>
              <a:rPr lang="en-GB" sz="1800" dirty="0" err="1"/>
              <a:t>salida</a:t>
            </a:r>
            <a:r>
              <a:rPr lang="en-GB" sz="1800" dirty="0"/>
              <a:t> de </a:t>
            </a:r>
            <a:r>
              <a:rPr lang="en-GB" sz="1800" dirty="0" err="1"/>
              <a:t>múltiples</a:t>
            </a:r>
            <a:r>
              <a:rPr lang="en-GB" sz="1800" dirty="0"/>
              <a:t> e </a:t>
            </a:r>
            <a:r>
              <a:rPr lang="en-GB" sz="1800" dirty="0" err="1"/>
              <a:t>individuales</a:t>
            </a:r>
            <a:r>
              <a:rPr lang="en-GB" sz="1800" dirty="0"/>
              <a:t> </a:t>
            </a:r>
            <a:r>
              <a:rPr lang="en-GB" sz="1800" dirty="0" err="1"/>
              <a:t>modelos</a:t>
            </a:r>
            <a:r>
              <a:rPr lang="en-GB" sz="1800" dirty="0"/>
              <a:t> se </a:t>
            </a:r>
            <a:r>
              <a:rPr lang="en-GB" sz="1800" dirty="0" err="1"/>
              <a:t>conoce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“Ensemble Learning”. 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</a:t>
            </a:r>
            <a:r>
              <a:rPr lang="en-GB" sz="1800" dirty="0" err="1"/>
              <a:t>salida</a:t>
            </a:r>
            <a:r>
              <a:rPr lang="en-GB" sz="1800" dirty="0"/>
              <a:t> final con </a:t>
            </a:r>
            <a:r>
              <a:rPr lang="en-GB" sz="1800" dirty="0" err="1"/>
              <a:t>todos</a:t>
            </a:r>
            <a:r>
              <a:rPr lang="en-GB" sz="1800" dirty="0"/>
              <a:t> los </a:t>
            </a:r>
            <a:r>
              <a:rPr lang="en-GB" sz="1800" dirty="0" err="1"/>
              <a:t>resultados</a:t>
            </a:r>
            <a:r>
              <a:rPr lang="en-GB" sz="1800" dirty="0"/>
              <a:t> de </a:t>
            </a:r>
            <a:r>
              <a:rPr lang="en-GB" sz="1800" dirty="0" err="1"/>
              <a:t>cada</a:t>
            </a:r>
            <a:r>
              <a:rPr lang="en-GB" sz="1800" dirty="0"/>
              <a:t> uno de los </a:t>
            </a:r>
            <a:r>
              <a:rPr lang="en-GB" sz="1800" dirty="0" err="1"/>
              <a:t>árboles</a:t>
            </a:r>
            <a:r>
              <a:rPr lang="en-GB" sz="1800" dirty="0"/>
              <a:t> de </a:t>
            </a:r>
            <a:r>
              <a:rPr lang="en-GB" sz="1800" dirty="0" err="1"/>
              <a:t>decisión</a:t>
            </a:r>
            <a:r>
              <a:rPr lang="en-GB" sz="1800" dirty="0"/>
              <a:t>, se </a:t>
            </a:r>
            <a:r>
              <a:rPr lang="en-GB" sz="1800" dirty="0" err="1"/>
              <a:t>elige</a:t>
            </a:r>
            <a:r>
              <a:rPr lang="en-GB" sz="1800" dirty="0"/>
              <a:t>/</a:t>
            </a:r>
            <a:r>
              <a:rPr lang="en-GB" sz="1800" dirty="0" err="1"/>
              <a:t>vota</a:t>
            </a:r>
            <a:r>
              <a:rPr lang="en-GB" sz="1800" dirty="0"/>
              <a:t> el </a:t>
            </a:r>
            <a:r>
              <a:rPr lang="en-GB" sz="1800" dirty="0" err="1"/>
              <a:t>mejor</a:t>
            </a:r>
            <a:r>
              <a:rPr lang="en-GB" sz="1800" dirty="0"/>
              <a:t>.</a:t>
            </a:r>
          </a:p>
          <a:p>
            <a:endParaRPr lang="en-GB" sz="1800" dirty="0"/>
          </a:p>
        </p:txBody>
      </p:sp>
      <p:pic>
        <p:nvPicPr>
          <p:cNvPr id="3074" name="Picture 2" descr="random forest ensemble">
            <a:extLst>
              <a:ext uri="{FF2B5EF4-FFF2-40B4-BE49-F238E27FC236}">
                <a16:creationId xmlns:a16="http://schemas.microsoft.com/office/drawing/2014/main" id="{40D3D948-2246-4138-A7B1-382564AC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45" y="192402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7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Examples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098" name="Picture 2" descr="Decision Trees modified">
            <a:extLst>
              <a:ext uri="{FF2B5EF4-FFF2-40B4-BE49-F238E27FC236}">
                <a16:creationId xmlns:a16="http://schemas.microsoft.com/office/drawing/2014/main" id="{3FA1A28B-BD41-4205-A2E0-E94834ADA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2" y="2067386"/>
            <a:ext cx="4937057" cy="30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21DE0E-7450-4735-8B86-A0E5B76B6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624" y="1690688"/>
            <a:ext cx="5216794" cy="38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362</Words>
  <Application>Microsoft Office PowerPoint</Application>
  <PresentationFormat>Widescreen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– Decission Trees &amp; Random Forest</vt:lpstr>
      <vt:lpstr>Algoritmos de machine learning </vt:lpstr>
      <vt:lpstr>Algoritmos de regresión</vt:lpstr>
      <vt:lpstr>Algoritmos de clasificación</vt:lpstr>
      <vt:lpstr>Decision Trees</vt:lpstr>
      <vt:lpstr>Regression Trees</vt:lpstr>
      <vt:lpstr>Random Forest</vt:lpstr>
      <vt:lpstr>Random Forest</vt:lpstr>
      <vt:lpstr>Examples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71</cp:revision>
  <dcterms:created xsi:type="dcterms:W3CDTF">2020-05-12T19:48:30Z</dcterms:created>
  <dcterms:modified xsi:type="dcterms:W3CDTF">2021-06-13T21:38:42Z</dcterms:modified>
</cp:coreProperties>
</file>