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35" r:id="rId3"/>
    <p:sldId id="261" r:id="rId4"/>
    <p:sldId id="262" r:id="rId5"/>
    <p:sldId id="260" r:id="rId6"/>
    <p:sldId id="263" r:id="rId7"/>
    <p:sldId id="334" r:id="rId8"/>
    <p:sldId id="257" r:id="rId9"/>
    <p:sldId id="336" r:id="rId10"/>
    <p:sldId id="337" r:id="rId11"/>
    <p:sldId id="258" r:id="rId12"/>
    <p:sldId id="259" r:id="rId13"/>
    <p:sldId id="264" r:id="rId14"/>
    <p:sldId id="26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y/g2kzqDHsxUDfSgVEZ3KxTeI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573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196812c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b1196812c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2" name="Google Shape;102;gb1196812c9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5ad13b4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b05ad13b4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gb05ad13b4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4591d3b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a4591d3b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a4591d3b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05ad13b4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b05ad13b47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b05ad13b47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1196812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b1196812c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9" name="Google Shape;219;gb1196812c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2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5ad13b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b05ad13b47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gb05ad13b47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196812c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b1196812c9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5" name="Google Shape;165;gb1196812c9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196812c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b1196812c9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4" name="Google Shape;144;gb1196812c9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1196812c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b1196812c9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4" name="Google Shape;174;gb1196812c9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25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591d3b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a4591d3bd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a4591d3bd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39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bridge.tech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es/docs/Web/HTTP/Status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APIs - Flask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Ejemplo: </a:t>
            </a:r>
            <a:r>
              <a:rPr lang="en-GB" dirty="0" err="1">
                <a:solidFill>
                  <a:srgbClr val="FF0000"/>
                </a:solidFill>
              </a:rPr>
              <a:t>abriendo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puerto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desde</a:t>
            </a:r>
            <a:r>
              <a:rPr lang="en-GB" dirty="0">
                <a:solidFill>
                  <a:srgbClr val="FF0000"/>
                </a:solidFill>
              </a:rPr>
              <a:t> router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6" name="Google Shape;96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6AEFC-6D65-436E-B39F-0D419B07D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0" y="1866682"/>
            <a:ext cx="1074570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0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196812c9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775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Ejemplo</a:t>
            </a:r>
            <a:r>
              <a:rPr lang="en-GB" dirty="0">
                <a:solidFill>
                  <a:srgbClr val="FF0000"/>
                </a:solidFill>
              </a:rPr>
              <a:t> de API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5" name="Google Shape;105;gb1196812c9_0_8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106" name="Google Shape;106;gb1196812c9_0_8" descr="Visión General Cliente-Servidor - Aprende sobre desarrollo web | MDN"/>
          <p:cNvPicPr preferRelativeResize="0"/>
          <p:nvPr/>
        </p:nvPicPr>
        <p:blipFill rotWithShape="1">
          <a:blip r:embed="rId3">
            <a:alphaModFix/>
          </a:blip>
          <a:srcRect r="3799"/>
          <a:stretch/>
        </p:blipFill>
        <p:spPr>
          <a:xfrm>
            <a:off x="1952775" y="1931274"/>
            <a:ext cx="8509700" cy="42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b1196812c9_0_8"/>
          <p:cNvSpPr txBox="1"/>
          <p:nvPr/>
        </p:nvSpPr>
        <p:spPr>
          <a:xfrm>
            <a:off x="5518300" y="1931275"/>
            <a:ext cx="18501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400" b="1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400" b="1" dirty="0" err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físico</a:t>
            </a:r>
            <a:endParaRPr sz="2400" b="1" dirty="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b1196812c9_0_8"/>
          <p:cNvSpPr txBox="1"/>
          <p:nvPr/>
        </p:nvSpPr>
        <p:spPr>
          <a:xfrm>
            <a:off x="3955325" y="4609225"/>
            <a:ext cx="1850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 sz="2500" b="1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b1196812c9_0_8"/>
          <p:cNvSpPr txBox="1"/>
          <p:nvPr/>
        </p:nvSpPr>
        <p:spPr>
          <a:xfrm>
            <a:off x="6429138" y="4595310"/>
            <a:ext cx="2135741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GB" sz="2400" b="1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 HTML y CSS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DOCUMENTOS</a:t>
            </a:r>
            <a:endParaRPr sz="2400" b="1" dirty="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b1196812c9_0_8"/>
          <p:cNvSpPr txBox="1"/>
          <p:nvPr/>
        </p:nvSpPr>
        <p:spPr>
          <a:xfrm>
            <a:off x="7742400" y="829525"/>
            <a:ext cx="44496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https://www.thebridge.tech/</a:t>
            </a:r>
            <a:endParaRPr sz="1900" b="1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El Navegador(Cliente) pide recursos (la web a renderizar)</a:t>
            </a:r>
            <a:endParaRPr sz="1900" b="1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05ad13b47_0_8"/>
          <p:cNvSpPr txBox="1"/>
          <p:nvPr/>
        </p:nvSpPr>
        <p:spPr>
          <a:xfrm>
            <a:off x="4473150" y="2547025"/>
            <a:ext cx="27672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 de ML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Despliegue en producción para nuevas predicciones</a:t>
            </a:r>
            <a:endParaRPr sz="16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b05ad13b47_0_8"/>
          <p:cNvSpPr txBox="1"/>
          <p:nvPr/>
        </p:nvSpPr>
        <p:spPr>
          <a:xfrm>
            <a:off x="734425" y="2547025"/>
            <a:ext cx="2767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Servicio de datos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Google Maps, Idealista, Tripadvisor...</a:t>
            </a:r>
            <a:endParaRPr sz="16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b05ad13b47_0_8"/>
          <p:cNvSpPr txBox="1"/>
          <p:nvPr/>
        </p:nvSpPr>
        <p:spPr>
          <a:xfrm>
            <a:off x="8291625" y="2547025"/>
            <a:ext cx="2725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Servicio de normalización de direcciones</a:t>
            </a:r>
            <a:endParaRPr sz="1600" i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b05ad13b47_0_8"/>
          <p:cNvSpPr txBox="1"/>
          <p:nvPr/>
        </p:nvSpPr>
        <p:spPr>
          <a:xfrm>
            <a:off x="4637325" y="5899600"/>
            <a:ext cx="36543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Arquitectura de microservicios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b05ad13b47_0_8"/>
          <p:cNvSpPr txBox="1"/>
          <p:nvPr/>
        </p:nvSpPr>
        <p:spPr>
          <a:xfrm>
            <a:off x="1172825" y="5826650"/>
            <a:ext cx="20415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Autoservicio de datos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b05ad13b47_0_8"/>
          <p:cNvSpPr txBox="1">
            <a:spLocks noGrp="1"/>
          </p:cNvSpPr>
          <p:nvPr>
            <p:ph type="title"/>
          </p:nvPr>
        </p:nvSpPr>
        <p:spPr>
          <a:xfrm>
            <a:off x="675150" y="612150"/>
            <a:ext cx="6817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3400">
                <a:solidFill>
                  <a:srgbClr val="CC0000"/>
                </a:solidFill>
              </a:rPr>
              <a:t>Casos de uso</a:t>
            </a:r>
            <a:endParaRPr sz="3400">
              <a:solidFill>
                <a:srgbClr val="CC0000"/>
              </a:solidFill>
            </a:endParaRPr>
          </a:p>
        </p:txBody>
      </p:sp>
      <p:sp>
        <p:nvSpPr>
          <p:cNvPr id="122" name="Google Shape;122;gb05ad13b47_0_8"/>
          <p:cNvSpPr txBox="1">
            <a:spLocks noGrp="1"/>
          </p:cNvSpPr>
          <p:nvPr>
            <p:ph type="title"/>
          </p:nvPr>
        </p:nvSpPr>
        <p:spPr>
          <a:xfrm>
            <a:off x="839325" y="4131025"/>
            <a:ext cx="6817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3400">
                <a:solidFill>
                  <a:srgbClr val="CC0000"/>
                </a:solidFill>
              </a:rPr>
              <a:t>Tipo de arquitectura</a:t>
            </a:r>
            <a:endParaRPr sz="3400">
              <a:solidFill>
                <a:srgbClr val="CC0000"/>
              </a:solidFill>
            </a:endParaRPr>
          </a:p>
        </p:txBody>
      </p:sp>
      <p:pic>
        <p:nvPicPr>
          <p:cNvPr id="123" name="Google Shape;123;gb05ad13b4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900" y="1427401"/>
            <a:ext cx="1864250" cy="10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1875" y="1579575"/>
            <a:ext cx="749700" cy="7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b05ad13b47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3950" y="1579575"/>
            <a:ext cx="749700" cy="74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b05ad13b47_0_8"/>
          <p:cNvCxnSpPr>
            <a:stCxn id="124" idx="3"/>
            <a:endCxn id="125" idx="1"/>
          </p:cNvCxnSpPr>
          <p:nvPr/>
        </p:nvCxnSpPr>
        <p:spPr>
          <a:xfrm>
            <a:off x="8961575" y="1954425"/>
            <a:ext cx="1612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27" name="Google Shape;127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550" y="1579587"/>
            <a:ext cx="749700" cy="74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b05ad13b47_0_8"/>
          <p:cNvCxnSpPr>
            <a:stCxn id="127" idx="3"/>
          </p:cNvCxnSpPr>
          <p:nvPr/>
        </p:nvCxnSpPr>
        <p:spPr>
          <a:xfrm>
            <a:off x="5006250" y="1954438"/>
            <a:ext cx="16125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29" name="Google Shape;129;gb05ad13b47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738" y="1509663"/>
            <a:ext cx="889550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100" y="5046422"/>
            <a:ext cx="636568" cy="6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b05ad13b47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6732" y="5046422"/>
            <a:ext cx="636568" cy="6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gb05ad13b47_0_8"/>
          <p:cNvCxnSpPr>
            <a:stCxn id="130" idx="3"/>
            <a:endCxn id="131" idx="1"/>
          </p:cNvCxnSpPr>
          <p:nvPr/>
        </p:nvCxnSpPr>
        <p:spPr>
          <a:xfrm>
            <a:off x="1597668" y="5353684"/>
            <a:ext cx="13692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3" name="Google Shape;133;gb05ad13b4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825" y="5082897"/>
            <a:ext cx="636568" cy="6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b05ad13b47_0_8"/>
          <p:cNvSpPr txBox="1"/>
          <p:nvPr/>
        </p:nvSpPr>
        <p:spPr>
          <a:xfrm>
            <a:off x="5627175" y="46889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API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b05ad13b47_0_8"/>
          <p:cNvSpPr txBox="1"/>
          <p:nvPr/>
        </p:nvSpPr>
        <p:spPr>
          <a:xfrm>
            <a:off x="7069350" y="50829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BBDD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b05ad13b47_0_8"/>
          <p:cNvSpPr txBox="1"/>
          <p:nvPr/>
        </p:nvSpPr>
        <p:spPr>
          <a:xfrm>
            <a:off x="5717925" y="5528800"/>
            <a:ext cx="1065000" cy="377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API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gb05ad13b47_0_8"/>
          <p:cNvCxnSpPr>
            <a:stCxn id="133" idx="3"/>
            <a:endCxn id="134" idx="1"/>
          </p:cNvCxnSpPr>
          <p:nvPr/>
        </p:nvCxnSpPr>
        <p:spPr>
          <a:xfrm rot="10800000" flipH="1">
            <a:off x="5336393" y="4877759"/>
            <a:ext cx="290700" cy="5124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8" name="Google Shape;138;gb05ad13b47_0_8"/>
          <p:cNvCxnSpPr>
            <a:stCxn id="135" idx="0"/>
            <a:endCxn id="134" idx="3"/>
          </p:cNvCxnSpPr>
          <p:nvPr/>
        </p:nvCxnSpPr>
        <p:spPr>
          <a:xfrm rot="10800000">
            <a:off x="6692250" y="4877700"/>
            <a:ext cx="909600" cy="2052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9" name="Google Shape;139;gb05ad13b47_0_8"/>
          <p:cNvCxnSpPr>
            <a:stCxn id="136" idx="0"/>
            <a:endCxn id="134" idx="2"/>
          </p:cNvCxnSpPr>
          <p:nvPr/>
        </p:nvCxnSpPr>
        <p:spPr>
          <a:xfrm rot="10800000">
            <a:off x="6159825" y="5066500"/>
            <a:ext cx="90600" cy="4623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0" name="Google Shape;140;gb05ad13b47_0_8"/>
          <p:cNvCxnSpPr>
            <a:stCxn id="135" idx="2"/>
            <a:endCxn id="136" idx="3"/>
          </p:cNvCxnSpPr>
          <p:nvPr/>
        </p:nvCxnSpPr>
        <p:spPr>
          <a:xfrm flipH="1">
            <a:off x="6782850" y="5460600"/>
            <a:ext cx="819000" cy="257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591d3bda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Creación de APIs con Flask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05ad13b47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Flask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gb05ad13b47_0_29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14" name="Google Shape;214;gb05ad13b47_0_29"/>
          <p:cNvSpPr txBox="1"/>
          <p:nvPr/>
        </p:nvSpPr>
        <p:spPr>
          <a:xfrm>
            <a:off x="838200" y="2004790"/>
            <a:ext cx="3379787" cy="427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 web para Python que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necesarias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montar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web,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sea una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web, o un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API. Este framework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incluye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manejo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peticiones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HTTP, por lo que no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necesario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montarlas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pip3 install flask</a:t>
            </a: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b05ad13b4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280" y="393442"/>
            <a:ext cx="3954480" cy="2376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E91B331-6A28-447E-A1AE-F2166437E0E8}"/>
              </a:ext>
            </a:extLst>
          </p:cNvPr>
          <p:cNvSpPr/>
          <p:nvPr/>
        </p:nvSpPr>
        <p:spPr>
          <a:xfrm>
            <a:off x="4897124" y="5417845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C11F049-9034-4409-8E9A-3D4934BA6F78}"/>
              </a:ext>
            </a:extLst>
          </p:cNvPr>
          <p:cNvSpPr/>
          <p:nvPr/>
        </p:nvSpPr>
        <p:spPr>
          <a:xfrm>
            <a:off x="9316724" y="5417845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097DB75-993A-4829-B55D-E0F5034EB1AA}"/>
              </a:ext>
            </a:extLst>
          </p:cNvPr>
          <p:cNvSpPr/>
          <p:nvPr/>
        </p:nvSpPr>
        <p:spPr>
          <a:xfrm>
            <a:off x="4897124" y="4784867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Linux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60FFE0-83C8-47D6-B11E-DDC7722BF8B2}"/>
              </a:ext>
            </a:extLst>
          </p:cNvPr>
          <p:cNvSpPr/>
          <p:nvPr/>
        </p:nvSpPr>
        <p:spPr>
          <a:xfrm>
            <a:off x="9316724" y="4784867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Windows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B14E58-809D-4915-852A-D73A2D47042C}"/>
              </a:ext>
            </a:extLst>
          </p:cNvPr>
          <p:cNvSpPr/>
          <p:nvPr/>
        </p:nvSpPr>
        <p:spPr>
          <a:xfrm>
            <a:off x="4897124" y="4143258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Java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62AC2C-226C-4CCC-B1C4-B6416BD85CAE}"/>
              </a:ext>
            </a:extLst>
          </p:cNvPr>
          <p:cNvSpPr/>
          <p:nvPr/>
        </p:nvSpPr>
        <p:spPr>
          <a:xfrm>
            <a:off x="9316724" y="4143258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Python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4FC0669-4171-4E68-9A0A-991369666D7F}"/>
              </a:ext>
            </a:extLst>
          </p:cNvPr>
          <p:cNvSpPr/>
          <p:nvPr/>
        </p:nvSpPr>
        <p:spPr>
          <a:xfrm>
            <a:off x="4897123" y="3429000"/>
            <a:ext cx="6642098" cy="5445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HTTP</a:t>
            </a:r>
          </a:p>
        </p:txBody>
      </p:sp>
      <p:pic>
        <p:nvPicPr>
          <p:cNvPr id="1026" name="Picture 2" descr="Flask, entornos virtuales VENV y Apache en Centos7 – Tira que libras …">
            <a:extLst>
              <a:ext uri="{FF2B5EF4-FFF2-40B4-BE49-F238E27FC236}">
                <a16:creationId xmlns:a16="http://schemas.microsoft.com/office/drawing/2014/main" id="{6BBD985C-9A09-4881-985A-0F86AC0B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169" y="3766095"/>
            <a:ext cx="1151255" cy="6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1196812c9_0_0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sp>
        <p:nvSpPr>
          <p:cNvPr id="222" name="Google Shape;222;gb1196812c9_0_0"/>
          <p:cNvSpPr txBox="1"/>
          <p:nvPr/>
        </p:nvSpPr>
        <p:spPr>
          <a:xfrm>
            <a:off x="838203" y="2822330"/>
            <a:ext cx="10203900" cy="152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4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GB" sz="4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43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4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comunican</a:t>
            </a:r>
            <a:r>
              <a:rPr lang="en-GB" dirty="0">
                <a:solidFill>
                  <a:srgbClr val="FF0000"/>
                </a:solidFill>
              </a:rPr>
              <a:t> dos </a:t>
            </a:r>
            <a:r>
              <a:rPr lang="en-GB" dirty="0" err="1">
                <a:solidFill>
                  <a:srgbClr val="FF0000"/>
                </a:solidFill>
              </a:rPr>
              <a:t>servicios</a:t>
            </a:r>
            <a:r>
              <a:rPr lang="en-GB" dirty="0">
                <a:solidFill>
                  <a:srgbClr val="FF0000"/>
                </a:solidFill>
              </a:rPr>
              <a:t> via Internet?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6" name="Google Shape;96;ga4591d3bda_0_5"/>
          <p:cNvSpPr txBox="1">
            <a:spLocks noGrp="1"/>
          </p:cNvSpPr>
          <p:nvPr>
            <p:ph type="body" idx="1"/>
          </p:nvPr>
        </p:nvSpPr>
        <p:spPr>
          <a:xfrm>
            <a:off x="570550" y="1690825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8CF94D8-337D-4E51-8360-12F2DDC6E8E2}"/>
              </a:ext>
            </a:extLst>
          </p:cNvPr>
          <p:cNvSpPr/>
          <p:nvPr/>
        </p:nvSpPr>
        <p:spPr>
          <a:xfrm>
            <a:off x="2681290" y="4733072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5FA690-8283-40EC-AF2E-7B90306BE31A}"/>
              </a:ext>
            </a:extLst>
          </p:cNvPr>
          <p:cNvSpPr/>
          <p:nvPr/>
        </p:nvSpPr>
        <p:spPr>
          <a:xfrm>
            <a:off x="7100890" y="4733072"/>
            <a:ext cx="2222497" cy="544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Maquina física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029FA9-CEF3-44D6-872B-6737C1061694}"/>
              </a:ext>
            </a:extLst>
          </p:cNvPr>
          <p:cNvSpPr/>
          <p:nvPr/>
        </p:nvSpPr>
        <p:spPr>
          <a:xfrm>
            <a:off x="2681290" y="4100094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Linux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24566E-B561-4C72-A97C-F842D8700E73}"/>
              </a:ext>
            </a:extLst>
          </p:cNvPr>
          <p:cNvSpPr/>
          <p:nvPr/>
        </p:nvSpPr>
        <p:spPr>
          <a:xfrm>
            <a:off x="7100890" y="4100094"/>
            <a:ext cx="2222497" cy="54459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Windows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E7F6148-EE54-4353-B4AF-058A000ED005}"/>
              </a:ext>
            </a:extLst>
          </p:cNvPr>
          <p:cNvSpPr/>
          <p:nvPr/>
        </p:nvSpPr>
        <p:spPr>
          <a:xfrm>
            <a:off x="2681290" y="3458485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Java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9E37F96-19FF-44BB-915C-3AD5A100BF2B}"/>
              </a:ext>
            </a:extLst>
          </p:cNvPr>
          <p:cNvSpPr/>
          <p:nvPr/>
        </p:nvSpPr>
        <p:spPr>
          <a:xfrm>
            <a:off x="7100890" y="3458485"/>
            <a:ext cx="2222497" cy="5445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Python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B31AFB8-649B-4BB4-A229-963BED454F16}"/>
              </a:ext>
            </a:extLst>
          </p:cNvPr>
          <p:cNvSpPr/>
          <p:nvPr/>
        </p:nvSpPr>
        <p:spPr>
          <a:xfrm>
            <a:off x="2681289" y="2744227"/>
            <a:ext cx="6642098" cy="5445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80942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5ad13b47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Protocolo HTTP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gb05ad13b47_0_22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58" name="Google Shape;158;gb05ad13b47_0_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Protocolo de aplicación diseñado en los 90s. Se usa para transmisión de datos, documentos, imágenes o vídeos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b05ad13b47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874" y="2887565"/>
            <a:ext cx="2792154" cy="134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b05ad13b47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1699" y="2887565"/>
            <a:ext cx="3948864" cy="328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b05ad13b47_0_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4345" y="4378687"/>
            <a:ext cx="2821329" cy="183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Modelo TCP / IP - El Taller del Bit">
            <a:extLst>
              <a:ext uri="{FF2B5EF4-FFF2-40B4-BE49-F238E27FC236}">
                <a16:creationId xmlns:a16="http://schemas.microsoft.com/office/drawing/2014/main" id="{1EF07E64-20D2-42BE-B4F5-862B2695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797" y="2938022"/>
            <a:ext cx="3309262" cy="30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1196812c9_0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Protocolo respuesta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8" name="Google Shape;168;gb1196812c9_0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5100" y="2326412"/>
            <a:ext cx="6409124" cy="310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b1196812c9_0_63"/>
          <p:cNvPicPr preferRelativeResize="0"/>
          <p:nvPr/>
        </p:nvPicPr>
        <p:blipFill rotWithShape="1">
          <a:blip r:embed="rId4">
            <a:alphaModFix/>
          </a:blip>
          <a:srcRect l="7967" t="2917" r="10145" b="4162"/>
          <a:stretch/>
        </p:blipFill>
        <p:spPr>
          <a:xfrm>
            <a:off x="838200" y="2326412"/>
            <a:ext cx="3911534" cy="308768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b1196812c9_0_63"/>
          <p:cNvSpPr txBox="1"/>
          <p:nvPr/>
        </p:nvSpPr>
        <p:spPr>
          <a:xfrm>
            <a:off x="721450" y="5858425"/>
            <a:ext cx="57018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Información sobre cada código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https://developer.mozilla.org/es/docs/Web/HTTP/Status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196812c9_0_107"/>
          <p:cNvSpPr/>
          <p:nvPr/>
        </p:nvSpPr>
        <p:spPr>
          <a:xfrm>
            <a:off x="6831955" y="5346696"/>
            <a:ext cx="5360045" cy="1511304"/>
          </a:xfrm>
          <a:custGeom>
            <a:avLst/>
            <a:gdLst/>
            <a:ahLst/>
            <a:cxnLst/>
            <a:rect l="l" t="t" r="r" b="b"/>
            <a:pathLst>
              <a:path w="5360045" h="1511304" extrusionOk="0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b1196812c9_0_107"/>
          <p:cNvSpPr/>
          <p:nvPr/>
        </p:nvSpPr>
        <p:spPr>
          <a:xfrm>
            <a:off x="0" y="5346694"/>
            <a:ext cx="7346605" cy="1511306"/>
          </a:xfrm>
          <a:custGeom>
            <a:avLst/>
            <a:gdLst/>
            <a:ahLst/>
            <a:cxnLst/>
            <a:rect l="l" t="t" r="r" b="b"/>
            <a:pathLst>
              <a:path w="7346605" h="1511306" extrusionOk="0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b1196812c9_0_107"/>
          <p:cNvSpPr txBox="1"/>
          <p:nvPr/>
        </p:nvSpPr>
        <p:spPr>
          <a:xfrm>
            <a:off x="841247" y="5529884"/>
            <a:ext cx="58065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303030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b1196812c9_0_107" descr="Use URL Query Strings to Add Properties – Mixpanel Help Cen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247" y="2037117"/>
            <a:ext cx="6049942" cy="1845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b1196812c9_0_107"/>
          <p:cNvSpPr txBox="1"/>
          <p:nvPr/>
        </p:nvSpPr>
        <p:spPr>
          <a:xfrm>
            <a:off x="7534655" y="965199"/>
            <a:ext cx="4008000" cy="4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URL no solo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sirve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protocolo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 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y la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dirección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sino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establecer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ciertos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GB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endParaRPr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50;gb1196812c9_0_107">
            <a:extLst>
              <a:ext uri="{FF2B5EF4-FFF2-40B4-BE49-F238E27FC236}">
                <a16:creationId xmlns:a16="http://schemas.microsoft.com/office/drawing/2014/main" id="{92EFF9C8-722F-4645-AEBF-79BD23559BE5}"/>
              </a:ext>
            </a:extLst>
          </p:cNvPr>
          <p:cNvSpPr txBox="1"/>
          <p:nvPr/>
        </p:nvSpPr>
        <p:spPr>
          <a:xfrm>
            <a:off x="1123695" y="2387600"/>
            <a:ext cx="1467105" cy="1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1196812c9_0_75"/>
          <p:cNvSpPr/>
          <p:nvPr/>
        </p:nvSpPr>
        <p:spPr>
          <a:xfrm>
            <a:off x="-1" y="0"/>
            <a:ext cx="121932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gb1196812c9_0_75"/>
          <p:cNvGrpSpPr/>
          <p:nvPr/>
        </p:nvGrpSpPr>
        <p:grpSpPr>
          <a:xfrm>
            <a:off x="-329674" y="-59376"/>
            <a:ext cx="12515851" cy="6923799"/>
            <a:chOff x="-329674" y="-51881"/>
            <a:chExt cx="12515851" cy="6923799"/>
          </a:xfrm>
        </p:grpSpPr>
        <p:sp>
          <p:nvSpPr>
            <p:cNvPr id="178" name="Google Shape;178;gb1196812c9_0_75"/>
            <p:cNvSpPr/>
            <p:nvPr/>
          </p:nvSpPr>
          <p:spPr>
            <a:xfrm>
              <a:off x="-329674" y="1298404"/>
              <a:ext cx="9702801" cy="5573511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gb1196812c9_0_75"/>
            <p:cNvSpPr/>
            <p:nvPr/>
          </p:nvSpPr>
          <p:spPr>
            <a:xfrm>
              <a:off x="670451" y="2018236"/>
              <a:ext cx="7373937" cy="4848891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gb1196812c9_0_75"/>
            <p:cNvSpPr/>
            <p:nvPr/>
          </p:nvSpPr>
          <p:spPr>
            <a:xfrm>
              <a:off x="251351" y="1788400"/>
              <a:ext cx="8035927" cy="5083517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gb1196812c9_0_75"/>
            <p:cNvSpPr/>
            <p:nvPr/>
          </p:nvSpPr>
          <p:spPr>
            <a:xfrm>
              <a:off x="-1061" y="549842"/>
              <a:ext cx="10334622" cy="6322076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gb1196812c9_0_7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gb1196812c9_0_75"/>
            <p:cNvSpPr/>
            <p:nvPr/>
          </p:nvSpPr>
          <p:spPr>
            <a:xfrm>
              <a:off x="-1061" y="-51881"/>
              <a:ext cx="11091860" cy="6923797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gb1196812c9_0_75"/>
            <p:cNvSpPr/>
            <p:nvPr/>
          </p:nvSpPr>
          <p:spPr>
            <a:xfrm>
              <a:off x="5426601" y="5579"/>
              <a:ext cx="5788026" cy="6847185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gb1196812c9_0_7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gb1196812c9_0_75"/>
            <p:cNvSpPr/>
            <p:nvPr/>
          </p:nvSpPr>
          <p:spPr>
            <a:xfrm>
              <a:off x="5821889" y="5579"/>
              <a:ext cx="5587999" cy="6866338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gb1196812c9_0_7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gb1196812c9_0_75"/>
            <p:cNvSpPr/>
            <p:nvPr/>
          </p:nvSpPr>
          <p:spPr>
            <a:xfrm>
              <a:off x="6012389" y="5579"/>
              <a:ext cx="5497514" cy="6866338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FFFFFF">
                  <a:alpha val="34900"/>
                </a:srgb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gb1196812c9_0_7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rgbClr val="FFFFFF">
                  <a:alpha val="34900"/>
                </a:srgb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gb1196812c9_0_75"/>
            <p:cNvSpPr/>
            <p:nvPr/>
          </p:nvSpPr>
          <p:spPr>
            <a:xfrm>
              <a:off x="6210826" y="790"/>
              <a:ext cx="5522914" cy="6871128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gb1196812c9_0_75"/>
            <p:cNvSpPr/>
            <p:nvPr/>
          </p:nvSpPr>
          <p:spPr>
            <a:xfrm>
              <a:off x="6463239" y="5579"/>
              <a:ext cx="5413376" cy="6866338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gb1196812c9_0_75"/>
            <p:cNvSpPr/>
            <p:nvPr/>
          </p:nvSpPr>
          <p:spPr>
            <a:xfrm>
              <a:off x="6877576" y="5579"/>
              <a:ext cx="5037138" cy="6861551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gb1196812c9_0_7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gb1196812c9_0_7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gb1196812c9_0_7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gb1196812c9_0_7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rgbClr val="FFFFFF">
                  <a:alpha val="3490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gb1196812c9_0_75"/>
          <p:cNvSpPr txBox="1"/>
          <p:nvPr/>
        </p:nvSpPr>
        <p:spPr>
          <a:xfrm>
            <a:off x="888631" y="4760132"/>
            <a:ext cx="3947400" cy="17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Peticiones HTTP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b1196812c9_0_75"/>
          <p:cNvSpPr/>
          <p:nvPr/>
        </p:nvSpPr>
        <p:spPr>
          <a:xfrm>
            <a:off x="0" y="0"/>
            <a:ext cx="12192000" cy="4537825"/>
          </a:xfrm>
          <a:custGeom>
            <a:avLst/>
            <a:gdLst/>
            <a:ahLst/>
            <a:cxnLst/>
            <a:rect l="l" t="t" r="r" b="b"/>
            <a:pathLst>
              <a:path w="12192000" h="4537825" extrusionOk="0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b1196812c9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823537"/>
            <a:ext cx="10914060" cy="3055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b1196812c9_0_75"/>
          <p:cNvSpPr txBox="1"/>
          <p:nvPr/>
        </p:nvSpPr>
        <p:spPr>
          <a:xfrm>
            <a:off x="5118447" y="4767660"/>
            <a:ext cx="6282000" cy="17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Dependiendo de la acción que se quiera realizar sobre el servidor, habrá un tipo de petición diferente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AEBDEB0-6262-4F36-A8CF-CC31E7200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46" y="1096798"/>
            <a:ext cx="3990952" cy="203282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17731DE-44B3-4D6B-B8FB-27DDD7BF0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3385520"/>
            <a:ext cx="925285" cy="92528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6623339-1C27-4AA3-9F15-4BB3CBA80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361" y="3385519"/>
            <a:ext cx="925285" cy="925285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4C755814-CE5D-457D-8A5F-D77B3D63D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238" y="3390961"/>
            <a:ext cx="925285" cy="92528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F31F3745-70F4-4637-AE59-3DB31808D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5238" y="5289785"/>
            <a:ext cx="731382" cy="731382"/>
          </a:xfrm>
          <a:prstGeom prst="rect">
            <a:avLst/>
          </a:prstGeom>
        </p:spPr>
      </p:pic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62EDA01E-7C6E-4592-B720-E89F276A6AF3}"/>
              </a:ext>
            </a:extLst>
          </p:cNvPr>
          <p:cNvCxnSpPr>
            <a:stCxn id="42" idx="1"/>
            <a:endCxn id="16" idx="2"/>
          </p:cNvCxnSpPr>
          <p:nvPr/>
        </p:nvCxnSpPr>
        <p:spPr>
          <a:xfrm rot="10800000">
            <a:off x="1050472" y="4310806"/>
            <a:ext cx="3564766" cy="1344671"/>
          </a:xfrm>
          <a:prstGeom prst="bentConnector2">
            <a:avLst/>
          </a:prstGeom>
          <a:ln w="317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B061E78-046F-4053-9B83-CDA7D6D1C185}"/>
              </a:ext>
            </a:extLst>
          </p:cNvPr>
          <p:cNvCxnSpPr>
            <a:cxnSpLocks/>
          </p:cNvCxnSpPr>
          <p:nvPr/>
        </p:nvCxnSpPr>
        <p:spPr>
          <a:xfrm flipV="1">
            <a:off x="1513114" y="3848160"/>
            <a:ext cx="1048247" cy="1"/>
          </a:xfrm>
          <a:prstGeom prst="straightConnector1">
            <a:avLst/>
          </a:prstGeom>
          <a:ln w="3175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289C0D8-0F7D-4F8E-A1F3-07C4BAE50646}"/>
              </a:ext>
            </a:extLst>
          </p:cNvPr>
          <p:cNvCxnSpPr>
            <a:cxnSpLocks/>
            <a:stCxn id="40" idx="3"/>
            <a:endCxn id="75" idx="1"/>
          </p:cNvCxnSpPr>
          <p:nvPr/>
        </p:nvCxnSpPr>
        <p:spPr>
          <a:xfrm>
            <a:off x="5540523" y="3853604"/>
            <a:ext cx="3409649" cy="6316"/>
          </a:xfrm>
          <a:prstGeom prst="straightConnector1">
            <a:avLst/>
          </a:prstGeom>
          <a:ln w="3175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DA58986-D219-4A78-A8DA-2AA88045AD0D}"/>
              </a:ext>
            </a:extLst>
          </p:cNvPr>
          <p:cNvSpPr txBox="1"/>
          <p:nvPr/>
        </p:nvSpPr>
        <p:spPr>
          <a:xfrm>
            <a:off x="330733" y="2732807"/>
            <a:ext cx="137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Desarrollo modelo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20D27CE-ED00-41C9-8FC1-5D3FE9FCC255}"/>
              </a:ext>
            </a:extLst>
          </p:cNvPr>
          <p:cNvSpPr txBox="1"/>
          <p:nvPr/>
        </p:nvSpPr>
        <p:spPr>
          <a:xfrm>
            <a:off x="2336677" y="2732807"/>
            <a:ext cx="137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Versión productiva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485EC75-BC7F-4372-8F7C-3ADA52125F5F}"/>
              </a:ext>
            </a:extLst>
          </p:cNvPr>
          <p:cNvSpPr txBox="1"/>
          <p:nvPr/>
        </p:nvSpPr>
        <p:spPr>
          <a:xfrm>
            <a:off x="4293603" y="6187037"/>
            <a:ext cx="137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SQL datos empresa</a:t>
            </a: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B1AB7E99-78C0-4626-B92B-C5E77AF35C93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3486646" y="3848162"/>
            <a:ext cx="1128592" cy="5442"/>
          </a:xfrm>
          <a:prstGeom prst="straightConnector1">
            <a:avLst/>
          </a:prstGeom>
          <a:ln w="3175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7EAEABD-D275-4BD4-93A8-EAF5D8D15681}"/>
              </a:ext>
            </a:extLst>
          </p:cNvPr>
          <p:cNvSpPr txBox="1"/>
          <p:nvPr/>
        </p:nvSpPr>
        <p:spPr>
          <a:xfrm>
            <a:off x="3992828" y="2577939"/>
            <a:ext cx="1976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API que consume otro servidor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Flask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5" name="Imagen 74">
            <a:extLst>
              <a:ext uri="{FF2B5EF4-FFF2-40B4-BE49-F238E27FC236}">
                <a16:creationId xmlns:a16="http://schemas.microsoft.com/office/drawing/2014/main" id="{29EE6956-7002-4592-AB57-7C7CFF47B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172" y="3397277"/>
            <a:ext cx="925285" cy="925285"/>
          </a:xfrm>
          <a:prstGeom prst="rect">
            <a:avLst/>
          </a:prstGeom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id="{869DC2B2-08CA-49D1-AB2A-1D38B1D64E54}"/>
              </a:ext>
            </a:extLst>
          </p:cNvPr>
          <p:cNvSpPr txBox="1"/>
          <p:nvPr/>
        </p:nvSpPr>
        <p:spPr>
          <a:xfrm>
            <a:off x="8424713" y="4500258"/>
            <a:ext cx="197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Servidor con Web en JavaScript</a:t>
            </a:r>
          </a:p>
        </p:txBody>
      </p:sp>
      <p:sp>
        <p:nvSpPr>
          <p:cNvPr id="24" name="Google Shape;104;gb1196812c9_0_8">
            <a:extLst>
              <a:ext uri="{FF2B5EF4-FFF2-40B4-BE49-F238E27FC236}">
                <a16:creationId xmlns:a16="http://schemas.microsoft.com/office/drawing/2014/main" id="{6CF12AA2-588E-4A09-A889-15AAEB97F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775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Arquitectura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6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¿Qué es una API?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97" name="Google Shape;97;ga4591d3bda_0_5"/>
          <p:cNvSpPr txBox="1"/>
          <p:nvPr/>
        </p:nvSpPr>
        <p:spPr>
          <a:xfrm>
            <a:off x="838200" y="1770325"/>
            <a:ext cx="4807800" cy="4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Programming Interfaces</a:t>
            </a:r>
            <a:endParaRPr sz="19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de: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Punto de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acceso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Interfaz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dos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piezas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software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completamente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posible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HTTP, que es el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protocolo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</a:t>
            </a: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AutoNum type="arabicPeriod"/>
            </a:pP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Flask NO es una API.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escuchar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a </a:t>
            </a:r>
            <a:r>
              <a:rPr lang="en-GB" sz="19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través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GB" sz="19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puerto</a:t>
            </a:r>
            <a:r>
              <a:rPr lang="en-GB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a4591d3bd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907" y="1963576"/>
            <a:ext cx="5063619" cy="38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591d3bda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Redes de </a:t>
            </a:r>
            <a:r>
              <a:rPr lang="en-GB" dirty="0" err="1">
                <a:solidFill>
                  <a:srgbClr val="FF0000"/>
                </a:solidFill>
              </a:rPr>
              <a:t>computadoras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6" name="Google Shape;96;ga4591d3bda_0_5"/>
          <p:cNvSpPr txBox="1">
            <a:spLocks noGrp="1"/>
          </p:cNvSpPr>
          <p:nvPr>
            <p:ph type="body" idx="1"/>
          </p:nvPr>
        </p:nvSpPr>
        <p:spPr>
          <a:xfrm>
            <a:off x="838203" y="1690836"/>
            <a:ext cx="52578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8810B-4530-450E-96A7-6C31F8D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486" y="1380333"/>
            <a:ext cx="8061475" cy="50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1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372</Words>
  <Application>Microsoft Office PowerPoint</Application>
  <PresentationFormat>Widescreen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APIs - Flask</vt:lpstr>
      <vt:lpstr>¿Cómo se comunican dos servicios via Internet?</vt:lpstr>
      <vt:lpstr>Protocolo HTTP</vt:lpstr>
      <vt:lpstr>Protocolo respuesta</vt:lpstr>
      <vt:lpstr>PowerPoint Presentation</vt:lpstr>
      <vt:lpstr>PowerPoint Presentation</vt:lpstr>
      <vt:lpstr>Arquitectura</vt:lpstr>
      <vt:lpstr>¿Qué es una API?</vt:lpstr>
      <vt:lpstr>Redes de computadoras</vt:lpstr>
      <vt:lpstr>Ejemplo: abriendo puerto desde router</vt:lpstr>
      <vt:lpstr>Ejemplo de API</vt:lpstr>
      <vt:lpstr>Casos de uso</vt:lpstr>
      <vt:lpstr>Creación de APIs con Flask</vt:lpstr>
      <vt:lpstr>Flask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- Flask</dc:title>
  <dc:creator>Gabriel VT</dc:creator>
  <cp:lastModifiedBy>Gabriel VT</cp:lastModifiedBy>
  <cp:revision>8</cp:revision>
  <dcterms:created xsi:type="dcterms:W3CDTF">2020-05-12T19:48:30Z</dcterms:created>
  <dcterms:modified xsi:type="dcterms:W3CDTF">2021-05-18T20:31:39Z</dcterms:modified>
</cp:coreProperties>
</file>