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3"/>
  </p:notesMasterIdLst>
  <p:sldIdLst>
    <p:sldId id="271" r:id="rId2"/>
    <p:sldId id="283" r:id="rId3"/>
    <p:sldId id="289" r:id="rId4"/>
    <p:sldId id="276" r:id="rId5"/>
    <p:sldId id="279" r:id="rId6"/>
    <p:sldId id="290" r:id="rId7"/>
    <p:sldId id="288" r:id="rId8"/>
    <p:sldId id="291" r:id="rId9"/>
    <p:sldId id="292" r:id="rId10"/>
    <p:sldId id="293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63" d="100"/>
          <a:sy n="63" d="100"/>
        </p:scale>
        <p:origin x="11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26/01/2021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775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28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77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55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2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540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9940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18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766218"/>
            <a:ext cx="7638964" cy="1325563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Machine Learning - Clasificación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Matriz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confusión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572" y="2276241"/>
            <a:ext cx="5344428" cy="2830286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/>
              <a:t>Herramienta</a:t>
            </a:r>
            <a:r>
              <a:rPr lang="en-US" sz="2000" dirty="0"/>
              <a:t> que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visualizar</a:t>
            </a:r>
            <a:r>
              <a:rPr lang="en-US" sz="2000" dirty="0"/>
              <a:t> el </a:t>
            </a:r>
            <a:r>
              <a:rPr lang="en-US" sz="2000" dirty="0" err="1"/>
              <a:t>desempeño</a:t>
            </a:r>
            <a:r>
              <a:rPr lang="en-US" sz="2000" dirty="0"/>
              <a:t> de un </a:t>
            </a:r>
            <a:r>
              <a:rPr lang="en-US" sz="2000" dirty="0" err="1"/>
              <a:t>modelo</a:t>
            </a:r>
            <a:r>
              <a:rPr lang="en-US" sz="2000" dirty="0"/>
              <a:t> de </a:t>
            </a:r>
            <a:r>
              <a:rPr lang="en-US" sz="2000" dirty="0" err="1"/>
              <a:t>aprendizaje</a:t>
            </a:r>
            <a:r>
              <a:rPr lang="en-US" sz="2000" dirty="0"/>
              <a:t> </a:t>
            </a:r>
            <a:r>
              <a:rPr lang="en-US" sz="2000" dirty="0" err="1"/>
              <a:t>supervisado</a:t>
            </a:r>
            <a:r>
              <a:rPr lang="en-US" sz="2000" dirty="0"/>
              <a:t> de </a:t>
            </a:r>
            <a:r>
              <a:rPr lang="en-US" sz="2000" dirty="0" err="1"/>
              <a:t>clasificación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Si hay </a:t>
            </a:r>
            <a:r>
              <a:rPr lang="en-US" sz="2000" dirty="0" err="1"/>
              <a:t>más</a:t>
            </a:r>
            <a:r>
              <a:rPr lang="en-US" sz="2000" dirty="0"/>
              <a:t> de una </a:t>
            </a:r>
            <a:r>
              <a:rPr lang="en-US" sz="2000" dirty="0" err="1"/>
              <a:t>clase</a:t>
            </a:r>
            <a:r>
              <a:rPr lang="en-US" sz="2000" dirty="0"/>
              <a:t>:</a:t>
            </a:r>
          </a:p>
          <a:p>
            <a:pPr lvl="1"/>
            <a:r>
              <a:rPr lang="en-US" sz="1600" dirty="0" err="1"/>
              <a:t>Eje</a:t>
            </a:r>
            <a:r>
              <a:rPr lang="en-US" sz="1600" dirty="0"/>
              <a:t> horizontal: </a:t>
            </a:r>
            <a:r>
              <a:rPr lang="en-US" sz="1600" dirty="0" err="1"/>
              <a:t>falso</a:t>
            </a:r>
            <a:r>
              <a:rPr lang="en-US" sz="1600" dirty="0"/>
              <a:t> </a:t>
            </a:r>
            <a:r>
              <a:rPr lang="en-US" sz="1600" dirty="0" err="1"/>
              <a:t>negativo</a:t>
            </a:r>
            <a:endParaRPr lang="en-US" sz="1600" dirty="0"/>
          </a:p>
          <a:p>
            <a:pPr lvl="1"/>
            <a:r>
              <a:rPr lang="en-US" sz="1600" dirty="0" err="1"/>
              <a:t>Eje</a:t>
            </a:r>
            <a:r>
              <a:rPr lang="en-US" sz="1600" dirty="0"/>
              <a:t> vertical: </a:t>
            </a:r>
            <a:r>
              <a:rPr lang="en-US" sz="1600" dirty="0" err="1"/>
              <a:t>falso</a:t>
            </a:r>
            <a:r>
              <a:rPr lang="en-US" sz="1600" dirty="0"/>
              <a:t> </a:t>
            </a:r>
            <a:r>
              <a:rPr lang="en-US" sz="1600" dirty="0" err="1"/>
              <a:t>positivo</a:t>
            </a:r>
            <a:endParaRPr lang="en-US" sz="16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2FEEA79-0DAD-4254-8393-0E4E77B4F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87" y="3560098"/>
            <a:ext cx="3844070" cy="286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nfusion Matrix - Applied Deep Learning with Keras">
            <a:extLst>
              <a:ext uri="{FF2B5EF4-FFF2-40B4-BE49-F238E27FC236}">
                <a16:creationId xmlns:a16="http://schemas.microsoft.com/office/drawing/2014/main" id="{0237DBDE-20F2-4330-A9B5-84CA37149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8859"/>
            <a:ext cx="5538933" cy="286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03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accent1"/>
                </a:solidFill>
              </a:rPr>
              <a:t>Preguntas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3822000"/>
          </a:xfrm>
        </p:spPr>
        <p:txBody>
          <a:bodyPr>
            <a:normAutofit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5" name="Picture 2" descr="Classification and Regression Demystified in Machine Learning | Vinod  Sharma's Blog">
            <a:extLst>
              <a:ext uri="{FF2B5EF4-FFF2-40B4-BE49-F238E27FC236}">
                <a16:creationId xmlns:a16="http://schemas.microsoft.com/office/drawing/2014/main" id="{1067D251-AB6A-4848-81BE-72F21E15F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388" y="1916928"/>
            <a:ext cx="6023543" cy="40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2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Modelo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4443464"/>
          </a:xfrm>
        </p:spPr>
        <p:txBody>
          <a:bodyPr>
            <a:normAutofit/>
          </a:bodyPr>
          <a:lstStyle/>
          <a:p>
            <a:r>
              <a:rPr lang="en-US" sz="2000" dirty="0"/>
              <a:t>Un </a:t>
            </a:r>
            <a:r>
              <a:rPr lang="en-US" sz="2000" dirty="0" err="1"/>
              <a:t>modelo</a:t>
            </a:r>
            <a:r>
              <a:rPr lang="en-US" sz="2000" dirty="0"/>
              <a:t> de ML son un conjunto de </a:t>
            </a:r>
            <a:r>
              <a:rPr lang="en-US" sz="2000" dirty="0" err="1"/>
              <a:t>parámetros</a:t>
            </a:r>
            <a:r>
              <a:rPr lang="en-US" sz="2000" dirty="0"/>
              <a:t>  y </a:t>
            </a:r>
            <a:r>
              <a:rPr lang="en-US" sz="2000" dirty="0" err="1"/>
              <a:t>operaciones</a:t>
            </a:r>
            <a:r>
              <a:rPr lang="en-US" sz="2000" dirty="0"/>
              <a:t> que </a:t>
            </a:r>
            <a:r>
              <a:rPr lang="en-US" sz="2000" dirty="0" err="1"/>
              <a:t>permiten</a:t>
            </a:r>
            <a:r>
              <a:rPr lang="en-US" sz="2000" dirty="0"/>
              <a:t> una entrada con </a:t>
            </a:r>
            <a:r>
              <a:rPr lang="en-US" sz="2000" dirty="0" err="1"/>
              <a:t>datos</a:t>
            </a:r>
            <a:r>
              <a:rPr lang="en-US" sz="2000" dirty="0"/>
              <a:t> (input) y, a </a:t>
            </a:r>
            <a:r>
              <a:rPr lang="en-US" sz="2000" dirty="0" err="1"/>
              <a:t>partir</a:t>
            </a:r>
            <a:r>
              <a:rPr lang="en-US" sz="2000" dirty="0"/>
              <a:t> de un </a:t>
            </a:r>
            <a:r>
              <a:rPr lang="en-US" sz="2000" dirty="0" err="1"/>
              <a:t>proceso</a:t>
            </a:r>
            <a:r>
              <a:rPr lang="en-US" sz="2000" dirty="0"/>
              <a:t> </a:t>
            </a:r>
            <a:r>
              <a:rPr lang="en-US" sz="2000" dirty="0" err="1"/>
              <a:t>específico</a:t>
            </a:r>
            <a:r>
              <a:rPr lang="en-US" sz="2000" dirty="0"/>
              <a:t>, </a:t>
            </a:r>
            <a:r>
              <a:rPr lang="en-US" sz="2000" dirty="0" err="1"/>
              <a:t>obtiene</a:t>
            </a:r>
            <a:r>
              <a:rPr lang="en-US" sz="2000" dirty="0"/>
              <a:t> una </a:t>
            </a:r>
            <a:r>
              <a:rPr lang="en-US" sz="2000" dirty="0" err="1"/>
              <a:t>salida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salida</a:t>
            </a:r>
            <a:r>
              <a:rPr lang="en-US" sz="2000" dirty="0"/>
              <a:t> </a:t>
            </a:r>
            <a:r>
              <a:rPr lang="en-US" sz="2000" dirty="0" err="1"/>
              <a:t>normalmente</a:t>
            </a:r>
            <a:r>
              <a:rPr lang="en-US" sz="2000" dirty="0"/>
              <a:t> son uno 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números</a:t>
            </a:r>
            <a:r>
              <a:rPr lang="en-US" sz="2000" dirty="0"/>
              <a:t> que </a:t>
            </a:r>
            <a:r>
              <a:rPr lang="en-US" sz="2000" dirty="0" err="1"/>
              <a:t>representan</a:t>
            </a:r>
            <a:r>
              <a:rPr lang="en-US" sz="2000" dirty="0"/>
              <a:t> algo </a:t>
            </a:r>
            <a:r>
              <a:rPr lang="en-US" sz="2000" dirty="0" err="1"/>
              <a:t>específico</a:t>
            </a:r>
            <a:r>
              <a:rPr lang="en-US" sz="2000" dirty="0"/>
              <a:t> para el </a:t>
            </a:r>
            <a:r>
              <a:rPr lang="en-US" sz="2000" dirty="0" err="1"/>
              <a:t>usuario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le concede el </a:t>
            </a:r>
            <a:r>
              <a:rPr lang="en-US" sz="2000" dirty="0" err="1"/>
              <a:t>nombre</a:t>
            </a:r>
            <a:r>
              <a:rPr lang="en-US" sz="2000" dirty="0"/>
              <a:t> de “</a:t>
            </a:r>
            <a:r>
              <a:rPr lang="en-US" sz="2000" dirty="0" err="1"/>
              <a:t>caja</a:t>
            </a:r>
            <a:r>
              <a:rPr lang="en-US" sz="2000" dirty="0"/>
              <a:t> </a:t>
            </a:r>
            <a:r>
              <a:rPr lang="en-US" sz="2000" dirty="0" err="1"/>
              <a:t>negra</a:t>
            </a:r>
            <a:r>
              <a:rPr lang="en-US" sz="2000" dirty="0"/>
              <a:t>” </a:t>
            </a:r>
            <a:r>
              <a:rPr lang="en-US" sz="2000" dirty="0" err="1"/>
              <a:t>habitualmente</a:t>
            </a:r>
            <a:r>
              <a:rPr lang="en-US" sz="2000" dirty="0"/>
              <a:t>.</a:t>
            </a:r>
          </a:p>
          <a:p>
            <a:endParaRPr lang="es-ES" dirty="0"/>
          </a:p>
        </p:txBody>
      </p:sp>
      <p:pic>
        <p:nvPicPr>
          <p:cNvPr id="1028" name="Picture 4" descr="Show Me The Black Box. How human can tap onto the machine… | by Satsawat  Natakarnkitkul | Towards AI — Multidisciplinary Science Journal | Medium">
            <a:extLst>
              <a:ext uri="{FF2B5EF4-FFF2-40B4-BE49-F238E27FC236}">
                <a16:creationId xmlns:a16="http://schemas.microsoft.com/office/drawing/2014/main" id="{6582013C-FB05-4715-8851-9BEEFD00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70" y="2554576"/>
            <a:ext cx="5494798" cy="22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44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clasificación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son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aprendizaje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</a:t>
            </a:r>
            <a:r>
              <a:rPr lang="en-GB" sz="1800" dirty="0" err="1"/>
              <a:t>cuyo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etiquetas</a:t>
            </a:r>
            <a:r>
              <a:rPr lang="en-GB" sz="1800" dirty="0"/>
              <a:t> de </a:t>
            </a:r>
            <a:r>
              <a:rPr lang="en-GB" sz="1800" dirty="0" err="1"/>
              <a:t>clase</a:t>
            </a:r>
            <a:r>
              <a:rPr lang="en-GB" sz="1800" dirty="0"/>
              <a:t> </a:t>
            </a:r>
            <a:r>
              <a:rPr lang="en-GB" sz="1800" dirty="0" err="1"/>
              <a:t>categóricas</a:t>
            </a:r>
            <a:r>
              <a:rPr lang="en-GB" sz="1800" dirty="0"/>
              <a:t> de las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Dos </a:t>
            </a:r>
            <a:r>
              <a:rPr lang="en-US" sz="1800" dirty="0" err="1"/>
              <a:t>tipos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: </a:t>
            </a:r>
          </a:p>
          <a:p>
            <a:pPr lvl="1"/>
            <a:r>
              <a:rPr lang="en-US" sz="1400" i="1" dirty="0" err="1"/>
              <a:t>Clasificación</a:t>
            </a:r>
            <a:r>
              <a:rPr lang="en-US" sz="1400" i="1" dirty="0"/>
              <a:t> </a:t>
            </a:r>
            <a:r>
              <a:rPr lang="en-US" sz="1400" i="1" dirty="0" err="1"/>
              <a:t>binaria</a:t>
            </a:r>
            <a:r>
              <a:rPr lang="en-US" sz="1400" dirty="0"/>
              <a:t>: solo hay dos </a:t>
            </a:r>
            <a:r>
              <a:rPr lang="en-US" sz="1400" dirty="0" err="1"/>
              <a:t>clases</a:t>
            </a:r>
            <a:r>
              <a:rPr lang="en-US" sz="1400" dirty="0"/>
              <a:t> </a:t>
            </a:r>
            <a:r>
              <a:rPr lang="en-US" sz="1400" dirty="0" err="1"/>
              <a:t>posibles</a:t>
            </a:r>
            <a:r>
              <a:rPr lang="en-US" sz="1400" dirty="0"/>
              <a:t>. Ejemplo: </a:t>
            </a:r>
            <a:r>
              <a:rPr lang="en-US" sz="1400" dirty="0" err="1"/>
              <a:t>correo</a:t>
            </a:r>
            <a:r>
              <a:rPr lang="en-US" sz="1400" dirty="0"/>
              <a:t> spam o no spam (0 o 1)</a:t>
            </a:r>
          </a:p>
          <a:p>
            <a:pPr lvl="1"/>
            <a:r>
              <a:rPr lang="en-US" sz="1400" i="1" dirty="0" err="1"/>
              <a:t>Clasificación</a:t>
            </a:r>
            <a:r>
              <a:rPr lang="en-US" sz="1400" i="1" dirty="0"/>
              <a:t> multi-</a:t>
            </a:r>
            <a:r>
              <a:rPr lang="en-US" sz="1400" i="1" dirty="0" err="1"/>
              <a:t>clase</a:t>
            </a:r>
            <a:r>
              <a:rPr lang="en-US" sz="1400" dirty="0"/>
              <a:t>: </a:t>
            </a:r>
            <a:r>
              <a:rPr lang="en-US" sz="1400" dirty="0" err="1"/>
              <a:t>más</a:t>
            </a:r>
            <a:r>
              <a:rPr lang="en-US" sz="1400" dirty="0"/>
              <a:t> de dos </a:t>
            </a:r>
            <a:r>
              <a:rPr lang="en-US" sz="1400" dirty="0" err="1"/>
              <a:t>clases</a:t>
            </a:r>
            <a:r>
              <a:rPr lang="en-US" sz="1400" dirty="0"/>
              <a:t>. Ejemplo: </a:t>
            </a:r>
            <a:r>
              <a:rPr lang="en-US" sz="1400" dirty="0" err="1"/>
              <a:t>identificación</a:t>
            </a:r>
            <a:r>
              <a:rPr lang="en-US" sz="1400" dirty="0"/>
              <a:t> de </a:t>
            </a:r>
            <a:r>
              <a:rPr lang="en-US" sz="1400" dirty="0" err="1"/>
              <a:t>dígitos</a:t>
            </a:r>
            <a:r>
              <a:rPr lang="en-US" sz="1400" dirty="0"/>
              <a:t> (0 a 9)</a:t>
            </a:r>
          </a:p>
          <a:p>
            <a:endParaRPr lang="es-E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20A52AE-907F-4F55-8F6C-A5B1CE5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96" y="1806593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Tipos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técnicas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principales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ML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4266" y="2299570"/>
            <a:ext cx="2582732" cy="389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regresión</a:t>
            </a:r>
            <a:endParaRPr lang="es-E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B6549DC-5AA4-4A04-93F0-9663CF8A9CF2}"/>
              </a:ext>
            </a:extLst>
          </p:cNvPr>
          <p:cNvSpPr txBox="1">
            <a:spLocks/>
          </p:cNvSpPr>
          <p:nvPr/>
        </p:nvSpPr>
        <p:spPr>
          <a:xfrm>
            <a:off x="7975004" y="2307761"/>
            <a:ext cx="2677757" cy="389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endParaRPr lang="es-E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A9F3D52-A264-4B08-A6B2-D882F954FDDA}"/>
              </a:ext>
            </a:extLst>
          </p:cNvPr>
          <p:cNvSpPr txBox="1">
            <a:spLocks/>
          </p:cNvSpPr>
          <p:nvPr/>
        </p:nvSpPr>
        <p:spPr>
          <a:xfrm>
            <a:off x="8544755" y="5755341"/>
            <a:ext cx="2677757" cy="389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Árbol de </a:t>
            </a:r>
            <a:r>
              <a:rPr lang="en-GB" sz="1400" dirty="0" err="1"/>
              <a:t>decisión</a:t>
            </a:r>
            <a:endParaRPr lang="es-ES" sz="2000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CBF42B2A-AAD0-497E-A000-95C4D44F3364}"/>
              </a:ext>
            </a:extLst>
          </p:cNvPr>
          <p:cNvSpPr txBox="1">
            <a:spLocks/>
          </p:cNvSpPr>
          <p:nvPr/>
        </p:nvSpPr>
        <p:spPr>
          <a:xfrm>
            <a:off x="1959471" y="5805317"/>
            <a:ext cx="2677757" cy="389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 err="1"/>
              <a:t>Regresión</a:t>
            </a:r>
            <a:r>
              <a:rPr lang="en-GB" sz="1400" dirty="0"/>
              <a:t> no lineal</a:t>
            </a:r>
            <a:endParaRPr lang="es-ES" sz="2000" dirty="0"/>
          </a:p>
        </p:txBody>
      </p:sp>
      <p:pic>
        <p:nvPicPr>
          <p:cNvPr id="11" name="Picture 2" descr="Image result for predicción costes grafica">
            <a:extLst>
              <a:ext uri="{FF2B5EF4-FFF2-40B4-BE49-F238E27FC236}">
                <a16:creationId xmlns:a16="http://schemas.microsoft.com/office/drawing/2014/main" id="{9C07C5EC-1B5F-413E-A1CC-1451803AD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71" y="2761225"/>
            <a:ext cx="4005943" cy="281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mail spam">
            <a:extLst>
              <a:ext uri="{FF2B5EF4-FFF2-40B4-BE49-F238E27FC236}">
                <a16:creationId xmlns:a16="http://schemas.microsoft.com/office/drawing/2014/main" id="{257A53DD-599D-4427-AAEC-A50F409ED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262" y="2900409"/>
            <a:ext cx="4409962" cy="251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7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Nomenclatura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r>
              <a:rPr lang="en-GB" dirty="0">
                <a:solidFill>
                  <a:srgbClr val="FF0000"/>
                </a:solidFill>
              </a:rPr>
              <a:t> con palabras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2FF7F-C37A-460F-AAC8-21736B68C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843" y="2427944"/>
            <a:ext cx="3583442" cy="2626133"/>
          </a:xfrm>
          <a:prstGeom prst="rect">
            <a:avLst/>
          </a:prstGeom>
        </p:spPr>
      </p:pic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13055DE9-E5C5-4BD8-94EC-7A687FAAD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06211"/>
            <a:ext cx="5355771" cy="4486664"/>
          </a:xfrm>
        </p:spPr>
        <p:txBody>
          <a:bodyPr>
            <a:normAutofit/>
          </a:bodyPr>
          <a:lstStyle/>
          <a:p>
            <a:r>
              <a:rPr lang="en-GB" sz="1800" dirty="0"/>
              <a:t>Las palabras </a:t>
            </a:r>
            <a:r>
              <a:rPr lang="en-GB" sz="1800" dirty="0" err="1"/>
              <a:t>han</a:t>
            </a:r>
            <a:r>
              <a:rPr lang="en-GB" sz="1800" dirty="0"/>
              <a:t> de </a:t>
            </a:r>
            <a:r>
              <a:rPr lang="en-GB" sz="1800" dirty="0" err="1"/>
              <a:t>transformarse</a:t>
            </a:r>
            <a:r>
              <a:rPr lang="en-GB" sz="1800" dirty="0"/>
              <a:t> a </a:t>
            </a:r>
            <a:r>
              <a:rPr lang="en-GB" sz="1800" dirty="0" err="1"/>
              <a:t>números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Las </a:t>
            </a:r>
            <a:r>
              <a:rPr lang="en-US" sz="1800" dirty="0" err="1"/>
              <a:t>clases</a:t>
            </a:r>
            <a:r>
              <a:rPr lang="en-US" sz="1800" dirty="0"/>
              <a:t> de los </a:t>
            </a:r>
            <a:r>
              <a:rPr lang="en-US" sz="1800" dirty="0" err="1"/>
              <a:t>objetos</a:t>
            </a:r>
            <a:r>
              <a:rPr lang="en-US" sz="1800" dirty="0"/>
              <a:t> se </a:t>
            </a:r>
            <a:r>
              <a:rPr lang="en-US" sz="1800" dirty="0" err="1"/>
              <a:t>representan</a:t>
            </a:r>
            <a:r>
              <a:rPr lang="en-US" sz="1800" dirty="0"/>
              <a:t> </a:t>
            </a:r>
            <a:r>
              <a:rPr lang="en-US" sz="1800" dirty="0" err="1"/>
              <a:t>mediante</a:t>
            </a:r>
            <a:r>
              <a:rPr lang="en-US" sz="1800" dirty="0"/>
              <a:t> </a:t>
            </a:r>
            <a:r>
              <a:rPr lang="en-US" sz="1800" dirty="0" err="1"/>
              <a:t>vectores</a:t>
            </a:r>
            <a:r>
              <a:rPr lang="en-US" sz="1800" dirty="0"/>
              <a:t> 2D. </a:t>
            </a:r>
          </a:p>
          <a:p>
            <a:endParaRPr lang="en-US" sz="1800" dirty="0"/>
          </a:p>
          <a:p>
            <a:r>
              <a:rPr lang="en-US" sz="1800" dirty="0"/>
              <a:t>El vector debe </a:t>
            </a:r>
            <a:r>
              <a:rPr lang="en-US" sz="1800" dirty="0" err="1"/>
              <a:t>contener</a:t>
            </a:r>
            <a:r>
              <a:rPr lang="en-US" sz="1800" dirty="0"/>
              <a:t> a 0 </a:t>
            </a:r>
            <a:r>
              <a:rPr lang="en-US" sz="1800" dirty="0" err="1"/>
              <a:t>todas</a:t>
            </a:r>
            <a:r>
              <a:rPr lang="en-US" sz="1800" dirty="0"/>
              <a:t> las </a:t>
            </a:r>
            <a:r>
              <a:rPr lang="en-US" sz="1800" dirty="0" err="1"/>
              <a:t>clases</a:t>
            </a:r>
            <a:r>
              <a:rPr lang="en-US" sz="1800" dirty="0"/>
              <a:t> de </a:t>
            </a:r>
            <a:r>
              <a:rPr lang="en-US" sz="1800" dirty="0" err="1"/>
              <a:t>objetos</a:t>
            </a:r>
            <a:r>
              <a:rPr lang="en-US" sz="1800" dirty="0"/>
              <a:t> </a:t>
            </a:r>
            <a:r>
              <a:rPr lang="en-US" sz="1800" dirty="0" err="1"/>
              <a:t>disponibles</a:t>
            </a:r>
            <a:r>
              <a:rPr lang="en-US" sz="1800" dirty="0"/>
              <a:t> y a 1 el que </a:t>
            </a:r>
            <a:r>
              <a:rPr lang="en-US" sz="1800" dirty="0" err="1"/>
              <a:t>representa</a:t>
            </a:r>
            <a:r>
              <a:rPr lang="en-US" sz="1800" dirty="0"/>
              <a:t> al </a:t>
            </a:r>
            <a:r>
              <a:rPr lang="en-US" sz="1800" dirty="0" err="1"/>
              <a:t>objeto</a:t>
            </a:r>
            <a:r>
              <a:rPr lang="en-US" sz="1800" dirty="0"/>
              <a:t> </a:t>
            </a:r>
            <a:r>
              <a:rPr lang="en-US" sz="1800" b="1" i="1" dirty="0" err="1"/>
              <a:t>en</a:t>
            </a:r>
            <a:r>
              <a:rPr lang="en-US" sz="1800" b="1" i="1" dirty="0"/>
              <a:t> </a:t>
            </a:r>
            <a:r>
              <a:rPr lang="en-US" sz="1800" b="1" i="1" dirty="0" err="1"/>
              <a:t>su</a:t>
            </a:r>
            <a:r>
              <a:rPr lang="en-US" sz="1800" b="1" i="1" dirty="0"/>
              <a:t> </a:t>
            </a:r>
            <a:r>
              <a:rPr lang="en-US" sz="1800" b="1" i="1" dirty="0" err="1"/>
              <a:t>posición</a:t>
            </a:r>
            <a:r>
              <a:rPr lang="en-US" sz="1800" dirty="0"/>
              <a:t>. No </a:t>
            </a:r>
            <a:r>
              <a:rPr lang="en-US" sz="1800" dirty="0" err="1"/>
              <a:t>pueden</a:t>
            </a:r>
            <a:r>
              <a:rPr lang="en-US" sz="1800" dirty="0"/>
              <a:t> </a:t>
            </a:r>
            <a:r>
              <a:rPr lang="en-US" sz="1800" dirty="0" err="1"/>
              <a:t>coexistir</a:t>
            </a:r>
            <a:r>
              <a:rPr lang="en-US" sz="1800" dirty="0"/>
              <a:t> dos </a:t>
            </a:r>
            <a:r>
              <a:rPr lang="en-US" sz="1800" dirty="0" err="1"/>
              <a:t>valores</a:t>
            </a:r>
            <a:r>
              <a:rPr lang="en-US" sz="1800" dirty="0"/>
              <a:t> 1.</a:t>
            </a:r>
          </a:p>
          <a:p>
            <a:endParaRPr lang="en-US" sz="1800" dirty="0"/>
          </a:p>
          <a:p>
            <a:r>
              <a:rPr lang="en-US" sz="1800" dirty="0"/>
              <a:t>Ejemplo para </a:t>
            </a:r>
            <a:r>
              <a:rPr lang="en-US" sz="1800" dirty="0" err="1"/>
              <a:t>correo</a:t>
            </a:r>
            <a:r>
              <a:rPr lang="en-US" sz="1800" dirty="0"/>
              <a:t> spam: </a:t>
            </a:r>
          </a:p>
          <a:p>
            <a:pPr lvl="1"/>
            <a:r>
              <a:rPr lang="en-US" sz="1400" dirty="0" err="1"/>
              <a:t>Definimos</a:t>
            </a:r>
            <a:r>
              <a:rPr lang="en-US" sz="1400" dirty="0"/>
              <a:t> que la </a:t>
            </a:r>
            <a:r>
              <a:rPr lang="en-US" sz="1400" dirty="0" err="1"/>
              <a:t>primera</a:t>
            </a:r>
            <a:r>
              <a:rPr lang="en-US" sz="1400" dirty="0"/>
              <a:t> </a:t>
            </a:r>
            <a:r>
              <a:rPr lang="en-US" sz="1400" dirty="0" err="1"/>
              <a:t>posición</a:t>
            </a:r>
            <a:r>
              <a:rPr lang="en-US" sz="1400" dirty="0"/>
              <a:t> del vector 2D se </a:t>
            </a:r>
            <a:r>
              <a:rPr lang="en-US" sz="1400" dirty="0" err="1"/>
              <a:t>corresponde</a:t>
            </a:r>
            <a:r>
              <a:rPr lang="en-US" sz="1400" dirty="0"/>
              <a:t> con el </a:t>
            </a:r>
            <a:r>
              <a:rPr lang="en-US" sz="1400" dirty="0" err="1"/>
              <a:t>correo</a:t>
            </a:r>
            <a:r>
              <a:rPr lang="en-US" sz="1400" dirty="0"/>
              <a:t> SPAM y la </a:t>
            </a:r>
            <a:r>
              <a:rPr lang="en-US" sz="1400" dirty="0" err="1"/>
              <a:t>segunda</a:t>
            </a:r>
            <a:r>
              <a:rPr lang="en-US" sz="1400" dirty="0"/>
              <a:t> se </a:t>
            </a:r>
            <a:r>
              <a:rPr lang="en-US" sz="1400" dirty="0" err="1"/>
              <a:t>corresponde</a:t>
            </a:r>
            <a:r>
              <a:rPr lang="en-US" sz="1400" dirty="0"/>
              <a:t> con el </a:t>
            </a:r>
            <a:r>
              <a:rPr lang="en-US" sz="1400" dirty="0" err="1"/>
              <a:t>correo</a:t>
            </a:r>
            <a:r>
              <a:rPr lang="en-US" sz="1400" dirty="0"/>
              <a:t> no SPAM. Para </a:t>
            </a:r>
            <a:r>
              <a:rPr lang="en-US" sz="1400" dirty="0" err="1"/>
              <a:t>definir</a:t>
            </a:r>
            <a:r>
              <a:rPr lang="en-US" sz="1400" dirty="0"/>
              <a:t> el </a:t>
            </a:r>
            <a:r>
              <a:rPr lang="en-US" sz="1400" dirty="0" err="1"/>
              <a:t>ejemplo</a:t>
            </a:r>
            <a:r>
              <a:rPr lang="en-US" sz="1400" dirty="0"/>
              <a:t> de la imagen, </a:t>
            </a:r>
            <a:r>
              <a:rPr lang="en-US" sz="1400" dirty="0" err="1"/>
              <a:t>tendríamos</a:t>
            </a:r>
            <a:r>
              <a:rPr lang="en-US" sz="1400" dirty="0"/>
              <a:t> el vector [1, 0].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559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Conjuntos de </a:t>
            </a:r>
            <a:r>
              <a:rPr lang="en-GB" dirty="0" err="1">
                <a:solidFill>
                  <a:srgbClr val="FF0000"/>
                </a:solidFill>
              </a:rPr>
              <a:t>datos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572" y="2049410"/>
            <a:ext cx="5344428" cy="4216635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err="1"/>
              <a:t>En</a:t>
            </a:r>
            <a:r>
              <a:rPr lang="en-US" sz="1800" dirty="0"/>
              <a:t> Machine Learning, el conjunto de </a:t>
            </a:r>
            <a:r>
              <a:rPr lang="en-US" sz="1800" dirty="0" err="1"/>
              <a:t>datos</a:t>
            </a:r>
            <a:r>
              <a:rPr lang="en-US" sz="1800" dirty="0"/>
              <a:t> </a:t>
            </a:r>
            <a:r>
              <a:rPr lang="en-US" sz="1800" dirty="0" err="1"/>
              <a:t>está</a:t>
            </a:r>
            <a:r>
              <a:rPr lang="en-US" sz="1800" dirty="0"/>
              <a:t> </a:t>
            </a:r>
            <a:r>
              <a:rPr lang="en-US" sz="1800" dirty="0" err="1"/>
              <a:t>dividido</a:t>
            </a:r>
            <a:r>
              <a:rPr lang="en-US" sz="1800" dirty="0"/>
              <a:t>, </a:t>
            </a:r>
            <a:r>
              <a:rPr lang="en-US" sz="1800" dirty="0" err="1"/>
              <a:t>normalmente</a:t>
            </a:r>
            <a:r>
              <a:rPr lang="en-US" sz="1800" dirty="0"/>
              <a:t>,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tres</a:t>
            </a:r>
            <a:r>
              <a:rPr lang="en-US" sz="1800" dirty="0"/>
              <a:t> </a:t>
            </a:r>
            <a:r>
              <a:rPr lang="en-US" sz="1800" dirty="0" err="1"/>
              <a:t>partes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pPr lvl="1"/>
            <a:r>
              <a:rPr lang="en-US" sz="1600" dirty="0"/>
              <a:t>Conjunto de </a:t>
            </a:r>
            <a:r>
              <a:rPr lang="en-US" sz="1600" dirty="0" err="1"/>
              <a:t>entrenamiento</a:t>
            </a:r>
            <a:r>
              <a:rPr lang="en-US" sz="1600" dirty="0"/>
              <a:t>: son los </a:t>
            </a:r>
            <a:r>
              <a:rPr lang="en-US" sz="1600" dirty="0" err="1"/>
              <a:t>datos</a:t>
            </a:r>
            <a:r>
              <a:rPr lang="en-US" sz="1600" dirty="0"/>
              <a:t> con los que se </a:t>
            </a:r>
            <a:r>
              <a:rPr lang="en-US" sz="1600" dirty="0" err="1"/>
              <a:t>va</a:t>
            </a:r>
            <a:r>
              <a:rPr lang="en-US" sz="1600" dirty="0"/>
              <a:t> a </a:t>
            </a:r>
            <a:r>
              <a:rPr lang="en-US" sz="1600" dirty="0" err="1"/>
              <a:t>entrenar</a:t>
            </a:r>
            <a:r>
              <a:rPr lang="en-US" sz="1600" dirty="0"/>
              <a:t> el </a:t>
            </a:r>
            <a:r>
              <a:rPr lang="en-US" sz="1600" dirty="0" err="1"/>
              <a:t>modelo</a:t>
            </a:r>
            <a:r>
              <a:rPr lang="en-US" sz="1600" dirty="0"/>
              <a:t>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Conjunto de </a:t>
            </a:r>
            <a:r>
              <a:rPr lang="en-US" sz="1600" dirty="0" err="1"/>
              <a:t>validación</a:t>
            </a:r>
            <a:r>
              <a:rPr lang="en-US" sz="1600" dirty="0"/>
              <a:t>: </a:t>
            </a:r>
            <a:r>
              <a:rPr lang="en-US" sz="1600" dirty="0" err="1"/>
              <a:t>sirve</a:t>
            </a:r>
            <a:r>
              <a:rPr lang="en-US" sz="1600" dirty="0"/>
              <a:t> para que </a:t>
            </a:r>
            <a:r>
              <a:rPr lang="en-US" sz="1600" dirty="0" err="1"/>
              <a:t>evitar</a:t>
            </a:r>
            <a:r>
              <a:rPr lang="en-US" sz="1600" dirty="0"/>
              <a:t> el </a:t>
            </a:r>
            <a:r>
              <a:rPr lang="en-US" sz="1600" dirty="0" err="1"/>
              <a:t>sobreentrenamiento</a:t>
            </a:r>
            <a:r>
              <a:rPr lang="en-US" sz="1600" dirty="0"/>
              <a:t>* (overfitting)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Conjunto de test: son los </a:t>
            </a:r>
            <a:r>
              <a:rPr lang="en-US" sz="1600" dirty="0" err="1"/>
              <a:t>datos</a:t>
            </a:r>
            <a:r>
              <a:rPr lang="en-US" sz="1600" dirty="0"/>
              <a:t> con los que se </a:t>
            </a:r>
            <a:r>
              <a:rPr lang="en-US" sz="1600" dirty="0" err="1"/>
              <a:t>va</a:t>
            </a:r>
            <a:r>
              <a:rPr lang="en-US" sz="1600" dirty="0"/>
              <a:t> a </a:t>
            </a:r>
            <a:r>
              <a:rPr lang="en-US" sz="1600" dirty="0" err="1"/>
              <a:t>testear</a:t>
            </a:r>
            <a:r>
              <a:rPr lang="en-US" sz="1600" dirty="0"/>
              <a:t> el </a:t>
            </a:r>
            <a:r>
              <a:rPr lang="en-US" sz="1600" dirty="0" err="1"/>
              <a:t>modelo</a:t>
            </a:r>
            <a:r>
              <a:rPr lang="en-US" sz="1600" dirty="0"/>
              <a:t>. El </a:t>
            </a:r>
            <a:r>
              <a:rPr lang="en-US" sz="1600" dirty="0" err="1"/>
              <a:t>resultado</a:t>
            </a:r>
            <a:r>
              <a:rPr lang="en-US" sz="1600" dirty="0"/>
              <a:t> final del </a:t>
            </a:r>
            <a:r>
              <a:rPr lang="en-US" sz="1600" dirty="0" err="1"/>
              <a:t>testeo</a:t>
            </a:r>
            <a:r>
              <a:rPr lang="en-US" sz="1600" dirty="0"/>
              <a:t> ha de ser un </a:t>
            </a:r>
            <a:r>
              <a:rPr lang="en-US" sz="1600" dirty="0" err="1"/>
              <a:t>porcentaje</a:t>
            </a:r>
            <a:r>
              <a:rPr lang="en-US" sz="1600" dirty="0"/>
              <a:t> de </a:t>
            </a:r>
            <a:r>
              <a:rPr lang="en-US" sz="1600" dirty="0" err="1"/>
              <a:t>acierto</a:t>
            </a:r>
            <a:r>
              <a:rPr lang="en-US" sz="1600" dirty="0"/>
              <a:t> </a:t>
            </a:r>
            <a:r>
              <a:rPr lang="en-US" sz="1600" dirty="0" err="1"/>
              <a:t>sobre</a:t>
            </a:r>
            <a:r>
              <a:rPr lang="en-US" sz="1600" dirty="0"/>
              <a:t> el conjunto de test. </a:t>
            </a:r>
          </a:p>
          <a:p>
            <a:pPr lvl="1"/>
            <a:endParaRPr lang="en-US" sz="1600" dirty="0"/>
          </a:p>
          <a:p>
            <a:r>
              <a:rPr lang="en-US" sz="1800" dirty="0" err="1"/>
              <a:t>En</a:t>
            </a:r>
            <a:r>
              <a:rPr lang="en-US" sz="1800" dirty="0"/>
              <a:t> Kaggle, para </a:t>
            </a:r>
            <a:r>
              <a:rPr lang="en-US" sz="1800" dirty="0" err="1"/>
              <a:t>comparar</a:t>
            </a:r>
            <a:r>
              <a:rPr lang="en-US" sz="1800" dirty="0"/>
              <a:t> los </a:t>
            </a:r>
            <a:r>
              <a:rPr lang="en-US" sz="1800" dirty="0" err="1"/>
              <a:t>resultados</a:t>
            </a:r>
            <a:r>
              <a:rPr lang="en-US" sz="1800" dirty="0"/>
              <a:t> de dos </a:t>
            </a:r>
            <a:r>
              <a:rPr lang="en-US" sz="1800" dirty="0" err="1"/>
              <a:t>participantes</a:t>
            </a:r>
            <a:r>
              <a:rPr lang="en-US" sz="1800" dirty="0"/>
              <a:t> </a:t>
            </a:r>
            <a:r>
              <a:rPr lang="en-US" sz="1800" dirty="0" err="1"/>
              <a:t>diferentes</a:t>
            </a:r>
            <a:r>
              <a:rPr lang="en-US" sz="1800" dirty="0"/>
              <a:t>, se </a:t>
            </a:r>
            <a:r>
              <a:rPr lang="en-US" sz="1800" dirty="0" err="1"/>
              <a:t>observa</a:t>
            </a:r>
            <a:r>
              <a:rPr lang="en-US" sz="1800" dirty="0"/>
              <a:t> el </a:t>
            </a:r>
            <a:r>
              <a:rPr lang="en-US" sz="1800" dirty="0" err="1"/>
              <a:t>porcetaje</a:t>
            </a:r>
            <a:r>
              <a:rPr lang="en-US" sz="1800" dirty="0"/>
              <a:t> de error (o </a:t>
            </a:r>
            <a:r>
              <a:rPr lang="en-US" sz="1800" dirty="0" err="1"/>
              <a:t>acierto</a:t>
            </a:r>
            <a:r>
              <a:rPr lang="en-US" sz="1800" dirty="0"/>
              <a:t>) de la </a:t>
            </a:r>
            <a:r>
              <a:rPr lang="en-US" sz="1800" dirty="0" err="1"/>
              <a:t>predicción</a:t>
            </a:r>
            <a:r>
              <a:rPr lang="en-US" sz="1800" dirty="0"/>
              <a:t> </a:t>
            </a:r>
            <a:r>
              <a:rPr lang="en-US" sz="1800" dirty="0" err="1"/>
              <a:t>sobre</a:t>
            </a:r>
            <a:r>
              <a:rPr lang="en-US" sz="1800" dirty="0"/>
              <a:t> el conjunto de </a:t>
            </a:r>
            <a:r>
              <a:rPr lang="en-US" sz="1800" dirty="0" err="1"/>
              <a:t>entrenamiento</a:t>
            </a:r>
            <a:r>
              <a:rPr lang="en-US" sz="1800" dirty="0"/>
              <a:t>.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5" name="Picture 2" descr="Resultado de imagen de conjunto de entrenamiento validacion y test">
            <a:extLst>
              <a:ext uri="{FF2B5EF4-FFF2-40B4-BE49-F238E27FC236}">
                <a16:creationId xmlns:a16="http://schemas.microsoft.com/office/drawing/2014/main" id="{6C1EDC25-B563-4C0F-8E27-A0E02B37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3" y="2458776"/>
            <a:ext cx="5743922" cy="234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63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Validación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cruzada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572" y="2619595"/>
            <a:ext cx="5344428" cy="235517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Técnica </a:t>
            </a:r>
            <a:r>
              <a:rPr lang="en-US" sz="2000" dirty="0" err="1"/>
              <a:t>utilizada</a:t>
            </a:r>
            <a:r>
              <a:rPr lang="en-US" sz="2000" dirty="0"/>
              <a:t> para </a:t>
            </a:r>
            <a:r>
              <a:rPr lang="en-US" sz="2000" dirty="0" err="1"/>
              <a:t>obtener</a:t>
            </a:r>
            <a:r>
              <a:rPr lang="en-US" sz="2000" dirty="0"/>
              <a:t> un conjunto de </a:t>
            </a:r>
            <a:r>
              <a:rPr lang="en-US" sz="2000" dirty="0" err="1"/>
              <a:t>entrenamiento</a:t>
            </a:r>
            <a:r>
              <a:rPr lang="en-US" sz="2000" dirty="0"/>
              <a:t> </a:t>
            </a:r>
            <a:r>
              <a:rPr lang="en-US" sz="2000" dirty="0" err="1"/>
              <a:t>independiente</a:t>
            </a:r>
            <a:r>
              <a:rPr lang="en-US" sz="2000" dirty="0"/>
              <a:t> y </a:t>
            </a:r>
            <a:r>
              <a:rPr lang="en-US" sz="2000" dirty="0" err="1"/>
              <a:t>conocer</a:t>
            </a:r>
            <a:r>
              <a:rPr lang="en-US" sz="2000" dirty="0"/>
              <a:t> el error </a:t>
            </a:r>
            <a:r>
              <a:rPr lang="en-US" sz="2000" dirty="0" err="1"/>
              <a:t>existente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el conjunto de </a:t>
            </a:r>
            <a:r>
              <a:rPr lang="en-US" sz="2000" dirty="0" err="1"/>
              <a:t>validación</a:t>
            </a:r>
            <a:r>
              <a:rPr lang="en-US" sz="2000" dirty="0"/>
              <a:t> por </a:t>
            </a:r>
            <a:r>
              <a:rPr lang="en-US" sz="2000" dirty="0" err="1"/>
              <a:t>iteración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El </a:t>
            </a:r>
            <a:r>
              <a:rPr lang="en-US" sz="2000" dirty="0" err="1"/>
              <a:t>objetivo</a:t>
            </a:r>
            <a:r>
              <a:rPr lang="en-US" sz="2000" dirty="0"/>
              <a:t> es </a:t>
            </a:r>
            <a:r>
              <a:rPr lang="en-US" sz="2000" dirty="0" err="1"/>
              <a:t>evitar</a:t>
            </a:r>
            <a:r>
              <a:rPr lang="en-US" sz="2000" dirty="0"/>
              <a:t> el </a:t>
            </a:r>
            <a:r>
              <a:rPr lang="en-US" sz="2000" dirty="0" err="1"/>
              <a:t>sobreentrenamiento</a:t>
            </a:r>
            <a:r>
              <a:rPr lang="en-US" sz="2000" dirty="0"/>
              <a:t>. </a:t>
            </a:r>
          </a:p>
          <a:p>
            <a:endParaRPr lang="en-US" sz="1800" dirty="0"/>
          </a:p>
        </p:txBody>
      </p:sp>
      <p:pic>
        <p:nvPicPr>
          <p:cNvPr id="6" name="Imagen 2">
            <a:extLst>
              <a:ext uri="{FF2B5EF4-FFF2-40B4-BE49-F238E27FC236}">
                <a16:creationId xmlns:a16="http://schemas.microsoft.com/office/drawing/2014/main" id="{8747C8C0-A93C-4DC8-B444-8309D0C08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807" y="2289820"/>
            <a:ext cx="5390402" cy="268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0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Sobreaprendizaje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572" y="2276241"/>
            <a:ext cx="5344428" cy="2830286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Un </a:t>
            </a:r>
            <a:r>
              <a:rPr lang="en-US" sz="2000" dirty="0" err="1"/>
              <a:t>modelo</a:t>
            </a:r>
            <a:r>
              <a:rPr lang="en-US" sz="2000" dirty="0"/>
              <a:t> 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sobreentrenado</a:t>
            </a:r>
            <a:r>
              <a:rPr lang="en-US" sz="2000" dirty="0"/>
              <a:t> </a:t>
            </a:r>
            <a:r>
              <a:rPr lang="en-US" sz="2000" dirty="0" err="1"/>
              <a:t>cuando</a:t>
            </a:r>
            <a:r>
              <a:rPr lang="en-US" sz="2000" dirty="0"/>
              <a:t> el </a:t>
            </a:r>
            <a:r>
              <a:rPr lang="en-US" sz="2000" dirty="0" err="1"/>
              <a:t>modelo</a:t>
            </a:r>
            <a:r>
              <a:rPr lang="en-US" sz="2000" dirty="0"/>
              <a:t> ha </a:t>
            </a:r>
            <a:r>
              <a:rPr lang="en-US" sz="2000" dirty="0" err="1"/>
              <a:t>aprendido</a:t>
            </a:r>
            <a:r>
              <a:rPr lang="en-US" sz="2000" dirty="0"/>
              <a:t> </a:t>
            </a:r>
            <a:r>
              <a:rPr lang="en-US" sz="2000" dirty="0" err="1"/>
              <a:t>detalles</a:t>
            </a:r>
            <a:r>
              <a:rPr lang="en-US" sz="2000" dirty="0"/>
              <a:t> no </a:t>
            </a:r>
            <a:r>
              <a:rPr lang="en-US" sz="2000" dirty="0" err="1"/>
              <a:t>relevantes</a:t>
            </a:r>
            <a:r>
              <a:rPr lang="en-US" sz="2000" dirty="0"/>
              <a:t> del conjunto de </a:t>
            </a:r>
            <a:r>
              <a:rPr lang="en-US" sz="2000" dirty="0" err="1"/>
              <a:t>entrenamiento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</a:t>
            </a:r>
            <a:r>
              <a:rPr lang="en-US" sz="2000" dirty="0" err="1"/>
              <a:t>caracteriza</a:t>
            </a:r>
            <a:r>
              <a:rPr lang="en-US" sz="2000" dirty="0"/>
              <a:t> por el </a:t>
            </a:r>
            <a:r>
              <a:rPr lang="en-US" sz="2000" dirty="0" err="1"/>
              <a:t>aumento</a:t>
            </a:r>
            <a:r>
              <a:rPr lang="en-US" sz="2000" dirty="0"/>
              <a:t> del error </a:t>
            </a:r>
            <a:r>
              <a:rPr lang="en-US" sz="2000" dirty="0" err="1"/>
              <a:t>en</a:t>
            </a:r>
            <a:r>
              <a:rPr lang="en-US" sz="2000" dirty="0"/>
              <a:t> el conjunto de </a:t>
            </a:r>
            <a:r>
              <a:rPr lang="en-US" sz="2000" dirty="0" err="1"/>
              <a:t>validación</a:t>
            </a:r>
            <a:r>
              <a:rPr lang="en-US" sz="2000" dirty="0"/>
              <a:t> </a:t>
            </a:r>
            <a:r>
              <a:rPr lang="en-US" sz="2000" dirty="0" err="1"/>
              <a:t>mientras</a:t>
            </a:r>
            <a:r>
              <a:rPr lang="en-US" sz="2000" dirty="0"/>
              <a:t> el de </a:t>
            </a:r>
            <a:r>
              <a:rPr lang="en-US" sz="2000" dirty="0" err="1"/>
              <a:t>entrenamiento</a:t>
            </a:r>
            <a:r>
              <a:rPr lang="en-US" sz="2000" dirty="0"/>
              <a:t> </a:t>
            </a:r>
            <a:r>
              <a:rPr lang="en-US" sz="2000" dirty="0" err="1"/>
              <a:t>sigue</a:t>
            </a:r>
            <a:r>
              <a:rPr lang="en-US" sz="2000" dirty="0"/>
              <a:t> </a:t>
            </a:r>
            <a:r>
              <a:rPr lang="en-US" sz="2000" dirty="0" err="1"/>
              <a:t>bajando</a:t>
            </a:r>
            <a:r>
              <a:rPr lang="en-US" sz="2000" dirty="0"/>
              <a:t>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7" name="Imagen 1">
            <a:extLst>
              <a:ext uri="{FF2B5EF4-FFF2-40B4-BE49-F238E27FC236}">
                <a16:creationId xmlns:a16="http://schemas.microsoft.com/office/drawing/2014/main" id="{7D62B961-4C33-43C0-9026-362D803AE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751" y="2253344"/>
            <a:ext cx="4330677" cy="28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6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507</Words>
  <Application>Microsoft Office PowerPoint</Application>
  <PresentationFormat>Widescreen</PresentationFormat>
  <Paragraphs>76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Machine Learning - Clasificación</vt:lpstr>
      <vt:lpstr>Algoritmo de clasificación</vt:lpstr>
      <vt:lpstr>Modelo de Machine Learning</vt:lpstr>
      <vt:lpstr>Algoritmos de clasificación</vt:lpstr>
      <vt:lpstr>Tipos de técnicas principales en ML</vt:lpstr>
      <vt:lpstr>Nomenclatura en clasificación con palabras</vt:lpstr>
      <vt:lpstr>Conjuntos de datos</vt:lpstr>
      <vt:lpstr>Validación cruzada</vt:lpstr>
      <vt:lpstr>Sobreaprendizaje</vt:lpstr>
      <vt:lpstr>Matriz de confusión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44</cp:revision>
  <dcterms:created xsi:type="dcterms:W3CDTF">2020-05-12T19:48:30Z</dcterms:created>
  <dcterms:modified xsi:type="dcterms:W3CDTF">2021-01-26T23:29:41Z</dcterms:modified>
</cp:coreProperties>
</file>