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71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66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70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13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0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21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76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61" y="2429856"/>
            <a:ext cx="7725477" cy="199828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 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Regresión Lineal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es la 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regresión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lineal?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Es un </a:t>
            </a:r>
            <a:r>
              <a:rPr lang="en-US" sz="1700" i="1" u="sng" dirty="0" err="1"/>
              <a:t>método</a:t>
            </a:r>
            <a:r>
              <a:rPr lang="en-US" sz="1700" i="1" u="sng" dirty="0"/>
              <a:t> </a:t>
            </a:r>
            <a:r>
              <a:rPr lang="en-US" sz="1700" i="1" u="sng" dirty="0" err="1"/>
              <a:t>estadístico</a:t>
            </a:r>
            <a:r>
              <a:rPr lang="en-US" sz="1700" dirty="0"/>
              <a:t> que </a:t>
            </a:r>
            <a:r>
              <a:rPr lang="en-US" sz="1700" dirty="0" err="1"/>
              <a:t>permite</a:t>
            </a:r>
            <a:r>
              <a:rPr lang="en-US" sz="1700" dirty="0"/>
              <a:t> </a:t>
            </a:r>
            <a:r>
              <a:rPr lang="en-US" sz="1700" dirty="0" err="1"/>
              <a:t>estudiar</a:t>
            </a:r>
            <a:r>
              <a:rPr lang="en-US" sz="1700" dirty="0"/>
              <a:t> las </a:t>
            </a:r>
            <a:r>
              <a:rPr lang="en-US" sz="1700" dirty="0" err="1"/>
              <a:t>relaciones</a:t>
            </a:r>
            <a:r>
              <a:rPr lang="en-US" sz="1700" dirty="0"/>
              <a:t> entre dos variables </a:t>
            </a:r>
            <a:r>
              <a:rPr lang="en-US" sz="1700" dirty="0" err="1"/>
              <a:t>contínuas</a:t>
            </a:r>
            <a:r>
              <a:rPr lang="en-US" sz="1700" dirty="0"/>
              <a:t> </a:t>
            </a:r>
            <a:r>
              <a:rPr lang="en-US" sz="1700" dirty="0" err="1"/>
              <a:t>cuantitativas</a:t>
            </a:r>
            <a:r>
              <a:rPr lang="en-US" sz="1700" dirty="0"/>
              <a:t>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 err="1"/>
              <a:t>regresión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expresa</a:t>
            </a:r>
            <a:r>
              <a:rPr lang="en-US" sz="1700" dirty="0"/>
              <a:t> la </a:t>
            </a:r>
            <a:r>
              <a:rPr lang="en-US" sz="1700" dirty="0" err="1"/>
              <a:t>relación</a:t>
            </a:r>
            <a:r>
              <a:rPr lang="en-US" sz="1700" dirty="0"/>
              <a:t> entre una variable que se llama </a:t>
            </a:r>
            <a:r>
              <a:rPr lang="en-US" sz="1700" dirty="0" err="1"/>
              <a:t>regresando</a:t>
            </a:r>
            <a:r>
              <a:rPr lang="en-US" sz="1700" dirty="0"/>
              <a:t> (y, </a:t>
            </a:r>
            <a:r>
              <a:rPr lang="en-US" sz="1700" dirty="0" err="1"/>
              <a:t>dependiente</a:t>
            </a:r>
            <a:r>
              <a:rPr lang="en-US" sz="1700" dirty="0"/>
              <a:t>) y </a:t>
            </a:r>
            <a:r>
              <a:rPr lang="en-US" sz="1700" dirty="0" err="1"/>
              <a:t>otra</a:t>
            </a:r>
            <a:r>
              <a:rPr lang="en-US" sz="1700" dirty="0"/>
              <a:t> que se llama </a:t>
            </a:r>
            <a:r>
              <a:rPr lang="en-US" sz="1700" dirty="0" err="1"/>
              <a:t>regresor</a:t>
            </a:r>
            <a:r>
              <a:rPr lang="en-US" sz="1700" dirty="0"/>
              <a:t> (x, </a:t>
            </a:r>
            <a:r>
              <a:rPr lang="en-US" sz="1700" dirty="0" err="1"/>
              <a:t>independiente</a:t>
            </a:r>
            <a:r>
              <a:rPr lang="en-US" sz="1700" dirty="0"/>
              <a:t>).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/>
              <a:t>lineal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el </a:t>
            </a:r>
            <a:r>
              <a:rPr lang="en-US" sz="1700" dirty="0" err="1"/>
              <a:t>modelo</a:t>
            </a:r>
            <a:r>
              <a:rPr lang="en-US" sz="1700" dirty="0"/>
              <a:t> que se genera es una </a:t>
            </a:r>
            <a:r>
              <a:rPr lang="en-US" sz="1700" dirty="0" err="1"/>
              <a:t>línea</a:t>
            </a:r>
            <a:r>
              <a:rPr lang="en-US" sz="1700" dirty="0"/>
              <a:t>, </a:t>
            </a:r>
            <a:r>
              <a:rPr lang="en-US" sz="1700" dirty="0" err="1"/>
              <a:t>plano</a:t>
            </a:r>
            <a:r>
              <a:rPr lang="en-US" sz="1700" dirty="0"/>
              <a:t> o </a:t>
            </a:r>
            <a:r>
              <a:rPr lang="en-US" sz="1700" dirty="0" err="1"/>
              <a:t>hiperplano</a:t>
            </a:r>
            <a:r>
              <a:rPr lang="en-US" sz="1700" dirty="0"/>
              <a:t> sin </a:t>
            </a:r>
            <a:r>
              <a:rPr lang="en-US" sz="1700" dirty="0" err="1"/>
              <a:t>curvas</a:t>
            </a:r>
            <a:r>
              <a:rPr lang="en-US" sz="1700" dirty="0"/>
              <a:t>. </a:t>
            </a:r>
          </a:p>
          <a:p>
            <a:r>
              <a:rPr lang="en-US" sz="1700" dirty="0"/>
              <a:t>Es una </a:t>
            </a:r>
            <a:r>
              <a:rPr lang="en-US" sz="1700" i="1" u="sng" dirty="0" err="1"/>
              <a:t>técnica</a:t>
            </a:r>
            <a:r>
              <a:rPr lang="en-US" sz="1700" i="1" u="sng" dirty="0"/>
              <a:t> </a:t>
            </a:r>
            <a:r>
              <a:rPr lang="en-US" sz="1700" i="1" u="sng" dirty="0" err="1"/>
              <a:t>paramétrica</a:t>
            </a:r>
            <a:r>
              <a:rPr lang="en-US" sz="1700" dirty="0"/>
              <a:t>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hace</a:t>
            </a:r>
            <a:r>
              <a:rPr lang="en-US" sz="1700" dirty="0"/>
              <a:t> </a:t>
            </a:r>
            <a:r>
              <a:rPr lang="en-US" sz="1700" dirty="0" err="1"/>
              <a:t>varias</a:t>
            </a:r>
            <a:r>
              <a:rPr lang="en-US" sz="1700" dirty="0"/>
              <a:t> </a:t>
            </a:r>
            <a:r>
              <a:rPr lang="en-US" sz="1700" dirty="0" err="1"/>
              <a:t>suposiciones</a:t>
            </a:r>
            <a:r>
              <a:rPr lang="en-US" sz="1700" dirty="0"/>
              <a:t> </a:t>
            </a:r>
            <a:r>
              <a:rPr lang="en-US" sz="1700" dirty="0" err="1"/>
              <a:t>sobre</a:t>
            </a:r>
            <a:r>
              <a:rPr lang="en-US" sz="1700" dirty="0"/>
              <a:t> el conjunto de </a:t>
            </a:r>
            <a:r>
              <a:rPr lang="en-US" sz="1700" dirty="0" err="1"/>
              <a:t>datos</a:t>
            </a:r>
            <a:r>
              <a:rPr lang="en-US" sz="1700" dirty="0"/>
              <a:t>.</a:t>
            </a:r>
          </a:p>
          <a:p>
            <a:r>
              <a:rPr lang="en-US" sz="1700" dirty="0"/>
              <a:t>Uno de los </a:t>
            </a:r>
            <a:r>
              <a:rPr lang="en-US" sz="1700" dirty="0" err="1"/>
              <a:t>métodos</a:t>
            </a:r>
            <a:r>
              <a:rPr lang="en-US" sz="1700" dirty="0"/>
              <a:t> </a:t>
            </a:r>
            <a:r>
              <a:rPr lang="en-US" sz="1700" dirty="0" err="1"/>
              <a:t>estadísticos</a:t>
            </a:r>
            <a:r>
              <a:rPr lang="en-US" sz="1700" dirty="0"/>
              <a:t> de </a:t>
            </a:r>
            <a:r>
              <a:rPr lang="en-US" sz="1700" dirty="0" err="1"/>
              <a:t>predicción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utilizados</a:t>
            </a:r>
            <a:r>
              <a:rPr lang="en-US" sz="1700" dirty="0"/>
              <a:t>. </a:t>
            </a:r>
          </a:p>
          <a:p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n de regresion lineal">
            <a:extLst>
              <a:ext uri="{FF2B5EF4-FFF2-40B4-BE49-F238E27FC236}">
                <a16:creationId xmlns:a16="http://schemas.microsoft.com/office/drawing/2014/main" id="{646365B2-68CF-4843-AB86-64CB903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950451"/>
            <a:ext cx="4475531" cy="29538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Tipos de regresión lineal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4275" y="5007166"/>
            <a:ext cx="2636168" cy="36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Regresión lineal múltiple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BE510-206A-493F-A3A3-35D250E9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18" y="1992146"/>
            <a:ext cx="4567282" cy="26376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AAFEEA-53EE-43F9-BE63-97E5A896C2ED}"/>
              </a:ext>
            </a:extLst>
          </p:cNvPr>
          <p:cNvSpPr/>
          <p:nvPr/>
        </p:nvSpPr>
        <p:spPr>
          <a:xfrm>
            <a:off x="7878968" y="5007166"/>
            <a:ext cx="233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Regresión lineal simple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7CD319-08C9-43BF-AAEA-5E42A20BF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734" y="2087851"/>
            <a:ext cx="3898931" cy="25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440" cy="57815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Regresión lineal múltiple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01F7D-F94F-45C4-80A3-A6320A3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7810"/>
            <a:ext cx="10413873" cy="30654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F83CD5-8D7A-4F8B-8D48-6D279AC7167A}"/>
              </a:ext>
            </a:extLst>
          </p:cNvPr>
          <p:cNvSpPr txBox="1">
            <a:spLocks/>
          </p:cNvSpPr>
          <p:nvPr/>
        </p:nvSpPr>
        <p:spPr>
          <a:xfrm>
            <a:off x="980975" y="4557776"/>
            <a:ext cx="4282440" cy="57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FF0000"/>
                </a:solidFill>
              </a:rPr>
              <a:t>Regresión lineal simple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116C6-D7B0-4A12-9AD1-CD1F97C03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38" y="5516911"/>
            <a:ext cx="37433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C2F21-26CD-400E-A283-090880FCD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013" y="4983080"/>
            <a:ext cx="2987798" cy="13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Covarianza</a:t>
            </a:r>
            <a:r>
              <a:rPr lang="en-GB" dirty="0">
                <a:solidFill>
                  <a:srgbClr val="FF0000"/>
                </a:solidFill>
              </a:rPr>
              <a:t> - </a:t>
            </a:r>
            <a:r>
              <a:rPr lang="en-GB" dirty="0" err="1">
                <a:solidFill>
                  <a:srgbClr val="FF0000"/>
                </a:solidFill>
              </a:rPr>
              <a:t>Correlación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i="1" u="sng" dirty="0" err="1"/>
              <a:t>Coeficiente</a:t>
            </a:r>
            <a:r>
              <a:rPr lang="en-US" sz="2000" i="1" u="sng" dirty="0"/>
              <a:t> de </a:t>
            </a:r>
            <a:r>
              <a:rPr lang="en-US" sz="2000" i="1" u="sng" dirty="0" err="1"/>
              <a:t>covarianza</a:t>
            </a:r>
            <a:r>
              <a:rPr lang="en-US" sz="2000" i="1" u="sng" dirty="0"/>
              <a:t> </a:t>
            </a:r>
            <a:r>
              <a:rPr lang="en-US" sz="2000" i="1" u="sng" dirty="0" err="1"/>
              <a:t>muestral</a:t>
            </a:r>
            <a:r>
              <a:rPr lang="en-US" sz="2000" dirty="0"/>
              <a:t>:  </a:t>
            </a:r>
            <a:r>
              <a:rPr lang="en-US" sz="2000" dirty="0" err="1"/>
              <a:t>indica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posible</a:t>
            </a:r>
            <a:r>
              <a:rPr lang="en-US" sz="2000" dirty="0"/>
              <a:t> </a:t>
            </a:r>
            <a:r>
              <a:rPr lang="en-US" sz="2000" dirty="0" err="1"/>
              <a:t>relación</a:t>
            </a:r>
            <a:r>
              <a:rPr lang="en-US" sz="2000" dirty="0"/>
              <a:t> entre dos variables es </a:t>
            </a:r>
            <a:r>
              <a:rPr lang="en-US" sz="2000" dirty="0" err="1"/>
              <a:t>directa</a:t>
            </a:r>
            <a:r>
              <a:rPr lang="en-US" sz="2000" dirty="0"/>
              <a:t> o </a:t>
            </a:r>
            <a:r>
              <a:rPr lang="en-US" sz="2000" dirty="0" err="1"/>
              <a:t>inversa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lvl="1"/>
            <a:r>
              <a:rPr lang="en-US" sz="1800" dirty="0"/>
              <a:t>Si es mayor a 0, las dos variables </a:t>
            </a:r>
            <a:r>
              <a:rPr lang="en-US" sz="1800" dirty="0" err="1"/>
              <a:t>crecen</a:t>
            </a:r>
            <a:r>
              <a:rPr lang="en-US" sz="1800" dirty="0"/>
              <a:t> o </a:t>
            </a:r>
            <a:r>
              <a:rPr lang="en-US" sz="1800" dirty="0" err="1"/>
              <a:t>decrecen</a:t>
            </a:r>
            <a:r>
              <a:rPr lang="en-US" sz="1800" dirty="0"/>
              <a:t> a la </a:t>
            </a:r>
            <a:r>
              <a:rPr lang="en-US" sz="1800" dirty="0" err="1"/>
              <a:t>vez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Si es </a:t>
            </a:r>
            <a:r>
              <a:rPr lang="en-US" sz="1800" dirty="0" err="1"/>
              <a:t>menor</a:t>
            </a:r>
            <a:r>
              <a:rPr lang="en-US" sz="1800" dirty="0"/>
              <a:t> a 0, </a:t>
            </a:r>
            <a:r>
              <a:rPr lang="en-US" sz="1800" dirty="0" err="1"/>
              <a:t>cuando</a:t>
            </a:r>
            <a:r>
              <a:rPr lang="en-US" sz="1800" dirty="0"/>
              <a:t> una </a:t>
            </a:r>
            <a:r>
              <a:rPr lang="en-US" sz="1800" dirty="0" err="1"/>
              <a:t>crece</a:t>
            </a:r>
            <a:r>
              <a:rPr lang="en-US" sz="1800" dirty="0"/>
              <a:t> la </a:t>
            </a:r>
            <a:r>
              <a:rPr lang="en-US" sz="1800" dirty="0" err="1"/>
              <a:t>otra</a:t>
            </a:r>
            <a:r>
              <a:rPr lang="en-US" sz="1800" dirty="0"/>
              <a:t> </a:t>
            </a:r>
            <a:r>
              <a:rPr lang="en-US" sz="1800" dirty="0" err="1"/>
              <a:t>tiene</a:t>
            </a:r>
            <a:r>
              <a:rPr lang="en-US" sz="1800" dirty="0"/>
              <a:t> </a:t>
            </a:r>
            <a:r>
              <a:rPr lang="en-US" sz="1800" dirty="0" err="1"/>
              <a:t>tendencia</a:t>
            </a:r>
            <a:r>
              <a:rPr lang="en-US" sz="1800" dirty="0"/>
              <a:t> a </a:t>
            </a:r>
            <a:r>
              <a:rPr lang="en-US" sz="1800" dirty="0" err="1"/>
              <a:t>decrecer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Si es </a:t>
            </a:r>
            <a:r>
              <a:rPr lang="en-US" sz="1800" dirty="0" err="1"/>
              <a:t>igual</a:t>
            </a:r>
            <a:r>
              <a:rPr lang="en-US" sz="1800" dirty="0"/>
              <a:t> a 0, los puntos se </a:t>
            </a:r>
            <a:r>
              <a:rPr lang="en-US" sz="1800" dirty="0" err="1"/>
              <a:t>reparten</a:t>
            </a:r>
            <a:r>
              <a:rPr lang="en-US" sz="1800" dirty="0"/>
              <a:t> con </a:t>
            </a:r>
            <a:r>
              <a:rPr lang="en-US" sz="1800" dirty="0" err="1"/>
              <a:t>igual</a:t>
            </a:r>
            <a:r>
              <a:rPr lang="en-US" sz="1800" dirty="0"/>
              <a:t> </a:t>
            </a:r>
            <a:r>
              <a:rPr lang="en-US" sz="1800" dirty="0" err="1"/>
              <a:t>densidad</a:t>
            </a:r>
            <a:r>
              <a:rPr lang="en-US" sz="1800" dirty="0"/>
              <a:t> </a:t>
            </a:r>
            <a:r>
              <a:rPr lang="en-US" sz="1800" dirty="0" err="1"/>
              <a:t>alrededor</a:t>
            </a:r>
            <a:r>
              <a:rPr lang="en-US" sz="1800" dirty="0"/>
              <a:t> del </a:t>
            </a:r>
            <a:r>
              <a:rPr lang="en-US" sz="1800" dirty="0" err="1"/>
              <a:t>centro</a:t>
            </a:r>
            <a:r>
              <a:rPr lang="en-US" sz="1800" dirty="0"/>
              <a:t> de </a:t>
            </a:r>
            <a:r>
              <a:rPr lang="en-US" sz="1800" dirty="0" err="1"/>
              <a:t>gravedad</a:t>
            </a:r>
            <a:r>
              <a:rPr lang="en-US" sz="1800" dirty="0"/>
              <a:t>. </a:t>
            </a:r>
            <a:endParaRPr lang="es-E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714C7-A892-4BA6-AE7D-8BE080B1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106" y="3146120"/>
            <a:ext cx="2225814" cy="565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C7EB6-4B8A-4DAF-8EAC-F60FC5FC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940" y="1620236"/>
            <a:ext cx="3992146" cy="113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8DF0A-73EE-426A-A299-FD72848BA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720" y="4052040"/>
            <a:ext cx="4496586" cy="24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lineal: meta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174538"/>
            <a:ext cx="5485598" cy="3956755"/>
          </a:xfrm>
        </p:spPr>
        <p:txBody>
          <a:bodyPr>
            <a:normAutofit lnSpcReduction="10000"/>
          </a:bodyPr>
          <a:lstStyle/>
          <a:p>
            <a:r>
              <a:rPr lang="en-US" sz="2000" i="1" u="sng" dirty="0" err="1"/>
              <a:t>Objetivo</a:t>
            </a:r>
            <a:r>
              <a:rPr lang="en-US" sz="2000" dirty="0"/>
              <a:t>: </a:t>
            </a:r>
            <a:r>
              <a:rPr lang="en-US" sz="2000" dirty="0" err="1"/>
              <a:t>encontrar</a:t>
            </a:r>
            <a:r>
              <a:rPr lang="en-US" sz="2000" dirty="0"/>
              <a:t> la </a:t>
            </a:r>
            <a:r>
              <a:rPr lang="en-US" sz="2000" dirty="0" err="1"/>
              <a:t>relación</a:t>
            </a:r>
            <a:r>
              <a:rPr lang="en-US" sz="2000" dirty="0"/>
              <a:t> lineal entre </a:t>
            </a:r>
            <a:r>
              <a:rPr lang="en-US" sz="2000" dirty="0" err="1"/>
              <a:t>todas</a:t>
            </a:r>
            <a:r>
              <a:rPr lang="en-US" sz="2000" dirty="0"/>
              <a:t> las variables del </a:t>
            </a:r>
            <a:r>
              <a:rPr lang="en-US" sz="2000" dirty="0" err="1"/>
              <a:t>problema</a:t>
            </a:r>
            <a:r>
              <a:rPr lang="en-US" sz="2000" dirty="0"/>
              <a:t>.  </a:t>
            </a:r>
            <a:r>
              <a:rPr lang="en-US" sz="2000" dirty="0" err="1"/>
              <a:t>Encontrar</a:t>
            </a:r>
            <a:r>
              <a:rPr lang="en-US" sz="2000" dirty="0"/>
              <a:t> ‘a’ y ‘b’.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El valor </a:t>
            </a:r>
            <a:r>
              <a:rPr lang="en-US" sz="2000" dirty="0" err="1"/>
              <a:t>añadido</a:t>
            </a:r>
            <a:r>
              <a:rPr lang="en-US" sz="2000" dirty="0"/>
              <a:t> es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predecir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inexistentes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Tiene </a:t>
            </a:r>
            <a:r>
              <a:rPr lang="en-US" sz="2000" dirty="0" err="1"/>
              <a:t>ciertas</a:t>
            </a:r>
            <a:r>
              <a:rPr lang="en-US" sz="2000" dirty="0"/>
              <a:t> </a:t>
            </a:r>
            <a:r>
              <a:rPr lang="en-US" sz="2000" dirty="0" err="1"/>
              <a:t>limitaciones</a:t>
            </a:r>
            <a:r>
              <a:rPr lang="en-US" sz="2000" dirty="0"/>
              <a:t>. Un </a:t>
            </a:r>
            <a:r>
              <a:rPr lang="en-US" sz="2000" dirty="0" err="1"/>
              <a:t>ejemplo</a:t>
            </a:r>
            <a:r>
              <a:rPr lang="en-US" sz="2000" dirty="0"/>
              <a:t>, </a:t>
            </a:r>
            <a:r>
              <a:rPr lang="en-US" sz="2000" dirty="0" err="1"/>
              <a:t>datos</a:t>
            </a:r>
            <a:r>
              <a:rPr lang="en-US" sz="2000" dirty="0"/>
              <a:t> no </a:t>
            </a:r>
            <a:r>
              <a:rPr lang="en-US" sz="2000" dirty="0" err="1"/>
              <a:t>lineales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genera un error global que es la </a:t>
            </a:r>
            <a:r>
              <a:rPr lang="en-US" sz="2000" dirty="0" err="1"/>
              <a:t>distancia</a:t>
            </a:r>
            <a:r>
              <a:rPr lang="en-US" sz="2000" dirty="0"/>
              <a:t> entre </a:t>
            </a: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datos</a:t>
            </a:r>
            <a:r>
              <a:rPr lang="en-US" sz="2000" dirty="0"/>
              <a:t> y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modelo</a:t>
            </a:r>
            <a:r>
              <a:rPr lang="en-US" sz="2000" dirty="0"/>
              <a:t> (</a:t>
            </a:r>
            <a:r>
              <a:rPr lang="en-US" sz="2000" dirty="0" err="1"/>
              <a:t>línea</a:t>
            </a:r>
            <a:r>
              <a:rPr lang="en-US" sz="2000" dirty="0"/>
              <a:t>, </a:t>
            </a:r>
            <a:r>
              <a:rPr lang="en-US" sz="2000" dirty="0" err="1"/>
              <a:t>plano</a:t>
            </a:r>
            <a:r>
              <a:rPr lang="en-US" sz="2000" dirty="0"/>
              <a:t>, </a:t>
            </a:r>
            <a:r>
              <a:rPr lang="en-US" sz="2000" dirty="0" err="1"/>
              <a:t>hiperplano</a:t>
            </a:r>
            <a:r>
              <a:rPr lang="en-US" sz="2000" dirty="0"/>
              <a:t>).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C60EC7-931D-45AC-ACF5-DE70BF86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50" y="439257"/>
            <a:ext cx="4207871" cy="30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11A76-F720-4868-897F-409D2BAC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51" y="3790412"/>
            <a:ext cx="4207871" cy="26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26229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Regresión lineal: errores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1690688"/>
            <a:ext cx="5257800" cy="3822000"/>
          </a:xfrm>
        </p:spPr>
        <p:txBody>
          <a:bodyPr>
            <a:normAutofit/>
          </a:bodyPr>
          <a:lstStyle/>
          <a:p>
            <a:r>
              <a:rPr lang="en-US" sz="2000" dirty="0"/>
              <a:t>Mean Absolute Error (MAE)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Mean Squared Error (MSE)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Root Mean Squared Error (RMSE)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7DE76-9131-48E7-A682-5B7EF61D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26" y="2565340"/>
            <a:ext cx="4207871" cy="263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81E78-AEC0-4C83-9A8C-EE200685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26" y="2282985"/>
            <a:ext cx="2600688" cy="80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60E73-9C78-4A00-8A1C-D625A7C30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626" y="3883547"/>
            <a:ext cx="2781688" cy="838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C8CC36-9505-4A5D-BEB5-D266232D0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357" y="5341353"/>
            <a:ext cx="334374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lineal: </a:t>
            </a:r>
            <a:r>
              <a:rPr lang="en-GB" dirty="0" err="1">
                <a:solidFill>
                  <a:srgbClr val="FF0000"/>
                </a:solidFill>
              </a:rPr>
              <a:t>iteraciones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29" y="2299668"/>
            <a:ext cx="5257800" cy="3822000"/>
          </a:xfrm>
        </p:spPr>
        <p:txBody>
          <a:bodyPr>
            <a:normAutofit/>
          </a:bodyPr>
          <a:lstStyle/>
          <a:p>
            <a:r>
              <a:rPr lang="en-US" sz="1800" dirty="0" err="1"/>
              <a:t>Normalmente</a:t>
            </a:r>
            <a:r>
              <a:rPr lang="en-US" sz="1800" dirty="0"/>
              <a:t> se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calculando</a:t>
            </a:r>
            <a:r>
              <a:rPr lang="en-US" sz="1800" dirty="0"/>
              <a:t> el </a:t>
            </a:r>
            <a:r>
              <a:rPr lang="en-US" sz="1800" dirty="0" err="1"/>
              <a:t>modelo</a:t>
            </a:r>
            <a:r>
              <a:rPr lang="en-US" sz="1800" dirty="0"/>
              <a:t> a </a:t>
            </a:r>
            <a:r>
              <a:rPr lang="en-US" sz="1800" dirty="0" err="1"/>
              <a:t>través</a:t>
            </a:r>
            <a:r>
              <a:rPr lang="en-US" sz="1800" dirty="0"/>
              <a:t> de </a:t>
            </a:r>
            <a:r>
              <a:rPr lang="en-US" sz="1800" dirty="0" err="1"/>
              <a:t>iteraciones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Debido</a:t>
            </a:r>
            <a:r>
              <a:rPr lang="en-US" sz="1800" dirty="0"/>
              <a:t> a la </a:t>
            </a:r>
            <a:r>
              <a:rPr lang="en-US" sz="1800" dirty="0" err="1"/>
              <a:t>alta</a:t>
            </a:r>
            <a:r>
              <a:rPr lang="en-US" sz="1800" dirty="0"/>
              <a:t> </a:t>
            </a:r>
            <a:r>
              <a:rPr lang="en-US" sz="1800" dirty="0" err="1"/>
              <a:t>cantidad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, 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probando</a:t>
            </a:r>
            <a:r>
              <a:rPr lang="en-US" sz="1800" dirty="0"/>
              <a:t> poco a poco los </a:t>
            </a:r>
            <a:r>
              <a:rPr lang="en-US" sz="1800" dirty="0" err="1"/>
              <a:t>diferentes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</a:t>
            </a:r>
            <a:r>
              <a:rPr lang="en-US" sz="1800" dirty="0" err="1"/>
              <a:t>teniendo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cuenta</a:t>
            </a:r>
            <a:r>
              <a:rPr lang="en-US" sz="1800" dirty="0"/>
              <a:t> el error que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cometiendo</a:t>
            </a:r>
            <a:r>
              <a:rPr lang="en-US" sz="1800" dirty="0"/>
              <a:t> a la </a:t>
            </a:r>
            <a:r>
              <a:rPr lang="en-US" sz="1800" dirty="0" err="1"/>
              <a:t>vez</a:t>
            </a:r>
            <a:r>
              <a:rPr lang="en-US" sz="1800" dirty="0"/>
              <a:t> que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variando</a:t>
            </a:r>
            <a:r>
              <a:rPr lang="en-US" sz="1800" dirty="0"/>
              <a:t> la </a:t>
            </a:r>
            <a:r>
              <a:rPr lang="en-US" sz="1800" dirty="0" err="1"/>
              <a:t>secante</a:t>
            </a:r>
            <a:r>
              <a:rPr lang="en-US" sz="1800" dirty="0"/>
              <a:t> “a” y/o la </a:t>
            </a:r>
            <a:r>
              <a:rPr lang="en-US" sz="1800" dirty="0" err="1"/>
              <a:t>pendiente</a:t>
            </a:r>
            <a:r>
              <a:rPr lang="en-US" sz="1800" dirty="0"/>
              <a:t> “b” para </a:t>
            </a:r>
            <a:r>
              <a:rPr lang="en-US" sz="1800" dirty="0" err="1"/>
              <a:t>obtener</a:t>
            </a:r>
            <a:r>
              <a:rPr lang="en-US" sz="1800" dirty="0"/>
              <a:t> </a:t>
            </a:r>
            <a:r>
              <a:rPr lang="en-US" sz="1800" dirty="0" err="1"/>
              <a:t>mejores</a:t>
            </a:r>
            <a:r>
              <a:rPr lang="en-US" sz="1800" dirty="0"/>
              <a:t> </a:t>
            </a:r>
            <a:r>
              <a:rPr lang="en-US" sz="1800" dirty="0" err="1"/>
              <a:t>resultados</a:t>
            </a:r>
            <a:r>
              <a:rPr lang="en-US" sz="1800" dirty="0"/>
              <a:t>.</a:t>
            </a:r>
          </a:p>
        </p:txBody>
      </p:sp>
      <p:pic>
        <p:nvPicPr>
          <p:cNvPr id="8" name="Picture 2" descr="Resultado de imagen de regresion lineal gif iteration">
            <a:extLst>
              <a:ext uri="{FF2B5EF4-FFF2-40B4-BE49-F238E27FC236}">
                <a16:creationId xmlns:a16="http://schemas.microsoft.com/office/drawing/2014/main" id="{F0965750-E7E1-41E7-A3D6-62D2888C26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33" y="1690688"/>
            <a:ext cx="4460738" cy="33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27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359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  Regresión Lineal</vt:lpstr>
      <vt:lpstr>¿Qué es la regresión lineal?</vt:lpstr>
      <vt:lpstr>Tipos de regresión lineal</vt:lpstr>
      <vt:lpstr>Regresión lineal múltiple</vt:lpstr>
      <vt:lpstr>Covarianza - Correlación</vt:lpstr>
      <vt:lpstr>Regresión lineal: meta</vt:lpstr>
      <vt:lpstr>Regresión lineal: errores</vt:lpstr>
      <vt:lpstr>Regresión lineal: iteraciones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creator>Gabriel VT</dc:creator>
  <cp:lastModifiedBy>Gabriel VT</cp:lastModifiedBy>
  <cp:revision>6</cp:revision>
  <dcterms:created xsi:type="dcterms:W3CDTF">2020-08-31T20:14:59Z</dcterms:created>
  <dcterms:modified xsi:type="dcterms:W3CDTF">2020-08-31T22:30:03Z</dcterms:modified>
</cp:coreProperties>
</file>