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59" r:id="rId6"/>
    <p:sldId id="261" r:id="rId7"/>
    <p:sldId id="262" r:id="rId8"/>
    <p:sldId id="260" r:id="rId9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Text Placeholder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Text Placeholder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Problem Statement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835" y="1454785"/>
            <a:ext cx="8228965" cy="4426585"/>
          </a:xfrm>
        </p:spPr>
        <p:txBody>
          <a:bodyPr/>
          <a:p>
            <a:r>
              <a:rPr lang="en-US" sz="2000"/>
              <a:t>How could the resort optimize the capitalization of facilities in order to cover the extra $1.54 million cost on adding extra chairs by the end of this season?</a:t>
            </a:r>
            <a:endParaRPr lang="en-US" sz="2000"/>
          </a:p>
          <a:p>
            <a:r>
              <a:rPr lang="en-US" sz="2000"/>
              <a:t>Solution: optimize the ticket price through a data-driven strategy and implement this strategy to cover the extra $1.54 million cost by the end of this season.</a:t>
            </a:r>
            <a:endParaRPr lang="en-US" sz="2000"/>
          </a:p>
          <a:p>
            <a:r>
              <a:rPr lang="en-US" sz="2000"/>
              <a:t>Key data: the CSV file contains all peer resorts and features.</a:t>
            </a:r>
            <a:endParaRPr lang="en-US" sz="2000"/>
          </a:p>
          <a:p>
            <a:r>
              <a:rPr lang="en-US" sz="2000"/>
              <a:t>Data science: train a model to predict the ticket price based on data  its competitors.</a:t>
            </a:r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-27622"/>
            <a:ext cx="8229600" cy="1143000"/>
          </a:xfrm>
        </p:spPr>
        <p:txBody>
          <a:bodyPr/>
          <a:p>
            <a:r>
              <a:rPr lang="en-US" sz="3600">
                <a:sym typeface="+mn-ea"/>
              </a:rPr>
              <a:t>Recommendation and key findings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52830"/>
            <a:ext cx="8229600" cy="1640205"/>
          </a:xfrm>
        </p:spPr>
        <p:txBody>
          <a:bodyPr/>
          <a:p>
            <a:pPr marL="0" indent="0">
              <a:buNone/>
            </a:pPr>
            <a:r>
              <a:rPr lang="en-US" sz="2000"/>
              <a:t>1.The modeling suggest the ticket price can increase to $95.87 from current $81.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2. Option: </a:t>
            </a:r>
            <a:r>
              <a:rPr lang="en-US" sz="2000">
                <a:sym typeface="+mn-ea"/>
              </a:rPr>
              <a:t>Adding a run, increasing the vertical drop by 150 feet, and installing an additional chair lift. </a:t>
            </a:r>
            <a:endParaRPr lang="en-US" sz="2000"/>
          </a:p>
        </p:txBody>
      </p:sp>
      <p:graphicFrame>
        <p:nvGraphicFramePr>
          <p:cNvPr id="4" name="Table 3"/>
          <p:cNvGraphicFramePr/>
          <p:nvPr/>
        </p:nvGraphicFramePr>
        <p:xfrm>
          <a:off x="611505" y="3284855"/>
          <a:ext cx="7888605" cy="2320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8120"/>
                <a:gridCol w="1250950"/>
                <a:gridCol w="2629535"/>
              </a:tblGrid>
              <a:tr h="579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/>
                        <a:t>Options</a:t>
                      </a:r>
                      <a:endParaRPr lang="en-US" sz="16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/>
                        <a:t>ticket price change ($)</a:t>
                      </a:r>
                      <a:endParaRPr lang="en-US" sz="16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/>
                        <a:t>Total amount over the season*</a:t>
                      </a:r>
                      <a:endParaRPr lang="en-US" sz="160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857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sym typeface="+mn-ea"/>
                        </a:rPr>
                        <a:t>Adding a run, increasing the vertical drop by 150 feet, and installing an additional chair lift.</a:t>
                      </a:r>
                      <a:endParaRPr lang="en-US" sz="16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increase 1.99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$3.47M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Adding a run, increasing the vertical drop by 150 feet, installing an additional chair lift, and adding 2 acres of snow making</a:t>
                      </a:r>
                      <a:endParaRPr 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increase 1.99</a:t>
                      </a:r>
                      <a:endParaRPr lang="en-US" sz="1600"/>
                    </a:p>
                    <a:p>
                      <a:pPr algn="ctr">
                        <a:buNone/>
                      </a:pPr>
                      <a:endParaRPr 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$3.47M</a:t>
                      </a:r>
                      <a:endParaRPr lang="en-US" sz="1600"/>
                    </a:p>
                    <a:p>
                      <a:pPr algn="ctr">
                        <a:buNone/>
                      </a:pPr>
                      <a:endParaRPr lang="en-US" sz="160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395605" y="5805170"/>
            <a:ext cx="8104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ym typeface="+mn-ea"/>
              </a:rPr>
              <a:t>* </a:t>
            </a:r>
            <a:r>
              <a:rPr lang="en-US" sz="1400">
                <a:sym typeface="+mn-ea"/>
              </a:rPr>
              <a:t>On the assumption of total visitors over the season is 350,000 and each visitor ski for five days. </a:t>
            </a:r>
            <a:endParaRPr lang="en-US">
              <a:sym typeface="+mn-ea"/>
            </a:endParaRPr>
          </a:p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771775" y="2780665"/>
            <a:ext cx="4582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Table 1. The Recommendations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ym typeface="+mn-ea"/>
              </a:rPr>
              <a:t>Modeling results and analysis-1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59810"/>
          </a:xfrm>
        </p:spPr>
        <p:txBody>
          <a:bodyPr/>
          <a:p>
            <a:r>
              <a:rPr lang="en-US" sz="2000"/>
              <a:t>Two models: linear regression and random forest. </a:t>
            </a:r>
            <a:endParaRPr lang="en-US" sz="2000"/>
          </a:p>
          <a:p>
            <a:r>
              <a:rPr lang="en-US" sz="2000"/>
              <a:t>metrics to evaluate model performance: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    -R</a:t>
            </a:r>
            <a:r>
              <a:rPr lang="en-US" sz="2000" baseline="30000"/>
              <a:t>2</a:t>
            </a:r>
            <a:endParaRPr lang="en-US" sz="2000" baseline="30000"/>
          </a:p>
          <a:p>
            <a:pPr marL="0" indent="0">
              <a:buNone/>
            </a:pPr>
            <a:r>
              <a:rPr lang="en-US" sz="2000" baseline="30000"/>
              <a:t>              </a:t>
            </a:r>
            <a:r>
              <a:rPr lang="en-US" sz="2000"/>
              <a:t>-mean absolute error MAE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    - mean squared error MSE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predictor: mean and median of ticket price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missing value impute: either mean or median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A set features instead of all features used in modeling: avoid overfit</a:t>
            </a: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ym typeface="+mn-ea"/>
              </a:rPr>
              <a:t>Modeling results and analysis-2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430135" cy="2383155"/>
          </a:xfrm>
        </p:spPr>
        <p:txBody>
          <a:bodyPr/>
          <a:p>
            <a:r>
              <a:rPr lang="en-US" sz="2000"/>
              <a:t>Linear regression model</a:t>
            </a:r>
            <a:endParaRPr lang="en-US" sz="2000"/>
          </a:p>
          <a:p>
            <a:r>
              <a:rPr lang="en-US" sz="2000"/>
              <a:t> The biggest positive features associated with ticket price: vertical_drop, Snow Making_ac,total_chairs, fastQuads and Runs. </a:t>
            </a:r>
            <a:endParaRPr lang="en-US" sz="2000"/>
          </a:p>
          <a:p>
            <a:r>
              <a:rPr lang="en-US" sz="2000"/>
              <a:t>trams and SkiableTerrain_ac are the negative features. </a:t>
            </a:r>
            <a:endParaRPr lang="en-US" sz="2000"/>
          </a:p>
          <a:p>
            <a:r>
              <a:rPr lang="en-US" sz="2000"/>
              <a:t>MAE: 11.79</a:t>
            </a:r>
            <a:endParaRPr lang="en-US" sz="20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15695" y="4293235"/>
            <a:ext cx="2994025" cy="23183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24000" y="4149090"/>
            <a:ext cx="2032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Coefficients Rank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" y="44133"/>
            <a:ext cx="8229600" cy="1143000"/>
          </a:xfrm>
        </p:spPr>
        <p:txBody>
          <a:bodyPr/>
          <a:p>
            <a:r>
              <a:rPr lang="en-US" sz="3600">
                <a:sym typeface="+mn-ea"/>
              </a:rPr>
              <a:t>Modeling results and analysis-3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125" y="1052830"/>
            <a:ext cx="8094345" cy="1221105"/>
          </a:xfrm>
        </p:spPr>
        <p:txBody>
          <a:bodyPr/>
          <a:p>
            <a:r>
              <a:rPr lang="en-US" sz="2000"/>
              <a:t>Random forest model (</a:t>
            </a:r>
            <a:r>
              <a:rPr lang="en-US" sz="2000" b="1"/>
              <a:t>The winner model</a:t>
            </a:r>
            <a:r>
              <a:rPr lang="en-US" sz="2000"/>
              <a:t>)</a:t>
            </a:r>
            <a:endParaRPr lang="en-US" sz="2000"/>
          </a:p>
          <a:p>
            <a:r>
              <a:rPr lang="en-US" sz="2000"/>
              <a:t> MAE: 9.54</a:t>
            </a:r>
            <a:endParaRPr lang="en-US" sz="2000"/>
          </a:p>
          <a:p>
            <a:r>
              <a:rPr lang="en-US" sz="2000"/>
              <a:t>Data quality assessment: no need further data collection </a:t>
            </a:r>
            <a:endParaRPr lang="en-US" sz="2000"/>
          </a:p>
        </p:txBody>
      </p:sp>
      <p:pic>
        <p:nvPicPr>
          <p:cNvPr id="7" name="Picture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2277110"/>
            <a:ext cx="5255895" cy="3803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5" y="2708910"/>
            <a:ext cx="3867150" cy="20554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ym typeface="+mn-ea"/>
              </a:rPr>
              <a:t>Summary and conclusion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8820"/>
          </a:xfrm>
        </p:spPr>
        <p:txBody>
          <a:bodyPr/>
          <a:p>
            <a:r>
              <a:rPr lang="en-US" sz="2000"/>
              <a:t>To optimze ticket price based on the peer resorts, the provdie ski_data was cleaning and explored, two ticket price models  were evaluate. </a:t>
            </a:r>
            <a:endParaRPr lang="en-US" sz="2000"/>
          </a:p>
          <a:p>
            <a:r>
              <a:rPr lang="en-US" sz="2000"/>
              <a:t>The random forest model was the winner model and it suggest the ticket price can increased to $95.87 from current $81.</a:t>
            </a:r>
            <a:endParaRPr lang="en-US" sz="2000"/>
          </a:p>
          <a:p>
            <a:r>
              <a:rPr lang="en-US" sz="2000"/>
              <a:t>Among the four busnines scenarios modeling, the best candiate is </a:t>
            </a:r>
            <a:r>
              <a:rPr lang="en-US" sz="2000">
                <a:sym typeface="+mn-ea"/>
              </a:rPr>
              <a:t>Adding a run, increasing the vertical drop by 150 feet, and installing an additional chair lift. </a:t>
            </a:r>
            <a:endParaRPr lang="en-US" sz="2000"/>
          </a:p>
          <a:p>
            <a:r>
              <a:rPr lang="en-US" sz="2000"/>
              <a:t>the extract cost of $1.54M can be covered at the end of the season by increasing ticket price by only $1.99 under the best business option.</a:t>
            </a:r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2486</Words>
  <Application>WPS Presentation</Application>
  <PresentationFormat/>
  <Paragraphs>71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Microsoft YaHei</vt:lpstr>
      <vt:lpstr>Calibri</vt:lpstr>
      <vt:lpstr>Default Design</vt:lpstr>
      <vt:lpstr>1_Default Design</vt:lpstr>
      <vt:lpstr>PowerPoint 演示文稿</vt:lpstr>
      <vt:lpstr>PowerPoint 演示文稿</vt:lpstr>
      <vt:lpstr>PowerPoint 演示文稿</vt:lpstr>
      <vt:lpstr>Modeling results and analysis-1</vt:lpstr>
      <vt:lpstr>Modeling results and analysis-2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 Zhang</dc:creator>
  <cp:lastModifiedBy>Yan Zhang</cp:lastModifiedBy>
  <cp:revision>2</cp:revision>
  <dcterms:created xsi:type="dcterms:W3CDTF">2023-08-24T01:36:03Z</dcterms:created>
  <dcterms:modified xsi:type="dcterms:W3CDTF">2023-08-24T05:13:28Z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1033-11.2.0.11388</vt:lpwstr>
  </property>
  <property fmtid="{D5CDD505-2E9C-101B-9397-08002B2CF9AE}" pid="3" name="ICV">
    <vt:lpwstr>0E3504D8F7F9450F9872854A17F9925A</vt:lpwstr>
  </property>
</Properties>
</file>