
<file path=[Content_Types].xml><?xml version="1.0" encoding="utf-8"?>
<Types xmlns="http://schemas.openxmlformats.org/package/2006/content-types">
  <Default Extension="gif" ContentType="image/gif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5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8" r:id="rId13"/>
    <p:sldId id="299" r:id="rId14"/>
    <p:sldId id="301" r:id="rId15"/>
    <p:sldId id="303" r:id="rId16"/>
    <p:sldId id="302" r:id="rId17"/>
    <p:sldId id="305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595" autoAdjust="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pm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023E39C-B0B5-989A-F815-385FC70D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7" y="1405558"/>
            <a:ext cx="7265082" cy="2242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Studio e sperimentazione di algoritmi di </a:t>
            </a:r>
            <a:r>
              <a:rPr lang="it-IT" sz="400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Reinforcement</a:t>
            </a:r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Learning applicati a </a:t>
            </a:r>
            <a:r>
              <a:rPr lang="it-IT" sz="400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Pong</a:t>
            </a:r>
            <a:endParaRPr lang="it-IT" sz="40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D36E3FF9-4436-5DA6-7414-229C52098EF6}"/>
              </a:ext>
            </a:extLst>
          </p:cNvPr>
          <p:cNvSpPr txBox="1">
            <a:spLocks/>
          </p:cNvSpPr>
          <p:nvPr/>
        </p:nvSpPr>
        <p:spPr>
          <a:xfrm>
            <a:off x="314437" y="5419028"/>
            <a:ext cx="3222058" cy="9646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Lorenzo Gardini</a:t>
            </a:r>
          </a:p>
        </p:txBody>
      </p:sp>
      <p:pic>
        <p:nvPicPr>
          <p:cNvPr id="3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A2349E7-84FF-3027-2E6B-E7DD8EF5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0" y="1128712"/>
            <a:ext cx="3592286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4DE7192E-62D2-3640-590D-A89414C28FEB}"/>
              </a:ext>
            </a:extLst>
          </p:cNvPr>
          <p:cNvSpPr txBox="1">
            <a:spLocks/>
          </p:cNvSpPr>
          <p:nvPr/>
        </p:nvSpPr>
        <p:spPr>
          <a:xfrm>
            <a:off x="314435" y="847375"/>
            <a:ext cx="8165195" cy="2242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Peggiori risultati SB3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5A18CD4-BEFC-6682-E126-C2CB1FB85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9" y="1968595"/>
            <a:ext cx="11339682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2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4DE7192E-62D2-3640-590D-A89414C28FEB}"/>
              </a:ext>
            </a:extLst>
          </p:cNvPr>
          <p:cNvSpPr txBox="1">
            <a:spLocks/>
          </p:cNvSpPr>
          <p:nvPr/>
        </p:nvSpPr>
        <p:spPr>
          <a:xfrm>
            <a:off x="314435" y="847375"/>
            <a:ext cx="8165195" cy="2242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Altri esperimenti falliti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ACDA81ED-EC0A-F24A-B4A8-D230FB4F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9" y="1968595"/>
            <a:ext cx="11339682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8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4DE7192E-62D2-3640-590D-A89414C28FEB}"/>
              </a:ext>
            </a:extLst>
          </p:cNvPr>
          <p:cNvSpPr txBox="1">
            <a:spLocks/>
          </p:cNvSpPr>
          <p:nvPr/>
        </p:nvSpPr>
        <p:spPr>
          <a:xfrm>
            <a:off x="314435" y="847375"/>
            <a:ext cx="8165195" cy="2242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Tutti i modelli SB3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570A34C-2810-D0B3-72C1-ED1FCBC4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9" y="1968595"/>
            <a:ext cx="11339682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0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4DE7192E-62D2-3640-590D-A89414C28FEB}"/>
              </a:ext>
            </a:extLst>
          </p:cNvPr>
          <p:cNvSpPr txBox="1">
            <a:spLocks/>
          </p:cNvSpPr>
          <p:nvPr/>
        </p:nvSpPr>
        <p:spPr>
          <a:xfrm>
            <a:off x="314435" y="847375"/>
            <a:ext cx="8165195" cy="2242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Migliori risultati TF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89A63AA-869E-BFA6-CA0E-3AE86782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9" y="1968595"/>
            <a:ext cx="11339682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9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4DE7192E-62D2-3640-590D-A89414C28FEB}"/>
              </a:ext>
            </a:extLst>
          </p:cNvPr>
          <p:cNvSpPr txBox="1">
            <a:spLocks/>
          </p:cNvSpPr>
          <p:nvPr/>
        </p:nvSpPr>
        <p:spPr>
          <a:xfrm>
            <a:off x="314435" y="847375"/>
            <a:ext cx="8165195" cy="2242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Migliori modelli a confronto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01D9F26-E1D6-6CCF-75E8-9EF71FE95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9" y="1968595"/>
            <a:ext cx="11339682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4DE7192E-62D2-3640-590D-A89414C28FEB}"/>
              </a:ext>
            </a:extLst>
          </p:cNvPr>
          <p:cNvSpPr txBox="1">
            <a:spLocks/>
          </p:cNvSpPr>
          <p:nvPr/>
        </p:nvSpPr>
        <p:spPr>
          <a:xfrm>
            <a:off x="314435" y="847375"/>
            <a:ext cx="10494059" cy="2242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Confronto punteggio ultime 50 partite giocate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B7CD6545-448D-F5DB-D657-9DCDA311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9" y="2262262"/>
            <a:ext cx="11339682" cy="37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023E39C-B0B5-989A-F815-385FC70D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" y="847375"/>
            <a:ext cx="7265082" cy="2242441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Obbiettivi</a:t>
            </a:r>
            <a:r>
              <a:rPr lang="en-US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del </a:t>
            </a:r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progetto</a:t>
            </a:r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EE5822F9-2631-3128-C412-518C9F7968B9}"/>
              </a:ext>
            </a:extLst>
          </p:cNvPr>
          <p:cNvSpPr txBox="1">
            <a:spLocks/>
          </p:cNvSpPr>
          <p:nvPr/>
        </p:nvSpPr>
        <p:spPr>
          <a:xfrm>
            <a:off x="1295455" y="2008378"/>
            <a:ext cx="9601090" cy="9646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Approfondire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it-IT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implementare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versioni dell’ algoritmo DQN (DDQN, </a:t>
            </a:r>
            <a:r>
              <a:rPr lang="it-IT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prioritized</a:t>
            </a:r>
            <a:r>
              <a:rPr lang="it-IT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experience</a:t>
            </a:r>
            <a:r>
              <a:rPr lang="it-IT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replay, </a:t>
            </a:r>
            <a:r>
              <a:rPr lang="it-IT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Dueling</a:t>
            </a:r>
            <a:r>
              <a:rPr lang="it-IT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DQN)</a:t>
            </a:r>
          </a:p>
          <a:p>
            <a:r>
              <a:rPr lang="it-IT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Approfondire gli algoritmi policy </a:t>
            </a:r>
            <a:r>
              <a:rPr lang="it-IT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based</a:t>
            </a:r>
            <a:r>
              <a:rPr lang="it-IT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A2C e PPO</a:t>
            </a:r>
          </a:p>
          <a:p>
            <a:r>
              <a:rPr lang="it-IT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Addestrare e confrontare i modelli sopra citati con vari approcci</a:t>
            </a:r>
          </a:p>
        </p:txBody>
      </p:sp>
    </p:spTree>
    <p:extLst>
      <p:ext uri="{BB962C8B-B14F-4D97-AF65-F5344CB8AC3E}">
        <p14:creationId xmlns:p14="http://schemas.microsoft.com/office/powerpoint/2010/main" val="98453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2184F191-AC18-A8F6-FBE8-AFDBF146EB3B}"/>
              </a:ext>
            </a:extLst>
          </p:cNvPr>
          <p:cNvSpPr txBox="1">
            <a:spLocks/>
          </p:cNvSpPr>
          <p:nvPr/>
        </p:nvSpPr>
        <p:spPr>
          <a:xfrm>
            <a:off x="1295454" y="1968595"/>
            <a:ext cx="9601090" cy="9646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>
                <a:solidFill>
                  <a:srgbClr val="333333"/>
                </a:solidFill>
                <a:latin typeface="Roboto" panose="02000000000000000000" pitchFamily="2" charset="0"/>
              </a:rPr>
              <a:t>L</a:t>
            </a:r>
            <a:r>
              <a:rPr lang="it-IT" b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 rete target tende a sovrastimare i Q-Value. Si utilizza il modello online anziché il target quando si selezionano le azioni migliori per gli stati successivi e si utilizza il modello di target per stimare i Q-Value per queste migliori azioni.</a:t>
            </a:r>
            <a:endParaRPr lang="it-IT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4DE7192E-62D2-3640-590D-A89414C28FEB}"/>
              </a:ext>
            </a:extLst>
          </p:cNvPr>
          <p:cNvSpPr txBox="1">
            <a:spLocks/>
          </p:cNvSpPr>
          <p:nvPr/>
        </p:nvSpPr>
        <p:spPr>
          <a:xfrm>
            <a:off x="314436" y="847375"/>
            <a:ext cx="7265082" cy="2242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DDQN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4C17C9-61F1-5B8F-2D92-F2403CFD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5" y="5004106"/>
            <a:ext cx="9844589" cy="100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7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4DE7192E-62D2-3640-590D-A89414C28FEB}"/>
              </a:ext>
            </a:extLst>
          </p:cNvPr>
          <p:cNvSpPr txBox="1">
            <a:spLocks/>
          </p:cNvSpPr>
          <p:nvPr/>
        </p:nvSpPr>
        <p:spPr>
          <a:xfrm>
            <a:off x="314436" y="847375"/>
            <a:ext cx="7265082" cy="2242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it-IT" sz="400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Dueling</a:t>
            </a:r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DQN</a:t>
            </a:r>
          </a:p>
        </p:txBody>
      </p:sp>
      <p:pic>
        <p:nvPicPr>
          <p:cNvPr id="3" name="Picture 2" descr="A picture containing text, furniture, seat&#10;&#10;Description automatically generated">
            <a:extLst>
              <a:ext uri="{FF2B5EF4-FFF2-40B4-BE49-F238E27FC236}">
                <a16:creationId xmlns:a16="http://schemas.microsoft.com/office/drawing/2014/main" id="{A13DB6AC-8C2B-AF8D-AF88-3EB32E1F1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802" y="683330"/>
            <a:ext cx="5490691" cy="776985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836AF0E-161D-3380-069E-1BEB5ED17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821" b="6734"/>
          <a:stretch/>
        </p:blipFill>
        <p:spPr>
          <a:xfrm>
            <a:off x="2192216" y="4327204"/>
            <a:ext cx="7044653" cy="2291126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CE9ECCB8-1577-F302-DA74-26104473E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36" y="1672595"/>
            <a:ext cx="11465719" cy="26058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dove </a:t>
            </a:r>
            <a:r>
              <a:rPr kumimoji="0" lang="it-IT" altLang="it-IT" sz="2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V(s)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corrisponde al </a:t>
            </a:r>
            <a:r>
              <a:rPr kumimoji="0" lang="it-IT" altLang="it-IT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valore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dell'azione </a:t>
            </a:r>
            <a:r>
              <a:rPr kumimoji="0" lang="it-IT" altLang="it-IT" sz="2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mentre </a:t>
            </a:r>
            <a:r>
              <a:rPr kumimoji="0" lang="it-IT" altLang="it-IT" sz="2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A(</a:t>
            </a:r>
            <a:r>
              <a:rPr kumimoji="0" lang="it-IT" altLang="it-IT" sz="28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s,a</a:t>
            </a:r>
            <a:r>
              <a:rPr kumimoji="0" lang="it-IT" altLang="it-IT" sz="2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corrisponde al </a:t>
            </a:r>
            <a:r>
              <a:rPr kumimoji="0" lang="it-IT" altLang="it-IT" sz="2800" b="1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vantaggio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di effettuare l'azione s nello stato a rispetto a tutte le altre possibili azioni in quello stato</a:t>
            </a:r>
            <a:r>
              <a:rPr lang="it-IT" altLang="it-IT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it-IT" sz="2800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L'azione migliore dovrebbe avere un vantaggio pari a 0</a:t>
            </a: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88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4DE7192E-62D2-3640-590D-A89414C28FEB}"/>
              </a:ext>
            </a:extLst>
          </p:cNvPr>
          <p:cNvSpPr txBox="1">
            <a:spLocks/>
          </p:cNvSpPr>
          <p:nvPr/>
        </p:nvSpPr>
        <p:spPr>
          <a:xfrm>
            <a:off x="314436" y="847375"/>
            <a:ext cx="7265082" cy="2242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it-IT" sz="400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Prioritized</a:t>
            </a:r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400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experience</a:t>
            </a:r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replay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E9ECCB8-1577-F302-DA74-26104473E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36" y="1658562"/>
            <a:ext cx="11465719" cy="26041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12121"/>
                </a:solidFill>
                <a:latin typeface="Roboto" panose="02000000000000000000" pitchFamily="2" charset="0"/>
              </a:rPr>
              <a:t>L</a:t>
            </a:r>
            <a:r>
              <a:rPr lang="it-IT" sz="2800" dirty="0">
                <a:solidFill>
                  <a:srgbClr val="212121"/>
                </a:solidFill>
                <a:latin typeface="Roboto" panose="02000000000000000000" pitchFamily="2" charset="0"/>
              </a:rPr>
              <a:t>e esperienze raccolte hanno una priorità che dipende dall’errore commesso. Questa priorità è dinamica. Ogni esperienza viene campionata in modo efficiente utilizzando due </a:t>
            </a:r>
            <a:r>
              <a:rPr lang="it-IT" sz="2800" b="1" dirty="0" err="1">
                <a:solidFill>
                  <a:srgbClr val="212121"/>
                </a:solidFill>
                <a:latin typeface="Roboto" panose="02000000000000000000" pitchFamily="2" charset="0"/>
              </a:rPr>
              <a:t>Binary</a:t>
            </a:r>
            <a:r>
              <a:rPr lang="it-IT" sz="28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it-IT" sz="2800" b="1" dirty="0" err="1">
                <a:solidFill>
                  <a:srgbClr val="212121"/>
                </a:solidFill>
                <a:latin typeface="Roboto" panose="02000000000000000000" pitchFamily="2" charset="0"/>
              </a:rPr>
              <a:t>Segment</a:t>
            </a:r>
            <a:r>
              <a:rPr lang="it-IT" sz="28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it-IT" sz="2800" b="1" dirty="0" err="1">
                <a:solidFill>
                  <a:srgbClr val="212121"/>
                </a:solidFill>
                <a:latin typeface="Roboto" panose="02000000000000000000" pitchFamily="2" charset="0"/>
              </a:rPr>
              <a:t>Tree</a:t>
            </a:r>
            <a:r>
              <a:rPr lang="it-IT" sz="28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it-IT" sz="2800" dirty="0">
                <a:solidFill>
                  <a:srgbClr val="212121"/>
                </a:solidFill>
                <a:latin typeface="Roboto" panose="02000000000000000000" pitchFamily="2" charset="0"/>
              </a:rPr>
              <a:t>(uno per il massimo e uno per la somma delle priorità)</a:t>
            </a:r>
            <a:endParaRPr lang="it-IT" sz="2800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5301A54D-2E33-88DA-DF82-7461B0065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56" y="4936328"/>
            <a:ext cx="3747262" cy="1921672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0607607F-4D58-EF7B-2D1E-29EED837F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98" y="4585902"/>
            <a:ext cx="562332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212121"/>
                </a:solidFill>
                <a:latin typeface="Roboto" panose="02000000000000000000" pitchFamily="2" charset="0"/>
              </a:rPr>
              <a:t>Probabilità</a:t>
            </a:r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 di </a:t>
            </a:r>
            <a:r>
              <a:rPr lang="en-US" sz="2000" dirty="0" err="1">
                <a:solidFill>
                  <a:srgbClr val="212121"/>
                </a:solidFill>
                <a:latin typeface="Roboto" panose="02000000000000000000" pitchFamily="2" charset="0"/>
              </a:rPr>
              <a:t>campionare</a:t>
            </a:r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 la </a:t>
            </a:r>
            <a:r>
              <a:rPr lang="en-US" sz="2000" dirty="0" err="1">
                <a:solidFill>
                  <a:srgbClr val="212121"/>
                </a:solidFill>
                <a:latin typeface="Roboto" panose="02000000000000000000" pitchFamily="2" charset="0"/>
              </a:rPr>
              <a:t>transizione</a:t>
            </a:r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212121"/>
                </a:solidFill>
                <a:latin typeface="Roboto" panose="02000000000000000000" pitchFamily="2" charset="0"/>
              </a:rPr>
              <a:t>i-esima</a:t>
            </a:r>
            <a:endParaRPr lang="it-IT" sz="2000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72335E4-339A-2431-6A57-65B9B1FF6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78" y="5305660"/>
            <a:ext cx="3645698" cy="898586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4337660B-202A-27B9-D712-D81D33DA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158" y="4920939"/>
            <a:ext cx="439992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Aggiornamento </a:t>
            </a:r>
            <a:r>
              <a:rPr lang="en-US" sz="2000" dirty="0" err="1">
                <a:solidFill>
                  <a:srgbClr val="212121"/>
                </a:solidFill>
                <a:latin typeface="Roboto" panose="02000000000000000000" pitchFamily="2" charset="0"/>
              </a:rPr>
              <a:t>della</a:t>
            </a:r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212121"/>
                </a:solidFill>
                <a:latin typeface="Roboto" panose="02000000000000000000" pitchFamily="2" charset="0"/>
              </a:rPr>
              <a:t>priorità</a:t>
            </a:r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212121"/>
                </a:solidFill>
                <a:latin typeface="Roboto" panose="02000000000000000000" pitchFamily="2" charset="0"/>
              </a:rPr>
              <a:t>i-esima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4278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4DE7192E-62D2-3640-590D-A89414C28FEB}"/>
              </a:ext>
            </a:extLst>
          </p:cNvPr>
          <p:cNvSpPr txBox="1">
            <a:spLocks/>
          </p:cNvSpPr>
          <p:nvPr/>
        </p:nvSpPr>
        <p:spPr>
          <a:xfrm>
            <a:off x="314436" y="847375"/>
            <a:ext cx="7265082" cy="2242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A2C (</a:t>
            </a:r>
            <a:r>
              <a:rPr lang="it-IT" sz="400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Advantage</a:t>
            </a:r>
            <a:r>
              <a:rPr lang="it-IT" sz="400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400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Actor</a:t>
            </a:r>
            <a:r>
              <a:rPr lang="it-IT" sz="400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400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Critic</a:t>
            </a:r>
            <a:r>
              <a:rPr lang="it-IT" sz="400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it-IT" sz="40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E9ECCB8-1577-F302-DA74-26104473E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36" y="1453182"/>
            <a:ext cx="11465719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Modello</a:t>
            </a:r>
            <a:r>
              <a:rPr lang="en-US" sz="28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Actor-Critic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Il </a:t>
            </a:r>
            <a:r>
              <a:rPr lang="it-IT" sz="2800" b="0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Critic</a:t>
            </a:r>
            <a:r>
              <a:rPr lang="it-IT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stima la </a:t>
            </a:r>
            <a:r>
              <a:rPr lang="it-IT" sz="2800" b="0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</a:t>
            </a:r>
            <a:r>
              <a:rPr lang="it-IT" sz="28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800" b="0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</a:t>
            </a:r>
            <a:r>
              <a:rPr lang="it-IT" sz="28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V</a:t>
            </a:r>
            <a:r>
              <a:rPr lang="it-IT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Questo potrebbe essere il valore dell'azione (il valore </a:t>
            </a:r>
            <a:r>
              <a:rPr lang="it-IT" sz="28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</a:t>
            </a:r>
            <a:r>
              <a:rPr lang="it-IT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) o il valore dello stato (il valore </a:t>
            </a:r>
            <a:r>
              <a:rPr lang="it-IT" sz="28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it-IT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L' </a:t>
            </a:r>
            <a:r>
              <a:rPr lang="it-IT" sz="2800" b="0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Actor</a:t>
            </a:r>
            <a:r>
              <a:rPr lang="it-IT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aggiorna la distribuzione della policy nella direzione suggerita dal </a:t>
            </a:r>
            <a:r>
              <a:rPr lang="it-IT" sz="2800" b="0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Critic</a:t>
            </a:r>
            <a:r>
              <a:rPr lang="it-IT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it-IT" sz="28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1F34BB9-0DFC-E421-18D6-BC7EE4DF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373" y="4183402"/>
            <a:ext cx="3846627" cy="2442829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AB1D037-2C7A-E671-C933-8517E4B48D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24"/>
          <a:stretch/>
        </p:blipFill>
        <p:spPr>
          <a:xfrm>
            <a:off x="7143749" y="4092365"/>
            <a:ext cx="3436145" cy="26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5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4DE7192E-62D2-3640-590D-A89414C28FEB}"/>
              </a:ext>
            </a:extLst>
          </p:cNvPr>
          <p:cNvSpPr txBox="1">
            <a:spLocks/>
          </p:cNvSpPr>
          <p:nvPr/>
        </p:nvSpPr>
        <p:spPr>
          <a:xfrm>
            <a:off x="314435" y="847375"/>
            <a:ext cx="8165195" cy="2242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PPO (</a:t>
            </a:r>
            <a:r>
              <a:rPr lang="it-IT" sz="400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Proximal</a:t>
            </a:r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Policy </a:t>
            </a:r>
            <a:r>
              <a:rPr lang="it-IT" sz="400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Optimization</a:t>
            </a:r>
            <a:endParaRPr lang="it-IT" sz="40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E9ECCB8-1577-F302-DA74-26104473E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35" y="1433444"/>
            <a:ext cx="11465719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 policy viene aggiornata in modo conservativo. Per farlo occorre misurare quanto un aggiornamento si è discostato da quello precedente. Questo valore viene poi </a:t>
            </a:r>
            <a:r>
              <a:rPr kumimoji="0" lang="it-IT" altLang="it-IT" sz="28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clippato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in un range [1−ϵ,1+ϵ] in modo che la policy attuale non si discosti troppo da quella vecchia </a:t>
            </a:r>
          </a:p>
          <a:p>
            <a:endParaRPr lang="it-IT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E3A48-C65E-68D2-EA54-6495BE1E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08" y="4622009"/>
            <a:ext cx="10071572" cy="121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4DE7192E-62D2-3640-590D-A89414C28FEB}"/>
              </a:ext>
            </a:extLst>
          </p:cNvPr>
          <p:cNvSpPr txBox="1">
            <a:spLocks/>
          </p:cNvSpPr>
          <p:nvPr/>
        </p:nvSpPr>
        <p:spPr>
          <a:xfrm>
            <a:off x="314435" y="847375"/>
            <a:ext cx="8165195" cy="2242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it-IT" sz="400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Tensorflow</a:t>
            </a:r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Agents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E9ECCB8-1577-F302-DA74-26104473E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35" y="1478005"/>
            <a:ext cx="11465719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Libreria sviluppata appositamente per </a:t>
            </a:r>
            <a:r>
              <a:rPr lang="it-IT" altLang="it-IT" sz="28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addestrare velocemente modelli di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Reinforcement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Learning. Utilizza strutture dati apposite sia per memorizzare le transizioni (</a:t>
            </a:r>
            <a:r>
              <a:rPr kumimoji="0" lang="it-IT" altLang="it-IT" sz="28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Trajectories</a:t>
            </a:r>
            <a:r>
              <a:rPr kumimoji="0" lang="it-IT" altLang="it-IT" sz="28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it-IT" altLang="it-IT" sz="28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 per immagazzinare i dati</a:t>
            </a:r>
            <a:endParaRPr kumimoji="0" lang="it-IT" altLang="it-IT" sz="2800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it-IT" sz="28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F4B161B-3BF0-DB4D-2A71-7F03E894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054" y="3526601"/>
            <a:ext cx="5321891" cy="320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7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4DE7192E-62D2-3640-590D-A89414C28FEB}"/>
              </a:ext>
            </a:extLst>
          </p:cNvPr>
          <p:cNvSpPr txBox="1">
            <a:spLocks/>
          </p:cNvSpPr>
          <p:nvPr/>
        </p:nvSpPr>
        <p:spPr>
          <a:xfrm>
            <a:off x="314435" y="847375"/>
            <a:ext cx="8165195" cy="2242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it-IT" sz="40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Migliori risultati SB3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A3C5735-BF4A-A210-D090-771C695F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9" y="1968595"/>
            <a:ext cx="11339682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156</TotalTime>
  <Words>369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Biome Light</vt:lpstr>
      <vt:lpstr>Calibri</vt:lpstr>
      <vt:lpstr>Roboto</vt:lpstr>
      <vt:lpstr>Office Theme</vt:lpstr>
      <vt:lpstr>Studio e sperimentazione di algoritmi di Reinforcement Learning applicati a Pong</vt:lpstr>
      <vt:lpstr>Obbiettivi del progetto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e sperimentazione di algoritmi di Reinforcement Learning applicati a Pong</dc:title>
  <dc:creator>Lorenzo Gardini - lorenzo.gardini7@studio.unibo.it</dc:creator>
  <cp:lastModifiedBy>Lorenzo Gardini - lorenzo.gardini7@studio.unibo.it</cp:lastModifiedBy>
  <cp:revision>4</cp:revision>
  <dcterms:created xsi:type="dcterms:W3CDTF">2023-03-29T14:13:12Z</dcterms:created>
  <dcterms:modified xsi:type="dcterms:W3CDTF">2023-04-05T13:43:49Z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