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0233600" cy="31089600"/>
  <p:notesSz cx="6858000" cy="9144000"/>
  <p:defaultTextStyle>
    <a:defPPr>
      <a:defRPr lang="en-US"/>
    </a:defPPr>
    <a:lvl1pPr marL="0" algn="l" defTabSz="3423514" rtl="0" eaLnBrk="1" latinLnBrk="0" hangingPunct="1">
      <a:defRPr sz="6739" kern="1200">
        <a:solidFill>
          <a:schemeClr val="tx1"/>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864" userDrawn="1">
          <p15:clr>
            <a:srgbClr val="A4A3A4"/>
          </p15:clr>
        </p15:guide>
        <p15:guide id="2" pos="126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565" autoAdjust="0"/>
  </p:normalViewPr>
  <p:slideViewPr>
    <p:cSldViewPr snapToGrid="0">
      <p:cViewPr varScale="1">
        <p:scale>
          <a:sx n="20" d="100"/>
          <a:sy n="20" d="100"/>
        </p:scale>
        <p:origin x="1428" y="78"/>
      </p:cViewPr>
      <p:guideLst>
        <p:guide orient="horz" pos="9864"/>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5088045"/>
            <a:ext cx="34198560" cy="10823787"/>
          </a:xfrm>
        </p:spPr>
        <p:txBody>
          <a:bodyPr anchor="b"/>
          <a:lstStyle>
            <a:lvl1pPr algn="ctr">
              <a:defRPr sz="26400"/>
            </a:lvl1pPr>
          </a:lstStyle>
          <a:p>
            <a:r>
              <a:rPr lang="en-US" smtClean="0"/>
              <a:t>Click to edit Master title style</a:t>
            </a:r>
            <a:endParaRPr lang="en-US" dirty="0"/>
          </a:p>
        </p:txBody>
      </p:sp>
      <p:sp>
        <p:nvSpPr>
          <p:cNvPr id="3" name="Subtitle 2"/>
          <p:cNvSpPr>
            <a:spLocks noGrp="1"/>
          </p:cNvSpPr>
          <p:nvPr>
            <p:ph type="subTitle" idx="1"/>
          </p:nvPr>
        </p:nvSpPr>
        <p:spPr>
          <a:xfrm>
            <a:off x="5029200" y="16329239"/>
            <a:ext cx="30175200" cy="7506121"/>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64EC42-F5B1-495F-9259-991C22C69E72}" type="datetimeFigureOut">
              <a:rPr lang="en-US" smtClean="0"/>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8B7B8F-E25C-4763-97C5-201FEF95D521}" type="slidenum">
              <a:rPr lang="en-US" smtClean="0"/>
              <a:t>‹#›</a:t>
            </a:fld>
            <a:endParaRPr lang="en-US"/>
          </a:p>
        </p:txBody>
      </p:sp>
    </p:spTree>
    <p:extLst>
      <p:ext uri="{BB962C8B-B14F-4D97-AF65-F5344CB8AC3E}">
        <p14:creationId xmlns:p14="http://schemas.microsoft.com/office/powerpoint/2010/main" val="387396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64EC42-F5B1-495F-9259-991C22C69E72}" type="datetimeFigureOut">
              <a:rPr lang="en-US" smtClean="0"/>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8B7B8F-E25C-4763-97C5-201FEF95D521}" type="slidenum">
              <a:rPr lang="en-US" smtClean="0"/>
              <a:t>‹#›</a:t>
            </a:fld>
            <a:endParaRPr lang="en-US"/>
          </a:p>
        </p:txBody>
      </p:sp>
    </p:spTree>
    <p:extLst>
      <p:ext uri="{BB962C8B-B14F-4D97-AF65-F5344CB8AC3E}">
        <p14:creationId xmlns:p14="http://schemas.microsoft.com/office/powerpoint/2010/main" val="858305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655233"/>
            <a:ext cx="8675370" cy="263469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766062" y="1655233"/>
            <a:ext cx="25523190" cy="263469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64EC42-F5B1-495F-9259-991C22C69E72}" type="datetimeFigureOut">
              <a:rPr lang="en-US" smtClean="0"/>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8B7B8F-E25C-4763-97C5-201FEF95D521}" type="slidenum">
              <a:rPr lang="en-US" smtClean="0"/>
              <a:t>‹#›</a:t>
            </a:fld>
            <a:endParaRPr lang="en-US"/>
          </a:p>
        </p:txBody>
      </p:sp>
    </p:spTree>
    <p:extLst>
      <p:ext uri="{BB962C8B-B14F-4D97-AF65-F5344CB8AC3E}">
        <p14:creationId xmlns:p14="http://schemas.microsoft.com/office/powerpoint/2010/main" val="965846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64EC42-F5B1-495F-9259-991C22C69E72}" type="datetimeFigureOut">
              <a:rPr lang="en-US" smtClean="0"/>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8B7B8F-E25C-4763-97C5-201FEF95D521}" type="slidenum">
              <a:rPr lang="en-US" smtClean="0"/>
              <a:t>‹#›</a:t>
            </a:fld>
            <a:endParaRPr lang="en-US"/>
          </a:p>
        </p:txBody>
      </p:sp>
    </p:spTree>
    <p:extLst>
      <p:ext uri="{BB962C8B-B14F-4D97-AF65-F5344CB8AC3E}">
        <p14:creationId xmlns:p14="http://schemas.microsoft.com/office/powerpoint/2010/main" val="1431936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7750819"/>
            <a:ext cx="34701480" cy="12932408"/>
          </a:xfrm>
        </p:spPr>
        <p:txBody>
          <a:bodyPr anchor="b"/>
          <a:lstStyle>
            <a:lvl1pPr>
              <a:defRPr sz="26400"/>
            </a:lvl1pPr>
          </a:lstStyle>
          <a:p>
            <a:r>
              <a:rPr lang="en-US" smtClean="0"/>
              <a:t>Click to edit Master title style</a:t>
            </a:r>
            <a:endParaRPr lang="en-US" dirty="0"/>
          </a:p>
        </p:txBody>
      </p:sp>
      <p:sp>
        <p:nvSpPr>
          <p:cNvPr id="3" name="Text Placeholder 2"/>
          <p:cNvSpPr>
            <a:spLocks noGrp="1"/>
          </p:cNvSpPr>
          <p:nvPr>
            <p:ph type="body" idx="1"/>
          </p:nvPr>
        </p:nvSpPr>
        <p:spPr>
          <a:xfrm>
            <a:off x="2745107" y="20805572"/>
            <a:ext cx="34701480" cy="6800848"/>
          </a:xfrm>
        </p:spPr>
        <p:txBody>
          <a:bodyPr/>
          <a:lstStyle>
            <a:lvl1pPr marL="0" indent="0">
              <a:buNone/>
              <a:defRPr sz="10560">
                <a:solidFill>
                  <a:schemeClr val="tx1"/>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64EC42-F5B1-495F-9259-991C22C69E72}" type="datetimeFigureOut">
              <a:rPr lang="en-US" smtClean="0"/>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8B7B8F-E25C-4763-97C5-201FEF95D521}" type="slidenum">
              <a:rPr lang="en-US" smtClean="0"/>
              <a:t>‹#›</a:t>
            </a:fld>
            <a:endParaRPr lang="en-US"/>
          </a:p>
        </p:txBody>
      </p:sp>
    </p:spTree>
    <p:extLst>
      <p:ext uri="{BB962C8B-B14F-4D97-AF65-F5344CB8AC3E}">
        <p14:creationId xmlns:p14="http://schemas.microsoft.com/office/powerpoint/2010/main" val="593281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766060" y="8276166"/>
            <a:ext cx="17099280" cy="197260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0368260" y="8276166"/>
            <a:ext cx="17099280" cy="197260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64EC42-F5B1-495F-9259-991C22C69E72}" type="datetimeFigureOut">
              <a:rPr lang="en-US" smtClean="0"/>
              <a:t>4/24/2013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8B7B8F-E25C-4763-97C5-201FEF95D521}" type="slidenum">
              <a:rPr lang="en-US" smtClean="0"/>
              <a:t>‹#›</a:t>
            </a:fld>
            <a:endParaRPr lang="en-US"/>
          </a:p>
        </p:txBody>
      </p:sp>
    </p:spTree>
    <p:extLst>
      <p:ext uri="{BB962C8B-B14F-4D97-AF65-F5344CB8AC3E}">
        <p14:creationId xmlns:p14="http://schemas.microsoft.com/office/powerpoint/2010/main" val="338197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655240"/>
            <a:ext cx="34701480" cy="60092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771305" y="7621272"/>
            <a:ext cx="17020696" cy="3735068"/>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smtClean="0"/>
              <a:t>Click to edit Master text styles</a:t>
            </a:r>
          </a:p>
        </p:txBody>
      </p:sp>
      <p:sp>
        <p:nvSpPr>
          <p:cNvPr id="4" name="Content Placeholder 3"/>
          <p:cNvSpPr>
            <a:spLocks noGrp="1"/>
          </p:cNvSpPr>
          <p:nvPr>
            <p:ph sz="half" idx="2"/>
          </p:nvPr>
        </p:nvSpPr>
        <p:spPr>
          <a:xfrm>
            <a:off x="2771305" y="11356340"/>
            <a:ext cx="17020696" cy="167034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0368262" y="7621272"/>
            <a:ext cx="17104520" cy="3735068"/>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smtClean="0"/>
              <a:t>Click to edit Master text styles</a:t>
            </a:r>
          </a:p>
        </p:txBody>
      </p:sp>
      <p:sp>
        <p:nvSpPr>
          <p:cNvPr id="6" name="Content Placeholder 5"/>
          <p:cNvSpPr>
            <a:spLocks noGrp="1"/>
          </p:cNvSpPr>
          <p:nvPr>
            <p:ph sz="quarter" idx="4"/>
          </p:nvPr>
        </p:nvSpPr>
        <p:spPr>
          <a:xfrm>
            <a:off x="20368262" y="11356340"/>
            <a:ext cx="17104520" cy="167034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64EC42-F5B1-495F-9259-991C22C69E72}" type="datetimeFigureOut">
              <a:rPr lang="en-US" smtClean="0"/>
              <a:t>4/24/2013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8B7B8F-E25C-4763-97C5-201FEF95D521}" type="slidenum">
              <a:rPr lang="en-US" smtClean="0"/>
              <a:t>‹#›</a:t>
            </a:fld>
            <a:endParaRPr lang="en-US"/>
          </a:p>
        </p:txBody>
      </p:sp>
    </p:spTree>
    <p:extLst>
      <p:ext uri="{BB962C8B-B14F-4D97-AF65-F5344CB8AC3E}">
        <p14:creationId xmlns:p14="http://schemas.microsoft.com/office/powerpoint/2010/main" val="140050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64EC42-F5B1-495F-9259-991C22C69E72}" type="datetimeFigureOut">
              <a:rPr lang="en-US" smtClean="0"/>
              <a:t>4/24/2013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8B7B8F-E25C-4763-97C5-201FEF95D521}" type="slidenum">
              <a:rPr lang="en-US" smtClean="0"/>
              <a:t>‹#›</a:t>
            </a:fld>
            <a:endParaRPr lang="en-US"/>
          </a:p>
        </p:txBody>
      </p:sp>
    </p:spTree>
    <p:extLst>
      <p:ext uri="{BB962C8B-B14F-4D97-AF65-F5344CB8AC3E}">
        <p14:creationId xmlns:p14="http://schemas.microsoft.com/office/powerpoint/2010/main" val="212484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64EC42-F5B1-495F-9259-991C22C69E72}" type="datetimeFigureOut">
              <a:rPr lang="en-US" smtClean="0"/>
              <a:t>4/24/2013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8B7B8F-E25C-4763-97C5-201FEF95D521}" type="slidenum">
              <a:rPr lang="en-US" smtClean="0"/>
              <a:t>‹#›</a:t>
            </a:fld>
            <a:endParaRPr lang="en-US"/>
          </a:p>
        </p:txBody>
      </p:sp>
    </p:spTree>
    <p:extLst>
      <p:ext uri="{BB962C8B-B14F-4D97-AF65-F5344CB8AC3E}">
        <p14:creationId xmlns:p14="http://schemas.microsoft.com/office/powerpoint/2010/main" val="167328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072640"/>
            <a:ext cx="12976383" cy="7254240"/>
          </a:xfrm>
        </p:spPr>
        <p:txBody>
          <a:bodyPr anchor="b"/>
          <a:lstStyle>
            <a:lvl1pPr>
              <a:defRPr sz="14080"/>
            </a:lvl1pPr>
          </a:lstStyle>
          <a:p>
            <a:r>
              <a:rPr lang="en-US" smtClean="0"/>
              <a:t>Click to edit Master title style</a:t>
            </a:r>
            <a:endParaRPr lang="en-US" dirty="0"/>
          </a:p>
        </p:txBody>
      </p:sp>
      <p:sp>
        <p:nvSpPr>
          <p:cNvPr id="3" name="Content Placeholder 2"/>
          <p:cNvSpPr>
            <a:spLocks noGrp="1"/>
          </p:cNvSpPr>
          <p:nvPr>
            <p:ph idx="1"/>
          </p:nvPr>
        </p:nvSpPr>
        <p:spPr>
          <a:xfrm>
            <a:off x="17104520" y="4476333"/>
            <a:ext cx="20368260" cy="22093767"/>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771301" y="9326880"/>
            <a:ext cx="12976383" cy="17279199"/>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64EC42-F5B1-495F-9259-991C22C69E72}" type="datetimeFigureOut">
              <a:rPr lang="en-US" smtClean="0"/>
              <a:t>4/24/2013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8B7B8F-E25C-4763-97C5-201FEF95D521}" type="slidenum">
              <a:rPr lang="en-US" smtClean="0"/>
              <a:t>‹#›</a:t>
            </a:fld>
            <a:endParaRPr lang="en-US"/>
          </a:p>
        </p:txBody>
      </p:sp>
    </p:spTree>
    <p:extLst>
      <p:ext uri="{BB962C8B-B14F-4D97-AF65-F5344CB8AC3E}">
        <p14:creationId xmlns:p14="http://schemas.microsoft.com/office/powerpoint/2010/main" val="3828942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072640"/>
            <a:ext cx="12976383" cy="7254240"/>
          </a:xfrm>
        </p:spPr>
        <p:txBody>
          <a:bodyPr anchor="b"/>
          <a:lstStyle>
            <a:lvl1pPr>
              <a:defRPr sz="140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104520" y="4476333"/>
            <a:ext cx="20368260" cy="22093767"/>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smtClean="0"/>
              <a:t>Click icon to add picture</a:t>
            </a:r>
            <a:endParaRPr lang="en-US" dirty="0"/>
          </a:p>
        </p:txBody>
      </p:sp>
      <p:sp>
        <p:nvSpPr>
          <p:cNvPr id="4" name="Text Placeholder 3"/>
          <p:cNvSpPr>
            <a:spLocks noGrp="1"/>
          </p:cNvSpPr>
          <p:nvPr>
            <p:ph type="body" sz="half" idx="2"/>
          </p:nvPr>
        </p:nvSpPr>
        <p:spPr>
          <a:xfrm>
            <a:off x="2771301" y="9326880"/>
            <a:ext cx="12976383" cy="17279199"/>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64EC42-F5B1-495F-9259-991C22C69E72}" type="datetimeFigureOut">
              <a:rPr lang="en-US" smtClean="0"/>
              <a:t>4/24/2013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8B7B8F-E25C-4763-97C5-201FEF95D521}" type="slidenum">
              <a:rPr lang="en-US" smtClean="0"/>
              <a:t>‹#›</a:t>
            </a:fld>
            <a:endParaRPr lang="en-US"/>
          </a:p>
        </p:txBody>
      </p:sp>
    </p:spTree>
    <p:extLst>
      <p:ext uri="{BB962C8B-B14F-4D97-AF65-F5344CB8AC3E}">
        <p14:creationId xmlns:p14="http://schemas.microsoft.com/office/powerpoint/2010/main" val="151901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655240"/>
            <a:ext cx="34701480" cy="600921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66060" y="8276166"/>
            <a:ext cx="34701480" cy="197260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66060" y="28815460"/>
            <a:ext cx="9052560" cy="1655233"/>
          </a:xfrm>
          <a:prstGeom prst="rect">
            <a:avLst/>
          </a:prstGeom>
        </p:spPr>
        <p:txBody>
          <a:bodyPr vert="horz" lIns="91440" tIns="45720" rIns="91440" bIns="45720" rtlCol="0" anchor="ctr"/>
          <a:lstStyle>
            <a:lvl1pPr algn="l">
              <a:defRPr sz="5280">
                <a:solidFill>
                  <a:schemeClr val="tx1">
                    <a:tint val="75000"/>
                  </a:schemeClr>
                </a:solidFill>
              </a:defRPr>
            </a:lvl1pPr>
          </a:lstStyle>
          <a:p>
            <a:fld id="{D264EC42-F5B1-495F-9259-991C22C69E72}" type="datetimeFigureOut">
              <a:rPr lang="en-US" smtClean="0"/>
              <a:t>4/24/2013</a:t>
            </a:fld>
            <a:endParaRPr lang="en-US"/>
          </a:p>
        </p:txBody>
      </p:sp>
      <p:sp>
        <p:nvSpPr>
          <p:cNvPr id="5" name="Footer Placeholder 4"/>
          <p:cNvSpPr>
            <a:spLocks noGrp="1"/>
          </p:cNvSpPr>
          <p:nvPr>
            <p:ph type="ftr" sz="quarter" idx="3"/>
          </p:nvPr>
        </p:nvSpPr>
        <p:spPr>
          <a:xfrm>
            <a:off x="13327380" y="28815460"/>
            <a:ext cx="13578840" cy="1655233"/>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414980" y="28815460"/>
            <a:ext cx="9052560" cy="1655233"/>
          </a:xfrm>
          <a:prstGeom prst="rect">
            <a:avLst/>
          </a:prstGeom>
        </p:spPr>
        <p:txBody>
          <a:bodyPr vert="horz" lIns="91440" tIns="45720" rIns="91440" bIns="45720" rtlCol="0" anchor="ctr"/>
          <a:lstStyle>
            <a:lvl1pPr algn="r">
              <a:defRPr sz="5280">
                <a:solidFill>
                  <a:schemeClr val="tx1">
                    <a:tint val="75000"/>
                  </a:schemeClr>
                </a:solidFill>
              </a:defRPr>
            </a:lvl1pPr>
          </a:lstStyle>
          <a:p>
            <a:fld id="{358B7B8F-E25C-4763-97C5-201FEF95D521}" type="slidenum">
              <a:rPr lang="en-US" smtClean="0"/>
              <a:t>‹#›</a:t>
            </a:fld>
            <a:endParaRPr lang="en-US"/>
          </a:p>
        </p:txBody>
      </p:sp>
    </p:spTree>
    <p:extLst>
      <p:ext uri="{BB962C8B-B14F-4D97-AF65-F5344CB8AC3E}">
        <p14:creationId xmlns:p14="http://schemas.microsoft.com/office/powerpoint/2010/main" val="33808250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ounded Rectangle 4"/>
          <p:cNvSpPr/>
          <p:nvPr/>
        </p:nvSpPr>
        <p:spPr>
          <a:xfrm>
            <a:off x="8695222" y="1925046"/>
            <a:ext cx="22843156" cy="2646948"/>
          </a:xfrm>
          <a:prstGeom prst="roundRect">
            <a:avLst/>
          </a:prstGeom>
          <a:solidFill>
            <a:srgbClr val="DA0000"/>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826042" y="1814819"/>
            <a:ext cx="32581516" cy="2785378"/>
          </a:xfrm>
          <a:prstGeom prst="rect">
            <a:avLst/>
          </a:prstGeom>
          <a:noFill/>
          <a:ln>
            <a:noFill/>
          </a:ln>
        </p:spPr>
        <p:txBody>
          <a:bodyPr wrap="square" rtlCol="0">
            <a:spAutoFit/>
          </a:bodyPr>
          <a:lstStyle/>
          <a:p>
            <a:pPr algn="ctr"/>
            <a:r>
              <a:rPr lang="en-US" sz="11500" b="1" dirty="0" smtClean="0">
                <a:solidFill>
                  <a:schemeClr val="bg1"/>
                </a:solidFill>
              </a:rPr>
              <a:t>Video Tag Portal</a:t>
            </a:r>
          </a:p>
          <a:p>
            <a:pPr algn="ctr"/>
            <a:r>
              <a:rPr lang="en-US" sz="6000" b="1" dirty="0" err="1" smtClean="0">
                <a:solidFill>
                  <a:schemeClr val="bg1"/>
                </a:solidFill>
              </a:rPr>
              <a:t>Anudeep</a:t>
            </a:r>
            <a:r>
              <a:rPr lang="en-US" sz="6000" b="1" dirty="0" smtClean="0">
                <a:solidFill>
                  <a:schemeClr val="bg1"/>
                </a:solidFill>
              </a:rPr>
              <a:t> </a:t>
            </a:r>
            <a:r>
              <a:rPr lang="en-US" sz="6000" b="1" dirty="0" err="1" smtClean="0">
                <a:solidFill>
                  <a:schemeClr val="bg1"/>
                </a:solidFill>
              </a:rPr>
              <a:t>Potlapally</a:t>
            </a:r>
            <a:r>
              <a:rPr lang="en-US" sz="6000" b="1" dirty="0" smtClean="0">
                <a:solidFill>
                  <a:schemeClr val="bg1"/>
                </a:solidFill>
              </a:rPr>
              <a:t> and Travis Rous</a:t>
            </a:r>
            <a:endParaRPr lang="en-US" sz="9600" b="1" dirty="0">
              <a:solidFill>
                <a:schemeClr val="bg1"/>
              </a:solidFill>
            </a:endParaRPr>
          </a:p>
        </p:txBody>
      </p:sp>
      <p:sp>
        <p:nvSpPr>
          <p:cNvPr id="7" name="Rounded Rectangle 6"/>
          <p:cNvSpPr/>
          <p:nvPr/>
        </p:nvSpPr>
        <p:spPr>
          <a:xfrm>
            <a:off x="1554018" y="6448926"/>
            <a:ext cx="10972800" cy="1129412"/>
          </a:xfrm>
          <a:prstGeom prst="roundRect">
            <a:avLst/>
          </a:prstGeom>
          <a:solidFill>
            <a:srgbClr val="DA0000"/>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p:cNvSpPr txBox="1"/>
          <p:nvPr/>
        </p:nvSpPr>
        <p:spPr>
          <a:xfrm>
            <a:off x="1554018" y="6448926"/>
            <a:ext cx="10972800" cy="1129412"/>
          </a:xfrm>
          <a:prstGeom prst="rect">
            <a:avLst/>
          </a:prstGeom>
          <a:noFill/>
        </p:spPr>
        <p:txBody>
          <a:bodyPr wrap="square" rtlCol="0">
            <a:spAutoFit/>
          </a:bodyPr>
          <a:lstStyle/>
          <a:p>
            <a:pPr algn="ctr"/>
            <a:r>
              <a:rPr lang="en-US" b="1" dirty="0" smtClean="0">
                <a:solidFill>
                  <a:schemeClr val="bg1"/>
                </a:solidFill>
              </a:rPr>
              <a:t>Project Overview</a:t>
            </a:r>
            <a:endParaRPr lang="en-US" b="1" dirty="0">
              <a:solidFill>
                <a:schemeClr val="bg1"/>
              </a:solidFill>
            </a:endParaRPr>
          </a:p>
        </p:txBody>
      </p:sp>
      <p:sp>
        <p:nvSpPr>
          <p:cNvPr id="12" name="Rounded Rectangle 11"/>
          <p:cNvSpPr/>
          <p:nvPr/>
        </p:nvSpPr>
        <p:spPr>
          <a:xfrm>
            <a:off x="1554018" y="11625032"/>
            <a:ext cx="10972800" cy="1129412"/>
          </a:xfrm>
          <a:prstGeom prst="roundRect">
            <a:avLst/>
          </a:prstGeom>
          <a:solidFill>
            <a:srgbClr val="DA0000"/>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extBox 12"/>
          <p:cNvSpPr txBox="1"/>
          <p:nvPr/>
        </p:nvSpPr>
        <p:spPr>
          <a:xfrm>
            <a:off x="1554018" y="11625032"/>
            <a:ext cx="10972800" cy="1129412"/>
          </a:xfrm>
          <a:prstGeom prst="rect">
            <a:avLst/>
          </a:prstGeom>
          <a:noFill/>
        </p:spPr>
        <p:txBody>
          <a:bodyPr wrap="square" rtlCol="0">
            <a:spAutoFit/>
          </a:bodyPr>
          <a:lstStyle/>
          <a:p>
            <a:pPr algn="ctr"/>
            <a:r>
              <a:rPr lang="en-US" b="1" dirty="0" smtClean="0">
                <a:solidFill>
                  <a:schemeClr val="bg1"/>
                </a:solidFill>
              </a:rPr>
              <a:t>Features</a:t>
            </a:r>
            <a:endParaRPr lang="en-US" b="1" dirty="0">
              <a:solidFill>
                <a:schemeClr val="bg1"/>
              </a:solidFill>
            </a:endParaRPr>
          </a:p>
        </p:txBody>
      </p:sp>
      <p:sp>
        <p:nvSpPr>
          <p:cNvPr id="14" name="Rounded Rectangle 13"/>
          <p:cNvSpPr/>
          <p:nvPr/>
        </p:nvSpPr>
        <p:spPr>
          <a:xfrm>
            <a:off x="27432000" y="6448926"/>
            <a:ext cx="10972800" cy="1129412"/>
          </a:xfrm>
          <a:prstGeom prst="roundRect">
            <a:avLst/>
          </a:prstGeom>
          <a:solidFill>
            <a:srgbClr val="DA0000"/>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p:cNvSpPr txBox="1"/>
          <p:nvPr/>
        </p:nvSpPr>
        <p:spPr>
          <a:xfrm>
            <a:off x="27432000" y="6448926"/>
            <a:ext cx="10972800" cy="1129412"/>
          </a:xfrm>
          <a:prstGeom prst="rect">
            <a:avLst/>
          </a:prstGeom>
          <a:noFill/>
        </p:spPr>
        <p:txBody>
          <a:bodyPr wrap="square" rtlCol="0">
            <a:spAutoFit/>
          </a:bodyPr>
          <a:lstStyle/>
          <a:p>
            <a:pPr algn="ctr"/>
            <a:r>
              <a:rPr lang="en-US" b="1" dirty="0" smtClean="0">
                <a:solidFill>
                  <a:schemeClr val="bg1"/>
                </a:solidFill>
              </a:rPr>
              <a:t>How </a:t>
            </a:r>
            <a:r>
              <a:rPr lang="en-US" b="1" smtClean="0">
                <a:solidFill>
                  <a:schemeClr val="bg1"/>
                </a:solidFill>
              </a:rPr>
              <a:t>It Works</a:t>
            </a:r>
            <a:endParaRPr lang="en-US" b="1" dirty="0">
              <a:solidFill>
                <a:schemeClr val="bg1"/>
              </a:solidFill>
            </a:endParaRPr>
          </a:p>
        </p:txBody>
      </p:sp>
      <p:pic>
        <p:nvPicPr>
          <p:cNvPr id="16" name="Picture 15"/>
          <p:cNvPicPr>
            <a:picLocks noChangeAspect="1"/>
          </p:cNvPicPr>
          <p:nvPr/>
        </p:nvPicPr>
        <p:blipFill>
          <a:blip r:embed="rId2">
            <a:extLst>
              <a:ext uri="{BEBA8EAE-BF5A-486C-A8C5-ECC9F3942E4B}">
                <a14:imgProps xmlns:a14="http://schemas.microsoft.com/office/drawing/2010/main">
                  <a14:imgLayer r:embed="rId3">
                    <a14:imgEffect>
                      <a14:backgroundRemoval t="0" b="100000" l="1042" r="99306">
                        <a14:foregroundMark x1="4514" y1="18000" x2="4514" y2="18000"/>
                        <a14:foregroundMark x1="2431" y1="69250" x2="2431" y2="69250"/>
                        <a14:foregroundMark x1="94097" y1="68250" x2="94097" y2="68250"/>
                        <a14:foregroundMark x1="99306" y1="18500" x2="99306" y2="18500"/>
                        <a14:foregroundMark x1="6944" y1="85750" x2="6944" y2="85750"/>
                        <a14:foregroundMark x1="15278" y1="85750" x2="15278" y2="85750"/>
                        <a14:foregroundMark x1="20486" y1="86000" x2="20486" y2="86000"/>
                        <a14:foregroundMark x1="20833" y1="83250" x2="20833" y2="83250"/>
                        <a14:foregroundMark x1="12847" y1="83000" x2="12847" y2="83000"/>
                        <a14:foregroundMark x1="11458" y1="89000" x2="11458" y2="89000"/>
                        <a14:foregroundMark x1="4514" y1="87250" x2="4514" y2="87250"/>
                        <a14:foregroundMark x1="3819" y1="89000" x2="3819" y2="89000"/>
                        <a14:foregroundMark x1="1042" y1="88250" x2="1042" y2="88250"/>
                        <a14:foregroundMark x1="4861" y1="83250" x2="4861" y2="83250"/>
                        <a14:foregroundMark x1="24306" y1="83750" x2="24306" y2="83750"/>
                        <a14:foregroundMark x1="41667" y1="85250" x2="41667" y2="85250"/>
                        <a14:foregroundMark x1="50000" y1="85500" x2="50000" y2="85500"/>
                        <a14:foregroundMark x1="59375" y1="86000" x2="59375" y2="86000"/>
                        <a14:foregroundMark x1="63542" y1="83000" x2="63542" y2="83000"/>
                        <a14:foregroundMark x1="62500" y1="85750" x2="62500" y2="85750"/>
                        <a14:foregroundMark x1="67708" y1="83000" x2="67708" y2="83000"/>
                        <a14:foregroundMark x1="77778" y1="88750" x2="77778" y2="88750"/>
                        <a14:foregroundMark x1="80903" y1="83000" x2="80903" y2="83000"/>
                        <a14:foregroundMark x1="90278" y1="85750" x2="90278" y2="85750"/>
                        <a14:foregroundMark x1="93056" y1="82750" x2="93056" y2="82750"/>
                        <a14:foregroundMark x1="93056" y1="85750" x2="93056" y2="85750"/>
                        <a14:foregroundMark x1="3472" y1="95750" x2="3472" y2="95750"/>
                        <a14:foregroundMark x1="4167" y1="97750" x2="4167" y2="97750"/>
                        <a14:foregroundMark x1="7292" y1="96500" x2="7292" y2="96500"/>
                        <a14:foregroundMark x1="6944" y1="97250" x2="6944" y2="97250"/>
                        <a14:foregroundMark x1="4167" y1="99500" x2="4167" y2="99500"/>
                        <a14:foregroundMark x1="1736" y1="96250" x2="1736" y2="96250"/>
                        <a14:foregroundMark x1="2431" y1="94250" x2="2431" y2="94250"/>
                        <a14:foregroundMark x1="5208" y1="94250" x2="5208" y2="94250"/>
                        <a14:foregroundMark x1="4167" y1="93250" x2="4167" y2="93250"/>
                        <a14:foregroundMark x1="17014" y1="94250" x2="17014" y2="94250"/>
                        <a14:foregroundMark x1="16667" y1="95750" x2="16667" y2="95750"/>
                        <a14:foregroundMark x1="16667" y1="97250" x2="16667" y2="97250"/>
                        <a14:foregroundMark x1="16319" y1="98750" x2="16319" y2="98750"/>
                        <a14:foregroundMark x1="13542" y1="93750" x2="13542" y2="93750"/>
                        <a14:foregroundMark x1="15278" y1="93500" x2="15278" y2="93500"/>
                        <a14:foregroundMark x1="17361" y1="93500" x2="17361" y2="93500"/>
                        <a14:foregroundMark x1="19792" y1="93500" x2="19792" y2="93500"/>
                        <a14:foregroundMark x1="18750" y1="93500" x2="18750" y2="93500"/>
                        <a14:foregroundMark x1="23264" y1="93750" x2="23264" y2="93750"/>
                        <a14:foregroundMark x1="32639" y1="85500" x2="32639" y2="85500"/>
                        <a14:foregroundMark x1="22917" y1="96250" x2="22917" y2="96250"/>
                        <a14:foregroundMark x1="22917" y1="99000" x2="22917" y2="99000"/>
                        <a14:foregroundMark x1="27083" y1="99250" x2="27083" y2="99250"/>
                        <a14:foregroundMark x1="25347" y1="96500" x2="25347" y2="96500"/>
                        <a14:foregroundMark x1="26389" y1="96500" x2="26389" y2="96500"/>
                        <a14:foregroundMark x1="24653" y1="93500" x2="24653" y2="93500"/>
                        <a14:foregroundMark x1="26736" y1="93750" x2="26736" y2="93750"/>
                        <a14:foregroundMark x1="22569" y1="93500" x2="22569" y2="93500"/>
                        <a14:foregroundMark x1="27083" y1="93500" x2="27083" y2="93500"/>
                        <a14:foregroundMark x1="24653" y1="99500" x2="24653" y2="99500"/>
                        <a14:foregroundMark x1="29861" y1="97500" x2="29861" y2="97500"/>
                        <a14:foregroundMark x1="29514" y1="96750" x2="30208" y2="94500"/>
                        <a14:foregroundMark x1="30208" y1="94250" x2="32292" y2="93500"/>
                        <a14:foregroundMark x1="33333" y1="93500" x2="35417" y2="93500"/>
                        <a14:foregroundMark x1="35417" y1="94250" x2="35417" y2="94250"/>
                        <a14:foregroundMark x1="29861" y1="98250" x2="30903" y2="99250"/>
                        <a14:foregroundMark x1="31944" y1="99500" x2="33681" y2="99500"/>
                        <a14:foregroundMark x1="34722" y1="99500" x2="35417" y2="99250"/>
                        <a14:foregroundMark x1="39236" y1="84500" x2="39236" y2="87500"/>
                        <a14:foregroundMark x1="38889" y1="83750" x2="36111" y2="82500"/>
                        <a14:foregroundMark x1="32639" y1="84250" x2="34375" y2="82750"/>
                        <a14:foregroundMark x1="80556" y1="84750" x2="80903" y2="88750"/>
                        <a14:foregroundMark x1="38542" y1="93750" x2="38889" y2="99500"/>
                        <a14:foregroundMark x1="44444" y1="93750" x2="44444" y2="99000"/>
                        <a14:foregroundMark x1="39583" y1="96500" x2="43750" y2="96500"/>
                        <a14:foregroundMark x1="38542" y1="93500" x2="39236" y2="93500"/>
                        <a14:foregroundMark x1="43750" y1="93250" x2="45139" y2="93500"/>
                        <a14:foregroundMark x1="48264" y1="93500" x2="48611" y2="99250"/>
                        <a14:foregroundMark x1="47569" y1="99500" x2="49306" y2="99500"/>
                        <a14:foregroundMark x1="49653" y1="94000" x2="53472" y2="99500"/>
                        <a14:foregroundMark x1="54167" y1="93500" x2="53819" y2="98750"/>
                        <a14:foregroundMark x1="57292" y1="95250" x2="57292" y2="95250"/>
                        <a14:foregroundMark x1="57639" y1="96500" x2="57639" y2="96500"/>
                        <a14:foregroundMark x1="57639" y1="97750" x2="58681" y2="99000"/>
                        <a14:foregroundMark x1="63889" y1="95500" x2="64236" y2="98000"/>
                        <a14:foregroundMark x1="63542" y1="98750" x2="61458" y2="99500"/>
                        <a14:foregroundMark x1="63889" y1="94750" x2="62500" y2="93500"/>
                        <a14:foregroundMark x1="61806" y1="93500" x2="59722" y2="93500"/>
                        <a14:foregroundMark x1="67708" y1="93750" x2="67708" y2="99000"/>
                        <a14:foregroundMark x1="68056" y1="99250" x2="71528" y2="99250"/>
                        <a14:foregroundMark x1="72222" y1="98500" x2="72222" y2="99000"/>
                        <a14:foregroundMark x1="75000" y1="94250" x2="74306" y2="95750"/>
                        <a14:foregroundMark x1="74306" y1="96500" x2="75000" y2="98250"/>
                        <a14:foregroundMark x1="75347" y1="99000" x2="76736" y2="99500"/>
                        <a14:foregroundMark x1="79167" y1="99500" x2="80903" y2="98250"/>
                        <a14:foregroundMark x1="81250" y1="95000" x2="80903" y2="97500"/>
                        <a14:foregroundMark x1="80556" y1="94750" x2="79514" y2="93500"/>
                        <a14:foregroundMark x1="79167" y1="93500" x2="75694" y2="93750"/>
                        <a14:foregroundMark x1="90278" y1="93500" x2="86111" y2="93500"/>
                        <a14:foregroundMark x1="85417" y1="94000" x2="84028" y2="95500"/>
                        <a14:foregroundMark x1="84375" y1="96250" x2="84375" y2="97750"/>
                        <a14:foregroundMark x1="85417" y1="99000" x2="87153" y2="99500"/>
                        <a14:foregroundMark x1="88889" y1="99750" x2="90278" y2="99500"/>
                        <a14:foregroundMark x1="90278" y1="99000" x2="89931" y2="97500"/>
                        <a14:foregroundMark x1="93056" y1="93750" x2="95833" y2="96500"/>
                        <a14:foregroundMark x1="98611" y1="93500" x2="96875" y2="96250"/>
                        <a14:foregroundMark x1="95833" y1="97000" x2="96181" y2="99250"/>
                        <a14:foregroundMark x1="95139" y1="99500" x2="96875" y2="99500"/>
                        <a14:foregroundMark x1="93056" y1="93500" x2="94097" y2="93500"/>
                        <a14:foregroundMark x1="86111" y1="93250" x2="89931" y2="93250"/>
                        <a14:foregroundMark x1="1042" y1="5750" x2="2431" y2="6250"/>
                        <a14:foregroundMark x1="4167" y1="6250" x2="5556" y2="4750"/>
                        <a14:foregroundMark x1="5208" y1="4250" x2="1042" y2="1750"/>
                        <a14:foregroundMark x1="2083" y1="250" x2="5208" y2="250"/>
                        <a14:foregroundMark x1="7986" y1="1750" x2="7639" y2="4000"/>
                        <a14:foregroundMark x1="7986" y1="4750" x2="8333" y2="5500"/>
                        <a14:foregroundMark x1="9375" y1="6000" x2="11111" y2="6500"/>
                        <a14:foregroundMark x1="11806" y1="6500" x2="14236" y2="5500"/>
                        <a14:foregroundMark x1="14931" y1="2500" x2="14236" y2="5000"/>
                        <a14:foregroundMark x1="14583" y1="2000" x2="12500" y2="0"/>
                        <a14:foregroundMark x1="9375" y1="250" x2="7639" y2="1000"/>
                        <a14:foregroundMark x1="17708" y1="750" x2="18056" y2="5250"/>
                        <a14:foregroundMark x1="22917" y1="500" x2="22917" y2="5000"/>
                        <a14:foregroundMark x1="18403" y1="6000" x2="20833" y2="6500"/>
                        <a14:foregroundMark x1="20833" y1="6500" x2="22917" y2="5500"/>
                        <a14:foregroundMark x1="29167" y1="500" x2="29167" y2="6000"/>
                        <a14:foregroundMark x1="25347" y1="750" x2="32639" y2="500"/>
                        <a14:foregroundMark x1="50000" y1="500" x2="50000" y2="6000"/>
                        <a14:foregroundMark x1="61111" y1="500" x2="57986" y2="6000"/>
                        <a14:foregroundMark x1="67708" y1="750" x2="67708" y2="6250"/>
                        <a14:foregroundMark x1="76042" y1="1750" x2="75694" y2="4750"/>
                        <a14:foregroundMark x1="80208" y1="500" x2="81944" y2="1750"/>
                        <a14:foregroundMark x1="82639" y1="4000" x2="81250" y2="6000"/>
                        <a14:foregroundMark x1="75694" y1="5000" x2="77431" y2="6250"/>
                        <a14:foregroundMark x1="79861" y1="6750" x2="80903" y2="6500"/>
                        <a14:foregroundMark x1="87847" y1="500" x2="87847" y2="6000"/>
                        <a14:foregroundMark x1="95486" y1="750" x2="98611" y2="6000"/>
                        <a14:foregroundMark x1="92708" y1="5000" x2="91667" y2="6250"/>
                        <a14:foregroundMark x1="94792" y1="1250" x2="93403" y2="3750"/>
                        <a14:foregroundMark x1="69792" y1="2500" x2="72917" y2="250"/>
                        <a14:foregroundMark x1="71181" y1="250" x2="72222" y2="250"/>
                        <a14:foregroundMark x1="54861" y1="1000" x2="55903" y2="3750"/>
                        <a14:foregroundMark x1="55208" y1="4500" x2="54167" y2="5750"/>
                        <a14:backgroundMark x1="2778" y1="97750" x2="2778" y2="97750"/>
                        <a14:backgroundMark x1="3819" y1="94500" x2="3819" y2="94500"/>
                        <a14:backgroundMark x1="50347" y1="97250" x2="50347" y2="97250"/>
                        <a14:backgroundMark x1="52778" y1="96250" x2="52778" y2="96250"/>
                        <a14:backgroundMark x1="3472" y1="1500" x2="5208" y2="2250"/>
                        <a14:backgroundMark x1="7292" y1="500" x2="7292" y2="500"/>
                        <a14:backgroundMark x1="61111" y1="3000" x2="61111" y2="3000"/>
                        <a14:backgroundMark x1="69792" y1="1250" x2="69792" y2="1250"/>
                        <a14:backgroundMark x1="95139" y1="3250" x2="95139" y2="3250"/>
                        <a14:backgroundMark x1="95139" y1="2250" x2="94097" y2="3750"/>
                        <a14:backgroundMark x1="52778" y1="3250" x2="52778" y2="3250"/>
                        <a14:backgroundMark x1="51389" y1="5500" x2="53125" y2="4750"/>
                        <a14:backgroundMark x1="30556" y1="1500" x2="30556" y2="1500"/>
                      </a14:backgroundRemoval>
                    </a14:imgEffect>
                  </a14:imgLayer>
                </a14:imgProps>
              </a:ext>
              <a:ext uri="{28A0092B-C50C-407E-A947-70E740481C1C}">
                <a14:useLocalDpi xmlns:a14="http://schemas.microsoft.com/office/drawing/2010/main" val="0"/>
              </a:ext>
            </a:extLst>
          </a:blip>
          <a:stretch>
            <a:fillRect/>
          </a:stretch>
        </p:blipFill>
        <p:spPr>
          <a:xfrm>
            <a:off x="2695070" y="765790"/>
            <a:ext cx="3657600" cy="5080000"/>
          </a:xfrm>
          <a:prstGeom prst="rect">
            <a:avLst/>
          </a:prstGeom>
        </p:spPr>
      </p:pic>
      <p:sp>
        <p:nvSpPr>
          <p:cNvPr id="19" name="Rounded Rectangle 18"/>
          <p:cNvSpPr/>
          <p:nvPr/>
        </p:nvSpPr>
        <p:spPr>
          <a:xfrm>
            <a:off x="27432000" y="24754573"/>
            <a:ext cx="10972800" cy="1129412"/>
          </a:xfrm>
          <a:prstGeom prst="roundRect">
            <a:avLst/>
          </a:prstGeom>
          <a:solidFill>
            <a:srgbClr val="DA0000"/>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p:cNvSpPr txBox="1"/>
          <p:nvPr/>
        </p:nvSpPr>
        <p:spPr>
          <a:xfrm>
            <a:off x="27432000" y="24754573"/>
            <a:ext cx="10972800" cy="1129412"/>
          </a:xfrm>
          <a:prstGeom prst="rect">
            <a:avLst/>
          </a:prstGeom>
          <a:noFill/>
        </p:spPr>
        <p:txBody>
          <a:bodyPr wrap="square" rtlCol="0">
            <a:spAutoFit/>
          </a:bodyPr>
          <a:lstStyle/>
          <a:p>
            <a:pPr algn="ctr"/>
            <a:r>
              <a:rPr lang="en-US" b="1" dirty="0" smtClean="0">
                <a:solidFill>
                  <a:schemeClr val="bg1"/>
                </a:solidFill>
              </a:rPr>
              <a:t>Acknowledgments</a:t>
            </a:r>
            <a:endParaRPr lang="en-US" b="1" dirty="0">
              <a:solidFill>
                <a:schemeClr val="bg1"/>
              </a:solidFill>
            </a:endParaRPr>
          </a:p>
        </p:txBody>
      </p:sp>
      <p:sp>
        <p:nvSpPr>
          <p:cNvPr id="21" name="TextBox 20"/>
          <p:cNvSpPr txBox="1"/>
          <p:nvPr/>
        </p:nvSpPr>
        <p:spPr>
          <a:xfrm>
            <a:off x="27432000" y="26291455"/>
            <a:ext cx="10972800" cy="3345403"/>
          </a:xfrm>
          <a:prstGeom prst="rect">
            <a:avLst/>
          </a:prstGeom>
          <a:noFill/>
        </p:spPr>
        <p:txBody>
          <a:bodyPr wrap="square" rtlCol="0">
            <a:spAutoFit/>
          </a:bodyPr>
          <a:lstStyle/>
          <a:p>
            <a:r>
              <a:rPr lang="en-US" sz="4800" dirty="0" smtClean="0"/>
              <a:t>Jeff </a:t>
            </a:r>
            <a:r>
              <a:rPr lang="en-US" sz="4800" dirty="0" err="1" smtClean="0"/>
              <a:t>McGough</a:t>
            </a:r>
            <a:endParaRPr lang="en-US" sz="4800" dirty="0" smtClean="0"/>
          </a:p>
          <a:p>
            <a:r>
              <a:rPr lang="en-US" sz="4800" dirty="0" smtClean="0"/>
              <a:t>Brian Butterfield</a:t>
            </a:r>
          </a:p>
          <a:p>
            <a:r>
              <a:rPr lang="en-US" sz="4800" dirty="0" smtClean="0"/>
              <a:t>Nick Newell</a:t>
            </a:r>
          </a:p>
          <a:p>
            <a:endParaRPr lang="en-US" dirty="0"/>
          </a:p>
        </p:txBody>
      </p:sp>
      <p:sp>
        <p:nvSpPr>
          <p:cNvPr id="22" name="TextBox 21"/>
          <p:cNvSpPr txBox="1"/>
          <p:nvPr/>
        </p:nvSpPr>
        <p:spPr>
          <a:xfrm>
            <a:off x="1554018" y="8455057"/>
            <a:ext cx="10972800" cy="2554545"/>
          </a:xfrm>
          <a:prstGeom prst="rect">
            <a:avLst/>
          </a:prstGeom>
          <a:noFill/>
        </p:spPr>
        <p:txBody>
          <a:bodyPr wrap="square" rtlCol="0">
            <a:spAutoFit/>
          </a:bodyPr>
          <a:lstStyle/>
          <a:p>
            <a:r>
              <a:rPr lang="en-US" sz="4000" dirty="0" smtClean="0"/>
              <a:t>This application is one where the users are allowed to add “that something” that is missing from a video of their choosing and share it with the world. For example adding pictures to an online lecture.</a:t>
            </a:r>
          </a:p>
        </p:txBody>
      </p:sp>
      <p:sp>
        <p:nvSpPr>
          <p:cNvPr id="24" name="TextBox 23"/>
          <p:cNvSpPr txBox="1"/>
          <p:nvPr/>
        </p:nvSpPr>
        <p:spPr>
          <a:xfrm>
            <a:off x="27432000" y="8502318"/>
            <a:ext cx="10972800" cy="4207177"/>
          </a:xfrm>
          <a:prstGeom prst="rect">
            <a:avLst/>
          </a:prstGeom>
          <a:noFill/>
        </p:spPr>
        <p:txBody>
          <a:bodyPr wrap="square" rtlCol="0">
            <a:spAutoFit/>
          </a:bodyPr>
          <a:lstStyle/>
          <a:p>
            <a:r>
              <a:rPr lang="en-US" sz="4000" dirty="0" smtClean="0"/>
              <a:t>Using accounts that you already have, you can create videos with tags, upload videos, and see videos that your friends have added to their favorites.  The tags are then stored on our local database.</a:t>
            </a:r>
          </a:p>
          <a:p>
            <a:endParaRPr lang="en-US" dirty="0"/>
          </a:p>
        </p:txBody>
      </p:sp>
      <p:sp>
        <p:nvSpPr>
          <p:cNvPr id="25" name="TextBox 24"/>
          <p:cNvSpPr txBox="1"/>
          <p:nvPr/>
        </p:nvSpPr>
        <p:spPr>
          <a:xfrm>
            <a:off x="1554018" y="21764599"/>
            <a:ext cx="10972800" cy="2483629"/>
          </a:xfrm>
          <a:prstGeom prst="rect">
            <a:avLst/>
          </a:prstGeom>
          <a:noFill/>
        </p:spPr>
        <p:txBody>
          <a:bodyPr wrap="square" rtlCol="0">
            <a:spAutoFit/>
          </a:bodyPr>
          <a:lstStyle/>
          <a:p>
            <a:pPr marL="571500" indent="-571500">
              <a:buFont typeface="Arial" panose="020B0604020202020204" pitchFamily="34" charset="0"/>
              <a:buChar char="•"/>
            </a:pPr>
            <a:r>
              <a:rPr lang="en-US" sz="4400" dirty="0" smtClean="0"/>
              <a:t>Search videos to add your own tags or just to watch.</a:t>
            </a:r>
            <a:endParaRPr lang="en-US" sz="4000" dirty="0" smtClean="0"/>
          </a:p>
          <a:p>
            <a:endParaRPr lang="en-US" dirty="0"/>
          </a:p>
        </p:txBody>
      </p:sp>
      <p:sp>
        <p:nvSpPr>
          <p:cNvPr id="26" name="TextBox 25"/>
          <p:cNvSpPr txBox="1"/>
          <p:nvPr/>
        </p:nvSpPr>
        <p:spPr>
          <a:xfrm>
            <a:off x="1554018" y="13678424"/>
            <a:ext cx="10972800" cy="8710077"/>
          </a:xfrm>
          <a:prstGeom prst="rect">
            <a:avLst/>
          </a:prstGeom>
          <a:noFill/>
        </p:spPr>
        <p:txBody>
          <a:bodyPr wrap="square" rtlCol="0">
            <a:spAutoFit/>
          </a:bodyPr>
          <a:lstStyle/>
          <a:p>
            <a:pPr marL="571500" indent="-571500">
              <a:buFont typeface="Arial" panose="020B0604020202020204" pitchFamily="34" charset="0"/>
              <a:buChar char="•"/>
            </a:pPr>
            <a:r>
              <a:rPr lang="en-US" sz="4000" dirty="0" smtClean="0"/>
              <a:t>Plays videos from YouTube and </a:t>
            </a:r>
            <a:r>
              <a:rPr lang="en-US" sz="4000" dirty="0" err="1" smtClean="0"/>
              <a:t>Vimeo</a:t>
            </a:r>
            <a:endParaRPr lang="en-US" sz="4000" dirty="0"/>
          </a:p>
          <a:p>
            <a:pPr marL="571500" indent="-571500">
              <a:buFont typeface="Arial" panose="020B0604020202020204" pitchFamily="34" charset="0"/>
              <a:buChar char="•"/>
            </a:pPr>
            <a:r>
              <a:rPr lang="en-US" sz="4000" dirty="0" smtClean="0"/>
              <a:t>Able to upload videos from the site to YouTube</a:t>
            </a:r>
          </a:p>
          <a:p>
            <a:pPr marL="571500" indent="-571500">
              <a:buFont typeface="Arial" panose="020B0604020202020204" pitchFamily="34" charset="0"/>
              <a:buChar char="•"/>
            </a:pPr>
            <a:r>
              <a:rPr lang="en-US" sz="4000" dirty="0" smtClean="0"/>
              <a:t>Allow you to see the friends that are also using the application.</a:t>
            </a:r>
          </a:p>
          <a:p>
            <a:pPr marL="571500" indent="-571500">
              <a:buFont typeface="Arial" panose="020B0604020202020204" pitchFamily="34" charset="0"/>
              <a:buChar char="•"/>
            </a:pPr>
            <a:r>
              <a:rPr lang="en-US" sz="4000" dirty="0" smtClean="0"/>
              <a:t>Able to add tags at any point in the video</a:t>
            </a:r>
          </a:p>
          <a:p>
            <a:pPr marL="571500" indent="-571500">
              <a:buFont typeface="Arial" panose="020B0604020202020204" pitchFamily="34" charset="0"/>
              <a:buChar char="•"/>
            </a:pPr>
            <a:r>
              <a:rPr lang="en-US" sz="4000" dirty="0" smtClean="0"/>
              <a:t>Available tags:</a:t>
            </a:r>
          </a:p>
          <a:p>
            <a:pPr marL="2283257" lvl="1" indent="-571500">
              <a:buFont typeface="Arial" panose="020B0604020202020204" pitchFamily="34" charset="0"/>
              <a:buChar char="•"/>
            </a:pPr>
            <a:r>
              <a:rPr lang="en-US" sz="4000" dirty="0" smtClean="0"/>
              <a:t>Comments</a:t>
            </a:r>
          </a:p>
          <a:p>
            <a:pPr marL="2283257" lvl="1" indent="-571500">
              <a:buFont typeface="Arial" panose="020B0604020202020204" pitchFamily="34" charset="0"/>
              <a:buChar char="•"/>
            </a:pPr>
            <a:r>
              <a:rPr lang="en-US" sz="4000" dirty="0" smtClean="0"/>
              <a:t>Images</a:t>
            </a:r>
          </a:p>
          <a:p>
            <a:pPr marL="2283257" lvl="1" indent="-571500">
              <a:buFont typeface="Arial" panose="020B0604020202020204" pitchFamily="34" charset="0"/>
              <a:buChar char="•"/>
            </a:pPr>
            <a:r>
              <a:rPr lang="en-US" sz="4000" dirty="0" smtClean="0"/>
              <a:t>Hyperlinks</a:t>
            </a:r>
          </a:p>
          <a:p>
            <a:pPr marL="2283257" lvl="1" indent="-571500">
              <a:buFont typeface="Arial" panose="020B0604020202020204" pitchFamily="34" charset="0"/>
              <a:buChar char="•"/>
            </a:pPr>
            <a:r>
              <a:rPr lang="en-US" sz="4000" dirty="0" smtClean="0"/>
              <a:t>Maps</a:t>
            </a:r>
            <a:endParaRPr lang="en-US" sz="4000" dirty="0"/>
          </a:p>
          <a:p>
            <a:pPr marL="571500" indent="-571500">
              <a:buFont typeface="Arial" panose="020B0604020202020204" pitchFamily="34" charset="0"/>
              <a:buChar char="•"/>
            </a:pPr>
            <a:r>
              <a:rPr lang="en-US" sz="4000" dirty="0" smtClean="0"/>
              <a:t>Tag Filters</a:t>
            </a:r>
          </a:p>
          <a:p>
            <a:pPr marL="2283257" lvl="1" indent="-571500">
              <a:buFont typeface="Arial" panose="020B0604020202020204" pitchFamily="34" charset="0"/>
              <a:buChar char="•"/>
            </a:pPr>
            <a:r>
              <a:rPr lang="en-US" sz="4000" dirty="0" smtClean="0"/>
              <a:t>See everyone’s tags  or just your friend’s</a:t>
            </a:r>
          </a:p>
          <a:p>
            <a:pPr marL="571500" indent="-571500">
              <a:buFont typeface="Arial" panose="020B0604020202020204" pitchFamily="34" charset="0"/>
              <a:buChar char="•"/>
            </a:pPr>
            <a:endParaRPr lang="en-US" sz="4000" dirty="0" smtClean="0"/>
          </a:p>
          <a:p>
            <a:pPr marL="571500" indent="-571500">
              <a:buFont typeface="Arial" panose="020B0604020202020204" pitchFamily="34" charset="0"/>
              <a:buChar char="•"/>
            </a:pPr>
            <a:endParaRPr lang="en-US" sz="4000" dirty="0" smtClean="0"/>
          </a:p>
        </p:txBody>
      </p:sp>
      <p:grpSp>
        <p:nvGrpSpPr>
          <p:cNvPr id="18" name="Group 17"/>
          <p:cNvGrpSpPr/>
          <p:nvPr/>
        </p:nvGrpSpPr>
        <p:grpSpPr>
          <a:xfrm>
            <a:off x="14447212" y="6448926"/>
            <a:ext cx="10972800" cy="9260940"/>
            <a:chOff x="1737206" y="11806490"/>
            <a:chExt cx="11155988" cy="9260940"/>
          </a:xfrm>
        </p:grpSpPr>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backgroundRemoval t="4726" b="98507" l="0" r="97244">
                          <a14:foregroundMark x1="1333" y1="86070" x2="1333" y2="86070"/>
                          <a14:foregroundMark x1="70311" y1="44279" x2="70311" y2="44279"/>
                          <a14:foregroundMark x1="66222" y1="57960" x2="66222" y2="57960"/>
                          <a14:foregroundMark x1="97422" y1="75871" x2="97422" y2="75871"/>
                          <a14:foregroundMark x1="64444" y1="73881" x2="64444" y2="73881"/>
                          <a14:foregroundMark x1="71200" y1="81841" x2="71200" y2="81841"/>
                          <a14:foregroundMark x1="81422" y1="81592" x2="81422" y2="81592"/>
                          <a14:foregroundMark x1="87378" y1="82338" x2="87378" y2="82338"/>
                          <a14:foregroundMark x1="267" y1="4975" x2="34756" y2="5224"/>
                          <a14:foregroundMark x1="34578" y1="7711" x2="34578" y2="7711"/>
                          <a14:foregroundMark x1="35378" y1="7960" x2="35378" y2="7960"/>
                          <a14:foregroundMark x1="35289" y1="6219" x2="35289" y2="6219"/>
                          <a14:foregroundMark x1="622" y1="98507" x2="58489" y2="98259"/>
                          <a14:foregroundMark x1="90844" y1="53234" x2="90844" y2="53234"/>
                          <a14:foregroundMark x1="89333" y1="49502" x2="89333" y2="49502"/>
                          <a14:foregroundMark x1="90311" y1="58209" x2="90311" y2="58209"/>
                          <a14:foregroundMark x1="88889" y1="53731" x2="88889" y2="53731"/>
                          <a14:foregroundMark x1="90400" y1="41294" x2="90400" y2="41294"/>
                          <a14:foregroundMark x1="81067" y1="43035" x2="81067" y2="43035"/>
                          <a14:foregroundMark x1="83289" y1="53483" x2="83289" y2="53483"/>
                          <a14:foregroundMark x1="81956" y1="46269" x2="81956" y2="46269"/>
                          <a14:foregroundMark x1="79644" y1="38557" x2="79644" y2="38557"/>
                          <a14:foregroundMark x1="91378" y1="38557" x2="91378" y2="38557"/>
                          <a14:backgroundMark x1="62578" y1="15672" x2="62578" y2="15672"/>
                          <a14:backgroundMark x1="62667" y1="5970" x2="62667" y2="5970"/>
                          <a14:backgroundMark x1="86844" y1="20398" x2="86844" y2="20398"/>
                          <a14:backgroundMark x1="93956" y1="23881" x2="93956" y2="23881"/>
                          <a14:backgroundMark x1="93333" y1="92289" x2="93333" y2="92289"/>
                          <a14:backgroundMark x1="78756" y1="61194" x2="78756" y2="61194"/>
                          <a14:backgroundMark x1="66311" y1="89303" x2="66311" y2="89303"/>
                          <a14:backgroundMark x1="69067" y1="67413" x2="69067" y2="67413"/>
                          <a14:backgroundMark x1="62933" y1="40050" x2="62933" y2="40050"/>
                          <a14:backgroundMark x1="60000" y1="89055" x2="60000" y2="89055"/>
                          <a14:backgroundMark x1="74933" y1="81095" x2="74933" y2="81095"/>
                          <a14:backgroundMark x1="74933" y1="75871" x2="74933" y2="75871"/>
                          <a14:backgroundMark x1="75733" y1="79104" x2="75733" y2="79104"/>
                          <a14:backgroundMark x1="73244" y1="49005" x2="73244" y2="49005"/>
                          <a14:backgroundMark x1="65422" y1="70149" x2="65422" y2="70149"/>
                          <a14:backgroundMark x1="12889" y1="1493" x2="12889" y2="1493"/>
                          <a14:backgroundMark x1="16533" y1="1990" x2="16533" y2="1990"/>
                          <a14:backgroundMark x1="22756" y1="1741" x2="22756" y2="1741"/>
                          <a14:backgroundMark x1="29511" y1="1741" x2="29511" y2="1741"/>
                          <a14:backgroundMark x1="32356" y1="2239" x2="32356" y2="2239"/>
                          <a14:backgroundMark x1="27822" y1="2736" x2="27822" y2="2736"/>
                          <a14:backgroundMark x1="25333" y1="3234" x2="25333" y2="3234"/>
                          <a14:backgroundMark x1="21067" y1="1990" x2="21067" y2="1990"/>
                          <a14:backgroundMark x1="18400" y1="2488" x2="18400" y2="2488"/>
                          <a14:backgroundMark x1="19733" y1="2239" x2="19733" y2="2239"/>
                          <a14:backgroundMark x1="14844" y1="2239" x2="14844" y2="2239"/>
                          <a14:backgroundMark x1="11200" y1="2488" x2="11200" y2="2488"/>
                          <a14:backgroundMark x1="9067" y1="2488" x2="9067" y2="2488"/>
                          <a14:backgroundMark x1="6844" y1="2239" x2="6844" y2="2239"/>
                          <a14:backgroundMark x1="4356" y1="1990" x2="4356" y2="1990"/>
                          <a14:backgroundMark x1="2578" y1="2736" x2="2578" y2="2736"/>
                          <a14:backgroundMark x1="356" y1="2239" x2="356" y2="2239"/>
                          <a14:backgroundMark x1="5689" y1="1990" x2="5689" y2="1990"/>
                        </a14:backgroundRemoval>
                      </a14:imgEffect>
                    </a14:imgLayer>
                  </a14:imgProps>
                </a:ext>
                <a:ext uri="{28A0092B-C50C-407E-A947-70E740481C1C}">
                  <a14:useLocalDpi xmlns:a14="http://schemas.microsoft.com/office/drawing/2010/main" val="0"/>
                </a:ext>
              </a:extLst>
            </a:blip>
            <a:stretch>
              <a:fillRect/>
            </a:stretch>
          </p:blipFill>
          <p:spPr>
            <a:xfrm>
              <a:off x="1828800" y="12708830"/>
              <a:ext cx="11064394" cy="4132915"/>
            </a:xfrm>
            <a:prstGeom prst="rect">
              <a:avLst/>
            </a:prstGeom>
            <a:solidFill>
              <a:schemeClr val="bg1"/>
            </a:solidFill>
          </p:spPr>
        </p:pic>
        <p:pic>
          <p:nvPicPr>
            <p:cNvPr id="3" name="Picture 2"/>
            <p:cNvPicPr>
              <a:picLocks noChangeAspect="1"/>
            </p:cNvPicPr>
            <p:nvPr/>
          </p:nvPicPr>
          <p:blipFill>
            <a:blip r:embed="rId6">
              <a:extLst>
                <a:ext uri="{BEBA8EAE-BF5A-486C-A8C5-ECC9F3942E4B}">
                  <a14:imgProps xmlns:a14="http://schemas.microsoft.com/office/drawing/2010/main">
                    <a14:imgLayer r:embed="rId7">
                      <a14:imgEffect>
                        <a14:backgroundRemoval t="0" b="99481" l="0" r="95745">
                          <a14:foregroundMark x1="370" y1="8831" x2="60222" y2="8312"/>
                          <a14:foregroundMark x1="278" y1="98701" x2="60130" y2="97922"/>
                          <a14:foregroundMark x1="60777" y1="95844" x2="61425" y2="99481"/>
                          <a14:foregroundMark x1="35800" y1="779" x2="0" y2="260"/>
                          <a14:foregroundMark x1="36633" y1="5455" x2="35430" y2="0"/>
                          <a14:foregroundMark x1="82331" y1="48312" x2="82331" y2="48312"/>
                          <a14:foregroundMark x1="82516" y1="35844" x2="82516" y2="35844"/>
                          <a14:foregroundMark x1="90564" y1="43636" x2="90564" y2="43636"/>
                          <a14:foregroundMark x1="91397" y1="51688" x2="91397" y2="51688"/>
                          <a14:foregroundMark x1="87789" y1="54286" x2="87789" y2="54286"/>
                          <a14:foregroundMark x1="86031" y1="57662" x2="86031" y2="57662"/>
                          <a14:foregroundMark x1="82516" y1="53506" x2="82516" y2="53506"/>
                          <a14:foregroundMark x1="84459" y1="40260" x2="85754" y2="39481"/>
                          <a14:foregroundMark x1="74746" y1="11429" x2="74746" y2="11429"/>
                          <a14:foregroundMark x1="76503" y1="10649" x2="76503" y2="10649"/>
                          <a14:foregroundMark x1="76966" y1="8831" x2="76966" y2="8831"/>
                          <a14:foregroundMark x1="75763" y1="12727" x2="75763" y2="12727"/>
                          <a14:foregroundMark x1="76318" y1="11948" x2="76318" y2="11948"/>
                          <a14:foregroundMark x1="74653" y1="13247" x2="74653" y2="13247"/>
                          <a14:foregroundMark x1="74653" y1="23636" x2="74653" y2="23636"/>
                          <a14:foregroundMark x1="74653" y1="15584" x2="74653" y2="21558"/>
                          <a14:foregroundMark x1="71415" y1="29610" x2="73728" y2="25714"/>
                          <a14:foregroundMark x1="73821" y1="25714" x2="75578" y2="23896"/>
                          <a14:foregroundMark x1="75578" y1="24156" x2="76966" y2="23636"/>
                          <a14:foregroundMark x1="76781" y1="23896" x2="77891" y2="23896"/>
                          <a14:foregroundMark x1="78168" y1="23896" x2="79186" y2="24675"/>
                          <a14:foregroundMark x1="79093" y1="25714" x2="79186" y2="60779"/>
                          <a14:foregroundMark x1="74746" y1="25195" x2="74653" y2="61558"/>
                          <a14:foregroundMark x1="72710" y1="62078" x2="79371" y2="62078"/>
                          <a14:foregroundMark x1="74653" y1="62597" x2="74746" y2="68052"/>
                          <a14:foregroundMark x1="79186" y1="67013" x2="79186" y2="67013"/>
                          <a14:foregroundMark x1="79833" y1="62078" x2="95097" y2="62078"/>
                          <a14:foregroundMark x1="95375" y1="66494" x2="95375" y2="66494"/>
                          <a14:foregroundMark x1="93062" y1="66234" x2="93062" y2="66234"/>
                          <a14:foregroundMark x1="78538" y1="67273" x2="78538" y2="67273"/>
                          <a14:foregroundMark x1="93154" y1="36364" x2="93247" y2="62078"/>
                          <a14:foregroundMark x1="93154" y1="35844" x2="95745" y2="33247"/>
                          <a14:foregroundMark x1="92692" y1="36364" x2="91212" y2="37143"/>
                          <a14:foregroundMark x1="90934" y1="37403" x2="89084" y2="36883"/>
                          <a14:foregroundMark x1="88622" y1="37143" x2="85939" y2="34545"/>
                          <a14:foregroundMark x1="85754" y1="34286" x2="79371" y2="24675"/>
                          <a14:foregroundMark x1="86586" y1="28831" x2="86586" y2="28831"/>
                          <a14:foregroundMark x1="87327" y1="29870" x2="87327" y2="29870"/>
                          <a14:foregroundMark x1="89547" y1="29610" x2="89547" y2="29610"/>
                          <a14:foregroundMark x1="88437" y1="28831" x2="88437" y2="28831"/>
                          <a14:foregroundMark x1="92507" y1="64935" x2="92322" y2="67792"/>
                          <a14:backgroundMark x1="75578" y1="27273" x2="78168" y2="59481"/>
                          <a14:backgroundMark x1="76133" y1="63636" x2="75023" y2="63377"/>
                          <a14:backgroundMark x1="93154" y1="63377" x2="93154" y2="63377"/>
                          <a14:backgroundMark x1="92507" y1="62857" x2="92507" y2="62857"/>
                          <a14:backgroundMark x1="93987" y1="63117" x2="93987" y2="63117"/>
                          <a14:backgroundMark x1="78908" y1="66494" x2="78908" y2="66494"/>
                          <a14:backgroundMark x1="89084" y1="29610" x2="89084" y2="29610"/>
                          <a14:backgroundMark x1="93525" y1="60260" x2="93525" y2="60260"/>
                          <a14:backgroundMark x1="93432" y1="59221" x2="93432" y2="55065"/>
                          <a14:backgroundMark x1="92692" y1="66753" x2="92692" y2="67532"/>
                        </a14:backgroundRemoval>
                      </a14:imgEffect>
                    </a14:imgLayer>
                  </a14:imgProps>
                </a:ext>
                <a:ext uri="{28A0092B-C50C-407E-A947-70E740481C1C}">
                  <a14:useLocalDpi xmlns:a14="http://schemas.microsoft.com/office/drawing/2010/main" val="0"/>
                </a:ext>
              </a:extLst>
            </a:blip>
            <a:stretch>
              <a:fillRect/>
            </a:stretch>
          </p:blipFill>
          <p:spPr>
            <a:xfrm>
              <a:off x="1737206" y="17269183"/>
              <a:ext cx="10664687" cy="3798247"/>
            </a:xfrm>
            <a:prstGeom prst="rect">
              <a:avLst/>
            </a:prstGeom>
          </p:spPr>
        </p:pic>
        <p:sp>
          <p:nvSpPr>
            <p:cNvPr id="9" name="TextBox 8"/>
            <p:cNvSpPr txBox="1"/>
            <p:nvPr/>
          </p:nvSpPr>
          <p:spPr>
            <a:xfrm>
              <a:off x="1828800" y="11806490"/>
              <a:ext cx="11064394" cy="1323439"/>
            </a:xfrm>
            <a:prstGeom prst="rect">
              <a:avLst/>
            </a:prstGeom>
            <a:noFill/>
          </p:spPr>
          <p:txBody>
            <a:bodyPr wrap="square" rtlCol="0">
              <a:spAutoFit/>
            </a:bodyPr>
            <a:lstStyle/>
            <a:p>
              <a:pPr marL="571500" indent="-571500">
                <a:buFont typeface="Arial" panose="020B0604020202020204" pitchFamily="34" charset="0"/>
                <a:buChar char="•"/>
              </a:pPr>
              <a:r>
                <a:rPr lang="en-US" sz="4400" dirty="0" smtClean="0"/>
                <a:t>User </a:t>
              </a:r>
              <a:r>
                <a:rPr lang="en-US" sz="4400" dirty="0"/>
                <a:t>defined tags appear as the video plays.</a:t>
              </a:r>
            </a:p>
            <a:p>
              <a:endParaRPr lang="en-US" sz="3600" dirty="0"/>
            </a:p>
          </p:txBody>
        </p:sp>
      </p:grpSp>
      <p:sp>
        <p:nvSpPr>
          <p:cNvPr id="27" name="Rounded Rectangle 26"/>
          <p:cNvSpPr/>
          <p:nvPr/>
        </p:nvSpPr>
        <p:spPr>
          <a:xfrm>
            <a:off x="14447212" y="15827215"/>
            <a:ext cx="10972800" cy="1129412"/>
          </a:xfrm>
          <a:prstGeom prst="roundRect">
            <a:avLst/>
          </a:prstGeom>
          <a:solidFill>
            <a:srgbClr val="DA0000"/>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TextBox 27"/>
          <p:cNvSpPr txBox="1"/>
          <p:nvPr/>
        </p:nvSpPr>
        <p:spPr>
          <a:xfrm>
            <a:off x="14447212" y="15827215"/>
            <a:ext cx="10972800" cy="1129412"/>
          </a:xfrm>
          <a:prstGeom prst="rect">
            <a:avLst/>
          </a:prstGeom>
          <a:noFill/>
        </p:spPr>
        <p:txBody>
          <a:bodyPr wrap="square" rtlCol="0">
            <a:spAutoFit/>
          </a:bodyPr>
          <a:lstStyle/>
          <a:p>
            <a:pPr algn="ctr"/>
            <a:r>
              <a:rPr lang="en-US" b="1" dirty="0" smtClean="0">
                <a:solidFill>
                  <a:schemeClr val="bg1"/>
                </a:solidFill>
              </a:rPr>
              <a:t>Origination</a:t>
            </a:r>
            <a:endParaRPr lang="en-US" b="1" dirty="0">
              <a:solidFill>
                <a:schemeClr val="bg1"/>
              </a:solidFill>
            </a:endParaRPr>
          </a:p>
        </p:txBody>
      </p:sp>
      <p:sp>
        <p:nvSpPr>
          <p:cNvPr id="29" name="TextBox 28"/>
          <p:cNvSpPr txBox="1"/>
          <p:nvPr/>
        </p:nvSpPr>
        <p:spPr>
          <a:xfrm>
            <a:off x="14447212" y="17584192"/>
            <a:ext cx="10972800" cy="5016758"/>
          </a:xfrm>
          <a:prstGeom prst="rect">
            <a:avLst/>
          </a:prstGeom>
          <a:noFill/>
        </p:spPr>
        <p:txBody>
          <a:bodyPr wrap="square" rtlCol="0">
            <a:spAutoFit/>
          </a:bodyPr>
          <a:lstStyle/>
          <a:p>
            <a:pPr marL="571500" indent="-571500">
              <a:buFont typeface="Arial" panose="020B0604020202020204" pitchFamily="34" charset="0"/>
              <a:buChar char="•"/>
            </a:pPr>
            <a:r>
              <a:rPr lang="en-US" sz="4000" dirty="0" smtClean="0"/>
              <a:t>The idea was originally proposed by Nick Newell from </a:t>
            </a:r>
            <a:r>
              <a:rPr lang="en-US" sz="4000" dirty="0" smtClean="0"/>
              <a:t>EchoStar.</a:t>
            </a:r>
            <a:endParaRPr lang="en-US" sz="4000" dirty="0" smtClean="0"/>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r>
              <a:rPr lang="en-US" sz="4000" dirty="0" smtClean="0"/>
              <a:t>Nick noticed that many imaging sites would  allow you to add comments and links to still images. However there was no way to easily do this for videos.</a:t>
            </a:r>
          </a:p>
          <a:p>
            <a:pPr marL="571500" indent="-571500">
              <a:buFont typeface="Arial" panose="020B0604020202020204" pitchFamily="34" charset="0"/>
              <a:buChar char="•"/>
            </a:pPr>
            <a:endParaRPr lang="en-US" sz="4000" dirty="0" smtClean="0"/>
          </a:p>
        </p:txBody>
      </p:sp>
      <p:sp>
        <p:nvSpPr>
          <p:cNvPr id="30" name="Rounded Rectangle 29"/>
          <p:cNvSpPr/>
          <p:nvPr/>
        </p:nvSpPr>
        <p:spPr>
          <a:xfrm>
            <a:off x="14537302" y="22718300"/>
            <a:ext cx="10972800" cy="1129412"/>
          </a:xfrm>
          <a:prstGeom prst="roundRect">
            <a:avLst/>
          </a:prstGeom>
          <a:solidFill>
            <a:srgbClr val="DA0000"/>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TextBox 30"/>
          <p:cNvSpPr txBox="1"/>
          <p:nvPr/>
        </p:nvSpPr>
        <p:spPr>
          <a:xfrm>
            <a:off x="14537302" y="22718300"/>
            <a:ext cx="10972800" cy="1129412"/>
          </a:xfrm>
          <a:prstGeom prst="rect">
            <a:avLst/>
          </a:prstGeom>
          <a:noFill/>
        </p:spPr>
        <p:txBody>
          <a:bodyPr wrap="square" rtlCol="0">
            <a:spAutoFit/>
          </a:bodyPr>
          <a:lstStyle/>
          <a:p>
            <a:pPr algn="ctr"/>
            <a:r>
              <a:rPr lang="en-US" b="1" dirty="0" smtClean="0">
                <a:solidFill>
                  <a:schemeClr val="bg1"/>
                </a:solidFill>
              </a:rPr>
              <a:t>Development Tools</a:t>
            </a:r>
            <a:endParaRPr lang="en-US" b="1" dirty="0">
              <a:solidFill>
                <a:schemeClr val="bg1"/>
              </a:solidFill>
            </a:endParaRPr>
          </a:p>
        </p:txBody>
      </p:sp>
      <p:sp>
        <p:nvSpPr>
          <p:cNvPr id="32" name="TextBox 31"/>
          <p:cNvSpPr txBox="1"/>
          <p:nvPr/>
        </p:nvSpPr>
        <p:spPr>
          <a:xfrm>
            <a:off x="14537302" y="24609861"/>
            <a:ext cx="10972800" cy="5139869"/>
          </a:xfrm>
          <a:prstGeom prst="rect">
            <a:avLst/>
          </a:prstGeom>
          <a:noFill/>
        </p:spPr>
        <p:txBody>
          <a:bodyPr wrap="square" rtlCol="0">
            <a:spAutoFit/>
          </a:bodyPr>
          <a:lstStyle/>
          <a:p>
            <a:pPr marL="571500" indent="-571500">
              <a:buFont typeface="Arial" panose="020B0604020202020204" pitchFamily="34" charset="0"/>
              <a:buChar char="•"/>
            </a:pPr>
            <a:r>
              <a:rPr lang="en-US" sz="4400" dirty="0" smtClean="0"/>
              <a:t>PHP</a:t>
            </a:r>
          </a:p>
          <a:p>
            <a:pPr marL="571500" indent="-571500">
              <a:buFont typeface="Arial" panose="020B0604020202020204" pitchFamily="34" charset="0"/>
              <a:buChar char="•"/>
            </a:pPr>
            <a:r>
              <a:rPr lang="en-US" sz="4400" dirty="0" smtClean="0"/>
              <a:t>JavaScript</a:t>
            </a:r>
          </a:p>
          <a:p>
            <a:pPr marL="571500" indent="-571500">
              <a:buFont typeface="Arial" panose="020B0604020202020204" pitchFamily="34" charset="0"/>
              <a:buChar char="•"/>
            </a:pPr>
            <a:r>
              <a:rPr lang="en-US" sz="4000" dirty="0" smtClean="0"/>
              <a:t>HTML5</a:t>
            </a:r>
          </a:p>
          <a:p>
            <a:pPr marL="571500" indent="-571500">
              <a:buFont typeface="Arial" panose="020B0604020202020204" pitchFamily="34" charset="0"/>
              <a:buChar char="•"/>
            </a:pPr>
            <a:r>
              <a:rPr lang="en-US" sz="4000" dirty="0" err="1" smtClean="0"/>
              <a:t>jQuery</a:t>
            </a:r>
            <a:endParaRPr lang="en-US" sz="4000" dirty="0" smtClean="0"/>
          </a:p>
          <a:p>
            <a:pPr marL="571500" indent="-571500">
              <a:buFont typeface="Arial" panose="020B0604020202020204" pitchFamily="34" charset="0"/>
              <a:buChar char="•"/>
            </a:pPr>
            <a:r>
              <a:rPr lang="en-US" sz="4000" dirty="0" smtClean="0"/>
              <a:t>MySQL</a:t>
            </a:r>
          </a:p>
          <a:p>
            <a:pPr marL="571500" indent="-571500">
              <a:buFont typeface="Arial" panose="020B0604020202020204" pitchFamily="34" charset="0"/>
              <a:buChar char="•"/>
            </a:pPr>
            <a:r>
              <a:rPr lang="en-US" sz="4000" dirty="0" err="1" smtClean="0"/>
              <a:t>Popcorn.js</a:t>
            </a:r>
            <a:endParaRPr lang="en-US" sz="4000" dirty="0" smtClean="0"/>
          </a:p>
          <a:p>
            <a:pPr marL="571500" indent="-571500">
              <a:buFont typeface="Arial" panose="020B0604020202020204" pitchFamily="34" charset="0"/>
              <a:buChar char="•"/>
            </a:pPr>
            <a:r>
              <a:rPr lang="en-US" sz="4000" dirty="0" smtClean="0"/>
              <a:t>Google and </a:t>
            </a:r>
            <a:r>
              <a:rPr lang="en-US" sz="4000" dirty="0" err="1" smtClean="0"/>
              <a:t>FaceBook</a:t>
            </a:r>
            <a:r>
              <a:rPr lang="en-US" sz="4000" dirty="0" smtClean="0"/>
              <a:t> API’s</a:t>
            </a:r>
          </a:p>
          <a:p>
            <a:pPr marL="571500" indent="-571500">
              <a:buFont typeface="Arial" panose="020B0604020202020204" pitchFamily="34" charset="0"/>
              <a:buChar char="•"/>
            </a:pPr>
            <a:r>
              <a:rPr lang="en-US" sz="4000" dirty="0" smtClean="0"/>
              <a:t>Notepad++</a:t>
            </a:r>
          </a:p>
        </p:txBody>
      </p:sp>
      <p:pic>
        <p:nvPicPr>
          <p:cNvPr id="1026" name="Picture 2" descr="C:\Users\1966870\Downloads\trash\ECHOSTAR_COLOR_PRINT_JPG.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170518" y="2416605"/>
            <a:ext cx="6234282" cy="156294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9"/>
          <a:stretch>
            <a:fillRect/>
          </a:stretch>
        </p:blipFill>
        <p:spPr>
          <a:xfrm>
            <a:off x="27340406" y="12189738"/>
            <a:ext cx="11064394" cy="10772732"/>
          </a:xfrm>
          <a:prstGeom prst="rect">
            <a:avLst/>
          </a:prstGeom>
        </p:spPr>
      </p:pic>
      <p:pic>
        <p:nvPicPr>
          <p:cNvPr id="10" name="Picture 9"/>
          <p:cNvPicPr>
            <a:picLocks noChangeAspect="1"/>
          </p:cNvPicPr>
          <p:nvPr/>
        </p:nvPicPr>
        <p:blipFill>
          <a:blip r:embed="rId10"/>
          <a:stretch>
            <a:fillRect/>
          </a:stretch>
        </p:blipFill>
        <p:spPr>
          <a:xfrm>
            <a:off x="1554018" y="23748536"/>
            <a:ext cx="10972800" cy="6050071"/>
          </a:xfrm>
          <a:prstGeom prst="rect">
            <a:avLst/>
          </a:prstGeom>
        </p:spPr>
      </p:pic>
    </p:spTree>
    <p:extLst>
      <p:ext uri="{BB962C8B-B14F-4D97-AF65-F5344CB8AC3E}">
        <p14:creationId xmlns:p14="http://schemas.microsoft.com/office/powerpoint/2010/main" val="381116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4078</TotalTime>
  <Words>231</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South Dakota School of Mines and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Rous, Travis J.</dc:creator>
  <cp:lastModifiedBy>Travis Rous</cp:lastModifiedBy>
  <cp:revision>42</cp:revision>
  <dcterms:created xsi:type="dcterms:W3CDTF">2013-03-31T20:31:23Z</dcterms:created>
  <dcterms:modified xsi:type="dcterms:W3CDTF">2013-04-24T22:05:21Z</dcterms:modified>
</cp:coreProperties>
</file>