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2" r:id="rId6"/>
    <p:sldId id="259" r:id="rId7"/>
    <p:sldId id="263" r:id="rId8"/>
    <p:sldId id="266" r:id="rId9"/>
    <p:sldId id="267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84005" autoAdjust="0"/>
  </p:normalViewPr>
  <p:slideViewPr>
    <p:cSldViewPr snapToGrid="0">
      <p:cViewPr varScale="1">
        <p:scale>
          <a:sx n="48" d="100"/>
          <a:sy n="48" d="100"/>
        </p:scale>
        <p:origin x="6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4863-A82C-4EE0-ACAE-09781B71E3BF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FC9DF-22E4-4FFA-A555-94244BEC1B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23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cd desktop/</a:t>
            </a:r>
            <a:r>
              <a:rPr lang="es-MX" dirty="0" err="1"/>
              <a:t>apple_object_detection</a:t>
            </a:r>
            <a:r>
              <a:rPr lang="es-MX" dirty="0"/>
              <a:t>/</a:t>
            </a:r>
            <a:r>
              <a:rPr lang="es-MX" dirty="0" err="1"/>
              <a:t>Tensorflow</a:t>
            </a:r>
            <a:r>
              <a:rPr lang="es-MX" dirty="0"/>
              <a:t>/</a:t>
            </a:r>
            <a:r>
              <a:rPr lang="es-MX" dirty="0" err="1"/>
              <a:t>workspace</a:t>
            </a:r>
            <a:r>
              <a:rPr lang="es-MX" dirty="0"/>
              <a:t>/</a:t>
            </a:r>
            <a:r>
              <a:rPr lang="es-MX" dirty="0" err="1"/>
              <a:t>models</a:t>
            </a:r>
            <a:r>
              <a:rPr lang="es-MX" dirty="0"/>
              <a:t>/</a:t>
            </a:r>
            <a:r>
              <a:rPr lang="es-MX" dirty="0" err="1"/>
              <a:t>my_ssd_mobnet</a:t>
            </a:r>
            <a:r>
              <a:rPr lang="es-MX" dirty="0"/>
              <a:t>/train</a:t>
            </a:r>
          </a:p>
          <a:p>
            <a:r>
              <a:rPr lang="es-MX" dirty="0" err="1"/>
              <a:t>tensorboard</a:t>
            </a:r>
            <a:r>
              <a:rPr lang="es-MX" dirty="0"/>
              <a:t> --</a:t>
            </a:r>
            <a:r>
              <a:rPr lang="es-MX" dirty="0" err="1"/>
              <a:t>logdir</a:t>
            </a:r>
            <a:r>
              <a:rPr lang="es-MX" dirty="0"/>
              <a:t>=.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FC9DF-22E4-4FFA-A555-94244BEC1BE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41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0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4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dataset.org/#home" TargetMode="External"/><Relationship Id="rId3" Type="http://schemas.openxmlformats.org/officeDocument/2006/relationships/hyperlink" Target="https://github.com/tensorflow/models/blob/master/research/object_detection/g3doc/tf2_detection_zoo.md" TargetMode="External"/><Relationship Id="rId7" Type="http://schemas.openxmlformats.org/officeDocument/2006/relationships/hyperlink" Target="https://lilianweng.github.io/posts/2018-12-27-object-recognition-part-4/" TargetMode="External"/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nathan-hui.medium.com/map-mean-average-precision-for-object-detection-45c121a31173" TargetMode="External"/><Relationship Id="rId5" Type="http://schemas.openxmlformats.org/officeDocument/2006/relationships/hyperlink" Target="https://pyimagesearch.com/2022/05/02/mean-average-precision-map-using-the-coco-evaluator/" TargetMode="External"/><Relationship Id="rId10" Type="http://schemas.openxmlformats.org/officeDocument/2006/relationships/hyperlink" Target="https://github.com/nicknochnack/TFODCourse/blob/main/2.%20Training%20and%20Detection.ipynb" TargetMode="External"/><Relationship Id="rId4" Type="http://schemas.openxmlformats.org/officeDocument/2006/relationships/hyperlink" Target="https://github.com/tensorflow/models/blob/master/research/object_detection/configs/tf2/ssd_mobilenet_v2_320x320_coco17_tpu-8.config" TargetMode="External"/><Relationship Id="rId9" Type="http://schemas.openxmlformats.org/officeDocument/2006/relationships/hyperlink" Target="https://www.youtube.com/watch?v=yqkISICHH-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tf2_detection_zoo.m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configs/tf2/ssd_mobilenet_v2_320x320_coco17_tpu-8.confi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hyperlink" Target="https://jonathan-hui.medium.com/map-mean-average-precision-for-object-detection-45c121a31173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imagesearch.com/2022/05/02/mean-average-precision-map-using-the-coco-evaluator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hyperlink" Target="https://cocodataset.org/#ho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12-27-object-recognition-part-4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Una red de líneas y puntos conectados">
            <a:extLst>
              <a:ext uri="{FF2B5EF4-FFF2-40B4-BE49-F238E27FC236}">
                <a16:creationId xmlns:a16="http://schemas.microsoft.com/office/drawing/2014/main" id="{E75576DF-D544-8F02-41FF-B0554EC2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1447" r="-1" b="228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FF50E2-54D0-B9BC-4E1E-F7E49CBA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Apple </a:t>
            </a:r>
            <a:r>
              <a:rPr lang="en-US" dirty="0">
                <a:solidFill>
                  <a:srgbClr val="FFFFFF"/>
                </a:solidFill>
              </a:rPr>
              <a:t>object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F4461-B111-620C-AEC5-644BFA8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a pre-trained object detection model:</a:t>
            </a:r>
          </a:p>
          <a:p>
            <a:r>
              <a:rPr lang="en-US" dirty="0">
                <a:solidFill>
                  <a:srgbClr val="FFFFFF"/>
                </a:solidFill>
              </a:rPr>
              <a:t>SSD </a:t>
            </a:r>
            <a:r>
              <a:rPr lang="en-US" dirty="0" err="1">
                <a:solidFill>
                  <a:srgbClr val="FFFFFF"/>
                </a:solidFill>
              </a:rPr>
              <a:t>MobileNet</a:t>
            </a:r>
            <a:r>
              <a:rPr lang="en-US" dirty="0">
                <a:solidFill>
                  <a:srgbClr val="FFFFFF"/>
                </a:solidFill>
              </a:rPr>
              <a:t> V2 </a:t>
            </a:r>
            <a:r>
              <a:rPr lang="en-US" dirty="0" err="1">
                <a:solidFill>
                  <a:srgbClr val="FFFFFF"/>
                </a:solidFill>
              </a:rPr>
              <a:t>FPNLite</a:t>
            </a:r>
            <a:r>
              <a:rPr lang="en-US" dirty="0">
                <a:solidFill>
                  <a:srgbClr val="FFFFFF"/>
                </a:solidFill>
              </a:rPr>
              <a:t> 320x320</a:t>
            </a:r>
          </a:p>
        </p:txBody>
      </p:sp>
      <p:pic>
        <p:nvPicPr>
          <p:cNvPr id="1026" name="Picture 2" descr="Red Apple PNG Clipart The Best PNG Clipart | Red apple, Clip art, Beautiful  fruits">
            <a:extLst>
              <a:ext uri="{FF2B5EF4-FFF2-40B4-BE49-F238E27FC236}">
                <a16:creationId xmlns:a16="http://schemas.microsoft.com/office/drawing/2014/main" id="{B5DF48D2-6E94-6D90-F2F3-07E6648A0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01" y="4701405"/>
            <a:ext cx="1840147" cy="19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0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81243-624B-239F-6E05-ED13AE7F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Train </a:t>
            </a:r>
            <a:r>
              <a:rPr lang="en-US" dirty="0"/>
              <a:t>loss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8795C3-E2A0-BD88-CB49-3FD96BB2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56" y="1402822"/>
            <a:ext cx="8294488" cy="49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4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B904-9A57-E975-3C88-CAFE5B2D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n-US" dirty="0"/>
              <a:t>loss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10F79-6ED9-0CA0-9EA6-FF0BF1CA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04" y="1597127"/>
            <a:ext cx="8247792" cy="48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AC9E4-11D9-1069-7306-63BE9F9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4BC0C-9038-5EAF-B549-B9E33613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linkClick r:id="rId2"/>
              </a:rPr>
              <a:t>https://github.com/tzutalin/labelImg</a:t>
            </a:r>
            <a:r>
              <a:rPr lang="es-ES" dirty="0"/>
              <a:t> </a:t>
            </a:r>
          </a:p>
          <a:p>
            <a:r>
              <a:rPr lang="es-ES" dirty="0">
                <a:hlinkClick r:id="rId3"/>
              </a:rPr>
              <a:t>https://github.com/tensorflow/models/blob/master/research/object_detection/g3doc/tf2_detection_zoo.md</a:t>
            </a:r>
            <a:r>
              <a:rPr lang="es-ES" dirty="0"/>
              <a:t> </a:t>
            </a:r>
          </a:p>
          <a:p>
            <a:r>
              <a:rPr lang="es-ES" sz="2000" dirty="0">
                <a:hlinkClick r:id="rId4"/>
              </a:rPr>
              <a:t>https://github.com/tensorflow/models/blob/master/research/object_detection/configs/tf2/ssd_mobilenet_v2_320x320_coco17_tpu-8.config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5"/>
              </a:rPr>
              <a:t>https://pyimagesearch.com/2022/05/02/mean-average-precision-map-using-the-coco-evaluator/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6"/>
              </a:rPr>
              <a:t>https://jonathan-hui.medium.com/map-mean-average-precision-for-object-detection-45c121a31173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7"/>
              </a:rPr>
              <a:t>https://lilianweng.github.io/posts/2018-12-27-object-recognition-part-4/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8"/>
              </a:rPr>
              <a:t>https://cocodataset.org/#home</a:t>
            </a:r>
            <a:r>
              <a:rPr lang="es-ES" sz="2000" dirty="0"/>
              <a:t> </a:t>
            </a:r>
          </a:p>
          <a:p>
            <a:r>
              <a:rPr lang="es-ES" sz="2000" dirty="0"/>
              <a:t>Tutorial for object detection:</a:t>
            </a:r>
          </a:p>
          <a:p>
            <a:pPr lvl="1"/>
            <a:r>
              <a:rPr lang="es-ES" dirty="0">
                <a:hlinkClick r:id="rId9"/>
              </a:rPr>
              <a:t>https://www.youtube.com/watch?v=yqkISICHH-U</a:t>
            </a:r>
            <a:endParaRPr lang="es-ES" dirty="0"/>
          </a:p>
          <a:p>
            <a:pPr lvl="1"/>
            <a:r>
              <a:rPr lang="es-ES" dirty="0">
                <a:hlinkClick r:id="rId10"/>
              </a:rPr>
              <a:t>https://github.com/nicknochnack/TFODCourse/blob/main/2.%20Training%20and%20Detection.ipynb</a:t>
            </a:r>
            <a:endParaRPr lang="es-ES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31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BC84-DD5B-06FA-B96B-E6330056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303276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LabelImg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E05D50-C347-0E3C-9374-FFBEDCF3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43" y="1690688"/>
            <a:ext cx="8358714" cy="43534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02627F-3DD3-6035-95E2-76E6EA3B6412}"/>
              </a:ext>
            </a:extLst>
          </p:cNvPr>
          <p:cNvSpPr txBox="1"/>
          <p:nvPr/>
        </p:nvSpPr>
        <p:spPr>
          <a:xfrm>
            <a:off x="4385733" y="572450"/>
            <a:ext cx="453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LabelImg is a graphical image annotation tool.</a:t>
            </a:r>
          </a:p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Annotations are saved as XML files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3787CD-304A-9557-5257-8009D927DAB9}"/>
              </a:ext>
            </a:extLst>
          </p:cNvPr>
          <p:cNvSpPr txBox="1"/>
          <p:nvPr/>
        </p:nvSpPr>
        <p:spPr>
          <a:xfrm>
            <a:off x="4254500" y="614676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https://github.com/tzutalin/labelImg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0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2FB9-5361-4315-87F7-75B2E7B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Train/Test Image Dataset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5C67B3-F2B5-FB6A-6A68-0E4900DF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1762700"/>
            <a:ext cx="8314267" cy="33325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376CC5-918B-55C2-58BA-82F3D86ED39B}"/>
              </a:ext>
            </a:extLst>
          </p:cNvPr>
          <p:cNvSpPr txBox="1"/>
          <p:nvPr/>
        </p:nvSpPr>
        <p:spPr>
          <a:xfrm>
            <a:off x="8771468" y="1762700"/>
            <a:ext cx="304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Train Dataset:</a:t>
            </a:r>
          </a:p>
          <a:p>
            <a:pPr algn="ctr"/>
            <a:r>
              <a:rPr lang="es-ES" sz="3200" dirty="0"/>
              <a:t>149 images</a:t>
            </a:r>
          </a:p>
          <a:p>
            <a:pPr algn="ctr"/>
            <a:endParaRPr lang="es-ES" sz="3200" dirty="0"/>
          </a:p>
          <a:p>
            <a:pPr algn="ctr"/>
            <a:r>
              <a:rPr lang="es-ES" sz="3200" dirty="0"/>
              <a:t>Test Dataset:</a:t>
            </a:r>
          </a:p>
          <a:p>
            <a:pPr algn="ctr"/>
            <a:r>
              <a:rPr lang="es-ES" sz="3200" dirty="0"/>
              <a:t>15 images</a:t>
            </a:r>
          </a:p>
        </p:txBody>
      </p:sp>
    </p:spTree>
    <p:extLst>
      <p:ext uri="{BB962C8B-B14F-4D97-AF65-F5344CB8AC3E}">
        <p14:creationId xmlns:p14="http://schemas.microsoft.com/office/powerpoint/2010/main" val="242064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DE62-A7FF-547C-FA54-0A41A71E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TensorFlow 2 Detection Model Zoo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89D7E4-2DDD-2305-B921-449F6B87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0" y="2022320"/>
            <a:ext cx="7198360" cy="38710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6CB4E0-FCA6-0B85-5BDA-2BEE5152E4EF}"/>
              </a:ext>
            </a:extLst>
          </p:cNvPr>
          <p:cNvSpPr txBox="1"/>
          <p:nvPr/>
        </p:nvSpPr>
        <p:spPr>
          <a:xfrm>
            <a:off x="766445" y="6123543"/>
            <a:ext cx="106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https://github.com/tensorflow/models/blob/master/research/object_detection/g3doc/tf2_detection_zoo.md</a:t>
            </a:r>
            <a:r>
              <a:rPr lang="es-ES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02A3E4-2AE6-8DDF-2575-871511F3F991}"/>
              </a:ext>
            </a:extLst>
          </p:cNvPr>
          <p:cNvSpPr txBox="1"/>
          <p:nvPr/>
        </p:nvSpPr>
        <p:spPr>
          <a:xfrm>
            <a:off x="4375078" y="1367522"/>
            <a:ext cx="293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4292F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collection of detection models pre-trained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59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965A4-3CA6-AAB6-1DE9-CF881363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4292F"/>
                </a:solidFill>
                <a:latin typeface="-apple-system"/>
              </a:rPr>
              <a:t>M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odel configs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32F35F-CEC4-5CC4-23CD-AB72331C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29" y="1690688"/>
            <a:ext cx="4484142" cy="43525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301130-4137-DFFB-90C2-C7132B351A30}"/>
              </a:ext>
            </a:extLst>
          </p:cNvPr>
          <p:cNvSpPr txBox="1"/>
          <p:nvPr/>
        </p:nvSpPr>
        <p:spPr>
          <a:xfrm>
            <a:off x="631825" y="6211669"/>
            <a:ext cx="1092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3"/>
              </a:rPr>
              <a:t>https://github.com/tensorflow/models/blob/master/research/object_detection/configs/tf2/ssd_mobilenet_v2_320x320_coco17_tpu-8.config</a:t>
            </a:r>
            <a:r>
              <a:rPr lang="es-ES" sz="1400" dirty="0"/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83AE4D-AF5A-0CDE-13BC-A1E2E35CCA12}"/>
              </a:ext>
            </a:extLst>
          </p:cNvPr>
          <p:cNvSpPr txBox="1"/>
          <p:nvPr/>
        </p:nvSpPr>
        <p:spPr>
          <a:xfrm>
            <a:off x="8868410" y="1859137"/>
            <a:ext cx="254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train these models from scratch, you can use the model configs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97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97517A-6D0E-28D8-E9B5-D0DC6E7AE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" r="2786" b="2490"/>
          <a:stretch/>
        </p:blipFill>
        <p:spPr>
          <a:xfrm>
            <a:off x="1679258" y="206168"/>
            <a:ext cx="8833483" cy="5386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EC4AB6-E50B-28BC-4BC6-A64A394E9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" t="3050" r="600"/>
          <a:stretch/>
        </p:blipFill>
        <p:spPr>
          <a:xfrm>
            <a:off x="1688784" y="744859"/>
            <a:ext cx="8833484" cy="4709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ABCEEB-22E4-BEA4-CF0B-FF85327F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14" y="1409125"/>
            <a:ext cx="3208069" cy="180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53F81F-9783-9FA2-0B03-264568734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33" y="4165863"/>
            <a:ext cx="1924050" cy="15276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1B9E29A-28AB-61DF-D29A-28FBE5F1E2D9}"/>
              </a:ext>
            </a:extLst>
          </p:cNvPr>
          <p:cNvSpPr txBox="1"/>
          <p:nvPr/>
        </p:nvSpPr>
        <p:spPr>
          <a:xfrm>
            <a:off x="3180079" y="3290540"/>
            <a:ext cx="5831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linkClick r:id="rId6"/>
              </a:rPr>
              <a:t>https://pyimagesearch.com/2022/05/02/mean-average-precision-map-using-the-coco-evaluator/</a:t>
            </a:r>
            <a:r>
              <a:rPr lang="es-ES" sz="1100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CE9078-7E12-9CD8-5034-AAE9A2F76F47}"/>
              </a:ext>
            </a:extLst>
          </p:cNvPr>
          <p:cNvSpPr txBox="1"/>
          <p:nvPr/>
        </p:nvSpPr>
        <p:spPr>
          <a:xfrm>
            <a:off x="8239124" y="5773855"/>
            <a:ext cx="32080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hlinkClick r:id="rId7"/>
              </a:rPr>
              <a:t>https://jonathan-hui.medium.com/map-mean-average-precision-for-object-detection-45c121a31173</a:t>
            </a:r>
            <a:r>
              <a:rPr lang="es-ES" sz="11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7C8CC0-D303-31AB-CBB2-A71E017C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81" y="1404247"/>
            <a:ext cx="1290668" cy="180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D8990E-5937-AFD2-E155-3B9C8DB9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49" y="1409125"/>
            <a:ext cx="2592665" cy="17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2AC2E5-7374-CDF5-3B29-F92604A8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11" y="1404247"/>
            <a:ext cx="2309105" cy="180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C80634D-370C-F6F3-7F01-EEDFA306F1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034" y="3590890"/>
            <a:ext cx="4850622" cy="5822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391E9B5-2A6E-5FB1-892B-0CC4ED2C70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034" y="4244719"/>
            <a:ext cx="3682843" cy="146735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BF57E47-8473-540A-C914-2A872CE78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4579" y="4248796"/>
            <a:ext cx="3984545" cy="14701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CB8EF9-0623-1E80-B3E7-4510D7F1BE41}"/>
              </a:ext>
            </a:extLst>
          </p:cNvPr>
          <p:cNvSpPr txBox="1"/>
          <p:nvPr/>
        </p:nvSpPr>
        <p:spPr>
          <a:xfrm>
            <a:off x="270034" y="5837440"/>
            <a:ext cx="775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COCO:</a:t>
            </a:r>
            <a:r>
              <a:rPr lang="en-US" sz="1600" b="0" i="0" dirty="0">
                <a:effectLst/>
              </a:rPr>
              <a:t> Is a large-scale object detection, segmentation, and captioning dataset. COCO has several features</a:t>
            </a:r>
            <a:endParaRPr lang="es-ES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5392319-E732-1DB4-9F2C-2FED81DB0CC2}"/>
              </a:ext>
            </a:extLst>
          </p:cNvPr>
          <p:cNvSpPr txBox="1"/>
          <p:nvPr/>
        </p:nvSpPr>
        <p:spPr>
          <a:xfrm>
            <a:off x="270034" y="638538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hlinkClick r:id="rId14"/>
              </a:rPr>
              <a:t>https://cocodataset.org/#home</a:t>
            </a:r>
            <a:r>
              <a:rPr 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3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7415-C42F-163A-6086-986675CE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SSD: Single Shot MultiBox Detector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3C0C29-42F4-F107-7E3E-7D103222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286005"/>
            <a:ext cx="8820150" cy="2895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8695D4-6157-C0D5-D5BE-0762642A2140}"/>
              </a:ext>
            </a:extLst>
          </p:cNvPr>
          <p:cNvSpPr txBox="1"/>
          <p:nvPr/>
        </p:nvSpPr>
        <p:spPr>
          <a:xfrm>
            <a:off x="9185275" y="2286005"/>
            <a:ext cx="2871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Image Pyramid</a:t>
            </a:r>
          </a:p>
          <a:p>
            <a:r>
              <a:rPr lang="en-US" dirty="0">
                <a:solidFill>
                  <a:srgbClr val="1F1F1F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1F1F1F"/>
                </a:solidFill>
                <a:effectLst/>
                <a:latin typeface="-apple-system"/>
              </a:rPr>
              <a:t>pyramid representation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 of images at different scales</a:t>
            </a:r>
            <a:endParaRPr lang="es-MX" b="1" dirty="0"/>
          </a:p>
          <a:p>
            <a:endParaRPr lang="es-MX" dirty="0"/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In SSD, the detection happens in every pyramidal layer, targeting at objects of various sizes.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AE3D2-6F49-1E9F-3DCB-59D8735FDEE7}"/>
              </a:ext>
            </a:extLst>
          </p:cNvPr>
          <p:cNvSpPr txBox="1"/>
          <p:nvPr/>
        </p:nvSpPr>
        <p:spPr>
          <a:xfrm>
            <a:off x="3729566" y="5638422"/>
            <a:ext cx="473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3"/>
              </a:rPr>
              <a:t>https://lilianweng.github.io/posts/2018-12-27-object-recognition-part-4/</a:t>
            </a:r>
            <a:r>
              <a:rPr 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25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7331A-42C0-CEB4-9208-08402BF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Training the 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F4E4E-FED9-A6DF-3D78-D0155D0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TF Models Pretrained Models from Tensorflow Model Zoo </a:t>
            </a:r>
          </a:p>
          <a:p>
            <a:r>
              <a:rPr lang="en-US" dirty="0"/>
              <a:t>Install TF Object Detection</a:t>
            </a:r>
          </a:p>
          <a:p>
            <a:r>
              <a:rPr lang="en-US" dirty="0"/>
              <a:t>Create Label Map</a:t>
            </a:r>
          </a:p>
          <a:p>
            <a:r>
              <a:rPr lang="es-ES" dirty="0"/>
              <a:t>Create TF Records (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Binary file format that has a significant impact on model training time, 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 is optimized for use with Tensorflow)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Update Model Config File For Transfer Learning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Num_classes: 1 (Apple)</a:t>
            </a:r>
          </a:p>
          <a:p>
            <a:pPr lvl="1"/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Batch_size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= 5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Checkpoints paths and type(detection): Checkpoints capture the exact value of all parameters used by a model</a:t>
            </a:r>
          </a:p>
          <a:p>
            <a:pPr lvl="1"/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LabelMa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p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path for train and test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Record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paths for train and test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Train Model (Using model_main_tf2.py with the model configs to train the pretrained model)</a:t>
            </a:r>
          </a:p>
        </p:txBody>
      </p:sp>
    </p:spTree>
    <p:extLst>
      <p:ext uri="{BB962C8B-B14F-4D97-AF65-F5344CB8AC3E}">
        <p14:creationId xmlns:p14="http://schemas.microsoft.com/office/powerpoint/2010/main" val="183850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73B22-03E9-C295-CAA9-F730ED9D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Results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DCB78-38DE-C889-508D-E8B4ADBB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Time required to train: 2 hours and 30 minutes</a:t>
            </a:r>
          </a:p>
          <a:p>
            <a:r>
              <a:rPr lang="es-MX" dirty="0"/>
              <a:t>Train dataset</a:t>
            </a:r>
          </a:p>
          <a:p>
            <a:pPr lvl="1"/>
            <a:r>
              <a:rPr lang="es-MX" dirty="0"/>
              <a:t>Step 2000:</a:t>
            </a:r>
          </a:p>
          <a:p>
            <a:pPr lvl="2"/>
            <a:r>
              <a:rPr lang="es-MX" dirty="0"/>
              <a:t>Classification_loss: 0.06613</a:t>
            </a:r>
          </a:p>
          <a:p>
            <a:pPr lvl="2"/>
            <a:r>
              <a:rPr lang="es-MX" dirty="0"/>
              <a:t>Localization_loss: 0.04084</a:t>
            </a:r>
          </a:p>
          <a:p>
            <a:pPr lvl="2"/>
            <a:r>
              <a:rPr lang="es-MX" dirty="0"/>
              <a:t>Regularization_loss: 0.1461</a:t>
            </a:r>
          </a:p>
          <a:p>
            <a:pPr lvl="2"/>
            <a:r>
              <a:rPr lang="es-MX" dirty="0"/>
              <a:t>Total_loss: 0.2531</a:t>
            </a:r>
          </a:p>
          <a:p>
            <a:r>
              <a:rPr lang="es-MX" dirty="0"/>
              <a:t>Test dataset</a:t>
            </a:r>
          </a:p>
          <a:p>
            <a:pPr lvl="1"/>
            <a:r>
              <a:rPr lang="es-MX" dirty="0"/>
              <a:t>Step 2000:</a:t>
            </a:r>
          </a:p>
          <a:p>
            <a:pPr lvl="2"/>
            <a:r>
              <a:rPr lang="es-MX" dirty="0"/>
              <a:t>Classification_loss: 0.1638</a:t>
            </a:r>
          </a:p>
          <a:p>
            <a:pPr lvl="2"/>
            <a:r>
              <a:rPr lang="es-MX" dirty="0"/>
              <a:t>Localization_loss: 0.07595</a:t>
            </a:r>
          </a:p>
          <a:p>
            <a:pPr lvl="2"/>
            <a:r>
              <a:rPr lang="es-MX" dirty="0"/>
              <a:t>Regularization_loss: 0.1461</a:t>
            </a:r>
          </a:p>
          <a:p>
            <a:pPr lvl="2"/>
            <a:r>
              <a:rPr lang="es-MX" dirty="0"/>
              <a:t>Total_loss: 0.3858</a:t>
            </a:r>
          </a:p>
          <a:p>
            <a:pPr lvl="2"/>
            <a:endParaRPr lang="es-MX" dirty="0"/>
          </a:p>
          <a:p>
            <a:pPr lvl="2"/>
            <a:endParaRPr lang="es-MX" dirty="0"/>
          </a:p>
          <a:p>
            <a:pPr lvl="2"/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B184C3-1BF4-2B17-7318-FB77A42B2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24" y="2225344"/>
            <a:ext cx="5972926" cy="35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273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595</Words>
  <Application>Microsoft Office PowerPoint</Application>
  <PresentationFormat>Panorámica</PresentationFormat>
  <Paragraphs>72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charter</vt:lpstr>
      <vt:lpstr>Gill Sans Nova</vt:lpstr>
      <vt:lpstr>ConfettiVTI</vt:lpstr>
      <vt:lpstr>Apple object detection</vt:lpstr>
      <vt:lpstr>LabelImg</vt:lpstr>
      <vt:lpstr>Train/Test Image Dataset</vt:lpstr>
      <vt:lpstr>TensorFlow 2 Detection Model Zoo</vt:lpstr>
      <vt:lpstr>Model configs</vt:lpstr>
      <vt:lpstr>Presentación de PowerPoint</vt:lpstr>
      <vt:lpstr>SSD: Single Shot MultiBox Detector</vt:lpstr>
      <vt:lpstr>Training the model</vt:lpstr>
      <vt:lpstr>Results</vt:lpstr>
      <vt:lpstr>Train loss</vt:lpstr>
      <vt:lpstr>Test loss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Garduno</dc:creator>
  <cp:lastModifiedBy>Garduno</cp:lastModifiedBy>
  <cp:revision>10</cp:revision>
  <dcterms:created xsi:type="dcterms:W3CDTF">2022-06-05T08:48:05Z</dcterms:created>
  <dcterms:modified xsi:type="dcterms:W3CDTF">2022-06-06T07:09:59Z</dcterms:modified>
</cp:coreProperties>
</file>