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097F"/>
    <a:srgbClr val="E52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E05D2-A0FF-4394-8082-5357EFBB0ED8}" type="datetimeFigureOut">
              <a:rPr lang="es-ES" smtClean="0"/>
              <a:t>18/11/2021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A9DC4-E8AF-480D-AA64-74B2DC0F4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respect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label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91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looking for trends in the data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30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80E7C-1B71-48BF-9D08-306CFCAA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 err="1"/>
              <a:t>Intelligent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:</a:t>
            </a:r>
            <a:br>
              <a:rPr lang="es-MX" dirty="0"/>
            </a:br>
            <a:r>
              <a:rPr lang="en-US" sz="2000" dirty="0"/>
              <a:t>Estimation of obesity levels based on eating habits and physical condition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FB78B-7E5B-436E-92E0-695B28303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Eduardo Garduño Martínez</a:t>
            </a:r>
          </a:p>
          <a:p>
            <a:r>
              <a:rPr lang="es-MX" dirty="0"/>
              <a:t>A01209466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86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C633-4541-4F0A-9927-842E593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NexusSerif"/>
              </a:rPr>
              <a:t>Dataset for estimation of obesity levels based on eating habits and physical condition in individuals from Colombia, Peru and Mexico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04DFC-1CE2-479E-9808-CC4775E6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69" y="2849843"/>
            <a:ext cx="3767392" cy="3522384"/>
          </a:xfrm>
        </p:spPr>
        <p:txBody>
          <a:bodyPr>
            <a:normAutofit/>
          </a:bodyPr>
          <a:lstStyle/>
          <a:p>
            <a:r>
              <a:rPr lang="es-MX" sz="1800" dirty="0" err="1"/>
              <a:t>Gender</a:t>
            </a:r>
            <a:endParaRPr lang="es-MX" sz="1800" dirty="0"/>
          </a:p>
          <a:p>
            <a:r>
              <a:rPr lang="es-MX" sz="1800" dirty="0"/>
              <a:t>Age</a:t>
            </a:r>
          </a:p>
          <a:p>
            <a:r>
              <a:rPr lang="es-MX" sz="1800" dirty="0" err="1"/>
              <a:t>Height</a:t>
            </a:r>
            <a:endParaRPr lang="es-MX" sz="1800" dirty="0"/>
          </a:p>
          <a:p>
            <a:r>
              <a:rPr lang="es-MX" sz="1800" dirty="0" err="1"/>
              <a:t>Weight</a:t>
            </a:r>
            <a:endParaRPr lang="es-MX" sz="1800" dirty="0"/>
          </a:p>
          <a:p>
            <a:r>
              <a:rPr lang="es-MX" sz="1800" dirty="0" err="1"/>
              <a:t>Family_history_with_overweight</a:t>
            </a:r>
            <a:endParaRPr lang="es-MX" sz="1800" dirty="0"/>
          </a:p>
          <a:p>
            <a:r>
              <a:rPr lang="es-MX" sz="1800" dirty="0"/>
              <a:t>FAVC (</a:t>
            </a:r>
            <a:r>
              <a:rPr lang="en-US" sz="1800" dirty="0"/>
              <a:t>Frequent consumption of high caloric food)</a:t>
            </a:r>
          </a:p>
          <a:p>
            <a:r>
              <a:rPr lang="es-MX" sz="1800" dirty="0"/>
              <a:t>FCVC (</a:t>
            </a:r>
            <a:r>
              <a:rPr lang="en-US" sz="1800" dirty="0"/>
              <a:t>Frequency of consumption of vegetables)</a:t>
            </a:r>
          </a:p>
          <a:p>
            <a:r>
              <a:rPr lang="es-MX" sz="1800" dirty="0"/>
              <a:t>NCP</a:t>
            </a:r>
            <a:r>
              <a:rPr lang="en-US" sz="1800" dirty="0"/>
              <a:t> (Number of main meals)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A4918F5-49D7-43D8-910F-60212817E645}"/>
              </a:ext>
            </a:extLst>
          </p:cNvPr>
          <p:cNvSpPr txBox="1">
            <a:spLocks/>
          </p:cNvSpPr>
          <p:nvPr/>
        </p:nvSpPr>
        <p:spPr>
          <a:xfrm>
            <a:off x="4126337" y="2470043"/>
            <a:ext cx="3767392" cy="42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CAEC </a:t>
            </a:r>
            <a:r>
              <a:rPr lang="en-US" sz="1800" dirty="0"/>
              <a:t>(Consumption of food between meals</a:t>
            </a:r>
          </a:p>
          <a:p>
            <a:r>
              <a:rPr lang="es-MX" sz="1800" dirty="0"/>
              <a:t>SMOKE</a:t>
            </a:r>
          </a:p>
          <a:p>
            <a:r>
              <a:rPr lang="es-MX" sz="1800" dirty="0"/>
              <a:t>CH2O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water</a:t>
            </a:r>
            <a:r>
              <a:rPr lang="es-MX" sz="1800" dirty="0"/>
              <a:t> </a:t>
            </a:r>
            <a:r>
              <a:rPr lang="es-MX" sz="1800" dirty="0" err="1"/>
              <a:t>daily</a:t>
            </a:r>
            <a:r>
              <a:rPr lang="es-MX" sz="1800" dirty="0"/>
              <a:t>)</a:t>
            </a:r>
          </a:p>
          <a:p>
            <a:r>
              <a:rPr lang="es-MX" sz="1800" dirty="0"/>
              <a:t>SCC (</a:t>
            </a:r>
            <a:r>
              <a:rPr lang="es-MX" sz="1800" dirty="0" err="1"/>
              <a:t>Calories</a:t>
            </a:r>
            <a:r>
              <a:rPr lang="es-MX" sz="1800" dirty="0"/>
              <a:t> 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monitoring</a:t>
            </a:r>
            <a:r>
              <a:rPr lang="es-MX" sz="1800" dirty="0"/>
              <a:t>)</a:t>
            </a:r>
          </a:p>
          <a:p>
            <a:r>
              <a:rPr lang="es-MX" sz="1800" dirty="0"/>
              <a:t>FAF (</a:t>
            </a:r>
            <a:r>
              <a:rPr lang="es-MX" sz="1800" dirty="0" err="1"/>
              <a:t>Physical</a:t>
            </a:r>
            <a:r>
              <a:rPr lang="es-MX" sz="1800" dirty="0"/>
              <a:t> </a:t>
            </a:r>
            <a:r>
              <a:rPr lang="es-MX" sz="1800" dirty="0" err="1"/>
              <a:t>activity</a:t>
            </a:r>
            <a:r>
              <a:rPr lang="es-MX" sz="1800" dirty="0"/>
              <a:t> </a:t>
            </a:r>
            <a:r>
              <a:rPr lang="es-MX" sz="1800" dirty="0" err="1"/>
              <a:t>frequency</a:t>
            </a:r>
            <a:r>
              <a:rPr lang="es-MX" sz="1800" dirty="0"/>
              <a:t>)</a:t>
            </a:r>
          </a:p>
          <a:p>
            <a:r>
              <a:rPr lang="es-MX" sz="1800" dirty="0"/>
              <a:t>TUE (Time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technology</a:t>
            </a:r>
            <a:r>
              <a:rPr lang="es-MX" sz="1800" dirty="0"/>
              <a:t> </a:t>
            </a:r>
            <a:r>
              <a:rPr lang="es-MX" sz="1800" dirty="0" err="1"/>
              <a:t>devices</a:t>
            </a:r>
            <a:r>
              <a:rPr lang="es-MX" sz="1800" dirty="0"/>
              <a:t>)</a:t>
            </a:r>
          </a:p>
          <a:p>
            <a:r>
              <a:rPr lang="es-MX" sz="1800" dirty="0"/>
              <a:t>CALC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alcohol)</a:t>
            </a:r>
          </a:p>
          <a:p>
            <a:r>
              <a:rPr lang="es-MX" sz="1800" dirty="0"/>
              <a:t>MTRANS (</a:t>
            </a:r>
            <a:r>
              <a:rPr lang="es-MX" sz="1800" dirty="0" err="1"/>
              <a:t>Transportation</a:t>
            </a:r>
            <a:r>
              <a:rPr lang="es-MX" sz="1800" dirty="0"/>
              <a:t> </a:t>
            </a:r>
            <a:r>
              <a:rPr lang="es-MX" sz="1800" dirty="0" err="1"/>
              <a:t>used</a:t>
            </a:r>
            <a:r>
              <a:rPr lang="es-MX" sz="1800" dirty="0"/>
              <a:t>)</a:t>
            </a:r>
          </a:p>
          <a:p>
            <a:pPr marL="0" indent="0">
              <a:buNone/>
            </a:pPr>
            <a:endParaRPr lang="es-MX" sz="1800" dirty="0"/>
          </a:p>
          <a:p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D4F221-F957-48CD-9BFE-B311342E406A}"/>
              </a:ext>
            </a:extLst>
          </p:cNvPr>
          <p:cNvCxnSpPr/>
          <p:nvPr/>
        </p:nvCxnSpPr>
        <p:spPr>
          <a:xfrm>
            <a:off x="3951414" y="2517842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6C17093-C6EC-43D5-ABDD-020362B07B89}"/>
              </a:ext>
            </a:extLst>
          </p:cNvPr>
          <p:cNvCxnSpPr/>
          <p:nvPr/>
        </p:nvCxnSpPr>
        <p:spPr>
          <a:xfrm>
            <a:off x="7903458" y="2528196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F6FC-4869-4C2B-BA75-741CE0A1DDB9}"/>
              </a:ext>
            </a:extLst>
          </p:cNvPr>
          <p:cNvSpPr txBox="1"/>
          <p:nvPr/>
        </p:nvSpPr>
        <p:spPr>
          <a:xfrm>
            <a:off x="132072" y="2285377"/>
            <a:ext cx="37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Features</a:t>
            </a:r>
            <a:r>
              <a:rPr lang="es-ES" dirty="0"/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D9E2DA-2B62-4C8A-AFC9-C6DE6BE92967}"/>
              </a:ext>
            </a:extLst>
          </p:cNvPr>
          <p:cNvSpPr txBox="1"/>
          <p:nvPr/>
        </p:nvSpPr>
        <p:spPr>
          <a:xfrm>
            <a:off x="9559065" y="2285377"/>
            <a:ext cx="98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Label</a:t>
            </a:r>
            <a:r>
              <a:rPr lang="es-ES" dirty="0"/>
              <a:t>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A8C770-A2F4-40F6-91BB-85055216A5E7}"/>
              </a:ext>
            </a:extLst>
          </p:cNvPr>
          <p:cNvSpPr txBox="1">
            <a:spLocks/>
          </p:cNvSpPr>
          <p:nvPr/>
        </p:nvSpPr>
        <p:spPr>
          <a:xfrm>
            <a:off x="8167872" y="2851323"/>
            <a:ext cx="3767392" cy="352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Nobeyesdad</a:t>
            </a:r>
            <a:endParaRPr lang="en-US" sz="1800" dirty="0"/>
          </a:p>
          <a:p>
            <a:pPr lvl="1"/>
            <a:r>
              <a:rPr lang="en-US" sz="1400" dirty="0" err="1"/>
              <a:t>Insufficient_Weight</a:t>
            </a:r>
            <a:endParaRPr lang="en-US" sz="1400" dirty="0"/>
          </a:p>
          <a:p>
            <a:pPr lvl="1"/>
            <a:r>
              <a:rPr lang="en-US" sz="1400" dirty="0" err="1"/>
              <a:t>Normal_Weight</a:t>
            </a:r>
            <a:endParaRPr lang="en-US" sz="1400" dirty="0"/>
          </a:p>
          <a:p>
            <a:pPr lvl="1"/>
            <a:r>
              <a:rPr lang="en-US" sz="1400" dirty="0" err="1"/>
              <a:t>Overweight_Level_I</a:t>
            </a:r>
            <a:endParaRPr lang="en-US" sz="1400" dirty="0"/>
          </a:p>
          <a:p>
            <a:pPr lvl="1"/>
            <a:r>
              <a:rPr lang="en-US" sz="1400" dirty="0" err="1"/>
              <a:t>Overweight_Level_II</a:t>
            </a:r>
            <a:endParaRPr lang="en-US" sz="1400" dirty="0"/>
          </a:p>
          <a:p>
            <a:pPr lvl="1"/>
            <a:r>
              <a:rPr lang="en-US" sz="1400" dirty="0" err="1"/>
              <a:t>Obesity_Type_I</a:t>
            </a:r>
            <a:endParaRPr lang="en-US" sz="1400" dirty="0"/>
          </a:p>
          <a:p>
            <a:pPr lvl="1"/>
            <a:r>
              <a:rPr lang="en-US" sz="1400" dirty="0" err="1"/>
              <a:t>Obesity_Type_II</a:t>
            </a:r>
            <a:endParaRPr lang="en-US" sz="1400" dirty="0"/>
          </a:p>
          <a:p>
            <a:pPr lvl="1"/>
            <a:r>
              <a:rPr lang="en-US" sz="1400" dirty="0" err="1"/>
              <a:t>Obesity_Type_III</a:t>
            </a:r>
            <a:endParaRPr lang="en-U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0B996B-4A29-42C2-A61A-4966C77FDC2A}"/>
              </a:ext>
            </a:extLst>
          </p:cNvPr>
          <p:cNvSpPr txBox="1"/>
          <p:nvPr/>
        </p:nvSpPr>
        <p:spPr>
          <a:xfrm>
            <a:off x="8034291" y="5086905"/>
            <a:ext cx="376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was generated synthetically using the Weka tool and the SMOTE filter, 23% of the data was collected directly from users through a web platform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32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92F1-7FB2-4187-873A-13BF3993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vs Original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06DAAA7-D27F-4D6C-A9D4-99160BC9A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" t="7500" r="7500" b="46389"/>
          <a:stretch/>
        </p:blipFill>
        <p:spPr>
          <a:xfrm>
            <a:off x="85724" y="2142732"/>
            <a:ext cx="6010275" cy="31623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3D9EC2-F742-4C1A-B358-1250FA24C320}"/>
              </a:ext>
            </a:extLst>
          </p:cNvPr>
          <p:cNvSpPr txBox="1"/>
          <p:nvPr/>
        </p:nvSpPr>
        <p:spPr>
          <a:xfrm>
            <a:off x="8325025" y="3539216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</a:t>
            </a:r>
            <a:r>
              <a:rPr lang="es-ES" dirty="0" err="1"/>
              <a:t>index</a:t>
            </a:r>
            <a:r>
              <a:rPr lang="es-ES" dirty="0"/>
              <a:t> = 0.2101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AAB8E-6C24-4988-8F4C-E4752D0B8B5E}"/>
              </a:ext>
            </a:extLst>
          </p:cNvPr>
          <p:cNvSpPr txBox="1"/>
          <p:nvPr/>
        </p:nvSpPr>
        <p:spPr>
          <a:xfrm>
            <a:off x="322869" y="578160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 index is a measure of the similarity between two data </a:t>
            </a:r>
            <a:r>
              <a:rPr lang="en-US" dirty="0" err="1"/>
              <a:t>clusterings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44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63521-70F7-464E-97E9-72C8CD5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0E3A7974-F060-44D8-ABDD-59B3923B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028824"/>
            <a:ext cx="4257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B20A30D-D497-4AED-B9F8-FEF9061BC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t="7500" r="51320" b="46389"/>
          <a:stretch/>
        </p:blipFill>
        <p:spPr>
          <a:xfrm>
            <a:off x="119085" y="1263192"/>
            <a:ext cx="4840847" cy="50940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8B3F3-1B6F-40CA-BE55-75B9CB4FA343}"/>
              </a:ext>
            </a:extLst>
          </p:cNvPr>
          <p:cNvSpPr txBox="1"/>
          <p:nvPr/>
        </p:nvSpPr>
        <p:spPr>
          <a:xfrm>
            <a:off x="5049625" y="2019391"/>
            <a:ext cx="702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BM Plex Sans" panose="020B0604020202020204" pitchFamily="34" charset="0"/>
              </a:rPr>
              <a:t>“The final cluster centers are computed as the mean for each variable within each final cluster. The final cluster centers reflect the characteristics of the typical case for each cluster.</a:t>
            </a:r>
            <a:r>
              <a:rPr lang="es-ES" b="0" i="0" dirty="0">
                <a:effectLst/>
                <a:latin typeface="IBM Plex Sans" panose="020B0604020202020204" pitchFamily="34" charset="0"/>
              </a:rPr>
              <a:t>” </a:t>
            </a:r>
          </a:p>
          <a:p>
            <a:r>
              <a:rPr lang="es-ES" dirty="0">
                <a:latin typeface="IBM Plex Sans" panose="020B0604020202020204" pitchFamily="34" charset="0"/>
              </a:rPr>
              <a:t>-IBM</a:t>
            </a:r>
            <a:endParaRPr lang="en-US" b="0" i="0" dirty="0">
              <a:effectLst/>
              <a:latin typeface="IBM Plex Sans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61B68B-90BC-47DA-B35B-E0C51A1B4BF9}"/>
              </a:ext>
            </a:extLst>
          </p:cNvPr>
          <p:cNvSpPr txBox="1"/>
          <p:nvPr/>
        </p:nvSpPr>
        <p:spPr>
          <a:xfrm>
            <a:off x="328475" y="6480698"/>
            <a:ext cx="601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https://www.ibm.com/docs/en/spss-statistics/24.0.0?topic=customers-final-cluster-centers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639DFE-8B97-4430-9AFE-5026DD1C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87" y="3198134"/>
            <a:ext cx="3105150" cy="800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047546C-7EC4-4F52-B83F-78557F7BCCB8}"/>
              </a:ext>
            </a:extLst>
          </p:cNvPr>
          <p:cNvSpPr txBox="1"/>
          <p:nvPr/>
        </p:nvSpPr>
        <p:spPr>
          <a:xfrm>
            <a:off x="5127887" y="4147794"/>
            <a:ext cx="454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History</a:t>
            </a:r>
            <a:r>
              <a:rPr lang="es-MX" dirty="0"/>
              <a:t> : Familiar </a:t>
            </a:r>
            <a:r>
              <a:rPr lang="es-MX" dirty="0" err="1"/>
              <a:t>history</a:t>
            </a:r>
            <a:r>
              <a:rPr lang="es-MX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 err="1"/>
              <a:t>overweight</a:t>
            </a:r>
            <a:endParaRPr lang="es-MX" sz="1800" dirty="0"/>
          </a:p>
          <a:p>
            <a:r>
              <a:rPr lang="es-MX" dirty="0"/>
              <a:t> </a:t>
            </a:r>
          </a:p>
          <a:p>
            <a:r>
              <a:rPr lang="es-MX" dirty="0"/>
              <a:t>FAVC: </a:t>
            </a:r>
            <a:r>
              <a:rPr lang="en-US" dirty="0"/>
              <a:t>Frequent consumption of high caloric food</a:t>
            </a:r>
          </a:p>
          <a:p>
            <a:endParaRPr lang="en-US" dirty="0"/>
          </a:p>
          <a:p>
            <a:r>
              <a:rPr lang="en-US" dirty="0"/>
              <a:t>NCP:</a:t>
            </a:r>
            <a:r>
              <a:rPr lang="en-US" sz="1800" dirty="0"/>
              <a:t> Number of main meals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5A6B0A-44A8-44B1-8582-B60B0C16950D}"/>
              </a:ext>
            </a:extLst>
          </p:cNvPr>
          <p:cNvSpPr/>
          <p:nvPr/>
        </p:nvSpPr>
        <p:spPr>
          <a:xfrm>
            <a:off x="848413" y="2646324"/>
            <a:ext cx="1168924" cy="2830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AB9A083-2D8F-47DF-A6A0-59256C73EA17}"/>
              </a:ext>
            </a:extLst>
          </p:cNvPr>
          <p:cNvSpPr/>
          <p:nvPr/>
        </p:nvSpPr>
        <p:spPr>
          <a:xfrm rot="3065254">
            <a:off x="2641808" y="2021602"/>
            <a:ext cx="1156448" cy="3653859"/>
          </a:xfrm>
          <a:prstGeom prst="ellipse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4E8B0-C095-4628-AE64-74CDACD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Hand </a:t>
            </a:r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7923A5-FDBD-4ED9-A432-506A2A6A2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4" t="10983" r="8195" b="9028"/>
          <a:stretch/>
        </p:blipFill>
        <p:spPr>
          <a:xfrm>
            <a:off x="275374" y="2454382"/>
            <a:ext cx="3608875" cy="34582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A2942E-D2F4-4D91-ACCA-C1D8D5D2DFC6}"/>
              </a:ext>
            </a:extLst>
          </p:cNvPr>
          <p:cNvSpPr txBox="1"/>
          <p:nvPr/>
        </p:nvSpPr>
        <p:spPr>
          <a:xfrm>
            <a:off x="4035523" y="2008210"/>
            <a:ext cx="581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Kmeans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B8555B-F5C2-4EA2-BC34-4120FAD9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30" y="2792951"/>
            <a:ext cx="2842905" cy="4965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2DD8DA-19F2-4AA3-A7BF-D9A6D8F1CE5C}"/>
              </a:ext>
            </a:extLst>
          </p:cNvPr>
          <p:cNvSpPr txBox="1"/>
          <p:nvPr/>
        </p:nvSpPr>
        <p:spPr>
          <a:xfrm>
            <a:off x="4132930" y="2428247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Euclidean</a:t>
            </a:r>
            <a:r>
              <a:rPr lang="es-MX" dirty="0"/>
              <a:t> </a:t>
            </a:r>
            <a:r>
              <a:rPr lang="es-MX" dirty="0" err="1"/>
              <a:t>Distance</a:t>
            </a:r>
            <a:r>
              <a:rPr lang="es-MX" dirty="0"/>
              <a:t> Formula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A18CF9-E915-40D5-8B03-B65D662D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219" y="3690632"/>
            <a:ext cx="3917561" cy="927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7890CB-52F2-43E3-BA8D-EED250134F6F}"/>
              </a:ext>
            </a:extLst>
          </p:cNvPr>
          <p:cNvSpPr txBox="1"/>
          <p:nvPr/>
        </p:nvSpPr>
        <p:spPr>
          <a:xfrm>
            <a:off x="4132930" y="3290099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centroids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7C0DA1-F6D0-43B3-9BB9-08D91E82F83D}"/>
              </a:ext>
            </a:extLst>
          </p:cNvPr>
          <p:cNvSpPr txBox="1"/>
          <p:nvPr/>
        </p:nvSpPr>
        <p:spPr>
          <a:xfrm>
            <a:off x="4035523" y="4612606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clusters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distance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82A80A-2A77-4264-98E6-22B0A46B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930" y="5003390"/>
            <a:ext cx="4552296" cy="1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48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199</TotalTime>
  <Words>311</Words>
  <Application>Microsoft Office PowerPoint</Application>
  <PresentationFormat>Panorámica</PresentationFormat>
  <Paragraphs>52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IBM Plex Sans</vt:lpstr>
      <vt:lpstr>NexusSerif</vt:lpstr>
      <vt:lpstr>Trebuchet MS</vt:lpstr>
      <vt:lpstr>Berlín</vt:lpstr>
      <vt:lpstr>Intelligent systems: Estimation of obesity levels based on eating habits and physical condition</vt:lpstr>
      <vt:lpstr>Dataset for estimation of obesity levels based on eating habits and physical condition in individuals from Colombia, Peru and Mexico</vt:lpstr>
      <vt:lpstr>Cluster vs Original</vt:lpstr>
      <vt:lpstr>Scatter plot</vt:lpstr>
      <vt:lpstr>Presentación de PowerPoint</vt:lpstr>
      <vt:lpstr>By Hand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</dc:title>
  <dc:creator>Garduno</dc:creator>
  <cp:lastModifiedBy>Garduno</cp:lastModifiedBy>
  <cp:revision>9</cp:revision>
  <dcterms:created xsi:type="dcterms:W3CDTF">2021-11-16T23:25:27Z</dcterms:created>
  <dcterms:modified xsi:type="dcterms:W3CDTF">2021-11-18T22:46:55Z</dcterms:modified>
</cp:coreProperties>
</file>