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E5097F"/>
    <a:srgbClr val="E52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E05D2-A0FF-4394-8082-5357EFBB0ED8}" type="datetimeFigureOut">
              <a:rPr lang="es-ES" smtClean="0"/>
              <a:t>21/11/2021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A9DC4-E8AF-480D-AA64-74B2DC0F4B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9597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How</a:t>
            </a:r>
            <a:r>
              <a:rPr lang="es-MX" dirty="0"/>
              <a:t> </a:t>
            </a:r>
            <a:r>
              <a:rPr lang="es-MX" dirty="0" err="1"/>
              <a:t>correct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respect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a </a:t>
            </a:r>
            <a:r>
              <a:rPr lang="es-MX" dirty="0" err="1"/>
              <a:t>label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A9DC4-E8AF-480D-AA64-74B2DC0F4B3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091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looking for trends in the data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A9DC4-E8AF-480D-AA64-74B2DC0F4B3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6300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How</a:t>
            </a:r>
            <a:r>
              <a:rPr lang="es-MX" dirty="0"/>
              <a:t> </a:t>
            </a:r>
            <a:r>
              <a:rPr lang="es-MX" dirty="0" err="1"/>
              <a:t>correct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respect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a </a:t>
            </a:r>
            <a:r>
              <a:rPr lang="es-MX" dirty="0" err="1"/>
              <a:t>label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A9DC4-E8AF-480D-AA64-74B2DC0F4B3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847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80E7C-1B71-48BF-9D08-306CFCAA8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MX" dirty="0" err="1"/>
              <a:t>Intelligent</a:t>
            </a:r>
            <a:r>
              <a:rPr lang="es-MX" dirty="0"/>
              <a:t> </a:t>
            </a:r>
            <a:r>
              <a:rPr lang="es-MX" dirty="0" err="1"/>
              <a:t>systems</a:t>
            </a:r>
            <a:r>
              <a:rPr lang="es-MX" dirty="0"/>
              <a:t>:</a:t>
            </a:r>
            <a:br>
              <a:rPr lang="es-MX" dirty="0"/>
            </a:br>
            <a:r>
              <a:rPr lang="en-US" sz="2000" dirty="0"/>
              <a:t>Group obesity levels based on eating habits and physical condition using K-Means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EFB78B-7E5B-436E-92E0-695B28303E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Eduardo Garduño Martínez</a:t>
            </a:r>
          </a:p>
          <a:p>
            <a:r>
              <a:rPr lang="es-MX" dirty="0"/>
              <a:t>A01209466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586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0C633-4541-4F0A-9927-842E5934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100" dirty="0">
                <a:latin typeface="NexusSerif"/>
              </a:rPr>
              <a:t>Dataset for estimation of obesity levels based on eating habits and physical condition in individuals from Colombia, Peru and Mexico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704DFC-1CE2-479E-9808-CC4775E6E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69" y="2849843"/>
            <a:ext cx="3767392" cy="3522384"/>
          </a:xfrm>
        </p:spPr>
        <p:txBody>
          <a:bodyPr>
            <a:normAutofit/>
          </a:bodyPr>
          <a:lstStyle/>
          <a:p>
            <a:r>
              <a:rPr lang="es-MX" sz="1800" dirty="0" err="1"/>
              <a:t>Gender</a:t>
            </a:r>
            <a:endParaRPr lang="es-MX" sz="1800" dirty="0"/>
          </a:p>
          <a:p>
            <a:r>
              <a:rPr lang="es-MX" sz="1800" dirty="0"/>
              <a:t>Age</a:t>
            </a:r>
          </a:p>
          <a:p>
            <a:r>
              <a:rPr lang="es-MX" sz="1800" dirty="0" err="1"/>
              <a:t>Height</a:t>
            </a:r>
            <a:endParaRPr lang="es-MX" sz="1800" dirty="0"/>
          </a:p>
          <a:p>
            <a:r>
              <a:rPr lang="es-MX" sz="1800" dirty="0" err="1"/>
              <a:t>Weight</a:t>
            </a:r>
            <a:endParaRPr lang="es-MX" sz="1800" dirty="0"/>
          </a:p>
          <a:p>
            <a:r>
              <a:rPr lang="es-MX" sz="1800" dirty="0" err="1"/>
              <a:t>Family_history_with_overweight</a:t>
            </a:r>
            <a:endParaRPr lang="es-MX" sz="1800" dirty="0"/>
          </a:p>
          <a:p>
            <a:r>
              <a:rPr lang="es-MX" sz="1800" dirty="0"/>
              <a:t>FAVC (</a:t>
            </a:r>
            <a:r>
              <a:rPr lang="en-US" sz="1800" dirty="0"/>
              <a:t>Frequent consumption of high caloric food)</a:t>
            </a:r>
          </a:p>
          <a:p>
            <a:r>
              <a:rPr lang="es-MX" sz="1800" dirty="0"/>
              <a:t>FCVC (</a:t>
            </a:r>
            <a:r>
              <a:rPr lang="en-US" sz="1800" dirty="0"/>
              <a:t>Frequency of consumption of vegetables)</a:t>
            </a:r>
          </a:p>
          <a:p>
            <a:r>
              <a:rPr lang="es-MX" sz="1800" dirty="0"/>
              <a:t>NCP</a:t>
            </a:r>
            <a:r>
              <a:rPr lang="en-US" sz="1800" dirty="0"/>
              <a:t> (Number of main meals)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A4918F5-49D7-43D8-910F-60212817E645}"/>
              </a:ext>
            </a:extLst>
          </p:cNvPr>
          <p:cNvSpPr txBox="1">
            <a:spLocks/>
          </p:cNvSpPr>
          <p:nvPr/>
        </p:nvSpPr>
        <p:spPr>
          <a:xfrm>
            <a:off x="4126337" y="2470043"/>
            <a:ext cx="3767392" cy="4205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/>
              <a:t>CAEC </a:t>
            </a:r>
            <a:r>
              <a:rPr lang="en-US" sz="1800" dirty="0"/>
              <a:t>(Consumption of food between meals</a:t>
            </a:r>
          </a:p>
          <a:p>
            <a:r>
              <a:rPr lang="es-MX" sz="1800" dirty="0"/>
              <a:t>SMOKE</a:t>
            </a:r>
          </a:p>
          <a:p>
            <a:r>
              <a:rPr lang="es-MX" sz="1800" dirty="0"/>
              <a:t>CH2O (</a:t>
            </a:r>
            <a:r>
              <a:rPr lang="es-MX" sz="1800" dirty="0" err="1"/>
              <a:t>Consumption</a:t>
            </a:r>
            <a:r>
              <a:rPr lang="es-MX" sz="1800" dirty="0"/>
              <a:t> </a:t>
            </a:r>
            <a:r>
              <a:rPr lang="es-MX" sz="1800" dirty="0" err="1"/>
              <a:t>of</a:t>
            </a:r>
            <a:r>
              <a:rPr lang="es-MX" sz="1800" dirty="0"/>
              <a:t> </a:t>
            </a:r>
            <a:r>
              <a:rPr lang="es-MX" sz="1800" dirty="0" err="1"/>
              <a:t>water</a:t>
            </a:r>
            <a:r>
              <a:rPr lang="es-MX" sz="1800" dirty="0"/>
              <a:t> </a:t>
            </a:r>
            <a:r>
              <a:rPr lang="es-MX" sz="1800" dirty="0" err="1"/>
              <a:t>daily</a:t>
            </a:r>
            <a:r>
              <a:rPr lang="es-MX" sz="1800" dirty="0"/>
              <a:t>)</a:t>
            </a:r>
          </a:p>
          <a:p>
            <a:r>
              <a:rPr lang="es-MX" sz="1800" dirty="0"/>
              <a:t>SCC (</a:t>
            </a:r>
            <a:r>
              <a:rPr lang="es-MX" sz="1800" dirty="0" err="1"/>
              <a:t>Calories</a:t>
            </a:r>
            <a:r>
              <a:rPr lang="es-MX" sz="1800" dirty="0"/>
              <a:t> </a:t>
            </a:r>
            <a:r>
              <a:rPr lang="es-MX" sz="1800" dirty="0" err="1"/>
              <a:t>consumption</a:t>
            </a:r>
            <a:r>
              <a:rPr lang="es-MX" sz="1800" dirty="0"/>
              <a:t> </a:t>
            </a:r>
            <a:r>
              <a:rPr lang="es-MX" sz="1800" dirty="0" err="1"/>
              <a:t>monitoring</a:t>
            </a:r>
            <a:r>
              <a:rPr lang="es-MX" sz="1800" dirty="0"/>
              <a:t>)</a:t>
            </a:r>
          </a:p>
          <a:p>
            <a:r>
              <a:rPr lang="es-MX" sz="1800" dirty="0"/>
              <a:t>FAF (</a:t>
            </a:r>
            <a:r>
              <a:rPr lang="es-MX" sz="1800" dirty="0" err="1"/>
              <a:t>Physical</a:t>
            </a:r>
            <a:r>
              <a:rPr lang="es-MX" sz="1800" dirty="0"/>
              <a:t> </a:t>
            </a:r>
            <a:r>
              <a:rPr lang="es-MX" sz="1800" dirty="0" err="1"/>
              <a:t>activity</a:t>
            </a:r>
            <a:r>
              <a:rPr lang="es-MX" sz="1800" dirty="0"/>
              <a:t> </a:t>
            </a:r>
            <a:r>
              <a:rPr lang="es-MX" sz="1800" dirty="0" err="1"/>
              <a:t>frequency</a:t>
            </a:r>
            <a:r>
              <a:rPr lang="es-MX" sz="1800" dirty="0"/>
              <a:t>)</a:t>
            </a:r>
          </a:p>
          <a:p>
            <a:r>
              <a:rPr lang="es-MX" sz="1800" dirty="0"/>
              <a:t>TUE (Time </a:t>
            </a:r>
            <a:r>
              <a:rPr lang="es-MX" sz="1800" dirty="0" err="1"/>
              <a:t>using</a:t>
            </a:r>
            <a:r>
              <a:rPr lang="es-MX" sz="1800" dirty="0"/>
              <a:t> </a:t>
            </a:r>
            <a:r>
              <a:rPr lang="es-MX" sz="1800" dirty="0" err="1"/>
              <a:t>technology</a:t>
            </a:r>
            <a:r>
              <a:rPr lang="es-MX" sz="1800" dirty="0"/>
              <a:t> </a:t>
            </a:r>
            <a:r>
              <a:rPr lang="es-MX" sz="1800" dirty="0" err="1"/>
              <a:t>devices</a:t>
            </a:r>
            <a:r>
              <a:rPr lang="es-MX" sz="1800" dirty="0"/>
              <a:t>)</a:t>
            </a:r>
          </a:p>
          <a:p>
            <a:r>
              <a:rPr lang="es-MX" sz="1800" dirty="0"/>
              <a:t>CALC (</a:t>
            </a:r>
            <a:r>
              <a:rPr lang="es-MX" sz="1800" dirty="0" err="1"/>
              <a:t>Consumption</a:t>
            </a:r>
            <a:r>
              <a:rPr lang="es-MX" sz="1800" dirty="0"/>
              <a:t> </a:t>
            </a:r>
            <a:r>
              <a:rPr lang="es-MX" sz="1800" dirty="0" err="1"/>
              <a:t>of</a:t>
            </a:r>
            <a:r>
              <a:rPr lang="es-MX" sz="1800" dirty="0"/>
              <a:t> alcohol)</a:t>
            </a:r>
          </a:p>
          <a:p>
            <a:r>
              <a:rPr lang="es-MX" sz="1800" dirty="0"/>
              <a:t>MTRANS (</a:t>
            </a:r>
            <a:r>
              <a:rPr lang="es-MX" sz="1800" dirty="0" err="1"/>
              <a:t>Transportation</a:t>
            </a:r>
            <a:r>
              <a:rPr lang="es-MX" sz="1800" dirty="0"/>
              <a:t> </a:t>
            </a:r>
            <a:r>
              <a:rPr lang="es-MX" sz="1800" dirty="0" err="1"/>
              <a:t>used</a:t>
            </a:r>
            <a:r>
              <a:rPr lang="es-MX" sz="1800" dirty="0"/>
              <a:t>)</a:t>
            </a:r>
          </a:p>
          <a:p>
            <a:pPr marL="0" indent="0">
              <a:buNone/>
            </a:pPr>
            <a:endParaRPr lang="es-MX" sz="1800" dirty="0"/>
          </a:p>
          <a:p>
            <a:endParaRPr lang="es-MX" sz="1800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BD4F221-F957-48CD-9BFE-B311342E406A}"/>
              </a:ext>
            </a:extLst>
          </p:cNvPr>
          <p:cNvCxnSpPr/>
          <p:nvPr/>
        </p:nvCxnSpPr>
        <p:spPr>
          <a:xfrm>
            <a:off x="3951414" y="2517842"/>
            <a:ext cx="0" cy="3844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6C17093-C6EC-43D5-ABDD-020362B07B89}"/>
              </a:ext>
            </a:extLst>
          </p:cNvPr>
          <p:cNvCxnSpPr/>
          <p:nvPr/>
        </p:nvCxnSpPr>
        <p:spPr>
          <a:xfrm>
            <a:off x="7903458" y="2528196"/>
            <a:ext cx="0" cy="3844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EB3F6FC-4869-4C2B-BA75-741CE0A1DDB9}"/>
              </a:ext>
            </a:extLst>
          </p:cNvPr>
          <p:cNvSpPr txBox="1"/>
          <p:nvPr/>
        </p:nvSpPr>
        <p:spPr>
          <a:xfrm>
            <a:off x="132072" y="2285377"/>
            <a:ext cx="376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Features</a:t>
            </a:r>
            <a:r>
              <a:rPr lang="es-ES" dirty="0"/>
              <a:t>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BD9E2DA-2B62-4C8A-AFC9-C6DE6BE92967}"/>
              </a:ext>
            </a:extLst>
          </p:cNvPr>
          <p:cNvSpPr txBox="1"/>
          <p:nvPr/>
        </p:nvSpPr>
        <p:spPr>
          <a:xfrm>
            <a:off x="9559065" y="2285377"/>
            <a:ext cx="98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Label</a:t>
            </a:r>
            <a:r>
              <a:rPr lang="es-ES" dirty="0"/>
              <a:t>: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38A8C770-A2F4-40F6-91BB-85055216A5E7}"/>
              </a:ext>
            </a:extLst>
          </p:cNvPr>
          <p:cNvSpPr txBox="1">
            <a:spLocks/>
          </p:cNvSpPr>
          <p:nvPr/>
        </p:nvSpPr>
        <p:spPr>
          <a:xfrm>
            <a:off x="8167872" y="2851323"/>
            <a:ext cx="3767392" cy="3522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Nobeyesdad</a:t>
            </a:r>
            <a:endParaRPr lang="en-US" sz="1800" dirty="0"/>
          </a:p>
          <a:p>
            <a:pPr lvl="1"/>
            <a:r>
              <a:rPr lang="en-US" sz="1400" dirty="0" err="1"/>
              <a:t>Insufficient_Weight</a:t>
            </a:r>
            <a:endParaRPr lang="en-US" sz="1400" dirty="0"/>
          </a:p>
          <a:p>
            <a:pPr lvl="1"/>
            <a:r>
              <a:rPr lang="en-US" sz="1400" dirty="0" err="1"/>
              <a:t>Normal_Weight</a:t>
            </a:r>
            <a:endParaRPr lang="en-US" sz="1400" dirty="0"/>
          </a:p>
          <a:p>
            <a:pPr lvl="1"/>
            <a:r>
              <a:rPr lang="en-US" sz="1400" dirty="0" err="1"/>
              <a:t>Overweight_Level_I</a:t>
            </a:r>
            <a:endParaRPr lang="en-US" sz="1400" dirty="0"/>
          </a:p>
          <a:p>
            <a:pPr lvl="1"/>
            <a:r>
              <a:rPr lang="en-US" sz="1400" dirty="0" err="1"/>
              <a:t>Overweight_Level_II</a:t>
            </a:r>
            <a:endParaRPr lang="en-US" sz="1400" dirty="0"/>
          </a:p>
          <a:p>
            <a:pPr lvl="1"/>
            <a:r>
              <a:rPr lang="en-US" sz="1400" dirty="0" err="1"/>
              <a:t>Obesity_Type_I</a:t>
            </a:r>
            <a:endParaRPr lang="en-US" sz="1400" dirty="0"/>
          </a:p>
          <a:p>
            <a:pPr lvl="1"/>
            <a:r>
              <a:rPr lang="en-US" sz="1400" dirty="0" err="1"/>
              <a:t>Obesity_Type_II</a:t>
            </a:r>
            <a:endParaRPr lang="en-US" sz="1400" dirty="0"/>
          </a:p>
          <a:p>
            <a:pPr lvl="1"/>
            <a:r>
              <a:rPr lang="en-US" sz="1400" dirty="0" err="1"/>
              <a:t>Obesity_Type_III</a:t>
            </a:r>
            <a:endParaRPr lang="en-US" sz="1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10B996B-4A29-42C2-A61A-4966C77FDC2A}"/>
              </a:ext>
            </a:extLst>
          </p:cNvPr>
          <p:cNvSpPr txBox="1"/>
          <p:nvPr/>
        </p:nvSpPr>
        <p:spPr>
          <a:xfrm>
            <a:off x="8034291" y="5086905"/>
            <a:ext cx="3767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was generated synthetically using the Weka tool and the SMOTE filter, 23% of the data was collected directly from users through a web platform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332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192F1-7FB2-4187-873A-13BF3993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Cluster</a:t>
            </a:r>
            <a:r>
              <a:rPr lang="es-ES" dirty="0"/>
              <a:t> vs Original</a:t>
            </a:r>
          </a:p>
        </p:txBody>
      </p:sp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006DAAA7-D27F-4D6C-A9D4-99160BC9A7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0" t="7500" r="7500" b="46389"/>
          <a:stretch/>
        </p:blipFill>
        <p:spPr>
          <a:xfrm>
            <a:off x="85724" y="2142732"/>
            <a:ext cx="6010275" cy="31623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F3D9EC2-F742-4C1A-B358-1250FA24C320}"/>
              </a:ext>
            </a:extLst>
          </p:cNvPr>
          <p:cNvSpPr txBox="1"/>
          <p:nvPr/>
        </p:nvSpPr>
        <p:spPr>
          <a:xfrm>
            <a:off x="7985661" y="3565140"/>
            <a:ext cx="227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Rand </a:t>
            </a:r>
            <a:r>
              <a:rPr lang="es-ES" dirty="0" err="1"/>
              <a:t>index</a:t>
            </a:r>
            <a:r>
              <a:rPr lang="es-ES" dirty="0"/>
              <a:t> = 0.2101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A5AAB8E-6C24-4988-8F4C-E4752D0B8B5E}"/>
              </a:ext>
            </a:extLst>
          </p:cNvPr>
          <p:cNvSpPr txBox="1"/>
          <p:nvPr/>
        </p:nvSpPr>
        <p:spPr>
          <a:xfrm>
            <a:off x="322869" y="5781606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Rand index is a measure of the similarity between two data </a:t>
            </a:r>
            <a:r>
              <a:rPr lang="en-US" dirty="0" err="1"/>
              <a:t>clusterings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FC1DF80-3439-4286-818E-919720347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891" y="3934472"/>
            <a:ext cx="56102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4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63521-70F7-464E-97E9-72C8CD53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Scatter</a:t>
            </a:r>
            <a:r>
              <a:rPr lang="es-ES" dirty="0"/>
              <a:t> </a:t>
            </a:r>
            <a:r>
              <a:rPr lang="es-ES" dirty="0" err="1"/>
              <a:t>plot</a:t>
            </a:r>
            <a:endParaRPr lang="es-ES" dirty="0"/>
          </a:p>
        </p:txBody>
      </p:sp>
      <p:pic>
        <p:nvPicPr>
          <p:cNvPr id="5" name="Imagen 4" descr="Tabla&#10;&#10;Descripción generada automáticamente con confianza media">
            <a:extLst>
              <a:ext uri="{FF2B5EF4-FFF2-40B4-BE49-F238E27FC236}">
                <a16:creationId xmlns:a16="http://schemas.microsoft.com/office/drawing/2014/main" id="{0E3A7974-F060-44D8-ABDD-59B3923B5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162" y="2028824"/>
            <a:ext cx="42576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7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8B20A30D-D497-4AED-B9F8-FEF9061BC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0" t="7500" r="51320" b="46389"/>
          <a:stretch/>
        </p:blipFill>
        <p:spPr>
          <a:xfrm>
            <a:off x="119085" y="1263192"/>
            <a:ext cx="4840847" cy="509401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BE8B3F3-1B6F-40CA-BE55-75B9CB4FA343}"/>
              </a:ext>
            </a:extLst>
          </p:cNvPr>
          <p:cNvSpPr txBox="1"/>
          <p:nvPr/>
        </p:nvSpPr>
        <p:spPr>
          <a:xfrm>
            <a:off x="5049625" y="2019391"/>
            <a:ext cx="7023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IBM Plex Sans" panose="020B0604020202020204" pitchFamily="34" charset="0"/>
              </a:rPr>
              <a:t>“The final cluster centers are computed as the mean for each variable within each final cluster. The final cluster centers reflect the characteristics of the typical case for each cluster.</a:t>
            </a:r>
            <a:r>
              <a:rPr lang="es-ES" b="0" i="0" dirty="0">
                <a:effectLst/>
                <a:latin typeface="IBM Plex Sans" panose="020B0604020202020204" pitchFamily="34" charset="0"/>
              </a:rPr>
              <a:t>” </a:t>
            </a:r>
          </a:p>
          <a:p>
            <a:r>
              <a:rPr lang="es-ES" dirty="0">
                <a:latin typeface="IBM Plex Sans" panose="020B0604020202020204" pitchFamily="34" charset="0"/>
              </a:rPr>
              <a:t>-IBM</a:t>
            </a:r>
            <a:endParaRPr lang="en-US" b="0" i="0" dirty="0">
              <a:effectLst/>
              <a:latin typeface="IBM Plex Sans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161B68B-90BC-47DA-B35B-E0C51A1B4BF9}"/>
              </a:ext>
            </a:extLst>
          </p:cNvPr>
          <p:cNvSpPr txBox="1"/>
          <p:nvPr/>
        </p:nvSpPr>
        <p:spPr>
          <a:xfrm>
            <a:off x="328475" y="6480698"/>
            <a:ext cx="6019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https://www.ibm.com/docs/en/spss-statistics/24.0.0?topic=customers-final-cluster-centers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4639DFE-8B97-4430-9AFE-5026DD1C8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887" y="3198134"/>
            <a:ext cx="3105150" cy="8001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047546C-7EC4-4F52-B83F-78557F7BCCB8}"/>
              </a:ext>
            </a:extLst>
          </p:cNvPr>
          <p:cNvSpPr txBox="1"/>
          <p:nvPr/>
        </p:nvSpPr>
        <p:spPr>
          <a:xfrm>
            <a:off x="5127887" y="4147794"/>
            <a:ext cx="45440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History</a:t>
            </a:r>
            <a:r>
              <a:rPr lang="es-MX" dirty="0"/>
              <a:t> : Familiar </a:t>
            </a:r>
            <a:r>
              <a:rPr lang="es-MX" dirty="0" err="1"/>
              <a:t>history</a:t>
            </a:r>
            <a:r>
              <a:rPr lang="es-MX" dirty="0"/>
              <a:t> </a:t>
            </a:r>
            <a:r>
              <a:rPr lang="es-MX" sz="1800" dirty="0" err="1"/>
              <a:t>with</a:t>
            </a:r>
            <a:r>
              <a:rPr lang="es-MX" sz="1800" dirty="0"/>
              <a:t> </a:t>
            </a:r>
            <a:r>
              <a:rPr lang="es-MX" sz="1800" dirty="0" err="1"/>
              <a:t>overweight</a:t>
            </a:r>
            <a:endParaRPr lang="es-MX" sz="1800" dirty="0"/>
          </a:p>
          <a:p>
            <a:r>
              <a:rPr lang="es-MX" dirty="0"/>
              <a:t> </a:t>
            </a:r>
          </a:p>
          <a:p>
            <a:r>
              <a:rPr lang="es-MX" dirty="0"/>
              <a:t>FAVC: </a:t>
            </a:r>
            <a:r>
              <a:rPr lang="en-US" dirty="0"/>
              <a:t>Frequent consumption of high caloric food</a:t>
            </a:r>
          </a:p>
          <a:p>
            <a:endParaRPr lang="en-US" dirty="0"/>
          </a:p>
          <a:p>
            <a:r>
              <a:rPr lang="en-US" dirty="0"/>
              <a:t>NCP:</a:t>
            </a:r>
            <a:r>
              <a:rPr lang="en-US" sz="1800" dirty="0"/>
              <a:t> Number of main meals</a:t>
            </a:r>
            <a:r>
              <a:rPr lang="en-US" dirty="0"/>
              <a:t> </a:t>
            </a:r>
            <a:endParaRPr lang="es-ES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55A6B0A-44A8-44B1-8582-B60B0C16950D}"/>
              </a:ext>
            </a:extLst>
          </p:cNvPr>
          <p:cNvSpPr/>
          <p:nvPr/>
        </p:nvSpPr>
        <p:spPr>
          <a:xfrm>
            <a:off x="848413" y="2646324"/>
            <a:ext cx="1168924" cy="283064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3AB9A083-2D8F-47DF-A6A0-59256C73EA17}"/>
              </a:ext>
            </a:extLst>
          </p:cNvPr>
          <p:cNvSpPr/>
          <p:nvPr/>
        </p:nvSpPr>
        <p:spPr>
          <a:xfrm rot="3065254">
            <a:off x="2641808" y="2021602"/>
            <a:ext cx="1156448" cy="3653859"/>
          </a:xfrm>
          <a:prstGeom prst="ellipse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067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4E8B0-C095-4628-AE64-74CDACD3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By</a:t>
            </a:r>
            <a:r>
              <a:rPr lang="es-ES" dirty="0"/>
              <a:t> Hand </a:t>
            </a:r>
            <a:r>
              <a:rPr lang="es-ES" dirty="0" err="1"/>
              <a:t>Clustering</a:t>
            </a:r>
            <a:endParaRPr lang="es-ES" dirty="0"/>
          </a:p>
        </p:txBody>
      </p:sp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4E7923A5-FDBD-4ED9-A432-506A2A6A2E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4" t="10983" r="8195" b="9028"/>
          <a:stretch/>
        </p:blipFill>
        <p:spPr>
          <a:xfrm>
            <a:off x="275374" y="2454382"/>
            <a:ext cx="3608875" cy="345828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1A2942E-D2F4-4D91-ACCA-C1D8D5D2DFC6}"/>
              </a:ext>
            </a:extLst>
          </p:cNvPr>
          <p:cNvSpPr txBox="1"/>
          <p:nvPr/>
        </p:nvSpPr>
        <p:spPr>
          <a:xfrm>
            <a:off x="4035523" y="2008210"/>
            <a:ext cx="5815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Kmeans</a:t>
            </a:r>
            <a:r>
              <a:rPr lang="es-MX" dirty="0"/>
              <a:t> </a:t>
            </a:r>
            <a:r>
              <a:rPr lang="es-MX" dirty="0" err="1"/>
              <a:t>Clustering</a:t>
            </a:r>
            <a:r>
              <a:rPr lang="es-MX" dirty="0"/>
              <a:t> </a:t>
            </a:r>
          </a:p>
          <a:p>
            <a:endParaRPr lang="es-MX" dirty="0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1B8555B-F5C2-4EA2-BC34-4120FAD92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930" y="2792951"/>
            <a:ext cx="2842905" cy="49650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B2DD8DA-19F2-4AA3-A7BF-D9A6D8F1CE5C}"/>
              </a:ext>
            </a:extLst>
          </p:cNvPr>
          <p:cNvSpPr txBox="1"/>
          <p:nvPr/>
        </p:nvSpPr>
        <p:spPr>
          <a:xfrm>
            <a:off x="4132930" y="2428247"/>
            <a:ext cx="43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Euclidean</a:t>
            </a:r>
            <a:r>
              <a:rPr lang="es-MX" dirty="0"/>
              <a:t> </a:t>
            </a:r>
            <a:r>
              <a:rPr lang="es-MX" dirty="0" err="1"/>
              <a:t>Distance</a:t>
            </a:r>
            <a:r>
              <a:rPr lang="es-MX" dirty="0"/>
              <a:t> Formula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BA18CF9-E915-40D5-8B03-B65D662D4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219" y="3690632"/>
            <a:ext cx="3917561" cy="92745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77890CB-52F2-43E3-BA8D-EED250134F6F}"/>
              </a:ext>
            </a:extLst>
          </p:cNvPr>
          <p:cNvSpPr txBox="1"/>
          <p:nvPr/>
        </p:nvSpPr>
        <p:spPr>
          <a:xfrm>
            <a:off x="4132930" y="3290099"/>
            <a:ext cx="43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Update</a:t>
            </a:r>
            <a:r>
              <a:rPr lang="es-MX" dirty="0"/>
              <a:t> </a:t>
            </a:r>
            <a:r>
              <a:rPr lang="es-MX" dirty="0" err="1"/>
              <a:t>centroids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57C0DA1-F6D0-43B3-9BB9-08D91E82F83D}"/>
              </a:ext>
            </a:extLst>
          </p:cNvPr>
          <p:cNvSpPr txBox="1"/>
          <p:nvPr/>
        </p:nvSpPr>
        <p:spPr>
          <a:xfrm>
            <a:off x="4035523" y="4612606"/>
            <a:ext cx="43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Create</a:t>
            </a:r>
            <a:r>
              <a:rPr lang="es-MX" dirty="0"/>
              <a:t> </a:t>
            </a:r>
            <a:r>
              <a:rPr lang="es-MX" dirty="0" err="1"/>
              <a:t>clusters</a:t>
            </a:r>
            <a:r>
              <a:rPr lang="es-MX" dirty="0"/>
              <a:t> </a:t>
            </a:r>
            <a:r>
              <a:rPr lang="es-MX" dirty="0" err="1"/>
              <a:t>based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distance</a:t>
            </a:r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F82A80A-2A77-4264-98E6-22B0A46BA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2930" y="5003390"/>
            <a:ext cx="4552296" cy="138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3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192F1-7FB2-4187-873A-13BF3993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</a:t>
            </a:r>
            <a:r>
              <a:rPr lang="es-ES" dirty="0"/>
              <a:t>CA </a:t>
            </a:r>
            <a:r>
              <a:rPr lang="es-ES" dirty="0" err="1"/>
              <a:t>Clustering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F3D9EC2-F742-4C1A-B358-1250FA24C320}"/>
              </a:ext>
            </a:extLst>
          </p:cNvPr>
          <p:cNvSpPr txBox="1"/>
          <p:nvPr/>
        </p:nvSpPr>
        <p:spPr>
          <a:xfrm>
            <a:off x="7882607" y="3565139"/>
            <a:ext cx="227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Rand </a:t>
            </a:r>
            <a:r>
              <a:rPr lang="es-ES" dirty="0" err="1"/>
              <a:t>index</a:t>
            </a:r>
            <a:r>
              <a:rPr lang="es-ES" dirty="0"/>
              <a:t> = 0.2372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A5AAB8E-6C24-4988-8F4C-E4752D0B8B5E}"/>
              </a:ext>
            </a:extLst>
          </p:cNvPr>
          <p:cNvSpPr txBox="1"/>
          <p:nvPr/>
        </p:nvSpPr>
        <p:spPr>
          <a:xfrm>
            <a:off x="322869" y="5781606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Rand index is a measure of the similarity between two data </a:t>
            </a:r>
            <a:r>
              <a:rPr lang="en-US" dirty="0" err="1"/>
              <a:t>clusterings</a:t>
            </a:r>
            <a:endParaRPr lang="es-ES" dirty="0"/>
          </a:p>
        </p:txBody>
      </p:sp>
      <p:pic>
        <p:nvPicPr>
          <p:cNvPr id="7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0FF27245-C269-4C46-8386-9C958D294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94" y="2014549"/>
            <a:ext cx="4963238" cy="38398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62E88A3-13B6-4867-B9E5-0F83DEDFC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462" y="3934471"/>
            <a:ext cx="62769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866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251</TotalTime>
  <Words>339</Words>
  <Application>Microsoft Office PowerPoint</Application>
  <PresentationFormat>Panorámica</PresentationFormat>
  <Paragraphs>57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Arial</vt:lpstr>
      <vt:lpstr>Calibri</vt:lpstr>
      <vt:lpstr>IBM Plex Sans</vt:lpstr>
      <vt:lpstr>NexusSerif</vt:lpstr>
      <vt:lpstr>Trebuchet MS</vt:lpstr>
      <vt:lpstr>Berlín</vt:lpstr>
      <vt:lpstr>Intelligent systems: Group obesity levels based on eating habits and physical condition using K-Means</vt:lpstr>
      <vt:lpstr>Dataset for estimation of obesity levels based on eating habits and physical condition in individuals from Colombia, Peru and Mexico</vt:lpstr>
      <vt:lpstr>Cluster vs Original</vt:lpstr>
      <vt:lpstr>Scatter plot</vt:lpstr>
      <vt:lpstr>Presentación de PowerPoint</vt:lpstr>
      <vt:lpstr>By Hand Clustering</vt:lpstr>
      <vt:lpstr>PCA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systems</dc:title>
  <dc:creator>Garduno</dc:creator>
  <cp:lastModifiedBy>Garduno</cp:lastModifiedBy>
  <cp:revision>11</cp:revision>
  <dcterms:created xsi:type="dcterms:W3CDTF">2021-11-16T23:25:27Z</dcterms:created>
  <dcterms:modified xsi:type="dcterms:W3CDTF">2021-11-22T04:35:20Z</dcterms:modified>
</cp:coreProperties>
</file>