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Dumondi Condensed Heavy" charset="1" panose="00000000000000000000"/>
      <p:regular r:id="rId12"/>
    </p:embeddedFont>
    <p:embeddedFont>
      <p:font typeface="Canva Sans" charset="1" panose="020B0503030501040103"/>
      <p:regular r:id="rId13"/>
    </p:embeddedFont>
    <p:embeddedFont>
      <p:font typeface="Canva Sans Bold" charset="1" panose="020B0803030501040103"/>
      <p:regular r:id="rId14"/>
    </p:embeddedFont>
    <p:embeddedFont>
      <p:font typeface="Dumondi Condensed" charset="1" panose="00000000000000000000"/>
      <p:regular r:id="rId15"/>
    </p:embeddedFont>
    <p:embeddedFont>
      <p:font typeface="Open Sans Bold" charset="1" panose="020B0806030504020204"/>
      <p:regular r:id="rId16"/>
    </p:embeddedFont>
    <p:embeddedFont>
      <p:font typeface="Dumondi Condensed Bold" charset="1" panose="00000000000000000000"/>
      <p:regular r:id="rId17"/>
    </p:embeddedFont>
    <p:embeddedFont>
      <p:font typeface="Sniglet" charset="1" panose="04070505030100020000"/>
      <p:regular r:id="rId18"/>
    </p:embeddedFont>
    <p:embeddedFont>
      <p:font typeface="Canva Sans Medium"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TextBox 2" id="2"/>
          <p:cNvSpPr txBox="true"/>
          <p:nvPr/>
        </p:nvSpPr>
        <p:spPr>
          <a:xfrm rot="0">
            <a:off x="1675926" y="3469782"/>
            <a:ext cx="15324175" cy="3340169"/>
          </a:xfrm>
          <a:prstGeom prst="rect">
            <a:avLst/>
          </a:prstGeom>
        </p:spPr>
        <p:txBody>
          <a:bodyPr anchor="t" rtlCol="false" tIns="0" lIns="0" bIns="0" rIns="0">
            <a:spAutoFit/>
          </a:bodyPr>
          <a:lstStyle/>
          <a:p>
            <a:pPr algn="ctr" marL="0" indent="0" lvl="0">
              <a:lnSpc>
                <a:spcPts val="25758"/>
              </a:lnSpc>
              <a:spcBef>
                <a:spcPct val="0"/>
              </a:spcBef>
            </a:pPr>
            <a:r>
              <a:rPr lang="en-US" b="true" sz="23417">
                <a:solidFill>
                  <a:srgbClr val="05061C"/>
                </a:solidFill>
                <a:latin typeface="Dumondi Condensed Heavy"/>
                <a:ea typeface="Dumondi Condensed Heavy"/>
                <a:cs typeface="Dumondi Condensed Heavy"/>
                <a:sym typeface="Dumondi Condensed Heavy"/>
              </a:rPr>
              <a:t>COOKIES</a:t>
            </a:r>
          </a:p>
        </p:txBody>
      </p:sp>
      <p:sp>
        <p:nvSpPr>
          <p:cNvPr name="Freeform 3" id="3"/>
          <p:cNvSpPr/>
          <p:nvPr/>
        </p:nvSpPr>
        <p:spPr>
          <a:xfrm flipH="false" flipV="false" rot="-137772">
            <a:off x="7983782" y="245268"/>
            <a:ext cx="2320437" cy="1763532"/>
          </a:xfrm>
          <a:custGeom>
            <a:avLst/>
            <a:gdLst/>
            <a:ahLst/>
            <a:cxnLst/>
            <a:rect r="r" b="b" t="t" l="l"/>
            <a:pathLst>
              <a:path h="1763532" w="2320437">
                <a:moveTo>
                  <a:pt x="0" y="0"/>
                </a:moveTo>
                <a:lnTo>
                  <a:pt x="2320436" y="0"/>
                </a:lnTo>
                <a:lnTo>
                  <a:pt x="2320436" y="1763532"/>
                </a:lnTo>
                <a:lnTo>
                  <a:pt x="0" y="1763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48835">
            <a:off x="1590729" y="-877670"/>
            <a:ext cx="3244749" cy="2289023"/>
          </a:xfrm>
          <a:custGeom>
            <a:avLst/>
            <a:gdLst/>
            <a:ahLst/>
            <a:cxnLst/>
            <a:rect r="r" b="b" t="t" l="l"/>
            <a:pathLst>
              <a:path h="2289023" w="3244749">
                <a:moveTo>
                  <a:pt x="0" y="0"/>
                </a:moveTo>
                <a:lnTo>
                  <a:pt x="3244749" y="0"/>
                </a:lnTo>
                <a:lnTo>
                  <a:pt x="3244749" y="2289023"/>
                </a:lnTo>
                <a:lnTo>
                  <a:pt x="0" y="2289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882916">
            <a:off x="15260428" y="-1317761"/>
            <a:ext cx="1873617" cy="2635522"/>
          </a:xfrm>
          <a:custGeom>
            <a:avLst/>
            <a:gdLst/>
            <a:ahLst/>
            <a:cxnLst/>
            <a:rect r="r" b="b" t="t" l="l"/>
            <a:pathLst>
              <a:path h="2635522" w="1873617">
                <a:moveTo>
                  <a:pt x="0" y="0"/>
                </a:moveTo>
                <a:lnTo>
                  <a:pt x="1873617" y="0"/>
                </a:lnTo>
                <a:lnTo>
                  <a:pt x="1873617" y="2635522"/>
                </a:lnTo>
                <a:lnTo>
                  <a:pt x="0" y="2635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259300" y="869538"/>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6599664">
            <a:off x="4625379" y="-1677477"/>
            <a:ext cx="2604665" cy="3354954"/>
          </a:xfrm>
          <a:custGeom>
            <a:avLst/>
            <a:gdLst/>
            <a:ahLst/>
            <a:cxnLst/>
            <a:rect r="r" b="b" t="t" l="l"/>
            <a:pathLst>
              <a:path h="3354954" w="2604665">
                <a:moveTo>
                  <a:pt x="0" y="0"/>
                </a:moveTo>
                <a:lnTo>
                  <a:pt x="2604665" y="0"/>
                </a:lnTo>
                <a:lnTo>
                  <a:pt x="2604665" y="3354954"/>
                </a:lnTo>
                <a:lnTo>
                  <a:pt x="0" y="33549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2323462">
            <a:off x="11864509" y="-1629901"/>
            <a:ext cx="1864849" cy="3195225"/>
          </a:xfrm>
          <a:custGeom>
            <a:avLst/>
            <a:gdLst/>
            <a:ahLst/>
            <a:cxnLst/>
            <a:rect r="r" b="b" t="t" l="l"/>
            <a:pathLst>
              <a:path h="3195225" w="1864849">
                <a:moveTo>
                  <a:pt x="0" y="0"/>
                </a:moveTo>
                <a:lnTo>
                  <a:pt x="1864849" y="0"/>
                </a:lnTo>
                <a:lnTo>
                  <a:pt x="1864849" y="3195225"/>
                </a:lnTo>
                <a:lnTo>
                  <a:pt x="0" y="31952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91562">
            <a:off x="171874" y="3673643"/>
            <a:ext cx="1713652" cy="3261275"/>
          </a:xfrm>
          <a:custGeom>
            <a:avLst/>
            <a:gdLst/>
            <a:ahLst/>
            <a:cxnLst/>
            <a:rect r="r" b="b" t="t" l="l"/>
            <a:pathLst>
              <a:path h="3261275" w="1713652">
                <a:moveTo>
                  <a:pt x="0" y="0"/>
                </a:moveTo>
                <a:lnTo>
                  <a:pt x="1713652" y="0"/>
                </a:lnTo>
                <a:lnTo>
                  <a:pt x="1713652" y="3261275"/>
                </a:lnTo>
                <a:lnTo>
                  <a:pt x="0" y="32612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767621">
            <a:off x="5979882" y="8712120"/>
            <a:ext cx="1348960" cy="1443440"/>
          </a:xfrm>
          <a:custGeom>
            <a:avLst/>
            <a:gdLst/>
            <a:ahLst/>
            <a:cxnLst/>
            <a:rect r="r" b="b" t="t" l="l"/>
            <a:pathLst>
              <a:path h="1443440" w="1348960">
                <a:moveTo>
                  <a:pt x="0" y="0"/>
                </a:moveTo>
                <a:lnTo>
                  <a:pt x="1348960" y="0"/>
                </a:lnTo>
                <a:lnTo>
                  <a:pt x="1348960" y="1443440"/>
                </a:lnTo>
                <a:lnTo>
                  <a:pt x="0" y="144344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5087336" y="8002683"/>
            <a:ext cx="3936411" cy="2555088"/>
          </a:xfrm>
          <a:custGeom>
            <a:avLst/>
            <a:gdLst/>
            <a:ahLst/>
            <a:cxnLst/>
            <a:rect r="r" b="b" t="t" l="l"/>
            <a:pathLst>
              <a:path h="2555088" w="3936411">
                <a:moveTo>
                  <a:pt x="0" y="0"/>
                </a:moveTo>
                <a:lnTo>
                  <a:pt x="3936410" y="0"/>
                </a:lnTo>
                <a:lnTo>
                  <a:pt x="3936410" y="2555088"/>
                </a:lnTo>
                <a:lnTo>
                  <a:pt x="0" y="25550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426402">
            <a:off x="-894040" y="7794813"/>
            <a:ext cx="2888339" cy="2594254"/>
          </a:xfrm>
          <a:custGeom>
            <a:avLst/>
            <a:gdLst/>
            <a:ahLst/>
            <a:cxnLst/>
            <a:rect r="r" b="b" t="t" l="l"/>
            <a:pathLst>
              <a:path h="2594254" w="2888339">
                <a:moveTo>
                  <a:pt x="0" y="0"/>
                </a:moveTo>
                <a:lnTo>
                  <a:pt x="2888339" y="0"/>
                </a:lnTo>
                <a:lnTo>
                  <a:pt x="2888339" y="2594254"/>
                </a:lnTo>
                <a:lnTo>
                  <a:pt x="0" y="25942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1043741">
            <a:off x="8329315" y="8650200"/>
            <a:ext cx="3360285" cy="2413296"/>
          </a:xfrm>
          <a:custGeom>
            <a:avLst/>
            <a:gdLst/>
            <a:ahLst/>
            <a:cxnLst/>
            <a:rect r="r" b="b" t="t" l="l"/>
            <a:pathLst>
              <a:path h="2413296" w="3360285">
                <a:moveTo>
                  <a:pt x="0" y="0"/>
                </a:moveTo>
                <a:lnTo>
                  <a:pt x="3360285" y="0"/>
                </a:lnTo>
                <a:lnTo>
                  <a:pt x="3360285" y="2413295"/>
                </a:lnTo>
                <a:lnTo>
                  <a:pt x="0" y="241329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929103">
            <a:off x="2472369" y="8651978"/>
            <a:ext cx="2527838" cy="2068231"/>
          </a:xfrm>
          <a:custGeom>
            <a:avLst/>
            <a:gdLst/>
            <a:ahLst/>
            <a:cxnLst/>
            <a:rect r="r" b="b" t="t" l="l"/>
            <a:pathLst>
              <a:path h="2068231" w="2527838">
                <a:moveTo>
                  <a:pt x="0" y="0"/>
                </a:moveTo>
                <a:lnTo>
                  <a:pt x="2527839" y="0"/>
                </a:lnTo>
                <a:lnTo>
                  <a:pt x="2527839" y="2068231"/>
                </a:lnTo>
                <a:lnTo>
                  <a:pt x="0" y="20682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2560577" y="8352066"/>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false" rot="-807361">
            <a:off x="16553163" y="3512862"/>
            <a:ext cx="1713652" cy="3261275"/>
          </a:xfrm>
          <a:custGeom>
            <a:avLst/>
            <a:gdLst/>
            <a:ahLst/>
            <a:cxnLst/>
            <a:rect r="r" b="b" t="t" l="l"/>
            <a:pathLst>
              <a:path h="3261275" w="1713652">
                <a:moveTo>
                  <a:pt x="1713652" y="0"/>
                </a:moveTo>
                <a:lnTo>
                  <a:pt x="0" y="0"/>
                </a:lnTo>
                <a:lnTo>
                  <a:pt x="0" y="3261276"/>
                </a:lnTo>
                <a:lnTo>
                  <a:pt x="1713652" y="3261276"/>
                </a:lnTo>
                <a:lnTo>
                  <a:pt x="1713652"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1217368">
            <a:off x="-981827" y="973876"/>
            <a:ext cx="2689340" cy="1789633"/>
          </a:xfrm>
          <a:custGeom>
            <a:avLst/>
            <a:gdLst/>
            <a:ahLst/>
            <a:cxnLst/>
            <a:rect r="r" b="b" t="t" l="l"/>
            <a:pathLst>
              <a:path h="1789633" w="2689340">
                <a:moveTo>
                  <a:pt x="0" y="0"/>
                </a:moveTo>
                <a:lnTo>
                  <a:pt x="2689340" y="0"/>
                </a:lnTo>
                <a:lnTo>
                  <a:pt x="2689340" y="1789634"/>
                </a:lnTo>
                <a:lnTo>
                  <a:pt x="0" y="1789634"/>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90453"/>
            <a:ext cx="11144729" cy="8521518"/>
            <a:chOff x="0" y="0"/>
            <a:chExt cx="2935237" cy="2244350"/>
          </a:xfrm>
        </p:grpSpPr>
        <p:sp>
          <p:nvSpPr>
            <p:cNvPr name="Freeform 3" id="3"/>
            <p:cNvSpPr/>
            <p:nvPr/>
          </p:nvSpPr>
          <p:spPr>
            <a:xfrm flipH="false" flipV="false" rot="0">
              <a:off x="0" y="0"/>
              <a:ext cx="2935237" cy="2244350"/>
            </a:xfrm>
            <a:custGeom>
              <a:avLst/>
              <a:gdLst/>
              <a:ahLst/>
              <a:cxnLst/>
              <a:rect r="r" b="b" t="t" l="l"/>
              <a:pathLst>
                <a:path h="2244350" w="2935237">
                  <a:moveTo>
                    <a:pt x="9725" y="0"/>
                  </a:moveTo>
                  <a:lnTo>
                    <a:pt x="2925512" y="0"/>
                  </a:lnTo>
                  <a:cubicBezTo>
                    <a:pt x="2930883" y="0"/>
                    <a:pt x="2935237" y="4354"/>
                    <a:pt x="2935237" y="9725"/>
                  </a:cubicBezTo>
                  <a:lnTo>
                    <a:pt x="2935237" y="2234625"/>
                  </a:lnTo>
                  <a:cubicBezTo>
                    <a:pt x="2935237" y="2239996"/>
                    <a:pt x="2930883" y="2244350"/>
                    <a:pt x="2925512" y="2244350"/>
                  </a:cubicBezTo>
                  <a:lnTo>
                    <a:pt x="9725" y="2244350"/>
                  </a:lnTo>
                  <a:cubicBezTo>
                    <a:pt x="4354" y="2244350"/>
                    <a:pt x="0" y="2239996"/>
                    <a:pt x="0" y="2234625"/>
                  </a:cubicBezTo>
                  <a:lnTo>
                    <a:pt x="0" y="9725"/>
                  </a:lnTo>
                  <a:cubicBezTo>
                    <a:pt x="0" y="4354"/>
                    <a:pt x="4354" y="0"/>
                    <a:pt x="9725" y="0"/>
                  </a:cubicBezTo>
                  <a:close/>
                </a:path>
              </a:pathLst>
            </a:custGeom>
            <a:solidFill>
              <a:srgbClr val="05061C"/>
            </a:solidFill>
          </p:spPr>
        </p:sp>
        <p:sp>
          <p:nvSpPr>
            <p:cNvPr name="TextBox 4" id="4"/>
            <p:cNvSpPr txBox="true"/>
            <p:nvPr/>
          </p:nvSpPr>
          <p:spPr>
            <a:xfrm>
              <a:off x="0" y="-28575"/>
              <a:ext cx="2935237" cy="2272925"/>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797645" y="2786424"/>
            <a:ext cx="9606839" cy="1571625"/>
          </a:xfrm>
          <a:prstGeom prst="rect">
            <a:avLst/>
          </a:prstGeom>
        </p:spPr>
        <p:txBody>
          <a:bodyPr anchor="t" rtlCol="false" tIns="0" lIns="0" bIns="0" rIns="0">
            <a:spAutoFit/>
          </a:bodyPr>
          <a:lstStyle/>
          <a:p>
            <a:pPr algn="l" marL="0" indent="0" lvl="0">
              <a:lnSpc>
                <a:spcPts val="12441"/>
              </a:lnSpc>
              <a:spcBef>
                <a:spcPct val="0"/>
              </a:spcBef>
            </a:pPr>
            <a:r>
              <a:rPr lang="en-US" b="true" sz="10368">
                <a:solidFill>
                  <a:srgbClr val="FFFFFF"/>
                </a:solidFill>
                <a:latin typeface="Dumondi Condensed Heavy"/>
                <a:ea typeface="Dumondi Condensed Heavy"/>
                <a:cs typeface="Dumondi Condensed Heavy"/>
                <a:sym typeface="Dumondi Condensed Heavy"/>
              </a:rPr>
              <a:t>¿Que son las cookies?</a:t>
            </a:r>
          </a:p>
        </p:txBody>
      </p:sp>
      <p:sp>
        <p:nvSpPr>
          <p:cNvPr name="TextBox 6" id="6"/>
          <p:cNvSpPr txBox="true"/>
          <p:nvPr/>
        </p:nvSpPr>
        <p:spPr>
          <a:xfrm rot="0">
            <a:off x="2250638" y="4656324"/>
            <a:ext cx="7905854" cy="2470027"/>
          </a:xfrm>
          <a:prstGeom prst="rect">
            <a:avLst/>
          </a:prstGeom>
        </p:spPr>
        <p:txBody>
          <a:bodyPr anchor="t" rtlCol="false" tIns="0" lIns="0" bIns="0" rIns="0">
            <a:spAutoFit/>
          </a:bodyPr>
          <a:lstStyle/>
          <a:p>
            <a:pPr algn="l">
              <a:lnSpc>
                <a:spcPts val="3959"/>
              </a:lnSpc>
            </a:pPr>
            <a:r>
              <a:rPr lang="en-US" sz="2828">
                <a:solidFill>
                  <a:srgbClr val="FFFFFF"/>
                </a:solidFill>
                <a:latin typeface="Canva Sans"/>
                <a:ea typeface="Canva Sans"/>
                <a:cs typeface="Canva Sans"/>
                <a:sym typeface="Canva Sans"/>
              </a:rPr>
              <a:t>Una cookie es una pequeña información enviada por un sitio web y almacenada en el navegador del usuario, de manera que el sitio web puede consultar la actividad previa del navegador.</a:t>
            </a:r>
          </a:p>
        </p:txBody>
      </p:sp>
      <p:sp>
        <p:nvSpPr>
          <p:cNvPr name="Freeform 7" id="7"/>
          <p:cNvSpPr/>
          <p:nvPr/>
        </p:nvSpPr>
        <p:spPr>
          <a:xfrm flipH="false" flipV="false" rot="0">
            <a:off x="10795223" y="1236387"/>
            <a:ext cx="6752993" cy="8021913"/>
          </a:xfrm>
          <a:custGeom>
            <a:avLst/>
            <a:gdLst/>
            <a:ahLst/>
            <a:cxnLst/>
            <a:rect r="r" b="b" t="t" l="l"/>
            <a:pathLst>
              <a:path h="8021913" w="6752993">
                <a:moveTo>
                  <a:pt x="0" y="0"/>
                </a:moveTo>
                <a:lnTo>
                  <a:pt x="6752992" y="0"/>
                </a:lnTo>
                <a:lnTo>
                  <a:pt x="6752992" y="8021913"/>
                </a:lnTo>
                <a:lnTo>
                  <a:pt x="0" y="8021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788096">
            <a:off x="15417288" y="3016004"/>
            <a:ext cx="1147376" cy="1227737"/>
          </a:xfrm>
          <a:custGeom>
            <a:avLst/>
            <a:gdLst/>
            <a:ahLst/>
            <a:cxnLst/>
            <a:rect r="r" b="b" t="t" l="l"/>
            <a:pathLst>
              <a:path h="1227737" w="1147376">
                <a:moveTo>
                  <a:pt x="0" y="0"/>
                </a:moveTo>
                <a:lnTo>
                  <a:pt x="1147376" y="0"/>
                </a:lnTo>
                <a:lnTo>
                  <a:pt x="1147376" y="1227737"/>
                </a:lnTo>
                <a:lnTo>
                  <a:pt x="0" y="122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84271" y="7956769"/>
            <a:ext cx="2833822" cy="1885779"/>
          </a:xfrm>
          <a:custGeom>
            <a:avLst/>
            <a:gdLst/>
            <a:ahLst/>
            <a:cxnLst/>
            <a:rect r="r" b="b" t="t" l="l"/>
            <a:pathLst>
              <a:path h="1885779" w="2833822">
                <a:moveTo>
                  <a:pt x="0" y="0"/>
                </a:moveTo>
                <a:lnTo>
                  <a:pt x="2833821" y="0"/>
                </a:lnTo>
                <a:lnTo>
                  <a:pt x="2833821" y="1885779"/>
                </a:lnTo>
                <a:lnTo>
                  <a:pt x="0" y="18857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061C"/>
        </a:solidFill>
      </p:bgPr>
    </p:bg>
    <p:spTree>
      <p:nvGrpSpPr>
        <p:cNvPr id="1" name=""/>
        <p:cNvGrpSpPr/>
        <p:nvPr/>
      </p:nvGrpSpPr>
      <p:grpSpPr>
        <a:xfrm>
          <a:off x="0" y="0"/>
          <a:ext cx="0" cy="0"/>
          <a:chOff x="0" y="0"/>
          <a:chExt cx="0" cy="0"/>
        </a:xfrm>
      </p:grpSpPr>
      <p:sp>
        <p:nvSpPr>
          <p:cNvPr name="TextBox 2" id="2"/>
          <p:cNvSpPr txBox="true"/>
          <p:nvPr/>
        </p:nvSpPr>
        <p:spPr>
          <a:xfrm rot="0">
            <a:off x="798624" y="4069585"/>
            <a:ext cx="16690753" cy="1416318"/>
          </a:xfrm>
          <a:prstGeom prst="rect">
            <a:avLst/>
          </a:prstGeom>
        </p:spPr>
        <p:txBody>
          <a:bodyPr anchor="t" rtlCol="false" tIns="0" lIns="0" bIns="0" rIns="0">
            <a:spAutoFit/>
          </a:bodyPr>
          <a:lstStyle/>
          <a:p>
            <a:pPr algn="ctr" marL="0" indent="0" lvl="0">
              <a:lnSpc>
                <a:spcPts val="10432"/>
              </a:lnSpc>
            </a:pPr>
            <a:r>
              <a:rPr lang="en-US" b="true" sz="11464">
                <a:solidFill>
                  <a:srgbClr val="FEFEFE"/>
                </a:solidFill>
                <a:latin typeface="Dumondi Condensed Heavy"/>
                <a:ea typeface="Dumondi Condensed Heavy"/>
                <a:cs typeface="Dumondi Condensed Heavy"/>
                <a:sym typeface="Dumondi Condensed Heavy"/>
              </a:rPr>
              <a:t>IMPORTANCIA</a:t>
            </a:r>
          </a:p>
        </p:txBody>
      </p:sp>
      <p:sp>
        <p:nvSpPr>
          <p:cNvPr name="TextBox 3" id="3"/>
          <p:cNvSpPr txBox="true"/>
          <p:nvPr/>
        </p:nvSpPr>
        <p:spPr>
          <a:xfrm rot="0">
            <a:off x="3066414" y="5600203"/>
            <a:ext cx="12377400" cy="823238"/>
          </a:xfrm>
          <a:prstGeom prst="rect">
            <a:avLst/>
          </a:prstGeom>
        </p:spPr>
        <p:txBody>
          <a:bodyPr anchor="t" rtlCol="false" tIns="0" lIns="0" bIns="0" rIns="0">
            <a:spAutoFit/>
          </a:bodyPr>
          <a:lstStyle/>
          <a:p>
            <a:pPr algn="ctr" marL="0" indent="0" lvl="0">
              <a:lnSpc>
                <a:spcPts val="3305"/>
              </a:lnSpc>
            </a:pPr>
            <a:r>
              <a:rPr lang="en-US" b="true" sz="2485">
                <a:solidFill>
                  <a:srgbClr val="FEFEFE"/>
                </a:solidFill>
                <a:latin typeface="Canva Sans Bold"/>
                <a:ea typeface="Canva Sans Bold"/>
                <a:cs typeface="Canva Sans Bold"/>
                <a:sym typeface="Canva Sans Bold"/>
              </a:rPr>
              <a:t>Su importancia radica principalmente en dos funciones clave: la gestión de sesiones y la personalización del contenido</a:t>
            </a:r>
          </a:p>
        </p:txBody>
      </p:sp>
      <p:sp>
        <p:nvSpPr>
          <p:cNvPr name="Freeform 4" id="4"/>
          <p:cNvSpPr/>
          <p:nvPr/>
        </p:nvSpPr>
        <p:spPr>
          <a:xfrm flipH="false" flipV="false" rot="0">
            <a:off x="2833107" y="8297361"/>
            <a:ext cx="2617945" cy="1989639"/>
          </a:xfrm>
          <a:custGeom>
            <a:avLst/>
            <a:gdLst/>
            <a:ahLst/>
            <a:cxnLst/>
            <a:rect r="r" b="b" t="t" l="l"/>
            <a:pathLst>
              <a:path h="1989639" w="2617945">
                <a:moveTo>
                  <a:pt x="0" y="0"/>
                </a:moveTo>
                <a:lnTo>
                  <a:pt x="2617946" y="0"/>
                </a:lnTo>
                <a:lnTo>
                  <a:pt x="2617946" y="1989639"/>
                </a:lnTo>
                <a:lnTo>
                  <a:pt x="0" y="1989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206304" y="-200615"/>
            <a:ext cx="3244749" cy="2289023"/>
          </a:xfrm>
          <a:custGeom>
            <a:avLst/>
            <a:gdLst/>
            <a:ahLst/>
            <a:cxnLst/>
            <a:rect r="r" b="b" t="t" l="l"/>
            <a:pathLst>
              <a:path h="2289023" w="3244749">
                <a:moveTo>
                  <a:pt x="0" y="0"/>
                </a:moveTo>
                <a:lnTo>
                  <a:pt x="3244749" y="0"/>
                </a:lnTo>
                <a:lnTo>
                  <a:pt x="3244749" y="2289023"/>
                </a:lnTo>
                <a:lnTo>
                  <a:pt x="0" y="2289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484404">
            <a:off x="16113049" y="-652339"/>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1895" y="-133738"/>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599664">
            <a:off x="5888814" y="-1386482"/>
            <a:ext cx="2604665" cy="3354954"/>
          </a:xfrm>
          <a:custGeom>
            <a:avLst/>
            <a:gdLst/>
            <a:ahLst/>
            <a:cxnLst/>
            <a:rect r="r" b="b" t="t" l="l"/>
            <a:pathLst>
              <a:path h="3354954" w="2604665">
                <a:moveTo>
                  <a:pt x="0" y="0"/>
                </a:moveTo>
                <a:lnTo>
                  <a:pt x="2604665" y="0"/>
                </a:lnTo>
                <a:lnTo>
                  <a:pt x="2604665" y="3354955"/>
                </a:lnTo>
                <a:lnTo>
                  <a:pt x="0" y="33549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1035954">
            <a:off x="12915840" y="-1557050"/>
            <a:ext cx="1999490" cy="3425917"/>
          </a:xfrm>
          <a:custGeom>
            <a:avLst/>
            <a:gdLst/>
            <a:ahLst/>
            <a:cxnLst/>
            <a:rect r="r" b="b" t="t" l="l"/>
            <a:pathLst>
              <a:path h="3425917" w="1999490">
                <a:moveTo>
                  <a:pt x="0" y="0"/>
                </a:moveTo>
                <a:lnTo>
                  <a:pt x="1999490" y="0"/>
                </a:lnTo>
                <a:lnTo>
                  <a:pt x="1999490" y="3425917"/>
                </a:lnTo>
                <a:lnTo>
                  <a:pt x="0" y="34259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791596">
            <a:off x="584944" y="7209817"/>
            <a:ext cx="1784158" cy="3395457"/>
          </a:xfrm>
          <a:custGeom>
            <a:avLst/>
            <a:gdLst/>
            <a:ahLst/>
            <a:cxnLst/>
            <a:rect r="r" b="b" t="t" l="l"/>
            <a:pathLst>
              <a:path h="3395457" w="1784158">
                <a:moveTo>
                  <a:pt x="0" y="0"/>
                </a:moveTo>
                <a:lnTo>
                  <a:pt x="1784159" y="0"/>
                </a:lnTo>
                <a:lnTo>
                  <a:pt x="1784159" y="3395457"/>
                </a:lnTo>
                <a:lnTo>
                  <a:pt x="0" y="33954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767621">
            <a:off x="10150362" y="8548225"/>
            <a:ext cx="1432877" cy="1533234"/>
          </a:xfrm>
          <a:custGeom>
            <a:avLst/>
            <a:gdLst/>
            <a:ahLst/>
            <a:cxnLst/>
            <a:rect r="r" b="b" t="t" l="l"/>
            <a:pathLst>
              <a:path h="1533234" w="1432877">
                <a:moveTo>
                  <a:pt x="0" y="0"/>
                </a:moveTo>
                <a:lnTo>
                  <a:pt x="1432877" y="0"/>
                </a:lnTo>
                <a:lnTo>
                  <a:pt x="1432877" y="1533234"/>
                </a:lnTo>
                <a:lnTo>
                  <a:pt x="0" y="15332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5443815" y="8001312"/>
            <a:ext cx="3936411" cy="2555088"/>
          </a:xfrm>
          <a:custGeom>
            <a:avLst/>
            <a:gdLst/>
            <a:ahLst/>
            <a:cxnLst/>
            <a:rect r="r" b="b" t="t" l="l"/>
            <a:pathLst>
              <a:path h="2555088" w="3936411">
                <a:moveTo>
                  <a:pt x="0" y="0"/>
                </a:moveTo>
                <a:lnTo>
                  <a:pt x="3936410" y="0"/>
                </a:lnTo>
                <a:lnTo>
                  <a:pt x="3936410" y="2555088"/>
                </a:lnTo>
                <a:lnTo>
                  <a:pt x="0" y="25550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9384550" y="-133738"/>
            <a:ext cx="2617945" cy="1989639"/>
          </a:xfrm>
          <a:custGeom>
            <a:avLst/>
            <a:gdLst/>
            <a:ahLst/>
            <a:cxnLst/>
            <a:rect r="r" b="b" t="t" l="l"/>
            <a:pathLst>
              <a:path h="1989639" w="2617945">
                <a:moveTo>
                  <a:pt x="0" y="0"/>
                </a:moveTo>
                <a:lnTo>
                  <a:pt x="2617945" y="0"/>
                </a:lnTo>
                <a:lnTo>
                  <a:pt x="2617945" y="1989639"/>
                </a:lnTo>
                <a:lnTo>
                  <a:pt x="0" y="1989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200210">
            <a:off x="12528147" y="8574041"/>
            <a:ext cx="1999490" cy="3425917"/>
          </a:xfrm>
          <a:custGeom>
            <a:avLst/>
            <a:gdLst/>
            <a:ahLst/>
            <a:cxnLst/>
            <a:rect r="r" b="b" t="t" l="l"/>
            <a:pathLst>
              <a:path h="3425917" w="1999490">
                <a:moveTo>
                  <a:pt x="0" y="0"/>
                </a:moveTo>
                <a:lnTo>
                  <a:pt x="1999490" y="0"/>
                </a:lnTo>
                <a:lnTo>
                  <a:pt x="1999490" y="3425918"/>
                </a:lnTo>
                <a:lnTo>
                  <a:pt x="0" y="34259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3484404">
            <a:off x="6584638" y="8192544"/>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05061C"/>
        </a:solidFill>
      </p:bgPr>
    </p:bg>
    <p:spTree>
      <p:nvGrpSpPr>
        <p:cNvPr id="1" name=""/>
        <p:cNvGrpSpPr/>
        <p:nvPr/>
      </p:nvGrpSpPr>
      <p:grpSpPr>
        <a:xfrm>
          <a:off x="0" y="0"/>
          <a:ext cx="0" cy="0"/>
          <a:chOff x="0" y="0"/>
          <a:chExt cx="0" cy="0"/>
        </a:xfrm>
      </p:grpSpPr>
      <p:sp>
        <p:nvSpPr>
          <p:cNvPr name="TextBox 2" id="2"/>
          <p:cNvSpPr txBox="true"/>
          <p:nvPr/>
        </p:nvSpPr>
        <p:spPr>
          <a:xfrm rot="0">
            <a:off x="6318780" y="1955318"/>
            <a:ext cx="6517789" cy="6217361"/>
          </a:xfrm>
          <a:prstGeom prst="rect">
            <a:avLst/>
          </a:prstGeom>
        </p:spPr>
        <p:txBody>
          <a:bodyPr anchor="t" rtlCol="false" tIns="0" lIns="0" bIns="0" rIns="0">
            <a:spAutoFit/>
          </a:bodyPr>
          <a:lstStyle/>
          <a:p>
            <a:pPr algn="ctr">
              <a:lnSpc>
                <a:spcPts val="2372"/>
              </a:lnSpc>
            </a:pPr>
            <a:r>
              <a:rPr lang="en-US" sz="1824">
                <a:solidFill>
                  <a:srgbClr val="FFFFFF"/>
                </a:solidFill>
                <a:latin typeface="Dumondi Condensed"/>
                <a:ea typeface="Dumondi Condensed"/>
                <a:cs typeface="Dumondi Condensed"/>
                <a:sym typeface="Dumondi Condensed"/>
              </a:rPr>
              <a:t>Una cookie debe tener ciertos atributos para funcionar correctamente y garantizar la seguridad y privacidad del usuario. </a:t>
            </a:r>
          </a:p>
          <a:p>
            <a:pPr algn="ctr">
              <a:lnSpc>
                <a:spcPts val="2372"/>
              </a:lnSpc>
              <a:spcBef>
                <a:spcPct val="0"/>
              </a:spcBef>
            </a:pP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Secure: Asegura que la cookie solo se envíe a través de conexiones cifradas (HTTPS), lo que ayuda a prevenir ataques de intermediario.</a:t>
            </a: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HTTPOnly: Impide que la cookie sea accedida mediante JavaScript , protegiéndola contra ataques de scripting entre sitios (XSS).</a:t>
            </a: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SameSite: Controla si la cookie se envía en solicitudes entre sitios.</a:t>
            </a: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Partitioned: Permite que la cookie se almacene en un "recipiente" independiente por sitio de nivel superior, mejorando la privacidad al evitar que sitios de terceros accedan a cookies de otros sitios.</a:t>
            </a: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Expires o Max-Age: Define cuándo la cookie expira. Si no se especifica, la cookie se considera de sesión y se elimina cuando se cierra el navegador.</a:t>
            </a: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Domain: Especifica el dominio para el cual la cookie es válida..</a:t>
            </a:r>
          </a:p>
          <a:p>
            <a:pPr algn="ctr" marL="393976" indent="-196988" lvl="1">
              <a:lnSpc>
                <a:spcPts val="2372"/>
              </a:lnSpc>
              <a:spcBef>
                <a:spcPct val="0"/>
              </a:spcBef>
              <a:buFont typeface="Arial"/>
              <a:buChar char="•"/>
            </a:pPr>
            <a:r>
              <a:rPr lang="en-US" sz="1824">
                <a:solidFill>
                  <a:srgbClr val="FFFFFF"/>
                </a:solidFill>
                <a:latin typeface="Dumondi Condensed"/>
                <a:ea typeface="Dumondi Condensed"/>
                <a:cs typeface="Dumondi Condensed"/>
                <a:sym typeface="Dumondi Condensed"/>
              </a:rPr>
              <a:t>Path: Determina la ruta del servidor en la que la cookie es enviada, limitando su alcance a ciertas secciones del sitio.</a:t>
            </a:r>
          </a:p>
          <a:p>
            <a:pPr algn="ctr">
              <a:lnSpc>
                <a:spcPts val="2372"/>
              </a:lnSpc>
              <a:spcBef>
                <a:spcPct val="0"/>
              </a:spcBef>
            </a:pPr>
            <a:r>
              <a:rPr lang="en-US" sz="1824">
                <a:solidFill>
                  <a:srgbClr val="FFFFFF"/>
                </a:solidFill>
                <a:latin typeface="Dumondi Condensed"/>
                <a:ea typeface="Dumondi Condensed"/>
                <a:cs typeface="Dumondi Condensed"/>
                <a:sym typeface="Dumondi Condensed"/>
              </a:rPr>
              <a:t>Además, las cookies pueden ser de sesión (borradas al cerrar el navegador) o persistentes (que permanecen hasta su fecha de expiración). Las cookies de terceros, establecidas por dominios distintos al visitado, requieren especial atención por su uso en seguimiento y publicidad.</a:t>
            </a:r>
          </a:p>
          <a:p>
            <a:pPr algn="ctr">
              <a:lnSpc>
                <a:spcPts val="2372"/>
              </a:lnSpc>
              <a:spcBef>
                <a:spcPct val="0"/>
              </a:spcBef>
            </a:pPr>
          </a:p>
        </p:txBody>
      </p:sp>
      <p:sp>
        <p:nvSpPr>
          <p:cNvPr name="TextBox 3" id="3"/>
          <p:cNvSpPr txBox="true"/>
          <p:nvPr/>
        </p:nvSpPr>
        <p:spPr>
          <a:xfrm rot="0">
            <a:off x="4281679" y="398299"/>
            <a:ext cx="10262712"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Open Sans Bold"/>
                <a:ea typeface="Open Sans Bold"/>
                <a:cs typeface="Open Sans Bold"/>
                <a:sym typeface="Open Sans Bold"/>
              </a:rPr>
              <a:t>CARACTERISTICAS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5328" y="3374337"/>
            <a:ext cx="16618224" cy="6053873"/>
            <a:chOff x="0" y="0"/>
            <a:chExt cx="4376816" cy="1594436"/>
          </a:xfrm>
        </p:grpSpPr>
        <p:sp>
          <p:nvSpPr>
            <p:cNvPr name="Freeform 3" id="3"/>
            <p:cNvSpPr/>
            <p:nvPr/>
          </p:nvSpPr>
          <p:spPr>
            <a:xfrm flipH="false" flipV="false" rot="0">
              <a:off x="0" y="0"/>
              <a:ext cx="4376816" cy="1594436"/>
            </a:xfrm>
            <a:custGeom>
              <a:avLst/>
              <a:gdLst/>
              <a:ahLst/>
              <a:cxnLst/>
              <a:rect r="r" b="b" t="t" l="l"/>
              <a:pathLst>
                <a:path h="1594436" w="4376816">
                  <a:moveTo>
                    <a:pt x="4659" y="0"/>
                  </a:moveTo>
                  <a:lnTo>
                    <a:pt x="4372158" y="0"/>
                  </a:lnTo>
                  <a:cubicBezTo>
                    <a:pt x="4373393" y="0"/>
                    <a:pt x="4374578" y="491"/>
                    <a:pt x="4375452" y="1364"/>
                  </a:cubicBezTo>
                  <a:cubicBezTo>
                    <a:pt x="4376326" y="2238"/>
                    <a:pt x="4376816" y="3423"/>
                    <a:pt x="4376816" y="4659"/>
                  </a:cubicBezTo>
                  <a:lnTo>
                    <a:pt x="4376816" y="1589777"/>
                  </a:lnTo>
                  <a:cubicBezTo>
                    <a:pt x="4376816" y="1592350"/>
                    <a:pt x="4374730" y="1594436"/>
                    <a:pt x="4372158" y="1594436"/>
                  </a:cubicBezTo>
                  <a:lnTo>
                    <a:pt x="4659" y="1594436"/>
                  </a:lnTo>
                  <a:cubicBezTo>
                    <a:pt x="3423" y="1594436"/>
                    <a:pt x="2238" y="1593945"/>
                    <a:pt x="1364" y="1593071"/>
                  </a:cubicBezTo>
                  <a:cubicBezTo>
                    <a:pt x="491" y="1592197"/>
                    <a:pt x="0" y="1591012"/>
                    <a:pt x="0" y="1589777"/>
                  </a:cubicBezTo>
                  <a:lnTo>
                    <a:pt x="0" y="4659"/>
                  </a:lnTo>
                  <a:cubicBezTo>
                    <a:pt x="0" y="3423"/>
                    <a:pt x="491" y="2238"/>
                    <a:pt x="1364" y="1364"/>
                  </a:cubicBezTo>
                  <a:cubicBezTo>
                    <a:pt x="2238" y="491"/>
                    <a:pt x="3423" y="0"/>
                    <a:pt x="4659" y="0"/>
                  </a:cubicBezTo>
                  <a:close/>
                </a:path>
              </a:pathLst>
            </a:custGeom>
            <a:solidFill>
              <a:srgbClr val="05061C"/>
            </a:solidFill>
          </p:spPr>
        </p:sp>
        <p:sp>
          <p:nvSpPr>
            <p:cNvPr name="TextBox 4" id="4"/>
            <p:cNvSpPr txBox="true"/>
            <p:nvPr/>
          </p:nvSpPr>
          <p:spPr>
            <a:xfrm>
              <a:off x="0" y="-28575"/>
              <a:ext cx="4376816" cy="1623011"/>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552285" y="1219200"/>
            <a:ext cx="17183430" cy="1613344"/>
          </a:xfrm>
          <a:prstGeom prst="rect">
            <a:avLst/>
          </a:prstGeom>
        </p:spPr>
        <p:txBody>
          <a:bodyPr anchor="t" rtlCol="false" tIns="0" lIns="0" bIns="0" rIns="0">
            <a:spAutoFit/>
          </a:bodyPr>
          <a:lstStyle/>
          <a:p>
            <a:pPr algn="ctr">
              <a:lnSpc>
                <a:spcPts val="12105"/>
              </a:lnSpc>
            </a:pPr>
            <a:r>
              <a:rPr lang="en-US" b="true" sz="11868">
                <a:solidFill>
                  <a:srgbClr val="05061C"/>
                </a:solidFill>
                <a:latin typeface="Dumondi Condensed Heavy"/>
                <a:ea typeface="Dumondi Condensed Heavy"/>
                <a:cs typeface="Dumondi Condensed Heavy"/>
                <a:sym typeface="Dumondi Condensed Heavy"/>
              </a:rPr>
              <a:t>VENTAJAS Y DESVENTAJAS</a:t>
            </a:r>
          </a:p>
        </p:txBody>
      </p:sp>
      <p:sp>
        <p:nvSpPr>
          <p:cNvPr name="Freeform 6" id="6"/>
          <p:cNvSpPr/>
          <p:nvPr/>
        </p:nvSpPr>
        <p:spPr>
          <a:xfrm flipH="false" flipV="false" rot="556668">
            <a:off x="7043597" y="2990172"/>
            <a:ext cx="3981686" cy="6822203"/>
          </a:xfrm>
          <a:custGeom>
            <a:avLst/>
            <a:gdLst/>
            <a:ahLst/>
            <a:cxnLst/>
            <a:rect r="r" b="b" t="t" l="l"/>
            <a:pathLst>
              <a:path h="6822203" w="3981686">
                <a:moveTo>
                  <a:pt x="0" y="0"/>
                </a:moveTo>
                <a:lnTo>
                  <a:pt x="3981686" y="0"/>
                </a:lnTo>
                <a:lnTo>
                  <a:pt x="3981686" y="6822202"/>
                </a:lnTo>
                <a:lnTo>
                  <a:pt x="0" y="6822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59813" y="3979944"/>
            <a:ext cx="944968" cy="944968"/>
          </a:xfrm>
          <a:custGeom>
            <a:avLst/>
            <a:gdLst/>
            <a:ahLst/>
            <a:cxnLst/>
            <a:rect r="r" b="b" t="t" l="l"/>
            <a:pathLst>
              <a:path h="944968" w="944968">
                <a:moveTo>
                  <a:pt x="0" y="0"/>
                </a:moveTo>
                <a:lnTo>
                  <a:pt x="944968" y="0"/>
                </a:lnTo>
                <a:lnTo>
                  <a:pt x="944968" y="944968"/>
                </a:lnTo>
                <a:lnTo>
                  <a:pt x="0" y="944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3323517" y="3747621"/>
            <a:ext cx="4591821" cy="1177291"/>
          </a:xfrm>
          <a:prstGeom prst="rect">
            <a:avLst/>
          </a:prstGeom>
        </p:spPr>
        <p:txBody>
          <a:bodyPr anchor="t" rtlCol="false" tIns="0" lIns="0" bIns="0" rIns="0">
            <a:spAutoFit/>
          </a:bodyPr>
          <a:lstStyle/>
          <a:p>
            <a:pPr algn="l">
              <a:lnSpc>
                <a:spcPts val="9659"/>
              </a:lnSpc>
              <a:spcBef>
                <a:spcPct val="0"/>
              </a:spcBef>
            </a:pPr>
            <a:r>
              <a:rPr lang="en-US" b="true" sz="6899" u="sng">
                <a:solidFill>
                  <a:srgbClr val="FFFFFF"/>
                </a:solidFill>
                <a:latin typeface="Dumondi Condensed Bold"/>
                <a:ea typeface="Dumondi Condensed Bold"/>
                <a:cs typeface="Dumondi Condensed Bold"/>
                <a:sym typeface="Dumondi Condensed Bold"/>
              </a:rPr>
              <a:t>EN CONTRA</a:t>
            </a:r>
          </a:p>
        </p:txBody>
      </p:sp>
      <p:sp>
        <p:nvSpPr>
          <p:cNvPr name="TextBox 9" id="9"/>
          <p:cNvSpPr txBox="true"/>
          <p:nvPr/>
        </p:nvSpPr>
        <p:spPr>
          <a:xfrm rot="0">
            <a:off x="2431361" y="3797107"/>
            <a:ext cx="4088337" cy="1177291"/>
          </a:xfrm>
          <a:prstGeom prst="rect">
            <a:avLst/>
          </a:prstGeom>
        </p:spPr>
        <p:txBody>
          <a:bodyPr anchor="t" rtlCol="false" tIns="0" lIns="0" bIns="0" rIns="0">
            <a:spAutoFit/>
          </a:bodyPr>
          <a:lstStyle/>
          <a:p>
            <a:pPr algn="l">
              <a:lnSpc>
                <a:spcPts val="9659"/>
              </a:lnSpc>
              <a:spcBef>
                <a:spcPct val="0"/>
              </a:spcBef>
            </a:pPr>
            <a:r>
              <a:rPr lang="en-US" b="true" sz="6899" u="sng">
                <a:solidFill>
                  <a:srgbClr val="FFFFFF"/>
                </a:solidFill>
                <a:latin typeface="Dumondi Condensed Bold"/>
                <a:ea typeface="Dumondi Condensed Bold"/>
                <a:cs typeface="Dumondi Condensed Bold"/>
                <a:sym typeface="Dumondi Condensed Bold"/>
              </a:rPr>
              <a:t>A FAVOR</a:t>
            </a:r>
          </a:p>
        </p:txBody>
      </p:sp>
      <p:sp>
        <p:nvSpPr>
          <p:cNvPr name="TextBox 10" id="10"/>
          <p:cNvSpPr txBox="true"/>
          <p:nvPr/>
        </p:nvSpPr>
        <p:spPr>
          <a:xfrm rot="0">
            <a:off x="1028700" y="5100995"/>
            <a:ext cx="4718806" cy="3754755"/>
          </a:xfrm>
          <a:prstGeom prst="rect">
            <a:avLst/>
          </a:prstGeom>
        </p:spPr>
        <p:txBody>
          <a:bodyPr anchor="t" rtlCol="false" tIns="0" lIns="0" bIns="0" rIns="0">
            <a:spAutoFit/>
          </a:bodyPr>
          <a:lstStyle/>
          <a:p>
            <a:pPr algn="l" marL="388622" indent="-194311" lvl="1">
              <a:lnSpc>
                <a:spcPts val="2520"/>
              </a:lnSpc>
              <a:buFont typeface="Arial"/>
              <a:buChar char="•"/>
            </a:pPr>
            <a:r>
              <a:rPr lang="en-US" sz="1800">
                <a:solidFill>
                  <a:srgbClr val="FFFFFF"/>
                </a:solidFill>
                <a:latin typeface="Sniglet"/>
                <a:ea typeface="Sniglet"/>
                <a:cs typeface="Sniglet"/>
                <a:sym typeface="Sniglet"/>
              </a:rPr>
              <a:t>Proporcionan una experiencia de navegación fluida.</a:t>
            </a:r>
          </a:p>
          <a:p>
            <a:pPr algn="l" marL="388622" indent="-194311" lvl="1">
              <a:lnSpc>
                <a:spcPts val="2520"/>
              </a:lnSpc>
              <a:buFont typeface="Arial"/>
              <a:buChar char="•"/>
            </a:pPr>
            <a:r>
              <a:rPr lang="en-US" sz="1800">
                <a:solidFill>
                  <a:srgbClr val="FFFFFF"/>
                </a:solidFill>
                <a:latin typeface="Sniglet"/>
                <a:ea typeface="Sniglet"/>
                <a:cs typeface="Sniglet"/>
                <a:sym typeface="Sniglet"/>
              </a:rPr>
              <a:t>A</a:t>
            </a:r>
            <a:r>
              <a:rPr lang="en-US" sz="1800">
                <a:solidFill>
                  <a:srgbClr val="FFFFFF"/>
                </a:solidFill>
                <a:latin typeface="Sniglet"/>
                <a:ea typeface="Sniglet"/>
                <a:cs typeface="Sniglet"/>
                <a:sym typeface="Sniglet"/>
              </a:rPr>
              <a:t>yudan a los propietarios de sitios web a mejorar sus estadísticas.</a:t>
            </a:r>
          </a:p>
          <a:p>
            <a:pPr algn="l" marL="388622" indent="-194311" lvl="1">
              <a:lnSpc>
                <a:spcPts val="2520"/>
              </a:lnSpc>
              <a:buFont typeface="Arial"/>
              <a:buChar char="•"/>
            </a:pPr>
            <a:r>
              <a:rPr lang="en-US" sz="1800">
                <a:solidFill>
                  <a:srgbClr val="FFFFFF"/>
                </a:solidFill>
                <a:latin typeface="Sniglet"/>
                <a:ea typeface="Sniglet"/>
                <a:cs typeface="Sniglet"/>
                <a:sym typeface="Sniglet"/>
              </a:rPr>
              <a:t> P</a:t>
            </a:r>
            <a:r>
              <a:rPr lang="en-US" sz="1800">
                <a:solidFill>
                  <a:srgbClr val="FFFFFF"/>
                </a:solidFill>
                <a:latin typeface="Sniglet"/>
                <a:ea typeface="Sniglet"/>
                <a:cs typeface="Sniglet"/>
                <a:sym typeface="Sniglet"/>
              </a:rPr>
              <a:t>ersonalizar contenidos y anuncios.</a:t>
            </a:r>
          </a:p>
          <a:p>
            <a:pPr algn="l" marL="388622" indent="-194311" lvl="1">
              <a:lnSpc>
                <a:spcPts val="2520"/>
              </a:lnSpc>
              <a:buFont typeface="Arial"/>
              <a:buChar char="•"/>
            </a:pPr>
            <a:r>
              <a:rPr lang="en-US" sz="1800">
                <a:solidFill>
                  <a:srgbClr val="FFFFFF"/>
                </a:solidFill>
                <a:latin typeface="Sniglet"/>
                <a:ea typeface="Sniglet"/>
                <a:cs typeface="Sniglet"/>
                <a:sym typeface="Sniglet"/>
              </a:rPr>
              <a:t>M</a:t>
            </a:r>
            <a:r>
              <a:rPr lang="en-US" sz="1800">
                <a:solidFill>
                  <a:srgbClr val="FFFFFF"/>
                </a:solidFill>
                <a:latin typeface="Sniglet"/>
                <a:ea typeface="Sniglet"/>
                <a:cs typeface="Sniglet"/>
                <a:sym typeface="Sniglet"/>
              </a:rPr>
              <a:t>edio útil para administradores de sitios web hagan </a:t>
            </a:r>
            <a:r>
              <a:rPr lang="en-US" sz="1800">
                <a:solidFill>
                  <a:srgbClr val="FFFFFF"/>
                </a:solidFill>
                <a:latin typeface="Sniglet"/>
                <a:ea typeface="Sniglet"/>
                <a:cs typeface="Sniglet"/>
                <a:sym typeface="Sniglet"/>
              </a:rPr>
              <a:t>seguimiento de la actividad de los usuarios y midan la eficacia de sus campañas publicitarias.</a:t>
            </a:r>
          </a:p>
          <a:p>
            <a:pPr algn="l" marL="388622" indent="-194311" lvl="1">
              <a:lnSpc>
                <a:spcPts val="2520"/>
              </a:lnSpc>
              <a:buFont typeface="Arial"/>
              <a:buChar char="•"/>
            </a:pPr>
            <a:r>
              <a:rPr lang="en-US" sz="1800">
                <a:solidFill>
                  <a:srgbClr val="FFFFFF"/>
                </a:solidFill>
                <a:latin typeface="Sniglet"/>
                <a:ea typeface="Sniglet"/>
                <a:cs typeface="Sniglet"/>
                <a:sym typeface="Sniglet"/>
              </a:rPr>
              <a:t>A</a:t>
            </a:r>
            <a:r>
              <a:rPr lang="en-US" sz="1800">
                <a:solidFill>
                  <a:srgbClr val="FFFFFF"/>
                </a:solidFill>
                <a:latin typeface="Sniglet"/>
                <a:ea typeface="Sniglet"/>
                <a:cs typeface="Sniglet"/>
                <a:sym typeface="Sniglet"/>
              </a:rPr>
              <a:t>yudan a </a:t>
            </a:r>
            <a:r>
              <a:rPr lang="en-US" sz="1800">
                <a:solidFill>
                  <a:srgbClr val="FFFFFF"/>
                </a:solidFill>
                <a:latin typeface="Sniglet"/>
                <a:ea typeface="Sniglet"/>
                <a:cs typeface="Sniglet"/>
                <a:sym typeface="Sniglet"/>
              </a:rPr>
              <a:t>proteger su privacidad garantizando que sólo recibes contenido relevante.</a:t>
            </a:r>
          </a:p>
        </p:txBody>
      </p:sp>
      <p:sp>
        <p:nvSpPr>
          <p:cNvPr name="TextBox 11" id="11"/>
          <p:cNvSpPr txBox="true"/>
          <p:nvPr/>
        </p:nvSpPr>
        <p:spPr>
          <a:xfrm rot="0">
            <a:off x="11997816" y="5100995"/>
            <a:ext cx="4564069" cy="2183130"/>
          </a:xfrm>
          <a:prstGeom prst="rect">
            <a:avLst/>
          </a:prstGeom>
        </p:spPr>
        <p:txBody>
          <a:bodyPr anchor="t" rtlCol="false" tIns="0" lIns="0" bIns="0" rIns="0">
            <a:spAutoFit/>
          </a:bodyPr>
          <a:lstStyle/>
          <a:p>
            <a:pPr algn="l" marL="388622" indent="-194311" lvl="1">
              <a:lnSpc>
                <a:spcPts val="2520"/>
              </a:lnSpc>
              <a:buFont typeface="Arial"/>
              <a:buChar char="•"/>
            </a:pPr>
            <a:r>
              <a:rPr lang="en-US" sz="1800">
                <a:solidFill>
                  <a:srgbClr val="FFFFFF"/>
                </a:solidFill>
                <a:latin typeface="Sniglet"/>
                <a:ea typeface="Sniglet"/>
                <a:cs typeface="Sniglet"/>
                <a:sym typeface="Sniglet"/>
              </a:rPr>
              <a:t>Rastrear tus hábitos de navegación y enviarte publicidad basada en esos hábitos.</a:t>
            </a:r>
          </a:p>
          <a:p>
            <a:pPr algn="l" marL="388622" indent="-194311" lvl="1">
              <a:lnSpc>
                <a:spcPts val="2520"/>
              </a:lnSpc>
              <a:buFont typeface="Arial"/>
              <a:buChar char="•"/>
            </a:pPr>
            <a:r>
              <a:rPr lang="en-US" sz="1800">
                <a:solidFill>
                  <a:srgbClr val="FFFFFF"/>
                </a:solidFill>
                <a:latin typeface="Sniglet"/>
                <a:ea typeface="Sniglet"/>
                <a:cs typeface="Sniglet"/>
                <a:sym typeface="Sniglet"/>
              </a:rPr>
              <a:t>Ocupar mucho espacio en el disco duro de tu ordenador. </a:t>
            </a:r>
          </a:p>
          <a:p>
            <a:pPr algn="l" marL="388622" indent="-194311" lvl="1">
              <a:lnSpc>
                <a:spcPts val="2520"/>
              </a:lnSpc>
              <a:buFont typeface="Arial"/>
              <a:buChar char="•"/>
            </a:pPr>
            <a:r>
              <a:rPr lang="en-US" sz="1800">
                <a:solidFill>
                  <a:srgbClr val="FFFFFF"/>
                </a:solidFill>
                <a:latin typeface="Sniglet"/>
                <a:ea typeface="Sniglet"/>
                <a:cs typeface="Sniglet"/>
                <a:sym typeface="Sniglet"/>
              </a:rPr>
              <a:t>Almacenar y compartir información personal</a:t>
            </a:r>
          </a:p>
        </p:txBody>
      </p:sp>
      <p:sp>
        <p:nvSpPr>
          <p:cNvPr name="Freeform 12" id="12"/>
          <p:cNvSpPr/>
          <p:nvPr/>
        </p:nvSpPr>
        <p:spPr>
          <a:xfrm flipH="false" flipV="true" rot="0">
            <a:off x="12138515" y="3880971"/>
            <a:ext cx="944968" cy="944968"/>
          </a:xfrm>
          <a:custGeom>
            <a:avLst/>
            <a:gdLst/>
            <a:ahLst/>
            <a:cxnLst/>
            <a:rect r="r" b="b" t="t" l="l"/>
            <a:pathLst>
              <a:path h="944968" w="944968">
                <a:moveTo>
                  <a:pt x="0" y="944967"/>
                </a:moveTo>
                <a:lnTo>
                  <a:pt x="944968" y="944967"/>
                </a:lnTo>
                <a:lnTo>
                  <a:pt x="944968" y="0"/>
                </a:lnTo>
                <a:lnTo>
                  <a:pt x="0" y="0"/>
                </a:lnTo>
                <a:lnTo>
                  <a:pt x="0" y="9449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11957">
            <a:off x="7756712" y="5091042"/>
            <a:ext cx="2398451" cy="2132441"/>
          </a:xfrm>
          <a:custGeom>
            <a:avLst/>
            <a:gdLst/>
            <a:ahLst/>
            <a:cxnLst/>
            <a:rect r="r" b="b" t="t" l="l"/>
            <a:pathLst>
              <a:path h="2132441" w="2398451">
                <a:moveTo>
                  <a:pt x="0" y="0"/>
                </a:moveTo>
                <a:lnTo>
                  <a:pt x="2398451" y="0"/>
                </a:lnTo>
                <a:lnTo>
                  <a:pt x="2398451" y="2132441"/>
                </a:lnTo>
                <a:lnTo>
                  <a:pt x="0" y="21324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009705" y="1596432"/>
            <a:ext cx="9252665" cy="1683889"/>
          </a:xfrm>
          <a:prstGeom prst="rect">
            <a:avLst/>
          </a:prstGeom>
        </p:spPr>
        <p:txBody>
          <a:bodyPr anchor="t" rtlCol="false" tIns="0" lIns="0" bIns="0" rIns="0">
            <a:spAutoFit/>
          </a:bodyPr>
          <a:lstStyle/>
          <a:p>
            <a:pPr algn="l">
              <a:lnSpc>
                <a:spcPts val="12275"/>
              </a:lnSpc>
            </a:pPr>
            <a:r>
              <a:rPr lang="en-US" sz="13490" b="true">
                <a:solidFill>
                  <a:srgbClr val="05061C"/>
                </a:solidFill>
                <a:latin typeface="Dumondi Condensed Heavy"/>
                <a:ea typeface="Dumondi Condensed Heavy"/>
                <a:cs typeface="Dumondi Condensed Heavy"/>
                <a:sym typeface="Dumondi Condensed Heavy"/>
              </a:rPr>
              <a:t>CONCLUSION</a:t>
            </a:r>
          </a:p>
        </p:txBody>
      </p:sp>
      <p:sp>
        <p:nvSpPr>
          <p:cNvPr name="TextBox 3" id="3"/>
          <p:cNvSpPr txBox="true"/>
          <p:nvPr/>
        </p:nvSpPr>
        <p:spPr>
          <a:xfrm rot="0">
            <a:off x="8154989" y="3266613"/>
            <a:ext cx="8255785" cy="2625209"/>
          </a:xfrm>
          <a:prstGeom prst="rect">
            <a:avLst/>
          </a:prstGeom>
        </p:spPr>
        <p:txBody>
          <a:bodyPr anchor="t" rtlCol="false" tIns="0" lIns="0" bIns="0" rIns="0">
            <a:spAutoFit/>
          </a:bodyPr>
          <a:lstStyle/>
          <a:p>
            <a:pPr algn="just">
              <a:lnSpc>
                <a:spcPts val="2377"/>
              </a:lnSpc>
            </a:pPr>
            <a:r>
              <a:rPr lang="en-US" sz="1585">
                <a:solidFill>
                  <a:srgbClr val="05061C"/>
                </a:solidFill>
                <a:latin typeface="Canva Sans"/>
                <a:ea typeface="Canva Sans"/>
                <a:cs typeface="Canva Sans"/>
                <a:sym typeface="Canva Sans"/>
              </a:rPr>
              <a:t>Las cookies son pequeños archivos de texto que se almacenan en el navegador del usuario para mejorar la navegación web, permitiendo funciones como la autenticación, personalización de la experiencia, seguimiento del comportamiento y mantenimiento de carritos de compra. Aunque son esenciales para el funcionamiento de muchas páginas, </a:t>
            </a:r>
            <a:r>
              <a:rPr lang="en-US" b="true" sz="1585">
                <a:solidFill>
                  <a:srgbClr val="05061C"/>
                </a:solidFill>
                <a:latin typeface="Canva Sans Medium"/>
                <a:ea typeface="Canva Sans Medium"/>
                <a:cs typeface="Canva Sans Medium"/>
                <a:sym typeface="Canva Sans Medium"/>
              </a:rPr>
              <a:t>su uso puede plantear riesgos para la privacidad si se emplean sin el consentimiento adecuado</a:t>
            </a:r>
            <a:r>
              <a:rPr lang="en-US" sz="1585">
                <a:solidFill>
                  <a:srgbClr val="05061C"/>
                </a:solidFill>
                <a:latin typeface="Canva Sans"/>
                <a:ea typeface="Canva Sans"/>
                <a:cs typeface="Canva Sans"/>
                <a:sym typeface="Canva Sans"/>
              </a:rPr>
              <a:t>, especialmente las cookies de terceros utilizadas para publicidad y análisis. Es recomendable gestionarlas con cuidado, aceptando solo las necesarias y borrando regularmente los datos almacenados para proteger la seguridad en internet.</a:t>
            </a:r>
          </a:p>
        </p:txBody>
      </p:sp>
      <p:sp>
        <p:nvSpPr>
          <p:cNvPr name="Freeform 4" id="4"/>
          <p:cNvSpPr/>
          <p:nvPr/>
        </p:nvSpPr>
        <p:spPr>
          <a:xfrm flipH="false" flipV="false" rot="1958499">
            <a:off x="1006428" y="3525237"/>
            <a:ext cx="3956755" cy="4890371"/>
          </a:xfrm>
          <a:custGeom>
            <a:avLst/>
            <a:gdLst/>
            <a:ahLst/>
            <a:cxnLst/>
            <a:rect r="r" b="b" t="t" l="l"/>
            <a:pathLst>
              <a:path h="4890371" w="3956755">
                <a:moveTo>
                  <a:pt x="0" y="0"/>
                </a:moveTo>
                <a:lnTo>
                  <a:pt x="3956755" y="0"/>
                </a:lnTo>
                <a:lnTo>
                  <a:pt x="3956755" y="4890372"/>
                </a:lnTo>
                <a:lnTo>
                  <a:pt x="0" y="48903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88341">
            <a:off x="-399277" y="350010"/>
            <a:ext cx="3492799" cy="2730734"/>
          </a:xfrm>
          <a:custGeom>
            <a:avLst/>
            <a:gdLst/>
            <a:ahLst/>
            <a:cxnLst/>
            <a:rect r="r" b="b" t="t" l="l"/>
            <a:pathLst>
              <a:path h="2730734" w="3492799">
                <a:moveTo>
                  <a:pt x="0" y="0"/>
                </a:moveTo>
                <a:lnTo>
                  <a:pt x="3492799" y="0"/>
                </a:lnTo>
                <a:lnTo>
                  <a:pt x="3492799" y="2730733"/>
                </a:lnTo>
                <a:lnTo>
                  <a:pt x="0" y="2730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40784">
            <a:off x="4001572" y="7916802"/>
            <a:ext cx="3735816" cy="2682995"/>
          </a:xfrm>
          <a:custGeom>
            <a:avLst/>
            <a:gdLst/>
            <a:ahLst/>
            <a:cxnLst/>
            <a:rect r="r" b="b" t="t" l="l"/>
            <a:pathLst>
              <a:path h="2682995" w="3735816">
                <a:moveTo>
                  <a:pt x="0" y="0"/>
                </a:moveTo>
                <a:lnTo>
                  <a:pt x="3735817" y="0"/>
                </a:lnTo>
                <a:lnTo>
                  <a:pt x="3735817" y="2682996"/>
                </a:lnTo>
                <a:lnTo>
                  <a:pt x="0" y="26829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3966258">
            <a:off x="4025788" y="1344110"/>
            <a:ext cx="3224293" cy="2092859"/>
          </a:xfrm>
          <a:custGeom>
            <a:avLst/>
            <a:gdLst/>
            <a:ahLst/>
            <a:cxnLst/>
            <a:rect r="r" b="b" t="t" l="l"/>
            <a:pathLst>
              <a:path h="2092859" w="3224293">
                <a:moveTo>
                  <a:pt x="3224293" y="0"/>
                </a:moveTo>
                <a:lnTo>
                  <a:pt x="0" y="0"/>
                </a:lnTo>
                <a:lnTo>
                  <a:pt x="0" y="2092860"/>
                </a:lnTo>
                <a:lnTo>
                  <a:pt x="3224293" y="2092860"/>
                </a:lnTo>
                <a:lnTo>
                  <a:pt x="32242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74989" y="8731518"/>
            <a:ext cx="2172846" cy="2280659"/>
          </a:xfrm>
          <a:custGeom>
            <a:avLst/>
            <a:gdLst/>
            <a:ahLst/>
            <a:cxnLst/>
            <a:rect r="r" b="b" t="t" l="l"/>
            <a:pathLst>
              <a:path h="2280659" w="2172846">
                <a:moveTo>
                  <a:pt x="0" y="0"/>
                </a:moveTo>
                <a:lnTo>
                  <a:pt x="2172846" y="0"/>
                </a:lnTo>
                <a:lnTo>
                  <a:pt x="2172846" y="2280659"/>
                </a:lnTo>
                <a:lnTo>
                  <a:pt x="0" y="22806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DAG1l-Y-r6Q</dc:identifier>
  <dcterms:modified xsi:type="dcterms:W3CDTF">2011-08-01T06:04:30Z</dcterms:modified>
  <cp:revision>1</cp:revision>
  <dc:title>Presentación Diapositivas Tecnología y Digitalización Ilustrado Azul y Morado</dc:title>
</cp:coreProperties>
</file>