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4476" autoAdjust="0"/>
    <p:restoredTop sz="99162" autoAdjust="0"/>
  </p:normalViewPr>
  <p:slideViewPr>
    <p:cSldViewPr snapToGrid="0" snapToObjects="1" showGuides="1">
      <p:cViewPr varScale="1">
        <p:scale>
          <a:sx n="24" d="100"/>
          <a:sy n="24" d="100"/>
        </p:scale>
        <p:origin x="2034" y="84"/>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4/5/2021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oleObject" Target="../embeddings/oleObject1.bin"/><Relationship Id="rId7"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CH_Logo_Horizontal_TransparentBkgd_Pur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0"/>
            <a:ext cx="11987784" cy="4282696"/>
          </a:xfrm>
          <a:prstGeom prst="rect">
            <a:avLst/>
          </a:prstGeom>
        </p:spPr>
      </p:pic>
      <p:sp>
        <p:nvSpPr>
          <p:cNvPr id="5" name="Rectangle 2"/>
          <p:cNvSpPr txBox="1">
            <a:spLocks noChangeArrowheads="1"/>
          </p:cNvSpPr>
          <p:nvPr/>
        </p:nvSpPr>
        <p:spPr>
          <a:xfrm>
            <a:off x="12902184" y="914400"/>
            <a:ext cx="30074616" cy="2516188"/>
          </a:xfrm>
          <a:prstGeom prst="rect">
            <a:avLst/>
          </a:prstGeom>
          <a:noFill/>
          <a:ln/>
        </p:spPr>
        <p:txBody>
          <a:bodyPr vert="horz" lIns="438912" tIns="219456" rIns="438912" bIns="219456" rtlCol="0" anchor="ctr">
            <a:normAutofit/>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9600" b="1" dirty="0">
                <a:latin typeface="Arial"/>
                <a:cs typeface="Arial"/>
              </a:rPr>
              <a:t>Making a Poster in PowerPoint 2013 (Windows)</a:t>
            </a:r>
          </a:p>
          <a:p>
            <a:r>
              <a:rPr lang="en-US" sz="3600" b="1" dirty="0">
                <a:latin typeface="Arial"/>
                <a:cs typeface="Arial"/>
              </a:rPr>
              <a:t>Mike Renfro, Center for Manufacturing Research</a:t>
            </a:r>
          </a:p>
        </p:txBody>
      </p:sp>
      <p:sp>
        <p:nvSpPr>
          <p:cNvPr id="6" name="Text Box 91"/>
          <p:cNvSpPr txBox="1">
            <a:spLocks noChangeArrowheads="1"/>
          </p:cNvSpPr>
          <p:nvPr/>
        </p:nvSpPr>
        <p:spPr bwMode="auto">
          <a:xfrm>
            <a:off x="917575" y="3429000"/>
            <a:ext cx="9598025" cy="622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cs typeface="Arial"/>
              </a:rPr>
              <a:t>Goal of This Poster Template</a:t>
            </a:r>
          </a:p>
          <a:p>
            <a:pPr>
              <a:spcBef>
                <a:spcPct val="50000"/>
              </a:spcBef>
            </a:pPr>
            <a:r>
              <a:rPr lang="en-US" sz="3200" dirty="0">
                <a:latin typeface="Arial"/>
                <a:cs typeface="Arial"/>
              </a:rPr>
              <a:t>The basic idea with this poster template is to make it easier for TTU faculty, staff, and students to create legible, higher-quality posters, and to avoid the most common mistakes faculty, staff, and students have previously made.</a:t>
            </a:r>
          </a:p>
          <a:p>
            <a:pPr>
              <a:spcBef>
                <a:spcPct val="50000"/>
              </a:spcBef>
            </a:pPr>
            <a:r>
              <a:rPr lang="en-US" sz="3200" dirty="0">
                <a:latin typeface="Arial"/>
                <a:cs typeface="Arial"/>
              </a:rPr>
              <a:t>Several templates are available using different page orientations, number of columns, and other layout elements. Select the template most suitable for your purpose, and let us know if there are any problems with them.</a:t>
            </a:r>
          </a:p>
        </p:txBody>
      </p:sp>
      <p:sp>
        <p:nvSpPr>
          <p:cNvPr id="7" name="Text Box 89"/>
          <p:cNvSpPr txBox="1">
            <a:spLocks noChangeArrowheads="1"/>
          </p:cNvSpPr>
          <p:nvPr/>
        </p:nvSpPr>
        <p:spPr bwMode="auto">
          <a:xfrm>
            <a:off x="917575" y="9652000"/>
            <a:ext cx="9598025" cy="1270000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cs typeface="Arial"/>
              </a:rPr>
              <a:t>Basic Instructions</a:t>
            </a:r>
          </a:p>
          <a:p>
            <a:pPr lvl="1">
              <a:spcBef>
                <a:spcPct val="50000"/>
              </a:spcBef>
              <a:buFontTx/>
              <a:buChar char="•"/>
            </a:pPr>
            <a:r>
              <a:rPr lang="en-US" sz="3200" dirty="0">
                <a:latin typeface="Arial"/>
                <a:cs typeface="Arial"/>
              </a:rPr>
              <a:t>Do not modify font sizes or the positions of standard poster elements (titles, authors, acknowledgments, etc.)</a:t>
            </a:r>
          </a:p>
          <a:p>
            <a:pPr lvl="1">
              <a:spcBef>
                <a:spcPct val="50000"/>
              </a:spcBef>
              <a:buFontTx/>
              <a:buChar char="•"/>
            </a:pPr>
            <a:r>
              <a:rPr lang="en-US" sz="3200" dirty="0">
                <a:latin typeface="Arial"/>
                <a:cs typeface="Arial"/>
              </a:rPr>
              <a:t>Copy and paste this text box if you need a bulleted list, or the previous text box if you need paragraph text.</a:t>
            </a:r>
          </a:p>
          <a:p>
            <a:pPr lvl="1">
              <a:spcBef>
                <a:spcPct val="50000"/>
              </a:spcBef>
              <a:buFontTx/>
              <a:buChar char="•"/>
            </a:pPr>
            <a:r>
              <a:rPr lang="en-US" sz="3200" dirty="0">
                <a:latin typeface="Arial"/>
                <a:cs typeface="Arial"/>
              </a:rPr>
              <a:t>Don’t mix bulleted text and paragraph text in a single text box. PowerPoint </a:t>
            </a:r>
            <a:r>
              <a:rPr lang="en-US" sz="3200" dirty="0" err="1">
                <a:latin typeface="Arial"/>
                <a:cs typeface="Arial"/>
              </a:rPr>
              <a:t>doesn</a:t>
            </a:r>
            <a:r>
              <a:rPr lang="ja-JP" altLang="en-US" sz="3200" dirty="0">
                <a:latin typeface="Arial"/>
                <a:cs typeface="Arial"/>
              </a:rPr>
              <a:t>’</a:t>
            </a:r>
            <a:r>
              <a:rPr lang="en-US" sz="3200" dirty="0">
                <a:latin typeface="Arial"/>
                <a:cs typeface="Arial"/>
              </a:rPr>
              <a:t>t handle mixed text formats very well.</a:t>
            </a:r>
          </a:p>
          <a:p>
            <a:pPr lvl="1">
              <a:spcBef>
                <a:spcPct val="50000"/>
              </a:spcBef>
              <a:buFontTx/>
              <a:buChar char="•"/>
            </a:pPr>
            <a:r>
              <a:rPr lang="en-US" sz="3200" dirty="0">
                <a:latin typeface="Arial"/>
                <a:cs typeface="Arial"/>
              </a:rPr>
              <a:t>Don</a:t>
            </a:r>
            <a:r>
              <a:rPr lang="ja-JP" altLang="en-US" sz="3200" dirty="0">
                <a:latin typeface="Arial"/>
                <a:cs typeface="Arial"/>
              </a:rPr>
              <a:t>’</a:t>
            </a:r>
            <a:r>
              <a:rPr lang="en-US" sz="3200" dirty="0">
                <a:latin typeface="Arial"/>
                <a:cs typeface="Arial"/>
              </a:rPr>
              <a:t>t go nuts with drop shadows, 3D effects, or other poster noise. Focus on the clarity of your message.</a:t>
            </a:r>
          </a:p>
          <a:p>
            <a:pPr lvl="1">
              <a:spcBef>
                <a:spcPct val="50000"/>
              </a:spcBef>
              <a:buFontTx/>
              <a:buChar char="•"/>
            </a:pPr>
            <a:r>
              <a:rPr lang="en-US" sz="3200" b="1" dirty="0">
                <a:latin typeface="Arial"/>
                <a:cs typeface="Arial"/>
              </a:rPr>
              <a:t>Don</a:t>
            </a:r>
            <a:r>
              <a:rPr lang="ja-JP" altLang="en-US" sz="3200" b="1" dirty="0">
                <a:latin typeface="Arial"/>
                <a:cs typeface="Arial"/>
              </a:rPr>
              <a:t>’</a:t>
            </a:r>
            <a:r>
              <a:rPr lang="en-US" sz="3200" b="1" dirty="0">
                <a:latin typeface="Arial"/>
                <a:cs typeface="Arial"/>
              </a:rPr>
              <a:t>t use Insert / Object</a:t>
            </a:r>
            <a:r>
              <a:rPr lang="en-US" sz="3200" dirty="0">
                <a:latin typeface="Arial"/>
                <a:cs typeface="Arial"/>
              </a:rPr>
              <a:t> to include content. This bloats up the poster file, and is likely to not work on other systems. Use </a:t>
            </a:r>
            <a:r>
              <a:rPr lang="en-US" sz="3200" b="1" dirty="0">
                <a:latin typeface="Arial"/>
                <a:cs typeface="Arial"/>
              </a:rPr>
              <a:t>Insert / Picture </a:t>
            </a:r>
            <a:r>
              <a:rPr lang="en-US" sz="3200" dirty="0">
                <a:latin typeface="Arial"/>
                <a:cs typeface="Arial"/>
              </a:rPr>
              <a:t>to include outside graphics.</a:t>
            </a:r>
          </a:p>
          <a:p>
            <a:pPr lvl="1">
              <a:spcBef>
                <a:spcPct val="50000"/>
              </a:spcBef>
              <a:buFontTx/>
              <a:buChar char="•"/>
            </a:pPr>
            <a:r>
              <a:rPr lang="en-US" sz="3200" dirty="0">
                <a:latin typeface="Arial"/>
                <a:cs typeface="Arial"/>
              </a:rPr>
              <a:t>Copy and paste the equation below if you need a readable equation, and keep in mind that your audience might not be that interested in the details of the equations rather than the basics of the research.</a:t>
            </a:r>
          </a:p>
        </p:txBody>
      </p:sp>
      <p:graphicFrame>
        <p:nvGraphicFramePr>
          <p:cNvPr id="8" name="Object 88"/>
          <p:cNvGraphicFramePr>
            <a:graphicFrameLocks noChangeAspect="1"/>
          </p:cNvGraphicFramePr>
          <p:nvPr>
            <p:extLst>
              <p:ext uri="{D42A27DB-BD31-4B8C-83A1-F6EECF244321}">
                <p14:modId xmlns:p14="http://schemas.microsoft.com/office/powerpoint/2010/main" val="1394806489"/>
              </p:ext>
            </p:extLst>
          </p:nvPr>
        </p:nvGraphicFramePr>
        <p:xfrm>
          <a:off x="3403600" y="22352000"/>
          <a:ext cx="4570413" cy="1187450"/>
        </p:xfrm>
        <a:graphic>
          <a:graphicData uri="http://schemas.openxmlformats.org/presentationml/2006/ole">
            <mc:AlternateContent xmlns:mc="http://schemas.openxmlformats.org/markup-compatibility/2006">
              <mc:Choice xmlns:v="urn:schemas-microsoft-com:vml" Requires="v">
                <p:oleObj name="Equation" r:id="rId3" imgW="1612800" imgH="419040" progId="Equation.3">
                  <p:embed/>
                </p:oleObj>
              </mc:Choice>
              <mc:Fallback>
                <p:oleObj name="Equation" r:id="rId3" imgW="16128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600" y="22352000"/>
                        <a:ext cx="4570413" cy="1187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Text Box 92"/>
          <p:cNvSpPr txBox="1">
            <a:spLocks noChangeArrowheads="1"/>
          </p:cNvSpPr>
          <p:nvPr/>
        </p:nvSpPr>
        <p:spPr bwMode="auto">
          <a:xfrm>
            <a:off x="914400" y="24053800"/>
            <a:ext cx="9601200" cy="749300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cs typeface="Arial"/>
              </a:rPr>
              <a:t>Advanced Layout Instructions</a:t>
            </a:r>
          </a:p>
          <a:p>
            <a:pPr lvl="1">
              <a:spcBef>
                <a:spcPct val="50000"/>
              </a:spcBef>
              <a:buFontTx/>
              <a:buChar char="•"/>
            </a:pPr>
            <a:r>
              <a:rPr lang="en-US" sz="3200" dirty="0">
                <a:latin typeface="Arial"/>
                <a:cs typeface="Arial"/>
              </a:rPr>
              <a:t>PowerPoint has the basic tools required to properly align and space out text boxes, equations, figures, and any other poster elements. You</a:t>
            </a:r>
            <a:r>
              <a:rPr lang="ja-JP" altLang="en-US" sz="3200" dirty="0">
                <a:latin typeface="Arial"/>
                <a:cs typeface="Arial"/>
              </a:rPr>
              <a:t>’</a:t>
            </a:r>
            <a:r>
              <a:rPr lang="en-US" sz="3200" dirty="0" err="1">
                <a:latin typeface="Arial"/>
                <a:cs typeface="Arial"/>
              </a:rPr>
              <a:t>ll</a:t>
            </a:r>
            <a:r>
              <a:rPr lang="en-US" sz="3200" dirty="0">
                <a:latin typeface="Arial"/>
                <a:cs typeface="Arial"/>
              </a:rPr>
              <a:t> find these tools in the </a:t>
            </a:r>
            <a:r>
              <a:rPr lang="en-US" sz="3200" b="1" dirty="0">
                <a:latin typeface="Arial"/>
                <a:cs typeface="Arial"/>
              </a:rPr>
              <a:t>Arrange / Group</a:t>
            </a:r>
            <a:r>
              <a:rPr lang="en-US" sz="3200" dirty="0">
                <a:latin typeface="Arial"/>
                <a:cs typeface="Arial"/>
              </a:rPr>
              <a:t> and </a:t>
            </a:r>
            <a:r>
              <a:rPr lang="en-US" sz="3200" b="1" dirty="0">
                <a:latin typeface="Arial"/>
                <a:cs typeface="Arial"/>
              </a:rPr>
              <a:t>Arrange / Align </a:t>
            </a:r>
            <a:r>
              <a:rPr lang="en-US" sz="3200" dirty="0">
                <a:latin typeface="Arial"/>
                <a:cs typeface="Arial"/>
              </a:rPr>
              <a:t>menus on the Home tab. Use them rather than </a:t>
            </a:r>
            <a:r>
              <a:rPr lang="ja-JP" altLang="en-US" sz="3200" dirty="0">
                <a:latin typeface="Arial"/>
                <a:cs typeface="Arial"/>
              </a:rPr>
              <a:t>“</a:t>
            </a:r>
            <a:r>
              <a:rPr lang="en-US" sz="3200" dirty="0">
                <a:latin typeface="Arial"/>
                <a:cs typeface="Arial"/>
              </a:rPr>
              <a:t>eyeballing</a:t>
            </a:r>
            <a:r>
              <a:rPr lang="ja-JP" altLang="en-US" sz="3200" dirty="0">
                <a:latin typeface="Arial"/>
                <a:cs typeface="Arial"/>
              </a:rPr>
              <a:t>”</a:t>
            </a:r>
            <a:r>
              <a:rPr lang="en-US" sz="3200" dirty="0">
                <a:latin typeface="Arial"/>
                <a:cs typeface="Arial"/>
              </a:rPr>
              <a:t> positions.</a:t>
            </a:r>
          </a:p>
          <a:p>
            <a:pPr lvl="1">
              <a:spcBef>
                <a:spcPct val="50000"/>
              </a:spcBef>
              <a:buFontTx/>
              <a:buChar char="•"/>
            </a:pPr>
            <a:r>
              <a:rPr lang="en-US" sz="3200" dirty="0">
                <a:latin typeface="Arial"/>
                <a:cs typeface="Arial"/>
              </a:rPr>
              <a:t>This particular template has a four-column layout suitable for a 36” × 48” tri-fold board, with 1” margins and 1” between each column. Central columns are 11” wide, and outer columns are 10.5” wide.</a:t>
            </a:r>
          </a:p>
        </p:txBody>
      </p:sp>
      <p:sp>
        <p:nvSpPr>
          <p:cNvPr id="10" name="Text Box 92"/>
          <p:cNvSpPr txBox="1">
            <a:spLocks noChangeArrowheads="1"/>
          </p:cNvSpPr>
          <p:nvPr/>
        </p:nvSpPr>
        <p:spPr bwMode="auto">
          <a:xfrm>
            <a:off x="11430000" y="3430588"/>
            <a:ext cx="10058400" cy="3131923"/>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lvl="1">
              <a:spcBef>
                <a:spcPct val="50000"/>
              </a:spcBef>
              <a:buFontTx/>
              <a:buChar char="•"/>
            </a:pPr>
            <a:r>
              <a:rPr lang="en-US" sz="3200" dirty="0">
                <a:latin typeface="Arial"/>
                <a:cs typeface="Arial"/>
              </a:rPr>
              <a:t>Guidelines have been placed at the margins of each of the columns. Use them to quickly position objects in a column.</a:t>
            </a:r>
          </a:p>
          <a:p>
            <a:pPr lvl="1">
              <a:spcBef>
                <a:spcPct val="50000"/>
              </a:spcBef>
              <a:buFontTx/>
              <a:buChar char="•"/>
            </a:pPr>
            <a:r>
              <a:rPr lang="en-US" sz="3200" dirty="0">
                <a:latin typeface="Arial"/>
                <a:cs typeface="Arial"/>
              </a:rPr>
              <a:t>Keep your text boxes 10.5 or 11 inches wide to ensure that they fill up the entire column.</a:t>
            </a:r>
          </a:p>
        </p:txBody>
      </p:sp>
      <p:sp>
        <p:nvSpPr>
          <p:cNvPr id="11" name="Text Box 96"/>
          <p:cNvSpPr txBox="1">
            <a:spLocks noChangeArrowheads="1"/>
          </p:cNvSpPr>
          <p:nvPr/>
        </p:nvSpPr>
        <p:spPr bwMode="auto">
          <a:xfrm>
            <a:off x="11430000" y="6475230"/>
            <a:ext cx="10058400" cy="16230600"/>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cs typeface="Arial"/>
              </a:rPr>
              <a:t>Advanced Figures/Graphics Instructions</a:t>
            </a:r>
          </a:p>
          <a:p>
            <a:pPr lvl="1">
              <a:spcBef>
                <a:spcPct val="50000"/>
              </a:spcBef>
              <a:buFontTx/>
              <a:buChar char="•"/>
            </a:pPr>
            <a:r>
              <a:rPr lang="en-US" sz="3200" dirty="0">
                <a:latin typeface="Arial"/>
                <a:cs typeface="Arial"/>
              </a:rPr>
              <a:t>Use vector graphics formats (preferably EPS or WMF) rather than raster graphics formats (PNG, JPG, BMP, etc.) when inserting charts or other non-photographic figures.</a:t>
            </a:r>
          </a:p>
          <a:p>
            <a:pPr lvl="1">
              <a:spcBef>
                <a:spcPct val="50000"/>
              </a:spcBef>
              <a:buFontTx/>
              <a:buChar char="•"/>
            </a:pPr>
            <a:r>
              <a:rPr lang="en-US" sz="3200" dirty="0">
                <a:latin typeface="Arial"/>
                <a:cs typeface="Arial"/>
              </a:rPr>
              <a:t>Keep your figures to 10.5 inches wide or smaller to avoid them crossing over more than one column.</a:t>
            </a:r>
          </a:p>
          <a:p>
            <a:pPr lvl="1">
              <a:spcBef>
                <a:spcPct val="50000"/>
              </a:spcBef>
              <a:buFontTx/>
              <a:buChar char="•"/>
            </a:pPr>
            <a:r>
              <a:rPr lang="en-US" sz="3200" dirty="0">
                <a:latin typeface="Arial"/>
                <a:cs typeface="Arial"/>
              </a:rPr>
              <a:t>Be careful with digital camera photos: a 3.2 megapixel image should be sized no larger than 6.82x5.12 inches on the poster to avoid loss of image quality. Clip art or images found on web pages are generally much too low-resolution to be useful. Remember that your monitor probably has a resolution of 100 pixels per inch, while the oldest plotters on campus have resolutions of 300 pixels per inch. There</a:t>
            </a:r>
            <a:r>
              <a:rPr lang="ja-JP" altLang="en-US" sz="3200" dirty="0">
                <a:latin typeface="Arial"/>
                <a:cs typeface="Arial"/>
              </a:rPr>
              <a:t>’</a:t>
            </a:r>
            <a:r>
              <a:rPr lang="en-US" sz="3200" dirty="0">
                <a:latin typeface="Arial"/>
                <a:cs typeface="Arial"/>
              </a:rPr>
              <a:t>s nothing inherently wrong with increasing the size of the picture if you need to, just realize that if you increase it too much, then the image quality will suffer.</a:t>
            </a:r>
          </a:p>
          <a:p>
            <a:pPr lvl="1">
              <a:spcBef>
                <a:spcPct val="50000"/>
              </a:spcBef>
              <a:buFontTx/>
              <a:buChar char="•"/>
            </a:pPr>
            <a:r>
              <a:rPr lang="en-US" sz="3200" dirty="0">
                <a:latin typeface="Arial"/>
                <a:cs typeface="Arial"/>
              </a:rPr>
              <a:t>If you need a caption on a figure, insert a text box below the figure, resize the text box to no wider than the column width, and use PowerPoint’s </a:t>
            </a:r>
            <a:r>
              <a:rPr lang="en-US" sz="3200" b="1" dirty="0">
                <a:latin typeface="Arial"/>
                <a:cs typeface="Arial"/>
              </a:rPr>
              <a:t>Arrange / Align / Align Center</a:t>
            </a:r>
            <a:r>
              <a:rPr lang="en-US" sz="3200" dirty="0">
                <a:latin typeface="Arial"/>
                <a:cs typeface="Arial"/>
              </a:rPr>
              <a:t> menu on the Home tab to ensure that the caption is centered under the image. Then use the </a:t>
            </a:r>
            <a:r>
              <a:rPr lang="en-US" sz="3200" b="1" dirty="0">
                <a:latin typeface="Arial"/>
                <a:cs typeface="Arial"/>
              </a:rPr>
              <a:t>Arrange / Group</a:t>
            </a:r>
            <a:r>
              <a:rPr lang="en-US" sz="3200" dirty="0">
                <a:latin typeface="Arial"/>
                <a:cs typeface="Arial"/>
              </a:rPr>
              <a:t> menu to treat the figure and caption as a single entity. All the captions on this sample poster were created this way, and you can use them as examples if needed.</a:t>
            </a:r>
            <a:endParaRPr lang="en-US" sz="3200" b="1" dirty="0">
              <a:latin typeface="Arial"/>
              <a:cs typeface="Arial"/>
            </a:endParaRPr>
          </a:p>
        </p:txBody>
      </p:sp>
      <p:grpSp>
        <p:nvGrpSpPr>
          <p:cNvPr id="16" name="Group 255"/>
          <p:cNvGrpSpPr>
            <a:grpSpLocks/>
          </p:cNvGrpSpPr>
          <p:nvPr/>
        </p:nvGrpSpPr>
        <p:grpSpPr bwMode="auto">
          <a:xfrm>
            <a:off x="22963187" y="4666131"/>
            <a:ext cx="8990013" cy="7086600"/>
            <a:chOff x="19104" y="2256"/>
            <a:chExt cx="5663" cy="4464"/>
          </a:xfrm>
        </p:grpSpPr>
        <p:pic>
          <p:nvPicPr>
            <p:cNvPr id="17" name="Picture 73" descr="samplefi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 y="2256"/>
              <a:ext cx="5663" cy="398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18" name="Text Box 231"/>
            <p:cNvSpPr txBox="1">
              <a:spLocks noChangeArrowheads="1"/>
            </p:cNvSpPr>
            <p:nvPr/>
          </p:nvSpPr>
          <p:spPr bwMode="auto">
            <a:xfrm>
              <a:off x="19104" y="6383"/>
              <a:ext cx="5663"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nchorCtr="1"/>
            <a:lstStyle/>
            <a:p>
              <a:pPr algn="ctr">
                <a:spcBef>
                  <a:spcPct val="50000"/>
                </a:spcBef>
              </a:pPr>
              <a:r>
                <a:rPr lang="en-US" sz="3200" dirty="0">
                  <a:latin typeface="Arial"/>
                  <a:cs typeface="Arial"/>
                </a:rPr>
                <a:t>MATLAB </a:t>
              </a:r>
              <a:r>
                <a:rPr lang="en-US" sz="3200" dirty="0" err="1">
                  <a:latin typeface="Arial"/>
                  <a:cs typeface="Arial"/>
                </a:rPr>
                <a:t>Vectorized</a:t>
              </a:r>
              <a:r>
                <a:rPr lang="en-US" sz="3200" dirty="0">
                  <a:latin typeface="Arial"/>
                  <a:cs typeface="Arial"/>
                </a:rPr>
                <a:t> Plot (use print –depsc2 </a:t>
              </a:r>
              <a:r>
                <a:rPr lang="en-US" sz="3200" dirty="0" err="1">
                  <a:latin typeface="Arial"/>
                  <a:cs typeface="Arial"/>
                </a:rPr>
                <a:t>filename.eps</a:t>
              </a:r>
              <a:r>
                <a:rPr lang="en-US" sz="3200" dirty="0">
                  <a:latin typeface="Arial"/>
                  <a:cs typeface="Arial"/>
                </a:rPr>
                <a:t> to generate)</a:t>
              </a:r>
            </a:p>
          </p:txBody>
        </p:sp>
      </p:grpSp>
      <p:graphicFrame>
        <p:nvGraphicFramePr>
          <p:cNvPr id="19" name="Group 248"/>
          <p:cNvGraphicFramePr>
            <a:graphicFrameLocks noGrp="1"/>
          </p:cNvGraphicFramePr>
          <p:nvPr>
            <p:extLst>
              <p:ext uri="{D42A27DB-BD31-4B8C-83A1-F6EECF244321}">
                <p14:modId xmlns:p14="http://schemas.microsoft.com/office/powerpoint/2010/main" val="3648728877"/>
              </p:ext>
            </p:extLst>
          </p:nvPr>
        </p:nvGraphicFramePr>
        <p:xfrm>
          <a:off x="22402800" y="27715464"/>
          <a:ext cx="10058401" cy="3831336"/>
        </p:xfrm>
        <a:graphic>
          <a:graphicData uri="http://schemas.openxmlformats.org/drawingml/2006/table">
            <a:tbl>
              <a:tblPr/>
              <a:tblGrid>
                <a:gridCol w="2802113">
                  <a:extLst>
                    <a:ext uri="{9D8B030D-6E8A-4147-A177-3AD203B41FA5}">
                      <a16:colId xmlns:a16="http://schemas.microsoft.com/office/drawing/2014/main" val="20000"/>
                    </a:ext>
                  </a:extLst>
                </a:gridCol>
                <a:gridCol w="2561306">
                  <a:extLst>
                    <a:ext uri="{9D8B030D-6E8A-4147-A177-3AD203B41FA5}">
                      <a16:colId xmlns:a16="http://schemas.microsoft.com/office/drawing/2014/main" val="20001"/>
                    </a:ext>
                  </a:extLst>
                </a:gridCol>
                <a:gridCol w="2255696">
                  <a:extLst>
                    <a:ext uri="{9D8B030D-6E8A-4147-A177-3AD203B41FA5}">
                      <a16:colId xmlns:a16="http://schemas.microsoft.com/office/drawing/2014/main" val="20002"/>
                    </a:ext>
                  </a:extLst>
                </a:gridCol>
                <a:gridCol w="2439286">
                  <a:extLst>
                    <a:ext uri="{9D8B030D-6E8A-4147-A177-3AD203B41FA5}">
                      <a16:colId xmlns:a16="http://schemas.microsoft.com/office/drawing/2014/main" val="20003"/>
                    </a:ext>
                  </a:extLst>
                </a:gridCol>
              </a:tblGrid>
              <a:tr h="666750">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rPr>
                        <a:t>Sample</a:t>
                      </a:r>
                    </a:p>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rPr>
                        <a:t>Number</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rPr>
                        <a:t>Expected Result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Actual Result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Percent Difference</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98</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110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112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130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125</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a:ln>
                            <a:noFill/>
                          </a:ln>
                          <a:solidFill>
                            <a:schemeClr val="tx1"/>
                          </a:solidFill>
                          <a:effectLst/>
                          <a:latin typeface="Arial" charset="0"/>
                          <a:ea typeface="ＭＳ Ｐゴシック" charset="0"/>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6750">
                <a:tc gridSpan="4">
                  <a:txBody>
                    <a:bodyPr/>
                    <a:lstStyle/>
                    <a:p>
                      <a:pPr marL="0" marR="0" lvl="0" indent="0" algn="ctr" defTabSz="4075113" rtl="0" eaLnBrk="1" fontAlgn="base" latinLnBrk="0" hangingPunct="1">
                        <a:lnSpc>
                          <a:spcPct val="100000"/>
                        </a:lnSpc>
                        <a:spcBef>
                          <a:spcPct val="2000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ea typeface="ＭＳ Ｐゴシック" charset="0"/>
                        </a:rPr>
                        <a:t>Caption for a Example Table</a:t>
                      </a:r>
                    </a:p>
                  </a:txBody>
                  <a:tcPr anchor="b"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grpSp>
        <p:nvGrpSpPr>
          <p:cNvPr id="22" name="Group 21"/>
          <p:cNvGrpSpPr/>
          <p:nvPr/>
        </p:nvGrpSpPr>
        <p:grpSpPr>
          <a:xfrm>
            <a:off x="33378775" y="4639301"/>
            <a:ext cx="9601200" cy="3448685"/>
            <a:chOff x="33375601" y="21056600"/>
            <a:chExt cx="9601200" cy="3448685"/>
          </a:xfrm>
        </p:grpSpPr>
        <p:pic>
          <p:nvPicPr>
            <p:cNvPr id="20" name="Picture 19" descr="ttu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75601" y="21056600"/>
              <a:ext cx="9601200" cy="1220962"/>
            </a:xfrm>
            <a:prstGeom prst="rect">
              <a:avLst/>
            </a:prstGeom>
          </p:spPr>
        </p:pic>
        <p:sp>
          <p:nvSpPr>
            <p:cNvPr id="21" name="TextBox 20"/>
            <p:cNvSpPr txBox="1"/>
            <p:nvPr/>
          </p:nvSpPr>
          <p:spPr>
            <a:xfrm>
              <a:off x="33959802" y="22443182"/>
              <a:ext cx="8432799" cy="2062103"/>
            </a:xfrm>
            <a:prstGeom prst="rect">
              <a:avLst/>
            </a:prstGeom>
            <a:noFill/>
          </p:spPr>
          <p:txBody>
            <a:bodyPr wrap="square" rtlCol="0">
              <a:spAutoFit/>
            </a:bodyPr>
            <a:lstStyle/>
            <a:p>
              <a:r>
                <a:rPr lang="en-US" sz="3200" dirty="0">
                  <a:latin typeface="Arial"/>
                  <a:cs typeface="Arial"/>
                </a:rPr>
                <a:t>Logo downloaded from website and scaled up: </a:t>
              </a:r>
              <a:r>
                <a:rPr lang="en-US" sz="3200" b="1" dirty="0">
                  <a:latin typeface="Arial"/>
                  <a:cs typeface="Arial"/>
                </a:rPr>
                <a:t>don’t do this!</a:t>
              </a:r>
              <a:r>
                <a:rPr lang="en-US" sz="3200" dirty="0">
                  <a:latin typeface="Arial"/>
                  <a:cs typeface="Arial"/>
                </a:rPr>
                <a:t> It may look ok on your monitor, but it won’t look good on the real poster.</a:t>
              </a:r>
            </a:p>
          </p:txBody>
        </p:sp>
      </p:grpSp>
      <p:sp>
        <p:nvSpPr>
          <p:cNvPr id="33" name="TextBox 32"/>
          <p:cNvSpPr txBox="1"/>
          <p:nvPr/>
        </p:nvSpPr>
        <p:spPr>
          <a:xfrm>
            <a:off x="33381950" y="3517887"/>
            <a:ext cx="9598025" cy="646331"/>
          </a:xfrm>
          <a:prstGeom prst="rect">
            <a:avLst/>
          </a:prstGeom>
          <a:noFill/>
        </p:spPr>
        <p:txBody>
          <a:bodyPr wrap="square" rtlCol="0">
            <a:spAutoFit/>
          </a:bodyPr>
          <a:lstStyle/>
          <a:p>
            <a:pPr>
              <a:spcBef>
                <a:spcPct val="50000"/>
              </a:spcBef>
            </a:pPr>
            <a:r>
              <a:rPr lang="en-US" sz="3600" b="1" dirty="0">
                <a:latin typeface="Arial"/>
                <a:cs typeface="Arial"/>
              </a:rPr>
              <a:t>What Not To Do (With Graphics)</a:t>
            </a:r>
          </a:p>
        </p:txBody>
      </p:sp>
      <p:grpSp>
        <p:nvGrpSpPr>
          <p:cNvPr id="36" name="Group 35"/>
          <p:cNvGrpSpPr/>
          <p:nvPr/>
        </p:nvGrpSpPr>
        <p:grpSpPr>
          <a:xfrm>
            <a:off x="33381950" y="8209431"/>
            <a:ext cx="9594849" cy="10571188"/>
            <a:chOff x="33381950" y="8209431"/>
            <a:chExt cx="9594849" cy="10571188"/>
          </a:xfrm>
        </p:grpSpPr>
        <p:pic>
          <p:nvPicPr>
            <p:cNvPr id="32" name="Picture 31" descr="matlab-figure.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81950" y="8209431"/>
              <a:ext cx="9594849" cy="7196136"/>
            </a:xfrm>
            <a:prstGeom prst="rect">
              <a:avLst/>
            </a:prstGeom>
          </p:spPr>
        </p:pic>
        <p:sp>
          <p:nvSpPr>
            <p:cNvPr id="34" name="TextBox 33"/>
            <p:cNvSpPr txBox="1"/>
            <p:nvPr/>
          </p:nvSpPr>
          <p:spPr>
            <a:xfrm>
              <a:off x="33962975" y="15241189"/>
              <a:ext cx="8432799" cy="3539430"/>
            </a:xfrm>
            <a:prstGeom prst="rect">
              <a:avLst/>
            </a:prstGeom>
            <a:noFill/>
          </p:spPr>
          <p:txBody>
            <a:bodyPr wrap="square" rtlCol="0">
              <a:spAutoFit/>
            </a:bodyPr>
            <a:lstStyle/>
            <a:p>
              <a:r>
                <a:rPr lang="en-US" sz="3200" dirty="0">
                  <a:latin typeface="Arial"/>
                  <a:cs typeface="Arial"/>
                </a:rPr>
                <a:t>The same thing can happen with screenshots or graphs you make. Use vector formats (EPS, WMF) whenever possible for graphs. For screenshots, use PNG files. Only use JPEG files as a last resort – you’ll end up with graphic artifacts like the light-colored dots near the curve shown above.</a:t>
              </a:r>
            </a:p>
          </p:txBody>
        </p:sp>
      </p:grpSp>
      <p:grpSp>
        <p:nvGrpSpPr>
          <p:cNvPr id="38" name="Group 37"/>
          <p:cNvGrpSpPr/>
          <p:nvPr/>
        </p:nvGrpSpPr>
        <p:grpSpPr>
          <a:xfrm>
            <a:off x="22656800" y="13017078"/>
            <a:ext cx="9601200" cy="9936095"/>
            <a:chOff x="33375600" y="19168435"/>
            <a:chExt cx="9601200" cy="9936095"/>
          </a:xfrm>
        </p:grpSpPr>
        <p:pic>
          <p:nvPicPr>
            <p:cNvPr id="35" name="Picture 34" descr="2198734823_98f5e611c8_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75600" y="19168435"/>
              <a:ext cx="9601200" cy="6376917"/>
            </a:xfrm>
            <a:prstGeom prst="rect">
              <a:avLst/>
            </a:prstGeom>
          </p:spPr>
        </p:pic>
        <p:sp>
          <p:nvSpPr>
            <p:cNvPr id="37" name="TextBox 36"/>
            <p:cNvSpPr txBox="1"/>
            <p:nvPr/>
          </p:nvSpPr>
          <p:spPr>
            <a:xfrm>
              <a:off x="33962975" y="25565100"/>
              <a:ext cx="8432799" cy="3539430"/>
            </a:xfrm>
            <a:prstGeom prst="rect">
              <a:avLst/>
            </a:prstGeom>
            <a:noFill/>
          </p:spPr>
          <p:txBody>
            <a:bodyPr wrap="square" rtlCol="0">
              <a:spAutoFit/>
            </a:bodyPr>
            <a:lstStyle/>
            <a:p>
              <a:r>
                <a:rPr lang="en-US" sz="3200" dirty="0">
                  <a:latin typeface="Arial"/>
                  <a:cs typeface="Arial"/>
                </a:rPr>
                <a:t>This 6 megapixel (3216 × 2136 pixels) image is sized to 10.5” × 6.97” on paper. There are approximately 300 pixels in each inch, and this will look good. Making the picture larger on the poster won’t look as good. (CC image courtesy of International Rice Research Institute).</a:t>
              </a:r>
            </a:p>
          </p:txBody>
        </p:sp>
      </p:grpSp>
      <p:pic>
        <p:nvPicPr>
          <p:cNvPr id="39" name="Picture 38" descr="2198734823_8a198d1707_b.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81949" y="19105879"/>
            <a:ext cx="9594849" cy="6371579"/>
          </a:xfrm>
          <a:prstGeom prst="rect">
            <a:avLst/>
          </a:prstGeom>
        </p:spPr>
      </p:pic>
      <p:sp>
        <p:nvSpPr>
          <p:cNvPr id="40" name="TextBox 39"/>
          <p:cNvSpPr txBox="1"/>
          <p:nvPr/>
        </p:nvSpPr>
        <p:spPr>
          <a:xfrm>
            <a:off x="33962975" y="25675265"/>
            <a:ext cx="8432799" cy="2554545"/>
          </a:xfrm>
          <a:prstGeom prst="rect">
            <a:avLst/>
          </a:prstGeom>
          <a:noFill/>
        </p:spPr>
        <p:txBody>
          <a:bodyPr wrap="square" rtlCol="0">
            <a:spAutoFit/>
          </a:bodyPr>
          <a:lstStyle/>
          <a:p>
            <a:r>
              <a:rPr lang="en-US" sz="3200" dirty="0">
                <a:latin typeface="Arial"/>
                <a:cs typeface="Arial"/>
              </a:rPr>
              <a:t>This 0.7 megapixel (1024 × 680 pixels) image is sized to 10.5” × 6.97” on paper. There are approximately 100 pixels in each inch, and this doesn’t look as good as the original photo at left.</a:t>
            </a:r>
          </a:p>
        </p:txBody>
      </p:sp>
      <p:sp>
        <p:nvSpPr>
          <p:cNvPr id="41" name="TextBox 40"/>
          <p:cNvSpPr txBox="1"/>
          <p:nvPr/>
        </p:nvSpPr>
        <p:spPr>
          <a:xfrm>
            <a:off x="22402800" y="3519475"/>
            <a:ext cx="9598025" cy="646331"/>
          </a:xfrm>
          <a:prstGeom prst="rect">
            <a:avLst/>
          </a:prstGeom>
          <a:noFill/>
        </p:spPr>
        <p:txBody>
          <a:bodyPr wrap="square" rtlCol="0">
            <a:spAutoFit/>
          </a:bodyPr>
          <a:lstStyle/>
          <a:p>
            <a:pPr>
              <a:spcBef>
                <a:spcPct val="50000"/>
              </a:spcBef>
            </a:pPr>
            <a:r>
              <a:rPr lang="en-US" sz="3600" b="1" dirty="0">
                <a:latin typeface="Arial"/>
                <a:cs typeface="Arial"/>
              </a:rPr>
              <a:t>What To Do (With Graphics)</a:t>
            </a:r>
          </a:p>
        </p:txBody>
      </p:sp>
      <p:sp>
        <p:nvSpPr>
          <p:cNvPr id="43" name="Text Box 92"/>
          <p:cNvSpPr txBox="1">
            <a:spLocks noChangeArrowheads="1"/>
          </p:cNvSpPr>
          <p:nvPr/>
        </p:nvSpPr>
        <p:spPr bwMode="auto">
          <a:xfrm>
            <a:off x="11430000" y="22498254"/>
            <a:ext cx="10058400" cy="9048545"/>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600" b="1" dirty="0">
                <a:latin typeface="Arial"/>
                <a:cs typeface="Arial"/>
              </a:rPr>
              <a:t>Getting a Plot of Your Poster</a:t>
            </a:r>
          </a:p>
          <a:p>
            <a:pPr lvl="1">
              <a:spcBef>
                <a:spcPct val="50000"/>
              </a:spcBef>
              <a:buFontTx/>
              <a:buChar char="•"/>
            </a:pPr>
            <a:r>
              <a:rPr lang="en-US" sz="3200" dirty="0">
                <a:latin typeface="Arial"/>
                <a:cs typeface="Arial"/>
              </a:rPr>
              <a:t>Save a PDF of the poster using the File / Save As menu.</a:t>
            </a:r>
          </a:p>
          <a:p>
            <a:pPr lvl="1">
              <a:spcBef>
                <a:spcPct val="50000"/>
              </a:spcBef>
              <a:buFontTx/>
              <a:buChar char="•"/>
            </a:pPr>
            <a:r>
              <a:rPr lang="en-US" sz="3200" dirty="0">
                <a:latin typeface="Arial"/>
                <a:cs typeface="Arial"/>
              </a:rPr>
              <a:t>Take the PDF to wherever you’ll </a:t>
            </a:r>
            <a:r>
              <a:rPr lang="en-US" sz="3200" dirty="0" err="1">
                <a:latin typeface="Arial"/>
                <a:cs typeface="Arial"/>
              </a:rPr>
              <a:t>br</a:t>
            </a:r>
            <a:r>
              <a:rPr lang="en-US" sz="3200" dirty="0">
                <a:latin typeface="Arial"/>
                <a:cs typeface="Arial"/>
              </a:rPr>
              <a:t> printing the poster.</a:t>
            </a:r>
          </a:p>
          <a:p>
            <a:pPr lvl="1">
              <a:spcBef>
                <a:spcPct val="50000"/>
              </a:spcBef>
              <a:buFontTx/>
              <a:buChar char="•"/>
            </a:pPr>
            <a:r>
              <a:rPr lang="en-US" sz="3200" dirty="0">
                <a:latin typeface="Arial"/>
                <a:cs typeface="Arial"/>
              </a:rPr>
              <a:t>If you’re using the labs in Clement Hall 405, bring your Tech ID,  your PDF file, and your PowerPoint file to the helpdesk during normal lab hours (Fall and Spring: 2p-12a Sunday, 12p-12a Monday-Thursday, 10a-5p Friday. Summer: 7p-11p Sunday-Thursday).</a:t>
            </a:r>
          </a:p>
          <a:p>
            <a:pPr lvl="1">
              <a:spcBef>
                <a:spcPct val="50000"/>
              </a:spcBef>
              <a:buFontTx/>
              <a:buChar char="•"/>
            </a:pPr>
            <a:r>
              <a:rPr lang="en-US" sz="3200" dirty="0">
                <a:latin typeface="Arial"/>
                <a:cs typeface="Arial"/>
              </a:rPr>
              <a:t>In some cases,  you may be directed to the lab manager.</a:t>
            </a:r>
          </a:p>
          <a:p>
            <a:pPr lvl="1">
              <a:spcBef>
                <a:spcPct val="50000"/>
              </a:spcBef>
              <a:buFontTx/>
              <a:buChar char="•"/>
            </a:pPr>
            <a:r>
              <a:rPr lang="en-US" sz="3200" dirty="0">
                <a:latin typeface="Arial"/>
                <a:cs typeface="Arial"/>
              </a:rPr>
              <a:t>You’ll receive an email when the poster has been printed.</a:t>
            </a:r>
          </a:p>
        </p:txBody>
      </p:sp>
      <p:sp>
        <p:nvSpPr>
          <p:cNvPr id="28" name="Text Box 61"/>
          <p:cNvSpPr txBox="1">
            <a:spLocks noChangeArrowheads="1"/>
          </p:cNvSpPr>
          <p:nvPr/>
        </p:nvSpPr>
        <p:spPr bwMode="auto">
          <a:xfrm>
            <a:off x="917574" y="31546800"/>
            <a:ext cx="4205922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pPr>
            <a:r>
              <a:rPr lang="en-US" sz="2400" i="1" dirty="0"/>
              <a:t>Acknowledgments such as state, federal, industry, university, or other support go here.</a:t>
            </a:r>
          </a:p>
        </p:txBody>
      </p:sp>
    </p:spTree>
    <p:extLst>
      <p:ext uri="{BB962C8B-B14F-4D97-AF65-F5344CB8AC3E}">
        <p14:creationId xmlns:p14="http://schemas.microsoft.com/office/powerpoint/2010/main" val="325464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TotalTime>
  <Words>1048</Words>
  <Application>Microsoft Office PowerPoint</Application>
  <PresentationFormat>Custom</PresentationFormat>
  <Paragraphs>54</Paragraphs>
  <Slides>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Equation</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Gareki Haon</cp:lastModifiedBy>
  <cp:revision>21</cp:revision>
  <dcterms:created xsi:type="dcterms:W3CDTF">2014-03-28T10:29:27Z</dcterms:created>
  <dcterms:modified xsi:type="dcterms:W3CDTF">2021-04-05T18:16:33Z</dcterms:modified>
</cp:coreProperties>
</file>