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873">
          <p15:clr>
            <a:srgbClr val="A4A3A4"/>
          </p15:clr>
        </p15:guide>
        <p15:guide id="2" orient="horz" pos="2161">
          <p15:clr>
            <a:srgbClr val="A4A3A4"/>
          </p15:clr>
        </p15:guide>
        <p15:guide id="3" orient="horz" pos="10368">
          <p15:clr>
            <a:srgbClr val="A4A3A4"/>
          </p15:clr>
        </p15:guide>
        <p15:guide id="4" orient="horz" pos="20160">
          <p15:clr>
            <a:srgbClr val="A4A3A4"/>
          </p15:clr>
        </p15:guide>
        <p15:guide id="5" orient="horz" pos="576">
          <p15:clr>
            <a:srgbClr val="A4A3A4"/>
          </p15:clr>
        </p15:guide>
        <p15:guide id="6" pos="576">
          <p15:clr>
            <a:srgbClr val="A4A3A4"/>
          </p15:clr>
        </p15:guide>
        <p15:guide id="7" pos="27072">
          <p15:clr>
            <a:srgbClr val="A4A3A4"/>
          </p15:clr>
        </p15:guide>
        <p15:guide id="8" pos="6912">
          <p15:clr>
            <a:srgbClr val="A4A3A4"/>
          </p15:clr>
        </p15:guide>
        <p15:guide id="9" pos="13824">
          <p15:clr>
            <a:srgbClr val="A4A3A4"/>
          </p15:clr>
        </p15:guide>
        <p15:guide id="10" pos="21024">
          <p15:clr>
            <a:srgbClr val="A4A3A4"/>
          </p15:clr>
        </p15:guide>
        <p15:guide id="11" pos="6624">
          <p15:clr>
            <a:srgbClr val="A4A3A4"/>
          </p15:clr>
        </p15:guide>
        <p15:guide id="12" pos="7200">
          <p15:clr>
            <a:srgbClr val="A4A3A4"/>
          </p15:clr>
        </p15:guide>
        <p15:guide id="13" pos="20448">
          <p15:clr>
            <a:srgbClr val="A4A3A4"/>
          </p15:clr>
        </p15:guide>
        <p15:guide id="14" pos="20736">
          <p15:clr>
            <a:srgbClr val="A4A3A4"/>
          </p15:clr>
        </p15:guide>
        <p15:guide id="15" pos="13536">
          <p15:clr>
            <a:srgbClr val="A4A3A4"/>
          </p15:clr>
        </p15:guide>
        <p15:guide id="16" pos="141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920" dt="2021-04-08T22:06:19.701"/>
    <p1510:client id="{0F18F987-14FB-FF7D-B1E8-42A8CB3156B2}" v="509" dt="2021-04-09T18:39:58.774"/>
    <p1510:client id="{42E3FA25-6BAB-3390-9585-701C8A764A71}" v="907" dt="2021-04-07T15:41:31.417"/>
    <p1510:client id="{AB971435-8E4D-07E4-B965-FD1E4CB8B22B}" v="1443" dt="2021-04-08T22:07:42.783"/>
    <p1510:client id="{DE452C7A-EF3E-268B-437F-F5F88A977C56}" v="14" dt="2021-04-08T21:53:51.6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9873"/>
        <p:guide orient="horz" pos="2161"/>
        <p:guide orient="horz" pos="10368"/>
        <p:guide orient="horz" pos="20160"/>
        <p:guide orient="horz" pos="576"/>
        <p:guide pos="576"/>
        <p:guide pos="27072"/>
        <p:guide pos="6912"/>
        <p:guide pos="13824"/>
        <p:guide pos="21024"/>
        <p:guide pos="6624"/>
        <p:guide pos="7200"/>
        <p:guide pos="20448"/>
        <p:guide pos="20736"/>
        <p:guide pos="13536"/>
        <p:guide pos="14112"/>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8FA891-EA14-E241-A437-93B1B2556271}"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6457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FA891-EA14-E241-A437-93B1B2556271}"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606990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FA891-EA14-E241-A437-93B1B2556271}"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257645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FA891-EA14-E241-A437-93B1B2556271}"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167079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8FA891-EA14-E241-A437-93B1B2556271}"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1275656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8FA891-EA14-E241-A437-93B1B2556271}" type="datetimeFigureOut">
              <a:rPr lang="en-US" smtClean="0"/>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239215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8FA891-EA14-E241-A437-93B1B2556271}" type="datetimeFigureOut">
              <a:rPr lang="en-US" smtClean="0"/>
              <a:t>4/9/2021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4022696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8FA891-EA14-E241-A437-93B1B2556271}" type="datetimeFigureOut">
              <a:rPr lang="en-US" smtClean="0"/>
              <a:t>4/9/2021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245747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8FA891-EA14-E241-A437-93B1B2556271}" type="datetimeFigureOut">
              <a:rPr lang="en-US" smtClean="0"/>
              <a:t>4/9/2021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2827844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78FA891-EA14-E241-A437-93B1B2556271}" type="datetimeFigureOut">
              <a:rPr lang="en-US" smtClean="0"/>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1044498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78FA891-EA14-E241-A437-93B1B2556271}" type="datetimeFigureOut">
              <a:rPr lang="en-US" smtClean="0"/>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353000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578FA891-EA14-E241-A437-93B1B2556271}" type="datetimeFigureOut">
              <a:rPr lang="en-US" smtClean="0"/>
              <a:t>4/9/2021</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EECF1C03-2CE3-1940-9926-98CA19406295}" type="slidenum">
              <a:rPr lang="en-US" smtClean="0"/>
              <a:t>‹#›</a:t>
            </a:fld>
            <a:endParaRPr lang="en-US"/>
          </a:p>
        </p:txBody>
      </p:sp>
    </p:spTree>
    <p:extLst>
      <p:ext uri="{BB962C8B-B14F-4D97-AF65-F5344CB8AC3E}">
        <p14:creationId xmlns:p14="http://schemas.microsoft.com/office/powerpoint/2010/main" val="2015620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kaggle.com/gregorut/videogamesales" TargetMode="Externa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rdocumentation.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CH_Logo_Horizontal_TransparentBkgd_Purp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575" y="0"/>
            <a:ext cx="11987784" cy="4282696"/>
          </a:xfrm>
          <a:prstGeom prst="rect">
            <a:avLst/>
          </a:prstGeom>
        </p:spPr>
      </p:pic>
      <p:sp>
        <p:nvSpPr>
          <p:cNvPr id="5" name="Rectangle 2"/>
          <p:cNvSpPr txBox="1">
            <a:spLocks noChangeArrowheads="1"/>
          </p:cNvSpPr>
          <p:nvPr/>
        </p:nvSpPr>
        <p:spPr>
          <a:xfrm>
            <a:off x="12902184" y="914400"/>
            <a:ext cx="30074616" cy="2516188"/>
          </a:xfrm>
          <a:prstGeom prst="rect">
            <a:avLst/>
          </a:prstGeom>
          <a:noFill/>
          <a:ln/>
        </p:spPr>
        <p:txBody>
          <a:bodyPr vert="horz" lIns="438912" tIns="219456" rIns="438912" bIns="219456" rtlCol="0" anchor="ctr">
            <a:normAutofit/>
          </a:bodyPr>
          <a:lstStyle>
            <a:lvl1pPr algn="ctr" defTabSz="2194560" rtl="0" eaLnBrk="1" latinLnBrk="0" hangingPunct="1">
              <a:spcBef>
                <a:spcPct val="0"/>
              </a:spcBef>
              <a:buNone/>
              <a:defRPr sz="21100" kern="1200">
                <a:solidFill>
                  <a:schemeClr val="tx1"/>
                </a:solidFill>
                <a:latin typeface="+mj-lt"/>
                <a:ea typeface="+mj-ea"/>
                <a:cs typeface="+mj-cs"/>
              </a:defRPr>
            </a:lvl1pPr>
          </a:lstStyle>
          <a:p>
            <a:r>
              <a:rPr lang="en-US" sz="9600" b="1">
                <a:latin typeface="Arial"/>
                <a:cs typeface="Arial"/>
              </a:rPr>
              <a:t>Observing the Trends of Video Game Sales</a:t>
            </a:r>
          </a:p>
          <a:p>
            <a:r>
              <a:rPr lang="en-US" sz="3600" b="1">
                <a:latin typeface="Arial"/>
                <a:cs typeface="Arial"/>
              </a:rPr>
              <a:t>Noah Larson, Noah Geiger, Chris Jenkins, Patrick Adcox; Advisor: William Eberle</a:t>
            </a:r>
          </a:p>
        </p:txBody>
      </p:sp>
      <p:sp>
        <p:nvSpPr>
          <p:cNvPr id="6" name="Text Box 91"/>
          <p:cNvSpPr txBox="1">
            <a:spLocks noChangeArrowheads="1"/>
          </p:cNvSpPr>
          <p:nvPr/>
        </p:nvSpPr>
        <p:spPr bwMode="auto">
          <a:xfrm>
            <a:off x="917575" y="3429000"/>
            <a:ext cx="9598025" cy="622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nchor="t"/>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3600" b="1">
                <a:latin typeface="Arial"/>
                <a:ea typeface="ＭＳ Ｐゴシック"/>
                <a:cs typeface="Arial"/>
              </a:rPr>
              <a:t>Introduction</a:t>
            </a:r>
            <a:endParaRPr lang="en-US" sz="3600" b="1">
              <a:latin typeface="Arial"/>
              <a:cs typeface="Arial"/>
            </a:endParaRPr>
          </a:p>
          <a:p>
            <a:pPr>
              <a:spcBef>
                <a:spcPct val="50000"/>
              </a:spcBef>
            </a:pPr>
            <a:r>
              <a:rPr lang="en-US" sz="3200">
                <a:latin typeface="Arial"/>
                <a:ea typeface="ＭＳ Ｐゴシック"/>
                <a:cs typeface="Arial"/>
              </a:rPr>
              <a:t>Video games are a relatively new form of entertainment that have been growing in popularity over the years. As the market has developed, there are more genres, publishers, developers, platforms, and  games than before. In this project, we aim to look at the qualities of these games that lead to the best sales so we can determine the recipe for a good game. This information can help developers figure out what might be best for their next project if they want to make a successful game.</a:t>
            </a:r>
          </a:p>
        </p:txBody>
      </p:sp>
      <p:sp>
        <p:nvSpPr>
          <p:cNvPr id="7" name="Text Box 89"/>
          <p:cNvSpPr txBox="1">
            <a:spLocks noChangeArrowheads="1"/>
          </p:cNvSpPr>
          <p:nvPr/>
        </p:nvSpPr>
        <p:spPr bwMode="auto">
          <a:xfrm>
            <a:off x="917575" y="9652000"/>
            <a:ext cx="9598025" cy="9657123"/>
          </a:xfrm>
          <a:prstGeom prst="rect">
            <a:avLst/>
          </a:prstGeom>
          <a:noFill/>
          <a:ln>
            <a:noFill/>
          </a:ln>
          <a:effectLst/>
          <a:extLst>
            <a:ext uri="{909E8E84-426E-40dd-AFC4-6F175D3DCCD1}">
              <a14:hiddenFill xmlns="" xmlns:a14="http://schemas.microsoft.com/office/drawing/2010/main">
                <a:solidFill>
                  <a:schemeClr val="folHlink"/>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50000"/>
                    </a:schemeClr>
                  </a:outerShdw>
                </a:effectLst>
              </a14:hiddenEffects>
            </a:ext>
          </a:extLst>
        </p:spPr>
        <p:txBody>
          <a:bodyPr lIns="91440" tIns="45720" rIns="91440" bIns="45720" anchor="t"/>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3600" b="1" dirty="0">
                <a:latin typeface="Arial"/>
                <a:ea typeface="ＭＳ Ｐゴシック"/>
                <a:cs typeface="Arial"/>
              </a:rPr>
              <a:t>Methods Explored and Planned to Explore</a:t>
            </a:r>
            <a:endParaRPr lang="en-US" dirty="0"/>
          </a:p>
          <a:p>
            <a:pPr lvl="1" indent="-439420">
              <a:spcBef>
                <a:spcPct val="50000"/>
              </a:spcBef>
              <a:buFont typeface="Arial"/>
              <a:buChar char="•"/>
            </a:pPr>
            <a:r>
              <a:rPr lang="en-US" sz="3200">
                <a:latin typeface="Times New Roman"/>
                <a:ea typeface="ＭＳ Ｐゴシック"/>
                <a:cs typeface="Times New Roman"/>
              </a:rPr>
              <a:t>Data Cleaning</a:t>
            </a:r>
            <a:endParaRPr lang="en-US" sz="3200" dirty="0">
              <a:latin typeface="Arial"/>
              <a:ea typeface="ＭＳ Ｐゴシック"/>
              <a:cs typeface="Arial"/>
            </a:endParaRPr>
          </a:p>
          <a:p>
            <a:pPr lvl="1" indent="-439420">
              <a:spcBef>
                <a:spcPct val="50000"/>
              </a:spcBef>
              <a:buFontTx/>
              <a:buChar char="•"/>
            </a:pPr>
            <a:r>
              <a:rPr lang="en-US" sz="3200">
                <a:latin typeface="Arial"/>
                <a:ea typeface="ＭＳ Ｐゴシック"/>
                <a:cs typeface="Arial"/>
              </a:rPr>
              <a:t>Plot total and average of global sales over the </a:t>
            </a:r>
            <a:r>
              <a:rPr lang="en-US" sz="3200" dirty="0">
                <a:latin typeface="Arial"/>
                <a:ea typeface="ＭＳ Ｐゴシック"/>
                <a:cs typeface="Arial"/>
              </a:rPr>
              <a:t>years.</a:t>
            </a:r>
          </a:p>
          <a:p>
            <a:pPr lvl="1" indent="-439420">
              <a:spcBef>
                <a:spcPct val="50000"/>
              </a:spcBef>
              <a:buFontTx/>
              <a:buChar char="•"/>
            </a:pPr>
            <a:r>
              <a:rPr lang="en-US" sz="3200" dirty="0">
                <a:latin typeface="Arial"/>
                <a:ea typeface="ＭＳ Ｐゴシック"/>
                <a:cs typeface="Arial"/>
              </a:rPr>
              <a:t>Plot total and average of global sales and genre.</a:t>
            </a:r>
          </a:p>
          <a:p>
            <a:pPr lvl="1" indent="-439420">
              <a:spcBef>
                <a:spcPct val="50000"/>
              </a:spcBef>
              <a:buFontTx/>
              <a:buChar char="•"/>
            </a:pPr>
            <a:r>
              <a:rPr lang="en-US" sz="3200" dirty="0">
                <a:latin typeface="Arial"/>
                <a:ea typeface="ＭＳ Ｐゴシック"/>
                <a:cs typeface="Arial"/>
              </a:rPr>
              <a:t>Plot total and average of global sales and platform.</a:t>
            </a:r>
          </a:p>
          <a:p>
            <a:pPr lvl="1" indent="-439420">
              <a:spcBef>
                <a:spcPct val="50000"/>
              </a:spcBef>
              <a:buFontTx/>
              <a:buChar char="•"/>
            </a:pPr>
            <a:r>
              <a:rPr lang="en-US" sz="3200" dirty="0">
                <a:latin typeface="Arial"/>
                <a:ea typeface="ＭＳ Ｐゴシック"/>
                <a:cs typeface="Arial"/>
              </a:rPr>
              <a:t>Examine which genres are more popular in different regions.</a:t>
            </a:r>
          </a:p>
          <a:p>
            <a:pPr lvl="1" indent="-439420">
              <a:spcBef>
                <a:spcPct val="50000"/>
              </a:spcBef>
              <a:buFontTx/>
              <a:buChar char="•"/>
            </a:pPr>
            <a:r>
              <a:rPr lang="en-US" sz="3200" dirty="0">
                <a:latin typeface="Arial"/>
                <a:ea typeface="ＭＳ Ｐゴシック"/>
                <a:cs typeface="Arial"/>
              </a:rPr>
              <a:t>Examine which publishers are most successful.</a:t>
            </a:r>
            <a:endParaRPr lang="en-US" sz="3200" b="1" dirty="0">
              <a:latin typeface="Arial"/>
              <a:ea typeface="ＭＳ Ｐゴシック"/>
              <a:cs typeface="Arial"/>
            </a:endParaRPr>
          </a:p>
          <a:p>
            <a:pPr lvl="1" indent="-439420">
              <a:spcBef>
                <a:spcPct val="50000"/>
              </a:spcBef>
              <a:buChar char="•"/>
            </a:pPr>
            <a:endParaRPr lang="en-US" sz="3200" dirty="0">
              <a:latin typeface="Arial"/>
              <a:ea typeface="ＭＳ Ｐゴシック"/>
              <a:cs typeface="Arial"/>
            </a:endParaRPr>
          </a:p>
        </p:txBody>
      </p:sp>
      <p:sp>
        <p:nvSpPr>
          <p:cNvPr id="9" name="Text Box 92"/>
          <p:cNvSpPr txBox="1">
            <a:spLocks noChangeArrowheads="1"/>
          </p:cNvSpPr>
          <p:nvPr/>
        </p:nvSpPr>
        <p:spPr bwMode="auto">
          <a:xfrm>
            <a:off x="914400" y="17780553"/>
            <a:ext cx="9601200" cy="5857839"/>
          </a:xfrm>
          <a:prstGeom prst="rect">
            <a:avLst/>
          </a:prstGeom>
          <a:noFill/>
          <a:ln>
            <a:noFill/>
          </a:ln>
          <a:effectLst/>
          <a:extLst>
            <a:ext uri="{909E8E84-426E-40dd-AFC4-6F175D3DCCD1}">
              <a14:hiddenFill xmlns="" xmlns:a14="http://schemas.microsoft.com/office/drawing/2010/main">
                <a:solidFill>
                  <a:schemeClr val="folHlink"/>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50000"/>
                    </a:schemeClr>
                  </a:outerShdw>
                </a:effectLst>
              </a14:hiddenEffects>
            </a:ext>
          </a:extLst>
        </p:spPr>
        <p:txBody>
          <a:bodyPr lIns="91440" tIns="45720" rIns="91440" bIns="45720" anchor="t"/>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3600" b="1">
                <a:latin typeface="Arial"/>
                <a:ea typeface="ＭＳ Ｐゴシック"/>
                <a:cs typeface="Arial"/>
              </a:rPr>
              <a:t>Tools Used</a:t>
            </a:r>
            <a:endParaRPr lang="en-US" sz="3600" b="1">
              <a:latin typeface="Arial"/>
              <a:cs typeface="Arial"/>
            </a:endParaRPr>
          </a:p>
          <a:p>
            <a:pPr lvl="1" indent="-439420">
              <a:spcBef>
                <a:spcPct val="50000"/>
              </a:spcBef>
              <a:buFontTx/>
              <a:buChar char="•"/>
            </a:pPr>
            <a:r>
              <a:rPr lang="en-US" sz="3200">
                <a:latin typeface="Arial"/>
                <a:ea typeface="ＭＳ Ｐゴシック"/>
                <a:cs typeface="Arial"/>
              </a:rPr>
              <a:t>We have used R Studio for the manipulation of the data and to obtain the models based on that data. We will continue to use R Studio in further analysis.</a:t>
            </a:r>
          </a:p>
          <a:p>
            <a:pPr lvl="1" indent="-439420">
              <a:spcBef>
                <a:spcPct val="50000"/>
              </a:spcBef>
              <a:buFontTx/>
              <a:buChar char="•"/>
            </a:pPr>
            <a:r>
              <a:rPr lang="en-US" sz="3200">
                <a:latin typeface="Arial"/>
                <a:ea typeface="ＭＳ Ｐゴシック"/>
                <a:cs typeface="Arial"/>
              </a:rPr>
              <a:t>Microsoft Office has been used to create this poster and will be used to create our final report.</a:t>
            </a:r>
          </a:p>
          <a:p>
            <a:pPr lvl="1" indent="-439420">
              <a:spcBef>
                <a:spcPct val="50000"/>
              </a:spcBef>
              <a:buFontTx/>
              <a:buChar char="•"/>
            </a:pPr>
            <a:r>
              <a:rPr lang="en-US" sz="3200">
                <a:latin typeface="Arial"/>
                <a:ea typeface="ＭＳ Ｐゴシック"/>
                <a:cs typeface="Arial"/>
              </a:rPr>
              <a:t>Discord is our primary application to discuss this project and work together on it. </a:t>
            </a:r>
          </a:p>
        </p:txBody>
      </p:sp>
      <p:sp>
        <p:nvSpPr>
          <p:cNvPr id="11" name="Text Box 96"/>
          <p:cNvSpPr txBox="1">
            <a:spLocks noChangeArrowheads="1"/>
          </p:cNvSpPr>
          <p:nvPr/>
        </p:nvSpPr>
        <p:spPr bwMode="auto">
          <a:xfrm>
            <a:off x="11430000" y="3420058"/>
            <a:ext cx="10012296" cy="6225989"/>
          </a:xfrm>
          <a:prstGeom prst="rect">
            <a:avLst/>
          </a:prstGeom>
          <a:noFill/>
          <a:ln>
            <a:noFill/>
          </a:ln>
          <a:effectLst/>
          <a:extLst>
            <a:ext uri="{909E8E84-426E-40dd-AFC4-6F175D3DCCD1}">
              <a14:hiddenFill xmlns="" xmlns:a14="http://schemas.microsoft.com/office/drawing/2010/main">
                <a:solidFill>
                  <a:schemeClr val="folHlink"/>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50000"/>
                    </a:schemeClr>
                  </a:outerShdw>
                </a:effectLst>
              </a14:hiddenEffects>
            </a:ext>
          </a:extLst>
        </p:spPr>
        <p:txBody>
          <a:bodyPr lIns="91440" tIns="45720" rIns="91440" bIns="45720" anchor="t"/>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marL="401955" lvl="1" indent="0">
              <a:spcBef>
                <a:spcPct val="50000"/>
              </a:spcBef>
            </a:pPr>
            <a:r>
              <a:rPr lang="en-US" sz="3200">
                <a:latin typeface="Arial"/>
                <a:ea typeface="ＭＳ Ｐゴシック"/>
                <a:cs typeface="Arial"/>
              </a:rPr>
              <a:t>The next observation of note is the difference between average sales of genres and total sales by genre. The average sales of genre were shown to be mostly equivalent to each other with a few peaks and lows but none to an extreme degree. Specific outliers of note is that Nintendo sales had extremely high averages across the board. On the opposite side of the board Adventure games had some of the lowest total and average sales while Sports and Shooters had the most consistent sales when considering both total and average sales.</a:t>
            </a:r>
            <a:endParaRPr lang="en-US"/>
          </a:p>
        </p:txBody>
      </p:sp>
      <p:sp>
        <p:nvSpPr>
          <p:cNvPr id="33" name="TextBox 32"/>
          <p:cNvSpPr txBox="1"/>
          <p:nvPr/>
        </p:nvSpPr>
        <p:spPr>
          <a:xfrm>
            <a:off x="33289742" y="10507284"/>
            <a:ext cx="9598025" cy="7294305"/>
          </a:xfrm>
          <a:prstGeom prst="rect">
            <a:avLst/>
          </a:prstGeom>
          <a:noFill/>
        </p:spPr>
        <p:txBody>
          <a:bodyPr wrap="square" lIns="91440" tIns="45720" rIns="91440" bIns="45720" rtlCol="0" anchor="t">
            <a:spAutoFit/>
          </a:bodyPr>
          <a:lstStyle/>
          <a:p>
            <a:pPr>
              <a:spcBef>
                <a:spcPct val="50000"/>
              </a:spcBef>
            </a:pPr>
            <a:r>
              <a:rPr lang="en-US" sz="3600" b="1" dirty="0">
                <a:latin typeface="Arial"/>
                <a:cs typeface="Arial"/>
              </a:rPr>
              <a:t>References</a:t>
            </a:r>
          </a:p>
          <a:p>
            <a:pPr marL="571500" indent="-571500">
              <a:buFont typeface="Arial"/>
              <a:buChar char="•"/>
            </a:pPr>
            <a:r>
              <a:rPr lang="en-US" sz="3600" dirty="0" err="1">
                <a:ea typeface="+mn-lt"/>
                <a:cs typeface="+mn-lt"/>
              </a:rPr>
              <a:t>GregorySmith</a:t>
            </a:r>
            <a:r>
              <a:rPr lang="en-US" sz="3600" dirty="0">
                <a:ea typeface="+mn-lt"/>
                <a:cs typeface="+mn-lt"/>
              </a:rPr>
              <a:t>, “Video Game Sales,” </a:t>
            </a:r>
            <a:r>
              <a:rPr lang="en-US" sz="3600" i="1" dirty="0">
                <a:ea typeface="+mn-lt"/>
                <a:cs typeface="+mn-lt"/>
              </a:rPr>
              <a:t>Kaggle</a:t>
            </a:r>
            <a:r>
              <a:rPr lang="en-US" sz="3600" dirty="0">
                <a:ea typeface="+mn-lt"/>
                <a:cs typeface="+mn-lt"/>
              </a:rPr>
              <a:t>, 26-Oct-2016. [Online]. Available: </a:t>
            </a:r>
            <a:r>
              <a:rPr lang="en-US" sz="3600" dirty="0">
                <a:ea typeface="+mn-lt"/>
                <a:cs typeface="+mn-lt"/>
                <a:hlinkClick r:id="rId3"/>
              </a:rPr>
              <a:t>https://www.kaggle.com/gregorut/videogamesales</a:t>
            </a:r>
            <a:r>
              <a:rPr lang="en-US" sz="3600" dirty="0">
                <a:ea typeface="+mn-lt"/>
                <a:cs typeface="+mn-lt"/>
              </a:rPr>
              <a:t>. [Accessed: 22-Feb-2021]. </a:t>
            </a:r>
            <a:endParaRPr lang="en-US" dirty="0">
              <a:ea typeface="+mn-lt"/>
              <a:cs typeface="+mn-lt"/>
            </a:endParaRPr>
          </a:p>
          <a:p>
            <a:endParaRPr lang="en-US" sz="3600">
              <a:ea typeface="+mn-lt"/>
              <a:cs typeface="+mn-lt"/>
            </a:endParaRPr>
          </a:p>
          <a:p>
            <a:pPr marL="571500" indent="-571500">
              <a:buFont typeface="Arial"/>
              <a:buChar char="•"/>
            </a:pPr>
            <a:r>
              <a:rPr lang="en-US" sz="3600" dirty="0">
                <a:ea typeface="+mn-lt"/>
                <a:cs typeface="+mn-lt"/>
              </a:rPr>
              <a:t>“Search all R packages on CRAN and Bioconductor,” </a:t>
            </a:r>
            <a:r>
              <a:rPr lang="en-US" sz="3600" i="1" err="1">
                <a:ea typeface="+mn-lt"/>
                <a:cs typeface="+mn-lt"/>
              </a:rPr>
              <a:t>RDocumentation</a:t>
            </a:r>
            <a:r>
              <a:rPr lang="en-US" sz="3600" dirty="0">
                <a:ea typeface="+mn-lt"/>
                <a:cs typeface="+mn-lt"/>
              </a:rPr>
              <a:t>. [Online]. Available: </a:t>
            </a:r>
            <a:r>
              <a:rPr lang="en-US" sz="3600" dirty="0">
                <a:ea typeface="+mn-lt"/>
                <a:cs typeface="+mn-lt"/>
                <a:hlinkClick r:id="rId4"/>
              </a:rPr>
              <a:t>https://www.rdocumentation.org/</a:t>
            </a:r>
            <a:r>
              <a:rPr lang="en-US" sz="3600" dirty="0">
                <a:ea typeface="+mn-lt"/>
                <a:cs typeface="+mn-lt"/>
              </a:rPr>
              <a:t>. </a:t>
            </a:r>
            <a:r>
              <a:rPr lang="en-US" sz="3600">
                <a:ea typeface="+mn-lt"/>
                <a:cs typeface="+mn-lt"/>
              </a:rPr>
              <a:t>[Accessed: 15-Mar-2021]. </a:t>
            </a:r>
            <a:endParaRPr lang="en-US">
              <a:cs typeface="Calibri"/>
            </a:endParaRPr>
          </a:p>
          <a:p>
            <a:pPr>
              <a:spcBef>
                <a:spcPct val="50000"/>
              </a:spcBef>
            </a:pPr>
            <a:endParaRPr lang="en-US" sz="3600" b="1">
              <a:latin typeface="Arial"/>
              <a:cs typeface="Arial"/>
            </a:endParaRPr>
          </a:p>
          <a:p>
            <a:pPr>
              <a:spcBef>
                <a:spcPct val="50000"/>
              </a:spcBef>
            </a:pPr>
            <a:endParaRPr lang="en-US" sz="3600" b="1">
              <a:latin typeface="Arial"/>
              <a:cs typeface="Arial"/>
            </a:endParaRPr>
          </a:p>
        </p:txBody>
      </p:sp>
      <p:sp>
        <p:nvSpPr>
          <p:cNvPr id="41" name="TextBox 40"/>
          <p:cNvSpPr txBox="1"/>
          <p:nvPr/>
        </p:nvSpPr>
        <p:spPr>
          <a:xfrm>
            <a:off x="33288973" y="3582322"/>
            <a:ext cx="9598025" cy="9971961"/>
          </a:xfrm>
          <a:prstGeom prst="rect">
            <a:avLst/>
          </a:prstGeom>
          <a:noFill/>
        </p:spPr>
        <p:txBody>
          <a:bodyPr wrap="square" lIns="91440" tIns="45720" rIns="91440" bIns="45720" rtlCol="0" anchor="t">
            <a:spAutoFit/>
          </a:bodyPr>
          <a:lstStyle/>
          <a:p>
            <a:pPr>
              <a:spcBef>
                <a:spcPct val="50000"/>
              </a:spcBef>
            </a:pPr>
            <a:r>
              <a:rPr lang="en-US" sz="3600" b="1" dirty="0">
                <a:latin typeface="Arial"/>
                <a:cs typeface="Arial"/>
              </a:rPr>
              <a:t>Conclusion</a:t>
            </a:r>
          </a:p>
          <a:p>
            <a:pPr>
              <a:spcBef>
                <a:spcPct val="50000"/>
              </a:spcBef>
            </a:pPr>
            <a:r>
              <a:rPr lang="en-US" sz="3200" dirty="0">
                <a:latin typeface="Arial"/>
                <a:cs typeface="Arial"/>
              </a:rPr>
              <a:t>The preliminary results we have obtained so far points us in a direction of what a successful game consists of. However, we will continue to explore this dataset to find more conclusions based on publishers and platforms. We have attempted to clean the dataset; however, we have had limited success on that end. Going forward, our group will be working with the data to find more insights on how a game can be described as </a:t>
            </a:r>
            <a:r>
              <a:rPr lang="en-US" sz="3200">
                <a:latin typeface="Arial"/>
                <a:cs typeface="Arial"/>
              </a:rPr>
              <a:t>sucessful.</a:t>
            </a:r>
            <a:endParaRPr lang="en-US" sz="3200" dirty="0">
              <a:latin typeface="Arial"/>
              <a:cs typeface="Arial"/>
            </a:endParaRPr>
          </a:p>
          <a:p>
            <a:pPr>
              <a:spcBef>
                <a:spcPct val="50000"/>
              </a:spcBef>
            </a:pPr>
            <a:endParaRPr lang="en-US" sz="3600" b="1">
              <a:latin typeface="Arial"/>
              <a:cs typeface="Arial"/>
            </a:endParaRPr>
          </a:p>
          <a:p>
            <a:pPr>
              <a:spcBef>
                <a:spcPct val="50000"/>
              </a:spcBef>
            </a:pPr>
            <a:endParaRPr lang="en-US" sz="3600" b="1">
              <a:latin typeface="Arial"/>
              <a:cs typeface="Arial"/>
            </a:endParaRPr>
          </a:p>
          <a:p>
            <a:pPr>
              <a:spcBef>
                <a:spcPct val="50000"/>
              </a:spcBef>
            </a:pPr>
            <a:endParaRPr lang="en-US" sz="3600" b="1">
              <a:latin typeface="Arial"/>
              <a:cs typeface="Arial"/>
            </a:endParaRPr>
          </a:p>
          <a:p>
            <a:pPr>
              <a:spcBef>
                <a:spcPct val="50000"/>
              </a:spcBef>
            </a:pPr>
            <a:endParaRPr lang="en-US" sz="3600" b="1">
              <a:latin typeface="Arial"/>
              <a:cs typeface="Arial"/>
            </a:endParaRPr>
          </a:p>
          <a:p>
            <a:pPr>
              <a:spcBef>
                <a:spcPct val="50000"/>
              </a:spcBef>
            </a:pPr>
            <a:endParaRPr lang="en-US" sz="3600" b="1">
              <a:latin typeface="Arial"/>
              <a:cs typeface="Arial"/>
            </a:endParaRPr>
          </a:p>
        </p:txBody>
      </p:sp>
      <p:sp>
        <p:nvSpPr>
          <p:cNvPr id="43" name="Text Box 92"/>
          <p:cNvSpPr txBox="1">
            <a:spLocks noChangeArrowheads="1"/>
          </p:cNvSpPr>
          <p:nvPr/>
        </p:nvSpPr>
        <p:spPr bwMode="auto">
          <a:xfrm>
            <a:off x="22264487" y="9653622"/>
            <a:ext cx="10104504" cy="21757937"/>
          </a:xfrm>
          <a:prstGeom prst="rect">
            <a:avLst/>
          </a:prstGeom>
          <a:noFill/>
          <a:ln>
            <a:noFill/>
          </a:ln>
          <a:effectLst/>
          <a:extLst>
            <a:ext uri="{909E8E84-426E-40dd-AFC4-6F175D3DCCD1}">
              <a14:hiddenFill xmlns="" xmlns:a14="http://schemas.microsoft.com/office/drawing/2010/main">
                <a:solidFill>
                  <a:schemeClr val="folHlink"/>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50000"/>
                    </a:schemeClr>
                  </a:outerShdw>
                </a:effectLst>
              </a14:hiddenEffects>
            </a:ext>
          </a:extLst>
        </p:spPr>
        <p:txBody>
          <a:bodyPr lIns="91440" tIns="45720" rIns="91440" bIns="45720" anchor="t"/>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3600" b="1">
                <a:latin typeface="Arial"/>
                <a:ea typeface="ＭＳ Ｐゴシック"/>
                <a:cs typeface="Arial"/>
              </a:rPr>
              <a:t>Discussion of results</a:t>
            </a:r>
          </a:p>
          <a:p>
            <a:pPr>
              <a:spcBef>
                <a:spcPct val="50000"/>
              </a:spcBef>
            </a:pPr>
            <a:r>
              <a:rPr lang="en-US" sz="3200">
                <a:latin typeface="Arial"/>
                <a:ea typeface="ＭＳ Ｐゴシック"/>
                <a:cs typeface="Times New Roman"/>
              </a:rPr>
              <a:t>The most likely cause of the inverse between total sales by year and average sales by year referred to in the previous section, is due to over saturation in the market caused by gaming's increased popularity. As the internet became more commonplace so did things like gaming resulting in the growth of total sales because the demand(games being made) increased with the supply(games wanted) resulting in more games being purchased. However; the average would decrease due to the increase of “failures” in the gaming industry. Which makes sense because the more options available to someone will result in specific options, in this case games, being left out and resulting in being a failure. This logic also explains why there is an early spike in the average sales because of extremely popular games such as </a:t>
            </a:r>
            <a:r>
              <a:rPr lang="en-US" sz="3200" err="1">
                <a:latin typeface="Arial"/>
                <a:ea typeface="ＭＳ Ｐゴシック"/>
                <a:cs typeface="Times New Roman"/>
              </a:rPr>
              <a:t>Pokemon</a:t>
            </a:r>
            <a:r>
              <a:rPr lang="en-US" sz="3200">
                <a:latin typeface="Arial"/>
                <a:ea typeface="ＭＳ Ｐゴシック"/>
                <a:cs typeface="Times New Roman"/>
              </a:rPr>
              <a:t> and Mario inflating the average. We can see this in our data set as these games have some of the highest global sales. This also explains why Nintendo has such a high average due to their quality sales over quantity. On the topic of quality over quantity, it is shown that some genres that have lower totals sales than the other high total selling genres still have as good, if not better, average sales. For example, Action has the highest total sales by a large margin but has an average that is placed in the middle of the genres when ranked. While on the other hand a genre like Puzzle has a very low total sales  but has a better average than the Action genre. The important genres to look to determine success are the ones that have high average and total sales. These genres of note are Sports, Shooters, Platform, and Role Playing. Based on the statistics we have gathered if you wanted to make a successful game you would want to make it one of these genres. You would also want to make it unique in some way to combat the other issue stated previously, that being the over saturation of the market. </a:t>
            </a:r>
            <a:endParaRPr lang="en-US" sz="3200">
              <a:latin typeface="Arial"/>
            </a:endParaRPr>
          </a:p>
        </p:txBody>
      </p:sp>
      <p:sp>
        <p:nvSpPr>
          <p:cNvPr id="28" name="Text Box 61"/>
          <p:cNvSpPr txBox="1">
            <a:spLocks noChangeArrowheads="1"/>
          </p:cNvSpPr>
          <p:nvPr/>
        </p:nvSpPr>
        <p:spPr bwMode="auto">
          <a:xfrm>
            <a:off x="917574" y="31546800"/>
            <a:ext cx="4205922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anchor="t">
            <a:spAutoFit/>
          </a:bodyPr>
          <a:lstStyle/>
          <a:p>
            <a:pPr algn="ctr">
              <a:spcBef>
                <a:spcPct val="50000"/>
              </a:spcBef>
            </a:pPr>
            <a:r>
              <a:rPr lang="en-US" sz="2400" i="1">
                <a:cs typeface="Calibri"/>
              </a:rPr>
              <a:t>Aknowledgements: Tennessee Tech University, Kaggle</a:t>
            </a:r>
            <a:endParaRPr lang="en-US" sz="2400" i="1" dirty="0">
              <a:cs typeface="Calibri"/>
            </a:endParaRPr>
          </a:p>
        </p:txBody>
      </p:sp>
      <p:sp>
        <p:nvSpPr>
          <p:cNvPr id="3" name="TextBox 2">
            <a:extLst>
              <a:ext uri="{FF2B5EF4-FFF2-40B4-BE49-F238E27FC236}">
                <a16:creationId xmlns:a16="http://schemas.microsoft.com/office/drawing/2014/main" id="{842E0484-3B7C-480F-94A6-C8C979DEA6BF}"/>
              </a:ext>
            </a:extLst>
          </p:cNvPr>
          <p:cNvSpPr txBox="1"/>
          <p:nvPr/>
        </p:nvSpPr>
        <p:spPr>
          <a:xfrm>
            <a:off x="908536" y="24730354"/>
            <a:ext cx="9585063"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latin typeface="Arial"/>
                <a:cs typeface="Arial"/>
              </a:rPr>
              <a:t>Results</a:t>
            </a:r>
            <a:endParaRPr lang="en-US" sz="3600">
              <a:latin typeface="Calibri"/>
              <a:cs typeface="Calibri"/>
            </a:endParaRPr>
          </a:p>
          <a:p>
            <a:r>
              <a:rPr lang="en-US" sz="3200">
                <a:latin typeface="Arial"/>
                <a:ea typeface="+mn-lt"/>
                <a:cs typeface="+mn-lt"/>
              </a:rPr>
              <a:t>Through observing the data there have been a few notable results. The first being an inverse growth between total sales by and average sales by year. Average sales had an early peak and then decreased as the years went on. While total sales had a gradual increase with a peak around the 2010’s. </a:t>
            </a:r>
            <a:endParaRPr lang="en-US" sz="3200">
              <a:latin typeface="Arial"/>
              <a:cs typeface="Calibri"/>
            </a:endParaRPr>
          </a:p>
        </p:txBody>
      </p:sp>
      <p:sp>
        <p:nvSpPr>
          <p:cNvPr id="8" name="TextBox 7">
            <a:extLst>
              <a:ext uri="{FF2B5EF4-FFF2-40B4-BE49-F238E27FC236}">
                <a16:creationId xmlns:a16="http://schemas.microsoft.com/office/drawing/2014/main" id="{063F4426-B6C7-4D54-81EA-D03D29D60BAC}"/>
              </a:ext>
            </a:extLst>
          </p:cNvPr>
          <p:cNvSpPr txBox="1"/>
          <p:nvPr/>
        </p:nvSpPr>
        <p:spPr>
          <a:xfrm>
            <a:off x="11852573" y="19342585"/>
            <a:ext cx="9585064"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grpSp>
        <p:nvGrpSpPr>
          <p:cNvPr id="13" name="Group 12">
            <a:extLst>
              <a:ext uri="{FF2B5EF4-FFF2-40B4-BE49-F238E27FC236}">
                <a16:creationId xmlns:a16="http://schemas.microsoft.com/office/drawing/2014/main" id="{2E02B6D5-4BF2-4E23-A5DB-C49E64D67FD7}"/>
              </a:ext>
            </a:extLst>
          </p:cNvPr>
          <p:cNvGrpSpPr/>
          <p:nvPr/>
        </p:nvGrpSpPr>
        <p:grpSpPr>
          <a:xfrm>
            <a:off x="11595207" y="9667712"/>
            <a:ext cx="10061473" cy="5755220"/>
            <a:chOff x="16758878" y="19349595"/>
            <a:chExt cx="10199785" cy="5755220"/>
          </a:xfrm>
        </p:grpSpPr>
        <p:pic>
          <p:nvPicPr>
            <p:cNvPr id="10" name="Picture 11" descr="Chart, line chart&#10;&#10;Description automatically generated">
              <a:extLst>
                <a:ext uri="{FF2B5EF4-FFF2-40B4-BE49-F238E27FC236}">
                  <a16:creationId xmlns:a16="http://schemas.microsoft.com/office/drawing/2014/main" id="{174AB13C-A327-4658-8B3A-60BEBC2AE11B}"/>
                </a:ext>
              </a:extLst>
            </p:cNvPr>
            <p:cNvPicPr>
              <a:picLocks noChangeAspect="1"/>
            </p:cNvPicPr>
            <p:nvPr/>
          </p:nvPicPr>
          <p:blipFill>
            <a:blip r:embed="rId5"/>
            <a:stretch>
              <a:fillRect/>
            </a:stretch>
          </p:blipFill>
          <p:spPr>
            <a:xfrm>
              <a:off x="16758878" y="19349595"/>
              <a:ext cx="10199785" cy="5290365"/>
            </a:xfrm>
            <a:prstGeom prst="rect">
              <a:avLst/>
            </a:prstGeom>
          </p:spPr>
        </p:pic>
        <p:sp>
          <p:nvSpPr>
            <p:cNvPr id="12" name="TextBox 11">
              <a:extLst>
                <a:ext uri="{FF2B5EF4-FFF2-40B4-BE49-F238E27FC236}">
                  <a16:creationId xmlns:a16="http://schemas.microsoft.com/office/drawing/2014/main" id="{346CFE3F-A2C7-47F9-94BC-2A366744EE2D}"/>
                </a:ext>
              </a:extLst>
            </p:cNvPr>
            <p:cNvSpPr txBox="1"/>
            <p:nvPr/>
          </p:nvSpPr>
          <p:spPr>
            <a:xfrm>
              <a:off x="16920242" y="24520040"/>
              <a:ext cx="1001536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Arial"/>
                  <a:cs typeface="Calibri"/>
                </a:rPr>
                <a:t>Number of Total Global Sales (in millions) by Year</a:t>
              </a:r>
            </a:p>
          </p:txBody>
        </p:sp>
      </p:grpSp>
      <p:grpSp>
        <p:nvGrpSpPr>
          <p:cNvPr id="20" name="Group 19">
            <a:extLst>
              <a:ext uri="{FF2B5EF4-FFF2-40B4-BE49-F238E27FC236}">
                <a16:creationId xmlns:a16="http://schemas.microsoft.com/office/drawing/2014/main" id="{6FCE0BAA-E8C5-4FED-A2D7-79CBE3396631}"/>
              </a:ext>
            </a:extLst>
          </p:cNvPr>
          <p:cNvGrpSpPr/>
          <p:nvPr/>
        </p:nvGrpSpPr>
        <p:grpSpPr>
          <a:xfrm>
            <a:off x="11618259" y="15683261"/>
            <a:ext cx="10050715" cy="5802811"/>
            <a:chOff x="16920242" y="22506197"/>
            <a:chExt cx="10050715" cy="5802811"/>
          </a:xfrm>
        </p:grpSpPr>
        <p:pic>
          <p:nvPicPr>
            <p:cNvPr id="14" name="Picture 14" descr="Chart, line chart&#10;&#10;Description automatically generated">
              <a:extLst>
                <a:ext uri="{FF2B5EF4-FFF2-40B4-BE49-F238E27FC236}">
                  <a16:creationId xmlns:a16="http://schemas.microsoft.com/office/drawing/2014/main" id="{2C9F16BC-6C83-4F78-9609-DE8F8528090B}"/>
                </a:ext>
              </a:extLst>
            </p:cNvPr>
            <p:cNvPicPr>
              <a:picLocks noChangeAspect="1"/>
            </p:cNvPicPr>
            <p:nvPr/>
          </p:nvPicPr>
          <p:blipFill>
            <a:blip r:embed="rId6"/>
            <a:stretch>
              <a:fillRect/>
            </a:stretch>
          </p:blipFill>
          <p:spPr>
            <a:xfrm>
              <a:off x="16920242" y="22506197"/>
              <a:ext cx="10027664" cy="5287291"/>
            </a:xfrm>
            <a:prstGeom prst="rect">
              <a:avLst/>
            </a:prstGeom>
          </p:spPr>
        </p:pic>
        <p:sp>
          <p:nvSpPr>
            <p:cNvPr id="15" name="TextBox 14">
              <a:extLst>
                <a:ext uri="{FF2B5EF4-FFF2-40B4-BE49-F238E27FC236}">
                  <a16:creationId xmlns:a16="http://schemas.microsoft.com/office/drawing/2014/main" id="{9DAFE2A6-417F-45AB-A887-2B25471CD899}"/>
                </a:ext>
              </a:extLst>
            </p:cNvPr>
            <p:cNvSpPr txBox="1"/>
            <p:nvPr/>
          </p:nvSpPr>
          <p:spPr>
            <a:xfrm>
              <a:off x="17035502" y="27724233"/>
              <a:ext cx="993545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Arial"/>
                  <a:cs typeface="Calibri"/>
                </a:rPr>
                <a:t>Number of Average Global Sales (in Millions) by Year</a:t>
              </a:r>
              <a:endParaRPr lang="en-US">
                <a:cs typeface="Calibri"/>
              </a:endParaRPr>
            </a:p>
          </p:txBody>
        </p:sp>
      </p:grpSp>
      <p:grpSp>
        <p:nvGrpSpPr>
          <p:cNvPr id="23" name="Group 22">
            <a:extLst>
              <a:ext uri="{FF2B5EF4-FFF2-40B4-BE49-F238E27FC236}">
                <a16:creationId xmlns:a16="http://schemas.microsoft.com/office/drawing/2014/main" id="{AEB36C52-E4C4-49D5-8CEC-4D5038F220C6}"/>
              </a:ext>
            </a:extLst>
          </p:cNvPr>
          <p:cNvGrpSpPr/>
          <p:nvPr/>
        </p:nvGrpSpPr>
        <p:grpSpPr>
          <a:xfrm>
            <a:off x="11577979" y="21745233"/>
            <a:ext cx="10096820" cy="5991791"/>
            <a:chOff x="16943294" y="5539851"/>
            <a:chExt cx="10096820" cy="5991791"/>
          </a:xfrm>
        </p:grpSpPr>
        <p:pic>
          <p:nvPicPr>
            <p:cNvPr id="21" name="Picture 21" descr="Chart, bar chart&#10;&#10;Description automatically generated">
              <a:extLst>
                <a:ext uri="{FF2B5EF4-FFF2-40B4-BE49-F238E27FC236}">
                  <a16:creationId xmlns:a16="http://schemas.microsoft.com/office/drawing/2014/main" id="{EEF3EEBB-1476-4BB3-ACD4-704A4CE59A26}"/>
                </a:ext>
              </a:extLst>
            </p:cNvPr>
            <p:cNvPicPr>
              <a:picLocks noChangeAspect="1"/>
            </p:cNvPicPr>
            <p:nvPr/>
          </p:nvPicPr>
          <p:blipFill>
            <a:blip r:embed="rId7"/>
            <a:stretch>
              <a:fillRect/>
            </a:stretch>
          </p:blipFill>
          <p:spPr>
            <a:xfrm>
              <a:off x="16943294" y="5539851"/>
              <a:ext cx="9981558" cy="5379500"/>
            </a:xfrm>
            <a:prstGeom prst="rect">
              <a:avLst/>
            </a:prstGeom>
          </p:spPr>
        </p:pic>
        <p:sp>
          <p:nvSpPr>
            <p:cNvPr id="22" name="TextBox 21">
              <a:extLst>
                <a:ext uri="{FF2B5EF4-FFF2-40B4-BE49-F238E27FC236}">
                  <a16:creationId xmlns:a16="http://schemas.microsoft.com/office/drawing/2014/main" id="{E3238314-D5D8-4F9B-9AB8-DE0EBF859F61}"/>
                </a:ext>
              </a:extLst>
            </p:cNvPr>
            <p:cNvSpPr txBox="1"/>
            <p:nvPr/>
          </p:nvSpPr>
          <p:spPr>
            <a:xfrm>
              <a:off x="16966346" y="10946867"/>
              <a:ext cx="1007376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Arial"/>
                  <a:cs typeface="Calibri"/>
                </a:rPr>
                <a:t>Number of Total Global Sales (in millions) by Genre</a:t>
              </a:r>
              <a:endParaRPr lang="en-US">
                <a:cs typeface="Calibri"/>
              </a:endParaRPr>
            </a:p>
          </p:txBody>
        </p:sp>
      </p:grpSp>
      <p:grpSp>
        <p:nvGrpSpPr>
          <p:cNvPr id="26" name="Group 25">
            <a:extLst>
              <a:ext uri="{FF2B5EF4-FFF2-40B4-BE49-F238E27FC236}">
                <a16:creationId xmlns:a16="http://schemas.microsoft.com/office/drawing/2014/main" id="{B3B3E0BE-74E3-4CE0-9772-5F9F1EBE34A1}"/>
              </a:ext>
            </a:extLst>
          </p:cNvPr>
          <p:cNvGrpSpPr/>
          <p:nvPr/>
        </p:nvGrpSpPr>
        <p:grpSpPr>
          <a:xfrm>
            <a:off x="22066197" y="3574598"/>
            <a:ext cx="10304288" cy="5904145"/>
            <a:chOff x="16689721" y="13008731"/>
            <a:chExt cx="10304288" cy="5904145"/>
          </a:xfrm>
        </p:grpSpPr>
        <p:pic>
          <p:nvPicPr>
            <p:cNvPr id="24" name="Picture 24" descr="Chart, bar chart&#10;&#10;Description automatically generated">
              <a:extLst>
                <a:ext uri="{FF2B5EF4-FFF2-40B4-BE49-F238E27FC236}">
                  <a16:creationId xmlns:a16="http://schemas.microsoft.com/office/drawing/2014/main" id="{D80E0135-56C8-4438-8E8C-299191CE8794}"/>
                </a:ext>
              </a:extLst>
            </p:cNvPr>
            <p:cNvPicPr>
              <a:picLocks noChangeAspect="1"/>
            </p:cNvPicPr>
            <p:nvPr/>
          </p:nvPicPr>
          <p:blipFill>
            <a:blip r:embed="rId8"/>
            <a:stretch>
              <a:fillRect/>
            </a:stretch>
          </p:blipFill>
          <p:spPr>
            <a:xfrm>
              <a:off x="16943294" y="13008731"/>
              <a:ext cx="9981559" cy="5287291"/>
            </a:xfrm>
            <a:prstGeom prst="rect">
              <a:avLst/>
            </a:prstGeom>
          </p:spPr>
        </p:pic>
        <p:sp>
          <p:nvSpPr>
            <p:cNvPr id="25" name="TextBox 24">
              <a:extLst>
                <a:ext uri="{FF2B5EF4-FFF2-40B4-BE49-F238E27FC236}">
                  <a16:creationId xmlns:a16="http://schemas.microsoft.com/office/drawing/2014/main" id="{7C4FC15B-A37A-4D18-9E81-1231AC335362}"/>
                </a:ext>
              </a:extLst>
            </p:cNvPr>
            <p:cNvSpPr txBox="1"/>
            <p:nvPr/>
          </p:nvSpPr>
          <p:spPr>
            <a:xfrm>
              <a:off x="16689721" y="18328101"/>
              <a:ext cx="1030428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Arial"/>
                  <a:cs typeface="Calibri"/>
                </a:rPr>
                <a:t>Number of Average Global Sales (in millions) by Genre</a:t>
              </a:r>
              <a:endParaRPr lang="en-US">
                <a:cs typeface="Calibri"/>
              </a:endParaRPr>
            </a:p>
          </p:txBody>
        </p:sp>
      </p:grpSp>
    </p:spTree>
    <p:extLst>
      <p:ext uri="{BB962C8B-B14F-4D97-AF65-F5344CB8AC3E}">
        <p14:creationId xmlns:p14="http://schemas.microsoft.com/office/powerpoint/2010/main" val="3254641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Tennessee Tech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Renfro</dc:creator>
  <cp:revision>42</cp:revision>
  <dcterms:created xsi:type="dcterms:W3CDTF">2014-03-28T10:29:27Z</dcterms:created>
  <dcterms:modified xsi:type="dcterms:W3CDTF">2021-04-09T18:40:00Z</dcterms:modified>
</cp:coreProperties>
</file>