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7" r:id="rId3"/>
    <p:sldId id="257" r:id="rId4"/>
    <p:sldId id="258" r:id="rId5"/>
    <p:sldId id="259" r:id="rId6"/>
    <p:sldId id="261" r:id="rId7"/>
    <p:sldId id="260" r:id="rId8"/>
    <p:sldId id="263" r:id="rId9"/>
    <p:sldId id="262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69" d="100"/>
          <a:sy n="69" d="100"/>
        </p:scale>
        <p:origin x="84" y="5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3105" y="802298"/>
            <a:ext cx="8561747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3106" y="3531204"/>
            <a:ext cx="8561746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3BF71-38B7-8642-BFCE-EDAE9BD0CBAF}" type="datetimeFigureOut">
              <a:rPr lang="en-US" dirty="0"/>
              <a:t>4/13/2019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93105" y="329307"/>
            <a:ext cx="4897310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025CB-9D18-264E-A945-2D020344C9DA}" type="datetimeFigureOut">
              <a:rPr lang="en-US" dirty="0"/>
              <a:t>4/13/2019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883863"/>
            <a:ext cx="1615742" cy="45749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4694" y="883863"/>
            <a:ext cx="7738807" cy="457499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EFB6C-7E96-8F41-8872-189CA1C59F84}" type="datetimeFigureOut">
              <a:rPr lang="en-US" dirty="0"/>
              <a:t>4/13/2019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439111" y="719272"/>
            <a:ext cx="1615742" cy="0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81CDE-9BE7-C544-8ACB-7077DFC4270F}" type="datetimeFigureOut">
              <a:rPr lang="en-US" dirty="0"/>
              <a:t>4/13/2019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813" y="1756130"/>
            <a:ext cx="8562580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3806195"/>
            <a:ext cx="854999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BA285-9698-1B45-8319-D90A8C63F150}" type="datetimeFigureOut">
              <a:rPr lang="en-US" dirty="0"/>
              <a:t>4/13/2019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284510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889"/>
            <a:ext cx="9520157" cy="105930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34695" y="2010878"/>
            <a:ext cx="4608576" cy="343814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4793" y="2017343"/>
            <a:ext cx="4604130" cy="344152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6CD42-43FF-B740-998F-DCC3802C4CE3}" type="datetimeFigureOut">
              <a:rPr lang="en-US" dirty="0"/>
              <a:t>4/13/2019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163"/>
            <a:ext cx="9520157" cy="10563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2019549"/>
            <a:ext cx="460857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4695" y="2824269"/>
            <a:ext cx="4608576" cy="264445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4791" y="2023003"/>
            <a:ext cx="4608576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4792" y="2821491"/>
            <a:ext cx="4608576" cy="263737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0FFBD-2EE4-8547-BBAE-A1AC91C8D77E}" type="datetimeFigureOut">
              <a:rPr lang="en-US" dirty="0"/>
              <a:t>4/13/2019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2352-D7AC-F242-9256-A4477BCBF354}" type="datetimeFigureOut">
              <a:rPr lang="en-US" dirty="0"/>
              <a:t>4/13/2019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CFC6A-9AE6-404D-9FDD-168B477B9C90}" type="datetimeFigureOut">
              <a:rPr lang="en-US" dirty="0"/>
              <a:t>4/13/2019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42" y="798973"/>
            <a:ext cx="3183128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205491"/>
            <a:ext cx="3184989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FCDFD-B4CF-A241-8D71-E814B10BEAF4}" type="datetimeFigureOut">
              <a:rPr lang="en-US" dirty="0"/>
              <a:t>4/13/2019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224711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694" y="1129513"/>
            <a:ext cx="5447840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145992"/>
            <a:ext cx="5440037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34695" y="5469856"/>
            <a:ext cx="5440038" cy="320123"/>
          </a:xfrm>
        </p:spPr>
        <p:txBody>
          <a:bodyPr/>
          <a:lstStyle>
            <a:lvl1pPr algn="l">
              <a:defRPr/>
            </a:lvl1pPr>
          </a:lstStyle>
          <a:p>
            <a:fld id="{26A7B589-FD4B-7E46-869A-CBADC5FC564E}" type="datetimeFigureOut">
              <a:rPr lang="en-US" dirty="0"/>
              <a:t>4/13/2019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4910" y="318640"/>
            <a:ext cx="5453475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71687" y="798973"/>
            <a:ext cx="0" cy="2161124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34696" y="804519"/>
            <a:ext cx="9520158" cy="1049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6" y="2015732"/>
            <a:ext cx="9520158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8A92E-5FF9-8143-81B3-CCB531513398}" type="datetimeFigureOut">
              <a:rPr lang="en-US" dirty="0"/>
              <a:t>4/13/2019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5404B2-560F-47FD-A27C-3E7EDC0263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简单图论算法讲解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C45891A-E51E-464F-9142-9C9ECD3997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Garen 2019.04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24780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02E8DC-9AE9-4243-99D3-A61643500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Tarjan</a:t>
            </a:r>
            <a:r>
              <a:rPr lang="zh-CN" altLang="en-US" dirty="0"/>
              <a:t>算法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46F416-AD29-4F04-8443-F2DEC899B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err="1"/>
              <a:t>Tarjan</a:t>
            </a:r>
            <a:r>
              <a:rPr lang="zh-CN" altLang="en-US" dirty="0"/>
              <a:t>算法能用来判断强连通分量。强连通分量可理解为一个环或不成环的一个点。</a:t>
            </a:r>
            <a:endParaRPr lang="en-US" altLang="zh-CN" dirty="0"/>
          </a:p>
          <a:p>
            <a:r>
              <a:rPr lang="en-US" altLang="zh-CN" dirty="0" err="1"/>
              <a:t>Tarjan</a:t>
            </a:r>
            <a:r>
              <a:rPr lang="zh-CN" altLang="en-US" dirty="0"/>
              <a:t>用</a:t>
            </a:r>
            <a:r>
              <a:rPr lang="en-US" altLang="zh-CN" dirty="0" err="1"/>
              <a:t>dfn</a:t>
            </a:r>
            <a:r>
              <a:rPr lang="zh-CN" altLang="en-US" dirty="0"/>
              <a:t>数组维护</a:t>
            </a:r>
            <a:r>
              <a:rPr lang="en-US" altLang="zh-CN" dirty="0" err="1"/>
              <a:t>dfs</a:t>
            </a:r>
            <a:r>
              <a:rPr lang="zh-CN" altLang="en-US" dirty="0"/>
              <a:t>序，用</a:t>
            </a:r>
            <a:r>
              <a:rPr lang="en-US" altLang="zh-CN" dirty="0"/>
              <a:t>low</a:t>
            </a:r>
            <a:r>
              <a:rPr lang="zh-CN" altLang="en-US" dirty="0"/>
              <a:t>数组维护往上翻能到达的最小</a:t>
            </a:r>
            <a:r>
              <a:rPr lang="en-US" altLang="zh-CN" dirty="0" err="1"/>
              <a:t>dfn</a:t>
            </a:r>
            <a:r>
              <a:rPr lang="zh-CN" altLang="en-US" dirty="0"/>
              <a:t>，并且用栈储存点，</a:t>
            </a:r>
            <a:r>
              <a:rPr lang="en-US" altLang="zh-CN" dirty="0"/>
              <a:t>vis</a:t>
            </a:r>
            <a:r>
              <a:rPr lang="zh-CN" altLang="en-US" dirty="0"/>
              <a:t>数组判断一个点是否在栈中。</a:t>
            </a:r>
            <a:endParaRPr lang="en-US" altLang="zh-CN" dirty="0"/>
          </a:p>
          <a:p>
            <a:r>
              <a:rPr lang="zh-CN" altLang="en-US" dirty="0"/>
              <a:t>如何更新</a:t>
            </a:r>
            <a:r>
              <a:rPr lang="en-US" altLang="zh-CN" dirty="0"/>
              <a:t>low</a:t>
            </a:r>
            <a:r>
              <a:rPr lang="zh-CN" altLang="en-US" dirty="0"/>
              <a:t>数组？</a:t>
            </a:r>
            <a:endParaRPr lang="en-US" altLang="zh-CN" dirty="0"/>
          </a:p>
          <a:p>
            <a:r>
              <a:rPr lang="zh-CN" altLang="en-US" dirty="0"/>
              <a:t>当访问到没访问的节点，先递归从它开始跑，然后用它的</a:t>
            </a:r>
            <a:r>
              <a:rPr lang="en-US" altLang="zh-CN" dirty="0"/>
              <a:t>low</a:t>
            </a:r>
            <a:r>
              <a:rPr lang="zh-CN" altLang="en-US" dirty="0"/>
              <a:t>更新。</a:t>
            </a:r>
            <a:endParaRPr lang="en-US" altLang="zh-CN" dirty="0"/>
          </a:p>
          <a:p>
            <a:r>
              <a:rPr lang="zh-CN" altLang="en-US" dirty="0"/>
              <a:t>当访问到栈中的节点，直接拿它的</a:t>
            </a:r>
            <a:r>
              <a:rPr lang="en-US" altLang="zh-CN" dirty="0" err="1"/>
              <a:t>dfn</a:t>
            </a:r>
            <a:r>
              <a:rPr lang="zh-CN" altLang="en-US" dirty="0"/>
              <a:t>更新。</a:t>
            </a:r>
            <a:endParaRPr lang="en-US" altLang="zh-CN" dirty="0"/>
          </a:p>
          <a:p>
            <a:r>
              <a:rPr lang="zh-CN" altLang="en-US" dirty="0"/>
              <a:t>如果一个点的</a:t>
            </a:r>
            <a:r>
              <a:rPr lang="en-US" altLang="zh-CN" dirty="0" err="1"/>
              <a:t>dfn</a:t>
            </a:r>
            <a:r>
              <a:rPr lang="zh-CN" altLang="en-US" dirty="0"/>
              <a:t>等于</a:t>
            </a:r>
            <a:r>
              <a:rPr lang="en-US" altLang="zh-CN" dirty="0"/>
              <a:t>low</a:t>
            </a:r>
            <a:r>
              <a:rPr lang="zh-CN" altLang="en-US" dirty="0"/>
              <a:t>，那么从栈顶到它的所有节点都属于一个强连通分量。</a:t>
            </a:r>
            <a:endParaRPr lang="en-US" altLang="zh-CN" dirty="0"/>
          </a:p>
          <a:p>
            <a:r>
              <a:rPr lang="zh-CN" altLang="en-US" strike="sngStrike" dirty="0"/>
              <a:t>不会证明</a:t>
            </a:r>
            <a:endParaRPr lang="en-US" altLang="zh-CN" strike="sngStrike" dirty="0"/>
          </a:p>
        </p:txBody>
      </p:sp>
    </p:spTree>
    <p:extLst>
      <p:ext uri="{BB962C8B-B14F-4D97-AF65-F5344CB8AC3E}">
        <p14:creationId xmlns:p14="http://schemas.microsoft.com/office/powerpoint/2010/main" val="10577995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62A067-6D17-4212-AAF7-653A3FADF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Tarjan</a:t>
            </a:r>
            <a:r>
              <a:rPr lang="zh-CN" altLang="en-US" dirty="0"/>
              <a:t>算法应用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785F16-9275-4711-B5AA-D75AC96D09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Tarjan</a:t>
            </a:r>
            <a:r>
              <a:rPr lang="zh-CN" altLang="en-US" dirty="0"/>
              <a:t>算法可以把一个强连通分量缩成一个点，以此建立新图。新图是</a:t>
            </a:r>
            <a:r>
              <a:rPr lang="en-US" altLang="zh-CN" dirty="0"/>
              <a:t>DAG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也可以求一个图的最大环。各个强连通分量的</a:t>
            </a:r>
            <a:r>
              <a:rPr lang="en-US" altLang="zh-CN" dirty="0"/>
              <a:t>size</a:t>
            </a:r>
            <a:r>
              <a:rPr lang="zh-CN" altLang="en-US" dirty="0"/>
              <a:t>取最大值即可。</a:t>
            </a:r>
            <a:endParaRPr lang="en-US" altLang="zh-CN" dirty="0"/>
          </a:p>
          <a:p>
            <a:r>
              <a:rPr lang="zh-CN" altLang="en-US" dirty="0"/>
              <a:t>根据新图的入度和出度，有时能做一些题。</a:t>
            </a:r>
            <a:endParaRPr lang="en-US" altLang="zh-CN" dirty="0"/>
          </a:p>
          <a:p>
            <a:r>
              <a:rPr lang="zh-CN" altLang="en-US" dirty="0"/>
              <a:t>对应题目：</a:t>
            </a:r>
            <a:r>
              <a:rPr lang="en-US" altLang="zh-CN" dirty="0"/>
              <a:t>P2341</a:t>
            </a:r>
            <a:r>
              <a:rPr lang="zh-CN" altLang="en-US" dirty="0"/>
              <a:t>、</a:t>
            </a:r>
            <a:r>
              <a:rPr lang="en-US" altLang="zh-CN" dirty="0"/>
              <a:t>P3387</a:t>
            </a:r>
            <a:r>
              <a:rPr lang="zh-CN" altLang="en-US" dirty="0"/>
              <a:t>、</a:t>
            </a:r>
            <a:r>
              <a:rPr lang="en-US" altLang="zh-CN" dirty="0"/>
              <a:t>P2746</a:t>
            </a:r>
          </a:p>
          <a:p>
            <a:r>
              <a:rPr lang="zh-CN" altLang="en-US" dirty="0"/>
              <a:t>与</a:t>
            </a:r>
            <a:r>
              <a:rPr lang="en-US" altLang="zh-CN" dirty="0" err="1"/>
              <a:t>tarjan</a:t>
            </a:r>
            <a:r>
              <a:rPr lang="zh-CN" altLang="en-US" dirty="0"/>
              <a:t>算法对应的有很多拓展内容：割点、桥、点双、边双等。（一般不用会）</a:t>
            </a:r>
          </a:p>
        </p:txBody>
      </p:sp>
    </p:spTree>
    <p:extLst>
      <p:ext uri="{BB962C8B-B14F-4D97-AF65-F5344CB8AC3E}">
        <p14:creationId xmlns:p14="http://schemas.microsoft.com/office/powerpoint/2010/main" val="15010836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E86C34-7021-4FF5-BA0A-45726191E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再见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0E8454-8003-4A83-A10E-2084F7A384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051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07F45F-9FC4-461C-A5A8-F521FDED9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最小生成树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A171BD2-E21E-40E4-8739-3F835F4156E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zh-CN" altLang="en-US" dirty="0"/>
                  <a:t>在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dirty="0">
                        <a:latin typeface="Cambria Math" panose="02040503050406030204" pitchFamily="18" charset="0"/>
                      </a:rPr>
                      <m:t>n</m:t>
                    </m:r>
                  </m:oMath>
                </a14:m>
                <a:r>
                  <a:rPr lang="zh-CN" altLang="en-US" dirty="0"/>
                  <a:t>个点的无向图中删至只有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zh-CN" altLang="en-US" dirty="0"/>
                  <a:t>条边，并整图连通，这个新图就是生成树。最小生成树是边权最小的生成树。</a:t>
                </a:r>
                <a:endParaRPr lang="en-US" altLang="zh-CN" dirty="0"/>
              </a:p>
              <a:p>
                <a:r>
                  <a:rPr lang="zh-CN" altLang="en-US" dirty="0"/>
                  <a:t>最小生成树算法有两种：</a:t>
                </a:r>
                <a:r>
                  <a:rPr lang="en-US" altLang="zh-CN" dirty="0"/>
                  <a:t>prim</a:t>
                </a:r>
                <a:r>
                  <a:rPr lang="zh-CN" altLang="en-US" dirty="0"/>
                  <a:t>和</a:t>
                </a:r>
                <a:r>
                  <a:rPr lang="en-US" altLang="zh-CN" dirty="0" err="1"/>
                  <a:t>kruskal</a:t>
                </a:r>
                <a:r>
                  <a:rPr lang="zh-CN" altLang="en-US" dirty="0"/>
                  <a:t>。</a:t>
                </a:r>
                <a:endParaRPr lang="en-US" altLang="zh-CN" dirty="0"/>
              </a:p>
              <a:p>
                <a:r>
                  <a:rPr lang="en-US" altLang="zh-CN" dirty="0"/>
                  <a:t>Prim</a:t>
                </a:r>
                <a:r>
                  <a:rPr lang="zh-CN" altLang="en-US" dirty="0"/>
                  <a:t>算法是蓝白点思想，每次贪心取已开辟点集中距离最小的点来加入最小生成树，同时并入已开辟点。适用于稠密图。有堆优化的</a:t>
                </a:r>
                <a:r>
                  <a:rPr lang="en-US" altLang="zh-CN" dirty="0"/>
                  <a:t>prim</a:t>
                </a:r>
                <a:r>
                  <a:rPr lang="zh-CN" altLang="en-US" dirty="0"/>
                  <a:t>。</a:t>
                </a:r>
                <a:endParaRPr lang="en-US" altLang="zh-CN" dirty="0"/>
              </a:p>
              <a:p>
                <a:r>
                  <a:rPr lang="en-US" altLang="zh-CN" dirty="0"/>
                  <a:t>Kruskal</a:t>
                </a:r>
                <a:r>
                  <a:rPr lang="zh-CN" altLang="en-US" dirty="0"/>
                  <a:t>算法把所有的边按边权从小到大排序，然后按顺序添边，能添就添，不能添就跳至下一个。利用并查集可以简单的实现。适用于稀疏图。</a:t>
                </a:r>
                <a:endParaRPr lang="en-US" altLang="zh-CN" dirty="0"/>
              </a:p>
              <a:p>
                <a:r>
                  <a:rPr lang="zh-CN" altLang="en-US" dirty="0"/>
                  <a:t>我们重点掌握</a:t>
                </a:r>
                <a:r>
                  <a:rPr lang="en-US" altLang="zh-CN" dirty="0" err="1"/>
                  <a:t>kruskal</a:t>
                </a:r>
                <a:r>
                  <a:rPr lang="zh-CN" altLang="en-US" dirty="0"/>
                  <a:t>算法，</a:t>
                </a:r>
                <a:r>
                  <a:rPr lang="en-US" altLang="zh-CN" dirty="0"/>
                  <a:t>prim</a:t>
                </a:r>
                <a:r>
                  <a:rPr lang="zh-CN" altLang="en-US" dirty="0"/>
                  <a:t>思路懂了就好。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A171BD2-E21E-40E4-8739-3F835F4156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7" t="-7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0057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31A8E7-A503-48C0-876D-CBF3867E5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最短路算法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1B893E-60C9-4875-9FC5-794B067FAC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最短路算是</a:t>
            </a:r>
            <a:r>
              <a:rPr lang="en-US" altLang="zh-CN" dirty="0"/>
              <a:t>OI</a:t>
            </a:r>
            <a:r>
              <a:rPr lang="zh-CN" altLang="en-US" dirty="0"/>
              <a:t>里面最基础的图论了。可用于求解点权或边权的最短路。</a:t>
            </a:r>
            <a:endParaRPr lang="en-US" altLang="zh-CN" dirty="0"/>
          </a:p>
          <a:p>
            <a:r>
              <a:rPr lang="zh-CN" altLang="en-US" dirty="0"/>
              <a:t>这里介绍两种最短路算法：</a:t>
            </a:r>
            <a:r>
              <a:rPr lang="en-US" altLang="zh-CN" strike="sngStrike" dirty="0"/>
              <a:t>SPFA</a:t>
            </a:r>
            <a:r>
              <a:rPr lang="zh-CN" altLang="en-US" dirty="0"/>
              <a:t>和</a:t>
            </a:r>
            <a:r>
              <a:rPr lang="en-US" altLang="zh-CN" dirty="0" err="1"/>
              <a:t>dijkstra</a:t>
            </a:r>
            <a:r>
              <a:rPr lang="zh-CN" altLang="en-US" dirty="0"/>
              <a:t>堆优化。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213643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F8D49A-F97A-4054-9D41-52E6C1AC5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SPFA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97F89A0-147D-41EC-9CF5-24EA6122128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/>
                  <a:t>关于</a:t>
                </a:r>
                <a:r>
                  <a:rPr lang="en-US" altLang="zh-CN" dirty="0"/>
                  <a:t>SPFA</a:t>
                </a:r>
                <a:r>
                  <a:rPr lang="zh-CN" altLang="en-US" dirty="0"/>
                  <a:t>（它死了）</a:t>
                </a:r>
                <a:endParaRPr lang="en-US" altLang="zh-CN" dirty="0"/>
              </a:p>
              <a:p>
                <a:r>
                  <a:rPr lang="en-US" altLang="zh-CN" dirty="0"/>
                  <a:t>SPFA</a:t>
                </a:r>
                <a:r>
                  <a:rPr lang="zh-CN" altLang="en-US" dirty="0"/>
                  <a:t>说白了就是用队列储存的</a:t>
                </a:r>
                <a:r>
                  <a:rPr lang="en-US" altLang="zh-CN" dirty="0"/>
                  <a:t>bellman-ford</a:t>
                </a:r>
                <a:r>
                  <a:rPr lang="zh-CN" altLang="en-US" dirty="0"/>
                  <a:t>算法。最坏复杂度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，随机图快。</a:t>
                </a:r>
                <a:endParaRPr lang="en-US" altLang="zh-CN" dirty="0"/>
              </a:p>
              <a:p>
                <a:r>
                  <a:rPr lang="zh-CN" altLang="en-US" dirty="0"/>
                  <a:t>虽然</a:t>
                </a:r>
                <a:r>
                  <a:rPr lang="en-US" altLang="zh-CN" dirty="0"/>
                  <a:t>SPFA</a:t>
                </a:r>
                <a:r>
                  <a:rPr lang="zh-CN" altLang="en-US" dirty="0"/>
                  <a:t>死了，但是仍然可以借助它的思想求最长路、判负环、判正环。</a:t>
                </a:r>
                <a:endParaRPr lang="en-US" altLang="zh-CN" dirty="0"/>
              </a:p>
              <a:p>
                <a:r>
                  <a:rPr lang="zh-CN" altLang="en-US" dirty="0"/>
                  <a:t>思路是用一个队列去存需要松弛的节点，依次拿出未松弛的节点进行松弛更新最短路。</a:t>
                </a:r>
                <a:endParaRPr lang="en-US" altLang="zh-CN" dirty="0"/>
              </a:p>
              <a:p>
                <a:r>
                  <a:rPr lang="zh-CN" altLang="en-US" dirty="0"/>
                  <a:t>唯一注意的是进队列的元素需要判重。</a:t>
                </a:r>
                <a:endParaRPr lang="en-US" altLang="zh-CN" dirty="0"/>
              </a:p>
              <a:p>
                <a:r>
                  <a:rPr lang="en-US" altLang="zh-CN" dirty="0"/>
                  <a:t>SPFA</a:t>
                </a:r>
                <a:r>
                  <a:rPr lang="zh-CN" altLang="en-US" dirty="0"/>
                  <a:t>可以跑负权图。但是是正权图的时候最好别用</a:t>
                </a:r>
                <a:r>
                  <a:rPr lang="en-US" altLang="zh-CN" dirty="0"/>
                  <a:t>SPFA</a:t>
                </a:r>
                <a:r>
                  <a:rPr lang="zh-CN" altLang="en-US" dirty="0"/>
                  <a:t>！</a:t>
                </a:r>
                <a:endParaRPr lang="en-US" altLang="zh-CN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97F89A0-147D-41EC-9CF5-24EA6122128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7" r="-33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47269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C35035-F351-444B-888D-3F54FEC42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SPFA</a:t>
            </a:r>
            <a:r>
              <a:rPr lang="zh-CN" altLang="en-US" dirty="0"/>
              <a:t>衍生算法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847C9F4-E1D2-44F8-9883-43575DC0270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判负环：用</a:t>
                </a:r>
                <a:r>
                  <a:rPr lang="en-US" altLang="zh-CN" dirty="0"/>
                  <a:t>SPFA</a:t>
                </a:r>
                <a:r>
                  <a:rPr lang="zh-CN" altLang="en-US" dirty="0"/>
                  <a:t>跑最短路中，若一个点进队超过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次，则存在负环。（无最短路）</a:t>
                </a:r>
                <a:endParaRPr lang="en-US" altLang="zh-CN" dirty="0"/>
              </a:p>
              <a:p>
                <a:r>
                  <a:rPr lang="zh-CN" altLang="en-US" dirty="0"/>
                  <a:t>最长路：把</a:t>
                </a:r>
                <a:r>
                  <a:rPr lang="en-US" altLang="zh-CN" dirty="0" err="1"/>
                  <a:t>dist</a:t>
                </a:r>
                <a:r>
                  <a:rPr lang="zh-CN" altLang="en-US" dirty="0"/>
                  <a:t>数组初始赋为极小值，改下松弛条件，就可以跑最长路了。</a:t>
                </a:r>
                <a:endParaRPr lang="en-US" altLang="zh-CN" dirty="0"/>
              </a:p>
              <a:p>
                <a:r>
                  <a:rPr lang="zh-CN" altLang="en-US" dirty="0"/>
                  <a:t>判正环：用</a:t>
                </a:r>
                <a:r>
                  <a:rPr lang="en-US" altLang="zh-CN" dirty="0"/>
                  <a:t>SPFA</a:t>
                </a:r>
                <a:r>
                  <a:rPr lang="zh-CN" altLang="en-US" dirty="0"/>
                  <a:t>跑最长路的时候，同样当一个点进队超过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次就有正环。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847C9F4-E1D2-44F8-9883-43575DC027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7" r="-33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94881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F2A5BA-E173-4A20-8664-8AB094A50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Dijkstra</a:t>
            </a:r>
            <a:r>
              <a:rPr lang="zh-CN" altLang="en-US" dirty="0"/>
              <a:t>算法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7164492-043A-4BD7-8258-FCC1219A7A3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altLang="zh-CN" dirty="0"/>
                  <a:t>Dijkstra</a:t>
                </a:r>
                <a:r>
                  <a:rPr lang="zh-CN" altLang="en-US" dirty="0"/>
                  <a:t>算法是单源最短路算法，比</a:t>
                </a:r>
                <a:r>
                  <a:rPr lang="en-US" altLang="zh-CN" dirty="0"/>
                  <a:t>SPFA</a:t>
                </a:r>
                <a:r>
                  <a:rPr lang="zh-CN" altLang="en-US" dirty="0"/>
                  <a:t>稳定多了。</a:t>
                </a:r>
                <a:endParaRPr lang="en-US" altLang="zh-CN" dirty="0"/>
              </a:p>
              <a:p>
                <a:r>
                  <a:rPr lang="en-US" altLang="zh-CN" dirty="0"/>
                  <a:t>Dijkstra</a:t>
                </a:r>
                <a:r>
                  <a:rPr lang="zh-CN" altLang="en-US" dirty="0"/>
                  <a:t>算法思想是取出离当前已开辟节点中最近的节点来松弛，然后把它归为已开辟节点，这样循环走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zh-CN" altLang="en-US" dirty="0"/>
                  <a:t>次。</a:t>
                </a:r>
                <a:endParaRPr lang="en-US" altLang="zh-CN" dirty="0"/>
              </a:p>
              <a:p>
                <a:r>
                  <a:rPr lang="zh-CN" altLang="en-US" dirty="0"/>
                  <a:t>普通</a:t>
                </a:r>
                <a:r>
                  <a:rPr lang="en-US" altLang="zh-CN" dirty="0" err="1"/>
                  <a:t>dijkstra</a:t>
                </a:r>
                <a:r>
                  <a:rPr lang="zh-CN" altLang="en-US" dirty="0"/>
                  <a:t>需要遍历一遍所有点取得最小</a:t>
                </a:r>
                <a:r>
                  <a:rPr lang="en-US" altLang="zh-CN" dirty="0" err="1"/>
                  <a:t>dist</a:t>
                </a:r>
                <a:r>
                  <a:rPr lang="zh-CN" altLang="en-US" dirty="0"/>
                  <a:t>，而堆优化</a:t>
                </a:r>
                <a:r>
                  <a:rPr lang="en-US" altLang="zh-CN" dirty="0" err="1"/>
                  <a:t>dijkstra</a:t>
                </a:r>
                <a:r>
                  <a:rPr lang="zh-CN" altLang="en-US" dirty="0"/>
                  <a:t>就把所有</a:t>
                </a:r>
                <a:r>
                  <a:rPr lang="en-US" altLang="zh-CN" dirty="0" err="1"/>
                  <a:t>dist</a:t>
                </a:r>
                <a:r>
                  <a:rPr lang="zh-CN" altLang="en-US" dirty="0"/>
                  <a:t>和对应下标存到堆里面去，维护一个以</a:t>
                </a:r>
                <a:r>
                  <a:rPr lang="en-US" altLang="zh-CN" dirty="0" err="1"/>
                  <a:t>dist</a:t>
                </a:r>
                <a:r>
                  <a:rPr lang="zh-CN" altLang="en-US" dirty="0"/>
                  <a:t>为关键字的小根堆。</a:t>
                </a:r>
                <a:endParaRPr lang="en-US" altLang="zh-CN" dirty="0"/>
              </a:p>
              <a:p>
                <a:r>
                  <a:rPr lang="zh-CN" altLang="en-US" dirty="0"/>
                  <a:t>普通</a:t>
                </a:r>
                <a:r>
                  <a:rPr lang="en-US" altLang="zh-CN" dirty="0" err="1"/>
                  <a:t>dijkstra</a:t>
                </a:r>
                <a:r>
                  <a:rPr lang="zh-CN" altLang="en-US" dirty="0"/>
                  <a:t>是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的，堆优化后是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  <a:p>
                <a:r>
                  <a:rPr lang="zh-CN" altLang="en-US" dirty="0"/>
                  <a:t>注意：</a:t>
                </a:r>
                <a:r>
                  <a:rPr lang="en-US" altLang="zh-CN" dirty="0" err="1"/>
                  <a:t>dijkstra</a:t>
                </a:r>
                <a:r>
                  <a:rPr lang="zh-CN" altLang="en-US" dirty="0"/>
                  <a:t>算法不适用于负权图！负权图只能用</a:t>
                </a:r>
                <a:r>
                  <a:rPr lang="en-US" altLang="zh-CN" dirty="0"/>
                  <a:t>SPFA</a:t>
                </a:r>
                <a:r>
                  <a:rPr lang="zh-CN" altLang="en-US" dirty="0"/>
                  <a:t>。</a:t>
                </a:r>
                <a:endParaRPr lang="en-US" altLang="zh-CN" dirty="0"/>
              </a:p>
              <a:p>
                <a:r>
                  <a:rPr lang="zh-CN" altLang="en-US" dirty="0"/>
                  <a:t>对应题目：很多很多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7164492-043A-4BD7-8258-FCC1219A7A3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7" t="-707" b="-14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3215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BE27E4-9563-421E-B4CC-53359C037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最短路计数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0D5C8C-82EA-42A2-ACA3-78621EDE3F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最短路计数只是在最短路的基础上维护了计数的信息，定义一个</a:t>
            </a:r>
            <a:r>
              <a:rPr lang="en-US" altLang="zh-CN" dirty="0" err="1"/>
              <a:t>cnt</a:t>
            </a:r>
            <a:r>
              <a:rPr lang="zh-CN" altLang="en-US" dirty="0"/>
              <a:t>数组来</a:t>
            </a:r>
            <a:r>
              <a:rPr lang="en-US" altLang="zh-CN" dirty="0" err="1"/>
              <a:t>dp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当一个点被松弛，到达该点的最短路数就继承被松弛的点。</a:t>
            </a:r>
            <a:endParaRPr lang="en-US" altLang="zh-CN" dirty="0"/>
          </a:p>
          <a:p>
            <a:r>
              <a:rPr lang="zh-CN" altLang="en-US" dirty="0"/>
              <a:t>当松弛的路跟最短路一样长，到该点的最短路数就加上被松弛点的最短路数。</a:t>
            </a:r>
            <a:endParaRPr lang="en-US" altLang="zh-CN" dirty="0"/>
          </a:p>
          <a:p>
            <a:r>
              <a:rPr lang="zh-CN" altLang="en-US" dirty="0"/>
              <a:t>但不是对所有节点计数的时候，好像其他的要清零。这点我不清楚。</a:t>
            </a:r>
            <a:endParaRPr lang="en-US" altLang="zh-CN" dirty="0"/>
          </a:p>
          <a:p>
            <a:r>
              <a:rPr lang="zh-CN" altLang="en-US" dirty="0"/>
              <a:t>对应题目：</a:t>
            </a:r>
            <a:r>
              <a:rPr lang="en-US" altLang="zh-CN" dirty="0"/>
              <a:t>P1608</a:t>
            </a:r>
            <a:r>
              <a:rPr lang="zh-CN" altLang="en-US" dirty="0"/>
              <a:t>和</a:t>
            </a:r>
            <a:r>
              <a:rPr lang="en-US" altLang="zh-CN" dirty="0"/>
              <a:t>P1144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dirty="0"/>
              <a:t>NOIP2017 D1T3 30pts</a:t>
            </a:r>
            <a:r>
              <a:rPr lang="zh-CN" altLang="en-US" dirty="0"/>
              <a:t>部分分</a:t>
            </a:r>
          </a:p>
        </p:txBody>
      </p:sp>
    </p:spTree>
    <p:extLst>
      <p:ext uri="{BB962C8B-B14F-4D97-AF65-F5344CB8AC3E}">
        <p14:creationId xmlns:p14="http://schemas.microsoft.com/office/powerpoint/2010/main" val="11435011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8BD050-9729-474B-BB7F-AABF2EB67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Floyd</a:t>
            </a:r>
            <a:r>
              <a:rPr lang="zh-CN" altLang="en-US" dirty="0"/>
              <a:t>算法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1FF2D46-8A25-4B2F-BD96-6748CE3B1FC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Floyd</a:t>
                </a:r>
                <a:r>
                  <a:rPr lang="zh-CN" altLang="en-US" dirty="0"/>
                  <a:t>算法是最简单的多源最短路算法，复杂度是稳定的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代码唯一要注意的是先枚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/>
                  <a:t>再枚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和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zh-CN" altLang="en-US" dirty="0"/>
                  <a:t>。因为</a:t>
                </a:r>
                <a:r>
                  <a:rPr lang="en-US" altLang="zh-CN" dirty="0" err="1"/>
                  <a:t>floyd</a:t>
                </a:r>
                <a:r>
                  <a:rPr lang="zh-CN" altLang="en-US" dirty="0"/>
                  <a:t>是三维</a:t>
                </a:r>
                <a:r>
                  <a:rPr lang="en-US" altLang="zh-CN" dirty="0" err="1"/>
                  <a:t>dp</a:t>
                </a:r>
                <a:r>
                  <a:rPr lang="zh-CN" altLang="en-US" dirty="0"/>
                  <a:t>滚动后的算法。</a:t>
                </a:r>
                <a:endParaRPr lang="en-US" altLang="zh-CN" dirty="0"/>
              </a:p>
              <a:p>
                <a:r>
                  <a:rPr lang="en-US" altLang="zh-CN" dirty="0"/>
                  <a:t>Floyd</a:t>
                </a:r>
                <a:r>
                  <a:rPr lang="zh-CN" altLang="en-US" dirty="0"/>
                  <a:t>的本质需要灵活运用，因为实在是太灵活了。对应题目：</a:t>
                </a:r>
                <a:r>
                  <a:rPr lang="en-US" altLang="zh-CN" dirty="0"/>
                  <a:t>P1119</a:t>
                </a:r>
                <a:r>
                  <a:rPr lang="zh-CN" altLang="en-US" dirty="0"/>
                  <a:t>、</a:t>
                </a:r>
                <a:r>
                  <a:rPr lang="en-US" altLang="zh-CN" dirty="0"/>
                  <a:t>P1730</a:t>
                </a:r>
                <a:r>
                  <a:rPr lang="zh-CN" altLang="en-US" dirty="0"/>
                  <a:t>、</a:t>
                </a:r>
                <a:r>
                  <a:rPr lang="en-US" altLang="zh-CN" dirty="0"/>
                  <a:t>T21904</a:t>
                </a:r>
              </a:p>
              <a:p>
                <a:r>
                  <a:rPr lang="zh-CN" altLang="en-US" dirty="0"/>
                  <a:t>顺便介绍一个黑科技：</a:t>
                </a:r>
                <a:endParaRPr lang="en-US" altLang="zh-CN" dirty="0"/>
              </a:p>
              <a:p>
                <a:r>
                  <a:rPr lang="en-US" altLang="zh-CN" dirty="0" err="1"/>
                  <a:t>bitset</a:t>
                </a:r>
                <a:r>
                  <a:rPr lang="zh-CN" altLang="en-US" dirty="0"/>
                  <a:t>优化</a:t>
                </a:r>
                <a:r>
                  <a:rPr lang="en-US" altLang="zh-CN" dirty="0" err="1"/>
                  <a:t>floyd</a:t>
                </a:r>
                <a:r>
                  <a:rPr lang="zh-CN" altLang="en-US" dirty="0"/>
                  <a:t>解决传递闭包问题，复杂度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32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。对应题目：</a:t>
                </a:r>
                <a:r>
                  <a:rPr lang="en-US" altLang="zh-CN" dirty="0"/>
                  <a:t>P2881</a:t>
                </a:r>
                <a:r>
                  <a:rPr lang="zh-CN" altLang="en-US" dirty="0"/>
                  <a:t>、</a:t>
                </a:r>
                <a:r>
                  <a:rPr lang="en-US" altLang="zh-CN" dirty="0"/>
                  <a:t>P4306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1FF2D46-8A25-4B2F-BD96-6748CE3B1F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67332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5A12FD-B84D-4168-97E7-BCCDF9949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拓扑排序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967D0B-845E-4B02-9B33-88DE07B3DD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能拓扑排序的叫有向无环图（</a:t>
            </a:r>
            <a:r>
              <a:rPr lang="en-US" altLang="zh-CN" dirty="0"/>
              <a:t>DAG</a:t>
            </a:r>
            <a:r>
              <a:rPr lang="zh-CN" altLang="en-US" dirty="0"/>
              <a:t>），反之亦然。</a:t>
            </a:r>
            <a:endParaRPr lang="en-US" altLang="zh-CN" dirty="0"/>
          </a:p>
          <a:p>
            <a:r>
              <a:rPr lang="zh-CN" altLang="en-US" dirty="0"/>
              <a:t>拓扑排序一般用</a:t>
            </a:r>
            <a:r>
              <a:rPr lang="en-US" altLang="zh-CN" dirty="0" err="1"/>
              <a:t>bfs</a:t>
            </a:r>
            <a:r>
              <a:rPr lang="zh-CN" altLang="en-US" dirty="0"/>
              <a:t>跑，记录所有点的入度，先把入度为</a:t>
            </a:r>
            <a:r>
              <a:rPr lang="en-US" altLang="zh-CN" dirty="0"/>
              <a:t>0</a:t>
            </a:r>
            <a:r>
              <a:rPr lang="zh-CN" altLang="en-US" dirty="0"/>
              <a:t>的入队，然后与之相连的点入度</a:t>
            </a:r>
            <a:r>
              <a:rPr lang="en-US" altLang="zh-CN" dirty="0"/>
              <a:t>-1</a:t>
            </a:r>
            <a:r>
              <a:rPr lang="zh-CN" altLang="en-US" dirty="0"/>
              <a:t>，如果减完入度为</a:t>
            </a:r>
            <a:r>
              <a:rPr lang="en-US" altLang="zh-CN" dirty="0"/>
              <a:t>0</a:t>
            </a:r>
            <a:r>
              <a:rPr lang="zh-CN" altLang="en-US" dirty="0"/>
              <a:t>则入队。跑出来的顺序就是拓扑序。</a:t>
            </a:r>
            <a:endParaRPr lang="en-US" altLang="zh-CN" dirty="0"/>
          </a:p>
          <a:p>
            <a:r>
              <a:rPr lang="zh-CN" altLang="en-US" dirty="0"/>
              <a:t>一般用于有先决性的图论问题。听说还能判环。</a:t>
            </a:r>
            <a:endParaRPr lang="en-US" altLang="zh-CN" dirty="0"/>
          </a:p>
          <a:p>
            <a:r>
              <a:rPr lang="zh-CN" altLang="en-US" dirty="0"/>
              <a:t>对应题目：</a:t>
            </a:r>
            <a:r>
              <a:rPr lang="en-US" altLang="zh-CN" dirty="0"/>
              <a:t>P1983</a:t>
            </a:r>
            <a:r>
              <a:rPr lang="zh-CN" altLang="en-US" dirty="0"/>
              <a:t>、</a:t>
            </a:r>
            <a:r>
              <a:rPr lang="en-US" altLang="zh-CN" dirty="0"/>
              <a:t>P1038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59789604"/>
      </p:ext>
    </p:extLst>
  </p:cSld>
  <p:clrMapOvr>
    <a:masterClrMapping/>
  </p:clrMapOvr>
</p:sld>
</file>

<file path=ppt/theme/theme1.xml><?xml version="1.0" encoding="utf-8"?>
<a:theme xmlns:a="http://schemas.openxmlformats.org/drawingml/2006/main" name="画廊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EDEBE7"/>
      </a:lt2>
      <a:accent1>
        <a:srgbClr val="5FA534"/>
      </a:accent1>
      <a:accent2>
        <a:srgbClr val="DCAB34"/>
      </a:accent2>
      <a:accent3>
        <a:srgbClr val="D26D23"/>
      </a:accent3>
      <a:accent4>
        <a:srgbClr val="972323"/>
      </a:accent4>
      <a:accent5>
        <a:srgbClr val="236797"/>
      </a:accent5>
      <a:accent6>
        <a:srgbClr val="2FB6C6"/>
      </a:accent6>
      <a:hlink>
        <a:srgbClr val="8FC639"/>
      </a:hlink>
      <a:folHlink>
        <a:srgbClr val="E7C272"/>
      </a:folHlink>
    </a:clrScheme>
    <a:fontScheme name="Gallery">
      <a:majorFont>
        <a:latin typeface="Palatino Linotype" panose="020405020505050303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AC464412-510E-4F2B-8947-A0DDBD0289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108</TotalTime>
  <Words>1049</Words>
  <Application>Microsoft Office PowerPoint</Application>
  <PresentationFormat>宽屏</PresentationFormat>
  <Paragraphs>62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6" baseType="lpstr">
      <vt:lpstr>Arial</vt:lpstr>
      <vt:lpstr>Cambria Math</vt:lpstr>
      <vt:lpstr>Palatino Linotype</vt:lpstr>
      <vt:lpstr>画廊</vt:lpstr>
      <vt:lpstr>简单图论算法讲解</vt:lpstr>
      <vt:lpstr>最小生成树</vt:lpstr>
      <vt:lpstr>最短路算法</vt:lpstr>
      <vt:lpstr>SPFA</vt:lpstr>
      <vt:lpstr>SPFA衍生算法</vt:lpstr>
      <vt:lpstr>Dijkstra算法</vt:lpstr>
      <vt:lpstr>最短路计数</vt:lpstr>
      <vt:lpstr>Floyd算法</vt:lpstr>
      <vt:lpstr>拓扑排序</vt:lpstr>
      <vt:lpstr>Tarjan算法</vt:lpstr>
      <vt:lpstr>Tarjan算法应用</vt:lpstr>
      <vt:lpstr>再见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樾 王</dc:creator>
  <cp:lastModifiedBy>樾 王</cp:lastModifiedBy>
  <cp:revision>107</cp:revision>
  <dcterms:created xsi:type="dcterms:W3CDTF">2019-04-12T17:18:25Z</dcterms:created>
  <dcterms:modified xsi:type="dcterms:W3CDTF">2019-04-12T19:17:03Z</dcterms:modified>
</cp:coreProperties>
</file>