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65" r:id="rId6"/>
    <p:sldId id="261" r:id="rId7"/>
    <p:sldId id="262" r:id="rId8"/>
    <p:sldId id="263" r:id="rId9"/>
    <p:sldId id="259" r:id="rId10"/>
    <p:sldId id="260" r:id="rId11"/>
    <p:sldId id="266" r:id="rId12"/>
    <p:sldId id="267" r:id="rId13"/>
    <p:sldId id="268" r:id="rId14"/>
    <p:sldId id="269" r:id="rId15"/>
    <p:sldId id="270" r:id="rId16"/>
    <p:sldId id="271" r:id="rId17"/>
    <p:sldId id="273" r:id="rId18"/>
    <p:sldId id="274"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zh-CN" altLang="en-US"/>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3/24/2019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aike.baidu.com/item/%E6%9C%80%E4%BC%98%E8%A7%A3/5208902" TargetMode="External"/><Relationship Id="rId2" Type="http://schemas.openxmlformats.org/officeDocument/2006/relationships/hyperlink" Target="https://baike.baidu.com/item/%E9%97%AE%E9%A2%98%E6%B1%82%E8%A7%A3/669318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30D64-BCB5-46C4-8D6B-27152C3DB91D}"/>
              </a:ext>
            </a:extLst>
          </p:cNvPr>
          <p:cNvSpPr>
            <a:spLocks noGrp="1"/>
          </p:cNvSpPr>
          <p:nvPr>
            <p:ph type="ctrTitle"/>
          </p:nvPr>
        </p:nvSpPr>
        <p:spPr/>
        <p:txBody>
          <a:bodyPr/>
          <a:lstStyle/>
          <a:p>
            <a:r>
              <a:rPr lang="zh-CN" altLang="en-US" dirty="0"/>
              <a:t>贪心乱讲</a:t>
            </a:r>
          </a:p>
        </p:txBody>
      </p:sp>
      <p:sp>
        <p:nvSpPr>
          <p:cNvPr id="3" name="副标题 2">
            <a:extLst>
              <a:ext uri="{FF2B5EF4-FFF2-40B4-BE49-F238E27FC236}">
                <a16:creationId xmlns:a16="http://schemas.microsoft.com/office/drawing/2014/main" id="{A3D03F6F-AEDC-4536-BD07-A7B49C6FECE8}"/>
              </a:ext>
            </a:extLst>
          </p:cNvPr>
          <p:cNvSpPr>
            <a:spLocks noGrp="1"/>
          </p:cNvSpPr>
          <p:nvPr>
            <p:ph type="subTitle" idx="1"/>
          </p:nvPr>
        </p:nvSpPr>
        <p:spPr/>
        <p:txBody>
          <a:bodyPr/>
          <a:lstStyle/>
          <a:p>
            <a:r>
              <a:rPr lang="en-US" altLang="zh-CN" dirty="0"/>
              <a:t>Garen 2019.03.27</a:t>
            </a:r>
            <a:endParaRPr lang="zh-CN" altLang="en-US" dirty="0"/>
          </a:p>
        </p:txBody>
      </p:sp>
    </p:spTree>
    <p:extLst>
      <p:ext uri="{BB962C8B-B14F-4D97-AF65-F5344CB8AC3E}">
        <p14:creationId xmlns:p14="http://schemas.microsoft.com/office/powerpoint/2010/main" val="335489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EB9C6-F147-4713-AA91-4FD32AAE14F0}"/>
              </a:ext>
            </a:extLst>
          </p:cNvPr>
          <p:cNvSpPr>
            <a:spLocks noGrp="1"/>
          </p:cNvSpPr>
          <p:nvPr>
            <p:ph type="title"/>
          </p:nvPr>
        </p:nvSpPr>
        <p:spPr/>
        <p:txBody>
          <a:bodyPr/>
          <a:lstStyle/>
          <a:p>
            <a:r>
              <a:rPr lang="en-US" altLang="zh-CN" dirty="0"/>
              <a:t>[JSOI2007] </a:t>
            </a:r>
            <a:r>
              <a:rPr lang="zh-CN" altLang="en-US" dirty="0"/>
              <a:t>建筑抢修</a:t>
            </a:r>
          </a:p>
        </p:txBody>
      </p:sp>
      <p:sp>
        <p:nvSpPr>
          <p:cNvPr id="3" name="内容占位符 2">
            <a:extLst>
              <a:ext uri="{FF2B5EF4-FFF2-40B4-BE49-F238E27FC236}">
                <a16:creationId xmlns:a16="http://schemas.microsoft.com/office/drawing/2014/main" id="{0274C5A0-DF48-4C05-A153-58F431D8DB9D}"/>
              </a:ext>
            </a:extLst>
          </p:cNvPr>
          <p:cNvSpPr>
            <a:spLocks noGrp="1"/>
          </p:cNvSpPr>
          <p:nvPr>
            <p:ph idx="1"/>
          </p:nvPr>
        </p:nvSpPr>
        <p:spPr/>
        <p:txBody>
          <a:bodyPr/>
          <a:lstStyle/>
          <a:p>
            <a:r>
              <a:rPr lang="zh-CN" altLang="en-US" dirty="0"/>
              <a:t>按照</a:t>
            </a:r>
            <a:r>
              <a:rPr lang="en-US" altLang="zh-CN" dirty="0"/>
              <a:t>deadline</a:t>
            </a:r>
            <a:r>
              <a:rPr lang="zh-CN" altLang="en-US" dirty="0"/>
              <a:t>排序之后直接贪心？不见得是对的。</a:t>
            </a:r>
            <a:endParaRPr lang="en-US" altLang="zh-CN" dirty="0"/>
          </a:p>
          <a:p>
            <a:r>
              <a:rPr lang="zh-CN" altLang="en-US" dirty="0"/>
              <a:t>我们可以使用反悔的贪心。</a:t>
            </a:r>
            <a:endParaRPr lang="en-US" altLang="zh-CN" dirty="0"/>
          </a:p>
          <a:p>
            <a:r>
              <a:rPr lang="zh-CN" altLang="en-US" dirty="0"/>
              <a:t>如果出现时间不够修的情况，如果花费时间比之前修过的最大时间少，那么可以被替换，答案会更优。</a:t>
            </a:r>
            <a:endParaRPr lang="en-US" altLang="zh-CN" dirty="0"/>
          </a:p>
          <a:p>
            <a:r>
              <a:rPr lang="zh-CN" altLang="en-US" dirty="0"/>
              <a:t>之前的最大时间直接用大顶堆维护即可。</a:t>
            </a:r>
          </a:p>
        </p:txBody>
      </p:sp>
    </p:spTree>
    <p:extLst>
      <p:ext uri="{BB962C8B-B14F-4D97-AF65-F5344CB8AC3E}">
        <p14:creationId xmlns:p14="http://schemas.microsoft.com/office/powerpoint/2010/main" val="281325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17EB5-2EB4-4AF8-BAC6-8C705910A8E6}"/>
              </a:ext>
            </a:extLst>
          </p:cNvPr>
          <p:cNvSpPr>
            <a:spLocks noGrp="1"/>
          </p:cNvSpPr>
          <p:nvPr>
            <p:ph type="title"/>
          </p:nvPr>
        </p:nvSpPr>
        <p:spPr/>
        <p:txBody>
          <a:bodyPr/>
          <a:lstStyle/>
          <a:p>
            <a:r>
              <a:rPr lang="en-US" altLang="zh-CN" dirty="0"/>
              <a:t>NOIP2012 </a:t>
            </a:r>
            <a:r>
              <a:rPr lang="zh-CN" altLang="en-US" dirty="0"/>
              <a:t>国王游戏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3BF84BA-E2CC-45DD-A1DE-F65039B13F2F}"/>
                  </a:ext>
                </a:extLst>
              </p:cNvPr>
              <p:cNvSpPr>
                <a:spLocks noGrp="1"/>
              </p:cNvSpPr>
              <p:nvPr>
                <p:ph idx="1"/>
              </p:nvPr>
            </p:nvSpPr>
            <p:spPr/>
            <p:txBody>
              <a:bodyPr/>
              <a:lstStyle/>
              <a:p>
                <a:r>
                  <a:rPr lang="zh-CN" altLang="en-US" dirty="0"/>
                  <a:t>恰逢</a:t>
                </a:r>
                <a14:m>
                  <m:oMath xmlns:m="http://schemas.openxmlformats.org/officeDocument/2006/math">
                    <m:r>
                      <a:rPr lang="en-US" altLang="zh-CN" b="0" i="1" smtClean="0">
                        <a:latin typeface="Cambria Math" panose="02040503050406030204" pitchFamily="18" charset="0"/>
                      </a:rPr>
                      <m:t>𝐻</m:t>
                    </m:r>
                  </m:oMath>
                </a14:m>
                <a:r>
                  <a:rPr lang="zh-CN" altLang="en-US" dirty="0"/>
                  <a:t>国国庆，国王邀请</a:t>
                </a:r>
                <a14:m>
                  <m:oMath xmlns:m="http://schemas.openxmlformats.org/officeDocument/2006/math">
                    <m:r>
                      <a:rPr lang="en-US" altLang="zh-CN" b="0" i="1" smtClean="0">
                        <a:latin typeface="Cambria Math" panose="02040503050406030204" pitchFamily="18" charset="0"/>
                      </a:rPr>
                      <m:t>𝑛</m:t>
                    </m:r>
                  </m:oMath>
                </a14:m>
                <a:r>
                  <a:rPr lang="zh-CN" altLang="en-US" dirty="0"/>
                  <a:t>位大臣来玩一个有奖游戏。首先，他让每个大臣在左、右手上面分别写下一个整数，国王自己也在左、右手上各写一个整数。然后，让这</a:t>
                </a:r>
                <a14:m>
                  <m:oMath xmlns:m="http://schemas.openxmlformats.org/officeDocument/2006/math">
                    <m:r>
                      <a:rPr lang="en-US" altLang="zh-CN" b="0" i="1" smtClean="0">
                        <a:latin typeface="Cambria Math" panose="02040503050406030204" pitchFamily="18" charset="0"/>
                      </a:rPr>
                      <m:t>𝑛</m:t>
                    </m:r>
                  </m:oMath>
                </a14:m>
                <a:r>
                  <a:rPr lang="zh-CN" altLang="en-US" dirty="0"/>
                  <a:t>位大臣排成一排，国王站在队伍的最前面。排好队后，所有的大臣都会获得国王奖赏的若干金币，每位大臣获得的金币数分别是：排在该大臣前面的所有人的左手上的数的乘积除以他自己右手上的数，然后向下取整得到的结果。</a:t>
                </a:r>
              </a:p>
              <a:p>
                <a:r>
                  <a:rPr lang="zh-CN" altLang="en-US" dirty="0"/>
                  <a:t>国王不希望某一个大臣获得特别多的奖赏，所以他想请你帮他重新安排一下队伍的顺序，使得获得奖赏最多的大臣，所获奖赏尽可能的少。注意，国王的位置始终在队伍的最前面。</a:t>
                </a:r>
              </a:p>
              <a:p>
                <a:endParaRPr lang="zh-CN" altLang="en-US" dirty="0"/>
              </a:p>
            </p:txBody>
          </p:sp>
        </mc:Choice>
        <mc:Fallback xmlns="">
          <p:sp>
            <p:nvSpPr>
              <p:cNvPr id="3" name="内容占位符 2">
                <a:extLst>
                  <a:ext uri="{FF2B5EF4-FFF2-40B4-BE49-F238E27FC236}">
                    <a16:creationId xmlns:a16="http://schemas.microsoft.com/office/drawing/2014/main" id="{93BF84BA-E2CC-45DD-A1DE-F65039B13F2F}"/>
                  </a:ext>
                </a:extLst>
              </p:cNvPr>
              <p:cNvSpPr>
                <a:spLocks noGrp="1" noRot="1" noChangeAspect="1" noMove="1" noResize="1" noEditPoints="1" noAdjustHandles="1" noChangeArrowheads="1" noChangeShapeType="1" noTextEdit="1"/>
              </p:cNvSpPr>
              <p:nvPr>
                <p:ph idx="1"/>
              </p:nvPr>
            </p:nvSpPr>
            <p:spPr>
              <a:blipFill>
                <a:blip r:embed="rId2"/>
                <a:stretch>
                  <a:fillRect l="-341" t="-1163" r="-30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001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DC88A-DAA6-439F-ABFF-9FEC30F61CEE}"/>
              </a:ext>
            </a:extLst>
          </p:cNvPr>
          <p:cNvSpPr>
            <a:spLocks noGrp="1"/>
          </p:cNvSpPr>
          <p:nvPr>
            <p:ph type="title"/>
          </p:nvPr>
        </p:nvSpPr>
        <p:spPr/>
        <p:txBody>
          <a:bodyPr/>
          <a:lstStyle/>
          <a:p>
            <a:r>
              <a:rPr lang="en-US" altLang="zh-CN" dirty="0"/>
              <a:t>NOIP2012 </a:t>
            </a:r>
            <a:r>
              <a:rPr lang="zh-CN" altLang="en-US" dirty="0"/>
              <a:t>国王游戏</a:t>
            </a:r>
          </a:p>
        </p:txBody>
      </p:sp>
      <p:sp>
        <p:nvSpPr>
          <p:cNvPr id="3" name="内容占位符 2">
            <a:extLst>
              <a:ext uri="{FF2B5EF4-FFF2-40B4-BE49-F238E27FC236}">
                <a16:creationId xmlns:a16="http://schemas.microsoft.com/office/drawing/2014/main" id="{8F7A74A3-D999-40F4-B1C7-FAC293B91C16}"/>
              </a:ext>
            </a:extLst>
          </p:cNvPr>
          <p:cNvSpPr>
            <a:spLocks noGrp="1"/>
          </p:cNvSpPr>
          <p:nvPr>
            <p:ph idx="1"/>
          </p:nvPr>
        </p:nvSpPr>
        <p:spPr/>
        <p:txBody>
          <a:bodyPr/>
          <a:lstStyle/>
          <a:p>
            <a:r>
              <a:rPr lang="zh-CN" altLang="en-US" dirty="0"/>
              <a:t>这道题需要我们用一种证明方法：排序法。</a:t>
            </a:r>
            <a:endParaRPr lang="en-US" altLang="zh-CN" dirty="0"/>
          </a:p>
          <a:p>
            <a:r>
              <a:rPr lang="zh-CN" altLang="en-US" dirty="0"/>
              <a:t>我们在自定义排序函数的时候，只考虑了两个元素之间的比较。</a:t>
            </a:r>
          </a:p>
          <a:p>
            <a:r>
              <a:rPr lang="zh-CN" altLang="en-US" dirty="0"/>
              <a:t>同理，我们在这里也随便挑两个大臣出来比较，通过冒泡证明有序性，然后使用快排来实现这个过程。</a:t>
            </a:r>
            <a:endParaRPr lang="en-US" altLang="zh-CN" dirty="0"/>
          </a:p>
        </p:txBody>
      </p:sp>
    </p:spTree>
    <p:extLst>
      <p:ext uri="{BB962C8B-B14F-4D97-AF65-F5344CB8AC3E}">
        <p14:creationId xmlns:p14="http://schemas.microsoft.com/office/powerpoint/2010/main" val="410527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E4611-B0DA-428E-A685-A967A1799672}"/>
              </a:ext>
            </a:extLst>
          </p:cNvPr>
          <p:cNvSpPr>
            <a:spLocks noGrp="1"/>
          </p:cNvSpPr>
          <p:nvPr>
            <p:ph type="title"/>
          </p:nvPr>
        </p:nvSpPr>
        <p:spPr/>
        <p:txBody>
          <a:bodyPr/>
          <a:lstStyle/>
          <a:p>
            <a:r>
              <a:rPr lang="en-US" altLang="zh-CN" dirty="0"/>
              <a:t>NOIP2012 </a:t>
            </a:r>
            <a:r>
              <a:rPr lang="zh-CN" altLang="en-US" dirty="0"/>
              <a:t>国王游戏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57C3CDB-290E-44F0-896E-6C782019B2E1}"/>
                  </a:ext>
                </a:extLst>
              </p:cNvPr>
              <p:cNvSpPr>
                <a:spLocks noGrp="1"/>
              </p:cNvSpPr>
              <p:nvPr>
                <p:ph idx="1"/>
              </p:nvPr>
            </p:nvSpPr>
            <p:spPr/>
            <p:txBody>
              <a:bodyPr>
                <a:normAutofit lnSpcReduction="10000"/>
              </a:bodyPr>
              <a:lstStyle/>
              <a:p>
                <a:r>
                  <a:rPr lang="zh-CN" altLang="en-US" dirty="0"/>
                  <a:t>设有两个大臣，手上的整数分别是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r>
                      <a:rPr lang="zh-CN" altLang="en-US" i="1">
                        <a:latin typeface="Cambria Math" panose="02040503050406030204" pitchFamily="18" charset="0"/>
                      </a:rPr>
                      <m:t>，</m:t>
                    </m:r>
                  </m:oMath>
                </a14:m>
                <a:r>
                  <a:rPr lang="zh-CN" altLang="en-US" dirty="0"/>
                  <a:t>国王手上的数是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oMath>
                </a14:m>
                <a:r>
                  <a:rPr lang="zh-CN" altLang="en-US" dirty="0"/>
                  <a:t>。</a:t>
                </a:r>
                <a:endParaRPr lang="en-US" altLang="zh-CN" dirty="0"/>
              </a:p>
              <a:p>
                <a:r>
                  <a:rPr lang="zh-CN" altLang="en-US" dirty="0"/>
                  <a:t>如果是</a:t>
                </a:r>
                <a:r>
                  <a:rPr lang="en-US" altLang="zh-CN" dirty="0"/>
                  <a:t>0 1 2</a:t>
                </a:r>
                <a:r>
                  <a:rPr lang="zh-CN" altLang="en-US" dirty="0"/>
                  <a:t>排的话，答案是</a:t>
                </a:r>
                <a14:m>
                  <m:oMath xmlns:m="http://schemas.openxmlformats.org/officeDocument/2006/math">
                    <m:r>
                      <m:rPr>
                        <m:sty m:val="p"/>
                      </m:rPr>
                      <a:rPr lang="en-US" altLang="zh-CN" b="0" i="0" smtClean="0">
                        <a:latin typeface="Cambria Math" panose="02040503050406030204" pitchFamily="18" charset="0"/>
                      </a:rPr>
                      <m:t>max</m:t>
                    </m:r>
                    <m:r>
                      <a:rPr lang="en-US" altLang="zh-CN" b="0" i="0" smtClean="0">
                        <a:latin typeface="Cambria Math" panose="02040503050406030204" pitchFamily="18" charset="0"/>
                      </a:rPr>
                      <m:t>(</m:t>
                    </m:r>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1</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den>
                    </m:f>
                    <m:r>
                      <a:rPr lang="en-US" altLang="zh-CN" b="0" i="1" smtClean="0">
                        <a:latin typeface="Cambria Math" panose="02040503050406030204" pitchFamily="18" charset="0"/>
                      </a:rPr>
                      <m:t>)</m:t>
                    </m:r>
                  </m:oMath>
                </a14:m>
                <a:r>
                  <a:rPr lang="zh-CN" altLang="en-US" dirty="0"/>
                  <a:t>。</a:t>
                </a:r>
                <a:endParaRPr lang="en-US" altLang="zh-CN" dirty="0"/>
              </a:p>
              <a:p>
                <a:r>
                  <a:rPr lang="zh-CN" altLang="en-US" dirty="0"/>
                  <a:t>如果是</a:t>
                </a:r>
                <a:r>
                  <a:rPr lang="en-US" altLang="zh-CN" dirty="0"/>
                  <a:t>0 2 1</a:t>
                </a:r>
                <a:r>
                  <a:rPr lang="zh-CN" altLang="en-US" dirty="0"/>
                  <a:t>排的话，答案是</a:t>
                </a:r>
                <a14:m>
                  <m:oMath xmlns:m="http://schemas.openxmlformats.org/officeDocument/2006/math">
                    <m:r>
                      <m:rPr>
                        <m:sty m:val="p"/>
                      </m:rPr>
                      <a:rPr lang="en-US" altLang="zh-CN" b="0" i="0" smtClean="0">
                        <a:latin typeface="Cambria Math" panose="02040503050406030204" pitchFamily="18" charset="0"/>
                      </a:rPr>
                      <m:t>max</m:t>
                    </m:r>
                    <m:r>
                      <a:rPr lang="en-US" altLang="zh-CN" b="0" i="0" smtClean="0">
                        <a:latin typeface="Cambria Math" panose="02040503050406030204" pitchFamily="18" charset="0"/>
                      </a:rPr>
                      <m:t>(</m:t>
                    </m:r>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2</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den>
                    </m:f>
                    <m:r>
                      <a:rPr lang="en-US" altLang="zh-CN" b="0" i="1" smtClean="0">
                        <a:latin typeface="Cambria Math" panose="02040503050406030204" pitchFamily="18" charset="0"/>
                      </a:rPr>
                      <m:t>)</m:t>
                    </m:r>
                  </m:oMath>
                </a14:m>
                <a:r>
                  <a:rPr lang="zh-CN" altLang="en-US" dirty="0"/>
                  <a:t>。</a:t>
                </a:r>
                <a:endParaRPr lang="en-US" altLang="zh-CN" dirty="0"/>
              </a:p>
              <a:p>
                <a:r>
                  <a:rPr lang="zh-CN" altLang="en-US" dirty="0"/>
                  <a:t>显然，有</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den>
                    </m:f>
                    <m:r>
                      <a:rPr lang="en-US" altLang="zh-CN" b="0" i="1" smtClean="0">
                        <a:latin typeface="Cambria Math" panose="02040503050406030204" pitchFamily="18" charset="0"/>
                      </a:rPr>
                      <m:t>&lt;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2</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den>
                    </m:f>
                  </m:oMath>
                </a14:m>
                <a:r>
                  <a:rPr lang="zh-CN" altLang="en-US" dirty="0"/>
                  <a:t>和</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den>
                    </m:f>
                    <m:r>
                      <a:rPr lang="en-US" altLang="zh-CN" b="0" i="1" smtClean="0">
                        <a:latin typeface="Cambria Math" panose="02040503050406030204" pitchFamily="18" charset="0"/>
                      </a:rPr>
                      <m:t>&lt;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den>
                    </m:f>
                  </m:oMath>
                </a14:m>
                <a:r>
                  <a:rPr lang="zh-CN" altLang="en-US" dirty="0"/>
                  <a:t>。</a:t>
                </a:r>
                <a:endParaRPr lang="en-US" altLang="zh-CN" dirty="0"/>
              </a:p>
              <a:p>
                <a:r>
                  <a:rPr lang="zh-CN" altLang="en-US" dirty="0"/>
                  <a:t>令后者答案更大，则必须有</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den>
                    </m:f>
                    <m:r>
                      <a:rPr lang="en-US" altLang="zh-CN" b="0" i="1" smtClean="0">
                        <a:latin typeface="Cambria Math" panose="02040503050406030204" pitchFamily="18" charset="0"/>
                      </a:rPr>
                      <m:t>&lt;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2</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den>
                    </m:f>
                    <m:r>
                      <a:rPr lang="zh-CN" altLang="en-US" i="1" smtClean="0">
                        <a:latin typeface="Cambria Math" panose="02040503050406030204" pitchFamily="18" charset="0"/>
                      </a:rPr>
                      <m:t>，</m:t>
                    </m:r>
                  </m:oMath>
                </a14:m>
                <a:r>
                  <a:rPr lang="zh-CN" altLang="en-US" dirty="0"/>
                  <a:t>展开得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&lt;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oMath>
                </a14:m>
                <a:r>
                  <a:rPr lang="zh-CN" altLang="en-US" dirty="0"/>
                  <a:t>。</a:t>
                </a:r>
                <a:endParaRPr lang="en-US" altLang="zh-CN" dirty="0"/>
              </a:p>
              <a:p>
                <a:r>
                  <a:rPr lang="zh-CN" altLang="en-US" dirty="0"/>
                  <a:t>所以，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r>
                  <a:rPr lang="zh-CN" altLang="en-US" dirty="0"/>
                  <a:t>越大的大臣应该排越后，否则答案变大。</a:t>
                </a:r>
                <a:endParaRPr lang="en-US" altLang="zh-CN" dirty="0"/>
              </a:p>
              <a:p>
                <a:r>
                  <a:rPr lang="zh-CN" altLang="en-US" dirty="0"/>
                  <a:t>更一般性的证明是随意地设两个大臣，把</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0</m:t>
                        </m:r>
                      </m:sub>
                    </m:sSub>
                    <m:r>
                      <a:rPr lang="zh-CN" altLang="en-US" i="1">
                        <a:latin typeface="Cambria Math" panose="02040503050406030204" pitchFamily="18" charset="0"/>
                      </a:rPr>
                      <m:t>设</m:t>
                    </m:r>
                  </m:oMath>
                </a14:m>
                <a:r>
                  <a:rPr lang="zh-CN" altLang="en-US" dirty="0"/>
                  <a:t>为前面所有大臣的左右手乘积。讨论交换是否更优。其实是一样的。</a:t>
                </a:r>
                <a:endParaRPr lang="en-US" altLang="zh-CN" dirty="0"/>
              </a:p>
              <a:p>
                <a:r>
                  <a:rPr lang="zh-CN" altLang="en-US" strike="sngStrike" dirty="0"/>
                  <a:t>最后再套个高精板子就可以过了</a:t>
                </a:r>
                <a:endParaRPr lang="en-US" altLang="zh-CN" dirty="0"/>
              </a:p>
            </p:txBody>
          </p:sp>
        </mc:Choice>
        <mc:Fallback xmlns="">
          <p:sp>
            <p:nvSpPr>
              <p:cNvPr id="3" name="内容占位符 2">
                <a:extLst>
                  <a:ext uri="{FF2B5EF4-FFF2-40B4-BE49-F238E27FC236}">
                    <a16:creationId xmlns:a16="http://schemas.microsoft.com/office/drawing/2014/main" id="{057C3CDB-290E-44F0-896E-6C782019B2E1}"/>
                  </a:ext>
                </a:extLst>
              </p:cNvPr>
              <p:cNvSpPr>
                <a:spLocks noGrp="1" noRot="1" noChangeAspect="1" noMove="1" noResize="1" noEditPoints="1" noAdjustHandles="1" noChangeArrowheads="1" noChangeShapeType="1" noTextEdit="1"/>
              </p:cNvSpPr>
              <p:nvPr>
                <p:ph idx="1"/>
              </p:nvPr>
            </p:nvSpPr>
            <p:spPr>
              <a:blipFill>
                <a:blip r:embed="rId2"/>
                <a:stretch>
                  <a:fillRect l="-341" t="-18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14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347581-86AF-4E2D-AC36-307DA4CCECA8}"/>
              </a:ext>
            </a:extLst>
          </p:cNvPr>
          <p:cNvSpPr>
            <a:spLocks noGrp="1"/>
          </p:cNvSpPr>
          <p:nvPr>
            <p:ph type="title"/>
          </p:nvPr>
        </p:nvSpPr>
        <p:spPr/>
        <p:txBody>
          <a:bodyPr/>
          <a:lstStyle/>
          <a:p>
            <a:r>
              <a:rPr lang="en-US" altLang="zh-CN" dirty="0"/>
              <a:t>NOIP2018 </a:t>
            </a:r>
            <a:r>
              <a:rPr lang="zh-CN" altLang="en-US" dirty="0"/>
              <a:t>赛道修建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DA019B0-C6F8-4589-833F-5CB18E3D7433}"/>
                  </a:ext>
                </a:extLst>
              </p:cNvPr>
              <p:cNvSpPr>
                <a:spLocks noGrp="1"/>
              </p:cNvSpPr>
              <p:nvPr>
                <p:ph idx="1"/>
              </p:nvPr>
            </p:nvSpPr>
            <p:spPr/>
            <p:txBody>
              <a:bodyPr>
                <a:normAutofit/>
              </a:bodyPr>
              <a:lstStyle/>
              <a:p>
                <a:r>
                  <a:rPr lang="en-US" altLang="zh-CN" dirty="0"/>
                  <a:t>C </a:t>
                </a:r>
                <a:r>
                  <a:rPr lang="zh-CN" altLang="en-US" dirty="0"/>
                  <a:t>城将要举办一系列的赛车比赛。在比赛前，需要在城内修建 </a:t>
                </a:r>
                <a:r>
                  <a:rPr lang="en-US" altLang="zh-CN" dirty="0"/>
                  <a:t>m</a:t>
                </a:r>
                <a:r>
                  <a:rPr lang="en-US" altLang="zh-CN" i="1" dirty="0"/>
                  <a:t>m</a:t>
                </a:r>
                <a:r>
                  <a:rPr lang="zh-CN" altLang="en-US" dirty="0"/>
                  <a:t> 条赛道。</a:t>
                </a:r>
              </a:p>
              <a:p>
                <a:r>
                  <a:rPr lang="en-US" altLang="zh-CN" dirty="0"/>
                  <a:t>C </a:t>
                </a:r>
                <a:r>
                  <a:rPr lang="zh-CN" altLang="en-US" dirty="0"/>
                  <a:t>城一共有</a:t>
                </a:r>
                <a14:m>
                  <m:oMath xmlns:m="http://schemas.openxmlformats.org/officeDocument/2006/math">
                    <m:r>
                      <a:rPr lang="en-US" altLang="zh-CN" b="0" i="1" smtClean="0">
                        <a:latin typeface="Cambria Math" panose="02040503050406030204" pitchFamily="18" charset="0"/>
                      </a:rPr>
                      <m:t>𝑛</m:t>
                    </m:r>
                  </m:oMath>
                </a14:m>
                <a:r>
                  <a:rPr lang="zh-CN" altLang="en-US" dirty="0"/>
                  <a:t>个路口，这些路口编号为</a:t>
                </a:r>
                <a14:m>
                  <m:oMath xmlns:m="http://schemas.openxmlformats.org/officeDocument/2006/math">
                    <m:r>
                      <a:rPr lang="en-US" altLang="zh-CN" b="0" i="1" smtClean="0">
                        <a:latin typeface="Cambria Math" panose="02040503050406030204" pitchFamily="18" charset="0"/>
                      </a:rPr>
                      <m:t>1,2,…,</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oMath>
                </a14:m>
                <a:r>
                  <a:rPr lang="zh-CN" altLang="en-US" dirty="0"/>
                  <a:t>，有</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条适合于修建赛道的双向通行的道路，每条道路连接着两个路口。其中，第 </a:t>
                </a:r>
                <a:r>
                  <a:rPr lang="en-US" altLang="zh-CN" dirty="0"/>
                  <a:t>i</a:t>
                </a:r>
                <a:r>
                  <a:rPr lang="en-US" altLang="zh-CN" i="1" dirty="0"/>
                  <a:t>i</a:t>
                </a:r>
                <a:r>
                  <a:rPr lang="zh-CN" altLang="en-US" dirty="0"/>
                  <a:t> 条道路连接的两个路口编号为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和</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𝑖</m:t>
                        </m:r>
                      </m:sub>
                    </m:sSub>
                  </m:oMath>
                </a14:m>
                <a:r>
                  <a:rPr lang="zh-CN" altLang="en-US" dirty="0"/>
                  <a:t>​，该道路的长度为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oMath>
                </a14:m>
                <a:r>
                  <a:rPr lang="zh-CN" altLang="en-US" dirty="0"/>
                  <a:t>。借助这</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条道路，从任何一个路口出发都能到达其他所有的路口。</a:t>
                </a:r>
              </a:p>
              <a:p>
                <a:r>
                  <a:rPr lang="zh-CN" altLang="en-US" dirty="0"/>
                  <a:t>一条赛道是一组互不相同的道路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 </m:t>
                    </m:r>
                  </m:oMath>
                </a14:m>
                <a:r>
                  <a:rPr lang="zh-CN" altLang="en-US" dirty="0"/>
                  <a:t>，满足可以从某个路口出发，依次经过 道路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sub>
                    </m:sSub>
                  </m:oMath>
                </a14:m>
                <a:r>
                  <a:rPr lang="zh-CN" altLang="en-US" dirty="0"/>
                  <a:t>（每条道路经过一次，不允许调头）到达另一个路口。一条赛道的长度等于经过的各道路的长度之和。为保证安全，要求每条道路至多被一条赛道经过。</a:t>
                </a:r>
              </a:p>
              <a:p>
                <a:r>
                  <a:rPr lang="zh-CN" altLang="en-US" dirty="0"/>
                  <a:t>目前赛道修建的方案尚未确定。你的任务是设计一种赛道修建的方案，使得修建的</a:t>
                </a:r>
                <a14:m>
                  <m:oMath xmlns:m="http://schemas.openxmlformats.org/officeDocument/2006/math">
                    <m:r>
                      <a:rPr lang="en-US" altLang="zh-CN" b="0" i="1" smtClean="0">
                        <a:latin typeface="Cambria Math" panose="02040503050406030204" pitchFamily="18" charset="0"/>
                      </a:rPr>
                      <m:t>𝑚</m:t>
                    </m:r>
                  </m:oMath>
                </a14:m>
                <a:r>
                  <a:rPr lang="zh-CN" altLang="en-US" dirty="0"/>
                  <a:t>条赛道中长度最小的赛道长度最大（即</a:t>
                </a:r>
                <a14:m>
                  <m:oMath xmlns:m="http://schemas.openxmlformats.org/officeDocument/2006/math">
                    <m:r>
                      <a:rPr lang="en-US" altLang="zh-CN" b="0" i="1" smtClean="0">
                        <a:latin typeface="Cambria Math" panose="02040503050406030204" pitchFamily="18" charset="0"/>
                      </a:rPr>
                      <m:t>𝑚</m:t>
                    </m:r>
                  </m:oMath>
                </a14:m>
                <a:r>
                  <a:rPr lang="zh-CN" altLang="en-US" dirty="0"/>
                  <a:t>条赛道中最短赛道的长度尽可能大）</a:t>
                </a:r>
              </a:p>
              <a:p>
                <a:endParaRPr lang="zh-CN" altLang="en-US" dirty="0"/>
              </a:p>
            </p:txBody>
          </p:sp>
        </mc:Choice>
        <mc:Fallback xmlns="">
          <p:sp>
            <p:nvSpPr>
              <p:cNvPr id="3" name="内容占位符 2">
                <a:extLst>
                  <a:ext uri="{FF2B5EF4-FFF2-40B4-BE49-F238E27FC236}">
                    <a16:creationId xmlns:a16="http://schemas.microsoft.com/office/drawing/2014/main" id="{2DA019B0-C6F8-4589-833F-5CB18E3D7433}"/>
                  </a:ext>
                </a:extLst>
              </p:cNvPr>
              <p:cNvSpPr>
                <a:spLocks noGrp="1" noRot="1" noChangeAspect="1" noMove="1" noResize="1" noEditPoints="1" noAdjustHandles="1" noChangeArrowheads="1" noChangeShapeType="1" noTextEdit="1"/>
              </p:cNvSpPr>
              <p:nvPr>
                <p:ph idx="1"/>
              </p:nvPr>
            </p:nvSpPr>
            <p:spPr>
              <a:blipFill>
                <a:blip r:embed="rId2"/>
                <a:stretch>
                  <a:fillRect l="-341" t="-1163" r="-3474" b="-8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268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55C1-6AB8-4131-9256-8456F5164614}"/>
              </a:ext>
            </a:extLst>
          </p:cNvPr>
          <p:cNvSpPr>
            <a:spLocks noGrp="1"/>
          </p:cNvSpPr>
          <p:nvPr>
            <p:ph type="title"/>
          </p:nvPr>
        </p:nvSpPr>
        <p:spPr/>
        <p:txBody>
          <a:bodyPr/>
          <a:lstStyle/>
          <a:p>
            <a:r>
              <a:rPr lang="en-US" altLang="zh-CN" dirty="0"/>
              <a:t>NOIP2018 </a:t>
            </a:r>
            <a:r>
              <a:rPr lang="zh-CN" altLang="en-US" dirty="0"/>
              <a:t>赛道修建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DCADE2C-3F54-4FA9-BFD5-718185011C67}"/>
                  </a:ext>
                </a:extLst>
              </p:cNvPr>
              <p:cNvSpPr>
                <a:spLocks noGrp="1"/>
              </p:cNvSpPr>
              <p:nvPr>
                <p:ph idx="1"/>
              </p:nvPr>
            </p:nvSpPr>
            <p:spPr/>
            <p:txBody>
              <a:bodyPr/>
              <a:lstStyle/>
              <a:p>
                <a:r>
                  <a:rPr lang="zh-CN" altLang="en-US" dirty="0"/>
                  <a:t>没想到吧，这道题也是贪心！</a:t>
                </a:r>
                <a:endParaRPr lang="en-US" altLang="zh-CN" dirty="0"/>
              </a:p>
              <a:p>
                <a:r>
                  <a:rPr lang="zh-CN" altLang="en-US" dirty="0"/>
                  <a:t>先介绍一下所有的部分分吧。</a:t>
                </a:r>
                <a:endParaRPr lang="en-US" altLang="zh-CN" dirty="0"/>
              </a:p>
              <a:p>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=1</m:t>
                    </m:r>
                  </m:oMath>
                </a14:m>
                <a:r>
                  <a:rPr lang="zh-CN" altLang="en-US" dirty="0"/>
                  <a:t>部分分：取树上最长路径即树的直径，通过两次</a:t>
                </a:r>
                <a:r>
                  <a:rPr lang="en-US" altLang="zh-CN" dirty="0" err="1"/>
                  <a:t>dfs</a:t>
                </a:r>
                <a:r>
                  <a:rPr lang="zh-CN" altLang="en-US" dirty="0"/>
                  <a:t>或</a:t>
                </a:r>
                <a:r>
                  <a:rPr lang="en-US" altLang="zh-CN" dirty="0" err="1"/>
                  <a:t>bfs</a:t>
                </a:r>
                <a:r>
                  <a:rPr lang="zh-CN" altLang="en-US" dirty="0"/>
                  <a:t>就能求。</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oMath>
                </a14:m>
                <a:r>
                  <a:rPr lang="zh-CN" altLang="en-US" dirty="0"/>
                  <a:t>部分分：菊花图。套上二分，对于一个答案</a:t>
                </a:r>
                <a14:m>
                  <m:oMath xmlns:m="http://schemas.openxmlformats.org/officeDocument/2006/math">
                    <m:r>
                      <a:rPr lang="en-US" altLang="zh-CN" b="0" i="1" smtClean="0">
                        <a:latin typeface="Cambria Math" panose="02040503050406030204" pitchFamily="18" charset="0"/>
                      </a:rPr>
                      <m:t>𝑚𝑖𝑑</m:t>
                    </m:r>
                  </m:oMath>
                </a14:m>
                <a:r>
                  <a:rPr lang="zh-CN" altLang="en-US" dirty="0"/>
                  <a:t>，分两种情况讨论：</a:t>
                </a:r>
                <a:endParaRPr lang="en-US" altLang="zh-CN" dirty="0"/>
              </a:p>
              <a:p>
                <a:pPr marL="457200" indent="-457200">
                  <a:buFont typeface="+mj-lt"/>
                  <a:buAutoNum type="arabicPeriod"/>
                </a:pPr>
                <a:r>
                  <a:rPr lang="zh-CN" altLang="en-US" dirty="0"/>
                  <a:t>边权大于等于</a:t>
                </a:r>
                <a14:m>
                  <m:oMath xmlns:m="http://schemas.openxmlformats.org/officeDocument/2006/math">
                    <m:r>
                      <a:rPr lang="en-US" altLang="zh-CN" b="0" i="1" smtClean="0">
                        <a:latin typeface="Cambria Math" panose="02040503050406030204" pitchFamily="18" charset="0"/>
                      </a:rPr>
                      <m:t>𝑚𝑖𝑑</m:t>
                    </m:r>
                  </m:oMath>
                </a14:m>
                <a:r>
                  <a:rPr lang="zh-CN" altLang="en-US" dirty="0"/>
                  <a:t>，自成一条赛道即可。</a:t>
                </a:r>
                <a:endParaRPr lang="en-US" altLang="zh-CN" dirty="0"/>
              </a:p>
              <a:p>
                <a:pPr marL="457200" indent="-457200">
                  <a:buFont typeface="+mj-lt"/>
                  <a:buAutoNum type="arabicPeriod"/>
                </a:pPr>
                <a:r>
                  <a:rPr lang="zh-CN" altLang="en-US" dirty="0"/>
                  <a:t>边权小于</a:t>
                </a:r>
                <a14:m>
                  <m:oMath xmlns:m="http://schemas.openxmlformats.org/officeDocument/2006/math">
                    <m:r>
                      <a:rPr lang="en-US" altLang="zh-CN" b="0" i="1" smtClean="0">
                        <a:latin typeface="Cambria Math" panose="02040503050406030204" pitchFamily="18" charset="0"/>
                      </a:rPr>
                      <m:t>𝑚𝑖𝑑</m:t>
                    </m:r>
                  </m:oMath>
                </a14:m>
                <a:r>
                  <a:rPr lang="zh-CN" altLang="en-US" dirty="0"/>
                  <a:t>，贪心地两两组成和大于等于</a:t>
                </a:r>
                <a14:m>
                  <m:oMath xmlns:m="http://schemas.openxmlformats.org/officeDocument/2006/math">
                    <m:r>
                      <a:rPr lang="en-US" altLang="zh-CN" b="0" i="1" smtClean="0">
                        <a:latin typeface="Cambria Math" panose="02040503050406030204" pitchFamily="18" charset="0"/>
                      </a:rPr>
                      <m:t>𝑚𝑖𝑑</m:t>
                    </m:r>
                  </m:oMath>
                </a14:m>
                <a:r>
                  <a:rPr lang="zh-CN" altLang="en-US" dirty="0"/>
                  <a:t>的赛道即可。这里使用</a:t>
                </a:r>
                <a14:m>
                  <m:oMath xmlns:m="http://schemas.openxmlformats.org/officeDocument/2006/math">
                    <m:r>
                      <a:rPr lang="en-US" altLang="zh-CN" b="0" i="1" smtClean="0">
                        <a:latin typeface="Cambria Math" panose="02040503050406030204" pitchFamily="18" charset="0"/>
                      </a:rPr>
                      <m:t>𝑚𝑢𝑙𝑡𝑖𝑠𝑒𝑡</m:t>
                    </m:r>
                  </m:oMath>
                </a14:m>
                <a:r>
                  <a:rPr lang="zh-CN" altLang="en-US" dirty="0"/>
                  <a:t>实现。</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oMath>
                </a14:m>
                <a:r>
                  <a:rPr lang="zh-CN" altLang="en-US" dirty="0"/>
                  <a:t>部分分：链。这是经典二分问题，应该不用再啰嗦了吧。</a:t>
                </a:r>
                <a:endParaRPr lang="en-US" altLang="zh-CN" dirty="0"/>
              </a:p>
              <a:p>
                <a:r>
                  <a:rPr lang="zh-CN" altLang="en-US" dirty="0"/>
                  <a:t>分支不超过</a:t>
                </a:r>
                <a:r>
                  <a:rPr lang="en-US" altLang="zh-CN" dirty="0"/>
                  <a:t>3</a:t>
                </a:r>
                <a:r>
                  <a:rPr lang="zh-CN" altLang="en-US" dirty="0"/>
                  <a:t>部分分：正解的弱化版。做出这个部分分应该都能</a:t>
                </a:r>
                <a:r>
                  <a:rPr lang="en-US" altLang="zh-CN" dirty="0"/>
                  <a:t>A</a:t>
                </a:r>
                <a:r>
                  <a:rPr lang="zh-CN" altLang="en-US" dirty="0"/>
                  <a:t>了吧。</a:t>
                </a:r>
                <a:endParaRPr lang="en-US" altLang="zh-CN" dirty="0"/>
              </a:p>
            </p:txBody>
          </p:sp>
        </mc:Choice>
        <mc:Fallback xmlns="">
          <p:sp>
            <p:nvSpPr>
              <p:cNvPr id="3" name="内容占位符 2">
                <a:extLst>
                  <a:ext uri="{FF2B5EF4-FFF2-40B4-BE49-F238E27FC236}">
                    <a16:creationId xmlns:a16="http://schemas.microsoft.com/office/drawing/2014/main" id="{5DCADE2C-3F54-4FA9-BFD5-718185011C67}"/>
                  </a:ext>
                </a:extLst>
              </p:cNvPr>
              <p:cNvSpPr>
                <a:spLocks noGrp="1" noRot="1" noChangeAspect="1" noMove="1" noResize="1" noEditPoints="1" noAdjustHandles="1" noChangeArrowheads="1" noChangeShapeType="1" noTextEdit="1"/>
              </p:cNvSpPr>
              <p:nvPr>
                <p:ph idx="1"/>
              </p:nvPr>
            </p:nvSpPr>
            <p:spPr>
              <a:blipFill>
                <a:blip r:embed="rId2"/>
                <a:stretch>
                  <a:fillRect l="-341" t="-1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796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58F2B9-AF67-43B2-90A6-32CC34225144}"/>
              </a:ext>
            </a:extLst>
          </p:cNvPr>
          <p:cNvSpPr>
            <a:spLocks noGrp="1"/>
          </p:cNvSpPr>
          <p:nvPr>
            <p:ph type="title"/>
          </p:nvPr>
        </p:nvSpPr>
        <p:spPr/>
        <p:txBody>
          <a:bodyPr/>
          <a:lstStyle/>
          <a:p>
            <a:r>
              <a:rPr lang="en-US" altLang="zh-CN" dirty="0"/>
              <a:t>NOIP2018 </a:t>
            </a:r>
            <a:r>
              <a:rPr lang="zh-CN" altLang="en-US" dirty="0"/>
              <a:t>赛道修建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79CAE0E-91E0-4395-9E3A-7DDDF3858809}"/>
                  </a:ext>
                </a:extLst>
              </p:cNvPr>
              <p:cNvSpPr>
                <a:spLocks noGrp="1"/>
              </p:cNvSpPr>
              <p:nvPr>
                <p:ph idx="1"/>
              </p:nvPr>
            </p:nvSpPr>
            <p:spPr/>
            <p:txBody>
              <a:bodyPr/>
              <a:lstStyle/>
              <a:p>
                <a:r>
                  <a:rPr lang="zh-CN" altLang="en-US" dirty="0"/>
                  <a:t>正解是这样的：</a:t>
                </a:r>
                <a:endParaRPr lang="en-US" altLang="zh-CN" dirty="0"/>
              </a:p>
              <a:p>
                <a:r>
                  <a:rPr lang="zh-CN" altLang="en-US" dirty="0"/>
                  <a:t>钦定一个点为树根，定义</a:t>
                </a:r>
                <a14:m>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𝑓</m:t>
                        </m:r>
                      </m:e>
                      <m:sub>
                        <m:r>
                          <a:rPr lang="zh-CN" altLang="en-US" i="1" smtClean="0">
                            <a:latin typeface="Cambria Math" panose="02040503050406030204" pitchFamily="18" charset="0"/>
                          </a:rPr>
                          <m:t>𝑖</m:t>
                        </m:r>
                      </m:sub>
                    </m:sSub>
                  </m:oMath>
                </a14:m>
                <a:r>
                  <a:rPr lang="zh-CN" altLang="en-US" dirty="0"/>
                  <a:t>为以</a:t>
                </a:r>
                <a14:m>
                  <m:oMath xmlns:m="http://schemas.openxmlformats.org/officeDocument/2006/math">
                    <m:r>
                      <m:rPr>
                        <m:sty m:val="p"/>
                      </m:rPr>
                      <a:rPr lang="en-US" altLang="zh-CN" i="1" dirty="0">
                        <a:latin typeface="Cambria Math" panose="02040503050406030204" pitchFamily="18" charset="0"/>
                      </a:rPr>
                      <m:t>i</m:t>
                    </m:r>
                  </m:oMath>
                </a14:m>
                <a:r>
                  <a:rPr lang="zh-CN" altLang="en-US" dirty="0"/>
                  <a:t>为根的子树中，可以提供给父亲的链长。</a:t>
                </a:r>
                <a:endParaRPr lang="en-US" altLang="zh-CN" dirty="0"/>
              </a:p>
              <a:p>
                <a:r>
                  <a:rPr lang="zh-CN" altLang="en-US" dirty="0"/>
                  <a:t>接下来对某一棵以</a:t>
                </a:r>
                <a14:m>
                  <m:oMath xmlns:m="http://schemas.openxmlformats.org/officeDocument/2006/math">
                    <m:r>
                      <a:rPr lang="en-US" altLang="zh-CN" b="0" i="1" smtClean="0">
                        <a:latin typeface="Cambria Math" panose="02040503050406030204" pitchFamily="18" charset="0"/>
                      </a:rPr>
                      <m:t>𝑢</m:t>
                    </m:r>
                  </m:oMath>
                </a14:m>
                <a:r>
                  <a:rPr lang="zh-CN" altLang="en-US" dirty="0"/>
                  <a:t>为根的子树考虑，考虑赛道是怎么组成的。</a:t>
                </a:r>
                <a:endParaRPr lang="en-US" altLang="zh-CN" dirty="0"/>
              </a:p>
              <a:p>
                <a:r>
                  <a:rPr lang="zh-CN" altLang="en-US" dirty="0"/>
                  <a:t>我们对</a:t>
                </a:r>
                <a14:m>
                  <m:oMath xmlns:m="http://schemas.openxmlformats.org/officeDocument/2006/math">
                    <m:r>
                      <m:rPr>
                        <m:sty m:val="p"/>
                      </m:rPr>
                      <a:rPr lang="en-US" altLang="zh-CN" i="1" dirty="0">
                        <a:latin typeface="Cambria Math" panose="02040503050406030204" pitchFamily="18" charset="0"/>
                      </a:rPr>
                      <m:t>u</m:t>
                    </m:r>
                  </m:oMath>
                </a14:m>
                <a:r>
                  <a:rPr lang="zh-CN" altLang="en-US" dirty="0"/>
                  <a:t>分析，把子树内有关</a:t>
                </a:r>
                <a14:m>
                  <m:oMath xmlns:m="http://schemas.openxmlformats.org/officeDocument/2006/math">
                    <m:r>
                      <m:rPr>
                        <m:sty m:val="p"/>
                      </m:rPr>
                      <a:rPr lang="en-US" altLang="zh-CN" i="1" dirty="0">
                        <a:latin typeface="Cambria Math" panose="02040503050406030204" pitchFamily="18" charset="0"/>
                      </a:rPr>
                      <m:t>u</m:t>
                    </m:r>
                  </m:oMath>
                </a14:m>
                <a:r>
                  <a:rPr lang="zh-CN" altLang="en-US" dirty="0"/>
                  <a:t>的</a:t>
                </a:r>
                <a14:m>
                  <m:oMath xmlns:m="http://schemas.openxmlformats.org/officeDocument/2006/math">
                    <m:sSub>
                      <m:sSubPr>
                        <m:ctrlPr>
                          <a:rPr lang="zh-CN" altLang="en-US" i="1" dirty="0" smtClean="0">
                            <a:latin typeface="Cambria Math" panose="02040503050406030204" pitchFamily="18" charset="0"/>
                          </a:rPr>
                        </m:ctrlPr>
                      </m:sSubPr>
                      <m:e>
                        <m:r>
                          <a:rPr lang="zh-CN" altLang="en-US" i="1" dirty="0" smtClean="0">
                            <a:latin typeface="Cambria Math" panose="02040503050406030204" pitchFamily="18" charset="0"/>
                          </a:rPr>
                          <m:t>𝑓</m:t>
                        </m:r>
                      </m:e>
                      <m:sub>
                        <m:r>
                          <a:rPr lang="en-US" altLang="zh-CN" b="0" i="1" dirty="0" smtClean="0">
                            <a:latin typeface="Cambria Math" panose="02040503050406030204" pitchFamily="18" charset="0"/>
                          </a:rPr>
                          <m:t>𝑣</m:t>
                        </m:r>
                      </m:sub>
                    </m:sSub>
                  </m:oMath>
                </a14:m>
                <a:r>
                  <a:rPr lang="zh-CN" altLang="en-US" dirty="0"/>
                  <a:t>都考虑，其实就是两种情况：</a:t>
                </a:r>
                <a:endParaRPr lang="en-US" altLang="zh-CN" dirty="0"/>
              </a:p>
              <a:p>
                <a:pPr marL="457200" indent="-457200">
                  <a:buFont typeface="+mj-lt"/>
                  <a:buAutoNum type="arabicPeriod"/>
                </a:pPr>
                <a:r>
                  <a:rPr lang="zh-CN" altLang="en-US" dirty="0"/>
                  <a:t>边权大于等于</a:t>
                </a:r>
                <a14:m>
                  <m:oMath xmlns:m="http://schemas.openxmlformats.org/officeDocument/2006/math">
                    <m:r>
                      <m:rPr>
                        <m:sty m:val="p"/>
                      </m:rPr>
                      <a:rPr lang="en-US" altLang="zh-CN" i="1" dirty="0">
                        <a:latin typeface="Cambria Math" panose="02040503050406030204" pitchFamily="18" charset="0"/>
                      </a:rPr>
                      <m:t>mid</m:t>
                    </m:r>
                  </m:oMath>
                </a14:m>
                <a:r>
                  <a:rPr lang="zh-CN" altLang="en-US" dirty="0"/>
                  <a:t>，自成一条赛道。</a:t>
                </a:r>
                <a:endParaRPr lang="en-US" altLang="zh-CN" dirty="0"/>
              </a:p>
              <a:p>
                <a:pPr marL="457200" indent="-457200">
                  <a:buFont typeface="+mj-lt"/>
                  <a:buAutoNum type="arabicPeriod"/>
                </a:pPr>
                <a:r>
                  <a:rPr lang="zh-CN" altLang="en-US" dirty="0"/>
                  <a:t>小于</a:t>
                </a:r>
                <a14:m>
                  <m:oMath xmlns:m="http://schemas.openxmlformats.org/officeDocument/2006/math">
                    <m:r>
                      <m:rPr>
                        <m:sty m:val="p"/>
                      </m:rPr>
                      <a:rPr lang="en-US" altLang="zh-CN" i="1" dirty="0">
                        <a:latin typeface="Cambria Math" panose="02040503050406030204" pitchFamily="18" charset="0"/>
                      </a:rPr>
                      <m:t>mid</m:t>
                    </m:r>
                  </m:oMath>
                </a14:m>
                <a:r>
                  <a:rPr lang="zh-CN" altLang="en-US" dirty="0"/>
                  <a:t>，先尝试两两拼成一条赛道，剩下的就作为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sub>
                    </m:sSub>
                  </m:oMath>
                </a14:m>
                <a:r>
                  <a:rPr lang="zh-CN" altLang="en-US" dirty="0"/>
                  <a:t>传给父亲继续利用。</a:t>
                </a:r>
                <a:endParaRPr lang="en-US" altLang="zh-CN" dirty="0"/>
              </a:p>
              <a:p>
                <a:r>
                  <a:rPr lang="zh-CN" altLang="en-US" dirty="0"/>
                  <a:t>其实就是贪心地不断往上合并，正解也不过就是这样而已嘛。</a:t>
                </a:r>
              </a:p>
            </p:txBody>
          </p:sp>
        </mc:Choice>
        <mc:Fallback xmlns="">
          <p:sp>
            <p:nvSpPr>
              <p:cNvPr id="3" name="内容占位符 2">
                <a:extLst>
                  <a:ext uri="{FF2B5EF4-FFF2-40B4-BE49-F238E27FC236}">
                    <a16:creationId xmlns:a16="http://schemas.microsoft.com/office/drawing/2014/main" id="{579CAE0E-91E0-4395-9E3A-7DDDF3858809}"/>
                  </a:ext>
                </a:extLst>
              </p:cNvPr>
              <p:cNvSpPr>
                <a:spLocks noGrp="1" noRot="1" noChangeAspect="1" noMove="1" noResize="1" noEditPoints="1" noAdjustHandles="1" noChangeArrowheads="1" noChangeShapeType="1" noTextEdit="1"/>
              </p:cNvSpPr>
              <p:nvPr>
                <p:ph idx="1"/>
              </p:nvPr>
            </p:nvSpPr>
            <p:spPr>
              <a:blipFill>
                <a:blip r:embed="rId2"/>
                <a:stretch>
                  <a:fillRect l="-341" t="-1163" r="-4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190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97606-72A9-4621-ABB6-17E94C4D4260}"/>
              </a:ext>
            </a:extLst>
          </p:cNvPr>
          <p:cNvSpPr>
            <a:spLocks noGrp="1"/>
          </p:cNvSpPr>
          <p:nvPr>
            <p:ph type="title"/>
          </p:nvPr>
        </p:nvSpPr>
        <p:spPr/>
        <p:txBody>
          <a:bodyPr/>
          <a:lstStyle/>
          <a:p>
            <a:r>
              <a:rPr lang="en-US" altLang="zh-CN" b="1" dirty="0"/>
              <a:t>CF1141G Privatization of Roads in </a:t>
            </a:r>
            <a:r>
              <a:rPr lang="en-US" altLang="zh-CN" b="1" dirty="0" err="1"/>
              <a:t>Treeland</a:t>
            </a:r>
            <a:br>
              <a:rPr lang="en-US" altLang="zh-CN" b="1" dirty="0"/>
            </a:b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8F33053-F4E2-4234-89E1-EDCE023AA238}"/>
                  </a:ext>
                </a:extLst>
              </p:cNvPr>
              <p:cNvSpPr>
                <a:spLocks noGrp="1"/>
              </p:cNvSpPr>
              <p:nvPr>
                <p:ph idx="1"/>
              </p:nvPr>
            </p:nvSpPr>
            <p:spPr/>
            <p:txBody>
              <a:bodyPr/>
              <a:lstStyle/>
              <a:p>
                <a:r>
                  <a:rPr lang="zh-CN" altLang="en-US" dirty="0"/>
                  <a:t>给你</a:t>
                </a:r>
                <a14:m>
                  <m:oMath xmlns:m="http://schemas.openxmlformats.org/officeDocument/2006/math">
                    <m:r>
                      <m:rPr>
                        <m:sty m:val="p"/>
                      </m:rPr>
                      <a:rPr lang="en-US" altLang="zh-CN" i="1">
                        <a:latin typeface="Cambria Math" panose="02040503050406030204" pitchFamily="18" charset="0"/>
                      </a:rPr>
                      <m:t>n</m:t>
                    </m:r>
                  </m:oMath>
                </a14:m>
                <a:r>
                  <a:rPr lang="zh-CN" altLang="en-US" dirty="0"/>
                  <a:t>个点的无根树，每条边有颜色，一个点是好的当且仅当每条边都属于不同颜色。要你找到一个最小的</a:t>
                </a:r>
                <a14:m>
                  <m:oMath xmlns:m="http://schemas.openxmlformats.org/officeDocument/2006/math">
                    <m:r>
                      <m:rPr>
                        <m:sty m:val="p"/>
                      </m:rPr>
                      <a:rPr lang="en-US" altLang="zh-CN" i="1" dirty="0">
                        <a:latin typeface="Cambria Math" panose="02040503050406030204" pitchFamily="18" charset="0"/>
                      </a:rPr>
                      <m:t>r</m:t>
                    </m:r>
                  </m:oMath>
                </a14:m>
                <a:r>
                  <a:rPr lang="zh-CN" altLang="en-US" dirty="0"/>
                  <a:t>，使得颜色总共有</a:t>
                </a:r>
                <a14:m>
                  <m:oMath xmlns:m="http://schemas.openxmlformats.org/officeDocument/2006/math">
                    <m:r>
                      <m:rPr>
                        <m:sty m:val="p"/>
                      </m:rPr>
                      <a:rPr lang="en-US" altLang="zh-CN" i="1" dirty="0">
                        <a:latin typeface="Cambria Math" panose="02040503050406030204" pitchFamily="18" charset="0"/>
                      </a:rPr>
                      <m:t>r</m:t>
                    </m:r>
                  </m:oMath>
                </a14:m>
                <a:r>
                  <a:rPr lang="zh-CN" altLang="en-US" dirty="0"/>
                  <a:t>种，并使不好的点个数不超过</a:t>
                </a:r>
                <a14:m>
                  <m:oMath xmlns:m="http://schemas.openxmlformats.org/officeDocument/2006/math">
                    <m:r>
                      <m:rPr>
                        <m:sty m:val="p"/>
                      </m:rPr>
                      <a:rPr lang="en-US" altLang="zh-CN" i="1" dirty="0">
                        <a:latin typeface="Cambria Math" panose="02040503050406030204" pitchFamily="18" charset="0"/>
                      </a:rPr>
                      <m:t>k</m:t>
                    </m:r>
                  </m:oMath>
                </a14:m>
                <a:r>
                  <a:rPr lang="zh-CN" altLang="en-US" dirty="0"/>
                  <a:t>。</a:t>
                </a:r>
                <a:endParaRPr lang="en-US" altLang="zh-CN" dirty="0"/>
              </a:p>
              <a:p>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n</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100000,0≤</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oMath>
                </a14:m>
                <a:r>
                  <a:rPr lang="zh-CN" altLang="en-US" dirty="0"/>
                  <a:t>。</a:t>
                </a:r>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78F33053-F4E2-4234-89E1-EDCE023AA238}"/>
                  </a:ext>
                </a:extLst>
              </p:cNvPr>
              <p:cNvSpPr>
                <a:spLocks noGrp="1" noRot="1" noChangeAspect="1" noMove="1" noResize="1" noEditPoints="1" noAdjustHandles="1" noChangeArrowheads="1" noChangeShapeType="1" noTextEdit="1"/>
              </p:cNvSpPr>
              <p:nvPr>
                <p:ph idx="1"/>
              </p:nvPr>
            </p:nvSpPr>
            <p:spPr>
              <a:blipFill>
                <a:blip r:embed="rId2"/>
                <a:stretch>
                  <a:fillRect l="-341" t="-1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91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D07C5-B2F6-4516-BC4D-DDBC68472DC1}"/>
              </a:ext>
            </a:extLst>
          </p:cNvPr>
          <p:cNvSpPr>
            <a:spLocks noGrp="1"/>
          </p:cNvSpPr>
          <p:nvPr>
            <p:ph type="title"/>
          </p:nvPr>
        </p:nvSpPr>
        <p:spPr/>
        <p:txBody>
          <a:bodyPr/>
          <a:lstStyle/>
          <a:p>
            <a:r>
              <a:rPr lang="en-US" altLang="zh-CN" b="1" dirty="0"/>
              <a:t>CF1141G Privatization of Roads in </a:t>
            </a:r>
            <a:r>
              <a:rPr lang="en-US" altLang="zh-CN" b="1" dirty="0" err="1"/>
              <a:t>Treeland</a:t>
            </a:r>
            <a:br>
              <a:rPr lang="en-US" altLang="zh-CN" b="1" dirty="0"/>
            </a:b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9977AA0-D96F-4CB5-B21C-72E959932654}"/>
                  </a:ext>
                </a:extLst>
              </p:cNvPr>
              <p:cNvSpPr>
                <a:spLocks noGrp="1"/>
              </p:cNvSpPr>
              <p:nvPr>
                <p:ph idx="1"/>
              </p:nvPr>
            </p:nvSpPr>
            <p:spPr/>
            <p:txBody>
              <a:bodyPr/>
              <a:lstStyle/>
              <a:p>
                <a:r>
                  <a:rPr lang="zh-CN" altLang="en-US" dirty="0"/>
                  <a:t>显然，当</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=0</m:t>
                    </m:r>
                  </m:oMath>
                </a14:m>
                <a:r>
                  <a:rPr lang="zh-CN" altLang="en-US" dirty="0"/>
                  <a:t>时，答案是所有点的最大度数。</a:t>
                </a:r>
                <a:endParaRPr lang="en-US" altLang="zh-CN" dirty="0"/>
              </a:p>
              <a:p>
                <a:r>
                  <a:rPr lang="zh-CN" altLang="en-US" dirty="0"/>
                  <a:t>并且，一个点度数越大，那么它变坏就越容易。</a:t>
                </a:r>
                <a:endParaRPr lang="en-US" altLang="zh-CN" dirty="0"/>
              </a:p>
              <a:p>
                <a:r>
                  <a:rPr lang="zh-CN" altLang="en-US" dirty="0"/>
                  <a:t>我们的贪心策略就隐隐出来了：根据度数从大到小排序，舍弃掉前</a:t>
                </a:r>
                <a14:m>
                  <m:oMath xmlns:m="http://schemas.openxmlformats.org/officeDocument/2006/math">
                    <m:r>
                      <m:rPr>
                        <m:sty m:val="p"/>
                      </m:rPr>
                      <a:rPr lang="en-US" altLang="zh-CN" i="1" dirty="0">
                        <a:latin typeface="Cambria Math" panose="02040503050406030204" pitchFamily="18" charset="0"/>
                      </a:rPr>
                      <m:t>k</m:t>
                    </m:r>
                  </m:oMath>
                </a14:m>
                <a:r>
                  <a:rPr lang="zh-CN" altLang="en-US" dirty="0"/>
                  <a:t>个点，让它们变坏，剩下的就让它们变好。</a:t>
                </a:r>
                <a:endParaRPr lang="en-US" altLang="zh-CN" dirty="0"/>
              </a:p>
              <a:p>
                <a:r>
                  <a:rPr lang="zh-CN" altLang="en-US" dirty="0"/>
                  <a:t>不难发现，要我们求的</a:t>
                </a:r>
                <a14:m>
                  <m:oMath xmlns:m="http://schemas.openxmlformats.org/officeDocument/2006/math">
                    <m:r>
                      <a:rPr lang="en-US" altLang="zh-CN" b="0" i="1" smtClean="0">
                        <a:latin typeface="Cambria Math" panose="02040503050406030204" pitchFamily="18" charset="0"/>
                      </a:rPr>
                      <m:t>𝑟</m:t>
                    </m:r>
                  </m:oMath>
                </a14:m>
                <a:r>
                  <a:rPr lang="zh-CN" altLang="en-US" b="0" dirty="0"/>
                  <a:t>就是第</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a14:m>
                <a:r>
                  <a:rPr lang="zh-CN" altLang="en-US" b="0" dirty="0"/>
                  <a:t>个点的度数。</a:t>
                </a:r>
                <a:endParaRPr lang="en-US" altLang="zh-CN" b="0" dirty="0"/>
              </a:p>
              <a:p>
                <a:r>
                  <a:rPr lang="zh-CN" altLang="en-US" dirty="0"/>
                  <a:t>边的染色方案？我们通过一次</a:t>
                </a:r>
                <a:r>
                  <a:rPr lang="en-US" altLang="zh-CN" dirty="0" err="1"/>
                  <a:t>dfs</a:t>
                </a:r>
                <a:r>
                  <a:rPr lang="zh-CN" altLang="en-US" dirty="0"/>
                  <a:t>就可以进行染色。</a:t>
                </a:r>
                <a:endParaRPr lang="en-US" altLang="zh-CN" dirty="0"/>
              </a:p>
              <a:p>
                <a:r>
                  <a:rPr lang="zh-CN" altLang="en-US" b="0" dirty="0"/>
                  <a:t>每次尽量不与之前的相同，但是相同了也没关系，因为如果相同，那么这些点就是我们抛弃的坏点。</a:t>
                </a:r>
                <a:endParaRPr lang="en-US" altLang="zh-CN" b="0" dirty="0"/>
              </a:p>
              <a:p>
                <a:r>
                  <a:rPr lang="zh-CN" altLang="en-US" dirty="0"/>
                  <a:t>最后输出一下就完事辣</a:t>
                </a:r>
                <a:endParaRPr lang="en-US" altLang="zh-CN" dirty="0"/>
              </a:p>
              <a:p>
                <a:r>
                  <a:rPr lang="zh-CN" altLang="en-US" b="0" dirty="0"/>
                  <a:t>星期六做到的，自己不会，给大家看看。</a:t>
                </a:r>
                <a:endParaRPr lang="en-US" altLang="zh-CN" b="0" dirty="0"/>
              </a:p>
            </p:txBody>
          </p:sp>
        </mc:Choice>
        <mc:Fallback>
          <p:sp>
            <p:nvSpPr>
              <p:cNvPr id="3" name="内容占位符 2">
                <a:extLst>
                  <a:ext uri="{FF2B5EF4-FFF2-40B4-BE49-F238E27FC236}">
                    <a16:creationId xmlns:a16="http://schemas.microsoft.com/office/drawing/2014/main" id="{79977AA0-D96F-4CB5-B21C-72E959932654}"/>
                  </a:ext>
                </a:extLst>
              </p:cNvPr>
              <p:cNvSpPr>
                <a:spLocks noGrp="1" noRot="1" noChangeAspect="1" noMove="1" noResize="1" noEditPoints="1" noAdjustHandles="1" noChangeArrowheads="1" noChangeShapeType="1" noTextEdit="1"/>
              </p:cNvSpPr>
              <p:nvPr>
                <p:ph idx="1"/>
              </p:nvPr>
            </p:nvSpPr>
            <p:spPr>
              <a:blipFill>
                <a:blip r:embed="rId2"/>
                <a:stretch>
                  <a:fillRect l="-341" t="-1163" r="-4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684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64DB5-AAF3-4103-B0CF-E7E6B557E109}"/>
              </a:ext>
            </a:extLst>
          </p:cNvPr>
          <p:cNvSpPr>
            <a:spLocks noGrp="1"/>
          </p:cNvSpPr>
          <p:nvPr>
            <p:ph type="title"/>
          </p:nvPr>
        </p:nvSpPr>
        <p:spPr/>
        <p:txBody>
          <a:bodyPr/>
          <a:lstStyle/>
          <a:p>
            <a:r>
              <a:rPr lang="zh-CN" altLang="en-US" dirty="0"/>
              <a:t>再见</a:t>
            </a:r>
          </a:p>
        </p:txBody>
      </p:sp>
      <p:sp>
        <p:nvSpPr>
          <p:cNvPr id="3" name="内容占位符 2">
            <a:extLst>
              <a:ext uri="{FF2B5EF4-FFF2-40B4-BE49-F238E27FC236}">
                <a16:creationId xmlns:a16="http://schemas.microsoft.com/office/drawing/2014/main" id="{7D4C5714-F3BA-4A20-B2CE-0CF071DA591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7573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BAE29-AD73-4F6D-996D-D2FAC9C0DFD3}"/>
              </a:ext>
            </a:extLst>
          </p:cNvPr>
          <p:cNvSpPr>
            <a:spLocks noGrp="1"/>
          </p:cNvSpPr>
          <p:nvPr>
            <p:ph type="title"/>
          </p:nvPr>
        </p:nvSpPr>
        <p:spPr/>
        <p:txBody>
          <a:bodyPr/>
          <a:lstStyle/>
          <a:p>
            <a:r>
              <a:rPr lang="zh-CN" altLang="en-US" dirty="0"/>
              <a:t>定义</a:t>
            </a:r>
          </a:p>
        </p:txBody>
      </p:sp>
      <p:sp>
        <p:nvSpPr>
          <p:cNvPr id="3" name="内容占位符 2">
            <a:extLst>
              <a:ext uri="{FF2B5EF4-FFF2-40B4-BE49-F238E27FC236}">
                <a16:creationId xmlns:a16="http://schemas.microsoft.com/office/drawing/2014/main" id="{7C883D64-AAD5-4BB6-9D51-2FE115E6190D}"/>
              </a:ext>
            </a:extLst>
          </p:cNvPr>
          <p:cNvSpPr>
            <a:spLocks noGrp="1"/>
          </p:cNvSpPr>
          <p:nvPr>
            <p:ph idx="1"/>
          </p:nvPr>
        </p:nvSpPr>
        <p:spPr/>
        <p:txBody>
          <a:bodyPr/>
          <a:lstStyle/>
          <a:p>
            <a:r>
              <a:rPr lang="zh-CN" altLang="en-US" dirty="0"/>
              <a:t>贪心算法（又称贪婪算法）是指，在对</a:t>
            </a:r>
            <a:r>
              <a:rPr lang="zh-CN" altLang="en-US" dirty="0">
                <a:hlinkClick r:id="rId2"/>
              </a:rPr>
              <a:t>问题求解</a:t>
            </a:r>
            <a:r>
              <a:rPr lang="zh-CN" altLang="en-US" dirty="0"/>
              <a:t>时，总是做出在当前看来是最好的选择。也就是说，不从整体最优上加以考虑，他所做出的是在某种意义上的局部</a:t>
            </a:r>
            <a:r>
              <a:rPr lang="zh-CN" altLang="en-US" dirty="0">
                <a:hlinkClick r:id="rId3"/>
              </a:rPr>
              <a:t>最优解</a:t>
            </a:r>
            <a:r>
              <a:rPr lang="zh-CN" altLang="en-US" dirty="0"/>
              <a:t>。</a:t>
            </a:r>
          </a:p>
          <a:p>
            <a:r>
              <a:rPr lang="zh-CN" altLang="en-US" dirty="0"/>
              <a:t>贪心算法不是对所有问题都能得到整体最优解，关键是贪心策略的选择，选择的贪心策略必须具备无后效性，即某个状态以前的过程不会影响以后的状态，只与当前状态有关。</a:t>
            </a:r>
            <a:endParaRPr lang="en-US" altLang="zh-CN" dirty="0"/>
          </a:p>
          <a:p>
            <a:pPr marL="0" indent="0" algn="r">
              <a:buNone/>
            </a:pPr>
            <a:r>
              <a:rPr lang="en-US" altLang="zh-CN" dirty="0"/>
              <a:t>From: </a:t>
            </a:r>
            <a:r>
              <a:rPr lang="zh-CN" altLang="en-US" dirty="0"/>
              <a:t>百度百科</a:t>
            </a:r>
          </a:p>
          <a:p>
            <a:endParaRPr lang="zh-CN" altLang="en-US" dirty="0"/>
          </a:p>
        </p:txBody>
      </p:sp>
    </p:spTree>
    <p:extLst>
      <p:ext uri="{BB962C8B-B14F-4D97-AF65-F5344CB8AC3E}">
        <p14:creationId xmlns:p14="http://schemas.microsoft.com/office/powerpoint/2010/main" val="34716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26C7E-EF36-44A8-918E-90C76513D75A}"/>
              </a:ext>
            </a:extLst>
          </p:cNvPr>
          <p:cNvSpPr>
            <a:spLocks noGrp="1"/>
          </p:cNvSpPr>
          <p:nvPr>
            <p:ph type="title"/>
          </p:nvPr>
        </p:nvSpPr>
        <p:spPr/>
        <p:txBody>
          <a:bodyPr/>
          <a:lstStyle/>
          <a:p>
            <a:r>
              <a:rPr lang="zh-CN" altLang="en-US" dirty="0"/>
              <a:t>可分割背包问题</a:t>
            </a:r>
          </a:p>
        </p:txBody>
      </p:sp>
      <p:sp>
        <p:nvSpPr>
          <p:cNvPr id="3" name="内容占位符 2">
            <a:extLst>
              <a:ext uri="{FF2B5EF4-FFF2-40B4-BE49-F238E27FC236}">
                <a16:creationId xmlns:a16="http://schemas.microsoft.com/office/drawing/2014/main" id="{4824674D-C731-4CBC-98A3-B9C9308FB530}"/>
              </a:ext>
            </a:extLst>
          </p:cNvPr>
          <p:cNvSpPr>
            <a:spLocks noGrp="1"/>
          </p:cNvSpPr>
          <p:nvPr>
            <p:ph idx="1"/>
          </p:nvPr>
        </p:nvSpPr>
        <p:spPr/>
        <p:txBody>
          <a:bodyPr/>
          <a:lstStyle/>
          <a:p>
            <a:r>
              <a:rPr lang="zh-CN" altLang="en-US" dirty="0"/>
              <a:t>给你若干件物品，物品有体积和价值，求有限容量的最大价值。物品可以分割。</a:t>
            </a:r>
            <a:endParaRPr lang="en-US" altLang="zh-CN" dirty="0"/>
          </a:p>
          <a:p>
            <a:endParaRPr lang="en-US" altLang="zh-CN" dirty="0"/>
          </a:p>
          <a:p>
            <a:r>
              <a:rPr lang="zh-CN" altLang="en-US" dirty="0"/>
              <a:t>既然可以分割，那就贪心取性价比最高的物品即可。</a:t>
            </a:r>
          </a:p>
        </p:txBody>
      </p:sp>
    </p:spTree>
    <p:extLst>
      <p:ext uri="{BB962C8B-B14F-4D97-AF65-F5344CB8AC3E}">
        <p14:creationId xmlns:p14="http://schemas.microsoft.com/office/powerpoint/2010/main" val="124194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561D3-9F0B-4594-9517-745BF3D3F708}"/>
              </a:ext>
            </a:extLst>
          </p:cNvPr>
          <p:cNvSpPr>
            <a:spLocks noGrp="1"/>
          </p:cNvSpPr>
          <p:nvPr>
            <p:ph type="title"/>
          </p:nvPr>
        </p:nvSpPr>
        <p:spPr/>
        <p:txBody>
          <a:bodyPr/>
          <a:lstStyle/>
          <a:p>
            <a:r>
              <a:rPr lang="zh-CN" altLang="en-US" dirty="0"/>
              <a:t>经典问题</a:t>
            </a:r>
            <a:r>
              <a:rPr lang="en-US" altLang="zh-CN" dirty="0"/>
              <a:t>——</a:t>
            </a:r>
            <a:r>
              <a:rPr lang="zh-CN" altLang="en-US" dirty="0"/>
              <a:t>线段覆盖</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8B1187A-A339-4221-8659-E54EC6F38B1E}"/>
                  </a:ext>
                </a:extLst>
              </p:cNvPr>
              <p:cNvSpPr>
                <a:spLocks noGrp="1"/>
              </p:cNvSpPr>
              <p:nvPr>
                <p:ph idx="1"/>
              </p:nvPr>
            </p:nvSpPr>
            <p:spPr/>
            <p:txBody>
              <a:bodyPr/>
              <a:lstStyle/>
              <a:p>
                <a:r>
                  <a:rPr lang="zh-CN" altLang="en-US" dirty="0"/>
                  <a:t>一条数轴上有</a:t>
                </a:r>
                <a14:m>
                  <m:oMath xmlns:m="http://schemas.openxmlformats.org/officeDocument/2006/math">
                    <m:r>
                      <m:rPr>
                        <m:sty m:val="p"/>
                      </m:rPr>
                      <a:rPr lang="en-US" altLang="zh-CN" i="1">
                        <a:latin typeface="Cambria Math" panose="02040503050406030204" pitchFamily="18" charset="0"/>
                      </a:rPr>
                      <m:t>m</m:t>
                    </m:r>
                  </m:oMath>
                </a14:m>
                <a:r>
                  <a:rPr lang="zh-CN" altLang="en-US" dirty="0"/>
                  <a:t>条线段，覆盖了</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i="1">
                        <a:latin typeface="Cambria Math" panose="02040503050406030204" pitchFamily="18" charset="0"/>
                      </a:rPr>
                      <m:t>。</m:t>
                    </m:r>
                  </m:oMath>
                </a14:m>
                <a:endParaRPr lang="en-US" altLang="zh-CN" dirty="0"/>
              </a:p>
              <a:p>
                <a:r>
                  <a:rPr lang="zh-CN" altLang="en-US" dirty="0"/>
                  <a:t>需要你回答三个问题：</a:t>
                </a:r>
                <a:endParaRPr lang="en-US" altLang="zh-CN" dirty="0"/>
              </a:p>
              <a:p>
                <a:pPr marL="457200" indent="-457200">
                  <a:buFont typeface="+mj-lt"/>
                  <a:buAutoNum type="arabicPeriod"/>
                </a:pPr>
                <a:r>
                  <a:rPr lang="zh-CN" altLang="en-US" dirty="0"/>
                  <a:t>选择尽量少的线段，覆盖</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a:t>
                </a:r>
                <a:endParaRPr lang="en-US" altLang="zh-CN" dirty="0"/>
              </a:p>
              <a:p>
                <a:pPr marL="457200" indent="-457200">
                  <a:buFont typeface="+mj-lt"/>
                  <a:buAutoNum type="arabicPeriod"/>
                </a:pPr>
                <a:r>
                  <a:rPr lang="zh-CN" altLang="en-US" dirty="0"/>
                  <a:t>选择尽量多的线段，使得它们不相交。</a:t>
                </a:r>
                <a:endParaRPr lang="en-US" altLang="zh-CN" dirty="0"/>
              </a:p>
              <a:p>
                <a:pPr marL="457200" indent="-457200">
                  <a:buFont typeface="+mj-lt"/>
                  <a:buAutoNum type="arabicPeriod"/>
                </a:pPr>
                <a:r>
                  <a:rPr lang="zh-CN" altLang="en-US" dirty="0"/>
                  <a:t>选择尽量少的点，使得每条线段上都有点。</a:t>
                </a:r>
                <a:endParaRPr lang="en-US" altLang="zh-CN" dirty="0"/>
              </a:p>
              <a:p>
                <a:pPr marL="0" indent="0" algn="r">
                  <a:buNone/>
                </a:pPr>
                <a:r>
                  <a:rPr lang="en-US" altLang="zh-CN" dirty="0"/>
                  <a:t>From: </a:t>
                </a:r>
                <a:r>
                  <a:rPr lang="en-US" altLang="zh-CN" dirty="0" err="1"/>
                  <a:t>fstqwq</a:t>
                </a:r>
                <a:r>
                  <a:rPr lang="zh-CN" altLang="en-US" dirty="0"/>
                  <a:t>大佬的课件</a:t>
                </a:r>
              </a:p>
            </p:txBody>
          </p:sp>
        </mc:Choice>
        <mc:Fallback xmlns="">
          <p:sp>
            <p:nvSpPr>
              <p:cNvPr id="3" name="内容占位符 2">
                <a:extLst>
                  <a:ext uri="{FF2B5EF4-FFF2-40B4-BE49-F238E27FC236}">
                    <a16:creationId xmlns:a16="http://schemas.microsoft.com/office/drawing/2014/main" id="{08B1187A-A339-4221-8659-E54EC6F38B1E}"/>
                  </a:ext>
                </a:extLst>
              </p:cNvPr>
              <p:cNvSpPr>
                <a:spLocks noGrp="1" noRot="1" noChangeAspect="1" noMove="1" noResize="1" noEditPoints="1" noAdjustHandles="1" noChangeArrowheads="1" noChangeShapeType="1" noTextEdit="1"/>
              </p:cNvSpPr>
              <p:nvPr>
                <p:ph idx="1"/>
              </p:nvPr>
            </p:nvSpPr>
            <p:spPr>
              <a:blipFill>
                <a:blip r:embed="rId2"/>
                <a:stretch>
                  <a:fillRect l="-341" t="-1163" r="-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079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9F41F-1A8A-4B44-8E2A-D4405553BEF8}"/>
              </a:ext>
            </a:extLst>
          </p:cNvPr>
          <p:cNvSpPr>
            <a:spLocks noGrp="1"/>
          </p:cNvSpPr>
          <p:nvPr>
            <p:ph type="title"/>
          </p:nvPr>
        </p:nvSpPr>
        <p:spPr/>
        <p:txBody>
          <a:bodyPr/>
          <a:lstStyle/>
          <a:p>
            <a:r>
              <a:rPr lang="zh-CN" altLang="en-US" dirty="0"/>
              <a:t>接水问题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6F878FE-07C1-4B90-8317-BD3AF1D20CD6}"/>
                  </a:ext>
                </a:extLst>
              </p:cNvPr>
              <p:cNvSpPr>
                <a:spLocks noGrp="1"/>
              </p:cNvSpPr>
              <p:nvPr>
                <p:ph idx="1"/>
              </p:nvPr>
            </p:nvSpPr>
            <p:spPr/>
            <p:txBody>
              <a:bodyPr/>
              <a:lstStyle/>
              <a:p>
                <a:r>
                  <a:rPr lang="zh-CN" altLang="en-US" dirty="0"/>
                  <a:t>有一群人要接水，每个人接水都有对应的时间</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a14:m>
                <a:r>
                  <a:rPr lang="zh-CN" altLang="en-US" dirty="0"/>
                  <a:t>。求所有人接水的最短时间。</a:t>
                </a:r>
                <a:endParaRPr lang="en-US" altLang="zh-CN" dirty="0"/>
              </a:p>
              <a:p>
                <a:endParaRPr lang="en-US" altLang="zh-CN" dirty="0"/>
              </a:p>
              <a:p>
                <a:r>
                  <a:rPr lang="zh-CN" altLang="en-US" dirty="0"/>
                  <a:t>小学生都知道时间短的先排，但是如何证明？</a:t>
                </a:r>
                <a:endParaRPr lang="en-US" altLang="zh-CN" dirty="0"/>
              </a:p>
              <a:p>
                <a:r>
                  <a:rPr lang="zh-CN" altLang="en-US" dirty="0"/>
                  <a:t>反证法。</a:t>
                </a:r>
                <a:endParaRPr lang="en-US" altLang="zh-CN" dirty="0"/>
              </a:p>
              <a:p>
                <a:r>
                  <a:rPr lang="zh-CN" altLang="en-US" dirty="0"/>
                  <a:t>如果时间长的跟时间短的换了位置，那么答案会更劣。</a:t>
                </a:r>
                <a:endParaRPr lang="en-US" altLang="zh-CN" dirty="0"/>
              </a:p>
            </p:txBody>
          </p:sp>
        </mc:Choice>
        <mc:Fallback xmlns="">
          <p:sp>
            <p:nvSpPr>
              <p:cNvPr id="3" name="内容占位符 2">
                <a:extLst>
                  <a:ext uri="{FF2B5EF4-FFF2-40B4-BE49-F238E27FC236}">
                    <a16:creationId xmlns:a16="http://schemas.microsoft.com/office/drawing/2014/main" id="{76F878FE-07C1-4B90-8317-BD3AF1D20CD6}"/>
                  </a:ext>
                </a:extLst>
              </p:cNvPr>
              <p:cNvSpPr>
                <a:spLocks noGrp="1" noRot="1" noChangeAspect="1" noMove="1" noResize="1" noEditPoints="1" noAdjustHandles="1" noChangeArrowheads="1" noChangeShapeType="1" noTextEdit="1"/>
              </p:cNvSpPr>
              <p:nvPr>
                <p:ph idx="1"/>
              </p:nvPr>
            </p:nvSpPr>
            <p:spPr>
              <a:blipFill>
                <a:blip r:embed="rId2"/>
                <a:stretch>
                  <a:fillRect l="-341" t="-1163" r="-3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376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2E425-40B1-47C0-A73D-ECCAF10813DF}"/>
              </a:ext>
            </a:extLst>
          </p:cNvPr>
          <p:cNvSpPr>
            <a:spLocks noGrp="1"/>
          </p:cNvSpPr>
          <p:nvPr>
            <p:ph type="title"/>
          </p:nvPr>
        </p:nvSpPr>
        <p:spPr/>
        <p:txBody>
          <a:bodyPr/>
          <a:lstStyle/>
          <a:p>
            <a:r>
              <a:rPr lang="zh-CN" altLang="en-US" dirty="0"/>
              <a:t>最少线段覆盖</a:t>
            </a:r>
          </a:p>
        </p:txBody>
      </p:sp>
      <p:sp>
        <p:nvSpPr>
          <p:cNvPr id="3" name="内容占位符 2">
            <a:extLst>
              <a:ext uri="{FF2B5EF4-FFF2-40B4-BE49-F238E27FC236}">
                <a16:creationId xmlns:a16="http://schemas.microsoft.com/office/drawing/2014/main" id="{A5F4504C-28D0-4CAF-95C6-67233B017C44}"/>
              </a:ext>
            </a:extLst>
          </p:cNvPr>
          <p:cNvSpPr>
            <a:spLocks noGrp="1"/>
          </p:cNvSpPr>
          <p:nvPr>
            <p:ph idx="1"/>
          </p:nvPr>
        </p:nvSpPr>
        <p:spPr/>
        <p:txBody>
          <a:bodyPr/>
          <a:lstStyle/>
          <a:p>
            <a:r>
              <a:rPr lang="zh-CN" altLang="en-US" dirty="0"/>
              <a:t>预处理：按照左端点或右端点排序。下面的操作都要先排序。</a:t>
            </a:r>
            <a:endParaRPr lang="en-US" altLang="zh-CN" dirty="0"/>
          </a:p>
          <a:p>
            <a:r>
              <a:rPr lang="zh-CN" altLang="en-US" dirty="0"/>
              <a:t>贪心策略：贪心地选左端点在覆盖范围内，右端点尽量大的线段即可。</a:t>
            </a:r>
          </a:p>
        </p:txBody>
      </p:sp>
    </p:spTree>
    <p:extLst>
      <p:ext uri="{BB962C8B-B14F-4D97-AF65-F5344CB8AC3E}">
        <p14:creationId xmlns:p14="http://schemas.microsoft.com/office/powerpoint/2010/main" val="2726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38DF0-38E4-4340-A2D8-C81E71B41E11}"/>
              </a:ext>
            </a:extLst>
          </p:cNvPr>
          <p:cNvSpPr>
            <a:spLocks noGrp="1"/>
          </p:cNvSpPr>
          <p:nvPr>
            <p:ph type="title"/>
          </p:nvPr>
        </p:nvSpPr>
        <p:spPr/>
        <p:txBody>
          <a:bodyPr/>
          <a:lstStyle/>
          <a:p>
            <a:r>
              <a:rPr lang="zh-CN" altLang="en-US" dirty="0"/>
              <a:t>最多不重叠线段覆盖</a:t>
            </a:r>
          </a:p>
        </p:txBody>
      </p:sp>
      <p:sp>
        <p:nvSpPr>
          <p:cNvPr id="3" name="内容占位符 2">
            <a:extLst>
              <a:ext uri="{FF2B5EF4-FFF2-40B4-BE49-F238E27FC236}">
                <a16:creationId xmlns:a16="http://schemas.microsoft.com/office/drawing/2014/main" id="{B9C4D81D-531C-465C-AD23-A37DA8C4DC0E}"/>
              </a:ext>
            </a:extLst>
          </p:cNvPr>
          <p:cNvSpPr>
            <a:spLocks noGrp="1"/>
          </p:cNvSpPr>
          <p:nvPr>
            <p:ph idx="1"/>
          </p:nvPr>
        </p:nvSpPr>
        <p:spPr/>
        <p:txBody>
          <a:bodyPr/>
          <a:lstStyle/>
          <a:p>
            <a:r>
              <a:rPr lang="zh-CN" altLang="en-US" dirty="0"/>
              <a:t>每次只需要贪心地取右端点尽量小，左端点不与前面重叠的线段即可。</a:t>
            </a:r>
          </a:p>
        </p:txBody>
      </p:sp>
    </p:spTree>
    <p:extLst>
      <p:ext uri="{BB962C8B-B14F-4D97-AF65-F5344CB8AC3E}">
        <p14:creationId xmlns:p14="http://schemas.microsoft.com/office/powerpoint/2010/main" val="42338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EC0B6-3FA7-4C8F-B516-4B28492C35CE}"/>
              </a:ext>
            </a:extLst>
          </p:cNvPr>
          <p:cNvSpPr>
            <a:spLocks noGrp="1"/>
          </p:cNvSpPr>
          <p:nvPr>
            <p:ph type="title"/>
          </p:nvPr>
        </p:nvSpPr>
        <p:spPr/>
        <p:txBody>
          <a:bodyPr/>
          <a:lstStyle/>
          <a:p>
            <a:r>
              <a:rPr lang="zh-CN" altLang="en-US" dirty="0"/>
              <a:t>最少点覆盖</a:t>
            </a:r>
          </a:p>
        </p:txBody>
      </p:sp>
      <p:sp>
        <p:nvSpPr>
          <p:cNvPr id="3" name="内容占位符 2">
            <a:extLst>
              <a:ext uri="{FF2B5EF4-FFF2-40B4-BE49-F238E27FC236}">
                <a16:creationId xmlns:a16="http://schemas.microsoft.com/office/drawing/2014/main" id="{7A987F5B-AEA7-42B4-A5B9-377946F8CB53}"/>
              </a:ext>
            </a:extLst>
          </p:cNvPr>
          <p:cNvSpPr>
            <a:spLocks noGrp="1"/>
          </p:cNvSpPr>
          <p:nvPr>
            <p:ph idx="1"/>
          </p:nvPr>
        </p:nvSpPr>
        <p:spPr/>
        <p:txBody>
          <a:bodyPr/>
          <a:lstStyle/>
          <a:p>
            <a:r>
              <a:rPr lang="zh-CN" altLang="en-US" dirty="0"/>
              <a:t>每次都贪心选右端点。</a:t>
            </a:r>
          </a:p>
        </p:txBody>
      </p:sp>
    </p:spTree>
    <p:extLst>
      <p:ext uri="{BB962C8B-B14F-4D97-AF65-F5344CB8AC3E}">
        <p14:creationId xmlns:p14="http://schemas.microsoft.com/office/powerpoint/2010/main" val="2100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3F998-C93A-494B-B1B0-948F4B7EC3F1}"/>
              </a:ext>
            </a:extLst>
          </p:cNvPr>
          <p:cNvSpPr>
            <a:spLocks noGrp="1"/>
          </p:cNvSpPr>
          <p:nvPr>
            <p:ph type="title"/>
          </p:nvPr>
        </p:nvSpPr>
        <p:spPr/>
        <p:txBody>
          <a:bodyPr/>
          <a:lstStyle/>
          <a:p>
            <a:r>
              <a:rPr lang="en-US" altLang="zh-CN" dirty="0"/>
              <a:t>[JSOI2007] </a:t>
            </a:r>
            <a:r>
              <a:rPr lang="zh-CN" altLang="en-US" dirty="0"/>
              <a:t>建筑抢修</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D17DCED-E9C3-46E7-AD92-6E1A867105E4}"/>
                  </a:ext>
                </a:extLst>
              </p:cNvPr>
              <p:cNvSpPr>
                <a:spLocks noGrp="1"/>
              </p:cNvSpPr>
              <p:nvPr>
                <p:ph idx="1"/>
              </p:nvPr>
            </p:nvSpPr>
            <p:spPr/>
            <p:txBody>
              <a:bodyPr/>
              <a:lstStyle/>
              <a:p>
                <a:r>
                  <a:rPr lang="zh-CN" altLang="en-US" dirty="0"/>
                  <a:t>有若干个建筑要修，每个建筑有价值和修理的</a:t>
                </a:r>
                <a:r>
                  <a:rPr lang="en-US" altLang="zh-CN" dirty="0"/>
                  <a:t>deadline</a:t>
                </a:r>
                <a:r>
                  <a:rPr lang="zh-CN" altLang="en-US" dirty="0"/>
                  <a:t>，超过</a:t>
                </a:r>
                <a:r>
                  <a:rPr lang="en-US" altLang="zh-CN" dirty="0"/>
                  <a:t>deadline</a:t>
                </a:r>
                <a:r>
                  <a:rPr lang="zh-CN" altLang="en-US" dirty="0"/>
                  <a:t>就再也修不了了。</a:t>
                </a:r>
                <a:endParaRPr lang="en-US" altLang="zh-CN" dirty="0"/>
              </a:p>
              <a:p>
                <a:r>
                  <a:rPr lang="zh-CN" altLang="en-US" dirty="0"/>
                  <a:t>修理一个建筑需要</a:t>
                </a:r>
                <a14:m>
                  <m:oMath xmlns:m="http://schemas.openxmlformats.org/officeDocument/2006/math">
                    <m:r>
                      <a:rPr lang="en-US" altLang="zh-CN" b="0" i="1" smtClean="0">
                        <a:latin typeface="Cambria Math" panose="02040503050406030204" pitchFamily="18" charset="0"/>
                      </a:rPr>
                      <m:t>1</m:t>
                    </m:r>
                  </m:oMath>
                </a14:m>
                <a:r>
                  <a:rPr lang="zh-CN" altLang="en-US" dirty="0"/>
                  <a:t>个单位时间。求能挽救的最大价值。</a:t>
                </a:r>
              </a:p>
            </p:txBody>
          </p:sp>
        </mc:Choice>
        <mc:Fallback xmlns="">
          <p:sp>
            <p:nvSpPr>
              <p:cNvPr id="3" name="内容占位符 2">
                <a:extLst>
                  <a:ext uri="{FF2B5EF4-FFF2-40B4-BE49-F238E27FC236}">
                    <a16:creationId xmlns:a16="http://schemas.microsoft.com/office/drawing/2014/main" id="{6D17DCED-E9C3-46E7-AD92-6E1A867105E4}"/>
                  </a:ext>
                </a:extLst>
              </p:cNvPr>
              <p:cNvSpPr>
                <a:spLocks noGrp="1" noRot="1" noChangeAspect="1" noMove="1" noResize="1" noEditPoints="1" noAdjustHandles="1" noChangeArrowheads="1" noChangeShapeType="1" noTextEdit="1"/>
              </p:cNvSpPr>
              <p:nvPr>
                <p:ph idx="1"/>
              </p:nvPr>
            </p:nvSpPr>
            <p:spPr>
              <a:blipFill>
                <a:blip r:embed="rId2"/>
                <a:stretch>
                  <a:fillRect l="-341" t="-11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524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602</TotalTime>
  <Words>1425</Words>
  <Application>Microsoft Office PowerPoint</Application>
  <PresentationFormat>宽屏</PresentationFormat>
  <Paragraphs>89</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Arial</vt:lpstr>
      <vt:lpstr>Cambria Math</vt:lpstr>
      <vt:lpstr>Century Gothic</vt:lpstr>
      <vt:lpstr>Wingdings 3</vt:lpstr>
      <vt:lpstr>离子</vt:lpstr>
      <vt:lpstr>贪心乱讲</vt:lpstr>
      <vt:lpstr>定义</vt:lpstr>
      <vt:lpstr>可分割背包问题</vt:lpstr>
      <vt:lpstr>经典问题——线段覆盖</vt:lpstr>
      <vt:lpstr>接水问题</vt:lpstr>
      <vt:lpstr>最少线段覆盖</vt:lpstr>
      <vt:lpstr>最多不重叠线段覆盖</vt:lpstr>
      <vt:lpstr>最少点覆盖</vt:lpstr>
      <vt:lpstr>[JSOI2007] 建筑抢修</vt:lpstr>
      <vt:lpstr>[JSOI2007] 建筑抢修</vt:lpstr>
      <vt:lpstr>NOIP2012 国王游戏</vt:lpstr>
      <vt:lpstr>NOIP2012 国王游戏</vt:lpstr>
      <vt:lpstr>NOIP2012 国王游戏</vt:lpstr>
      <vt:lpstr>NOIP2018 赛道修建</vt:lpstr>
      <vt:lpstr>NOIP2018 赛道修建</vt:lpstr>
      <vt:lpstr>NOIP2018 赛道修建</vt:lpstr>
      <vt:lpstr>CF1141G Privatization of Roads in Treeland </vt:lpstr>
      <vt:lpstr>CF1141G Privatization of Roads in Treeland </vt:lpstr>
      <vt:lpstr>再见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樾 王</dc:creator>
  <cp:lastModifiedBy>樾 王</cp:lastModifiedBy>
  <cp:revision>103</cp:revision>
  <dcterms:created xsi:type="dcterms:W3CDTF">2019-03-23T07:48:17Z</dcterms:created>
  <dcterms:modified xsi:type="dcterms:W3CDTF">2019-03-24T03:14:27Z</dcterms:modified>
</cp:coreProperties>
</file>