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4" r:id="rId5"/>
    <p:sldId id="265" r:id="rId6"/>
    <p:sldId id="263" r:id="rId7"/>
    <p:sldId id="262" r:id="rId8"/>
    <p:sldId id="261" r:id="rId9"/>
    <p:sldId id="267" r:id="rId10"/>
    <p:sldId id="260" r:id="rId11"/>
    <p:sldId id="268" r:id="rId12"/>
    <p:sldId id="259" r:id="rId13"/>
    <p:sldId id="266" r:id="rId14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598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998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168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23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25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77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99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7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4155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37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1234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E9AC-7E50-4787-9C0A-D8BDF0EF32BD}" type="datetimeFigureOut">
              <a:rPr lang="it-CH" smtClean="0"/>
              <a:t>04.03.2012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558F-C8F2-4C99-8D7C-756A8929841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506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260648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smtClean="0">
                <a:latin typeface="Eras Bold ITC" pitchFamily="34" charset="0"/>
              </a:rPr>
              <a:t>Universitari </a:t>
            </a:r>
          </a:p>
          <a:p>
            <a:r>
              <a:rPr lang="it-CH" sz="3200" dirty="0" smtClean="0">
                <a:latin typeface="Eras Bold ITC" pitchFamily="34" charset="0"/>
              </a:rPr>
              <a:t>Gaudenti </a:t>
            </a:r>
          </a:p>
          <a:p>
            <a:r>
              <a:rPr lang="it-CH" sz="3200" dirty="0" smtClean="0">
                <a:latin typeface="Eras Bold ITC" pitchFamily="34" charset="0"/>
              </a:rPr>
              <a:t>Associati</a:t>
            </a:r>
          </a:p>
          <a:p>
            <a:endParaRPr lang="it-CH" sz="4800" dirty="0" smtClean="0">
              <a:latin typeface="Eras Bold ITC" pitchFamily="34" charset="0"/>
            </a:endParaRPr>
          </a:p>
          <a:p>
            <a:pPr algn="r"/>
            <a:r>
              <a:rPr lang="it-CH" sz="6000" dirty="0" smtClean="0">
                <a:latin typeface="Eras Bold ITC" pitchFamily="34" charset="0"/>
              </a:rPr>
              <a:t>Assemblea Sociale 2012</a:t>
            </a:r>
          </a:p>
          <a:p>
            <a:endParaRPr lang="it-CH" sz="4800" dirty="0"/>
          </a:p>
          <a:p>
            <a:endParaRPr lang="it-CH" sz="4800" dirty="0"/>
          </a:p>
        </p:txBody>
      </p:sp>
    </p:spTree>
    <p:extLst>
      <p:ext uri="{BB962C8B-B14F-4D97-AF65-F5344CB8AC3E}">
        <p14:creationId xmlns:p14="http://schemas.microsoft.com/office/powerpoint/2010/main" val="5312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Discorso del nuovo presidente sul semestre in arrivo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008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Programma SP12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CH" i="1" dirty="0" smtClean="0"/>
              <a:t>Martedì 28 febbraio</a:t>
            </a:r>
            <a:r>
              <a:rPr lang="it-CH" dirty="0" smtClean="0"/>
              <a:t> - </a:t>
            </a:r>
            <a:r>
              <a:rPr lang="it-CH" b="1" dirty="0" smtClean="0"/>
              <a:t>RabadUGA 2012</a:t>
            </a:r>
            <a:r>
              <a:rPr lang="it-CH" dirty="0" smtClean="0"/>
              <a:t>, al Rock Café </a:t>
            </a:r>
            <a:r>
              <a:rPr lang="it-CH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it-CH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CH" i="1" dirty="0" smtClean="0"/>
              <a:t>Lunedì 5 marzo</a:t>
            </a:r>
            <a:r>
              <a:rPr lang="it-CH" dirty="0" smtClean="0"/>
              <a:t> - </a:t>
            </a:r>
            <a:r>
              <a:rPr lang="it-CH" b="1" dirty="0"/>
              <a:t>Assemblea dell'associazione</a:t>
            </a:r>
            <a:r>
              <a:rPr lang="it-CH" dirty="0" smtClean="0"/>
              <a:t>, all'Uni Pérolles </a:t>
            </a:r>
            <a:r>
              <a:rPr lang="it-CH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it-CH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it-CH" i="1" dirty="0" smtClean="0"/>
              <a:t>Venerdì 16 marzo - domenica 18 -</a:t>
            </a:r>
            <a:r>
              <a:rPr lang="it-CH" dirty="0" smtClean="0"/>
              <a:t> </a:t>
            </a:r>
            <a:r>
              <a:rPr lang="it-CH" b="1" dirty="0"/>
              <a:t>Weekend UGA</a:t>
            </a:r>
            <a:r>
              <a:rPr lang="it-CH" dirty="0" smtClean="0"/>
              <a:t>, a Jaun</a:t>
            </a:r>
          </a:p>
          <a:p>
            <a:pPr>
              <a:lnSpc>
                <a:spcPct val="150000"/>
              </a:lnSpc>
            </a:pPr>
            <a:r>
              <a:rPr lang="it-CH" i="1" dirty="0" smtClean="0"/>
              <a:t>Mercoledì 22 marzo</a:t>
            </a:r>
            <a:r>
              <a:rPr lang="it-CH" dirty="0" smtClean="0"/>
              <a:t> - </a:t>
            </a:r>
            <a:r>
              <a:rPr lang="it-CH" b="1" dirty="0"/>
              <a:t>Cena Sociale</a:t>
            </a:r>
            <a:r>
              <a:rPr lang="it-CH" dirty="0" smtClean="0"/>
              <a:t>, TBA</a:t>
            </a:r>
          </a:p>
          <a:p>
            <a:pPr>
              <a:lnSpc>
                <a:spcPct val="150000"/>
              </a:lnSpc>
            </a:pPr>
            <a:r>
              <a:rPr lang="it-CH" i="1" dirty="0" smtClean="0"/>
              <a:t>Martedì 3 aprile</a:t>
            </a:r>
            <a:r>
              <a:rPr lang="it-CH" dirty="0" smtClean="0"/>
              <a:t> - </a:t>
            </a:r>
            <a:r>
              <a:rPr lang="it-CH" b="1" dirty="0"/>
              <a:t>"Seconda Festa"</a:t>
            </a:r>
            <a:r>
              <a:rPr lang="it-CH" dirty="0" smtClean="0"/>
              <a:t>, TBA</a:t>
            </a:r>
          </a:p>
          <a:p>
            <a:pPr>
              <a:lnSpc>
                <a:spcPct val="150000"/>
              </a:lnSpc>
            </a:pPr>
            <a:r>
              <a:rPr lang="it-CH" i="1" dirty="0" smtClean="0"/>
              <a:t>Sabato 21 aprile </a:t>
            </a:r>
            <a:r>
              <a:rPr lang="it-CH" dirty="0" smtClean="0"/>
              <a:t>- </a:t>
            </a:r>
            <a:r>
              <a:rPr lang="it-CH" b="1" dirty="0"/>
              <a:t>Trip fuori porta all'Europapark</a:t>
            </a:r>
            <a:r>
              <a:rPr lang="it-CH" dirty="0" smtClean="0"/>
              <a:t>, </a:t>
            </a:r>
            <a:r>
              <a:rPr lang="it-CH" dirty="0" err="1" smtClean="0"/>
              <a:t>Rust</a:t>
            </a:r>
            <a:r>
              <a:rPr lang="it-CH" dirty="0" smtClean="0"/>
              <a:t>, D</a:t>
            </a:r>
          </a:p>
          <a:p>
            <a:pPr>
              <a:lnSpc>
                <a:spcPct val="150000"/>
              </a:lnSpc>
            </a:pPr>
            <a:r>
              <a:rPr lang="it-CH" i="1" dirty="0" smtClean="0"/>
              <a:t>Sabato 28 aprile</a:t>
            </a:r>
            <a:r>
              <a:rPr lang="it-CH" dirty="0" smtClean="0"/>
              <a:t> - </a:t>
            </a:r>
            <a:r>
              <a:rPr lang="it-CH" b="1" dirty="0"/>
              <a:t>Concertone in collaborazione con Lepontia</a:t>
            </a:r>
            <a:r>
              <a:rPr lang="it-CH" dirty="0" smtClean="0"/>
              <a:t>, TBA</a:t>
            </a:r>
          </a:p>
          <a:p>
            <a:pPr>
              <a:lnSpc>
                <a:spcPct val="150000"/>
              </a:lnSpc>
            </a:pPr>
            <a:r>
              <a:rPr lang="it-CH" i="1" dirty="0" smtClean="0"/>
              <a:t>Martedì 1 maggio</a:t>
            </a:r>
            <a:r>
              <a:rPr lang="it-CH" dirty="0" smtClean="0"/>
              <a:t> -</a:t>
            </a:r>
            <a:r>
              <a:rPr lang="it-CH" b="1" dirty="0"/>
              <a:t> Apero di Beneficenza</a:t>
            </a:r>
            <a:r>
              <a:rPr lang="it-CH" dirty="0" smtClean="0"/>
              <a:t>, TBA</a:t>
            </a:r>
          </a:p>
          <a:p>
            <a:r>
              <a:rPr lang="it-CH" dirty="0" smtClean="0"/>
              <a:t/>
            </a:r>
            <a:br>
              <a:rPr lang="it-CH" dirty="0" smtClean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730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07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916" y="1700808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4000" dirty="0" smtClean="0">
                <a:latin typeface="Eras Demi ITC" pitchFamily="34" charset="0"/>
              </a:rPr>
              <a:t>Grazie per essere venuti! </a:t>
            </a:r>
          </a:p>
          <a:p>
            <a:pPr algn="ctr"/>
            <a:endParaRPr lang="it-CH" sz="4000" dirty="0">
              <a:latin typeface="Eras Demi ITC" pitchFamily="34" charset="0"/>
            </a:endParaRPr>
          </a:p>
          <a:p>
            <a:pPr algn="ctr"/>
            <a:r>
              <a:rPr lang="it-CH" sz="4000" smtClean="0">
                <a:latin typeface="Eras Demi ITC" pitchFamily="34" charset="0"/>
              </a:rPr>
              <a:t>Ed </a:t>
            </a:r>
            <a:r>
              <a:rPr lang="it-CH" sz="4000" dirty="0" smtClean="0">
                <a:latin typeface="Eras Demi ITC" pitchFamily="34" charset="0"/>
              </a:rPr>
              <a:t>ora tutti al rinfresco </a:t>
            </a:r>
            <a:r>
              <a:rPr lang="it-CH" sz="4000" dirty="0" smtClean="0">
                <a:latin typeface="Eras Demi ITC" pitchFamily="34" charset="0"/>
                <a:sym typeface="Wingdings" pitchFamily="2" charset="2"/>
              </a:rPr>
              <a:t></a:t>
            </a:r>
            <a:endParaRPr lang="it-CH" sz="40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22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817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49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Conti UGA 2011</a:t>
            </a:r>
            <a:endParaRPr lang="it-CH" sz="3600" dirty="0">
              <a:latin typeface="Eras Demi ITC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64738"/>
              </p:ext>
            </p:extLst>
          </p:nvPr>
        </p:nvGraphicFramePr>
        <p:xfrm>
          <a:off x="251520" y="1556792"/>
          <a:ext cx="8712967" cy="3528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644"/>
                <a:gridCol w="1737465"/>
                <a:gridCol w="1791401"/>
                <a:gridCol w="1542056"/>
                <a:gridCol w="1791401"/>
              </a:tblGrid>
              <a:tr h="3416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100" dirty="0">
                          <a:effectLst/>
                        </a:rPr>
                        <a:t> </a:t>
                      </a:r>
                      <a:endParaRPr lang="it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b="1" dirty="0">
                          <a:effectLst/>
                        </a:rPr>
                        <a:t>Cassa</a:t>
                      </a:r>
                      <a:endParaRPr lang="it-CH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b="1" dirty="0">
                          <a:effectLst/>
                        </a:rPr>
                        <a:t>Banca</a:t>
                      </a:r>
                      <a:endParaRPr lang="it-CH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b="1" dirty="0">
                          <a:effectLst/>
                        </a:rPr>
                        <a:t>Conto Deposito</a:t>
                      </a:r>
                      <a:endParaRPr lang="it-CH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b="1" dirty="0">
                          <a:effectLst/>
                        </a:rPr>
                        <a:t>Totale</a:t>
                      </a:r>
                      <a:endParaRPr lang="it-CH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>
                          <a:effectLst/>
                        </a:rPr>
                        <a:t> </a:t>
                      </a:r>
                      <a:endParaRPr lang="it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dirty="0">
                          <a:effectLst/>
                        </a:rPr>
                        <a:t> </a:t>
                      </a:r>
                      <a:endParaRPr lang="it-CH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 dirty="0">
                          <a:effectLst/>
                        </a:rPr>
                        <a:t> </a:t>
                      </a:r>
                      <a:endParaRPr lang="it-CH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>
                          <a:effectLst/>
                        </a:rPr>
                        <a:t> </a:t>
                      </a:r>
                      <a:endParaRPr lang="it-CH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600">
                          <a:effectLst/>
                        </a:rPr>
                        <a:t> </a:t>
                      </a:r>
                      <a:endParaRPr lang="it-CH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>
                          <a:effectLst/>
                        </a:rPr>
                        <a:t>Saldo 01.01.2011</a:t>
                      </a:r>
                      <a:endParaRPr lang="it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1’567.15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15'548.55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0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17'115.70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>
                          <a:effectLst/>
                        </a:rPr>
                        <a:t>Saldo 31.12.2011</a:t>
                      </a:r>
                      <a:endParaRPr lang="it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464.15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9'064.53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8064.50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17’593.18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 dirty="0">
                          <a:effectLst/>
                        </a:rPr>
                        <a:t> </a:t>
                      </a:r>
                      <a:endParaRPr lang="it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>
                          <a:effectLst/>
                        </a:rPr>
                        <a:t>Risultato 2011</a:t>
                      </a:r>
                      <a:endParaRPr lang="it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+ 477.48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>
                          <a:effectLst/>
                        </a:rPr>
                        <a:t> </a:t>
                      </a:r>
                      <a:endParaRPr lang="it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 dirty="0">
                          <a:effectLst/>
                        </a:rPr>
                        <a:t>Totale incassi</a:t>
                      </a:r>
                      <a:endParaRPr lang="it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smtClean="0">
                          <a:effectLst/>
                        </a:rPr>
                        <a:t>38’021.20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4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1800" dirty="0">
                          <a:effectLst/>
                        </a:rPr>
                        <a:t>Totale spese</a:t>
                      </a:r>
                      <a:endParaRPr lang="it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>
                          <a:effectLst/>
                        </a:rPr>
                        <a:t> </a:t>
                      </a:r>
                      <a:endParaRPr lang="it-CH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dirty="0">
                          <a:effectLst/>
                        </a:rPr>
                        <a:t> 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CH" sz="2000" smtClean="0">
                          <a:effectLst/>
                        </a:rPr>
                        <a:t>37’543.72</a:t>
                      </a:r>
                      <a:endParaRPr lang="it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Approvazione dei conti anno contabile 2011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195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Nomina dei revisori dei conti per l’anno 2012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588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Ordine del giorno</a:t>
            </a:r>
            <a:endParaRPr lang="it-CH" sz="36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del presidente del giorno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presidente uscente sulle attività dell’ultimo anno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Presentazione dei conti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 smtClean="0"/>
              <a:t>Approvazione </a:t>
            </a:r>
            <a:r>
              <a:rPr lang="it-CH" dirty="0"/>
              <a:t>dei conti anno contabile </a:t>
            </a:r>
            <a:r>
              <a:rPr lang="it-CH" dirty="0" smtClean="0"/>
              <a:t>2011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Nomina dei revisori dei conti per l’anno </a:t>
            </a:r>
            <a:r>
              <a:rPr lang="it-CH" dirty="0" smtClean="0"/>
              <a:t>2012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sz="2000" b="1" dirty="0"/>
              <a:t>Scarica del vecchio comitato, presentazione ed approvazione del nuovo comitato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Discorso del nuovo </a:t>
            </a:r>
            <a:r>
              <a:rPr lang="it-CH" dirty="0" smtClean="0"/>
              <a:t>presidente sul semestre in arrivo</a:t>
            </a:r>
            <a:endParaRPr lang="it-CH" dirty="0"/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CH" dirty="0"/>
              <a:t>Eventuali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679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8" y="4581128"/>
            <a:ext cx="9144000" cy="5362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301208"/>
            <a:ext cx="1670643" cy="1670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476672"/>
            <a:ext cx="8712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CH" sz="3600" dirty="0" smtClean="0">
                <a:latin typeface="Eras Demi ITC" pitchFamily="34" charset="0"/>
              </a:rPr>
              <a:t>Comitato</a:t>
            </a:r>
            <a:endParaRPr lang="it-CH" sz="3600" dirty="0">
              <a:latin typeface="Eras Demi ITC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11240"/>
              </p:ext>
            </p:extLst>
          </p:nvPr>
        </p:nvGraphicFramePr>
        <p:xfrm>
          <a:off x="251520" y="1397000"/>
          <a:ext cx="8712968" cy="390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484"/>
                <a:gridCol w="4356484"/>
              </a:tblGrid>
              <a:tr h="583448">
                <a:tc>
                  <a:txBody>
                    <a:bodyPr/>
                    <a:lstStyle/>
                    <a:p>
                      <a:pPr algn="ctr"/>
                      <a:r>
                        <a:rPr lang="it-CH" sz="2400" b="1" dirty="0" smtClean="0"/>
                        <a:t>Vecchio comitato</a:t>
                      </a:r>
                      <a:endParaRPr lang="it-C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CH" sz="2400" b="1" dirty="0" smtClean="0"/>
                        <a:t>Nuovo comitato</a:t>
                      </a:r>
                      <a:endParaRPr lang="it-CH" sz="2400" b="1" dirty="0"/>
                    </a:p>
                  </a:txBody>
                  <a:tcPr/>
                </a:tc>
              </a:tr>
              <a:tr h="3320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dirty="0" smtClean="0"/>
                        <a:t>Dave Canavesi (presidente)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dirty="0" smtClean="0"/>
                        <a:t>Angelo</a:t>
                      </a:r>
                      <a:r>
                        <a:rPr lang="it-CH" baseline="0" dirty="0" smtClean="0"/>
                        <a:t> Guglielmetti (vice)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aseline="0" dirty="0" smtClean="0"/>
                        <a:t>Aurélie de Vantéry (cassiera)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="1" baseline="0" dirty="0" smtClean="0">
                          <a:solidFill>
                            <a:srgbClr val="FF0000"/>
                          </a:solidFill>
                        </a:rPr>
                        <a:t>Diego Fuentes (quartiermastro)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="1" baseline="0" dirty="0" smtClean="0">
                          <a:solidFill>
                            <a:srgbClr val="FF0000"/>
                          </a:solidFill>
                        </a:rPr>
                        <a:t>JJ Stoppani (segretario)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="1" baseline="0" dirty="0" smtClean="0">
                          <a:solidFill>
                            <a:srgbClr val="FF0000"/>
                          </a:solidFill>
                        </a:rPr>
                        <a:t>Stefano Casellini (contabile ad-honorem)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="1" baseline="0" dirty="0" smtClean="0">
                          <a:solidFill>
                            <a:srgbClr val="FF0000"/>
                          </a:solidFill>
                        </a:rPr>
                        <a:t>Reto Morgantini (membro)</a:t>
                      </a:r>
                      <a:endParaRPr lang="it-CH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dirty="0" smtClean="0"/>
                        <a:t>Angelo</a:t>
                      </a:r>
                      <a:r>
                        <a:rPr lang="it-CH" baseline="0" dirty="0" smtClean="0"/>
                        <a:t> Guglielmetti (presidente)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aseline="0" dirty="0" smtClean="0"/>
                        <a:t>Dave Canavesi (vice ad interim)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aseline="0" dirty="0" smtClean="0"/>
                        <a:t>Aurélie de Vantéry (cassiera)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1" baseline="0" dirty="0" smtClean="0">
                          <a:solidFill>
                            <a:srgbClr val="00B050"/>
                          </a:solidFill>
                        </a:rPr>
                        <a:t>Aline Lurati (quartiermastro)</a:t>
                      </a:r>
                      <a:endParaRPr lang="it-CH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b="1" baseline="0" dirty="0" smtClean="0">
                          <a:solidFill>
                            <a:srgbClr val="00B050"/>
                          </a:solidFill>
                        </a:rPr>
                        <a:t>Sara Iadarola (segretaria)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CH" b="1" baseline="0" dirty="0" smtClean="0">
                          <a:solidFill>
                            <a:srgbClr val="00B050"/>
                          </a:solidFill>
                        </a:rPr>
                        <a:t>Paolo Bernasconi (contabile)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630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</dc:creator>
  <cp:lastModifiedBy>Engi</cp:lastModifiedBy>
  <cp:revision>11</cp:revision>
  <dcterms:created xsi:type="dcterms:W3CDTF">2012-03-04T19:07:18Z</dcterms:created>
  <dcterms:modified xsi:type="dcterms:W3CDTF">2012-03-04T22:01:04Z</dcterms:modified>
</cp:coreProperties>
</file>