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5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 id="285" r:id="rId31"/>
    <p:sldId id="338" r:id="rId32"/>
    <p:sldId id="359" r:id="rId33"/>
    <p:sldId id="339" r:id="rId34"/>
    <p:sldId id="358" r:id="rId35"/>
    <p:sldId id="286" r:id="rId36"/>
    <p:sldId id="287" r:id="rId37"/>
    <p:sldId id="288" r:id="rId38"/>
    <p:sldId id="289" r:id="rId39"/>
    <p:sldId id="341" r:id="rId40"/>
    <p:sldId id="290" r:id="rId41"/>
    <p:sldId id="291" r:id="rId42"/>
    <p:sldId id="292" r:id="rId43"/>
    <p:sldId id="293" r:id="rId44"/>
    <p:sldId id="294" r:id="rId45"/>
    <p:sldId id="295" r:id="rId46"/>
    <p:sldId id="296" r:id="rId47"/>
    <p:sldId id="297" r:id="rId48"/>
    <p:sldId id="298" r:id="rId49"/>
    <p:sldId id="299" r:id="rId50"/>
    <p:sldId id="342" r:id="rId51"/>
    <p:sldId id="300" r:id="rId52"/>
    <p:sldId id="301" r:id="rId53"/>
    <p:sldId id="302" r:id="rId54"/>
    <p:sldId id="303" r:id="rId55"/>
    <p:sldId id="304" r:id="rId56"/>
    <p:sldId id="305" r:id="rId57"/>
    <p:sldId id="306" r:id="rId58"/>
    <p:sldId id="307" r:id="rId59"/>
    <p:sldId id="343" r:id="rId60"/>
    <p:sldId id="308" r:id="rId61"/>
    <p:sldId id="309" r:id="rId62"/>
    <p:sldId id="344" r:id="rId63"/>
    <p:sldId id="345" r:id="rId64"/>
    <p:sldId id="346" r:id="rId65"/>
    <p:sldId id="310" r:id="rId66"/>
    <p:sldId id="311" r:id="rId67"/>
    <p:sldId id="312" r:id="rId68"/>
    <p:sldId id="313" r:id="rId69"/>
    <p:sldId id="314" r:id="rId70"/>
    <p:sldId id="347" r:id="rId71"/>
    <p:sldId id="315" r:id="rId72"/>
    <p:sldId id="348" r:id="rId73"/>
    <p:sldId id="316" r:id="rId74"/>
    <p:sldId id="350" r:id="rId75"/>
    <p:sldId id="349" r:id="rId76"/>
    <p:sldId id="351" r:id="rId77"/>
    <p:sldId id="317" r:id="rId78"/>
    <p:sldId id="318" r:id="rId79"/>
    <p:sldId id="319" r:id="rId80"/>
    <p:sldId id="320" r:id="rId81"/>
    <p:sldId id="321" r:id="rId82"/>
    <p:sldId id="352" r:id="rId83"/>
    <p:sldId id="322" r:id="rId84"/>
    <p:sldId id="323" r:id="rId85"/>
    <p:sldId id="324" r:id="rId86"/>
    <p:sldId id="325" r:id="rId87"/>
    <p:sldId id="326" r:id="rId88"/>
    <p:sldId id="327" r:id="rId89"/>
    <p:sldId id="328" r:id="rId90"/>
    <p:sldId id="329" r:id="rId91"/>
    <p:sldId id="354" r:id="rId92"/>
    <p:sldId id="353" r:id="rId93"/>
    <p:sldId id="330" r:id="rId94"/>
    <p:sldId id="332" r:id="rId95"/>
    <p:sldId id="355" r:id="rId96"/>
    <p:sldId id="333" r:id="rId97"/>
    <p:sldId id="334" r:id="rId98"/>
    <p:sldId id="335" r:id="rId99"/>
    <p:sldId id="356" r:id="rId100"/>
    <p:sldId id="336" r:id="rId101"/>
    <p:sldId id="337" r:id="rId10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eth Seaward" initials="GS" lastIdx="1" clrIdx="0">
    <p:extLst>
      <p:ext uri="{19B8F6BF-5375-455C-9EA6-DF929625EA0E}">
        <p15:presenceInfo xmlns:p15="http://schemas.microsoft.com/office/powerpoint/2012/main" userId="S-1-5-21-1417001333-1229272821-682003330-71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1B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305" autoAdjust="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image" Target="../media/image6.jpg"/><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diagrams/_rels/drawing1.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image" Target="../media/image6.jpg"/><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6FC367-14EE-4564-A81D-A9774CDB1C51}"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pt>
    <dgm:pt modelId="{A975BD84-4AA1-4C14-A529-67DB4C22A4DF}">
      <dgm:prSet phldrT="[Text]"/>
      <dgm:spPr/>
      <dgm:t>
        <a:bodyPr/>
        <a:lstStyle/>
        <a:p>
          <a:r>
            <a:rPr lang="en-US" b="1" dirty="0" smtClean="0"/>
            <a:t>S.R.P.</a:t>
          </a:r>
          <a:r>
            <a:rPr lang="en-US" dirty="0" smtClean="0"/>
            <a:t> and</a:t>
          </a:r>
          <a:r>
            <a:rPr lang="en-US" b="1" dirty="0" smtClean="0"/>
            <a:t> O.C.P.</a:t>
          </a:r>
          <a:r>
            <a:rPr lang="en-US" dirty="0" smtClean="0"/>
            <a:t> </a:t>
          </a:r>
        </a:p>
        <a:p>
          <a:r>
            <a:rPr lang="en-US" dirty="0" smtClean="0"/>
            <a:t>from </a:t>
          </a:r>
          <a:r>
            <a:rPr lang="en-US" b="1" dirty="0" smtClean="0"/>
            <a:t>Solid</a:t>
          </a:r>
          <a:r>
            <a:rPr lang="en-US" dirty="0" smtClean="0"/>
            <a:t>	</a:t>
          </a:r>
          <a:endParaRPr lang="en-ZA" dirty="0"/>
        </a:p>
      </dgm:t>
    </dgm:pt>
    <dgm:pt modelId="{C71533CD-213B-4ADD-AEDC-7AB15AB121D2}" type="parTrans" cxnId="{77568FFA-394D-4496-A671-1B29B6248AE0}">
      <dgm:prSet/>
      <dgm:spPr/>
      <dgm:t>
        <a:bodyPr/>
        <a:lstStyle/>
        <a:p>
          <a:endParaRPr lang="en-ZA"/>
        </a:p>
      </dgm:t>
    </dgm:pt>
    <dgm:pt modelId="{987BB7BD-2A76-4AFD-A713-E561A1BCEA50}" type="sibTrans" cxnId="{77568FFA-394D-4496-A671-1B29B6248AE0}">
      <dgm:prSet/>
      <dgm:spPr/>
      <dgm:t>
        <a:bodyPr/>
        <a:lstStyle/>
        <a:p>
          <a:endParaRPr lang="en-ZA"/>
        </a:p>
      </dgm:t>
    </dgm:pt>
    <dgm:pt modelId="{E6454994-B33E-44AE-8090-EB01265E1A3D}">
      <dgm:prSet phldrT="[Text]"/>
      <dgm:spPr/>
      <dgm:t>
        <a:bodyPr/>
        <a:lstStyle/>
        <a:p>
          <a:r>
            <a:rPr lang="en-US" b="1" dirty="0" smtClean="0"/>
            <a:t>Lazy Loading</a:t>
          </a:r>
          <a:endParaRPr lang="en-ZA" b="1" dirty="0"/>
        </a:p>
      </dgm:t>
    </dgm:pt>
    <dgm:pt modelId="{B1B1CF26-CB2D-4E47-948C-A27A71B0B047}" type="parTrans" cxnId="{FDB3527E-C13D-44D2-B587-C6168051847C}">
      <dgm:prSet/>
      <dgm:spPr/>
      <dgm:t>
        <a:bodyPr/>
        <a:lstStyle/>
        <a:p>
          <a:endParaRPr lang="en-ZA"/>
        </a:p>
      </dgm:t>
    </dgm:pt>
    <dgm:pt modelId="{59C06CBB-D407-4F73-86F2-CAA910820A80}" type="sibTrans" cxnId="{FDB3527E-C13D-44D2-B587-C6168051847C}">
      <dgm:prSet/>
      <dgm:spPr/>
      <dgm:t>
        <a:bodyPr/>
        <a:lstStyle/>
        <a:p>
          <a:endParaRPr lang="en-ZA"/>
        </a:p>
      </dgm:t>
    </dgm:pt>
    <dgm:pt modelId="{003826FA-10A1-430A-A43A-DF808BEA5D49}">
      <dgm:prSet phldrT="[Text]"/>
      <dgm:spPr/>
      <dgm:t>
        <a:bodyPr/>
        <a:lstStyle/>
        <a:p>
          <a:r>
            <a:rPr lang="en-US" b="1" dirty="0" smtClean="0">
              <a:solidFill>
                <a:schemeClr val="bg1"/>
              </a:solidFill>
            </a:rPr>
            <a:t>Prototype Pattern</a:t>
          </a:r>
          <a:endParaRPr lang="en-ZA" b="1" dirty="0">
            <a:solidFill>
              <a:schemeClr val="bg1"/>
            </a:solidFill>
          </a:endParaRPr>
        </a:p>
      </dgm:t>
    </dgm:pt>
    <dgm:pt modelId="{3C135317-C6FB-4592-BD91-694F5B04A920}" type="parTrans" cxnId="{AD982925-9329-432F-BE3C-4005FFB78820}">
      <dgm:prSet/>
      <dgm:spPr/>
      <dgm:t>
        <a:bodyPr/>
        <a:lstStyle/>
        <a:p>
          <a:endParaRPr lang="en-ZA"/>
        </a:p>
      </dgm:t>
    </dgm:pt>
    <dgm:pt modelId="{54036B3D-C5AC-4D4A-B21B-C9FA2EE36614}" type="sibTrans" cxnId="{AD982925-9329-432F-BE3C-4005FFB78820}">
      <dgm:prSet/>
      <dgm:spPr/>
      <dgm:t>
        <a:bodyPr/>
        <a:lstStyle/>
        <a:p>
          <a:endParaRPr lang="en-ZA"/>
        </a:p>
      </dgm:t>
    </dgm:pt>
    <dgm:pt modelId="{2EF9E79E-A73C-463B-AB20-3CCD16F12C9F}">
      <dgm:prSet phldrT="[Text]"/>
      <dgm:spPr/>
      <dgm:t>
        <a:bodyPr/>
        <a:lstStyle/>
        <a:p>
          <a:r>
            <a:rPr lang="en-US" dirty="0" smtClean="0"/>
            <a:t>Replace </a:t>
          </a:r>
          <a:r>
            <a:rPr lang="en-US" b="1" dirty="0" smtClean="0"/>
            <a:t>IF</a:t>
          </a:r>
          <a:r>
            <a:rPr lang="en-US" dirty="0" smtClean="0"/>
            <a:t> with </a:t>
          </a:r>
        </a:p>
        <a:p>
          <a:r>
            <a:rPr lang="en-US" b="1" dirty="0" smtClean="0"/>
            <a:t>Polymorphism</a:t>
          </a:r>
          <a:endParaRPr lang="en-ZA" b="1" dirty="0"/>
        </a:p>
      </dgm:t>
    </dgm:pt>
    <dgm:pt modelId="{7D424F98-4727-4DDB-8084-F17275365DA7}" type="parTrans" cxnId="{1576F385-693F-4D28-AF8F-4AE259ACF6CF}">
      <dgm:prSet/>
      <dgm:spPr/>
      <dgm:t>
        <a:bodyPr/>
        <a:lstStyle/>
        <a:p>
          <a:endParaRPr lang="en-ZA"/>
        </a:p>
      </dgm:t>
    </dgm:pt>
    <dgm:pt modelId="{CC95354B-30A9-465D-AAAE-E76C049AB6D7}" type="sibTrans" cxnId="{1576F385-693F-4D28-AF8F-4AE259ACF6CF}">
      <dgm:prSet/>
      <dgm:spPr/>
      <dgm:t>
        <a:bodyPr/>
        <a:lstStyle/>
        <a:p>
          <a:endParaRPr lang="en-ZA"/>
        </a:p>
      </dgm:t>
    </dgm:pt>
    <dgm:pt modelId="{1606FB4C-4646-4ED5-B32E-607B7B0DF761}">
      <dgm:prSet phldrT="[Text]"/>
      <dgm:spPr/>
      <dgm:t>
        <a:bodyPr/>
        <a:lstStyle/>
        <a:p>
          <a:r>
            <a:rPr lang="en-US" b="1" dirty="0" smtClean="0">
              <a:solidFill>
                <a:schemeClr val="bg1"/>
              </a:solidFill>
            </a:rPr>
            <a:t>Strategy Pattern</a:t>
          </a:r>
          <a:endParaRPr lang="en-ZA" b="1" dirty="0">
            <a:solidFill>
              <a:schemeClr val="bg1"/>
            </a:solidFill>
          </a:endParaRPr>
        </a:p>
      </dgm:t>
    </dgm:pt>
    <dgm:pt modelId="{6CC6617F-EE8E-4753-AF74-0632F90CF059}" type="parTrans" cxnId="{EC5C92F4-E322-46ED-8144-8BC37D981BC9}">
      <dgm:prSet/>
      <dgm:spPr/>
      <dgm:t>
        <a:bodyPr/>
        <a:lstStyle/>
        <a:p>
          <a:endParaRPr lang="en-ZA"/>
        </a:p>
      </dgm:t>
    </dgm:pt>
    <dgm:pt modelId="{2E603FB1-EE71-4A4F-BA55-CA355F7E2BD6}" type="sibTrans" cxnId="{EC5C92F4-E322-46ED-8144-8BC37D981BC9}">
      <dgm:prSet/>
      <dgm:spPr/>
      <dgm:t>
        <a:bodyPr/>
        <a:lstStyle/>
        <a:p>
          <a:endParaRPr lang="en-ZA"/>
        </a:p>
      </dgm:t>
    </dgm:pt>
    <dgm:pt modelId="{D516BC46-9232-449F-8E0C-72998F59E479}">
      <dgm:prSet phldrT="[Text]"/>
      <dgm:spPr/>
      <dgm:t>
        <a:bodyPr/>
        <a:lstStyle/>
        <a:p>
          <a:r>
            <a:rPr lang="en-US" b="1" dirty="0" smtClean="0">
              <a:solidFill>
                <a:srgbClr val="FFFF00"/>
              </a:solidFill>
            </a:rPr>
            <a:t>Inversion of Control</a:t>
          </a:r>
          <a:endParaRPr lang="en-ZA" b="1" dirty="0">
            <a:solidFill>
              <a:srgbClr val="FFFF00"/>
            </a:solidFill>
          </a:endParaRPr>
        </a:p>
      </dgm:t>
    </dgm:pt>
    <dgm:pt modelId="{CD1696D9-E47F-44C5-B517-ECDC2963C2B1}" type="parTrans" cxnId="{01937585-A279-4AA8-B1E9-6C3F967CD92C}">
      <dgm:prSet/>
      <dgm:spPr/>
      <dgm:t>
        <a:bodyPr/>
        <a:lstStyle/>
        <a:p>
          <a:endParaRPr lang="en-ZA"/>
        </a:p>
      </dgm:t>
    </dgm:pt>
    <dgm:pt modelId="{3C854648-5938-4F10-8F98-C6C60FE8BC16}" type="sibTrans" cxnId="{01937585-A279-4AA8-B1E9-6C3F967CD92C}">
      <dgm:prSet/>
      <dgm:spPr/>
      <dgm:t>
        <a:bodyPr/>
        <a:lstStyle/>
        <a:p>
          <a:endParaRPr lang="en-ZA"/>
        </a:p>
      </dgm:t>
    </dgm:pt>
    <dgm:pt modelId="{C6E1B3A5-1585-4AD8-ACCD-084EF8860410}">
      <dgm:prSet phldrT="[Text]"/>
      <dgm:spPr/>
      <dgm:t>
        <a:bodyPr/>
        <a:lstStyle/>
        <a:p>
          <a:r>
            <a:rPr lang="en-US" dirty="0" smtClean="0"/>
            <a:t>Dependency Injection</a:t>
          </a:r>
          <a:endParaRPr lang="en-ZA" dirty="0"/>
        </a:p>
      </dgm:t>
    </dgm:pt>
    <dgm:pt modelId="{BFE7F17A-CE49-4306-A16E-5F266F70A9DB}" type="parTrans" cxnId="{3A888E40-3734-4801-9E14-454002090B18}">
      <dgm:prSet/>
      <dgm:spPr/>
      <dgm:t>
        <a:bodyPr/>
        <a:lstStyle/>
        <a:p>
          <a:endParaRPr lang="en-ZA"/>
        </a:p>
      </dgm:t>
    </dgm:pt>
    <dgm:pt modelId="{39A3F754-E8EA-47CF-85E7-6C81C4F79915}" type="sibTrans" cxnId="{3A888E40-3734-4801-9E14-454002090B18}">
      <dgm:prSet/>
      <dgm:spPr/>
      <dgm:t>
        <a:bodyPr/>
        <a:lstStyle/>
        <a:p>
          <a:endParaRPr lang="en-ZA"/>
        </a:p>
      </dgm:t>
    </dgm:pt>
    <dgm:pt modelId="{42AA7BF8-E4D2-47AA-9290-62893B72AA49}">
      <dgm:prSet phldrT="[Text]"/>
      <dgm:spPr/>
      <dgm:t>
        <a:bodyPr/>
        <a:lstStyle/>
        <a:p>
          <a:r>
            <a:rPr lang="en-US" b="1" dirty="0" smtClean="0">
              <a:solidFill>
                <a:schemeClr val="bg1"/>
              </a:solidFill>
            </a:rPr>
            <a:t>Simple Factory</a:t>
          </a:r>
          <a:endParaRPr lang="en-ZA" b="1" dirty="0">
            <a:solidFill>
              <a:schemeClr val="bg1"/>
            </a:solidFill>
          </a:endParaRPr>
        </a:p>
      </dgm:t>
    </dgm:pt>
    <dgm:pt modelId="{2AFAA58A-2BEE-4018-BE92-AD576C4764C0}" type="parTrans" cxnId="{A1DE38A9-4857-4A70-949D-A81B691FD18D}">
      <dgm:prSet/>
      <dgm:spPr/>
      <dgm:t>
        <a:bodyPr/>
        <a:lstStyle/>
        <a:p>
          <a:endParaRPr lang="en-ZA"/>
        </a:p>
      </dgm:t>
    </dgm:pt>
    <dgm:pt modelId="{A8463E98-9CAD-4AB9-AD5F-0B51373E2F69}" type="sibTrans" cxnId="{A1DE38A9-4857-4A70-949D-A81B691FD18D}">
      <dgm:prSet/>
      <dgm:spPr/>
      <dgm:t>
        <a:bodyPr/>
        <a:lstStyle/>
        <a:p>
          <a:endParaRPr lang="en-ZA"/>
        </a:p>
      </dgm:t>
    </dgm:pt>
    <dgm:pt modelId="{775EE322-C4BB-428D-9B68-BE759093D104}" type="pres">
      <dgm:prSet presAssocID="{566FC367-14EE-4564-A81D-A9774CDB1C51}" presName="Name0" presStyleCnt="0">
        <dgm:presLayoutVars>
          <dgm:dir/>
          <dgm:resizeHandles val="exact"/>
        </dgm:presLayoutVars>
      </dgm:prSet>
      <dgm:spPr/>
    </dgm:pt>
    <dgm:pt modelId="{5B344018-AD05-47E9-AF4C-EE3DFC34FC81}" type="pres">
      <dgm:prSet presAssocID="{A975BD84-4AA1-4C14-A529-67DB4C22A4DF}" presName="composite" presStyleCnt="0"/>
      <dgm:spPr/>
    </dgm:pt>
    <dgm:pt modelId="{DEDA309B-478B-4AC3-A690-9E67D83000FA}" type="pres">
      <dgm:prSet presAssocID="{A975BD84-4AA1-4C14-A529-67DB4C22A4DF}" presName="rect1" presStyleLbl="bgShp" presStyleIdx="0"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dgm:spPr>
    </dgm:pt>
    <dgm:pt modelId="{9D9BE134-45F2-40AF-84B0-CFEBB7421F98}" type="pres">
      <dgm:prSet presAssocID="{A975BD84-4AA1-4C14-A529-67DB4C22A4DF}" presName="rect2" presStyleLbl="trBgShp" presStyleIdx="0" presStyleCnt="8" custScaleY="143754">
        <dgm:presLayoutVars>
          <dgm:bulletEnabled val="1"/>
        </dgm:presLayoutVars>
      </dgm:prSet>
      <dgm:spPr/>
      <dgm:t>
        <a:bodyPr/>
        <a:lstStyle/>
        <a:p>
          <a:endParaRPr lang="en-ZA"/>
        </a:p>
      </dgm:t>
    </dgm:pt>
    <dgm:pt modelId="{C4852361-9B25-44DD-896F-00F6CE950A2F}" type="pres">
      <dgm:prSet presAssocID="{987BB7BD-2A76-4AFD-A713-E561A1BCEA50}" presName="sibTrans" presStyleCnt="0"/>
      <dgm:spPr/>
    </dgm:pt>
    <dgm:pt modelId="{CC210EB8-28A0-4ADE-A2BD-475904C2F139}" type="pres">
      <dgm:prSet presAssocID="{E6454994-B33E-44AE-8090-EB01265E1A3D}" presName="composite" presStyleCnt="0"/>
      <dgm:spPr/>
    </dgm:pt>
    <dgm:pt modelId="{D068B9CA-C2F9-4950-BFEF-55871A92A6AD}" type="pres">
      <dgm:prSet presAssocID="{E6454994-B33E-44AE-8090-EB01265E1A3D}" presName="rect1" presStyleLbl="bgShp" presStyleIdx="1" presStyleCnt="8"/>
      <dgm:spPr>
        <a:blipFill>
          <a:blip xmlns:r="http://schemas.openxmlformats.org/officeDocument/2006/relationships" r:embed="rId2">
            <a:extLst>
              <a:ext uri="{28A0092B-C50C-407E-A947-70E740481C1C}">
                <a14:useLocalDpi xmlns:a14="http://schemas.microsoft.com/office/drawing/2010/main" val="0"/>
              </a:ext>
            </a:extLst>
          </a:blip>
          <a:srcRect/>
          <a:stretch>
            <a:fillRect l="-14000" r="-14000"/>
          </a:stretch>
        </a:blipFill>
      </dgm:spPr>
    </dgm:pt>
    <dgm:pt modelId="{2844233A-1B17-489C-A8D4-1C54790D60F3}" type="pres">
      <dgm:prSet presAssocID="{E6454994-B33E-44AE-8090-EB01265E1A3D}" presName="rect2" presStyleLbl="trBgShp" presStyleIdx="1" presStyleCnt="8">
        <dgm:presLayoutVars>
          <dgm:bulletEnabled val="1"/>
        </dgm:presLayoutVars>
      </dgm:prSet>
      <dgm:spPr/>
      <dgm:t>
        <a:bodyPr/>
        <a:lstStyle/>
        <a:p>
          <a:endParaRPr lang="en-ZA"/>
        </a:p>
      </dgm:t>
    </dgm:pt>
    <dgm:pt modelId="{8583DA1A-5536-4475-8340-006EACA6A4B4}" type="pres">
      <dgm:prSet presAssocID="{59C06CBB-D407-4F73-86F2-CAA910820A80}" presName="sibTrans" presStyleCnt="0"/>
      <dgm:spPr/>
    </dgm:pt>
    <dgm:pt modelId="{7B9864BF-B074-4ABC-A713-53B3297331BF}" type="pres">
      <dgm:prSet presAssocID="{003826FA-10A1-430A-A43A-DF808BEA5D49}" presName="composite" presStyleCnt="0"/>
      <dgm:spPr/>
    </dgm:pt>
    <dgm:pt modelId="{AD337DC0-0FA2-448F-B79E-3A673181685E}" type="pres">
      <dgm:prSet presAssocID="{003826FA-10A1-430A-A43A-DF808BEA5D49}" presName="rect1" presStyleLbl="bgShp" presStyleIdx="2" presStyleCnt="8"/>
      <dgm:spPr>
        <a:blipFill>
          <a:blip xmlns:r="http://schemas.openxmlformats.org/officeDocument/2006/relationships" r:embed="rId3">
            <a:extLst>
              <a:ext uri="{28A0092B-C50C-407E-A947-70E740481C1C}">
                <a14:useLocalDpi xmlns:a14="http://schemas.microsoft.com/office/drawing/2010/main" val="0"/>
              </a:ext>
            </a:extLst>
          </a:blip>
          <a:srcRect/>
          <a:stretch>
            <a:fillRect l="-14000" r="-14000"/>
          </a:stretch>
        </a:blipFill>
      </dgm:spPr>
    </dgm:pt>
    <dgm:pt modelId="{93010708-DB34-488D-BA4A-48F6F1DC00A8}" type="pres">
      <dgm:prSet presAssocID="{003826FA-10A1-430A-A43A-DF808BEA5D49}" presName="rect2" presStyleLbl="trBgShp" presStyleIdx="2" presStyleCnt="8">
        <dgm:presLayoutVars>
          <dgm:bulletEnabled val="1"/>
        </dgm:presLayoutVars>
      </dgm:prSet>
      <dgm:spPr/>
      <dgm:t>
        <a:bodyPr/>
        <a:lstStyle/>
        <a:p>
          <a:endParaRPr lang="en-ZA"/>
        </a:p>
      </dgm:t>
    </dgm:pt>
    <dgm:pt modelId="{EF169EE0-F8F2-4F43-816D-FBE4EDDC718C}" type="pres">
      <dgm:prSet presAssocID="{54036B3D-C5AC-4D4A-B21B-C9FA2EE36614}" presName="sibTrans" presStyleCnt="0"/>
      <dgm:spPr/>
    </dgm:pt>
    <dgm:pt modelId="{33CD2160-DA33-4549-9651-92B21220F81D}" type="pres">
      <dgm:prSet presAssocID="{2EF9E79E-A73C-463B-AB20-3CCD16F12C9F}" presName="composite" presStyleCnt="0"/>
      <dgm:spPr/>
    </dgm:pt>
    <dgm:pt modelId="{35A89335-198E-44BE-BEC6-B3BE44A9F8B6}" type="pres">
      <dgm:prSet presAssocID="{2EF9E79E-A73C-463B-AB20-3CCD16F12C9F}" presName="rect1" presStyleLbl="bgShp" presStyleIdx="3" presStyleCnt="8"/>
      <dgm:spPr>
        <a:blipFill>
          <a:blip xmlns:r="http://schemas.openxmlformats.org/officeDocument/2006/relationships" r:embed="rId4">
            <a:extLst>
              <a:ext uri="{28A0092B-C50C-407E-A947-70E740481C1C}">
                <a14:useLocalDpi xmlns:a14="http://schemas.microsoft.com/office/drawing/2010/main" val="0"/>
              </a:ext>
            </a:extLst>
          </a:blip>
          <a:srcRect/>
          <a:stretch>
            <a:fillRect l="-10000" r="-10000"/>
          </a:stretch>
        </a:blipFill>
      </dgm:spPr>
    </dgm:pt>
    <dgm:pt modelId="{09E3C25C-036B-4305-8B29-D18D7CFC232B}" type="pres">
      <dgm:prSet presAssocID="{2EF9E79E-A73C-463B-AB20-3CCD16F12C9F}" presName="rect2" presStyleLbl="trBgShp" presStyleIdx="3" presStyleCnt="8" custScaleY="148828">
        <dgm:presLayoutVars>
          <dgm:bulletEnabled val="1"/>
        </dgm:presLayoutVars>
      </dgm:prSet>
      <dgm:spPr/>
      <dgm:t>
        <a:bodyPr/>
        <a:lstStyle/>
        <a:p>
          <a:endParaRPr lang="en-ZA"/>
        </a:p>
      </dgm:t>
    </dgm:pt>
    <dgm:pt modelId="{A64087B9-2167-4E9B-A560-61F0D793875B}" type="pres">
      <dgm:prSet presAssocID="{CC95354B-30A9-465D-AAAE-E76C049AB6D7}" presName="sibTrans" presStyleCnt="0"/>
      <dgm:spPr/>
    </dgm:pt>
    <dgm:pt modelId="{37E28383-193F-429F-AF77-B6081CB1E7B1}" type="pres">
      <dgm:prSet presAssocID="{1606FB4C-4646-4ED5-B32E-607B7B0DF761}" presName="composite" presStyleCnt="0"/>
      <dgm:spPr/>
    </dgm:pt>
    <dgm:pt modelId="{C9DF9A4C-0FC1-4D93-A0CD-3EF94F5CAB29}" type="pres">
      <dgm:prSet presAssocID="{1606FB4C-4646-4ED5-B32E-607B7B0DF761}" presName="rect1" presStyleLbl="bgShp" presStyleIdx="4" presStyleCnt="8"/>
      <dgm:spPr>
        <a:blipFill>
          <a:blip xmlns:r="http://schemas.openxmlformats.org/officeDocument/2006/relationships" r:embed="rId5">
            <a:extLst>
              <a:ext uri="{28A0092B-C50C-407E-A947-70E740481C1C}">
                <a14:useLocalDpi xmlns:a14="http://schemas.microsoft.com/office/drawing/2010/main" val="0"/>
              </a:ext>
            </a:extLst>
          </a:blip>
          <a:srcRect/>
          <a:stretch>
            <a:fillRect l="-15000" r="-15000"/>
          </a:stretch>
        </a:blipFill>
      </dgm:spPr>
    </dgm:pt>
    <dgm:pt modelId="{602314E0-6DAB-4E9C-B3A7-7DB4529B8E88}" type="pres">
      <dgm:prSet presAssocID="{1606FB4C-4646-4ED5-B32E-607B7B0DF761}" presName="rect2" presStyleLbl="trBgShp" presStyleIdx="4" presStyleCnt="8">
        <dgm:presLayoutVars>
          <dgm:bulletEnabled val="1"/>
        </dgm:presLayoutVars>
      </dgm:prSet>
      <dgm:spPr/>
      <dgm:t>
        <a:bodyPr/>
        <a:lstStyle/>
        <a:p>
          <a:endParaRPr lang="en-ZA"/>
        </a:p>
      </dgm:t>
    </dgm:pt>
    <dgm:pt modelId="{95A0DA76-9338-4E71-AC76-CC6CB9A3F490}" type="pres">
      <dgm:prSet presAssocID="{2E603FB1-EE71-4A4F-BA55-CA355F7E2BD6}" presName="sibTrans" presStyleCnt="0"/>
      <dgm:spPr/>
    </dgm:pt>
    <dgm:pt modelId="{FF98702D-7C75-40FA-AF7C-A8E314C9D9D0}" type="pres">
      <dgm:prSet presAssocID="{D516BC46-9232-449F-8E0C-72998F59E479}" presName="composite" presStyleCnt="0"/>
      <dgm:spPr/>
    </dgm:pt>
    <dgm:pt modelId="{A51007E2-E915-4427-B297-12D6315772EC}" type="pres">
      <dgm:prSet presAssocID="{D516BC46-9232-449F-8E0C-72998F59E479}" presName="rect1" presStyleLbl="bgShp" presStyleIdx="5" presStyleCnt="8"/>
      <dgm:spPr>
        <a:blipFill>
          <a:blip xmlns:r="http://schemas.openxmlformats.org/officeDocument/2006/relationships" r:embed="rId6">
            <a:extLst>
              <a:ext uri="{28A0092B-C50C-407E-A947-70E740481C1C}">
                <a14:useLocalDpi xmlns:a14="http://schemas.microsoft.com/office/drawing/2010/main" val="0"/>
              </a:ext>
            </a:extLst>
          </a:blip>
          <a:srcRect/>
          <a:stretch>
            <a:fillRect t="-8000" b="-8000"/>
          </a:stretch>
        </a:blipFill>
      </dgm:spPr>
    </dgm:pt>
    <dgm:pt modelId="{F49CBDD2-73C4-485F-B1EF-26A8C1C2B691}" type="pres">
      <dgm:prSet presAssocID="{D516BC46-9232-449F-8E0C-72998F59E479}" presName="rect2" presStyleLbl="trBgShp" presStyleIdx="5" presStyleCnt="8">
        <dgm:presLayoutVars>
          <dgm:bulletEnabled val="1"/>
        </dgm:presLayoutVars>
      </dgm:prSet>
      <dgm:spPr/>
      <dgm:t>
        <a:bodyPr/>
        <a:lstStyle/>
        <a:p>
          <a:endParaRPr lang="en-ZA"/>
        </a:p>
      </dgm:t>
    </dgm:pt>
    <dgm:pt modelId="{4FF301BC-9EF8-4172-8A4E-FD9F78E7D609}" type="pres">
      <dgm:prSet presAssocID="{3C854648-5938-4F10-8F98-C6C60FE8BC16}" presName="sibTrans" presStyleCnt="0"/>
      <dgm:spPr/>
    </dgm:pt>
    <dgm:pt modelId="{A6E437C3-EFCC-4679-BFD1-B677462B9B91}" type="pres">
      <dgm:prSet presAssocID="{C6E1B3A5-1585-4AD8-ACCD-084EF8860410}" presName="composite" presStyleCnt="0"/>
      <dgm:spPr/>
    </dgm:pt>
    <dgm:pt modelId="{AD711E15-6FC0-4680-823F-5A8274E6505D}" type="pres">
      <dgm:prSet presAssocID="{C6E1B3A5-1585-4AD8-ACCD-084EF8860410}" presName="rect1" presStyleLbl="bgShp" presStyleIdx="6" presStyleCnt="8"/>
      <dgm:spPr>
        <a:blipFill>
          <a:blip xmlns:r="http://schemas.openxmlformats.org/officeDocument/2006/relationships" r:embed="rId7">
            <a:extLst>
              <a:ext uri="{28A0092B-C50C-407E-A947-70E740481C1C}">
                <a14:useLocalDpi xmlns:a14="http://schemas.microsoft.com/office/drawing/2010/main" val="0"/>
              </a:ext>
            </a:extLst>
          </a:blip>
          <a:srcRect/>
          <a:stretch>
            <a:fillRect l="-7000" r="-7000"/>
          </a:stretch>
        </a:blipFill>
      </dgm:spPr>
    </dgm:pt>
    <dgm:pt modelId="{30DBDE59-5B58-4D91-9CB0-8B84A640A93E}" type="pres">
      <dgm:prSet presAssocID="{C6E1B3A5-1585-4AD8-ACCD-084EF8860410}" presName="rect2" presStyleLbl="trBgShp" presStyleIdx="6" presStyleCnt="8">
        <dgm:presLayoutVars>
          <dgm:bulletEnabled val="1"/>
        </dgm:presLayoutVars>
      </dgm:prSet>
      <dgm:spPr/>
      <dgm:t>
        <a:bodyPr/>
        <a:lstStyle/>
        <a:p>
          <a:endParaRPr lang="en-ZA"/>
        </a:p>
      </dgm:t>
    </dgm:pt>
    <dgm:pt modelId="{5A532522-E26E-4665-9C8E-EB0928ED6267}" type="pres">
      <dgm:prSet presAssocID="{39A3F754-E8EA-47CF-85E7-6C81C4F79915}" presName="sibTrans" presStyleCnt="0"/>
      <dgm:spPr/>
    </dgm:pt>
    <dgm:pt modelId="{408D7E9B-ECD2-4C1D-9E08-8696BC1F5EAB}" type="pres">
      <dgm:prSet presAssocID="{42AA7BF8-E4D2-47AA-9290-62893B72AA49}" presName="composite" presStyleCnt="0"/>
      <dgm:spPr/>
    </dgm:pt>
    <dgm:pt modelId="{90726A2B-F46A-4EAA-86B7-D127906EAA3A}" type="pres">
      <dgm:prSet presAssocID="{42AA7BF8-E4D2-47AA-9290-62893B72AA49}" presName="rect1" presStyleLbl="bgShp" presStyleIdx="7" presStyleCnt="8"/>
      <dgm:spPr>
        <a:blipFill>
          <a:blip xmlns:r="http://schemas.openxmlformats.org/officeDocument/2006/relationships" r:embed="rId8">
            <a:extLst>
              <a:ext uri="{28A0092B-C50C-407E-A947-70E740481C1C}">
                <a14:useLocalDpi xmlns:a14="http://schemas.microsoft.com/office/drawing/2010/main" val="0"/>
              </a:ext>
            </a:extLst>
          </a:blip>
          <a:srcRect/>
          <a:stretch>
            <a:fillRect l="-15000" r="-15000"/>
          </a:stretch>
        </a:blipFill>
      </dgm:spPr>
    </dgm:pt>
    <dgm:pt modelId="{B837EEFC-764C-4B63-9A6D-D3F913D6D1CB}" type="pres">
      <dgm:prSet presAssocID="{42AA7BF8-E4D2-47AA-9290-62893B72AA49}" presName="rect2" presStyleLbl="trBgShp" presStyleIdx="7" presStyleCnt="8">
        <dgm:presLayoutVars>
          <dgm:bulletEnabled val="1"/>
        </dgm:presLayoutVars>
      </dgm:prSet>
      <dgm:spPr/>
      <dgm:t>
        <a:bodyPr/>
        <a:lstStyle/>
        <a:p>
          <a:endParaRPr lang="en-ZA"/>
        </a:p>
      </dgm:t>
    </dgm:pt>
  </dgm:ptLst>
  <dgm:cxnLst>
    <dgm:cxn modelId="{10F64699-C613-4F07-8B64-512701EF1629}" type="presOf" srcId="{A975BD84-4AA1-4C14-A529-67DB4C22A4DF}" destId="{9D9BE134-45F2-40AF-84B0-CFEBB7421F98}" srcOrd="0" destOrd="0" presId="urn:microsoft.com/office/officeart/2008/layout/BendingPictureSemiTransparentText"/>
    <dgm:cxn modelId="{DBBB50C4-723F-4CAD-8D5B-EFB66C2D8833}" type="presOf" srcId="{42AA7BF8-E4D2-47AA-9290-62893B72AA49}" destId="{B837EEFC-764C-4B63-9A6D-D3F913D6D1CB}" srcOrd="0" destOrd="0" presId="urn:microsoft.com/office/officeart/2008/layout/BendingPictureSemiTransparentText"/>
    <dgm:cxn modelId="{3A888E40-3734-4801-9E14-454002090B18}" srcId="{566FC367-14EE-4564-A81D-A9774CDB1C51}" destId="{C6E1B3A5-1585-4AD8-ACCD-084EF8860410}" srcOrd="6" destOrd="0" parTransId="{BFE7F17A-CE49-4306-A16E-5F266F70A9DB}" sibTransId="{39A3F754-E8EA-47CF-85E7-6C81C4F79915}"/>
    <dgm:cxn modelId="{7E269CD7-D914-41CA-8BC4-BC427742E711}" type="presOf" srcId="{D516BC46-9232-449F-8E0C-72998F59E479}" destId="{F49CBDD2-73C4-485F-B1EF-26A8C1C2B691}" srcOrd="0" destOrd="0" presId="urn:microsoft.com/office/officeart/2008/layout/BendingPictureSemiTransparentText"/>
    <dgm:cxn modelId="{AD982925-9329-432F-BE3C-4005FFB78820}" srcId="{566FC367-14EE-4564-A81D-A9774CDB1C51}" destId="{003826FA-10A1-430A-A43A-DF808BEA5D49}" srcOrd="2" destOrd="0" parTransId="{3C135317-C6FB-4592-BD91-694F5B04A920}" sibTransId="{54036B3D-C5AC-4D4A-B21B-C9FA2EE36614}"/>
    <dgm:cxn modelId="{BA12ED3E-EEBE-4A57-B7E8-62A4143282ED}" type="presOf" srcId="{003826FA-10A1-430A-A43A-DF808BEA5D49}" destId="{93010708-DB34-488D-BA4A-48F6F1DC00A8}" srcOrd="0" destOrd="0" presId="urn:microsoft.com/office/officeart/2008/layout/BendingPictureSemiTransparentText"/>
    <dgm:cxn modelId="{1576F385-693F-4D28-AF8F-4AE259ACF6CF}" srcId="{566FC367-14EE-4564-A81D-A9774CDB1C51}" destId="{2EF9E79E-A73C-463B-AB20-3CCD16F12C9F}" srcOrd="3" destOrd="0" parTransId="{7D424F98-4727-4DDB-8084-F17275365DA7}" sibTransId="{CC95354B-30A9-465D-AAAE-E76C049AB6D7}"/>
    <dgm:cxn modelId="{A1DE38A9-4857-4A70-949D-A81B691FD18D}" srcId="{566FC367-14EE-4564-A81D-A9774CDB1C51}" destId="{42AA7BF8-E4D2-47AA-9290-62893B72AA49}" srcOrd="7" destOrd="0" parTransId="{2AFAA58A-2BEE-4018-BE92-AD576C4764C0}" sibTransId="{A8463E98-9CAD-4AB9-AD5F-0B51373E2F69}"/>
    <dgm:cxn modelId="{35B49B23-ED34-40D4-B762-6705CD1BFF34}" type="presOf" srcId="{E6454994-B33E-44AE-8090-EB01265E1A3D}" destId="{2844233A-1B17-489C-A8D4-1C54790D60F3}" srcOrd="0" destOrd="0" presId="urn:microsoft.com/office/officeart/2008/layout/BendingPictureSemiTransparentText"/>
    <dgm:cxn modelId="{5A3937DD-7AA4-46C2-A091-C635008B74DF}" type="presOf" srcId="{2EF9E79E-A73C-463B-AB20-3CCD16F12C9F}" destId="{09E3C25C-036B-4305-8B29-D18D7CFC232B}" srcOrd="0" destOrd="0" presId="urn:microsoft.com/office/officeart/2008/layout/BendingPictureSemiTransparentText"/>
    <dgm:cxn modelId="{EC4D9172-583B-4EC3-9B92-4BA864531408}" type="presOf" srcId="{C6E1B3A5-1585-4AD8-ACCD-084EF8860410}" destId="{30DBDE59-5B58-4D91-9CB0-8B84A640A93E}" srcOrd="0" destOrd="0" presId="urn:microsoft.com/office/officeart/2008/layout/BendingPictureSemiTransparentText"/>
    <dgm:cxn modelId="{EC5C92F4-E322-46ED-8144-8BC37D981BC9}" srcId="{566FC367-14EE-4564-A81D-A9774CDB1C51}" destId="{1606FB4C-4646-4ED5-B32E-607B7B0DF761}" srcOrd="4" destOrd="0" parTransId="{6CC6617F-EE8E-4753-AF74-0632F90CF059}" sibTransId="{2E603FB1-EE71-4A4F-BA55-CA355F7E2BD6}"/>
    <dgm:cxn modelId="{4C1727D1-E799-413F-AEF3-DA8DD911C844}" type="presOf" srcId="{1606FB4C-4646-4ED5-B32E-607B7B0DF761}" destId="{602314E0-6DAB-4E9C-B3A7-7DB4529B8E88}" srcOrd="0" destOrd="0" presId="urn:microsoft.com/office/officeart/2008/layout/BendingPictureSemiTransparentText"/>
    <dgm:cxn modelId="{FDB3527E-C13D-44D2-B587-C6168051847C}" srcId="{566FC367-14EE-4564-A81D-A9774CDB1C51}" destId="{E6454994-B33E-44AE-8090-EB01265E1A3D}" srcOrd="1" destOrd="0" parTransId="{B1B1CF26-CB2D-4E47-948C-A27A71B0B047}" sibTransId="{59C06CBB-D407-4F73-86F2-CAA910820A80}"/>
    <dgm:cxn modelId="{80E59FE3-3F63-43BF-8657-861100500E56}" type="presOf" srcId="{566FC367-14EE-4564-A81D-A9774CDB1C51}" destId="{775EE322-C4BB-428D-9B68-BE759093D104}" srcOrd="0" destOrd="0" presId="urn:microsoft.com/office/officeart/2008/layout/BendingPictureSemiTransparentText"/>
    <dgm:cxn modelId="{01937585-A279-4AA8-B1E9-6C3F967CD92C}" srcId="{566FC367-14EE-4564-A81D-A9774CDB1C51}" destId="{D516BC46-9232-449F-8E0C-72998F59E479}" srcOrd="5" destOrd="0" parTransId="{CD1696D9-E47F-44C5-B517-ECDC2963C2B1}" sibTransId="{3C854648-5938-4F10-8F98-C6C60FE8BC16}"/>
    <dgm:cxn modelId="{77568FFA-394D-4496-A671-1B29B6248AE0}" srcId="{566FC367-14EE-4564-A81D-A9774CDB1C51}" destId="{A975BD84-4AA1-4C14-A529-67DB4C22A4DF}" srcOrd="0" destOrd="0" parTransId="{C71533CD-213B-4ADD-AEDC-7AB15AB121D2}" sibTransId="{987BB7BD-2A76-4AFD-A713-E561A1BCEA50}"/>
    <dgm:cxn modelId="{08211E5D-6B6B-4711-B6F8-3A5110C5732C}" type="presParOf" srcId="{775EE322-C4BB-428D-9B68-BE759093D104}" destId="{5B344018-AD05-47E9-AF4C-EE3DFC34FC81}" srcOrd="0" destOrd="0" presId="urn:microsoft.com/office/officeart/2008/layout/BendingPictureSemiTransparentText"/>
    <dgm:cxn modelId="{F7861401-85FB-4222-86EF-F2E893D3920A}" type="presParOf" srcId="{5B344018-AD05-47E9-AF4C-EE3DFC34FC81}" destId="{DEDA309B-478B-4AC3-A690-9E67D83000FA}" srcOrd="0" destOrd="0" presId="urn:microsoft.com/office/officeart/2008/layout/BendingPictureSemiTransparentText"/>
    <dgm:cxn modelId="{0DD79EBA-2FF8-4A95-A20C-400D13F5B877}" type="presParOf" srcId="{5B344018-AD05-47E9-AF4C-EE3DFC34FC81}" destId="{9D9BE134-45F2-40AF-84B0-CFEBB7421F98}" srcOrd="1" destOrd="0" presId="urn:microsoft.com/office/officeart/2008/layout/BendingPictureSemiTransparentText"/>
    <dgm:cxn modelId="{B1B8F25B-A7F5-4821-B98A-40A6A74B783D}" type="presParOf" srcId="{775EE322-C4BB-428D-9B68-BE759093D104}" destId="{C4852361-9B25-44DD-896F-00F6CE950A2F}" srcOrd="1" destOrd="0" presId="urn:microsoft.com/office/officeart/2008/layout/BendingPictureSemiTransparentText"/>
    <dgm:cxn modelId="{EC2BFD94-D8FB-4C34-A2C9-D22CF5FFE1BA}" type="presParOf" srcId="{775EE322-C4BB-428D-9B68-BE759093D104}" destId="{CC210EB8-28A0-4ADE-A2BD-475904C2F139}" srcOrd="2" destOrd="0" presId="urn:microsoft.com/office/officeart/2008/layout/BendingPictureSemiTransparentText"/>
    <dgm:cxn modelId="{B2E0E019-F440-4319-9168-088798FBD57E}" type="presParOf" srcId="{CC210EB8-28A0-4ADE-A2BD-475904C2F139}" destId="{D068B9CA-C2F9-4950-BFEF-55871A92A6AD}" srcOrd="0" destOrd="0" presId="urn:microsoft.com/office/officeart/2008/layout/BendingPictureSemiTransparentText"/>
    <dgm:cxn modelId="{FA4E2114-ACC8-4B8E-83C6-754D14A81A7A}" type="presParOf" srcId="{CC210EB8-28A0-4ADE-A2BD-475904C2F139}" destId="{2844233A-1B17-489C-A8D4-1C54790D60F3}" srcOrd="1" destOrd="0" presId="urn:microsoft.com/office/officeart/2008/layout/BendingPictureSemiTransparentText"/>
    <dgm:cxn modelId="{5D1AFC0A-751F-4477-8A4F-2400F5C491E1}" type="presParOf" srcId="{775EE322-C4BB-428D-9B68-BE759093D104}" destId="{8583DA1A-5536-4475-8340-006EACA6A4B4}" srcOrd="3" destOrd="0" presId="urn:microsoft.com/office/officeart/2008/layout/BendingPictureSemiTransparentText"/>
    <dgm:cxn modelId="{F6D8AF11-D82D-49AA-8639-05EA85F7606E}" type="presParOf" srcId="{775EE322-C4BB-428D-9B68-BE759093D104}" destId="{7B9864BF-B074-4ABC-A713-53B3297331BF}" srcOrd="4" destOrd="0" presId="urn:microsoft.com/office/officeart/2008/layout/BendingPictureSemiTransparentText"/>
    <dgm:cxn modelId="{18F7F9F9-E33B-43E2-B917-926B89890E13}" type="presParOf" srcId="{7B9864BF-B074-4ABC-A713-53B3297331BF}" destId="{AD337DC0-0FA2-448F-B79E-3A673181685E}" srcOrd="0" destOrd="0" presId="urn:microsoft.com/office/officeart/2008/layout/BendingPictureSemiTransparentText"/>
    <dgm:cxn modelId="{2A4692E6-D487-4B9A-844C-6B823B6DB344}" type="presParOf" srcId="{7B9864BF-B074-4ABC-A713-53B3297331BF}" destId="{93010708-DB34-488D-BA4A-48F6F1DC00A8}" srcOrd="1" destOrd="0" presId="urn:microsoft.com/office/officeart/2008/layout/BendingPictureSemiTransparentText"/>
    <dgm:cxn modelId="{96F143B6-3769-459F-A637-D2E9E58976F5}" type="presParOf" srcId="{775EE322-C4BB-428D-9B68-BE759093D104}" destId="{EF169EE0-F8F2-4F43-816D-FBE4EDDC718C}" srcOrd="5" destOrd="0" presId="urn:microsoft.com/office/officeart/2008/layout/BendingPictureSemiTransparentText"/>
    <dgm:cxn modelId="{B91E18EB-18F3-40E1-A6FC-332C4FC88E76}" type="presParOf" srcId="{775EE322-C4BB-428D-9B68-BE759093D104}" destId="{33CD2160-DA33-4549-9651-92B21220F81D}" srcOrd="6" destOrd="0" presId="urn:microsoft.com/office/officeart/2008/layout/BendingPictureSemiTransparentText"/>
    <dgm:cxn modelId="{8023BCC5-C550-4656-8CFB-9EEF8B4C35AF}" type="presParOf" srcId="{33CD2160-DA33-4549-9651-92B21220F81D}" destId="{35A89335-198E-44BE-BEC6-B3BE44A9F8B6}" srcOrd="0" destOrd="0" presId="urn:microsoft.com/office/officeart/2008/layout/BendingPictureSemiTransparentText"/>
    <dgm:cxn modelId="{8214EF7C-A1A2-4E0B-8B95-14D10D47C31A}" type="presParOf" srcId="{33CD2160-DA33-4549-9651-92B21220F81D}" destId="{09E3C25C-036B-4305-8B29-D18D7CFC232B}" srcOrd="1" destOrd="0" presId="urn:microsoft.com/office/officeart/2008/layout/BendingPictureSemiTransparentText"/>
    <dgm:cxn modelId="{F7B5ACF8-E7BE-4F1C-84B3-A4991889495B}" type="presParOf" srcId="{775EE322-C4BB-428D-9B68-BE759093D104}" destId="{A64087B9-2167-4E9B-A560-61F0D793875B}" srcOrd="7" destOrd="0" presId="urn:microsoft.com/office/officeart/2008/layout/BendingPictureSemiTransparentText"/>
    <dgm:cxn modelId="{E2AA2E53-5C55-46A0-B920-AB084A485D38}" type="presParOf" srcId="{775EE322-C4BB-428D-9B68-BE759093D104}" destId="{37E28383-193F-429F-AF77-B6081CB1E7B1}" srcOrd="8" destOrd="0" presId="urn:microsoft.com/office/officeart/2008/layout/BendingPictureSemiTransparentText"/>
    <dgm:cxn modelId="{54A83002-1C4B-4C07-8C40-45061ACCBDD3}" type="presParOf" srcId="{37E28383-193F-429F-AF77-B6081CB1E7B1}" destId="{C9DF9A4C-0FC1-4D93-A0CD-3EF94F5CAB29}" srcOrd="0" destOrd="0" presId="urn:microsoft.com/office/officeart/2008/layout/BendingPictureSemiTransparentText"/>
    <dgm:cxn modelId="{3B9A211B-4674-4EF2-BF9B-BF945937AA7E}" type="presParOf" srcId="{37E28383-193F-429F-AF77-B6081CB1E7B1}" destId="{602314E0-6DAB-4E9C-B3A7-7DB4529B8E88}" srcOrd="1" destOrd="0" presId="urn:microsoft.com/office/officeart/2008/layout/BendingPictureSemiTransparentText"/>
    <dgm:cxn modelId="{19576DC8-2C36-4711-8E13-43C426E6F4A2}" type="presParOf" srcId="{775EE322-C4BB-428D-9B68-BE759093D104}" destId="{95A0DA76-9338-4E71-AC76-CC6CB9A3F490}" srcOrd="9" destOrd="0" presId="urn:microsoft.com/office/officeart/2008/layout/BendingPictureSemiTransparentText"/>
    <dgm:cxn modelId="{633A38AB-48F6-43B1-889F-01D511A887CB}" type="presParOf" srcId="{775EE322-C4BB-428D-9B68-BE759093D104}" destId="{FF98702D-7C75-40FA-AF7C-A8E314C9D9D0}" srcOrd="10" destOrd="0" presId="urn:microsoft.com/office/officeart/2008/layout/BendingPictureSemiTransparentText"/>
    <dgm:cxn modelId="{A24E2CB3-BFD4-44A8-B141-0DB55E55AAE0}" type="presParOf" srcId="{FF98702D-7C75-40FA-AF7C-A8E314C9D9D0}" destId="{A51007E2-E915-4427-B297-12D6315772EC}" srcOrd="0" destOrd="0" presId="urn:microsoft.com/office/officeart/2008/layout/BendingPictureSemiTransparentText"/>
    <dgm:cxn modelId="{1D048FE6-5643-4214-9168-B18E298600AF}" type="presParOf" srcId="{FF98702D-7C75-40FA-AF7C-A8E314C9D9D0}" destId="{F49CBDD2-73C4-485F-B1EF-26A8C1C2B691}" srcOrd="1" destOrd="0" presId="urn:microsoft.com/office/officeart/2008/layout/BendingPictureSemiTransparentText"/>
    <dgm:cxn modelId="{3BB42519-E00A-4BFF-914D-733641B7FC9E}" type="presParOf" srcId="{775EE322-C4BB-428D-9B68-BE759093D104}" destId="{4FF301BC-9EF8-4172-8A4E-FD9F78E7D609}" srcOrd="11" destOrd="0" presId="urn:microsoft.com/office/officeart/2008/layout/BendingPictureSemiTransparentText"/>
    <dgm:cxn modelId="{5A31AC56-8ECE-4638-BC31-42FAA0E4D70B}" type="presParOf" srcId="{775EE322-C4BB-428D-9B68-BE759093D104}" destId="{A6E437C3-EFCC-4679-BFD1-B677462B9B91}" srcOrd="12" destOrd="0" presId="urn:microsoft.com/office/officeart/2008/layout/BendingPictureSemiTransparentText"/>
    <dgm:cxn modelId="{F7D11F97-D1C0-4C6B-B20B-3CF00513EF86}" type="presParOf" srcId="{A6E437C3-EFCC-4679-BFD1-B677462B9B91}" destId="{AD711E15-6FC0-4680-823F-5A8274E6505D}" srcOrd="0" destOrd="0" presId="urn:microsoft.com/office/officeart/2008/layout/BendingPictureSemiTransparentText"/>
    <dgm:cxn modelId="{16317830-F9C0-41FA-84AB-6486381024F8}" type="presParOf" srcId="{A6E437C3-EFCC-4679-BFD1-B677462B9B91}" destId="{30DBDE59-5B58-4D91-9CB0-8B84A640A93E}" srcOrd="1" destOrd="0" presId="urn:microsoft.com/office/officeart/2008/layout/BendingPictureSemiTransparentText"/>
    <dgm:cxn modelId="{F3A5C369-111C-42F2-90CB-0C8B00C9DB7E}" type="presParOf" srcId="{775EE322-C4BB-428D-9B68-BE759093D104}" destId="{5A532522-E26E-4665-9C8E-EB0928ED6267}" srcOrd="13" destOrd="0" presId="urn:microsoft.com/office/officeart/2008/layout/BendingPictureSemiTransparentText"/>
    <dgm:cxn modelId="{84F2A949-28D4-403F-954C-FB62ED1E00C8}" type="presParOf" srcId="{775EE322-C4BB-428D-9B68-BE759093D104}" destId="{408D7E9B-ECD2-4C1D-9E08-8696BC1F5EAB}" srcOrd="14" destOrd="0" presId="urn:microsoft.com/office/officeart/2008/layout/BendingPictureSemiTransparentText"/>
    <dgm:cxn modelId="{AFCF027F-67BA-47F4-BC05-B45A74A11067}" type="presParOf" srcId="{408D7E9B-ECD2-4C1D-9E08-8696BC1F5EAB}" destId="{90726A2B-F46A-4EAA-86B7-D127906EAA3A}" srcOrd="0" destOrd="0" presId="urn:microsoft.com/office/officeart/2008/layout/BendingPictureSemiTransparentText"/>
    <dgm:cxn modelId="{19FEB611-BFC6-4A5C-809A-7F3C8FEB7F48}" type="presParOf" srcId="{408D7E9B-ECD2-4C1D-9E08-8696BC1F5EAB}" destId="{B837EEFC-764C-4B63-9A6D-D3F913D6D1CB}" srcOrd="1" destOrd="0" presId="urn:microsoft.com/office/officeart/2008/layout/BendingPictureSemiTransparent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A309B-478B-4AC3-A690-9E67D83000FA}">
      <dsp:nvSpPr>
        <dsp:cNvPr id="0" name=""/>
        <dsp:cNvSpPr/>
      </dsp:nvSpPr>
      <dsp:spPr>
        <a:xfrm>
          <a:off x="5743" y="704408"/>
          <a:ext cx="2569341" cy="220222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a:ln>
          <a:noFill/>
        </a:ln>
        <a:effectLst/>
      </dsp:spPr>
      <dsp:style>
        <a:lnRef idx="0">
          <a:scrgbClr r="0" g="0" b="0"/>
        </a:lnRef>
        <a:fillRef idx="1">
          <a:scrgbClr r="0" g="0" b="0"/>
        </a:fillRef>
        <a:effectRef idx="0">
          <a:scrgbClr r="0" g="0" b="0"/>
        </a:effectRef>
        <a:fontRef idx="minor"/>
      </dsp:style>
    </dsp:sp>
    <dsp:sp modelId="{9D9BE134-45F2-40AF-84B0-CFEBB7421F98}">
      <dsp:nvSpPr>
        <dsp:cNvPr id="0" name=""/>
        <dsp:cNvSpPr/>
      </dsp:nvSpPr>
      <dsp:spPr>
        <a:xfrm>
          <a:off x="5743" y="2130341"/>
          <a:ext cx="2569341" cy="759790"/>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b="1" kern="1200" dirty="0" smtClean="0"/>
            <a:t>S.R.P.</a:t>
          </a:r>
          <a:r>
            <a:rPr lang="en-US" sz="1900" kern="1200" dirty="0" smtClean="0"/>
            <a:t> and</a:t>
          </a:r>
          <a:r>
            <a:rPr lang="en-US" sz="1900" b="1" kern="1200" dirty="0" smtClean="0"/>
            <a:t> O.C.P.</a:t>
          </a:r>
          <a:r>
            <a:rPr lang="en-US" sz="1900" kern="1200" dirty="0" smtClean="0"/>
            <a:t> </a:t>
          </a:r>
        </a:p>
        <a:p>
          <a:pPr lvl="0" algn="ctr" defTabSz="844550">
            <a:lnSpc>
              <a:spcPct val="90000"/>
            </a:lnSpc>
            <a:spcBef>
              <a:spcPct val="0"/>
            </a:spcBef>
            <a:spcAft>
              <a:spcPct val="35000"/>
            </a:spcAft>
          </a:pPr>
          <a:r>
            <a:rPr lang="en-US" sz="1900" kern="1200" dirty="0" smtClean="0"/>
            <a:t>from </a:t>
          </a:r>
          <a:r>
            <a:rPr lang="en-US" sz="1900" b="1" kern="1200" dirty="0" smtClean="0"/>
            <a:t>Solid</a:t>
          </a:r>
          <a:r>
            <a:rPr lang="en-US" sz="1900" kern="1200" dirty="0" smtClean="0"/>
            <a:t>	</a:t>
          </a:r>
          <a:endParaRPr lang="en-ZA" sz="1900" kern="1200" dirty="0"/>
        </a:p>
      </dsp:txBody>
      <dsp:txXfrm>
        <a:off x="5743" y="2130341"/>
        <a:ext cx="2569341" cy="759790"/>
      </dsp:txXfrm>
    </dsp:sp>
    <dsp:sp modelId="{D068B9CA-C2F9-4950-BFEF-55871A92A6AD}">
      <dsp:nvSpPr>
        <dsp:cNvPr id="0" name=""/>
        <dsp:cNvSpPr/>
      </dsp:nvSpPr>
      <dsp:spPr>
        <a:xfrm>
          <a:off x="2837150" y="704408"/>
          <a:ext cx="2569341" cy="2202229"/>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4000" r="-14000"/>
          </a:stretch>
        </a:blipFill>
        <a:ln>
          <a:noFill/>
        </a:ln>
        <a:effectLst/>
      </dsp:spPr>
      <dsp:style>
        <a:lnRef idx="0">
          <a:scrgbClr r="0" g="0" b="0"/>
        </a:lnRef>
        <a:fillRef idx="1">
          <a:scrgbClr r="0" g="0" b="0"/>
        </a:fillRef>
        <a:effectRef idx="0">
          <a:scrgbClr r="0" g="0" b="0"/>
        </a:effectRef>
        <a:fontRef idx="minor"/>
      </dsp:style>
    </dsp:sp>
    <dsp:sp modelId="{2844233A-1B17-489C-A8D4-1C54790D60F3}">
      <dsp:nvSpPr>
        <dsp:cNvPr id="0" name=""/>
        <dsp:cNvSpPr/>
      </dsp:nvSpPr>
      <dsp:spPr>
        <a:xfrm>
          <a:off x="2837150" y="2245969"/>
          <a:ext cx="2569341" cy="528535"/>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b="1" kern="1200" dirty="0" smtClean="0"/>
            <a:t>Lazy Loading</a:t>
          </a:r>
          <a:endParaRPr lang="en-ZA" sz="1900" b="1" kern="1200" dirty="0"/>
        </a:p>
      </dsp:txBody>
      <dsp:txXfrm>
        <a:off x="2837150" y="2245969"/>
        <a:ext cx="2569341" cy="528535"/>
      </dsp:txXfrm>
    </dsp:sp>
    <dsp:sp modelId="{AD337DC0-0FA2-448F-B79E-3A673181685E}">
      <dsp:nvSpPr>
        <dsp:cNvPr id="0" name=""/>
        <dsp:cNvSpPr/>
      </dsp:nvSpPr>
      <dsp:spPr>
        <a:xfrm>
          <a:off x="5668556" y="704408"/>
          <a:ext cx="2569341" cy="220222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4000" r="-14000"/>
          </a:stretch>
        </a:blipFill>
        <a:ln>
          <a:noFill/>
        </a:ln>
        <a:effectLst/>
      </dsp:spPr>
      <dsp:style>
        <a:lnRef idx="0">
          <a:scrgbClr r="0" g="0" b="0"/>
        </a:lnRef>
        <a:fillRef idx="1">
          <a:scrgbClr r="0" g="0" b="0"/>
        </a:fillRef>
        <a:effectRef idx="0">
          <a:scrgbClr r="0" g="0" b="0"/>
        </a:effectRef>
        <a:fontRef idx="minor"/>
      </dsp:style>
    </dsp:sp>
    <dsp:sp modelId="{93010708-DB34-488D-BA4A-48F6F1DC00A8}">
      <dsp:nvSpPr>
        <dsp:cNvPr id="0" name=""/>
        <dsp:cNvSpPr/>
      </dsp:nvSpPr>
      <dsp:spPr>
        <a:xfrm>
          <a:off x="5668556" y="2245969"/>
          <a:ext cx="2569341" cy="528535"/>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solidFill>
            </a:rPr>
            <a:t>Prototype Pattern</a:t>
          </a:r>
          <a:endParaRPr lang="en-ZA" sz="1900" b="1" kern="1200" dirty="0">
            <a:solidFill>
              <a:schemeClr val="bg1"/>
            </a:solidFill>
          </a:endParaRPr>
        </a:p>
      </dsp:txBody>
      <dsp:txXfrm>
        <a:off x="5668556" y="2245969"/>
        <a:ext cx="2569341" cy="528535"/>
      </dsp:txXfrm>
    </dsp:sp>
    <dsp:sp modelId="{35A89335-198E-44BE-BEC6-B3BE44A9F8B6}">
      <dsp:nvSpPr>
        <dsp:cNvPr id="0" name=""/>
        <dsp:cNvSpPr/>
      </dsp:nvSpPr>
      <dsp:spPr>
        <a:xfrm>
          <a:off x="8499963" y="704408"/>
          <a:ext cx="2569341" cy="2202229"/>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0000" r="-10000"/>
          </a:stretch>
        </a:blipFill>
        <a:ln>
          <a:noFill/>
        </a:ln>
        <a:effectLst/>
      </dsp:spPr>
      <dsp:style>
        <a:lnRef idx="0">
          <a:scrgbClr r="0" g="0" b="0"/>
        </a:lnRef>
        <a:fillRef idx="1">
          <a:scrgbClr r="0" g="0" b="0"/>
        </a:fillRef>
        <a:effectRef idx="0">
          <a:scrgbClr r="0" g="0" b="0"/>
        </a:effectRef>
        <a:fontRef idx="minor"/>
      </dsp:style>
    </dsp:sp>
    <dsp:sp modelId="{09E3C25C-036B-4305-8B29-D18D7CFC232B}">
      <dsp:nvSpPr>
        <dsp:cNvPr id="0" name=""/>
        <dsp:cNvSpPr/>
      </dsp:nvSpPr>
      <dsp:spPr>
        <a:xfrm>
          <a:off x="8499963" y="2116932"/>
          <a:ext cx="2569341" cy="786608"/>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kern="1200" dirty="0" smtClean="0"/>
            <a:t>Replace </a:t>
          </a:r>
          <a:r>
            <a:rPr lang="en-US" sz="1900" b="1" kern="1200" dirty="0" smtClean="0"/>
            <a:t>IF</a:t>
          </a:r>
          <a:r>
            <a:rPr lang="en-US" sz="1900" kern="1200" dirty="0" smtClean="0"/>
            <a:t> with </a:t>
          </a:r>
        </a:p>
        <a:p>
          <a:pPr lvl="0" algn="ctr" defTabSz="844550">
            <a:lnSpc>
              <a:spcPct val="90000"/>
            </a:lnSpc>
            <a:spcBef>
              <a:spcPct val="0"/>
            </a:spcBef>
            <a:spcAft>
              <a:spcPct val="35000"/>
            </a:spcAft>
          </a:pPr>
          <a:r>
            <a:rPr lang="en-US" sz="1900" b="1" kern="1200" dirty="0" smtClean="0"/>
            <a:t>Polymorphism</a:t>
          </a:r>
          <a:endParaRPr lang="en-ZA" sz="1900" b="1" kern="1200" dirty="0"/>
        </a:p>
      </dsp:txBody>
      <dsp:txXfrm>
        <a:off x="8499963" y="2116932"/>
        <a:ext cx="2569341" cy="786608"/>
      </dsp:txXfrm>
    </dsp:sp>
    <dsp:sp modelId="{C9DF9A4C-0FC1-4D93-A0CD-3EF94F5CAB29}">
      <dsp:nvSpPr>
        <dsp:cNvPr id="0" name=""/>
        <dsp:cNvSpPr/>
      </dsp:nvSpPr>
      <dsp:spPr>
        <a:xfrm>
          <a:off x="5743" y="3163572"/>
          <a:ext cx="2569341" cy="2202229"/>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15000" r="-15000"/>
          </a:stretch>
        </a:blipFill>
        <a:ln>
          <a:noFill/>
        </a:ln>
        <a:effectLst/>
      </dsp:spPr>
      <dsp:style>
        <a:lnRef idx="0">
          <a:scrgbClr r="0" g="0" b="0"/>
        </a:lnRef>
        <a:fillRef idx="1">
          <a:scrgbClr r="0" g="0" b="0"/>
        </a:fillRef>
        <a:effectRef idx="0">
          <a:scrgbClr r="0" g="0" b="0"/>
        </a:effectRef>
        <a:fontRef idx="minor"/>
      </dsp:style>
    </dsp:sp>
    <dsp:sp modelId="{602314E0-6DAB-4E9C-B3A7-7DB4529B8E88}">
      <dsp:nvSpPr>
        <dsp:cNvPr id="0" name=""/>
        <dsp:cNvSpPr/>
      </dsp:nvSpPr>
      <dsp:spPr>
        <a:xfrm>
          <a:off x="5743" y="4705132"/>
          <a:ext cx="2569341" cy="528535"/>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solidFill>
            </a:rPr>
            <a:t>Strategy Pattern</a:t>
          </a:r>
          <a:endParaRPr lang="en-ZA" sz="1900" b="1" kern="1200" dirty="0">
            <a:solidFill>
              <a:schemeClr val="bg1"/>
            </a:solidFill>
          </a:endParaRPr>
        </a:p>
      </dsp:txBody>
      <dsp:txXfrm>
        <a:off x="5743" y="4705132"/>
        <a:ext cx="2569341" cy="528535"/>
      </dsp:txXfrm>
    </dsp:sp>
    <dsp:sp modelId="{A51007E2-E915-4427-B297-12D6315772EC}">
      <dsp:nvSpPr>
        <dsp:cNvPr id="0" name=""/>
        <dsp:cNvSpPr/>
      </dsp:nvSpPr>
      <dsp:spPr>
        <a:xfrm>
          <a:off x="2837150" y="3163572"/>
          <a:ext cx="2569341" cy="2202229"/>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8000" b="-8000"/>
          </a:stretch>
        </a:blipFill>
        <a:ln>
          <a:noFill/>
        </a:ln>
        <a:effectLst/>
      </dsp:spPr>
      <dsp:style>
        <a:lnRef idx="0">
          <a:scrgbClr r="0" g="0" b="0"/>
        </a:lnRef>
        <a:fillRef idx="1">
          <a:scrgbClr r="0" g="0" b="0"/>
        </a:fillRef>
        <a:effectRef idx="0">
          <a:scrgbClr r="0" g="0" b="0"/>
        </a:effectRef>
        <a:fontRef idx="minor"/>
      </dsp:style>
    </dsp:sp>
    <dsp:sp modelId="{F49CBDD2-73C4-485F-B1EF-26A8C1C2B691}">
      <dsp:nvSpPr>
        <dsp:cNvPr id="0" name=""/>
        <dsp:cNvSpPr/>
      </dsp:nvSpPr>
      <dsp:spPr>
        <a:xfrm>
          <a:off x="2837150" y="4705132"/>
          <a:ext cx="2569341" cy="528535"/>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b="1" kern="1200" dirty="0" smtClean="0">
              <a:solidFill>
                <a:srgbClr val="FFFF00"/>
              </a:solidFill>
            </a:rPr>
            <a:t>Inversion of Control</a:t>
          </a:r>
          <a:endParaRPr lang="en-ZA" sz="1900" b="1" kern="1200" dirty="0">
            <a:solidFill>
              <a:srgbClr val="FFFF00"/>
            </a:solidFill>
          </a:endParaRPr>
        </a:p>
      </dsp:txBody>
      <dsp:txXfrm>
        <a:off x="2837150" y="4705132"/>
        <a:ext cx="2569341" cy="528535"/>
      </dsp:txXfrm>
    </dsp:sp>
    <dsp:sp modelId="{AD711E15-6FC0-4680-823F-5A8274E6505D}">
      <dsp:nvSpPr>
        <dsp:cNvPr id="0" name=""/>
        <dsp:cNvSpPr/>
      </dsp:nvSpPr>
      <dsp:spPr>
        <a:xfrm>
          <a:off x="5668556" y="3163572"/>
          <a:ext cx="2569341" cy="2202229"/>
        </a:xfrm>
        <a:prstGeom prst="rect">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l="-7000" r="-7000"/>
          </a:stretch>
        </a:blipFill>
        <a:ln>
          <a:noFill/>
        </a:ln>
        <a:effectLst/>
      </dsp:spPr>
      <dsp:style>
        <a:lnRef idx="0">
          <a:scrgbClr r="0" g="0" b="0"/>
        </a:lnRef>
        <a:fillRef idx="1">
          <a:scrgbClr r="0" g="0" b="0"/>
        </a:fillRef>
        <a:effectRef idx="0">
          <a:scrgbClr r="0" g="0" b="0"/>
        </a:effectRef>
        <a:fontRef idx="minor"/>
      </dsp:style>
    </dsp:sp>
    <dsp:sp modelId="{30DBDE59-5B58-4D91-9CB0-8B84A640A93E}">
      <dsp:nvSpPr>
        <dsp:cNvPr id="0" name=""/>
        <dsp:cNvSpPr/>
      </dsp:nvSpPr>
      <dsp:spPr>
        <a:xfrm>
          <a:off x="5668556" y="4705132"/>
          <a:ext cx="2569341" cy="528535"/>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kern="1200" dirty="0" smtClean="0"/>
            <a:t>Dependency Injection</a:t>
          </a:r>
          <a:endParaRPr lang="en-ZA" sz="1900" kern="1200" dirty="0"/>
        </a:p>
      </dsp:txBody>
      <dsp:txXfrm>
        <a:off x="5668556" y="4705132"/>
        <a:ext cx="2569341" cy="528535"/>
      </dsp:txXfrm>
    </dsp:sp>
    <dsp:sp modelId="{90726A2B-F46A-4EAA-86B7-D127906EAA3A}">
      <dsp:nvSpPr>
        <dsp:cNvPr id="0" name=""/>
        <dsp:cNvSpPr/>
      </dsp:nvSpPr>
      <dsp:spPr>
        <a:xfrm>
          <a:off x="8499963" y="3163572"/>
          <a:ext cx="2569341" cy="2202229"/>
        </a:xfrm>
        <a:prstGeom prst="rect">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l="-15000" r="-15000"/>
          </a:stretch>
        </a:blipFill>
        <a:ln>
          <a:noFill/>
        </a:ln>
        <a:effectLst/>
      </dsp:spPr>
      <dsp:style>
        <a:lnRef idx="0">
          <a:scrgbClr r="0" g="0" b="0"/>
        </a:lnRef>
        <a:fillRef idx="1">
          <a:scrgbClr r="0" g="0" b="0"/>
        </a:fillRef>
        <a:effectRef idx="0">
          <a:scrgbClr r="0" g="0" b="0"/>
        </a:effectRef>
        <a:fontRef idx="minor"/>
      </dsp:style>
    </dsp:sp>
    <dsp:sp modelId="{B837EEFC-764C-4B63-9A6D-D3F913D6D1CB}">
      <dsp:nvSpPr>
        <dsp:cNvPr id="0" name=""/>
        <dsp:cNvSpPr/>
      </dsp:nvSpPr>
      <dsp:spPr>
        <a:xfrm>
          <a:off x="8499963" y="4705132"/>
          <a:ext cx="2569341" cy="528535"/>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solidFill>
            </a:rPr>
            <a:t>Simple Factory</a:t>
          </a:r>
          <a:endParaRPr lang="en-ZA" sz="1900" b="1" kern="1200" dirty="0">
            <a:solidFill>
              <a:schemeClr val="bg1"/>
            </a:solidFill>
          </a:endParaRPr>
        </a:p>
      </dsp:txBody>
      <dsp:txXfrm>
        <a:off x="8499963" y="4705132"/>
        <a:ext cx="2569341" cy="528535"/>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7A7EC-CD2B-45B7-BA79-107F266F939E}" type="datetimeFigureOut">
              <a:rPr lang="en-ZA" smtClean="0"/>
              <a:t>2016-02-25</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344923-7A97-44FD-8B01-F5826A1D0BB8}" type="slidenum">
              <a:rPr lang="en-ZA" smtClean="0"/>
              <a:t>‹#›</a:t>
            </a:fld>
            <a:endParaRPr lang="en-ZA"/>
          </a:p>
        </p:txBody>
      </p:sp>
    </p:spTree>
    <p:extLst>
      <p:ext uri="{BB962C8B-B14F-4D97-AF65-F5344CB8AC3E}">
        <p14:creationId xmlns:p14="http://schemas.microsoft.com/office/powerpoint/2010/main" val="414668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Thought process over example set</a:t>
            </a:r>
            <a:endParaRPr lang="en-ZA" dirty="0"/>
          </a:p>
        </p:txBody>
      </p:sp>
      <p:sp>
        <p:nvSpPr>
          <p:cNvPr id="4" name="Slide Number Placeholder 3"/>
          <p:cNvSpPr>
            <a:spLocks noGrp="1"/>
          </p:cNvSpPr>
          <p:nvPr>
            <p:ph type="sldNum" sz="quarter" idx="10"/>
          </p:nvPr>
        </p:nvSpPr>
        <p:spPr/>
        <p:txBody>
          <a:bodyPr/>
          <a:lstStyle/>
          <a:p>
            <a:fld id="{78344923-7A97-44FD-8B01-F5826A1D0BB8}" type="slidenum">
              <a:rPr lang="en-ZA" smtClean="0"/>
              <a:t>7</a:t>
            </a:fld>
            <a:endParaRPr lang="en-ZA"/>
          </a:p>
        </p:txBody>
      </p:sp>
    </p:spTree>
    <p:extLst>
      <p:ext uri="{BB962C8B-B14F-4D97-AF65-F5344CB8AC3E}">
        <p14:creationId xmlns:p14="http://schemas.microsoft.com/office/powerpoint/2010/main" val="1102924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 the entities…</a:t>
            </a:r>
            <a:endParaRPr lang="en-ZA" dirty="0"/>
          </a:p>
        </p:txBody>
      </p:sp>
      <p:sp>
        <p:nvSpPr>
          <p:cNvPr id="4" name="Slide Number Placeholder 3"/>
          <p:cNvSpPr>
            <a:spLocks noGrp="1"/>
          </p:cNvSpPr>
          <p:nvPr>
            <p:ph type="sldNum" sz="quarter" idx="10"/>
          </p:nvPr>
        </p:nvSpPr>
        <p:spPr/>
        <p:txBody>
          <a:bodyPr/>
          <a:lstStyle/>
          <a:p>
            <a:fld id="{78344923-7A97-44FD-8B01-F5826A1D0BB8}" type="slidenum">
              <a:rPr lang="en-ZA" smtClean="0"/>
              <a:t>26</a:t>
            </a:fld>
            <a:endParaRPr lang="en-ZA"/>
          </a:p>
        </p:txBody>
      </p:sp>
    </p:spTree>
    <p:extLst>
      <p:ext uri="{BB962C8B-B14F-4D97-AF65-F5344CB8AC3E}">
        <p14:creationId xmlns:p14="http://schemas.microsoft.com/office/powerpoint/2010/main" val="237694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Refine entity list</a:t>
            </a:r>
            <a:endParaRPr lang="en-ZA" dirty="0"/>
          </a:p>
        </p:txBody>
      </p:sp>
      <p:sp>
        <p:nvSpPr>
          <p:cNvPr id="4" name="Slide Number Placeholder 3"/>
          <p:cNvSpPr>
            <a:spLocks noGrp="1"/>
          </p:cNvSpPr>
          <p:nvPr>
            <p:ph type="sldNum" sz="quarter" idx="10"/>
          </p:nvPr>
        </p:nvSpPr>
        <p:spPr/>
        <p:txBody>
          <a:bodyPr/>
          <a:lstStyle/>
          <a:p>
            <a:fld id="{78344923-7A97-44FD-8B01-F5826A1D0BB8}" type="slidenum">
              <a:rPr lang="en-ZA" smtClean="0"/>
              <a:t>28</a:t>
            </a:fld>
            <a:endParaRPr lang="en-ZA"/>
          </a:p>
        </p:txBody>
      </p:sp>
    </p:spTree>
    <p:extLst>
      <p:ext uri="{BB962C8B-B14F-4D97-AF65-F5344CB8AC3E}">
        <p14:creationId xmlns:p14="http://schemas.microsoft.com/office/powerpoint/2010/main" val="3536637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OOP 3 phase process</a:t>
            </a:r>
            <a:r>
              <a:rPr lang="en-US" baseline="0" dirty="0" smtClean="0"/>
              <a:t> mapped to design pattern categories</a:t>
            </a:r>
            <a:endParaRPr lang="en-ZA" dirty="0"/>
          </a:p>
        </p:txBody>
      </p:sp>
      <p:sp>
        <p:nvSpPr>
          <p:cNvPr id="4" name="Slide Number Placeholder 3"/>
          <p:cNvSpPr>
            <a:spLocks noGrp="1"/>
          </p:cNvSpPr>
          <p:nvPr>
            <p:ph type="sldNum" sz="quarter" idx="10"/>
          </p:nvPr>
        </p:nvSpPr>
        <p:spPr/>
        <p:txBody>
          <a:bodyPr/>
          <a:lstStyle/>
          <a:p>
            <a:fld id="{78344923-7A97-44FD-8B01-F5826A1D0BB8}" type="slidenum">
              <a:rPr lang="en-ZA" smtClean="0"/>
              <a:t>29</a:t>
            </a:fld>
            <a:endParaRPr lang="en-ZA"/>
          </a:p>
        </p:txBody>
      </p:sp>
    </p:spTree>
    <p:extLst>
      <p:ext uri="{BB962C8B-B14F-4D97-AF65-F5344CB8AC3E}">
        <p14:creationId xmlns:p14="http://schemas.microsoft.com/office/powerpoint/2010/main" val="1857229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do we start?</a:t>
            </a:r>
            <a:endParaRPr lang="en-ZA" dirty="0"/>
          </a:p>
        </p:txBody>
      </p:sp>
      <p:sp>
        <p:nvSpPr>
          <p:cNvPr id="4" name="Slide Number Placeholder 3"/>
          <p:cNvSpPr>
            <a:spLocks noGrp="1"/>
          </p:cNvSpPr>
          <p:nvPr>
            <p:ph type="sldNum" sz="quarter" idx="10"/>
          </p:nvPr>
        </p:nvSpPr>
        <p:spPr/>
        <p:txBody>
          <a:bodyPr/>
          <a:lstStyle/>
          <a:p>
            <a:fld id="{78344923-7A97-44FD-8B01-F5826A1D0BB8}" type="slidenum">
              <a:rPr lang="en-ZA" smtClean="0"/>
              <a:t>30</a:t>
            </a:fld>
            <a:endParaRPr lang="en-ZA"/>
          </a:p>
        </p:txBody>
      </p:sp>
    </p:spTree>
    <p:extLst>
      <p:ext uri="{BB962C8B-B14F-4D97-AF65-F5344CB8AC3E}">
        <p14:creationId xmlns:p14="http://schemas.microsoft.com/office/powerpoint/2010/main" val="3408927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simplification</a:t>
            </a:r>
            <a:endParaRPr lang="en-ZA" dirty="0"/>
          </a:p>
        </p:txBody>
      </p:sp>
      <p:sp>
        <p:nvSpPr>
          <p:cNvPr id="4" name="Slide Number Placeholder 3"/>
          <p:cNvSpPr>
            <a:spLocks noGrp="1"/>
          </p:cNvSpPr>
          <p:nvPr>
            <p:ph type="sldNum" sz="quarter" idx="10"/>
          </p:nvPr>
        </p:nvSpPr>
        <p:spPr/>
        <p:txBody>
          <a:bodyPr/>
          <a:lstStyle/>
          <a:p>
            <a:fld id="{78344923-7A97-44FD-8B01-F5826A1D0BB8}" type="slidenum">
              <a:rPr lang="en-ZA" smtClean="0"/>
              <a:t>34</a:t>
            </a:fld>
            <a:endParaRPr lang="en-ZA"/>
          </a:p>
        </p:txBody>
      </p:sp>
    </p:spTree>
    <p:extLst>
      <p:ext uri="{BB962C8B-B14F-4D97-AF65-F5344CB8AC3E}">
        <p14:creationId xmlns:p14="http://schemas.microsoft.com/office/powerpoint/2010/main" val="2983547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Class Library </a:t>
            </a:r>
            <a:r>
              <a:rPr lang="en-US" baseline="0" dirty="0" err="1" smtClean="0"/>
              <a:t>CustomerLibrary</a:t>
            </a:r>
            <a:endParaRPr lang="en-ZA" dirty="0"/>
          </a:p>
        </p:txBody>
      </p:sp>
      <p:sp>
        <p:nvSpPr>
          <p:cNvPr id="4" name="Slide Number Placeholder 3"/>
          <p:cNvSpPr>
            <a:spLocks noGrp="1"/>
          </p:cNvSpPr>
          <p:nvPr>
            <p:ph type="sldNum" sz="quarter" idx="10"/>
          </p:nvPr>
        </p:nvSpPr>
        <p:spPr/>
        <p:txBody>
          <a:bodyPr/>
          <a:lstStyle/>
          <a:p>
            <a:fld id="{78344923-7A97-44FD-8B01-F5826A1D0BB8}" type="slidenum">
              <a:rPr lang="en-ZA" smtClean="0"/>
              <a:t>35</a:t>
            </a:fld>
            <a:endParaRPr lang="en-ZA"/>
          </a:p>
        </p:txBody>
      </p:sp>
    </p:spTree>
    <p:extLst>
      <p:ext uri="{BB962C8B-B14F-4D97-AF65-F5344CB8AC3E}">
        <p14:creationId xmlns:p14="http://schemas.microsoft.com/office/powerpoint/2010/main" val="1661026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A” =&gt; hierarchical,</a:t>
            </a:r>
            <a:r>
              <a:rPr lang="en-US" baseline="0" dirty="0" smtClean="0"/>
              <a:t> “HAS A” =&gt; using relationship</a:t>
            </a:r>
            <a:endParaRPr lang="en-ZA" dirty="0"/>
          </a:p>
        </p:txBody>
      </p:sp>
      <p:sp>
        <p:nvSpPr>
          <p:cNvPr id="4" name="Slide Number Placeholder 3"/>
          <p:cNvSpPr>
            <a:spLocks noGrp="1"/>
          </p:cNvSpPr>
          <p:nvPr>
            <p:ph type="sldNum" sz="quarter" idx="10"/>
          </p:nvPr>
        </p:nvSpPr>
        <p:spPr/>
        <p:txBody>
          <a:bodyPr/>
          <a:lstStyle/>
          <a:p>
            <a:fld id="{78344923-7A97-44FD-8B01-F5826A1D0BB8}" type="slidenum">
              <a:rPr lang="en-ZA" smtClean="0"/>
              <a:t>36</a:t>
            </a:fld>
            <a:endParaRPr lang="en-ZA"/>
          </a:p>
        </p:txBody>
      </p:sp>
    </p:spTree>
    <p:extLst>
      <p:ext uri="{BB962C8B-B14F-4D97-AF65-F5344CB8AC3E}">
        <p14:creationId xmlns:p14="http://schemas.microsoft.com/office/powerpoint/2010/main" val="766376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PAUSE:</a:t>
            </a:r>
            <a:r>
              <a:rPr lang="en-US" baseline="0" dirty="0" smtClean="0"/>
              <a:t> Change Lead to inherit from Customer</a:t>
            </a:r>
            <a:endParaRPr lang="en-ZA" dirty="0"/>
          </a:p>
        </p:txBody>
      </p:sp>
      <p:sp>
        <p:nvSpPr>
          <p:cNvPr id="4" name="Slide Number Placeholder 3"/>
          <p:cNvSpPr>
            <a:spLocks noGrp="1"/>
          </p:cNvSpPr>
          <p:nvPr>
            <p:ph type="sldNum" sz="quarter" idx="10"/>
          </p:nvPr>
        </p:nvSpPr>
        <p:spPr/>
        <p:txBody>
          <a:bodyPr/>
          <a:lstStyle/>
          <a:p>
            <a:fld id="{78344923-7A97-44FD-8B01-F5826A1D0BB8}" type="slidenum">
              <a:rPr lang="en-ZA" smtClean="0"/>
              <a:t>37</a:t>
            </a:fld>
            <a:endParaRPr lang="en-ZA"/>
          </a:p>
        </p:txBody>
      </p:sp>
    </p:spTree>
    <p:extLst>
      <p:ext uri="{BB962C8B-B14F-4D97-AF65-F5344CB8AC3E}">
        <p14:creationId xmlns:p14="http://schemas.microsoft.com/office/powerpoint/2010/main" val="6376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78344923-7A97-44FD-8B01-F5826A1D0BB8}" type="slidenum">
              <a:rPr lang="en-ZA" smtClean="0"/>
              <a:t>38</a:t>
            </a:fld>
            <a:endParaRPr lang="en-ZA"/>
          </a:p>
        </p:txBody>
      </p:sp>
    </p:spTree>
    <p:extLst>
      <p:ext uri="{BB962C8B-B14F-4D97-AF65-F5344CB8AC3E}">
        <p14:creationId xmlns:p14="http://schemas.microsoft.com/office/powerpoint/2010/main" val="2425748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can we take this a step further?</a:t>
            </a:r>
            <a:endParaRPr lang="en-ZA" dirty="0"/>
          </a:p>
        </p:txBody>
      </p:sp>
      <p:sp>
        <p:nvSpPr>
          <p:cNvPr id="4" name="Slide Number Placeholder 3"/>
          <p:cNvSpPr>
            <a:spLocks noGrp="1"/>
          </p:cNvSpPr>
          <p:nvPr>
            <p:ph type="sldNum" sz="quarter" idx="10"/>
          </p:nvPr>
        </p:nvSpPr>
        <p:spPr/>
        <p:txBody>
          <a:bodyPr/>
          <a:lstStyle/>
          <a:p>
            <a:fld id="{78344923-7A97-44FD-8B01-F5826A1D0BB8}" type="slidenum">
              <a:rPr lang="en-ZA" smtClean="0"/>
              <a:t>40</a:t>
            </a:fld>
            <a:endParaRPr lang="en-ZA"/>
          </a:p>
        </p:txBody>
      </p:sp>
    </p:spTree>
    <p:extLst>
      <p:ext uri="{BB962C8B-B14F-4D97-AF65-F5344CB8AC3E}">
        <p14:creationId xmlns:p14="http://schemas.microsoft.com/office/powerpoint/2010/main" val="3565064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 pattern?</a:t>
            </a:r>
            <a:endParaRPr lang="en-ZA" dirty="0"/>
          </a:p>
        </p:txBody>
      </p:sp>
      <p:sp>
        <p:nvSpPr>
          <p:cNvPr id="4" name="Slide Number Placeholder 3"/>
          <p:cNvSpPr>
            <a:spLocks noGrp="1"/>
          </p:cNvSpPr>
          <p:nvPr>
            <p:ph type="sldNum" sz="quarter" idx="10"/>
          </p:nvPr>
        </p:nvSpPr>
        <p:spPr/>
        <p:txBody>
          <a:bodyPr/>
          <a:lstStyle/>
          <a:p>
            <a:fld id="{78344923-7A97-44FD-8B01-F5826A1D0BB8}" type="slidenum">
              <a:rPr lang="en-ZA" smtClean="0"/>
              <a:t>11</a:t>
            </a:fld>
            <a:endParaRPr lang="en-ZA"/>
          </a:p>
        </p:txBody>
      </p:sp>
    </p:spTree>
    <p:extLst>
      <p:ext uri="{BB962C8B-B14F-4D97-AF65-F5344CB8AC3E}">
        <p14:creationId xmlns:p14="http://schemas.microsoft.com/office/powerpoint/2010/main" val="506096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 above defined three classes are stored in hard disk in the form of “.CS” extensions. Now two things need to be done:-</a:t>
            </a:r>
          </a:p>
          <a:p>
            <a:r>
              <a:rPr lang="en-ZA" dirty="0" smtClean="0"/>
              <a:t>1) Some UI should invoke these classes , bring these entities live in </a:t>
            </a:r>
            <a:r>
              <a:rPr lang="en-ZA" dirty="0" smtClean="0"/>
              <a:t>memory.</a:t>
            </a:r>
            <a:endParaRPr lang="en-ZA" dirty="0" smtClean="0"/>
          </a:p>
          <a:p>
            <a:r>
              <a:rPr lang="en-ZA" dirty="0" smtClean="0"/>
              <a:t>2) Second once the end user finishes his operation we need to store these entities in to the hard disk.</a:t>
            </a:r>
          </a:p>
          <a:p>
            <a:r>
              <a:rPr lang="en-ZA" dirty="0" smtClean="0"/>
              <a:t>In other words our entities need IT infrastructure to run. It needs a UI infrastructure ( WPF, </a:t>
            </a:r>
            <a:r>
              <a:rPr lang="en-ZA" dirty="0" err="1" smtClean="0"/>
              <a:t>Flash,HTML</a:t>
            </a:r>
            <a:r>
              <a:rPr lang="en-ZA" dirty="0" smtClean="0"/>
              <a:t>) for invoking and persistent infrastructure ( </a:t>
            </a:r>
            <a:r>
              <a:rPr lang="en-ZA" dirty="0" err="1" smtClean="0"/>
              <a:t>Sql</a:t>
            </a:r>
            <a:r>
              <a:rPr lang="en-ZA" dirty="0" smtClean="0"/>
              <a:t> Server , Oracle) for saving to hard disk.</a:t>
            </a:r>
          </a:p>
          <a:p>
            <a:r>
              <a:rPr lang="en-ZA" dirty="0" smtClean="0"/>
              <a:t>If you put a visual picture of </a:t>
            </a:r>
            <a:r>
              <a:rPr lang="en-ZA" dirty="0" err="1" smtClean="0"/>
              <a:t>thesesections</a:t>
            </a:r>
            <a:r>
              <a:rPr lang="en-ZA" dirty="0" smtClean="0"/>
              <a:t> with the technical context it looks something like this. So we can have consumer context which can be in a form of HTML, WPF, Windows etc. We can have persistent context which can be a file or RDBMS like SQL Server, Oracle etc.</a:t>
            </a:r>
          </a:p>
          <a:p>
            <a:endParaRPr lang="en-ZA" dirty="0"/>
          </a:p>
        </p:txBody>
      </p:sp>
      <p:sp>
        <p:nvSpPr>
          <p:cNvPr id="4" name="Slide Number Placeholder 3"/>
          <p:cNvSpPr>
            <a:spLocks noGrp="1"/>
          </p:cNvSpPr>
          <p:nvPr>
            <p:ph type="sldNum" sz="quarter" idx="10"/>
          </p:nvPr>
        </p:nvSpPr>
        <p:spPr/>
        <p:txBody>
          <a:bodyPr/>
          <a:lstStyle/>
          <a:p>
            <a:fld id="{78344923-7A97-44FD-8B01-F5826A1D0BB8}" type="slidenum">
              <a:rPr lang="en-ZA" smtClean="0"/>
              <a:t>44</a:t>
            </a:fld>
            <a:endParaRPr lang="en-ZA"/>
          </a:p>
        </p:txBody>
      </p:sp>
    </p:spTree>
    <p:extLst>
      <p:ext uri="{BB962C8B-B14F-4D97-AF65-F5344CB8AC3E}">
        <p14:creationId xmlns:p14="http://schemas.microsoft.com/office/powerpoint/2010/main" val="1757632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the </a:t>
            </a:r>
            <a:r>
              <a:rPr lang="en-US" dirty="0" err="1" smtClean="0"/>
              <a:t>CustomerLibrary</a:t>
            </a:r>
            <a:r>
              <a:rPr lang="en-US" baseline="0" dirty="0" smtClean="0"/>
              <a:t> reference can be removed from the UI Project</a:t>
            </a:r>
            <a:endParaRPr lang="en-ZA" dirty="0"/>
          </a:p>
        </p:txBody>
      </p:sp>
      <p:sp>
        <p:nvSpPr>
          <p:cNvPr id="4" name="Slide Number Placeholder 3"/>
          <p:cNvSpPr>
            <a:spLocks noGrp="1"/>
          </p:cNvSpPr>
          <p:nvPr>
            <p:ph type="sldNum" sz="quarter" idx="10"/>
          </p:nvPr>
        </p:nvSpPr>
        <p:spPr/>
        <p:txBody>
          <a:bodyPr/>
          <a:lstStyle/>
          <a:p>
            <a:fld id="{78344923-7A97-44FD-8B01-F5826A1D0BB8}" type="slidenum">
              <a:rPr lang="en-ZA" smtClean="0"/>
              <a:t>61</a:t>
            </a:fld>
            <a:endParaRPr lang="en-ZA"/>
          </a:p>
        </p:txBody>
      </p:sp>
    </p:spTree>
    <p:extLst>
      <p:ext uri="{BB962C8B-B14F-4D97-AF65-F5344CB8AC3E}">
        <p14:creationId xmlns:p14="http://schemas.microsoft.com/office/powerpoint/2010/main" val="3338840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Especially</a:t>
            </a:r>
            <a:r>
              <a:rPr lang="en-US" baseline="0" dirty="0" smtClean="0"/>
              <a:t> number 5.</a:t>
            </a:r>
            <a:endParaRPr lang="en-ZA" dirty="0"/>
          </a:p>
        </p:txBody>
      </p:sp>
      <p:sp>
        <p:nvSpPr>
          <p:cNvPr id="4" name="Slide Number Placeholder 3"/>
          <p:cNvSpPr>
            <a:spLocks noGrp="1"/>
          </p:cNvSpPr>
          <p:nvPr>
            <p:ph type="sldNum" sz="quarter" idx="10"/>
          </p:nvPr>
        </p:nvSpPr>
        <p:spPr/>
        <p:txBody>
          <a:bodyPr/>
          <a:lstStyle/>
          <a:p>
            <a:fld id="{78344923-7A97-44FD-8B01-F5826A1D0BB8}" type="slidenum">
              <a:rPr lang="en-ZA" smtClean="0"/>
              <a:t>12</a:t>
            </a:fld>
            <a:endParaRPr lang="en-ZA"/>
          </a:p>
        </p:txBody>
      </p:sp>
    </p:spTree>
    <p:extLst>
      <p:ext uri="{BB962C8B-B14F-4D97-AF65-F5344CB8AC3E}">
        <p14:creationId xmlns:p14="http://schemas.microsoft.com/office/powerpoint/2010/main" val="2703579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 Pattern =&gt; pseudo code, architecture</a:t>
            </a:r>
            <a:r>
              <a:rPr lang="en-US" baseline="0" dirty="0" smtClean="0"/>
              <a:t> patterns =&gt; component level</a:t>
            </a:r>
            <a:endParaRPr lang="en-ZA" dirty="0"/>
          </a:p>
        </p:txBody>
      </p:sp>
      <p:sp>
        <p:nvSpPr>
          <p:cNvPr id="4" name="Slide Number Placeholder 3"/>
          <p:cNvSpPr>
            <a:spLocks noGrp="1"/>
          </p:cNvSpPr>
          <p:nvPr>
            <p:ph type="sldNum" sz="quarter" idx="10"/>
          </p:nvPr>
        </p:nvSpPr>
        <p:spPr/>
        <p:txBody>
          <a:bodyPr/>
          <a:lstStyle/>
          <a:p>
            <a:fld id="{78344923-7A97-44FD-8B01-F5826A1D0BB8}" type="slidenum">
              <a:rPr lang="en-ZA" smtClean="0"/>
              <a:t>14</a:t>
            </a:fld>
            <a:endParaRPr lang="en-ZA"/>
          </a:p>
        </p:txBody>
      </p:sp>
    </p:spTree>
    <p:extLst>
      <p:ext uri="{BB962C8B-B14F-4D97-AF65-F5344CB8AC3E}">
        <p14:creationId xmlns:p14="http://schemas.microsoft.com/office/powerpoint/2010/main" val="1620683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slide</a:t>
            </a:r>
            <a:endParaRPr lang="en-ZA" dirty="0"/>
          </a:p>
        </p:txBody>
      </p:sp>
      <p:sp>
        <p:nvSpPr>
          <p:cNvPr id="4" name="Slide Number Placeholder 3"/>
          <p:cNvSpPr>
            <a:spLocks noGrp="1"/>
          </p:cNvSpPr>
          <p:nvPr>
            <p:ph type="sldNum" sz="quarter" idx="10"/>
          </p:nvPr>
        </p:nvSpPr>
        <p:spPr/>
        <p:txBody>
          <a:bodyPr/>
          <a:lstStyle/>
          <a:p>
            <a:fld id="{78344923-7A97-44FD-8B01-F5826A1D0BB8}" type="slidenum">
              <a:rPr lang="en-ZA" smtClean="0"/>
              <a:t>17</a:t>
            </a:fld>
            <a:endParaRPr lang="en-ZA"/>
          </a:p>
        </p:txBody>
      </p:sp>
    </p:spTree>
    <p:extLst>
      <p:ext uri="{BB962C8B-B14F-4D97-AF65-F5344CB8AC3E}">
        <p14:creationId xmlns:p14="http://schemas.microsoft.com/office/powerpoint/2010/main" val="2704347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glance</a:t>
            </a:r>
            <a:endParaRPr lang="en-ZA" dirty="0"/>
          </a:p>
        </p:txBody>
      </p:sp>
      <p:sp>
        <p:nvSpPr>
          <p:cNvPr id="4" name="Slide Number Placeholder 3"/>
          <p:cNvSpPr>
            <a:spLocks noGrp="1"/>
          </p:cNvSpPr>
          <p:nvPr>
            <p:ph type="sldNum" sz="quarter" idx="10"/>
          </p:nvPr>
        </p:nvSpPr>
        <p:spPr/>
        <p:txBody>
          <a:bodyPr/>
          <a:lstStyle/>
          <a:p>
            <a:fld id="{78344923-7A97-44FD-8B01-F5826A1D0BB8}" type="slidenum">
              <a:rPr lang="en-ZA" smtClean="0"/>
              <a:t>21</a:t>
            </a:fld>
            <a:endParaRPr lang="en-ZA"/>
          </a:p>
        </p:txBody>
      </p:sp>
    </p:spTree>
    <p:extLst>
      <p:ext uri="{BB962C8B-B14F-4D97-AF65-F5344CB8AC3E}">
        <p14:creationId xmlns:p14="http://schemas.microsoft.com/office/powerpoint/2010/main" val="2356036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Developing a natural thought process. Start with simple OOP concepts, classes and objects.</a:t>
            </a:r>
            <a:endParaRPr lang="en-ZA" dirty="0"/>
          </a:p>
        </p:txBody>
      </p:sp>
      <p:sp>
        <p:nvSpPr>
          <p:cNvPr id="4" name="Slide Number Placeholder 3"/>
          <p:cNvSpPr>
            <a:spLocks noGrp="1"/>
          </p:cNvSpPr>
          <p:nvPr>
            <p:ph type="sldNum" sz="quarter" idx="10"/>
          </p:nvPr>
        </p:nvSpPr>
        <p:spPr/>
        <p:txBody>
          <a:bodyPr/>
          <a:lstStyle/>
          <a:p>
            <a:fld id="{78344923-7A97-44FD-8B01-F5826A1D0BB8}" type="slidenum">
              <a:rPr lang="en-ZA" smtClean="0"/>
              <a:t>22</a:t>
            </a:fld>
            <a:endParaRPr lang="en-ZA"/>
          </a:p>
        </p:txBody>
      </p:sp>
    </p:spTree>
    <p:extLst>
      <p:ext uri="{BB962C8B-B14F-4D97-AF65-F5344CB8AC3E}">
        <p14:creationId xmlns:p14="http://schemas.microsoft.com/office/powerpoint/2010/main" val="586718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OOP: Entities are</a:t>
            </a:r>
            <a:r>
              <a:rPr lang="en-US" baseline="0" dirty="0" smtClean="0"/>
              <a:t> objects</a:t>
            </a:r>
            <a:endParaRPr lang="en-ZA" dirty="0"/>
          </a:p>
        </p:txBody>
      </p:sp>
      <p:sp>
        <p:nvSpPr>
          <p:cNvPr id="4" name="Slide Number Placeholder 3"/>
          <p:cNvSpPr>
            <a:spLocks noGrp="1"/>
          </p:cNvSpPr>
          <p:nvPr>
            <p:ph type="sldNum" sz="quarter" idx="10"/>
          </p:nvPr>
        </p:nvSpPr>
        <p:spPr/>
        <p:txBody>
          <a:bodyPr/>
          <a:lstStyle/>
          <a:p>
            <a:fld id="{78344923-7A97-44FD-8B01-F5826A1D0BB8}" type="slidenum">
              <a:rPr lang="en-ZA" smtClean="0"/>
              <a:t>24</a:t>
            </a:fld>
            <a:endParaRPr lang="en-ZA"/>
          </a:p>
        </p:txBody>
      </p:sp>
    </p:spTree>
    <p:extLst>
      <p:ext uri="{BB962C8B-B14F-4D97-AF65-F5344CB8AC3E}">
        <p14:creationId xmlns:p14="http://schemas.microsoft.com/office/powerpoint/2010/main" val="561638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Replicate the real world, code should reflect domain behavior and domain entities</a:t>
            </a:r>
            <a:endParaRPr lang="en-ZA" dirty="0"/>
          </a:p>
        </p:txBody>
      </p:sp>
      <p:sp>
        <p:nvSpPr>
          <p:cNvPr id="4" name="Slide Number Placeholder 3"/>
          <p:cNvSpPr>
            <a:spLocks noGrp="1"/>
          </p:cNvSpPr>
          <p:nvPr>
            <p:ph type="sldNum" sz="quarter" idx="10"/>
          </p:nvPr>
        </p:nvSpPr>
        <p:spPr/>
        <p:txBody>
          <a:bodyPr/>
          <a:lstStyle/>
          <a:p>
            <a:fld id="{78344923-7A97-44FD-8B01-F5826A1D0BB8}" type="slidenum">
              <a:rPr lang="en-ZA" smtClean="0"/>
              <a:t>25</a:t>
            </a:fld>
            <a:endParaRPr lang="en-ZA"/>
          </a:p>
        </p:txBody>
      </p:sp>
    </p:spTree>
    <p:extLst>
      <p:ext uri="{BB962C8B-B14F-4D97-AF65-F5344CB8AC3E}">
        <p14:creationId xmlns:p14="http://schemas.microsoft.com/office/powerpoint/2010/main" val="4096972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2/25/2016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2/25/2016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codeproject.com/Articles/1009532/Learn-Csharp-Design-patterns-step-by-step-with-a-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4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Design patterns</a:t>
            </a:r>
            <a:endParaRPr lang="en-ZA" dirty="0"/>
          </a:p>
        </p:txBody>
      </p:sp>
      <p:sp>
        <p:nvSpPr>
          <p:cNvPr id="3" name="Subtitle 2"/>
          <p:cNvSpPr>
            <a:spLocks noGrp="1"/>
          </p:cNvSpPr>
          <p:nvPr>
            <p:ph type="subTitle" idx="1"/>
          </p:nvPr>
        </p:nvSpPr>
        <p:spPr/>
        <p:txBody>
          <a:bodyPr/>
          <a:lstStyle/>
          <a:p>
            <a:r>
              <a:rPr lang="en-US" dirty="0" smtClean="0"/>
              <a:t>From </a:t>
            </a:r>
            <a:r>
              <a:rPr lang="en-ZA" dirty="0">
                <a:hlinkClick r:id="rId2"/>
              </a:rPr>
              <a:t>Learn C# Design Patterns step by step</a:t>
            </a:r>
            <a:r>
              <a:rPr lang="en-ZA" dirty="0"/>
              <a:t> by </a:t>
            </a:r>
            <a:r>
              <a:rPr lang="en-ZA" dirty="0" err="1"/>
              <a:t>Shivprasad</a:t>
            </a:r>
            <a:r>
              <a:rPr lang="en-ZA" dirty="0"/>
              <a:t> </a:t>
            </a:r>
            <a:r>
              <a:rPr lang="en-ZA" dirty="0" err="1"/>
              <a:t>Koirala</a:t>
            </a:r>
            <a:r>
              <a:rPr lang="en-ZA" dirty="0"/>
              <a:t> </a:t>
            </a:r>
          </a:p>
        </p:txBody>
      </p:sp>
    </p:spTree>
    <p:extLst>
      <p:ext uri="{BB962C8B-B14F-4D97-AF65-F5344CB8AC3E}">
        <p14:creationId xmlns:p14="http://schemas.microsoft.com/office/powerpoint/2010/main" val="105270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952" y="1537777"/>
            <a:ext cx="5073960" cy="3805470"/>
          </a:xfrm>
        </p:spPr>
      </p:pic>
      <p:sp>
        <p:nvSpPr>
          <p:cNvPr id="6" name="TextBox 5"/>
          <p:cNvSpPr txBox="1"/>
          <p:nvPr/>
        </p:nvSpPr>
        <p:spPr>
          <a:xfrm>
            <a:off x="948953" y="5518934"/>
            <a:ext cx="5073960" cy="923330"/>
          </a:xfrm>
          <a:prstGeom prst="rect">
            <a:avLst/>
          </a:prstGeom>
          <a:noFill/>
        </p:spPr>
        <p:txBody>
          <a:bodyPr wrap="square" rtlCol="0">
            <a:spAutoFit/>
          </a:bodyPr>
          <a:lstStyle/>
          <a:p>
            <a:r>
              <a:rPr lang="en-ZA" b="1" dirty="0"/>
              <a:t>Myth:</a:t>
            </a:r>
            <a:r>
              <a:rPr lang="en-ZA" dirty="0"/>
              <a:t> Design patterns and architecture patterns are the same</a:t>
            </a:r>
          </a:p>
          <a:p>
            <a:endParaRPr lang="en-ZA"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030" y="1537777"/>
            <a:ext cx="5039779" cy="3805470"/>
          </a:xfrm>
          <a:prstGeom prst="rect">
            <a:avLst/>
          </a:prstGeom>
        </p:spPr>
      </p:pic>
      <p:sp>
        <p:nvSpPr>
          <p:cNvPr id="8" name="TextBox 7"/>
          <p:cNvSpPr txBox="1"/>
          <p:nvPr/>
        </p:nvSpPr>
        <p:spPr>
          <a:xfrm>
            <a:off x="6144030" y="5518934"/>
            <a:ext cx="5039779" cy="646331"/>
          </a:xfrm>
          <a:prstGeom prst="rect">
            <a:avLst/>
          </a:prstGeom>
          <a:noFill/>
        </p:spPr>
        <p:txBody>
          <a:bodyPr wrap="square" rtlCol="0">
            <a:spAutoFit/>
          </a:bodyPr>
          <a:lstStyle/>
          <a:p>
            <a:r>
              <a:rPr lang="en-ZA" b="1" dirty="0"/>
              <a:t>Fact: </a:t>
            </a:r>
            <a:r>
              <a:rPr lang="en-ZA" dirty="0"/>
              <a:t>Design pattern are at pseudo code level while architecture patterns are at component level.</a:t>
            </a:r>
          </a:p>
        </p:txBody>
      </p:sp>
      <p:sp>
        <p:nvSpPr>
          <p:cNvPr id="9" name="TextBox 8"/>
          <p:cNvSpPr txBox="1"/>
          <p:nvPr/>
        </p:nvSpPr>
        <p:spPr>
          <a:xfrm>
            <a:off x="948952" y="665104"/>
            <a:ext cx="8981818" cy="523220"/>
          </a:xfrm>
          <a:prstGeom prst="rect">
            <a:avLst/>
          </a:prstGeom>
          <a:noFill/>
        </p:spPr>
        <p:txBody>
          <a:bodyPr wrap="none" rtlCol="0">
            <a:spAutoFit/>
          </a:bodyPr>
          <a:lstStyle/>
          <a:p>
            <a:r>
              <a:rPr lang="en-US" sz="2800" dirty="0" smtClean="0"/>
              <a:t>Are design patterns synonymous with architecture patterns?</a:t>
            </a:r>
            <a:endParaRPr lang="en-ZA" sz="2800" dirty="0"/>
          </a:p>
        </p:txBody>
      </p:sp>
    </p:spTree>
    <p:extLst>
      <p:ext uri="{BB962C8B-B14F-4D97-AF65-F5344CB8AC3E}">
        <p14:creationId xmlns:p14="http://schemas.microsoft.com/office/powerpoint/2010/main" val="281161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09" y="315838"/>
            <a:ext cx="11301414" cy="855738"/>
          </a:xfrm>
        </p:spPr>
        <p:txBody>
          <a:bodyPr/>
          <a:lstStyle/>
          <a:p>
            <a:pPr marL="0" indent="0">
              <a:buNone/>
            </a:pPr>
            <a:r>
              <a:rPr lang="en-ZA" dirty="0" smtClean="0"/>
              <a:t>6) Now </a:t>
            </a:r>
            <a:r>
              <a:rPr lang="en-ZA" dirty="0"/>
              <a:t>in the factory class we can create any entity and inject any validation in to it. </a:t>
            </a:r>
            <a:r>
              <a:rPr lang="en-ZA" dirty="0" smtClean="0"/>
              <a:t>Customer </a:t>
            </a:r>
            <a:r>
              <a:rPr lang="en-ZA" dirty="0"/>
              <a:t>class </a:t>
            </a:r>
            <a:r>
              <a:rPr lang="en-ZA" dirty="0" smtClean="0"/>
              <a:t>has the All </a:t>
            </a:r>
            <a:r>
              <a:rPr lang="en-ZA" dirty="0"/>
              <a:t>validation class </a:t>
            </a:r>
            <a:r>
              <a:rPr lang="en-ZA" dirty="0" smtClean="0"/>
              <a:t>object injected into it while the </a:t>
            </a:r>
            <a:r>
              <a:rPr lang="en-ZA" dirty="0"/>
              <a:t>lead class </a:t>
            </a:r>
            <a:r>
              <a:rPr lang="en-ZA" dirty="0" smtClean="0"/>
              <a:t>has the </a:t>
            </a:r>
            <a:r>
              <a:rPr lang="en-ZA" dirty="0"/>
              <a:t>lead validation object injected into </a:t>
            </a:r>
            <a:r>
              <a:rPr lang="en-ZA" dirty="0" smtClean="0"/>
              <a:t>it.</a:t>
            </a:r>
            <a:endParaRPr lang="en-ZA" dirty="0"/>
          </a:p>
        </p:txBody>
      </p:sp>
      <p:sp>
        <p:nvSpPr>
          <p:cNvPr id="4" name="Rectangle 3"/>
          <p:cNvSpPr/>
          <p:nvPr/>
        </p:nvSpPr>
        <p:spPr>
          <a:xfrm>
            <a:off x="904629" y="1165938"/>
            <a:ext cx="10368202" cy="646331"/>
          </a:xfrm>
          <a:prstGeom prst="rect">
            <a:avLst/>
          </a:prstGeom>
          <a:solidFill>
            <a:schemeClr val="tx1"/>
          </a:solidFill>
        </p:spPr>
        <p:txBody>
          <a:bodyPr wrap="square">
            <a:spAutoFit/>
          </a:bodyPr>
          <a:lstStyle/>
          <a:p>
            <a:r>
              <a:rPr lang="en-ZA" dirty="0" err="1">
                <a:solidFill>
                  <a:schemeClr val="bg1"/>
                </a:solidFill>
              </a:rPr>
              <a:t>cont.RegisterType</a:t>
            </a:r>
            <a:r>
              <a:rPr lang="en-ZA" dirty="0">
                <a:solidFill>
                  <a:schemeClr val="bg1"/>
                </a:solidFill>
              </a:rPr>
              <a:t>&lt;</a:t>
            </a:r>
            <a:r>
              <a:rPr lang="en-ZA" dirty="0" err="1">
                <a:solidFill>
                  <a:schemeClr val="bg1"/>
                </a:solidFill>
              </a:rPr>
              <a:t>ICustomer</a:t>
            </a:r>
            <a:r>
              <a:rPr lang="en-ZA" dirty="0">
                <a:solidFill>
                  <a:schemeClr val="bg1"/>
                </a:solidFill>
              </a:rPr>
              <a:t>, Lead&gt;("Lead", new </a:t>
            </a:r>
            <a:r>
              <a:rPr lang="en-ZA" dirty="0" err="1">
                <a:solidFill>
                  <a:schemeClr val="bg1"/>
                </a:solidFill>
              </a:rPr>
              <a:t>InjectionConstructor</a:t>
            </a:r>
            <a:r>
              <a:rPr lang="en-ZA" dirty="0">
                <a:solidFill>
                  <a:schemeClr val="bg1"/>
                </a:solidFill>
              </a:rPr>
              <a:t>(new </a:t>
            </a:r>
            <a:r>
              <a:rPr lang="en-ZA" dirty="0" err="1">
                <a:solidFill>
                  <a:schemeClr val="bg1"/>
                </a:solidFill>
              </a:rPr>
              <a:t>LeadValidation</a:t>
            </a:r>
            <a:r>
              <a:rPr lang="en-ZA" dirty="0">
                <a:solidFill>
                  <a:schemeClr val="bg1"/>
                </a:solidFill>
              </a:rPr>
              <a:t> </a:t>
            </a:r>
            <a:r>
              <a:rPr lang="en-ZA" dirty="0" smtClean="0">
                <a:solidFill>
                  <a:schemeClr val="bg1"/>
                </a:solidFill>
              </a:rPr>
              <a:t>()));</a:t>
            </a:r>
            <a:endParaRPr lang="en-ZA" dirty="0">
              <a:solidFill>
                <a:schemeClr val="bg1"/>
              </a:solidFill>
            </a:endParaRPr>
          </a:p>
          <a:p>
            <a:r>
              <a:rPr lang="en-ZA" dirty="0" err="1">
                <a:solidFill>
                  <a:schemeClr val="bg1"/>
                </a:solidFill>
              </a:rPr>
              <a:t>cont.RegisterType</a:t>
            </a:r>
            <a:r>
              <a:rPr lang="en-ZA" dirty="0">
                <a:solidFill>
                  <a:schemeClr val="bg1"/>
                </a:solidFill>
              </a:rPr>
              <a:t>&lt;</a:t>
            </a:r>
            <a:r>
              <a:rPr lang="en-ZA" dirty="0" err="1">
                <a:solidFill>
                  <a:schemeClr val="bg1"/>
                </a:solidFill>
              </a:rPr>
              <a:t>ICustomer</a:t>
            </a:r>
            <a:r>
              <a:rPr lang="en-ZA" dirty="0">
                <a:solidFill>
                  <a:schemeClr val="bg1"/>
                </a:solidFill>
              </a:rPr>
              <a:t>, Customer&gt;("Customer", new </a:t>
            </a:r>
            <a:r>
              <a:rPr lang="en-ZA" dirty="0" err="1">
                <a:solidFill>
                  <a:schemeClr val="bg1"/>
                </a:solidFill>
              </a:rPr>
              <a:t>InjectionConstructor</a:t>
            </a:r>
            <a:r>
              <a:rPr lang="en-ZA" dirty="0">
                <a:solidFill>
                  <a:schemeClr val="bg1"/>
                </a:solidFill>
              </a:rPr>
              <a:t>(new </a:t>
            </a:r>
            <a:r>
              <a:rPr lang="en-ZA" dirty="0" err="1">
                <a:solidFill>
                  <a:schemeClr val="bg1"/>
                </a:solidFill>
              </a:rPr>
              <a:t>CustomerValidation</a:t>
            </a:r>
            <a:r>
              <a:rPr lang="en-ZA" dirty="0">
                <a:solidFill>
                  <a:schemeClr val="bg1"/>
                </a:solidFill>
              </a:rPr>
              <a:t>()));</a:t>
            </a:r>
            <a:endParaRPr lang="en-ZA" dirty="0">
              <a:solidFill>
                <a:schemeClr val="bg1"/>
              </a:solidFill>
            </a:endParaRPr>
          </a:p>
        </p:txBody>
      </p:sp>
      <p:sp>
        <p:nvSpPr>
          <p:cNvPr id="5" name="TextBox 4"/>
          <p:cNvSpPr txBox="1"/>
          <p:nvPr/>
        </p:nvSpPr>
        <p:spPr>
          <a:xfrm>
            <a:off x="442909" y="1996935"/>
            <a:ext cx="1323504" cy="369332"/>
          </a:xfrm>
          <a:prstGeom prst="rect">
            <a:avLst/>
          </a:prstGeom>
          <a:noFill/>
        </p:spPr>
        <p:txBody>
          <a:bodyPr wrap="none" rtlCol="0">
            <a:spAutoFit/>
          </a:bodyPr>
          <a:lstStyle/>
          <a:p>
            <a:r>
              <a:rPr lang="en-US" dirty="0" smtClean="0"/>
              <a:t>Full Factory:</a:t>
            </a:r>
            <a:endParaRPr lang="en-ZA" dirty="0"/>
          </a:p>
        </p:txBody>
      </p:sp>
      <p:sp>
        <p:nvSpPr>
          <p:cNvPr id="6" name="Rectangle 5"/>
          <p:cNvSpPr/>
          <p:nvPr/>
        </p:nvSpPr>
        <p:spPr>
          <a:xfrm>
            <a:off x="904629" y="2402289"/>
            <a:ext cx="10368201" cy="3600986"/>
          </a:xfrm>
          <a:prstGeom prst="rect">
            <a:avLst/>
          </a:prstGeom>
          <a:solidFill>
            <a:schemeClr val="tx1"/>
          </a:solidFill>
        </p:spPr>
        <p:txBody>
          <a:bodyPr wrap="square">
            <a:spAutoFit/>
          </a:bodyPr>
          <a:lstStyle/>
          <a:p>
            <a:r>
              <a:rPr lang="en-ZA" sz="1200" dirty="0">
                <a:solidFill>
                  <a:schemeClr val="bg1"/>
                </a:solidFill>
              </a:rPr>
              <a:t>public static class Factory&lt;T&gt;</a:t>
            </a:r>
          </a:p>
          <a:p>
            <a:r>
              <a:rPr lang="en-ZA" sz="1200" dirty="0">
                <a:solidFill>
                  <a:schemeClr val="bg1"/>
                </a:solidFill>
              </a:rPr>
              <a:t>{</a:t>
            </a:r>
          </a:p>
          <a:p>
            <a:r>
              <a:rPr lang="en-ZA" sz="1200" dirty="0" smtClean="0">
                <a:solidFill>
                  <a:schemeClr val="bg1"/>
                </a:solidFill>
              </a:rPr>
              <a:t>	private </a:t>
            </a:r>
            <a:r>
              <a:rPr lang="en-ZA" sz="1200" dirty="0">
                <a:solidFill>
                  <a:schemeClr val="bg1"/>
                </a:solidFill>
              </a:rPr>
              <a:t>static </a:t>
            </a:r>
            <a:r>
              <a:rPr lang="en-ZA" sz="1200" dirty="0" err="1">
                <a:solidFill>
                  <a:schemeClr val="bg1"/>
                </a:solidFill>
              </a:rPr>
              <a:t>readonly</a:t>
            </a:r>
            <a:r>
              <a:rPr lang="en-ZA" sz="1200" dirty="0">
                <a:solidFill>
                  <a:schemeClr val="bg1"/>
                </a:solidFill>
              </a:rPr>
              <a:t> Lazy&lt;</a:t>
            </a:r>
            <a:r>
              <a:rPr lang="en-ZA" sz="1200" dirty="0" err="1">
                <a:solidFill>
                  <a:schemeClr val="bg1"/>
                </a:solidFill>
              </a:rPr>
              <a:t>IUnityContainer</a:t>
            </a:r>
            <a:r>
              <a:rPr lang="en-ZA" sz="1200" dirty="0">
                <a:solidFill>
                  <a:schemeClr val="bg1"/>
                </a:solidFill>
              </a:rPr>
              <a:t>&gt; Container = null;</a:t>
            </a:r>
          </a:p>
          <a:p>
            <a:r>
              <a:rPr lang="en-ZA" sz="1200" dirty="0" smtClean="0">
                <a:solidFill>
                  <a:schemeClr val="bg1"/>
                </a:solidFill>
              </a:rPr>
              <a:t>	static </a:t>
            </a:r>
            <a:r>
              <a:rPr lang="en-ZA" sz="1200" dirty="0">
                <a:solidFill>
                  <a:schemeClr val="bg1"/>
                </a:solidFill>
              </a:rPr>
              <a:t>Factory()</a:t>
            </a:r>
          </a:p>
          <a:p>
            <a:r>
              <a:rPr lang="en-ZA" sz="1200" dirty="0" smtClean="0">
                <a:solidFill>
                  <a:schemeClr val="bg1"/>
                </a:solidFill>
              </a:rPr>
              <a:t>	{</a:t>
            </a:r>
            <a:endParaRPr lang="en-ZA" sz="1200" dirty="0">
              <a:solidFill>
                <a:schemeClr val="bg1"/>
              </a:solidFill>
            </a:endParaRPr>
          </a:p>
          <a:p>
            <a:r>
              <a:rPr lang="en-ZA" sz="1200" dirty="0" smtClean="0">
                <a:solidFill>
                  <a:schemeClr val="bg1"/>
                </a:solidFill>
              </a:rPr>
              <a:t>		Container </a:t>
            </a:r>
            <a:r>
              <a:rPr lang="en-ZA" sz="1200" dirty="0">
                <a:solidFill>
                  <a:schemeClr val="bg1"/>
                </a:solidFill>
              </a:rPr>
              <a:t>= new Lazy&lt;</a:t>
            </a:r>
            <a:r>
              <a:rPr lang="en-ZA" sz="1200" dirty="0" err="1">
                <a:solidFill>
                  <a:schemeClr val="bg1"/>
                </a:solidFill>
              </a:rPr>
              <a:t>IUnityContainer</a:t>
            </a:r>
            <a:r>
              <a:rPr lang="en-ZA" sz="1200" dirty="0">
                <a:solidFill>
                  <a:schemeClr val="bg1"/>
                </a:solidFill>
              </a:rPr>
              <a:t>&gt;(</a:t>
            </a:r>
            <a:r>
              <a:rPr lang="en-ZA" sz="1200" dirty="0" err="1">
                <a:solidFill>
                  <a:schemeClr val="bg1"/>
                </a:solidFill>
              </a:rPr>
              <a:t>LoadContainer</a:t>
            </a:r>
            <a:r>
              <a:rPr lang="en-ZA" sz="1200" dirty="0">
                <a:solidFill>
                  <a:schemeClr val="bg1"/>
                </a:solidFill>
              </a:rPr>
              <a:t>);</a:t>
            </a:r>
          </a:p>
          <a:p>
            <a:r>
              <a:rPr lang="en-ZA" sz="1200" dirty="0" smtClean="0">
                <a:solidFill>
                  <a:schemeClr val="bg1"/>
                </a:solidFill>
              </a:rPr>
              <a:t>	}</a:t>
            </a:r>
            <a:endParaRPr lang="en-ZA" sz="1200" dirty="0">
              <a:solidFill>
                <a:schemeClr val="bg1"/>
              </a:solidFill>
            </a:endParaRPr>
          </a:p>
          <a:p>
            <a:r>
              <a:rPr lang="en-ZA" sz="1200" dirty="0" smtClean="0">
                <a:solidFill>
                  <a:schemeClr val="bg1"/>
                </a:solidFill>
              </a:rPr>
              <a:t>	private </a:t>
            </a:r>
            <a:r>
              <a:rPr lang="en-ZA" sz="1200" dirty="0">
                <a:solidFill>
                  <a:schemeClr val="bg1"/>
                </a:solidFill>
              </a:rPr>
              <a:t>static </a:t>
            </a:r>
            <a:r>
              <a:rPr lang="en-ZA" sz="1200" dirty="0" err="1">
                <a:solidFill>
                  <a:schemeClr val="bg1"/>
                </a:solidFill>
              </a:rPr>
              <a:t>IUnityContainer</a:t>
            </a:r>
            <a:r>
              <a:rPr lang="en-ZA" sz="1200" dirty="0">
                <a:solidFill>
                  <a:schemeClr val="bg1"/>
                </a:solidFill>
              </a:rPr>
              <a:t> </a:t>
            </a:r>
            <a:r>
              <a:rPr lang="en-ZA" sz="1200" dirty="0" err="1">
                <a:solidFill>
                  <a:schemeClr val="bg1"/>
                </a:solidFill>
              </a:rPr>
              <a:t>LoadContainer</a:t>
            </a:r>
            <a:r>
              <a:rPr lang="en-ZA" sz="1200" dirty="0">
                <a:solidFill>
                  <a:schemeClr val="bg1"/>
                </a:solidFill>
              </a:rPr>
              <a:t>()</a:t>
            </a:r>
          </a:p>
          <a:p>
            <a:r>
              <a:rPr lang="en-ZA" sz="1200" dirty="0" smtClean="0">
                <a:solidFill>
                  <a:schemeClr val="bg1"/>
                </a:solidFill>
              </a:rPr>
              <a:t>	{</a:t>
            </a:r>
            <a:endParaRPr lang="en-ZA" sz="1200" dirty="0">
              <a:solidFill>
                <a:schemeClr val="bg1"/>
              </a:solidFill>
            </a:endParaRPr>
          </a:p>
          <a:p>
            <a:r>
              <a:rPr lang="en-ZA" sz="1200" dirty="0" smtClean="0">
                <a:solidFill>
                  <a:schemeClr val="bg1"/>
                </a:solidFill>
              </a:rPr>
              <a:t>		</a:t>
            </a:r>
            <a:r>
              <a:rPr lang="en-ZA" sz="1200" dirty="0" err="1" smtClean="0">
                <a:solidFill>
                  <a:schemeClr val="bg1"/>
                </a:solidFill>
              </a:rPr>
              <a:t>var</a:t>
            </a:r>
            <a:r>
              <a:rPr lang="en-ZA" sz="1200" dirty="0" smtClean="0">
                <a:solidFill>
                  <a:schemeClr val="bg1"/>
                </a:solidFill>
              </a:rPr>
              <a:t> </a:t>
            </a:r>
            <a:r>
              <a:rPr lang="en-ZA" sz="1200" dirty="0" err="1">
                <a:solidFill>
                  <a:schemeClr val="bg1"/>
                </a:solidFill>
              </a:rPr>
              <a:t>cont</a:t>
            </a:r>
            <a:r>
              <a:rPr lang="en-ZA" sz="1200" dirty="0">
                <a:solidFill>
                  <a:schemeClr val="bg1"/>
                </a:solidFill>
              </a:rPr>
              <a:t> = new </a:t>
            </a:r>
            <a:r>
              <a:rPr lang="en-ZA" sz="1200" dirty="0" err="1">
                <a:solidFill>
                  <a:schemeClr val="bg1"/>
                </a:solidFill>
              </a:rPr>
              <a:t>UnityContainer</a:t>
            </a:r>
            <a:r>
              <a:rPr lang="en-ZA" sz="1200" dirty="0">
                <a:solidFill>
                  <a:schemeClr val="bg1"/>
                </a:solidFill>
              </a:rPr>
              <a:t>();</a:t>
            </a:r>
          </a:p>
          <a:p>
            <a:r>
              <a:rPr lang="en-ZA" sz="1200" dirty="0" smtClean="0">
                <a:solidFill>
                  <a:schemeClr val="bg1"/>
                </a:solidFill>
              </a:rPr>
              <a:t>		</a:t>
            </a:r>
            <a:r>
              <a:rPr lang="en-ZA" sz="1200" dirty="0" err="1" smtClean="0">
                <a:solidFill>
                  <a:schemeClr val="bg1"/>
                </a:solidFill>
              </a:rPr>
              <a:t>cont.RegisterType</a:t>
            </a:r>
            <a:r>
              <a:rPr lang="en-ZA" sz="1200" dirty="0" smtClean="0">
                <a:solidFill>
                  <a:schemeClr val="bg1"/>
                </a:solidFill>
              </a:rPr>
              <a:t>&lt;</a:t>
            </a:r>
            <a:r>
              <a:rPr lang="en-ZA" sz="1200" dirty="0" err="1" smtClean="0">
                <a:solidFill>
                  <a:schemeClr val="bg1"/>
                </a:solidFill>
              </a:rPr>
              <a:t>ICustomer</a:t>
            </a:r>
            <a:r>
              <a:rPr lang="en-ZA" sz="1200" dirty="0">
                <a:solidFill>
                  <a:schemeClr val="bg1"/>
                </a:solidFill>
              </a:rPr>
              <a:t>, Lead&gt;("Lead", new </a:t>
            </a:r>
            <a:r>
              <a:rPr lang="en-ZA" sz="1200" dirty="0" err="1">
                <a:solidFill>
                  <a:schemeClr val="bg1"/>
                </a:solidFill>
              </a:rPr>
              <a:t>InjectionConstructor</a:t>
            </a:r>
            <a:r>
              <a:rPr lang="en-ZA" sz="1200" dirty="0">
                <a:solidFill>
                  <a:schemeClr val="bg1"/>
                </a:solidFill>
              </a:rPr>
              <a:t>(new </a:t>
            </a:r>
            <a:r>
              <a:rPr lang="en-ZA" sz="1200" dirty="0" err="1">
                <a:solidFill>
                  <a:schemeClr val="bg1"/>
                </a:solidFill>
              </a:rPr>
              <a:t>CustomerValidation</a:t>
            </a:r>
            <a:r>
              <a:rPr lang="en-ZA" sz="1200" dirty="0">
                <a:solidFill>
                  <a:schemeClr val="bg1"/>
                </a:solidFill>
              </a:rPr>
              <a:t>()));</a:t>
            </a:r>
          </a:p>
          <a:p>
            <a:r>
              <a:rPr lang="en-ZA" sz="1200" dirty="0" smtClean="0">
                <a:solidFill>
                  <a:schemeClr val="bg1"/>
                </a:solidFill>
              </a:rPr>
              <a:t>		</a:t>
            </a:r>
            <a:r>
              <a:rPr lang="en-ZA" sz="1200" dirty="0" err="1" smtClean="0">
                <a:solidFill>
                  <a:schemeClr val="bg1"/>
                </a:solidFill>
              </a:rPr>
              <a:t>cont.RegisterType</a:t>
            </a:r>
            <a:r>
              <a:rPr lang="en-ZA" sz="1200" dirty="0" smtClean="0">
                <a:solidFill>
                  <a:schemeClr val="bg1"/>
                </a:solidFill>
              </a:rPr>
              <a:t>&lt;</a:t>
            </a:r>
            <a:r>
              <a:rPr lang="en-ZA" sz="1200" dirty="0" err="1" smtClean="0">
                <a:solidFill>
                  <a:schemeClr val="bg1"/>
                </a:solidFill>
              </a:rPr>
              <a:t>ICustomer</a:t>
            </a:r>
            <a:r>
              <a:rPr lang="en-ZA" sz="1200" dirty="0">
                <a:solidFill>
                  <a:schemeClr val="bg1"/>
                </a:solidFill>
              </a:rPr>
              <a:t>, Customer&gt;("Customer", new </a:t>
            </a:r>
            <a:r>
              <a:rPr lang="en-ZA" sz="1200" dirty="0" err="1">
                <a:solidFill>
                  <a:schemeClr val="bg1"/>
                </a:solidFill>
              </a:rPr>
              <a:t>InjectionConstructor</a:t>
            </a:r>
            <a:r>
              <a:rPr lang="en-ZA" sz="1200" dirty="0">
                <a:solidFill>
                  <a:schemeClr val="bg1"/>
                </a:solidFill>
              </a:rPr>
              <a:t>(new </a:t>
            </a:r>
            <a:r>
              <a:rPr lang="en-ZA" sz="1200" dirty="0" err="1">
                <a:solidFill>
                  <a:schemeClr val="bg1"/>
                </a:solidFill>
              </a:rPr>
              <a:t>LeadValidation</a:t>
            </a:r>
            <a:r>
              <a:rPr lang="en-ZA" sz="1200" dirty="0">
                <a:solidFill>
                  <a:schemeClr val="bg1"/>
                </a:solidFill>
              </a:rPr>
              <a:t>()));</a:t>
            </a:r>
          </a:p>
          <a:p>
            <a:r>
              <a:rPr lang="en-ZA" sz="1200" dirty="0" smtClean="0">
                <a:solidFill>
                  <a:schemeClr val="bg1"/>
                </a:solidFill>
              </a:rPr>
              <a:t>		return </a:t>
            </a:r>
            <a:r>
              <a:rPr lang="en-ZA" sz="1200" dirty="0" err="1">
                <a:solidFill>
                  <a:schemeClr val="bg1"/>
                </a:solidFill>
              </a:rPr>
              <a:t>cont</a:t>
            </a:r>
            <a:r>
              <a:rPr lang="en-ZA" sz="1200" dirty="0">
                <a:solidFill>
                  <a:schemeClr val="bg1"/>
                </a:solidFill>
              </a:rPr>
              <a:t>;</a:t>
            </a:r>
          </a:p>
          <a:p>
            <a:r>
              <a:rPr lang="en-ZA" sz="1200" dirty="0" smtClean="0">
                <a:solidFill>
                  <a:schemeClr val="bg1"/>
                </a:solidFill>
              </a:rPr>
              <a:t>	}</a:t>
            </a:r>
            <a:endParaRPr lang="en-ZA" sz="1200" dirty="0">
              <a:solidFill>
                <a:schemeClr val="bg1"/>
              </a:solidFill>
            </a:endParaRPr>
          </a:p>
          <a:p>
            <a:r>
              <a:rPr lang="en-ZA" sz="1200" dirty="0" smtClean="0">
                <a:solidFill>
                  <a:schemeClr val="bg1"/>
                </a:solidFill>
              </a:rPr>
              <a:t>	public </a:t>
            </a:r>
            <a:r>
              <a:rPr lang="en-ZA" sz="1200" dirty="0">
                <a:solidFill>
                  <a:schemeClr val="bg1"/>
                </a:solidFill>
              </a:rPr>
              <a:t>static T Create(string type)</a:t>
            </a:r>
          </a:p>
          <a:p>
            <a:r>
              <a:rPr lang="en-ZA" sz="1200" dirty="0" smtClean="0">
                <a:solidFill>
                  <a:schemeClr val="bg1"/>
                </a:solidFill>
              </a:rPr>
              <a:t>	{</a:t>
            </a:r>
            <a:endParaRPr lang="en-ZA" sz="1200" dirty="0">
              <a:solidFill>
                <a:schemeClr val="bg1"/>
              </a:solidFill>
            </a:endParaRPr>
          </a:p>
          <a:p>
            <a:r>
              <a:rPr lang="en-ZA" sz="1200" dirty="0" smtClean="0">
                <a:solidFill>
                  <a:schemeClr val="bg1"/>
                </a:solidFill>
              </a:rPr>
              <a:t>		return </a:t>
            </a:r>
            <a:r>
              <a:rPr lang="en-ZA" sz="1200" dirty="0" err="1">
                <a:solidFill>
                  <a:schemeClr val="bg1"/>
                </a:solidFill>
              </a:rPr>
              <a:t>Container.Value.Resolve</a:t>
            </a:r>
            <a:r>
              <a:rPr lang="en-ZA" sz="1200" dirty="0">
                <a:solidFill>
                  <a:schemeClr val="bg1"/>
                </a:solidFill>
              </a:rPr>
              <a:t>&lt;T&gt;(type);</a:t>
            </a:r>
          </a:p>
          <a:p>
            <a:r>
              <a:rPr lang="en-ZA" sz="1200" dirty="0" smtClean="0">
                <a:solidFill>
                  <a:schemeClr val="bg1"/>
                </a:solidFill>
              </a:rPr>
              <a:t>	}</a:t>
            </a:r>
            <a:endParaRPr lang="en-ZA" sz="1200" dirty="0">
              <a:solidFill>
                <a:schemeClr val="bg1"/>
              </a:solidFill>
            </a:endParaRPr>
          </a:p>
          <a:p>
            <a:r>
              <a:rPr lang="en-ZA" sz="1200" dirty="0">
                <a:solidFill>
                  <a:schemeClr val="bg1"/>
                </a:solidFill>
              </a:rPr>
              <a:t>}</a:t>
            </a:r>
          </a:p>
        </p:txBody>
      </p:sp>
      <p:sp>
        <p:nvSpPr>
          <p:cNvPr id="7" name="Rectangle 6"/>
          <p:cNvSpPr/>
          <p:nvPr/>
        </p:nvSpPr>
        <p:spPr>
          <a:xfrm>
            <a:off x="442909" y="6172733"/>
            <a:ext cx="11430003" cy="369332"/>
          </a:xfrm>
          <a:prstGeom prst="rect">
            <a:avLst/>
          </a:prstGeom>
          <a:gradFill>
            <a:gsLst>
              <a:gs pos="0">
                <a:schemeClr val="accent5">
                  <a:lumMod val="67000"/>
                </a:schemeClr>
              </a:gs>
              <a:gs pos="48000">
                <a:schemeClr val="accent5">
                  <a:lumMod val="97000"/>
                  <a:lumOff val="3000"/>
                </a:schemeClr>
              </a:gs>
              <a:gs pos="100000">
                <a:schemeClr val="accent5">
                  <a:lumMod val="60000"/>
                  <a:lumOff val="40000"/>
                  <a:alpha val="0"/>
                </a:schemeClr>
              </a:gs>
            </a:gsLst>
            <a:lin ang="0" scaled="1"/>
          </a:gradFill>
        </p:spPr>
        <p:txBody>
          <a:bodyPr wrap="square">
            <a:spAutoFit/>
          </a:bodyPr>
          <a:lstStyle/>
          <a:p>
            <a:r>
              <a:rPr lang="en-ZA" b="1" i="1" dirty="0" smtClean="0"/>
              <a:t>Strategy </a:t>
            </a:r>
            <a:r>
              <a:rPr lang="en-ZA" b="1" i="1" dirty="0"/>
              <a:t>pattern</a:t>
            </a:r>
            <a:r>
              <a:rPr lang="en-ZA" i="1" dirty="0"/>
              <a:t>: </a:t>
            </a:r>
            <a:r>
              <a:rPr lang="en-ZA" i="1" dirty="0" smtClean="0"/>
              <a:t>This </a:t>
            </a:r>
            <a:r>
              <a:rPr lang="en-ZA" i="1" dirty="0"/>
              <a:t>is a </a:t>
            </a:r>
            <a:r>
              <a:rPr lang="en-ZA" i="1" dirty="0" smtClean="0"/>
              <a:t>behavioural </a:t>
            </a:r>
            <a:r>
              <a:rPr lang="en-ZA" i="1" dirty="0"/>
              <a:t>design pattern which helps to select algorithms on runtime.</a:t>
            </a:r>
          </a:p>
        </p:txBody>
      </p:sp>
    </p:spTree>
    <p:extLst>
      <p:ext uri="{BB962C8B-B14F-4D97-AF65-F5344CB8AC3E}">
        <p14:creationId xmlns:p14="http://schemas.microsoft.com/office/powerpoint/2010/main" val="419832745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endParaRPr lang="en-ZA" dirty="0"/>
          </a:p>
        </p:txBody>
      </p:sp>
      <p:sp>
        <p:nvSpPr>
          <p:cNvPr id="3" name="Content Placeholder 2"/>
          <p:cNvSpPr>
            <a:spLocks noGrp="1"/>
          </p:cNvSpPr>
          <p:nvPr>
            <p:ph idx="1"/>
          </p:nvPr>
        </p:nvSpPr>
        <p:spPr>
          <a:xfrm>
            <a:off x="685801" y="2584980"/>
            <a:ext cx="10131425" cy="1915583"/>
          </a:xfrm>
        </p:spPr>
        <p:txBody>
          <a:bodyPr>
            <a:normAutofit/>
          </a:bodyPr>
          <a:lstStyle/>
          <a:p>
            <a:pPr marL="0" indent="0">
              <a:buNone/>
            </a:pPr>
            <a:r>
              <a:rPr lang="en-ZA" dirty="0"/>
              <a:t>In the next part we would be covering the following five patterns</a:t>
            </a:r>
            <a:r>
              <a:rPr lang="en-ZA" dirty="0" smtClean="0"/>
              <a:t>:</a:t>
            </a:r>
            <a:endParaRPr lang="en-ZA" dirty="0"/>
          </a:p>
          <a:p>
            <a:r>
              <a:rPr lang="en-ZA" dirty="0"/>
              <a:t>Creating DAL layer using ADO.NET and decoupling them using Repository pattern , </a:t>
            </a:r>
            <a:r>
              <a:rPr lang="en-ZA" dirty="0" smtClean="0"/>
              <a:t>UOW (Unit of Work) </a:t>
            </a:r>
            <a:r>
              <a:rPr lang="en-ZA" dirty="0"/>
              <a:t>and adapter pattern.</a:t>
            </a:r>
          </a:p>
          <a:p>
            <a:r>
              <a:rPr lang="en-ZA" dirty="0"/>
              <a:t>Using template pattern in ADO.NET code to reuse command and connection objects.</a:t>
            </a:r>
          </a:p>
          <a:p>
            <a:r>
              <a:rPr lang="en-ZA" dirty="0"/>
              <a:t>Use Façade pattern to simplify UI code</a:t>
            </a:r>
            <a:r>
              <a:rPr lang="en-ZA" dirty="0" smtClean="0"/>
              <a:t>.</a:t>
            </a:r>
            <a:endParaRPr lang="en-ZA" dirty="0"/>
          </a:p>
        </p:txBody>
      </p:sp>
    </p:spTree>
    <p:extLst>
      <p:ext uri="{BB962C8B-B14F-4D97-AF65-F5344CB8AC3E}">
        <p14:creationId xmlns:p14="http://schemas.microsoft.com/office/powerpoint/2010/main" val="2186591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207" y="1382412"/>
            <a:ext cx="10131425" cy="3649133"/>
          </a:xfrm>
        </p:spPr>
        <p:txBody>
          <a:bodyPr>
            <a:normAutofit/>
          </a:bodyPr>
          <a:lstStyle/>
          <a:p>
            <a:pPr marL="0" indent="0" algn="ctr">
              <a:buNone/>
            </a:pPr>
            <a:r>
              <a:rPr lang="en-US" sz="8800" b="1" dirty="0" smtClean="0"/>
              <a:t>What is a Pattern?</a:t>
            </a:r>
            <a:endParaRPr lang="en-ZA" sz="8800" b="1" dirty="0"/>
          </a:p>
        </p:txBody>
      </p:sp>
    </p:spTree>
    <p:extLst>
      <p:ext uri="{BB962C8B-B14F-4D97-AF65-F5344CB8AC3E}">
        <p14:creationId xmlns:p14="http://schemas.microsoft.com/office/powerpoint/2010/main" val="2571454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139483"/>
            <a:ext cx="10131425" cy="4651717"/>
          </a:xfrm>
        </p:spPr>
        <p:txBody>
          <a:bodyPr>
            <a:noAutofit/>
          </a:bodyPr>
          <a:lstStyle/>
          <a:p>
            <a:pPr marL="0" indent="0">
              <a:buNone/>
            </a:pPr>
            <a:r>
              <a:rPr lang="en-ZA" sz="2000" b="1" dirty="0"/>
              <a:t>pattern</a:t>
            </a:r>
            <a:r>
              <a:rPr lang="en-ZA" sz="2000" dirty="0"/>
              <a:t> [pat-</a:t>
            </a:r>
            <a:r>
              <a:rPr lang="en-ZA" sz="2000" dirty="0" err="1"/>
              <a:t>ern</a:t>
            </a:r>
            <a:r>
              <a:rPr lang="en-ZA" sz="2000" dirty="0"/>
              <a:t>; British pat-n]</a:t>
            </a:r>
          </a:p>
          <a:p>
            <a:pPr marL="0" indent="0">
              <a:buNone/>
            </a:pPr>
            <a:r>
              <a:rPr lang="en-ZA" sz="2000" i="1" dirty="0"/>
              <a:t>noun</a:t>
            </a:r>
            <a:endParaRPr lang="en-ZA" sz="2000" dirty="0"/>
          </a:p>
          <a:p>
            <a:pPr marL="457200" indent="-457200">
              <a:buFont typeface="+mj-lt"/>
              <a:buAutoNum type="arabicPeriod"/>
            </a:pPr>
            <a:r>
              <a:rPr lang="en-ZA" sz="2000" dirty="0"/>
              <a:t>a natural or chance marking, configuration, or design</a:t>
            </a:r>
            <a:r>
              <a:rPr lang="en-ZA" sz="2000" dirty="0" smtClean="0"/>
              <a:t>: </a:t>
            </a:r>
            <a:r>
              <a:rPr lang="en-ZA" sz="2000" i="1" dirty="0" smtClean="0"/>
              <a:t>patterns </a:t>
            </a:r>
            <a:r>
              <a:rPr lang="en-ZA" sz="2000" i="1" dirty="0"/>
              <a:t>of frost on the window.</a:t>
            </a:r>
            <a:endParaRPr lang="en-ZA" sz="2000" dirty="0"/>
          </a:p>
          <a:p>
            <a:pPr marL="457200" indent="-457200">
              <a:buFont typeface="+mj-lt"/>
              <a:buAutoNum type="arabicPeriod"/>
            </a:pPr>
            <a:r>
              <a:rPr lang="en-ZA" sz="2000" dirty="0"/>
              <a:t>a distinctive style, model, or form</a:t>
            </a:r>
            <a:r>
              <a:rPr lang="en-ZA" sz="2000" dirty="0" smtClean="0"/>
              <a:t>: </a:t>
            </a:r>
            <a:r>
              <a:rPr lang="en-ZA" sz="2000" i="1" dirty="0" smtClean="0"/>
              <a:t>a </a:t>
            </a:r>
            <a:r>
              <a:rPr lang="en-ZA" sz="2000" i="1" dirty="0"/>
              <a:t>new pattern of army helmet.</a:t>
            </a:r>
            <a:endParaRPr lang="en-ZA" sz="2000" dirty="0"/>
          </a:p>
          <a:p>
            <a:pPr marL="457200" indent="-457200">
              <a:buFont typeface="+mj-lt"/>
              <a:buAutoNum type="arabicPeriod"/>
            </a:pPr>
            <a:r>
              <a:rPr lang="en-ZA" sz="2000" dirty="0"/>
              <a:t>a combination of qualities, acts, tendencies, etc., forming a consistent or characteristic arrangement</a:t>
            </a:r>
            <a:r>
              <a:rPr lang="en-ZA" sz="2000" dirty="0" smtClean="0"/>
              <a:t>: </a:t>
            </a:r>
            <a:r>
              <a:rPr lang="en-ZA" sz="2000" i="1" dirty="0" smtClean="0"/>
              <a:t>the behaviour </a:t>
            </a:r>
            <a:r>
              <a:rPr lang="en-ZA" sz="2000" i="1" dirty="0"/>
              <a:t>patterns of teenagers.</a:t>
            </a:r>
            <a:endParaRPr lang="en-ZA" sz="2000" dirty="0"/>
          </a:p>
          <a:p>
            <a:pPr marL="457200" indent="-457200">
              <a:buFont typeface="+mj-lt"/>
              <a:buAutoNum type="arabicPeriod"/>
            </a:pPr>
            <a:r>
              <a:rPr lang="en-ZA" sz="2000" dirty="0"/>
              <a:t>an original or model considered for or deserving of imitation</a:t>
            </a:r>
            <a:r>
              <a:rPr lang="en-ZA" sz="2000" dirty="0" smtClean="0"/>
              <a:t>: </a:t>
            </a:r>
            <a:r>
              <a:rPr lang="en-ZA" sz="2000" i="1" dirty="0" smtClean="0"/>
              <a:t>Our </a:t>
            </a:r>
            <a:r>
              <a:rPr lang="en-ZA" sz="2000" i="1" dirty="0"/>
              <a:t>constitution has been a pattern for those of many new republics.</a:t>
            </a:r>
            <a:endParaRPr lang="en-ZA" sz="2000" dirty="0"/>
          </a:p>
          <a:p>
            <a:pPr marL="457200" indent="-457200">
              <a:buFont typeface="+mj-lt"/>
              <a:buAutoNum type="arabicPeriod"/>
            </a:pPr>
            <a:r>
              <a:rPr lang="en-ZA" sz="2000" dirty="0"/>
              <a:t>anything fashioned or designed to serve as a model or guide for something to be made</a:t>
            </a:r>
            <a:r>
              <a:rPr lang="en-ZA" sz="2000" dirty="0" smtClean="0"/>
              <a:t>: </a:t>
            </a:r>
            <a:r>
              <a:rPr lang="en-ZA" sz="2000" i="1" dirty="0" smtClean="0"/>
              <a:t>a </a:t>
            </a:r>
            <a:r>
              <a:rPr lang="en-ZA" sz="2000" i="1" dirty="0"/>
              <a:t>paper pattern for a dress.</a:t>
            </a:r>
            <a:endParaRPr lang="en-ZA" sz="2000" dirty="0"/>
          </a:p>
          <a:p>
            <a:endParaRPr lang="en-ZA" sz="2000" dirty="0"/>
          </a:p>
        </p:txBody>
      </p:sp>
    </p:spTree>
    <p:extLst>
      <p:ext uri="{BB962C8B-B14F-4D97-AF65-F5344CB8AC3E}">
        <p14:creationId xmlns:p14="http://schemas.microsoft.com/office/powerpoint/2010/main" val="2821552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a pattern</a:t>
            </a:r>
            <a:endParaRPr lang="en-ZA" dirty="0"/>
          </a:p>
        </p:txBody>
      </p:sp>
      <p:sp>
        <p:nvSpPr>
          <p:cNvPr id="3" name="Content Placeholder 2"/>
          <p:cNvSpPr>
            <a:spLocks noGrp="1"/>
          </p:cNvSpPr>
          <p:nvPr>
            <p:ph idx="1"/>
          </p:nvPr>
        </p:nvSpPr>
        <p:spPr>
          <a:xfrm>
            <a:off x="685802" y="2142067"/>
            <a:ext cx="3400424" cy="2729971"/>
          </a:xfrm>
        </p:spPr>
        <p:txBody>
          <a:bodyPr/>
          <a:lstStyle/>
          <a:p>
            <a:pPr marL="0" indent="0">
              <a:buNone/>
            </a:pPr>
            <a:r>
              <a:rPr lang="en-US" sz="3200" b="1" dirty="0" smtClean="0">
                <a:ln w="22225">
                  <a:solidFill>
                    <a:schemeClr val="accent2"/>
                  </a:solidFill>
                  <a:prstDash val="solid"/>
                </a:ln>
                <a:solidFill>
                  <a:schemeClr val="accent2">
                    <a:lumMod val="40000"/>
                    <a:lumOff val="60000"/>
                  </a:schemeClr>
                </a:solidFill>
              </a:rPr>
              <a:t>They’re Proven</a:t>
            </a:r>
          </a:p>
          <a:p>
            <a:pPr lvl="1"/>
            <a:r>
              <a:rPr lang="en-US" sz="2400" dirty="0" smtClean="0"/>
              <a:t>Solid</a:t>
            </a:r>
          </a:p>
          <a:p>
            <a:pPr lvl="1"/>
            <a:r>
              <a:rPr lang="en-US" sz="2400" dirty="0" smtClean="0"/>
              <a:t>Reliable</a:t>
            </a:r>
          </a:p>
          <a:p>
            <a:pPr lvl="1"/>
            <a:r>
              <a:rPr lang="en-US" sz="2400" dirty="0" smtClean="0"/>
              <a:t>Reflect Experience</a:t>
            </a:r>
          </a:p>
          <a:p>
            <a:pPr lvl="1"/>
            <a:r>
              <a:rPr lang="en-US" sz="2400" dirty="0" smtClean="0"/>
              <a:t>Represent Insights</a:t>
            </a:r>
            <a:endParaRPr lang="en-ZA" sz="2400" dirty="0"/>
          </a:p>
        </p:txBody>
      </p:sp>
      <p:sp>
        <p:nvSpPr>
          <p:cNvPr id="4" name="Content Placeholder 2"/>
          <p:cNvSpPr txBox="1">
            <a:spLocks/>
          </p:cNvSpPr>
          <p:nvPr/>
        </p:nvSpPr>
        <p:spPr>
          <a:xfrm>
            <a:off x="4410834" y="2065867"/>
            <a:ext cx="3400424" cy="280617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They’re Reusable</a:t>
            </a:r>
            <a:endParaRPr lang="en-US" sz="3200" b="1" dirty="0" smtClean="0">
              <a:ln w="22225">
                <a:solidFill>
                  <a:schemeClr val="accent2"/>
                </a:solidFill>
                <a:prstDash val="solid"/>
              </a:ln>
              <a:solidFill>
                <a:schemeClr val="accent2">
                  <a:lumMod val="40000"/>
                  <a:lumOff val="60000"/>
                </a:schemeClr>
              </a:solidFill>
            </a:endParaRPr>
          </a:p>
          <a:p>
            <a:pPr lvl="1"/>
            <a:r>
              <a:rPr lang="en-US" sz="2400" dirty="0" smtClean="0"/>
              <a:t>Out-of-the-box solutions</a:t>
            </a:r>
          </a:p>
          <a:p>
            <a:pPr lvl="1"/>
            <a:r>
              <a:rPr lang="en-US" sz="2400" dirty="0" smtClean="0"/>
              <a:t>Flexible</a:t>
            </a:r>
          </a:p>
          <a:p>
            <a:pPr lvl="1"/>
            <a:r>
              <a:rPr lang="en-US" sz="2400" dirty="0" smtClean="0"/>
              <a:t>Easily adapted</a:t>
            </a:r>
          </a:p>
        </p:txBody>
      </p:sp>
      <p:sp>
        <p:nvSpPr>
          <p:cNvPr id="5" name="Content Placeholder 2"/>
          <p:cNvSpPr txBox="1">
            <a:spLocks/>
          </p:cNvSpPr>
          <p:nvPr/>
        </p:nvSpPr>
        <p:spPr>
          <a:xfrm>
            <a:off x="8135866" y="1894411"/>
            <a:ext cx="3522734" cy="350626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3200" b="1" spc="50" dirty="0" smtClean="0">
                <a:ln w="9525" cmpd="sng">
                  <a:solidFill>
                    <a:schemeClr val="accent1"/>
                  </a:solidFill>
                  <a:prstDash val="solid"/>
                </a:ln>
                <a:solidFill>
                  <a:srgbClr val="70AD47">
                    <a:tint val="1000"/>
                  </a:srgbClr>
                </a:solidFill>
                <a:effectLst>
                  <a:glow rad="38100">
                    <a:schemeClr val="accent1">
                      <a:alpha val="40000"/>
                    </a:schemeClr>
                  </a:glow>
                </a:effectLst>
              </a:rPr>
              <a:t>They’re Expressive</a:t>
            </a:r>
          </a:p>
          <a:p>
            <a:pPr lvl="1"/>
            <a:r>
              <a:rPr lang="en-US" sz="2400" dirty="0" smtClean="0"/>
              <a:t>Common vocabulary</a:t>
            </a:r>
          </a:p>
          <a:p>
            <a:pPr lvl="1"/>
            <a:r>
              <a:rPr lang="en-US" sz="2400" dirty="0" smtClean="0"/>
              <a:t>Easier than describing syntax and semantics</a:t>
            </a:r>
          </a:p>
          <a:p>
            <a:pPr lvl="1"/>
            <a:r>
              <a:rPr lang="en-US" sz="2400" dirty="0" smtClean="0"/>
              <a:t>Problem agnostic</a:t>
            </a:r>
          </a:p>
        </p:txBody>
      </p:sp>
      <p:sp>
        <p:nvSpPr>
          <p:cNvPr id="6" name="TextBox 5"/>
          <p:cNvSpPr txBox="1"/>
          <p:nvPr/>
        </p:nvSpPr>
        <p:spPr>
          <a:xfrm>
            <a:off x="1035125" y="5866640"/>
            <a:ext cx="9782101" cy="461665"/>
          </a:xfrm>
          <a:prstGeom prst="rect">
            <a:avLst/>
          </a:prstGeom>
          <a:noFill/>
        </p:spPr>
        <p:txBody>
          <a:bodyPr wrap="none" rtlCol="0">
            <a:spAutoFit/>
          </a:bodyPr>
          <a:lstStyle/>
          <a:p>
            <a:r>
              <a:rPr lang="en-US" sz="2400" dirty="0" smtClean="0"/>
              <a:t>Help prevent minor issues that can cause major problems later down the line</a:t>
            </a:r>
            <a:endParaRPr lang="en-ZA" sz="2400" dirty="0"/>
          </a:p>
        </p:txBody>
      </p:sp>
    </p:spTree>
    <p:extLst>
      <p:ext uri="{BB962C8B-B14F-4D97-AF65-F5344CB8AC3E}">
        <p14:creationId xmlns:p14="http://schemas.microsoft.com/office/powerpoint/2010/main" val="416848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6663" y="0"/>
            <a:ext cx="3335337" cy="2228612"/>
          </a:xfrm>
          <a:prstGeom prst="rect">
            <a:avLst/>
          </a:prstGeom>
        </p:spPr>
      </p:pic>
      <p:sp>
        <p:nvSpPr>
          <p:cNvPr id="3" name="Content Placeholder 2"/>
          <p:cNvSpPr>
            <a:spLocks noGrp="1"/>
          </p:cNvSpPr>
          <p:nvPr>
            <p:ph idx="1"/>
          </p:nvPr>
        </p:nvSpPr>
        <p:spPr>
          <a:xfrm>
            <a:off x="685801" y="984739"/>
            <a:ext cx="10131425" cy="4806462"/>
          </a:xfrm>
        </p:spPr>
        <p:txBody>
          <a:bodyPr>
            <a:normAutofit lnSpcReduction="10000"/>
          </a:bodyPr>
          <a:lstStyle/>
          <a:p>
            <a:pPr marL="0" indent="0">
              <a:buNone/>
            </a:pPr>
            <a:r>
              <a:rPr lang="en-ZA" sz="2400" dirty="0"/>
              <a:t>In the software world, common problems have a specific pattern and many developers have solved these problems and have come out with a solution. Later some of these solutions have proven their worth over a period of time and have become a standard solution for that problem pattern. For example if you want to sort then you have time tested algorithms like bubble sort, inserted sort and so on.</a:t>
            </a:r>
          </a:p>
          <a:p>
            <a:pPr marL="0" indent="0">
              <a:buNone/>
            </a:pPr>
            <a:r>
              <a:rPr lang="en-ZA" sz="2400" dirty="0"/>
              <a:t>​</a:t>
            </a:r>
          </a:p>
          <a:p>
            <a:pPr marL="0" indent="0">
              <a:buNone/>
            </a:pPr>
            <a:r>
              <a:rPr lang="en-ZA" sz="2400" dirty="0"/>
              <a:t>Design patterns are at </a:t>
            </a:r>
            <a:r>
              <a:rPr lang="en-ZA" sz="2400" b="1" dirty="0">
                <a:solidFill>
                  <a:srgbClr val="FFFF00"/>
                </a:solidFill>
              </a:rPr>
              <a:t>pseudo code</a:t>
            </a:r>
            <a:r>
              <a:rPr lang="en-ZA" sz="2400" dirty="0">
                <a:solidFill>
                  <a:srgbClr val="FFFF00"/>
                </a:solidFill>
              </a:rPr>
              <a:t> </a:t>
            </a:r>
            <a:r>
              <a:rPr lang="en-ZA" sz="2400" dirty="0"/>
              <a:t>level, while architecture patterns are at </a:t>
            </a:r>
            <a:r>
              <a:rPr lang="en-ZA" sz="2400" b="1" dirty="0">
                <a:solidFill>
                  <a:srgbClr val="FFFF00"/>
                </a:solidFill>
              </a:rPr>
              <a:t>component </a:t>
            </a:r>
            <a:r>
              <a:rPr lang="en-ZA" sz="2400" b="1" dirty="0" smtClean="0">
                <a:solidFill>
                  <a:srgbClr val="FFFF00"/>
                </a:solidFill>
              </a:rPr>
              <a:t>level</a:t>
            </a:r>
            <a:r>
              <a:rPr lang="en-ZA" sz="2400" dirty="0" smtClean="0"/>
              <a:t>. </a:t>
            </a:r>
          </a:p>
          <a:p>
            <a:pPr marL="0" indent="0">
              <a:buNone/>
            </a:pPr>
            <a:endParaRPr lang="en-ZA" sz="2400" dirty="0"/>
          </a:p>
          <a:p>
            <a:pPr marL="0" indent="0">
              <a:buNone/>
            </a:pPr>
            <a:r>
              <a:rPr lang="en-ZA" sz="2400" dirty="0"/>
              <a:t>Architecture style is a </a:t>
            </a:r>
            <a:r>
              <a:rPr lang="en-ZA" sz="2400" b="1" dirty="0"/>
              <a:t>thought process</a:t>
            </a:r>
            <a:r>
              <a:rPr lang="en-ZA" sz="2400" dirty="0"/>
              <a:t>, a one liner principle. </a:t>
            </a:r>
          </a:p>
          <a:p>
            <a:pPr marL="0" indent="0">
              <a:buNone/>
            </a:pPr>
            <a:r>
              <a:rPr lang="en-ZA" sz="2400" dirty="0"/>
              <a:t>For example REST is a architecture style where we give importance to HTTP.</a:t>
            </a:r>
          </a:p>
          <a:p>
            <a:endParaRPr lang="en-ZA" dirty="0"/>
          </a:p>
        </p:txBody>
      </p:sp>
    </p:spTree>
    <p:extLst>
      <p:ext uri="{BB962C8B-B14F-4D97-AF65-F5344CB8AC3E}">
        <p14:creationId xmlns:p14="http://schemas.microsoft.com/office/powerpoint/2010/main" val="2841016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7883" r="17883"/>
          <a:stretch>
            <a:fillRect/>
          </a:stretch>
        </p:blipFill>
        <p:spPr/>
      </p:pic>
      <p:sp>
        <p:nvSpPr>
          <p:cNvPr id="4" name="Text Placeholder 3"/>
          <p:cNvSpPr>
            <a:spLocks noGrp="1"/>
          </p:cNvSpPr>
          <p:nvPr>
            <p:ph type="body" sz="half" idx="2"/>
          </p:nvPr>
        </p:nvSpPr>
        <p:spPr>
          <a:xfrm>
            <a:off x="713935" y="2131255"/>
            <a:ext cx="6164653" cy="2138289"/>
          </a:xfrm>
        </p:spPr>
        <p:txBody>
          <a:bodyPr/>
          <a:lstStyle/>
          <a:p>
            <a:r>
              <a:rPr lang="en-ZA" sz="2400" b="1" dirty="0">
                <a:solidFill>
                  <a:schemeClr val="bg2">
                    <a:lumMod val="40000"/>
                    <a:lumOff val="60000"/>
                  </a:schemeClr>
                </a:solidFill>
              </a:rPr>
              <a:t>Design Pattern</a:t>
            </a:r>
            <a:r>
              <a:rPr lang="en-ZA" sz="2400" dirty="0">
                <a:solidFill>
                  <a:schemeClr val="bg2">
                    <a:lumMod val="40000"/>
                    <a:lumOff val="60000"/>
                  </a:schemeClr>
                </a:solidFill>
              </a:rPr>
              <a:t> </a:t>
            </a:r>
            <a:r>
              <a:rPr lang="en-ZA" sz="2400" dirty="0"/>
              <a:t>- Factory , Iterator , Singleton</a:t>
            </a:r>
          </a:p>
          <a:p>
            <a:r>
              <a:rPr lang="en-ZA" sz="2400" b="1" dirty="0">
                <a:solidFill>
                  <a:schemeClr val="bg2">
                    <a:lumMod val="40000"/>
                    <a:lumOff val="60000"/>
                  </a:schemeClr>
                </a:solidFill>
              </a:rPr>
              <a:t>Architecture Pattern </a:t>
            </a:r>
            <a:r>
              <a:rPr lang="en-ZA" sz="2400" dirty="0"/>
              <a:t>- MVC, MVP, MVVM</a:t>
            </a:r>
          </a:p>
          <a:p>
            <a:r>
              <a:rPr lang="en-ZA" sz="2400" b="1" dirty="0">
                <a:solidFill>
                  <a:schemeClr val="bg2">
                    <a:lumMod val="40000"/>
                    <a:lumOff val="60000"/>
                  </a:schemeClr>
                </a:solidFill>
              </a:rPr>
              <a:t>Architecture Style</a:t>
            </a:r>
            <a:r>
              <a:rPr lang="en-ZA" sz="2400" dirty="0">
                <a:solidFill>
                  <a:schemeClr val="bg2">
                    <a:lumMod val="40000"/>
                    <a:lumOff val="60000"/>
                  </a:schemeClr>
                </a:solidFill>
              </a:rPr>
              <a:t> </a:t>
            </a:r>
            <a:r>
              <a:rPr lang="en-ZA" sz="2400" dirty="0"/>
              <a:t>- REST, SOA , IOC</a:t>
            </a:r>
          </a:p>
          <a:p>
            <a:endParaRPr lang="en-ZA" dirty="0"/>
          </a:p>
        </p:txBody>
      </p:sp>
    </p:spTree>
    <p:extLst>
      <p:ext uri="{BB962C8B-B14F-4D97-AF65-F5344CB8AC3E}">
        <p14:creationId xmlns:p14="http://schemas.microsoft.com/office/powerpoint/2010/main" val="1119515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6256" y="886264"/>
            <a:ext cx="8210514" cy="5439465"/>
          </a:xfrm>
        </p:spPr>
      </p:pic>
      <p:sp>
        <p:nvSpPr>
          <p:cNvPr id="2" name="Title 1"/>
          <p:cNvSpPr>
            <a:spLocks noGrp="1"/>
          </p:cNvSpPr>
          <p:nvPr>
            <p:ph type="title"/>
          </p:nvPr>
        </p:nvSpPr>
        <p:spPr>
          <a:xfrm>
            <a:off x="1646257" y="886264"/>
            <a:ext cx="8210514" cy="1456267"/>
          </a:xfrm>
        </p:spPr>
        <p:txBody>
          <a:bodyPr/>
          <a:lstStyle/>
          <a:p>
            <a:r>
              <a:rPr lang="en-ZA" dirty="0"/>
              <a:t>Design Pattern </a:t>
            </a:r>
            <a:r>
              <a:rPr lang="en-ZA" dirty="0" smtClean="0"/>
              <a:t/>
            </a:r>
            <a:br>
              <a:rPr lang="en-ZA" dirty="0" smtClean="0"/>
            </a:br>
            <a:r>
              <a:rPr lang="en-ZA" dirty="0" smtClean="0"/>
              <a:t>Definition</a:t>
            </a:r>
            <a:endParaRPr lang="en-ZA" dirty="0"/>
          </a:p>
        </p:txBody>
      </p:sp>
    </p:spTree>
    <p:extLst>
      <p:ext uri="{BB962C8B-B14F-4D97-AF65-F5344CB8AC3E}">
        <p14:creationId xmlns:p14="http://schemas.microsoft.com/office/powerpoint/2010/main" val="3026908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514" y="387302"/>
            <a:ext cx="10751233" cy="5670598"/>
          </a:xfrm>
        </p:spPr>
        <p:txBody>
          <a:bodyPr/>
          <a:lstStyle/>
          <a:p>
            <a:pPr marL="0" indent="0">
              <a:buNone/>
            </a:pPr>
            <a:r>
              <a:rPr lang="en-ZA" sz="2800" dirty="0"/>
              <a:t>Official definition for design pattern</a:t>
            </a:r>
            <a:r>
              <a:rPr lang="en-ZA" sz="2800" dirty="0" smtClean="0"/>
              <a:t>:</a:t>
            </a:r>
          </a:p>
          <a:p>
            <a:pPr marL="0" indent="0">
              <a:buNone/>
            </a:pPr>
            <a:endParaRPr lang="en-ZA" sz="2800" dirty="0"/>
          </a:p>
          <a:p>
            <a:pPr marL="0" indent="0" algn="ctr">
              <a:buNone/>
            </a:pPr>
            <a:r>
              <a:rPr lang="en-ZA" sz="2800" i="1" dirty="0"/>
              <a:t>“Time tested Solution for recurring architecture problems”.</a:t>
            </a:r>
            <a:endParaRPr lang="en-ZA" sz="2800" dirty="0"/>
          </a:p>
          <a:p>
            <a:pPr marL="0" indent="0">
              <a:buNone/>
            </a:pPr>
            <a:r>
              <a:rPr lang="en-ZA" sz="2800" dirty="0"/>
              <a:t>​</a:t>
            </a:r>
          </a:p>
          <a:p>
            <a:pPr marL="0" indent="0">
              <a:buNone/>
            </a:pPr>
            <a:r>
              <a:rPr lang="en-ZA" sz="2800" b="1" dirty="0" err="1"/>
              <a:t>Koirala</a:t>
            </a:r>
            <a:r>
              <a:rPr lang="en-ZA" sz="2800" dirty="0"/>
              <a:t> states that this definition will not hold true as you start implementing and reading design </a:t>
            </a:r>
            <a:r>
              <a:rPr lang="en-ZA" sz="2800" dirty="0" smtClean="0"/>
              <a:t>patterns, but rather </a:t>
            </a:r>
            <a:r>
              <a:rPr lang="en-ZA" sz="2800" dirty="0"/>
              <a:t>that design patterns are all about good O.O.P. ( Object oriented programming) principles, and that the definition will thus become</a:t>
            </a:r>
            <a:r>
              <a:rPr lang="en-ZA" sz="2800" dirty="0" smtClean="0"/>
              <a:t>:</a:t>
            </a:r>
          </a:p>
          <a:p>
            <a:pPr marL="0" indent="0">
              <a:buNone/>
            </a:pPr>
            <a:endParaRPr lang="en-ZA" sz="2800" dirty="0"/>
          </a:p>
          <a:p>
            <a:pPr marL="0" indent="0" algn="ctr">
              <a:buNone/>
            </a:pPr>
            <a:r>
              <a:rPr lang="en-ZA" sz="2800" i="1" dirty="0"/>
              <a:t>"Time tested Solution for recurring OOP problems”.</a:t>
            </a:r>
            <a:endParaRPr lang="en-ZA" sz="2800" dirty="0"/>
          </a:p>
          <a:p>
            <a:endParaRPr lang="en-ZA" dirty="0"/>
          </a:p>
        </p:txBody>
      </p:sp>
    </p:spTree>
    <p:extLst>
      <p:ext uri="{BB962C8B-B14F-4D97-AF65-F5344CB8AC3E}">
        <p14:creationId xmlns:p14="http://schemas.microsoft.com/office/powerpoint/2010/main" val="1291860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952" y="1537777"/>
            <a:ext cx="5073960" cy="3805470"/>
          </a:xfrm>
        </p:spPr>
      </p:pic>
      <p:sp>
        <p:nvSpPr>
          <p:cNvPr id="6" name="TextBox 5"/>
          <p:cNvSpPr txBox="1"/>
          <p:nvPr/>
        </p:nvSpPr>
        <p:spPr>
          <a:xfrm>
            <a:off x="948953" y="5518934"/>
            <a:ext cx="5073960" cy="646331"/>
          </a:xfrm>
          <a:prstGeom prst="rect">
            <a:avLst/>
          </a:prstGeom>
          <a:noFill/>
        </p:spPr>
        <p:txBody>
          <a:bodyPr wrap="square" rtlCol="0">
            <a:spAutoFit/>
          </a:bodyPr>
          <a:lstStyle/>
          <a:p>
            <a:r>
              <a:rPr lang="en-ZA" b="1" dirty="0"/>
              <a:t>Myth:</a:t>
            </a:r>
            <a:r>
              <a:rPr lang="en-ZA" dirty="0"/>
              <a:t> Design pattern makes you an complete architect.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030" y="1537777"/>
            <a:ext cx="5039779" cy="3805470"/>
          </a:xfrm>
          <a:prstGeom prst="rect">
            <a:avLst/>
          </a:prstGeom>
        </p:spPr>
      </p:pic>
      <p:sp>
        <p:nvSpPr>
          <p:cNvPr id="8" name="TextBox 7"/>
          <p:cNvSpPr txBox="1"/>
          <p:nvPr/>
        </p:nvSpPr>
        <p:spPr>
          <a:xfrm>
            <a:off x="6144030" y="5518934"/>
            <a:ext cx="5039779" cy="646331"/>
          </a:xfrm>
          <a:prstGeom prst="rect">
            <a:avLst/>
          </a:prstGeom>
          <a:noFill/>
        </p:spPr>
        <p:txBody>
          <a:bodyPr wrap="square" rtlCol="0">
            <a:spAutoFit/>
          </a:bodyPr>
          <a:lstStyle/>
          <a:p>
            <a:r>
              <a:rPr lang="en-ZA" b="1" dirty="0"/>
              <a:t>Fact:</a:t>
            </a:r>
            <a:r>
              <a:rPr lang="en-ZA" dirty="0"/>
              <a:t> Design pattern is one of the things for an architect. It </a:t>
            </a:r>
            <a:r>
              <a:rPr lang="en-ZA" dirty="0" smtClean="0"/>
              <a:t>makes </a:t>
            </a:r>
            <a:r>
              <a:rPr lang="en-ZA" dirty="0"/>
              <a:t>you a better OOP.</a:t>
            </a:r>
          </a:p>
        </p:txBody>
      </p:sp>
      <p:sp>
        <p:nvSpPr>
          <p:cNvPr id="10" name="TextBox 9"/>
          <p:cNvSpPr txBox="1"/>
          <p:nvPr/>
        </p:nvSpPr>
        <p:spPr>
          <a:xfrm>
            <a:off x="948952" y="665104"/>
            <a:ext cx="6099362" cy="523220"/>
          </a:xfrm>
          <a:prstGeom prst="rect">
            <a:avLst/>
          </a:prstGeom>
          <a:noFill/>
        </p:spPr>
        <p:txBody>
          <a:bodyPr wrap="none" rtlCol="0">
            <a:spAutoFit/>
          </a:bodyPr>
          <a:lstStyle/>
          <a:p>
            <a:r>
              <a:rPr lang="en-US" sz="2800" dirty="0" smtClean="0"/>
              <a:t>Design patterns make you a better OOP?</a:t>
            </a:r>
            <a:endParaRPr lang="en-ZA" sz="2800" dirty="0"/>
          </a:p>
        </p:txBody>
      </p:sp>
    </p:spTree>
    <p:extLst>
      <p:ext uri="{BB962C8B-B14F-4D97-AF65-F5344CB8AC3E}">
        <p14:creationId xmlns:p14="http://schemas.microsoft.com/office/powerpoint/2010/main" val="315554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88" y="3057086"/>
            <a:ext cx="10958512" cy="686240"/>
          </a:xfrm>
        </p:spPr>
        <p:txBody>
          <a:bodyPr>
            <a:noAutofit/>
          </a:bodyPr>
          <a:lstStyle/>
          <a:p>
            <a:pPr marL="0" indent="0">
              <a:buNone/>
            </a:pPr>
            <a:r>
              <a:rPr lang="en-ZA" sz="3200" dirty="0"/>
              <a:t>Design patterns are a way of understanding OOP with scenarios.</a:t>
            </a:r>
          </a:p>
        </p:txBody>
      </p:sp>
    </p:spTree>
    <p:extLst>
      <p:ext uri="{BB962C8B-B14F-4D97-AF65-F5344CB8AC3E}">
        <p14:creationId xmlns:p14="http://schemas.microsoft.com/office/powerpoint/2010/main" val="1306900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8229" y="298694"/>
            <a:ext cx="8944066" cy="6220757"/>
          </a:xfrm>
        </p:spPr>
      </p:pic>
      <p:sp>
        <p:nvSpPr>
          <p:cNvPr id="13" name="Title 1"/>
          <p:cNvSpPr>
            <a:spLocks noGrp="1"/>
          </p:cNvSpPr>
          <p:nvPr>
            <p:ph type="title"/>
          </p:nvPr>
        </p:nvSpPr>
        <p:spPr>
          <a:xfrm>
            <a:off x="1508230" y="298694"/>
            <a:ext cx="8944066" cy="1456267"/>
          </a:xfrm>
        </p:spPr>
        <p:txBody>
          <a:bodyPr/>
          <a:lstStyle/>
          <a:p>
            <a:r>
              <a:rPr lang="en-US" b="1" dirty="0" smtClean="0">
                <a:solidFill>
                  <a:schemeClr val="bg1"/>
                </a:solidFill>
              </a:rPr>
              <a:t>Road map</a:t>
            </a:r>
            <a:endParaRPr lang="en-ZA" b="1" dirty="0">
              <a:solidFill>
                <a:schemeClr val="bg1"/>
              </a:solidFill>
            </a:endParaRPr>
          </a:p>
        </p:txBody>
      </p:sp>
    </p:spTree>
    <p:extLst>
      <p:ext uri="{BB962C8B-B14F-4D97-AF65-F5344CB8AC3E}">
        <p14:creationId xmlns:p14="http://schemas.microsoft.com/office/powerpoint/2010/main" val="26462406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491" y="614289"/>
            <a:ext cx="8631724" cy="1456267"/>
          </a:xfrm>
        </p:spPr>
        <p:txBody>
          <a:bodyPr/>
          <a:lstStyle/>
          <a:p>
            <a:r>
              <a:rPr lang="en-US" i="1" dirty="0" smtClean="0"/>
              <a:t>My Store</a:t>
            </a:r>
            <a:r>
              <a:rPr lang="en-US" dirty="0" smtClean="0"/>
              <a:t> project</a:t>
            </a:r>
            <a:endParaRPr lang="en-ZA"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0451" y="1745970"/>
            <a:ext cx="2594344" cy="2594344"/>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481" y="2951409"/>
            <a:ext cx="3741312" cy="249420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1479" y="4011433"/>
            <a:ext cx="3810000" cy="2466975"/>
          </a:xfrm>
          <a:prstGeom prst="rect">
            <a:avLst/>
          </a:prstGeom>
        </p:spPr>
      </p:pic>
    </p:spTree>
    <p:extLst>
      <p:ext uri="{BB962C8B-B14F-4D97-AF65-F5344CB8AC3E}">
        <p14:creationId xmlns:p14="http://schemas.microsoft.com/office/powerpoint/2010/main" val="1227837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39" y="262407"/>
            <a:ext cx="11015661" cy="6281268"/>
          </a:xfrm>
        </p:spPr>
        <p:txBody>
          <a:bodyPr>
            <a:normAutofit lnSpcReduction="10000"/>
          </a:bodyPr>
          <a:lstStyle/>
          <a:p>
            <a:pPr marL="0" indent="0">
              <a:buNone/>
            </a:pPr>
            <a:r>
              <a:rPr lang="en-ZA" dirty="0"/>
              <a:t>As per </a:t>
            </a:r>
            <a:r>
              <a:rPr lang="en-ZA" dirty="0" err="1"/>
              <a:t>Koirala's</a:t>
            </a:r>
            <a:r>
              <a:rPr lang="en-ZA" dirty="0"/>
              <a:t> requirements:</a:t>
            </a:r>
          </a:p>
          <a:p>
            <a:pPr marL="0" indent="0">
              <a:buNone/>
            </a:pPr>
            <a:r>
              <a:rPr lang="en-ZA" b="1" i="1" dirty="0"/>
              <a:t>My Store </a:t>
            </a:r>
            <a:r>
              <a:rPr lang="en-ZA" dirty="0"/>
              <a:t>is a large retail shopping mall which has chain of mall’s in Johannesburg and Cape Town. The company management wants a simple customer management system for their retail shops with the following features. The company has decided to launch the project in phases.</a:t>
            </a:r>
          </a:p>
          <a:p>
            <a:pPr marL="0" indent="0">
              <a:buNone/>
            </a:pPr>
            <a:r>
              <a:rPr lang="en-ZA" dirty="0"/>
              <a:t>So in the first phase they just want to capture the customer information. Below is the requirement in more details:</a:t>
            </a:r>
          </a:p>
          <a:p>
            <a:r>
              <a:rPr lang="en-ZA" dirty="0"/>
              <a:t>The app must capture 5 fields for now Customer Name, Phone number , Bill Amount , Bill date and Customer Address.</a:t>
            </a:r>
          </a:p>
          <a:p>
            <a:r>
              <a:rPr lang="en-ZA" dirty="0"/>
              <a:t>In phase </a:t>
            </a:r>
            <a:r>
              <a:rPr lang="en-ZA" dirty="0" smtClean="0"/>
              <a:t>one, </a:t>
            </a:r>
            <a:r>
              <a:rPr lang="en-ZA" dirty="0"/>
              <a:t>two types of customer data are collected. One </a:t>
            </a:r>
            <a:r>
              <a:rPr lang="en-ZA" dirty="0" smtClean="0"/>
              <a:t>is </a:t>
            </a:r>
            <a:r>
              <a:rPr lang="en-ZA" dirty="0"/>
              <a:t>a lead and the other is a customer. A lead is a person who comes to My Store but does not buy anything. He just inquires and goes away. A customer is a person who comes and buys things from the shop. A customer actually does a financial transaction.</a:t>
            </a:r>
          </a:p>
          <a:p>
            <a:r>
              <a:rPr lang="en-ZA" dirty="0"/>
              <a:t>When it’s a lead, only Customer name and phone number are compulsory, but for a Customer all fields are compulsory. The app should have provision to add new validation rules seamlessly and these validation rules should be flexible and reusable.</a:t>
            </a:r>
          </a:p>
          <a:p>
            <a:r>
              <a:rPr lang="en-ZA" dirty="0"/>
              <a:t>The app should have the ability to display, add, update and delete customer data.</a:t>
            </a:r>
          </a:p>
          <a:p>
            <a:r>
              <a:rPr lang="en-ZA" dirty="0"/>
              <a:t>For now the system will use a SQL Server and ADO.NET as the data layer technology. However in the coming months we would need to migrate this layer to Entity framework. The migration should be seamless and without many changes across the system.</a:t>
            </a:r>
          </a:p>
          <a:p>
            <a:r>
              <a:rPr lang="en-ZA" dirty="0"/>
              <a:t>The app should have the ability of cancelling any modification done on the screen. So if the customer is editing a record and he has changed some values, he should have the opportunity to revert back to the old values.</a:t>
            </a:r>
          </a:p>
        </p:txBody>
      </p:sp>
    </p:spTree>
    <p:extLst>
      <p:ext uri="{BB962C8B-B14F-4D97-AF65-F5344CB8AC3E}">
        <p14:creationId xmlns:p14="http://schemas.microsoft.com/office/powerpoint/2010/main" val="28362102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9743" y="12347"/>
            <a:ext cx="10283604" cy="6830154"/>
          </a:xfrm>
        </p:spPr>
      </p:pic>
      <p:sp>
        <p:nvSpPr>
          <p:cNvPr id="2" name="Title 1"/>
          <p:cNvSpPr>
            <a:spLocks noGrp="1"/>
          </p:cNvSpPr>
          <p:nvPr>
            <p:ph type="title"/>
          </p:nvPr>
        </p:nvSpPr>
        <p:spPr>
          <a:xfrm>
            <a:off x="1708978" y="609600"/>
            <a:ext cx="8485135" cy="1456267"/>
          </a:xfrm>
          <a:solidFill>
            <a:schemeClr val="bg2">
              <a:lumMod val="50000"/>
              <a:alpha val="55000"/>
            </a:schemeClr>
          </a:solidFill>
        </p:spPr>
        <p:txBody>
          <a:bodyPr/>
          <a:lstStyle/>
          <a:p>
            <a:r>
              <a:rPr lang="en-ZA" dirty="0"/>
              <a:t>Software Architecture: An evolution process</a:t>
            </a:r>
          </a:p>
        </p:txBody>
      </p:sp>
      <p:sp>
        <p:nvSpPr>
          <p:cNvPr id="3" name="TextBox 2"/>
          <p:cNvSpPr txBox="1"/>
          <p:nvPr/>
        </p:nvSpPr>
        <p:spPr>
          <a:xfrm>
            <a:off x="1708978" y="2663120"/>
            <a:ext cx="8485135" cy="3785652"/>
          </a:xfrm>
          <a:prstGeom prst="rect">
            <a:avLst/>
          </a:prstGeom>
          <a:solidFill>
            <a:schemeClr val="bg2">
              <a:lumMod val="50000"/>
              <a:alpha val="55000"/>
            </a:schemeClr>
          </a:solidFill>
        </p:spPr>
        <p:txBody>
          <a:bodyPr wrap="square" rtlCol="0">
            <a:spAutoFit/>
          </a:bodyPr>
          <a:lstStyle/>
          <a:p>
            <a:r>
              <a:rPr lang="en-ZA" sz="2400" dirty="0"/>
              <a:t>People often try to learn design and architecture by going through code example after code example and pattern description after pattern description. This can be counter intuitive as we only see some academic code and it never really becomes a natural thought process.</a:t>
            </a:r>
          </a:p>
          <a:p>
            <a:r>
              <a:rPr lang="en-ZA" sz="2400" dirty="0"/>
              <a:t>So instead let us rather try to architect the above project and let the patterns fall naturally along the way. Pointing them out along the way as they come along. </a:t>
            </a:r>
          </a:p>
          <a:p>
            <a:r>
              <a:rPr lang="en-ZA" sz="2400" dirty="0"/>
              <a:t>Thus we'll start first with simple OOP concepts, classes and objects, and let patterns flow forth.</a:t>
            </a:r>
          </a:p>
        </p:txBody>
      </p:sp>
    </p:spTree>
    <p:extLst>
      <p:ext uri="{BB962C8B-B14F-4D97-AF65-F5344CB8AC3E}">
        <p14:creationId xmlns:p14="http://schemas.microsoft.com/office/powerpoint/2010/main" val="10929894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952" y="1537777"/>
            <a:ext cx="5073960" cy="3805470"/>
          </a:xfrm>
        </p:spPr>
      </p:pic>
      <p:sp>
        <p:nvSpPr>
          <p:cNvPr id="6" name="TextBox 5"/>
          <p:cNvSpPr txBox="1"/>
          <p:nvPr/>
        </p:nvSpPr>
        <p:spPr>
          <a:xfrm>
            <a:off x="948953" y="5518934"/>
            <a:ext cx="5073960" cy="646331"/>
          </a:xfrm>
          <a:prstGeom prst="rect">
            <a:avLst/>
          </a:prstGeom>
          <a:noFill/>
        </p:spPr>
        <p:txBody>
          <a:bodyPr wrap="square" rtlCol="0">
            <a:spAutoFit/>
          </a:bodyPr>
          <a:lstStyle/>
          <a:p>
            <a:r>
              <a:rPr lang="en-ZA" b="1" dirty="0"/>
              <a:t>Myth:</a:t>
            </a:r>
            <a:r>
              <a:rPr lang="en-ZA" dirty="0"/>
              <a:t> Architecture should be perfect and 100% correct from the start.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030" y="1537777"/>
            <a:ext cx="5039779" cy="3805470"/>
          </a:xfrm>
          <a:prstGeom prst="rect">
            <a:avLst/>
          </a:prstGeom>
        </p:spPr>
      </p:pic>
      <p:sp>
        <p:nvSpPr>
          <p:cNvPr id="8" name="TextBox 7"/>
          <p:cNvSpPr txBox="1"/>
          <p:nvPr/>
        </p:nvSpPr>
        <p:spPr>
          <a:xfrm>
            <a:off x="6144030" y="5518934"/>
            <a:ext cx="5039779" cy="646331"/>
          </a:xfrm>
          <a:prstGeom prst="rect">
            <a:avLst/>
          </a:prstGeom>
          <a:noFill/>
        </p:spPr>
        <p:txBody>
          <a:bodyPr wrap="square" rtlCol="0">
            <a:spAutoFit/>
          </a:bodyPr>
          <a:lstStyle/>
          <a:p>
            <a:r>
              <a:rPr lang="en-ZA" b="1" dirty="0"/>
              <a:t>Fact:</a:t>
            </a:r>
            <a:r>
              <a:rPr lang="en-ZA" dirty="0"/>
              <a:t> Architecture is an evolution. Start small and then keep improving along the way.</a:t>
            </a:r>
          </a:p>
        </p:txBody>
      </p:sp>
      <p:sp>
        <p:nvSpPr>
          <p:cNvPr id="9" name="TextBox 8"/>
          <p:cNvSpPr txBox="1"/>
          <p:nvPr/>
        </p:nvSpPr>
        <p:spPr>
          <a:xfrm>
            <a:off x="948952" y="665104"/>
            <a:ext cx="9318961" cy="523220"/>
          </a:xfrm>
          <a:prstGeom prst="rect">
            <a:avLst/>
          </a:prstGeom>
          <a:noFill/>
        </p:spPr>
        <p:txBody>
          <a:bodyPr wrap="none" rtlCol="0">
            <a:spAutoFit/>
          </a:bodyPr>
          <a:lstStyle/>
          <a:p>
            <a:r>
              <a:rPr lang="en-US" sz="2800" dirty="0" smtClean="0"/>
              <a:t>Architecture needs to be bedded down before code is written?</a:t>
            </a:r>
            <a:endParaRPr lang="en-ZA" sz="2800" dirty="0"/>
          </a:p>
        </p:txBody>
      </p:sp>
    </p:spTree>
    <p:extLst>
      <p:ext uri="{BB962C8B-B14F-4D97-AF65-F5344CB8AC3E}">
        <p14:creationId xmlns:p14="http://schemas.microsoft.com/office/powerpoint/2010/main" val="126575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The Entity</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0615" y="2656716"/>
            <a:ext cx="2837334" cy="2677657"/>
          </a:xfrm>
        </p:spPr>
      </p:pic>
      <p:sp>
        <p:nvSpPr>
          <p:cNvPr id="5" name="TextBox 4"/>
          <p:cNvSpPr txBox="1"/>
          <p:nvPr/>
        </p:nvSpPr>
        <p:spPr>
          <a:xfrm>
            <a:off x="4288268" y="2656717"/>
            <a:ext cx="6316394" cy="2677656"/>
          </a:xfrm>
          <a:prstGeom prst="rect">
            <a:avLst/>
          </a:prstGeom>
          <a:noFill/>
        </p:spPr>
        <p:txBody>
          <a:bodyPr wrap="square" rtlCol="0">
            <a:spAutoFit/>
          </a:bodyPr>
          <a:lstStyle/>
          <a:p>
            <a:r>
              <a:rPr lang="en-ZA" sz="2400" dirty="0" smtClean="0"/>
              <a:t>Things </a:t>
            </a:r>
            <a:r>
              <a:rPr lang="en-ZA" sz="2400" dirty="0"/>
              <a:t>which you see in the real world. These can be identified uniquely. For example a person, place, tangible items etc</a:t>
            </a:r>
            <a:r>
              <a:rPr lang="en-ZA" sz="2400" dirty="0" smtClean="0"/>
              <a:t>...</a:t>
            </a:r>
          </a:p>
          <a:p>
            <a:endParaRPr lang="en-ZA" sz="2400" dirty="0" smtClean="0"/>
          </a:p>
          <a:p>
            <a:r>
              <a:rPr lang="en-ZA" sz="2400" dirty="0"/>
              <a:t>In the OOP world the technical name for </a:t>
            </a:r>
            <a:r>
              <a:rPr lang="en-ZA" sz="2400" i="1" dirty="0"/>
              <a:t>entities </a:t>
            </a:r>
            <a:r>
              <a:rPr lang="en-ZA" sz="2400" dirty="0"/>
              <a:t>is </a:t>
            </a:r>
            <a:r>
              <a:rPr lang="en-ZA" sz="2400" i="1" dirty="0"/>
              <a:t>objects</a:t>
            </a:r>
            <a:r>
              <a:rPr lang="en-ZA" sz="2400" dirty="0" smtClean="0"/>
              <a:t>. The word </a:t>
            </a:r>
            <a:r>
              <a:rPr lang="en-ZA" sz="2400" i="1" dirty="0" smtClean="0"/>
              <a:t>model</a:t>
            </a:r>
            <a:r>
              <a:rPr lang="en-ZA" sz="2400" dirty="0" smtClean="0"/>
              <a:t> is also synonymous with entity.</a:t>
            </a:r>
            <a:endParaRPr lang="en-ZA" sz="2400" dirty="0"/>
          </a:p>
        </p:txBody>
      </p:sp>
    </p:spTree>
    <p:extLst>
      <p:ext uri="{BB962C8B-B14F-4D97-AF65-F5344CB8AC3E}">
        <p14:creationId xmlns:p14="http://schemas.microsoft.com/office/powerpoint/2010/main" val="14069726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899" y="2188380"/>
            <a:ext cx="1631216" cy="1631216"/>
          </a:xfrm>
          <a:prstGeom prst="rect">
            <a:avLst/>
          </a:prstGeom>
        </p:spPr>
      </p:pic>
      <p:sp>
        <p:nvSpPr>
          <p:cNvPr id="6" name="TextBox 5"/>
          <p:cNvSpPr txBox="1"/>
          <p:nvPr/>
        </p:nvSpPr>
        <p:spPr>
          <a:xfrm>
            <a:off x="2337115" y="2188380"/>
            <a:ext cx="8860768" cy="1323439"/>
          </a:xfrm>
          <a:prstGeom prst="rect">
            <a:avLst/>
          </a:prstGeom>
          <a:noFill/>
        </p:spPr>
        <p:txBody>
          <a:bodyPr wrap="square" rtlCol="0">
            <a:spAutoFit/>
          </a:bodyPr>
          <a:lstStyle/>
          <a:p>
            <a:pPr algn="ctr"/>
            <a:r>
              <a:rPr lang="en-ZA" sz="2000" b="1" dirty="0"/>
              <a:t>Ponder this</a:t>
            </a:r>
            <a:r>
              <a:rPr lang="en-ZA" sz="2000" b="1" dirty="0" smtClean="0"/>
              <a:t>...</a:t>
            </a:r>
          </a:p>
          <a:p>
            <a:pPr algn="ctr"/>
            <a:endParaRPr lang="en-ZA" sz="2000" b="1" dirty="0"/>
          </a:p>
          <a:p>
            <a:pPr algn="ctr"/>
            <a:r>
              <a:rPr lang="en-ZA" sz="2000" dirty="0" smtClean="0"/>
              <a:t>Software </a:t>
            </a:r>
            <a:r>
              <a:rPr lang="en-ZA" sz="2000" dirty="0"/>
              <a:t>code should replicate the real world, real people. For an accountant in the real world, you should have an entity called accountant.</a:t>
            </a:r>
          </a:p>
        </p:txBody>
      </p:sp>
      <p:sp>
        <p:nvSpPr>
          <p:cNvPr id="2" name="Title 1"/>
          <p:cNvSpPr>
            <a:spLocks noGrp="1"/>
          </p:cNvSpPr>
          <p:nvPr>
            <p:ph type="title"/>
          </p:nvPr>
        </p:nvSpPr>
        <p:spPr>
          <a:xfrm>
            <a:off x="685801" y="609600"/>
            <a:ext cx="10512082" cy="1456267"/>
          </a:xfrm>
          <a:gradFill flip="none" rotWithShape="1">
            <a:gsLst>
              <a:gs pos="0">
                <a:schemeClr val="accent2">
                  <a:lumMod val="67000"/>
                </a:schemeClr>
              </a:gs>
              <a:gs pos="48000">
                <a:schemeClr val="accent2">
                  <a:lumMod val="97000"/>
                  <a:lumOff val="3000"/>
                </a:schemeClr>
              </a:gs>
              <a:gs pos="100000">
                <a:srgbClr val="91B0E3">
                  <a:alpha val="0"/>
                </a:srgbClr>
              </a:gs>
            </a:gsLst>
            <a:lin ang="0" scaled="1"/>
            <a:tileRect/>
          </a:gradFill>
        </p:spPr>
        <p:txBody>
          <a:bodyPr/>
          <a:lstStyle/>
          <a:p>
            <a:r>
              <a:rPr lang="en-ZA" dirty="0"/>
              <a:t>Project: Identify entities</a:t>
            </a:r>
          </a:p>
        </p:txBody>
      </p:sp>
      <p:sp>
        <p:nvSpPr>
          <p:cNvPr id="7" name="TextBox 6"/>
          <p:cNvSpPr txBox="1"/>
          <p:nvPr/>
        </p:nvSpPr>
        <p:spPr>
          <a:xfrm>
            <a:off x="705899" y="4054651"/>
            <a:ext cx="10491984" cy="2031325"/>
          </a:xfrm>
          <a:prstGeom prst="rect">
            <a:avLst/>
          </a:prstGeom>
          <a:noFill/>
        </p:spPr>
        <p:txBody>
          <a:bodyPr wrap="square" rtlCol="0">
            <a:spAutoFit/>
          </a:bodyPr>
          <a:lstStyle/>
          <a:p>
            <a:pPr algn="ctr"/>
            <a:r>
              <a:rPr lang="en-ZA" i="1" dirty="0"/>
              <a:t>If your code replicates real world objects, you can manage your software in a better and more controlled way.</a:t>
            </a:r>
            <a:endParaRPr lang="en-ZA" dirty="0"/>
          </a:p>
          <a:p>
            <a:pPr algn="ctr"/>
            <a:r>
              <a:rPr lang="en-ZA" dirty="0"/>
              <a:t>​</a:t>
            </a:r>
          </a:p>
          <a:p>
            <a:pPr algn="ctr"/>
            <a:r>
              <a:rPr lang="en-ZA" dirty="0"/>
              <a:t>That’s what object oriented programming is all about. Your code should reflect your domain </a:t>
            </a:r>
            <a:r>
              <a:rPr lang="en-ZA" dirty="0" smtClean="0"/>
              <a:t>behaviour </a:t>
            </a:r>
            <a:r>
              <a:rPr lang="en-ZA" dirty="0"/>
              <a:t>and domain entities.</a:t>
            </a:r>
          </a:p>
          <a:p>
            <a:pPr algn="ctr"/>
            <a:r>
              <a:rPr lang="en-ZA" dirty="0"/>
              <a:t>​</a:t>
            </a:r>
          </a:p>
          <a:p>
            <a:pPr algn="ctr"/>
            <a:r>
              <a:rPr lang="en-ZA" i="1" dirty="0"/>
              <a:t>Domain means the business unit , its rules and how it works.</a:t>
            </a:r>
            <a:endParaRPr lang="en-ZA" dirty="0"/>
          </a:p>
          <a:p>
            <a:pPr algn="ctr"/>
            <a:endParaRPr lang="en-ZA" dirty="0"/>
          </a:p>
        </p:txBody>
      </p:sp>
    </p:spTree>
    <p:extLst>
      <p:ext uri="{BB962C8B-B14F-4D97-AF65-F5344CB8AC3E}">
        <p14:creationId xmlns:p14="http://schemas.microsoft.com/office/powerpoint/2010/main" val="3880683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214313"/>
            <a:ext cx="11544300" cy="6386512"/>
          </a:xfrm>
        </p:spPr>
        <p:txBody>
          <a:bodyPr>
            <a:normAutofit/>
          </a:bodyPr>
          <a:lstStyle/>
          <a:p>
            <a:pPr marL="0" indent="0">
              <a:buNone/>
            </a:pPr>
            <a:r>
              <a:rPr lang="en-ZA" b="1" i="1" dirty="0" smtClean="0"/>
              <a:t>My </a:t>
            </a:r>
            <a:r>
              <a:rPr lang="en-ZA" b="1" i="1" dirty="0"/>
              <a:t>Store </a:t>
            </a:r>
            <a:r>
              <a:rPr lang="en-ZA" dirty="0"/>
              <a:t>is a large retail shopping mall which has chain of mall’s in </a:t>
            </a:r>
            <a:r>
              <a:rPr lang="en-ZA" b="1" dirty="0"/>
              <a:t>Johannesburg</a:t>
            </a:r>
            <a:r>
              <a:rPr lang="en-ZA" dirty="0"/>
              <a:t> and </a:t>
            </a:r>
            <a:r>
              <a:rPr lang="en-ZA" b="1" dirty="0"/>
              <a:t>Cape Town</a:t>
            </a:r>
            <a:r>
              <a:rPr lang="en-ZA" dirty="0"/>
              <a:t>. The company management wants a simple </a:t>
            </a:r>
            <a:r>
              <a:rPr lang="en-ZA" b="1" dirty="0"/>
              <a:t>customer management system</a:t>
            </a:r>
            <a:r>
              <a:rPr lang="en-ZA" dirty="0"/>
              <a:t> for their retail shops with the following features. The company has decided to launch the project in phases.</a:t>
            </a:r>
          </a:p>
          <a:p>
            <a:pPr marL="0" indent="0">
              <a:buNone/>
            </a:pPr>
            <a:r>
              <a:rPr lang="en-ZA" dirty="0" smtClean="0"/>
              <a:t>In </a:t>
            </a:r>
            <a:r>
              <a:rPr lang="en-ZA" dirty="0"/>
              <a:t>the first phase they just want to capture the customer information. Below is the requirement in more details:</a:t>
            </a:r>
          </a:p>
          <a:p>
            <a:r>
              <a:rPr lang="en-ZA" dirty="0"/>
              <a:t>The app must capture 5 fields for now </a:t>
            </a:r>
            <a:r>
              <a:rPr lang="en-ZA" b="1" dirty="0"/>
              <a:t>Customer Name</a:t>
            </a:r>
            <a:r>
              <a:rPr lang="en-ZA" dirty="0"/>
              <a:t>, </a:t>
            </a:r>
            <a:r>
              <a:rPr lang="en-ZA" b="1" dirty="0" smtClean="0"/>
              <a:t>Phone</a:t>
            </a:r>
            <a:r>
              <a:rPr lang="en-ZA" dirty="0" smtClean="0"/>
              <a:t> </a:t>
            </a:r>
            <a:r>
              <a:rPr lang="en-ZA" b="1" dirty="0" smtClean="0"/>
              <a:t>number</a:t>
            </a:r>
            <a:r>
              <a:rPr lang="en-ZA" dirty="0" smtClean="0"/>
              <a:t> </a:t>
            </a:r>
            <a:r>
              <a:rPr lang="en-ZA" dirty="0"/>
              <a:t>, </a:t>
            </a:r>
            <a:r>
              <a:rPr lang="en-ZA" b="1" dirty="0"/>
              <a:t>Bill</a:t>
            </a:r>
            <a:r>
              <a:rPr lang="en-ZA" dirty="0"/>
              <a:t> </a:t>
            </a:r>
            <a:r>
              <a:rPr lang="en-ZA" b="1" dirty="0"/>
              <a:t>Amount</a:t>
            </a:r>
            <a:r>
              <a:rPr lang="en-ZA" dirty="0"/>
              <a:t> , </a:t>
            </a:r>
            <a:r>
              <a:rPr lang="en-ZA" b="1" dirty="0"/>
              <a:t>Bill</a:t>
            </a:r>
            <a:r>
              <a:rPr lang="en-ZA" dirty="0"/>
              <a:t> </a:t>
            </a:r>
            <a:r>
              <a:rPr lang="en-ZA" b="1" dirty="0"/>
              <a:t>date</a:t>
            </a:r>
            <a:r>
              <a:rPr lang="en-ZA" dirty="0"/>
              <a:t> and </a:t>
            </a:r>
            <a:r>
              <a:rPr lang="en-ZA" b="1" dirty="0"/>
              <a:t>Customer</a:t>
            </a:r>
            <a:r>
              <a:rPr lang="en-ZA" dirty="0"/>
              <a:t> </a:t>
            </a:r>
            <a:r>
              <a:rPr lang="en-ZA" b="1" dirty="0"/>
              <a:t>Address</a:t>
            </a:r>
            <a:r>
              <a:rPr lang="en-ZA" dirty="0"/>
              <a:t>.</a:t>
            </a:r>
          </a:p>
          <a:p>
            <a:r>
              <a:rPr lang="en-ZA" dirty="0"/>
              <a:t>In phase </a:t>
            </a:r>
            <a:r>
              <a:rPr lang="en-ZA" dirty="0" smtClean="0"/>
              <a:t>one, </a:t>
            </a:r>
            <a:r>
              <a:rPr lang="en-ZA" dirty="0"/>
              <a:t>two types of customer data are collected. One </a:t>
            </a:r>
            <a:r>
              <a:rPr lang="en-ZA" dirty="0" smtClean="0"/>
              <a:t>is </a:t>
            </a:r>
            <a:r>
              <a:rPr lang="en-ZA" dirty="0"/>
              <a:t>a </a:t>
            </a:r>
            <a:r>
              <a:rPr lang="en-ZA" b="1" dirty="0"/>
              <a:t>lead</a:t>
            </a:r>
            <a:r>
              <a:rPr lang="en-ZA" dirty="0"/>
              <a:t> and the other is a </a:t>
            </a:r>
            <a:r>
              <a:rPr lang="en-ZA" b="1" dirty="0"/>
              <a:t>customer</a:t>
            </a:r>
            <a:r>
              <a:rPr lang="en-ZA" dirty="0"/>
              <a:t>. A lead is a person who comes to My Store but does not buy anything. He just inquires and goes away. A customer is a person who comes and buys things from the shop. A customer actually does a financial transaction.</a:t>
            </a:r>
          </a:p>
          <a:p>
            <a:r>
              <a:rPr lang="en-ZA" dirty="0"/>
              <a:t>When it’s a lead, only </a:t>
            </a:r>
            <a:r>
              <a:rPr lang="en-ZA" b="1" dirty="0"/>
              <a:t>Customer </a:t>
            </a:r>
            <a:r>
              <a:rPr lang="en-ZA" b="1" dirty="0" smtClean="0"/>
              <a:t>Name</a:t>
            </a:r>
            <a:r>
              <a:rPr lang="en-ZA" dirty="0" smtClean="0"/>
              <a:t> </a:t>
            </a:r>
            <a:r>
              <a:rPr lang="en-ZA" dirty="0"/>
              <a:t>and </a:t>
            </a:r>
            <a:r>
              <a:rPr lang="en-ZA" b="1" dirty="0" smtClean="0"/>
              <a:t>Phone </a:t>
            </a:r>
            <a:r>
              <a:rPr lang="en-ZA" b="1" dirty="0"/>
              <a:t>N</a:t>
            </a:r>
            <a:r>
              <a:rPr lang="en-ZA" b="1" dirty="0" smtClean="0"/>
              <a:t>umber</a:t>
            </a:r>
            <a:r>
              <a:rPr lang="en-ZA" dirty="0" smtClean="0"/>
              <a:t> </a:t>
            </a:r>
            <a:r>
              <a:rPr lang="en-ZA" dirty="0"/>
              <a:t>are compulsory, but for a Customer all fields are compulsory. The app should have provision to add new </a:t>
            </a:r>
            <a:r>
              <a:rPr lang="en-ZA" b="1" dirty="0"/>
              <a:t>validation</a:t>
            </a:r>
            <a:r>
              <a:rPr lang="en-ZA" dirty="0"/>
              <a:t> rules seamlessly and these validation rules should be </a:t>
            </a:r>
            <a:r>
              <a:rPr lang="en-ZA" b="1" dirty="0"/>
              <a:t>flexible</a:t>
            </a:r>
            <a:r>
              <a:rPr lang="en-ZA" dirty="0"/>
              <a:t> and </a:t>
            </a:r>
            <a:r>
              <a:rPr lang="en-ZA" b="1" dirty="0"/>
              <a:t>reusable</a:t>
            </a:r>
            <a:r>
              <a:rPr lang="en-ZA" dirty="0"/>
              <a:t>.</a:t>
            </a:r>
          </a:p>
          <a:p>
            <a:r>
              <a:rPr lang="en-ZA" dirty="0"/>
              <a:t>The app should have the ability to </a:t>
            </a:r>
            <a:r>
              <a:rPr lang="en-ZA" b="1" dirty="0"/>
              <a:t>display</a:t>
            </a:r>
            <a:r>
              <a:rPr lang="en-ZA" dirty="0"/>
              <a:t>, </a:t>
            </a:r>
            <a:r>
              <a:rPr lang="en-ZA" b="1" dirty="0"/>
              <a:t>add</a:t>
            </a:r>
            <a:r>
              <a:rPr lang="en-ZA" dirty="0"/>
              <a:t>, </a:t>
            </a:r>
            <a:r>
              <a:rPr lang="en-ZA" b="1" dirty="0"/>
              <a:t>update</a:t>
            </a:r>
            <a:r>
              <a:rPr lang="en-ZA" dirty="0"/>
              <a:t> and </a:t>
            </a:r>
            <a:r>
              <a:rPr lang="en-ZA" b="1" dirty="0"/>
              <a:t>delete</a:t>
            </a:r>
            <a:r>
              <a:rPr lang="en-ZA" dirty="0"/>
              <a:t> customer data.</a:t>
            </a:r>
          </a:p>
          <a:p>
            <a:r>
              <a:rPr lang="en-ZA" dirty="0"/>
              <a:t>For now the system will use a </a:t>
            </a:r>
            <a:r>
              <a:rPr lang="en-ZA" b="1" dirty="0"/>
              <a:t>SQL Server</a:t>
            </a:r>
            <a:r>
              <a:rPr lang="en-ZA" dirty="0"/>
              <a:t> and </a:t>
            </a:r>
            <a:r>
              <a:rPr lang="en-ZA" b="1" dirty="0"/>
              <a:t>ADO.NET</a:t>
            </a:r>
            <a:r>
              <a:rPr lang="en-ZA" dirty="0"/>
              <a:t> as the data layer technology. However in the coming months we would need to migrate this layer to </a:t>
            </a:r>
            <a:r>
              <a:rPr lang="en-ZA" b="1" dirty="0"/>
              <a:t>Entity framework</a:t>
            </a:r>
            <a:r>
              <a:rPr lang="en-ZA" dirty="0"/>
              <a:t>. The migration should be seamless and without many changes across the system.</a:t>
            </a:r>
          </a:p>
          <a:p>
            <a:r>
              <a:rPr lang="en-ZA" dirty="0"/>
              <a:t>The app should have the ability of </a:t>
            </a:r>
            <a:r>
              <a:rPr lang="en-ZA" b="1" dirty="0"/>
              <a:t>cancelling</a:t>
            </a:r>
            <a:r>
              <a:rPr lang="en-ZA" dirty="0"/>
              <a:t> any modification done on the screen. So if the customer is editing a record and he has changed some values, he should have the opportunity to </a:t>
            </a:r>
            <a:r>
              <a:rPr lang="en-ZA" b="1" dirty="0"/>
              <a:t>revert back</a:t>
            </a:r>
            <a:r>
              <a:rPr lang="en-ZA" dirty="0"/>
              <a:t> to the old values.</a:t>
            </a:r>
          </a:p>
        </p:txBody>
      </p:sp>
    </p:spTree>
    <p:extLst>
      <p:ext uri="{BB962C8B-B14F-4D97-AF65-F5344CB8AC3E}">
        <p14:creationId xmlns:p14="http://schemas.microsoft.com/office/powerpoint/2010/main" val="38544074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0884" y="819703"/>
            <a:ext cx="10131425" cy="5102795"/>
          </a:xfrm>
        </p:spPr>
        <p:txBody>
          <a:bodyPr>
            <a:noAutofit/>
          </a:bodyPr>
          <a:lstStyle/>
          <a:p>
            <a:pPr marL="0" indent="0">
              <a:buNone/>
            </a:pPr>
            <a:r>
              <a:rPr lang="en-ZA" sz="2400" dirty="0"/>
              <a:t>in identifying entities / objects from the above requirement. We have the following nouns: </a:t>
            </a:r>
          </a:p>
          <a:p>
            <a:pPr lvl="1"/>
            <a:r>
              <a:rPr lang="en-ZA" sz="2200" dirty="0"/>
              <a:t>Johannesburg </a:t>
            </a:r>
          </a:p>
          <a:p>
            <a:pPr lvl="1"/>
            <a:r>
              <a:rPr lang="en-ZA" sz="2200" dirty="0"/>
              <a:t>Cape Town </a:t>
            </a:r>
          </a:p>
          <a:p>
            <a:pPr lvl="1"/>
            <a:r>
              <a:rPr lang="en-ZA" sz="2200" dirty="0"/>
              <a:t>Customer </a:t>
            </a:r>
          </a:p>
          <a:p>
            <a:pPr lvl="1"/>
            <a:r>
              <a:rPr lang="en-ZA" sz="2200" dirty="0"/>
              <a:t>Lead </a:t>
            </a:r>
          </a:p>
          <a:p>
            <a:pPr lvl="1"/>
            <a:r>
              <a:rPr lang="en-ZA" sz="2200" dirty="0"/>
              <a:t>My </a:t>
            </a:r>
            <a:r>
              <a:rPr lang="en-ZA" sz="2200" dirty="0" smtClean="0"/>
              <a:t>Store</a:t>
            </a:r>
          </a:p>
          <a:p>
            <a:endParaRPr lang="en-US" sz="2400" dirty="0"/>
          </a:p>
          <a:p>
            <a:pPr marL="0" indent="0">
              <a:buNone/>
            </a:pPr>
            <a:r>
              <a:rPr lang="en-ZA" sz="2400" dirty="0"/>
              <a:t>Nouns become entities and verbs become actions for entities. Pronoun becomes the properties and </a:t>
            </a:r>
            <a:r>
              <a:rPr lang="en-ZA" sz="2400" dirty="0" smtClean="0"/>
              <a:t>behaviour </a:t>
            </a:r>
            <a:r>
              <a:rPr lang="en-ZA" sz="2400" dirty="0"/>
              <a:t>for those entities.</a:t>
            </a:r>
          </a:p>
        </p:txBody>
      </p:sp>
    </p:spTree>
    <p:extLst>
      <p:ext uri="{BB962C8B-B14F-4D97-AF65-F5344CB8AC3E}">
        <p14:creationId xmlns:p14="http://schemas.microsoft.com/office/powerpoint/2010/main" val="98201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801859"/>
            <a:ext cx="10131425" cy="4989342"/>
          </a:xfrm>
        </p:spPr>
        <p:txBody>
          <a:bodyPr>
            <a:normAutofit/>
          </a:bodyPr>
          <a:lstStyle/>
          <a:p>
            <a:r>
              <a:rPr lang="en-ZA" sz="2400" dirty="0"/>
              <a:t>One of the practices many architects follow is to identify nouns , pronoun and verbs. These nouns are then </a:t>
            </a:r>
            <a:r>
              <a:rPr lang="en-ZA" sz="2400" dirty="0" smtClean="0"/>
              <a:t>analysed </a:t>
            </a:r>
            <a:r>
              <a:rPr lang="en-ZA" sz="2400" dirty="0"/>
              <a:t>and identified as objects / entities. </a:t>
            </a:r>
            <a:r>
              <a:rPr lang="en-ZA" sz="2400" dirty="0" smtClean="0"/>
              <a:t>However, be </a:t>
            </a:r>
            <a:r>
              <a:rPr lang="en-ZA" sz="2400" dirty="0"/>
              <a:t>careful with this approach because you can end up with unwanted nouns and verbs. </a:t>
            </a:r>
            <a:r>
              <a:rPr lang="en-ZA" sz="2400" dirty="0" smtClean="0"/>
              <a:t>Only keep </a:t>
            </a:r>
            <a:r>
              <a:rPr lang="en-ZA" sz="2400" dirty="0"/>
              <a:t>those nouns and verbs </a:t>
            </a:r>
            <a:r>
              <a:rPr lang="en-ZA" sz="2400" dirty="0" smtClean="0"/>
              <a:t>that are </a:t>
            </a:r>
            <a:r>
              <a:rPr lang="en-ZA" sz="2400" dirty="0"/>
              <a:t>connected with the final software system.</a:t>
            </a:r>
          </a:p>
          <a:p>
            <a:r>
              <a:rPr lang="en-ZA" sz="2400" dirty="0" smtClean="0"/>
              <a:t>The above </a:t>
            </a:r>
            <a:r>
              <a:rPr lang="en-ZA" sz="2400" dirty="0"/>
              <a:t>identified entities </a:t>
            </a:r>
            <a:r>
              <a:rPr lang="en-ZA" sz="2400" dirty="0" smtClean="0"/>
              <a:t>“</a:t>
            </a:r>
            <a:r>
              <a:rPr lang="en-ZA" sz="2400" dirty="0"/>
              <a:t>Johannesburg </a:t>
            </a:r>
            <a:r>
              <a:rPr lang="en-ZA" sz="2400" dirty="0" smtClean="0"/>
              <a:t>” </a:t>
            </a:r>
            <a:r>
              <a:rPr lang="en-ZA" sz="2400" dirty="0"/>
              <a:t>and </a:t>
            </a:r>
            <a:r>
              <a:rPr lang="en-ZA" sz="2400" dirty="0" smtClean="0"/>
              <a:t>“</a:t>
            </a:r>
            <a:r>
              <a:rPr lang="en-ZA" sz="2400" dirty="0"/>
              <a:t>Cape Town </a:t>
            </a:r>
            <a:r>
              <a:rPr lang="en-ZA" sz="2400" dirty="0" smtClean="0"/>
              <a:t>” </a:t>
            </a:r>
            <a:r>
              <a:rPr lang="en-ZA" sz="2400" dirty="0"/>
              <a:t>are city names and have no direct connection with the software as such. </a:t>
            </a:r>
            <a:r>
              <a:rPr lang="en-ZA" sz="2400" dirty="0" smtClean="0"/>
              <a:t>“</a:t>
            </a:r>
            <a:r>
              <a:rPr lang="en-ZA" sz="2400" dirty="0"/>
              <a:t>My Store</a:t>
            </a:r>
            <a:r>
              <a:rPr lang="en-ZA" sz="2400" dirty="0" smtClean="0"/>
              <a:t>” is </a:t>
            </a:r>
            <a:r>
              <a:rPr lang="en-ZA" sz="2400" dirty="0"/>
              <a:t>the name of the </a:t>
            </a:r>
            <a:r>
              <a:rPr lang="en-ZA" sz="2400" dirty="0" smtClean="0"/>
              <a:t>Business Domain and </a:t>
            </a:r>
            <a:r>
              <a:rPr lang="en-ZA" sz="2400" dirty="0"/>
              <a:t>does not have a direct </a:t>
            </a:r>
            <a:r>
              <a:rPr lang="en-ZA" sz="2400" dirty="0" smtClean="0"/>
              <a:t>connection to entities within.</a:t>
            </a:r>
            <a:endParaRPr lang="en-ZA" sz="2400" dirty="0"/>
          </a:p>
          <a:p>
            <a:r>
              <a:rPr lang="en-ZA" sz="2400" dirty="0"/>
              <a:t>So the only useful </a:t>
            </a:r>
            <a:r>
              <a:rPr lang="en-ZA" sz="2400" dirty="0" smtClean="0"/>
              <a:t>entities </a:t>
            </a:r>
            <a:r>
              <a:rPr lang="en-ZA" sz="2400" dirty="0"/>
              <a:t>at this </a:t>
            </a:r>
            <a:r>
              <a:rPr lang="en-ZA" sz="2400" dirty="0" smtClean="0"/>
              <a:t>point are </a:t>
            </a:r>
            <a:r>
              <a:rPr lang="en-ZA" sz="2400" dirty="0"/>
              <a:t>“Lead” and “Customer”. We will be adding , updating , deleting data around customer.</a:t>
            </a:r>
          </a:p>
          <a:p>
            <a:endParaRPr lang="en-ZA" sz="2400" dirty="0"/>
          </a:p>
        </p:txBody>
      </p:sp>
    </p:spTree>
    <p:extLst>
      <p:ext uri="{BB962C8B-B14F-4D97-AF65-F5344CB8AC3E}">
        <p14:creationId xmlns:p14="http://schemas.microsoft.com/office/powerpoint/2010/main" val="30819553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ZA" dirty="0"/>
          </a:p>
        </p:txBody>
      </p:sp>
      <p:sp>
        <p:nvSpPr>
          <p:cNvPr id="3" name="Content Placeholder 2"/>
          <p:cNvSpPr>
            <a:spLocks noGrp="1"/>
          </p:cNvSpPr>
          <p:nvPr>
            <p:ph idx="1"/>
          </p:nvPr>
        </p:nvSpPr>
        <p:spPr>
          <a:xfrm>
            <a:off x="685801" y="2007513"/>
            <a:ext cx="10131425" cy="1903306"/>
          </a:xfrm>
        </p:spPr>
        <p:txBody>
          <a:bodyPr>
            <a:normAutofit/>
          </a:bodyPr>
          <a:lstStyle/>
          <a:p>
            <a:pPr marL="0" indent="0">
              <a:buNone/>
            </a:pPr>
            <a:r>
              <a:rPr lang="en-ZA" dirty="0"/>
              <a:t>OOP is a three phase process</a:t>
            </a:r>
            <a:r>
              <a:rPr lang="en-ZA" dirty="0" smtClean="0"/>
              <a:t>:</a:t>
            </a:r>
            <a:endParaRPr lang="en-ZA" dirty="0"/>
          </a:p>
          <a:p>
            <a:r>
              <a:rPr lang="en-ZA" b="1" dirty="0"/>
              <a:t>Template </a:t>
            </a:r>
            <a:r>
              <a:rPr lang="en-ZA" b="1" dirty="0" smtClean="0"/>
              <a:t>creation: </a:t>
            </a:r>
            <a:r>
              <a:rPr lang="en-ZA" dirty="0" smtClean="0"/>
              <a:t>Create </a:t>
            </a:r>
            <a:r>
              <a:rPr lang="en-ZA" dirty="0"/>
              <a:t>classes and write logic in those classes.</a:t>
            </a:r>
          </a:p>
          <a:p>
            <a:r>
              <a:rPr lang="en-ZA" b="1" dirty="0"/>
              <a:t>Instantiate: </a:t>
            </a:r>
            <a:r>
              <a:rPr lang="en-ZA" dirty="0" smtClean="0"/>
              <a:t>Create </a:t>
            </a:r>
            <a:r>
              <a:rPr lang="en-ZA" dirty="0"/>
              <a:t>entities / objects of these classes and bring them </a:t>
            </a:r>
            <a:r>
              <a:rPr lang="en-ZA" dirty="0" smtClean="0"/>
              <a:t>live </a:t>
            </a:r>
            <a:r>
              <a:rPr lang="en-ZA" dirty="0"/>
              <a:t>in </a:t>
            </a:r>
            <a:r>
              <a:rPr lang="en-ZA" dirty="0" smtClean="0"/>
              <a:t>memory</a:t>
            </a:r>
            <a:endParaRPr lang="en-ZA" dirty="0"/>
          </a:p>
          <a:p>
            <a:r>
              <a:rPr lang="en-ZA" b="1" dirty="0"/>
              <a:t>Run: </a:t>
            </a:r>
            <a:r>
              <a:rPr lang="en-ZA" dirty="0" smtClean="0"/>
              <a:t>Interact </a:t>
            </a:r>
            <a:r>
              <a:rPr lang="en-ZA" dirty="0"/>
              <a:t>with these objects to achieve the software functionality</a:t>
            </a:r>
            <a:r>
              <a:rPr lang="en-ZA" dirty="0" smtClean="0"/>
              <a:t>.</a:t>
            </a:r>
            <a:endParaRPr lang="en-ZA" dirty="0"/>
          </a:p>
        </p:txBody>
      </p:sp>
      <p:graphicFrame>
        <p:nvGraphicFramePr>
          <p:cNvPr id="4" name="Table 3"/>
          <p:cNvGraphicFramePr>
            <a:graphicFrameLocks noGrp="1"/>
          </p:cNvGraphicFramePr>
          <p:nvPr>
            <p:extLst>
              <p:ext uri="{D42A27DB-BD31-4B8C-83A1-F6EECF244321}">
                <p14:modId xmlns:p14="http://schemas.microsoft.com/office/powerpoint/2010/main" val="496849684"/>
              </p:ext>
            </p:extLst>
          </p:nvPr>
        </p:nvGraphicFramePr>
        <p:xfrm>
          <a:off x="685799" y="4166250"/>
          <a:ext cx="10540218" cy="1483360"/>
        </p:xfrm>
        <a:graphic>
          <a:graphicData uri="http://schemas.openxmlformats.org/drawingml/2006/table">
            <a:tbl>
              <a:tblPr firstRow="1" bandRow="1">
                <a:tableStyleId>{8A107856-5554-42FB-B03E-39F5DBC370BA}</a:tableStyleId>
              </a:tblPr>
              <a:tblGrid>
                <a:gridCol w="5270109"/>
                <a:gridCol w="5270109"/>
              </a:tblGrid>
              <a:tr h="370840">
                <a:tc>
                  <a:txBody>
                    <a:bodyPr/>
                    <a:lstStyle/>
                    <a:p>
                      <a:r>
                        <a:rPr lang="en-ZA" dirty="0"/>
                        <a:t>OOP Phase</a:t>
                      </a:r>
                    </a:p>
                  </a:txBody>
                  <a:tcPr anchor="ctr"/>
                </a:tc>
                <a:tc>
                  <a:txBody>
                    <a:bodyPr/>
                    <a:lstStyle/>
                    <a:p>
                      <a:r>
                        <a:rPr lang="en-ZA"/>
                        <a:t>Design pattern category</a:t>
                      </a:r>
                    </a:p>
                  </a:txBody>
                  <a:tcPr anchor="ctr"/>
                </a:tc>
              </a:tr>
              <a:tr h="370840">
                <a:tc>
                  <a:txBody>
                    <a:bodyPr/>
                    <a:lstStyle/>
                    <a:p>
                      <a:r>
                        <a:rPr lang="en-ZA"/>
                        <a:t>Template / Class creation problem</a:t>
                      </a:r>
                    </a:p>
                  </a:txBody>
                  <a:tcPr anchor="ctr"/>
                </a:tc>
                <a:tc>
                  <a:txBody>
                    <a:bodyPr/>
                    <a:lstStyle/>
                    <a:p>
                      <a:r>
                        <a:rPr lang="en-ZA"/>
                        <a:t>Structural design pattern.</a:t>
                      </a:r>
                    </a:p>
                  </a:txBody>
                  <a:tcPr anchor="ctr"/>
                </a:tc>
              </a:tr>
              <a:tr h="370840">
                <a:tc>
                  <a:txBody>
                    <a:bodyPr/>
                    <a:lstStyle/>
                    <a:p>
                      <a:r>
                        <a:rPr lang="en-ZA"/>
                        <a:t>Instantiation problems</a:t>
                      </a:r>
                    </a:p>
                  </a:txBody>
                  <a:tcPr anchor="ctr"/>
                </a:tc>
                <a:tc>
                  <a:txBody>
                    <a:bodyPr/>
                    <a:lstStyle/>
                    <a:p>
                      <a:r>
                        <a:rPr lang="en-ZA"/>
                        <a:t>Creational design pattern.</a:t>
                      </a:r>
                    </a:p>
                  </a:txBody>
                  <a:tcPr anchor="ctr"/>
                </a:tc>
              </a:tr>
              <a:tr h="370840">
                <a:tc>
                  <a:txBody>
                    <a:bodyPr/>
                    <a:lstStyle/>
                    <a:p>
                      <a:r>
                        <a:rPr lang="en-ZA"/>
                        <a:t>Runtime problems</a:t>
                      </a:r>
                    </a:p>
                  </a:txBody>
                  <a:tcPr anchor="ctr"/>
                </a:tc>
                <a:tc>
                  <a:txBody>
                    <a:bodyPr/>
                    <a:lstStyle/>
                    <a:p>
                      <a:r>
                        <a:rPr lang="en-ZA" dirty="0" smtClean="0"/>
                        <a:t>Behavioural </a:t>
                      </a:r>
                      <a:r>
                        <a:rPr lang="en-ZA" dirty="0"/>
                        <a:t>design pattern.</a:t>
                      </a:r>
                    </a:p>
                  </a:txBody>
                  <a:tcPr anchor="ct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0588" y="609600"/>
            <a:ext cx="2628900" cy="1743075"/>
          </a:xfrm>
          <a:prstGeom prst="rect">
            <a:avLst/>
          </a:prstGeom>
        </p:spPr>
      </p:pic>
    </p:spTree>
    <p:extLst>
      <p:ext uri="{BB962C8B-B14F-4D97-AF65-F5344CB8AC3E}">
        <p14:creationId xmlns:p14="http://schemas.microsoft.com/office/powerpoint/2010/main" val="1759721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615462" y="846347"/>
            <a:ext cx="11032587" cy="4837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Design Patterns vs Architecture Pattern vs Architecture Style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Design Pattern Definition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1" u="none" strike="noStrike" cap="none" normalizeH="0" baseline="0" dirty="0" smtClean="0">
                <a:ln>
                  <a:noFill/>
                </a:ln>
                <a:solidFill>
                  <a:schemeClr val="tx1"/>
                </a:solidFill>
                <a:effectLst/>
                <a:latin typeface="Arial" panose="020B0604020202020204" pitchFamily="34" charset="0"/>
              </a:rPr>
              <a:t>My Store </a:t>
            </a:r>
            <a:r>
              <a:rPr kumimoji="0" lang="en-US" sz="1800" b="0" i="0" u="none" strike="noStrike" cap="none" normalizeH="0" baseline="0" dirty="0" smtClean="0">
                <a:ln>
                  <a:noFill/>
                </a:ln>
                <a:solidFill>
                  <a:schemeClr val="tx1"/>
                </a:solidFill>
                <a:effectLst/>
                <a:latin typeface="Arial" panose="020B0604020202020204" pitchFamily="34" charset="0"/>
              </a:rPr>
              <a:t>Project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Software Architecture: An evolution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The Entity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FFFF00"/>
                </a:solidFill>
                <a:effectLst/>
                <a:latin typeface="Arial" panose="020B0604020202020204" pitchFamily="34" charset="0"/>
              </a:rPr>
              <a:t>Project: </a:t>
            </a:r>
            <a:r>
              <a:rPr kumimoji="0" lang="en-US" sz="1800" b="1" i="0" u="none" strike="noStrike" cap="none" normalizeH="0" baseline="0" dirty="0" smtClean="0">
                <a:ln>
                  <a:noFill/>
                </a:ln>
                <a:solidFill>
                  <a:schemeClr val="tx1"/>
                </a:solidFill>
                <a:effectLst/>
                <a:latin typeface="Arial" panose="020B0604020202020204" pitchFamily="34" charset="0"/>
              </a:rPr>
              <a:t>Identify entities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FFFF00"/>
                </a:solidFill>
                <a:effectLst/>
                <a:latin typeface="Arial" panose="020B0604020202020204" pitchFamily="34" charset="0"/>
              </a:rPr>
              <a:t>Project: </a:t>
            </a:r>
            <a:r>
              <a:rPr kumimoji="0" lang="en-US" sz="1800" b="1" i="0" u="none" strike="noStrike" cap="none" normalizeH="0" baseline="0" dirty="0" smtClean="0">
                <a:ln>
                  <a:noFill/>
                </a:ln>
                <a:solidFill>
                  <a:schemeClr val="tx1"/>
                </a:solidFill>
                <a:effectLst/>
                <a:latin typeface="Arial" panose="020B0604020202020204" pitchFamily="34" charset="0"/>
              </a:rPr>
              <a:t>Identify relationships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FFFF00"/>
                </a:solidFill>
                <a:effectLst/>
                <a:latin typeface="Arial" panose="020B0604020202020204" pitchFamily="34" charset="0"/>
              </a:rPr>
              <a:t>Project: </a:t>
            </a:r>
            <a:r>
              <a:rPr kumimoji="0" lang="en-US" sz="1800" b="1" i="0" u="none" strike="noStrike" cap="none" normalizeH="0" baseline="0" dirty="0" smtClean="0">
                <a:ln>
                  <a:noFill/>
                </a:ln>
                <a:solidFill>
                  <a:schemeClr val="tx1"/>
                </a:solidFill>
                <a:effectLst/>
                <a:latin typeface="Arial" panose="020B0604020202020204" pitchFamily="34" charset="0"/>
              </a:rPr>
              <a:t>Derive from common class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Technical Context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3 layer architecture (layer vs tier)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FFFF00"/>
                </a:solidFill>
                <a:effectLst/>
                <a:latin typeface="Arial" panose="020B0604020202020204" pitchFamily="34" charset="0"/>
              </a:rPr>
              <a:t>Project: </a:t>
            </a:r>
            <a:r>
              <a:rPr kumimoji="0" lang="en-US" sz="1800" b="1" i="0" u="none" strike="noStrike" cap="none" normalizeH="0" baseline="0" dirty="0" smtClean="0">
                <a:ln>
                  <a:noFill/>
                </a:ln>
                <a:solidFill>
                  <a:schemeClr val="tx1"/>
                </a:solidFill>
                <a:effectLst/>
                <a:latin typeface="Arial" panose="020B0604020202020204" pitchFamily="34" charset="0"/>
              </a:rPr>
              <a:t>Create UI</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Putting the S in SOLID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S.R.P. Synonym: Separation of Concerns (S.O.C.)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FFFF00"/>
                </a:solidFill>
                <a:effectLst/>
                <a:latin typeface="Arial" panose="020B0604020202020204" pitchFamily="34" charset="0"/>
              </a:rPr>
              <a:t>Project: </a:t>
            </a:r>
            <a:r>
              <a:rPr kumimoji="0" lang="en-US" sz="1800" b="1" i="0" u="none" strike="noStrike" cap="none" normalizeH="0" baseline="0" dirty="0" smtClean="0">
                <a:ln>
                  <a:noFill/>
                </a:ln>
                <a:solidFill>
                  <a:schemeClr val="tx1"/>
                </a:solidFill>
                <a:effectLst/>
                <a:latin typeface="Arial" panose="020B0604020202020204" pitchFamily="34" charset="0"/>
              </a:rPr>
              <a:t>Further decoupling </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1" i="0" u="none" strike="noStrike" cap="none" normalizeH="0" baseline="0" dirty="0" smtClean="0">
              <a:ln>
                <a:noFill/>
              </a:ln>
              <a:solidFill>
                <a:srgbClr val="FFFF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FFFF00"/>
                </a:solidFill>
                <a:effectLst/>
                <a:latin typeface="Arial" panose="020B0604020202020204" pitchFamily="34" charset="0"/>
              </a:rPr>
              <a:t>Project: </a:t>
            </a:r>
            <a:r>
              <a:rPr kumimoji="0" lang="en-US" sz="1800" b="1" i="0" u="none" strike="noStrike" cap="none" normalizeH="0" baseline="0" dirty="0" smtClean="0">
                <a:ln>
                  <a:noFill/>
                </a:ln>
                <a:solidFill>
                  <a:schemeClr val="tx1"/>
                </a:solidFill>
                <a:effectLst/>
                <a:latin typeface="Arial" panose="020B0604020202020204" pitchFamily="34" charset="0"/>
              </a:rPr>
              <a:t>P.I.C. pattern for decoupling (Simple factory)</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FFFF00"/>
                </a:solidFill>
                <a:effectLst/>
                <a:latin typeface="Arial" panose="020B0604020202020204" pitchFamily="34" charset="0"/>
              </a:rPr>
              <a:t>Project: </a:t>
            </a:r>
            <a:r>
              <a:rPr kumimoji="0" lang="en-US" sz="1800" b="1" i="0" u="none" strike="noStrike" cap="none" normalizeH="0" baseline="0" dirty="0" smtClean="0">
                <a:ln>
                  <a:noFill/>
                </a:ln>
                <a:solidFill>
                  <a:schemeClr val="tx1"/>
                </a:solidFill>
                <a:effectLst/>
                <a:latin typeface="Arial" panose="020B0604020202020204" pitchFamily="34" charset="0"/>
              </a:rPr>
              <a:t>R.I.P. pattern (Replace IF with polymorphism)</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I.O.C. a thought, D.I. an implementation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Family Ties: S.R.P., S.O.C., I.O.C. and D.I.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FFFF00"/>
                </a:solidFill>
                <a:effectLst/>
                <a:latin typeface="Arial" panose="020B0604020202020204" pitchFamily="34" charset="0"/>
              </a:rPr>
              <a:t>Project: </a:t>
            </a:r>
            <a:r>
              <a:rPr kumimoji="0" lang="en-US" sz="1800" b="1" i="0" u="none" strike="noStrike" cap="none" normalizeH="0" baseline="0" dirty="0" smtClean="0">
                <a:ln>
                  <a:noFill/>
                </a:ln>
                <a:solidFill>
                  <a:schemeClr val="tx1"/>
                </a:solidFill>
                <a:effectLst/>
                <a:latin typeface="Arial" panose="020B0604020202020204" pitchFamily="34" charset="0"/>
              </a:rPr>
              <a:t>Improving the Factory</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FFFF00"/>
                </a:solidFill>
                <a:effectLst/>
                <a:latin typeface="Arial" panose="020B0604020202020204" pitchFamily="34" charset="0"/>
              </a:rPr>
              <a:t>Project: </a:t>
            </a:r>
            <a:r>
              <a:rPr kumimoji="0" lang="en-US" sz="1800" b="1" i="0" u="none" strike="noStrike" cap="none" normalizeH="0" baseline="0" dirty="0" smtClean="0">
                <a:ln>
                  <a:noFill/>
                </a:ln>
                <a:solidFill>
                  <a:schemeClr val="tx1"/>
                </a:solidFill>
                <a:effectLst/>
                <a:latin typeface="Arial" panose="020B0604020202020204" pitchFamily="34" charset="0"/>
              </a:rPr>
              <a:t>Lazy load the Factory</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FFFF00"/>
                </a:solidFill>
                <a:effectLst/>
                <a:latin typeface="Arial" panose="020B0604020202020204" pitchFamily="34" charset="0"/>
              </a:rPr>
              <a:t>Project: </a:t>
            </a:r>
            <a:r>
              <a:rPr kumimoji="0" lang="en-US" sz="1800" b="1" i="0" u="none" strike="noStrike" cap="none" normalizeH="0" baseline="0" dirty="0" smtClean="0">
                <a:ln>
                  <a:noFill/>
                </a:ln>
                <a:solidFill>
                  <a:schemeClr val="tx1"/>
                </a:solidFill>
                <a:effectLst/>
                <a:latin typeface="Arial" panose="020B0604020202020204" pitchFamily="34" charset="0"/>
              </a:rPr>
              <a:t>Cloning (Prototype pattern)</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FFFF00"/>
                </a:solidFill>
                <a:effectLst/>
                <a:latin typeface="Arial" panose="020B0604020202020204" pitchFamily="34" charset="0"/>
              </a:rPr>
              <a:t>Project: </a:t>
            </a:r>
            <a:r>
              <a:rPr kumimoji="0" lang="en-US" sz="1800" b="1" i="0" u="none" strike="noStrike" cap="none" normalizeH="0" baseline="0" dirty="0" smtClean="0">
                <a:ln>
                  <a:noFill/>
                </a:ln>
                <a:solidFill>
                  <a:schemeClr val="tx1"/>
                </a:solidFill>
                <a:effectLst/>
                <a:latin typeface="Arial" panose="020B0604020202020204" pitchFamily="34" charset="0"/>
              </a:rPr>
              <a:t>Automate Factory with Unity</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FFFF00"/>
                </a:solidFill>
                <a:effectLst/>
                <a:latin typeface="Arial" panose="020B0604020202020204" pitchFamily="34" charset="0"/>
              </a:rPr>
              <a:t>Project: </a:t>
            </a:r>
            <a:r>
              <a:rPr kumimoji="0" lang="en-US" sz="1800" b="1" i="0" u="none" strike="noStrike" cap="none" normalizeH="0" baseline="0" dirty="0" smtClean="0">
                <a:ln>
                  <a:noFill/>
                </a:ln>
                <a:solidFill>
                  <a:schemeClr val="tx1"/>
                </a:solidFill>
                <a:effectLst/>
                <a:latin typeface="Arial" panose="020B0604020202020204" pitchFamily="34" charset="0"/>
              </a:rPr>
              <a:t>Abstract classes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FFFF00"/>
                </a:solidFill>
                <a:effectLst/>
                <a:latin typeface="Arial" panose="020B0604020202020204" pitchFamily="34" charset="0"/>
              </a:rPr>
              <a:t>Project: </a:t>
            </a:r>
            <a:r>
              <a:rPr kumimoji="0" lang="en-US" sz="1800" b="1" i="0" u="none" strike="noStrike" cap="none" normalizeH="0" baseline="0" dirty="0" smtClean="0">
                <a:ln>
                  <a:noFill/>
                </a:ln>
                <a:solidFill>
                  <a:schemeClr val="tx1"/>
                </a:solidFill>
                <a:effectLst/>
                <a:latin typeface="Arial" panose="020B0604020202020204" pitchFamily="34" charset="0"/>
              </a:rPr>
              <a:t>Generic Factory</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FFFF00"/>
                </a:solidFill>
                <a:effectLst/>
                <a:latin typeface="Arial" panose="020B0604020202020204" pitchFamily="34" charset="0"/>
              </a:rPr>
              <a:t>Project: </a:t>
            </a:r>
            <a:r>
              <a:rPr kumimoji="0" lang="en-US" sz="1800" b="1" i="0" u="none" strike="noStrike" cap="none" normalizeH="0" baseline="0" dirty="0" smtClean="0">
                <a:ln>
                  <a:noFill/>
                </a:ln>
                <a:solidFill>
                  <a:schemeClr val="tx1"/>
                </a:solidFill>
                <a:effectLst/>
                <a:latin typeface="Arial" panose="020B0604020202020204" pitchFamily="34" charset="0"/>
              </a:rPr>
              <a:t>Strategy pattern for Validation</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What's next? </a:t>
            </a:r>
          </a:p>
        </p:txBody>
      </p:sp>
    </p:spTree>
    <p:extLst>
      <p:ext uri="{BB962C8B-B14F-4D97-AF65-F5344CB8AC3E}">
        <p14:creationId xmlns:p14="http://schemas.microsoft.com/office/powerpoint/2010/main" val="22647675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9534" y="2886072"/>
            <a:ext cx="7383175" cy="1015663"/>
          </a:xfrm>
          <a:prstGeom prst="rect">
            <a:avLst/>
          </a:prstGeom>
          <a:noFill/>
        </p:spPr>
        <p:txBody>
          <a:bodyPr wrap="none" rtlCol="0">
            <a:spAutoFit/>
          </a:bodyPr>
          <a:lstStyle/>
          <a:p>
            <a:r>
              <a:rPr lang="en-US" sz="6000" dirty="0" smtClean="0"/>
              <a:t>Class </a:t>
            </a:r>
            <a:r>
              <a:rPr lang="en-US" sz="6000" dirty="0" err="1" smtClean="0"/>
              <a:t>obj</a:t>
            </a:r>
            <a:r>
              <a:rPr lang="en-US" sz="6000" dirty="0" smtClean="0"/>
              <a:t> = new Class();</a:t>
            </a:r>
            <a:endParaRPr lang="en-ZA" sz="6000" dirty="0"/>
          </a:p>
        </p:txBody>
      </p:sp>
      <p:sp>
        <p:nvSpPr>
          <p:cNvPr id="3" name="Rounded Rectangular Callout 2"/>
          <p:cNvSpPr/>
          <p:nvPr/>
        </p:nvSpPr>
        <p:spPr>
          <a:xfrm>
            <a:off x="1728789" y="4700585"/>
            <a:ext cx="2214563" cy="1428750"/>
          </a:xfrm>
          <a:prstGeom prst="wedgeRoundRectCallout">
            <a:avLst>
              <a:gd name="adj1" fmla="val -188"/>
              <a:gd name="adj2" fmla="val -10850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smtClean="0"/>
              <a:t>Structural</a:t>
            </a:r>
            <a:endParaRPr lang="en-ZA" sz="3600" dirty="0"/>
          </a:p>
        </p:txBody>
      </p:sp>
      <p:sp>
        <p:nvSpPr>
          <p:cNvPr id="5" name="Rounded Rectangular Callout 4"/>
          <p:cNvSpPr/>
          <p:nvPr/>
        </p:nvSpPr>
        <p:spPr>
          <a:xfrm>
            <a:off x="4300540" y="1018204"/>
            <a:ext cx="2271712" cy="1228544"/>
          </a:xfrm>
          <a:prstGeom prst="wedgeRoundRectCallout">
            <a:avLst>
              <a:gd name="adj1" fmla="val -29009"/>
              <a:gd name="adj2" fmla="val 103204"/>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smtClean="0"/>
              <a:t>Behavioral</a:t>
            </a:r>
            <a:endParaRPr lang="en-ZA" sz="3600" dirty="0"/>
          </a:p>
        </p:txBody>
      </p:sp>
      <p:sp>
        <p:nvSpPr>
          <p:cNvPr id="6" name="Rounded Rectangular Callout 5"/>
          <p:cNvSpPr/>
          <p:nvPr/>
        </p:nvSpPr>
        <p:spPr>
          <a:xfrm>
            <a:off x="6278296" y="4700585"/>
            <a:ext cx="2265632" cy="1428750"/>
          </a:xfrm>
          <a:prstGeom prst="wedgeRoundRectCallout">
            <a:avLst>
              <a:gd name="adj1" fmla="val -35672"/>
              <a:gd name="adj2" fmla="val -11750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smtClean="0"/>
              <a:t>Creational</a:t>
            </a:r>
            <a:endParaRPr lang="en-ZA" sz="3600" dirty="0"/>
          </a:p>
        </p:txBody>
      </p:sp>
    </p:spTree>
    <p:extLst>
      <p:ext uri="{BB962C8B-B14F-4D97-AF65-F5344CB8AC3E}">
        <p14:creationId xmlns:p14="http://schemas.microsoft.com/office/powerpoint/2010/main" val="79142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7252" y="738188"/>
            <a:ext cx="10001248" cy="1456267"/>
          </a:xfrm>
        </p:spPr>
        <p:txBody>
          <a:bodyPr/>
          <a:lstStyle/>
          <a:p>
            <a:r>
              <a:rPr lang="en-US" dirty="0" smtClean="0"/>
              <a:t>Step one</a:t>
            </a:r>
            <a:endParaRPr lang="en-ZA" dirty="0"/>
          </a:p>
        </p:txBody>
      </p:sp>
      <p:sp>
        <p:nvSpPr>
          <p:cNvPr id="4" name="TextBox 3"/>
          <p:cNvSpPr txBox="1"/>
          <p:nvPr/>
        </p:nvSpPr>
        <p:spPr>
          <a:xfrm>
            <a:off x="489122" y="5672390"/>
            <a:ext cx="3741986" cy="707886"/>
          </a:xfrm>
          <a:prstGeom prst="rect">
            <a:avLst/>
          </a:prstGeom>
          <a:noFill/>
        </p:spPr>
        <p:txBody>
          <a:bodyPr wrap="none" rtlCol="0">
            <a:spAutoFit/>
          </a:bodyPr>
          <a:lstStyle/>
          <a:p>
            <a:r>
              <a:rPr lang="en-US" sz="4000" dirty="0" smtClean="0"/>
              <a:t>TDD: Write a test</a:t>
            </a:r>
            <a:endParaRPr lang="en-ZA" sz="4000" dirty="0"/>
          </a:p>
        </p:txBody>
      </p:sp>
      <p:sp>
        <p:nvSpPr>
          <p:cNvPr id="5" name="TextBox 4"/>
          <p:cNvSpPr txBox="1"/>
          <p:nvPr/>
        </p:nvSpPr>
        <p:spPr>
          <a:xfrm>
            <a:off x="7900506" y="468025"/>
            <a:ext cx="882421" cy="523220"/>
          </a:xfrm>
          <a:prstGeom prst="rect">
            <a:avLst/>
          </a:prstGeom>
          <a:noFill/>
        </p:spPr>
        <p:txBody>
          <a:bodyPr wrap="none" rtlCol="0">
            <a:spAutoFit/>
          </a:bodyPr>
          <a:lstStyle/>
          <a:p>
            <a:r>
              <a:rPr lang="en-US" sz="2800" dirty="0" smtClean="0"/>
              <a:t>Start</a:t>
            </a:r>
            <a:endParaRPr lang="en-ZA" dirty="0"/>
          </a:p>
        </p:txBody>
      </p:sp>
      <p:sp>
        <p:nvSpPr>
          <p:cNvPr id="6" name="Oval 5"/>
          <p:cNvSpPr/>
          <p:nvPr/>
        </p:nvSpPr>
        <p:spPr>
          <a:xfrm>
            <a:off x="5154114" y="873390"/>
            <a:ext cx="2114550" cy="118586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dirty="0" smtClean="0"/>
              <a:t>Test</a:t>
            </a:r>
            <a:endParaRPr lang="en-ZA" dirty="0"/>
          </a:p>
        </p:txBody>
      </p:sp>
      <p:sp>
        <p:nvSpPr>
          <p:cNvPr id="8" name="Oval 7"/>
          <p:cNvSpPr/>
          <p:nvPr/>
        </p:nvSpPr>
        <p:spPr>
          <a:xfrm>
            <a:off x="1732088" y="3614974"/>
            <a:ext cx="2114550" cy="118586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smtClean="0"/>
              <a:t>Code</a:t>
            </a:r>
            <a:endParaRPr lang="en-ZA" dirty="0"/>
          </a:p>
        </p:txBody>
      </p:sp>
      <p:sp>
        <p:nvSpPr>
          <p:cNvPr id="9" name="Oval 8"/>
          <p:cNvSpPr/>
          <p:nvPr/>
        </p:nvSpPr>
        <p:spPr>
          <a:xfrm>
            <a:off x="8512860" y="3614974"/>
            <a:ext cx="2459939" cy="118586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smtClean="0"/>
              <a:t>Refactor</a:t>
            </a:r>
            <a:endParaRPr lang="en-ZA" dirty="0"/>
          </a:p>
        </p:txBody>
      </p:sp>
      <p:cxnSp>
        <p:nvCxnSpPr>
          <p:cNvPr id="11" name="Curved Connector 10"/>
          <p:cNvCxnSpPr>
            <a:stCxn id="5" idx="1"/>
            <a:endCxn id="6" idx="7"/>
          </p:cNvCxnSpPr>
          <p:nvPr/>
        </p:nvCxnSpPr>
        <p:spPr>
          <a:xfrm rot="10800000" flipV="1">
            <a:off x="6958996" y="729635"/>
            <a:ext cx="941511" cy="317420"/>
          </a:xfrm>
          <a:prstGeom prst="curved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6" idx="2"/>
            <a:endCxn id="8" idx="0"/>
          </p:cNvCxnSpPr>
          <p:nvPr/>
        </p:nvCxnSpPr>
        <p:spPr>
          <a:xfrm rot="10800000" flipV="1">
            <a:off x="2789364" y="1466320"/>
            <a:ext cx="2364751" cy="2148653"/>
          </a:xfrm>
          <a:prstGeom prst="curved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8" idx="4"/>
            <a:endCxn id="9" idx="4"/>
          </p:cNvCxnSpPr>
          <p:nvPr/>
        </p:nvCxnSpPr>
        <p:spPr>
          <a:xfrm rot="16200000" flipH="1">
            <a:off x="6266096" y="1324102"/>
            <a:ext cx="12700" cy="6953467"/>
          </a:xfrm>
          <a:prstGeom prst="curvedConnector3">
            <a:avLst>
              <a:gd name="adj1" fmla="val 10237504"/>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9" idx="0"/>
            <a:endCxn id="6" idx="6"/>
          </p:cNvCxnSpPr>
          <p:nvPr/>
        </p:nvCxnSpPr>
        <p:spPr>
          <a:xfrm rot="16200000" flipV="1">
            <a:off x="7431421" y="1303565"/>
            <a:ext cx="2148653" cy="2474166"/>
          </a:xfrm>
          <a:prstGeom prst="curved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05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ZA" dirty="0"/>
          </a:p>
        </p:txBody>
      </p:sp>
      <p:sp>
        <p:nvSpPr>
          <p:cNvPr id="3" name="Content Placeholder 2"/>
          <p:cNvSpPr>
            <a:spLocks noGrp="1"/>
          </p:cNvSpPr>
          <p:nvPr>
            <p:ph idx="1"/>
          </p:nvPr>
        </p:nvSpPr>
        <p:spPr/>
        <p:txBody>
          <a:bodyPr>
            <a:normAutofit/>
          </a:bodyPr>
          <a:lstStyle/>
          <a:p>
            <a:r>
              <a:rPr lang="en-US" sz="2800" dirty="0" smtClean="0"/>
              <a:t>Create a Unit Test project called </a:t>
            </a:r>
            <a:r>
              <a:rPr lang="en-US" sz="2800" dirty="0" err="1" smtClean="0"/>
              <a:t>MyStoreTests</a:t>
            </a:r>
            <a:r>
              <a:rPr lang="en-US" sz="2800" dirty="0" smtClean="0"/>
              <a:t>.</a:t>
            </a:r>
          </a:p>
          <a:p>
            <a:r>
              <a:rPr lang="en-US" sz="2800" dirty="0" smtClean="0"/>
              <a:t>Add a folder for customer library tests.</a:t>
            </a:r>
          </a:p>
          <a:p>
            <a:r>
              <a:rPr lang="en-US" sz="2800" dirty="0" smtClean="0"/>
              <a:t>Add a unit test class for model tests.</a:t>
            </a:r>
            <a:endParaRPr lang="en-ZA" sz="2800" dirty="0"/>
          </a:p>
        </p:txBody>
      </p:sp>
    </p:spTree>
    <p:extLst>
      <p:ext uri="{BB962C8B-B14F-4D97-AF65-F5344CB8AC3E}">
        <p14:creationId xmlns:p14="http://schemas.microsoft.com/office/powerpoint/2010/main" val="1224120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4556" y="1301590"/>
            <a:ext cx="6015028" cy="4247317"/>
          </a:xfrm>
          <a:prstGeom prst="rect">
            <a:avLst/>
          </a:prstGeom>
          <a:solidFill>
            <a:schemeClr val="bg2">
              <a:lumMod val="20000"/>
              <a:lumOff val="80000"/>
            </a:schemeClr>
          </a:solidFill>
        </p:spPr>
        <p:txBody>
          <a:bodyPr wrap="square">
            <a:spAutoFit/>
          </a:bodyPr>
          <a:lstStyle/>
          <a:p>
            <a:r>
              <a:rPr lang="en-ZA" dirty="0" smtClean="0">
                <a:solidFill>
                  <a:schemeClr val="bg1"/>
                </a:solidFill>
              </a:rPr>
              <a:t>    [</a:t>
            </a:r>
            <a:r>
              <a:rPr lang="en-ZA" dirty="0" err="1">
                <a:solidFill>
                  <a:schemeClr val="bg1"/>
                </a:solidFill>
              </a:rPr>
              <a:t>TestClass</a:t>
            </a:r>
            <a:r>
              <a:rPr lang="en-ZA" dirty="0">
                <a:solidFill>
                  <a:schemeClr val="bg1"/>
                </a:solidFill>
              </a:rPr>
              <a:t>]</a:t>
            </a:r>
          </a:p>
          <a:p>
            <a:r>
              <a:rPr lang="en-ZA" dirty="0">
                <a:solidFill>
                  <a:schemeClr val="bg1"/>
                </a:solidFill>
              </a:rPr>
              <a:t>    public class </a:t>
            </a:r>
            <a:r>
              <a:rPr lang="en-ZA" dirty="0" err="1">
                <a:solidFill>
                  <a:schemeClr val="bg1"/>
                </a:solidFill>
              </a:rPr>
              <a:t>ModelTests</a:t>
            </a:r>
            <a:endParaRPr lang="en-ZA" dirty="0">
              <a:solidFill>
                <a:schemeClr val="bg1"/>
              </a:solidFill>
            </a:endParaRPr>
          </a:p>
          <a:p>
            <a:r>
              <a:rPr lang="en-ZA" dirty="0">
                <a:solidFill>
                  <a:schemeClr val="bg1"/>
                </a:solidFill>
              </a:rPr>
              <a:t>    {</a:t>
            </a:r>
          </a:p>
          <a:p>
            <a:r>
              <a:rPr lang="en-ZA" dirty="0">
                <a:solidFill>
                  <a:schemeClr val="bg1"/>
                </a:solidFill>
              </a:rPr>
              <a:t>        public </a:t>
            </a:r>
            <a:r>
              <a:rPr lang="en-ZA" dirty="0" err="1">
                <a:solidFill>
                  <a:schemeClr val="bg1"/>
                </a:solidFill>
              </a:rPr>
              <a:t>const</a:t>
            </a:r>
            <a:r>
              <a:rPr lang="en-ZA" dirty="0">
                <a:solidFill>
                  <a:schemeClr val="bg1"/>
                </a:solidFill>
              </a:rPr>
              <a:t> string </a:t>
            </a:r>
            <a:r>
              <a:rPr lang="en-ZA" dirty="0" err="1">
                <a:solidFill>
                  <a:schemeClr val="bg1"/>
                </a:solidFill>
              </a:rPr>
              <a:t>TestCustomerName</a:t>
            </a:r>
            <a:r>
              <a:rPr lang="en-ZA" dirty="0">
                <a:solidFill>
                  <a:schemeClr val="bg1"/>
                </a:solidFill>
              </a:rPr>
              <a:t> = </a:t>
            </a:r>
            <a:r>
              <a:rPr lang="en-ZA" dirty="0" smtClean="0">
                <a:solidFill>
                  <a:schemeClr val="bg1"/>
                </a:solidFill>
              </a:rPr>
              <a:t>				    "</a:t>
            </a:r>
            <a:r>
              <a:rPr lang="en-ZA" dirty="0" err="1">
                <a:solidFill>
                  <a:schemeClr val="bg1"/>
                </a:solidFill>
              </a:rPr>
              <a:t>TestCustomerName</a:t>
            </a:r>
            <a:r>
              <a:rPr lang="en-ZA" dirty="0">
                <a:solidFill>
                  <a:schemeClr val="bg1"/>
                </a:solidFill>
              </a:rPr>
              <a:t>";</a:t>
            </a:r>
          </a:p>
          <a:p>
            <a:r>
              <a:rPr lang="en-ZA" dirty="0">
                <a:solidFill>
                  <a:schemeClr val="bg1"/>
                </a:solidFill>
              </a:rPr>
              <a:t>        public </a:t>
            </a:r>
            <a:r>
              <a:rPr lang="en-ZA" dirty="0" err="1">
                <a:solidFill>
                  <a:schemeClr val="bg1"/>
                </a:solidFill>
              </a:rPr>
              <a:t>const</a:t>
            </a:r>
            <a:r>
              <a:rPr lang="en-ZA" dirty="0">
                <a:solidFill>
                  <a:schemeClr val="bg1"/>
                </a:solidFill>
              </a:rPr>
              <a:t> string </a:t>
            </a:r>
            <a:r>
              <a:rPr lang="en-ZA" dirty="0" err="1">
                <a:solidFill>
                  <a:schemeClr val="bg1"/>
                </a:solidFill>
              </a:rPr>
              <a:t>TestPhoneNumber</a:t>
            </a:r>
            <a:r>
              <a:rPr lang="en-ZA" dirty="0">
                <a:solidFill>
                  <a:schemeClr val="bg1"/>
                </a:solidFill>
              </a:rPr>
              <a:t> = "</a:t>
            </a:r>
            <a:r>
              <a:rPr lang="en-ZA" dirty="0" err="1">
                <a:solidFill>
                  <a:schemeClr val="bg1"/>
                </a:solidFill>
              </a:rPr>
              <a:t>TestNumber</a:t>
            </a:r>
            <a:r>
              <a:rPr lang="en-ZA" dirty="0">
                <a:solidFill>
                  <a:schemeClr val="bg1"/>
                </a:solidFill>
              </a:rPr>
              <a:t>";</a:t>
            </a:r>
          </a:p>
          <a:p>
            <a:r>
              <a:rPr lang="en-ZA" dirty="0">
                <a:solidFill>
                  <a:schemeClr val="bg1"/>
                </a:solidFill>
              </a:rPr>
              <a:t>        public </a:t>
            </a:r>
            <a:r>
              <a:rPr lang="en-ZA" dirty="0" err="1">
                <a:solidFill>
                  <a:schemeClr val="bg1"/>
                </a:solidFill>
              </a:rPr>
              <a:t>const</a:t>
            </a:r>
            <a:r>
              <a:rPr lang="en-ZA" dirty="0">
                <a:solidFill>
                  <a:schemeClr val="bg1"/>
                </a:solidFill>
              </a:rPr>
              <a:t> decimal </a:t>
            </a:r>
            <a:r>
              <a:rPr lang="en-ZA" dirty="0" err="1">
                <a:solidFill>
                  <a:schemeClr val="bg1"/>
                </a:solidFill>
              </a:rPr>
              <a:t>TestBillAmount</a:t>
            </a:r>
            <a:r>
              <a:rPr lang="en-ZA" dirty="0">
                <a:solidFill>
                  <a:schemeClr val="bg1"/>
                </a:solidFill>
              </a:rPr>
              <a:t> = 500m;</a:t>
            </a:r>
          </a:p>
          <a:p>
            <a:r>
              <a:rPr lang="en-ZA" dirty="0">
                <a:solidFill>
                  <a:schemeClr val="bg1"/>
                </a:solidFill>
              </a:rPr>
              <a:t>        public </a:t>
            </a:r>
            <a:r>
              <a:rPr lang="en-ZA" dirty="0" err="1">
                <a:solidFill>
                  <a:schemeClr val="bg1"/>
                </a:solidFill>
              </a:rPr>
              <a:t>DateTime</a:t>
            </a:r>
            <a:r>
              <a:rPr lang="en-ZA" dirty="0">
                <a:solidFill>
                  <a:schemeClr val="bg1"/>
                </a:solidFill>
              </a:rPr>
              <a:t> </a:t>
            </a:r>
            <a:r>
              <a:rPr lang="en-ZA" dirty="0" err="1">
                <a:solidFill>
                  <a:schemeClr val="bg1"/>
                </a:solidFill>
              </a:rPr>
              <a:t>TestBillDate</a:t>
            </a:r>
            <a:r>
              <a:rPr lang="en-ZA" dirty="0">
                <a:solidFill>
                  <a:schemeClr val="bg1"/>
                </a:solidFill>
              </a:rPr>
              <a:t>;</a:t>
            </a:r>
          </a:p>
          <a:p>
            <a:r>
              <a:rPr lang="en-ZA" dirty="0">
                <a:solidFill>
                  <a:schemeClr val="bg1"/>
                </a:solidFill>
              </a:rPr>
              <a:t>        public string </a:t>
            </a:r>
            <a:r>
              <a:rPr lang="en-ZA" dirty="0" err="1">
                <a:solidFill>
                  <a:schemeClr val="bg1"/>
                </a:solidFill>
              </a:rPr>
              <a:t>TestAddress</a:t>
            </a:r>
            <a:r>
              <a:rPr lang="en-ZA" dirty="0">
                <a:solidFill>
                  <a:schemeClr val="bg1"/>
                </a:solidFill>
              </a:rPr>
              <a:t> = "</a:t>
            </a:r>
            <a:r>
              <a:rPr lang="en-ZA" dirty="0" err="1">
                <a:solidFill>
                  <a:schemeClr val="bg1"/>
                </a:solidFill>
              </a:rPr>
              <a:t>TestAddress</a:t>
            </a:r>
            <a:r>
              <a:rPr lang="en-ZA" dirty="0">
                <a:solidFill>
                  <a:schemeClr val="bg1"/>
                </a:solidFill>
              </a:rPr>
              <a:t>";</a:t>
            </a:r>
          </a:p>
          <a:p>
            <a:r>
              <a:rPr lang="en-ZA" dirty="0" smtClean="0">
                <a:solidFill>
                  <a:schemeClr val="bg1"/>
                </a:solidFill>
              </a:rPr>
              <a:t>        </a:t>
            </a:r>
            <a:r>
              <a:rPr lang="en-ZA" dirty="0">
                <a:solidFill>
                  <a:schemeClr val="bg1"/>
                </a:solidFill>
              </a:rPr>
              <a:t>[</a:t>
            </a:r>
            <a:r>
              <a:rPr lang="en-ZA" dirty="0" err="1">
                <a:solidFill>
                  <a:schemeClr val="bg1"/>
                </a:solidFill>
              </a:rPr>
              <a:t>TestInitialize</a:t>
            </a:r>
            <a:r>
              <a:rPr lang="en-ZA" dirty="0">
                <a:solidFill>
                  <a:schemeClr val="bg1"/>
                </a:solidFill>
              </a:rPr>
              <a:t>]</a:t>
            </a:r>
          </a:p>
          <a:p>
            <a:r>
              <a:rPr lang="en-ZA" dirty="0">
                <a:solidFill>
                  <a:schemeClr val="bg1"/>
                </a:solidFill>
              </a:rPr>
              <a:t>        public void Setup()</a:t>
            </a:r>
          </a:p>
          <a:p>
            <a:r>
              <a:rPr lang="en-ZA" dirty="0">
                <a:solidFill>
                  <a:schemeClr val="bg1"/>
                </a:solidFill>
              </a:rPr>
              <a:t>        {</a:t>
            </a:r>
          </a:p>
          <a:p>
            <a:r>
              <a:rPr lang="en-ZA" dirty="0">
                <a:solidFill>
                  <a:schemeClr val="bg1"/>
                </a:solidFill>
              </a:rPr>
              <a:t>            </a:t>
            </a:r>
            <a:r>
              <a:rPr lang="en-ZA" dirty="0" err="1">
                <a:solidFill>
                  <a:schemeClr val="bg1"/>
                </a:solidFill>
              </a:rPr>
              <a:t>TestBillDate</a:t>
            </a:r>
            <a:r>
              <a:rPr lang="en-ZA" dirty="0">
                <a:solidFill>
                  <a:schemeClr val="bg1"/>
                </a:solidFill>
              </a:rPr>
              <a:t> = </a:t>
            </a:r>
            <a:r>
              <a:rPr lang="en-ZA" dirty="0" err="1">
                <a:solidFill>
                  <a:schemeClr val="bg1"/>
                </a:solidFill>
              </a:rPr>
              <a:t>DateTime.Now</a:t>
            </a:r>
            <a:r>
              <a:rPr lang="en-ZA" dirty="0">
                <a:solidFill>
                  <a:schemeClr val="bg1"/>
                </a:solidFill>
              </a:rPr>
              <a:t>;</a:t>
            </a:r>
          </a:p>
          <a:p>
            <a:r>
              <a:rPr lang="en-ZA" dirty="0">
                <a:solidFill>
                  <a:schemeClr val="bg1"/>
                </a:solidFill>
              </a:rPr>
              <a:t>        </a:t>
            </a:r>
            <a:r>
              <a:rPr lang="en-ZA" dirty="0" smtClean="0">
                <a:solidFill>
                  <a:schemeClr val="bg1"/>
                </a:solidFill>
              </a:rPr>
              <a:t>}</a:t>
            </a:r>
          </a:p>
          <a:p>
            <a:r>
              <a:rPr lang="en-US" dirty="0" smtClean="0">
                <a:solidFill>
                  <a:schemeClr val="bg1"/>
                </a:solidFill>
              </a:rPr>
              <a:t>…</a:t>
            </a:r>
            <a:endParaRPr lang="en-ZA"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8483" y="1230927"/>
            <a:ext cx="3696049" cy="4317980"/>
          </a:xfrm>
          <a:prstGeom prst="rect">
            <a:avLst/>
          </a:prstGeom>
        </p:spPr>
      </p:pic>
    </p:spTree>
    <p:extLst>
      <p:ext uri="{BB962C8B-B14F-4D97-AF65-F5344CB8AC3E}">
        <p14:creationId xmlns:p14="http://schemas.microsoft.com/office/powerpoint/2010/main" val="15633934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729" y="617385"/>
            <a:ext cx="5810865" cy="5262979"/>
          </a:xfrm>
          <a:prstGeom prst="rect">
            <a:avLst/>
          </a:prstGeom>
          <a:solidFill>
            <a:schemeClr val="bg2">
              <a:lumMod val="20000"/>
              <a:lumOff val="80000"/>
            </a:schemeClr>
          </a:solidFill>
        </p:spPr>
        <p:txBody>
          <a:bodyPr wrap="square">
            <a:spAutoFit/>
          </a:bodyPr>
          <a:lstStyle/>
          <a:p>
            <a:r>
              <a:rPr lang="en-ZA" sz="1600" dirty="0" smtClean="0">
                <a:solidFill>
                  <a:schemeClr val="bg1"/>
                </a:solidFill>
              </a:rPr>
              <a:t>…</a:t>
            </a:r>
            <a:endParaRPr lang="en-ZA" sz="1600" dirty="0">
              <a:solidFill>
                <a:schemeClr val="bg1"/>
              </a:solidFill>
            </a:endParaRPr>
          </a:p>
          <a:p>
            <a:r>
              <a:rPr lang="en-ZA" sz="1600" dirty="0">
                <a:solidFill>
                  <a:schemeClr val="bg1"/>
                </a:solidFill>
              </a:rPr>
              <a:t> </a:t>
            </a:r>
            <a:r>
              <a:rPr lang="en-ZA" sz="1600" dirty="0" smtClean="0">
                <a:solidFill>
                  <a:schemeClr val="bg1"/>
                </a:solidFill>
              </a:rPr>
              <a:t>       [</a:t>
            </a:r>
            <a:r>
              <a:rPr lang="en-ZA" sz="1600" dirty="0" err="1">
                <a:solidFill>
                  <a:schemeClr val="bg1"/>
                </a:solidFill>
              </a:rPr>
              <a:t>TestMethod</a:t>
            </a:r>
            <a:r>
              <a:rPr lang="en-ZA" sz="1600" dirty="0">
                <a:solidFill>
                  <a:schemeClr val="bg1"/>
                </a:solidFill>
              </a:rPr>
              <a:t>]</a:t>
            </a:r>
          </a:p>
          <a:p>
            <a:r>
              <a:rPr lang="en-ZA" sz="1600" dirty="0">
                <a:solidFill>
                  <a:schemeClr val="bg1"/>
                </a:solidFill>
              </a:rPr>
              <a:t>        public void </a:t>
            </a:r>
            <a:r>
              <a:rPr lang="en-ZA" sz="1600" dirty="0" err="1">
                <a:solidFill>
                  <a:schemeClr val="bg1"/>
                </a:solidFill>
              </a:rPr>
              <a:t>CreatesClassStructureForLeadModel</a:t>
            </a:r>
            <a:r>
              <a:rPr lang="en-ZA" sz="1600" dirty="0">
                <a:solidFill>
                  <a:schemeClr val="bg1"/>
                </a:solidFill>
              </a:rPr>
              <a:t>()</a:t>
            </a:r>
          </a:p>
          <a:p>
            <a:r>
              <a:rPr lang="en-ZA" sz="1600" dirty="0">
                <a:solidFill>
                  <a:schemeClr val="bg1"/>
                </a:solidFill>
              </a:rPr>
              <a:t>        {</a:t>
            </a:r>
          </a:p>
          <a:p>
            <a:r>
              <a:rPr lang="en-ZA" sz="1600" dirty="0">
                <a:solidFill>
                  <a:schemeClr val="bg1"/>
                </a:solidFill>
              </a:rPr>
              <a:t>            //Arrange</a:t>
            </a:r>
          </a:p>
          <a:p>
            <a:r>
              <a:rPr lang="en-ZA" sz="1600" dirty="0">
                <a:solidFill>
                  <a:schemeClr val="bg1"/>
                </a:solidFill>
              </a:rPr>
              <a:t>            </a:t>
            </a:r>
            <a:r>
              <a:rPr lang="en-ZA" sz="1600" dirty="0" err="1">
                <a:solidFill>
                  <a:schemeClr val="bg1"/>
                </a:solidFill>
              </a:rPr>
              <a:t>var</a:t>
            </a:r>
            <a:r>
              <a:rPr lang="en-ZA" sz="1600" dirty="0">
                <a:solidFill>
                  <a:schemeClr val="bg1"/>
                </a:solidFill>
              </a:rPr>
              <a:t> </a:t>
            </a:r>
            <a:r>
              <a:rPr lang="en-ZA" sz="1600" dirty="0" err="1">
                <a:solidFill>
                  <a:schemeClr val="bg1"/>
                </a:solidFill>
              </a:rPr>
              <a:t>sut</a:t>
            </a:r>
            <a:r>
              <a:rPr lang="en-ZA" sz="1600" dirty="0">
                <a:solidFill>
                  <a:schemeClr val="bg1"/>
                </a:solidFill>
              </a:rPr>
              <a:t> = new Lead();</a:t>
            </a:r>
          </a:p>
          <a:p>
            <a:r>
              <a:rPr lang="en-ZA" sz="1600" dirty="0">
                <a:solidFill>
                  <a:schemeClr val="bg1"/>
                </a:solidFill>
              </a:rPr>
              <a:t>            //Act</a:t>
            </a:r>
          </a:p>
          <a:p>
            <a:r>
              <a:rPr lang="en-ZA" sz="1600" dirty="0">
                <a:solidFill>
                  <a:schemeClr val="bg1"/>
                </a:solidFill>
              </a:rPr>
              <a:t>            </a:t>
            </a:r>
            <a:r>
              <a:rPr lang="en-ZA" sz="1600" dirty="0" err="1">
                <a:solidFill>
                  <a:schemeClr val="bg1"/>
                </a:solidFill>
              </a:rPr>
              <a:t>sut.LeadName</a:t>
            </a:r>
            <a:r>
              <a:rPr lang="en-ZA" sz="1600" dirty="0">
                <a:solidFill>
                  <a:schemeClr val="bg1"/>
                </a:solidFill>
              </a:rPr>
              <a:t> = </a:t>
            </a:r>
            <a:r>
              <a:rPr lang="en-ZA" sz="1600" dirty="0" err="1">
                <a:solidFill>
                  <a:schemeClr val="bg1"/>
                </a:solidFill>
              </a:rPr>
              <a:t>TestCustomerName</a:t>
            </a:r>
            <a:r>
              <a:rPr lang="en-ZA" sz="1600" dirty="0">
                <a:solidFill>
                  <a:schemeClr val="bg1"/>
                </a:solidFill>
              </a:rPr>
              <a:t>;</a:t>
            </a:r>
          </a:p>
          <a:p>
            <a:r>
              <a:rPr lang="en-ZA" sz="1600" dirty="0">
                <a:solidFill>
                  <a:schemeClr val="bg1"/>
                </a:solidFill>
              </a:rPr>
              <a:t>            </a:t>
            </a:r>
            <a:r>
              <a:rPr lang="en-ZA" sz="1600" dirty="0" err="1">
                <a:solidFill>
                  <a:schemeClr val="bg1"/>
                </a:solidFill>
              </a:rPr>
              <a:t>sut.PhoneNumber</a:t>
            </a:r>
            <a:r>
              <a:rPr lang="en-ZA" sz="1600" dirty="0">
                <a:solidFill>
                  <a:schemeClr val="bg1"/>
                </a:solidFill>
              </a:rPr>
              <a:t> = </a:t>
            </a:r>
            <a:r>
              <a:rPr lang="en-ZA" sz="1600" dirty="0" err="1">
                <a:solidFill>
                  <a:schemeClr val="bg1"/>
                </a:solidFill>
              </a:rPr>
              <a:t>TestPhoneNumber</a:t>
            </a:r>
            <a:r>
              <a:rPr lang="en-ZA" sz="1600" dirty="0">
                <a:solidFill>
                  <a:schemeClr val="bg1"/>
                </a:solidFill>
              </a:rPr>
              <a:t>;</a:t>
            </a:r>
          </a:p>
          <a:p>
            <a:r>
              <a:rPr lang="en-ZA" sz="1600" dirty="0">
                <a:solidFill>
                  <a:schemeClr val="bg1"/>
                </a:solidFill>
              </a:rPr>
              <a:t>            </a:t>
            </a:r>
            <a:r>
              <a:rPr lang="en-ZA" sz="1600" dirty="0" err="1">
                <a:solidFill>
                  <a:schemeClr val="bg1"/>
                </a:solidFill>
              </a:rPr>
              <a:t>sut.BillAmount</a:t>
            </a:r>
            <a:r>
              <a:rPr lang="en-ZA" sz="1600" dirty="0">
                <a:solidFill>
                  <a:schemeClr val="bg1"/>
                </a:solidFill>
              </a:rPr>
              <a:t> = </a:t>
            </a:r>
            <a:r>
              <a:rPr lang="en-ZA" sz="1600" dirty="0" err="1">
                <a:solidFill>
                  <a:schemeClr val="bg1"/>
                </a:solidFill>
              </a:rPr>
              <a:t>TestBillAmount</a:t>
            </a:r>
            <a:r>
              <a:rPr lang="en-ZA" sz="1600" dirty="0">
                <a:solidFill>
                  <a:schemeClr val="bg1"/>
                </a:solidFill>
              </a:rPr>
              <a:t>;</a:t>
            </a:r>
          </a:p>
          <a:p>
            <a:r>
              <a:rPr lang="en-ZA" sz="1600" dirty="0">
                <a:solidFill>
                  <a:schemeClr val="bg1"/>
                </a:solidFill>
              </a:rPr>
              <a:t>            </a:t>
            </a:r>
            <a:r>
              <a:rPr lang="en-ZA" sz="1600" dirty="0" err="1">
                <a:solidFill>
                  <a:schemeClr val="bg1"/>
                </a:solidFill>
              </a:rPr>
              <a:t>sut.BillDate</a:t>
            </a:r>
            <a:r>
              <a:rPr lang="en-ZA" sz="1600" dirty="0">
                <a:solidFill>
                  <a:schemeClr val="bg1"/>
                </a:solidFill>
              </a:rPr>
              <a:t> = </a:t>
            </a:r>
            <a:r>
              <a:rPr lang="en-ZA" sz="1600" dirty="0" err="1">
                <a:solidFill>
                  <a:schemeClr val="bg1"/>
                </a:solidFill>
              </a:rPr>
              <a:t>TestBillDate</a:t>
            </a:r>
            <a:r>
              <a:rPr lang="en-ZA" sz="1600" dirty="0">
                <a:solidFill>
                  <a:schemeClr val="bg1"/>
                </a:solidFill>
              </a:rPr>
              <a:t>; </a:t>
            </a:r>
          </a:p>
          <a:p>
            <a:r>
              <a:rPr lang="en-ZA" sz="1600" dirty="0">
                <a:solidFill>
                  <a:schemeClr val="bg1"/>
                </a:solidFill>
              </a:rPr>
              <a:t>            </a:t>
            </a:r>
            <a:r>
              <a:rPr lang="en-ZA" sz="1600" dirty="0" err="1">
                <a:solidFill>
                  <a:schemeClr val="bg1"/>
                </a:solidFill>
              </a:rPr>
              <a:t>sut.Address</a:t>
            </a:r>
            <a:r>
              <a:rPr lang="en-ZA" sz="1600" dirty="0">
                <a:solidFill>
                  <a:schemeClr val="bg1"/>
                </a:solidFill>
              </a:rPr>
              <a:t> = </a:t>
            </a:r>
            <a:r>
              <a:rPr lang="en-ZA" sz="1600" dirty="0" err="1">
                <a:solidFill>
                  <a:schemeClr val="bg1"/>
                </a:solidFill>
              </a:rPr>
              <a:t>TestAddress</a:t>
            </a:r>
            <a:r>
              <a:rPr lang="en-ZA" sz="1600" dirty="0">
                <a:solidFill>
                  <a:schemeClr val="bg1"/>
                </a:solidFill>
              </a:rPr>
              <a:t>;</a:t>
            </a:r>
          </a:p>
          <a:p>
            <a:r>
              <a:rPr lang="en-ZA" sz="1600" dirty="0">
                <a:solidFill>
                  <a:schemeClr val="bg1"/>
                </a:solidFill>
              </a:rPr>
              <a:t>            //Assert</a:t>
            </a:r>
          </a:p>
          <a:p>
            <a:r>
              <a:rPr lang="en-ZA" sz="1600" dirty="0">
                <a:solidFill>
                  <a:schemeClr val="bg1"/>
                </a:solidFill>
              </a:rPr>
              <a:t>            </a:t>
            </a:r>
            <a:r>
              <a:rPr lang="en-ZA" sz="1600" dirty="0" err="1">
                <a:solidFill>
                  <a:schemeClr val="bg1"/>
                </a:solidFill>
              </a:rPr>
              <a:t>Assert.IsNotNull</a:t>
            </a:r>
            <a:r>
              <a:rPr lang="en-ZA" sz="1600" dirty="0">
                <a:solidFill>
                  <a:schemeClr val="bg1"/>
                </a:solidFill>
              </a:rPr>
              <a:t>(</a:t>
            </a:r>
            <a:r>
              <a:rPr lang="en-ZA" sz="1600" dirty="0" err="1">
                <a:solidFill>
                  <a:schemeClr val="bg1"/>
                </a:solidFill>
              </a:rPr>
              <a:t>sut</a:t>
            </a:r>
            <a:r>
              <a:rPr lang="en-ZA" sz="1600" dirty="0">
                <a:solidFill>
                  <a:schemeClr val="bg1"/>
                </a:solidFill>
              </a:rPr>
              <a:t>);</a:t>
            </a:r>
          </a:p>
          <a:p>
            <a:r>
              <a:rPr lang="en-ZA" sz="1600" dirty="0">
                <a:solidFill>
                  <a:schemeClr val="bg1"/>
                </a:solidFill>
              </a:rPr>
              <a:t>            </a:t>
            </a:r>
            <a:r>
              <a:rPr lang="en-ZA" sz="1600" dirty="0" err="1">
                <a:solidFill>
                  <a:schemeClr val="bg1"/>
                </a:solidFill>
              </a:rPr>
              <a:t>Assert.AreEqual</a:t>
            </a:r>
            <a:r>
              <a:rPr lang="en-ZA" sz="1600" dirty="0">
                <a:solidFill>
                  <a:schemeClr val="bg1"/>
                </a:solidFill>
              </a:rPr>
              <a:t>(</a:t>
            </a:r>
            <a:r>
              <a:rPr lang="en-ZA" sz="1600" dirty="0" err="1">
                <a:solidFill>
                  <a:schemeClr val="bg1"/>
                </a:solidFill>
              </a:rPr>
              <a:t>TestCustomerName</a:t>
            </a:r>
            <a:r>
              <a:rPr lang="en-ZA" sz="1600" dirty="0">
                <a:solidFill>
                  <a:schemeClr val="bg1"/>
                </a:solidFill>
              </a:rPr>
              <a:t>, </a:t>
            </a:r>
            <a:r>
              <a:rPr lang="en-ZA" sz="1600" dirty="0" err="1">
                <a:solidFill>
                  <a:schemeClr val="bg1"/>
                </a:solidFill>
              </a:rPr>
              <a:t>sut.LeadName</a:t>
            </a:r>
            <a:r>
              <a:rPr lang="en-ZA" sz="1600" dirty="0">
                <a:solidFill>
                  <a:schemeClr val="bg1"/>
                </a:solidFill>
              </a:rPr>
              <a:t>);</a:t>
            </a:r>
          </a:p>
          <a:p>
            <a:r>
              <a:rPr lang="en-ZA" sz="1600" dirty="0">
                <a:solidFill>
                  <a:schemeClr val="bg1"/>
                </a:solidFill>
              </a:rPr>
              <a:t>            </a:t>
            </a:r>
            <a:r>
              <a:rPr lang="en-ZA" sz="1600" dirty="0" err="1" smtClean="0">
                <a:solidFill>
                  <a:schemeClr val="bg1"/>
                </a:solidFill>
              </a:rPr>
              <a:t>Assert.AreEqual</a:t>
            </a:r>
            <a:r>
              <a:rPr lang="en-ZA" sz="1600" dirty="0" smtClean="0">
                <a:solidFill>
                  <a:schemeClr val="bg1"/>
                </a:solidFill>
              </a:rPr>
              <a:t>(</a:t>
            </a:r>
            <a:r>
              <a:rPr lang="en-ZA" sz="1600" dirty="0" err="1" smtClean="0">
                <a:solidFill>
                  <a:schemeClr val="bg1"/>
                </a:solidFill>
              </a:rPr>
              <a:t>TestPhoneNumber</a:t>
            </a:r>
            <a:r>
              <a:rPr lang="en-ZA" sz="1600" dirty="0" smtClean="0">
                <a:solidFill>
                  <a:schemeClr val="bg1"/>
                </a:solidFill>
              </a:rPr>
              <a:t>, </a:t>
            </a:r>
            <a:r>
              <a:rPr lang="en-ZA" sz="1600" dirty="0" err="1" smtClean="0">
                <a:solidFill>
                  <a:schemeClr val="bg1"/>
                </a:solidFill>
              </a:rPr>
              <a:t>sut.PhoneNumber</a:t>
            </a:r>
            <a:r>
              <a:rPr lang="en-ZA" sz="1600" dirty="0">
                <a:solidFill>
                  <a:schemeClr val="bg1"/>
                </a:solidFill>
              </a:rPr>
              <a:t>);</a:t>
            </a:r>
          </a:p>
          <a:p>
            <a:r>
              <a:rPr lang="en-ZA" sz="1600" dirty="0">
                <a:solidFill>
                  <a:schemeClr val="bg1"/>
                </a:solidFill>
              </a:rPr>
              <a:t>            </a:t>
            </a:r>
            <a:r>
              <a:rPr lang="en-ZA" sz="1600" dirty="0" err="1">
                <a:solidFill>
                  <a:schemeClr val="bg1"/>
                </a:solidFill>
              </a:rPr>
              <a:t>Assert.AreEqual</a:t>
            </a:r>
            <a:r>
              <a:rPr lang="en-ZA" sz="1600" dirty="0">
                <a:solidFill>
                  <a:schemeClr val="bg1"/>
                </a:solidFill>
              </a:rPr>
              <a:t>(</a:t>
            </a:r>
            <a:r>
              <a:rPr lang="en-ZA" sz="1600" dirty="0" err="1">
                <a:solidFill>
                  <a:schemeClr val="bg1"/>
                </a:solidFill>
              </a:rPr>
              <a:t>TestBillDate</a:t>
            </a:r>
            <a:r>
              <a:rPr lang="en-ZA" sz="1600" dirty="0">
                <a:solidFill>
                  <a:schemeClr val="bg1"/>
                </a:solidFill>
              </a:rPr>
              <a:t>, </a:t>
            </a:r>
            <a:r>
              <a:rPr lang="en-ZA" sz="1600" dirty="0" err="1">
                <a:solidFill>
                  <a:schemeClr val="bg1"/>
                </a:solidFill>
              </a:rPr>
              <a:t>sut.BillDate</a:t>
            </a:r>
            <a:r>
              <a:rPr lang="en-ZA" sz="1600" dirty="0">
                <a:solidFill>
                  <a:schemeClr val="bg1"/>
                </a:solidFill>
              </a:rPr>
              <a:t>);</a:t>
            </a:r>
          </a:p>
          <a:p>
            <a:r>
              <a:rPr lang="en-ZA" sz="1600" dirty="0">
                <a:solidFill>
                  <a:schemeClr val="bg1"/>
                </a:solidFill>
              </a:rPr>
              <a:t>            </a:t>
            </a:r>
            <a:r>
              <a:rPr lang="en-ZA" sz="1600" dirty="0" err="1">
                <a:solidFill>
                  <a:schemeClr val="bg1"/>
                </a:solidFill>
              </a:rPr>
              <a:t>Assert.AreEqual</a:t>
            </a:r>
            <a:r>
              <a:rPr lang="en-ZA" sz="1600" dirty="0">
                <a:solidFill>
                  <a:schemeClr val="bg1"/>
                </a:solidFill>
              </a:rPr>
              <a:t>(</a:t>
            </a:r>
            <a:r>
              <a:rPr lang="en-ZA" sz="1600" dirty="0" err="1">
                <a:solidFill>
                  <a:schemeClr val="bg1"/>
                </a:solidFill>
              </a:rPr>
              <a:t>TestBillAmount</a:t>
            </a:r>
            <a:r>
              <a:rPr lang="en-ZA" sz="1600" dirty="0">
                <a:solidFill>
                  <a:schemeClr val="bg1"/>
                </a:solidFill>
              </a:rPr>
              <a:t>, </a:t>
            </a:r>
            <a:r>
              <a:rPr lang="en-ZA" sz="1600" dirty="0" err="1">
                <a:solidFill>
                  <a:schemeClr val="bg1"/>
                </a:solidFill>
              </a:rPr>
              <a:t>sut.BillAmount</a:t>
            </a:r>
            <a:r>
              <a:rPr lang="en-ZA" sz="1600" dirty="0">
                <a:solidFill>
                  <a:schemeClr val="bg1"/>
                </a:solidFill>
              </a:rPr>
              <a:t>);</a:t>
            </a:r>
          </a:p>
          <a:p>
            <a:r>
              <a:rPr lang="en-ZA" sz="1600" dirty="0">
                <a:solidFill>
                  <a:schemeClr val="bg1"/>
                </a:solidFill>
              </a:rPr>
              <a:t>            </a:t>
            </a:r>
            <a:r>
              <a:rPr lang="en-ZA" sz="1600" dirty="0" err="1">
                <a:solidFill>
                  <a:schemeClr val="bg1"/>
                </a:solidFill>
              </a:rPr>
              <a:t>Assert.AreEqual</a:t>
            </a:r>
            <a:r>
              <a:rPr lang="en-ZA" sz="1600" dirty="0">
                <a:solidFill>
                  <a:schemeClr val="bg1"/>
                </a:solidFill>
              </a:rPr>
              <a:t>(</a:t>
            </a:r>
            <a:r>
              <a:rPr lang="en-ZA" sz="1600" dirty="0" err="1">
                <a:solidFill>
                  <a:schemeClr val="bg1"/>
                </a:solidFill>
              </a:rPr>
              <a:t>TestAddress</a:t>
            </a:r>
            <a:r>
              <a:rPr lang="en-ZA" sz="1600" dirty="0">
                <a:solidFill>
                  <a:schemeClr val="bg1"/>
                </a:solidFill>
              </a:rPr>
              <a:t>, </a:t>
            </a:r>
            <a:r>
              <a:rPr lang="en-ZA" sz="1600" dirty="0" err="1">
                <a:solidFill>
                  <a:schemeClr val="bg1"/>
                </a:solidFill>
              </a:rPr>
              <a:t>sut.Address</a:t>
            </a:r>
            <a:r>
              <a:rPr lang="en-ZA" sz="1600" dirty="0">
                <a:solidFill>
                  <a:schemeClr val="bg1"/>
                </a:solidFill>
              </a:rPr>
              <a:t>);</a:t>
            </a:r>
          </a:p>
          <a:p>
            <a:r>
              <a:rPr lang="en-ZA" sz="1600" dirty="0">
                <a:solidFill>
                  <a:schemeClr val="bg1"/>
                </a:solidFill>
              </a:rPr>
              <a:t>        </a:t>
            </a:r>
            <a:r>
              <a:rPr lang="en-ZA" sz="1600" dirty="0" smtClean="0">
                <a:solidFill>
                  <a:schemeClr val="bg1"/>
                </a:solidFill>
              </a:rPr>
              <a:t>}</a:t>
            </a:r>
          </a:p>
          <a:p>
            <a:r>
              <a:rPr lang="en-US" sz="1600" dirty="0" smtClean="0">
                <a:solidFill>
                  <a:schemeClr val="bg1"/>
                </a:solidFill>
              </a:rPr>
              <a:t>…</a:t>
            </a:r>
            <a:endParaRPr lang="en-ZA" sz="1600" dirty="0">
              <a:solidFill>
                <a:schemeClr val="bg1"/>
              </a:solidFill>
            </a:endParaRPr>
          </a:p>
        </p:txBody>
      </p:sp>
      <p:sp>
        <p:nvSpPr>
          <p:cNvPr id="5" name="Rectangle 4"/>
          <p:cNvSpPr/>
          <p:nvPr/>
        </p:nvSpPr>
        <p:spPr>
          <a:xfrm>
            <a:off x="6290042" y="615337"/>
            <a:ext cx="5685648" cy="5262979"/>
          </a:xfrm>
          <a:prstGeom prst="rect">
            <a:avLst/>
          </a:prstGeom>
          <a:solidFill>
            <a:schemeClr val="bg2">
              <a:lumMod val="20000"/>
              <a:lumOff val="80000"/>
            </a:schemeClr>
          </a:solidFill>
        </p:spPr>
        <p:txBody>
          <a:bodyPr wrap="square">
            <a:spAutoFit/>
          </a:bodyPr>
          <a:lstStyle/>
          <a:p>
            <a:r>
              <a:rPr lang="en-ZA" sz="1600" dirty="0" smtClean="0">
                <a:solidFill>
                  <a:schemeClr val="bg1"/>
                </a:solidFill>
              </a:rPr>
              <a:t>…</a:t>
            </a:r>
            <a:endParaRPr lang="en-ZA" sz="1600" dirty="0">
              <a:solidFill>
                <a:schemeClr val="bg1"/>
              </a:solidFill>
            </a:endParaRPr>
          </a:p>
          <a:p>
            <a:r>
              <a:rPr lang="en-ZA" sz="1600" dirty="0" smtClean="0">
                <a:solidFill>
                  <a:schemeClr val="bg1"/>
                </a:solidFill>
              </a:rPr>
              <a:t>        </a:t>
            </a:r>
            <a:r>
              <a:rPr lang="en-ZA" sz="1600" dirty="0">
                <a:solidFill>
                  <a:schemeClr val="bg1"/>
                </a:solidFill>
              </a:rPr>
              <a:t>[</a:t>
            </a:r>
            <a:r>
              <a:rPr lang="en-ZA" sz="1600" dirty="0" err="1">
                <a:solidFill>
                  <a:schemeClr val="bg1"/>
                </a:solidFill>
              </a:rPr>
              <a:t>TestMethod</a:t>
            </a:r>
            <a:r>
              <a:rPr lang="en-ZA" sz="1600" dirty="0">
                <a:solidFill>
                  <a:schemeClr val="bg1"/>
                </a:solidFill>
              </a:rPr>
              <a:t>]</a:t>
            </a:r>
          </a:p>
          <a:p>
            <a:r>
              <a:rPr lang="en-ZA" sz="1600" dirty="0">
                <a:solidFill>
                  <a:schemeClr val="bg1"/>
                </a:solidFill>
              </a:rPr>
              <a:t>        public void </a:t>
            </a:r>
            <a:r>
              <a:rPr lang="en-ZA" sz="1600" dirty="0" err="1">
                <a:solidFill>
                  <a:schemeClr val="bg1"/>
                </a:solidFill>
              </a:rPr>
              <a:t>CreatesClassStructureForCustomerModel</a:t>
            </a:r>
            <a:r>
              <a:rPr lang="en-ZA" sz="1600" dirty="0">
                <a:solidFill>
                  <a:schemeClr val="bg1"/>
                </a:solidFill>
              </a:rPr>
              <a:t>()</a:t>
            </a:r>
          </a:p>
          <a:p>
            <a:r>
              <a:rPr lang="en-ZA" sz="1600" dirty="0">
                <a:solidFill>
                  <a:schemeClr val="bg1"/>
                </a:solidFill>
              </a:rPr>
              <a:t>        {</a:t>
            </a:r>
          </a:p>
          <a:p>
            <a:r>
              <a:rPr lang="en-ZA" sz="1600" dirty="0">
                <a:solidFill>
                  <a:schemeClr val="bg1"/>
                </a:solidFill>
              </a:rPr>
              <a:t>            //Arrange</a:t>
            </a:r>
          </a:p>
          <a:p>
            <a:r>
              <a:rPr lang="en-ZA" sz="1600" dirty="0">
                <a:solidFill>
                  <a:schemeClr val="bg1"/>
                </a:solidFill>
              </a:rPr>
              <a:t>            </a:t>
            </a:r>
            <a:r>
              <a:rPr lang="en-ZA" sz="1600" dirty="0" err="1">
                <a:solidFill>
                  <a:schemeClr val="bg1"/>
                </a:solidFill>
              </a:rPr>
              <a:t>var</a:t>
            </a:r>
            <a:r>
              <a:rPr lang="en-ZA" sz="1600" dirty="0">
                <a:solidFill>
                  <a:schemeClr val="bg1"/>
                </a:solidFill>
              </a:rPr>
              <a:t> </a:t>
            </a:r>
            <a:r>
              <a:rPr lang="en-ZA" sz="1600" dirty="0" err="1">
                <a:solidFill>
                  <a:schemeClr val="bg1"/>
                </a:solidFill>
              </a:rPr>
              <a:t>sut</a:t>
            </a:r>
            <a:r>
              <a:rPr lang="en-ZA" sz="1600" dirty="0">
                <a:solidFill>
                  <a:schemeClr val="bg1"/>
                </a:solidFill>
              </a:rPr>
              <a:t> = new Customer();</a:t>
            </a:r>
          </a:p>
          <a:p>
            <a:r>
              <a:rPr lang="en-ZA" sz="1600" dirty="0">
                <a:solidFill>
                  <a:schemeClr val="bg1"/>
                </a:solidFill>
              </a:rPr>
              <a:t>            //Act</a:t>
            </a:r>
          </a:p>
          <a:p>
            <a:r>
              <a:rPr lang="en-ZA" sz="1600" dirty="0">
                <a:solidFill>
                  <a:schemeClr val="bg1"/>
                </a:solidFill>
              </a:rPr>
              <a:t>            </a:t>
            </a:r>
            <a:r>
              <a:rPr lang="en-ZA" sz="1600" dirty="0" err="1">
                <a:solidFill>
                  <a:schemeClr val="bg1"/>
                </a:solidFill>
              </a:rPr>
              <a:t>sut.CustomerName</a:t>
            </a:r>
            <a:r>
              <a:rPr lang="en-ZA" sz="1600" dirty="0">
                <a:solidFill>
                  <a:schemeClr val="bg1"/>
                </a:solidFill>
              </a:rPr>
              <a:t> = </a:t>
            </a:r>
            <a:r>
              <a:rPr lang="en-ZA" sz="1600" dirty="0" err="1">
                <a:solidFill>
                  <a:schemeClr val="bg1"/>
                </a:solidFill>
              </a:rPr>
              <a:t>TestCustomerName</a:t>
            </a:r>
            <a:r>
              <a:rPr lang="en-ZA" sz="1600" dirty="0">
                <a:solidFill>
                  <a:schemeClr val="bg1"/>
                </a:solidFill>
              </a:rPr>
              <a:t>;</a:t>
            </a:r>
          </a:p>
          <a:p>
            <a:r>
              <a:rPr lang="en-ZA" sz="1600" dirty="0">
                <a:solidFill>
                  <a:schemeClr val="bg1"/>
                </a:solidFill>
              </a:rPr>
              <a:t>            </a:t>
            </a:r>
            <a:r>
              <a:rPr lang="en-ZA" sz="1600" dirty="0" err="1">
                <a:solidFill>
                  <a:schemeClr val="bg1"/>
                </a:solidFill>
              </a:rPr>
              <a:t>sut.PhoneNumber</a:t>
            </a:r>
            <a:r>
              <a:rPr lang="en-ZA" sz="1600" dirty="0">
                <a:solidFill>
                  <a:schemeClr val="bg1"/>
                </a:solidFill>
              </a:rPr>
              <a:t> = </a:t>
            </a:r>
            <a:r>
              <a:rPr lang="en-ZA" sz="1600" dirty="0" err="1">
                <a:solidFill>
                  <a:schemeClr val="bg1"/>
                </a:solidFill>
              </a:rPr>
              <a:t>TestPhoneNumber</a:t>
            </a:r>
            <a:r>
              <a:rPr lang="en-ZA" sz="1600" dirty="0">
                <a:solidFill>
                  <a:schemeClr val="bg1"/>
                </a:solidFill>
              </a:rPr>
              <a:t>;</a:t>
            </a:r>
          </a:p>
          <a:p>
            <a:r>
              <a:rPr lang="en-ZA" sz="1600" dirty="0">
                <a:solidFill>
                  <a:schemeClr val="bg1"/>
                </a:solidFill>
              </a:rPr>
              <a:t>            </a:t>
            </a:r>
            <a:r>
              <a:rPr lang="en-ZA" sz="1600" dirty="0" err="1">
                <a:solidFill>
                  <a:schemeClr val="bg1"/>
                </a:solidFill>
              </a:rPr>
              <a:t>sut.BillAmount</a:t>
            </a:r>
            <a:r>
              <a:rPr lang="en-ZA" sz="1600" dirty="0">
                <a:solidFill>
                  <a:schemeClr val="bg1"/>
                </a:solidFill>
              </a:rPr>
              <a:t> = </a:t>
            </a:r>
            <a:r>
              <a:rPr lang="en-ZA" sz="1600" dirty="0" err="1">
                <a:solidFill>
                  <a:schemeClr val="bg1"/>
                </a:solidFill>
              </a:rPr>
              <a:t>TestBillAmount</a:t>
            </a:r>
            <a:r>
              <a:rPr lang="en-ZA" sz="1600" dirty="0">
                <a:solidFill>
                  <a:schemeClr val="bg1"/>
                </a:solidFill>
              </a:rPr>
              <a:t>;</a:t>
            </a:r>
          </a:p>
          <a:p>
            <a:r>
              <a:rPr lang="en-ZA" sz="1600" dirty="0">
                <a:solidFill>
                  <a:schemeClr val="bg1"/>
                </a:solidFill>
              </a:rPr>
              <a:t>            </a:t>
            </a:r>
            <a:r>
              <a:rPr lang="en-ZA" sz="1600" dirty="0" err="1">
                <a:solidFill>
                  <a:schemeClr val="bg1"/>
                </a:solidFill>
              </a:rPr>
              <a:t>sut.BillDate</a:t>
            </a:r>
            <a:r>
              <a:rPr lang="en-ZA" sz="1600" dirty="0">
                <a:solidFill>
                  <a:schemeClr val="bg1"/>
                </a:solidFill>
              </a:rPr>
              <a:t> = </a:t>
            </a:r>
            <a:r>
              <a:rPr lang="en-ZA" sz="1600" dirty="0" err="1">
                <a:solidFill>
                  <a:schemeClr val="bg1"/>
                </a:solidFill>
              </a:rPr>
              <a:t>TestBillDate</a:t>
            </a:r>
            <a:r>
              <a:rPr lang="en-ZA" sz="1600" dirty="0">
                <a:solidFill>
                  <a:schemeClr val="bg1"/>
                </a:solidFill>
              </a:rPr>
              <a:t>;</a:t>
            </a:r>
          </a:p>
          <a:p>
            <a:r>
              <a:rPr lang="en-ZA" sz="1600" dirty="0">
                <a:solidFill>
                  <a:schemeClr val="bg1"/>
                </a:solidFill>
              </a:rPr>
              <a:t>            </a:t>
            </a:r>
            <a:r>
              <a:rPr lang="en-ZA" sz="1600" dirty="0" err="1">
                <a:solidFill>
                  <a:schemeClr val="bg1"/>
                </a:solidFill>
              </a:rPr>
              <a:t>sut.Address</a:t>
            </a:r>
            <a:r>
              <a:rPr lang="en-ZA" sz="1600" dirty="0">
                <a:solidFill>
                  <a:schemeClr val="bg1"/>
                </a:solidFill>
              </a:rPr>
              <a:t> = </a:t>
            </a:r>
            <a:r>
              <a:rPr lang="en-ZA" sz="1600" dirty="0" err="1">
                <a:solidFill>
                  <a:schemeClr val="bg1"/>
                </a:solidFill>
              </a:rPr>
              <a:t>TestAddress</a:t>
            </a:r>
            <a:r>
              <a:rPr lang="en-ZA" sz="1600" dirty="0">
                <a:solidFill>
                  <a:schemeClr val="bg1"/>
                </a:solidFill>
              </a:rPr>
              <a:t>;</a:t>
            </a:r>
          </a:p>
          <a:p>
            <a:r>
              <a:rPr lang="en-ZA" sz="1600" dirty="0">
                <a:solidFill>
                  <a:schemeClr val="bg1"/>
                </a:solidFill>
              </a:rPr>
              <a:t>            //Assert</a:t>
            </a:r>
          </a:p>
          <a:p>
            <a:r>
              <a:rPr lang="en-ZA" sz="1600" dirty="0">
                <a:solidFill>
                  <a:schemeClr val="bg1"/>
                </a:solidFill>
              </a:rPr>
              <a:t>            </a:t>
            </a:r>
            <a:r>
              <a:rPr lang="en-ZA" sz="1600" dirty="0" err="1">
                <a:solidFill>
                  <a:schemeClr val="bg1"/>
                </a:solidFill>
              </a:rPr>
              <a:t>Assert.IsNotNull</a:t>
            </a:r>
            <a:r>
              <a:rPr lang="en-ZA" sz="1600" dirty="0">
                <a:solidFill>
                  <a:schemeClr val="bg1"/>
                </a:solidFill>
              </a:rPr>
              <a:t>(</a:t>
            </a:r>
            <a:r>
              <a:rPr lang="en-ZA" sz="1600" dirty="0" err="1">
                <a:solidFill>
                  <a:schemeClr val="bg1"/>
                </a:solidFill>
              </a:rPr>
              <a:t>sut</a:t>
            </a:r>
            <a:r>
              <a:rPr lang="en-ZA" sz="1600" dirty="0">
                <a:solidFill>
                  <a:schemeClr val="bg1"/>
                </a:solidFill>
              </a:rPr>
              <a:t>);</a:t>
            </a:r>
          </a:p>
          <a:p>
            <a:r>
              <a:rPr lang="en-ZA" sz="1600" dirty="0">
                <a:solidFill>
                  <a:schemeClr val="bg1"/>
                </a:solidFill>
              </a:rPr>
              <a:t>            </a:t>
            </a:r>
            <a:r>
              <a:rPr lang="en-ZA" sz="1600" dirty="0" err="1">
                <a:solidFill>
                  <a:schemeClr val="bg1"/>
                </a:solidFill>
              </a:rPr>
              <a:t>Assert.AreEqual</a:t>
            </a:r>
            <a:r>
              <a:rPr lang="en-ZA" sz="1600" dirty="0">
                <a:solidFill>
                  <a:schemeClr val="bg1"/>
                </a:solidFill>
              </a:rPr>
              <a:t>(</a:t>
            </a:r>
            <a:r>
              <a:rPr lang="en-ZA" sz="1600" dirty="0" err="1">
                <a:solidFill>
                  <a:schemeClr val="bg1"/>
                </a:solidFill>
              </a:rPr>
              <a:t>TestCustomerName</a:t>
            </a:r>
            <a:r>
              <a:rPr lang="en-ZA" sz="1600" dirty="0">
                <a:solidFill>
                  <a:schemeClr val="bg1"/>
                </a:solidFill>
              </a:rPr>
              <a:t>, </a:t>
            </a:r>
            <a:r>
              <a:rPr lang="en-ZA" sz="1600" dirty="0" err="1">
                <a:solidFill>
                  <a:schemeClr val="bg1"/>
                </a:solidFill>
              </a:rPr>
              <a:t>sut.CustomerName</a:t>
            </a:r>
            <a:r>
              <a:rPr lang="en-ZA" sz="1600" dirty="0">
                <a:solidFill>
                  <a:schemeClr val="bg1"/>
                </a:solidFill>
              </a:rPr>
              <a:t>);</a:t>
            </a:r>
          </a:p>
          <a:p>
            <a:r>
              <a:rPr lang="en-ZA" sz="1600" dirty="0">
                <a:solidFill>
                  <a:schemeClr val="bg1"/>
                </a:solidFill>
              </a:rPr>
              <a:t>            </a:t>
            </a:r>
            <a:r>
              <a:rPr lang="en-ZA" sz="1600" dirty="0" err="1">
                <a:solidFill>
                  <a:schemeClr val="bg1"/>
                </a:solidFill>
              </a:rPr>
              <a:t>Assert.AreEqual</a:t>
            </a:r>
            <a:r>
              <a:rPr lang="en-ZA" sz="1600" dirty="0">
                <a:solidFill>
                  <a:schemeClr val="bg1"/>
                </a:solidFill>
              </a:rPr>
              <a:t>(</a:t>
            </a:r>
            <a:r>
              <a:rPr lang="en-ZA" sz="1600" dirty="0" err="1">
                <a:solidFill>
                  <a:schemeClr val="bg1"/>
                </a:solidFill>
              </a:rPr>
              <a:t>TestPhoneNumber</a:t>
            </a:r>
            <a:r>
              <a:rPr lang="en-ZA" sz="1600" dirty="0">
                <a:solidFill>
                  <a:schemeClr val="bg1"/>
                </a:solidFill>
              </a:rPr>
              <a:t>, </a:t>
            </a:r>
            <a:r>
              <a:rPr lang="en-ZA" sz="1600" dirty="0" err="1">
                <a:solidFill>
                  <a:schemeClr val="bg1"/>
                </a:solidFill>
              </a:rPr>
              <a:t>sut.PhoneNumber</a:t>
            </a:r>
            <a:r>
              <a:rPr lang="en-ZA" sz="1600" dirty="0">
                <a:solidFill>
                  <a:schemeClr val="bg1"/>
                </a:solidFill>
              </a:rPr>
              <a:t>);</a:t>
            </a:r>
          </a:p>
          <a:p>
            <a:r>
              <a:rPr lang="en-ZA" sz="1600" dirty="0">
                <a:solidFill>
                  <a:schemeClr val="bg1"/>
                </a:solidFill>
              </a:rPr>
              <a:t>            </a:t>
            </a:r>
            <a:r>
              <a:rPr lang="en-ZA" sz="1600" dirty="0" err="1">
                <a:solidFill>
                  <a:schemeClr val="bg1"/>
                </a:solidFill>
              </a:rPr>
              <a:t>Assert.AreEqual</a:t>
            </a:r>
            <a:r>
              <a:rPr lang="en-ZA" sz="1600" dirty="0">
                <a:solidFill>
                  <a:schemeClr val="bg1"/>
                </a:solidFill>
              </a:rPr>
              <a:t>(</a:t>
            </a:r>
            <a:r>
              <a:rPr lang="en-ZA" sz="1600" dirty="0" err="1">
                <a:solidFill>
                  <a:schemeClr val="bg1"/>
                </a:solidFill>
              </a:rPr>
              <a:t>TestBillDate</a:t>
            </a:r>
            <a:r>
              <a:rPr lang="en-ZA" sz="1600" dirty="0">
                <a:solidFill>
                  <a:schemeClr val="bg1"/>
                </a:solidFill>
              </a:rPr>
              <a:t>, </a:t>
            </a:r>
            <a:r>
              <a:rPr lang="en-ZA" sz="1600" dirty="0" err="1">
                <a:solidFill>
                  <a:schemeClr val="bg1"/>
                </a:solidFill>
              </a:rPr>
              <a:t>sut.BillDate</a:t>
            </a:r>
            <a:r>
              <a:rPr lang="en-ZA" sz="1600" dirty="0">
                <a:solidFill>
                  <a:schemeClr val="bg1"/>
                </a:solidFill>
              </a:rPr>
              <a:t>);</a:t>
            </a:r>
          </a:p>
          <a:p>
            <a:r>
              <a:rPr lang="en-ZA" sz="1600" dirty="0">
                <a:solidFill>
                  <a:schemeClr val="bg1"/>
                </a:solidFill>
              </a:rPr>
              <a:t>            </a:t>
            </a:r>
            <a:r>
              <a:rPr lang="en-ZA" sz="1600" dirty="0" err="1">
                <a:solidFill>
                  <a:schemeClr val="bg1"/>
                </a:solidFill>
              </a:rPr>
              <a:t>Assert.AreEqual</a:t>
            </a:r>
            <a:r>
              <a:rPr lang="en-ZA" sz="1600" dirty="0">
                <a:solidFill>
                  <a:schemeClr val="bg1"/>
                </a:solidFill>
              </a:rPr>
              <a:t>(</a:t>
            </a:r>
            <a:r>
              <a:rPr lang="en-ZA" sz="1600" dirty="0" err="1">
                <a:solidFill>
                  <a:schemeClr val="bg1"/>
                </a:solidFill>
              </a:rPr>
              <a:t>TestBillAmount</a:t>
            </a:r>
            <a:r>
              <a:rPr lang="en-ZA" sz="1600" dirty="0">
                <a:solidFill>
                  <a:schemeClr val="bg1"/>
                </a:solidFill>
              </a:rPr>
              <a:t>, </a:t>
            </a:r>
            <a:r>
              <a:rPr lang="en-ZA" sz="1600" dirty="0" err="1">
                <a:solidFill>
                  <a:schemeClr val="bg1"/>
                </a:solidFill>
              </a:rPr>
              <a:t>sut.BillAmount</a:t>
            </a:r>
            <a:r>
              <a:rPr lang="en-ZA" sz="1600" dirty="0">
                <a:solidFill>
                  <a:schemeClr val="bg1"/>
                </a:solidFill>
              </a:rPr>
              <a:t>);</a:t>
            </a:r>
          </a:p>
          <a:p>
            <a:r>
              <a:rPr lang="en-ZA" sz="1600" dirty="0">
                <a:solidFill>
                  <a:schemeClr val="bg1"/>
                </a:solidFill>
              </a:rPr>
              <a:t>            </a:t>
            </a:r>
            <a:r>
              <a:rPr lang="en-ZA" sz="1600" dirty="0" err="1">
                <a:solidFill>
                  <a:schemeClr val="bg1"/>
                </a:solidFill>
              </a:rPr>
              <a:t>Assert.AreEqual</a:t>
            </a:r>
            <a:r>
              <a:rPr lang="en-ZA" sz="1600" dirty="0">
                <a:solidFill>
                  <a:schemeClr val="bg1"/>
                </a:solidFill>
              </a:rPr>
              <a:t>(</a:t>
            </a:r>
            <a:r>
              <a:rPr lang="en-ZA" sz="1600" dirty="0" err="1">
                <a:solidFill>
                  <a:schemeClr val="bg1"/>
                </a:solidFill>
              </a:rPr>
              <a:t>TestAddress</a:t>
            </a:r>
            <a:r>
              <a:rPr lang="en-ZA" sz="1600" dirty="0">
                <a:solidFill>
                  <a:schemeClr val="bg1"/>
                </a:solidFill>
              </a:rPr>
              <a:t>, </a:t>
            </a:r>
            <a:r>
              <a:rPr lang="en-ZA" sz="1600" dirty="0" err="1">
                <a:solidFill>
                  <a:schemeClr val="bg1"/>
                </a:solidFill>
              </a:rPr>
              <a:t>sut.Address</a:t>
            </a:r>
            <a:r>
              <a:rPr lang="en-ZA" sz="1600" dirty="0">
                <a:solidFill>
                  <a:schemeClr val="bg1"/>
                </a:solidFill>
              </a:rPr>
              <a:t>);</a:t>
            </a:r>
          </a:p>
          <a:p>
            <a:r>
              <a:rPr lang="en-ZA" sz="1600" dirty="0">
                <a:solidFill>
                  <a:schemeClr val="bg1"/>
                </a:solidFill>
              </a:rPr>
              <a:t>        }   </a:t>
            </a:r>
            <a:endParaRPr lang="en-ZA" sz="1600" dirty="0" smtClean="0">
              <a:solidFill>
                <a:schemeClr val="bg1"/>
              </a:solidFill>
            </a:endParaRPr>
          </a:p>
          <a:p>
            <a:r>
              <a:rPr lang="en-ZA" sz="1600" dirty="0" smtClean="0">
                <a:solidFill>
                  <a:schemeClr val="bg1"/>
                </a:solidFill>
              </a:rPr>
              <a:t> </a:t>
            </a:r>
            <a:r>
              <a:rPr lang="en-ZA" sz="1600" dirty="0">
                <a:solidFill>
                  <a:schemeClr val="bg1"/>
                </a:solidFill>
              </a:rPr>
              <a:t>}</a:t>
            </a:r>
          </a:p>
        </p:txBody>
      </p:sp>
    </p:spTree>
    <p:extLst>
      <p:ext uri="{BB962C8B-B14F-4D97-AF65-F5344CB8AC3E}">
        <p14:creationId xmlns:p14="http://schemas.microsoft.com/office/powerpoint/2010/main" val="39757680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2532184" y="1282835"/>
            <a:ext cx="7090117" cy="4724370"/>
          </a:xfrm>
          <a:prstGeom prst="rect">
            <a:avLst/>
          </a:prstGeom>
          <a:solidFill>
            <a:schemeClr val="tx1"/>
          </a:solidFill>
          <a:ln>
            <a:noFill/>
          </a:ln>
          <a:effec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Unicode MS" panose="020B0604020202020204" pitchFamily="34" charset="-128"/>
              </a:rPr>
              <a:t>namespace </a:t>
            </a:r>
            <a:r>
              <a:rPr kumimoji="0" lang="en-US" sz="1600" b="0" i="0" u="none" strike="noStrike" cap="none" normalizeH="0" baseline="0" dirty="0" err="1" smtClean="0">
                <a:ln>
                  <a:noFill/>
                </a:ln>
                <a:solidFill>
                  <a:schemeClr val="bg1"/>
                </a:solidFill>
                <a:effectLst/>
                <a:latin typeface="Arial Unicode MS" panose="020B0604020202020204" pitchFamily="34" charset="-128"/>
              </a:rPr>
              <a:t>CustomerLibrary</a:t>
            </a:r>
            <a:r>
              <a:rPr kumimoji="0" lang="en-US" sz="1600" b="0" i="0" u="none" strike="noStrike" cap="none" normalizeH="0" baseline="0" dirty="0" smtClean="0">
                <a:ln>
                  <a:noFill/>
                </a:ln>
                <a:solidFill>
                  <a:schemeClr val="bg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class Lead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string </a:t>
            </a:r>
            <a:r>
              <a:rPr kumimoji="0" lang="en-US" sz="1600" b="0" i="0" u="none" strike="noStrike" cap="none" normalizeH="0" baseline="0" dirty="0" err="1" smtClean="0">
                <a:ln>
                  <a:noFill/>
                </a:ln>
                <a:solidFill>
                  <a:schemeClr val="bg1"/>
                </a:solidFill>
                <a:effectLst/>
                <a:latin typeface="Arial Unicode MS" panose="020B0604020202020204" pitchFamily="34" charset="-128"/>
              </a:rPr>
              <a:t>LeadName</a:t>
            </a:r>
            <a:r>
              <a:rPr kumimoji="0" lang="en-US" sz="1600" b="0" i="0" u="none" strike="noStrike" cap="none" normalizeH="0" baseline="0" dirty="0" smtClean="0">
                <a:ln>
                  <a:noFill/>
                </a:ln>
                <a:solidFill>
                  <a:schemeClr val="bg1"/>
                </a:solidFill>
                <a:effectLst/>
                <a:latin typeface="Arial Unicode MS" panose="020B0604020202020204" pitchFamily="34" charset="-128"/>
              </a:rPr>
              <a:t>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string </a:t>
            </a:r>
            <a:r>
              <a:rPr kumimoji="0" lang="en-US" sz="1600" b="0" i="0" u="none" strike="noStrike" cap="none" normalizeH="0" baseline="0" dirty="0" err="1" smtClean="0">
                <a:ln>
                  <a:noFill/>
                </a:ln>
                <a:solidFill>
                  <a:schemeClr val="bg1"/>
                </a:solidFill>
                <a:effectLst/>
                <a:latin typeface="Arial Unicode MS" panose="020B0604020202020204" pitchFamily="34" charset="-128"/>
              </a:rPr>
              <a:t>PhoneNumber</a:t>
            </a:r>
            <a:r>
              <a:rPr kumimoji="0" lang="en-US" sz="1600" b="0" i="0" u="none" strike="noStrike" cap="none" normalizeH="0" baseline="0" dirty="0" smtClean="0">
                <a:ln>
                  <a:noFill/>
                </a:ln>
                <a:solidFill>
                  <a:schemeClr val="bg1"/>
                </a:solidFill>
                <a:effectLst/>
                <a:latin typeface="Arial Unicode MS" panose="020B0604020202020204" pitchFamily="34" charset="-128"/>
              </a:rPr>
              <a:t>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decimal </a:t>
            </a:r>
            <a:r>
              <a:rPr kumimoji="0" lang="en-US" sz="1600" b="0" i="0" u="none" strike="noStrike" cap="none" normalizeH="0" baseline="0" dirty="0" err="1" smtClean="0">
                <a:ln>
                  <a:noFill/>
                </a:ln>
                <a:solidFill>
                  <a:schemeClr val="bg1"/>
                </a:solidFill>
                <a:effectLst/>
                <a:latin typeface="Arial Unicode MS" panose="020B0604020202020204" pitchFamily="34" charset="-128"/>
              </a:rPr>
              <a:t>BillAmount</a:t>
            </a:r>
            <a:r>
              <a:rPr kumimoji="0" lang="en-US" sz="1600" b="0" i="0" u="none" strike="noStrike" cap="none" normalizeH="0" baseline="0" dirty="0" smtClean="0">
                <a:ln>
                  <a:noFill/>
                </a:ln>
                <a:solidFill>
                  <a:schemeClr val="bg1"/>
                </a:solidFill>
                <a:effectLst/>
                <a:latin typeface="Arial Unicode MS" panose="020B0604020202020204" pitchFamily="34" charset="-128"/>
              </a:rPr>
              <a:t>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a:t>
            </a:r>
            <a:r>
              <a:rPr kumimoji="0" lang="en-US" sz="1600" b="0" i="0" u="none" strike="noStrike" cap="none" normalizeH="0" baseline="0" dirty="0" err="1" smtClean="0">
                <a:ln>
                  <a:noFill/>
                </a:ln>
                <a:solidFill>
                  <a:schemeClr val="bg1"/>
                </a:solidFill>
                <a:effectLst/>
                <a:latin typeface="Arial Unicode MS" panose="020B0604020202020204" pitchFamily="34" charset="-128"/>
              </a:rPr>
              <a:t>DateTime</a:t>
            </a:r>
            <a:r>
              <a:rPr kumimoji="0" lang="en-US" sz="1600" b="0" i="0" u="none" strike="noStrike" cap="none" normalizeH="0" baseline="0" dirty="0" smtClean="0">
                <a:ln>
                  <a:noFill/>
                </a:ln>
                <a:solidFill>
                  <a:schemeClr val="bg1"/>
                </a:solidFill>
                <a:effectLst/>
                <a:latin typeface="Arial Unicode MS" panose="020B0604020202020204" pitchFamily="34" charset="-128"/>
              </a:rPr>
              <a:t> </a:t>
            </a:r>
            <a:r>
              <a:rPr kumimoji="0" lang="en-US" sz="1600" b="0" i="0" u="none" strike="noStrike" cap="none" normalizeH="0" baseline="0" dirty="0" err="1" smtClean="0">
                <a:ln>
                  <a:noFill/>
                </a:ln>
                <a:solidFill>
                  <a:schemeClr val="bg1"/>
                </a:solidFill>
                <a:effectLst/>
                <a:latin typeface="Arial Unicode MS" panose="020B0604020202020204" pitchFamily="34" charset="-128"/>
              </a:rPr>
              <a:t>BillDate</a:t>
            </a:r>
            <a:r>
              <a:rPr kumimoji="0" lang="en-US" sz="1600" b="0" i="0" u="none" strike="noStrike" cap="none" normalizeH="0" baseline="0" dirty="0" smtClean="0">
                <a:ln>
                  <a:noFill/>
                </a:ln>
                <a:solidFill>
                  <a:schemeClr val="bg1"/>
                </a:solidFill>
                <a:effectLst/>
                <a:latin typeface="Arial Unicode MS" panose="020B0604020202020204" pitchFamily="34" charset="-128"/>
              </a:rPr>
              <a:t>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string Address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class Customer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string </a:t>
            </a:r>
            <a:r>
              <a:rPr kumimoji="0" lang="en-US" sz="1600" b="0" i="0" u="none" strike="noStrike" cap="none" normalizeH="0" baseline="0" dirty="0" err="1" smtClean="0">
                <a:ln>
                  <a:noFill/>
                </a:ln>
                <a:solidFill>
                  <a:schemeClr val="bg1"/>
                </a:solidFill>
                <a:effectLst/>
                <a:latin typeface="Arial Unicode MS" panose="020B0604020202020204" pitchFamily="34" charset="-128"/>
              </a:rPr>
              <a:t>CustomerName</a:t>
            </a:r>
            <a:r>
              <a:rPr kumimoji="0" lang="en-US" sz="1600" b="0" i="0" u="none" strike="noStrike" cap="none" normalizeH="0" baseline="0" dirty="0" smtClean="0">
                <a:ln>
                  <a:noFill/>
                </a:ln>
                <a:solidFill>
                  <a:schemeClr val="bg1"/>
                </a:solidFill>
                <a:effectLst/>
                <a:latin typeface="Arial Unicode MS" panose="020B0604020202020204" pitchFamily="34" charset="-128"/>
              </a:rPr>
              <a:t>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string </a:t>
            </a:r>
            <a:r>
              <a:rPr kumimoji="0" lang="en-US" sz="1600" b="0" i="0" u="none" strike="noStrike" cap="none" normalizeH="0" baseline="0" dirty="0" err="1" smtClean="0">
                <a:ln>
                  <a:noFill/>
                </a:ln>
                <a:solidFill>
                  <a:schemeClr val="bg1"/>
                </a:solidFill>
                <a:effectLst/>
                <a:latin typeface="Arial Unicode MS" panose="020B0604020202020204" pitchFamily="34" charset="-128"/>
              </a:rPr>
              <a:t>PhoneNumber</a:t>
            </a:r>
            <a:r>
              <a:rPr kumimoji="0" lang="en-US" sz="1600" b="0" i="0" u="none" strike="noStrike" cap="none" normalizeH="0" baseline="0" dirty="0" smtClean="0">
                <a:ln>
                  <a:noFill/>
                </a:ln>
                <a:solidFill>
                  <a:schemeClr val="bg1"/>
                </a:solidFill>
                <a:effectLst/>
                <a:latin typeface="Arial Unicode MS" panose="020B0604020202020204" pitchFamily="34" charset="-128"/>
              </a:rPr>
              <a:t>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decimal </a:t>
            </a:r>
            <a:r>
              <a:rPr kumimoji="0" lang="en-US" sz="1600" b="0" i="0" u="none" strike="noStrike" cap="none" normalizeH="0" baseline="0" dirty="0" err="1" smtClean="0">
                <a:ln>
                  <a:noFill/>
                </a:ln>
                <a:solidFill>
                  <a:schemeClr val="bg1"/>
                </a:solidFill>
                <a:effectLst/>
                <a:latin typeface="Arial Unicode MS" panose="020B0604020202020204" pitchFamily="34" charset="-128"/>
              </a:rPr>
              <a:t>BillAmount</a:t>
            </a:r>
            <a:r>
              <a:rPr kumimoji="0" lang="en-US" sz="1600" b="0" i="0" u="none" strike="noStrike" cap="none" normalizeH="0" baseline="0" dirty="0" smtClean="0">
                <a:ln>
                  <a:noFill/>
                </a:ln>
                <a:solidFill>
                  <a:schemeClr val="bg1"/>
                </a:solidFill>
                <a:effectLst/>
                <a:latin typeface="Arial Unicode MS" panose="020B0604020202020204" pitchFamily="34" charset="-128"/>
              </a:rPr>
              <a:t>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a:t>
            </a:r>
            <a:r>
              <a:rPr kumimoji="0" lang="en-US" sz="1600" b="0" i="0" u="none" strike="noStrike" cap="none" normalizeH="0" baseline="0" dirty="0" err="1" smtClean="0">
                <a:ln>
                  <a:noFill/>
                </a:ln>
                <a:solidFill>
                  <a:schemeClr val="bg1"/>
                </a:solidFill>
                <a:effectLst/>
                <a:latin typeface="Arial Unicode MS" panose="020B0604020202020204" pitchFamily="34" charset="-128"/>
              </a:rPr>
              <a:t>DateTime</a:t>
            </a:r>
            <a:r>
              <a:rPr kumimoji="0" lang="en-US" sz="1600" b="0" i="0" u="none" strike="noStrike" cap="none" normalizeH="0" baseline="0" dirty="0" smtClean="0">
                <a:ln>
                  <a:noFill/>
                </a:ln>
                <a:solidFill>
                  <a:schemeClr val="bg1"/>
                </a:solidFill>
                <a:effectLst/>
                <a:latin typeface="Arial Unicode MS" panose="020B0604020202020204" pitchFamily="34" charset="-128"/>
              </a:rPr>
              <a:t> </a:t>
            </a:r>
            <a:r>
              <a:rPr kumimoji="0" lang="en-US" sz="1600" b="0" i="0" u="none" strike="noStrike" cap="none" normalizeH="0" baseline="0" dirty="0" err="1" smtClean="0">
                <a:ln>
                  <a:noFill/>
                </a:ln>
                <a:solidFill>
                  <a:schemeClr val="bg1"/>
                </a:solidFill>
                <a:effectLst/>
                <a:latin typeface="Arial Unicode MS" panose="020B0604020202020204" pitchFamily="34" charset="-128"/>
              </a:rPr>
              <a:t>BillDate</a:t>
            </a:r>
            <a:r>
              <a:rPr kumimoji="0" lang="en-US" sz="1600" b="0" i="0" u="none" strike="noStrike" cap="none" normalizeH="0" baseline="0" dirty="0" smtClean="0">
                <a:ln>
                  <a:noFill/>
                </a:ln>
                <a:solidFill>
                  <a:schemeClr val="bg1"/>
                </a:solidFill>
                <a:effectLst/>
                <a:latin typeface="Arial Unicode MS" panose="020B0604020202020204" pitchFamily="34" charset="-128"/>
              </a:rPr>
              <a:t>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string Address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Unicode MS" panose="020B0604020202020204" pitchFamily="34" charset="-128"/>
              </a:rPr>
              <a:t>}</a:t>
            </a:r>
            <a:r>
              <a:rPr kumimoji="0" lang="en-US" sz="1600" b="0" i="0" u="none" strike="noStrike" cap="none" normalizeH="0" baseline="0" dirty="0" smtClean="0">
                <a:ln>
                  <a:noFill/>
                </a:ln>
                <a:solidFill>
                  <a:schemeClr val="bg1"/>
                </a:solidFill>
                <a:effectLst/>
              </a:rPr>
              <a:t> </a:t>
            </a:r>
            <a:endParaRPr kumimoji="0" lang="en-US" sz="1600" b="0" i="0" u="none" strike="noStrike" cap="none" normalizeH="0" baseline="0" dirty="0" smtClean="0">
              <a:ln>
                <a:noFill/>
              </a:ln>
              <a:solidFill>
                <a:schemeClr val="bg1"/>
              </a:solidFill>
              <a:effectLst/>
              <a:latin typeface="Arial" panose="020B0604020202020204" pitchFamily="34" charset="0"/>
            </a:endParaRPr>
          </a:p>
        </p:txBody>
      </p:sp>
      <p:sp>
        <p:nvSpPr>
          <p:cNvPr id="2" name="TextBox 1"/>
          <p:cNvSpPr txBox="1"/>
          <p:nvPr/>
        </p:nvSpPr>
        <p:spPr>
          <a:xfrm>
            <a:off x="757238" y="485775"/>
            <a:ext cx="6066533" cy="369332"/>
          </a:xfrm>
          <a:prstGeom prst="rect">
            <a:avLst/>
          </a:prstGeom>
          <a:noFill/>
        </p:spPr>
        <p:txBody>
          <a:bodyPr wrap="none" rtlCol="0">
            <a:spAutoFit/>
          </a:bodyPr>
          <a:lstStyle/>
          <a:p>
            <a:r>
              <a:rPr lang="en-US" dirty="0" smtClean="0"/>
              <a:t>Add “</a:t>
            </a:r>
            <a:r>
              <a:rPr lang="en-US" dirty="0" err="1" smtClean="0"/>
              <a:t>CustomerLibrary</a:t>
            </a:r>
            <a:r>
              <a:rPr lang="en-US" dirty="0" smtClean="0"/>
              <a:t>” class library with the following models:</a:t>
            </a:r>
            <a:endParaRPr lang="en-ZA" dirty="0"/>
          </a:p>
        </p:txBody>
      </p:sp>
    </p:spTree>
    <p:extLst>
      <p:ext uri="{BB962C8B-B14F-4D97-AF65-F5344CB8AC3E}">
        <p14:creationId xmlns:p14="http://schemas.microsoft.com/office/powerpoint/2010/main" val="217404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347416"/>
            <a:ext cx="10131425" cy="3207224"/>
          </a:xfrm>
        </p:spPr>
        <p:txBody>
          <a:bodyPr>
            <a:noAutofit/>
          </a:bodyPr>
          <a:lstStyle/>
          <a:p>
            <a:pPr marL="0" indent="0">
              <a:buNone/>
            </a:pPr>
            <a:r>
              <a:rPr lang="en-ZA" sz="2400" dirty="0"/>
              <a:t>Real world entities interact with each other, they have relationships. So our next step is to identify relationships between entities. If you visualize the relationships that exist in real world, they are of primarily of two types “</a:t>
            </a:r>
            <a:r>
              <a:rPr lang="en-ZA" sz="2400" b="1" dirty="0">
                <a:solidFill>
                  <a:srgbClr val="FFC000"/>
                </a:solidFill>
              </a:rPr>
              <a:t>IS A</a:t>
            </a:r>
            <a:r>
              <a:rPr lang="en-ZA" sz="2400" dirty="0"/>
              <a:t>” and “</a:t>
            </a:r>
            <a:r>
              <a:rPr lang="en-ZA" sz="2400" b="1" dirty="0">
                <a:solidFill>
                  <a:srgbClr val="FFC000"/>
                </a:solidFill>
              </a:rPr>
              <a:t>HAS A</a:t>
            </a:r>
            <a:r>
              <a:rPr lang="en-ZA" sz="2400" dirty="0"/>
              <a:t>”.</a:t>
            </a:r>
          </a:p>
          <a:p>
            <a:pPr marL="0" indent="0">
              <a:buNone/>
            </a:pPr>
            <a:r>
              <a:rPr lang="en-ZA" sz="2400" dirty="0"/>
              <a:t>For example son “</a:t>
            </a:r>
            <a:r>
              <a:rPr lang="en-ZA" sz="2400" b="1" dirty="0">
                <a:solidFill>
                  <a:srgbClr val="FFC000"/>
                </a:solidFill>
              </a:rPr>
              <a:t>IS A</a:t>
            </a:r>
            <a:r>
              <a:rPr lang="en-ZA" sz="2400" dirty="0"/>
              <a:t>“ child of his father and son “</a:t>
            </a:r>
            <a:r>
              <a:rPr lang="en-ZA" sz="2400" b="1" dirty="0">
                <a:solidFill>
                  <a:srgbClr val="FFC000"/>
                </a:solidFill>
              </a:rPr>
              <a:t>HAS A</a:t>
            </a:r>
            <a:r>
              <a:rPr lang="en-ZA" sz="2400" dirty="0"/>
              <a:t>” a car </a:t>
            </a:r>
            <a:r>
              <a:rPr lang="en-ZA" sz="2400" dirty="0" smtClean="0"/>
              <a:t>given to him by </a:t>
            </a:r>
            <a:r>
              <a:rPr lang="en-ZA" sz="2400" dirty="0"/>
              <a:t>his father. “</a:t>
            </a:r>
            <a:r>
              <a:rPr lang="en-ZA" sz="2400" b="1" dirty="0">
                <a:solidFill>
                  <a:srgbClr val="FFC000"/>
                </a:solidFill>
              </a:rPr>
              <a:t>IS A</a:t>
            </a:r>
            <a:r>
              <a:rPr lang="en-ZA" sz="2400" dirty="0"/>
              <a:t>” is more of a parent child relationship (</a:t>
            </a:r>
            <a:r>
              <a:rPr lang="en-ZA" sz="2400" dirty="0">
                <a:solidFill>
                  <a:srgbClr val="FFFF00"/>
                </a:solidFill>
              </a:rPr>
              <a:t>hierarchical</a:t>
            </a:r>
            <a:r>
              <a:rPr lang="en-ZA" sz="2400" dirty="0"/>
              <a:t>) while “</a:t>
            </a:r>
            <a:r>
              <a:rPr lang="en-ZA" sz="2400" b="1" dirty="0">
                <a:solidFill>
                  <a:srgbClr val="FFC000"/>
                </a:solidFill>
              </a:rPr>
              <a:t>HAS A</a:t>
            </a:r>
            <a:r>
              <a:rPr lang="en-ZA" sz="2400" dirty="0"/>
              <a:t>” is more of a using </a:t>
            </a:r>
            <a:r>
              <a:rPr lang="en-ZA" sz="2400" dirty="0" smtClean="0"/>
              <a:t>relationship (</a:t>
            </a:r>
            <a:r>
              <a:rPr lang="en-ZA" sz="2400" dirty="0">
                <a:solidFill>
                  <a:srgbClr val="FFFF00"/>
                </a:solidFill>
              </a:rPr>
              <a:t>Aggregated</a:t>
            </a:r>
            <a:r>
              <a:rPr lang="en-ZA" sz="2400" dirty="0"/>
              <a:t> , </a:t>
            </a:r>
            <a:r>
              <a:rPr lang="en-ZA" sz="2400" dirty="0">
                <a:solidFill>
                  <a:srgbClr val="FFFF00"/>
                </a:solidFill>
              </a:rPr>
              <a:t>Composed</a:t>
            </a:r>
            <a:r>
              <a:rPr lang="en-ZA" sz="2400" dirty="0"/>
              <a:t> and </a:t>
            </a:r>
            <a:r>
              <a:rPr lang="en-ZA" sz="2400" dirty="0">
                <a:solidFill>
                  <a:srgbClr val="FFFF00"/>
                </a:solidFill>
              </a:rPr>
              <a:t>Associated</a:t>
            </a:r>
            <a:r>
              <a:rPr lang="en-ZA" sz="2400" dirty="0"/>
              <a:t>).</a:t>
            </a:r>
          </a:p>
          <a:p>
            <a:endParaRPr lang="en-ZA" sz="2400" dirty="0"/>
          </a:p>
        </p:txBody>
      </p:sp>
      <p:sp>
        <p:nvSpPr>
          <p:cNvPr id="4" name="Title 1"/>
          <p:cNvSpPr txBox="1">
            <a:spLocks/>
          </p:cNvSpPr>
          <p:nvPr/>
        </p:nvSpPr>
        <p:spPr>
          <a:xfrm>
            <a:off x="685801" y="609600"/>
            <a:ext cx="10512082" cy="1456267"/>
          </a:xfrm>
          <a:prstGeom prst="rect">
            <a:avLst/>
          </a:prstGeom>
          <a:gradFill flip="none" rotWithShape="1">
            <a:gsLst>
              <a:gs pos="0">
                <a:schemeClr val="accent2">
                  <a:lumMod val="67000"/>
                </a:schemeClr>
              </a:gs>
              <a:gs pos="48000">
                <a:schemeClr val="accent2">
                  <a:lumMod val="97000"/>
                  <a:lumOff val="3000"/>
                </a:schemeClr>
              </a:gs>
              <a:gs pos="100000">
                <a:srgbClr val="91B0E3">
                  <a:alpha val="0"/>
                </a:srgbClr>
              </a:gs>
            </a:gsLst>
            <a:lin ang="0" scaled="1"/>
            <a:tileRect/>
          </a:gradFill>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	</a:t>
            </a:r>
            <a:endParaRPr lang="en-ZA" dirty="0"/>
          </a:p>
        </p:txBody>
      </p:sp>
      <p:sp>
        <p:nvSpPr>
          <p:cNvPr id="2" name="Title 1"/>
          <p:cNvSpPr>
            <a:spLocks noGrp="1"/>
          </p:cNvSpPr>
          <p:nvPr>
            <p:ph type="title"/>
          </p:nvPr>
        </p:nvSpPr>
        <p:spPr/>
        <p:txBody>
          <a:bodyPr/>
          <a:lstStyle/>
          <a:p>
            <a:r>
              <a:rPr lang="en-ZA" dirty="0"/>
              <a:t>Project: Identify </a:t>
            </a:r>
            <a:r>
              <a:rPr lang="en-ZA" dirty="0" smtClean="0"/>
              <a:t>Relationships</a:t>
            </a:r>
            <a:endParaRPr lang="en-ZA" dirty="0"/>
          </a:p>
        </p:txBody>
      </p:sp>
    </p:spTree>
    <p:extLst>
      <p:ext uri="{BB962C8B-B14F-4D97-AF65-F5344CB8AC3E}">
        <p14:creationId xmlns:p14="http://schemas.microsoft.com/office/powerpoint/2010/main" val="40450154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922" y="1683481"/>
            <a:ext cx="10131425" cy="3338895"/>
          </a:xfrm>
        </p:spPr>
        <p:txBody>
          <a:bodyPr>
            <a:normAutofit fontScale="92500" lnSpcReduction="20000"/>
          </a:bodyPr>
          <a:lstStyle/>
          <a:p>
            <a:pPr marL="0" indent="0">
              <a:buNone/>
            </a:pPr>
            <a:r>
              <a:rPr lang="en-ZA" b="1" i="1" dirty="0" smtClean="0"/>
              <a:t>My </a:t>
            </a:r>
            <a:r>
              <a:rPr lang="en-ZA" b="1" i="1" dirty="0"/>
              <a:t>Store </a:t>
            </a:r>
            <a:r>
              <a:rPr lang="en-ZA" dirty="0"/>
              <a:t>is a large retail shopping mall which has chain of mall’s in Johannesburg and Cape Town. The company management wants a simple customer management system for their retail shops with the following features. The company has decided to launch the project in phases.</a:t>
            </a:r>
          </a:p>
          <a:p>
            <a:pPr marL="0" indent="0">
              <a:buNone/>
            </a:pPr>
            <a:r>
              <a:rPr lang="en-ZA" dirty="0"/>
              <a:t>So in the first phase they just want to capture the customer information. Below is the requirement in more details:</a:t>
            </a:r>
          </a:p>
          <a:p>
            <a:r>
              <a:rPr lang="en-ZA" dirty="0"/>
              <a:t>The app must capture 5 fields for now Customer Name, Phone number , Bill Amount , Bill date and Customer Address.</a:t>
            </a:r>
          </a:p>
          <a:p>
            <a:r>
              <a:rPr lang="en-ZA" sz="2200" i="1" dirty="0"/>
              <a:t>In phase </a:t>
            </a:r>
            <a:r>
              <a:rPr lang="en-ZA" sz="2200" i="1" dirty="0" smtClean="0"/>
              <a:t>one, </a:t>
            </a:r>
            <a:r>
              <a:rPr lang="en-ZA" sz="2200" i="1" dirty="0"/>
              <a:t>two types of customer data are collected. One </a:t>
            </a:r>
            <a:r>
              <a:rPr lang="en-ZA" sz="2200" i="1" dirty="0" smtClean="0"/>
              <a:t>is </a:t>
            </a:r>
            <a:r>
              <a:rPr lang="en-ZA" sz="2200" i="1" dirty="0"/>
              <a:t>a lead and the other is a customer. A lead is a person who comes to My Store but does not buy anything. He just inquires and goes away. A customer is a person who comes and buys things from the shop. A customer actually does a financial transaction</a:t>
            </a:r>
            <a:r>
              <a:rPr lang="en-ZA" sz="2200" i="1" dirty="0" smtClean="0"/>
              <a:t>.</a:t>
            </a:r>
          </a:p>
          <a:p>
            <a:r>
              <a:rPr lang="en-US" dirty="0" smtClean="0"/>
              <a:t>…</a:t>
            </a:r>
            <a:endParaRPr lang="en-ZA" dirty="0"/>
          </a:p>
        </p:txBody>
      </p:sp>
      <p:sp>
        <p:nvSpPr>
          <p:cNvPr id="2" name="TextBox 1"/>
          <p:cNvSpPr txBox="1"/>
          <p:nvPr/>
        </p:nvSpPr>
        <p:spPr>
          <a:xfrm>
            <a:off x="409432" y="873457"/>
            <a:ext cx="4983416" cy="461665"/>
          </a:xfrm>
          <a:prstGeom prst="rect">
            <a:avLst/>
          </a:prstGeom>
          <a:noFill/>
        </p:spPr>
        <p:txBody>
          <a:bodyPr wrap="none" rtlCol="0">
            <a:spAutoFit/>
          </a:bodyPr>
          <a:lstStyle/>
          <a:p>
            <a:r>
              <a:rPr lang="en-ZA" sz="2400" dirty="0"/>
              <a:t>If you read requirement number </a:t>
            </a:r>
            <a:r>
              <a:rPr lang="en-ZA" sz="2400" dirty="0" smtClean="0"/>
              <a:t>two…</a:t>
            </a:r>
            <a:endParaRPr lang="en-ZA" sz="2400" dirty="0"/>
          </a:p>
        </p:txBody>
      </p:sp>
      <p:sp>
        <p:nvSpPr>
          <p:cNvPr id="4" name="TextBox 3"/>
          <p:cNvSpPr txBox="1"/>
          <p:nvPr/>
        </p:nvSpPr>
        <p:spPr>
          <a:xfrm>
            <a:off x="2197507" y="5370735"/>
            <a:ext cx="7292253" cy="523220"/>
          </a:xfrm>
          <a:prstGeom prst="rect">
            <a:avLst/>
          </a:prstGeom>
          <a:noFill/>
        </p:spPr>
        <p:txBody>
          <a:bodyPr wrap="none" rtlCol="0">
            <a:spAutoFit/>
          </a:bodyPr>
          <a:lstStyle/>
          <a:p>
            <a:r>
              <a:rPr lang="en-ZA" sz="2800" dirty="0"/>
              <a:t>Lead </a:t>
            </a:r>
            <a:r>
              <a:rPr lang="en-ZA" sz="2800" b="1" dirty="0">
                <a:solidFill>
                  <a:srgbClr val="FFC000"/>
                </a:solidFill>
              </a:rPr>
              <a:t>IS A </a:t>
            </a:r>
            <a:r>
              <a:rPr lang="en-ZA" sz="2800" dirty="0"/>
              <a:t>type of Customer with less validations</a:t>
            </a:r>
          </a:p>
        </p:txBody>
      </p:sp>
    </p:spTree>
    <p:extLst>
      <p:ext uri="{BB962C8B-B14F-4D97-AF65-F5344CB8AC3E}">
        <p14:creationId xmlns:p14="http://schemas.microsoft.com/office/powerpoint/2010/main" val="368329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151002" y="4296131"/>
            <a:ext cx="5467359" cy="2262158"/>
          </a:xfrm>
          <a:prstGeom prst="rect">
            <a:avLst/>
          </a:prstGeom>
          <a:solidFill>
            <a:schemeClr val="tx1"/>
          </a:solidFill>
          <a:ln>
            <a:noFill/>
          </a:ln>
          <a:effec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Unicode MS" panose="020B0604020202020204" pitchFamily="34" charset="-128"/>
              </a:rPr>
              <a:t>public class Customer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string </a:t>
            </a:r>
            <a:r>
              <a:rPr kumimoji="0" lang="en-US" sz="1600" b="0" i="0" u="none" strike="noStrike" cap="none" normalizeH="0" baseline="0" dirty="0" err="1" smtClean="0">
                <a:ln>
                  <a:noFill/>
                </a:ln>
                <a:solidFill>
                  <a:schemeClr val="bg1"/>
                </a:solidFill>
                <a:effectLst/>
                <a:latin typeface="Arial Unicode MS" panose="020B0604020202020204" pitchFamily="34" charset="-128"/>
              </a:rPr>
              <a:t>CustomerName</a:t>
            </a:r>
            <a:r>
              <a:rPr kumimoji="0" lang="en-US" sz="1600" b="0" i="0" u="none" strike="noStrike" cap="none" normalizeH="0" baseline="0" dirty="0" smtClean="0">
                <a:ln>
                  <a:noFill/>
                </a:ln>
                <a:solidFill>
                  <a:schemeClr val="bg1"/>
                </a:solidFill>
                <a:effectLst/>
                <a:latin typeface="Arial Unicode MS" panose="020B0604020202020204" pitchFamily="34" charset="-128"/>
              </a:rPr>
              <a:t>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string </a:t>
            </a:r>
            <a:r>
              <a:rPr kumimoji="0" lang="en-US" sz="1600" b="0" i="0" u="none" strike="noStrike" cap="none" normalizeH="0" baseline="0" dirty="0" err="1" smtClean="0">
                <a:ln>
                  <a:noFill/>
                </a:ln>
                <a:solidFill>
                  <a:schemeClr val="bg1"/>
                </a:solidFill>
                <a:effectLst/>
                <a:latin typeface="Arial Unicode MS" panose="020B0604020202020204" pitchFamily="34" charset="-128"/>
              </a:rPr>
              <a:t>PhoneNumber</a:t>
            </a:r>
            <a:r>
              <a:rPr kumimoji="0" lang="en-US" sz="1600" b="0" i="0" u="none" strike="noStrike" cap="none" normalizeH="0" baseline="0" dirty="0" smtClean="0">
                <a:ln>
                  <a:noFill/>
                </a:ln>
                <a:solidFill>
                  <a:schemeClr val="bg1"/>
                </a:solidFill>
                <a:effectLst/>
                <a:latin typeface="Arial Unicode MS" panose="020B0604020202020204" pitchFamily="34" charset="-128"/>
              </a:rPr>
              <a:t>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decimal </a:t>
            </a:r>
            <a:r>
              <a:rPr kumimoji="0" lang="en-US" sz="1600" b="0" i="0" u="none" strike="noStrike" cap="none" normalizeH="0" baseline="0" dirty="0" err="1" smtClean="0">
                <a:ln>
                  <a:noFill/>
                </a:ln>
                <a:solidFill>
                  <a:schemeClr val="bg1"/>
                </a:solidFill>
                <a:effectLst/>
                <a:latin typeface="Arial Unicode MS" panose="020B0604020202020204" pitchFamily="34" charset="-128"/>
              </a:rPr>
              <a:t>BillAmount</a:t>
            </a:r>
            <a:r>
              <a:rPr kumimoji="0" lang="en-US" sz="1600" b="0" i="0" u="none" strike="noStrike" cap="none" normalizeH="0" baseline="0" dirty="0" smtClean="0">
                <a:ln>
                  <a:noFill/>
                </a:ln>
                <a:solidFill>
                  <a:schemeClr val="bg1"/>
                </a:solidFill>
                <a:effectLst/>
                <a:latin typeface="Arial Unicode MS" panose="020B0604020202020204" pitchFamily="34" charset="-128"/>
              </a:rPr>
              <a:t>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a:t>
            </a:r>
            <a:r>
              <a:rPr kumimoji="0" lang="en-US" sz="1600" b="0" i="0" u="none" strike="noStrike" cap="none" normalizeH="0" baseline="0" dirty="0" err="1" smtClean="0">
                <a:ln>
                  <a:noFill/>
                </a:ln>
                <a:solidFill>
                  <a:schemeClr val="bg1"/>
                </a:solidFill>
                <a:effectLst/>
                <a:latin typeface="Arial Unicode MS" panose="020B0604020202020204" pitchFamily="34" charset="-128"/>
              </a:rPr>
              <a:t>DateTime</a:t>
            </a:r>
            <a:r>
              <a:rPr kumimoji="0" lang="en-US" sz="1600" b="0" i="0" u="none" strike="noStrike" cap="none" normalizeH="0" baseline="0" dirty="0" smtClean="0">
                <a:ln>
                  <a:noFill/>
                </a:ln>
                <a:solidFill>
                  <a:schemeClr val="bg1"/>
                </a:solidFill>
                <a:effectLst/>
                <a:latin typeface="Arial Unicode MS" panose="020B0604020202020204" pitchFamily="34" charset="-128"/>
              </a:rPr>
              <a:t> </a:t>
            </a:r>
            <a:r>
              <a:rPr kumimoji="0" lang="en-US" sz="1600" b="0" i="0" u="none" strike="noStrike" cap="none" normalizeH="0" baseline="0" dirty="0" err="1" smtClean="0">
                <a:ln>
                  <a:noFill/>
                </a:ln>
                <a:solidFill>
                  <a:schemeClr val="bg1"/>
                </a:solidFill>
                <a:effectLst/>
                <a:latin typeface="Arial Unicode MS" panose="020B0604020202020204" pitchFamily="34" charset="-128"/>
              </a:rPr>
              <a:t>BillDate</a:t>
            </a:r>
            <a:r>
              <a:rPr kumimoji="0" lang="en-US" sz="1600" b="0" i="0" u="none" strike="noStrike" cap="none" normalizeH="0" baseline="0" dirty="0" smtClean="0">
                <a:ln>
                  <a:noFill/>
                </a:ln>
                <a:solidFill>
                  <a:schemeClr val="bg1"/>
                </a:solidFill>
                <a:effectLst/>
                <a:latin typeface="Arial Unicode MS" panose="020B0604020202020204" pitchFamily="34" charset="-128"/>
              </a:rPr>
              <a:t>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string Address { get; set;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Unicode MS" panose="020B0604020202020204" pitchFamily="34" charset="-128"/>
              </a:rPr>
              <a:t>public class Lead : Customer { }</a:t>
            </a:r>
            <a:r>
              <a:rPr kumimoji="0" lang="en-US" sz="1600" b="0" i="0" u="none" strike="noStrike" cap="none" normalizeH="0" baseline="0" dirty="0" smtClean="0">
                <a:ln>
                  <a:noFill/>
                </a:ln>
                <a:solidFill>
                  <a:schemeClr val="bg1"/>
                </a:solidFill>
                <a:effectLst/>
              </a:rPr>
              <a:t> </a:t>
            </a:r>
            <a:endParaRPr kumimoji="0" lang="en-US" sz="1600" b="0" i="0" u="none" strike="noStrike" cap="none" normalizeH="0" baseline="0" dirty="0" smtClean="0">
              <a:ln>
                <a:noFill/>
              </a:ln>
              <a:solidFill>
                <a:schemeClr val="bg1"/>
              </a:solidFill>
              <a:effectLst/>
              <a:latin typeface="Arial" panose="020B0604020202020204" pitchFamily="34" charset="0"/>
            </a:endParaRPr>
          </a:p>
        </p:txBody>
      </p:sp>
      <p:sp>
        <p:nvSpPr>
          <p:cNvPr id="8" name="TextBox 7"/>
          <p:cNvSpPr txBox="1"/>
          <p:nvPr/>
        </p:nvSpPr>
        <p:spPr>
          <a:xfrm>
            <a:off x="480943" y="4296131"/>
            <a:ext cx="2547172" cy="369332"/>
          </a:xfrm>
          <a:prstGeom prst="rect">
            <a:avLst/>
          </a:prstGeom>
          <a:noFill/>
        </p:spPr>
        <p:txBody>
          <a:bodyPr wrap="none" rtlCol="0">
            <a:spAutoFit/>
          </a:bodyPr>
          <a:lstStyle/>
          <a:p>
            <a:r>
              <a:rPr lang="en-US" dirty="0" smtClean="0"/>
              <a:t>Customer class becomes:</a:t>
            </a:r>
            <a:endParaRPr lang="en-ZA" dirty="0"/>
          </a:p>
        </p:txBody>
      </p:sp>
      <p:sp>
        <p:nvSpPr>
          <p:cNvPr id="10" name="Rectangle 9"/>
          <p:cNvSpPr/>
          <p:nvPr/>
        </p:nvSpPr>
        <p:spPr>
          <a:xfrm>
            <a:off x="3151002" y="832296"/>
            <a:ext cx="5467359" cy="3278775"/>
          </a:xfrm>
          <a:prstGeom prst="rect">
            <a:avLst/>
          </a:prstGeom>
          <a:solidFill>
            <a:schemeClr val="bg2">
              <a:lumMod val="20000"/>
              <a:lumOff val="80000"/>
            </a:schemeClr>
          </a:solidFill>
        </p:spPr>
        <p:txBody>
          <a:bodyPr wrap="square">
            <a:spAutoFit/>
          </a:bodyPr>
          <a:lstStyle/>
          <a:p>
            <a:r>
              <a:rPr lang="en-ZA" sz="1600" dirty="0">
                <a:solidFill>
                  <a:schemeClr val="bg1"/>
                </a:solidFill>
              </a:rPr>
              <a:t>[</a:t>
            </a:r>
            <a:r>
              <a:rPr lang="en-ZA" sz="1600" dirty="0" err="1">
                <a:solidFill>
                  <a:schemeClr val="bg1"/>
                </a:solidFill>
              </a:rPr>
              <a:t>TestMethod</a:t>
            </a:r>
            <a:r>
              <a:rPr lang="en-ZA" sz="1600" dirty="0">
                <a:solidFill>
                  <a:schemeClr val="bg1"/>
                </a:solidFill>
              </a:rPr>
              <a:t>]</a:t>
            </a:r>
          </a:p>
          <a:p>
            <a:r>
              <a:rPr lang="en-ZA" sz="1600" dirty="0">
                <a:solidFill>
                  <a:schemeClr val="bg1"/>
                </a:solidFill>
              </a:rPr>
              <a:t>public void </a:t>
            </a:r>
            <a:r>
              <a:rPr lang="en-ZA" sz="1600" dirty="0" err="1">
                <a:solidFill>
                  <a:schemeClr val="bg1"/>
                </a:solidFill>
              </a:rPr>
              <a:t>CreatesClassStructureForLeadModel</a:t>
            </a:r>
            <a:r>
              <a:rPr lang="en-ZA" sz="1600" dirty="0">
                <a:solidFill>
                  <a:schemeClr val="bg1"/>
                </a:solidFill>
              </a:rPr>
              <a:t>()</a:t>
            </a:r>
          </a:p>
          <a:p>
            <a:r>
              <a:rPr lang="en-ZA" sz="1600" dirty="0">
                <a:solidFill>
                  <a:schemeClr val="bg1"/>
                </a:solidFill>
              </a:rPr>
              <a:t>{</a:t>
            </a:r>
          </a:p>
          <a:p>
            <a:r>
              <a:rPr lang="en-ZA" sz="1600" dirty="0" smtClean="0">
                <a:solidFill>
                  <a:schemeClr val="bg1"/>
                </a:solidFill>
              </a:rPr>
              <a:t>	//</a:t>
            </a:r>
            <a:r>
              <a:rPr lang="en-ZA" sz="1600" dirty="0">
                <a:solidFill>
                  <a:schemeClr val="bg1"/>
                </a:solidFill>
              </a:rPr>
              <a:t>Arrange</a:t>
            </a:r>
          </a:p>
          <a:p>
            <a:r>
              <a:rPr lang="en-ZA" sz="1600" dirty="0" smtClean="0">
                <a:solidFill>
                  <a:schemeClr val="bg1"/>
                </a:solidFill>
              </a:rPr>
              <a:t>	</a:t>
            </a:r>
            <a:r>
              <a:rPr lang="en-ZA" sz="1600" dirty="0" err="1" smtClean="0">
                <a:solidFill>
                  <a:schemeClr val="bg1"/>
                </a:solidFill>
              </a:rPr>
              <a:t>var</a:t>
            </a:r>
            <a:r>
              <a:rPr lang="en-ZA" sz="1600" dirty="0" smtClean="0">
                <a:solidFill>
                  <a:schemeClr val="bg1"/>
                </a:solidFill>
              </a:rPr>
              <a:t> </a:t>
            </a:r>
            <a:r>
              <a:rPr lang="en-ZA" sz="1600" dirty="0" err="1" smtClean="0">
                <a:solidFill>
                  <a:schemeClr val="bg1"/>
                </a:solidFill>
              </a:rPr>
              <a:t>sut</a:t>
            </a:r>
            <a:r>
              <a:rPr lang="en-ZA" sz="1600" dirty="0" smtClean="0">
                <a:solidFill>
                  <a:schemeClr val="bg1"/>
                </a:solidFill>
              </a:rPr>
              <a:t> </a:t>
            </a:r>
            <a:r>
              <a:rPr lang="en-ZA" sz="1600" dirty="0">
                <a:solidFill>
                  <a:schemeClr val="bg1"/>
                </a:solidFill>
              </a:rPr>
              <a:t>= new </a:t>
            </a:r>
            <a:r>
              <a:rPr lang="en-ZA" sz="1600" dirty="0" smtClean="0">
                <a:solidFill>
                  <a:schemeClr val="bg1"/>
                </a:solidFill>
              </a:rPr>
              <a:t>Lead();</a:t>
            </a:r>
            <a:endParaRPr lang="en-ZA" sz="1600" dirty="0">
              <a:solidFill>
                <a:schemeClr val="bg1"/>
              </a:solidFill>
            </a:endParaRPr>
          </a:p>
          <a:p>
            <a:r>
              <a:rPr lang="en-ZA" sz="1600" dirty="0" smtClean="0">
                <a:solidFill>
                  <a:schemeClr val="bg1"/>
                </a:solidFill>
              </a:rPr>
              <a:t>	//</a:t>
            </a:r>
            <a:r>
              <a:rPr lang="en-ZA" sz="1600" dirty="0">
                <a:solidFill>
                  <a:schemeClr val="bg1"/>
                </a:solidFill>
              </a:rPr>
              <a:t>Act</a:t>
            </a:r>
          </a:p>
          <a:p>
            <a:r>
              <a:rPr lang="en-ZA" sz="1600" dirty="0" smtClean="0">
                <a:solidFill>
                  <a:schemeClr val="bg1"/>
                </a:solidFill>
              </a:rPr>
              <a:t>	</a:t>
            </a:r>
            <a:r>
              <a:rPr lang="en-ZA" sz="1600" dirty="0" err="1" smtClean="0">
                <a:solidFill>
                  <a:schemeClr val="bg1"/>
                </a:solidFill>
              </a:rPr>
              <a:t>sut.CustomerName</a:t>
            </a:r>
            <a:r>
              <a:rPr lang="en-ZA" sz="1600" dirty="0" smtClean="0">
                <a:solidFill>
                  <a:schemeClr val="bg1"/>
                </a:solidFill>
              </a:rPr>
              <a:t> </a:t>
            </a:r>
            <a:r>
              <a:rPr lang="en-ZA" sz="1600" dirty="0">
                <a:solidFill>
                  <a:schemeClr val="bg1"/>
                </a:solidFill>
              </a:rPr>
              <a:t>= </a:t>
            </a:r>
            <a:r>
              <a:rPr lang="en-ZA" sz="1600" dirty="0" err="1">
                <a:solidFill>
                  <a:schemeClr val="bg1"/>
                </a:solidFill>
              </a:rPr>
              <a:t>TestCustomerName</a:t>
            </a:r>
            <a:r>
              <a:rPr lang="en-ZA" sz="1600" dirty="0">
                <a:solidFill>
                  <a:schemeClr val="bg1"/>
                </a:solidFill>
              </a:rPr>
              <a:t>;</a:t>
            </a:r>
          </a:p>
          <a:p>
            <a:r>
              <a:rPr lang="en-ZA" sz="1600" dirty="0" smtClean="0">
                <a:solidFill>
                  <a:schemeClr val="bg1"/>
                </a:solidFill>
              </a:rPr>
              <a:t>	...</a:t>
            </a:r>
            <a:endParaRPr lang="en-ZA" sz="1600" dirty="0">
              <a:solidFill>
                <a:schemeClr val="bg1"/>
              </a:solidFill>
            </a:endParaRPr>
          </a:p>
          <a:p>
            <a:r>
              <a:rPr lang="en-ZA" sz="1600" dirty="0" smtClean="0">
                <a:solidFill>
                  <a:schemeClr val="bg1"/>
                </a:solidFill>
              </a:rPr>
              <a:t>	//</a:t>
            </a:r>
            <a:r>
              <a:rPr lang="en-ZA" sz="1600" dirty="0">
                <a:solidFill>
                  <a:schemeClr val="bg1"/>
                </a:solidFill>
              </a:rPr>
              <a:t>Assert</a:t>
            </a:r>
          </a:p>
          <a:p>
            <a:r>
              <a:rPr lang="en-ZA" sz="1600" dirty="0" smtClean="0">
                <a:solidFill>
                  <a:schemeClr val="bg1"/>
                </a:solidFill>
              </a:rPr>
              <a:t>	</a:t>
            </a:r>
            <a:r>
              <a:rPr lang="en-ZA" sz="1600" dirty="0" err="1" smtClean="0">
                <a:solidFill>
                  <a:schemeClr val="bg1"/>
                </a:solidFill>
              </a:rPr>
              <a:t>Assert.IsNotNull</a:t>
            </a:r>
            <a:r>
              <a:rPr lang="en-ZA" sz="1600" dirty="0" smtClean="0">
                <a:solidFill>
                  <a:schemeClr val="bg1"/>
                </a:solidFill>
              </a:rPr>
              <a:t>(</a:t>
            </a:r>
            <a:r>
              <a:rPr lang="en-ZA" sz="1600" dirty="0" err="1" smtClean="0">
                <a:solidFill>
                  <a:schemeClr val="bg1"/>
                </a:solidFill>
              </a:rPr>
              <a:t>sut</a:t>
            </a:r>
            <a:r>
              <a:rPr lang="en-ZA" sz="1600" dirty="0">
                <a:solidFill>
                  <a:schemeClr val="bg1"/>
                </a:solidFill>
              </a:rPr>
              <a:t>);</a:t>
            </a:r>
          </a:p>
          <a:p>
            <a:r>
              <a:rPr lang="en-ZA" sz="1600" dirty="0" smtClean="0">
                <a:solidFill>
                  <a:schemeClr val="bg1"/>
                </a:solidFill>
              </a:rPr>
              <a:t>	</a:t>
            </a:r>
            <a:r>
              <a:rPr lang="en-ZA" sz="1600" dirty="0" err="1" smtClean="0">
                <a:solidFill>
                  <a:schemeClr val="bg1"/>
                </a:solidFill>
              </a:rPr>
              <a:t>Assert.AreEqual</a:t>
            </a:r>
            <a:r>
              <a:rPr lang="en-ZA" sz="1600" dirty="0" smtClean="0">
                <a:solidFill>
                  <a:schemeClr val="bg1"/>
                </a:solidFill>
              </a:rPr>
              <a:t>(</a:t>
            </a:r>
            <a:r>
              <a:rPr lang="en-ZA" sz="1600" dirty="0" err="1" smtClean="0">
                <a:solidFill>
                  <a:schemeClr val="bg1"/>
                </a:solidFill>
              </a:rPr>
              <a:t>TestCustomerName</a:t>
            </a:r>
            <a:r>
              <a:rPr lang="en-ZA" sz="1600" dirty="0">
                <a:solidFill>
                  <a:schemeClr val="bg1"/>
                </a:solidFill>
              </a:rPr>
              <a:t>, </a:t>
            </a:r>
            <a:r>
              <a:rPr lang="en-ZA" sz="1600" dirty="0" err="1">
                <a:solidFill>
                  <a:schemeClr val="bg1"/>
                </a:solidFill>
              </a:rPr>
              <a:t>sut.CustomerName</a:t>
            </a:r>
            <a:r>
              <a:rPr lang="en-ZA" sz="1600" dirty="0">
                <a:solidFill>
                  <a:schemeClr val="bg1"/>
                </a:solidFill>
              </a:rPr>
              <a:t>);</a:t>
            </a:r>
          </a:p>
          <a:p>
            <a:r>
              <a:rPr lang="en-ZA" sz="1600" dirty="0" smtClean="0">
                <a:solidFill>
                  <a:schemeClr val="bg1"/>
                </a:solidFill>
              </a:rPr>
              <a:t>	...</a:t>
            </a:r>
            <a:endParaRPr lang="en-ZA" sz="1600" dirty="0">
              <a:solidFill>
                <a:schemeClr val="bg1"/>
              </a:solidFill>
            </a:endParaRPr>
          </a:p>
          <a:p>
            <a:r>
              <a:rPr lang="en-ZA" sz="1600" dirty="0">
                <a:solidFill>
                  <a:schemeClr val="bg1"/>
                </a:solidFill>
              </a:rPr>
              <a:t>}</a:t>
            </a:r>
          </a:p>
        </p:txBody>
      </p:sp>
      <p:sp>
        <p:nvSpPr>
          <p:cNvPr id="6" name="TextBox 5"/>
          <p:cNvSpPr txBox="1"/>
          <p:nvPr/>
        </p:nvSpPr>
        <p:spPr>
          <a:xfrm>
            <a:off x="1754529" y="832296"/>
            <a:ext cx="1396473" cy="369332"/>
          </a:xfrm>
          <a:prstGeom prst="rect">
            <a:avLst/>
          </a:prstGeom>
          <a:noFill/>
        </p:spPr>
        <p:txBody>
          <a:bodyPr wrap="none" rtlCol="0">
            <a:spAutoFit/>
          </a:bodyPr>
          <a:lstStyle/>
          <a:p>
            <a:r>
              <a:rPr lang="en-US" dirty="0" smtClean="0"/>
              <a:t>Update </a:t>
            </a:r>
            <a:r>
              <a:rPr lang="en-US" dirty="0" smtClean="0"/>
              <a:t>test</a:t>
            </a:r>
            <a:r>
              <a:rPr lang="en-US" dirty="0" smtClean="0"/>
              <a:t>:</a:t>
            </a:r>
            <a:endParaRPr lang="en-ZA" dirty="0"/>
          </a:p>
        </p:txBody>
      </p:sp>
    </p:spTree>
    <p:extLst>
      <p:ext uri="{BB962C8B-B14F-4D97-AF65-F5344CB8AC3E}">
        <p14:creationId xmlns:p14="http://schemas.microsoft.com/office/powerpoint/2010/main" val="373029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11487" y="3566447"/>
            <a:ext cx="8246926" cy="2785378"/>
          </a:xfrm>
          <a:prstGeom prst="rect">
            <a:avLst/>
          </a:prstGeom>
          <a:solidFill>
            <a:schemeClr val="tx1"/>
          </a:solidFill>
          <a:ln>
            <a:noFill/>
          </a:ln>
          <a:effec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Unicode MS" panose="020B0604020202020204" pitchFamily="34" charset="-128"/>
              </a:rPr>
              <a:t>public virtual void Validate()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Unicode MS" panose="020B0604020202020204" pitchFamily="34" charset="-128"/>
              </a:rPr>
              <a:t>{ </a:t>
            </a:r>
          </a:p>
          <a:p>
            <a:pPr lvl="0" defTabSz="914400" eaLnBrk="0" fontAlgn="base" hangingPunct="0">
              <a:spcBef>
                <a:spcPct val="0"/>
              </a:spcBef>
              <a:spcAft>
                <a:spcPct val="0"/>
              </a:spcAf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if (</a:t>
            </a:r>
            <a:r>
              <a:rPr lang="en-ZA" sz="1600" dirty="0" err="1">
                <a:solidFill>
                  <a:schemeClr val="bg1"/>
                </a:solidFill>
              </a:rPr>
              <a:t>string.IsNullOrEmpty</a:t>
            </a:r>
            <a:r>
              <a:rPr lang="en-ZA" sz="1600" dirty="0">
                <a:solidFill>
                  <a:schemeClr val="bg1"/>
                </a:solidFill>
              </a:rPr>
              <a:t>(</a:t>
            </a:r>
            <a:r>
              <a:rPr lang="en-ZA" sz="1600" dirty="0" err="1">
                <a:solidFill>
                  <a:schemeClr val="bg1"/>
                </a:solidFill>
              </a:rPr>
              <a:t>CustomerName</a:t>
            </a:r>
            <a:r>
              <a:rPr lang="en-ZA" sz="1600" dirty="0">
                <a:solidFill>
                  <a:schemeClr val="bg1"/>
                </a:solidFill>
              </a:rPr>
              <a:t>)</a:t>
            </a:r>
            <a:r>
              <a:rPr kumimoji="0" lang="en-US" sz="1600" b="0" i="0" u="none" strike="noStrike" cap="none" normalizeH="0" baseline="0" dirty="0" smtClean="0">
                <a:ln>
                  <a:noFill/>
                </a:ln>
                <a:solidFill>
                  <a:schemeClr val="bg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throw new Exception("Customer Name is required"); </a:t>
            </a:r>
          </a:p>
          <a:p>
            <a:pPr lvl="0" defTabSz="914400" eaLnBrk="0" fontAlgn="base" hangingPunct="0">
              <a:spcBef>
                <a:spcPct val="0"/>
              </a:spcBef>
              <a:spcAft>
                <a:spcPct val="0"/>
              </a:spcAf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if (</a:t>
            </a:r>
            <a:r>
              <a:rPr lang="en-ZA" sz="1600" dirty="0" err="1">
                <a:solidFill>
                  <a:schemeClr val="bg1"/>
                </a:solidFill>
              </a:rPr>
              <a:t>string.IsNullOrEmpty</a:t>
            </a:r>
            <a:r>
              <a:rPr lang="en-ZA" sz="1600" dirty="0">
                <a:solidFill>
                  <a:schemeClr val="bg1"/>
                </a:solidFill>
              </a:rPr>
              <a:t>(</a:t>
            </a:r>
            <a:r>
              <a:rPr lang="en-ZA" sz="1600" dirty="0" err="1">
                <a:solidFill>
                  <a:schemeClr val="bg1"/>
                </a:solidFill>
              </a:rPr>
              <a:t>PhoneNumber</a:t>
            </a:r>
            <a:r>
              <a:rPr lang="en-ZA" sz="1600" dirty="0">
                <a:solidFill>
                  <a:schemeClr val="bg1"/>
                </a:solidFill>
              </a:rPr>
              <a:t>)</a:t>
            </a:r>
            <a:r>
              <a:rPr kumimoji="0" lang="en-US" sz="1600" b="0" i="0" u="none" strike="noStrike" cap="none" normalizeH="0" baseline="0" dirty="0" smtClean="0">
                <a:ln>
                  <a:noFill/>
                </a:ln>
                <a:solidFill>
                  <a:schemeClr val="bg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throw new Exception("Phone number is required");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if (</a:t>
            </a:r>
            <a:r>
              <a:rPr kumimoji="0" lang="en-US" sz="1600" b="0" i="0" u="none" strike="noStrike" cap="none" normalizeH="0" baseline="0" dirty="0" err="1" smtClean="0">
                <a:ln>
                  <a:noFill/>
                </a:ln>
                <a:solidFill>
                  <a:schemeClr val="bg1"/>
                </a:solidFill>
                <a:effectLst/>
                <a:latin typeface="Arial Unicode MS" panose="020B0604020202020204" pitchFamily="34" charset="-128"/>
              </a:rPr>
              <a:t>BillAmount</a:t>
            </a:r>
            <a:r>
              <a:rPr kumimoji="0" lang="en-US" sz="1600" b="0" i="0" u="none" strike="noStrike" cap="none" normalizeH="0" baseline="0" dirty="0" smtClean="0">
                <a:ln>
                  <a:noFill/>
                </a:ln>
                <a:solidFill>
                  <a:schemeClr val="bg1"/>
                </a:solidFill>
                <a:effectLst/>
                <a:latin typeface="Arial Unicode MS" panose="020B0604020202020204" pitchFamily="34" charset="-128"/>
              </a:rPr>
              <a:t> &gt; 0)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throw new Exception("Bill is required");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if (</a:t>
            </a:r>
            <a:r>
              <a:rPr kumimoji="0" lang="en-US" sz="1600" b="0" i="0" u="none" strike="noStrike" cap="none" normalizeH="0" baseline="0" dirty="0" err="1" smtClean="0">
                <a:ln>
                  <a:noFill/>
                </a:ln>
                <a:solidFill>
                  <a:schemeClr val="bg1"/>
                </a:solidFill>
                <a:effectLst/>
                <a:latin typeface="Arial Unicode MS" panose="020B0604020202020204" pitchFamily="34" charset="-128"/>
              </a:rPr>
              <a:t>BillDate</a:t>
            </a:r>
            <a:r>
              <a:rPr kumimoji="0" lang="en-US" sz="1600" b="0" i="0" u="none" strike="noStrike" cap="none" normalizeH="0" baseline="0" dirty="0" smtClean="0">
                <a:ln>
                  <a:noFill/>
                </a:ln>
                <a:solidFill>
                  <a:schemeClr val="bg1"/>
                </a:solidFill>
                <a:effectLst/>
                <a:latin typeface="Arial Unicode MS" panose="020B0604020202020204" pitchFamily="34" charset="-128"/>
              </a:rPr>
              <a:t> &gt;= </a:t>
            </a:r>
            <a:r>
              <a:rPr kumimoji="0" lang="en-US" sz="1600" b="0" i="0" u="none" strike="noStrike" cap="none" normalizeH="0" baseline="0" dirty="0" err="1" smtClean="0">
                <a:ln>
                  <a:noFill/>
                </a:ln>
                <a:solidFill>
                  <a:schemeClr val="bg1"/>
                </a:solidFill>
                <a:effectLst/>
                <a:latin typeface="Arial Unicode MS" panose="020B0604020202020204" pitchFamily="34" charset="-128"/>
              </a:rPr>
              <a:t>DateTime.Now</a:t>
            </a:r>
            <a:r>
              <a:rPr kumimoji="0" lang="en-US" sz="1600" b="0" i="0" u="none" strike="noStrike" cap="none" normalizeH="0" baseline="0" dirty="0" smtClean="0">
                <a:ln>
                  <a:noFill/>
                </a:ln>
                <a:solidFill>
                  <a:schemeClr val="bg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throw new Exception("Bill date is not proper");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Unicode MS" panose="020B0604020202020204" pitchFamily="34" charset="-128"/>
              </a:rPr>
              <a:t>}</a:t>
            </a:r>
            <a:r>
              <a:rPr kumimoji="0" lang="en-US" sz="1600" b="0" i="0" u="none" strike="noStrike" cap="none" normalizeH="0" baseline="0" dirty="0" smtClean="0">
                <a:ln>
                  <a:noFill/>
                </a:ln>
                <a:solidFill>
                  <a:schemeClr val="bg1"/>
                </a:solidFill>
                <a:effectLst/>
              </a:rPr>
              <a:t> </a:t>
            </a:r>
            <a:endParaRPr kumimoji="0" lang="en-US" sz="1600" b="0" i="0" u="none" strike="noStrike" cap="none" normalizeH="0" baseline="0" dirty="0" smtClean="0">
              <a:ln>
                <a:noFill/>
              </a:ln>
              <a:solidFill>
                <a:schemeClr val="bg1"/>
              </a:solidFill>
              <a:effectLst/>
              <a:latin typeface="Arial" panose="020B0604020202020204" pitchFamily="34" charset="0"/>
            </a:endParaRPr>
          </a:p>
        </p:txBody>
      </p:sp>
      <p:sp>
        <p:nvSpPr>
          <p:cNvPr id="5" name="TextBox 4"/>
          <p:cNvSpPr txBox="1"/>
          <p:nvPr/>
        </p:nvSpPr>
        <p:spPr>
          <a:xfrm>
            <a:off x="546095" y="464969"/>
            <a:ext cx="2225866" cy="369332"/>
          </a:xfrm>
          <a:prstGeom prst="rect">
            <a:avLst/>
          </a:prstGeom>
          <a:noFill/>
        </p:spPr>
        <p:txBody>
          <a:bodyPr wrap="none" rtlCol="0">
            <a:spAutoFit/>
          </a:bodyPr>
          <a:lstStyle/>
          <a:p>
            <a:r>
              <a:rPr lang="en-US" dirty="0" smtClean="0"/>
              <a:t>Add Validate method:</a:t>
            </a:r>
            <a:endParaRPr lang="en-ZA" dirty="0"/>
          </a:p>
        </p:txBody>
      </p:sp>
      <p:sp>
        <p:nvSpPr>
          <p:cNvPr id="6" name="Rectangle 5"/>
          <p:cNvSpPr/>
          <p:nvPr/>
        </p:nvSpPr>
        <p:spPr>
          <a:xfrm>
            <a:off x="1911487" y="1083439"/>
            <a:ext cx="8246926" cy="2308324"/>
          </a:xfrm>
          <a:prstGeom prst="rect">
            <a:avLst/>
          </a:prstGeom>
          <a:solidFill>
            <a:schemeClr val="bg2">
              <a:lumMod val="20000"/>
              <a:lumOff val="80000"/>
            </a:schemeClr>
          </a:solidFill>
        </p:spPr>
        <p:txBody>
          <a:bodyPr wrap="square">
            <a:spAutoFit/>
          </a:bodyPr>
          <a:lstStyle/>
          <a:p>
            <a:r>
              <a:rPr lang="en-ZA" sz="1600" dirty="0">
                <a:solidFill>
                  <a:schemeClr val="bg1"/>
                </a:solidFill>
              </a:rPr>
              <a:t>[</a:t>
            </a:r>
            <a:r>
              <a:rPr lang="en-ZA" sz="1600" dirty="0" err="1">
                <a:solidFill>
                  <a:schemeClr val="bg1"/>
                </a:solidFill>
              </a:rPr>
              <a:t>TestMethod</a:t>
            </a:r>
            <a:r>
              <a:rPr lang="en-ZA" sz="1600" dirty="0">
                <a:solidFill>
                  <a:schemeClr val="bg1"/>
                </a:solidFill>
              </a:rPr>
              <a:t>]</a:t>
            </a:r>
          </a:p>
          <a:p>
            <a:r>
              <a:rPr lang="en-ZA" sz="1600" dirty="0">
                <a:solidFill>
                  <a:schemeClr val="bg1"/>
                </a:solidFill>
              </a:rPr>
              <a:t>[</a:t>
            </a:r>
            <a:r>
              <a:rPr lang="en-ZA" sz="1600" dirty="0" err="1">
                <a:solidFill>
                  <a:schemeClr val="bg1"/>
                </a:solidFill>
              </a:rPr>
              <a:t>ExpectedException</a:t>
            </a:r>
            <a:r>
              <a:rPr lang="en-ZA" sz="1600" dirty="0">
                <a:solidFill>
                  <a:schemeClr val="bg1"/>
                </a:solidFill>
              </a:rPr>
              <a:t>(</a:t>
            </a:r>
            <a:r>
              <a:rPr lang="en-ZA" sz="1600" dirty="0" err="1">
                <a:solidFill>
                  <a:schemeClr val="bg1"/>
                </a:solidFill>
              </a:rPr>
              <a:t>typeof</a:t>
            </a:r>
            <a:r>
              <a:rPr lang="en-ZA" sz="1600" dirty="0">
                <a:solidFill>
                  <a:schemeClr val="bg1"/>
                </a:solidFill>
              </a:rPr>
              <a:t>(Exception), "Customer Name is required")]</a:t>
            </a:r>
          </a:p>
          <a:p>
            <a:r>
              <a:rPr lang="en-ZA" sz="1600" dirty="0">
                <a:solidFill>
                  <a:schemeClr val="bg1"/>
                </a:solidFill>
              </a:rPr>
              <a:t>public void </a:t>
            </a:r>
            <a:r>
              <a:rPr lang="en-ZA" sz="1600" dirty="0" err="1">
                <a:solidFill>
                  <a:schemeClr val="bg1"/>
                </a:solidFill>
              </a:rPr>
              <a:t>ThrowsExpectionOnCustomerNameLengthZero</a:t>
            </a:r>
            <a:r>
              <a:rPr lang="en-ZA" sz="1600" dirty="0">
                <a:solidFill>
                  <a:schemeClr val="bg1"/>
                </a:solidFill>
              </a:rPr>
              <a:t>()</a:t>
            </a:r>
          </a:p>
          <a:p>
            <a:r>
              <a:rPr lang="en-ZA" sz="1600" dirty="0">
                <a:solidFill>
                  <a:schemeClr val="bg1"/>
                </a:solidFill>
              </a:rPr>
              <a:t>{</a:t>
            </a:r>
          </a:p>
          <a:p>
            <a:r>
              <a:rPr lang="en-ZA" sz="1600" dirty="0" smtClean="0">
                <a:solidFill>
                  <a:schemeClr val="bg1"/>
                </a:solidFill>
              </a:rPr>
              <a:t>	//</a:t>
            </a:r>
            <a:r>
              <a:rPr lang="en-ZA" sz="1600" dirty="0">
                <a:solidFill>
                  <a:schemeClr val="bg1"/>
                </a:solidFill>
              </a:rPr>
              <a:t>Arrange</a:t>
            </a:r>
          </a:p>
          <a:p>
            <a:r>
              <a:rPr lang="en-ZA" sz="1600" dirty="0" smtClean="0">
                <a:solidFill>
                  <a:schemeClr val="bg1"/>
                </a:solidFill>
              </a:rPr>
              <a:t>	</a:t>
            </a:r>
            <a:r>
              <a:rPr lang="en-ZA" sz="1600" dirty="0" err="1" smtClean="0">
                <a:solidFill>
                  <a:schemeClr val="bg1"/>
                </a:solidFill>
              </a:rPr>
              <a:t>var</a:t>
            </a:r>
            <a:r>
              <a:rPr lang="en-ZA" sz="1600" dirty="0" smtClean="0">
                <a:solidFill>
                  <a:schemeClr val="bg1"/>
                </a:solidFill>
              </a:rPr>
              <a:t> </a:t>
            </a:r>
            <a:r>
              <a:rPr lang="en-ZA" sz="1600" dirty="0" err="1" smtClean="0">
                <a:solidFill>
                  <a:schemeClr val="bg1"/>
                </a:solidFill>
              </a:rPr>
              <a:t>sut</a:t>
            </a:r>
            <a:r>
              <a:rPr lang="en-ZA" sz="1600" dirty="0" smtClean="0">
                <a:solidFill>
                  <a:schemeClr val="bg1"/>
                </a:solidFill>
              </a:rPr>
              <a:t>= </a:t>
            </a:r>
            <a:r>
              <a:rPr lang="en-ZA" sz="1600" dirty="0">
                <a:solidFill>
                  <a:schemeClr val="bg1"/>
                </a:solidFill>
              </a:rPr>
              <a:t>new Customer();</a:t>
            </a:r>
          </a:p>
          <a:p>
            <a:r>
              <a:rPr lang="en-ZA" sz="1600" dirty="0" smtClean="0">
                <a:solidFill>
                  <a:schemeClr val="bg1"/>
                </a:solidFill>
              </a:rPr>
              <a:t>	//</a:t>
            </a:r>
            <a:r>
              <a:rPr lang="en-ZA" sz="1600" dirty="0">
                <a:solidFill>
                  <a:schemeClr val="bg1"/>
                </a:solidFill>
              </a:rPr>
              <a:t>Act</a:t>
            </a:r>
          </a:p>
          <a:p>
            <a:r>
              <a:rPr lang="en-ZA" sz="1600" dirty="0" smtClean="0">
                <a:solidFill>
                  <a:schemeClr val="bg1"/>
                </a:solidFill>
              </a:rPr>
              <a:t>	</a:t>
            </a:r>
            <a:r>
              <a:rPr lang="en-ZA" sz="1600" dirty="0" err="1" smtClean="0">
                <a:solidFill>
                  <a:schemeClr val="bg1"/>
                </a:solidFill>
              </a:rPr>
              <a:t>sut.Validate</a:t>
            </a:r>
            <a:r>
              <a:rPr lang="en-ZA" sz="1600" dirty="0">
                <a:solidFill>
                  <a:schemeClr val="bg1"/>
                </a:solidFill>
              </a:rPr>
              <a:t>();</a:t>
            </a:r>
          </a:p>
          <a:p>
            <a:r>
              <a:rPr lang="en-ZA" sz="1600" dirty="0">
                <a:solidFill>
                  <a:schemeClr val="bg1"/>
                </a:solidFill>
              </a:rPr>
              <a:t>}</a:t>
            </a:r>
          </a:p>
        </p:txBody>
      </p:sp>
    </p:spTree>
    <p:extLst>
      <p:ext uri="{BB962C8B-B14F-4D97-AF65-F5344CB8AC3E}">
        <p14:creationId xmlns:p14="http://schemas.microsoft.com/office/powerpoint/2010/main" val="119252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8613" y="609600"/>
            <a:ext cx="10289269" cy="5787714"/>
          </a:xfrm>
        </p:spPr>
      </p:pic>
      <p:sp>
        <p:nvSpPr>
          <p:cNvPr id="5" name="Title 1"/>
          <p:cNvSpPr>
            <a:spLocks noGrp="1"/>
          </p:cNvSpPr>
          <p:nvPr>
            <p:ph type="title"/>
          </p:nvPr>
        </p:nvSpPr>
        <p:spPr>
          <a:xfrm>
            <a:off x="908613" y="609600"/>
            <a:ext cx="10131425" cy="1456267"/>
          </a:xfrm>
        </p:spPr>
        <p:txBody>
          <a:bodyPr/>
          <a:lstStyle/>
          <a:p>
            <a:r>
              <a:rPr lang="en-US" dirty="0" smtClean="0"/>
              <a:t>Patterns and concepts covered	</a:t>
            </a:r>
            <a:endParaRPr lang="en-ZA" dirty="0"/>
          </a:p>
        </p:txBody>
      </p:sp>
    </p:spTree>
    <p:extLst>
      <p:ext uri="{BB962C8B-B14F-4D97-AF65-F5344CB8AC3E}">
        <p14:creationId xmlns:p14="http://schemas.microsoft.com/office/powerpoint/2010/main" val="30068744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771523" y="3282148"/>
            <a:ext cx="10672762" cy="2539157"/>
          </a:xfrm>
          <a:prstGeom prst="rect">
            <a:avLst/>
          </a:prstGeom>
          <a:solidFill>
            <a:schemeClr val="tx1"/>
          </a:solidFill>
          <a:ln>
            <a:noFill/>
          </a:ln>
          <a:effectLst/>
        </p:spPr>
        <p:txBody>
          <a:bodyPr vert="horz" wrap="square" lIns="91440" tIns="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ZA" sz="1600" dirty="0">
                <a:solidFill>
                  <a:schemeClr val="bg1"/>
                </a:solidFill>
                <a:latin typeface="Arial Unicode MS" panose="020B0604020202020204" pitchFamily="34" charset="-128"/>
              </a:rPr>
              <a:t>public class Lead : Customer    </a:t>
            </a:r>
            <a:endParaRPr lang="en-ZA" sz="1600" dirty="0" smtClean="0">
              <a:solidFill>
                <a:schemeClr val="bg1"/>
              </a:solidFill>
              <a:latin typeface="Arial Unicode MS" panose="020B0604020202020204" pitchFamily="34" charset="-128"/>
            </a:endParaRPr>
          </a:p>
          <a:p>
            <a:pPr lvl="0" defTabSz="914400" eaLnBrk="0" fontAlgn="base" hangingPunct="0">
              <a:spcBef>
                <a:spcPct val="0"/>
              </a:spcBef>
              <a:spcAft>
                <a:spcPct val="0"/>
              </a:spcAft>
            </a:pPr>
            <a:r>
              <a:rPr lang="en-ZA" sz="1600" dirty="0" smtClean="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ZA" sz="1600" dirty="0">
                <a:solidFill>
                  <a:schemeClr val="bg1"/>
                </a:solidFill>
                <a:latin typeface="Arial Unicode MS" panose="020B0604020202020204" pitchFamily="34" charset="-128"/>
              </a:rPr>
              <a:t>	</a:t>
            </a:r>
            <a:r>
              <a:rPr lang="en-ZA" sz="1600" dirty="0" smtClean="0">
                <a:solidFill>
                  <a:schemeClr val="bg1"/>
                </a:solidFill>
                <a:latin typeface="Arial Unicode MS" panose="020B0604020202020204" pitchFamily="34" charset="-128"/>
              </a:rPr>
              <a:t>public </a:t>
            </a:r>
            <a:r>
              <a:rPr lang="en-ZA" sz="1600" dirty="0">
                <a:solidFill>
                  <a:schemeClr val="bg1"/>
                </a:solidFill>
                <a:latin typeface="Arial Unicode MS" panose="020B0604020202020204" pitchFamily="34" charset="-128"/>
              </a:rPr>
              <a:t>override void Validate()        </a:t>
            </a:r>
            <a:endParaRPr lang="en-ZA" sz="1600" dirty="0" smtClean="0">
              <a:solidFill>
                <a:schemeClr val="bg1"/>
              </a:solidFill>
              <a:latin typeface="Arial Unicode MS" panose="020B0604020202020204" pitchFamily="34" charset="-128"/>
            </a:endParaRPr>
          </a:p>
          <a:p>
            <a:pPr lvl="0" defTabSz="914400" eaLnBrk="0" fontAlgn="base" hangingPunct="0">
              <a:spcBef>
                <a:spcPct val="0"/>
              </a:spcBef>
              <a:spcAft>
                <a:spcPct val="0"/>
              </a:spcAft>
            </a:pPr>
            <a:r>
              <a:rPr lang="en-ZA" sz="1600" dirty="0" smtClean="0">
                <a:solidFill>
                  <a:schemeClr val="bg1"/>
                </a:solidFill>
                <a:latin typeface="Arial Unicode MS" panose="020B0604020202020204" pitchFamily="34" charset="-128"/>
              </a:rPr>
              <a:t>	{</a:t>
            </a:r>
          </a:p>
          <a:p>
            <a:pPr lvl="0" defTabSz="914400" eaLnBrk="0" fontAlgn="base" hangingPunct="0">
              <a:spcBef>
                <a:spcPct val="0"/>
              </a:spcBef>
              <a:spcAft>
                <a:spcPct val="0"/>
              </a:spcAft>
            </a:pPr>
            <a:r>
              <a:rPr lang="en-ZA" sz="1600" dirty="0">
                <a:solidFill>
                  <a:schemeClr val="bg1"/>
                </a:solidFill>
                <a:latin typeface="Arial Unicode MS" panose="020B0604020202020204" pitchFamily="34" charset="-128"/>
              </a:rPr>
              <a:t>	</a:t>
            </a:r>
            <a:r>
              <a:rPr lang="en-ZA" sz="1600" dirty="0" smtClean="0">
                <a:solidFill>
                  <a:schemeClr val="bg1"/>
                </a:solidFill>
                <a:latin typeface="Arial Unicode MS" panose="020B0604020202020204" pitchFamily="34" charset="-128"/>
              </a:rPr>
              <a:t>	</a:t>
            </a:r>
            <a:r>
              <a:rPr lang="en-ZA" sz="1600" dirty="0">
                <a:solidFill>
                  <a:schemeClr val="bg1"/>
                </a:solidFill>
              </a:rPr>
              <a:t> if (</a:t>
            </a:r>
            <a:r>
              <a:rPr lang="en-ZA" sz="1600" dirty="0" err="1">
                <a:solidFill>
                  <a:schemeClr val="bg1"/>
                </a:solidFill>
              </a:rPr>
              <a:t>string.IsNullOrEmpty</a:t>
            </a:r>
            <a:r>
              <a:rPr lang="en-ZA" sz="1600" dirty="0">
                <a:solidFill>
                  <a:schemeClr val="bg1"/>
                </a:solidFill>
              </a:rPr>
              <a:t>(</a:t>
            </a:r>
            <a:r>
              <a:rPr lang="en-ZA" sz="1600" dirty="0" err="1">
                <a:solidFill>
                  <a:schemeClr val="bg1"/>
                </a:solidFill>
              </a:rPr>
              <a:t>CustomerName</a:t>
            </a:r>
            <a:r>
              <a:rPr lang="en-ZA" sz="1600" dirty="0">
                <a:solidFill>
                  <a:schemeClr val="bg1"/>
                </a:solidFill>
              </a:rPr>
              <a:t>))</a:t>
            </a:r>
            <a:endParaRPr lang="en-ZA" sz="1600" dirty="0" smtClean="0">
              <a:solidFill>
                <a:schemeClr val="bg1"/>
              </a:solidFill>
              <a:latin typeface="Arial Unicode MS" panose="020B0604020202020204" pitchFamily="34" charset="-128"/>
            </a:endParaRPr>
          </a:p>
          <a:p>
            <a:pPr lvl="0" defTabSz="914400" eaLnBrk="0" fontAlgn="base" hangingPunct="0">
              <a:spcBef>
                <a:spcPct val="0"/>
              </a:spcBef>
              <a:spcAft>
                <a:spcPct val="0"/>
              </a:spcAft>
            </a:pPr>
            <a:r>
              <a:rPr lang="en-ZA" sz="1600" dirty="0">
                <a:solidFill>
                  <a:schemeClr val="bg1"/>
                </a:solidFill>
                <a:latin typeface="Arial Unicode MS" panose="020B0604020202020204" pitchFamily="34" charset="-128"/>
              </a:rPr>
              <a:t>	</a:t>
            </a:r>
            <a:r>
              <a:rPr lang="en-ZA" sz="1600" dirty="0" smtClean="0">
                <a:solidFill>
                  <a:schemeClr val="bg1"/>
                </a:solidFill>
                <a:latin typeface="Arial Unicode MS" panose="020B0604020202020204" pitchFamily="34" charset="-128"/>
              </a:rPr>
              <a:t>		throw </a:t>
            </a:r>
            <a:r>
              <a:rPr lang="en-ZA" sz="1600" dirty="0">
                <a:solidFill>
                  <a:schemeClr val="bg1"/>
                </a:solidFill>
                <a:latin typeface="Arial Unicode MS" panose="020B0604020202020204" pitchFamily="34" charset="-128"/>
              </a:rPr>
              <a:t>new Exception("Customer Name is required</a:t>
            </a:r>
            <a:r>
              <a:rPr lang="en-ZA" sz="1600" dirty="0" smtClean="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ZA" sz="1600" dirty="0">
                <a:solidFill>
                  <a:schemeClr val="bg1"/>
                </a:solidFill>
                <a:latin typeface="Arial Unicode MS" panose="020B0604020202020204" pitchFamily="34" charset="-128"/>
              </a:rPr>
              <a:t>	</a:t>
            </a:r>
            <a:r>
              <a:rPr lang="en-ZA" sz="1600" dirty="0" smtClean="0">
                <a:solidFill>
                  <a:schemeClr val="bg1"/>
                </a:solidFill>
                <a:latin typeface="Arial Unicode MS" panose="020B0604020202020204" pitchFamily="34" charset="-128"/>
              </a:rPr>
              <a:t>	</a:t>
            </a:r>
            <a:r>
              <a:rPr lang="en-ZA" sz="1600" dirty="0">
                <a:solidFill>
                  <a:schemeClr val="bg1"/>
                </a:solidFill>
              </a:rPr>
              <a:t> if (</a:t>
            </a:r>
            <a:r>
              <a:rPr lang="en-ZA" sz="1600" dirty="0" err="1">
                <a:solidFill>
                  <a:schemeClr val="bg1"/>
                </a:solidFill>
              </a:rPr>
              <a:t>string.IsNullOrEmpty</a:t>
            </a:r>
            <a:r>
              <a:rPr lang="en-ZA" sz="1600" dirty="0">
                <a:solidFill>
                  <a:schemeClr val="bg1"/>
                </a:solidFill>
              </a:rPr>
              <a:t>(</a:t>
            </a:r>
            <a:r>
              <a:rPr lang="en-ZA" sz="1600" dirty="0" err="1">
                <a:solidFill>
                  <a:schemeClr val="bg1"/>
                </a:solidFill>
              </a:rPr>
              <a:t>PhoneNumber</a:t>
            </a:r>
            <a:r>
              <a:rPr lang="en-ZA" sz="1600" dirty="0">
                <a:solidFill>
                  <a:schemeClr val="bg1"/>
                </a:solidFill>
              </a:rPr>
              <a:t>))</a:t>
            </a:r>
            <a:endParaRPr lang="en-ZA" sz="1600" dirty="0" smtClean="0">
              <a:solidFill>
                <a:schemeClr val="bg1"/>
              </a:solidFill>
              <a:latin typeface="Arial Unicode MS" panose="020B0604020202020204" pitchFamily="34" charset="-128"/>
            </a:endParaRPr>
          </a:p>
          <a:p>
            <a:pPr lvl="0" defTabSz="914400" eaLnBrk="0" fontAlgn="base" hangingPunct="0">
              <a:spcBef>
                <a:spcPct val="0"/>
              </a:spcBef>
              <a:spcAft>
                <a:spcPct val="0"/>
              </a:spcAft>
            </a:pPr>
            <a:r>
              <a:rPr lang="en-ZA" sz="1600" dirty="0">
                <a:solidFill>
                  <a:schemeClr val="bg1"/>
                </a:solidFill>
                <a:latin typeface="Arial Unicode MS" panose="020B0604020202020204" pitchFamily="34" charset="-128"/>
              </a:rPr>
              <a:t>	</a:t>
            </a:r>
            <a:r>
              <a:rPr lang="en-ZA" sz="1600" dirty="0" smtClean="0">
                <a:solidFill>
                  <a:schemeClr val="bg1"/>
                </a:solidFill>
                <a:latin typeface="Arial Unicode MS" panose="020B0604020202020204" pitchFamily="34" charset="-128"/>
              </a:rPr>
              <a:t>		throw </a:t>
            </a:r>
            <a:r>
              <a:rPr lang="en-ZA" sz="1600" dirty="0">
                <a:solidFill>
                  <a:schemeClr val="bg1"/>
                </a:solidFill>
                <a:latin typeface="Arial Unicode MS" panose="020B0604020202020204" pitchFamily="34" charset="-128"/>
              </a:rPr>
              <a:t>new Exception("Phone number is required</a:t>
            </a:r>
            <a:r>
              <a:rPr lang="en-ZA" sz="1600" dirty="0" smtClean="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ZA" sz="1600" dirty="0">
                <a:solidFill>
                  <a:schemeClr val="bg1"/>
                </a:solidFill>
                <a:latin typeface="Arial Unicode MS" panose="020B0604020202020204" pitchFamily="34" charset="-128"/>
              </a:rPr>
              <a:t>	</a:t>
            </a:r>
            <a:r>
              <a:rPr lang="en-ZA" sz="1600" dirty="0" smtClean="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ZA" sz="1600" dirty="0" smtClean="0">
                <a:solidFill>
                  <a:schemeClr val="bg1"/>
                </a:solidFill>
                <a:latin typeface="Arial Unicode MS" panose="020B0604020202020204" pitchFamily="34" charset="-128"/>
              </a:rPr>
              <a:t>}</a:t>
            </a:r>
            <a:endParaRPr kumimoji="0" lang="en-US" sz="1600" b="0" i="0" u="none" strike="noStrike" cap="none" normalizeH="0" baseline="0" dirty="0" smtClean="0">
              <a:ln>
                <a:noFill/>
              </a:ln>
              <a:solidFill>
                <a:schemeClr val="bg1"/>
              </a:solidFill>
              <a:effectLst/>
              <a:latin typeface="Arial" panose="020B0604020202020204" pitchFamily="34" charset="0"/>
            </a:endParaRPr>
          </a:p>
        </p:txBody>
      </p:sp>
      <p:sp>
        <p:nvSpPr>
          <p:cNvPr id="5" name="TextBox 4"/>
          <p:cNvSpPr txBox="1"/>
          <p:nvPr/>
        </p:nvSpPr>
        <p:spPr>
          <a:xfrm>
            <a:off x="207278" y="136157"/>
            <a:ext cx="2083904" cy="369332"/>
          </a:xfrm>
          <a:prstGeom prst="rect">
            <a:avLst/>
          </a:prstGeom>
          <a:noFill/>
        </p:spPr>
        <p:txBody>
          <a:bodyPr wrap="none" rtlCol="0">
            <a:spAutoFit/>
          </a:bodyPr>
          <a:lstStyle/>
          <a:p>
            <a:r>
              <a:rPr lang="en-US" dirty="0" smtClean="0"/>
              <a:t>Lead class becomes:</a:t>
            </a:r>
            <a:endParaRPr lang="en-ZA" dirty="0"/>
          </a:p>
        </p:txBody>
      </p:sp>
      <p:sp>
        <p:nvSpPr>
          <p:cNvPr id="8" name="TextBox 7"/>
          <p:cNvSpPr txBox="1"/>
          <p:nvPr/>
        </p:nvSpPr>
        <p:spPr>
          <a:xfrm>
            <a:off x="771524" y="5953992"/>
            <a:ext cx="10672762" cy="830997"/>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alpha val="0"/>
                </a:schemeClr>
              </a:gs>
            </a:gsLst>
            <a:lin ang="0" scaled="1"/>
            <a:tileRect/>
          </a:gradFill>
        </p:spPr>
        <p:txBody>
          <a:bodyPr wrap="square" rtlCol="0">
            <a:spAutoFit/>
          </a:bodyPr>
          <a:lstStyle/>
          <a:p>
            <a:pPr algn="ctr"/>
            <a:r>
              <a:rPr lang="en-ZA" sz="2400" b="1" dirty="0"/>
              <a:t>Thought process </a:t>
            </a:r>
            <a:r>
              <a:rPr lang="en-ZA" sz="2400" b="1" dirty="0" smtClean="0"/>
              <a:t>:</a:t>
            </a:r>
            <a:r>
              <a:rPr lang="en-ZA" sz="2400" dirty="0" smtClean="0"/>
              <a:t> </a:t>
            </a:r>
            <a:r>
              <a:rPr lang="en-ZA" sz="2400" dirty="0"/>
              <a:t>“</a:t>
            </a:r>
            <a:r>
              <a:rPr lang="en-ZA" sz="2400" dirty="0">
                <a:solidFill>
                  <a:srgbClr val="FFC000"/>
                </a:solidFill>
              </a:rPr>
              <a:t>IS A</a:t>
            </a:r>
            <a:r>
              <a:rPr lang="en-ZA" sz="2400" dirty="0"/>
              <a:t>” relationship is a parent child relationship while “</a:t>
            </a:r>
            <a:r>
              <a:rPr lang="en-ZA" sz="2400" dirty="0">
                <a:solidFill>
                  <a:srgbClr val="FFC000"/>
                </a:solidFill>
              </a:rPr>
              <a:t>HAS A</a:t>
            </a:r>
            <a:r>
              <a:rPr lang="en-ZA" sz="2400" dirty="0"/>
              <a:t>” is a using relationship.</a:t>
            </a:r>
          </a:p>
        </p:txBody>
      </p:sp>
      <p:sp>
        <p:nvSpPr>
          <p:cNvPr id="2" name="Rectangle 1"/>
          <p:cNvSpPr/>
          <p:nvPr/>
        </p:nvSpPr>
        <p:spPr>
          <a:xfrm>
            <a:off x="771523" y="558325"/>
            <a:ext cx="10672762" cy="2554545"/>
          </a:xfrm>
          <a:prstGeom prst="rect">
            <a:avLst/>
          </a:prstGeom>
          <a:solidFill>
            <a:schemeClr val="bg2">
              <a:lumMod val="20000"/>
              <a:lumOff val="80000"/>
            </a:schemeClr>
          </a:solidFill>
        </p:spPr>
        <p:txBody>
          <a:bodyPr wrap="square">
            <a:spAutoFit/>
          </a:bodyPr>
          <a:lstStyle/>
          <a:p>
            <a:r>
              <a:rPr lang="en-ZA" sz="1600" dirty="0">
                <a:solidFill>
                  <a:schemeClr val="bg1"/>
                </a:solidFill>
              </a:rPr>
              <a:t>[</a:t>
            </a:r>
            <a:r>
              <a:rPr lang="en-ZA" sz="1600" dirty="0" err="1">
                <a:solidFill>
                  <a:schemeClr val="bg1"/>
                </a:solidFill>
              </a:rPr>
              <a:t>TestMethod</a:t>
            </a:r>
            <a:r>
              <a:rPr lang="en-ZA" sz="1600" dirty="0">
                <a:solidFill>
                  <a:schemeClr val="bg1"/>
                </a:solidFill>
              </a:rPr>
              <a:t>]</a:t>
            </a:r>
          </a:p>
          <a:p>
            <a:r>
              <a:rPr lang="en-ZA" sz="1600" dirty="0">
                <a:solidFill>
                  <a:schemeClr val="bg1"/>
                </a:solidFill>
              </a:rPr>
              <a:t>public void </a:t>
            </a:r>
            <a:r>
              <a:rPr lang="en-ZA" sz="1600" dirty="0" err="1">
                <a:solidFill>
                  <a:schemeClr val="bg1"/>
                </a:solidFill>
              </a:rPr>
              <a:t>DoesNotValidateBillAmountOnLead</a:t>
            </a:r>
            <a:r>
              <a:rPr lang="en-ZA" sz="1600" dirty="0">
                <a:solidFill>
                  <a:schemeClr val="bg1"/>
                </a:solidFill>
              </a:rPr>
              <a:t>()</a:t>
            </a:r>
          </a:p>
          <a:p>
            <a:r>
              <a:rPr lang="en-ZA" sz="1600" dirty="0">
                <a:solidFill>
                  <a:schemeClr val="bg1"/>
                </a:solidFill>
              </a:rPr>
              <a:t>{</a:t>
            </a:r>
          </a:p>
          <a:p>
            <a:r>
              <a:rPr lang="en-ZA" sz="1600" dirty="0">
                <a:solidFill>
                  <a:schemeClr val="bg1"/>
                </a:solidFill>
              </a:rPr>
              <a:t>//Arrange</a:t>
            </a:r>
          </a:p>
          <a:p>
            <a:r>
              <a:rPr lang="en-ZA" sz="1600" dirty="0" err="1">
                <a:solidFill>
                  <a:schemeClr val="bg1"/>
                </a:solidFill>
              </a:rPr>
              <a:t>var</a:t>
            </a:r>
            <a:r>
              <a:rPr lang="en-ZA" sz="1600" dirty="0">
                <a:solidFill>
                  <a:schemeClr val="bg1"/>
                </a:solidFill>
              </a:rPr>
              <a:t> </a:t>
            </a:r>
            <a:r>
              <a:rPr lang="en-ZA" sz="1600" dirty="0" err="1">
                <a:solidFill>
                  <a:schemeClr val="bg1"/>
                </a:solidFill>
              </a:rPr>
              <a:t>sut</a:t>
            </a:r>
            <a:r>
              <a:rPr lang="en-ZA" sz="1600" dirty="0">
                <a:solidFill>
                  <a:schemeClr val="bg1"/>
                </a:solidFill>
              </a:rPr>
              <a:t> = new Lead</a:t>
            </a:r>
            <a:r>
              <a:rPr lang="en-ZA" sz="1600" dirty="0" smtClean="0">
                <a:solidFill>
                  <a:schemeClr val="bg1"/>
                </a:solidFill>
              </a:rPr>
              <a:t>()</a:t>
            </a:r>
            <a:r>
              <a:rPr lang="en-ZA" sz="1600" dirty="0">
                <a:solidFill>
                  <a:schemeClr val="bg1"/>
                </a:solidFill>
              </a:rPr>
              <a:t> {</a:t>
            </a:r>
            <a:r>
              <a:rPr lang="en-ZA" sz="1600" dirty="0" err="1">
                <a:solidFill>
                  <a:schemeClr val="bg1"/>
                </a:solidFill>
              </a:rPr>
              <a:t>CustomerName</a:t>
            </a:r>
            <a:r>
              <a:rPr lang="en-ZA" sz="1600" dirty="0">
                <a:solidFill>
                  <a:schemeClr val="bg1"/>
                </a:solidFill>
              </a:rPr>
              <a:t> = </a:t>
            </a:r>
            <a:r>
              <a:rPr lang="en-ZA" sz="1600" dirty="0" err="1">
                <a:solidFill>
                  <a:schemeClr val="bg1"/>
                </a:solidFill>
              </a:rPr>
              <a:t>TestCustomerName</a:t>
            </a:r>
            <a:r>
              <a:rPr lang="en-ZA" sz="1600" dirty="0">
                <a:solidFill>
                  <a:schemeClr val="bg1"/>
                </a:solidFill>
              </a:rPr>
              <a:t>, </a:t>
            </a:r>
            <a:r>
              <a:rPr lang="en-ZA" sz="1600" dirty="0" err="1">
                <a:solidFill>
                  <a:schemeClr val="bg1"/>
                </a:solidFill>
              </a:rPr>
              <a:t>PhoneNumber</a:t>
            </a:r>
            <a:r>
              <a:rPr lang="en-ZA" sz="1600" dirty="0">
                <a:solidFill>
                  <a:schemeClr val="bg1"/>
                </a:solidFill>
              </a:rPr>
              <a:t> = </a:t>
            </a:r>
            <a:r>
              <a:rPr lang="en-ZA" sz="1600" dirty="0" err="1">
                <a:solidFill>
                  <a:schemeClr val="bg1"/>
                </a:solidFill>
              </a:rPr>
              <a:t>TestPhoneNumber</a:t>
            </a:r>
            <a:r>
              <a:rPr lang="en-ZA" sz="1600" dirty="0">
                <a:solidFill>
                  <a:schemeClr val="bg1"/>
                </a:solidFill>
              </a:rPr>
              <a:t>}</a:t>
            </a:r>
            <a:r>
              <a:rPr lang="en-ZA" sz="1600" dirty="0" smtClean="0">
                <a:solidFill>
                  <a:schemeClr val="bg1"/>
                </a:solidFill>
              </a:rPr>
              <a:t>;</a:t>
            </a:r>
            <a:endParaRPr lang="en-ZA" sz="1600" dirty="0">
              <a:solidFill>
                <a:schemeClr val="bg1"/>
              </a:solidFill>
            </a:endParaRPr>
          </a:p>
          <a:p>
            <a:r>
              <a:rPr lang="en-ZA" sz="1600" dirty="0">
                <a:solidFill>
                  <a:schemeClr val="bg1"/>
                </a:solidFill>
              </a:rPr>
              <a:t>//Act</a:t>
            </a:r>
          </a:p>
          <a:p>
            <a:r>
              <a:rPr lang="en-ZA" sz="1600" dirty="0" err="1">
                <a:solidFill>
                  <a:schemeClr val="bg1"/>
                </a:solidFill>
              </a:rPr>
              <a:t>sut.Validate</a:t>
            </a:r>
            <a:r>
              <a:rPr lang="en-ZA" sz="1600" dirty="0">
                <a:solidFill>
                  <a:schemeClr val="bg1"/>
                </a:solidFill>
              </a:rPr>
              <a:t>();</a:t>
            </a:r>
          </a:p>
          <a:p>
            <a:r>
              <a:rPr lang="en-ZA" sz="1600" dirty="0">
                <a:solidFill>
                  <a:schemeClr val="bg1"/>
                </a:solidFill>
              </a:rPr>
              <a:t>//Assert</a:t>
            </a:r>
          </a:p>
          <a:p>
            <a:r>
              <a:rPr lang="en-ZA" sz="1600" dirty="0" err="1">
                <a:solidFill>
                  <a:schemeClr val="bg1"/>
                </a:solidFill>
              </a:rPr>
              <a:t>Assert.AreEqual</a:t>
            </a:r>
            <a:r>
              <a:rPr lang="en-ZA" sz="1600" dirty="0">
                <a:solidFill>
                  <a:schemeClr val="bg1"/>
                </a:solidFill>
              </a:rPr>
              <a:t>(0m, </a:t>
            </a:r>
            <a:r>
              <a:rPr lang="en-ZA" sz="1600" dirty="0" err="1">
                <a:solidFill>
                  <a:schemeClr val="bg1"/>
                </a:solidFill>
              </a:rPr>
              <a:t>sut.BillAmount</a:t>
            </a:r>
            <a:r>
              <a:rPr lang="en-ZA" sz="1600" dirty="0">
                <a:solidFill>
                  <a:schemeClr val="bg1"/>
                </a:solidFill>
              </a:rPr>
              <a:t>);</a:t>
            </a:r>
          </a:p>
          <a:p>
            <a:r>
              <a:rPr lang="en-ZA" sz="1600" dirty="0">
                <a:solidFill>
                  <a:schemeClr val="bg1"/>
                </a:solidFill>
              </a:rPr>
              <a:t>}</a:t>
            </a:r>
          </a:p>
        </p:txBody>
      </p:sp>
    </p:spTree>
    <p:extLst>
      <p:ext uri="{BB962C8B-B14F-4D97-AF65-F5344CB8AC3E}">
        <p14:creationId xmlns:p14="http://schemas.microsoft.com/office/powerpoint/2010/main" val="309636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1602" y="2141538"/>
            <a:ext cx="4739820" cy="3649662"/>
          </a:xfrm>
        </p:spPr>
      </p:pic>
      <p:sp>
        <p:nvSpPr>
          <p:cNvPr id="5" name="Title 1"/>
          <p:cNvSpPr txBox="1">
            <a:spLocks/>
          </p:cNvSpPr>
          <p:nvPr/>
        </p:nvSpPr>
        <p:spPr>
          <a:xfrm>
            <a:off x="685801" y="609600"/>
            <a:ext cx="10512082" cy="1456267"/>
          </a:xfrm>
          <a:prstGeom prst="rect">
            <a:avLst/>
          </a:prstGeom>
          <a:gradFill flip="none" rotWithShape="1">
            <a:gsLst>
              <a:gs pos="0">
                <a:schemeClr val="accent2">
                  <a:lumMod val="67000"/>
                </a:schemeClr>
              </a:gs>
              <a:gs pos="48000">
                <a:schemeClr val="accent2">
                  <a:lumMod val="97000"/>
                  <a:lumOff val="3000"/>
                </a:schemeClr>
              </a:gs>
              <a:gs pos="100000">
                <a:srgbClr val="91B0E3">
                  <a:alpha val="0"/>
                </a:srgbClr>
              </a:gs>
            </a:gsLst>
            <a:lin ang="0" scaled="1"/>
            <a:tileRect/>
          </a:gradFill>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sp>
        <p:nvSpPr>
          <p:cNvPr id="2" name="Title 1"/>
          <p:cNvSpPr>
            <a:spLocks noGrp="1"/>
          </p:cNvSpPr>
          <p:nvPr>
            <p:ph type="title"/>
          </p:nvPr>
        </p:nvSpPr>
        <p:spPr/>
        <p:txBody>
          <a:bodyPr/>
          <a:lstStyle/>
          <a:p>
            <a:r>
              <a:rPr lang="en-US" dirty="0" smtClean="0"/>
              <a:t>Project: </a:t>
            </a:r>
            <a:r>
              <a:rPr lang="en-ZA" b="1" dirty="0"/>
              <a:t>Deriving from a common </a:t>
            </a:r>
            <a:r>
              <a:rPr lang="en-ZA" b="1" dirty="0" smtClean="0"/>
              <a:t>class</a:t>
            </a:r>
            <a:endParaRPr lang="en-ZA" dirty="0"/>
          </a:p>
        </p:txBody>
      </p:sp>
    </p:spTree>
    <p:extLst>
      <p:ext uri="{BB962C8B-B14F-4D97-AF65-F5344CB8AC3E}">
        <p14:creationId xmlns:p14="http://schemas.microsoft.com/office/powerpoint/2010/main" val="8459002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241884" y="3625274"/>
            <a:ext cx="7388015" cy="304698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Unicode MS" panose="020B0604020202020204" pitchFamily="34" charset="-128"/>
              </a:rPr>
              <a:t>public class </a:t>
            </a:r>
            <a:r>
              <a:rPr kumimoji="0" lang="en-US" sz="1600" b="0" i="0" u="none" strike="noStrike" cap="none" normalizeH="0" baseline="0" dirty="0" err="1" smtClean="0">
                <a:ln>
                  <a:noFill/>
                </a:ln>
                <a:solidFill>
                  <a:schemeClr val="bg1"/>
                </a:solidFill>
                <a:effectLst/>
                <a:latin typeface="Arial Unicode MS" panose="020B0604020202020204" pitchFamily="34" charset="-128"/>
              </a:rPr>
              <a:t>CustomerBase</a:t>
            </a:r>
            <a:r>
              <a:rPr kumimoji="0" lang="en-US" sz="1600" b="0" i="0" u="none" strike="noStrike" cap="none" normalizeH="0" baseline="0" dirty="0" smtClean="0">
                <a:ln>
                  <a:noFill/>
                </a:ln>
                <a:solidFill>
                  <a:schemeClr val="bg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string </a:t>
            </a:r>
            <a:r>
              <a:rPr kumimoji="0" lang="en-US" sz="1600" b="0" i="0" u="none" strike="noStrike" cap="none" normalizeH="0" baseline="0" dirty="0" err="1" smtClean="0">
                <a:ln>
                  <a:noFill/>
                </a:ln>
                <a:solidFill>
                  <a:schemeClr val="bg1"/>
                </a:solidFill>
                <a:effectLst/>
                <a:latin typeface="Arial Unicode MS" panose="020B0604020202020204" pitchFamily="34" charset="-128"/>
              </a:rPr>
              <a:t>CustomerName</a:t>
            </a:r>
            <a:r>
              <a:rPr kumimoji="0" lang="en-US" sz="1600" b="0" i="0" u="none" strike="noStrike" cap="none" normalizeH="0" baseline="0" dirty="0" smtClean="0">
                <a:ln>
                  <a:noFill/>
                </a:ln>
                <a:solidFill>
                  <a:schemeClr val="bg1"/>
                </a:solidFill>
                <a:effectLst/>
                <a:latin typeface="Arial Unicode MS" panose="020B0604020202020204" pitchFamily="34" charset="-128"/>
              </a:rPr>
              <a:t>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string </a:t>
            </a:r>
            <a:r>
              <a:rPr kumimoji="0" lang="en-US" sz="1600" b="0" i="0" u="none" strike="noStrike" cap="none" normalizeH="0" baseline="0" dirty="0" err="1" smtClean="0">
                <a:ln>
                  <a:noFill/>
                </a:ln>
                <a:solidFill>
                  <a:schemeClr val="bg1"/>
                </a:solidFill>
                <a:effectLst/>
                <a:latin typeface="Arial Unicode MS" panose="020B0604020202020204" pitchFamily="34" charset="-128"/>
              </a:rPr>
              <a:t>PhoneNumber</a:t>
            </a:r>
            <a:r>
              <a:rPr kumimoji="0" lang="en-US" sz="1600" b="0" i="0" u="none" strike="noStrike" cap="none" normalizeH="0" baseline="0" dirty="0" smtClean="0">
                <a:ln>
                  <a:noFill/>
                </a:ln>
                <a:solidFill>
                  <a:schemeClr val="bg1"/>
                </a:solidFill>
                <a:effectLst/>
                <a:latin typeface="Arial Unicode MS" panose="020B0604020202020204" pitchFamily="34" charset="-128"/>
              </a:rPr>
              <a:t>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decimal </a:t>
            </a:r>
            <a:r>
              <a:rPr kumimoji="0" lang="en-US" sz="1600" b="0" i="0" u="none" strike="noStrike" cap="none" normalizeH="0" baseline="0" dirty="0" err="1" smtClean="0">
                <a:ln>
                  <a:noFill/>
                </a:ln>
                <a:solidFill>
                  <a:schemeClr val="bg1"/>
                </a:solidFill>
                <a:effectLst/>
                <a:latin typeface="Arial Unicode MS" panose="020B0604020202020204" pitchFamily="34" charset="-128"/>
              </a:rPr>
              <a:t>BillAmount</a:t>
            </a:r>
            <a:r>
              <a:rPr kumimoji="0" lang="en-US" sz="1600" b="0" i="0" u="none" strike="noStrike" cap="none" normalizeH="0" baseline="0" dirty="0" smtClean="0">
                <a:ln>
                  <a:noFill/>
                </a:ln>
                <a:solidFill>
                  <a:schemeClr val="bg1"/>
                </a:solidFill>
                <a:effectLst/>
                <a:latin typeface="Arial Unicode MS" panose="020B0604020202020204" pitchFamily="34" charset="-128"/>
              </a:rPr>
              <a:t>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a:t>
            </a:r>
            <a:r>
              <a:rPr kumimoji="0" lang="en-US" sz="1600" b="0" i="0" u="none" strike="noStrike" cap="none" normalizeH="0" baseline="0" dirty="0" err="1" smtClean="0">
                <a:ln>
                  <a:noFill/>
                </a:ln>
                <a:solidFill>
                  <a:schemeClr val="bg1"/>
                </a:solidFill>
                <a:effectLst/>
                <a:latin typeface="Arial Unicode MS" panose="020B0604020202020204" pitchFamily="34" charset="-128"/>
              </a:rPr>
              <a:t>DateTime</a:t>
            </a:r>
            <a:r>
              <a:rPr kumimoji="0" lang="en-US" sz="1600" b="0" i="0" u="none" strike="noStrike" cap="none" normalizeH="0" baseline="0" dirty="0" smtClean="0">
                <a:ln>
                  <a:noFill/>
                </a:ln>
                <a:solidFill>
                  <a:schemeClr val="bg1"/>
                </a:solidFill>
                <a:effectLst/>
                <a:latin typeface="Arial Unicode MS" panose="020B0604020202020204" pitchFamily="34" charset="-128"/>
              </a:rPr>
              <a:t> </a:t>
            </a:r>
            <a:r>
              <a:rPr kumimoji="0" lang="en-US" sz="1600" b="0" i="0" u="none" strike="noStrike" cap="none" normalizeH="0" baseline="0" dirty="0" err="1" smtClean="0">
                <a:ln>
                  <a:noFill/>
                </a:ln>
                <a:solidFill>
                  <a:schemeClr val="bg1"/>
                </a:solidFill>
                <a:effectLst/>
                <a:latin typeface="Arial Unicode MS" panose="020B0604020202020204" pitchFamily="34" charset="-128"/>
              </a:rPr>
              <a:t>BillDate</a:t>
            </a:r>
            <a:r>
              <a:rPr kumimoji="0" lang="en-US" sz="1600" b="0" i="0" u="none" strike="noStrike" cap="none" normalizeH="0" baseline="0" dirty="0" smtClean="0">
                <a:ln>
                  <a:noFill/>
                </a:ln>
                <a:solidFill>
                  <a:schemeClr val="bg1"/>
                </a:solidFill>
                <a:effectLst/>
                <a:latin typeface="Arial Unicode MS" panose="020B0604020202020204" pitchFamily="34" charset="-128"/>
              </a:rPr>
              <a:t>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string Address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virtual void Validate()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 Let this be defined by the child classes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Unicode MS" panose="020B0604020202020204" pitchFamily="34" charset="-128"/>
              </a:rPr>
              <a:t>}</a:t>
            </a:r>
            <a:r>
              <a:rPr kumimoji="0" lang="en-US" sz="1600" b="0" i="0" u="none" strike="noStrike" cap="none" normalizeH="0" baseline="0" dirty="0" smtClean="0">
                <a:ln>
                  <a:noFill/>
                </a:ln>
                <a:solidFill>
                  <a:schemeClr val="bg1"/>
                </a:solidFill>
                <a:effectLst/>
              </a:rPr>
              <a:t> </a:t>
            </a:r>
            <a:endParaRPr kumimoji="0" lang="en-US" sz="1600" b="0" i="0" u="none" strike="noStrike" cap="none" normalizeH="0" baseline="0" dirty="0" smtClean="0">
              <a:ln>
                <a:noFill/>
              </a:ln>
              <a:solidFill>
                <a:schemeClr val="bg1"/>
              </a:solidFill>
              <a:effectLst/>
              <a:latin typeface="Arial" panose="020B0604020202020204" pitchFamily="34" charset="0"/>
            </a:endParaRPr>
          </a:p>
        </p:txBody>
      </p:sp>
      <p:sp>
        <p:nvSpPr>
          <p:cNvPr id="6" name="TextBox 5"/>
          <p:cNvSpPr txBox="1"/>
          <p:nvPr/>
        </p:nvSpPr>
        <p:spPr>
          <a:xfrm>
            <a:off x="611313" y="402029"/>
            <a:ext cx="1207382" cy="369332"/>
          </a:xfrm>
          <a:prstGeom prst="rect">
            <a:avLst/>
          </a:prstGeom>
          <a:noFill/>
        </p:spPr>
        <p:txBody>
          <a:bodyPr wrap="none" rtlCol="0">
            <a:spAutoFit/>
          </a:bodyPr>
          <a:lstStyle/>
          <a:p>
            <a:r>
              <a:rPr lang="en-US" dirty="0" smtClean="0"/>
              <a:t>Base Class:</a:t>
            </a:r>
            <a:endParaRPr lang="en-ZA" dirty="0"/>
          </a:p>
        </p:txBody>
      </p:sp>
      <p:sp>
        <p:nvSpPr>
          <p:cNvPr id="8" name="Oval Callout 7"/>
          <p:cNvSpPr/>
          <p:nvPr/>
        </p:nvSpPr>
        <p:spPr>
          <a:xfrm>
            <a:off x="311930" y="3921347"/>
            <a:ext cx="2391508" cy="2191126"/>
          </a:xfrm>
          <a:prstGeom prst="wedgeEllipseCallout">
            <a:avLst>
              <a:gd name="adj1" fmla="val 74217"/>
              <a:gd name="adj2" fmla="val -52193"/>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 know, no ‘abstract’ keyword, we’ll get to that shortly</a:t>
            </a:r>
            <a:endParaRPr lang="en-ZA" sz="2400" dirty="0"/>
          </a:p>
        </p:txBody>
      </p:sp>
      <p:sp>
        <p:nvSpPr>
          <p:cNvPr id="2" name="Rectangle 1"/>
          <p:cNvSpPr/>
          <p:nvPr/>
        </p:nvSpPr>
        <p:spPr>
          <a:xfrm>
            <a:off x="3241884" y="402029"/>
            <a:ext cx="7388015" cy="3046988"/>
          </a:xfrm>
          <a:prstGeom prst="rect">
            <a:avLst/>
          </a:prstGeom>
          <a:solidFill>
            <a:schemeClr val="bg2">
              <a:lumMod val="20000"/>
              <a:lumOff val="80000"/>
            </a:schemeClr>
          </a:solidFill>
        </p:spPr>
        <p:txBody>
          <a:bodyPr wrap="square">
            <a:spAutoFit/>
          </a:bodyPr>
          <a:lstStyle/>
          <a:p>
            <a:r>
              <a:rPr lang="en-ZA" sz="1600" dirty="0">
                <a:solidFill>
                  <a:schemeClr val="bg1"/>
                </a:solidFill>
              </a:rPr>
              <a:t>[</a:t>
            </a:r>
            <a:r>
              <a:rPr lang="en-ZA" sz="1600" dirty="0" err="1">
                <a:solidFill>
                  <a:schemeClr val="bg1"/>
                </a:solidFill>
              </a:rPr>
              <a:t>TestMethod</a:t>
            </a:r>
            <a:r>
              <a:rPr lang="en-ZA" sz="1600" dirty="0">
                <a:solidFill>
                  <a:schemeClr val="bg1"/>
                </a:solidFill>
              </a:rPr>
              <a:t>]</a:t>
            </a:r>
          </a:p>
          <a:p>
            <a:r>
              <a:rPr lang="en-ZA" sz="1600" dirty="0">
                <a:solidFill>
                  <a:schemeClr val="bg1"/>
                </a:solidFill>
              </a:rPr>
              <a:t>public void </a:t>
            </a:r>
            <a:r>
              <a:rPr lang="en-ZA" sz="1600" dirty="0" err="1">
                <a:solidFill>
                  <a:schemeClr val="bg1"/>
                </a:solidFill>
              </a:rPr>
              <a:t>CreatesClassStructureForLeadModel</a:t>
            </a:r>
            <a:r>
              <a:rPr lang="en-ZA" sz="1600" dirty="0">
                <a:solidFill>
                  <a:schemeClr val="bg1"/>
                </a:solidFill>
              </a:rPr>
              <a:t>()</a:t>
            </a:r>
          </a:p>
          <a:p>
            <a:r>
              <a:rPr lang="en-ZA" sz="1600" dirty="0">
                <a:solidFill>
                  <a:schemeClr val="bg1"/>
                </a:solidFill>
              </a:rPr>
              <a:t>{</a:t>
            </a:r>
          </a:p>
          <a:p>
            <a:r>
              <a:rPr lang="en-ZA" sz="1600" dirty="0">
                <a:solidFill>
                  <a:schemeClr val="bg1"/>
                </a:solidFill>
              </a:rPr>
              <a:t>//Arrange</a:t>
            </a:r>
          </a:p>
          <a:p>
            <a:r>
              <a:rPr lang="en-ZA" sz="1600" dirty="0" err="1">
                <a:solidFill>
                  <a:schemeClr val="bg1"/>
                </a:solidFill>
              </a:rPr>
              <a:t>CustomerBase</a:t>
            </a:r>
            <a:r>
              <a:rPr lang="en-ZA" sz="1600" dirty="0">
                <a:solidFill>
                  <a:schemeClr val="bg1"/>
                </a:solidFill>
              </a:rPr>
              <a:t> </a:t>
            </a:r>
            <a:r>
              <a:rPr lang="en-ZA" sz="1600" dirty="0" err="1">
                <a:solidFill>
                  <a:schemeClr val="bg1"/>
                </a:solidFill>
              </a:rPr>
              <a:t>sut</a:t>
            </a:r>
            <a:r>
              <a:rPr lang="en-ZA" sz="1600" dirty="0">
                <a:solidFill>
                  <a:schemeClr val="bg1"/>
                </a:solidFill>
              </a:rPr>
              <a:t> = new Lead();</a:t>
            </a:r>
          </a:p>
          <a:p>
            <a:r>
              <a:rPr lang="en-ZA" sz="1600" dirty="0">
                <a:solidFill>
                  <a:schemeClr val="bg1"/>
                </a:solidFill>
              </a:rPr>
              <a:t>...</a:t>
            </a:r>
          </a:p>
          <a:p>
            <a:r>
              <a:rPr lang="en-ZA" sz="1600" dirty="0">
                <a:solidFill>
                  <a:schemeClr val="bg1"/>
                </a:solidFill>
              </a:rPr>
              <a:t>[</a:t>
            </a:r>
            <a:r>
              <a:rPr lang="en-ZA" sz="1600" dirty="0" err="1">
                <a:solidFill>
                  <a:schemeClr val="bg1"/>
                </a:solidFill>
              </a:rPr>
              <a:t>TestMethod</a:t>
            </a:r>
            <a:r>
              <a:rPr lang="en-ZA" sz="1600" dirty="0">
                <a:solidFill>
                  <a:schemeClr val="bg1"/>
                </a:solidFill>
              </a:rPr>
              <a:t>]</a:t>
            </a:r>
          </a:p>
          <a:p>
            <a:r>
              <a:rPr lang="en-ZA" sz="1600" dirty="0">
                <a:solidFill>
                  <a:schemeClr val="bg1"/>
                </a:solidFill>
              </a:rPr>
              <a:t>public void </a:t>
            </a:r>
            <a:r>
              <a:rPr lang="en-ZA" sz="1600" dirty="0" err="1">
                <a:solidFill>
                  <a:schemeClr val="bg1"/>
                </a:solidFill>
              </a:rPr>
              <a:t>CreatesClassStructureForCustomerModel</a:t>
            </a:r>
            <a:r>
              <a:rPr lang="en-ZA" sz="1600" dirty="0">
                <a:solidFill>
                  <a:schemeClr val="bg1"/>
                </a:solidFill>
              </a:rPr>
              <a:t>()</a:t>
            </a:r>
          </a:p>
          <a:p>
            <a:r>
              <a:rPr lang="en-ZA" sz="1600" dirty="0">
                <a:solidFill>
                  <a:schemeClr val="bg1"/>
                </a:solidFill>
              </a:rPr>
              <a:t>{</a:t>
            </a:r>
          </a:p>
          <a:p>
            <a:r>
              <a:rPr lang="en-ZA" sz="1600" dirty="0">
                <a:solidFill>
                  <a:schemeClr val="bg1"/>
                </a:solidFill>
              </a:rPr>
              <a:t>//Arrange</a:t>
            </a:r>
          </a:p>
          <a:p>
            <a:r>
              <a:rPr lang="en-ZA" sz="1600" dirty="0" err="1">
                <a:solidFill>
                  <a:schemeClr val="bg1"/>
                </a:solidFill>
              </a:rPr>
              <a:t>CustomerBase</a:t>
            </a:r>
            <a:r>
              <a:rPr lang="en-ZA" sz="1600" dirty="0">
                <a:solidFill>
                  <a:schemeClr val="bg1"/>
                </a:solidFill>
              </a:rPr>
              <a:t> </a:t>
            </a:r>
            <a:r>
              <a:rPr lang="en-ZA" sz="1600" dirty="0" err="1">
                <a:solidFill>
                  <a:schemeClr val="bg1"/>
                </a:solidFill>
              </a:rPr>
              <a:t>sut</a:t>
            </a:r>
            <a:r>
              <a:rPr lang="en-ZA" sz="1600" dirty="0">
                <a:solidFill>
                  <a:schemeClr val="bg1"/>
                </a:solidFill>
              </a:rPr>
              <a:t> = new Customer();</a:t>
            </a:r>
          </a:p>
          <a:p>
            <a:r>
              <a:rPr lang="en-ZA" sz="1600" dirty="0">
                <a:solidFill>
                  <a:schemeClr val="bg1"/>
                </a:solidFill>
              </a:rPr>
              <a:t>...</a:t>
            </a:r>
          </a:p>
        </p:txBody>
      </p:sp>
    </p:spTree>
    <p:extLst>
      <p:ext uri="{BB962C8B-B14F-4D97-AF65-F5344CB8AC3E}">
        <p14:creationId xmlns:p14="http://schemas.microsoft.com/office/powerpoint/2010/main" val="341055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160542" y="189120"/>
            <a:ext cx="8825132" cy="649408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Unicode MS" panose="020B0604020202020204" pitchFamily="34" charset="-128"/>
              </a:rPr>
              <a:t>public class Customer : </a:t>
            </a:r>
            <a:r>
              <a:rPr kumimoji="0" lang="en-US" sz="1600" b="0" i="0" u="none" strike="noStrike" cap="none" normalizeH="0" baseline="0" dirty="0" err="1" smtClean="0">
                <a:ln>
                  <a:noFill/>
                </a:ln>
                <a:solidFill>
                  <a:schemeClr val="bg1"/>
                </a:solidFill>
                <a:effectLst/>
                <a:latin typeface="Arial Unicode MS" panose="020B0604020202020204" pitchFamily="34" charset="-128"/>
              </a:rPr>
              <a:t>CustomerBase</a:t>
            </a:r>
            <a:r>
              <a:rPr kumimoji="0" lang="en-US" sz="1600" b="0" i="0" u="none" strike="noStrike" cap="none" normalizeH="0" baseline="0" dirty="0" smtClean="0">
                <a:ln>
                  <a:noFill/>
                </a:ln>
                <a:solidFill>
                  <a:schemeClr val="bg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public override void Validate()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if (</a:t>
            </a:r>
            <a:r>
              <a:rPr kumimoji="0" lang="en-US" sz="1600" b="0" i="0" u="none" strike="noStrike" cap="none" normalizeH="0" baseline="0" dirty="0" err="1" smtClean="0">
                <a:ln>
                  <a:noFill/>
                </a:ln>
                <a:solidFill>
                  <a:schemeClr val="bg1"/>
                </a:solidFill>
                <a:effectLst/>
                <a:latin typeface="Arial Unicode MS" panose="020B0604020202020204" pitchFamily="34" charset="-128"/>
              </a:rPr>
              <a:t>CustomerName.Length</a:t>
            </a:r>
            <a:r>
              <a:rPr kumimoji="0" lang="en-US" sz="1600" b="0" i="0" u="none" strike="noStrike" cap="none" normalizeH="0" baseline="0" dirty="0" smtClean="0">
                <a:ln>
                  <a:noFill/>
                </a:ln>
                <a:solidFill>
                  <a:schemeClr val="bg1"/>
                </a:solidFill>
                <a:effectLst/>
                <a:latin typeface="Arial Unicode MS" panose="020B0604020202020204" pitchFamily="34" charset="-128"/>
              </a:rPr>
              <a:t> == 0)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throw new Exception("Customer Name is required");</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if (</a:t>
            </a:r>
            <a:r>
              <a:rPr kumimoji="0" lang="en-US" sz="1600" b="0" i="0" u="none" strike="noStrike" cap="none" normalizeH="0" baseline="0" dirty="0" err="1" smtClean="0">
                <a:ln>
                  <a:noFill/>
                </a:ln>
                <a:solidFill>
                  <a:schemeClr val="bg1"/>
                </a:solidFill>
                <a:effectLst/>
                <a:latin typeface="Arial Unicode MS" panose="020B0604020202020204" pitchFamily="34" charset="-128"/>
              </a:rPr>
              <a:t>PhoneNumber.Length</a:t>
            </a:r>
            <a:r>
              <a:rPr kumimoji="0" lang="en-US" sz="1600" b="0" i="0" u="none" strike="noStrike" cap="none" normalizeH="0" baseline="0" dirty="0" smtClean="0">
                <a:ln>
                  <a:noFill/>
                </a:ln>
                <a:solidFill>
                  <a:schemeClr val="bg1"/>
                </a:solidFill>
                <a:effectLst/>
                <a:latin typeface="Arial Unicode MS" panose="020B0604020202020204" pitchFamily="34" charset="-128"/>
              </a:rPr>
              <a:t> == 0)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throw new Exception("Phone number is required");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if (</a:t>
            </a:r>
            <a:r>
              <a:rPr kumimoji="0" lang="en-US" sz="1600" b="0" i="0" u="none" strike="noStrike" cap="none" normalizeH="0" baseline="0" dirty="0" err="1" smtClean="0">
                <a:ln>
                  <a:noFill/>
                </a:ln>
                <a:solidFill>
                  <a:schemeClr val="bg1"/>
                </a:solidFill>
                <a:effectLst/>
                <a:latin typeface="Arial Unicode MS" panose="020B0604020202020204" pitchFamily="34" charset="-128"/>
              </a:rPr>
              <a:t>BillAmount</a:t>
            </a:r>
            <a:r>
              <a:rPr kumimoji="0" lang="en-US" sz="1600" b="0" i="0" u="none" strike="noStrike" cap="none" normalizeH="0" baseline="0" dirty="0" smtClean="0">
                <a:ln>
                  <a:noFill/>
                </a:ln>
                <a:solidFill>
                  <a:schemeClr val="bg1"/>
                </a:solidFill>
                <a:effectLst/>
                <a:latin typeface="Arial Unicode MS" panose="020B0604020202020204" pitchFamily="34" charset="-128"/>
              </a:rPr>
              <a:t> &gt; 0)</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throw new Exception("Bill is required");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if (</a:t>
            </a:r>
            <a:r>
              <a:rPr kumimoji="0" lang="en-US" sz="1600" b="0" i="0" u="none" strike="noStrike" cap="none" normalizeH="0" baseline="0" dirty="0" err="1" smtClean="0">
                <a:ln>
                  <a:noFill/>
                </a:ln>
                <a:solidFill>
                  <a:schemeClr val="bg1"/>
                </a:solidFill>
                <a:effectLst/>
                <a:latin typeface="Arial Unicode MS" panose="020B0604020202020204" pitchFamily="34" charset="-128"/>
              </a:rPr>
              <a:t>BillDate</a:t>
            </a:r>
            <a:r>
              <a:rPr kumimoji="0" lang="en-US" sz="1600" b="0" i="0" u="none" strike="noStrike" cap="none" normalizeH="0" baseline="0" dirty="0" smtClean="0">
                <a:ln>
                  <a:noFill/>
                </a:ln>
                <a:solidFill>
                  <a:schemeClr val="bg1"/>
                </a:solidFill>
                <a:effectLst/>
                <a:latin typeface="Arial Unicode MS" panose="020B0604020202020204" pitchFamily="34" charset="-128"/>
              </a:rPr>
              <a:t> &gt;= </a:t>
            </a:r>
            <a:r>
              <a:rPr kumimoji="0" lang="en-US" sz="1600" b="0" i="0" u="none" strike="noStrike" cap="none" normalizeH="0" baseline="0" dirty="0" err="1" smtClean="0">
                <a:ln>
                  <a:noFill/>
                </a:ln>
                <a:solidFill>
                  <a:schemeClr val="bg1"/>
                </a:solidFill>
                <a:effectLst/>
                <a:latin typeface="Arial Unicode MS" panose="020B0604020202020204" pitchFamily="34" charset="-128"/>
              </a:rPr>
              <a:t>DateTime.Now</a:t>
            </a:r>
            <a:r>
              <a:rPr kumimoji="0" lang="en-US" sz="1600" b="0" i="0" u="none" strike="noStrike" cap="none" normalizeH="0" baseline="0" dirty="0" smtClean="0">
                <a:ln>
                  <a:noFill/>
                </a:ln>
                <a:solidFill>
                  <a:schemeClr val="bg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lang="en-US" sz="1600" dirty="0" smtClean="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throw new Exception("Bill date is not proper");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Unicode MS" panose="020B0604020202020204" pitchFamily="34" charset="-128"/>
              </a:rPr>
              <a:t>	</a:t>
            </a:r>
            <a:r>
              <a:rPr kumimoji="0" lang="en-US" sz="1600" b="0" i="0" u="none" strike="noStrike" cap="none" normalizeH="0" baseline="0" dirty="0" smtClean="0">
                <a:ln>
                  <a:noFill/>
                </a:ln>
                <a:solidFill>
                  <a:schemeClr val="bg1"/>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Unicode MS" panose="020B0604020202020204" pitchFamily="34" charset="-128"/>
              </a:rPr>
              <a:t>}</a:t>
            </a:r>
            <a:r>
              <a:rPr kumimoji="0" lang="en-US" sz="1600" b="0" i="0" u="none" strike="noStrike" cap="none" normalizeH="0" baseline="0" dirty="0" smtClean="0">
                <a:ln>
                  <a:noFill/>
                </a:ln>
                <a:solidFill>
                  <a:schemeClr val="bg1"/>
                </a:solidFill>
                <a:effectLst/>
              </a:rPr>
              <a:t> </a:t>
            </a:r>
          </a:p>
          <a:p>
            <a:pPr lvl="0" defTabSz="914400" eaLnBrk="0" fontAlgn="base" hangingPunct="0">
              <a:spcBef>
                <a:spcPct val="0"/>
              </a:spcBef>
              <a:spcAft>
                <a:spcPct val="0"/>
              </a:spcAft>
            </a:pPr>
            <a:endParaRPr lang="en-US" sz="1600" dirty="0" smtClean="0">
              <a:solidFill>
                <a:schemeClr val="bg1"/>
              </a:solidFill>
              <a:latin typeface="Arial Unicode MS" panose="020B0604020202020204" pitchFamily="34" charset="-128"/>
            </a:endParaRPr>
          </a:p>
          <a:p>
            <a:pPr lvl="0" defTabSz="914400" eaLnBrk="0" fontAlgn="base" hangingPunct="0">
              <a:spcBef>
                <a:spcPct val="0"/>
              </a:spcBef>
              <a:spcAft>
                <a:spcPct val="0"/>
              </a:spcAft>
            </a:pPr>
            <a:r>
              <a:rPr lang="en-US" sz="1600" dirty="0" smtClean="0">
                <a:solidFill>
                  <a:schemeClr val="bg1"/>
                </a:solidFill>
                <a:latin typeface="Arial Unicode MS" panose="020B0604020202020204" pitchFamily="34" charset="-128"/>
              </a:rPr>
              <a:t>public </a:t>
            </a:r>
            <a:r>
              <a:rPr lang="en-US" sz="1600" dirty="0">
                <a:solidFill>
                  <a:schemeClr val="bg1"/>
                </a:solidFill>
                <a:latin typeface="Arial Unicode MS" panose="020B0604020202020204" pitchFamily="34" charset="-128"/>
              </a:rPr>
              <a:t>class Lead : </a:t>
            </a:r>
            <a:r>
              <a:rPr lang="en-US" sz="1600" dirty="0" err="1">
                <a:solidFill>
                  <a:schemeClr val="bg1"/>
                </a:solidFill>
                <a:latin typeface="Arial Unicode MS" panose="020B0604020202020204" pitchFamily="34" charset="-128"/>
              </a:rPr>
              <a:t>CustomerBase</a:t>
            </a:r>
            <a:r>
              <a:rPr lang="en-US" sz="1600" dirty="0">
                <a:solidFill>
                  <a:schemeClr val="bg1"/>
                </a:solidFill>
                <a:latin typeface="Arial Unicode MS" panose="020B0604020202020204" pitchFamily="34" charset="-128"/>
              </a:rPr>
              <a:t> </a:t>
            </a:r>
          </a:p>
          <a:p>
            <a:pPr lvl="0" defTabSz="914400" eaLnBrk="0" fontAlgn="base" hangingPunct="0">
              <a:spcBef>
                <a:spcPct val="0"/>
              </a:spcBef>
              <a:spcAft>
                <a:spcPct val="0"/>
              </a:spcAft>
            </a:pPr>
            <a:r>
              <a:rPr lang="en-US" sz="1600" dirty="0">
                <a:solidFill>
                  <a:schemeClr val="bg1"/>
                </a:solidFill>
                <a:latin typeface="Arial Unicode MS" panose="020B0604020202020204" pitchFamily="34" charset="-128"/>
              </a:rPr>
              <a:t>{ </a:t>
            </a:r>
          </a:p>
          <a:p>
            <a:pPr lvl="0" defTabSz="914400" eaLnBrk="0" fontAlgn="base" hangingPunct="0">
              <a:spcBef>
                <a:spcPct val="0"/>
              </a:spcBef>
              <a:spcAft>
                <a:spcPct val="0"/>
              </a:spcAft>
            </a:pPr>
            <a:r>
              <a:rPr lang="en-US" sz="1600" dirty="0">
                <a:solidFill>
                  <a:schemeClr val="bg1"/>
                </a:solidFill>
                <a:latin typeface="Arial Unicode MS" panose="020B0604020202020204" pitchFamily="34" charset="-128"/>
              </a:rPr>
              <a:t>	public override void Validate() </a:t>
            </a:r>
          </a:p>
          <a:p>
            <a:pPr lvl="0" defTabSz="914400" eaLnBrk="0" fontAlgn="base" hangingPunct="0">
              <a:spcBef>
                <a:spcPct val="0"/>
              </a:spcBef>
              <a:spcAft>
                <a:spcPct val="0"/>
              </a:spcAft>
            </a:pPr>
            <a:r>
              <a:rPr lang="en-US" sz="1600" dirty="0">
                <a:solidFill>
                  <a:schemeClr val="bg1"/>
                </a:solidFill>
                <a:latin typeface="Arial Unicode MS" panose="020B0604020202020204" pitchFamily="34" charset="-128"/>
              </a:rPr>
              <a:t>	{ </a:t>
            </a:r>
          </a:p>
          <a:p>
            <a:pPr lvl="0" defTabSz="914400" eaLnBrk="0" fontAlgn="base" hangingPunct="0">
              <a:spcBef>
                <a:spcPct val="0"/>
              </a:spcBef>
              <a:spcAft>
                <a:spcPct val="0"/>
              </a:spcAft>
            </a:pPr>
            <a:r>
              <a:rPr lang="en-US" sz="1600" dirty="0">
                <a:solidFill>
                  <a:schemeClr val="bg1"/>
                </a:solidFill>
                <a:latin typeface="Arial Unicode MS" panose="020B0604020202020204" pitchFamily="34" charset="-128"/>
              </a:rPr>
              <a:t>		if (</a:t>
            </a:r>
            <a:r>
              <a:rPr lang="en-US" sz="1600" dirty="0" err="1">
                <a:solidFill>
                  <a:schemeClr val="bg1"/>
                </a:solidFill>
                <a:latin typeface="Arial Unicode MS" panose="020B0604020202020204" pitchFamily="34" charset="-128"/>
              </a:rPr>
              <a:t>CustomerName.Length</a:t>
            </a:r>
            <a:r>
              <a:rPr lang="en-US" sz="1600" dirty="0">
                <a:solidFill>
                  <a:schemeClr val="bg1"/>
                </a:solidFill>
                <a:latin typeface="Arial Unicode MS" panose="020B0604020202020204" pitchFamily="34" charset="-128"/>
              </a:rPr>
              <a:t> == 0) </a:t>
            </a:r>
          </a:p>
          <a:p>
            <a:pPr lvl="0" defTabSz="914400" eaLnBrk="0" fontAlgn="base" hangingPunct="0">
              <a:spcBef>
                <a:spcPct val="0"/>
              </a:spcBef>
              <a:spcAft>
                <a:spcPct val="0"/>
              </a:spcAft>
            </a:pPr>
            <a:r>
              <a:rPr lang="en-US" sz="1600" dirty="0">
                <a:solidFill>
                  <a:schemeClr val="bg1"/>
                </a:solidFill>
                <a:latin typeface="Arial Unicode MS" panose="020B0604020202020204" pitchFamily="34" charset="-128"/>
              </a:rPr>
              <a:t>			throw new Exception("Customer Name is required");</a:t>
            </a:r>
          </a:p>
          <a:p>
            <a:pPr lvl="0" defTabSz="914400" eaLnBrk="0" fontAlgn="base" hangingPunct="0">
              <a:spcBef>
                <a:spcPct val="0"/>
              </a:spcBef>
              <a:spcAft>
                <a:spcPct val="0"/>
              </a:spcAft>
            </a:pPr>
            <a:r>
              <a:rPr lang="en-US" sz="1600" dirty="0">
                <a:solidFill>
                  <a:schemeClr val="bg1"/>
                </a:solidFill>
                <a:latin typeface="Arial Unicode MS" panose="020B0604020202020204" pitchFamily="34" charset="-128"/>
              </a:rPr>
              <a:t>		if (</a:t>
            </a:r>
            <a:r>
              <a:rPr lang="en-US" sz="1600" dirty="0" err="1">
                <a:solidFill>
                  <a:schemeClr val="bg1"/>
                </a:solidFill>
                <a:latin typeface="Arial Unicode MS" panose="020B0604020202020204" pitchFamily="34" charset="-128"/>
              </a:rPr>
              <a:t>PhoneNumber.Length</a:t>
            </a:r>
            <a:r>
              <a:rPr lang="en-US" sz="1600" dirty="0">
                <a:solidFill>
                  <a:schemeClr val="bg1"/>
                </a:solidFill>
                <a:latin typeface="Arial Unicode MS" panose="020B0604020202020204" pitchFamily="34" charset="-128"/>
              </a:rPr>
              <a:t> == 0)</a:t>
            </a:r>
          </a:p>
          <a:p>
            <a:pPr lvl="0" defTabSz="914400" eaLnBrk="0" fontAlgn="base" hangingPunct="0">
              <a:spcBef>
                <a:spcPct val="0"/>
              </a:spcBef>
              <a:spcAft>
                <a:spcPct val="0"/>
              </a:spcAft>
            </a:pPr>
            <a:r>
              <a:rPr lang="en-US" sz="1600" dirty="0">
                <a:solidFill>
                  <a:schemeClr val="bg1"/>
                </a:solidFill>
                <a:latin typeface="Arial Unicode MS" panose="020B0604020202020204" pitchFamily="34" charset="-128"/>
              </a:rPr>
              <a:t>			throw new Exception("Phone number is required");</a:t>
            </a:r>
          </a:p>
          <a:p>
            <a:pPr lvl="0" defTabSz="914400" eaLnBrk="0" fontAlgn="base" hangingPunct="0">
              <a:spcBef>
                <a:spcPct val="0"/>
              </a:spcBef>
              <a:spcAft>
                <a:spcPct val="0"/>
              </a:spcAft>
            </a:pPr>
            <a:r>
              <a:rPr lang="en-US" sz="1600" dirty="0">
                <a:solidFill>
                  <a:schemeClr val="bg1"/>
                </a:solidFill>
                <a:latin typeface="Arial Unicode MS" panose="020B0604020202020204" pitchFamily="34" charset="-128"/>
              </a:rPr>
              <a:t>	}</a:t>
            </a:r>
            <a:r>
              <a:rPr lang="en-US" sz="1600" dirty="0">
                <a:solidFill>
                  <a:schemeClr val="bg1"/>
                </a:solidFill>
              </a:rPr>
              <a:t> </a:t>
            </a:r>
          </a:p>
          <a:p>
            <a:pPr lvl="0" defTabSz="914400" eaLnBrk="0" fontAlgn="base" hangingPunct="0">
              <a:spcBef>
                <a:spcPct val="0"/>
              </a:spcBef>
              <a:spcAft>
                <a:spcPct val="0"/>
              </a:spcAft>
            </a:pPr>
            <a:r>
              <a:rPr lang="en-US" sz="1600" dirty="0" smtClean="0">
                <a:solidFill>
                  <a:schemeClr val="bg1"/>
                </a:solidFill>
                <a:latin typeface="Arial" panose="020B0604020202020204" pitchFamily="34" charset="0"/>
              </a:rPr>
              <a:t>}</a:t>
            </a:r>
            <a:endParaRPr lang="en-US" sz="1600" dirty="0">
              <a:solidFill>
                <a:schemeClr val="bg1"/>
              </a:solidFill>
              <a:latin typeface="Arial" panose="020B0604020202020204" pitchFamily="34" charset="0"/>
            </a:endParaRPr>
          </a:p>
        </p:txBody>
      </p:sp>
      <p:sp>
        <p:nvSpPr>
          <p:cNvPr id="6" name="TextBox 5"/>
          <p:cNvSpPr txBox="1"/>
          <p:nvPr/>
        </p:nvSpPr>
        <p:spPr>
          <a:xfrm>
            <a:off x="337625" y="189120"/>
            <a:ext cx="2723823" cy="369332"/>
          </a:xfrm>
          <a:prstGeom prst="rect">
            <a:avLst/>
          </a:prstGeom>
          <a:noFill/>
        </p:spPr>
        <p:txBody>
          <a:bodyPr wrap="none" rtlCol="0">
            <a:spAutoFit/>
          </a:bodyPr>
          <a:lstStyle/>
          <a:p>
            <a:r>
              <a:rPr lang="en-US" dirty="0" smtClean="0"/>
              <a:t>Customer and Lead Classes</a:t>
            </a:r>
            <a:endParaRPr lang="en-ZA" dirty="0"/>
          </a:p>
        </p:txBody>
      </p:sp>
    </p:spTree>
    <p:extLst>
      <p:ext uri="{BB962C8B-B14F-4D97-AF65-F5344CB8AC3E}">
        <p14:creationId xmlns:p14="http://schemas.microsoft.com/office/powerpoint/2010/main" val="16528225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Technical context</a:t>
            </a:r>
            <a:endParaRPr lang="en-ZA" dirty="0"/>
          </a:p>
        </p:txBody>
      </p:sp>
      <p:sp>
        <p:nvSpPr>
          <p:cNvPr id="10" name="Rectangle 9"/>
          <p:cNvSpPr/>
          <p:nvPr/>
        </p:nvSpPr>
        <p:spPr>
          <a:xfrm>
            <a:off x="825914" y="2566222"/>
            <a:ext cx="2993922" cy="3200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ZA"/>
          </a:p>
        </p:txBody>
      </p:sp>
      <p:sp>
        <p:nvSpPr>
          <p:cNvPr id="3" name="Oval 2"/>
          <p:cNvSpPr/>
          <p:nvPr/>
        </p:nvSpPr>
        <p:spPr>
          <a:xfrm>
            <a:off x="1223200" y="3598523"/>
            <a:ext cx="1594669" cy="685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Windows</a:t>
            </a:r>
            <a:endParaRPr lang="en-ZA" dirty="0"/>
          </a:p>
        </p:txBody>
      </p:sp>
      <p:sp>
        <p:nvSpPr>
          <p:cNvPr id="5" name="Oval 4"/>
          <p:cNvSpPr/>
          <p:nvPr/>
        </p:nvSpPr>
        <p:spPr>
          <a:xfrm>
            <a:off x="1077561" y="4517839"/>
            <a:ext cx="1125792" cy="685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HTML</a:t>
            </a:r>
            <a:endParaRPr lang="en-ZA" dirty="0"/>
          </a:p>
        </p:txBody>
      </p:sp>
      <p:sp>
        <p:nvSpPr>
          <p:cNvPr id="6" name="Oval 5"/>
          <p:cNvSpPr/>
          <p:nvPr/>
        </p:nvSpPr>
        <p:spPr>
          <a:xfrm>
            <a:off x="2203353" y="4261894"/>
            <a:ext cx="1268361" cy="685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WPF</a:t>
            </a:r>
            <a:endParaRPr lang="en-ZA" dirty="0"/>
          </a:p>
        </p:txBody>
      </p:sp>
      <p:sp>
        <p:nvSpPr>
          <p:cNvPr id="7" name="Oval 6"/>
          <p:cNvSpPr/>
          <p:nvPr/>
        </p:nvSpPr>
        <p:spPr>
          <a:xfrm>
            <a:off x="1877045" y="4998085"/>
            <a:ext cx="1594669" cy="685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Process</a:t>
            </a:r>
            <a:endParaRPr lang="en-ZA" dirty="0"/>
          </a:p>
        </p:txBody>
      </p:sp>
      <p:sp>
        <p:nvSpPr>
          <p:cNvPr id="11" name="Rectangle 10"/>
          <p:cNvSpPr/>
          <p:nvPr/>
        </p:nvSpPr>
        <p:spPr>
          <a:xfrm>
            <a:off x="921777" y="2675128"/>
            <a:ext cx="2794819" cy="84065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Consumer Context</a:t>
            </a:r>
            <a:endParaRPr lang="en-ZA" dirty="0"/>
          </a:p>
        </p:txBody>
      </p:sp>
      <p:sp>
        <p:nvSpPr>
          <p:cNvPr id="12" name="Rectangle 11"/>
          <p:cNvSpPr/>
          <p:nvPr/>
        </p:nvSpPr>
        <p:spPr>
          <a:xfrm>
            <a:off x="4696749" y="2566222"/>
            <a:ext cx="2993922" cy="3200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ZA"/>
          </a:p>
        </p:txBody>
      </p:sp>
      <p:sp>
        <p:nvSpPr>
          <p:cNvPr id="13" name="Oval 12"/>
          <p:cNvSpPr/>
          <p:nvPr/>
        </p:nvSpPr>
        <p:spPr>
          <a:xfrm>
            <a:off x="4928731" y="3582350"/>
            <a:ext cx="1594669" cy="685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ZA" dirty="0"/>
          </a:p>
        </p:txBody>
      </p:sp>
      <p:sp>
        <p:nvSpPr>
          <p:cNvPr id="15" name="Oval 14"/>
          <p:cNvSpPr/>
          <p:nvPr/>
        </p:nvSpPr>
        <p:spPr>
          <a:xfrm>
            <a:off x="6319070" y="4331598"/>
            <a:ext cx="1268361" cy="685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ZA" dirty="0"/>
          </a:p>
        </p:txBody>
      </p:sp>
      <p:sp>
        <p:nvSpPr>
          <p:cNvPr id="16" name="Oval 15"/>
          <p:cNvSpPr/>
          <p:nvPr/>
        </p:nvSpPr>
        <p:spPr>
          <a:xfrm>
            <a:off x="4806698" y="5028810"/>
            <a:ext cx="1594669" cy="685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ZA" dirty="0"/>
          </a:p>
        </p:txBody>
      </p:sp>
      <p:sp>
        <p:nvSpPr>
          <p:cNvPr id="17" name="Rectangle 16"/>
          <p:cNvSpPr/>
          <p:nvPr/>
        </p:nvSpPr>
        <p:spPr>
          <a:xfrm>
            <a:off x="4792612" y="2675128"/>
            <a:ext cx="2794819" cy="84065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Domain</a:t>
            </a:r>
            <a:endParaRPr lang="en-ZA" dirty="0"/>
          </a:p>
        </p:txBody>
      </p:sp>
      <p:sp>
        <p:nvSpPr>
          <p:cNvPr id="18" name="Rectangle 17"/>
          <p:cNvSpPr/>
          <p:nvPr/>
        </p:nvSpPr>
        <p:spPr>
          <a:xfrm>
            <a:off x="8492561" y="2566222"/>
            <a:ext cx="2993922" cy="3200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ZA"/>
          </a:p>
        </p:txBody>
      </p:sp>
      <p:sp>
        <p:nvSpPr>
          <p:cNvPr id="19" name="Oval 18"/>
          <p:cNvSpPr/>
          <p:nvPr/>
        </p:nvSpPr>
        <p:spPr>
          <a:xfrm>
            <a:off x="9075077" y="3547498"/>
            <a:ext cx="1594669" cy="685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SQL Server</a:t>
            </a:r>
            <a:endParaRPr lang="en-ZA" dirty="0"/>
          </a:p>
        </p:txBody>
      </p:sp>
      <p:sp>
        <p:nvSpPr>
          <p:cNvPr id="20" name="Oval 19"/>
          <p:cNvSpPr/>
          <p:nvPr/>
        </p:nvSpPr>
        <p:spPr>
          <a:xfrm>
            <a:off x="8928818" y="4387956"/>
            <a:ext cx="1268361" cy="685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Oracle</a:t>
            </a:r>
            <a:endParaRPr lang="en-ZA" dirty="0"/>
          </a:p>
        </p:txBody>
      </p:sp>
      <p:sp>
        <p:nvSpPr>
          <p:cNvPr id="21" name="Oval 20"/>
          <p:cNvSpPr/>
          <p:nvPr/>
        </p:nvSpPr>
        <p:spPr>
          <a:xfrm>
            <a:off x="9657528" y="5048542"/>
            <a:ext cx="1594669" cy="685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My SQL</a:t>
            </a:r>
            <a:endParaRPr lang="en-ZA" dirty="0"/>
          </a:p>
        </p:txBody>
      </p:sp>
      <p:sp>
        <p:nvSpPr>
          <p:cNvPr id="22" name="Rectangle 21"/>
          <p:cNvSpPr/>
          <p:nvPr/>
        </p:nvSpPr>
        <p:spPr>
          <a:xfrm>
            <a:off x="8588424" y="2675128"/>
            <a:ext cx="2794819" cy="84065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Persistence Context</a:t>
            </a:r>
            <a:endParaRPr lang="en-ZA" dirty="0"/>
          </a:p>
        </p:txBody>
      </p:sp>
      <p:cxnSp>
        <p:nvCxnSpPr>
          <p:cNvPr id="25" name="Straight Arrow Connector 24"/>
          <p:cNvCxnSpPr>
            <a:stCxn id="10" idx="3"/>
            <a:endCxn id="12" idx="1"/>
          </p:cNvCxnSpPr>
          <p:nvPr/>
        </p:nvCxnSpPr>
        <p:spPr>
          <a:xfrm>
            <a:off x="3819836" y="4166422"/>
            <a:ext cx="876913" cy="0"/>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3"/>
            <a:endCxn id="18" idx="1"/>
          </p:cNvCxnSpPr>
          <p:nvPr/>
        </p:nvCxnSpPr>
        <p:spPr>
          <a:xfrm>
            <a:off x="7690671" y="4166422"/>
            <a:ext cx="801890" cy="0"/>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 name="Curved Connector 31"/>
          <p:cNvCxnSpPr>
            <a:endCxn id="15" idx="0"/>
          </p:cNvCxnSpPr>
          <p:nvPr/>
        </p:nvCxnSpPr>
        <p:spPr>
          <a:xfrm>
            <a:off x="6523400" y="3925250"/>
            <a:ext cx="429851" cy="406348"/>
          </a:xfrm>
          <a:prstGeom prst="curved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15" idx="4"/>
            <a:endCxn id="16" idx="6"/>
          </p:cNvCxnSpPr>
          <p:nvPr/>
        </p:nvCxnSpPr>
        <p:spPr>
          <a:xfrm rot="5400000">
            <a:off x="6500153" y="4918612"/>
            <a:ext cx="354312" cy="551884"/>
          </a:xfrm>
          <a:prstGeom prst="curved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2634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1576" y="1185864"/>
            <a:ext cx="10131425" cy="2600324"/>
          </a:xfrm>
        </p:spPr>
        <p:txBody>
          <a:bodyPr>
            <a:normAutofit/>
          </a:bodyPr>
          <a:lstStyle/>
          <a:p>
            <a:pPr marL="0" indent="0">
              <a:buNone/>
            </a:pPr>
            <a:r>
              <a:rPr lang="en-ZA" sz="2400" dirty="0" smtClean="0"/>
              <a:t>Thus we </a:t>
            </a:r>
            <a:r>
              <a:rPr lang="en-ZA" sz="2400" dirty="0"/>
              <a:t>end up with three kinds of sections</a:t>
            </a:r>
            <a:r>
              <a:rPr lang="en-ZA" sz="2400" dirty="0" smtClean="0"/>
              <a:t>:</a:t>
            </a:r>
            <a:endParaRPr lang="en-ZA" sz="2400" dirty="0"/>
          </a:p>
          <a:p>
            <a:endParaRPr lang="en-ZA" sz="2400" dirty="0"/>
          </a:p>
          <a:p>
            <a:r>
              <a:rPr lang="en-ZA" sz="2400" dirty="0"/>
              <a:t>    </a:t>
            </a:r>
            <a:r>
              <a:rPr lang="en-ZA" sz="2400" dirty="0" smtClean="0"/>
              <a:t>The consumer </a:t>
            </a:r>
            <a:r>
              <a:rPr lang="en-ZA" sz="2400" dirty="0"/>
              <a:t>section which mostly has UI.</a:t>
            </a:r>
          </a:p>
          <a:p>
            <a:r>
              <a:rPr lang="en-ZA" sz="2400" dirty="0"/>
              <a:t>    </a:t>
            </a:r>
            <a:r>
              <a:rPr lang="en-ZA" sz="2400" dirty="0" smtClean="0"/>
              <a:t>The domain </a:t>
            </a:r>
            <a:r>
              <a:rPr lang="en-ZA" sz="2400" dirty="0"/>
              <a:t>section which has your classes and business logic.</a:t>
            </a:r>
          </a:p>
          <a:p>
            <a:r>
              <a:rPr lang="en-ZA" sz="2400" dirty="0"/>
              <a:t>    </a:t>
            </a:r>
            <a:r>
              <a:rPr lang="en-ZA" sz="2400" dirty="0" smtClean="0"/>
              <a:t>The persistence </a:t>
            </a:r>
            <a:r>
              <a:rPr lang="en-ZA" sz="2400" dirty="0"/>
              <a:t>section which is nothing but your RDBMS, file etc</a:t>
            </a:r>
            <a:r>
              <a:rPr lang="en-ZA" sz="2400" dirty="0" smtClean="0"/>
              <a:t>.</a:t>
            </a:r>
            <a:endParaRPr lang="en-ZA" sz="2400" dirty="0"/>
          </a:p>
        </p:txBody>
      </p:sp>
      <p:sp>
        <p:nvSpPr>
          <p:cNvPr id="2" name="Rectangle 1"/>
          <p:cNvSpPr/>
          <p:nvPr/>
        </p:nvSpPr>
        <p:spPr>
          <a:xfrm>
            <a:off x="1362075" y="4477435"/>
            <a:ext cx="10210800" cy="830997"/>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alpha val="0"/>
                </a:schemeClr>
              </a:gs>
            </a:gsLst>
            <a:lin ang="0" scaled="1"/>
            <a:tileRect/>
          </a:gradFill>
        </p:spPr>
        <p:txBody>
          <a:bodyPr wrap="square">
            <a:spAutoFit/>
          </a:bodyPr>
          <a:lstStyle/>
          <a:p>
            <a:r>
              <a:rPr lang="en-ZA" sz="2400" b="1" dirty="0"/>
              <a:t>Thought process</a:t>
            </a:r>
            <a:r>
              <a:rPr lang="en-ZA" sz="2400" dirty="0"/>
              <a:t>: When you visualize a class, remember to see them in both the technical context and business entity context.</a:t>
            </a:r>
          </a:p>
        </p:txBody>
      </p:sp>
    </p:spTree>
    <p:extLst>
      <p:ext uri="{BB962C8B-B14F-4D97-AF65-F5344CB8AC3E}">
        <p14:creationId xmlns:p14="http://schemas.microsoft.com/office/powerpoint/2010/main" val="38853796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layer architecture (Layer vs Tier)</a:t>
            </a:r>
            <a:endParaRPr lang="en-ZA" dirty="0"/>
          </a:p>
        </p:txBody>
      </p:sp>
      <p:sp>
        <p:nvSpPr>
          <p:cNvPr id="3" name="Content Placeholder 2"/>
          <p:cNvSpPr>
            <a:spLocks noGrp="1"/>
          </p:cNvSpPr>
          <p:nvPr>
            <p:ph idx="1"/>
          </p:nvPr>
        </p:nvSpPr>
        <p:spPr>
          <a:xfrm>
            <a:off x="685800" y="1643063"/>
            <a:ext cx="10131425" cy="3248025"/>
          </a:xfrm>
        </p:spPr>
        <p:txBody>
          <a:bodyPr>
            <a:normAutofit/>
          </a:bodyPr>
          <a:lstStyle/>
          <a:p>
            <a:r>
              <a:rPr lang="en-ZA" sz="2400" dirty="0" smtClean="0"/>
              <a:t>The Litmus </a:t>
            </a:r>
            <a:r>
              <a:rPr lang="en-ZA" sz="2400" dirty="0"/>
              <a:t>test of software architecture happens during changes. </a:t>
            </a:r>
            <a:r>
              <a:rPr lang="en-ZA" sz="2400" dirty="0" smtClean="0"/>
              <a:t>If a change </a:t>
            </a:r>
            <a:r>
              <a:rPr lang="en-ZA" sz="2400" dirty="0"/>
              <a:t>in one place </a:t>
            </a:r>
            <a:r>
              <a:rPr lang="en-ZA" sz="2400" dirty="0" smtClean="0"/>
              <a:t>mean you are making changes </a:t>
            </a:r>
            <a:r>
              <a:rPr lang="en-ZA" sz="2400" dirty="0"/>
              <a:t>in lot of </a:t>
            </a:r>
            <a:r>
              <a:rPr lang="en-ZA" sz="2400" dirty="0" smtClean="0"/>
              <a:t>places, that’s a </a:t>
            </a:r>
            <a:r>
              <a:rPr lang="en-ZA" sz="2400" dirty="0"/>
              <a:t>sign of a bad architecture.</a:t>
            </a:r>
          </a:p>
          <a:p>
            <a:r>
              <a:rPr lang="en-ZA" sz="2400" dirty="0"/>
              <a:t>So to avoid changes all over </a:t>
            </a:r>
            <a:r>
              <a:rPr lang="en-ZA" sz="2400" dirty="0" smtClean="0"/>
              <a:t>place </a:t>
            </a:r>
            <a:r>
              <a:rPr lang="en-ZA" sz="2400" dirty="0"/>
              <a:t>we need to make proper layers and compartments and put similar nature of responsibility in those layers. So </a:t>
            </a:r>
            <a:r>
              <a:rPr lang="en-ZA" sz="2400" dirty="0" smtClean="0"/>
              <a:t>from </a:t>
            </a:r>
            <a:r>
              <a:rPr lang="en-ZA" sz="2400" dirty="0"/>
              <a:t>technical context </a:t>
            </a:r>
            <a:r>
              <a:rPr lang="en-ZA" sz="2400" dirty="0" smtClean="0"/>
              <a:t>we know we </a:t>
            </a:r>
            <a:r>
              <a:rPr lang="en-ZA" sz="2400" dirty="0"/>
              <a:t>currently have </a:t>
            </a:r>
            <a:r>
              <a:rPr lang="en-ZA" sz="2400" dirty="0" smtClean="0"/>
              <a:t>at least three sections: </a:t>
            </a:r>
            <a:r>
              <a:rPr lang="en-ZA" sz="2400" dirty="0"/>
              <a:t>UI ,Domain / Business layer and the Data </a:t>
            </a:r>
            <a:r>
              <a:rPr lang="en-ZA" sz="2400" dirty="0" smtClean="0"/>
              <a:t>layer (Persistence).</a:t>
            </a:r>
            <a:endParaRPr lang="en-ZA" sz="2400" dirty="0"/>
          </a:p>
        </p:txBody>
      </p:sp>
      <p:sp>
        <p:nvSpPr>
          <p:cNvPr id="5" name="Rectangle 4"/>
          <p:cNvSpPr/>
          <p:nvPr/>
        </p:nvSpPr>
        <p:spPr>
          <a:xfrm>
            <a:off x="1157287" y="5343521"/>
            <a:ext cx="1300163" cy="6143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UI</a:t>
            </a:r>
            <a:endParaRPr lang="en-ZA" dirty="0"/>
          </a:p>
        </p:txBody>
      </p:sp>
      <p:sp>
        <p:nvSpPr>
          <p:cNvPr id="6" name="Rectangle 5"/>
          <p:cNvSpPr/>
          <p:nvPr/>
        </p:nvSpPr>
        <p:spPr>
          <a:xfrm>
            <a:off x="3367087" y="5343520"/>
            <a:ext cx="1300163" cy="6143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UI</a:t>
            </a:r>
            <a:endParaRPr lang="en-ZA" dirty="0"/>
          </a:p>
        </p:txBody>
      </p:sp>
      <p:sp>
        <p:nvSpPr>
          <p:cNvPr id="7" name="Rectangle 6"/>
          <p:cNvSpPr/>
          <p:nvPr/>
        </p:nvSpPr>
        <p:spPr>
          <a:xfrm>
            <a:off x="5576887" y="5343519"/>
            <a:ext cx="1300163" cy="6143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UI</a:t>
            </a:r>
            <a:endParaRPr lang="en-ZA" dirty="0"/>
          </a:p>
        </p:txBody>
      </p:sp>
      <p:sp>
        <p:nvSpPr>
          <p:cNvPr id="8" name="Flowchart: Magnetic Disk 7"/>
          <p:cNvSpPr/>
          <p:nvPr/>
        </p:nvSpPr>
        <p:spPr>
          <a:xfrm>
            <a:off x="7921627" y="4607050"/>
            <a:ext cx="1128712" cy="907926"/>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RDBMS</a:t>
            </a:r>
            <a:endParaRPr lang="en-ZA" dirty="0"/>
          </a:p>
        </p:txBody>
      </p:sp>
      <p:sp>
        <p:nvSpPr>
          <p:cNvPr id="9" name="Flowchart: Magnetic Disk 8"/>
          <p:cNvSpPr/>
          <p:nvPr/>
        </p:nvSpPr>
        <p:spPr>
          <a:xfrm>
            <a:off x="7896226" y="5789673"/>
            <a:ext cx="1128712" cy="907926"/>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DocDB</a:t>
            </a:r>
            <a:endParaRPr lang="en-ZA" dirty="0"/>
          </a:p>
        </p:txBody>
      </p:sp>
      <p:sp>
        <p:nvSpPr>
          <p:cNvPr id="10" name="Flowchart: Magnetic Disk 9"/>
          <p:cNvSpPr/>
          <p:nvPr/>
        </p:nvSpPr>
        <p:spPr>
          <a:xfrm>
            <a:off x="9356725" y="5278558"/>
            <a:ext cx="1128712" cy="907926"/>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Etc…</a:t>
            </a:r>
            <a:endParaRPr lang="en-ZA" dirty="0"/>
          </a:p>
        </p:txBody>
      </p:sp>
      <p:cxnSp>
        <p:nvCxnSpPr>
          <p:cNvPr id="12" name="Straight Arrow Connector 11"/>
          <p:cNvCxnSpPr>
            <a:stCxn id="5" idx="2"/>
          </p:cNvCxnSpPr>
          <p:nvPr/>
        </p:nvCxnSpPr>
        <p:spPr>
          <a:xfrm flipH="1">
            <a:off x="1807368" y="5957884"/>
            <a:ext cx="1" cy="28575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3"/>
            <a:endCxn id="6" idx="1"/>
          </p:cNvCxnSpPr>
          <p:nvPr/>
        </p:nvCxnSpPr>
        <p:spPr>
          <a:xfrm flipV="1">
            <a:off x="2457450" y="5650702"/>
            <a:ext cx="909637"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a:endCxn id="7" idx="1"/>
          </p:cNvCxnSpPr>
          <p:nvPr/>
        </p:nvCxnSpPr>
        <p:spPr>
          <a:xfrm flipV="1">
            <a:off x="4667250" y="5650701"/>
            <a:ext cx="909637"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3"/>
            <a:endCxn id="8" idx="2"/>
          </p:cNvCxnSpPr>
          <p:nvPr/>
        </p:nvCxnSpPr>
        <p:spPr>
          <a:xfrm flipV="1">
            <a:off x="6877050" y="5061013"/>
            <a:ext cx="1044577" cy="5896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3"/>
            <a:endCxn id="9" idx="2"/>
          </p:cNvCxnSpPr>
          <p:nvPr/>
        </p:nvCxnSpPr>
        <p:spPr>
          <a:xfrm>
            <a:off x="6877050" y="5650701"/>
            <a:ext cx="1019176" cy="5929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 idx="3"/>
            <a:endCxn id="10" idx="2"/>
          </p:cNvCxnSpPr>
          <p:nvPr/>
        </p:nvCxnSpPr>
        <p:spPr>
          <a:xfrm>
            <a:off x="6877050" y="5650701"/>
            <a:ext cx="2479675" cy="818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0"/>
          </p:cNvCxnSpPr>
          <p:nvPr/>
        </p:nvCxnSpPr>
        <p:spPr>
          <a:xfrm flipH="1" flipV="1">
            <a:off x="4017168" y="5033198"/>
            <a:ext cx="1" cy="31032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2"/>
          </p:cNvCxnSpPr>
          <p:nvPr/>
        </p:nvCxnSpPr>
        <p:spPr>
          <a:xfrm flipH="1">
            <a:off x="6226968" y="5957882"/>
            <a:ext cx="1" cy="28575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18595" y="6243636"/>
            <a:ext cx="1476494" cy="369332"/>
          </a:xfrm>
          <a:prstGeom prst="rect">
            <a:avLst/>
          </a:prstGeom>
          <a:noFill/>
        </p:spPr>
        <p:txBody>
          <a:bodyPr wrap="none" rtlCol="0">
            <a:spAutoFit/>
          </a:bodyPr>
          <a:lstStyle/>
          <a:p>
            <a:r>
              <a:rPr lang="en-US" dirty="0" smtClean="0"/>
              <a:t>Look and Feel</a:t>
            </a:r>
            <a:endParaRPr lang="en-ZA" dirty="0"/>
          </a:p>
        </p:txBody>
      </p:sp>
      <p:sp>
        <p:nvSpPr>
          <p:cNvPr id="32" name="TextBox 31"/>
          <p:cNvSpPr txBox="1"/>
          <p:nvPr/>
        </p:nvSpPr>
        <p:spPr>
          <a:xfrm>
            <a:off x="3255581" y="4729157"/>
            <a:ext cx="1523174" cy="369332"/>
          </a:xfrm>
          <a:prstGeom prst="rect">
            <a:avLst/>
          </a:prstGeom>
          <a:noFill/>
        </p:spPr>
        <p:txBody>
          <a:bodyPr wrap="none" rtlCol="0">
            <a:spAutoFit/>
          </a:bodyPr>
          <a:lstStyle/>
          <a:p>
            <a:r>
              <a:rPr lang="en-US" dirty="0" smtClean="0"/>
              <a:t>Business Logic</a:t>
            </a:r>
            <a:endParaRPr lang="en-ZA" dirty="0"/>
          </a:p>
        </p:txBody>
      </p:sp>
      <p:sp>
        <p:nvSpPr>
          <p:cNvPr id="33" name="TextBox 32"/>
          <p:cNvSpPr txBox="1"/>
          <p:nvPr/>
        </p:nvSpPr>
        <p:spPr>
          <a:xfrm>
            <a:off x="5338360" y="6225647"/>
            <a:ext cx="1777218" cy="369332"/>
          </a:xfrm>
          <a:prstGeom prst="rect">
            <a:avLst/>
          </a:prstGeom>
          <a:noFill/>
        </p:spPr>
        <p:txBody>
          <a:bodyPr wrap="none" rtlCol="0">
            <a:spAutoFit/>
          </a:bodyPr>
          <a:lstStyle/>
          <a:p>
            <a:r>
              <a:rPr lang="en-US" dirty="0" smtClean="0"/>
              <a:t>Persistence Logic</a:t>
            </a:r>
            <a:endParaRPr lang="en-ZA" dirty="0"/>
          </a:p>
        </p:txBody>
      </p:sp>
    </p:spTree>
    <p:extLst>
      <p:ext uri="{BB962C8B-B14F-4D97-AF65-F5344CB8AC3E}">
        <p14:creationId xmlns:p14="http://schemas.microsoft.com/office/powerpoint/2010/main" val="32011600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3496" y="712232"/>
            <a:ext cx="4514850" cy="34385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308" y="712232"/>
            <a:ext cx="4514850" cy="3228975"/>
          </a:xfrm>
          <a:prstGeom prst="rect">
            <a:avLst/>
          </a:prstGeom>
        </p:spPr>
      </p:pic>
      <p:sp>
        <p:nvSpPr>
          <p:cNvPr id="6" name="TextBox 5"/>
          <p:cNvSpPr txBox="1"/>
          <p:nvPr/>
        </p:nvSpPr>
        <p:spPr>
          <a:xfrm>
            <a:off x="1122362" y="342900"/>
            <a:ext cx="1373389" cy="369332"/>
          </a:xfrm>
          <a:prstGeom prst="rect">
            <a:avLst/>
          </a:prstGeom>
          <a:noFill/>
        </p:spPr>
        <p:txBody>
          <a:bodyPr wrap="none" rtlCol="0">
            <a:spAutoFit/>
          </a:bodyPr>
          <a:lstStyle/>
          <a:p>
            <a:r>
              <a:rPr lang="en-US" dirty="0" smtClean="0"/>
              <a:t>Add UI Layer</a:t>
            </a:r>
            <a:endParaRPr lang="en-ZA" dirty="0"/>
          </a:p>
        </p:txBody>
      </p:sp>
      <p:sp>
        <p:nvSpPr>
          <p:cNvPr id="7" name="TextBox 6"/>
          <p:cNvSpPr txBox="1"/>
          <p:nvPr/>
        </p:nvSpPr>
        <p:spPr>
          <a:xfrm>
            <a:off x="6353174" y="342900"/>
            <a:ext cx="2228559" cy="369332"/>
          </a:xfrm>
          <a:prstGeom prst="rect">
            <a:avLst/>
          </a:prstGeom>
          <a:noFill/>
        </p:spPr>
        <p:txBody>
          <a:bodyPr wrap="none" rtlCol="0">
            <a:spAutoFit/>
          </a:bodyPr>
          <a:lstStyle/>
          <a:p>
            <a:r>
              <a:rPr lang="en-US" dirty="0" smtClean="0"/>
              <a:t>Add Persistence Layer</a:t>
            </a:r>
            <a:endParaRPr lang="en-ZA"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6958" y="4392626"/>
            <a:ext cx="2447925" cy="1638300"/>
          </a:xfrm>
          <a:prstGeom prst="rect">
            <a:avLst/>
          </a:prstGeom>
        </p:spPr>
      </p:pic>
      <p:sp>
        <p:nvSpPr>
          <p:cNvPr id="11" name="TextBox 10"/>
          <p:cNvSpPr txBox="1"/>
          <p:nvPr/>
        </p:nvSpPr>
        <p:spPr>
          <a:xfrm>
            <a:off x="4923633" y="4920271"/>
            <a:ext cx="3532827" cy="461665"/>
          </a:xfrm>
          <a:prstGeom prst="rect">
            <a:avLst/>
          </a:prstGeom>
          <a:noFill/>
        </p:spPr>
        <p:txBody>
          <a:bodyPr wrap="none" rtlCol="0">
            <a:spAutoFit/>
          </a:bodyPr>
          <a:lstStyle/>
          <a:p>
            <a:r>
              <a:rPr lang="en-ZA" sz="2400" dirty="0"/>
              <a:t>“Three Layer Architecture”</a:t>
            </a:r>
          </a:p>
        </p:txBody>
      </p:sp>
      <p:sp>
        <p:nvSpPr>
          <p:cNvPr id="12" name="Bent-Up Arrow 11"/>
          <p:cNvSpPr/>
          <p:nvPr/>
        </p:nvSpPr>
        <p:spPr>
          <a:xfrm rot="5400000">
            <a:off x="1504094" y="4110087"/>
            <a:ext cx="575775" cy="669952"/>
          </a:xfrm>
          <a:prstGeom prst="ben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ZA"/>
          </a:p>
        </p:txBody>
      </p:sp>
      <p:sp>
        <p:nvSpPr>
          <p:cNvPr id="13" name="Bent-Up Arrow 12"/>
          <p:cNvSpPr/>
          <p:nvPr/>
        </p:nvSpPr>
        <p:spPr>
          <a:xfrm rot="5400000" flipV="1">
            <a:off x="5391859" y="3124231"/>
            <a:ext cx="791741" cy="2425693"/>
          </a:xfrm>
          <a:prstGeom prst="bentUpArrow">
            <a:avLst>
              <a:gd name="adj1" fmla="val 25000"/>
              <a:gd name="adj2" fmla="val 26111"/>
              <a:gd name="adj3" fmla="val 3094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ZA"/>
          </a:p>
        </p:txBody>
      </p:sp>
      <p:sp>
        <p:nvSpPr>
          <p:cNvPr id="14" name="TextBox 13"/>
          <p:cNvSpPr txBox="1"/>
          <p:nvPr/>
        </p:nvSpPr>
        <p:spPr>
          <a:xfrm>
            <a:off x="4709319" y="5430761"/>
            <a:ext cx="6963567" cy="1200329"/>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alpha val="0"/>
                </a:schemeClr>
              </a:gs>
            </a:gsLst>
            <a:lin ang="0" scaled="1"/>
            <a:tileRect/>
          </a:gradFill>
        </p:spPr>
        <p:txBody>
          <a:bodyPr wrap="square" rtlCol="0">
            <a:spAutoFit/>
          </a:bodyPr>
          <a:lstStyle/>
          <a:p>
            <a:r>
              <a:rPr lang="en-ZA" sz="2400" b="1" dirty="0"/>
              <a:t>Thought process </a:t>
            </a:r>
            <a:r>
              <a:rPr lang="en-ZA" sz="2400" b="1" dirty="0" smtClean="0"/>
              <a:t>: </a:t>
            </a:r>
            <a:r>
              <a:rPr lang="en-ZA" sz="2400" dirty="0"/>
              <a:t>Always divide your project in to logical layers and every layer should have some unique </a:t>
            </a:r>
            <a:r>
              <a:rPr lang="en-ZA" sz="2400" dirty="0" smtClean="0"/>
              <a:t>responsibly</a:t>
            </a:r>
            <a:endParaRPr lang="en-ZA" sz="2400" dirty="0"/>
          </a:p>
        </p:txBody>
      </p:sp>
    </p:spTree>
    <p:extLst>
      <p:ext uri="{BB962C8B-B14F-4D97-AF65-F5344CB8AC3E}">
        <p14:creationId xmlns:p14="http://schemas.microsoft.com/office/powerpoint/2010/main" val="370966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animBg="1"/>
      <p:bldP spid="13" grpId="0" animBg="1"/>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vs Tier</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4229" y="2343150"/>
            <a:ext cx="5354567" cy="2771776"/>
          </a:xfrm>
        </p:spPr>
      </p:pic>
    </p:spTree>
    <p:extLst>
      <p:ext uri="{BB962C8B-B14F-4D97-AF65-F5344CB8AC3E}">
        <p14:creationId xmlns:p14="http://schemas.microsoft.com/office/powerpoint/2010/main" val="5719701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2">
                  <a:lumMod val="67000"/>
                </a:schemeClr>
              </a:gs>
              <a:gs pos="48000">
                <a:schemeClr val="accent2">
                  <a:lumMod val="97000"/>
                  <a:lumOff val="3000"/>
                </a:schemeClr>
              </a:gs>
              <a:gs pos="100000">
                <a:srgbClr val="91B0E3">
                  <a:alpha val="0"/>
                </a:srgbClr>
              </a:gs>
            </a:gsLst>
            <a:lin ang="0" scaled="1"/>
          </a:gradFill>
        </p:spPr>
        <p:txBody>
          <a:bodyPr/>
          <a:lstStyle/>
          <a:p>
            <a:r>
              <a:rPr lang="en-US" dirty="0" smtClean="0"/>
              <a:t>project: Creating user interface</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0760" y="2308763"/>
            <a:ext cx="6404418" cy="4043012"/>
          </a:xfrm>
        </p:spPr>
      </p:pic>
    </p:spTree>
    <p:extLst>
      <p:ext uri="{BB962C8B-B14F-4D97-AF65-F5344CB8AC3E}">
        <p14:creationId xmlns:p14="http://schemas.microsoft.com/office/powerpoint/2010/main" val="3116345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p:cNvGraphicFramePr/>
          <p:nvPr>
            <p:extLst>
              <p:ext uri="{D42A27DB-BD31-4B8C-83A1-F6EECF244321}">
                <p14:modId xmlns:p14="http://schemas.microsoft.com/office/powerpoint/2010/main" val="2449495183"/>
              </p:ext>
            </p:extLst>
          </p:nvPr>
        </p:nvGraphicFramePr>
        <p:xfrm>
          <a:off x="516730" y="436098"/>
          <a:ext cx="11075048" cy="60702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79937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398" y="359510"/>
            <a:ext cx="7767639" cy="6093976"/>
          </a:xfrm>
          <a:prstGeom prst="rect">
            <a:avLst/>
          </a:prstGeom>
          <a:solidFill>
            <a:schemeClr val="bg2">
              <a:lumMod val="20000"/>
              <a:lumOff val="80000"/>
            </a:schemeClr>
          </a:solidFill>
        </p:spPr>
        <p:txBody>
          <a:bodyPr wrap="square">
            <a:spAutoFit/>
          </a:bodyPr>
          <a:lstStyle/>
          <a:p>
            <a:r>
              <a:rPr lang="en-ZA" sz="1000" dirty="0">
                <a:solidFill>
                  <a:schemeClr val="bg1"/>
                </a:solidFill>
              </a:rPr>
              <a:t>[</a:t>
            </a:r>
            <a:r>
              <a:rPr lang="en-ZA" sz="1000" dirty="0" err="1">
                <a:solidFill>
                  <a:schemeClr val="bg1"/>
                </a:solidFill>
              </a:rPr>
              <a:t>TestClass</a:t>
            </a:r>
            <a:r>
              <a:rPr lang="en-ZA" sz="1000" dirty="0">
                <a:solidFill>
                  <a:schemeClr val="bg1"/>
                </a:solidFill>
              </a:rPr>
              <a:t>]</a:t>
            </a:r>
          </a:p>
          <a:p>
            <a:r>
              <a:rPr lang="en-ZA" sz="1000" dirty="0">
                <a:solidFill>
                  <a:schemeClr val="bg1"/>
                </a:solidFill>
              </a:rPr>
              <a:t>    public class </a:t>
            </a:r>
            <a:r>
              <a:rPr lang="en-ZA" sz="1000" dirty="0" err="1">
                <a:solidFill>
                  <a:schemeClr val="bg1"/>
                </a:solidFill>
              </a:rPr>
              <a:t>CustomerScreenTests</a:t>
            </a:r>
            <a:endParaRPr lang="en-ZA" sz="1000" dirty="0">
              <a:solidFill>
                <a:schemeClr val="bg1"/>
              </a:solidFill>
            </a:endParaRPr>
          </a:p>
          <a:p>
            <a:r>
              <a:rPr lang="en-ZA" sz="1000" dirty="0">
                <a:solidFill>
                  <a:schemeClr val="bg1"/>
                </a:solidFill>
              </a:rPr>
              <a:t>    {</a:t>
            </a:r>
          </a:p>
          <a:p>
            <a:r>
              <a:rPr lang="en-ZA" sz="1000" dirty="0">
                <a:solidFill>
                  <a:schemeClr val="bg1"/>
                </a:solidFill>
              </a:rPr>
              <a:t>        public </a:t>
            </a:r>
            <a:r>
              <a:rPr lang="en-ZA" sz="1000" dirty="0" err="1">
                <a:solidFill>
                  <a:schemeClr val="bg1"/>
                </a:solidFill>
              </a:rPr>
              <a:t>enum</a:t>
            </a:r>
            <a:r>
              <a:rPr lang="en-ZA" sz="1000" dirty="0">
                <a:solidFill>
                  <a:schemeClr val="bg1"/>
                </a:solidFill>
              </a:rPr>
              <a:t> </a:t>
            </a:r>
            <a:r>
              <a:rPr lang="en-ZA" sz="1000" dirty="0" err="1">
                <a:solidFill>
                  <a:schemeClr val="bg1"/>
                </a:solidFill>
              </a:rPr>
              <a:t>TestCustomerTypes</a:t>
            </a:r>
            <a:r>
              <a:rPr lang="en-ZA" sz="1000" dirty="0">
                <a:solidFill>
                  <a:schemeClr val="bg1"/>
                </a:solidFill>
              </a:rPr>
              <a:t> { Lead = 0, Customer = 1}</a:t>
            </a:r>
          </a:p>
          <a:p>
            <a:r>
              <a:rPr lang="en-ZA" sz="1000" dirty="0">
                <a:solidFill>
                  <a:schemeClr val="bg1"/>
                </a:solidFill>
              </a:rPr>
              <a:t>        </a:t>
            </a:r>
          </a:p>
          <a:p>
            <a:r>
              <a:rPr lang="en-ZA" sz="1000" dirty="0">
                <a:solidFill>
                  <a:schemeClr val="bg1"/>
                </a:solidFill>
              </a:rPr>
              <a:t>        [</a:t>
            </a:r>
            <a:r>
              <a:rPr lang="en-ZA" sz="1000" dirty="0" err="1">
                <a:solidFill>
                  <a:schemeClr val="bg1"/>
                </a:solidFill>
              </a:rPr>
              <a:t>TestMethod</a:t>
            </a:r>
            <a:r>
              <a:rPr lang="en-ZA" sz="1000" dirty="0">
                <a:solidFill>
                  <a:schemeClr val="bg1"/>
                </a:solidFill>
              </a:rPr>
              <a:t>]</a:t>
            </a:r>
          </a:p>
          <a:p>
            <a:r>
              <a:rPr lang="en-ZA" sz="1000" dirty="0">
                <a:solidFill>
                  <a:schemeClr val="bg1"/>
                </a:solidFill>
              </a:rPr>
              <a:t>        public void </a:t>
            </a:r>
            <a:r>
              <a:rPr lang="en-ZA" sz="1000" dirty="0" err="1">
                <a:solidFill>
                  <a:schemeClr val="bg1"/>
                </a:solidFill>
              </a:rPr>
              <a:t>AddsnewCustomer</a:t>
            </a:r>
            <a:r>
              <a:rPr lang="en-ZA" sz="1000" dirty="0">
                <a:solidFill>
                  <a:schemeClr val="bg1"/>
                </a:solidFill>
              </a:rPr>
              <a:t>()</a:t>
            </a:r>
          </a:p>
          <a:p>
            <a:r>
              <a:rPr lang="en-ZA" sz="1000" dirty="0">
                <a:solidFill>
                  <a:schemeClr val="bg1"/>
                </a:solidFill>
              </a:rPr>
              <a:t>        {</a:t>
            </a:r>
          </a:p>
          <a:p>
            <a:r>
              <a:rPr lang="en-ZA" sz="1000" dirty="0">
                <a:solidFill>
                  <a:schemeClr val="bg1"/>
                </a:solidFill>
              </a:rPr>
              <a:t>            //Arrange</a:t>
            </a:r>
          </a:p>
          <a:p>
            <a:r>
              <a:rPr lang="en-ZA" sz="1000" dirty="0">
                <a:solidFill>
                  <a:schemeClr val="bg1"/>
                </a:solidFill>
              </a:rPr>
              <a:t>            </a:t>
            </a:r>
            <a:r>
              <a:rPr lang="en-ZA" sz="1000" dirty="0" err="1">
                <a:solidFill>
                  <a:schemeClr val="bg1"/>
                </a:solidFill>
              </a:rPr>
              <a:t>var</a:t>
            </a:r>
            <a:r>
              <a:rPr lang="en-ZA" sz="1000" dirty="0">
                <a:solidFill>
                  <a:schemeClr val="bg1"/>
                </a:solidFill>
              </a:rPr>
              <a:t> </a:t>
            </a:r>
            <a:r>
              <a:rPr lang="en-ZA" sz="1000" dirty="0" err="1">
                <a:solidFill>
                  <a:schemeClr val="bg1"/>
                </a:solidFill>
              </a:rPr>
              <a:t>todayTest</a:t>
            </a:r>
            <a:r>
              <a:rPr lang="en-ZA" sz="1000" dirty="0">
                <a:solidFill>
                  <a:schemeClr val="bg1"/>
                </a:solidFill>
              </a:rPr>
              <a:t> = </a:t>
            </a:r>
            <a:r>
              <a:rPr lang="en-ZA" sz="1000" dirty="0" err="1">
                <a:solidFill>
                  <a:schemeClr val="bg1"/>
                </a:solidFill>
              </a:rPr>
              <a:t>DateTime.Now</a:t>
            </a:r>
            <a:r>
              <a:rPr lang="en-ZA" sz="1000" dirty="0">
                <a:solidFill>
                  <a:schemeClr val="bg1"/>
                </a:solidFill>
              </a:rPr>
              <a:t>;</a:t>
            </a:r>
          </a:p>
          <a:p>
            <a:r>
              <a:rPr lang="en-ZA" sz="1000" dirty="0">
                <a:solidFill>
                  <a:schemeClr val="bg1"/>
                </a:solidFill>
              </a:rPr>
              <a:t>            </a:t>
            </a:r>
            <a:r>
              <a:rPr lang="en-ZA" sz="1000" dirty="0" err="1">
                <a:solidFill>
                  <a:schemeClr val="bg1"/>
                </a:solidFill>
              </a:rPr>
              <a:t>var</a:t>
            </a:r>
            <a:r>
              <a:rPr lang="en-ZA" sz="1000" dirty="0">
                <a:solidFill>
                  <a:schemeClr val="bg1"/>
                </a:solidFill>
              </a:rPr>
              <a:t> </a:t>
            </a:r>
            <a:r>
              <a:rPr lang="en-ZA" sz="1000" dirty="0" err="1">
                <a:solidFill>
                  <a:schemeClr val="bg1"/>
                </a:solidFill>
              </a:rPr>
              <a:t>sut</a:t>
            </a:r>
            <a:r>
              <a:rPr lang="en-ZA" sz="1000" dirty="0">
                <a:solidFill>
                  <a:schemeClr val="bg1"/>
                </a:solidFill>
              </a:rPr>
              <a:t> = new </a:t>
            </a:r>
            <a:r>
              <a:rPr lang="en-ZA" sz="1000" dirty="0" err="1">
                <a:solidFill>
                  <a:schemeClr val="bg1"/>
                </a:solidFill>
              </a:rPr>
              <a:t>FakeCustomerScreen</a:t>
            </a:r>
            <a:r>
              <a:rPr lang="en-ZA" sz="1000" dirty="0">
                <a:solidFill>
                  <a:schemeClr val="bg1"/>
                </a:solidFill>
              </a:rPr>
              <a:t>();</a:t>
            </a:r>
          </a:p>
          <a:p>
            <a:r>
              <a:rPr lang="en-ZA" sz="1000" dirty="0">
                <a:solidFill>
                  <a:schemeClr val="bg1"/>
                </a:solidFill>
              </a:rPr>
              <a:t>            </a:t>
            </a:r>
            <a:r>
              <a:rPr lang="en-ZA" sz="1000" dirty="0" err="1">
                <a:solidFill>
                  <a:schemeClr val="bg1"/>
                </a:solidFill>
              </a:rPr>
              <a:t>sut.SetupValues</a:t>
            </a:r>
            <a:r>
              <a:rPr lang="en-ZA" sz="1000" dirty="0">
                <a:solidFill>
                  <a:schemeClr val="bg1"/>
                </a:solidFill>
              </a:rPr>
              <a:t>((</a:t>
            </a:r>
            <a:r>
              <a:rPr lang="en-ZA" sz="1000" dirty="0" err="1">
                <a:solidFill>
                  <a:schemeClr val="bg1"/>
                </a:solidFill>
              </a:rPr>
              <a:t>int</a:t>
            </a:r>
            <a:r>
              <a:rPr lang="en-ZA" sz="1000" dirty="0">
                <a:solidFill>
                  <a:schemeClr val="bg1"/>
                </a:solidFill>
              </a:rPr>
              <a:t>) </a:t>
            </a:r>
            <a:r>
              <a:rPr lang="en-ZA" sz="1000" dirty="0" err="1">
                <a:solidFill>
                  <a:schemeClr val="bg1"/>
                </a:solidFill>
              </a:rPr>
              <a:t>TestCustomerTypes.Customer</a:t>
            </a:r>
            <a:r>
              <a:rPr lang="en-ZA" sz="1000" dirty="0">
                <a:solidFill>
                  <a:schemeClr val="bg1"/>
                </a:solidFill>
              </a:rPr>
              <a:t>, </a:t>
            </a:r>
            <a:r>
              <a:rPr lang="en-ZA" sz="1000" dirty="0" err="1">
                <a:solidFill>
                  <a:schemeClr val="bg1"/>
                </a:solidFill>
              </a:rPr>
              <a:t>ModelTests.TestCustomerName</a:t>
            </a:r>
            <a:r>
              <a:rPr lang="en-ZA" sz="1000" dirty="0">
                <a:solidFill>
                  <a:schemeClr val="bg1"/>
                </a:solidFill>
              </a:rPr>
              <a:t>, </a:t>
            </a:r>
            <a:r>
              <a:rPr lang="en-ZA" sz="1000" dirty="0" err="1">
                <a:solidFill>
                  <a:schemeClr val="bg1"/>
                </a:solidFill>
              </a:rPr>
              <a:t>ModelTests.TestPhoneNumber</a:t>
            </a:r>
            <a:r>
              <a:rPr lang="en-ZA" sz="1000" dirty="0">
                <a:solidFill>
                  <a:schemeClr val="bg1"/>
                </a:solidFill>
              </a:rPr>
              <a:t>,</a:t>
            </a:r>
          </a:p>
          <a:p>
            <a:r>
              <a:rPr lang="en-ZA" sz="1000" dirty="0">
                <a:solidFill>
                  <a:schemeClr val="bg1"/>
                </a:solidFill>
              </a:rPr>
              <a:t>                </a:t>
            </a:r>
            <a:r>
              <a:rPr lang="en-ZA" sz="1000" dirty="0" err="1">
                <a:solidFill>
                  <a:schemeClr val="bg1"/>
                </a:solidFill>
              </a:rPr>
              <a:t>ModelTests.TestAddress</a:t>
            </a:r>
            <a:r>
              <a:rPr lang="en-ZA" sz="1000" dirty="0">
                <a:solidFill>
                  <a:schemeClr val="bg1"/>
                </a:solidFill>
              </a:rPr>
              <a:t>, </a:t>
            </a:r>
            <a:r>
              <a:rPr lang="en-ZA" sz="1000" dirty="0" err="1">
                <a:solidFill>
                  <a:schemeClr val="bg1"/>
                </a:solidFill>
              </a:rPr>
              <a:t>ModelTests.TestBillAmount</a:t>
            </a:r>
            <a:r>
              <a:rPr lang="en-ZA" sz="1000" dirty="0">
                <a:solidFill>
                  <a:schemeClr val="bg1"/>
                </a:solidFill>
              </a:rPr>
              <a:t>, </a:t>
            </a:r>
            <a:r>
              <a:rPr lang="en-ZA" sz="1000" dirty="0" err="1">
                <a:solidFill>
                  <a:schemeClr val="bg1"/>
                </a:solidFill>
              </a:rPr>
              <a:t>todayTest</a:t>
            </a:r>
            <a:r>
              <a:rPr lang="en-ZA" sz="1000" dirty="0">
                <a:solidFill>
                  <a:schemeClr val="bg1"/>
                </a:solidFill>
              </a:rPr>
              <a:t>);</a:t>
            </a:r>
          </a:p>
          <a:p>
            <a:r>
              <a:rPr lang="en-ZA" sz="1000" dirty="0">
                <a:solidFill>
                  <a:schemeClr val="bg1"/>
                </a:solidFill>
              </a:rPr>
              <a:t>            //Act</a:t>
            </a:r>
          </a:p>
          <a:p>
            <a:r>
              <a:rPr lang="en-ZA" sz="1000" dirty="0">
                <a:solidFill>
                  <a:schemeClr val="bg1"/>
                </a:solidFill>
              </a:rPr>
              <a:t>            </a:t>
            </a:r>
            <a:r>
              <a:rPr lang="en-ZA" sz="1000" dirty="0" err="1">
                <a:solidFill>
                  <a:schemeClr val="bg1"/>
                </a:solidFill>
              </a:rPr>
              <a:t>var</a:t>
            </a:r>
            <a:r>
              <a:rPr lang="en-ZA" sz="1000" dirty="0">
                <a:solidFill>
                  <a:schemeClr val="bg1"/>
                </a:solidFill>
              </a:rPr>
              <a:t> result = </a:t>
            </a:r>
            <a:r>
              <a:rPr lang="en-ZA" sz="1000" dirty="0" err="1">
                <a:solidFill>
                  <a:schemeClr val="bg1"/>
                </a:solidFill>
              </a:rPr>
              <a:t>sut.AddCustomer</a:t>
            </a:r>
            <a:r>
              <a:rPr lang="en-ZA" sz="1000" dirty="0">
                <a:solidFill>
                  <a:schemeClr val="bg1"/>
                </a:solidFill>
              </a:rPr>
              <a:t>();</a:t>
            </a:r>
          </a:p>
          <a:p>
            <a:r>
              <a:rPr lang="en-ZA" sz="1000" dirty="0">
                <a:solidFill>
                  <a:schemeClr val="bg1"/>
                </a:solidFill>
              </a:rPr>
              <a:t>            //Assert</a:t>
            </a:r>
          </a:p>
          <a:p>
            <a:r>
              <a:rPr lang="en-ZA" sz="1000" dirty="0">
                <a:solidFill>
                  <a:schemeClr val="bg1"/>
                </a:solidFill>
              </a:rPr>
              <a:t>            </a:t>
            </a:r>
            <a:r>
              <a:rPr lang="en-ZA" sz="1000" dirty="0" err="1">
                <a:solidFill>
                  <a:schemeClr val="bg1"/>
                </a:solidFill>
              </a:rPr>
              <a:t>var</a:t>
            </a:r>
            <a:r>
              <a:rPr lang="en-ZA" sz="1000" dirty="0">
                <a:solidFill>
                  <a:schemeClr val="bg1"/>
                </a:solidFill>
              </a:rPr>
              <a:t> </a:t>
            </a:r>
            <a:r>
              <a:rPr lang="en-ZA" sz="1000" dirty="0" err="1">
                <a:solidFill>
                  <a:schemeClr val="bg1"/>
                </a:solidFill>
              </a:rPr>
              <a:t>custResult</a:t>
            </a:r>
            <a:r>
              <a:rPr lang="en-ZA" sz="1000" dirty="0">
                <a:solidFill>
                  <a:schemeClr val="bg1"/>
                </a:solidFill>
              </a:rPr>
              <a:t> = result as Customer;</a:t>
            </a:r>
          </a:p>
          <a:p>
            <a:r>
              <a:rPr lang="en-ZA" sz="1000" dirty="0">
                <a:solidFill>
                  <a:schemeClr val="bg1"/>
                </a:solidFill>
              </a:rPr>
              <a:t>            </a:t>
            </a:r>
            <a:r>
              <a:rPr lang="en-ZA" sz="1000" dirty="0" err="1">
                <a:solidFill>
                  <a:schemeClr val="bg1"/>
                </a:solidFill>
              </a:rPr>
              <a:t>Assert.IsNotNull</a:t>
            </a:r>
            <a:r>
              <a:rPr lang="en-ZA" sz="1000" dirty="0">
                <a:solidFill>
                  <a:schemeClr val="bg1"/>
                </a:solidFill>
              </a:rPr>
              <a:t>(</a:t>
            </a:r>
            <a:r>
              <a:rPr lang="en-ZA" sz="1000" dirty="0" err="1">
                <a:solidFill>
                  <a:schemeClr val="bg1"/>
                </a:solidFill>
              </a:rPr>
              <a:t>custResult</a:t>
            </a:r>
            <a:r>
              <a:rPr lang="en-ZA" sz="1000" dirty="0">
                <a:solidFill>
                  <a:schemeClr val="bg1"/>
                </a:solidFill>
              </a:rPr>
              <a:t>);</a:t>
            </a:r>
          </a:p>
          <a:p>
            <a:r>
              <a:rPr lang="en-ZA" sz="1000" dirty="0">
                <a:solidFill>
                  <a:schemeClr val="bg1"/>
                </a:solidFill>
              </a:rPr>
              <a:t>            </a:t>
            </a:r>
            <a:r>
              <a:rPr lang="en-ZA" sz="1000" dirty="0" err="1">
                <a:solidFill>
                  <a:schemeClr val="bg1"/>
                </a:solidFill>
              </a:rPr>
              <a:t>Assert.AreEqual</a:t>
            </a:r>
            <a:r>
              <a:rPr lang="en-ZA" sz="1000" dirty="0">
                <a:solidFill>
                  <a:schemeClr val="bg1"/>
                </a:solidFill>
              </a:rPr>
              <a:t>(</a:t>
            </a:r>
            <a:r>
              <a:rPr lang="en-ZA" sz="1000" dirty="0" err="1">
                <a:solidFill>
                  <a:schemeClr val="bg1"/>
                </a:solidFill>
              </a:rPr>
              <a:t>ModelTests.TestCustomerName</a:t>
            </a:r>
            <a:r>
              <a:rPr lang="en-ZA" sz="1000" dirty="0">
                <a:solidFill>
                  <a:schemeClr val="bg1"/>
                </a:solidFill>
              </a:rPr>
              <a:t>, </a:t>
            </a:r>
            <a:r>
              <a:rPr lang="en-ZA" sz="1000" dirty="0" err="1">
                <a:solidFill>
                  <a:schemeClr val="bg1"/>
                </a:solidFill>
              </a:rPr>
              <a:t>custResult.CustomerName</a:t>
            </a:r>
            <a:r>
              <a:rPr lang="en-ZA" sz="1000" dirty="0">
                <a:solidFill>
                  <a:schemeClr val="bg1"/>
                </a:solidFill>
              </a:rPr>
              <a:t>);</a:t>
            </a:r>
          </a:p>
          <a:p>
            <a:r>
              <a:rPr lang="en-ZA" sz="1000" dirty="0">
                <a:solidFill>
                  <a:schemeClr val="bg1"/>
                </a:solidFill>
              </a:rPr>
              <a:t>            </a:t>
            </a:r>
            <a:r>
              <a:rPr lang="en-ZA" sz="1000" dirty="0" err="1">
                <a:solidFill>
                  <a:schemeClr val="bg1"/>
                </a:solidFill>
              </a:rPr>
              <a:t>Assert.AreEqual</a:t>
            </a:r>
            <a:r>
              <a:rPr lang="en-ZA" sz="1000" dirty="0">
                <a:solidFill>
                  <a:schemeClr val="bg1"/>
                </a:solidFill>
              </a:rPr>
              <a:t>(</a:t>
            </a:r>
            <a:r>
              <a:rPr lang="en-ZA" sz="1000" dirty="0" err="1">
                <a:solidFill>
                  <a:schemeClr val="bg1"/>
                </a:solidFill>
              </a:rPr>
              <a:t>ModelTests.TestPhoneNumber</a:t>
            </a:r>
            <a:r>
              <a:rPr lang="en-ZA" sz="1000" dirty="0">
                <a:solidFill>
                  <a:schemeClr val="bg1"/>
                </a:solidFill>
              </a:rPr>
              <a:t>, </a:t>
            </a:r>
            <a:r>
              <a:rPr lang="en-ZA" sz="1000" dirty="0" err="1">
                <a:solidFill>
                  <a:schemeClr val="bg1"/>
                </a:solidFill>
              </a:rPr>
              <a:t>custResult.PhoneNumber</a:t>
            </a:r>
            <a:r>
              <a:rPr lang="en-ZA" sz="1000" dirty="0">
                <a:solidFill>
                  <a:schemeClr val="bg1"/>
                </a:solidFill>
              </a:rPr>
              <a:t>);</a:t>
            </a:r>
          </a:p>
          <a:p>
            <a:r>
              <a:rPr lang="en-ZA" sz="1000" dirty="0">
                <a:solidFill>
                  <a:schemeClr val="bg1"/>
                </a:solidFill>
              </a:rPr>
              <a:t>            </a:t>
            </a:r>
            <a:r>
              <a:rPr lang="en-ZA" sz="1000" dirty="0" err="1">
                <a:solidFill>
                  <a:schemeClr val="bg1"/>
                </a:solidFill>
              </a:rPr>
              <a:t>Assert.AreEqual</a:t>
            </a:r>
            <a:r>
              <a:rPr lang="en-ZA" sz="1000" dirty="0">
                <a:solidFill>
                  <a:schemeClr val="bg1"/>
                </a:solidFill>
              </a:rPr>
              <a:t>(</a:t>
            </a:r>
            <a:r>
              <a:rPr lang="en-ZA" sz="1000" dirty="0" err="1">
                <a:solidFill>
                  <a:schemeClr val="bg1"/>
                </a:solidFill>
              </a:rPr>
              <a:t>ModelTests.TestAddress</a:t>
            </a:r>
            <a:r>
              <a:rPr lang="en-ZA" sz="1000" dirty="0">
                <a:solidFill>
                  <a:schemeClr val="bg1"/>
                </a:solidFill>
              </a:rPr>
              <a:t>, </a:t>
            </a:r>
            <a:r>
              <a:rPr lang="en-ZA" sz="1000" dirty="0" err="1">
                <a:solidFill>
                  <a:schemeClr val="bg1"/>
                </a:solidFill>
              </a:rPr>
              <a:t>custResult.Address</a:t>
            </a:r>
            <a:r>
              <a:rPr lang="en-ZA" sz="1000" dirty="0">
                <a:solidFill>
                  <a:schemeClr val="bg1"/>
                </a:solidFill>
              </a:rPr>
              <a:t>);</a:t>
            </a:r>
          </a:p>
          <a:p>
            <a:r>
              <a:rPr lang="en-ZA" sz="1000" dirty="0">
                <a:solidFill>
                  <a:schemeClr val="bg1"/>
                </a:solidFill>
              </a:rPr>
              <a:t>            </a:t>
            </a:r>
            <a:r>
              <a:rPr lang="en-ZA" sz="1000" dirty="0" err="1">
                <a:solidFill>
                  <a:schemeClr val="bg1"/>
                </a:solidFill>
              </a:rPr>
              <a:t>Assert.AreEqual</a:t>
            </a:r>
            <a:r>
              <a:rPr lang="en-ZA" sz="1000" dirty="0">
                <a:solidFill>
                  <a:schemeClr val="bg1"/>
                </a:solidFill>
              </a:rPr>
              <a:t>(</a:t>
            </a:r>
            <a:r>
              <a:rPr lang="en-ZA" sz="1000" dirty="0" err="1">
                <a:solidFill>
                  <a:schemeClr val="bg1"/>
                </a:solidFill>
              </a:rPr>
              <a:t>ModelTests.TestBillAmount</a:t>
            </a:r>
            <a:r>
              <a:rPr lang="en-ZA" sz="1000" dirty="0">
                <a:solidFill>
                  <a:schemeClr val="bg1"/>
                </a:solidFill>
              </a:rPr>
              <a:t>, </a:t>
            </a:r>
            <a:r>
              <a:rPr lang="en-ZA" sz="1000" dirty="0" err="1">
                <a:solidFill>
                  <a:schemeClr val="bg1"/>
                </a:solidFill>
              </a:rPr>
              <a:t>custResult.BillAmount</a:t>
            </a:r>
            <a:r>
              <a:rPr lang="en-ZA" sz="1000" dirty="0">
                <a:solidFill>
                  <a:schemeClr val="bg1"/>
                </a:solidFill>
              </a:rPr>
              <a:t>);</a:t>
            </a:r>
          </a:p>
          <a:p>
            <a:r>
              <a:rPr lang="en-ZA" sz="1000" dirty="0">
                <a:solidFill>
                  <a:schemeClr val="bg1"/>
                </a:solidFill>
              </a:rPr>
              <a:t>            </a:t>
            </a:r>
            <a:r>
              <a:rPr lang="en-ZA" sz="1000" dirty="0" err="1">
                <a:solidFill>
                  <a:schemeClr val="bg1"/>
                </a:solidFill>
              </a:rPr>
              <a:t>Assert.AreEqual</a:t>
            </a:r>
            <a:r>
              <a:rPr lang="en-ZA" sz="1000" dirty="0">
                <a:solidFill>
                  <a:schemeClr val="bg1"/>
                </a:solidFill>
              </a:rPr>
              <a:t>(</a:t>
            </a:r>
            <a:r>
              <a:rPr lang="en-ZA" sz="1000" dirty="0" err="1">
                <a:solidFill>
                  <a:schemeClr val="bg1"/>
                </a:solidFill>
              </a:rPr>
              <a:t>todayTest</a:t>
            </a:r>
            <a:r>
              <a:rPr lang="en-ZA" sz="1000" dirty="0">
                <a:solidFill>
                  <a:schemeClr val="bg1"/>
                </a:solidFill>
              </a:rPr>
              <a:t>, </a:t>
            </a:r>
            <a:r>
              <a:rPr lang="en-ZA" sz="1000" dirty="0" err="1">
                <a:solidFill>
                  <a:schemeClr val="bg1"/>
                </a:solidFill>
              </a:rPr>
              <a:t>custResult.BillDate</a:t>
            </a:r>
            <a:r>
              <a:rPr lang="en-ZA" sz="1000" dirty="0">
                <a:solidFill>
                  <a:schemeClr val="bg1"/>
                </a:solidFill>
              </a:rPr>
              <a:t>);</a:t>
            </a:r>
          </a:p>
          <a:p>
            <a:r>
              <a:rPr lang="en-ZA" sz="1000" dirty="0">
                <a:solidFill>
                  <a:schemeClr val="bg1"/>
                </a:solidFill>
              </a:rPr>
              <a:t>        }</a:t>
            </a:r>
          </a:p>
          <a:p>
            <a:r>
              <a:rPr lang="en-ZA" sz="1000" dirty="0">
                <a:solidFill>
                  <a:schemeClr val="bg1"/>
                </a:solidFill>
              </a:rPr>
              <a:t>    }</a:t>
            </a:r>
          </a:p>
          <a:p>
            <a:endParaRPr lang="en-ZA" sz="1000" dirty="0">
              <a:solidFill>
                <a:schemeClr val="bg1"/>
              </a:solidFill>
            </a:endParaRPr>
          </a:p>
          <a:p>
            <a:r>
              <a:rPr lang="en-ZA" sz="1000" dirty="0">
                <a:solidFill>
                  <a:schemeClr val="bg1"/>
                </a:solidFill>
              </a:rPr>
              <a:t>    public class </a:t>
            </a:r>
            <a:r>
              <a:rPr lang="en-ZA" sz="1000" dirty="0" err="1">
                <a:solidFill>
                  <a:schemeClr val="bg1"/>
                </a:solidFill>
              </a:rPr>
              <a:t>FakeCustomerScreen</a:t>
            </a:r>
            <a:r>
              <a:rPr lang="en-ZA" sz="1000" dirty="0">
                <a:solidFill>
                  <a:schemeClr val="bg1"/>
                </a:solidFill>
              </a:rPr>
              <a:t> : </a:t>
            </a:r>
            <a:r>
              <a:rPr lang="en-ZA" sz="1000" dirty="0" err="1">
                <a:solidFill>
                  <a:schemeClr val="bg1"/>
                </a:solidFill>
              </a:rPr>
              <a:t>CustomerScreen</a:t>
            </a:r>
            <a:endParaRPr lang="en-ZA" sz="1000" dirty="0">
              <a:solidFill>
                <a:schemeClr val="bg1"/>
              </a:solidFill>
            </a:endParaRPr>
          </a:p>
          <a:p>
            <a:r>
              <a:rPr lang="en-ZA" sz="1000" dirty="0">
                <a:solidFill>
                  <a:schemeClr val="bg1"/>
                </a:solidFill>
              </a:rPr>
              <a:t>    {</a:t>
            </a:r>
          </a:p>
          <a:p>
            <a:r>
              <a:rPr lang="en-ZA" sz="1000" dirty="0">
                <a:solidFill>
                  <a:schemeClr val="bg1"/>
                </a:solidFill>
              </a:rPr>
              <a:t>        public void </a:t>
            </a:r>
            <a:r>
              <a:rPr lang="en-ZA" sz="1000" dirty="0" err="1">
                <a:solidFill>
                  <a:schemeClr val="bg1"/>
                </a:solidFill>
              </a:rPr>
              <a:t>SetupValues</a:t>
            </a:r>
            <a:r>
              <a:rPr lang="en-ZA" sz="1000" dirty="0">
                <a:solidFill>
                  <a:schemeClr val="bg1"/>
                </a:solidFill>
              </a:rPr>
              <a:t>(</a:t>
            </a:r>
            <a:r>
              <a:rPr lang="en-ZA" sz="1000" dirty="0" err="1">
                <a:solidFill>
                  <a:schemeClr val="bg1"/>
                </a:solidFill>
              </a:rPr>
              <a:t>int</a:t>
            </a:r>
            <a:r>
              <a:rPr lang="en-ZA" sz="1000" dirty="0">
                <a:solidFill>
                  <a:schemeClr val="bg1"/>
                </a:solidFill>
              </a:rPr>
              <a:t> </a:t>
            </a:r>
            <a:r>
              <a:rPr lang="en-ZA" sz="1000" dirty="0" err="1">
                <a:solidFill>
                  <a:schemeClr val="bg1"/>
                </a:solidFill>
              </a:rPr>
              <a:t>customerType</a:t>
            </a:r>
            <a:r>
              <a:rPr lang="en-ZA" sz="1000" dirty="0">
                <a:solidFill>
                  <a:schemeClr val="bg1"/>
                </a:solidFill>
              </a:rPr>
              <a:t>, string </a:t>
            </a:r>
            <a:r>
              <a:rPr lang="en-ZA" sz="1000" dirty="0" err="1">
                <a:solidFill>
                  <a:schemeClr val="bg1"/>
                </a:solidFill>
              </a:rPr>
              <a:t>customerName</a:t>
            </a:r>
            <a:r>
              <a:rPr lang="en-ZA" sz="1000" dirty="0">
                <a:solidFill>
                  <a:schemeClr val="bg1"/>
                </a:solidFill>
              </a:rPr>
              <a:t>, string </a:t>
            </a:r>
            <a:r>
              <a:rPr lang="en-ZA" sz="1000" dirty="0" err="1">
                <a:solidFill>
                  <a:schemeClr val="bg1"/>
                </a:solidFill>
              </a:rPr>
              <a:t>phoneNumber</a:t>
            </a:r>
            <a:r>
              <a:rPr lang="en-ZA" sz="1000" dirty="0">
                <a:solidFill>
                  <a:schemeClr val="bg1"/>
                </a:solidFill>
              </a:rPr>
              <a:t>, string address, decimal </a:t>
            </a:r>
            <a:r>
              <a:rPr lang="en-ZA" sz="1000" dirty="0" err="1">
                <a:solidFill>
                  <a:schemeClr val="bg1"/>
                </a:solidFill>
              </a:rPr>
              <a:t>billAmount</a:t>
            </a:r>
            <a:r>
              <a:rPr lang="en-ZA" sz="1000" dirty="0">
                <a:solidFill>
                  <a:schemeClr val="bg1"/>
                </a:solidFill>
              </a:rPr>
              <a:t>,</a:t>
            </a:r>
          </a:p>
          <a:p>
            <a:r>
              <a:rPr lang="en-ZA" sz="1000" dirty="0">
                <a:solidFill>
                  <a:schemeClr val="bg1"/>
                </a:solidFill>
              </a:rPr>
              <a:t>            </a:t>
            </a:r>
            <a:r>
              <a:rPr lang="en-ZA" sz="1000" dirty="0" err="1">
                <a:solidFill>
                  <a:schemeClr val="bg1"/>
                </a:solidFill>
              </a:rPr>
              <a:t>DateTime</a:t>
            </a:r>
            <a:r>
              <a:rPr lang="en-ZA" sz="1000" dirty="0">
                <a:solidFill>
                  <a:schemeClr val="bg1"/>
                </a:solidFill>
              </a:rPr>
              <a:t> </a:t>
            </a:r>
            <a:r>
              <a:rPr lang="en-ZA" sz="1000" dirty="0" err="1">
                <a:solidFill>
                  <a:schemeClr val="bg1"/>
                </a:solidFill>
              </a:rPr>
              <a:t>billDate</a:t>
            </a:r>
            <a:r>
              <a:rPr lang="en-ZA" sz="1000" dirty="0">
                <a:solidFill>
                  <a:schemeClr val="bg1"/>
                </a:solidFill>
              </a:rPr>
              <a:t>)</a:t>
            </a:r>
          </a:p>
          <a:p>
            <a:r>
              <a:rPr lang="en-ZA" sz="1000" dirty="0">
                <a:solidFill>
                  <a:schemeClr val="bg1"/>
                </a:solidFill>
              </a:rPr>
              <a:t>        {</a:t>
            </a:r>
          </a:p>
          <a:p>
            <a:r>
              <a:rPr lang="en-ZA" sz="1000" dirty="0">
                <a:solidFill>
                  <a:schemeClr val="bg1"/>
                </a:solidFill>
              </a:rPr>
              <a:t>            </a:t>
            </a:r>
            <a:r>
              <a:rPr lang="en-ZA" sz="1000" dirty="0" err="1">
                <a:solidFill>
                  <a:schemeClr val="bg1"/>
                </a:solidFill>
              </a:rPr>
              <a:t>SelectedCustomerType</a:t>
            </a:r>
            <a:r>
              <a:rPr lang="en-ZA" sz="1000" dirty="0">
                <a:solidFill>
                  <a:schemeClr val="bg1"/>
                </a:solidFill>
              </a:rPr>
              <a:t> = </a:t>
            </a:r>
            <a:r>
              <a:rPr lang="en-ZA" sz="1000" dirty="0" err="1">
                <a:solidFill>
                  <a:schemeClr val="bg1"/>
                </a:solidFill>
              </a:rPr>
              <a:t>customerType</a:t>
            </a:r>
            <a:r>
              <a:rPr lang="en-ZA" sz="1000" dirty="0">
                <a:solidFill>
                  <a:schemeClr val="bg1"/>
                </a:solidFill>
              </a:rPr>
              <a:t>;</a:t>
            </a:r>
          </a:p>
          <a:p>
            <a:r>
              <a:rPr lang="en-ZA" sz="1000" dirty="0">
                <a:solidFill>
                  <a:schemeClr val="bg1"/>
                </a:solidFill>
              </a:rPr>
              <a:t>            </a:t>
            </a:r>
            <a:r>
              <a:rPr lang="en-ZA" sz="1000" dirty="0" err="1">
                <a:solidFill>
                  <a:schemeClr val="bg1"/>
                </a:solidFill>
              </a:rPr>
              <a:t>CustomerName</a:t>
            </a:r>
            <a:r>
              <a:rPr lang="en-ZA" sz="1000" dirty="0">
                <a:solidFill>
                  <a:schemeClr val="bg1"/>
                </a:solidFill>
              </a:rPr>
              <a:t> = </a:t>
            </a:r>
            <a:r>
              <a:rPr lang="en-ZA" sz="1000" dirty="0" err="1">
                <a:solidFill>
                  <a:schemeClr val="bg1"/>
                </a:solidFill>
              </a:rPr>
              <a:t>customerName</a:t>
            </a:r>
            <a:r>
              <a:rPr lang="en-ZA" sz="1000" dirty="0">
                <a:solidFill>
                  <a:schemeClr val="bg1"/>
                </a:solidFill>
              </a:rPr>
              <a:t>;</a:t>
            </a:r>
          </a:p>
          <a:p>
            <a:r>
              <a:rPr lang="en-ZA" sz="1000" dirty="0">
                <a:solidFill>
                  <a:schemeClr val="bg1"/>
                </a:solidFill>
              </a:rPr>
              <a:t>            </a:t>
            </a:r>
            <a:r>
              <a:rPr lang="en-ZA" sz="1000" dirty="0" err="1">
                <a:solidFill>
                  <a:schemeClr val="bg1"/>
                </a:solidFill>
              </a:rPr>
              <a:t>PhoneNumber</a:t>
            </a:r>
            <a:r>
              <a:rPr lang="en-ZA" sz="1000" dirty="0">
                <a:solidFill>
                  <a:schemeClr val="bg1"/>
                </a:solidFill>
              </a:rPr>
              <a:t> = </a:t>
            </a:r>
            <a:r>
              <a:rPr lang="en-ZA" sz="1000" dirty="0" err="1">
                <a:solidFill>
                  <a:schemeClr val="bg1"/>
                </a:solidFill>
              </a:rPr>
              <a:t>phoneNumber</a:t>
            </a:r>
            <a:r>
              <a:rPr lang="en-ZA" sz="1000" dirty="0">
                <a:solidFill>
                  <a:schemeClr val="bg1"/>
                </a:solidFill>
              </a:rPr>
              <a:t>;</a:t>
            </a:r>
          </a:p>
          <a:p>
            <a:r>
              <a:rPr lang="en-ZA" sz="1000" dirty="0">
                <a:solidFill>
                  <a:schemeClr val="bg1"/>
                </a:solidFill>
              </a:rPr>
              <a:t>            Address = address;</a:t>
            </a:r>
          </a:p>
          <a:p>
            <a:r>
              <a:rPr lang="en-ZA" sz="1000" dirty="0">
                <a:solidFill>
                  <a:schemeClr val="bg1"/>
                </a:solidFill>
              </a:rPr>
              <a:t>            </a:t>
            </a:r>
            <a:r>
              <a:rPr lang="en-ZA" sz="1000" dirty="0" err="1">
                <a:solidFill>
                  <a:schemeClr val="bg1"/>
                </a:solidFill>
              </a:rPr>
              <a:t>BillAmount</a:t>
            </a:r>
            <a:r>
              <a:rPr lang="en-ZA" sz="1000" dirty="0">
                <a:solidFill>
                  <a:schemeClr val="bg1"/>
                </a:solidFill>
              </a:rPr>
              <a:t> = </a:t>
            </a:r>
            <a:r>
              <a:rPr lang="en-ZA" sz="1000" dirty="0" err="1">
                <a:solidFill>
                  <a:schemeClr val="bg1"/>
                </a:solidFill>
              </a:rPr>
              <a:t>billAmount</a:t>
            </a:r>
            <a:r>
              <a:rPr lang="en-ZA" sz="1000" dirty="0">
                <a:solidFill>
                  <a:schemeClr val="bg1"/>
                </a:solidFill>
              </a:rPr>
              <a:t>;</a:t>
            </a:r>
          </a:p>
          <a:p>
            <a:r>
              <a:rPr lang="en-ZA" sz="1000" dirty="0">
                <a:solidFill>
                  <a:schemeClr val="bg1"/>
                </a:solidFill>
              </a:rPr>
              <a:t>            </a:t>
            </a:r>
            <a:r>
              <a:rPr lang="en-ZA" sz="1000" dirty="0" err="1">
                <a:solidFill>
                  <a:schemeClr val="bg1"/>
                </a:solidFill>
              </a:rPr>
              <a:t>BillDate</a:t>
            </a:r>
            <a:r>
              <a:rPr lang="en-ZA" sz="1000" dirty="0">
                <a:solidFill>
                  <a:schemeClr val="bg1"/>
                </a:solidFill>
              </a:rPr>
              <a:t> = </a:t>
            </a:r>
            <a:r>
              <a:rPr lang="en-ZA" sz="1000" dirty="0" err="1">
                <a:solidFill>
                  <a:schemeClr val="bg1"/>
                </a:solidFill>
              </a:rPr>
              <a:t>billDate</a:t>
            </a:r>
            <a:r>
              <a:rPr lang="en-ZA" sz="1000" dirty="0">
                <a:solidFill>
                  <a:schemeClr val="bg1"/>
                </a:solidFill>
              </a:rPr>
              <a:t>;</a:t>
            </a:r>
          </a:p>
          <a:p>
            <a:r>
              <a:rPr lang="en-ZA" sz="1000" dirty="0">
                <a:solidFill>
                  <a:schemeClr val="bg1"/>
                </a:solidFill>
              </a:rPr>
              <a:t>        }</a:t>
            </a:r>
          </a:p>
          <a:p>
            <a:r>
              <a:rPr lang="en-ZA" sz="1000" dirty="0">
                <a:solidFill>
                  <a:schemeClr val="bg1"/>
                </a:solidFill>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2549" y="916722"/>
            <a:ext cx="2647950" cy="17240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2549" y="3277910"/>
            <a:ext cx="2647950" cy="2647950"/>
          </a:xfrm>
          <a:prstGeom prst="rect">
            <a:avLst/>
          </a:prstGeom>
        </p:spPr>
      </p:pic>
    </p:spTree>
    <p:extLst>
      <p:ext uri="{BB962C8B-B14F-4D97-AF65-F5344CB8AC3E}">
        <p14:creationId xmlns:p14="http://schemas.microsoft.com/office/powerpoint/2010/main" val="28309775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385867" y="250514"/>
            <a:ext cx="9615487" cy="578619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sz="1000" dirty="0" smtClean="0">
                <a:solidFill>
                  <a:schemeClr val="bg1"/>
                </a:solidFill>
                <a:latin typeface="Arial Unicode MS" panose="020B0604020202020204" pitchFamily="34" charset="-128"/>
              </a:rPr>
              <a:t>    public </a:t>
            </a:r>
            <a:r>
              <a:rPr lang="en-US" sz="1000" dirty="0" err="1">
                <a:solidFill>
                  <a:schemeClr val="bg1"/>
                </a:solidFill>
                <a:latin typeface="Arial Unicode MS" panose="020B0604020202020204" pitchFamily="34" charset="-128"/>
              </a:rPr>
              <a:t>CustomerScreen</a:t>
            </a:r>
            <a:r>
              <a:rPr lang="en-US" sz="1000"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sz="1000" dirty="0" smtClean="0">
                <a:solidFill>
                  <a:schemeClr val="bg1"/>
                </a:solidFill>
                <a:latin typeface="Arial Unicode MS" panose="020B0604020202020204" pitchFamily="34" charset="-128"/>
              </a:rPr>
              <a:t>    {</a:t>
            </a:r>
            <a:endParaRPr lang="en-US" sz="1000" dirty="0">
              <a:solidFill>
                <a:schemeClr val="bg1"/>
              </a:solidFill>
              <a:latin typeface="Arial Unicode MS" panose="020B0604020202020204" pitchFamily="34" charset="-128"/>
            </a:endParaRP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       </a:t>
            </a:r>
            <a:r>
              <a:rPr lang="en-US" sz="1000" dirty="0" err="1" smtClean="0">
                <a:solidFill>
                  <a:schemeClr val="bg1"/>
                </a:solidFill>
                <a:latin typeface="Arial Unicode MS" panose="020B0604020202020204" pitchFamily="34" charset="-128"/>
              </a:rPr>
              <a:t>InitializeComponent</a:t>
            </a:r>
            <a:r>
              <a:rPr lang="en-US" sz="1000"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sz="1000" dirty="0" smtClean="0">
                <a:solidFill>
                  <a:schemeClr val="bg1"/>
                </a:solidFill>
                <a:latin typeface="Arial Unicode MS" panose="020B0604020202020204" pitchFamily="34" charset="-128"/>
              </a:rPr>
              <a:t>    }</a:t>
            </a:r>
            <a:endParaRPr lang="en-US" sz="1000" dirty="0">
              <a:solidFill>
                <a:schemeClr val="bg1"/>
              </a:solidFill>
              <a:latin typeface="Arial Unicode MS" panose="020B0604020202020204" pitchFamily="34" charset="-128"/>
            </a:endParaRPr>
          </a:p>
          <a:p>
            <a:pPr lvl="0" defTabSz="914400" eaLnBrk="0" fontAlgn="base" hangingPunct="0">
              <a:spcBef>
                <a:spcPct val="0"/>
              </a:spcBef>
              <a:spcAft>
                <a:spcPct val="0"/>
              </a:spcAft>
            </a:pPr>
            <a:endParaRPr lang="en-US" sz="1000" dirty="0">
              <a:solidFill>
                <a:schemeClr val="bg1"/>
              </a:solidFill>
              <a:latin typeface="Arial Unicode MS" panose="020B0604020202020204" pitchFamily="34" charset="-128"/>
            </a:endParaRPr>
          </a:p>
          <a:p>
            <a:pPr lvl="0" defTabSz="914400" eaLnBrk="0" fontAlgn="base" hangingPunct="0">
              <a:spcBef>
                <a:spcPct val="0"/>
              </a:spcBef>
              <a:spcAft>
                <a:spcPct val="0"/>
              </a:spcAft>
            </a:pPr>
            <a:r>
              <a:rPr lang="en-US" sz="1000" dirty="0" smtClean="0">
                <a:solidFill>
                  <a:schemeClr val="bg1"/>
                </a:solidFill>
                <a:latin typeface="Arial Unicode MS" panose="020B0604020202020204" pitchFamily="34" charset="-128"/>
              </a:rPr>
              <a:t>    public </a:t>
            </a:r>
            <a:r>
              <a:rPr lang="en-US" sz="1000" dirty="0" err="1">
                <a:solidFill>
                  <a:schemeClr val="bg1"/>
                </a:solidFill>
                <a:latin typeface="Arial Unicode MS" panose="020B0604020202020204" pitchFamily="34" charset="-128"/>
              </a:rPr>
              <a:t>int</a:t>
            </a:r>
            <a:r>
              <a:rPr lang="en-US" sz="1000" dirty="0">
                <a:solidFill>
                  <a:schemeClr val="bg1"/>
                </a:solidFill>
                <a:latin typeface="Arial Unicode MS" panose="020B0604020202020204" pitchFamily="34" charset="-128"/>
              </a:rPr>
              <a:t> </a:t>
            </a:r>
            <a:r>
              <a:rPr lang="en-US" sz="1000" dirty="0" err="1">
                <a:solidFill>
                  <a:schemeClr val="bg1"/>
                </a:solidFill>
                <a:latin typeface="Arial Unicode MS" panose="020B0604020202020204" pitchFamily="34" charset="-128"/>
              </a:rPr>
              <a:t>SelectedCustomerType</a:t>
            </a:r>
            <a:r>
              <a:rPr lang="en-US" sz="1000" dirty="0">
                <a:solidFill>
                  <a:schemeClr val="bg1"/>
                </a:solidFill>
                <a:latin typeface="Arial Unicode MS" panose="020B0604020202020204" pitchFamily="34" charset="-128"/>
              </a:rPr>
              <a:t> { get { return </a:t>
            </a:r>
            <a:r>
              <a:rPr lang="en-US" sz="1000" dirty="0" err="1">
                <a:solidFill>
                  <a:schemeClr val="bg1"/>
                </a:solidFill>
                <a:latin typeface="Arial Unicode MS" panose="020B0604020202020204" pitchFamily="34" charset="-128"/>
              </a:rPr>
              <a:t>cbCustomerType.SelectedIndex</a:t>
            </a:r>
            <a:r>
              <a:rPr lang="en-US" sz="1000" dirty="0">
                <a:solidFill>
                  <a:schemeClr val="bg1"/>
                </a:solidFill>
                <a:latin typeface="Arial Unicode MS" panose="020B0604020202020204" pitchFamily="34" charset="-128"/>
              </a:rPr>
              <a:t>; } protected set { </a:t>
            </a:r>
            <a:r>
              <a:rPr lang="en-US" sz="1000" dirty="0" err="1">
                <a:solidFill>
                  <a:schemeClr val="bg1"/>
                </a:solidFill>
                <a:latin typeface="Arial Unicode MS" panose="020B0604020202020204" pitchFamily="34" charset="-128"/>
              </a:rPr>
              <a:t>cbCustomerType.SelectedIndex</a:t>
            </a:r>
            <a:r>
              <a:rPr lang="en-US" sz="1000" dirty="0">
                <a:solidFill>
                  <a:schemeClr val="bg1"/>
                </a:solidFill>
                <a:latin typeface="Arial Unicode MS" panose="020B0604020202020204" pitchFamily="34" charset="-128"/>
              </a:rPr>
              <a:t> = value; } }</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   </a:t>
            </a:r>
            <a:r>
              <a:rPr lang="en-US" sz="1000" dirty="0">
                <a:solidFill>
                  <a:schemeClr val="bg1"/>
                </a:solidFill>
                <a:latin typeface="Arial Unicode MS" panose="020B0604020202020204" pitchFamily="34" charset="-128"/>
              </a:rPr>
              <a:t>public string </a:t>
            </a:r>
            <a:r>
              <a:rPr lang="en-US" sz="1000" dirty="0" err="1">
                <a:solidFill>
                  <a:schemeClr val="bg1"/>
                </a:solidFill>
                <a:latin typeface="Arial Unicode MS" panose="020B0604020202020204" pitchFamily="34" charset="-128"/>
              </a:rPr>
              <a:t>CustomerName</a:t>
            </a:r>
            <a:r>
              <a:rPr lang="en-US" sz="1000" dirty="0">
                <a:solidFill>
                  <a:schemeClr val="bg1"/>
                </a:solidFill>
                <a:latin typeface="Arial Unicode MS" panose="020B0604020202020204" pitchFamily="34" charset="-128"/>
              </a:rPr>
              <a:t> { get { return </a:t>
            </a:r>
            <a:r>
              <a:rPr lang="en-US" sz="1000" dirty="0" err="1">
                <a:solidFill>
                  <a:schemeClr val="bg1"/>
                </a:solidFill>
                <a:latin typeface="Arial Unicode MS" panose="020B0604020202020204" pitchFamily="34" charset="-128"/>
              </a:rPr>
              <a:t>tbCustomerName.Text</a:t>
            </a:r>
            <a:r>
              <a:rPr lang="en-US" sz="1000" dirty="0">
                <a:solidFill>
                  <a:schemeClr val="bg1"/>
                </a:solidFill>
                <a:latin typeface="Arial Unicode MS" panose="020B0604020202020204" pitchFamily="34" charset="-128"/>
              </a:rPr>
              <a:t>; } protected set { </a:t>
            </a:r>
            <a:r>
              <a:rPr lang="en-US" sz="1000" dirty="0" err="1">
                <a:solidFill>
                  <a:schemeClr val="bg1"/>
                </a:solidFill>
                <a:latin typeface="Arial Unicode MS" panose="020B0604020202020204" pitchFamily="34" charset="-128"/>
              </a:rPr>
              <a:t>tbCustomerName.Text</a:t>
            </a:r>
            <a:r>
              <a:rPr lang="en-US" sz="1000" dirty="0">
                <a:solidFill>
                  <a:schemeClr val="bg1"/>
                </a:solidFill>
                <a:latin typeface="Arial Unicode MS" panose="020B0604020202020204" pitchFamily="34" charset="-128"/>
              </a:rPr>
              <a:t> = value; } }</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   </a:t>
            </a:r>
            <a:r>
              <a:rPr lang="en-US" sz="1000" dirty="0">
                <a:solidFill>
                  <a:schemeClr val="bg1"/>
                </a:solidFill>
                <a:latin typeface="Arial Unicode MS" panose="020B0604020202020204" pitchFamily="34" charset="-128"/>
              </a:rPr>
              <a:t>public string </a:t>
            </a:r>
            <a:r>
              <a:rPr lang="en-US" sz="1000" dirty="0" err="1">
                <a:solidFill>
                  <a:schemeClr val="bg1"/>
                </a:solidFill>
                <a:latin typeface="Arial Unicode MS" panose="020B0604020202020204" pitchFamily="34" charset="-128"/>
              </a:rPr>
              <a:t>PhoneNumber</a:t>
            </a:r>
            <a:r>
              <a:rPr lang="en-US" sz="1000" dirty="0">
                <a:solidFill>
                  <a:schemeClr val="bg1"/>
                </a:solidFill>
                <a:latin typeface="Arial Unicode MS" panose="020B0604020202020204" pitchFamily="34" charset="-128"/>
              </a:rPr>
              <a:t> { get { return </a:t>
            </a:r>
            <a:r>
              <a:rPr lang="en-US" sz="1000" dirty="0" err="1">
                <a:solidFill>
                  <a:schemeClr val="bg1"/>
                </a:solidFill>
                <a:latin typeface="Arial Unicode MS" panose="020B0604020202020204" pitchFamily="34" charset="-128"/>
              </a:rPr>
              <a:t>tbPhoneNumber.Text</a:t>
            </a:r>
            <a:r>
              <a:rPr lang="en-US" sz="1000" dirty="0">
                <a:solidFill>
                  <a:schemeClr val="bg1"/>
                </a:solidFill>
                <a:latin typeface="Arial Unicode MS" panose="020B0604020202020204" pitchFamily="34" charset="-128"/>
              </a:rPr>
              <a:t>; } protected set { </a:t>
            </a:r>
            <a:r>
              <a:rPr lang="en-US" sz="1000" dirty="0" err="1">
                <a:solidFill>
                  <a:schemeClr val="bg1"/>
                </a:solidFill>
                <a:latin typeface="Arial Unicode MS" panose="020B0604020202020204" pitchFamily="34" charset="-128"/>
              </a:rPr>
              <a:t>tbPhoneNumber.Text</a:t>
            </a:r>
            <a:r>
              <a:rPr lang="en-US" sz="1000" dirty="0">
                <a:solidFill>
                  <a:schemeClr val="bg1"/>
                </a:solidFill>
                <a:latin typeface="Arial Unicode MS" panose="020B0604020202020204" pitchFamily="34" charset="-128"/>
              </a:rPr>
              <a:t> = value; } }</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   </a:t>
            </a:r>
            <a:r>
              <a:rPr lang="en-US" sz="1000" dirty="0">
                <a:solidFill>
                  <a:schemeClr val="bg1"/>
                </a:solidFill>
                <a:latin typeface="Arial Unicode MS" panose="020B0604020202020204" pitchFamily="34" charset="-128"/>
              </a:rPr>
              <a:t>public string Address { get { return </a:t>
            </a:r>
            <a:r>
              <a:rPr lang="en-US" sz="1000" dirty="0" err="1">
                <a:solidFill>
                  <a:schemeClr val="bg1"/>
                </a:solidFill>
                <a:latin typeface="Arial Unicode MS" panose="020B0604020202020204" pitchFamily="34" charset="-128"/>
              </a:rPr>
              <a:t>tbAddress.Text</a:t>
            </a:r>
            <a:r>
              <a:rPr lang="en-US" sz="1000" dirty="0">
                <a:solidFill>
                  <a:schemeClr val="bg1"/>
                </a:solidFill>
                <a:latin typeface="Arial Unicode MS" panose="020B0604020202020204" pitchFamily="34" charset="-128"/>
              </a:rPr>
              <a:t>; } protected set { </a:t>
            </a:r>
            <a:r>
              <a:rPr lang="en-US" sz="1000" dirty="0" err="1">
                <a:solidFill>
                  <a:schemeClr val="bg1"/>
                </a:solidFill>
                <a:latin typeface="Arial Unicode MS" panose="020B0604020202020204" pitchFamily="34" charset="-128"/>
              </a:rPr>
              <a:t>tbAddress.Text</a:t>
            </a:r>
            <a:r>
              <a:rPr lang="en-US" sz="1000" dirty="0">
                <a:solidFill>
                  <a:schemeClr val="bg1"/>
                </a:solidFill>
                <a:latin typeface="Arial Unicode MS" panose="020B0604020202020204" pitchFamily="34" charset="-128"/>
              </a:rPr>
              <a:t> = value; } }</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   </a:t>
            </a:r>
            <a:r>
              <a:rPr lang="en-US" sz="1000" dirty="0">
                <a:solidFill>
                  <a:schemeClr val="bg1"/>
                </a:solidFill>
                <a:latin typeface="Arial Unicode MS" panose="020B0604020202020204" pitchFamily="34" charset="-128"/>
              </a:rPr>
              <a:t>public decimal </a:t>
            </a:r>
            <a:r>
              <a:rPr lang="en-US" sz="1000" dirty="0" err="1">
                <a:solidFill>
                  <a:schemeClr val="bg1"/>
                </a:solidFill>
                <a:latin typeface="Arial Unicode MS" panose="020B0604020202020204" pitchFamily="34" charset="-128"/>
              </a:rPr>
              <a:t>BillAmount</a:t>
            </a:r>
            <a:r>
              <a:rPr lang="en-US" sz="1000" dirty="0">
                <a:solidFill>
                  <a:schemeClr val="bg1"/>
                </a:solidFill>
                <a:latin typeface="Arial Unicode MS" panose="020B0604020202020204" pitchFamily="34" charset="-128"/>
              </a:rPr>
              <a:t> { get { return </a:t>
            </a:r>
            <a:r>
              <a:rPr lang="en-US" sz="1000" dirty="0" err="1">
                <a:solidFill>
                  <a:schemeClr val="bg1"/>
                </a:solidFill>
                <a:latin typeface="Arial Unicode MS" panose="020B0604020202020204" pitchFamily="34" charset="-128"/>
              </a:rPr>
              <a:t>Convert.ToDecimal</a:t>
            </a:r>
            <a:r>
              <a:rPr lang="en-US" sz="1000" dirty="0">
                <a:solidFill>
                  <a:schemeClr val="bg1"/>
                </a:solidFill>
                <a:latin typeface="Arial Unicode MS" panose="020B0604020202020204" pitchFamily="34" charset="-128"/>
              </a:rPr>
              <a:t>(</a:t>
            </a:r>
            <a:r>
              <a:rPr lang="en-US" sz="1000" dirty="0" err="1">
                <a:solidFill>
                  <a:schemeClr val="bg1"/>
                </a:solidFill>
                <a:latin typeface="Arial Unicode MS" panose="020B0604020202020204" pitchFamily="34" charset="-128"/>
              </a:rPr>
              <a:t>tbBillAmount.Text</a:t>
            </a:r>
            <a:r>
              <a:rPr lang="en-US" sz="1000" dirty="0">
                <a:solidFill>
                  <a:schemeClr val="bg1"/>
                </a:solidFill>
                <a:latin typeface="Arial Unicode MS" panose="020B0604020202020204" pitchFamily="34" charset="-128"/>
              </a:rPr>
              <a:t>); } </a:t>
            </a:r>
          </a:p>
          <a:p>
            <a:pPr lvl="0" defTabSz="914400" eaLnBrk="0" fontAlgn="base" hangingPunct="0">
              <a:spcBef>
                <a:spcPct val="0"/>
              </a:spcBef>
              <a:spcAft>
                <a:spcPct val="0"/>
              </a:spcAft>
            </a:pPr>
            <a:r>
              <a:rPr lang="en-US" sz="1000" dirty="0" smtClean="0">
                <a:solidFill>
                  <a:schemeClr val="bg1"/>
                </a:solidFill>
                <a:latin typeface="Arial Unicode MS" panose="020B0604020202020204" pitchFamily="34" charset="-128"/>
              </a:rPr>
              <a:t>    protected </a:t>
            </a:r>
            <a:r>
              <a:rPr lang="en-US" sz="1000" dirty="0">
                <a:solidFill>
                  <a:schemeClr val="bg1"/>
                </a:solidFill>
                <a:latin typeface="Arial Unicode MS" panose="020B0604020202020204" pitchFamily="34" charset="-128"/>
              </a:rPr>
              <a:t>set { </a:t>
            </a:r>
            <a:r>
              <a:rPr lang="en-US" sz="1000" dirty="0" err="1">
                <a:solidFill>
                  <a:schemeClr val="bg1"/>
                </a:solidFill>
                <a:latin typeface="Arial Unicode MS" panose="020B0604020202020204" pitchFamily="34" charset="-128"/>
              </a:rPr>
              <a:t>tbBillAmount.Text</a:t>
            </a:r>
            <a:r>
              <a:rPr lang="en-US" sz="1000" dirty="0">
                <a:solidFill>
                  <a:schemeClr val="bg1"/>
                </a:solidFill>
                <a:latin typeface="Arial Unicode MS" panose="020B0604020202020204" pitchFamily="34" charset="-128"/>
              </a:rPr>
              <a:t> = </a:t>
            </a:r>
            <a:r>
              <a:rPr lang="en-US" sz="1000" dirty="0" err="1">
                <a:solidFill>
                  <a:schemeClr val="bg1"/>
                </a:solidFill>
                <a:latin typeface="Arial Unicode MS" panose="020B0604020202020204" pitchFamily="34" charset="-128"/>
              </a:rPr>
              <a:t>value.ToString</a:t>
            </a:r>
            <a:r>
              <a:rPr lang="en-US" sz="1000" dirty="0">
                <a:solidFill>
                  <a:schemeClr val="bg1"/>
                </a:solidFill>
                <a:latin typeface="Arial Unicode MS" panose="020B0604020202020204" pitchFamily="34" charset="-128"/>
              </a:rPr>
              <a:t>(</a:t>
            </a:r>
            <a:r>
              <a:rPr lang="en-US" sz="1000" dirty="0" err="1">
                <a:solidFill>
                  <a:schemeClr val="bg1"/>
                </a:solidFill>
                <a:latin typeface="Arial Unicode MS" panose="020B0604020202020204" pitchFamily="34" charset="-128"/>
              </a:rPr>
              <a:t>CultureInfo.InvariantCulture</a:t>
            </a:r>
            <a:r>
              <a:rPr lang="en-US" sz="1000" dirty="0">
                <a:solidFill>
                  <a:schemeClr val="bg1"/>
                </a:solidFill>
                <a:latin typeface="Arial Unicode MS" panose="020B0604020202020204" pitchFamily="34" charset="-128"/>
              </a:rPr>
              <a:t>); } }</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public </a:t>
            </a:r>
            <a:r>
              <a:rPr lang="en-US" sz="1000" dirty="0" err="1">
                <a:solidFill>
                  <a:schemeClr val="bg1"/>
                </a:solidFill>
                <a:latin typeface="Arial Unicode MS" panose="020B0604020202020204" pitchFamily="34" charset="-128"/>
              </a:rPr>
              <a:t>DateTime</a:t>
            </a:r>
            <a:r>
              <a:rPr lang="en-US" sz="1000" dirty="0">
                <a:solidFill>
                  <a:schemeClr val="bg1"/>
                </a:solidFill>
                <a:latin typeface="Arial Unicode MS" panose="020B0604020202020204" pitchFamily="34" charset="-128"/>
              </a:rPr>
              <a:t> </a:t>
            </a:r>
            <a:r>
              <a:rPr lang="en-US" sz="1000" dirty="0" err="1">
                <a:solidFill>
                  <a:schemeClr val="bg1"/>
                </a:solidFill>
                <a:latin typeface="Arial Unicode MS" panose="020B0604020202020204" pitchFamily="34" charset="-128"/>
              </a:rPr>
              <a:t>BillDate</a:t>
            </a:r>
            <a:r>
              <a:rPr lang="en-US" sz="1000" dirty="0">
                <a:solidFill>
                  <a:schemeClr val="bg1"/>
                </a:solidFill>
                <a:latin typeface="Arial Unicode MS" panose="020B0604020202020204" pitchFamily="34" charset="-128"/>
              </a:rPr>
              <a:t> { get { return </a:t>
            </a:r>
            <a:r>
              <a:rPr lang="en-US" sz="1000" dirty="0" err="1">
                <a:solidFill>
                  <a:schemeClr val="bg1"/>
                </a:solidFill>
                <a:latin typeface="Arial Unicode MS" panose="020B0604020202020204" pitchFamily="34" charset="-128"/>
              </a:rPr>
              <a:t>dtBillDate.Value</a:t>
            </a:r>
            <a:r>
              <a:rPr lang="en-US" sz="1000" dirty="0">
                <a:solidFill>
                  <a:schemeClr val="bg1"/>
                </a:solidFill>
                <a:latin typeface="Arial Unicode MS" panose="020B0604020202020204" pitchFamily="34" charset="-128"/>
              </a:rPr>
              <a:t>; } protected set { </a:t>
            </a:r>
            <a:r>
              <a:rPr lang="en-US" sz="1000" dirty="0" err="1">
                <a:solidFill>
                  <a:schemeClr val="bg1"/>
                </a:solidFill>
                <a:latin typeface="Arial Unicode MS" panose="020B0604020202020204" pitchFamily="34" charset="-128"/>
              </a:rPr>
              <a:t>dtBillDate.Value</a:t>
            </a:r>
            <a:r>
              <a:rPr lang="en-US" sz="1000" dirty="0">
                <a:solidFill>
                  <a:schemeClr val="bg1"/>
                </a:solidFill>
                <a:latin typeface="Arial Unicode MS" panose="020B0604020202020204" pitchFamily="34" charset="-128"/>
              </a:rPr>
              <a:t> = value; } }</a:t>
            </a:r>
          </a:p>
          <a:p>
            <a:pPr lvl="0" defTabSz="914400" eaLnBrk="0" fontAlgn="base" hangingPunct="0">
              <a:spcBef>
                <a:spcPct val="0"/>
              </a:spcBef>
              <a:spcAft>
                <a:spcPct val="0"/>
              </a:spcAft>
            </a:pPr>
            <a:endParaRPr lang="en-US" sz="1000" dirty="0">
              <a:solidFill>
                <a:schemeClr val="bg1"/>
              </a:solidFill>
              <a:latin typeface="Arial Unicode MS" panose="020B0604020202020204" pitchFamily="34" charset="-128"/>
            </a:endParaRP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public </a:t>
            </a:r>
            <a:r>
              <a:rPr lang="en-US" sz="1000" dirty="0" err="1">
                <a:solidFill>
                  <a:schemeClr val="bg1"/>
                </a:solidFill>
                <a:latin typeface="Arial Unicode MS" panose="020B0604020202020204" pitchFamily="34" charset="-128"/>
              </a:rPr>
              <a:t>CustomerBase</a:t>
            </a:r>
            <a:r>
              <a:rPr lang="en-US" sz="1000" dirty="0">
                <a:solidFill>
                  <a:schemeClr val="bg1"/>
                </a:solidFill>
                <a:latin typeface="Arial Unicode MS" panose="020B0604020202020204" pitchFamily="34" charset="-128"/>
              </a:rPr>
              <a:t> </a:t>
            </a:r>
            <a:r>
              <a:rPr lang="en-US" sz="1000" dirty="0" err="1">
                <a:solidFill>
                  <a:schemeClr val="bg1"/>
                </a:solidFill>
                <a:latin typeface="Arial Unicode MS" panose="020B0604020202020204" pitchFamily="34" charset="-128"/>
              </a:rPr>
              <a:t>AddCustomer</a:t>
            </a:r>
            <a:r>
              <a:rPr lang="en-US" sz="1000"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a:t>
            </a:r>
            <a:endParaRPr lang="en-US" sz="1000" dirty="0">
              <a:solidFill>
                <a:schemeClr val="bg1"/>
              </a:solidFill>
              <a:latin typeface="Arial Unicode MS" panose="020B0604020202020204" pitchFamily="34" charset="-128"/>
            </a:endParaRP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    </a:t>
            </a:r>
            <a:r>
              <a:rPr lang="en-US" sz="1000" dirty="0" err="1">
                <a:solidFill>
                  <a:schemeClr val="bg1"/>
                </a:solidFill>
                <a:latin typeface="Arial Unicode MS" panose="020B0604020202020204" pitchFamily="34" charset="-128"/>
              </a:rPr>
              <a:t>CustomerBase</a:t>
            </a:r>
            <a:r>
              <a:rPr lang="en-US" sz="1000" dirty="0">
                <a:solidFill>
                  <a:schemeClr val="bg1"/>
                </a:solidFill>
                <a:latin typeface="Arial Unicode MS" panose="020B0604020202020204" pitchFamily="34" charset="-128"/>
              </a:rPr>
              <a:t> </a:t>
            </a:r>
            <a:r>
              <a:rPr lang="en-US" sz="1000" dirty="0" err="1">
                <a:solidFill>
                  <a:schemeClr val="bg1"/>
                </a:solidFill>
                <a:latin typeface="Arial Unicode MS" panose="020B0604020202020204" pitchFamily="34" charset="-128"/>
              </a:rPr>
              <a:t>custBase</a:t>
            </a:r>
            <a:r>
              <a:rPr lang="en-US" sz="1000"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    </a:t>
            </a:r>
            <a:r>
              <a:rPr lang="en-US" sz="1000" dirty="0">
                <a:solidFill>
                  <a:schemeClr val="bg1"/>
                </a:solidFill>
                <a:latin typeface="Arial Unicode MS" panose="020B0604020202020204" pitchFamily="34" charset="-128"/>
              </a:rPr>
              <a:t>if (</a:t>
            </a:r>
            <a:r>
              <a:rPr lang="en-US" sz="1000" dirty="0" err="1">
                <a:solidFill>
                  <a:schemeClr val="bg1"/>
                </a:solidFill>
                <a:latin typeface="Arial Unicode MS" panose="020B0604020202020204" pitchFamily="34" charset="-128"/>
              </a:rPr>
              <a:t>cbCustomerType.SelectedIndex</a:t>
            </a:r>
            <a:r>
              <a:rPr lang="en-US" sz="1000" dirty="0">
                <a:solidFill>
                  <a:schemeClr val="bg1"/>
                </a:solidFill>
                <a:latin typeface="Arial Unicode MS" panose="020B0604020202020204" pitchFamily="34" charset="-128"/>
              </a:rPr>
              <a:t> == 0)</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    </a:t>
            </a:r>
            <a:r>
              <a:rPr lang="en-US" sz="1000"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        </a:t>
            </a:r>
            <a:r>
              <a:rPr lang="en-US" sz="1000" dirty="0" err="1">
                <a:solidFill>
                  <a:schemeClr val="bg1"/>
                </a:solidFill>
                <a:latin typeface="Arial Unicode MS" panose="020B0604020202020204" pitchFamily="34" charset="-128"/>
              </a:rPr>
              <a:t>custBase</a:t>
            </a:r>
            <a:r>
              <a:rPr lang="en-US" sz="1000" dirty="0">
                <a:solidFill>
                  <a:schemeClr val="bg1"/>
                </a:solidFill>
                <a:latin typeface="Arial Unicode MS" panose="020B0604020202020204" pitchFamily="34" charset="-128"/>
              </a:rPr>
              <a:t> = new Lead();</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    </a:t>
            </a:r>
            <a:r>
              <a:rPr lang="en-US" sz="1000"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    </a:t>
            </a:r>
            <a:r>
              <a:rPr lang="en-US" sz="1000" dirty="0">
                <a:solidFill>
                  <a:schemeClr val="bg1"/>
                </a:solidFill>
                <a:latin typeface="Arial Unicode MS" panose="020B0604020202020204" pitchFamily="34" charset="-128"/>
              </a:rPr>
              <a:t>else</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    </a:t>
            </a:r>
            <a:r>
              <a:rPr lang="en-US" sz="1000"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        </a:t>
            </a:r>
            <a:r>
              <a:rPr lang="en-US" sz="1000" dirty="0" err="1">
                <a:solidFill>
                  <a:schemeClr val="bg1"/>
                </a:solidFill>
                <a:latin typeface="Arial Unicode MS" panose="020B0604020202020204" pitchFamily="34" charset="-128"/>
              </a:rPr>
              <a:t>custBase</a:t>
            </a:r>
            <a:r>
              <a:rPr lang="en-US" sz="1000" dirty="0">
                <a:solidFill>
                  <a:schemeClr val="bg1"/>
                </a:solidFill>
                <a:latin typeface="Arial Unicode MS" panose="020B0604020202020204" pitchFamily="34" charset="-128"/>
              </a:rPr>
              <a:t> = new Customer();</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    </a:t>
            </a:r>
            <a:r>
              <a:rPr lang="en-US" sz="1000"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    </a:t>
            </a:r>
            <a:r>
              <a:rPr lang="en-US" sz="1000" dirty="0" err="1">
                <a:solidFill>
                  <a:schemeClr val="bg1"/>
                </a:solidFill>
                <a:latin typeface="Arial Unicode MS" panose="020B0604020202020204" pitchFamily="34" charset="-128"/>
              </a:rPr>
              <a:t>custBase.CustomerName</a:t>
            </a:r>
            <a:r>
              <a:rPr lang="en-US" sz="1000" dirty="0">
                <a:solidFill>
                  <a:schemeClr val="bg1"/>
                </a:solidFill>
                <a:latin typeface="Arial Unicode MS" panose="020B0604020202020204" pitchFamily="34" charset="-128"/>
              </a:rPr>
              <a:t> = </a:t>
            </a:r>
            <a:r>
              <a:rPr lang="en-US" sz="1000" dirty="0" err="1">
                <a:solidFill>
                  <a:schemeClr val="bg1"/>
                </a:solidFill>
                <a:latin typeface="Arial Unicode MS" panose="020B0604020202020204" pitchFamily="34" charset="-128"/>
              </a:rPr>
              <a:t>CustomerName</a:t>
            </a:r>
            <a:r>
              <a:rPr lang="en-US" sz="1000"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    </a:t>
            </a:r>
            <a:r>
              <a:rPr lang="en-US" sz="1000" dirty="0" err="1">
                <a:solidFill>
                  <a:schemeClr val="bg1"/>
                </a:solidFill>
                <a:latin typeface="Arial Unicode MS" panose="020B0604020202020204" pitchFamily="34" charset="-128"/>
              </a:rPr>
              <a:t>custBase.PhoneNumber</a:t>
            </a:r>
            <a:r>
              <a:rPr lang="en-US" sz="1000" dirty="0">
                <a:solidFill>
                  <a:schemeClr val="bg1"/>
                </a:solidFill>
                <a:latin typeface="Arial Unicode MS" panose="020B0604020202020204" pitchFamily="34" charset="-128"/>
              </a:rPr>
              <a:t> = </a:t>
            </a:r>
            <a:r>
              <a:rPr lang="en-US" sz="1000" dirty="0" err="1">
                <a:solidFill>
                  <a:schemeClr val="bg1"/>
                </a:solidFill>
                <a:latin typeface="Arial Unicode MS" panose="020B0604020202020204" pitchFamily="34" charset="-128"/>
              </a:rPr>
              <a:t>PhoneNumber</a:t>
            </a:r>
            <a:r>
              <a:rPr lang="en-US" sz="1000"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    </a:t>
            </a:r>
            <a:r>
              <a:rPr lang="en-US" sz="1000" dirty="0" err="1">
                <a:solidFill>
                  <a:schemeClr val="bg1"/>
                </a:solidFill>
                <a:latin typeface="Arial Unicode MS" panose="020B0604020202020204" pitchFamily="34" charset="-128"/>
              </a:rPr>
              <a:t>custBase.Address</a:t>
            </a:r>
            <a:r>
              <a:rPr lang="en-US" sz="1000" dirty="0">
                <a:solidFill>
                  <a:schemeClr val="bg1"/>
                </a:solidFill>
                <a:latin typeface="Arial Unicode MS" panose="020B0604020202020204" pitchFamily="34" charset="-128"/>
              </a:rPr>
              <a:t> = Address;</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    </a:t>
            </a:r>
            <a:r>
              <a:rPr lang="en-US" sz="1000" dirty="0" err="1">
                <a:solidFill>
                  <a:schemeClr val="bg1"/>
                </a:solidFill>
                <a:latin typeface="Arial Unicode MS" panose="020B0604020202020204" pitchFamily="34" charset="-128"/>
              </a:rPr>
              <a:t>custBase.BillAmount</a:t>
            </a:r>
            <a:r>
              <a:rPr lang="en-US" sz="1000" dirty="0">
                <a:solidFill>
                  <a:schemeClr val="bg1"/>
                </a:solidFill>
                <a:latin typeface="Arial Unicode MS" panose="020B0604020202020204" pitchFamily="34" charset="-128"/>
              </a:rPr>
              <a:t> = </a:t>
            </a:r>
            <a:r>
              <a:rPr lang="en-US" sz="1000" dirty="0" err="1">
                <a:solidFill>
                  <a:schemeClr val="bg1"/>
                </a:solidFill>
                <a:latin typeface="Arial Unicode MS" panose="020B0604020202020204" pitchFamily="34" charset="-128"/>
              </a:rPr>
              <a:t>BillAmount</a:t>
            </a:r>
            <a:r>
              <a:rPr lang="en-US" sz="1000"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    </a:t>
            </a:r>
            <a:r>
              <a:rPr lang="en-US" sz="1000" dirty="0" err="1">
                <a:solidFill>
                  <a:schemeClr val="bg1"/>
                </a:solidFill>
                <a:latin typeface="Arial Unicode MS" panose="020B0604020202020204" pitchFamily="34" charset="-128"/>
              </a:rPr>
              <a:t>custBase.BillDate</a:t>
            </a:r>
            <a:r>
              <a:rPr lang="en-US" sz="1000" dirty="0">
                <a:solidFill>
                  <a:schemeClr val="bg1"/>
                </a:solidFill>
                <a:latin typeface="Arial Unicode MS" panose="020B0604020202020204" pitchFamily="34" charset="-128"/>
              </a:rPr>
              <a:t> = </a:t>
            </a:r>
            <a:r>
              <a:rPr lang="en-US" sz="1000" dirty="0" err="1">
                <a:solidFill>
                  <a:schemeClr val="bg1"/>
                </a:solidFill>
                <a:latin typeface="Arial Unicode MS" panose="020B0604020202020204" pitchFamily="34" charset="-128"/>
              </a:rPr>
              <a:t>BillDate</a:t>
            </a:r>
            <a:r>
              <a:rPr lang="en-US" sz="1000"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    </a:t>
            </a:r>
            <a:r>
              <a:rPr lang="en-US" sz="1000" dirty="0">
                <a:solidFill>
                  <a:schemeClr val="bg1"/>
                </a:solidFill>
                <a:latin typeface="Arial Unicode MS" panose="020B0604020202020204" pitchFamily="34" charset="-128"/>
              </a:rPr>
              <a:t>return </a:t>
            </a:r>
            <a:r>
              <a:rPr lang="en-US" sz="1000" dirty="0" err="1">
                <a:solidFill>
                  <a:schemeClr val="bg1"/>
                </a:solidFill>
                <a:latin typeface="Arial Unicode MS" panose="020B0604020202020204" pitchFamily="34" charset="-128"/>
              </a:rPr>
              <a:t>custBase</a:t>
            </a:r>
            <a:r>
              <a:rPr lang="en-US" sz="1000"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a:t>
            </a:r>
            <a:endParaRPr lang="en-US" sz="1000" dirty="0">
              <a:solidFill>
                <a:schemeClr val="bg1"/>
              </a:solidFill>
              <a:latin typeface="Arial Unicode MS" panose="020B0604020202020204" pitchFamily="34" charset="-128"/>
            </a:endParaRPr>
          </a:p>
          <a:p>
            <a:pPr lvl="0" defTabSz="914400" eaLnBrk="0" fontAlgn="base" hangingPunct="0">
              <a:spcBef>
                <a:spcPct val="0"/>
              </a:spcBef>
              <a:spcAft>
                <a:spcPct val="0"/>
              </a:spcAft>
            </a:pPr>
            <a:endParaRPr lang="en-US" sz="1000" dirty="0">
              <a:solidFill>
                <a:schemeClr val="bg1"/>
              </a:solidFill>
              <a:latin typeface="Arial Unicode MS" panose="020B0604020202020204" pitchFamily="34" charset="-128"/>
            </a:endParaRP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private </a:t>
            </a:r>
            <a:r>
              <a:rPr lang="en-US" sz="1000" dirty="0">
                <a:solidFill>
                  <a:schemeClr val="bg1"/>
                </a:solidFill>
                <a:latin typeface="Arial Unicode MS" panose="020B0604020202020204" pitchFamily="34" charset="-128"/>
              </a:rPr>
              <a:t>void </a:t>
            </a:r>
            <a:r>
              <a:rPr lang="en-US" sz="1000" dirty="0" err="1">
                <a:solidFill>
                  <a:schemeClr val="bg1"/>
                </a:solidFill>
                <a:latin typeface="Arial Unicode MS" panose="020B0604020202020204" pitchFamily="34" charset="-128"/>
              </a:rPr>
              <a:t>btnAdd_Click</a:t>
            </a:r>
            <a:r>
              <a:rPr lang="en-US" sz="1000" dirty="0">
                <a:solidFill>
                  <a:schemeClr val="bg1"/>
                </a:solidFill>
                <a:latin typeface="Arial Unicode MS" panose="020B0604020202020204" pitchFamily="34" charset="-128"/>
              </a:rPr>
              <a:t>(object sender, </a:t>
            </a:r>
            <a:r>
              <a:rPr lang="en-US" sz="1000" dirty="0" err="1">
                <a:solidFill>
                  <a:schemeClr val="bg1"/>
                </a:solidFill>
                <a:latin typeface="Arial Unicode MS" panose="020B0604020202020204" pitchFamily="34" charset="-128"/>
              </a:rPr>
              <a:t>EventArgs</a:t>
            </a:r>
            <a:r>
              <a:rPr lang="en-US" sz="1000" dirty="0">
                <a:solidFill>
                  <a:schemeClr val="bg1"/>
                </a:solidFill>
                <a:latin typeface="Arial Unicode MS" panose="020B0604020202020204" pitchFamily="34" charset="-128"/>
              </a:rPr>
              <a:t> e)</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a:t>
            </a:r>
            <a:endParaRPr lang="en-US" sz="1000" dirty="0">
              <a:solidFill>
                <a:schemeClr val="bg1"/>
              </a:solidFill>
              <a:latin typeface="Arial Unicode MS" panose="020B0604020202020204" pitchFamily="34" charset="-128"/>
            </a:endParaRP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    </a:t>
            </a:r>
            <a:r>
              <a:rPr lang="en-US" sz="1000" dirty="0" err="1">
                <a:solidFill>
                  <a:schemeClr val="bg1"/>
                </a:solidFill>
                <a:latin typeface="Arial Unicode MS" panose="020B0604020202020204" pitchFamily="34" charset="-128"/>
              </a:rPr>
              <a:t>var</a:t>
            </a:r>
            <a:r>
              <a:rPr lang="en-US" sz="1000" dirty="0">
                <a:solidFill>
                  <a:schemeClr val="bg1"/>
                </a:solidFill>
                <a:latin typeface="Arial Unicode MS" panose="020B0604020202020204" pitchFamily="34" charset="-128"/>
              </a:rPr>
              <a:t> </a:t>
            </a:r>
            <a:r>
              <a:rPr lang="en-US" sz="1000" dirty="0" err="1">
                <a:solidFill>
                  <a:schemeClr val="bg1"/>
                </a:solidFill>
                <a:latin typeface="Arial Unicode MS" panose="020B0604020202020204" pitchFamily="34" charset="-128"/>
              </a:rPr>
              <a:t>newCustomer</a:t>
            </a:r>
            <a:r>
              <a:rPr lang="en-US" sz="1000" dirty="0">
                <a:solidFill>
                  <a:schemeClr val="bg1"/>
                </a:solidFill>
                <a:latin typeface="Arial Unicode MS" panose="020B0604020202020204" pitchFamily="34" charset="-128"/>
              </a:rPr>
              <a:t> = </a:t>
            </a:r>
            <a:r>
              <a:rPr lang="en-US" sz="1000" dirty="0" err="1">
                <a:solidFill>
                  <a:schemeClr val="bg1"/>
                </a:solidFill>
                <a:latin typeface="Arial Unicode MS" panose="020B0604020202020204" pitchFamily="34" charset="-128"/>
              </a:rPr>
              <a:t>AddCustomer</a:t>
            </a:r>
            <a:r>
              <a:rPr lang="en-US" sz="1000"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sz="1000" dirty="0">
                <a:solidFill>
                  <a:schemeClr val="bg1"/>
                </a:solidFill>
                <a:latin typeface="Arial Unicode MS" panose="020B0604020202020204" pitchFamily="34" charset="-128"/>
              </a:rPr>
              <a:t>    </a:t>
            </a:r>
            <a:r>
              <a:rPr lang="en-US" sz="1000" dirty="0" smtClean="0">
                <a:solidFill>
                  <a:schemeClr val="bg1"/>
                </a:solidFill>
                <a:latin typeface="Arial Unicode MS" panose="020B0604020202020204" pitchFamily="34" charset="-128"/>
              </a:rPr>
              <a:t>}</a:t>
            </a:r>
            <a:endParaRPr kumimoji="0" lang="en-US" sz="1000" b="0" i="0" u="none" strike="noStrike" cap="none" normalizeH="0" baseline="0" dirty="0" smtClean="0">
              <a:ln>
                <a:noFill/>
              </a:ln>
              <a:solidFill>
                <a:schemeClr val="bg1"/>
              </a:solidFill>
              <a:effectLst/>
              <a:latin typeface="Arial" panose="020B0604020202020204" pitchFamily="34" charset="0"/>
            </a:endParaRPr>
          </a:p>
        </p:txBody>
      </p:sp>
      <p:sp>
        <p:nvSpPr>
          <p:cNvPr id="6" name="TextBox 5"/>
          <p:cNvSpPr txBox="1"/>
          <p:nvPr/>
        </p:nvSpPr>
        <p:spPr>
          <a:xfrm>
            <a:off x="3572999" y="6015045"/>
            <a:ext cx="5567230" cy="461665"/>
          </a:xfrm>
          <a:prstGeom prst="rect">
            <a:avLst/>
          </a:prstGeom>
          <a:noFill/>
        </p:spPr>
        <p:txBody>
          <a:bodyPr wrap="none" rtlCol="0">
            <a:spAutoFit/>
          </a:bodyPr>
          <a:lstStyle/>
          <a:p>
            <a:r>
              <a:rPr lang="en-ZA" sz="2400" dirty="0" smtClean="0"/>
              <a:t>What </a:t>
            </a:r>
            <a:r>
              <a:rPr lang="en-ZA" sz="2400" dirty="0"/>
              <a:t>is the problem with the above code ?</a:t>
            </a:r>
          </a:p>
        </p:txBody>
      </p:sp>
      <p:sp>
        <p:nvSpPr>
          <p:cNvPr id="8" name="Oval 7"/>
          <p:cNvSpPr/>
          <p:nvPr/>
        </p:nvSpPr>
        <p:spPr>
          <a:xfrm>
            <a:off x="2728892" y="3019940"/>
            <a:ext cx="852487" cy="363260"/>
          </a:xfrm>
          <a:prstGeom prst="ellipse">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Oval 8"/>
          <p:cNvSpPr/>
          <p:nvPr/>
        </p:nvSpPr>
        <p:spPr>
          <a:xfrm>
            <a:off x="2728891" y="3647427"/>
            <a:ext cx="852488" cy="393263"/>
          </a:xfrm>
          <a:prstGeom prst="ellipse">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1" name="Elbow Connector 10"/>
          <p:cNvCxnSpPr>
            <a:stCxn id="8" idx="6"/>
          </p:cNvCxnSpPr>
          <p:nvPr/>
        </p:nvCxnSpPr>
        <p:spPr>
          <a:xfrm>
            <a:off x="3581379" y="3201570"/>
            <a:ext cx="890589" cy="261191"/>
          </a:xfrm>
          <a:prstGeom prst="bent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9" idx="6"/>
          </p:cNvCxnSpPr>
          <p:nvPr/>
        </p:nvCxnSpPr>
        <p:spPr>
          <a:xfrm flipV="1">
            <a:off x="3581379" y="3460418"/>
            <a:ext cx="445294" cy="383641"/>
          </a:xfrm>
          <a:prstGeom prst="bentConnector3">
            <a:avLst>
              <a:gd name="adj1"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71968" y="3278095"/>
            <a:ext cx="3134320" cy="369332"/>
          </a:xfrm>
          <a:prstGeom prst="rect">
            <a:avLst/>
          </a:prstGeom>
          <a:noFill/>
        </p:spPr>
        <p:txBody>
          <a:bodyPr wrap="none" rtlCol="0">
            <a:spAutoFit/>
          </a:bodyPr>
          <a:lstStyle/>
          <a:p>
            <a:r>
              <a:rPr lang="en-US" dirty="0" smtClean="0">
                <a:solidFill>
                  <a:srgbClr val="FF0000"/>
                </a:solidFill>
              </a:rPr>
              <a:t>What if new classes are added?</a:t>
            </a:r>
            <a:endParaRPr lang="en-ZA" dirty="0">
              <a:solidFill>
                <a:srgbClr val="FF0000"/>
              </a:solidFill>
            </a:endParaRPr>
          </a:p>
        </p:txBody>
      </p:sp>
    </p:spTree>
    <p:extLst>
      <p:ext uri="{BB962C8B-B14F-4D97-AF65-F5344CB8AC3E}">
        <p14:creationId xmlns:p14="http://schemas.microsoft.com/office/powerpoint/2010/main" val="9373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the S in solid</a:t>
            </a:r>
            <a:endParaRPr lang="en-ZA" dirty="0"/>
          </a:p>
        </p:txBody>
      </p:sp>
      <p:sp>
        <p:nvSpPr>
          <p:cNvPr id="3" name="Content Placeholder 2"/>
          <p:cNvSpPr>
            <a:spLocks noGrp="1"/>
          </p:cNvSpPr>
          <p:nvPr>
            <p:ph idx="1"/>
          </p:nvPr>
        </p:nvSpPr>
        <p:spPr/>
        <p:txBody>
          <a:bodyPr>
            <a:noAutofit/>
          </a:bodyPr>
          <a:lstStyle/>
          <a:p>
            <a:r>
              <a:rPr lang="en-ZA" sz="4400" dirty="0"/>
              <a:t>Single Responsibility principle ( SRP</a:t>
            </a:r>
            <a:r>
              <a:rPr lang="en-ZA" sz="4400" dirty="0" smtClean="0"/>
              <a:t>)</a:t>
            </a:r>
            <a:endParaRPr lang="en-ZA" sz="4400" dirty="0"/>
          </a:p>
          <a:p>
            <a:r>
              <a:rPr lang="en-ZA" sz="4400" dirty="0"/>
              <a:t>Open close principle (OCP)</a:t>
            </a:r>
          </a:p>
          <a:p>
            <a:r>
              <a:rPr lang="en-ZA" sz="4400" dirty="0" err="1"/>
              <a:t>Liskov</a:t>
            </a:r>
            <a:r>
              <a:rPr lang="en-ZA" sz="4400" dirty="0"/>
              <a:t> Substitution Principle ( LSP )</a:t>
            </a:r>
          </a:p>
          <a:p>
            <a:r>
              <a:rPr lang="en-ZA" sz="4400" dirty="0"/>
              <a:t>Interface segregation principle ( ISP)</a:t>
            </a:r>
          </a:p>
          <a:p>
            <a:r>
              <a:rPr lang="en-ZA" sz="4400" dirty="0"/>
              <a:t>Dependency inversion </a:t>
            </a:r>
            <a:r>
              <a:rPr lang="en-ZA" sz="4400" dirty="0" smtClean="0"/>
              <a:t>principle</a:t>
            </a:r>
            <a:endParaRPr lang="en-ZA" sz="4400" dirty="0"/>
          </a:p>
        </p:txBody>
      </p:sp>
    </p:spTree>
    <p:extLst>
      <p:ext uri="{BB962C8B-B14F-4D97-AF65-F5344CB8AC3E}">
        <p14:creationId xmlns:p14="http://schemas.microsoft.com/office/powerpoint/2010/main" val="33249455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 (</a:t>
            </a:r>
            <a:r>
              <a:rPr lang="en-US" dirty="0" err="1" smtClean="0"/>
              <a:t>srp</a:t>
            </a:r>
            <a:r>
              <a:rPr lang="en-US" dirty="0" smtClean="0"/>
              <a:t>)	</a:t>
            </a:r>
            <a:endParaRPr lang="en-ZA" dirty="0"/>
          </a:p>
        </p:txBody>
      </p:sp>
      <p:sp>
        <p:nvSpPr>
          <p:cNvPr id="3" name="Content Placeholder 2"/>
          <p:cNvSpPr>
            <a:spLocks noGrp="1"/>
          </p:cNvSpPr>
          <p:nvPr>
            <p:ph idx="1"/>
          </p:nvPr>
        </p:nvSpPr>
        <p:spPr>
          <a:xfrm>
            <a:off x="685801" y="2065867"/>
            <a:ext cx="10131425" cy="1972733"/>
          </a:xfrm>
        </p:spPr>
        <p:txBody>
          <a:bodyPr>
            <a:normAutofit/>
          </a:bodyPr>
          <a:lstStyle/>
          <a:p>
            <a:r>
              <a:rPr lang="en-ZA" sz="2000" dirty="0"/>
              <a:t>SRP says that a class should </a:t>
            </a:r>
            <a:r>
              <a:rPr lang="en-ZA" sz="2000" dirty="0" smtClean="0"/>
              <a:t>be responsible for </a:t>
            </a:r>
            <a:r>
              <a:rPr lang="en-ZA" sz="2000" dirty="0"/>
              <a:t>only one </a:t>
            </a:r>
            <a:r>
              <a:rPr lang="en-ZA" sz="2000" dirty="0" smtClean="0"/>
              <a:t>thing. UI is supposed </a:t>
            </a:r>
            <a:r>
              <a:rPr lang="en-ZA" sz="2000" dirty="0"/>
              <a:t>to </a:t>
            </a:r>
            <a:r>
              <a:rPr lang="en-ZA" sz="2000" dirty="0" smtClean="0"/>
              <a:t>be responsible for </a:t>
            </a:r>
            <a:r>
              <a:rPr lang="en-ZA" sz="2000" dirty="0"/>
              <a:t>visuals </a:t>
            </a:r>
            <a:r>
              <a:rPr lang="en-ZA" sz="2000" dirty="0" smtClean="0"/>
              <a:t>aspects: layout, </a:t>
            </a:r>
            <a:r>
              <a:rPr lang="en-ZA" sz="2000" dirty="0"/>
              <a:t>take inputs and so on</a:t>
            </a:r>
            <a:r>
              <a:rPr lang="en-ZA" sz="2000" dirty="0" smtClean="0"/>
              <a:t>. However, here it </a:t>
            </a:r>
            <a:r>
              <a:rPr lang="en-ZA" sz="2000" dirty="0"/>
              <a:t>is creating a “Customer” object which is not </a:t>
            </a:r>
            <a:r>
              <a:rPr lang="en-ZA" sz="2000" dirty="0" smtClean="0"/>
              <a:t>it’s duty</a:t>
            </a:r>
            <a:r>
              <a:rPr lang="en-ZA" sz="2000" dirty="0"/>
              <a:t>.</a:t>
            </a:r>
          </a:p>
          <a:p>
            <a:r>
              <a:rPr lang="en-ZA" sz="2000" dirty="0"/>
              <a:t>In other </a:t>
            </a:r>
            <a:r>
              <a:rPr lang="en-ZA" sz="2000" dirty="0" smtClean="0"/>
              <a:t>words the </a:t>
            </a:r>
            <a:r>
              <a:rPr lang="en-ZA" sz="2000" dirty="0"/>
              <a:t>UI is handling multiple responsibilities which makes the class more complex and </a:t>
            </a:r>
            <a:r>
              <a:rPr lang="en-ZA" sz="2000" dirty="0" smtClean="0"/>
              <a:t>less maintainable going forward.</a:t>
            </a:r>
            <a:endParaRPr lang="en-ZA" sz="2000" dirty="0"/>
          </a:p>
        </p:txBody>
      </p:sp>
      <p:sp>
        <p:nvSpPr>
          <p:cNvPr id="4" name="TextBox 3"/>
          <p:cNvSpPr txBox="1"/>
          <p:nvPr/>
        </p:nvSpPr>
        <p:spPr>
          <a:xfrm>
            <a:off x="685801" y="4787784"/>
            <a:ext cx="10385728" cy="461665"/>
          </a:xfrm>
          <a:prstGeom prst="rect">
            <a:avLst/>
          </a:prstGeom>
          <a:gradFill>
            <a:gsLst>
              <a:gs pos="0">
                <a:schemeClr val="accent2">
                  <a:lumMod val="67000"/>
                </a:schemeClr>
              </a:gs>
              <a:gs pos="48000">
                <a:schemeClr val="accent2">
                  <a:lumMod val="97000"/>
                  <a:lumOff val="3000"/>
                </a:schemeClr>
              </a:gs>
              <a:gs pos="100000">
                <a:schemeClr val="accent2">
                  <a:lumMod val="60000"/>
                  <a:lumOff val="40000"/>
                  <a:alpha val="0"/>
                </a:schemeClr>
              </a:gs>
            </a:gsLst>
            <a:lin ang="0" scaled="1"/>
          </a:gradFill>
        </p:spPr>
        <p:txBody>
          <a:bodyPr wrap="none" rtlCol="0">
            <a:spAutoFit/>
          </a:bodyPr>
          <a:lstStyle/>
          <a:p>
            <a:r>
              <a:rPr lang="en-ZA" sz="2400" b="1" dirty="0"/>
              <a:t>Thought process </a:t>
            </a:r>
            <a:r>
              <a:rPr lang="en-ZA" sz="2400" b="1" dirty="0" smtClean="0"/>
              <a:t>:</a:t>
            </a:r>
            <a:r>
              <a:rPr lang="en-ZA" sz="2400" dirty="0" smtClean="0"/>
              <a:t> </a:t>
            </a:r>
            <a:r>
              <a:rPr lang="en-ZA" sz="2400" dirty="0"/>
              <a:t>Keep SOLID principles </a:t>
            </a:r>
            <a:r>
              <a:rPr lang="en-ZA" sz="2400" dirty="0" smtClean="0"/>
              <a:t>in mind </a:t>
            </a:r>
            <a:r>
              <a:rPr lang="en-ZA" sz="2400" dirty="0"/>
              <a:t>when you are doing architecting.</a:t>
            </a:r>
          </a:p>
        </p:txBody>
      </p:sp>
    </p:spTree>
    <p:extLst>
      <p:ext uri="{BB962C8B-B14F-4D97-AF65-F5344CB8AC3E}">
        <p14:creationId xmlns:p14="http://schemas.microsoft.com/office/powerpoint/2010/main" val="36158245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1" y="599018"/>
            <a:ext cx="10131425" cy="1158346"/>
          </a:xfrm>
        </p:spPr>
        <p:txBody>
          <a:bodyPr>
            <a:normAutofit/>
          </a:bodyPr>
          <a:lstStyle/>
          <a:p>
            <a:pPr marL="0" indent="0" algn="ctr">
              <a:buNone/>
            </a:pPr>
            <a:r>
              <a:rPr lang="en-US" sz="5400" dirty="0" smtClean="0"/>
              <a:t>Single Responsibility </a:t>
            </a:r>
            <a:r>
              <a:rPr lang="en-US" sz="5400" dirty="0" smtClean="0"/>
              <a:t>Principle</a:t>
            </a:r>
            <a:endParaRPr lang="en-US" sz="5400" dirty="0" smtClean="0"/>
          </a:p>
        </p:txBody>
      </p:sp>
      <p:sp>
        <p:nvSpPr>
          <p:cNvPr id="2" name="Rectangle 1"/>
          <p:cNvSpPr/>
          <p:nvPr/>
        </p:nvSpPr>
        <p:spPr>
          <a:xfrm>
            <a:off x="2734230" y="2875753"/>
            <a:ext cx="6720366" cy="923330"/>
          </a:xfrm>
          <a:prstGeom prst="rect">
            <a:avLst/>
          </a:prstGeom>
        </p:spPr>
        <p:txBody>
          <a:bodyPr wrap="none">
            <a:spAutoFit/>
          </a:bodyPr>
          <a:lstStyle/>
          <a:p>
            <a:r>
              <a:rPr lang="en-ZA" sz="5400" dirty="0"/>
              <a:t>Separation of Concerns</a:t>
            </a:r>
          </a:p>
        </p:txBody>
      </p:sp>
      <p:sp>
        <p:nvSpPr>
          <p:cNvPr id="4" name="Rectangle 3"/>
          <p:cNvSpPr/>
          <p:nvPr/>
        </p:nvSpPr>
        <p:spPr>
          <a:xfrm>
            <a:off x="3689748" y="5130286"/>
            <a:ext cx="4809330" cy="923330"/>
          </a:xfrm>
          <a:prstGeom prst="rect">
            <a:avLst/>
          </a:prstGeom>
        </p:spPr>
        <p:txBody>
          <a:bodyPr wrap="none">
            <a:spAutoFit/>
          </a:bodyPr>
          <a:lstStyle/>
          <a:p>
            <a:r>
              <a:rPr lang="en-ZA" sz="5400" dirty="0"/>
              <a:t>Higher Cohesion</a:t>
            </a:r>
          </a:p>
        </p:txBody>
      </p:sp>
      <p:sp>
        <p:nvSpPr>
          <p:cNvPr id="5" name="Down Arrow 4"/>
          <p:cNvSpPr/>
          <p:nvPr/>
        </p:nvSpPr>
        <p:spPr>
          <a:xfrm>
            <a:off x="5852097" y="1897345"/>
            <a:ext cx="484632" cy="97840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ZA"/>
          </a:p>
        </p:txBody>
      </p:sp>
      <p:sp>
        <p:nvSpPr>
          <p:cNvPr id="6" name="Down Arrow 5"/>
          <p:cNvSpPr/>
          <p:nvPr/>
        </p:nvSpPr>
        <p:spPr>
          <a:xfrm>
            <a:off x="5852097" y="4079045"/>
            <a:ext cx="484632" cy="97840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36803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2">
                  <a:lumMod val="67000"/>
                </a:schemeClr>
              </a:gs>
              <a:gs pos="48000">
                <a:schemeClr val="accent2">
                  <a:lumMod val="97000"/>
                  <a:lumOff val="3000"/>
                </a:schemeClr>
              </a:gs>
              <a:gs pos="100000">
                <a:srgbClr val="91B0E3">
                  <a:alpha val="0"/>
                </a:srgbClr>
              </a:gs>
            </a:gsLst>
            <a:lin ang="0" scaled="1"/>
          </a:gradFill>
        </p:spPr>
        <p:txBody>
          <a:bodyPr/>
          <a:lstStyle/>
          <a:p>
            <a:r>
              <a:rPr lang="en-US" dirty="0" smtClean="0"/>
              <a:t>Project: further decoupling</a:t>
            </a:r>
            <a:endParaRPr lang="en-ZA" dirty="0"/>
          </a:p>
        </p:txBody>
      </p:sp>
      <p:sp>
        <p:nvSpPr>
          <p:cNvPr id="3" name="Content Placeholder 2"/>
          <p:cNvSpPr>
            <a:spLocks noGrp="1"/>
          </p:cNvSpPr>
          <p:nvPr>
            <p:ph idx="1"/>
          </p:nvPr>
        </p:nvSpPr>
        <p:spPr>
          <a:xfrm>
            <a:off x="685800" y="2842156"/>
            <a:ext cx="10131425" cy="1158346"/>
          </a:xfrm>
        </p:spPr>
        <p:txBody>
          <a:bodyPr>
            <a:normAutofit/>
          </a:bodyPr>
          <a:lstStyle/>
          <a:p>
            <a:pPr marL="0" indent="0">
              <a:buNone/>
            </a:pPr>
            <a:r>
              <a:rPr lang="en-ZA" sz="2000" dirty="0"/>
              <a:t>In order to achieve decoupling between the UI and the Customer types, the UI has to see the Customer types in an abstract way rather than dealing with concrete classes.</a:t>
            </a:r>
          </a:p>
        </p:txBody>
      </p:sp>
      <p:sp>
        <p:nvSpPr>
          <p:cNvPr id="4" name="TextBox 3"/>
          <p:cNvSpPr txBox="1"/>
          <p:nvPr/>
        </p:nvSpPr>
        <p:spPr>
          <a:xfrm>
            <a:off x="685801" y="5014912"/>
            <a:ext cx="10394256" cy="461665"/>
          </a:xfrm>
          <a:prstGeom prst="rect">
            <a:avLst/>
          </a:prstGeom>
          <a:noFill/>
        </p:spPr>
        <p:txBody>
          <a:bodyPr wrap="none" rtlCol="0">
            <a:spAutoFit/>
          </a:bodyPr>
          <a:lstStyle/>
          <a:p>
            <a:r>
              <a:rPr lang="en-ZA" sz="2400" b="1" i="1" dirty="0"/>
              <a:t>Abstraction: </a:t>
            </a:r>
            <a:r>
              <a:rPr lang="en-ZA" sz="2400" i="1" dirty="0" smtClean="0"/>
              <a:t>OOP </a:t>
            </a:r>
            <a:r>
              <a:rPr lang="en-ZA" sz="2400" i="1" dirty="0"/>
              <a:t>principle where we show only necessary things to the consumer.</a:t>
            </a:r>
            <a:endParaRPr lang="en-ZA" sz="2400" dirty="0"/>
          </a:p>
        </p:txBody>
      </p:sp>
    </p:spTree>
    <p:extLst>
      <p:ext uri="{BB962C8B-B14F-4D97-AF65-F5344CB8AC3E}">
        <p14:creationId xmlns:p14="http://schemas.microsoft.com/office/powerpoint/2010/main" val="15609885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ZA" dirty="0"/>
          </a:p>
        </p:txBody>
      </p:sp>
      <p:sp>
        <p:nvSpPr>
          <p:cNvPr id="3" name="Content Placeholder 2"/>
          <p:cNvSpPr>
            <a:spLocks noGrp="1"/>
          </p:cNvSpPr>
          <p:nvPr>
            <p:ph idx="1"/>
          </p:nvPr>
        </p:nvSpPr>
        <p:spPr>
          <a:xfrm>
            <a:off x="685801" y="2065868"/>
            <a:ext cx="4672012" cy="1020232"/>
          </a:xfrm>
        </p:spPr>
        <p:txBody>
          <a:bodyPr>
            <a:normAutofit/>
          </a:bodyPr>
          <a:lstStyle/>
          <a:p>
            <a:pPr marL="342900" indent="-342900">
              <a:buFont typeface="+mj-lt"/>
              <a:buAutoNum type="arabicPeriod"/>
            </a:pPr>
            <a:r>
              <a:rPr lang="en-US" dirty="0" smtClean="0"/>
              <a:t>Add new Class Library: </a:t>
            </a:r>
            <a:r>
              <a:rPr lang="en-US" dirty="0" err="1" smtClean="0"/>
              <a:t>CustomerInterface</a:t>
            </a:r>
            <a:endParaRPr lang="en-US" dirty="0" smtClean="0"/>
          </a:p>
          <a:p>
            <a:pPr marL="342900" indent="-342900">
              <a:buFont typeface="+mj-lt"/>
              <a:buAutoNum type="arabicPeriod"/>
            </a:pPr>
            <a:r>
              <a:rPr lang="en-US" dirty="0" smtClean="0"/>
              <a:t>Add </a:t>
            </a:r>
            <a:r>
              <a:rPr lang="en-US" dirty="0" err="1" smtClean="0"/>
              <a:t>ICustomer</a:t>
            </a:r>
            <a:r>
              <a:rPr lang="en-US" dirty="0" smtClean="0"/>
              <a:t>:</a:t>
            </a:r>
            <a:endParaRPr lang="en-ZA" dirty="0"/>
          </a:p>
        </p:txBody>
      </p:sp>
      <p:sp>
        <p:nvSpPr>
          <p:cNvPr id="5" name="Rectangle 1"/>
          <p:cNvSpPr>
            <a:spLocks noChangeArrowheads="1"/>
          </p:cNvSpPr>
          <p:nvPr/>
        </p:nvSpPr>
        <p:spPr bwMode="auto">
          <a:xfrm>
            <a:off x="3451564" y="3086100"/>
            <a:ext cx="5457826" cy="240065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Arial Unicode MS" panose="020B0604020202020204" pitchFamily="34" charset="-128"/>
              </a:rPr>
              <a:t>public interface </a:t>
            </a:r>
            <a:r>
              <a:rPr kumimoji="0" lang="en-US" b="0" i="0" u="none" strike="noStrike" cap="none" normalizeH="0" baseline="0" dirty="0" err="1" smtClean="0">
                <a:ln>
                  <a:noFill/>
                </a:ln>
                <a:solidFill>
                  <a:schemeClr val="bg1"/>
                </a:solidFill>
                <a:effectLst/>
                <a:latin typeface="Arial Unicode MS" panose="020B0604020202020204" pitchFamily="34" charset="-128"/>
              </a:rPr>
              <a:t>ICustomer</a:t>
            </a:r>
            <a:r>
              <a:rPr kumimoji="0" lang="en-US" b="0" i="0" u="none" strike="noStrike" cap="none" normalizeH="0" baseline="0" dirty="0" smtClean="0">
                <a:ln>
                  <a:noFill/>
                </a:ln>
                <a:solidFill>
                  <a:schemeClr val="bg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Unicode MS" panose="020B0604020202020204" pitchFamily="34" charset="-128"/>
              </a:rPr>
              <a:t>	</a:t>
            </a:r>
            <a:r>
              <a:rPr kumimoji="0" lang="en-US" b="0" i="0" u="none" strike="noStrike" cap="none" normalizeH="0" baseline="0" dirty="0" smtClean="0">
                <a:ln>
                  <a:noFill/>
                </a:ln>
                <a:solidFill>
                  <a:schemeClr val="bg1"/>
                </a:solidFill>
                <a:effectLst/>
                <a:latin typeface="Arial Unicode MS" panose="020B0604020202020204" pitchFamily="34" charset="-128"/>
              </a:rPr>
              <a:t>string </a:t>
            </a:r>
            <a:r>
              <a:rPr kumimoji="0" lang="en-US" b="0" i="0" u="none" strike="noStrike" cap="none" normalizeH="0" baseline="0" dirty="0" err="1" smtClean="0">
                <a:ln>
                  <a:noFill/>
                </a:ln>
                <a:solidFill>
                  <a:schemeClr val="bg1"/>
                </a:solidFill>
                <a:effectLst/>
                <a:latin typeface="Arial Unicode MS" panose="020B0604020202020204" pitchFamily="34" charset="-128"/>
              </a:rPr>
              <a:t>CustomerName</a:t>
            </a:r>
            <a:r>
              <a:rPr kumimoji="0" lang="en-US" b="0" i="0" u="none" strike="noStrike" cap="none" normalizeH="0" baseline="0" dirty="0" smtClean="0">
                <a:ln>
                  <a:noFill/>
                </a:ln>
                <a:solidFill>
                  <a:schemeClr val="bg1"/>
                </a:solidFill>
                <a:effectLst/>
                <a:latin typeface="Arial Unicode MS" panose="020B0604020202020204" pitchFamily="34" charset="-128"/>
              </a:rPr>
              <a:t>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Unicode MS" panose="020B0604020202020204" pitchFamily="34" charset="-128"/>
              </a:rPr>
              <a:t>	</a:t>
            </a:r>
            <a:r>
              <a:rPr kumimoji="0" lang="en-US" b="0" i="0" u="none" strike="noStrike" cap="none" normalizeH="0" baseline="0" dirty="0" smtClean="0">
                <a:ln>
                  <a:noFill/>
                </a:ln>
                <a:solidFill>
                  <a:schemeClr val="bg1"/>
                </a:solidFill>
                <a:effectLst/>
                <a:latin typeface="Arial Unicode MS" panose="020B0604020202020204" pitchFamily="34" charset="-128"/>
              </a:rPr>
              <a:t>string </a:t>
            </a:r>
            <a:r>
              <a:rPr kumimoji="0" lang="en-US" b="0" i="0" u="none" strike="noStrike" cap="none" normalizeH="0" baseline="0" dirty="0" err="1" smtClean="0">
                <a:ln>
                  <a:noFill/>
                </a:ln>
                <a:solidFill>
                  <a:schemeClr val="bg1"/>
                </a:solidFill>
                <a:effectLst/>
                <a:latin typeface="Arial Unicode MS" panose="020B0604020202020204" pitchFamily="34" charset="-128"/>
              </a:rPr>
              <a:t>PhoneNumber</a:t>
            </a:r>
            <a:r>
              <a:rPr kumimoji="0" lang="en-US" b="0" i="0" u="none" strike="noStrike" cap="none" normalizeH="0" baseline="0" dirty="0" smtClean="0">
                <a:ln>
                  <a:noFill/>
                </a:ln>
                <a:solidFill>
                  <a:schemeClr val="bg1"/>
                </a:solidFill>
                <a:effectLst/>
                <a:latin typeface="Arial Unicode MS" panose="020B0604020202020204" pitchFamily="34" charset="-128"/>
              </a:rPr>
              <a:t>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Unicode MS" panose="020B0604020202020204" pitchFamily="34" charset="-128"/>
              </a:rPr>
              <a:t>	</a:t>
            </a:r>
            <a:r>
              <a:rPr kumimoji="0" lang="en-US" b="0" i="0" u="none" strike="noStrike" cap="none" normalizeH="0" baseline="0" dirty="0" smtClean="0">
                <a:ln>
                  <a:noFill/>
                </a:ln>
                <a:solidFill>
                  <a:schemeClr val="bg1"/>
                </a:solidFill>
                <a:effectLst/>
                <a:latin typeface="Arial Unicode MS" panose="020B0604020202020204" pitchFamily="34" charset="-128"/>
              </a:rPr>
              <a:t>decimal </a:t>
            </a:r>
            <a:r>
              <a:rPr kumimoji="0" lang="en-US" b="0" i="0" u="none" strike="noStrike" cap="none" normalizeH="0" baseline="0" dirty="0" err="1" smtClean="0">
                <a:ln>
                  <a:noFill/>
                </a:ln>
                <a:solidFill>
                  <a:schemeClr val="bg1"/>
                </a:solidFill>
                <a:effectLst/>
                <a:latin typeface="Arial Unicode MS" panose="020B0604020202020204" pitchFamily="34" charset="-128"/>
              </a:rPr>
              <a:t>BillAmount</a:t>
            </a:r>
            <a:r>
              <a:rPr kumimoji="0" lang="en-US" b="0" i="0" u="none" strike="noStrike" cap="none" normalizeH="0" baseline="0" dirty="0" smtClean="0">
                <a:ln>
                  <a:noFill/>
                </a:ln>
                <a:solidFill>
                  <a:schemeClr val="bg1"/>
                </a:solidFill>
                <a:effectLst/>
                <a:latin typeface="Arial Unicode MS" panose="020B0604020202020204" pitchFamily="34" charset="-128"/>
              </a:rPr>
              <a:t>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Unicode MS" panose="020B0604020202020204" pitchFamily="34" charset="-128"/>
              </a:rPr>
              <a:t>	</a:t>
            </a:r>
            <a:r>
              <a:rPr kumimoji="0" lang="en-US" b="0" i="0" u="none" strike="noStrike" cap="none" normalizeH="0" baseline="0" dirty="0" err="1" smtClean="0">
                <a:ln>
                  <a:noFill/>
                </a:ln>
                <a:solidFill>
                  <a:schemeClr val="bg1"/>
                </a:solidFill>
                <a:effectLst/>
                <a:latin typeface="Arial Unicode MS" panose="020B0604020202020204" pitchFamily="34" charset="-128"/>
              </a:rPr>
              <a:t>DateTime</a:t>
            </a:r>
            <a:r>
              <a:rPr kumimoji="0" lang="en-US" b="0" i="0" u="none" strike="noStrike" cap="none" normalizeH="0" baseline="0" dirty="0" smtClean="0">
                <a:ln>
                  <a:noFill/>
                </a:ln>
                <a:solidFill>
                  <a:schemeClr val="bg1"/>
                </a:solidFill>
                <a:effectLst/>
                <a:latin typeface="Arial Unicode MS" panose="020B0604020202020204" pitchFamily="34" charset="-128"/>
              </a:rPr>
              <a:t> </a:t>
            </a:r>
            <a:r>
              <a:rPr kumimoji="0" lang="en-US" b="0" i="0" u="none" strike="noStrike" cap="none" normalizeH="0" baseline="0" dirty="0" err="1" smtClean="0">
                <a:ln>
                  <a:noFill/>
                </a:ln>
                <a:solidFill>
                  <a:schemeClr val="bg1"/>
                </a:solidFill>
                <a:effectLst/>
                <a:latin typeface="Arial Unicode MS" panose="020B0604020202020204" pitchFamily="34" charset="-128"/>
              </a:rPr>
              <a:t>BillDate</a:t>
            </a:r>
            <a:r>
              <a:rPr kumimoji="0" lang="en-US" b="0" i="0" u="none" strike="noStrike" cap="none" normalizeH="0" baseline="0" dirty="0" smtClean="0">
                <a:ln>
                  <a:noFill/>
                </a:ln>
                <a:solidFill>
                  <a:schemeClr val="bg1"/>
                </a:solidFill>
                <a:effectLst/>
                <a:latin typeface="Arial Unicode MS" panose="020B0604020202020204" pitchFamily="34" charset="-128"/>
              </a:rPr>
              <a:t> { get; set; }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Unicode MS" panose="020B0604020202020204" pitchFamily="34" charset="-128"/>
              </a:rPr>
              <a:t>	</a:t>
            </a:r>
            <a:r>
              <a:rPr kumimoji="0" lang="en-US" b="0" i="0" u="none" strike="noStrike" cap="none" normalizeH="0" baseline="0" dirty="0" smtClean="0">
                <a:ln>
                  <a:noFill/>
                </a:ln>
                <a:solidFill>
                  <a:schemeClr val="bg1"/>
                </a:solidFill>
                <a:effectLst/>
                <a:latin typeface="Arial Unicode MS" panose="020B0604020202020204" pitchFamily="34" charset="-128"/>
              </a:rPr>
              <a:t>string Address { get; set; } void Validate();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Arial Unicode MS" panose="020B0604020202020204" pitchFamily="34" charset="-128"/>
              </a:rPr>
              <a:t>}</a:t>
            </a:r>
            <a:r>
              <a:rPr kumimoji="0" lang="en-US" sz="2400" b="0" i="0" u="none" strike="noStrike" cap="none" normalizeH="0" baseline="0" dirty="0" smtClean="0">
                <a:ln>
                  <a:noFill/>
                </a:ln>
                <a:solidFill>
                  <a:schemeClr val="bg1"/>
                </a:solidFill>
                <a:effectLst/>
              </a:rPr>
              <a:t> </a:t>
            </a:r>
            <a:endParaRPr kumimoji="0" lang="en-US" sz="4000" b="0" i="0" u="none" strike="noStrike" cap="none" normalizeH="0" baseline="0" dirty="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24159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8757" y="2100263"/>
            <a:ext cx="4818281" cy="2763639"/>
          </a:xfrm>
        </p:spPr>
      </p:pic>
      <p:sp>
        <p:nvSpPr>
          <p:cNvPr id="5" name="TextBox 4"/>
          <p:cNvSpPr txBox="1"/>
          <p:nvPr/>
        </p:nvSpPr>
        <p:spPr>
          <a:xfrm>
            <a:off x="1185862" y="2100263"/>
            <a:ext cx="3785011" cy="369332"/>
          </a:xfrm>
          <a:prstGeom prst="rect">
            <a:avLst/>
          </a:prstGeom>
          <a:noFill/>
        </p:spPr>
        <p:txBody>
          <a:bodyPr wrap="none" rtlCol="0">
            <a:spAutoFit/>
          </a:bodyPr>
          <a:lstStyle/>
          <a:p>
            <a:r>
              <a:rPr lang="en-US" dirty="0" smtClean="0"/>
              <a:t>Project structure should now look like:</a:t>
            </a:r>
            <a:endParaRPr lang="en-ZA" dirty="0"/>
          </a:p>
        </p:txBody>
      </p:sp>
    </p:spTree>
    <p:extLst>
      <p:ext uri="{BB962C8B-B14F-4D97-AF65-F5344CB8AC3E}">
        <p14:creationId xmlns:p14="http://schemas.microsoft.com/office/powerpoint/2010/main" val="39049190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1957388" y="390139"/>
            <a:ext cx="8743950" cy="5078313"/>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dirty="0">
                <a:solidFill>
                  <a:schemeClr val="bg1"/>
                </a:solidFill>
                <a:latin typeface="Arial Unicode MS" panose="020B0604020202020204" pitchFamily="34" charset="-128"/>
              </a:rPr>
              <a:t>public </a:t>
            </a:r>
            <a:r>
              <a:rPr lang="en-US" dirty="0" err="1" smtClean="0">
                <a:solidFill>
                  <a:schemeClr val="bg1"/>
                </a:solidFill>
                <a:latin typeface="Arial Unicode MS" panose="020B0604020202020204" pitchFamily="34" charset="-128"/>
              </a:rPr>
              <a:t>ICustomer</a:t>
            </a:r>
            <a:r>
              <a:rPr lang="en-US" dirty="0" smtClean="0">
                <a:solidFill>
                  <a:schemeClr val="bg1"/>
                </a:solidFill>
                <a:latin typeface="Arial Unicode MS" panose="020B0604020202020204" pitchFamily="34" charset="-128"/>
              </a:rPr>
              <a:t> </a:t>
            </a:r>
            <a:r>
              <a:rPr lang="en-US" dirty="0" err="1" smtClean="0">
                <a:solidFill>
                  <a:schemeClr val="bg1"/>
                </a:solidFill>
                <a:latin typeface="Arial Unicode MS" panose="020B0604020202020204" pitchFamily="34" charset="-128"/>
              </a:rPr>
              <a:t>AddCustomer</a:t>
            </a:r>
            <a:r>
              <a:rPr lang="en-US"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dirty="0">
                <a:solidFill>
                  <a:schemeClr val="bg1"/>
                </a:solidFill>
                <a:latin typeface="Arial Unicode MS" panose="020B0604020202020204" pitchFamily="34" charset="-128"/>
              </a:rPr>
              <a:t>	</a:t>
            </a:r>
            <a:r>
              <a:rPr lang="en-US" dirty="0" err="1" smtClean="0">
                <a:solidFill>
                  <a:schemeClr val="bg1"/>
                </a:solidFill>
                <a:latin typeface="Arial Unicode MS" panose="020B0604020202020204" pitchFamily="34" charset="-128"/>
              </a:rPr>
              <a:t>ICustomer</a:t>
            </a:r>
            <a:r>
              <a:rPr lang="en-US" dirty="0" smtClean="0">
                <a:solidFill>
                  <a:schemeClr val="bg1"/>
                </a:solidFill>
                <a:latin typeface="Arial Unicode MS" panose="020B0604020202020204" pitchFamily="34" charset="-128"/>
              </a:rPr>
              <a:t> </a:t>
            </a:r>
            <a:r>
              <a:rPr lang="en-US" dirty="0" err="1" smtClean="0">
                <a:solidFill>
                  <a:schemeClr val="bg1"/>
                </a:solidFill>
                <a:latin typeface="Arial Unicode MS" panose="020B0604020202020204" pitchFamily="34" charset="-128"/>
              </a:rPr>
              <a:t>custBase</a:t>
            </a:r>
            <a:r>
              <a:rPr lang="en-US"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dirty="0" smtClean="0">
                <a:solidFill>
                  <a:schemeClr val="bg1"/>
                </a:solidFill>
                <a:latin typeface="Arial Unicode MS" panose="020B0604020202020204" pitchFamily="34" charset="-128"/>
              </a:rPr>
              <a:t>	if </a:t>
            </a:r>
            <a:r>
              <a:rPr lang="en-US" dirty="0">
                <a:solidFill>
                  <a:schemeClr val="bg1"/>
                </a:solidFill>
                <a:latin typeface="Arial Unicode MS" panose="020B0604020202020204" pitchFamily="34" charset="-128"/>
              </a:rPr>
              <a:t>(</a:t>
            </a:r>
            <a:r>
              <a:rPr lang="en-US" dirty="0" err="1">
                <a:solidFill>
                  <a:schemeClr val="bg1"/>
                </a:solidFill>
                <a:latin typeface="Arial Unicode MS" panose="020B0604020202020204" pitchFamily="34" charset="-128"/>
              </a:rPr>
              <a:t>cbCustomerType.SelectedIndex</a:t>
            </a:r>
            <a:r>
              <a:rPr lang="en-US" dirty="0">
                <a:solidFill>
                  <a:schemeClr val="bg1"/>
                </a:solidFill>
                <a:latin typeface="Arial Unicode MS" panose="020B0604020202020204" pitchFamily="34" charset="-128"/>
              </a:rPr>
              <a:t> == 0)</a:t>
            </a:r>
          </a:p>
          <a:p>
            <a:pPr lvl="0" defTabSz="914400" eaLnBrk="0" fontAlgn="base" hangingPunct="0">
              <a:spcBef>
                <a:spcPct val="0"/>
              </a:spcBef>
              <a:spcAft>
                <a:spcPct val="0"/>
              </a:spcAft>
            </a:pPr>
            <a:r>
              <a:rPr lang="en-US" dirty="0" smtClean="0">
                <a:solidFill>
                  <a:schemeClr val="bg1"/>
                </a:solidFill>
                <a:latin typeface="Arial Unicode MS" panose="020B0604020202020204" pitchFamily="34" charset="-128"/>
              </a:rPr>
              <a:t>	{</a:t>
            </a:r>
            <a:endParaRPr lang="en-US" dirty="0">
              <a:solidFill>
                <a:schemeClr val="bg1"/>
              </a:solidFill>
              <a:latin typeface="Arial Unicode MS" panose="020B0604020202020204" pitchFamily="34" charset="-128"/>
            </a:endParaRPr>
          </a:p>
          <a:p>
            <a:pPr lvl="0" defTabSz="914400" eaLnBrk="0" fontAlgn="base" hangingPunct="0">
              <a:spcBef>
                <a:spcPct val="0"/>
              </a:spcBef>
              <a:spcAft>
                <a:spcPct val="0"/>
              </a:spcAft>
            </a:pPr>
            <a:r>
              <a:rPr lang="en-US" dirty="0" smtClean="0">
                <a:solidFill>
                  <a:schemeClr val="bg1"/>
                </a:solidFill>
                <a:latin typeface="Arial Unicode MS" panose="020B0604020202020204" pitchFamily="34" charset="-128"/>
              </a:rPr>
              <a:t>		</a:t>
            </a:r>
            <a:r>
              <a:rPr lang="en-US" dirty="0" err="1" smtClean="0">
                <a:solidFill>
                  <a:schemeClr val="bg1"/>
                </a:solidFill>
                <a:latin typeface="Arial Unicode MS" panose="020B0604020202020204" pitchFamily="34" charset="-128"/>
              </a:rPr>
              <a:t>custBase</a:t>
            </a:r>
            <a:r>
              <a:rPr lang="en-US" dirty="0" smtClean="0">
                <a:solidFill>
                  <a:schemeClr val="bg1"/>
                </a:solidFill>
                <a:latin typeface="Arial Unicode MS" panose="020B0604020202020204" pitchFamily="34" charset="-128"/>
              </a:rPr>
              <a:t> </a:t>
            </a:r>
            <a:r>
              <a:rPr lang="en-US" dirty="0">
                <a:solidFill>
                  <a:schemeClr val="bg1"/>
                </a:solidFill>
                <a:latin typeface="Arial Unicode MS" panose="020B0604020202020204" pitchFamily="34" charset="-128"/>
              </a:rPr>
              <a:t>= new Lead();</a:t>
            </a:r>
          </a:p>
          <a:p>
            <a:pPr lvl="0" defTabSz="914400" eaLnBrk="0" fontAlgn="base" hangingPunct="0">
              <a:spcBef>
                <a:spcPct val="0"/>
              </a:spcBef>
              <a:spcAft>
                <a:spcPct val="0"/>
              </a:spcAft>
            </a:pPr>
            <a:r>
              <a:rPr lang="en-US" dirty="0" smtClean="0">
                <a:solidFill>
                  <a:schemeClr val="bg1"/>
                </a:solidFill>
                <a:latin typeface="Arial Unicode MS" panose="020B0604020202020204" pitchFamily="34" charset="-128"/>
              </a:rPr>
              <a:t>	}</a:t>
            </a:r>
            <a:endParaRPr lang="en-US" dirty="0">
              <a:solidFill>
                <a:schemeClr val="bg1"/>
              </a:solidFill>
              <a:latin typeface="Arial Unicode MS" panose="020B0604020202020204" pitchFamily="34" charset="-128"/>
            </a:endParaRPr>
          </a:p>
          <a:p>
            <a:pPr lvl="0" defTabSz="914400" eaLnBrk="0" fontAlgn="base" hangingPunct="0">
              <a:spcBef>
                <a:spcPct val="0"/>
              </a:spcBef>
              <a:spcAft>
                <a:spcPct val="0"/>
              </a:spcAft>
            </a:pPr>
            <a:r>
              <a:rPr lang="en-US" dirty="0" smtClean="0">
                <a:solidFill>
                  <a:schemeClr val="bg1"/>
                </a:solidFill>
                <a:latin typeface="Arial Unicode MS" panose="020B0604020202020204" pitchFamily="34" charset="-128"/>
              </a:rPr>
              <a:t>	else</a:t>
            </a:r>
            <a:endParaRPr lang="en-US" dirty="0">
              <a:solidFill>
                <a:schemeClr val="bg1"/>
              </a:solidFill>
              <a:latin typeface="Arial Unicode MS" panose="020B0604020202020204" pitchFamily="34" charset="-128"/>
            </a:endParaRPr>
          </a:p>
          <a:p>
            <a:pPr lvl="0" defTabSz="914400" eaLnBrk="0" fontAlgn="base" hangingPunct="0">
              <a:spcBef>
                <a:spcPct val="0"/>
              </a:spcBef>
              <a:spcAft>
                <a:spcPct val="0"/>
              </a:spcAft>
            </a:pPr>
            <a:r>
              <a:rPr lang="en-US" dirty="0" smtClean="0">
                <a:solidFill>
                  <a:schemeClr val="bg1"/>
                </a:solidFill>
                <a:latin typeface="Arial Unicode MS" panose="020B0604020202020204" pitchFamily="34" charset="-128"/>
              </a:rPr>
              <a:t>	{</a:t>
            </a:r>
            <a:endParaRPr lang="en-US" dirty="0">
              <a:solidFill>
                <a:schemeClr val="bg1"/>
              </a:solidFill>
              <a:latin typeface="Arial Unicode MS" panose="020B0604020202020204" pitchFamily="34" charset="-128"/>
            </a:endParaRPr>
          </a:p>
          <a:p>
            <a:pPr lvl="0" defTabSz="914400" eaLnBrk="0" fontAlgn="base" hangingPunct="0">
              <a:spcBef>
                <a:spcPct val="0"/>
              </a:spcBef>
              <a:spcAft>
                <a:spcPct val="0"/>
              </a:spcAft>
            </a:pPr>
            <a:r>
              <a:rPr lang="en-US" dirty="0" smtClean="0">
                <a:solidFill>
                  <a:schemeClr val="bg1"/>
                </a:solidFill>
                <a:latin typeface="Arial Unicode MS" panose="020B0604020202020204" pitchFamily="34" charset="-128"/>
              </a:rPr>
              <a:t>		</a:t>
            </a:r>
            <a:r>
              <a:rPr lang="en-US" dirty="0" err="1" smtClean="0">
                <a:solidFill>
                  <a:schemeClr val="bg1"/>
                </a:solidFill>
                <a:latin typeface="Arial Unicode MS" panose="020B0604020202020204" pitchFamily="34" charset="-128"/>
              </a:rPr>
              <a:t>custBase</a:t>
            </a:r>
            <a:r>
              <a:rPr lang="en-US" dirty="0" smtClean="0">
                <a:solidFill>
                  <a:schemeClr val="bg1"/>
                </a:solidFill>
                <a:latin typeface="Arial Unicode MS" panose="020B0604020202020204" pitchFamily="34" charset="-128"/>
              </a:rPr>
              <a:t> </a:t>
            </a:r>
            <a:r>
              <a:rPr lang="en-US" dirty="0">
                <a:solidFill>
                  <a:schemeClr val="bg1"/>
                </a:solidFill>
                <a:latin typeface="Arial Unicode MS" panose="020B0604020202020204" pitchFamily="34" charset="-128"/>
              </a:rPr>
              <a:t>= new Customer();</a:t>
            </a:r>
          </a:p>
          <a:p>
            <a:pPr lvl="0" defTabSz="914400" eaLnBrk="0" fontAlgn="base" hangingPunct="0">
              <a:spcBef>
                <a:spcPct val="0"/>
              </a:spcBef>
              <a:spcAft>
                <a:spcPct val="0"/>
              </a:spcAft>
            </a:pPr>
            <a:r>
              <a:rPr lang="en-US" dirty="0" smtClean="0">
                <a:solidFill>
                  <a:schemeClr val="bg1"/>
                </a:solidFill>
                <a:latin typeface="Arial Unicode MS" panose="020B0604020202020204" pitchFamily="34" charset="-128"/>
              </a:rPr>
              <a:t>	}</a:t>
            </a:r>
            <a:endParaRPr lang="en-US" dirty="0">
              <a:solidFill>
                <a:schemeClr val="bg1"/>
              </a:solidFill>
              <a:latin typeface="Arial Unicode MS" panose="020B0604020202020204" pitchFamily="34" charset="-128"/>
            </a:endParaRPr>
          </a:p>
          <a:p>
            <a:pPr lvl="0" defTabSz="914400" eaLnBrk="0" fontAlgn="base" hangingPunct="0">
              <a:spcBef>
                <a:spcPct val="0"/>
              </a:spcBef>
              <a:spcAft>
                <a:spcPct val="0"/>
              </a:spcAft>
            </a:pPr>
            <a:r>
              <a:rPr lang="en-US" dirty="0" smtClean="0">
                <a:solidFill>
                  <a:schemeClr val="bg1"/>
                </a:solidFill>
                <a:latin typeface="Arial Unicode MS" panose="020B0604020202020204" pitchFamily="34" charset="-128"/>
              </a:rPr>
              <a:t>	</a:t>
            </a:r>
            <a:r>
              <a:rPr lang="en-US" dirty="0" err="1" smtClean="0">
                <a:solidFill>
                  <a:schemeClr val="bg1"/>
                </a:solidFill>
                <a:latin typeface="Arial Unicode MS" panose="020B0604020202020204" pitchFamily="34" charset="-128"/>
              </a:rPr>
              <a:t>custBase.CustomerName</a:t>
            </a:r>
            <a:r>
              <a:rPr lang="en-US" dirty="0" smtClean="0">
                <a:solidFill>
                  <a:schemeClr val="bg1"/>
                </a:solidFill>
                <a:latin typeface="Arial Unicode MS" panose="020B0604020202020204" pitchFamily="34" charset="-128"/>
              </a:rPr>
              <a:t> </a:t>
            </a:r>
            <a:r>
              <a:rPr lang="en-US" dirty="0">
                <a:solidFill>
                  <a:schemeClr val="bg1"/>
                </a:solidFill>
                <a:latin typeface="Arial Unicode MS" panose="020B0604020202020204" pitchFamily="34" charset="-128"/>
              </a:rPr>
              <a:t>= </a:t>
            </a:r>
            <a:r>
              <a:rPr lang="en-US" dirty="0" err="1">
                <a:solidFill>
                  <a:schemeClr val="bg1"/>
                </a:solidFill>
                <a:latin typeface="Arial Unicode MS" panose="020B0604020202020204" pitchFamily="34" charset="-128"/>
              </a:rPr>
              <a:t>CustomerName</a:t>
            </a:r>
            <a:r>
              <a:rPr lang="en-US"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dirty="0" smtClean="0">
                <a:solidFill>
                  <a:schemeClr val="bg1"/>
                </a:solidFill>
                <a:latin typeface="Arial Unicode MS" panose="020B0604020202020204" pitchFamily="34" charset="-128"/>
              </a:rPr>
              <a:t>	</a:t>
            </a:r>
            <a:r>
              <a:rPr lang="en-US" dirty="0" err="1" smtClean="0">
                <a:solidFill>
                  <a:schemeClr val="bg1"/>
                </a:solidFill>
                <a:latin typeface="Arial Unicode MS" panose="020B0604020202020204" pitchFamily="34" charset="-128"/>
              </a:rPr>
              <a:t>custBase.PhoneNumber</a:t>
            </a:r>
            <a:r>
              <a:rPr lang="en-US" dirty="0" smtClean="0">
                <a:solidFill>
                  <a:schemeClr val="bg1"/>
                </a:solidFill>
                <a:latin typeface="Arial Unicode MS" panose="020B0604020202020204" pitchFamily="34" charset="-128"/>
              </a:rPr>
              <a:t> </a:t>
            </a:r>
            <a:r>
              <a:rPr lang="en-US" dirty="0">
                <a:solidFill>
                  <a:schemeClr val="bg1"/>
                </a:solidFill>
                <a:latin typeface="Arial Unicode MS" panose="020B0604020202020204" pitchFamily="34" charset="-128"/>
              </a:rPr>
              <a:t>= </a:t>
            </a:r>
            <a:r>
              <a:rPr lang="en-US" dirty="0" err="1">
                <a:solidFill>
                  <a:schemeClr val="bg1"/>
                </a:solidFill>
                <a:latin typeface="Arial Unicode MS" panose="020B0604020202020204" pitchFamily="34" charset="-128"/>
              </a:rPr>
              <a:t>PhoneNumber</a:t>
            </a:r>
            <a:r>
              <a:rPr lang="en-US"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dirty="0" smtClean="0">
                <a:solidFill>
                  <a:schemeClr val="bg1"/>
                </a:solidFill>
                <a:latin typeface="Arial Unicode MS" panose="020B0604020202020204" pitchFamily="34" charset="-128"/>
              </a:rPr>
              <a:t>	</a:t>
            </a:r>
            <a:r>
              <a:rPr lang="en-US" dirty="0" err="1" smtClean="0">
                <a:solidFill>
                  <a:schemeClr val="bg1"/>
                </a:solidFill>
                <a:latin typeface="Arial Unicode MS" panose="020B0604020202020204" pitchFamily="34" charset="-128"/>
              </a:rPr>
              <a:t>custBase.Address</a:t>
            </a:r>
            <a:r>
              <a:rPr lang="en-US" dirty="0" smtClean="0">
                <a:solidFill>
                  <a:schemeClr val="bg1"/>
                </a:solidFill>
                <a:latin typeface="Arial Unicode MS" panose="020B0604020202020204" pitchFamily="34" charset="-128"/>
              </a:rPr>
              <a:t> </a:t>
            </a:r>
            <a:r>
              <a:rPr lang="en-US" dirty="0">
                <a:solidFill>
                  <a:schemeClr val="bg1"/>
                </a:solidFill>
                <a:latin typeface="Arial Unicode MS" panose="020B0604020202020204" pitchFamily="34" charset="-128"/>
              </a:rPr>
              <a:t>= Address;</a:t>
            </a:r>
          </a:p>
          <a:p>
            <a:pPr lvl="0" defTabSz="914400" eaLnBrk="0" fontAlgn="base" hangingPunct="0">
              <a:spcBef>
                <a:spcPct val="0"/>
              </a:spcBef>
              <a:spcAft>
                <a:spcPct val="0"/>
              </a:spcAft>
            </a:pPr>
            <a:r>
              <a:rPr lang="en-US" dirty="0" smtClean="0">
                <a:solidFill>
                  <a:schemeClr val="bg1"/>
                </a:solidFill>
                <a:latin typeface="Arial Unicode MS" panose="020B0604020202020204" pitchFamily="34" charset="-128"/>
              </a:rPr>
              <a:t>	</a:t>
            </a:r>
            <a:r>
              <a:rPr lang="en-US" dirty="0" err="1" smtClean="0">
                <a:solidFill>
                  <a:schemeClr val="bg1"/>
                </a:solidFill>
                <a:latin typeface="Arial Unicode MS" panose="020B0604020202020204" pitchFamily="34" charset="-128"/>
              </a:rPr>
              <a:t>custBase.BillAmount</a:t>
            </a:r>
            <a:r>
              <a:rPr lang="en-US" dirty="0" smtClean="0">
                <a:solidFill>
                  <a:schemeClr val="bg1"/>
                </a:solidFill>
                <a:latin typeface="Arial Unicode MS" panose="020B0604020202020204" pitchFamily="34" charset="-128"/>
              </a:rPr>
              <a:t> </a:t>
            </a:r>
            <a:r>
              <a:rPr lang="en-US" dirty="0">
                <a:solidFill>
                  <a:schemeClr val="bg1"/>
                </a:solidFill>
                <a:latin typeface="Arial Unicode MS" panose="020B0604020202020204" pitchFamily="34" charset="-128"/>
              </a:rPr>
              <a:t>= </a:t>
            </a:r>
            <a:r>
              <a:rPr lang="en-US" dirty="0" err="1">
                <a:solidFill>
                  <a:schemeClr val="bg1"/>
                </a:solidFill>
                <a:latin typeface="Arial Unicode MS" panose="020B0604020202020204" pitchFamily="34" charset="-128"/>
              </a:rPr>
              <a:t>BillAmount</a:t>
            </a:r>
            <a:r>
              <a:rPr lang="en-US"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dirty="0" smtClean="0">
                <a:solidFill>
                  <a:schemeClr val="bg1"/>
                </a:solidFill>
                <a:latin typeface="Arial Unicode MS" panose="020B0604020202020204" pitchFamily="34" charset="-128"/>
              </a:rPr>
              <a:t>	</a:t>
            </a:r>
            <a:r>
              <a:rPr lang="en-US" dirty="0" err="1" smtClean="0">
                <a:solidFill>
                  <a:schemeClr val="bg1"/>
                </a:solidFill>
                <a:latin typeface="Arial Unicode MS" panose="020B0604020202020204" pitchFamily="34" charset="-128"/>
              </a:rPr>
              <a:t>custBase.BillDate</a:t>
            </a:r>
            <a:r>
              <a:rPr lang="en-US" dirty="0" smtClean="0">
                <a:solidFill>
                  <a:schemeClr val="bg1"/>
                </a:solidFill>
                <a:latin typeface="Arial Unicode MS" panose="020B0604020202020204" pitchFamily="34" charset="-128"/>
              </a:rPr>
              <a:t> </a:t>
            </a:r>
            <a:r>
              <a:rPr lang="en-US" dirty="0">
                <a:solidFill>
                  <a:schemeClr val="bg1"/>
                </a:solidFill>
                <a:latin typeface="Arial Unicode MS" panose="020B0604020202020204" pitchFamily="34" charset="-128"/>
              </a:rPr>
              <a:t>= </a:t>
            </a:r>
            <a:r>
              <a:rPr lang="en-US" dirty="0" err="1">
                <a:solidFill>
                  <a:schemeClr val="bg1"/>
                </a:solidFill>
                <a:latin typeface="Arial Unicode MS" panose="020B0604020202020204" pitchFamily="34" charset="-128"/>
              </a:rPr>
              <a:t>BillDate</a:t>
            </a:r>
            <a:r>
              <a:rPr lang="en-US"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dirty="0" smtClean="0">
                <a:solidFill>
                  <a:schemeClr val="bg1"/>
                </a:solidFill>
                <a:latin typeface="Arial Unicode MS" panose="020B0604020202020204" pitchFamily="34" charset="-128"/>
              </a:rPr>
              <a:t>	return </a:t>
            </a:r>
            <a:r>
              <a:rPr lang="en-US" dirty="0" err="1">
                <a:solidFill>
                  <a:schemeClr val="bg1"/>
                </a:solidFill>
                <a:latin typeface="Arial Unicode MS" panose="020B0604020202020204" pitchFamily="34" charset="-128"/>
              </a:rPr>
              <a:t>custBase</a:t>
            </a:r>
            <a:r>
              <a:rPr lang="en-US" dirty="0">
                <a:solidFill>
                  <a:schemeClr val="bg1"/>
                </a:solidFill>
                <a:latin typeface="Arial Unicode MS" panose="020B0604020202020204" pitchFamily="34" charset="-128"/>
              </a:rPr>
              <a:t>;</a:t>
            </a:r>
          </a:p>
          <a:p>
            <a:pPr lvl="0" defTabSz="914400" eaLnBrk="0" fontAlgn="base" hangingPunct="0">
              <a:spcBef>
                <a:spcPct val="0"/>
              </a:spcBef>
              <a:spcAft>
                <a:spcPct val="0"/>
              </a:spcAft>
            </a:pPr>
            <a:r>
              <a:rPr lang="en-US" dirty="0">
                <a:solidFill>
                  <a:schemeClr val="bg1"/>
                </a:solidFill>
                <a:latin typeface="Arial Unicode MS" panose="020B0604020202020204" pitchFamily="34" charset="-128"/>
              </a:rPr>
              <a:t>}</a:t>
            </a:r>
            <a:endParaRPr kumimoji="0" lang="en-US" b="0" i="0" u="none" strike="noStrike" cap="none" normalizeH="0" baseline="0" dirty="0" smtClean="0">
              <a:ln>
                <a:noFill/>
              </a:ln>
              <a:solidFill>
                <a:schemeClr val="bg1"/>
              </a:solidFill>
              <a:effectLst/>
              <a:latin typeface="Arial" panose="020B0604020202020204" pitchFamily="34" charset="0"/>
            </a:endParaRPr>
          </a:p>
        </p:txBody>
      </p:sp>
      <p:cxnSp>
        <p:nvCxnSpPr>
          <p:cNvPr id="10" name="Straight Arrow Connector 9"/>
          <p:cNvCxnSpPr/>
          <p:nvPr/>
        </p:nvCxnSpPr>
        <p:spPr>
          <a:xfrm flipH="1" flipV="1">
            <a:off x="5300670" y="2128834"/>
            <a:ext cx="1" cy="2428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p:nvPr/>
        </p:nvCxnSpPr>
        <p:spPr>
          <a:xfrm>
            <a:off x="5300670" y="2643184"/>
            <a:ext cx="0" cy="3143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6" name="TextBox 15"/>
          <p:cNvSpPr txBox="1"/>
          <p:nvPr/>
        </p:nvSpPr>
        <p:spPr>
          <a:xfrm>
            <a:off x="4143383" y="2322787"/>
            <a:ext cx="2728504" cy="369332"/>
          </a:xfrm>
          <a:prstGeom prst="rect">
            <a:avLst/>
          </a:prstGeom>
          <a:noFill/>
        </p:spPr>
        <p:txBody>
          <a:bodyPr wrap="none" rtlCol="0">
            <a:spAutoFit/>
          </a:bodyPr>
          <a:lstStyle/>
          <a:p>
            <a:r>
              <a:rPr lang="en-US" dirty="0" smtClean="0">
                <a:solidFill>
                  <a:srgbClr val="FF0000"/>
                </a:solidFill>
              </a:rPr>
              <a:t>Nothing has really changed</a:t>
            </a:r>
            <a:endParaRPr lang="en-ZA" dirty="0">
              <a:solidFill>
                <a:srgbClr val="FF0000"/>
              </a:solidFill>
            </a:endParaRPr>
          </a:p>
        </p:txBody>
      </p:sp>
      <p:sp>
        <p:nvSpPr>
          <p:cNvPr id="17" name="TextBox 16"/>
          <p:cNvSpPr txBox="1"/>
          <p:nvPr/>
        </p:nvSpPr>
        <p:spPr>
          <a:xfrm>
            <a:off x="1957388" y="5912167"/>
            <a:ext cx="8661730" cy="369332"/>
          </a:xfrm>
          <a:prstGeom prst="rect">
            <a:avLst/>
          </a:prstGeom>
          <a:gradFill>
            <a:gsLst>
              <a:gs pos="0">
                <a:schemeClr val="accent2">
                  <a:lumMod val="67000"/>
                </a:schemeClr>
              </a:gs>
              <a:gs pos="48000">
                <a:schemeClr val="accent2">
                  <a:lumMod val="97000"/>
                  <a:lumOff val="3000"/>
                </a:schemeClr>
              </a:gs>
              <a:gs pos="100000">
                <a:schemeClr val="accent2">
                  <a:lumMod val="60000"/>
                  <a:lumOff val="40000"/>
                  <a:alpha val="0"/>
                </a:schemeClr>
              </a:gs>
            </a:gsLst>
            <a:lin ang="0" scaled="1"/>
          </a:gradFill>
        </p:spPr>
        <p:txBody>
          <a:bodyPr wrap="none" rtlCol="0">
            <a:spAutoFit/>
          </a:bodyPr>
          <a:lstStyle/>
          <a:p>
            <a:r>
              <a:rPr lang="en-ZA" b="1" dirty="0"/>
              <a:t>Thought process </a:t>
            </a:r>
            <a:r>
              <a:rPr lang="en-ZA" b="1" dirty="0" smtClean="0"/>
              <a:t>:</a:t>
            </a:r>
            <a:r>
              <a:rPr lang="en-ZA" dirty="0" smtClean="0"/>
              <a:t> </a:t>
            </a:r>
            <a:r>
              <a:rPr lang="en-ZA" dirty="0"/>
              <a:t>The primary work of interfaces is to decouple classes from each other.</a:t>
            </a:r>
          </a:p>
        </p:txBody>
      </p:sp>
    </p:spTree>
    <p:extLst>
      <p:ext uri="{BB962C8B-B14F-4D97-AF65-F5344CB8AC3E}">
        <p14:creationId xmlns:p14="http://schemas.microsoft.com/office/powerpoint/2010/main" val="70242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2">
                  <a:lumMod val="67000"/>
                </a:schemeClr>
              </a:gs>
              <a:gs pos="48000">
                <a:schemeClr val="accent2">
                  <a:lumMod val="97000"/>
                  <a:lumOff val="3000"/>
                </a:schemeClr>
              </a:gs>
              <a:gs pos="100000">
                <a:srgbClr val="91B0E3">
                  <a:alpha val="0"/>
                </a:srgbClr>
              </a:gs>
            </a:gsLst>
            <a:lin ang="0" scaled="1"/>
          </a:gradFill>
        </p:spPr>
        <p:txBody>
          <a:bodyPr/>
          <a:lstStyle/>
          <a:p>
            <a:r>
              <a:rPr lang="en-US" dirty="0"/>
              <a:t>Project: </a:t>
            </a:r>
            <a:r>
              <a:rPr lang="en-US" dirty="0" err="1"/>
              <a:t>P.i.c</a:t>
            </a:r>
            <a:r>
              <a:rPr lang="en-US" dirty="0"/>
              <a:t>. pattern for decoupling</a:t>
            </a:r>
            <a:endParaRPr lang="en-ZA" dirty="0"/>
          </a:p>
        </p:txBody>
      </p:sp>
      <p:sp>
        <p:nvSpPr>
          <p:cNvPr id="4" name="Rectangle 3"/>
          <p:cNvSpPr/>
          <p:nvPr/>
        </p:nvSpPr>
        <p:spPr>
          <a:xfrm>
            <a:off x="709921" y="2714795"/>
            <a:ext cx="5086188" cy="3323987"/>
          </a:xfrm>
          <a:prstGeom prst="rect">
            <a:avLst/>
          </a:prstGeom>
          <a:solidFill>
            <a:schemeClr val="bg2">
              <a:lumMod val="20000"/>
              <a:lumOff val="80000"/>
            </a:schemeClr>
          </a:solidFill>
        </p:spPr>
        <p:txBody>
          <a:bodyPr wrap="square">
            <a:spAutoFit/>
          </a:bodyPr>
          <a:lstStyle/>
          <a:p>
            <a:r>
              <a:rPr lang="en-ZA" sz="1400" dirty="0">
                <a:solidFill>
                  <a:schemeClr val="bg1"/>
                </a:solidFill>
              </a:rPr>
              <a:t>[</a:t>
            </a:r>
            <a:r>
              <a:rPr lang="en-ZA" sz="1400" dirty="0" err="1">
                <a:solidFill>
                  <a:schemeClr val="bg1"/>
                </a:solidFill>
              </a:rPr>
              <a:t>TestClass</a:t>
            </a:r>
            <a:r>
              <a:rPr lang="en-ZA" sz="1400" dirty="0">
                <a:solidFill>
                  <a:schemeClr val="bg1"/>
                </a:solidFill>
              </a:rPr>
              <a:t>]</a:t>
            </a:r>
          </a:p>
          <a:p>
            <a:r>
              <a:rPr lang="en-ZA" sz="1400" dirty="0">
                <a:solidFill>
                  <a:schemeClr val="bg1"/>
                </a:solidFill>
              </a:rPr>
              <a:t>public class </a:t>
            </a:r>
            <a:r>
              <a:rPr lang="en-ZA" sz="1400" dirty="0" err="1">
                <a:solidFill>
                  <a:schemeClr val="bg1"/>
                </a:solidFill>
              </a:rPr>
              <a:t>FactoryTests</a:t>
            </a:r>
            <a:endParaRPr lang="en-ZA" sz="1400" dirty="0">
              <a:solidFill>
                <a:schemeClr val="bg1"/>
              </a:solidFill>
            </a:endParaRPr>
          </a:p>
          <a:p>
            <a:r>
              <a:rPr lang="en-ZA" sz="1400" dirty="0">
                <a:solidFill>
                  <a:schemeClr val="bg1"/>
                </a:solidFill>
              </a:rPr>
              <a:t>{</a:t>
            </a:r>
          </a:p>
          <a:p>
            <a:r>
              <a:rPr lang="en-ZA" sz="1400" dirty="0" smtClean="0">
                <a:solidFill>
                  <a:schemeClr val="bg1"/>
                </a:solidFill>
              </a:rPr>
              <a:t>	[</a:t>
            </a:r>
            <a:r>
              <a:rPr lang="en-ZA" sz="1400" dirty="0" err="1">
                <a:solidFill>
                  <a:schemeClr val="bg1"/>
                </a:solidFill>
              </a:rPr>
              <a:t>TestMethod</a:t>
            </a:r>
            <a:r>
              <a:rPr lang="en-ZA" sz="1400" dirty="0">
                <a:solidFill>
                  <a:schemeClr val="bg1"/>
                </a:solidFill>
              </a:rPr>
              <a:t>]</a:t>
            </a:r>
          </a:p>
          <a:p>
            <a:r>
              <a:rPr lang="en-ZA" sz="1400" dirty="0" smtClean="0">
                <a:solidFill>
                  <a:schemeClr val="bg1"/>
                </a:solidFill>
              </a:rPr>
              <a:t>	public </a:t>
            </a:r>
            <a:r>
              <a:rPr lang="en-ZA" sz="1400" dirty="0">
                <a:solidFill>
                  <a:schemeClr val="bg1"/>
                </a:solidFill>
              </a:rPr>
              <a:t>void </a:t>
            </a:r>
            <a:r>
              <a:rPr lang="en-ZA" sz="1400" dirty="0" err="1">
                <a:solidFill>
                  <a:schemeClr val="bg1"/>
                </a:solidFill>
              </a:rPr>
              <a:t>CreatesNewLeadInstance</a:t>
            </a:r>
            <a:r>
              <a:rPr lang="en-ZA" sz="1400" dirty="0">
                <a:solidFill>
                  <a:schemeClr val="bg1"/>
                </a:solidFill>
              </a:rPr>
              <a:t>()</a:t>
            </a:r>
          </a:p>
          <a:p>
            <a:r>
              <a:rPr lang="en-ZA" sz="1400" dirty="0" smtClean="0">
                <a:solidFill>
                  <a:schemeClr val="bg1"/>
                </a:solidFill>
              </a:rPr>
              <a:t>	{</a:t>
            </a:r>
            <a:endParaRPr lang="en-ZA" sz="1400" dirty="0">
              <a:solidFill>
                <a:schemeClr val="bg1"/>
              </a:solidFill>
            </a:endParaRPr>
          </a:p>
          <a:p>
            <a:r>
              <a:rPr lang="en-ZA" sz="1400" dirty="0" smtClean="0">
                <a:solidFill>
                  <a:schemeClr val="bg1"/>
                </a:solidFill>
              </a:rPr>
              <a:t>		//</a:t>
            </a:r>
            <a:r>
              <a:rPr lang="en-ZA" sz="1400" dirty="0">
                <a:solidFill>
                  <a:schemeClr val="bg1"/>
                </a:solidFill>
              </a:rPr>
              <a:t>Arrange</a:t>
            </a:r>
          </a:p>
          <a:p>
            <a:r>
              <a:rPr lang="en-ZA" sz="1400" dirty="0" smtClean="0">
                <a:solidFill>
                  <a:schemeClr val="bg1"/>
                </a:solidFill>
              </a:rPr>
              <a:t>		</a:t>
            </a:r>
            <a:r>
              <a:rPr lang="en-ZA" sz="1400" dirty="0" err="1" smtClean="0">
                <a:solidFill>
                  <a:schemeClr val="bg1"/>
                </a:solidFill>
              </a:rPr>
              <a:t>var</a:t>
            </a:r>
            <a:r>
              <a:rPr lang="en-ZA" sz="1400" dirty="0" smtClean="0">
                <a:solidFill>
                  <a:schemeClr val="bg1"/>
                </a:solidFill>
              </a:rPr>
              <a:t> </a:t>
            </a:r>
            <a:r>
              <a:rPr lang="en-ZA" sz="1400" dirty="0" err="1">
                <a:solidFill>
                  <a:schemeClr val="bg1"/>
                </a:solidFill>
              </a:rPr>
              <a:t>sut</a:t>
            </a:r>
            <a:r>
              <a:rPr lang="en-ZA" sz="1400" dirty="0">
                <a:solidFill>
                  <a:schemeClr val="bg1"/>
                </a:solidFill>
              </a:rPr>
              <a:t> = new Factory();</a:t>
            </a:r>
          </a:p>
          <a:p>
            <a:r>
              <a:rPr lang="en-ZA" sz="1400" dirty="0" smtClean="0">
                <a:solidFill>
                  <a:schemeClr val="bg1"/>
                </a:solidFill>
              </a:rPr>
              <a:t>		//</a:t>
            </a:r>
            <a:r>
              <a:rPr lang="en-ZA" sz="1400" dirty="0">
                <a:solidFill>
                  <a:schemeClr val="bg1"/>
                </a:solidFill>
              </a:rPr>
              <a:t>Act</a:t>
            </a:r>
          </a:p>
          <a:p>
            <a:r>
              <a:rPr lang="en-ZA" sz="1400" dirty="0" smtClean="0">
                <a:solidFill>
                  <a:schemeClr val="bg1"/>
                </a:solidFill>
              </a:rPr>
              <a:t>		</a:t>
            </a:r>
            <a:r>
              <a:rPr lang="en-ZA" sz="1400" dirty="0" err="1" smtClean="0">
                <a:solidFill>
                  <a:schemeClr val="bg1"/>
                </a:solidFill>
              </a:rPr>
              <a:t>var</a:t>
            </a:r>
            <a:r>
              <a:rPr lang="en-ZA" sz="1400" dirty="0" smtClean="0">
                <a:solidFill>
                  <a:schemeClr val="bg1"/>
                </a:solidFill>
              </a:rPr>
              <a:t> </a:t>
            </a:r>
            <a:r>
              <a:rPr lang="en-ZA" sz="1400" dirty="0">
                <a:solidFill>
                  <a:schemeClr val="bg1"/>
                </a:solidFill>
              </a:rPr>
              <a:t>result = </a:t>
            </a:r>
            <a:r>
              <a:rPr lang="en-ZA" sz="1400" dirty="0" err="1" smtClean="0">
                <a:solidFill>
                  <a:schemeClr val="bg1"/>
                </a:solidFill>
              </a:rPr>
              <a:t>sut.Create</a:t>
            </a:r>
            <a:r>
              <a:rPr lang="en-ZA" sz="1400" dirty="0">
                <a:solidFill>
                  <a:schemeClr val="bg1"/>
                </a:solidFill>
              </a:rPr>
              <a:t>((</a:t>
            </a:r>
            <a:r>
              <a:rPr lang="en-ZA" sz="1400" dirty="0" err="1" smtClean="0">
                <a:solidFill>
                  <a:schemeClr val="bg1"/>
                </a:solidFill>
              </a:rPr>
              <a:t>int</a:t>
            </a:r>
            <a:r>
              <a:rPr lang="en-ZA" sz="1400" dirty="0" smtClean="0">
                <a:solidFill>
                  <a:schemeClr val="bg1"/>
                </a:solidFill>
              </a:rPr>
              <a:t>)</a:t>
            </a:r>
            <a:r>
              <a:rPr lang="en-ZA" sz="1400" dirty="0" err="1" smtClean="0">
                <a:solidFill>
                  <a:schemeClr val="bg1"/>
                </a:solidFill>
              </a:rPr>
              <a:t>CustomerScreenTests</a:t>
            </a:r>
            <a:endParaRPr lang="en-ZA" sz="1400" dirty="0" smtClean="0">
              <a:solidFill>
                <a:schemeClr val="bg1"/>
              </a:solidFill>
            </a:endParaRPr>
          </a:p>
          <a:p>
            <a:r>
              <a:rPr lang="en-ZA" sz="1400" dirty="0">
                <a:solidFill>
                  <a:schemeClr val="bg1"/>
                </a:solidFill>
              </a:rPr>
              <a:t>	</a:t>
            </a:r>
            <a:r>
              <a:rPr lang="en-ZA" sz="1400" dirty="0" smtClean="0">
                <a:solidFill>
                  <a:schemeClr val="bg1"/>
                </a:solidFill>
              </a:rPr>
              <a:t>		.</a:t>
            </a:r>
            <a:r>
              <a:rPr lang="en-ZA" sz="1400" dirty="0" err="1">
                <a:solidFill>
                  <a:schemeClr val="bg1"/>
                </a:solidFill>
              </a:rPr>
              <a:t>TestCustomerTypes.Lead</a:t>
            </a:r>
            <a:r>
              <a:rPr lang="en-ZA" sz="1400" dirty="0">
                <a:solidFill>
                  <a:schemeClr val="bg1"/>
                </a:solidFill>
              </a:rPr>
              <a:t>);</a:t>
            </a:r>
          </a:p>
          <a:p>
            <a:r>
              <a:rPr lang="en-ZA" sz="1400" dirty="0" smtClean="0">
                <a:solidFill>
                  <a:schemeClr val="bg1"/>
                </a:solidFill>
              </a:rPr>
              <a:t>		//</a:t>
            </a:r>
            <a:r>
              <a:rPr lang="en-ZA" sz="1400" dirty="0">
                <a:solidFill>
                  <a:schemeClr val="bg1"/>
                </a:solidFill>
              </a:rPr>
              <a:t>Assert</a:t>
            </a:r>
          </a:p>
          <a:p>
            <a:r>
              <a:rPr lang="en-ZA" sz="1400" dirty="0" smtClean="0">
                <a:solidFill>
                  <a:schemeClr val="bg1"/>
                </a:solidFill>
              </a:rPr>
              <a:t>		</a:t>
            </a:r>
            <a:r>
              <a:rPr lang="en-ZA" sz="1400" dirty="0" err="1" smtClean="0">
                <a:solidFill>
                  <a:schemeClr val="bg1"/>
                </a:solidFill>
              </a:rPr>
              <a:t>var</a:t>
            </a:r>
            <a:r>
              <a:rPr lang="en-ZA" sz="1400" dirty="0" smtClean="0">
                <a:solidFill>
                  <a:schemeClr val="bg1"/>
                </a:solidFill>
              </a:rPr>
              <a:t> </a:t>
            </a:r>
            <a:r>
              <a:rPr lang="en-ZA" sz="1400" dirty="0" err="1">
                <a:solidFill>
                  <a:schemeClr val="bg1"/>
                </a:solidFill>
              </a:rPr>
              <a:t>leadResult</a:t>
            </a:r>
            <a:r>
              <a:rPr lang="en-ZA" sz="1400" dirty="0">
                <a:solidFill>
                  <a:schemeClr val="bg1"/>
                </a:solidFill>
              </a:rPr>
              <a:t> = result as Lead;</a:t>
            </a:r>
          </a:p>
          <a:p>
            <a:r>
              <a:rPr lang="en-ZA" sz="1400" dirty="0" smtClean="0">
                <a:solidFill>
                  <a:schemeClr val="bg1"/>
                </a:solidFill>
              </a:rPr>
              <a:t>		</a:t>
            </a:r>
            <a:r>
              <a:rPr lang="en-ZA" sz="1400" dirty="0" err="1" smtClean="0">
                <a:solidFill>
                  <a:schemeClr val="bg1"/>
                </a:solidFill>
              </a:rPr>
              <a:t>Assert.IsNotNull</a:t>
            </a:r>
            <a:r>
              <a:rPr lang="en-ZA" sz="1400" dirty="0" smtClean="0">
                <a:solidFill>
                  <a:schemeClr val="bg1"/>
                </a:solidFill>
              </a:rPr>
              <a:t>(</a:t>
            </a:r>
            <a:r>
              <a:rPr lang="en-ZA" sz="1400" dirty="0" err="1" smtClean="0">
                <a:solidFill>
                  <a:schemeClr val="bg1"/>
                </a:solidFill>
              </a:rPr>
              <a:t>leadResult</a:t>
            </a:r>
            <a:r>
              <a:rPr lang="en-ZA" sz="1400" dirty="0">
                <a:solidFill>
                  <a:schemeClr val="bg1"/>
                </a:solidFill>
              </a:rPr>
              <a:t>);</a:t>
            </a:r>
          </a:p>
          <a:p>
            <a:r>
              <a:rPr lang="en-ZA" sz="1400" dirty="0" smtClean="0">
                <a:solidFill>
                  <a:schemeClr val="bg1"/>
                </a:solidFill>
              </a:rPr>
              <a:t>	}</a:t>
            </a:r>
            <a:endParaRPr lang="en-ZA" sz="1400" dirty="0">
              <a:solidFill>
                <a:schemeClr val="bg1"/>
              </a:solidFill>
            </a:endParaRPr>
          </a:p>
        </p:txBody>
      </p:sp>
      <p:sp>
        <p:nvSpPr>
          <p:cNvPr id="5" name="Rectangle 4"/>
          <p:cNvSpPr/>
          <p:nvPr/>
        </p:nvSpPr>
        <p:spPr>
          <a:xfrm>
            <a:off x="5796125" y="2709764"/>
            <a:ext cx="5088188" cy="3323987"/>
          </a:xfrm>
          <a:prstGeom prst="rect">
            <a:avLst/>
          </a:prstGeom>
          <a:solidFill>
            <a:schemeClr val="bg2">
              <a:lumMod val="20000"/>
              <a:lumOff val="80000"/>
            </a:schemeClr>
          </a:solidFill>
        </p:spPr>
        <p:txBody>
          <a:bodyPr wrap="square">
            <a:spAutoFit/>
          </a:bodyPr>
          <a:lstStyle/>
          <a:p>
            <a:pPr lvl="1"/>
            <a:r>
              <a:rPr lang="en-ZA" sz="1400" dirty="0">
                <a:solidFill>
                  <a:schemeClr val="bg1"/>
                </a:solidFill>
              </a:rPr>
              <a:t>[</a:t>
            </a:r>
            <a:r>
              <a:rPr lang="en-ZA" sz="1400" dirty="0" err="1">
                <a:solidFill>
                  <a:schemeClr val="bg1"/>
                </a:solidFill>
              </a:rPr>
              <a:t>TestMethod</a:t>
            </a:r>
            <a:r>
              <a:rPr lang="en-ZA" sz="1400" dirty="0">
                <a:solidFill>
                  <a:schemeClr val="bg1"/>
                </a:solidFill>
              </a:rPr>
              <a:t>]</a:t>
            </a:r>
          </a:p>
          <a:p>
            <a:pPr lvl="1"/>
            <a:r>
              <a:rPr lang="en-ZA" sz="1400" dirty="0">
                <a:solidFill>
                  <a:schemeClr val="bg1"/>
                </a:solidFill>
              </a:rPr>
              <a:t>public void </a:t>
            </a:r>
            <a:r>
              <a:rPr lang="en-ZA" sz="1400" dirty="0" err="1">
                <a:solidFill>
                  <a:schemeClr val="bg1"/>
                </a:solidFill>
              </a:rPr>
              <a:t>CreatesNewCustomerInstance</a:t>
            </a:r>
            <a:r>
              <a:rPr lang="en-ZA" sz="1400" dirty="0">
                <a:solidFill>
                  <a:schemeClr val="bg1"/>
                </a:solidFill>
              </a:rPr>
              <a:t>()</a:t>
            </a:r>
          </a:p>
          <a:p>
            <a:pPr lvl="1"/>
            <a:r>
              <a:rPr lang="en-ZA" sz="1400" dirty="0">
                <a:solidFill>
                  <a:schemeClr val="bg1"/>
                </a:solidFill>
              </a:rPr>
              <a:t>{</a:t>
            </a:r>
          </a:p>
          <a:p>
            <a:pPr lvl="1"/>
            <a:r>
              <a:rPr lang="en-ZA" sz="1400" dirty="0" smtClean="0">
                <a:solidFill>
                  <a:schemeClr val="bg1"/>
                </a:solidFill>
              </a:rPr>
              <a:t>	//</a:t>
            </a:r>
            <a:r>
              <a:rPr lang="en-ZA" sz="1400" dirty="0">
                <a:solidFill>
                  <a:schemeClr val="bg1"/>
                </a:solidFill>
              </a:rPr>
              <a:t>Arrange</a:t>
            </a:r>
          </a:p>
          <a:p>
            <a:pPr lvl="1"/>
            <a:r>
              <a:rPr lang="en-ZA" sz="1400" dirty="0" smtClean="0">
                <a:solidFill>
                  <a:schemeClr val="bg1"/>
                </a:solidFill>
              </a:rPr>
              <a:t>	</a:t>
            </a:r>
            <a:r>
              <a:rPr lang="en-ZA" sz="1400" dirty="0" err="1" smtClean="0">
                <a:solidFill>
                  <a:schemeClr val="bg1"/>
                </a:solidFill>
              </a:rPr>
              <a:t>var</a:t>
            </a:r>
            <a:r>
              <a:rPr lang="en-ZA" sz="1400" dirty="0" smtClean="0">
                <a:solidFill>
                  <a:schemeClr val="bg1"/>
                </a:solidFill>
              </a:rPr>
              <a:t> </a:t>
            </a:r>
            <a:r>
              <a:rPr lang="en-ZA" sz="1400" dirty="0" err="1">
                <a:solidFill>
                  <a:schemeClr val="bg1"/>
                </a:solidFill>
              </a:rPr>
              <a:t>sut</a:t>
            </a:r>
            <a:r>
              <a:rPr lang="en-ZA" sz="1400" dirty="0">
                <a:solidFill>
                  <a:schemeClr val="bg1"/>
                </a:solidFill>
              </a:rPr>
              <a:t> = new Factory();</a:t>
            </a:r>
          </a:p>
          <a:p>
            <a:pPr lvl="1"/>
            <a:r>
              <a:rPr lang="en-ZA" sz="1400" dirty="0" smtClean="0">
                <a:solidFill>
                  <a:schemeClr val="bg1"/>
                </a:solidFill>
              </a:rPr>
              <a:t>	//</a:t>
            </a:r>
            <a:r>
              <a:rPr lang="en-ZA" sz="1400" dirty="0">
                <a:solidFill>
                  <a:schemeClr val="bg1"/>
                </a:solidFill>
              </a:rPr>
              <a:t>Act</a:t>
            </a:r>
          </a:p>
          <a:p>
            <a:pPr lvl="1"/>
            <a:r>
              <a:rPr lang="en-ZA" sz="1400" dirty="0" smtClean="0">
                <a:solidFill>
                  <a:schemeClr val="bg1"/>
                </a:solidFill>
              </a:rPr>
              <a:t>	</a:t>
            </a:r>
            <a:r>
              <a:rPr lang="en-ZA" sz="1400" dirty="0" err="1" smtClean="0">
                <a:solidFill>
                  <a:schemeClr val="bg1"/>
                </a:solidFill>
              </a:rPr>
              <a:t>var</a:t>
            </a:r>
            <a:r>
              <a:rPr lang="en-ZA" sz="1400" dirty="0" smtClean="0">
                <a:solidFill>
                  <a:schemeClr val="bg1"/>
                </a:solidFill>
              </a:rPr>
              <a:t> </a:t>
            </a:r>
            <a:r>
              <a:rPr lang="en-ZA" sz="1400" dirty="0">
                <a:solidFill>
                  <a:schemeClr val="bg1"/>
                </a:solidFill>
              </a:rPr>
              <a:t>result = </a:t>
            </a:r>
            <a:r>
              <a:rPr lang="en-ZA" sz="1400" dirty="0" err="1" smtClean="0">
                <a:solidFill>
                  <a:schemeClr val="bg1"/>
                </a:solidFill>
              </a:rPr>
              <a:t>sut.Create</a:t>
            </a:r>
            <a:r>
              <a:rPr lang="en-ZA" sz="1400" dirty="0">
                <a:solidFill>
                  <a:schemeClr val="bg1"/>
                </a:solidFill>
              </a:rPr>
              <a:t>((</a:t>
            </a:r>
            <a:r>
              <a:rPr lang="en-ZA" sz="1400" dirty="0" err="1" smtClean="0">
                <a:solidFill>
                  <a:schemeClr val="bg1"/>
                </a:solidFill>
              </a:rPr>
              <a:t>int</a:t>
            </a:r>
            <a:r>
              <a:rPr lang="en-ZA" sz="1400" dirty="0" smtClean="0">
                <a:solidFill>
                  <a:schemeClr val="bg1"/>
                </a:solidFill>
              </a:rPr>
              <a:t>)</a:t>
            </a:r>
            <a:r>
              <a:rPr lang="en-ZA" sz="1400" dirty="0" err="1" smtClean="0">
                <a:solidFill>
                  <a:schemeClr val="bg1"/>
                </a:solidFill>
              </a:rPr>
              <a:t>CustomerScreenTests</a:t>
            </a:r>
            <a:endParaRPr lang="en-ZA" sz="1400" dirty="0" smtClean="0">
              <a:solidFill>
                <a:schemeClr val="bg1"/>
              </a:solidFill>
            </a:endParaRPr>
          </a:p>
          <a:p>
            <a:pPr lvl="1"/>
            <a:r>
              <a:rPr lang="en-ZA" sz="1400" dirty="0">
                <a:solidFill>
                  <a:schemeClr val="bg1"/>
                </a:solidFill>
              </a:rPr>
              <a:t>	</a:t>
            </a:r>
            <a:r>
              <a:rPr lang="en-ZA" sz="1400" dirty="0" smtClean="0">
                <a:solidFill>
                  <a:schemeClr val="bg1"/>
                </a:solidFill>
              </a:rPr>
              <a:t>	.</a:t>
            </a:r>
            <a:r>
              <a:rPr lang="en-ZA" sz="1400" dirty="0" err="1">
                <a:solidFill>
                  <a:schemeClr val="bg1"/>
                </a:solidFill>
              </a:rPr>
              <a:t>TestCustomerTypes.Customer</a:t>
            </a:r>
            <a:r>
              <a:rPr lang="en-ZA" sz="1400" dirty="0">
                <a:solidFill>
                  <a:schemeClr val="bg1"/>
                </a:solidFill>
              </a:rPr>
              <a:t>);</a:t>
            </a:r>
          </a:p>
          <a:p>
            <a:pPr lvl="1"/>
            <a:r>
              <a:rPr lang="en-ZA" sz="1400" dirty="0" smtClean="0">
                <a:solidFill>
                  <a:schemeClr val="bg1"/>
                </a:solidFill>
              </a:rPr>
              <a:t>	//</a:t>
            </a:r>
            <a:r>
              <a:rPr lang="en-ZA" sz="1400" dirty="0">
                <a:solidFill>
                  <a:schemeClr val="bg1"/>
                </a:solidFill>
              </a:rPr>
              <a:t>Assert</a:t>
            </a:r>
          </a:p>
          <a:p>
            <a:pPr lvl="1"/>
            <a:r>
              <a:rPr lang="en-ZA" sz="1400" dirty="0" smtClean="0">
                <a:solidFill>
                  <a:schemeClr val="bg1"/>
                </a:solidFill>
              </a:rPr>
              <a:t>	</a:t>
            </a:r>
            <a:r>
              <a:rPr lang="en-ZA" sz="1400" dirty="0" err="1" smtClean="0">
                <a:solidFill>
                  <a:schemeClr val="bg1"/>
                </a:solidFill>
              </a:rPr>
              <a:t>var</a:t>
            </a:r>
            <a:r>
              <a:rPr lang="en-ZA" sz="1400" dirty="0" smtClean="0">
                <a:solidFill>
                  <a:schemeClr val="bg1"/>
                </a:solidFill>
              </a:rPr>
              <a:t> </a:t>
            </a:r>
            <a:r>
              <a:rPr lang="en-ZA" sz="1400" dirty="0" err="1">
                <a:solidFill>
                  <a:schemeClr val="bg1"/>
                </a:solidFill>
              </a:rPr>
              <a:t>leadResult</a:t>
            </a:r>
            <a:r>
              <a:rPr lang="en-ZA" sz="1400" dirty="0">
                <a:solidFill>
                  <a:schemeClr val="bg1"/>
                </a:solidFill>
              </a:rPr>
              <a:t> = result as Customer;</a:t>
            </a:r>
          </a:p>
          <a:p>
            <a:pPr lvl="1"/>
            <a:r>
              <a:rPr lang="en-ZA" sz="1400" dirty="0" smtClean="0">
                <a:solidFill>
                  <a:schemeClr val="bg1"/>
                </a:solidFill>
              </a:rPr>
              <a:t>	</a:t>
            </a:r>
            <a:r>
              <a:rPr lang="en-ZA" sz="1400" dirty="0" err="1" smtClean="0">
                <a:solidFill>
                  <a:schemeClr val="bg1"/>
                </a:solidFill>
              </a:rPr>
              <a:t>Assert.IsNotNull</a:t>
            </a:r>
            <a:r>
              <a:rPr lang="en-ZA" sz="1400" dirty="0" smtClean="0">
                <a:solidFill>
                  <a:schemeClr val="bg1"/>
                </a:solidFill>
              </a:rPr>
              <a:t>(</a:t>
            </a:r>
            <a:r>
              <a:rPr lang="en-ZA" sz="1400" dirty="0" err="1" smtClean="0">
                <a:solidFill>
                  <a:schemeClr val="bg1"/>
                </a:solidFill>
              </a:rPr>
              <a:t>leadResult</a:t>
            </a:r>
            <a:r>
              <a:rPr lang="en-ZA" sz="1400" dirty="0">
                <a:solidFill>
                  <a:schemeClr val="bg1"/>
                </a:solidFill>
              </a:rPr>
              <a:t>);</a:t>
            </a:r>
          </a:p>
          <a:p>
            <a:pPr lvl="1"/>
            <a:r>
              <a:rPr lang="en-ZA" sz="1400" dirty="0" smtClean="0">
                <a:solidFill>
                  <a:schemeClr val="bg1"/>
                </a:solidFill>
              </a:rPr>
              <a:t>}</a:t>
            </a:r>
            <a:endParaRPr lang="en-ZA" sz="1400" dirty="0">
              <a:solidFill>
                <a:schemeClr val="bg1"/>
              </a:solidFill>
            </a:endParaRPr>
          </a:p>
          <a:p>
            <a:r>
              <a:rPr lang="en-ZA" sz="1400" dirty="0" smtClean="0">
                <a:solidFill>
                  <a:schemeClr val="bg1"/>
                </a:solidFill>
              </a:rPr>
              <a:t>}</a:t>
            </a:r>
          </a:p>
          <a:p>
            <a:endParaRPr lang="en-US" sz="1400" dirty="0">
              <a:solidFill>
                <a:schemeClr val="bg1"/>
              </a:solidFill>
            </a:endParaRPr>
          </a:p>
          <a:p>
            <a:endParaRPr lang="en-ZA" sz="1400" dirty="0">
              <a:solidFill>
                <a:schemeClr val="bg1"/>
              </a:solidFill>
            </a:endParaRPr>
          </a:p>
        </p:txBody>
      </p:sp>
      <p:sp>
        <p:nvSpPr>
          <p:cNvPr id="6" name="Content Placeholder 2"/>
          <p:cNvSpPr>
            <a:spLocks noGrp="1"/>
          </p:cNvSpPr>
          <p:nvPr>
            <p:ph idx="1"/>
          </p:nvPr>
        </p:nvSpPr>
        <p:spPr>
          <a:xfrm>
            <a:off x="294879" y="6070041"/>
            <a:ext cx="5062933" cy="563033"/>
          </a:xfrm>
        </p:spPr>
        <p:txBody>
          <a:bodyPr>
            <a:normAutofit fontScale="92500" lnSpcReduction="10000"/>
          </a:bodyPr>
          <a:lstStyle/>
          <a:p>
            <a:pPr marL="0" indent="0">
              <a:buNone/>
            </a:pPr>
            <a:r>
              <a:rPr lang="en-ZA" dirty="0" smtClean="0"/>
              <a:t>P.I.C.: </a:t>
            </a:r>
            <a:r>
              <a:rPr lang="en-ZA" dirty="0"/>
              <a:t>“Polymorphism + Interfaces + Centralizing object creation”</a:t>
            </a:r>
          </a:p>
        </p:txBody>
      </p:sp>
      <p:sp>
        <p:nvSpPr>
          <p:cNvPr id="7" name="TextBox 6"/>
          <p:cNvSpPr txBox="1"/>
          <p:nvPr/>
        </p:nvSpPr>
        <p:spPr>
          <a:xfrm>
            <a:off x="685801" y="2226204"/>
            <a:ext cx="7600950" cy="369332"/>
          </a:xfrm>
          <a:prstGeom prst="rect">
            <a:avLst/>
          </a:prstGeom>
          <a:noFill/>
        </p:spPr>
        <p:txBody>
          <a:bodyPr wrap="square" rtlCol="0">
            <a:spAutoFit/>
          </a:bodyPr>
          <a:lstStyle/>
          <a:p>
            <a:r>
              <a:rPr lang="en-ZA" dirty="0"/>
              <a:t>“NEW” keyword one of the prime reason why two systems are tightly </a:t>
            </a:r>
            <a:r>
              <a:rPr lang="en-ZA" dirty="0" smtClean="0"/>
              <a:t>coupled:</a:t>
            </a:r>
            <a:endParaRPr lang="en-ZA" dirty="0"/>
          </a:p>
        </p:txBody>
      </p:sp>
    </p:spTree>
    <p:extLst>
      <p:ext uri="{BB962C8B-B14F-4D97-AF65-F5344CB8AC3E}">
        <p14:creationId xmlns:p14="http://schemas.microsoft.com/office/powerpoint/2010/main" val="341810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5385" y="844550"/>
            <a:ext cx="7392254" cy="4946650"/>
          </a:xfrm>
        </p:spPr>
      </p:pic>
      <p:sp>
        <p:nvSpPr>
          <p:cNvPr id="5" name="Title 1"/>
          <p:cNvSpPr>
            <a:spLocks noGrp="1"/>
          </p:cNvSpPr>
          <p:nvPr>
            <p:ph type="title"/>
          </p:nvPr>
        </p:nvSpPr>
        <p:spPr>
          <a:xfrm>
            <a:off x="2055385" y="844550"/>
            <a:ext cx="7392254" cy="1456267"/>
          </a:xfrm>
        </p:spPr>
        <p:txBody>
          <a:bodyPr/>
          <a:lstStyle/>
          <a:p>
            <a:r>
              <a:rPr lang="en-US" dirty="0" smtClean="0"/>
              <a:t>Goals</a:t>
            </a:r>
            <a:endParaRPr lang="en-ZA" dirty="0"/>
          </a:p>
        </p:txBody>
      </p:sp>
    </p:spTree>
    <p:extLst>
      <p:ext uri="{BB962C8B-B14F-4D97-AF65-F5344CB8AC3E}">
        <p14:creationId xmlns:p14="http://schemas.microsoft.com/office/powerpoint/2010/main" val="20867151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24945"/>
            <a:ext cx="10131425" cy="1456267"/>
          </a:xfrm>
          <a:gradFill>
            <a:gsLst>
              <a:gs pos="0">
                <a:schemeClr val="accent2">
                  <a:lumMod val="67000"/>
                </a:schemeClr>
              </a:gs>
              <a:gs pos="48000">
                <a:schemeClr val="accent2">
                  <a:lumMod val="97000"/>
                  <a:lumOff val="3000"/>
                </a:schemeClr>
              </a:gs>
              <a:gs pos="100000">
                <a:srgbClr val="91B0E3">
                  <a:alpha val="0"/>
                </a:srgbClr>
              </a:gs>
            </a:gsLst>
            <a:lin ang="0" scaled="1"/>
          </a:gradFill>
        </p:spPr>
        <p:txBody>
          <a:bodyPr/>
          <a:lstStyle/>
          <a:p>
            <a:r>
              <a:rPr lang="en-US" dirty="0" smtClean="0"/>
              <a:t>Project: </a:t>
            </a:r>
            <a:r>
              <a:rPr lang="en-US" dirty="0" err="1" smtClean="0"/>
              <a:t>P.i.c</a:t>
            </a:r>
            <a:r>
              <a:rPr lang="en-US" dirty="0" smtClean="0"/>
              <a:t>. pattern for decoupling</a:t>
            </a:r>
            <a:endParaRPr lang="en-ZA" dirty="0"/>
          </a:p>
        </p:txBody>
      </p:sp>
      <p:sp>
        <p:nvSpPr>
          <p:cNvPr id="6" name="Content Placeholder 2"/>
          <p:cNvSpPr txBox="1">
            <a:spLocks/>
          </p:cNvSpPr>
          <p:nvPr/>
        </p:nvSpPr>
        <p:spPr>
          <a:xfrm>
            <a:off x="685800" y="2799292"/>
            <a:ext cx="4672012" cy="102023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342900" indent="-342900">
              <a:buFont typeface="+mj-lt"/>
              <a:buAutoNum type="arabicPeriod"/>
            </a:pPr>
            <a:r>
              <a:rPr lang="en-US" dirty="0" smtClean="0"/>
              <a:t>Add new Class Library: </a:t>
            </a:r>
            <a:r>
              <a:rPr lang="en-US" dirty="0" err="1" smtClean="0"/>
              <a:t>CustomerFactory</a:t>
            </a:r>
            <a:endParaRPr lang="en-US" dirty="0" smtClean="0"/>
          </a:p>
          <a:p>
            <a:pPr marL="342900" indent="-342900">
              <a:buFont typeface="+mj-lt"/>
              <a:buAutoNum type="arabicPeriod"/>
            </a:pPr>
            <a:r>
              <a:rPr lang="en-US" dirty="0" smtClean="0"/>
              <a:t>Add Factory:</a:t>
            </a:r>
            <a:endParaRPr lang="en-ZA" dirty="0"/>
          </a:p>
        </p:txBody>
      </p:sp>
      <p:sp>
        <p:nvSpPr>
          <p:cNvPr id="7" name="Rectangle 6"/>
          <p:cNvSpPr/>
          <p:nvPr/>
        </p:nvSpPr>
        <p:spPr>
          <a:xfrm>
            <a:off x="5751513" y="2799292"/>
            <a:ext cx="6096000" cy="3970318"/>
          </a:xfrm>
          <a:prstGeom prst="rect">
            <a:avLst/>
          </a:prstGeom>
          <a:solidFill>
            <a:schemeClr val="tx1"/>
          </a:solidFill>
        </p:spPr>
        <p:txBody>
          <a:bodyPr>
            <a:spAutoFit/>
          </a:bodyPr>
          <a:lstStyle/>
          <a:p>
            <a:r>
              <a:rPr lang="en-ZA" dirty="0">
                <a:solidFill>
                  <a:schemeClr val="bg1"/>
                </a:solidFill>
              </a:rPr>
              <a:t>public class Factory</a:t>
            </a:r>
          </a:p>
          <a:p>
            <a:r>
              <a:rPr lang="en-ZA" dirty="0">
                <a:solidFill>
                  <a:schemeClr val="bg1"/>
                </a:solidFill>
              </a:rPr>
              <a:t>{</a:t>
            </a:r>
          </a:p>
          <a:p>
            <a:r>
              <a:rPr lang="en-ZA" dirty="0">
                <a:solidFill>
                  <a:schemeClr val="bg1"/>
                </a:solidFill>
              </a:rPr>
              <a:t>        public </a:t>
            </a:r>
            <a:r>
              <a:rPr lang="en-ZA" dirty="0" err="1">
                <a:solidFill>
                  <a:schemeClr val="bg1"/>
                </a:solidFill>
              </a:rPr>
              <a:t>ICustomer</a:t>
            </a:r>
            <a:r>
              <a:rPr lang="en-ZA" dirty="0">
                <a:solidFill>
                  <a:schemeClr val="bg1"/>
                </a:solidFill>
              </a:rPr>
              <a:t> Create(</a:t>
            </a:r>
            <a:r>
              <a:rPr lang="en-ZA" dirty="0" err="1">
                <a:solidFill>
                  <a:schemeClr val="bg1"/>
                </a:solidFill>
              </a:rPr>
              <a:t>int</a:t>
            </a:r>
            <a:r>
              <a:rPr lang="en-ZA" dirty="0">
                <a:solidFill>
                  <a:schemeClr val="bg1"/>
                </a:solidFill>
              </a:rPr>
              <a:t> </a:t>
            </a:r>
            <a:r>
              <a:rPr lang="en-ZA" dirty="0" err="1">
                <a:solidFill>
                  <a:schemeClr val="bg1"/>
                </a:solidFill>
              </a:rPr>
              <a:t>CustomerType</a:t>
            </a:r>
            <a:r>
              <a:rPr lang="en-ZA" dirty="0">
                <a:solidFill>
                  <a:schemeClr val="bg1"/>
                </a:solidFill>
              </a:rPr>
              <a:t>)</a:t>
            </a:r>
          </a:p>
          <a:p>
            <a:r>
              <a:rPr lang="en-ZA" dirty="0">
                <a:solidFill>
                  <a:schemeClr val="bg1"/>
                </a:solidFill>
              </a:rPr>
              <a:t>        {</a:t>
            </a:r>
          </a:p>
          <a:p>
            <a:r>
              <a:rPr lang="en-ZA" dirty="0">
                <a:solidFill>
                  <a:schemeClr val="bg1"/>
                </a:solidFill>
              </a:rPr>
              <a:t>            if (</a:t>
            </a:r>
            <a:r>
              <a:rPr lang="en-ZA" dirty="0" err="1">
                <a:solidFill>
                  <a:schemeClr val="bg1"/>
                </a:solidFill>
              </a:rPr>
              <a:t>CustomerType</a:t>
            </a:r>
            <a:r>
              <a:rPr lang="en-ZA" dirty="0">
                <a:solidFill>
                  <a:schemeClr val="bg1"/>
                </a:solidFill>
              </a:rPr>
              <a:t> == 0)</a:t>
            </a:r>
          </a:p>
          <a:p>
            <a:r>
              <a:rPr lang="en-ZA" dirty="0">
                <a:solidFill>
                  <a:schemeClr val="bg1"/>
                </a:solidFill>
              </a:rPr>
              <a:t>            {</a:t>
            </a:r>
          </a:p>
          <a:p>
            <a:r>
              <a:rPr lang="en-ZA" dirty="0">
                <a:solidFill>
                  <a:schemeClr val="bg1"/>
                </a:solidFill>
              </a:rPr>
              <a:t>                return new Lead();</a:t>
            </a:r>
          </a:p>
          <a:p>
            <a:r>
              <a:rPr lang="en-ZA" dirty="0">
                <a:solidFill>
                  <a:schemeClr val="bg1"/>
                </a:solidFill>
              </a:rPr>
              <a:t>            }</a:t>
            </a:r>
          </a:p>
          <a:p>
            <a:r>
              <a:rPr lang="en-ZA" dirty="0">
                <a:solidFill>
                  <a:schemeClr val="bg1"/>
                </a:solidFill>
              </a:rPr>
              <a:t>            else</a:t>
            </a:r>
          </a:p>
          <a:p>
            <a:r>
              <a:rPr lang="en-ZA" dirty="0">
                <a:solidFill>
                  <a:schemeClr val="bg1"/>
                </a:solidFill>
              </a:rPr>
              <a:t>            {</a:t>
            </a:r>
          </a:p>
          <a:p>
            <a:r>
              <a:rPr lang="en-ZA" dirty="0">
                <a:solidFill>
                  <a:schemeClr val="bg1"/>
                </a:solidFill>
              </a:rPr>
              <a:t>                return new Customer();</a:t>
            </a:r>
          </a:p>
          <a:p>
            <a:r>
              <a:rPr lang="en-ZA" dirty="0">
                <a:solidFill>
                  <a:schemeClr val="bg1"/>
                </a:solidFill>
              </a:rPr>
              <a:t>            }</a:t>
            </a:r>
          </a:p>
          <a:p>
            <a:r>
              <a:rPr lang="en-ZA" dirty="0">
                <a:solidFill>
                  <a:schemeClr val="bg1"/>
                </a:solidFill>
              </a:rPr>
              <a:t>        }</a:t>
            </a:r>
          </a:p>
          <a:p>
            <a:r>
              <a:rPr lang="en-ZA" dirty="0" smtClean="0">
                <a:solidFill>
                  <a:schemeClr val="bg1"/>
                </a:solidFill>
              </a:rPr>
              <a:t>}</a:t>
            </a:r>
            <a:endParaRPr lang="en-ZA" dirty="0">
              <a:solidFill>
                <a:schemeClr val="bg1"/>
              </a:solidFill>
            </a:endParaRPr>
          </a:p>
        </p:txBody>
      </p:sp>
      <p:cxnSp>
        <p:nvCxnSpPr>
          <p:cNvPr id="9" name="Straight Connector 8"/>
          <p:cNvCxnSpPr/>
          <p:nvPr/>
        </p:nvCxnSpPr>
        <p:spPr>
          <a:xfrm flipV="1">
            <a:off x="6843713" y="3643313"/>
            <a:ext cx="957262" cy="14287"/>
          </a:xfrm>
          <a:prstGeom prst="line">
            <a:avLst/>
          </a:prstGeom>
          <a:ln w="2540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83868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239" y="856193"/>
            <a:ext cx="10901361" cy="886882"/>
          </a:xfrm>
        </p:spPr>
        <p:txBody>
          <a:bodyPr/>
          <a:lstStyle/>
          <a:p>
            <a:pPr marL="0" indent="0">
              <a:buNone/>
            </a:pPr>
            <a:r>
              <a:rPr lang="en-ZA" dirty="0"/>
              <a:t>So now the </a:t>
            </a:r>
            <a:r>
              <a:rPr lang="en-ZA" dirty="0" smtClean="0"/>
              <a:t>UI </a:t>
            </a:r>
            <a:r>
              <a:rPr lang="en-ZA" dirty="0"/>
              <a:t>uses the “Factory” to create objects and because the “Create” function returns </a:t>
            </a:r>
            <a:r>
              <a:rPr lang="en-ZA" dirty="0" smtClean="0"/>
              <a:t>an “</a:t>
            </a:r>
            <a:r>
              <a:rPr lang="en-ZA" dirty="0" err="1" smtClean="0"/>
              <a:t>ICustomer</a:t>
            </a:r>
            <a:r>
              <a:rPr lang="en-ZA" dirty="0"/>
              <a:t>” </a:t>
            </a:r>
            <a:r>
              <a:rPr lang="en-ZA" dirty="0" smtClean="0"/>
              <a:t>type, it </a:t>
            </a:r>
            <a:r>
              <a:rPr lang="en-ZA" dirty="0"/>
              <a:t>does not have to worry about the concrete customer </a:t>
            </a:r>
            <a:r>
              <a:rPr lang="en-ZA" dirty="0" smtClean="0"/>
              <a:t>classes.</a:t>
            </a:r>
            <a:endParaRPr lang="en-ZA" dirty="0"/>
          </a:p>
        </p:txBody>
      </p:sp>
      <p:sp>
        <p:nvSpPr>
          <p:cNvPr id="4" name="Rectangle 3"/>
          <p:cNvSpPr/>
          <p:nvPr/>
        </p:nvSpPr>
        <p:spPr>
          <a:xfrm>
            <a:off x="2774950" y="2669530"/>
            <a:ext cx="6096000" cy="923330"/>
          </a:xfrm>
          <a:prstGeom prst="rect">
            <a:avLst/>
          </a:prstGeom>
          <a:solidFill>
            <a:schemeClr val="accent6">
              <a:lumMod val="40000"/>
              <a:lumOff val="60000"/>
            </a:schemeClr>
          </a:solidFill>
        </p:spPr>
        <p:txBody>
          <a:bodyPr>
            <a:spAutoFit/>
          </a:bodyPr>
          <a:lstStyle/>
          <a:p>
            <a:r>
              <a:rPr lang="en-ZA" dirty="0" err="1">
                <a:solidFill>
                  <a:schemeClr val="bg1"/>
                </a:solidFill>
              </a:rPr>
              <a:t>ICustomer</a:t>
            </a:r>
            <a:r>
              <a:rPr lang="en-ZA" dirty="0">
                <a:solidFill>
                  <a:schemeClr val="bg1"/>
                </a:solidFill>
              </a:rPr>
              <a:t> </a:t>
            </a:r>
            <a:r>
              <a:rPr lang="en-ZA" dirty="0" err="1">
                <a:solidFill>
                  <a:schemeClr val="bg1"/>
                </a:solidFill>
              </a:rPr>
              <a:t>icust</a:t>
            </a:r>
            <a:r>
              <a:rPr lang="en-ZA" dirty="0">
                <a:solidFill>
                  <a:schemeClr val="bg1"/>
                </a:solidFill>
              </a:rPr>
              <a:t> = null;</a:t>
            </a:r>
          </a:p>
          <a:p>
            <a:r>
              <a:rPr lang="en-ZA" dirty="0">
                <a:solidFill>
                  <a:schemeClr val="bg1"/>
                </a:solidFill>
              </a:rPr>
              <a:t>Factory </a:t>
            </a:r>
            <a:r>
              <a:rPr lang="en-ZA" dirty="0" err="1">
                <a:solidFill>
                  <a:schemeClr val="bg1"/>
                </a:solidFill>
              </a:rPr>
              <a:t>obj</a:t>
            </a:r>
            <a:r>
              <a:rPr lang="en-ZA" dirty="0">
                <a:solidFill>
                  <a:schemeClr val="bg1"/>
                </a:solidFill>
              </a:rPr>
              <a:t> = new Factory();</a:t>
            </a:r>
          </a:p>
          <a:p>
            <a:r>
              <a:rPr lang="en-ZA" dirty="0" err="1">
                <a:solidFill>
                  <a:schemeClr val="bg1"/>
                </a:solidFill>
              </a:rPr>
              <a:t>icust</a:t>
            </a:r>
            <a:r>
              <a:rPr lang="en-ZA" dirty="0">
                <a:solidFill>
                  <a:schemeClr val="bg1"/>
                </a:solidFill>
              </a:rPr>
              <a:t> = </a:t>
            </a:r>
            <a:r>
              <a:rPr lang="en-ZA" dirty="0" err="1">
                <a:solidFill>
                  <a:schemeClr val="bg1"/>
                </a:solidFill>
              </a:rPr>
              <a:t>obj.Create</a:t>
            </a:r>
            <a:r>
              <a:rPr lang="en-ZA" dirty="0">
                <a:solidFill>
                  <a:schemeClr val="bg1"/>
                </a:solidFill>
              </a:rPr>
              <a:t>(</a:t>
            </a:r>
            <a:r>
              <a:rPr lang="en-ZA" dirty="0" err="1">
                <a:solidFill>
                  <a:schemeClr val="bg1"/>
                </a:solidFill>
              </a:rPr>
              <a:t>cmbCustomerType.SelectedIndex</a:t>
            </a:r>
            <a:r>
              <a:rPr lang="en-ZA" dirty="0">
                <a:solidFill>
                  <a:schemeClr val="bg1"/>
                </a:solidFill>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492" y="2493020"/>
            <a:ext cx="1228725" cy="1276350"/>
          </a:xfrm>
          <a:prstGeom prst="rect">
            <a:avLst/>
          </a:prstGeom>
        </p:spPr>
      </p:pic>
      <p:sp>
        <p:nvSpPr>
          <p:cNvPr id="6" name="Rectangle 5"/>
          <p:cNvSpPr/>
          <p:nvPr/>
        </p:nvSpPr>
        <p:spPr>
          <a:xfrm>
            <a:off x="1156493" y="4872335"/>
            <a:ext cx="9332914" cy="461665"/>
          </a:xfrm>
          <a:prstGeom prst="rect">
            <a:avLst/>
          </a:prstGeom>
          <a:gradFill>
            <a:gsLst>
              <a:gs pos="0">
                <a:schemeClr val="accent2">
                  <a:lumMod val="67000"/>
                </a:schemeClr>
              </a:gs>
              <a:gs pos="48000">
                <a:schemeClr val="accent2">
                  <a:lumMod val="97000"/>
                  <a:lumOff val="3000"/>
                </a:schemeClr>
              </a:gs>
              <a:gs pos="100000">
                <a:schemeClr val="accent2">
                  <a:lumMod val="60000"/>
                  <a:lumOff val="40000"/>
                  <a:alpha val="0"/>
                </a:schemeClr>
              </a:gs>
            </a:gsLst>
            <a:lin ang="0" scaled="1"/>
          </a:gradFill>
        </p:spPr>
        <p:txBody>
          <a:bodyPr wrap="square">
            <a:spAutoFit/>
          </a:bodyPr>
          <a:lstStyle/>
          <a:p>
            <a:r>
              <a:rPr lang="en-ZA" sz="2400" b="1" dirty="0"/>
              <a:t>Thought </a:t>
            </a:r>
            <a:r>
              <a:rPr lang="en-ZA" sz="2400" b="1" dirty="0" smtClean="0"/>
              <a:t>process:</a:t>
            </a:r>
            <a:r>
              <a:rPr lang="en-ZA" sz="2400" dirty="0" smtClean="0"/>
              <a:t> </a:t>
            </a:r>
            <a:r>
              <a:rPr lang="en-ZA" sz="2400" dirty="0"/>
              <a:t>“NEW” keyword is the main culprit for tight </a:t>
            </a:r>
            <a:r>
              <a:rPr lang="en-ZA" sz="2400" dirty="0" smtClean="0"/>
              <a:t>coupling.</a:t>
            </a:r>
            <a:endParaRPr lang="en-ZA" sz="2400" dirty="0"/>
          </a:p>
        </p:txBody>
      </p:sp>
    </p:spTree>
    <p:extLst>
      <p:ext uri="{BB962C8B-B14F-4D97-AF65-F5344CB8AC3E}">
        <p14:creationId xmlns:p14="http://schemas.microsoft.com/office/powerpoint/2010/main" val="37422792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4724" y="1616432"/>
            <a:ext cx="7047271" cy="4698181"/>
          </a:xfrm>
          <a:prstGeom prst="rect">
            <a:avLst/>
          </a:prstGeom>
        </p:spPr>
      </p:pic>
      <p:sp>
        <p:nvSpPr>
          <p:cNvPr id="5" name="TextBox 4"/>
          <p:cNvSpPr txBox="1"/>
          <p:nvPr/>
        </p:nvSpPr>
        <p:spPr>
          <a:xfrm>
            <a:off x="418446" y="1431766"/>
            <a:ext cx="2842638" cy="369332"/>
          </a:xfrm>
          <a:prstGeom prst="rect">
            <a:avLst/>
          </a:prstGeom>
          <a:noFill/>
        </p:spPr>
        <p:txBody>
          <a:bodyPr wrap="none" rtlCol="0">
            <a:spAutoFit/>
          </a:bodyPr>
          <a:lstStyle/>
          <a:p>
            <a:r>
              <a:rPr lang="en-US" dirty="0" err="1" smtClean="0"/>
              <a:t>Moq</a:t>
            </a:r>
            <a:r>
              <a:rPr lang="en-US" dirty="0" smtClean="0"/>
              <a:t>: The other white meat:</a:t>
            </a:r>
            <a:endParaRPr lang="en-ZA" dirty="0"/>
          </a:p>
        </p:txBody>
      </p:sp>
      <p:sp>
        <p:nvSpPr>
          <p:cNvPr id="6" name="TextBox 5"/>
          <p:cNvSpPr txBox="1"/>
          <p:nvPr/>
        </p:nvSpPr>
        <p:spPr>
          <a:xfrm>
            <a:off x="418446" y="585788"/>
            <a:ext cx="2540696" cy="461665"/>
          </a:xfrm>
          <a:prstGeom prst="rect">
            <a:avLst/>
          </a:prstGeom>
          <a:noFill/>
        </p:spPr>
        <p:txBody>
          <a:bodyPr wrap="none" rtlCol="0">
            <a:spAutoFit/>
          </a:bodyPr>
          <a:lstStyle/>
          <a:p>
            <a:r>
              <a:rPr lang="en-US" sz="2400" dirty="0" smtClean="0"/>
              <a:t>Test only one thing</a:t>
            </a:r>
            <a:endParaRPr lang="en-ZA" sz="2400" dirty="0"/>
          </a:p>
        </p:txBody>
      </p:sp>
    </p:spTree>
    <p:extLst>
      <p:ext uri="{BB962C8B-B14F-4D97-AF65-F5344CB8AC3E}">
        <p14:creationId xmlns:p14="http://schemas.microsoft.com/office/powerpoint/2010/main" val="38504917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9187" y="1416427"/>
            <a:ext cx="10182226" cy="2585323"/>
          </a:xfrm>
          <a:prstGeom prst="rect">
            <a:avLst/>
          </a:prstGeom>
          <a:solidFill>
            <a:schemeClr val="bg2">
              <a:lumMod val="20000"/>
              <a:lumOff val="80000"/>
            </a:schemeClr>
          </a:solidFill>
        </p:spPr>
        <p:txBody>
          <a:bodyPr wrap="square">
            <a:spAutoFit/>
          </a:bodyPr>
          <a:lstStyle/>
          <a:p>
            <a:r>
              <a:rPr lang="en-ZA" dirty="0">
                <a:solidFill>
                  <a:schemeClr val="bg1"/>
                </a:solidFill>
              </a:rPr>
              <a:t>private Mock&lt;Factory&gt; _</a:t>
            </a:r>
            <a:r>
              <a:rPr lang="en-ZA" dirty="0" err="1">
                <a:solidFill>
                  <a:schemeClr val="bg1"/>
                </a:solidFill>
              </a:rPr>
              <a:t>mockFactory</a:t>
            </a:r>
            <a:r>
              <a:rPr lang="en-ZA" dirty="0">
                <a:solidFill>
                  <a:schemeClr val="bg1"/>
                </a:solidFill>
              </a:rPr>
              <a:t>;</a:t>
            </a:r>
          </a:p>
          <a:p>
            <a:endParaRPr lang="en-ZA" dirty="0">
              <a:solidFill>
                <a:schemeClr val="bg1"/>
              </a:solidFill>
            </a:endParaRPr>
          </a:p>
          <a:p>
            <a:r>
              <a:rPr lang="en-ZA" dirty="0">
                <a:solidFill>
                  <a:schemeClr val="bg1"/>
                </a:solidFill>
              </a:rPr>
              <a:t>[</a:t>
            </a:r>
            <a:r>
              <a:rPr lang="en-ZA" dirty="0" err="1">
                <a:solidFill>
                  <a:schemeClr val="bg1"/>
                </a:solidFill>
              </a:rPr>
              <a:t>TestInitialize</a:t>
            </a:r>
            <a:r>
              <a:rPr lang="en-ZA" dirty="0">
                <a:solidFill>
                  <a:schemeClr val="bg1"/>
                </a:solidFill>
              </a:rPr>
              <a:t>]</a:t>
            </a:r>
          </a:p>
          <a:p>
            <a:r>
              <a:rPr lang="en-ZA" dirty="0">
                <a:solidFill>
                  <a:schemeClr val="bg1"/>
                </a:solidFill>
              </a:rPr>
              <a:t>public void Setup()</a:t>
            </a:r>
          </a:p>
          <a:p>
            <a:r>
              <a:rPr lang="en-ZA" dirty="0">
                <a:solidFill>
                  <a:schemeClr val="bg1"/>
                </a:solidFill>
              </a:rPr>
              <a:t>{</a:t>
            </a:r>
          </a:p>
          <a:p>
            <a:r>
              <a:rPr lang="en-ZA" dirty="0" smtClean="0">
                <a:solidFill>
                  <a:schemeClr val="bg1"/>
                </a:solidFill>
              </a:rPr>
              <a:t>	_</a:t>
            </a:r>
            <a:r>
              <a:rPr lang="en-ZA" dirty="0" err="1">
                <a:solidFill>
                  <a:schemeClr val="bg1"/>
                </a:solidFill>
              </a:rPr>
              <a:t>mockFactory</a:t>
            </a:r>
            <a:r>
              <a:rPr lang="en-ZA" dirty="0">
                <a:solidFill>
                  <a:schemeClr val="bg1"/>
                </a:solidFill>
              </a:rPr>
              <a:t> = new Mock&lt;Factory&gt;();</a:t>
            </a:r>
          </a:p>
          <a:p>
            <a:r>
              <a:rPr lang="en-ZA" dirty="0" smtClean="0">
                <a:solidFill>
                  <a:schemeClr val="bg1"/>
                </a:solidFill>
              </a:rPr>
              <a:t>	_</a:t>
            </a:r>
            <a:r>
              <a:rPr lang="en-ZA" dirty="0" err="1">
                <a:solidFill>
                  <a:schemeClr val="bg1"/>
                </a:solidFill>
              </a:rPr>
              <a:t>mockFactory.Setup</a:t>
            </a:r>
            <a:r>
              <a:rPr lang="en-ZA" dirty="0">
                <a:solidFill>
                  <a:schemeClr val="bg1"/>
                </a:solidFill>
              </a:rPr>
              <a:t>(f =&gt; </a:t>
            </a:r>
            <a:r>
              <a:rPr lang="en-ZA" dirty="0" err="1">
                <a:solidFill>
                  <a:schemeClr val="bg1"/>
                </a:solidFill>
              </a:rPr>
              <a:t>f.Create</a:t>
            </a:r>
            <a:r>
              <a:rPr lang="en-ZA" dirty="0">
                <a:solidFill>
                  <a:schemeClr val="bg1"/>
                </a:solidFill>
              </a:rPr>
              <a:t>((</a:t>
            </a:r>
            <a:r>
              <a:rPr lang="en-ZA" dirty="0" err="1">
                <a:solidFill>
                  <a:schemeClr val="bg1"/>
                </a:solidFill>
              </a:rPr>
              <a:t>int</a:t>
            </a:r>
            <a:r>
              <a:rPr lang="en-ZA" dirty="0">
                <a:solidFill>
                  <a:schemeClr val="bg1"/>
                </a:solidFill>
              </a:rPr>
              <a:t>) </a:t>
            </a:r>
            <a:r>
              <a:rPr lang="en-ZA" dirty="0" err="1">
                <a:solidFill>
                  <a:schemeClr val="bg1"/>
                </a:solidFill>
              </a:rPr>
              <a:t>TestCustomerTypes.Lead</a:t>
            </a:r>
            <a:r>
              <a:rPr lang="en-ZA" dirty="0">
                <a:solidFill>
                  <a:schemeClr val="bg1"/>
                </a:solidFill>
              </a:rPr>
              <a:t>)).Returns(new Lead());</a:t>
            </a:r>
          </a:p>
          <a:p>
            <a:r>
              <a:rPr lang="en-ZA" dirty="0" smtClean="0">
                <a:solidFill>
                  <a:schemeClr val="bg1"/>
                </a:solidFill>
              </a:rPr>
              <a:t>	_</a:t>
            </a:r>
            <a:r>
              <a:rPr lang="en-ZA" dirty="0" err="1">
                <a:solidFill>
                  <a:schemeClr val="bg1"/>
                </a:solidFill>
              </a:rPr>
              <a:t>mockFactory.Setup</a:t>
            </a:r>
            <a:r>
              <a:rPr lang="en-ZA" dirty="0">
                <a:solidFill>
                  <a:schemeClr val="bg1"/>
                </a:solidFill>
              </a:rPr>
              <a:t>(f =&gt; </a:t>
            </a:r>
            <a:r>
              <a:rPr lang="en-ZA" dirty="0" err="1">
                <a:solidFill>
                  <a:schemeClr val="bg1"/>
                </a:solidFill>
              </a:rPr>
              <a:t>f.Create</a:t>
            </a:r>
            <a:r>
              <a:rPr lang="en-ZA" dirty="0">
                <a:solidFill>
                  <a:schemeClr val="bg1"/>
                </a:solidFill>
              </a:rPr>
              <a:t>((</a:t>
            </a:r>
            <a:r>
              <a:rPr lang="en-ZA" dirty="0" err="1">
                <a:solidFill>
                  <a:schemeClr val="bg1"/>
                </a:solidFill>
              </a:rPr>
              <a:t>int</a:t>
            </a:r>
            <a:r>
              <a:rPr lang="en-ZA" dirty="0">
                <a:solidFill>
                  <a:schemeClr val="bg1"/>
                </a:solidFill>
              </a:rPr>
              <a:t>) </a:t>
            </a:r>
            <a:r>
              <a:rPr lang="en-ZA" dirty="0" err="1">
                <a:solidFill>
                  <a:schemeClr val="bg1"/>
                </a:solidFill>
              </a:rPr>
              <a:t>TestCustomerTypes.Customer</a:t>
            </a:r>
            <a:r>
              <a:rPr lang="en-ZA" dirty="0">
                <a:solidFill>
                  <a:schemeClr val="bg1"/>
                </a:solidFill>
              </a:rPr>
              <a:t>)).Returns(new Customer());</a:t>
            </a:r>
          </a:p>
          <a:p>
            <a:r>
              <a:rPr lang="en-ZA" dirty="0">
                <a:solidFill>
                  <a:schemeClr val="bg1"/>
                </a:solidFill>
              </a:rPr>
              <a:t>}</a:t>
            </a:r>
          </a:p>
        </p:txBody>
      </p:sp>
      <p:sp>
        <p:nvSpPr>
          <p:cNvPr id="5" name="Rectangle 4"/>
          <p:cNvSpPr/>
          <p:nvPr/>
        </p:nvSpPr>
        <p:spPr>
          <a:xfrm>
            <a:off x="1119187" y="4900524"/>
            <a:ext cx="6096000" cy="1200329"/>
          </a:xfrm>
          <a:prstGeom prst="rect">
            <a:avLst/>
          </a:prstGeom>
          <a:solidFill>
            <a:schemeClr val="bg2">
              <a:lumMod val="20000"/>
              <a:lumOff val="80000"/>
            </a:schemeClr>
          </a:solidFill>
        </p:spPr>
        <p:txBody>
          <a:bodyPr>
            <a:spAutoFit/>
          </a:bodyPr>
          <a:lstStyle/>
          <a:p>
            <a:r>
              <a:rPr lang="en-ZA" dirty="0">
                <a:solidFill>
                  <a:schemeClr val="bg1"/>
                </a:solidFill>
              </a:rPr>
              <a:t>public </a:t>
            </a:r>
            <a:r>
              <a:rPr lang="en-ZA" dirty="0" err="1">
                <a:solidFill>
                  <a:schemeClr val="bg1"/>
                </a:solidFill>
              </a:rPr>
              <a:t>FakeCustomerScreen</a:t>
            </a:r>
            <a:r>
              <a:rPr lang="en-ZA" dirty="0">
                <a:solidFill>
                  <a:schemeClr val="bg1"/>
                </a:solidFill>
              </a:rPr>
              <a:t>(Factory factory)</a:t>
            </a:r>
          </a:p>
          <a:p>
            <a:r>
              <a:rPr lang="en-ZA" dirty="0">
                <a:solidFill>
                  <a:schemeClr val="bg1"/>
                </a:solidFill>
              </a:rPr>
              <a:t>{</a:t>
            </a:r>
          </a:p>
          <a:p>
            <a:r>
              <a:rPr lang="en-ZA" dirty="0" smtClean="0">
                <a:solidFill>
                  <a:schemeClr val="bg1"/>
                </a:solidFill>
              </a:rPr>
              <a:t>	Factory </a:t>
            </a:r>
            <a:r>
              <a:rPr lang="en-ZA" dirty="0">
                <a:solidFill>
                  <a:schemeClr val="bg1"/>
                </a:solidFill>
              </a:rPr>
              <a:t>= factory;</a:t>
            </a:r>
          </a:p>
          <a:p>
            <a:r>
              <a:rPr lang="en-ZA" dirty="0">
                <a:solidFill>
                  <a:schemeClr val="bg1"/>
                </a:solidFill>
              </a:rPr>
              <a:t>}</a:t>
            </a:r>
          </a:p>
        </p:txBody>
      </p:sp>
      <p:sp>
        <p:nvSpPr>
          <p:cNvPr id="6" name="TextBox 5"/>
          <p:cNvSpPr txBox="1"/>
          <p:nvPr/>
        </p:nvSpPr>
        <p:spPr>
          <a:xfrm>
            <a:off x="500063" y="776971"/>
            <a:ext cx="5452518" cy="369332"/>
          </a:xfrm>
          <a:prstGeom prst="rect">
            <a:avLst/>
          </a:prstGeom>
          <a:noFill/>
        </p:spPr>
        <p:txBody>
          <a:bodyPr wrap="none" rtlCol="0">
            <a:spAutoFit/>
          </a:bodyPr>
          <a:lstStyle/>
          <a:p>
            <a:r>
              <a:rPr lang="en-US" dirty="0" smtClean="0"/>
              <a:t>1) Update </a:t>
            </a:r>
            <a:r>
              <a:rPr lang="en-US" dirty="0" err="1" smtClean="0"/>
              <a:t>CustomerScreenTests</a:t>
            </a:r>
            <a:r>
              <a:rPr lang="en-US" dirty="0" smtClean="0"/>
              <a:t> Class with the following:</a:t>
            </a:r>
            <a:endParaRPr lang="en-ZA" dirty="0"/>
          </a:p>
        </p:txBody>
      </p:sp>
      <p:sp>
        <p:nvSpPr>
          <p:cNvPr id="7" name="TextBox 6"/>
          <p:cNvSpPr txBox="1"/>
          <p:nvPr/>
        </p:nvSpPr>
        <p:spPr>
          <a:xfrm>
            <a:off x="500063" y="4400550"/>
            <a:ext cx="5316199" cy="369332"/>
          </a:xfrm>
          <a:prstGeom prst="rect">
            <a:avLst/>
          </a:prstGeom>
          <a:noFill/>
        </p:spPr>
        <p:txBody>
          <a:bodyPr wrap="none" rtlCol="0">
            <a:spAutoFit/>
          </a:bodyPr>
          <a:lstStyle/>
          <a:p>
            <a:r>
              <a:rPr lang="en-US" dirty="0" smtClean="0"/>
              <a:t>2) Add a Constructor to the </a:t>
            </a:r>
            <a:r>
              <a:rPr lang="en-US" dirty="0" err="1" smtClean="0"/>
              <a:t>FakeCustomerScreen</a:t>
            </a:r>
            <a:r>
              <a:rPr lang="en-US" dirty="0" smtClean="0"/>
              <a:t> class:</a:t>
            </a:r>
            <a:endParaRPr lang="en-ZA"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8288" y="4271874"/>
            <a:ext cx="2143125" cy="2143125"/>
          </a:xfrm>
          <a:prstGeom prst="rect">
            <a:avLst/>
          </a:prstGeom>
        </p:spPr>
      </p:pic>
    </p:spTree>
    <p:extLst>
      <p:ext uri="{BB962C8B-B14F-4D97-AF65-F5344CB8AC3E}">
        <p14:creationId xmlns:p14="http://schemas.microsoft.com/office/powerpoint/2010/main" val="21808507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90711" y="1090139"/>
            <a:ext cx="8210551" cy="1477328"/>
          </a:xfrm>
          <a:prstGeom prst="rect">
            <a:avLst/>
          </a:prstGeom>
          <a:solidFill>
            <a:schemeClr val="tx1"/>
          </a:solidFill>
        </p:spPr>
        <p:txBody>
          <a:bodyPr wrap="square">
            <a:spAutoFit/>
          </a:bodyPr>
          <a:lstStyle/>
          <a:p>
            <a:r>
              <a:rPr lang="en-ZA" dirty="0">
                <a:solidFill>
                  <a:schemeClr val="bg1"/>
                </a:solidFill>
              </a:rPr>
              <a:t>public Factory </a:t>
            </a:r>
            <a:r>
              <a:rPr lang="en-ZA" dirty="0" err="1">
                <a:solidFill>
                  <a:schemeClr val="bg1"/>
                </a:solidFill>
              </a:rPr>
              <a:t>Factory</a:t>
            </a:r>
            <a:endParaRPr lang="en-ZA" dirty="0">
              <a:solidFill>
                <a:schemeClr val="bg1"/>
              </a:solidFill>
            </a:endParaRPr>
          </a:p>
          <a:p>
            <a:r>
              <a:rPr lang="en-ZA" dirty="0">
                <a:solidFill>
                  <a:schemeClr val="bg1"/>
                </a:solidFill>
              </a:rPr>
              <a:t>{</a:t>
            </a:r>
          </a:p>
          <a:p>
            <a:r>
              <a:rPr lang="en-ZA" dirty="0" smtClean="0">
                <a:solidFill>
                  <a:schemeClr val="bg1"/>
                </a:solidFill>
              </a:rPr>
              <a:t>	get </a:t>
            </a:r>
            <a:r>
              <a:rPr lang="en-ZA" dirty="0">
                <a:solidFill>
                  <a:schemeClr val="bg1"/>
                </a:solidFill>
              </a:rPr>
              <a:t>{ return _factory ?? (_factory = new Factory()); }</a:t>
            </a:r>
          </a:p>
          <a:p>
            <a:r>
              <a:rPr lang="en-ZA" dirty="0" smtClean="0">
                <a:solidFill>
                  <a:schemeClr val="bg1"/>
                </a:solidFill>
              </a:rPr>
              <a:t>	protected </a:t>
            </a:r>
            <a:r>
              <a:rPr lang="en-ZA" dirty="0">
                <a:solidFill>
                  <a:schemeClr val="bg1"/>
                </a:solidFill>
              </a:rPr>
              <a:t>set { _factory = value; }</a:t>
            </a:r>
          </a:p>
          <a:p>
            <a:r>
              <a:rPr lang="en-ZA" dirty="0" smtClean="0">
                <a:solidFill>
                  <a:schemeClr val="bg1"/>
                </a:solidFill>
              </a:rPr>
              <a:t>}	</a:t>
            </a:r>
            <a:endParaRPr lang="en-ZA" dirty="0">
              <a:solidFill>
                <a:schemeClr val="bg1"/>
              </a:solidFill>
            </a:endParaRPr>
          </a:p>
        </p:txBody>
      </p:sp>
      <p:sp>
        <p:nvSpPr>
          <p:cNvPr id="6" name="Rectangle 5"/>
          <p:cNvSpPr/>
          <p:nvPr/>
        </p:nvSpPr>
        <p:spPr>
          <a:xfrm>
            <a:off x="1890712" y="3330962"/>
            <a:ext cx="8210550" cy="2862322"/>
          </a:xfrm>
          <a:prstGeom prst="rect">
            <a:avLst/>
          </a:prstGeom>
          <a:solidFill>
            <a:schemeClr val="tx1"/>
          </a:solidFill>
        </p:spPr>
        <p:txBody>
          <a:bodyPr wrap="square">
            <a:spAutoFit/>
          </a:bodyPr>
          <a:lstStyle/>
          <a:p>
            <a:r>
              <a:rPr lang="en-ZA" dirty="0">
                <a:solidFill>
                  <a:schemeClr val="bg1"/>
                </a:solidFill>
              </a:rPr>
              <a:t>public </a:t>
            </a:r>
            <a:r>
              <a:rPr lang="en-ZA" dirty="0" err="1">
                <a:solidFill>
                  <a:schemeClr val="bg1"/>
                </a:solidFill>
              </a:rPr>
              <a:t>ICustomer</a:t>
            </a:r>
            <a:r>
              <a:rPr lang="en-ZA" dirty="0">
                <a:solidFill>
                  <a:schemeClr val="bg1"/>
                </a:solidFill>
              </a:rPr>
              <a:t> </a:t>
            </a:r>
            <a:r>
              <a:rPr lang="en-ZA" dirty="0" err="1">
                <a:solidFill>
                  <a:schemeClr val="bg1"/>
                </a:solidFill>
              </a:rPr>
              <a:t>AddCustomer</a:t>
            </a:r>
            <a:r>
              <a:rPr lang="en-ZA" dirty="0">
                <a:solidFill>
                  <a:schemeClr val="bg1"/>
                </a:solidFill>
              </a:rPr>
              <a:t>()</a:t>
            </a:r>
          </a:p>
          <a:p>
            <a:r>
              <a:rPr lang="en-ZA" dirty="0">
                <a:solidFill>
                  <a:schemeClr val="bg1"/>
                </a:solidFill>
              </a:rPr>
              <a:t>{</a:t>
            </a:r>
          </a:p>
          <a:p>
            <a:r>
              <a:rPr lang="en-ZA" dirty="0" smtClean="0">
                <a:solidFill>
                  <a:schemeClr val="bg1"/>
                </a:solidFill>
              </a:rPr>
              <a:t>	</a:t>
            </a:r>
            <a:r>
              <a:rPr lang="en-ZA" dirty="0" err="1" smtClean="0">
                <a:solidFill>
                  <a:schemeClr val="bg1"/>
                </a:solidFill>
              </a:rPr>
              <a:t>var</a:t>
            </a:r>
            <a:r>
              <a:rPr lang="en-ZA" dirty="0" smtClean="0">
                <a:solidFill>
                  <a:schemeClr val="bg1"/>
                </a:solidFill>
              </a:rPr>
              <a:t> </a:t>
            </a:r>
            <a:r>
              <a:rPr lang="en-ZA" dirty="0" err="1">
                <a:solidFill>
                  <a:schemeClr val="bg1"/>
                </a:solidFill>
              </a:rPr>
              <a:t>icust</a:t>
            </a:r>
            <a:r>
              <a:rPr lang="en-ZA" dirty="0">
                <a:solidFill>
                  <a:schemeClr val="bg1"/>
                </a:solidFill>
              </a:rPr>
              <a:t> = </a:t>
            </a:r>
            <a:r>
              <a:rPr lang="en-ZA" dirty="0" err="1">
                <a:solidFill>
                  <a:schemeClr val="bg1"/>
                </a:solidFill>
              </a:rPr>
              <a:t>Factory.Create</a:t>
            </a:r>
            <a:r>
              <a:rPr lang="en-ZA" dirty="0">
                <a:solidFill>
                  <a:schemeClr val="bg1"/>
                </a:solidFill>
              </a:rPr>
              <a:t>(</a:t>
            </a:r>
            <a:r>
              <a:rPr lang="en-ZA" dirty="0" err="1">
                <a:solidFill>
                  <a:schemeClr val="bg1"/>
                </a:solidFill>
              </a:rPr>
              <a:t>SelectedCustomerType</a:t>
            </a:r>
            <a:r>
              <a:rPr lang="en-ZA" dirty="0" smtClean="0">
                <a:solidFill>
                  <a:schemeClr val="bg1"/>
                </a:solidFill>
              </a:rPr>
              <a:t>);</a:t>
            </a:r>
            <a:endParaRPr lang="en-ZA" dirty="0">
              <a:solidFill>
                <a:schemeClr val="bg1"/>
              </a:solidFill>
            </a:endParaRPr>
          </a:p>
          <a:p>
            <a:r>
              <a:rPr lang="en-ZA" dirty="0" smtClean="0">
                <a:solidFill>
                  <a:schemeClr val="bg1"/>
                </a:solidFill>
              </a:rPr>
              <a:t>	</a:t>
            </a:r>
            <a:r>
              <a:rPr lang="en-ZA" dirty="0" err="1" smtClean="0">
                <a:solidFill>
                  <a:schemeClr val="bg1"/>
                </a:solidFill>
              </a:rPr>
              <a:t>icust.CustomerName</a:t>
            </a:r>
            <a:r>
              <a:rPr lang="en-ZA" dirty="0" smtClean="0">
                <a:solidFill>
                  <a:schemeClr val="bg1"/>
                </a:solidFill>
              </a:rPr>
              <a:t> </a:t>
            </a:r>
            <a:r>
              <a:rPr lang="en-ZA" dirty="0">
                <a:solidFill>
                  <a:schemeClr val="bg1"/>
                </a:solidFill>
              </a:rPr>
              <a:t>= </a:t>
            </a:r>
            <a:r>
              <a:rPr lang="en-ZA" dirty="0" err="1">
                <a:solidFill>
                  <a:schemeClr val="bg1"/>
                </a:solidFill>
              </a:rPr>
              <a:t>CustomerName</a:t>
            </a:r>
            <a:r>
              <a:rPr lang="en-ZA" dirty="0">
                <a:solidFill>
                  <a:schemeClr val="bg1"/>
                </a:solidFill>
              </a:rPr>
              <a:t>;</a:t>
            </a:r>
          </a:p>
          <a:p>
            <a:r>
              <a:rPr lang="en-ZA" dirty="0" smtClean="0">
                <a:solidFill>
                  <a:schemeClr val="bg1"/>
                </a:solidFill>
              </a:rPr>
              <a:t>	</a:t>
            </a:r>
            <a:r>
              <a:rPr lang="en-ZA" dirty="0" err="1" smtClean="0">
                <a:solidFill>
                  <a:schemeClr val="bg1"/>
                </a:solidFill>
              </a:rPr>
              <a:t>icust.PhoneNumber</a:t>
            </a:r>
            <a:r>
              <a:rPr lang="en-ZA" dirty="0" smtClean="0">
                <a:solidFill>
                  <a:schemeClr val="bg1"/>
                </a:solidFill>
              </a:rPr>
              <a:t> </a:t>
            </a:r>
            <a:r>
              <a:rPr lang="en-ZA" dirty="0">
                <a:solidFill>
                  <a:schemeClr val="bg1"/>
                </a:solidFill>
              </a:rPr>
              <a:t>= </a:t>
            </a:r>
            <a:r>
              <a:rPr lang="en-ZA" dirty="0" err="1">
                <a:solidFill>
                  <a:schemeClr val="bg1"/>
                </a:solidFill>
              </a:rPr>
              <a:t>PhoneNumber</a:t>
            </a:r>
            <a:r>
              <a:rPr lang="en-ZA" dirty="0">
                <a:solidFill>
                  <a:schemeClr val="bg1"/>
                </a:solidFill>
              </a:rPr>
              <a:t>;</a:t>
            </a:r>
          </a:p>
          <a:p>
            <a:r>
              <a:rPr lang="en-ZA" dirty="0" smtClean="0">
                <a:solidFill>
                  <a:schemeClr val="bg1"/>
                </a:solidFill>
              </a:rPr>
              <a:t>	</a:t>
            </a:r>
            <a:r>
              <a:rPr lang="en-ZA" dirty="0" err="1" smtClean="0">
                <a:solidFill>
                  <a:schemeClr val="bg1"/>
                </a:solidFill>
              </a:rPr>
              <a:t>icust.Address</a:t>
            </a:r>
            <a:r>
              <a:rPr lang="en-ZA" dirty="0" smtClean="0">
                <a:solidFill>
                  <a:schemeClr val="bg1"/>
                </a:solidFill>
              </a:rPr>
              <a:t> </a:t>
            </a:r>
            <a:r>
              <a:rPr lang="en-ZA" dirty="0">
                <a:solidFill>
                  <a:schemeClr val="bg1"/>
                </a:solidFill>
              </a:rPr>
              <a:t>= Address;</a:t>
            </a:r>
          </a:p>
          <a:p>
            <a:r>
              <a:rPr lang="en-ZA" dirty="0" smtClean="0">
                <a:solidFill>
                  <a:schemeClr val="bg1"/>
                </a:solidFill>
              </a:rPr>
              <a:t>	</a:t>
            </a:r>
            <a:r>
              <a:rPr lang="en-ZA" dirty="0" err="1" smtClean="0">
                <a:solidFill>
                  <a:schemeClr val="bg1"/>
                </a:solidFill>
              </a:rPr>
              <a:t>icust.BillAmount</a:t>
            </a:r>
            <a:r>
              <a:rPr lang="en-ZA" dirty="0" smtClean="0">
                <a:solidFill>
                  <a:schemeClr val="bg1"/>
                </a:solidFill>
              </a:rPr>
              <a:t> </a:t>
            </a:r>
            <a:r>
              <a:rPr lang="en-ZA" dirty="0">
                <a:solidFill>
                  <a:schemeClr val="bg1"/>
                </a:solidFill>
              </a:rPr>
              <a:t>= </a:t>
            </a:r>
            <a:r>
              <a:rPr lang="en-ZA" dirty="0" err="1">
                <a:solidFill>
                  <a:schemeClr val="bg1"/>
                </a:solidFill>
              </a:rPr>
              <a:t>BillAmount</a:t>
            </a:r>
            <a:r>
              <a:rPr lang="en-ZA" dirty="0">
                <a:solidFill>
                  <a:schemeClr val="bg1"/>
                </a:solidFill>
              </a:rPr>
              <a:t>;</a:t>
            </a:r>
          </a:p>
          <a:p>
            <a:r>
              <a:rPr lang="en-ZA" dirty="0" smtClean="0">
                <a:solidFill>
                  <a:schemeClr val="bg1"/>
                </a:solidFill>
              </a:rPr>
              <a:t>	</a:t>
            </a:r>
            <a:r>
              <a:rPr lang="en-ZA" dirty="0" err="1" smtClean="0">
                <a:solidFill>
                  <a:schemeClr val="bg1"/>
                </a:solidFill>
              </a:rPr>
              <a:t>icust.BillDate</a:t>
            </a:r>
            <a:r>
              <a:rPr lang="en-ZA" dirty="0" smtClean="0">
                <a:solidFill>
                  <a:schemeClr val="bg1"/>
                </a:solidFill>
              </a:rPr>
              <a:t> </a:t>
            </a:r>
            <a:r>
              <a:rPr lang="en-ZA" dirty="0">
                <a:solidFill>
                  <a:schemeClr val="bg1"/>
                </a:solidFill>
              </a:rPr>
              <a:t>= </a:t>
            </a:r>
            <a:r>
              <a:rPr lang="en-ZA" dirty="0" err="1">
                <a:solidFill>
                  <a:schemeClr val="bg1"/>
                </a:solidFill>
              </a:rPr>
              <a:t>BillDate</a:t>
            </a:r>
            <a:r>
              <a:rPr lang="en-ZA" dirty="0">
                <a:solidFill>
                  <a:schemeClr val="bg1"/>
                </a:solidFill>
              </a:rPr>
              <a:t>;</a:t>
            </a:r>
          </a:p>
          <a:p>
            <a:r>
              <a:rPr lang="en-ZA" dirty="0" smtClean="0">
                <a:solidFill>
                  <a:schemeClr val="bg1"/>
                </a:solidFill>
              </a:rPr>
              <a:t>	return </a:t>
            </a:r>
            <a:r>
              <a:rPr lang="en-ZA" dirty="0" err="1">
                <a:solidFill>
                  <a:schemeClr val="bg1"/>
                </a:solidFill>
              </a:rPr>
              <a:t>icust</a:t>
            </a:r>
            <a:r>
              <a:rPr lang="en-ZA" dirty="0">
                <a:solidFill>
                  <a:schemeClr val="bg1"/>
                </a:solidFill>
              </a:rPr>
              <a:t>;</a:t>
            </a:r>
          </a:p>
          <a:p>
            <a:r>
              <a:rPr lang="en-ZA" dirty="0">
                <a:solidFill>
                  <a:schemeClr val="bg1"/>
                </a:solidFill>
              </a:rPr>
              <a:t>}</a:t>
            </a:r>
          </a:p>
        </p:txBody>
      </p:sp>
      <p:sp>
        <p:nvSpPr>
          <p:cNvPr id="7" name="TextBox 6"/>
          <p:cNvSpPr txBox="1"/>
          <p:nvPr/>
        </p:nvSpPr>
        <p:spPr>
          <a:xfrm>
            <a:off x="928688" y="685800"/>
            <a:ext cx="5538376" cy="369332"/>
          </a:xfrm>
          <a:prstGeom prst="rect">
            <a:avLst/>
          </a:prstGeom>
          <a:noFill/>
        </p:spPr>
        <p:txBody>
          <a:bodyPr wrap="none" rtlCol="0">
            <a:spAutoFit/>
          </a:bodyPr>
          <a:lstStyle/>
          <a:p>
            <a:r>
              <a:rPr lang="en-US" dirty="0" smtClean="0"/>
              <a:t>3) Add a Property for the Factory to the Customer Screen:</a:t>
            </a:r>
            <a:endParaRPr lang="en-ZA" dirty="0"/>
          </a:p>
        </p:txBody>
      </p:sp>
      <p:sp>
        <p:nvSpPr>
          <p:cNvPr id="8" name="TextBox 7"/>
          <p:cNvSpPr txBox="1"/>
          <p:nvPr/>
        </p:nvSpPr>
        <p:spPr>
          <a:xfrm>
            <a:off x="928688" y="2764548"/>
            <a:ext cx="3477299" cy="369332"/>
          </a:xfrm>
          <a:prstGeom prst="rect">
            <a:avLst/>
          </a:prstGeom>
          <a:noFill/>
        </p:spPr>
        <p:txBody>
          <a:bodyPr wrap="none" rtlCol="0">
            <a:spAutoFit/>
          </a:bodyPr>
          <a:lstStyle/>
          <a:p>
            <a:r>
              <a:rPr lang="en-US" dirty="0" smtClean="0"/>
              <a:t>4) </a:t>
            </a:r>
            <a:r>
              <a:rPr lang="en-US" dirty="0" err="1" smtClean="0"/>
              <a:t>AddCustomer</a:t>
            </a:r>
            <a:r>
              <a:rPr lang="en-US" dirty="0" smtClean="0"/>
              <a:t> Method becomes:</a:t>
            </a:r>
            <a:endParaRPr lang="en-ZA" dirty="0"/>
          </a:p>
        </p:txBody>
      </p:sp>
    </p:spTree>
    <p:extLst>
      <p:ext uri="{BB962C8B-B14F-4D97-AF65-F5344CB8AC3E}">
        <p14:creationId xmlns:p14="http://schemas.microsoft.com/office/powerpoint/2010/main" val="4783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2">
                  <a:lumMod val="67000"/>
                </a:schemeClr>
              </a:gs>
              <a:gs pos="48000">
                <a:schemeClr val="accent2">
                  <a:lumMod val="97000"/>
                  <a:lumOff val="3000"/>
                </a:schemeClr>
              </a:gs>
              <a:gs pos="100000">
                <a:srgbClr val="91B0E3">
                  <a:alpha val="0"/>
                </a:srgbClr>
              </a:gs>
            </a:gsLst>
            <a:lin ang="0" scaled="1"/>
          </a:gradFill>
        </p:spPr>
        <p:txBody>
          <a:bodyPr/>
          <a:lstStyle/>
          <a:p>
            <a:r>
              <a:rPr lang="en-US" dirty="0" smtClean="0"/>
              <a:t>Project: r.i.p. pattern</a:t>
            </a:r>
            <a:endParaRPr lang="en-ZA" dirty="0"/>
          </a:p>
        </p:txBody>
      </p:sp>
      <p:sp>
        <p:nvSpPr>
          <p:cNvPr id="3" name="Content Placeholder 2"/>
          <p:cNvSpPr>
            <a:spLocks noGrp="1"/>
          </p:cNvSpPr>
          <p:nvPr>
            <p:ph idx="1"/>
          </p:nvPr>
        </p:nvSpPr>
        <p:spPr>
          <a:xfrm>
            <a:off x="198054" y="6280109"/>
            <a:ext cx="3943349" cy="420158"/>
          </a:xfrm>
        </p:spPr>
        <p:txBody>
          <a:bodyPr/>
          <a:lstStyle/>
          <a:p>
            <a:pPr marL="0" indent="0">
              <a:buNone/>
            </a:pPr>
            <a:r>
              <a:rPr lang="en-US" dirty="0" smtClean="0"/>
              <a:t>R.I.P.: Replace “IF” with “Polymorphism”</a:t>
            </a:r>
            <a:endParaRPr lang="en-Z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676" y="3869768"/>
            <a:ext cx="2428875" cy="1885950"/>
          </a:xfrm>
          <a:prstGeom prst="rect">
            <a:avLst/>
          </a:prstGeom>
        </p:spPr>
      </p:pic>
      <p:sp>
        <p:nvSpPr>
          <p:cNvPr id="5" name="TextBox 4"/>
          <p:cNvSpPr txBox="1"/>
          <p:nvPr/>
        </p:nvSpPr>
        <p:spPr>
          <a:xfrm>
            <a:off x="723883" y="2112856"/>
            <a:ext cx="3320333" cy="461665"/>
          </a:xfrm>
          <a:prstGeom prst="rect">
            <a:avLst/>
          </a:prstGeom>
          <a:noFill/>
        </p:spPr>
        <p:txBody>
          <a:bodyPr wrap="none" rtlCol="0">
            <a:spAutoFit/>
          </a:bodyPr>
          <a:lstStyle/>
          <a:p>
            <a:r>
              <a:rPr lang="en-US" sz="2400" dirty="0" smtClean="0"/>
              <a:t>What we currently have:</a:t>
            </a:r>
            <a:endParaRPr lang="en-ZA" sz="2400" dirty="0"/>
          </a:p>
        </p:txBody>
      </p:sp>
      <p:sp>
        <p:nvSpPr>
          <p:cNvPr id="6" name="Oval 5"/>
          <p:cNvSpPr/>
          <p:nvPr/>
        </p:nvSpPr>
        <p:spPr>
          <a:xfrm>
            <a:off x="1057283" y="3128947"/>
            <a:ext cx="1042987" cy="61436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UI</a:t>
            </a:r>
            <a:endParaRPr lang="en-ZA" dirty="0"/>
          </a:p>
        </p:txBody>
      </p:sp>
      <p:sp>
        <p:nvSpPr>
          <p:cNvPr id="7" name="Oval 6"/>
          <p:cNvSpPr/>
          <p:nvPr/>
        </p:nvSpPr>
        <p:spPr>
          <a:xfrm>
            <a:off x="2871795" y="3128947"/>
            <a:ext cx="1585913" cy="61436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Factory</a:t>
            </a:r>
            <a:endParaRPr lang="en-ZA" dirty="0"/>
          </a:p>
        </p:txBody>
      </p:sp>
      <p:cxnSp>
        <p:nvCxnSpPr>
          <p:cNvPr id="10" name="Curved Connector 9"/>
          <p:cNvCxnSpPr>
            <a:stCxn id="6" idx="0"/>
            <a:endCxn id="7" idx="0"/>
          </p:cNvCxnSpPr>
          <p:nvPr/>
        </p:nvCxnSpPr>
        <p:spPr>
          <a:xfrm rot="5400000" flipH="1" flipV="1">
            <a:off x="2621764" y="2085960"/>
            <a:ext cx="12700" cy="2085975"/>
          </a:xfrm>
          <a:prstGeom prst="curvedConnector3">
            <a:avLst>
              <a:gd name="adj1" fmla="val 1800000"/>
            </a:avLst>
          </a:prstGeom>
          <a:ln w="254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Explosion 1 7"/>
          <p:cNvSpPr/>
          <p:nvPr/>
        </p:nvSpPr>
        <p:spPr>
          <a:xfrm>
            <a:off x="2171707" y="2603445"/>
            <a:ext cx="700088" cy="515435"/>
          </a:xfrm>
          <a:prstGeom prst="irregularSeal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IF</a:t>
            </a:r>
            <a:endParaRPr lang="en-ZA" dirty="0"/>
          </a:p>
        </p:txBody>
      </p:sp>
      <p:sp>
        <p:nvSpPr>
          <p:cNvPr id="12" name="Rectangle 11"/>
          <p:cNvSpPr/>
          <p:nvPr/>
        </p:nvSpPr>
        <p:spPr>
          <a:xfrm>
            <a:off x="5217325" y="4812743"/>
            <a:ext cx="6529388" cy="1200329"/>
          </a:xfrm>
          <a:prstGeom prst="rect">
            <a:avLst/>
          </a:prstGeom>
        </p:spPr>
        <p:txBody>
          <a:bodyPr wrap="square">
            <a:spAutoFit/>
          </a:bodyPr>
          <a:lstStyle/>
          <a:p>
            <a:r>
              <a:rPr lang="en-ZA" dirty="0" smtClean="0"/>
              <a:t>Let’s </a:t>
            </a:r>
            <a:r>
              <a:rPr lang="en-ZA" dirty="0"/>
              <a:t>start thinking how we can remove the “IF” condition</a:t>
            </a:r>
            <a:r>
              <a:rPr lang="en-ZA" dirty="0" smtClean="0"/>
              <a:t>. Best </a:t>
            </a:r>
            <a:r>
              <a:rPr lang="en-ZA" dirty="0"/>
              <a:t>practice statement</a:t>
            </a:r>
            <a:r>
              <a:rPr lang="en-ZA" dirty="0" smtClean="0"/>
              <a:t>:</a:t>
            </a:r>
            <a:endParaRPr lang="en-ZA" dirty="0"/>
          </a:p>
          <a:p>
            <a:r>
              <a:rPr lang="en-ZA" i="1" dirty="0"/>
              <a:t>“If there is polymorphism and if you see lots of IF conditions that means polymorphism benefit is not exploited”.</a:t>
            </a:r>
            <a:endParaRPr lang="en-ZA" dirty="0"/>
          </a:p>
        </p:txBody>
      </p:sp>
      <p:sp>
        <p:nvSpPr>
          <p:cNvPr id="9" name="Rectangle 8"/>
          <p:cNvSpPr/>
          <p:nvPr/>
        </p:nvSpPr>
        <p:spPr>
          <a:xfrm>
            <a:off x="6092839" y="2616819"/>
            <a:ext cx="1009644" cy="4983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UI</a:t>
            </a:r>
            <a:endParaRPr lang="en-ZA" dirty="0"/>
          </a:p>
        </p:txBody>
      </p:sp>
      <p:sp>
        <p:nvSpPr>
          <p:cNvPr id="13" name="Rectangle 12"/>
          <p:cNvSpPr/>
          <p:nvPr/>
        </p:nvSpPr>
        <p:spPr>
          <a:xfrm>
            <a:off x="5588008" y="3351942"/>
            <a:ext cx="1514475" cy="4983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Other Client</a:t>
            </a:r>
            <a:endParaRPr lang="en-ZA" dirty="0"/>
          </a:p>
        </p:txBody>
      </p:sp>
      <p:sp>
        <p:nvSpPr>
          <p:cNvPr id="14" name="Rectangle 13"/>
          <p:cNvSpPr/>
          <p:nvPr/>
        </p:nvSpPr>
        <p:spPr>
          <a:xfrm>
            <a:off x="5588008" y="4134956"/>
            <a:ext cx="1514475" cy="4983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Other Consumer</a:t>
            </a:r>
            <a:endParaRPr lang="en-ZA" dirty="0"/>
          </a:p>
        </p:txBody>
      </p:sp>
      <p:sp>
        <p:nvSpPr>
          <p:cNvPr id="15" name="Rectangle 14"/>
          <p:cNvSpPr/>
          <p:nvPr/>
        </p:nvSpPr>
        <p:spPr>
          <a:xfrm>
            <a:off x="7859720" y="3372841"/>
            <a:ext cx="1009644" cy="4983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Factory</a:t>
            </a:r>
            <a:endParaRPr lang="en-ZA" dirty="0"/>
          </a:p>
        </p:txBody>
      </p:sp>
      <p:sp>
        <p:nvSpPr>
          <p:cNvPr id="16" name="Rectangle 15"/>
          <p:cNvSpPr/>
          <p:nvPr/>
        </p:nvSpPr>
        <p:spPr>
          <a:xfrm>
            <a:off x="9373336" y="3376730"/>
            <a:ext cx="1443890" cy="4983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Concrete Classes</a:t>
            </a:r>
            <a:endParaRPr lang="en-ZA" dirty="0"/>
          </a:p>
        </p:txBody>
      </p:sp>
      <p:cxnSp>
        <p:nvCxnSpPr>
          <p:cNvPr id="18" name="Straight Arrow Connector 17"/>
          <p:cNvCxnSpPr>
            <a:stCxn id="9" idx="3"/>
            <a:endCxn id="15" idx="1"/>
          </p:cNvCxnSpPr>
          <p:nvPr/>
        </p:nvCxnSpPr>
        <p:spPr>
          <a:xfrm>
            <a:off x="7102483" y="2865999"/>
            <a:ext cx="757237" cy="756022"/>
          </a:xfrm>
          <a:prstGeom prst="straightConnector1">
            <a:avLst/>
          </a:prstGeom>
          <a:ln w="254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a:endCxn id="15" idx="1"/>
          </p:cNvCxnSpPr>
          <p:nvPr/>
        </p:nvCxnSpPr>
        <p:spPr>
          <a:xfrm>
            <a:off x="7102483" y="3601122"/>
            <a:ext cx="757237" cy="20899"/>
          </a:xfrm>
          <a:prstGeom prst="straightConnector1">
            <a:avLst/>
          </a:prstGeom>
          <a:ln w="254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3"/>
            <a:endCxn id="15" idx="1"/>
          </p:cNvCxnSpPr>
          <p:nvPr/>
        </p:nvCxnSpPr>
        <p:spPr>
          <a:xfrm flipV="1">
            <a:off x="7102483" y="3622021"/>
            <a:ext cx="757237" cy="762115"/>
          </a:xfrm>
          <a:prstGeom prst="straightConnector1">
            <a:avLst/>
          </a:prstGeom>
          <a:ln w="254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5" idx="3"/>
            <a:endCxn id="16" idx="1"/>
          </p:cNvCxnSpPr>
          <p:nvPr/>
        </p:nvCxnSpPr>
        <p:spPr>
          <a:xfrm>
            <a:off x="8869364" y="3622021"/>
            <a:ext cx="503972" cy="3889"/>
          </a:xfrm>
          <a:prstGeom prst="line">
            <a:avLst/>
          </a:prstGeom>
          <a:ln w="254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0"/>
          </p:cNvCxnSpPr>
          <p:nvPr/>
        </p:nvCxnSpPr>
        <p:spPr>
          <a:xfrm flipV="1">
            <a:off x="8364542" y="2616819"/>
            <a:ext cx="0" cy="756022"/>
          </a:xfrm>
          <a:prstGeom prst="straightConnector1">
            <a:avLst/>
          </a:prstGeom>
          <a:ln w="25400">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743825" y="2143143"/>
            <a:ext cx="1235403" cy="369332"/>
          </a:xfrm>
          <a:prstGeom prst="rect">
            <a:avLst/>
          </a:prstGeom>
          <a:noFill/>
        </p:spPr>
        <p:txBody>
          <a:bodyPr wrap="none" rtlCol="0">
            <a:spAutoFit/>
          </a:bodyPr>
          <a:lstStyle/>
          <a:p>
            <a:r>
              <a:rPr lang="en-US" dirty="0" smtClean="0"/>
              <a:t>Centralized</a:t>
            </a:r>
            <a:endParaRPr lang="en-ZA" dirty="0"/>
          </a:p>
        </p:txBody>
      </p:sp>
    </p:spTree>
    <p:extLst>
      <p:ext uri="{BB962C8B-B14F-4D97-AF65-F5344CB8AC3E}">
        <p14:creationId xmlns:p14="http://schemas.microsoft.com/office/powerpoint/2010/main" val="124505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p:bldP spid="9" grpId="0" animBg="1"/>
      <p:bldP spid="13" grpId="0" animBg="1"/>
      <p:bldP spid="14" grpId="0" animBg="1"/>
      <p:bldP spid="15" grpId="0" animBg="1"/>
      <p:bldP spid="16" grpId="0" animBg="1"/>
      <p:bldP spid="3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84664"/>
            <a:ext cx="10131425" cy="529696"/>
          </a:xfrm>
        </p:spPr>
        <p:txBody>
          <a:bodyPr/>
          <a:lstStyle/>
          <a:p>
            <a:pPr marL="0" indent="0">
              <a:buNone/>
            </a:pPr>
            <a:r>
              <a:rPr lang="en-US" dirty="0" smtClean="0"/>
              <a:t>Update Factory class:</a:t>
            </a:r>
            <a:endParaRPr lang="en-ZA" dirty="0"/>
          </a:p>
        </p:txBody>
      </p:sp>
      <p:sp>
        <p:nvSpPr>
          <p:cNvPr id="4" name="Rectangle 3"/>
          <p:cNvSpPr/>
          <p:nvPr/>
        </p:nvSpPr>
        <p:spPr>
          <a:xfrm>
            <a:off x="685801" y="815446"/>
            <a:ext cx="4237250" cy="369332"/>
          </a:xfrm>
          <a:prstGeom prst="rect">
            <a:avLst/>
          </a:prstGeom>
        </p:spPr>
        <p:txBody>
          <a:bodyPr wrap="none">
            <a:spAutoFit/>
          </a:bodyPr>
          <a:lstStyle/>
          <a:p>
            <a:r>
              <a:rPr lang="en-ZA" dirty="0" smtClean="0"/>
              <a:t>1) Create </a:t>
            </a:r>
            <a:r>
              <a:rPr lang="en-ZA" dirty="0"/>
              <a:t>a list of collection of “</a:t>
            </a:r>
            <a:r>
              <a:rPr lang="en-ZA" dirty="0" err="1"/>
              <a:t>ICustomer</a:t>
            </a:r>
            <a:r>
              <a:rPr lang="en-ZA" dirty="0"/>
              <a:t>”.</a:t>
            </a:r>
          </a:p>
        </p:txBody>
      </p:sp>
      <p:sp>
        <p:nvSpPr>
          <p:cNvPr id="5" name="Rectangle 4"/>
          <p:cNvSpPr/>
          <p:nvPr/>
        </p:nvSpPr>
        <p:spPr>
          <a:xfrm>
            <a:off x="2738702" y="1257304"/>
            <a:ext cx="6862497" cy="369332"/>
          </a:xfrm>
          <a:prstGeom prst="rect">
            <a:avLst/>
          </a:prstGeom>
          <a:solidFill>
            <a:schemeClr val="tx1"/>
          </a:solidFill>
        </p:spPr>
        <p:txBody>
          <a:bodyPr wrap="square">
            <a:spAutoFit/>
          </a:bodyPr>
          <a:lstStyle/>
          <a:p>
            <a:r>
              <a:rPr lang="en-ZA" dirty="0">
                <a:solidFill>
                  <a:schemeClr val="bg1"/>
                </a:solidFill>
              </a:rPr>
              <a:t>private </a:t>
            </a:r>
            <a:r>
              <a:rPr lang="en-ZA" dirty="0" err="1" smtClean="0">
                <a:solidFill>
                  <a:schemeClr val="bg1"/>
                </a:solidFill>
              </a:rPr>
              <a:t>readonly</a:t>
            </a:r>
            <a:r>
              <a:rPr lang="en-ZA" dirty="0" smtClean="0">
                <a:solidFill>
                  <a:schemeClr val="bg1"/>
                </a:solidFill>
              </a:rPr>
              <a:t> List&lt;</a:t>
            </a:r>
            <a:r>
              <a:rPr lang="en-ZA" dirty="0" err="1" smtClean="0">
                <a:solidFill>
                  <a:schemeClr val="bg1"/>
                </a:solidFill>
              </a:rPr>
              <a:t>ICustomer</a:t>
            </a:r>
            <a:r>
              <a:rPr lang="en-ZA" dirty="0">
                <a:solidFill>
                  <a:schemeClr val="bg1"/>
                </a:solidFill>
              </a:rPr>
              <a:t>&gt; </a:t>
            </a:r>
            <a:r>
              <a:rPr lang="en-ZA" dirty="0" smtClean="0">
                <a:solidFill>
                  <a:schemeClr val="bg1"/>
                </a:solidFill>
              </a:rPr>
              <a:t>_customers </a:t>
            </a:r>
            <a:r>
              <a:rPr lang="en-ZA" dirty="0">
                <a:solidFill>
                  <a:schemeClr val="bg1"/>
                </a:solidFill>
              </a:rPr>
              <a:t>= new </a:t>
            </a:r>
            <a:r>
              <a:rPr lang="en-ZA" dirty="0" smtClean="0">
                <a:solidFill>
                  <a:schemeClr val="bg1"/>
                </a:solidFill>
              </a:rPr>
              <a:t>List&lt;</a:t>
            </a:r>
            <a:r>
              <a:rPr lang="en-ZA" dirty="0" err="1" smtClean="0">
                <a:solidFill>
                  <a:schemeClr val="bg1"/>
                </a:solidFill>
              </a:rPr>
              <a:t>ICustomer</a:t>
            </a:r>
            <a:r>
              <a:rPr lang="en-ZA" dirty="0" smtClean="0">
                <a:solidFill>
                  <a:schemeClr val="bg1"/>
                </a:solidFill>
              </a:rPr>
              <a:t>&gt;();</a:t>
            </a:r>
            <a:endParaRPr lang="en-ZA" dirty="0">
              <a:solidFill>
                <a:schemeClr val="bg1"/>
              </a:solidFill>
            </a:endParaRPr>
          </a:p>
        </p:txBody>
      </p:sp>
      <p:sp>
        <p:nvSpPr>
          <p:cNvPr id="6" name="Rectangle 5"/>
          <p:cNvSpPr/>
          <p:nvPr/>
        </p:nvSpPr>
        <p:spPr>
          <a:xfrm>
            <a:off x="685801" y="2105700"/>
            <a:ext cx="7572374" cy="369332"/>
          </a:xfrm>
          <a:prstGeom prst="rect">
            <a:avLst/>
          </a:prstGeom>
        </p:spPr>
        <p:txBody>
          <a:bodyPr wrap="square">
            <a:spAutoFit/>
          </a:bodyPr>
          <a:lstStyle/>
          <a:p>
            <a:r>
              <a:rPr lang="en-ZA" dirty="0" smtClean="0"/>
              <a:t>2) In </a:t>
            </a:r>
            <a:r>
              <a:rPr lang="en-ZA" dirty="0"/>
              <a:t>the constructor load the types of customer classes like lead and customer.</a:t>
            </a:r>
          </a:p>
        </p:txBody>
      </p:sp>
      <p:sp>
        <p:nvSpPr>
          <p:cNvPr id="7" name="Rectangle 6"/>
          <p:cNvSpPr/>
          <p:nvPr/>
        </p:nvSpPr>
        <p:spPr>
          <a:xfrm>
            <a:off x="2703513" y="2714436"/>
            <a:ext cx="6897686" cy="1477328"/>
          </a:xfrm>
          <a:prstGeom prst="rect">
            <a:avLst/>
          </a:prstGeom>
          <a:solidFill>
            <a:schemeClr val="tx1"/>
          </a:solidFill>
        </p:spPr>
        <p:txBody>
          <a:bodyPr wrap="square">
            <a:spAutoFit/>
          </a:bodyPr>
          <a:lstStyle/>
          <a:p>
            <a:r>
              <a:rPr lang="en-ZA" dirty="0">
                <a:solidFill>
                  <a:schemeClr val="bg1"/>
                </a:solidFill>
              </a:rPr>
              <a:t>public Factory()</a:t>
            </a:r>
          </a:p>
          <a:p>
            <a:r>
              <a:rPr lang="en-ZA" dirty="0" smtClean="0">
                <a:solidFill>
                  <a:schemeClr val="bg1"/>
                </a:solidFill>
              </a:rPr>
              <a:t>{</a:t>
            </a:r>
          </a:p>
          <a:p>
            <a:r>
              <a:rPr lang="en-ZA" dirty="0">
                <a:solidFill>
                  <a:schemeClr val="bg1"/>
                </a:solidFill>
              </a:rPr>
              <a:t>	</a:t>
            </a:r>
            <a:r>
              <a:rPr lang="en-ZA" dirty="0" smtClean="0">
                <a:solidFill>
                  <a:schemeClr val="bg1"/>
                </a:solidFill>
              </a:rPr>
              <a:t>_</a:t>
            </a:r>
            <a:r>
              <a:rPr lang="en-ZA" dirty="0" err="1" smtClean="0">
                <a:solidFill>
                  <a:schemeClr val="bg1"/>
                </a:solidFill>
              </a:rPr>
              <a:t>customers.Add</a:t>
            </a:r>
            <a:r>
              <a:rPr lang="en-ZA" dirty="0" smtClean="0">
                <a:solidFill>
                  <a:schemeClr val="bg1"/>
                </a:solidFill>
              </a:rPr>
              <a:t>(new </a:t>
            </a:r>
            <a:r>
              <a:rPr lang="en-ZA" dirty="0">
                <a:solidFill>
                  <a:schemeClr val="bg1"/>
                </a:solidFill>
              </a:rPr>
              <a:t>Lead</a:t>
            </a:r>
            <a:r>
              <a:rPr lang="en-ZA" dirty="0" smtClean="0">
                <a:solidFill>
                  <a:schemeClr val="bg1"/>
                </a:solidFill>
              </a:rPr>
              <a:t>());</a:t>
            </a:r>
          </a:p>
          <a:p>
            <a:r>
              <a:rPr lang="en-ZA" dirty="0" smtClean="0">
                <a:solidFill>
                  <a:schemeClr val="bg1"/>
                </a:solidFill>
              </a:rPr>
              <a:t>	_</a:t>
            </a:r>
            <a:r>
              <a:rPr lang="en-ZA" dirty="0" err="1" smtClean="0">
                <a:solidFill>
                  <a:schemeClr val="bg1"/>
                </a:solidFill>
              </a:rPr>
              <a:t>customers.Add</a:t>
            </a:r>
            <a:r>
              <a:rPr lang="en-ZA" dirty="0" smtClean="0">
                <a:solidFill>
                  <a:schemeClr val="bg1"/>
                </a:solidFill>
              </a:rPr>
              <a:t>(new </a:t>
            </a:r>
            <a:r>
              <a:rPr lang="en-ZA" dirty="0">
                <a:solidFill>
                  <a:schemeClr val="bg1"/>
                </a:solidFill>
              </a:rPr>
              <a:t>Customer</a:t>
            </a:r>
            <a:r>
              <a:rPr lang="en-ZA" dirty="0" smtClean="0">
                <a:solidFill>
                  <a:schemeClr val="bg1"/>
                </a:solidFill>
              </a:rPr>
              <a:t>());</a:t>
            </a:r>
          </a:p>
          <a:p>
            <a:r>
              <a:rPr lang="en-ZA" dirty="0" smtClean="0">
                <a:solidFill>
                  <a:schemeClr val="bg1"/>
                </a:solidFill>
              </a:rPr>
              <a:t>}</a:t>
            </a:r>
            <a:endParaRPr lang="en-ZA" dirty="0">
              <a:solidFill>
                <a:schemeClr val="bg1"/>
              </a:solidFill>
            </a:endParaRPr>
          </a:p>
        </p:txBody>
      </p:sp>
      <p:sp>
        <p:nvSpPr>
          <p:cNvPr id="8" name="Rectangle 7"/>
          <p:cNvSpPr/>
          <p:nvPr/>
        </p:nvSpPr>
        <p:spPr>
          <a:xfrm>
            <a:off x="685800" y="4634686"/>
            <a:ext cx="11158537" cy="646331"/>
          </a:xfrm>
          <a:prstGeom prst="rect">
            <a:avLst/>
          </a:prstGeom>
        </p:spPr>
        <p:txBody>
          <a:bodyPr wrap="square">
            <a:spAutoFit/>
          </a:bodyPr>
          <a:lstStyle/>
          <a:p>
            <a:r>
              <a:rPr lang="en-ZA" dirty="0" smtClean="0"/>
              <a:t>3) The </a:t>
            </a:r>
            <a:r>
              <a:rPr lang="en-ZA" dirty="0"/>
              <a:t>create method just look’s up the list by index and returns type of customer. Because of polymorphism the concrete customer classes gets automatically type casted to a generic interface.</a:t>
            </a:r>
          </a:p>
        </p:txBody>
      </p:sp>
      <p:sp>
        <p:nvSpPr>
          <p:cNvPr id="9" name="Rectangle 8"/>
          <p:cNvSpPr/>
          <p:nvPr/>
        </p:nvSpPr>
        <p:spPr>
          <a:xfrm>
            <a:off x="2746375" y="5368772"/>
            <a:ext cx="6854824" cy="1200329"/>
          </a:xfrm>
          <a:prstGeom prst="rect">
            <a:avLst/>
          </a:prstGeom>
          <a:solidFill>
            <a:schemeClr val="tx1"/>
          </a:solidFill>
        </p:spPr>
        <p:txBody>
          <a:bodyPr wrap="square">
            <a:spAutoFit/>
          </a:bodyPr>
          <a:lstStyle/>
          <a:p>
            <a:r>
              <a:rPr lang="en-ZA" dirty="0">
                <a:solidFill>
                  <a:schemeClr val="bg1"/>
                </a:solidFill>
              </a:rPr>
              <a:t>public </a:t>
            </a:r>
            <a:r>
              <a:rPr lang="en-ZA" dirty="0" err="1">
                <a:solidFill>
                  <a:schemeClr val="bg1"/>
                </a:solidFill>
              </a:rPr>
              <a:t>ICustomer</a:t>
            </a:r>
            <a:r>
              <a:rPr lang="en-ZA" dirty="0">
                <a:solidFill>
                  <a:schemeClr val="bg1"/>
                </a:solidFill>
              </a:rPr>
              <a:t> Create(</a:t>
            </a:r>
            <a:r>
              <a:rPr lang="en-ZA" dirty="0" err="1">
                <a:solidFill>
                  <a:schemeClr val="bg1"/>
                </a:solidFill>
              </a:rPr>
              <a:t>int</a:t>
            </a:r>
            <a:r>
              <a:rPr lang="en-ZA" dirty="0">
                <a:solidFill>
                  <a:schemeClr val="bg1"/>
                </a:solidFill>
              </a:rPr>
              <a:t> </a:t>
            </a:r>
            <a:r>
              <a:rPr lang="en-ZA" dirty="0" err="1">
                <a:solidFill>
                  <a:schemeClr val="bg1"/>
                </a:solidFill>
              </a:rPr>
              <a:t>CustomerType</a:t>
            </a:r>
            <a:r>
              <a:rPr lang="en-ZA" dirty="0">
                <a:solidFill>
                  <a:schemeClr val="bg1"/>
                </a:solidFill>
              </a:rPr>
              <a:t>)</a:t>
            </a:r>
          </a:p>
          <a:p>
            <a:r>
              <a:rPr lang="en-ZA" dirty="0" smtClean="0">
                <a:solidFill>
                  <a:schemeClr val="bg1"/>
                </a:solidFill>
              </a:rPr>
              <a:t>{</a:t>
            </a:r>
            <a:endParaRPr lang="en-ZA" dirty="0">
              <a:solidFill>
                <a:schemeClr val="bg1"/>
              </a:solidFill>
            </a:endParaRPr>
          </a:p>
          <a:p>
            <a:r>
              <a:rPr lang="en-ZA" dirty="0" smtClean="0">
                <a:solidFill>
                  <a:schemeClr val="bg1"/>
                </a:solidFill>
              </a:rPr>
              <a:t>	return _customers[</a:t>
            </a:r>
            <a:r>
              <a:rPr lang="en-ZA" dirty="0" err="1" smtClean="0">
                <a:solidFill>
                  <a:schemeClr val="bg1"/>
                </a:solidFill>
              </a:rPr>
              <a:t>CustomerType</a:t>
            </a:r>
            <a:r>
              <a:rPr lang="en-ZA" dirty="0">
                <a:solidFill>
                  <a:schemeClr val="bg1"/>
                </a:solidFill>
              </a:rPr>
              <a:t>];</a:t>
            </a:r>
          </a:p>
          <a:p>
            <a:r>
              <a:rPr lang="en-ZA" dirty="0" smtClean="0">
                <a:solidFill>
                  <a:schemeClr val="bg1"/>
                </a:solidFill>
              </a:rPr>
              <a:t>}</a:t>
            </a:r>
            <a:endParaRPr lang="en-ZA" dirty="0">
              <a:solidFill>
                <a:schemeClr val="bg1"/>
              </a:solidFill>
            </a:endParaRPr>
          </a:p>
        </p:txBody>
      </p:sp>
    </p:spTree>
    <p:extLst>
      <p:ext uri="{BB962C8B-B14F-4D97-AF65-F5344CB8AC3E}">
        <p14:creationId xmlns:p14="http://schemas.microsoft.com/office/powerpoint/2010/main" val="78218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19424" y="571492"/>
            <a:ext cx="7481889" cy="3693319"/>
          </a:xfrm>
          <a:prstGeom prst="rect">
            <a:avLst/>
          </a:prstGeom>
          <a:solidFill>
            <a:schemeClr val="tx1"/>
          </a:solidFill>
        </p:spPr>
        <p:txBody>
          <a:bodyPr wrap="square">
            <a:spAutoFit/>
          </a:bodyPr>
          <a:lstStyle/>
          <a:p>
            <a:r>
              <a:rPr lang="en-ZA" dirty="0">
                <a:solidFill>
                  <a:schemeClr val="bg1"/>
                </a:solidFill>
              </a:rPr>
              <a:t>public class Factory</a:t>
            </a:r>
          </a:p>
          <a:p>
            <a:r>
              <a:rPr lang="en-ZA" dirty="0">
                <a:solidFill>
                  <a:schemeClr val="bg1"/>
                </a:solidFill>
              </a:rPr>
              <a:t>{</a:t>
            </a:r>
          </a:p>
          <a:p>
            <a:r>
              <a:rPr lang="en-ZA" dirty="0" smtClean="0">
                <a:solidFill>
                  <a:schemeClr val="bg1"/>
                </a:solidFill>
              </a:rPr>
              <a:t>	private </a:t>
            </a:r>
            <a:r>
              <a:rPr lang="en-ZA" dirty="0" err="1" smtClean="0">
                <a:solidFill>
                  <a:schemeClr val="bg1"/>
                </a:solidFill>
              </a:rPr>
              <a:t>readonly</a:t>
            </a:r>
            <a:r>
              <a:rPr lang="en-ZA" dirty="0" smtClean="0">
                <a:solidFill>
                  <a:schemeClr val="bg1"/>
                </a:solidFill>
              </a:rPr>
              <a:t> List&lt;</a:t>
            </a:r>
            <a:r>
              <a:rPr lang="en-ZA" dirty="0" err="1" smtClean="0">
                <a:solidFill>
                  <a:schemeClr val="bg1"/>
                </a:solidFill>
              </a:rPr>
              <a:t>ICustomer</a:t>
            </a:r>
            <a:r>
              <a:rPr lang="en-ZA" dirty="0">
                <a:solidFill>
                  <a:schemeClr val="bg1"/>
                </a:solidFill>
              </a:rPr>
              <a:t>&gt; </a:t>
            </a:r>
            <a:r>
              <a:rPr lang="en-ZA" dirty="0" smtClean="0">
                <a:solidFill>
                  <a:schemeClr val="bg1"/>
                </a:solidFill>
              </a:rPr>
              <a:t>_customers </a:t>
            </a:r>
            <a:r>
              <a:rPr lang="en-ZA" dirty="0">
                <a:solidFill>
                  <a:schemeClr val="bg1"/>
                </a:solidFill>
              </a:rPr>
              <a:t>= new </a:t>
            </a:r>
            <a:r>
              <a:rPr lang="en-ZA" dirty="0" smtClean="0">
                <a:solidFill>
                  <a:schemeClr val="bg1"/>
                </a:solidFill>
              </a:rPr>
              <a:t>List&lt;</a:t>
            </a:r>
            <a:r>
              <a:rPr lang="en-ZA" dirty="0" err="1" smtClean="0">
                <a:solidFill>
                  <a:schemeClr val="bg1"/>
                </a:solidFill>
              </a:rPr>
              <a:t>ICustomer</a:t>
            </a:r>
            <a:r>
              <a:rPr lang="en-ZA" dirty="0">
                <a:solidFill>
                  <a:schemeClr val="bg1"/>
                </a:solidFill>
              </a:rPr>
              <a:t>&gt;();</a:t>
            </a:r>
          </a:p>
          <a:p>
            <a:r>
              <a:rPr lang="en-ZA" dirty="0" smtClean="0">
                <a:solidFill>
                  <a:schemeClr val="bg1"/>
                </a:solidFill>
              </a:rPr>
              <a:t>	public </a:t>
            </a:r>
            <a:r>
              <a:rPr lang="en-ZA" dirty="0">
                <a:solidFill>
                  <a:schemeClr val="bg1"/>
                </a:solidFill>
              </a:rPr>
              <a:t>Factory()</a:t>
            </a:r>
          </a:p>
          <a:p>
            <a:r>
              <a:rPr lang="en-ZA" dirty="0" smtClean="0">
                <a:solidFill>
                  <a:schemeClr val="bg1"/>
                </a:solidFill>
              </a:rPr>
              <a:t>	{</a:t>
            </a:r>
            <a:endParaRPr lang="en-ZA" dirty="0">
              <a:solidFill>
                <a:schemeClr val="bg1"/>
              </a:solidFill>
            </a:endParaRPr>
          </a:p>
          <a:p>
            <a:r>
              <a:rPr lang="en-ZA" dirty="0" smtClean="0">
                <a:solidFill>
                  <a:schemeClr val="bg1"/>
                </a:solidFill>
              </a:rPr>
              <a:t>		_</a:t>
            </a:r>
            <a:r>
              <a:rPr lang="en-ZA" dirty="0" err="1" smtClean="0">
                <a:solidFill>
                  <a:schemeClr val="bg1"/>
                </a:solidFill>
              </a:rPr>
              <a:t>customers.Add</a:t>
            </a:r>
            <a:r>
              <a:rPr lang="en-ZA" dirty="0" smtClean="0">
                <a:solidFill>
                  <a:schemeClr val="bg1"/>
                </a:solidFill>
              </a:rPr>
              <a:t>(new </a:t>
            </a:r>
            <a:r>
              <a:rPr lang="en-ZA" dirty="0">
                <a:solidFill>
                  <a:schemeClr val="bg1"/>
                </a:solidFill>
              </a:rPr>
              <a:t>Lead());</a:t>
            </a:r>
          </a:p>
          <a:p>
            <a:r>
              <a:rPr lang="en-ZA" dirty="0" smtClean="0">
                <a:solidFill>
                  <a:schemeClr val="bg1"/>
                </a:solidFill>
              </a:rPr>
              <a:t>		_</a:t>
            </a:r>
            <a:r>
              <a:rPr lang="en-ZA" dirty="0" err="1" smtClean="0">
                <a:solidFill>
                  <a:schemeClr val="bg1"/>
                </a:solidFill>
              </a:rPr>
              <a:t>customers.Add</a:t>
            </a:r>
            <a:r>
              <a:rPr lang="en-ZA" dirty="0" smtClean="0">
                <a:solidFill>
                  <a:schemeClr val="bg1"/>
                </a:solidFill>
              </a:rPr>
              <a:t>(new </a:t>
            </a:r>
            <a:r>
              <a:rPr lang="en-ZA" dirty="0">
                <a:solidFill>
                  <a:schemeClr val="bg1"/>
                </a:solidFill>
              </a:rPr>
              <a:t>Customer());</a:t>
            </a:r>
          </a:p>
          <a:p>
            <a:r>
              <a:rPr lang="en-ZA" dirty="0" smtClean="0">
                <a:solidFill>
                  <a:schemeClr val="bg1"/>
                </a:solidFill>
              </a:rPr>
              <a:t>	}</a:t>
            </a:r>
            <a:endParaRPr lang="en-ZA" dirty="0">
              <a:solidFill>
                <a:schemeClr val="bg1"/>
              </a:solidFill>
            </a:endParaRPr>
          </a:p>
          <a:p>
            <a:r>
              <a:rPr lang="en-ZA" dirty="0" smtClean="0">
                <a:solidFill>
                  <a:schemeClr val="bg1"/>
                </a:solidFill>
              </a:rPr>
              <a:t>	public </a:t>
            </a:r>
            <a:r>
              <a:rPr lang="en-ZA" dirty="0" err="1">
                <a:solidFill>
                  <a:schemeClr val="bg1"/>
                </a:solidFill>
              </a:rPr>
              <a:t>ICustomer</a:t>
            </a:r>
            <a:r>
              <a:rPr lang="en-ZA" dirty="0">
                <a:solidFill>
                  <a:schemeClr val="bg1"/>
                </a:solidFill>
              </a:rPr>
              <a:t> Create(</a:t>
            </a:r>
            <a:r>
              <a:rPr lang="en-ZA" dirty="0" err="1">
                <a:solidFill>
                  <a:schemeClr val="bg1"/>
                </a:solidFill>
              </a:rPr>
              <a:t>int</a:t>
            </a:r>
            <a:r>
              <a:rPr lang="en-ZA" dirty="0">
                <a:solidFill>
                  <a:schemeClr val="bg1"/>
                </a:solidFill>
              </a:rPr>
              <a:t> </a:t>
            </a:r>
            <a:r>
              <a:rPr lang="en-ZA" dirty="0" err="1">
                <a:solidFill>
                  <a:schemeClr val="bg1"/>
                </a:solidFill>
              </a:rPr>
              <a:t>CustomerType</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smtClean="0">
                <a:solidFill>
                  <a:schemeClr val="bg1"/>
                </a:solidFill>
              </a:rPr>
              <a:t>		return _customers[</a:t>
            </a:r>
            <a:r>
              <a:rPr lang="en-ZA" dirty="0" err="1" smtClean="0">
                <a:solidFill>
                  <a:schemeClr val="bg1"/>
                </a:solidFill>
              </a:rPr>
              <a:t>CustomerType</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a:solidFill>
                  <a:schemeClr val="bg1"/>
                </a:solidFill>
              </a:rPr>
              <a:t>}</a:t>
            </a:r>
          </a:p>
        </p:txBody>
      </p:sp>
      <p:sp>
        <p:nvSpPr>
          <p:cNvPr id="5" name="TextBox 4"/>
          <p:cNvSpPr txBox="1"/>
          <p:nvPr/>
        </p:nvSpPr>
        <p:spPr>
          <a:xfrm>
            <a:off x="1000125" y="571492"/>
            <a:ext cx="1842877" cy="369332"/>
          </a:xfrm>
          <a:prstGeom prst="rect">
            <a:avLst/>
          </a:prstGeom>
          <a:noFill/>
        </p:spPr>
        <p:txBody>
          <a:bodyPr wrap="none" rtlCol="0">
            <a:spAutoFit/>
          </a:bodyPr>
          <a:lstStyle/>
          <a:p>
            <a:r>
              <a:rPr lang="en-US" dirty="0" smtClean="0"/>
              <a:t>Full Factory Class:</a:t>
            </a:r>
            <a:endParaRPr lang="en-ZA" dirty="0"/>
          </a:p>
        </p:txBody>
      </p:sp>
      <p:sp>
        <p:nvSpPr>
          <p:cNvPr id="6" name="Rectangle 5"/>
          <p:cNvSpPr/>
          <p:nvPr/>
        </p:nvSpPr>
        <p:spPr>
          <a:xfrm>
            <a:off x="1000125" y="4708523"/>
            <a:ext cx="10310813" cy="646331"/>
          </a:xfrm>
          <a:prstGeom prst="rect">
            <a:avLst/>
          </a:prstGeom>
        </p:spPr>
        <p:txBody>
          <a:bodyPr wrap="square">
            <a:spAutoFit/>
          </a:bodyPr>
          <a:lstStyle/>
          <a:p>
            <a:r>
              <a:rPr lang="en-ZA" dirty="0"/>
              <a:t>The biggest constraint of </a:t>
            </a:r>
            <a:r>
              <a:rPr lang="en-ZA" dirty="0" smtClean="0"/>
              <a:t>the R.I.P. </a:t>
            </a:r>
            <a:r>
              <a:rPr lang="en-ZA" dirty="0"/>
              <a:t>pattern is that the concrete classes should </a:t>
            </a:r>
            <a:r>
              <a:rPr lang="en-ZA" dirty="0" smtClean="0"/>
              <a:t>be in an </a:t>
            </a:r>
            <a:r>
              <a:rPr lang="en-ZA" dirty="0"/>
              <a:t>inheritance hierarchy and have </a:t>
            </a:r>
            <a:r>
              <a:rPr lang="en-ZA" dirty="0" smtClean="0"/>
              <a:t>the same </a:t>
            </a:r>
            <a:r>
              <a:rPr lang="en-ZA" dirty="0"/>
              <a:t>signatures. Polymorphism and Inheritance </a:t>
            </a:r>
            <a:r>
              <a:rPr lang="en-ZA" dirty="0" smtClean="0"/>
              <a:t>are compulsory features for the R.I.P. pattern.</a:t>
            </a:r>
            <a:endParaRPr lang="en-ZA" dirty="0"/>
          </a:p>
        </p:txBody>
      </p:sp>
      <p:sp>
        <p:nvSpPr>
          <p:cNvPr id="7" name="Rectangle 6"/>
          <p:cNvSpPr/>
          <p:nvPr/>
        </p:nvSpPr>
        <p:spPr>
          <a:xfrm>
            <a:off x="1000124" y="5566226"/>
            <a:ext cx="10429876" cy="830997"/>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alpha val="0"/>
                </a:schemeClr>
              </a:gs>
            </a:gsLst>
            <a:lin ang="0" scaled="1"/>
            <a:tileRect/>
          </a:gradFill>
        </p:spPr>
        <p:txBody>
          <a:bodyPr wrap="square">
            <a:spAutoFit/>
          </a:bodyPr>
          <a:lstStyle/>
          <a:p>
            <a:r>
              <a:rPr lang="en-ZA" sz="2400" b="1" dirty="0"/>
              <a:t>Thought </a:t>
            </a:r>
            <a:r>
              <a:rPr lang="en-ZA" sz="2400" b="1" dirty="0" smtClean="0"/>
              <a:t>process:</a:t>
            </a:r>
            <a:r>
              <a:rPr lang="en-ZA" sz="2400" dirty="0" smtClean="0"/>
              <a:t> </a:t>
            </a:r>
            <a:r>
              <a:rPr lang="en-ZA" sz="2400" dirty="0"/>
              <a:t>In Polymorphism IF can be replaced with a dynamic polymorphic collection.</a:t>
            </a:r>
          </a:p>
        </p:txBody>
      </p:sp>
    </p:spTree>
    <p:extLst>
      <p:ext uri="{BB962C8B-B14F-4D97-AF65-F5344CB8AC3E}">
        <p14:creationId xmlns:p14="http://schemas.microsoft.com/office/powerpoint/2010/main" val="36092516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I.o.c</a:t>
            </a:r>
            <a:r>
              <a:rPr lang="en-US" dirty="0" smtClean="0"/>
              <a:t>.: a thought, </a:t>
            </a:r>
            <a:r>
              <a:rPr lang="en-US" dirty="0" err="1" smtClean="0"/>
              <a:t>d.i</a:t>
            </a:r>
            <a:r>
              <a:rPr lang="en-US" dirty="0" smtClean="0"/>
              <a:t>. an implementation</a:t>
            </a:r>
            <a:endParaRPr lang="en-ZA" dirty="0"/>
          </a:p>
        </p:txBody>
      </p:sp>
      <p:sp>
        <p:nvSpPr>
          <p:cNvPr id="3" name="Content Placeholder 2"/>
          <p:cNvSpPr>
            <a:spLocks noGrp="1"/>
          </p:cNvSpPr>
          <p:nvPr>
            <p:ph idx="1"/>
          </p:nvPr>
        </p:nvSpPr>
        <p:spPr>
          <a:xfrm>
            <a:off x="214313" y="6274859"/>
            <a:ext cx="5900738" cy="472546"/>
          </a:xfrm>
        </p:spPr>
        <p:txBody>
          <a:bodyPr>
            <a:normAutofit/>
          </a:bodyPr>
          <a:lstStyle/>
          <a:p>
            <a:pPr marL="0" indent="0">
              <a:buNone/>
            </a:pPr>
            <a:r>
              <a:rPr lang="en-US" dirty="0" err="1" smtClean="0"/>
              <a:t>I.o.C</a:t>
            </a:r>
            <a:r>
              <a:rPr lang="en-US" dirty="0" smtClean="0"/>
              <a:t>.: “Inversion of Control”	D.I.: “Dependency Injection”</a:t>
            </a:r>
            <a:endParaRPr lang="en-ZA" dirty="0"/>
          </a:p>
        </p:txBody>
      </p:sp>
      <p:sp>
        <p:nvSpPr>
          <p:cNvPr id="4" name="TextBox 3"/>
          <p:cNvSpPr txBox="1"/>
          <p:nvPr/>
        </p:nvSpPr>
        <p:spPr>
          <a:xfrm>
            <a:off x="685801" y="2065867"/>
            <a:ext cx="10415587" cy="646331"/>
          </a:xfrm>
          <a:prstGeom prst="rect">
            <a:avLst/>
          </a:prstGeom>
          <a:noFill/>
        </p:spPr>
        <p:txBody>
          <a:bodyPr wrap="square" rtlCol="0">
            <a:spAutoFit/>
          </a:bodyPr>
          <a:lstStyle/>
          <a:p>
            <a:r>
              <a:rPr lang="en-US" dirty="0" smtClean="0"/>
              <a:t>I.O.C. is the principle of moving ‘unwanted’ responsibility to another entity. The responsibility of the Customer object creation was moved out to the Factory. This can be done in multiple ways: D.I., Delegates, and so on.</a:t>
            </a:r>
            <a:endParaRPr lang="en-ZA" dirty="0"/>
          </a:p>
        </p:txBody>
      </p:sp>
      <p:sp>
        <p:nvSpPr>
          <p:cNvPr id="5" name="Oval 4"/>
          <p:cNvSpPr/>
          <p:nvPr/>
        </p:nvSpPr>
        <p:spPr>
          <a:xfrm>
            <a:off x="1085850" y="4029075"/>
            <a:ext cx="1300163" cy="71437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UI</a:t>
            </a:r>
            <a:endParaRPr lang="en-ZA" dirty="0"/>
          </a:p>
        </p:txBody>
      </p:sp>
      <p:sp>
        <p:nvSpPr>
          <p:cNvPr id="6" name="Oval 5"/>
          <p:cNvSpPr/>
          <p:nvPr/>
        </p:nvSpPr>
        <p:spPr>
          <a:xfrm>
            <a:off x="3164682" y="4029075"/>
            <a:ext cx="1300163" cy="71437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Factory</a:t>
            </a:r>
            <a:endParaRPr lang="en-ZA" dirty="0"/>
          </a:p>
        </p:txBody>
      </p:sp>
      <p:sp>
        <p:nvSpPr>
          <p:cNvPr id="7" name="TextBox 6"/>
          <p:cNvSpPr txBox="1"/>
          <p:nvPr/>
        </p:nvSpPr>
        <p:spPr>
          <a:xfrm>
            <a:off x="1843088" y="3358029"/>
            <a:ext cx="1843087" cy="646331"/>
          </a:xfrm>
          <a:prstGeom prst="rect">
            <a:avLst/>
          </a:prstGeom>
          <a:noFill/>
        </p:spPr>
        <p:txBody>
          <a:bodyPr wrap="square" rtlCol="0">
            <a:spAutoFit/>
          </a:bodyPr>
          <a:lstStyle/>
          <a:p>
            <a:pPr algn="ctr"/>
            <a:r>
              <a:rPr lang="en-US" dirty="0" smtClean="0"/>
              <a:t>Creation inverted or moved</a:t>
            </a:r>
            <a:endParaRPr lang="en-ZA" dirty="0"/>
          </a:p>
        </p:txBody>
      </p:sp>
      <p:sp>
        <p:nvSpPr>
          <p:cNvPr id="8" name="TextBox 7"/>
          <p:cNvSpPr txBox="1"/>
          <p:nvPr/>
        </p:nvSpPr>
        <p:spPr>
          <a:xfrm>
            <a:off x="1914526" y="4982697"/>
            <a:ext cx="1700209" cy="369332"/>
          </a:xfrm>
          <a:prstGeom prst="rect">
            <a:avLst/>
          </a:prstGeom>
          <a:noFill/>
        </p:spPr>
        <p:txBody>
          <a:bodyPr wrap="none" rtlCol="0">
            <a:spAutoFit/>
          </a:bodyPr>
          <a:lstStyle/>
          <a:p>
            <a:r>
              <a:rPr lang="en-US" dirty="0" smtClean="0"/>
              <a:t>Objects injected</a:t>
            </a:r>
            <a:endParaRPr lang="en-ZA" dirty="0"/>
          </a:p>
        </p:txBody>
      </p:sp>
      <p:cxnSp>
        <p:nvCxnSpPr>
          <p:cNvPr id="10" name="Curved Connector 9"/>
          <p:cNvCxnSpPr>
            <a:stCxn id="5" idx="0"/>
            <a:endCxn id="6" idx="0"/>
          </p:cNvCxnSpPr>
          <p:nvPr/>
        </p:nvCxnSpPr>
        <p:spPr>
          <a:xfrm rot="5400000" flipH="1" flipV="1">
            <a:off x="2775348" y="2989659"/>
            <a:ext cx="12700" cy="2078832"/>
          </a:xfrm>
          <a:prstGeom prst="curvedConnector3">
            <a:avLst>
              <a:gd name="adj1" fmla="val 270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6" idx="4"/>
            <a:endCxn id="5" idx="4"/>
          </p:cNvCxnSpPr>
          <p:nvPr/>
        </p:nvCxnSpPr>
        <p:spPr>
          <a:xfrm rot="5400000">
            <a:off x="2775348" y="3704034"/>
            <a:ext cx="12700" cy="2078832"/>
          </a:xfrm>
          <a:prstGeom prst="curvedConnector3">
            <a:avLst>
              <a:gd name="adj1" fmla="val 180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115051" y="3775592"/>
            <a:ext cx="4067175" cy="923330"/>
          </a:xfrm>
          <a:prstGeom prst="rect">
            <a:avLst/>
          </a:prstGeom>
        </p:spPr>
        <p:txBody>
          <a:bodyPr wrap="square">
            <a:spAutoFit/>
          </a:bodyPr>
          <a:lstStyle/>
          <a:p>
            <a:r>
              <a:rPr lang="en-ZA" dirty="0" smtClean="0"/>
              <a:t>D.I. </a:t>
            </a:r>
            <a:r>
              <a:rPr lang="en-ZA" dirty="0"/>
              <a:t>is </a:t>
            </a:r>
            <a:r>
              <a:rPr lang="en-ZA" dirty="0" smtClean="0"/>
              <a:t>the </a:t>
            </a:r>
            <a:r>
              <a:rPr lang="en-ZA" dirty="0"/>
              <a:t>process of injecting the dependent objects from a separate entity to achieve decoupling.</a:t>
            </a:r>
          </a:p>
        </p:txBody>
      </p:sp>
    </p:spTree>
    <p:extLst>
      <p:ext uri="{BB962C8B-B14F-4D97-AF65-F5344CB8AC3E}">
        <p14:creationId xmlns:p14="http://schemas.microsoft.com/office/powerpoint/2010/main" val="25565833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ties: </a:t>
            </a:r>
            <a:r>
              <a:rPr lang="en-US" dirty="0" err="1" smtClean="0"/>
              <a:t>S.r.p</a:t>
            </a:r>
            <a:r>
              <a:rPr lang="en-US" dirty="0" smtClean="0"/>
              <a:t>., </a:t>
            </a:r>
            <a:r>
              <a:rPr lang="en-US" dirty="0" err="1" smtClean="0"/>
              <a:t>s.o.c</a:t>
            </a:r>
            <a:r>
              <a:rPr lang="en-US" dirty="0" smtClean="0"/>
              <a:t>., </a:t>
            </a:r>
            <a:r>
              <a:rPr lang="en-US" dirty="0" err="1" smtClean="0"/>
              <a:t>i.o.c</a:t>
            </a:r>
            <a:r>
              <a:rPr lang="en-US" dirty="0" smtClean="0"/>
              <a:t>. and </a:t>
            </a:r>
            <a:r>
              <a:rPr lang="en-US" dirty="0" err="1" smtClean="0"/>
              <a:t>d.i</a:t>
            </a:r>
            <a:r>
              <a:rPr lang="en-US" dirty="0" smtClean="0"/>
              <a:t>.</a:t>
            </a:r>
            <a:endParaRPr lang="en-ZA" dirty="0"/>
          </a:p>
        </p:txBody>
      </p:sp>
      <p:sp>
        <p:nvSpPr>
          <p:cNvPr id="4" name="Oval 3"/>
          <p:cNvSpPr/>
          <p:nvPr/>
        </p:nvSpPr>
        <p:spPr>
          <a:xfrm>
            <a:off x="2857500" y="2443163"/>
            <a:ext cx="1428750" cy="857250"/>
          </a:xfrm>
          <a:prstGeom prst="ellipse">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smtClean="0"/>
              <a:t>IOC</a:t>
            </a:r>
            <a:endParaRPr lang="en-ZA" sz="2400" b="1" dirty="0"/>
          </a:p>
        </p:txBody>
      </p:sp>
      <p:sp>
        <p:nvSpPr>
          <p:cNvPr id="5" name="Oval 4"/>
          <p:cNvSpPr/>
          <p:nvPr/>
        </p:nvSpPr>
        <p:spPr>
          <a:xfrm>
            <a:off x="1428750" y="4048127"/>
            <a:ext cx="1428750" cy="857250"/>
          </a:xfrm>
          <a:prstGeom prst="ellipse">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smtClean="0"/>
              <a:t>SRP</a:t>
            </a:r>
            <a:endParaRPr lang="en-ZA" sz="2400" b="1" dirty="0"/>
          </a:p>
        </p:txBody>
      </p:sp>
      <p:sp>
        <p:nvSpPr>
          <p:cNvPr id="6" name="Oval 5"/>
          <p:cNvSpPr/>
          <p:nvPr/>
        </p:nvSpPr>
        <p:spPr>
          <a:xfrm>
            <a:off x="4286250" y="4038601"/>
            <a:ext cx="1428750" cy="857250"/>
          </a:xfrm>
          <a:prstGeom prst="ellipse">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smtClean="0"/>
              <a:t>SOC</a:t>
            </a:r>
            <a:endParaRPr lang="en-ZA" sz="2400" b="1" dirty="0"/>
          </a:p>
        </p:txBody>
      </p:sp>
      <p:sp>
        <p:nvSpPr>
          <p:cNvPr id="7" name="Oval 6"/>
          <p:cNvSpPr/>
          <p:nvPr/>
        </p:nvSpPr>
        <p:spPr>
          <a:xfrm>
            <a:off x="7758113" y="2443163"/>
            <a:ext cx="1271587" cy="557212"/>
          </a:xfrm>
          <a:prstGeom prst="ellipse">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DI</a:t>
            </a:r>
            <a:endParaRPr lang="en-ZA" dirty="0"/>
          </a:p>
        </p:txBody>
      </p:sp>
      <p:sp>
        <p:nvSpPr>
          <p:cNvPr id="8" name="Oval 7"/>
          <p:cNvSpPr/>
          <p:nvPr/>
        </p:nvSpPr>
        <p:spPr>
          <a:xfrm>
            <a:off x="9115425" y="2443163"/>
            <a:ext cx="1271587" cy="557212"/>
          </a:xfrm>
          <a:prstGeom prst="ellipse">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SL</a:t>
            </a:r>
            <a:endParaRPr lang="en-ZA" dirty="0"/>
          </a:p>
        </p:txBody>
      </p:sp>
      <p:sp>
        <p:nvSpPr>
          <p:cNvPr id="9" name="Oval 8"/>
          <p:cNvSpPr/>
          <p:nvPr/>
        </p:nvSpPr>
        <p:spPr>
          <a:xfrm>
            <a:off x="7758113" y="3300413"/>
            <a:ext cx="2628899" cy="557212"/>
          </a:xfrm>
          <a:prstGeom prst="ellipse">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Events</a:t>
            </a:r>
            <a:endParaRPr lang="en-ZA" dirty="0"/>
          </a:p>
        </p:txBody>
      </p:sp>
      <p:sp>
        <p:nvSpPr>
          <p:cNvPr id="10" name="Oval 9"/>
          <p:cNvSpPr/>
          <p:nvPr/>
        </p:nvSpPr>
        <p:spPr>
          <a:xfrm>
            <a:off x="7800975" y="4038601"/>
            <a:ext cx="2628899" cy="557212"/>
          </a:xfrm>
          <a:prstGeom prst="ellipse">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Delegates</a:t>
            </a:r>
            <a:endParaRPr lang="en-ZA" dirty="0"/>
          </a:p>
        </p:txBody>
      </p:sp>
      <p:sp>
        <p:nvSpPr>
          <p:cNvPr id="11" name="TextBox 10"/>
          <p:cNvSpPr txBox="1"/>
          <p:nvPr/>
        </p:nvSpPr>
        <p:spPr>
          <a:xfrm>
            <a:off x="2743200" y="3693082"/>
            <a:ext cx="1733744" cy="369332"/>
          </a:xfrm>
          <a:prstGeom prst="rect">
            <a:avLst/>
          </a:prstGeom>
          <a:noFill/>
        </p:spPr>
        <p:txBody>
          <a:bodyPr wrap="none" rtlCol="0">
            <a:spAutoFit/>
          </a:bodyPr>
          <a:lstStyle/>
          <a:p>
            <a:r>
              <a:rPr lang="en-US" dirty="0" smtClean="0"/>
              <a:t>Thought process</a:t>
            </a:r>
            <a:endParaRPr lang="en-ZA" dirty="0"/>
          </a:p>
        </p:txBody>
      </p:sp>
      <p:sp>
        <p:nvSpPr>
          <p:cNvPr id="12" name="TextBox 11"/>
          <p:cNvSpPr txBox="1"/>
          <p:nvPr/>
        </p:nvSpPr>
        <p:spPr>
          <a:xfrm>
            <a:off x="7959466" y="5172374"/>
            <a:ext cx="2311915" cy="461665"/>
          </a:xfrm>
          <a:prstGeom prst="rect">
            <a:avLst/>
          </a:prstGeom>
          <a:noFill/>
        </p:spPr>
        <p:txBody>
          <a:bodyPr wrap="none" rtlCol="0">
            <a:spAutoFit/>
          </a:bodyPr>
          <a:lstStyle/>
          <a:p>
            <a:r>
              <a:rPr lang="en-US" sz="2400" dirty="0" smtClean="0"/>
              <a:t>Implementations</a:t>
            </a:r>
            <a:endParaRPr lang="en-ZA" sz="2400" dirty="0"/>
          </a:p>
        </p:txBody>
      </p:sp>
      <p:sp>
        <p:nvSpPr>
          <p:cNvPr id="13" name="Right Arrow 12"/>
          <p:cNvSpPr/>
          <p:nvPr/>
        </p:nvSpPr>
        <p:spPr>
          <a:xfrm>
            <a:off x="5805681" y="3300413"/>
            <a:ext cx="1085850" cy="392669"/>
          </a:xfrm>
          <a:prstGeom prst="rightArrow">
            <a:avLst/>
          </a:prstGeom>
          <a:noFill/>
          <a:ln w="254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a:p>
        </p:txBody>
      </p:sp>
      <p:cxnSp>
        <p:nvCxnSpPr>
          <p:cNvPr id="15" name="Curved Connector 14"/>
          <p:cNvCxnSpPr>
            <a:stCxn id="5" idx="0"/>
            <a:endCxn id="4" idx="2"/>
          </p:cNvCxnSpPr>
          <p:nvPr/>
        </p:nvCxnSpPr>
        <p:spPr>
          <a:xfrm rot="5400000" flipH="1" flipV="1">
            <a:off x="1912143" y="3102771"/>
            <a:ext cx="1176339" cy="714375"/>
          </a:xfrm>
          <a:prstGeom prst="curved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4" idx="6"/>
            <a:endCxn id="6" idx="0"/>
          </p:cNvCxnSpPr>
          <p:nvPr/>
        </p:nvCxnSpPr>
        <p:spPr>
          <a:xfrm>
            <a:off x="4286250" y="2871788"/>
            <a:ext cx="714375" cy="1166813"/>
          </a:xfrm>
          <a:prstGeom prst="curved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6" idx="3"/>
            <a:endCxn id="5" idx="5"/>
          </p:cNvCxnSpPr>
          <p:nvPr/>
        </p:nvCxnSpPr>
        <p:spPr>
          <a:xfrm rot="5400000">
            <a:off x="3567112" y="3851462"/>
            <a:ext cx="9526" cy="1847222"/>
          </a:xfrm>
          <a:prstGeom prst="curvedConnector3">
            <a:avLst>
              <a:gd name="adj1" fmla="val 3817625"/>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12147" y="6315075"/>
            <a:ext cx="1930978" cy="369332"/>
          </a:xfrm>
          <a:prstGeom prst="rect">
            <a:avLst/>
          </a:prstGeom>
          <a:noFill/>
        </p:spPr>
        <p:txBody>
          <a:bodyPr wrap="none" rtlCol="0">
            <a:spAutoFit/>
          </a:bodyPr>
          <a:lstStyle/>
          <a:p>
            <a:r>
              <a:rPr lang="en-US" dirty="0" smtClean="0"/>
              <a:t>SL: Service Locator</a:t>
            </a:r>
            <a:endParaRPr lang="en-ZA" dirty="0"/>
          </a:p>
        </p:txBody>
      </p:sp>
    </p:spTree>
    <p:extLst>
      <p:ext uri="{BB962C8B-B14F-4D97-AF65-F5344CB8AC3E}">
        <p14:creationId xmlns:p14="http://schemas.microsoft.com/office/powerpoint/2010/main" val="2306668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207" y="534572"/>
            <a:ext cx="10131425" cy="5397305"/>
          </a:xfrm>
        </p:spPr>
        <p:txBody>
          <a:bodyPr>
            <a:normAutofit fontScale="92500"/>
          </a:bodyPr>
          <a:lstStyle/>
          <a:p>
            <a:pPr marL="0" indent="0">
              <a:buNone/>
            </a:pPr>
            <a:r>
              <a:rPr lang="en-ZA" sz="4800" b="1" dirty="0"/>
              <a:t>Why project approach and not example approach?</a:t>
            </a:r>
          </a:p>
          <a:p>
            <a:pPr marL="0" indent="0">
              <a:buNone/>
            </a:pPr>
            <a:r>
              <a:rPr lang="en-ZA" sz="4800" dirty="0"/>
              <a:t>Design patterns and architecture patterns are thought processes. They are emergent.</a:t>
            </a:r>
          </a:p>
          <a:p>
            <a:pPr marL="0" indent="0">
              <a:buNone/>
            </a:pPr>
            <a:r>
              <a:rPr lang="en-ZA" sz="4800" dirty="0"/>
              <a:t>Using a project approach, we will see the patterns align naturally along the way.</a:t>
            </a:r>
          </a:p>
          <a:p>
            <a:endParaRPr lang="en-ZA" dirty="0"/>
          </a:p>
        </p:txBody>
      </p:sp>
    </p:spTree>
    <p:extLst>
      <p:ext uri="{BB962C8B-B14F-4D97-AF65-F5344CB8AC3E}">
        <p14:creationId xmlns:p14="http://schemas.microsoft.com/office/powerpoint/2010/main" val="360296723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 vs Service Locator</a:t>
            </a:r>
            <a:endParaRPr lang="en-ZA" dirty="0"/>
          </a:p>
        </p:txBody>
      </p:sp>
      <p:sp>
        <p:nvSpPr>
          <p:cNvPr id="3" name="Content Placeholder 2"/>
          <p:cNvSpPr>
            <a:spLocks noGrp="1"/>
          </p:cNvSpPr>
          <p:nvPr>
            <p:ph idx="1"/>
          </p:nvPr>
        </p:nvSpPr>
        <p:spPr>
          <a:xfrm>
            <a:off x="348612" y="6130698"/>
            <a:ext cx="10131425" cy="515408"/>
          </a:xfrm>
        </p:spPr>
        <p:txBody>
          <a:bodyPr/>
          <a:lstStyle/>
          <a:p>
            <a:pPr marL="0" indent="0">
              <a:buNone/>
            </a:pPr>
            <a:r>
              <a:rPr lang="en-ZA" dirty="0"/>
              <a:t>http://martinfowler.com/articles/injection.html</a:t>
            </a:r>
          </a:p>
        </p:txBody>
      </p:sp>
      <p:sp>
        <p:nvSpPr>
          <p:cNvPr id="4" name="Rectangle 3"/>
          <p:cNvSpPr/>
          <p:nvPr/>
        </p:nvSpPr>
        <p:spPr>
          <a:xfrm>
            <a:off x="1276357" y="2657474"/>
            <a:ext cx="4338000" cy="3139321"/>
          </a:xfrm>
          <a:prstGeom prst="rect">
            <a:avLst/>
          </a:prstGeom>
          <a:solidFill>
            <a:schemeClr val="tx2">
              <a:lumMod val="90000"/>
            </a:schemeClr>
          </a:solidFill>
        </p:spPr>
        <p:txBody>
          <a:bodyPr wrap="square">
            <a:spAutoFit/>
          </a:bodyPr>
          <a:lstStyle/>
          <a:p>
            <a:r>
              <a:rPr lang="en-ZA" dirty="0">
                <a:solidFill>
                  <a:schemeClr val="bg1"/>
                </a:solidFill>
              </a:rPr>
              <a:t>//Foo Needs an </a:t>
            </a:r>
            <a:r>
              <a:rPr lang="en-ZA" dirty="0" err="1">
                <a:solidFill>
                  <a:schemeClr val="bg1"/>
                </a:solidFill>
              </a:rPr>
              <a:t>IBar</a:t>
            </a:r>
            <a:endParaRPr lang="en-ZA" dirty="0">
              <a:solidFill>
                <a:schemeClr val="bg1"/>
              </a:solidFill>
            </a:endParaRPr>
          </a:p>
          <a:p>
            <a:r>
              <a:rPr lang="en-ZA" dirty="0">
                <a:solidFill>
                  <a:schemeClr val="bg1"/>
                </a:solidFill>
              </a:rPr>
              <a:t>public class Foo</a:t>
            </a:r>
          </a:p>
          <a:p>
            <a:r>
              <a:rPr lang="en-ZA" dirty="0">
                <a:solidFill>
                  <a:schemeClr val="bg1"/>
                </a:solidFill>
              </a:rPr>
              <a:t>{</a:t>
            </a:r>
          </a:p>
          <a:p>
            <a:r>
              <a:rPr lang="en-ZA" dirty="0" smtClean="0">
                <a:solidFill>
                  <a:schemeClr val="bg1"/>
                </a:solidFill>
              </a:rPr>
              <a:t>	private </a:t>
            </a:r>
            <a:r>
              <a:rPr lang="en-ZA" dirty="0" err="1">
                <a:solidFill>
                  <a:schemeClr val="bg1"/>
                </a:solidFill>
              </a:rPr>
              <a:t>IBar</a:t>
            </a:r>
            <a:r>
              <a:rPr lang="en-ZA" dirty="0">
                <a:solidFill>
                  <a:schemeClr val="bg1"/>
                </a:solidFill>
              </a:rPr>
              <a:t> bar;</a:t>
            </a:r>
          </a:p>
          <a:p>
            <a:endParaRPr lang="en-ZA" dirty="0">
              <a:solidFill>
                <a:schemeClr val="bg1"/>
              </a:solidFill>
            </a:endParaRPr>
          </a:p>
          <a:p>
            <a:r>
              <a:rPr lang="en-ZA" dirty="0" smtClean="0">
                <a:solidFill>
                  <a:schemeClr val="bg1"/>
                </a:solidFill>
              </a:rPr>
              <a:t>	public </a:t>
            </a:r>
            <a:r>
              <a:rPr lang="en-ZA" dirty="0">
                <a:solidFill>
                  <a:schemeClr val="bg1"/>
                </a:solidFill>
              </a:rPr>
              <a:t>Foo(</a:t>
            </a:r>
            <a:r>
              <a:rPr lang="en-ZA" dirty="0" err="1">
                <a:solidFill>
                  <a:schemeClr val="bg1"/>
                </a:solidFill>
              </a:rPr>
              <a:t>IBar</a:t>
            </a:r>
            <a:r>
              <a:rPr lang="en-ZA" dirty="0">
                <a:solidFill>
                  <a:schemeClr val="bg1"/>
                </a:solidFill>
              </a:rPr>
              <a:t> bar)</a:t>
            </a:r>
          </a:p>
          <a:p>
            <a:r>
              <a:rPr lang="en-ZA" dirty="0" smtClean="0">
                <a:solidFill>
                  <a:schemeClr val="bg1"/>
                </a:solidFill>
              </a:rPr>
              <a:t>	{</a:t>
            </a:r>
          </a:p>
          <a:p>
            <a:r>
              <a:rPr lang="en-ZA" dirty="0">
                <a:solidFill>
                  <a:schemeClr val="bg1"/>
                </a:solidFill>
              </a:rPr>
              <a:t>	</a:t>
            </a:r>
            <a:r>
              <a:rPr lang="en-ZA" dirty="0" smtClean="0">
                <a:solidFill>
                  <a:schemeClr val="bg1"/>
                </a:solidFill>
              </a:rPr>
              <a:t>	</a:t>
            </a:r>
            <a:r>
              <a:rPr lang="en-ZA" dirty="0" err="1" smtClean="0">
                <a:solidFill>
                  <a:schemeClr val="bg1"/>
                </a:solidFill>
              </a:rPr>
              <a:t>this.bar</a:t>
            </a:r>
            <a:r>
              <a:rPr lang="en-ZA" dirty="0" smtClean="0">
                <a:solidFill>
                  <a:schemeClr val="bg1"/>
                </a:solidFill>
              </a:rPr>
              <a:t> </a:t>
            </a:r>
            <a:r>
              <a:rPr lang="en-ZA" dirty="0">
                <a:solidFill>
                  <a:schemeClr val="bg1"/>
                </a:solidFill>
              </a:rPr>
              <a:t>= bar;</a:t>
            </a:r>
          </a:p>
          <a:p>
            <a:r>
              <a:rPr lang="en-ZA" dirty="0" smtClean="0">
                <a:solidFill>
                  <a:schemeClr val="bg1"/>
                </a:solidFill>
              </a:rPr>
              <a:t>	}</a:t>
            </a:r>
            <a:endParaRPr lang="en-ZA" dirty="0">
              <a:solidFill>
                <a:schemeClr val="bg1"/>
              </a:solidFill>
            </a:endParaRPr>
          </a:p>
          <a:p>
            <a:r>
              <a:rPr lang="en-ZA" dirty="0" smtClean="0">
                <a:solidFill>
                  <a:schemeClr val="bg1"/>
                </a:solidFill>
              </a:rPr>
              <a:t>	//...</a:t>
            </a:r>
            <a:endParaRPr lang="en-ZA" dirty="0">
              <a:solidFill>
                <a:schemeClr val="bg1"/>
              </a:solidFill>
            </a:endParaRPr>
          </a:p>
          <a:p>
            <a:r>
              <a:rPr lang="en-ZA" dirty="0">
                <a:solidFill>
                  <a:schemeClr val="bg1"/>
                </a:solidFill>
              </a:rPr>
              <a:t>}</a:t>
            </a:r>
          </a:p>
        </p:txBody>
      </p:sp>
      <p:sp>
        <p:nvSpPr>
          <p:cNvPr id="6" name="Rectangle 5"/>
          <p:cNvSpPr/>
          <p:nvPr/>
        </p:nvSpPr>
        <p:spPr>
          <a:xfrm>
            <a:off x="6448431" y="2657475"/>
            <a:ext cx="4338637" cy="3139321"/>
          </a:xfrm>
          <a:prstGeom prst="rect">
            <a:avLst/>
          </a:prstGeom>
          <a:solidFill>
            <a:schemeClr val="tx2">
              <a:lumMod val="90000"/>
            </a:schemeClr>
          </a:solidFill>
        </p:spPr>
        <p:txBody>
          <a:bodyPr wrap="square">
            <a:spAutoFit/>
          </a:bodyPr>
          <a:lstStyle/>
          <a:p>
            <a:r>
              <a:rPr lang="en-ZA" dirty="0">
                <a:solidFill>
                  <a:schemeClr val="bg1"/>
                </a:solidFill>
              </a:rPr>
              <a:t>//Foo Needs an </a:t>
            </a:r>
            <a:r>
              <a:rPr lang="en-ZA" dirty="0" err="1">
                <a:solidFill>
                  <a:schemeClr val="bg1"/>
                </a:solidFill>
              </a:rPr>
              <a:t>IBar</a:t>
            </a:r>
            <a:endParaRPr lang="en-ZA" dirty="0">
              <a:solidFill>
                <a:schemeClr val="bg1"/>
              </a:solidFill>
            </a:endParaRPr>
          </a:p>
          <a:p>
            <a:r>
              <a:rPr lang="en-ZA" dirty="0">
                <a:solidFill>
                  <a:schemeClr val="bg1"/>
                </a:solidFill>
              </a:rPr>
              <a:t>public class Foo</a:t>
            </a:r>
          </a:p>
          <a:p>
            <a:r>
              <a:rPr lang="en-ZA" dirty="0">
                <a:solidFill>
                  <a:schemeClr val="bg1"/>
                </a:solidFill>
              </a:rPr>
              <a:t>{</a:t>
            </a:r>
          </a:p>
          <a:p>
            <a:r>
              <a:rPr lang="en-ZA" dirty="0" smtClean="0">
                <a:solidFill>
                  <a:schemeClr val="bg1"/>
                </a:solidFill>
              </a:rPr>
              <a:t>	private </a:t>
            </a:r>
            <a:r>
              <a:rPr lang="en-ZA" dirty="0" err="1">
                <a:solidFill>
                  <a:schemeClr val="bg1"/>
                </a:solidFill>
              </a:rPr>
              <a:t>IBar</a:t>
            </a:r>
            <a:r>
              <a:rPr lang="en-ZA" dirty="0">
                <a:solidFill>
                  <a:schemeClr val="bg1"/>
                </a:solidFill>
              </a:rPr>
              <a:t> bar;</a:t>
            </a:r>
          </a:p>
          <a:p>
            <a:endParaRPr lang="en-ZA" dirty="0">
              <a:solidFill>
                <a:schemeClr val="bg1"/>
              </a:solidFill>
            </a:endParaRPr>
          </a:p>
          <a:p>
            <a:r>
              <a:rPr lang="en-ZA" dirty="0" smtClean="0">
                <a:solidFill>
                  <a:schemeClr val="bg1"/>
                </a:solidFill>
              </a:rPr>
              <a:t>	public </a:t>
            </a:r>
            <a:r>
              <a:rPr lang="en-ZA" dirty="0">
                <a:solidFill>
                  <a:schemeClr val="bg1"/>
                </a:solidFill>
              </a:rPr>
              <a:t>Foo()</a:t>
            </a:r>
          </a:p>
          <a:p>
            <a:r>
              <a:rPr lang="en-ZA" dirty="0" smtClean="0">
                <a:solidFill>
                  <a:schemeClr val="bg1"/>
                </a:solidFill>
              </a:rPr>
              <a:t>	{</a:t>
            </a:r>
            <a:endParaRPr lang="en-ZA" dirty="0">
              <a:solidFill>
                <a:schemeClr val="bg1"/>
              </a:solidFill>
            </a:endParaRPr>
          </a:p>
          <a:p>
            <a:r>
              <a:rPr lang="en-ZA" dirty="0" smtClean="0">
                <a:solidFill>
                  <a:schemeClr val="bg1"/>
                </a:solidFill>
              </a:rPr>
              <a:t>		</a:t>
            </a:r>
            <a:r>
              <a:rPr lang="en-ZA" dirty="0" err="1" smtClean="0">
                <a:solidFill>
                  <a:schemeClr val="bg1"/>
                </a:solidFill>
              </a:rPr>
              <a:t>this.bar</a:t>
            </a:r>
            <a:r>
              <a:rPr lang="en-ZA" dirty="0" smtClean="0">
                <a:solidFill>
                  <a:schemeClr val="bg1"/>
                </a:solidFill>
              </a:rPr>
              <a:t> </a:t>
            </a:r>
            <a:r>
              <a:rPr lang="en-ZA" dirty="0">
                <a:solidFill>
                  <a:schemeClr val="bg1"/>
                </a:solidFill>
              </a:rPr>
              <a:t>= </a:t>
            </a:r>
            <a:r>
              <a:rPr lang="en-ZA" dirty="0" err="1">
                <a:solidFill>
                  <a:schemeClr val="bg1"/>
                </a:solidFill>
              </a:rPr>
              <a:t>Container.Get</a:t>
            </a:r>
            <a:r>
              <a:rPr lang="en-ZA" dirty="0">
                <a:solidFill>
                  <a:schemeClr val="bg1"/>
                </a:solidFill>
              </a:rPr>
              <a:t>&lt;</a:t>
            </a:r>
            <a:r>
              <a:rPr lang="en-ZA" dirty="0" err="1">
                <a:solidFill>
                  <a:schemeClr val="bg1"/>
                </a:solidFill>
              </a:rPr>
              <a:t>IBar</a:t>
            </a:r>
            <a:r>
              <a:rPr lang="en-ZA" dirty="0">
                <a:solidFill>
                  <a:schemeClr val="bg1"/>
                </a:solidFill>
              </a:rPr>
              <a:t>&gt;();</a:t>
            </a:r>
          </a:p>
          <a:p>
            <a:r>
              <a:rPr lang="en-ZA" dirty="0" smtClean="0">
                <a:solidFill>
                  <a:schemeClr val="bg1"/>
                </a:solidFill>
              </a:rPr>
              <a:t>	}</a:t>
            </a:r>
            <a:endParaRPr lang="en-ZA" dirty="0">
              <a:solidFill>
                <a:schemeClr val="bg1"/>
              </a:solidFill>
            </a:endParaRPr>
          </a:p>
          <a:p>
            <a:r>
              <a:rPr lang="en-ZA" dirty="0" smtClean="0">
                <a:solidFill>
                  <a:schemeClr val="bg1"/>
                </a:solidFill>
              </a:rPr>
              <a:t>	//...</a:t>
            </a:r>
            <a:endParaRPr lang="en-ZA" dirty="0">
              <a:solidFill>
                <a:schemeClr val="bg1"/>
              </a:solidFill>
            </a:endParaRPr>
          </a:p>
          <a:p>
            <a:r>
              <a:rPr lang="en-ZA" dirty="0">
                <a:solidFill>
                  <a:schemeClr val="bg1"/>
                </a:solidFill>
              </a:rPr>
              <a:t>}</a:t>
            </a:r>
          </a:p>
        </p:txBody>
      </p:sp>
      <p:sp>
        <p:nvSpPr>
          <p:cNvPr id="7" name="TextBox 6"/>
          <p:cNvSpPr txBox="1"/>
          <p:nvPr/>
        </p:nvSpPr>
        <p:spPr>
          <a:xfrm>
            <a:off x="1276357" y="2177004"/>
            <a:ext cx="2236510" cy="369332"/>
          </a:xfrm>
          <a:prstGeom prst="rect">
            <a:avLst/>
          </a:prstGeom>
          <a:noFill/>
        </p:spPr>
        <p:txBody>
          <a:bodyPr wrap="none" rtlCol="0">
            <a:spAutoFit/>
          </a:bodyPr>
          <a:lstStyle/>
          <a:p>
            <a:r>
              <a:rPr lang="en-US" dirty="0" smtClean="0"/>
              <a:t>Dependency Injection</a:t>
            </a:r>
            <a:endParaRPr lang="en-ZA" dirty="0"/>
          </a:p>
        </p:txBody>
      </p:sp>
      <p:sp>
        <p:nvSpPr>
          <p:cNvPr id="8" name="TextBox 7"/>
          <p:cNvSpPr txBox="1"/>
          <p:nvPr/>
        </p:nvSpPr>
        <p:spPr>
          <a:xfrm>
            <a:off x="6448431" y="2177004"/>
            <a:ext cx="1611980" cy="369332"/>
          </a:xfrm>
          <a:prstGeom prst="rect">
            <a:avLst/>
          </a:prstGeom>
          <a:noFill/>
        </p:spPr>
        <p:txBody>
          <a:bodyPr wrap="none" rtlCol="0">
            <a:spAutoFit/>
          </a:bodyPr>
          <a:lstStyle/>
          <a:p>
            <a:r>
              <a:rPr lang="en-US" dirty="0" smtClean="0"/>
              <a:t>Service Locator</a:t>
            </a:r>
            <a:endParaRPr lang="en-ZA" dirty="0"/>
          </a:p>
        </p:txBody>
      </p:sp>
    </p:spTree>
    <p:extLst>
      <p:ext uri="{BB962C8B-B14F-4D97-AF65-F5344CB8AC3E}">
        <p14:creationId xmlns:p14="http://schemas.microsoft.com/office/powerpoint/2010/main" val="24477225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2">
                  <a:lumMod val="67000"/>
                </a:schemeClr>
              </a:gs>
              <a:gs pos="48000">
                <a:schemeClr val="accent2">
                  <a:lumMod val="97000"/>
                  <a:lumOff val="3000"/>
                </a:schemeClr>
              </a:gs>
              <a:gs pos="100000">
                <a:srgbClr val="91B0E3">
                  <a:alpha val="0"/>
                </a:srgbClr>
              </a:gs>
            </a:gsLst>
            <a:lin ang="0" scaled="1"/>
          </a:gradFill>
        </p:spPr>
        <p:txBody>
          <a:bodyPr/>
          <a:lstStyle/>
          <a:p>
            <a:r>
              <a:rPr lang="en-US" dirty="0" smtClean="0"/>
              <a:t>Project: improving the factory</a:t>
            </a:r>
            <a:endParaRPr lang="en-ZA" dirty="0"/>
          </a:p>
        </p:txBody>
      </p:sp>
      <p:sp>
        <p:nvSpPr>
          <p:cNvPr id="3" name="Content Placeholder 2"/>
          <p:cNvSpPr>
            <a:spLocks noGrp="1"/>
          </p:cNvSpPr>
          <p:nvPr>
            <p:ph idx="1"/>
          </p:nvPr>
        </p:nvSpPr>
        <p:spPr>
          <a:xfrm>
            <a:off x="685801" y="2323051"/>
            <a:ext cx="5657849" cy="572557"/>
          </a:xfrm>
        </p:spPr>
        <p:txBody>
          <a:bodyPr>
            <a:noAutofit/>
          </a:bodyPr>
          <a:lstStyle/>
          <a:p>
            <a:pPr marL="0" indent="0">
              <a:buNone/>
            </a:pPr>
            <a:r>
              <a:rPr lang="en-US" sz="2400" dirty="0" smtClean="0"/>
              <a:t>What if we need lots of concrete objects?</a:t>
            </a:r>
            <a:endParaRPr lang="en-ZA" sz="2400" dirty="0"/>
          </a:p>
        </p:txBody>
      </p:sp>
      <p:sp>
        <p:nvSpPr>
          <p:cNvPr id="4" name="TextBox 3"/>
          <p:cNvSpPr txBox="1"/>
          <p:nvPr/>
        </p:nvSpPr>
        <p:spPr>
          <a:xfrm>
            <a:off x="685801" y="3152802"/>
            <a:ext cx="8237383" cy="369332"/>
          </a:xfrm>
          <a:prstGeom prst="rect">
            <a:avLst/>
          </a:prstGeom>
          <a:noFill/>
        </p:spPr>
        <p:txBody>
          <a:bodyPr wrap="none" rtlCol="0">
            <a:spAutoFit/>
          </a:bodyPr>
          <a:lstStyle/>
          <a:p>
            <a:r>
              <a:rPr lang="en-US" dirty="0" smtClean="0"/>
              <a:t>We can create ONE instance of the factory class with all concrete objects loaded once.</a:t>
            </a:r>
            <a:endParaRPr lang="en-Z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51" y="3919538"/>
            <a:ext cx="2286000" cy="1676400"/>
          </a:xfrm>
          <a:prstGeom prst="rect">
            <a:avLst/>
          </a:prstGeom>
        </p:spPr>
      </p:pic>
      <p:sp>
        <p:nvSpPr>
          <p:cNvPr id="6" name="Rectangle 5"/>
          <p:cNvSpPr/>
          <p:nvPr/>
        </p:nvSpPr>
        <p:spPr>
          <a:xfrm>
            <a:off x="3338512" y="3919538"/>
            <a:ext cx="8034338" cy="1785104"/>
          </a:xfrm>
          <a:prstGeom prst="rect">
            <a:avLst/>
          </a:prstGeom>
        </p:spPr>
        <p:txBody>
          <a:bodyPr wrap="square">
            <a:spAutoFit/>
          </a:bodyPr>
          <a:lstStyle/>
          <a:p>
            <a:r>
              <a:rPr lang="en-US" sz="2000" dirty="0" smtClean="0"/>
              <a:t>To achieve this we do the following:</a:t>
            </a:r>
            <a:endParaRPr lang="en-ZA" dirty="0" smtClean="0"/>
          </a:p>
          <a:p>
            <a:pPr>
              <a:buFont typeface="Arial" panose="020B0604020202020204" pitchFamily="34" charset="0"/>
              <a:buChar char="•"/>
            </a:pPr>
            <a:endParaRPr lang="en-ZA" dirty="0" smtClean="0"/>
          </a:p>
          <a:p>
            <a:pPr>
              <a:buFont typeface="Arial" panose="020B0604020202020204" pitchFamily="34" charset="0"/>
              <a:buChar char="•"/>
            </a:pPr>
            <a:r>
              <a:rPr lang="en-ZA" dirty="0" smtClean="0"/>
              <a:t>Declare </a:t>
            </a:r>
            <a:r>
              <a:rPr lang="en-ZA" dirty="0"/>
              <a:t>the class as static.</a:t>
            </a:r>
          </a:p>
          <a:p>
            <a:pPr>
              <a:buFont typeface="Arial" panose="020B0604020202020204" pitchFamily="34" charset="0"/>
              <a:buChar char="•"/>
            </a:pPr>
            <a:r>
              <a:rPr lang="en-ZA" dirty="0"/>
              <a:t>Declare the list in which the types will be stored as static.</a:t>
            </a:r>
          </a:p>
          <a:p>
            <a:pPr>
              <a:buFont typeface="Arial" panose="020B0604020202020204" pitchFamily="34" charset="0"/>
              <a:buChar char="•"/>
            </a:pPr>
            <a:r>
              <a:rPr lang="en-ZA" dirty="0"/>
              <a:t>Finally the Create function should also be defined </a:t>
            </a:r>
            <a:r>
              <a:rPr lang="en-ZA" dirty="0" smtClean="0"/>
              <a:t>as static </a:t>
            </a:r>
            <a:r>
              <a:rPr lang="en-ZA" dirty="0"/>
              <a:t>so that it can access static variables.</a:t>
            </a:r>
          </a:p>
        </p:txBody>
      </p:sp>
    </p:spTree>
    <p:extLst>
      <p:ext uri="{BB962C8B-B14F-4D97-AF65-F5344CB8AC3E}">
        <p14:creationId xmlns:p14="http://schemas.microsoft.com/office/powerpoint/2010/main" val="2221053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2263" y="623650"/>
            <a:ext cx="8796337" cy="5693866"/>
          </a:xfrm>
          <a:prstGeom prst="rect">
            <a:avLst/>
          </a:prstGeom>
          <a:solidFill>
            <a:schemeClr val="bg2">
              <a:lumMod val="20000"/>
              <a:lumOff val="80000"/>
            </a:schemeClr>
          </a:solidFill>
        </p:spPr>
        <p:txBody>
          <a:bodyPr wrap="square">
            <a:spAutoFit/>
          </a:bodyPr>
          <a:lstStyle/>
          <a:p>
            <a:r>
              <a:rPr lang="en-ZA" sz="1400" dirty="0">
                <a:solidFill>
                  <a:schemeClr val="bg1"/>
                </a:solidFill>
              </a:rPr>
              <a:t>[</a:t>
            </a:r>
            <a:r>
              <a:rPr lang="en-ZA" sz="1400" dirty="0" err="1">
                <a:solidFill>
                  <a:schemeClr val="bg1"/>
                </a:solidFill>
              </a:rPr>
              <a:t>TestClass</a:t>
            </a:r>
            <a:r>
              <a:rPr lang="en-ZA" sz="1400" dirty="0">
                <a:solidFill>
                  <a:schemeClr val="bg1"/>
                </a:solidFill>
              </a:rPr>
              <a:t>]</a:t>
            </a:r>
          </a:p>
          <a:p>
            <a:r>
              <a:rPr lang="en-ZA" sz="1400" dirty="0">
                <a:solidFill>
                  <a:schemeClr val="bg1"/>
                </a:solidFill>
              </a:rPr>
              <a:t>public class </a:t>
            </a:r>
            <a:r>
              <a:rPr lang="en-ZA" sz="1400" dirty="0" err="1">
                <a:solidFill>
                  <a:schemeClr val="bg1"/>
                </a:solidFill>
              </a:rPr>
              <a:t>FactoryTests</a:t>
            </a:r>
            <a:endParaRPr lang="en-ZA" sz="1400" dirty="0">
              <a:solidFill>
                <a:schemeClr val="bg1"/>
              </a:solidFill>
            </a:endParaRPr>
          </a:p>
          <a:p>
            <a:r>
              <a:rPr lang="en-ZA" sz="1400" dirty="0">
                <a:solidFill>
                  <a:schemeClr val="bg1"/>
                </a:solidFill>
              </a:rPr>
              <a:t>{</a:t>
            </a:r>
          </a:p>
          <a:p>
            <a:r>
              <a:rPr lang="en-ZA" sz="1400" dirty="0" smtClean="0">
                <a:solidFill>
                  <a:schemeClr val="bg1"/>
                </a:solidFill>
              </a:rPr>
              <a:t>	[</a:t>
            </a:r>
            <a:r>
              <a:rPr lang="en-ZA" sz="1400" dirty="0" err="1">
                <a:solidFill>
                  <a:schemeClr val="bg1"/>
                </a:solidFill>
              </a:rPr>
              <a:t>TestMethod</a:t>
            </a:r>
            <a:r>
              <a:rPr lang="en-ZA" sz="1400" dirty="0">
                <a:solidFill>
                  <a:schemeClr val="bg1"/>
                </a:solidFill>
              </a:rPr>
              <a:t>]</a:t>
            </a:r>
          </a:p>
          <a:p>
            <a:r>
              <a:rPr lang="en-ZA" sz="1400" dirty="0" smtClean="0">
                <a:solidFill>
                  <a:schemeClr val="bg1"/>
                </a:solidFill>
              </a:rPr>
              <a:t>	public </a:t>
            </a:r>
            <a:r>
              <a:rPr lang="en-ZA" sz="1400" dirty="0">
                <a:solidFill>
                  <a:schemeClr val="bg1"/>
                </a:solidFill>
              </a:rPr>
              <a:t>void </a:t>
            </a:r>
            <a:r>
              <a:rPr lang="en-ZA" sz="1400" dirty="0" err="1">
                <a:solidFill>
                  <a:schemeClr val="bg1"/>
                </a:solidFill>
              </a:rPr>
              <a:t>CreatesNewLeadInstance</a:t>
            </a:r>
            <a:r>
              <a:rPr lang="en-ZA" sz="1400" dirty="0">
                <a:solidFill>
                  <a:schemeClr val="bg1"/>
                </a:solidFill>
              </a:rPr>
              <a:t>()</a:t>
            </a:r>
          </a:p>
          <a:p>
            <a:r>
              <a:rPr lang="en-ZA" sz="1400" dirty="0" smtClean="0">
                <a:solidFill>
                  <a:schemeClr val="bg1"/>
                </a:solidFill>
              </a:rPr>
              <a:t>	{</a:t>
            </a:r>
            <a:endParaRPr lang="en-ZA" sz="1400" dirty="0">
              <a:solidFill>
                <a:schemeClr val="bg1"/>
              </a:solidFill>
            </a:endParaRPr>
          </a:p>
          <a:p>
            <a:r>
              <a:rPr lang="en-ZA" sz="1400" dirty="0" smtClean="0">
                <a:solidFill>
                  <a:schemeClr val="bg1"/>
                </a:solidFill>
              </a:rPr>
              <a:t>		//</a:t>
            </a:r>
            <a:r>
              <a:rPr lang="en-ZA" sz="1400" dirty="0">
                <a:solidFill>
                  <a:schemeClr val="bg1"/>
                </a:solidFill>
              </a:rPr>
              <a:t>Arrange</a:t>
            </a:r>
          </a:p>
          <a:p>
            <a:r>
              <a:rPr lang="en-ZA" sz="1400" dirty="0" smtClean="0">
                <a:solidFill>
                  <a:schemeClr val="bg1"/>
                </a:solidFill>
              </a:rPr>
              <a:t>		//</a:t>
            </a:r>
            <a:r>
              <a:rPr lang="en-ZA" sz="1400" dirty="0">
                <a:solidFill>
                  <a:schemeClr val="bg1"/>
                </a:solidFill>
              </a:rPr>
              <a:t>Act</a:t>
            </a:r>
          </a:p>
          <a:p>
            <a:r>
              <a:rPr lang="en-ZA" sz="1400" dirty="0" smtClean="0">
                <a:solidFill>
                  <a:schemeClr val="bg1"/>
                </a:solidFill>
              </a:rPr>
              <a:t>		</a:t>
            </a:r>
            <a:r>
              <a:rPr lang="en-ZA" sz="1400" dirty="0" err="1" smtClean="0">
                <a:solidFill>
                  <a:schemeClr val="bg1"/>
                </a:solidFill>
              </a:rPr>
              <a:t>var</a:t>
            </a:r>
            <a:r>
              <a:rPr lang="en-ZA" sz="1400" dirty="0" smtClean="0">
                <a:solidFill>
                  <a:schemeClr val="bg1"/>
                </a:solidFill>
              </a:rPr>
              <a:t> </a:t>
            </a:r>
            <a:r>
              <a:rPr lang="en-ZA" sz="1400" dirty="0">
                <a:solidFill>
                  <a:schemeClr val="bg1"/>
                </a:solidFill>
              </a:rPr>
              <a:t>result = </a:t>
            </a:r>
            <a:r>
              <a:rPr lang="en-ZA" sz="1400" dirty="0" err="1">
                <a:solidFill>
                  <a:schemeClr val="bg1"/>
                </a:solidFill>
              </a:rPr>
              <a:t>Factory.Create</a:t>
            </a:r>
            <a:r>
              <a:rPr lang="en-ZA" sz="1400" dirty="0">
                <a:solidFill>
                  <a:schemeClr val="bg1"/>
                </a:solidFill>
              </a:rPr>
              <a:t>((</a:t>
            </a:r>
            <a:r>
              <a:rPr lang="en-ZA" sz="1400" dirty="0" err="1">
                <a:solidFill>
                  <a:schemeClr val="bg1"/>
                </a:solidFill>
              </a:rPr>
              <a:t>int</a:t>
            </a:r>
            <a:r>
              <a:rPr lang="en-ZA" sz="1400" dirty="0">
                <a:solidFill>
                  <a:schemeClr val="bg1"/>
                </a:solidFill>
              </a:rPr>
              <a:t>)</a:t>
            </a:r>
            <a:r>
              <a:rPr lang="en-ZA" sz="1400" dirty="0" err="1">
                <a:solidFill>
                  <a:schemeClr val="bg1"/>
                </a:solidFill>
              </a:rPr>
              <a:t>CustomerScreenTests.TestCustomerTypes.Lead</a:t>
            </a:r>
            <a:r>
              <a:rPr lang="en-ZA" sz="1400" dirty="0">
                <a:solidFill>
                  <a:schemeClr val="bg1"/>
                </a:solidFill>
              </a:rPr>
              <a:t>);</a:t>
            </a:r>
          </a:p>
          <a:p>
            <a:r>
              <a:rPr lang="en-ZA" sz="1400" dirty="0" smtClean="0">
                <a:solidFill>
                  <a:schemeClr val="bg1"/>
                </a:solidFill>
              </a:rPr>
              <a:t>		//</a:t>
            </a:r>
            <a:r>
              <a:rPr lang="en-ZA" sz="1400" dirty="0">
                <a:solidFill>
                  <a:schemeClr val="bg1"/>
                </a:solidFill>
              </a:rPr>
              <a:t>Assert</a:t>
            </a:r>
          </a:p>
          <a:p>
            <a:r>
              <a:rPr lang="en-ZA" sz="1400" dirty="0" smtClean="0">
                <a:solidFill>
                  <a:schemeClr val="bg1"/>
                </a:solidFill>
              </a:rPr>
              <a:t>		</a:t>
            </a:r>
            <a:r>
              <a:rPr lang="en-ZA" sz="1400" dirty="0" err="1" smtClean="0">
                <a:solidFill>
                  <a:schemeClr val="bg1"/>
                </a:solidFill>
              </a:rPr>
              <a:t>var</a:t>
            </a:r>
            <a:r>
              <a:rPr lang="en-ZA" sz="1400" dirty="0" smtClean="0">
                <a:solidFill>
                  <a:schemeClr val="bg1"/>
                </a:solidFill>
              </a:rPr>
              <a:t> </a:t>
            </a:r>
            <a:r>
              <a:rPr lang="en-ZA" sz="1400" dirty="0" err="1">
                <a:solidFill>
                  <a:schemeClr val="bg1"/>
                </a:solidFill>
              </a:rPr>
              <a:t>leadResult</a:t>
            </a:r>
            <a:r>
              <a:rPr lang="en-ZA" sz="1400" dirty="0">
                <a:solidFill>
                  <a:schemeClr val="bg1"/>
                </a:solidFill>
              </a:rPr>
              <a:t> = result as Lead;</a:t>
            </a:r>
          </a:p>
          <a:p>
            <a:r>
              <a:rPr lang="en-ZA" sz="1400" dirty="0" smtClean="0">
                <a:solidFill>
                  <a:schemeClr val="bg1"/>
                </a:solidFill>
              </a:rPr>
              <a:t>		</a:t>
            </a:r>
            <a:r>
              <a:rPr lang="en-ZA" sz="1400" dirty="0" err="1" smtClean="0">
                <a:solidFill>
                  <a:schemeClr val="bg1"/>
                </a:solidFill>
              </a:rPr>
              <a:t>Assert.IsNotNull</a:t>
            </a:r>
            <a:r>
              <a:rPr lang="en-ZA" sz="1400" dirty="0" smtClean="0">
                <a:solidFill>
                  <a:schemeClr val="bg1"/>
                </a:solidFill>
              </a:rPr>
              <a:t>(</a:t>
            </a:r>
            <a:r>
              <a:rPr lang="en-ZA" sz="1400" dirty="0" err="1" smtClean="0">
                <a:solidFill>
                  <a:schemeClr val="bg1"/>
                </a:solidFill>
              </a:rPr>
              <a:t>leadResult</a:t>
            </a:r>
            <a:r>
              <a:rPr lang="en-ZA" sz="1400" dirty="0">
                <a:solidFill>
                  <a:schemeClr val="bg1"/>
                </a:solidFill>
              </a:rPr>
              <a:t>);</a:t>
            </a:r>
          </a:p>
          <a:p>
            <a:r>
              <a:rPr lang="en-ZA" sz="1400" dirty="0" smtClean="0">
                <a:solidFill>
                  <a:schemeClr val="bg1"/>
                </a:solidFill>
              </a:rPr>
              <a:t>	}</a:t>
            </a:r>
            <a:endParaRPr lang="en-ZA" sz="1400" dirty="0">
              <a:solidFill>
                <a:schemeClr val="bg1"/>
              </a:solidFill>
            </a:endParaRPr>
          </a:p>
          <a:p>
            <a:endParaRPr lang="en-ZA" sz="1400" dirty="0">
              <a:solidFill>
                <a:schemeClr val="bg1"/>
              </a:solidFill>
            </a:endParaRPr>
          </a:p>
          <a:p>
            <a:r>
              <a:rPr lang="en-ZA" sz="1400" dirty="0" smtClean="0">
                <a:solidFill>
                  <a:schemeClr val="bg1"/>
                </a:solidFill>
              </a:rPr>
              <a:t>	[</a:t>
            </a:r>
            <a:r>
              <a:rPr lang="en-ZA" sz="1400" dirty="0" err="1">
                <a:solidFill>
                  <a:schemeClr val="bg1"/>
                </a:solidFill>
              </a:rPr>
              <a:t>TestMethod</a:t>
            </a:r>
            <a:r>
              <a:rPr lang="en-ZA" sz="1400" dirty="0">
                <a:solidFill>
                  <a:schemeClr val="bg1"/>
                </a:solidFill>
              </a:rPr>
              <a:t>]</a:t>
            </a:r>
          </a:p>
          <a:p>
            <a:r>
              <a:rPr lang="en-ZA" sz="1400" dirty="0" smtClean="0">
                <a:solidFill>
                  <a:schemeClr val="bg1"/>
                </a:solidFill>
              </a:rPr>
              <a:t>	public </a:t>
            </a:r>
            <a:r>
              <a:rPr lang="en-ZA" sz="1400" dirty="0">
                <a:solidFill>
                  <a:schemeClr val="bg1"/>
                </a:solidFill>
              </a:rPr>
              <a:t>void </a:t>
            </a:r>
            <a:r>
              <a:rPr lang="en-ZA" sz="1400" dirty="0" err="1">
                <a:solidFill>
                  <a:schemeClr val="bg1"/>
                </a:solidFill>
              </a:rPr>
              <a:t>CreatesNewCustomerInstance</a:t>
            </a:r>
            <a:r>
              <a:rPr lang="en-ZA" sz="1400" dirty="0">
                <a:solidFill>
                  <a:schemeClr val="bg1"/>
                </a:solidFill>
              </a:rPr>
              <a:t>()</a:t>
            </a:r>
          </a:p>
          <a:p>
            <a:r>
              <a:rPr lang="en-ZA" sz="1400" dirty="0" smtClean="0">
                <a:solidFill>
                  <a:schemeClr val="bg1"/>
                </a:solidFill>
              </a:rPr>
              <a:t>	{</a:t>
            </a:r>
            <a:endParaRPr lang="en-ZA" sz="1400" dirty="0">
              <a:solidFill>
                <a:schemeClr val="bg1"/>
              </a:solidFill>
            </a:endParaRPr>
          </a:p>
          <a:p>
            <a:r>
              <a:rPr lang="en-ZA" sz="1400" dirty="0" smtClean="0">
                <a:solidFill>
                  <a:schemeClr val="bg1"/>
                </a:solidFill>
              </a:rPr>
              <a:t>		//</a:t>
            </a:r>
            <a:r>
              <a:rPr lang="en-ZA" sz="1400" dirty="0">
                <a:solidFill>
                  <a:schemeClr val="bg1"/>
                </a:solidFill>
              </a:rPr>
              <a:t>Arrange</a:t>
            </a:r>
          </a:p>
          <a:p>
            <a:r>
              <a:rPr lang="en-ZA" sz="1400" dirty="0" smtClean="0">
                <a:solidFill>
                  <a:schemeClr val="bg1"/>
                </a:solidFill>
              </a:rPr>
              <a:t>		//</a:t>
            </a:r>
            <a:r>
              <a:rPr lang="en-ZA" sz="1400" dirty="0">
                <a:solidFill>
                  <a:schemeClr val="bg1"/>
                </a:solidFill>
              </a:rPr>
              <a:t>Act</a:t>
            </a:r>
          </a:p>
          <a:p>
            <a:r>
              <a:rPr lang="en-ZA" sz="1400" dirty="0" smtClean="0">
                <a:solidFill>
                  <a:schemeClr val="bg1"/>
                </a:solidFill>
              </a:rPr>
              <a:t>		</a:t>
            </a:r>
            <a:r>
              <a:rPr lang="en-ZA" sz="1400" dirty="0" err="1" smtClean="0">
                <a:solidFill>
                  <a:schemeClr val="bg1"/>
                </a:solidFill>
              </a:rPr>
              <a:t>var</a:t>
            </a:r>
            <a:r>
              <a:rPr lang="en-ZA" sz="1400" dirty="0" smtClean="0">
                <a:solidFill>
                  <a:schemeClr val="bg1"/>
                </a:solidFill>
              </a:rPr>
              <a:t> </a:t>
            </a:r>
            <a:r>
              <a:rPr lang="en-ZA" sz="1400" dirty="0">
                <a:solidFill>
                  <a:schemeClr val="bg1"/>
                </a:solidFill>
              </a:rPr>
              <a:t>result = </a:t>
            </a:r>
            <a:r>
              <a:rPr lang="en-ZA" sz="1400" dirty="0" err="1">
                <a:solidFill>
                  <a:schemeClr val="bg1"/>
                </a:solidFill>
              </a:rPr>
              <a:t>Factory.Create</a:t>
            </a:r>
            <a:r>
              <a:rPr lang="en-ZA" sz="1400" dirty="0">
                <a:solidFill>
                  <a:schemeClr val="bg1"/>
                </a:solidFill>
              </a:rPr>
              <a:t>((</a:t>
            </a:r>
            <a:r>
              <a:rPr lang="en-ZA" sz="1400" dirty="0" err="1">
                <a:solidFill>
                  <a:schemeClr val="bg1"/>
                </a:solidFill>
              </a:rPr>
              <a:t>int</a:t>
            </a:r>
            <a:r>
              <a:rPr lang="en-ZA" sz="1400" dirty="0">
                <a:solidFill>
                  <a:schemeClr val="bg1"/>
                </a:solidFill>
              </a:rPr>
              <a:t>)</a:t>
            </a:r>
            <a:r>
              <a:rPr lang="en-ZA" sz="1400" dirty="0" err="1">
                <a:solidFill>
                  <a:schemeClr val="bg1"/>
                </a:solidFill>
              </a:rPr>
              <a:t>CustomerScreenTests.TestCustomerTypes.Customer</a:t>
            </a:r>
            <a:r>
              <a:rPr lang="en-ZA" sz="1400" dirty="0">
                <a:solidFill>
                  <a:schemeClr val="bg1"/>
                </a:solidFill>
              </a:rPr>
              <a:t>);</a:t>
            </a:r>
          </a:p>
          <a:p>
            <a:r>
              <a:rPr lang="en-ZA" sz="1400" dirty="0" smtClean="0">
                <a:solidFill>
                  <a:schemeClr val="bg1"/>
                </a:solidFill>
              </a:rPr>
              <a:t>		//</a:t>
            </a:r>
            <a:r>
              <a:rPr lang="en-ZA" sz="1400" dirty="0">
                <a:solidFill>
                  <a:schemeClr val="bg1"/>
                </a:solidFill>
              </a:rPr>
              <a:t>Assert</a:t>
            </a:r>
          </a:p>
          <a:p>
            <a:r>
              <a:rPr lang="en-ZA" sz="1400" dirty="0" smtClean="0">
                <a:solidFill>
                  <a:schemeClr val="bg1"/>
                </a:solidFill>
              </a:rPr>
              <a:t>		</a:t>
            </a:r>
            <a:r>
              <a:rPr lang="en-ZA" sz="1400" dirty="0" err="1" smtClean="0">
                <a:solidFill>
                  <a:schemeClr val="bg1"/>
                </a:solidFill>
              </a:rPr>
              <a:t>var</a:t>
            </a:r>
            <a:r>
              <a:rPr lang="en-ZA" sz="1400" dirty="0" smtClean="0">
                <a:solidFill>
                  <a:schemeClr val="bg1"/>
                </a:solidFill>
              </a:rPr>
              <a:t> </a:t>
            </a:r>
            <a:r>
              <a:rPr lang="en-ZA" sz="1400" dirty="0" err="1">
                <a:solidFill>
                  <a:schemeClr val="bg1"/>
                </a:solidFill>
              </a:rPr>
              <a:t>leadResult</a:t>
            </a:r>
            <a:r>
              <a:rPr lang="en-ZA" sz="1400" dirty="0">
                <a:solidFill>
                  <a:schemeClr val="bg1"/>
                </a:solidFill>
              </a:rPr>
              <a:t> = result as Customer;</a:t>
            </a:r>
          </a:p>
          <a:p>
            <a:r>
              <a:rPr lang="en-ZA" sz="1400" dirty="0" smtClean="0">
                <a:solidFill>
                  <a:schemeClr val="bg1"/>
                </a:solidFill>
              </a:rPr>
              <a:t>		</a:t>
            </a:r>
            <a:r>
              <a:rPr lang="en-ZA" sz="1400" dirty="0" err="1" smtClean="0">
                <a:solidFill>
                  <a:schemeClr val="bg1"/>
                </a:solidFill>
              </a:rPr>
              <a:t>Assert.IsNotNull</a:t>
            </a:r>
            <a:r>
              <a:rPr lang="en-ZA" sz="1400" dirty="0" smtClean="0">
                <a:solidFill>
                  <a:schemeClr val="bg1"/>
                </a:solidFill>
              </a:rPr>
              <a:t>(</a:t>
            </a:r>
            <a:r>
              <a:rPr lang="en-ZA" sz="1400" dirty="0" err="1" smtClean="0">
                <a:solidFill>
                  <a:schemeClr val="bg1"/>
                </a:solidFill>
              </a:rPr>
              <a:t>leadResult</a:t>
            </a:r>
            <a:r>
              <a:rPr lang="en-ZA" sz="1400" dirty="0">
                <a:solidFill>
                  <a:schemeClr val="bg1"/>
                </a:solidFill>
              </a:rPr>
              <a:t>);</a:t>
            </a:r>
          </a:p>
          <a:p>
            <a:r>
              <a:rPr lang="en-ZA" sz="1400" dirty="0" smtClean="0">
                <a:solidFill>
                  <a:schemeClr val="bg1"/>
                </a:solidFill>
              </a:rPr>
              <a:t>	}</a:t>
            </a:r>
            <a:endParaRPr lang="en-ZA" sz="1400" dirty="0">
              <a:solidFill>
                <a:schemeClr val="bg1"/>
              </a:solidFill>
            </a:endParaRPr>
          </a:p>
          <a:p>
            <a:r>
              <a:rPr lang="en-ZA" sz="1400" dirty="0">
                <a:solidFill>
                  <a:schemeClr val="bg1"/>
                </a:solidFill>
              </a:rPr>
              <a:t>}</a:t>
            </a:r>
          </a:p>
        </p:txBody>
      </p:sp>
      <p:sp>
        <p:nvSpPr>
          <p:cNvPr id="5" name="TextBox 4"/>
          <p:cNvSpPr txBox="1"/>
          <p:nvPr/>
        </p:nvSpPr>
        <p:spPr>
          <a:xfrm>
            <a:off x="528638" y="623650"/>
            <a:ext cx="1902637" cy="369332"/>
          </a:xfrm>
          <a:prstGeom prst="rect">
            <a:avLst/>
          </a:prstGeom>
          <a:noFill/>
        </p:spPr>
        <p:txBody>
          <a:bodyPr wrap="none" rtlCol="0">
            <a:spAutoFit/>
          </a:bodyPr>
          <a:lstStyle/>
          <a:p>
            <a:r>
              <a:rPr lang="en-US" dirty="0" smtClean="0"/>
              <a:t>Update Unit Tests:</a:t>
            </a:r>
            <a:endParaRPr lang="en-ZA" dirty="0"/>
          </a:p>
        </p:txBody>
      </p:sp>
    </p:spTree>
    <p:extLst>
      <p:ext uri="{BB962C8B-B14F-4D97-AF65-F5344CB8AC3E}">
        <p14:creationId xmlns:p14="http://schemas.microsoft.com/office/powerpoint/2010/main" val="33101750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47986" y="1486711"/>
            <a:ext cx="7781927" cy="3693319"/>
          </a:xfrm>
          <a:prstGeom prst="rect">
            <a:avLst/>
          </a:prstGeom>
          <a:solidFill>
            <a:schemeClr val="tx1"/>
          </a:solidFill>
        </p:spPr>
        <p:txBody>
          <a:bodyPr wrap="square">
            <a:spAutoFit/>
          </a:bodyPr>
          <a:lstStyle/>
          <a:p>
            <a:r>
              <a:rPr lang="en-ZA" dirty="0">
                <a:solidFill>
                  <a:schemeClr val="bg1"/>
                </a:solidFill>
              </a:rPr>
              <a:t>public static class Factory</a:t>
            </a:r>
          </a:p>
          <a:p>
            <a:r>
              <a:rPr lang="en-ZA" dirty="0" smtClean="0">
                <a:solidFill>
                  <a:schemeClr val="bg1"/>
                </a:solidFill>
              </a:rPr>
              <a:t>{</a:t>
            </a:r>
            <a:endParaRPr lang="en-ZA" dirty="0">
              <a:solidFill>
                <a:schemeClr val="bg1"/>
              </a:solidFill>
            </a:endParaRPr>
          </a:p>
          <a:p>
            <a:r>
              <a:rPr lang="en-ZA" dirty="0" smtClean="0">
                <a:solidFill>
                  <a:schemeClr val="bg1"/>
                </a:solidFill>
              </a:rPr>
              <a:t>	private </a:t>
            </a:r>
            <a:r>
              <a:rPr lang="en-ZA" dirty="0" err="1" smtClean="0">
                <a:solidFill>
                  <a:schemeClr val="bg1"/>
                </a:solidFill>
              </a:rPr>
              <a:t>readonly</a:t>
            </a:r>
            <a:r>
              <a:rPr lang="en-ZA" dirty="0" smtClean="0">
                <a:solidFill>
                  <a:schemeClr val="bg1"/>
                </a:solidFill>
              </a:rPr>
              <a:t> static List&lt;</a:t>
            </a:r>
            <a:r>
              <a:rPr lang="en-ZA" dirty="0" err="1" smtClean="0">
                <a:solidFill>
                  <a:schemeClr val="bg1"/>
                </a:solidFill>
              </a:rPr>
              <a:t>ICustomer</a:t>
            </a:r>
            <a:r>
              <a:rPr lang="en-ZA" dirty="0">
                <a:solidFill>
                  <a:schemeClr val="bg1"/>
                </a:solidFill>
              </a:rPr>
              <a:t>&gt; </a:t>
            </a:r>
            <a:r>
              <a:rPr lang="en-ZA" dirty="0" smtClean="0">
                <a:solidFill>
                  <a:schemeClr val="bg1"/>
                </a:solidFill>
              </a:rPr>
              <a:t>Customers </a:t>
            </a:r>
            <a:r>
              <a:rPr lang="en-ZA" dirty="0">
                <a:solidFill>
                  <a:schemeClr val="bg1"/>
                </a:solidFill>
              </a:rPr>
              <a:t>= new </a:t>
            </a:r>
            <a:r>
              <a:rPr lang="en-ZA" dirty="0" smtClean="0">
                <a:solidFill>
                  <a:schemeClr val="bg1"/>
                </a:solidFill>
              </a:rPr>
              <a:t>List&lt;</a:t>
            </a:r>
            <a:r>
              <a:rPr lang="en-ZA" dirty="0" err="1" smtClean="0">
                <a:solidFill>
                  <a:schemeClr val="bg1"/>
                </a:solidFill>
              </a:rPr>
              <a:t>ICustomer</a:t>
            </a:r>
            <a:r>
              <a:rPr lang="en-ZA" dirty="0">
                <a:solidFill>
                  <a:schemeClr val="bg1"/>
                </a:solidFill>
              </a:rPr>
              <a:t>&gt;();</a:t>
            </a:r>
          </a:p>
          <a:p>
            <a:r>
              <a:rPr lang="en-ZA" dirty="0" smtClean="0">
                <a:solidFill>
                  <a:schemeClr val="bg1"/>
                </a:solidFill>
              </a:rPr>
              <a:t>	static </a:t>
            </a:r>
            <a:r>
              <a:rPr lang="en-ZA" dirty="0">
                <a:solidFill>
                  <a:schemeClr val="bg1"/>
                </a:solidFill>
              </a:rPr>
              <a:t>Factory()</a:t>
            </a:r>
          </a:p>
          <a:p>
            <a:pPr lvl="1"/>
            <a:r>
              <a:rPr lang="en-ZA" dirty="0" smtClean="0">
                <a:solidFill>
                  <a:schemeClr val="bg1"/>
                </a:solidFill>
              </a:rPr>
              <a:t>{</a:t>
            </a:r>
            <a:endParaRPr lang="en-ZA" dirty="0">
              <a:solidFill>
                <a:schemeClr val="bg1"/>
              </a:solidFill>
            </a:endParaRPr>
          </a:p>
          <a:p>
            <a:r>
              <a:rPr lang="en-ZA" dirty="0" smtClean="0">
                <a:solidFill>
                  <a:schemeClr val="bg1"/>
                </a:solidFill>
              </a:rPr>
              <a:t>		</a:t>
            </a:r>
            <a:r>
              <a:rPr lang="en-ZA" dirty="0" err="1">
                <a:solidFill>
                  <a:schemeClr val="bg1"/>
                </a:solidFill>
              </a:rPr>
              <a:t>C</a:t>
            </a:r>
            <a:r>
              <a:rPr lang="en-ZA" dirty="0" err="1" smtClean="0">
                <a:solidFill>
                  <a:schemeClr val="bg1"/>
                </a:solidFill>
              </a:rPr>
              <a:t>ustomers.Add</a:t>
            </a:r>
            <a:r>
              <a:rPr lang="en-ZA" dirty="0" smtClean="0">
                <a:solidFill>
                  <a:schemeClr val="bg1"/>
                </a:solidFill>
              </a:rPr>
              <a:t>(new </a:t>
            </a:r>
            <a:r>
              <a:rPr lang="en-ZA" dirty="0">
                <a:solidFill>
                  <a:schemeClr val="bg1"/>
                </a:solidFill>
              </a:rPr>
              <a:t>Lead());</a:t>
            </a:r>
          </a:p>
          <a:p>
            <a:r>
              <a:rPr lang="en-ZA" dirty="0" smtClean="0">
                <a:solidFill>
                  <a:schemeClr val="bg1"/>
                </a:solidFill>
              </a:rPr>
              <a:t>		</a:t>
            </a:r>
            <a:r>
              <a:rPr lang="en-ZA" dirty="0" err="1">
                <a:solidFill>
                  <a:schemeClr val="bg1"/>
                </a:solidFill>
              </a:rPr>
              <a:t>C</a:t>
            </a:r>
            <a:r>
              <a:rPr lang="en-ZA" dirty="0" err="1" smtClean="0">
                <a:solidFill>
                  <a:schemeClr val="bg1"/>
                </a:solidFill>
              </a:rPr>
              <a:t>ustomers.Add</a:t>
            </a:r>
            <a:r>
              <a:rPr lang="en-ZA" dirty="0" smtClean="0">
                <a:solidFill>
                  <a:schemeClr val="bg1"/>
                </a:solidFill>
              </a:rPr>
              <a:t>(new </a:t>
            </a:r>
            <a:r>
              <a:rPr lang="en-ZA" dirty="0">
                <a:solidFill>
                  <a:schemeClr val="bg1"/>
                </a:solidFill>
              </a:rPr>
              <a:t>Customer());</a:t>
            </a:r>
          </a:p>
          <a:p>
            <a:r>
              <a:rPr lang="en-ZA" dirty="0" smtClean="0">
                <a:solidFill>
                  <a:schemeClr val="bg1"/>
                </a:solidFill>
              </a:rPr>
              <a:t>	}</a:t>
            </a:r>
            <a:endParaRPr lang="en-ZA" dirty="0">
              <a:solidFill>
                <a:schemeClr val="bg1"/>
              </a:solidFill>
            </a:endParaRPr>
          </a:p>
          <a:p>
            <a:r>
              <a:rPr lang="en-ZA" dirty="0" smtClean="0">
                <a:solidFill>
                  <a:schemeClr val="bg1"/>
                </a:solidFill>
              </a:rPr>
              <a:t>	public </a:t>
            </a:r>
            <a:r>
              <a:rPr lang="en-ZA" dirty="0">
                <a:solidFill>
                  <a:schemeClr val="bg1"/>
                </a:solidFill>
              </a:rPr>
              <a:t>static </a:t>
            </a:r>
            <a:r>
              <a:rPr lang="en-ZA" dirty="0" err="1">
                <a:solidFill>
                  <a:schemeClr val="bg1"/>
                </a:solidFill>
              </a:rPr>
              <a:t>ICustomer</a:t>
            </a:r>
            <a:r>
              <a:rPr lang="en-ZA" dirty="0">
                <a:solidFill>
                  <a:schemeClr val="bg1"/>
                </a:solidFill>
              </a:rPr>
              <a:t> Create(</a:t>
            </a:r>
            <a:r>
              <a:rPr lang="en-ZA" dirty="0" err="1">
                <a:solidFill>
                  <a:schemeClr val="bg1"/>
                </a:solidFill>
              </a:rPr>
              <a:t>int</a:t>
            </a:r>
            <a:r>
              <a:rPr lang="en-ZA" dirty="0">
                <a:solidFill>
                  <a:schemeClr val="bg1"/>
                </a:solidFill>
              </a:rPr>
              <a:t> </a:t>
            </a:r>
            <a:r>
              <a:rPr lang="en-ZA" dirty="0" err="1">
                <a:solidFill>
                  <a:schemeClr val="bg1"/>
                </a:solidFill>
              </a:rPr>
              <a:t>CustomerType</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smtClean="0">
                <a:solidFill>
                  <a:schemeClr val="bg1"/>
                </a:solidFill>
              </a:rPr>
              <a:t>		return </a:t>
            </a:r>
            <a:r>
              <a:rPr lang="en-ZA" dirty="0">
                <a:solidFill>
                  <a:schemeClr val="bg1"/>
                </a:solidFill>
              </a:rPr>
              <a:t>C</a:t>
            </a:r>
            <a:r>
              <a:rPr lang="en-ZA" dirty="0" smtClean="0">
                <a:solidFill>
                  <a:schemeClr val="bg1"/>
                </a:solidFill>
              </a:rPr>
              <a:t>ustomers[</a:t>
            </a:r>
            <a:r>
              <a:rPr lang="en-ZA" dirty="0" err="1" smtClean="0">
                <a:solidFill>
                  <a:schemeClr val="bg1"/>
                </a:solidFill>
              </a:rPr>
              <a:t>CustomerType</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smtClean="0">
                <a:solidFill>
                  <a:schemeClr val="bg1"/>
                </a:solidFill>
              </a:rPr>
              <a:t>}</a:t>
            </a:r>
            <a:endParaRPr lang="en-ZA" dirty="0">
              <a:solidFill>
                <a:schemeClr val="bg1"/>
              </a:solidFill>
            </a:endParaRPr>
          </a:p>
        </p:txBody>
      </p:sp>
      <p:sp>
        <p:nvSpPr>
          <p:cNvPr id="5" name="TextBox 4"/>
          <p:cNvSpPr txBox="1"/>
          <p:nvPr/>
        </p:nvSpPr>
        <p:spPr>
          <a:xfrm>
            <a:off x="585787" y="1486711"/>
            <a:ext cx="1456553" cy="369332"/>
          </a:xfrm>
          <a:prstGeom prst="rect">
            <a:avLst/>
          </a:prstGeom>
          <a:noFill/>
        </p:spPr>
        <p:txBody>
          <a:bodyPr wrap="none" rtlCol="0">
            <a:spAutoFit/>
          </a:bodyPr>
          <a:lstStyle/>
          <a:p>
            <a:r>
              <a:rPr lang="en-US" dirty="0" smtClean="0"/>
              <a:t>Factory Class:</a:t>
            </a:r>
            <a:endParaRPr lang="en-ZA" dirty="0"/>
          </a:p>
        </p:txBody>
      </p:sp>
    </p:spTree>
    <p:extLst>
      <p:ext uri="{BB962C8B-B14F-4D97-AF65-F5344CB8AC3E}">
        <p14:creationId xmlns:p14="http://schemas.microsoft.com/office/powerpoint/2010/main" val="416039385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fakes and shims</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2423" y="2270125"/>
            <a:ext cx="5298180" cy="3649662"/>
          </a:xfrm>
        </p:spPr>
      </p:pic>
    </p:spTree>
    <p:extLst>
      <p:ext uri="{BB962C8B-B14F-4D97-AF65-F5344CB8AC3E}">
        <p14:creationId xmlns:p14="http://schemas.microsoft.com/office/powerpoint/2010/main" val="181661078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4439" y="1109067"/>
            <a:ext cx="9644062" cy="5262979"/>
          </a:xfrm>
          <a:prstGeom prst="rect">
            <a:avLst/>
          </a:prstGeom>
          <a:solidFill>
            <a:schemeClr val="bg2">
              <a:lumMod val="20000"/>
              <a:lumOff val="80000"/>
            </a:schemeClr>
          </a:solidFill>
        </p:spPr>
        <p:txBody>
          <a:bodyPr wrap="square">
            <a:spAutoFit/>
          </a:bodyPr>
          <a:lstStyle/>
          <a:p>
            <a:r>
              <a:rPr lang="en-ZA" sz="1400" dirty="0">
                <a:solidFill>
                  <a:schemeClr val="bg1"/>
                </a:solidFill>
              </a:rPr>
              <a:t>[</a:t>
            </a:r>
            <a:r>
              <a:rPr lang="en-ZA" sz="1400" dirty="0" err="1">
                <a:solidFill>
                  <a:schemeClr val="bg1"/>
                </a:solidFill>
              </a:rPr>
              <a:t>TestMethod</a:t>
            </a:r>
            <a:r>
              <a:rPr lang="en-ZA" sz="1400" dirty="0">
                <a:solidFill>
                  <a:schemeClr val="bg1"/>
                </a:solidFill>
              </a:rPr>
              <a:t>]</a:t>
            </a:r>
          </a:p>
          <a:p>
            <a:r>
              <a:rPr lang="en-ZA" sz="1400" dirty="0">
                <a:solidFill>
                  <a:schemeClr val="bg1"/>
                </a:solidFill>
              </a:rPr>
              <a:t>public void </a:t>
            </a:r>
            <a:r>
              <a:rPr lang="en-ZA" sz="1400" dirty="0" err="1">
                <a:solidFill>
                  <a:schemeClr val="bg1"/>
                </a:solidFill>
              </a:rPr>
              <a:t>AddsnewCustomer</a:t>
            </a:r>
            <a:r>
              <a:rPr lang="en-ZA" sz="1400" dirty="0">
                <a:solidFill>
                  <a:schemeClr val="bg1"/>
                </a:solidFill>
              </a:rPr>
              <a:t>()</a:t>
            </a:r>
          </a:p>
          <a:p>
            <a:r>
              <a:rPr lang="en-ZA" sz="1400" dirty="0">
                <a:solidFill>
                  <a:schemeClr val="bg1"/>
                </a:solidFill>
              </a:rPr>
              <a:t>{</a:t>
            </a:r>
          </a:p>
          <a:p>
            <a:r>
              <a:rPr lang="en-ZA" sz="1400" dirty="0" smtClean="0">
                <a:solidFill>
                  <a:schemeClr val="bg1"/>
                </a:solidFill>
              </a:rPr>
              <a:t>	//</a:t>
            </a:r>
            <a:r>
              <a:rPr lang="en-ZA" sz="1400" dirty="0">
                <a:solidFill>
                  <a:schemeClr val="bg1"/>
                </a:solidFill>
              </a:rPr>
              <a:t>Arrange</a:t>
            </a:r>
          </a:p>
          <a:p>
            <a:r>
              <a:rPr lang="en-ZA" sz="1400" dirty="0" smtClean="0">
                <a:solidFill>
                  <a:schemeClr val="bg1"/>
                </a:solidFill>
              </a:rPr>
              <a:t>	</a:t>
            </a:r>
            <a:r>
              <a:rPr lang="en-ZA" sz="1400" dirty="0" err="1" smtClean="0">
                <a:solidFill>
                  <a:schemeClr val="bg1"/>
                </a:solidFill>
              </a:rPr>
              <a:t>var</a:t>
            </a:r>
            <a:r>
              <a:rPr lang="en-ZA" sz="1400" dirty="0" smtClean="0">
                <a:solidFill>
                  <a:schemeClr val="bg1"/>
                </a:solidFill>
              </a:rPr>
              <a:t> </a:t>
            </a:r>
            <a:r>
              <a:rPr lang="en-ZA" sz="1400" dirty="0" err="1">
                <a:solidFill>
                  <a:schemeClr val="bg1"/>
                </a:solidFill>
              </a:rPr>
              <a:t>todayTest</a:t>
            </a:r>
            <a:r>
              <a:rPr lang="en-ZA" sz="1400" dirty="0">
                <a:solidFill>
                  <a:schemeClr val="bg1"/>
                </a:solidFill>
              </a:rPr>
              <a:t> = </a:t>
            </a:r>
            <a:r>
              <a:rPr lang="en-ZA" sz="1400" dirty="0" err="1">
                <a:solidFill>
                  <a:schemeClr val="bg1"/>
                </a:solidFill>
              </a:rPr>
              <a:t>DateTime.Now</a:t>
            </a:r>
            <a:r>
              <a:rPr lang="en-ZA" sz="1400" dirty="0">
                <a:solidFill>
                  <a:schemeClr val="bg1"/>
                </a:solidFill>
              </a:rPr>
              <a:t>;</a:t>
            </a:r>
          </a:p>
          <a:p>
            <a:r>
              <a:rPr lang="en-ZA" sz="1400" dirty="0" smtClean="0">
                <a:solidFill>
                  <a:schemeClr val="bg1"/>
                </a:solidFill>
              </a:rPr>
              <a:t>	</a:t>
            </a:r>
            <a:r>
              <a:rPr lang="en-ZA" sz="1400" dirty="0" smtClean="0">
                <a:solidFill>
                  <a:srgbClr val="FF0000"/>
                </a:solidFill>
              </a:rPr>
              <a:t>using </a:t>
            </a:r>
            <a:r>
              <a:rPr lang="en-ZA" sz="1400" dirty="0">
                <a:solidFill>
                  <a:srgbClr val="FF0000"/>
                </a:solidFill>
              </a:rPr>
              <a:t>(</a:t>
            </a:r>
            <a:r>
              <a:rPr lang="en-ZA" sz="1400" dirty="0" err="1">
                <a:solidFill>
                  <a:srgbClr val="FF0000"/>
                </a:solidFill>
              </a:rPr>
              <a:t>ShimsContext.Create</a:t>
            </a:r>
            <a:r>
              <a:rPr lang="en-ZA" sz="1400" dirty="0">
                <a:solidFill>
                  <a:srgbClr val="FF0000"/>
                </a:solidFill>
              </a:rPr>
              <a:t>())</a:t>
            </a:r>
          </a:p>
          <a:p>
            <a:r>
              <a:rPr lang="en-ZA" sz="1400" dirty="0" smtClean="0">
                <a:solidFill>
                  <a:schemeClr val="bg1"/>
                </a:solidFill>
              </a:rPr>
              <a:t>	</a:t>
            </a:r>
            <a:r>
              <a:rPr lang="en-ZA" sz="1400" dirty="0" smtClean="0">
                <a:solidFill>
                  <a:srgbClr val="FF0000"/>
                </a:solidFill>
              </a:rPr>
              <a:t>{</a:t>
            </a:r>
            <a:endParaRPr lang="en-ZA" sz="1400" dirty="0">
              <a:solidFill>
                <a:srgbClr val="FF0000"/>
              </a:solidFill>
            </a:endParaRPr>
          </a:p>
          <a:p>
            <a:r>
              <a:rPr lang="en-ZA" sz="1400" dirty="0" smtClean="0">
                <a:solidFill>
                  <a:schemeClr val="bg1"/>
                </a:solidFill>
              </a:rPr>
              <a:t>		//</a:t>
            </a:r>
            <a:r>
              <a:rPr lang="en-ZA" sz="1400" dirty="0">
                <a:solidFill>
                  <a:schemeClr val="bg1"/>
                </a:solidFill>
              </a:rPr>
              <a:t>Arrange</a:t>
            </a:r>
          </a:p>
          <a:p>
            <a:r>
              <a:rPr lang="en-ZA" sz="1400" dirty="0" smtClean="0">
                <a:solidFill>
                  <a:schemeClr val="bg1"/>
                </a:solidFill>
              </a:rPr>
              <a:t>		</a:t>
            </a:r>
            <a:r>
              <a:rPr lang="en-ZA" sz="1400" dirty="0" err="1" smtClean="0">
                <a:solidFill>
                  <a:schemeClr val="bg1"/>
                </a:solidFill>
              </a:rPr>
              <a:t>var</a:t>
            </a:r>
            <a:r>
              <a:rPr lang="en-ZA" sz="1400" dirty="0" smtClean="0">
                <a:solidFill>
                  <a:schemeClr val="bg1"/>
                </a:solidFill>
              </a:rPr>
              <a:t> </a:t>
            </a:r>
            <a:r>
              <a:rPr lang="en-ZA" sz="1400" dirty="0" err="1">
                <a:solidFill>
                  <a:schemeClr val="bg1"/>
                </a:solidFill>
              </a:rPr>
              <a:t>sut</a:t>
            </a:r>
            <a:r>
              <a:rPr lang="en-ZA" sz="1400" dirty="0">
                <a:solidFill>
                  <a:schemeClr val="bg1"/>
                </a:solidFill>
              </a:rPr>
              <a:t> = new </a:t>
            </a:r>
            <a:r>
              <a:rPr lang="en-ZA" sz="1400" dirty="0" err="1">
                <a:solidFill>
                  <a:schemeClr val="bg1"/>
                </a:solidFill>
              </a:rPr>
              <a:t>FakeCustomerScreen</a:t>
            </a:r>
            <a:r>
              <a:rPr lang="en-ZA" sz="1400" dirty="0">
                <a:solidFill>
                  <a:schemeClr val="bg1"/>
                </a:solidFill>
              </a:rPr>
              <a:t>();</a:t>
            </a:r>
          </a:p>
          <a:p>
            <a:r>
              <a:rPr lang="en-ZA" sz="1400" dirty="0" smtClean="0">
                <a:solidFill>
                  <a:schemeClr val="bg1"/>
                </a:solidFill>
              </a:rPr>
              <a:t>		</a:t>
            </a:r>
            <a:r>
              <a:rPr lang="en-ZA" sz="1400" dirty="0" err="1" smtClean="0">
                <a:solidFill>
                  <a:schemeClr val="bg1"/>
                </a:solidFill>
              </a:rPr>
              <a:t>sut.SetupValues</a:t>
            </a:r>
            <a:r>
              <a:rPr lang="en-ZA" sz="1400" dirty="0">
                <a:solidFill>
                  <a:schemeClr val="bg1"/>
                </a:solidFill>
              </a:rPr>
              <a:t>((</a:t>
            </a:r>
            <a:r>
              <a:rPr lang="en-ZA" sz="1400" dirty="0" err="1">
                <a:solidFill>
                  <a:schemeClr val="bg1"/>
                </a:solidFill>
              </a:rPr>
              <a:t>int</a:t>
            </a:r>
            <a:r>
              <a:rPr lang="en-ZA" sz="1400" dirty="0">
                <a:solidFill>
                  <a:schemeClr val="bg1"/>
                </a:solidFill>
              </a:rPr>
              <a:t>)</a:t>
            </a:r>
            <a:r>
              <a:rPr lang="en-ZA" sz="1400" dirty="0" err="1">
                <a:solidFill>
                  <a:schemeClr val="bg1"/>
                </a:solidFill>
              </a:rPr>
              <a:t>TestCustomerTypes.Customer</a:t>
            </a:r>
            <a:r>
              <a:rPr lang="en-ZA" sz="1400" dirty="0">
                <a:solidFill>
                  <a:schemeClr val="bg1"/>
                </a:solidFill>
              </a:rPr>
              <a:t>, </a:t>
            </a:r>
            <a:r>
              <a:rPr lang="en-ZA" sz="1400" dirty="0" err="1">
                <a:solidFill>
                  <a:schemeClr val="bg1"/>
                </a:solidFill>
              </a:rPr>
              <a:t>ModelTests.TestCustomerName</a:t>
            </a:r>
            <a:r>
              <a:rPr lang="en-ZA" sz="1400" dirty="0">
                <a:solidFill>
                  <a:schemeClr val="bg1"/>
                </a:solidFill>
              </a:rPr>
              <a:t>, </a:t>
            </a:r>
            <a:r>
              <a:rPr lang="en-ZA" sz="1400" dirty="0" err="1" smtClean="0">
                <a:solidFill>
                  <a:schemeClr val="bg1"/>
                </a:solidFill>
              </a:rPr>
              <a:t>ModelTests.TestPhoneNumber</a:t>
            </a:r>
            <a:r>
              <a:rPr lang="en-ZA" sz="1400" dirty="0" smtClean="0">
                <a:solidFill>
                  <a:schemeClr val="bg1"/>
                </a:solidFill>
              </a:rPr>
              <a:t>, 			</a:t>
            </a:r>
            <a:r>
              <a:rPr lang="en-ZA" sz="1400" dirty="0" err="1" smtClean="0">
                <a:solidFill>
                  <a:schemeClr val="bg1"/>
                </a:solidFill>
              </a:rPr>
              <a:t>ModelTests.TestAddress</a:t>
            </a:r>
            <a:r>
              <a:rPr lang="en-ZA" sz="1400" dirty="0">
                <a:solidFill>
                  <a:schemeClr val="bg1"/>
                </a:solidFill>
              </a:rPr>
              <a:t>, </a:t>
            </a:r>
            <a:r>
              <a:rPr lang="en-ZA" sz="1400" dirty="0" err="1">
                <a:solidFill>
                  <a:schemeClr val="bg1"/>
                </a:solidFill>
              </a:rPr>
              <a:t>ModelTests.TestBillAmount</a:t>
            </a:r>
            <a:r>
              <a:rPr lang="en-ZA" sz="1400" dirty="0">
                <a:solidFill>
                  <a:schemeClr val="bg1"/>
                </a:solidFill>
              </a:rPr>
              <a:t>, </a:t>
            </a:r>
            <a:r>
              <a:rPr lang="en-ZA" sz="1400" dirty="0" err="1">
                <a:solidFill>
                  <a:schemeClr val="bg1"/>
                </a:solidFill>
              </a:rPr>
              <a:t>todayTest</a:t>
            </a:r>
            <a:r>
              <a:rPr lang="en-ZA" sz="1400" dirty="0">
                <a:solidFill>
                  <a:schemeClr val="bg1"/>
                </a:solidFill>
              </a:rPr>
              <a:t>);</a:t>
            </a:r>
          </a:p>
          <a:p>
            <a:r>
              <a:rPr lang="en-ZA" sz="1400" dirty="0" smtClean="0">
                <a:solidFill>
                  <a:schemeClr val="bg1"/>
                </a:solidFill>
              </a:rPr>
              <a:t>		</a:t>
            </a:r>
            <a:r>
              <a:rPr lang="en-ZA" sz="1400" dirty="0" smtClean="0">
                <a:solidFill>
                  <a:srgbClr val="FF0000"/>
                </a:solidFill>
              </a:rPr>
              <a:t>ShimFactory.CreateInt32 </a:t>
            </a:r>
            <a:r>
              <a:rPr lang="en-ZA" sz="1400" dirty="0">
                <a:solidFill>
                  <a:srgbClr val="FF0000"/>
                </a:solidFill>
              </a:rPr>
              <a:t>= </a:t>
            </a:r>
            <a:r>
              <a:rPr lang="en-ZA" sz="1400" dirty="0" err="1">
                <a:solidFill>
                  <a:srgbClr val="FF0000"/>
                </a:solidFill>
              </a:rPr>
              <a:t>custType</a:t>
            </a:r>
            <a:r>
              <a:rPr lang="en-ZA" sz="1400" dirty="0">
                <a:solidFill>
                  <a:srgbClr val="FF0000"/>
                </a:solidFill>
              </a:rPr>
              <a:t> =&gt; new Customer();</a:t>
            </a:r>
          </a:p>
          <a:p>
            <a:r>
              <a:rPr lang="en-ZA" sz="1400" dirty="0" smtClean="0">
                <a:solidFill>
                  <a:schemeClr val="bg1"/>
                </a:solidFill>
              </a:rPr>
              <a:t>		//</a:t>
            </a:r>
            <a:r>
              <a:rPr lang="en-ZA" sz="1400" dirty="0">
                <a:solidFill>
                  <a:schemeClr val="bg1"/>
                </a:solidFill>
              </a:rPr>
              <a:t>Act</a:t>
            </a:r>
          </a:p>
          <a:p>
            <a:r>
              <a:rPr lang="en-ZA" sz="1400" dirty="0" smtClean="0">
                <a:solidFill>
                  <a:schemeClr val="bg1"/>
                </a:solidFill>
              </a:rPr>
              <a:t>		</a:t>
            </a:r>
            <a:r>
              <a:rPr lang="en-ZA" sz="1400" dirty="0" err="1" smtClean="0">
                <a:solidFill>
                  <a:schemeClr val="bg1"/>
                </a:solidFill>
              </a:rPr>
              <a:t>var</a:t>
            </a:r>
            <a:r>
              <a:rPr lang="en-ZA" sz="1400" dirty="0" smtClean="0">
                <a:solidFill>
                  <a:schemeClr val="bg1"/>
                </a:solidFill>
              </a:rPr>
              <a:t> </a:t>
            </a:r>
            <a:r>
              <a:rPr lang="en-ZA" sz="1400" dirty="0">
                <a:solidFill>
                  <a:schemeClr val="bg1"/>
                </a:solidFill>
              </a:rPr>
              <a:t>result = </a:t>
            </a:r>
            <a:r>
              <a:rPr lang="en-ZA" sz="1400" dirty="0" err="1">
                <a:solidFill>
                  <a:schemeClr val="bg1"/>
                </a:solidFill>
              </a:rPr>
              <a:t>sut.AddCustomer</a:t>
            </a:r>
            <a:r>
              <a:rPr lang="en-ZA" sz="1400" dirty="0">
                <a:solidFill>
                  <a:schemeClr val="bg1"/>
                </a:solidFill>
              </a:rPr>
              <a:t>();</a:t>
            </a:r>
          </a:p>
          <a:p>
            <a:r>
              <a:rPr lang="en-ZA" sz="1400" dirty="0" smtClean="0">
                <a:solidFill>
                  <a:schemeClr val="bg1"/>
                </a:solidFill>
              </a:rPr>
              <a:t>		//</a:t>
            </a:r>
            <a:r>
              <a:rPr lang="en-ZA" sz="1400" dirty="0">
                <a:solidFill>
                  <a:schemeClr val="bg1"/>
                </a:solidFill>
              </a:rPr>
              <a:t>Assert</a:t>
            </a:r>
          </a:p>
          <a:p>
            <a:r>
              <a:rPr lang="en-ZA" sz="1400" dirty="0" smtClean="0">
                <a:solidFill>
                  <a:schemeClr val="bg1"/>
                </a:solidFill>
              </a:rPr>
              <a:t>		</a:t>
            </a:r>
            <a:r>
              <a:rPr lang="en-ZA" sz="1400" dirty="0" err="1" smtClean="0">
                <a:solidFill>
                  <a:schemeClr val="bg1"/>
                </a:solidFill>
              </a:rPr>
              <a:t>var</a:t>
            </a:r>
            <a:r>
              <a:rPr lang="en-ZA" sz="1400" dirty="0" smtClean="0">
                <a:solidFill>
                  <a:schemeClr val="bg1"/>
                </a:solidFill>
              </a:rPr>
              <a:t> </a:t>
            </a:r>
            <a:r>
              <a:rPr lang="en-ZA" sz="1400" dirty="0" err="1">
                <a:solidFill>
                  <a:schemeClr val="bg1"/>
                </a:solidFill>
              </a:rPr>
              <a:t>custResult</a:t>
            </a:r>
            <a:r>
              <a:rPr lang="en-ZA" sz="1400" dirty="0">
                <a:solidFill>
                  <a:schemeClr val="bg1"/>
                </a:solidFill>
              </a:rPr>
              <a:t> = result as Customer;</a:t>
            </a:r>
          </a:p>
          <a:p>
            <a:r>
              <a:rPr lang="en-ZA" sz="1400" dirty="0" smtClean="0">
                <a:solidFill>
                  <a:schemeClr val="bg1"/>
                </a:solidFill>
              </a:rPr>
              <a:t>		</a:t>
            </a:r>
            <a:r>
              <a:rPr lang="en-ZA" sz="1400" dirty="0" err="1" smtClean="0">
                <a:solidFill>
                  <a:schemeClr val="bg1"/>
                </a:solidFill>
              </a:rPr>
              <a:t>Assert.IsNotNull</a:t>
            </a:r>
            <a:r>
              <a:rPr lang="en-ZA" sz="1400" dirty="0" smtClean="0">
                <a:solidFill>
                  <a:schemeClr val="bg1"/>
                </a:solidFill>
              </a:rPr>
              <a:t>(</a:t>
            </a:r>
            <a:r>
              <a:rPr lang="en-ZA" sz="1400" dirty="0" err="1" smtClean="0">
                <a:solidFill>
                  <a:schemeClr val="bg1"/>
                </a:solidFill>
              </a:rPr>
              <a:t>custResult</a:t>
            </a:r>
            <a:r>
              <a:rPr lang="en-ZA" sz="1400" dirty="0">
                <a:solidFill>
                  <a:schemeClr val="bg1"/>
                </a:solidFill>
              </a:rPr>
              <a:t>);</a:t>
            </a:r>
          </a:p>
          <a:p>
            <a:r>
              <a:rPr lang="en-ZA" sz="1400" dirty="0" smtClean="0">
                <a:solidFill>
                  <a:schemeClr val="bg1"/>
                </a:solidFill>
              </a:rPr>
              <a:t>		</a:t>
            </a:r>
            <a:r>
              <a:rPr lang="en-ZA" sz="1400" dirty="0" err="1" smtClean="0">
                <a:solidFill>
                  <a:schemeClr val="bg1"/>
                </a:solidFill>
              </a:rPr>
              <a:t>Assert.AreEqual</a:t>
            </a:r>
            <a:r>
              <a:rPr lang="en-ZA" sz="1400" dirty="0" smtClean="0">
                <a:solidFill>
                  <a:schemeClr val="bg1"/>
                </a:solidFill>
              </a:rPr>
              <a:t>(</a:t>
            </a:r>
            <a:r>
              <a:rPr lang="en-ZA" sz="1400" dirty="0" err="1" smtClean="0">
                <a:solidFill>
                  <a:schemeClr val="bg1"/>
                </a:solidFill>
              </a:rPr>
              <a:t>ModelTests.TestCustomerName</a:t>
            </a:r>
            <a:r>
              <a:rPr lang="en-ZA" sz="1400" dirty="0">
                <a:solidFill>
                  <a:schemeClr val="bg1"/>
                </a:solidFill>
              </a:rPr>
              <a:t>, </a:t>
            </a:r>
            <a:r>
              <a:rPr lang="en-ZA" sz="1400" dirty="0" err="1">
                <a:solidFill>
                  <a:schemeClr val="bg1"/>
                </a:solidFill>
              </a:rPr>
              <a:t>custResult.CustomerName</a:t>
            </a:r>
            <a:r>
              <a:rPr lang="en-ZA" sz="1400" dirty="0">
                <a:solidFill>
                  <a:schemeClr val="bg1"/>
                </a:solidFill>
              </a:rPr>
              <a:t>);</a:t>
            </a:r>
          </a:p>
          <a:p>
            <a:r>
              <a:rPr lang="en-ZA" sz="1400" dirty="0" smtClean="0">
                <a:solidFill>
                  <a:schemeClr val="bg1"/>
                </a:solidFill>
              </a:rPr>
              <a:t>		</a:t>
            </a:r>
            <a:r>
              <a:rPr lang="en-ZA" sz="1400" dirty="0" err="1" smtClean="0">
                <a:solidFill>
                  <a:schemeClr val="bg1"/>
                </a:solidFill>
              </a:rPr>
              <a:t>Assert.AreEqual</a:t>
            </a:r>
            <a:r>
              <a:rPr lang="en-ZA" sz="1400" dirty="0" smtClean="0">
                <a:solidFill>
                  <a:schemeClr val="bg1"/>
                </a:solidFill>
              </a:rPr>
              <a:t>(</a:t>
            </a:r>
            <a:r>
              <a:rPr lang="en-ZA" sz="1400" dirty="0" err="1" smtClean="0">
                <a:solidFill>
                  <a:schemeClr val="bg1"/>
                </a:solidFill>
              </a:rPr>
              <a:t>ModelTests.TestPhoneNumber</a:t>
            </a:r>
            <a:r>
              <a:rPr lang="en-ZA" sz="1400" dirty="0">
                <a:solidFill>
                  <a:schemeClr val="bg1"/>
                </a:solidFill>
              </a:rPr>
              <a:t>, </a:t>
            </a:r>
            <a:r>
              <a:rPr lang="en-ZA" sz="1400" dirty="0" err="1">
                <a:solidFill>
                  <a:schemeClr val="bg1"/>
                </a:solidFill>
              </a:rPr>
              <a:t>custResult.PhoneNumber</a:t>
            </a:r>
            <a:r>
              <a:rPr lang="en-ZA" sz="1400" dirty="0">
                <a:solidFill>
                  <a:schemeClr val="bg1"/>
                </a:solidFill>
              </a:rPr>
              <a:t>);</a:t>
            </a:r>
          </a:p>
          <a:p>
            <a:r>
              <a:rPr lang="en-ZA" sz="1400" dirty="0" smtClean="0">
                <a:solidFill>
                  <a:schemeClr val="bg1"/>
                </a:solidFill>
              </a:rPr>
              <a:t>		</a:t>
            </a:r>
            <a:r>
              <a:rPr lang="en-ZA" sz="1400" dirty="0" err="1" smtClean="0">
                <a:solidFill>
                  <a:schemeClr val="bg1"/>
                </a:solidFill>
              </a:rPr>
              <a:t>Assert.AreEqual</a:t>
            </a:r>
            <a:r>
              <a:rPr lang="en-ZA" sz="1400" dirty="0" smtClean="0">
                <a:solidFill>
                  <a:schemeClr val="bg1"/>
                </a:solidFill>
              </a:rPr>
              <a:t>(</a:t>
            </a:r>
            <a:r>
              <a:rPr lang="en-ZA" sz="1400" dirty="0" err="1" smtClean="0">
                <a:solidFill>
                  <a:schemeClr val="bg1"/>
                </a:solidFill>
              </a:rPr>
              <a:t>ModelTests.TestAddress</a:t>
            </a:r>
            <a:r>
              <a:rPr lang="en-ZA" sz="1400" dirty="0">
                <a:solidFill>
                  <a:schemeClr val="bg1"/>
                </a:solidFill>
              </a:rPr>
              <a:t>, </a:t>
            </a:r>
            <a:r>
              <a:rPr lang="en-ZA" sz="1400" dirty="0" err="1">
                <a:solidFill>
                  <a:schemeClr val="bg1"/>
                </a:solidFill>
              </a:rPr>
              <a:t>custResult.Address</a:t>
            </a:r>
            <a:r>
              <a:rPr lang="en-ZA" sz="1400" dirty="0">
                <a:solidFill>
                  <a:schemeClr val="bg1"/>
                </a:solidFill>
              </a:rPr>
              <a:t>);</a:t>
            </a:r>
          </a:p>
          <a:p>
            <a:r>
              <a:rPr lang="en-ZA" sz="1400" dirty="0" smtClean="0">
                <a:solidFill>
                  <a:schemeClr val="bg1"/>
                </a:solidFill>
              </a:rPr>
              <a:t>		</a:t>
            </a:r>
            <a:r>
              <a:rPr lang="en-ZA" sz="1400" dirty="0" err="1" smtClean="0">
                <a:solidFill>
                  <a:schemeClr val="bg1"/>
                </a:solidFill>
              </a:rPr>
              <a:t>Assert.AreEqual</a:t>
            </a:r>
            <a:r>
              <a:rPr lang="en-ZA" sz="1400" dirty="0" smtClean="0">
                <a:solidFill>
                  <a:schemeClr val="bg1"/>
                </a:solidFill>
              </a:rPr>
              <a:t>(</a:t>
            </a:r>
            <a:r>
              <a:rPr lang="en-ZA" sz="1400" dirty="0" err="1" smtClean="0">
                <a:solidFill>
                  <a:schemeClr val="bg1"/>
                </a:solidFill>
              </a:rPr>
              <a:t>ModelTests.TestBillAmount</a:t>
            </a:r>
            <a:r>
              <a:rPr lang="en-ZA" sz="1400" dirty="0">
                <a:solidFill>
                  <a:schemeClr val="bg1"/>
                </a:solidFill>
              </a:rPr>
              <a:t>, </a:t>
            </a:r>
            <a:r>
              <a:rPr lang="en-ZA" sz="1400" dirty="0" err="1">
                <a:solidFill>
                  <a:schemeClr val="bg1"/>
                </a:solidFill>
              </a:rPr>
              <a:t>custResult.BillAmount</a:t>
            </a:r>
            <a:r>
              <a:rPr lang="en-ZA" sz="1400" dirty="0">
                <a:solidFill>
                  <a:schemeClr val="bg1"/>
                </a:solidFill>
              </a:rPr>
              <a:t>);</a:t>
            </a:r>
          </a:p>
          <a:p>
            <a:r>
              <a:rPr lang="en-ZA" sz="1400" dirty="0" smtClean="0">
                <a:solidFill>
                  <a:schemeClr val="bg1"/>
                </a:solidFill>
              </a:rPr>
              <a:t>		</a:t>
            </a:r>
            <a:r>
              <a:rPr lang="en-ZA" sz="1400" dirty="0" err="1" smtClean="0">
                <a:solidFill>
                  <a:schemeClr val="bg1"/>
                </a:solidFill>
              </a:rPr>
              <a:t>Assert.AreEqual</a:t>
            </a:r>
            <a:r>
              <a:rPr lang="en-ZA" sz="1400" dirty="0" smtClean="0">
                <a:solidFill>
                  <a:schemeClr val="bg1"/>
                </a:solidFill>
              </a:rPr>
              <a:t>(</a:t>
            </a:r>
            <a:r>
              <a:rPr lang="en-ZA" sz="1400" dirty="0" err="1" smtClean="0">
                <a:solidFill>
                  <a:schemeClr val="bg1"/>
                </a:solidFill>
              </a:rPr>
              <a:t>todayTest</a:t>
            </a:r>
            <a:r>
              <a:rPr lang="en-ZA" sz="1400" dirty="0">
                <a:solidFill>
                  <a:schemeClr val="bg1"/>
                </a:solidFill>
              </a:rPr>
              <a:t>, </a:t>
            </a:r>
            <a:r>
              <a:rPr lang="en-ZA" sz="1400" dirty="0" err="1">
                <a:solidFill>
                  <a:schemeClr val="bg1"/>
                </a:solidFill>
              </a:rPr>
              <a:t>custResult.BillDate</a:t>
            </a:r>
            <a:r>
              <a:rPr lang="en-ZA" sz="1400" dirty="0">
                <a:solidFill>
                  <a:schemeClr val="bg1"/>
                </a:solidFill>
              </a:rPr>
              <a:t>);</a:t>
            </a:r>
          </a:p>
          <a:p>
            <a:r>
              <a:rPr lang="en-ZA" sz="1400" dirty="0" smtClean="0">
                <a:solidFill>
                  <a:schemeClr val="bg1"/>
                </a:solidFill>
              </a:rPr>
              <a:t>	</a:t>
            </a:r>
            <a:r>
              <a:rPr lang="en-ZA" sz="1400" dirty="0" smtClean="0">
                <a:solidFill>
                  <a:srgbClr val="FF0000"/>
                </a:solidFill>
              </a:rPr>
              <a:t>}</a:t>
            </a:r>
            <a:endParaRPr lang="en-ZA" sz="1400" dirty="0">
              <a:solidFill>
                <a:srgbClr val="FF0000"/>
              </a:solidFill>
            </a:endParaRPr>
          </a:p>
          <a:p>
            <a:r>
              <a:rPr lang="en-ZA" sz="1400" dirty="0">
                <a:solidFill>
                  <a:schemeClr val="bg1"/>
                </a:solidFill>
              </a:rPr>
              <a:t>}</a:t>
            </a:r>
          </a:p>
        </p:txBody>
      </p:sp>
      <p:sp>
        <p:nvSpPr>
          <p:cNvPr id="5" name="TextBox 4"/>
          <p:cNvSpPr txBox="1"/>
          <p:nvPr/>
        </p:nvSpPr>
        <p:spPr>
          <a:xfrm>
            <a:off x="628650" y="500063"/>
            <a:ext cx="8140947" cy="369332"/>
          </a:xfrm>
          <a:prstGeom prst="rect">
            <a:avLst/>
          </a:prstGeom>
          <a:noFill/>
        </p:spPr>
        <p:txBody>
          <a:bodyPr wrap="none" rtlCol="0">
            <a:spAutoFit/>
          </a:bodyPr>
          <a:lstStyle/>
          <a:p>
            <a:r>
              <a:rPr lang="en-US" dirty="0" smtClean="0"/>
              <a:t>Customer Screen tests updated using Shims to replace the instance of the Static class:</a:t>
            </a:r>
            <a:endParaRPr lang="en-ZA" dirty="0"/>
          </a:p>
        </p:txBody>
      </p:sp>
    </p:spTree>
    <p:extLst>
      <p:ext uri="{BB962C8B-B14F-4D97-AF65-F5344CB8AC3E}">
        <p14:creationId xmlns:p14="http://schemas.microsoft.com/office/powerpoint/2010/main" val="367408256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000125"/>
            <a:ext cx="1609095" cy="369332"/>
          </a:xfrm>
          <a:prstGeom prst="rect">
            <a:avLst/>
          </a:prstGeom>
          <a:noFill/>
        </p:spPr>
        <p:txBody>
          <a:bodyPr wrap="none" rtlCol="0">
            <a:spAutoFit/>
          </a:bodyPr>
          <a:lstStyle/>
          <a:p>
            <a:r>
              <a:rPr lang="en-US" dirty="0" smtClean="0"/>
              <a:t>UI calling code:</a:t>
            </a:r>
            <a:endParaRPr lang="en-ZA" dirty="0"/>
          </a:p>
        </p:txBody>
      </p:sp>
      <p:sp>
        <p:nvSpPr>
          <p:cNvPr id="5" name="Rectangle 4"/>
          <p:cNvSpPr/>
          <p:nvPr/>
        </p:nvSpPr>
        <p:spPr>
          <a:xfrm>
            <a:off x="3176585" y="1000125"/>
            <a:ext cx="7496175" cy="369332"/>
          </a:xfrm>
          <a:prstGeom prst="rect">
            <a:avLst/>
          </a:prstGeom>
          <a:solidFill>
            <a:schemeClr val="tx1"/>
          </a:solidFill>
        </p:spPr>
        <p:txBody>
          <a:bodyPr wrap="square">
            <a:spAutoFit/>
          </a:bodyPr>
          <a:lstStyle/>
          <a:p>
            <a:r>
              <a:rPr lang="en-ZA" dirty="0" err="1">
                <a:solidFill>
                  <a:schemeClr val="bg1"/>
                </a:solidFill>
              </a:rPr>
              <a:t>icust</a:t>
            </a:r>
            <a:r>
              <a:rPr lang="en-ZA" dirty="0">
                <a:solidFill>
                  <a:schemeClr val="bg1"/>
                </a:solidFill>
              </a:rPr>
              <a:t> = </a:t>
            </a:r>
            <a:r>
              <a:rPr lang="en-ZA" dirty="0" err="1">
                <a:solidFill>
                  <a:schemeClr val="bg1"/>
                </a:solidFill>
              </a:rPr>
              <a:t>Factory.Create</a:t>
            </a:r>
            <a:r>
              <a:rPr lang="en-ZA" dirty="0">
                <a:solidFill>
                  <a:schemeClr val="bg1"/>
                </a:solidFill>
              </a:rPr>
              <a:t>(</a:t>
            </a:r>
            <a:r>
              <a:rPr lang="en-ZA" dirty="0" err="1">
                <a:solidFill>
                  <a:schemeClr val="bg1"/>
                </a:solidFill>
              </a:rPr>
              <a:t>cmbCustomerType.SelectedIndex</a:t>
            </a:r>
            <a:r>
              <a:rPr lang="en-ZA" dirty="0">
                <a:solidFill>
                  <a:schemeClr val="bg1"/>
                </a:solidFill>
              </a:rPr>
              <a:t>);</a:t>
            </a:r>
          </a:p>
        </p:txBody>
      </p:sp>
      <p:sp>
        <p:nvSpPr>
          <p:cNvPr id="6" name="Rectangle 5"/>
          <p:cNvSpPr/>
          <p:nvPr/>
        </p:nvSpPr>
        <p:spPr>
          <a:xfrm>
            <a:off x="685799" y="2053872"/>
            <a:ext cx="11229975" cy="369332"/>
          </a:xfrm>
          <a:prstGeom prst="rect">
            <a:avLst/>
          </a:prstGeom>
        </p:spPr>
        <p:txBody>
          <a:bodyPr wrap="square">
            <a:spAutoFit/>
          </a:bodyPr>
          <a:lstStyle/>
          <a:p>
            <a:r>
              <a:rPr lang="en-ZA" i="1" dirty="0" smtClean="0"/>
              <a:t>Not </a:t>
            </a:r>
            <a:r>
              <a:rPr lang="en-ZA" i="1" dirty="0"/>
              <a:t>be confused with </a:t>
            </a:r>
            <a:r>
              <a:rPr lang="en-ZA" i="1" dirty="0" smtClean="0"/>
              <a:t>the gang </a:t>
            </a:r>
            <a:r>
              <a:rPr lang="en-ZA" i="1" dirty="0"/>
              <a:t>of </a:t>
            </a:r>
            <a:r>
              <a:rPr lang="en-ZA" i="1" dirty="0" smtClean="0"/>
              <a:t>four Factory pattern. </a:t>
            </a:r>
            <a:r>
              <a:rPr lang="en-ZA" i="1" dirty="0"/>
              <a:t>The base </a:t>
            </a:r>
            <a:r>
              <a:rPr lang="en-ZA" i="1" dirty="0" smtClean="0"/>
              <a:t>of this </a:t>
            </a:r>
            <a:r>
              <a:rPr lang="en-ZA" i="1" dirty="0"/>
              <a:t>Factory pattern </a:t>
            </a:r>
            <a:r>
              <a:rPr lang="en-ZA" i="1" dirty="0" smtClean="0"/>
              <a:t>is the </a:t>
            </a:r>
            <a:r>
              <a:rPr lang="en-ZA" i="1" dirty="0"/>
              <a:t>simple factory pattern.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391" y="2905124"/>
            <a:ext cx="4014790" cy="2967453"/>
          </a:xfrm>
          <a:prstGeom prst="rect">
            <a:avLst/>
          </a:prstGeom>
        </p:spPr>
      </p:pic>
    </p:spTree>
    <p:extLst>
      <p:ext uri="{BB962C8B-B14F-4D97-AF65-F5344CB8AC3E}">
        <p14:creationId xmlns:p14="http://schemas.microsoft.com/office/powerpoint/2010/main" val="302955949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79979"/>
            <a:ext cx="10131425" cy="1456267"/>
          </a:xfrm>
          <a:gradFill>
            <a:gsLst>
              <a:gs pos="0">
                <a:schemeClr val="accent2">
                  <a:lumMod val="67000"/>
                </a:schemeClr>
              </a:gs>
              <a:gs pos="48000">
                <a:schemeClr val="accent2">
                  <a:lumMod val="97000"/>
                  <a:lumOff val="3000"/>
                </a:schemeClr>
              </a:gs>
              <a:gs pos="100000">
                <a:srgbClr val="91B0E3">
                  <a:alpha val="0"/>
                </a:srgbClr>
              </a:gs>
            </a:gsLst>
            <a:lin ang="0" scaled="1"/>
          </a:gradFill>
        </p:spPr>
        <p:txBody>
          <a:bodyPr/>
          <a:lstStyle/>
          <a:p>
            <a:r>
              <a:rPr lang="en-US" dirty="0" smtClean="0"/>
              <a:t>Project: Lazy load the factory</a:t>
            </a:r>
            <a:endParaRPr lang="en-ZA" dirty="0"/>
          </a:p>
        </p:txBody>
      </p:sp>
      <p:sp>
        <p:nvSpPr>
          <p:cNvPr id="3" name="Content Placeholder 2"/>
          <p:cNvSpPr>
            <a:spLocks noGrp="1"/>
          </p:cNvSpPr>
          <p:nvPr>
            <p:ph idx="1"/>
          </p:nvPr>
        </p:nvSpPr>
        <p:spPr>
          <a:xfrm>
            <a:off x="685801" y="2069285"/>
            <a:ext cx="10131425" cy="1186921"/>
          </a:xfrm>
        </p:spPr>
        <p:txBody>
          <a:bodyPr/>
          <a:lstStyle/>
          <a:p>
            <a:pPr marL="0" indent="0">
              <a:buNone/>
            </a:pPr>
            <a:r>
              <a:rPr lang="en-US" dirty="0" smtClean="0"/>
              <a:t>If we have a lot of different types of possible objects, including obscure types, we are still loading an instance of them up front whether we need them or not.</a:t>
            </a:r>
          </a:p>
          <a:p>
            <a:pPr marL="0" indent="0">
              <a:buNone/>
            </a:pPr>
            <a:r>
              <a:rPr lang="en-US" dirty="0" smtClean="0"/>
              <a:t>Here we are going to load them on demand.</a:t>
            </a:r>
            <a:endParaRPr lang="en-ZA" dirty="0"/>
          </a:p>
        </p:txBody>
      </p:sp>
      <p:sp>
        <p:nvSpPr>
          <p:cNvPr id="4" name="Rectangle 3"/>
          <p:cNvSpPr/>
          <p:nvPr/>
        </p:nvSpPr>
        <p:spPr>
          <a:xfrm>
            <a:off x="708287" y="3305580"/>
            <a:ext cx="3990451" cy="369332"/>
          </a:xfrm>
          <a:prstGeom prst="rect">
            <a:avLst/>
          </a:prstGeom>
        </p:spPr>
        <p:txBody>
          <a:bodyPr wrap="none">
            <a:spAutoFit/>
          </a:bodyPr>
          <a:lstStyle/>
          <a:p>
            <a:r>
              <a:rPr lang="en-ZA" dirty="0" smtClean="0"/>
              <a:t>1) Make </a:t>
            </a:r>
            <a:r>
              <a:rPr lang="en-ZA" dirty="0"/>
              <a:t>the object collection types null</a:t>
            </a:r>
            <a:r>
              <a:rPr lang="en-ZA" dirty="0" smtClean="0"/>
              <a:t>.</a:t>
            </a:r>
            <a:endParaRPr lang="en-ZA" dirty="0"/>
          </a:p>
        </p:txBody>
      </p:sp>
      <p:sp>
        <p:nvSpPr>
          <p:cNvPr id="5" name="Rectangle 4"/>
          <p:cNvSpPr/>
          <p:nvPr/>
        </p:nvSpPr>
        <p:spPr>
          <a:xfrm>
            <a:off x="4949559" y="3305580"/>
            <a:ext cx="4578882" cy="369332"/>
          </a:xfrm>
          <a:prstGeom prst="rect">
            <a:avLst/>
          </a:prstGeom>
          <a:solidFill>
            <a:schemeClr val="tx1"/>
          </a:solidFill>
        </p:spPr>
        <p:txBody>
          <a:bodyPr wrap="none">
            <a:spAutoFit/>
          </a:bodyPr>
          <a:lstStyle/>
          <a:p>
            <a:r>
              <a:rPr lang="en-ZA" dirty="0">
                <a:solidFill>
                  <a:schemeClr val="bg1"/>
                </a:solidFill>
              </a:rPr>
              <a:t>private static </a:t>
            </a:r>
            <a:r>
              <a:rPr lang="en-ZA" dirty="0" smtClean="0">
                <a:solidFill>
                  <a:schemeClr val="bg1"/>
                </a:solidFill>
              </a:rPr>
              <a:t>List&lt;</a:t>
            </a:r>
            <a:r>
              <a:rPr lang="en-ZA" dirty="0" err="1" smtClean="0">
                <a:solidFill>
                  <a:schemeClr val="bg1"/>
                </a:solidFill>
              </a:rPr>
              <a:t>ICustomer</a:t>
            </a:r>
            <a:r>
              <a:rPr lang="en-ZA" dirty="0">
                <a:solidFill>
                  <a:schemeClr val="bg1"/>
                </a:solidFill>
              </a:rPr>
              <a:t>&gt; customers = null;</a:t>
            </a:r>
          </a:p>
        </p:txBody>
      </p:sp>
      <p:sp>
        <p:nvSpPr>
          <p:cNvPr id="6" name="Rectangle 5"/>
          <p:cNvSpPr/>
          <p:nvPr/>
        </p:nvSpPr>
        <p:spPr>
          <a:xfrm>
            <a:off x="708287" y="3788254"/>
            <a:ext cx="10901362" cy="369332"/>
          </a:xfrm>
          <a:prstGeom prst="rect">
            <a:avLst/>
          </a:prstGeom>
        </p:spPr>
        <p:txBody>
          <a:bodyPr wrap="square">
            <a:spAutoFit/>
          </a:bodyPr>
          <a:lstStyle/>
          <a:p>
            <a:r>
              <a:rPr lang="en-ZA" dirty="0" smtClean="0"/>
              <a:t>2) Change the Create </a:t>
            </a:r>
            <a:r>
              <a:rPr lang="en-ZA" dirty="0"/>
              <a:t>function </a:t>
            </a:r>
            <a:r>
              <a:rPr lang="en-ZA" dirty="0" smtClean="0"/>
              <a:t>to </a:t>
            </a:r>
            <a:r>
              <a:rPr lang="en-ZA" dirty="0"/>
              <a:t>first check if the object is NULL then load it or else just lookup in the collection.</a:t>
            </a:r>
          </a:p>
        </p:txBody>
      </p:sp>
      <p:sp>
        <p:nvSpPr>
          <p:cNvPr id="7" name="Rectangle 6"/>
          <p:cNvSpPr/>
          <p:nvPr/>
        </p:nvSpPr>
        <p:spPr>
          <a:xfrm>
            <a:off x="3110968" y="4290377"/>
            <a:ext cx="6096000" cy="2308324"/>
          </a:xfrm>
          <a:prstGeom prst="rect">
            <a:avLst/>
          </a:prstGeom>
          <a:solidFill>
            <a:schemeClr val="tx1"/>
          </a:solidFill>
        </p:spPr>
        <p:txBody>
          <a:bodyPr>
            <a:spAutoFit/>
          </a:bodyPr>
          <a:lstStyle/>
          <a:p>
            <a:r>
              <a:rPr lang="en-ZA" dirty="0">
                <a:solidFill>
                  <a:schemeClr val="bg1"/>
                </a:solidFill>
              </a:rPr>
              <a:t>public static </a:t>
            </a:r>
            <a:r>
              <a:rPr lang="en-ZA" dirty="0" err="1">
                <a:solidFill>
                  <a:schemeClr val="bg1"/>
                </a:solidFill>
              </a:rPr>
              <a:t>ICustomer</a:t>
            </a:r>
            <a:r>
              <a:rPr lang="en-ZA" dirty="0">
                <a:solidFill>
                  <a:schemeClr val="bg1"/>
                </a:solidFill>
              </a:rPr>
              <a:t> Create(</a:t>
            </a:r>
            <a:r>
              <a:rPr lang="en-ZA" dirty="0" err="1">
                <a:solidFill>
                  <a:schemeClr val="bg1"/>
                </a:solidFill>
              </a:rPr>
              <a:t>int</a:t>
            </a:r>
            <a:r>
              <a:rPr lang="en-ZA" dirty="0">
                <a:solidFill>
                  <a:schemeClr val="bg1"/>
                </a:solidFill>
              </a:rPr>
              <a:t> </a:t>
            </a:r>
            <a:r>
              <a:rPr lang="en-ZA" dirty="0" err="1">
                <a:solidFill>
                  <a:schemeClr val="bg1"/>
                </a:solidFill>
              </a:rPr>
              <a:t>CustomerType</a:t>
            </a:r>
            <a:r>
              <a:rPr lang="en-ZA" dirty="0">
                <a:solidFill>
                  <a:schemeClr val="bg1"/>
                </a:solidFill>
              </a:rPr>
              <a:t>)</a:t>
            </a:r>
          </a:p>
          <a:p>
            <a:r>
              <a:rPr lang="en-ZA" dirty="0" smtClean="0">
                <a:solidFill>
                  <a:schemeClr val="bg1"/>
                </a:solidFill>
              </a:rPr>
              <a:t>{</a:t>
            </a:r>
            <a:endParaRPr lang="en-ZA" dirty="0">
              <a:solidFill>
                <a:schemeClr val="bg1"/>
              </a:solidFill>
            </a:endParaRPr>
          </a:p>
          <a:p>
            <a:r>
              <a:rPr lang="en-ZA" dirty="0" smtClean="0">
                <a:solidFill>
                  <a:schemeClr val="bg1"/>
                </a:solidFill>
              </a:rPr>
              <a:t>	if </a:t>
            </a:r>
            <a:r>
              <a:rPr lang="en-ZA" dirty="0">
                <a:solidFill>
                  <a:schemeClr val="bg1"/>
                </a:solidFill>
              </a:rPr>
              <a:t>(customers == null)</a:t>
            </a:r>
          </a:p>
          <a:p>
            <a:r>
              <a:rPr lang="en-ZA" dirty="0" smtClean="0">
                <a:solidFill>
                  <a:schemeClr val="bg1"/>
                </a:solidFill>
              </a:rPr>
              <a:t>	{</a:t>
            </a:r>
            <a:endParaRPr lang="en-ZA" dirty="0">
              <a:solidFill>
                <a:schemeClr val="bg1"/>
              </a:solidFill>
            </a:endParaRPr>
          </a:p>
          <a:p>
            <a:r>
              <a:rPr lang="en-ZA" dirty="0" smtClean="0">
                <a:solidFill>
                  <a:schemeClr val="bg1"/>
                </a:solidFill>
              </a:rPr>
              <a:t>		</a:t>
            </a:r>
            <a:r>
              <a:rPr lang="en-ZA" dirty="0" err="1" smtClean="0">
                <a:solidFill>
                  <a:schemeClr val="bg1"/>
                </a:solidFill>
              </a:rPr>
              <a:t>LoadCustomers</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smtClean="0">
                <a:solidFill>
                  <a:schemeClr val="bg1"/>
                </a:solidFill>
              </a:rPr>
              <a:t>	return </a:t>
            </a:r>
            <a:r>
              <a:rPr lang="en-ZA" dirty="0">
                <a:solidFill>
                  <a:schemeClr val="bg1"/>
                </a:solidFill>
              </a:rPr>
              <a:t>customers[</a:t>
            </a:r>
            <a:r>
              <a:rPr lang="en-ZA" dirty="0" err="1">
                <a:solidFill>
                  <a:schemeClr val="bg1"/>
                </a:solidFill>
              </a:rPr>
              <a:t>CustomerType</a:t>
            </a:r>
            <a:r>
              <a:rPr lang="en-ZA" dirty="0">
                <a:solidFill>
                  <a:schemeClr val="bg1"/>
                </a:solidFill>
              </a:rPr>
              <a:t>];</a:t>
            </a:r>
          </a:p>
          <a:p>
            <a:r>
              <a:rPr lang="en-ZA" dirty="0" smtClean="0">
                <a:solidFill>
                  <a:schemeClr val="bg1"/>
                </a:solidFill>
              </a:rPr>
              <a:t>}</a:t>
            </a:r>
            <a:endParaRPr lang="en-ZA" dirty="0">
              <a:solidFill>
                <a:schemeClr val="bg1"/>
              </a:solidFill>
            </a:endParaRPr>
          </a:p>
        </p:txBody>
      </p:sp>
    </p:spTree>
    <p:extLst>
      <p:ext uri="{BB962C8B-B14F-4D97-AF65-F5344CB8AC3E}">
        <p14:creationId xmlns:p14="http://schemas.microsoft.com/office/powerpoint/2010/main" val="16548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19475" y="337007"/>
            <a:ext cx="6096000" cy="5355312"/>
          </a:xfrm>
          <a:prstGeom prst="rect">
            <a:avLst/>
          </a:prstGeom>
          <a:solidFill>
            <a:schemeClr val="tx1"/>
          </a:solidFill>
        </p:spPr>
        <p:txBody>
          <a:bodyPr>
            <a:spAutoFit/>
          </a:bodyPr>
          <a:lstStyle/>
          <a:p>
            <a:r>
              <a:rPr lang="en-ZA" dirty="0">
                <a:solidFill>
                  <a:schemeClr val="bg1"/>
                </a:solidFill>
              </a:rPr>
              <a:t>public static class Factory</a:t>
            </a:r>
          </a:p>
          <a:p>
            <a:r>
              <a:rPr lang="en-ZA" dirty="0">
                <a:solidFill>
                  <a:schemeClr val="bg1"/>
                </a:solidFill>
              </a:rPr>
              <a:t>{</a:t>
            </a:r>
          </a:p>
          <a:p>
            <a:r>
              <a:rPr lang="en-ZA" dirty="0" smtClean="0">
                <a:solidFill>
                  <a:schemeClr val="bg1"/>
                </a:solidFill>
              </a:rPr>
              <a:t>	private </a:t>
            </a:r>
            <a:r>
              <a:rPr lang="en-ZA" dirty="0">
                <a:solidFill>
                  <a:schemeClr val="bg1"/>
                </a:solidFill>
              </a:rPr>
              <a:t>static </a:t>
            </a:r>
            <a:r>
              <a:rPr lang="en-ZA" dirty="0" smtClean="0">
                <a:solidFill>
                  <a:schemeClr val="bg1"/>
                </a:solidFill>
              </a:rPr>
              <a:t>List&lt;</a:t>
            </a:r>
            <a:r>
              <a:rPr lang="en-ZA" dirty="0" err="1" smtClean="0">
                <a:solidFill>
                  <a:schemeClr val="bg1"/>
                </a:solidFill>
              </a:rPr>
              <a:t>ICustomer</a:t>
            </a:r>
            <a:r>
              <a:rPr lang="en-ZA" dirty="0">
                <a:solidFill>
                  <a:schemeClr val="bg1"/>
                </a:solidFill>
              </a:rPr>
              <a:t>&gt; customers = null;</a:t>
            </a:r>
          </a:p>
          <a:p>
            <a:endParaRPr lang="en-ZA" dirty="0">
              <a:solidFill>
                <a:schemeClr val="bg1"/>
              </a:solidFill>
            </a:endParaRPr>
          </a:p>
          <a:p>
            <a:r>
              <a:rPr lang="en-ZA" dirty="0" smtClean="0">
                <a:solidFill>
                  <a:schemeClr val="bg1"/>
                </a:solidFill>
              </a:rPr>
              <a:t>	private </a:t>
            </a:r>
            <a:r>
              <a:rPr lang="en-ZA" dirty="0">
                <a:solidFill>
                  <a:schemeClr val="bg1"/>
                </a:solidFill>
              </a:rPr>
              <a:t>static void </a:t>
            </a:r>
            <a:r>
              <a:rPr lang="en-ZA" dirty="0" err="1">
                <a:solidFill>
                  <a:schemeClr val="bg1"/>
                </a:solidFill>
              </a:rPr>
              <a:t>LoadCustomers</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smtClean="0">
                <a:solidFill>
                  <a:schemeClr val="bg1"/>
                </a:solidFill>
              </a:rPr>
              <a:t>		customers </a:t>
            </a:r>
            <a:r>
              <a:rPr lang="en-ZA" dirty="0">
                <a:solidFill>
                  <a:schemeClr val="bg1"/>
                </a:solidFill>
              </a:rPr>
              <a:t>= new </a:t>
            </a:r>
            <a:r>
              <a:rPr lang="en-ZA" dirty="0" smtClean="0">
                <a:solidFill>
                  <a:schemeClr val="bg1"/>
                </a:solidFill>
              </a:rPr>
              <a:t>List&lt;</a:t>
            </a:r>
            <a:r>
              <a:rPr lang="en-ZA" dirty="0" err="1" smtClean="0">
                <a:solidFill>
                  <a:schemeClr val="bg1"/>
                </a:solidFill>
              </a:rPr>
              <a:t>ICustomer</a:t>
            </a:r>
            <a:r>
              <a:rPr lang="en-ZA" dirty="0">
                <a:solidFill>
                  <a:schemeClr val="bg1"/>
                </a:solidFill>
              </a:rPr>
              <a:t>&gt;();</a:t>
            </a:r>
          </a:p>
          <a:p>
            <a:r>
              <a:rPr lang="en-ZA" dirty="0" smtClean="0">
                <a:solidFill>
                  <a:schemeClr val="bg1"/>
                </a:solidFill>
              </a:rPr>
              <a:t>		</a:t>
            </a:r>
            <a:r>
              <a:rPr lang="en-ZA" dirty="0" err="1" smtClean="0">
                <a:solidFill>
                  <a:schemeClr val="bg1"/>
                </a:solidFill>
              </a:rPr>
              <a:t>customers.Add</a:t>
            </a:r>
            <a:r>
              <a:rPr lang="en-ZA" dirty="0" smtClean="0">
                <a:solidFill>
                  <a:schemeClr val="bg1"/>
                </a:solidFill>
              </a:rPr>
              <a:t>(new </a:t>
            </a:r>
            <a:r>
              <a:rPr lang="en-ZA" dirty="0">
                <a:solidFill>
                  <a:schemeClr val="bg1"/>
                </a:solidFill>
              </a:rPr>
              <a:t>Lead());</a:t>
            </a:r>
          </a:p>
          <a:p>
            <a:r>
              <a:rPr lang="en-ZA" dirty="0" smtClean="0">
                <a:solidFill>
                  <a:schemeClr val="bg1"/>
                </a:solidFill>
              </a:rPr>
              <a:t>		</a:t>
            </a:r>
            <a:r>
              <a:rPr lang="en-ZA" dirty="0" err="1" smtClean="0">
                <a:solidFill>
                  <a:schemeClr val="bg1"/>
                </a:solidFill>
              </a:rPr>
              <a:t>customers.Add</a:t>
            </a:r>
            <a:r>
              <a:rPr lang="en-ZA" dirty="0" smtClean="0">
                <a:solidFill>
                  <a:schemeClr val="bg1"/>
                </a:solidFill>
              </a:rPr>
              <a:t>(new </a:t>
            </a:r>
            <a:r>
              <a:rPr lang="en-ZA" dirty="0">
                <a:solidFill>
                  <a:schemeClr val="bg1"/>
                </a:solidFill>
              </a:rPr>
              <a:t>Customer());</a:t>
            </a:r>
          </a:p>
          <a:p>
            <a:r>
              <a:rPr lang="en-ZA" dirty="0" smtClean="0">
                <a:solidFill>
                  <a:schemeClr val="bg1"/>
                </a:solidFill>
              </a:rPr>
              <a:t>	}</a:t>
            </a:r>
            <a:endParaRPr lang="en-ZA" dirty="0">
              <a:solidFill>
                <a:schemeClr val="bg1"/>
              </a:solidFill>
            </a:endParaRPr>
          </a:p>
          <a:p>
            <a:r>
              <a:rPr lang="en-ZA" dirty="0" smtClean="0">
                <a:solidFill>
                  <a:schemeClr val="bg1"/>
                </a:solidFill>
              </a:rPr>
              <a:t>	public </a:t>
            </a:r>
            <a:r>
              <a:rPr lang="en-ZA" dirty="0">
                <a:solidFill>
                  <a:schemeClr val="bg1"/>
                </a:solidFill>
              </a:rPr>
              <a:t>static </a:t>
            </a:r>
            <a:r>
              <a:rPr lang="en-ZA" dirty="0" err="1">
                <a:solidFill>
                  <a:schemeClr val="bg1"/>
                </a:solidFill>
              </a:rPr>
              <a:t>ICustomer</a:t>
            </a:r>
            <a:r>
              <a:rPr lang="en-ZA" dirty="0">
                <a:solidFill>
                  <a:schemeClr val="bg1"/>
                </a:solidFill>
              </a:rPr>
              <a:t> Create(</a:t>
            </a:r>
            <a:r>
              <a:rPr lang="en-ZA" dirty="0" err="1">
                <a:solidFill>
                  <a:schemeClr val="bg1"/>
                </a:solidFill>
              </a:rPr>
              <a:t>int</a:t>
            </a:r>
            <a:r>
              <a:rPr lang="en-ZA" dirty="0">
                <a:solidFill>
                  <a:schemeClr val="bg1"/>
                </a:solidFill>
              </a:rPr>
              <a:t> </a:t>
            </a:r>
            <a:r>
              <a:rPr lang="en-ZA" dirty="0" err="1">
                <a:solidFill>
                  <a:schemeClr val="bg1"/>
                </a:solidFill>
              </a:rPr>
              <a:t>CustomerType</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smtClean="0">
                <a:solidFill>
                  <a:schemeClr val="bg1"/>
                </a:solidFill>
              </a:rPr>
              <a:t>		if </a:t>
            </a:r>
            <a:r>
              <a:rPr lang="en-ZA" dirty="0">
                <a:solidFill>
                  <a:schemeClr val="bg1"/>
                </a:solidFill>
              </a:rPr>
              <a:t>(customers == null)</a:t>
            </a:r>
          </a:p>
          <a:p>
            <a:r>
              <a:rPr lang="en-ZA" dirty="0" smtClean="0">
                <a:solidFill>
                  <a:schemeClr val="bg1"/>
                </a:solidFill>
              </a:rPr>
              <a:t>		{</a:t>
            </a:r>
            <a:endParaRPr lang="en-ZA" dirty="0">
              <a:solidFill>
                <a:schemeClr val="bg1"/>
              </a:solidFill>
            </a:endParaRPr>
          </a:p>
          <a:p>
            <a:r>
              <a:rPr lang="en-ZA" dirty="0" smtClean="0">
                <a:solidFill>
                  <a:schemeClr val="bg1"/>
                </a:solidFill>
              </a:rPr>
              <a:t>			</a:t>
            </a:r>
            <a:r>
              <a:rPr lang="en-ZA" dirty="0" err="1" smtClean="0">
                <a:solidFill>
                  <a:schemeClr val="bg1"/>
                </a:solidFill>
              </a:rPr>
              <a:t>LoadCustomers</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smtClean="0">
                <a:solidFill>
                  <a:schemeClr val="bg1"/>
                </a:solidFill>
              </a:rPr>
              <a:t>		return </a:t>
            </a:r>
            <a:r>
              <a:rPr lang="en-ZA" dirty="0">
                <a:solidFill>
                  <a:schemeClr val="bg1"/>
                </a:solidFill>
              </a:rPr>
              <a:t>customers[</a:t>
            </a:r>
            <a:r>
              <a:rPr lang="en-ZA" dirty="0" err="1">
                <a:solidFill>
                  <a:schemeClr val="bg1"/>
                </a:solidFill>
              </a:rPr>
              <a:t>CustomerType</a:t>
            </a:r>
            <a:r>
              <a:rPr lang="en-ZA" dirty="0">
                <a:solidFill>
                  <a:schemeClr val="bg1"/>
                </a:solidFill>
              </a:rPr>
              <a:t>];</a:t>
            </a:r>
          </a:p>
          <a:p>
            <a:r>
              <a:rPr lang="en-ZA" dirty="0">
                <a:solidFill>
                  <a:schemeClr val="bg1"/>
                </a:solidFill>
              </a:rPr>
              <a:t>        }</a:t>
            </a:r>
          </a:p>
          <a:p>
            <a:r>
              <a:rPr lang="en-ZA" dirty="0">
                <a:solidFill>
                  <a:schemeClr val="bg1"/>
                </a:solidFill>
              </a:rPr>
              <a:t>}</a:t>
            </a:r>
          </a:p>
        </p:txBody>
      </p:sp>
      <p:sp>
        <p:nvSpPr>
          <p:cNvPr id="5" name="Rectangle 4"/>
          <p:cNvSpPr/>
          <p:nvPr/>
        </p:nvSpPr>
        <p:spPr>
          <a:xfrm>
            <a:off x="371475" y="5906639"/>
            <a:ext cx="11615738" cy="646331"/>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alpha val="0"/>
                </a:schemeClr>
              </a:gs>
            </a:gsLst>
            <a:lin ang="0" scaled="1"/>
            <a:tileRect/>
          </a:gradFill>
        </p:spPr>
        <p:txBody>
          <a:bodyPr wrap="square">
            <a:spAutoFit/>
          </a:bodyPr>
          <a:lstStyle/>
          <a:p>
            <a:r>
              <a:rPr lang="en-ZA" b="1" i="1" dirty="0"/>
              <a:t>Lazy Loading </a:t>
            </a:r>
            <a:r>
              <a:rPr lang="en-ZA" b="1" i="1" dirty="0" smtClean="0"/>
              <a:t>pattern:</a:t>
            </a:r>
            <a:r>
              <a:rPr lang="en-ZA" i="1" dirty="0" smtClean="0"/>
              <a:t> </a:t>
            </a:r>
            <a:r>
              <a:rPr lang="en-ZA" i="1" dirty="0"/>
              <a:t>This is a creational design pattern where we load objects only when we need it. The opposite of Lazy loading is eager loading.</a:t>
            </a:r>
            <a:endParaRPr lang="en-ZA" dirty="0"/>
          </a:p>
        </p:txBody>
      </p:sp>
    </p:spTree>
    <p:extLst>
      <p:ext uri="{BB962C8B-B14F-4D97-AF65-F5344CB8AC3E}">
        <p14:creationId xmlns:p14="http://schemas.microsoft.com/office/powerpoint/2010/main" val="230833481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90711" y="1045488"/>
            <a:ext cx="8524875" cy="5355312"/>
          </a:xfrm>
          <a:prstGeom prst="rect">
            <a:avLst/>
          </a:prstGeom>
          <a:solidFill>
            <a:schemeClr val="tx1"/>
          </a:solidFill>
        </p:spPr>
        <p:txBody>
          <a:bodyPr wrap="square">
            <a:spAutoFit/>
          </a:bodyPr>
          <a:lstStyle/>
          <a:p>
            <a:r>
              <a:rPr lang="en-ZA" dirty="0">
                <a:solidFill>
                  <a:schemeClr val="bg1"/>
                </a:solidFill>
              </a:rPr>
              <a:t>public static class Factory</a:t>
            </a:r>
          </a:p>
          <a:p>
            <a:r>
              <a:rPr lang="en-ZA" dirty="0">
                <a:solidFill>
                  <a:schemeClr val="bg1"/>
                </a:solidFill>
              </a:rPr>
              <a:t>{</a:t>
            </a:r>
          </a:p>
          <a:p>
            <a:r>
              <a:rPr lang="en-ZA" dirty="0" smtClean="0">
                <a:solidFill>
                  <a:schemeClr val="bg1"/>
                </a:solidFill>
              </a:rPr>
              <a:t>	private </a:t>
            </a:r>
            <a:r>
              <a:rPr lang="en-ZA" dirty="0">
                <a:solidFill>
                  <a:schemeClr val="bg1"/>
                </a:solidFill>
              </a:rPr>
              <a:t>static </a:t>
            </a:r>
            <a:r>
              <a:rPr lang="en-ZA" dirty="0" err="1">
                <a:solidFill>
                  <a:schemeClr val="bg1"/>
                </a:solidFill>
              </a:rPr>
              <a:t>readonly</a:t>
            </a:r>
            <a:r>
              <a:rPr lang="en-ZA" dirty="0">
                <a:solidFill>
                  <a:schemeClr val="bg1"/>
                </a:solidFill>
              </a:rPr>
              <a:t> Lazy&lt;List&lt;</a:t>
            </a:r>
            <a:r>
              <a:rPr lang="en-ZA" dirty="0" err="1">
                <a:solidFill>
                  <a:schemeClr val="bg1"/>
                </a:solidFill>
              </a:rPr>
              <a:t>ICustomer</a:t>
            </a:r>
            <a:r>
              <a:rPr lang="en-ZA" dirty="0">
                <a:solidFill>
                  <a:schemeClr val="bg1"/>
                </a:solidFill>
              </a:rPr>
              <a:t>&gt;&gt; Customers = null;</a:t>
            </a:r>
          </a:p>
          <a:p>
            <a:endParaRPr lang="en-ZA" dirty="0">
              <a:solidFill>
                <a:schemeClr val="bg1"/>
              </a:solidFill>
            </a:endParaRPr>
          </a:p>
          <a:p>
            <a:r>
              <a:rPr lang="en-ZA" dirty="0" smtClean="0">
                <a:solidFill>
                  <a:schemeClr val="bg1"/>
                </a:solidFill>
              </a:rPr>
              <a:t>	static </a:t>
            </a:r>
            <a:r>
              <a:rPr lang="en-ZA" dirty="0">
                <a:solidFill>
                  <a:schemeClr val="bg1"/>
                </a:solidFill>
              </a:rPr>
              <a:t>Factory()</a:t>
            </a:r>
          </a:p>
          <a:p>
            <a:r>
              <a:rPr lang="en-ZA" dirty="0" smtClean="0">
                <a:solidFill>
                  <a:schemeClr val="bg1"/>
                </a:solidFill>
              </a:rPr>
              <a:t>	{</a:t>
            </a:r>
            <a:endParaRPr lang="en-ZA" dirty="0">
              <a:solidFill>
                <a:schemeClr val="bg1"/>
              </a:solidFill>
            </a:endParaRPr>
          </a:p>
          <a:p>
            <a:r>
              <a:rPr lang="en-ZA" dirty="0" smtClean="0">
                <a:solidFill>
                  <a:schemeClr val="bg1"/>
                </a:solidFill>
              </a:rPr>
              <a:t>		Customers </a:t>
            </a:r>
            <a:r>
              <a:rPr lang="en-ZA" dirty="0">
                <a:solidFill>
                  <a:schemeClr val="bg1"/>
                </a:solidFill>
              </a:rPr>
              <a:t>= new Lazy&lt;List&lt;</a:t>
            </a:r>
            <a:r>
              <a:rPr lang="en-ZA" dirty="0" err="1">
                <a:solidFill>
                  <a:schemeClr val="bg1"/>
                </a:solidFill>
              </a:rPr>
              <a:t>ICustomer</a:t>
            </a:r>
            <a:r>
              <a:rPr lang="en-ZA" dirty="0">
                <a:solidFill>
                  <a:schemeClr val="bg1"/>
                </a:solidFill>
              </a:rPr>
              <a:t>&gt;&gt;(() =&gt; </a:t>
            </a:r>
            <a:r>
              <a:rPr lang="en-ZA" dirty="0" err="1">
                <a:solidFill>
                  <a:schemeClr val="bg1"/>
                </a:solidFill>
              </a:rPr>
              <a:t>LoadCustomers</a:t>
            </a:r>
            <a:r>
              <a:rPr lang="en-ZA" dirty="0">
                <a:solidFill>
                  <a:schemeClr val="bg1"/>
                </a:solidFill>
              </a:rPr>
              <a:t>());</a:t>
            </a:r>
          </a:p>
          <a:p>
            <a:r>
              <a:rPr lang="en-ZA" dirty="0" smtClean="0">
                <a:solidFill>
                  <a:schemeClr val="bg1"/>
                </a:solidFill>
              </a:rPr>
              <a:t>	}</a:t>
            </a:r>
            <a:endParaRPr lang="en-ZA" dirty="0">
              <a:solidFill>
                <a:schemeClr val="bg1"/>
              </a:solidFill>
            </a:endParaRPr>
          </a:p>
          <a:p>
            <a:endParaRPr lang="en-ZA" dirty="0">
              <a:solidFill>
                <a:schemeClr val="bg1"/>
              </a:solidFill>
            </a:endParaRPr>
          </a:p>
          <a:p>
            <a:r>
              <a:rPr lang="en-ZA" dirty="0" smtClean="0">
                <a:solidFill>
                  <a:schemeClr val="bg1"/>
                </a:solidFill>
              </a:rPr>
              <a:t>	private </a:t>
            </a:r>
            <a:r>
              <a:rPr lang="en-ZA" dirty="0">
                <a:solidFill>
                  <a:schemeClr val="bg1"/>
                </a:solidFill>
              </a:rPr>
              <a:t>static List&lt;</a:t>
            </a:r>
            <a:r>
              <a:rPr lang="en-ZA" dirty="0" err="1">
                <a:solidFill>
                  <a:schemeClr val="bg1"/>
                </a:solidFill>
              </a:rPr>
              <a:t>ICustomer</a:t>
            </a:r>
            <a:r>
              <a:rPr lang="en-ZA" dirty="0">
                <a:solidFill>
                  <a:schemeClr val="bg1"/>
                </a:solidFill>
              </a:rPr>
              <a:t>&gt; </a:t>
            </a:r>
            <a:r>
              <a:rPr lang="en-ZA" dirty="0" err="1">
                <a:solidFill>
                  <a:schemeClr val="bg1"/>
                </a:solidFill>
              </a:rPr>
              <a:t>LoadCustomers</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smtClean="0">
                <a:solidFill>
                  <a:schemeClr val="bg1"/>
                </a:solidFill>
              </a:rPr>
              <a:t>		return </a:t>
            </a:r>
            <a:r>
              <a:rPr lang="en-ZA" dirty="0">
                <a:solidFill>
                  <a:schemeClr val="bg1"/>
                </a:solidFill>
              </a:rPr>
              <a:t>new List&lt;</a:t>
            </a:r>
            <a:r>
              <a:rPr lang="en-ZA" dirty="0" err="1">
                <a:solidFill>
                  <a:schemeClr val="bg1"/>
                </a:solidFill>
              </a:rPr>
              <a:t>ICustomer</a:t>
            </a:r>
            <a:r>
              <a:rPr lang="en-ZA" dirty="0">
                <a:solidFill>
                  <a:schemeClr val="bg1"/>
                </a:solidFill>
              </a:rPr>
              <a:t>&gt;() { new Lead(), new Customer() }; </a:t>
            </a:r>
          </a:p>
          <a:p>
            <a:r>
              <a:rPr lang="en-ZA" dirty="0" smtClean="0">
                <a:solidFill>
                  <a:schemeClr val="bg1"/>
                </a:solidFill>
              </a:rPr>
              <a:t>	}</a:t>
            </a:r>
            <a:endParaRPr lang="en-ZA" dirty="0">
              <a:solidFill>
                <a:schemeClr val="bg1"/>
              </a:solidFill>
            </a:endParaRPr>
          </a:p>
          <a:p>
            <a:endParaRPr lang="en-ZA" dirty="0">
              <a:solidFill>
                <a:schemeClr val="bg1"/>
              </a:solidFill>
            </a:endParaRPr>
          </a:p>
          <a:p>
            <a:r>
              <a:rPr lang="en-ZA" dirty="0" smtClean="0">
                <a:solidFill>
                  <a:schemeClr val="bg1"/>
                </a:solidFill>
              </a:rPr>
              <a:t>	public </a:t>
            </a:r>
            <a:r>
              <a:rPr lang="en-ZA" dirty="0">
                <a:solidFill>
                  <a:schemeClr val="bg1"/>
                </a:solidFill>
              </a:rPr>
              <a:t>static </a:t>
            </a:r>
            <a:r>
              <a:rPr lang="en-ZA" dirty="0" err="1">
                <a:solidFill>
                  <a:schemeClr val="bg1"/>
                </a:solidFill>
              </a:rPr>
              <a:t>ICustomer</a:t>
            </a:r>
            <a:r>
              <a:rPr lang="en-ZA" dirty="0">
                <a:solidFill>
                  <a:schemeClr val="bg1"/>
                </a:solidFill>
              </a:rPr>
              <a:t> Create(</a:t>
            </a:r>
            <a:r>
              <a:rPr lang="en-ZA" dirty="0" err="1">
                <a:solidFill>
                  <a:schemeClr val="bg1"/>
                </a:solidFill>
              </a:rPr>
              <a:t>int</a:t>
            </a:r>
            <a:r>
              <a:rPr lang="en-ZA" dirty="0">
                <a:solidFill>
                  <a:schemeClr val="bg1"/>
                </a:solidFill>
              </a:rPr>
              <a:t> </a:t>
            </a:r>
            <a:r>
              <a:rPr lang="en-ZA" dirty="0" err="1">
                <a:solidFill>
                  <a:schemeClr val="bg1"/>
                </a:solidFill>
              </a:rPr>
              <a:t>customerType</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smtClean="0">
                <a:solidFill>
                  <a:schemeClr val="bg1"/>
                </a:solidFill>
              </a:rPr>
              <a:t>		return </a:t>
            </a:r>
            <a:r>
              <a:rPr lang="en-ZA" dirty="0" err="1">
                <a:solidFill>
                  <a:schemeClr val="bg1"/>
                </a:solidFill>
              </a:rPr>
              <a:t>Customers.Value</a:t>
            </a:r>
            <a:r>
              <a:rPr lang="en-ZA" dirty="0">
                <a:solidFill>
                  <a:schemeClr val="bg1"/>
                </a:solidFill>
              </a:rPr>
              <a:t>[</a:t>
            </a:r>
            <a:r>
              <a:rPr lang="en-ZA" dirty="0" err="1">
                <a:solidFill>
                  <a:schemeClr val="bg1"/>
                </a:solidFill>
              </a:rPr>
              <a:t>customerType</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a:solidFill>
                  <a:schemeClr val="bg1"/>
                </a:solidFill>
              </a:rPr>
              <a:t>}</a:t>
            </a:r>
          </a:p>
        </p:txBody>
      </p:sp>
      <p:sp>
        <p:nvSpPr>
          <p:cNvPr id="6" name="TextBox 5"/>
          <p:cNvSpPr txBox="1"/>
          <p:nvPr/>
        </p:nvSpPr>
        <p:spPr>
          <a:xfrm>
            <a:off x="554095" y="514351"/>
            <a:ext cx="2673232" cy="369332"/>
          </a:xfrm>
          <a:prstGeom prst="rect">
            <a:avLst/>
          </a:prstGeom>
          <a:noFill/>
        </p:spPr>
        <p:txBody>
          <a:bodyPr wrap="none" rtlCol="0">
            <a:spAutoFit/>
          </a:bodyPr>
          <a:lstStyle/>
          <a:p>
            <a:r>
              <a:rPr lang="en-US" dirty="0" smtClean="0"/>
              <a:t>Using the Lazy&lt;&gt; keyword:</a:t>
            </a:r>
            <a:endParaRPr lang="en-ZA" dirty="0"/>
          </a:p>
        </p:txBody>
      </p:sp>
    </p:spTree>
    <p:extLst>
      <p:ext uri="{BB962C8B-B14F-4D97-AF65-F5344CB8AC3E}">
        <p14:creationId xmlns:p14="http://schemas.microsoft.com/office/powerpoint/2010/main" val="139748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952" y="1537777"/>
            <a:ext cx="5073960" cy="3805470"/>
          </a:xfrm>
        </p:spPr>
      </p:pic>
      <p:sp>
        <p:nvSpPr>
          <p:cNvPr id="6" name="TextBox 5"/>
          <p:cNvSpPr txBox="1"/>
          <p:nvPr/>
        </p:nvSpPr>
        <p:spPr>
          <a:xfrm>
            <a:off x="948953" y="5518934"/>
            <a:ext cx="5073960" cy="923330"/>
          </a:xfrm>
          <a:prstGeom prst="rect">
            <a:avLst/>
          </a:prstGeom>
          <a:noFill/>
        </p:spPr>
        <p:txBody>
          <a:bodyPr wrap="square" rtlCol="0">
            <a:spAutoFit/>
          </a:bodyPr>
          <a:lstStyle/>
          <a:p>
            <a:r>
              <a:rPr lang="en-ZA" b="1" dirty="0"/>
              <a:t>Myth:</a:t>
            </a:r>
            <a:r>
              <a:rPr lang="en-ZA" dirty="0"/>
              <a:t> For a good architecture all design patterns have to be implemented in a project.</a:t>
            </a:r>
          </a:p>
          <a:p>
            <a:endParaRPr lang="en-ZA"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030" y="1537777"/>
            <a:ext cx="5039779" cy="3805470"/>
          </a:xfrm>
          <a:prstGeom prst="rect">
            <a:avLst/>
          </a:prstGeom>
        </p:spPr>
      </p:pic>
      <p:sp>
        <p:nvSpPr>
          <p:cNvPr id="8" name="TextBox 7"/>
          <p:cNvSpPr txBox="1"/>
          <p:nvPr/>
        </p:nvSpPr>
        <p:spPr>
          <a:xfrm>
            <a:off x="6144030" y="5518934"/>
            <a:ext cx="5039779" cy="646331"/>
          </a:xfrm>
          <a:prstGeom prst="rect">
            <a:avLst/>
          </a:prstGeom>
          <a:noFill/>
        </p:spPr>
        <p:txBody>
          <a:bodyPr wrap="square" rtlCol="0">
            <a:spAutoFit/>
          </a:bodyPr>
          <a:lstStyle/>
          <a:p>
            <a:r>
              <a:rPr lang="en-ZA" b="1" dirty="0"/>
              <a:t>Fact: </a:t>
            </a:r>
            <a:r>
              <a:rPr lang="en-ZA" dirty="0"/>
              <a:t>Patterns emerge naturally and are completely on-demand</a:t>
            </a:r>
          </a:p>
        </p:txBody>
      </p:sp>
      <p:sp>
        <p:nvSpPr>
          <p:cNvPr id="2" name="TextBox 1"/>
          <p:cNvSpPr txBox="1"/>
          <p:nvPr/>
        </p:nvSpPr>
        <p:spPr>
          <a:xfrm>
            <a:off x="948952" y="665104"/>
            <a:ext cx="8098051" cy="523220"/>
          </a:xfrm>
          <a:prstGeom prst="rect">
            <a:avLst/>
          </a:prstGeom>
          <a:noFill/>
        </p:spPr>
        <p:txBody>
          <a:bodyPr wrap="none" rtlCol="0">
            <a:spAutoFit/>
          </a:bodyPr>
          <a:lstStyle/>
          <a:p>
            <a:r>
              <a:rPr lang="en-US" sz="2800" dirty="0" smtClean="0"/>
              <a:t>Are all design patterns required for good architecture?</a:t>
            </a:r>
            <a:endParaRPr lang="en-ZA" sz="2800" dirty="0"/>
          </a:p>
        </p:txBody>
      </p:sp>
    </p:spTree>
    <p:extLst>
      <p:ext uri="{BB962C8B-B14F-4D97-AF65-F5344CB8AC3E}">
        <p14:creationId xmlns:p14="http://schemas.microsoft.com/office/powerpoint/2010/main" val="237211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2">
                  <a:lumMod val="67000"/>
                </a:schemeClr>
              </a:gs>
              <a:gs pos="48000">
                <a:schemeClr val="accent2">
                  <a:lumMod val="97000"/>
                  <a:lumOff val="3000"/>
                </a:schemeClr>
              </a:gs>
              <a:gs pos="100000">
                <a:schemeClr val="accent2">
                  <a:lumMod val="60000"/>
                  <a:lumOff val="40000"/>
                  <a:alpha val="0"/>
                </a:schemeClr>
              </a:gs>
            </a:gsLst>
            <a:lin ang="0" scaled="1"/>
            <a:tileRect/>
          </a:gradFill>
        </p:spPr>
        <p:txBody>
          <a:bodyPr/>
          <a:lstStyle/>
          <a:p>
            <a:r>
              <a:rPr lang="en-US" dirty="0" smtClean="0"/>
              <a:t>Project: cloning (prototype pattern)</a:t>
            </a:r>
            <a:endParaRPr lang="en-ZA" dirty="0"/>
          </a:p>
        </p:txBody>
      </p:sp>
      <p:sp>
        <p:nvSpPr>
          <p:cNvPr id="3" name="Content Placeholder 2"/>
          <p:cNvSpPr>
            <a:spLocks noGrp="1"/>
          </p:cNvSpPr>
          <p:nvPr>
            <p:ph idx="1"/>
          </p:nvPr>
        </p:nvSpPr>
        <p:spPr>
          <a:xfrm>
            <a:off x="685801" y="2832100"/>
            <a:ext cx="7029449" cy="586846"/>
          </a:xfrm>
        </p:spPr>
        <p:txBody>
          <a:bodyPr>
            <a:noAutofit/>
          </a:bodyPr>
          <a:lstStyle/>
          <a:p>
            <a:pPr marL="0" indent="0">
              <a:buNone/>
            </a:pPr>
            <a:r>
              <a:rPr lang="en-US" sz="2400" dirty="0" smtClean="0"/>
              <a:t>There a </a:t>
            </a:r>
            <a:r>
              <a:rPr lang="en-US" sz="2400" dirty="0" smtClean="0">
                <a:solidFill>
                  <a:srgbClr val="FFFF00"/>
                </a:solidFill>
              </a:rPr>
              <a:t>defect</a:t>
            </a:r>
            <a:r>
              <a:rPr lang="en-US" sz="2400" dirty="0" smtClean="0"/>
              <a:t> lurking in the Factory class, What is it?</a:t>
            </a:r>
            <a:endParaRPr lang="en-ZA" sz="2400" dirty="0"/>
          </a:p>
        </p:txBody>
      </p:sp>
      <p:sp>
        <p:nvSpPr>
          <p:cNvPr id="4" name="TextBox 3"/>
          <p:cNvSpPr txBox="1"/>
          <p:nvPr/>
        </p:nvSpPr>
        <p:spPr>
          <a:xfrm>
            <a:off x="2329817" y="4185179"/>
            <a:ext cx="4300216" cy="1200329"/>
          </a:xfrm>
          <a:prstGeom prst="rect">
            <a:avLst/>
          </a:prstGeom>
          <a:solidFill>
            <a:schemeClr val="tx1"/>
          </a:solidFill>
        </p:spPr>
        <p:txBody>
          <a:bodyPr wrap="none" rtlCol="0">
            <a:spAutoFit/>
          </a:bodyPr>
          <a:lstStyle/>
          <a:p>
            <a:r>
              <a:rPr lang="en-US" sz="2400" dirty="0" err="1" smtClean="0">
                <a:solidFill>
                  <a:schemeClr val="bg1"/>
                </a:solidFill>
              </a:rPr>
              <a:t>var</a:t>
            </a:r>
            <a:r>
              <a:rPr lang="en-US" sz="2400" dirty="0" smtClean="0">
                <a:solidFill>
                  <a:schemeClr val="bg1"/>
                </a:solidFill>
              </a:rPr>
              <a:t> </a:t>
            </a:r>
            <a:r>
              <a:rPr lang="en-US" sz="2400" dirty="0" err="1" smtClean="0">
                <a:solidFill>
                  <a:schemeClr val="bg1"/>
                </a:solidFill>
              </a:rPr>
              <a:t>Icust</a:t>
            </a:r>
            <a:r>
              <a:rPr lang="en-US" sz="2400" dirty="0" smtClean="0">
                <a:solidFill>
                  <a:schemeClr val="bg1"/>
                </a:solidFill>
              </a:rPr>
              <a:t> = </a:t>
            </a:r>
            <a:r>
              <a:rPr lang="en-US" sz="2400" dirty="0" err="1" smtClean="0">
                <a:solidFill>
                  <a:schemeClr val="bg1"/>
                </a:solidFill>
              </a:rPr>
              <a:t>Factory.Create</a:t>
            </a:r>
            <a:r>
              <a:rPr lang="en-US" sz="2400" dirty="0" smtClean="0">
                <a:solidFill>
                  <a:schemeClr val="bg1"/>
                </a:solidFill>
              </a:rPr>
              <a:t>(0);</a:t>
            </a:r>
          </a:p>
          <a:p>
            <a:r>
              <a:rPr lang="en-US" sz="2400" dirty="0" err="1" smtClean="0">
                <a:solidFill>
                  <a:schemeClr val="bg1"/>
                </a:solidFill>
              </a:rPr>
              <a:t>Icust.CustomerName</a:t>
            </a:r>
            <a:r>
              <a:rPr lang="en-US" sz="2400" dirty="0" smtClean="0">
                <a:solidFill>
                  <a:schemeClr val="bg1"/>
                </a:solidFill>
              </a:rPr>
              <a:t> = “Dave”;</a:t>
            </a:r>
          </a:p>
          <a:p>
            <a:r>
              <a:rPr lang="en-US" sz="2400" dirty="0" err="1">
                <a:solidFill>
                  <a:schemeClr val="bg1"/>
                </a:solidFill>
              </a:rPr>
              <a:t>v</a:t>
            </a:r>
            <a:r>
              <a:rPr lang="en-US" sz="2400" dirty="0" err="1" smtClean="0">
                <a:solidFill>
                  <a:schemeClr val="bg1"/>
                </a:solidFill>
              </a:rPr>
              <a:t>ar</a:t>
            </a:r>
            <a:r>
              <a:rPr lang="en-US" sz="2400" dirty="0" smtClean="0">
                <a:solidFill>
                  <a:schemeClr val="bg1"/>
                </a:solidFill>
              </a:rPr>
              <a:t> </a:t>
            </a:r>
            <a:r>
              <a:rPr lang="en-US" sz="2400" dirty="0" err="1" smtClean="0">
                <a:solidFill>
                  <a:schemeClr val="bg1"/>
                </a:solidFill>
              </a:rPr>
              <a:t>icustNew</a:t>
            </a:r>
            <a:r>
              <a:rPr lang="en-US" sz="2400" dirty="0" smtClean="0">
                <a:solidFill>
                  <a:schemeClr val="bg1"/>
                </a:solidFill>
              </a:rPr>
              <a:t> = </a:t>
            </a:r>
            <a:r>
              <a:rPr lang="en-US" sz="2400" dirty="0" err="1" smtClean="0">
                <a:solidFill>
                  <a:schemeClr val="bg1"/>
                </a:solidFill>
              </a:rPr>
              <a:t>Factory.Create</a:t>
            </a:r>
            <a:r>
              <a:rPr lang="en-US" sz="2400" dirty="0" smtClean="0">
                <a:solidFill>
                  <a:schemeClr val="bg1"/>
                </a:solidFill>
              </a:rPr>
              <a:t>(0);</a:t>
            </a:r>
            <a:endParaRPr lang="en-ZA" sz="24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4101" y="3151738"/>
            <a:ext cx="2143125" cy="2143125"/>
          </a:xfrm>
          <a:prstGeom prst="rect">
            <a:avLst/>
          </a:prstGeom>
        </p:spPr>
      </p:pic>
    </p:spTree>
    <p:extLst>
      <p:ext uri="{BB962C8B-B14F-4D97-AF65-F5344CB8AC3E}">
        <p14:creationId xmlns:p14="http://schemas.microsoft.com/office/powerpoint/2010/main" val="172989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Cloning</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4262" y="470958"/>
            <a:ext cx="2638425" cy="1733550"/>
          </a:xfrm>
        </p:spPr>
      </p:pic>
      <p:sp>
        <p:nvSpPr>
          <p:cNvPr id="3" name="Rectangle 2"/>
          <p:cNvSpPr/>
          <p:nvPr/>
        </p:nvSpPr>
        <p:spPr>
          <a:xfrm>
            <a:off x="1592263" y="3221027"/>
            <a:ext cx="9224963" cy="2862322"/>
          </a:xfrm>
          <a:prstGeom prst="rect">
            <a:avLst/>
          </a:prstGeom>
          <a:solidFill>
            <a:schemeClr val="bg2">
              <a:lumMod val="20000"/>
              <a:lumOff val="80000"/>
            </a:schemeClr>
          </a:solidFill>
        </p:spPr>
        <p:txBody>
          <a:bodyPr wrap="square">
            <a:spAutoFit/>
          </a:bodyPr>
          <a:lstStyle/>
          <a:p>
            <a:r>
              <a:rPr lang="en-ZA" dirty="0">
                <a:solidFill>
                  <a:schemeClr val="bg1"/>
                </a:solidFill>
              </a:rPr>
              <a:t>[</a:t>
            </a:r>
            <a:r>
              <a:rPr lang="en-ZA" dirty="0" err="1">
                <a:solidFill>
                  <a:schemeClr val="bg1"/>
                </a:solidFill>
              </a:rPr>
              <a:t>TestMethod</a:t>
            </a:r>
            <a:r>
              <a:rPr lang="en-ZA" dirty="0">
                <a:solidFill>
                  <a:schemeClr val="bg1"/>
                </a:solidFill>
              </a:rPr>
              <a:t>]</a:t>
            </a:r>
          </a:p>
          <a:p>
            <a:r>
              <a:rPr lang="en-ZA" dirty="0">
                <a:solidFill>
                  <a:schemeClr val="bg1"/>
                </a:solidFill>
              </a:rPr>
              <a:t>public void </a:t>
            </a:r>
            <a:r>
              <a:rPr lang="en-ZA" dirty="0" err="1">
                <a:solidFill>
                  <a:schemeClr val="bg1"/>
                </a:solidFill>
              </a:rPr>
              <a:t>CreatesFreshCloneofCustomerFromFactory</a:t>
            </a:r>
            <a:r>
              <a:rPr lang="en-ZA" dirty="0">
                <a:solidFill>
                  <a:schemeClr val="bg1"/>
                </a:solidFill>
              </a:rPr>
              <a:t>()</a:t>
            </a:r>
          </a:p>
          <a:p>
            <a:r>
              <a:rPr lang="en-ZA" dirty="0">
                <a:solidFill>
                  <a:schemeClr val="bg1"/>
                </a:solidFill>
              </a:rPr>
              <a:t>{</a:t>
            </a:r>
          </a:p>
          <a:p>
            <a:r>
              <a:rPr lang="en-ZA" dirty="0" smtClean="0">
                <a:solidFill>
                  <a:schemeClr val="bg1"/>
                </a:solidFill>
              </a:rPr>
              <a:t>	//</a:t>
            </a:r>
            <a:r>
              <a:rPr lang="en-ZA" dirty="0">
                <a:solidFill>
                  <a:schemeClr val="bg1"/>
                </a:solidFill>
              </a:rPr>
              <a:t>Arrange</a:t>
            </a:r>
          </a:p>
          <a:p>
            <a:r>
              <a:rPr lang="en-ZA" dirty="0" smtClean="0">
                <a:solidFill>
                  <a:schemeClr val="bg1"/>
                </a:solidFill>
              </a:rPr>
              <a:t>	//</a:t>
            </a:r>
            <a:r>
              <a:rPr lang="en-ZA" dirty="0">
                <a:solidFill>
                  <a:schemeClr val="bg1"/>
                </a:solidFill>
              </a:rPr>
              <a:t>Act</a:t>
            </a:r>
          </a:p>
          <a:p>
            <a:r>
              <a:rPr lang="en-ZA" dirty="0" smtClean="0">
                <a:solidFill>
                  <a:schemeClr val="bg1"/>
                </a:solidFill>
              </a:rPr>
              <a:t>	</a:t>
            </a:r>
            <a:r>
              <a:rPr lang="en-ZA" dirty="0" err="1" smtClean="0">
                <a:solidFill>
                  <a:schemeClr val="bg1"/>
                </a:solidFill>
              </a:rPr>
              <a:t>var</a:t>
            </a:r>
            <a:r>
              <a:rPr lang="en-ZA" dirty="0" smtClean="0">
                <a:solidFill>
                  <a:schemeClr val="bg1"/>
                </a:solidFill>
              </a:rPr>
              <a:t> </a:t>
            </a:r>
            <a:r>
              <a:rPr lang="en-ZA" dirty="0" err="1">
                <a:solidFill>
                  <a:schemeClr val="bg1"/>
                </a:solidFill>
              </a:rPr>
              <a:t>firstResult</a:t>
            </a:r>
            <a:r>
              <a:rPr lang="en-ZA" dirty="0">
                <a:solidFill>
                  <a:schemeClr val="bg1"/>
                </a:solidFill>
              </a:rPr>
              <a:t> = </a:t>
            </a:r>
            <a:r>
              <a:rPr lang="en-ZA" dirty="0" err="1">
                <a:solidFill>
                  <a:schemeClr val="bg1"/>
                </a:solidFill>
              </a:rPr>
              <a:t>Factory.Create</a:t>
            </a:r>
            <a:r>
              <a:rPr lang="en-ZA" dirty="0">
                <a:solidFill>
                  <a:schemeClr val="bg1"/>
                </a:solidFill>
              </a:rPr>
              <a:t>((</a:t>
            </a:r>
            <a:r>
              <a:rPr lang="en-ZA" dirty="0" err="1">
                <a:solidFill>
                  <a:schemeClr val="bg1"/>
                </a:solidFill>
              </a:rPr>
              <a:t>int</a:t>
            </a:r>
            <a:r>
              <a:rPr lang="en-ZA" dirty="0">
                <a:solidFill>
                  <a:schemeClr val="bg1"/>
                </a:solidFill>
              </a:rPr>
              <a:t>) </a:t>
            </a:r>
            <a:r>
              <a:rPr lang="en-ZA" dirty="0" err="1">
                <a:solidFill>
                  <a:schemeClr val="bg1"/>
                </a:solidFill>
              </a:rPr>
              <a:t>CustomerScreenTests.TestCustomerTypes.Customer</a:t>
            </a:r>
            <a:r>
              <a:rPr lang="en-ZA" dirty="0">
                <a:solidFill>
                  <a:schemeClr val="bg1"/>
                </a:solidFill>
              </a:rPr>
              <a:t>);</a:t>
            </a:r>
          </a:p>
          <a:p>
            <a:r>
              <a:rPr lang="en-ZA" dirty="0" smtClean="0">
                <a:solidFill>
                  <a:schemeClr val="bg1"/>
                </a:solidFill>
              </a:rPr>
              <a:t>	</a:t>
            </a:r>
            <a:r>
              <a:rPr lang="en-ZA" dirty="0" err="1" smtClean="0">
                <a:solidFill>
                  <a:schemeClr val="bg1"/>
                </a:solidFill>
              </a:rPr>
              <a:t>var</a:t>
            </a:r>
            <a:r>
              <a:rPr lang="en-ZA" dirty="0" smtClean="0">
                <a:solidFill>
                  <a:schemeClr val="bg1"/>
                </a:solidFill>
              </a:rPr>
              <a:t> </a:t>
            </a:r>
            <a:r>
              <a:rPr lang="en-ZA" dirty="0" err="1">
                <a:solidFill>
                  <a:schemeClr val="bg1"/>
                </a:solidFill>
              </a:rPr>
              <a:t>secondResult</a:t>
            </a:r>
            <a:r>
              <a:rPr lang="en-ZA" dirty="0">
                <a:solidFill>
                  <a:schemeClr val="bg1"/>
                </a:solidFill>
              </a:rPr>
              <a:t> = </a:t>
            </a:r>
            <a:r>
              <a:rPr lang="en-ZA" dirty="0" err="1">
                <a:solidFill>
                  <a:schemeClr val="bg1"/>
                </a:solidFill>
              </a:rPr>
              <a:t>Factory.Create</a:t>
            </a:r>
            <a:r>
              <a:rPr lang="en-ZA" dirty="0">
                <a:solidFill>
                  <a:schemeClr val="bg1"/>
                </a:solidFill>
              </a:rPr>
              <a:t>((</a:t>
            </a:r>
            <a:r>
              <a:rPr lang="en-ZA" dirty="0" err="1">
                <a:solidFill>
                  <a:schemeClr val="bg1"/>
                </a:solidFill>
              </a:rPr>
              <a:t>int</a:t>
            </a:r>
            <a:r>
              <a:rPr lang="en-ZA" dirty="0">
                <a:solidFill>
                  <a:schemeClr val="bg1"/>
                </a:solidFill>
              </a:rPr>
              <a:t>) </a:t>
            </a:r>
            <a:r>
              <a:rPr lang="en-ZA" dirty="0" err="1">
                <a:solidFill>
                  <a:schemeClr val="bg1"/>
                </a:solidFill>
              </a:rPr>
              <a:t>CustomerScreenTests.TestCustomerTypes.Customer</a:t>
            </a:r>
            <a:r>
              <a:rPr lang="en-ZA" dirty="0">
                <a:solidFill>
                  <a:schemeClr val="bg1"/>
                </a:solidFill>
              </a:rPr>
              <a:t>);</a:t>
            </a:r>
          </a:p>
          <a:p>
            <a:r>
              <a:rPr lang="en-ZA" dirty="0" smtClean="0">
                <a:solidFill>
                  <a:schemeClr val="bg1"/>
                </a:solidFill>
              </a:rPr>
              <a:t>	//</a:t>
            </a:r>
            <a:r>
              <a:rPr lang="en-ZA" dirty="0">
                <a:solidFill>
                  <a:schemeClr val="bg1"/>
                </a:solidFill>
              </a:rPr>
              <a:t>Assert</a:t>
            </a:r>
          </a:p>
          <a:p>
            <a:r>
              <a:rPr lang="en-ZA" dirty="0" smtClean="0">
                <a:solidFill>
                  <a:schemeClr val="bg1"/>
                </a:solidFill>
              </a:rPr>
              <a:t>	</a:t>
            </a:r>
            <a:r>
              <a:rPr lang="en-ZA" dirty="0" err="1" smtClean="0">
                <a:solidFill>
                  <a:schemeClr val="bg1"/>
                </a:solidFill>
              </a:rPr>
              <a:t>Assert.AreNotSame</a:t>
            </a:r>
            <a:r>
              <a:rPr lang="en-ZA" dirty="0" smtClean="0">
                <a:solidFill>
                  <a:schemeClr val="bg1"/>
                </a:solidFill>
              </a:rPr>
              <a:t>(</a:t>
            </a:r>
            <a:r>
              <a:rPr lang="en-ZA" dirty="0" err="1" smtClean="0">
                <a:solidFill>
                  <a:schemeClr val="bg1"/>
                </a:solidFill>
              </a:rPr>
              <a:t>firstResult</a:t>
            </a:r>
            <a:r>
              <a:rPr lang="en-ZA" dirty="0">
                <a:solidFill>
                  <a:schemeClr val="bg1"/>
                </a:solidFill>
              </a:rPr>
              <a:t>, </a:t>
            </a:r>
            <a:r>
              <a:rPr lang="en-ZA" dirty="0" err="1">
                <a:solidFill>
                  <a:schemeClr val="bg1"/>
                </a:solidFill>
              </a:rPr>
              <a:t>secondResult</a:t>
            </a:r>
            <a:r>
              <a:rPr lang="en-ZA" dirty="0">
                <a:solidFill>
                  <a:schemeClr val="bg1"/>
                </a:solidFill>
              </a:rPr>
              <a:t>);</a:t>
            </a:r>
          </a:p>
          <a:p>
            <a:r>
              <a:rPr lang="en-ZA" dirty="0">
                <a:solidFill>
                  <a:schemeClr val="bg1"/>
                </a:solidFill>
              </a:rPr>
              <a:t>}</a:t>
            </a:r>
          </a:p>
        </p:txBody>
      </p:sp>
      <p:sp>
        <p:nvSpPr>
          <p:cNvPr id="7" name="TextBox 6"/>
          <p:cNvSpPr txBox="1"/>
          <p:nvPr/>
        </p:nvSpPr>
        <p:spPr>
          <a:xfrm>
            <a:off x="800100" y="2528102"/>
            <a:ext cx="2908104" cy="369332"/>
          </a:xfrm>
          <a:prstGeom prst="rect">
            <a:avLst/>
          </a:prstGeom>
          <a:noFill/>
        </p:spPr>
        <p:txBody>
          <a:bodyPr wrap="none" rtlCol="0">
            <a:spAutoFit/>
          </a:bodyPr>
          <a:lstStyle/>
          <a:p>
            <a:r>
              <a:rPr lang="en-US" dirty="0" smtClean="0"/>
              <a:t>1) Write a test for duplicates:</a:t>
            </a:r>
            <a:endParaRPr lang="en-ZA" dirty="0"/>
          </a:p>
        </p:txBody>
      </p:sp>
    </p:spTree>
    <p:extLst>
      <p:ext uri="{BB962C8B-B14F-4D97-AF65-F5344CB8AC3E}">
        <p14:creationId xmlns:p14="http://schemas.microsoft.com/office/powerpoint/2010/main" val="34344297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351" y="422805"/>
            <a:ext cx="5539786" cy="369332"/>
          </a:xfrm>
          <a:prstGeom prst="rect">
            <a:avLst/>
          </a:prstGeom>
        </p:spPr>
        <p:txBody>
          <a:bodyPr wrap="none">
            <a:spAutoFit/>
          </a:bodyPr>
          <a:lstStyle/>
          <a:p>
            <a:r>
              <a:rPr lang="en-ZA" dirty="0"/>
              <a:t>2</a:t>
            </a:r>
            <a:r>
              <a:rPr lang="en-ZA" dirty="0" smtClean="0"/>
              <a:t>) Define </a:t>
            </a:r>
            <a:r>
              <a:rPr lang="en-ZA" dirty="0"/>
              <a:t>a “Clone” method in the “</a:t>
            </a:r>
            <a:r>
              <a:rPr lang="en-ZA" dirty="0" err="1"/>
              <a:t>ICustomer</a:t>
            </a:r>
            <a:r>
              <a:rPr lang="en-ZA" dirty="0"/>
              <a:t>” </a:t>
            </a:r>
            <a:r>
              <a:rPr lang="en-ZA" dirty="0" smtClean="0"/>
              <a:t>interface:</a:t>
            </a:r>
            <a:endParaRPr lang="en-ZA" dirty="0"/>
          </a:p>
        </p:txBody>
      </p:sp>
      <p:sp>
        <p:nvSpPr>
          <p:cNvPr id="5" name="Rectangle 4"/>
          <p:cNvSpPr/>
          <p:nvPr/>
        </p:nvSpPr>
        <p:spPr>
          <a:xfrm>
            <a:off x="3284244" y="792137"/>
            <a:ext cx="6096000" cy="2862322"/>
          </a:xfrm>
          <a:prstGeom prst="rect">
            <a:avLst/>
          </a:prstGeom>
          <a:solidFill>
            <a:schemeClr val="tx1"/>
          </a:solidFill>
        </p:spPr>
        <p:txBody>
          <a:bodyPr>
            <a:spAutoFit/>
          </a:bodyPr>
          <a:lstStyle/>
          <a:p>
            <a:r>
              <a:rPr lang="en-ZA" dirty="0">
                <a:solidFill>
                  <a:schemeClr val="bg1"/>
                </a:solidFill>
              </a:rPr>
              <a:t>public interface </a:t>
            </a:r>
            <a:r>
              <a:rPr lang="en-ZA" dirty="0" err="1">
                <a:solidFill>
                  <a:schemeClr val="bg1"/>
                </a:solidFill>
              </a:rPr>
              <a:t>ICustomer</a:t>
            </a:r>
            <a:endParaRPr lang="en-ZA" dirty="0">
              <a:solidFill>
                <a:schemeClr val="bg1"/>
              </a:solidFill>
            </a:endParaRPr>
          </a:p>
          <a:p>
            <a:r>
              <a:rPr lang="en-ZA" dirty="0">
                <a:solidFill>
                  <a:schemeClr val="bg1"/>
                </a:solidFill>
              </a:rPr>
              <a:t>{</a:t>
            </a:r>
          </a:p>
          <a:p>
            <a:r>
              <a:rPr lang="en-ZA" dirty="0" smtClean="0">
                <a:solidFill>
                  <a:schemeClr val="bg1"/>
                </a:solidFill>
              </a:rPr>
              <a:t>	string </a:t>
            </a:r>
            <a:r>
              <a:rPr lang="en-ZA" dirty="0" err="1">
                <a:solidFill>
                  <a:schemeClr val="bg1"/>
                </a:solidFill>
              </a:rPr>
              <a:t>CustomerName</a:t>
            </a:r>
            <a:r>
              <a:rPr lang="en-ZA" dirty="0">
                <a:solidFill>
                  <a:schemeClr val="bg1"/>
                </a:solidFill>
              </a:rPr>
              <a:t> { get; set; }</a:t>
            </a:r>
          </a:p>
          <a:p>
            <a:r>
              <a:rPr lang="en-ZA" dirty="0" smtClean="0">
                <a:solidFill>
                  <a:schemeClr val="bg1"/>
                </a:solidFill>
              </a:rPr>
              <a:t>	string </a:t>
            </a:r>
            <a:r>
              <a:rPr lang="en-ZA" dirty="0" err="1">
                <a:solidFill>
                  <a:schemeClr val="bg1"/>
                </a:solidFill>
              </a:rPr>
              <a:t>PhoneNumber</a:t>
            </a:r>
            <a:r>
              <a:rPr lang="en-ZA" dirty="0">
                <a:solidFill>
                  <a:schemeClr val="bg1"/>
                </a:solidFill>
              </a:rPr>
              <a:t> { get; set; }</a:t>
            </a:r>
          </a:p>
          <a:p>
            <a:r>
              <a:rPr lang="en-ZA" dirty="0" smtClean="0">
                <a:solidFill>
                  <a:schemeClr val="bg1"/>
                </a:solidFill>
              </a:rPr>
              <a:t>	decimal </a:t>
            </a:r>
            <a:r>
              <a:rPr lang="en-ZA" dirty="0" err="1">
                <a:solidFill>
                  <a:schemeClr val="bg1"/>
                </a:solidFill>
              </a:rPr>
              <a:t>BillAmount</a:t>
            </a:r>
            <a:r>
              <a:rPr lang="en-ZA" dirty="0">
                <a:solidFill>
                  <a:schemeClr val="bg1"/>
                </a:solidFill>
              </a:rPr>
              <a:t> { get; set; }</a:t>
            </a:r>
          </a:p>
          <a:p>
            <a:r>
              <a:rPr lang="en-ZA" dirty="0" smtClean="0">
                <a:solidFill>
                  <a:schemeClr val="bg1"/>
                </a:solidFill>
              </a:rPr>
              <a:t>	</a:t>
            </a:r>
            <a:r>
              <a:rPr lang="en-ZA" dirty="0" err="1" smtClean="0">
                <a:solidFill>
                  <a:schemeClr val="bg1"/>
                </a:solidFill>
              </a:rPr>
              <a:t>DateTime</a:t>
            </a:r>
            <a:r>
              <a:rPr lang="en-ZA" dirty="0" smtClean="0">
                <a:solidFill>
                  <a:schemeClr val="bg1"/>
                </a:solidFill>
              </a:rPr>
              <a:t> </a:t>
            </a:r>
            <a:r>
              <a:rPr lang="en-ZA" dirty="0" err="1">
                <a:solidFill>
                  <a:schemeClr val="bg1"/>
                </a:solidFill>
              </a:rPr>
              <a:t>BillDate</a:t>
            </a:r>
            <a:r>
              <a:rPr lang="en-ZA" dirty="0">
                <a:solidFill>
                  <a:schemeClr val="bg1"/>
                </a:solidFill>
              </a:rPr>
              <a:t> { get; set; }</a:t>
            </a:r>
          </a:p>
          <a:p>
            <a:r>
              <a:rPr lang="en-ZA" dirty="0" smtClean="0">
                <a:solidFill>
                  <a:schemeClr val="bg1"/>
                </a:solidFill>
              </a:rPr>
              <a:t>	string </a:t>
            </a:r>
            <a:r>
              <a:rPr lang="en-ZA" dirty="0">
                <a:solidFill>
                  <a:schemeClr val="bg1"/>
                </a:solidFill>
              </a:rPr>
              <a:t>Address { get; set; }</a:t>
            </a:r>
          </a:p>
          <a:p>
            <a:r>
              <a:rPr lang="en-ZA" dirty="0" smtClean="0">
                <a:solidFill>
                  <a:schemeClr val="bg1"/>
                </a:solidFill>
              </a:rPr>
              <a:t>	void </a:t>
            </a:r>
            <a:r>
              <a:rPr lang="en-ZA" dirty="0">
                <a:solidFill>
                  <a:schemeClr val="bg1"/>
                </a:solidFill>
              </a:rPr>
              <a:t>Validate</a:t>
            </a:r>
            <a:r>
              <a:rPr lang="en-ZA" dirty="0" smtClean="0">
                <a:solidFill>
                  <a:schemeClr val="bg1"/>
                </a:solidFill>
              </a:rPr>
              <a:t>();</a:t>
            </a:r>
          </a:p>
          <a:p>
            <a:r>
              <a:rPr lang="en-ZA" dirty="0">
                <a:solidFill>
                  <a:schemeClr val="bg1"/>
                </a:solidFill>
              </a:rPr>
              <a:t>	</a:t>
            </a:r>
            <a:r>
              <a:rPr lang="en-ZA" dirty="0" err="1" smtClean="0">
                <a:solidFill>
                  <a:schemeClr val="bg1"/>
                </a:solidFill>
              </a:rPr>
              <a:t>ICustomer</a:t>
            </a:r>
            <a:r>
              <a:rPr lang="en-ZA" dirty="0" smtClean="0">
                <a:solidFill>
                  <a:schemeClr val="bg1"/>
                </a:solidFill>
              </a:rPr>
              <a:t> </a:t>
            </a:r>
            <a:r>
              <a:rPr lang="en-ZA" dirty="0">
                <a:solidFill>
                  <a:schemeClr val="bg1"/>
                </a:solidFill>
              </a:rPr>
              <a:t>Clone(); // Added an extra method clone</a:t>
            </a:r>
          </a:p>
          <a:p>
            <a:r>
              <a:rPr lang="en-ZA" dirty="0">
                <a:solidFill>
                  <a:schemeClr val="bg1"/>
                </a:solidFill>
              </a:rPr>
              <a:t>}</a:t>
            </a:r>
          </a:p>
        </p:txBody>
      </p:sp>
      <p:sp>
        <p:nvSpPr>
          <p:cNvPr id="6" name="TextBox 5"/>
          <p:cNvSpPr txBox="1"/>
          <p:nvPr/>
        </p:nvSpPr>
        <p:spPr>
          <a:xfrm>
            <a:off x="514351" y="3839125"/>
            <a:ext cx="4534831" cy="369332"/>
          </a:xfrm>
          <a:prstGeom prst="rect">
            <a:avLst/>
          </a:prstGeom>
          <a:noFill/>
        </p:spPr>
        <p:txBody>
          <a:bodyPr wrap="none" rtlCol="0">
            <a:spAutoFit/>
          </a:bodyPr>
          <a:lstStyle/>
          <a:p>
            <a:r>
              <a:rPr lang="en-US" dirty="0"/>
              <a:t>3</a:t>
            </a:r>
            <a:r>
              <a:rPr lang="en-US" dirty="0" smtClean="0"/>
              <a:t>) Using </a:t>
            </a:r>
            <a:r>
              <a:rPr lang="en-US" dirty="0" err="1" smtClean="0"/>
              <a:t>MemberwiseClone</a:t>
            </a:r>
            <a:r>
              <a:rPr lang="en-US" dirty="0"/>
              <a:t> </a:t>
            </a:r>
            <a:r>
              <a:rPr lang="en-US" dirty="0" smtClean="0"/>
              <a:t>on </a:t>
            </a:r>
            <a:r>
              <a:rPr lang="en-US" dirty="0" err="1" smtClean="0"/>
              <a:t>CustomerBase</a:t>
            </a:r>
            <a:r>
              <a:rPr lang="en-US" dirty="0" smtClean="0"/>
              <a:t>:</a:t>
            </a:r>
            <a:endParaRPr lang="en-ZA" dirty="0"/>
          </a:p>
        </p:txBody>
      </p:sp>
      <p:sp>
        <p:nvSpPr>
          <p:cNvPr id="7" name="Rectangle 6"/>
          <p:cNvSpPr/>
          <p:nvPr/>
        </p:nvSpPr>
        <p:spPr>
          <a:xfrm>
            <a:off x="3284244" y="4258180"/>
            <a:ext cx="6096000" cy="2308324"/>
          </a:xfrm>
          <a:prstGeom prst="rect">
            <a:avLst/>
          </a:prstGeom>
          <a:solidFill>
            <a:schemeClr val="tx1"/>
          </a:solidFill>
        </p:spPr>
        <p:txBody>
          <a:bodyPr>
            <a:spAutoFit/>
          </a:bodyPr>
          <a:lstStyle/>
          <a:p>
            <a:r>
              <a:rPr lang="en-ZA" dirty="0">
                <a:solidFill>
                  <a:schemeClr val="bg1"/>
                </a:solidFill>
              </a:rPr>
              <a:t>public class </a:t>
            </a:r>
            <a:r>
              <a:rPr lang="en-ZA" dirty="0" err="1">
                <a:solidFill>
                  <a:schemeClr val="bg1"/>
                </a:solidFill>
              </a:rPr>
              <a:t>CustomerBase</a:t>
            </a:r>
            <a:r>
              <a:rPr lang="en-ZA" dirty="0">
                <a:solidFill>
                  <a:schemeClr val="bg1"/>
                </a:solidFill>
              </a:rPr>
              <a:t> : </a:t>
            </a:r>
            <a:r>
              <a:rPr lang="en-ZA" dirty="0" err="1">
                <a:solidFill>
                  <a:schemeClr val="bg1"/>
                </a:solidFill>
              </a:rPr>
              <a:t>ICustomer</a:t>
            </a:r>
            <a:endParaRPr lang="en-ZA" dirty="0">
              <a:solidFill>
                <a:schemeClr val="bg1"/>
              </a:solidFill>
            </a:endParaRPr>
          </a:p>
          <a:p>
            <a:r>
              <a:rPr lang="en-ZA" dirty="0">
                <a:solidFill>
                  <a:schemeClr val="bg1"/>
                </a:solidFill>
              </a:rPr>
              <a:t>{</a:t>
            </a:r>
          </a:p>
          <a:p>
            <a:r>
              <a:rPr lang="en-ZA" dirty="0" smtClean="0">
                <a:solidFill>
                  <a:schemeClr val="bg1"/>
                </a:solidFill>
              </a:rPr>
              <a:t>	// </a:t>
            </a:r>
            <a:r>
              <a:rPr lang="en-ZA" dirty="0">
                <a:solidFill>
                  <a:schemeClr val="bg1"/>
                </a:solidFill>
              </a:rPr>
              <a:t>Other codes removed for readability       </a:t>
            </a:r>
          </a:p>
          <a:p>
            <a:r>
              <a:rPr lang="en-ZA" dirty="0" smtClean="0">
                <a:solidFill>
                  <a:schemeClr val="bg1"/>
                </a:solidFill>
              </a:rPr>
              <a:t>	public </a:t>
            </a:r>
            <a:r>
              <a:rPr lang="en-ZA" dirty="0" err="1">
                <a:solidFill>
                  <a:schemeClr val="bg1"/>
                </a:solidFill>
              </a:rPr>
              <a:t>ICustomer</a:t>
            </a:r>
            <a:r>
              <a:rPr lang="en-ZA" dirty="0">
                <a:solidFill>
                  <a:schemeClr val="bg1"/>
                </a:solidFill>
              </a:rPr>
              <a:t> Clone()</a:t>
            </a:r>
          </a:p>
          <a:p>
            <a:r>
              <a:rPr lang="en-ZA" dirty="0" smtClean="0">
                <a:solidFill>
                  <a:schemeClr val="bg1"/>
                </a:solidFill>
              </a:rPr>
              <a:t>	{</a:t>
            </a:r>
            <a:endParaRPr lang="en-ZA" dirty="0">
              <a:solidFill>
                <a:schemeClr val="bg1"/>
              </a:solidFill>
            </a:endParaRPr>
          </a:p>
          <a:p>
            <a:r>
              <a:rPr lang="en-ZA" dirty="0" smtClean="0">
                <a:solidFill>
                  <a:schemeClr val="bg1"/>
                </a:solidFill>
              </a:rPr>
              <a:t>		return </a:t>
            </a:r>
            <a:r>
              <a:rPr lang="en-ZA" dirty="0">
                <a:solidFill>
                  <a:schemeClr val="bg1"/>
                </a:solidFill>
              </a:rPr>
              <a:t>(</a:t>
            </a:r>
            <a:r>
              <a:rPr lang="en-ZA" dirty="0" err="1" smtClean="0">
                <a:solidFill>
                  <a:schemeClr val="bg1"/>
                </a:solidFill>
              </a:rPr>
              <a:t>ICustomer</a:t>
            </a:r>
            <a:r>
              <a:rPr lang="en-ZA" dirty="0" smtClean="0">
                <a:solidFill>
                  <a:schemeClr val="bg1"/>
                </a:solidFill>
              </a:rPr>
              <a:t>)</a:t>
            </a:r>
            <a:r>
              <a:rPr lang="en-ZA" dirty="0" err="1" smtClean="0">
                <a:solidFill>
                  <a:schemeClr val="bg1"/>
                </a:solidFill>
              </a:rPr>
              <a:t>this.</a:t>
            </a:r>
            <a:r>
              <a:rPr lang="en-ZA" dirty="0" err="1" smtClean="0">
                <a:solidFill>
                  <a:schemeClr val="accent2">
                    <a:lumMod val="75000"/>
                  </a:schemeClr>
                </a:solidFill>
              </a:rPr>
              <a:t>MemberwiseClone</a:t>
            </a:r>
            <a:r>
              <a:rPr lang="en-ZA" dirty="0">
                <a:solidFill>
                  <a:schemeClr val="accent2">
                    <a:lumMod val="75000"/>
                  </a:schemeClr>
                </a:solidFill>
              </a:rPr>
              <a:t>()</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a:solidFill>
                  <a:schemeClr val="bg1"/>
                </a:solidFill>
              </a:rPr>
              <a:t>}</a:t>
            </a:r>
          </a:p>
        </p:txBody>
      </p:sp>
    </p:spTree>
    <p:extLst>
      <p:ext uri="{BB962C8B-B14F-4D97-AF65-F5344CB8AC3E}">
        <p14:creationId xmlns:p14="http://schemas.microsoft.com/office/powerpoint/2010/main" val="141194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47713" y="1431411"/>
            <a:ext cx="10625137" cy="646331"/>
          </a:xfrm>
          <a:prstGeom prst="rect">
            <a:avLst/>
          </a:prstGeom>
        </p:spPr>
        <p:txBody>
          <a:bodyPr wrap="square">
            <a:spAutoFit/>
          </a:bodyPr>
          <a:lstStyle/>
          <a:p>
            <a:r>
              <a:rPr lang="en-ZA" dirty="0"/>
              <a:t>4</a:t>
            </a:r>
            <a:r>
              <a:rPr lang="en-ZA" dirty="0" smtClean="0"/>
              <a:t>) Change </a:t>
            </a:r>
            <a:r>
              <a:rPr lang="en-ZA" dirty="0"/>
              <a:t>the “Create” function of the factory </a:t>
            </a:r>
            <a:r>
              <a:rPr lang="en-ZA" dirty="0" smtClean="0"/>
              <a:t>to </a:t>
            </a:r>
            <a:r>
              <a:rPr lang="en-ZA" dirty="0"/>
              <a:t>call the clone method after the lookup from the collection. So </a:t>
            </a:r>
            <a:r>
              <a:rPr lang="en-ZA" dirty="0" smtClean="0"/>
              <a:t>that </a:t>
            </a:r>
            <a:r>
              <a:rPr lang="en-ZA" dirty="0"/>
              <a:t>a fresh new copy of </a:t>
            </a:r>
            <a:r>
              <a:rPr lang="en-ZA" dirty="0" smtClean="0"/>
              <a:t>the object will be returned:</a:t>
            </a:r>
            <a:endParaRPr lang="en-ZA" dirty="0"/>
          </a:p>
        </p:txBody>
      </p:sp>
      <p:sp>
        <p:nvSpPr>
          <p:cNvPr id="7" name="Rectangle 6"/>
          <p:cNvSpPr/>
          <p:nvPr/>
        </p:nvSpPr>
        <p:spPr>
          <a:xfrm>
            <a:off x="3012281" y="2260086"/>
            <a:ext cx="6096000" cy="2308324"/>
          </a:xfrm>
          <a:prstGeom prst="rect">
            <a:avLst/>
          </a:prstGeom>
          <a:solidFill>
            <a:schemeClr val="tx1"/>
          </a:solidFill>
        </p:spPr>
        <p:txBody>
          <a:bodyPr>
            <a:spAutoFit/>
          </a:bodyPr>
          <a:lstStyle/>
          <a:p>
            <a:r>
              <a:rPr lang="en-ZA" dirty="0">
                <a:solidFill>
                  <a:schemeClr val="bg1"/>
                </a:solidFill>
              </a:rPr>
              <a:t>public static class Factory</a:t>
            </a:r>
          </a:p>
          <a:p>
            <a:r>
              <a:rPr lang="en-ZA" dirty="0">
                <a:solidFill>
                  <a:schemeClr val="bg1"/>
                </a:solidFill>
              </a:rPr>
              <a:t>{</a:t>
            </a:r>
          </a:p>
          <a:p>
            <a:r>
              <a:rPr lang="en-ZA" dirty="0" smtClean="0">
                <a:solidFill>
                  <a:schemeClr val="bg1"/>
                </a:solidFill>
              </a:rPr>
              <a:t>	// </a:t>
            </a:r>
            <a:r>
              <a:rPr lang="en-ZA" dirty="0">
                <a:solidFill>
                  <a:schemeClr val="bg1"/>
                </a:solidFill>
              </a:rPr>
              <a:t>Other codes are removed for readability purpose</a:t>
            </a:r>
          </a:p>
          <a:p>
            <a:pPr lvl="1"/>
            <a:r>
              <a:rPr lang="en-ZA" dirty="0">
                <a:solidFill>
                  <a:schemeClr val="bg1"/>
                </a:solidFill>
              </a:rPr>
              <a:t>public static </a:t>
            </a:r>
            <a:r>
              <a:rPr lang="en-ZA" dirty="0" err="1">
                <a:solidFill>
                  <a:schemeClr val="bg1"/>
                </a:solidFill>
              </a:rPr>
              <a:t>ICustomer</a:t>
            </a:r>
            <a:r>
              <a:rPr lang="en-ZA" dirty="0">
                <a:solidFill>
                  <a:schemeClr val="bg1"/>
                </a:solidFill>
              </a:rPr>
              <a:t> Create(</a:t>
            </a:r>
            <a:r>
              <a:rPr lang="en-ZA" dirty="0" err="1">
                <a:solidFill>
                  <a:schemeClr val="bg1"/>
                </a:solidFill>
              </a:rPr>
              <a:t>int</a:t>
            </a:r>
            <a:r>
              <a:rPr lang="en-ZA" dirty="0">
                <a:solidFill>
                  <a:schemeClr val="bg1"/>
                </a:solidFill>
              </a:rPr>
              <a:t> </a:t>
            </a:r>
            <a:r>
              <a:rPr lang="en-ZA" dirty="0" err="1">
                <a:solidFill>
                  <a:schemeClr val="bg1"/>
                </a:solidFill>
              </a:rPr>
              <a:t>CustomerType</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smtClean="0">
                <a:solidFill>
                  <a:schemeClr val="bg1"/>
                </a:solidFill>
              </a:rPr>
              <a:t>		return </a:t>
            </a:r>
            <a:r>
              <a:rPr lang="en-ZA" dirty="0" err="1">
                <a:solidFill>
                  <a:schemeClr val="bg1"/>
                </a:solidFill>
              </a:rPr>
              <a:t>customers.Value</a:t>
            </a:r>
            <a:r>
              <a:rPr lang="en-ZA" dirty="0">
                <a:solidFill>
                  <a:schemeClr val="bg1"/>
                </a:solidFill>
              </a:rPr>
              <a:t>[</a:t>
            </a:r>
            <a:r>
              <a:rPr lang="en-ZA" dirty="0" err="1">
                <a:solidFill>
                  <a:schemeClr val="bg1"/>
                </a:solidFill>
              </a:rPr>
              <a:t>CustomerType</a:t>
            </a:r>
            <a:r>
              <a:rPr lang="en-ZA" dirty="0">
                <a:solidFill>
                  <a:schemeClr val="bg1"/>
                </a:solidFill>
              </a:rPr>
              <a:t>].</a:t>
            </a:r>
            <a:r>
              <a:rPr lang="en-ZA" dirty="0">
                <a:solidFill>
                  <a:schemeClr val="accent2">
                    <a:lumMod val="75000"/>
                  </a:schemeClr>
                </a:solidFill>
              </a:rPr>
              <a:t>Clone()</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a:solidFill>
                  <a:schemeClr val="bg1"/>
                </a:solidFill>
              </a:rPr>
              <a:t>}</a:t>
            </a:r>
          </a:p>
        </p:txBody>
      </p:sp>
      <p:sp>
        <p:nvSpPr>
          <p:cNvPr id="8" name="Rectangle 7"/>
          <p:cNvSpPr/>
          <p:nvPr/>
        </p:nvSpPr>
        <p:spPr>
          <a:xfrm>
            <a:off x="747713" y="5772995"/>
            <a:ext cx="10625137" cy="369332"/>
          </a:xfrm>
          <a:prstGeom prst="rect">
            <a:avLst/>
          </a:prstGeom>
          <a:gradFill>
            <a:gsLst>
              <a:gs pos="0">
                <a:schemeClr val="accent5">
                  <a:lumMod val="67000"/>
                </a:schemeClr>
              </a:gs>
              <a:gs pos="48000">
                <a:schemeClr val="accent5">
                  <a:lumMod val="97000"/>
                  <a:lumOff val="3000"/>
                </a:schemeClr>
              </a:gs>
              <a:gs pos="100000">
                <a:schemeClr val="accent5">
                  <a:lumMod val="60000"/>
                  <a:lumOff val="40000"/>
                  <a:alpha val="0"/>
                </a:schemeClr>
              </a:gs>
            </a:gsLst>
            <a:lin ang="0" scaled="1"/>
          </a:gradFill>
        </p:spPr>
        <p:txBody>
          <a:bodyPr wrap="square">
            <a:spAutoFit/>
          </a:bodyPr>
          <a:lstStyle/>
          <a:p>
            <a:r>
              <a:rPr lang="en-ZA" b="1" i="1" dirty="0"/>
              <a:t>Prototype </a:t>
            </a:r>
            <a:r>
              <a:rPr lang="en-ZA" b="1" i="1" dirty="0" smtClean="0"/>
              <a:t>pattern </a:t>
            </a:r>
            <a:r>
              <a:rPr lang="en-ZA" b="1" i="1" dirty="0"/>
              <a:t>:</a:t>
            </a:r>
            <a:r>
              <a:rPr lang="en-ZA" i="1" dirty="0" smtClean="0"/>
              <a:t> </a:t>
            </a:r>
            <a:r>
              <a:rPr lang="en-ZA" i="1" dirty="0"/>
              <a:t>This is a creational design pattern where we create a fresh new clone / instance of an object.</a:t>
            </a:r>
            <a:endParaRPr lang="en-ZA" dirty="0"/>
          </a:p>
        </p:txBody>
      </p:sp>
    </p:spTree>
    <p:extLst>
      <p:ext uri="{BB962C8B-B14F-4D97-AF65-F5344CB8AC3E}">
        <p14:creationId xmlns:p14="http://schemas.microsoft.com/office/powerpoint/2010/main" val="279959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2">
                  <a:lumMod val="67000"/>
                </a:schemeClr>
              </a:gs>
              <a:gs pos="48000">
                <a:schemeClr val="accent2">
                  <a:lumMod val="97000"/>
                  <a:lumOff val="3000"/>
                </a:schemeClr>
              </a:gs>
              <a:gs pos="100000">
                <a:schemeClr val="accent2">
                  <a:lumMod val="60000"/>
                  <a:lumOff val="40000"/>
                  <a:alpha val="0"/>
                </a:schemeClr>
              </a:gs>
            </a:gsLst>
            <a:lin ang="0" scaled="1"/>
          </a:gradFill>
        </p:spPr>
        <p:txBody>
          <a:bodyPr/>
          <a:lstStyle/>
          <a:p>
            <a:r>
              <a:rPr lang="en-US" dirty="0" smtClean="0"/>
              <a:t>Project: automate factory using unity</a:t>
            </a:r>
            <a:endParaRPr lang="en-ZA" dirty="0"/>
          </a:p>
        </p:txBody>
      </p:sp>
      <p:sp>
        <p:nvSpPr>
          <p:cNvPr id="3" name="Content Placeholder 2"/>
          <p:cNvSpPr>
            <a:spLocks noGrp="1"/>
          </p:cNvSpPr>
          <p:nvPr>
            <p:ph idx="1"/>
          </p:nvPr>
        </p:nvSpPr>
        <p:spPr>
          <a:xfrm>
            <a:off x="685800" y="2213515"/>
            <a:ext cx="10131425" cy="3649133"/>
          </a:xfrm>
        </p:spPr>
        <p:txBody>
          <a:bodyPr/>
          <a:lstStyle/>
          <a:p>
            <a:pPr marL="0" indent="0">
              <a:buNone/>
            </a:pPr>
            <a:r>
              <a:rPr lang="en-ZA" dirty="0"/>
              <a:t>The above simple factory class is great but consider for a moment what if we need to support other object types like order, logger and so on. Writing a factory for each one of them, creating polymorphic collections and look ups, and then on top of it all testing these things is a huge task in and of itself.</a:t>
            </a:r>
          </a:p>
          <a:p>
            <a:pPr marL="0" indent="0">
              <a:buNone/>
            </a:pPr>
            <a:endParaRPr lang="en-ZA" dirty="0"/>
          </a:p>
          <a:p>
            <a:pPr marL="0" indent="0">
              <a:buNone/>
            </a:pPr>
            <a:r>
              <a:rPr lang="en-ZA" dirty="0"/>
              <a:t>The complete simple factory and the polymorphic collection look up can be automated / replaced by using some D.I. frameworks like Unity , </a:t>
            </a:r>
            <a:r>
              <a:rPr lang="en-ZA" dirty="0" err="1"/>
              <a:t>Ninject</a:t>
            </a:r>
            <a:r>
              <a:rPr lang="en-ZA" dirty="0"/>
              <a:t> , MEF etc</a:t>
            </a:r>
            <a:r>
              <a:rPr lang="en-ZA" dirty="0" smtClean="0"/>
              <a:t>.</a:t>
            </a:r>
            <a:endParaRPr lang="en-ZA" dirty="0"/>
          </a:p>
        </p:txBody>
      </p:sp>
    </p:spTree>
    <p:extLst>
      <p:ext uri="{BB962C8B-B14F-4D97-AF65-F5344CB8AC3E}">
        <p14:creationId xmlns:p14="http://schemas.microsoft.com/office/powerpoint/2010/main" val="390367725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09750" y="571500"/>
            <a:ext cx="8572500" cy="5715000"/>
          </a:xfrm>
          <a:prstGeom prst="rect">
            <a:avLst/>
          </a:prstGeom>
        </p:spPr>
      </p:pic>
    </p:spTree>
    <p:extLst>
      <p:ext uri="{BB962C8B-B14F-4D97-AF65-F5344CB8AC3E}">
        <p14:creationId xmlns:p14="http://schemas.microsoft.com/office/powerpoint/2010/main" val="11244537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containers</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8276" y="580495"/>
            <a:ext cx="3028950" cy="1514475"/>
          </a:xfrm>
        </p:spPr>
      </p:pic>
      <p:sp>
        <p:nvSpPr>
          <p:cNvPr id="5" name="Rectangle 4"/>
          <p:cNvSpPr/>
          <p:nvPr/>
        </p:nvSpPr>
        <p:spPr>
          <a:xfrm>
            <a:off x="1989139" y="3387146"/>
            <a:ext cx="7897812" cy="3139321"/>
          </a:xfrm>
          <a:prstGeom prst="rect">
            <a:avLst/>
          </a:prstGeom>
          <a:solidFill>
            <a:schemeClr val="tx1"/>
          </a:solidFill>
        </p:spPr>
        <p:txBody>
          <a:bodyPr wrap="square">
            <a:spAutoFit/>
          </a:bodyPr>
          <a:lstStyle/>
          <a:p>
            <a:r>
              <a:rPr lang="en-ZA" dirty="0">
                <a:solidFill>
                  <a:schemeClr val="bg1"/>
                </a:solidFill>
              </a:rPr>
              <a:t>static  </a:t>
            </a:r>
            <a:r>
              <a:rPr lang="en-ZA" dirty="0" err="1">
                <a:solidFill>
                  <a:schemeClr val="bg1"/>
                </a:solidFill>
              </a:rPr>
              <a:t>IUnityContainer</a:t>
            </a:r>
            <a:r>
              <a:rPr lang="en-ZA" dirty="0">
                <a:solidFill>
                  <a:schemeClr val="bg1"/>
                </a:solidFill>
              </a:rPr>
              <a:t> </a:t>
            </a:r>
            <a:r>
              <a:rPr lang="en-ZA" dirty="0" err="1">
                <a:solidFill>
                  <a:schemeClr val="bg1"/>
                </a:solidFill>
              </a:rPr>
              <a:t>cont</a:t>
            </a:r>
            <a:r>
              <a:rPr lang="en-ZA" dirty="0">
                <a:solidFill>
                  <a:schemeClr val="bg1"/>
                </a:solidFill>
              </a:rPr>
              <a:t> = null;</a:t>
            </a:r>
          </a:p>
          <a:p>
            <a:r>
              <a:rPr lang="en-ZA" dirty="0">
                <a:solidFill>
                  <a:schemeClr val="bg1"/>
                </a:solidFill>
              </a:rPr>
              <a:t>static Factory()</a:t>
            </a:r>
          </a:p>
          <a:p>
            <a:r>
              <a:rPr lang="en-ZA" dirty="0">
                <a:solidFill>
                  <a:schemeClr val="bg1"/>
                </a:solidFill>
              </a:rPr>
              <a:t>{</a:t>
            </a:r>
          </a:p>
          <a:p>
            <a:r>
              <a:rPr lang="en-ZA" dirty="0" smtClean="0">
                <a:solidFill>
                  <a:schemeClr val="bg1"/>
                </a:solidFill>
              </a:rPr>
              <a:t>	</a:t>
            </a:r>
            <a:r>
              <a:rPr lang="en-ZA" dirty="0" err="1" smtClean="0">
                <a:solidFill>
                  <a:schemeClr val="bg1"/>
                </a:solidFill>
              </a:rPr>
              <a:t>cont</a:t>
            </a:r>
            <a:r>
              <a:rPr lang="en-ZA" dirty="0" smtClean="0">
                <a:solidFill>
                  <a:schemeClr val="bg1"/>
                </a:solidFill>
              </a:rPr>
              <a:t> </a:t>
            </a:r>
            <a:r>
              <a:rPr lang="en-ZA" dirty="0">
                <a:solidFill>
                  <a:schemeClr val="bg1"/>
                </a:solidFill>
              </a:rPr>
              <a:t>= new </a:t>
            </a:r>
            <a:r>
              <a:rPr lang="en-ZA" dirty="0" err="1">
                <a:solidFill>
                  <a:schemeClr val="bg1"/>
                </a:solidFill>
              </a:rPr>
              <a:t>UnityContainer</a:t>
            </a:r>
            <a:r>
              <a:rPr lang="en-ZA" dirty="0">
                <a:solidFill>
                  <a:schemeClr val="bg1"/>
                </a:solidFill>
              </a:rPr>
              <a:t>();</a:t>
            </a:r>
          </a:p>
          <a:p>
            <a:r>
              <a:rPr lang="en-ZA" dirty="0" smtClean="0">
                <a:solidFill>
                  <a:schemeClr val="bg1"/>
                </a:solidFill>
              </a:rPr>
              <a:t>	</a:t>
            </a:r>
            <a:r>
              <a:rPr lang="en-ZA" dirty="0" err="1" smtClean="0">
                <a:solidFill>
                  <a:schemeClr val="bg1"/>
                </a:solidFill>
              </a:rPr>
              <a:t>cont.RegisterType</a:t>
            </a:r>
            <a:r>
              <a:rPr lang="en-ZA" dirty="0" smtClean="0">
                <a:solidFill>
                  <a:schemeClr val="bg1"/>
                </a:solidFill>
              </a:rPr>
              <a:t>&lt;</a:t>
            </a:r>
            <a:r>
              <a:rPr lang="en-ZA" dirty="0" err="1" smtClean="0">
                <a:solidFill>
                  <a:schemeClr val="bg1"/>
                </a:solidFill>
              </a:rPr>
              <a:t>ICustomer</a:t>
            </a:r>
            <a:r>
              <a:rPr lang="en-ZA" dirty="0" smtClean="0">
                <a:solidFill>
                  <a:schemeClr val="bg1"/>
                </a:solidFill>
              </a:rPr>
              <a:t>, Lead&gt;("</a:t>
            </a:r>
            <a:r>
              <a:rPr lang="en-ZA" dirty="0">
                <a:solidFill>
                  <a:schemeClr val="bg1"/>
                </a:solidFill>
              </a:rPr>
              <a:t>0");</a:t>
            </a:r>
          </a:p>
          <a:p>
            <a:r>
              <a:rPr lang="en-ZA" dirty="0" smtClean="0">
                <a:solidFill>
                  <a:schemeClr val="bg1"/>
                </a:solidFill>
              </a:rPr>
              <a:t>	</a:t>
            </a:r>
            <a:r>
              <a:rPr lang="en-ZA" dirty="0" err="1" smtClean="0">
                <a:solidFill>
                  <a:schemeClr val="bg1"/>
                </a:solidFill>
              </a:rPr>
              <a:t>cont.RegisterType</a:t>
            </a:r>
            <a:r>
              <a:rPr lang="en-ZA" dirty="0" smtClean="0">
                <a:solidFill>
                  <a:schemeClr val="bg1"/>
                </a:solidFill>
              </a:rPr>
              <a:t>&lt;</a:t>
            </a:r>
            <a:r>
              <a:rPr lang="en-ZA" dirty="0" err="1" smtClean="0">
                <a:solidFill>
                  <a:schemeClr val="bg1"/>
                </a:solidFill>
              </a:rPr>
              <a:t>ICustomer</a:t>
            </a:r>
            <a:r>
              <a:rPr lang="en-ZA" dirty="0">
                <a:solidFill>
                  <a:schemeClr val="bg1"/>
                </a:solidFill>
              </a:rPr>
              <a:t>, </a:t>
            </a:r>
            <a:r>
              <a:rPr lang="en-ZA" dirty="0" smtClean="0">
                <a:solidFill>
                  <a:schemeClr val="bg1"/>
                </a:solidFill>
              </a:rPr>
              <a:t>Customer&gt;("</a:t>
            </a:r>
            <a:r>
              <a:rPr lang="en-ZA" dirty="0">
                <a:solidFill>
                  <a:schemeClr val="bg1"/>
                </a:solidFill>
              </a:rPr>
              <a:t>1");</a:t>
            </a:r>
          </a:p>
          <a:p>
            <a:r>
              <a:rPr lang="en-ZA" dirty="0">
                <a:solidFill>
                  <a:schemeClr val="bg1"/>
                </a:solidFill>
              </a:rPr>
              <a:t>}</a:t>
            </a:r>
          </a:p>
          <a:p>
            <a:r>
              <a:rPr lang="en-ZA" dirty="0">
                <a:solidFill>
                  <a:schemeClr val="bg1"/>
                </a:solidFill>
              </a:rPr>
              <a:t>public static </a:t>
            </a:r>
            <a:r>
              <a:rPr lang="en-ZA" dirty="0" err="1">
                <a:solidFill>
                  <a:schemeClr val="bg1"/>
                </a:solidFill>
              </a:rPr>
              <a:t>ICustomer</a:t>
            </a:r>
            <a:r>
              <a:rPr lang="en-ZA" dirty="0">
                <a:solidFill>
                  <a:schemeClr val="bg1"/>
                </a:solidFill>
              </a:rPr>
              <a:t> Create(</a:t>
            </a:r>
            <a:r>
              <a:rPr lang="en-ZA" dirty="0" err="1">
                <a:solidFill>
                  <a:schemeClr val="bg1"/>
                </a:solidFill>
              </a:rPr>
              <a:t>int</a:t>
            </a:r>
            <a:r>
              <a:rPr lang="en-ZA" dirty="0">
                <a:solidFill>
                  <a:schemeClr val="bg1"/>
                </a:solidFill>
              </a:rPr>
              <a:t> </a:t>
            </a:r>
            <a:r>
              <a:rPr lang="en-ZA" dirty="0" err="1">
                <a:solidFill>
                  <a:schemeClr val="bg1"/>
                </a:solidFill>
              </a:rPr>
              <a:t>CustomerType</a:t>
            </a:r>
            <a:r>
              <a:rPr lang="en-ZA" dirty="0">
                <a:solidFill>
                  <a:schemeClr val="bg1"/>
                </a:solidFill>
              </a:rPr>
              <a:t>)</a:t>
            </a:r>
          </a:p>
          <a:p>
            <a:r>
              <a:rPr lang="en-ZA" dirty="0">
                <a:solidFill>
                  <a:schemeClr val="bg1"/>
                </a:solidFill>
              </a:rPr>
              <a:t>{</a:t>
            </a:r>
          </a:p>
          <a:p>
            <a:r>
              <a:rPr lang="en-ZA" dirty="0" smtClean="0">
                <a:solidFill>
                  <a:schemeClr val="bg1"/>
                </a:solidFill>
              </a:rPr>
              <a:t>	return </a:t>
            </a:r>
            <a:r>
              <a:rPr lang="en-ZA" dirty="0" err="1" smtClean="0">
                <a:solidFill>
                  <a:schemeClr val="bg1"/>
                </a:solidFill>
              </a:rPr>
              <a:t>cont.Resolve</a:t>
            </a:r>
            <a:r>
              <a:rPr lang="en-ZA" dirty="0" smtClean="0">
                <a:solidFill>
                  <a:schemeClr val="bg1"/>
                </a:solidFill>
              </a:rPr>
              <a:t>&lt;</a:t>
            </a:r>
            <a:r>
              <a:rPr lang="en-ZA" dirty="0" err="1" smtClean="0">
                <a:solidFill>
                  <a:schemeClr val="bg1"/>
                </a:solidFill>
              </a:rPr>
              <a:t>ICustomer</a:t>
            </a:r>
            <a:r>
              <a:rPr lang="en-ZA" dirty="0">
                <a:solidFill>
                  <a:schemeClr val="bg1"/>
                </a:solidFill>
              </a:rPr>
              <a:t>&gt;(</a:t>
            </a:r>
            <a:r>
              <a:rPr lang="en-ZA" dirty="0" err="1">
                <a:solidFill>
                  <a:schemeClr val="bg1"/>
                </a:solidFill>
              </a:rPr>
              <a:t>CustomerType.ToString</a:t>
            </a:r>
            <a:r>
              <a:rPr lang="en-ZA" dirty="0">
                <a:solidFill>
                  <a:schemeClr val="bg1"/>
                </a:solidFill>
              </a:rPr>
              <a:t>());</a:t>
            </a:r>
          </a:p>
          <a:p>
            <a:r>
              <a:rPr lang="en-ZA" dirty="0">
                <a:solidFill>
                  <a:schemeClr val="bg1"/>
                </a:solidFill>
              </a:rPr>
              <a:t>}</a:t>
            </a:r>
          </a:p>
        </p:txBody>
      </p:sp>
      <p:sp>
        <p:nvSpPr>
          <p:cNvPr id="6" name="Rectangle 5"/>
          <p:cNvSpPr/>
          <p:nvPr/>
        </p:nvSpPr>
        <p:spPr>
          <a:xfrm>
            <a:off x="685801" y="2453349"/>
            <a:ext cx="10131425" cy="646331"/>
          </a:xfrm>
          <a:prstGeom prst="rect">
            <a:avLst/>
          </a:prstGeom>
        </p:spPr>
        <p:txBody>
          <a:bodyPr wrap="square">
            <a:spAutoFit/>
          </a:bodyPr>
          <a:lstStyle/>
          <a:p>
            <a:r>
              <a:rPr lang="en-ZA" dirty="0"/>
              <a:t>containers are nothing but collections. “</a:t>
            </a:r>
            <a:r>
              <a:rPr lang="en-ZA" dirty="0" err="1"/>
              <a:t>RegisterType</a:t>
            </a:r>
            <a:r>
              <a:rPr lang="en-ZA" dirty="0"/>
              <a:t>” and “</a:t>
            </a:r>
            <a:r>
              <a:rPr lang="en-ZA" dirty="0" smtClean="0"/>
              <a:t>Resolve(Type)” </a:t>
            </a:r>
            <a:r>
              <a:rPr lang="en-ZA" dirty="0"/>
              <a:t>methods helps to add and get objects from the container collection respectively.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9582" y="4215734"/>
            <a:ext cx="781843" cy="1482144"/>
          </a:xfrm>
          <a:prstGeom prst="rect">
            <a:avLst/>
          </a:prstGeom>
        </p:spPr>
      </p:pic>
    </p:spTree>
    <p:extLst>
      <p:ext uri="{BB962C8B-B14F-4D97-AF65-F5344CB8AC3E}">
        <p14:creationId xmlns:p14="http://schemas.microsoft.com/office/powerpoint/2010/main" val="195132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0800000">
                                      <p:cBhvr>
                                        <p:cTn id="6" dur="1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7213" y="542925"/>
            <a:ext cx="4876848" cy="369332"/>
          </a:xfrm>
          <a:prstGeom prst="rect">
            <a:avLst/>
          </a:prstGeom>
          <a:noFill/>
        </p:spPr>
        <p:txBody>
          <a:bodyPr wrap="none" rtlCol="0">
            <a:spAutoFit/>
          </a:bodyPr>
          <a:lstStyle/>
          <a:p>
            <a:r>
              <a:rPr lang="en-US" dirty="0" smtClean="0"/>
              <a:t>Manual Factory pattern as mapped to Unity Code:</a:t>
            </a:r>
            <a:endParaRPr lang="en-ZA" dirty="0"/>
          </a:p>
        </p:txBody>
      </p:sp>
      <p:sp>
        <p:nvSpPr>
          <p:cNvPr id="5" name="Rectangle 4"/>
          <p:cNvSpPr/>
          <p:nvPr/>
        </p:nvSpPr>
        <p:spPr>
          <a:xfrm>
            <a:off x="557215" y="2301109"/>
            <a:ext cx="5114924" cy="2462213"/>
          </a:xfrm>
          <a:prstGeom prst="rect">
            <a:avLst/>
          </a:prstGeom>
          <a:solidFill>
            <a:schemeClr val="tx1"/>
          </a:solidFill>
        </p:spPr>
        <p:txBody>
          <a:bodyPr wrap="square">
            <a:spAutoFit/>
          </a:bodyPr>
          <a:lstStyle/>
          <a:p>
            <a:r>
              <a:rPr lang="en-ZA" sz="1400" dirty="0" smtClean="0">
                <a:solidFill>
                  <a:schemeClr val="bg1"/>
                </a:solidFill>
              </a:rPr>
              <a:t>private </a:t>
            </a:r>
            <a:r>
              <a:rPr lang="en-ZA" sz="1400" dirty="0">
                <a:solidFill>
                  <a:schemeClr val="bg1"/>
                </a:solidFill>
              </a:rPr>
              <a:t>static </a:t>
            </a:r>
            <a:r>
              <a:rPr lang="en-ZA" sz="1400" dirty="0" smtClean="0">
                <a:solidFill>
                  <a:schemeClr val="bg1"/>
                </a:solidFill>
              </a:rPr>
              <a:t>List&lt;</a:t>
            </a:r>
            <a:r>
              <a:rPr lang="en-ZA" sz="1400" dirty="0" err="1" smtClean="0">
                <a:solidFill>
                  <a:schemeClr val="bg1"/>
                </a:solidFill>
              </a:rPr>
              <a:t>ICustomer</a:t>
            </a:r>
            <a:r>
              <a:rPr lang="en-ZA" sz="1400" dirty="0">
                <a:solidFill>
                  <a:schemeClr val="bg1"/>
                </a:solidFill>
              </a:rPr>
              <a:t>&gt; customers = new </a:t>
            </a:r>
            <a:r>
              <a:rPr lang="en-ZA" sz="1400" dirty="0" smtClean="0">
                <a:solidFill>
                  <a:schemeClr val="bg1"/>
                </a:solidFill>
              </a:rPr>
              <a:t>List&lt;</a:t>
            </a:r>
            <a:r>
              <a:rPr lang="en-ZA" sz="1400" dirty="0" err="1" smtClean="0">
                <a:solidFill>
                  <a:schemeClr val="bg1"/>
                </a:solidFill>
              </a:rPr>
              <a:t>ICustomer</a:t>
            </a:r>
            <a:r>
              <a:rPr lang="en-ZA" sz="1400" dirty="0">
                <a:solidFill>
                  <a:schemeClr val="bg1"/>
                </a:solidFill>
              </a:rPr>
              <a:t>&gt;();</a:t>
            </a:r>
          </a:p>
          <a:p>
            <a:r>
              <a:rPr lang="en-ZA" sz="1400" dirty="0" smtClean="0">
                <a:solidFill>
                  <a:schemeClr val="bg1"/>
                </a:solidFill>
              </a:rPr>
              <a:t>static </a:t>
            </a:r>
            <a:r>
              <a:rPr lang="en-ZA" sz="1400" dirty="0">
                <a:solidFill>
                  <a:schemeClr val="bg1"/>
                </a:solidFill>
              </a:rPr>
              <a:t>Factory</a:t>
            </a:r>
            <a:r>
              <a:rPr lang="en-ZA" sz="1400" dirty="0" smtClean="0">
                <a:solidFill>
                  <a:schemeClr val="bg1"/>
                </a:solidFill>
              </a:rPr>
              <a:t>()</a:t>
            </a:r>
          </a:p>
          <a:p>
            <a:r>
              <a:rPr lang="en-ZA" sz="1400" dirty="0" smtClean="0">
                <a:solidFill>
                  <a:schemeClr val="bg1"/>
                </a:solidFill>
              </a:rPr>
              <a:t>{</a:t>
            </a:r>
            <a:endParaRPr lang="en-ZA" sz="1400" dirty="0">
              <a:solidFill>
                <a:schemeClr val="bg1"/>
              </a:solidFill>
            </a:endParaRPr>
          </a:p>
          <a:p>
            <a:r>
              <a:rPr lang="en-ZA" sz="1400" dirty="0" smtClean="0">
                <a:solidFill>
                  <a:schemeClr val="bg1"/>
                </a:solidFill>
              </a:rPr>
              <a:t>	</a:t>
            </a:r>
            <a:r>
              <a:rPr lang="en-ZA" sz="1400" dirty="0" err="1" smtClean="0">
                <a:solidFill>
                  <a:schemeClr val="bg1"/>
                </a:solidFill>
              </a:rPr>
              <a:t>customers.Add</a:t>
            </a:r>
            <a:r>
              <a:rPr lang="en-ZA" sz="1400" dirty="0" smtClean="0">
                <a:solidFill>
                  <a:schemeClr val="bg1"/>
                </a:solidFill>
              </a:rPr>
              <a:t>(new </a:t>
            </a:r>
            <a:r>
              <a:rPr lang="en-ZA" sz="1400" dirty="0">
                <a:solidFill>
                  <a:schemeClr val="bg1"/>
                </a:solidFill>
              </a:rPr>
              <a:t>Lead());</a:t>
            </a:r>
          </a:p>
          <a:p>
            <a:r>
              <a:rPr lang="en-ZA" sz="1400" dirty="0" smtClean="0">
                <a:solidFill>
                  <a:schemeClr val="bg1"/>
                </a:solidFill>
              </a:rPr>
              <a:t>	</a:t>
            </a:r>
            <a:r>
              <a:rPr lang="en-ZA" sz="1400" dirty="0" err="1" smtClean="0">
                <a:solidFill>
                  <a:schemeClr val="bg1"/>
                </a:solidFill>
              </a:rPr>
              <a:t>customers.Add</a:t>
            </a:r>
            <a:r>
              <a:rPr lang="en-ZA" sz="1400" dirty="0" smtClean="0">
                <a:solidFill>
                  <a:schemeClr val="bg1"/>
                </a:solidFill>
              </a:rPr>
              <a:t>(new </a:t>
            </a:r>
            <a:r>
              <a:rPr lang="en-ZA" sz="1400" dirty="0">
                <a:solidFill>
                  <a:schemeClr val="bg1"/>
                </a:solidFill>
              </a:rPr>
              <a:t>Customer());</a:t>
            </a:r>
          </a:p>
          <a:p>
            <a:r>
              <a:rPr lang="en-ZA" sz="1400" dirty="0" smtClean="0">
                <a:solidFill>
                  <a:schemeClr val="bg1"/>
                </a:solidFill>
              </a:rPr>
              <a:t>}</a:t>
            </a:r>
            <a:endParaRPr lang="en-ZA" sz="1400" dirty="0">
              <a:solidFill>
                <a:schemeClr val="bg1"/>
              </a:solidFill>
            </a:endParaRPr>
          </a:p>
          <a:p>
            <a:endParaRPr lang="en-ZA" sz="1400" dirty="0" smtClean="0">
              <a:solidFill>
                <a:schemeClr val="bg1"/>
              </a:solidFill>
            </a:endParaRPr>
          </a:p>
          <a:p>
            <a:r>
              <a:rPr lang="en-ZA" sz="1400" dirty="0" smtClean="0">
                <a:solidFill>
                  <a:schemeClr val="bg1"/>
                </a:solidFill>
              </a:rPr>
              <a:t>public </a:t>
            </a:r>
            <a:r>
              <a:rPr lang="en-ZA" sz="1400" dirty="0">
                <a:solidFill>
                  <a:schemeClr val="bg1"/>
                </a:solidFill>
              </a:rPr>
              <a:t>static </a:t>
            </a:r>
            <a:r>
              <a:rPr lang="en-ZA" sz="1400" dirty="0" err="1">
                <a:solidFill>
                  <a:schemeClr val="bg1"/>
                </a:solidFill>
              </a:rPr>
              <a:t>ICustomer</a:t>
            </a:r>
            <a:r>
              <a:rPr lang="en-ZA" sz="1400" dirty="0">
                <a:solidFill>
                  <a:schemeClr val="bg1"/>
                </a:solidFill>
              </a:rPr>
              <a:t> Create(</a:t>
            </a:r>
            <a:r>
              <a:rPr lang="en-ZA" sz="1400" dirty="0" err="1">
                <a:solidFill>
                  <a:schemeClr val="bg1"/>
                </a:solidFill>
              </a:rPr>
              <a:t>int</a:t>
            </a:r>
            <a:r>
              <a:rPr lang="en-ZA" sz="1400" dirty="0">
                <a:solidFill>
                  <a:schemeClr val="bg1"/>
                </a:solidFill>
              </a:rPr>
              <a:t> </a:t>
            </a:r>
            <a:r>
              <a:rPr lang="en-ZA" sz="1400" dirty="0" err="1">
                <a:solidFill>
                  <a:schemeClr val="bg1"/>
                </a:solidFill>
              </a:rPr>
              <a:t>CustomerType</a:t>
            </a:r>
            <a:r>
              <a:rPr lang="en-ZA" sz="1400" dirty="0">
                <a:solidFill>
                  <a:schemeClr val="bg1"/>
                </a:solidFill>
              </a:rPr>
              <a:t>)</a:t>
            </a:r>
          </a:p>
          <a:p>
            <a:r>
              <a:rPr lang="en-ZA" sz="1400" dirty="0" smtClean="0">
                <a:solidFill>
                  <a:schemeClr val="bg1"/>
                </a:solidFill>
              </a:rPr>
              <a:t>{</a:t>
            </a:r>
            <a:endParaRPr lang="en-ZA" sz="1400" dirty="0">
              <a:solidFill>
                <a:schemeClr val="bg1"/>
              </a:solidFill>
            </a:endParaRPr>
          </a:p>
          <a:p>
            <a:r>
              <a:rPr lang="en-ZA" sz="1400" dirty="0" smtClean="0">
                <a:solidFill>
                  <a:schemeClr val="bg1"/>
                </a:solidFill>
              </a:rPr>
              <a:t>	return </a:t>
            </a:r>
            <a:r>
              <a:rPr lang="en-ZA" sz="1400" dirty="0">
                <a:solidFill>
                  <a:schemeClr val="bg1"/>
                </a:solidFill>
              </a:rPr>
              <a:t>customers[</a:t>
            </a:r>
            <a:r>
              <a:rPr lang="en-ZA" sz="1400" dirty="0" err="1">
                <a:solidFill>
                  <a:schemeClr val="bg1"/>
                </a:solidFill>
              </a:rPr>
              <a:t>CustomerType</a:t>
            </a:r>
            <a:r>
              <a:rPr lang="en-ZA" sz="1400" dirty="0">
                <a:solidFill>
                  <a:schemeClr val="bg1"/>
                </a:solidFill>
              </a:rPr>
              <a:t>];</a:t>
            </a:r>
          </a:p>
          <a:p>
            <a:r>
              <a:rPr lang="en-ZA" sz="1400" dirty="0" smtClean="0">
                <a:solidFill>
                  <a:schemeClr val="bg1"/>
                </a:solidFill>
              </a:rPr>
              <a:t>}</a:t>
            </a:r>
            <a:endParaRPr lang="en-ZA" sz="1400" dirty="0">
              <a:solidFill>
                <a:schemeClr val="bg1"/>
              </a:solidFill>
            </a:endParaRPr>
          </a:p>
        </p:txBody>
      </p:sp>
      <p:sp>
        <p:nvSpPr>
          <p:cNvPr id="6" name="Rectangle 5"/>
          <p:cNvSpPr/>
          <p:nvPr/>
        </p:nvSpPr>
        <p:spPr>
          <a:xfrm>
            <a:off x="6375796" y="2301109"/>
            <a:ext cx="5336382" cy="2462213"/>
          </a:xfrm>
          <a:prstGeom prst="rect">
            <a:avLst/>
          </a:prstGeom>
          <a:solidFill>
            <a:schemeClr val="tx1"/>
          </a:solidFill>
        </p:spPr>
        <p:txBody>
          <a:bodyPr wrap="square">
            <a:spAutoFit/>
          </a:bodyPr>
          <a:lstStyle/>
          <a:p>
            <a:r>
              <a:rPr lang="en-ZA" sz="1400" dirty="0">
                <a:solidFill>
                  <a:schemeClr val="bg1"/>
                </a:solidFill>
              </a:rPr>
              <a:t>static  </a:t>
            </a:r>
            <a:r>
              <a:rPr lang="en-ZA" sz="1400" dirty="0" err="1">
                <a:solidFill>
                  <a:schemeClr val="bg1"/>
                </a:solidFill>
              </a:rPr>
              <a:t>IUnityContainer</a:t>
            </a:r>
            <a:r>
              <a:rPr lang="en-ZA" sz="1400" dirty="0">
                <a:solidFill>
                  <a:schemeClr val="bg1"/>
                </a:solidFill>
              </a:rPr>
              <a:t> </a:t>
            </a:r>
            <a:r>
              <a:rPr lang="en-ZA" sz="1400" dirty="0" err="1">
                <a:solidFill>
                  <a:schemeClr val="bg1"/>
                </a:solidFill>
              </a:rPr>
              <a:t>cont</a:t>
            </a:r>
            <a:r>
              <a:rPr lang="en-ZA" sz="1400" dirty="0">
                <a:solidFill>
                  <a:schemeClr val="bg1"/>
                </a:solidFill>
              </a:rPr>
              <a:t> = null;</a:t>
            </a:r>
          </a:p>
          <a:p>
            <a:r>
              <a:rPr lang="en-ZA" sz="1400" dirty="0">
                <a:solidFill>
                  <a:schemeClr val="bg1"/>
                </a:solidFill>
              </a:rPr>
              <a:t>static Factory()</a:t>
            </a:r>
          </a:p>
          <a:p>
            <a:r>
              <a:rPr lang="en-ZA" sz="1400" dirty="0">
                <a:solidFill>
                  <a:schemeClr val="bg1"/>
                </a:solidFill>
              </a:rPr>
              <a:t>{</a:t>
            </a:r>
          </a:p>
          <a:p>
            <a:r>
              <a:rPr lang="en-ZA" sz="1400" dirty="0" smtClean="0">
                <a:solidFill>
                  <a:schemeClr val="bg1"/>
                </a:solidFill>
              </a:rPr>
              <a:t>	</a:t>
            </a:r>
            <a:r>
              <a:rPr lang="en-ZA" sz="1400" dirty="0" err="1" smtClean="0">
                <a:solidFill>
                  <a:schemeClr val="bg1"/>
                </a:solidFill>
              </a:rPr>
              <a:t>cont</a:t>
            </a:r>
            <a:r>
              <a:rPr lang="en-ZA" sz="1400" dirty="0" smtClean="0">
                <a:solidFill>
                  <a:schemeClr val="bg1"/>
                </a:solidFill>
              </a:rPr>
              <a:t> </a:t>
            </a:r>
            <a:r>
              <a:rPr lang="en-ZA" sz="1400" dirty="0">
                <a:solidFill>
                  <a:schemeClr val="bg1"/>
                </a:solidFill>
              </a:rPr>
              <a:t>= new </a:t>
            </a:r>
            <a:r>
              <a:rPr lang="en-ZA" sz="1400" dirty="0" err="1">
                <a:solidFill>
                  <a:schemeClr val="bg1"/>
                </a:solidFill>
              </a:rPr>
              <a:t>UnityContainer</a:t>
            </a:r>
            <a:r>
              <a:rPr lang="en-ZA" sz="1400" dirty="0">
                <a:solidFill>
                  <a:schemeClr val="bg1"/>
                </a:solidFill>
              </a:rPr>
              <a:t>();</a:t>
            </a:r>
          </a:p>
          <a:p>
            <a:r>
              <a:rPr lang="en-ZA" sz="1400" dirty="0" smtClean="0">
                <a:solidFill>
                  <a:schemeClr val="bg1"/>
                </a:solidFill>
              </a:rPr>
              <a:t>	</a:t>
            </a:r>
            <a:r>
              <a:rPr lang="en-ZA" sz="1400" dirty="0" err="1" smtClean="0">
                <a:solidFill>
                  <a:schemeClr val="bg1"/>
                </a:solidFill>
              </a:rPr>
              <a:t>cont.RegisterType</a:t>
            </a:r>
            <a:r>
              <a:rPr lang="en-ZA" sz="1400" dirty="0" smtClean="0">
                <a:solidFill>
                  <a:schemeClr val="bg1"/>
                </a:solidFill>
              </a:rPr>
              <a:t>&lt;</a:t>
            </a:r>
            <a:r>
              <a:rPr lang="en-ZA" sz="1400" dirty="0" err="1" smtClean="0">
                <a:solidFill>
                  <a:schemeClr val="bg1"/>
                </a:solidFill>
              </a:rPr>
              <a:t>ICustomer</a:t>
            </a:r>
            <a:r>
              <a:rPr lang="en-ZA" sz="1400" dirty="0" smtClean="0">
                <a:solidFill>
                  <a:schemeClr val="bg1"/>
                </a:solidFill>
              </a:rPr>
              <a:t>, Lead&gt;("</a:t>
            </a:r>
            <a:r>
              <a:rPr lang="en-ZA" sz="1400" dirty="0">
                <a:solidFill>
                  <a:schemeClr val="bg1"/>
                </a:solidFill>
              </a:rPr>
              <a:t>0");</a:t>
            </a:r>
          </a:p>
          <a:p>
            <a:r>
              <a:rPr lang="en-ZA" sz="1400" dirty="0" smtClean="0">
                <a:solidFill>
                  <a:schemeClr val="bg1"/>
                </a:solidFill>
              </a:rPr>
              <a:t>	</a:t>
            </a:r>
            <a:r>
              <a:rPr lang="en-ZA" sz="1400" dirty="0" err="1" smtClean="0">
                <a:solidFill>
                  <a:schemeClr val="bg1"/>
                </a:solidFill>
              </a:rPr>
              <a:t>cont.RegisterType</a:t>
            </a:r>
            <a:r>
              <a:rPr lang="en-ZA" sz="1400" dirty="0" smtClean="0">
                <a:solidFill>
                  <a:schemeClr val="bg1"/>
                </a:solidFill>
              </a:rPr>
              <a:t>&lt;</a:t>
            </a:r>
            <a:r>
              <a:rPr lang="en-ZA" sz="1400" dirty="0" err="1" smtClean="0">
                <a:solidFill>
                  <a:schemeClr val="bg1"/>
                </a:solidFill>
              </a:rPr>
              <a:t>ICustomer</a:t>
            </a:r>
            <a:r>
              <a:rPr lang="en-ZA" sz="1400" dirty="0">
                <a:solidFill>
                  <a:schemeClr val="bg1"/>
                </a:solidFill>
              </a:rPr>
              <a:t>, </a:t>
            </a:r>
            <a:r>
              <a:rPr lang="en-ZA" sz="1400" dirty="0" smtClean="0">
                <a:solidFill>
                  <a:schemeClr val="bg1"/>
                </a:solidFill>
              </a:rPr>
              <a:t>Customer&gt;("</a:t>
            </a:r>
            <a:r>
              <a:rPr lang="en-ZA" sz="1400" dirty="0">
                <a:solidFill>
                  <a:schemeClr val="bg1"/>
                </a:solidFill>
              </a:rPr>
              <a:t>1");</a:t>
            </a:r>
          </a:p>
          <a:p>
            <a:r>
              <a:rPr lang="en-ZA" sz="1400" dirty="0">
                <a:solidFill>
                  <a:schemeClr val="bg1"/>
                </a:solidFill>
              </a:rPr>
              <a:t>}</a:t>
            </a:r>
          </a:p>
          <a:p>
            <a:r>
              <a:rPr lang="en-ZA" sz="1400" dirty="0">
                <a:solidFill>
                  <a:schemeClr val="bg1"/>
                </a:solidFill>
              </a:rPr>
              <a:t>public static </a:t>
            </a:r>
            <a:r>
              <a:rPr lang="en-ZA" sz="1400" dirty="0" err="1">
                <a:solidFill>
                  <a:schemeClr val="bg1"/>
                </a:solidFill>
              </a:rPr>
              <a:t>ICustomer</a:t>
            </a:r>
            <a:r>
              <a:rPr lang="en-ZA" sz="1400" dirty="0">
                <a:solidFill>
                  <a:schemeClr val="bg1"/>
                </a:solidFill>
              </a:rPr>
              <a:t> Create(</a:t>
            </a:r>
            <a:r>
              <a:rPr lang="en-ZA" sz="1400" dirty="0" err="1">
                <a:solidFill>
                  <a:schemeClr val="bg1"/>
                </a:solidFill>
              </a:rPr>
              <a:t>int</a:t>
            </a:r>
            <a:r>
              <a:rPr lang="en-ZA" sz="1400" dirty="0">
                <a:solidFill>
                  <a:schemeClr val="bg1"/>
                </a:solidFill>
              </a:rPr>
              <a:t> </a:t>
            </a:r>
            <a:r>
              <a:rPr lang="en-ZA" sz="1400" dirty="0" err="1">
                <a:solidFill>
                  <a:schemeClr val="bg1"/>
                </a:solidFill>
              </a:rPr>
              <a:t>CustomerType</a:t>
            </a:r>
            <a:r>
              <a:rPr lang="en-ZA" sz="1400" dirty="0">
                <a:solidFill>
                  <a:schemeClr val="bg1"/>
                </a:solidFill>
              </a:rPr>
              <a:t>)</a:t>
            </a:r>
          </a:p>
          <a:p>
            <a:r>
              <a:rPr lang="en-ZA" sz="1400" dirty="0">
                <a:solidFill>
                  <a:schemeClr val="bg1"/>
                </a:solidFill>
              </a:rPr>
              <a:t>{</a:t>
            </a:r>
          </a:p>
          <a:p>
            <a:r>
              <a:rPr lang="en-ZA" sz="1400" dirty="0" smtClean="0">
                <a:solidFill>
                  <a:schemeClr val="bg1"/>
                </a:solidFill>
              </a:rPr>
              <a:t>	return </a:t>
            </a:r>
            <a:r>
              <a:rPr lang="en-ZA" sz="1400" dirty="0" err="1" smtClean="0">
                <a:solidFill>
                  <a:schemeClr val="bg1"/>
                </a:solidFill>
              </a:rPr>
              <a:t>cont.Resolve</a:t>
            </a:r>
            <a:r>
              <a:rPr lang="en-ZA" sz="1400" dirty="0" smtClean="0">
                <a:solidFill>
                  <a:schemeClr val="bg1"/>
                </a:solidFill>
              </a:rPr>
              <a:t>&lt;</a:t>
            </a:r>
            <a:r>
              <a:rPr lang="en-ZA" sz="1400" dirty="0" err="1" smtClean="0">
                <a:solidFill>
                  <a:schemeClr val="bg1"/>
                </a:solidFill>
              </a:rPr>
              <a:t>ICustomer</a:t>
            </a:r>
            <a:r>
              <a:rPr lang="en-ZA" sz="1400" dirty="0">
                <a:solidFill>
                  <a:schemeClr val="bg1"/>
                </a:solidFill>
              </a:rPr>
              <a:t>&gt;(</a:t>
            </a:r>
            <a:r>
              <a:rPr lang="en-ZA" sz="1400" dirty="0" err="1">
                <a:solidFill>
                  <a:schemeClr val="bg1"/>
                </a:solidFill>
              </a:rPr>
              <a:t>CustomerType.ToString</a:t>
            </a:r>
            <a:r>
              <a:rPr lang="en-ZA" sz="1400" dirty="0">
                <a:solidFill>
                  <a:schemeClr val="bg1"/>
                </a:solidFill>
              </a:rPr>
              <a:t>());</a:t>
            </a:r>
          </a:p>
          <a:p>
            <a:r>
              <a:rPr lang="en-ZA" sz="1400" dirty="0">
                <a:solidFill>
                  <a:schemeClr val="bg1"/>
                </a:solidFill>
              </a:rPr>
              <a:t>}</a:t>
            </a:r>
          </a:p>
        </p:txBody>
      </p:sp>
      <p:cxnSp>
        <p:nvCxnSpPr>
          <p:cNvPr id="18" name="Straight Arrow Connector 17"/>
          <p:cNvCxnSpPr/>
          <p:nvPr/>
        </p:nvCxnSpPr>
        <p:spPr>
          <a:xfrm>
            <a:off x="5434061" y="2471756"/>
            <a:ext cx="1066752" cy="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ight Brace 20"/>
          <p:cNvSpPr/>
          <p:nvPr/>
        </p:nvSpPr>
        <p:spPr>
          <a:xfrm>
            <a:off x="3614738" y="2971819"/>
            <a:ext cx="142875" cy="560396"/>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p>
        </p:txBody>
      </p:sp>
      <p:sp>
        <p:nvSpPr>
          <p:cNvPr id="22" name="Left Brace 21"/>
          <p:cNvSpPr/>
          <p:nvPr/>
        </p:nvSpPr>
        <p:spPr>
          <a:xfrm>
            <a:off x="6772274" y="2971819"/>
            <a:ext cx="157163" cy="714375"/>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p>
        </p:txBody>
      </p:sp>
      <p:cxnSp>
        <p:nvCxnSpPr>
          <p:cNvPr id="26" name="Straight Arrow Connector 25"/>
          <p:cNvCxnSpPr>
            <a:stCxn id="21" idx="1"/>
            <a:endCxn id="22" idx="1"/>
          </p:cNvCxnSpPr>
          <p:nvPr/>
        </p:nvCxnSpPr>
        <p:spPr>
          <a:xfrm>
            <a:off x="3757613" y="3252017"/>
            <a:ext cx="3014661" cy="7699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614738" y="4371994"/>
            <a:ext cx="3157536" cy="28575"/>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48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2">
                  <a:lumMod val="67000"/>
                </a:schemeClr>
              </a:gs>
              <a:gs pos="48000">
                <a:schemeClr val="accent2">
                  <a:lumMod val="97000"/>
                  <a:lumOff val="3000"/>
                </a:schemeClr>
              </a:gs>
              <a:gs pos="100000">
                <a:schemeClr val="accent2">
                  <a:lumMod val="60000"/>
                  <a:lumOff val="40000"/>
                  <a:alpha val="0"/>
                </a:schemeClr>
              </a:gs>
            </a:gsLst>
            <a:lin ang="0" scaled="1"/>
          </a:gradFill>
        </p:spPr>
        <p:txBody>
          <a:bodyPr/>
          <a:lstStyle/>
          <a:p>
            <a:r>
              <a:rPr lang="en-US" dirty="0" smtClean="0"/>
              <a:t>Project: Abstract class</a:t>
            </a:r>
            <a:endParaRPr lang="en-ZA" dirty="0"/>
          </a:p>
        </p:txBody>
      </p:sp>
      <p:sp>
        <p:nvSpPr>
          <p:cNvPr id="3" name="Content Placeholder 2"/>
          <p:cNvSpPr>
            <a:spLocks noGrp="1"/>
          </p:cNvSpPr>
          <p:nvPr>
            <p:ph idx="1"/>
          </p:nvPr>
        </p:nvSpPr>
        <p:spPr>
          <a:xfrm>
            <a:off x="685801" y="2142068"/>
            <a:ext cx="10131425" cy="701146"/>
          </a:xfrm>
        </p:spPr>
        <p:txBody>
          <a:bodyPr/>
          <a:lstStyle/>
          <a:p>
            <a:pPr marL="0" indent="0">
              <a:buNone/>
            </a:pPr>
            <a:r>
              <a:rPr lang="en-US" dirty="0" smtClean="0"/>
              <a:t>Instantiating the </a:t>
            </a:r>
            <a:r>
              <a:rPr lang="en-US" dirty="0" err="1" smtClean="0"/>
              <a:t>CustomerBase</a:t>
            </a:r>
            <a:r>
              <a:rPr lang="en-US" dirty="0" smtClean="0"/>
              <a:t> class and calling the Validate method will result in unexpected results.  </a:t>
            </a:r>
            <a:r>
              <a:rPr lang="en-US" sz="2000" dirty="0" err="1" smtClean="0"/>
              <a:t>CustomerBase</a:t>
            </a:r>
            <a:r>
              <a:rPr lang="en-US" sz="2000" dirty="0" smtClean="0"/>
              <a:t> is a half defined class</a:t>
            </a:r>
            <a:endParaRPr lang="en-ZA" sz="2000" dirty="0"/>
          </a:p>
        </p:txBody>
      </p:sp>
      <p:sp>
        <p:nvSpPr>
          <p:cNvPr id="4" name="Rectangle 3"/>
          <p:cNvSpPr/>
          <p:nvPr/>
        </p:nvSpPr>
        <p:spPr>
          <a:xfrm>
            <a:off x="685801" y="2943230"/>
            <a:ext cx="4738688" cy="3416320"/>
          </a:xfrm>
          <a:prstGeom prst="rect">
            <a:avLst/>
          </a:prstGeom>
          <a:solidFill>
            <a:schemeClr val="tx1"/>
          </a:solidFill>
        </p:spPr>
        <p:txBody>
          <a:bodyPr wrap="square">
            <a:spAutoFit/>
          </a:bodyPr>
          <a:lstStyle/>
          <a:p>
            <a:r>
              <a:rPr lang="en-ZA" dirty="0">
                <a:solidFill>
                  <a:schemeClr val="bg1"/>
                </a:solidFill>
              </a:rPr>
              <a:t>public class </a:t>
            </a:r>
            <a:r>
              <a:rPr lang="en-ZA" dirty="0" err="1">
                <a:solidFill>
                  <a:schemeClr val="bg1"/>
                </a:solidFill>
              </a:rPr>
              <a:t>CustomerBase</a:t>
            </a:r>
            <a:r>
              <a:rPr lang="en-ZA" dirty="0">
                <a:solidFill>
                  <a:schemeClr val="bg1"/>
                </a:solidFill>
              </a:rPr>
              <a:t> : </a:t>
            </a:r>
            <a:r>
              <a:rPr lang="en-ZA" dirty="0" err="1">
                <a:solidFill>
                  <a:schemeClr val="bg1"/>
                </a:solidFill>
              </a:rPr>
              <a:t>ICustomer</a:t>
            </a:r>
            <a:endParaRPr lang="en-ZA" dirty="0">
              <a:solidFill>
                <a:schemeClr val="bg1"/>
              </a:solidFill>
            </a:endParaRPr>
          </a:p>
          <a:p>
            <a:r>
              <a:rPr lang="en-ZA" dirty="0">
                <a:solidFill>
                  <a:schemeClr val="bg1"/>
                </a:solidFill>
              </a:rPr>
              <a:t>{</a:t>
            </a:r>
          </a:p>
          <a:p>
            <a:r>
              <a:rPr lang="en-ZA" dirty="0" smtClean="0">
                <a:solidFill>
                  <a:schemeClr val="bg1"/>
                </a:solidFill>
              </a:rPr>
              <a:t>	public </a:t>
            </a:r>
            <a:r>
              <a:rPr lang="en-ZA" dirty="0">
                <a:solidFill>
                  <a:schemeClr val="bg1"/>
                </a:solidFill>
              </a:rPr>
              <a:t>string </a:t>
            </a:r>
            <a:r>
              <a:rPr lang="en-ZA" dirty="0" err="1">
                <a:solidFill>
                  <a:schemeClr val="bg1"/>
                </a:solidFill>
              </a:rPr>
              <a:t>CustomerName</a:t>
            </a:r>
            <a:r>
              <a:rPr lang="en-ZA" dirty="0">
                <a:solidFill>
                  <a:schemeClr val="bg1"/>
                </a:solidFill>
              </a:rPr>
              <a:t> { get; set; }</a:t>
            </a:r>
          </a:p>
          <a:p>
            <a:r>
              <a:rPr lang="en-ZA" dirty="0" smtClean="0">
                <a:solidFill>
                  <a:schemeClr val="bg1"/>
                </a:solidFill>
              </a:rPr>
              <a:t>	public </a:t>
            </a:r>
            <a:r>
              <a:rPr lang="en-ZA" dirty="0">
                <a:solidFill>
                  <a:schemeClr val="bg1"/>
                </a:solidFill>
              </a:rPr>
              <a:t>string </a:t>
            </a:r>
            <a:r>
              <a:rPr lang="en-ZA" dirty="0" err="1">
                <a:solidFill>
                  <a:schemeClr val="bg1"/>
                </a:solidFill>
              </a:rPr>
              <a:t>PhoneNumber</a:t>
            </a:r>
            <a:r>
              <a:rPr lang="en-ZA" dirty="0">
                <a:solidFill>
                  <a:schemeClr val="bg1"/>
                </a:solidFill>
              </a:rPr>
              <a:t> { get; set; }</a:t>
            </a:r>
          </a:p>
          <a:p>
            <a:r>
              <a:rPr lang="en-ZA" dirty="0" smtClean="0">
                <a:solidFill>
                  <a:schemeClr val="bg1"/>
                </a:solidFill>
              </a:rPr>
              <a:t>	public </a:t>
            </a:r>
            <a:r>
              <a:rPr lang="en-ZA" dirty="0">
                <a:solidFill>
                  <a:schemeClr val="bg1"/>
                </a:solidFill>
              </a:rPr>
              <a:t>decimal </a:t>
            </a:r>
            <a:r>
              <a:rPr lang="en-ZA" dirty="0" err="1">
                <a:solidFill>
                  <a:schemeClr val="bg1"/>
                </a:solidFill>
              </a:rPr>
              <a:t>BillAmount</a:t>
            </a:r>
            <a:r>
              <a:rPr lang="en-ZA" dirty="0">
                <a:solidFill>
                  <a:schemeClr val="bg1"/>
                </a:solidFill>
              </a:rPr>
              <a:t> { get; set; }</a:t>
            </a:r>
          </a:p>
          <a:p>
            <a:r>
              <a:rPr lang="en-ZA" dirty="0" smtClean="0">
                <a:solidFill>
                  <a:schemeClr val="bg1"/>
                </a:solidFill>
              </a:rPr>
              <a:t>	public </a:t>
            </a:r>
            <a:r>
              <a:rPr lang="en-ZA" dirty="0" err="1">
                <a:solidFill>
                  <a:schemeClr val="bg1"/>
                </a:solidFill>
              </a:rPr>
              <a:t>DateTime</a:t>
            </a:r>
            <a:r>
              <a:rPr lang="en-ZA" dirty="0">
                <a:solidFill>
                  <a:schemeClr val="bg1"/>
                </a:solidFill>
              </a:rPr>
              <a:t> </a:t>
            </a:r>
            <a:r>
              <a:rPr lang="en-ZA" dirty="0" err="1">
                <a:solidFill>
                  <a:schemeClr val="bg1"/>
                </a:solidFill>
              </a:rPr>
              <a:t>BillDate</a:t>
            </a:r>
            <a:r>
              <a:rPr lang="en-ZA" dirty="0">
                <a:solidFill>
                  <a:schemeClr val="bg1"/>
                </a:solidFill>
              </a:rPr>
              <a:t> { get; set; </a:t>
            </a:r>
            <a:r>
              <a:rPr lang="en-ZA" dirty="0" smtClean="0">
                <a:solidFill>
                  <a:schemeClr val="bg1"/>
                </a:solidFill>
              </a:rPr>
              <a:t>}	</a:t>
            </a:r>
          </a:p>
          <a:p>
            <a:r>
              <a:rPr lang="en-ZA" dirty="0">
                <a:solidFill>
                  <a:schemeClr val="bg1"/>
                </a:solidFill>
              </a:rPr>
              <a:t>	</a:t>
            </a:r>
            <a:r>
              <a:rPr lang="en-ZA" dirty="0" smtClean="0">
                <a:solidFill>
                  <a:schemeClr val="bg1"/>
                </a:solidFill>
              </a:rPr>
              <a:t>public </a:t>
            </a:r>
            <a:r>
              <a:rPr lang="en-ZA" dirty="0">
                <a:solidFill>
                  <a:schemeClr val="bg1"/>
                </a:solidFill>
              </a:rPr>
              <a:t>string Address { get; set; }</a:t>
            </a:r>
          </a:p>
          <a:p>
            <a:r>
              <a:rPr lang="en-ZA" dirty="0" smtClean="0">
                <a:solidFill>
                  <a:schemeClr val="bg1"/>
                </a:solidFill>
              </a:rPr>
              <a:t>	public </a:t>
            </a:r>
            <a:r>
              <a:rPr lang="en-ZA" dirty="0">
                <a:solidFill>
                  <a:schemeClr val="bg1"/>
                </a:solidFill>
              </a:rPr>
              <a:t>void Validate()</a:t>
            </a:r>
          </a:p>
          <a:p>
            <a:r>
              <a:rPr lang="en-ZA" dirty="0" smtClean="0">
                <a:solidFill>
                  <a:schemeClr val="bg1"/>
                </a:solidFill>
              </a:rPr>
              <a:t>	{</a:t>
            </a:r>
            <a:endParaRPr lang="en-ZA" dirty="0">
              <a:solidFill>
                <a:schemeClr val="bg1"/>
              </a:solidFill>
            </a:endParaRPr>
          </a:p>
          <a:p>
            <a:r>
              <a:rPr lang="en-ZA" dirty="0" smtClean="0">
                <a:solidFill>
                  <a:schemeClr val="bg1"/>
                </a:solidFill>
              </a:rPr>
              <a:t>		// </a:t>
            </a:r>
            <a:r>
              <a:rPr lang="en-ZA" dirty="0">
                <a:solidFill>
                  <a:schemeClr val="bg1"/>
                </a:solidFill>
              </a:rPr>
              <a:t>To be defined by the child classes</a:t>
            </a:r>
          </a:p>
          <a:p>
            <a:r>
              <a:rPr lang="en-ZA" dirty="0" smtClean="0">
                <a:solidFill>
                  <a:schemeClr val="bg1"/>
                </a:solidFill>
              </a:rPr>
              <a:t>	}</a:t>
            </a:r>
            <a:endParaRPr lang="en-ZA" dirty="0">
              <a:solidFill>
                <a:schemeClr val="bg1"/>
              </a:solidFill>
            </a:endParaRPr>
          </a:p>
          <a:p>
            <a:r>
              <a:rPr lang="en-ZA" dirty="0">
                <a:solidFill>
                  <a:schemeClr val="bg1"/>
                </a:solidFill>
              </a:rPr>
              <a:t>}</a:t>
            </a:r>
          </a:p>
        </p:txBody>
      </p:sp>
      <p:sp>
        <p:nvSpPr>
          <p:cNvPr id="5" name="Rectangle 4"/>
          <p:cNvSpPr/>
          <p:nvPr/>
        </p:nvSpPr>
        <p:spPr>
          <a:xfrm>
            <a:off x="6134100" y="3358728"/>
            <a:ext cx="5067300" cy="2585323"/>
          </a:xfrm>
          <a:prstGeom prst="rect">
            <a:avLst/>
          </a:prstGeom>
          <a:solidFill>
            <a:schemeClr val="tx1"/>
          </a:solidFill>
        </p:spPr>
        <p:txBody>
          <a:bodyPr wrap="square">
            <a:spAutoFit/>
          </a:bodyPr>
          <a:lstStyle/>
          <a:p>
            <a:r>
              <a:rPr lang="en-ZA" dirty="0">
                <a:solidFill>
                  <a:schemeClr val="bg1"/>
                </a:solidFill>
              </a:rPr>
              <a:t>public </a:t>
            </a:r>
            <a:r>
              <a:rPr lang="en-ZA" dirty="0">
                <a:solidFill>
                  <a:schemeClr val="bg2">
                    <a:lumMod val="60000"/>
                    <a:lumOff val="40000"/>
                  </a:schemeClr>
                </a:solidFill>
              </a:rPr>
              <a:t>abstract</a:t>
            </a:r>
            <a:r>
              <a:rPr lang="en-ZA" dirty="0">
                <a:solidFill>
                  <a:schemeClr val="bg1"/>
                </a:solidFill>
              </a:rPr>
              <a:t> class </a:t>
            </a:r>
            <a:r>
              <a:rPr lang="en-ZA" dirty="0" err="1">
                <a:solidFill>
                  <a:schemeClr val="bg1"/>
                </a:solidFill>
              </a:rPr>
              <a:t>CustomerBase</a:t>
            </a:r>
            <a:r>
              <a:rPr lang="en-ZA" dirty="0">
                <a:solidFill>
                  <a:schemeClr val="bg1"/>
                </a:solidFill>
              </a:rPr>
              <a:t> : </a:t>
            </a:r>
            <a:r>
              <a:rPr lang="en-ZA" dirty="0" err="1">
                <a:solidFill>
                  <a:schemeClr val="bg1"/>
                </a:solidFill>
              </a:rPr>
              <a:t>ICustomer</a:t>
            </a:r>
            <a:endParaRPr lang="en-ZA" dirty="0">
              <a:solidFill>
                <a:schemeClr val="bg1"/>
              </a:solidFill>
            </a:endParaRPr>
          </a:p>
          <a:p>
            <a:r>
              <a:rPr lang="en-ZA" dirty="0">
                <a:solidFill>
                  <a:schemeClr val="bg1"/>
                </a:solidFill>
              </a:rPr>
              <a:t>{</a:t>
            </a:r>
          </a:p>
          <a:p>
            <a:r>
              <a:rPr lang="en-ZA" dirty="0" smtClean="0">
                <a:solidFill>
                  <a:schemeClr val="bg1"/>
                </a:solidFill>
              </a:rPr>
              <a:t>	public </a:t>
            </a:r>
            <a:r>
              <a:rPr lang="en-ZA" dirty="0">
                <a:solidFill>
                  <a:schemeClr val="bg1"/>
                </a:solidFill>
              </a:rPr>
              <a:t>string </a:t>
            </a:r>
            <a:r>
              <a:rPr lang="en-ZA" dirty="0" err="1">
                <a:solidFill>
                  <a:schemeClr val="bg1"/>
                </a:solidFill>
              </a:rPr>
              <a:t>CustomerName</a:t>
            </a:r>
            <a:r>
              <a:rPr lang="en-ZA" dirty="0">
                <a:solidFill>
                  <a:schemeClr val="bg1"/>
                </a:solidFill>
              </a:rPr>
              <a:t> { get; set; }</a:t>
            </a:r>
          </a:p>
          <a:p>
            <a:r>
              <a:rPr lang="en-ZA" dirty="0" smtClean="0">
                <a:solidFill>
                  <a:schemeClr val="bg1"/>
                </a:solidFill>
              </a:rPr>
              <a:t>	public </a:t>
            </a:r>
            <a:r>
              <a:rPr lang="en-ZA" dirty="0">
                <a:solidFill>
                  <a:schemeClr val="bg1"/>
                </a:solidFill>
              </a:rPr>
              <a:t>string </a:t>
            </a:r>
            <a:r>
              <a:rPr lang="en-ZA" dirty="0" err="1">
                <a:solidFill>
                  <a:schemeClr val="bg1"/>
                </a:solidFill>
              </a:rPr>
              <a:t>PhoneNumber</a:t>
            </a:r>
            <a:r>
              <a:rPr lang="en-ZA" dirty="0">
                <a:solidFill>
                  <a:schemeClr val="bg1"/>
                </a:solidFill>
              </a:rPr>
              <a:t> { get; set; }</a:t>
            </a:r>
          </a:p>
          <a:p>
            <a:r>
              <a:rPr lang="en-ZA" dirty="0" smtClean="0">
                <a:solidFill>
                  <a:schemeClr val="bg1"/>
                </a:solidFill>
              </a:rPr>
              <a:t>	public </a:t>
            </a:r>
            <a:r>
              <a:rPr lang="en-ZA" dirty="0">
                <a:solidFill>
                  <a:schemeClr val="bg1"/>
                </a:solidFill>
              </a:rPr>
              <a:t>decimal </a:t>
            </a:r>
            <a:r>
              <a:rPr lang="en-ZA" dirty="0" err="1">
                <a:solidFill>
                  <a:schemeClr val="bg1"/>
                </a:solidFill>
              </a:rPr>
              <a:t>BillAmount</a:t>
            </a:r>
            <a:r>
              <a:rPr lang="en-ZA" dirty="0">
                <a:solidFill>
                  <a:schemeClr val="bg1"/>
                </a:solidFill>
              </a:rPr>
              <a:t> { get; set; }</a:t>
            </a:r>
          </a:p>
          <a:p>
            <a:r>
              <a:rPr lang="en-ZA" dirty="0" smtClean="0">
                <a:solidFill>
                  <a:schemeClr val="bg1"/>
                </a:solidFill>
              </a:rPr>
              <a:t>	public </a:t>
            </a:r>
            <a:r>
              <a:rPr lang="en-ZA" dirty="0" err="1">
                <a:solidFill>
                  <a:schemeClr val="bg1"/>
                </a:solidFill>
              </a:rPr>
              <a:t>DateTime</a:t>
            </a:r>
            <a:r>
              <a:rPr lang="en-ZA" dirty="0">
                <a:solidFill>
                  <a:schemeClr val="bg1"/>
                </a:solidFill>
              </a:rPr>
              <a:t> </a:t>
            </a:r>
            <a:r>
              <a:rPr lang="en-ZA" dirty="0" err="1">
                <a:solidFill>
                  <a:schemeClr val="bg1"/>
                </a:solidFill>
              </a:rPr>
              <a:t>BillDate</a:t>
            </a:r>
            <a:r>
              <a:rPr lang="en-ZA" dirty="0">
                <a:solidFill>
                  <a:schemeClr val="bg1"/>
                </a:solidFill>
              </a:rPr>
              <a:t> { get; set; }</a:t>
            </a:r>
          </a:p>
          <a:p>
            <a:r>
              <a:rPr lang="en-ZA" dirty="0" smtClean="0">
                <a:solidFill>
                  <a:schemeClr val="bg1"/>
                </a:solidFill>
              </a:rPr>
              <a:t>	public </a:t>
            </a:r>
            <a:r>
              <a:rPr lang="en-ZA" dirty="0">
                <a:solidFill>
                  <a:schemeClr val="bg1"/>
                </a:solidFill>
              </a:rPr>
              <a:t>string Address { get; set; }</a:t>
            </a:r>
          </a:p>
          <a:p>
            <a:r>
              <a:rPr lang="en-ZA" dirty="0" smtClean="0">
                <a:solidFill>
                  <a:schemeClr val="bg1"/>
                </a:solidFill>
              </a:rPr>
              <a:t>	public </a:t>
            </a:r>
            <a:r>
              <a:rPr lang="en-ZA" dirty="0">
                <a:solidFill>
                  <a:schemeClr val="bg2">
                    <a:lumMod val="60000"/>
                    <a:lumOff val="40000"/>
                  </a:schemeClr>
                </a:solidFill>
              </a:rPr>
              <a:t>abstract void Validate();</a:t>
            </a:r>
          </a:p>
          <a:p>
            <a:r>
              <a:rPr lang="en-ZA" dirty="0">
                <a:solidFill>
                  <a:schemeClr val="bg1"/>
                </a:solidFill>
              </a:rPr>
              <a:t>}</a:t>
            </a:r>
          </a:p>
        </p:txBody>
      </p:sp>
      <p:sp>
        <p:nvSpPr>
          <p:cNvPr id="6" name="Right Arrow 5"/>
          <p:cNvSpPr/>
          <p:nvPr/>
        </p:nvSpPr>
        <p:spPr>
          <a:xfrm>
            <a:off x="5424489" y="4409074"/>
            <a:ext cx="709611" cy="48463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212212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2">
                  <a:lumMod val="67000"/>
                </a:schemeClr>
              </a:gs>
              <a:gs pos="48000">
                <a:schemeClr val="accent2">
                  <a:lumMod val="97000"/>
                  <a:lumOff val="3000"/>
                </a:schemeClr>
              </a:gs>
              <a:gs pos="100000">
                <a:schemeClr val="accent2">
                  <a:lumMod val="60000"/>
                  <a:lumOff val="40000"/>
                  <a:alpha val="0"/>
                </a:schemeClr>
              </a:gs>
            </a:gsLst>
            <a:lin ang="0" scaled="1"/>
            <a:tileRect/>
          </a:gradFill>
        </p:spPr>
        <p:txBody>
          <a:bodyPr/>
          <a:lstStyle/>
          <a:p>
            <a:r>
              <a:rPr lang="en-US" dirty="0" smtClean="0"/>
              <a:t>Project: generic factory</a:t>
            </a:r>
            <a:endParaRPr lang="en-ZA" dirty="0"/>
          </a:p>
        </p:txBody>
      </p:sp>
      <p:sp>
        <p:nvSpPr>
          <p:cNvPr id="3" name="Content Placeholder 2"/>
          <p:cNvSpPr>
            <a:spLocks noGrp="1"/>
          </p:cNvSpPr>
          <p:nvPr>
            <p:ph idx="1"/>
          </p:nvPr>
        </p:nvSpPr>
        <p:spPr>
          <a:xfrm>
            <a:off x="685801" y="2142067"/>
            <a:ext cx="10131425" cy="1072621"/>
          </a:xfrm>
        </p:spPr>
        <p:txBody>
          <a:bodyPr/>
          <a:lstStyle/>
          <a:p>
            <a:pPr marL="0" indent="0">
              <a:buNone/>
            </a:pPr>
            <a:r>
              <a:rPr lang="en-ZA" dirty="0" smtClean="0"/>
              <a:t>Currently the factory </a:t>
            </a:r>
            <a:r>
              <a:rPr lang="en-ZA" dirty="0"/>
              <a:t>class </a:t>
            </a:r>
            <a:r>
              <a:rPr lang="en-ZA" dirty="0" smtClean="0"/>
              <a:t>is coupled </a:t>
            </a:r>
            <a:r>
              <a:rPr lang="en-ZA" dirty="0"/>
              <a:t>with the “Customer” </a:t>
            </a:r>
            <a:r>
              <a:rPr lang="en-ZA" dirty="0" smtClean="0"/>
              <a:t>types. </a:t>
            </a:r>
            <a:r>
              <a:rPr lang="en-ZA" dirty="0"/>
              <a:t>In other words if we want to punch out “Supplier” </a:t>
            </a:r>
            <a:r>
              <a:rPr lang="en-ZA" dirty="0" smtClean="0"/>
              <a:t>types for example, </a:t>
            </a:r>
            <a:r>
              <a:rPr lang="en-ZA" dirty="0"/>
              <a:t>we would need </a:t>
            </a:r>
            <a:r>
              <a:rPr lang="en-ZA" dirty="0" smtClean="0"/>
              <a:t>another “Create</a:t>
            </a:r>
            <a:r>
              <a:rPr lang="en-ZA" dirty="0"/>
              <a:t>” method as shown in the below code. So if we have lot of business objects like this we would end up with lot of “Create” </a:t>
            </a:r>
            <a:r>
              <a:rPr lang="en-ZA" dirty="0" smtClean="0"/>
              <a:t>methods.</a:t>
            </a:r>
            <a:endParaRPr lang="en-ZA" dirty="0"/>
          </a:p>
        </p:txBody>
      </p:sp>
      <p:sp>
        <p:nvSpPr>
          <p:cNvPr id="4" name="Rectangle 3"/>
          <p:cNvSpPr/>
          <p:nvPr/>
        </p:nvSpPr>
        <p:spPr>
          <a:xfrm>
            <a:off x="2002632" y="3290888"/>
            <a:ext cx="7497762" cy="3139321"/>
          </a:xfrm>
          <a:prstGeom prst="rect">
            <a:avLst/>
          </a:prstGeom>
          <a:solidFill>
            <a:schemeClr val="tx1"/>
          </a:solidFill>
        </p:spPr>
        <p:txBody>
          <a:bodyPr wrap="square">
            <a:spAutoFit/>
          </a:bodyPr>
          <a:lstStyle/>
          <a:p>
            <a:r>
              <a:rPr lang="en-ZA" dirty="0">
                <a:solidFill>
                  <a:schemeClr val="bg1"/>
                </a:solidFill>
              </a:rPr>
              <a:t>public static class Factory</a:t>
            </a:r>
          </a:p>
          <a:p>
            <a:r>
              <a:rPr lang="en-ZA" dirty="0">
                <a:solidFill>
                  <a:schemeClr val="bg1"/>
                </a:solidFill>
              </a:rPr>
              <a:t>{</a:t>
            </a:r>
          </a:p>
          <a:p>
            <a:r>
              <a:rPr lang="en-ZA" dirty="0" smtClean="0">
                <a:solidFill>
                  <a:schemeClr val="bg1"/>
                </a:solidFill>
              </a:rPr>
              <a:t>	public </a:t>
            </a:r>
            <a:r>
              <a:rPr lang="en-ZA" dirty="0">
                <a:solidFill>
                  <a:schemeClr val="bg1"/>
                </a:solidFill>
              </a:rPr>
              <a:t>static </a:t>
            </a:r>
            <a:r>
              <a:rPr lang="en-ZA" dirty="0" err="1">
                <a:solidFill>
                  <a:schemeClr val="bg1"/>
                </a:solidFill>
              </a:rPr>
              <a:t>ICustomer</a:t>
            </a:r>
            <a:r>
              <a:rPr lang="en-ZA" dirty="0">
                <a:solidFill>
                  <a:schemeClr val="bg1"/>
                </a:solidFill>
              </a:rPr>
              <a:t> Create(</a:t>
            </a:r>
            <a:r>
              <a:rPr lang="en-ZA" dirty="0" err="1">
                <a:solidFill>
                  <a:schemeClr val="bg1"/>
                </a:solidFill>
              </a:rPr>
              <a:t>int</a:t>
            </a:r>
            <a:r>
              <a:rPr lang="en-ZA" dirty="0">
                <a:solidFill>
                  <a:schemeClr val="bg1"/>
                </a:solidFill>
              </a:rPr>
              <a:t> </a:t>
            </a:r>
            <a:r>
              <a:rPr lang="en-ZA" dirty="0" err="1">
                <a:solidFill>
                  <a:schemeClr val="bg1"/>
                </a:solidFill>
              </a:rPr>
              <a:t>CustomerType</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smtClean="0">
                <a:solidFill>
                  <a:schemeClr val="bg1"/>
                </a:solidFill>
              </a:rPr>
              <a:t>		return </a:t>
            </a:r>
            <a:r>
              <a:rPr lang="en-ZA" dirty="0" err="1" smtClean="0">
                <a:solidFill>
                  <a:schemeClr val="bg1"/>
                </a:solidFill>
              </a:rPr>
              <a:t>cont.Resolve</a:t>
            </a:r>
            <a:r>
              <a:rPr lang="en-ZA" dirty="0" smtClean="0">
                <a:solidFill>
                  <a:schemeClr val="bg1"/>
                </a:solidFill>
              </a:rPr>
              <a:t>&lt;</a:t>
            </a:r>
            <a:r>
              <a:rPr lang="en-ZA" dirty="0" err="1" smtClean="0">
                <a:solidFill>
                  <a:schemeClr val="bg1"/>
                </a:solidFill>
              </a:rPr>
              <a:t>ICustomer</a:t>
            </a:r>
            <a:r>
              <a:rPr lang="en-ZA" dirty="0">
                <a:solidFill>
                  <a:schemeClr val="bg1"/>
                </a:solidFill>
              </a:rPr>
              <a:t>&gt;(</a:t>
            </a:r>
            <a:r>
              <a:rPr lang="en-ZA" dirty="0" err="1">
                <a:solidFill>
                  <a:schemeClr val="bg1"/>
                </a:solidFill>
              </a:rPr>
              <a:t>CustomerType.ToString</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smtClean="0">
                <a:solidFill>
                  <a:schemeClr val="bg1"/>
                </a:solidFill>
              </a:rPr>
              <a:t>	public </a:t>
            </a:r>
            <a:r>
              <a:rPr lang="en-ZA" dirty="0">
                <a:solidFill>
                  <a:schemeClr val="bg1"/>
                </a:solidFill>
              </a:rPr>
              <a:t>static Supplier Create(</a:t>
            </a:r>
            <a:r>
              <a:rPr lang="en-ZA" dirty="0" err="1">
                <a:solidFill>
                  <a:schemeClr val="bg1"/>
                </a:solidFill>
              </a:rPr>
              <a:t>int</a:t>
            </a:r>
            <a:r>
              <a:rPr lang="en-ZA" dirty="0">
                <a:solidFill>
                  <a:schemeClr val="bg1"/>
                </a:solidFill>
              </a:rPr>
              <a:t> Supplier)</a:t>
            </a:r>
          </a:p>
          <a:p>
            <a:r>
              <a:rPr lang="en-ZA" dirty="0" smtClean="0">
                <a:solidFill>
                  <a:schemeClr val="bg1"/>
                </a:solidFill>
              </a:rPr>
              <a:t>	{</a:t>
            </a:r>
            <a:endParaRPr lang="en-ZA" dirty="0">
              <a:solidFill>
                <a:schemeClr val="bg1"/>
              </a:solidFill>
            </a:endParaRPr>
          </a:p>
          <a:p>
            <a:r>
              <a:rPr lang="en-ZA" dirty="0" smtClean="0">
                <a:solidFill>
                  <a:schemeClr val="bg1"/>
                </a:solidFill>
              </a:rPr>
              <a:t>		return </a:t>
            </a:r>
            <a:r>
              <a:rPr lang="en-ZA" dirty="0" err="1" smtClean="0">
                <a:solidFill>
                  <a:schemeClr val="bg1"/>
                </a:solidFill>
              </a:rPr>
              <a:t>cont.Resolve</a:t>
            </a:r>
            <a:r>
              <a:rPr lang="en-ZA" dirty="0" smtClean="0">
                <a:solidFill>
                  <a:schemeClr val="bg1"/>
                </a:solidFill>
              </a:rPr>
              <a:t>&lt;</a:t>
            </a:r>
            <a:r>
              <a:rPr lang="en-ZA" dirty="0" err="1" smtClean="0">
                <a:solidFill>
                  <a:schemeClr val="bg1"/>
                </a:solidFill>
              </a:rPr>
              <a:t>ISupplier</a:t>
            </a:r>
            <a:r>
              <a:rPr lang="en-ZA" dirty="0">
                <a:solidFill>
                  <a:schemeClr val="bg1"/>
                </a:solidFill>
              </a:rPr>
              <a:t>&gt;(</a:t>
            </a:r>
            <a:r>
              <a:rPr lang="en-ZA" dirty="0" err="1">
                <a:solidFill>
                  <a:schemeClr val="bg1"/>
                </a:solidFill>
              </a:rPr>
              <a:t>Supplier.ToString</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a:solidFill>
                  <a:schemeClr val="bg1"/>
                </a:solidFill>
              </a:rPr>
              <a:t>}</a:t>
            </a:r>
          </a:p>
        </p:txBody>
      </p:sp>
    </p:spTree>
    <p:extLst>
      <p:ext uri="{BB962C8B-B14F-4D97-AF65-F5344CB8AC3E}">
        <p14:creationId xmlns:p14="http://schemas.microsoft.com/office/powerpoint/2010/main" val="429064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379827"/>
            <a:ext cx="10760382" cy="6052714"/>
          </a:xfrm>
        </p:spPr>
      </p:pic>
      <p:sp>
        <p:nvSpPr>
          <p:cNvPr id="2" name="Title 1"/>
          <p:cNvSpPr>
            <a:spLocks noGrp="1"/>
          </p:cNvSpPr>
          <p:nvPr>
            <p:ph type="title"/>
          </p:nvPr>
        </p:nvSpPr>
        <p:spPr/>
        <p:txBody>
          <a:bodyPr/>
          <a:lstStyle/>
          <a:p>
            <a:r>
              <a:rPr lang="en-ZA" b="1" dirty="0"/>
              <a:t>Design Patterns vs Architecture Pattern vs Architecture Style</a:t>
            </a:r>
            <a:endParaRPr lang="en-ZA" dirty="0"/>
          </a:p>
        </p:txBody>
      </p:sp>
    </p:spTree>
    <p:extLst>
      <p:ext uri="{BB962C8B-B14F-4D97-AF65-F5344CB8AC3E}">
        <p14:creationId xmlns:p14="http://schemas.microsoft.com/office/powerpoint/2010/main" val="60078812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7" y="270391"/>
            <a:ext cx="2143124" cy="486833"/>
          </a:xfrm>
        </p:spPr>
        <p:txBody>
          <a:bodyPr>
            <a:normAutofit/>
          </a:bodyPr>
          <a:lstStyle/>
          <a:p>
            <a:pPr marL="0" indent="0">
              <a:buNone/>
            </a:pPr>
            <a:r>
              <a:rPr lang="en-US" sz="2400" dirty="0" smtClean="0"/>
              <a:t>Enter Generics</a:t>
            </a:r>
            <a:endParaRPr lang="en-ZA" sz="2400" dirty="0"/>
          </a:p>
        </p:txBody>
      </p:sp>
      <p:sp>
        <p:nvSpPr>
          <p:cNvPr id="4" name="Rectangle 3"/>
          <p:cNvSpPr/>
          <p:nvPr/>
        </p:nvSpPr>
        <p:spPr>
          <a:xfrm>
            <a:off x="600077" y="861523"/>
            <a:ext cx="11315698" cy="923330"/>
          </a:xfrm>
          <a:prstGeom prst="rect">
            <a:avLst/>
          </a:prstGeom>
        </p:spPr>
        <p:txBody>
          <a:bodyPr wrap="square">
            <a:spAutoFit/>
          </a:bodyPr>
          <a:lstStyle/>
          <a:p>
            <a:r>
              <a:rPr lang="en-ZA" dirty="0" smtClean="0"/>
              <a:t>Generics help </a:t>
            </a:r>
            <a:r>
              <a:rPr lang="en-ZA" dirty="0"/>
              <a:t>you to decouple the logic from the data type. T</a:t>
            </a:r>
            <a:r>
              <a:rPr lang="en-ZA" dirty="0" smtClean="0"/>
              <a:t>he </a:t>
            </a:r>
            <a:r>
              <a:rPr lang="en-ZA" dirty="0"/>
              <a:t>logic here is “Object Creation</a:t>
            </a:r>
            <a:r>
              <a:rPr lang="en-ZA" dirty="0" smtClean="0"/>
              <a:t>”, </a:t>
            </a:r>
            <a:r>
              <a:rPr lang="en-ZA" dirty="0"/>
              <a:t>but attaching this </a:t>
            </a:r>
            <a:r>
              <a:rPr lang="en-ZA" dirty="0" smtClean="0"/>
              <a:t>logic to only </a:t>
            </a:r>
            <a:r>
              <a:rPr lang="en-ZA" dirty="0"/>
              <a:t>“Customer” would make the architecture rigid. So how about making it a generic type </a:t>
            </a:r>
            <a:r>
              <a:rPr lang="en-ZA" dirty="0" smtClean="0"/>
              <a:t>“T” </a:t>
            </a:r>
            <a:r>
              <a:rPr lang="en-ZA" dirty="0"/>
              <a:t>as shown in the below code.</a:t>
            </a:r>
          </a:p>
        </p:txBody>
      </p:sp>
      <p:sp>
        <p:nvSpPr>
          <p:cNvPr id="2" name="TextBox 1"/>
          <p:cNvSpPr txBox="1"/>
          <p:nvPr/>
        </p:nvSpPr>
        <p:spPr>
          <a:xfrm>
            <a:off x="1671639" y="1784853"/>
            <a:ext cx="2954591" cy="369332"/>
          </a:xfrm>
          <a:prstGeom prst="rect">
            <a:avLst/>
          </a:prstGeom>
          <a:noFill/>
        </p:spPr>
        <p:txBody>
          <a:bodyPr wrap="none" rtlCol="0">
            <a:spAutoFit/>
          </a:bodyPr>
          <a:lstStyle/>
          <a:p>
            <a:r>
              <a:rPr lang="en-US" dirty="0" smtClean="0"/>
              <a:t>1) Updating the Factory tests:</a:t>
            </a:r>
            <a:endParaRPr lang="en-ZA" dirty="0"/>
          </a:p>
        </p:txBody>
      </p:sp>
      <p:sp>
        <p:nvSpPr>
          <p:cNvPr id="6" name="Rectangle 5"/>
          <p:cNvSpPr/>
          <p:nvPr/>
        </p:nvSpPr>
        <p:spPr>
          <a:xfrm>
            <a:off x="4772025" y="1784853"/>
            <a:ext cx="6757988" cy="5016758"/>
          </a:xfrm>
          <a:prstGeom prst="rect">
            <a:avLst/>
          </a:prstGeom>
          <a:solidFill>
            <a:schemeClr val="bg2">
              <a:lumMod val="20000"/>
              <a:lumOff val="80000"/>
            </a:schemeClr>
          </a:solidFill>
        </p:spPr>
        <p:txBody>
          <a:bodyPr wrap="square">
            <a:spAutoFit/>
          </a:bodyPr>
          <a:lstStyle/>
          <a:p>
            <a:r>
              <a:rPr lang="en-ZA" sz="1000" dirty="0">
                <a:solidFill>
                  <a:schemeClr val="bg1"/>
                </a:solidFill>
              </a:rPr>
              <a:t>[</a:t>
            </a:r>
            <a:r>
              <a:rPr lang="en-ZA" sz="1000" dirty="0" err="1">
                <a:solidFill>
                  <a:schemeClr val="bg1"/>
                </a:solidFill>
              </a:rPr>
              <a:t>TestClass</a:t>
            </a:r>
            <a:r>
              <a:rPr lang="en-ZA" sz="1000" dirty="0">
                <a:solidFill>
                  <a:schemeClr val="bg1"/>
                </a:solidFill>
              </a:rPr>
              <a:t>]</a:t>
            </a:r>
          </a:p>
          <a:p>
            <a:r>
              <a:rPr lang="en-ZA" sz="1000" dirty="0">
                <a:solidFill>
                  <a:schemeClr val="bg1"/>
                </a:solidFill>
              </a:rPr>
              <a:t>public class </a:t>
            </a:r>
            <a:r>
              <a:rPr lang="en-ZA" sz="1000" dirty="0" err="1">
                <a:solidFill>
                  <a:schemeClr val="bg1"/>
                </a:solidFill>
              </a:rPr>
              <a:t>FactoryTests</a:t>
            </a:r>
            <a:endParaRPr lang="en-ZA" sz="1000" dirty="0">
              <a:solidFill>
                <a:schemeClr val="bg1"/>
              </a:solidFill>
            </a:endParaRPr>
          </a:p>
          <a:p>
            <a:r>
              <a:rPr lang="en-ZA" sz="1000" dirty="0">
                <a:solidFill>
                  <a:schemeClr val="bg1"/>
                </a:solidFill>
              </a:rPr>
              <a:t>{</a:t>
            </a:r>
          </a:p>
          <a:p>
            <a:r>
              <a:rPr lang="en-ZA" sz="1000" dirty="0" smtClean="0">
                <a:solidFill>
                  <a:schemeClr val="bg1"/>
                </a:solidFill>
              </a:rPr>
              <a:t>	</a:t>
            </a:r>
            <a:r>
              <a:rPr lang="en-ZA" sz="1000" dirty="0" smtClean="0">
                <a:solidFill>
                  <a:schemeClr val="bg2">
                    <a:lumMod val="60000"/>
                    <a:lumOff val="40000"/>
                  </a:schemeClr>
                </a:solidFill>
              </a:rPr>
              <a:t>public </a:t>
            </a:r>
            <a:r>
              <a:rPr lang="en-ZA" sz="1000" dirty="0" err="1">
                <a:solidFill>
                  <a:schemeClr val="bg2">
                    <a:lumMod val="60000"/>
                    <a:lumOff val="40000"/>
                  </a:schemeClr>
                </a:solidFill>
              </a:rPr>
              <a:t>readonly</a:t>
            </a:r>
            <a:r>
              <a:rPr lang="en-ZA" sz="1000" dirty="0">
                <a:solidFill>
                  <a:schemeClr val="bg2">
                    <a:lumMod val="60000"/>
                    <a:lumOff val="40000"/>
                  </a:schemeClr>
                </a:solidFill>
              </a:rPr>
              <a:t> string </a:t>
            </a:r>
            <a:r>
              <a:rPr lang="en-ZA" sz="1000" dirty="0" err="1">
                <a:solidFill>
                  <a:schemeClr val="bg2">
                    <a:lumMod val="60000"/>
                    <a:lumOff val="40000"/>
                  </a:schemeClr>
                </a:solidFill>
              </a:rPr>
              <a:t>TestLeadType</a:t>
            </a:r>
            <a:r>
              <a:rPr lang="en-ZA" sz="1000" dirty="0">
                <a:solidFill>
                  <a:schemeClr val="bg2">
                    <a:lumMod val="60000"/>
                    <a:lumOff val="40000"/>
                  </a:schemeClr>
                </a:solidFill>
              </a:rPr>
              <a:t> = </a:t>
            </a:r>
            <a:r>
              <a:rPr lang="en-ZA" sz="1000" dirty="0" err="1">
                <a:solidFill>
                  <a:schemeClr val="bg2">
                    <a:lumMod val="60000"/>
                    <a:lumOff val="40000"/>
                  </a:schemeClr>
                </a:solidFill>
              </a:rPr>
              <a:t>CustomerScreenTests.TestCustomerTypes.Lead.ToString</a:t>
            </a:r>
            <a:r>
              <a:rPr lang="en-ZA" sz="1000" dirty="0">
                <a:solidFill>
                  <a:schemeClr val="bg2">
                    <a:lumMod val="60000"/>
                    <a:lumOff val="40000"/>
                  </a:schemeClr>
                </a:solidFill>
              </a:rPr>
              <a:t>();</a:t>
            </a:r>
          </a:p>
          <a:p>
            <a:r>
              <a:rPr lang="en-ZA" sz="1000" dirty="0" smtClean="0">
                <a:solidFill>
                  <a:schemeClr val="bg2">
                    <a:lumMod val="60000"/>
                    <a:lumOff val="40000"/>
                  </a:schemeClr>
                </a:solidFill>
              </a:rPr>
              <a:t>	public </a:t>
            </a:r>
            <a:r>
              <a:rPr lang="en-ZA" sz="1000" dirty="0" err="1">
                <a:solidFill>
                  <a:schemeClr val="bg2">
                    <a:lumMod val="60000"/>
                    <a:lumOff val="40000"/>
                  </a:schemeClr>
                </a:solidFill>
              </a:rPr>
              <a:t>readonly</a:t>
            </a:r>
            <a:r>
              <a:rPr lang="en-ZA" sz="1000" dirty="0">
                <a:solidFill>
                  <a:schemeClr val="bg2">
                    <a:lumMod val="60000"/>
                    <a:lumOff val="40000"/>
                  </a:schemeClr>
                </a:solidFill>
              </a:rPr>
              <a:t> string </a:t>
            </a:r>
            <a:r>
              <a:rPr lang="en-ZA" sz="1000" dirty="0" err="1">
                <a:solidFill>
                  <a:schemeClr val="bg2">
                    <a:lumMod val="60000"/>
                    <a:lumOff val="40000"/>
                  </a:schemeClr>
                </a:solidFill>
              </a:rPr>
              <a:t>TestCustomerType</a:t>
            </a:r>
            <a:r>
              <a:rPr lang="en-ZA" sz="1000" dirty="0">
                <a:solidFill>
                  <a:schemeClr val="bg2">
                    <a:lumMod val="60000"/>
                    <a:lumOff val="40000"/>
                  </a:schemeClr>
                </a:solidFill>
              </a:rPr>
              <a:t> = </a:t>
            </a:r>
            <a:r>
              <a:rPr lang="en-ZA" sz="1000" dirty="0" err="1">
                <a:solidFill>
                  <a:schemeClr val="bg2">
                    <a:lumMod val="60000"/>
                    <a:lumOff val="40000"/>
                  </a:schemeClr>
                </a:solidFill>
              </a:rPr>
              <a:t>CustomerScreenTests.TestCustomerTypes.Customer.ToString</a:t>
            </a:r>
            <a:r>
              <a:rPr lang="en-ZA" sz="1000" dirty="0">
                <a:solidFill>
                  <a:schemeClr val="bg2">
                    <a:lumMod val="60000"/>
                    <a:lumOff val="40000"/>
                  </a:schemeClr>
                </a:solidFill>
              </a:rPr>
              <a:t>();</a:t>
            </a:r>
          </a:p>
          <a:p>
            <a:endParaRPr lang="en-ZA" sz="1000" dirty="0">
              <a:solidFill>
                <a:schemeClr val="bg1"/>
              </a:solidFill>
            </a:endParaRPr>
          </a:p>
          <a:p>
            <a:r>
              <a:rPr lang="en-ZA" sz="1000" dirty="0" smtClean="0">
                <a:solidFill>
                  <a:schemeClr val="bg1"/>
                </a:solidFill>
              </a:rPr>
              <a:t>	[</a:t>
            </a:r>
            <a:r>
              <a:rPr lang="en-ZA" sz="1000" dirty="0" err="1">
                <a:solidFill>
                  <a:schemeClr val="bg1"/>
                </a:solidFill>
              </a:rPr>
              <a:t>TestMethod</a:t>
            </a:r>
            <a:r>
              <a:rPr lang="en-ZA" sz="1000" dirty="0">
                <a:solidFill>
                  <a:schemeClr val="bg1"/>
                </a:solidFill>
              </a:rPr>
              <a:t>]</a:t>
            </a:r>
          </a:p>
          <a:p>
            <a:r>
              <a:rPr lang="en-ZA" sz="1000" dirty="0" smtClean="0">
                <a:solidFill>
                  <a:schemeClr val="bg1"/>
                </a:solidFill>
              </a:rPr>
              <a:t>	public </a:t>
            </a:r>
            <a:r>
              <a:rPr lang="en-ZA" sz="1000" dirty="0">
                <a:solidFill>
                  <a:schemeClr val="bg1"/>
                </a:solidFill>
              </a:rPr>
              <a:t>void </a:t>
            </a:r>
            <a:r>
              <a:rPr lang="en-ZA" sz="1000" dirty="0" err="1">
                <a:solidFill>
                  <a:schemeClr val="bg1"/>
                </a:solidFill>
              </a:rPr>
              <a:t>CreatesNewLeadInstance</a:t>
            </a:r>
            <a:r>
              <a:rPr lang="en-ZA" sz="1000" dirty="0">
                <a:solidFill>
                  <a:schemeClr val="bg1"/>
                </a:solidFill>
              </a:rPr>
              <a:t>()</a:t>
            </a:r>
          </a:p>
          <a:p>
            <a:r>
              <a:rPr lang="en-ZA" sz="1000" dirty="0" smtClean="0">
                <a:solidFill>
                  <a:schemeClr val="bg1"/>
                </a:solidFill>
              </a:rPr>
              <a:t>	{</a:t>
            </a:r>
            <a:endParaRPr lang="en-ZA" sz="1000" dirty="0">
              <a:solidFill>
                <a:schemeClr val="bg1"/>
              </a:solidFill>
            </a:endParaRPr>
          </a:p>
          <a:p>
            <a:r>
              <a:rPr lang="en-ZA" sz="1000" dirty="0" smtClean="0">
                <a:solidFill>
                  <a:schemeClr val="bg1"/>
                </a:solidFill>
              </a:rPr>
              <a:t>		…</a:t>
            </a:r>
            <a:endParaRPr lang="en-ZA" sz="1000" dirty="0">
              <a:solidFill>
                <a:schemeClr val="bg1"/>
              </a:solidFill>
            </a:endParaRPr>
          </a:p>
          <a:p>
            <a:r>
              <a:rPr lang="en-ZA" sz="1000" dirty="0" smtClean="0">
                <a:solidFill>
                  <a:schemeClr val="bg1"/>
                </a:solidFill>
              </a:rPr>
              <a:t>		</a:t>
            </a:r>
            <a:r>
              <a:rPr lang="en-ZA" sz="1000" dirty="0" err="1" smtClean="0">
                <a:solidFill>
                  <a:schemeClr val="bg1"/>
                </a:solidFill>
              </a:rPr>
              <a:t>var</a:t>
            </a:r>
            <a:r>
              <a:rPr lang="en-ZA" sz="1000" dirty="0" smtClean="0">
                <a:solidFill>
                  <a:schemeClr val="bg1"/>
                </a:solidFill>
              </a:rPr>
              <a:t> </a:t>
            </a:r>
            <a:r>
              <a:rPr lang="en-ZA" sz="1000" dirty="0">
                <a:solidFill>
                  <a:schemeClr val="bg1"/>
                </a:solidFill>
              </a:rPr>
              <a:t>result = Factory&lt;</a:t>
            </a:r>
            <a:r>
              <a:rPr lang="en-ZA" sz="1000" dirty="0" err="1">
                <a:solidFill>
                  <a:schemeClr val="bg1"/>
                </a:solidFill>
              </a:rPr>
              <a:t>ICustomer</a:t>
            </a:r>
            <a:r>
              <a:rPr lang="en-ZA" sz="1000" dirty="0">
                <a:solidFill>
                  <a:schemeClr val="bg1"/>
                </a:solidFill>
              </a:rPr>
              <a:t>&gt;.Create(</a:t>
            </a:r>
            <a:r>
              <a:rPr lang="en-ZA" sz="1000" dirty="0" err="1">
                <a:solidFill>
                  <a:schemeClr val="bg2">
                    <a:lumMod val="60000"/>
                    <a:lumOff val="40000"/>
                  </a:schemeClr>
                </a:solidFill>
              </a:rPr>
              <a:t>TestLeadType</a:t>
            </a:r>
            <a:r>
              <a:rPr lang="en-ZA" sz="1000" dirty="0">
                <a:solidFill>
                  <a:schemeClr val="bg1"/>
                </a:solidFill>
              </a:rPr>
              <a:t>);</a:t>
            </a:r>
          </a:p>
          <a:p>
            <a:r>
              <a:rPr lang="en-ZA" sz="1000" dirty="0" smtClean="0">
                <a:solidFill>
                  <a:schemeClr val="bg1"/>
                </a:solidFill>
              </a:rPr>
              <a:t>		…</a:t>
            </a:r>
            <a:endParaRPr lang="en-ZA" sz="1000" dirty="0">
              <a:solidFill>
                <a:schemeClr val="bg1"/>
              </a:solidFill>
            </a:endParaRPr>
          </a:p>
          <a:p>
            <a:r>
              <a:rPr lang="en-ZA" sz="1000" dirty="0" smtClean="0">
                <a:solidFill>
                  <a:schemeClr val="bg1"/>
                </a:solidFill>
              </a:rPr>
              <a:t>	}</a:t>
            </a:r>
            <a:endParaRPr lang="en-ZA" sz="1000" dirty="0">
              <a:solidFill>
                <a:schemeClr val="bg1"/>
              </a:solidFill>
            </a:endParaRPr>
          </a:p>
          <a:p>
            <a:endParaRPr lang="en-ZA" sz="1000" dirty="0">
              <a:solidFill>
                <a:schemeClr val="bg1"/>
              </a:solidFill>
            </a:endParaRPr>
          </a:p>
          <a:p>
            <a:r>
              <a:rPr lang="en-ZA" sz="1000" dirty="0" smtClean="0">
                <a:solidFill>
                  <a:schemeClr val="bg1"/>
                </a:solidFill>
              </a:rPr>
              <a:t>	[</a:t>
            </a:r>
            <a:r>
              <a:rPr lang="en-ZA" sz="1000" dirty="0" err="1">
                <a:solidFill>
                  <a:schemeClr val="bg1"/>
                </a:solidFill>
              </a:rPr>
              <a:t>TestMethod</a:t>
            </a:r>
            <a:r>
              <a:rPr lang="en-ZA" sz="1000" dirty="0">
                <a:solidFill>
                  <a:schemeClr val="bg1"/>
                </a:solidFill>
              </a:rPr>
              <a:t>]</a:t>
            </a:r>
          </a:p>
          <a:p>
            <a:r>
              <a:rPr lang="en-ZA" sz="1000" dirty="0" smtClean="0">
                <a:solidFill>
                  <a:schemeClr val="bg1"/>
                </a:solidFill>
              </a:rPr>
              <a:t>	public </a:t>
            </a:r>
            <a:r>
              <a:rPr lang="en-ZA" sz="1000" dirty="0">
                <a:solidFill>
                  <a:schemeClr val="bg1"/>
                </a:solidFill>
              </a:rPr>
              <a:t>void </a:t>
            </a:r>
            <a:r>
              <a:rPr lang="en-ZA" sz="1000" dirty="0" err="1">
                <a:solidFill>
                  <a:schemeClr val="bg1"/>
                </a:solidFill>
              </a:rPr>
              <a:t>CreatesNewCustomerInstance</a:t>
            </a:r>
            <a:r>
              <a:rPr lang="en-ZA" sz="1000" dirty="0">
                <a:solidFill>
                  <a:schemeClr val="bg1"/>
                </a:solidFill>
              </a:rPr>
              <a:t>()</a:t>
            </a:r>
          </a:p>
          <a:p>
            <a:r>
              <a:rPr lang="en-ZA" sz="1000" dirty="0" smtClean="0">
                <a:solidFill>
                  <a:schemeClr val="bg1"/>
                </a:solidFill>
              </a:rPr>
              <a:t>	{</a:t>
            </a:r>
            <a:endParaRPr lang="en-ZA" sz="1000" dirty="0">
              <a:solidFill>
                <a:schemeClr val="bg1"/>
              </a:solidFill>
            </a:endParaRPr>
          </a:p>
          <a:p>
            <a:r>
              <a:rPr lang="en-ZA" sz="1000" dirty="0" smtClean="0">
                <a:solidFill>
                  <a:schemeClr val="bg1"/>
                </a:solidFill>
              </a:rPr>
              <a:t>		…</a:t>
            </a:r>
            <a:endParaRPr lang="en-ZA" sz="1000" dirty="0">
              <a:solidFill>
                <a:schemeClr val="bg1"/>
              </a:solidFill>
            </a:endParaRPr>
          </a:p>
          <a:p>
            <a:r>
              <a:rPr lang="en-ZA" sz="1000" dirty="0" smtClean="0">
                <a:solidFill>
                  <a:schemeClr val="bg1"/>
                </a:solidFill>
              </a:rPr>
              <a:t>		</a:t>
            </a:r>
            <a:r>
              <a:rPr lang="en-ZA" sz="1000" dirty="0" err="1" smtClean="0">
                <a:solidFill>
                  <a:schemeClr val="bg1"/>
                </a:solidFill>
              </a:rPr>
              <a:t>var</a:t>
            </a:r>
            <a:r>
              <a:rPr lang="en-ZA" sz="1000" dirty="0" smtClean="0">
                <a:solidFill>
                  <a:schemeClr val="bg1"/>
                </a:solidFill>
              </a:rPr>
              <a:t> </a:t>
            </a:r>
            <a:r>
              <a:rPr lang="en-ZA" sz="1000" dirty="0">
                <a:solidFill>
                  <a:schemeClr val="bg1"/>
                </a:solidFill>
              </a:rPr>
              <a:t>result = Factory&lt;</a:t>
            </a:r>
            <a:r>
              <a:rPr lang="en-ZA" sz="1000" dirty="0" err="1">
                <a:solidFill>
                  <a:schemeClr val="bg1"/>
                </a:solidFill>
              </a:rPr>
              <a:t>ICustomer</a:t>
            </a:r>
            <a:r>
              <a:rPr lang="en-ZA" sz="1000" dirty="0">
                <a:solidFill>
                  <a:schemeClr val="bg1"/>
                </a:solidFill>
              </a:rPr>
              <a:t>&gt;.Create(</a:t>
            </a:r>
            <a:r>
              <a:rPr lang="en-ZA" sz="1000" dirty="0" err="1">
                <a:solidFill>
                  <a:schemeClr val="bg2">
                    <a:lumMod val="60000"/>
                    <a:lumOff val="40000"/>
                  </a:schemeClr>
                </a:solidFill>
              </a:rPr>
              <a:t>TestCustomerType</a:t>
            </a:r>
            <a:r>
              <a:rPr lang="en-ZA" sz="1000" dirty="0">
                <a:solidFill>
                  <a:schemeClr val="bg1"/>
                </a:solidFill>
              </a:rPr>
              <a:t>);</a:t>
            </a:r>
          </a:p>
          <a:p>
            <a:r>
              <a:rPr lang="en-ZA" sz="1000" dirty="0" smtClean="0">
                <a:solidFill>
                  <a:schemeClr val="bg1"/>
                </a:solidFill>
              </a:rPr>
              <a:t>		…</a:t>
            </a:r>
            <a:endParaRPr lang="en-ZA" sz="1000" dirty="0">
              <a:solidFill>
                <a:schemeClr val="bg1"/>
              </a:solidFill>
            </a:endParaRPr>
          </a:p>
          <a:p>
            <a:r>
              <a:rPr lang="en-ZA" sz="1000" dirty="0" smtClean="0">
                <a:solidFill>
                  <a:schemeClr val="bg1"/>
                </a:solidFill>
              </a:rPr>
              <a:t>	}</a:t>
            </a:r>
            <a:endParaRPr lang="en-ZA" sz="1000" dirty="0">
              <a:solidFill>
                <a:schemeClr val="bg1"/>
              </a:solidFill>
            </a:endParaRPr>
          </a:p>
          <a:p>
            <a:endParaRPr lang="en-ZA" sz="1000" dirty="0">
              <a:solidFill>
                <a:schemeClr val="bg1"/>
              </a:solidFill>
            </a:endParaRPr>
          </a:p>
          <a:p>
            <a:r>
              <a:rPr lang="en-ZA" sz="1000" dirty="0" smtClean="0">
                <a:solidFill>
                  <a:schemeClr val="bg1"/>
                </a:solidFill>
              </a:rPr>
              <a:t>	[</a:t>
            </a:r>
            <a:r>
              <a:rPr lang="en-ZA" sz="1000" dirty="0" err="1">
                <a:solidFill>
                  <a:schemeClr val="bg1"/>
                </a:solidFill>
              </a:rPr>
              <a:t>TestMethod</a:t>
            </a:r>
            <a:r>
              <a:rPr lang="en-ZA" sz="1000" dirty="0">
                <a:solidFill>
                  <a:schemeClr val="bg1"/>
                </a:solidFill>
              </a:rPr>
              <a:t>]</a:t>
            </a:r>
          </a:p>
          <a:p>
            <a:r>
              <a:rPr lang="en-ZA" sz="1000" dirty="0" smtClean="0">
                <a:solidFill>
                  <a:schemeClr val="bg1"/>
                </a:solidFill>
              </a:rPr>
              <a:t>	public </a:t>
            </a:r>
            <a:r>
              <a:rPr lang="en-ZA" sz="1000" dirty="0">
                <a:solidFill>
                  <a:schemeClr val="bg1"/>
                </a:solidFill>
              </a:rPr>
              <a:t>void </a:t>
            </a:r>
            <a:r>
              <a:rPr lang="en-ZA" sz="1000" dirty="0" err="1">
                <a:solidFill>
                  <a:schemeClr val="bg1"/>
                </a:solidFill>
              </a:rPr>
              <a:t>CreatesFreshCloneofCustomerFromFactory</a:t>
            </a:r>
            <a:r>
              <a:rPr lang="en-ZA" sz="1000" dirty="0">
                <a:solidFill>
                  <a:schemeClr val="bg1"/>
                </a:solidFill>
              </a:rPr>
              <a:t>()</a:t>
            </a:r>
          </a:p>
          <a:p>
            <a:r>
              <a:rPr lang="en-ZA" sz="1000" dirty="0" smtClean="0">
                <a:solidFill>
                  <a:schemeClr val="bg1"/>
                </a:solidFill>
              </a:rPr>
              <a:t>	{</a:t>
            </a:r>
            <a:endParaRPr lang="en-ZA" sz="1000" dirty="0">
              <a:solidFill>
                <a:schemeClr val="bg1"/>
              </a:solidFill>
            </a:endParaRPr>
          </a:p>
          <a:p>
            <a:r>
              <a:rPr lang="en-ZA" sz="1000" dirty="0" smtClean="0">
                <a:solidFill>
                  <a:schemeClr val="bg1"/>
                </a:solidFill>
              </a:rPr>
              <a:t>		…</a:t>
            </a:r>
            <a:endParaRPr lang="en-ZA" sz="1000" dirty="0">
              <a:solidFill>
                <a:schemeClr val="bg1"/>
              </a:solidFill>
            </a:endParaRPr>
          </a:p>
          <a:p>
            <a:r>
              <a:rPr lang="en-ZA" sz="1000" dirty="0" smtClean="0">
                <a:solidFill>
                  <a:schemeClr val="bg1"/>
                </a:solidFill>
              </a:rPr>
              <a:t>		</a:t>
            </a:r>
            <a:r>
              <a:rPr lang="en-ZA" sz="1000" dirty="0" err="1" smtClean="0">
                <a:solidFill>
                  <a:schemeClr val="bg1"/>
                </a:solidFill>
              </a:rPr>
              <a:t>var</a:t>
            </a:r>
            <a:r>
              <a:rPr lang="en-ZA" sz="1000" dirty="0" smtClean="0">
                <a:solidFill>
                  <a:schemeClr val="bg1"/>
                </a:solidFill>
              </a:rPr>
              <a:t> </a:t>
            </a:r>
            <a:r>
              <a:rPr lang="en-ZA" sz="1000" dirty="0" err="1">
                <a:solidFill>
                  <a:schemeClr val="bg1"/>
                </a:solidFill>
              </a:rPr>
              <a:t>firstResult</a:t>
            </a:r>
            <a:r>
              <a:rPr lang="en-ZA" sz="1000" dirty="0">
                <a:solidFill>
                  <a:schemeClr val="bg1"/>
                </a:solidFill>
              </a:rPr>
              <a:t> = Factory&lt;</a:t>
            </a:r>
            <a:r>
              <a:rPr lang="en-ZA" sz="1000" dirty="0" err="1">
                <a:solidFill>
                  <a:schemeClr val="bg1"/>
                </a:solidFill>
              </a:rPr>
              <a:t>ICustomer</a:t>
            </a:r>
            <a:r>
              <a:rPr lang="en-ZA" sz="1000" dirty="0">
                <a:solidFill>
                  <a:schemeClr val="bg1"/>
                </a:solidFill>
              </a:rPr>
              <a:t>&gt;.Create(</a:t>
            </a:r>
            <a:r>
              <a:rPr lang="en-ZA" sz="1000" dirty="0" err="1">
                <a:solidFill>
                  <a:schemeClr val="bg2">
                    <a:lumMod val="60000"/>
                    <a:lumOff val="40000"/>
                  </a:schemeClr>
                </a:solidFill>
              </a:rPr>
              <a:t>TestCustomerType</a:t>
            </a:r>
            <a:r>
              <a:rPr lang="en-ZA" sz="1000" dirty="0">
                <a:solidFill>
                  <a:schemeClr val="bg1"/>
                </a:solidFill>
              </a:rPr>
              <a:t>);</a:t>
            </a:r>
          </a:p>
          <a:p>
            <a:r>
              <a:rPr lang="en-ZA" sz="1000" dirty="0" smtClean="0">
                <a:solidFill>
                  <a:schemeClr val="bg1"/>
                </a:solidFill>
              </a:rPr>
              <a:t>		</a:t>
            </a:r>
            <a:r>
              <a:rPr lang="en-ZA" sz="1000" dirty="0" err="1" smtClean="0">
                <a:solidFill>
                  <a:schemeClr val="bg1"/>
                </a:solidFill>
              </a:rPr>
              <a:t>var</a:t>
            </a:r>
            <a:r>
              <a:rPr lang="en-ZA" sz="1000" dirty="0" smtClean="0">
                <a:solidFill>
                  <a:schemeClr val="bg1"/>
                </a:solidFill>
              </a:rPr>
              <a:t> </a:t>
            </a:r>
            <a:r>
              <a:rPr lang="en-ZA" sz="1000" dirty="0" err="1">
                <a:solidFill>
                  <a:schemeClr val="bg1"/>
                </a:solidFill>
              </a:rPr>
              <a:t>secondResult</a:t>
            </a:r>
            <a:r>
              <a:rPr lang="en-ZA" sz="1000" dirty="0">
                <a:solidFill>
                  <a:schemeClr val="bg1"/>
                </a:solidFill>
              </a:rPr>
              <a:t> = Factory&lt;</a:t>
            </a:r>
            <a:r>
              <a:rPr lang="en-ZA" sz="1000" dirty="0" err="1">
                <a:solidFill>
                  <a:schemeClr val="bg1"/>
                </a:solidFill>
              </a:rPr>
              <a:t>ICustomer</a:t>
            </a:r>
            <a:r>
              <a:rPr lang="en-ZA" sz="1000" dirty="0">
                <a:solidFill>
                  <a:schemeClr val="bg1"/>
                </a:solidFill>
              </a:rPr>
              <a:t>&gt;.Create(</a:t>
            </a:r>
            <a:r>
              <a:rPr lang="en-ZA" sz="1000" dirty="0" err="1">
                <a:solidFill>
                  <a:schemeClr val="bg2">
                    <a:lumMod val="60000"/>
                    <a:lumOff val="40000"/>
                  </a:schemeClr>
                </a:solidFill>
              </a:rPr>
              <a:t>TestCustomerType</a:t>
            </a:r>
            <a:r>
              <a:rPr lang="en-ZA" sz="1000" dirty="0">
                <a:solidFill>
                  <a:schemeClr val="bg1"/>
                </a:solidFill>
              </a:rPr>
              <a:t>);</a:t>
            </a:r>
          </a:p>
          <a:p>
            <a:r>
              <a:rPr lang="en-ZA" sz="1000" dirty="0" smtClean="0">
                <a:solidFill>
                  <a:schemeClr val="bg1"/>
                </a:solidFill>
              </a:rPr>
              <a:t>		…</a:t>
            </a:r>
            <a:endParaRPr lang="en-ZA" sz="1000" dirty="0">
              <a:solidFill>
                <a:schemeClr val="bg1"/>
              </a:solidFill>
            </a:endParaRPr>
          </a:p>
          <a:p>
            <a:r>
              <a:rPr lang="en-ZA" sz="1000" dirty="0" smtClean="0">
                <a:solidFill>
                  <a:schemeClr val="bg1"/>
                </a:solidFill>
              </a:rPr>
              <a:t>	}</a:t>
            </a:r>
            <a:endParaRPr lang="en-ZA" sz="1000" dirty="0">
              <a:solidFill>
                <a:schemeClr val="bg1"/>
              </a:solidFill>
            </a:endParaRPr>
          </a:p>
          <a:p>
            <a:r>
              <a:rPr lang="en-ZA" sz="1000" dirty="0">
                <a:solidFill>
                  <a:schemeClr val="bg1"/>
                </a:solidFill>
              </a:rPr>
              <a:t>}</a:t>
            </a:r>
          </a:p>
        </p:txBody>
      </p:sp>
    </p:spTree>
    <p:extLst>
      <p:ext uri="{BB962C8B-B14F-4D97-AF65-F5344CB8AC3E}">
        <p14:creationId xmlns:p14="http://schemas.microsoft.com/office/powerpoint/2010/main" val="304658528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929481"/>
            <a:ext cx="9215438" cy="1754326"/>
          </a:xfrm>
          <a:prstGeom prst="rect">
            <a:avLst/>
          </a:prstGeom>
          <a:solidFill>
            <a:schemeClr val="bg2">
              <a:lumMod val="20000"/>
              <a:lumOff val="80000"/>
            </a:schemeClr>
          </a:solidFill>
        </p:spPr>
        <p:txBody>
          <a:bodyPr wrap="square">
            <a:spAutoFit/>
          </a:bodyPr>
          <a:lstStyle/>
          <a:p>
            <a:r>
              <a:rPr lang="en-ZA" dirty="0">
                <a:solidFill>
                  <a:schemeClr val="bg1"/>
                </a:solidFill>
              </a:rPr>
              <a:t>public class </a:t>
            </a:r>
            <a:r>
              <a:rPr lang="en-ZA" dirty="0" err="1">
                <a:solidFill>
                  <a:schemeClr val="bg1"/>
                </a:solidFill>
              </a:rPr>
              <a:t>FakeCustomerScreen</a:t>
            </a:r>
            <a:r>
              <a:rPr lang="en-ZA" dirty="0">
                <a:solidFill>
                  <a:schemeClr val="bg1"/>
                </a:solidFill>
              </a:rPr>
              <a:t> : </a:t>
            </a:r>
            <a:r>
              <a:rPr lang="en-ZA" dirty="0" err="1">
                <a:solidFill>
                  <a:schemeClr val="bg1"/>
                </a:solidFill>
              </a:rPr>
              <a:t>CustomerScreen</a:t>
            </a:r>
            <a:endParaRPr lang="en-ZA" dirty="0">
              <a:solidFill>
                <a:schemeClr val="bg1"/>
              </a:solidFill>
            </a:endParaRPr>
          </a:p>
          <a:p>
            <a:r>
              <a:rPr lang="en-ZA" dirty="0">
                <a:solidFill>
                  <a:schemeClr val="bg1"/>
                </a:solidFill>
              </a:rPr>
              <a:t>{</a:t>
            </a:r>
          </a:p>
          <a:p>
            <a:r>
              <a:rPr lang="en-ZA" dirty="0" smtClean="0">
                <a:solidFill>
                  <a:schemeClr val="bg1"/>
                </a:solidFill>
              </a:rPr>
              <a:t>	public </a:t>
            </a:r>
            <a:r>
              <a:rPr lang="en-ZA" dirty="0">
                <a:solidFill>
                  <a:schemeClr val="bg1"/>
                </a:solidFill>
              </a:rPr>
              <a:t>void </a:t>
            </a:r>
            <a:r>
              <a:rPr lang="en-ZA" dirty="0" err="1">
                <a:solidFill>
                  <a:schemeClr val="bg1"/>
                </a:solidFill>
              </a:rPr>
              <a:t>SetupValues</a:t>
            </a:r>
            <a:r>
              <a:rPr lang="en-ZA" dirty="0">
                <a:solidFill>
                  <a:schemeClr val="bg1"/>
                </a:solidFill>
              </a:rPr>
              <a:t>(</a:t>
            </a:r>
            <a:r>
              <a:rPr lang="en-ZA" dirty="0">
                <a:solidFill>
                  <a:schemeClr val="bg2">
                    <a:lumMod val="60000"/>
                    <a:lumOff val="40000"/>
                  </a:schemeClr>
                </a:solidFill>
              </a:rPr>
              <a:t>string</a:t>
            </a:r>
            <a:r>
              <a:rPr lang="en-ZA" dirty="0">
                <a:solidFill>
                  <a:schemeClr val="bg1"/>
                </a:solidFill>
              </a:rPr>
              <a:t> </a:t>
            </a:r>
            <a:r>
              <a:rPr lang="en-ZA" dirty="0" err="1">
                <a:solidFill>
                  <a:schemeClr val="bg1"/>
                </a:solidFill>
              </a:rPr>
              <a:t>customerType</a:t>
            </a:r>
            <a:r>
              <a:rPr lang="en-ZA" dirty="0">
                <a:solidFill>
                  <a:schemeClr val="bg1"/>
                </a:solidFill>
              </a:rPr>
              <a:t>, string </a:t>
            </a:r>
            <a:r>
              <a:rPr lang="en-ZA" dirty="0" err="1">
                <a:solidFill>
                  <a:schemeClr val="bg1"/>
                </a:solidFill>
              </a:rPr>
              <a:t>customerName</a:t>
            </a:r>
            <a:r>
              <a:rPr lang="en-ZA" dirty="0">
                <a:solidFill>
                  <a:schemeClr val="bg1"/>
                </a:solidFill>
              </a:rPr>
              <a:t>, string </a:t>
            </a:r>
            <a:r>
              <a:rPr lang="en-ZA" dirty="0" err="1">
                <a:solidFill>
                  <a:schemeClr val="bg1"/>
                </a:solidFill>
              </a:rPr>
              <a:t>phoneNumber</a:t>
            </a:r>
            <a:r>
              <a:rPr lang="en-ZA" dirty="0">
                <a:solidFill>
                  <a:schemeClr val="bg1"/>
                </a:solidFill>
              </a:rPr>
              <a:t>, </a:t>
            </a:r>
            <a:endParaRPr lang="en-ZA" dirty="0" smtClean="0">
              <a:solidFill>
                <a:schemeClr val="bg1"/>
              </a:solidFill>
            </a:endParaRPr>
          </a:p>
          <a:p>
            <a:r>
              <a:rPr lang="en-ZA" dirty="0">
                <a:solidFill>
                  <a:schemeClr val="bg1"/>
                </a:solidFill>
              </a:rPr>
              <a:t>	</a:t>
            </a:r>
            <a:r>
              <a:rPr lang="en-ZA" dirty="0" smtClean="0">
                <a:solidFill>
                  <a:schemeClr val="bg1"/>
                </a:solidFill>
              </a:rPr>
              <a:t>	string </a:t>
            </a:r>
            <a:r>
              <a:rPr lang="en-ZA" dirty="0">
                <a:solidFill>
                  <a:schemeClr val="bg1"/>
                </a:solidFill>
              </a:rPr>
              <a:t>address, decimal </a:t>
            </a:r>
            <a:r>
              <a:rPr lang="en-ZA" dirty="0" err="1">
                <a:solidFill>
                  <a:schemeClr val="bg1"/>
                </a:solidFill>
              </a:rPr>
              <a:t>billAmount</a:t>
            </a:r>
            <a:r>
              <a:rPr lang="en-ZA" dirty="0">
                <a:solidFill>
                  <a:schemeClr val="bg1"/>
                </a:solidFill>
              </a:rPr>
              <a:t>, </a:t>
            </a:r>
            <a:r>
              <a:rPr lang="en-ZA" dirty="0" err="1">
                <a:solidFill>
                  <a:schemeClr val="bg1"/>
                </a:solidFill>
              </a:rPr>
              <a:t>DateTime</a:t>
            </a:r>
            <a:r>
              <a:rPr lang="en-ZA" dirty="0">
                <a:solidFill>
                  <a:schemeClr val="bg1"/>
                </a:solidFill>
              </a:rPr>
              <a:t> </a:t>
            </a:r>
            <a:r>
              <a:rPr lang="en-ZA" dirty="0" err="1">
                <a:solidFill>
                  <a:schemeClr val="bg1"/>
                </a:solidFill>
              </a:rPr>
              <a:t>billDate</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smtClean="0">
                <a:solidFill>
                  <a:schemeClr val="bg1"/>
                </a:solidFill>
              </a:rPr>
              <a:t>		…</a:t>
            </a:r>
            <a:endParaRPr lang="en-ZA" dirty="0">
              <a:solidFill>
                <a:schemeClr val="bg1"/>
              </a:solidFill>
            </a:endParaRPr>
          </a:p>
        </p:txBody>
      </p:sp>
      <p:sp>
        <p:nvSpPr>
          <p:cNvPr id="5" name="TextBox 4"/>
          <p:cNvSpPr txBox="1"/>
          <p:nvPr/>
        </p:nvSpPr>
        <p:spPr>
          <a:xfrm>
            <a:off x="642938" y="371465"/>
            <a:ext cx="4055469" cy="369332"/>
          </a:xfrm>
          <a:prstGeom prst="rect">
            <a:avLst/>
          </a:prstGeom>
          <a:noFill/>
        </p:spPr>
        <p:txBody>
          <a:bodyPr wrap="none" rtlCol="0">
            <a:spAutoFit/>
          </a:bodyPr>
          <a:lstStyle/>
          <a:p>
            <a:r>
              <a:rPr lang="en-US" dirty="0" smtClean="0"/>
              <a:t>2) Update the </a:t>
            </a:r>
            <a:r>
              <a:rPr lang="en-US" dirty="0" err="1" smtClean="0"/>
              <a:t>FakeCustomerScreen</a:t>
            </a:r>
            <a:r>
              <a:rPr lang="en-US" dirty="0" smtClean="0"/>
              <a:t> class:</a:t>
            </a:r>
            <a:endParaRPr lang="en-ZA" dirty="0"/>
          </a:p>
        </p:txBody>
      </p:sp>
      <p:sp>
        <p:nvSpPr>
          <p:cNvPr id="6" name="Rectangle 5"/>
          <p:cNvSpPr/>
          <p:nvPr/>
        </p:nvSpPr>
        <p:spPr>
          <a:xfrm>
            <a:off x="1371600" y="3449716"/>
            <a:ext cx="9215438" cy="3108543"/>
          </a:xfrm>
          <a:prstGeom prst="rect">
            <a:avLst/>
          </a:prstGeom>
          <a:solidFill>
            <a:schemeClr val="bg2">
              <a:lumMod val="20000"/>
              <a:lumOff val="80000"/>
            </a:schemeClr>
          </a:solidFill>
        </p:spPr>
        <p:txBody>
          <a:bodyPr wrap="square">
            <a:spAutoFit/>
          </a:bodyPr>
          <a:lstStyle/>
          <a:p>
            <a:r>
              <a:rPr lang="en-ZA" sz="1400" dirty="0">
                <a:solidFill>
                  <a:schemeClr val="bg1"/>
                </a:solidFill>
              </a:rPr>
              <a:t>[</a:t>
            </a:r>
            <a:r>
              <a:rPr lang="en-ZA" sz="1400" dirty="0" err="1">
                <a:solidFill>
                  <a:schemeClr val="bg1"/>
                </a:solidFill>
              </a:rPr>
              <a:t>TestMethod</a:t>
            </a:r>
            <a:r>
              <a:rPr lang="en-ZA" sz="1400" dirty="0">
                <a:solidFill>
                  <a:schemeClr val="bg1"/>
                </a:solidFill>
              </a:rPr>
              <a:t>]</a:t>
            </a:r>
          </a:p>
          <a:p>
            <a:r>
              <a:rPr lang="en-ZA" sz="1400" dirty="0">
                <a:solidFill>
                  <a:schemeClr val="bg1"/>
                </a:solidFill>
              </a:rPr>
              <a:t>public void </a:t>
            </a:r>
            <a:r>
              <a:rPr lang="en-ZA" sz="1400" dirty="0" err="1">
                <a:solidFill>
                  <a:schemeClr val="bg1"/>
                </a:solidFill>
              </a:rPr>
              <a:t>AddsnewCustomer</a:t>
            </a:r>
            <a:r>
              <a:rPr lang="en-ZA" sz="1400" dirty="0">
                <a:solidFill>
                  <a:schemeClr val="bg1"/>
                </a:solidFill>
              </a:rPr>
              <a:t>()</a:t>
            </a:r>
          </a:p>
          <a:p>
            <a:r>
              <a:rPr lang="en-ZA" sz="1400" dirty="0">
                <a:solidFill>
                  <a:schemeClr val="bg1"/>
                </a:solidFill>
              </a:rPr>
              <a:t>{</a:t>
            </a:r>
          </a:p>
          <a:p>
            <a:r>
              <a:rPr lang="en-ZA" sz="1400" dirty="0" smtClean="0">
                <a:solidFill>
                  <a:schemeClr val="bg1"/>
                </a:solidFill>
              </a:rPr>
              <a:t>	//</a:t>
            </a:r>
            <a:r>
              <a:rPr lang="en-ZA" sz="1400" dirty="0">
                <a:solidFill>
                  <a:schemeClr val="bg1"/>
                </a:solidFill>
              </a:rPr>
              <a:t>Arrange</a:t>
            </a:r>
          </a:p>
          <a:p>
            <a:r>
              <a:rPr lang="en-ZA" sz="1400" dirty="0" smtClean="0">
                <a:solidFill>
                  <a:schemeClr val="bg1"/>
                </a:solidFill>
              </a:rPr>
              <a:t>	</a:t>
            </a:r>
            <a:r>
              <a:rPr lang="en-ZA" sz="1400" dirty="0" err="1" smtClean="0">
                <a:solidFill>
                  <a:schemeClr val="bg1"/>
                </a:solidFill>
              </a:rPr>
              <a:t>var</a:t>
            </a:r>
            <a:r>
              <a:rPr lang="en-ZA" sz="1400" dirty="0" smtClean="0">
                <a:solidFill>
                  <a:schemeClr val="bg1"/>
                </a:solidFill>
              </a:rPr>
              <a:t> </a:t>
            </a:r>
            <a:r>
              <a:rPr lang="en-ZA" sz="1400" dirty="0" err="1">
                <a:solidFill>
                  <a:schemeClr val="bg1"/>
                </a:solidFill>
              </a:rPr>
              <a:t>todayTest</a:t>
            </a:r>
            <a:r>
              <a:rPr lang="en-ZA" sz="1400" dirty="0">
                <a:solidFill>
                  <a:schemeClr val="bg1"/>
                </a:solidFill>
              </a:rPr>
              <a:t> = </a:t>
            </a:r>
            <a:r>
              <a:rPr lang="en-ZA" sz="1400" dirty="0" err="1">
                <a:solidFill>
                  <a:schemeClr val="bg1"/>
                </a:solidFill>
              </a:rPr>
              <a:t>DateTime.Now</a:t>
            </a:r>
            <a:r>
              <a:rPr lang="en-ZA" sz="1400" dirty="0">
                <a:solidFill>
                  <a:schemeClr val="bg1"/>
                </a:solidFill>
              </a:rPr>
              <a:t>;</a:t>
            </a:r>
          </a:p>
          <a:p>
            <a:r>
              <a:rPr lang="en-ZA" sz="1400" dirty="0" smtClean="0">
                <a:solidFill>
                  <a:schemeClr val="bg1"/>
                </a:solidFill>
              </a:rPr>
              <a:t>	using </a:t>
            </a:r>
            <a:r>
              <a:rPr lang="en-ZA" sz="1400" dirty="0">
                <a:solidFill>
                  <a:schemeClr val="bg1"/>
                </a:solidFill>
              </a:rPr>
              <a:t>(</a:t>
            </a:r>
            <a:r>
              <a:rPr lang="en-ZA" sz="1400" dirty="0" err="1">
                <a:solidFill>
                  <a:schemeClr val="bg1"/>
                </a:solidFill>
              </a:rPr>
              <a:t>ShimsContext.Create</a:t>
            </a:r>
            <a:r>
              <a:rPr lang="en-ZA" sz="1400" dirty="0">
                <a:solidFill>
                  <a:schemeClr val="bg1"/>
                </a:solidFill>
              </a:rPr>
              <a:t>())</a:t>
            </a:r>
          </a:p>
          <a:p>
            <a:r>
              <a:rPr lang="en-ZA" sz="1400" dirty="0" smtClean="0">
                <a:solidFill>
                  <a:schemeClr val="bg1"/>
                </a:solidFill>
              </a:rPr>
              <a:t>	{</a:t>
            </a:r>
            <a:endParaRPr lang="en-ZA" sz="1400" dirty="0">
              <a:solidFill>
                <a:schemeClr val="bg1"/>
              </a:solidFill>
            </a:endParaRPr>
          </a:p>
          <a:p>
            <a:r>
              <a:rPr lang="en-ZA" sz="1400" dirty="0" smtClean="0">
                <a:solidFill>
                  <a:schemeClr val="bg1"/>
                </a:solidFill>
              </a:rPr>
              <a:t>		//</a:t>
            </a:r>
            <a:r>
              <a:rPr lang="en-ZA" sz="1400" dirty="0">
                <a:solidFill>
                  <a:schemeClr val="bg1"/>
                </a:solidFill>
              </a:rPr>
              <a:t>Arrange</a:t>
            </a:r>
          </a:p>
          <a:p>
            <a:r>
              <a:rPr lang="en-ZA" sz="1400" dirty="0" smtClean="0">
                <a:solidFill>
                  <a:schemeClr val="bg1"/>
                </a:solidFill>
              </a:rPr>
              <a:t>		</a:t>
            </a:r>
            <a:r>
              <a:rPr lang="en-ZA" sz="1400" dirty="0" err="1" smtClean="0">
                <a:solidFill>
                  <a:schemeClr val="bg1"/>
                </a:solidFill>
              </a:rPr>
              <a:t>var</a:t>
            </a:r>
            <a:r>
              <a:rPr lang="en-ZA" sz="1400" dirty="0" smtClean="0">
                <a:solidFill>
                  <a:schemeClr val="bg1"/>
                </a:solidFill>
              </a:rPr>
              <a:t> </a:t>
            </a:r>
            <a:r>
              <a:rPr lang="en-ZA" sz="1400" dirty="0" err="1">
                <a:solidFill>
                  <a:schemeClr val="bg1"/>
                </a:solidFill>
              </a:rPr>
              <a:t>sut</a:t>
            </a:r>
            <a:r>
              <a:rPr lang="en-ZA" sz="1400" dirty="0">
                <a:solidFill>
                  <a:schemeClr val="bg1"/>
                </a:solidFill>
              </a:rPr>
              <a:t> = new </a:t>
            </a:r>
            <a:r>
              <a:rPr lang="en-ZA" sz="1400" dirty="0" err="1">
                <a:solidFill>
                  <a:schemeClr val="bg1"/>
                </a:solidFill>
              </a:rPr>
              <a:t>FakeCustomerScreen</a:t>
            </a:r>
            <a:r>
              <a:rPr lang="en-ZA" sz="1400" dirty="0">
                <a:solidFill>
                  <a:schemeClr val="bg1"/>
                </a:solidFill>
              </a:rPr>
              <a:t>();</a:t>
            </a:r>
          </a:p>
          <a:p>
            <a:r>
              <a:rPr lang="en-ZA" sz="1400" dirty="0" smtClean="0">
                <a:solidFill>
                  <a:schemeClr val="bg1"/>
                </a:solidFill>
              </a:rPr>
              <a:t>		</a:t>
            </a:r>
            <a:r>
              <a:rPr lang="en-ZA" sz="1400" dirty="0" err="1" smtClean="0">
                <a:solidFill>
                  <a:schemeClr val="bg1"/>
                </a:solidFill>
              </a:rPr>
              <a:t>sut.SetupValues</a:t>
            </a:r>
            <a:r>
              <a:rPr lang="en-ZA" sz="1400" dirty="0" smtClean="0">
                <a:solidFill>
                  <a:schemeClr val="bg1"/>
                </a:solidFill>
              </a:rPr>
              <a:t>(</a:t>
            </a:r>
            <a:r>
              <a:rPr lang="en-ZA" sz="1400" dirty="0" err="1" smtClean="0">
                <a:solidFill>
                  <a:schemeClr val="bg2">
                    <a:lumMod val="60000"/>
                    <a:lumOff val="40000"/>
                  </a:schemeClr>
                </a:solidFill>
              </a:rPr>
              <a:t>TestCustomerTypes.Customer.ToString</a:t>
            </a:r>
            <a:r>
              <a:rPr lang="en-ZA" sz="1400" dirty="0">
                <a:solidFill>
                  <a:schemeClr val="bg2">
                    <a:lumMod val="60000"/>
                    <a:lumOff val="40000"/>
                  </a:schemeClr>
                </a:solidFill>
              </a:rPr>
              <a:t>()</a:t>
            </a:r>
            <a:r>
              <a:rPr lang="en-ZA" sz="1400" dirty="0">
                <a:solidFill>
                  <a:schemeClr val="bg1"/>
                </a:solidFill>
              </a:rPr>
              <a:t>, </a:t>
            </a:r>
            <a:r>
              <a:rPr lang="en-ZA" sz="1400" dirty="0" err="1">
                <a:solidFill>
                  <a:schemeClr val="bg1"/>
                </a:solidFill>
              </a:rPr>
              <a:t>ModelTests.TestCustomerName</a:t>
            </a:r>
            <a:r>
              <a:rPr lang="en-ZA" sz="1400" dirty="0">
                <a:solidFill>
                  <a:schemeClr val="bg1"/>
                </a:solidFill>
              </a:rPr>
              <a:t>, </a:t>
            </a:r>
            <a:r>
              <a:rPr lang="en-ZA" sz="1400" dirty="0" smtClean="0">
                <a:solidFill>
                  <a:schemeClr val="bg1"/>
                </a:solidFill>
              </a:rPr>
              <a:t>		</a:t>
            </a:r>
          </a:p>
          <a:p>
            <a:r>
              <a:rPr lang="en-ZA" sz="1400" dirty="0">
                <a:solidFill>
                  <a:schemeClr val="bg1"/>
                </a:solidFill>
              </a:rPr>
              <a:t>	</a:t>
            </a:r>
            <a:r>
              <a:rPr lang="en-ZA" sz="1400" dirty="0" smtClean="0">
                <a:solidFill>
                  <a:schemeClr val="bg1"/>
                </a:solidFill>
              </a:rPr>
              <a:t>		</a:t>
            </a:r>
            <a:r>
              <a:rPr lang="en-ZA" sz="1400" dirty="0" err="1" smtClean="0">
                <a:solidFill>
                  <a:schemeClr val="bg1"/>
                </a:solidFill>
              </a:rPr>
              <a:t>ModelTests.TestPhoneNumber</a:t>
            </a:r>
            <a:r>
              <a:rPr lang="en-ZA" sz="1400" dirty="0" smtClean="0">
                <a:solidFill>
                  <a:schemeClr val="bg1"/>
                </a:solidFill>
              </a:rPr>
              <a:t>, </a:t>
            </a:r>
            <a:r>
              <a:rPr lang="en-ZA" sz="1400" dirty="0" err="1" smtClean="0">
                <a:solidFill>
                  <a:schemeClr val="bg1"/>
                </a:solidFill>
              </a:rPr>
              <a:t>ModelTests.TestAddress</a:t>
            </a:r>
            <a:r>
              <a:rPr lang="en-ZA" sz="1400" dirty="0">
                <a:solidFill>
                  <a:schemeClr val="bg1"/>
                </a:solidFill>
              </a:rPr>
              <a:t>, </a:t>
            </a:r>
            <a:r>
              <a:rPr lang="en-ZA" sz="1400" dirty="0" err="1">
                <a:solidFill>
                  <a:schemeClr val="bg1"/>
                </a:solidFill>
              </a:rPr>
              <a:t>ModelTests.TestBillAmount</a:t>
            </a:r>
            <a:r>
              <a:rPr lang="en-ZA" sz="1400" dirty="0">
                <a:solidFill>
                  <a:schemeClr val="bg1"/>
                </a:solidFill>
              </a:rPr>
              <a:t>, </a:t>
            </a:r>
            <a:r>
              <a:rPr lang="en-ZA" sz="1400" dirty="0" err="1">
                <a:solidFill>
                  <a:schemeClr val="bg1"/>
                </a:solidFill>
              </a:rPr>
              <a:t>todayTest</a:t>
            </a:r>
            <a:r>
              <a:rPr lang="en-ZA" sz="1400" dirty="0">
                <a:solidFill>
                  <a:schemeClr val="bg1"/>
                </a:solidFill>
              </a:rPr>
              <a:t>);</a:t>
            </a:r>
          </a:p>
          <a:p>
            <a:r>
              <a:rPr lang="en-ZA" sz="1400" dirty="0" smtClean="0">
                <a:solidFill>
                  <a:schemeClr val="bg1"/>
                </a:solidFill>
              </a:rPr>
              <a:t>		</a:t>
            </a:r>
            <a:r>
              <a:rPr lang="en-ZA" sz="1400" dirty="0" err="1" smtClean="0">
                <a:solidFill>
                  <a:schemeClr val="bg2">
                    <a:lumMod val="60000"/>
                    <a:lumOff val="40000"/>
                  </a:schemeClr>
                </a:solidFill>
              </a:rPr>
              <a:t>ShimFactory</a:t>
            </a:r>
            <a:r>
              <a:rPr lang="en-ZA" sz="1400" dirty="0" smtClean="0">
                <a:solidFill>
                  <a:schemeClr val="bg2">
                    <a:lumMod val="60000"/>
                    <a:lumOff val="40000"/>
                  </a:schemeClr>
                </a:solidFill>
              </a:rPr>
              <a:t>&lt;</a:t>
            </a:r>
            <a:r>
              <a:rPr lang="en-ZA" sz="1400" dirty="0" err="1" smtClean="0">
                <a:solidFill>
                  <a:schemeClr val="bg2">
                    <a:lumMod val="60000"/>
                    <a:lumOff val="40000"/>
                  </a:schemeClr>
                </a:solidFill>
              </a:rPr>
              <a:t>ICustomer</a:t>
            </a:r>
            <a:r>
              <a:rPr lang="en-ZA" sz="1400" dirty="0">
                <a:solidFill>
                  <a:schemeClr val="bg2">
                    <a:lumMod val="60000"/>
                    <a:lumOff val="40000"/>
                  </a:schemeClr>
                </a:solidFill>
              </a:rPr>
              <a:t>&gt;.</a:t>
            </a:r>
            <a:r>
              <a:rPr lang="en-ZA" sz="1400" dirty="0" err="1">
                <a:solidFill>
                  <a:schemeClr val="bg2">
                    <a:lumMod val="60000"/>
                    <a:lumOff val="40000"/>
                  </a:schemeClr>
                </a:solidFill>
              </a:rPr>
              <a:t>CreateString</a:t>
            </a:r>
            <a:r>
              <a:rPr lang="en-ZA" sz="1400" dirty="0">
                <a:solidFill>
                  <a:schemeClr val="bg2">
                    <a:lumMod val="60000"/>
                    <a:lumOff val="40000"/>
                  </a:schemeClr>
                </a:solidFill>
              </a:rPr>
              <a:t> = </a:t>
            </a:r>
            <a:r>
              <a:rPr lang="en-ZA" sz="1400" dirty="0" err="1">
                <a:solidFill>
                  <a:schemeClr val="bg2">
                    <a:lumMod val="60000"/>
                    <a:lumOff val="40000"/>
                  </a:schemeClr>
                </a:solidFill>
              </a:rPr>
              <a:t>custType</a:t>
            </a:r>
            <a:r>
              <a:rPr lang="en-ZA" sz="1400" dirty="0">
                <a:solidFill>
                  <a:schemeClr val="bg2">
                    <a:lumMod val="60000"/>
                    <a:lumOff val="40000"/>
                  </a:schemeClr>
                </a:solidFill>
              </a:rPr>
              <a:t> =&gt; new Customer();</a:t>
            </a:r>
          </a:p>
          <a:p>
            <a:r>
              <a:rPr lang="en-ZA" sz="1400" dirty="0" smtClean="0">
                <a:solidFill>
                  <a:schemeClr val="bg1"/>
                </a:solidFill>
              </a:rPr>
              <a:t>		//Act</a:t>
            </a:r>
          </a:p>
          <a:p>
            <a:r>
              <a:rPr lang="en-US" sz="1400" dirty="0">
                <a:solidFill>
                  <a:schemeClr val="bg1"/>
                </a:solidFill>
              </a:rPr>
              <a:t>	</a:t>
            </a:r>
            <a:r>
              <a:rPr lang="en-US" sz="1400" dirty="0" smtClean="0">
                <a:solidFill>
                  <a:schemeClr val="bg1"/>
                </a:solidFill>
              </a:rPr>
              <a:t>	…</a:t>
            </a:r>
            <a:endParaRPr lang="en-ZA" sz="1400" dirty="0">
              <a:solidFill>
                <a:schemeClr val="bg1"/>
              </a:solidFill>
            </a:endParaRPr>
          </a:p>
        </p:txBody>
      </p:sp>
      <p:sp>
        <p:nvSpPr>
          <p:cNvPr id="7" name="TextBox 6"/>
          <p:cNvSpPr txBox="1"/>
          <p:nvPr/>
        </p:nvSpPr>
        <p:spPr>
          <a:xfrm>
            <a:off x="642938" y="2943931"/>
            <a:ext cx="5914440" cy="369332"/>
          </a:xfrm>
          <a:prstGeom prst="rect">
            <a:avLst/>
          </a:prstGeom>
          <a:noFill/>
        </p:spPr>
        <p:txBody>
          <a:bodyPr wrap="none" rtlCol="0">
            <a:spAutoFit/>
          </a:bodyPr>
          <a:lstStyle/>
          <a:p>
            <a:r>
              <a:rPr lang="en-US" dirty="0" smtClean="0"/>
              <a:t>3) Update the shim to accommodate the new Create method:</a:t>
            </a:r>
            <a:endParaRPr lang="en-ZA" dirty="0"/>
          </a:p>
        </p:txBody>
      </p:sp>
    </p:spTree>
    <p:extLst>
      <p:ext uri="{BB962C8B-B14F-4D97-AF65-F5344CB8AC3E}">
        <p14:creationId xmlns:p14="http://schemas.microsoft.com/office/powerpoint/2010/main" val="37485058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4580" y="1102769"/>
            <a:ext cx="7786687" cy="4185761"/>
          </a:xfrm>
          <a:prstGeom prst="rect">
            <a:avLst/>
          </a:prstGeom>
          <a:solidFill>
            <a:schemeClr val="tx1"/>
          </a:solidFill>
        </p:spPr>
        <p:txBody>
          <a:bodyPr wrap="square">
            <a:spAutoFit/>
          </a:bodyPr>
          <a:lstStyle/>
          <a:p>
            <a:r>
              <a:rPr lang="en-ZA" sz="1400" dirty="0">
                <a:solidFill>
                  <a:schemeClr val="bg1"/>
                </a:solidFill>
              </a:rPr>
              <a:t>public static class Factory&lt;T&gt;</a:t>
            </a:r>
          </a:p>
          <a:p>
            <a:r>
              <a:rPr lang="en-ZA" sz="1400" dirty="0">
                <a:solidFill>
                  <a:schemeClr val="bg1"/>
                </a:solidFill>
              </a:rPr>
              <a:t>{</a:t>
            </a:r>
          </a:p>
          <a:p>
            <a:r>
              <a:rPr lang="en-ZA" sz="1400" dirty="0" smtClean="0">
                <a:solidFill>
                  <a:schemeClr val="bg1"/>
                </a:solidFill>
              </a:rPr>
              <a:t>	private </a:t>
            </a:r>
            <a:r>
              <a:rPr lang="en-ZA" sz="1400" dirty="0">
                <a:solidFill>
                  <a:schemeClr val="bg1"/>
                </a:solidFill>
              </a:rPr>
              <a:t>static </a:t>
            </a:r>
            <a:r>
              <a:rPr lang="en-ZA" sz="1400" dirty="0" err="1">
                <a:solidFill>
                  <a:schemeClr val="bg1"/>
                </a:solidFill>
              </a:rPr>
              <a:t>readonly</a:t>
            </a:r>
            <a:r>
              <a:rPr lang="en-ZA" sz="1400" dirty="0">
                <a:solidFill>
                  <a:schemeClr val="bg1"/>
                </a:solidFill>
              </a:rPr>
              <a:t> Lazy&lt;</a:t>
            </a:r>
            <a:r>
              <a:rPr lang="en-ZA" sz="1400" dirty="0" err="1">
                <a:solidFill>
                  <a:schemeClr val="bg1"/>
                </a:solidFill>
              </a:rPr>
              <a:t>IUnityContainer</a:t>
            </a:r>
            <a:r>
              <a:rPr lang="en-ZA" sz="1400" dirty="0">
                <a:solidFill>
                  <a:schemeClr val="bg1"/>
                </a:solidFill>
              </a:rPr>
              <a:t>&gt; Container = null;</a:t>
            </a:r>
          </a:p>
          <a:p>
            <a:r>
              <a:rPr lang="en-ZA" sz="1400" dirty="0" smtClean="0">
                <a:solidFill>
                  <a:schemeClr val="bg1"/>
                </a:solidFill>
              </a:rPr>
              <a:t>	static </a:t>
            </a:r>
            <a:r>
              <a:rPr lang="en-ZA" sz="1400" dirty="0">
                <a:solidFill>
                  <a:schemeClr val="bg1"/>
                </a:solidFill>
              </a:rPr>
              <a:t>Factory()</a:t>
            </a:r>
          </a:p>
          <a:p>
            <a:r>
              <a:rPr lang="en-ZA" sz="1400" dirty="0" smtClean="0">
                <a:solidFill>
                  <a:schemeClr val="bg1"/>
                </a:solidFill>
              </a:rPr>
              <a:t>	{</a:t>
            </a:r>
            <a:endParaRPr lang="en-ZA" sz="1400" dirty="0">
              <a:solidFill>
                <a:schemeClr val="bg1"/>
              </a:solidFill>
            </a:endParaRPr>
          </a:p>
          <a:p>
            <a:r>
              <a:rPr lang="en-ZA" sz="1400" dirty="0" smtClean="0">
                <a:solidFill>
                  <a:schemeClr val="bg1"/>
                </a:solidFill>
              </a:rPr>
              <a:t>		Container </a:t>
            </a:r>
            <a:r>
              <a:rPr lang="en-ZA" sz="1400" dirty="0">
                <a:solidFill>
                  <a:schemeClr val="bg1"/>
                </a:solidFill>
              </a:rPr>
              <a:t>= new Lazy&lt;</a:t>
            </a:r>
            <a:r>
              <a:rPr lang="en-ZA" sz="1400" dirty="0" err="1">
                <a:solidFill>
                  <a:schemeClr val="bg1"/>
                </a:solidFill>
              </a:rPr>
              <a:t>IUnityContainer</a:t>
            </a:r>
            <a:r>
              <a:rPr lang="en-ZA" sz="1400" dirty="0">
                <a:solidFill>
                  <a:schemeClr val="bg1"/>
                </a:solidFill>
              </a:rPr>
              <a:t>&gt;(</a:t>
            </a:r>
            <a:r>
              <a:rPr lang="en-ZA" sz="1400" dirty="0" err="1">
                <a:solidFill>
                  <a:schemeClr val="bg1"/>
                </a:solidFill>
              </a:rPr>
              <a:t>LoadContainer</a:t>
            </a:r>
            <a:r>
              <a:rPr lang="en-ZA" sz="1400" dirty="0">
                <a:solidFill>
                  <a:schemeClr val="bg1"/>
                </a:solidFill>
              </a:rPr>
              <a:t>);</a:t>
            </a:r>
          </a:p>
          <a:p>
            <a:r>
              <a:rPr lang="en-ZA" sz="1400" dirty="0" smtClean="0">
                <a:solidFill>
                  <a:schemeClr val="bg1"/>
                </a:solidFill>
              </a:rPr>
              <a:t>	}</a:t>
            </a:r>
            <a:endParaRPr lang="en-ZA" sz="1400" dirty="0">
              <a:solidFill>
                <a:schemeClr val="bg1"/>
              </a:solidFill>
            </a:endParaRPr>
          </a:p>
          <a:p>
            <a:r>
              <a:rPr lang="en-ZA" sz="1400" dirty="0" smtClean="0">
                <a:solidFill>
                  <a:schemeClr val="bg1"/>
                </a:solidFill>
              </a:rPr>
              <a:t>	private </a:t>
            </a:r>
            <a:r>
              <a:rPr lang="en-ZA" sz="1400" dirty="0">
                <a:solidFill>
                  <a:schemeClr val="bg1"/>
                </a:solidFill>
              </a:rPr>
              <a:t>static </a:t>
            </a:r>
            <a:r>
              <a:rPr lang="en-ZA" sz="1400" dirty="0" err="1">
                <a:solidFill>
                  <a:schemeClr val="bg1"/>
                </a:solidFill>
              </a:rPr>
              <a:t>IUnityContainer</a:t>
            </a:r>
            <a:r>
              <a:rPr lang="en-ZA" sz="1400" dirty="0">
                <a:solidFill>
                  <a:schemeClr val="bg1"/>
                </a:solidFill>
              </a:rPr>
              <a:t> </a:t>
            </a:r>
            <a:r>
              <a:rPr lang="en-ZA" sz="1400" dirty="0" err="1">
                <a:solidFill>
                  <a:schemeClr val="bg1"/>
                </a:solidFill>
              </a:rPr>
              <a:t>LoadContainer</a:t>
            </a:r>
            <a:r>
              <a:rPr lang="en-ZA" sz="1400" dirty="0">
                <a:solidFill>
                  <a:schemeClr val="bg1"/>
                </a:solidFill>
              </a:rPr>
              <a:t>()</a:t>
            </a:r>
          </a:p>
          <a:p>
            <a:r>
              <a:rPr lang="en-ZA" sz="1400" dirty="0" smtClean="0">
                <a:solidFill>
                  <a:schemeClr val="bg1"/>
                </a:solidFill>
              </a:rPr>
              <a:t>	{</a:t>
            </a:r>
            <a:endParaRPr lang="en-ZA" sz="1400" dirty="0">
              <a:solidFill>
                <a:schemeClr val="bg1"/>
              </a:solidFill>
            </a:endParaRPr>
          </a:p>
          <a:p>
            <a:r>
              <a:rPr lang="en-ZA" sz="1400" dirty="0" smtClean="0">
                <a:solidFill>
                  <a:schemeClr val="bg1"/>
                </a:solidFill>
              </a:rPr>
              <a:t>		</a:t>
            </a:r>
            <a:r>
              <a:rPr lang="en-ZA" sz="1400" dirty="0" err="1" smtClean="0">
                <a:solidFill>
                  <a:schemeClr val="bg1"/>
                </a:solidFill>
              </a:rPr>
              <a:t>var</a:t>
            </a:r>
            <a:r>
              <a:rPr lang="en-ZA" sz="1400" dirty="0" smtClean="0">
                <a:solidFill>
                  <a:schemeClr val="bg1"/>
                </a:solidFill>
              </a:rPr>
              <a:t> </a:t>
            </a:r>
            <a:r>
              <a:rPr lang="en-ZA" sz="1400" dirty="0" err="1">
                <a:solidFill>
                  <a:schemeClr val="bg1"/>
                </a:solidFill>
              </a:rPr>
              <a:t>cont</a:t>
            </a:r>
            <a:r>
              <a:rPr lang="en-ZA" sz="1400" dirty="0">
                <a:solidFill>
                  <a:schemeClr val="bg1"/>
                </a:solidFill>
              </a:rPr>
              <a:t> = new </a:t>
            </a:r>
            <a:r>
              <a:rPr lang="en-ZA" sz="1400" dirty="0" err="1">
                <a:solidFill>
                  <a:schemeClr val="bg1"/>
                </a:solidFill>
              </a:rPr>
              <a:t>UnityContainer</a:t>
            </a:r>
            <a:r>
              <a:rPr lang="en-ZA" sz="1400" dirty="0">
                <a:solidFill>
                  <a:schemeClr val="bg1"/>
                </a:solidFill>
              </a:rPr>
              <a:t>();</a:t>
            </a:r>
          </a:p>
          <a:p>
            <a:r>
              <a:rPr lang="en-ZA" sz="1400" dirty="0" smtClean="0">
                <a:solidFill>
                  <a:schemeClr val="bg1"/>
                </a:solidFill>
              </a:rPr>
              <a:t>		</a:t>
            </a:r>
            <a:r>
              <a:rPr lang="en-ZA" sz="1400" dirty="0" err="1" smtClean="0">
                <a:solidFill>
                  <a:schemeClr val="bg1"/>
                </a:solidFill>
              </a:rPr>
              <a:t>cont.RegisterType</a:t>
            </a:r>
            <a:r>
              <a:rPr lang="en-ZA" sz="1400" dirty="0" smtClean="0">
                <a:solidFill>
                  <a:schemeClr val="bg1"/>
                </a:solidFill>
              </a:rPr>
              <a:t>&lt;</a:t>
            </a:r>
            <a:r>
              <a:rPr lang="en-ZA" sz="1400" dirty="0" err="1" smtClean="0">
                <a:solidFill>
                  <a:schemeClr val="bg1"/>
                </a:solidFill>
              </a:rPr>
              <a:t>ICustomer</a:t>
            </a:r>
            <a:r>
              <a:rPr lang="en-ZA" sz="1400" dirty="0">
                <a:solidFill>
                  <a:schemeClr val="bg1"/>
                </a:solidFill>
              </a:rPr>
              <a:t>, Lead&gt;("Lead");</a:t>
            </a:r>
          </a:p>
          <a:p>
            <a:r>
              <a:rPr lang="en-ZA" sz="1400" dirty="0" smtClean="0">
                <a:solidFill>
                  <a:schemeClr val="bg1"/>
                </a:solidFill>
              </a:rPr>
              <a:t>		</a:t>
            </a:r>
            <a:r>
              <a:rPr lang="en-ZA" sz="1400" dirty="0" err="1" smtClean="0">
                <a:solidFill>
                  <a:schemeClr val="bg1"/>
                </a:solidFill>
              </a:rPr>
              <a:t>cont.RegisterType</a:t>
            </a:r>
            <a:r>
              <a:rPr lang="en-ZA" sz="1400" dirty="0" smtClean="0">
                <a:solidFill>
                  <a:schemeClr val="bg1"/>
                </a:solidFill>
              </a:rPr>
              <a:t>&lt;</a:t>
            </a:r>
            <a:r>
              <a:rPr lang="en-ZA" sz="1400" dirty="0" err="1" smtClean="0">
                <a:solidFill>
                  <a:schemeClr val="bg1"/>
                </a:solidFill>
              </a:rPr>
              <a:t>ICustomer</a:t>
            </a:r>
            <a:r>
              <a:rPr lang="en-ZA" sz="1400" dirty="0">
                <a:solidFill>
                  <a:schemeClr val="bg1"/>
                </a:solidFill>
              </a:rPr>
              <a:t>, Customer&gt;("Customer");</a:t>
            </a:r>
          </a:p>
          <a:p>
            <a:r>
              <a:rPr lang="en-ZA" sz="1400" dirty="0" smtClean="0">
                <a:solidFill>
                  <a:schemeClr val="bg1"/>
                </a:solidFill>
              </a:rPr>
              <a:t>		return </a:t>
            </a:r>
            <a:r>
              <a:rPr lang="en-ZA" sz="1400" dirty="0" err="1">
                <a:solidFill>
                  <a:schemeClr val="bg1"/>
                </a:solidFill>
              </a:rPr>
              <a:t>cont</a:t>
            </a:r>
            <a:r>
              <a:rPr lang="en-ZA" sz="1400" dirty="0">
                <a:solidFill>
                  <a:schemeClr val="bg1"/>
                </a:solidFill>
              </a:rPr>
              <a:t>;</a:t>
            </a:r>
          </a:p>
          <a:p>
            <a:r>
              <a:rPr lang="en-ZA" sz="1400" dirty="0" smtClean="0">
                <a:solidFill>
                  <a:schemeClr val="bg1"/>
                </a:solidFill>
              </a:rPr>
              <a:t>	}</a:t>
            </a:r>
            <a:endParaRPr lang="en-ZA" sz="1400" dirty="0">
              <a:solidFill>
                <a:schemeClr val="bg1"/>
              </a:solidFill>
            </a:endParaRPr>
          </a:p>
          <a:p>
            <a:r>
              <a:rPr lang="en-ZA" sz="1400" dirty="0" smtClean="0">
                <a:solidFill>
                  <a:schemeClr val="bg1"/>
                </a:solidFill>
              </a:rPr>
              <a:t>	public </a:t>
            </a:r>
            <a:r>
              <a:rPr lang="en-ZA" sz="1400" dirty="0">
                <a:solidFill>
                  <a:schemeClr val="bg1"/>
                </a:solidFill>
              </a:rPr>
              <a:t>static T Create(string type)</a:t>
            </a:r>
          </a:p>
          <a:p>
            <a:r>
              <a:rPr lang="en-ZA" sz="1400" dirty="0" smtClean="0">
                <a:solidFill>
                  <a:schemeClr val="bg1"/>
                </a:solidFill>
              </a:rPr>
              <a:t>	{</a:t>
            </a:r>
            <a:endParaRPr lang="en-ZA" sz="1400" dirty="0">
              <a:solidFill>
                <a:schemeClr val="bg1"/>
              </a:solidFill>
            </a:endParaRPr>
          </a:p>
          <a:p>
            <a:r>
              <a:rPr lang="en-ZA" sz="1400" dirty="0" smtClean="0">
                <a:solidFill>
                  <a:schemeClr val="bg1"/>
                </a:solidFill>
              </a:rPr>
              <a:t>		return </a:t>
            </a:r>
            <a:r>
              <a:rPr lang="en-ZA" sz="1400" dirty="0" err="1">
                <a:solidFill>
                  <a:schemeClr val="bg1"/>
                </a:solidFill>
              </a:rPr>
              <a:t>Container.Value.Resolve</a:t>
            </a:r>
            <a:r>
              <a:rPr lang="en-ZA" sz="1400" dirty="0">
                <a:solidFill>
                  <a:schemeClr val="bg1"/>
                </a:solidFill>
              </a:rPr>
              <a:t>&lt;T&gt;(type);</a:t>
            </a:r>
          </a:p>
          <a:p>
            <a:r>
              <a:rPr lang="en-ZA" sz="1400" dirty="0" smtClean="0">
                <a:solidFill>
                  <a:schemeClr val="bg1"/>
                </a:solidFill>
              </a:rPr>
              <a:t>	}</a:t>
            </a:r>
            <a:endParaRPr lang="en-ZA" sz="1400" dirty="0">
              <a:solidFill>
                <a:schemeClr val="bg1"/>
              </a:solidFill>
            </a:endParaRPr>
          </a:p>
          <a:p>
            <a:r>
              <a:rPr lang="en-ZA" sz="1400" dirty="0">
                <a:solidFill>
                  <a:schemeClr val="bg1"/>
                </a:solidFill>
              </a:rPr>
              <a:t>}</a:t>
            </a:r>
          </a:p>
        </p:txBody>
      </p:sp>
      <p:cxnSp>
        <p:nvCxnSpPr>
          <p:cNvPr id="5" name="Straight Arrow Connector 4"/>
          <p:cNvCxnSpPr>
            <a:endCxn id="7" idx="2"/>
          </p:cNvCxnSpPr>
          <p:nvPr/>
        </p:nvCxnSpPr>
        <p:spPr>
          <a:xfrm flipV="1">
            <a:off x="6343650" y="2942129"/>
            <a:ext cx="1573241" cy="34397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endCxn id="7" idx="2"/>
          </p:cNvCxnSpPr>
          <p:nvPr/>
        </p:nvCxnSpPr>
        <p:spPr>
          <a:xfrm flipV="1">
            <a:off x="7129463" y="2942129"/>
            <a:ext cx="787428" cy="6011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129463" y="2572797"/>
            <a:ext cx="1574855" cy="369332"/>
          </a:xfrm>
          <a:prstGeom prst="rect">
            <a:avLst/>
          </a:prstGeom>
          <a:noFill/>
        </p:spPr>
        <p:txBody>
          <a:bodyPr wrap="none" rtlCol="0">
            <a:spAutoFit/>
          </a:bodyPr>
          <a:lstStyle/>
          <a:p>
            <a:r>
              <a:rPr lang="en-US" dirty="0" smtClean="0">
                <a:solidFill>
                  <a:srgbClr val="FF0000"/>
                </a:solidFill>
              </a:rPr>
              <a:t>More readable</a:t>
            </a:r>
            <a:endParaRPr lang="en-ZA" dirty="0">
              <a:solidFill>
                <a:srgbClr val="FF0000"/>
              </a:solidFill>
            </a:endParaRPr>
          </a:p>
        </p:txBody>
      </p:sp>
      <p:sp>
        <p:nvSpPr>
          <p:cNvPr id="8" name="Content Placeholder 2"/>
          <p:cNvSpPr txBox="1">
            <a:spLocks/>
          </p:cNvSpPr>
          <p:nvPr/>
        </p:nvSpPr>
        <p:spPr>
          <a:xfrm>
            <a:off x="591713" y="5392807"/>
            <a:ext cx="2600323" cy="51540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smtClean="0"/>
              <a:t>5) Calling code becomes:</a:t>
            </a:r>
            <a:endParaRPr lang="en-ZA" dirty="0"/>
          </a:p>
        </p:txBody>
      </p:sp>
      <p:sp>
        <p:nvSpPr>
          <p:cNvPr id="9" name="Rectangle 8"/>
          <p:cNvSpPr/>
          <p:nvPr/>
        </p:nvSpPr>
        <p:spPr>
          <a:xfrm>
            <a:off x="2364580" y="6092398"/>
            <a:ext cx="7786687" cy="369332"/>
          </a:xfrm>
          <a:prstGeom prst="rect">
            <a:avLst/>
          </a:prstGeom>
          <a:solidFill>
            <a:schemeClr val="tx1"/>
          </a:solidFill>
        </p:spPr>
        <p:txBody>
          <a:bodyPr wrap="square">
            <a:spAutoFit/>
          </a:bodyPr>
          <a:lstStyle/>
          <a:p>
            <a:r>
              <a:rPr lang="en-ZA" dirty="0" err="1" smtClean="0">
                <a:solidFill>
                  <a:schemeClr val="bg1"/>
                </a:solidFill>
              </a:rPr>
              <a:t>var</a:t>
            </a:r>
            <a:r>
              <a:rPr lang="en-ZA" dirty="0" smtClean="0">
                <a:solidFill>
                  <a:schemeClr val="bg1"/>
                </a:solidFill>
              </a:rPr>
              <a:t> </a:t>
            </a:r>
            <a:r>
              <a:rPr lang="en-ZA" dirty="0" err="1">
                <a:solidFill>
                  <a:schemeClr val="bg1"/>
                </a:solidFill>
              </a:rPr>
              <a:t>Icust</a:t>
            </a:r>
            <a:r>
              <a:rPr lang="en-ZA" dirty="0">
                <a:solidFill>
                  <a:schemeClr val="bg1"/>
                </a:solidFill>
              </a:rPr>
              <a:t> =  </a:t>
            </a:r>
            <a:r>
              <a:rPr lang="en-ZA" dirty="0" smtClean="0">
                <a:solidFill>
                  <a:schemeClr val="bg1"/>
                </a:solidFill>
              </a:rPr>
              <a:t>Factory&lt;</a:t>
            </a:r>
            <a:r>
              <a:rPr lang="en-ZA" dirty="0" err="1" smtClean="0">
                <a:solidFill>
                  <a:schemeClr val="bg1"/>
                </a:solidFill>
              </a:rPr>
              <a:t>ICustomer</a:t>
            </a:r>
            <a:r>
              <a:rPr lang="en-ZA" dirty="0">
                <a:solidFill>
                  <a:schemeClr val="bg1"/>
                </a:solidFill>
              </a:rPr>
              <a:t>&gt;.Create(“Customer</a:t>
            </a:r>
            <a:r>
              <a:rPr lang="en-ZA" dirty="0" smtClean="0">
                <a:solidFill>
                  <a:schemeClr val="bg1"/>
                </a:solidFill>
              </a:rPr>
              <a:t>”);</a:t>
            </a:r>
            <a:endParaRPr lang="en-ZA" dirty="0">
              <a:solidFill>
                <a:schemeClr val="bg1"/>
              </a:solidFill>
            </a:endParaRPr>
          </a:p>
        </p:txBody>
      </p:sp>
      <p:sp>
        <p:nvSpPr>
          <p:cNvPr id="10" name="TextBox 9"/>
          <p:cNvSpPr txBox="1"/>
          <p:nvPr/>
        </p:nvSpPr>
        <p:spPr>
          <a:xfrm>
            <a:off x="591713" y="681299"/>
            <a:ext cx="2224583" cy="369332"/>
          </a:xfrm>
          <a:prstGeom prst="rect">
            <a:avLst/>
          </a:prstGeom>
          <a:noFill/>
        </p:spPr>
        <p:txBody>
          <a:bodyPr wrap="none" rtlCol="0">
            <a:spAutoFit/>
          </a:bodyPr>
          <a:lstStyle/>
          <a:p>
            <a:r>
              <a:rPr lang="en-US" dirty="0" smtClean="0"/>
              <a:t>4) Update the Factory</a:t>
            </a:r>
            <a:endParaRPr lang="en-ZA" dirty="0"/>
          </a:p>
        </p:txBody>
      </p:sp>
    </p:spTree>
    <p:extLst>
      <p:ext uri="{BB962C8B-B14F-4D97-AF65-F5344CB8AC3E}">
        <p14:creationId xmlns:p14="http://schemas.microsoft.com/office/powerpoint/2010/main" val="111198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P spid="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2">
                  <a:lumMod val="67000"/>
                </a:schemeClr>
              </a:gs>
              <a:gs pos="48000">
                <a:schemeClr val="accent2">
                  <a:lumMod val="97000"/>
                  <a:lumOff val="3000"/>
                </a:schemeClr>
              </a:gs>
              <a:gs pos="100000">
                <a:schemeClr val="accent2">
                  <a:lumMod val="60000"/>
                  <a:lumOff val="40000"/>
                  <a:alpha val="0"/>
                </a:schemeClr>
              </a:gs>
            </a:gsLst>
            <a:lin ang="0" scaled="1"/>
          </a:gradFill>
        </p:spPr>
        <p:txBody>
          <a:bodyPr/>
          <a:lstStyle/>
          <a:p>
            <a:r>
              <a:rPr lang="en-US" dirty="0" smtClean="0"/>
              <a:t>Project: Strategy pattern for validation</a:t>
            </a:r>
            <a:endParaRPr lang="en-ZA" dirty="0"/>
          </a:p>
        </p:txBody>
      </p:sp>
      <p:sp>
        <p:nvSpPr>
          <p:cNvPr id="4" name="Content Placeholder 2"/>
          <p:cNvSpPr>
            <a:spLocks noGrp="1"/>
          </p:cNvSpPr>
          <p:nvPr>
            <p:ph idx="1"/>
          </p:nvPr>
        </p:nvSpPr>
        <p:spPr>
          <a:xfrm>
            <a:off x="685800" y="2065867"/>
            <a:ext cx="10131425" cy="4252443"/>
          </a:xfrm>
        </p:spPr>
        <p:txBody>
          <a:bodyPr>
            <a:normAutofit/>
          </a:bodyPr>
          <a:lstStyle/>
          <a:p>
            <a:pPr marL="0" indent="0">
              <a:buNone/>
            </a:pPr>
            <a:r>
              <a:rPr lang="en-US" dirty="0" smtClean="0"/>
              <a:t>If we look at the third requirement:</a:t>
            </a:r>
            <a:endParaRPr lang="en-ZA" dirty="0"/>
          </a:p>
          <a:p>
            <a:r>
              <a:rPr lang="en-ZA" dirty="0"/>
              <a:t>The app must capture 5 fields for now Customer Name, Phone number , Bill Amount , Bill date and Customer Address.</a:t>
            </a:r>
          </a:p>
          <a:p>
            <a:r>
              <a:rPr lang="en-ZA" dirty="0"/>
              <a:t>In phase </a:t>
            </a:r>
            <a:r>
              <a:rPr lang="en-ZA" dirty="0" smtClean="0"/>
              <a:t>one, </a:t>
            </a:r>
            <a:r>
              <a:rPr lang="en-ZA" dirty="0"/>
              <a:t>two types of customer data are collected. One </a:t>
            </a:r>
            <a:r>
              <a:rPr lang="en-ZA" dirty="0" smtClean="0"/>
              <a:t>is </a:t>
            </a:r>
            <a:r>
              <a:rPr lang="en-ZA" dirty="0"/>
              <a:t>a lead and the other is a customer. A lead is a person who comes to My Store but does not buy anything. He just inquires and goes away. A customer is a person who comes and buys things from the shop. A customer actually does a financial transaction.</a:t>
            </a:r>
          </a:p>
          <a:p>
            <a:r>
              <a:rPr lang="en-ZA" dirty="0">
                <a:solidFill>
                  <a:srgbClr val="FFFF00"/>
                </a:solidFill>
              </a:rPr>
              <a:t>When it’s a lead, only Customer name and phone number are compulsory, but for a Customer all fields are compulsory. The app should have provision to add new validation rules seamlessly and these validation rules should be flexible and reusable</a:t>
            </a:r>
            <a:r>
              <a:rPr lang="en-ZA" sz="1600" dirty="0" smtClean="0">
                <a:solidFill>
                  <a:srgbClr val="FFFF00"/>
                </a:solidFill>
              </a:rPr>
              <a:t>.</a:t>
            </a:r>
            <a:endParaRPr lang="en-ZA" dirty="0"/>
          </a:p>
          <a:p>
            <a:pPr marL="0" indent="0">
              <a:buNone/>
            </a:pPr>
            <a:r>
              <a:rPr lang="en-US" sz="1600" dirty="0" smtClean="0"/>
              <a:t>We have meet the first part there of, but reading the second part, we are still more static than dynamic with out inheritance. Also our “Customer” and “Lead” models are tightly coupled with our validation algorithm / strategy.</a:t>
            </a:r>
            <a:endParaRPr lang="en-ZA" sz="1600" dirty="0"/>
          </a:p>
        </p:txBody>
      </p:sp>
    </p:spTree>
    <p:extLst>
      <p:ext uri="{BB962C8B-B14F-4D97-AF65-F5344CB8AC3E}">
        <p14:creationId xmlns:p14="http://schemas.microsoft.com/office/powerpoint/2010/main" val="304641211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5853" y="484717"/>
            <a:ext cx="10131425" cy="3101445"/>
          </a:xfrm>
        </p:spPr>
        <p:txBody>
          <a:bodyPr/>
          <a:lstStyle/>
          <a:p>
            <a:pPr marL="0" indent="0">
              <a:buNone/>
            </a:pPr>
            <a:r>
              <a:rPr lang="en-US" sz="2400" dirty="0" smtClean="0"/>
              <a:t>In short:</a:t>
            </a:r>
          </a:p>
          <a:p>
            <a:r>
              <a:rPr lang="en-ZA" dirty="0"/>
              <a:t>We are not following </a:t>
            </a:r>
            <a:r>
              <a:rPr lang="en-ZA" dirty="0" smtClean="0"/>
              <a:t>S.R.P</a:t>
            </a:r>
            <a:r>
              <a:rPr lang="en-ZA" dirty="0"/>
              <a:t>.</a:t>
            </a:r>
          </a:p>
          <a:p>
            <a:r>
              <a:rPr lang="en-ZA" dirty="0"/>
              <a:t>We are not doing </a:t>
            </a:r>
            <a:r>
              <a:rPr lang="en-ZA" dirty="0" smtClean="0"/>
              <a:t>S.O.C.</a:t>
            </a:r>
            <a:endParaRPr lang="en-ZA" dirty="0"/>
          </a:p>
          <a:p>
            <a:r>
              <a:rPr lang="en-ZA" dirty="0"/>
              <a:t>We need to implement </a:t>
            </a:r>
            <a:r>
              <a:rPr lang="en-ZA" dirty="0" smtClean="0"/>
              <a:t>I.O.C. by moving </a:t>
            </a:r>
            <a:r>
              <a:rPr lang="en-ZA" dirty="0"/>
              <a:t>the </a:t>
            </a:r>
            <a:r>
              <a:rPr lang="en-ZA" dirty="0" smtClean="0"/>
              <a:t>validation logic </a:t>
            </a:r>
            <a:r>
              <a:rPr lang="en-ZA" dirty="0"/>
              <a:t>from the entity classes to some other class</a:t>
            </a:r>
            <a:r>
              <a:rPr lang="en-ZA" dirty="0" smtClean="0"/>
              <a:t>.</a:t>
            </a:r>
          </a:p>
          <a:p>
            <a:pPr marL="0" indent="0">
              <a:buNone/>
            </a:pPr>
            <a:r>
              <a:rPr lang="en-ZA" dirty="0"/>
              <a:t>Now in order to achieve decoupling between “Entity” and “Validation Logic” we need to ensure that both these parties talk </a:t>
            </a:r>
            <a:r>
              <a:rPr lang="en-ZA" dirty="0" smtClean="0"/>
              <a:t>via </a:t>
            </a:r>
            <a:r>
              <a:rPr lang="en-ZA" dirty="0"/>
              <a:t>general interfaces rather than talking directly </a:t>
            </a:r>
            <a:r>
              <a:rPr lang="en-ZA" dirty="0" smtClean="0"/>
              <a:t>to </a:t>
            </a:r>
            <a:r>
              <a:rPr lang="en-ZA" dirty="0"/>
              <a:t>concrete classes.</a:t>
            </a:r>
          </a:p>
        </p:txBody>
      </p:sp>
      <p:sp>
        <p:nvSpPr>
          <p:cNvPr id="4" name="Rectangle 3"/>
          <p:cNvSpPr/>
          <p:nvPr/>
        </p:nvSpPr>
        <p:spPr>
          <a:xfrm>
            <a:off x="5086387" y="3786188"/>
            <a:ext cx="1700212" cy="64293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ZA" dirty="0"/>
          </a:p>
        </p:txBody>
      </p:sp>
      <p:sp>
        <p:nvSpPr>
          <p:cNvPr id="5" name="Rectangle 4"/>
          <p:cNvSpPr/>
          <p:nvPr/>
        </p:nvSpPr>
        <p:spPr>
          <a:xfrm>
            <a:off x="5086387" y="5467351"/>
            <a:ext cx="1700212" cy="64293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Validation Logic</a:t>
            </a:r>
            <a:endParaRPr lang="en-ZA" dirty="0"/>
          </a:p>
        </p:txBody>
      </p:sp>
      <p:sp>
        <p:nvSpPr>
          <p:cNvPr id="6" name="Rectangle 5"/>
          <p:cNvSpPr/>
          <p:nvPr/>
        </p:nvSpPr>
        <p:spPr>
          <a:xfrm>
            <a:off x="6886611" y="4610100"/>
            <a:ext cx="1700212" cy="64293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Validation Interface</a:t>
            </a:r>
            <a:endParaRPr lang="en-ZA" dirty="0"/>
          </a:p>
        </p:txBody>
      </p:sp>
      <p:sp>
        <p:nvSpPr>
          <p:cNvPr id="7" name="Rectangle 6"/>
          <p:cNvSpPr/>
          <p:nvPr/>
        </p:nvSpPr>
        <p:spPr>
          <a:xfrm>
            <a:off x="3252824" y="4610099"/>
            <a:ext cx="1700212" cy="64293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 Interface</a:t>
            </a:r>
            <a:endParaRPr lang="en-ZA" dirty="0"/>
          </a:p>
        </p:txBody>
      </p:sp>
      <p:cxnSp>
        <p:nvCxnSpPr>
          <p:cNvPr id="9" name="Elbow Connector 8"/>
          <p:cNvCxnSpPr>
            <a:stCxn id="4" idx="3"/>
            <a:endCxn id="6" idx="0"/>
          </p:cNvCxnSpPr>
          <p:nvPr/>
        </p:nvCxnSpPr>
        <p:spPr>
          <a:xfrm>
            <a:off x="6786599" y="4107657"/>
            <a:ext cx="950118" cy="502443"/>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6" idx="2"/>
            <a:endCxn id="5" idx="3"/>
          </p:cNvCxnSpPr>
          <p:nvPr/>
        </p:nvCxnSpPr>
        <p:spPr>
          <a:xfrm rot="5400000">
            <a:off x="6993767" y="5045869"/>
            <a:ext cx="535783" cy="950118"/>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1"/>
            <a:endCxn id="7" idx="2"/>
          </p:cNvCxnSpPr>
          <p:nvPr/>
        </p:nvCxnSpPr>
        <p:spPr>
          <a:xfrm rot="10800000">
            <a:off x="4102931" y="5253036"/>
            <a:ext cx="983457" cy="535784"/>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7" idx="0"/>
            <a:endCxn id="4" idx="1"/>
          </p:cNvCxnSpPr>
          <p:nvPr/>
        </p:nvCxnSpPr>
        <p:spPr>
          <a:xfrm rot="5400000" flipH="1" flipV="1">
            <a:off x="4343437" y="3867150"/>
            <a:ext cx="502442" cy="983457"/>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82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9342" y="700088"/>
            <a:ext cx="8829674" cy="6001643"/>
          </a:xfrm>
          <a:prstGeom prst="rect">
            <a:avLst/>
          </a:prstGeom>
          <a:solidFill>
            <a:schemeClr val="bg2">
              <a:lumMod val="20000"/>
              <a:lumOff val="80000"/>
            </a:schemeClr>
          </a:solidFill>
        </p:spPr>
        <p:txBody>
          <a:bodyPr wrap="square">
            <a:spAutoFit/>
          </a:bodyPr>
          <a:lstStyle/>
          <a:p>
            <a:r>
              <a:rPr lang="en-ZA" sz="1600" dirty="0">
                <a:solidFill>
                  <a:schemeClr val="bg1"/>
                </a:solidFill>
              </a:rPr>
              <a:t>[</a:t>
            </a:r>
            <a:r>
              <a:rPr lang="en-ZA" sz="1600" dirty="0" err="1">
                <a:solidFill>
                  <a:schemeClr val="bg1"/>
                </a:solidFill>
              </a:rPr>
              <a:t>TestClass</a:t>
            </a:r>
            <a:r>
              <a:rPr lang="en-ZA" sz="1600" dirty="0">
                <a:solidFill>
                  <a:schemeClr val="bg1"/>
                </a:solidFill>
              </a:rPr>
              <a:t>]</a:t>
            </a:r>
          </a:p>
          <a:p>
            <a:r>
              <a:rPr lang="en-ZA" sz="1600" dirty="0">
                <a:solidFill>
                  <a:schemeClr val="bg1"/>
                </a:solidFill>
              </a:rPr>
              <a:t>public class </a:t>
            </a:r>
            <a:r>
              <a:rPr lang="en-ZA" sz="1600" dirty="0" err="1">
                <a:solidFill>
                  <a:schemeClr val="bg1"/>
                </a:solidFill>
              </a:rPr>
              <a:t>CustomerValidationTests</a:t>
            </a:r>
            <a:endParaRPr lang="en-ZA" sz="1600" dirty="0">
              <a:solidFill>
                <a:schemeClr val="bg1"/>
              </a:solidFill>
            </a:endParaRPr>
          </a:p>
          <a:p>
            <a:r>
              <a:rPr lang="en-ZA" sz="1600" dirty="0">
                <a:solidFill>
                  <a:schemeClr val="bg1"/>
                </a:solidFill>
              </a:rPr>
              <a:t>{</a:t>
            </a:r>
          </a:p>
          <a:p>
            <a:r>
              <a:rPr lang="en-ZA" sz="1600" dirty="0" smtClean="0">
                <a:solidFill>
                  <a:schemeClr val="bg1"/>
                </a:solidFill>
              </a:rPr>
              <a:t>	[</a:t>
            </a:r>
            <a:r>
              <a:rPr lang="en-ZA" sz="1600" dirty="0" err="1">
                <a:solidFill>
                  <a:schemeClr val="bg1"/>
                </a:solidFill>
              </a:rPr>
              <a:t>TestMethod</a:t>
            </a:r>
            <a:r>
              <a:rPr lang="en-ZA" sz="1600" dirty="0">
                <a:solidFill>
                  <a:schemeClr val="bg1"/>
                </a:solidFill>
              </a:rPr>
              <a:t>]</a:t>
            </a:r>
          </a:p>
          <a:p>
            <a:r>
              <a:rPr lang="en-ZA" sz="1600" dirty="0" smtClean="0">
                <a:solidFill>
                  <a:schemeClr val="bg1"/>
                </a:solidFill>
              </a:rPr>
              <a:t>	[</a:t>
            </a:r>
            <a:r>
              <a:rPr lang="en-ZA" sz="1600" dirty="0" err="1">
                <a:solidFill>
                  <a:schemeClr val="bg1"/>
                </a:solidFill>
              </a:rPr>
              <a:t>ExpectedException</a:t>
            </a:r>
            <a:r>
              <a:rPr lang="en-ZA" sz="1600" dirty="0">
                <a:solidFill>
                  <a:schemeClr val="bg1"/>
                </a:solidFill>
              </a:rPr>
              <a:t>(</a:t>
            </a:r>
            <a:r>
              <a:rPr lang="en-ZA" sz="1600" dirty="0" err="1">
                <a:solidFill>
                  <a:schemeClr val="bg1"/>
                </a:solidFill>
              </a:rPr>
              <a:t>typeof</a:t>
            </a:r>
            <a:r>
              <a:rPr lang="en-ZA" sz="1600" dirty="0">
                <a:solidFill>
                  <a:schemeClr val="bg1"/>
                </a:solidFill>
              </a:rPr>
              <a:t>(Exception), "Customer Name is required")]</a:t>
            </a:r>
          </a:p>
          <a:p>
            <a:r>
              <a:rPr lang="en-ZA" sz="1600" dirty="0" smtClean="0">
                <a:solidFill>
                  <a:schemeClr val="bg1"/>
                </a:solidFill>
              </a:rPr>
              <a:t>	public </a:t>
            </a:r>
            <a:r>
              <a:rPr lang="en-ZA" sz="1600" dirty="0">
                <a:solidFill>
                  <a:schemeClr val="bg1"/>
                </a:solidFill>
              </a:rPr>
              <a:t>void </a:t>
            </a:r>
            <a:r>
              <a:rPr lang="en-ZA" sz="1600" dirty="0" err="1">
                <a:solidFill>
                  <a:schemeClr val="bg1"/>
                </a:solidFill>
              </a:rPr>
              <a:t>ThrowsExpectionOnCustomerNameLengthZero</a:t>
            </a:r>
            <a:r>
              <a:rPr lang="en-ZA" sz="1600" dirty="0">
                <a:solidFill>
                  <a:schemeClr val="bg1"/>
                </a:solidFill>
              </a:rPr>
              <a:t>()</a:t>
            </a:r>
          </a:p>
          <a:p>
            <a:r>
              <a:rPr lang="en-ZA" sz="1600" dirty="0" smtClean="0">
                <a:solidFill>
                  <a:schemeClr val="bg1"/>
                </a:solidFill>
              </a:rPr>
              <a:t>	{</a:t>
            </a:r>
            <a:endParaRPr lang="en-ZA" sz="1600" dirty="0">
              <a:solidFill>
                <a:schemeClr val="bg1"/>
              </a:solidFill>
            </a:endParaRPr>
          </a:p>
          <a:p>
            <a:r>
              <a:rPr lang="en-ZA" sz="1600" dirty="0" smtClean="0">
                <a:solidFill>
                  <a:schemeClr val="bg1"/>
                </a:solidFill>
              </a:rPr>
              <a:t>		//</a:t>
            </a:r>
            <a:r>
              <a:rPr lang="en-ZA" sz="1600" dirty="0">
                <a:solidFill>
                  <a:schemeClr val="bg1"/>
                </a:solidFill>
              </a:rPr>
              <a:t>Arrange</a:t>
            </a:r>
          </a:p>
          <a:p>
            <a:r>
              <a:rPr lang="en-ZA" sz="1600" dirty="0" smtClean="0">
                <a:solidFill>
                  <a:schemeClr val="bg1"/>
                </a:solidFill>
              </a:rPr>
              <a:t>		</a:t>
            </a:r>
            <a:r>
              <a:rPr lang="en-ZA" sz="1600" dirty="0" err="1" smtClean="0">
                <a:solidFill>
                  <a:schemeClr val="bg1"/>
                </a:solidFill>
              </a:rPr>
              <a:t>var</a:t>
            </a:r>
            <a:r>
              <a:rPr lang="en-ZA" sz="1600" dirty="0" smtClean="0">
                <a:solidFill>
                  <a:schemeClr val="bg1"/>
                </a:solidFill>
              </a:rPr>
              <a:t> </a:t>
            </a:r>
            <a:r>
              <a:rPr lang="en-ZA" sz="1600" dirty="0" err="1">
                <a:solidFill>
                  <a:schemeClr val="bg1"/>
                </a:solidFill>
              </a:rPr>
              <a:t>sut</a:t>
            </a:r>
            <a:r>
              <a:rPr lang="en-ZA" sz="1600" dirty="0">
                <a:solidFill>
                  <a:schemeClr val="bg1"/>
                </a:solidFill>
              </a:rPr>
              <a:t> = new Customer(</a:t>
            </a:r>
            <a:r>
              <a:rPr lang="en-ZA" sz="1600" dirty="0">
                <a:solidFill>
                  <a:schemeClr val="bg2">
                    <a:lumMod val="60000"/>
                    <a:lumOff val="40000"/>
                  </a:schemeClr>
                </a:solidFill>
              </a:rPr>
              <a:t>new </a:t>
            </a:r>
            <a:r>
              <a:rPr lang="en-ZA" sz="1600" dirty="0" err="1">
                <a:solidFill>
                  <a:schemeClr val="bg2">
                    <a:lumMod val="60000"/>
                    <a:lumOff val="40000"/>
                  </a:schemeClr>
                </a:solidFill>
              </a:rPr>
              <a:t>CustomerValidation</a:t>
            </a:r>
            <a:r>
              <a:rPr lang="en-ZA" sz="1600" dirty="0">
                <a:solidFill>
                  <a:schemeClr val="bg2">
                    <a:lumMod val="60000"/>
                    <a:lumOff val="40000"/>
                  </a:schemeClr>
                </a:solidFill>
              </a:rPr>
              <a:t>()</a:t>
            </a:r>
            <a:r>
              <a:rPr lang="en-ZA" sz="1600" dirty="0">
                <a:solidFill>
                  <a:schemeClr val="bg1"/>
                </a:solidFill>
              </a:rPr>
              <a:t>);</a:t>
            </a:r>
          </a:p>
          <a:p>
            <a:r>
              <a:rPr lang="en-ZA" sz="1600" dirty="0" smtClean="0">
                <a:solidFill>
                  <a:schemeClr val="bg1"/>
                </a:solidFill>
              </a:rPr>
              <a:t>		//</a:t>
            </a:r>
            <a:r>
              <a:rPr lang="en-ZA" sz="1600" dirty="0">
                <a:solidFill>
                  <a:schemeClr val="bg1"/>
                </a:solidFill>
              </a:rPr>
              <a:t>Act</a:t>
            </a:r>
          </a:p>
          <a:p>
            <a:r>
              <a:rPr lang="en-ZA" sz="1600" dirty="0" smtClean="0">
                <a:solidFill>
                  <a:schemeClr val="bg1"/>
                </a:solidFill>
              </a:rPr>
              <a:t>		</a:t>
            </a:r>
            <a:r>
              <a:rPr lang="en-ZA" sz="1600" dirty="0" err="1" smtClean="0">
                <a:solidFill>
                  <a:schemeClr val="bg1"/>
                </a:solidFill>
              </a:rPr>
              <a:t>sut.Validate</a:t>
            </a:r>
            <a:r>
              <a:rPr lang="en-ZA" sz="1600" dirty="0">
                <a:solidFill>
                  <a:schemeClr val="bg1"/>
                </a:solidFill>
              </a:rPr>
              <a:t>();</a:t>
            </a:r>
          </a:p>
          <a:p>
            <a:r>
              <a:rPr lang="en-ZA" sz="1600" dirty="0" smtClean="0">
                <a:solidFill>
                  <a:schemeClr val="bg1"/>
                </a:solidFill>
              </a:rPr>
              <a:t>	}	</a:t>
            </a:r>
            <a:endParaRPr lang="en-ZA" sz="1600" dirty="0">
              <a:solidFill>
                <a:schemeClr val="bg1"/>
              </a:solidFill>
            </a:endParaRPr>
          </a:p>
          <a:p>
            <a:r>
              <a:rPr lang="en-ZA" sz="1600" dirty="0" smtClean="0">
                <a:solidFill>
                  <a:schemeClr val="bg1"/>
                </a:solidFill>
              </a:rPr>
              <a:t>	[</a:t>
            </a:r>
            <a:r>
              <a:rPr lang="en-ZA" sz="1600" dirty="0" err="1">
                <a:solidFill>
                  <a:schemeClr val="bg1"/>
                </a:solidFill>
              </a:rPr>
              <a:t>TestMethod</a:t>
            </a:r>
            <a:r>
              <a:rPr lang="en-ZA" sz="1600" dirty="0">
                <a:solidFill>
                  <a:schemeClr val="bg1"/>
                </a:solidFill>
              </a:rPr>
              <a:t>]</a:t>
            </a:r>
          </a:p>
          <a:p>
            <a:r>
              <a:rPr lang="en-ZA" sz="1600" dirty="0" smtClean="0">
                <a:solidFill>
                  <a:schemeClr val="bg1"/>
                </a:solidFill>
              </a:rPr>
              <a:t>	public </a:t>
            </a:r>
            <a:r>
              <a:rPr lang="en-ZA" sz="1600" dirty="0">
                <a:solidFill>
                  <a:schemeClr val="bg1"/>
                </a:solidFill>
              </a:rPr>
              <a:t>void </a:t>
            </a:r>
            <a:r>
              <a:rPr lang="en-ZA" sz="1600" dirty="0" err="1">
                <a:solidFill>
                  <a:schemeClr val="bg1"/>
                </a:solidFill>
              </a:rPr>
              <a:t>DoesNotValidateBillAmountOnLead</a:t>
            </a:r>
            <a:r>
              <a:rPr lang="en-ZA" sz="1600" dirty="0">
                <a:solidFill>
                  <a:schemeClr val="bg1"/>
                </a:solidFill>
              </a:rPr>
              <a:t>()</a:t>
            </a:r>
          </a:p>
          <a:p>
            <a:r>
              <a:rPr lang="en-ZA" sz="1600" dirty="0" smtClean="0">
                <a:solidFill>
                  <a:schemeClr val="bg1"/>
                </a:solidFill>
              </a:rPr>
              <a:t>	{</a:t>
            </a:r>
            <a:endParaRPr lang="en-ZA" sz="1600" dirty="0">
              <a:solidFill>
                <a:schemeClr val="bg1"/>
              </a:solidFill>
            </a:endParaRPr>
          </a:p>
          <a:p>
            <a:r>
              <a:rPr lang="en-ZA" sz="1600" dirty="0" smtClean="0">
                <a:solidFill>
                  <a:schemeClr val="bg1"/>
                </a:solidFill>
              </a:rPr>
              <a:t>		//</a:t>
            </a:r>
            <a:r>
              <a:rPr lang="en-ZA" sz="1600" dirty="0">
                <a:solidFill>
                  <a:schemeClr val="bg1"/>
                </a:solidFill>
              </a:rPr>
              <a:t>Arrange</a:t>
            </a:r>
          </a:p>
          <a:p>
            <a:r>
              <a:rPr lang="en-ZA" sz="1600" dirty="0" smtClean="0">
                <a:solidFill>
                  <a:schemeClr val="bg1"/>
                </a:solidFill>
              </a:rPr>
              <a:t>		</a:t>
            </a:r>
            <a:r>
              <a:rPr lang="en-ZA" sz="1600" dirty="0" err="1" smtClean="0">
                <a:solidFill>
                  <a:schemeClr val="bg1"/>
                </a:solidFill>
              </a:rPr>
              <a:t>var</a:t>
            </a:r>
            <a:r>
              <a:rPr lang="en-ZA" sz="1600" dirty="0" smtClean="0">
                <a:solidFill>
                  <a:schemeClr val="bg1"/>
                </a:solidFill>
              </a:rPr>
              <a:t> </a:t>
            </a:r>
            <a:r>
              <a:rPr lang="en-ZA" sz="1600" dirty="0" err="1">
                <a:solidFill>
                  <a:schemeClr val="bg1"/>
                </a:solidFill>
              </a:rPr>
              <a:t>sut</a:t>
            </a:r>
            <a:r>
              <a:rPr lang="en-ZA" sz="1600" dirty="0">
                <a:solidFill>
                  <a:schemeClr val="bg1"/>
                </a:solidFill>
              </a:rPr>
              <a:t> = new Lead(</a:t>
            </a:r>
            <a:r>
              <a:rPr lang="en-ZA" sz="1600" dirty="0">
                <a:solidFill>
                  <a:schemeClr val="bg2">
                    <a:lumMod val="60000"/>
                    <a:lumOff val="40000"/>
                  </a:schemeClr>
                </a:solidFill>
              </a:rPr>
              <a:t>new </a:t>
            </a:r>
            <a:r>
              <a:rPr lang="en-ZA" sz="1600" dirty="0" err="1">
                <a:solidFill>
                  <a:schemeClr val="bg2">
                    <a:lumMod val="60000"/>
                    <a:lumOff val="40000"/>
                  </a:schemeClr>
                </a:solidFill>
              </a:rPr>
              <a:t>LeadValidation</a:t>
            </a:r>
            <a:r>
              <a:rPr lang="en-ZA" sz="1600" dirty="0">
                <a:solidFill>
                  <a:schemeClr val="bg2">
                    <a:lumMod val="60000"/>
                    <a:lumOff val="40000"/>
                  </a:schemeClr>
                </a:solidFill>
              </a:rPr>
              <a:t>()</a:t>
            </a:r>
            <a:r>
              <a:rPr lang="en-ZA" sz="1600" dirty="0">
                <a:solidFill>
                  <a:schemeClr val="bg1"/>
                </a:solidFill>
              </a:rPr>
              <a:t>) { </a:t>
            </a:r>
            <a:r>
              <a:rPr lang="en-ZA" sz="1600" dirty="0" err="1">
                <a:solidFill>
                  <a:schemeClr val="bg1"/>
                </a:solidFill>
              </a:rPr>
              <a:t>CustomerName</a:t>
            </a:r>
            <a:r>
              <a:rPr lang="en-ZA" sz="1600" dirty="0">
                <a:solidFill>
                  <a:schemeClr val="bg1"/>
                </a:solidFill>
              </a:rPr>
              <a:t> = </a:t>
            </a:r>
            <a:r>
              <a:rPr lang="en-ZA" sz="1600" dirty="0" err="1">
                <a:solidFill>
                  <a:schemeClr val="bg1"/>
                </a:solidFill>
              </a:rPr>
              <a:t>ModelTests.TestCustomerName</a:t>
            </a:r>
            <a:r>
              <a:rPr lang="en-ZA" sz="1600" dirty="0">
                <a:solidFill>
                  <a:schemeClr val="bg1"/>
                </a:solidFill>
              </a:rPr>
              <a:t>, </a:t>
            </a:r>
            <a:endParaRPr lang="en-ZA" sz="1600" dirty="0" smtClean="0">
              <a:solidFill>
                <a:schemeClr val="bg1"/>
              </a:solidFill>
            </a:endParaRPr>
          </a:p>
          <a:p>
            <a:r>
              <a:rPr lang="en-ZA" sz="1600" dirty="0">
                <a:solidFill>
                  <a:schemeClr val="bg1"/>
                </a:solidFill>
              </a:rPr>
              <a:t>	</a:t>
            </a:r>
            <a:r>
              <a:rPr lang="en-ZA" sz="1600" dirty="0" smtClean="0">
                <a:solidFill>
                  <a:schemeClr val="bg1"/>
                </a:solidFill>
              </a:rPr>
              <a:t>		</a:t>
            </a:r>
            <a:r>
              <a:rPr lang="en-ZA" sz="1600" dirty="0" err="1" smtClean="0">
                <a:solidFill>
                  <a:schemeClr val="bg1"/>
                </a:solidFill>
              </a:rPr>
              <a:t>PhoneNumber</a:t>
            </a:r>
            <a:r>
              <a:rPr lang="en-ZA" sz="1600" dirty="0" smtClean="0">
                <a:solidFill>
                  <a:schemeClr val="bg1"/>
                </a:solidFill>
              </a:rPr>
              <a:t> </a:t>
            </a:r>
            <a:r>
              <a:rPr lang="en-ZA" sz="1600" dirty="0">
                <a:solidFill>
                  <a:schemeClr val="bg1"/>
                </a:solidFill>
              </a:rPr>
              <a:t>= </a:t>
            </a:r>
            <a:r>
              <a:rPr lang="en-ZA" sz="1600" dirty="0" err="1">
                <a:solidFill>
                  <a:schemeClr val="bg1"/>
                </a:solidFill>
              </a:rPr>
              <a:t>ModelTests.TestPhoneNumber</a:t>
            </a:r>
            <a:r>
              <a:rPr lang="en-ZA" sz="1600" dirty="0">
                <a:solidFill>
                  <a:schemeClr val="bg1"/>
                </a:solidFill>
              </a:rPr>
              <a:t> };</a:t>
            </a:r>
          </a:p>
          <a:p>
            <a:r>
              <a:rPr lang="en-ZA" sz="1600" dirty="0" smtClean="0">
                <a:solidFill>
                  <a:schemeClr val="bg1"/>
                </a:solidFill>
              </a:rPr>
              <a:t>		//</a:t>
            </a:r>
            <a:r>
              <a:rPr lang="en-ZA" sz="1600" dirty="0">
                <a:solidFill>
                  <a:schemeClr val="bg1"/>
                </a:solidFill>
              </a:rPr>
              <a:t>Act</a:t>
            </a:r>
          </a:p>
          <a:p>
            <a:r>
              <a:rPr lang="en-ZA" sz="1600" dirty="0" smtClean="0">
                <a:solidFill>
                  <a:schemeClr val="bg1"/>
                </a:solidFill>
              </a:rPr>
              <a:t>		</a:t>
            </a:r>
            <a:r>
              <a:rPr lang="en-ZA" sz="1600" dirty="0" err="1" smtClean="0">
                <a:solidFill>
                  <a:schemeClr val="bg1"/>
                </a:solidFill>
              </a:rPr>
              <a:t>sut.Validate</a:t>
            </a:r>
            <a:r>
              <a:rPr lang="en-ZA" sz="1600" dirty="0">
                <a:solidFill>
                  <a:schemeClr val="bg1"/>
                </a:solidFill>
              </a:rPr>
              <a:t>();</a:t>
            </a:r>
          </a:p>
          <a:p>
            <a:r>
              <a:rPr lang="en-ZA" sz="1600" dirty="0" smtClean="0">
                <a:solidFill>
                  <a:schemeClr val="bg1"/>
                </a:solidFill>
              </a:rPr>
              <a:t>		//</a:t>
            </a:r>
            <a:r>
              <a:rPr lang="en-ZA" sz="1600" dirty="0">
                <a:solidFill>
                  <a:schemeClr val="bg1"/>
                </a:solidFill>
              </a:rPr>
              <a:t>Assert</a:t>
            </a:r>
          </a:p>
          <a:p>
            <a:r>
              <a:rPr lang="en-ZA" sz="1600" dirty="0" smtClean="0">
                <a:solidFill>
                  <a:schemeClr val="bg1"/>
                </a:solidFill>
              </a:rPr>
              <a:t>		</a:t>
            </a:r>
            <a:r>
              <a:rPr lang="en-ZA" sz="1600" dirty="0" err="1" smtClean="0">
                <a:solidFill>
                  <a:schemeClr val="bg1"/>
                </a:solidFill>
              </a:rPr>
              <a:t>Assert.AreEqual</a:t>
            </a:r>
            <a:r>
              <a:rPr lang="en-ZA" sz="1600" dirty="0" smtClean="0">
                <a:solidFill>
                  <a:schemeClr val="bg1"/>
                </a:solidFill>
              </a:rPr>
              <a:t>(0m</a:t>
            </a:r>
            <a:r>
              <a:rPr lang="en-ZA" sz="1600" dirty="0">
                <a:solidFill>
                  <a:schemeClr val="bg1"/>
                </a:solidFill>
              </a:rPr>
              <a:t>, </a:t>
            </a:r>
            <a:r>
              <a:rPr lang="en-ZA" sz="1600" dirty="0" err="1">
                <a:solidFill>
                  <a:schemeClr val="bg1"/>
                </a:solidFill>
              </a:rPr>
              <a:t>sut.BillAmount</a:t>
            </a:r>
            <a:r>
              <a:rPr lang="en-ZA" sz="1600" dirty="0">
                <a:solidFill>
                  <a:schemeClr val="bg1"/>
                </a:solidFill>
              </a:rPr>
              <a:t>);</a:t>
            </a:r>
          </a:p>
          <a:p>
            <a:r>
              <a:rPr lang="en-ZA" sz="1600" dirty="0" smtClean="0">
                <a:solidFill>
                  <a:schemeClr val="bg1"/>
                </a:solidFill>
              </a:rPr>
              <a:t>	}</a:t>
            </a:r>
            <a:endParaRPr lang="en-ZA" sz="1600" dirty="0">
              <a:solidFill>
                <a:schemeClr val="bg1"/>
              </a:solidFill>
            </a:endParaRPr>
          </a:p>
          <a:p>
            <a:r>
              <a:rPr lang="en-ZA" sz="1600" dirty="0">
                <a:solidFill>
                  <a:schemeClr val="bg1"/>
                </a:solidFill>
              </a:rPr>
              <a:t>}</a:t>
            </a:r>
          </a:p>
        </p:txBody>
      </p:sp>
      <p:sp>
        <p:nvSpPr>
          <p:cNvPr id="5" name="TextBox 4"/>
          <p:cNvSpPr txBox="1"/>
          <p:nvPr/>
        </p:nvSpPr>
        <p:spPr>
          <a:xfrm>
            <a:off x="876429" y="330756"/>
            <a:ext cx="8313751" cy="369332"/>
          </a:xfrm>
          <a:prstGeom prst="rect">
            <a:avLst/>
          </a:prstGeom>
          <a:noFill/>
        </p:spPr>
        <p:txBody>
          <a:bodyPr wrap="none" rtlCol="0">
            <a:spAutoFit/>
          </a:bodyPr>
          <a:lstStyle/>
          <a:p>
            <a:r>
              <a:rPr lang="en-US" dirty="0" smtClean="0"/>
              <a:t>1) Create Unit tests for Validation code and move the tests out of the Model Unit tests:</a:t>
            </a:r>
            <a:endParaRPr lang="en-ZA" dirty="0"/>
          </a:p>
        </p:txBody>
      </p:sp>
      <p:sp>
        <p:nvSpPr>
          <p:cNvPr id="7" name="Oval Callout 6"/>
          <p:cNvSpPr/>
          <p:nvPr/>
        </p:nvSpPr>
        <p:spPr>
          <a:xfrm>
            <a:off x="6742138" y="2271251"/>
            <a:ext cx="3067665" cy="2241755"/>
          </a:xfrm>
          <a:prstGeom prst="wedgeEllipseCallout">
            <a:avLst>
              <a:gd name="adj1" fmla="val -60737"/>
              <a:gd name="adj2" fmla="val -1579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As this is the </a:t>
            </a:r>
            <a:r>
              <a:rPr lang="en-US" sz="1400" dirty="0" smtClean="0"/>
              <a:t>only place </a:t>
            </a:r>
            <a:r>
              <a:rPr lang="en-US" sz="1400" dirty="0"/>
              <a:t>we </a:t>
            </a:r>
            <a:r>
              <a:rPr lang="en-US" sz="1400" dirty="0" smtClean="0"/>
              <a:t>will </a:t>
            </a:r>
            <a:r>
              <a:rPr lang="en-US" sz="1400" dirty="0"/>
              <a:t>be testing validation the </a:t>
            </a:r>
            <a:r>
              <a:rPr lang="en-US" sz="1400" dirty="0" smtClean="0"/>
              <a:t>constructors </a:t>
            </a:r>
            <a:r>
              <a:rPr lang="en-US" sz="1400" dirty="0"/>
              <a:t>on the other Customer / Lead </a:t>
            </a:r>
            <a:r>
              <a:rPr lang="en-US" sz="1400" dirty="0" smtClean="0"/>
              <a:t>Objects </a:t>
            </a:r>
            <a:r>
              <a:rPr lang="en-US" sz="1400" dirty="0"/>
              <a:t>can be injected with “null</a:t>
            </a:r>
            <a:r>
              <a:rPr lang="en-US" sz="1400" dirty="0" smtClean="0"/>
              <a:t>”</a:t>
            </a:r>
            <a:endParaRPr lang="en-ZA" dirty="0"/>
          </a:p>
        </p:txBody>
      </p:sp>
      <p:sp>
        <p:nvSpPr>
          <p:cNvPr id="8" name="Oval Callout 7"/>
          <p:cNvSpPr/>
          <p:nvPr/>
        </p:nvSpPr>
        <p:spPr>
          <a:xfrm>
            <a:off x="6742137" y="2271251"/>
            <a:ext cx="3067665" cy="2241755"/>
          </a:xfrm>
          <a:prstGeom prst="wedgeEllipseCallout">
            <a:avLst>
              <a:gd name="adj1" fmla="val -84295"/>
              <a:gd name="adj2" fmla="val 4999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As this is the </a:t>
            </a:r>
            <a:r>
              <a:rPr lang="en-US" sz="1400" dirty="0" smtClean="0"/>
              <a:t>only place </a:t>
            </a:r>
            <a:r>
              <a:rPr lang="en-US" sz="1400" dirty="0"/>
              <a:t>we </a:t>
            </a:r>
            <a:r>
              <a:rPr lang="en-US" sz="1400" dirty="0" smtClean="0"/>
              <a:t>will </a:t>
            </a:r>
            <a:r>
              <a:rPr lang="en-US" sz="1400" dirty="0"/>
              <a:t>be testing validation the </a:t>
            </a:r>
            <a:r>
              <a:rPr lang="en-US" sz="1400" dirty="0" smtClean="0"/>
              <a:t>constructors </a:t>
            </a:r>
            <a:r>
              <a:rPr lang="en-US" sz="1400" dirty="0"/>
              <a:t>on the other Customer / Lead </a:t>
            </a:r>
            <a:r>
              <a:rPr lang="en-US" sz="1400" dirty="0" smtClean="0"/>
              <a:t>Objects </a:t>
            </a:r>
            <a:r>
              <a:rPr lang="en-US" sz="1400" dirty="0"/>
              <a:t>can be injected with “null</a:t>
            </a:r>
            <a:r>
              <a:rPr lang="en-US" sz="1400" dirty="0" smtClean="0"/>
              <a:t>”</a:t>
            </a:r>
            <a:endParaRPr lang="en-ZA" dirty="0"/>
          </a:p>
        </p:txBody>
      </p:sp>
    </p:spTree>
    <p:extLst>
      <p:ext uri="{BB962C8B-B14F-4D97-AF65-F5344CB8AC3E}">
        <p14:creationId xmlns:p14="http://schemas.microsoft.com/office/powerpoint/2010/main" val="22456040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2" y="283637"/>
            <a:ext cx="3400424" cy="415394"/>
          </a:xfrm>
        </p:spPr>
        <p:txBody>
          <a:bodyPr/>
          <a:lstStyle/>
          <a:p>
            <a:pPr marL="0" indent="0">
              <a:buNone/>
            </a:pPr>
            <a:r>
              <a:rPr lang="en-US" dirty="0" smtClean="0"/>
              <a:t>2) General interface for Validation:</a:t>
            </a:r>
            <a:endParaRPr lang="en-ZA" dirty="0"/>
          </a:p>
        </p:txBody>
      </p:sp>
      <p:sp>
        <p:nvSpPr>
          <p:cNvPr id="4" name="Rectangle 3"/>
          <p:cNvSpPr/>
          <p:nvPr/>
        </p:nvSpPr>
        <p:spPr>
          <a:xfrm>
            <a:off x="2444692" y="813770"/>
            <a:ext cx="6921910" cy="1200329"/>
          </a:xfrm>
          <a:prstGeom prst="rect">
            <a:avLst/>
          </a:prstGeom>
          <a:solidFill>
            <a:schemeClr val="tx1"/>
          </a:solidFill>
        </p:spPr>
        <p:txBody>
          <a:bodyPr wrap="square">
            <a:spAutoFit/>
          </a:bodyPr>
          <a:lstStyle/>
          <a:p>
            <a:r>
              <a:rPr lang="fr-FR" dirty="0">
                <a:solidFill>
                  <a:schemeClr val="bg1"/>
                </a:solidFill>
              </a:rPr>
              <a:t>public interface </a:t>
            </a:r>
            <a:r>
              <a:rPr lang="fr-FR" dirty="0" err="1">
                <a:solidFill>
                  <a:schemeClr val="bg1"/>
                </a:solidFill>
              </a:rPr>
              <a:t>IValidationStratergy</a:t>
            </a:r>
            <a:r>
              <a:rPr lang="fr-FR" dirty="0">
                <a:solidFill>
                  <a:schemeClr val="bg1"/>
                </a:solidFill>
              </a:rPr>
              <a:t>&lt;in T&gt; //</a:t>
            </a:r>
            <a:r>
              <a:rPr lang="fr-FR" dirty="0" err="1">
                <a:solidFill>
                  <a:schemeClr val="bg1"/>
                </a:solidFill>
              </a:rPr>
              <a:t>Contravarient</a:t>
            </a:r>
            <a:r>
              <a:rPr lang="fr-FR" dirty="0">
                <a:solidFill>
                  <a:schemeClr val="bg1"/>
                </a:solidFill>
              </a:rPr>
              <a:t> type T</a:t>
            </a:r>
          </a:p>
          <a:p>
            <a:r>
              <a:rPr lang="en-ZA" dirty="0" smtClean="0">
                <a:solidFill>
                  <a:schemeClr val="bg1"/>
                </a:solidFill>
              </a:rPr>
              <a:t>{</a:t>
            </a:r>
            <a:endParaRPr lang="en-ZA" dirty="0">
              <a:solidFill>
                <a:schemeClr val="bg1"/>
              </a:solidFill>
            </a:endParaRPr>
          </a:p>
          <a:p>
            <a:r>
              <a:rPr lang="en-ZA" dirty="0" smtClean="0">
                <a:solidFill>
                  <a:schemeClr val="bg1"/>
                </a:solidFill>
              </a:rPr>
              <a:t>	void </a:t>
            </a:r>
            <a:r>
              <a:rPr lang="en-ZA" dirty="0">
                <a:solidFill>
                  <a:schemeClr val="bg1"/>
                </a:solidFill>
              </a:rPr>
              <a:t>Validate(T </a:t>
            </a:r>
            <a:r>
              <a:rPr lang="en-ZA" dirty="0" err="1">
                <a:solidFill>
                  <a:schemeClr val="bg1"/>
                </a:solidFill>
              </a:rPr>
              <a:t>obj</a:t>
            </a:r>
            <a:r>
              <a:rPr lang="en-ZA" dirty="0">
                <a:solidFill>
                  <a:schemeClr val="bg1"/>
                </a:solidFill>
              </a:rPr>
              <a:t>);</a:t>
            </a:r>
          </a:p>
          <a:p>
            <a:r>
              <a:rPr lang="en-ZA" dirty="0" smtClean="0">
                <a:solidFill>
                  <a:schemeClr val="bg1"/>
                </a:solidFill>
              </a:rPr>
              <a:t>}</a:t>
            </a:r>
            <a:endParaRPr lang="en-ZA" dirty="0">
              <a:solidFill>
                <a:schemeClr val="bg1"/>
              </a:solidFill>
            </a:endParaRPr>
          </a:p>
        </p:txBody>
      </p:sp>
      <p:sp>
        <p:nvSpPr>
          <p:cNvPr id="5" name="TextBox 4"/>
          <p:cNvSpPr txBox="1"/>
          <p:nvPr/>
        </p:nvSpPr>
        <p:spPr>
          <a:xfrm>
            <a:off x="685802" y="2246822"/>
            <a:ext cx="3055516" cy="369332"/>
          </a:xfrm>
          <a:prstGeom prst="rect">
            <a:avLst/>
          </a:prstGeom>
          <a:noFill/>
        </p:spPr>
        <p:txBody>
          <a:bodyPr wrap="none" rtlCol="0">
            <a:spAutoFit/>
          </a:bodyPr>
          <a:lstStyle/>
          <a:p>
            <a:r>
              <a:rPr lang="en-US" dirty="0" smtClean="0"/>
              <a:t>3) Create Customer Validation:</a:t>
            </a:r>
            <a:endParaRPr lang="en-ZA" dirty="0"/>
          </a:p>
        </p:txBody>
      </p:sp>
      <p:sp>
        <p:nvSpPr>
          <p:cNvPr id="6" name="Rectangle 5"/>
          <p:cNvSpPr/>
          <p:nvPr/>
        </p:nvSpPr>
        <p:spPr>
          <a:xfrm>
            <a:off x="2444692" y="2704642"/>
            <a:ext cx="6921910" cy="3970318"/>
          </a:xfrm>
          <a:prstGeom prst="rect">
            <a:avLst/>
          </a:prstGeom>
          <a:solidFill>
            <a:schemeClr val="tx1"/>
          </a:solidFill>
        </p:spPr>
        <p:txBody>
          <a:bodyPr wrap="square">
            <a:spAutoFit/>
          </a:bodyPr>
          <a:lstStyle/>
          <a:p>
            <a:r>
              <a:rPr lang="en-ZA" dirty="0">
                <a:solidFill>
                  <a:schemeClr val="bg1"/>
                </a:solidFill>
              </a:rPr>
              <a:t>public class </a:t>
            </a:r>
            <a:r>
              <a:rPr lang="en-ZA" dirty="0" err="1">
                <a:solidFill>
                  <a:schemeClr val="bg1"/>
                </a:solidFill>
              </a:rPr>
              <a:t>CustomerValidation</a:t>
            </a:r>
            <a:r>
              <a:rPr lang="en-ZA" dirty="0">
                <a:solidFill>
                  <a:schemeClr val="bg1"/>
                </a:solidFill>
              </a:rPr>
              <a:t> : </a:t>
            </a:r>
            <a:r>
              <a:rPr lang="en-ZA" dirty="0" err="1">
                <a:solidFill>
                  <a:schemeClr val="bg1"/>
                </a:solidFill>
              </a:rPr>
              <a:t>IValidationStratergy</a:t>
            </a:r>
            <a:r>
              <a:rPr lang="en-ZA" dirty="0">
                <a:solidFill>
                  <a:schemeClr val="bg1"/>
                </a:solidFill>
              </a:rPr>
              <a:t>&lt;</a:t>
            </a:r>
            <a:r>
              <a:rPr lang="en-ZA" dirty="0" err="1">
                <a:solidFill>
                  <a:schemeClr val="bg1"/>
                </a:solidFill>
              </a:rPr>
              <a:t>ICustomer</a:t>
            </a:r>
            <a:r>
              <a:rPr lang="en-ZA" dirty="0">
                <a:solidFill>
                  <a:schemeClr val="bg1"/>
                </a:solidFill>
              </a:rPr>
              <a:t>&gt;</a:t>
            </a:r>
          </a:p>
          <a:p>
            <a:r>
              <a:rPr lang="en-ZA" dirty="0">
                <a:solidFill>
                  <a:schemeClr val="bg1"/>
                </a:solidFill>
              </a:rPr>
              <a:t>{</a:t>
            </a:r>
          </a:p>
          <a:p>
            <a:r>
              <a:rPr lang="en-ZA" dirty="0" smtClean="0">
                <a:solidFill>
                  <a:schemeClr val="bg1"/>
                </a:solidFill>
              </a:rPr>
              <a:t>	public </a:t>
            </a:r>
            <a:r>
              <a:rPr lang="en-ZA" dirty="0">
                <a:solidFill>
                  <a:schemeClr val="bg1"/>
                </a:solidFill>
              </a:rPr>
              <a:t>void Validate(</a:t>
            </a:r>
            <a:r>
              <a:rPr lang="en-ZA" dirty="0" err="1">
                <a:solidFill>
                  <a:schemeClr val="bg1"/>
                </a:solidFill>
              </a:rPr>
              <a:t>ICustomer</a:t>
            </a:r>
            <a:r>
              <a:rPr lang="en-ZA" dirty="0">
                <a:solidFill>
                  <a:schemeClr val="bg1"/>
                </a:solidFill>
              </a:rPr>
              <a:t> </a:t>
            </a:r>
            <a:r>
              <a:rPr lang="en-ZA" dirty="0" err="1">
                <a:solidFill>
                  <a:schemeClr val="bg1"/>
                </a:solidFill>
              </a:rPr>
              <a:t>obj</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smtClean="0">
                <a:solidFill>
                  <a:schemeClr val="bg1"/>
                </a:solidFill>
              </a:rPr>
              <a:t>		if </a:t>
            </a:r>
            <a:r>
              <a:rPr lang="en-ZA" dirty="0">
                <a:solidFill>
                  <a:schemeClr val="bg1"/>
                </a:solidFill>
              </a:rPr>
              <a:t>(</a:t>
            </a:r>
            <a:r>
              <a:rPr lang="en-ZA" dirty="0" err="1">
                <a:solidFill>
                  <a:schemeClr val="bg1"/>
                </a:solidFill>
              </a:rPr>
              <a:t>string.IsNullOrEmpty</a:t>
            </a:r>
            <a:r>
              <a:rPr lang="en-ZA" dirty="0">
                <a:solidFill>
                  <a:schemeClr val="bg1"/>
                </a:solidFill>
              </a:rPr>
              <a:t>(</a:t>
            </a:r>
            <a:r>
              <a:rPr lang="en-ZA" dirty="0" err="1">
                <a:solidFill>
                  <a:schemeClr val="bg1"/>
                </a:solidFill>
              </a:rPr>
              <a:t>obj.CustomerName</a:t>
            </a:r>
            <a:r>
              <a:rPr lang="en-ZA" dirty="0">
                <a:solidFill>
                  <a:schemeClr val="bg1"/>
                </a:solidFill>
              </a:rPr>
              <a:t>))</a:t>
            </a:r>
          </a:p>
          <a:p>
            <a:r>
              <a:rPr lang="en-ZA" dirty="0" smtClean="0">
                <a:solidFill>
                  <a:schemeClr val="bg1"/>
                </a:solidFill>
              </a:rPr>
              <a:t>			throw </a:t>
            </a:r>
            <a:r>
              <a:rPr lang="en-ZA" dirty="0">
                <a:solidFill>
                  <a:schemeClr val="bg1"/>
                </a:solidFill>
              </a:rPr>
              <a:t>new Exception("Customer Name is required");</a:t>
            </a:r>
          </a:p>
          <a:p>
            <a:r>
              <a:rPr lang="en-ZA" dirty="0" smtClean="0">
                <a:solidFill>
                  <a:schemeClr val="bg1"/>
                </a:solidFill>
              </a:rPr>
              <a:t>		if </a:t>
            </a:r>
            <a:r>
              <a:rPr lang="en-ZA" dirty="0">
                <a:solidFill>
                  <a:schemeClr val="bg1"/>
                </a:solidFill>
              </a:rPr>
              <a:t>(</a:t>
            </a:r>
            <a:r>
              <a:rPr lang="en-ZA" dirty="0" err="1">
                <a:solidFill>
                  <a:schemeClr val="bg1"/>
                </a:solidFill>
              </a:rPr>
              <a:t>string.IsNullOrEmpty</a:t>
            </a:r>
            <a:r>
              <a:rPr lang="en-ZA" dirty="0">
                <a:solidFill>
                  <a:schemeClr val="bg1"/>
                </a:solidFill>
              </a:rPr>
              <a:t>(</a:t>
            </a:r>
            <a:r>
              <a:rPr lang="en-ZA" dirty="0" err="1">
                <a:solidFill>
                  <a:schemeClr val="bg1"/>
                </a:solidFill>
              </a:rPr>
              <a:t>obj.PhoneNumber</a:t>
            </a:r>
            <a:r>
              <a:rPr lang="en-ZA" dirty="0">
                <a:solidFill>
                  <a:schemeClr val="bg1"/>
                </a:solidFill>
              </a:rPr>
              <a:t>))</a:t>
            </a:r>
          </a:p>
          <a:p>
            <a:r>
              <a:rPr lang="en-ZA" dirty="0" smtClean="0">
                <a:solidFill>
                  <a:schemeClr val="bg1"/>
                </a:solidFill>
              </a:rPr>
              <a:t>			throw </a:t>
            </a:r>
            <a:r>
              <a:rPr lang="en-ZA" dirty="0">
                <a:solidFill>
                  <a:schemeClr val="bg1"/>
                </a:solidFill>
              </a:rPr>
              <a:t>new Exception("Phone number is required");</a:t>
            </a:r>
          </a:p>
          <a:p>
            <a:r>
              <a:rPr lang="en-ZA" dirty="0" smtClean="0">
                <a:solidFill>
                  <a:schemeClr val="bg1"/>
                </a:solidFill>
              </a:rPr>
              <a:t>		if </a:t>
            </a:r>
            <a:r>
              <a:rPr lang="en-ZA" dirty="0">
                <a:solidFill>
                  <a:schemeClr val="bg1"/>
                </a:solidFill>
              </a:rPr>
              <a:t>(</a:t>
            </a:r>
            <a:r>
              <a:rPr lang="en-ZA" dirty="0" err="1">
                <a:solidFill>
                  <a:schemeClr val="bg1"/>
                </a:solidFill>
              </a:rPr>
              <a:t>obj.BillAmount</a:t>
            </a:r>
            <a:r>
              <a:rPr lang="en-ZA" dirty="0">
                <a:solidFill>
                  <a:schemeClr val="bg1"/>
                </a:solidFill>
              </a:rPr>
              <a:t> &gt; 0)</a:t>
            </a:r>
          </a:p>
          <a:p>
            <a:r>
              <a:rPr lang="en-ZA" dirty="0" smtClean="0">
                <a:solidFill>
                  <a:schemeClr val="bg1"/>
                </a:solidFill>
              </a:rPr>
              <a:t>			throw </a:t>
            </a:r>
            <a:r>
              <a:rPr lang="en-ZA" dirty="0">
                <a:solidFill>
                  <a:schemeClr val="bg1"/>
                </a:solidFill>
              </a:rPr>
              <a:t>new Exception("Bill is required");</a:t>
            </a:r>
          </a:p>
          <a:p>
            <a:r>
              <a:rPr lang="en-ZA" dirty="0" smtClean="0">
                <a:solidFill>
                  <a:schemeClr val="bg1"/>
                </a:solidFill>
              </a:rPr>
              <a:t>		if </a:t>
            </a:r>
            <a:r>
              <a:rPr lang="en-ZA" dirty="0">
                <a:solidFill>
                  <a:schemeClr val="bg1"/>
                </a:solidFill>
              </a:rPr>
              <a:t>(</a:t>
            </a:r>
            <a:r>
              <a:rPr lang="en-ZA" dirty="0" err="1">
                <a:solidFill>
                  <a:schemeClr val="bg1"/>
                </a:solidFill>
              </a:rPr>
              <a:t>obj.BillDate</a:t>
            </a:r>
            <a:r>
              <a:rPr lang="en-ZA" dirty="0">
                <a:solidFill>
                  <a:schemeClr val="bg1"/>
                </a:solidFill>
              </a:rPr>
              <a:t> &gt;= </a:t>
            </a:r>
            <a:r>
              <a:rPr lang="en-ZA" dirty="0" err="1">
                <a:solidFill>
                  <a:schemeClr val="bg1"/>
                </a:solidFill>
              </a:rPr>
              <a:t>DateTime.Now</a:t>
            </a:r>
            <a:r>
              <a:rPr lang="en-ZA" dirty="0">
                <a:solidFill>
                  <a:schemeClr val="bg1"/>
                </a:solidFill>
              </a:rPr>
              <a:t>)</a:t>
            </a:r>
          </a:p>
          <a:p>
            <a:r>
              <a:rPr lang="en-ZA" dirty="0" smtClean="0">
                <a:solidFill>
                  <a:schemeClr val="bg1"/>
                </a:solidFill>
              </a:rPr>
              <a:t>			throw </a:t>
            </a:r>
            <a:r>
              <a:rPr lang="en-ZA" dirty="0">
                <a:solidFill>
                  <a:schemeClr val="bg1"/>
                </a:solidFill>
              </a:rPr>
              <a:t>new Exception("Bill date is not proper");</a:t>
            </a:r>
          </a:p>
          <a:p>
            <a:r>
              <a:rPr lang="en-ZA" dirty="0" smtClean="0">
                <a:solidFill>
                  <a:schemeClr val="bg1"/>
                </a:solidFill>
              </a:rPr>
              <a:t>	}</a:t>
            </a:r>
            <a:endParaRPr lang="en-ZA" dirty="0">
              <a:solidFill>
                <a:schemeClr val="bg1"/>
              </a:solidFill>
            </a:endParaRPr>
          </a:p>
          <a:p>
            <a:r>
              <a:rPr lang="en-ZA" dirty="0">
                <a:solidFill>
                  <a:schemeClr val="bg1"/>
                </a:solidFill>
              </a:rPr>
              <a:t>}</a:t>
            </a:r>
          </a:p>
        </p:txBody>
      </p:sp>
    </p:spTree>
    <p:extLst>
      <p:ext uri="{BB962C8B-B14F-4D97-AF65-F5344CB8AC3E}">
        <p14:creationId xmlns:p14="http://schemas.microsoft.com/office/powerpoint/2010/main" val="382640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1" y="1527705"/>
            <a:ext cx="3957637" cy="401108"/>
          </a:xfrm>
        </p:spPr>
        <p:txBody>
          <a:bodyPr>
            <a:normAutofit/>
          </a:bodyPr>
          <a:lstStyle/>
          <a:p>
            <a:pPr marL="0" indent="0">
              <a:buNone/>
            </a:pPr>
            <a:r>
              <a:rPr lang="en-US" dirty="0" smtClean="0"/>
              <a:t>4) Create Lead Validation:</a:t>
            </a:r>
            <a:endParaRPr lang="en-ZA" dirty="0"/>
          </a:p>
        </p:txBody>
      </p:sp>
      <p:sp>
        <p:nvSpPr>
          <p:cNvPr id="4" name="Rectangle 3"/>
          <p:cNvSpPr/>
          <p:nvPr/>
        </p:nvSpPr>
        <p:spPr>
          <a:xfrm>
            <a:off x="3064669" y="2156355"/>
            <a:ext cx="7124700" cy="2862322"/>
          </a:xfrm>
          <a:prstGeom prst="rect">
            <a:avLst/>
          </a:prstGeom>
          <a:solidFill>
            <a:schemeClr val="tx1"/>
          </a:solidFill>
        </p:spPr>
        <p:txBody>
          <a:bodyPr wrap="square">
            <a:spAutoFit/>
          </a:bodyPr>
          <a:lstStyle/>
          <a:p>
            <a:r>
              <a:rPr lang="en-ZA" dirty="0">
                <a:solidFill>
                  <a:schemeClr val="bg1"/>
                </a:solidFill>
              </a:rPr>
              <a:t>public class </a:t>
            </a:r>
            <a:r>
              <a:rPr lang="en-ZA" dirty="0" err="1">
                <a:solidFill>
                  <a:schemeClr val="bg1"/>
                </a:solidFill>
              </a:rPr>
              <a:t>LeadValidation</a:t>
            </a:r>
            <a:r>
              <a:rPr lang="en-ZA" dirty="0">
                <a:solidFill>
                  <a:schemeClr val="bg1"/>
                </a:solidFill>
              </a:rPr>
              <a:t> : </a:t>
            </a:r>
            <a:r>
              <a:rPr lang="en-ZA" dirty="0" err="1">
                <a:solidFill>
                  <a:schemeClr val="bg1"/>
                </a:solidFill>
              </a:rPr>
              <a:t>IValidationStratergy</a:t>
            </a:r>
            <a:r>
              <a:rPr lang="en-ZA" dirty="0">
                <a:solidFill>
                  <a:schemeClr val="bg1"/>
                </a:solidFill>
              </a:rPr>
              <a:t>&lt;</a:t>
            </a:r>
            <a:r>
              <a:rPr lang="en-ZA" dirty="0" err="1">
                <a:solidFill>
                  <a:schemeClr val="bg1"/>
                </a:solidFill>
              </a:rPr>
              <a:t>ICustomer</a:t>
            </a:r>
            <a:r>
              <a:rPr lang="en-ZA" dirty="0">
                <a:solidFill>
                  <a:schemeClr val="bg1"/>
                </a:solidFill>
              </a:rPr>
              <a:t>&gt;</a:t>
            </a:r>
          </a:p>
          <a:p>
            <a:r>
              <a:rPr lang="en-ZA" dirty="0">
                <a:solidFill>
                  <a:schemeClr val="bg1"/>
                </a:solidFill>
              </a:rPr>
              <a:t>{</a:t>
            </a:r>
          </a:p>
          <a:p>
            <a:r>
              <a:rPr lang="en-ZA" dirty="0" smtClean="0">
                <a:solidFill>
                  <a:schemeClr val="bg1"/>
                </a:solidFill>
              </a:rPr>
              <a:t>	public </a:t>
            </a:r>
            <a:r>
              <a:rPr lang="en-ZA" dirty="0">
                <a:solidFill>
                  <a:schemeClr val="bg1"/>
                </a:solidFill>
              </a:rPr>
              <a:t>void Validate(</a:t>
            </a:r>
            <a:r>
              <a:rPr lang="en-ZA" dirty="0" err="1">
                <a:solidFill>
                  <a:schemeClr val="bg1"/>
                </a:solidFill>
              </a:rPr>
              <a:t>ICustomer</a:t>
            </a:r>
            <a:r>
              <a:rPr lang="en-ZA" dirty="0">
                <a:solidFill>
                  <a:schemeClr val="bg1"/>
                </a:solidFill>
              </a:rPr>
              <a:t> </a:t>
            </a:r>
            <a:r>
              <a:rPr lang="en-ZA" dirty="0" err="1">
                <a:solidFill>
                  <a:schemeClr val="bg1"/>
                </a:solidFill>
              </a:rPr>
              <a:t>obj</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smtClean="0">
                <a:solidFill>
                  <a:schemeClr val="bg1"/>
                </a:solidFill>
              </a:rPr>
              <a:t>		if </a:t>
            </a:r>
            <a:r>
              <a:rPr lang="en-ZA" dirty="0">
                <a:solidFill>
                  <a:schemeClr val="bg1"/>
                </a:solidFill>
              </a:rPr>
              <a:t>(</a:t>
            </a:r>
            <a:r>
              <a:rPr lang="en-ZA" dirty="0" err="1">
                <a:solidFill>
                  <a:schemeClr val="bg1"/>
                </a:solidFill>
              </a:rPr>
              <a:t>string.IsNullOrEmpty</a:t>
            </a:r>
            <a:r>
              <a:rPr lang="en-ZA" dirty="0">
                <a:solidFill>
                  <a:schemeClr val="bg1"/>
                </a:solidFill>
              </a:rPr>
              <a:t>(</a:t>
            </a:r>
            <a:r>
              <a:rPr lang="en-ZA" dirty="0" err="1">
                <a:solidFill>
                  <a:schemeClr val="bg1"/>
                </a:solidFill>
              </a:rPr>
              <a:t>obj.CustomerName</a:t>
            </a:r>
            <a:r>
              <a:rPr lang="en-ZA" dirty="0">
                <a:solidFill>
                  <a:schemeClr val="bg1"/>
                </a:solidFill>
              </a:rPr>
              <a:t>))</a:t>
            </a:r>
          </a:p>
          <a:p>
            <a:r>
              <a:rPr lang="en-ZA" dirty="0" smtClean="0">
                <a:solidFill>
                  <a:schemeClr val="bg1"/>
                </a:solidFill>
              </a:rPr>
              <a:t>			throw </a:t>
            </a:r>
            <a:r>
              <a:rPr lang="en-ZA" dirty="0">
                <a:solidFill>
                  <a:schemeClr val="bg1"/>
                </a:solidFill>
              </a:rPr>
              <a:t>new Exception("Customer Name is required");</a:t>
            </a:r>
          </a:p>
          <a:p>
            <a:r>
              <a:rPr lang="en-ZA" dirty="0" smtClean="0">
                <a:solidFill>
                  <a:schemeClr val="bg1"/>
                </a:solidFill>
              </a:rPr>
              <a:t>		if </a:t>
            </a:r>
            <a:r>
              <a:rPr lang="en-ZA" dirty="0">
                <a:solidFill>
                  <a:schemeClr val="bg1"/>
                </a:solidFill>
              </a:rPr>
              <a:t>(</a:t>
            </a:r>
            <a:r>
              <a:rPr lang="en-ZA" dirty="0" err="1">
                <a:solidFill>
                  <a:schemeClr val="bg1"/>
                </a:solidFill>
              </a:rPr>
              <a:t>string.IsNullOrEmpty</a:t>
            </a:r>
            <a:r>
              <a:rPr lang="en-ZA" dirty="0">
                <a:solidFill>
                  <a:schemeClr val="bg1"/>
                </a:solidFill>
              </a:rPr>
              <a:t>(</a:t>
            </a:r>
            <a:r>
              <a:rPr lang="en-ZA" dirty="0" err="1">
                <a:solidFill>
                  <a:schemeClr val="bg1"/>
                </a:solidFill>
              </a:rPr>
              <a:t>obj.PhoneNumber</a:t>
            </a:r>
            <a:r>
              <a:rPr lang="en-ZA" dirty="0">
                <a:solidFill>
                  <a:schemeClr val="bg1"/>
                </a:solidFill>
              </a:rPr>
              <a:t>))</a:t>
            </a:r>
          </a:p>
          <a:p>
            <a:r>
              <a:rPr lang="en-ZA" dirty="0" smtClean="0">
                <a:solidFill>
                  <a:schemeClr val="bg1"/>
                </a:solidFill>
              </a:rPr>
              <a:t>			throw </a:t>
            </a:r>
            <a:r>
              <a:rPr lang="en-ZA" dirty="0">
                <a:solidFill>
                  <a:schemeClr val="bg1"/>
                </a:solidFill>
              </a:rPr>
              <a:t>new Exception("Phone number is required");</a:t>
            </a:r>
          </a:p>
          <a:p>
            <a:r>
              <a:rPr lang="en-ZA" dirty="0" smtClean="0">
                <a:solidFill>
                  <a:schemeClr val="bg1"/>
                </a:solidFill>
              </a:rPr>
              <a:t>	}</a:t>
            </a:r>
            <a:endParaRPr lang="en-ZA" dirty="0">
              <a:solidFill>
                <a:schemeClr val="bg1"/>
              </a:solidFill>
            </a:endParaRPr>
          </a:p>
          <a:p>
            <a:r>
              <a:rPr lang="en-ZA" dirty="0">
                <a:solidFill>
                  <a:schemeClr val="bg1"/>
                </a:solidFill>
              </a:rPr>
              <a:t>}</a:t>
            </a:r>
          </a:p>
        </p:txBody>
      </p:sp>
    </p:spTree>
    <p:extLst>
      <p:ext uri="{BB962C8B-B14F-4D97-AF65-F5344CB8AC3E}">
        <p14:creationId xmlns:p14="http://schemas.microsoft.com/office/powerpoint/2010/main" val="213159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2924" y="933845"/>
            <a:ext cx="10729911" cy="646331"/>
          </a:xfrm>
          <a:prstGeom prst="rect">
            <a:avLst/>
          </a:prstGeom>
        </p:spPr>
        <p:txBody>
          <a:bodyPr wrap="square">
            <a:spAutoFit/>
          </a:bodyPr>
          <a:lstStyle/>
          <a:p>
            <a:r>
              <a:rPr lang="en-ZA" dirty="0"/>
              <a:t>Now the base class will internally point to the general validation </a:t>
            </a:r>
            <a:r>
              <a:rPr lang="en-ZA" dirty="0" smtClean="0"/>
              <a:t>interface and the </a:t>
            </a:r>
            <a:r>
              <a:rPr lang="en-ZA" dirty="0"/>
              <a:t>“Customer” and “Lead” class </a:t>
            </a:r>
            <a:r>
              <a:rPr lang="en-ZA" dirty="0" smtClean="0"/>
              <a:t>have </a:t>
            </a:r>
            <a:r>
              <a:rPr lang="en-ZA" dirty="0"/>
              <a:t>no idea what kind of validation strategy will </a:t>
            </a:r>
            <a:r>
              <a:rPr lang="en-ZA" dirty="0" smtClean="0"/>
              <a:t>they will </a:t>
            </a:r>
            <a:r>
              <a:rPr lang="en-ZA" dirty="0"/>
              <a:t>be executing.</a:t>
            </a:r>
          </a:p>
        </p:txBody>
      </p:sp>
      <p:sp>
        <p:nvSpPr>
          <p:cNvPr id="5" name="Rectangle 4"/>
          <p:cNvSpPr/>
          <p:nvPr/>
        </p:nvSpPr>
        <p:spPr>
          <a:xfrm>
            <a:off x="1759741" y="2580301"/>
            <a:ext cx="8296275" cy="3693319"/>
          </a:xfrm>
          <a:prstGeom prst="rect">
            <a:avLst/>
          </a:prstGeom>
          <a:solidFill>
            <a:schemeClr val="tx1"/>
          </a:solidFill>
        </p:spPr>
        <p:txBody>
          <a:bodyPr wrap="square">
            <a:spAutoFit/>
          </a:bodyPr>
          <a:lstStyle/>
          <a:p>
            <a:r>
              <a:rPr lang="en-ZA" dirty="0">
                <a:solidFill>
                  <a:schemeClr val="bg1"/>
                </a:solidFill>
              </a:rPr>
              <a:t>public abstract class </a:t>
            </a:r>
            <a:r>
              <a:rPr lang="en-ZA" dirty="0" err="1">
                <a:solidFill>
                  <a:schemeClr val="bg1"/>
                </a:solidFill>
              </a:rPr>
              <a:t>CustomerBase</a:t>
            </a:r>
            <a:r>
              <a:rPr lang="en-ZA" dirty="0">
                <a:solidFill>
                  <a:schemeClr val="bg1"/>
                </a:solidFill>
              </a:rPr>
              <a:t> : </a:t>
            </a:r>
            <a:r>
              <a:rPr lang="en-ZA" dirty="0" err="1">
                <a:solidFill>
                  <a:schemeClr val="bg1"/>
                </a:solidFill>
              </a:rPr>
              <a:t>ICustomer</a:t>
            </a:r>
            <a:endParaRPr lang="en-ZA" dirty="0">
              <a:solidFill>
                <a:schemeClr val="bg1"/>
              </a:solidFill>
            </a:endParaRPr>
          </a:p>
          <a:p>
            <a:r>
              <a:rPr lang="en-ZA" dirty="0">
                <a:solidFill>
                  <a:schemeClr val="bg1"/>
                </a:solidFill>
              </a:rPr>
              <a:t>{</a:t>
            </a:r>
          </a:p>
          <a:p>
            <a:r>
              <a:rPr lang="en-ZA" dirty="0" smtClean="0">
                <a:solidFill>
                  <a:schemeClr val="bg1"/>
                </a:solidFill>
              </a:rPr>
              <a:t>	// </a:t>
            </a:r>
            <a:r>
              <a:rPr lang="en-ZA" dirty="0">
                <a:solidFill>
                  <a:schemeClr val="bg1"/>
                </a:solidFill>
              </a:rPr>
              <a:t>Code removed for simplification</a:t>
            </a:r>
          </a:p>
          <a:p>
            <a:r>
              <a:rPr lang="en-ZA" dirty="0" smtClean="0">
                <a:solidFill>
                  <a:schemeClr val="bg1"/>
                </a:solidFill>
              </a:rPr>
              <a:t>	</a:t>
            </a:r>
            <a:r>
              <a:rPr lang="en-ZA" dirty="0">
                <a:solidFill>
                  <a:schemeClr val="bg1"/>
                </a:solidFill>
              </a:rPr>
              <a:t>private </a:t>
            </a:r>
            <a:r>
              <a:rPr lang="en-ZA" dirty="0" err="1">
                <a:solidFill>
                  <a:schemeClr val="bg1"/>
                </a:solidFill>
              </a:rPr>
              <a:t>readonly</a:t>
            </a:r>
            <a:r>
              <a:rPr lang="en-ZA" dirty="0">
                <a:solidFill>
                  <a:schemeClr val="bg1"/>
                </a:solidFill>
              </a:rPr>
              <a:t> </a:t>
            </a:r>
            <a:r>
              <a:rPr lang="en-ZA" dirty="0" err="1">
                <a:solidFill>
                  <a:schemeClr val="bg1"/>
                </a:solidFill>
              </a:rPr>
              <a:t>IValidationStratergy</a:t>
            </a:r>
            <a:r>
              <a:rPr lang="en-ZA" dirty="0">
                <a:solidFill>
                  <a:schemeClr val="bg1"/>
                </a:solidFill>
              </a:rPr>
              <a:t>&lt;</a:t>
            </a:r>
            <a:r>
              <a:rPr lang="en-ZA" dirty="0" err="1">
                <a:solidFill>
                  <a:schemeClr val="bg1"/>
                </a:solidFill>
              </a:rPr>
              <a:t>ICustomer</a:t>
            </a:r>
            <a:r>
              <a:rPr lang="en-ZA" dirty="0">
                <a:solidFill>
                  <a:schemeClr val="bg1"/>
                </a:solidFill>
              </a:rPr>
              <a:t>&gt; _</a:t>
            </a:r>
            <a:r>
              <a:rPr lang="en-ZA" dirty="0" err="1">
                <a:solidFill>
                  <a:schemeClr val="bg1"/>
                </a:solidFill>
              </a:rPr>
              <a:t>validationStratergy</a:t>
            </a:r>
            <a:r>
              <a:rPr lang="en-ZA" dirty="0">
                <a:solidFill>
                  <a:schemeClr val="bg1"/>
                </a:solidFill>
              </a:rPr>
              <a:t>;</a:t>
            </a:r>
          </a:p>
          <a:p>
            <a:r>
              <a:rPr lang="en-ZA" dirty="0" smtClean="0">
                <a:solidFill>
                  <a:schemeClr val="bg1"/>
                </a:solidFill>
              </a:rPr>
              <a:t>	protected </a:t>
            </a:r>
            <a:r>
              <a:rPr lang="en-ZA" dirty="0" err="1">
                <a:solidFill>
                  <a:schemeClr val="bg1"/>
                </a:solidFill>
              </a:rPr>
              <a:t>CustomerBase</a:t>
            </a:r>
            <a:r>
              <a:rPr lang="en-ZA" dirty="0">
                <a:solidFill>
                  <a:schemeClr val="bg1"/>
                </a:solidFill>
              </a:rPr>
              <a:t>(</a:t>
            </a:r>
            <a:r>
              <a:rPr lang="en-ZA" dirty="0" err="1">
                <a:solidFill>
                  <a:schemeClr val="bg1"/>
                </a:solidFill>
              </a:rPr>
              <a:t>IValidationStratergy</a:t>
            </a:r>
            <a:r>
              <a:rPr lang="en-ZA" dirty="0">
                <a:solidFill>
                  <a:schemeClr val="bg1"/>
                </a:solidFill>
              </a:rPr>
              <a:t>&lt;</a:t>
            </a:r>
            <a:r>
              <a:rPr lang="en-ZA" dirty="0" err="1">
                <a:solidFill>
                  <a:schemeClr val="bg1"/>
                </a:solidFill>
              </a:rPr>
              <a:t>ICustomer</a:t>
            </a:r>
            <a:r>
              <a:rPr lang="en-ZA" dirty="0">
                <a:solidFill>
                  <a:schemeClr val="bg1"/>
                </a:solidFill>
              </a:rPr>
              <a:t>&gt; </a:t>
            </a:r>
            <a:r>
              <a:rPr lang="en-ZA" dirty="0" err="1">
                <a:solidFill>
                  <a:schemeClr val="bg1"/>
                </a:solidFill>
              </a:rPr>
              <a:t>validationStratergy</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smtClean="0">
                <a:solidFill>
                  <a:schemeClr val="bg1"/>
                </a:solidFill>
              </a:rPr>
              <a:t>		_</a:t>
            </a:r>
            <a:r>
              <a:rPr lang="en-ZA" dirty="0" err="1">
                <a:solidFill>
                  <a:schemeClr val="bg1"/>
                </a:solidFill>
              </a:rPr>
              <a:t>validationStratergy</a:t>
            </a:r>
            <a:r>
              <a:rPr lang="en-ZA" dirty="0">
                <a:solidFill>
                  <a:schemeClr val="bg1"/>
                </a:solidFill>
              </a:rPr>
              <a:t> = </a:t>
            </a:r>
            <a:r>
              <a:rPr lang="en-ZA" dirty="0" err="1">
                <a:solidFill>
                  <a:schemeClr val="bg1"/>
                </a:solidFill>
              </a:rPr>
              <a:t>validationStratergy</a:t>
            </a:r>
            <a:r>
              <a:rPr lang="en-ZA" dirty="0">
                <a:solidFill>
                  <a:schemeClr val="bg1"/>
                </a:solidFill>
              </a:rPr>
              <a:t>;</a:t>
            </a:r>
          </a:p>
          <a:p>
            <a:r>
              <a:rPr lang="en-ZA" dirty="0" smtClean="0">
                <a:solidFill>
                  <a:schemeClr val="bg1"/>
                </a:solidFill>
              </a:rPr>
              <a:t>	}</a:t>
            </a:r>
            <a:endParaRPr lang="en-ZA" dirty="0">
              <a:solidFill>
                <a:schemeClr val="bg1"/>
              </a:solidFill>
            </a:endParaRPr>
          </a:p>
          <a:p>
            <a:r>
              <a:rPr lang="en-ZA" dirty="0" smtClean="0">
                <a:solidFill>
                  <a:schemeClr val="bg1"/>
                </a:solidFill>
              </a:rPr>
              <a:t>	public </a:t>
            </a:r>
            <a:r>
              <a:rPr lang="en-ZA" dirty="0">
                <a:solidFill>
                  <a:schemeClr val="bg1"/>
                </a:solidFill>
              </a:rPr>
              <a:t>void Validate()</a:t>
            </a:r>
          </a:p>
          <a:p>
            <a:r>
              <a:rPr lang="en-ZA" dirty="0" smtClean="0">
                <a:solidFill>
                  <a:schemeClr val="bg1"/>
                </a:solidFill>
              </a:rPr>
              <a:t>	{</a:t>
            </a:r>
            <a:endParaRPr lang="en-ZA" dirty="0">
              <a:solidFill>
                <a:schemeClr val="bg1"/>
              </a:solidFill>
            </a:endParaRPr>
          </a:p>
          <a:p>
            <a:r>
              <a:rPr lang="en-ZA" dirty="0" smtClean="0">
                <a:solidFill>
                  <a:schemeClr val="bg1"/>
                </a:solidFill>
              </a:rPr>
              <a:t>		_</a:t>
            </a:r>
            <a:r>
              <a:rPr lang="en-ZA" dirty="0" err="1">
                <a:solidFill>
                  <a:schemeClr val="bg1"/>
                </a:solidFill>
              </a:rPr>
              <a:t>validationStratergy.Validate</a:t>
            </a:r>
            <a:r>
              <a:rPr lang="en-ZA" dirty="0">
                <a:solidFill>
                  <a:schemeClr val="bg1"/>
                </a:solidFill>
              </a:rPr>
              <a:t>(this);</a:t>
            </a:r>
          </a:p>
          <a:p>
            <a:r>
              <a:rPr lang="en-ZA" dirty="0" smtClean="0">
                <a:solidFill>
                  <a:schemeClr val="bg1"/>
                </a:solidFill>
              </a:rPr>
              <a:t>	}</a:t>
            </a:r>
          </a:p>
          <a:p>
            <a:r>
              <a:rPr lang="en-ZA" dirty="0" smtClean="0">
                <a:solidFill>
                  <a:schemeClr val="bg1"/>
                </a:solidFill>
              </a:rPr>
              <a:t>}</a:t>
            </a:r>
            <a:endParaRPr lang="en-ZA" dirty="0">
              <a:solidFill>
                <a:schemeClr val="bg1"/>
              </a:solidFill>
            </a:endParaRPr>
          </a:p>
        </p:txBody>
      </p:sp>
      <p:sp>
        <p:nvSpPr>
          <p:cNvPr id="2" name="TextBox 1"/>
          <p:cNvSpPr txBox="1"/>
          <p:nvPr/>
        </p:nvSpPr>
        <p:spPr>
          <a:xfrm>
            <a:off x="542924" y="1895572"/>
            <a:ext cx="2517228" cy="369332"/>
          </a:xfrm>
          <a:prstGeom prst="rect">
            <a:avLst/>
          </a:prstGeom>
          <a:noFill/>
        </p:spPr>
        <p:txBody>
          <a:bodyPr wrap="none" rtlCol="0">
            <a:spAutoFit/>
          </a:bodyPr>
          <a:lstStyle/>
          <a:p>
            <a:r>
              <a:rPr lang="en-US" dirty="0" smtClean="0"/>
              <a:t>5) Update </a:t>
            </a:r>
            <a:r>
              <a:rPr lang="en-US" dirty="0" err="1" smtClean="0"/>
              <a:t>CustomerBase</a:t>
            </a:r>
            <a:endParaRPr lang="en-ZA" dirty="0"/>
          </a:p>
        </p:txBody>
      </p:sp>
    </p:spTree>
    <p:extLst>
      <p:ext uri="{BB962C8B-B14F-4D97-AF65-F5344CB8AC3E}">
        <p14:creationId xmlns:p14="http://schemas.microsoft.com/office/powerpoint/2010/main" val="118496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3393" y="1874089"/>
            <a:ext cx="10161639" cy="2585323"/>
          </a:xfrm>
          <a:prstGeom prst="rect">
            <a:avLst/>
          </a:prstGeom>
          <a:solidFill>
            <a:schemeClr val="tx1"/>
          </a:solidFill>
        </p:spPr>
        <p:txBody>
          <a:bodyPr wrap="square">
            <a:spAutoFit/>
          </a:bodyPr>
          <a:lstStyle/>
          <a:p>
            <a:r>
              <a:rPr lang="en-ZA" dirty="0">
                <a:solidFill>
                  <a:schemeClr val="bg1"/>
                </a:solidFill>
              </a:rPr>
              <a:t>public class Customer : </a:t>
            </a:r>
            <a:r>
              <a:rPr lang="en-ZA" dirty="0" err="1">
                <a:solidFill>
                  <a:schemeClr val="bg1"/>
                </a:solidFill>
              </a:rPr>
              <a:t>CustomerBase</a:t>
            </a:r>
            <a:endParaRPr lang="en-ZA" dirty="0">
              <a:solidFill>
                <a:schemeClr val="bg1"/>
              </a:solidFill>
            </a:endParaRPr>
          </a:p>
          <a:p>
            <a:r>
              <a:rPr lang="en-ZA" dirty="0">
                <a:solidFill>
                  <a:schemeClr val="bg1"/>
                </a:solidFill>
              </a:rPr>
              <a:t>{</a:t>
            </a:r>
          </a:p>
          <a:p>
            <a:r>
              <a:rPr lang="en-ZA" dirty="0">
                <a:solidFill>
                  <a:schemeClr val="bg1"/>
                </a:solidFill>
              </a:rPr>
              <a:t>public Customer(</a:t>
            </a:r>
            <a:r>
              <a:rPr lang="en-ZA" dirty="0" err="1">
                <a:solidFill>
                  <a:schemeClr val="bg1"/>
                </a:solidFill>
              </a:rPr>
              <a:t>IValidationStratergy</a:t>
            </a:r>
            <a:r>
              <a:rPr lang="en-ZA" dirty="0">
                <a:solidFill>
                  <a:schemeClr val="bg1"/>
                </a:solidFill>
              </a:rPr>
              <a:t>&lt;</a:t>
            </a:r>
            <a:r>
              <a:rPr lang="en-ZA" dirty="0" err="1">
                <a:solidFill>
                  <a:schemeClr val="bg1"/>
                </a:solidFill>
              </a:rPr>
              <a:t>ICustomer</a:t>
            </a:r>
            <a:r>
              <a:rPr lang="en-ZA" dirty="0">
                <a:solidFill>
                  <a:schemeClr val="bg1"/>
                </a:solidFill>
              </a:rPr>
              <a:t>&gt; </a:t>
            </a:r>
            <a:r>
              <a:rPr lang="en-ZA" dirty="0" err="1">
                <a:solidFill>
                  <a:schemeClr val="bg1"/>
                </a:solidFill>
              </a:rPr>
              <a:t>validationStratergy</a:t>
            </a:r>
            <a:r>
              <a:rPr lang="en-ZA" dirty="0">
                <a:solidFill>
                  <a:schemeClr val="bg1"/>
                </a:solidFill>
              </a:rPr>
              <a:t>) : base(</a:t>
            </a:r>
            <a:r>
              <a:rPr lang="en-ZA" dirty="0" err="1">
                <a:solidFill>
                  <a:schemeClr val="bg1"/>
                </a:solidFill>
              </a:rPr>
              <a:t>validationStratergy</a:t>
            </a:r>
            <a:r>
              <a:rPr lang="en-ZA" dirty="0">
                <a:solidFill>
                  <a:schemeClr val="bg1"/>
                </a:solidFill>
              </a:rPr>
              <a:t>) { }</a:t>
            </a:r>
          </a:p>
          <a:p>
            <a:r>
              <a:rPr lang="en-ZA" dirty="0">
                <a:solidFill>
                  <a:schemeClr val="bg1"/>
                </a:solidFill>
              </a:rPr>
              <a:t>}</a:t>
            </a:r>
          </a:p>
          <a:p>
            <a:endParaRPr lang="en-ZA" dirty="0">
              <a:solidFill>
                <a:schemeClr val="bg1"/>
              </a:solidFill>
            </a:endParaRPr>
          </a:p>
          <a:p>
            <a:r>
              <a:rPr lang="en-ZA" dirty="0">
                <a:solidFill>
                  <a:schemeClr val="bg1"/>
                </a:solidFill>
              </a:rPr>
              <a:t>public class Lead : </a:t>
            </a:r>
            <a:r>
              <a:rPr lang="en-ZA" dirty="0" err="1">
                <a:solidFill>
                  <a:schemeClr val="bg1"/>
                </a:solidFill>
              </a:rPr>
              <a:t>CustomerBase</a:t>
            </a:r>
            <a:endParaRPr lang="en-ZA" dirty="0">
              <a:solidFill>
                <a:schemeClr val="bg1"/>
              </a:solidFill>
            </a:endParaRPr>
          </a:p>
          <a:p>
            <a:r>
              <a:rPr lang="en-ZA" dirty="0">
                <a:solidFill>
                  <a:schemeClr val="bg1"/>
                </a:solidFill>
              </a:rPr>
              <a:t>{</a:t>
            </a:r>
          </a:p>
          <a:p>
            <a:r>
              <a:rPr lang="en-ZA" dirty="0">
                <a:solidFill>
                  <a:schemeClr val="bg1"/>
                </a:solidFill>
              </a:rPr>
              <a:t>public Lead(</a:t>
            </a:r>
            <a:r>
              <a:rPr lang="en-ZA" dirty="0" err="1">
                <a:solidFill>
                  <a:schemeClr val="bg1"/>
                </a:solidFill>
              </a:rPr>
              <a:t>IValidationStratergy</a:t>
            </a:r>
            <a:r>
              <a:rPr lang="en-ZA" dirty="0">
                <a:solidFill>
                  <a:schemeClr val="bg1"/>
                </a:solidFill>
              </a:rPr>
              <a:t>&lt;</a:t>
            </a:r>
            <a:r>
              <a:rPr lang="en-ZA" dirty="0" err="1">
                <a:solidFill>
                  <a:schemeClr val="bg1"/>
                </a:solidFill>
              </a:rPr>
              <a:t>ICustomer</a:t>
            </a:r>
            <a:r>
              <a:rPr lang="en-ZA" dirty="0">
                <a:solidFill>
                  <a:schemeClr val="bg1"/>
                </a:solidFill>
              </a:rPr>
              <a:t>&gt; </a:t>
            </a:r>
            <a:r>
              <a:rPr lang="en-ZA" dirty="0" err="1">
                <a:solidFill>
                  <a:schemeClr val="bg1"/>
                </a:solidFill>
              </a:rPr>
              <a:t>validationStratergy</a:t>
            </a:r>
            <a:r>
              <a:rPr lang="en-ZA" dirty="0" smtClean="0">
                <a:solidFill>
                  <a:schemeClr val="bg1"/>
                </a:solidFill>
              </a:rPr>
              <a:t>): base(</a:t>
            </a:r>
            <a:r>
              <a:rPr lang="en-ZA" dirty="0" err="1" smtClean="0">
                <a:solidFill>
                  <a:schemeClr val="bg1"/>
                </a:solidFill>
              </a:rPr>
              <a:t>validationStratergy</a:t>
            </a:r>
            <a:r>
              <a:rPr lang="en-ZA" dirty="0">
                <a:solidFill>
                  <a:schemeClr val="bg1"/>
                </a:solidFill>
              </a:rPr>
              <a:t>){ }</a:t>
            </a:r>
          </a:p>
          <a:p>
            <a:r>
              <a:rPr lang="en-ZA" dirty="0">
                <a:solidFill>
                  <a:schemeClr val="bg1"/>
                </a:solidFill>
              </a:rPr>
              <a:t>}</a:t>
            </a:r>
          </a:p>
        </p:txBody>
      </p:sp>
      <p:sp>
        <p:nvSpPr>
          <p:cNvPr id="5" name="TextBox 4"/>
          <p:cNvSpPr txBox="1"/>
          <p:nvPr/>
        </p:nvSpPr>
        <p:spPr>
          <a:xfrm>
            <a:off x="973393" y="1268361"/>
            <a:ext cx="3808735" cy="369332"/>
          </a:xfrm>
          <a:prstGeom prst="rect">
            <a:avLst/>
          </a:prstGeom>
          <a:noFill/>
        </p:spPr>
        <p:txBody>
          <a:bodyPr wrap="none" rtlCol="0">
            <a:spAutoFit/>
          </a:bodyPr>
          <a:lstStyle/>
          <a:p>
            <a:r>
              <a:rPr lang="en-US" dirty="0" smtClean="0"/>
              <a:t>6) Customer and Lead classes become:</a:t>
            </a:r>
            <a:endParaRPr lang="en-ZA" dirty="0"/>
          </a:p>
        </p:txBody>
      </p:sp>
    </p:spTree>
    <p:extLst>
      <p:ext uri="{BB962C8B-B14F-4D97-AF65-F5344CB8AC3E}">
        <p14:creationId xmlns:p14="http://schemas.microsoft.com/office/powerpoint/2010/main" val="301100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bodyPr rtlCol="0" anchor="ctr"/>
      <a:lstStyle>
        <a:defPPr algn="ctr">
          <a:defRPr/>
        </a:defPPr>
      </a:lstStyle>
      <a:style>
        <a:lnRef idx="1">
          <a:schemeClr val="accent2"/>
        </a:lnRef>
        <a:fillRef idx="2">
          <a:schemeClr val="accent2"/>
        </a:fillRef>
        <a:effectRef idx="1">
          <a:schemeClr val="accent2"/>
        </a:effectRef>
        <a:fontRef idx="minor">
          <a:schemeClr val="dk1"/>
        </a:fontRef>
      </a:style>
    </a:spDef>
    <a:lnDef>
      <a:spPr>
        <a:ln w="25400">
          <a:solidFill>
            <a:schemeClr val="tx1"/>
          </a:solidFill>
          <a:headEnd type="triangle" w="lg" len="lg"/>
          <a:tailEnd type="triangl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3304</TotalTime>
  <Words>5922</Words>
  <Application>Microsoft Office PowerPoint</Application>
  <PresentationFormat>Widescreen</PresentationFormat>
  <Paragraphs>1223</Paragraphs>
  <Slides>101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101</vt:i4>
      </vt:variant>
    </vt:vector>
  </HeadingPairs>
  <TitlesOfParts>
    <vt:vector size="106" baseType="lpstr">
      <vt:lpstr>Arial Unicode MS</vt:lpstr>
      <vt:lpstr>Arial</vt:lpstr>
      <vt:lpstr>Calibri</vt:lpstr>
      <vt:lpstr>Calibri Light</vt:lpstr>
      <vt:lpstr>Celestial</vt:lpstr>
      <vt:lpstr>Software Design patterns</vt:lpstr>
      <vt:lpstr>Road map</vt:lpstr>
      <vt:lpstr>PowerPoint Presentation</vt:lpstr>
      <vt:lpstr>Patterns and concepts covered </vt:lpstr>
      <vt:lpstr>PowerPoint Presentation</vt:lpstr>
      <vt:lpstr>Goals</vt:lpstr>
      <vt:lpstr>PowerPoint Presentation</vt:lpstr>
      <vt:lpstr>PowerPoint Presentation</vt:lpstr>
      <vt:lpstr>Design Patterns vs Architecture Pattern vs Architecture Style</vt:lpstr>
      <vt:lpstr>PowerPoint Presentation</vt:lpstr>
      <vt:lpstr>PowerPoint Presentation</vt:lpstr>
      <vt:lpstr>PowerPoint Presentation</vt:lpstr>
      <vt:lpstr>Attributes of a pattern</vt:lpstr>
      <vt:lpstr>PowerPoint Presentation</vt:lpstr>
      <vt:lpstr>PowerPoint Presentation</vt:lpstr>
      <vt:lpstr>Design Pattern  Definition</vt:lpstr>
      <vt:lpstr>PowerPoint Presentation</vt:lpstr>
      <vt:lpstr>PowerPoint Presentation</vt:lpstr>
      <vt:lpstr>PowerPoint Presentation</vt:lpstr>
      <vt:lpstr>My Store project</vt:lpstr>
      <vt:lpstr>PowerPoint Presentation</vt:lpstr>
      <vt:lpstr>Software Architecture: An evolution process</vt:lpstr>
      <vt:lpstr>PowerPoint Presentation</vt:lpstr>
      <vt:lpstr>The Entity</vt:lpstr>
      <vt:lpstr>Project: Identify entities</vt:lpstr>
      <vt:lpstr>PowerPoint Presentation</vt:lpstr>
      <vt:lpstr>PowerPoint Presentation</vt:lpstr>
      <vt:lpstr>PowerPoint Presentation</vt:lpstr>
      <vt:lpstr>CLASS</vt:lpstr>
      <vt:lpstr>PowerPoint Presentation</vt:lpstr>
      <vt:lpstr>Step one</vt:lpstr>
      <vt:lpstr>Getting Started</vt:lpstr>
      <vt:lpstr>PowerPoint Presentation</vt:lpstr>
      <vt:lpstr>PowerPoint Presentation</vt:lpstr>
      <vt:lpstr>PowerPoint Presentation</vt:lpstr>
      <vt:lpstr>Project: Identify Relationships</vt:lpstr>
      <vt:lpstr>PowerPoint Presentation</vt:lpstr>
      <vt:lpstr>PowerPoint Presentation</vt:lpstr>
      <vt:lpstr>PowerPoint Presentation</vt:lpstr>
      <vt:lpstr>PowerPoint Presentation</vt:lpstr>
      <vt:lpstr>Project: Deriving from a common class</vt:lpstr>
      <vt:lpstr>PowerPoint Presentation</vt:lpstr>
      <vt:lpstr>PowerPoint Presentation</vt:lpstr>
      <vt:lpstr> Technical context</vt:lpstr>
      <vt:lpstr>PowerPoint Presentation</vt:lpstr>
      <vt:lpstr>3 layer architecture (Layer vs Tier)</vt:lpstr>
      <vt:lpstr>PowerPoint Presentation</vt:lpstr>
      <vt:lpstr>Layer vs Tier</vt:lpstr>
      <vt:lpstr>project: Creating user interface</vt:lpstr>
      <vt:lpstr>PowerPoint Presentation</vt:lpstr>
      <vt:lpstr>PowerPoint Presentation</vt:lpstr>
      <vt:lpstr>Putting the S in solid</vt:lpstr>
      <vt:lpstr>Single responsibility principle (srp) </vt:lpstr>
      <vt:lpstr>PowerPoint Presentation</vt:lpstr>
      <vt:lpstr>Project: further decoupling</vt:lpstr>
      <vt:lpstr>Interfaces</vt:lpstr>
      <vt:lpstr>PowerPoint Presentation</vt:lpstr>
      <vt:lpstr>PowerPoint Presentation</vt:lpstr>
      <vt:lpstr>Project: P.i.c. pattern for decoupling</vt:lpstr>
      <vt:lpstr>Project: P.i.c. pattern for decoupling</vt:lpstr>
      <vt:lpstr>PowerPoint Presentation</vt:lpstr>
      <vt:lpstr>PowerPoint Presentation</vt:lpstr>
      <vt:lpstr>PowerPoint Presentation</vt:lpstr>
      <vt:lpstr>PowerPoint Presentation</vt:lpstr>
      <vt:lpstr>Project: r.i.p. pattern</vt:lpstr>
      <vt:lpstr>PowerPoint Presentation</vt:lpstr>
      <vt:lpstr>PowerPoint Presentation</vt:lpstr>
      <vt:lpstr>I.o.c.: a thought, d.i. an implementation</vt:lpstr>
      <vt:lpstr>Family ties: S.r.p., s.o.c., i.o.c. and d.i.</vt:lpstr>
      <vt:lpstr>Dependency Injection vs Service Locator</vt:lpstr>
      <vt:lpstr>Project: improving the factory</vt:lpstr>
      <vt:lpstr>PowerPoint Presentation</vt:lpstr>
      <vt:lpstr>PowerPoint Presentation</vt:lpstr>
      <vt:lpstr>Unit testing fakes and shims</vt:lpstr>
      <vt:lpstr>PowerPoint Presentation</vt:lpstr>
      <vt:lpstr>PowerPoint Presentation</vt:lpstr>
      <vt:lpstr>Project: Lazy load the factory</vt:lpstr>
      <vt:lpstr>PowerPoint Presentation</vt:lpstr>
      <vt:lpstr>PowerPoint Presentation</vt:lpstr>
      <vt:lpstr>Project: cloning (prototype pattern)</vt:lpstr>
      <vt:lpstr>Cloning</vt:lpstr>
      <vt:lpstr>PowerPoint Presentation</vt:lpstr>
      <vt:lpstr>PowerPoint Presentation</vt:lpstr>
      <vt:lpstr>Project: automate factory using unity</vt:lpstr>
      <vt:lpstr>PowerPoint Presentation</vt:lpstr>
      <vt:lpstr>Concept of containers</vt:lpstr>
      <vt:lpstr>PowerPoint Presentation</vt:lpstr>
      <vt:lpstr>Project: Abstract class</vt:lpstr>
      <vt:lpstr>Project: generic factory</vt:lpstr>
      <vt:lpstr>PowerPoint Presentation</vt:lpstr>
      <vt:lpstr>PowerPoint Presentation</vt:lpstr>
      <vt:lpstr>PowerPoint Presentation</vt:lpstr>
      <vt:lpstr>Project: Strategy pattern for validation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What’s next?</vt:lpstr>
    </vt:vector>
  </TitlesOfParts>
  <Company>IQ Business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patterns</dc:title>
  <dc:creator>Gareth Seaward</dc:creator>
  <cp:lastModifiedBy>Gareth Seaward</cp:lastModifiedBy>
  <cp:revision>132</cp:revision>
  <dcterms:created xsi:type="dcterms:W3CDTF">2015-09-28T09:29:48Z</dcterms:created>
  <dcterms:modified xsi:type="dcterms:W3CDTF">2016-02-25T14:36:35Z</dcterms:modified>
</cp:coreProperties>
</file>