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6"/>
  </p:notesMasterIdLst>
  <p:handoutMasterIdLst>
    <p:handoutMasterId r:id="rId17"/>
  </p:handoutMasterIdLst>
  <p:sldIdLst>
    <p:sldId id="332" r:id="rId7"/>
    <p:sldId id="335" r:id="rId8"/>
    <p:sldId id="336" r:id="rId9"/>
    <p:sldId id="337" r:id="rId10"/>
    <p:sldId id="338" r:id="rId11"/>
    <p:sldId id="339" r:id="rId12"/>
    <p:sldId id="341" r:id="rId13"/>
    <p:sldId id="340" r:id="rId14"/>
    <p:sldId id="33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DC743-448A-4D02-879E-73C50110D50A}" v="1" dt="2022-03-17T09:09:59.48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34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3/17/2022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takes the previous analog</a:t>
            </a:r>
            <a:r>
              <a:rPr lang="en-GB" baseline="0" dirty="0"/>
              <a:t> sound wave and adds an axis for the time and resolution. Students may start to see it as a graph.</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dirty="0"/>
          </a:p>
        </p:txBody>
      </p:sp>
    </p:spTree>
    <p:extLst>
      <p:ext uri="{BB962C8B-B14F-4D97-AF65-F5344CB8AC3E}">
        <p14:creationId xmlns:p14="http://schemas.microsoft.com/office/powerpoint/2010/main" val="111583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dirty="0"/>
          </a:p>
        </p:txBody>
      </p:sp>
    </p:spTree>
    <p:extLst>
      <p:ext uri="{BB962C8B-B14F-4D97-AF65-F5344CB8AC3E}">
        <p14:creationId xmlns:p14="http://schemas.microsoft.com/office/powerpoint/2010/main" val="73877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dirty="0"/>
          </a:p>
        </p:txBody>
      </p:sp>
    </p:spTree>
    <p:extLst>
      <p:ext uri="{BB962C8B-B14F-4D97-AF65-F5344CB8AC3E}">
        <p14:creationId xmlns:p14="http://schemas.microsoft.com/office/powerpoint/2010/main" val="177148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students have an understanding of how an analog</a:t>
            </a:r>
            <a:r>
              <a:rPr lang="en-GB" baseline="0" dirty="0"/>
              <a:t> sound file is generated they should try to create their own using the sound worksheet.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dirty="0"/>
          </a:p>
        </p:txBody>
      </p:sp>
    </p:spTree>
    <p:extLst>
      <p:ext uri="{BB962C8B-B14F-4D97-AF65-F5344CB8AC3E}">
        <p14:creationId xmlns:p14="http://schemas.microsoft.com/office/powerpoint/2010/main" val="362894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60691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2"/>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502561"/>
            <a:ext cx="5045507" cy="1556425"/>
          </a:xfrm>
        </p:spPr>
        <p:txBody>
          <a:bodyPr/>
          <a:lstStyle/>
          <a:p>
            <a:r>
              <a:rPr lang="en-US" dirty="0"/>
              <a:t>Representing Sound</a:t>
            </a:r>
          </a:p>
        </p:txBody>
      </p:sp>
      <p:sp>
        <p:nvSpPr>
          <p:cNvPr id="6" name="Text Placeholder 5"/>
          <p:cNvSpPr>
            <a:spLocks noGrp="1"/>
          </p:cNvSpPr>
          <p:nvPr>
            <p:ph type="body" sz="quarter" idx="14"/>
          </p:nvPr>
        </p:nvSpPr>
        <p:spPr>
          <a:xfrm>
            <a:off x="7426906" y="1405059"/>
            <a:ext cx="4268207" cy="289871"/>
          </a:xfrm>
        </p:spPr>
        <p:txBody>
          <a:bodyPr/>
          <a:lstStyle/>
          <a:p>
            <a:r>
              <a:rPr lang="en-US" dirty="0"/>
              <a:t>Lesson 18</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Analog Sound Wave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Analog sounds are continuous sounds. In order for a computer to be able to process them they must be sampled into discrete digital values. This involves taking measurements at set time intervals and storing the height of the wave at that moment in time</a:t>
            </a:r>
          </a:p>
        </p:txBody>
      </p:sp>
      <p:pic>
        <p:nvPicPr>
          <p:cNvPr id="4" name="Picture 3"/>
          <p:cNvPicPr>
            <a:picLocks noChangeAspect="1"/>
          </p:cNvPicPr>
          <p:nvPr/>
        </p:nvPicPr>
        <p:blipFill>
          <a:blip r:embed="rId2"/>
          <a:stretch>
            <a:fillRect/>
          </a:stretch>
        </p:blipFill>
        <p:spPr>
          <a:xfrm>
            <a:off x="3488178" y="3535386"/>
            <a:ext cx="4828782" cy="1245833"/>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Sampling an analog sound</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When an analog sound is sampled measurements are taken at set periods of time</a:t>
            </a:r>
          </a:p>
          <a:p>
            <a:r>
              <a:rPr lang="en-GB" dirty="0"/>
              <a:t>The number of samples that are taken within a specific period of time (usually a second) is measured in Hz</a:t>
            </a:r>
          </a:p>
          <a:p>
            <a:r>
              <a:rPr lang="en-GB" dirty="0"/>
              <a:t>The resolution is the number of bits which are used to measure each sample</a:t>
            </a:r>
          </a:p>
        </p:txBody>
      </p:sp>
      <p:pic>
        <p:nvPicPr>
          <p:cNvPr id="5" name="Picture 4"/>
          <p:cNvPicPr>
            <a:picLocks noChangeAspect="1"/>
          </p:cNvPicPr>
          <p:nvPr/>
        </p:nvPicPr>
        <p:blipFill>
          <a:blip r:embed="rId3"/>
          <a:stretch>
            <a:fillRect/>
          </a:stretch>
        </p:blipFill>
        <p:spPr>
          <a:xfrm>
            <a:off x="2507145" y="3504238"/>
            <a:ext cx="6615001" cy="2328750"/>
          </a:xfrm>
          <a:prstGeom prst="rect">
            <a:avLst/>
          </a:prstGeom>
        </p:spPr>
      </p:pic>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Sampling an analog sound</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we were to take one sample per time period this would give us a sound file that doesn’t match the original sound very well. This would result in it sounding relatively poor quality</a:t>
            </a:r>
          </a:p>
          <a:p>
            <a:r>
              <a:rPr lang="en-GB" dirty="0"/>
              <a:t>Only the very top and bottom of each wave would be measured</a:t>
            </a:r>
          </a:p>
          <a:p>
            <a:r>
              <a:rPr lang="en-GB" dirty="0"/>
              <a:t>As very few samples are taken very little data needs to be stored which would result in a small file</a:t>
            </a:r>
          </a:p>
        </p:txBody>
      </p:sp>
      <p:pic>
        <p:nvPicPr>
          <p:cNvPr id="4" name="Picture 3"/>
          <p:cNvPicPr>
            <a:picLocks noChangeAspect="1"/>
          </p:cNvPicPr>
          <p:nvPr/>
        </p:nvPicPr>
        <p:blipFill>
          <a:blip r:embed="rId3"/>
          <a:stretch>
            <a:fillRect/>
          </a:stretch>
        </p:blipFill>
        <p:spPr>
          <a:xfrm>
            <a:off x="2074574" y="3999877"/>
            <a:ext cx="6671251" cy="2340000"/>
          </a:xfrm>
          <a:prstGeom prst="rect">
            <a:avLst/>
          </a:prstGeom>
        </p:spPr>
      </p:pic>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Increasing the quality of the sound file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we doubled the number of samples that are taken the file size would also double. This would however result in a file which more closely matches the original analog sound wave</a:t>
            </a:r>
          </a:p>
        </p:txBody>
      </p:sp>
      <p:pic>
        <p:nvPicPr>
          <p:cNvPr id="6" name="Picture 5"/>
          <p:cNvPicPr>
            <a:picLocks noChangeAspect="1"/>
          </p:cNvPicPr>
          <p:nvPr/>
        </p:nvPicPr>
        <p:blipFill>
          <a:blip r:embed="rId3"/>
          <a:stretch>
            <a:fillRect/>
          </a:stretch>
        </p:blipFill>
        <p:spPr>
          <a:xfrm>
            <a:off x="2199415" y="2865669"/>
            <a:ext cx="6615001" cy="2340000"/>
          </a:xfrm>
          <a:prstGeom prst="rect">
            <a:avLst/>
          </a:prstGeom>
        </p:spPr>
      </p:pic>
    </p:spTree>
    <p:extLst>
      <p:ext uri="{BB962C8B-B14F-4D97-AF65-F5344CB8AC3E}">
        <p14:creationId xmlns:p14="http://schemas.microsoft.com/office/powerpoint/2010/main" val="19334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Increasing the quality of the sound file (2)</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the sample rate were increased again the file would closely match the original. MP3 files have a sample rate of 44.1KHz which means that 44,100 samples are taken per second</a:t>
            </a:r>
          </a:p>
        </p:txBody>
      </p:sp>
      <p:pic>
        <p:nvPicPr>
          <p:cNvPr id="5" name="Picture 4"/>
          <p:cNvPicPr>
            <a:picLocks noChangeAspect="1"/>
          </p:cNvPicPr>
          <p:nvPr/>
        </p:nvPicPr>
        <p:blipFill>
          <a:blip r:embed="rId3"/>
          <a:stretch>
            <a:fillRect/>
          </a:stretch>
        </p:blipFill>
        <p:spPr>
          <a:xfrm>
            <a:off x="2471976" y="3006346"/>
            <a:ext cx="6615001" cy="2340000"/>
          </a:xfrm>
          <a:prstGeom prst="rect">
            <a:avLst/>
          </a:prstGeom>
        </p:spPr>
      </p:pic>
    </p:spTree>
    <p:extLst>
      <p:ext uri="{BB962C8B-B14F-4D97-AF65-F5344CB8AC3E}">
        <p14:creationId xmlns:p14="http://schemas.microsoft.com/office/powerpoint/2010/main" val="286393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8533-09A5-478C-B7CD-317FF6561E7C}"/>
              </a:ext>
            </a:extLst>
          </p:cNvPr>
          <p:cNvSpPr>
            <a:spLocks noGrp="1"/>
          </p:cNvSpPr>
          <p:nvPr>
            <p:ph type="title"/>
          </p:nvPr>
        </p:nvSpPr>
        <p:spPr>
          <a:xfrm>
            <a:off x="492125" y="295275"/>
            <a:ext cx="11180763" cy="666750"/>
          </a:xfrm>
        </p:spPr>
        <p:txBody>
          <a:bodyPr anchor="b">
            <a:normAutofit/>
          </a:bodyPr>
          <a:lstStyle/>
          <a:p>
            <a:r>
              <a:rPr lang="en-GB" dirty="0"/>
              <a:t>Creating a sound level monitor</a:t>
            </a:r>
          </a:p>
        </p:txBody>
      </p:sp>
      <p:sp>
        <p:nvSpPr>
          <p:cNvPr id="14" name="Content Placeholder 4">
            <a:extLst>
              <a:ext uri="{FF2B5EF4-FFF2-40B4-BE49-F238E27FC236}">
                <a16:creationId xmlns:a16="http://schemas.microsoft.com/office/drawing/2014/main" id="{3B8FA1B1-C4C4-4BDF-8FBC-6531E5716B3A}"/>
              </a:ext>
            </a:extLst>
          </p:cNvPr>
          <p:cNvSpPr>
            <a:spLocks noGrp="1"/>
          </p:cNvSpPr>
          <p:nvPr>
            <p:ph sz="quarter" idx="19"/>
          </p:nvPr>
        </p:nvSpPr>
        <p:spPr>
          <a:xfrm>
            <a:off x="492125" y="1646994"/>
            <a:ext cx="5359929" cy="3605743"/>
          </a:xfrm>
        </p:spPr>
        <p:txBody>
          <a:bodyPr/>
          <a:lstStyle/>
          <a:p>
            <a:pPr algn="l"/>
            <a:r>
              <a:rPr lang="en-US" dirty="0"/>
              <a:t>The built-in microphone on the </a:t>
            </a:r>
            <a:r>
              <a:rPr lang="en-US" dirty="0" err="1"/>
              <a:t>micro:bit</a:t>
            </a:r>
            <a:r>
              <a:rPr lang="en-US" dirty="0"/>
              <a:t> V2 can be used to monitor volume levels</a:t>
            </a:r>
          </a:p>
          <a:p>
            <a:pPr algn="l"/>
            <a:r>
              <a:rPr lang="en-US" dirty="0"/>
              <a:t>The sound level will be output on the LED screen on the </a:t>
            </a:r>
            <a:r>
              <a:rPr lang="en-US" dirty="0" err="1"/>
              <a:t>micro:bit</a:t>
            </a:r>
            <a:r>
              <a:rPr lang="en-US" dirty="0"/>
              <a:t> </a:t>
            </a:r>
          </a:p>
        </p:txBody>
      </p:sp>
      <p:pic>
        <p:nvPicPr>
          <p:cNvPr id="5" name="Picture 4">
            <a:extLst>
              <a:ext uri="{FF2B5EF4-FFF2-40B4-BE49-F238E27FC236}">
                <a16:creationId xmlns:a16="http://schemas.microsoft.com/office/drawing/2014/main" id="{0E0A1803-2974-49CF-B3F5-7C0D6B911EA0}"/>
              </a:ext>
            </a:extLst>
          </p:cNvPr>
          <p:cNvPicPr>
            <a:picLocks noChangeAspect="1"/>
          </p:cNvPicPr>
          <p:nvPr/>
        </p:nvPicPr>
        <p:blipFill>
          <a:blip r:embed="rId2"/>
          <a:stretch>
            <a:fillRect/>
          </a:stretch>
        </p:blipFill>
        <p:spPr>
          <a:xfrm>
            <a:off x="6339947" y="1646994"/>
            <a:ext cx="5332941" cy="3258008"/>
          </a:xfrm>
          <a:prstGeom prst="rect">
            <a:avLst/>
          </a:prstGeom>
          <a:noFill/>
        </p:spPr>
      </p:pic>
    </p:spTree>
    <p:extLst>
      <p:ext uri="{BB962C8B-B14F-4D97-AF65-F5344CB8AC3E}">
        <p14:creationId xmlns:p14="http://schemas.microsoft.com/office/powerpoint/2010/main" val="242808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Analog sounds are continuous</a:t>
            </a:r>
          </a:p>
          <a:p>
            <a:pPr>
              <a:spcBef>
                <a:spcPts val="1200"/>
              </a:spcBef>
            </a:pPr>
            <a:r>
              <a:rPr lang="en-GB" dirty="0"/>
              <a:t>In order for a computer to be able to store and process them they must be converted into a digital format</a:t>
            </a:r>
          </a:p>
          <a:p>
            <a:pPr>
              <a:spcBef>
                <a:spcPts val="1200"/>
              </a:spcBef>
            </a:pPr>
            <a:r>
              <a:rPr lang="en-GB" dirty="0"/>
              <a:t>A number of discrete samples are taken. The number of samples taken within a given period of time is called the sample rate. It is measured in Hz</a:t>
            </a:r>
          </a:p>
          <a:p>
            <a:pPr>
              <a:spcBef>
                <a:spcPts val="1200"/>
              </a:spcBef>
            </a:pPr>
            <a:r>
              <a:rPr lang="en-GB" dirty="0"/>
              <a:t>The more samples that are taken per second the closer the file will match the original sound. As more samples are taken the file size gets larger</a:t>
            </a:r>
          </a:p>
        </p:txBody>
      </p:sp>
    </p:spTree>
    <p:extLst>
      <p:ext uri="{BB962C8B-B14F-4D97-AF65-F5344CB8AC3E}">
        <p14:creationId xmlns:p14="http://schemas.microsoft.com/office/powerpoint/2010/main" val="395474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office/2006/metadata/properties"/>
    <ds:schemaRef ds:uri="f2ad5090-61a8-4b8c-ab70-68f4ff4d1933"/>
    <ds:schemaRef ds:uri="http://schemas.microsoft.com/sharepoint/v3"/>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439</Words>
  <Application>Microsoft Office PowerPoint</Application>
  <PresentationFormat>Widescreen</PresentationFormat>
  <Paragraphs>32</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Arm_PPT_Public</vt:lpstr>
      <vt:lpstr>Representing Sound</vt:lpstr>
      <vt:lpstr>Analog Sound Wave</vt:lpstr>
      <vt:lpstr>Sampling an analog sound</vt:lpstr>
      <vt:lpstr>Sampling an analog sound</vt:lpstr>
      <vt:lpstr>Increasing the quality of the sound file</vt:lpstr>
      <vt:lpstr>Increasing the quality of the sound file (2)</vt:lpstr>
      <vt:lpstr>Creating a sound level monitor</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2022-03-17T09:15:11Z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