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32" r:id="rId7"/>
    <p:sldId id="335" r:id="rId8"/>
    <p:sldId id="339" r:id="rId9"/>
    <p:sldId id="341" r:id="rId10"/>
    <p:sldId id="336" r:id="rId11"/>
    <p:sldId id="337" r:id="rId12"/>
    <p:sldId id="338" r:id="rId13"/>
    <p:sldId id="340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7B7B3-1751-42A2-8F6E-E3B133BA8B32}" v="18" dt="2019-07-05T13:42:32.04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0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difference between gestures and movements, </a:t>
            </a:r>
          </a:p>
          <a:p>
            <a:r>
              <a:rPr lang="en-GB" dirty="0"/>
              <a:t>Get Learners to demonstrate common gestures and movements, OK sign, a wave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186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26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Perhaps throw the micro:bit to another students to catch it and then drop it to show the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068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program and what it does, note that we can ask the micro:bit what the current gesture is and store this in a variable.</a:t>
            </a:r>
          </a:p>
          <a:p>
            <a:r>
              <a:rPr lang="en-GB" dirty="0"/>
              <a:t>Then we can use selection to test if the micro:bit is ‘facing up’ if it is then show a happy face, else a sad face.</a:t>
            </a:r>
          </a:p>
          <a:p>
            <a:r>
              <a:rPr lang="en-GB" dirty="0"/>
              <a:t>Learners can copy up this code as part of activity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367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Display on board and encourage Learners to adapt their programs to test one or more of these gestures.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50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next part of the activity where Learners build their own fortune telling machine using gestures.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341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9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36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10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915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368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01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97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74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0368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55799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8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0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25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2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1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9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6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1351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59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lacelesteblog.com/?p=36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1" dirty="0"/>
            </a:br>
            <a:r>
              <a:rPr lang="en-GB" b="1" dirty="0"/>
              <a:t>Gestures and Movement</a:t>
            </a:r>
            <a:br>
              <a:rPr lang="en-GB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14856-08B8-4357-BFF9-7F602FC66B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 dirty="0"/>
              <a:t>Lesson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44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182980"/>
            <a:ext cx="11180763" cy="666750"/>
          </a:xfrm>
        </p:spPr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Understand what a </a:t>
            </a:r>
            <a:r>
              <a:rPr lang="en-GB" b="1" dirty="0">
                <a:solidFill>
                  <a:srgbClr val="002B49"/>
                </a:solidFill>
              </a:rPr>
              <a:t>gesture</a:t>
            </a:r>
            <a:r>
              <a:rPr lang="en-GB" dirty="0"/>
              <a:t> and a </a:t>
            </a:r>
            <a:r>
              <a:rPr lang="en-GB" b="1" dirty="0">
                <a:solidFill>
                  <a:srgbClr val="002B49"/>
                </a:solidFill>
              </a:rPr>
              <a:t>movement</a:t>
            </a:r>
            <a:r>
              <a:rPr lang="en-GB" dirty="0"/>
              <a:t> are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how to read a gesture on the micro:bit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Apply gestures and </a:t>
            </a:r>
            <a:r>
              <a:rPr lang="en-GB" b="1" dirty="0">
                <a:solidFill>
                  <a:srgbClr val="002B49"/>
                </a:solidFill>
              </a:rPr>
              <a:t>responses</a:t>
            </a:r>
            <a:r>
              <a:rPr lang="en-GB" dirty="0"/>
              <a:t> in a program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Apply the use of selection</a:t>
            </a:r>
          </a:p>
          <a:p>
            <a:pPr>
              <a:spcBef>
                <a:spcPts val="1200"/>
              </a:spcBef>
            </a:pPr>
            <a:r>
              <a:rPr lang="en-GB" dirty="0"/>
              <a:t>Apply the use of lists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E0A-0E6D-4A12-B69D-9ED086F7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Gestures and Movements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C1C1-BC42-4DD8-8329-1A07F3B4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What are the differences between a gesture and a movement?</a:t>
            </a:r>
          </a:p>
          <a:p>
            <a:pPr>
              <a:spcBef>
                <a:spcPts val="1200"/>
              </a:spcBef>
            </a:pPr>
            <a:r>
              <a:rPr lang="en-GB" dirty="0"/>
              <a:t>Can you make any movements?</a:t>
            </a:r>
          </a:p>
          <a:p>
            <a:pPr>
              <a:spcBef>
                <a:spcPts val="1200"/>
              </a:spcBef>
            </a:pPr>
            <a:r>
              <a:rPr lang="en-GB" dirty="0"/>
              <a:t>Can you make gestures?</a:t>
            </a:r>
          </a:p>
          <a:p>
            <a:pPr>
              <a:spcBef>
                <a:spcPts val="1200"/>
              </a:spcBef>
            </a:pPr>
            <a:r>
              <a:rPr lang="en-GB" dirty="0"/>
              <a:t>How about ones that you use on your mobile phone?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can use acceleration to sense various gestures or movements, such as up, down, left, right, face up, face down, freefall, 3g, 6g, 8g and shakes</a:t>
            </a:r>
          </a:p>
          <a:p>
            <a:pPr>
              <a:spcBef>
                <a:spcPts val="1200"/>
              </a:spcBef>
            </a:pPr>
            <a:r>
              <a:rPr lang="en-GB" dirty="0"/>
              <a:t>These are based on the acceleration meeting a particular pattern</a:t>
            </a:r>
          </a:p>
          <a:p>
            <a:pPr>
              <a:spcBef>
                <a:spcPts val="1200"/>
              </a:spcBef>
            </a:pPr>
            <a:r>
              <a:rPr lang="en-GB" dirty="0"/>
              <a:t>Consider this example: moving your thumb means nothing, but holding your thumb up straight is a ‘thumbs up’ sign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E0A-0E6D-4A12-B69D-9ED086F7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C1C1-BC42-4DD8-8329-1A07F3B4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31704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To determine the gesture the data from the accelerometer has to be interrupted</a:t>
            </a:r>
          </a:p>
          <a:p>
            <a:pPr>
              <a:spcBef>
                <a:spcPts val="1200"/>
              </a:spcBef>
            </a:pPr>
            <a:r>
              <a:rPr lang="en-GB" dirty="0"/>
              <a:t>Imagine the electrode hitting the left hand side, this could be a left tilt</a:t>
            </a:r>
          </a:p>
          <a:p>
            <a:pPr>
              <a:spcBef>
                <a:spcPts val="1200"/>
              </a:spcBef>
            </a:pPr>
            <a:r>
              <a:rPr lang="en-GB" dirty="0"/>
              <a:t>If the electrode hitting the right hand side, this could be a right tilt</a:t>
            </a:r>
          </a:p>
          <a:p>
            <a:pPr>
              <a:spcBef>
                <a:spcPts val="1200"/>
              </a:spcBef>
            </a:pPr>
            <a:r>
              <a:rPr lang="en-GB" dirty="0"/>
              <a:t>Finally the electrode repeatedly hitting the left side and then the right, could be shaking the micro:bit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7A9FF8-5619-4301-8ECD-BE20512F5F06}"/>
              </a:ext>
            </a:extLst>
          </p:cNvPr>
          <p:cNvGrpSpPr/>
          <p:nvPr/>
        </p:nvGrpSpPr>
        <p:grpSpPr>
          <a:xfrm>
            <a:off x="7669868" y="1237785"/>
            <a:ext cx="1451813" cy="1817065"/>
            <a:chOff x="8303920" y="693061"/>
            <a:chExt cx="1451813" cy="18170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29E12F-9C0F-4A7B-8DB6-FA35A55CD0BD}"/>
                </a:ext>
              </a:extLst>
            </p:cNvPr>
            <p:cNvSpPr/>
            <p:nvPr/>
          </p:nvSpPr>
          <p:spPr>
            <a:xfrm>
              <a:off x="8303920" y="693063"/>
              <a:ext cx="202131" cy="1770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ABC450-1538-446D-95C6-A7D143F686E6}"/>
                </a:ext>
              </a:extLst>
            </p:cNvPr>
            <p:cNvSpPr/>
            <p:nvPr/>
          </p:nvSpPr>
          <p:spPr>
            <a:xfrm>
              <a:off x="9553602" y="693061"/>
              <a:ext cx="202131" cy="1770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9BE82154-FD51-412E-9185-EB50A091670D}"/>
                </a:ext>
              </a:extLst>
            </p:cNvPr>
            <p:cNvSpPr/>
            <p:nvPr/>
          </p:nvSpPr>
          <p:spPr>
            <a:xfrm rot="10478134">
              <a:off x="8559999" y="861494"/>
              <a:ext cx="882316" cy="1648632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C7132-6C5B-4D8B-AAB9-10CF6A55EBDC}"/>
              </a:ext>
            </a:extLst>
          </p:cNvPr>
          <p:cNvGrpSpPr/>
          <p:nvPr/>
        </p:nvGrpSpPr>
        <p:grpSpPr>
          <a:xfrm>
            <a:off x="9780245" y="1253747"/>
            <a:ext cx="1451813" cy="1738493"/>
            <a:chOff x="8315805" y="2769794"/>
            <a:chExt cx="1451813" cy="17384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FAF8BD-0C06-4788-AFB8-B8BEF5E2A583}"/>
                </a:ext>
              </a:extLst>
            </p:cNvPr>
            <p:cNvSpPr/>
            <p:nvPr/>
          </p:nvSpPr>
          <p:spPr>
            <a:xfrm>
              <a:off x="8315805" y="2769796"/>
              <a:ext cx="202131" cy="17384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D86A3D-2425-4D96-9132-D6765F9AAECA}"/>
                </a:ext>
              </a:extLst>
            </p:cNvPr>
            <p:cNvSpPr/>
            <p:nvPr/>
          </p:nvSpPr>
          <p:spPr>
            <a:xfrm>
              <a:off x="9565487" y="2769794"/>
              <a:ext cx="202131" cy="1738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890B8AE4-44D6-4D1B-84B8-E3B7CCF2AEAA}"/>
                </a:ext>
              </a:extLst>
            </p:cNvPr>
            <p:cNvSpPr/>
            <p:nvPr/>
          </p:nvSpPr>
          <p:spPr>
            <a:xfrm rot="11017847">
              <a:off x="8620912" y="2887578"/>
              <a:ext cx="882316" cy="1618902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2654BCA-051B-4FDB-84C4-5F4006E6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710" y="3617844"/>
            <a:ext cx="2209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8B54-229D-4FBD-BBD4-314D5C68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Gestures and Movements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9032-2B71-4591-8493-5D7A9015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What about throwing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Or dropping it</a:t>
            </a:r>
          </a:p>
          <a:p>
            <a:pPr>
              <a:spcBef>
                <a:spcPts val="1200"/>
              </a:spcBef>
            </a:pPr>
            <a:r>
              <a:rPr lang="en-GB" dirty="0"/>
              <a:t>Different accelerations mean different </a:t>
            </a:r>
            <a:r>
              <a:rPr lang="en-GB" b="1" dirty="0">
                <a:solidFill>
                  <a:srgbClr val="002B49"/>
                </a:solidFill>
              </a:rPr>
              <a:t>events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We can program the micro:bit to respond to these different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8E8F6-940D-4DC7-B1E1-6BC34AFD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431" y="3695331"/>
            <a:ext cx="2209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7BF6-A37E-4B54-AA0F-00884CBE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out Some 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046B-F559-446C-8D3A-846D99E8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gesture = accelerometer.current_gesture()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gesture == "face up":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display.show(Image.HAPPY)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display.show(Image.ANGRY)</a:t>
            </a:r>
          </a:p>
        </p:txBody>
      </p:sp>
    </p:spTree>
    <p:extLst>
      <p:ext uri="{BB962C8B-B14F-4D97-AF65-F5344CB8AC3E}">
        <p14:creationId xmlns:p14="http://schemas.microsoft.com/office/powerpoint/2010/main" val="37817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4CFA-7006-4CA0-B224-91BFF55D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 Your Program to Test out Some of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5DAA-B48F-4BBD-A5A6-018B918D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10102988" cy="237011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MicroPython is able to recognise the following gestures: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Up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Down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Left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Right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Face up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Face down</a:t>
            </a:r>
          </a:p>
          <a:p>
            <a:pPr marL="414655" lvl="1" indent="0">
              <a:spcBef>
                <a:spcPts val="1200"/>
              </a:spcBef>
              <a:buNone/>
            </a:pPr>
            <a:endParaRPr lang="en-GB" sz="2400" dirty="0"/>
          </a:p>
          <a:p>
            <a:pPr marL="414655" lvl="1" indent="0">
              <a:buNone/>
            </a:pP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59D2E-070A-4AA0-9C93-A80DB5A06247}"/>
              </a:ext>
            </a:extLst>
          </p:cNvPr>
          <p:cNvSpPr/>
          <p:nvPr/>
        </p:nvSpPr>
        <p:spPr>
          <a:xfrm>
            <a:off x="3356113" y="174150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Freefall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3g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6g 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8g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Shake</a:t>
            </a:r>
          </a:p>
        </p:txBody>
      </p:sp>
    </p:spTree>
    <p:extLst>
      <p:ext uri="{BB962C8B-B14F-4D97-AF65-F5344CB8AC3E}">
        <p14:creationId xmlns:p14="http://schemas.microsoft.com/office/powerpoint/2010/main" val="345645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5C14-2FDA-48FC-8C6F-B19C4647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Fortune Telling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945D-F357-40DE-BBDD-95F9EC5F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5015790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are now going to make a fortune telling machine.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Ask your micro:bit, the fortune telling machine, a question and then shake it. </a:t>
            </a:r>
          </a:p>
        </p:txBody>
      </p:sp>
      <p:pic>
        <p:nvPicPr>
          <p:cNvPr id="5" name="Picture 4" descr="A picture containing person, indoor, table, man&#10;&#10;Description automatically generated">
            <a:extLst>
              <a:ext uri="{FF2B5EF4-FFF2-40B4-BE49-F238E27FC236}">
                <a16:creationId xmlns:a16="http://schemas.microsoft.com/office/drawing/2014/main" id="{AE40EB82-81F4-4FAD-8108-5A414825A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42618" y="764020"/>
            <a:ext cx="3320975" cy="5329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2D4A3-F63B-4BD0-87C9-DDA0C249C3D5}"/>
              </a:ext>
            </a:extLst>
          </p:cNvPr>
          <p:cNvSpPr txBox="1"/>
          <p:nvPr/>
        </p:nvSpPr>
        <p:spPr>
          <a:xfrm>
            <a:off x="7042618" y="6147227"/>
            <a:ext cx="123444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lacelesteblog.com/?p=3625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c-nd/3.0/"/>
              </a:rPr>
              <a:t>CC BY-NC-ND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33266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534</Words>
  <Application>Microsoft Office PowerPoint</Application>
  <PresentationFormat>Widescreen</PresentationFormat>
  <Paragraphs>68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Lato</vt:lpstr>
      <vt:lpstr>Wingdings</vt:lpstr>
      <vt:lpstr>1_Arm_PPT_Public</vt:lpstr>
      <vt:lpstr> Gestures and Movement </vt:lpstr>
      <vt:lpstr>What the Lesson Will Cover</vt:lpstr>
      <vt:lpstr>Gestures and Movements</vt:lpstr>
      <vt:lpstr>Gestures</vt:lpstr>
      <vt:lpstr>Gestures and Movements</vt:lpstr>
      <vt:lpstr>Try out Some Gestures</vt:lpstr>
      <vt:lpstr>Adapt Your Program to Test out Some of These</vt:lpstr>
      <vt:lpstr>Fortune Telling Machine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2020-12-11T10:30:25Z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