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9"/>
  </p:notesMasterIdLst>
  <p:sldIdLst>
    <p:sldId id="300" r:id="rId3"/>
    <p:sldId id="1264" r:id="rId4"/>
    <p:sldId id="298" r:id="rId5"/>
    <p:sldId id="299" r:id="rId6"/>
    <p:sldId id="1265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1266" r:id="rId24"/>
    <p:sldId id="126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3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87E"/>
    <a:srgbClr val="8BE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D5CD8-B267-4EA7-A2AC-19B0278E3899}" v="332" dt="2022-06-23T12:11:26.567"/>
    <p1510:client id="{5B30938D-7C24-E44A-9A79-DC15309A48F5}" v="8" dt="2022-06-23T10:20:16.411"/>
    <p1510:client id="{6343BA0B-D807-4BBA-AB79-909338856F9B}" v="51" dt="2022-06-22T14:50:3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483" autoAdjust="0"/>
  </p:normalViewPr>
  <p:slideViewPr>
    <p:cSldViewPr snapToGrid="0">
      <p:cViewPr varScale="1">
        <p:scale>
          <a:sx n="77" d="100"/>
          <a:sy n="77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6-23T12:55:51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30516 16477 0</inkml:trace>
  <inkml:trace contextRef="#ctx0" brushRef="#br0" timeOffset="487">30988 17185 0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E5039-D21F-492B-88EE-02A45B1A803D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9F727-1FA1-46CD-82E4-EF2F029ED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9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9F727-1FA1-46CD-82E4-EF2F029ED1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8A2-71B3-4B14-AE0A-9DB5F6076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1503-7990-47FC-BA93-B7FA453A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4FEA-0C78-43E4-AF5F-29EFF833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3A2E-DB2A-4847-ACB8-D5877A4A833B}" type="datetime1">
              <a:rPr lang="en-US" smtClean="0"/>
              <a:t>3/3/24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F6D0-9076-47F1-ABF4-A1BF19C2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DF52-5234-40CA-851D-52ECA5CC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2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A144-509D-4206-A144-E03E646E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746B1-70A3-4CFB-8DAF-724F6E09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7A91B-CBA9-4788-94CD-22B452C6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C393-8848-484F-BD0A-69C0EA7D2222}" type="datetime1">
              <a:rPr lang="en-US" smtClean="0"/>
              <a:t>3/3/24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4B23-A47A-47EE-A392-10F9D8CB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BFAC-0745-4CF5-8A94-28510B45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5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E720D-83BF-4645-8214-D6014C48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CBD3F-AA42-417F-9024-FDC35A08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A4C3-7B70-43F8-A086-79DD1878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756D-0693-4F40-A14E-973409148EB9}" type="datetime1">
              <a:rPr lang="en-US" smtClean="0"/>
              <a:t>3/3/24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564D-0532-4DE6-B23C-744FEABF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AD2E-E3D4-4A1C-A5B6-44708A5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33" y="145757"/>
            <a:ext cx="5629144" cy="51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69" b="0" i="0">
                <a:solidFill>
                  <a:srgbClr val="3333B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74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45757"/>
            <a:ext cx="4755888" cy="518475"/>
          </a:xfrm>
        </p:spPr>
        <p:txBody>
          <a:bodyPr lIns="0" tIns="0" rIns="0" bIns="0"/>
          <a:lstStyle>
            <a:lvl1pPr>
              <a:defRPr sz="3369" b="0" i="0">
                <a:solidFill>
                  <a:srgbClr val="3333B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1286" y="2840263"/>
            <a:ext cx="8751035" cy="243913"/>
          </a:xfrm>
        </p:spPr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01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45757"/>
            <a:ext cx="4755888" cy="518475"/>
          </a:xfrm>
        </p:spPr>
        <p:txBody>
          <a:bodyPr lIns="0" tIns="0" rIns="0" bIns="0"/>
          <a:lstStyle>
            <a:lvl1pPr>
              <a:defRPr sz="3369" b="0" i="0">
                <a:solidFill>
                  <a:srgbClr val="3333B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746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45757"/>
            <a:ext cx="4755888" cy="518475"/>
          </a:xfrm>
        </p:spPr>
        <p:txBody>
          <a:bodyPr lIns="0" tIns="0" rIns="0" bIns="0"/>
          <a:lstStyle>
            <a:lvl1pPr>
              <a:defRPr sz="3369" b="0" i="0">
                <a:solidFill>
                  <a:srgbClr val="3333B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363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4C7-C6C6-4884-9E82-95D15C24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BD56-FEFA-4611-A56D-3C42AFB9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8DB3-3D6A-472D-91F6-68F2F4DE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5379-40E2-1942-ADFF-CE33643AC5E1}" type="datetime1">
              <a:rPr lang="en-US" smtClean="0"/>
              <a:t>3/3/24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B06C-62FE-45D3-8CE6-7958F7A9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16DD-20AF-499F-BCE6-0E2982A3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9331-819F-41BA-BAEC-6AED200B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8B86-0251-4F76-9A9A-BB5AA641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8651-E8D1-46D6-BC3B-CD72E06D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35B7-53BE-C24E-80B0-77B62A54A30B}" type="datetime1">
              <a:rPr lang="en-US" smtClean="0"/>
              <a:t>3/3/24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90A9-DCD1-4A81-A325-61ECFDA3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DEF1-E6DA-4F6F-9CDE-8C50C72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741A-EDE3-4980-B146-441A16A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E168-4686-43F3-9435-D8A6461E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9EED-794B-45B2-8C24-4EF945C3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297B1-9E6C-41B7-97CD-A62DF255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DE00-AE6D-E741-8A2B-8FD3AB3BE222}" type="datetime1">
              <a:rPr lang="en-US" smtClean="0"/>
              <a:t>3/3/24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6558-61AD-4BEB-9302-25BB1853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9E5D-A323-4945-824A-28835B15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0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C33C-066A-4DBA-AE1D-9FBF637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0157-9201-40D1-B7A4-40BAB87A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86693-0F7F-4ACB-84C3-3ED32DB5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9EE83-F97C-4A2D-A839-32A4EFDBD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0779B-13A2-4EF1-B337-4FB7825B3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2B960-2F70-42A1-895D-4D0CBDFD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38BE-22A8-F14F-91A6-1FCE2F814423}" type="datetime1">
              <a:rPr lang="en-US" smtClean="0"/>
              <a:t>3/3/24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B51CB-E418-4A49-B307-A405F78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C6668-C899-4CA8-8633-7AAA4851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1EC8-8BAD-4AEB-A7D4-1FDC5F86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DD207-6C8D-43CC-9955-110EE42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28C-A329-7B45-91A8-9A75FE424000}" type="datetime1">
              <a:rPr lang="en-US" smtClean="0"/>
              <a:t>3/3/24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30DD0-5B8E-492A-AEA0-F578E2EB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35E6C-DABE-4CF2-A25B-5750732D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8F85-DBFF-48F2-ADD5-AC9BA4C7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6B83-6823-AE4C-B3DD-4F7270E17111}" type="datetime1">
              <a:rPr lang="en-US" smtClean="0"/>
              <a:t>3/3/24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A0B1F-0E2A-40C2-ACF6-72F6464E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8857-FA4C-400E-98A3-FC6703E5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B2BB-4C3C-4D64-84DA-2C357007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BC64-A2F3-476A-90B7-FCB78223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D1861-E982-43D8-A7CB-A5872536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EEAB-4614-4F16-A5AD-6E691BA9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5B8C-2B62-824F-8F25-5801BCC3B8CE}" type="datetime1">
              <a:rPr lang="en-US" smtClean="0"/>
              <a:t>3/3/24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0C3F1-27A4-4FED-9547-82E9691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B0A6-C61D-4C49-BEE6-2E8B3F4B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26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B80C-3D20-4B31-808A-72A5A0E8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7355F-BFDE-4904-A44A-F93BFA94E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A6CEA-3B56-4289-8428-B5B3F443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2EF90-5DD2-4FFF-AD88-1C7541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7CEA-48B7-954E-9E87-EE91F3C549F7}" type="datetime1">
              <a:rPr lang="en-US" smtClean="0"/>
              <a:t>3/3/24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6CDD-5637-4FF7-838E-BE694D1B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BC46-3168-4CE3-9B30-05A228A6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40545-9B96-4E1A-A364-62ADAAB7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19D5-EF51-4B45-A008-F667497A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E133-736F-43C8-AB4E-C9552795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AA95-1D8B-1F4F-917E-0EA9FEEFBA9F}" type="datetime1">
              <a:rPr lang="en-US" smtClean="0"/>
              <a:t>3/3/24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3EDD-6DBA-4F6F-8F8D-BA0BC90AE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F945-FF9D-47E0-BAEA-83B0F35A3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60A6-9753-475C-8097-EDD17BF4C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7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16583" y="6680596"/>
            <a:ext cx="114195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bg object 17"/>
          <p:cNvSpPr/>
          <p:nvPr/>
        </p:nvSpPr>
        <p:spPr>
          <a:xfrm>
            <a:off x="7906023" y="6672745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bg object 18"/>
          <p:cNvSpPr/>
          <p:nvPr/>
        </p:nvSpPr>
        <p:spPr>
          <a:xfrm>
            <a:off x="8376246" y="6672745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bg object 19"/>
          <p:cNvSpPr/>
          <p:nvPr/>
        </p:nvSpPr>
        <p:spPr>
          <a:xfrm>
            <a:off x="8789724" y="6660160"/>
            <a:ext cx="169613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bg object 20"/>
          <p:cNvSpPr/>
          <p:nvPr/>
        </p:nvSpPr>
        <p:spPr>
          <a:xfrm>
            <a:off x="8622665" y="6672743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bg object 21"/>
          <p:cNvSpPr/>
          <p:nvPr/>
        </p:nvSpPr>
        <p:spPr>
          <a:xfrm>
            <a:off x="9574416" y="6685329"/>
            <a:ext cx="10076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bg object 22"/>
          <p:cNvSpPr/>
          <p:nvPr/>
        </p:nvSpPr>
        <p:spPr>
          <a:xfrm>
            <a:off x="9339306" y="6672745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" name="bg object 23"/>
          <p:cNvSpPr/>
          <p:nvPr/>
        </p:nvSpPr>
        <p:spPr>
          <a:xfrm>
            <a:off x="9540829" y="6660160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bg object 24"/>
          <p:cNvSpPr/>
          <p:nvPr/>
        </p:nvSpPr>
        <p:spPr>
          <a:xfrm>
            <a:off x="10257436" y="6660160"/>
            <a:ext cx="134347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" name="bg object 25"/>
          <p:cNvSpPr/>
          <p:nvPr/>
        </p:nvSpPr>
        <p:spPr>
          <a:xfrm>
            <a:off x="10055916" y="6672745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" name="bg object 26"/>
          <p:cNvSpPr/>
          <p:nvPr/>
        </p:nvSpPr>
        <p:spPr>
          <a:xfrm>
            <a:off x="10257436" y="6735663"/>
            <a:ext cx="134347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" name="bg object 27"/>
          <p:cNvSpPr/>
          <p:nvPr/>
        </p:nvSpPr>
        <p:spPr>
          <a:xfrm>
            <a:off x="10974077" y="6660160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bg object 28"/>
          <p:cNvSpPr/>
          <p:nvPr/>
        </p:nvSpPr>
        <p:spPr>
          <a:xfrm>
            <a:off x="11771327" y="6720563"/>
            <a:ext cx="53739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" name="bg object 29"/>
          <p:cNvSpPr/>
          <p:nvPr/>
        </p:nvSpPr>
        <p:spPr>
          <a:xfrm>
            <a:off x="11699753" y="6668059"/>
            <a:ext cx="80608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0" name="bg object 30"/>
          <p:cNvSpPr/>
          <p:nvPr/>
        </p:nvSpPr>
        <p:spPr>
          <a:xfrm>
            <a:off x="11448893" y="6660160"/>
            <a:ext cx="617994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45757"/>
            <a:ext cx="4755888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3333B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1286" y="2840263"/>
            <a:ext cx="875103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48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customXml" Target="../ink/ink1.xml"/><Relationship Id="rId7" Type="http://schemas.openxmlformats.org/officeDocument/2006/relationships/hyperlink" Target="http://www.rehmatkha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late.com/technology/2014/08/shark-attacks-threaten-google-s-undersea-internet-cables-video.html" TargetMode="External"/><Relationship Id="rId2" Type="http://schemas.openxmlformats.org/officeDocument/2006/relationships/hyperlink" Target="https://slate.com/technology/2014/08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twitter.com/uhoelzle/status/1263333283107991558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F8517D-6F74-4284-9476-681BB2CAB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9" y="136526"/>
            <a:ext cx="5849783" cy="24327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GB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5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Distributed Systems</a:t>
            </a:r>
            <a:br>
              <a:rPr lang="en-GB" sz="25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</a:br>
            <a:br>
              <a:rPr lang="en-GB" sz="25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</a:br>
            <a:r>
              <a:rPr lang="en-GB" sz="2000" b="1" i="1" dirty="0">
                <a:latin typeface="+mn-lt"/>
                <a:cs typeface="Arial" panose="020B0604020202020204" pitchFamily="34" charset="0"/>
              </a:rPr>
              <a:t>The second half of Parallel and Distributed Systems (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CIS6007)</a:t>
            </a:r>
            <a:br>
              <a:rPr lang="en-GB" sz="2800" dirty="0">
                <a:latin typeface="Arial"/>
                <a:cs typeface="Arial"/>
              </a:rPr>
            </a:br>
            <a:br>
              <a:rPr lang="en-US" altLang="en-GB" sz="2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GB" sz="2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GB" sz="2800" spc="-129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Studio 8.1 : M</a:t>
            </a:r>
            <a:r>
              <a:rPr lang="en-GB" sz="2800" spc="-129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odels </a:t>
            </a:r>
            <a:r>
              <a:rPr lang="en-GB" sz="2800" spc="-238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GB" sz="2800" spc="40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26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GB" sz="2800" spc="40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8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lang="en-US" altLang="en-GB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9234E-54AC-4854-9CA8-9ED71E72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60A6-9753-475C-8097-EDD17BF4C51C}" type="slidenum">
              <a:rPr lang="en-GB" smtClean="0"/>
              <a:pPr/>
              <a:t>1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C95E02-769B-43A5-8F89-93D839A06094}"/>
                  </a:ext>
                </a:extLst>
              </p14:cNvPr>
              <p14:cNvContentPartPr/>
              <p14:nvPr/>
            </p14:nvContentPartPr>
            <p14:xfrm>
              <a:off x="10985760" y="5931720"/>
              <a:ext cx="170280" cy="255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C95E02-769B-43A5-8F89-93D839A06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6400" y="5922360"/>
                <a:ext cx="189000" cy="273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 Box 5">
            <a:extLst>
              <a:ext uri="{FF2B5EF4-FFF2-40B4-BE49-F238E27FC236}">
                <a16:creationId xmlns:a16="http://schemas.microsoft.com/office/drawing/2014/main" id="{88925681-C307-146E-5D39-69B82B5D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552" y="2676926"/>
            <a:ext cx="6369925" cy="169277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altLang="en-US" sz="2000" spc="-50" dirty="0">
              <a:latin typeface="+mn-lt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en-US" sz="2000" spc="-50" dirty="0">
                <a:latin typeface="+mn-lt"/>
                <a:cs typeface="Arial" panose="020B0604020202020204" pitchFamily="34" charset="0"/>
              </a:rPr>
              <a:t>Lecturer: Dr Rehmat Ullah (rullah@cardiffmet.ac.uk)</a:t>
            </a:r>
          </a:p>
          <a:p>
            <a:pPr algn="ctr">
              <a:defRPr/>
            </a:pPr>
            <a:endParaRPr lang="en-US" altLang="en-US" sz="2000" spc="-50" dirty="0">
              <a:latin typeface="+mn-lt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altLang="en-US" sz="2000" spc="-50" dirty="0">
              <a:latin typeface="+mn-lt"/>
              <a:cs typeface="Arial" panose="020B060402020202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 eaLnBrk="1" hangingPunct="1">
              <a:defRPr/>
            </a:pPr>
            <a:endParaRPr lang="en-US" altLang="en-US" sz="24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8C3E904-5F57-5A0A-4437-AB88420AC214}"/>
              </a:ext>
            </a:extLst>
          </p:cNvPr>
          <p:cNvSpPr txBox="1">
            <a:spLocks/>
          </p:cNvSpPr>
          <p:nvPr/>
        </p:nvSpPr>
        <p:spPr>
          <a:xfrm>
            <a:off x="6797040" y="6508531"/>
            <a:ext cx="441226" cy="349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0560A6-9753-475C-8097-EDD17BF4C51C}" type="slidenum">
              <a:rPr lang="en-GB" b="1" smtClean="0">
                <a:solidFill>
                  <a:schemeClr val="tx2"/>
                </a:solidFill>
              </a:rPr>
              <a:pPr algn="ctr"/>
              <a:t>1</a:t>
            </a:fld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034" name="Picture 10" descr="Distributed Computing">
            <a:extLst>
              <a:ext uri="{FF2B5EF4-FFF2-40B4-BE49-F238E27FC236}">
                <a16:creationId xmlns:a16="http://schemas.microsoft.com/office/drawing/2014/main" id="{D41F84FA-E8DD-468A-98E6-55BD3F43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949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992D9-2D24-2B3D-3298-6D2C84807628}"/>
              </a:ext>
            </a:extLst>
          </p:cNvPr>
          <p:cNvSpPr txBox="1"/>
          <p:nvPr/>
        </p:nvSpPr>
        <p:spPr>
          <a:xfrm>
            <a:off x="5552589" y="5736174"/>
            <a:ext cx="6506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19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Credits: </a:t>
            </a:r>
            <a:r>
              <a:rPr lang="en-US" sz="1800" spc="-119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content in this lecture  is adapted from slides originally designed by </a:t>
            </a:r>
            <a:r>
              <a:rPr lang="en-US" sz="1800" spc="-11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Martin Kleppmann (University of Cambridge)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525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48184"/>
              </p:ext>
            </p:extLst>
          </p:nvPr>
        </p:nvGraphicFramePr>
        <p:xfrm>
          <a:off x="1889761" y="2746715"/>
          <a:ext cx="8013976" cy="728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658"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GB" sz="24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400" dirty="0" err="1">
                          <a:latin typeface="Tahoma"/>
                          <a:cs typeface="Tahoma"/>
                        </a:rPr>
                        <a:t>nline</a:t>
                      </a:r>
                      <a:r>
                        <a:rPr lang="en-US"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shop</a:t>
                      </a: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400" spc="-75" dirty="0">
                          <a:latin typeface="Tahoma"/>
                          <a:cs typeface="Tahoma"/>
                        </a:rPr>
                        <a:t> Pa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yments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65" dirty="0">
                          <a:latin typeface="Tahoma"/>
                          <a:cs typeface="Tahoma"/>
                        </a:rPr>
                        <a:t>service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1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240179" y="873406"/>
            <a:ext cx="1367825" cy="1367825"/>
            <a:chOff x="1873177" y="440746"/>
            <a:chExt cx="690245" cy="690245"/>
          </a:xfrm>
        </p:grpSpPr>
        <p:sp>
          <p:nvSpPr>
            <p:cNvPr id="4" name="object 4"/>
            <p:cNvSpPr/>
            <p:nvPr/>
          </p:nvSpPr>
          <p:spPr>
            <a:xfrm>
              <a:off x="1875717" y="443286"/>
              <a:ext cx="685165" cy="685165"/>
            </a:xfrm>
            <a:custGeom>
              <a:avLst/>
              <a:gdLst/>
              <a:ahLst/>
              <a:cxnLst/>
              <a:rect l="l" t="t" r="r" b="b"/>
              <a:pathLst>
                <a:path w="685164" h="685165">
                  <a:moveTo>
                    <a:pt x="342340" y="0"/>
                  </a:moveTo>
                  <a:lnTo>
                    <a:pt x="295886" y="3125"/>
                  </a:lnTo>
                  <a:lnTo>
                    <a:pt x="251331" y="12228"/>
                  </a:lnTo>
                  <a:lnTo>
                    <a:pt x="209084" y="26902"/>
                  </a:lnTo>
                  <a:lnTo>
                    <a:pt x="169553" y="46738"/>
                  </a:lnTo>
                  <a:lnTo>
                    <a:pt x="133145" y="71330"/>
                  </a:lnTo>
                  <a:lnTo>
                    <a:pt x="100268" y="100268"/>
                  </a:lnTo>
                  <a:lnTo>
                    <a:pt x="71330" y="133145"/>
                  </a:lnTo>
                  <a:lnTo>
                    <a:pt x="46738" y="169553"/>
                  </a:lnTo>
                  <a:lnTo>
                    <a:pt x="26902" y="209084"/>
                  </a:lnTo>
                  <a:lnTo>
                    <a:pt x="12228" y="251331"/>
                  </a:lnTo>
                  <a:lnTo>
                    <a:pt x="3125" y="295885"/>
                  </a:lnTo>
                  <a:lnTo>
                    <a:pt x="0" y="342339"/>
                  </a:lnTo>
                  <a:lnTo>
                    <a:pt x="3125" y="388793"/>
                  </a:lnTo>
                  <a:lnTo>
                    <a:pt x="12228" y="433348"/>
                  </a:lnTo>
                  <a:lnTo>
                    <a:pt x="26902" y="475595"/>
                  </a:lnTo>
                  <a:lnTo>
                    <a:pt x="46738" y="515126"/>
                  </a:lnTo>
                  <a:lnTo>
                    <a:pt x="71330" y="551534"/>
                  </a:lnTo>
                  <a:lnTo>
                    <a:pt x="100268" y="584411"/>
                  </a:lnTo>
                  <a:lnTo>
                    <a:pt x="133145" y="613349"/>
                  </a:lnTo>
                  <a:lnTo>
                    <a:pt x="169553" y="637941"/>
                  </a:lnTo>
                  <a:lnTo>
                    <a:pt x="209084" y="657777"/>
                  </a:lnTo>
                  <a:lnTo>
                    <a:pt x="251331" y="672451"/>
                  </a:lnTo>
                  <a:lnTo>
                    <a:pt x="295886" y="681554"/>
                  </a:lnTo>
                  <a:lnTo>
                    <a:pt x="342340" y="684680"/>
                  </a:lnTo>
                  <a:lnTo>
                    <a:pt x="388794" y="681554"/>
                  </a:lnTo>
                  <a:lnTo>
                    <a:pt x="433348" y="672451"/>
                  </a:lnTo>
                  <a:lnTo>
                    <a:pt x="475595" y="657777"/>
                  </a:lnTo>
                  <a:lnTo>
                    <a:pt x="515126" y="637941"/>
                  </a:lnTo>
                  <a:lnTo>
                    <a:pt x="551534" y="613349"/>
                  </a:lnTo>
                  <a:lnTo>
                    <a:pt x="584411" y="584411"/>
                  </a:lnTo>
                  <a:lnTo>
                    <a:pt x="613349" y="551534"/>
                  </a:lnTo>
                  <a:lnTo>
                    <a:pt x="637941" y="515126"/>
                  </a:lnTo>
                  <a:lnTo>
                    <a:pt x="657777" y="475595"/>
                  </a:lnTo>
                  <a:lnTo>
                    <a:pt x="672451" y="433348"/>
                  </a:lnTo>
                  <a:lnTo>
                    <a:pt x="681554" y="388793"/>
                  </a:lnTo>
                  <a:lnTo>
                    <a:pt x="684680" y="342339"/>
                  </a:lnTo>
                  <a:lnTo>
                    <a:pt x="681554" y="295885"/>
                  </a:lnTo>
                  <a:lnTo>
                    <a:pt x="672451" y="251331"/>
                  </a:lnTo>
                  <a:lnTo>
                    <a:pt x="657777" y="209084"/>
                  </a:lnTo>
                  <a:lnTo>
                    <a:pt x="637941" y="169553"/>
                  </a:lnTo>
                  <a:lnTo>
                    <a:pt x="613349" y="133145"/>
                  </a:lnTo>
                  <a:lnTo>
                    <a:pt x="584411" y="100268"/>
                  </a:lnTo>
                  <a:lnTo>
                    <a:pt x="551534" y="71330"/>
                  </a:lnTo>
                  <a:lnTo>
                    <a:pt x="515126" y="46738"/>
                  </a:lnTo>
                  <a:lnTo>
                    <a:pt x="475595" y="26902"/>
                  </a:lnTo>
                  <a:lnTo>
                    <a:pt x="433348" y="12228"/>
                  </a:lnTo>
                  <a:lnTo>
                    <a:pt x="388794" y="3125"/>
                  </a:lnTo>
                  <a:lnTo>
                    <a:pt x="34234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875717" y="443286"/>
              <a:ext cx="685165" cy="685165"/>
            </a:xfrm>
            <a:custGeom>
              <a:avLst/>
              <a:gdLst/>
              <a:ahLst/>
              <a:cxnLst/>
              <a:rect l="l" t="t" r="r" b="b"/>
              <a:pathLst>
                <a:path w="685164" h="685165">
                  <a:moveTo>
                    <a:pt x="684680" y="342339"/>
                  </a:moveTo>
                  <a:lnTo>
                    <a:pt x="681554" y="295885"/>
                  </a:lnTo>
                  <a:lnTo>
                    <a:pt x="672451" y="251331"/>
                  </a:lnTo>
                  <a:lnTo>
                    <a:pt x="657777" y="209084"/>
                  </a:lnTo>
                  <a:lnTo>
                    <a:pt x="637941" y="169553"/>
                  </a:lnTo>
                  <a:lnTo>
                    <a:pt x="613349" y="133145"/>
                  </a:lnTo>
                  <a:lnTo>
                    <a:pt x="584411" y="100268"/>
                  </a:lnTo>
                  <a:lnTo>
                    <a:pt x="551534" y="71330"/>
                  </a:lnTo>
                  <a:lnTo>
                    <a:pt x="515126" y="46738"/>
                  </a:lnTo>
                  <a:lnTo>
                    <a:pt x="475595" y="26902"/>
                  </a:lnTo>
                  <a:lnTo>
                    <a:pt x="433348" y="12228"/>
                  </a:lnTo>
                  <a:lnTo>
                    <a:pt x="388794" y="3125"/>
                  </a:lnTo>
                  <a:lnTo>
                    <a:pt x="342340" y="0"/>
                  </a:lnTo>
                  <a:lnTo>
                    <a:pt x="295886" y="3125"/>
                  </a:lnTo>
                  <a:lnTo>
                    <a:pt x="251331" y="12228"/>
                  </a:lnTo>
                  <a:lnTo>
                    <a:pt x="209084" y="26902"/>
                  </a:lnTo>
                  <a:lnTo>
                    <a:pt x="169553" y="46738"/>
                  </a:lnTo>
                  <a:lnTo>
                    <a:pt x="133145" y="71330"/>
                  </a:lnTo>
                  <a:lnTo>
                    <a:pt x="100268" y="100268"/>
                  </a:lnTo>
                  <a:lnTo>
                    <a:pt x="71330" y="133145"/>
                  </a:lnTo>
                  <a:lnTo>
                    <a:pt x="46738" y="169553"/>
                  </a:lnTo>
                  <a:lnTo>
                    <a:pt x="26902" y="209084"/>
                  </a:lnTo>
                  <a:lnTo>
                    <a:pt x="12228" y="251331"/>
                  </a:lnTo>
                  <a:lnTo>
                    <a:pt x="3125" y="295885"/>
                  </a:lnTo>
                  <a:lnTo>
                    <a:pt x="0" y="342339"/>
                  </a:lnTo>
                  <a:lnTo>
                    <a:pt x="3125" y="388793"/>
                  </a:lnTo>
                  <a:lnTo>
                    <a:pt x="12228" y="433348"/>
                  </a:lnTo>
                  <a:lnTo>
                    <a:pt x="26902" y="475595"/>
                  </a:lnTo>
                  <a:lnTo>
                    <a:pt x="46738" y="515126"/>
                  </a:lnTo>
                  <a:lnTo>
                    <a:pt x="71330" y="551534"/>
                  </a:lnTo>
                  <a:lnTo>
                    <a:pt x="100268" y="584411"/>
                  </a:lnTo>
                  <a:lnTo>
                    <a:pt x="133145" y="613349"/>
                  </a:lnTo>
                  <a:lnTo>
                    <a:pt x="169553" y="637941"/>
                  </a:lnTo>
                  <a:lnTo>
                    <a:pt x="209084" y="657777"/>
                  </a:lnTo>
                  <a:lnTo>
                    <a:pt x="251331" y="672451"/>
                  </a:lnTo>
                  <a:lnTo>
                    <a:pt x="295886" y="681554"/>
                  </a:lnTo>
                  <a:lnTo>
                    <a:pt x="342340" y="684680"/>
                  </a:lnTo>
                  <a:lnTo>
                    <a:pt x="388794" y="681554"/>
                  </a:lnTo>
                  <a:lnTo>
                    <a:pt x="433348" y="672451"/>
                  </a:lnTo>
                  <a:lnTo>
                    <a:pt x="475595" y="657777"/>
                  </a:lnTo>
                  <a:lnTo>
                    <a:pt x="515126" y="637941"/>
                  </a:lnTo>
                  <a:lnTo>
                    <a:pt x="551534" y="613349"/>
                  </a:lnTo>
                  <a:lnTo>
                    <a:pt x="584411" y="584411"/>
                  </a:lnTo>
                  <a:lnTo>
                    <a:pt x="613349" y="551534"/>
                  </a:lnTo>
                  <a:lnTo>
                    <a:pt x="637941" y="515126"/>
                  </a:lnTo>
                  <a:lnTo>
                    <a:pt x="657777" y="475595"/>
                  </a:lnTo>
                  <a:lnTo>
                    <a:pt x="672451" y="433348"/>
                  </a:lnTo>
                  <a:lnTo>
                    <a:pt x="681554" y="388793"/>
                  </a:lnTo>
                  <a:lnTo>
                    <a:pt x="684680" y="34233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9871" y="710570"/>
            <a:ext cx="5585810" cy="1067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>
              <a:spcBef>
                <a:spcPts val="59"/>
              </a:spcBef>
            </a:pPr>
            <a:endParaRPr sz="4360" dirty="0">
              <a:latin typeface="Trebuchet MS"/>
              <a:cs typeface="Trebuchet MS"/>
            </a:endParaRPr>
          </a:p>
          <a:p>
            <a:pPr marL="3649301">
              <a:spcBef>
                <a:spcPts val="10"/>
              </a:spcBef>
            </a:pPr>
            <a:r>
              <a:rPr sz="2378" spc="-119" dirty="0">
                <a:latin typeface="Tahoma"/>
                <a:cs typeface="Tahoma"/>
              </a:rPr>
              <a:t>customer</a:t>
            </a:r>
            <a:endParaRPr sz="2378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33593" y="1865238"/>
            <a:ext cx="1764203" cy="892169"/>
            <a:chOff x="1011983" y="941254"/>
            <a:chExt cx="890269" cy="450215"/>
          </a:xfrm>
        </p:grpSpPr>
        <p:sp>
          <p:nvSpPr>
            <p:cNvPr id="8" name="object 8"/>
            <p:cNvSpPr/>
            <p:nvPr/>
          </p:nvSpPr>
          <p:spPr>
            <a:xfrm>
              <a:off x="1017063" y="970722"/>
              <a:ext cx="831215" cy="415925"/>
            </a:xfrm>
            <a:custGeom>
              <a:avLst/>
              <a:gdLst/>
              <a:ahLst/>
              <a:cxnLst/>
              <a:rect l="l" t="t" r="r" b="b"/>
              <a:pathLst>
                <a:path w="831214" h="415925">
                  <a:moveTo>
                    <a:pt x="0" y="415351"/>
                  </a:moveTo>
                  <a:lnTo>
                    <a:pt x="83081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130" y="941254"/>
              <a:ext cx="92604" cy="709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60076" y="1911099"/>
            <a:ext cx="1885006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99" dirty="0">
                <a:latin typeface="Tahoma"/>
                <a:cs typeface="Tahoma"/>
              </a:rPr>
              <a:t>dispatch</a:t>
            </a:r>
            <a:r>
              <a:rPr sz="2378" spc="-40" dirty="0">
                <a:latin typeface="Tahoma"/>
                <a:cs typeface="Tahoma"/>
              </a:rPr>
              <a:t> </a:t>
            </a:r>
            <a:r>
              <a:rPr sz="2378" spc="-129" dirty="0">
                <a:latin typeface="Tahoma"/>
                <a:cs typeface="Tahoma"/>
              </a:rPr>
              <a:t>goods</a:t>
            </a:r>
            <a:endParaRPr sz="2378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0452" y="1865239"/>
            <a:ext cx="1769238" cy="894684"/>
            <a:chOff x="2534380" y="941255"/>
            <a:chExt cx="892810" cy="451484"/>
          </a:xfrm>
        </p:grpSpPr>
        <p:sp>
          <p:nvSpPr>
            <p:cNvPr id="12" name="object 12"/>
            <p:cNvSpPr/>
            <p:nvPr/>
          </p:nvSpPr>
          <p:spPr>
            <a:xfrm>
              <a:off x="2588241" y="970722"/>
              <a:ext cx="833755" cy="417195"/>
            </a:xfrm>
            <a:custGeom>
              <a:avLst/>
              <a:gdLst/>
              <a:ahLst/>
              <a:cxnLst/>
              <a:rect l="l" t="t" r="r" b="b"/>
              <a:pathLst>
                <a:path w="833754" h="417194">
                  <a:moveTo>
                    <a:pt x="833345" y="4166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4380" y="941255"/>
              <a:ext cx="92604" cy="710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04721" y="1912357"/>
            <a:ext cx="2243636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49" dirty="0">
                <a:latin typeface="Tahoma"/>
                <a:cs typeface="Tahoma"/>
              </a:rPr>
              <a:t>charge</a:t>
            </a:r>
            <a:r>
              <a:rPr sz="2378" spc="-30" dirty="0">
                <a:latin typeface="Tahoma"/>
                <a:cs typeface="Tahoma"/>
              </a:rPr>
              <a:t> </a:t>
            </a:r>
            <a:r>
              <a:rPr sz="2378" spc="-79" dirty="0">
                <a:latin typeface="Tahoma"/>
                <a:cs typeface="Tahoma"/>
              </a:rPr>
              <a:t>credit</a:t>
            </a:r>
            <a:r>
              <a:rPr sz="2378" spc="-30" dirty="0">
                <a:latin typeface="Tahoma"/>
                <a:cs typeface="Tahoma"/>
              </a:rPr>
              <a:t> </a:t>
            </a:r>
            <a:r>
              <a:rPr sz="2378" spc="-119" dirty="0">
                <a:latin typeface="Tahoma"/>
                <a:cs typeface="Tahoma"/>
              </a:rPr>
              <a:t>card</a:t>
            </a:r>
            <a:endParaRPr sz="2378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0036" y="2846409"/>
            <a:ext cx="129708" cy="2744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0717" y="2846409"/>
            <a:ext cx="142679" cy="27447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45457" y="2979764"/>
            <a:ext cx="616591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69" dirty="0">
                <a:latin typeface="Tahoma"/>
                <a:cs typeface="Tahoma"/>
              </a:rPr>
              <a:t>RPC</a:t>
            </a:r>
            <a:endParaRPr sz="2378">
              <a:latin typeface="Tahoma"/>
              <a:cs typeface="Tahoma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A5205F5F-C3B1-8900-30CE-608A1946F447}"/>
              </a:ext>
            </a:extLst>
          </p:cNvPr>
          <p:cNvSpPr txBox="1">
            <a:spLocks/>
          </p:cNvSpPr>
          <p:nvPr/>
        </p:nvSpPr>
        <p:spPr>
          <a:xfrm>
            <a:off x="476238" y="417057"/>
            <a:ext cx="558581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5168">
              <a:spcBef>
                <a:spcPts val="238"/>
              </a:spcBef>
            </a:pPr>
            <a:r>
              <a:rPr lang="en-GB" sz="2800" spc="-12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416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20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GB"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nerals</a:t>
            </a:r>
            <a:r>
              <a:rPr lang="en-GB" sz="2800" spc="5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32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2800" spc="-26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5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05601"/>
              </p:ext>
            </p:extLst>
          </p:nvPr>
        </p:nvGraphicFramePr>
        <p:xfrm>
          <a:off x="2276885" y="2746715"/>
          <a:ext cx="7626851" cy="461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658"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5" dirty="0">
                          <a:latin typeface="Tahoma"/>
                          <a:cs typeface="Tahoma"/>
                        </a:rPr>
                        <a:t>online</a:t>
                      </a:r>
                      <a:r>
                        <a:rPr sz="2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shop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400" spc="-7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ayments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65" dirty="0">
                          <a:latin typeface="Tahoma"/>
                          <a:cs typeface="Tahoma"/>
                        </a:rPr>
                        <a:t>service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1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240179" y="873406"/>
            <a:ext cx="1367825" cy="1367825"/>
            <a:chOff x="1873177" y="440746"/>
            <a:chExt cx="690245" cy="690245"/>
          </a:xfrm>
        </p:grpSpPr>
        <p:sp>
          <p:nvSpPr>
            <p:cNvPr id="5" name="object 5"/>
            <p:cNvSpPr/>
            <p:nvPr/>
          </p:nvSpPr>
          <p:spPr>
            <a:xfrm>
              <a:off x="1875717" y="443286"/>
              <a:ext cx="685165" cy="685165"/>
            </a:xfrm>
            <a:custGeom>
              <a:avLst/>
              <a:gdLst/>
              <a:ahLst/>
              <a:cxnLst/>
              <a:rect l="l" t="t" r="r" b="b"/>
              <a:pathLst>
                <a:path w="685164" h="685165">
                  <a:moveTo>
                    <a:pt x="342340" y="0"/>
                  </a:moveTo>
                  <a:lnTo>
                    <a:pt x="295886" y="3125"/>
                  </a:lnTo>
                  <a:lnTo>
                    <a:pt x="251331" y="12228"/>
                  </a:lnTo>
                  <a:lnTo>
                    <a:pt x="209084" y="26902"/>
                  </a:lnTo>
                  <a:lnTo>
                    <a:pt x="169553" y="46738"/>
                  </a:lnTo>
                  <a:lnTo>
                    <a:pt x="133145" y="71330"/>
                  </a:lnTo>
                  <a:lnTo>
                    <a:pt x="100268" y="100268"/>
                  </a:lnTo>
                  <a:lnTo>
                    <a:pt x="71330" y="133145"/>
                  </a:lnTo>
                  <a:lnTo>
                    <a:pt x="46738" y="169553"/>
                  </a:lnTo>
                  <a:lnTo>
                    <a:pt x="26902" y="209084"/>
                  </a:lnTo>
                  <a:lnTo>
                    <a:pt x="12228" y="251331"/>
                  </a:lnTo>
                  <a:lnTo>
                    <a:pt x="3125" y="295885"/>
                  </a:lnTo>
                  <a:lnTo>
                    <a:pt x="0" y="342339"/>
                  </a:lnTo>
                  <a:lnTo>
                    <a:pt x="3125" y="388793"/>
                  </a:lnTo>
                  <a:lnTo>
                    <a:pt x="12228" y="433348"/>
                  </a:lnTo>
                  <a:lnTo>
                    <a:pt x="26902" y="475595"/>
                  </a:lnTo>
                  <a:lnTo>
                    <a:pt x="46738" y="515126"/>
                  </a:lnTo>
                  <a:lnTo>
                    <a:pt x="71330" y="551534"/>
                  </a:lnTo>
                  <a:lnTo>
                    <a:pt x="100268" y="584411"/>
                  </a:lnTo>
                  <a:lnTo>
                    <a:pt x="133145" y="613349"/>
                  </a:lnTo>
                  <a:lnTo>
                    <a:pt x="169553" y="637941"/>
                  </a:lnTo>
                  <a:lnTo>
                    <a:pt x="209084" y="657777"/>
                  </a:lnTo>
                  <a:lnTo>
                    <a:pt x="251331" y="672451"/>
                  </a:lnTo>
                  <a:lnTo>
                    <a:pt x="295886" y="681554"/>
                  </a:lnTo>
                  <a:lnTo>
                    <a:pt x="342340" y="684680"/>
                  </a:lnTo>
                  <a:lnTo>
                    <a:pt x="388794" y="681554"/>
                  </a:lnTo>
                  <a:lnTo>
                    <a:pt x="433348" y="672451"/>
                  </a:lnTo>
                  <a:lnTo>
                    <a:pt x="475595" y="657777"/>
                  </a:lnTo>
                  <a:lnTo>
                    <a:pt x="515126" y="637941"/>
                  </a:lnTo>
                  <a:lnTo>
                    <a:pt x="551534" y="613349"/>
                  </a:lnTo>
                  <a:lnTo>
                    <a:pt x="584411" y="584411"/>
                  </a:lnTo>
                  <a:lnTo>
                    <a:pt x="613349" y="551534"/>
                  </a:lnTo>
                  <a:lnTo>
                    <a:pt x="637941" y="515126"/>
                  </a:lnTo>
                  <a:lnTo>
                    <a:pt x="657777" y="475595"/>
                  </a:lnTo>
                  <a:lnTo>
                    <a:pt x="672451" y="433348"/>
                  </a:lnTo>
                  <a:lnTo>
                    <a:pt x="681554" y="388793"/>
                  </a:lnTo>
                  <a:lnTo>
                    <a:pt x="684680" y="342339"/>
                  </a:lnTo>
                  <a:lnTo>
                    <a:pt x="681554" y="295885"/>
                  </a:lnTo>
                  <a:lnTo>
                    <a:pt x="672451" y="251331"/>
                  </a:lnTo>
                  <a:lnTo>
                    <a:pt x="657777" y="209084"/>
                  </a:lnTo>
                  <a:lnTo>
                    <a:pt x="637941" y="169553"/>
                  </a:lnTo>
                  <a:lnTo>
                    <a:pt x="613349" y="133145"/>
                  </a:lnTo>
                  <a:lnTo>
                    <a:pt x="584411" y="100268"/>
                  </a:lnTo>
                  <a:lnTo>
                    <a:pt x="551534" y="71330"/>
                  </a:lnTo>
                  <a:lnTo>
                    <a:pt x="515126" y="46738"/>
                  </a:lnTo>
                  <a:lnTo>
                    <a:pt x="475595" y="26902"/>
                  </a:lnTo>
                  <a:lnTo>
                    <a:pt x="433348" y="12228"/>
                  </a:lnTo>
                  <a:lnTo>
                    <a:pt x="388794" y="3125"/>
                  </a:lnTo>
                  <a:lnTo>
                    <a:pt x="34234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75717" y="443286"/>
              <a:ext cx="685165" cy="685165"/>
            </a:xfrm>
            <a:custGeom>
              <a:avLst/>
              <a:gdLst/>
              <a:ahLst/>
              <a:cxnLst/>
              <a:rect l="l" t="t" r="r" b="b"/>
              <a:pathLst>
                <a:path w="685164" h="685165">
                  <a:moveTo>
                    <a:pt x="684680" y="342339"/>
                  </a:moveTo>
                  <a:lnTo>
                    <a:pt x="681554" y="295885"/>
                  </a:lnTo>
                  <a:lnTo>
                    <a:pt x="672451" y="251331"/>
                  </a:lnTo>
                  <a:lnTo>
                    <a:pt x="657777" y="209084"/>
                  </a:lnTo>
                  <a:lnTo>
                    <a:pt x="637941" y="169553"/>
                  </a:lnTo>
                  <a:lnTo>
                    <a:pt x="613349" y="133145"/>
                  </a:lnTo>
                  <a:lnTo>
                    <a:pt x="584411" y="100268"/>
                  </a:lnTo>
                  <a:lnTo>
                    <a:pt x="551534" y="71330"/>
                  </a:lnTo>
                  <a:lnTo>
                    <a:pt x="515126" y="46738"/>
                  </a:lnTo>
                  <a:lnTo>
                    <a:pt x="475595" y="26902"/>
                  </a:lnTo>
                  <a:lnTo>
                    <a:pt x="433348" y="12228"/>
                  </a:lnTo>
                  <a:lnTo>
                    <a:pt x="388794" y="3125"/>
                  </a:lnTo>
                  <a:lnTo>
                    <a:pt x="342340" y="0"/>
                  </a:lnTo>
                  <a:lnTo>
                    <a:pt x="295886" y="3125"/>
                  </a:lnTo>
                  <a:lnTo>
                    <a:pt x="251331" y="12228"/>
                  </a:lnTo>
                  <a:lnTo>
                    <a:pt x="209084" y="26902"/>
                  </a:lnTo>
                  <a:lnTo>
                    <a:pt x="169553" y="46738"/>
                  </a:lnTo>
                  <a:lnTo>
                    <a:pt x="133145" y="71330"/>
                  </a:lnTo>
                  <a:lnTo>
                    <a:pt x="100268" y="100268"/>
                  </a:lnTo>
                  <a:lnTo>
                    <a:pt x="71330" y="133145"/>
                  </a:lnTo>
                  <a:lnTo>
                    <a:pt x="46738" y="169553"/>
                  </a:lnTo>
                  <a:lnTo>
                    <a:pt x="26902" y="209084"/>
                  </a:lnTo>
                  <a:lnTo>
                    <a:pt x="12228" y="251331"/>
                  </a:lnTo>
                  <a:lnTo>
                    <a:pt x="3125" y="295885"/>
                  </a:lnTo>
                  <a:lnTo>
                    <a:pt x="0" y="342339"/>
                  </a:lnTo>
                  <a:lnTo>
                    <a:pt x="3125" y="388793"/>
                  </a:lnTo>
                  <a:lnTo>
                    <a:pt x="12228" y="433348"/>
                  </a:lnTo>
                  <a:lnTo>
                    <a:pt x="26902" y="475595"/>
                  </a:lnTo>
                  <a:lnTo>
                    <a:pt x="46738" y="515126"/>
                  </a:lnTo>
                  <a:lnTo>
                    <a:pt x="71330" y="551534"/>
                  </a:lnTo>
                  <a:lnTo>
                    <a:pt x="100268" y="584411"/>
                  </a:lnTo>
                  <a:lnTo>
                    <a:pt x="133145" y="613349"/>
                  </a:lnTo>
                  <a:lnTo>
                    <a:pt x="169553" y="637941"/>
                  </a:lnTo>
                  <a:lnTo>
                    <a:pt x="209084" y="657777"/>
                  </a:lnTo>
                  <a:lnTo>
                    <a:pt x="251331" y="672451"/>
                  </a:lnTo>
                  <a:lnTo>
                    <a:pt x="295886" y="681554"/>
                  </a:lnTo>
                  <a:lnTo>
                    <a:pt x="342340" y="684680"/>
                  </a:lnTo>
                  <a:lnTo>
                    <a:pt x="388794" y="681554"/>
                  </a:lnTo>
                  <a:lnTo>
                    <a:pt x="433348" y="672451"/>
                  </a:lnTo>
                  <a:lnTo>
                    <a:pt x="475595" y="657777"/>
                  </a:lnTo>
                  <a:lnTo>
                    <a:pt x="515126" y="637941"/>
                  </a:lnTo>
                  <a:lnTo>
                    <a:pt x="551534" y="613349"/>
                  </a:lnTo>
                  <a:lnTo>
                    <a:pt x="584411" y="584411"/>
                  </a:lnTo>
                  <a:lnTo>
                    <a:pt x="613349" y="551534"/>
                  </a:lnTo>
                  <a:lnTo>
                    <a:pt x="637941" y="515126"/>
                  </a:lnTo>
                  <a:lnTo>
                    <a:pt x="657777" y="475595"/>
                  </a:lnTo>
                  <a:lnTo>
                    <a:pt x="672451" y="433348"/>
                  </a:lnTo>
                  <a:lnTo>
                    <a:pt x="681554" y="388793"/>
                  </a:lnTo>
                  <a:lnTo>
                    <a:pt x="684680" y="34233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42047" y="1316780"/>
            <a:ext cx="1162714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3593" y="1865238"/>
            <a:ext cx="1764203" cy="892169"/>
            <a:chOff x="1011983" y="941254"/>
            <a:chExt cx="890269" cy="450215"/>
          </a:xfrm>
        </p:grpSpPr>
        <p:sp>
          <p:nvSpPr>
            <p:cNvPr id="9" name="object 9"/>
            <p:cNvSpPr/>
            <p:nvPr/>
          </p:nvSpPr>
          <p:spPr>
            <a:xfrm>
              <a:off x="1017063" y="970722"/>
              <a:ext cx="831215" cy="415925"/>
            </a:xfrm>
            <a:custGeom>
              <a:avLst/>
              <a:gdLst/>
              <a:ahLst/>
              <a:cxnLst/>
              <a:rect l="l" t="t" r="r" b="b"/>
              <a:pathLst>
                <a:path w="831214" h="415925">
                  <a:moveTo>
                    <a:pt x="0" y="415351"/>
                  </a:moveTo>
                  <a:lnTo>
                    <a:pt x="83081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130" y="941254"/>
              <a:ext cx="92604" cy="709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60076" y="1911099"/>
            <a:ext cx="1885006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50452" y="1865239"/>
            <a:ext cx="1769238" cy="894684"/>
            <a:chOff x="2534380" y="941255"/>
            <a:chExt cx="892810" cy="451484"/>
          </a:xfrm>
        </p:grpSpPr>
        <p:sp>
          <p:nvSpPr>
            <p:cNvPr id="13" name="object 13"/>
            <p:cNvSpPr/>
            <p:nvPr/>
          </p:nvSpPr>
          <p:spPr>
            <a:xfrm>
              <a:off x="2588241" y="970722"/>
              <a:ext cx="833755" cy="417195"/>
            </a:xfrm>
            <a:custGeom>
              <a:avLst/>
              <a:gdLst/>
              <a:ahLst/>
              <a:cxnLst/>
              <a:rect l="l" t="t" r="r" b="b"/>
              <a:pathLst>
                <a:path w="833754" h="417194">
                  <a:moveTo>
                    <a:pt x="833345" y="416618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4380" y="941255"/>
              <a:ext cx="92604" cy="710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04721" y="1912357"/>
            <a:ext cx="2243636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charge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credit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63111" y="2846409"/>
            <a:ext cx="142679" cy="27447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0717" y="2846409"/>
            <a:ext cx="142679" cy="27447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45457" y="2979764"/>
            <a:ext cx="616591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RPC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09111"/>
              </p:ext>
            </p:extLst>
          </p:nvPr>
        </p:nvGraphicFramePr>
        <p:xfrm>
          <a:off x="2313932" y="3576377"/>
          <a:ext cx="7558898" cy="238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</a:t>
                      </a:r>
                      <a:r>
                        <a:rPr sz="2400" spc="-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shop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payments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6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6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outcome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dispatch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charge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nothing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happens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6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dispatches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charge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shop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loses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8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money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dispatch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charges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6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complaint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6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dispatches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charges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ever</a:t>
                      </a:r>
                      <a:r>
                        <a:rPr sz="2400" spc="-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</a:t>
                      </a:r>
                      <a:r>
                        <a:rPr sz="2400" spc="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hap</a:t>
                      </a:r>
                      <a:r>
                        <a:rPr sz="2400" spc="-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298883" y="6172168"/>
            <a:ext cx="7591615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Desired:</a:t>
            </a:r>
            <a:r>
              <a:rPr sz="2378" b="1" spc="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dispatches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i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68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i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0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i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i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made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26857819-07AE-7130-A88A-EF75296DAB0D}"/>
              </a:ext>
            </a:extLst>
          </p:cNvPr>
          <p:cNvSpPr txBox="1">
            <a:spLocks/>
          </p:cNvSpPr>
          <p:nvPr/>
        </p:nvSpPr>
        <p:spPr>
          <a:xfrm>
            <a:off x="476238" y="417057"/>
            <a:ext cx="558581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5168">
              <a:spcBef>
                <a:spcPts val="238"/>
              </a:spcBef>
            </a:pPr>
            <a:r>
              <a:rPr lang="en-GB" sz="2800" spc="-12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416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20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GB"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nerals</a:t>
            </a:r>
            <a:r>
              <a:rPr lang="en-GB" sz="2800" spc="5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32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2800" spc="-26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5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603" y="194688"/>
            <a:ext cx="5511567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669" y="1008910"/>
            <a:ext cx="1043171" cy="359073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154">
              <a:lnSpc>
                <a:spcPts val="2804"/>
              </a:lnSpc>
            </a:pPr>
            <a:r>
              <a:rPr sz="2378" spc="-2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rmy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01497" y="2982647"/>
            <a:ext cx="785210" cy="785210"/>
            <a:chOff x="2105972" y="1505132"/>
            <a:chExt cx="396240" cy="396240"/>
          </a:xfrm>
        </p:grpSpPr>
        <p:sp>
          <p:nvSpPr>
            <p:cNvPr id="5" name="object 5"/>
            <p:cNvSpPr/>
            <p:nvPr/>
          </p:nvSpPr>
          <p:spPr>
            <a:xfrm>
              <a:off x="2108512" y="150767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195511" y="0"/>
                  </a:moveTo>
                  <a:lnTo>
                    <a:pt x="150682" y="5163"/>
                  </a:lnTo>
                  <a:lnTo>
                    <a:pt x="109530" y="19871"/>
                  </a:lnTo>
                  <a:lnTo>
                    <a:pt x="73228" y="42951"/>
                  </a:lnTo>
                  <a:lnTo>
                    <a:pt x="42951" y="73228"/>
                  </a:lnTo>
                  <a:lnTo>
                    <a:pt x="19871" y="109530"/>
                  </a:lnTo>
                  <a:lnTo>
                    <a:pt x="5163" y="150682"/>
                  </a:lnTo>
                  <a:lnTo>
                    <a:pt x="0" y="195511"/>
                  </a:lnTo>
                  <a:lnTo>
                    <a:pt x="5163" y="240341"/>
                  </a:lnTo>
                  <a:lnTo>
                    <a:pt x="19871" y="281493"/>
                  </a:lnTo>
                  <a:lnTo>
                    <a:pt x="42951" y="317794"/>
                  </a:lnTo>
                  <a:lnTo>
                    <a:pt x="73228" y="348071"/>
                  </a:lnTo>
                  <a:lnTo>
                    <a:pt x="109530" y="371151"/>
                  </a:lnTo>
                  <a:lnTo>
                    <a:pt x="150682" y="385859"/>
                  </a:lnTo>
                  <a:lnTo>
                    <a:pt x="195511" y="391023"/>
                  </a:lnTo>
                  <a:lnTo>
                    <a:pt x="240341" y="385859"/>
                  </a:lnTo>
                  <a:lnTo>
                    <a:pt x="281493" y="371151"/>
                  </a:lnTo>
                  <a:lnTo>
                    <a:pt x="317794" y="348071"/>
                  </a:lnTo>
                  <a:lnTo>
                    <a:pt x="348072" y="317794"/>
                  </a:lnTo>
                  <a:lnTo>
                    <a:pt x="371151" y="281493"/>
                  </a:lnTo>
                  <a:lnTo>
                    <a:pt x="385859" y="240341"/>
                  </a:lnTo>
                  <a:lnTo>
                    <a:pt x="391023" y="195511"/>
                  </a:lnTo>
                  <a:lnTo>
                    <a:pt x="385859" y="150682"/>
                  </a:lnTo>
                  <a:lnTo>
                    <a:pt x="371151" y="109530"/>
                  </a:lnTo>
                  <a:lnTo>
                    <a:pt x="348072" y="73228"/>
                  </a:lnTo>
                  <a:lnTo>
                    <a:pt x="317794" y="42951"/>
                  </a:lnTo>
                  <a:lnTo>
                    <a:pt x="281493" y="19871"/>
                  </a:lnTo>
                  <a:lnTo>
                    <a:pt x="240341" y="5163"/>
                  </a:lnTo>
                  <a:lnTo>
                    <a:pt x="19551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08512" y="150767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1023" y="195511"/>
                  </a:moveTo>
                  <a:lnTo>
                    <a:pt x="385859" y="150682"/>
                  </a:lnTo>
                  <a:lnTo>
                    <a:pt x="371151" y="109530"/>
                  </a:lnTo>
                  <a:lnTo>
                    <a:pt x="348072" y="73228"/>
                  </a:lnTo>
                  <a:lnTo>
                    <a:pt x="317794" y="42951"/>
                  </a:lnTo>
                  <a:lnTo>
                    <a:pt x="281493" y="19871"/>
                  </a:lnTo>
                  <a:lnTo>
                    <a:pt x="240341" y="5163"/>
                  </a:lnTo>
                  <a:lnTo>
                    <a:pt x="195511" y="0"/>
                  </a:lnTo>
                  <a:lnTo>
                    <a:pt x="150682" y="5163"/>
                  </a:lnTo>
                  <a:lnTo>
                    <a:pt x="109530" y="19871"/>
                  </a:lnTo>
                  <a:lnTo>
                    <a:pt x="73228" y="42951"/>
                  </a:lnTo>
                  <a:lnTo>
                    <a:pt x="42951" y="73228"/>
                  </a:lnTo>
                  <a:lnTo>
                    <a:pt x="19871" y="109530"/>
                  </a:lnTo>
                  <a:lnTo>
                    <a:pt x="5163" y="150682"/>
                  </a:lnTo>
                  <a:lnTo>
                    <a:pt x="0" y="195511"/>
                  </a:lnTo>
                  <a:lnTo>
                    <a:pt x="5163" y="240341"/>
                  </a:lnTo>
                  <a:lnTo>
                    <a:pt x="19871" y="281493"/>
                  </a:lnTo>
                  <a:lnTo>
                    <a:pt x="42951" y="317794"/>
                  </a:lnTo>
                  <a:lnTo>
                    <a:pt x="73228" y="348071"/>
                  </a:lnTo>
                  <a:lnTo>
                    <a:pt x="109530" y="371151"/>
                  </a:lnTo>
                  <a:lnTo>
                    <a:pt x="150682" y="385859"/>
                  </a:lnTo>
                  <a:lnTo>
                    <a:pt x="195511" y="391023"/>
                  </a:lnTo>
                  <a:lnTo>
                    <a:pt x="240341" y="385859"/>
                  </a:lnTo>
                  <a:lnTo>
                    <a:pt x="281493" y="371151"/>
                  </a:lnTo>
                  <a:lnTo>
                    <a:pt x="317794" y="348071"/>
                  </a:lnTo>
                  <a:lnTo>
                    <a:pt x="348072" y="317794"/>
                  </a:lnTo>
                  <a:lnTo>
                    <a:pt x="371151" y="281493"/>
                  </a:lnTo>
                  <a:lnTo>
                    <a:pt x="385859" y="240341"/>
                  </a:lnTo>
                  <a:lnTo>
                    <a:pt x="391023" y="19551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52156" y="3121807"/>
            <a:ext cx="483206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99805" y="3588708"/>
            <a:ext cx="2146743" cy="1350208"/>
            <a:chOff x="1045396" y="1810968"/>
            <a:chExt cx="1083310" cy="681355"/>
          </a:xfrm>
        </p:grpSpPr>
        <p:sp>
          <p:nvSpPr>
            <p:cNvPr id="9" name="object 9"/>
            <p:cNvSpPr/>
            <p:nvPr/>
          </p:nvSpPr>
          <p:spPr>
            <a:xfrm>
              <a:off x="1050476" y="1844893"/>
              <a:ext cx="1027430" cy="641985"/>
            </a:xfrm>
            <a:custGeom>
              <a:avLst/>
              <a:gdLst/>
              <a:ahLst/>
              <a:cxnLst/>
              <a:rect l="l" t="t" r="r" b="b"/>
              <a:pathLst>
                <a:path w="1027430" h="641985">
                  <a:moveTo>
                    <a:pt x="0" y="641726"/>
                  </a:moveTo>
                  <a:lnTo>
                    <a:pt x="1026814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7263" y="1810968"/>
              <a:ext cx="91267" cy="759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768165" y="4176731"/>
            <a:ext cx="958862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attack?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41735" y="3588708"/>
            <a:ext cx="2146743" cy="1350208"/>
            <a:chOff x="2479518" y="1810968"/>
            <a:chExt cx="1083310" cy="681355"/>
          </a:xfrm>
        </p:grpSpPr>
        <p:sp>
          <p:nvSpPr>
            <p:cNvPr id="13" name="object 13"/>
            <p:cNvSpPr/>
            <p:nvPr/>
          </p:nvSpPr>
          <p:spPr>
            <a:xfrm>
              <a:off x="2530757" y="1844893"/>
              <a:ext cx="1027430" cy="641985"/>
            </a:xfrm>
            <a:custGeom>
              <a:avLst/>
              <a:gdLst/>
              <a:ahLst/>
              <a:cxnLst/>
              <a:rect l="l" t="t" r="r" b="b"/>
              <a:pathLst>
                <a:path w="1027429" h="641985">
                  <a:moveTo>
                    <a:pt x="1026814" y="641726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9518" y="1810968"/>
              <a:ext cx="91267" cy="759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461500" y="4176731"/>
            <a:ext cx="958862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attack?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26208" y="1455851"/>
            <a:ext cx="135902" cy="1508760"/>
            <a:chOff x="2269831" y="734665"/>
            <a:chExt cx="68580" cy="761365"/>
          </a:xfrm>
        </p:grpSpPr>
        <p:sp>
          <p:nvSpPr>
            <p:cNvPr id="17" name="object 17"/>
            <p:cNvSpPr/>
            <p:nvPr/>
          </p:nvSpPr>
          <p:spPr>
            <a:xfrm>
              <a:off x="2304024" y="739745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0" y="696662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9831" y="1408424"/>
              <a:ext cx="68385" cy="8736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52702" y="2288126"/>
            <a:ext cx="958862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attack?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714041" y="4927615"/>
          <a:ext cx="6751038" cy="451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95">
                <a:tc rowSpan="2">
                  <a:txBody>
                    <a:bodyPr/>
                    <a:lstStyle/>
                    <a:p>
                      <a:pPr marL="49530">
                        <a:lnSpc>
                          <a:spcPts val="1415"/>
                        </a:lnSpc>
                      </a:pPr>
                      <a:r>
                        <a:rPr sz="24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rmy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ts val="1415"/>
                        </a:lnSpc>
                      </a:pPr>
                      <a:r>
                        <a:rPr sz="24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rmy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messengers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6666" y="5021388"/>
            <a:ext cx="142679" cy="27447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8587" y="5021388"/>
            <a:ext cx="142679" cy="27447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197266" y="1463869"/>
            <a:ext cx="2413513" cy="3466750"/>
            <a:chOff x="842263" y="738711"/>
            <a:chExt cx="1217930" cy="1749425"/>
          </a:xfrm>
        </p:grpSpPr>
        <p:sp>
          <p:nvSpPr>
            <p:cNvPr id="24" name="object 24"/>
            <p:cNvSpPr/>
            <p:nvPr/>
          </p:nvSpPr>
          <p:spPr>
            <a:xfrm>
              <a:off x="872487" y="752358"/>
              <a:ext cx="1157605" cy="1722120"/>
            </a:xfrm>
            <a:custGeom>
              <a:avLst/>
              <a:gdLst/>
              <a:ahLst/>
              <a:cxnLst/>
              <a:rect l="l" t="t" r="r" b="b"/>
              <a:pathLst>
                <a:path w="1157605" h="1722120">
                  <a:moveTo>
                    <a:pt x="0" y="1721648"/>
                  </a:moveTo>
                  <a:lnTo>
                    <a:pt x="1157463" y="0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263" y="2390480"/>
              <a:ext cx="117135" cy="971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3039" y="738711"/>
              <a:ext cx="117135" cy="971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902462" y="2908365"/>
            <a:ext cx="1414384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messengers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77190" y="1463869"/>
            <a:ext cx="2413513" cy="3466750"/>
            <a:chOff x="2547873" y="738711"/>
            <a:chExt cx="1217930" cy="1749425"/>
          </a:xfrm>
        </p:grpSpPr>
        <p:sp>
          <p:nvSpPr>
            <p:cNvPr id="29" name="object 29"/>
            <p:cNvSpPr/>
            <p:nvPr/>
          </p:nvSpPr>
          <p:spPr>
            <a:xfrm>
              <a:off x="2578097" y="752358"/>
              <a:ext cx="1157605" cy="1722120"/>
            </a:xfrm>
            <a:custGeom>
              <a:avLst/>
              <a:gdLst/>
              <a:ahLst/>
              <a:cxnLst/>
              <a:rect l="l" t="t" r="r" b="b"/>
              <a:pathLst>
                <a:path w="1157604" h="1722120">
                  <a:moveTo>
                    <a:pt x="1157463" y="1721648"/>
                  </a:moveTo>
                  <a:lnTo>
                    <a:pt x="0" y="0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8650" y="2390480"/>
              <a:ext cx="117135" cy="971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7873" y="738711"/>
              <a:ext cx="117135" cy="9717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871932" y="2908365"/>
            <a:ext cx="1414384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messengers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34966" y="6041704"/>
            <a:ext cx="6119349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sz="2378" b="1" spc="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traitors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524" y="180922"/>
            <a:ext cx="3929823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26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800" spc="-20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8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8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lie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6587" y="1286914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8154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02" y="1286914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8154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7218" y="1286914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6895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2914" y="1755759"/>
            <a:ext cx="0" cy="1618236"/>
          </a:xfrm>
          <a:custGeom>
            <a:avLst/>
            <a:gdLst/>
            <a:ahLst/>
            <a:cxnLst/>
            <a:rect l="l" t="t" r="r" b="b"/>
            <a:pathLst>
              <a:path h="816610">
                <a:moveTo>
                  <a:pt x="0" y="0"/>
                </a:moveTo>
                <a:lnTo>
                  <a:pt x="0" y="8164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59864" y="1755759"/>
            <a:ext cx="158552" cy="1618236"/>
            <a:chOff x="2236352" y="886008"/>
            <a:chExt cx="80010" cy="816610"/>
          </a:xfrm>
        </p:grpSpPr>
        <p:sp>
          <p:nvSpPr>
            <p:cNvPr id="8" name="object 8"/>
            <p:cNvSpPr/>
            <p:nvPr/>
          </p:nvSpPr>
          <p:spPr>
            <a:xfrm>
              <a:off x="2313744" y="886008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45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6352" y="1303561"/>
              <a:ext cx="77416" cy="13811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170179" y="1755759"/>
            <a:ext cx="158552" cy="1618236"/>
            <a:chOff x="3856372" y="886008"/>
            <a:chExt cx="80010" cy="816610"/>
          </a:xfrm>
        </p:grpSpPr>
        <p:sp>
          <p:nvSpPr>
            <p:cNvPr id="11" name="object 11"/>
            <p:cNvSpPr/>
            <p:nvPr/>
          </p:nvSpPr>
          <p:spPr>
            <a:xfrm>
              <a:off x="3933764" y="886008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45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6372" y="1195558"/>
              <a:ext cx="77416" cy="1381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6372" y="1555563"/>
              <a:ext cx="77416" cy="138113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2902914" y="1946875"/>
            <a:ext cx="6391153" cy="568774"/>
          </a:xfrm>
          <a:custGeom>
            <a:avLst/>
            <a:gdLst/>
            <a:ahLst/>
            <a:cxnLst/>
            <a:rect l="l" t="t" r="r" b="b"/>
            <a:pathLst>
              <a:path w="3225165" h="287019">
                <a:moveTo>
                  <a:pt x="0" y="0"/>
                </a:moveTo>
                <a:lnTo>
                  <a:pt x="3224905" y="286659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 rot="300000">
            <a:off x="4067489" y="1750292"/>
            <a:ext cx="915717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9"/>
              </a:lnSpc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2914" y="2446257"/>
            <a:ext cx="3181105" cy="283128"/>
          </a:xfrm>
          <a:custGeom>
            <a:avLst/>
            <a:gdLst/>
            <a:ahLst/>
            <a:cxnLst/>
            <a:rect l="l" t="t" r="r" b="b"/>
            <a:pathLst>
              <a:path w="1605280" h="142875">
                <a:moveTo>
                  <a:pt x="0" y="0"/>
                </a:moveTo>
                <a:lnTo>
                  <a:pt x="1604885" y="14266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 rot="300000">
            <a:off x="4067489" y="2249680"/>
            <a:ext cx="915717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9"/>
              </a:lnSpc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3229" y="2945637"/>
            <a:ext cx="3181105" cy="283128"/>
          </a:xfrm>
          <a:custGeom>
            <a:avLst/>
            <a:gdLst/>
            <a:ahLst/>
            <a:cxnLst/>
            <a:rect l="l" t="t" r="r" b="b"/>
            <a:pathLst>
              <a:path w="1605279" h="142875">
                <a:moveTo>
                  <a:pt x="0" y="0"/>
                </a:moveTo>
                <a:lnTo>
                  <a:pt x="1604885" y="142659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 rot="300000">
            <a:off x="6382374" y="2690526"/>
            <a:ext cx="2717250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said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retreat!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6587" y="1286914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8154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02" y="1286914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8154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7218" y="1286914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6895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2914" y="1755759"/>
            <a:ext cx="0" cy="1618236"/>
          </a:xfrm>
          <a:custGeom>
            <a:avLst/>
            <a:gdLst/>
            <a:ahLst/>
            <a:cxnLst/>
            <a:rect l="l" t="t" r="r" b="b"/>
            <a:pathLst>
              <a:path h="816610">
                <a:moveTo>
                  <a:pt x="0" y="0"/>
                </a:moveTo>
                <a:lnTo>
                  <a:pt x="0" y="8164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59864" y="1755759"/>
            <a:ext cx="158552" cy="1618236"/>
            <a:chOff x="2236352" y="886008"/>
            <a:chExt cx="80010" cy="816610"/>
          </a:xfrm>
        </p:grpSpPr>
        <p:sp>
          <p:nvSpPr>
            <p:cNvPr id="8" name="object 8"/>
            <p:cNvSpPr/>
            <p:nvPr/>
          </p:nvSpPr>
          <p:spPr>
            <a:xfrm>
              <a:off x="2313744" y="886008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45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6352" y="1303561"/>
              <a:ext cx="77416" cy="13811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170179" y="1755759"/>
            <a:ext cx="158552" cy="1618236"/>
            <a:chOff x="3856372" y="886008"/>
            <a:chExt cx="80010" cy="816610"/>
          </a:xfrm>
        </p:grpSpPr>
        <p:sp>
          <p:nvSpPr>
            <p:cNvPr id="11" name="object 11"/>
            <p:cNvSpPr/>
            <p:nvPr/>
          </p:nvSpPr>
          <p:spPr>
            <a:xfrm>
              <a:off x="3933764" y="886008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45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6372" y="1195558"/>
              <a:ext cx="77416" cy="1381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6372" y="1555563"/>
              <a:ext cx="77416" cy="138113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2902914" y="1946875"/>
            <a:ext cx="6391153" cy="568774"/>
          </a:xfrm>
          <a:custGeom>
            <a:avLst/>
            <a:gdLst/>
            <a:ahLst/>
            <a:cxnLst/>
            <a:rect l="l" t="t" r="r" b="b"/>
            <a:pathLst>
              <a:path w="3225165" h="287019">
                <a:moveTo>
                  <a:pt x="0" y="0"/>
                </a:moveTo>
                <a:lnTo>
                  <a:pt x="3224905" y="286659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 rot="300000">
            <a:off x="4067489" y="1750292"/>
            <a:ext cx="915717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9"/>
              </a:lnSpc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2914" y="2446257"/>
            <a:ext cx="3181105" cy="283128"/>
          </a:xfrm>
          <a:custGeom>
            <a:avLst/>
            <a:gdLst/>
            <a:ahLst/>
            <a:cxnLst/>
            <a:rect l="l" t="t" r="r" b="b"/>
            <a:pathLst>
              <a:path w="1605280" h="142875">
                <a:moveTo>
                  <a:pt x="0" y="0"/>
                </a:moveTo>
                <a:lnTo>
                  <a:pt x="1604885" y="14266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 rot="300000">
            <a:off x="4067489" y="2249680"/>
            <a:ext cx="915717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9"/>
              </a:lnSpc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3229" y="2945637"/>
            <a:ext cx="3181105" cy="283128"/>
          </a:xfrm>
          <a:custGeom>
            <a:avLst/>
            <a:gdLst/>
            <a:ahLst/>
            <a:cxnLst/>
            <a:rect l="l" t="t" r="r" b="b"/>
            <a:pathLst>
              <a:path w="1605279" h="142875">
                <a:moveTo>
                  <a:pt x="0" y="0"/>
                </a:moveTo>
                <a:lnTo>
                  <a:pt x="1604885" y="142659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 rot="300000">
            <a:off x="6382374" y="2690526"/>
            <a:ext cx="2717250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said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retreat!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7254" y="3710814"/>
            <a:ext cx="7555125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3’s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view,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indistinguishable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from: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6587" y="4420026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8154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6902" y="4420026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8154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67218" y="4420026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6895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02914" y="4888871"/>
            <a:ext cx="0" cy="1618236"/>
          </a:xfrm>
          <a:custGeom>
            <a:avLst/>
            <a:gdLst/>
            <a:ahLst/>
            <a:cxnLst/>
            <a:rect l="l" t="t" r="r" b="b"/>
            <a:pathLst>
              <a:path h="816610">
                <a:moveTo>
                  <a:pt x="0" y="0"/>
                </a:moveTo>
                <a:lnTo>
                  <a:pt x="0" y="8164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59864" y="4888871"/>
            <a:ext cx="158552" cy="1618236"/>
            <a:chOff x="2236352" y="2467069"/>
            <a:chExt cx="80010" cy="816610"/>
          </a:xfrm>
        </p:grpSpPr>
        <p:sp>
          <p:nvSpPr>
            <p:cNvPr id="26" name="object 26"/>
            <p:cNvSpPr/>
            <p:nvPr/>
          </p:nvSpPr>
          <p:spPr>
            <a:xfrm>
              <a:off x="2313744" y="2467069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45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6352" y="2884622"/>
              <a:ext cx="77416" cy="138113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70179" y="4888871"/>
            <a:ext cx="158552" cy="1618236"/>
            <a:chOff x="3856372" y="2467069"/>
            <a:chExt cx="80010" cy="816610"/>
          </a:xfrm>
        </p:grpSpPr>
        <p:sp>
          <p:nvSpPr>
            <p:cNvPr id="29" name="object 29"/>
            <p:cNvSpPr/>
            <p:nvPr/>
          </p:nvSpPr>
          <p:spPr>
            <a:xfrm>
              <a:off x="3933764" y="2467069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45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6372" y="2776619"/>
              <a:ext cx="77416" cy="13811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6372" y="3136624"/>
              <a:ext cx="77416" cy="138113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2902914" y="5079987"/>
            <a:ext cx="6391153" cy="568774"/>
          </a:xfrm>
          <a:custGeom>
            <a:avLst/>
            <a:gdLst/>
            <a:ahLst/>
            <a:cxnLst/>
            <a:rect l="l" t="t" r="r" b="b"/>
            <a:pathLst>
              <a:path w="3225165" h="287019">
                <a:moveTo>
                  <a:pt x="0" y="0"/>
                </a:moveTo>
                <a:lnTo>
                  <a:pt x="3224905" y="286659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 rot="300000">
            <a:off x="4067489" y="4883404"/>
            <a:ext cx="915717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9"/>
              </a:lnSpc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02914" y="5579368"/>
            <a:ext cx="3181105" cy="283128"/>
          </a:xfrm>
          <a:custGeom>
            <a:avLst/>
            <a:gdLst/>
            <a:ahLst/>
            <a:cxnLst/>
            <a:rect l="l" t="t" r="r" b="b"/>
            <a:pathLst>
              <a:path w="1605280" h="142875">
                <a:moveTo>
                  <a:pt x="0" y="0"/>
                </a:moveTo>
                <a:lnTo>
                  <a:pt x="1604885" y="14266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 rot="300000">
            <a:off x="4045163" y="5382804"/>
            <a:ext cx="960990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9"/>
              </a:lnSpc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retreat!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13229" y="6078750"/>
            <a:ext cx="3181105" cy="283128"/>
          </a:xfrm>
          <a:custGeom>
            <a:avLst/>
            <a:gdLst/>
            <a:ahLst/>
            <a:cxnLst/>
            <a:rect l="l" t="t" r="r" b="b"/>
            <a:pathLst>
              <a:path w="1605279" h="142875">
                <a:moveTo>
                  <a:pt x="0" y="0"/>
                </a:moveTo>
                <a:lnTo>
                  <a:pt x="1604885" y="142659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 rot="300000">
            <a:off x="6382374" y="5823640"/>
            <a:ext cx="2717250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said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retreat!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C3AC3608-7620-9FC3-1DA5-36B8BFD56435}"/>
              </a:ext>
            </a:extLst>
          </p:cNvPr>
          <p:cNvSpPr txBox="1"/>
          <p:nvPr/>
        </p:nvSpPr>
        <p:spPr>
          <a:xfrm>
            <a:off x="595524" y="180922"/>
            <a:ext cx="3929823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26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800" spc="-20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8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8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lie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886" y="389597"/>
            <a:ext cx="5511567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886" y="1172128"/>
            <a:ext cx="8902331" cy="2620569"/>
          </a:xfrm>
          <a:prstGeom prst="rect">
            <a:avLst/>
          </a:prstGeom>
        </p:spPr>
        <p:txBody>
          <a:bodyPr vert="horz" wrap="square" lIns="0" tIns="173652" rIns="0" bIns="0" rtlCol="0">
            <a:spAutoFit/>
          </a:bodyPr>
          <a:lstStyle/>
          <a:p>
            <a:pPr marL="456790" indent="-382547">
              <a:spcBef>
                <a:spcPts val="1367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1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i="1" spc="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49" dirty="0">
                <a:latin typeface="Calibri" panose="020F0502020204030204" pitchFamily="34" charset="0"/>
                <a:cs typeface="Calibri" panose="020F0502020204030204" pitchFamily="34" charset="0"/>
              </a:rPr>
              <a:t>honest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416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378" i="1" spc="4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Honest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don’t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collude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Nevertheless,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honest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agree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6" y="293704"/>
            <a:ext cx="5511567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29" dirty="0"/>
              <a:t>The</a:t>
            </a:r>
            <a:r>
              <a:rPr sz="2800" spc="20" dirty="0"/>
              <a:t> </a:t>
            </a:r>
            <a:r>
              <a:rPr sz="2800" spc="-178" dirty="0"/>
              <a:t>Byzantine</a:t>
            </a:r>
            <a:r>
              <a:rPr sz="2800" spc="30" dirty="0"/>
              <a:t> </a:t>
            </a:r>
            <a:r>
              <a:rPr sz="2800" spc="-248" dirty="0"/>
              <a:t>generals</a:t>
            </a:r>
            <a:r>
              <a:rPr sz="2800" spc="30" dirty="0"/>
              <a:t> </a:t>
            </a:r>
            <a:r>
              <a:rPr sz="2800" spc="-277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7" y="1172128"/>
            <a:ext cx="9018938" cy="3578715"/>
          </a:xfrm>
          <a:prstGeom prst="rect">
            <a:avLst/>
          </a:prstGeom>
        </p:spPr>
        <p:txBody>
          <a:bodyPr vert="horz" wrap="square" lIns="0" tIns="173652" rIns="0" bIns="0" rtlCol="0">
            <a:spAutoFit/>
          </a:bodyPr>
          <a:lstStyle/>
          <a:p>
            <a:pPr marL="481957" indent="-382547">
              <a:spcBef>
                <a:spcPts val="1367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83218" algn="l"/>
              </a:tabLst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1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i="1" spc="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49" dirty="0">
                <a:latin typeface="Calibri" panose="020F0502020204030204" pitchFamily="34" charset="0"/>
                <a:cs typeface="Calibri" panose="020F0502020204030204" pitchFamily="34" charset="0"/>
              </a:rPr>
              <a:t>honest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1957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83218" algn="l"/>
              </a:tabLst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416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378" i="1" spc="4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1957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83218" algn="l"/>
              </a:tabLst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Honest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don’t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1957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83218" algn="l"/>
              </a:tabLst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collude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1957" indent="-382547">
              <a:spcBef>
                <a:spcPts val="1169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83218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Nevertheless,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honest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agree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Bef>
                <a:spcPts val="99"/>
              </a:spcBef>
              <a:buClr>
                <a:srgbClr val="3333B2"/>
              </a:buClr>
              <a:buFont typeface="Wingdings" pitchFamily="2" charset="2"/>
              <a:buChar char="§"/>
            </a:pPr>
            <a:endParaRPr sz="376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1957" indent="-382547">
              <a:buClr>
                <a:srgbClr val="3333B2"/>
              </a:buClr>
              <a:buFont typeface="Wingdings" pitchFamily="2" charset="2"/>
              <a:buChar char="§"/>
              <a:tabLst>
                <a:tab pos="483218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Theorem:</a:t>
            </a:r>
            <a:r>
              <a:rPr sz="2378" spc="2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178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378" i="1" spc="178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378" i="1" spc="23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14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spc="22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tolerate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416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2245" y="4646602"/>
            <a:ext cx="5836221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(i.e.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614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sz="2378" i="1" spc="35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78" u="sng" spc="44" baseline="3125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1/3</a:t>
            </a:r>
            <a:r>
              <a:rPr lang="en-US" sz="2378" spc="430" baseline="312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malicious)</a:t>
            </a:r>
            <a:endParaRPr lang="en-US"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6" y="4841641"/>
            <a:ext cx="8772303" cy="742582"/>
          </a:xfrm>
          <a:prstGeom prst="rect">
            <a:avLst/>
          </a:prstGeom>
        </p:spPr>
        <p:txBody>
          <a:bodyPr vert="horz" wrap="square" lIns="0" tIns="67951" rIns="0" bIns="0" rtlCol="0">
            <a:spAutoFit/>
          </a:bodyPr>
          <a:lstStyle/>
          <a:p>
            <a:pPr marL="342279" algn="ctr">
              <a:spcBef>
                <a:spcPts val="535"/>
              </a:spcBef>
            </a:pPr>
            <a:endParaRPr sz="158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marR="60402" indent="-382547">
              <a:spcBef>
                <a:spcPts val="513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Cryptography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(digital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signatures)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remains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72" y="263574"/>
            <a:ext cx="7397832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Trust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6885" y="4914071"/>
          <a:ext cx="7626851" cy="461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658"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5" dirty="0">
                          <a:latin typeface="Tahoma"/>
                          <a:cs typeface="Tahoma"/>
                        </a:rPr>
                        <a:t>online</a:t>
                      </a:r>
                      <a:r>
                        <a:rPr sz="2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shop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75" dirty="0">
                          <a:latin typeface="Tahoma"/>
                          <a:cs typeface="Tahoma"/>
                        </a:rPr>
                        <a:t>payments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65" dirty="0">
                          <a:latin typeface="Tahoma"/>
                          <a:cs typeface="Tahoma"/>
                        </a:rPr>
                        <a:t>service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69062" y="1043124"/>
            <a:ext cx="1309941" cy="333425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154">
              <a:lnSpc>
                <a:spcPts val="2606"/>
              </a:lnSpc>
            </a:pP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3451" y="2907330"/>
            <a:ext cx="921111" cy="921111"/>
            <a:chOff x="1985847" y="1467125"/>
            <a:chExt cx="464820" cy="464820"/>
          </a:xfrm>
        </p:grpSpPr>
        <p:sp>
          <p:nvSpPr>
            <p:cNvPr id="6" name="object 6"/>
            <p:cNvSpPr/>
            <p:nvPr/>
          </p:nvSpPr>
          <p:spPr>
            <a:xfrm>
              <a:off x="1988387" y="1469665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39" h="459739">
                  <a:moveTo>
                    <a:pt x="229670" y="0"/>
                  </a:moveTo>
                  <a:lnTo>
                    <a:pt x="183383" y="4666"/>
                  </a:lnTo>
                  <a:lnTo>
                    <a:pt x="140271" y="18048"/>
                  </a:lnTo>
                  <a:lnTo>
                    <a:pt x="101258" y="39223"/>
                  </a:lnTo>
                  <a:lnTo>
                    <a:pt x="67268" y="67268"/>
                  </a:lnTo>
                  <a:lnTo>
                    <a:pt x="39223" y="101258"/>
                  </a:lnTo>
                  <a:lnTo>
                    <a:pt x="18048" y="140271"/>
                  </a:lnTo>
                  <a:lnTo>
                    <a:pt x="4666" y="183383"/>
                  </a:lnTo>
                  <a:lnTo>
                    <a:pt x="0" y="229670"/>
                  </a:lnTo>
                  <a:lnTo>
                    <a:pt x="4666" y="275957"/>
                  </a:lnTo>
                  <a:lnTo>
                    <a:pt x="18048" y="319069"/>
                  </a:lnTo>
                  <a:lnTo>
                    <a:pt x="39223" y="358081"/>
                  </a:lnTo>
                  <a:lnTo>
                    <a:pt x="67268" y="392072"/>
                  </a:lnTo>
                  <a:lnTo>
                    <a:pt x="101258" y="420116"/>
                  </a:lnTo>
                  <a:lnTo>
                    <a:pt x="140271" y="441292"/>
                  </a:lnTo>
                  <a:lnTo>
                    <a:pt x="183383" y="454674"/>
                  </a:lnTo>
                  <a:lnTo>
                    <a:pt x="229670" y="459340"/>
                  </a:lnTo>
                  <a:lnTo>
                    <a:pt x="275957" y="454674"/>
                  </a:lnTo>
                  <a:lnTo>
                    <a:pt x="319068" y="441292"/>
                  </a:lnTo>
                  <a:lnTo>
                    <a:pt x="358081" y="420116"/>
                  </a:lnTo>
                  <a:lnTo>
                    <a:pt x="392072" y="392072"/>
                  </a:lnTo>
                  <a:lnTo>
                    <a:pt x="420116" y="358081"/>
                  </a:lnTo>
                  <a:lnTo>
                    <a:pt x="441292" y="319069"/>
                  </a:lnTo>
                  <a:lnTo>
                    <a:pt x="454674" y="275957"/>
                  </a:lnTo>
                  <a:lnTo>
                    <a:pt x="459340" y="229670"/>
                  </a:lnTo>
                  <a:lnTo>
                    <a:pt x="454674" y="183383"/>
                  </a:lnTo>
                  <a:lnTo>
                    <a:pt x="441292" y="140271"/>
                  </a:lnTo>
                  <a:lnTo>
                    <a:pt x="420116" y="101258"/>
                  </a:lnTo>
                  <a:lnTo>
                    <a:pt x="392072" y="67268"/>
                  </a:lnTo>
                  <a:lnTo>
                    <a:pt x="358081" y="39223"/>
                  </a:lnTo>
                  <a:lnTo>
                    <a:pt x="319068" y="18048"/>
                  </a:lnTo>
                  <a:lnTo>
                    <a:pt x="275957" y="4666"/>
                  </a:lnTo>
                  <a:lnTo>
                    <a:pt x="22967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88387" y="1469665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39" h="459739">
                  <a:moveTo>
                    <a:pt x="459340" y="229670"/>
                  </a:moveTo>
                  <a:lnTo>
                    <a:pt x="454674" y="183383"/>
                  </a:lnTo>
                  <a:lnTo>
                    <a:pt x="441292" y="140271"/>
                  </a:lnTo>
                  <a:lnTo>
                    <a:pt x="420116" y="101258"/>
                  </a:lnTo>
                  <a:lnTo>
                    <a:pt x="392072" y="67268"/>
                  </a:lnTo>
                  <a:lnTo>
                    <a:pt x="358081" y="39223"/>
                  </a:lnTo>
                  <a:lnTo>
                    <a:pt x="319068" y="18048"/>
                  </a:lnTo>
                  <a:lnTo>
                    <a:pt x="275957" y="4666"/>
                  </a:lnTo>
                  <a:lnTo>
                    <a:pt x="229670" y="0"/>
                  </a:lnTo>
                  <a:lnTo>
                    <a:pt x="183383" y="4666"/>
                  </a:lnTo>
                  <a:lnTo>
                    <a:pt x="140271" y="18048"/>
                  </a:lnTo>
                  <a:lnTo>
                    <a:pt x="101258" y="39223"/>
                  </a:lnTo>
                  <a:lnTo>
                    <a:pt x="67268" y="67268"/>
                  </a:lnTo>
                  <a:lnTo>
                    <a:pt x="39223" y="101258"/>
                  </a:lnTo>
                  <a:lnTo>
                    <a:pt x="18048" y="140271"/>
                  </a:lnTo>
                  <a:lnTo>
                    <a:pt x="4666" y="183383"/>
                  </a:lnTo>
                  <a:lnTo>
                    <a:pt x="0" y="229670"/>
                  </a:lnTo>
                  <a:lnTo>
                    <a:pt x="4666" y="275957"/>
                  </a:lnTo>
                  <a:lnTo>
                    <a:pt x="18048" y="319069"/>
                  </a:lnTo>
                  <a:lnTo>
                    <a:pt x="39223" y="358081"/>
                  </a:lnTo>
                  <a:lnTo>
                    <a:pt x="67268" y="392072"/>
                  </a:lnTo>
                  <a:lnTo>
                    <a:pt x="101258" y="420116"/>
                  </a:lnTo>
                  <a:lnTo>
                    <a:pt x="140271" y="441292"/>
                  </a:lnTo>
                  <a:lnTo>
                    <a:pt x="183383" y="454674"/>
                  </a:lnTo>
                  <a:lnTo>
                    <a:pt x="229670" y="459340"/>
                  </a:lnTo>
                  <a:lnTo>
                    <a:pt x="275957" y="454674"/>
                  </a:lnTo>
                  <a:lnTo>
                    <a:pt x="319068" y="441292"/>
                  </a:lnTo>
                  <a:lnTo>
                    <a:pt x="358081" y="420116"/>
                  </a:lnTo>
                  <a:lnTo>
                    <a:pt x="392072" y="392072"/>
                  </a:lnTo>
                  <a:lnTo>
                    <a:pt x="420116" y="358081"/>
                  </a:lnTo>
                  <a:lnTo>
                    <a:pt x="441292" y="319069"/>
                  </a:lnTo>
                  <a:lnTo>
                    <a:pt x="454674" y="275957"/>
                  </a:lnTo>
                  <a:lnTo>
                    <a:pt x="459340" y="22967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7677" y="3145941"/>
            <a:ext cx="673217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208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rder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38789" y="3617040"/>
            <a:ext cx="2080050" cy="1307424"/>
            <a:chOff x="964142" y="1825265"/>
            <a:chExt cx="1049655" cy="659765"/>
          </a:xfrm>
        </p:grpSpPr>
        <p:sp>
          <p:nvSpPr>
            <p:cNvPr id="10" name="object 10"/>
            <p:cNvSpPr/>
            <p:nvPr/>
          </p:nvSpPr>
          <p:spPr>
            <a:xfrm>
              <a:off x="969222" y="1859187"/>
              <a:ext cx="993140" cy="621030"/>
            </a:xfrm>
            <a:custGeom>
              <a:avLst/>
              <a:gdLst/>
              <a:ahLst/>
              <a:cxnLst/>
              <a:rect l="l" t="t" r="r" b="b"/>
              <a:pathLst>
                <a:path w="993139" h="621030">
                  <a:moveTo>
                    <a:pt x="0" y="620597"/>
                  </a:moveTo>
                  <a:lnTo>
                    <a:pt x="99307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2266" y="1825265"/>
              <a:ext cx="91265" cy="7592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73725" y="4154861"/>
            <a:ext cx="840577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agree?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28910" y="3617040"/>
            <a:ext cx="2083825" cy="1309941"/>
            <a:chOff x="2422583" y="1825265"/>
            <a:chExt cx="1051560" cy="661035"/>
          </a:xfrm>
        </p:grpSpPr>
        <p:sp>
          <p:nvSpPr>
            <p:cNvPr id="14" name="object 14"/>
            <p:cNvSpPr/>
            <p:nvPr/>
          </p:nvSpPr>
          <p:spPr>
            <a:xfrm>
              <a:off x="2473822" y="1859186"/>
              <a:ext cx="995680" cy="622300"/>
            </a:xfrm>
            <a:custGeom>
              <a:avLst/>
              <a:gdLst/>
              <a:ahLst/>
              <a:cxnLst/>
              <a:rect l="l" t="t" r="r" b="b"/>
              <a:pathLst>
                <a:path w="995679" h="622300">
                  <a:moveTo>
                    <a:pt x="995097" y="621866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2583" y="1825265"/>
              <a:ext cx="91265" cy="759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35653" y="4156120"/>
            <a:ext cx="840577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agree?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55853" y="1406387"/>
            <a:ext cx="135902" cy="1483593"/>
            <a:chOff x="2183865" y="709704"/>
            <a:chExt cx="68580" cy="748665"/>
          </a:xfrm>
        </p:grpSpPr>
        <p:sp>
          <p:nvSpPr>
            <p:cNvPr id="18" name="object 18"/>
            <p:cNvSpPr/>
            <p:nvPr/>
          </p:nvSpPr>
          <p:spPr>
            <a:xfrm>
              <a:off x="2218058" y="714784"/>
              <a:ext cx="0" cy="683895"/>
            </a:xfrm>
            <a:custGeom>
              <a:avLst/>
              <a:gdLst/>
              <a:ahLst/>
              <a:cxnLst/>
              <a:rect l="l" t="t" r="r" b="b"/>
              <a:pathLst>
                <a:path h="683894">
                  <a:moveTo>
                    <a:pt x="0" y="0"/>
                  </a:moveTo>
                  <a:lnTo>
                    <a:pt x="0" y="683616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865" y="1370417"/>
              <a:ext cx="68385" cy="873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00731" y="2196467"/>
            <a:ext cx="840577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agree?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63111" y="5013763"/>
            <a:ext cx="142679" cy="27447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00717" y="5013763"/>
            <a:ext cx="142679" cy="27447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021167" y="1414609"/>
            <a:ext cx="2292711" cy="3501984"/>
            <a:chOff x="753398" y="713853"/>
            <a:chExt cx="1156970" cy="1767205"/>
          </a:xfrm>
        </p:grpSpPr>
        <p:sp>
          <p:nvSpPr>
            <p:cNvPr id="24" name="object 24"/>
            <p:cNvSpPr/>
            <p:nvPr/>
          </p:nvSpPr>
          <p:spPr>
            <a:xfrm>
              <a:off x="786134" y="727688"/>
              <a:ext cx="1091565" cy="1739264"/>
            </a:xfrm>
            <a:custGeom>
              <a:avLst/>
              <a:gdLst/>
              <a:ahLst/>
              <a:cxnLst/>
              <a:rect l="l" t="t" r="r" b="b"/>
              <a:pathLst>
                <a:path w="1091564" h="1739264">
                  <a:moveTo>
                    <a:pt x="0" y="1739192"/>
                  </a:moveTo>
                  <a:lnTo>
                    <a:pt x="1090992" y="0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398" y="2383976"/>
              <a:ext cx="119580" cy="967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283" y="713853"/>
              <a:ext cx="119580" cy="9673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463408" y="2943725"/>
            <a:ext cx="616591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RPC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34296" y="1414611"/>
            <a:ext cx="2292711" cy="3504501"/>
            <a:chOff x="2526227" y="713854"/>
            <a:chExt cx="1156970" cy="1768475"/>
          </a:xfrm>
        </p:grpSpPr>
        <p:sp>
          <p:nvSpPr>
            <p:cNvPr id="29" name="object 29"/>
            <p:cNvSpPr/>
            <p:nvPr/>
          </p:nvSpPr>
          <p:spPr>
            <a:xfrm>
              <a:off x="2558982" y="727688"/>
              <a:ext cx="1091565" cy="1740535"/>
            </a:xfrm>
            <a:custGeom>
              <a:avLst/>
              <a:gdLst/>
              <a:ahLst/>
              <a:cxnLst/>
              <a:rect l="l" t="t" r="r" b="b"/>
              <a:pathLst>
                <a:path w="1091564" h="1740535">
                  <a:moveTo>
                    <a:pt x="1091004" y="1740460"/>
                  </a:moveTo>
                  <a:lnTo>
                    <a:pt x="0" y="0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63164" y="2385269"/>
              <a:ext cx="119577" cy="9671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6227" y="713854"/>
              <a:ext cx="119577" cy="9671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768193" y="2944984"/>
            <a:ext cx="616591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RPC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8578" y="5147144"/>
            <a:ext cx="2792276" cy="130250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71387">
              <a:spcBef>
                <a:spcPts val="188"/>
              </a:spcBef>
            </a:pP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RPC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9"/>
              </a:spcBef>
            </a:pPr>
            <a:endParaRPr sz="346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/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trust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whom?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27" y="300931"/>
            <a:ext cx="5498983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97" dirty="0">
                <a:latin typeface="Calibri" panose="020F0502020204030204" pitchFamily="34" charset="0"/>
                <a:cs typeface="Calibri" panose="020F0502020204030204" pitchFamily="34" charset="0"/>
              </a:rPr>
              <a:t>empire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(650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CE)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9778" y="1268153"/>
            <a:ext cx="7789178" cy="3720937"/>
            <a:chOff x="409549" y="639947"/>
            <a:chExt cx="3930650" cy="1877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549" y="717262"/>
              <a:ext cx="3930142" cy="1800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01792" y="665252"/>
              <a:ext cx="101600" cy="365125"/>
            </a:xfrm>
            <a:custGeom>
              <a:avLst/>
              <a:gdLst/>
              <a:ahLst/>
              <a:cxnLst/>
              <a:rect l="l" t="t" r="r" b="b"/>
              <a:pathLst>
                <a:path w="101600" h="365125">
                  <a:moveTo>
                    <a:pt x="101313" y="0"/>
                  </a:moveTo>
                  <a:lnTo>
                    <a:pt x="0" y="364679"/>
                  </a:lnTo>
                </a:path>
              </a:pathLst>
            </a:custGeom>
            <a:ln w="50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445" y="962963"/>
              <a:ext cx="140078" cy="18312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25164" y="813845"/>
            <a:ext cx="4447004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Byzantium/Constantinople/Istanbul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411" y="5224333"/>
            <a:ext cx="670447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-50" dirty="0">
                <a:latin typeface="Calibri" panose="020F0502020204030204" pitchFamily="34" charset="0"/>
                <a:cs typeface="Calibri" panose="020F0502020204030204" pitchFamily="34" charset="0"/>
              </a:rPr>
              <a:t>Source:</a:t>
            </a:r>
            <a:r>
              <a:rPr sz="1585" spc="23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585" spc="20" dirty="0">
                <a:latin typeface="Calibri" panose="020F0502020204030204" pitchFamily="34" charset="0"/>
                <a:cs typeface="Calibri" panose="020F0502020204030204" pitchFamily="34" charset="0"/>
              </a:rPr>
              <a:t>https://commons.wikimedia.org/wiki/File:Byzantiumby650AD.svg</a:t>
            </a:r>
            <a:endParaRPr sz="158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410" y="5782208"/>
            <a:ext cx="7955758" cy="75601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“Byzantine”</a:t>
            </a:r>
            <a:r>
              <a:rPr sz="2378" b="1" spc="8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“excessively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complicated,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bureaucratic,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devious”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20" dirty="0">
                <a:latin typeface="Calibri" panose="020F0502020204030204" pitchFamily="34" charset="0"/>
                <a:cs typeface="Calibri" panose="020F0502020204030204" pitchFamily="34" charset="0"/>
              </a:rPr>
              <a:t>“the</a:t>
            </a:r>
            <a:r>
              <a:rPr sz="2378" i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09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r>
              <a:rPr sz="2378" i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59" dirty="0">
                <a:latin typeface="Calibri" panose="020F0502020204030204" pitchFamily="34" charset="0"/>
                <a:cs typeface="Calibri" panose="020F0502020204030204" pitchFamily="34" charset="0"/>
              </a:rPr>
              <a:t>tax</a:t>
            </a:r>
            <a:r>
              <a:rPr sz="2378" i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20" dirty="0">
                <a:latin typeface="Calibri" panose="020F0502020204030204" pitchFamily="34" charset="0"/>
                <a:cs typeface="Calibri" panose="020F0502020204030204" pitchFamily="34" charset="0"/>
              </a:rPr>
              <a:t>law”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" y="404837"/>
            <a:ext cx="3071629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38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760" y="1274708"/>
            <a:ext cx="10972800" cy="2209908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75503">
              <a:spcBef>
                <a:spcPts val="803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seen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thought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experiments: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sz="2378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378" spc="28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1624" lvl="1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8403" marR="60402" indent="-342900">
              <a:lnSpc>
                <a:spcPct val="121100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sz="2378" spc="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378" spc="29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5603" marR="60402" lvl="1" indent="-342900">
              <a:lnSpc>
                <a:spcPct val="121100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behaviour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98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faulty!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4658" y="1412592"/>
            <a:ext cx="10785342" cy="299931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Client-server systems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Remote procedure call (RPC)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Stub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Marshalling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Location Transparency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RPC History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Practical examples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lang="en-GB" sz="2000" dirty="0"/>
              <a:t>RPC in enterprise systems</a:t>
            </a:r>
          </a:p>
          <a:p>
            <a:pPr marL="342900" marR="3184959" indent="-342900" defTabSz="1812066">
              <a:spcBef>
                <a:spcPts val="188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endParaRPr lang="en-GB" sz="20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99FE7EF-373B-3D0D-C081-AB76710A1E8A}"/>
              </a:ext>
            </a:extLst>
          </p:cNvPr>
          <p:cNvSpPr txBox="1">
            <a:spLocks/>
          </p:cNvSpPr>
          <p:nvPr/>
        </p:nvSpPr>
        <p:spPr>
          <a:xfrm>
            <a:off x="644658" y="569941"/>
            <a:ext cx="7847981" cy="833011"/>
          </a:xfrm>
          <a:prstGeom prst="rect">
            <a:avLst/>
          </a:prstGeom>
        </p:spPr>
        <p:txBody>
          <a:bodyPr vert="horz" wrap="square" lIns="0" tIns="3145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168" defTabSz="1812066">
              <a:spcBef>
                <a:spcPts val="238"/>
              </a:spcBef>
            </a:pPr>
            <a:r>
              <a:rPr lang="en-GB" sz="2800" spc="-29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</a:p>
          <a:p>
            <a:pPr marL="25168">
              <a:spcBef>
                <a:spcPts val="248"/>
              </a:spcBef>
            </a:pPr>
            <a:endParaRPr lang="en-US" sz="2800" spc="-258" dirty="0">
              <a:solidFill>
                <a:srgbClr val="3333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7688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223" y="145756"/>
            <a:ext cx="3070248" cy="548970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pc="-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38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280" y="1274708"/>
            <a:ext cx="11292840" cy="4501113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100670">
              <a:spcBef>
                <a:spcPts val="803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seen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thought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experiments: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sz="2378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378" spc="28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6792" lvl="1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3570" marR="85570" indent="-342900">
              <a:lnSpc>
                <a:spcPct val="121100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sz="2378" spc="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378" spc="29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770" marR="85570" lvl="1" indent="-342900">
              <a:lnSpc>
                <a:spcPct val="121100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behaviour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98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faulty!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Lucida Sans Unicode"/>
              <a:buChar char="►"/>
            </a:pP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670">
              <a:spcBef>
                <a:spcPts val="1784"/>
              </a:spcBef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b="1" spc="2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2378" b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consisting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loss)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crashes)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3570" marR="2502917" indent="-342900">
              <a:lnSpc>
                <a:spcPct val="121100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Timing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latency)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parts.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6" y="145757"/>
            <a:ext cx="3996515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88" dirty="0">
                <a:latin typeface="Calibri" panose="020F0502020204030204" pitchFamily="34" charset="0"/>
                <a:cs typeface="Calibri" panose="020F0502020204030204" pitchFamily="34" charset="0"/>
              </a:rPr>
              <a:t>Ne</a:t>
            </a:r>
            <a:r>
              <a:rPr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416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800" spc="-297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68" dirty="0">
                <a:latin typeface="Calibri" panose="020F0502020204030204" pitchFamily="34" charset="0"/>
                <a:cs typeface="Calibri" panose="020F0502020204030204" pitchFamily="34" charset="0"/>
              </a:rPr>
              <a:t>rks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317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8" dirty="0">
                <a:latin typeface="Calibri" panose="020F0502020204030204" pitchFamily="34" charset="0"/>
                <a:cs typeface="Calibri" panose="020F0502020204030204" pitchFamily="34" charset="0"/>
              </a:rPr>
              <a:t>unreliable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342" y="970958"/>
            <a:ext cx="5167751" cy="434062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77756" y="5407526"/>
            <a:ext cx="7005917" cy="1579543"/>
          </a:xfrm>
          <a:prstGeom prst="rect">
            <a:avLst/>
          </a:prstGeom>
        </p:spPr>
        <p:txBody>
          <a:bodyPr vert="horz" wrap="square" lIns="0" tIns="177427" rIns="0" bIns="0" rtlCol="0">
            <a:spAutoFit/>
          </a:bodyPr>
          <a:lstStyle/>
          <a:p>
            <a:pPr marL="25168" algn="ctr">
              <a:spcBef>
                <a:spcPts val="1397"/>
              </a:spcBef>
            </a:pPr>
            <a:r>
              <a:rPr sz="2000" spc="-198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9" dirty="0">
                <a:latin typeface="Calibri" panose="020F0502020204030204" pitchFamily="34" charset="0"/>
                <a:cs typeface="Calibri" panose="020F0502020204030204" pitchFamily="34" charset="0"/>
              </a:rPr>
              <a:t>sea,</a:t>
            </a:r>
            <a:r>
              <a:rPr sz="20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39" dirty="0">
                <a:latin typeface="Calibri" panose="020F0502020204030204" pitchFamily="34" charset="0"/>
                <a:cs typeface="Calibri" panose="020F0502020204030204" pitchFamily="34" charset="0"/>
              </a:rPr>
              <a:t>sharks</a:t>
            </a:r>
            <a:r>
              <a:rPr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9" dirty="0">
                <a:latin typeface="Calibri" panose="020F0502020204030204" pitchFamily="34" charset="0"/>
                <a:cs typeface="Calibri" panose="020F0502020204030204" pitchFamily="34" charset="0"/>
              </a:rPr>
              <a:t>bite</a:t>
            </a:r>
            <a:r>
              <a:rPr sz="20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19" dirty="0">
                <a:latin typeface="Calibri" panose="020F0502020204030204" pitchFamily="34" charset="0"/>
                <a:cs typeface="Calibri" panose="020F0502020204030204" pitchFamily="34" charset="0"/>
              </a:rPr>
              <a:t>fibre</a:t>
            </a:r>
            <a:r>
              <a:rPr sz="20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9" dirty="0">
                <a:latin typeface="Calibri" panose="020F0502020204030204" pitchFamily="34" charset="0"/>
                <a:cs typeface="Calibri" panose="020F0502020204030204" pitchFamily="34" charset="0"/>
              </a:rPr>
              <a:t>optic</a:t>
            </a:r>
            <a:r>
              <a:rPr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9" dirty="0">
                <a:latin typeface="Calibri" panose="020F0502020204030204" pitchFamily="34" charset="0"/>
                <a:cs typeface="Calibri" panose="020F0502020204030204" pitchFamily="34" charset="0"/>
              </a:rPr>
              <a:t>cables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 algn="ctr">
              <a:spcBef>
                <a:spcPts val="803"/>
              </a:spcBef>
            </a:pP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https://slate.com/technology/2014/08/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 algn="ctr">
              <a:spcBef>
                <a:spcPts val="959"/>
              </a:spcBef>
            </a:pPr>
            <a:r>
              <a:rPr lang="en-GB" sz="1600" spc="-1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shark-attacks-threaten-google-s-undersea-internet-cables-video.html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20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069B0-2764-0AAA-DD69-A0D986B1F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9" y="300902"/>
            <a:ext cx="5960633" cy="51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8963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98694" y="5246161"/>
            <a:ext cx="6656294" cy="897305"/>
          </a:xfrm>
          <a:prstGeom prst="rect">
            <a:avLst/>
          </a:prstGeom>
        </p:spPr>
        <p:txBody>
          <a:bodyPr vert="horz" wrap="square" lIns="0" tIns="177427" rIns="0" bIns="0" rtlCol="0">
            <a:spAutoFit/>
          </a:bodyPr>
          <a:lstStyle/>
          <a:p>
            <a:pPr marL="25168" algn="ctr"/>
            <a:r>
              <a:rPr lang="en-GB" sz="2000" spc="-59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GB"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spc="-99" dirty="0">
                <a:latin typeface="Calibri" panose="020F0502020204030204" pitchFamily="34" charset="0"/>
                <a:cs typeface="Calibri" panose="020F0502020204030204" pitchFamily="34" charset="0"/>
              </a:rPr>
              <a:t>land,</a:t>
            </a:r>
            <a:r>
              <a:rPr lang="en-GB"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spc="-159" dirty="0">
                <a:latin typeface="Calibri" panose="020F0502020204030204" pitchFamily="34" charset="0"/>
                <a:cs typeface="Calibri" panose="020F0502020204030204" pitchFamily="34" charset="0"/>
              </a:rPr>
              <a:t>cows</a:t>
            </a:r>
            <a:r>
              <a:rPr lang="en-GB"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spc="-129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GB"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spc="-139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GB"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20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spc="-129" dirty="0">
                <a:latin typeface="Calibri" panose="020F0502020204030204" pitchFamily="34" charset="0"/>
                <a:cs typeface="Calibri" panose="020F0502020204030204" pitchFamily="34" charset="0"/>
              </a:rPr>
              <a:t>cables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 algn="ctr">
              <a:spcBef>
                <a:spcPts val="803"/>
              </a:spcBef>
            </a:pPr>
            <a:r>
              <a:rPr lang="en-GB" sz="2000" spc="2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https://twitter.com/uhoelzle/status/1263333283107991558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709A12B-1349-7762-FD8E-EBE463DD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39" y="251326"/>
            <a:ext cx="386715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57915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588" y="145756"/>
            <a:ext cx="675913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082" y="1008912"/>
            <a:ext cx="8872088" cy="75601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bidirectional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nodes,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12" y="145757"/>
            <a:ext cx="6628305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12" y="1008913"/>
            <a:ext cx="10848763" cy="11988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60402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bidirectional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nodes,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sz="2378" b="1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(perfect)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1516347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sent.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953" y="199545"/>
            <a:ext cx="5828671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953" y="1008912"/>
            <a:ext cx="10246659" cy="273956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60402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bidirectional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nodes,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sz="2378" b="1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(perfect)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1516347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sent.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119" dirty="0">
                <a:latin typeface="Calibri" panose="020F0502020204030204" pitchFamily="34" charset="0"/>
                <a:cs typeface="Calibri" panose="020F0502020204030204" pitchFamily="34" charset="0"/>
              </a:rPr>
              <a:t>Fair-loss</a:t>
            </a:r>
            <a:r>
              <a:rPr sz="2378" b="1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lost,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duplicated,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retrying,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through.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296" y="145756"/>
            <a:ext cx="6729421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188" y="1008912"/>
            <a:ext cx="10287000" cy="391431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60402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bidirectional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nodes,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sz="2378" b="1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(perfect)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1516347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sent.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119" dirty="0">
                <a:latin typeface="Calibri" panose="020F0502020204030204" pitchFamily="34" charset="0"/>
                <a:cs typeface="Calibri" panose="020F0502020204030204" pitchFamily="34" charset="0"/>
              </a:rPr>
              <a:t>Fair-loss</a:t>
            </a:r>
            <a:r>
              <a:rPr sz="2378" b="1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lost,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duplicated,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retrying,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through.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Arbitrary</a:t>
            </a:r>
            <a:r>
              <a:rPr sz="2378" b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(active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adversary):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864507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interfere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(eavesdrop,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modify,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spoof,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replay).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494" y="145757"/>
            <a:ext cx="6795223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165" y="1008914"/>
            <a:ext cx="10529047" cy="494876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 marR="85570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bidirectional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nodes,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sz="2378" b="1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(perfect)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marR="1541515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sent.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119" dirty="0">
                <a:latin typeface="Calibri" panose="020F0502020204030204" pitchFamily="34" charset="0"/>
                <a:cs typeface="Calibri" panose="020F0502020204030204" pitchFamily="34" charset="0"/>
              </a:rPr>
              <a:t>Fair-loss</a:t>
            </a:r>
            <a:r>
              <a:rPr sz="2378" b="1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lost,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duplicated,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retrying,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through.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Arbitrary</a:t>
            </a:r>
            <a:r>
              <a:rPr sz="2378" b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(active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adversary):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marR="88967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interfere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(eavesdrop,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modify,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spoof,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replay).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412" marR="1106116"/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b="1" spc="20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378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dropping/delaying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period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522" y="145757"/>
            <a:ext cx="6798196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725" y="1008912"/>
            <a:ext cx="9040779" cy="156482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60402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bidirectional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nodes,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sz="2378" b="1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(perfect)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sent.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5080" y="2460650"/>
            <a:ext cx="7424886" cy="1277667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456790">
              <a:spcBef>
                <a:spcPts val="803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b="1" spc="-119" dirty="0">
                <a:latin typeface="Calibri" panose="020F0502020204030204" pitchFamily="34" charset="0"/>
                <a:cs typeface="Calibri" panose="020F0502020204030204" pitchFamily="34" charset="0"/>
              </a:rPr>
              <a:t>Fair-loss</a:t>
            </a:r>
            <a:r>
              <a:rPr sz="2378" b="1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9690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lost,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duplicated,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847" y="3626512"/>
            <a:ext cx="8858788" cy="2678050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639257">
              <a:spcBef>
                <a:spcPts val="803"/>
              </a:spcBef>
            </a:pP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retrying,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through.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257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40515" algn="l"/>
              </a:tabLst>
            </a:pP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Arbitrary</a:t>
            </a:r>
            <a:r>
              <a:rPr sz="2378" b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(active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adversary):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2157" marR="733635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interfere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(eavesdrop,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modify,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spoof,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replay).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335" marR="950077"/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b="1" spc="20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378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dropping/delaying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period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107" y="2260519"/>
            <a:ext cx="1315585" cy="1719810"/>
            <a:chOff x="3602388" y="1140725"/>
            <a:chExt cx="461645" cy="633730"/>
          </a:xfrm>
        </p:grpSpPr>
        <p:sp>
          <p:nvSpPr>
            <p:cNvPr id="7" name="object 7"/>
            <p:cNvSpPr/>
            <p:nvPr/>
          </p:nvSpPr>
          <p:spPr>
            <a:xfrm>
              <a:off x="3650025" y="1212424"/>
              <a:ext cx="388620" cy="536575"/>
            </a:xfrm>
            <a:custGeom>
              <a:avLst/>
              <a:gdLst/>
              <a:ahLst/>
              <a:cxnLst/>
              <a:rect l="l" t="t" r="r" b="b"/>
              <a:pathLst>
                <a:path w="388620" h="536575">
                  <a:moveTo>
                    <a:pt x="0" y="536270"/>
                  </a:moveTo>
                  <a:lnTo>
                    <a:pt x="57049" y="534401"/>
                  </a:lnTo>
                  <a:lnTo>
                    <a:pt x="109103" y="528969"/>
                  </a:lnTo>
                  <a:lnTo>
                    <a:pt x="156285" y="520240"/>
                  </a:lnTo>
                  <a:lnTo>
                    <a:pt x="198716" y="508476"/>
                  </a:lnTo>
                  <a:lnTo>
                    <a:pt x="236518" y="493942"/>
                  </a:lnTo>
                  <a:lnTo>
                    <a:pt x="298722" y="457618"/>
                  </a:lnTo>
                  <a:lnTo>
                    <a:pt x="343871" y="413378"/>
                  </a:lnTo>
                  <a:lnTo>
                    <a:pt x="372941" y="363332"/>
                  </a:lnTo>
                  <a:lnTo>
                    <a:pt x="386907" y="309593"/>
                  </a:lnTo>
                  <a:lnTo>
                    <a:pt x="388530" y="281998"/>
                  </a:lnTo>
                  <a:lnTo>
                    <a:pt x="386742" y="254271"/>
                  </a:lnTo>
                  <a:lnTo>
                    <a:pt x="373422" y="199476"/>
                  </a:lnTo>
                  <a:lnTo>
                    <a:pt x="347922" y="147320"/>
                  </a:lnTo>
                  <a:lnTo>
                    <a:pt x="311216" y="99914"/>
                  </a:lnTo>
                  <a:lnTo>
                    <a:pt x="264279" y="59368"/>
                  </a:lnTo>
                  <a:lnTo>
                    <a:pt x="208085" y="27793"/>
                  </a:lnTo>
                  <a:lnTo>
                    <a:pt x="143611" y="7300"/>
                  </a:lnTo>
                  <a:lnTo>
                    <a:pt x="108572" y="1868"/>
                  </a:lnTo>
                  <a:lnTo>
                    <a:pt x="71829" y="0"/>
                  </a:lnTo>
                </a:path>
              </a:pathLst>
            </a:custGeom>
            <a:ln w="506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2388" y="1140725"/>
              <a:ext cx="174293" cy="1433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645097" y="2760085"/>
            <a:ext cx="1811797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2378" spc="-8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retry</a:t>
            </a:r>
            <a:r>
              <a:rPr sz="2378" spc="3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4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378" spc="-149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dedup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9966" y="2166569"/>
            <a:ext cx="5110154" cy="123146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78" dirty="0">
              <a:latin typeface="Tahoma"/>
              <a:cs typeface="Tahoma"/>
            </a:endParaRPr>
          </a:p>
          <a:p>
            <a:pPr>
              <a:spcBef>
                <a:spcPts val="109"/>
              </a:spcBef>
            </a:pPr>
            <a:endParaRPr sz="1784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3600" spc="-129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sz="3600" spc="40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spc="-238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3600" spc="40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spc="-226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sz="3600" spc="40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spc="-208" dirty="0">
                <a:solidFill>
                  <a:srgbClr val="000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050" y="145757"/>
            <a:ext cx="6760667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634" y="1008913"/>
            <a:ext cx="8990870" cy="156482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60402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bidirectional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nodes,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of: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sz="2378" b="1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(perfect)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sent.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6068" y="2460651"/>
            <a:ext cx="7383898" cy="1277667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456790">
              <a:spcBef>
                <a:spcPts val="803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b="1" spc="-119" dirty="0">
                <a:latin typeface="Calibri" panose="020F0502020204030204" pitchFamily="34" charset="0"/>
                <a:cs typeface="Calibri" panose="020F0502020204030204" pitchFamily="34" charset="0"/>
              </a:rPr>
              <a:t>Fair-loss</a:t>
            </a:r>
            <a:r>
              <a:rPr sz="2378" b="1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9690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lost,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duplicated,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reordered.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888" y="3626512"/>
            <a:ext cx="8567597" cy="1643600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456790">
              <a:spcBef>
                <a:spcPts val="803"/>
              </a:spcBef>
            </a:pP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retrying,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through.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790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458050" algn="l"/>
              </a:tabLst>
            </a:pP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Arbitrary</a:t>
            </a:r>
            <a:r>
              <a:rPr sz="2378" b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(active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adversary):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9690" marR="708468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interfere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(eavesdrop,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modify,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drop,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spoof,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replay).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447" y="5528299"/>
            <a:ext cx="7688943" cy="75601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b="1" spc="20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378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dropping/delaying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period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71225" y="2167594"/>
            <a:ext cx="1061097" cy="1158953"/>
            <a:chOff x="3602388" y="1140725"/>
            <a:chExt cx="461645" cy="633730"/>
          </a:xfrm>
        </p:grpSpPr>
        <p:sp>
          <p:nvSpPr>
            <p:cNvPr id="8" name="object 8"/>
            <p:cNvSpPr/>
            <p:nvPr/>
          </p:nvSpPr>
          <p:spPr>
            <a:xfrm>
              <a:off x="3650025" y="1212424"/>
              <a:ext cx="388620" cy="536575"/>
            </a:xfrm>
            <a:custGeom>
              <a:avLst/>
              <a:gdLst/>
              <a:ahLst/>
              <a:cxnLst/>
              <a:rect l="l" t="t" r="r" b="b"/>
              <a:pathLst>
                <a:path w="388620" h="536575">
                  <a:moveTo>
                    <a:pt x="0" y="536270"/>
                  </a:moveTo>
                  <a:lnTo>
                    <a:pt x="57049" y="534401"/>
                  </a:lnTo>
                  <a:lnTo>
                    <a:pt x="109103" y="528969"/>
                  </a:lnTo>
                  <a:lnTo>
                    <a:pt x="156285" y="520240"/>
                  </a:lnTo>
                  <a:lnTo>
                    <a:pt x="198716" y="508476"/>
                  </a:lnTo>
                  <a:lnTo>
                    <a:pt x="236518" y="493942"/>
                  </a:lnTo>
                  <a:lnTo>
                    <a:pt x="298722" y="457618"/>
                  </a:lnTo>
                  <a:lnTo>
                    <a:pt x="343871" y="413378"/>
                  </a:lnTo>
                  <a:lnTo>
                    <a:pt x="372941" y="363332"/>
                  </a:lnTo>
                  <a:lnTo>
                    <a:pt x="386907" y="309593"/>
                  </a:lnTo>
                  <a:lnTo>
                    <a:pt x="388530" y="281998"/>
                  </a:lnTo>
                  <a:lnTo>
                    <a:pt x="386742" y="254271"/>
                  </a:lnTo>
                  <a:lnTo>
                    <a:pt x="373422" y="199476"/>
                  </a:lnTo>
                  <a:lnTo>
                    <a:pt x="347922" y="147320"/>
                  </a:lnTo>
                  <a:lnTo>
                    <a:pt x="311216" y="99914"/>
                  </a:lnTo>
                  <a:lnTo>
                    <a:pt x="264279" y="59368"/>
                  </a:lnTo>
                  <a:lnTo>
                    <a:pt x="208085" y="27793"/>
                  </a:lnTo>
                  <a:lnTo>
                    <a:pt x="143611" y="7300"/>
                  </a:lnTo>
                  <a:lnTo>
                    <a:pt x="108572" y="1868"/>
                  </a:lnTo>
                  <a:lnTo>
                    <a:pt x="71829" y="0"/>
                  </a:lnTo>
                </a:path>
              </a:pathLst>
            </a:custGeom>
            <a:ln w="506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2388" y="1140725"/>
              <a:ext cx="174293" cy="14339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303737" y="2483622"/>
            <a:ext cx="2247288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2378" spc="-8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retry</a:t>
            </a:r>
            <a:r>
              <a:rPr sz="2378" spc="3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4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378" spc="-149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dedup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51293" y="3626512"/>
            <a:ext cx="1250840" cy="1158953"/>
            <a:chOff x="3691455" y="1781157"/>
            <a:chExt cx="544195" cy="633730"/>
          </a:xfrm>
        </p:grpSpPr>
        <p:sp>
          <p:nvSpPr>
            <p:cNvPr id="12" name="object 12"/>
            <p:cNvSpPr/>
            <p:nvPr/>
          </p:nvSpPr>
          <p:spPr>
            <a:xfrm>
              <a:off x="3810921" y="1852856"/>
              <a:ext cx="399415" cy="536575"/>
            </a:xfrm>
            <a:custGeom>
              <a:avLst/>
              <a:gdLst/>
              <a:ahLst/>
              <a:cxnLst/>
              <a:rect l="l" t="t" r="r" b="b"/>
              <a:pathLst>
                <a:path w="399414" h="536575">
                  <a:moveTo>
                    <a:pt x="79883" y="536270"/>
                  </a:moveTo>
                  <a:lnTo>
                    <a:pt x="129918" y="534522"/>
                  </a:lnTo>
                  <a:lnTo>
                    <a:pt x="175311" y="529437"/>
                  </a:lnTo>
                  <a:lnTo>
                    <a:pt x="216169" y="521254"/>
                  </a:lnTo>
                  <a:lnTo>
                    <a:pt x="284712" y="496546"/>
                  </a:lnTo>
                  <a:lnTo>
                    <a:pt x="336413" y="462304"/>
                  </a:lnTo>
                  <a:lnTo>
                    <a:pt x="372137" y="420435"/>
                  </a:lnTo>
                  <a:lnTo>
                    <a:pt x="392746" y="372846"/>
                  </a:lnTo>
                  <a:lnTo>
                    <a:pt x="399106" y="321444"/>
                  </a:lnTo>
                  <a:lnTo>
                    <a:pt x="397213" y="294908"/>
                  </a:lnTo>
                  <a:lnTo>
                    <a:pt x="383820" y="241361"/>
                  </a:lnTo>
                  <a:lnTo>
                    <a:pt x="358339" y="188767"/>
                  </a:lnTo>
                  <a:lnTo>
                    <a:pt x="321633" y="139032"/>
                  </a:lnTo>
                  <a:lnTo>
                    <a:pt x="274568" y="94065"/>
                  </a:lnTo>
                  <a:lnTo>
                    <a:pt x="218008" y="55772"/>
                  </a:lnTo>
                  <a:lnTo>
                    <a:pt x="152817" y="26058"/>
                  </a:lnTo>
                  <a:lnTo>
                    <a:pt x="79859" y="6832"/>
                  </a:lnTo>
                  <a:lnTo>
                    <a:pt x="40738" y="1747"/>
                  </a:lnTo>
                  <a:lnTo>
                    <a:pt x="0" y="0"/>
                  </a:lnTo>
                </a:path>
              </a:pathLst>
            </a:custGeom>
            <a:ln w="506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1455" y="1781157"/>
              <a:ext cx="174293" cy="14339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848403" y="3981510"/>
            <a:ext cx="667017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6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TLS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38" y="145756"/>
            <a:ext cx="6401365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1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506" y="863473"/>
            <a:ext cx="9964270" cy="156482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0335" marR="1229437">
              <a:spcBef>
                <a:spcPts val="188"/>
              </a:spcBef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executes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algorithm,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assuming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following: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257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40515" algn="l"/>
              </a:tabLst>
            </a:pPr>
            <a:r>
              <a:rPr sz="2378" b="1" spc="-109" dirty="0">
                <a:latin typeface="Calibri" panose="020F0502020204030204" pitchFamily="34" charset="0"/>
                <a:cs typeface="Calibri" panose="020F0502020204030204" pitchFamily="34" charset="0"/>
              </a:rPr>
              <a:t>Crash-stop</a:t>
            </a:r>
            <a:r>
              <a:rPr sz="2378" b="1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(fail-stop):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2157" marR="35235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crashes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(at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moment).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crashing,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stops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executing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forever.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242" y="145756"/>
            <a:ext cx="6205361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1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294" y="863474"/>
            <a:ext cx="9897035" cy="347143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0335" marR="2330519">
              <a:spcBef>
                <a:spcPts val="188"/>
              </a:spcBef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executes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algorithm,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assuming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following: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257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40515" algn="l"/>
              </a:tabLst>
            </a:pPr>
            <a:r>
              <a:rPr sz="2378" b="1" spc="-109" dirty="0">
                <a:latin typeface="Calibri" panose="020F0502020204030204" pitchFamily="34" charset="0"/>
                <a:cs typeface="Calibri" panose="020F0502020204030204" pitchFamily="34" charset="0"/>
              </a:rPr>
              <a:t>Crash-stop</a:t>
            </a:r>
            <a:r>
              <a:rPr sz="2378" b="1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(fail-stop):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2157" marR="1136317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crashes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(at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moment).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crashing,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stops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executing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forever.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9257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40515" algn="l"/>
              </a:tabLst>
            </a:pPr>
            <a:r>
              <a:rPr sz="2378" b="1" spc="-119" dirty="0">
                <a:latin typeface="Calibri" panose="020F0502020204030204" pitchFamily="34" charset="0"/>
                <a:cs typeface="Calibri" panose="020F0502020204030204" pitchFamily="34" charset="0"/>
              </a:rPr>
              <a:t>Crash-recovery</a:t>
            </a:r>
            <a:r>
              <a:rPr sz="2378" b="1" spc="12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(fail-recovery):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2157" marR="35235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crash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moment,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losing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in-memory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state.</a:t>
            </a:r>
            <a:r>
              <a:rPr sz="2378" spc="2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resume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executing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sometime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later.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2157" indent="-342900">
              <a:spcBef>
                <a:spcPts val="20"/>
              </a:spcBef>
              <a:buFont typeface="Wingdings" pitchFamily="2" charset="2"/>
              <a:buChar char="§"/>
            </a:pP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survives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crash.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124" y="145756"/>
            <a:ext cx="7225331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1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634" y="863475"/>
            <a:ext cx="10905565" cy="494876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2355686">
              <a:spcBef>
                <a:spcPts val="188"/>
              </a:spcBef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executes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algorithm,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assuming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following: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109" dirty="0">
                <a:latin typeface="Calibri" panose="020F0502020204030204" pitchFamily="34" charset="0"/>
                <a:cs typeface="Calibri" panose="020F0502020204030204" pitchFamily="34" charset="0"/>
              </a:rPr>
              <a:t>Crash-stop</a:t>
            </a:r>
            <a:r>
              <a:rPr sz="2378" b="1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(fail-stop):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116148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crashes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(at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moment).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40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crashing,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stops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executing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forever.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119" dirty="0">
                <a:latin typeface="Calibri" panose="020F0502020204030204" pitchFamily="34" charset="0"/>
                <a:cs typeface="Calibri" panose="020F0502020204030204" pitchFamily="34" charset="0"/>
              </a:rPr>
              <a:t>Crash-recovery</a:t>
            </a:r>
            <a:r>
              <a:rPr sz="2378" b="1" spc="12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(fail-recovery):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6040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crash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moment,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losing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in-memory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state.</a:t>
            </a:r>
            <a:r>
              <a:rPr sz="2378" spc="2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resume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executing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sometime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later.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indent="-342900">
              <a:spcBef>
                <a:spcPts val="20"/>
              </a:spcBef>
              <a:buFont typeface="Wingdings" pitchFamily="2" charset="2"/>
              <a:buChar char="§"/>
            </a:pP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survives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crash.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r>
              <a:rPr sz="2378" b="1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(fail-arbitrary):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486993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deviates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algorithm.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anything,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crashing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behaviour.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7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03"/>
            <a:r>
              <a:rPr sz="2378" spc="9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40" dirty="0">
                <a:latin typeface="Calibri" panose="020F0502020204030204" pitchFamily="34" charset="0"/>
                <a:cs typeface="Calibri" panose="020F0502020204030204" pitchFamily="34" charset="0"/>
              </a:rPr>
              <a:t>“correct”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97" y="145757"/>
            <a:ext cx="9395048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1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synchrony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9" dirty="0">
                <a:latin typeface="Calibri" panose="020F0502020204030204" pitchFamily="34" charset="0"/>
                <a:cs typeface="Calibri" panose="020F0502020204030204" pitchFamily="34" charset="0"/>
              </a:rPr>
              <a:t>(timing)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671" y="931203"/>
            <a:ext cx="10690411" cy="1677525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75503">
              <a:spcBef>
                <a:spcPts val="803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nodes: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159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6040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upper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bound.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speed.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11" y="145757"/>
            <a:ext cx="9265233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1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synchrony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9" dirty="0">
                <a:latin typeface="Calibri" panose="020F0502020204030204" pitchFamily="34" charset="0"/>
                <a:cs typeface="Calibri" panose="020F0502020204030204" pitchFamily="34" charset="0"/>
              </a:rPr>
              <a:t>(timing)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612" y="931204"/>
            <a:ext cx="8893306" cy="2833972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75503">
              <a:spcBef>
                <a:spcPts val="803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nodes: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159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6040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upper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bound.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speed.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Partially</a:t>
            </a:r>
            <a:r>
              <a:rPr sz="2378" b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168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7324" marR="753769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finite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(but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unknown)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periods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otherwise.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75" y="145757"/>
            <a:ext cx="9517569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r>
              <a:rPr sz="2800" spc="41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synchrony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9" dirty="0">
                <a:latin typeface="Calibri" panose="020F0502020204030204" pitchFamily="34" charset="0"/>
                <a:cs typeface="Calibri" panose="020F0502020204030204" pitchFamily="34" charset="0"/>
              </a:rPr>
              <a:t>(timing)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164" y="931204"/>
            <a:ext cx="10018059" cy="5027539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100670">
              <a:spcBef>
                <a:spcPts val="803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nodes: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159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marR="85570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upper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bound.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speed.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Partially</a:t>
            </a:r>
            <a:r>
              <a:rPr sz="2378" b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168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marR="778937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finite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(but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unknown)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periods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otherwise.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159" dirty="0"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marR="2295284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delayed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arbitrarily.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pause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arbitrarily.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timing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guarantees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all.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7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412" marR="989084"/>
            <a:r>
              <a:rPr sz="2378" b="1" spc="-30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378" spc="2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parts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terms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“synchronous”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“asynchronous”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differently.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129" y="145756"/>
            <a:ext cx="6793089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68" dirty="0">
                <a:latin typeface="Calibri" panose="020F0502020204030204" pitchFamily="34" charset="0"/>
                <a:cs typeface="Calibri" panose="020F0502020204030204" pitchFamily="34" charset="0"/>
              </a:rPr>
              <a:t>Violations</a:t>
            </a: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38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synchrony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8" dirty="0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318" y="1033981"/>
            <a:ext cx="9708776" cy="171870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60402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quite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predictable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latency,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occasionally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increase: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requiring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retry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Congestion/contention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causing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queueing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Network/route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reconfiguration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46" y="145757"/>
            <a:ext cx="6904872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68" dirty="0">
                <a:latin typeface="Calibri" panose="020F0502020204030204" pitchFamily="34" charset="0"/>
                <a:cs typeface="Calibri" panose="020F0502020204030204" pitchFamily="34" charset="0"/>
              </a:rPr>
              <a:t>Violations</a:t>
            </a: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38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synchrony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8" dirty="0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165" y="1033980"/>
            <a:ext cx="9100539" cy="524890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510902">
              <a:spcBef>
                <a:spcPts val="188"/>
              </a:spcBef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quite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predictable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latency,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occasionally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increase: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requiring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retry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Congestion/contention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causing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queueing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Network/route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reconfiguration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03" marR="826755">
              <a:spcBef>
                <a:spcPts val="2328"/>
              </a:spcBef>
            </a:pP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predictable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speed,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occasional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pauses: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Operating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issues,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Stop-the-world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pauses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424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65683" algn="l"/>
              </a:tabLst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faults,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swap,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thrashing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03" marR="396390">
              <a:spcBef>
                <a:spcPts val="604"/>
              </a:spcBef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Real-time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operating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(RTOS)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scheduling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guarantees,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RTOS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994" y="368266"/>
            <a:ext cx="2298024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460" y="829648"/>
            <a:ext cx="8918450" cy="356197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>
              <a:spcBef>
                <a:spcPts val="188"/>
              </a:spcBef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wants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sell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stuff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24/7!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670">
              <a:spcBef>
                <a:spcPts val="10"/>
              </a:spcBef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unavailability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downtime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losing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670" marR="332212"/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uptime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functioning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correctly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“T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226" dirty="0">
                <a:latin typeface="Calibri" panose="020F0502020204030204" pitchFamily="34" charset="0"/>
                <a:cs typeface="Calibri" panose="020F0502020204030204" pitchFamily="34" charset="0"/>
              </a:rPr>
              <a:t>99%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378" spc="-198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3.7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378" spc="-19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ys/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78" spc="-25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“Three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99.9%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8.8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hours/year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“Four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99.99%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53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minutes/year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“Five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99.999%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5.3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minutes/year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3840" y="2643790"/>
            <a:ext cx="785210" cy="785210"/>
            <a:chOff x="2105972" y="481212"/>
            <a:chExt cx="396240" cy="396240"/>
          </a:xfrm>
        </p:grpSpPr>
        <p:sp>
          <p:nvSpPr>
            <p:cNvPr id="3" name="object 3"/>
            <p:cNvSpPr/>
            <p:nvPr/>
          </p:nvSpPr>
          <p:spPr>
            <a:xfrm>
              <a:off x="2108512" y="48375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59">
                  <a:moveTo>
                    <a:pt x="195511" y="0"/>
                  </a:moveTo>
                  <a:lnTo>
                    <a:pt x="150682" y="5163"/>
                  </a:lnTo>
                  <a:lnTo>
                    <a:pt x="109530" y="19871"/>
                  </a:lnTo>
                  <a:lnTo>
                    <a:pt x="73228" y="42951"/>
                  </a:lnTo>
                  <a:lnTo>
                    <a:pt x="42951" y="73228"/>
                  </a:lnTo>
                  <a:lnTo>
                    <a:pt x="19871" y="109530"/>
                  </a:lnTo>
                  <a:lnTo>
                    <a:pt x="5163" y="150682"/>
                  </a:lnTo>
                  <a:lnTo>
                    <a:pt x="0" y="195511"/>
                  </a:lnTo>
                  <a:lnTo>
                    <a:pt x="5163" y="240341"/>
                  </a:lnTo>
                  <a:lnTo>
                    <a:pt x="19871" y="281493"/>
                  </a:lnTo>
                  <a:lnTo>
                    <a:pt x="42951" y="317794"/>
                  </a:lnTo>
                  <a:lnTo>
                    <a:pt x="73228" y="348071"/>
                  </a:lnTo>
                  <a:lnTo>
                    <a:pt x="109530" y="371151"/>
                  </a:lnTo>
                  <a:lnTo>
                    <a:pt x="150682" y="385859"/>
                  </a:lnTo>
                  <a:lnTo>
                    <a:pt x="195511" y="391023"/>
                  </a:lnTo>
                  <a:lnTo>
                    <a:pt x="240341" y="385859"/>
                  </a:lnTo>
                  <a:lnTo>
                    <a:pt x="281493" y="371151"/>
                  </a:lnTo>
                  <a:lnTo>
                    <a:pt x="317794" y="348071"/>
                  </a:lnTo>
                  <a:lnTo>
                    <a:pt x="348072" y="317794"/>
                  </a:lnTo>
                  <a:lnTo>
                    <a:pt x="371151" y="281493"/>
                  </a:lnTo>
                  <a:lnTo>
                    <a:pt x="385859" y="240341"/>
                  </a:lnTo>
                  <a:lnTo>
                    <a:pt x="391023" y="195511"/>
                  </a:lnTo>
                  <a:lnTo>
                    <a:pt x="385859" y="150682"/>
                  </a:lnTo>
                  <a:lnTo>
                    <a:pt x="371151" y="109530"/>
                  </a:lnTo>
                  <a:lnTo>
                    <a:pt x="348072" y="73228"/>
                  </a:lnTo>
                  <a:lnTo>
                    <a:pt x="317794" y="42951"/>
                  </a:lnTo>
                  <a:lnTo>
                    <a:pt x="281493" y="19871"/>
                  </a:lnTo>
                  <a:lnTo>
                    <a:pt x="240341" y="5163"/>
                  </a:lnTo>
                  <a:lnTo>
                    <a:pt x="19551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" name="object 4"/>
            <p:cNvSpPr/>
            <p:nvPr/>
          </p:nvSpPr>
          <p:spPr>
            <a:xfrm>
              <a:off x="2108512" y="48375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59">
                  <a:moveTo>
                    <a:pt x="391023" y="195511"/>
                  </a:moveTo>
                  <a:lnTo>
                    <a:pt x="385859" y="150682"/>
                  </a:lnTo>
                  <a:lnTo>
                    <a:pt x="371151" y="109530"/>
                  </a:lnTo>
                  <a:lnTo>
                    <a:pt x="348072" y="73228"/>
                  </a:lnTo>
                  <a:lnTo>
                    <a:pt x="317794" y="42951"/>
                  </a:lnTo>
                  <a:lnTo>
                    <a:pt x="281493" y="19871"/>
                  </a:lnTo>
                  <a:lnTo>
                    <a:pt x="240341" y="5163"/>
                  </a:lnTo>
                  <a:lnTo>
                    <a:pt x="195511" y="0"/>
                  </a:lnTo>
                  <a:lnTo>
                    <a:pt x="150682" y="5163"/>
                  </a:lnTo>
                  <a:lnTo>
                    <a:pt x="109530" y="19871"/>
                  </a:lnTo>
                  <a:lnTo>
                    <a:pt x="73228" y="42951"/>
                  </a:lnTo>
                  <a:lnTo>
                    <a:pt x="42951" y="73228"/>
                  </a:lnTo>
                  <a:lnTo>
                    <a:pt x="19871" y="109530"/>
                  </a:lnTo>
                  <a:lnTo>
                    <a:pt x="5163" y="150682"/>
                  </a:lnTo>
                  <a:lnTo>
                    <a:pt x="0" y="195511"/>
                  </a:lnTo>
                  <a:lnTo>
                    <a:pt x="5163" y="240341"/>
                  </a:lnTo>
                  <a:lnTo>
                    <a:pt x="19871" y="281493"/>
                  </a:lnTo>
                  <a:lnTo>
                    <a:pt x="42951" y="317794"/>
                  </a:lnTo>
                  <a:lnTo>
                    <a:pt x="73228" y="348071"/>
                  </a:lnTo>
                  <a:lnTo>
                    <a:pt x="109530" y="371151"/>
                  </a:lnTo>
                  <a:lnTo>
                    <a:pt x="150682" y="385859"/>
                  </a:lnTo>
                  <a:lnTo>
                    <a:pt x="195511" y="391023"/>
                  </a:lnTo>
                  <a:lnTo>
                    <a:pt x="240341" y="385859"/>
                  </a:lnTo>
                  <a:lnTo>
                    <a:pt x="281493" y="371151"/>
                  </a:lnTo>
                  <a:lnTo>
                    <a:pt x="317794" y="348071"/>
                  </a:lnTo>
                  <a:lnTo>
                    <a:pt x="348072" y="317794"/>
                  </a:lnTo>
                  <a:lnTo>
                    <a:pt x="371151" y="281493"/>
                  </a:lnTo>
                  <a:lnTo>
                    <a:pt x="385859" y="240341"/>
                  </a:lnTo>
                  <a:lnTo>
                    <a:pt x="391023" y="19551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86854" y="2412891"/>
            <a:ext cx="4619398" cy="838537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2873" dirty="0">
              <a:latin typeface="Trebuchet MS"/>
              <a:cs typeface="Calibri" panose="020F0502020204030204" pitchFamily="34" charset="0"/>
            </a:endParaRPr>
          </a:p>
          <a:p>
            <a:pPr marR="10067" algn="r">
              <a:spcBef>
                <a:spcPts val="10"/>
              </a:spcBef>
            </a:pPr>
            <a:r>
              <a:rPr sz="2378" spc="-59" dirty="0">
                <a:latin typeface="Tahoma"/>
                <a:cs typeface="Tahoma"/>
              </a:rPr>
              <a:t>city</a:t>
            </a:r>
            <a:endParaRPr sz="2378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4578" y="3214533"/>
            <a:ext cx="2036008" cy="1028071"/>
            <a:chOff x="1092039" y="769225"/>
            <a:chExt cx="1027430" cy="518795"/>
          </a:xfrm>
        </p:grpSpPr>
        <p:sp>
          <p:nvSpPr>
            <p:cNvPr id="7" name="object 7"/>
            <p:cNvSpPr/>
            <p:nvPr/>
          </p:nvSpPr>
          <p:spPr>
            <a:xfrm>
              <a:off x="1097119" y="798694"/>
              <a:ext cx="968375" cy="484505"/>
            </a:xfrm>
            <a:custGeom>
              <a:avLst/>
              <a:gdLst/>
              <a:ahLst/>
              <a:cxnLst/>
              <a:rect l="l" t="t" r="r" b="b"/>
              <a:pathLst>
                <a:path w="968375" h="484505">
                  <a:moveTo>
                    <a:pt x="0" y="484004"/>
                  </a:moveTo>
                  <a:lnTo>
                    <a:pt x="968047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422" y="769225"/>
              <a:ext cx="92605" cy="710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23722" y="3357679"/>
            <a:ext cx="958862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59" dirty="0">
                <a:latin typeface="Tahoma"/>
                <a:cs typeface="Tahoma"/>
              </a:rPr>
              <a:t>attack?</a:t>
            </a:r>
            <a:endParaRPr sz="2378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02905" y="3214533"/>
            <a:ext cx="2036008" cy="1028071"/>
            <a:chOff x="2489019" y="769225"/>
            <a:chExt cx="1027430" cy="518795"/>
          </a:xfrm>
        </p:grpSpPr>
        <p:sp>
          <p:nvSpPr>
            <p:cNvPr id="11" name="object 11"/>
            <p:cNvSpPr/>
            <p:nvPr/>
          </p:nvSpPr>
          <p:spPr>
            <a:xfrm>
              <a:off x="2542880" y="798694"/>
              <a:ext cx="968375" cy="484505"/>
            </a:xfrm>
            <a:custGeom>
              <a:avLst/>
              <a:gdLst/>
              <a:ahLst/>
              <a:cxnLst/>
              <a:rect l="l" t="t" r="r" b="b"/>
              <a:pathLst>
                <a:path w="968375" h="484505">
                  <a:moveTo>
                    <a:pt x="968047" y="484004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9019" y="769225"/>
              <a:ext cx="92605" cy="7100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790628" y="3357679"/>
            <a:ext cx="958862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</a:t>
            </a:r>
            <a:r>
              <a:rPr sz="2378" spc="-59" dirty="0">
                <a:latin typeface="Tahoma"/>
                <a:cs typeface="Tahoma"/>
              </a:rPr>
              <a:t>?</a:t>
            </a:r>
            <a:endParaRPr sz="2378" dirty="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62088"/>
              </p:ext>
            </p:extLst>
          </p:nvPr>
        </p:nvGraphicFramePr>
        <p:xfrm>
          <a:off x="2956384" y="4232057"/>
          <a:ext cx="6751038" cy="451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95">
                <a:tc rowSpan="2">
                  <a:txBody>
                    <a:bodyPr/>
                    <a:lstStyle/>
                    <a:p>
                      <a:pPr marL="49530">
                        <a:lnSpc>
                          <a:spcPts val="1415"/>
                        </a:lnSpc>
                      </a:pPr>
                      <a:endParaRPr lang="en-US" sz="2400" spc="-35" dirty="0">
                        <a:latin typeface="Tahoma"/>
                        <a:cs typeface="Tahoma"/>
                      </a:endParaRPr>
                    </a:p>
                    <a:p>
                      <a:pPr marL="49530">
                        <a:lnSpc>
                          <a:spcPts val="1415"/>
                        </a:lnSpc>
                      </a:pPr>
                      <a:r>
                        <a:rPr sz="24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rmy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ts val="1415"/>
                        </a:lnSpc>
                      </a:pPr>
                      <a:endParaRPr lang="en-US" sz="2400" spc="-35" dirty="0">
                        <a:latin typeface="Tahoma"/>
                        <a:cs typeface="Tahoma"/>
                      </a:endParaRPr>
                    </a:p>
                    <a:p>
                      <a:pPr marL="48895">
                        <a:lnSpc>
                          <a:spcPts val="1415"/>
                        </a:lnSpc>
                      </a:pPr>
                      <a:r>
                        <a:rPr sz="24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rmy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messengers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9009" y="4325831"/>
            <a:ext cx="142679" cy="2744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20930" y="4325831"/>
            <a:ext cx="142679" cy="274473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2DCF0885-9BB1-4C22-19DD-27B35235F0B9}"/>
              </a:ext>
            </a:extLst>
          </p:cNvPr>
          <p:cNvSpPr txBox="1">
            <a:spLocks/>
          </p:cNvSpPr>
          <p:nvPr/>
        </p:nvSpPr>
        <p:spPr>
          <a:xfrm>
            <a:off x="644658" y="569941"/>
            <a:ext cx="7847981" cy="833011"/>
          </a:xfrm>
          <a:prstGeom prst="rect">
            <a:avLst/>
          </a:prstGeom>
        </p:spPr>
        <p:txBody>
          <a:bodyPr vert="horz" wrap="square" lIns="0" tIns="3145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168">
              <a:spcBef>
                <a:spcPts val="238"/>
              </a:spcBef>
            </a:pPr>
            <a:r>
              <a:rPr lang="en-GB" sz="2800" spc="-12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416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20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GB"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nerals</a:t>
            </a:r>
            <a:r>
              <a:rPr lang="en-GB" sz="2800" spc="5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32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2800" spc="-26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248"/>
              </a:spcBef>
            </a:pPr>
            <a:endParaRPr lang="en-US" sz="2800" spc="-258" dirty="0">
              <a:solidFill>
                <a:srgbClr val="3333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58" y="212992"/>
            <a:ext cx="191269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788" y="761962"/>
            <a:ext cx="8909118" cy="590531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51006">
              <a:spcBef>
                <a:spcPts val="188"/>
              </a:spcBef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wants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sell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stuff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24/7!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1006">
              <a:spcBef>
                <a:spcPts val="10"/>
              </a:spcBef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unavailability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downtime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losing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1006" marR="397648"/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uptime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functioning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correctly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9927" indent="-382547">
              <a:spcBef>
                <a:spcPts val="61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741186" algn="l"/>
              </a:tabLst>
            </a:pP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“T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226" dirty="0">
                <a:latin typeface="Calibri" panose="020F0502020204030204" pitchFamily="34" charset="0"/>
                <a:cs typeface="Calibri" panose="020F0502020204030204" pitchFamily="34" charset="0"/>
              </a:rPr>
              <a:t>99%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378" spc="-198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3.7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378" spc="-19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ys/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78" spc="-25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9927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741186" algn="l"/>
              </a:tabLst>
            </a:pP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“Three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99.9%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8.8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hours/year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9927" indent="-382547">
              <a:spcBef>
                <a:spcPts val="595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741186" algn="l"/>
              </a:tabLst>
            </a:pP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“Four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99.99%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53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minutes/year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9927" indent="-382547">
              <a:spcBef>
                <a:spcPts val="604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741186" algn="l"/>
              </a:tabLst>
            </a:pP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“Five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nines”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99.999%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69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5.3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minutes/year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sz="287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1006"/>
            <a:r>
              <a:rPr sz="2378" b="1" spc="-99" dirty="0">
                <a:latin typeface="Calibri" panose="020F0502020204030204" pitchFamily="34" charset="0"/>
                <a:cs typeface="Calibri" panose="020F0502020204030204" pitchFamily="34" charset="0"/>
              </a:rPr>
              <a:t>Service-Level</a:t>
            </a:r>
            <a:r>
              <a:rPr sz="2378" b="1" spc="1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sz="2378" b="1" spc="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(SLO):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1006">
              <a:spcBef>
                <a:spcPts val="1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sz="2378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“99.9%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ms”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1006"/>
            <a:r>
              <a:rPr sz="2378" b="1" spc="-99" dirty="0">
                <a:latin typeface="Calibri" panose="020F0502020204030204" pitchFamily="34" charset="0"/>
                <a:cs typeface="Calibri" panose="020F0502020204030204" pitchFamily="34" charset="0"/>
              </a:rPr>
              <a:t>Service-Level</a:t>
            </a:r>
            <a:r>
              <a:rPr sz="2378" b="1" spc="1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Agreement</a:t>
            </a:r>
            <a:r>
              <a:rPr sz="2378" b="1" spc="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(SLA):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1006">
              <a:spcBef>
                <a:spcPts val="10"/>
              </a:spcBef>
            </a:pP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specifying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SLO,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penalties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violation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23" y="145757"/>
            <a:ext cx="8704211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Achieving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38" dirty="0">
                <a:latin typeface="Calibri" panose="020F0502020204030204" pitchFamily="34" charset="0"/>
                <a:cs typeface="Calibri" panose="020F0502020204030204" pitchFamily="34" charset="0"/>
              </a:rPr>
              <a:t>availability:</a:t>
            </a:r>
            <a:r>
              <a:rPr sz="2800" spc="42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68" dirty="0">
                <a:latin typeface="Calibri" panose="020F0502020204030204" pitchFamily="34" charset="0"/>
                <a:cs typeface="Calibri" panose="020F0502020204030204" pitchFamily="34" charset="0"/>
              </a:rPr>
              <a:t>tolerance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32899"/>
            <a:ext cx="11577918" cy="400561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25838">
              <a:spcBef>
                <a:spcPts val="188"/>
              </a:spcBef>
            </a:pPr>
            <a:r>
              <a:rPr sz="2378" b="1" spc="-9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378" spc="2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isn’t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838">
              <a:spcBef>
                <a:spcPts val="10"/>
              </a:spcBef>
            </a:pP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378" spc="2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isn’t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760" marR="1521381" indent="-382547">
              <a:spcBef>
                <a:spcPts val="595"/>
              </a:spcBef>
              <a:buClr>
                <a:srgbClr val="3333B2"/>
              </a:buClr>
              <a:buFont typeface="Lucida Sans Unicode"/>
              <a:buChar char="►"/>
              <a:tabLst>
                <a:tab pos="716018" algn="l"/>
              </a:tabLst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fault:</a:t>
            </a:r>
            <a:r>
              <a:rPr sz="2378" spc="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crash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(crash-stop/crash-recovery),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deviating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(Byzantine)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760" indent="-382547">
              <a:spcBef>
                <a:spcPts val="614"/>
              </a:spcBef>
              <a:buClr>
                <a:srgbClr val="3333B2"/>
              </a:buClr>
              <a:buFont typeface="Lucida Sans Unicode"/>
              <a:buChar char="►"/>
              <a:tabLst>
                <a:tab pos="716018" algn="l"/>
              </a:tabLst>
            </a:pP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fault:</a:t>
            </a:r>
            <a:r>
              <a:rPr sz="2378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dropping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delaying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838">
              <a:spcBef>
                <a:spcPts val="2328"/>
              </a:spcBef>
            </a:pPr>
            <a:r>
              <a:rPr sz="2378" b="1" spc="-40" dirty="0"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sz="2378" b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tolerance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838" marR="1503764">
              <a:spcBef>
                <a:spcPts val="1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continues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working,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despite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faults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(up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maximum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faults)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838" marR="2190839"/>
            <a:r>
              <a:rPr sz="2378" b="1" spc="-109" dirty="0"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378" b="1" spc="-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sz="2378" b="1" spc="-7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 failure 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(SPOF): 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node/network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whose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773" y="145757"/>
            <a:ext cx="348050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800" spc="-258" dirty="0">
                <a:latin typeface="Calibri" panose="020F0502020204030204" pitchFamily="34" charset="0"/>
                <a:cs typeface="Calibri" panose="020F0502020204030204" pitchFamily="34" charset="0"/>
              </a:rPr>
              <a:t>ailure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68" dirty="0">
                <a:latin typeface="Calibri" panose="020F0502020204030204" pitchFamily="34" charset="0"/>
                <a:cs typeface="Calibri" panose="020F0502020204030204" pitchFamily="34" charset="0"/>
              </a:rPr>
              <a:t>detect</a:t>
            </a:r>
            <a:r>
              <a:rPr sz="2800" spc="-386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930" y="1059902"/>
            <a:ext cx="8060428" cy="179046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10"/>
              </a:spcBef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detects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/>
            <a:r>
              <a:rPr sz="2378" b="1" spc="-40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b="1" spc="1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10"/>
              </a:spcBef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20" y="186098"/>
            <a:ext cx="3404124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800" spc="-258" dirty="0">
                <a:latin typeface="Calibri" panose="020F0502020204030204" pitchFamily="34" charset="0"/>
                <a:cs typeface="Calibri" panose="020F0502020204030204" pitchFamily="34" charset="0"/>
              </a:rPr>
              <a:t>ailure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68" dirty="0">
                <a:latin typeface="Calibri" panose="020F0502020204030204" pitchFamily="34" charset="0"/>
                <a:cs typeface="Calibri" panose="020F0502020204030204" pitchFamily="34" charset="0"/>
              </a:rPr>
              <a:t>detect</a:t>
            </a:r>
            <a:r>
              <a:rPr sz="2800" spc="-386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612" y="1059903"/>
            <a:ext cx="11053482" cy="282490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10"/>
              </a:spcBef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detects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/>
            <a:r>
              <a:rPr sz="2378" b="1" spc="-40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b="1" spc="1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10"/>
              </a:spcBef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 marR="10067"/>
            <a:r>
              <a:rPr sz="2378" b="1" spc="-79" dirty="0">
                <a:latin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implementation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 crash-stop/crash-recovery: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message,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await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response,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929" y="199544"/>
            <a:ext cx="3411302" cy="551783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pc="-4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pc="-258" dirty="0">
                <a:latin typeface="Calibri" panose="020F0502020204030204" pitchFamily="34" charset="0"/>
                <a:cs typeface="Calibri" panose="020F0502020204030204" pitchFamily="34" charset="0"/>
              </a:rPr>
              <a:t>ailure</a:t>
            </a:r>
            <a:r>
              <a:rPr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68" dirty="0">
                <a:latin typeface="Calibri" panose="020F0502020204030204" pitchFamily="34" charset="0"/>
                <a:cs typeface="Calibri" panose="020F0502020204030204" pitchFamily="34" charset="0"/>
              </a:rPr>
              <a:t>detect</a:t>
            </a:r>
            <a:r>
              <a:rPr spc="-386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178" dirty="0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929" y="1059903"/>
            <a:ext cx="8892198" cy="422529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10"/>
              </a:spcBef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detects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/>
            <a:r>
              <a:rPr sz="2378" b="1" spc="-40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sz="2378" b="1" spc="1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b="1" spc="1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10"/>
              </a:spcBef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 marR="334729"/>
            <a:r>
              <a:rPr sz="2378" b="1" spc="-79" dirty="0">
                <a:latin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implementation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 crash-stop/crash-recovery: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message,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await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response,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>
              <a:spcBef>
                <a:spcPts val="10"/>
              </a:spcBef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68" marR="10067"/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tell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node,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temporarily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unresponsive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node,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lost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message,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delayed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68" y="145757"/>
            <a:ext cx="11139496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8" dirty="0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partially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8" dirty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506" y="1181912"/>
            <a:ext cx="10179423" cy="415354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25838" marR="1018029">
              <a:spcBef>
                <a:spcPts val="188"/>
              </a:spcBef>
            </a:pP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timeout-based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crash-stop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links.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838"/>
            <a:r>
              <a:rPr sz="2378" b="1" spc="-79" dirty="0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sz="2378" b="1" spc="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50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sz="2378" b="1" spc="20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69" dirty="0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sz="2378" b="1" spc="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79" dirty="0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760" marR="1953003" indent="-382547">
              <a:spcBef>
                <a:spcPts val="604"/>
              </a:spcBef>
              <a:buClr>
                <a:srgbClr val="3333B2"/>
              </a:buClr>
              <a:buFont typeface="Lucida Sans Unicode"/>
              <a:buChar char="►"/>
              <a:tabLst>
                <a:tab pos="716018" algn="l"/>
              </a:tabLst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89" dirty="0">
                <a:latin typeface="Calibri" panose="020F0502020204030204" pitchFamily="34" charset="0"/>
                <a:cs typeface="Calibri" panose="020F0502020204030204" pitchFamily="34" charset="0"/>
              </a:rPr>
              <a:t>temporarily</a:t>
            </a:r>
            <a:r>
              <a:rPr sz="2378" i="1" spc="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crashed,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760" marR="2031025" indent="-382547">
              <a:spcBef>
                <a:spcPts val="614"/>
              </a:spcBef>
              <a:buClr>
                <a:srgbClr val="3333B2"/>
              </a:buClr>
              <a:buFont typeface="Lucida Sans Unicode"/>
              <a:buChar char="►"/>
              <a:tabLst>
                <a:tab pos="716018" algn="l"/>
              </a:tabLst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89" dirty="0">
                <a:latin typeface="Calibri" panose="020F0502020204030204" pitchFamily="34" charset="0"/>
                <a:cs typeface="Calibri" panose="020F0502020204030204" pitchFamily="34" charset="0"/>
              </a:rPr>
              <a:t>temporarily</a:t>
            </a:r>
            <a:r>
              <a:rPr sz="2378" i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correct,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19" dirty="0"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760" marR="2065001" indent="-382547">
              <a:spcBef>
                <a:spcPts val="604"/>
              </a:spcBef>
              <a:buClr>
                <a:srgbClr val="3333B2"/>
              </a:buClr>
              <a:buFont typeface="Lucida Sans Unicode"/>
              <a:buChar char="►"/>
              <a:tabLst>
                <a:tab pos="716018" algn="l"/>
              </a:tabLst>
            </a:pP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09" dirty="0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crashed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9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4580" marR="35235"/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Reflects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instantaneous,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26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378" spc="-226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88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y 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spurious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timeouts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7" y="145757"/>
            <a:ext cx="5032455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38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26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71" y="1269668"/>
            <a:ext cx="11779623" cy="42990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>
              <a:spcBef>
                <a:spcPts val="188"/>
              </a:spcBef>
            </a:pP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parts,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one: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9"/>
              </a:spcBef>
            </a:pPr>
            <a:endParaRPr sz="277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59" dirty="0">
                <a:latin typeface="Calibri" panose="020F0502020204030204" pitchFamily="34" charset="0"/>
                <a:cs typeface="Calibri" panose="020F0502020204030204" pitchFamily="34" charset="0"/>
              </a:rPr>
              <a:t>Network: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reliable,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fair-loss,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arbitrary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59"/>
              </a:spcBef>
              <a:buFont typeface="Wingdings" pitchFamily="2" charset="2"/>
              <a:buChar char="§"/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99" dirty="0">
                <a:latin typeface="Calibri" panose="020F0502020204030204" pitchFamily="34" charset="0"/>
                <a:cs typeface="Calibri" panose="020F0502020204030204" pitchFamily="34" charset="0"/>
              </a:rPr>
              <a:t>Nodes: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crash-stop,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crash-recovery,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Byzantine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50"/>
              </a:spcBef>
              <a:buFont typeface="Wingdings" pitchFamily="2" charset="2"/>
              <a:buChar char="§"/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indent="-382547">
              <a:spcBef>
                <a:spcPts val="10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690850" algn="l"/>
              </a:tabLst>
            </a:pPr>
            <a:r>
              <a:rPr sz="2378" b="1" spc="-40" dirty="0">
                <a:latin typeface="Calibri" panose="020F0502020204030204" pitchFamily="34" charset="0"/>
                <a:cs typeface="Calibri" panose="020F0502020204030204" pitchFamily="34" charset="0"/>
              </a:rPr>
              <a:t>Timing: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2492" indent="-342900">
              <a:spcBef>
                <a:spcPts val="10"/>
              </a:spcBef>
              <a:buFont typeface="Wingdings" pitchFamily="2" charset="2"/>
              <a:buChar char="§"/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synchronous,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69" dirty="0">
                <a:latin typeface="Calibri" panose="020F0502020204030204" pitchFamily="34" charset="0"/>
                <a:cs typeface="Calibri" panose="020F0502020204030204" pitchFamily="34" charset="0"/>
              </a:rPr>
              <a:t>partially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synchronous,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8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670" marR="1332624"/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basis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algorithm.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wrong,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bets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68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off!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0589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726" y="375936"/>
            <a:ext cx="4444487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416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800" spc="-208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800" spc="-277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nerals</a:t>
            </a:r>
            <a:r>
              <a:rPr sz="2800" spc="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268" dirty="0"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01497" y="953594"/>
            <a:ext cx="785210" cy="785210"/>
            <a:chOff x="2105972" y="481212"/>
            <a:chExt cx="396240" cy="396240"/>
          </a:xfrm>
        </p:grpSpPr>
        <p:sp>
          <p:nvSpPr>
            <p:cNvPr id="4" name="object 4"/>
            <p:cNvSpPr/>
            <p:nvPr/>
          </p:nvSpPr>
          <p:spPr>
            <a:xfrm>
              <a:off x="2108512" y="48375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59">
                  <a:moveTo>
                    <a:pt x="195511" y="0"/>
                  </a:moveTo>
                  <a:lnTo>
                    <a:pt x="150682" y="5163"/>
                  </a:lnTo>
                  <a:lnTo>
                    <a:pt x="109530" y="19871"/>
                  </a:lnTo>
                  <a:lnTo>
                    <a:pt x="73228" y="42951"/>
                  </a:lnTo>
                  <a:lnTo>
                    <a:pt x="42951" y="73228"/>
                  </a:lnTo>
                  <a:lnTo>
                    <a:pt x="19871" y="109530"/>
                  </a:lnTo>
                  <a:lnTo>
                    <a:pt x="5163" y="150682"/>
                  </a:lnTo>
                  <a:lnTo>
                    <a:pt x="0" y="195511"/>
                  </a:lnTo>
                  <a:lnTo>
                    <a:pt x="5163" y="240341"/>
                  </a:lnTo>
                  <a:lnTo>
                    <a:pt x="19871" y="281493"/>
                  </a:lnTo>
                  <a:lnTo>
                    <a:pt x="42951" y="317794"/>
                  </a:lnTo>
                  <a:lnTo>
                    <a:pt x="73228" y="348071"/>
                  </a:lnTo>
                  <a:lnTo>
                    <a:pt x="109530" y="371151"/>
                  </a:lnTo>
                  <a:lnTo>
                    <a:pt x="150682" y="385859"/>
                  </a:lnTo>
                  <a:lnTo>
                    <a:pt x="195511" y="391023"/>
                  </a:lnTo>
                  <a:lnTo>
                    <a:pt x="240341" y="385859"/>
                  </a:lnTo>
                  <a:lnTo>
                    <a:pt x="281493" y="371151"/>
                  </a:lnTo>
                  <a:lnTo>
                    <a:pt x="317794" y="348071"/>
                  </a:lnTo>
                  <a:lnTo>
                    <a:pt x="348072" y="317794"/>
                  </a:lnTo>
                  <a:lnTo>
                    <a:pt x="371151" y="281493"/>
                  </a:lnTo>
                  <a:lnTo>
                    <a:pt x="385859" y="240341"/>
                  </a:lnTo>
                  <a:lnTo>
                    <a:pt x="391023" y="195511"/>
                  </a:lnTo>
                  <a:lnTo>
                    <a:pt x="385859" y="150682"/>
                  </a:lnTo>
                  <a:lnTo>
                    <a:pt x="371151" y="109530"/>
                  </a:lnTo>
                  <a:lnTo>
                    <a:pt x="348072" y="73228"/>
                  </a:lnTo>
                  <a:lnTo>
                    <a:pt x="317794" y="42951"/>
                  </a:lnTo>
                  <a:lnTo>
                    <a:pt x="281493" y="19871"/>
                  </a:lnTo>
                  <a:lnTo>
                    <a:pt x="240341" y="5163"/>
                  </a:lnTo>
                  <a:lnTo>
                    <a:pt x="19551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08512" y="48375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59">
                  <a:moveTo>
                    <a:pt x="391023" y="195511"/>
                  </a:moveTo>
                  <a:lnTo>
                    <a:pt x="385859" y="150682"/>
                  </a:lnTo>
                  <a:lnTo>
                    <a:pt x="371151" y="109530"/>
                  </a:lnTo>
                  <a:lnTo>
                    <a:pt x="348072" y="73228"/>
                  </a:lnTo>
                  <a:lnTo>
                    <a:pt x="317794" y="42951"/>
                  </a:lnTo>
                  <a:lnTo>
                    <a:pt x="281493" y="19871"/>
                  </a:lnTo>
                  <a:lnTo>
                    <a:pt x="240341" y="5163"/>
                  </a:lnTo>
                  <a:lnTo>
                    <a:pt x="195511" y="0"/>
                  </a:lnTo>
                  <a:lnTo>
                    <a:pt x="150682" y="5163"/>
                  </a:lnTo>
                  <a:lnTo>
                    <a:pt x="109530" y="19871"/>
                  </a:lnTo>
                  <a:lnTo>
                    <a:pt x="73228" y="42951"/>
                  </a:lnTo>
                  <a:lnTo>
                    <a:pt x="42951" y="73228"/>
                  </a:lnTo>
                  <a:lnTo>
                    <a:pt x="19871" y="109530"/>
                  </a:lnTo>
                  <a:lnTo>
                    <a:pt x="5163" y="150682"/>
                  </a:lnTo>
                  <a:lnTo>
                    <a:pt x="0" y="195511"/>
                  </a:lnTo>
                  <a:lnTo>
                    <a:pt x="5163" y="240341"/>
                  </a:lnTo>
                  <a:lnTo>
                    <a:pt x="19871" y="281493"/>
                  </a:lnTo>
                  <a:lnTo>
                    <a:pt x="42951" y="317794"/>
                  </a:lnTo>
                  <a:lnTo>
                    <a:pt x="73228" y="348071"/>
                  </a:lnTo>
                  <a:lnTo>
                    <a:pt x="109530" y="371151"/>
                  </a:lnTo>
                  <a:lnTo>
                    <a:pt x="150682" y="385859"/>
                  </a:lnTo>
                  <a:lnTo>
                    <a:pt x="195511" y="391023"/>
                  </a:lnTo>
                  <a:lnTo>
                    <a:pt x="240341" y="385859"/>
                  </a:lnTo>
                  <a:lnTo>
                    <a:pt x="281493" y="371151"/>
                  </a:lnTo>
                  <a:lnTo>
                    <a:pt x="317794" y="348071"/>
                  </a:lnTo>
                  <a:lnTo>
                    <a:pt x="348072" y="317794"/>
                  </a:lnTo>
                  <a:lnTo>
                    <a:pt x="371151" y="281493"/>
                  </a:lnTo>
                  <a:lnTo>
                    <a:pt x="385859" y="240341"/>
                  </a:lnTo>
                  <a:lnTo>
                    <a:pt x="391023" y="19551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52156" y="1092744"/>
            <a:ext cx="483206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92235" y="1524337"/>
            <a:ext cx="2036008" cy="1028071"/>
            <a:chOff x="1092039" y="769225"/>
            <a:chExt cx="1027430" cy="518795"/>
          </a:xfrm>
        </p:grpSpPr>
        <p:sp>
          <p:nvSpPr>
            <p:cNvPr id="8" name="object 8"/>
            <p:cNvSpPr/>
            <p:nvPr/>
          </p:nvSpPr>
          <p:spPr>
            <a:xfrm>
              <a:off x="1097119" y="798694"/>
              <a:ext cx="968375" cy="484505"/>
            </a:xfrm>
            <a:custGeom>
              <a:avLst/>
              <a:gdLst/>
              <a:ahLst/>
              <a:cxnLst/>
              <a:rect l="l" t="t" r="r" b="b"/>
              <a:pathLst>
                <a:path w="968375" h="484505">
                  <a:moveTo>
                    <a:pt x="0" y="484004"/>
                  </a:moveTo>
                  <a:lnTo>
                    <a:pt x="968047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422" y="769225"/>
              <a:ext cx="92605" cy="710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81379" y="1667483"/>
            <a:ext cx="958862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60562" y="1524337"/>
            <a:ext cx="2036008" cy="1028071"/>
            <a:chOff x="2489019" y="769225"/>
            <a:chExt cx="1027430" cy="518795"/>
          </a:xfrm>
        </p:grpSpPr>
        <p:sp>
          <p:nvSpPr>
            <p:cNvPr id="12" name="object 12"/>
            <p:cNvSpPr/>
            <p:nvPr/>
          </p:nvSpPr>
          <p:spPr>
            <a:xfrm>
              <a:off x="2542880" y="798694"/>
              <a:ext cx="968375" cy="484505"/>
            </a:xfrm>
            <a:custGeom>
              <a:avLst/>
              <a:gdLst/>
              <a:ahLst/>
              <a:cxnLst/>
              <a:rect l="l" t="t" r="r" b="b"/>
              <a:pathLst>
                <a:path w="968375" h="484505">
                  <a:moveTo>
                    <a:pt x="968047" y="484004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9019" y="769225"/>
              <a:ext cx="92605" cy="7100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48285" y="1667483"/>
            <a:ext cx="958862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attack?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93868"/>
              </p:ext>
            </p:extLst>
          </p:nvPr>
        </p:nvGraphicFramePr>
        <p:xfrm>
          <a:off x="2714041" y="2541861"/>
          <a:ext cx="6751038" cy="451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95">
                <a:tc rowSpan="2">
                  <a:txBody>
                    <a:bodyPr/>
                    <a:lstStyle/>
                    <a:p>
                      <a:pPr marL="49530">
                        <a:lnSpc>
                          <a:spcPts val="1415"/>
                        </a:lnSpc>
                      </a:pPr>
                      <a:endParaRPr lang="en-US" sz="2400" spc="-35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9530">
                        <a:lnSpc>
                          <a:spcPts val="1415"/>
                        </a:lnSpc>
                      </a:pPr>
                      <a:r>
                        <a:rPr sz="2400" spc="-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rmy</a:t>
                      </a:r>
                      <a:r>
                        <a:rPr sz="2400" spc="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ts val="1415"/>
                        </a:lnSpc>
                      </a:pPr>
                      <a:endParaRPr lang="en-US" sz="2400" spc="-35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8895">
                        <a:lnSpc>
                          <a:spcPts val="1415"/>
                        </a:lnSpc>
                      </a:pPr>
                      <a:r>
                        <a:rPr sz="2400" spc="-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rmy</a:t>
                      </a:r>
                      <a:r>
                        <a:rPr sz="2400" spc="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sz="2400" spc="-9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messengers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6666" y="2635635"/>
            <a:ext cx="142679" cy="27447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8587" y="2635635"/>
            <a:ext cx="142679" cy="274473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47837"/>
              </p:ext>
            </p:extLst>
          </p:nvPr>
        </p:nvGraphicFramePr>
        <p:xfrm>
          <a:off x="2702409" y="3496196"/>
          <a:ext cx="6782497" cy="2383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rmy</a:t>
                      </a:r>
                      <a:r>
                        <a:rPr sz="2400" spc="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3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rmy</a:t>
                      </a:r>
                      <a:r>
                        <a:rPr sz="2400" spc="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6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outcome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3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3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nothing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happens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339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3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defeated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</a:t>
                      </a:r>
                      <a:r>
                        <a:rPr sz="2400" spc="-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3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</a:t>
                      </a:r>
                      <a:r>
                        <a:rPr sz="24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24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7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defeated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attacks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3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city</a:t>
                      </a:r>
                      <a:r>
                        <a:rPr sz="2400" spc="-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-5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captured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8942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37970" y="6091987"/>
            <a:ext cx="6713290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378" b="1" spc="-89" dirty="0">
                <a:latin typeface="Calibri" panose="020F0502020204030204" pitchFamily="34" charset="0"/>
                <a:cs typeface="Calibri" panose="020F0502020204030204" pitchFamily="34" charset="0"/>
              </a:rPr>
              <a:t>Desired:</a:t>
            </a:r>
            <a:r>
              <a:rPr sz="2378" b="1" spc="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army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attacks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i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68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378" i="1" spc="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-10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i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i="1" spc="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i="1" spc="11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army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attacks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90" y="318090"/>
            <a:ext cx="4444487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2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416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800" spc="-20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5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800" spc="-27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24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nerals</a:t>
            </a:r>
            <a:r>
              <a:rPr sz="2800" spc="59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27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268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4026" y="1036665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8154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254" y="1036665"/>
            <a:ext cx="1313716" cy="371016"/>
          </a:xfrm>
          <a:prstGeom prst="rect">
            <a:avLst/>
          </a:prstGeom>
          <a:solidFill>
            <a:srgbClr val="FFE5E5"/>
          </a:solidFill>
          <a:ln w="5060">
            <a:solidFill>
              <a:srgbClr val="000000"/>
            </a:solidFill>
          </a:ln>
        </p:spPr>
        <p:txBody>
          <a:bodyPr vert="horz" wrap="square" lIns="0" tIns="5033" rIns="0" bIns="0" rtlCol="0">
            <a:spAutoFit/>
          </a:bodyPr>
          <a:lstStyle/>
          <a:p>
            <a:pPr marL="96895">
              <a:spcBef>
                <a:spcPts val="40"/>
              </a:spcBef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37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0353" y="1505511"/>
            <a:ext cx="0" cy="1903881"/>
          </a:xfrm>
          <a:custGeom>
            <a:avLst/>
            <a:gdLst/>
            <a:ahLst/>
            <a:cxnLst/>
            <a:rect l="l" t="t" r="r" b="b"/>
            <a:pathLst>
              <a:path h="960755">
                <a:moveTo>
                  <a:pt x="0" y="0"/>
                </a:moveTo>
                <a:lnTo>
                  <a:pt x="0" y="9604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90290" y="1505511"/>
            <a:ext cx="162327" cy="1903881"/>
            <a:chOff x="3664668" y="759725"/>
            <a:chExt cx="81915" cy="960755"/>
          </a:xfrm>
        </p:grpSpPr>
        <p:sp>
          <p:nvSpPr>
            <p:cNvPr id="7" name="object 7"/>
            <p:cNvSpPr/>
            <p:nvPr/>
          </p:nvSpPr>
          <p:spPr>
            <a:xfrm>
              <a:off x="3744042" y="759725"/>
              <a:ext cx="0" cy="960755"/>
            </a:xfrm>
            <a:custGeom>
              <a:avLst/>
              <a:gdLst/>
              <a:ahLst/>
              <a:cxnLst/>
              <a:rect l="l" t="t" r="r" b="b"/>
              <a:pathLst>
                <a:path h="960755">
                  <a:moveTo>
                    <a:pt x="0" y="0"/>
                  </a:moveTo>
                  <a:lnTo>
                    <a:pt x="0" y="96045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4668" y="1211185"/>
              <a:ext cx="79420" cy="13761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240353" y="1839305"/>
            <a:ext cx="5677669" cy="709709"/>
          </a:xfrm>
          <a:custGeom>
            <a:avLst/>
            <a:gdLst/>
            <a:ahLst/>
            <a:cxnLst/>
            <a:rect l="l" t="t" r="r" b="b"/>
            <a:pathLst>
              <a:path w="2865120" h="358140">
                <a:moveTo>
                  <a:pt x="0" y="0"/>
                </a:moveTo>
                <a:lnTo>
                  <a:pt x="2864960" y="35812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 rot="420000">
            <a:off x="4806339" y="1799425"/>
            <a:ext cx="2637229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9"/>
              </a:lnSpc>
            </a:pPr>
            <a:r>
              <a:rPr sz="2378" spc="-59" dirty="0">
                <a:latin typeface="Calibri" panose="020F0502020204030204" pitchFamily="34" charset="0"/>
                <a:cs typeface="Calibri" panose="020F0502020204030204" pitchFamily="34" charset="0"/>
              </a:rPr>
              <a:t>attack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Nov,</a:t>
            </a:r>
            <a:r>
              <a:rPr sz="2378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okay?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2977" y="2909412"/>
            <a:ext cx="4045591" cy="471881"/>
          </a:xfrm>
          <a:custGeom>
            <a:avLst/>
            <a:gdLst/>
            <a:ahLst/>
            <a:cxnLst/>
            <a:rect l="l" t="t" r="r" b="b"/>
            <a:pathLst>
              <a:path w="2041525" h="238125">
                <a:moveTo>
                  <a:pt x="2041026" y="0"/>
                </a:moveTo>
                <a:lnTo>
                  <a:pt x="0" y="238118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9006" y="3157308"/>
            <a:ext cx="447972" cy="447972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3617" y="226044"/>
                </a:moveTo>
                <a:lnTo>
                  <a:pt x="113022" y="113022"/>
                </a:lnTo>
              </a:path>
              <a:path w="226060" h="226060">
                <a:moveTo>
                  <a:pt x="226044" y="202427"/>
                </a:moveTo>
                <a:lnTo>
                  <a:pt x="113022" y="113022"/>
                </a:lnTo>
              </a:path>
              <a:path w="226060" h="226060">
                <a:moveTo>
                  <a:pt x="202427" y="0"/>
                </a:moveTo>
                <a:lnTo>
                  <a:pt x="113022" y="113022"/>
                </a:lnTo>
              </a:path>
              <a:path w="226060" h="226060">
                <a:moveTo>
                  <a:pt x="0" y="23617"/>
                </a:moveTo>
                <a:lnTo>
                  <a:pt x="113022" y="113022"/>
                </a:lnTo>
              </a:path>
            </a:pathLst>
          </a:custGeom>
          <a:ln w="506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35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 rot="21240000">
            <a:off x="5826787" y="2762169"/>
            <a:ext cx="1904074" cy="30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8"/>
              </a:lnSpc>
            </a:pP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Nov </a:t>
            </a:r>
            <a:r>
              <a:rPr sz="3567" spc="-222" baseline="2314" dirty="0">
                <a:latin typeface="Calibri" panose="020F0502020204030204" pitchFamily="34" charset="0"/>
                <a:cs typeface="Calibri" panose="020F0502020204030204" pitchFamily="34" charset="0"/>
              </a:rPr>
              <a:t>agreed!</a:t>
            </a:r>
            <a:endParaRPr sz="3567" baseline="2314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52437"/>
            <a:ext cx="558581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88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8" dirty="0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68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decide?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975646"/>
            <a:ext cx="9966960" cy="1182088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451758" indent="-377514">
              <a:spcBef>
                <a:spcPts val="674"/>
              </a:spcBef>
              <a:buClr>
                <a:srgbClr val="3333B2"/>
              </a:buClr>
              <a:buAutoNum type="arabicPeriod"/>
              <a:tabLst>
                <a:tab pos="453017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attacks,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received?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40680" marR="60402" lvl="1" indent="-361155">
              <a:lnSpc>
                <a:spcPct val="102600"/>
              </a:lnSpc>
              <a:spcBef>
                <a:spcPts val="357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1041938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0" dirty="0">
                <a:latin typeface="Calibri" panose="020F0502020204030204" pitchFamily="34" charset="0"/>
                <a:cs typeface="Calibri" panose="020F0502020204030204" pitchFamily="34" charset="0"/>
              </a:rPr>
              <a:t>lots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6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39" dirty="0">
                <a:latin typeface="Calibri" panose="020F0502020204030204" pitchFamily="34" charset="0"/>
                <a:cs typeface="Calibri" panose="020F0502020204030204" pitchFamily="34" charset="0"/>
              </a:rPr>
              <a:t>messengers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9" dirty="0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39" dirty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180" spc="-64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89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79" dirty="0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endParaRPr sz="2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40680" marR="254193" lvl="1" indent="-361155">
              <a:lnSpc>
                <a:spcPct val="102699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1041938" algn="l"/>
              </a:tabLst>
            </a:pPr>
            <a:r>
              <a:rPr sz="2180" spc="-12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39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79" dirty="0">
                <a:latin typeface="Calibri" panose="020F0502020204030204" pitchFamily="34" charset="0"/>
                <a:cs typeface="Calibri" panose="020F0502020204030204" pitchFamily="34" charset="0"/>
              </a:rPr>
              <a:t>captured,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19" dirty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9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9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79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180" spc="-65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40" dirty="0">
                <a:latin typeface="Calibri" panose="020F0502020204030204" pitchFamily="34" charset="0"/>
                <a:cs typeface="Calibri" panose="020F0502020204030204" pitchFamily="34" charset="0"/>
              </a:rPr>
              <a:t>attack,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29" dirty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19" dirty="0">
                <a:latin typeface="Calibri" panose="020F0502020204030204" pitchFamily="34" charset="0"/>
                <a:cs typeface="Calibri" panose="020F0502020204030204" pitchFamily="34" charset="0"/>
              </a:rPr>
              <a:t>loses</a:t>
            </a:r>
            <a:endParaRPr sz="21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440" y="176237"/>
            <a:ext cx="558581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88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8" dirty="0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68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decide?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40" y="975646"/>
            <a:ext cx="9138431" cy="3584669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476926" indent="-377514">
              <a:spcBef>
                <a:spcPts val="674"/>
              </a:spcBef>
              <a:buClr>
                <a:srgbClr val="3333B2"/>
              </a:buClr>
              <a:buAutoNum type="arabicPeriod"/>
              <a:tabLst>
                <a:tab pos="478184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attacks,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received?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40680" marR="153522" lvl="1" indent="-361155">
              <a:lnSpc>
                <a:spcPct val="102600"/>
              </a:lnSpc>
              <a:spcBef>
                <a:spcPts val="357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1041938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Send lots of messengers to increase probability that one  will get through</a:t>
            </a:r>
          </a:p>
          <a:p>
            <a:pPr marL="1040680" marR="347313" lvl="1" indent="-361155">
              <a:lnSpc>
                <a:spcPct val="102699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1041938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If all are captured, general 2 does not know about the  attack, so general 1 loses</a:t>
            </a:r>
          </a:p>
          <a:p>
            <a:pPr lvl="1">
              <a:spcBef>
                <a:spcPts val="109"/>
              </a:spcBef>
              <a:buClr>
                <a:srgbClr val="3333B2"/>
              </a:buClr>
              <a:buFont typeface="Lucida Sans Unicode"/>
              <a:buChar char="►"/>
            </a:pPr>
            <a:endParaRPr sz="178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926" marR="85570" indent="-377514">
              <a:lnSpc>
                <a:spcPts val="2675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478184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attacks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received?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40680" lvl="1" indent="-361155">
              <a:spcBef>
                <a:spcPts val="367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1041938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Now general 1 is safe</a:t>
            </a:r>
          </a:p>
          <a:p>
            <a:pPr marL="1040680" marR="421557" lvl="1" indent="-361155">
              <a:lnSpc>
                <a:spcPct val="102600"/>
              </a:lnSpc>
              <a:spcBef>
                <a:spcPts val="10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1041938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But general 2 knows that general 1 will only attack if  general 2’s response gets through</a:t>
            </a:r>
          </a:p>
          <a:p>
            <a:pPr marL="1040680" marR="385064" lvl="1" indent="-361155">
              <a:lnSpc>
                <a:spcPct val="102699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1041938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Now general 2 is in the same situation as general 1 in  option 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720" y="237197"/>
            <a:ext cx="5585810" cy="461382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2800" spc="-188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8" dirty="0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68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8" dirty="0">
                <a:latin typeface="Calibri" panose="020F0502020204030204" pitchFamily="34" charset="0"/>
                <a:cs typeface="Calibri" panose="020F0502020204030204" pitchFamily="34" charset="0"/>
              </a:rPr>
              <a:t>generals</a:t>
            </a:r>
            <a:r>
              <a:rPr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decide?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720" y="975646"/>
            <a:ext cx="10881360" cy="3426036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689592" indent="-377514">
              <a:spcBef>
                <a:spcPts val="674"/>
              </a:spcBef>
              <a:buClr>
                <a:srgbClr val="3333B2"/>
              </a:buClr>
              <a:buAutoNum type="arabicPeriod"/>
              <a:tabLst>
                <a:tab pos="690850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attacks,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78" dirty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sz="2378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received?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8514" marR="153522" lvl="1" indent="-361155">
              <a:lnSpc>
                <a:spcPct val="102600"/>
              </a:lnSpc>
              <a:spcBef>
                <a:spcPts val="357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1279772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0" dirty="0">
                <a:latin typeface="Calibri" panose="020F0502020204030204" pitchFamily="34" charset="0"/>
                <a:cs typeface="Calibri" panose="020F0502020204030204" pitchFamily="34" charset="0"/>
              </a:rPr>
              <a:t>lots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6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39" dirty="0">
                <a:latin typeface="Calibri" panose="020F0502020204030204" pitchFamily="34" charset="0"/>
                <a:cs typeface="Calibri" panose="020F0502020204030204" pitchFamily="34" charset="0"/>
              </a:rPr>
              <a:t>messengers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9" dirty="0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39" dirty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180" spc="-64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89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79" dirty="0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endParaRPr sz="2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8514" marR="347313" lvl="1" indent="-361155">
              <a:lnSpc>
                <a:spcPct val="102699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1279772" algn="l"/>
              </a:tabLst>
            </a:pPr>
            <a:r>
              <a:rPr sz="2180" spc="-129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3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39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79" dirty="0">
                <a:latin typeface="Calibri" panose="020F0502020204030204" pitchFamily="34" charset="0"/>
                <a:cs typeface="Calibri" panose="020F0502020204030204" pitchFamily="34" charset="0"/>
              </a:rPr>
              <a:t>captured,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19" dirty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9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59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79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180" spc="-65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40" dirty="0">
                <a:latin typeface="Calibri" panose="020F0502020204030204" pitchFamily="34" charset="0"/>
                <a:cs typeface="Calibri" panose="020F0502020204030204" pitchFamily="34" charset="0"/>
              </a:rPr>
              <a:t>attack,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29" dirty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sz="218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18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0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18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0" spc="-119" dirty="0">
                <a:latin typeface="Calibri" panose="020F0502020204030204" pitchFamily="34" charset="0"/>
                <a:cs typeface="Calibri" panose="020F0502020204030204" pitchFamily="34" charset="0"/>
              </a:rPr>
              <a:t>loses</a:t>
            </a:r>
            <a:endParaRPr sz="2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09"/>
              </a:spcBef>
              <a:buClr>
                <a:srgbClr val="3333B2"/>
              </a:buClr>
              <a:buFont typeface="Lucida Sans Unicode"/>
              <a:buChar char="►"/>
            </a:pPr>
            <a:endParaRPr sz="178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9592" marR="85570" indent="-377514">
              <a:lnSpc>
                <a:spcPts val="2675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690850" algn="l"/>
              </a:tabLst>
            </a:pP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79" dirty="0">
                <a:latin typeface="Calibri" panose="020F0502020204030204" pitchFamily="34" charset="0"/>
                <a:cs typeface="Calibri" panose="020F0502020204030204" pitchFamily="34" charset="0"/>
              </a:rPr>
              <a:t>attacks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3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59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378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39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sz="2378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49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received?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8514" lvl="1" indent="-361155">
              <a:spcBef>
                <a:spcPts val="367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1279772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Now general 1 is safe</a:t>
            </a:r>
          </a:p>
          <a:p>
            <a:pPr marL="1278514" marR="421557" lvl="1" indent="-361155">
              <a:lnSpc>
                <a:spcPct val="102600"/>
              </a:lnSpc>
              <a:spcBef>
                <a:spcPts val="10"/>
              </a:spcBef>
              <a:buClr>
                <a:srgbClr val="3333B2"/>
              </a:buClr>
              <a:buFont typeface="Wingdings" pitchFamily="2" charset="2"/>
              <a:buChar char="§"/>
              <a:tabLst>
                <a:tab pos="1279772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But general 2 knows that general 1 will only attack if  general 2’s response gets through</a:t>
            </a:r>
          </a:p>
          <a:p>
            <a:pPr marL="1278514" marR="385064" lvl="1" indent="-361155">
              <a:lnSpc>
                <a:spcPct val="102699"/>
              </a:lnSpc>
              <a:buClr>
                <a:srgbClr val="3333B2"/>
              </a:buClr>
              <a:buFont typeface="Wingdings" pitchFamily="2" charset="2"/>
              <a:buChar char="§"/>
              <a:tabLst>
                <a:tab pos="1279772" algn="l"/>
              </a:tabLst>
            </a:pPr>
            <a:r>
              <a:rPr sz="2180" spc="-99" dirty="0">
                <a:latin typeface="Calibri" panose="020F0502020204030204" pitchFamily="34" charset="0"/>
                <a:cs typeface="Calibri" panose="020F0502020204030204" pitchFamily="34" charset="0"/>
              </a:rPr>
              <a:t>Now general 2 is in the same situation as general 1 in  option 1</a:t>
            </a:r>
          </a:p>
          <a:p>
            <a:pPr marL="100670" marR="1317523">
              <a:spcBef>
                <a:spcPts val="1229"/>
              </a:spcBef>
            </a:pPr>
            <a:r>
              <a:rPr sz="2378" b="1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378" b="1" spc="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12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378" b="1" spc="20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b="1" spc="-129" dirty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378" spc="2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98" dirty="0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9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knowing </a:t>
            </a:r>
            <a:r>
              <a:rPr sz="2378" spc="-7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29" dirty="0">
                <a:latin typeface="Calibri" panose="020F0502020204030204" pitchFamily="34" charset="0"/>
                <a:cs typeface="Calibri" panose="020F0502020204030204" pitchFamily="34" charset="0"/>
              </a:rPr>
              <a:t>something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89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378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78" spc="-109" dirty="0">
                <a:latin typeface="Calibri" panose="020F0502020204030204" pitchFamily="34" charset="0"/>
                <a:cs typeface="Calibri" panose="020F0502020204030204" pitchFamily="34" charset="0"/>
              </a:rPr>
              <a:t>communicate</a:t>
            </a:r>
            <a:r>
              <a:rPr sz="2378" spc="20" dirty="0">
                <a:latin typeface="Calibri" panose="020F0502020204030204" pitchFamily="34" charset="0"/>
                <a:cs typeface="Calibri" panose="020F0502020204030204" pitchFamily="34" charset="0"/>
              </a:rPr>
              <a:t> it</a:t>
            </a:r>
            <a:endParaRPr sz="237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2612</Words>
  <Application>Microsoft Macintosh PowerPoint</Application>
  <PresentationFormat>Widescreen</PresentationFormat>
  <Paragraphs>401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Lucida Sans Unicode</vt:lpstr>
      <vt:lpstr>Tahoma</vt:lpstr>
      <vt:lpstr>Times New Roman</vt:lpstr>
      <vt:lpstr>Trebuchet MS</vt:lpstr>
      <vt:lpstr>Wingdings</vt:lpstr>
      <vt:lpstr>Office Theme</vt:lpstr>
      <vt:lpstr>1_Office Theme</vt:lpstr>
      <vt:lpstr>   Distributed Systems  The second half of Parallel and Distributed Systems (CIS6007)   Studio 8.1 : Models of distributed systems</vt:lpstr>
      <vt:lpstr>PowerPoint Presentation</vt:lpstr>
      <vt:lpstr>PowerPoint Presentation</vt:lpstr>
      <vt:lpstr>PowerPoint Presentation</vt:lpstr>
      <vt:lpstr>The two generals problem</vt:lpstr>
      <vt:lpstr>PowerPoint Presentation</vt:lpstr>
      <vt:lpstr>How should the generals decide?</vt:lpstr>
      <vt:lpstr>How should the generals decide?</vt:lpstr>
      <vt:lpstr>How should the generals decide?</vt:lpstr>
      <vt:lpstr>PowerPoint Presentation</vt:lpstr>
      <vt:lpstr>PowerPoint Presentation</vt:lpstr>
      <vt:lpstr>The Byzantine generals problem</vt:lpstr>
      <vt:lpstr>PowerPoint Presentation</vt:lpstr>
      <vt:lpstr>PowerPoint Presentation</vt:lpstr>
      <vt:lpstr>The Byzantine generals problem</vt:lpstr>
      <vt:lpstr>The Byzantine generals problem</vt:lpstr>
      <vt:lpstr>Trust relationships and malicious behaviour</vt:lpstr>
      <vt:lpstr>The Byzantine empire (650 CE)</vt:lpstr>
      <vt:lpstr>System models</vt:lpstr>
      <vt:lpstr>System models</vt:lpstr>
      <vt:lpstr>Networks are unreliable</vt:lpstr>
      <vt:lpstr>PowerPoint Presentation</vt:lpstr>
      <vt:lpstr>PowerPoint Presentation</vt:lpstr>
      <vt:lpstr>System model: network behaviour</vt:lpstr>
      <vt:lpstr>System model: network behaviour</vt:lpstr>
      <vt:lpstr>System model: network behaviour</vt:lpstr>
      <vt:lpstr>System model: network behaviour</vt:lpstr>
      <vt:lpstr>System model: network behaviour</vt:lpstr>
      <vt:lpstr>System model: network behaviour</vt:lpstr>
      <vt:lpstr>System model: network behaviour</vt:lpstr>
      <vt:lpstr>System model: node behaviour</vt:lpstr>
      <vt:lpstr>System model: node behaviour</vt:lpstr>
      <vt:lpstr>System model: node behaviour</vt:lpstr>
      <vt:lpstr>System model: synchrony (timing) assumptions</vt:lpstr>
      <vt:lpstr>System model: synchrony (timing) assumptions</vt:lpstr>
      <vt:lpstr>System model: synchrony (timing) assumptions</vt:lpstr>
      <vt:lpstr>Violations of synchrony in practice</vt:lpstr>
      <vt:lpstr>Violations of synchrony in practice</vt:lpstr>
      <vt:lpstr>Availability</vt:lpstr>
      <vt:lpstr>Availability</vt:lpstr>
      <vt:lpstr>Achieving high availability: fault tolerance</vt:lpstr>
      <vt:lpstr>Failure detectors</vt:lpstr>
      <vt:lpstr>Failure detectors</vt:lpstr>
      <vt:lpstr>Failure detectors</vt:lpstr>
      <vt:lpstr>Failure detection in partially synchronous systems</vt:lpstr>
      <vt:lpstr>System models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Rehmat Ullah</dc:creator>
  <cp:lastModifiedBy>Ullah, Rehmat</cp:lastModifiedBy>
  <cp:revision>94</cp:revision>
  <dcterms:created xsi:type="dcterms:W3CDTF">2021-08-10T03:43:27Z</dcterms:created>
  <dcterms:modified xsi:type="dcterms:W3CDTF">2024-03-03T21:12:49Z</dcterms:modified>
</cp:coreProperties>
</file>