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j8uUas+k4+6blO+lTnb2N/WGsk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07D271-CF50-4917-972B-A84BAFFD0D34}">
  <a:tblStyle styleId="{E407D271-CF50-4917-972B-A84BAFFD0D3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11095037" y="6413500"/>
            <a:ext cx="257175" cy="24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11095037" y="6413500"/>
            <a:ext cx="257175" cy="249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Content Placeholder 2" id="19" name="Google Shape;19;p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designed a schema about the TV series industry. Mostly TV series titles and information related to those TV_series such as cost, income generated, distributors and the information about them.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extBox 4" id="24" name="Google Shape;24;p2"/>
          <p:cNvSpPr txBox="1"/>
          <p:nvPr/>
        </p:nvSpPr>
        <p:spPr>
          <a:xfrm>
            <a:off x="139700" y="679450"/>
            <a:ext cx="12204700" cy="197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TV_series(</a:t>
            </a: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TV_series_id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title, description, year_released, language, Episode, </a:t>
            </a: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production_id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gross_income_M, net_income_M)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TV_series_GENRE(</a:t>
            </a: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TV_series_id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GENRE_ID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GENRE (</a:t>
            </a: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GENRE_ID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name)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PRODUCTION(country_produced, country_released, </a:t>
            </a: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studio_id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production_id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TV_series_id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budget_M, production_start)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STUDIO(</a:t>
            </a: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studio_id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studio_name, headquarter_location, net_worth_M, TV_series_produced)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extBox 6" id="29" name="Google Shape;29;p3"/>
          <p:cNvSpPr txBox="1"/>
          <p:nvPr/>
        </p:nvSpPr>
        <p:spPr>
          <a:xfrm>
            <a:off x="47625" y="4684712"/>
            <a:ext cx="6003925" cy="105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286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row of the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TV_series_GENRE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table will hold: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TV_series_id: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id of a TV_series</a:t>
            </a:r>
            <a:endParaRPr b="0" i="0" sz="1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GENRE_ID: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foreign key reference to GENRE data</a:t>
            </a:r>
            <a:endParaRPr/>
          </a:p>
        </p:txBody>
      </p:sp>
      <p:sp>
        <p:nvSpPr>
          <p:cNvPr descr="TextBox 8" id="30" name="Google Shape;30;p3"/>
          <p:cNvSpPr txBox="1"/>
          <p:nvPr/>
        </p:nvSpPr>
        <p:spPr>
          <a:xfrm>
            <a:off x="47625" y="0"/>
            <a:ext cx="6003900" cy="4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07975" lvl="0" marL="307975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row of the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TV_series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will hold: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307975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TV_series_id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unique number id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307975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title: The title of the TV_series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307975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description: description about the TV_series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307975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year_released: The year that the TV_series was released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307975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language: The language that the TV_series uses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307975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How many episodes that a TV_series have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307975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production_id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foreign key referring to the TV_series’s production 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307975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gross_income_M: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How much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money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TV_series grossed in millions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307975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net_income_M: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money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TV_series netted in millions</a:t>
            </a:r>
            <a:endParaRPr/>
          </a:p>
        </p:txBody>
      </p:sp>
      <p:sp>
        <p:nvSpPr>
          <p:cNvPr descr="TextBox 10" id="31" name="Google Shape;31;p3"/>
          <p:cNvSpPr txBox="1"/>
          <p:nvPr/>
        </p:nvSpPr>
        <p:spPr>
          <a:xfrm>
            <a:off x="6138862" y="3736975"/>
            <a:ext cx="60024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row of the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studio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table will hold: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studio_id: unique number id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studio_name: name of the studio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headquarter_location: headquarter location of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production company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net_worth_M: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How much money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net worth of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production company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millions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TV_series_produced: number of TV_series produced</a:t>
            </a:r>
            <a:endParaRPr/>
          </a:p>
        </p:txBody>
      </p:sp>
      <p:sp>
        <p:nvSpPr>
          <p:cNvPr descr="TextBox 12" id="32" name="Google Shape;32;p3"/>
          <p:cNvSpPr txBox="1"/>
          <p:nvPr/>
        </p:nvSpPr>
        <p:spPr>
          <a:xfrm>
            <a:off x="6140450" y="0"/>
            <a:ext cx="6029400" cy="3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00037" lvl="0" marL="30003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row of the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production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table will hold: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037" lvl="0" marL="30003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country_produced: name of country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that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production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were made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037" lvl="0" marL="30003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country_released: name of country where production first released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037" lvl="0" marL="30003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en-US" sz="1800" u="sng">
                <a:latin typeface="Calibri"/>
                <a:ea typeface="Calibri"/>
                <a:cs typeface="Calibri"/>
                <a:sym typeface="Calibri"/>
              </a:rPr>
              <a:t>Production_</a:t>
            </a: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foreign key reference to </a:t>
            </a:r>
            <a:r>
              <a:rPr b="0" i="0" lang="en-US" sz="18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roduction company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037" lvl="0" marL="30003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production_id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unique number id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037" lvl="0" marL="30003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TV_series_id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foreign key reference to TV_series data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037" lvl="0" marL="30003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budget_M: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How much money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TV_series was budgeted in production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037" lvl="0" marL="300037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production_start: year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production began</a:t>
            </a:r>
            <a:endParaRPr/>
          </a:p>
        </p:txBody>
      </p:sp>
      <p:sp>
        <p:nvSpPr>
          <p:cNvPr descr="TextBox 7" id="33" name="Google Shape;33;p3"/>
          <p:cNvSpPr txBox="1"/>
          <p:nvPr/>
        </p:nvSpPr>
        <p:spPr>
          <a:xfrm>
            <a:off x="44450" y="5778500"/>
            <a:ext cx="60039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286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row of the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GENRE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table will hold: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GENRE_ID: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unique number id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name of the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Google Shape;38;p4"/>
          <p:cNvGraphicFramePr/>
          <p:nvPr/>
        </p:nvGraphicFramePr>
        <p:xfrm>
          <a:off x="838200" y="182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{E407D271-CF50-4917-972B-A84BAFFD0D34}</a:tableStyleId>
              </a:tblPr>
              <a:tblGrid>
                <a:gridCol w="1146175"/>
                <a:gridCol w="2306625"/>
                <a:gridCol w="771525"/>
                <a:gridCol w="1344600"/>
                <a:gridCol w="925500"/>
                <a:gridCol w="1025525"/>
                <a:gridCol w="1025525"/>
                <a:gridCol w="1068375"/>
                <a:gridCol w="903275"/>
              </a:tblGrid>
              <a:tr h="1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TV_series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TV_series_id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year_released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language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Episode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production_id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gross_income_M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net_income_M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66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Wire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Horror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1999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460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395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66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Our Planet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Basement…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KRN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258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245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66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Breaking Bad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Drama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2006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66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Chernobyl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Anime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2011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344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66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Cosmos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Crime 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2011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410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378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66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Jurassic World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Nature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2015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66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Life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Guns…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JAP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326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66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Twilight Zone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Cowboys…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2009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66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Arcane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Science 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2008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234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177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66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Office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Singing…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2014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CHN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448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410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66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Civil War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Thanos…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Google Shape;39;p4"/>
          <p:cNvGraphicFramePr/>
          <p:nvPr/>
        </p:nvGraphicFramePr>
        <p:xfrm>
          <a:off x="2540000" y="2719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{E407D271-CF50-4917-972B-A84BAFFD0D34}</a:tableStyleId>
              </a:tblPr>
              <a:tblGrid>
                <a:gridCol w="1549400"/>
                <a:gridCol w="9906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TV_series_GENRE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TV_series_id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GENRE_ID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Google Shape;40;p4"/>
          <p:cNvGraphicFramePr/>
          <p:nvPr/>
        </p:nvGraphicFramePr>
        <p:xfrm>
          <a:off x="6802437" y="271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{E407D271-CF50-4917-972B-A84BAFFD0D34}</a:tableStyleId>
              </a:tblPr>
              <a:tblGrid>
                <a:gridCol w="608000"/>
                <a:gridCol w="903275"/>
              </a:tblGrid>
              <a:tr h="1905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GENRE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 hMerge="1"/>
              </a:tr>
              <a:tr h="33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GENRE_ID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horror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Anime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comedy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science fiction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documentary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musical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Google Shape;45;p5"/>
          <p:cNvGraphicFramePr/>
          <p:nvPr/>
        </p:nvGraphicFramePr>
        <p:xfrm>
          <a:off x="315912" y="322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{E407D271-CF50-4917-972B-A84BAFFD0D34}</a:tableStyleId>
              </a:tblPr>
              <a:tblGrid>
                <a:gridCol w="1462075"/>
                <a:gridCol w="2941625"/>
                <a:gridCol w="984250"/>
                <a:gridCol w="1714500"/>
                <a:gridCol w="1181100"/>
                <a:gridCol w="1308100"/>
                <a:gridCol w="13081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country_produced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country_of_origin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studio_id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production_id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TV_series_id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budget_M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production_start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206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1996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SKR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SKR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2001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2015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1997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JAP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JAP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2007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KER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KER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1998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Google Shape;46;p5"/>
          <p:cNvGraphicFramePr/>
          <p:nvPr/>
        </p:nvGraphicFramePr>
        <p:xfrm>
          <a:off x="2863850" y="3084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{E407D271-CF50-4917-972B-A84BAFFD0D34}</a:tableStyleId>
              </a:tblPr>
              <a:tblGrid>
                <a:gridCol w="1039800"/>
                <a:gridCol w="1322375"/>
                <a:gridCol w="1547800"/>
                <a:gridCol w="989000"/>
                <a:gridCol w="90327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STUDIO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studio_id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Production_company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headquarter_location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net_worth_M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TV_seriess_produced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Hulu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Burbank, California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5000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1040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CJ Entertainment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Soul, South Korea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2120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Walt Disney Pictures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Angles, California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645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Kenneth Lauren Burns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 Francisco, California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7400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Netflix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Gatos, California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Weinstein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York City, NY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137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Amazon prime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Universal City, California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4239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945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Lionsgate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Santa Monica, California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8409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472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Searchlight Pictures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Angles, California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3513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American Documentaries 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Hollywood, California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763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Apple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Culver City, California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3400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612" y="352425"/>
            <a:ext cx="6350000" cy="5921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" name="Google Shape;52;p6"/>
          <p:cNvGraphicFramePr/>
          <p:nvPr/>
        </p:nvGraphicFramePr>
        <p:xfrm>
          <a:off x="660400" y="1337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{E407D271-CF50-4917-972B-A84BAFFD0D34}</a:tableStyleId>
              </a:tblPr>
              <a:tblGrid>
                <a:gridCol w="1146175"/>
                <a:gridCol w="2306625"/>
                <a:gridCol w="771525"/>
                <a:gridCol w="1344600"/>
                <a:gridCol w="925500"/>
                <a:gridCol w="1025525"/>
                <a:gridCol w="1025525"/>
                <a:gridCol w="1068375"/>
                <a:gridCol w="903275"/>
              </a:tblGrid>
              <a:tr h="1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TV_series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TV_series_id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year_released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language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Episode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production_id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gross_income_M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net_income_M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66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Breaking Bad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2003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66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Ture Detective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Crime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2015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666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Fargo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Science 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None/>
                      </a:pPr>
                      <a:r>
                        <a:rPr b="0" i="0" lang="en-US" sz="1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</a:t>
                      </a:r>
                      <a:endParaRPr/>
                    </a:p>
                  </a:txBody>
                  <a:tcPr marT="8275" marB="8275" marR="8275" marL="827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  <p:sp>
        <p:nvSpPr>
          <p:cNvPr descr="TextBox 4" id="53" name="Google Shape;53;p6"/>
          <p:cNvSpPr txBox="1"/>
          <p:nvPr/>
        </p:nvSpPr>
        <p:spPr>
          <a:xfrm>
            <a:off x="3702050" y="2516187"/>
            <a:ext cx="51181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all TV_seriess that grossed over 1,000,000 dollars</a:t>
            </a:r>
            <a:endParaRPr/>
          </a:p>
        </p:txBody>
      </p:sp>
      <p:sp>
        <p:nvSpPr>
          <p:cNvPr descr="Title 1" id="54" name="Google Shape;54;p6"/>
          <p:cNvSpPr txBox="1"/>
          <p:nvPr/>
        </p:nvSpPr>
        <p:spPr>
          <a:xfrm>
            <a:off x="509587" y="2697162"/>
            <a:ext cx="1042511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412" y="3158699"/>
            <a:ext cx="6434137" cy="60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" name="Google Shape;56;p6"/>
          <p:cNvGraphicFramePr/>
          <p:nvPr/>
        </p:nvGraphicFramePr>
        <p:xfrm>
          <a:off x="4286250" y="384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{E407D271-CF50-4917-972B-A84BAFFD0D34}</a:tableStyleId>
              </a:tblPr>
              <a:tblGrid>
                <a:gridCol w="1322375"/>
                <a:gridCol w="15478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studio_name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headquarter_location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Amazon prime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Angles, California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Netflix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Soul, South Korea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Walt Disney Pictures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Burbank, California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Pixar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Emeryville, California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Netflix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Gatos, California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Weinstein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York City, NY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Kenneth Lauren Burns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Universal City, California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Lionsgate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Santa Monica, California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American Documentaries 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York City, NY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Paramount Pictures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Hollywood, California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Amazon prime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Culver City, California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  <p:cxnSp>
        <p:nvCxnSpPr>
          <p:cNvPr descr="Straight Connector 8" id="57" name="Google Shape;57;p6"/>
          <p:cNvCxnSpPr/>
          <p:nvPr/>
        </p:nvCxnSpPr>
        <p:spPr>
          <a:xfrm>
            <a:off x="36450" y="2889588"/>
            <a:ext cx="12119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TextBox 9" id="58" name="Google Shape;58;p6"/>
          <p:cNvSpPr txBox="1"/>
          <p:nvPr/>
        </p:nvSpPr>
        <p:spPr>
          <a:xfrm>
            <a:off x="3362325" y="6307137"/>
            <a:ext cx="5394325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every Production_company name and Production_company location</a:t>
            </a:r>
            <a:endParaRPr/>
          </a:p>
        </p:txBody>
      </p:sp>
      <p:sp>
        <p:nvSpPr>
          <p:cNvPr id="59" name="Google Shape;59;p6"/>
          <p:cNvSpPr txBox="1"/>
          <p:nvPr/>
        </p:nvSpPr>
        <p:spPr>
          <a:xfrm>
            <a:off x="5364974" y="290100"/>
            <a:ext cx="1642800" cy="53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b="1" i="0" lang="en-US" sz="2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TV_series</a:t>
            </a:r>
            <a:endParaRPr b="1" sz="900"/>
          </a:p>
        </p:txBody>
      </p:sp>
      <p:sp>
        <p:nvSpPr>
          <p:cNvPr id="60" name="Google Shape;60;p6"/>
          <p:cNvSpPr txBox="1"/>
          <p:nvPr/>
        </p:nvSpPr>
        <p:spPr>
          <a:xfrm>
            <a:off x="4616000" y="3158700"/>
            <a:ext cx="2304300" cy="38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b="1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Production_company</a:t>
            </a:r>
            <a:endParaRPr b="1"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2" id="65" name="Google Shape;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5337" y="0"/>
            <a:ext cx="8059737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descr="TextBox 13" id="66" name="Google Shape;66;p7"/>
          <p:cNvSpPr txBox="1"/>
          <p:nvPr/>
        </p:nvSpPr>
        <p:spPr>
          <a:xfrm>
            <a:off x="3163887" y="1946275"/>
            <a:ext cx="5862637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all TV_series titles that episodes are more than 24 episodes </a:t>
            </a:r>
            <a:endParaRPr/>
          </a:p>
        </p:txBody>
      </p:sp>
      <p:graphicFrame>
        <p:nvGraphicFramePr>
          <p:cNvPr id="67" name="Google Shape;67;p7"/>
          <p:cNvGraphicFramePr/>
          <p:nvPr/>
        </p:nvGraphicFramePr>
        <p:xfrm>
          <a:off x="4394200" y="1211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{E407D271-CF50-4917-972B-A84BAFFD0D34}</a:tableStyleId>
              </a:tblPr>
              <a:tblGrid>
                <a:gridCol w="26543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Fargo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Breaking bad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Friends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  <p:cxnSp>
        <p:nvCxnSpPr>
          <p:cNvPr descr="Straight Connector 16" id="68" name="Google Shape;68;p7"/>
          <p:cNvCxnSpPr/>
          <p:nvPr/>
        </p:nvCxnSpPr>
        <p:spPr>
          <a:xfrm>
            <a:off x="0" y="2509837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TextBox 17" id="69" name="Google Shape;69;p7"/>
          <p:cNvSpPr txBox="1"/>
          <p:nvPr/>
        </p:nvSpPr>
        <p:spPr>
          <a:xfrm>
            <a:off x="1185862" y="2917825"/>
            <a:ext cx="102187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baseline="-2500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budget_M &lt; (35)</a:t>
            </a:r>
            <a:r>
              <a:rPr b="0" i="0" lang="en-US" sz="2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(π</a:t>
            </a:r>
            <a:r>
              <a:rPr b="0" baseline="-2500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country_produced, budget_M, production_start</a:t>
            </a: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(PRODUCTION))</a:t>
            </a:r>
            <a:endParaRPr/>
          </a:p>
        </p:txBody>
      </p:sp>
      <p:sp>
        <p:nvSpPr>
          <p:cNvPr descr="TextBox 18" id="70" name="Google Shape;70;p7"/>
          <p:cNvSpPr txBox="1"/>
          <p:nvPr/>
        </p:nvSpPr>
        <p:spPr>
          <a:xfrm>
            <a:off x="3800475" y="5214937"/>
            <a:ext cx="3843337" cy="120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all the county of production, budget in millions, and production start date of productions costing less than 3,000,000 dollars</a:t>
            </a:r>
            <a:endParaRPr/>
          </a:p>
        </p:txBody>
      </p:sp>
      <p:graphicFrame>
        <p:nvGraphicFramePr>
          <p:cNvPr id="71" name="Google Shape;71;p7"/>
          <p:cNvGraphicFramePr/>
          <p:nvPr/>
        </p:nvGraphicFramePr>
        <p:xfrm>
          <a:off x="3822700" y="421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{E407D271-CF50-4917-972B-A84BAFFD0D34}</a:tableStyleId>
              </a:tblPr>
              <a:tblGrid>
                <a:gridCol w="1549400"/>
                <a:gridCol w="1066800"/>
                <a:gridCol w="11811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country_produced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budget_M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production_start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JAP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2003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2011</a:t>
                      </a:r>
                      <a:endParaRPr/>
                    </a:p>
                  </a:txBody>
                  <a:tcPr marT="9525" marB="9525" marR="9525" marL="9525" anchor="b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  <p:sp>
        <p:nvSpPr>
          <p:cNvPr id="72" name="Google Shape;72;p7"/>
          <p:cNvSpPr txBox="1"/>
          <p:nvPr/>
        </p:nvSpPr>
        <p:spPr>
          <a:xfrm>
            <a:off x="7373937" y="354012"/>
            <a:ext cx="566737" cy="549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73" name="Google Shape;73;p7"/>
          <p:cNvSpPr txBox="1"/>
          <p:nvPr/>
        </p:nvSpPr>
        <p:spPr>
          <a:xfrm>
            <a:off x="8318275" y="284525"/>
            <a:ext cx="1046100" cy="35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alibri"/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TV_series</a:t>
            </a:r>
            <a:endParaRPr b="1" sz="100"/>
          </a:p>
        </p:txBody>
      </p:sp>
      <p:sp>
        <p:nvSpPr>
          <p:cNvPr id="74" name="Google Shape;74;p7"/>
          <p:cNvSpPr txBox="1"/>
          <p:nvPr/>
        </p:nvSpPr>
        <p:spPr>
          <a:xfrm>
            <a:off x="4394200" y="251550"/>
            <a:ext cx="2602200" cy="7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alibri"/>
              <a:buNone/>
            </a:pPr>
            <a:r>
              <a:rPr b="1" lang="en-US" sz="3700">
                <a:latin typeface="Calibri"/>
                <a:ea typeface="Calibri"/>
                <a:cs typeface="Calibri"/>
                <a:sym typeface="Calibri"/>
              </a:rPr>
              <a:t>Epsodes</a:t>
            </a:r>
            <a:endParaRPr b="1" sz="4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FFFFFF"/>
      </a:accent3>
      <a:accent4>
        <a:srgbClr val="4472C4"/>
      </a:accent4>
      <a:accent5>
        <a:srgbClr val="ED7D31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/>
</file>