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E3D88-4D9F-4682-A3E0-88901036636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0BF76-E8B4-470E-B498-3B7AE4A1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0BF76-E8B4-470E-B498-3B7AE4A12E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5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5A09632-AE7B-4761-95AF-970E6976C71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5F53815-669E-43BB-A332-CEEA9A367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2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9632-AE7B-4761-95AF-970E6976C71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815-669E-43BB-A332-CEEA9A367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2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9632-AE7B-4761-95AF-970E6976C71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815-669E-43BB-A332-CEEA9A367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70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9632-AE7B-4761-95AF-970E6976C71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815-669E-43BB-A332-CEEA9A367E4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8025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9632-AE7B-4761-95AF-970E6976C71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815-669E-43BB-A332-CEEA9A367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14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9632-AE7B-4761-95AF-970E6976C71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815-669E-43BB-A332-CEEA9A367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18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9632-AE7B-4761-95AF-970E6976C71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815-669E-43BB-A332-CEEA9A367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5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9632-AE7B-4761-95AF-970E6976C71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815-669E-43BB-A332-CEEA9A367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7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9632-AE7B-4761-95AF-970E6976C71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815-669E-43BB-A332-CEEA9A367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0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9632-AE7B-4761-95AF-970E6976C71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815-669E-43BB-A332-CEEA9A367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7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9632-AE7B-4761-95AF-970E6976C71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815-669E-43BB-A332-CEEA9A367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1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9632-AE7B-4761-95AF-970E6976C71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815-669E-43BB-A332-CEEA9A367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9632-AE7B-4761-95AF-970E6976C71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815-669E-43BB-A332-CEEA9A367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2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9632-AE7B-4761-95AF-970E6976C71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815-669E-43BB-A332-CEEA9A367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4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9632-AE7B-4761-95AF-970E6976C71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815-669E-43BB-A332-CEEA9A367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7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9632-AE7B-4761-95AF-970E6976C71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815-669E-43BB-A332-CEEA9A367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2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9632-AE7B-4761-95AF-970E6976C71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815-669E-43BB-A332-CEEA9A367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1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09632-AE7B-4761-95AF-970E6976C71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53815-669E-43BB-A332-CEEA9A367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34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70A9-7DF5-4443-9F7F-AF23A9C94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5400" dirty="0"/>
              <a:t>pet adoption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B2EBA-AFD9-4E05-AEA0-DB9C26675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Presented by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Garett MacGowan and Areege Chaudhary</a:t>
            </a:r>
          </a:p>
        </p:txBody>
      </p:sp>
    </p:spTree>
    <p:extLst>
      <p:ext uri="{BB962C8B-B14F-4D97-AF65-F5344CB8AC3E}">
        <p14:creationId xmlns:p14="http://schemas.microsoft.com/office/powerpoint/2010/main" val="105209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805B-D441-4307-9027-128AD069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5079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17F58-2E89-4A05-BACC-F558FF99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9A8A9-B92C-4B2F-8A12-565DE9D87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Petfinder.my, Malaysia’s leading animal welfare platform has collected a database of over 150,000 animals.</a:t>
            </a:r>
          </a:p>
          <a:p>
            <a:r>
              <a:rPr lang="en-US" dirty="0"/>
              <a:t>Animal adoption rates may be correlated to image and description metadata, animal health, cost, location, and more.</a:t>
            </a:r>
          </a:p>
          <a:p>
            <a:r>
              <a:rPr lang="en-US" dirty="0"/>
              <a:t>A predictor is needed so that future costs can be calculated and animals can find homes faster.</a:t>
            </a:r>
          </a:p>
          <a:p>
            <a:r>
              <a:rPr lang="en-US" dirty="0"/>
              <a:t>For more information, visit www.kaggle.com/c/petfinder-adoption-prediction</a:t>
            </a:r>
          </a:p>
        </p:txBody>
      </p:sp>
    </p:spTree>
    <p:extLst>
      <p:ext uri="{BB962C8B-B14F-4D97-AF65-F5344CB8AC3E}">
        <p14:creationId xmlns:p14="http://schemas.microsoft.com/office/powerpoint/2010/main" val="8517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F5F5-E7D1-496F-B345-226D0EFA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0EAFD-F50E-4B7D-8B6D-B0B5357C7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~15000 entries in the training set. ~4000 entries in the testing set.</a:t>
            </a:r>
          </a:p>
          <a:p>
            <a:r>
              <a:rPr lang="en-US" dirty="0"/>
              <a:t>Since data is part of Kaggle competition, testing set is not labeled.</a:t>
            </a:r>
          </a:p>
          <a:p>
            <a:pPr lvl="1"/>
            <a:r>
              <a:rPr lang="en-US" dirty="0"/>
              <a:t>Training set needs to be split into training and testing set (90%/10%).</a:t>
            </a:r>
          </a:p>
          <a:p>
            <a:pPr lvl="1"/>
            <a:r>
              <a:rPr lang="en-US" dirty="0"/>
              <a:t>Generated training and test set with equal distribution of classes.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ECC8FF-46EE-4222-A0B5-4E157170C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161668"/>
              </p:ext>
            </p:extLst>
          </p:nvPr>
        </p:nvGraphicFramePr>
        <p:xfrm>
          <a:off x="1256508" y="4194168"/>
          <a:ext cx="9675805" cy="253320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35161">
                  <a:extLst>
                    <a:ext uri="{9D8B030D-6E8A-4147-A177-3AD203B41FA5}">
                      <a16:colId xmlns:a16="http://schemas.microsoft.com/office/drawing/2014/main" val="1489783676"/>
                    </a:ext>
                  </a:extLst>
                </a:gridCol>
                <a:gridCol w="1935161">
                  <a:extLst>
                    <a:ext uri="{9D8B030D-6E8A-4147-A177-3AD203B41FA5}">
                      <a16:colId xmlns:a16="http://schemas.microsoft.com/office/drawing/2014/main" val="3092237697"/>
                    </a:ext>
                  </a:extLst>
                </a:gridCol>
                <a:gridCol w="1935161">
                  <a:extLst>
                    <a:ext uri="{9D8B030D-6E8A-4147-A177-3AD203B41FA5}">
                      <a16:colId xmlns:a16="http://schemas.microsoft.com/office/drawing/2014/main" val="1535515099"/>
                    </a:ext>
                  </a:extLst>
                </a:gridCol>
                <a:gridCol w="1935161">
                  <a:extLst>
                    <a:ext uri="{9D8B030D-6E8A-4147-A177-3AD203B41FA5}">
                      <a16:colId xmlns:a16="http://schemas.microsoft.com/office/drawing/2014/main" val="588200730"/>
                    </a:ext>
                  </a:extLst>
                </a:gridCol>
                <a:gridCol w="1935161">
                  <a:extLst>
                    <a:ext uri="{9D8B030D-6E8A-4147-A177-3AD203B41FA5}">
                      <a16:colId xmlns:a16="http://schemas.microsoft.com/office/drawing/2014/main" val="1043445647"/>
                    </a:ext>
                  </a:extLst>
                </a:gridCol>
              </a:tblGrid>
              <a:tr h="409766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• Pet ID</a:t>
                      </a:r>
                      <a:endParaRPr lang="en-US" sz="18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• Adoption Speed</a:t>
                      </a:r>
                      <a:endParaRPr lang="en-US" sz="18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• Type (cat/dog)</a:t>
                      </a:r>
                      <a:endParaRPr lang="en-US" sz="18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• Name</a:t>
                      </a:r>
                      <a:endParaRPr lang="en-US" sz="18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• Age</a:t>
                      </a:r>
                      <a:endParaRPr lang="en-US" sz="18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427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• </a:t>
                      </a:r>
                      <a:r>
                        <a:rPr lang="en-US" sz="1800" dirty="0"/>
                        <a:t>Primary Breed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• </a:t>
                      </a:r>
                      <a:r>
                        <a:rPr lang="en-US" sz="1800" dirty="0"/>
                        <a:t>Secondary Breed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• Gender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• Primary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• Secondary Color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04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• Tertiary Color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• Size at Maturity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• Fur Length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• Vaccinated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• Dewormed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2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Sterilized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• Health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• Quantity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• Fee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• State (location)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6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• Rescuer 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• Video Amount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• Photo Amount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•  Description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• Image Metadata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71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• Description Sentiment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• Animal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… Attribute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443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45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ABA4-CFB4-40D3-88E7-C585EE50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67E9D-750E-40B2-9614-9B18FB606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Need data to be in numerical format for our neural network.</a:t>
            </a:r>
          </a:p>
          <a:p>
            <a:r>
              <a:rPr lang="en-US" dirty="0"/>
              <a:t>Data should be normalized so that some attributes are not initially considered more important than others.</a:t>
            </a:r>
          </a:p>
          <a:p>
            <a:r>
              <a:rPr lang="en-US" dirty="0"/>
              <a:t>String data such as the name attribute are transformed to length of string attributes and normalized to a 0-1 range.</a:t>
            </a:r>
          </a:p>
          <a:p>
            <a:r>
              <a:rPr lang="en-US" dirty="0"/>
              <a:t>Nominal categorical attributes are one-hot encoded.</a:t>
            </a:r>
          </a:p>
          <a:p>
            <a:r>
              <a:rPr lang="en-US" dirty="0"/>
              <a:t>Ordinal categorical attributes are normalized to a 0-1 range.</a:t>
            </a:r>
          </a:p>
          <a:p>
            <a:r>
              <a:rPr lang="en-US" dirty="0"/>
              <a:t>We ended up with 689 attributes to use as inputs to our network.</a:t>
            </a:r>
          </a:p>
        </p:txBody>
      </p:sp>
    </p:spTree>
    <p:extLst>
      <p:ext uri="{BB962C8B-B14F-4D97-AF65-F5344CB8AC3E}">
        <p14:creationId xmlns:p14="http://schemas.microsoft.com/office/powerpoint/2010/main" val="387689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4D5D-77B4-497D-8554-FFFD7D5A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</a:t>
            </a:r>
          </a:p>
        </p:txBody>
      </p:sp>
      <p:pic>
        <p:nvPicPr>
          <p:cNvPr id="1026" name="Picture 2" descr="https://puu.sh/Da8z4/308f6c6c1f.png">
            <a:extLst>
              <a:ext uri="{FF2B5EF4-FFF2-40B4-BE49-F238E27FC236}">
                <a16:creationId xmlns:a16="http://schemas.microsoft.com/office/drawing/2014/main" id="{C920BC6C-935F-445E-8252-70E0594C1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097088"/>
            <a:ext cx="10044975" cy="414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2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8044-92E0-4AE0-811C-BF48F34F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80628-84A0-4FDC-BFB6-198EDE3A7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Averaging 30% accuracy on test set with some variation.</a:t>
            </a:r>
          </a:p>
          <a:p>
            <a:r>
              <a:rPr lang="en-US" dirty="0"/>
              <a:t>Accuracy given random selection is approximately 18%.</a:t>
            </a:r>
          </a:p>
          <a:p>
            <a:r>
              <a:rPr lang="en-US" dirty="0"/>
              <a:t>Can definitely do better.</a:t>
            </a:r>
          </a:p>
        </p:txBody>
      </p:sp>
    </p:spTree>
    <p:extLst>
      <p:ext uri="{BB962C8B-B14F-4D97-AF65-F5344CB8AC3E}">
        <p14:creationId xmlns:p14="http://schemas.microsoft.com/office/powerpoint/2010/main" val="170803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D5BD-9CD4-451E-90FA-91DE9A6D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B</a:t>
            </a:r>
          </a:p>
        </p:txBody>
      </p:sp>
      <p:pic>
        <p:nvPicPr>
          <p:cNvPr id="2050" name="Picture 2" descr="https://puu.sh/Da8Dq/fd8c988533.png">
            <a:extLst>
              <a:ext uri="{FF2B5EF4-FFF2-40B4-BE49-F238E27FC236}">
                <a16:creationId xmlns:a16="http://schemas.microsoft.com/office/drawing/2014/main" id="{954F3B69-CC51-42D8-AF89-1E1F2FE1F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32" y="2097088"/>
            <a:ext cx="9243559" cy="456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3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DA10-9800-4B5E-9509-8A8E168B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716F-E7C0-470A-98D5-7884AE2BF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Averaging 38% accuracy on test set with some variation.</a:t>
            </a:r>
          </a:p>
          <a:p>
            <a:r>
              <a:rPr lang="en-US" dirty="0"/>
              <a:t>Accuracy given a random selection is approximately 18%</a:t>
            </a:r>
          </a:p>
          <a:p>
            <a:r>
              <a:rPr lang="en-US" dirty="0"/>
              <a:t>Much better than previous result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Predicting class probabilities instead of forcing regression mapping</a:t>
            </a:r>
          </a:p>
          <a:p>
            <a:pPr lvl="1"/>
            <a:r>
              <a:rPr lang="en-US" dirty="0"/>
              <a:t>SoftMax activation function forces sum of class probabilities to be 1</a:t>
            </a:r>
          </a:p>
          <a:p>
            <a:pPr lvl="1"/>
            <a:r>
              <a:rPr lang="en-US" dirty="0"/>
              <a:t>Other reasons?</a:t>
            </a:r>
          </a:p>
        </p:txBody>
      </p:sp>
    </p:spTree>
    <p:extLst>
      <p:ext uri="{BB962C8B-B14F-4D97-AF65-F5344CB8AC3E}">
        <p14:creationId xmlns:p14="http://schemas.microsoft.com/office/powerpoint/2010/main" val="7401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D383-5469-4140-97BE-B7D483136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49FF-53C3-41E9-8F4A-A7A424C27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solution did not implement any components to analyze the images directly.</a:t>
            </a:r>
          </a:p>
          <a:p>
            <a:r>
              <a:rPr lang="en-US" dirty="0"/>
              <a:t>Using a convolutional neural network to generate useful predictors may help substantially.</a:t>
            </a:r>
          </a:p>
          <a:p>
            <a:r>
              <a:rPr lang="en-US" dirty="0"/>
              <a:t>Could use ensemble techniques such as bagging and boosting to reduce variance and increase prediction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1236863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175</TotalTime>
  <Words>428</Words>
  <Application>Microsoft Office PowerPoint</Application>
  <PresentationFormat>Widescreen</PresentationFormat>
  <Paragraphs>67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</vt:lpstr>
      <vt:lpstr>pet adoption prediction</vt:lpstr>
      <vt:lpstr>The problem</vt:lpstr>
      <vt:lpstr>The data</vt:lpstr>
      <vt:lpstr>pre-Processing</vt:lpstr>
      <vt:lpstr>Solution A</vt:lpstr>
      <vt:lpstr>Results</vt:lpstr>
      <vt:lpstr>Solution B</vt:lpstr>
      <vt:lpstr>results</vt:lpstr>
      <vt:lpstr>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adoption prediction</dc:title>
  <dc:creator>Garett Macgowan</dc:creator>
  <cp:lastModifiedBy>Garett Macgowan</cp:lastModifiedBy>
  <cp:revision>31</cp:revision>
  <dcterms:created xsi:type="dcterms:W3CDTF">2019-04-04T20:19:31Z</dcterms:created>
  <dcterms:modified xsi:type="dcterms:W3CDTF">2019-04-04T23:14:43Z</dcterms:modified>
</cp:coreProperties>
</file>