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p:cViewPr varScale="1">
        <p:scale>
          <a:sx n="89" d="100"/>
          <a:sy n="89"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334278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28938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62842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396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73357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477140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671845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351181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79690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81020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26995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87601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106586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223790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371470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51595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EC8004-30DF-4408-BCFD-DE28848611BB}" type="datetimeFigureOut">
              <a:rPr lang="zh-CN" altLang="en-US" smtClean="0"/>
              <a:t>2022/3/23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336806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EC8004-30DF-4408-BCFD-DE28848611BB}" type="datetimeFigureOut">
              <a:rPr lang="zh-CN" altLang="en-US" smtClean="0"/>
              <a:t>2022/3/23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2AC7A2-596B-44A5-9FC2-6912D30946CE}" type="slidenum">
              <a:rPr lang="zh-CN" altLang="en-US" smtClean="0"/>
              <a:t>‹#›</a:t>
            </a:fld>
            <a:endParaRPr lang="zh-CN" altLang="en-US"/>
          </a:p>
        </p:txBody>
      </p:sp>
    </p:spTree>
    <p:extLst>
      <p:ext uri="{BB962C8B-B14F-4D97-AF65-F5344CB8AC3E}">
        <p14:creationId xmlns:p14="http://schemas.microsoft.com/office/powerpoint/2010/main" val="312211722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E924A-8992-4EBA-875E-51492627B0EF}"/>
              </a:ext>
            </a:extLst>
          </p:cNvPr>
          <p:cNvSpPr>
            <a:spLocks noGrp="1"/>
          </p:cNvSpPr>
          <p:nvPr>
            <p:ph type="ctrTitle"/>
          </p:nvPr>
        </p:nvSpPr>
        <p:spPr/>
        <p:txBody>
          <a:bodyPr/>
          <a:lstStyle/>
          <a:p>
            <a:r>
              <a:rPr lang="zh-CN" altLang="en-US" dirty="0"/>
              <a:t>课程设计部分</a:t>
            </a:r>
          </a:p>
        </p:txBody>
      </p:sp>
      <p:sp>
        <p:nvSpPr>
          <p:cNvPr id="3" name="副标题 2">
            <a:extLst>
              <a:ext uri="{FF2B5EF4-FFF2-40B4-BE49-F238E27FC236}">
                <a16:creationId xmlns:a16="http://schemas.microsoft.com/office/drawing/2014/main" id="{D4240731-3C58-4EBD-A8C0-93D1C18E057F}"/>
              </a:ext>
            </a:extLst>
          </p:cNvPr>
          <p:cNvSpPr>
            <a:spLocks noGrp="1"/>
          </p:cNvSpPr>
          <p:nvPr>
            <p:ph type="subTitle" idx="1"/>
          </p:nvPr>
        </p:nvSpPr>
        <p:spPr>
          <a:xfrm>
            <a:off x="1701501" y="4828410"/>
            <a:ext cx="9144000" cy="1655762"/>
          </a:xfrm>
        </p:spPr>
        <p:txBody>
          <a:bodyPr/>
          <a:lstStyle/>
          <a:p>
            <a:r>
              <a:rPr lang="zh-CN" altLang="en-US" dirty="0"/>
              <a:t>计科</a:t>
            </a:r>
            <a:r>
              <a:rPr lang="en-US" altLang="zh-CN" dirty="0"/>
              <a:t>192 </a:t>
            </a:r>
            <a:r>
              <a:rPr lang="zh-CN" altLang="en-US" dirty="0"/>
              <a:t>李瑜</a:t>
            </a:r>
            <a:endParaRPr lang="en-US" altLang="zh-CN" dirty="0"/>
          </a:p>
          <a:p>
            <a:r>
              <a:rPr lang="en-US" altLang="zh-CN" dirty="0"/>
              <a:t>9193010411</a:t>
            </a:r>
            <a:endParaRPr lang="zh-CN" altLang="en-US" dirty="0"/>
          </a:p>
        </p:txBody>
      </p:sp>
    </p:spTree>
    <p:extLst>
      <p:ext uri="{BB962C8B-B14F-4D97-AF65-F5344CB8AC3E}">
        <p14:creationId xmlns:p14="http://schemas.microsoft.com/office/powerpoint/2010/main" val="76825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8A6B98-C593-438D-9C73-243C0D7DCEC5}"/>
              </a:ext>
            </a:extLst>
          </p:cNvPr>
          <p:cNvSpPr>
            <a:spLocks noGrp="1"/>
          </p:cNvSpPr>
          <p:nvPr>
            <p:ph idx="1"/>
          </p:nvPr>
        </p:nvSpPr>
        <p:spPr>
          <a:xfrm>
            <a:off x="698350" y="1629784"/>
            <a:ext cx="3583193" cy="5977946"/>
          </a:xfrm>
        </p:spPr>
        <p:txBody>
          <a:bodyPr/>
          <a:lstStyle/>
          <a:p>
            <a:r>
              <a:rPr lang="zh-CN" altLang="en-US" dirty="0"/>
              <a:t>在新建</a:t>
            </a:r>
            <a:r>
              <a:rPr lang="en-US" altLang="zh-CN" dirty="0"/>
              <a:t>JCB</a:t>
            </a:r>
            <a:r>
              <a:rPr lang="zh-CN" altLang="en-US" dirty="0"/>
              <a:t>时会自动在硬盘中申请物理块，然后在</a:t>
            </a:r>
            <a:r>
              <a:rPr lang="en-US" altLang="zh-CN" dirty="0"/>
              <a:t>JCB</a:t>
            </a:r>
            <a:r>
              <a:rPr lang="zh-CN" altLang="en-US" dirty="0"/>
              <a:t>的作业等待队列中加入该作业，同时也在作业队列中加入该作业。同时还设计了取消作业的函数，在作业完成时调用获得运转时间并且移除该作业。</a:t>
            </a:r>
          </a:p>
        </p:txBody>
      </p:sp>
      <p:pic>
        <p:nvPicPr>
          <p:cNvPr id="4" name="图片 3">
            <a:extLst>
              <a:ext uri="{FF2B5EF4-FFF2-40B4-BE49-F238E27FC236}">
                <a16:creationId xmlns:a16="http://schemas.microsoft.com/office/drawing/2014/main" id="{487DFBB0-5BAC-4BCF-80E4-DD17ECFCE2E3}"/>
              </a:ext>
            </a:extLst>
          </p:cNvPr>
          <p:cNvPicPr>
            <a:picLocks noChangeAspect="1"/>
          </p:cNvPicPr>
          <p:nvPr/>
        </p:nvPicPr>
        <p:blipFill>
          <a:blip r:embed="rId2"/>
          <a:stretch>
            <a:fillRect/>
          </a:stretch>
        </p:blipFill>
        <p:spPr>
          <a:xfrm>
            <a:off x="5197827" y="699246"/>
            <a:ext cx="5588239" cy="5373445"/>
          </a:xfrm>
          <a:prstGeom prst="rect">
            <a:avLst/>
          </a:prstGeom>
        </p:spPr>
      </p:pic>
    </p:spTree>
    <p:extLst>
      <p:ext uri="{BB962C8B-B14F-4D97-AF65-F5344CB8AC3E}">
        <p14:creationId xmlns:p14="http://schemas.microsoft.com/office/powerpoint/2010/main" val="2057365325"/>
      </p:ext>
    </p:extLst>
  </p:cSld>
  <p:clrMapOvr>
    <a:masterClrMapping/>
  </p:clrMapOvr>
  <mc:AlternateContent xmlns:mc="http://schemas.openxmlformats.org/markup-compatibility/2006" xmlns:p14="http://schemas.microsoft.com/office/powerpoint/2010/main">
    <mc:Choice Requires="p14">
      <p:transition spd="slow" p14:dur="2000" advTm="34491"/>
    </mc:Choice>
    <mc:Fallback xmlns="">
      <p:transition spd="slow" advTm="3449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8EAABD-69FF-4616-9080-715D3F295EAB}"/>
              </a:ext>
            </a:extLst>
          </p:cNvPr>
          <p:cNvSpPr>
            <a:spLocks noGrp="1"/>
          </p:cNvSpPr>
          <p:nvPr>
            <p:ph idx="1"/>
          </p:nvPr>
        </p:nvSpPr>
        <p:spPr>
          <a:xfrm>
            <a:off x="542364" y="2571077"/>
            <a:ext cx="4486835" cy="5800445"/>
          </a:xfrm>
        </p:spPr>
        <p:txBody>
          <a:bodyPr/>
          <a:lstStyle/>
          <a:p>
            <a:r>
              <a:rPr lang="zh-CN" altLang="en-US" dirty="0"/>
              <a:t>作业需要根据作业的优先级进行排序，同时还给出了</a:t>
            </a:r>
            <a:r>
              <a:rPr lang="en-US" altLang="zh-CN" dirty="0" err="1"/>
              <a:t>Ifempty</a:t>
            </a:r>
            <a:r>
              <a:rPr lang="zh-CN" altLang="en-US" dirty="0"/>
              <a:t>和</a:t>
            </a:r>
            <a:r>
              <a:rPr lang="en-US" altLang="zh-CN" dirty="0"/>
              <a:t>poll</a:t>
            </a:r>
            <a:r>
              <a:rPr lang="zh-CN" altLang="en-US" dirty="0"/>
              <a:t>等针对</a:t>
            </a:r>
            <a:r>
              <a:rPr lang="en-US" altLang="zh-CN" dirty="0" err="1"/>
              <a:t>QueueList</a:t>
            </a:r>
            <a:r>
              <a:rPr lang="zh-CN" altLang="en-US" dirty="0"/>
              <a:t>作业等待多列的操作</a:t>
            </a:r>
          </a:p>
        </p:txBody>
      </p:sp>
      <p:pic>
        <p:nvPicPr>
          <p:cNvPr id="7" name="图片 6">
            <a:extLst>
              <a:ext uri="{FF2B5EF4-FFF2-40B4-BE49-F238E27FC236}">
                <a16:creationId xmlns:a16="http://schemas.microsoft.com/office/drawing/2014/main" id="{B77ACD76-A574-4272-B8A2-83C5778E018B}"/>
              </a:ext>
            </a:extLst>
          </p:cNvPr>
          <p:cNvPicPr>
            <a:picLocks noChangeAspect="1"/>
          </p:cNvPicPr>
          <p:nvPr/>
        </p:nvPicPr>
        <p:blipFill>
          <a:blip r:embed="rId2"/>
          <a:stretch>
            <a:fillRect/>
          </a:stretch>
        </p:blipFill>
        <p:spPr>
          <a:xfrm>
            <a:off x="5465117" y="1625779"/>
            <a:ext cx="5900337" cy="4246037"/>
          </a:xfrm>
          <a:prstGeom prst="rect">
            <a:avLst/>
          </a:prstGeom>
        </p:spPr>
      </p:pic>
    </p:spTree>
    <p:extLst>
      <p:ext uri="{BB962C8B-B14F-4D97-AF65-F5344CB8AC3E}">
        <p14:creationId xmlns:p14="http://schemas.microsoft.com/office/powerpoint/2010/main" val="136643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B93EA55-2B74-4D9C-9051-56E6CD619AC2}"/>
              </a:ext>
            </a:extLst>
          </p:cNvPr>
          <p:cNvSpPr>
            <a:spLocks noGrp="1"/>
          </p:cNvSpPr>
          <p:nvPr>
            <p:ph idx="1"/>
          </p:nvPr>
        </p:nvSpPr>
        <p:spPr>
          <a:xfrm>
            <a:off x="714487" y="610010"/>
            <a:ext cx="10515600" cy="4351338"/>
          </a:xfrm>
        </p:spPr>
        <p:txBody>
          <a:bodyPr>
            <a:normAutofit/>
          </a:bodyPr>
          <a:lstStyle/>
          <a:p>
            <a:r>
              <a:rPr lang="en-US" altLang="zh-CN" sz="4400" dirty="0"/>
              <a:t>CPU</a:t>
            </a:r>
            <a:endParaRPr lang="zh-CN" altLang="en-US" sz="4400" dirty="0"/>
          </a:p>
        </p:txBody>
      </p:sp>
      <p:pic>
        <p:nvPicPr>
          <p:cNvPr id="6" name="图片 5">
            <a:extLst>
              <a:ext uri="{FF2B5EF4-FFF2-40B4-BE49-F238E27FC236}">
                <a16:creationId xmlns:a16="http://schemas.microsoft.com/office/drawing/2014/main" id="{7377E453-1716-49B9-97C8-BD2C7542DC6E}"/>
              </a:ext>
            </a:extLst>
          </p:cNvPr>
          <p:cNvPicPr>
            <a:picLocks noChangeAspect="1"/>
          </p:cNvPicPr>
          <p:nvPr/>
        </p:nvPicPr>
        <p:blipFill>
          <a:blip r:embed="rId2"/>
          <a:stretch>
            <a:fillRect/>
          </a:stretch>
        </p:blipFill>
        <p:spPr>
          <a:xfrm>
            <a:off x="4193799" y="1366220"/>
            <a:ext cx="6843220" cy="5064690"/>
          </a:xfrm>
          <a:prstGeom prst="rect">
            <a:avLst/>
          </a:prstGeom>
        </p:spPr>
      </p:pic>
    </p:spTree>
    <p:extLst>
      <p:ext uri="{BB962C8B-B14F-4D97-AF65-F5344CB8AC3E}">
        <p14:creationId xmlns:p14="http://schemas.microsoft.com/office/powerpoint/2010/main" val="3219944686"/>
      </p:ext>
    </p:extLst>
  </p:cSld>
  <p:clrMapOvr>
    <a:masterClrMapping/>
  </p:clrMapOvr>
  <mc:AlternateContent xmlns:mc="http://schemas.openxmlformats.org/markup-compatibility/2006" xmlns:p14="http://schemas.microsoft.com/office/powerpoint/2010/main">
    <mc:Choice Requires="p14">
      <p:transition spd="slow" p14:dur="2000" advTm="3923"/>
    </mc:Choice>
    <mc:Fallback xmlns="">
      <p:transition spd="slow" advTm="39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CCCBC-E853-4186-9E12-DDB0CF4C67E6}"/>
              </a:ext>
            </a:extLst>
          </p:cNvPr>
          <p:cNvSpPr>
            <a:spLocks noGrp="1"/>
          </p:cNvSpPr>
          <p:nvPr>
            <p:ph type="title"/>
          </p:nvPr>
        </p:nvSpPr>
        <p:spPr/>
        <p:txBody>
          <a:bodyPr/>
          <a:lstStyle/>
          <a:p>
            <a:r>
              <a:rPr lang="en-US" altLang="zh-CN" dirty="0"/>
              <a:t>CPU</a:t>
            </a:r>
            <a:endParaRPr lang="zh-CN" altLang="en-US" dirty="0"/>
          </a:p>
        </p:txBody>
      </p:sp>
      <p:sp>
        <p:nvSpPr>
          <p:cNvPr id="3" name="内容占位符 2">
            <a:extLst>
              <a:ext uri="{FF2B5EF4-FFF2-40B4-BE49-F238E27FC236}">
                <a16:creationId xmlns:a16="http://schemas.microsoft.com/office/drawing/2014/main" id="{968D2639-6E90-4241-83A6-B81D572F7382}"/>
              </a:ext>
            </a:extLst>
          </p:cNvPr>
          <p:cNvSpPr>
            <a:spLocks noGrp="1"/>
          </p:cNvSpPr>
          <p:nvPr>
            <p:ph idx="1"/>
          </p:nvPr>
        </p:nvSpPr>
        <p:spPr/>
        <p:txBody>
          <a:bodyPr/>
          <a:lstStyle/>
          <a:p>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具有静态整型变量</a:t>
            </a:r>
            <a:r>
              <a:rPr lang="en-US" altLang="zh-CN" kern="100" dirty="0">
                <a:effectLst/>
                <a:latin typeface="Times New Roman" panose="02020603050405020304" pitchFamily="18" charset="0"/>
                <a:ea typeface="宋体" panose="02010600030101010101" pitchFamily="2" charset="-122"/>
              </a:rPr>
              <a:t>PC</a:t>
            </a:r>
            <a:r>
              <a:rPr lang="zh-CN" altLang="zh-CN" kern="100" dirty="0">
                <a:effectLst/>
                <a:latin typeface="Times New Roman" panose="02020603050405020304" pitchFamily="18" charset="0"/>
                <a:ea typeface="宋体" panose="02010600030101010101" pitchFamily="2" charset="-122"/>
              </a:rPr>
              <a:t>，存储当前指令的地址。静态整型变量</a:t>
            </a:r>
            <a:r>
              <a:rPr lang="en-US" altLang="zh-CN" kern="100" dirty="0">
                <a:effectLst/>
                <a:latin typeface="Times New Roman" panose="02020603050405020304" pitchFamily="18" charset="0"/>
                <a:ea typeface="宋体" panose="02010600030101010101" pitchFamily="2" charset="-122"/>
              </a:rPr>
              <a:t>IR</a:t>
            </a:r>
            <a:r>
              <a:rPr lang="zh-CN" altLang="zh-CN" kern="100" dirty="0">
                <a:effectLst/>
                <a:latin typeface="Times New Roman" panose="02020603050405020304" pitchFamily="18" charset="0"/>
                <a:ea typeface="宋体" panose="02010600030101010101" pitchFamily="2" charset="-122"/>
              </a:rPr>
              <a:t>，存储当前指令的类型。静态整型变量</a:t>
            </a:r>
            <a:r>
              <a:rPr lang="en-US" altLang="zh-CN" kern="100" dirty="0">
                <a:effectLst/>
                <a:latin typeface="Times New Roman" panose="02020603050405020304" pitchFamily="18" charset="0"/>
                <a:ea typeface="宋体" panose="02010600030101010101" pitchFamily="2" charset="-122"/>
              </a:rPr>
              <a:t>PSW</a:t>
            </a:r>
            <a:r>
              <a:rPr lang="zh-CN" altLang="zh-CN" kern="100" dirty="0">
                <a:effectLst/>
                <a:latin typeface="Times New Roman" panose="02020603050405020304" pitchFamily="18" charset="0"/>
                <a:ea typeface="宋体" panose="02010600030101010101" pitchFamily="2" charset="-122"/>
              </a:rPr>
              <a:t>，存储当前执行的进程的状态。静态整型变量</a:t>
            </a:r>
            <a:r>
              <a:rPr lang="en-US" altLang="zh-CN" kern="100" dirty="0">
                <a:effectLst/>
                <a:latin typeface="Times New Roman" panose="02020603050405020304" pitchFamily="18" charset="0"/>
                <a:ea typeface="宋体" panose="02010600030101010101" pitchFamily="2" charset="-122"/>
              </a:rPr>
              <a:t>time</a:t>
            </a:r>
            <a:r>
              <a:rPr lang="zh-CN" altLang="zh-CN" kern="100" dirty="0">
                <a:effectLst/>
                <a:latin typeface="Times New Roman" panose="02020603050405020304" pitchFamily="18" charset="0"/>
                <a:ea typeface="宋体" panose="02010600030101010101" pitchFamily="2" charset="-122"/>
              </a:rPr>
              <a:t>，存储</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的运行时间。静态布尔类型变量</a:t>
            </a:r>
            <a:r>
              <a:rPr lang="en-US" altLang="zh-CN" kern="100" dirty="0" err="1">
                <a:effectLst/>
                <a:latin typeface="Times New Roman" panose="02020603050405020304" pitchFamily="18" charset="0"/>
                <a:ea typeface="宋体" panose="02010600030101010101" pitchFamily="2" charset="-122"/>
              </a:rPr>
              <a:t>CPUState</a:t>
            </a:r>
            <a:r>
              <a:rPr lang="zh-CN" altLang="zh-CN" kern="100" dirty="0">
                <a:effectLst/>
                <a:latin typeface="Times New Roman" panose="02020603050405020304" pitchFamily="18" charset="0"/>
                <a:ea typeface="宋体" panose="02010600030101010101" pitchFamily="2" charset="-122"/>
              </a:rPr>
              <a:t>，为</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的运行状态。静态布尔类型变量</a:t>
            </a:r>
            <a:r>
              <a:rPr lang="en-US" altLang="zh-CN" kern="100" dirty="0" err="1">
                <a:effectLst/>
                <a:latin typeface="Times New Roman" panose="02020603050405020304" pitchFamily="18" charset="0"/>
                <a:ea typeface="宋体" panose="02010600030101010101" pitchFamily="2" charset="-122"/>
              </a:rPr>
              <a:t>CPUCoreState</a:t>
            </a:r>
            <a:r>
              <a:rPr lang="zh-CN" altLang="zh-CN" kern="100" dirty="0">
                <a:effectLst/>
                <a:latin typeface="Times New Roman" panose="02020603050405020304" pitchFamily="18" charset="0"/>
                <a:ea typeface="宋体" panose="02010600030101010101" pitchFamily="2" charset="-122"/>
              </a:rPr>
              <a:t>，如果为</a:t>
            </a:r>
            <a:r>
              <a:rPr lang="en-US" altLang="zh-CN" kern="100" dirty="0">
                <a:effectLst/>
                <a:latin typeface="Times New Roman" panose="02020603050405020304" pitchFamily="18" charset="0"/>
                <a:ea typeface="宋体" panose="02010600030101010101" pitchFamily="2" charset="-122"/>
              </a:rPr>
              <a:t>false</a:t>
            </a:r>
            <a:r>
              <a:rPr lang="zh-CN" altLang="zh-CN" kern="100" dirty="0">
                <a:effectLst/>
                <a:latin typeface="Times New Roman" panose="02020603050405020304" pitchFamily="18" charset="0"/>
                <a:ea typeface="宋体" panose="02010600030101010101" pitchFamily="2" charset="-122"/>
              </a:rPr>
              <a:t>，代表</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为用户态，如果为</a:t>
            </a:r>
            <a:r>
              <a:rPr lang="en-US" altLang="zh-CN" kern="100" dirty="0">
                <a:effectLst/>
                <a:latin typeface="Times New Roman" panose="02020603050405020304" pitchFamily="18" charset="0"/>
                <a:ea typeface="宋体" panose="02010600030101010101" pitchFamily="2" charset="-122"/>
              </a:rPr>
              <a:t>true</a:t>
            </a:r>
            <a:r>
              <a:rPr lang="zh-CN" altLang="zh-CN" kern="100" dirty="0">
                <a:effectLst/>
                <a:latin typeface="Times New Roman" panose="02020603050405020304" pitchFamily="18" charset="0"/>
                <a:ea typeface="宋体" panose="02010600030101010101" pitchFamily="2" charset="-122"/>
              </a:rPr>
              <a:t>，代表</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为核心态。静态布尔类型变量</a:t>
            </a:r>
            <a:r>
              <a:rPr lang="en-US" altLang="zh-CN" kern="100" dirty="0" err="1">
                <a:effectLst/>
                <a:latin typeface="Times New Roman" panose="02020603050405020304" pitchFamily="18" charset="0"/>
                <a:ea typeface="宋体" panose="02010600030101010101" pitchFamily="2" charset="-122"/>
              </a:rPr>
              <a:t>CPUInterrupt</a:t>
            </a:r>
            <a:r>
              <a:rPr lang="zh-CN" altLang="zh-CN" kern="100" dirty="0">
                <a:effectLst/>
                <a:latin typeface="Times New Roman" panose="02020603050405020304" pitchFamily="18" charset="0"/>
                <a:ea typeface="宋体" panose="02010600030101010101" pitchFamily="2" charset="-122"/>
              </a:rPr>
              <a:t>，为关中断的标志位。静态</a:t>
            </a:r>
            <a:r>
              <a:rPr lang="en-US" altLang="zh-CN" kern="100" dirty="0">
                <a:effectLst/>
                <a:latin typeface="Times New Roman" panose="02020603050405020304" pitchFamily="18" charset="0"/>
                <a:ea typeface="宋体" panose="02010600030101010101" pitchFamily="2" charset="-122"/>
              </a:rPr>
              <a:t>Process</a:t>
            </a:r>
            <a:r>
              <a:rPr lang="zh-CN" altLang="zh-CN" kern="100" dirty="0">
                <a:effectLst/>
                <a:latin typeface="Times New Roman" panose="02020603050405020304" pitchFamily="18" charset="0"/>
                <a:ea typeface="宋体" panose="02010600030101010101" pitchFamily="2" charset="-122"/>
              </a:rPr>
              <a:t>变量</a:t>
            </a:r>
            <a:r>
              <a:rPr lang="en-US" altLang="zh-CN" kern="100" dirty="0" err="1">
                <a:effectLst/>
                <a:latin typeface="Times New Roman" panose="02020603050405020304" pitchFamily="18" charset="0"/>
                <a:ea typeface="宋体" panose="02010600030101010101" pitchFamily="2" charset="-122"/>
              </a:rPr>
              <a:t>Loadingprocess</a:t>
            </a:r>
            <a:r>
              <a:rPr lang="zh-CN" altLang="zh-CN" kern="100" dirty="0">
                <a:effectLst/>
                <a:latin typeface="Times New Roman" panose="02020603050405020304" pitchFamily="18" charset="0"/>
                <a:ea typeface="宋体" panose="02010600030101010101" pitchFamily="2" charset="-122"/>
              </a:rPr>
              <a:t>，默认为空值，装载</a:t>
            </a:r>
            <a:r>
              <a:rPr lang="en-US" altLang="zh-CN" kern="100" dirty="0" err="1">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当前运行进程。静态整型数组</a:t>
            </a:r>
            <a:r>
              <a:rPr lang="en-US" altLang="zh-CN" kern="100" dirty="0" err="1">
                <a:effectLst/>
                <a:latin typeface="Times New Roman" panose="02020603050405020304" pitchFamily="18" charset="0"/>
                <a:ea typeface="宋体" panose="02010600030101010101" pitchFamily="2" charset="-122"/>
              </a:rPr>
              <a:t>ProtectCPU</a:t>
            </a:r>
            <a:r>
              <a:rPr lang="en-US" altLang="zh-CN" kern="100" dirty="0">
                <a:effectLst/>
                <a:latin typeface="Times New Roman" panose="02020603050405020304" pitchFamily="18" charset="0"/>
                <a:ea typeface="宋体" panose="02010600030101010101" pitchFamily="2" charset="-122"/>
              </a:rPr>
              <a:t>[3]</a:t>
            </a:r>
            <a:r>
              <a:rPr lang="zh-CN" altLang="zh-CN" kern="100" dirty="0">
                <a:effectLst/>
                <a:latin typeface="Times New Roman" panose="02020603050405020304" pitchFamily="18" charset="0"/>
                <a:ea typeface="宋体" panose="02010600030101010101" pitchFamily="2" charset="-122"/>
              </a:rPr>
              <a:t>，用于临时存储</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寄存器中的内容。对于</a:t>
            </a:r>
            <a:r>
              <a:rPr lang="en-US" altLang="zh-CN" kern="100" dirty="0">
                <a:effectLst/>
                <a:latin typeface="Times New Roman" panose="02020603050405020304" pitchFamily="18" charset="0"/>
                <a:ea typeface="宋体" panose="02010600030101010101" pitchFamily="2" charset="-122"/>
              </a:rPr>
              <a:t>CPU</a:t>
            </a:r>
            <a:r>
              <a:rPr lang="zh-CN" altLang="zh-CN" kern="100" dirty="0">
                <a:effectLst/>
                <a:latin typeface="Times New Roman" panose="02020603050405020304" pitchFamily="18" charset="0"/>
                <a:ea typeface="宋体" panose="02010600030101010101" pitchFamily="2" charset="-122"/>
              </a:rPr>
              <a:t>的所有变量，均定义了</a:t>
            </a:r>
            <a:r>
              <a:rPr lang="en-US" altLang="zh-CN" kern="100" dirty="0">
                <a:effectLst/>
                <a:latin typeface="Times New Roman" panose="02020603050405020304" pitchFamily="18" charset="0"/>
                <a:ea typeface="宋体" panose="02010600030101010101" pitchFamily="2" charset="-122"/>
              </a:rPr>
              <a:t>get</a:t>
            </a:r>
            <a:r>
              <a:rPr lang="zh-CN" altLang="zh-CN" kern="100" dirty="0">
                <a:effectLst/>
                <a:latin typeface="Times New Roman" panose="02020603050405020304" pitchFamily="18" charset="0"/>
                <a:ea typeface="宋体" panose="02010600030101010101" pitchFamily="2" charset="-122"/>
              </a:rPr>
              <a:t>和</a:t>
            </a:r>
            <a:r>
              <a:rPr lang="en-US" altLang="zh-CN" kern="100" dirty="0">
                <a:effectLst/>
                <a:latin typeface="Times New Roman" panose="02020603050405020304" pitchFamily="18" charset="0"/>
                <a:ea typeface="宋体" panose="02010600030101010101" pitchFamily="2" charset="-122"/>
              </a:rPr>
              <a:t>set</a:t>
            </a:r>
            <a:r>
              <a:rPr lang="zh-CN" altLang="zh-CN" kern="100" dirty="0">
                <a:effectLst/>
                <a:latin typeface="Times New Roman" panose="02020603050405020304" pitchFamily="18" charset="0"/>
                <a:ea typeface="宋体" panose="02010600030101010101" pitchFamily="2" charset="-122"/>
              </a:rPr>
              <a:t>方法。</a:t>
            </a:r>
          </a:p>
          <a:p>
            <a:endParaRPr lang="zh-CN" altLang="en-US" dirty="0"/>
          </a:p>
        </p:txBody>
      </p:sp>
    </p:spTree>
    <p:extLst>
      <p:ext uri="{BB962C8B-B14F-4D97-AF65-F5344CB8AC3E}">
        <p14:creationId xmlns:p14="http://schemas.microsoft.com/office/powerpoint/2010/main" val="349655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98308-1BC8-42D1-AB0B-3561C725745F}"/>
              </a:ext>
            </a:extLst>
          </p:cNvPr>
          <p:cNvSpPr>
            <a:spLocks noGrp="1"/>
          </p:cNvSpPr>
          <p:nvPr>
            <p:ph type="title"/>
          </p:nvPr>
        </p:nvSpPr>
        <p:spPr>
          <a:xfrm>
            <a:off x="929640" y="196943"/>
            <a:ext cx="10515600" cy="1325563"/>
          </a:xfrm>
        </p:spPr>
        <p:txBody>
          <a:bodyPr/>
          <a:lstStyle/>
          <a:p>
            <a:r>
              <a:rPr lang="en-US" altLang="zh-CN" dirty="0"/>
              <a:t>IO</a:t>
            </a:r>
            <a:endParaRPr lang="zh-CN" altLang="en-US" dirty="0"/>
          </a:p>
        </p:txBody>
      </p:sp>
      <p:pic>
        <p:nvPicPr>
          <p:cNvPr id="5" name="图片 4">
            <a:extLst>
              <a:ext uri="{FF2B5EF4-FFF2-40B4-BE49-F238E27FC236}">
                <a16:creationId xmlns:a16="http://schemas.microsoft.com/office/drawing/2014/main" id="{0808F7F7-BAD2-4942-A5E5-7051353582D4}"/>
              </a:ext>
            </a:extLst>
          </p:cNvPr>
          <p:cNvPicPr>
            <a:picLocks noChangeAspect="1"/>
          </p:cNvPicPr>
          <p:nvPr/>
        </p:nvPicPr>
        <p:blipFill>
          <a:blip r:embed="rId2"/>
          <a:stretch>
            <a:fillRect/>
          </a:stretch>
        </p:blipFill>
        <p:spPr>
          <a:xfrm>
            <a:off x="688226" y="1283466"/>
            <a:ext cx="10320432" cy="5004380"/>
          </a:xfrm>
          <a:prstGeom prst="rect">
            <a:avLst/>
          </a:prstGeom>
        </p:spPr>
      </p:pic>
    </p:spTree>
    <p:extLst>
      <p:ext uri="{BB962C8B-B14F-4D97-AF65-F5344CB8AC3E}">
        <p14:creationId xmlns:p14="http://schemas.microsoft.com/office/powerpoint/2010/main" val="138408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B4DA0-4438-47E8-9508-0F4BE6DA8CF0}"/>
              </a:ext>
            </a:extLst>
          </p:cNvPr>
          <p:cNvSpPr>
            <a:spLocks noGrp="1"/>
          </p:cNvSpPr>
          <p:nvPr>
            <p:ph type="title"/>
          </p:nvPr>
        </p:nvSpPr>
        <p:spPr>
          <a:xfrm>
            <a:off x="1193203" y="284443"/>
            <a:ext cx="10515600" cy="1325563"/>
          </a:xfrm>
        </p:spPr>
        <p:txBody>
          <a:bodyPr/>
          <a:lstStyle/>
          <a:p>
            <a:r>
              <a:rPr lang="en-US" altLang="zh-CN" dirty="0"/>
              <a:t>IO</a:t>
            </a:r>
            <a:endParaRPr lang="zh-CN" altLang="en-US" dirty="0"/>
          </a:p>
        </p:txBody>
      </p:sp>
      <p:sp>
        <p:nvSpPr>
          <p:cNvPr id="3" name="内容占位符 2">
            <a:extLst>
              <a:ext uri="{FF2B5EF4-FFF2-40B4-BE49-F238E27FC236}">
                <a16:creationId xmlns:a16="http://schemas.microsoft.com/office/drawing/2014/main" id="{DFA36659-E2A6-49C2-94BD-8B298025CA5B}"/>
              </a:ext>
            </a:extLst>
          </p:cNvPr>
          <p:cNvSpPr>
            <a:spLocks noGrp="1"/>
          </p:cNvSpPr>
          <p:nvPr>
            <p:ph idx="1"/>
          </p:nvPr>
        </p:nvSpPr>
        <p:spPr/>
        <p:txBody>
          <a:bodyPr>
            <a:normAutofit fontScale="92500" lnSpcReduction="10000"/>
          </a:bodyPr>
          <a:lstStyle/>
          <a:p>
            <a:pPr algn="just"/>
            <a:r>
              <a:rPr lang="en-US" altLang="zh-CN" sz="2400" kern="100" dirty="0">
                <a:effectLst/>
                <a:latin typeface="Times New Roman" panose="02020603050405020304" pitchFamily="18" charset="0"/>
                <a:ea typeface="宋体" panose="02010600030101010101" pitchFamily="2" charset="-122"/>
              </a:rPr>
              <a:t>I/O</a:t>
            </a:r>
            <a:r>
              <a:rPr lang="zh-CN" altLang="zh-CN" sz="2400" kern="100" dirty="0">
                <a:effectLst/>
                <a:latin typeface="Times New Roman" panose="02020603050405020304" pitchFamily="18" charset="0"/>
                <a:ea typeface="宋体" panose="02010600030101010101" pitchFamily="2" charset="-122"/>
              </a:rPr>
              <a:t>类主要负责作业列表的读取和指令列表的读取。</a:t>
            </a:r>
            <a:endParaRPr lang="en-US"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I/O</a:t>
            </a:r>
            <a:r>
              <a:rPr lang="zh-CN" altLang="zh-CN" sz="2400" kern="100" dirty="0">
                <a:effectLst/>
                <a:latin typeface="Times New Roman" panose="02020603050405020304" pitchFamily="18" charset="0"/>
                <a:ea typeface="宋体" panose="02010600030101010101" pitchFamily="2" charset="-122"/>
              </a:rPr>
              <a:t>类主要具有</a:t>
            </a:r>
            <a:r>
              <a:rPr lang="en-US" altLang="zh-CN" sz="2400" kern="100" dirty="0" err="1">
                <a:effectLst/>
                <a:latin typeface="Times New Roman" panose="02020603050405020304" pitchFamily="18" charset="0"/>
                <a:ea typeface="宋体" panose="02010600030101010101" pitchFamily="2" charset="-122"/>
              </a:rPr>
              <a:t>ArrayList</a:t>
            </a:r>
            <a:r>
              <a:rPr lang="en-US" altLang="zh-CN" sz="2400" kern="100" dirty="0">
                <a:effectLst/>
                <a:latin typeface="Times New Roman" panose="02020603050405020304" pitchFamily="18" charset="0"/>
                <a:ea typeface="宋体" panose="02010600030101010101" pitchFamily="2" charset="-122"/>
              </a:rPr>
              <a:t>&lt;Job&gt; </a:t>
            </a:r>
            <a:r>
              <a:rPr lang="en-US" altLang="zh-CN" sz="2400" kern="100" dirty="0" err="1">
                <a:effectLst/>
                <a:latin typeface="Times New Roman" panose="02020603050405020304" pitchFamily="18" charset="0"/>
                <a:ea typeface="宋体" panose="02010600030101010101" pitchFamily="2" charset="-122"/>
              </a:rPr>
              <a:t>LoadJobFile</a:t>
            </a:r>
            <a:r>
              <a:rPr lang="en-US" altLang="zh-CN" sz="2400" kern="100" dirty="0">
                <a:effectLst/>
                <a:latin typeface="Times New Roman" panose="02020603050405020304" pitchFamily="18" charset="0"/>
                <a:ea typeface="宋体" panose="02010600030101010101" pitchFamily="2" charset="-122"/>
              </a:rPr>
              <a:t>(String filename)</a:t>
            </a:r>
            <a:r>
              <a:rPr lang="zh-CN" altLang="zh-CN" sz="2400" kern="100" dirty="0">
                <a:effectLst/>
                <a:latin typeface="Times New Roman" panose="02020603050405020304" pitchFamily="18" charset="0"/>
                <a:ea typeface="宋体" panose="02010600030101010101" pitchFamily="2" charset="-122"/>
              </a:rPr>
              <a:t>和</a:t>
            </a:r>
            <a:r>
              <a:rPr lang="en-US" altLang="zh-CN" sz="2400" kern="100" dirty="0" err="1">
                <a:effectLst/>
                <a:latin typeface="Times New Roman" panose="02020603050405020304" pitchFamily="18" charset="0"/>
                <a:ea typeface="宋体" panose="02010600030101010101" pitchFamily="2" charset="-122"/>
              </a:rPr>
              <a:t>ArrayList</a:t>
            </a:r>
            <a:r>
              <a:rPr lang="en-US" altLang="zh-CN" sz="2400" kern="100" dirty="0">
                <a:effectLst/>
                <a:latin typeface="Times New Roman" panose="02020603050405020304" pitchFamily="18" charset="0"/>
                <a:ea typeface="宋体" panose="02010600030101010101" pitchFamily="2" charset="-122"/>
              </a:rPr>
              <a:t>&lt;Instructions&gt; </a:t>
            </a:r>
            <a:r>
              <a:rPr lang="en-US" altLang="zh-CN" sz="2400" kern="100" dirty="0" err="1">
                <a:effectLst/>
                <a:latin typeface="Times New Roman" panose="02020603050405020304" pitchFamily="18" charset="0"/>
                <a:ea typeface="宋体" panose="02010600030101010101" pitchFamily="2" charset="-122"/>
              </a:rPr>
              <a:t>LoadInsFIle</a:t>
            </a:r>
            <a:r>
              <a:rPr lang="en-US" altLang="zh-CN" sz="2400" kern="100" dirty="0">
                <a:effectLst/>
                <a:latin typeface="Times New Roman" panose="02020603050405020304" pitchFamily="18" charset="0"/>
                <a:ea typeface="宋体" panose="02010600030101010101" pitchFamily="2" charset="-122"/>
              </a:rPr>
              <a:t>(String filename)</a:t>
            </a:r>
            <a:r>
              <a:rPr lang="zh-CN" altLang="zh-CN" sz="2400" kern="100" dirty="0">
                <a:effectLst/>
                <a:latin typeface="Times New Roman" panose="02020603050405020304" pitchFamily="18" charset="0"/>
                <a:ea typeface="宋体" panose="02010600030101010101" pitchFamily="2" charset="-122"/>
              </a:rPr>
              <a:t>两个函数，分别用来加载作业列表和作业指令列表。</a:t>
            </a:r>
          </a:p>
          <a:p>
            <a:pPr algn="just"/>
            <a:r>
              <a:rPr lang="en-US" altLang="zh-CN" sz="2400" kern="100" dirty="0">
                <a:effectLst/>
                <a:latin typeface="Times New Roman" panose="02020603050405020304" pitchFamily="18" charset="0"/>
                <a:ea typeface="宋体" panose="02010600030101010101" pitchFamily="2" charset="-122"/>
              </a:rPr>
              <a:t>IO</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err="1">
                <a:effectLst/>
                <a:latin typeface="Times New Roman" panose="02020603050405020304" pitchFamily="18" charset="0"/>
                <a:ea typeface="宋体" panose="02010600030101010101" pitchFamily="2" charset="-122"/>
              </a:rPr>
              <a:t>ArrayList</a:t>
            </a:r>
            <a:r>
              <a:rPr lang="en-US" altLang="zh-CN" sz="2400" kern="100" dirty="0">
                <a:effectLst/>
                <a:latin typeface="Times New Roman" panose="02020603050405020304" pitchFamily="18" charset="0"/>
                <a:ea typeface="宋体" panose="02010600030101010101" pitchFamily="2" charset="-122"/>
              </a:rPr>
              <a:t>&lt;Job&gt; </a:t>
            </a:r>
            <a:r>
              <a:rPr lang="en-US" altLang="zh-CN" sz="2400" kern="100" dirty="0" err="1">
                <a:effectLst/>
                <a:latin typeface="Times New Roman" panose="02020603050405020304" pitchFamily="18" charset="0"/>
                <a:ea typeface="宋体" panose="02010600030101010101" pitchFamily="2" charset="-122"/>
              </a:rPr>
              <a:t>LoadJobFile</a:t>
            </a:r>
            <a:r>
              <a:rPr lang="en-US" altLang="zh-CN" sz="2400" kern="100" dirty="0">
                <a:effectLst/>
                <a:latin typeface="Times New Roman" panose="02020603050405020304" pitchFamily="18" charset="0"/>
                <a:ea typeface="宋体" panose="02010600030101010101" pitchFamily="2" charset="-122"/>
              </a:rPr>
              <a:t>(String filename)</a:t>
            </a:r>
            <a:r>
              <a:rPr lang="zh-CN" altLang="zh-CN" sz="2400" kern="100" dirty="0">
                <a:effectLst/>
                <a:latin typeface="Times New Roman" panose="02020603050405020304" pitchFamily="18" charset="0"/>
                <a:ea typeface="宋体" panose="02010600030101010101" pitchFamily="2" charset="-122"/>
              </a:rPr>
              <a:t>：</a:t>
            </a:r>
          </a:p>
          <a:p>
            <a:pPr indent="266700" algn="just"/>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需要用到</a:t>
            </a:r>
            <a:r>
              <a:rPr lang="en-US" altLang="zh-CN" sz="2400" kern="100" dirty="0">
                <a:effectLst/>
                <a:latin typeface="Times New Roman" panose="02020603050405020304" pitchFamily="18" charset="0"/>
                <a:ea typeface="宋体" panose="02010600030101010101" pitchFamily="2" charset="-122"/>
              </a:rPr>
              <a:t>File</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effectLst/>
                <a:latin typeface="Times New Roman" panose="02020603050405020304" pitchFamily="18" charset="0"/>
                <a:ea typeface="宋体" panose="02010600030101010101" pitchFamily="2" charset="-122"/>
              </a:rPr>
              <a:t>BufferedReader</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类来实现作业列表的读入。首先定义空行的正则表达式。然后读入作业列表文件的每一行</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2400" kern="100" dirty="0">
                <a:effectLst/>
                <a:latin typeface="Times New Roman" panose="02020603050405020304" pitchFamily="18" charset="0"/>
                <a:ea typeface="宋体" panose="02010600030101010101" pitchFamily="2" charset="-122"/>
              </a:rPr>
              <a:t>需要空读一行，跳过作业说明的第一行。然后根据逗号分割为一个字符串数组，然后转换为整型数组，直至读到空行未知定义新的作业类作业</a:t>
            </a:r>
            <a:r>
              <a:rPr lang="en-US" altLang="zh-CN" sz="2400" kern="100" dirty="0">
                <a:effectLst/>
                <a:latin typeface="Times New Roman" panose="02020603050405020304" pitchFamily="18" charset="0"/>
                <a:ea typeface="宋体" panose="02010600030101010101" pitchFamily="2" charset="-122"/>
              </a:rPr>
              <a:t>job</a:t>
            </a:r>
            <a:r>
              <a:rPr lang="zh-CN" altLang="zh-CN" sz="2400" kern="100" dirty="0">
                <a:effectLst/>
                <a:latin typeface="Times New Roman" panose="02020603050405020304" pitchFamily="18" charset="0"/>
                <a:ea typeface="宋体" panose="02010600030101010101" pitchFamily="2" charset="-122"/>
              </a:rPr>
              <a:t>加入</a:t>
            </a:r>
            <a:r>
              <a:rPr lang="en-US" altLang="zh-CN" sz="2400" kern="100" dirty="0">
                <a:effectLst/>
                <a:latin typeface="Times New Roman" panose="02020603050405020304" pitchFamily="18" charset="0"/>
                <a:ea typeface="宋体" panose="02010600030101010101" pitchFamily="2" charset="-122"/>
              </a:rPr>
              <a:t>job</a:t>
            </a:r>
            <a:r>
              <a:rPr lang="zh-CN" altLang="zh-CN" sz="2400" kern="100" dirty="0">
                <a:effectLst/>
                <a:latin typeface="Times New Roman" panose="02020603050405020304" pitchFamily="18" charset="0"/>
                <a:ea typeface="宋体" panose="02010600030101010101" pitchFamily="2" charset="-122"/>
              </a:rPr>
              <a:t>数组。</a:t>
            </a:r>
          </a:p>
          <a:p>
            <a:pPr indent="266700" algn="just"/>
            <a:r>
              <a:rPr lang="en-US" altLang="zh-CN" sz="2400" kern="100" dirty="0">
                <a:effectLst/>
                <a:latin typeface="Times New Roman" panose="02020603050405020304" pitchFamily="18" charset="0"/>
                <a:ea typeface="宋体" panose="02010600030101010101" pitchFamily="2" charset="-122"/>
              </a:rPr>
              <a:t>Instructions</a:t>
            </a:r>
            <a:r>
              <a:rPr lang="zh-CN" altLang="zh-CN" sz="2400" kern="100" dirty="0">
                <a:effectLst/>
                <a:latin typeface="Times New Roman" panose="02020603050405020304" pitchFamily="18" charset="0"/>
                <a:ea typeface="宋体" panose="02010600030101010101" pitchFamily="2" charset="-122"/>
              </a:rPr>
              <a:t>的读入与作业类似。</a:t>
            </a:r>
          </a:p>
          <a:p>
            <a:endParaRPr lang="zh-CN" altLang="en-US" dirty="0"/>
          </a:p>
        </p:txBody>
      </p:sp>
    </p:spTree>
    <p:extLst>
      <p:ext uri="{BB962C8B-B14F-4D97-AF65-F5344CB8AC3E}">
        <p14:creationId xmlns:p14="http://schemas.microsoft.com/office/powerpoint/2010/main" val="14448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CA0BA-E0C5-4C04-8893-4E3E7AD01340}"/>
              </a:ext>
            </a:extLst>
          </p:cNvPr>
          <p:cNvSpPr>
            <a:spLocks noGrp="1"/>
          </p:cNvSpPr>
          <p:nvPr>
            <p:ph type="title"/>
          </p:nvPr>
        </p:nvSpPr>
        <p:spPr>
          <a:xfrm>
            <a:off x="1047974" y="203760"/>
            <a:ext cx="10515600" cy="1325563"/>
          </a:xfrm>
        </p:spPr>
        <p:txBody>
          <a:bodyPr/>
          <a:lstStyle/>
          <a:p>
            <a:r>
              <a:rPr lang="en-US" altLang="zh-CN" dirty="0" err="1"/>
              <a:t>JobSchedule</a:t>
            </a:r>
            <a:endParaRPr lang="zh-CN" altLang="en-US" dirty="0"/>
          </a:p>
        </p:txBody>
      </p:sp>
      <p:pic>
        <p:nvPicPr>
          <p:cNvPr id="5" name="内容占位符 4">
            <a:extLst>
              <a:ext uri="{FF2B5EF4-FFF2-40B4-BE49-F238E27FC236}">
                <a16:creationId xmlns:a16="http://schemas.microsoft.com/office/drawing/2014/main" id="{4A9348D6-F333-4A2E-8827-07916889B4C4}"/>
              </a:ext>
            </a:extLst>
          </p:cNvPr>
          <p:cNvPicPr>
            <a:picLocks noGrp="1" noChangeAspect="1"/>
          </p:cNvPicPr>
          <p:nvPr>
            <p:ph idx="1"/>
          </p:nvPr>
        </p:nvPicPr>
        <p:blipFill>
          <a:blip r:embed="rId2"/>
          <a:stretch>
            <a:fillRect/>
          </a:stretch>
        </p:blipFill>
        <p:spPr>
          <a:xfrm>
            <a:off x="1370477" y="1389473"/>
            <a:ext cx="9580807" cy="4993459"/>
          </a:xfrm>
        </p:spPr>
      </p:pic>
    </p:spTree>
    <p:extLst>
      <p:ext uri="{BB962C8B-B14F-4D97-AF65-F5344CB8AC3E}">
        <p14:creationId xmlns:p14="http://schemas.microsoft.com/office/powerpoint/2010/main" val="138398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8872E-4F41-4377-90F9-BE284148DA6F}"/>
              </a:ext>
            </a:extLst>
          </p:cNvPr>
          <p:cNvSpPr>
            <a:spLocks noGrp="1"/>
          </p:cNvSpPr>
          <p:nvPr>
            <p:ph type="title"/>
          </p:nvPr>
        </p:nvSpPr>
        <p:spPr/>
        <p:txBody>
          <a:bodyPr/>
          <a:lstStyle/>
          <a:p>
            <a:r>
              <a:rPr lang="en-US" altLang="zh-CN" dirty="0" err="1"/>
              <a:t>JobSchedule</a:t>
            </a:r>
            <a:endParaRPr lang="zh-CN" altLang="en-US" dirty="0"/>
          </a:p>
        </p:txBody>
      </p:sp>
      <p:sp>
        <p:nvSpPr>
          <p:cNvPr id="3" name="内容占位符 2">
            <a:extLst>
              <a:ext uri="{FF2B5EF4-FFF2-40B4-BE49-F238E27FC236}">
                <a16:creationId xmlns:a16="http://schemas.microsoft.com/office/drawing/2014/main" id="{EB6A1F49-1064-48F5-BFB7-ABF720C2CEDE}"/>
              </a:ext>
            </a:extLst>
          </p:cNvPr>
          <p:cNvSpPr>
            <a:spLocks noGrp="1"/>
          </p:cNvSpPr>
          <p:nvPr>
            <p:ph idx="1"/>
          </p:nvPr>
        </p:nvSpPr>
        <p:spPr/>
        <p:txBody>
          <a:bodyPr>
            <a:normAutofit lnSpcReduction="10000"/>
          </a:bodyPr>
          <a:lstStyle/>
          <a:p>
            <a:pPr algn="just"/>
            <a:r>
              <a:rPr lang="zh-CN" altLang="zh-CN" sz="3200" kern="100" dirty="0">
                <a:effectLst/>
                <a:latin typeface="Times New Roman" panose="02020603050405020304" pitchFamily="18" charset="0"/>
                <a:ea typeface="宋体" panose="02010600030101010101" pitchFamily="2" charset="-122"/>
              </a:rPr>
              <a:t>作业调度类主要负责调度作业，以</a:t>
            </a:r>
            <a:r>
              <a:rPr lang="en-US" altLang="zh-CN" sz="3200" kern="100" dirty="0">
                <a:effectLst/>
                <a:latin typeface="Times New Roman" panose="02020603050405020304" pitchFamily="18" charset="0"/>
                <a:ea typeface="宋体" panose="02010600030101010101" pitchFamily="2" charset="-122"/>
              </a:rPr>
              <a:t>FIFO</a:t>
            </a:r>
            <a:r>
              <a:rPr lang="zh-CN" altLang="zh-CN" sz="3200" kern="100" dirty="0">
                <a:effectLst/>
                <a:latin typeface="Times New Roman" panose="02020603050405020304" pitchFamily="18" charset="0"/>
                <a:ea typeface="宋体" panose="02010600030101010101" pitchFamily="2" charset="-122"/>
              </a:rPr>
              <a:t>的方法进行作业调度，在内存不够时循环等待。</a:t>
            </a:r>
          </a:p>
          <a:p>
            <a:pPr indent="266700" algn="just"/>
            <a:r>
              <a:rPr lang="zh-CN" altLang="zh-CN" sz="3200" kern="100" dirty="0">
                <a:effectLst/>
                <a:latin typeface="Times New Roman" panose="02020603050405020304" pitchFamily="18" charset="0"/>
                <a:ea typeface="宋体" panose="02010600030101010101" pitchFamily="2" charset="-122"/>
              </a:rPr>
              <a:t>调用此函数不需要参数，且此函数为静态函数，可以通过类名直接调用。首先确定</a:t>
            </a:r>
            <a:r>
              <a:rPr lang="en-US" altLang="zh-CN" sz="3200" kern="100" dirty="0">
                <a:effectLst/>
                <a:latin typeface="Times New Roman" panose="02020603050405020304" pitchFamily="18" charset="0"/>
                <a:ea typeface="宋体" panose="02010600030101010101" pitchFamily="2" charset="-122"/>
              </a:rPr>
              <a:t>JCB</a:t>
            </a:r>
            <a:r>
              <a:rPr lang="zh-CN" altLang="zh-CN" sz="3200" kern="100" dirty="0">
                <a:effectLst/>
                <a:latin typeface="Times New Roman" panose="02020603050405020304" pitchFamily="18" charset="0"/>
                <a:ea typeface="宋体" panose="02010600030101010101" pitchFamily="2" charset="-122"/>
              </a:rPr>
              <a:t>的作业等待队列是否为空，不为空的话执行</a:t>
            </a:r>
            <a:r>
              <a:rPr lang="en-US" altLang="zh-CN" sz="3200" kern="100" dirty="0">
                <a:effectLst/>
                <a:latin typeface="Times New Roman" panose="02020603050405020304" pitchFamily="18" charset="0"/>
                <a:ea typeface="宋体" panose="02010600030101010101" pitchFamily="2" charset="-122"/>
              </a:rPr>
              <a:t>DO</a:t>
            </a:r>
            <a:r>
              <a:rPr lang="zh-CN" altLang="zh-CN" sz="3200" kern="100" dirty="0">
                <a:effectLst/>
                <a:latin typeface="Times New Roman" panose="02020603050405020304" pitchFamily="18" charset="0"/>
                <a:ea typeface="宋体" panose="02010600030101010101" pitchFamily="2" charset="-122"/>
              </a:rPr>
              <a:t>（）。然后申请内存空间，</a:t>
            </a:r>
            <a:r>
              <a:rPr lang="en-US" altLang="zh-CN" sz="3200" kern="100" dirty="0" err="1">
                <a:effectLst/>
                <a:latin typeface="Times New Roman" panose="02020603050405020304" pitchFamily="18" charset="0"/>
                <a:ea typeface="宋体" panose="02010600030101010101" pitchFamily="2" charset="-122"/>
              </a:rPr>
              <a:t>Memory.GetMemory</a:t>
            </a:r>
            <a:r>
              <a:rPr lang="zh-CN" altLang="zh-CN" sz="3200" kern="100" dirty="0">
                <a:effectLst/>
                <a:latin typeface="Times New Roman" panose="02020603050405020304" pitchFamily="18" charset="0"/>
                <a:ea typeface="宋体" panose="02010600030101010101" pitchFamily="2" charset="-122"/>
              </a:rPr>
              <a:t>（）。定义一个变量</a:t>
            </a:r>
            <a:r>
              <a:rPr lang="en-US" altLang="zh-CN" sz="3200" kern="100" dirty="0">
                <a:effectLst/>
                <a:latin typeface="Times New Roman" panose="02020603050405020304" pitchFamily="18" charset="0"/>
                <a:ea typeface="宋体" panose="02010600030101010101" pitchFamily="2" charset="-122"/>
              </a:rPr>
              <a:t>loc</a:t>
            </a:r>
            <a:r>
              <a:rPr lang="zh-CN" altLang="zh-CN" sz="3200" kern="100" dirty="0">
                <a:effectLst/>
                <a:latin typeface="Times New Roman" panose="02020603050405020304" pitchFamily="18" charset="0"/>
                <a:ea typeface="宋体" panose="02010600030101010101" pitchFamily="2" charset="-122"/>
              </a:rPr>
              <a:t>存储返回的内存地址值，内存地址值大于</a:t>
            </a:r>
            <a:r>
              <a:rPr lang="en-US" altLang="zh-CN" sz="3200" kern="100" dirty="0">
                <a:effectLst/>
                <a:latin typeface="Times New Roman" panose="02020603050405020304" pitchFamily="18" charset="0"/>
                <a:ea typeface="宋体" panose="02010600030101010101" pitchFamily="2" charset="-122"/>
              </a:rPr>
              <a:t>0</a:t>
            </a:r>
            <a:r>
              <a:rPr lang="zh-CN" altLang="zh-CN" sz="3200" kern="100" dirty="0">
                <a:effectLst/>
                <a:latin typeface="Times New Roman" panose="02020603050405020304" pitchFamily="18" charset="0"/>
                <a:ea typeface="宋体" panose="02010600030101010101" pitchFamily="2" charset="-122"/>
              </a:rPr>
              <a:t>的话代表内存申请成功，然后创建作业对应的进程。</a:t>
            </a:r>
          </a:p>
          <a:p>
            <a:endParaRPr lang="zh-CN" altLang="en-US" dirty="0"/>
          </a:p>
        </p:txBody>
      </p:sp>
    </p:spTree>
    <p:extLst>
      <p:ext uri="{BB962C8B-B14F-4D97-AF65-F5344CB8AC3E}">
        <p14:creationId xmlns:p14="http://schemas.microsoft.com/office/powerpoint/2010/main" val="99528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55376-1631-4044-9C69-57757C074958}"/>
              </a:ext>
            </a:extLst>
          </p:cNvPr>
          <p:cNvSpPr>
            <a:spLocks noGrp="1"/>
          </p:cNvSpPr>
          <p:nvPr>
            <p:ph type="title"/>
          </p:nvPr>
        </p:nvSpPr>
        <p:spPr>
          <a:xfrm>
            <a:off x="838200" y="499595"/>
            <a:ext cx="10515600" cy="1325563"/>
          </a:xfrm>
        </p:spPr>
        <p:txBody>
          <a:bodyPr/>
          <a:lstStyle/>
          <a:p>
            <a:r>
              <a:rPr lang="en-US" altLang="zh-CN" dirty="0" err="1"/>
              <a:t>MemoryP</a:t>
            </a:r>
            <a:endParaRPr lang="zh-CN" altLang="en-US" dirty="0"/>
          </a:p>
        </p:txBody>
      </p:sp>
      <p:pic>
        <p:nvPicPr>
          <p:cNvPr id="5" name="内容占位符 4">
            <a:extLst>
              <a:ext uri="{FF2B5EF4-FFF2-40B4-BE49-F238E27FC236}">
                <a16:creationId xmlns:a16="http://schemas.microsoft.com/office/drawing/2014/main" id="{B19961AD-2E85-44CE-8C06-9609970A8367}"/>
              </a:ext>
            </a:extLst>
          </p:cNvPr>
          <p:cNvPicPr>
            <a:picLocks noGrp="1" noChangeAspect="1"/>
          </p:cNvPicPr>
          <p:nvPr>
            <p:ph idx="1"/>
          </p:nvPr>
        </p:nvPicPr>
        <p:blipFill>
          <a:blip r:embed="rId2"/>
          <a:stretch>
            <a:fillRect/>
          </a:stretch>
        </p:blipFill>
        <p:spPr>
          <a:xfrm>
            <a:off x="4006377" y="1094105"/>
            <a:ext cx="7273015" cy="5442920"/>
          </a:xfrm>
        </p:spPr>
      </p:pic>
    </p:spTree>
    <p:extLst>
      <p:ext uri="{BB962C8B-B14F-4D97-AF65-F5344CB8AC3E}">
        <p14:creationId xmlns:p14="http://schemas.microsoft.com/office/powerpoint/2010/main" val="409895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38FBC-01D6-4532-B2F6-33D476E48DDB}"/>
              </a:ext>
            </a:extLst>
          </p:cNvPr>
          <p:cNvSpPr>
            <a:spLocks noGrp="1"/>
          </p:cNvSpPr>
          <p:nvPr>
            <p:ph type="title"/>
          </p:nvPr>
        </p:nvSpPr>
        <p:spPr/>
        <p:txBody>
          <a:bodyPr/>
          <a:lstStyle/>
          <a:p>
            <a:r>
              <a:rPr lang="en-US" altLang="zh-CN" dirty="0" err="1"/>
              <a:t>MemoryTable</a:t>
            </a:r>
            <a:endParaRPr lang="zh-CN" altLang="en-US" dirty="0"/>
          </a:p>
        </p:txBody>
      </p:sp>
      <p:sp>
        <p:nvSpPr>
          <p:cNvPr id="3" name="内容占位符 2">
            <a:extLst>
              <a:ext uri="{FF2B5EF4-FFF2-40B4-BE49-F238E27FC236}">
                <a16:creationId xmlns:a16="http://schemas.microsoft.com/office/drawing/2014/main" id="{27E2A706-F167-4C73-A69A-1F7980C4A25B}"/>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64424BD-9ED2-42AA-A6F5-AF2859C6A071}"/>
              </a:ext>
            </a:extLst>
          </p:cNvPr>
          <p:cNvPicPr>
            <a:picLocks noChangeAspect="1"/>
          </p:cNvPicPr>
          <p:nvPr/>
        </p:nvPicPr>
        <p:blipFill>
          <a:blip r:embed="rId2"/>
          <a:stretch>
            <a:fillRect/>
          </a:stretch>
        </p:blipFill>
        <p:spPr>
          <a:xfrm>
            <a:off x="4688290" y="1344397"/>
            <a:ext cx="6617998" cy="5194457"/>
          </a:xfrm>
          <a:prstGeom prst="rect">
            <a:avLst/>
          </a:prstGeom>
        </p:spPr>
      </p:pic>
    </p:spTree>
    <p:extLst>
      <p:ext uri="{BB962C8B-B14F-4D97-AF65-F5344CB8AC3E}">
        <p14:creationId xmlns:p14="http://schemas.microsoft.com/office/powerpoint/2010/main" val="325320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BA9BB-7268-44D6-BBEE-960A3AED1FDF}"/>
              </a:ext>
            </a:extLst>
          </p:cNvPr>
          <p:cNvSpPr>
            <a:spLocks noGrp="1"/>
          </p:cNvSpPr>
          <p:nvPr>
            <p:ph type="title"/>
          </p:nvPr>
        </p:nvSpPr>
        <p:spPr/>
        <p:txBody>
          <a:bodyPr/>
          <a:lstStyle/>
          <a:p>
            <a:r>
              <a:rPr lang="zh-CN" altLang="en-US" dirty="0"/>
              <a:t>硬件仿真</a:t>
            </a:r>
          </a:p>
        </p:txBody>
      </p:sp>
      <p:sp>
        <p:nvSpPr>
          <p:cNvPr id="3" name="内容占位符 2">
            <a:extLst>
              <a:ext uri="{FF2B5EF4-FFF2-40B4-BE49-F238E27FC236}">
                <a16:creationId xmlns:a16="http://schemas.microsoft.com/office/drawing/2014/main" id="{EB7327E6-BEDF-41E5-9010-202109DC8B61}"/>
              </a:ext>
            </a:extLst>
          </p:cNvPr>
          <p:cNvSpPr>
            <a:spLocks noGrp="1"/>
          </p:cNvSpPr>
          <p:nvPr>
            <p:ph idx="1"/>
          </p:nvPr>
        </p:nvSpPr>
        <p:spPr>
          <a:xfrm>
            <a:off x="838200" y="1825625"/>
            <a:ext cx="5565166" cy="4351338"/>
          </a:xfrm>
        </p:spPr>
        <p:txBody>
          <a:bodyPr>
            <a:normAutofit/>
          </a:bodyPr>
          <a:lstStyle/>
          <a:p>
            <a:r>
              <a:rPr lang="zh-CN" altLang="en-US" sz="2400" dirty="0"/>
              <a:t>内存</a:t>
            </a:r>
            <a:endParaRPr lang="en-US" altLang="zh-CN" sz="2400" dirty="0"/>
          </a:p>
          <a:p>
            <a:r>
              <a:rPr lang="zh-CN" altLang="en-US" sz="2400" dirty="0"/>
              <a:t>使用继承</a:t>
            </a:r>
            <a:r>
              <a:rPr lang="en-US" altLang="zh-CN" sz="2400" dirty="0"/>
              <a:t>Comparable</a:t>
            </a:r>
            <a:r>
              <a:rPr lang="zh-CN" altLang="en-US" sz="2400" dirty="0"/>
              <a:t>的</a:t>
            </a:r>
            <a:r>
              <a:rPr lang="en-US" altLang="zh-CN" sz="2400" dirty="0" err="1"/>
              <a:t>MemoryDataS</a:t>
            </a:r>
            <a:r>
              <a:rPr lang="zh-CN" altLang="en-US" sz="2400" dirty="0"/>
              <a:t>类来仿真内存，主要用来模拟连续分配内存时产生的内存空闲状态表，</a:t>
            </a:r>
            <a:r>
              <a:rPr lang="en-US" altLang="zh-CN" sz="2400" dirty="0" err="1"/>
              <a:t>Dsize</a:t>
            </a:r>
            <a:r>
              <a:rPr lang="zh-CN" altLang="en-US" sz="2400" dirty="0"/>
              <a:t>为该内存区域的大小，</a:t>
            </a:r>
            <a:r>
              <a:rPr lang="en-US" altLang="zh-CN" sz="2400" dirty="0" err="1"/>
              <a:t>Starloc</a:t>
            </a:r>
            <a:r>
              <a:rPr lang="zh-CN" altLang="en-US" sz="2400" dirty="0"/>
              <a:t>为该内存区域的起始位置，</a:t>
            </a:r>
            <a:r>
              <a:rPr lang="en-US" altLang="zh-CN" sz="2400" dirty="0" err="1"/>
              <a:t>OccupySta</a:t>
            </a:r>
            <a:r>
              <a:rPr lang="zh-CN" altLang="en-US" sz="2400" dirty="0"/>
              <a:t>为该内存区域的占用状态。使用以上三个参数初始化该类，并且具有</a:t>
            </a:r>
            <a:r>
              <a:rPr lang="en-US" altLang="zh-CN" sz="2400" dirty="0"/>
              <a:t>Update</a:t>
            </a:r>
            <a:r>
              <a:rPr lang="zh-CN" altLang="en-US" sz="2400" dirty="0"/>
              <a:t>、</a:t>
            </a:r>
            <a:r>
              <a:rPr lang="en-US" altLang="zh-CN" sz="2400" dirty="0"/>
              <a:t>Free</a:t>
            </a:r>
            <a:r>
              <a:rPr lang="zh-CN" altLang="en-US" sz="2400" dirty="0"/>
              <a:t>、</a:t>
            </a:r>
            <a:r>
              <a:rPr lang="en-US" altLang="zh-CN" sz="2400" dirty="0" err="1"/>
              <a:t>getDSize</a:t>
            </a:r>
            <a:r>
              <a:rPr lang="zh-CN" altLang="en-US" sz="2400" dirty="0"/>
              <a:t>，</a:t>
            </a:r>
            <a:r>
              <a:rPr lang="en-US" altLang="zh-CN" sz="2400" dirty="0" err="1"/>
              <a:t>getStartLoc,getOccupySta</a:t>
            </a:r>
            <a:r>
              <a:rPr lang="zh-CN" altLang="en-US" sz="2400" dirty="0"/>
              <a:t>函数。                                                      </a:t>
            </a:r>
          </a:p>
        </p:txBody>
      </p:sp>
      <p:pic>
        <p:nvPicPr>
          <p:cNvPr id="5" name="图片 4">
            <a:extLst>
              <a:ext uri="{FF2B5EF4-FFF2-40B4-BE49-F238E27FC236}">
                <a16:creationId xmlns:a16="http://schemas.microsoft.com/office/drawing/2014/main" id="{5A5015C4-198D-4438-AF4B-EF23321A8E6E}"/>
              </a:ext>
            </a:extLst>
          </p:cNvPr>
          <p:cNvPicPr>
            <a:picLocks noChangeAspect="1"/>
          </p:cNvPicPr>
          <p:nvPr/>
        </p:nvPicPr>
        <p:blipFill>
          <a:blip r:embed="rId2"/>
          <a:stretch>
            <a:fillRect/>
          </a:stretch>
        </p:blipFill>
        <p:spPr>
          <a:xfrm>
            <a:off x="6595455" y="1287275"/>
            <a:ext cx="5194926" cy="5381473"/>
          </a:xfrm>
          <a:prstGeom prst="rect">
            <a:avLst/>
          </a:prstGeom>
        </p:spPr>
      </p:pic>
    </p:spTree>
    <p:extLst>
      <p:ext uri="{BB962C8B-B14F-4D97-AF65-F5344CB8AC3E}">
        <p14:creationId xmlns:p14="http://schemas.microsoft.com/office/powerpoint/2010/main" val="2981218961"/>
      </p:ext>
    </p:extLst>
  </p:cSld>
  <p:clrMapOvr>
    <a:masterClrMapping/>
  </p:clrMapOvr>
  <mc:AlternateContent xmlns:mc="http://schemas.openxmlformats.org/markup-compatibility/2006" xmlns:p14="http://schemas.microsoft.com/office/powerpoint/2010/main">
    <mc:Choice Requires="p14">
      <p:transition spd="slow" p14:dur="2000" advTm="2634"/>
    </mc:Choice>
    <mc:Fallback xmlns="">
      <p:transition spd="slow" advTm="26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0863A-78C6-47C4-8EA1-6D56D691379B}"/>
              </a:ext>
            </a:extLst>
          </p:cNvPr>
          <p:cNvSpPr>
            <a:spLocks noGrp="1"/>
          </p:cNvSpPr>
          <p:nvPr>
            <p:ph type="title"/>
          </p:nvPr>
        </p:nvSpPr>
        <p:spPr>
          <a:xfrm>
            <a:off x="0" y="326035"/>
            <a:ext cx="10515600" cy="1325563"/>
          </a:xfrm>
        </p:spPr>
        <p:txBody>
          <a:bodyPr/>
          <a:lstStyle/>
          <a:p>
            <a:r>
              <a:rPr lang="en-US" altLang="zh-CN" dirty="0" err="1"/>
              <a:t>ProcessSchedule</a:t>
            </a:r>
            <a:endParaRPr lang="zh-CN" altLang="en-US" dirty="0"/>
          </a:p>
        </p:txBody>
      </p:sp>
      <p:sp>
        <p:nvSpPr>
          <p:cNvPr id="3" name="内容占位符 2">
            <a:extLst>
              <a:ext uri="{FF2B5EF4-FFF2-40B4-BE49-F238E27FC236}">
                <a16:creationId xmlns:a16="http://schemas.microsoft.com/office/drawing/2014/main" id="{9F6D9486-13C9-47BA-9880-37915736C73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1BD13368-FD9E-4AEC-BBC8-46DE671044BB}"/>
              </a:ext>
            </a:extLst>
          </p:cNvPr>
          <p:cNvPicPr>
            <a:picLocks noChangeAspect="1"/>
          </p:cNvPicPr>
          <p:nvPr/>
        </p:nvPicPr>
        <p:blipFill>
          <a:blip r:embed="rId2"/>
          <a:stretch>
            <a:fillRect/>
          </a:stretch>
        </p:blipFill>
        <p:spPr>
          <a:xfrm>
            <a:off x="1829276" y="1378024"/>
            <a:ext cx="7099572" cy="4944804"/>
          </a:xfrm>
          <a:prstGeom prst="rect">
            <a:avLst/>
          </a:prstGeom>
        </p:spPr>
      </p:pic>
    </p:spTree>
    <p:extLst>
      <p:ext uri="{BB962C8B-B14F-4D97-AF65-F5344CB8AC3E}">
        <p14:creationId xmlns:p14="http://schemas.microsoft.com/office/powerpoint/2010/main" val="308882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4405B-0184-4C83-86DE-4C6699CECF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C0ED03-3770-4FA1-AA18-AA8DA3DE81AA}"/>
              </a:ext>
            </a:extLst>
          </p:cNvPr>
          <p:cNvSpPr>
            <a:spLocks noGrp="1"/>
          </p:cNvSpPr>
          <p:nvPr>
            <p:ph idx="1"/>
          </p:nvPr>
        </p:nvSpPr>
        <p:spPr>
          <a:xfrm>
            <a:off x="746760" y="1180167"/>
            <a:ext cx="10515600" cy="4351338"/>
          </a:xfrm>
        </p:spPr>
        <p:txBody>
          <a:bodyPr>
            <a:normAutofit fontScale="92500" lnSpcReduction="10000"/>
          </a:bodyPr>
          <a:lstStyle/>
          <a:p>
            <a:pPr algn="just"/>
            <a:r>
              <a:rPr lang="zh-CN" altLang="zh-CN" sz="2000" b="1"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进程调度主要负责调度进程，采用优先级</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时间片轮转调度，在时间片用完后进行进程调度，选择优先级最高的进入运行态。</a:t>
            </a:r>
          </a:p>
          <a:p>
            <a:pPr indent="266700" algn="just"/>
            <a:r>
              <a:rPr lang="zh-CN" altLang="zh-CN" sz="2000" kern="100" dirty="0">
                <a:effectLst/>
                <a:latin typeface="Times New Roman" panose="02020603050405020304" pitchFamily="18" charset="0"/>
                <a:ea typeface="宋体" panose="02010600030101010101" pitchFamily="2" charset="-122"/>
              </a:rPr>
              <a:t>首先对就绪队列进行排序，从而确定正确的队头元素。然后根据</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当前的运行状态选择是否从就绪了队列中拿出新元素或者就当前进程继续进行。如果</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当前正在运行进程的话。那么就检测当前</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装载的进程的时间片是否还有剩余。如果时间片有剩余就选择调用</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的</a:t>
            </a:r>
            <a:r>
              <a:rPr lang="en-US" altLang="zh-CN" sz="2000" kern="100" dirty="0">
                <a:effectLst/>
                <a:latin typeface="Times New Roman" panose="02020603050405020304" pitchFamily="18" charset="0"/>
                <a:ea typeface="宋体" panose="02010600030101010101" pitchFamily="2" charset="-122"/>
              </a:rPr>
              <a:t>DOSOMETHING</a:t>
            </a:r>
            <a:r>
              <a:rPr lang="zh-CN" altLang="zh-CN" sz="2000" kern="100" dirty="0">
                <a:effectLst/>
                <a:latin typeface="Times New Roman" panose="02020603050405020304" pitchFamily="18" charset="0"/>
                <a:ea typeface="宋体" panose="02010600030101010101" pitchFamily="2" charset="-122"/>
              </a:rPr>
              <a:t>函数执行该进程对应的指令。</a:t>
            </a:r>
          </a:p>
          <a:p>
            <a:pPr indent="266700" algn="just"/>
            <a:r>
              <a:rPr lang="zh-CN" altLang="zh-CN" sz="2000" kern="100" dirty="0">
                <a:effectLst/>
                <a:latin typeface="Times New Roman" panose="02020603050405020304" pitchFamily="18" charset="0"/>
                <a:ea typeface="宋体" panose="02010600030101010101" pitchFamily="2" charset="-122"/>
              </a:rPr>
              <a:t>如果当前</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装在进程时间片已经用完，那么就将当前进程设为就绪态加入就绪队列。然后从就绪队列中选择新进程装载</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，执行指令。</a:t>
            </a:r>
          </a:p>
          <a:p>
            <a:pPr indent="266700" algn="just"/>
            <a:r>
              <a:rPr lang="zh-CN" altLang="zh-CN" sz="2000" kern="100" dirty="0">
                <a:effectLst/>
                <a:latin typeface="Times New Roman" panose="02020603050405020304" pitchFamily="18" charset="0"/>
                <a:ea typeface="宋体" panose="02010600030101010101" pitchFamily="2" charset="-122"/>
              </a:rPr>
              <a:t>如果</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当前运行状态为空闲的话，那么就根据就绪队列是否有进程来选择是否执行指令。</a:t>
            </a:r>
          </a:p>
          <a:p>
            <a:pPr indent="266700" algn="just"/>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err="1">
                <a:effectLst/>
                <a:latin typeface="Times New Roman" panose="02020603050405020304" pitchFamily="18" charset="0"/>
                <a:ea typeface="宋体" panose="02010600030101010101" pitchFamily="2" charset="-122"/>
              </a:rPr>
              <a:t>CPULoadProcess</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Process </a:t>
            </a:r>
            <a:r>
              <a:rPr lang="en-US" altLang="zh-CN" sz="2000" kern="100" dirty="0" err="1">
                <a:effectLst/>
                <a:latin typeface="Times New Roman" panose="02020603050405020304" pitchFamily="18" charset="0"/>
                <a:ea typeface="宋体" panose="02010600030101010101" pitchFamily="2" charset="-122"/>
              </a:rPr>
              <a:t>process</a:t>
            </a:r>
            <a:r>
              <a:rPr lang="zh-CN" altLang="zh-CN" sz="2000" kern="100" dirty="0">
                <a:effectLst/>
                <a:latin typeface="Times New Roman" panose="02020603050405020304" pitchFamily="18" charset="0"/>
                <a:ea typeface="宋体" panose="02010600030101010101" pitchFamily="2" charset="-122"/>
              </a:rPr>
              <a:t>）调用此函数需要提供</a:t>
            </a:r>
            <a:r>
              <a:rPr lang="en-US" altLang="zh-CN" sz="2000" kern="100" dirty="0">
                <a:effectLst/>
                <a:latin typeface="Times New Roman" panose="02020603050405020304" pitchFamily="18" charset="0"/>
                <a:ea typeface="宋体" panose="02010600030101010101" pitchFamily="2" charset="-122"/>
              </a:rPr>
              <a:t>Process</a:t>
            </a:r>
            <a:r>
              <a:rPr lang="zh-CN" altLang="zh-CN" sz="2000" kern="100" dirty="0">
                <a:effectLst/>
                <a:latin typeface="Times New Roman" panose="02020603050405020304" pitchFamily="18" charset="0"/>
                <a:ea typeface="宋体" panose="02010600030101010101" pitchFamily="2" charset="-122"/>
              </a:rPr>
              <a:t>类的进程参数。</a:t>
            </a:r>
          </a:p>
          <a:p>
            <a:pPr indent="266700" algn="just"/>
            <a:r>
              <a:rPr lang="zh-CN" altLang="zh-CN" sz="2000" kern="100" dirty="0">
                <a:effectLst/>
                <a:latin typeface="Times New Roman" panose="02020603050405020304" pitchFamily="18" charset="0"/>
                <a:ea typeface="宋体" panose="02010600030101010101" pitchFamily="2" charset="-122"/>
              </a:rPr>
              <a:t>在</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装载进程的时候需要</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进入核心态然后将该进程设为运行态，装载该进程，同时将该进程的</a:t>
            </a:r>
            <a:r>
              <a:rPr lang="en-US" altLang="zh-CN" sz="2000" kern="100" dirty="0">
                <a:effectLst/>
                <a:latin typeface="Times New Roman" panose="02020603050405020304" pitchFamily="18" charset="0"/>
                <a:ea typeface="宋体" panose="02010600030101010101" pitchFamily="2" charset="-122"/>
              </a:rPr>
              <a:t>IR</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PC</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PSW</a:t>
            </a:r>
            <a:r>
              <a:rPr lang="zh-CN" altLang="zh-CN" sz="2000" kern="100" dirty="0">
                <a:effectLst/>
                <a:latin typeface="Times New Roman" panose="02020603050405020304" pitchFamily="18" charset="0"/>
                <a:ea typeface="宋体" panose="02010600030101010101" pitchFamily="2" charset="-122"/>
              </a:rPr>
              <a:t>装载进</a:t>
            </a:r>
            <a:r>
              <a:rPr lang="en-US" altLang="zh-CN" sz="2000" kern="100" dirty="0">
                <a:effectLst/>
                <a:latin typeface="Times New Roman" panose="02020603050405020304" pitchFamily="18" charset="0"/>
                <a:ea typeface="宋体" panose="02010600030101010101" pitchFamily="2" charset="-122"/>
              </a:rPr>
              <a:t>CPU</a:t>
            </a:r>
            <a:r>
              <a:rPr lang="zh-CN" altLang="zh-CN" sz="2000" kern="100" dirty="0">
                <a:effectLst/>
                <a:latin typeface="Times New Roman" panose="02020603050405020304" pitchFamily="18" charset="0"/>
                <a:ea typeface="宋体" panose="02010600030101010101" pitchFamily="2" charset="-122"/>
              </a:rPr>
              <a:t>对应的寄存器。</a:t>
            </a:r>
          </a:p>
          <a:p>
            <a:pPr algn="just"/>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00459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52DB7-0066-46EE-8F1F-B4AB21DA8ED9}"/>
              </a:ext>
            </a:extLst>
          </p:cNvPr>
          <p:cNvSpPr>
            <a:spLocks noGrp="1"/>
          </p:cNvSpPr>
          <p:nvPr>
            <p:ph type="title"/>
          </p:nvPr>
        </p:nvSpPr>
        <p:spPr/>
        <p:txBody>
          <a:bodyPr/>
          <a:lstStyle/>
          <a:p>
            <a:r>
              <a:rPr lang="en-US" altLang="zh-CN" dirty="0"/>
              <a:t>MMU</a:t>
            </a:r>
            <a:endParaRPr lang="zh-CN" altLang="en-US" dirty="0"/>
          </a:p>
        </p:txBody>
      </p:sp>
      <p:pic>
        <p:nvPicPr>
          <p:cNvPr id="5" name="内容占位符 4">
            <a:extLst>
              <a:ext uri="{FF2B5EF4-FFF2-40B4-BE49-F238E27FC236}">
                <a16:creationId xmlns:a16="http://schemas.microsoft.com/office/drawing/2014/main" id="{94B1CC60-0B21-4A30-A95C-F2CAF9B7487C}"/>
              </a:ext>
            </a:extLst>
          </p:cNvPr>
          <p:cNvPicPr>
            <a:picLocks noGrp="1" noChangeAspect="1"/>
          </p:cNvPicPr>
          <p:nvPr>
            <p:ph idx="1"/>
          </p:nvPr>
        </p:nvPicPr>
        <p:blipFill>
          <a:blip r:embed="rId2"/>
          <a:stretch>
            <a:fillRect/>
          </a:stretch>
        </p:blipFill>
        <p:spPr>
          <a:xfrm>
            <a:off x="3148485" y="365124"/>
            <a:ext cx="7845830" cy="6174389"/>
          </a:xfrm>
        </p:spPr>
      </p:pic>
    </p:spTree>
    <p:extLst>
      <p:ext uri="{BB962C8B-B14F-4D97-AF65-F5344CB8AC3E}">
        <p14:creationId xmlns:p14="http://schemas.microsoft.com/office/powerpoint/2010/main" val="2728763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D761C-5E8C-497E-B323-6CEEEA431EF2}"/>
              </a:ext>
            </a:extLst>
          </p:cNvPr>
          <p:cNvSpPr>
            <a:spLocks noGrp="1"/>
          </p:cNvSpPr>
          <p:nvPr>
            <p:ph type="title"/>
          </p:nvPr>
        </p:nvSpPr>
        <p:spPr/>
        <p:txBody>
          <a:bodyPr/>
          <a:lstStyle/>
          <a:p>
            <a:r>
              <a:rPr lang="en-US" altLang="zh-CN" dirty="0"/>
              <a:t>MMU</a:t>
            </a:r>
            <a:endParaRPr lang="zh-CN" altLang="en-US" dirty="0"/>
          </a:p>
        </p:txBody>
      </p:sp>
      <p:sp>
        <p:nvSpPr>
          <p:cNvPr id="3" name="内容占位符 2">
            <a:extLst>
              <a:ext uri="{FF2B5EF4-FFF2-40B4-BE49-F238E27FC236}">
                <a16:creationId xmlns:a16="http://schemas.microsoft.com/office/drawing/2014/main" id="{95FBC9DA-A19F-4577-8B14-E8E563E2CA2A}"/>
              </a:ext>
            </a:extLst>
          </p:cNvPr>
          <p:cNvSpPr>
            <a:spLocks noGrp="1"/>
          </p:cNvSpPr>
          <p:nvPr>
            <p:ph idx="1"/>
          </p:nvPr>
        </p:nvSpPr>
        <p:spPr/>
        <p:txBody>
          <a:bodyPr>
            <a:normAutofit fontScale="85000" lnSpcReduction="20000"/>
          </a:bodyPr>
          <a:lstStyle/>
          <a:p>
            <a:pPr indent="266700" algn="just"/>
            <a:r>
              <a:rPr lang="en-US" altLang="zh-CN" sz="1800" kern="100" dirty="0">
                <a:effectLst/>
                <a:latin typeface="Times New Roman" panose="02020603050405020304" pitchFamily="18" charset="0"/>
                <a:ea typeface="宋体" panose="02010600030101010101" pitchFamily="2" charset="-122"/>
              </a:rPr>
              <a:t>int update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int </a:t>
            </a:r>
            <a:r>
              <a:rPr lang="en-US" altLang="zh-CN" sz="1800" kern="100" dirty="0" err="1">
                <a:effectLst/>
                <a:latin typeface="Times New Roman" panose="02020603050405020304" pitchFamily="18" charset="0"/>
                <a:ea typeface="宋体" panose="02010600030101010101" pitchFamily="2" charset="-122"/>
              </a:rPr>
              <a:t>L_Address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int </a:t>
            </a:r>
            <a:r>
              <a:rPr lang="en-US" altLang="zh-CN" sz="1800" kern="100" dirty="0" err="1">
                <a:effectLst/>
                <a:latin typeface="Times New Roman" panose="02020603050405020304" pitchFamily="18" charset="0"/>
                <a:ea typeface="宋体" panose="02010600030101010101" pitchFamily="2" charset="-122"/>
              </a:rPr>
              <a:t>Memloc</a:t>
            </a:r>
            <a:r>
              <a:rPr lang="zh-CN" altLang="zh-CN" sz="1800" kern="100" dirty="0">
                <a:effectLst/>
                <a:latin typeface="Times New Roman" panose="02020603050405020304" pitchFamily="18" charset="0"/>
                <a:ea typeface="宋体" panose="02010600030101010101" pitchFamily="2" charset="-122"/>
              </a:rPr>
              <a:t>）调用此函数需要提供进程的内存起地址以及当前访问的逻辑地址。该函数会访问该内存起地址连续的三个内存块，根据定义的</a:t>
            </a:r>
            <a:r>
              <a:rPr lang="en-US" altLang="zh-CN" sz="1800" kern="100" dirty="0" err="1">
                <a:effectLst/>
                <a:latin typeface="Times New Roman" panose="02020603050405020304" pitchFamily="18" charset="0"/>
                <a:ea typeface="宋体" panose="02010600030101010101" pitchFamily="2" charset="-122"/>
              </a:rPr>
              <a:t>visitintime</a:t>
            </a:r>
            <a:r>
              <a:rPr lang="zh-CN" altLang="zh-CN" sz="1800" kern="100" dirty="0">
                <a:effectLst/>
                <a:latin typeface="Times New Roman" panose="02020603050405020304" pitchFamily="18" charset="0"/>
                <a:ea typeface="宋体" panose="02010600030101010101" pitchFamily="2" charset="-122"/>
              </a:rPr>
              <a:t>（）函数确定进入时间最早的进程快，然后替换这个内存块对应的逻辑地址，最后返回这个内存块的内存地址。</a:t>
            </a:r>
          </a:p>
          <a:p>
            <a:pPr indent="266700" algn="just"/>
            <a:r>
              <a:rPr lang="zh-CN" altLang="zh-CN" sz="1800" kern="100" dirty="0">
                <a:effectLst/>
                <a:latin typeface="Times New Roman" panose="02020603050405020304" pitchFamily="18" charset="0"/>
                <a:ea typeface="宋体" panose="02010600030101010101" pitchFamily="2" charset="-122"/>
              </a:rPr>
              <a:t>回到</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进入用户态。首先获得指令的执行时间（因为指令执行时间并未定义在</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Process</a:t>
            </a:r>
            <a:r>
              <a:rPr lang="zh-CN" altLang="zh-CN" sz="1800" kern="100" dirty="0">
                <a:effectLst/>
                <a:latin typeface="Times New Roman" panose="02020603050405020304" pitchFamily="18" charset="0"/>
                <a:ea typeface="宋体" panose="02010600030101010101" pitchFamily="2" charset="-122"/>
              </a:rPr>
              <a:t>类中，需要调用</a:t>
            </a:r>
            <a:r>
              <a:rPr lang="en-US" altLang="zh-CN" sz="1800" kern="100" dirty="0">
                <a:effectLst/>
                <a:latin typeface="Times New Roman" panose="02020603050405020304" pitchFamily="18" charset="0"/>
                <a:ea typeface="宋体" panose="02010600030101010101" pitchFamily="2" charset="-122"/>
              </a:rPr>
              <a:t>Instructions</a:t>
            </a:r>
            <a:r>
              <a:rPr lang="zh-CN" altLang="zh-CN" sz="1800" kern="100" dirty="0">
                <a:effectLst/>
                <a:latin typeface="Times New Roman" panose="02020603050405020304" pitchFamily="18" charset="0"/>
                <a:ea typeface="宋体" panose="02010600030101010101" pitchFamily="2" charset="-122"/>
              </a:rPr>
              <a:t>中的函数获得）。</a:t>
            </a:r>
          </a:p>
          <a:p>
            <a:pPr indent="266700" algn="just"/>
            <a:r>
              <a:rPr lang="zh-CN" altLang="zh-CN" sz="1800" kern="100" dirty="0">
                <a:effectLst/>
                <a:latin typeface="Times New Roman" panose="02020603050405020304" pitchFamily="18" charset="0"/>
                <a:ea typeface="宋体" panose="02010600030101010101" pitchFamily="2" charset="-122"/>
              </a:rPr>
              <a:t>然后根据指令类型（</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）执行不同的指令。如果</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等于</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或者</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，代表执行用户态计算操作语句或者用户态计算操作函数。进程正常调度，时间片到后，切换进程。调用</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的 </a:t>
            </a:r>
            <a:r>
              <a:rPr lang="en-US" altLang="zh-CN" sz="1800" kern="100" dirty="0">
                <a:effectLst/>
                <a:latin typeface="Times New Roman" panose="02020603050405020304" pitchFamily="18" charset="0"/>
                <a:ea typeface="宋体" panose="02010600030101010101" pitchFamily="2" charset="-122"/>
              </a:rPr>
              <a:t>RuningIR0</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int b</a:t>
            </a:r>
            <a:r>
              <a:rPr lang="zh-CN" altLang="zh-CN" sz="1800" kern="100" dirty="0">
                <a:effectLst/>
                <a:latin typeface="Times New Roman" panose="02020603050405020304" pitchFamily="18" charset="0"/>
                <a:ea typeface="宋体" panose="02010600030101010101" pitchFamily="2" charset="-122"/>
              </a:rPr>
              <a:t>）函数。</a:t>
            </a:r>
          </a:p>
          <a:p>
            <a:pPr indent="266700" algn="just"/>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RuningIR0</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int b</a:t>
            </a:r>
            <a:r>
              <a:rPr lang="zh-CN" altLang="zh-CN" sz="1800" kern="100" dirty="0">
                <a:effectLst/>
                <a:latin typeface="Times New Roman" panose="02020603050405020304" pitchFamily="18" charset="0"/>
                <a:ea typeface="宋体" panose="02010600030101010101" pitchFamily="2" charset="-122"/>
              </a:rPr>
              <a:t>）调用此函数需要提供该指令的总运行时间。此函数主要用于让指令的</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指向下一条指令或者终止此进程的运行。如果</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小于当前进程的指令数</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，那么就把该指令的运行时间加一，在运行时间达到总运行时间的时候，把</a:t>
            </a:r>
            <a:r>
              <a:rPr lang="en-US" altLang="zh-CN" sz="1800" kern="100" dirty="0">
                <a:effectLst/>
                <a:latin typeface="Times New Roman" panose="02020603050405020304" pitchFamily="18" charset="0"/>
                <a:ea typeface="宋体" panose="02010600030101010101" pitchFamily="2" charset="-122"/>
              </a:rPr>
              <a:t>PC+1</a:t>
            </a:r>
            <a:r>
              <a:rPr lang="zh-CN" altLang="zh-CN" sz="1800" kern="100" dirty="0">
                <a:effectLst/>
                <a:latin typeface="Times New Roman" panose="02020603050405020304" pitchFamily="18" charset="0"/>
                <a:ea typeface="宋体" panose="02010600030101010101" pitchFamily="2" charset="-122"/>
              </a:rPr>
              <a:t>指向下一条指令。同时把</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的运行状态设为</a:t>
            </a:r>
            <a:r>
              <a:rPr lang="en-US" altLang="zh-CN" sz="1800" kern="100" dirty="0">
                <a:effectLst/>
                <a:latin typeface="Times New Roman" panose="02020603050405020304" pitchFamily="18" charset="0"/>
                <a:ea typeface="宋体" panose="02010600030101010101" pitchFamily="2" charset="-122"/>
              </a:rPr>
              <a:t>true</a:t>
            </a:r>
            <a:r>
              <a:rPr lang="zh-CN" altLang="zh-CN" sz="1800" kern="100" dirty="0">
                <a:effectLst/>
                <a:latin typeface="Times New Roman" panose="02020603050405020304" pitchFamily="18" charset="0"/>
                <a:ea typeface="宋体" panose="02010600030101010101" pitchFamily="2" charset="-122"/>
              </a:rPr>
              <a:t>。如果</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达到最大值（即当前进程的指令数</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）那么就终止进程。</a:t>
            </a:r>
          </a:p>
          <a:p>
            <a:pPr indent="266700" algn="just"/>
            <a:r>
              <a:rPr lang="zh-CN" altLang="zh-CN" sz="1800" kern="100" dirty="0">
                <a:effectLst/>
                <a:latin typeface="Times New Roman" panose="02020603050405020304" pitchFamily="18" charset="0"/>
                <a:ea typeface="宋体" panose="02010600030101010101" pitchFamily="2" charset="-122"/>
              </a:rPr>
              <a:t>回到</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，如果执行的指令为</a:t>
            </a:r>
            <a:r>
              <a:rPr lang="en-US" altLang="zh-CN" sz="1800" kern="100" dirty="0">
                <a:effectLst/>
                <a:latin typeface="Times New Roman" panose="02020603050405020304" pitchFamily="18" charset="0"/>
                <a:ea typeface="宋体" panose="02010600030101010101" pitchFamily="2" charset="-122"/>
              </a:rPr>
              <a:t>2-3</a:t>
            </a:r>
            <a:r>
              <a:rPr lang="zh-CN" altLang="zh-CN" sz="1800" kern="100" dirty="0">
                <a:effectLst/>
                <a:latin typeface="Times New Roman" panose="02020603050405020304" pitchFamily="18" charset="0"/>
                <a:ea typeface="宋体" panose="02010600030101010101" pitchFamily="2" charset="-122"/>
              </a:rPr>
              <a:t>的话，需要</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进入核心态，然后调用</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对应的</a:t>
            </a:r>
            <a:r>
              <a:rPr lang="en-US" altLang="zh-CN" sz="1800" kern="100" dirty="0">
                <a:effectLst/>
                <a:latin typeface="Times New Roman" panose="02020603050405020304" pitchFamily="18" charset="0"/>
                <a:ea typeface="宋体" panose="02010600030101010101" pitchFamily="2" charset="-122"/>
              </a:rPr>
              <a:t>doing</a:t>
            </a:r>
            <a:r>
              <a:rPr lang="zh-CN" altLang="zh-CN" sz="1800" kern="100" dirty="0">
                <a:effectLst/>
                <a:latin typeface="Times New Roman" panose="02020603050405020304" pitchFamily="18" charset="0"/>
                <a:ea typeface="宋体" panose="02010600030101010101" pitchFamily="2" charset="-122"/>
              </a:rPr>
              <a:t>（）函数，在执行完成后</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进入用户态，同时</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的运行状态设为</a:t>
            </a:r>
            <a:r>
              <a:rPr lang="en-US" altLang="zh-CN" sz="1800" kern="100" dirty="0">
                <a:effectLst/>
                <a:latin typeface="Times New Roman" panose="02020603050405020304" pitchFamily="18" charset="0"/>
                <a:ea typeface="宋体" panose="02010600030101010101" pitchFamily="2" charset="-122"/>
              </a:rPr>
              <a:t>false</a:t>
            </a:r>
            <a:r>
              <a:rPr lang="zh-CN" altLang="zh-CN" sz="1800" kern="100" dirty="0">
                <a:effectLst/>
                <a:latin typeface="Times New Roman" panose="02020603050405020304" pitchFamily="18" charset="0"/>
                <a:ea typeface="宋体" panose="02010600030101010101" pitchFamily="2" charset="-122"/>
              </a:rPr>
              <a:t>。</a:t>
            </a:r>
          </a:p>
          <a:p>
            <a:pPr indent="266700" algn="just"/>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dong():</a:t>
            </a:r>
            <a:r>
              <a:rPr lang="zh-CN" altLang="zh-CN" sz="1800" kern="100" dirty="0">
                <a:effectLst/>
                <a:latin typeface="Times New Roman" panose="02020603050405020304" pitchFamily="18" charset="0"/>
                <a:ea typeface="宋体" panose="02010600030101010101" pitchFamily="2" charset="-122"/>
              </a:rPr>
              <a:t>判断指令对应的设备是否空闲，如果空闲的话就占用此设备，然后将设备进入对应的阻塞队列。如果申请的设备被占用的话，那么就将此进程进入阻塞队列等待。</a:t>
            </a:r>
          </a:p>
          <a:p>
            <a:pPr indent="266700" algn="just"/>
            <a:r>
              <a:rPr lang="zh-CN" altLang="zh-CN" sz="1800" kern="100" dirty="0">
                <a:effectLst/>
                <a:latin typeface="Times New Roman" panose="02020603050405020304" pitchFamily="18" charset="0"/>
                <a:ea typeface="宋体" panose="02010600030101010101" pitchFamily="2" charset="-122"/>
              </a:rPr>
              <a:t>回到</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：如果执行的指令为</a:t>
            </a:r>
            <a:r>
              <a:rPr lang="en-US" altLang="zh-CN" sz="1800" kern="100" dirty="0">
                <a:effectLst/>
                <a:latin typeface="Times New Roman" panose="02020603050405020304" pitchFamily="18" charset="0"/>
                <a:ea typeface="宋体" panose="02010600030101010101" pitchFamily="2" charset="-122"/>
              </a:rPr>
              <a:t>4-5</a:t>
            </a:r>
            <a:r>
              <a:rPr lang="zh-CN" altLang="zh-CN" sz="1800" kern="100" dirty="0">
                <a:effectLst/>
                <a:latin typeface="Times New Roman" panose="02020603050405020304" pitchFamily="18" charset="0"/>
                <a:ea typeface="宋体" panose="02010600030101010101" pitchFamily="2" charset="-122"/>
              </a:rPr>
              <a:t>的话，需要</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进入关中断模式，此外与</a:t>
            </a:r>
            <a:r>
              <a:rPr lang="en-US" altLang="zh-CN" sz="1800" kern="100" dirty="0">
                <a:effectLst/>
                <a:latin typeface="Times New Roman" panose="02020603050405020304" pitchFamily="18" charset="0"/>
                <a:ea typeface="宋体" panose="02010600030101010101" pitchFamily="2" charset="-122"/>
              </a:rPr>
              <a:t>2-3</a:t>
            </a:r>
            <a:r>
              <a:rPr lang="zh-CN" altLang="zh-CN" sz="1800" kern="100" dirty="0">
                <a:effectLst/>
                <a:latin typeface="Times New Roman" panose="02020603050405020304" pitchFamily="18" charset="0"/>
                <a:ea typeface="宋体" panose="02010600030101010101" pitchFamily="2" charset="-122"/>
              </a:rPr>
              <a:t>并无不同。</a:t>
            </a:r>
          </a:p>
          <a:p>
            <a:endParaRPr lang="zh-CN" altLang="en-US" dirty="0"/>
          </a:p>
        </p:txBody>
      </p:sp>
    </p:spTree>
    <p:extLst>
      <p:ext uri="{BB962C8B-B14F-4D97-AF65-F5344CB8AC3E}">
        <p14:creationId xmlns:p14="http://schemas.microsoft.com/office/powerpoint/2010/main" val="172061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2E47-B68C-4AB3-9EB3-FEC0F67648A6}"/>
              </a:ext>
            </a:extLst>
          </p:cNvPr>
          <p:cNvSpPr>
            <a:spLocks noGrp="1"/>
          </p:cNvSpPr>
          <p:nvPr>
            <p:ph type="title"/>
          </p:nvPr>
        </p:nvSpPr>
        <p:spPr/>
        <p:txBody>
          <a:bodyPr/>
          <a:lstStyle/>
          <a:p>
            <a:r>
              <a:rPr lang="en-US" altLang="zh-CN" dirty="0"/>
              <a:t>PCB</a:t>
            </a:r>
            <a:endParaRPr lang="zh-CN" altLang="en-US" dirty="0"/>
          </a:p>
        </p:txBody>
      </p:sp>
      <p:sp>
        <p:nvSpPr>
          <p:cNvPr id="3" name="内容占位符 2">
            <a:extLst>
              <a:ext uri="{FF2B5EF4-FFF2-40B4-BE49-F238E27FC236}">
                <a16:creationId xmlns:a16="http://schemas.microsoft.com/office/drawing/2014/main" id="{71357DC1-FFE5-4BF7-A49C-3D88B87742C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EBD86EB-118E-4B3A-8939-5B57466BF1B1}"/>
              </a:ext>
            </a:extLst>
          </p:cNvPr>
          <p:cNvPicPr>
            <a:picLocks noChangeAspect="1"/>
          </p:cNvPicPr>
          <p:nvPr/>
        </p:nvPicPr>
        <p:blipFill>
          <a:blip r:embed="rId2"/>
          <a:stretch>
            <a:fillRect/>
          </a:stretch>
        </p:blipFill>
        <p:spPr>
          <a:xfrm>
            <a:off x="2740232" y="289069"/>
            <a:ext cx="8727419" cy="5834105"/>
          </a:xfrm>
          <a:prstGeom prst="rect">
            <a:avLst/>
          </a:prstGeom>
        </p:spPr>
      </p:pic>
    </p:spTree>
    <p:extLst>
      <p:ext uri="{BB962C8B-B14F-4D97-AF65-F5344CB8AC3E}">
        <p14:creationId xmlns:p14="http://schemas.microsoft.com/office/powerpoint/2010/main" val="2770914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E7B54B-F26D-4474-A5CF-2610AB40BC54}"/>
              </a:ext>
            </a:extLst>
          </p:cNvPr>
          <p:cNvSpPr>
            <a:spLocks noGrp="1"/>
          </p:cNvSpPr>
          <p:nvPr>
            <p:ph idx="1"/>
          </p:nvPr>
        </p:nvSpPr>
        <p:spPr>
          <a:xfrm>
            <a:off x="606911" y="1153272"/>
            <a:ext cx="10515600" cy="4351338"/>
          </a:xfrm>
        </p:spPr>
        <p:txBody>
          <a:bodyPr>
            <a:normAutofit fontScale="92500" lnSpcReduction="20000"/>
          </a:bodyPr>
          <a:lstStyle/>
          <a:p>
            <a:pPr algn="just"/>
            <a:r>
              <a:rPr lang="zh-CN" altLang="zh-CN" sz="1800" kern="100" dirty="0">
                <a:effectLst/>
                <a:latin typeface="Times New Roman" panose="02020603050405020304" pitchFamily="18" charset="0"/>
                <a:ea typeface="宋体" panose="02010600030101010101" pitchFamily="2" charset="-122"/>
              </a:rPr>
              <a:t>参照</a:t>
            </a:r>
            <a:r>
              <a:rPr lang="en-US" altLang="zh-CN" sz="1800" kern="100" dirty="0">
                <a:effectLst/>
                <a:latin typeface="Times New Roman" panose="02020603050405020304" pitchFamily="18" charset="0"/>
                <a:ea typeface="宋体" panose="02010600030101010101" pitchFamily="2" charset="-122"/>
              </a:rPr>
              <a:t> Linux </a:t>
            </a:r>
            <a:r>
              <a:rPr lang="en-US" altLang="zh-CN" sz="1800" kern="100" dirty="0" err="1">
                <a:effectLst/>
                <a:latin typeface="Times New Roman" panose="02020603050405020304" pitchFamily="18" charset="0"/>
                <a:ea typeface="宋体" panose="02010600030101010101" pitchFamily="2" charset="-122"/>
              </a:rPr>
              <a:t>task_struct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的数据结构内容设计； 进程编号（</a:t>
            </a:r>
            <a:r>
              <a:rPr lang="en-US" altLang="zh-CN" sz="1800" kern="100" dirty="0" err="1">
                <a:effectLst/>
                <a:latin typeface="Times New Roman" panose="02020603050405020304" pitchFamily="18" charset="0"/>
                <a:ea typeface="宋体" panose="02010600030101010101" pitchFamily="2" charset="-122"/>
              </a:rPr>
              <a:t>ProID</a:t>
            </a:r>
            <a:r>
              <a:rPr lang="zh-CN" altLang="zh-CN" sz="1800" kern="100" dirty="0">
                <a:effectLst/>
                <a:latin typeface="Times New Roman" panose="02020603050405020304" pitchFamily="18" charset="0"/>
                <a:ea typeface="宋体" panose="02010600030101010101" pitchFamily="2" charset="-122"/>
              </a:rPr>
              <a:t>）；值分别为</a:t>
            </a:r>
            <a:r>
              <a:rPr lang="en-US" altLang="zh-CN" sz="1800" kern="100" dirty="0">
                <a:effectLst/>
                <a:latin typeface="Times New Roman" panose="02020603050405020304" pitchFamily="18" charset="0"/>
                <a:ea typeface="宋体" panose="02010600030101010101" pitchFamily="2" charset="-122"/>
              </a:rPr>
              <a:t> 1,2,3,4,5,6</a:t>
            </a:r>
            <a:r>
              <a:rPr lang="zh-CN" altLang="zh-CN" sz="1800" kern="100" dirty="0">
                <a:effectLst/>
                <a:latin typeface="Times New Roman" panose="02020603050405020304" pitchFamily="18" charset="0"/>
                <a:ea typeface="宋体" panose="02010600030101010101" pitchFamily="2" charset="-122"/>
              </a:rPr>
              <a:t>，。。 进程优先数（</a:t>
            </a:r>
            <a:r>
              <a:rPr lang="en-US" altLang="zh-CN" sz="1800" kern="100" dirty="0">
                <a:effectLst/>
                <a:latin typeface="Times New Roman" panose="02020603050405020304" pitchFamily="18" charset="0"/>
                <a:ea typeface="宋体" panose="02010600030101010101" pitchFamily="2" charset="-122"/>
              </a:rPr>
              <a:t>Priority</a:t>
            </a:r>
            <a:r>
              <a:rPr lang="zh-CN" altLang="zh-CN" sz="1800" kern="100" dirty="0">
                <a:effectLst/>
                <a:latin typeface="Times New Roman" panose="02020603050405020304" pitchFamily="18" charset="0"/>
                <a:ea typeface="宋体" panose="02010600030101010101" pitchFamily="2" charset="-122"/>
              </a:rPr>
              <a:t>）； 进程创建时间（</a:t>
            </a:r>
            <a:r>
              <a:rPr lang="en-US" altLang="zh-CN" sz="1800" kern="100" dirty="0" err="1">
                <a:effectLst/>
                <a:latin typeface="Times New Roman" panose="02020603050405020304" pitchFamily="18" charset="0"/>
                <a:ea typeface="宋体" panose="02010600030101010101" pitchFamily="2" charset="-122"/>
              </a:rPr>
              <a:t>InTimes</a:t>
            </a:r>
            <a:r>
              <a:rPr lang="zh-CN" altLang="zh-CN" sz="1800" kern="100" dirty="0">
                <a:effectLst/>
                <a:latin typeface="Times New Roman" panose="02020603050405020304" pitchFamily="18" charset="0"/>
                <a:ea typeface="宋体" panose="02010600030101010101" pitchFamily="2" charset="-122"/>
              </a:rPr>
              <a:t>）； 进程结束时间（</a:t>
            </a:r>
            <a:r>
              <a:rPr lang="en-US" altLang="zh-CN" sz="1800" kern="100" dirty="0" err="1">
                <a:effectLst/>
                <a:latin typeface="Times New Roman" panose="02020603050405020304" pitchFamily="18" charset="0"/>
                <a:ea typeface="宋体" panose="02010600030101010101" pitchFamily="2" charset="-122"/>
              </a:rPr>
              <a:t>EndTimes</a:t>
            </a:r>
            <a:r>
              <a:rPr lang="zh-CN" altLang="zh-CN" sz="1800" kern="100" dirty="0">
                <a:effectLst/>
                <a:latin typeface="Times New Roman" panose="02020603050405020304" pitchFamily="18" charset="0"/>
                <a:ea typeface="宋体" panose="02010600030101010101" pitchFamily="2" charset="-122"/>
              </a:rPr>
              <a:t>）； 进程状态（</a:t>
            </a:r>
            <a:r>
              <a:rPr lang="en-US" altLang="zh-CN" sz="1800" kern="100" dirty="0">
                <a:effectLst/>
                <a:latin typeface="Times New Roman" panose="02020603050405020304" pitchFamily="18" charset="0"/>
                <a:ea typeface="宋体" panose="02010600030101010101" pitchFamily="2" charset="-122"/>
              </a:rPr>
              <a:t>PSW</a:t>
            </a:r>
            <a:r>
              <a:rPr lang="zh-CN" altLang="zh-CN" sz="1800" kern="100" dirty="0">
                <a:effectLst/>
                <a:latin typeface="Times New Roman" panose="02020603050405020304" pitchFamily="18" charset="0"/>
                <a:ea typeface="宋体" panose="02010600030101010101" pitchFamily="2" charset="-122"/>
              </a:rPr>
              <a:t>）； 进程运行时间列表（</a:t>
            </a:r>
            <a:r>
              <a:rPr lang="en-US" altLang="zh-CN" sz="1800" kern="100" dirty="0" err="1">
                <a:effectLst/>
                <a:latin typeface="Times New Roman" panose="02020603050405020304" pitchFamily="18" charset="0"/>
                <a:ea typeface="宋体" panose="02010600030101010101" pitchFamily="2" charset="-122"/>
              </a:rPr>
              <a:t>RunTimes</a:t>
            </a:r>
            <a:r>
              <a:rPr lang="zh-CN" altLang="zh-CN" sz="1800" kern="100" dirty="0">
                <a:effectLst/>
                <a:latin typeface="Times New Roman" panose="02020603050405020304" pitchFamily="18" charset="0"/>
                <a:ea typeface="宋体" panose="02010600030101010101" pitchFamily="2" charset="-122"/>
              </a:rPr>
              <a:t>）； 进程周转时间统计（</a:t>
            </a:r>
            <a:r>
              <a:rPr lang="en-US" altLang="zh-CN" sz="1800" kern="100" dirty="0" err="1">
                <a:effectLst/>
                <a:latin typeface="Times New Roman" panose="02020603050405020304" pitchFamily="18" charset="0"/>
                <a:ea typeface="宋体" panose="02010600030101010101" pitchFamily="2" charset="-122"/>
              </a:rPr>
              <a:t>TurnTimes</a:t>
            </a:r>
            <a:r>
              <a:rPr lang="zh-CN" altLang="zh-CN" sz="1800" kern="100" dirty="0">
                <a:effectLst/>
                <a:latin typeface="Times New Roman" panose="02020603050405020304" pitchFamily="18" charset="0"/>
                <a:ea typeface="宋体" panose="02010600030101010101" pitchFamily="2" charset="-122"/>
              </a:rPr>
              <a:t>）； 进程包含的指令数目（</a:t>
            </a:r>
            <a:r>
              <a:rPr lang="en-US" altLang="zh-CN" sz="1800" kern="100" dirty="0" err="1">
                <a:effectLst/>
                <a:latin typeface="Times New Roman" panose="02020603050405020304" pitchFamily="18" charset="0"/>
                <a:ea typeface="宋体" panose="02010600030101010101" pitchFamily="2" charset="-122"/>
              </a:rPr>
              <a:t>InstrucNum</a:t>
            </a:r>
            <a:r>
              <a:rPr lang="zh-CN" altLang="zh-CN" sz="1800" kern="100" dirty="0">
                <a:effectLst/>
                <a:latin typeface="Times New Roman" panose="02020603050405020304" pitchFamily="18" charset="0"/>
                <a:ea typeface="宋体" panose="02010600030101010101" pitchFamily="2" charset="-122"/>
              </a:rPr>
              <a:t>）； 程序计数器信息（</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 指令寄存器信息（</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 在就绪队列信息列表（包括：位置编号（</a:t>
            </a:r>
            <a:r>
              <a:rPr lang="en-US" altLang="zh-CN" sz="1800" kern="100" dirty="0" err="1">
                <a:effectLst/>
                <a:latin typeface="Times New Roman" panose="02020603050405020304" pitchFamily="18" charset="0"/>
                <a:ea typeface="宋体" panose="02010600030101010101" pitchFamily="2" charset="-122"/>
              </a:rPr>
              <a:t>RqNum</a:t>
            </a:r>
            <a:r>
              <a:rPr lang="zh-CN" altLang="zh-CN" sz="1800" kern="100" dirty="0">
                <a:effectLst/>
                <a:latin typeface="Times New Roman" panose="02020603050405020304" pitchFamily="18" charset="0"/>
                <a:ea typeface="宋体" panose="02010600030101010101" pitchFamily="2" charset="-122"/>
              </a:rPr>
              <a:t>）、进入就绪队列时间（</a:t>
            </a:r>
            <a:r>
              <a:rPr lang="en-US" altLang="zh-CN" sz="1800" kern="100" dirty="0" err="1">
                <a:effectLst/>
                <a:latin typeface="Times New Roman" panose="02020603050405020304" pitchFamily="18" charset="0"/>
                <a:ea typeface="宋体" panose="02010600030101010101" pitchFamily="2" charset="-122"/>
              </a:rPr>
              <a:t>RqTimes</a:t>
            </a:r>
            <a:r>
              <a:rPr lang="zh-CN" altLang="zh-CN" sz="1800" kern="100" dirty="0">
                <a:effectLst/>
                <a:latin typeface="Times New Roman" panose="02020603050405020304" pitchFamily="18" charset="0"/>
                <a:ea typeface="宋体" panose="02010600030101010101" pitchFamily="2" charset="-122"/>
              </a:rPr>
              <a:t>））； 阻塞队列信息列表</a:t>
            </a:r>
            <a:r>
              <a:rPr lang="en-US" altLang="zh-CN" sz="1800" kern="100" dirty="0">
                <a:effectLst/>
                <a:latin typeface="Times New Roman" panose="02020603050405020304" pitchFamily="18" charset="0"/>
                <a:ea typeface="宋体" panose="02010600030101010101" pitchFamily="2" charset="-122"/>
              </a:rPr>
              <a:t> 1</a:t>
            </a:r>
            <a:r>
              <a:rPr lang="zh-CN" altLang="zh-CN" sz="1800" kern="100" dirty="0">
                <a:effectLst/>
                <a:latin typeface="Times New Roman" panose="02020603050405020304" pitchFamily="18" charset="0"/>
                <a:ea typeface="宋体" panose="02010600030101010101" pitchFamily="2" charset="-122"/>
              </a:rPr>
              <a:t>（包括：位置编号（</a:t>
            </a:r>
            <a:r>
              <a:rPr lang="en-US" altLang="zh-CN" sz="1800" kern="100" dirty="0">
                <a:effectLst/>
                <a:latin typeface="Times New Roman" panose="02020603050405020304" pitchFamily="18" charset="0"/>
                <a:ea typeface="宋体" panose="02010600030101010101" pitchFamily="2" charset="-122"/>
              </a:rPr>
              <a:t>BqNum1</a:t>
            </a:r>
            <a:r>
              <a:rPr lang="zh-CN" altLang="zh-CN" sz="1800" kern="100" dirty="0">
                <a:effectLst/>
                <a:latin typeface="Times New Roman" panose="02020603050405020304" pitchFamily="18" charset="0"/>
                <a:ea typeface="宋体" panose="02010600030101010101" pitchFamily="2" charset="-122"/>
              </a:rPr>
              <a:t>）、进程进入键盘输入阻塞队列时间 （</a:t>
            </a:r>
            <a:r>
              <a:rPr lang="en-US" altLang="zh-CN" sz="1800" kern="100" dirty="0">
                <a:effectLst/>
                <a:latin typeface="Times New Roman" panose="02020603050405020304" pitchFamily="18" charset="0"/>
                <a:ea typeface="宋体" panose="02010600030101010101" pitchFamily="2" charset="-122"/>
              </a:rPr>
              <a:t> BqTimes1</a:t>
            </a:r>
            <a:r>
              <a:rPr lang="zh-CN" altLang="zh-CN" sz="1800" kern="100" dirty="0">
                <a:effectLst/>
                <a:latin typeface="Times New Roman" panose="02020603050405020304" pitchFamily="18" charset="0"/>
                <a:ea typeface="宋体" panose="02010600030101010101" pitchFamily="2" charset="-122"/>
              </a:rPr>
              <a:t>））； 阻塞队列信息列表</a:t>
            </a:r>
            <a:r>
              <a:rPr lang="en-US" altLang="zh-CN" sz="1800" kern="100" dirty="0">
                <a:effectLst/>
                <a:latin typeface="Times New Roman" panose="02020603050405020304" pitchFamily="18" charset="0"/>
                <a:ea typeface="宋体" panose="02010600030101010101" pitchFamily="2" charset="-122"/>
              </a:rPr>
              <a:t> 2</a:t>
            </a:r>
            <a:r>
              <a:rPr lang="zh-CN" altLang="zh-CN" sz="1800" kern="100" dirty="0">
                <a:effectLst/>
                <a:latin typeface="Times New Roman" panose="02020603050405020304" pitchFamily="18" charset="0"/>
                <a:ea typeface="宋体" panose="02010600030101010101" pitchFamily="2" charset="-122"/>
              </a:rPr>
              <a:t>（包括：位置编号（</a:t>
            </a:r>
            <a:r>
              <a:rPr lang="en-US" altLang="zh-CN" sz="1800" kern="100" dirty="0">
                <a:effectLst/>
                <a:latin typeface="Times New Roman" panose="02020603050405020304" pitchFamily="18" charset="0"/>
                <a:ea typeface="宋体" panose="02010600030101010101" pitchFamily="2" charset="-122"/>
              </a:rPr>
              <a:t>BqNum2</a:t>
            </a:r>
            <a:r>
              <a:rPr lang="zh-CN" altLang="zh-CN" sz="1800" kern="100" dirty="0">
                <a:effectLst/>
                <a:latin typeface="Times New Roman" panose="02020603050405020304" pitchFamily="18" charset="0"/>
                <a:ea typeface="宋体" panose="02010600030101010101" pitchFamily="2" charset="-122"/>
              </a:rPr>
              <a:t>）、进程进入显示器输出阻塞队列时间 （</a:t>
            </a:r>
            <a:r>
              <a:rPr lang="en-US" altLang="zh-CN" sz="1800" kern="100" dirty="0">
                <a:effectLst/>
                <a:latin typeface="Times New Roman" panose="02020603050405020304" pitchFamily="18" charset="0"/>
                <a:ea typeface="宋体" panose="02010600030101010101" pitchFamily="2" charset="-122"/>
              </a:rPr>
              <a:t> BqTimes2</a:t>
            </a:r>
            <a:r>
              <a:rPr lang="zh-CN" altLang="zh-CN" sz="1800" kern="100" dirty="0">
                <a:effectLst/>
                <a:latin typeface="Times New Roman" panose="02020603050405020304" pitchFamily="18" charset="0"/>
                <a:ea typeface="宋体" panose="02010600030101010101" pitchFamily="2" charset="-122"/>
              </a:rPr>
              <a:t>））； 阻塞队列信息列表</a:t>
            </a:r>
            <a:r>
              <a:rPr lang="en-US" altLang="zh-CN" sz="1800" kern="100" dirty="0">
                <a:effectLst/>
                <a:latin typeface="Times New Roman" panose="02020603050405020304" pitchFamily="18" charset="0"/>
                <a:ea typeface="宋体" panose="02010600030101010101" pitchFamily="2" charset="-122"/>
              </a:rPr>
              <a:t> 3</a:t>
            </a:r>
            <a:r>
              <a:rPr lang="zh-CN" altLang="zh-CN" sz="1800" kern="100" dirty="0">
                <a:effectLst/>
                <a:latin typeface="Times New Roman" panose="02020603050405020304" pitchFamily="18" charset="0"/>
                <a:ea typeface="宋体" panose="02010600030101010101" pitchFamily="2" charset="-122"/>
              </a:rPr>
              <a:t>（包括：位置编号（</a:t>
            </a:r>
            <a:r>
              <a:rPr lang="en-US" altLang="zh-CN" sz="1800" kern="100" dirty="0">
                <a:effectLst/>
                <a:latin typeface="Times New Roman" panose="02020603050405020304" pitchFamily="18" charset="0"/>
                <a:ea typeface="宋体" panose="02010600030101010101" pitchFamily="2" charset="-122"/>
              </a:rPr>
              <a:t>BqNum3</a:t>
            </a:r>
            <a:r>
              <a:rPr lang="zh-CN" altLang="zh-CN" sz="1800" kern="100" dirty="0">
                <a:effectLst/>
                <a:latin typeface="Times New Roman" panose="02020603050405020304" pitchFamily="18" charset="0"/>
                <a:ea typeface="宋体" panose="02010600030101010101" pitchFamily="2" charset="-122"/>
              </a:rPr>
              <a:t>）、进程进入</a:t>
            </a:r>
            <a:r>
              <a:rPr lang="en-US" altLang="zh-CN" sz="1800" kern="100" dirty="0">
                <a:effectLst/>
                <a:latin typeface="Times New Roman" panose="02020603050405020304" pitchFamily="18" charset="0"/>
                <a:ea typeface="宋体" panose="02010600030101010101" pitchFamily="2" charset="-122"/>
              </a:rPr>
              <a:t> PV </a:t>
            </a:r>
            <a:r>
              <a:rPr lang="zh-CN" altLang="zh-CN" sz="1800" kern="100" dirty="0">
                <a:effectLst/>
                <a:latin typeface="Times New Roman" panose="02020603050405020304" pitchFamily="18" charset="0"/>
                <a:ea typeface="宋体" panose="02010600030101010101" pitchFamily="2" charset="-122"/>
              </a:rPr>
              <a:t>操作控制阻塞队列时 间（</a:t>
            </a:r>
            <a:r>
              <a:rPr lang="en-US" altLang="zh-CN" sz="1800" kern="100" dirty="0">
                <a:effectLst/>
                <a:latin typeface="Times New Roman" panose="02020603050405020304" pitchFamily="18" charset="0"/>
                <a:ea typeface="宋体" panose="02010600030101010101" pitchFamily="2" charset="-122"/>
              </a:rPr>
              <a:t> BqTimes3</a:t>
            </a:r>
            <a:r>
              <a:rPr lang="zh-CN" altLang="zh-CN" sz="1800" kern="100" dirty="0">
                <a:effectLst/>
                <a:latin typeface="Times New Roman" panose="02020603050405020304" pitchFamily="18" charset="0"/>
                <a:ea typeface="宋体" panose="02010600030101010101" pitchFamily="2" charset="-122"/>
              </a:rPr>
              <a:t>））； 说明：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系统请求运行的并发进程个数最小值为</a:t>
            </a:r>
            <a:r>
              <a:rPr lang="en-US" altLang="zh-CN" sz="1800" kern="100" dirty="0">
                <a:effectLst/>
                <a:latin typeface="Times New Roman" panose="02020603050405020304" pitchFamily="18" charset="0"/>
                <a:ea typeface="宋体" panose="02010600030101010101" pitchFamily="2" charset="-122"/>
              </a:rPr>
              <a:t> 5</a:t>
            </a:r>
            <a:r>
              <a:rPr lang="zh-CN" altLang="zh-CN" sz="1800" kern="100" dirty="0">
                <a:effectLst/>
                <a:latin typeface="Times New Roman" panose="02020603050405020304" pitchFamily="18" charset="0"/>
                <a:ea typeface="宋体" panose="02010600030101010101" pitchFamily="2" charset="-122"/>
              </a:rPr>
              <a:t>，可以自行设计最大值。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进程编号（</a:t>
            </a:r>
            <a:r>
              <a:rPr lang="en-US" altLang="zh-CN" sz="1800" kern="100" dirty="0" err="1">
                <a:effectLst/>
                <a:latin typeface="Times New Roman" panose="02020603050405020304" pitchFamily="18" charset="0"/>
                <a:ea typeface="宋体" panose="02010600030101010101" pitchFamily="2" charset="-122"/>
              </a:rPr>
              <a:t>ProID</a:t>
            </a:r>
            <a:r>
              <a:rPr lang="zh-CN" altLang="zh-CN" sz="1800" kern="100" dirty="0">
                <a:effectLst/>
                <a:latin typeface="Times New Roman" panose="02020603050405020304" pitchFamily="18" charset="0"/>
                <a:ea typeface="宋体" panose="02010600030101010101" pitchFamily="2" charset="-122"/>
              </a:rPr>
              <a:t>）：整数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进程优先数（</a:t>
            </a:r>
            <a:r>
              <a:rPr lang="en-US" altLang="zh-CN" sz="1800" kern="100" dirty="0">
                <a:effectLst/>
                <a:latin typeface="Times New Roman" panose="02020603050405020304" pitchFamily="18" charset="0"/>
                <a:ea typeface="宋体" panose="02010600030101010101" pitchFamily="2" charset="-122"/>
              </a:rPr>
              <a:t>Priority</a:t>
            </a:r>
            <a:r>
              <a:rPr lang="zh-CN" altLang="zh-CN" sz="1800" kern="100" dirty="0">
                <a:effectLst/>
                <a:latin typeface="Times New Roman" panose="02020603050405020304" pitchFamily="18" charset="0"/>
                <a:ea typeface="宋体" panose="02010600030101010101" pitchFamily="2" charset="-122"/>
              </a:rPr>
              <a:t>）：随机生成</a:t>
            </a:r>
            <a:r>
              <a:rPr lang="en-US" altLang="zh-CN" sz="1800" kern="100" dirty="0">
                <a:effectLst/>
                <a:latin typeface="Times New Roman" panose="02020603050405020304" pitchFamily="18" charset="0"/>
                <a:ea typeface="宋体" panose="02010600030101010101" pitchFamily="2" charset="-122"/>
              </a:rPr>
              <a:t>[1-5]</a:t>
            </a:r>
            <a:r>
              <a:rPr lang="zh-CN" altLang="zh-CN" sz="1800" kern="100" dirty="0">
                <a:effectLst/>
                <a:latin typeface="Times New Roman" panose="02020603050405020304" pitchFamily="18" charset="0"/>
                <a:ea typeface="宋体" panose="02010600030101010101" pitchFamily="2" charset="-122"/>
              </a:rPr>
              <a:t>整数优先数，优先数越小，优先级越大；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进程创建时间（</a:t>
            </a:r>
            <a:r>
              <a:rPr lang="en-US" altLang="zh-CN" sz="1800" kern="100" dirty="0" err="1">
                <a:effectLst/>
                <a:latin typeface="Times New Roman" panose="02020603050405020304" pitchFamily="18" charset="0"/>
                <a:ea typeface="宋体" panose="02010600030101010101" pitchFamily="2" charset="-122"/>
              </a:rPr>
              <a:t>InTimes</a:t>
            </a:r>
            <a:r>
              <a:rPr lang="zh-CN" altLang="zh-CN" sz="1800" kern="100" dirty="0">
                <a:effectLst/>
                <a:latin typeface="Times New Roman" panose="02020603050405020304" pitchFamily="18" charset="0"/>
                <a:ea typeface="宋体" panose="02010600030101010101" pitchFamily="2" charset="-122"/>
              </a:rPr>
              <a:t>）：由仿真时钟开始计时，整数，假设每条指令执行时间</a:t>
            </a:r>
            <a:r>
              <a:rPr lang="en-US" altLang="zh-CN" sz="1800" kern="100" dirty="0">
                <a:effectLst/>
                <a:latin typeface="Times New Roman" panose="02020603050405020304" pitchFamily="18" charset="0"/>
                <a:ea typeface="宋体" panose="02010600030101010101" pitchFamily="2" charset="-122"/>
              </a:rPr>
              <a:t> 1s</a:t>
            </a:r>
            <a:r>
              <a:rPr lang="zh-CN" altLang="zh-CN" sz="1800" kern="100" dirty="0">
                <a:effectLst/>
                <a:latin typeface="Times New Roman" panose="02020603050405020304" pitchFamily="18" charset="0"/>
                <a:ea typeface="宋体" panose="02010600030101010101" pitchFamily="2" charset="-122"/>
              </a:rPr>
              <a:t>；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进程结束时间（</a:t>
            </a:r>
            <a:r>
              <a:rPr lang="en-US" altLang="zh-CN" sz="1800" kern="100" dirty="0" err="1">
                <a:effectLst/>
                <a:latin typeface="Times New Roman" panose="02020603050405020304" pitchFamily="18" charset="0"/>
                <a:ea typeface="宋体" panose="02010600030101010101" pitchFamily="2" charset="-122"/>
              </a:rPr>
              <a:t>EndTimes</a:t>
            </a:r>
            <a:r>
              <a:rPr lang="zh-CN" altLang="zh-CN" sz="1800" kern="100" dirty="0">
                <a:effectLst/>
                <a:latin typeface="Times New Roman" panose="02020603050405020304" pitchFamily="18" charset="0"/>
                <a:ea typeface="宋体" panose="02010600030101010101" pitchFamily="2" charset="-122"/>
              </a:rPr>
              <a:t>）：显示仿真时钟的时间，整数；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进程运行时间列表（</a:t>
            </a:r>
            <a:r>
              <a:rPr lang="en-US" altLang="zh-CN" sz="1800" kern="100" dirty="0" err="1">
                <a:effectLst/>
                <a:latin typeface="Times New Roman" panose="02020603050405020304" pitchFamily="18" charset="0"/>
                <a:ea typeface="宋体" panose="02010600030101010101" pitchFamily="2" charset="-122"/>
              </a:rPr>
              <a:t>RunTime</a:t>
            </a:r>
            <a:r>
              <a:rPr lang="zh-CN" altLang="zh-CN" sz="1800" kern="100" dirty="0">
                <a:effectLst/>
                <a:latin typeface="Times New Roman" panose="02020603050405020304" pitchFamily="18" charset="0"/>
                <a:ea typeface="宋体" panose="02010600030101010101" pitchFamily="2" charset="-122"/>
              </a:rPr>
              <a:t>）：统计记录进程开始运行时间、时长，时间由仿真时 钟提供；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进程包含的指令数目（</a:t>
            </a:r>
            <a:r>
              <a:rPr lang="en-US" altLang="zh-CN" sz="1800" kern="100" dirty="0" err="1">
                <a:effectLst/>
                <a:latin typeface="Times New Roman" panose="02020603050405020304" pitchFamily="18" charset="0"/>
                <a:ea typeface="宋体" panose="02010600030101010101" pitchFamily="2" charset="-122"/>
              </a:rPr>
              <a:t>InstrucNum</a:t>
            </a:r>
            <a:r>
              <a:rPr lang="zh-CN" altLang="zh-CN" sz="1800" kern="100" dirty="0">
                <a:effectLst/>
                <a:latin typeface="Times New Roman" panose="02020603050405020304" pitchFamily="18" charset="0"/>
                <a:ea typeface="宋体" panose="02010600030101010101" pitchFamily="2" charset="-122"/>
              </a:rPr>
              <a:t>）：可自行扩展；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en-US" altLang="zh-CN" sz="1800" kern="100" dirty="0">
                <a:effectLst/>
                <a:latin typeface="Times New Roman" panose="02020603050405020304" pitchFamily="18" charset="0"/>
                <a:ea typeface="宋体" panose="02010600030101010101" pitchFamily="2" charset="-122"/>
              </a:rPr>
              <a:t>PSW</a:t>
            </a:r>
            <a:r>
              <a:rPr lang="zh-CN" altLang="zh-CN" sz="1800" kern="100" dirty="0">
                <a:effectLst/>
                <a:latin typeface="Times New Roman" panose="02020603050405020304" pitchFamily="18" charset="0"/>
                <a:ea typeface="宋体" panose="02010600030101010101" pitchFamily="2" charset="-122"/>
              </a:rPr>
              <a:t>：保存该进程当前状态：运行、就绪、阻塞；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指令寄存器信息（</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）：正在执行的指令编号； </a:t>
            </a:r>
            <a:r>
              <a:rPr lang="en-US" altLang="zh-CN" sz="1800" kern="100" dirty="0">
                <a:effectLst/>
                <a:latin typeface="Segoe UI Symbol" panose="020B0502040204020203" pitchFamily="34" charset="0"/>
                <a:ea typeface="宋体" panose="02010600030101010101" pitchFamily="2" charset="-122"/>
                <a:cs typeface="Segoe UI Symbol" panose="020B0502040204020203" pitchFamily="34" charset="0"/>
              </a:rPr>
              <a:t>★</a:t>
            </a:r>
            <a:r>
              <a:rPr lang="zh-CN" altLang="zh-CN" sz="1800" kern="100" dirty="0">
                <a:effectLst/>
                <a:latin typeface="Times New Roman" panose="02020603050405020304" pitchFamily="18" charset="0"/>
                <a:ea typeface="宋体" panose="02010600030101010101" pitchFamily="2" charset="-122"/>
              </a:rPr>
              <a:t>程序计数器信息（</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）；下一条将执行的指令编号；</a:t>
            </a:r>
          </a:p>
          <a:p>
            <a:pPr indent="266700" algn="just"/>
            <a:r>
              <a:rPr lang="zh-CN" altLang="zh-CN" sz="1800" kern="100" dirty="0">
                <a:effectLst/>
                <a:latin typeface="Times New Roman" panose="02020603050405020304" pitchFamily="18" charset="0"/>
                <a:ea typeface="宋体" panose="02010600030101010101" pitchFamily="2" charset="-122"/>
              </a:rPr>
              <a:t>本实践相较于</a:t>
            </a:r>
            <a:r>
              <a:rPr lang="en-US" altLang="zh-CN" sz="1800" kern="100" dirty="0">
                <a:effectLst/>
                <a:latin typeface="Times New Roman" panose="02020603050405020304" pitchFamily="18" charset="0"/>
                <a:ea typeface="宋体" panose="02010600030101010101" pitchFamily="2" charset="-122"/>
              </a:rPr>
              <a:t>Linux </a:t>
            </a:r>
            <a:r>
              <a:rPr lang="en-US" altLang="zh-CN" sz="1800" kern="100" dirty="0" err="1">
                <a:effectLst/>
                <a:latin typeface="Times New Roman" panose="02020603050405020304" pitchFamily="18" charset="0"/>
                <a:ea typeface="宋体" panose="02010600030101010101" pitchFamily="2" charset="-122"/>
              </a:rPr>
              <a:t>task_struct</a:t>
            </a:r>
            <a:r>
              <a:rPr lang="zh-CN" altLang="zh-CN" sz="1800" kern="100" dirty="0">
                <a:effectLst/>
                <a:latin typeface="Times New Roman" panose="02020603050405020304" pitchFamily="18" charset="0"/>
                <a:ea typeface="宋体" panose="02010600030101010101" pitchFamily="2" charset="-122"/>
              </a:rPr>
              <a:t>的数据结构设计，出了增加多个阻塞队列外，还需要定义</a:t>
            </a:r>
            <a:r>
              <a:rPr lang="en-US" altLang="zh-CN" sz="1800" kern="100" dirty="0" err="1">
                <a:effectLst/>
                <a:latin typeface="Times New Roman" panose="02020603050405020304" pitchFamily="18" charset="0"/>
                <a:ea typeface="宋体" panose="02010600030101010101" pitchFamily="2" charset="-122"/>
              </a:rPr>
              <a:t>HarddiskLoc</a:t>
            </a:r>
            <a:r>
              <a:rPr lang="zh-CN" altLang="zh-CN" sz="1800" kern="100" dirty="0">
                <a:effectLst/>
                <a:latin typeface="Times New Roman" panose="02020603050405020304" pitchFamily="18" charset="0"/>
                <a:ea typeface="宋体" panose="02010600030101010101" pitchFamily="2" charset="-122"/>
              </a:rPr>
              <a:t>，代表本进程在硬盘中存储的起地址，</a:t>
            </a:r>
            <a:r>
              <a:rPr lang="en-US" altLang="zh-CN" sz="1800" kern="100" dirty="0" err="1">
                <a:effectLst/>
                <a:latin typeface="Times New Roman" panose="02020603050405020304" pitchFamily="18" charset="0"/>
                <a:ea typeface="宋体" panose="02010600030101010101" pitchFamily="2" charset="-122"/>
              </a:rPr>
              <a:t>MemoryLoc</a:t>
            </a:r>
            <a:r>
              <a:rPr lang="zh-CN" altLang="zh-CN" sz="1800" kern="100" dirty="0">
                <a:effectLst/>
                <a:latin typeface="Times New Roman" panose="02020603050405020304" pitchFamily="18" charset="0"/>
                <a:ea typeface="宋体" panose="02010600030101010101" pitchFamily="2" charset="-122"/>
              </a:rPr>
              <a:t>，代表本进程在内存中存储的起地址，</a:t>
            </a:r>
            <a:r>
              <a:rPr lang="en-US" altLang="zh-CN" sz="1800" kern="100" dirty="0" err="1">
                <a:effectLst/>
                <a:latin typeface="Times New Roman" panose="02020603050405020304" pitchFamily="18" charset="0"/>
                <a:ea typeface="宋体" panose="02010600030101010101" pitchFamily="2" charset="-122"/>
              </a:rPr>
              <a:t>L_Address</a:t>
            </a:r>
            <a:r>
              <a:rPr lang="zh-CN" altLang="zh-CN" sz="1800" kern="100" dirty="0">
                <a:effectLst/>
                <a:latin typeface="Times New Roman" panose="02020603050405020304" pitchFamily="18" charset="0"/>
                <a:ea typeface="宋体" panose="02010600030101010101" pitchFamily="2" charset="-122"/>
              </a:rPr>
              <a:t>，代表本进程当前指令的偏移地址，</a:t>
            </a:r>
            <a:r>
              <a:rPr lang="en-US" altLang="zh-CN" sz="1800" kern="100" dirty="0" err="1">
                <a:effectLst/>
                <a:latin typeface="Times New Roman" panose="02020603050405020304" pitchFamily="18" charset="0"/>
                <a:ea typeface="宋体" panose="02010600030101010101" pitchFamily="2" charset="-122"/>
              </a:rPr>
              <a:t>MPageCOunt</a:t>
            </a:r>
            <a:r>
              <a:rPr lang="zh-CN" altLang="zh-CN" sz="1800" kern="100" dirty="0">
                <a:effectLst/>
                <a:latin typeface="Times New Roman" panose="02020603050405020304" pitchFamily="18" charset="0"/>
                <a:ea typeface="宋体" panose="02010600030101010101" pitchFamily="2" charset="-122"/>
              </a:rPr>
              <a:t>，代表单个进程执行指令的缺页次数，</a:t>
            </a:r>
            <a:r>
              <a:rPr lang="en-US" altLang="zh-CN" sz="1800" kern="100" dirty="0" err="1">
                <a:effectLst/>
                <a:latin typeface="Times New Roman" panose="02020603050405020304" pitchFamily="18" charset="0"/>
                <a:ea typeface="宋体" panose="02010600030101010101" pitchFamily="2" charset="-122"/>
              </a:rPr>
              <a:t>supercount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，为了实现单个进程自定义指令运行时间设定的变量，</a:t>
            </a:r>
            <a:r>
              <a:rPr lang="en-US" altLang="zh-CN" sz="1800" kern="100" dirty="0">
                <a:effectLst/>
                <a:latin typeface="Times New Roman" panose="02020603050405020304" pitchFamily="18" charset="0"/>
                <a:ea typeface="宋体" panose="02010600030101010101" pitchFamily="2" charset="-122"/>
              </a:rPr>
              <a:t>number</a:t>
            </a:r>
            <a:r>
              <a:rPr lang="zh-CN" altLang="zh-CN" sz="1800" kern="100" dirty="0">
                <a:effectLst/>
                <a:latin typeface="Times New Roman" panose="02020603050405020304" pitchFamily="18" charset="0"/>
                <a:ea typeface="宋体" panose="02010600030101010101" pitchFamily="2" charset="-122"/>
              </a:rPr>
              <a:t>，为了创建新进程定义的变量。详细操作在</a:t>
            </a:r>
            <a:r>
              <a:rPr lang="en-US" altLang="zh-CN" sz="1800" kern="100" dirty="0">
                <a:effectLst/>
                <a:latin typeface="Times New Roman" panose="02020603050405020304" pitchFamily="18" charset="0"/>
                <a:ea typeface="宋体" panose="02010600030101010101" pitchFamily="2" charset="-122"/>
              </a:rPr>
              <a:t>OS</a:t>
            </a:r>
            <a:r>
              <a:rPr lang="zh-CN" altLang="zh-CN" sz="1800" kern="100" dirty="0">
                <a:effectLst/>
                <a:latin typeface="Times New Roman" panose="02020603050405020304" pitchFamily="18" charset="0"/>
                <a:ea typeface="宋体" panose="02010600030101010101" pitchFamily="2" charset="-122"/>
              </a:rPr>
              <a:t>原语核心操作介绍。</a:t>
            </a:r>
          </a:p>
          <a:p>
            <a:endParaRPr lang="zh-CN" altLang="en-US" dirty="0"/>
          </a:p>
        </p:txBody>
      </p:sp>
    </p:spTree>
    <p:extLst>
      <p:ext uri="{BB962C8B-B14F-4D97-AF65-F5344CB8AC3E}">
        <p14:creationId xmlns:p14="http://schemas.microsoft.com/office/powerpoint/2010/main" val="76068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3DC2B-CDB2-4939-83CF-14D7C7D666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103713F-99AB-4AD5-8368-7B343033A2A6}"/>
              </a:ext>
            </a:extLst>
          </p:cNvPr>
          <p:cNvSpPr>
            <a:spLocks noGrp="1"/>
          </p:cNvSpPr>
          <p:nvPr>
            <p:ph idx="1"/>
          </p:nvPr>
        </p:nvSpPr>
        <p:spPr>
          <a:xfrm>
            <a:off x="741382" y="1169409"/>
            <a:ext cx="10515600" cy="4351338"/>
          </a:xfrm>
        </p:spPr>
        <p:txBody>
          <a:bodyPr>
            <a:normAutofit fontScale="92500" lnSpcReduction="10000"/>
          </a:bodyPr>
          <a:lstStyle/>
          <a:p>
            <a:pPr algn="just"/>
            <a:r>
              <a:rPr lang="zh-CN" altLang="zh-CN"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OS</a:t>
            </a:r>
            <a:r>
              <a:rPr lang="zh-CN" altLang="zh-CN" sz="1800" kern="100" dirty="0">
                <a:effectLst/>
                <a:latin typeface="Times New Roman" panose="02020603050405020304" pitchFamily="18" charset="0"/>
                <a:ea typeface="宋体" panose="02010600030101010101" pitchFamily="2" charset="-122"/>
              </a:rPr>
              <a:t>的原语核心操作并未集中在一个类内，分布在不同类的函数中。根据一个作业的创建、进程的创建来看，首先是作业的创建。</a:t>
            </a:r>
          </a:p>
          <a:p>
            <a:pPr algn="just"/>
            <a:r>
              <a:rPr lang="zh-CN" altLang="zh-CN" sz="1800" kern="100" dirty="0">
                <a:effectLst/>
                <a:latin typeface="Times New Roman" panose="02020603050405020304" pitchFamily="18" charset="0"/>
                <a:ea typeface="宋体" panose="02010600030101010101" pitchFamily="2" charset="-122"/>
              </a:rPr>
              <a:t>由</a:t>
            </a:r>
            <a:r>
              <a:rPr lang="en-US" altLang="zh-CN" sz="1800" kern="100" dirty="0" err="1">
                <a:effectLst/>
                <a:latin typeface="Times New Roman" panose="02020603050405020304" pitchFamily="18" charset="0"/>
                <a:ea typeface="宋体" panose="02010600030101010101" pitchFamily="2" charset="-122"/>
              </a:rPr>
              <a:t>NewTask</a:t>
            </a:r>
            <a:r>
              <a:rPr lang="zh-CN" altLang="zh-CN" sz="1800" kern="100" dirty="0">
                <a:effectLst/>
                <a:latin typeface="Times New Roman" panose="02020603050405020304" pitchFamily="18" charset="0"/>
                <a:ea typeface="宋体" panose="02010600030101010101" pitchFamily="2" charset="-122"/>
              </a:rPr>
              <a:t>类每</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rPr>
              <a:t>秒进行一次作业检测，检测</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过去五秒内是否有进程产生。如果有的话就产生新的</a:t>
            </a:r>
            <a:r>
              <a:rPr lang="en-US" altLang="zh-CN" sz="1800" kern="100" dirty="0">
                <a:effectLst/>
                <a:latin typeface="Times New Roman" panose="02020603050405020304" pitchFamily="18" charset="0"/>
                <a:ea typeface="宋体" panose="02010600030101010101" pitchFamily="2" charset="-122"/>
              </a:rPr>
              <a:t>JCB</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JCB</a:t>
            </a:r>
            <a:r>
              <a:rPr lang="zh-CN" altLang="zh-CN" sz="1800" kern="100" dirty="0">
                <a:effectLst/>
                <a:latin typeface="Times New Roman" panose="02020603050405020304" pitchFamily="18" charset="0"/>
                <a:ea typeface="宋体" panose="02010600030101010101" pitchFamily="2" charset="-122"/>
              </a:rPr>
              <a:t>原语已于上文介绍过。这里主要介绍</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的进程原语。</a:t>
            </a:r>
          </a:p>
          <a:p>
            <a:pPr algn="just"/>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同样需要根据</a:t>
            </a:r>
            <a:r>
              <a:rPr lang="en-US" altLang="zh-CN" sz="1800" kern="100" dirty="0">
                <a:effectLst/>
                <a:latin typeface="Times New Roman" panose="02020603050405020304" pitchFamily="18" charset="0"/>
                <a:ea typeface="宋体" panose="02010600030101010101" pitchFamily="2" charset="-122"/>
              </a:rPr>
              <a:t>Priority</a:t>
            </a:r>
            <a:r>
              <a:rPr lang="zh-CN" altLang="zh-CN" sz="1800" kern="100" dirty="0">
                <a:effectLst/>
                <a:latin typeface="Times New Roman" panose="02020603050405020304" pitchFamily="18" charset="0"/>
                <a:ea typeface="宋体" panose="02010600030101010101" pitchFamily="2" charset="-122"/>
              </a:rPr>
              <a:t>进行优先级排序，所以需要继承</a:t>
            </a:r>
            <a:r>
              <a:rPr lang="en-US" altLang="zh-CN" sz="1800" kern="100" dirty="0">
                <a:effectLst/>
                <a:latin typeface="Times New Roman" panose="02020603050405020304" pitchFamily="18" charset="0"/>
                <a:ea typeface="宋体" panose="02010600030101010101" pitchFamily="2" charset="-122"/>
              </a:rPr>
              <a:t>Comparable</a:t>
            </a:r>
            <a:r>
              <a:rPr lang="zh-CN" altLang="zh-CN" sz="1800" kern="100" dirty="0">
                <a:effectLst/>
                <a:latin typeface="Times New Roman" panose="02020603050405020304" pitchFamily="18" charset="0"/>
                <a:ea typeface="宋体" panose="02010600030101010101" pitchFamily="2" charset="-122"/>
              </a:rPr>
              <a:t>类然后定义比较函数。</a:t>
            </a:r>
            <a:r>
              <a:rPr lang="en-US" altLang="zh-CN" sz="1800" kern="100" dirty="0">
                <a:effectLst/>
                <a:latin typeface="Times New Roman" panose="02020603050405020304" pitchFamily="18" charset="0"/>
                <a:ea typeface="宋体" panose="02010600030101010101" pitchFamily="2" charset="-122"/>
              </a:rPr>
              <a:t>Public PCB</a:t>
            </a:r>
            <a:r>
              <a:rPr lang="zh-CN" altLang="zh-CN" sz="1800" kern="100" dirty="0">
                <a:effectLst/>
                <a:latin typeface="Times New Roman" panose="02020603050405020304" pitchFamily="18" charset="0"/>
                <a:ea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的结构体，在定义结构时会根据</a:t>
            </a:r>
            <a:r>
              <a:rPr lang="en-US" altLang="zh-CN" sz="1800" kern="100" dirty="0">
                <a:effectLst/>
                <a:latin typeface="Times New Roman" panose="02020603050405020304" pitchFamily="18" charset="0"/>
                <a:ea typeface="宋体" panose="02010600030101010101" pitchFamily="2" charset="-122"/>
              </a:rPr>
              <a:t>Process</a:t>
            </a:r>
            <a:r>
              <a:rPr lang="zh-CN" altLang="zh-CN" sz="1800" kern="100" dirty="0">
                <a:effectLst/>
                <a:latin typeface="Times New Roman" panose="02020603050405020304" pitchFamily="18" charset="0"/>
                <a:ea typeface="宋体" panose="02010600030101010101" pitchFamily="2" charset="-122"/>
              </a:rPr>
              <a:t>列表比对</a:t>
            </a:r>
            <a:r>
              <a:rPr lang="en-US" altLang="zh-CN" sz="1800" kern="100" dirty="0" err="1">
                <a:effectLst/>
                <a:latin typeface="Times New Roman" panose="02020603050405020304" pitchFamily="18" charset="0"/>
                <a:ea typeface="宋体" panose="02010600030101010101" pitchFamily="2" charset="-122"/>
              </a:rPr>
              <a:t>ProID</a:t>
            </a:r>
            <a:r>
              <a:rPr lang="zh-CN" altLang="zh-CN" sz="1800" kern="100" dirty="0">
                <a:effectLst/>
                <a:latin typeface="Times New Roman" panose="02020603050405020304" pitchFamily="18" charset="0"/>
                <a:ea typeface="宋体" panose="02010600030101010101" pitchFamily="2" charset="-122"/>
              </a:rPr>
              <a:t>是否正确，同时因为内存大小受限，在内存中一次最多只能有</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rPr>
              <a:t>个进程运行。在初始化</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时会自动调用创建进程指令。</a:t>
            </a:r>
          </a:p>
          <a:p>
            <a:pPr algn="just"/>
            <a:r>
              <a:rPr lang="zh-CN" altLang="zh-CN" sz="1800" kern="100" dirty="0">
                <a:effectLst/>
                <a:latin typeface="Times New Roman" panose="02020603050405020304" pitchFamily="18" charset="0"/>
                <a:ea typeface="宋体" panose="02010600030101010101" pitchFamily="2" charset="-122"/>
              </a:rPr>
              <a:t>创建原语，根据进程修改主要变量，运行时间设为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，运转时间设为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PSW</a:t>
            </a:r>
            <a:r>
              <a:rPr lang="zh-CN" altLang="zh-CN" sz="1800" kern="100" dirty="0">
                <a:effectLst/>
                <a:latin typeface="Times New Roman" panose="02020603050405020304" pitchFamily="18" charset="0"/>
                <a:ea typeface="宋体" panose="02010600030101010101" pitchFamily="2" charset="-122"/>
              </a:rPr>
              <a:t>设为</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：代表此进程为就绪态，设置就绪队列进入时间，设置阻塞队列时间为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，设置阻塞队列序号为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，然后把此进程加入就绪队列和进程总体。</a:t>
            </a:r>
          </a:p>
          <a:p>
            <a:pPr indent="266700" algn="just"/>
            <a:r>
              <a:rPr lang="zh-CN" altLang="zh-CN" sz="1800" kern="100" dirty="0">
                <a:effectLst/>
                <a:latin typeface="Times New Roman" panose="02020603050405020304" pitchFamily="18" charset="0"/>
                <a:ea typeface="宋体" panose="02010600030101010101" pitchFamily="2" charset="-122"/>
              </a:rPr>
              <a:t>撤销进程原语，是进程指令运行完成时调用的，把</a:t>
            </a:r>
            <a:r>
              <a:rPr lang="en-US" altLang="zh-CN" sz="1800" kern="100" dirty="0">
                <a:effectLst/>
                <a:latin typeface="Times New Roman" panose="02020603050405020304" pitchFamily="18" charset="0"/>
                <a:ea typeface="宋体" panose="02010600030101010101" pitchFamily="2" charset="-122"/>
              </a:rPr>
              <a:t>PSW</a:t>
            </a:r>
            <a:r>
              <a:rPr lang="zh-CN" altLang="zh-CN" sz="1800" kern="100" dirty="0">
                <a:effectLst/>
                <a:latin typeface="Times New Roman" panose="02020603050405020304" pitchFamily="18" charset="0"/>
                <a:ea typeface="宋体" panose="02010600030101010101" pitchFamily="2" charset="-122"/>
              </a:rPr>
              <a:t>设为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，代表进程终止，更新进程的运转时间，然后把释放申请的内存，移除就绪队列和进程总体。</a:t>
            </a:r>
          </a:p>
          <a:p>
            <a:pPr indent="266700" algn="just"/>
            <a:r>
              <a:rPr lang="zh-CN" altLang="zh-CN" sz="1800" kern="100" dirty="0">
                <a:effectLst/>
                <a:latin typeface="Times New Roman" panose="02020603050405020304" pitchFamily="18" charset="0"/>
                <a:ea typeface="宋体" panose="02010600030101010101" pitchFamily="2" charset="-122"/>
              </a:rPr>
              <a:t>阻塞队列原语，通过阻塞原语把进程的状态设为</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，即阻塞态，然后根据</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加入不同的阻塞队列。</a:t>
            </a:r>
          </a:p>
          <a:p>
            <a:pPr algn="just"/>
            <a:r>
              <a:rPr lang="zh-CN" altLang="zh-CN" sz="1800" kern="100" dirty="0">
                <a:effectLst/>
                <a:latin typeface="Times New Roman" panose="02020603050405020304" pitchFamily="18" charset="0"/>
                <a:ea typeface="宋体" panose="02010600030101010101" pitchFamily="2" charset="-122"/>
              </a:rPr>
              <a:t>唤醒进程原语，通过唤醒原语把进程状态位设为</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，即就绪态，然后根据</a:t>
            </a:r>
            <a:r>
              <a:rPr lang="en-US" altLang="zh-CN" sz="1800" kern="100" dirty="0">
                <a:effectLst/>
                <a:latin typeface="Times New Roman" panose="02020603050405020304" pitchFamily="18" charset="0"/>
                <a:ea typeface="宋体" panose="02010600030101010101" pitchFamily="2" charset="-122"/>
              </a:rPr>
              <a:t>IR</a:t>
            </a:r>
            <a:r>
              <a:rPr lang="zh-CN" altLang="zh-CN" sz="1800" kern="100" dirty="0">
                <a:effectLst/>
                <a:latin typeface="Times New Roman" panose="02020603050405020304" pitchFamily="18" charset="0"/>
                <a:ea typeface="宋体" panose="02010600030101010101" pitchFamily="2" charset="-122"/>
              </a:rPr>
              <a:t>唤醒进程退出阻塞队列，加入就绪队列。</a:t>
            </a:r>
          </a:p>
          <a:p>
            <a:endParaRPr lang="zh-CN" altLang="en-US" dirty="0"/>
          </a:p>
        </p:txBody>
      </p:sp>
    </p:spTree>
    <p:extLst>
      <p:ext uri="{BB962C8B-B14F-4D97-AF65-F5344CB8AC3E}">
        <p14:creationId xmlns:p14="http://schemas.microsoft.com/office/powerpoint/2010/main" val="2899749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7AB19-C8EB-4174-8AAA-FA2E0DF108D0}"/>
              </a:ext>
            </a:extLst>
          </p:cNvPr>
          <p:cNvSpPr>
            <a:spLocks noGrp="1"/>
          </p:cNvSpPr>
          <p:nvPr>
            <p:ph type="title"/>
          </p:nvPr>
        </p:nvSpPr>
        <p:spPr/>
        <p:txBody>
          <a:bodyPr/>
          <a:lstStyle/>
          <a:p>
            <a:r>
              <a:rPr lang="zh-CN" altLang="en-US" dirty="0"/>
              <a:t>总体</a:t>
            </a:r>
          </a:p>
        </p:txBody>
      </p:sp>
      <p:sp>
        <p:nvSpPr>
          <p:cNvPr id="3" name="内容占位符 2">
            <a:extLst>
              <a:ext uri="{FF2B5EF4-FFF2-40B4-BE49-F238E27FC236}">
                <a16:creationId xmlns:a16="http://schemas.microsoft.com/office/drawing/2014/main" id="{FC95560D-A481-42DD-AA7D-D8F2C42A85C0}"/>
              </a:ext>
            </a:extLst>
          </p:cNvPr>
          <p:cNvSpPr>
            <a:spLocks noGrp="1"/>
          </p:cNvSpPr>
          <p:nvPr>
            <p:ph idx="1"/>
          </p:nvPr>
        </p:nvSpPr>
        <p:spPr/>
        <p:txBody>
          <a:bodyPr>
            <a:normAutofit fontScale="92500" lnSpcReduction="20000"/>
          </a:bodyPr>
          <a:lstStyle/>
          <a:p>
            <a:r>
              <a:rPr lang="zh-CN" altLang="zh-CN" sz="3200" kern="100" dirty="0">
                <a:effectLst/>
                <a:latin typeface="Times New Roman" panose="02020603050405020304" pitchFamily="18" charset="0"/>
                <a:ea typeface="宋体" panose="02010600030101010101" pitchFamily="2" charset="-122"/>
              </a:rPr>
              <a:t>系统总体围绕</a:t>
            </a:r>
            <a:r>
              <a:rPr lang="en-US" altLang="zh-CN" sz="3200" kern="100" dirty="0">
                <a:effectLst/>
                <a:latin typeface="Times New Roman" panose="02020603050405020304" pitchFamily="18" charset="0"/>
                <a:ea typeface="宋体" panose="02010600030101010101" pitchFamily="2" charset="-122"/>
              </a:rPr>
              <a:t>CPU</a:t>
            </a:r>
            <a:r>
              <a:rPr lang="zh-CN" altLang="zh-CN" sz="3200" kern="100" dirty="0">
                <a:effectLst/>
                <a:latin typeface="Times New Roman" panose="02020603050405020304" pitchFamily="18" charset="0"/>
                <a:ea typeface="宋体" panose="02010600030101010101" pitchFamily="2" charset="-122"/>
              </a:rPr>
              <a:t>为核心，硬盘和内存提供数据处理和存储的空间。首先由</a:t>
            </a:r>
            <a:r>
              <a:rPr lang="en-US" altLang="zh-CN" sz="3200" kern="100" dirty="0" err="1">
                <a:effectLst/>
                <a:latin typeface="Times New Roman" panose="02020603050405020304" pitchFamily="18" charset="0"/>
                <a:ea typeface="宋体" panose="02010600030101010101" pitchFamily="2" charset="-122"/>
              </a:rPr>
              <a:t>NewTask</a:t>
            </a:r>
            <a:r>
              <a:rPr lang="zh-CN" altLang="zh-CN" sz="3200" kern="100" dirty="0">
                <a:effectLst/>
                <a:latin typeface="Times New Roman" panose="02020603050405020304" pitchFamily="18" charset="0"/>
                <a:ea typeface="宋体" panose="02010600030101010101" pitchFamily="2" charset="-122"/>
              </a:rPr>
              <a:t>根据每五秒检测一次，是否有新作业被创建，如果有的话就创建新的</a:t>
            </a:r>
            <a:r>
              <a:rPr lang="en-US" altLang="zh-CN" sz="3200" kern="100" dirty="0">
                <a:effectLst/>
                <a:latin typeface="Times New Roman" panose="02020603050405020304" pitchFamily="18" charset="0"/>
                <a:ea typeface="宋体" panose="02010600030101010101" pitchFamily="2" charset="-122"/>
              </a:rPr>
              <a:t>JCB</a:t>
            </a:r>
            <a:r>
              <a:rPr lang="zh-CN" altLang="zh-CN" sz="3200" kern="100" dirty="0">
                <a:effectLst/>
                <a:latin typeface="Times New Roman" panose="02020603050405020304" pitchFamily="18" charset="0"/>
                <a:ea typeface="宋体" panose="02010600030101010101" pitchFamily="2" charset="-122"/>
              </a:rPr>
              <a:t>对象，并且在硬盘中写入相应的数据（表示此作业本来就存储在作业中）。然后根据</a:t>
            </a:r>
            <a:r>
              <a:rPr lang="en-US" altLang="zh-CN" sz="3200" kern="100" dirty="0">
                <a:effectLst/>
                <a:latin typeface="Times New Roman" panose="02020603050405020304" pitchFamily="18" charset="0"/>
                <a:ea typeface="宋体" panose="02010600030101010101" pitchFamily="2" charset="-122"/>
              </a:rPr>
              <a:t>JCB</a:t>
            </a:r>
            <a:r>
              <a:rPr lang="zh-CN" altLang="zh-CN" sz="3200" kern="100" dirty="0">
                <a:effectLst/>
                <a:latin typeface="Times New Roman" panose="02020603050405020304" pitchFamily="18" charset="0"/>
                <a:ea typeface="宋体" panose="02010600030101010101" pitchFamily="2" charset="-122"/>
              </a:rPr>
              <a:t>调度生成</a:t>
            </a:r>
            <a:r>
              <a:rPr lang="en-US" altLang="zh-CN" sz="3200" kern="100" dirty="0">
                <a:effectLst/>
                <a:latin typeface="Times New Roman" panose="02020603050405020304" pitchFamily="18" charset="0"/>
                <a:ea typeface="宋体" panose="02010600030101010101" pitchFamily="2" charset="-122"/>
              </a:rPr>
              <a:t>PCB</a:t>
            </a:r>
            <a:r>
              <a:rPr lang="zh-CN" altLang="zh-CN" sz="3200" kern="100" dirty="0">
                <a:effectLst/>
                <a:latin typeface="Times New Roman" panose="02020603050405020304" pitchFamily="18" charset="0"/>
                <a:ea typeface="宋体" panose="02010600030101010101" pitchFamily="2" charset="-122"/>
              </a:rPr>
              <a:t>对象，同时在内存中申请三个内存块的空间，</a:t>
            </a:r>
            <a:r>
              <a:rPr lang="en-US" altLang="zh-CN" sz="3200" kern="100" dirty="0">
                <a:effectLst/>
                <a:latin typeface="Times New Roman" panose="02020603050405020304" pitchFamily="18" charset="0"/>
                <a:ea typeface="宋体" panose="02010600030101010101" pitchFamily="2" charset="-122"/>
              </a:rPr>
              <a:t>PCB</a:t>
            </a:r>
            <a:r>
              <a:rPr lang="zh-CN" altLang="zh-CN" sz="3200" kern="100" dirty="0">
                <a:effectLst/>
                <a:latin typeface="Times New Roman" panose="02020603050405020304" pitchFamily="18" charset="0"/>
                <a:ea typeface="宋体" panose="02010600030101010101" pitchFamily="2" charset="-122"/>
              </a:rPr>
              <a:t>根据不同状态可以在</a:t>
            </a:r>
            <a:r>
              <a:rPr lang="en-US" altLang="zh-CN" sz="3200" kern="100" dirty="0">
                <a:effectLst/>
                <a:latin typeface="Times New Roman" panose="02020603050405020304" pitchFamily="18" charset="0"/>
                <a:ea typeface="宋体" panose="02010600030101010101" pitchFamily="2" charset="-122"/>
              </a:rPr>
              <a:t>CPU</a:t>
            </a:r>
            <a:r>
              <a:rPr lang="zh-CN" altLang="zh-CN" sz="3200" kern="100" dirty="0">
                <a:effectLst/>
                <a:latin typeface="Times New Roman" panose="02020603050405020304" pitchFamily="18" charset="0"/>
                <a:ea typeface="宋体" panose="02010600030101010101" pitchFamily="2" charset="-122"/>
              </a:rPr>
              <a:t>、</a:t>
            </a:r>
            <a:r>
              <a:rPr lang="en-US" altLang="zh-CN" sz="3200" kern="100" dirty="0" err="1">
                <a:effectLst/>
                <a:latin typeface="Times New Roman" panose="02020603050405020304" pitchFamily="18" charset="0"/>
                <a:ea typeface="宋体" panose="02010600030101010101" pitchFamily="2" charset="-122"/>
              </a:rPr>
              <a:t>KeyBoard</a:t>
            </a:r>
            <a:r>
              <a:rPr lang="zh-CN" altLang="zh-CN" sz="3200" kern="100" dirty="0">
                <a:effectLst/>
                <a:latin typeface="Times New Roman" panose="02020603050405020304" pitchFamily="18" charset="0"/>
                <a:ea typeface="宋体" panose="02010600030101010101" pitchFamily="2" charset="-122"/>
              </a:rPr>
              <a:t>、</a:t>
            </a:r>
            <a:r>
              <a:rPr lang="en-US" altLang="zh-CN" sz="3200" kern="100" dirty="0">
                <a:effectLst/>
                <a:latin typeface="Times New Roman" panose="02020603050405020304" pitchFamily="18" charset="0"/>
                <a:ea typeface="宋体" panose="02010600030101010101" pitchFamily="2" charset="-122"/>
              </a:rPr>
              <a:t>Screen</a:t>
            </a:r>
            <a:r>
              <a:rPr lang="zh-CN" altLang="zh-CN" sz="3200" kern="100" dirty="0">
                <a:effectLst/>
                <a:latin typeface="Times New Roman" panose="02020603050405020304" pitchFamily="18" charset="0"/>
                <a:ea typeface="宋体" panose="02010600030101010101" pitchFamily="2" charset="-122"/>
              </a:rPr>
              <a:t>运行或者硬盘中等待读写数据，但首先进程总会先进入</a:t>
            </a:r>
            <a:r>
              <a:rPr lang="en-US" altLang="zh-CN" sz="3200" kern="100" dirty="0">
                <a:effectLst/>
                <a:latin typeface="Times New Roman" panose="02020603050405020304" pitchFamily="18" charset="0"/>
                <a:ea typeface="宋体" panose="02010600030101010101" pitchFamily="2" charset="-122"/>
              </a:rPr>
              <a:t>CPU</a:t>
            </a:r>
            <a:r>
              <a:rPr lang="zh-CN" altLang="zh-CN" sz="3200" kern="100" dirty="0">
                <a:effectLst/>
                <a:latin typeface="Times New Roman" panose="02020603050405020304" pitchFamily="18" charset="0"/>
                <a:ea typeface="宋体" panose="02010600030101010101" pitchFamily="2" charset="-122"/>
              </a:rPr>
              <a:t>执行不同指令，再执行完成后返回就绪队列。在所有指令执行完成后撤销进程，然后释放占用的内存。</a:t>
            </a:r>
          </a:p>
          <a:p>
            <a:endParaRPr lang="zh-CN" altLang="en-US" dirty="0"/>
          </a:p>
        </p:txBody>
      </p:sp>
    </p:spTree>
    <p:extLst>
      <p:ext uri="{BB962C8B-B14F-4D97-AF65-F5344CB8AC3E}">
        <p14:creationId xmlns:p14="http://schemas.microsoft.com/office/powerpoint/2010/main" val="26567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8A41BA-8D4D-472E-B201-B34D7184A017}"/>
              </a:ext>
            </a:extLst>
          </p:cNvPr>
          <p:cNvSpPr>
            <a:spLocks noGrp="1"/>
          </p:cNvSpPr>
          <p:nvPr>
            <p:ph idx="1"/>
          </p:nvPr>
        </p:nvSpPr>
        <p:spPr>
          <a:xfrm>
            <a:off x="547743" y="1468484"/>
            <a:ext cx="4712746" cy="4351338"/>
          </a:xfrm>
        </p:spPr>
        <p:txBody>
          <a:bodyPr>
            <a:normAutofit/>
          </a:bodyPr>
          <a:lstStyle/>
          <a:p>
            <a:r>
              <a:rPr lang="en-US" altLang="zh-CN" sz="2800" dirty="0"/>
              <a:t>Memory</a:t>
            </a:r>
            <a:r>
              <a:rPr lang="zh-CN" altLang="en-US" sz="2800" dirty="0"/>
              <a:t>类继承</a:t>
            </a:r>
            <a:r>
              <a:rPr lang="en-US" altLang="zh-CN" sz="2800" dirty="0" err="1"/>
              <a:t>MemoryDataS</a:t>
            </a:r>
            <a:r>
              <a:rPr lang="zh-CN" altLang="en-US" sz="2800" dirty="0"/>
              <a:t>，构建静态变量</a:t>
            </a:r>
            <a:r>
              <a:rPr lang="en-US" altLang="zh-CN" sz="2800" dirty="0"/>
              <a:t>Memory</a:t>
            </a:r>
            <a:r>
              <a:rPr lang="zh-CN" altLang="en-US" sz="2800" dirty="0"/>
              <a:t>用来仿真</a:t>
            </a:r>
            <a:r>
              <a:rPr lang="en-US" altLang="zh-CN" sz="2800" dirty="0"/>
              <a:t>32</a:t>
            </a:r>
            <a:r>
              <a:rPr lang="zh-CN" altLang="en-US" sz="2800" dirty="0"/>
              <a:t>个内存块的占用状态，</a:t>
            </a:r>
            <a:r>
              <a:rPr lang="en-US" altLang="zh-CN" sz="2800" dirty="0" err="1"/>
              <a:t>MemoryList</a:t>
            </a:r>
            <a:r>
              <a:rPr lang="zh-CN" altLang="en-US" sz="2800" dirty="0"/>
              <a:t>来仿真内存占用表，并且静态初始化该内存快，使其作为类的静态变量被调用。</a:t>
            </a:r>
            <a:endParaRPr lang="en-US" altLang="zh-CN" sz="2800" dirty="0"/>
          </a:p>
          <a:p>
            <a:endParaRPr lang="en-US" altLang="zh-CN" sz="2000" dirty="0"/>
          </a:p>
          <a:p>
            <a:endParaRPr lang="zh-CN" altLang="en-US" sz="2000" dirty="0"/>
          </a:p>
        </p:txBody>
      </p:sp>
      <p:pic>
        <p:nvPicPr>
          <p:cNvPr id="11" name="图片 10">
            <a:extLst>
              <a:ext uri="{FF2B5EF4-FFF2-40B4-BE49-F238E27FC236}">
                <a16:creationId xmlns:a16="http://schemas.microsoft.com/office/drawing/2014/main" id="{22937DAD-456E-48B8-9847-4FC345626BD1}"/>
              </a:ext>
            </a:extLst>
          </p:cNvPr>
          <p:cNvPicPr>
            <a:picLocks noChangeAspect="1"/>
          </p:cNvPicPr>
          <p:nvPr/>
        </p:nvPicPr>
        <p:blipFill>
          <a:blip r:embed="rId2"/>
          <a:stretch>
            <a:fillRect/>
          </a:stretch>
        </p:blipFill>
        <p:spPr>
          <a:xfrm>
            <a:off x="5847538" y="1253331"/>
            <a:ext cx="5329544" cy="5096666"/>
          </a:xfrm>
          <a:prstGeom prst="rect">
            <a:avLst/>
          </a:prstGeom>
        </p:spPr>
      </p:pic>
    </p:spTree>
    <p:extLst>
      <p:ext uri="{BB962C8B-B14F-4D97-AF65-F5344CB8AC3E}">
        <p14:creationId xmlns:p14="http://schemas.microsoft.com/office/powerpoint/2010/main" val="359700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1AF328-49AC-4673-86D5-CDC203759399}"/>
              </a:ext>
            </a:extLst>
          </p:cNvPr>
          <p:cNvSpPr>
            <a:spLocks noGrp="1"/>
          </p:cNvSpPr>
          <p:nvPr>
            <p:ph idx="1"/>
          </p:nvPr>
        </p:nvSpPr>
        <p:spPr>
          <a:xfrm>
            <a:off x="838200" y="1785770"/>
            <a:ext cx="5257800" cy="5983325"/>
          </a:xfrm>
        </p:spPr>
        <p:txBody>
          <a:bodyPr/>
          <a:lstStyle/>
          <a:p>
            <a:r>
              <a:rPr lang="zh-CN" altLang="en-US" dirty="0"/>
              <a:t>内存主要具有的写入内存函数，主要为判断是否有满足大小要求的空闲的连续内存区域，如果存在的话就选择占用这些区域，并把空闲的区域生成新的内存区域（如果有的话）</a:t>
            </a:r>
          </a:p>
        </p:txBody>
      </p:sp>
      <p:pic>
        <p:nvPicPr>
          <p:cNvPr id="5" name="图片 4">
            <a:extLst>
              <a:ext uri="{FF2B5EF4-FFF2-40B4-BE49-F238E27FC236}">
                <a16:creationId xmlns:a16="http://schemas.microsoft.com/office/drawing/2014/main" id="{105C5656-AF4C-4D7C-8354-D2140555B35D}"/>
              </a:ext>
            </a:extLst>
          </p:cNvPr>
          <p:cNvPicPr>
            <a:picLocks noChangeAspect="1"/>
          </p:cNvPicPr>
          <p:nvPr/>
        </p:nvPicPr>
        <p:blipFill>
          <a:blip r:embed="rId2"/>
          <a:stretch>
            <a:fillRect/>
          </a:stretch>
        </p:blipFill>
        <p:spPr>
          <a:xfrm>
            <a:off x="6237845" y="568082"/>
            <a:ext cx="4948235" cy="5983325"/>
          </a:xfrm>
          <a:prstGeom prst="rect">
            <a:avLst/>
          </a:prstGeom>
        </p:spPr>
      </p:pic>
    </p:spTree>
    <p:extLst>
      <p:ext uri="{BB962C8B-B14F-4D97-AF65-F5344CB8AC3E}">
        <p14:creationId xmlns:p14="http://schemas.microsoft.com/office/powerpoint/2010/main" val="1969783441"/>
      </p:ext>
    </p:extLst>
  </p:cSld>
  <p:clrMapOvr>
    <a:masterClrMapping/>
  </p:clrMapOvr>
  <mc:AlternateContent xmlns:mc="http://schemas.openxmlformats.org/markup-compatibility/2006" xmlns:p14="http://schemas.microsoft.com/office/powerpoint/2010/main">
    <mc:Choice Requires="p14">
      <p:transition spd="slow" p14:dur="2000" advTm="38532"/>
    </mc:Choice>
    <mc:Fallback xmlns="">
      <p:transition spd="slow" advTm="385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DD5B47-854E-4D12-87E9-8254438CF995}"/>
              </a:ext>
            </a:extLst>
          </p:cNvPr>
          <p:cNvSpPr>
            <a:spLocks noGrp="1"/>
          </p:cNvSpPr>
          <p:nvPr>
            <p:ph idx="1"/>
          </p:nvPr>
        </p:nvSpPr>
        <p:spPr>
          <a:xfrm>
            <a:off x="161634" y="1662057"/>
            <a:ext cx="5567023" cy="5870370"/>
          </a:xfrm>
        </p:spPr>
        <p:txBody>
          <a:bodyPr/>
          <a:lstStyle/>
          <a:p>
            <a:r>
              <a:rPr lang="zh-CN" altLang="en-US" dirty="0"/>
              <a:t>内存还需要释放内存，释放内存只需要搜索该区域，满足可释放条件后简单把该区域的占用状态改成空闲即可，但是这样有可能会导致空闲内存的区域变小，还需要一个函数来合并空闲区与。</a:t>
            </a:r>
            <a:endParaRPr lang="en-US" altLang="zh-CN" dirty="0"/>
          </a:p>
          <a:p>
            <a:r>
              <a:rPr lang="en-US" altLang="zh-CN" dirty="0" err="1"/>
              <a:t>JoinFreeMemory</a:t>
            </a:r>
            <a:r>
              <a:rPr lang="zh-CN" altLang="en-US" dirty="0"/>
              <a:t>函数将依次扫描内存的占用表，如果检测到连续的</a:t>
            </a:r>
            <a:r>
              <a:rPr lang="en-US" altLang="zh-CN" dirty="0"/>
              <a:t>2</a:t>
            </a:r>
            <a:r>
              <a:rPr lang="zh-CN" altLang="en-US" dirty="0"/>
              <a:t>块以上的空闲内存，那么就选择合并这两个内存区域。</a:t>
            </a:r>
          </a:p>
        </p:txBody>
      </p:sp>
      <p:pic>
        <p:nvPicPr>
          <p:cNvPr id="5" name="图片 4">
            <a:extLst>
              <a:ext uri="{FF2B5EF4-FFF2-40B4-BE49-F238E27FC236}">
                <a16:creationId xmlns:a16="http://schemas.microsoft.com/office/drawing/2014/main" id="{55CBFC19-595E-499A-BA4E-026EC99F8153}"/>
              </a:ext>
            </a:extLst>
          </p:cNvPr>
          <p:cNvPicPr>
            <a:picLocks noChangeAspect="1"/>
          </p:cNvPicPr>
          <p:nvPr/>
        </p:nvPicPr>
        <p:blipFill>
          <a:blip r:embed="rId2"/>
          <a:stretch>
            <a:fillRect/>
          </a:stretch>
        </p:blipFill>
        <p:spPr>
          <a:xfrm>
            <a:off x="6964410" y="63667"/>
            <a:ext cx="4900648" cy="3062310"/>
          </a:xfrm>
          <a:prstGeom prst="rect">
            <a:avLst/>
          </a:prstGeom>
        </p:spPr>
      </p:pic>
      <p:pic>
        <p:nvPicPr>
          <p:cNvPr id="7" name="图片 6">
            <a:extLst>
              <a:ext uri="{FF2B5EF4-FFF2-40B4-BE49-F238E27FC236}">
                <a16:creationId xmlns:a16="http://schemas.microsoft.com/office/drawing/2014/main" id="{A8F8912B-6574-4972-8266-F715BB466627}"/>
              </a:ext>
            </a:extLst>
          </p:cNvPr>
          <p:cNvPicPr>
            <a:picLocks noChangeAspect="1"/>
          </p:cNvPicPr>
          <p:nvPr/>
        </p:nvPicPr>
        <p:blipFill>
          <a:blip r:embed="rId3"/>
          <a:stretch>
            <a:fillRect/>
          </a:stretch>
        </p:blipFill>
        <p:spPr>
          <a:xfrm>
            <a:off x="5673703" y="2463403"/>
            <a:ext cx="5910490" cy="3351106"/>
          </a:xfrm>
          <a:prstGeom prst="rect">
            <a:avLst/>
          </a:prstGeom>
        </p:spPr>
      </p:pic>
    </p:spTree>
    <p:extLst>
      <p:ext uri="{BB962C8B-B14F-4D97-AF65-F5344CB8AC3E}">
        <p14:creationId xmlns:p14="http://schemas.microsoft.com/office/powerpoint/2010/main" val="3889778124"/>
      </p:ext>
    </p:extLst>
  </p:cSld>
  <p:clrMapOvr>
    <a:masterClrMapping/>
  </p:clrMapOvr>
  <mc:AlternateContent xmlns:mc="http://schemas.openxmlformats.org/markup-compatibility/2006" xmlns:p14="http://schemas.microsoft.com/office/powerpoint/2010/main">
    <mc:Choice Requires="p14">
      <p:transition spd="slow" p14:dur="2000" advTm="2587"/>
    </mc:Choice>
    <mc:Fallback xmlns="">
      <p:transition spd="slow" advTm="25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90013-6993-4CBD-B788-B2A2EC5179EC}"/>
              </a:ext>
            </a:extLst>
          </p:cNvPr>
          <p:cNvSpPr>
            <a:spLocks noGrp="1"/>
          </p:cNvSpPr>
          <p:nvPr>
            <p:ph type="title"/>
          </p:nvPr>
        </p:nvSpPr>
        <p:spPr/>
        <p:txBody>
          <a:bodyPr/>
          <a:lstStyle/>
          <a:p>
            <a:r>
              <a:rPr lang="zh-CN" altLang="en-US" dirty="0"/>
              <a:t>硬盘</a:t>
            </a:r>
          </a:p>
        </p:txBody>
      </p:sp>
      <p:sp>
        <p:nvSpPr>
          <p:cNvPr id="3" name="内容占位符 2">
            <a:extLst>
              <a:ext uri="{FF2B5EF4-FFF2-40B4-BE49-F238E27FC236}">
                <a16:creationId xmlns:a16="http://schemas.microsoft.com/office/drawing/2014/main" id="{1C671977-7BBA-41CD-8C31-1F43D3C9C9B5}"/>
              </a:ext>
            </a:extLst>
          </p:cNvPr>
          <p:cNvSpPr>
            <a:spLocks noGrp="1"/>
          </p:cNvSpPr>
          <p:nvPr>
            <p:ph idx="1"/>
          </p:nvPr>
        </p:nvSpPr>
        <p:spPr>
          <a:xfrm>
            <a:off x="547744" y="2167666"/>
            <a:ext cx="5486363" cy="4305132"/>
          </a:xfrm>
        </p:spPr>
        <p:txBody>
          <a:bodyPr/>
          <a:lstStyle/>
          <a:p>
            <a:r>
              <a:rPr lang="zh-CN" altLang="en-US" dirty="0"/>
              <a:t>硬盘具有</a:t>
            </a:r>
            <a:r>
              <a:rPr lang="en-US" altLang="zh-CN" dirty="0"/>
              <a:t>10</a:t>
            </a:r>
            <a:r>
              <a:rPr lang="zh-CN" altLang="en-US" dirty="0"/>
              <a:t>个柱面，每个柱面</a:t>
            </a:r>
            <a:r>
              <a:rPr lang="en-US" altLang="zh-CN" dirty="0"/>
              <a:t>32</a:t>
            </a:r>
            <a:r>
              <a:rPr lang="zh-CN" altLang="en-US" dirty="0"/>
              <a:t>个磁道，每个磁道</a:t>
            </a:r>
            <a:r>
              <a:rPr lang="en-US" altLang="zh-CN" dirty="0"/>
              <a:t>64</a:t>
            </a:r>
            <a:r>
              <a:rPr lang="zh-CN" altLang="en-US" dirty="0"/>
              <a:t>个扇区。这里首先仿真扇区，把物理块作为一个布尔类型数组，抽象</a:t>
            </a:r>
            <a:r>
              <a:rPr lang="en-US" altLang="zh-CN" dirty="0"/>
              <a:t>64</a:t>
            </a:r>
            <a:r>
              <a:rPr lang="zh-CN" altLang="en-US" dirty="0"/>
              <a:t>个作为一组，并且拥有读取、写入和释放三个操作。</a:t>
            </a:r>
          </a:p>
        </p:txBody>
      </p:sp>
      <p:pic>
        <p:nvPicPr>
          <p:cNvPr id="5" name="图片 4">
            <a:extLst>
              <a:ext uri="{FF2B5EF4-FFF2-40B4-BE49-F238E27FC236}">
                <a16:creationId xmlns:a16="http://schemas.microsoft.com/office/drawing/2014/main" id="{2B1C15A8-5856-40A4-936A-0D41E022AE69}"/>
              </a:ext>
            </a:extLst>
          </p:cNvPr>
          <p:cNvPicPr>
            <a:picLocks noChangeAspect="1"/>
          </p:cNvPicPr>
          <p:nvPr/>
        </p:nvPicPr>
        <p:blipFill>
          <a:blip r:embed="rId2"/>
          <a:stretch>
            <a:fillRect/>
          </a:stretch>
        </p:blipFill>
        <p:spPr>
          <a:xfrm>
            <a:off x="6452107" y="1396408"/>
            <a:ext cx="5029237" cy="4343432"/>
          </a:xfrm>
          <a:prstGeom prst="rect">
            <a:avLst/>
          </a:prstGeom>
        </p:spPr>
      </p:pic>
    </p:spTree>
    <p:extLst>
      <p:ext uri="{BB962C8B-B14F-4D97-AF65-F5344CB8AC3E}">
        <p14:creationId xmlns:p14="http://schemas.microsoft.com/office/powerpoint/2010/main" val="3828072961"/>
      </p:ext>
    </p:extLst>
  </p:cSld>
  <p:clrMapOvr>
    <a:masterClrMapping/>
  </p:clrMapOvr>
  <mc:AlternateContent xmlns:mc="http://schemas.openxmlformats.org/markup-compatibility/2006" xmlns:p14="http://schemas.microsoft.com/office/powerpoint/2010/main">
    <mc:Choice Requires="p14">
      <p:transition spd="slow" p14:dur="2000" advTm="16473"/>
    </mc:Choice>
    <mc:Fallback xmlns="">
      <p:transition spd="slow" advTm="164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FC464A-4535-4034-BF62-4D69C3C99908}"/>
              </a:ext>
            </a:extLst>
          </p:cNvPr>
          <p:cNvSpPr>
            <a:spLocks noGrp="1"/>
          </p:cNvSpPr>
          <p:nvPr>
            <p:ph idx="1"/>
          </p:nvPr>
        </p:nvSpPr>
        <p:spPr>
          <a:xfrm>
            <a:off x="789791" y="2006301"/>
            <a:ext cx="3911301" cy="5730521"/>
          </a:xfrm>
        </p:spPr>
        <p:txBody>
          <a:bodyPr/>
          <a:lstStyle/>
          <a:p>
            <a:r>
              <a:rPr lang="zh-CN" altLang="en-US" dirty="0"/>
              <a:t>硬盘仿真一个二维的</a:t>
            </a:r>
            <a:r>
              <a:rPr lang="en-US" altLang="zh-CN" dirty="0"/>
              <a:t>Disk</a:t>
            </a:r>
            <a:r>
              <a:rPr lang="zh-CN" altLang="en-US" dirty="0"/>
              <a:t>类型的静态数组并且在调用该类的时候初始化。</a:t>
            </a:r>
            <a:endParaRPr lang="en-US" altLang="zh-CN" dirty="0"/>
          </a:p>
          <a:p>
            <a:r>
              <a:rPr lang="zh-CN" altLang="en-US" dirty="0"/>
              <a:t>硬盘具有写入函数，当写入不成功的时候循环执行随机写入直至写入成功，然后返回写入的起始地址。</a:t>
            </a:r>
            <a:endParaRPr lang="en-US" altLang="zh-CN" dirty="0"/>
          </a:p>
        </p:txBody>
      </p:sp>
      <p:pic>
        <p:nvPicPr>
          <p:cNvPr id="5" name="图片 4">
            <a:extLst>
              <a:ext uri="{FF2B5EF4-FFF2-40B4-BE49-F238E27FC236}">
                <a16:creationId xmlns:a16="http://schemas.microsoft.com/office/drawing/2014/main" id="{15DB099C-B43E-4DDC-8FE6-33C911E40898}"/>
              </a:ext>
            </a:extLst>
          </p:cNvPr>
          <p:cNvPicPr>
            <a:picLocks noChangeAspect="1"/>
          </p:cNvPicPr>
          <p:nvPr/>
        </p:nvPicPr>
        <p:blipFill>
          <a:blip r:embed="rId2"/>
          <a:stretch>
            <a:fillRect/>
          </a:stretch>
        </p:blipFill>
        <p:spPr>
          <a:xfrm>
            <a:off x="5133698" y="1134931"/>
            <a:ext cx="6565212" cy="5486703"/>
          </a:xfrm>
          <a:prstGeom prst="rect">
            <a:avLst/>
          </a:prstGeom>
        </p:spPr>
      </p:pic>
    </p:spTree>
    <p:extLst>
      <p:ext uri="{BB962C8B-B14F-4D97-AF65-F5344CB8AC3E}">
        <p14:creationId xmlns:p14="http://schemas.microsoft.com/office/powerpoint/2010/main" val="383806873"/>
      </p:ext>
    </p:extLst>
  </p:cSld>
  <p:clrMapOvr>
    <a:masterClrMapping/>
  </p:clrMapOvr>
  <mc:AlternateContent xmlns:mc="http://schemas.openxmlformats.org/markup-compatibility/2006" xmlns:p14="http://schemas.microsoft.com/office/powerpoint/2010/main">
    <mc:Choice Requires="p14">
      <p:transition spd="slow" p14:dur="2000" advTm="29406"/>
    </mc:Choice>
    <mc:Fallback xmlns="">
      <p:transition spd="slow" advTm="294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8453A0-E927-460B-8160-86CF94E02BF4}"/>
              </a:ext>
            </a:extLst>
          </p:cNvPr>
          <p:cNvSpPr>
            <a:spLocks noGrp="1"/>
          </p:cNvSpPr>
          <p:nvPr>
            <p:ph idx="1"/>
          </p:nvPr>
        </p:nvSpPr>
        <p:spPr>
          <a:xfrm>
            <a:off x="649941" y="2049331"/>
            <a:ext cx="5768493" cy="5972568"/>
          </a:xfrm>
        </p:spPr>
        <p:txBody>
          <a:bodyPr/>
          <a:lstStyle/>
          <a:p>
            <a:r>
              <a:rPr lang="zh-CN" altLang="en-US" dirty="0"/>
              <a:t>硬盘的读取和释放。</a:t>
            </a:r>
            <a:endParaRPr lang="en-US" altLang="zh-CN" dirty="0"/>
          </a:p>
          <a:p>
            <a:r>
              <a:rPr lang="zh-CN" altLang="en-US" dirty="0"/>
              <a:t>读取因为并没有具体仿真到写入什么内容，所以需要判断读入区域是否已经存入，如果读取位置为空那么代表读取位置错误，返回</a:t>
            </a:r>
            <a:r>
              <a:rPr lang="en-US" altLang="zh-CN" dirty="0"/>
              <a:t>false</a:t>
            </a:r>
            <a:r>
              <a:rPr lang="zh-CN" altLang="en-US" dirty="0"/>
              <a:t>，否则返回</a:t>
            </a:r>
            <a:r>
              <a:rPr lang="en-US" altLang="zh-CN" dirty="0"/>
              <a:t>true</a:t>
            </a:r>
            <a:r>
              <a:rPr lang="zh-CN" altLang="en-US" dirty="0"/>
              <a:t>。</a:t>
            </a:r>
            <a:endParaRPr lang="en-US" altLang="zh-CN" dirty="0"/>
          </a:p>
          <a:p>
            <a:r>
              <a:rPr lang="zh-CN" altLang="en-US" dirty="0"/>
              <a:t>释放只需要将指定位置的硬盘区域设为</a:t>
            </a:r>
            <a:r>
              <a:rPr lang="en-US" altLang="zh-CN" dirty="0"/>
              <a:t>false</a:t>
            </a:r>
            <a:r>
              <a:rPr lang="zh-CN" altLang="en-US" dirty="0"/>
              <a:t>。</a:t>
            </a:r>
            <a:endParaRPr lang="en-US" altLang="zh-CN" dirty="0"/>
          </a:p>
        </p:txBody>
      </p:sp>
      <p:pic>
        <p:nvPicPr>
          <p:cNvPr id="5" name="图片 4">
            <a:extLst>
              <a:ext uri="{FF2B5EF4-FFF2-40B4-BE49-F238E27FC236}">
                <a16:creationId xmlns:a16="http://schemas.microsoft.com/office/drawing/2014/main" id="{3635F274-A9D9-4CEE-98DC-5AB89776DF73}"/>
              </a:ext>
            </a:extLst>
          </p:cNvPr>
          <p:cNvPicPr>
            <a:picLocks noChangeAspect="1"/>
          </p:cNvPicPr>
          <p:nvPr/>
        </p:nvPicPr>
        <p:blipFill>
          <a:blip r:embed="rId2"/>
          <a:stretch>
            <a:fillRect/>
          </a:stretch>
        </p:blipFill>
        <p:spPr>
          <a:xfrm>
            <a:off x="6996770" y="1199477"/>
            <a:ext cx="4448170" cy="4910865"/>
          </a:xfrm>
          <a:prstGeom prst="rect">
            <a:avLst/>
          </a:prstGeom>
        </p:spPr>
      </p:pic>
    </p:spTree>
    <p:extLst>
      <p:ext uri="{BB962C8B-B14F-4D97-AF65-F5344CB8AC3E}">
        <p14:creationId xmlns:p14="http://schemas.microsoft.com/office/powerpoint/2010/main" val="448911039"/>
      </p:ext>
    </p:extLst>
  </p:cSld>
  <p:clrMapOvr>
    <a:masterClrMapping/>
  </p:clrMapOvr>
  <mc:AlternateContent xmlns:mc="http://schemas.openxmlformats.org/markup-compatibility/2006" xmlns:p14="http://schemas.microsoft.com/office/powerpoint/2010/main">
    <mc:Choice Requires="p14">
      <p:transition spd="slow" p14:dur="2000" advTm="18702"/>
    </mc:Choice>
    <mc:Fallback xmlns="">
      <p:transition spd="slow" advTm="187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78166-98C9-4C00-979B-B0C989CDDB28}"/>
              </a:ext>
            </a:extLst>
          </p:cNvPr>
          <p:cNvSpPr>
            <a:spLocks noGrp="1"/>
          </p:cNvSpPr>
          <p:nvPr>
            <p:ph type="title"/>
          </p:nvPr>
        </p:nvSpPr>
        <p:spPr>
          <a:xfrm>
            <a:off x="278802" y="123078"/>
            <a:ext cx="10515600" cy="1325563"/>
          </a:xfrm>
        </p:spPr>
        <p:txBody>
          <a:bodyPr/>
          <a:lstStyle/>
          <a:p>
            <a:r>
              <a:rPr lang="en-US" altLang="zh-CN" dirty="0"/>
              <a:t>JCB</a:t>
            </a:r>
            <a:endParaRPr lang="zh-CN" altLang="en-US" dirty="0"/>
          </a:p>
        </p:txBody>
      </p:sp>
      <p:sp>
        <p:nvSpPr>
          <p:cNvPr id="3" name="内容占位符 2">
            <a:extLst>
              <a:ext uri="{FF2B5EF4-FFF2-40B4-BE49-F238E27FC236}">
                <a16:creationId xmlns:a16="http://schemas.microsoft.com/office/drawing/2014/main" id="{BCB1582A-9504-46FD-B2BA-349EF71AADF7}"/>
              </a:ext>
            </a:extLst>
          </p:cNvPr>
          <p:cNvSpPr>
            <a:spLocks noGrp="1"/>
          </p:cNvSpPr>
          <p:nvPr>
            <p:ph idx="1"/>
          </p:nvPr>
        </p:nvSpPr>
        <p:spPr>
          <a:xfrm>
            <a:off x="168628" y="1831322"/>
            <a:ext cx="4188218" cy="4643997"/>
          </a:xfrm>
        </p:spPr>
        <p:txBody>
          <a:bodyPr/>
          <a:lstStyle/>
          <a:p>
            <a:r>
              <a:rPr lang="en-US" altLang="zh-CN" dirty="0"/>
              <a:t>JCB</a:t>
            </a:r>
            <a:r>
              <a:rPr lang="zh-CN" altLang="en-US" dirty="0"/>
              <a:t>为作业控制快，基本属性与</a:t>
            </a:r>
            <a:r>
              <a:rPr lang="en-US" altLang="zh-CN" dirty="0"/>
              <a:t>Job</a:t>
            </a:r>
            <a:r>
              <a:rPr lang="zh-CN" altLang="en-US" dirty="0"/>
              <a:t>类一致，其特殊具有</a:t>
            </a:r>
            <a:r>
              <a:rPr lang="en-US" altLang="zh-CN" dirty="0" err="1"/>
              <a:t>TurnTime</a:t>
            </a:r>
            <a:r>
              <a:rPr lang="zh-CN" altLang="en-US" dirty="0"/>
              <a:t>运转时间，</a:t>
            </a:r>
            <a:r>
              <a:rPr lang="en-US" altLang="zh-CN" dirty="0" err="1"/>
              <a:t>HarddiskLoc</a:t>
            </a:r>
            <a:r>
              <a:rPr lang="zh-CN" altLang="en-US" dirty="0"/>
              <a:t>硬盘起始地址，</a:t>
            </a:r>
            <a:r>
              <a:rPr lang="en-US" altLang="zh-CN" dirty="0" err="1"/>
              <a:t>MemoryLoc</a:t>
            </a:r>
            <a:r>
              <a:rPr lang="zh-CN" altLang="en-US" dirty="0"/>
              <a:t>内存起始地址，缺少部分在其他指令完成后再继续设计。</a:t>
            </a:r>
          </a:p>
        </p:txBody>
      </p:sp>
      <p:pic>
        <p:nvPicPr>
          <p:cNvPr id="5" name="图片 4">
            <a:extLst>
              <a:ext uri="{FF2B5EF4-FFF2-40B4-BE49-F238E27FC236}">
                <a16:creationId xmlns:a16="http://schemas.microsoft.com/office/drawing/2014/main" id="{2957E664-B382-42C5-87DD-11C197D40196}"/>
              </a:ext>
            </a:extLst>
          </p:cNvPr>
          <p:cNvPicPr>
            <a:picLocks noChangeAspect="1"/>
          </p:cNvPicPr>
          <p:nvPr/>
        </p:nvPicPr>
        <p:blipFill>
          <a:blip r:embed="rId2"/>
          <a:stretch>
            <a:fillRect/>
          </a:stretch>
        </p:blipFill>
        <p:spPr>
          <a:xfrm>
            <a:off x="4778280" y="691290"/>
            <a:ext cx="5694290" cy="5475419"/>
          </a:xfrm>
          <a:prstGeom prst="rect">
            <a:avLst/>
          </a:prstGeom>
        </p:spPr>
      </p:pic>
    </p:spTree>
    <p:extLst>
      <p:ext uri="{BB962C8B-B14F-4D97-AF65-F5344CB8AC3E}">
        <p14:creationId xmlns:p14="http://schemas.microsoft.com/office/powerpoint/2010/main" val="3927935654"/>
      </p:ext>
    </p:extLst>
  </p:cSld>
  <p:clrMapOvr>
    <a:masterClrMapping/>
  </p:clrMapOvr>
  <mc:AlternateContent xmlns:mc="http://schemas.openxmlformats.org/markup-compatibility/2006" xmlns:p14="http://schemas.microsoft.com/office/powerpoint/2010/main">
    <mc:Choice Requires="p14">
      <p:transition spd="slow" p14:dur="2000" advTm="28710"/>
    </mc:Choice>
    <mc:Fallback xmlns="">
      <p:transition spd="slow" advTm="2871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2480</Words>
  <Application>Microsoft Office PowerPoint</Application>
  <PresentationFormat>宽屏</PresentationFormat>
  <Paragraphs>67</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Century Gothic</vt:lpstr>
      <vt:lpstr>Segoe UI Symbol</vt:lpstr>
      <vt:lpstr>Times New Roman</vt:lpstr>
      <vt:lpstr>Wingdings 3</vt:lpstr>
      <vt:lpstr>离子</vt:lpstr>
      <vt:lpstr>课程设计部分</vt:lpstr>
      <vt:lpstr>硬件仿真</vt:lpstr>
      <vt:lpstr>PowerPoint 演示文稿</vt:lpstr>
      <vt:lpstr>PowerPoint 演示文稿</vt:lpstr>
      <vt:lpstr>PowerPoint 演示文稿</vt:lpstr>
      <vt:lpstr>硬盘</vt:lpstr>
      <vt:lpstr>PowerPoint 演示文稿</vt:lpstr>
      <vt:lpstr>PowerPoint 演示文稿</vt:lpstr>
      <vt:lpstr>JCB</vt:lpstr>
      <vt:lpstr>PowerPoint 演示文稿</vt:lpstr>
      <vt:lpstr>PowerPoint 演示文稿</vt:lpstr>
      <vt:lpstr>PowerPoint 演示文稿</vt:lpstr>
      <vt:lpstr>CPU</vt:lpstr>
      <vt:lpstr>IO</vt:lpstr>
      <vt:lpstr>IO</vt:lpstr>
      <vt:lpstr>JobSchedule</vt:lpstr>
      <vt:lpstr>JobSchedule</vt:lpstr>
      <vt:lpstr>MemoryP</vt:lpstr>
      <vt:lpstr>MemoryTable</vt:lpstr>
      <vt:lpstr>ProcessSchedule</vt:lpstr>
      <vt:lpstr>PowerPoint 演示文稿</vt:lpstr>
      <vt:lpstr>MMU</vt:lpstr>
      <vt:lpstr>MMU</vt:lpstr>
      <vt:lpstr>PCB</vt:lpstr>
      <vt:lpstr>PowerPoint 演示文稿</vt:lpstr>
      <vt:lpstr>PowerPoint 演示文稿</vt:lpstr>
      <vt:lpstr>总体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课程设计部分</dc:title>
  <dc:creator>李 瑜</dc:creator>
  <cp:lastModifiedBy>李 瑜</cp:lastModifiedBy>
  <cp:revision>4</cp:revision>
  <dcterms:created xsi:type="dcterms:W3CDTF">2022-03-08T05:11:28Z</dcterms:created>
  <dcterms:modified xsi:type="dcterms:W3CDTF">2022-03-23T14:34:21Z</dcterms:modified>
</cp:coreProperties>
</file>