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6" r:id="rId5"/>
    <p:sldId id="261" r:id="rId6"/>
    <p:sldId id="267" r:id="rId7"/>
    <p:sldId id="268" r:id="rId8"/>
    <p:sldId id="269" r:id="rId9"/>
    <p:sldId id="263" r:id="rId10"/>
    <p:sldId id="264" r:id="rId11"/>
    <p:sldId id="265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IELD DAI (DOCU-IRIS-ISD-OOCLL/ZHA)" initials="GD(" lastIdx="1" clrIdx="0">
    <p:extLst>
      <p:ext uri="{19B8F6BF-5375-455C-9EA6-DF929625EA0E}">
        <p15:presenceInfo xmlns:p15="http://schemas.microsoft.com/office/powerpoint/2012/main" userId="S-1-5-21-2065039802-622210664-899889007-1908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C9D40B7-139C-467E-A34C-86224FEB8B4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3114BC6-1408-4BC3-ADBD-1E5CF489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itachi-id.com/documents/beyond-roles-a-practical-approach-to-enterprise-user-provisioning.php" TargetMode="External"/><Relationship Id="rId2" Type="http://schemas.openxmlformats.org/officeDocument/2006/relationships/hyperlink" Target="https://en.wikipedia.org/wiki/Role-based_access_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eye.com/blogs/subjects/spring_security" TargetMode="External"/><Relationship Id="rId5" Type="http://schemas.openxmlformats.org/officeDocument/2006/relationships/hyperlink" Target="http://docs.spring.io/spring-security/site/docs/4.2.2.RELEASE/reference/htmlsingle/" TargetMode="External"/><Relationship Id="rId4" Type="http://schemas.openxmlformats.org/officeDocument/2006/relationships/hyperlink" Target="http://csrc.nist.gov/groups/SNS/rba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Role-based Access Control - 1970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Garfield / </a:t>
            </a:r>
            <a:r>
              <a:rPr lang="en-US" dirty="0" err="1"/>
              <a:t>Rickon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4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Defined once and applied to multiple recipients</a:t>
            </a:r>
          </a:p>
          <a:p>
            <a:r>
              <a:rPr lang="en-US" sz="2800" dirty="0"/>
              <a:t>Revoke some privileges and grant new ones quickly.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24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privilege model, consisting of roles and rules, must be created when the project starts and maintained in perpetuity.</a:t>
            </a:r>
          </a:p>
          <a:p>
            <a:r>
              <a:rPr lang="en-US" sz="2800" dirty="0"/>
              <a:t>All users must be classified into at least one role.</a:t>
            </a:r>
          </a:p>
          <a:p>
            <a:r>
              <a:rPr lang="en-US" sz="2800" dirty="0"/>
              <a:t>Any deviation between the security rights predicted by the role model and actual user rights must be reviewed (initially and periodically) and possibly approved.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94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  <a:p>
            <a:pPr lvl="1"/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URL Resource Protection</a:t>
            </a:r>
          </a:p>
          <a:p>
            <a:pPr lvl="1"/>
            <a:r>
              <a:rPr lang="en-US" dirty="0"/>
              <a:t>Method Protection</a:t>
            </a:r>
          </a:p>
          <a:p>
            <a:pPr lvl="1"/>
            <a:r>
              <a:rPr lang="en-US" dirty="0"/>
              <a:t>Role Inherit</a:t>
            </a:r>
          </a:p>
          <a:p>
            <a:pPr lvl="1"/>
            <a:r>
              <a:rPr lang="en-US" dirty="0"/>
              <a:t>Session Control</a:t>
            </a:r>
          </a:p>
          <a:p>
            <a:pPr lvl="2"/>
            <a:r>
              <a:rPr lang="en-US" dirty="0"/>
              <a:t>Concurrency Control</a:t>
            </a:r>
          </a:p>
          <a:p>
            <a:pPr lvl="2"/>
            <a:r>
              <a:rPr lang="en-US" dirty="0"/>
              <a:t>Time-out</a:t>
            </a:r>
          </a:p>
          <a:p>
            <a:pPr lvl="1"/>
            <a:r>
              <a:rPr lang="en-US" dirty="0"/>
              <a:t>Group Authorities</a:t>
            </a:r>
          </a:p>
          <a:p>
            <a:pPr lvl="1"/>
            <a:r>
              <a:rPr lang="en-US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47919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Users : subject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Authorities : role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31" y="2656028"/>
            <a:ext cx="3653073" cy="1616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30" y="4806691"/>
            <a:ext cx="3592887" cy="1709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3170706"/>
            <a:ext cx="5603784" cy="19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en-US" dirty="0" err="1"/>
              <a:t>Dirgram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14"/>
            <a:ext cx="12198265" cy="64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https://en.wikipedia.org/wiki/Role-based_access_control</a:t>
            </a:r>
            <a:endParaRPr lang="en-US" dirty="0"/>
          </a:p>
          <a:p>
            <a:r>
              <a:rPr lang="en-US" dirty="0">
                <a:hlinkClick r:id="rId3"/>
              </a:rPr>
              <a:t>https://hitachi-id.com/documents/beyond-roles-a-practical-approach-to-enterprise-user-provisioning.php</a:t>
            </a:r>
            <a:endParaRPr lang="en-US" dirty="0"/>
          </a:p>
          <a:p>
            <a:r>
              <a:rPr lang="en-US" dirty="0">
                <a:hlinkClick r:id="rId4"/>
              </a:rPr>
              <a:t>http://csrc.nist.gov/groups/SNS/rbac/</a:t>
            </a:r>
            <a:endParaRPr lang="en-US" dirty="0"/>
          </a:p>
          <a:p>
            <a:r>
              <a:rPr lang="en-US" dirty="0">
                <a:hlinkClick r:id="rId5"/>
              </a:rPr>
              <a:t>http://docs.spring.io/spring-security/site/docs/4.2.2.RELEASE/reference/htmlsingle/</a:t>
            </a:r>
            <a:endParaRPr lang="en-US" dirty="0"/>
          </a:p>
          <a:p>
            <a:r>
              <a:rPr lang="en-US" dirty="0">
                <a:hlinkClick r:id="rId6"/>
              </a:rPr>
              <a:t>http://www.iteye.com/blogs/subjects/spring_security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RBAC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Core RBAC.</a:t>
            </a:r>
          </a:p>
          <a:p>
            <a:r>
              <a:rPr lang="en-US" sz="3200" dirty="0"/>
              <a:t>Hierarchical RBAC, which adds support for inheritance between roles.</a:t>
            </a:r>
          </a:p>
          <a:p>
            <a:r>
              <a:rPr lang="en-US" sz="3200" dirty="0"/>
              <a:t>Constrained RBAC, which adds separation of duties.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43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RBAC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66493" y="4314548"/>
            <a:ext cx="1305017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32965" y="4314548"/>
            <a:ext cx="1305017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61987" y="4314548"/>
            <a:ext cx="1522520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</a:t>
            </a:r>
          </a:p>
        </p:txBody>
      </p:sp>
      <p:cxnSp>
        <p:nvCxnSpPr>
          <p:cNvPr id="9" name="Straight Connector 8"/>
          <p:cNvCxnSpPr>
            <a:stCxn id="4" idx="3"/>
            <a:endCxn id="6" idx="1"/>
          </p:cNvCxnSpPr>
          <p:nvPr/>
        </p:nvCxnSpPr>
        <p:spPr>
          <a:xfrm>
            <a:off x="3271510" y="4634144"/>
            <a:ext cx="176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6337982" y="4634144"/>
            <a:ext cx="152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3365" y="4231067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008" y="4314548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75513" y="2418588"/>
            <a:ext cx="1824361" cy="54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cxnSp>
        <p:nvCxnSpPr>
          <p:cNvPr id="19" name="Straight Connector 18"/>
          <p:cNvCxnSpPr>
            <a:stCxn id="17" idx="2"/>
            <a:endCxn id="6" idx="0"/>
          </p:cNvCxnSpPr>
          <p:nvPr/>
        </p:nvCxnSpPr>
        <p:spPr>
          <a:xfrm flipH="1">
            <a:off x="5685474" y="2965142"/>
            <a:ext cx="2220" cy="134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473" y="3362541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1……*</a:t>
            </a:r>
          </a:p>
        </p:txBody>
      </p:sp>
    </p:spTree>
    <p:extLst>
      <p:ext uri="{BB962C8B-B14F-4D97-AF65-F5344CB8AC3E}">
        <p14:creationId xmlns:p14="http://schemas.microsoft.com/office/powerpoint/2010/main" val="421551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RBAC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95530" y="2219419"/>
            <a:ext cx="1509204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95530" y="4617869"/>
            <a:ext cx="1509204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530" y="3418643"/>
            <a:ext cx="1509204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68497" y="3418642"/>
            <a:ext cx="1305018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68497" y="2219419"/>
            <a:ext cx="1305018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68497" y="4617869"/>
            <a:ext cx="1305018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26750" y="2219418"/>
            <a:ext cx="1642368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26750" y="3418642"/>
            <a:ext cx="1642368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726749" y="4617869"/>
            <a:ext cx="1642369" cy="60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Information</a:t>
            </a:r>
          </a:p>
        </p:txBody>
      </p:sp>
      <p:cxnSp>
        <p:nvCxnSpPr>
          <p:cNvPr id="14" name="Straight Connector 13"/>
          <p:cNvCxnSpPr>
            <a:stCxn id="9" idx="3"/>
            <a:endCxn id="5" idx="1"/>
          </p:cNvCxnSpPr>
          <p:nvPr/>
        </p:nvCxnSpPr>
        <p:spPr>
          <a:xfrm>
            <a:off x="3373515" y="4919710"/>
            <a:ext cx="1922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12" idx="1"/>
          </p:cNvCxnSpPr>
          <p:nvPr/>
        </p:nvCxnSpPr>
        <p:spPr>
          <a:xfrm>
            <a:off x="6804734" y="4919710"/>
            <a:ext cx="1922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6" idx="1"/>
          </p:cNvCxnSpPr>
          <p:nvPr/>
        </p:nvCxnSpPr>
        <p:spPr>
          <a:xfrm>
            <a:off x="3373515" y="3720483"/>
            <a:ext cx="19220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1" idx="1"/>
          </p:cNvCxnSpPr>
          <p:nvPr/>
        </p:nvCxnSpPr>
        <p:spPr>
          <a:xfrm flipV="1">
            <a:off x="6804734" y="3720483"/>
            <a:ext cx="1922016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6804734" y="3720484"/>
            <a:ext cx="1922015" cy="11992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4" idx="1"/>
          </p:cNvCxnSpPr>
          <p:nvPr/>
        </p:nvCxnSpPr>
        <p:spPr>
          <a:xfrm>
            <a:off x="3373515" y="2521260"/>
            <a:ext cx="1922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10" idx="1"/>
          </p:cNvCxnSpPr>
          <p:nvPr/>
        </p:nvCxnSpPr>
        <p:spPr>
          <a:xfrm flipV="1">
            <a:off x="6804734" y="2521259"/>
            <a:ext cx="192201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3"/>
            <a:endCxn id="11" idx="1"/>
          </p:cNvCxnSpPr>
          <p:nvPr/>
        </p:nvCxnSpPr>
        <p:spPr>
          <a:xfrm>
            <a:off x="6804734" y="2521260"/>
            <a:ext cx="1922016" cy="1199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3"/>
            <a:endCxn id="12" idx="1"/>
          </p:cNvCxnSpPr>
          <p:nvPr/>
        </p:nvCxnSpPr>
        <p:spPr>
          <a:xfrm>
            <a:off x="6804734" y="2521260"/>
            <a:ext cx="1922015" cy="2398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RBAC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090780" y="4394447"/>
            <a:ext cx="1305017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157252" y="4394447"/>
            <a:ext cx="1305017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986274" y="4394447"/>
            <a:ext cx="1522520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</a:t>
            </a:r>
          </a:p>
        </p:txBody>
      </p:sp>
      <p:cxnSp>
        <p:nvCxnSpPr>
          <p:cNvPr id="40" name="Straight Connector 39"/>
          <p:cNvCxnSpPr>
            <a:stCxn id="37" idx="3"/>
            <a:endCxn id="38" idx="1"/>
          </p:cNvCxnSpPr>
          <p:nvPr/>
        </p:nvCxnSpPr>
        <p:spPr>
          <a:xfrm>
            <a:off x="3395797" y="4714043"/>
            <a:ext cx="176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3"/>
            <a:endCxn id="39" idx="1"/>
          </p:cNvCxnSpPr>
          <p:nvPr/>
        </p:nvCxnSpPr>
        <p:spPr>
          <a:xfrm>
            <a:off x="6462269" y="4714043"/>
            <a:ext cx="152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7652" y="4310966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0295" y="4394447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899800" y="2498487"/>
            <a:ext cx="1824361" cy="54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cxnSp>
        <p:nvCxnSpPr>
          <p:cNvPr id="45" name="Straight Connector 44"/>
          <p:cNvCxnSpPr>
            <a:stCxn id="44" idx="2"/>
            <a:endCxn id="38" idx="0"/>
          </p:cNvCxnSpPr>
          <p:nvPr/>
        </p:nvCxnSpPr>
        <p:spPr>
          <a:xfrm flipH="1">
            <a:off x="5809761" y="3045041"/>
            <a:ext cx="2220" cy="134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09760" y="3442440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1……*</a:t>
            </a:r>
          </a:p>
        </p:txBody>
      </p:sp>
      <p:cxnSp>
        <p:nvCxnSpPr>
          <p:cNvPr id="53" name="Elbow Connector 52"/>
          <p:cNvCxnSpPr>
            <a:stCxn id="38" idx="2"/>
          </p:cNvCxnSpPr>
          <p:nvPr/>
        </p:nvCxnSpPr>
        <p:spPr>
          <a:xfrm rot="5400000" flipH="1" flipV="1">
            <a:off x="5952141" y="4780288"/>
            <a:ext cx="110971" cy="395732"/>
          </a:xfrm>
          <a:prstGeom prst="bentConnector4">
            <a:avLst>
              <a:gd name="adj1" fmla="val -206000"/>
              <a:gd name="adj2" fmla="val -2226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8607" y="5246982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</p:spTree>
    <p:extLst>
      <p:ext uri="{BB962C8B-B14F-4D97-AF65-F5344CB8AC3E}">
        <p14:creationId xmlns:p14="http://schemas.microsoft.com/office/powerpoint/2010/main" val="388981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RBAC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82424" y="5827611"/>
            <a:ext cx="1660126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Software-Department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8569" y="5069148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One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02334" y="5069148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Two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7407" y="4145294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702" y="4145294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2651" y="4189105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62460" y="4189105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cxnSp>
        <p:nvCxnSpPr>
          <p:cNvPr id="12" name="Straight Connector 11"/>
          <p:cNvCxnSpPr>
            <a:stCxn id="4" idx="1"/>
            <a:endCxn id="5" idx="2"/>
          </p:cNvCxnSpPr>
          <p:nvPr/>
        </p:nvCxnSpPr>
        <p:spPr>
          <a:xfrm flipH="1" flipV="1">
            <a:off x="2221128" y="5548542"/>
            <a:ext cx="2561296" cy="51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2"/>
          </p:cNvCxnSpPr>
          <p:nvPr/>
        </p:nvCxnSpPr>
        <p:spPr>
          <a:xfrm flipV="1">
            <a:off x="6442550" y="5548542"/>
            <a:ext cx="2472343" cy="51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8" idx="2"/>
          </p:cNvCxnSpPr>
          <p:nvPr/>
        </p:nvCxnSpPr>
        <p:spPr>
          <a:xfrm flipH="1" flipV="1">
            <a:off x="796261" y="4624688"/>
            <a:ext cx="812308" cy="68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7" idx="2"/>
          </p:cNvCxnSpPr>
          <p:nvPr/>
        </p:nvCxnSpPr>
        <p:spPr>
          <a:xfrm flipV="1">
            <a:off x="2833687" y="4624688"/>
            <a:ext cx="1256279" cy="68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9" idx="2"/>
          </p:cNvCxnSpPr>
          <p:nvPr/>
        </p:nvCxnSpPr>
        <p:spPr>
          <a:xfrm flipH="1" flipV="1">
            <a:off x="6975210" y="4668499"/>
            <a:ext cx="1327124" cy="64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2"/>
          </p:cNvCxnSpPr>
          <p:nvPr/>
        </p:nvCxnSpPr>
        <p:spPr>
          <a:xfrm flipV="1">
            <a:off x="9527452" y="4668499"/>
            <a:ext cx="1047567" cy="64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920029" y="1811821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Manager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608658" y="2746485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Team Leader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302334" y="2790296"/>
            <a:ext cx="1225118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Leader</a:t>
            </a:r>
          </a:p>
        </p:txBody>
      </p:sp>
      <p:cxnSp>
        <p:nvCxnSpPr>
          <p:cNvPr id="46" name="Straight Connector 45"/>
          <p:cNvCxnSpPr>
            <a:stCxn id="8" idx="0"/>
            <a:endCxn id="43" idx="2"/>
          </p:cNvCxnSpPr>
          <p:nvPr/>
        </p:nvCxnSpPr>
        <p:spPr>
          <a:xfrm flipV="1">
            <a:off x="796261" y="3225879"/>
            <a:ext cx="1424956" cy="9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3" idx="2"/>
          </p:cNvCxnSpPr>
          <p:nvPr/>
        </p:nvCxnSpPr>
        <p:spPr>
          <a:xfrm flipH="1" flipV="1">
            <a:off x="2221217" y="3225879"/>
            <a:ext cx="1868749" cy="9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0"/>
            <a:endCxn id="44" idx="2"/>
          </p:cNvCxnSpPr>
          <p:nvPr/>
        </p:nvCxnSpPr>
        <p:spPr>
          <a:xfrm flipV="1">
            <a:off x="6975210" y="3269690"/>
            <a:ext cx="1939683" cy="9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0"/>
            <a:endCxn id="44" idx="2"/>
          </p:cNvCxnSpPr>
          <p:nvPr/>
        </p:nvCxnSpPr>
        <p:spPr>
          <a:xfrm flipH="1" flipV="1">
            <a:off x="8914893" y="3269690"/>
            <a:ext cx="1660126" cy="9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0"/>
            <a:endCxn id="42" idx="2"/>
          </p:cNvCxnSpPr>
          <p:nvPr/>
        </p:nvCxnSpPr>
        <p:spPr>
          <a:xfrm flipV="1">
            <a:off x="2221217" y="2291215"/>
            <a:ext cx="3311371" cy="45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0"/>
            <a:endCxn id="42" idx="2"/>
          </p:cNvCxnSpPr>
          <p:nvPr/>
        </p:nvCxnSpPr>
        <p:spPr>
          <a:xfrm flipH="1" flipV="1">
            <a:off x="5532588" y="2291215"/>
            <a:ext cx="3382305" cy="49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Constrained RBAC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90780" y="4394447"/>
            <a:ext cx="1305017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57252" y="4394447"/>
            <a:ext cx="1305017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86274" y="4394447"/>
            <a:ext cx="1522520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3395797" y="4714043"/>
            <a:ext cx="176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>
            <a:off x="6462269" y="4714043"/>
            <a:ext cx="152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7652" y="4310966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295" y="4394447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99800" y="2498487"/>
            <a:ext cx="1824361" cy="54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cxnSp>
        <p:nvCxnSpPr>
          <p:cNvPr id="12" name="Straight Connector 11"/>
          <p:cNvCxnSpPr>
            <a:stCxn id="11" idx="2"/>
            <a:endCxn id="5" idx="0"/>
          </p:cNvCxnSpPr>
          <p:nvPr/>
        </p:nvCxnSpPr>
        <p:spPr>
          <a:xfrm flipH="1">
            <a:off x="5809761" y="3045041"/>
            <a:ext cx="2220" cy="134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9760" y="3442440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1……*</a:t>
            </a:r>
          </a:p>
        </p:txBody>
      </p:sp>
      <p:cxnSp>
        <p:nvCxnSpPr>
          <p:cNvPr id="14" name="Elbow Connector 13"/>
          <p:cNvCxnSpPr>
            <a:stCxn id="5" idx="2"/>
          </p:cNvCxnSpPr>
          <p:nvPr/>
        </p:nvCxnSpPr>
        <p:spPr>
          <a:xfrm rot="5400000" flipH="1" flipV="1">
            <a:off x="5952141" y="4780288"/>
            <a:ext cx="110971" cy="395732"/>
          </a:xfrm>
          <a:prstGeom prst="bentConnector4">
            <a:avLst>
              <a:gd name="adj1" fmla="val -206000"/>
              <a:gd name="adj2" fmla="val -2226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8607" y="5246982"/>
            <a:ext cx="8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*……*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86993" y="5901539"/>
            <a:ext cx="1562470" cy="639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User/Role Constraint</a:t>
            </a:r>
          </a:p>
        </p:txBody>
      </p:sp>
      <p:cxnSp>
        <p:nvCxnSpPr>
          <p:cNvPr id="18" name="Straight Connector 17"/>
          <p:cNvCxnSpPr>
            <a:stCxn id="9" idx="2"/>
            <a:endCxn id="16" idx="0"/>
          </p:cNvCxnSpPr>
          <p:nvPr/>
        </p:nvCxnSpPr>
        <p:spPr>
          <a:xfrm flipH="1">
            <a:off x="4368228" y="4680298"/>
            <a:ext cx="1" cy="1221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Constrained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duty</a:t>
            </a:r>
          </a:p>
          <a:p>
            <a:r>
              <a:rPr lang="en-US" dirty="0"/>
              <a:t>For example : accountant and auditor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 of RBAC to manage user privileges (computer permissions) within a single system or application is widely accepted as a best practice.</a:t>
            </a:r>
          </a:p>
          <a:p>
            <a:endParaRPr lang="en-US" dirty="0"/>
          </a:p>
          <a:p>
            <a:r>
              <a:rPr lang="en-US" dirty="0"/>
              <a:t>Limited User of Roles.</a:t>
            </a:r>
          </a:p>
        </p:txBody>
      </p:sp>
    </p:spTree>
    <p:extLst>
      <p:ext uri="{BB962C8B-B14F-4D97-AF65-F5344CB8AC3E}">
        <p14:creationId xmlns:p14="http://schemas.microsoft.com/office/powerpoint/2010/main" val="1664453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963</TotalTime>
  <Words>271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Century Gothic</vt:lpstr>
      <vt:lpstr>Wingdings</vt:lpstr>
      <vt:lpstr>Wood Type</vt:lpstr>
      <vt:lpstr>Role-based Access Control - 1970</vt:lpstr>
      <vt:lpstr>Three levels of RBAC</vt:lpstr>
      <vt:lpstr>Core RBAC</vt:lpstr>
      <vt:lpstr>Core RBAC</vt:lpstr>
      <vt:lpstr>Hierarchical RBAC</vt:lpstr>
      <vt:lpstr>Hierarchical RBAC</vt:lpstr>
      <vt:lpstr>Constrained RBAC</vt:lpstr>
      <vt:lpstr>Constrained RBAC</vt:lpstr>
      <vt:lpstr>Use and availability</vt:lpstr>
      <vt:lpstr>Benefits </vt:lpstr>
      <vt:lpstr>Drawbacks</vt:lpstr>
      <vt:lpstr>Demo</vt:lpstr>
      <vt:lpstr>DB Design</vt:lpstr>
      <vt:lpstr>Flow Dirgram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Role-based Access Control</dc:title>
  <dc:creator>GARFIELD DAI (DOCU-IRIS-ISD-OOCLL/ZHA)</dc:creator>
  <cp:lastModifiedBy>GARFIELD DAI (DEV-ISD-OOCLL/ZHA)</cp:lastModifiedBy>
  <cp:revision>75</cp:revision>
  <dcterms:created xsi:type="dcterms:W3CDTF">2017-02-27T01:30:40Z</dcterms:created>
  <dcterms:modified xsi:type="dcterms:W3CDTF">2017-03-23T07:34:04Z</dcterms:modified>
</cp:coreProperties>
</file>