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  <p:sldMasterId id="2147483851" r:id="rId5"/>
  </p:sldMasterIdLst>
  <p:notesMasterIdLst>
    <p:notesMasterId r:id="rId19"/>
  </p:notesMasterIdLst>
  <p:sldIdLst>
    <p:sldId id="446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  <p:embeddedFont>
      <p:font typeface="宋体" panose="02010600030101010101" pitchFamily="2" charset="-122"/>
      <p:regular r:id="rId3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70C0"/>
    <a:srgbClr val="4DAA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F6C965-9B51-4B73-BE67-6D37031732A1}">
  <a:tblStyle styleId="{6BF6C965-9B51-4B73-BE67-6D37031732A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6FA"/>
          </a:solidFill>
        </a:fill>
      </a:tcStyle>
    </a:wholeTbl>
    <a:band1H>
      <a:tcStyle>
        <a:tcBdr/>
        <a:fill>
          <a:solidFill>
            <a:srgbClr val="E4EBF5"/>
          </a:solidFill>
        </a:fill>
      </a:tcStyle>
    </a:band1H>
    <a:band1V>
      <a:tcStyle>
        <a:tcBdr/>
        <a:fill>
          <a:solidFill>
            <a:srgbClr val="E4EBF5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3F6FA"/>
          </a:solidFill>
        </a:fill>
      </a:tcStyle>
    </a:lastRow>
    <a:firstRow>
      <a:tcTxStyle b="on" i="off"/>
      <a:tcStyle>
        <a:tcBdr/>
        <a:fill>
          <a:solidFill>
            <a:srgbClr val="F3F6FA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7" autoAdjust="0"/>
    <p:restoredTop sz="91452" autoAdjust="0"/>
  </p:normalViewPr>
  <p:slideViewPr>
    <p:cSldViewPr>
      <p:cViewPr varScale="1">
        <p:scale>
          <a:sx n="104" d="100"/>
          <a:sy n="104" d="100"/>
        </p:scale>
        <p:origin x="184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1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40599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604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334000"/>
            <a:ext cx="9144000" cy="76200"/>
          </a:xfrm>
          <a:prstGeom prst="rect">
            <a:avLst/>
          </a:prstGeom>
          <a:solidFill>
            <a:srgbClr val="FFE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7" descr="IRIS-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66" y="3429000"/>
            <a:ext cx="2089150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86000" y="3200400"/>
            <a:ext cx="68580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0" y="4495800"/>
            <a:ext cx="6400800" cy="1219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" y="6388100"/>
            <a:ext cx="259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CONFIDENTIAL AND PROPRIETARY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Permission to reprint or distribute any content from this presentation requires the written approval of OOCL. 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672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460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48568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5094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578501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6476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382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4154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91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9495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43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IRIS-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9144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447800" y="1219200"/>
            <a:ext cx="68580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1487487" y="2743201"/>
            <a:ext cx="6818313" cy="762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6388100"/>
            <a:ext cx="259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CONFIDENTIAL AND PROPRIETARY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Permission to reprint or distribute any content from this presentation requires the written approval of OOCL. 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447800"/>
            <a:ext cx="62484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19050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447800" y="274638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10" descr="IRIS-logo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4112" y="279400"/>
            <a:ext cx="990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1219200"/>
            <a:ext cx="1981200" cy="100013"/>
          </a:xfrm>
          <a:prstGeom prst="rect">
            <a:avLst/>
          </a:prstGeom>
          <a:solidFill>
            <a:srgbClr val="604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1219200"/>
            <a:ext cx="7162800" cy="100013"/>
          </a:xfrm>
          <a:prstGeom prst="rect">
            <a:avLst/>
          </a:prstGeom>
          <a:solidFill>
            <a:srgbClr val="FFE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553200" y="64096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0" y="6388100"/>
            <a:ext cx="259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CONFIDENTIAL AND PROPRIETARY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Permission to reprint or distribute any content from this presentation requires the written approval of OOCL.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604A7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4A7B"/>
        </a:buClr>
        <a:buSzPct val="75000"/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AC090"/>
        </a:buClr>
        <a:buSzPct val="85000"/>
        <a:buFont typeface="Arial" charset="0"/>
        <a:buChar char="•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AC090"/>
        </a:buClr>
        <a:buSzPct val="60000"/>
        <a:buFont typeface="Courier New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AC090"/>
        </a:buClr>
        <a:buSzPct val="85000"/>
        <a:buFont typeface="Arial" charset="0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AC090"/>
        </a:buClr>
        <a:buSzPct val="85000"/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789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JT-L/p/5883602.html" TargetMode="External"/><Relationship Id="rId2" Type="http://schemas.openxmlformats.org/officeDocument/2006/relationships/hyperlink" Target="http://blog.csdn.net/lovelyelfpop/article/details/52222012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18288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HYBRID APP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Garfield Dai</a:t>
            </a:r>
          </a:p>
        </p:txBody>
      </p:sp>
    </p:spTree>
    <p:extLst>
      <p:ext uri="{BB962C8B-B14F-4D97-AF65-F5344CB8AC3E}">
        <p14:creationId xmlns:p14="http://schemas.microsoft.com/office/powerpoint/2010/main" val="3738685704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Install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2. Install Cordova and Ionic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cordova</a:t>
            </a:r>
            <a:r>
              <a:rPr lang="en-US" dirty="0"/>
              <a:t> ionic</a:t>
            </a:r>
          </a:p>
          <a:p>
            <a:r>
              <a:rPr lang="en-US" dirty="0"/>
              <a:t>3. Start an App</a:t>
            </a:r>
          </a:p>
          <a:p>
            <a:pPr lvl="1"/>
            <a:r>
              <a:rPr lang="en-US" dirty="0"/>
              <a:t>ionic start </a:t>
            </a:r>
            <a:r>
              <a:rPr lang="en-US" dirty="0" err="1"/>
              <a:t>myApp</a:t>
            </a:r>
            <a:r>
              <a:rPr lang="en-US" dirty="0"/>
              <a:t> tabs</a:t>
            </a:r>
          </a:p>
          <a:p>
            <a:r>
              <a:rPr lang="en-US" dirty="0"/>
              <a:t>4. Run on you local browser</a:t>
            </a:r>
          </a:p>
          <a:p>
            <a:pPr lvl="1"/>
            <a:r>
              <a:rPr lang="en-US" dirty="0"/>
              <a:t>ionic serve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8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ANDROID HYBRID APP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JDK</a:t>
            </a:r>
          </a:p>
          <a:p>
            <a:r>
              <a:rPr lang="en-US" sz="2000" dirty="0"/>
              <a:t>Android SDK</a:t>
            </a:r>
          </a:p>
          <a:p>
            <a:r>
              <a:rPr lang="en-US" sz="2000" dirty="0" err="1"/>
              <a:t>Gradle</a:t>
            </a:r>
            <a:endParaRPr lang="en-US" sz="2000" dirty="0"/>
          </a:p>
          <a:p>
            <a:r>
              <a:rPr lang="en-US" sz="2000" dirty="0"/>
              <a:t>Setting environment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JAVA_HOME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ADNROID_HOME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Path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 err="1"/>
              <a:t>Gradle</a:t>
            </a:r>
            <a:endParaRPr lang="en-US" sz="16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/>
              <a:t>Platform-tools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/>
              <a:t>Tools</a:t>
            </a:r>
          </a:p>
          <a:p>
            <a:r>
              <a:rPr lang="en-US" sz="2000" dirty="0"/>
              <a:t>Cordova platform add android --save</a:t>
            </a:r>
          </a:p>
          <a:p>
            <a:r>
              <a:rPr lang="en-US" sz="2000" dirty="0"/>
              <a:t>Cordova build android --verbose</a:t>
            </a:r>
          </a:p>
          <a:p>
            <a:r>
              <a:rPr lang="en-US" sz="2000" dirty="0"/>
              <a:t>Cordova run android</a:t>
            </a:r>
          </a:p>
        </p:txBody>
      </p:sp>
    </p:spTree>
    <p:extLst>
      <p:ext uri="{BB962C8B-B14F-4D97-AF65-F5344CB8AC3E}">
        <p14:creationId xmlns:p14="http://schemas.microsoft.com/office/powerpoint/2010/main" val="289450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Cordova build android –verbose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Gradle</a:t>
            </a:r>
            <a:r>
              <a:rPr lang="en-US" dirty="0"/>
              <a:t> Downloading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http://blog.csdn.net/lovelyelfpop/article/details/52222012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Maven Repository</a:t>
            </a:r>
          </a:p>
          <a:p>
            <a:pPr marL="857250" lvl="2" indent="0">
              <a:buNone/>
            </a:pPr>
            <a:r>
              <a:rPr lang="en-US" dirty="0">
                <a:hlinkClick r:id="rId3"/>
              </a:rPr>
              <a:t>http://www.cnblogs.com/JT-L/p/5883602.html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0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8167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 CATEGORY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8288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Native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Web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Hybrid app</a:t>
            </a:r>
          </a:p>
        </p:txBody>
      </p:sp>
      <p:pic>
        <p:nvPicPr>
          <p:cNvPr id="4" name="Picture 6" descr="http://imgsrc.baidu.com/forum/w%3D580/sign=598cc38dcbcec3fd8b3ea77de689d4b6/e092cc540923dd54b6d09929d909b3de9d8248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28800"/>
            <a:ext cx="3848156" cy="39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4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APP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Advantages:</a:t>
            </a:r>
          </a:p>
          <a:p>
            <a:pPr lvl="1"/>
            <a:r>
              <a:rPr lang="en-US" sz="2400" dirty="0"/>
              <a:t>Good performance</a:t>
            </a:r>
          </a:p>
          <a:p>
            <a:pPr lvl="1"/>
            <a:r>
              <a:rPr lang="en-US" sz="2400" dirty="0"/>
              <a:t>Connect hardware directly</a:t>
            </a:r>
          </a:p>
          <a:p>
            <a:pPr lvl="1"/>
            <a:r>
              <a:rPr lang="en-US" sz="2400" dirty="0"/>
              <a:t>Offline use</a:t>
            </a:r>
          </a:p>
          <a:p>
            <a:pPr lvl="1"/>
            <a:endParaRPr lang="en-US" sz="2400" dirty="0"/>
          </a:p>
          <a:p>
            <a:r>
              <a:rPr lang="en-US" sz="2800" dirty="0"/>
              <a:t>Disadvantages:</a:t>
            </a:r>
          </a:p>
          <a:p>
            <a:pPr lvl="1"/>
            <a:r>
              <a:rPr lang="en-US" sz="2400" dirty="0"/>
              <a:t>Multiple Operation Systems: Android, IOS, WP, etc.</a:t>
            </a:r>
          </a:p>
          <a:p>
            <a:pPr lvl="1"/>
            <a:r>
              <a:rPr lang="en-US" sz="2400" dirty="0"/>
              <a:t>Resources ( Quality, Cost, Schedule )</a:t>
            </a:r>
          </a:p>
          <a:p>
            <a:pPr lvl="1"/>
            <a:r>
              <a:rPr lang="en-US" sz="2400" dirty="0"/>
              <a:t>Code not reuse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417638"/>
            <a:ext cx="3611363" cy="29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1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Advantages:</a:t>
            </a:r>
          </a:p>
          <a:p>
            <a:pPr lvl="1"/>
            <a:r>
              <a:rPr lang="en-US" sz="2400" dirty="0"/>
              <a:t>Cross platform</a:t>
            </a:r>
          </a:p>
          <a:p>
            <a:pPr lvl="1"/>
            <a:r>
              <a:rPr lang="en-US" sz="2400" dirty="0"/>
              <a:t>Save resource</a:t>
            </a:r>
          </a:p>
          <a:p>
            <a:pPr lvl="1"/>
            <a:endParaRPr lang="en-US" sz="2400" dirty="0"/>
          </a:p>
          <a:p>
            <a:r>
              <a:rPr lang="en-US" sz="2800" dirty="0"/>
              <a:t>Disadvantages:</a:t>
            </a:r>
          </a:p>
          <a:p>
            <a:pPr lvl="1"/>
            <a:r>
              <a:rPr lang="en-US" sz="2400" dirty="0"/>
              <a:t>Offline</a:t>
            </a:r>
          </a:p>
          <a:p>
            <a:pPr lvl="1"/>
            <a:r>
              <a:rPr lang="en-US" sz="2400" dirty="0"/>
              <a:t>Hardware</a:t>
            </a:r>
          </a:p>
          <a:p>
            <a:pPr lvl="1"/>
            <a:r>
              <a:rPr lang="en-US" sz="2400" dirty="0"/>
              <a:t>Browser ( </a:t>
            </a:r>
            <a:r>
              <a:rPr lang="en-US" sz="2400" dirty="0" err="1"/>
              <a:t>WebView</a:t>
            </a:r>
            <a:r>
              <a:rPr lang="en-US" sz="2400" dirty="0"/>
              <a:t> )</a:t>
            </a:r>
          </a:p>
          <a:p>
            <a:pPr lvl="1"/>
            <a:r>
              <a:rPr lang="en-US" sz="2400" dirty="0"/>
              <a:t>Store not receive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493488"/>
            <a:ext cx="2807051" cy="45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APP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Save resources</a:t>
            </a:r>
          </a:p>
          <a:p>
            <a:pPr lvl="1"/>
            <a:r>
              <a:rPr lang="en-US" dirty="0"/>
              <a:t>Cross platform</a:t>
            </a:r>
          </a:p>
          <a:p>
            <a:pPr lvl="1"/>
            <a:r>
              <a:rPr lang="en-US" dirty="0"/>
              <a:t>Code reuse</a:t>
            </a:r>
          </a:p>
          <a:p>
            <a:pPr lvl="1"/>
            <a:r>
              <a:rPr lang="en-US" dirty="0"/>
              <a:t>Low update</a:t>
            </a:r>
          </a:p>
          <a:p>
            <a:pPr lvl="1"/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High Performance ( Game )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cordova.apache.org/static/img/cordova_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048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83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76923"/>
              </p:ext>
            </p:extLst>
          </p:nvPr>
        </p:nvGraphicFramePr>
        <p:xfrm>
          <a:off x="76201" y="2362200"/>
          <a:ext cx="8991600" cy="3242084"/>
        </p:xfrm>
        <a:graphic>
          <a:graphicData uri="http://schemas.openxmlformats.org/drawingml/2006/table">
            <a:tbl>
              <a:tblPr/>
              <a:tblGrid>
                <a:gridCol w="1720132">
                  <a:extLst>
                    <a:ext uri="{9D8B030D-6E8A-4147-A177-3AD203B41FA5}">
                      <a16:colId xmlns:a16="http://schemas.microsoft.com/office/drawing/2014/main" val="1962814696"/>
                    </a:ext>
                  </a:extLst>
                </a:gridCol>
                <a:gridCol w="2345635">
                  <a:extLst>
                    <a:ext uri="{9D8B030D-6E8A-4147-A177-3AD203B41FA5}">
                      <a16:colId xmlns:a16="http://schemas.microsoft.com/office/drawing/2014/main" val="1180290063"/>
                    </a:ext>
                  </a:extLst>
                </a:gridCol>
                <a:gridCol w="2502010">
                  <a:extLst>
                    <a:ext uri="{9D8B030D-6E8A-4147-A177-3AD203B41FA5}">
                      <a16:colId xmlns:a16="http://schemas.microsoft.com/office/drawing/2014/main" val="2997962508"/>
                    </a:ext>
                  </a:extLst>
                </a:gridCol>
                <a:gridCol w="2423823">
                  <a:extLst>
                    <a:ext uri="{9D8B030D-6E8A-4147-A177-3AD203B41FA5}">
                      <a16:colId xmlns:a16="http://schemas.microsoft.com/office/drawing/2014/main" val="150454449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br>
                        <a:rPr lang="en-US" dirty="0"/>
                      </a:br>
                      <a:r>
                        <a:rPr lang="en-US" dirty="0"/>
                        <a:t>　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/>
                        <a:t>Web App</a:t>
                      </a:r>
                      <a:r>
                        <a:rPr lang="zh-CN" altLang="en-US" b="1"/>
                        <a:t>（网页应用）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Hybrid App（</a:t>
                      </a:r>
                      <a:r>
                        <a:rPr lang="zh-CN" altLang="en-US" b="1" dirty="0"/>
                        <a:t>混合应用）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Native App（</a:t>
                      </a:r>
                      <a:r>
                        <a:rPr lang="zh-CN" altLang="en-US" b="1"/>
                        <a:t>原生应用）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70373"/>
                  </a:ext>
                </a:extLst>
              </a:tr>
              <a:tr h="38548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开发成本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705336"/>
                  </a:ext>
                </a:extLst>
              </a:tr>
              <a:tr h="385482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维护更新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简单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简单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复杂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80795"/>
                  </a:ext>
                </a:extLst>
              </a:tr>
              <a:tr h="38548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用户体验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375507"/>
                  </a:ext>
                </a:extLst>
              </a:tr>
              <a:tr h="67459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Store</a:t>
                      </a:r>
                      <a:r>
                        <a:rPr lang="zh-CN" altLang="en-US"/>
                        <a:t>或</a:t>
                      </a:r>
                      <a:r>
                        <a:rPr lang="en-US"/>
                        <a:t>market</a:t>
                      </a:r>
                      <a:r>
                        <a:rPr lang="zh-CN" altLang="en-US"/>
                        <a:t>认可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不认可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认可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认可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813231"/>
                  </a:ext>
                </a:extLst>
              </a:tr>
              <a:tr h="385482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安装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不需要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需要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需要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070082"/>
                  </a:ext>
                </a:extLst>
              </a:tr>
              <a:tr h="38548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跨平台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40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21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TECHNOLOGY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+ CSS + JavaScript</a:t>
            </a:r>
          </a:p>
          <a:p>
            <a:r>
              <a:rPr lang="en-US" dirty="0"/>
              <a:t>Apache Cordova</a:t>
            </a:r>
          </a:p>
          <a:p>
            <a:r>
              <a:rPr lang="en-US" dirty="0"/>
              <a:t>Ionic</a:t>
            </a:r>
          </a:p>
        </p:txBody>
      </p:sp>
    </p:spTree>
    <p:extLst>
      <p:ext uri="{BB962C8B-B14F-4D97-AF65-F5344CB8AC3E}">
        <p14:creationId xmlns:p14="http://schemas.microsoft.com/office/powerpoint/2010/main" val="254144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CORDOVA</a:t>
            </a:r>
          </a:p>
        </p:txBody>
      </p:sp>
      <p:pic>
        <p:nvPicPr>
          <p:cNvPr id="5" name="Picture 2" descr="http://cordova.apache.org/static/img/guide/cordovaapp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7401" y="1993483"/>
            <a:ext cx="4759158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752600"/>
            <a:ext cx="31944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Apache Cordova is an open-source mobile development framework. It allows you to use standard web technologies - HTML5, CSS3, and JavaScript for cross-platform development. Applications execute within wrappers targeted to each platform, and rely on standards-compliant API bindings to access each device's capabilities such as sensors, data, network status, etc.</a:t>
            </a:r>
          </a:p>
        </p:txBody>
      </p:sp>
    </p:spTree>
    <p:extLst>
      <p:ext uri="{BB962C8B-B14F-4D97-AF65-F5344CB8AC3E}">
        <p14:creationId xmlns:p14="http://schemas.microsoft.com/office/powerpoint/2010/main" val="333479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useful UI components. ( HTML + CSS )</a:t>
            </a:r>
          </a:p>
          <a:p>
            <a:r>
              <a:rPr lang="en-US" dirty="0"/>
              <a:t>Base on AngularJS. ( MVVM )</a:t>
            </a:r>
          </a:p>
          <a:p>
            <a:r>
              <a:rPr lang="en-US" dirty="0"/>
              <a:t>UI-Router ( Single Page Applications )</a:t>
            </a:r>
          </a:p>
          <a:p>
            <a:r>
              <a:rPr lang="en-US" dirty="0"/>
              <a:t>Created a great architecture to build on top of. </a:t>
            </a:r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jQuery mobile</a:t>
            </a:r>
          </a:p>
          <a:p>
            <a:pPr lvl="1"/>
            <a:r>
              <a:rPr lang="en-US" dirty="0"/>
              <a:t>Sencha Touch</a:t>
            </a:r>
          </a:p>
          <a:p>
            <a:pPr lvl="1"/>
            <a:r>
              <a:rPr lang="en-US" dirty="0"/>
              <a:t>Framework 7 + Knockout.js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13336"/>
      </p:ext>
    </p:extLst>
  </p:cSld>
  <p:clrMapOvr>
    <a:masterClrMapping/>
  </p:clrMapOvr>
</p:sld>
</file>

<file path=ppt/theme/theme1.xml><?xml version="1.0" encoding="utf-8"?>
<a:theme xmlns:a="http://schemas.openxmlformats.org/drawingml/2006/main" name="IRIS-4 Theme">
  <a:themeElements>
    <a:clrScheme name="IRIS-4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A379BB"/>
      </a:accent1>
      <a:accent2>
        <a:srgbClr val="C3455A"/>
      </a:accent2>
      <a:accent3>
        <a:srgbClr val="FFB375"/>
      </a:accent3>
      <a:accent4>
        <a:srgbClr val="7C9FCF"/>
      </a:accent4>
      <a:accent5>
        <a:srgbClr val="CCABE5"/>
      </a:accent5>
      <a:accent6>
        <a:srgbClr val="BF7B89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85752AA0053740B34BBA5BF0E45439" ma:contentTypeVersion="3" ma:contentTypeDescription="Create a new document." ma:contentTypeScope="" ma:versionID="a32e0eb2eb70a3bc39bc5dff80715719">
  <xsd:schema xmlns:xsd="http://www.w3.org/2001/XMLSchema" xmlns:xs="http://www.w3.org/2001/XMLSchema" xmlns:p="http://schemas.microsoft.com/office/2006/metadata/properties" xmlns:ns2="a7af44d1-efd8-4208-95c1-751e3147493a" targetNamespace="http://schemas.microsoft.com/office/2006/metadata/properties" ma:root="true" ma:fieldsID="780048241a7a6ff6acd4885a81724559" ns2:_="">
    <xsd:import namespace="a7af44d1-efd8-4208-95c1-751e3147493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f44d1-efd8-4208-95c1-751e3147493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33B48-2791-4CD6-8F85-765A2C967FA1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a7af44d1-efd8-4208-95c1-751e3147493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5DF708A-99DC-4BD1-948D-A38DCA4938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af44d1-efd8-4208-95c1-751e314749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5704D9-5F99-4115-9E5F-460C2236D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63442</TotalTime>
  <Words>362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 Light</vt:lpstr>
      <vt:lpstr>Calibri</vt:lpstr>
      <vt:lpstr>Wingdings</vt:lpstr>
      <vt:lpstr>Verdana</vt:lpstr>
      <vt:lpstr>Courier New</vt:lpstr>
      <vt:lpstr>Arial</vt:lpstr>
      <vt:lpstr>宋体</vt:lpstr>
      <vt:lpstr>IRIS-4 Theme</vt:lpstr>
      <vt:lpstr>Metropolitan</vt:lpstr>
      <vt:lpstr>HYBRID APP</vt:lpstr>
      <vt:lpstr>MOBILE DEV CATEGORY</vt:lpstr>
      <vt:lpstr>NATIVE APP</vt:lpstr>
      <vt:lpstr>WEB APP</vt:lpstr>
      <vt:lpstr>HYBRID APP </vt:lpstr>
      <vt:lpstr>COMPARE</vt:lpstr>
      <vt:lpstr>RELATED TECHNOLOGY</vt:lpstr>
      <vt:lpstr>APACHE CORDOVA</vt:lpstr>
      <vt:lpstr>IONIC</vt:lpstr>
      <vt:lpstr>PREPARATION</vt:lpstr>
      <vt:lpstr>BUILD ANDROID HYBRID APP</vt:lpstr>
      <vt:lpstr>PROBLEMS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Omnichannel Routing Design</dc:title>
  <dc:creator>KATE LAW (SHP-IRIS-ISD-OOCLL/HKG)</dc:creator>
  <cp:lastModifiedBy>GARFIELD DAI (DEV-ISD-OOCLL/ZHA)</cp:lastModifiedBy>
  <cp:revision>1347</cp:revision>
  <dcterms:modified xsi:type="dcterms:W3CDTF">2017-05-09T04:29:24Z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0x0101007685752AA0053740B34BBA5BF0E45439</vt:lpwstr>
  </property>
  <property fmtid="{D5CDD505-2E9C-101B-9397-08002B2CF9AE}" pid="3" name="Order">
    <vt:r8>31900</vt:r8>
  </property>
  <property fmtid="{D5CDD505-2E9C-101B-9397-08002B2CF9AE}" pid="4" name="xd_ProgID">
    <vt:lpwstr/>
  </property>
  <property fmtid="{D5CDD505-2E9C-101B-9397-08002B2CF9AE}" pid="5" name="_CopySource">
    <vt:lpwstr>https://oworkspace.sharepoint.com/sites/SPIDER/ca/Shared Documents/Project - Universal Routing Engine/Universal Routing Enigne.pptx</vt:lpwstr>
  </property>
  <property fmtid="{D5CDD505-2E9C-101B-9397-08002B2CF9AE}" pid="6" name="_SourceUrl">
    <vt:lpwstr/>
  </property>
  <property fmtid="{D5CDD505-2E9C-101B-9397-08002B2CF9AE}" pid="7" name="TemplateUrl">
    <vt:lpwstr/>
  </property>
</Properties>
</file>