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0" r:id="rId4"/>
  </p:sldMasterIdLst>
  <p:notesMasterIdLst>
    <p:notesMasterId r:id="rId54"/>
  </p:notesMasterIdLst>
  <p:sldIdLst>
    <p:sldId id="261" r:id="rId5"/>
    <p:sldId id="256" r:id="rId6"/>
    <p:sldId id="262" r:id="rId7"/>
    <p:sldId id="258" r:id="rId8"/>
    <p:sldId id="257" r:id="rId9"/>
    <p:sldId id="263" r:id="rId10"/>
    <p:sldId id="259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6" r:id="rId26"/>
    <p:sldId id="287" r:id="rId27"/>
    <p:sldId id="288" r:id="rId28"/>
    <p:sldId id="285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4" r:id="rId44"/>
    <p:sldId id="305" r:id="rId45"/>
    <p:sldId id="313" r:id="rId46"/>
    <p:sldId id="314" r:id="rId47"/>
    <p:sldId id="272" r:id="rId48"/>
    <p:sldId id="275" r:id="rId49"/>
    <p:sldId id="276" r:id="rId50"/>
    <p:sldId id="309" r:id="rId51"/>
    <p:sldId id="310" r:id="rId52"/>
    <p:sldId id="306" r:id="rId53"/>
  </p:sldIdLst>
  <p:sldSz cx="10080625" cy="7559675"/>
  <p:notesSz cx="7772400" cy="10058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9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FDD19E5-AE07-4509-85AA-7E9CC156667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77960" y="4776840"/>
            <a:ext cx="6217920" cy="4525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备注占位符 1">
            <a:extLst>
              <a:ext uri="{FF2B5EF4-FFF2-40B4-BE49-F238E27FC236}">
                <a16:creationId xmlns:a16="http://schemas.microsoft.com/office/drawing/2014/main" id="{29C5C1E3-0D38-4B49-9FAD-22723C907A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上传</a:t>
            </a:r>
            <a:r>
              <a:rPr lang="en-US" altLang="zh-CN" dirty="0"/>
              <a:t>GitHub</a:t>
            </a:r>
            <a:r>
              <a:rPr lang="zh-CN" altLang="en-US" dirty="0"/>
              <a:t>新的</a:t>
            </a:r>
            <a:r>
              <a:rPr lang="en-US" altLang="zh-CN" dirty="0"/>
              <a:t>PPT</a:t>
            </a:r>
            <a:r>
              <a:rPr lang="zh-CN" altLang="en-US" dirty="0"/>
              <a:t>，替换这一页，整体结构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算不了值函数，想办法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FDD19E5-AE07-4509-85AA-7E9CC156667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4481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办法就是贝尔曼方程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FDD19E5-AE07-4509-85AA-7E9CC156667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48485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期望可以转为概率和的形式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FDD19E5-AE07-4509-85AA-7E9CC156667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6863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算不了，想办法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FDD19E5-AE07-4509-85AA-7E9CC156667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0312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只能观察，不能控制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FDD19E5-AE07-4509-85AA-7E9CC156667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75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FDD19E5-AE07-4509-85AA-7E9CC156667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1663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FDD19E5-AE07-4509-85AA-7E9CC156667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1877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FDD19E5-AE07-4509-85AA-7E9CC156667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26393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的关系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FDD19E5-AE07-4509-85AA-7E9CC156667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0690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FDD19E5-AE07-4509-85AA-7E9CC156667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564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FDD19E5-AE07-4509-85AA-7E9CC156667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30861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MDP</a:t>
            </a:r>
            <a:r>
              <a:rPr lang="zh-CN" altLang="en-US" dirty="0"/>
              <a:t>的</a:t>
            </a:r>
            <a:r>
              <a:rPr lang="en-US" altLang="zh-CN" dirty="0"/>
              <a:t>bellman equation -v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FDD19E5-AE07-4509-85AA-7E9CC156667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54657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MDP</a:t>
            </a:r>
            <a:r>
              <a:rPr lang="zh-CN" altLang="en-US" dirty="0"/>
              <a:t>的</a:t>
            </a:r>
            <a:r>
              <a:rPr lang="en-US" altLang="zh-CN" dirty="0"/>
              <a:t>bellman equation -q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FDD19E5-AE07-4509-85AA-7E9CC156667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60470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圈点图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FDD19E5-AE07-4509-85AA-7E9CC156667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1718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画一个圈点图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FDD19E5-AE07-4509-85AA-7E9CC156667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20702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FDD19E5-AE07-4509-85AA-7E9CC156667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020015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P40 </a:t>
            </a:r>
            <a:r>
              <a:rPr lang="zh-CN" altLang="en-US" dirty="0"/>
              <a:t>最优值函数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FDD19E5-AE07-4509-85AA-7E9CC156667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1508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这节课要讲的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FDD19E5-AE07-4509-85AA-7E9CC156667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2365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FDD19E5-AE07-4509-85AA-7E9CC156667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1150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因为我们其实是对一些状态有偏好的，需要一个值来衡量它，才能评价和比较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FDD19E5-AE07-4509-85AA-7E9CC156667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318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对状态的奖励评价有了，如何评价一个序列片段呢？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FDD19E5-AE07-4509-85AA-7E9CC156667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0760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为什么要看返回值这个指标，因为奖励是对当前状态的，我们希望对一个序列能有所评价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FDD19E5-AE07-4509-85AA-7E9CC156667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9214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为什么序列要使用这样的评价指标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FDD19E5-AE07-4509-85AA-7E9CC156667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6121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为什么要值函数？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回报值是一次片段的结果，存在很大的样本偏差。回报值的角标是</a:t>
            </a:r>
            <a:r>
              <a:rPr lang="en-US" altLang="zh-CN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，值函数关注的是状态</a:t>
            </a:r>
            <a:r>
              <a:rPr lang="en-US" altLang="zh-CN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FDD19E5-AE07-4509-85AA-7E9CC156667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6656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图片 33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图片 34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图片 69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图片 70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047" y="2343499"/>
            <a:ext cx="85685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094" y="4233419"/>
            <a:ext cx="705643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92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pPr marL="27742">
              <a:spcBef>
                <a:spcPts val="382"/>
              </a:spcBef>
            </a:pPr>
            <a:r>
              <a:rPr lang="zh-CN" altLang="en-US" spc="-11"/>
              <a:t>深蓝学院</a:t>
            </a:r>
            <a:r>
              <a:rPr lang="zh-CN" altLang="en-US" spc="-164"/>
              <a:t> </a:t>
            </a:r>
            <a:r>
              <a:rPr lang="zh-CN" altLang="en-US" spc="-11"/>
              <a:t>机器学习</a:t>
            </a:r>
            <a:r>
              <a:rPr lang="zh-CN" altLang="en-US" spc="-164"/>
              <a:t> </a:t>
            </a:r>
            <a:r>
              <a:rPr lang="en-US" altLang="zh-CN" spc="131">
                <a:latin typeface="Calibri"/>
                <a:cs typeface="Calibri"/>
              </a:rPr>
              <a:t>&amp;</a:t>
            </a:r>
            <a:r>
              <a:rPr lang="zh-CN" altLang="en-US">
                <a:latin typeface="Calibri"/>
                <a:cs typeface="Calibri"/>
              </a:rPr>
              <a:t> </a:t>
            </a:r>
            <a:r>
              <a:rPr lang="zh-CN" altLang="en-US" spc="-109">
                <a:latin typeface="Calibri"/>
                <a:cs typeface="Calibri"/>
              </a:rPr>
              <a:t> </a:t>
            </a:r>
            <a:r>
              <a:rPr lang="zh-CN" altLang="en-US" spc="-11"/>
              <a:t>强化学习理论与实践</a:t>
            </a:r>
          </a:p>
          <a:p>
            <a:pPr marR="11097" algn="r">
              <a:spcBef>
                <a:spcPts val="437"/>
              </a:spcBef>
            </a:pPr>
            <a:fld id="{81D60167-4931-47E6-BA6A-407CBD079E47}" type="slidenum">
              <a:rPr lang="en-US" altLang="zh-CN" spc="22" smtClean="0">
                <a:latin typeface="Calibri"/>
                <a:cs typeface="Calibri"/>
              </a:rPr>
              <a:pPr marR="11097" algn="r">
                <a:spcBef>
                  <a:spcPts val="437"/>
                </a:spcBef>
              </a:pPr>
              <a:t>‹#›</a:t>
            </a:fld>
            <a:r>
              <a:rPr lang="en-US" altLang="zh-CN" spc="22">
                <a:latin typeface="Calibri"/>
                <a:cs typeface="Calibri"/>
              </a:rPr>
              <a:t> </a:t>
            </a:r>
            <a:r>
              <a:rPr lang="en-US" altLang="zh-CN" spc="153">
                <a:latin typeface="Calibri"/>
                <a:cs typeface="Calibri"/>
              </a:rPr>
              <a:t>/</a:t>
            </a:r>
            <a:r>
              <a:rPr lang="zh-CN" altLang="en-US" spc="33">
                <a:latin typeface="Calibri"/>
                <a:cs typeface="Calibri"/>
              </a:rPr>
              <a:t> </a:t>
            </a:r>
            <a:r>
              <a:rPr lang="en-US" altLang="zh-CN" spc="22">
                <a:latin typeface="Calibri"/>
                <a:cs typeface="Calibri"/>
              </a:rPr>
              <a:t>60</a:t>
            </a:r>
            <a:endParaRPr lang="en-US" altLang="zh-CN" spc="22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97008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5748251" y="15445411"/>
            <a:ext cx="5829471" cy="387414"/>
          </a:xfrm>
        </p:spPr>
        <p:txBody>
          <a:bodyPr lIns="0" tIns="0" rIns="0" bIns="0"/>
          <a:lstStyle>
            <a:lvl1pPr>
              <a:defRPr sz="1092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pPr marL="27742">
              <a:spcBef>
                <a:spcPts val="382"/>
              </a:spcBef>
            </a:pPr>
            <a:r>
              <a:rPr lang="zh-CN" altLang="en-US" spc="-11"/>
              <a:t>深蓝学院</a:t>
            </a:r>
            <a:r>
              <a:rPr lang="zh-CN" altLang="en-US" spc="-164"/>
              <a:t> </a:t>
            </a:r>
            <a:r>
              <a:rPr lang="zh-CN" altLang="en-US" spc="-11"/>
              <a:t>机器学习</a:t>
            </a:r>
            <a:r>
              <a:rPr lang="zh-CN" altLang="en-US" spc="-164"/>
              <a:t> </a:t>
            </a:r>
            <a:r>
              <a:rPr lang="en-US" altLang="zh-CN" spc="131">
                <a:latin typeface="Calibri"/>
                <a:cs typeface="Calibri"/>
              </a:rPr>
              <a:t>&amp;</a:t>
            </a:r>
            <a:r>
              <a:rPr lang="zh-CN" altLang="en-US">
                <a:latin typeface="Calibri"/>
                <a:cs typeface="Calibri"/>
              </a:rPr>
              <a:t> </a:t>
            </a:r>
            <a:r>
              <a:rPr lang="zh-CN" altLang="en-US" spc="-109">
                <a:latin typeface="Calibri"/>
                <a:cs typeface="Calibri"/>
              </a:rPr>
              <a:t> </a:t>
            </a:r>
            <a:r>
              <a:rPr lang="zh-CN" altLang="en-US" spc="-11"/>
              <a:t>强化学习理论与实践</a:t>
            </a:r>
          </a:p>
          <a:p>
            <a:pPr marR="11097" algn="r">
              <a:spcBef>
                <a:spcPts val="437"/>
              </a:spcBef>
            </a:pPr>
            <a:fld id="{81D60167-4931-47E6-BA6A-407CBD079E47}" type="slidenum">
              <a:rPr lang="en-US" altLang="zh-CN" spc="22" smtClean="0">
                <a:latin typeface="Calibri"/>
                <a:cs typeface="Calibri"/>
              </a:rPr>
              <a:pPr marR="11097" algn="r">
                <a:spcBef>
                  <a:spcPts val="437"/>
                </a:spcBef>
              </a:pPr>
              <a:t>‹#›</a:t>
            </a:fld>
            <a:r>
              <a:rPr lang="en-US" altLang="zh-CN" spc="22">
                <a:latin typeface="Calibri"/>
                <a:cs typeface="Calibri"/>
              </a:rPr>
              <a:t> </a:t>
            </a:r>
            <a:r>
              <a:rPr lang="en-US" altLang="zh-CN" spc="153">
                <a:latin typeface="Calibri"/>
                <a:cs typeface="Calibri"/>
              </a:rPr>
              <a:t>/</a:t>
            </a:r>
            <a:r>
              <a:rPr lang="zh-CN" altLang="en-US" spc="33">
                <a:latin typeface="Calibri"/>
                <a:cs typeface="Calibri"/>
              </a:rPr>
              <a:t> </a:t>
            </a:r>
            <a:r>
              <a:rPr lang="en-US" altLang="zh-CN" spc="22">
                <a:latin typeface="Calibri"/>
                <a:cs typeface="Calibri"/>
              </a:rPr>
              <a:t>60</a:t>
            </a:r>
            <a:endParaRPr lang="en-US" altLang="zh-CN" spc="22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69977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032" y="1738725"/>
            <a:ext cx="438507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1522" y="1738725"/>
            <a:ext cx="438507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92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pPr marL="27742">
              <a:spcBef>
                <a:spcPts val="382"/>
              </a:spcBef>
            </a:pPr>
            <a:r>
              <a:rPr lang="zh-CN" altLang="en-US" spc="-11"/>
              <a:t>深蓝学院</a:t>
            </a:r>
            <a:r>
              <a:rPr lang="zh-CN" altLang="en-US" spc="-164"/>
              <a:t> </a:t>
            </a:r>
            <a:r>
              <a:rPr lang="zh-CN" altLang="en-US" spc="-11"/>
              <a:t>机器学习</a:t>
            </a:r>
            <a:r>
              <a:rPr lang="zh-CN" altLang="en-US" spc="-164"/>
              <a:t> </a:t>
            </a:r>
            <a:r>
              <a:rPr lang="en-US" altLang="zh-CN" spc="131">
                <a:latin typeface="Calibri"/>
                <a:cs typeface="Calibri"/>
              </a:rPr>
              <a:t>&amp;</a:t>
            </a:r>
            <a:r>
              <a:rPr lang="zh-CN" altLang="en-US">
                <a:latin typeface="Calibri"/>
                <a:cs typeface="Calibri"/>
              </a:rPr>
              <a:t> </a:t>
            </a:r>
            <a:r>
              <a:rPr lang="zh-CN" altLang="en-US" spc="-109">
                <a:latin typeface="Calibri"/>
                <a:cs typeface="Calibri"/>
              </a:rPr>
              <a:t> </a:t>
            </a:r>
            <a:r>
              <a:rPr lang="zh-CN" altLang="en-US" spc="-11"/>
              <a:t>强化学习理论与实践</a:t>
            </a:r>
          </a:p>
          <a:p>
            <a:pPr marR="11097" algn="r">
              <a:spcBef>
                <a:spcPts val="437"/>
              </a:spcBef>
            </a:pPr>
            <a:fld id="{81D60167-4931-47E6-BA6A-407CBD079E47}" type="slidenum">
              <a:rPr lang="en-US" altLang="zh-CN" spc="22" smtClean="0">
                <a:latin typeface="Calibri"/>
                <a:cs typeface="Calibri"/>
              </a:rPr>
              <a:pPr marR="11097" algn="r">
                <a:spcBef>
                  <a:spcPts val="437"/>
                </a:spcBef>
              </a:pPr>
              <a:t>‹#›</a:t>
            </a:fld>
            <a:r>
              <a:rPr lang="en-US" altLang="zh-CN" spc="22">
                <a:latin typeface="Calibri"/>
                <a:cs typeface="Calibri"/>
              </a:rPr>
              <a:t> </a:t>
            </a:r>
            <a:r>
              <a:rPr lang="en-US" altLang="zh-CN" spc="153">
                <a:latin typeface="Calibri"/>
                <a:cs typeface="Calibri"/>
              </a:rPr>
              <a:t>/</a:t>
            </a:r>
            <a:r>
              <a:rPr lang="zh-CN" altLang="en-US" spc="33">
                <a:latin typeface="Calibri"/>
                <a:cs typeface="Calibri"/>
              </a:rPr>
              <a:t> </a:t>
            </a:r>
            <a:r>
              <a:rPr lang="en-US" altLang="zh-CN" spc="22">
                <a:latin typeface="Calibri"/>
                <a:cs typeface="Calibri"/>
              </a:rPr>
              <a:t>60</a:t>
            </a:r>
            <a:endParaRPr lang="en-US" altLang="zh-CN" spc="22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3507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92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pPr marL="27742">
              <a:spcBef>
                <a:spcPts val="382"/>
              </a:spcBef>
            </a:pPr>
            <a:r>
              <a:rPr lang="zh-CN" altLang="en-US" spc="-11"/>
              <a:t>深蓝学院</a:t>
            </a:r>
            <a:r>
              <a:rPr lang="zh-CN" altLang="en-US" spc="-164"/>
              <a:t> </a:t>
            </a:r>
            <a:r>
              <a:rPr lang="zh-CN" altLang="en-US" spc="-11"/>
              <a:t>机器学习</a:t>
            </a:r>
            <a:r>
              <a:rPr lang="zh-CN" altLang="en-US" spc="-164"/>
              <a:t> </a:t>
            </a:r>
            <a:r>
              <a:rPr lang="en-US" altLang="zh-CN" spc="131">
                <a:latin typeface="Calibri"/>
                <a:cs typeface="Calibri"/>
              </a:rPr>
              <a:t>&amp;</a:t>
            </a:r>
            <a:r>
              <a:rPr lang="zh-CN" altLang="en-US">
                <a:latin typeface="Calibri"/>
                <a:cs typeface="Calibri"/>
              </a:rPr>
              <a:t> </a:t>
            </a:r>
            <a:r>
              <a:rPr lang="zh-CN" altLang="en-US" spc="-109">
                <a:latin typeface="Calibri"/>
                <a:cs typeface="Calibri"/>
              </a:rPr>
              <a:t> </a:t>
            </a:r>
            <a:r>
              <a:rPr lang="zh-CN" altLang="en-US" spc="-11"/>
              <a:t>强化学习理论与实践</a:t>
            </a:r>
          </a:p>
          <a:p>
            <a:pPr marR="11097" algn="r">
              <a:spcBef>
                <a:spcPts val="437"/>
              </a:spcBef>
            </a:pPr>
            <a:fld id="{81D60167-4931-47E6-BA6A-407CBD079E47}" type="slidenum">
              <a:rPr lang="en-US" altLang="zh-CN" spc="22" smtClean="0">
                <a:latin typeface="Calibri"/>
                <a:cs typeface="Calibri"/>
              </a:rPr>
              <a:pPr marR="11097" algn="r">
                <a:spcBef>
                  <a:spcPts val="437"/>
                </a:spcBef>
              </a:pPr>
              <a:t>‹#›</a:t>
            </a:fld>
            <a:r>
              <a:rPr lang="en-US" altLang="zh-CN" spc="22">
                <a:latin typeface="Calibri"/>
                <a:cs typeface="Calibri"/>
              </a:rPr>
              <a:t> </a:t>
            </a:r>
            <a:r>
              <a:rPr lang="en-US" altLang="zh-CN" spc="153">
                <a:latin typeface="Calibri"/>
                <a:cs typeface="Calibri"/>
              </a:rPr>
              <a:t>/</a:t>
            </a:r>
            <a:r>
              <a:rPr lang="zh-CN" altLang="en-US" spc="33">
                <a:latin typeface="Calibri"/>
                <a:cs typeface="Calibri"/>
              </a:rPr>
              <a:t> </a:t>
            </a:r>
            <a:r>
              <a:rPr lang="en-US" altLang="zh-CN" spc="22">
                <a:latin typeface="Calibri"/>
                <a:cs typeface="Calibri"/>
              </a:rPr>
              <a:t>60</a:t>
            </a:r>
            <a:endParaRPr lang="en-US" altLang="zh-CN" spc="22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3496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92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pPr marL="27742">
              <a:spcBef>
                <a:spcPts val="382"/>
              </a:spcBef>
            </a:pPr>
            <a:r>
              <a:rPr lang="zh-CN" altLang="en-US" spc="-11"/>
              <a:t>深蓝学院</a:t>
            </a:r>
            <a:r>
              <a:rPr lang="zh-CN" altLang="en-US" spc="-164"/>
              <a:t> </a:t>
            </a:r>
            <a:r>
              <a:rPr lang="zh-CN" altLang="en-US" spc="-11"/>
              <a:t>机器学习</a:t>
            </a:r>
            <a:r>
              <a:rPr lang="zh-CN" altLang="en-US" spc="-164"/>
              <a:t> </a:t>
            </a:r>
            <a:r>
              <a:rPr lang="en-US" altLang="zh-CN" spc="131">
                <a:latin typeface="Calibri"/>
                <a:cs typeface="Calibri"/>
              </a:rPr>
              <a:t>&amp;</a:t>
            </a:r>
            <a:r>
              <a:rPr lang="zh-CN" altLang="en-US">
                <a:latin typeface="Calibri"/>
                <a:cs typeface="Calibri"/>
              </a:rPr>
              <a:t> </a:t>
            </a:r>
            <a:r>
              <a:rPr lang="zh-CN" altLang="en-US" spc="-109">
                <a:latin typeface="Calibri"/>
                <a:cs typeface="Calibri"/>
              </a:rPr>
              <a:t> </a:t>
            </a:r>
            <a:r>
              <a:rPr lang="zh-CN" altLang="en-US" spc="-11"/>
              <a:t>强化学习理论与实践</a:t>
            </a:r>
          </a:p>
          <a:p>
            <a:pPr marR="11097" algn="r">
              <a:spcBef>
                <a:spcPts val="437"/>
              </a:spcBef>
            </a:pPr>
            <a:fld id="{81D60167-4931-47E6-BA6A-407CBD079E47}" type="slidenum">
              <a:rPr lang="en-US" altLang="zh-CN" spc="22" smtClean="0">
                <a:latin typeface="Calibri"/>
                <a:cs typeface="Calibri"/>
              </a:rPr>
              <a:pPr marR="11097" algn="r">
                <a:spcBef>
                  <a:spcPts val="437"/>
                </a:spcBef>
              </a:pPr>
              <a:t>‹#›</a:t>
            </a:fld>
            <a:r>
              <a:rPr lang="en-US" altLang="zh-CN" spc="22">
                <a:latin typeface="Calibri"/>
                <a:cs typeface="Calibri"/>
              </a:rPr>
              <a:t> </a:t>
            </a:r>
            <a:r>
              <a:rPr lang="en-US" altLang="zh-CN" spc="153">
                <a:latin typeface="Calibri"/>
                <a:cs typeface="Calibri"/>
              </a:rPr>
              <a:t>/</a:t>
            </a:r>
            <a:r>
              <a:rPr lang="zh-CN" altLang="en-US" spc="33">
                <a:latin typeface="Calibri"/>
                <a:cs typeface="Calibri"/>
              </a:rPr>
              <a:t> </a:t>
            </a:r>
            <a:r>
              <a:rPr lang="en-US" altLang="zh-CN" spc="22">
                <a:latin typeface="Calibri"/>
                <a:cs typeface="Calibri"/>
              </a:rPr>
              <a:t>60</a:t>
            </a:r>
            <a:endParaRPr lang="en-US" altLang="zh-CN" spc="22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732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047" y="2343499"/>
            <a:ext cx="85685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094" y="4233419"/>
            <a:ext cx="705643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92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pPr marL="27742">
              <a:spcBef>
                <a:spcPts val="382"/>
              </a:spcBef>
            </a:pPr>
            <a:r>
              <a:rPr lang="zh-CN" altLang="en-US" spc="-11"/>
              <a:t>深蓝学院</a:t>
            </a:r>
            <a:r>
              <a:rPr lang="zh-CN" altLang="en-US" spc="-164"/>
              <a:t> </a:t>
            </a:r>
            <a:r>
              <a:rPr lang="zh-CN" altLang="en-US" spc="-11"/>
              <a:t>机器学习</a:t>
            </a:r>
            <a:r>
              <a:rPr lang="zh-CN" altLang="en-US" spc="-164"/>
              <a:t> </a:t>
            </a:r>
            <a:r>
              <a:rPr lang="en-US" altLang="zh-CN" spc="131">
                <a:latin typeface="Calibri"/>
                <a:cs typeface="Calibri"/>
              </a:rPr>
              <a:t>&amp;</a:t>
            </a:r>
            <a:r>
              <a:rPr lang="zh-CN" altLang="en-US">
                <a:latin typeface="Calibri"/>
                <a:cs typeface="Calibri"/>
              </a:rPr>
              <a:t> </a:t>
            </a:r>
            <a:r>
              <a:rPr lang="zh-CN" altLang="en-US" spc="-109">
                <a:latin typeface="Calibri"/>
                <a:cs typeface="Calibri"/>
              </a:rPr>
              <a:t> </a:t>
            </a:r>
            <a:r>
              <a:rPr lang="zh-CN" altLang="en-US" spc="-11"/>
              <a:t>强化学习理论与实践</a:t>
            </a:r>
          </a:p>
          <a:p>
            <a:pPr marR="11097" algn="r">
              <a:spcBef>
                <a:spcPts val="437"/>
              </a:spcBef>
            </a:pPr>
            <a:fld id="{81D60167-4931-47E6-BA6A-407CBD079E47}" type="slidenum">
              <a:rPr lang="en-US" altLang="zh-CN" spc="22" smtClean="0">
                <a:latin typeface="Calibri"/>
                <a:cs typeface="Calibri"/>
              </a:rPr>
              <a:pPr marR="11097" algn="r">
                <a:spcBef>
                  <a:spcPts val="437"/>
                </a:spcBef>
              </a:pPr>
              <a:t>‹#›</a:t>
            </a:fld>
            <a:r>
              <a:rPr lang="en-US" altLang="zh-CN" spc="22">
                <a:latin typeface="Calibri"/>
                <a:cs typeface="Calibri"/>
              </a:rPr>
              <a:t> </a:t>
            </a:r>
            <a:r>
              <a:rPr lang="en-US" altLang="zh-CN" spc="153">
                <a:latin typeface="Calibri"/>
                <a:cs typeface="Calibri"/>
              </a:rPr>
              <a:t>/</a:t>
            </a:r>
            <a:r>
              <a:rPr lang="zh-CN" altLang="en-US" spc="33">
                <a:latin typeface="Calibri"/>
                <a:cs typeface="Calibri"/>
              </a:rPr>
              <a:t> </a:t>
            </a:r>
            <a:r>
              <a:rPr lang="en-US" altLang="zh-CN" spc="22">
                <a:latin typeface="Calibri"/>
                <a:cs typeface="Calibri"/>
              </a:rPr>
              <a:t>60</a:t>
            </a:r>
            <a:endParaRPr lang="en-US" altLang="zh-CN" spc="22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56933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92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pPr marL="27742">
              <a:spcBef>
                <a:spcPts val="382"/>
              </a:spcBef>
            </a:pPr>
            <a:r>
              <a:rPr lang="zh-CN" altLang="en-US" spc="-11"/>
              <a:t>深蓝学院</a:t>
            </a:r>
            <a:r>
              <a:rPr lang="zh-CN" altLang="en-US" spc="-164"/>
              <a:t> </a:t>
            </a:r>
            <a:r>
              <a:rPr lang="zh-CN" altLang="en-US" spc="-11"/>
              <a:t>机器学习</a:t>
            </a:r>
            <a:r>
              <a:rPr lang="zh-CN" altLang="en-US" spc="-164"/>
              <a:t> </a:t>
            </a:r>
            <a:r>
              <a:rPr lang="en-US" altLang="zh-CN" spc="131">
                <a:latin typeface="Calibri"/>
                <a:cs typeface="Calibri"/>
              </a:rPr>
              <a:t>&amp;</a:t>
            </a:r>
            <a:r>
              <a:rPr lang="zh-CN" altLang="en-US">
                <a:latin typeface="Calibri"/>
                <a:cs typeface="Calibri"/>
              </a:rPr>
              <a:t> </a:t>
            </a:r>
            <a:r>
              <a:rPr lang="zh-CN" altLang="en-US" spc="-109">
                <a:latin typeface="Calibri"/>
                <a:cs typeface="Calibri"/>
              </a:rPr>
              <a:t> </a:t>
            </a:r>
            <a:r>
              <a:rPr lang="zh-CN" altLang="en-US" spc="-11"/>
              <a:t>强化学习理论与实践</a:t>
            </a:r>
          </a:p>
          <a:p>
            <a:pPr marR="11097" algn="r">
              <a:spcBef>
                <a:spcPts val="437"/>
              </a:spcBef>
            </a:pPr>
            <a:fld id="{81D60167-4931-47E6-BA6A-407CBD079E47}" type="slidenum">
              <a:rPr lang="en-US" altLang="zh-CN" spc="22" smtClean="0">
                <a:latin typeface="Calibri"/>
                <a:cs typeface="Calibri"/>
              </a:rPr>
              <a:pPr marR="11097" algn="r">
                <a:spcBef>
                  <a:spcPts val="437"/>
                </a:spcBef>
              </a:pPr>
              <a:t>‹#›</a:t>
            </a:fld>
            <a:r>
              <a:rPr lang="en-US" altLang="zh-CN" spc="22">
                <a:latin typeface="Calibri"/>
                <a:cs typeface="Calibri"/>
              </a:rPr>
              <a:t> </a:t>
            </a:r>
            <a:r>
              <a:rPr lang="en-US" altLang="zh-CN" spc="153">
                <a:latin typeface="Calibri"/>
                <a:cs typeface="Calibri"/>
              </a:rPr>
              <a:t>/</a:t>
            </a:r>
            <a:r>
              <a:rPr lang="zh-CN" altLang="en-US" spc="33">
                <a:latin typeface="Calibri"/>
                <a:cs typeface="Calibri"/>
              </a:rPr>
              <a:t> </a:t>
            </a:r>
            <a:r>
              <a:rPr lang="en-US" altLang="zh-CN" spc="22">
                <a:latin typeface="Calibri"/>
                <a:cs typeface="Calibri"/>
              </a:rPr>
              <a:t>60</a:t>
            </a:r>
            <a:endParaRPr lang="en-US" altLang="zh-CN" spc="22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20968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032" y="1738725"/>
            <a:ext cx="438507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1522" y="1738725"/>
            <a:ext cx="438507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5748251" y="15445411"/>
            <a:ext cx="5829471" cy="387414"/>
          </a:xfrm>
        </p:spPr>
        <p:txBody>
          <a:bodyPr lIns="0" tIns="0" rIns="0" bIns="0"/>
          <a:lstStyle>
            <a:lvl1pPr>
              <a:defRPr sz="1092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pPr marL="27742">
              <a:spcBef>
                <a:spcPts val="382"/>
              </a:spcBef>
            </a:pPr>
            <a:r>
              <a:rPr lang="zh-CN" altLang="en-US" spc="-11"/>
              <a:t>深蓝学院</a:t>
            </a:r>
            <a:r>
              <a:rPr lang="zh-CN" altLang="en-US" spc="-164"/>
              <a:t> </a:t>
            </a:r>
            <a:r>
              <a:rPr lang="zh-CN" altLang="en-US" spc="-11"/>
              <a:t>机器学习</a:t>
            </a:r>
            <a:r>
              <a:rPr lang="zh-CN" altLang="en-US" spc="-164"/>
              <a:t> </a:t>
            </a:r>
            <a:r>
              <a:rPr lang="en-US" altLang="zh-CN" spc="131">
                <a:latin typeface="Calibri"/>
                <a:cs typeface="Calibri"/>
              </a:rPr>
              <a:t>&amp;</a:t>
            </a:r>
            <a:r>
              <a:rPr lang="zh-CN" altLang="en-US">
                <a:latin typeface="Calibri"/>
                <a:cs typeface="Calibri"/>
              </a:rPr>
              <a:t> </a:t>
            </a:r>
            <a:r>
              <a:rPr lang="zh-CN" altLang="en-US" spc="-109">
                <a:latin typeface="Calibri"/>
                <a:cs typeface="Calibri"/>
              </a:rPr>
              <a:t> </a:t>
            </a:r>
            <a:r>
              <a:rPr lang="zh-CN" altLang="en-US" spc="-11"/>
              <a:t>强化学习理论与实践</a:t>
            </a:r>
          </a:p>
          <a:p>
            <a:pPr marR="11097" algn="r">
              <a:spcBef>
                <a:spcPts val="437"/>
              </a:spcBef>
            </a:pPr>
            <a:fld id="{81D60167-4931-47E6-BA6A-407CBD079E47}" type="slidenum">
              <a:rPr lang="en-US" altLang="zh-CN" spc="22" smtClean="0">
                <a:latin typeface="Calibri"/>
                <a:cs typeface="Calibri"/>
              </a:rPr>
              <a:pPr marR="11097" algn="r">
                <a:spcBef>
                  <a:spcPts val="437"/>
                </a:spcBef>
              </a:pPr>
              <a:t>‹#›</a:t>
            </a:fld>
            <a:r>
              <a:rPr lang="en-US" altLang="zh-CN" spc="22">
                <a:latin typeface="Calibri"/>
                <a:cs typeface="Calibri"/>
              </a:rPr>
              <a:t> </a:t>
            </a:r>
            <a:r>
              <a:rPr lang="en-US" altLang="zh-CN" spc="153">
                <a:latin typeface="Calibri"/>
                <a:cs typeface="Calibri"/>
              </a:rPr>
              <a:t>/</a:t>
            </a:r>
            <a:r>
              <a:rPr lang="zh-CN" altLang="en-US" spc="33">
                <a:latin typeface="Calibri"/>
                <a:cs typeface="Calibri"/>
              </a:rPr>
              <a:t> </a:t>
            </a:r>
            <a:r>
              <a:rPr lang="en-US" altLang="zh-CN" spc="22">
                <a:latin typeface="Calibri"/>
                <a:cs typeface="Calibri"/>
              </a:rPr>
              <a:t>60</a:t>
            </a:r>
            <a:endParaRPr lang="en-US" altLang="zh-CN" spc="22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73038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92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pPr marL="27742">
              <a:spcBef>
                <a:spcPts val="382"/>
              </a:spcBef>
            </a:pPr>
            <a:r>
              <a:rPr lang="zh-CN" altLang="en-US" spc="-11"/>
              <a:t>深蓝学院</a:t>
            </a:r>
            <a:r>
              <a:rPr lang="zh-CN" altLang="en-US" spc="-164"/>
              <a:t> </a:t>
            </a:r>
            <a:r>
              <a:rPr lang="zh-CN" altLang="en-US" spc="-11"/>
              <a:t>机器学习</a:t>
            </a:r>
            <a:r>
              <a:rPr lang="zh-CN" altLang="en-US" spc="-164"/>
              <a:t> </a:t>
            </a:r>
            <a:r>
              <a:rPr lang="en-US" altLang="zh-CN" spc="131">
                <a:latin typeface="Calibri"/>
                <a:cs typeface="Calibri"/>
              </a:rPr>
              <a:t>&amp;</a:t>
            </a:r>
            <a:r>
              <a:rPr lang="zh-CN" altLang="en-US">
                <a:latin typeface="Calibri"/>
                <a:cs typeface="Calibri"/>
              </a:rPr>
              <a:t> </a:t>
            </a:r>
            <a:r>
              <a:rPr lang="zh-CN" altLang="en-US" spc="-109">
                <a:latin typeface="Calibri"/>
                <a:cs typeface="Calibri"/>
              </a:rPr>
              <a:t> </a:t>
            </a:r>
            <a:r>
              <a:rPr lang="zh-CN" altLang="en-US" spc="-11"/>
              <a:t>强化学习理论与实践</a:t>
            </a:r>
          </a:p>
          <a:p>
            <a:pPr marR="11097" algn="r">
              <a:spcBef>
                <a:spcPts val="437"/>
              </a:spcBef>
            </a:pPr>
            <a:fld id="{81D60167-4931-47E6-BA6A-407CBD079E47}" type="slidenum">
              <a:rPr lang="en-US" altLang="zh-CN" spc="22" smtClean="0">
                <a:latin typeface="Calibri"/>
                <a:cs typeface="Calibri"/>
              </a:rPr>
              <a:pPr marR="11097" algn="r">
                <a:spcBef>
                  <a:spcPts val="437"/>
                </a:spcBef>
              </a:pPr>
              <a:t>‹#›</a:t>
            </a:fld>
            <a:r>
              <a:rPr lang="en-US" altLang="zh-CN" spc="22">
                <a:latin typeface="Calibri"/>
                <a:cs typeface="Calibri"/>
              </a:rPr>
              <a:t> </a:t>
            </a:r>
            <a:r>
              <a:rPr lang="en-US" altLang="zh-CN" spc="153">
                <a:latin typeface="Calibri"/>
                <a:cs typeface="Calibri"/>
              </a:rPr>
              <a:t>/</a:t>
            </a:r>
            <a:r>
              <a:rPr lang="zh-CN" altLang="en-US" spc="33">
                <a:latin typeface="Calibri"/>
                <a:cs typeface="Calibri"/>
              </a:rPr>
              <a:t> </a:t>
            </a:r>
            <a:r>
              <a:rPr lang="en-US" altLang="zh-CN" spc="22">
                <a:latin typeface="Calibri"/>
                <a:cs typeface="Calibri"/>
              </a:rPr>
              <a:t>60</a:t>
            </a:r>
            <a:endParaRPr lang="en-US" altLang="zh-CN" spc="22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60561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92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pPr marL="27742">
              <a:spcBef>
                <a:spcPts val="382"/>
              </a:spcBef>
            </a:pPr>
            <a:r>
              <a:rPr lang="zh-CN" altLang="en-US" spc="-11"/>
              <a:t>深蓝学院</a:t>
            </a:r>
            <a:r>
              <a:rPr lang="zh-CN" altLang="en-US" spc="-164"/>
              <a:t> </a:t>
            </a:r>
            <a:r>
              <a:rPr lang="zh-CN" altLang="en-US" spc="-11"/>
              <a:t>机器学习</a:t>
            </a:r>
            <a:r>
              <a:rPr lang="zh-CN" altLang="en-US" spc="-164"/>
              <a:t> </a:t>
            </a:r>
            <a:r>
              <a:rPr lang="en-US" altLang="zh-CN" spc="131">
                <a:latin typeface="Calibri"/>
                <a:cs typeface="Calibri"/>
              </a:rPr>
              <a:t>&amp;</a:t>
            </a:r>
            <a:r>
              <a:rPr lang="zh-CN" altLang="en-US">
                <a:latin typeface="Calibri"/>
                <a:cs typeface="Calibri"/>
              </a:rPr>
              <a:t> </a:t>
            </a:r>
            <a:r>
              <a:rPr lang="zh-CN" altLang="en-US" spc="-109">
                <a:latin typeface="Calibri"/>
                <a:cs typeface="Calibri"/>
              </a:rPr>
              <a:t> </a:t>
            </a:r>
            <a:r>
              <a:rPr lang="zh-CN" altLang="en-US" spc="-11"/>
              <a:t>强化学习理论与实践</a:t>
            </a:r>
          </a:p>
          <a:p>
            <a:pPr marR="11097" algn="r">
              <a:spcBef>
                <a:spcPts val="437"/>
              </a:spcBef>
            </a:pPr>
            <a:fld id="{81D60167-4931-47E6-BA6A-407CBD079E47}" type="slidenum">
              <a:rPr lang="en-US" altLang="zh-CN" spc="22" smtClean="0">
                <a:latin typeface="Calibri"/>
                <a:cs typeface="Calibri"/>
              </a:rPr>
              <a:pPr marR="11097" algn="r">
                <a:spcBef>
                  <a:spcPts val="437"/>
                </a:spcBef>
              </a:pPr>
              <a:t>‹#›</a:t>
            </a:fld>
            <a:r>
              <a:rPr lang="en-US" altLang="zh-CN" spc="22">
                <a:latin typeface="Calibri"/>
                <a:cs typeface="Calibri"/>
              </a:rPr>
              <a:t> </a:t>
            </a:r>
            <a:r>
              <a:rPr lang="en-US" altLang="zh-CN" spc="153">
                <a:latin typeface="Calibri"/>
                <a:cs typeface="Calibri"/>
              </a:rPr>
              <a:t>/</a:t>
            </a:r>
            <a:r>
              <a:rPr lang="zh-CN" altLang="en-US" spc="33">
                <a:latin typeface="Calibri"/>
                <a:cs typeface="Calibri"/>
              </a:rPr>
              <a:t> </a:t>
            </a:r>
            <a:r>
              <a:rPr lang="en-US" altLang="zh-CN" spc="22">
                <a:latin typeface="Calibri"/>
                <a:cs typeface="Calibri"/>
              </a:rPr>
              <a:t>60</a:t>
            </a:r>
            <a:endParaRPr lang="en-US" altLang="zh-CN" spc="22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806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" y="109"/>
            <a:ext cx="10076459" cy="271871"/>
          </a:xfrm>
          <a:custGeom>
            <a:avLst/>
            <a:gdLst/>
            <a:ahLst/>
            <a:cxnLst/>
            <a:rect l="l" t="t" r="r" b="b"/>
            <a:pathLst>
              <a:path w="4608195" h="124460">
                <a:moveTo>
                  <a:pt x="4608004" y="0"/>
                </a:moveTo>
                <a:lnTo>
                  <a:pt x="0" y="0"/>
                </a:lnTo>
                <a:lnTo>
                  <a:pt x="0" y="124345"/>
                </a:lnTo>
                <a:lnTo>
                  <a:pt x="4608004" y="124345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456"/>
          </a:solidFill>
        </p:spPr>
        <p:txBody>
          <a:bodyPr wrap="square" lIns="0" tIns="0" rIns="0" bIns="0" rtlCol="0"/>
          <a:lstStyle/>
          <a:p>
            <a:endParaRPr sz="393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4031" y="302387"/>
            <a:ext cx="907256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4031" y="1738725"/>
            <a:ext cx="907256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7413" y="7030498"/>
            <a:ext cx="3225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032" y="7030498"/>
            <a:ext cx="23185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02035" y="7070767"/>
            <a:ext cx="2665950" cy="387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92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pPr marL="27742">
              <a:spcBef>
                <a:spcPts val="382"/>
              </a:spcBef>
            </a:pPr>
            <a:r>
              <a:rPr lang="zh-CN" altLang="en-US" spc="-11"/>
              <a:t>深蓝学院</a:t>
            </a:r>
            <a:r>
              <a:rPr lang="zh-CN" altLang="en-US" spc="-164"/>
              <a:t> </a:t>
            </a:r>
            <a:r>
              <a:rPr lang="zh-CN" altLang="en-US" spc="-11"/>
              <a:t>机器学习</a:t>
            </a:r>
            <a:r>
              <a:rPr lang="zh-CN" altLang="en-US" spc="-164"/>
              <a:t> </a:t>
            </a:r>
            <a:r>
              <a:rPr lang="en-US" altLang="zh-CN" spc="131">
                <a:latin typeface="Calibri"/>
                <a:cs typeface="Calibri"/>
              </a:rPr>
              <a:t>&amp;</a:t>
            </a:r>
            <a:r>
              <a:rPr lang="zh-CN" altLang="en-US">
                <a:latin typeface="Calibri"/>
                <a:cs typeface="Calibri"/>
              </a:rPr>
              <a:t> </a:t>
            </a:r>
            <a:r>
              <a:rPr lang="zh-CN" altLang="en-US" spc="-109">
                <a:latin typeface="Calibri"/>
                <a:cs typeface="Calibri"/>
              </a:rPr>
              <a:t> </a:t>
            </a:r>
            <a:r>
              <a:rPr lang="zh-CN" altLang="en-US" spc="-11"/>
              <a:t>强化学习理论与实践</a:t>
            </a:r>
          </a:p>
          <a:p>
            <a:pPr marR="11097" algn="r">
              <a:spcBef>
                <a:spcPts val="437"/>
              </a:spcBef>
            </a:pPr>
            <a:fld id="{81D60167-4931-47E6-BA6A-407CBD079E47}" type="slidenum">
              <a:rPr lang="en-US" altLang="zh-CN" spc="22" smtClean="0">
                <a:latin typeface="Calibri"/>
                <a:cs typeface="Calibri"/>
              </a:rPr>
              <a:pPr marR="11097" algn="r">
                <a:spcBef>
                  <a:spcPts val="437"/>
                </a:spcBef>
              </a:pPr>
              <a:t>‹#›</a:t>
            </a:fld>
            <a:r>
              <a:rPr lang="en-US" altLang="zh-CN" spc="22">
                <a:latin typeface="Calibri"/>
                <a:cs typeface="Calibri"/>
              </a:rPr>
              <a:t> </a:t>
            </a:r>
            <a:r>
              <a:rPr lang="en-US" altLang="zh-CN" spc="153">
                <a:latin typeface="Calibri"/>
                <a:cs typeface="Calibri"/>
              </a:rPr>
              <a:t>/</a:t>
            </a:r>
            <a:r>
              <a:rPr lang="zh-CN" altLang="en-US" spc="33">
                <a:latin typeface="Calibri"/>
                <a:cs typeface="Calibri"/>
              </a:rPr>
              <a:t> </a:t>
            </a:r>
            <a:r>
              <a:rPr lang="en-US" altLang="zh-CN" spc="22">
                <a:latin typeface="Calibri"/>
                <a:cs typeface="Calibri"/>
              </a:rPr>
              <a:t>60</a:t>
            </a:r>
            <a:endParaRPr lang="en-US" altLang="zh-CN" spc="22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305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998708">
        <a:defRPr>
          <a:latin typeface="+mn-lt"/>
          <a:ea typeface="+mn-ea"/>
          <a:cs typeface="+mn-cs"/>
        </a:defRPr>
      </a:lvl2pPr>
      <a:lvl3pPr marL="1997415">
        <a:defRPr>
          <a:latin typeface="+mn-lt"/>
          <a:ea typeface="+mn-ea"/>
          <a:cs typeface="+mn-cs"/>
        </a:defRPr>
      </a:lvl3pPr>
      <a:lvl4pPr marL="2996123">
        <a:defRPr>
          <a:latin typeface="+mn-lt"/>
          <a:ea typeface="+mn-ea"/>
          <a:cs typeface="+mn-cs"/>
        </a:defRPr>
      </a:lvl4pPr>
      <a:lvl5pPr marL="3994831">
        <a:defRPr>
          <a:latin typeface="+mn-lt"/>
          <a:ea typeface="+mn-ea"/>
          <a:cs typeface="+mn-cs"/>
        </a:defRPr>
      </a:lvl5pPr>
      <a:lvl6pPr marL="4993538">
        <a:defRPr>
          <a:latin typeface="+mn-lt"/>
          <a:ea typeface="+mn-ea"/>
          <a:cs typeface="+mn-cs"/>
        </a:defRPr>
      </a:lvl6pPr>
      <a:lvl7pPr marL="5992246">
        <a:defRPr>
          <a:latin typeface="+mn-lt"/>
          <a:ea typeface="+mn-ea"/>
          <a:cs typeface="+mn-cs"/>
        </a:defRPr>
      </a:lvl7pPr>
      <a:lvl8pPr marL="6990954">
        <a:defRPr>
          <a:latin typeface="+mn-lt"/>
          <a:ea typeface="+mn-ea"/>
          <a:cs typeface="+mn-cs"/>
        </a:defRPr>
      </a:lvl8pPr>
      <a:lvl9pPr marL="7989661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998708">
        <a:defRPr>
          <a:latin typeface="+mn-lt"/>
          <a:ea typeface="+mn-ea"/>
          <a:cs typeface="+mn-cs"/>
        </a:defRPr>
      </a:lvl2pPr>
      <a:lvl3pPr marL="1997415">
        <a:defRPr>
          <a:latin typeface="+mn-lt"/>
          <a:ea typeface="+mn-ea"/>
          <a:cs typeface="+mn-cs"/>
        </a:defRPr>
      </a:lvl3pPr>
      <a:lvl4pPr marL="2996123">
        <a:defRPr>
          <a:latin typeface="+mn-lt"/>
          <a:ea typeface="+mn-ea"/>
          <a:cs typeface="+mn-cs"/>
        </a:defRPr>
      </a:lvl4pPr>
      <a:lvl5pPr marL="3994831">
        <a:defRPr>
          <a:latin typeface="+mn-lt"/>
          <a:ea typeface="+mn-ea"/>
          <a:cs typeface="+mn-cs"/>
        </a:defRPr>
      </a:lvl5pPr>
      <a:lvl6pPr marL="4993538">
        <a:defRPr>
          <a:latin typeface="+mn-lt"/>
          <a:ea typeface="+mn-ea"/>
          <a:cs typeface="+mn-cs"/>
        </a:defRPr>
      </a:lvl6pPr>
      <a:lvl7pPr marL="5992246">
        <a:defRPr>
          <a:latin typeface="+mn-lt"/>
          <a:ea typeface="+mn-ea"/>
          <a:cs typeface="+mn-cs"/>
        </a:defRPr>
      </a:lvl7pPr>
      <a:lvl8pPr marL="6990954">
        <a:defRPr>
          <a:latin typeface="+mn-lt"/>
          <a:ea typeface="+mn-ea"/>
          <a:cs typeface="+mn-cs"/>
        </a:defRPr>
      </a:lvl8pPr>
      <a:lvl9pPr marL="7989661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" y="109"/>
            <a:ext cx="10076459" cy="271871"/>
          </a:xfrm>
          <a:custGeom>
            <a:avLst/>
            <a:gdLst/>
            <a:ahLst/>
            <a:cxnLst/>
            <a:rect l="l" t="t" r="r" b="b"/>
            <a:pathLst>
              <a:path w="4608195" h="124460">
                <a:moveTo>
                  <a:pt x="4608004" y="0"/>
                </a:moveTo>
                <a:lnTo>
                  <a:pt x="0" y="0"/>
                </a:lnTo>
                <a:lnTo>
                  <a:pt x="0" y="124345"/>
                </a:lnTo>
                <a:lnTo>
                  <a:pt x="4608004" y="124345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456"/>
          </a:solidFill>
        </p:spPr>
        <p:txBody>
          <a:bodyPr wrap="square" lIns="0" tIns="0" rIns="0" bIns="0" rtlCol="0"/>
          <a:lstStyle/>
          <a:p>
            <a:endParaRPr sz="393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4031" y="302387"/>
            <a:ext cx="907256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4031" y="1738725"/>
            <a:ext cx="907256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7413" y="7030498"/>
            <a:ext cx="3225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032" y="7030498"/>
            <a:ext cx="23185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02035" y="7070767"/>
            <a:ext cx="2665950" cy="387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92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pPr marL="27742">
              <a:spcBef>
                <a:spcPts val="382"/>
              </a:spcBef>
            </a:pPr>
            <a:r>
              <a:rPr lang="zh-CN" altLang="en-US" spc="-11"/>
              <a:t>深蓝学院</a:t>
            </a:r>
            <a:r>
              <a:rPr lang="zh-CN" altLang="en-US" spc="-164"/>
              <a:t> </a:t>
            </a:r>
            <a:r>
              <a:rPr lang="zh-CN" altLang="en-US" spc="-11"/>
              <a:t>机器学习</a:t>
            </a:r>
            <a:r>
              <a:rPr lang="zh-CN" altLang="en-US" spc="-164"/>
              <a:t> </a:t>
            </a:r>
            <a:r>
              <a:rPr lang="en-US" altLang="zh-CN" spc="131">
                <a:latin typeface="Calibri"/>
                <a:cs typeface="Calibri"/>
              </a:rPr>
              <a:t>&amp;</a:t>
            </a:r>
            <a:r>
              <a:rPr lang="zh-CN" altLang="en-US">
                <a:latin typeface="Calibri"/>
                <a:cs typeface="Calibri"/>
              </a:rPr>
              <a:t> </a:t>
            </a:r>
            <a:r>
              <a:rPr lang="zh-CN" altLang="en-US" spc="-109">
                <a:latin typeface="Calibri"/>
                <a:cs typeface="Calibri"/>
              </a:rPr>
              <a:t> </a:t>
            </a:r>
            <a:r>
              <a:rPr lang="zh-CN" altLang="en-US" spc="-11"/>
              <a:t>强化学习理论与实践</a:t>
            </a:r>
          </a:p>
          <a:p>
            <a:pPr marR="11097" algn="r">
              <a:spcBef>
                <a:spcPts val="437"/>
              </a:spcBef>
            </a:pPr>
            <a:fld id="{81D60167-4931-47E6-BA6A-407CBD079E47}" type="slidenum">
              <a:rPr lang="en-US" altLang="zh-CN" spc="22" smtClean="0">
                <a:latin typeface="Calibri"/>
                <a:cs typeface="Calibri"/>
              </a:rPr>
              <a:pPr marR="11097" algn="r">
                <a:spcBef>
                  <a:spcPts val="437"/>
                </a:spcBef>
              </a:pPr>
              <a:t>‹#›</a:t>
            </a:fld>
            <a:r>
              <a:rPr lang="en-US" altLang="zh-CN" spc="22">
                <a:latin typeface="Calibri"/>
                <a:cs typeface="Calibri"/>
              </a:rPr>
              <a:t> </a:t>
            </a:r>
            <a:r>
              <a:rPr lang="en-US" altLang="zh-CN" spc="153">
                <a:latin typeface="Calibri"/>
                <a:cs typeface="Calibri"/>
              </a:rPr>
              <a:t>/</a:t>
            </a:r>
            <a:r>
              <a:rPr lang="zh-CN" altLang="en-US" spc="33">
                <a:latin typeface="Calibri"/>
                <a:cs typeface="Calibri"/>
              </a:rPr>
              <a:t> </a:t>
            </a:r>
            <a:r>
              <a:rPr lang="en-US" altLang="zh-CN" spc="22">
                <a:latin typeface="Calibri"/>
                <a:cs typeface="Calibri"/>
              </a:rPr>
              <a:t>60</a:t>
            </a:r>
            <a:endParaRPr lang="en-US" altLang="zh-CN" spc="22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245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998708">
        <a:defRPr>
          <a:latin typeface="+mn-lt"/>
          <a:ea typeface="+mn-ea"/>
          <a:cs typeface="+mn-cs"/>
        </a:defRPr>
      </a:lvl2pPr>
      <a:lvl3pPr marL="1997415">
        <a:defRPr>
          <a:latin typeface="+mn-lt"/>
          <a:ea typeface="+mn-ea"/>
          <a:cs typeface="+mn-cs"/>
        </a:defRPr>
      </a:lvl3pPr>
      <a:lvl4pPr marL="2996123">
        <a:defRPr>
          <a:latin typeface="+mn-lt"/>
          <a:ea typeface="+mn-ea"/>
          <a:cs typeface="+mn-cs"/>
        </a:defRPr>
      </a:lvl4pPr>
      <a:lvl5pPr marL="3994831">
        <a:defRPr>
          <a:latin typeface="+mn-lt"/>
          <a:ea typeface="+mn-ea"/>
          <a:cs typeface="+mn-cs"/>
        </a:defRPr>
      </a:lvl5pPr>
      <a:lvl6pPr marL="4993538">
        <a:defRPr>
          <a:latin typeface="+mn-lt"/>
          <a:ea typeface="+mn-ea"/>
          <a:cs typeface="+mn-cs"/>
        </a:defRPr>
      </a:lvl6pPr>
      <a:lvl7pPr marL="5992246">
        <a:defRPr>
          <a:latin typeface="+mn-lt"/>
          <a:ea typeface="+mn-ea"/>
          <a:cs typeface="+mn-cs"/>
        </a:defRPr>
      </a:lvl7pPr>
      <a:lvl8pPr marL="6990954">
        <a:defRPr>
          <a:latin typeface="+mn-lt"/>
          <a:ea typeface="+mn-ea"/>
          <a:cs typeface="+mn-cs"/>
        </a:defRPr>
      </a:lvl8pPr>
      <a:lvl9pPr marL="7989661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998708">
        <a:defRPr>
          <a:latin typeface="+mn-lt"/>
          <a:ea typeface="+mn-ea"/>
          <a:cs typeface="+mn-cs"/>
        </a:defRPr>
      </a:lvl2pPr>
      <a:lvl3pPr marL="1997415">
        <a:defRPr>
          <a:latin typeface="+mn-lt"/>
          <a:ea typeface="+mn-ea"/>
          <a:cs typeface="+mn-cs"/>
        </a:defRPr>
      </a:lvl3pPr>
      <a:lvl4pPr marL="2996123">
        <a:defRPr>
          <a:latin typeface="+mn-lt"/>
          <a:ea typeface="+mn-ea"/>
          <a:cs typeface="+mn-cs"/>
        </a:defRPr>
      </a:lvl4pPr>
      <a:lvl5pPr marL="3994831">
        <a:defRPr>
          <a:latin typeface="+mn-lt"/>
          <a:ea typeface="+mn-ea"/>
          <a:cs typeface="+mn-cs"/>
        </a:defRPr>
      </a:lvl5pPr>
      <a:lvl6pPr marL="4993538">
        <a:defRPr>
          <a:latin typeface="+mn-lt"/>
          <a:ea typeface="+mn-ea"/>
          <a:cs typeface="+mn-cs"/>
        </a:defRPr>
      </a:lvl6pPr>
      <a:lvl7pPr marL="5992246">
        <a:defRPr>
          <a:latin typeface="+mn-lt"/>
          <a:ea typeface="+mn-ea"/>
          <a:cs typeface="+mn-cs"/>
        </a:defRPr>
      </a:lvl7pPr>
      <a:lvl8pPr marL="6990954">
        <a:defRPr>
          <a:latin typeface="+mn-lt"/>
          <a:ea typeface="+mn-ea"/>
          <a:cs typeface="+mn-cs"/>
        </a:defRPr>
      </a:lvl8pPr>
      <a:lvl9pPr marL="798966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www0.cs.ucl.ac.uk/staff/d.silver/web/Teaching.html" TargetMode="External"/><Relationship Id="rId3" Type="http://schemas.openxmlformats.org/officeDocument/2006/relationships/hyperlink" Target="https://en.wikipedia.org/wiki/Law_of_total_probability" TargetMode="External"/><Relationship Id="rId7" Type="http://schemas.openxmlformats.org/officeDocument/2006/relationships/hyperlink" Target="https://jmichaux.github.io/_notebook/2018-10-14-bellman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en.wikipedia.org/wiki/Bayes%27_theorem" TargetMode="External"/><Relationship Id="rId5" Type="http://schemas.openxmlformats.org/officeDocument/2006/relationships/hyperlink" Target="https://en.wikipedia.org/wiki/Conditional_expectation" TargetMode="External"/><Relationship Id="rId4" Type="http://schemas.openxmlformats.org/officeDocument/2006/relationships/hyperlink" Target="https://en.wikipedia.org/wiki/Law_of_total_expectatio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8643A-4DC9-41A0-998E-8C89463A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F5F327-4FFA-4EA2-AF59-9510989E3C7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7695" y="3072800"/>
            <a:ext cx="9072000" cy="1261800"/>
          </a:xfrm>
        </p:spPr>
        <p:txBody>
          <a:bodyPr/>
          <a:lstStyle/>
          <a:p>
            <a:r>
              <a:rPr lang="zh-CN" altLang="en-US" dirty="0"/>
              <a:t>前言</a:t>
            </a:r>
            <a:endParaRPr lang="en-US" altLang="zh-CN" dirty="0"/>
          </a:p>
          <a:p>
            <a:r>
              <a:rPr lang="en-US" altLang="zh-CN" dirty="0"/>
              <a:t>MP</a:t>
            </a:r>
          </a:p>
          <a:p>
            <a:r>
              <a:rPr lang="en-US" altLang="zh-CN" dirty="0"/>
              <a:t>MRP</a:t>
            </a:r>
          </a:p>
          <a:p>
            <a:r>
              <a:rPr lang="en-US" altLang="zh-CN" dirty="0"/>
              <a:t>MDP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9914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79F74B3-EE74-4DC2-9D2F-3B9131E3B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19421"/>
            <a:ext cx="10080625" cy="532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6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EADAF4B-31C0-496C-9D2E-8010FEAA7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931" y="527456"/>
            <a:ext cx="7904762" cy="650476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1063DB2-C3C9-4DE3-9A53-11557E03204F}"/>
              </a:ext>
            </a:extLst>
          </p:cNvPr>
          <p:cNvSpPr txBox="1"/>
          <p:nvPr/>
        </p:nvSpPr>
        <p:spPr>
          <a:xfrm>
            <a:off x="584462" y="34879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Review: Markov Chain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6524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C34D750-3BB0-4F37-BECE-6FB1781BC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80109"/>
            <a:ext cx="10080625" cy="459945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4C306FA-1C7A-41B6-BAB2-8031B319871E}"/>
              </a:ext>
            </a:extLst>
          </p:cNvPr>
          <p:cNvSpPr txBox="1"/>
          <p:nvPr/>
        </p:nvSpPr>
        <p:spPr>
          <a:xfrm>
            <a:off x="556181" y="113121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Episode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00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001F111-D9E5-4369-AD52-7F1EE1A11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93" y="0"/>
            <a:ext cx="4847619" cy="4600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CAFBD3B-ECC6-43A8-8DB4-A2BF26759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211" y="4498628"/>
            <a:ext cx="6000000" cy="2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21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2A507DB-A0B4-45AF-B5D3-D061B49C9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3" y="678418"/>
            <a:ext cx="10080625" cy="639236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1FD6693-928D-45CB-8806-FA762ACEC220}"/>
              </a:ext>
            </a:extLst>
          </p:cNvPr>
          <p:cNvSpPr txBox="1"/>
          <p:nvPr/>
        </p:nvSpPr>
        <p:spPr>
          <a:xfrm>
            <a:off x="273378" y="98716"/>
            <a:ext cx="3927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 reward process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8CE02A-9E23-4462-8A9C-ECDD457C24BF}"/>
              </a:ext>
            </a:extLst>
          </p:cNvPr>
          <p:cNvSpPr/>
          <p:nvPr/>
        </p:nvSpPr>
        <p:spPr>
          <a:xfrm>
            <a:off x="4332903" y="196121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为什么要引入奖励？</a:t>
            </a:r>
          </a:p>
        </p:txBody>
      </p:sp>
    </p:spTree>
    <p:extLst>
      <p:ext uri="{BB962C8B-B14F-4D97-AF65-F5344CB8AC3E}">
        <p14:creationId xmlns:p14="http://schemas.microsoft.com/office/powerpoint/2010/main" val="3087202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E0D53C7-ECB3-4C37-902A-419944F48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39" y="183524"/>
            <a:ext cx="7961905" cy="6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16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5819572-CAEB-4912-9F15-3B723BCB6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51414"/>
            <a:ext cx="10080625" cy="665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71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DB49BFA-E296-44E4-BD06-856AEC292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90422"/>
            <a:ext cx="10080625" cy="437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16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C1C12C5-9DCE-4115-A134-772FC9460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210173"/>
            <a:ext cx="10080625" cy="513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45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6C4B780-B92A-4265-BC6A-18B032486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076943"/>
            <a:ext cx="10080625" cy="429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2920" y="301680"/>
            <a:ext cx="907056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9240" rIns="0" bIns="0" anchor="ctr"/>
          <a:lstStyle/>
          <a:p>
            <a:pPr algn="ctr">
              <a:lnSpc>
                <a:spcPct val="93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Topic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2920" y="1768320"/>
            <a:ext cx="9070560" cy="438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/>
          <a:lstStyle/>
          <a:p>
            <a:pPr marL="428400" indent="-323280">
              <a:lnSpc>
                <a:spcPct val="93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RV→RP-&gt;MP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8400" indent="-323280">
              <a:lnSpc>
                <a:spcPct val="93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MRP-&gt;MDP(</a:t>
            </a:r>
            <a:r>
              <a:rPr lang="en-US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iter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/direct)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8400" indent="-323280">
              <a:lnSpc>
                <a:spcPct val="93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DP(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/o model)(policy/value(in/out place))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8400" indent="-323280">
              <a:lnSpc>
                <a:spcPct val="93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MC(off/on line)(1/n 1/k 1/N)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8400" indent="-323280">
              <a:lnSpc>
                <a:spcPct val="93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8400" indent="-323280">
              <a:lnSpc>
                <a:spcPct val="93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TD(n) TD(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lamda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8400" indent="-323280">
              <a:lnSpc>
                <a:spcPct val="93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SARAS Q-learning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8400" indent="-323280">
              <a:lnSpc>
                <a:spcPct val="93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PG AC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8400" indent="-323280">
              <a:lnSpc>
                <a:spcPct val="93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51A5AF0-2130-48F4-AD47-263A8697B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8" y="159810"/>
            <a:ext cx="7152381" cy="650476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82EC65A-8BCD-4026-B6D0-55404330B2D6}"/>
              </a:ext>
            </a:extLst>
          </p:cNvPr>
          <p:cNvSpPr txBox="1"/>
          <p:nvPr/>
        </p:nvSpPr>
        <p:spPr>
          <a:xfrm>
            <a:off x="7532016" y="999241"/>
            <a:ext cx="24224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V(sleep)=10</a:t>
            </a:r>
          </a:p>
          <a:p>
            <a:r>
              <a:rPr lang="en-US" altLang="zh-CN" dirty="0"/>
              <a:t>V(pub)=</a:t>
            </a:r>
          </a:p>
          <a:p>
            <a:r>
              <a:rPr lang="en-US" altLang="zh-CN" dirty="0"/>
              <a:t>V(c3)=-2+0.6*10+0.4*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0929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8C73333-EFC1-4EC2-A8F4-7A278229E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31" y="427456"/>
            <a:ext cx="8704762" cy="670476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D1C16C4-FF13-415B-9550-35D08F1397CD}"/>
              </a:ext>
            </a:extLst>
          </p:cNvPr>
          <p:cNvSpPr txBox="1"/>
          <p:nvPr/>
        </p:nvSpPr>
        <p:spPr>
          <a:xfrm>
            <a:off x="386499" y="0"/>
            <a:ext cx="3272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Bellman equation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708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D16DC73-F1E7-4331-B2A8-1C9BE265B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31" y="1636980"/>
            <a:ext cx="9104762" cy="428571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3F46F73-5A2F-4129-B167-87E95C6A9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540" y="639432"/>
            <a:ext cx="2047619" cy="80952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4BD5AE1-DA6F-47E2-A5A4-16CE72510A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3467" y="506099"/>
            <a:ext cx="3457143" cy="107619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AB7E3DF-CD07-4D7B-8C74-7E40D6FF7ADC}"/>
              </a:ext>
            </a:extLst>
          </p:cNvPr>
          <p:cNvSpPr txBox="1"/>
          <p:nvPr/>
        </p:nvSpPr>
        <p:spPr>
          <a:xfrm>
            <a:off x="801278" y="424206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TIPS: discrete 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5939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F220552-DFD3-4A07-9F35-0E6E66E15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98" y="1346503"/>
            <a:ext cx="8371428" cy="4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12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164EA7B-2170-4153-8BD1-E2F5DE171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59" y="694122"/>
            <a:ext cx="8761905" cy="617142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0B93150-D065-4DA5-B481-2AB4C4FF456D}"/>
              </a:ext>
            </a:extLst>
          </p:cNvPr>
          <p:cNvSpPr txBox="1"/>
          <p:nvPr/>
        </p:nvSpPr>
        <p:spPr>
          <a:xfrm>
            <a:off x="386499" y="0"/>
            <a:ext cx="4753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Bellman equation in MRP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228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4790336-D2E0-4A54-9D97-433D03D72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81" y="310737"/>
            <a:ext cx="7323809" cy="6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61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DB9AEDB-74D6-4B61-9135-92426752D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151646"/>
            <a:ext cx="10080625" cy="325638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55042CB-54C3-4700-A3F0-2B7CF1BB1DEA}"/>
              </a:ext>
            </a:extLst>
          </p:cNvPr>
          <p:cNvSpPr txBox="1"/>
          <p:nvPr/>
        </p:nvSpPr>
        <p:spPr>
          <a:xfrm>
            <a:off x="641023" y="124433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为什么要加入决策？</a:t>
            </a:r>
          </a:p>
        </p:txBody>
      </p:sp>
    </p:spTree>
    <p:extLst>
      <p:ext uri="{BB962C8B-B14F-4D97-AF65-F5344CB8AC3E}">
        <p14:creationId xmlns:p14="http://schemas.microsoft.com/office/powerpoint/2010/main" val="3683718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45753D9-374F-4929-8A2A-0BCB4BF11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71446"/>
            <a:ext cx="10080625" cy="501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52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C89120C-583F-49D1-A209-B17D39470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725336"/>
            <a:ext cx="10080625" cy="410900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B35E12A-FCA2-4184-97AD-809761AEC7AB}"/>
              </a:ext>
            </a:extLst>
          </p:cNvPr>
          <p:cNvSpPr txBox="1"/>
          <p:nvPr/>
        </p:nvSpPr>
        <p:spPr>
          <a:xfrm>
            <a:off x="622169" y="105580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如何产生动作？</a:t>
            </a:r>
          </a:p>
        </p:txBody>
      </p:sp>
    </p:spTree>
    <p:extLst>
      <p:ext uri="{BB962C8B-B14F-4D97-AF65-F5344CB8AC3E}">
        <p14:creationId xmlns:p14="http://schemas.microsoft.com/office/powerpoint/2010/main" val="615352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915932B-3AF1-4DA1-80A4-FBBC672F0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9" y="2165551"/>
            <a:ext cx="9961905" cy="3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4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450786" y="2877472"/>
            <a:ext cx="613097" cy="196072"/>
          </a:xfrm>
          <a:prstGeom prst="rect">
            <a:avLst/>
          </a:prstGeom>
        </p:spPr>
        <p:txBody>
          <a:bodyPr vert="horz" wrap="square" lIns="0" tIns="27742" rIns="0" bIns="0" rtlCol="0">
            <a:spAutoFit/>
          </a:bodyPr>
          <a:lstStyle/>
          <a:p>
            <a:pPr marL="27742" defTabSz="1997415">
              <a:spcBef>
                <a:spcPts val="218"/>
              </a:spcBef>
            </a:pPr>
            <a:r>
              <a:rPr sz="1092" dirty="0">
                <a:solidFill>
                  <a:srgbClr val="FF0000"/>
                </a:solidFill>
                <a:latin typeface="微软雅黑"/>
                <a:cs typeface="微软雅黑"/>
              </a:rPr>
              <a:t>基础理论</a:t>
            </a:r>
            <a:endParaRPr sz="1092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1394" y="3415128"/>
            <a:ext cx="891903" cy="196072"/>
          </a:xfrm>
          <a:prstGeom prst="rect">
            <a:avLst/>
          </a:prstGeom>
        </p:spPr>
        <p:txBody>
          <a:bodyPr vert="horz" wrap="square" lIns="0" tIns="27742" rIns="0" bIns="0" rtlCol="0">
            <a:spAutoFit/>
          </a:bodyPr>
          <a:lstStyle/>
          <a:p>
            <a:pPr marL="27742" defTabSz="1997415">
              <a:spcBef>
                <a:spcPts val="218"/>
              </a:spcBef>
            </a:pPr>
            <a:r>
              <a:rPr sz="1092" dirty="0">
                <a:solidFill>
                  <a:prstClr val="black"/>
                </a:solidFill>
                <a:latin typeface="微软雅黑"/>
                <a:cs typeface="微软雅黑"/>
              </a:rPr>
              <a:t>基于表格⽅法</a:t>
            </a:r>
            <a:endParaRPr sz="1092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717486" y="3211974"/>
            <a:ext cx="80452" cy="181710"/>
            <a:chOff x="783891" y="1470412"/>
            <a:chExt cx="36830" cy="83185"/>
          </a:xfrm>
        </p:grpSpPr>
        <p:sp>
          <p:nvSpPr>
            <p:cNvPr id="12" name="object 12"/>
            <p:cNvSpPr/>
            <p:nvPr/>
          </p:nvSpPr>
          <p:spPr>
            <a:xfrm>
              <a:off x="802123" y="1470412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90">
                  <a:moveTo>
                    <a:pt x="0" y="0"/>
                  </a:moveTo>
                  <a:lnTo>
                    <a:pt x="0" y="8484"/>
                  </a:lnTo>
                  <a:lnTo>
                    <a:pt x="0" y="16969"/>
                  </a:lnTo>
                  <a:lnTo>
                    <a:pt x="0" y="25454"/>
                  </a:lnTo>
                  <a:lnTo>
                    <a:pt x="0" y="33938"/>
                  </a:lnTo>
                </a:path>
              </a:pathLst>
            </a:custGeom>
            <a:ln w="4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997415"/>
              <a:endParaRPr sz="393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786170" y="1505279"/>
              <a:ext cx="32384" cy="45720"/>
            </a:xfrm>
            <a:custGeom>
              <a:avLst/>
              <a:gdLst/>
              <a:ahLst/>
              <a:cxnLst/>
              <a:rect l="l" t="t" r="r" b="b"/>
              <a:pathLst>
                <a:path w="32384" h="45719">
                  <a:moveTo>
                    <a:pt x="31906" y="0"/>
                  </a:moveTo>
                  <a:lnTo>
                    <a:pt x="0" y="0"/>
                  </a:lnTo>
                  <a:lnTo>
                    <a:pt x="15952" y="45580"/>
                  </a:lnTo>
                  <a:lnTo>
                    <a:pt x="319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1997415"/>
              <a:endParaRPr sz="393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786170" y="1505279"/>
              <a:ext cx="32384" cy="45720"/>
            </a:xfrm>
            <a:custGeom>
              <a:avLst/>
              <a:gdLst/>
              <a:ahLst/>
              <a:cxnLst/>
              <a:rect l="l" t="t" r="r" b="b"/>
              <a:pathLst>
                <a:path w="32384" h="45719">
                  <a:moveTo>
                    <a:pt x="31906" y="0"/>
                  </a:moveTo>
                  <a:lnTo>
                    <a:pt x="15952" y="45580"/>
                  </a:lnTo>
                  <a:lnTo>
                    <a:pt x="0" y="0"/>
                  </a:lnTo>
                  <a:lnTo>
                    <a:pt x="31906" y="0"/>
                  </a:lnTo>
                  <a:close/>
                </a:path>
              </a:pathLst>
            </a:custGeom>
            <a:ln w="4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997415"/>
              <a:endParaRPr sz="3932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407067" y="2851449"/>
            <a:ext cx="538191" cy="222685"/>
          </a:xfrm>
          <a:prstGeom prst="rect">
            <a:avLst/>
          </a:prstGeom>
          <a:ln w="4558">
            <a:solidFill>
              <a:srgbClr val="000000"/>
            </a:solidFill>
          </a:ln>
        </p:spPr>
        <p:txBody>
          <a:bodyPr vert="horz" wrap="square" lIns="0" tIns="54097" rIns="0" bIns="0" rtlCol="0">
            <a:spAutoFit/>
          </a:bodyPr>
          <a:lstStyle/>
          <a:p>
            <a:pPr marL="129000" defTabSz="1997415">
              <a:spcBef>
                <a:spcPts val="426"/>
              </a:spcBef>
            </a:pPr>
            <a:r>
              <a:rPr sz="1092" dirty="0">
                <a:solidFill>
                  <a:prstClr val="black"/>
                </a:solidFill>
                <a:latin typeface="微软雅黑"/>
                <a:cs typeface="微软雅黑"/>
              </a:rPr>
              <a:t>概述</a:t>
            </a:r>
            <a:endParaRPr sz="1092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41697" y="3952782"/>
            <a:ext cx="1032000" cy="196072"/>
          </a:xfrm>
          <a:prstGeom prst="rect">
            <a:avLst/>
          </a:prstGeom>
        </p:spPr>
        <p:txBody>
          <a:bodyPr vert="horz" wrap="square" lIns="0" tIns="27742" rIns="0" bIns="0" rtlCol="0">
            <a:spAutoFit/>
          </a:bodyPr>
          <a:lstStyle/>
          <a:p>
            <a:pPr marL="27742" defTabSz="1997415">
              <a:spcBef>
                <a:spcPts val="218"/>
              </a:spcBef>
            </a:pPr>
            <a:r>
              <a:rPr sz="1092" dirty="0">
                <a:solidFill>
                  <a:prstClr val="black"/>
                </a:solidFill>
                <a:latin typeface="微软雅黑"/>
                <a:cs typeface="微软雅黑"/>
              </a:rPr>
              <a:t>函数近似的⽅法</a:t>
            </a:r>
            <a:endParaRPr sz="1092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717486" y="3749628"/>
            <a:ext cx="80452" cy="181710"/>
            <a:chOff x="783891" y="1716545"/>
            <a:chExt cx="36830" cy="83185"/>
          </a:xfrm>
        </p:grpSpPr>
        <p:sp>
          <p:nvSpPr>
            <p:cNvPr id="18" name="object 18"/>
            <p:cNvSpPr/>
            <p:nvPr/>
          </p:nvSpPr>
          <p:spPr>
            <a:xfrm>
              <a:off x="802123" y="1716545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0"/>
                  </a:moveTo>
                  <a:lnTo>
                    <a:pt x="0" y="8484"/>
                  </a:lnTo>
                  <a:lnTo>
                    <a:pt x="0" y="16969"/>
                  </a:lnTo>
                  <a:lnTo>
                    <a:pt x="0" y="25454"/>
                  </a:lnTo>
                  <a:lnTo>
                    <a:pt x="0" y="33938"/>
                  </a:lnTo>
                </a:path>
              </a:pathLst>
            </a:custGeom>
            <a:ln w="4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997415"/>
              <a:endParaRPr sz="393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786170" y="1751412"/>
              <a:ext cx="32384" cy="45720"/>
            </a:xfrm>
            <a:custGeom>
              <a:avLst/>
              <a:gdLst/>
              <a:ahLst/>
              <a:cxnLst/>
              <a:rect l="l" t="t" r="r" b="b"/>
              <a:pathLst>
                <a:path w="32384" h="45719">
                  <a:moveTo>
                    <a:pt x="31906" y="0"/>
                  </a:moveTo>
                  <a:lnTo>
                    <a:pt x="0" y="0"/>
                  </a:lnTo>
                  <a:lnTo>
                    <a:pt x="15952" y="45580"/>
                  </a:lnTo>
                  <a:lnTo>
                    <a:pt x="319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1997415"/>
              <a:endParaRPr sz="393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786170" y="1751412"/>
              <a:ext cx="32384" cy="45720"/>
            </a:xfrm>
            <a:custGeom>
              <a:avLst/>
              <a:gdLst/>
              <a:ahLst/>
              <a:cxnLst/>
              <a:rect l="l" t="t" r="r" b="b"/>
              <a:pathLst>
                <a:path w="32384" h="45719">
                  <a:moveTo>
                    <a:pt x="31906" y="0"/>
                  </a:moveTo>
                  <a:lnTo>
                    <a:pt x="15952" y="45580"/>
                  </a:lnTo>
                  <a:lnTo>
                    <a:pt x="0" y="0"/>
                  </a:lnTo>
                  <a:lnTo>
                    <a:pt x="31906" y="0"/>
                  </a:lnTo>
                  <a:close/>
                </a:path>
              </a:pathLst>
            </a:custGeom>
            <a:ln w="4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997415"/>
              <a:endParaRPr sz="3932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450786" y="4490438"/>
            <a:ext cx="613097" cy="196072"/>
          </a:xfrm>
          <a:prstGeom prst="rect">
            <a:avLst/>
          </a:prstGeom>
        </p:spPr>
        <p:txBody>
          <a:bodyPr vert="horz" wrap="square" lIns="0" tIns="27742" rIns="0" bIns="0" rtlCol="0">
            <a:spAutoFit/>
          </a:bodyPr>
          <a:lstStyle/>
          <a:p>
            <a:pPr marL="27742" defTabSz="1997415">
              <a:spcBef>
                <a:spcPts val="218"/>
              </a:spcBef>
            </a:pPr>
            <a:r>
              <a:rPr sz="1092" dirty="0">
                <a:solidFill>
                  <a:prstClr val="black"/>
                </a:solidFill>
                <a:latin typeface="微软雅黑"/>
                <a:cs typeface="微软雅黑"/>
              </a:rPr>
              <a:t>前沿拓展</a:t>
            </a:r>
            <a:endParaRPr sz="1092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717486" y="4287284"/>
            <a:ext cx="80452" cy="181710"/>
            <a:chOff x="783891" y="1962679"/>
            <a:chExt cx="36830" cy="83185"/>
          </a:xfrm>
        </p:grpSpPr>
        <p:sp>
          <p:nvSpPr>
            <p:cNvPr id="23" name="object 23"/>
            <p:cNvSpPr/>
            <p:nvPr/>
          </p:nvSpPr>
          <p:spPr>
            <a:xfrm>
              <a:off x="802123" y="1962679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0"/>
                  </a:moveTo>
                  <a:lnTo>
                    <a:pt x="0" y="8484"/>
                  </a:lnTo>
                  <a:lnTo>
                    <a:pt x="0" y="16969"/>
                  </a:lnTo>
                  <a:lnTo>
                    <a:pt x="0" y="25453"/>
                  </a:lnTo>
                  <a:lnTo>
                    <a:pt x="0" y="33938"/>
                  </a:lnTo>
                </a:path>
              </a:pathLst>
            </a:custGeom>
            <a:ln w="4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997415"/>
              <a:endParaRPr sz="393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786170" y="1997546"/>
              <a:ext cx="32384" cy="45720"/>
            </a:xfrm>
            <a:custGeom>
              <a:avLst/>
              <a:gdLst/>
              <a:ahLst/>
              <a:cxnLst/>
              <a:rect l="l" t="t" r="r" b="b"/>
              <a:pathLst>
                <a:path w="32384" h="45719">
                  <a:moveTo>
                    <a:pt x="31906" y="0"/>
                  </a:moveTo>
                  <a:lnTo>
                    <a:pt x="0" y="0"/>
                  </a:lnTo>
                  <a:lnTo>
                    <a:pt x="15952" y="45580"/>
                  </a:lnTo>
                  <a:lnTo>
                    <a:pt x="319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1997415"/>
              <a:endParaRPr sz="393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786170" y="1997546"/>
              <a:ext cx="32384" cy="45720"/>
            </a:xfrm>
            <a:custGeom>
              <a:avLst/>
              <a:gdLst/>
              <a:ahLst/>
              <a:cxnLst/>
              <a:rect l="l" t="t" r="r" b="b"/>
              <a:pathLst>
                <a:path w="32384" h="45719">
                  <a:moveTo>
                    <a:pt x="31906" y="0"/>
                  </a:moveTo>
                  <a:lnTo>
                    <a:pt x="15952" y="45580"/>
                  </a:lnTo>
                  <a:lnTo>
                    <a:pt x="0" y="0"/>
                  </a:lnTo>
                  <a:lnTo>
                    <a:pt x="31906" y="0"/>
                  </a:lnTo>
                  <a:close/>
                </a:path>
              </a:pathLst>
            </a:custGeom>
            <a:ln w="4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997415"/>
              <a:endParaRPr sz="3932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203130" y="2851448"/>
            <a:ext cx="1274742" cy="222685"/>
          </a:xfrm>
          <a:prstGeom prst="rect">
            <a:avLst/>
          </a:prstGeom>
          <a:ln w="4558">
            <a:solidFill>
              <a:srgbClr val="FF0000"/>
            </a:solidFill>
          </a:ln>
        </p:spPr>
        <p:txBody>
          <a:bodyPr vert="horz" wrap="square" lIns="0" tIns="54097" rIns="0" bIns="0" rtlCol="0">
            <a:spAutoFit/>
          </a:bodyPr>
          <a:lstStyle/>
          <a:p>
            <a:pPr marL="79064" defTabSz="1997415">
              <a:spcBef>
                <a:spcPts val="426"/>
              </a:spcBef>
            </a:pPr>
            <a:r>
              <a:rPr sz="1092" dirty="0">
                <a:solidFill>
                  <a:srgbClr val="FF0000"/>
                </a:solidFill>
                <a:latin typeface="微软雅黑"/>
                <a:cs typeface="微软雅黑"/>
              </a:rPr>
              <a:t>马尔可夫决策过程</a:t>
            </a:r>
            <a:endParaRPr sz="1092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945647" y="2990837"/>
            <a:ext cx="1258096" cy="80452"/>
            <a:chOff x="1803922" y="1369178"/>
            <a:chExt cx="575945" cy="36830"/>
          </a:xfrm>
        </p:grpSpPr>
        <p:sp>
          <p:nvSpPr>
            <p:cNvPr id="28" name="object 28"/>
            <p:cNvSpPr/>
            <p:nvPr/>
          </p:nvSpPr>
          <p:spPr>
            <a:xfrm>
              <a:off x="1803922" y="1387411"/>
              <a:ext cx="528320" cy="0"/>
            </a:xfrm>
            <a:custGeom>
              <a:avLst/>
              <a:gdLst/>
              <a:ahLst/>
              <a:cxnLst/>
              <a:rect l="l" t="t" r="r" b="b"/>
              <a:pathLst>
                <a:path w="528319">
                  <a:moveTo>
                    <a:pt x="0" y="0"/>
                  </a:moveTo>
                  <a:lnTo>
                    <a:pt x="0" y="0"/>
                  </a:lnTo>
                  <a:lnTo>
                    <a:pt x="472365" y="0"/>
                  </a:lnTo>
                  <a:lnTo>
                    <a:pt x="527940" y="0"/>
                  </a:lnTo>
                </a:path>
              </a:pathLst>
            </a:custGeom>
            <a:ln w="4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997415"/>
              <a:endParaRPr sz="393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331931" y="1371457"/>
              <a:ext cx="45720" cy="32384"/>
            </a:xfrm>
            <a:custGeom>
              <a:avLst/>
              <a:gdLst/>
              <a:ahLst/>
              <a:cxnLst/>
              <a:rect l="l" t="t" r="r" b="b"/>
              <a:pathLst>
                <a:path w="45719" h="32384">
                  <a:moveTo>
                    <a:pt x="0" y="0"/>
                  </a:moveTo>
                  <a:lnTo>
                    <a:pt x="0" y="31906"/>
                  </a:lnTo>
                  <a:lnTo>
                    <a:pt x="45580" y="15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1997415"/>
              <a:endParaRPr sz="393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2331931" y="1371457"/>
              <a:ext cx="45720" cy="32384"/>
            </a:xfrm>
            <a:custGeom>
              <a:avLst/>
              <a:gdLst/>
              <a:ahLst/>
              <a:cxnLst/>
              <a:rect l="l" t="t" r="r" b="b"/>
              <a:pathLst>
                <a:path w="45719" h="32384">
                  <a:moveTo>
                    <a:pt x="0" y="0"/>
                  </a:moveTo>
                  <a:lnTo>
                    <a:pt x="45580" y="15953"/>
                  </a:lnTo>
                  <a:lnTo>
                    <a:pt x="0" y="31906"/>
                  </a:lnTo>
                  <a:lnTo>
                    <a:pt x="0" y="0"/>
                  </a:lnTo>
                  <a:close/>
                </a:path>
              </a:pathLst>
            </a:custGeom>
            <a:ln w="4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997415"/>
              <a:endParaRPr sz="3932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679280" y="2851448"/>
            <a:ext cx="717129" cy="222685"/>
          </a:xfrm>
          <a:prstGeom prst="rect">
            <a:avLst/>
          </a:prstGeom>
          <a:ln w="4558">
            <a:solidFill>
              <a:srgbClr val="000000"/>
            </a:solidFill>
          </a:ln>
        </p:spPr>
        <p:txBody>
          <a:bodyPr vert="horz" wrap="square" lIns="0" tIns="54097" rIns="0" bIns="0" rtlCol="0">
            <a:spAutoFit/>
          </a:bodyPr>
          <a:lstStyle/>
          <a:p>
            <a:pPr marL="79064" defTabSz="1997415">
              <a:spcBef>
                <a:spcPts val="426"/>
              </a:spcBef>
            </a:pPr>
            <a:r>
              <a:rPr sz="1092" dirty="0">
                <a:solidFill>
                  <a:prstClr val="black"/>
                </a:solidFill>
                <a:latin typeface="微软雅黑"/>
                <a:cs typeface="微软雅黑"/>
              </a:rPr>
              <a:t>动态规划</a:t>
            </a:r>
            <a:endParaRPr sz="1092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478872" y="2990837"/>
            <a:ext cx="1205387" cy="80452"/>
            <a:chOff x="2963609" y="1369178"/>
            <a:chExt cx="551815" cy="36830"/>
          </a:xfrm>
        </p:grpSpPr>
        <p:sp>
          <p:nvSpPr>
            <p:cNvPr id="33" name="object 33"/>
            <p:cNvSpPr/>
            <p:nvPr/>
          </p:nvSpPr>
          <p:spPr>
            <a:xfrm>
              <a:off x="2963609" y="1387411"/>
              <a:ext cx="502284" cy="0"/>
            </a:xfrm>
            <a:custGeom>
              <a:avLst/>
              <a:gdLst/>
              <a:ahLst/>
              <a:cxnLst/>
              <a:rect l="l" t="t" r="r" b="b"/>
              <a:pathLst>
                <a:path w="502285">
                  <a:moveTo>
                    <a:pt x="0" y="0"/>
                  </a:moveTo>
                  <a:lnTo>
                    <a:pt x="0" y="0"/>
                  </a:lnTo>
                  <a:lnTo>
                    <a:pt x="456596" y="0"/>
                  </a:lnTo>
                  <a:lnTo>
                    <a:pt x="501726" y="0"/>
                  </a:lnTo>
                </a:path>
              </a:pathLst>
            </a:custGeom>
            <a:ln w="4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997415"/>
              <a:endParaRPr sz="393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3467153" y="1371457"/>
              <a:ext cx="45720" cy="32384"/>
            </a:xfrm>
            <a:custGeom>
              <a:avLst/>
              <a:gdLst/>
              <a:ahLst/>
              <a:cxnLst/>
              <a:rect l="l" t="t" r="r" b="b"/>
              <a:pathLst>
                <a:path w="45720" h="32384">
                  <a:moveTo>
                    <a:pt x="0" y="0"/>
                  </a:moveTo>
                  <a:lnTo>
                    <a:pt x="0" y="31906"/>
                  </a:lnTo>
                  <a:lnTo>
                    <a:pt x="45580" y="15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1997415"/>
              <a:endParaRPr sz="393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3467153" y="1371457"/>
              <a:ext cx="45720" cy="32384"/>
            </a:xfrm>
            <a:custGeom>
              <a:avLst/>
              <a:gdLst/>
              <a:ahLst/>
              <a:cxnLst/>
              <a:rect l="l" t="t" r="r" b="b"/>
              <a:pathLst>
                <a:path w="45720" h="32384">
                  <a:moveTo>
                    <a:pt x="0" y="0"/>
                  </a:moveTo>
                  <a:lnTo>
                    <a:pt x="45580" y="15953"/>
                  </a:lnTo>
                  <a:lnTo>
                    <a:pt x="0" y="31906"/>
                  </a:lnTo>
                  <a:lnTo>
                    <a:pt x="0" y="0"/>
                  </a:lnTo>
                  <a:close/>
                </a:path>
              </a:pathLst>
            </a:custGeom>
            <a:ln w="4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997415"/>
              <a:endParaRPr sz="3932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191407" y="3389102"/>
            <a:ext cx="1693645" cy="222685"/>
          </a:xfrm>
          <a:prstGeom prst="rect">
            <a:avLst/>
          </a:prstGeom>
          <a:ln w="4558">
            <a:solidFill>
              <a:srgbClr val="000000"/>
            </a:solidFill>
          </a:ln>
        </p:spPr>
        <p:txBody>
          <a:bodyPr vert="horz" wrap="square" lIns="0" tIns="54097" rIns="0" bIns="0" rtlCol="0">
            <a:spAutoFit/>
          </a:bodyPr>
          <a:lstStyle/>
          <a:p>
            <a:pPr marL="79064" defTabSz="1997415">
              <a:spcBef>
                <a:spcPts val="426"/>
              </a:spcBef>
            </a:pPr>
            <a:r>
              <a:rPr sz="1092" dirty="0">
                <a:solidFill>
                  <a:prstClr val="black"/>
                </a:solidFill>
                <a:latin typeface="微软雅黑"/>
                <a:cs typeface="微软雅黑"/>
              </a:rPr>
              <a:t>⽆模型⽅法⼀：蒙特卡洛</a:t>
            </a:r>
            <a:endParaRPr sz="1092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997890" y="3211974"/>
            <a:ext cx="80452" cy="181710"/>
            <a:chOff x="3659002" y="1470412"/>
            <a:chExt cx="36830" cy="83185"/>
          </a:xfrm>
        </p:grpSpPr>
        <p:sp>
          <p:nvSpPr>
            <p:cNvPr id="38" name="object 38"/>
            <p:cNvSpPr/>
            <p:nvPr/>
          </p:nvSpPr>
          <p:spPr>
            <a:xfrm>
              <a:off x="3677234" y="1470412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90">
                  <a:moveTo>
                    <a:pt x="0" y="0"/>
                  </a:moveTo>
                  <a:lnTo>
                    <a:pt x="0" y="8484"/>
                  </a:lnTo>
                  <a:lnTo>
                    <a:pt x="0" y="16969"/>
                  </a:lnTo>
                  <a:lnTo>
                    <a:pt x="0" y="25454"/>
                  </a:lnTo>
                  <a:lnTo>
                    <a:pt x="0" y="33938"/>
                  </a:lnTo>
                </a:path>
              </a:pathLst>
            </a:custGeom>
            <a:ln w="4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997415"/>
              <a:endParaRPr sz="393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3661281" y="1505279"/>
              <a:ext cx="32384" cy="45720"/>
            </a:xfrm>
            <a:custGeom>
              <a:avLst/>
              <a:gdLst/>
              <a:ahLst/>
              <a:cxnLst/>
              <a:rect l="l" t="t" r="r" b="b"/>
              <a:pathLst>
                <a:path w="32385" h="45719">
                  <a:moveTo>
                    <a:pt x="31906" y="0"/>
                  </a:moveTo>
                  <a:lnTo>
                    <a:pt x="0" y="0"/>
                  </a:lnTo>
                  <a:lnTo>
                    <a:pt x="15952" y="45580"/>
                  </a:lnTo>
                  <a:lnTo>
                    <a:pt x="319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1997415"/>
              <a:endParaRPr sz="393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3661281" y="1505279"/>
              <a:ext cx="32384" cy="45720"/>
            </a:xfrm>
            <a:custGeom>
              <a:avLst/>
              <a:gdLst/>
              <a:ahLst/>
              <a:cxnLst/>
              <a:rect l="l" t="t" r="r" b="b"/>
              <a:pathLst>
                <a:path w="32385" h="45719">
                  <a:moveTo>
                    <a:pt x="31906" y="0"/>
                  </a:moveTo>
                  <a:lnTo>
                    <a:pt x="15952" y="45580"/>
                  </a:lnTo>
                  <a:lnTo>
                    <a:pt x="0" y="0"/>
                  </a:lnTo>
                  <a:lnTo>
                    <a:pt x="31906" y="0"/>
                  </a:lnTo>
                  <a:close/>
                </a:path>
              </a:pathLst>
            </a:custGeom>
            <a:ln w="4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997415"/>
              <a:endParaRPr sz="3932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025006" y="3389102"/>
            <a:ext cx="1631225" cy="222685"/>
          </a:xfrm>
          <a:prstGeom prst="rect">
            <a:avLst/>
          </a:prstGeom>
          <a:ln w="4558">
            <a:solidFill>
              <a:srgbClr val="000000"/>
            </a:solidFill>
          </a:ln>
        </p:spPr>
        <p:txBody>
          <a:bodyPr vert="horz" wrap="square" lIns="0" tIns="54097" rIns="0" bIns="0" rtlCol="0">
            <a:spAutoFit/>
          </a:bodyPr>
          <a:lstStyle/>
          <a:p>
            <a:pPr marL="80451" defTabSz="1997415">
              <a:spcBef>
                <a:spcPts val="426"/>
              </a:spcBef>
            </a:pPr>
            <a:r>
              <a:rPr sz="1092" dirty="0">
                <a:solidFill>
                  <a:prstClr val="black"/>
                </a:solidFill>
                <a:latin typeface="微软雅黑"/>
                <a:cs typeface="微软雅黑"/>
              </a:rPr>
              <a:t>⽆模型⽅法⼆</a:t>
            </a:r>
            <a:r>
              <a:rPr sz="1092" dirty="0">
                <a:solidFill>
                  <a:prstClr val="black"/>
                </a:solidFill>
                <a:latin typeface="Times New Roman"/>
                <a:cs typeface="Times New Roman"/>
              </a:rPr>
              <a:t>: </a:t>
            </a:r>
            <a:r>
              <a:rPr sz="1092" dirty="0">
                <a:solidFill>
                  <a:prstClr val="black"/>
                </a:solidFill>
                <a:latin typeface="微软雅黑"/>
                <a:cs typeface="微软雅黑"/>
              </a:rPr>
              <a:t>时间差分</a:t>
            </a:r>
            <a:endParaRPr sz="1092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650466" y="3528493"/>
            <a:ext cx="540968" cy="80452"/>
            <a:chOff x="3042164" y="1615312"/>
            <a:chExt cx="247650" cy="36830"/>
          </a:xfrm>
        </p:grpSpPr>
        <p:sp>
          <p:nvSpPr>
            <p:cNvPr id="43" name="object 43"/>
            <p:cNvSpPr/>
            <p:nvPr/>
          </p:nvSpPr>
          <p:spPr>
            <a:xfrm>
              <a:off x="3091764" y="1633545"/>
              <a:ext cx="198120" cy="0"/>
            </a:xfrm>
            <a:custGeom>
              <a:avLst/>
              <a:gdLst/>
              <a:ahLst/>
              <a:cxnLst/>
              <a:rect l="l" t="t" r="r" b="b"/>
              <a:pathLst>
                <a:path w="198120">
                  <a:moveTo>
                    <a:pt x="197782" y="0"/>
                  </a:moveTo>
                  <a:lnTo>
                    <a:pt x="148771" y="0"/>
                  </a:lnTo>
                  <a:lnTo>
                    <a:pt x="99181" y="0"/>
                  </a:lnTo>
                  <a:lnTo>
                    <a:pt x="49446" y="0"/>
                  </a:lnTo>
                  <a:lnTo>
                    <a:pt x="0" y="0"/>
                  </a:lnTo>
                </a:path>
              </a:pathLst>
            </a:custGeom>
            <a:ln w="4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997415"/>
              <a:endParaRPr sz="393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3044443" y="1617591"/>
              <a:ext cx="45720" cy="32384"/>
            </a:xfrm>
            <a:custGeom>
              <a:avLst/>
              <a:gdLst/>
              <a:ahLst/>
              <a:cxnLst/>
              <a:rect l="l" t="t" r="r" b="b"/>
              <a:pathLst>
                <a:path w="45719" h="32385">
                  <a:moveTo>
                    <a:pt x="45579" y="0"/>
                  </a:moveTo>
                  <a:lnTo>
                    <a:pt x="0" y="15953"/>
                  </a:lnTo>
                  <a:lnTo>
                    <a:pt x="45580" y="31906"/>
                  </a:lnTo>
                  <a:lnTo>
                    <a:pt x="455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1997415"/>
              <a:endParaRPr sz="393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3044443" y="1617591"/>
              <a:ext cx="45720" cy="32384"/>
            </a:xfrm>
            <a:custGeom>
              <a:avLst/>
              <a:gdLst/>
              <a:ahLst/>
              <a:cxnLst/>
              <a:rect l="l" t="t" r="r" b="b"/>
              <a:pathLst>
                <a:path w="45719" h="32385">
                  <a:moveTo>
                    <a:pt x="45580" y="31906"/>
                  </a:moveTo>
                  <a:lnTo>
                    <a:pt x="0" y="15953"/>
                  </a:lnTo>
                  <a:lnTo>
                    <a:pt x="45579" y="0"/>
                  </a:lnTo>
                  <a:lnTo>
                    <a:pt x="45580" y="31906"/>
                  </a:lnTo>
                  <a:close/>
                </a:path>
              </a:pathLst>
            </a:custGeom>
            <a:ln w="4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997415"/>
              <a:endParaRPr sz="3932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860548" y="3389102"/>
            <a:ext cx="1631225" cy="222685"/>
          </a:xfrm>
          <a:prstGeom prst="rect">
            <a:avLst/>
          </a:prstGeom>
          <a:ln w="4558">
            <a:solidFill>
              <a:srgbClr val="000000"/>
            </a:solidFill>
          </a:ln>
        </p:spPr>
        <p:txBody>
          <a:bodyPr vert="horz" wrap="square" lIns="0" tIns="54097" rIns="0" bIns="0" rtlCol="0">
            <a:spAutoFit/>
          </a:bodyPr>
          <a:lstStyle/>
          <a:p>
            <a:pPr marL="80451" defTabSz="1997415">
              <a:spcBef>
                <a:spcPts val="426"/>
              </a:spcBef>
            </a:pPr>
            <a:r>
              <a:rPr sz="1092" dirty="0">
                <a:solidFill>
                  <a:prstClr val="black"/>
                </a:solidFill>
                <a:latin typeface="微软雅黑"/>
                <a:cs typeface="微软雅黑"/>
              </a:rPr>
              <a:t>⽆模型⽅法三</a:t>
            </a:r>
            <a:r>
              <a:rPr sz="1092" dirty="0">
                <a:solidFill>
                  <a:prstClr val="black"/>
                </a:solidFill>
                <a:latin typeface="Times New Roman"/>
                <a:cs typeface="Times New Roman"/>
              </a:rPr>
              <a:t>: </a:t>
            </a:r>
            <a:r>
              <a:rPr sz="1092" dirty="0">
                <a:solidFill>
                  <a:prstClr val="black"/>
                </a:solidFill>
                <a:latin typeface="微软雅黑"/>
                <a:cs typeface="微软雅黑"/>
              </a:rPr>
              <a:t>多步⾃举</a:t>
            </a:r>
          </a:p>
        </p:txBody>
      </p:sp>
      <p:grpSp>
        <p:nvGrpSpPr>
          <p:cNvPr id="47" name="object 47"/>
          <p:cNvGrpSpPr/>
          <p:nvPr/>
        </p:nvGrpSpPr>
        <p:grpSpPr>
          <a:xfrm>
            <a:off x="4486120" y="3528493"/>
            <a:ext cx="540968" cy="80452"/>
            <a:chOff x="2051346" y="1615312"/>
            <a:chExt cx="247650" cy="36830"/>
          </a:xfrm>
        </p:grpSpPr>
        <p:sp>
          <p:nvSpPr>
            <p:cNvPr id="48" name="object 48"/>
            <p:cNvSpPr/>
            <p:nvPr/>
          </p:nvSpPr>
          <p:spPr>
            <a:xfrm>
              <a:off x="2101008" y="1633545"/>
              <a:ext cx="197485" cy="0"/>
            </a:xfrm>
            <a:custGeom>
              <a:avLst/>
              <a:gdLst/>
              <a:ahLst/>
              <a:cxnLst/>
              <a:rect l="l" t="t" r="r" b="b"/>
              <a:pathLst>
                <a:path w="197485">
                  <a:moveTo>
                    <a:pt x="197435" y="0"/>
                  </a:moveTo>
                  <a:lnTo>
                    <a:pt x="148625" y="0"/>
                  </a:lnTo>
                  <a:lnTo>
                    <a:pt x="99152" y="0"/>
                  </a:lnTo>
                  <a:lnTo>
                    <a:pt x="49462" y="0"/>
                  </a:lnTo>
                  <a:lnTo>
                    <a:pt x="0" y="0"/>
                  </a:lnTo>
                </a:path>
              </a:pathLst>
            </a:custGeom>
            <a:ln w="4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997415"/>
              <a:endParaRPr sz="393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2053625" y="1617591"/>
              <a:ext cx="45720" cy="32384"/>
            </a:xfrm>
            <a:custGeom>
              <a:avLst/>
              <a:gdLst/>
              <a:ahLst/>
              <a:cxnLst/>
              <a:rect l="l" t="t" r="r" b="b"/>
              <a:pathLst>
                <a:path w="45719" h="32385">
                  <a:moveTo>
                    <a:pt x="45579" y="0"/>
                  </a:moveTo>
                  <a:lnTo>
                    <a:pt x="0" y="15953"/>
                  </a:lnTo>
                  <a:lnTo>
                    <a:pt x="45580" y="31906"/>
                  </a:lnTo>
                  <a:lnTo>
                    <a:pt x="455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1997415"/>
              <a:endParaRPr sz="393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2053625" y="1617591"/>
              <a:ext cx="45720" cy="32384"/>
            </a:xfrm>
            <a:custGeom>
              <a:avLst/>
              <a:gdLst/>
              <a:ahLst/>
              <a:cxnLst/>
              <a:rect l="l" t="t" r="r" b="b"/>
              <a:pathLst>
                <a:path w="45719" h="32385">
                  <a:moveTo>
                    <a:pt x="45580" y="31906"/>
                  </a:moveTo>
                  <a:lnTo>
                    <a:pt x="0" y="15953"/>
                  </a:lnTo>
                  <a:lnTo>
                    <a:pt x="45579" y="0"/>
                  </a:lnTo>
                  <a:lnTo>
                    <a:pt x="45580" y="31906"/>
                  </a:lnTo>
                  <a:close/>
                </a:path>
              </a:pathLst>
            </a:custGeom>
            <a:ln w="4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997415"/>
              <a:endParaRPr sz="3932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2968975" y="3926758"/>
            <a:ext cx="1414838" cy="222685"/>
          </a:xfrm>
          <a:prstGeom prst="rect">
            <a:avLst/>
          </a:prstGeom>
          <a:ln w="4558">
            <a:solidFill>
              <a:srgbClr val="000000"/>
            </a:solidFill>
          </a:ln>
        </p:spPr>
        <p:txBody>
          <a:bodyPr vert="horz" wrap="square" lIns="0" tIns="54097" rIns="0" bIns="0" rtlCol="0">
            <a:spAutoFit/>
          </a:bodyPr>
          <a:lstStyle/>
          <a:p>
            <a:pPr marL="79064" defTabSz="1997415">
              <a:spcBef>
                <a:spcPts val="426"/>
              </a:spcBef>
            </a:pPr>
            <a:r>
              <a:rPr sz="1092" dirty="0">
                <a:solidFill>
                  <a:prstClr val="black"/>
                </a:solidFill>
                <a:latin typeface="微软雅黑"/>
                <a:cs typeface="微软雅黑"/>
              </a:rPr>
              <a:t>函数近似和深度⽹络</a:t>
            </a:r>
          </a:p>
        </p:txBody>
      </p:sp>
      <p:grpSp>
        <p:nvGrpSpPr>
          <p:cNvPr id="52" name="object 52"/>
          <p:cNvGrpSpPr/>
          <p:nvPr/>
        </p:nvGrpSpPr>
        <p:grpSpPr>
          <a:xfrm>
            <a:off x="3636068" y="3749628"/>
            <a:ext cx="80452" cy="181710"/>
            <a:chOff x="1662200" y="1716545"/>
            <a:chExt cx="36830" cy="83185"/>
          </a:xfrm>
        </p:grpSpPr>
        <p:sp>
          <p:nvSpPr>
            <p:cNvPr id="53" name="object 53"/>
            <p:cNvSpPr/>
            <p:nvPr/>
          </p:nvSpPr>
          <p:spPr>
            <a:xfrm>
              <a:off x="1680431" y="1716545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0"/>
                  </a:moveTo>
                  <a:lnTo>
                    <a:pt x="0" y="8484"/>
                  </a:lnTo>
                  <a:lnTo>
                    <a:pt x="0" y="16969"/>
                  </a:lnTo>
                  <a:lnTo>
                    <a:pt x="0" y="25454"/>
                  </a:lnTo>
                  <a:lnTo>
                    <a:pt x="0" y="33938"/>
                  </a:lnTo>
                </a:path>
              </a:pathLst>
            </a:custGeom>
            <a:ln w="4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997415"/>
              <a:endParaRPr sz="393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1664479" y="1751412"/>
              <a:ext cx="32384" cy="45720"/>
            </a:xfrm>
            <a:custGeom>
              <a:avLst/>
              <a:gdLst/>
              <a:ahLst/>
              <a:cxnLst/>
              <a:rect l="l" t="t" r="r" b="b"/>
              <a:pathLst>
                <a:path w="32385" h="45719">
                  <a:moveTo>
                    <a:pt x="31906" y="0"/>
                  </a:moveTo>
                  <a:lnTo>
                    <a:pt x="0" y="0"/>
                  </a:lnTo>
                  <a:lnTo>
                    <a:pt x="15952" y="45580"/>
                  </a:lnTo>
                  <a:lnTo>
                    <a:pt x="319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1997415"/>
              <a:endParaRPr sz="393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664479" y="1751412"/>
              <a:ext cx="32384" cy="45720"/>
            </a:xfrm>
            <a:custGeom>
              <a:avLst/>
              <a:gdLst/>
              <a:ahLst/>
              <a:cxnLst/>
              <a:rect l="l" t="t" r="r" b="b"/>
              <a:pathLst>
                <a:path w="32385" h="45719">
                  <a:moveTo>
                    <a:pt x="31906" y="0"/>
                  </a:moveTo>
                  <a:lnTo>
                    <a:pt x="15952" y="45580"/>
                  </a:lnTo>
                  <a:lnTo>
                    <a:pt x="0" y="0"/>
                  </a:lnTo>
                  <a:lnTo>
                    <a:pt x="31906" y="0"/>
                  </a:lnTo>
                  <a:close/>
                </a:path>
              </a:pathLst>
            </a:custGeom>
            <a:ln w="4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997415"/>
              <a:endParaRPr sz="3932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5342522" y="3926758"/>
            <a:ext cx="995935" cy="222685"/>
          </a:xfrm>
          <a:prstGeom prst="rect">
            <a:avLst/>
          </a:prstGeom>
          <a:ln w="4558">
            <a:solidFill>
              <a:srgbClr val="000000"/>
            </a:solidFill>
          </a:ln>
        </p:spPr>
        <p:txBody>
          <a:bodyPr vert="horz" wrap="square" lIns="0" tIns="54097" rIns="0" bIns="0" rtlCol="0">
            <a:spAutoFit/>
          </a:bodyPr>
          <a:lstStyle/>
          <a:p>
            <a:pPr marL="79064" defTabSz="1997415">
              <a:spcBef>
                <a:spcPts val="426"/>
              </a:spcBef>
            </a:pPr>
            <a:r>
              <a:rPr sz="1092" dirty="0">
                <a:solidFill>
                  <a:prstClr val="black"/>
                </a:solidFill>
                <a:latin typeface="微软雅黑"/>
                <a:cs typeface="微软雅黑"/>
              </a:rPr>
              <a:t>策略梯度算法</a:t>
            </a:r>
            <a:endParaRPr sz="1092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4384618" y="4066149"/>
            <a:ext cx="964032" cy="80452"/>
            <a:chOff x="2004879" y="1861446"/>
            <a:chExt cx="441325" cy="36830"/>
          </a:xfrm>
        </p:grpSpPr>
        <p:sp>
          <p:nvSpPr>
            <p:cNvPr id="58" name="object 58"/>
            <p:cNvSpPr/>
            <p:nvPr/>
          </p:nvSpPr>
          <p:spPr>
            <a:xfrm>
              <a:off x="2004879" y="1879678"/>
              <a:ext cx="391795" cy="0"/>
            </a:xfrm>
            <a:custGeom>
              <a:avLst/>
              <a:gdLst/>
              <a:ahLst/>
              <a:cxnLst/>
              <a:rect l="l" t="t" r="r" b="b"/>
              <a:pathLst>
                <a:path w="391794">
                  <a:moveTo>
                    <a:pt x="0" y="0"/>
                  </a:moveTo>
                  <a:lnTo>
                    <a:pt x="0" y="0"/>
                  </a:lnTo>
                  <a:lnTo>
                    <a:pt x="344975" y="0"/>
                  </a:lnTo>
                  <a:lnTo>
                    <a:pt x="391447" y="0"/>
                  </a:lnTo>
                </a:path>
              </a:pathLst>
            </a:custGeom>
            <a:ln w="4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997415"/>
              <a:endParaRPr sz="393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2397811" y="1863725"/>
              <a:ext cx="45720" cy="32384"/>
            </a:xfrm>
            <a:custGeom>
              <a:avLst/>
              <a:gdLst/>
              <a:ahLst/>
              <a:cxnLst/>
              <a:rect l="l" t="t" r="r" b="b"/>
              <a:pathLst>
                <a:path w="45719" h="32385">
                  <a:moveTo>
                    <a:pt x="0" y="0"/>
                  </a:moveTo>
                  <a:lnTo>
                    <a:pt x="0" y="31906"/>
                  </a:lnTo>
                  <a:lnTo>
                    <a:pt x="45580" y="15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1997415"/>
              <a:endParaRPr sz="393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2397811" y="1863725"/>
              <a:ext cx="45720" cy="32384"/>
            </a:xfrm>
            <a:custGeom>
              <a:avLst/>
              <a:gdLst/>
              <a:ahLst/>
              <a:cxnLst/>
              <a:rect l="l" t="t" r="r" b="b"/>
              <a:pathLst>
                <a:path w="45719" h="32385">
                  <a:moveTo>
                    <a:pt x="0" y="0"/>
                  </a:moveTo>
                  <a:lnTo>
                    <a:pt x="45580" y="15953"/>
                  </a:lnTo>
                  <a:lnTo>
                    <a:pt x="0" y="31906"/>
                  </a:lnTo>
                  <a:lnTo>
                    <a:pt x="0" y="0"/>
                  </a:lnTo>
                  <a:close/>
                </a:path>
              </a:pathLst>
            </a:custGeom>
            <a:ln w="4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997415"/>
              <a:endParaRPr sz="3932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7539886" y="3926758"/>
            <a:ext cx="995935" cy="222685"/>
          </a:xfrm>
          <a:prstGeom prst="rect">
            <a:avLst/>
          </a:prstGeom>
          <a:ln w="4558">
            <a:solidFill>
              <a:srgbClr val="000000"/>
            </a:solidFill>
          </a:ln>
        </p:spPr>
        <p:txBody>
          <a:bodyPr vert="horz" wrap="square" lIns="0" tIns="54097" rIns="0" bIns="0" rtlCol="0">
            <a:spAutoFit/>
          </a:bodyPr>
          <a:lstStyle/>
          <a:p>
            <a:pPr marL="79064" defTabSz="1997415">
              <a:spcBef>
                <a:spcPts val="426"/>
              </a:spcBef>
            </a:pPr>
            <a:r>
              <a:rPr sz="1092" dirty="0">
                <a:solidFill>
                  <a:prstClr val="black"/>
                </a:solidFill>
                <a:latin typeface="微软雅黑"/>
                <a:cs typeface="微软雅黑"/>
              </a:rPr>
              <a:t>深度强化学习</a:t>
            </a:r>
            <a:endParaRPr sz="1092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6338966" y="4066149"/>
            <a:ext cx="1204000" cy="80452"/>
            <a:chOff x="2899562" y="1861446"/>
            <a:chExt cx="551180" cy="36830"/>
          </a:xfrm>
        </p:grpSpPr>
        <p:sp>
          <p:nvSpPr>
            <p:cNvPr id="63" name="object 63"/>
            <p:cNvSpPr/>
            <p:nvPr/>
          </p:nvSpPr>
          <p:spPr>
            <a:xfrm>
              <a:off x="2899562" y="1879678"/>
              <a:ext cx="501015" cy="0"/>
            </a:xfrm>
            <a:custGeom>
              <a:avLst/>
              <a:gdLst/>
              <a:ahLst/>
              <a:cxnLst/>
              <a:rect l="l" t="t" r="r" b="b"/>
              <a:pathLst>
                <a:path w="501014">
                  <a:moveTo>
                    <a:pt x="0" y="0"/>
                  </a:moveTo>
                  <a:lnTo>
                    <a:pt x="0" y="0"/>
                  </a:lnTo>
                  <a:lnTo>
                    <a:pt x="452717" y="0"/>
                  </a:lnTo>
                  <a:lnTo>
                    <a:pt x="500997" y="0"/>
                  </a:lnTo>
                </a:path>
              </a:pathLst>
            </a:custGeom>
            <a:ln w="4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997415"/>
              <a:endParaRPr sz="393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3402556" y="1863725"/>
              <a:ext cx="45720" cy="32384"/>
            </a:xfrm>
            <a:custGeom>
              <a:avLst/>
              <a:gdLst/>
              <a:ahLst/>
              <a:cxnLst/>
              <a:rect l="l" t="t" r="r" b="b"/>
              <a:pathLst>
                <a:path w="45720" h="32385">
                  <a:moveTo>
                    <a:pt x="0" y="0"/>
                  </a:moveTo>
                  <a:lnTo>
                    <a:pt x="0" y="31906"/>
                  </a:lnTo>
                  <a:lnTo>
                    <a:pt x="45580" y="15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1997415"/>
              <a:endParaRPr sz="393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3402556" y="1863725"/>
              <a:ext cx="45720" cy="32384"/>
            </a:xfrm>
            <a:custGeom>
              <a:avLst/>
              <a:gdLst/>
              <a:ahLst/>
              <a:cxnLst/>
              <a:rect l="l" t="t" r="r" b="b"/>
              <a:pathLst>
                <a:path w="45720" h="32385">
                  <a:moveTo>
                    <a:pt x="0" y="0"/>
                  </a:moveTo>
                  <a:lnTo>
                    <a:pt x="45580" y="15953"/>
                  </a:lnTo>
                  <a:lnTo>
                    <a:pt x="0" y="31906"/>
                  </a:lnTo>
                  <a:lnTo>
                    <a:pt x="0" y="0"/>
                  </a:lnTo>
                  <a:close/>
                </a:path>
              </a:pathLst>
            </a:custGeom>
            <a:ln w="4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997415"/>
              <a:endParaRPr sz="3932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7330797" y="4464412"/>
            <a:ext cx="1414838" cy="222685"/>
          </a:xfrm>
          <a:prstGeom prst="rect">
            <a:avLst/>
          </a:prstGeom>
          <a:ln w="4558">
            <a:solidFill>
              <a:srgbClr val="000000"/>
            </a:solidFill>
          </a:ln>
        </p:spPr>
        <p:txBody>
          <a:bodyPr vert="horz" wrap="square" lIns="0" tIns="54097" rIns="0" bIns="0" rtlCol="0">
            <a:spAutoFit/>
          </a:bodyPr>
          <a:lstStyle/>
          <a:p>
            <a:pPr marL="79064" defTabSz="1997415">
              <a:spcBef>
                <a:spcPts val="426"/>
              </a:spcBef>
            </a:pPr>
            <a:r>
              <a:rPr sz="1092" dirty="0">
                <a:solidFill>
                  <a:prstClr val="black"/>
                </a:solidFill>
                <a:latin typeface="微软雅黑"/>
                <a:cs typeface="微软雅黑"/>
              </a:rPr>
              <a:t>基于模型的强化学习</a:t>
            </a:r>
            <a:endParaRPr sz="1092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7997890" y="4287284"/>
            <a:ext cx="80452" cy="181710"/>
            <a:chOff x="3659002" y="1962679"/>
            <a:chExt cx="36830" cy="83185"/>
          </a:xfrm>
        </p:grpSpPr>
        <p:sp>
          <p:nvSpPr>
            <p:cNvPr id="68" name="object 68"/>
            <p:cNvSpPr/>
            <p:nvPr/>
          </p:nvSpPr>
          <p:spPr>
            <a:xfrm>
              <a:off x="3677234" y="1962679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0"/>
                  </a:moveTo>
                  <a:lnTo>
                    <a:pt x="0" y="8484"/>
                  </a:lnTo>
                  <a:lnTo>
                    <a:pt x="0" y="16969"/>
                  </a:lnTo>
                  <a:lnTo>
                    <a:pt x="0" y="25453"/>
                  </a:lnTo>
                  <a:lnTo>
                    <a:pt x="0" y="33938"/>
                  </a:lnTo>
                </a:path>
              </a:pathLst>
            </a:custGeom>
            <a:ln w="4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997415"/>
              <a:endParaRPr sz="393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3661281" y="1997546"/>
              <a:ext cx="32384" cy="45720"/>
            </a:xfrm>
            <a:custGeom>
              <a:avLst/>
              <a:gdLst/>
              <a:ahLst/>
              <a:cxnLst/>
              <a:rect l="l" t="t" r="r" b="b"/>
              <a:pathLst>
                <a:path w="32385" h="45719">
                  <a:moveTo>
                    <a:pt x="31906" y="0"/>
                  </a:moveTo>
                  <a:lnTo>
                    <a:pt x="0" y="0"/>
                  </a:lnTo>
                  <a:lnTo>
                    <a:pt x="15952" y="45580"/>
                  </a:lnTo>
                  <a:lnTo>
                    <a:pt x="319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1997415"/>
              <a:endParaRPr sz="393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3661281" y="1997546"/>
              <a:ext cx="32384" cy="45720"/>
            </a:xfrm>
            <a:custGeom>
              <a:avLst/>
              <a:gdLst/>
              <a:ahLst/>
              <a:cxnLst/>
              <a:rect l="l" t="t" r="r" b="b"/>
              <a:pathLst>
                <a:path w="32385" h="45719">
                  <a:moveTo>
                    <a:pt x="31906" y="0"/>
                  </a:moveTo>
                  <a:lnTo>
                    <a:pt x="15952" y="45580"/>
                  </a:lnTo>
                  <a:lnTo>
                    <a:pt x="0" y="0"/>
                  </a:lnTo>
                  <a:lnTo>
                    <a:pt x="31906" y="0"/>
                  </a:lnTo>
                  <a:close/>
                </a:path>
              </a:pathLst>
            </a:custGeom>
            <a:ln w="4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997415"/>
              <a:endParaRPr sz="3932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5342522" y="4464412"/>
            <a:ext cx="995935" cy="222685"/>
          </a:xfrm>
          <a:prstGeom prst="rect">
            <a:avLst/>
          </a:prstGeom>
          <a:ln w="4558">
            <a:solidFill>
              <a:srgbClr val="000000"/>
            </a:solidFill>
          </a:ln>
        </p:spPr>
        <p:txBody>
          <a:bodyPr vert="horz" wrap="square" lIns="0" tIns="54097" rIns="0" bIns="0" rtlCol="0">
            <a:spAutoFit/>
          </a:bodyPr>
          <a:lstStyle/>
          <a:p>
            <a:pPr marL="79064" defTabSz="1997415">
              <a:spcBef>
                <a:spcPts val="426"/>
              </a:spcBef>
            </a:pPr>
            <a:r>
              <a:rPr sz="1092" dirty="0">
                <a:solidFill>
                  <a:prstClr val="black"/>
                </a:solidFill>
                <a:latin typeface="微软雅黑"/>
                <a:cs typeface="微软雅黑"/>
              </a:rPr>
              <a:t>前景与⼤作业</a:t>
            </a:r>
            <a:endParaRPr sz="1092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6333988" y="4603803"/>
            <a:ext cx="995935" cy="80452"/>
            <a:chOff x="2897283" y="2107579"/>
            <a:chExt cx="455930" cy="36830"/>
          </a:xfrm>
        </p:grpSpPr>
        <p:sp>
          <p:nvSpPr>
            <p:cNvPr id="73" name="object 73"/>
            <p:cNvSpPr/>
            <p:nvPr/>
          </p:nvSpPr>
          <p:spPr>
            <a:xfrm>
              <a:off x="2946422" y="2125812"/>
              <a:ext cx="406400" cy="0"/>
            </a:xfrm>
            <a:custGeom>
              <a:avLst/>
              <a:gdLst/>
              <a:ahLst/>
              <a:cxnLst/>
              <a:rect l="l" t="t" r="r" b="b"/>
              <a:pathLst>
                <a:path w="406400">
                  <a:moveTo>
                    <a:pt x="406199" y="0"/>
                  </a:moveTo>
                  <a:lnTo>
                    <a:pt x="406199" y="0"/>
                  </a:lnTo>
                  <a:lnTo>
                    <a:pt x="48131" y="0"/>
                  </a:lnTo>
                  <a:lnTo>
                    <a:pt x="0" y="0"/>
                  </a:lnTo>
                </a:path>
              </a:pathLst>
            </a:custGeom>
            <a:ln w="4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997415"/>
              <a:endParaRPr sz="393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2899562" y="2109858"/>
              <a:ext cx="45720" cy="32384"/>
            </a:xfrm>
            <a:custGeom>
              <a:avLst/>
              <a:gdLst/>
              <a:ahLst/>
              <a:cxnLst/>
              <a:rect l="l" t="t" r="r" b="b"/>
              <a:pathLst>
                <a:path w="45719" h="32385">
                  <a:moveTo>
                    <a:pt x="45580" y="0"/>
                  </a:moveTo>
                  <a:lnTo>
                    <a:pt x="0" y="15953"/>
                  </a:lnTo>
                  <a:lnTo>
                    <a:pt x="45580" y="31906"/>
                  </a:lnTo>
                  <a:lnTo>
                    <a:pt x="455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1997415"/>
              <a:endParaRPr sz="393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2899562" y="2109858"/>
              <a:ext cx="45720" cy="32384"/>
            </a:xfrm>
            <a:custGeom>
              <a:avLst/>
              <a:gdLst/>
              <a:ahLst/>
              <a:cxnLst/>
              <a:rect l="l" t="t" r="r" b="b"/>
              <a:pathLst>
                <a:path w="45719" h="32385">
                  <a:moveTo>
                    <a:pt x="45580" y="31906"/>
                  </a:moveTo>
                  <a:lnTo>
                    <a:pt x="0" y="15953"/>
                  </a:lnTo>
                  <a:lnTo>
                    <a:pt x="45580" y="0"/>
                  </a:lnTo>
                  <a:lnTo>
                    <a:pt x="45580" y="31906"/>
                  </a:lnTo>
                  <a:close/>
                </a:path>
              </a:pathLst>
            </a:custGeom>
            <a:ln w="4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997415"/>
              <a:endParaRPr sz="3932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EE4EDAD-76E0-4D5B-AEF1-7F36B455D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617684"/>
            <a:ext cx="10080625" cy="43243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D98C786-7658-4EC0-AE5B-3EB9B1EEE7B7}"/>
              </a:ext>
            </a:extLst>
          </p:cNvPr>
          <p:cNvSpPr txBox="1"/>
          <p:nvPr/>
        </p:nvSpPr>
        <p:spPr>
          <a:xfrm>
            <a:off x="301658" y="1027521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MDP</a:t>
            </a:r>
            <a:r>
              <a:rPr lang="zh-CN" altLang="en-US" b="1" dirty="0"/>
              <a:t>和</a:t>
            </a:r>
            <a:r>
              <a:rPr lang="en-US" altLang="zh-CN" b="1" dirty="0"/>
              <a:t>MRP</a:t>
            </a:r>
            <a:r>
              <a:rPr lang="zh-CN" altLang="en-US" b="1" dirty="0"/>
              <a:t>的关系</a:t>
            </a:r>
          </a:p>
        </p:txBody>
      </p:sp>
    </p:spTree>
    <p:extLst>
      <p:ext uri="{BB962C8B-B14F-4D97-AF65-F5344CB8AC3E}">
        <p14:creationId xmlns:p14="http://schemas.microsoft.com/office/powerpoint/2010/main" val="3576345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8AD75B1-7497-4D66-9D45-29BA4FB3A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793848"/>
            <a:ext cx="10080625" cy="597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290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F90B3A9-45E4-427C-A58E-E1FA00FD7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455375"/>
            <a:ext cx="10080625" cy="264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13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4EF5A5-7D24-45A4-AD89-C75E938E8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645" y="1317932"/>
            <a:ext cx="5733333" cy="4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56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2010A2E-76F8-4F04-A04A-E412CB9DC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883" y="1441742"/>
            <a:ext cx="6342857" cy="4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86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5F69027-FB46-43E1-9FA2-DD869558F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78" y="598884"/>
            <a:ext cx="9466667" cy="6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56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45BB0D9-B180-4779-AFC9-740A44B27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42065"/>
            <a:ext cx="10080625" cy="627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187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8868084-F409-4C7F-ABC1-89393BDBA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788" y="1465551"/>
            <a:ext cx="6019048" cy="4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111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03B433C-B345-4207-B352-62F0C19F3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455" y="1651265"/>
            <a:ext cx="5485714" cy="4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330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91FD6A9-3639-4445-946A-88B53499E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931" y="1179837"/>
            <a:ext cx="7104762" cy="5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4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398760" y="1751400"/>
            <a:ext cx="3328920" cy="408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3000"/>
              </a:lnSpc>
            </a:pPr>
            <a:r>
              <a:rPr lang="en-US" altLang="zh-CN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</a:t>
            </a:r>
            <a:r>
              <a:rPr lang="zh-CN" alt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：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引入Reward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 function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Bellman equation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Matrix:v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R+γPv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convergency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Direct method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Iterative method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B64D4F6-C1AE-417D-8044-A216757C7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93" y="741742"/>
            <a:ext cx="8495238" cy="6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118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03E4267-C345-4575-AB3E-53D046CFA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40" y="1408408"/>
            <a:ext cx="8257143" cy="4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487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E174E-EA04-4F54-A59B-994BBF8A4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06" y="-155880"/>
            <a:ext cx="9072000" cy="1261800"/>
          </a:xfrm>
        </p:spPr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BF326A-B0FA-4129-8D99-0C1AB1ED72B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1838289"/>
            <a:ext cx="9072000" cy="40372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编程题 可以参考</a:t>
            </a:r>
            <a:r>
              <a:rPr lang="en-US" altLang="zh-CN" sz="1600" dirty="0"/>
              <a:t>lecture2.ipynb</a:t>
            </a:r>
          </a:p>
          <a:p>
            <a:pPr marL="0" indent="0"/>
            <a:endParaRPr lang="en-US" altLang="zh-CN" sz="1600" dirty="0"/>
          </a:p>
          <a:p>
            <a:pPr marL="0" indent="0"/>
            <a:endParaRPr lang="en-US" altLang="zh-CN" sz="1600" dirty="0"/>
          </a:p>
          <a:p>
            <a:pPr marL="0" indent="0"/>
            <a:endParaRPr lang="en-US" altLang="zh-CN" sz="1600" dirty="0"/>
          </a:p>
          <a:p>
            <a:pPr marL="0" indent="0"/>
            <a:endParaRPr lang="en-US" altLang="zh-CN" sz="1600" dirty="0"/>
          </a:p>
          <a:p>
            <a:pPr marL="0" indent="0"/>
            <a:endParaRPr lang="en-US" altLang="zh-CN" sz="1600" dirty="0"/>
          </a:p>
          <a:p>
            <a:pPr marL="0" indent="0"/>
            <a:endParaRPr lang="en-US" altLang="zh-CN" sz="1600" dirty="0"/>
          </a:p>
          <a:p>
            <a:pPr marL="0" indent="0"/>
            <a:endParaRPr lang="en-US" altLang="zh-CN" sz="1600" dirty="0"/>
          </a:p>
          <a:p>
            <a:pPr marL="0" indent="0"/>
            <a:endParaRPr lang="en-US" altLang="zh-CN" sz="1600" dirty="0"/>
          </a:p>
          <a:p>
            <a:pPr marL="0" indent="0"/>
            <a:endParaRPr lang="en-US" altLang="zh-CN" sz="1600" dirty="0"/>
          </a:p>
          <a:p>
            <a:pPr marL="0" indent="0"/>
            <a:endParaRPr lang="en-US" altLang="zh-CN" sz="1600" dirty="0"/>
          </a:p>
          <a:p>
            <a:pPr marL="0" indent="0"/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zh-CN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FA5069-542B-408B-8684-B6DE2A1ED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589" y="1838289"/>
            <a:ext cx="5238069" cy="424932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B088681-ED0D-44CC-851E-0E83B4BBC004}"/>
              </a:ext>
            </a:extLst>
          </p:cNvPr>
          <p:cNvSpPr/>
          <p:nvPr/>
        </p:nvSpPr>
        <p:spPr>
          <a:xfrm>
            <a:off x="572719" y="798951"/>
            <a:ext cx="82697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测验题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编程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看起来有点多，但都很简单 ，一个知识点换着形式重复考察，不用担心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735E18-E21F-4051-B1CD-FC4E8BA4851B}"/>
              </a:ext>
            </a:extLst>
          </p:cNvPr>
          <p:cNvSpPr/>
          <p:nvPr/>
        </p:nvSpPr>
        <p:spPr>
          <a:xfrm>
            <a:off x="504000" y="5805349"/>
            <a:ext cx="90039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如图一中</a:t>
            </a:r>
            <a:r>
              <a:rPr lang="en-US" altLang="zh-CN" dirty="0"/>
              <a:t>MRP</a:t>
            </a:r>
            <a:r>
              <a:rPr lang="zh-CN" altLang="en-US" dirty="0"/>
              <a:t>马尔科夫链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zh-CN" altLang="zh-CN" dirty="0"/>
              <a:t>这里需要大家通过矩阵计算求出当γ = 0.</a:t>
            </a:r>
            <a:r>
              <a:rPr lang="en-US" altLang="zh-CN" dirty="0"/>
              <a:t>9</a:t>
            </a:r>
            <a:r>
              <a:rPr lang="zh-CN" altLang="zh-CN" dirty="0"/>
              <a:t> 时的各个状态的V</a:t>
            </a:r>
            <a:r>
              <a:rPr lang="zh-CN" altLang="en-US" dirty="0"/>
              <a:t>函数的</a:t>
            </a:r>
            <a:r>
              <a:rPr lang="zh-CN" altLang="zh-CN" dirty="0"/>
              <a:t>值。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zh-CN" dirty="0"/>
              <a:t> </a:t>
            </a:r>
            <a:r>
              <a:rPr lang="zh-CN" altLang="en-US" dirty="0"/>
              <a:t>通过迭代法，迭代</a:t>
            </a:r>
            <a:r>
              <a:rPr lang="en-US" altLang="zh-CN" dirty="0"/>
              <a:t>40</a:t>
            </a:r>
            <a:r>
              <a:rPr lang="zh-CN" altLang="en-US" dirty="0"/>
              <a:t>次</a:t>
            </a:r>
            <a:r>
              <a:rPr lang="zh-CN" altLang="zh-CN" dirty="0"/>
              <a:t>计算求出当γ = 0.</a:t>
            </a:r>
            <a:r>
              <a:rPr lang="en-US" altLang="zh-CN" dirty="0"/>
              <a:t>9</a:t>
            </a:r>
            <a:r>
              <a:rPr lang="zh-CN" altLang="zh-CN" dirty="0"/>
              <a:t> 时的各个状态的V</a:t>
            </a:r>
            <a:r>
              <a:rPr lang="zh-CN" altLang="en-US" dirty="0"/>
              <a:t>函数的</a:t>
            </a:r>
            <a:r>
              <a:rPr lang="zh-CN" altLang="zh-CN" dirty="0"/>
              <a:t>值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86511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1C05007-2D08-41F8-8F23-C0F7DA4A9656}"/>
              </a:ext>
            </a:extLst>
          </p:cNvPr>
          <p:cNvSpPr/>
          <p:nvPr/>
        </p:nvSpPr>
        <p:spPr>
          <a:xfrm>
            <a:off x="1139623" y="5385540"/>
            <a:ext cx="69051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如图二中</a:t>
            </a:r>
            <a:r>
              <a:rPr lang="en-US" altLang="zh-CN" dirty="0"/>
              <a:t>MDP</a:t>
            </a:r>
            <a:r>
              <a:rPr lang="zh-CN" altLang="en-US" dirty="0"/>
              <a:t>马尔科夫链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zh-CN" dirty="0"/>
              <a:t>通过矩阵计算求出当γ = </a:t>
            </a:r>
            <a:r>
              <a:rPr lang="en-US" altLang="zh-CN" dirty="0"/>
              <a:t>1</a:t>
            </a:r>
            <a:r>
              <a:rPr lang="zh-CN" altLang="zh-CN" dirty="0"/>
              <a:t> 时的各个状态的V</a:t>
            </a:r>
            <a:r>
              <a:rPr lang="zh-CN" altLang="en-US" dirty="0"/>
              <a:t>函数的</a:t>
            </a:r>
            <a:r>
              <a:rPr lang="zh-CN" altLang="zh-CN" dirty="0"/>
              <a:t>值。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通过迭代法，迭代</a:t>
            </a:r>
            <a:r>
              <a:rPr lang="en-US" altLang="zh-CN" dirty="0"/>
              <a:t>40</a:t>
            </a:r>
            <a:r>
              <a:rPr lang="zh-CN" altLang="en-US" dirty="0"/>
              <a:t>次</a:t>
            </a:r>
            <a:r>
              <a:rPr lang="zh-CN" altLang="zh-CN" dirty="0"/>
              <a:t>计算求出当γ = </a:t>
            </a:r>
            <a:r>
              <a:rPr lang="en-US" altLang="zh-CN" dirty="0"/>
              <a:t>1</a:t>
            </a:r>
            <a:r>
              <a:rPr lang="zh-CN" altLang="zh-CN" dirty="0"/>
              <a:t>时的各个状态的V</a:t>
            </a:r>
            <a:r>
              <a:rPr lang="zh-CN" altLang="en-US" dirty="0"/>
              <a:t>函数的</a:t>
            </a:r>
            <a:r>
              <a:rPr lang="zh-CN" altLang="zh-CN" dirty="0"/>
              <a:t>值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574BCD-4A5C-4603-BCB8-C0A25D1E6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81" y="433928"/>
            <a:ext cx="5783194" cy="464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221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9AB13BA-9828-4B31-AF81-DCCB66A544F5}"/>
              </a:ext>
            </a:extLst>
          </p:cNvPr>
          <p:cNvSpPr/>
          <p:nvPr/>
        </p:nvSpPr>
        <p:spPr>
          <a:xfrm>
            <a:off x="405352" y="584424"/>
            <a:ext cx="4901938" cy="20072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15F4C3-841A-4053-A439-C3140313340D}"/>
              </a:ext>
            </a:extLst>
          </p:cNvPr>
          <p:cNvSpPr txBox="1"/>
          <p:nvPr/>
        </p:nvSpPr>
        <p:spPr>
          <a:xfrm>
            <a:off x="245963" y="217994"/>
            <a:ext cx="4023858" cy="812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Practice Quizzes(60 points)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Quiz 1(14 points)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dirty="0"/>
              <a:t>Conditional probability</a:t>
            </a:r>
          </a:p>
          <a:p>
            <a:pPr fontAlgn="ctr"/>
            <a:r>
              <a:rPr lang="en-US" altLang="zh-CN" dirty="0"/>
              <a:t>[! Denotes no more than one letter]</a:t>
            </a:r>
          </a:p>
          <a:p>
            <a:pPr fontAlgn="ctr"/>
            <a:r>
              <a:rPr lang="en-US" altLang="zh-CN" dirty="0"/>
              <a:t>[? Denotes any length of letter]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P(ABCD)=P(A)*P(?|A)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P(ABC|D)=P(?|D)*P(?|CD)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P(AB|CD)=P(?|CD)*P(?|ACD)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P(ABCD)=P(A)*P(!|?)*P(!|?)*P(!|?)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P(ABCD)=P(C)*P(?|C)*P(AB|?)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 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1AEB2C-96A5-4DD0-AF9A-F50215DD2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78" y="5342453"/>
            <a:ext cx="5552381" cy="7619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B488B39-B0F3-4E8D-83AF-B81CA9590D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79" b="16926"/>
          <a:stretch/>
        </p:blipFill>
        <p:spPr>
          <a:xfrm>
            <a:off x="627867" y="6104358"/>
            <a:ext cx="3811897" cy="37185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A27121-0915-4B4D-8B5E-AF77152C9CFF}"/>
              </a:ext>
            </a:extLst>
          </p:cNvPr>
          <p:cNvSpPr txBox="1"/>
          <p:nvPr/>
        </p:nvSpPr>
        <p:spPr>
          <a:xfrm>
            <a:off x="405352" y="584424"/>
            <a:ext cx="468109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 of these Symbols in RL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P(X)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概率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ABCDE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随机变量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variable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\tau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轨迹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片段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序列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trajectory/episode/sequence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\pi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策略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回报值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{A}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样本空间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样本空间中的一个事件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event in the sample space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2012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A77B4C-0AD6-4545-B9B1-DFEFBC54AC4A}"/>
              </a:ext>
            </a:extLst>
          </p:cNvPr>
          <p:cNvSpPr txBox="1"/>
          <p:nvPr/>
        </p:nvSpPr>
        <p:spPr>
          <a:xfrm>
            <a:off x="345763" y="294251"/>
            <a:ext cx="93890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Total Probability Theorem</a:t>
            </a:r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(3 points)What is the condition of this formula?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(3 points) True or False? And give the reason.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(2 points) Can this formula be transformed to any other form</a:t>
            </a:r>
            <a:r>
              <a:rPr lang="zh-CN" altLang="en-US" dirty="0"/>
              <a:t>？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(2 points) Simplification :</a:t>
            </a:r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F61AD4B-442D-49ED-B43B-0C3417952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402" y="102999"/>
            <a:ext cx="3095238" cy="74285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C1BA622-42D3-4414-9968-9C1D85E817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26" b="12367"/>
          <a:stretch/>
        </p:blipFill>
        <p:spPr>
          <a:xfrm>
            <a:off x="3429495" y="1449796"/>
            <a:ext cx="2914286" cy="64511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4663FE4-947E-491C-8414-456E346D3A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864" b="16026"/>
          <a:stretch/>
        </p:blipFill>
        <p:spPr>
          <a:xfrm>
            <a:off x="2229495" y="2061728"/>
            <a:ext cx="5314286" cy="645114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2D728ECC-BF83-48AF-875D-9038B36A4CA8}"/>
              </a:ext>
            </a:extLst>
          </p:cNvPr>
          <p:cNvGrpSpPr/>
          <p:nvPr/>
        </p:nvGrpSpPr>
        <p:grpSpPr>
          <a:xfrm>
            <a:off x="286357" y="4618687"/>
            <a:ext cx="9200562" cy="3014246"/>
            <a:chOff x="345763" y="4545429"/>
            <a:chExt cx="9200562" cy="301424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E101BEE-5B1F-4C1A-B88C-546CE343B004}"/>
                </a:ext>
              </a:extLst>
            </p:cNvPr>
            <p:cNvSpPr/>
            <p:nvPr/>
          </p:nvSpPr>
          <p:spPr>
            <a:xfrm>
              <a:off x="345763" y="4697353"/>
              <a:ext cx="9200562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b="1" dirty="0"/>
                <a:t>Bayes Rule</a:t>
              </a:r>
            </a:p>
            <a:p>
              <a:endParaRPr lang="en-US" altLang="zh-CN" dirty="0"/>
            </a:p>
            <a:p>
              <a:pPr marL="342900" indent="-342900">
                <a:buAutoNum type="arabicPeriod"/>
              </a:pPr>
              <a:r>
                <a:rPr lang="en-US" altLang="zh-CN" dirty="0"/>
                <a:t>(2 points) Extended form. Often, for some partition {</a:t>
              </a:r>
              <a:r>
                <a:rPr lang="en-US" altLang="zh-CN" i="1" dirty="0" err="1"/>
                <a:t>A</a:t>
              </a:r>
              <a:r>
                <a:rPr lang="en-US" altLang="zh-CN" i="1" baseline="-25000" dirty="0" err="1"/>
                <a:t>j</a:t>
              </a:r>
              <a:r>
                <a:rPr lang="en-US" altLang="zh-CN" dirty="0"/>
                <a:t>} of the sample space, the event space is given in terms of </a:t>
              </a:r>
              <a:r>
                <a:rPr lang="en-US" altLang="zh-CN" i="1" dirty="0"/>
                <a:t>P</a:t>
              </a:r>
              <a:r>
                <a:rPr lang="en-US" altLang="zh-CN" dirty="0"/>
                <a:t>(</a:t>
              </a:r>
              <a:r>
                <a:rPr lang="en-US" altLang="zh-CN" i="1" dirty="0" err="1"/>
                <a:t>A</a:t>
              </a:r>
              <a:r>
                <a:rPr lang="en-US" altLang="zh-CN" i="1" baseline="-25000" dirty="0" err="1"/>
                <a:t>j</a:t>
              </a:r>
              <a:r>
                <a:rPr lang="en-US" altLang="zh-CN" dirty="0"/>
                <a:t>) and </a:t>
              </a:r>
              <a:r>
                <a:rPr lang="en-US" altLang="zh-CN" i="1" dirty="0"/>
                <a:t>P</a:t>
              </a:r>
              <a:r>
                <a:rPr lang="en-US" altLang="zh-CN" dirty="0"/>
                <a:t>(</a:t>
              </a:r>
              <a:r>
                <a:rPr lang="en-US" altLang="zh-CN" i="1" dirty="0"/>
                <a:t>B</a:t>
              </a:r>
              <a:r>
                <a:rPr lang="en-US" altLang="zh-CN" dirty="0"/>
                <a:t> | </a:t>
              </a:r>
              <a:r>
                <a:rPr lang="en-US" altLang="zh-CN" i="1" dirty="0" err="1"/>
                <a:t>A</a:t>
              </a:r>
              <a:r>
                <a:rPr lang="en-US" altLang="zh-CN" i="1" baseline="-25000" dirty="0" err="1"/>
                <a:t>j</a:t>
              </a:r>
              <a:r>
                <a:rPr lang="en-US" altLang="zh-CN" dirty="0"/>
                <a:t>). It is then useful to compute </a:t>
              </a:r>
              <a:r>
                <a:rPr lang="en-US" altLang="zh-CN" i="1" dirty="0"/>
                <a:t>P</a:t>
              </a:r>
              <a:r>
                <a:rPr lang="en-US" altLang="zh-CN" dirty="0"/>
                <a:t>(</a:t>
              </a:r>
              <a:r>
                <a:rPr lang="en-US" altLang="zh-CN" i="1" dirty="0"/>
                <a:t>B</a:t>
              </a:r>
              <a:r>
                <a:rPr lang="en-US" altLang="zh-CN" dirty="0"/>
                <a:t>) using the law of total probability.</a:t>
              </a:r>
              <a:r>
                <a:rPr lang="zh-CN" altLang="en-US" dirty="0"/>
                <a:t> </a:t>
              </a:r>
              <a:r>
                <a:rPr lang="en-US" altLang="zh-CN" dirty="0"/>
                <a:t>the</a:t>
              </a:r>
              <a:r>
                <a:rPr lang="zh-CN" altLang="en-US" dirty="0"/>
                <a:t> </a:t>
              </a:r>
              <a:r>
                <a:rPr lang="en-US" altLang="zh-CN" dirty="0"/>
                <a:t>Bayes rule will be transformed to:</a:t>
              </a:r>
            </a:p>
            <a:p>
              <a:pPr marL="342900" indent="-342900">
                <a:buAutoNum type="arabicPeriod"/>
              </a:pPr>
              <a:endParaRPr lang="en-US" altLang="zh-CN" dirty="0"/>
            </a:p>
            <a:p>
              <a:pPr marL="342900" indent="-342900">
                <a:buAutoNum type="arabicPeriod"/>
              </a:pPr>
              <a:endParaRPr lang="en-US" altLang="zh-CN" dirty="0"/>
            </a:p>
            <a:p>
              <a:pPr marL="342900" indent="-342900">
                <a:buAutoNum type="arabicPeriod"/>
              </a:pPr>
              <a:endParaRPr lang="en-US" altLang="zh-CN" dirty="0"/>
            </a:p>
            <a:p>
              <a:pPr marL="342900" indent="-342900">
                <a:buAutoNum type="arabicPeriod"/>
              </a:pPr>
              <a:r>
                <a:rPr lang="en-US" altLang="zh-CN" dirty="0"/>
                <a:t>(2 points) In the special case where </a:t>
              </a:r>
              <a:r>
                <a:rPr lang="en-US" altLang="zh-CN" i="1" dirty="0"/>
                <a:t>A</a:t>
              </a:r>
              <a:r>
                <a:rPr lang="en-US" altLang="zh-CN" dirty="0"/>
                <a:t> is a binary variable,                                   ,the </a:t>
              </a:r>
              <a:r>
                <a:rPr lang="en-US" altLang="zh-CN" dirty="0" err="1"/>
                <a:t>bayes</a:t>
              </a:r>
              <a:r>
                <a:rPr lang="en-US" altLang="zh-CN" dirty="0"/>
                <a:t> rule will be:</a:t>
              </a: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49625E5A-9B63-4148-8ADB-E9D6C4DA1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79382" y="6169102"/>
              <a:ext cx="3566662" cy="819048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7FBB51DD-5C55-4E88-83B5-6615DAFD5C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255" t="8534" r="11028"/>
            <a:stretch/>
          </p:blipFill>
          <p:spPr>
            <a:xfrm>
              <a:off x="6698837" y="6911849"/>
              <a:ext cx="2026764" cy="400710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8AB44E7F-9C50-42BE-90AF-4C2F39D051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273" r="3515"/>
            <a:stretch/>
          </p:blipFill>
          <p:spPr>
            <a:xfrm>
              <a:off x="2217846" y="4545429"/>
              <a:ext cx="2064968" cy="647619"/>
            </a:xfrm>
            <a:prstGeom prst="rect">
              <a:avLst/>
            </a:prstGeom>
          </p:spPr>
        </p:pic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A01FA7E1-D808-4962-A9DF-329FDA0828B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9684"/>
          <a:stretch/>
        </p:blipFill>
        <p:spPr>
          <a:xfrm>
            <a:off x="2943781" y="2715225"/>
            <a:ext cx="3885714" cy="645114"/>
          </a:xfrm>
          <a:prstGeom prst="rect">
            <a:avLst/>
          </a:prstGeom>
        </p:spPr>
      </p:pic>
      <p:sp>
        <p:nvSpPr>
          <p:cNvPr id="23" name="文本框 10">
            <a:extLst>
              <a:ext uri="{FF2B5EF4-FFF2-40B4-BE49-F238E27FC236}">
                <a16:creationId xmlns:a16="http://schemas.microsoft.com/office/drawing/2014/main" id="{F8FA6D99-1D8D-4D67-9E98-4FA6A5ED7DF4}"/>
              </a:ext>
            </a:extLst>
          </p:cNvPr>
          <p:cNvSpPr txBox="1"/>
          <p:nvPr/>
        </p:nvSpPr>
        <p:spPr>
          <a:xfrm>
            <a:off x="0" y="13959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Quiz 2(14 points)</a:t>
            </a:r>
            <a:endParaRPr lang="zh-CN" altLang="en-US" b="1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30BB9272-47A1-4892-B65B-195A3CF501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4257" y="3642633"/>
            <a:ext cx="3104762" cy="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98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ED36834-CA20-4259-9E10-EE75D0950EB7}"/>
              </a:ext>
            </a:extLst>
          </p:cNvPr>
          <p:cNvSpPr/>
          <p:nvPr/>
        </p:nvSpPr>
        <p:spPr>
          <a:xfrm>
            <a:off x="560174" y="0"/>
            <a:ext cx="9149434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Double expectation theorem</a:t>
            </a:r>
            <a:r>
              <a:rPr lang="en-US" altLang="zh-CN" dirty="0"/>
              <a:t>/Law of total expectation/Iterated expectation theorem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(2 points)If{Yi}</a:t>
            </a:r>
            <a:r>
              <a:rPr lang="en-US" altLang="zh-CN" dirty="0" err="1"/>
              <a:t>i</a:t>
            </a:r>
            <a:r>
              <a:rPr lang="en-US" altLang="zh-CN" dirty="0"/>
              <a:t> is a finite or countable partition of the sample space, transform the above equation.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dirty="0"/>
              <a:t>TIPS: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Conditional expectation theorem</a:t>
            </a:r>
            <a:r>
              <a:rPr lang="en-US" altLang="zh-CN" dirty="0"/>
              <a:t>(Let X and Y be discrete random variables, given the event Y = y)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(5 points) Choose the right equation, and give the reason.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(5 points)True or False: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79DB32-F226-4CCF-896C-3BB883F06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71" y="731111"/>
            <a:ext cx="2590476" cy="6476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2A8C5F4-0DAA-4BA5-9A1A-C13CDE9C5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127" y="3133675"/>
            <a:ext cx="4152381" cy="79047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955B3E8-6E0A-4241-B55B-13CC0B8E3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515" y="4210565"/>
            <a:ext cx="8028571" cy="22761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0530116-9670-48A2-A112-92DABC6A5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0516" y="6505445"/>
            <a:ext cx="6447619" cy="55238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02CEAA3-E07C-45D7-978F-12D13CA1C2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3726" y="2037071"/>
            <a:ext cx="2419048" cy="714286"/>
          </a:xfrm>
          <a:prstGeom prst="rect">
            <a:avLst/>
          </a:prstGeom>
        </p:spPr>
      </p:pic>
      <p:sp>
        <p:nvSpPr>
          <p:cNvPr id="16" name="文本框 10">
            <a:extLst>
              <a:ext uri="{FF2B5EF4-FFF2-40B4-BE49-F238E27FC236}">
                <a16:creationId xmlns:a16="http://schemas.microsoft.com/office/drawing/2014/main" id="{96D74B5B-AE77-48CC-B770-232EBFEFA21A}"/>
              </a:ext>
            </a:extLst>
          </p:cNvPr>
          <p:cNvSpPr txBox="1"/>
          <p:nvPr/>
        </p:nvSpPr>
        <p:spPr>
          <a:xfrm>
            <a:off x="0" y="13959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Quiz 3(12 points)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777665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F46BF9-36AA-4D9C-B87F-1FD05E13551A}"/>
              </a:ext>
            </a:extLst>
          </p:cNvPr>
          <p:cNvSpPr txBox="1"/>
          <p:nvPr/>
        </p:nvSpPr>
        <p:spPr>
          <a:xfrm>
            <a:off x="444631" y="575035"/>
            <a:ext cx="3792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Derivation of Bellman’s Equation</a:t>
            </a: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EE640A-FCDA-4663-B8AC-0246FF942E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01"/>
          <a:stretch/>
        </p:blipFill>
        <p:spPr>
          <a:xfrm>
            <a:off x="565608" y="1053279"/>
            <a:ext cx="3506735" cy="97142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F8C13AC-4B33-4E93-AAA8-F8E296203020}"/>
              </a:ext>
            </a:extLst>
          </p:cNvPr>
          <p:cNvSpPr txBox="1"/>
          <p:nvPr/>
        </p:nvSpPr>
        <p:spPr>
          <a:xfrm>
            <a:off x="4601015" y="1277384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箭头: 下弧形 12">
            <a:extLst>
              <a:ext uri="{FF2B5EF4-FFF2-40B4-BE49-F238E27FC236}">
                <a16:creationId xmlns:a16="http://schemas.microsoft.com/office/drawing/2014/main" id="{CDC7FFFA-F54F-421F-9F43-1557DC69447C}"/>
              </a:ext>
            </a:extLst>
          </p:cNvPr>
          <p:cNvSpPr/>
          <p:nvPr/>
        </p:nvSpPr>
        <p:spPr>
          <a:xfrm rot="15201486" flipH="1">
            <a:off x="4096447" y="1453046"/>
            <a:ext cx="523219" cy="350765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DFFE89B-23B2-40F0-ABCE-20671E4B1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08" y="2564314"/>
            <a:ext cx="6133333" cy="44761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0BF73F0-0A93-42DE-9AA8-D3EF9A45371C}"/>
              </a:ext>
            </a:extLst>
          </p:cNvPr>
          <p:cNvSpPr txBox="1"/>
          <p:nvPr/>
        </p:nvSpPr>
        <p:spPr>
          <a:xfrm>
            <a:off x="444631" y="2145748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Question</a:t>
            </a:r>
          </a:p>
          <a:p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A54A484-2EA0-41E1-B569-A30CC2377E33}"/>
              </a:ext>
            </a:extLst>
          </p:cNvPr>
          <p:cNvSpPr txBox="1"/>
          <p:nvPr/>
        </p:nvSpPr>
        <p:spPr>
          <a:xfrm>
            <a:off x="444631" y="294709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Proof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8B6C0C1-75DE-4FB9-8D9F-805619FA22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42"/>
          <a:stretch/>
        </p:blipFill>
        <p:spPr>
          <a:xfrm>
            <a:off x="565608" y="3331685"/>
            <a:ext cx="5420503" cy="3000000"/>
          </a:xfrm>
          <a:prstGeom prst="rect">
            <a:avLst/>
          </a:prstGeom>
        </p:spPr>
      </p:pic>
      <p:sp>
        <p:nvSpPr>
          <p:cNvPr id="20" name="文本框 10">
            <a:extLst>
              <a:ext uri="{FF2B5EF4-FFF2-40B4-BE49-F238E27FC236}">
                <a16:creationId xmlns:a16="http://schemas.microsoft.com/office/drawing/2014/main" id="{6E952D5D-019D-4D65-900B-D302B0E4BAFA}"/>
              </a:ext>
            </a:extLst>
          </p:cNvPr>
          <p:cNvSpPr txBox="1"/>
          <p:nvPr/>
        </p:nvSpPr>
        <p:spPr>
          <a:xfrm>
            <a:off x="0" y="13959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Quiz 4(12 points)</a:t>
            </a:r>
            <a:endParaRPr lang="zh-CN" altLang="en-US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A58F882-B4B9-4C74-BCCE-D40B30A35463}"/>
              </a:ext>
            </a:extLst>
          </p:cNvPr>
          <p:cNvSpPr/>
          <p:nvPr/>
        </p:nvSpPr>
        <p:spPr>
          <a:xfrm>
            <a:off x="2714920" y="4025245"/>
            <a:ext cx="3733014" cy="232170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E41B6D3-1949-4A2A-8600-A8AD3603CD31}"/>
              </a:ext>
            </a:extLst>
          </p:cNvPr>
          <p:cNvSpPr txBox="1"/>
          <p:nvPr/>
        </p:nvSpPr>
        <p:spPr>
          <a:xfrm>
            <a:off x="444631" y="6628697"/>
            <a:ext cx="6955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1.(4*3points)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写出绿框中每行等式所用到的公式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及其变形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的名字，</a:t>
            </a:r>
            <a:endParaRPr lang="en-US" altLang="zh-CN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并写出这个公式的数学表达式、如果有使用条件，写出使用条件。</a:t>
            </a:r>
          </a:p>
        </p:txBody>
      </p:sp>
    </p:spTree>
    <p:extLst>
      <p:ext uri="{BB962C8B-B14F-4D97-AF65-F5344CB8AC3E}">
        <p14:creationId xmlns:p14="http://schemas.microsoft.com/office/powerpoint/2010/main" val="5953775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DAED6F-EB8C-48F0-A73B-DD5A0BAF27B2}"/>
              </a:ext>
            </a:extLst>
          </p:cNvPr>
          <p:cNvSpPr txBox="1"/>
          <p:nvPr/>
        </p:nvSpPr>
        <p:spPr>
          <a:xfrm>
            <a:off x="791852" y="593889"/>
            <a:ext cx="28200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解释下列名词</a:t>
            </a:r>
            <a:r>
              <a:rPr lang="en-US" altLang="zh-CN" dirty="0"/>
              <a:t>(6 points)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完备事件集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互不相容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相互独立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DDF8B9-A7CA-4C7B-9D3E-D63093DBFC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39" t="17038" r="30541"/>
          <a:stretch/>
        </p:blipFill>
        <p:spPr>
          <a:xfrm>
            <a:off x="4127975" y="2996765"/>
            <a:ext cx="2825998" cy="1566143"/>
          </a:xfrm>
          <a:prstGeom prst="rect">
            <a:avLst/>
          </a:prstGeom>
        </p:spPr>
      </p:pic>
      <p:sp>
        <p:nvSpPr>
          <p:cNvPr id="4" name="文本框 10">
            <a:extLst>
              <a:ext uri="{FF2B5EF4-FFF2-40B4-BE49-F238E27FC236}">
                <a16:creationId xmlns:a16="http://schemas.microsoft.com/office/drawing/2014/main" id="{19561BD8-8BFE-4878-81FC-9105D8C50045}"/>
              </a:ext>
            </a:extLst>
          </p:cNvPr>
          <p:cNvSpPr txBox="1"/>
          <p:nvPr/>
        </p:nvSpPr>
        <p:spPr>
          <a:xfrm>
            <a:off x="0" y="13959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Quiz 5(8 points)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BC6E90-A6F7-48B0-BB45-7ED3AE4FF69E}"/>
              </a:ext>
            </a:extLst>
          </p:cNvPr>
          <p:cNvSpPr txBox="1"/>
          <p:nvPr/>
        </p:nvSpPr>
        <p:spPr>
          <a:xfrm>
            <a:off x="791852" y="2004816"/>
            <a:ext cx="6346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全概率公式样本空间的表示，是否存在以下情况</a:t>
            </a:r>
            <a:r>
              <a:rPr lang="en-US" altLang="zh-CN" dirty="0"/>
              <a:t>(2 points):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A3C045-76EE-4264-81F2-192D2E85E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94" y="2861745"/>
            <a:ext cx="3342857" cy="16952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8E6D24E-7FBE-4B2C-957B-A5F78304C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3267" y="2494529"/>
            <a:ext cx="3095238" cy="74285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551161B-FDDA-49B3-9623-0F4C2D116962}"/>
              </a:ext>
            </a:extLst>
          </p:cNvPr>
          <p:cNvSpPr txBox="1"/>
          <p:nvPr/>
        </p:nvSpPr>
        <p:spPr>
          <a:xfrm>
            <a:off x="1602557" y="455698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C5248-48D6-4E8B-AE31-4438C76A4909}"/>
              </a:ext>
            </a:extLst>
          </p:cNvPr>
          <p:cNvSpPr txBox="1"/>
          <p:nvPr/>
        </p:nvSpPr>
        <p:spPr>
          <a:xfrm>
            <a:off x="5040312" y="458523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58017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2A3C80-DAB2-4D44-8520-4DC4A3D671EA}"/>
              </a:ext>
            </a:extLst>
          </p:cNvPr>
          <p:cNvSpPr txBox="1"/>
          <p:nvPr/>
        </p:nvSpPr>
        <p:spPr>
          <a:xfrm>
            <a:off x="612742" y="791852"/>
            <a:ext cx="843474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Reference: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hlinkClick r:id="rId3"/>
              </a:rPr>
              <a:t>https://en.wikipedia.org/wiki/Law_of_total_probability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hlinkClick r:id="rId4"/>
              </a:rPr>
              <a:t>https://en.wikipedia.org/wiki/Law_of_total_expectation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hlinkClick r:id="rId5"/>
              </a:rPr>
              <a:t>https://en.wikipedia.org/wiki/Conditional_expectation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hlinkClick r:id="rId6"/>
              </a:rPr>
              <a:t>https://en.wikipedia.org/wiki/Bayes%27_theorem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hlinkClick r:id="rId7"/>
              </a:rPr>
              <a:t>https://jmichaux.github.io/_notebook/2018-10-14-bellman/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S. M. Ross, </a:t>
            </a:r>
            <a:r>
              <a:rPr lang="en-US" altLang="zh-CN" i="1" dirty="0"/>
              <a:t>A first course in probability</a:t>
            </a:r>
            <a:r>
              <a:rPr lang="en-US" altLang="zh-CN" dirty="0"/>
              <a:t>, Ninth edition. Boston: Pearson, 2014.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A Modern Introduction to Probability and Statistics. F.M. </a:t>
            </a:r>
            <a:r>
              <a:rPr lang="en-US" altLang="zh-CN" dirty="0" err="1"/>
              <a:t>Dekking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hlinkClick r:id="rId8"/>
              </a:rPr>
              <a:t>http://www0.cs.ucl.ac.uk/staff/d.silver/web/Teaching.html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20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review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random?the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principle that we cannot figure out.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RV +T=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RP+assumption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=MP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lang="en-US" altLang="zh-CN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arkov property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New: environment is fully observable</a:t>
            </a: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only stupid question is the one you had no question.</a:t>
            </a:r>
          </a:p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Elaborate on why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2DD243B-4E9B-4F4E-824E-A3535B640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17" y="2298884"/>
            <a:ext cx="7076190" cy="2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9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F2401-0EBF-45E7-896F-5390F16A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301320"/>
            <a:ext cx="4727876" cy="424544"/>
          </a:xfrm>
        </p:spPr>
        <p:txBody>
          <a:bodyPr/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上节课的遗留问题：状态转移矩阵</a:t>
            </a:r>
          </a:p>
        </p:txBody>
      </p:sp>
      <p:sp>
        <p:nvSpPr>
          <p:cNvPr id="15" name="AutoShape 14" descr="[公式]">
            <a:extLst>
              <a:ext uri="{FF2B5EF4-FFF2-40B4-BE49-F238E27FC236}">
                <a16:creationId xmlns:a16="http://schemas.microsoft.com/office/drawing/2014/main" id="{BCF0873F-8709-463B-BD2F-5FD54C3A94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41524" y="1708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6" descr="[公式]">
            <a:extLst>
              <a:ext uri="{FF2B5EF4-FFF2-40B4-BE49-F238E27FC236}">
                <a16:creationId xmlns:a16="http://schemas.microsoft.com/office/drawing/2014/main" id="{B8F78156-AAAB-4975-8CC0-51A2B13FF9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26724" y="2271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7" descr="[公式]">
            <a:extLst>
              <a:ext uri="{FF2B5EF4-FFF2-40B4-BE49-F238E27FC236}">
                <a16:creationId xmlns:a16="http://schemas.microsoft.com/office/drawing/2014/main" id="{C6D7FBE5-E354-4506-B592-BFB91FCE76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98299" y="2271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8" descr="[公式]">
            <a:extLst>
              <a:ext uri="{FF2B5EF4-FFF2-40B4-BE49-F238E27FC236}">
                <a16:creationId xmlns:a16="http://schemas.microsoft.com/office/drawing/2014/main" id="{CAEA35E2-0808-492C-AD90-BD8962BB08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98474" y="2271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19" descr="[公式]">
            <a:extLst>
              <a:ext uri="{FF2B5EF4-FFF2-40B4-BE49-F238E27FC236}">
                <a16:creationId xmlns:a16="http://schemas.microsoft.com/office/drawing/2014/main" id="{2E6D7675-82CF-4E73-895F-A70090EF9E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01474" y="31099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AutoShape 20" descr="[公式]">
            <a:extLst>
              <a:ext uri="{FF2B5EF4-FFF2-40B4-BE49-F238E27FC236}">
                <a16:creationId xmlns:a16="http://schemas.microsoft.com/office/drawing/2014/main" id="{98D94A93-04E8-4DD2-AE8D-5819EE08C0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15849" y="31099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AutoShape 21" descr="[公式]">
            <a:extLst>
              <a:ext uri="{FF2B5EF4-FFF2-40B4-BE49-F238E27FC236}">
                <a16:creationId xmlns:a16="http://schemas.microsoft.com/office/drawing/2014/main" id="{6299E9B8-CFEC-4F82-92E7-68AB18AED7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1824" y="31099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AutoShape 22" descr="[公式]">
            <a:extLst>
              <a:ext uri="{FF2B5EF4-FFF2-40B4-BE49-F238E27FC236}">
                <a16:creationId xmlns:a16="http://schemas.microsoft.com/office/drawing/2014/main" id="{91EC9CB5-6162-41C9-B488-1888010961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1999" y="31099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AutoShape 24" descr="[公式]">
            <a:extLst>
              <a:ext uri="{FF2B5EF4-FFF2-40B4-BE49-F238E27FC236}">
                <a16:creationId xmlns:a16="http://schemas.microsoft.com/office/drawing/2014/main" id="{06FF1BB2-2A31-408E-B934-28F70B8AF1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69924" y="39481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D8DB76F7-EB1A-4C5B-A2C7-88BE56A3C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024" y="333070"/>
            <a:ext cx="2466667" cy="123809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9770A4F-CC01-4DC1-B504-9B862CEFB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05" y="860455"/>
            <a:ext cx="5447619" cy="6038095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8F1714E3-571A-45F0-BE90-07C5D656A05A}"/>
              </a:ext>
            </a:extLst>
          </p:cNvPr>
          <p:cNvSpPr txBox="1"/>
          <p:nvPr/>
        </p:nvSpPr>
        <p:spPr>
          <a:xfrm>
            <a:off x="1404593" y="688902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列和为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64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8CB4E82-ECE0-4637-BCDE-B7A7484BF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76"/>
            <a:ext cx="10080625" cy="57629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7DE26D-3037-4A44-9BA4-9FA36C2EA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72" y="6661298"/>
            <a:ext cx="2266667" cy="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16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3E7AC16-8779-484E-B70F-B626C21A8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26" y="713612"/>
            <a:ext cx="3466667" cy="14190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6D26908-6757-449F-AA3E-5D5129B65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312" y="809627"/>
            <a:ext cx="2933333" cy="10761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DAD28DD-A167-482F-A639-BFC1635B881B}"/>
              </a:ext>
            </a:extLst>
          </p:cNvPr>
          <p:cNvSpPr txBox="1"/>
          <p:nvPr/>
        </p:nvSpPr>
        <p:spPr>
          <a:xfrm>
            <a:off x="686326" y="41477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Quiz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16B780-0AC1-4C46-BDE8-C787F6F0D7CE}"/>
              </a:ext>
            </a:extLst>
          </p:cNvPr>
          <p:cNvSpPr txBox="1"/>
          <p:nvPr/>
        </p:nvSpPr>
        <p:spPr>
          <a:xfrm>
            <a:off x="1008668" y="3855563"/>
            <a:ext cx="5404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Attention:</a:t>
            </a:r>
          </a:p>
          <a:p>
            <a:r>
              <a:rPr lang="zh-CN" altLang="en-US" dirty="0"/>
              <a:t>这里的</a:t>
            </a:r>
            <a:r>
              <a:rPr lang="en-US" altLang="zh-CN" dirty="0"/>
              <a:t>S1</a:t>
            </a:r>
            <a:r>
              <a:rPr lang="zh-CN" altLang="en-US" dirty="0"/>
              <a:t>，</a:t>
            </a:r>
            <a:r>
              <a:rPr lang="en-US" altLang="zh-CN" dirty="0"/>
              <a:t>S2</a:t>
            </a:r>
            <a:r>
              <a:rPr lang="zh-CN" altLang="en-US" dirty="0"/>
              <a:t>，</a:t>
            </a:r>
            <a:r>
              <a:rPr lang="en-US" altLang="zh-CN" dirty="0"/>
              <a:t>S3</a:t>
            </a:r>
            <a:r>
              <a:rPr lang="zh-CN" altLang="en-US" dirty="0"/>
              <a:t>，</a:t>
            </a:r>
            <a:r>
              <a:rPr lang="en-US" altLang="zh-CN" dirty="0"/>
              <a:t>Sn</a:t>
            </a:r>
            <a:r>
              <a:rPr lang="zh-CN" altLang="en-US" dirty="0"/>
              <a:t>和后面的</a:t>
            </a:r>
            <a:r>
              <a:rPr lang="en-US" altLang="zh-CN" dirty="0"/>
              <a:t>S1</a:t>
            </a:r>
            <a:r>
              <a:rPr lang="zh-CN" altLang="en-US" dirty="0"/>
              <a:t>，</a:t>
            </a:r>
            <a:r>
              <a:rPr lang="en-US" altLang="zh-CN" dirty="0"/>
              <a:t>….,St</a:t>
            </a:r>
            <a:r>
              <a:rPr lang="zh-CN" altLang="en-US" dirty="0"/>
              <a:t>不一样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DBF1328-7F61-4FBC-97B9-EF8095F7D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451" y="2714920"/>
            <a:ext cx="1895238" cy="5047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E3E16A3-EEC7-4294-A24A-261669FA6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3230" y="2665928"/>
            <a:ext cx="1866667" cy="4095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9390EA1-0ACA-4414-88D5-4B9AF31E6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094" y="4936098"/>
            <a:ext cx="3447619" cy="1485714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6FD20C6-ED6C-46AD-90B9-7AD95D8D4043}"/>
              </a:ext>
            </a:extLst>
          </p:cNvPr>
          <p:cNvCxnSpPr>
            <a:stCxn id="8" idx="3"/>
            <a:endCxn id="3" idx="1"/>
          </p:cNvCxnSpPr>
          <p:nvPr/>
        </p:nvCxnSpPr>
        <p:spPr>
          <a:xfrm flipV="1">
            <a:off x="3710689" y="1347722"/>
            <a:ext cx="1329623" cy="161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D04B6B2-D522-4EB5-B6B4-164A018F17E2}"/>
              </a:ext>
            </a:extLst>
          </p:cNvPr>
          <p:cNvCxnSpPr>
            <a:stCxn id="9" idx="1"/>
            <a:endCxn id="2" idx="3"/>
          </p:cNvCxnSpPr>
          <p:nvPr/>
        </p:nvCxnSpPr>
        <p:spPr>
          <a:xfrm flipH="1" flipV="1">
            <a:off x="4152993" y="1423136"/>
            <a:ext cx="1660237" cy="144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06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4288</TotalTime>
  <Words>1231</Words>
  <Application>Microsoft Office PowerPoint</Application>
  <PresentationFormat>自定义</PresentationFormat>
  <Paragraphs>235</Paragraphs>
  <Slides>49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49</vt:i4>
      </vt:variant>
    </vt:vector>
  </HeadingPairs>
  <TitlesOfParts>
    <vt:vector size="61" baseType="lpstr">
      <vt:lpstr>DejaVu Sans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1_Office Theme</vt:lpstr>
      <vt:lpstr>2_Office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上节课的遗留问题：状态转移矩阵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dc:description/>
  <cp:lastModifiedBy>yzf</cp:lastModifiedBy>
  <cp:revision>77</cp:revision>
  <dcterms:created xsi:type="dcterms:W3CDTF">2020-12-03T15:58:51Z</dcterms:created>
  <dcterms:modified xsi:type="dcterms:W3CDTF">2021-12-31T08:21:25Z</dcterms:modified>
  <dc:language>en-US</dc:language>
</cp:coreProperties>
</file>