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p:cViewPr varScale="1">
        <p:scale>
          <a:sx n="68" d="100"/>
          <a:sy n="68" d="100"/>
        </p:scale>
        <p:origin x="14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p>
        </p:txBody>
      </p:sp>
      <p:sp>
        <p:nvSpPr>
          <p:cNvPr id="104862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Date Placeholder 3"/>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27" name="Footer Placeholder 4"/>
          <p:cNvSpPr>
            <a:spLocks noGrp="1"/>
          </p:cNvSpPr>
          <p:nvPr>
            <p:ph type="ftr" sz="quarter" idx="11"/>
          </p:nvPr>
        </p:nvSpPr>
        <p:spPr/>
        <p:txBody>
          <a:bodyPr/>
          <a:lstStyle/>
          <a:p>
            <a:endParaRPr lang="en-US"/>
          </a:p>
        </p:txBody>
      </p:sp>
      <p:sp>
        <p:nvSpPr>
          <p:cNvPr id="1048628"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1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Date Placeholder 3"/>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p>
        </p:txBody>
      </p:sp>
      <p:sp>
        <p:nvSpPr>
          <p:cNvPr id="104860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3" name="Date Placeholder 3"/>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04" name="Footer Placeholder 4"/>
          <p:cNvSpPr>
            <a:spLocks noGrp="1"/>
          </p:cNvSpPr>
          <p:nvPr>
            <p:ph type="ftr" sz="quarter" idx="11"/>
          </p:nvPr>
        </p:nvSpPr>
        <p:spPr/>
        <p:txBody>
          <a:bodyPr/>
          <a:lstStyle/>
          <a:p>
            <a:endParaRPr lang="en-US"/>
          </a:p>
        </p:txBody>
      </p:sp>
      <p:sp>
        <p:nvSpPr>
          <p:cNvPr id="1048605"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3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4"/>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38" name="Footer Placeholder 5"/>
          <p:cNvSpPr>
            <a:spLocks noGrp="1"/>
          </p:cNvSpPr>
          <p:nvPr>
            <p:ph type="ftr" sz="quarter" idx="11"/>
          </p:nvPr>
        </p:nvSpPr>
        <p:spPr/>
        <p:txBody>
          <a:bodyPr/>
          <a:lstStyle/>
          <a:p>
            <a:endParaRPr lang="en-US"/>
          </a:p>
        </p:txBody>
      </p:sp>
      <p:sp>
        <p:nvSpPr>
          <p:cNvPr id="1048639"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p>
        </p:txBody>
      </p:sp>
      <p:sp>
        <p:nvSpPr>
          <p:cNvPr id="104864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6"/>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46" name="Footer Placeholder 7"/>
          <p:cNvSpPr>
            <a:spLocks noGrp="1"/>
          </p:cNvSpPr>
          <p:nvPr>
            <p:ph type="ftr" sz="quarter" idx="11"/>
          </p:nvPr>
        </p:nvSpPr>
        <p:spPr/>
        <p:txBody>
          <a:bodyPr/>
          <a:lstStyle/>
          <a:p>
            <a:endParaRPr lang="en-US"/>
          </a:p>
        </p:txBody>
      </p:sp>
      <p:sp>
        <p:nvSpPr>
          <p:cNvPr id="1048647"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a:t>Click to edit Master title style</a:t>
            </a:r>
          </a:p>
        </p:txBody>
      </p:sp>
      <p:sp>
        <p:nvSpPr>
          <p:cNvPr id="1048610" name="Date Placeholder 2"/>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11" name="Footer Placeholder 3"/>
          <p:cNvSpPr>
            <a:spLocks noGrp="1"/>
          </p:cNvSpPr>
          <p:nvPr>
            <p:ph type="ftr" sz="quarter" idx="11"/>
          </p:nvPr>
        </p:nvSpPr>
        <p:spPr/>
        <p:txBody>
          <a:bodyPr/>
          <a:lstStyle/>
          <a:p>
            <a:endParaRPr lang="en-US"/>
          </a:p>
        </p:txBody>
      </p:sp>
      <p:sp>
        <p:nvSpPr>
          <p:cNvPr id="1048612"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8" name="Date Placeholder 1"/>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49" name="Footer Placeholder 2"/>
          <p:cNvSpPr>
            <a:spLocks noGrp="1"/>
          </p:cNvSpPr>
          <p:nvPr>
            <p:ph type="ftr" sz="quarter" idx="11"/>
          </p:nvPr>
        </p:nvSpPr>
        <p:spPr/>
        <p:txBody>
          <a:bodyPr/>
          <a:lstStyle/>
          <a:p>
            <a:endParaRPr lang="en-US"/>
          </a:p>
        </p:txBody>
      </p:sp>
      <p:sp>
        <p:nvSpPr>
          <p:cNvPr id="1048650"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5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4" name="Date Placeholder 4"/>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55" name="Footer Placeholder 5"/>
          <p:cNvSpPr>
            <a:spLocks noGrp="1"/>
          </p:cNvSpPr>
          <p:nvPr>
            <p:ph type="ftr" sz="quarter" idx="11"/>
          </p:nvPr>
        </p:nvSpPr>
        <p:spPr/>
        <p:txBody>
          <a:bodyPr/>
          <a:lstStyle/>
          <a:p>
            <a:endParaRPr lang="en-US"/>
          </a:p>
        </p:txBody>
      </p:sp>
      <p:sp>
        <p:nvSpPr>
          <p:cNvPr id="104865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1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1" name="Date Placeholder 4"/>
          <p:cNvSpPr>
            <a:spLocks noGrp="1"/>
          </p:cNvSpPr>
          <p:nvPr>
            <p:ph type="dt" sz="half" idx="10"/>
          </p:nvPr>
        </p:nvSpPr>
        <p:spPr/>
        <p:txBody>
          <a:bodyPr/>
          <a:lstStyle/>
          <a:p>
            <a:fld id="{1D8BD707-D9CF-40AE-B4C6-C98DA3205C09}" type="datetimeFigureOut">
              <a:rPr lang="en-US" smtClean="0"/>
              <a:pPr/>
              <a:t>4/14/2021</a:t>
            </a:fld>
            <a:endParaRPr lang="en-US"/>
          </a:p>
        </p:txBody>
      </p:sp>
      <p:sp>
        <p:nvSpPr>
          <p:cNvPr id="1048622" name="Footer Placeholder 5"/>
          <p:cNvSpPr>
            <a:spLocks noGrp="1"/>
          </p:cNvSpPr>
          <p:nvPr>
            <p:ph type="ftr" sz="quarter" idx="11"/>
          </p:nvPr>
        </p:nvSpPr>
        <p:spPr/>
        <p:txBody>
          <a:bodyPr/>
          <a:lstStyle/>
          <a:p>
            <a:endParaRPr lang="en-US"/>
          </a:p>
        </p:txBody>
      </p:sp>
      <p:sp>
        <p:nvSpPr>
          <p:cNvPr id="1048623"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4/14/2021</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ctrTitle"/>
          </p:nvPr>
        </p:nvSpPr>
        <p:spPr>
          <a:xfrm>
            <a:off x="762000" y="838200"/>
            <a:ext cx="7620000" cy="2971800"/>
          </a:xfrm>
        </p:spPr>
        <p:txBody>
          <a:bodyPr>
            <a:normAutofit fontScale="90000"/>
          </a:bodyPr>
          <a:lstStyle/>
          <a:p>
            <a:r>
              <a:rPr lang="en-US" b="1" dirty="0">
                <a:solidFill>
                  <a:srgbClr val="FF0000"/>
                </a:solidFill>
              </a:rPr>
              <a:t>SOEN 6441</a:t>
            </a:r>
            <a:br>
              <a:rPr lang="en-US" b="1" dirty="0">
                <a:solidFill>
                  <a:srgbClr val="FF0000"/>
                </a:solidFill>
              </a:rPr>
            </a:br>
            <a:r>
              <a:rPr lang="en-US" b="1" dirty="0">
                <a:solidFill>
                  <a:srgbClr val="FF0000"/>
                </a:solidFill>
              </a:rPr>
              <a:t>Advanced Programming Practices</a:t>
            </a:r>
            <a:br>
              <a:rPr lang="en-US" b="1" dirty="0">
                <a:solidFill>
                  <a:srgbClr val="FF0000"/>
                </a:solidFill>
              </a:rPr>
            </a:br>
            <a:br>
              <a:rPr lang="en-US" b="1" dirty="0">
                <a:solidFill>
                  <a:srgbClr val="FF0000"/>
                </a:solidFill>
              </a:rPr>
            </a:br>
            <a:r>
              <a:rPr lang="en-US" b="1" dirty="0">
                <a:solidFill>
                  <a:srgbClr val="FF0000"/>
                </a:solidFill>
              </a:rPr>
              <a:t>Winter 2021</a:t>
            </a:r>
            <a:br>
              <a:rPr lang="en-US" b="1" dirty="0">
                <a:solidFill>
                  <a:srgbClr val="FF0000"/>
                </a:solidFill>
              </a:rPr>
            </a:br>
            <a:endParaRPr lang="en-US" b="1" dirty="0">
              <a:solidFill>
                <a:srgbClr val="FF0000"/>
              </a:solidFill>
            </a:endParaRPr>
          </a:p>
        </p:txBody>
      </p:sp>
      <p:sp>
        <p:nvSpPr>
          <p:cNvPr id="1048587" name="Subtitle 4"/>
          <p:cNvSpPr>
            <a:spLocks noGrp="1"/>
          </p:cNvSpPr>
          <p:nvPr>
            <p:ph type="subTitle" idx="1"/>
          </p:nvPr>
        </p:nvSpPr>
        <p:spPr>
          <a:xfrm>
            <a:off x="1219200" y="4038600"/>
            <a:ext cx="6400800" cy="1295400"/>
          </a:xfrm>
        </p:spPr>
        <p:txBody>
          <a:bodyPr/>
          <a:lstStyle/>
          <a:p>
            <a:r>
              <a:rPr lang="en-US" b="1" dirty="0">
                <a:solidFill>
                  <a:schemeClr val="tx1"/>
                </a:solidFill>
              </a:rPr>
              <a:t>Team 11</a:t>
            </a:r>
          </a:p>
          <a:p>
            <a:r>
              <a:rPr lang="en-US" b="1" dirty="0">
                <a:solidFill>
                  <a:schemeClr val="tx1"/>
                </a:solidFill>
              </a:rPr>
              <a:t>Build 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8307" y="127466"/>
            <a:ext cx="8947386" cy="1143000"/>
          </a:xfrm>
        </p:spPr>
        <p:txBody>
          <a:bodyPr>
            <a:noAutofit/>
          </a:bodyPr>
          <a:lstStyle/>
          <a:p>
            <a:r>
              <a:rPr lang="en-US" sz="3700" b="1" dirty="0">
                <a:solidFill>
                  <a:srgbClr val="FF0000"/>
                </a:solidFill>
              </a:rPr>
              <a:t>Player Behavior Strategies(Strategy Pattern)</a:t>
            </a:r>
          </a:p>
        </p:txBody>
      </p:sp>
      <p:sp>
        <p:nvSpPr>
          <p:cNvPr id="1048607" name="Content Placeholder 2"/>
          <p:cNvSpPr>
            <a:spLocks noGrp="1"/>
          </p:cNvSpPr>
          <p:nvPr>
            <p:ph idx="1"/>
          </p:nvPr>
        </p:nvSpPr>
        <p:spPr>
          <a:xfrm>
            <a:off x="433754" y="1665571"/>
            <a:ext cx="3200400" cy="2133600"/>
          </a:xfrm>
        </p:spPr>
        <p:txBody>
          <a:bodyPr>
            <a:normAutofit/>
          </a:bodyPr>
          <a:lstStyle/>
          <a:p>
            <a:r>
              <a:rPr lang="en-US" sz="2500" dirty="0"/>
              <a:t>Human                                </a:t>
            </a:r>
          </a:p>
          <a:p>
            <a:r>
              <a:rPr lang="en-US" sz="2500" dirty="0"/>
              <a:t>Aggressive                          </a:t>
            </a:r>
          </a:p>
          <a:p>
            <a:r>
              <a:rPr lang="en-US" sz="2500" dirty="0"/>
              <a:t>Benevolent</a:t>
            </a:r>
          </a:p>
          <a:p>
            <a:endParaRPr lang="en-US" sz="2500" dirty="0"/>
          </a:p>
        </p:txBody>
      </p:sp>
      <p:pic>
        <p:nvPicPr>
          <p:cNvPr id="4097" name="Picture 1" descr="C:\Users\GURSEERUT\Pictures\Screenshots\Screenshot (334).png"/>
          <p:cNvPicPr>
            <a:picLocks noChangeAspect="1" noChangeArrowheads="1"/>
          </p:cNvPicPr>
          <p:nvPr/>
        </p:nvPicPr>
        <p:blipFill>
          <a:blip r:embed="rId2" cstate="print"/>
          <a:srcRect/>
          <a:stretch>
            <a:fillRect/>
          </a:stretch>
        </p:blipFill>
        <p:spPr bwMode="auto">
          <a:xfrm>
            <a:off x="304800" y="3124200"/>
            <a:ext cx="8534400" cy="3429000"/>
          </a:xfrm>
          <a:prstGeom prst="rect">
            <a:avLst/>
          </a:prstGeom>
          <a:noFill/>
        </p:spPr>
      </p:pic>
      <p:sp>
        <p:nvSpPr>
          <p:cNvPr id="6" name="TextBox 5">
            <a:extLst>
              <a:ext uri="{FF2B5EF4-FFF2-40B4-BE49-F238E27FC236}">
                <a16:creationId xmlns:a16="http://schemas.microsoft.com/office/drawing/2014/main" id="{93080AFC-7533-41DA-96DC-0BD2FE9B60C0}"/>
              </a:ext>
            </a:extLst>
          </p:cNvPr>
          <p:cNvSpPr txBox="1"/>
          <p:nvPr/>
        </p:nvSpPr>
        <p:spPr>
          <a:xfrm>
            <a:off x="4415423" y="1650331"/>
            <a:ext cx="4572000" cy="861774"/>
          </a:xfrm>
          <a:prstGeom prst="rect">
            <a:avLst/>
          </a:prstGeom>
          <a:noFill/>
        </p:spPr>
        <p:txBody>
          <a:bodyPr wrap="square">
            <a:spAutoFit/>
          </a:bodyPr>
          <a:lstStyle/>
          <a:p>
            <a:pPr marL="457200" indent="-457200">
              <a:buFont typeface="Arial" panose="020B0604020202020204" pitchFamily="34" charset="0"/>
              <a:buChar char="•"/>
            </a:pPr>
            <a:r>
              <a:rPr lang="en-US" sz="2500" dirty="0"/>
              <a:t>Random</a:t>
            </a:r>
          </a:p>
          <a:p>
            <a:pPr marL="457200" indent="-457200">
              <a:buFont typeface="Arial" panose="020B0604020202020204" pitchFamily="34" charset="0"/>
              <a:buChar char="•"/>
            </a:pPr>
            <a:r>
              <a:rPr lang="en-US" sz="2500" dirty="0"/>
              <a:t>Cheater</a:t>
            </a:r>
          </a:p>
        </p:txBody>
      </p:sp>
      <p:sp>
        <p:nvSpPr>
          <p:cNvPr id="3" name="TextBox 2">
            <a:extLst>
              <a:ext uri="{FF2B5EF4-FFF2-40B4-BE49-F238E27FC236}">
                <a16:creationId xmlns:a16="http://schemas.microsoft.com/office/drawing/2014/main" id="{252EC6D7-17FD-4747-9A16-B4C52F417428}"/>
              </a:ext>
            </a:extLst>
          </p:cNvPr>
          <p:cNvSpPr txBox="1"/>
          <p:nvPr/>
        </p:nvSpPr>
        <p:spPr>
          <a:xfrm>
            <a:off x="304800" y="1105756"/>
            <a:ext cx="8587992" cy="477054"/>
          </a:xfrm>
          <a:prstGeom prst="rect">
            <a:avLst/>
          </a:prstGeom>
          <a:noFill/>
        </p:spPr>
        <p:txBody>
          <a:bodyPr wrap="none" rtlCol="0">
            <a:spAutoFit/>
          </a:bodyPr>
          <a:lstStyle/>
          <a:p>
            <a:r>
              <a:rPr lang="en-US" sz="2500" dirty="0">
                <a:solidFill>
                  <a:schemeClr val="tx1"/>
                </a:solidFill>
              </a:rPr>
              <a:t>Player’s </a:t>
            </a:r>
            <a:r>
              <a:rPr lang="en-US" sz="2500" dirty="0" err="1">
                <a:solidFill>
                  <a:schemeClr val="tx1"/>
                </a:solidFill>
              </a:rPr>
              <a:t>issueOrder</a:t>
            </a:r>
            <a:r>
              <a:rPr lang="en-US" sz="2500" dirty="0">
                <a:solidFill>
                  <a:schemeClr val="tx1"/>
                </a:solidFill>
              </a:rPr>
              <a:t>() method’s behavior is using Strategy pattern.</a:t>
            </a:r>
            <a:endParaRPr lang="en-US" sz="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GURSEERUT\Desktop\Build3_Architecture.png"/>
          <p:cNvPicPr>
            <a:picLocks noChangeAspect="1" noChangeArrowheads="1"/>
          </p:cNvPicPr>
          <p:nvPr/>
        </p:nvPicPr>
        <p:blipFill>
          <a:blip r:embed="rId2" cstate="print"/>
          <a:srcRect/>
          <a:stretch>
            <a:fillRect/>
          </a:stretch>
        </p:blipFill>
        <p:spPr bwMode="auto">
          <a:xfrm>
            <a:off x="228600" y="152401"/>
            <a:ext cx="8763000" cy="655319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p:txBody>
          <a:bodyPr>
            <a:normAutofit/>
          </a:bodyPr>
          <a:lstStyle/>
          <a:p>
            <a:r>
              <a:rPr lang="en-US" sz="7200" dirty="0">
                <a:solidFill>
                  <a:srgbClr val="FF000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762000" y="381000"/>
            <a:ext cx="7315200" cy="685800"/>
          </a:xfrm>
        </p:spPr>
        <p:txBody>
          <a:bodyPr>
            <a:normAutofit fontScale="90000"/>
          </a:bodyPr>
          <a:lstStyle/>
          <a:p>
            <a:pPr algn="ctr"/>
            <a:r>
              <a:rPr lang="en-US" sz="4800" b="1" dirty="0">
                <a:solidFill>
                  <a:srgbClr val="FF0000"/>
                </a:solidFill>
              </a:rPr>
              <a:t>Design Patterns Used:</a:t>
            </a:r>
          </a:p>
        </p:txBody>
      </p:sp>
      <p:sp>
        <p:nvSpPr>
          <p:cNvPr id="1048589" name="Subtitle 2"/>
          <p:cNvSpPr>
            <a:spLocks noGrp="1"/>
          </p:cNvSpPr>
          <p:nvPr>
            <p:ph type="subTitle" idx="1"/>
          </p:nvPr>
        </p:nvSpPr>
        <p:spPr>
          <a:xfrm>
            <a:off x="381000" y="1981200"/>
            <a:ext cx="8534400" cy="4191000"/>
          </a:xfrm>
        </p:spPr>
        <p:txBody>
          <a:bodyPr>
            <a:normAutofit/>
          </a:bodyPr>
          <a:lstStyle/>
          <a:p>
            <a:pPr algn="just"/>
            <a:r>
              <a:rPr lang="en-US" altLang="en-US" sz="3000" b="1" i="1" dirty="0">
                <a:cs typeface="Calibri" pitchFamily="34" charset="0"/>
              </a:rPr>
              <a:t>“</a:t>
            </a:r>
            <a:r>
              <a:rPr lang="en-US" altLang="en-US" sz="3000" b="1" i="1" dirty="0">
                <a:solidFill>
                  <a:schemeClr val="tx1"/>
                </a:solidFill>
                <a:cs typeface="Calibri" pitchFamily="34" charset="0"/>
              </a:rPr>
              <a:t>Each pattern describes a problem which occurs over and over again in our environment, and then describes the core of the solution to that problem, in such a way that you can use this solution a million times over, without ever doing it the same way twice.” - </a:t>
            </a:r>
            <a:r>
              <a:rPr lang="en-US" altLang="en-US" sz="3000" b="1" dirty="0">
                <a:solidFill>
                  <a:schemeClr val="tx1"/>
                </a:solidFill>
                <a:cs typeface="Calibri" pitchFamily="34" charset="0"/>
              </a:rPr>
              <a:t>[Christopher Alexander]</a:t>
            </a:r>
            <a:endParaRPr lang="en-US" sz="3000" b="1" dirty="0">
              <a:solidFill>
                <a:schemeClr val="tx1"/>
              </a:solidFill>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0" y="0"/>
            <a:ext cx="9144000" cy="6858000"/>
          </a:xfrm>
        </p:spPr>
        <p:txBody>
          <a:bodyPr>
            <a:normAutofit/>
          </a:bodyPr>
          <a:lstStyle/>
          <a:p>
            <a:pPr lvl="1" algn="l" rtl="0">
              <a:spcBef>
                <a:spcPct val="0"/>
              </a:spcBef>
            </a:pPr>
            <a:r>
              <a:rPr lang="en-US" sz="3000" b="1" dirty="0">
                <a:latin typeface="+mj-lt"/>
              </a:rPr>
              <a:t>Strategy Pattern: </a:t>
            </a:r>
            <a:r>
              <a:rPr lang="en-CA" sz="3000" dirty="0">
                <a:latin typeface="+mj-lt"/>
              </a:rPr>
              <a:t>T</a:t>
            </a:r>
            <a:r>
              <a:rPr lang="en-CA" altLang="en-US" sz="3000" dirty="0">
                <a:latin typeface="+mj-lt"/>
              </a:rPr>
              <a:t>o change the behavior of an object depending on some conditions that are only to be determined at runtime, or to easily add new definitions of a certain behavior without altering the class that is using it.</a:t>
            </a:r>
            <a:br>
              <a:rPr lang="en-CA" altLang="en-US" sz="3300" dirty="0"/>
            </a:br>
            <a:br>
              <a:rPr lang="en-US" sz="3000" b="1" dirty="0"/>
            </a:br>
            <a:r>
              <a:rPr lang="en-US" sz="3000" b="1" dirty="0">
                <a:latin typeface="+mj-lt"/>
              </a:rPr>
              <a:t>Adapter Pattern</a:t>
            </a:r>
            <a:r>
              <a:rPr lang="en-US" sz="3000" b="1" dirty="0"/>
              <a:t>: </a:t>
            </a:r>
            <a:r>
              <a:rPr lang="en-US" altLang="en-US" sz="3000" dirty="0">
                <a:latin typeface="+mj-lt"/>
              </a:rPr>
              <a:t>it is used to be an interface, a bridge between two objects that have the same functionality, but that are to be used in a different manner, i.e. have a different specification to their interfaces </a:t>
            </a:r>
            <a:br>
              <a:rPr lang="en-US" sz="3000" b="1" dirty="0"/>
            </a:br>
            <a:br>
              <a:rPr lang="en-US" sz="3000" b="1" dirty="0"/>
            </a:br>
            <a:endParaRPr lang="en-US" sz="3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381000" y="152400"/>
            <a:ext cx="7772400" cy="609600"/>
          </a:xfrm>
        </p:spPr>
        <p:txBody>
          <a:bodyPr>
            <a:normAutofit fontScale="90000"/>
          </a:bodyPr>
          <a:lstStyle/>
          <a:p>
            <a:r>
              <a:rPr lang="en-US" b="1" dirty="0">
                <a:solidFill>
                  <a:srgbClr val="FF0000"/>
                </a:solidFill>
              </a:rPr>
              <a:t>Project Includes</a:t>
            </a:r>
          </a:p>
        </p:txBody>
      </p:sp>
      <p:sp>
        <p:nvSpPr>
          <p:cNvPr id="1048592" name="Subtitle 2"/>
          <p:cNvSpPr>
            <a:spLocks noGrp="1"/>
          </p:cNvSpPr>
          <p:nvPr>
            <p:ph type="subTitle" idx="1"/>
          </p:nvPr>
        </p:nvSpPr>
        <p:spPr>
          <a:xfrm>
            <a:off x="304800" y="685800"/>
            <a:ext cx="8534400" cy="6172200"/>
          </a:xfrm>
        </p:spPr>
        <p:txBody>
          <a:bodyPr>
            <a:normAutofit fontScale="86250" lnSpcReduction="20000"/>
          </a:bodyPr>
          <a:lstStyle/>
          <a:p>
            <a:pPr marL="457200" indent="-457200" algn="l">
              <a:buFont typeface="Arial" panose="020B0604020202020204" pitchFamily="34" charset="0"/>
              <a:buChar char="•"/>
            </a:pPr>
            <a:r>
              <a:rPr lang="en-US" dirty="0">
                <a:solidFill>
                  <a:schemeClr val="tx1"/>
                </a:solidFill>
              </a:rPr>
              <a:t>Functional Requirements </a:t>
            </a:r>
          </a:p>
          <a:p>
            <a:pPr marL="457200" indent="-457200" algn="l">
              <a:buFont typeface="Arial" panose="020B0604020202020204" pitchFamily="34" charset="0"/>
              <a:buChar char="•"/>
            </a:pPr>
            <a:r>
              <a:rPr lang="en-US" dirty="0">
                <a:solidFill>
                  <a:schemeClr val="tx1"/>
                </a:solidFill>
              </a:rPr>
              <a:t>Map Editing/Loading/Saving</a:t>
            </a:r>
          </a:p>
          <a:p>
            <a:pPr marL="457200" indent="-457200" algn="l">
              <a:buFont typeface="Arial" panose="020B0604020202020204" pitchFamily="34" charset="0"/>
              <a:buChar char="•"/>
            </a:pPr>
            <a:r>
              <a:rPr lang="en-US" dirty="0">
                <a:solidFill>
                  <a:schemeClr val="tx1"/>
                </a:solidFill>
              </a:rPr>
              <a:t>Game Play: Single Mode/ Tournament</a:t>
            </a:r>
          </a:p>
          <a:p>
            <a:pPr marL="457200" indent="-457200" algn="l">
              <a:buFont typeface="Arial" panose="020B0604020202020204" pitchFamily="34" charset="0"/>
              <a:buChar char="•"/>
            </a:pPr>
            <a:r>
              <a:rPr lang="en-US" dirty="0">
                <a:solidFill>
                  <a:schemeClr val="tx1"/>
                </a:solidFill>
              </a:rPr>
              <a:t>Junits for each classes are implemented</a:t>
            </a:r>
          </a:p>
          <a:p>
            <a:pPr marL="457200" indent="-457200" algn="l">
              <a:buFont typeface="Arial" panose="020B0604020202020204" pitchFamily="34" charset="0"/>
              <a:buChar char="•"/>
            </a:pPr>
            <a:r>
              <a:rPr lang="en-US" dirty="0">
                <a:solidFill>
                  <a:schemeClr val="tx1"/>
                </a:solidFill>
              </a:rPr>
              <a:t>Completed JavaDocs for all the files</a:t>
            </a:r>
          </a:p>
          <a:p>
            <a:pPr marL="457200" indent="-457200" algn="l">
              <a:buFont typeface="Arial" panose="020B0604020202020204" pitchFamily="34" charset="0"/>
              <a:buChar char="•"/>
            </a:pPr>
            <a:r>
              <a:rPr lang="en-US" dirty="0">
                <a:solidFill>
                  <a:schemeClr val="tx1"/>
                </a:solidFill>
              </a:rPr>
              <a:t>Continuous Integration implemented and Software version repository maintained</a:t>
            </a:r>
          </a:p>
          <a:p>
            <a:pPr marL="457200" indent="-457200" algn="l">
              <a:buFont typeface="Arial" panose="020B0604020202020204" pitchFamily="34" charset="0"/>
              <a:buChar char="•"/>
            </a:pPr>
            <a:r>
              <a:rPr lang="en-US" dirty="0">
                <a:solidFill>
                  <a:schemeClr val="tx1"/>
                </a:solidFill>
              </a:rPr>
              <a:t>Coding Conventions maintained and API documentation</a:t>
            </a:r>
          </a:p>
          <a:p>
            <a:pPr marL="457200" indent="-457200" algn="l">
              <a:buFont typeface="Arial" panose="020B0604020202020204" pitchFamily="34" charset="0"/>
              <a:buChar char="•"/>
            </a:pPr>
            <a:r>
              <a:rPr lang="en-US" dirty="0">
                <a:solidFill>
                  <a:schemeClr val="tx1"/>
                </a:solidFill>
              </a:rPr>
              <a:t>Refactoring operation has been applied after  build-2 and refactoring Document has been maintained</a:t>
            </a:r>
          </a:p>
          <a:p>
            <a:pPr algn="l"/>
            <a:r>
              <a:rPr lang="en-US" b="1" u="sng" dirty="0">
                <a:solidFill>
                  <a:schemeClr val="tx1"/>
                </a:solidFill>
              </a:rPr>
              <a:t>Goal</a:t>
            </a:r>
          </a:p>
          <a:p>
            <a:pPr algn="l"/>
            <a:r>
              <a:rPr lang="en-US" dirty="0">
                <a:solidFill>
                  <a:schemeClr val="tx1"/>
                </a:solidFill>
              </a:rPr>
              <a:t>To develop Risk Game using given Build 3</a:t>
            </a:r>
          </a:p>
          <a:p>
            <a:pPr algn="l"/>
            <a:r>
              <a:rPr lang="en-US" dirty="0">
                <a:solidFill>
                  <a:schemeClr val="tx1"/>
                </a:solidFill>
              </a:rPr>
              <a:t>requirements.</a:t>
            </a:r>
          </a:p>
          <a:p>
            <a:endParaRPr lang="en-US" b="1" dirty="0">
              <a:solidFill>
                <a:schemeClr val="tx1"/>
              </a:solidFill>
            </a:endParaRPr>
          </a:p>
          <a:p>
            <a:pPr algn="l"/>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685800" y="152400"/>
            <a:ext cx="7543800" cy="914400"/>
          </a:xfrm>
        </p:spPr>
        <p:txBody>
          <a:bodyPr/>
          <a:lstStyle/>
          <a:p>
            <a:r>
              <a:rPr lang="en-US" sz="4300" b="1" dirty="0">
                <a:solidFill>
                  <a:srgbClr val="FF0000"/>
                </a:solidFill>
              </a:rPr>
              <a:t>Coding</a:t>
            </a:r>
            <a:r>
              <a:rPr lang="en-US" b="1" dirty="0">
                <a:solidFill>
                  <a:srgbClr val="FF0000"/>
                </a:solidFill>
              </a:rPr>
              <a:t> Conventions</a:t>
            </a:r>
          </a:p>
        </p:txBody>
      </p:sp>
      <p:sp>
        <p:nvSpPr>
          <p:cNvPr id="1048594" name="Subtitle 2"/>
          <p:cNvSpPr>
            <a:spLocks noGrp="1"/>
          </p:cNvSpPr>
          <p:nvPr>
            <p:ph type="subTitle" idx="1"/>
          </p:nvPr>
        </p:nvSpPr>
        <p:spPr>
          <a:xfrm>
            <a:off x="228600" y="990600"/>
            <a:ext cx="8610600" cy="5257800"/>
          </a:xfrm>
        </p:spPr>
        <p:txBody>
          <a:bodyPr>
            <a:normAutofit/>
          </a:bodyPr>
          <a:lstStyle/>
          <a:p>
            <a:pPr algn="ctr"/>
            <a:r>
              <a:rPr lang="en-US" b="1" u="sng" dirty="0">
                <a:solidFill>
                  <a:schemeClr val="tx1"/>
                </a:solidFill>
              </a:rPr>
              <a:t>Naming Convention: </a:t>
            </a:r>
          </a:p>
          <a:p>
            <a:pPr algn="just"/>
            <a:r>
              <a:rPr lang="en-US" dirty="0">
                <a:solidFill>
                  <a:schemeClr val="tx1"/>
                </a:solidFill>
              </a:rPr>
              <a:t>Class names in CamelCase that starts with capital letter.</a:t>
            </a:r>
          </a:p>
          <a:p>
            <a:pPr algn="just"/>
            <a:r>
              <a:rPr lang="en-US" dirty="0">
                <a:solidFill>
                  <a:schemeClr val="tx1"/>
                </a:solidFill>
              </a:rPr>
              <a:t>Data member starts with d_</a:t>
            </a:r>
          </a:p>
          <a:p>
            <a:pPr algn="just"/>
            <a:r>
              <a:rPr lang="en-US" dirty="0">
                <a:solidFill>
                  <a:schemeClr val="tx1"/>
                </a:solidFill>
              </a:rPr>
              <a:t>Method parameters starts with p_</a:t>
            </a:r>
          </a:p>
          <a:p>
            <a:pPr algn="just"/>
            <a:r>
              <a:rPr lang="en-US" dirty="0">
                <a:solidFill>
                  <a:schemeClr val="tx1"/>
                </a:solidFill>
              </a:rPr>
              <a:t>Local variable starts with l_</a:t>
            </a:r>
          </a:p>
          <a:p>
            <a:pPr algn="just"/>
            <a:r>
              <a:rPr lang="en-US" dirty="0">
                <a:solidFill>
                  <a:schemeClr val="tx1"/>
                </a:solidFill>
              </a:rPr>
              <a:t>Global variable in capital letters</a:t>
            </a:r>
          </a:p>
          <a:p>
            <a:pPr algn="just"/>
            <a:r>
              <a:rPr lang="en-US" dirty="0">
                <a:solidFill>
                  <a:schemeClr val="tx1"/>
                </a:solidFill>
              </a:rPr>
              <a:t>Static members starts with capital letter, non static members starts with small case letters.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ctrTitle"/>
          </p:nvPr>
        </p:nvSpPr>
        <p:spPr>
          <a:xfrm>
            <a:off x="76200" y="0"/>
            <a:ext cx="8610600" cy="762000"/>
          </a:xfrm>
        </p:spPr>
        <p:txBody>
          <a:bodyPr>
            <a:normAutofit/>
          </a:bodyPr>
          <a:lstStyle/>
          <a:p>
            <a:r>
              <a:rPr lang="en-US" sz="4300" b="1" dirty="0">
                <a:solidFill>
                  <a:srgbClr val="FF0000"/>
                </a:solidFill>
              </a:rPr>
              <a:t>Functional Requirements: </a:t>
            </a:r>
            <a:r>
              <a:rPr lang="en-US" sz="2800" dirty="0">
                <a:solidFill>
                  <a:srgbClr val="FF0000"/>
                </a:solidFill>
              </a:rPr>
              <a:t>Adapter Pattern </a:t>
            </a:r>
            <a:endParaRPr lang="en-US" sz="4300" b="1" dirty="0">
              <a:solidFill>
                <a:srgbClr val="FF0000"/>
              </a:solidFill>
            </a:endParaRPr>
          </a:p>
        </p:txBody>
      </p:sp>
      <p:sp>
        <p:nvSpPr>
          <p:cNvPr id="1048596" name="Subtitle 2"/>
          <p:cNvSpPr>
            <a:spLocks noGrp="1"/>
          </p:cNvSpPr>
          <p:nvPr>
            <p:ph type="subTitle" idx="1"/>
          </p:nvPr>
        </p:nvSpPr>
        <p:spPr>
          <a:xfrm>
            <a:off x="228600" y="685800"/>
            <a:ext cx="8610600" cy="1905000"/>
          </a:xfrm>
        </p:spPr>
        <p:txBody>
          <a:bodyPr>
            <a:normAutofit fontScale="89375" lnSpcReduction="20000"/>
          </a:bodyPr>
          <a:lstStyle/>
          <a:p>
            <a:pPr algn="l"/>
            <a:r>
              <a:rPr lang="en-US" dirty="0">
                <a:solidFill>
                  <a:schemeClr val="tx1"/>
                </a:solidFill>
              </a:rPr>
              <a:t>Adapter Pattern has been implemented. To use either the original ‘domination’ file reader or ‘conquest’ file reader, map handler adapter has been introduced. After saving file, user is given the option as to which file format to use as output</a:t>
            </a:r>
          </a:p>
        </p:txBody>
      </p:sp>
      <p:pic>
        <p:nvPicPr>
          <p:cNvPr id="1026" name="Picture 2" descr="C:\Users\GURSEERUT\Pictures\Screenshots\Screenshot (336).png"/>
          <p:cNvPicPr>
            <a:picLocks noChangeAspect="1" noChangeArrowheads="1"/>
          </p:cNvPicPr>
          <p:nvPr/>
        </p:nvPicPr>
        <p:blipFill>
          <a:blip r:embed="rId2" cstate="print"/>
          <a:srcRect/>
          <a:stretch>
            <a:fillRect/>
          </a:stretch>
        </p:blipFill>
        <p:spPr bwMode="auto">
          <a:xfrm>
            <a:off x="228600" y="2514600"/>
            <a:ext cx="8763000" cy="4114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ctrTitle"/>
          </p:nvPr>
        </p:nvSpPr>
        <p:spPr>
          <a:xfrm>
            <a:off x="685800" y="228600"/>
            <a:ext cx="7772400" cy="685800"/>
          </a:xfrm>
        </p:spPr>
        <p:txBody>
          <a:bodyPr>
            <a:noAutofit/>
          </a:bodyPr>
          <a:lstStyle/>
          <a:p>
            <a:r>
              <a:rPr lang="en-US" sz="4300" b="1" dirty="0">
                <a:solidFill>
                  <a:srgbClr val="FF0000"/>
                </a:solidFill>
              </a:rPr>
              <a:t>Map editing/loading/saving</a:t>
            </a:r>
            <a:endParaRPr lang="en-US" sz="4300" dirty="0">
              <a:solidFill>
                <a:srgbClr val="FF0000"/>
              </a:solidFill>
            </a:endParaRPr>
          </a:p>
        </p:txBody>
      </p:sp>
      <p:sp>
        <p:nvSpPr>
          <p:cNvPr id="1048598" name="Subtitle 2"/>
          <p:cNvSpPr>
            <a:spLocks noGrp="1"/>
          </p:cNvSpPr>
          <p:nvPr>
            <p:ph type="subTitle" idx="1"/>
          </p:nvPr>
        </p:nvSpPr>
        <p:spPr>
          <a:xfrm>
            <a:off x="228600" y="914400"/>
            <a:ext cx="8686800" cy="5715000"/>
          </a:xfrm>
        </p:spPr>
        <p:txBody>
          <a:bodyPr/>
          <a:lstStyle/>
          <a:p>
            <a:pPr algn="l">
              <a:buFont typeface="Arial" pitchFamily="34" charset="0"/>
              <a:buChar char="•"/>
            </a:pPr>
            <a:r>
              <a:rPr lang="en-US" sz="2800" dirty="0">
                <a:solidFill>
                  <a:schemeClr val="tx1"/>
                </a:solidFill>
              </a:rPr>
              <a:t>editcontinent -add asia 2 -add america 3 -add africa 4</a:t>
            </a:r>
          </a:p>
          <a:p>
            <a:pPr algn="l">
              <a:buFont typeface="Arial" pitchFamily="34" charset="0"/>
              <a:buChar char="•"/>
            </a:pPr>
            <a:r>
              <a:rPr lang="en-US" sz="2800" dirty="0">
                <a:solidFill>
                  <a:schemeClr val="tx1"/>
                </a:solidFill>
              </a:rPr>
              <a:t>editcountry -add india asia -add china asia</a:t>
            </a:r>
          </a:p>
          <a:p>
            <a:pPr algn="l">
              <a:buFont typeface="Arial" pitchFamily="34" charset="0"/>
              <a:buChar char="•"/>
            </a:pPr>
            <a:r>
              <a:rPr lang="en-US" sz="2800" dirty="0">
                <a:solidFill>
                  <a:schemeClr val="tx1"/>
                </a:solidFill>
              </a:rPr>
              <a:t>editneighbor -add india china -add pak china</a:t>
            </a:r>
          </a:p>
          <a:p>
            <a:pPr algn="l">
              <a:buFont typeface="Arial" pitchFamily="34" charset="0"/>
              <a:buChar char="•"/>
            </a:pPr>
            <a:r>
              <a:rPr lang="en-US" sz="2800" dirty="0">
                <a:solidFill>
                  <a:schemeClr val="tx1"/>
                </a:solidFill>
              </a:rPr>
              <a:t>showmap</a:t>
            </a:r>
          </a:p>
          <a:p>
            <a:pPr algn="l">
              <a:buFont typeface="Arial" pitchFamily="34" charset="0"/>
              <a:buChar char="•"/>
            </a:pPr>
            <a:r>
              <a:rPr lang="en-US" sz="2800" dirty="0">
                <a:solidFill>
                  <a:schemeClr val="tx1"/>
                </a:solidFill>
              </a:rPr>
              <a:t>savemap d:\abc.map, </a:t>
            </a:r>
            <a:r>
              <a:rPr lang="en-US" sz="2800" dirty="0" err="1">
                <a:solidFill>
                  <a:schemeClr val="tx1"/>
                </a:solidFill>
              </a:rPr>
              <a:t>editmap</a:t>
            </a:r>
            <a:r>
              <a:rPr lang="en-US" sz="2800" dirty="0">
                <a:solidFill>
                  <a:schemeClr val="tx1"/>
                </a:solidFill>
              </a:rPr>
              <a:t> d:\abc.map</a:t>
            </a:r>
          </a:p>
          <a:p>
            <a:pPr algn="l">
              <a:buFont typeface="Arial" pitchFamily="34" charset="0"/>
              <a:buChar char="•"/>
            </a:pPr>
            <a:r>
              <a:rPr lang="en-US" sz="2800" dirty="0" err="1">
                <a:solidFill>
                  <a:schemeClr val="tx1"/>
                </a:solidFill>
              </a:rPr>
              <a:t>validatemap</a:t>
            </a:r>
            <a:endParaRPr lang="en-US" sz="2800" dirty="0">
              <a:solidFill>
                <a:schemeClr val="tx1"/>
              </a:solidFill>
            </a:endParaRPr>
          </a:p>
          <a:p>
            <a:pPr algn="l"/>
            <a:endParaRPr lang="en-US" sz="2800" dirty="0">
              <a:solidFill>
                <a:schemeClr val="tx1"/>
              </a:solidFill>
            </a:endParaRPr>
          </a:p>
          <a:p>
            <a:pPr algn="l">
              <a:buFont typeface="Arial" pitchFamily="34" charset="0"/>
              <a:buChar char="•"/>
            </a:pPr>
            <a:endParaRPr lang="en-US" sz="2800" dirty="0">
              <a:solidFill>
                <a:schemeClr val="tx1"/>
              </a:solidFill>
            </a:endParaRPr>
          </a:p>
          <a:p>
            <a:pPr algn="l">
              <a:buFont typeface="Arial" pitchFamily="34" charset="0"/>
              <a:buChar char="•"/>
            </a:pPr>
            <a:endParaRPr lang="en-US" sz="2800" dirty="0">
              <a:solidFill>
                <a:schemeClr val="tx1"/>
              </a:solidFill>
            </a:endParaRPr>
          </a:p>
          <a:p>
            <a:pPr algn="l"/>
            <a:endParaRPr lang="en-US" dirty="0"/>
          </a:p>
        </p:txBody>
      </p:sp>
      <p:pic>
        <p:nvPicPr>
          <p:cNvPr id="2097153" name="Picture 3" descr="C:\Users\GURSEERUT\Pictures\Screenshots\Screenshot (317).png"/>
          <p:cNvPicPr>
            <a:picLocks noChangeAspect="1" noChangeArrowheads="1"/>
          </p:cNvPicPr>
          <p:nvPr/>
        </p:nvPicPr>
        <p:blipFill>
          <a:blip r:embed="rId2" cstate="print"/>
          <a:srcRect/>
          <a:stretch>
            <a:fillRect/>
          </a:stretch>
        </p:blipFill>
        <p:spPr bwMode="auto">
          <a:xfrm>
            <a:off x="457200" y="3952875"/>
            <a:ext cx="8229600" cy="29051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a:xfrm>
            <a:off x="685800" y="76199"/>
            <a:ext cx="7772400" cy="685801"/>
          </a:xfrm>
        </p:spPr>
        <p:txBody>
          <a:bodyPr>
            <a:normAutofit fontScale="90000"/>
          </a:bodyPr>
          <a:lstStyle/>
          <a:p>
            <a:r>
              <a:rPr lang="en-US" sz="4300" b="1" dirty="0">
                <a:solidFill>
                  <a:srgbClr val="FF0000"/>
                </a:solidFill>
              </a:rPr>
              <a:t>Game Play</a:t>
            </a:r>
            <a:endParaRPr lang="en-US" sz="4300" dirty="0">
              <a:solidFill>
                <a:srgbClr val="FF0000"/>
              </a:solidFill>
            </a:endParaRPr>
          </a:p>
        </p:txBody>
      </p:sp>
      <p:sp>
        <p:nvSpPr>
          <p:cNvPr id="1048600" name="Subtitle 2"/>
          <p:cNvSpPr>
            <a:spLocks noGrp="1"/>
          </p:cNvSpPr>
          <p:nvPr>
            <p:ph type="subTitle" idx="1"/>
          </p:nvPr>
        </p:nvSpPr>
        <p:spPr>
          <a:xfrm>
            <a:off x="190500" y="990600"/>
            <a:ext cx="8686800" cy="6096000"/>
          </a:xfrm>
        </p:spPr>
        <p:txBody>
          <a:bodyPr/>
          <a:lstStyle/>
          <a:p>
            <a:pPr algn="l"/>
            <a:r>
              <a:rPr lang="en-US" dirty="0">
                <a:solidFill>
                  <a:schemeClr val="tx1"/>
                </a:solidFill>
              </a:rPr>
              <a:t>Game is now being played in two modes- </a:t>
            </a:r>
          </a:p>
          <a:p>
            <a:pPr marL="457200" indent="-457200" algn="l">
              <a:buFont typeface="Arial" panose="020B0604020202020204" pitchFamily="34" charset="0"/>
              <a:buChar char="•"/>
            </a:pPr>
            <a:r>
              <a:rPr lang="en-US" b="1" dirty="0">
                <a:solidFill>
                  <a:schemeClr val="tx1"/>
                </a:solidFill>
              </a:rPr>
              <a:t>Single game mode </a:t>
            </a:r>
            <a:r>
              <a:rPr lang="en-US" dirty="0">
                <a:solidFill>
                  <a:schemeClr val="tx1"/>
                </a:solidFill>
              </a:rPr>
              <a:t>(with user interaction)</a:t>
            </a:r>
          </a:p>
          <a:p>
            <a:pPr marL="457200" indent="-457200" algn="l">
              <a:buFont typeface="Arial" panose="020B0604020202020204" pitchFamily="34" charset="0"/>
              <a:buChar char="•"/>
            </a:pPr>
            <a:r>
              <a:rPr lang="en-US" b="1" dirty="0">
                <a:solidFill>
                  <a:schemeClr val="tx1"/>
                </a:solidFill>
              </a:rPr>
              <a:t>Tournament mode</a:t>
            </a:r>
          </a:p>
        </p:txBody>
      </p:sp>
      <p:pic>
        <p:nvPicPr>
          <p:cNvPr id="2050" name="Picture 2" descr="C:\Users\GURSEERUT\Pictures\Screenshots\Screenshot (338).png"/>
          <p:cNvPicPr>
            <a:picLocks noChangeAspect="1" noChangeArrowheads="1"/>
          </p:cNvPicPr>
          <p:nvPr/>
        </p:nvPicPr>
        <p:blipFill>
          <a:blip r:embed="rId2" cstate="print"/>
          <a:srcRect/>
          <a:stretch>
            <a:fillRect/>
          </a:stretch>
        </p:blipFill>
        <p:spPr bwMode="auto">
          <a:xfrm>
            <a:off x="228600" y="2724150"/>
            <a:ext cx="8610600" cy="41338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838200"/>
          </a:xfrm>
        </p:spPr>
        <p:txBody>
          <a:bodyPr/>
          <a:lstStyle/>
          <a:p>
            <a:r>
              <a:rPr lang="en-US" b="1" dirty="0">
                <a:solidFill>
                  <a:srgbClr val="FF0000"/>
                </a:solidFill>
              </a:rPr>
              <a:t>Tournament mode</a:t>
            </a:r>
          </a:p>
        </p:txBody>
      </p:sp>
      <p:sp>
        <p:nvSpPr>
          <p:cNvPr id="3" name="Subtitle 2"/>
          <p:cNvSpPr>
            <a:spLocks noGrp="1"/>
          </p:cNvSpPr>
          <p:nvPr>
            <p:ph type="subTitle" idx="1"/>
          </p:nvPr>
        </p:nvSpPr>
        <p:spPr>
          <a:xfrm>
            <a:off x="0" y="762000"/>
            <a:ext cx="9144000" cy="5410200"/>
          </a:xfrm>
        </p:spPr>
        <p:txBody>
          <a:bodyPr/>
          <a:lstStyle/>
          <a:p>
            <a:pPr algn="l"/>
            <a:r>
              <a:rPr lang="en-US" dirty="0">
                <a:solidFill>
                  <a:schemeClr val="tx1"/>
                </a:solidFill>
              </a:rPr>
              <a:t>Starts with user choosing maps(1 to 5),Player strategies(2 to 4),Games played on map(1 to 5), Maximum no. of turns for each game(10 to 50). Automatic game without user interaction</a:t>
            </a:r>
          </a:p>
          <a:p>
            <a:r>
              <a:rPr lang="en-US" sz="1600" b="1" u="sng" dirty="0">
                <a:solidFill>
                  <a:schemeClr val="tx1"/>
                </a:solidFill>
              </a:rPr>
              <a:t>Tournament –M </a:t>
            </a:r>
            <a:r>
              <a:rPr lang="en-US" sz="1600" b="1" u="sng" dirty="0" err="1">
                <a:solidFill>
                  <a:schemeClr val="tx1"/>
                </a:solidFill>
              </a:rPr>
              <a:t>listofmapfiles</a:t>
            </a:r>
            <a:r>
              <a:rPr lang="en-US" sz="1600" b="1" u="sng" dirty="0">
                <a:solidFill>
                  <a:schemeClr val="tx1"/>
                </a:solidFill>
              </a:rPr>
              <a:t> –P </a:t>
            </a:r>
            <a:r>
              <a:rPr lang="en-US" sz="1600" b="1" u="sng" dirty="0" err="1">
                <a:solidFill>
                  <a:schemeClr val="tx1"/>
                </a:solidFill>
              </a:rPr>
              <a:t>listofplayerstrategies</a:t>
            </a:r>
            <a:r>
              <a:rPr lang="en-US" sz="1600" b="1" u="sng" dirty="0">
                <a:solidFill>
                  <a:schemeClr val="tx1"/>
                </a:solidFill>
              </a:rPr>
              <a:t> –G </a:t>
            </a:r>
            <a:r>
              <a:rPr lang="en-US" sz="1600" b="1" u="sng" dirty="0" err="1">
                <a:solidFill>
                  <a:schemeClr val="tx1"/>
                </a:solidFill>
              </a:rPr>
              <a:t>numberofgames</a:t>
            </a:r>
            <a:r>
              <a:rPr lang="en-US" sz="1600" b="1" u="sng" dirty="0">
                <a:solidFill>
                  <a:schemeClr val="tx1"/>
                </a:solidFill>
              </a:rPr>
              <a:t> –D </a:t>
            </a:r>
            <a:r>
              <a:rPr lang="en-US" sz="1600" b="1" u="sng" dirty="0" err="1">
                <a:solidFill>
                  <a:schemeClr val="tx1"/>
                </a:solidFill>
              </a:rPr>
              <a:t>maxnumberofturns</a:t>
            </a:r>
            <a:endParaRPr lang="en-US" sz="1600" b="1" u="sng" dirty="0">
              <a:solidFill>
                <a:schemeClr val="tx1"/>
              </a:solidFill>
            </a:endParaRPr>
          </a:p>
          <a:p>
            <a:pPr algn="l"/>
            <a:endParaRPr lang="en-US" dirty="0">
              <a:solidFill>
                <a:schemeClr val="tx1"/>
              </a:solidFill>
            </a:endParaRPr>
          </a:p>
        </p:txBody>
      </p:sp>
      <p:pic>
        <p:nvPicPr>
          <p:cNvPr id="1025" name="Picture 1" descr="C:\Users\GURSEERUT\Pictures\Screenshots\Screenshot (332).png"/>
          <p:cNvPicPr>
            <a:picLocks noChangeAspect="1" noChangeArrowheads="1"/>
          </p:cNvPicPr>
          <p:nvPr/>
        </p:nvPicPr>
        <p:blipFill>
          <a:blip r:embed="rId2" cstate="print"/>
          <a:srcRect/>
          <a:stretch>
            <a:fillRect/>
          </a:stretch>
        </p:blipFill>
        <p:spPr bwMode="auto">
          <a:xfrm>
            <a:off x="457200" y="3200400"/>
            <a:ext cx="8305800" cy="3657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2147</TotalTime>
  <Words>496</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SOEN 6441 Advanced Programming Practices  Winter 2021 </vt:lpstr>
      <vt:lpstr>Design Patterns Used:</vt:lpstr>
      <vt:lpstr>Strategy Pattern: To change the behavior of an object depending on some conditions that are only to be determined at runtime, or to easily add new definitions of a certain behavior without altering the class that is using it.  Adapter Pattern: it is used to be an interface, a bridge between two objects that have the same functionality, but that are to be used in a different manner, i.e. have a different specification to their interfaces   </vt:lpstr>
      <vt:lpstr>Project Includes</vt:lpstr>
      <vt:lpstr>Coding Conventions</vt:lpstr>
      <vt:lpstr>Functional Requirements: Adapter Pattern </vt:lpstr>
      <vt:lpstr>Map editing/loading/saving</vt:lpstr>
      <vt:lpstr>Game Play</vt:lpstr>
      <vt:lpstr>Tournament mode</vt:lpstr>
      <vt:lpstr>Player Behavior Strategies(Strategy Pattern)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Used</dc:title>
  <dc:creator>GURSEERUT</dc:creator>
  <cp:lastModifiedBy>Ritika Garg</cp:lastModifiedBy>
  <cp:revision>63</cp:revision>
  <dcterms:created xsi:type="dcterms:W3CDTF">2006-08-15T13:00:00Z</dcterms:created>
  <dcterms:modified xsi:type="dcterms:W3CDTF">2021-04-14T16:13:26Z</dcterms:modified>
</cp:coreProperties>
</file>