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63" r:id="rId3"/>
    <p:sldId id="265" r:id="rId4"/>
    <p:sldId id="260" r:id="rId5"/>
    <p:sldId id="257" r:id="rId6"/>
    <p:sldId id="258" r:id="rId7"/>
    <p:sldId id="261" r:id="rId8"/>
    <p:sldId id="262" r:id="rId9"/>
    <p:sldId id="266" r:id="rId10"/>
    <p:sldId id="259" r:id="rId11"/>
    <p:sldId id="264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26" autoAdjust="0"/>
    <p:restoredTop sz="94660"/>
  </p:normalViewPr>
  <p:slideViewPr>
    <p:cSldViewPr>
      <p:cViewPr varScale="1">
        <p:scale>
          <a:sx n="68" d="100"/>
          <a:sy n="68" d="100"/>
        </p:scale>
        <p:origin x="-147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25-Mar-21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25-Mar-21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25-Mar-21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25-Mar-21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762000" y="838200"/>
            <a:ext cx="7620000" cy="29718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SOEN 6441</a:t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en-US" b="1" dirty="0">
                <a:solidFill>
                  <a:srgbClr val="FF0000"/>
                </a:solidFill>
              </a:rPr>
              <a:t>Advanced Programming Practices</a:t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en-US" b="1" dirty="0">
                <a:solidFill>
                  <a:srgbClr val="FF0000"/>
                </a:solidFill>
              </a:rPr>
              <a:t/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en-US" b="1" dirty="0">
                <a:solidFill>
                  <a:srgbClr val="FF0000"/>
                </a:solidFill>
              </a:rPr>
              <a:t>Winter 2021</a:t>
            </a:r>
            <a:br>
              <a:rPr lang="en-US" b="1" dirty="0">
                <a:solidFill>
                  <a:srgbClr val="FF0000"/>
                </a:solidFill>
              </a:rPr>
            </a:b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219200" y="4038600"/>
            <a:ext cx="6400800" cy="1295400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Team 11</a:t>
            </a:r>
          </a:p>
          <a:p>
            <a:r>
              <a:rPr lang="en-US" b="1" dirty="0">
                <a:solidFill>
                  <a:schemeClr val="tx1"/>
                </a:solidFill>
              </a:rPr>
              <a:t>Build </a:t>
            </a:r>
            <a:r>
              <a:rPr lang="en-US" b="1" dirty="0" smtClean="0">
                <a:solidFill>
                  <a:schemeClr val="tx1"/>
                </a:solidFill>
              </a:rPr>
              <a:t>2</a:t>
            </a:r>
            <a:endParaRPr 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GURSEERUT\Desktop\Build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1475" y="228600"/>
            <a:ext cx="8543925" cy="6400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>
                <a:solidFill>
                  <a:srgbClr val="FF0000"/>
                </a:solidFill>
              </a:rPr>
              <a:t>Thank you!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81000"/>
            <a:ext cx="7315200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b="1" dirty="0">
                <a:solidFill>
                  <a:srgbClr val="FF0000"/>
                </a:solidFill>
              </a:rPr>
              <a:t>Design Patterns Used: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1981200"/>
            <a:ext cx="8534400" cy="4191000"/>
          </a:xfrm>
        </p:spPr>
        <p:txBody>
          <a:bodyPr>
            <a:normAutofit/>
          </a:bodyPr>
          <a:lstStyle/>
          <a:p>
            <a:pPr algn="just"/>
            <a:r>
              <a:rPr lang="en-US" altLang="en-US" sz="3000" b="1" i="1" dirty="0">
                <a:cs typeface="Calibri" pitchFamily="34" charset="0"/>
              </a:rPr>
              <a:t>“</a:t>
            </a:r>
            <a:r>
              <a:rPr lang="en-US" altLang="en-US" sz="3000" b="1" i="1" dirty="0">
                <a:solidFill>
                  <a:schemeClr val="tx1"/>
                </a:solidFill>
                <a:cs typeface="Calibri" pitchFamily="34" charset="0"/>
              </a:rPr>
              <a:t>Each pattern describes a problem which occurs over and over again in our environment, and then describes the core of the solution to that problem, in such a way that you can use this solution a million times over, without ever doing it the same way twice.” - </a:t>
            </a:r>
            <a:r>
              <a:rPr lang="en-US" altLang="en-US" sz="3000" b="1" dirty="0">
                <a:solidFill>
                  <a:schemeClr val="tx1"/>
                </a:solidFill>
                <a:cs typeface="Calibri" pitchFamily="34" charset="0"/>
              </a:rPr>
              <a:t>[Christopher Alexander]</a:t>
            </a:r>
            <a:endParaRPr lang="en-US" sz="3000" b="1" dirty="0">
              <a:solidFill>
                <a:schemeClr val="tx1"/>
              </a:solidFill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04800"/>
            <a:ext cx="9144000" cy="6172200"/>
          </a:xfrm>
        </p:spPr>
        <p:txBody>
          <a:bodyPr>
            <a:normAutofit fontScale="90000"/>
          </a:bodyPr>
          <a:lstStyle/>
          <a:p>
            <a:pPr algn="l"/>
            <a:r>
              <a:rPr lang="en-US" sz="3300" b="1" dirty="0"/>
              <a:t>Observer Pattern</a:t>
            </a:r>
            <a:r>
              <a:rPr lang="en-US" sz="3000" b="1" dirty="0"/>
              <a:t>: </a:t>
            </a:r>
            <a:r>
              <a:rPr lang="en-CA" altLang="en-US" sz="3200" dirty="0"/>
              <a:t>Define a </a:t>
            </a:r>
            <a:r>
              <a:rPr lang="en-CA" altLang="en-US" sz="3200" u="sng" dirty="0"/>
              <a:t>one-to-many</a:t>
            </a:r>
            <a:r>
              <a:rPr lang="en-CA" altLang="en-US" sz="3200" dirty="0"/>
              <a:t> dependency between objects so that when one object changes state, all its dependents are notified and </a:t>
            </a:r>
            <a:r>
              <a:rPr lang="en-CA" altLang="en-US" sz="3300" dirty="0"/>
              <a:t>updated</a:t>
            </a:r>
            <a:r>
              <a:rPr lang="en-CA" altLang="en-US" sz="3200" dirty="0"/>
              <a:t> automatically</a:t>
            </a:r>
            <a:r>
              <a:rPr lang="en-US" sz="3000" b="1" dirty="0"/>
              <a:t> </a:t>
            </a:r>
            <a:br>
              <a:rPr lang="en-US" sz="3000" b="1" dirty="0"/>
            </a:br>
            <a:r>
              <a:rPr lang="en-US" sz="3000" b="1" dirty="0"/>
              <a:t/>
            </a:r>
            <a:br>
              <a:rPr lang="en-US" sz="3000" b="1" dirty="0"/>
            </a:br>
            <a:r>
              <a:rPr lang="en-US" sz="3300" b="1" dirty="0"/>
              <a:t>State Pattern</a:t>
            </a:r>
            <a:r>
              <a:rPr lang="en-US" sz="3000" b="1" dirty="0"/>
              <a:t>: </a:t>
            </a:r>
            <a:r>
              <a:rPr lang="en-US" sz="3300" dirty="0"/>
              <a:t>Behavioral software design pattern that allows an object to alter its behavior when its internal state changes</a:t>
            </a:r>
            <a:br>
              <a:rPr lang="en-US" sz="3300" dirty="0"/>
            </a:br>
            <a:r>
              <a:rPr lang="en-US" sz="3300" dirty="0"/>
              <a:t/>
            </a:r>
            <a:br>
              <a:rPr lang="en-US" sz="3300" dirty="0"/>
            </a:br>
            <a:r>
              <a:rPr lang="en-US" sz="3300" b="1" dirty="0"/>
              <a:t>Command Pattern:</a:t>
            </a:r>
            <a:r>
              <a:rPr lang="en-US" sz="3300" dirty="0"/>
              <a:t> Behavioral design pattern which uses an object to represent and encapsulate all information needed to call a method at a later time.</a:t>
            </a:r>
            <a:r>
              <a:rPr lang="en-US" sz="3000" b="1" dirty="0"/>
              <a:t/>
            </a:r>
            <a:br>
              <a:rPr lang="en-US" sz="3000" b="1" dirty="0"/>
            </a:br>
            <a:r>
              <a:rPr lang="en-US" sz="3000" b="1" dirty="0"/>
              <a:t/>
            </a:r>
            <a:br>
              <a:rPr lang="en-US" sz="3000" b="1" dirty="0"/>
            </a:br>
            <a:r>
              <a:rPr lang="en-US" sz="3000" b="1" dirty="0"/>
              <a:t/>
            </a:r>
            <a:br>
              <a:rPr lang="en-US" sz="3000" b="1" dirty="0"/>
            </a:br>
            <a:endParaRPr lang="en-US" sz="30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52400"/>
            <a:ext cx="7772400" cy="6096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Project Includes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685800"/>
            <a:ext cx="8534400" cy="6172200"/>
          </a:xfrm>
        </p:spPr>
        <p:txBody>
          <a:bodyPr>
            <a:normAutofit fontScale="92500" lnSpcReduction="20000"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Functional Requirements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Map Editor and Game Play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Junits for each classes are implemented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Completed JavaDocs for all the files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Continuous Integration implemented and Software version repository maintained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Coding Conventions maintained and API documentation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Refactoring operation has been applied after  build-1 and refactoring Document has been maintained</a:t>
            </a:r>
          </a:p>
          <a:p>
            <a:pPr algn="l"/>
            <a:r>
              <a:rPr lang="en-US" b="1" u="sng" dirty="0">
                <a:solidFill>
                  <a:schemeClr val="tx1"/>
                </a:solidFill>
              </a:rPr>
              <a:t>Goal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To develop Risk Game using given Build 2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requirements.</a:t>
            </a:r>
          </a:p>
          <a:p>
            <a:endParaRPr lang="en-US" b="1" dirty="0">
              <a:solidFill>
                <a:schemeClr val="tx1"/>
              </a:solidFill>
            </a:endParaRPr>
          </a:p>
          <a:p>
            <a:pPr algn="l"/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"/>
            <a:ext cx="7543800" cy="914400"/>
          </a:xfrm>
        </p:spPr>
        <p:txBody>
          <a:bodyPr/>
          <a:lstStyle/>
          <a:p>
            <a:r>
              <a:rPr lang="en-US" sz="4300" b="1" dirty="0">
                <a:solidFill>
                  <a:srgbClr val="FF0000"/>
                </a:solidFill>
              </a:rPr>
              <a:t>Coding</a:t>
            </a:r>
            <a:r>
              <a:rPr lang="en-US" b="1" dirty="0">
                <a:solidFill>
                  <a:srgbClr val="FF0000"/>
                </a:solidFill>
              </a:rPr>
              <a:t> Conventions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990600"/>
            <a:ext cx="8610600" cy="5257800"/>
          </a:xfrm>
        </p:spPr>
        <p:txBody>
          <a:bodyPr>
            <a:normAutofit/>
          </a:bodyPr>
          <a:lstStyle/>
          <a:p>
            <a:pPr algn="ctr"/>
            <a:r>
              <a:rPr lang="en-US" b="1" u="sng" dirty="0">
                <a:solidFill>
                  <a:schemeClr val="tx1"/>
                </a:solidFill>
              </a:rPr>
              <a:t>Naming Convention: 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Class names in CamelCase that starts with capital letter.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Data member starts with d_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Method parameters starts with p_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Local variable starts with l_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Global variable in capital letters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Static members starts with capital letter, non static members starts with small case letters.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0"/>
            <a:ext cx="7772400" cy="762000"/>
          </a:xfrm>
        </p:spPr>
        <p:txBody>
          <a:bodyPr>
            <a:normAutofit/>
          </a:bodyPr>
          <a:lstStyle/>
          <a:p>
            <a:r>
              <a:rPr lang="en-US" sz="4300" b="1" dirty="0">
                <a:solidFill>
                  <a:srgbClr val="FF0000"/>
                </a:solidFill>
              </a:rPr>
              <a:t>Functional Requirements: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685800"/>
            <a:ext cx="8610600" cy="1981200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Code has been refactored and State Pattern has been implemented. The context class of State Pattern is GameEngine class. If command is invalid, a proper message is shown.</a:t>
            </a:r>
          </a:p>
        </p:txBody>
      </p:sp>
      <p:pic>
        <p:nvPicPr>
          <p:cNvPr id="1026" name="Picture 2" descr="C:\Users\GURSEERUT\Pictures\Screenshots\Screenshot (285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514600"/>
            <a:ext cx="8686800" cy="4343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>
            <a:noAutofit/>
          </a:bodyPr>
          <a:lstStyle/>
          <a:p>
            <a:r>
              <a:rPr lang="en-US" sz="4300" b="1" dirty="0">
                <a:solidFill>
                  <a:srgbClr val="FF0000"/>
                </a:solidFill>
              </a:rPr>
              <a:t>Commands for Map-Editor</a:t>
            </a:r>
            <a:endParaRPr lang="en-US" sz="4300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pPr algn="l">
              <a:buFont typeface="Arial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editcontinent -add asia 2 -add america 3 -add africa 4</a:t>
            </a:r>
          </a:p>
          <a:p>
            <a:pPr algn="l">
              <a:buFont typeface="Arial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editcountry -add india asia -add china asia</a:t>
            </a:r>
          </a:p>
          <a:p>
            <a:pPr algn="l">
              <a:buFont typeface="Arial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editneighbor -add india china -add pak china</a:t>
            </a:r>
          </a:p>
          <a:p>
            <a:pPr algn="l">
              <a:buFont typeface="Arial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showmap</a:t>
            </a:r>
          </a:p>
          <a:p>
            <a:pPr algn="l">
              <a:buFont typeface="Arial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savemap d:\abc.map, </a:t>
            </a:r>
            <a:r>
              <a:rPr lang="en-US" sz="2800" dirty="0" err="1">
                <a:solidFill>
                  <a:schemeClr val="tx1"/>
                </a:solidFill>
              </a:rPr>
              <a:t>editmap</a:t>
            </a:r>
            <a:r>
              <a:rPr lang="en-US" sz="2800" dirty="0">
                <a:solidFill>
                  <a:schemeClr val="tx1"/>
                </a:solidFill>
              </a:rPr>
              <a:t> d:\abc.map</a:t>
            </a:r>
          </a:p>
          <a:p>
            <a:pPr algn="l">
              <a:buFont typeface="Arial" pitchFamily="34" charset="0"/>
              <a:buChar char="•"/>
            </a:pPr>
            <a:r>
              <a:rPr lang="en-US" sz="2800" dirty="0" err="1">
                <a:solidFill>
                  <a:schemeClr val="tx1"/>
                </a:solidFill>
              </a:rPr>
              <a:t>validatemap</a:t>
            </a:r>
            <a:endParaRPr lang="en-US" sz="2800" dirty="0">
              <a:solidFill>
                <a:schemeClr val="tx1"/>
              </a:solidFill>
            </a:endParaRPr>
          </a:p>
          <a:p>
            <a:pPr algn="l"/>
            <a:endParaRPr lang="en-US" sz="2800" dirty="0">
              <a:solidFill>
                <a:schemeClr val="tx1"/>
              </a:solidFill>
            </a:endParaRPr>
          </a:p>
          <a:p>
            <a:pPr algn="l">
              <a:buFont typeface="Arial" pitchFamily="34" charset="0"/>
              <a:buChar char="•"/>
            </a:pPr>
            <a:endParaRPr lang="en-US" sz="2800" dirty="0">
              <a:solidFill>
                <a:schemeClr val="tx1"/>
              </a:solidFill>
            </a:endParaRPr>
          </a:p>
          <a:p>
            <a:pPr algn="l">
              <a:buFont typeface="Arial" pitchFamily="34" charset="0"/>
              <a:buChar char="•"/>
            </a:pPr>
            <a:endParaRPr lang="en-US" sz="2800" dirty="0">
              <a:solidFill>
                <a:schemeClr val="tx1"/>
              </a:solidFill>
            </a:endParaRPr>
          </a:p>
          <a:p>
            <a:pPr algn="l"/>
            <a:endParaRPr lang="en-US" dirty="0"/>
          </a:p>
        </p:txBody>
      </p:sp>
      <p:pic>
        <p:nvPicPr>
          <p:cNvPr id="1027" name="Picture 3" descr="C:\Users\GURSEERUT\Pictures\Screenshots\Screenshot (317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3952875"/>
            <a:ext cx="8229600" cy="29051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685801"/>
          </a:xfrm>
        </p:spPr>
        <p:txBody>
          <a:bodyPr>
            <a:normAutofit fontScale="90000"/>
          </a:bodyPr>
          <a:lstStyle/>
          <a:p>
            <a:r>
              <a:rPr lang="en-US" sz="4300" b="1" dirty="0">
                <a:solidFill>
                  <a:srgbClr val="FF0000"/>
                </a:solidFill>
              </a:rPr>
              <a:t>Commands for Game-Play</a:t>
            </a:r>
            <a:endParaRPr lang="en-US" sz="4300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533400"/>
            <a:ext cx="8686800" cy="6096000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Implementation of Game log file using  Observer pattern.LogEntryBuffer(Observable) contains information about effect of </a:t>
            </a:r>
            <a:r>
              <a:rPr lang="en-US" dirty="0" err="1">
                <a:solidFill>
                  <a:schemeClr val="tx1"/>
                </a:solidFill>
              </a:rPr>
              <a:t>action.LogWriter</a:t>
            </a:r>
            <a:r>
              <a:rPr lang="en-US" dirty="0">
                <a:solidFill>
                  <a:schemeClr val="tx1"/>
                </a:solidFill>
              </a:rPr>
              <a:t> (Observer) writes the contents of </a:t>
            </a:r>
            <a:r>
              <a:rPr lang="en-US" dirty="0" err="1">
                <a:solidFill>
                  <a:schemeClr val="tx1"/>
                </a:solidFill>
              </a:rPr>
              <a:t>LogEntryBuffer</a:t>
            </a:r>
            <a:r>
              <a:rPr lang="en-US" dirty="0">
                <a:solidFill>
                  <a:schemeClr val="tx1"/>
                </a:solidFill>
              </a:rPr>
              <a:t> to a log </a:t>
            </a:r>
            <a:r>
              <a:rPr lang="en-US" dirty="0" err="1">
                <a:solidFill>
                  <a:schemeClr val="tx1"/>
                </a:solidFill>
              </a:rPr>
              <a:t>file.Command</a:t>
            </a:r>
            <a:r>
              <a:rPr lang="en-US" dirty="0">
                <a:solidFill>
                  <a:schemeClr val="tx1"/>
                </a:solidFill>
              </a:rPr>
              <a:t> pattern is used to implement Orders</a:t>
            </a:r>
          </a:p>
          <a:p>
            <a:endParaRPr lang="en-US" dirty="0"/>
          </a:p>
        </p:txBody>
      </p:sp>
      <p:pic>
        <p:nvPicPr>
          <p:cNvPr id="4" name="Picture 2" descr="C:\Users\GURSEERUT\Pictures\Screenshots\Screenshot (287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3048000"/>
            <a:ext cx="7696200" cy="3810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656563-541D-441C-A2B2-DB02F9D5B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300" b="1" dirty="0">
                <a:solidFill>
                  <a:srgbClr val="FF0000"/>
                </a:solidFill>
              </a:rPr>
              <a:t>Command Pattern </a:t>
            </a:r>
            <a:r>
              <a:rPr lang="en-US" sz="4300" b="1" dirty="0" smtClean="0">
                <a:solidFill>
                  <a:srgbClr val="FF0000"/>
                </a:solidFill>
              </a:rPr>
              <a:t>Implementation</a:t>
            </a:r>
            <a:endParaRPr lang="en-US" sz="43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306A2C1-B829-44DE-8D07-05CE6DB69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Command pattern has been introduced to implement the order cards invoked by the Player to move forward In the game and is executed using execute() method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2731FF13-FA67-4EA7-8BD6-CB791EEE47AE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5428" y="3429000"/>
            <a:ext cx="8733403" cy="3154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94861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377</TotalTime>
  <Words>354</Words>
  <Application>Microsoft Office PowerPoint</Application>
  <PresentationFormat>On-screen Show (4:3)</PresentationFormat>
  <Paragraphs>41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SOEN 6441 Advanced Programming Practices  Winter 2021 </vt:lpstr>
      <vt:lpstr>Design Patterns Used:</vt:lpstr>
      <vt:lpstr>Observer Pattern: Define a one-to-many dependency between objects so that when one object changes state, all its dependents are notified and updated automatically   State Pattern: Behavioral software design pattern that allows an object to alter its behavior when its internal state changes  Command Pattern: Behavioral design pattern which uses an object to represent and encapsulate all information needed to call a method at a later time.   </vt:lpstr>
      <vt:lpstr>Project Includes</vt:lpstr>
      <vt:lpstr>Coding Conventions</vt:lpstr>
      <vt:lpstr>Functional Requirements:</vt:lpstr>
      <vt:lpstr>Commands for Map-Editor</vt:lpstr>
      <vt:lpstr>Commands for Game-Play</vt:lpstr>
      <vt:lpstr>Command Pattern Implementation</vt:lpstr>
      <vt:lpstr>Slide 10</vt:lpstr>
      <vt:lpstr>Thank you!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Architecture Used</dc:title>
  <dc:creator>GURSEERUT</dc:creator>
  <cp:lastModifiedBy>GURSEERUT KAUR</cp:lastModifiedBy>
  <cp:revision>32</cp:revision>
  <dcterms:created xsi:type="dcterms:W3CDTF">2006-08-16T00:00:00Z</dcterms:created>
  <dcterms:modified xsi:type="dcterms:W3CDTF">2021-03-25T06:00:14Z</dcterms:modified>
</cp:coreProperties>
</file>