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96415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331428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9533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2414493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450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468869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026026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38907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345266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EF6C-6228-40D4-AB00-B78DA3E77900}"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63761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DEF6C-6228-40D4-AB00-B78DA3E7790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32554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DEF6C-6228-40D4-AB00-B78DA3E77900}"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278970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DEF6C-6228-40D4-AB00-B78DA3E77900}"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65483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DEF6C-6228-40D4-AB00-B78DA3E77900}"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384874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DEF6C-6228-40D4-AB00-B78DA3E7790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397144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DEF6C-6228-40D4-AB00-B78DA3E77900}"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016C5-51AD-4160-B00A-A13C6DAC8FDF}" type="slidenum">
              <a:rPr lang="en-IN" smtClean="0"/>
              <a:t>‹#›</a:t>
            </a:fld>
            <a:endParaRPr lang="en-IN"/>
          </a:p>
        </p:txBody>
      </p:sp>
    </p:spTree>
    <p:extLst>
      <p:ext uri="{BB962C8B-B14F-4D97-AF65-F5344CB8AC3E}">
        <p14:creationId xmlns:p14="http://schemas.microsoft.com/office/powerpoint/2010/main" val="101085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2DEF6C-6228-40D4-AB00-B78DA3E77900}" type="datetimeFigureOut">
              <a:rPr lang="en-IN" smtClean="0"/>
              <a:t>20-02-2024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C016C5-51AD-4160-B00A-A13C6DAC8FDF}" type="slidenum">
              <a:rPr lang="en-IN" smtClean="0"/>
              <a:t>‹#›</a:t>
            </a:fld>
            <a:endParaRPr lang="en-IN"/>
          </a:p>
        </p:txBody>
      </p:sp>
    </p:spTree>
    <p:extLst>
      <p:ext uri="{BB962C8B-B14F-4D97-AF65-F5344CB8AC3E}">
        <p14:creationId xmlns:p14="http://schemas.microsoft.com/office/powerpoint/2010/main" val="158506964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34B5-64B2-CA00-D56F-1930F2BAFAB1}"/>
              </a:ext>
            </a:extLst>
          </p:cNvPr>
          <p:cNvSpPr>
            <a:spLocks noGrp="1"/>
          </p:cNvSpPr>
          <p:nvPr>
            <p:ph type="ctrTitle"/>
          </p:nvPr>
        </p:nvSpPr>
        <p:spPr>
          <a:xfrm>
            <a:off x="1876424" y="2550695"/>
            <a:ext cx="8791575" cy="959268"/>
          </a:xfrm>
        </p:spPr>
        <p:txBody>
          <a:bodyPr>
            <a:normAutofit/>
          </a:bodyPr>
          <a:lstStyle/>
          <a:p>
            <a:pPr algn="ctr"/>
            <a:r>
              <a:rPr lang="en-US" dirty="0"/>
              <a:t>DAWAKHANA</a:t>
            </a:r>
            <a:endParaRPr lang="en-IN" dirty="0"/>
          </a:p>
        </p:txBody>
      </p:sp>
      <p:sp>
        <p:nvSpPr>
          <p:cNvPr id="3" name="Subtitle 2">
            <a:extLst>
              <a:ext uri="{FF2B5EF4-FFF2-40B4-BE49-F238E27FC236}">
                <a16:creationId xmlns:a16="http://schemas.microsoft.com/office/drawing/2014/main" id="{670BCF33-EF45-525D-EF87-DF45EBB78304}"/>
              </a:ext>
            </a:extLst>
          </p:cNvPr>
          <p:cNvSpPr>
            <a:spLocks noGrp="1"/>
          </p:cNvSpPr>
          <p:nvPr>
            <p:ph type="subTitle" idx="1"/>
          </p:nvPr>
        </p:nvSpPr>
        <p:spPr>
          <a:xfrm>
            <a:off x="4171609" y="5102885"/>
            <a:ext cx="7766936" cy="1096899"/>
          </a:xfrm>
        </p:spPr>
        <p:txBody>
          <a:bodyPr>
            <a:noAutofit/>
          </a:bodyPr>
          <a:lstStyle/>
          <a:p>
            <a:r>
              <a:rPr lang="en-US" sz="2800" dirty="0">
                <a:solidFill>
                  <a:srgbClr val="002060"/>
                </a:solidFill>
              </a:rPr>
              <a:t>Presented By-</a:t>
            </a:r>
          </a:p>
          <a:p>
            <a:r>
              <a:rPr lang="en-US" sz="2800" dirty="0">
                <a:solidFill>
                  <a:srgbClr val="002060"/>
                </a:solidFill>
              </a:rPr>
              <a:t>Mohit Kumar(239049)</a:t>
            </a:r>
          </a:p>
          <a:p>
            <a:r>
              <a:rPr lang="en-US" sz="2800" dirty="0">
                <a:solidFill>
                  <a:srgbClr val="002060"/>
                </a:solidFill>
              </a:rPr>
              <a:t>Saurabh Garg(239088)</a:t>
            </a:r>
            <a:endParaRPr lang="en-US" sz="2800" dirty="0"/>
          </a:p>
        </p:txBody>
      </p:sp>
      <p:pic>
        <p:nvPicPr>
          <p:cNvPr id="4" name="Google Shape;170;p1" descr="Institute for Advanced Computing and Software Development (IACSD) logo">
            <a:extLst>
              <a:ext uri="{FF2B5EF4-FFF2-40B4-BE49-F238E27FC236}">
                <a16:creationId xmlns:a16="http://schemas.microsoft.com/office/drawing/2014/main" id="{E1451C8C-9CA5-B589-0A5C-FE355D20D8D5}"/>
              </a:ext>
            </a:extLst>
          </p:cNvPr>
          <p:cNvPicPr preferRelativeResize="0"/>
          <p:nvPr/>
        </p:nvPicPr>
        <p:blipFill rotWithShape="1">
          <a:blip r:embed="rId2">
            <a:alphaModFix/>
          </a:blip>
          <a:srcRect/>
          <a:stretch/>
        </p:blipFill>
        <p:spPr>
          <a:xfrm>
            <a:off x="0" y="8606"/>
            <a:ext cx="1905000" cy="1905000"/>
          </a:xfrm>
          <a:prstGeom prst="rect">
            <a:avLst/>
          </a:prstGeom>
          <a:noFill/>
          <a:ln>
            <a:noFill/>
          </a:ln>
        </p:spPr>
      </p:pic>
      <p:pic>
        <p:nvPicPr>
          <p:cNvPr id="5" name="Google Shape;171;p1">
            <a:extLst>
              <a:ext uri="{FF2B5EF4-FFF2-40B4-BE49-F238E27FC236}">
                <a16:creationId xmlns:a16="http://schemas.microsoft.com/office/drawing/2014/main" id="{2671E31D-7643-692B-CDA5-D089BCC8360E}"/>
              </a:ext>
            </a:extLst>
          </p:cNvPr>
          <p:cNvPicPr preferRelativeResize="0"/>
          <p:nvPr/>
        </p:nvPicPr>
        <p:blipFill rotWithShape="1">
          <a:blip r:embed="rId3">
            <a:alphaModFix/>
          </a:blip>
          <a:srcRect/>
          <a:stretch/>
        </p:blipFill>
        <p:spPr>
          <a:xfrm>
            <a:off x="8755965" y="8606"/>
            <a:ext cx="3436035" cy="1157214"/>
          </a:xfrm>
          <a:prstGeom prst="rect">
            <a:avLst/>
          </a:prstGeom>
          <a:noFill/>
          <a:ln>
            <a:noFill/>
          </a:ln>
        </p:spPr>
      </p:pic>
    </p:spTree>
    <p:extLst>
      <p:ext uri="{BB962C8B-B14F-4D97-AF65-F5344CB8AC3E}">
        <p14:creationId xmlns:p14="http://schemas.microsoft.com/office/powerpoint/2010/main" val="148890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8C09-480F-E052-BAA8-ED489FF6ABF7}"/>
              </a:ext>
            </a:extLst>
          </p:cNvPr>
          <p:cNvSpPr>
            <a:spLocks noGrp="1"/>
          </p:cNvSpPr>
          <p:nvPr>
            <p:ph type="title"/>
          </p:nvPr>
        </p:nvSpPr>
        <p:spPr/>
        <p:txBody>
          <a:bodyPr/>
          <a:lstStyle/>
          <a:p>
            <a:r>
              <a:rPr lang="en-US" b="1" dirty="0">
                <a:solidFill>
                  <a:srgbClr val="B43512"/>
                </a:solidFill>
                <a:latin typeface="Times New Roman"/>
                <a:ea typeface="Times New Roman"/>
                <a:cs typeface="Times New Roman"/>
                <a:sym typeface="Times New Roman"/>
              </a:rPr>
              <a:t>Project Introduction</a:t>
            </a:r>
            <a:endParaRPr lang="en-IN" dirty="0"/>
          </a:p>
        </p:txBody>
      </p:sp>
      <p:sp>
        <p:nvSpPr>
          <p:cNvPr id="3" name="Content Placeholder 2">
            <a:extLst>
              <a:ext uri="{FF2B5EF4-FFF2-40B4-BE49-F238E27FC236}">
                <a16:creationId xmlns:a16="http://schemas.microsoft.com/office/drawing/2014/main" id="{B3563641-18A0-F44C-D912-439FA7580634}"/>
              </a:ext>
            </a:extLst>
          </p:cNvPr>
          <p:cNvSpPr>
            <a:spLocks noGrp="1"/>
          </p:cNvSpPr>
          <p:nvPr>
            <p:ph idx="1"/>
          </p:nvPr>
        </p:nvSpPr>
        <p:spPr/>
        <p:txBody>
          <a:bodyPr>
            <a:normAutofit fontScale="92500" lnSpcReduction="20000"/>
          </a:bodyPr>
          <a:lstStyle/>
          <a:p>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your one-stop solution for pharmacy management and online healthcare shopping. It's a comprehensive platform designed to streamline operations for medical shops while providing customers with the convenience of shopping for healthcare products online.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pharmacists,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offers efficient tools to manage inventory, sales, prescriptions, and customer records. With user-friendly features accessible on a computer or tablet, pharmacists can handle all aspects of their store with ease.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Customers can browse a wide range of healthcare products on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online platform and place orders from anywhere. Whether they need prescription medications, over-the-counter remedies, or wellness products,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makes it simple to find what they need and have it delivered to their doorstep.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prioritizes security and ease of use, ensuring that both pharmacists and customers can interact with the platform confidently. With straightforward interfaces and reliable features,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makes managing a medical shop and shopping for healthcare products a hassle-free experience for everyone involved.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8729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B78A-86A8-6020-7132-2B29A822734D}"/>
              </a:ext>
            </a:extLst>
          </p:cNvPr>
          <p:cNvSpPr>
            <a:spLocks noGrp="1"/>
          </p:cNvSpPr>
          <p:nvPr>
            <p:ph type="title"/>
          </p:nvPr>
        </p:nvSpPr>
        <p:spPr>
          <a:noFill/>
        </p:spPr>
        <p:txBody>
          <a:bodyPr/>
          <a:lstStyle/>
          <a:p>
            <a:r>
              <a:rPr lang="en-US" b="1" dirty="0">
                <a:solidFill>
                  <a:srgbClr val="B43512"/>
                </a:solidFill>
                <a:latin typeface="Times New Roman"/>
                <a:ea typeface="Times New Roman"/>
                <a:cs typeface="Times New Roman"/>
                <a:sym typeface="Times New Roman"/>
              </a:rPr>
              <a:t>Objective (Purpose):</a:t>
            </a:r>
            <a:endParaRPr lang="en-IN" dirty="0"/>
          </a:p>
        </p:txBody>
      </p:sp>
      <p:sp>
        <p:nvSpPr>
          <p:cNvPr id="3" name="Content Placeholder 2">
            <a:extLst>
              <a:ext uri="{FF2B5EF4-FFF2-40B4-BE49-F238E27FC236}">
                <a16:creationId xmlns:a16="http://schemas.microsoft.com/office/drawing/2014/main" id="{36C483E8-0DA3-76D2-5A1C-31A2AC45722B}"/>
              </a:ext>
            </a:extLst>
          </p:cNvPr>
          <p:cNvSpPr>
            <a:spLocks noGrp="1"/>
          </p:cNvSpPr>
          <p:nvPr>
            <p:ph idx="1"/>
          </p:nvPr>
        </p:nvSpPr>
        <p:spPr/>
        <p:txBody>
          <a:bodyPr>
            <a:normAutofit fontScale="92500"/>
          </a:bodyPr>
          <a:lstStyle/>
          <a:p>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an app made to help pharmacists run their stores smoothly. It lets them keep track of their medicines and other products, making sure they always have what they need.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pharmacists can easily make bills for customers and manage their information. They can also add or remove distributors they work with and place orders for new stock. It's a simple and handy tool that makes running a pharmacy easier and more organized.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Times New Roman" panose="02020603050405020304" pitchFamily="18" charset="0"/>
                <a:ea typeface="Calibri" panose="020F0502020204030204" pitchFamily="34" charset="0"/>
              </a:rPr>
              <a:t>Dawakhana</a:t>
            </a:r>
            <a:r>
              <a:rPr lang="en-IN" sz="1800" dirty="0">
                <a:effectLst/>
                <a:latin typeface="Times New Roman" panose="02020603050405020304" pitchFamily="18" charset="0"/>
                <a:ea typeface="Calibri" panose="020F0502020204030204" pitchFamily="34" charset="0"/>
              </a:rPr>
              <a:t> provides a seamless platform for pharmacists to efficiently manage their pharmacies and connect with customers and distributors. Pharmacists can effortlessly organize their inventory, ensuring they have the medicines and products they need at all times. With </a:t>
            </a:r>
            <a:r>
              <a:rPr lang="en-IN" sz="1800" dirty="0" err="1">
                <a:effectLst/>
                <a:latin typeface="Times New Roman" panose="02020603050405020304" pitchFamily="18" charset="0"/>
                <a:ea typeface="Calibri" panose="020F0502020204030204" pitchFamily="34" charset="0"/>
              </a:rPr>
              <a:t>Dawakhana</a:t>
            </a:r>
            <a:r>
              <a:rPr lang="en-IN" sz="1800" dirty="0">
                <a:effectLst/>
                <a:latin typeface="Times New Roman" panose="02020603050405020304" pitchFamily="18" charset="0"/>
                <a:ea typeface="Calibri" panose="020F0502020204030204" pitchFamily="34" charset="0"/>
              </a:rPr>
              <a:t>, they can easily create bills for customers and maintain their profiles for personalized service. Pharmacists can also manage their relationships with distributors, adding or removing them as needed, and placing orders for new stock with ease. This user-friendly app streamlines pharmacy operations, providing 24/7 accessibility for pharmacists to optimize their business and serve their community effectively</a:t>
            </a:r>
            <a:endParaRPr lang="en-IN" dirty="0"/>
          </a:p>
        </p:txBody>
      </p:sp>
    </p:spTree>
    <p:extLst>
      <p:ext uri="{BB962C8B-B14F-4D97-AF65-F5344CB8AC3E}">
        <p14:creationId xmlns:p14="http://schemas.microsoft.com/office/powerpoint/2010/main" val="284535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9520-46EE-85EF-1261-2F87EEBC9F86}"/>
              </a:ext>
            </a:extLst>
          </p:cNvPr>
          <p:cNvSpPr>
            <a:spLocks noGrp="1"/>
          </p:cNvSpPr>
          <p:nvPr>
            <p:ph type="title"/>
          </p:nvPr>
        </p:nvSpPr>
        <p:spPr/>
        <p:txBody>
          <a:bodyPr/>
          <a:lstStyle/>
          <a:p>
            <a:r>
              <a:rPr lang="en-US" b="1" dirty="0">
                <a:solidFill>
                  <a:srgbClr val="B43512"/>
                </a:solidFill>
                <a:latin typeface="Times New Roman"/>
                <a:ea typeface="Times New Roman"/>
                <a:cs typeface="Times New Roman"/>
                <a:sym typeface="Times New Roman"/>
              </a:rPr>
              <a:t>Scope:</a:t>
            </a:r>
            <a:endParaRPr lang="en-IN" dirty="0"/>
          </a:p>
        </p:txBody>
      </p:sp>
      <p:sp>
        <p:nvSpPr>
          <p:cNvPr id="3" name="Content Placeholder 2">
            <a:extLst>
              <a:ext uri="{FF2B5EF4-FFF2-40B4-BE49-F238E27FC236}">
                <a16:creationId xmlns:a16="http://schemas.microsoft.com/office/drawing/2014/main" id="{C712BBAC-4EA4-C10A-16D3-8B763C0C64B1}"/>
              </a:ext>
            </a:extLst>
          </p:cNvPr>
          <p:cNvSpPr>
            <a:spLocks noGrp="1"/>
          </p:cNvSpPr>
          <p:nvPr>
            <p:ph idx="1"/>
          </p:nvPr>
        </p:nvSpPr>
        <p:spPr/>
        <p:txBody>
          <a:bodyPr/>
          <a:lstStyle/>
          <a:p>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an app made to help pharmacists run their stores smoothly. It lets them keep track of their medicines and other products, making sure they always have what they need. With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Dawakhana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pharmacists can easily make bills for customers and manage their information. They can also add or remove distributors they work with and place orders for new stock. It's a simple and handy tool that makes running a pharmacy easier and more organized.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4105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3985-19D0-90EE-125F-D64F4D8C19F1}"/>
              </a:ext>
            </a:extLst>
          </p:cNvPr>
          <p:cNvSpPr>
            <a:spLocks noGrp="1"/>
          </p:cNvSpPr>
          <p:nvPr>
            <p:ph type="title"/>
          </p:nvPr>
        </p:nvSpPr>
        <p:spPr/>
        <p:txBody>
          <a:bodyPr/>
          <a:lstStyle/>
          <a:p>
            <a:r>
              <a:rPr lang="en-US" b="1" dirty="0">
                <a:solidFill>
                  <a:srgbClr val="B43512"/>
                </a:solidFill>
                <a:latin typeface="Times New Roman"/>
                <a:ea typeface="Times New Roman"/>
                <a:cs typeface="Times New Roman"/>
                <a:sym typeface="Times New Roman"/>
              </a:rPr>
              <a:t>Technology Used:</a:t>
            </a:r>
            <a:endParaRPr lang="en-IN" dirty="0"/>
          </a:p>
        </p:txBody>
      </p:sp>
      <p:sp>
        <p:nvSpPr>
          <p:cNvPr id="3" name="Content Placeholder 2">
            <a:extLst>
              <a:ext uri="{FF2B5EF4-FFF2-40B4-BE49-F238E27FC236}">
                <a16:creationId xmlns:a16="http://schemas.microsoft.com/office/drawing/2014/main" id="{A93A56DC-A098-6247-0566-87206FE3208E}"/>
              </a:ext>
            </a:extLst>
          </p:cNvPr>
          <p:cNvSpPr>
            <a:spLocks noGrp="1"/>
          </p:cNvSpPr>
          <p:nvPr>
            <p:ph idx="1"/>
          </p:nvPr>
        </p:nvSpPr>
        <p:spPr>
          <a:xfrm>
            <a:off x="2260328" y="2701363"/>
            <a:ext cx="8596668" cy="3880773"/>
          </a:xfrm>
        </p:spPr>
        <p:txBody>
          <a:bodyPr>
            <a:normAutofit/>
          </a:bodyPr>
          <a:lstStyle/>
          <a:p>
            <a:pPr>
              <a:buFont typeface="Arial" panose="020B0604020202020204" pitchFamily="34" charset="0"/>
              <a:buChar char="•"/>
            </a:pPr>
            <a:r>
              <a:rPr lang="en-US" sz="4000" dirty="0" err="1"/>
              <a:t>FrontEnd</a:t>
            </a:r>
            <a:r>
              <a:rPr lang="en-US" sz="4000" dirty="0"/>
              <a:t>: React JS</a:t>
            </a:r>
          </a:p>
          <a:p>
            <a:pPr>
              <a:buFont typeface="Arial" panose="020B0604020202020204" pitchFamily="34" charset="0"/>
              <a:buChar char="•"/>
            </a:pPr>
            <a:r>
              <a:rPr lang="en-US" sz="4000" dirty="0" err="1"/>
              <a:t>BackEnd</a:t>
            </a:r>
            <a:r>
              <a:rPr lang="en-US" sz="4000" dirty="0"/>
              <a:t> : Spring Boot </a:t>
            </a:r>
          </a:p>
          <a:p>
            <a:pPr>
              <a:buFont typeface="Arial" panose="020B0604020202020204" pitchFamily="34" charset="0"/>
              <a:buChar char="•"/>
            </a:pPr>
            <a:r>
              <a:rPr lang="en-US" sz="4000" dirty="0" err="1"/>
              <a:t>DataBase</a:t>
            </a:r>
            <a:r>
              <a:rPr lang="en-US" sz="4000" dirty="0"/>
              <a:t>: MySQL</a:t>
            </a:r>
            <a:endParaRPr lang="en-IN" sz="4000" dirty="0"/>
          </a:p>
        </p:txBody>
      </p:sp>
    </p:spTree>
    <p:extLst>
      <p:ext uri="{BB962C8B-B14F-4D97-AF65-F5344CB8AC3E}">
        <p14:creationId xmlns:p14="http://schemas.microsoft.com/office/powerpoint/2010/main" val="281366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D32D-8EC5-E71E-01C4-6484C77D2F18}"/>
              </a:ext>
            </a:extLst>
          </p:cNvPr>
          <p:cNvSpPr>
            <a:spLocks noGrp="1"/>
          </p:cNvSpPr>
          <p:nvPr>
            <p:ph type="title"/>
          </p:nvPr>
        </p:nvSpPr>
        <p:spPr/>
        <p:txBody>
          <a:bodyPr/>
          <a:lstStyle/>
          <a:p>
            <a:r>
              <a:rPr lang="en-US" b="1" dirty="0">
                <a:solidFill>
                  <a:srgbClr val="B43512"/>
                </a:solidFill>
                <a:latin typeface="Times New Roman"/>
                <a:ea typeface="Times New Roman"/>
                <a:cs typeface="Times New Roman"/>
                <a:sym typeface="Times New Roman"/>
              </a:rPr>
              <a:t>Software and Hardware Requirements</a:t>
            </a:r>
            <a:endParaRPr lang="en-IN" dirty="0"/>
          </a:p>
        </p:txBody>
      </p:sp>
      <p:sp>
        <p:nvSpPr>
          <p:cNvPr id="3" name="Content Placeholder 2">
            <a:extLst>
              <a:ext uri="{FF2B5EF4-FFF2-40B4-BE49-F238E27FC236}">
                <a16:creationId xmlns:a16="http://schemas.microsoft.com/office/drawing/2014/main" id="{AC1F3F3B-C5B1-7C25-AFB3-B8BDF9103BC2}"/>
              </a:ext>
            </a:extLst>
          </p:cNvPr>
          <p:cNvSpPr>
            <a:spLocks noGrp="1"/>
          </p:cNvSpPr>
          <p:nvPr>
            <p:ph idx="1"/>
          </p:nvPr>
        </p:nvSpPr>
        <p:spPr>
          <a:xfrm>
            <a:off x="677334" y="1789471"/>
            <a:ext cx="9853014" cy="4798142"/>
          </a:xfrm>
        </p:spPr>
        <p:txBody>
          <a:bodyPr>
            <a:normAutofit fontScale="92500" lnSpcReduction="10000"/>
          </a:bodyPr>
          <a:lstStyle/>
          <a:p>
            <a:pPr marL="0" lvl="0" indent="0" algn="l" rtl="0">
              <a:spcBef>
                <a:spcPts val="0"/>
              </a:spcBef>
              <a:spcAft>
                <a:spcPts val="0"/>
              </a:spcAft>
              <a:buSzPts val="2200"/>
              <a:buNone/>
            </a:pPr>
            <a:r>
              <a:rPr lang="en-US" sz="1800" b="1" u="sng" dirty="0">
                <a:solidFill>
                  <a:srgbClr val="B43512"/>
                </a:solidFill>
                <a:latin typeface="Times New Roman"/>
                <a:ea typeface="Times New Roman"/>
                <a:cs typeface="Times New Roman"/>
                <a:sym typeface="Times New Roman"/>
              </a:rPr>
              <a:t>Server Side:</a:t>
            </a:r>
            <a:endParaRPr lang="en-US" sz="1800" b="1" dirty="0">
              <a:solidFill>
                <a:srgbClr val="B43512"/>
              </a:solidFill>
              <a:latin typeface="Times New Roman"/>
              <a:ea typeface="Times New Roman"/>
              <a:cs typeface="Times New Roman"/>
              <a:sym typeface="Times New Roman"/>
            </a:endParaRPr>
          </a:p>
          <a:p>
            <a:pPr marL="0" indent="0">
              <a:buSzPts val="2200"/>
              <a:buNone/>
            </a:pPr>
            <a:r>
              <a:rPr lang="en-US" sz="1800" dirty="0">
                <a:solidFill>
                  <a:srgbClr val="B43512"/>
                </a:solidFill>
                <a:latin typeface="Times New Roman"/>
                <a:ea typeface="Times New Roman"/>
                <a:cs typeface="Times New Roman"/>
                <a:sym typeface="Times New Roman"/>
              </a:rPr>
              <a:t> </a:t>
            </a:r>
            <a:endParaRPr lang="en-US" dirty="0"/>
          </a:p>
          <a:p>
            <a:pPr>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Processor: </a:t>
            </a:r>
            <a:r>
              <a:rPr lang="en-US" sz="1800" dirty="0">
                <a:solidFill>
                  <a:schemeClr val="dk1"/>
                </a:solidFill>
                <a:latin typeface="Times New Roman"/>
                <a:ea typeface="Times New Roman"/>
                <a:cs typeface="Times New Roman"/>
                <a:sym typeface="Times New Roman"/>
              </a:rPr>
              <a:t>Intel core i5 or above</a:t>
            </a:r>
            <a:endParaRPr lang="en-US" dirty="0"/>
          </a:p>
          <a:p>
            <a:pPr>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HDD: </a:t>
            </a:r>
            <a:r>
              <a:rPr lang="en-US" sz="1800" dirty="0">
                <a:solidFill>
                  <a:schemeClr val="dk1"/>
                </a:solidFill>
                <a:latin typeface="Times New Roman"/>
                <a:ea typeface="Times New Roman"/>
                <a:cs typeface="Times New Roman"/>
                <a:sym typeface="Times New Roman"/>
              </a:rPr>
              <a:t>500 GB or above</a:t>
            </a:r>
            <a:endParaRPr lang="en-US" dirty="0"/>
          </a:p>
          <a:p>
            <a:pPr>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RAM: </a:t>
            </a:r>
            <a:r>
              <a:rPr lang="en-US" sz="1800" dirty="0">
                <a:solidFill>
                  <a:schemeClr val="dk1"/>
                </a:solidFill>
                <a:latin typeface="Times New Roman"/>
                <a:ea typeface="Times New Roman"/>
                <a:cs typeface="Times New Roman"/>
                <a:sym typeface="Times New Roman"/>
              </a:rPr>
              <a:t>4GB or above</a:t>
            </a:r>
            <a:endParaRPr lang="en-US" dirty="0"/>
          </a:p>
          <a:p>
            <a:pPr>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Database: </a:t>
            </a:r>
            <a:r>
              <a:rPr lang="en-US" sz="1800" dirty="0">
                <a:solidFill>
                  <a:schemeClr val="dk1"/>
                </a:solidFill>
                <a:latin typeface="Times New Roman"/>
                <a:ea typeface="Times New Roman"/>
                <a:cs typeface="Times New Roman"/>
                <a:sym typeface="Times New Roman"/>
              </a:rPr>
              <a:t>MySQL</a:t>
            </a:r>
          </a:p>
          <a:p>
            <a:pPr>
              <a:buSzPts val="2200"/>
              <a:buFont typeface="Wingdings" panose="05000000000000000000" pitchFamily="2" charset="2"/>
              <a:buChar char="§"/>
            </a:pPr>
            <a:endParaRPr lang="en-US" dirty="0">
              <a:solidFill>
                <a:schemeClr val="dk1"/>
              </a:solidFill>
              <a:latin typeface="Times New Roman"/>
              <a:cs typeface="Times New Roman"/>
              <a:sym typeface="Times New Roman"/>
            </a:endParaRPr>
          </a:p>
          <a:p>
            <a:pPr marL="0" lvl="0" indent="0" algn="l" rtl="0">
              <a:spcBef>
                <a:spcPts val="1000"/>
              </a:spcBef>
              <a:spcAft>
                <a:spcPts val="0"/>
              </a:spcAft>
              <a:buSzPts val="2200"/>
              <a:buNone/>
            </a:pPr>
            <a:r>
              <a:rPr lang="en-US" sz="1800" b="1" u="sng" dirty="0">
                <a:solidFill>
                  <a:srgbClr val="B43512"/>
                </a:solidFill>
                <a:latin typeface="Times New Roman"/>
                <a:ea typeface="Times New Roman"/>
                <a:cs typeface="Times New Roman"/>
                <a:sym typeface="Times New Roman"/>
              </a:rPr>
              <a:t>Client Side (minimum requirement):</a:t>
            </a:r>
            <a:endParaRPr lang="en-US" dirty="0"/>
          </a:p>
          <a:p>
            <a:pPr marL="0" indent="0">
              <a:buSzPts val="2200"/>
              <a:buNone/>
            </a:pPr>
            <a:endParaRPr lang="en-US" sz="1800" b="1" dirty="0">
              <a:solidFill>
                <a:srgbClr val="B43512"/>
              </a:solidFill>
              <a:latin typeface="Times New Roman"/>
              <a:ea typeface="Times New Roman"/>
              <a:cs typeface="Times New Roman"/>
              <a:sym typeface="Times New Roman"/>
            </a:endParaRPr>
          </a:p>
          <a:p>
            <a:pPr lvl="0" algn="l" rtl="0">
              <a:spcBef>
                <a:spcPts val="1000"/>
              </a:spcBef>
              <a:spcAft>
                <a:spcPts val="0"/>
              </a:spcAft>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Processor: </a:t>
            </a:r>
            <a:r>
              <a:rPr lang="en-US" sz="1800" dirty="0">
                <a:solidFill>
                  <a:schemeClr val="dk1"/>
                </a:solidFill>
                <a:latin typeface="Times New Roman"/>
                <a:ea typeface="Times New Roman"/>
                <a:cs typeface="Times New Roman"/>
                <a:sym typeface="Times New Roman"/>
              </a:rPr>
              <a:t>Intel Dual Core</a:t>
            </a:r>
            <a:endParaRPr lang="en-US" sz="1800" dirty="0">
              <a:solidFill>
                <a:srgbClr val="B43512"/>
              </a:solidFill>
              <a:latin typeface="Times New Roman"/>
              <a:ea typeface="Times New Roman"/>
              <a:cs typeface="Times New Roman"/>
              <a:sym typeface="Times New Roman"/>
            </a:endParaRPr>
          </a:p>
          <a:p>
            <a:pPr lvl="0" algn="l" rtl="0">
              <a:spcBef>
                <a:spcPts val="1000"/>
              </a:spcBef>
              <a:spcAft>
                <a:spcPts val="0"/>
              </a:spcAft>
              <a:buSzPts val="22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HDD: </a:t>
            </a:r>
            <a:r>
              <a:rPr lang="en-US" sz="1800" dirty="0">
                <a:solidFill>
                  <a:schemeClr val="dk1"/>
                </a:solidFill>
                <a:latin typeface="Times New Roman"/>
                <a:ea typeface="Times New Roman"/>
                <a:cs typeface="Times New Roman"/>
                <a:sym typeface="Times New Roman"/>
              </a:rPr>
              <a:t>Minimum 80GB Disk Space</a:t>
            </a:r>
            <a:endParaRPr lang="en-US" dirty="0"/>
          </a:p>
          <a:p>
            <a:pPr lvl="0" algn="l" rtl="0">
              <a:spcBef>
                <a:spcPts val="1000"/>
              </a:spcBef>
              <a:spcAft>
                <a:spcPts val="0"/>
              </a:spcAft>
              <a:buSzPts val="2400"/>
              <a:buFont typeface="Wingdings" panose="05000000000000000000" pitchFamily="2" charset="2"/>
              <a:buChar char="§"/>
            </a:pPr>
            <a:r>
              <a:rPr lang="en-US" sz="1800" b="1" dirty="0">
                <a:solidFill>
                  <a:srgbClr val="B43512"/>
                </a:solidFill>
                <a:latin typeface="Times New Roman"/>
                <a:ea typeface="Times New Roman"/>
                <a:cs typeface="Times New Roman"/>
                <a:sym typeface="Times New Roman"/>
              </a:rPr>
              <a:t>RAM: </a:t>
            </a:r>
            <a:r>
              <a:rPr lang="en-US" sz="1800" dirty="0">
                <a:solidFill>
                  <a:schemeClr val="dk1"/>
                </a:solidFill>
                <a:latin typeface="Times New Roman"/>
                <a:ea typeface="Times New Roman"/>
                <a:cs typeface="Times New Roman"/>
                <a:sym typeface="Times New Roman"/>
              </a:rPr>
              <a:t>Minimum 2GB</a:t>
            </a:r>
            <a:endParaRPr lang="en-US" dirty="0"/>
          </a:p>
          <a:p>
            <a:pPr lvl="0" algn="l" rtl="0">
              <a:spcBef>
                <a:spcPts val="1000"/>
              </a:spcBef>
              <a:spcAft>
                <a:spcPts val="0"/>
              </a:spcAft>
              <a:buSzPts val="2000"/>
              <a:buFont typeface="Wingdings" panose="05000000000000000000" pitchFamily="2" charset="2"/>
              <a:buChar char="§"/>
            </a:pPr>
            <a:r>
              <a:rPr lang="en-US" sz="1600" b="1" dirty="0">
                <a:solidFill>
                  <a:srgbClr val="B43512"/>
                </a:solidFill>
                <a:latin typeface="Times New Roman"/>
                <a:ea typeface="Times New Roman"/>
                <a:cs typeface="Times New Roman"/>
                <a:sym typeface="Times New Roman"/>
              </a:rPr>
              <a:t>OS: </a:t>
            </a:r>
            <a:r>
              <a:rPr lang="en-US" sz="1600" dirty="0">
                <a:solidFill>
                  <a:schemeClr val="dk1"/>
                </a:solidFill>
                <a:latin typeface="Times New Roman"/>
                <a:ea typeface="Times New Roman"/>
                <a:cs typeface="Times New Roman"/>
                <a:sym typeface="Times New Roman"/>
              </a:rPr>
              <a:t>Windows 7, Linux</a:t>
            </a:r>
            <a:endParaRPr lang="en-IN" dirty="0"/>
          </a:p>
        </p:txBody>
      </p:sp>
    </p:spTree>
    <p:extLst>
      <p:ext uri="{BB962C8B-B14F-4D97-AF65-F5344CB8AC3E}">
        <p14:creationId xmlns:p14="http://schemas.microsoft.com/office/powerpoint/2010/main" val="345483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AE2C-2C50-1A9E-DC4E-B41C4A3A2E22}"/>
              </a:ext>
            </a:extLst>
          </p:cNvPr>
          <p:cNvSpPr>
            <a:spLocks noGrp="1"/>
          </p:cNvSpPr>
          <p:nvPr>
            <p:ph type="title"/>
          </p:nvPr>
        </p:nvSpPr>
        <p:spPr/>
        <p:txBody>
          <a:bodyPr/>
          <a:lstStyle/>
          <a:p>
            <a:r>
              <a:rPr lang="en-US" b="1" dirty="0">
                <a:solidFill>
                  <a:srgbClr val="B43512"/>
                </a:solidFill>
                <a:latin typeface="Times New Roman"/>
                <a:ea typeface="Times New Roman"/>
                <a:cs typeface="Times New Roman"/>
                <a:sym typeface="Times New Roman"/>
              </a:rPr>
              <a:t>Functionalities - Module wise /user wise</a:t>
            </a:r>
            <a:endParaRPr lang="en-IN" dirty="0"/>
          </a:p>
        </p:txBody>
      </p:sp>
      <p:sp>
        <p:nvSpPr>
          <p:cNvPr id="3" name="Content Placeholder 2">
            <a:extLst>
              <a:ext uri="{FF2B5EF4-FFF2-40B4-BE49-F238E27FC236}">
                <a16:creationId xmlns:a16="http://schemas.microsoft.com/office/drawing/2014/main" id="{7CD58A8C-45D7-4B93-C73C-BD0809434EF0}"/>
              </a:ext>
            </a:extLst>
          </p:cNvPr>
          <p:cNvSpPr>
            <a:spLocks noGrp="1"/>
          </p:cNvSpPr>
          <p:nvPr>
            <p:ph idx="1"/>
          </p:nvPr>
        </p:nvSpPr>
        <p:spPr/>
        <p:txBody>
          <a:bodyPr>
            <a:normAutofit fontScale="77500" lnSpcReduction="20000"/>
          </a:bodyPr>
          <a:lstStyle/>
          <a:p>
            <a:pPr marL="0" lvl="1" indent="0" algn="l" rtl="0">
              <a:lnSpc>
                <a:spcPct val="100000"/>
              </a:lnSpc>
              <a:spcBef>
                <a:spcPts val="0"/>
              </a:spcBef>
              <a:spcAft>
                <a:spcPts val="0"/>
              </a:spcAft>
              <a:buSzPts val="2800"/>
              <a:buNone/>
            </a:pPr>
            <a:r>
              <a:rPr lang="en-US" sz="2800" dirty="0">
                <a:latin typeface="Times New Roman"/>
                <a:ea typeface="Times New Roman"/>
                <a:cs typeface="Times New Roman"/>
                <a:sym typeface="Times New Roman"/>
              </a:rPr>
              <a:t>DAWAKHANA consists of two modules named below</a:t>
            </a:r>
            <a:endParaRPr lang="en-US" dirty="0"/>
          </a:p>
          <a:p>
            <a:pPr marL="91440" lvl="1" indent="-177800" algn="l" rtl="0">
              <a:lnSpc>
                <a:spcPct val="100000"/>
              </a:lnSpc>
              <a:spcBef>
                <a:spcPts val="1400"/>
              </a:spcBef>
              <a:spcAft>
                <a:spcPts val="0"/>
              </a:spcAft>
              <a:buSzPts val="2800"/>
              <a:buFont typeface="Arial"/>
              <a:buChar char="•"/>
            </a:pPr>
            <a:r>
              <a:rPr lang="en-US" sz="2800" dirty="0">
                <a:latin typeface="Times New Roman"/>
                <a:ea typeface="Times New Roman"/>
                <a:cs typeface="Times New Roman"/>
                <a:sym typeface="Times New Roman"/>
              </a:rPr>
              <a:t>	</a:t>
            </a:r>
            <a:r>
              <a:rPr lang="en-US" sz="2800" dirty="0">
                <a:solidFill>
                  <a:srgbClr val="B43512"/>
                </a:solidFill>
                <a:latin typeface="Times New Roman"/>
                <a:ea typeface="Times New Roman"/>
                <a:cs typeface="Times New Roman"/>
                <a:sym typeface="Times New Roman"/>
              </a:rPr>
              <a:t>1. Pharmacist		</a:t>
            </a:r>
            <a:endParaRPr lang="en-US"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2. Customer/User</a:t>
            </a:r>
            <a:endParaRPr lang="en-US" dirty="0"/>
          </a:p>
          <a:p>
            <a:pPr marL="91440" lvl="1" indent="0" algn="l" rtl="0">
              <a:lnSpc>
                <a:spcPct val="100000"/>
              </a:lnSpc>
              <a:spcBef>
                <a:spcPts val="1400"/>
              </a:spcBef>
              <a:spcAft>
                <a:spcPts val="0"/>
              </a:spcAft>
              <a:buSzPts val="2800"/>
              <a:buFont typeface="Arial"/>
              <a:buNone/>
            </a:pPr>
            <a:endParaRPr lang="en-US" sz="2800" dirty="0">
              <a:solidFill>
                <a:srgbClr val="B43512"/>
              </a:solidFill>
              <a:latin typeface="Times New Roman"/>
              <a:ea typeface="Times New Roman"/>
              <a:cs typeface="Times New Roman"/>
              <a:sym typeface="Times New Roman"/>
            </a:endParaRPr>
          </a:p>
          <a:p>
            <a:pPr marL="0" lvl="1" indent="0" algn="l" rtl="0">
              <a:lnSpc>
                <a:spcPct val="100000"/>
              </a:lnSpc>
              <a:spcBef>
                <a:spcPts val="1400"/>
              </a:spcBef>
              <a:spcAft>
                <a:spcPts val="0"/>
              </a:spcAft>
              <a:buSzPts val="2800"/>
              <a:buNone/>
            </a:pPr>
            <a:r>
              <a:rPr lang="en-US" sz="2800" dirty="0">
                <a:solidFill>
                  <a:srgbClr val="3B3B34"/>
                </a:solidFill>
                <a:latin typeface="Times New Roman"/>
                <a:ea typeface="Times New Roman"/>
                <a:cs typeface="Times New Roman"/>
                <a:sym typeface="Times New Roman"/>
              </a:rPr>
              <a:t>User Roles:</a:t>
            </a:r>
          </a:p>
          <a:p>
            <a:pPr marL="342900" lvl="1" indent="-342900">
              <a:spcBef>
                <a:spcPts val="1400"/>
              </a:spcBef>
              <a:buSzPts val="2800"/>
              <a:buFont typeface="Wingdings" panose="05000000000000000000" pitchFamily="2" charset="2"/>
              <a:buChar char="§"/>
            </a:pPr>
            <a:r>
              <a:rPr lang="en-US" sz="2400" dirty="0">
                <a:solidFill>
                  <a:srgbClr val="3B3B34"/>
                </a:solidFill>
                <a:latin typeface="Times New Roman"/>
                <a:ea typeface="Times New Roman"/>
                <a:cs typeface="Times New Roman"/>
                <a:sym typeface="Times New Roman"/>
              </a:rPr>
              <a:t>Admin :</a:t>
            </a:r>
            <a:r>
              <a:rPr lang="en-US" dirty="0"/>
              <a:t> </a:t>
            </a:r>
            <a:r>
              <a:rPr lang="en-US" sz="2400" dirty="0">
                <a:latin typeface="Times New Roman"/>
                <a:ea typeface="Times New Roman"/>
                <a:cs typeface="Times New Roman"/>
                <a:sym typeface="Times New Roman"/>
              </a:rPr>
              <a:t>Admin can login to the system</a:t>
            </a:r>
            <a:r>
              <a:rPr lang="en-US" dirty="0">
                <a:latin typeface="Times New Roman"/>
                <a:ea typeface="Times New Roman"/>
                <a:cs typeface="Times New Roman"/>
                <a:sym typeface="Times New Roman"/>
              </a:rPr>
              <a:t>.</a:t>
            </a:r>
            <a:endParaRPr lang="en-US" sz="1400" dirty="0">
              <a:latin typeface="Times New Roman"/>
              <a:ea typeface="Times New Roman"/>
              <a:cs typeface="Times New Roman"/>
              <a:sym typeface="Times New Roman"/>
            </a:endParaRPr>
          </a:p>
          <a:p>
            <a:pPr marL="841375" lvl="2" indent="-457200">
              <a:buSzPts val="2400"/>
              <a:buFont typeface="+mj-lt"/>
              <a:buAutoNum type="arabicPeriod"/>
            </a:pPr>
            <a:r>
              <a:rPr lang="en-US" sz="2400" dirty="0">
                <a:solidFill>
                  <a:srgbClr val="3B3B34"/>
                </a:solidFill>
                <a:latin typeface="Times New Roman"/>
                <a:ea typeface="Times New Roman"/>
                <a:cs typeface="Times New Roman"/>
                <a:sym typeface="Times New Roman"/>
              </a:rPr>
              <a:t>Admin : login, add medicine, delete medicine, update medicine details, remove user.</a:t>
            </a:r>
          </a:p>
          <a:p>
            <a:pPr marL="841375" lvl="2" indent="-457200">
              <a:buSzPts val="2400"/>
              <a:buFont typeface="+mj-lt"/>
              <a:buAutoNum type="arabicPeriod"/>
            </a:pPr>
            <a:r>
              <a:rPr lang="en-US" sz="2400" dirty="0">
                <a:solidFill>
                  <a:srgbClr val="0C0C0C"/>
                </a:solidFill>
                <a:latin typeface="Times New Roman"/>
                <a:ea typeface="Times New Roman"/>
                <a:cs typeface="Times New Roman"/>
                <a:sym typeface="Times New Roman"/>
              </a:rPr>
              <a:t>Customer/User</a:t>
            </a:r>
            <a:r>
              <a:rPr lang="en-US" sz="2400" dirty="0">
                <a:solidFill>
                  <a:srgbClr val="B43512"/>
                </a:solidFill>
                <a:latin typeface="Times New Roman"/>
                <a:ea typeface="Times New Roman"/>
                <a:cs typeface="Times New Roman"/>
                <a:sym typeface="Times New Roman"/>
              </a:rPr>
              <a:t> </a:t>
            </a:r>
            <a:r>
              <a:rPr lang="en-US" sz="2400" dirty="0">
                <a:solidFill>
                  <a:srgbClr val="3B3B34"/>
                </a:solidFill>
                <a:latin typeface="Times New Roman"/>
                <a:ea typeface="Times New Roman"/>
                <a:cs typeface="Times New Roman"/>
                <a:sym typeface="Times New Roman"/>
              </a:rPr>
              <a:t>: register itself, logins ,update her/his details, add medicines,  view medicines, buy medicines.</a:t>
            </a:r>
            <a:endParaRPr lang="en-US" dirty="0"/>
          </a:p>
          <a:p>
            <a:pPr marL="127000" indent="0">
              <a:buSzPts val="2000"/>
              <a:buNone/>
            </a:pPr>
            <a:endParaRPr lang="en-US" sz="2000" dirty="0"/>
          </a:p>
          <a:p>
            <a:endParaRPr lang="en-IN" dirty="0"/>
          </a:p>
        </p:txBody>
      </p:sp>
    </p:spTree>
    <p:extLst>
      <p:ext uri="{BB962C8B-B14F-4D97-AF65-F5344CB8AC3E}">
        <p14:creationId xmlns:p14="http://schemas.microsoft.com/office/powerpoint/2010/main" val="41163576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23</TotalTime>
  <Words>609</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DAWAKHANA</vt:lpstr>
      <vt:lpstr>Project Introduction</vt:lpstr>
      <vt:lpstr>Objective (Purpose):</vt:lpstr>
      <vt:lpstr>Scope:</vt:lpstr>
      <vt:lpstr>Technology Used:</vt:lpstr>
      <vt:lpstr>Software and Hardware Requirements</vt:lpstr>
      <vt:lpstr>Functionalities - Module wise /user wise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DAWAKHANA</dc:title>
  <dc:creator>mohit kumar</dc:creator>
  <cp:lastModifiedBy>mohit kumar</cp:lastModifiedBy>
  <cp:revision>1</cp:revision>
  <dcterms:created xsi:type="dcterms:W3CDTF">2024-02-20T18:24:12Z</dcterms:created>
  <dcterms:modified xsi:type="dcterms:W3CDTF">2024-02-20T18:47:50Z</dcterms:modified>
</cp:coreProperties>
</file>