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78" r:id="rId2"/>
  </p:sldMasterIdLst>
  <p:notesMasterIdLst>
    <p:notesMasterId r:id="rId36"/>
  </p:notesMasterIdLst>
  <p:handoutMasterIdLst>
    <p:handoutMasterId r:id="rId37"/>
  </p:handoutMasterIdLst>
  <p:sldIdLst>
    <p:sldId id="486" r:id="rId3"/>
    <p:sldId id="467" r:id="rId4"/>
    <p:sldId id="442" r:id="rId5"/>
    <p:sldId id="451" r:id="rId6"/>
    <p:sldId id="452" r:id="rId7"/>
    <p:sldId id="461" r:id="rId8"/>
    <p:sldId id="460" r:id="rId9"/>
    <p:sldId id="466" r:id="rId10"/>
    <p:sldId id="422" r:id="rId11"/>
    <p:sldId id="449" r:id="rId12"/>
    <p:sldId id="426" r:id="rId13"/>
    <p:sldId id="447" r:id="rId14"/>
    <p:sldId id="427" r:id="rId15"/>
    <p:sldId id="437" r:id="rId16"/>
    <p:sldId id="438" r:id="rId17"/>
    <p:sldId id="435" r:id="rId18"/>
    <p:sldId id="423" r:id="rId19"/>
    <p:sldId id="468" r:id="rId20"/>
    <p:sldId id="462" r:id="rId21"/>
    <p:sldId id="463" r:id="rId22"/>
    <p:sldId id="476" r:id="rId23"/>
    <p:sldId id="465" r:id="rId24"/>
    <p:sldId id="469" r:id="rId25"/>
    <p:sldId id="473" r:id="rId26"/>
    <p:sldId id="464" r:id="rId27"/>
    <p:sldId id="474" r:id="rId28"/>
    <p:sldId id="471" r:id="rId29"/>
    <p:sldId id="472" r:id="rId30"/>
    <p:sldId id="428" r:id="rId31"/>
    <p:sldId id="479" r:id="rId32"/>
    <p:sldId id="485" r:id="rId33"/>
    <p:sldId id="482" r:id="rId34"/>
    <p:sldId id="433" r:id="rId35"/>
  </p:sldIdLst>
  <p:sldSz cx="9144000" cy="6858000" type="screen4x3"/>
  <p:notesSz cx="7315200" cy="9601200"/>
  <p:defaultTextStyle>
    <a:defPPr>
      <a:defRPr lang="en-US"/>
    </a:defPPr>
    <a:lvl1pPr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1pPr>
    <a:lvl2pPr marL="4572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2pPr>
    <a:lvl3pPr marL="9144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3pPr>
    <a:lvl4pPr marL="13716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4pPr>
    <a:lvl5pPr marL="1828800" algn="ctr" rtl="0" fontAlgn="base">
      <a:spcBef>
        <a:spcPct val="20000"/>
      </a:spcBef>
      <a:spcAft>
        <a:spcPct val="0"/>
      </a:spcAft>
      <a:buClr>
        <a:srgbClr val="FF0000"/>
      </a:buClr>
      <a:buFont typeface="Arial" pitchFamily="34" charset="0"/>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6699CC"/>
    <a:srgbClr val="FFFF00"/>
    <a:srgbClr val="FFFF99"/>
    <a:srgbClr val="008080"/>
    <a:srgbClr val="996600"/>
    <a:srgbClr val="CCCC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51" autoAdjust="0"/>
    <p:restoredTop sz="77325" autoAdjust="0"/>
  </p:normalViewPr>
  <p:slideViewPr>
    <p:cSldViewPr snapToGrid="0">
      <p:cViewPr>
        <p:scale>
          <a:sx n="65" d="100"/>
          <a:sy n="65" d="100"/>
        </p:scale>
        <p:origin x="-1752" y="-36"/>
      </p:cViewPr>
      <p:guideLst>
        <p:guide orient="horz" pos="4279"/>
        <p:guide orient="horz" pos="1380"/>
        <p:guide orient="horz" pos="2548"/>
        <p:guide orient="horz" pos="617"/>
        <p:guide orient="horz" pos="3984"/>
        <p:guide orient="horz" pos="1096"/>
        <p:guide pos="595"/>
        <p:guide pos="4949"/>
        <p:guide pos="5505"/>
        <p:guide pos="3072"/>
        <p:guide pos="2686"/>
        <p:guide pos="2071"/>
        <p:guide pos="1265"/>
        <p:guide pos="1344"/>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5898"/>
    </p:cViewPr>
  </p:sorterViewPr>
  <p:notesViewPr>
    <p:cSldViewPr snapToGrid="0">
      <p:cViewPr>
        <p:scale>
          <a:sx n="95" d="100"/>
          <a:sy n="95" d="100"/>
        </p:scale>
        <p:origin x="-1854" y="-78"/>
      </p:cViewPr>
      <p:guideLst>
        <p:guide orient="horz" pos="3413"/>
        <p:guide orient="horz" pos="3269"/>
        <p:guide orient="horz" pos="3221"/>
        <p:guide orient="horz" pos="353"/>
        <p:guide pos="4272"/>
        <p:guide pos="38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30.xml"/><Relationship Id="rId3" Type="http://schemas.openxmlformats.org/officeDocument/2006/relationships/slide" Target="slides/slide11.xml"/><Relationship Id="rId7" Type="http://schemas.openxmlformats.org/officeDocument/2006/relationships/slide" Target="slides/slide23.xml"/><Relationship Id="rId12" Type="http://schemas.openxmlformats.org/officeDocument/2006/relationships/slide" Target="slides/slide29.xml"/><Relationship Id="rId2" Type="http://schemas.openxmlformats.org/officeDocument/2006/relationships/slide" Target="slides/slide7.xml"/><Relationship Id="rId1" Type="http://schemas.openxmlformats.org/officeDocument/2006/relationships/slide" Target="slides/slide5.xml"/><Relationship Id="rId6" Type="http://schemas.openxmlformats.org/officeDocument/2006/relationships/slide" Target="slides/slide21.xml"/><Relationship Id="rId11" Type="http://schemas.openxmlformats.org/officeDocument/2006/relationships/slide" Target="slides/slide28.xml"/><Relationship Id="rId5" Type="http://schemas.openxmlformats.org/officeDocument/2006/relationships/slide" Target="slides/slide20.xml"/><Relationship Id="rId15" Type="http://schemas.openxmlformats.org/officeDocument/2006/relationships/slide" Target="slides/slide33.xml"/><Relationship Id="rId10" Type="http://schemas.openxmlformats.org/officeDocument/2006/relationships/slide" Target="slides/slide27.xml"/><Relationship Id="rId4" Type="http://schemas.openxmlformats.org/officeDocument/2006/relationships/slide" Target="slides/slide13.xml"/><Relationship Id="rId9" Type="http://schemas.openxmlformats.org/officeDocument/2006/relationships/slide" Target="slides/slide25.xml"/><Relationship Id="rId14"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23" tIns="48312" rIns="96623" bIns="48312" numCol="1" anchor="t" anchorCtr="0" compatLnSpc="1">
            <a:prstTxWarp prst="textNoShape">
              <a:avLst/>
            </a:prstTxWarp>
          </a:bodyPr>
          <a:lstStyle>
            <a:lvl1pPr algn="l" defTabSz="966788">
              <a:spcBef>
                <a:spcPct val="0"/>
              </a:spcBef>
              <a:buClr>
                <a:srgbClr val="000000"/>
              </a:buClr>
              <a:defRPr sz="1300"/>
            </a:lvl1pPr>
          </a:lstStyle>
          <a:p>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23" tIns="48312" rIns="96623" bIns="48312" numCol="1" anchor="t" anchorCtr="0" compatLnSpc="1">
            <a:prstTxWarp prst="textNoShape">
              <a:avLst/>
            </a:prstTxWarp>
          </a:bodyPr>
          <a:lstStyle>
            <a:lvl1pPr algn="r" defTabSz="966788">
              <a:spcBef>
                <a:spcPct val="0"/>
              </a:spcBef>
              <a:buClr>
                <a:srgbClr val="000000"/>
              </a:buClr>
              <a:defRPr sz="1300"/>
            </a:lvl1pPr>
          </a:lstStyle>
          <a:p>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23" tIns="48312" rIns="96623" bIns="48312" numCol="1" anchor="b" anchorCtr="0" compatLnSpc="1">
            <a:prstTxWarp prst="textNoShape">
              <a:avLst/>
            </a:prstTxWarp>
          </a:bodyPr>
          <a:lstStyle>
            <a:lvl1pPr algn="l" defTabSz="966788">
              <a:spcBef>
                <a:spcPct val="0"/>
              </a:spcBef>
              <a:buClr>
                <a:srgbClr val="000000"/>
              </a:buClr>
              <a:defRPr sz="1300"/>
            </a:lvl1pPr>
          </a:lstStyle>
          <a:p>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23" tIns="48312" rIns="96623" bIns="48312" numCol="1" anchor="b" anchorCtr="0" compatLnSpc="1">
            <a:prstTxWarp prst="textNoShape">
              <a:avLst/>
            </a:prstTxWarp>
          </a:bodyPr>
          <a:lstStyle>
            <a:lvl1pPr algn="r" defTabSz="966788">
              <a:spcBef>
                <a:spcPct val="0"/>
              </a:spcBef>
              <a:buClr>
                <a:srgbClr val="000000"/>
              </a:buClr>
              <a:defRPr sz="1300"/>
            </a:lvl1pPr>
          </a:lstStyle>
          <a:p>
            <a:fld id="{D14CBF8F-33B6-41BD-8AB0-D697FA7D8E42}" type="slidenum">
              <a:rPr lang="en-US"/>
              <a:pPr/>
              <a:t>‹#›</a:t>
            </a:fld>
            <a:endParaRPr lang="en-US"/>
          </a:p>
        </p:txBody>
      </p:sp>
    </p:spTree>
    <p:extLst>
      <p:ext uri="{BB962C8B-B14F-4D97-AF65-F5344CB8AC3E}">
        <p14:creationId xmlns:p14="http://schemas.microsoft.com/office/powerpoint/2010/main" val="173193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Slide_Image_Placeholder"/>
          <p:cNvSpPr>
            <a:spLocks noGrp="1" noRot="1" noChangeAspect="1" noChangeArrowheads="1" noTextEdit="1"/>
          </p:cNvSpPr>
          <p:nvPr>
            <p:ph type="sldImg" idx="2"/>
          </p:nvPr>
        </p:nvSpPr>
        <p:spPr bwMode="auto">
          <a:xfrm>
            <a:off x="536575" y="479425"/>
            <a:ext cx="6243638" cy="4683125"/>
          </a:xfrm>
          <a:prstGeom prst="rect">
            <a:avLst/>
          </a:prstGeom>
          <a:noFill/>
          <a:ln w="9525">
            <a:solidFill>
              <a:srgbClr val="000000"/>
            </a:solidFill>
            <a:miter lim="800000"/>
            <a:headEnd/>
            <a:tailEnd/>
          </a:ln>
          <a:effectLst/>
        </p:spPr>
      </p:sp>
      <p:sp>
        <p:nvSpPr>
          <p:cNvPr id="4101" name="Notes_TextBox_Placeholder"/>
          <p:cNvSpPr>
            <a:spLocks noGrp="1" noChangeArrowheads="1"/>
          </p:cNvSpPr>
          <p:nvPr>
            <p:ph type="body" sz="quarter" idx="3"/>
          </p:nvPr>
        </p:nvSpPr>
        <p:spPr bwMode="auto">
          <a:xfrm>
            <a:off x="609600" y="5400675"/>
            <a:ext cx="6096000" cy="3586163"/>
          </a:xfrm>
          <a:prstGeom prst="rect">
            <a:avLst/>
          </a:prstGeom>
          <a:noFill/>
          <a:ln w="9525">
            <a:noFill/>
            <a:miter lim="800000"/>
            <a:headEnd/>
            <a:tailEnd/>
          </a:ln>
          <a:effectLst/>
        </p:spPr>
        <p:txBody>
          <a:bodyPr vert="horz" wrap="square" lIns="13420" tIns="13420" rIns="13420" bIns="134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5" name="Notes_Footer"/>
          <p:cNvSpPr>
            <a:spLocks noChangeArrowheads="1"/>
          </p:cNvSpPr>
          <p:nvPr/>
        </p:nvSpPr>
        <p:spPr bwMode="gray">
          <a:xfrm>
            <a:off x="677863" y="9201150"/>
            <a:ext cx="6108700" cy="188913"/>
          </a:xfrm>
          <a:prstGeom prst="rect">
            <a:avLst/>
          </a:prstGeom>
          <a:solidFill>
            <a:srgbClr val="FFFFFF"/>
          </a:solidFill>
          <a:ln w="9525">
            <a:solidFill>
              <a:srgbClr val="FFFFFF"/>
            </a:solidFill>
            <a:miter lim="800000"/>
            <a:headEnd/>
            <a:tailEnd/>
          </a:ln>
          <a:effectLst/>
        </p:spPr>
        <p:txBody>
          <a:bodyPr wrap="none" lIns="96623" tIns="48312" rIns="96623" bIns="48312" anchor="ctr"/>
          <a:lstStyle/>
          <a:p>
            <a:pPr defTabSz="966788">
              <a:spcBef>
                <a:spcPct val="0"/>
              </a:spcBef>
              <a:buClrTx/>
              <a:buFontTx/>
              <a:buNone/>
            </a:pPr>
            <a:r>
              <a:rPr lang="en-US" sz="1200"/>
              <a:t>Oracle Database 10</a:t>
            </a:r>
            <a:r>
              <a:rPr lang="en-US" sz="1200" i="1"/>
              <a:t>g</a:t>
            </a:r>
            <a:r>
              <a:rPr lang="en-US" sz="1200"/>
              <a:t>: Administration Workshop I   1-</a:t>
            </a:r>
            <a:fld id="{83E83490-BB3B-4AF6-83B2-6E0535F8DC80}" type="slidenum">
              <a:rPr lang="en-US" sz="1200"/>
              <a:pPr defTabSz="966788">
                <a:spcBef>
                  <a:spcPct val="0"/>
                </a:spcBef>
                <a:buClrTx/>
                <a:buFontTx/>
                <a:buNone/>
              </a:pPr>
              <a:t>‹#›</a:t>
            </a:fld>
            <a:endParaRPr lang="en-US" sz="1200"/>
          </a:p>
        </p:txBody>
      </p:sp>
    </p:spTree>
    <p:extLst>
      <p:ext uri="{BB962C8B-B14F-4D97-AF65-F5344CB8AC3E}">
        <p14:creationId xmlns:p14="http://schemas.microsoft.com/office/powerpoint/2010/main" val="2158739973"/>
      </p:ext>
    </p:extLst>
  </p:cSld>
  <p:clrMap bg1="lt1" tx1="dk1" bg2="lt2" tx2="dk2" accent1="accent1" accent2="accent2" accent3="accent3" accent4="accent4" accent5="accent5" accent6="accent6" hlink="hlink" folHlink="folHlink"/>
  <p:notesStyle>
    <a:lvl1pPr algn="l" defTabSz="457200" rtl="0" fontAlgn="base">
      <a:spcBef>
        <a:spcPct val="50000"/>
      </a:spcBef>
      <a:spcAft>
        <a:spcPct val="0"/>
      </a:spcAft>
      <a:buSzPct val="100000"/>
      <a:buFont typeface="Arial" pitchFamily="34" charset="0"/>
      <a:defRPr sz="1200" b="1" kern="1200">
        <a:solidFill>
          <a:schemeClr val="tx1"/>
        </a:solidFill>
        <a:latin typeface="Arial" pitchFamily="34" charset="0"/>
        <a:ea typeface="+mn-ea"/>
        <a:cs typeface="+mn-cs"/>
      </a:defRPr>
    </a:lvl1pPr>
    <a:lvl2pPr marL="114300" algn="l" defTabSz="457200" rtl="0" fontAlgn="base">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fontAlgn="base">
      <a:spcBef>
        <a:spcPct val="0"/>
      </a:spcBef>
      <a:spcAft>
        <a:spcPct val="0"/>
      </a:spcAft>
      <a:buSzPct val="100000"/>
      <a:buChar char="•"/>
      <a:defRPr sz="1200" kern="1200">
        <a:solidFill>
          <a:srgbClr val="000000"/>
        </a:solidFill>
        <a:latin typeface="Times New Roman" pitchFamily="18" charset="0"/>
        <a:ea typeface="+mn-ea"/>
        <a:cs typeface="+mn-cs"/>
      </a:defRPr>
    </a:lvl3pPr>
    <a:lvl4pPr marL="800100" indent="-228600" algn="l" defTabSz="457200" rtl="0" fontAlgn="base">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fontAlgn="base">
      <a:spcBef>
        <a:spcPct val="0"/>
      </a:spcBef>
      <a:spcAft>
        <a:spcPct val="0"/>
      </a:spcAft>
      <a:buSzPct val="100000"/>
      <a:buFont typeface="Courier New" pitchFamily="49"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8" name="Rectangle 2054"/>
          <p:cNvSpPr>
            <a:spLocks noGrp="1" noRot="1" noChangeAspect="1" noChangeArrowheads="1" noTextEdit="1"/>
          </p:cNvSpPr>
          <p:nvPr>
            <p:ph type="sldImg"/>
          </p:nvPr>
        </p:nvSpPr>
        <p:spPr>
          <a:ln/>
        </p:spPr>
      </p:sp>
      <p:sp>
        <p:nvSpPr>
          <p:cNvPr id="653319" name="Rectangle 2055"/>
          <p:cNvSpPr>
            <a:spLocks noGrp="1" noChangeArrowheads="1"/>
          </p:cNvSpPr>
          <p:nvPr>
            <p:ph type="body" idx="1"/>
          </p:nvPr>
        </p:nvSpPr>
        <p:spPr/>
        <p:txBody>
          <a:bodyPr/>
          <a:lstStyle/>
          <a:p>
            <a:r>
              <a:rPr lang="en-US"/>
              <a:t>Oracle Database Architecture </a:t>
            </a:r>
          </a:p>
          <a:p>
            <a:pPr lvl="1"/>
            <a:r>
              <a:rPr lang="en-US"/>
              <a:t>The Oracle server is the key to information management. In general, an Oracle server must reliably manage a large amount of data in a multiuser environment so that many users can concurrently access the same data. All this must be accomplished while delivering high performance. An Oracle server must also prevent unauthorized access and provide efficient solutions for failure recovery.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2" name="Rectangle 4"/>
          <p:cNvSpPr>
            <a:spLocks noGrp="1" noRot="1" noChangeAspect="1" noChangeArrowheads="1" noTextEdit="1"/>
          </p:cNvSpPr>
          <p:nvPr>
            <p:ph type="sldImg"/>
          </p:nvPr>
        </p:nvSpPr>
        <p:spPr>
          <a:ln/>
        </p:spPr>
      </p:sp>
      <p:sp>
        <p:nvSpPr>
          <p:cNvPr id="560133" name="Rectangle 5"/>
          <p:cNvSpPr>
            <a:spLocks noGrp="1" noChangeArrowheads="1"/>
          </p:cNvSpPr>
          <p:nvPr>
            <p:ph type="body" idx="1"/>
          </p:nvPr>
        </p:nvSpPr>
        <p:spPr/>
        <p:txBody>
          <a:bodyPr/>
          <a:lstStyle/>
          <a:p>
            <a:r>
              <a:rPr lang="en-US"/>
              <a:t>Tablespaces and Data Files</a:t>
            </a:r>
          </a:p>
          <a:p>
            <a:pPr lvl="1"/>
            <a:r>
              <a:rPr lang="en-US"/>
              <a:t>A database is divided into logical storage units called tablespaces, which can be used to group related logical structures together. Each database is logically divided into one or more tablespaces. One or more data files are explicitly created for each tablespace to physically store the data of all logical structures in a tablespace.</a:t>
            </a:r>
          </a:p>
          <a:p>
            <a:pPr lvl="1"/>
            <a:r>
              <a:rPr lang="en-US" b="1"/>
              <a:t>Note:</a:t>
            </a:r>
            <a:r>
              <a:rPr lang="en-US"/>
              <a:t> You can also create the bigfile tablespaces, which are tablespaces with a single but very large (up to 4 billion data blocks) data file. The traditional smallfile tablespaces (which are the default) can contain multiple data files, but the files cannot be as large. For more information about the bigfile tablespaces, see the </a:t>
            </a:r>
            <a:r>
              <a:rPr lang="en-US" i="1"/>
              <a:t>Database Administrator’s Guide</a:t>
            </a:r>
            <a:r>
              <a:rPr lang="en-US"/>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8" name="Rectangle 4"/>
          <p:cNvSpPr>
            <a:spLocks noGrp="1" noRot="1" noChangeAspect="1" noChangeArrowheads="1" noTextEdit="1"/>
          </p:cNvSpPr>
          <p:nvPr>
            <p:ph type="sldImg"/>
          </p:nvPr>
        </p:nvSpPr>
        <p:spPr>
          <a:ln/>
        </p:spPr>
      </p:sp>
      <p:sp>
        <p:nvSpPr>
          <p:cNvPr id="651269" name="Rectangle 5"/>
          <p:cNvSpPr>
            <a:spLocks noGrp="1" noChangeArrowheads="1"/>
          </p:cNvSpPr>
          <p:nvPr>
            <p:ph type="body" idx="1"/>
          </p:nvPr>
        </p:nvSpPr>
        <p:spPr/>
        <p:txBody>
          <a:bodyPr/>
          <a:lstStyle/>
          <a:p>
            <a:r>
              <a:rPr lang="en-US">
                <a:latin typeface="Courier New" pitchFamily="49" charset="0"/>
              </a:rPr>
              <a:t>SYSTEM</a:t>
            </a:r>
            <a:r>
              <a:rPr lang="en-US"/>
              <a:t> and </a:t>
            </a:r>
            <a:r>
              <a:rPr lang="en-US">
                <a:latin typeface="Courier New" pitchFamily="49" charset="0"/>
              </a:rPr>
              <a:t>SYSAUX</a:t>
            </a:r>
            <a:r>
              <a:rPr lang="en-US"/>
              <a:t> Tablespaces</a:t>
            </a:r>
          </a:p>
          <a:p>
            <a:pPr lvl="1"/>
            <a:r>
              <a:rPr lang="en-US"/>
              <a:t>Each Oracle database contains a </a:t>
            </a:r>
            <a:r>
              <a:rPr lang="en-US">
                <a:latin typeface="Courier New" pitchFamily="49" charset="0"/>
              </a:rPr>
              <a:t>SYSTEM</a:t>
            </a:r>
            <a:r>
              <a:rPr lang="en-US"/>
              <a:t> tablespace and a </a:t>
            </a:r>
            <a:r>
              <a:rPr lang="en-US">
                <a:latin typeface="Courier New" pitchFamily="49" charset="0"/>
              </a:rPr>
              <a:t>SYSAUX</a:t>
            </a:r>
            <a:r>
              <a:rPr lang="en-US"/>
              <a:t> tablespace. They are automatically created when the database is created. The system default is to create a smallfile tablespace. You can also create bigfile tablespaces, which enable the </a:t>
            </a:r>
            <a:r>
              <a:rPr lang="en-US">
                <a:latin typeface="Palatino-Roman" charset="0"/>
              </a:rPr>
              <a:t>Oracle database to manage ultralarge files (up to 8 exabytes).</a:t>
            </a:r>
          </a:p>
          <a:p>
            <a:pPr lvl="1"/>
            <a:r>
              <a:rPr lang="en-US"/>
              <a:t>A tablespace can be online (accessible) or offline (not accessible). The </a:t>
            </a:r>
            <a:r>
              <a:rPr lang="en-US">
                <a:latin typeface="Courier New" pitchFamily="49" charset="0"/>
              </a:rPr>
              <a:t>SYSTEM</a:t>
            </a:r>
            <a:r>
              <a:rPr lang="en-US"/>
              <a:t> tablespace is always online, when the database is open. It stores tables that support the core functionality of the database, such as the data dictionary tables. </a:t>
            </a:r>
          </a:p>
          <a:p>
            <a:pPr lvl="1"/>
            <a:r>
              <a:rPr lang="en-US"/>
              <a:t>The </a:t>
            </a:r>
            <a:r>
              <a:rPr lang="en-US">
                <a:latin typeface="Courier New" pitchFamily="49" charset="0"/>
              </a:rPr>
              <a:t>SYSAUX</a:t>
            </a:r>
            <a:r>
              <a:rPr lang="en-US"/>
              <a:t> tablespace is an auxiliary tablespace to the </a:t>
            </a:r>
            <a:r>
              <a:rPr lang="en-US">
                <a:latin typeface="Courier New" pitchFamily="49" charset="0"/>
              </a:rPr>
              <a:t>SYSTEM</a:t>
            </a:r>
            <a:r>
              <a:rPr lang="en-US"/>
              <a:t> tablespace. The </a:t>
            </a:r>
            <a:r>
              <a:rPr lang="en-US">
                <a:latin typeface="Courier New" pitchFamily="49" charset="0"/>
              </a:rPr>
              <a:t>SYSAUX</a:t>
            </a:r>
            <a:r>
              <a:rPr lang="en-US"/>
              <a:t> tablespace stores many database components, and it must be online for the correct functioning of all database components.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0" name="Rectangle 4"/>
          <p:cNvSpPr>
            <a:spLocks noGrp="1" noRot="1" noChangeAspect="1" noChangeArrowheads="1" noTextEdit="1"/>
          </p:cNvSpPr>
          <p:nvPr>
            <p:ph type="sldImg"/>
          </p:nvPr>
        </p:nvSpPr>
        <p:spPr>
          <a:ln/>
        </p:spPr>
      </p:sp>
      <p:sp>
        <p:nvSpPr>
          <p:cNvPr id="562181" name="Rectangle 5"/>
          <p:cNvSpPr>
            <a:spLocks noGrp="1" noChangeArrowheads="1"/>
          </p:cNvSpPr>
          <p:nvPr>
            <p:ph type="body" idx="1"/>
          </p:nvPr>
        </p:nvSpPr>
        <p:spPr/>
        <p:txBody>
          <a:bodyPr/>
          <a:lstStyle/>
          <a:p>
            <a:r>
              <a:rPr lang="en-US"/>
              <a:t>Segments, Extents, and Blocks</a:t>
            </a:r>
          </a:p>
          <a:p>
            <a:pPr lvl="1"/>
            <a:r>
              <a:rPr lang="en-US"/>
              <a:t>Database objects, such as tables and indexes, are stored as segments in tablespaces. Each segment contains one or more extents. An extent consists of contiguous data blocks, which means that each extent can exist only in one data file. Data blocks are the smallest unit of I/O in the database.</a:t>
            </a:r>
          </a:p>
          <a:p>
            <a:pPr lvl="1"/>
            <a:r>
              <a:rPr lang="en-US"/>
              <a:t>When the database requests a set of data blocks from the operating system (OS), the OS maps this to an actual file system or disk block on the storage device. Because of this, you need not know the physical address of any of the data in your database. This also means that a data file can be striped or mirrored on several disks.</a:t>
            </a:r>
          </a:p>
          <a:p>
            <a:pPr lvl="1"/>
            <a:r>
              <a:rPr lang="en-US"/>
              <a:t>The size of the data block can be set at the time of the creation of the database. The default size of 8 KB is adequate for most databases. If your database supports a data warehouse application that has large tables and indexes, then a larger block size may be beneficial. </a:t>
            </a:r>
          </a:p>
          <a:p>
            <a:pPr lvl="1"/>
            <a:r>
              <a:rPr lang="en-US"/>
              <a:t>If your database supports a transactional application where reads and writes are random, then specifying a smaller block size may be beneficial. The maximum block size depends on your OS. The minimum Oracle block size is 2 KB and should rarely (if ever) be used.</a:t>
            </a:r>
          </a:p>
          <a:p>
            <a:pPr lvl="1"/>
            <a:r>
              <a:rPr lang="en-US"/>
              <a:t>You can have tablespaces with different block sizes. However, this should be used only for transportable tablespaces. For details, see the </a:t>
            </a:r>
            <a:r>
              <a:rPr lang="en-US" i="1"/>
              <a:t>Database Administrator’s Guide</a:t>
            </a:r>
            <a:r>
              <a:rPr lang="en-US"/>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2" name="Rectangle 4"/>
          <p:cNvSpPr>
            <a:spLocks noGrp="1" noRot="1" noChangeAspect="1" noChangeArrowheads="1" noTextEdit="1"/>
          </p:cNvSpPr>
          <p:nvPr>
            <p:ph type="sldImg"/>
          </p:nvPr>
        </p:nvSpPr>
        <p:spPr>
          <a:ln/>
        </p:spPr>
      </p:sp>
      <p:sp>
        <p:nvSpPr>
          <p:cNvPr id="580613" name="Rectangle 5"/>
          <p:cNvSpPr>
            <a:spLocks noGrp="1" noChangeArrowheads="1"/>
          </p:cNvSpPr>
          <p:nvPr>
            <p:ph type="body" idx="1"/>
          </p:nvPr>
        </p:nvSpPr>
        <p:spPr/>
        <p:txBody>
          <a:bodyPr/>
          <a:lstStyle/>
          <a:p>
            <a:r>
              <a:rPr lang="fr-FR"/>
              <a:t>Logical and Physical Database Structures</a:t>
            </a:r>
          </a:p>
          <a:p>
            <a:pPr lvl="1"/>
            <a:r>
              <a:rPr lang="en-US"/>
              <a:t>An Oracle database is a collection of data that is treated as a unit. The general purpose of a database is to store and retrieve related information. The database has logical structures and physical structures. </a:t>
            </a:r>
          </a:p>
          <a:p>
            <a:pPr lvl="1"/>
            <a:r>
              <a:rPr lang="en-US" b="1"/>
              <a:t>Tablespaces</a:t>
            </a:r>
          </a:p>
          <a:p>
            <a:pPr lvl="1"/>
            <a:r>
              <a:rPr lang="en-US"/>
              <a:t>A database is divided into logical storage units called tablespaces, which group related logical structures together. For example, tablespaces commonly group all of an application’s objects to simplify some administrative operations. You may have a tablespace for application data and an additional one for application indexes.</a:t>
            </a:r>
          </a:p>
          <a:p>
            <a:pPr lvl="1"/>
            <a:r>
              <a:rPr lang="en-US" b="1"/>
              <a:t>Databases, Tablespaces, and Data Files</a:t>
            </a:r>
          </a:p>
          <a:p>
            <a:pPr lvl="1"/>
            <a:r>
              <a:rPr lang="en-US"/>
              <a:t>The relationship among databases, tablespaces, and data files is illustrated in the slide above. Each database is logically divided into one or more tablespaces. One or more data files are explicitly created for each tablespace to physically store the data of all logical structures in a tablespace. If it is a </a:t>
            </a:r>
            <a:r>
              <a:rPr lang="en-US">
                <a:latin typeface="Courier New" pitchFamily="49" charset="0"/>
              </a:rPr>
              <a:t>TEMPORARY</a:t>
            </a:r>
            <a:r>
              <a:rPr lang="en-US"/>
              <a:t> tablespace, instead of a data file, the tablespace has a temporary file.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0" name="Rectangle 4"/>
          <p:cNvSpPr>
            <a:spLocks noGrp="1" noChangeArrowheads="1"/>
          </p:cNvSpPr>
          <p:nvPr>
            <p:ph type="body" idx="1"/>
          </p:nvPr>
        </p:nvSpPr>
        <p:spPr>
          <a:xfrm>
            <a:off x="609600" y="466725"/>
            <a:ext cx="6096000" cy="8520113"/>
          </a:xfrm>
        </p:spPr>
        <p:txBody>
          <a:bodyPr/>
          <a:lstStyle/>
          <a:p>
            <a:r>
              <a:rPr lang="fr-FR"/>
              <a:t>Logical and Physical Database Structures </a:t>
            </a:r>
            <a:r>
              <a:rPr lang="en-US"/>
              <a:t>(continued)</a:t>
            </a:r>
          </a:p>
          <a:p>
            <a:pPr lvl="1"/>
            <a:r>
              <a:rPr lang="en-US" b="1"/>
              <a:t>Schemas</a:t>
            </a:r>
          </a:p>
          <a:p>
            <a:pPr lvl="1"/>
            <a:r>
              <a:rPr lang="en-US"/>
              <a:t>A schema is a collection of database objects that are owned by a database user. Schema objects are the logical structures that directly refer to the database’s data. Schema objects include such structures as tables, views, sequences, stored procedures, synonyms, indexes, clusters, and database links. In general, schema objects include everything that your application creates in the database.</a:t>
            </a:r>
          </a:p>
          <a:p>
            <a:pPr lvl="1"/>
            <a:r>
              <a:rPr lang="en-US" b="1"/>
              <a:t>Data Blocks</a:t>
            </a:r>
          </a:p>
          <a:p>
            <a:pPr lvl="1"/>
            <a:r>
              <a:rPr lang="en-US"/>
              <a:t>At the finest level of granularity, an Oracle database’s data is stored in data blocks. One data block corresponds to a specific number of bytes of physical database space on the disk. A data block size is specified for each tablespace when it is created. A database uses and allocates free database space in Oracle data blocks.</a:t>
            </a:r>
          </a:p>
          <a:p>
            <a:pPr lvl="1"/>
            <a:r>
              <a:rPr lang="en-US" b="1"/>
              <a:t>Extents </a:t>
            </a:r>
          </a:p>
          <a:p>
            <a:pPr lvl="1"/>
            <a:r>
              <a:rPr lang="en-US"/>
              <a:t>The next level of logical database space is called an extent. An extent is a specific number of contiguous data blocks (obtained in a single allocation) that are used to store a specific type of information.</a:t>
            </a:r>
          </a:p>
          <a:p>
            <a:pPr lvl="1"/>
            <a:r>
              <a:rPr lang="en-US" b="1"/>
              <a:t>Segments </a:t>
            </a:r>
          </a:p>
          <a:p>
            <a:pPr lvl="1"/>
            <a:r>
              <a:rPr lang="en-US"/>
              <a:t>The level of logical database storage above an extent is called a segment. A segment is a set of extents allocated for a certain logical structure. For example, the different types of segments include:</a:t>
            </a:r>
          </a:p>
          <a:p>
            <a:pPr lvl="2"/>
            <a:r>
              <a:rPr lang="en-US" i="1"/>
              <a:t>Data segments: </a:t>
            </a:r>
            <a:r>
              <a:rPr lang="en-US"/>
              <a:t>Each nonclustered, non-indexed-organized table has a data segment. All of the table’s data is stored in the extents of its data segment. For a partitioned table, each partition has a data segment. Each cluster has a data segment. The data of every table in the cluster is stored in the cluster’s data segment.</a:t>
            </a:r>
          </a:p>
          <a:p>
            <a:pPr lvl="2"/>
            <a:r>
              <a:rPr lang="en-US" i="1"/>
              <a:t>Index segments: </a:t>
            </a:r>
            <a:r>
              <a:rPr lang="en-US"/>
              <a:t>Each index has an index segment that stores all of its data. For a partitioned index, each partition has an index segment.</a:t>
            </a:r>
          </a:p>
          <a:p>
            <a:pPr lvl="2"/>
            <a:r>
              <a:rPr lang="en-US" i="1"/>
              <a:t>Undo segments: </a:t>
            </a:r>
            <a:r>
              <a:rPr lang="en-US"/>
              <a:t>One </a:t>
            </a:r>
            <a:r>
              <a:rPr lang="en-US">
                <a:latin typeface="Courier New" pitchFamily="49" charset="0"/>
              </a:rPr>
              <a:t>UNDO</a:t>
            </a:r>
            <a:r>
              <a:rPr lang="en-US"/>
              <a:t> tablespace is created by the database administrator to temporarily store </a:t>
            </a:r>
            <a:r>
              <a:rPr lang="en-US" i="1"/>
              <a:t>undo</a:t>
            </a:r>
            <a:r>
              <a:rPr lang="en-US"/>
              <a:t> information. The information in an undo segment is used to generate read-consistent database information and, during database recovery, to roll back uncommitted transactions for users.</a:t>
            </a:r>
          </a:p>
          <a:p>
            <a:pPr lvl="2"/>
            <a:r>
              <a:rPr lang="en-US" i="1"/>
              <a:t>Temporary segments:</a:t>
            </a:r>
            <a:r>
              <a:rPr lang="en-US"/>
              <a:t> Temporary segments are created by the Oracle database when a SQL statement needs a temporary work area to complete execution. When the statement finishes execution, the temporary segment’s extents are returned to the instance for future use. Specify a default temporary tablespace for every user or a default temporary tablespace, which is used databasewide.</a:t>
            </a:r>
          </a:p>
          <a:p>
            <a:pPr lvl="1"/>
            <a:r>
              <a:rPr lang="en-US"/>
              <a:t>The Oracle database dynamically allocates space. When the existing extents of a segment are full, additional extents are added. Because extents are allocated as needed, the extents of a segment may or may not be contiguous on the disk.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0" name="Rectangle 4"/>
          <p:cNvSpPr>
            <a:spLocks noGrp="1" noRot="1" noChangeAspect="1" noChangeArrowheads="1" noTextEdit="1"/>
          </p:cNvSpPr>
          <p:nvPr>
            <p:ph type="sldImg"/>
          </p:nvPr>
        </p:nvSpPr>
        <p:spPr>
          <a:ln/>
        </p:spPr>
      </p:sp>
      <p:sp>
        <p:nvSpPr>
          <p:cNvPr id="577541" name="Rectangle 5"/>
          <p:cNvSpPr>
            <a:spLocks noGrp="1" noChangeArrowheads="1"/>
          </p:cNvSpPr>
          <p:nvPr>
            <p:ph type="body" idx="1"/>
          </p:nvPr>
        </p:nvSpPr>
        <p:spPr/>
        <p:txBody>
          <a:bodyPr/>
          <a:lstStyle/>
          <a:p>
            <a:r>
              <a:rPr lang="en-US"/>
              <a:t>Enlarging the Database</a:t>
            </a:r>
          </a:p>
          <a:p>
            <a:pPr lvl="1"/>
            <a:r>
              <a:rPr lang="en-US"/>
              <a:t>These activities can be performed with Enterprise Manager. In the end, the size of the database can be described as the sum of all its tablespaces.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8" name="Rectangle 4"/>
          <p:cNvSpPr>
            <a:spLocks noGrp="1" noRot="1" noChangeAspect="1" noChangeArrowheads="1" noTextEdit="1"/>
          </p:cNvSpPr>
          <p:nvPr>
            <p:ph type="sldImg"/>
          </p:nvPr>
        </p:nvSpPr>
        <p:spPr>
          <a:ln/>
        </p:spPr>
      </p:sp>
      <p:sp>
        <p:nvSpPr>
          <p:cNvPr id="553989" name="Rectangle 5"/>
          <p:cNvSpPr>
            <a:spLocks noGrp="1" noChangeArrowheads="1"/>
          </p:cNvSpPr>
          <p:nvPr>
            <p:ph type="body" idx="1"/>
          </p:nvPr>
        </p:nvSpPr>
        <p:spPr/>
        <p:txBody>
          <a:bodyPr/>
          <a:lstStyle/>
          <a:p>
            <a:r>
              <a:rPr lang="en-US"/>
              <a:t>Exploring the Storage Structure </a:t>
            </a:r>
          </a:p>
          <a:p>
            <a:pPr lvl="1"/>
            <a:r>
              <a:rPr lang="en-US"/>
              <a:t>Logical data structures are stored in the physical files of the database. You can easily view the logical structures of your database through Enterprise Manager. Detailed information about each structure can be obtained by clicking the links in the Storage region of the Administration page.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Rot="1" noChangeAspect="1" noChangeArrowheads="1" noTextEdit="1"/>
          </p:cNvSpPr>
          <p:nvPr>
            <p:ph type="sldImg"/>
          </p:nvPr>
        </p:nvSpPr>
        <p:spPr>
          <a:ln/>
        </p:spPr>
      </p:sp>
      <p:sp>
        <p:nvSpPr>
          <p:cNvPr id="692228" name="Rectangle 4"/>
          <p:cNvSpPr>
            <a:spLocks noGrp="1" noChangeArrowheads="1"/>
          </p:cNvSpPr>
          <p:nvPr>
            <p:ph type="body" idx="1"/>
          </p:nvPr>
        </p:nvSpPr>
        <p:spPr/>
        <p:txBody>
          <a:bodyPr/>
          <a:lstStyle/>
          <a:p>
            <a:r>
              <a:rPr lang="en-US"/>
              <a:t>Database Architecture: Summary of Structural Components</a:t>
            </a:r>
          </a:p>
          <a:p>
            <a:pPr lvl="1"/>
            <a:r>
              <a:rPr lang="en-US"/>
              <a:t>In this lesson, you learned at a high-level about the structural components of the Oracle database: memory, process and storage structures. More details follow.</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Rot="1" noChangeAspect="1" noChangeArrowheads="1" noTextEdit="1"/>
          </p:cNvSpPr>
          <p:nvPr>
            <p:ph type="sldImg"/>
          </p:nvPr>
        </p:nvSpPr>
        <p:spPr>
          <a:ln/>
        </p:spPr>
      </p:sp>
      <p:sp>
        <p:nvSpPr>
          <p:cNvPr id="693253"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Rectangle 4"/>
          <p:cNvSpPr>
            <a:spLocks noGrp="1" noRot="1" noChangeAspect="1" noChangeArrowheads="1" noTextEdit="1"/>
          </p:cNvSpPr>
          <p:nvPr>
            <p:ph type="sldImg"/>
          </p:nvPr>
        </p:nvSpPr>
        <p:spPr>
          <a:ln/>
        </p:spPr>
      </p:sp>
      <p:sp>
        <p:nvSpPr>
          <p:cNvPr id="642053" name="Rectangle 5"/>
          <p:cNvSpPr>
            <a:spLocks noGrp="1" noChangeArrowheads="1"/>
          </p:cNvSpPr>
          <p:nvPr>
            <p:ph type="body" idx="1"/>
          </p:nvPr>
        </p:nvSpPr>
        <p:spPr/>
        <p:txBody>
          <a:bodyPr/>
          <a:lstStyle/>
          <a:p>
            <a:r>
              <a:rPr lang="en-US"/>
              <a:t>Control Files </a:t>
            </a:r>
          </a:p>
          <a:p>
            <a:pPr lvl="1"/>
            <a:r>
              <a:rPr lang="en-US"/>
              <a:t>When you mount and open the database instance, the control file is read. The entries in the control file specify the physical files that make up the database. When you add additional files to your database, the control file is automatically updated. The location of the control files is specified in the </a:t>
            </a:r>
            <a:r>
              <a:rPr lang="en-US">
                <a:latin typeface="Courier New" pitchFamily="49" charset="0"/>
              </a:rPr>
              <a:t>CONTROL_FILES</a:t>
            </a:r>
            <a:r>
              <a:rPr lang="en-US"/>
              <a:t> initialization parameter.</a:t>
            </a:r>
          </a:p>
          <a:p>
            <a:pPr lvl="1"/>
            <a:r>
              <a:rPr lang="en-US"/>
              <a:t>To protect against the failure of the database because of the loss of the control file, you must multiplex the control file on at least three different physical devices. By specifying multiple files through the initialization parameter, you enable the Oracle server to maintain multiple copies of the control file.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902" name="Rectangle 2054"/>
          <p:cNvSpPr>
            <a:spLocks noGrp="1" noRot="1" noChangeAspect="1" noChangeArrowheads="1" noTextEdit="1"/>
          </p:cNvSpPr>
          <p:nvPr>
            <p:ph type="sldImg"/>
          </p:nvPr>
        </p:nvSpPr>
        <p:spPr>
          <a:ln/>
        </p:spPr>
      </p:sp>
      <p:sp>
        <p:nvSpPr>
          <p:cNvPr id="592903" name="Rectangle 2055"/>
          <p:cNvSpPr>
            <a:spLocks noGrp="1" noChangeArrowheads="1"/>
          </p:cNvSpPr>
          <p:nvPr>
            <p:ph type="body" idx="1"/>
          </p:nvPr>
        </p:nvSpPr>
        <p:spPr/>
        <p:txBody>
          <a:bodyPr/>
          <a:lstStyle/>
          <a:p>
            <a:r>
              <a:rPr lang="en-US"/>
              <a:t>Database Structures</a:t>
            </a:r>
          </a:p>
          <a:p>
            <a:pPr lvl="1"/>
            <a:r>
              <a:rPr lang="en-US"/>
              <a:t>Each running Oracle database is associated with an Oracle instance. When a database is started on a database server, the Oracle software allocates a shared memory area called the System Global Area (SGA) and starts several Oracle background processes. This combination of the SGA and the Oracle processes is called an Oracle instance.</a:t>
            </a:r>
          </a:p>
          <a:p>
            <a:pPr lvl="1"/>
            <a:r>
              <a:rPr lang="en-US"/>
              <a:t>After starting an instance, the Oracle software associates the instance with a specific database. This is called mounting the database. The database is then ready to be opened, which makes it accessible to authorized users. Multiple instances can execute concurrently on the same computer, each accessing its own physical database.</a:t>
            </a:r>
          </a:p>
          <a:p>
            <a:pPr lvl="1"/>
            <a:r>
              <a:rPr lang="en-US"/>
              <a:t>You can look at the Oracle database architecture as various interrelated structural components.</a:t>
            </a:r>
          </a:p>
          <a:p>
            <a:pPr lvl="1"/>
            <a:r>
              <a:rPr lang="en-US">
                <a:latin typeface="Palatino-Roman" charset="0"/>
              </a:rPr>
              <a:t>An Oracle database uses memory structures and processes to manage and access the database. All memory structures exist in the main memory of the computers that constitute the database server. </a:t>
            </a:r>
            <a:r>
              <a:rPr lang="en-US">
                <a:latin typeface="Palatino-Bold" charset="0"/>
              </a:rPr>
              <a:t>Processes</a:t>
            </a:r>
            <a:r>
              <a:rPr lang="en-US" b="1">
                <a:latin typeface="Palatino-Bold" charset="0"/>
              </a:rPr>
              <a:t> </a:t>
            </a:r>
            <a:r>
              <a:rPr lang="en-US">
                <a:latin typeface="Palatino-Roman" charset="0"/>
              </a:rPr>
              <a:t>are jobs that work in the memory of these computers. A </a:t>
            </a:r>
            <a:r>
              <a:rPr lang="en-US">
                <a:latin typeface="Palatino-Bold" charset="0"/>
              </a:rPr>
              <a:t>process </a:t>
            </a:r>
            <a:r>
              <a:rPr lang="en-US">
                <a:latin typeface="Palatino-Roman" charset="0"/>
              </a:rPr>
              <a:t>is defined as a “thread of control” or a mechanism in an operating system that can run a series of steps.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Rot="1" noChangeAspect="1" noChangeArrowheads="1" noTextEdit="1"/>
          </p:cNvSpPr>
          <p:nvPr>
            <p:ph type="sldImg"/>
          </p:nvPr>
        </p:nvSpPr>
        <p:spPr>
          <a:ln/>
        </p:spPr>
      </p:sp>
      <p:sp>
        <p:nvSpPr>
          <p:cNvPr id="670725" name="Rectangle 5"/>
          <p:cNvSpPr>
            <a:spLocks noGrp="1" noChangeArrowheads="1"/>
          </p:cNvSpPr>
          <p:nvPr>
            <p:ph type="body" idx="1"/>
          </p:nvPr>
        </p:nvSpPr>
        <p:spPr/>
        <p:txBody>
          <a:bodyPr/>
          <a:lstStyle/>
          <a:p>
            <a:r>
              <a:rPr lang="en-US"/>
              <a:t>Oracle Instance Management</a:t>
            </a:r>
          </a:p>
          <a:p>
            <a:pPr lvl="1"/>
            <a:r>
              <a:rPr lang="en-US"/>
              <a:t>An Oracle database server consists of an Oracle database and an Oracle instance. An Oracle instance is made up of memory structures, known as the System Global Area (SGA), and background processes that handle much of the behind-the-scenes work involved in running an instance.</a:t>
            </a:r>
          </a:p>
          <a:p>
            <a:pPr lvl="1"/>
            <a:r>
              <a:rPr lang="en-US"/>
              <a:t>The instance is idle (nonexistent) until it is started. When the instance is started, an initialization parameter file is read and the instance is configured according to instructions contained within the parameter file. </a:t>
            </a:r>
          </a:p>
          <a:p>
            <a:pPr lvl="1"/>
            <a:r>
              <a:rPr lang="en-US"/>
              <a:t>After the instance is started and the database is opened, users can access the database.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50" name="Rectangle 6"/>
          <p:cNvSpPr>
            <a:spLocks noGrp="1" noRot="1" noChangeAspect="1" noChangeArrowheads="1" noTextEdit="1"/>
          </p:cNvSpPr>
          <p:nvPr>
            <p:ph type="sldImg"/>
          </p:nvPr>
        </p:nvSpPr>
        <p:spPr>
          <a:ln/>
        </p:spPr>
      </p:sp>
      <p:sp>
        <p:nvSpPr>
          <p:cNvPr id="646151" name="Rectangle 7"/>
          <p:cNvSpPr>
            <a:spLocks noGrp="1" noChangeArrowheads="1"/>
          </p:cNvSpPr>
          <p:nvPr>
            <p:ph type="body" idx="1"/>
          </p:nvPr>
        </p:nvSpPr>
        <p:spPr/>
        <p:txBody>
          <a:bodyPr/>
          <a:lstStyle/>
          <a:p>
            <a:r>
              <a:rPr lang="en-US"/>
              <a:t>Data Files</a:t>
            </a:r>
          </a:p>
          <a:p>
            <a:pPr lvl="1"/>
            <a:r>
              <a:rPr lang="en-US"/>
              <a:t>Each Oracle database has one or more physical data files. Data files contain all the database data. The data of logical database structures, such as tables and indexes, is physically stored in the data files allocated for a database.</a:t>
            </a:r>
          </a:p>
          <a:p>
            <a:pPr lvl="1"/>
            <a:r>
              <a:rPr lang="en-US"/>
              <a:t>The characteristics of data files are as follows:</a:t>
            </a:r>
          </a:p>
          <a:p>
            <a:pPr lvl="2"/>
            <a:r>
              <a:rPr lang="en-US"/>
              <a:t>A data file can be associated with only one database.</a:t>
            </a:r>
          </a:p>
          <a:p>
            <a:pPr lvl="2"/>
            <a:r>
              <a:rPr lang="en-US"/>
              <a:t>Data files can have certain characteristics set to enable them to automatically extend when the database runs out of space.</a:t>
            </a:r>
          </a:p>
          <a:p>
            <a:pPr lvl="2"/>
            <a:r>
              <a:rPr lang="en-US"/>
              <a:t>One or more data files form a logical unit of database storage called a tablespace.</a:t>
            </a:r>
          </a:p>
          <a:p>
            <a:pPr lvl="1"/>
            <a:r>
              <a:rPr lang="en-US"/>
              <a:t>The data in a data file is read, as needed, during normal database operations and stored in the buffer cache of the Oracle instance. For example, assume that a user wants to access some data in a table of a database. If the requested information is not already in the buffer cache for the database, then the data block is read from the appropriate data files and stored in memory.</a:t>
            </a:r>
          </a:p>
          <a:p>
            <a:pPr lvl="1"/>
            <a:r>
              <a:rPr lang="en-US"/>
              <a:t>Modified or new data is not necessarily written to a data file immediately. To reduce the amount of disk access and to increase performance, modifieddata is pooled in memory and written to the appropriate data files all at once.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Rectangle 4"/>
          <p:cNvSpPr>
            <a:spLocks noGrp="1" noRot="1" noChangeAspect="1" noChangeArrowheads="1" noTextEdit="1"/>
          </p:cNvSpPr>
          <p:nvPr>
            <p:ph type="sldImg"/>
          </p:nvPr>
        </p:nvSpPr>
        <p:spPr>
          <a:ln/>
        </p:spPr>
      </p:sp>
      <p:sp>
        <p:nvSpPr>
          <p:cNvPr id="656389" name="Rectangle 5"/>
          <p:cNvSpPr>
            <a:spLocks noGrp="1" noChangeArrowheads="1"/>
          </p:cNvSpPr>
          <p:nvPr>
            <p:ph type="body" idx="1"/>
          </p:nvPr>
        </p:nvSpPr>
        <p:spPr/>
        <p:txBody>
          <a:bodyPr/>
          <a:lstStyle/>
          <a:p>
            <a:r>
              <a:rPr lang="en-US"/>
              <a:t>Database Writer (DBW</a:t>
            </a:r>
            <a:r>
              <a:rPr lang="en-US" i="1"/>
              <a:t>n</a:t>
            </a:r>
            <a:r>
              <a:rPr lang="en-US"/>
              <a:t>)</a:t>
            </a:r>
          </a:p>
          <a:p>
            <a:pPr lvl="1"/>
            <a:r>
              <a:rPr lang="en-US"/>
              <a:t>The server process records changes to undo and data blocks in the database buffer cache. DBW</a:t>
            </a:r>
            <a:r>
              <a:rPr lang="en-US" i="1"/>
              <a:t>n</a:t>
            </a:r>
            <a:r>
              <a:rPr lang="en-US"/>
              <a:t> writes the dirty buffers from the database buffer cache to data files. It ensures that a sufficient number of free buffers (buffers that can be overwritten when server processes need to read blocks from the data files) are available in the database buffer cache. Server processes make changes only in the database buffer cache. This is a prerequisite for high database performance.</a:t>
            </a:r>
          </a:p>
          <a:p>
            <a:pPr lvl="1"/>
            <a:r>
              <a:rPr lang="en-US"/>
              <a:t>DBW</a:t>
            </a:r>
            <a:r>
              <a:rPr lang="en-US" i="1"/>
              <a:t>n</a:t>
            </a:r>
            <a:r>
              <a:rPr lang="en-US"/>
              <a:t> defers writing to the data files until one of the following events occurs:</a:t>
            </a:r>
          </a:p>
          <a:p>
            <a:pPr lvl="2"/>
            <a:r>
              <a:rPr lang="en-US"/>
              <a:t>Writing an incremental or normal checkpoint </a:t>
            </a:r>
          </a:p>
          <a:p>
            <a:pPr lvl="2"/>
            <a:r>
              <a:rPr lang="en-US"/>
              <a:t>The number of dirty buffers reaches a threshold value</a:t>
            </a:r>
          </a:p>
          <a:p>
            <a:pPr lvl="2"/>
            <a:r>
              <a:rPr lang="en-US"/>
              <a:t>A process scans a specified number of blocks when looking for free buffers and cannot find any</a:t>
            </a:r>
          </a:p>
          <a:p>
            <a:pPr lvl="2"/>
            <a:r>
              <a:rPr lang="en-US"/>
              <a:t>Timeout occurs</a:t>
            </a:r>
          </a:p>
          <a:p>
            <a:pPr lvl="2"/>
            <a:r>
              <a:rPr lang="en-US"/>
              <a:t>Receiving a ping request in Real Application Clusters (RAC) environment </a:t>
            </a:r>
          </a:p>
          <a:p>
            <a:pPr lvl="2"/>
            <a:r>
              <a:rPr lang="en-US"/>
              <a:t>Placing a normal or temporary tablespace offline</a:t>
            </a:r>
          </a:p>
          <a:p>
            <a:pPr lvl="2"/>
            <a:r>
              <a:rPr lang="en-US"/>
              <a:t>Placing a tablespace in read-only mode</a:t>
            </a:r>
          </a:p>
          <a:p>
            <a:pPr lvl="2"/>
            <a:r>
              <a:rPr lang="en-US"/>
              <a:t>Dropping or truncating a table</a:t>
            </a:r>
          </a:p>
          <a:p>
            <a:pPr lvl="2"/>
            <a:r>
              <a:rPr lang="en-US"/>
              <a:t>Executing the </a:t>
            </a:r>
            <a:r>
              <a:rPr lang="en-US">
                <a:latin typeface="Courier New" pitchFamily="49" charset="0"/>
              </a:rPr>
              <a:t>ALTER TABLESPACE</a:t>
            </a:r>
            <a:r>
              <a:rPr lang="en-US"/>
              <a:t> … </a:t>
            </a:r>
            <a:r>
              <a:rPr lang="en-US">
                <a:latin typeface="Courier New" pitchFamily="49" charset="0"/>
              </a:rPr>
              <a:t>BEGIN BACKUP</a:t>
            </a:r>
            <a:r>
              <a:rPr lang="en-US"/>
              <a:t> command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Rot="1" noChangeAspect="1" noChangeArrowheads="1" noTextEdit="1"/>
          </p:cNvSpPr>
          <p:nvPr>
            <p:ph type="sldImg"/>
          </p:nvPr>
        </p:nvSpPr>
        <p:spPr>
          <a:ln/>
        </p:spPr>
      </p:sp>
      <p:sp>
        <p:nvSpPr>
          <p:cNvPr id="664581" name="Rectangle 5"/>
          <p:cNvSpPr>
            <a:spLocks noGrp="1" noChangeArrowheads="1"/>
          </p:cNvSpPr>
          <p:nvPr>
            <p:ph type="body" idx="1"/>
          </p:nvPr>
        </p:nvSpPr>
        <p:spPr/>
        <p:txBody>
          <a:bodyPr/>
          <a:lstStyle/>
          <a:p>
            <a:r>
              <a:rPr lang="en-US"/>
              <a:t>Checkpoint (CKPT)</a:t>
            </a:r>
          </a:p>
          <a:p>
            <a:pPr lvl="1"/>
            <a:r>
              <a:rPr lang="en-US">
                <a:cs typeface="Times New Roman" pitchFamily="18" charset="0"/>
              </a:rPr>
              <a:t>Every three seconds (or more frequently), the CKPT process stores data in the control file to document which modified data blocks DBW</a:t>
            </a:r>
            <a:r>
              <a:rPr lang="en-US" i="1">
                <a:cs typeface="Times New Roman" pitchFamily="18" charset="0"/>
              </a:rPr>
              <a:t>n </a:t>
            </a:r>
            <a:r>
              <a:rPr lang="en-US">
                <a:cs typeface="Times New Roman" pitchFamily="18" charset="0"/>
              </a:rPr>
              <a:t>has written from the SGA to disk. This is called a “checkpoint”. The purpose of a checkpoint is to identify that place in the online redo log file where instance recovery is to begin (which is called the “checkpoint position”).</a:t>
            </a:r>
          </a:p>
          <a:p>
            <a:pPr lvl="1"/>
            <a:r>
              <a:rPr lang="en-US">
                <a:cs typeface="Times New Roman" pitchFamily="18" charset="0"/>
              </a:rPr>
              <a:t>In the event of a log switch, the CKPT process also writes this checkpoint information to the headers of data files.</a:t>
            </a:r>
          </a:p>
          <a:p>
            <a:pPr lvl="1">
              <a:lnSpc>
                <a:spcPct val="95000"/>
              </a:lnSpc>
            </a:pPr>
            <a:r>
              <a:rPr lang="en-US">
                <a:cs typeface="Times New Roman" pitchFamily="18" charset="0"/>
              </a:rPr>
              <a:t>Checkpoints exist for the following reasons:</a:t>
            </a:r>
          </a:p>
          <a:p>
            <a:pPr lvl="2">
              <a:lnSpc>
                <a:spcPct val="95000"/>
              </a:lnSpc>
            </a:pPr>
            <a:r>
              <a:rPr lang="en-US">
                <a:cs typeface="Times New Roman" pitchFamily="18" charset="0"/>
              </a:rPr>
              <a:t>To ensure that modified data blocks in memory are written to the disk regularly so that data is not lost in case of a system or database failure</a:t>
            </a:r>
          </a:p>
          <a:p>
            <a:pPr lvl="2">
              <a:lnSpc>
                <a:spcPct val="95000"/>
              </a:lnSpc>
            </a:pPr>
            <a:r>
              <a:rPr lang="en-US">
                <a:cs typeface="Times New Roman" pitchFamily="18" charset="0"/>
              </a:rPr>
              <a:t>To reduce the time required for instance recovery. Only the online redo log file entries following the last checkpoint need to be processed for recovery.</a:t>
            </a:r>
          </a:p>
          <a:p>
            <a:pPr lvl="2">
              <a:lnSpc>
                <a:spcPct val="95000"/>
              </a:lnSpc>
            </a:pPr>
            <a:r>
              <a:rPr lang="en-US">
                <a:cs typeface="Times New Roman" pitchFamily="18" charset="0"/>
              </a:rPr>
              <a:t>To ensure that all committed data has been written to data files during shutdown</a:t>
            </a:r>
          </a:p>
          <a:p>
            <a:pPr lvl="1">
              <a:lnSpc>
                <a:spcPct val="95000"/>
              </a:lnSpc>
            </a:pPr>
            <a:r>
              <a:rPr lang="en-US">
                <a:cs typeface="Times New Roman" pitchFamily="18" charset="0"/>
              </a:rPr>
              <a:t>The checkpoint information written by the CKPT process includes checkpoint position, system change number, location in the online redo log file to begin recovery, information about logs, and so on. </a:t>
            </a:r>
          </a:p>
          <a:p>
            <a:pPr lvl="1">
              <a:lnSpc>
                <a:spcPct val="95000"/>
              </a:lnSpc>
            </a:pPr>
            <a:r>
              <a:rPr lang="en-US" b="1"/>
              <a:t>Note:</a:t>
            </a:r>
            <a:r>
              <a:rPr lang="en-US"/>
              <a:t> The CKPT process does not write data blocks to the disk or redo blocks to the online redo log files.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0" name="Rectangle 4"/>
          <p:cNvSpPr>
            <a:spLocks noGrp="1" noRot="1" noChangeAspect="1" noChangeArrowheads="1" noTextEdit="1"/>
          </p:cNvSpPr>
          <p:nvPr>
            <p:ph type="sldImg"/>
          </p:nvPr>
        </p:nvSpPr>
        <p:spPr>
          <a:ln/>
        </p:spPr>
      </p:sp>
      <p:sp>
        <p:nvSpPr>
          <p:cNvPr id="644101" name="Rectangle 5"/>
          <p:cNvSpPr>
            <a:spLocks noGrp="1" noChangeArrowheads="1"/>
          </p:cNvSpPr>
          <p:nvPr>
            <p:ph type="body" idx="1"/>
          </p:nvPr>
        </p:nvSpPr>
        <p:spPr/>
        <p:txBody>
          <a:bodyPr/>
          <a:lstStyle/>
          <a:p>
            <a:r>
              <a:rPr lang="en-US"/>
              <a:t>Redo Log Files and LogWriter</a:t>
            </a:r>
          </a:p>
          <a:p>
            <a:pPr lvl="1"/>
            <a:r>
              <a:rPr lang="en-US"/>
              <a:t>Redo log files record changes to the database as a result of transactions and internal Oracle server actions. (A transaction is a logical unit of work, consisting of one or more SQL statements run by a user). Redo log files protect the database from the loss of integrity because of system failures caused by power outages, disk failures, and so on. Redo log files must be multiplexed to ensure that the information stored in them is not lost in the event of a disk failure.</a:t>
            </a:r>
          </a:p>
          <a:p>
            <a:pPr lvl="1"/>
            <a:r>
              <a:rPr lang="en-US"/>
              <a:t>The redo log consists of groups of redo log files. A group consists of a redo log file and its multiplexed copies. Each identical copy is said to be a member of that group, and each group is identified by a number. The LogWriter (LGWR) process writes redo records from the redo log buffer to all members of a redo log group until the file is filled or a log switch operation is requested. Then it switches and writes to the files in the next group. Redo log groups are used in a circular fashion.</a:t>
            </a:r>
          </a:p>
          <a:p>
            <a:pPr lvl="1"/>
            <a:r>
              <a:rPr lang="en-US" b="1"/>
              <a:t>Best practice tip:</a:t>
            </a:r>
            <a:r>
              <a:rPr lang="en-US"/>
              <a:t> If possible, multiplexed redo log files should reside on different disks.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30" name="Rectangle 6"/>
          <p:cNvSpPr>
            <a:spLocks noGrp="1" noRot="1" noChangeAspect="1" noChangeArrowheads="1" noTextEdit="1"/>
          </p:cNvSpPr>
          <p:nvPr>
            <p:ph type="sldImg"/>
          </p:nvPr>
        </p:nvSpPr>
        <p:spPr>
          <a:ln/>
        </p:spPr>
      </p:sp>
      <p:sp>
        <p:nvSpPr>
          <p:cNvPr id="666631" name="Rectangle 7"/>
          <p:cNvSpPr>
            <a:spLocks noGrp="1" noChangeArrowheads="1"/>
          </p:cNvSpPr>
          <p:nvPr>
            <p:ph type="body" idx="1"/>
          </p:nvPr>
        </p:nvSpPr>
        <p:spPr/>
        <p:txBody>
          <a:bodyPr/>
          <a:lstStyle/>
          <a:p>
            <a:r>
              <a:rPr lang="en-US"/>
              <a:t>Archiver (ARC</a:t>
            </a:r>
            <a:r>
              <a:rPr lang="en-US" i="1"/>
              <a:t>n</a:t>
            </a:r>
            <a:r>
              <a:rPr lang="en-US"/>
              <a:t>)</a:t>
            </a:r>
          </a:p>
          <a:p>
            <a:pPr lvl="1"/>
            <a:r>
              <a:rPr lang="en-US"/>
              <a:t>ARC</a:t>
            </a:r>
            <a:r>
              <a:rPr lang="en-US" i="1"/>
              <a:t>n</a:t>
            </a:r>
            <a:r>
              <a:rPr lang="en-US"/>
              <a:t> is an optional background process. However, it is crucial to recovering a database after the loss of a disk. As online redo log files get filled, the Oracle instance begins writing to the next online redo log file. The process of switching from one online redo log file to another is called a log switch. The ARC</a:t>
            </a:r>
            <a:r>
              <a:rPr lang="en-US" i="1"/>
              <a:t>n</a:t>
            </a:r>
            <a:r>
              <a:rPr lang="en-US"/>
              <a:t> process initiates backing up or archiving of the filled log group at every log switch. It automatically archives the online redo log file before the log can be reused, so all of the changes made to the database are preserved. This enables recovery of the database to the point of failure even if a disk drive is damaged.</a:t>
            </a:r>
          </a:p>
          <a:p>
            <a:pPr lvl="1"/>
            <a:r>
              <a:rPr lang="en-US"/>
              <a:t>One of the important decisions that a DBA has to make is whether to configure the database to operate in </a:t>
            </a:r>
            <a:r>
              <a:rPr lang="en-US">
                <a:latin typeface="Courier New" pitchFamily="49" charset="0"/>
              </a:rPr>
              <a:t>ARCHIVELOG</a:t>
            </a:r>
            <a:r>
              <a:rPr lang="en-US"/>
              <a:t> mode or in </a:t>
            </a:r>
            <a:r>
              <a:rPr lang="en-US">
                <a:latin typeface="Courier New" pitchFamily="49" charset="0"/>
              </a:rPr>
              <a:t>NOARCHIVELOG</a:t>
            </a:r>
            <a:r>
              <a:rPr lang="en-US"/>
              <a:t> mode.</a:t>
            </a:r>
          </a:p>
          <a:p>
            <a:pPr lvl="2"/>
            <a:r>
              <a:rPr lang="en-US"/>
              <a:t>In </a:t>
            </a:r>
            <a:r>
              <a:rPr lang="en-US">
                <a:latin typeface="Courier New" pitchFamily="49" charset="0"/>
              </a:rPr>
              <a:t>NOARCHIVELOG</a:t>
            </a:r>
            <a:r>
              <a:rPr lang="en-US"/>
              <a:t> mode, the online redo log files are overwritten each time a log switch occurs. </a:t>
            </a:r>
          </a:p>
          <a:p>
            <a:pPr lvl="2"/>
            <a:r>
              <a:rPr lang="en-US"/>
              <a:t>In </a:t>
            </a:r>
            <a:r>
              <a:rPr lang="en-US">
                <a:latin typeface="Courier New" pitchFamily="49" charset="0"/>
              </a:rPr>
              <a:t>ARCHIVELOG</a:t>
            </a:r>
            <a:r>
              <a:rPr lang="en-US"/>
              <a:t> mode, inactive groups of filled online redo log files must be archived before they can be used again. </a:t>
            </a:r>
          </a:p>
          <a:p>
            <a:pPr lvl="1"/>
            <a:r>
              <a:rPr lang="en-US" b="1"/>
              <a:t>Note:</a:t>
            </a:r>
            <a:r>
              <a:rPr lang="en-US"/>
              <a:t> </a:t>
            </a:r>
            <a:r>
              <a:rPr lang="en-US">
                <a:latin typeface="Courier New" pitchFamily="49" charset="0"/>
              </a:rPr>
              <a:t>ARCHIVELOG</a:t>
            </a:r>
            <a:r>
              <a:rPr lang="en-US"/>
              <a:t> mode is essential for most backup strategies (and is very easy to configure).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6" name="Rectangle 6"/>
          <p:cNvSpPr>
            <a:spLocks noGrp="1" noRot="1" noChangeAspect="1" noChangeArrowheads="1" noTextEdit="1"/>
          </p:cNvSpPr>
          <p:nvPr>
            <p:ph type="sldImg"/>
          </p:nvPr>
        </p:nvSpPr>
        <p:spPr>
          <a:ln/>
        </p:spPr>
      </p:sp>
      <p:sp>
        <p:nvSpPr>
          <p:cNvPr id="660487" name="Rectangle 7"/>
          <p:cNvSpPr>
            <a:spLocks noGrp="1" noChangeArrowheads="1"/>
          </p:cNvSpPr>
          <p:nvPr>
            <p:ph type="body" idx="1"/>
          </p:nvPr>
        </p:nvSpPr>
        <p:spPr/>
        <p:txBody>
          <a:bodyPr/>
          <a:lstStyle/>
          <a:p>
            <a:r>
              <a:rPr lang="en-US"/>
              <a:t>System Monitor (SMON)</a:t>
            </a:r>
          </a:p>
          <a:p>
            <a:pPr lvl="1"/>
            <a:r>
              <a:rPr lang="en-US"/>
              <a:t>The system monitor (SMON) process performs recovery, if necessary, at instance startup. SMON is also responsible for cleaning up temporary segments that are no longer in use and for coalescing contiguous free extents within dictionary-managed tablespaces. If any terminated transactions are skipped during instance recovery because of file-read or offline errors, SMON recovers them when the tablespace or file is brought back online. SMON checks regularly to see whether it is needed. Other processes can call SMON if they detect a need for 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4" name="Rectangle 6"/>
          <p:cNvSpPr>
            <a:spLocks noGrp="1" noRot="1" noChangeAspect="1" noChangeArrowheads="1" noTextEdit="1"/>
          </p:cNvSpPr>
          <p:nvPr>
            <p:ph type="sldImg"/>
          </p:nvPr>
        </p:nvSpPr>
        <p:spPr>
          <a:ln/>
        </p:spPr>
      </p:sp>
      <p:sp>
        <p:nvSpPr>
          <p:cNvPr id="662535" name="Rectangle 7"/>
          <p:cNvSpPr>
            <a:spLocks noGrp="1" noChangeArrowheads="1"/>
          </p:cNvSpPr>
          <p:nvPr>
            <p:ph type="body" idx="1"/>
          </p:nvPr>
        </p:nvSpPr>
        <p:spPr/>
        <p:txBody>
          <a:bodyPr/>
          <a:lstStyle/>
          <a:p>
            <a:r>
              <a:rPr lang="en-US"/>
              <a:t>Process Monitor (PMON)</a:t>
            </a:r>
          </a:p>
          <a:p>
            <a:pPr lvl="1"/>
            <a:r>
              <a:rPr lang="en-US"/>
              <a:t>The process monitor (PMON) performs process recovery when a user process fails. PMON is responsible for cleaning up the database buffer cache and freeing resources that the user process has been using.</a:t>
            </a:r>
          </a:p>
          <a:p>
            <a:pPr lvl="1"/>
            <a:r>
              <a:rPr lang="en-US"/>
              <a:t>PMON periodically checks the status of server processes and restarts any processes that have stopped running (but not those that are intentionally terminated by the Oracle instance).</a:t>
            </a:r>
          </a:p>
          <a:p>
            <a:pPr lvl="1"/>
            <a:r>
              <a:rPr lang="en-US"/>
              <a:t>PMON checks regularly to see whether it is needed and can be called if another process detects the need for it.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8" name="Rectangle 4"/>
          <p:cNvSpPr>
            <a:spLocks noGrp="1" noRot="1" noChangeAspect="1" noChangeArrowheads="1" noTextEdit="1"/>
          </p:cNvSpPr>
          <p:nvPr>
            <p:ph type="sldImg"/>
          </p:nvPr>
        </p:nvSpPr>
        <p:spPr>
          <a:ln/>
        </p:spPr>
      </p:sp>
      <p:sp>
        <p:nvSpPr>
          <p:cNvPr id="564229" name="Rectangle 5"/>
          <p:cNvSpPr>
            <a:spLocks noGrp="1" noChangeArrowheads="1"/>
          </p:cNvSpPr>
          <p:nvPr>
            <p:ph type="body" idx="1"/>
          </p:nvPr>
        </p:nvSpPr>
        <p:spPr/>
        <p:txBody>
          <a:bodyPr/>
          <a:lstStyle/>
          <a:p>
            <a:r>
              <a:rPr lang="en-US"/>
              <a:t>Oracle Instance Management: Summary</a:t>
            </a:r>
          </a:p>
          <a:p>
            <a:pPr lvl="1"/>
            <a:r>
              <a:rPr lang="en-US"/>
              <a:t>An Oracle database server consists of an Oracle database and an Oracle instance. An Oracle instance is made up of memory buffers, known as the System Global Area (SGA), and background processes that handle much of the behind-the-scenes work involved in running an instance. </a:t>
            </a:r>
            <a:r>
              <a:rPr lang="en-US">
                <a:cs typeface="Arial" pitchFamily="34" charset="0"/>
              </a:rPr>
              <a:t>This lesson introduced you to the following background processes: Database Writer, Checkpoint, Log Writer, Archiver, System Monitor, and Process Monitor</a:t>
            </a:r>
            <a:r>
              <a:rPr lang="en-US"/>
              <a:t>. </a:t>
            </a:r>
            <a:r>
              <a:rPr lang="en-US">
                <a:latin typeface="Palatino-Roman" charset="0"/>
              </a:rPr>
              <a:t>There are several other background processes that might be running. </a:t>
            </a:r>
            <a:endParaRPr lang="en-US"/>
          </a:p>
          <a:p>
            <a:pPr lvl="1"/>
            <a:r>
              <a:rPr lang="en-US"/>
              <a:t>The instance is idle (nonexistent) until it is started. When the instance is started, an initialization parameter file is read and the instance is configured according to instructions contained within the parameter file. </a:t>
            </a:r>
          </a:p>
          <a:p>
            <a:pPr lvl="1"/>
            <a:r>
              <a:rPr lang="en-US"/>
              <a:t>After the instance is started and the database is opened, users can access the database.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2" name="Rectangle 4"/>
          <p:cNvSpPr>
            <a:spLocks noGrp="1" noRot="1" noChangeAspect="1" noChangeArrowheads="1" noTextEdit="1"/>
          </p:cNvSpPr>
          <p:nvPr>
            <p:ph type="sldImg"/>
          </p:nvPr>
        </p:nvSpPr>
        <p:spPr>
          <a:ln/>
        </p:spPr>
      </p:sp>
      <p:sp>
        <p:nvSpPr>
          <p:cNvPr id="683013" name="Rectangle 5"/>
          <p:cNvSpPr>
            <a:spLocks noGrp="1" noChangeArrowheads="1"/>
          </p:cNvSpPr>
          <p:nvPr>
            <p:ph type="body" idx="1"/>
          </p:nvPr>
        </p:nvSpPr>
        <p:spPr/>
        <p:txBody>
          <a:bodyPr/>
          <a:lstStyle/>
          <a:p>
            <a:r>
              <a:rPr lang="en-US"/>
              <a:t>How the Oracle Database Works</a:t>
            </a:r>
          </a:p>
          <a:p>
            <a:pPr lvl="1"/>
            <a:r>
              <a:rPr lang="en-US"/>
              <a:t>The following example describes the most basic level of operations that the Oracle database performs. This illustrates an Oracle configuration where the user and associated server processes are on separate computers (connected through a network).</a:t>
            </a:r>
          </a:p>
          <a:p>
            <a:pPr lvl="2">
              <a:buFontTx/>
              <a:buNone/>
            </a:pPr>
            <a:r>
              <a:rPr lang="en-US"/>
              <a:t>1.	An instance has started on the computer running Oracle (often called the host or database server).</a:t>
            </a:r>
          </a:p>
          <a:p>
            <a:pPr lvl="2">
              <a:buFontTx/>
              <a:buNone/>
            </a:pPr>
            <a:r>
              <a:rPr lang="en-US"/>
              <a:t>2.	A computer running an application (a local computer or client workstation) runs the application in a user process. The client application attempts to establish a connection to the instance by using the Oracle Net Services driver.</a:t>
            </a:r>
          </a:p>
          <a:p>
            <a:pPr lvl="2">
              <a:buFontTx/>
              <a:buNone/>
            </a:pPr>
            <a:r>
              <a:rPr lang="en-US"/>
              <a:t>3.	The instance detects the connection request from the application and connects to a server process on behalf of the user process.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80" name="Rectangle 4"/>
          <p:cNvSpPr>
            <a:spLocks noGrp="1" noRot="1" noChangeAspect="1" noChangeArrowheads="1" noTextEdit="1"/>
          </p:cNvSpPr>
          <p:nvPr>
            <p:ph type="sldImg"/>
          </p:nvPr>
        </p:nvSpPr>
        <p:spPr>
          <a:ln/>
        </p:spPr>
      </p:sp>
      <p:sp>
        <p:nvSpPr>
          <p:cNvPr id="613381" name="Rectangle 5"/>
          <p:cNvSpPr>
            <a:spLocks noGrp="1" noChangeArrowheads="1"/>
          </p:cNvSpPr>
          <p:nvPr>
            <p:ph type="body" idx="1"/>
          </p:nvPr>
        </p:nvSpPr>
        <p:spPr/>
        <p:txBody>
          <a:bodyPr/>
          <a:lstStyle/>
          <a:p>
            <a:pPr>
              <a:lnSpc>
                <a:spcPct val="90000"/>
              </a:lnSpc>
            </a:pPr>
            <a:r>
              <a:rPr lang="en-US"/>
              <a:t>Oracle Memory Structures</a:t>
            </a:r>
          </a:p>
          <a:p>
            <a:pPr lvl="1">
              <a:lnSpc>
                <a:spcPct val="90000"/>
              </a:lnSpc>
            </a:pPr>
            <a:r>
              <a:rPr lang="en-US"/>
              <a:t>The basic memory structures associated with an Oracle instance include: </a:t>
            </a:r>
          </a:p>
          <a:p>
            <a:pPr lvl="2">
              <a:lnSpc>
                <a:spcPct val="90000"/>
              </a:lnSpc>
            </a:pPr>
            <a:r>
              <a:rPr lang="en-US" b="1"/>
              <a:t>System Global Area (SGA):</a:t>
            </a:r>
            <a:r>
              <a:rPr lang="en-US"/>
              <a:t> Shared by all server and background processes</a:t>
            </a:r>
          </a:p>
          <a:p>
            <a:pPr lvl="2">
              <a:lnSpc>
                <a:spcPct val="90000"/>
              </a:lnSpc>
            </a:pPr>
            <a:r>
              <a:rPr lang="en-US" b="1"/>
              <a:t>Program Global Area (PGA):</a:t>
            </a:r>
            <a:r>
              <a:rPr lang="en-US"/>
              <a:t> Private to each server and background process; there is one PGA for each process</a:t>
            </a:r>
          </a:p>
          <a:p>
            <a:pPr lvl="1">
              <a:lnSpc>
                <a:spcPct val="90000"/>
              </a:lnSpc>
            </a:pPr>
            <a:r>
              <a:rPr lang="en-US"/>
              <a:t>The SGA is a memory area that contains data and control information for the instance.</a:t>
            </a:r>
          </a:p>
          <a:p>
            <a:pPr lvl="1">
              <a:lnSpc>
                <a:spcPct val="90000"/>
              </a:lnSpc>
            </a:pPr>
            <a:r>
              <a:rPr lang="en-US"/>
              <a:t>The SGA includes the following data structures:</a:t>
            </a:r>
          </a:p>
          <a:p>
            <a:pPr lvl="2">
              <a:lnSpc>
                <a:spcPct val="90000"/>
              </a:lnSpc>
            </a:pPr>
            <a:r>
              <a:rPr lang="en-US" b="1"/>
              <a:t>Database buffer cache:</a:t>
            </a:r>
            <a:r>
              <a:rPr lang="en-US"/>
              <a:t> Caches blocks of data retrieved from the database </a:t>
            </a:r>
          </a:p>
          <a:p>
            <a:pPr lvl="2">
              <a:lnSpc>
                <a:spcPct val="90000"/>
              </a:lnSpc>
            </a:pPr>
            <a:r>
              <a:rPr lang="en-US" b="1"/>
              <a:t>Redo log buffer:</a:t>
            </a:r>
            <a:r>
              <a:rPr lang="en-US"/>
              <a:t> Caches redo information (used for instance recovery) until it can be written to the physical redo log files stored on the disk</a:t>
            </a:r>
          </a:p>
          <a:p>
            <a:pPr lvl="2">
              <a:lnSpc>
                <a:spcPct val="90000"/>
              </a:lnSpc>
            </a:pPr>
            <a:r>
              <a:rPr lang="en-US" b="1"/>
              <a:t>Shared pool:</a:t>
            </a:r>
            <a:r>
              <a:rPr lang="en-US"/>
              <a:t> Caches various constructs that can be shared among users</a:t>
            </a:r>
          </a:p>
          <a:p>
            <a:pPr lvl="2">
              <a:lnSpc>
                <a:spcPct val="90000"/>
              </a:lnSpc>
            </a:pPr>
            <a:r>
              <a:rPr lang="en-US" b="1"/>
              <a:t>Large pool:</a:t>
            </a:r>
            <a:r>
              <a:rPr lang="en-US"/>
              <a:t> Is an optional area that provides large memory allocations for certain large processes, such as Oracle backup and recovery operations, and I/O server processes</a:t>
            </a:r>
          </a:p>
          <a:p>
            <a:pPr lvl="2">
              <a:lnSpc>
                <a:spcPct val="90000"/>
              </a:lnSpc>
            </a:pPr>
            <a:r>
              <a:rPr lang="en-US" b="1"/>
              <a:t>Java pool:</a:t>
            </a:r>
            <a:r>
              <a:rPr lang="en-US"/>
              <a:t> Is used for all session-specific Java code and data within the Java Virtual Machine (JVM)</a:t>
            </a:r>
          </a:p>
          <a:p>
            <a:pPr lvl="2">
              <a:lnSpc>
                <a:spcPct val="90000"/>
              </a:lnSpc>
            </a:pPr>
            <a:r>
              <a:rPr lang="en-US" b="1"/>
              <a:t>Streams pool:</a:t>
            </a:r>
            <a:r>
              <a:rPr lang="en-US"/>
              <a:t> Is used by Oracle Streams</a:t>
            </a:r>
          </a:p>
          <a:p>
            <a:pPr lvl="1">
              <a:lnSpc>
                <a:spcPct val="90000"/>
              </a:lnSpc>
            </a:pPr>
            <a:r>
              <a:rPr lang="en-US"/>
              <a:t>When you start the instance by using Enterprise Manager or SQL*Plus, the amount of memory allocated for the SGA is displayed.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8" name="Rectangle 4"/>
          <p:cNvSpPr>
            <a:spLocks noGrp="1" noRot="1" noChangeAspect="1" noChangeArrowheads="1" noTextEdit="1"/>
          </p:cNvSpPr>
          <p:nvPr>
            <p:ph type="sldImg"/>
          </p:nvPr>
        </p:nvSpPr>
        <p:spPr>
          <a:ln/>
        </p:spPr>
      </p:sp>
      <p:sp>
        <p:nvSpPr>
          <p:cNvPr id="702469" name="Rectangle 5"/>
          <p:cNvSpPr>
            <a:spLocks noGrp="1" noChangeArrowheads="1"/>
          </p:cNvSpPr>
          <p:nvPr>
            <p:ph type="body" idx="1"/>
          </p:nvPr>
        </p:nvSpPr>
        <p:spPr/>
        <p:txBody>
          <a:bodyPr/>
          <a:lstStyle/>
          <a:p>
            <a:r>
              <a:rPr lang="en-US"/>
              <a:t>How the Oracle Database Works (continued)</a:t>
            </a:r>
          </a:p>
          <a:p>
            <a:pPr lvl="2">
              <a:buFontTx/>
              <a:buNone/>
            </a:pPr>
            <a:r>
              <a:rPr lang="en-US"/>
              <a:t>4.	The user updates a row. </a:t>
            </a:r>
          </a:p>
          <a:p>
            <a:pPr lvl="2">
              <a:buFontTx/>
              <a:buNone/>
            </a:pPr>
            <a:r>
              <a:rPr lang="en-US"/>
              <a:t>5.	The server process receives the statement and checks if it is already in the shared pool of the SGA. If a shared SQL area is found, the server process checks the user’s access privileges to the requested data, and the previously existing shared SQL area is used to process the statement. If not, then a new shared SQL area is allocated for the statement, so that it can be parsed and processed.</a:t>
            </a:r>
          </a:p>
          <a:p>
            <a:pPr lvl="2">
              <a:buFontTx/>
              <a:buNone/>
            </a:pPr>
            <a:r>
              <a:rPr lang="en-US"/>
              <a:t>6.	The server process retrieves any necessary data values from the actual data file (table) or from data blocks that are stored in the SGA.</a:t>
            </a:r>
          </a:p>
          <a:p>
            <a:pPr lvl="2">
              <a:buFontTx/>
              <a:buNone/>
            </a:pPr>
            <a:r>
              <a:rPr lang="en-US"/>
              <a:t>7.	The server process modifies the table data in the SGA. </a:t>
            </a:r>
          </a:p>
          <a:p>
            <a:pPr lvl="2">
              <a:buFontTx/>
              <a:buNone/>
            </a:pPr>
            <a:r>
              <a:rPr lang="en-US"/>
              <a:t>8.	When the transaction is committed, the LGWR process immediately records the transaction in the redo log file.</a:t>
            </a:r>
          </a:p>
          <a:p>
            <a:pPr lvl="2">
              <a:buFontTx/>
              <a:buNone/>
            </a:pPr>
            <a:r>
              <a:rPr lang="en-US"/>
              <a:t>9.	The DBWn process writes modified blocks to the disk when doing so is efficient. </a:t>
            </a:r>
          </a:p>
          <a:p>
            <a:pPr lvl="2">
              <a:buFontTx/>
              <a:buNone/>
            </a:pPr>
            <a:r>
              <a:rPr lang="en-US"/>
              <a:t>10.	The server process sends a success or error message across the network to the application. </a:t>
            </a:r>
          </a:p>
          <a:p>
            <a:pPr lvl="1"/>
            <a:r>
              <a:rPr lang="en-US"/>
              <a:t>Throughout this entire procedure, the other background processes run, watching for conditions that require intervention.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6" name="Rectangle 4"/>
          <p:cNvSpPr>
            <a:spLocks noGrp="1" noRot="1" noChangeAspect="1" noChangeArrowheads="1" noTextEdit="1"/>
          </p:cNvSpPr>
          <p:nvPr>
            <p:ph type="sldImg"/>
          </p:nvPr>
        </p:nvSpPr>
        <p:spPr>
          <a:ln/>
        </p:spPr>
      </p:sp>
      <p:sp>
        <p:nvSpPr>
          <p:cNvPr id="689158" name="Rectangle 6"/>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8" name="Rectangle 4"/>
          <p:cNvSpPr>
            <a:spLocks noGrp="1" noRot="1" noChangeAspect="1" noChangeArrowheads="1" noTextEdit="1"/>
          </p:cNvSpPr>
          <p:nvPr>
            <p:ph type="sldImg"/>
          </p:nvPr>
        </p:nvSpPr>
        <p:spPr>
          <a:ln/>
        </p:spPr>
      </p:sp>
      <p:sp>
        <p:nvSpPr>
          <p:cNvPr id="574471" name="Rectangle 7"/>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8" name="Rectangle 2052"/>
          <p:cNvSpPr>
            <a:spLocks noGrp="1" noChangeArrowheads="1"/>
          </p:cNvSpPr>
          <p:nvPr>
            <p:ph type="body" idx="1"/>
          </p:nvPr>
        </p:nvSpPr>
        <p:spPr>
          <a:xfrm>
            <a:off x="609600" y="479425"/>
            <a:ext cx="6096000" cy="8507413"/>
          </a:xfrm>
        </p:spPr>
        <p:txBody>
          <a:bodyPr/>
          <a:lstStyle/>
          <a:p>
            <a:r>
              <a:rPr lang="en-US"/>
              <a:t>Oracle Memory Structures (continued) </a:t>
            </a:r>
          </a:p>
          <a:p>
            <a:pPr lvl="1"/>
            <a:r>
              <a:rPr lang="en-US" altLang="en-US"/>
              <a:t>A Program Global Area (PGA) is a memory region that contains data and control information for each server process. An Oracle server process services a client’s requests. Each server process has its own private PGA that is created when the server process is started. Access to the PGA is exclusive to that server process, and the PGA is read and written only by the Oracle code acting on its behalf. </a:t>
            </a:r>
          </a:p>
          <a:p>
            <a:pPr lvl="1"/>
            <a:r>
              <a:rPr lang="en-US"/>
              <a:t>With the dynamic SGA infrastructure, the size of the database buffer cache, the shared pool, the large pool, the Java pool, and the Streams pool changes without shutting down the instance. </a:t>
            </a:r>
          </a:p>
          <a:p>
            <a:pPr lvl="1"/>
            <a:r>
              <a:rPr lang="en-US"/>
              <a:t>The Oracle database uses initialization parameters to create and configure memory structures. For example, the </a:t>
            </a:r>
            <a:r>
              <a:rPr lang="en-US">
                <a:latin typeface="Courier New" pitchFamily="49" charset="0"/>
              </a:rPr>
              <a:t>SGA_TARGET</a:t>
            </a:r>
            <a:r>
              <a:rPr lang="en-US"/>
              <a:t> parameter specifies the total amount of space available to the SGA. If you set </a:t>
            </a:r>
            <a:r>
              <a:rPr lang="en-US">
                <a:latin typeface="Courier New" pitchFamily="49" charset="0"/>
              </a:rPr>
              <a:t>SGA_TARGET</a:t>
            </a:r>
            <a:r>
              <a:rPr lang="en-US"/>
              <a:t> to 0, Automatic Shared Memory Management is disabled.</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050"/>
          <p:cNvSpPr>
            <a:spLocks noGrp="1" noRot="1" noChangeAspect="1" noChangeArrowheads="1" noTextEdit="1"/>
          </p:cNvSpPr>
          <p:nvPr>
            <p:ph type="sldImg"/>
          </p:nvPr>
        </p:nvSpPr>
        <p:spPr bwMode="auto">
          <a:xfrm>
            <a:off x="536575" y="479425"/>
            <a:ext cx="6243638" cy="4683125"/>
          </a:xfrm>
          <a:prstGeom prst="rect">
            <a:avLst/>
          </a:prstGeom>
          <a:solidFill>
            <a:srgbClr val="FFFFFF"/>
          </a:solidFill>
          <a:ln>
            <a:solidFill>
              <a:srgbClr val="000000"/>
            </a:solidFill>
            <a:miter lim="800000"/>
            <a:headEnd/>
            <a:tailEnd/>
          </a:ln>
        </p:spPr>
      </p:sp>
      <p:sp>
        <p:nvSpPr>
          <p:cNvPr id="637958" name="Rectangle 2054"/>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Rectangle 1028"/>
          <p:cNvSpPr>
            <a:spLocks noGrp="1" noRot="1" noChangeAspect="1" noChangeArrowheads="1" noTextEdit="1"/>
          </p:cNvSpPr>
          <p:nvPr>
            <p:ph type="sldImg"/>
          </p:nvPr>
        </p:nvSpPr>
        <p:spPr>
          <a:ln/>
        </p:spPr>
      </p:sp>
      <p:sp>
        <p:nvSpPr>
          <p:cNvPr id="635909" name="Rectangle 1029"/>
          <p:cNvSpPr>
            <a:spLocks noGrp="1" noChangeArrowheads="1"/>
          </p:cNvSpPr>
          <p:nvPr>
            <p:ph type="body" idx="1"/>
          </p:nvPr>
        </p:nvSpPr>
        <p:spPr/>
        <p:txBody>
          <a:bodyPr/>
          <a:lstStyle/>
          <a:p>
            <a:r>
              <a:rPr lang="en-US"/>
              <a:t>Oracle Processes</a:t>
            </a:r>
          </a:p>
          <a:p>
            <a:pPr lvl="1"/>
            <a:r>
              <a:rPr lang="en-US"/>
              <a:t>When you invoke an application program or an Oracle tool, such as Enterprise Manager, the Oracle server creates a server process to execute the commands issued by the application. The Oracle server also creates a set of background processes for an instance that interact with each other and with the operating system to manage the memory structures, asynchronously perform I/O to write data to disk, and perform other required tasks. Which background processes are present depends on the features that are being used in the database. The most common background processes are the following:</a:t>
            </a:r>
          </a:p>
          <a:p>
            <a:pPr lvl="2"/>
            <a:r>
              <a:rPr lang="en-US" b="1"/>
              <a:t>System Monitor (SMON):</a:t>
            </a:r>
            <a:r>
              <a:rPr lang="en-US"/>
              <a:t> Performs crash recovery when the instance is started following a failure</a:t>
            </a:r>
          </a:p>
          <a:p>
            <a:pPr lvl="2"/>
            <a:r>
              <a:rPr lang="en-US" b="1"/>
              <a:t>Process Monitor (PMON):</a:t>
            </a:r>
            <a:r>
              <a:rPr lang="en-US"/>
              <a:t> Performs process cleanup when a user process fails</a:t>
            </a:r>
          </a:p>
          <a:p>
            <a:pPr lvl="2"/>
            <a:r>
              <a:rPr lang="en-US" b="1"/>
              <a:t>Database Writer (DBW</a:t>
            </a:r>
            <a:r>
              <a:rPr lang="en-US" b="1" i="1"/>
              <a:t>n</a:t>
            </a:r>
            <a:r>
              <a:rPr lang="en-US" b="1"/>
              <a:t>):</a:t>
            </a:r>
            <a:r>
              <a:rPr lang="en-US"/>
              <a:t> Writes modified blocks from the database buffer cache to the data files on the disk</a:t>
            </a:r>
          </a:p>
          <a:p>
            <a:pPr lvl="2"/>
            <a:r>
              <a:rPr lang="en-US" b="1"/>
              <a:t>Checkpoint (CKPT):</a:t>
            </a:r>
            <a:r>
              <a:rPr lang="en-US"/>
              <a:t> Updates all the data files and control files of the database to indicate the most recent checkpoint</a:t>
            </a:r>
          </a:p>
          <a:p>
            <a:pPr lvl="2"/>
            <a:r>
              <a:rPr lang="en-US" b="1"/>
              <a:t>LogWriter (LGWR):</a:t>
            </a:r>
            <a:r>
              <a:rPr lang="en-US"/>
              <a:t> Writes redo log entries to the disk</a:t>
            </a:r>
          </a:p>
          <a:p>
            <a:pPr lvl="2"/>
            <a:r>
              <a:rPr lang="en-US" b="1"/>
              <a:t>Archiver (ARC</a:t>
            </a:r>
            <a:r>
              <a:rPr lang="en-US" b="1" i="1"/>
              <a:t>n</a:t>
            </a:r>
            <a:r>
              <a:rPr lang="en-US" b="1"/>
              <a:t>):</a:t>
            </a:r>
            <a:r>
              <a:rPr lang="en-US"/>
              <a:t> Copies redo log files to the archival storage when a log switch occurs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6" name="Rectangle 1028"/>
          <p:cNvSpPr>
            <a:spLocks noGrp="1" noRot="1" noChangeAspect="1" noChangeArrowheads="1" noTextEdit="1"/>
          </p:cNvSpPr>
          <p:nvPr>
            <p:ph type="sldImg"/>
          </p:nvPr>
        </p:nvSpPr>
        <p:spPr>
          <a:ln/>
        </p:spPr>
      </p:sp>
      <p:sp>
        <p:nvSpPr>
          <p:cNvPr id="648197" name="Rectangle 1029"/>
          <p:cNvSpPr>
            <a:spLocks noGrp="1" noChangeArrowheads="1"/>
          </p:cNvSpPr>
          <p:nvPr>
            <p:ph type="body" idx="1"/>
          </p:nvPr>
        </p:nvSpPr>
        <p:spPr/>
        <p:txBody>
          <a:bodyPr/>
          <a:lstStyle/>
          <a:p>
            <a:r>
              <a:rPr lang="en-US"/>
              <a:t>Server Process and Database Buffer Cache</a:t>
            </a:r>
          </a:p>
          <a:p>
            <a:pPr lvl="1"/>
            <a:r>
              <a:rPr lang="en-US"/>
              <a:t>When a query is processed, the Oracle server process looks in the database buffer cache for any blocks that it needs. If the block is not found in the database buffer cache, the server process reads the block from the data file and places a copy in the database buffer cache. Because subsequent requests for the same block may find the block in memory, the requests may not require physical reads. The Oracle server uses the least recently used algorithm to age out buffers that have not been accessed recently to make room for new blocks in the database buffer cache.</a:t>
            </a:r>
          </a:p>
          <a:p>
            <a:pPr lvl="1"/>
            <a:r>
              <a:rPr lang="en-US"/>
              <a:t>Buffers in the buffer cache can be in one of the following four states:</a:t>
            </a:r>
          </a:p>
          <a:p>
            <a:pPr lvl="2"/>
            <a:r>
              <a:rPr lang="en-US" b="1"/>
              <a:t>Pinned:</a:t>
            </a:r>
            <a:r>
              <a:rPr lang="en-US"/>
              <a:t> Multiple sessions are kept from writing to the same block at the same time. Other sessions wait to access the block.</a:t>
            </a:r>
          </a:p>
          <a:p>
            <a:pPr lvl="2"/>
            <a:r>
              <a:rPr lang="en-US" b="1"/>
              <a:t>Clean:</a:t>
            </a:r>
            <a:r>
              <a:rPr lang="en-US"/>
              <a:t> The buffer is now unpinned and is a candidate for immediate aging out, if the current contents (data block) are not referenced again. Either the contents are in sync with the block contents stored on the disk or the buffer contains a consistent read (CR) snapshot of a block.</a:t>
            </a:r>
          </a:p>
          <a:p>
            <a:pPr lvl="2"/>
            <a:r>
              <a:rPr lang="en-US" b="1"/>
              <a:t>Free or unused:</a:t>
            </a:r>
            <a:r>
              <a:rPr lang="en-US"/>
              <a:t> The buffer is empty because the instance has just started. This state is very similar to the clean state, except that the buffer has not been used.</a:t>
            </a:r>
          </a:p>
          <a:p>
            <a:pPr lvl="2"/>
            <a:r>
              <a:rPr lang="en-US" b="1"/>
              <a:t>Dirty:</a:t>
            </a:r>
            <a:r>
              <a:rPr lang="en-US"/>
              <a:t> The buffer is no longer pinned but the contents (data block) have changed and must be flushed to the disk by DBW</a:t>
            </a:r>
            <a:r>
              <a:rPr lang="en-US" i="1"/>
              <a:t>n</a:t>
            </a:r>
            <a:r>
              <a:rPr lang="en-US"/>
              <a:t> before it can be aged out.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4"/>
          <p:cNvSpPr>
            <a:spLocks noGrp="1" noRot="1" noChangeAspect="1" noChangeArrowheads="1" noTextEdit="1"/>
          </p:cNvSpPr>
          <p:nvPr>
            <p:ph type="sldImg"/>
          </p:nvPr>
        </p:nvSpPr>
        <p:spPr>
          <a:ln/>
        </p:spPr>
      </p:sp>
      <p:sp>
        <p:nvSpPr>
          <p:cNvPr id="551941" name="Rectangle 5"/>
          <p:cNvSpPr>
            <a:spLocks noGrp="1" noChangeArrowheads="1"/>
          </p:cNvSpPr>
          <p:nvPr>
            <p:ph type="body" idx="1"/>
          </p:nvPr>
        </p:nvSpPr>
        <p:spPr/>
        <p:txBody>
          <a:bodyPr/>
          <a:lstStyle/>
          <a:p>
            <a:r>
              <a:rPr lang="en-US"/>
              <a:t>Physical Database Structure</a:t>
            </a:r>
          </a:p>
          <a:p>
            <a:pPr lvl="1"/>
            <a:r>
              <a:rPr lang="en-US"/>
              <a:t>The files that constitute an Oracle database are organized into the following:</a:t>
            </a:r>
          </a:p>
          <a:p>
            <a:pPr lvl="2"/>
            <a:r>
              <a:rPr lang="en-US" b="1"/>
              <a:t>Control files:</a:t>
            </a:r>
            <a:r>
              <a:rPr lang="en-US"/>
              <a:t> Contain data about the database itself (that is, physical database structure information). These files are critical to the database. Without them, you cannot open data files to access the data within the database.</a:t>
            </a:r>
          </a:p>
          <a:p>
            <a:pPr lvl="2"/>
            <a:r>
              <a:rPr lang="en-US" b="1"/>
              <a:t>Data files:</a:t>
            </a:r>
            <a:r>
              <a:rPr lang="en-US"/>
              <a:t> Contain the user or application data of the database</a:t>
            </a:r>
          </a:p>
          <a:p>
            <a:pPr lvl="2"/>
            <a:r>
              <a:rPr lang="en-US" b="1"/>
              <a:t>Online redo log files:</a:t>
            </a:r>
            <a:r>
              <a:rPr lang="en-US"/>
              <a:t> Allow for instance recovery of the database. If the database crashes and does not lose any data files, then the instance can recover the database with the information in these files.</a:t>
            </a:r>
          </a:p>
          <a:p>
            <a:pPr lvl="1"/>
            <a:r>
              <a:rPr lang="en-US"/>
              <a:t>The following additional files are important to the successful running of the database:</a:t>
            </a:r>
          </a:p>
          <a:p>
            <a:pPr lvl="2"/>
            <a:r>
              <a:rPr lang="en-US" b="1"/>
              <a:t>Parameter file:</a:t>
            </a:r>
            <a:r>
              <a:rPr lang="en-US"/>
              <a:t> Is used to define how the instance is configured when it starts up</a:t>
            </a:r>
          </a:p>
          <a:p>
            <a:pPr lvl="2"/>
            <a:r>
              <a:rPr lang="en-US" b="1"/>
              <a:t>Password file:</a:t>
            </a:r>
            <a:r>
              <a:rPr lang="en-US"/>
              <a:t> Allows users to connect remotely to the database and perform administrative tasks</a:t>
            </a:r>
          </a:p>
          <a:p>
            <a:pPr lvl="2"/>
            <a:r>
              <a:rPr lang="en-US" b="1"/>
              <a:t>Backup files:</a:t>
            </a:r>
            <a:r>
              <a:rPr lang="en-US"/>
              <a:t> </a:t>
            </a:r>
            <a:r>
              <a:rPr lang="en-US">
                <a:latin typeface="Palatino-Roman" charset="0"/>
              </a:rPr>
              <a:t>Are used for database recovery. You typically restore a backup file when a media failure or user error has damaged or deleted the original file.</a:t>
            </a:r>
            <a:endParaRPr lang="en-US"/>
          </a:p>
          <a:p>
            <a:pPr lvl="2"/>
            <a:r>
              <a:rPr lang="en-US" b="1"/>
              <a:t>Archive log files:</a:t>
            </a:r>
            <a:r>
              <a:rPr lang="en-US"/>
              <a:t> Contain an ongoing history of the data changes (redo) that are generated by the instance. Using these files and a backup of the database, you can recover a lost data file. That is, archive logs enable the recovery of restored data files.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6" name="Rectangle 4"/>
          <p:cNvSpPr>
            <a:spLocks noGrp="1" noChangeArrowheads="1"/>
          </p:cNvSpPr>
          <p:nvPr>
            <p:ph type="body" idx="1"/>
          </p:nvPr>
        </p:nvSpPr>
        <p:spPr>
          <a:xfrm>
            <a:off x="609600" y="479425"/>
            <a:ext cx="6096000" cy="8507413"/>
          </a:xfrm>
        </p:spPr>
        <p:txBody>
          <a:bodyPr/>
          <a:lstStyle/>
          <a:p>
            <a:r>
              <a:rPr lang="en-US"/>
              <a:t>Physical Database Structure (continued)</a:t>
            </a:r>
          </a:p>
          <a:p>
            <a:pPr lvl="2">
              <a:spcBef>
                <a:spcPct val="25000"/>
              </a:spcBef>
            </a:pPr>
            <a:r>
              <a:rPr lang="en-US" b="1"/>
              <a:t>Trace files:</a:t>
            </a:r>
            <a:r>
              <a:rPr lang="en-US"/>
              <a:t> </a:t>
            </a:r>
            <a:r>
              <a:rPr lang="en-US">
                <a:latin typeface="Palatino-Roman" charset="0"/>
              </a:rPr>
              <a:t>Each server and background process can write to an associated trace file. When an internal error is detected by a process, the process dumps information about the error to its trace file. Some of the information written to a trace file is intended for the database administrator, whereas other information is for Oracle Support Services. </a:t>
            </a:r>
          </a:p>
          <a:p>
            <a:pPr lvl="2"/>
            <a:r>
              <a:rPr lang="en-US" b="1"/>
              <a:t>Alert log files:</a:t>
            </a:r>
            <a:r>
              <a:rPr lang="en-US"/>
              <a:t> A</a:t>
            </a:r>
            <a:r>
              <a:rPr lang="en-US">
                <a:latin typeface="Palatino-Roman" charset="0"/>
              </a:rPr>
              <a:t>lso known as alert logs, these are special trace files. The alert log of a database is a chronological log of messages and errors. Oracle recommends to review these files.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76482" name="Title_Gray_Number"/>
          <p:cNvSpPr>
            <a:spLocks noChangeArrowheads="1"/>
          </p:cNvSpPr>
          <p:nvPr/>
        </p:nvSpPr>
        <p:spPr bwMode="gray">
          <a:xfrm>
            <a:off x="939800" y="952500"/>
            <a:ext cx="7302500" cy="4318000"/>
          </a:xfrm>
          <a:prstGeom prst="rect">
            <a:avLst/>
          </a:prstGeom>
          <a:solidFill>
            <a:srgbClr val="FFFFFF"/>
          </a:solidFill>
          <a:ln w="9525">
            <a:solidFill>
              <a:srgbClr val="FFFFFF"/>
            </a:solidFill>
            <a:miter lim="800000"/>
            <a:headEnd/>
            <a:tailEnd/>
          </a:ln>
          <a:effectLst/>
        </p:spPr>
        <p:txBody>
          <a:bodyPr wrap="none" lIns="12700" tIns="12700" rIns="12700" bIns="12700" anchor="ctr"/>
          <a:lstStyle/>
          <a:p>
            <a:pPr defTabSz="228600">
              <a:spcBef>
                <a:spcPct val="0"/>
              </a:spcBef>
              <a:buClr>
                <a:srgbClr val="000000"/>
              </a:buClr>
            </a:pPr>
            <a:r>
              <a:rPr lang="en-US" sz="27700">
                <a:solidFill>
                  <a:srgbClr val="CCCCCC"/>
                </a:solidFill>
                <a:latin typeface="Times New Roman" pitchFamily="18" charset="0"/>
              </a:rPr>
              <a:t>1</a:t>
            </a:r>
          </a:p>
        </p:txBody>
      </p:sp>
      <p:sp>
        <p:nvSpPr>
          <p:cNvPr id="276483" name="Default_Title"/>
          <p:cNvSpPr>
            <a:spLocks noGrp="1" noChangeArrowheads="1"/>
          </p:cNvSpPr>
          <p:nvPr>
            <p:ph type="ctrTitle"/>
          </p:nvPr>
        </p:nvSpPr>
        <p:spPr>
          <a:xfrm>
            <a:off x="914400" y="2667000"/>
            <a:ext cx="7315200" cy="1181100"/>
          </a:xfrm>
        </p:spPr>
        <p:txBody>
          <a:bodyPr/>
          <a:lstStyle>
            <a:lvl1pPr>
              <a:spcBef>
                <a:spcPct val="0"/>
              </a:spcBef>
              <a:defRPr/>
            </a:lvl1pPr>
          </a:lstStyle>
          <a:p>
            <a:endParaRPr lang="en-US"/>
          </a:p>
        </p:txBody>
      </p:sp>
      <p:sp>
        <p:nvSpPr>
          <p:cNvPr id="276484" name="Title_PlaceholderSubtitle"/>
          <p:cNvSpPr>
            <a:spLocks noGrp="1" noChangeArrowheads="1"/>
          </p:cNvSpPr>
          <p:nvPr>
            <p:ph type="subTitle" idx="1"/>
          </p:nvPr>
        </p:nvSpPr>
        <p:spPr>
          <a:xfrm>
            <a:off x="927100" y="4419600"/>
            <a:ext cx="7302500" cy="431800"/>
          </a:xfrm>
        </p:spPr>
        <p:txBody>
          <a:bodyPr/>
          <a:lstStyle>
            <a:lvl1pPr algn="ctr">
              <a:defRPr/>
            </a:lvl1pPr>
          </a:lstStyle>
          <a:p>
            <a:endParaRPr lang="en-US"/>
          </a:p>
        </p:txBody>
      </p:sp>
      <p:pic>
        <p:nvPicPr>
          <p:cNvPr id="276485" name="Oracle_banner"/>
          <p:cNvPicPr>
            <a:picLocks noChangeArrowheads="1"/>
          </p:cNvPicPr>
          <p:nvPr/>
        </p:nvPicPr>
        <p:blipFill>
          <a:blip r:embed="rId2" cstate="print"/>
          <a:srcRect/>
          <a:stretch>
            <a:fillRect/>
          </a:stretch>
        </p:blipFill>
        <p:spPr bwMode="auto">
          <a:xfrm>
            <a:off x="0" y="6370638"/>
            <a:ext cx="9182100" cy="309562"/>
          </a:xfrm>
          <a:prstGeom prst="rect">
            <a:avLst/>
          </a:prstGeom>
          <a:noFill/>
          <a:ln w="9525">
            <a:noFill/>
            <a:miter lim="800000"/>
            <a:headEnd/>
            <a:tailEnd/>
          </a:ln>
          <a:effectLst/>
        </p:spPr>
      </p:pic>
      <p:sp>
        <p:nvSpPr>
          <p:cNvPr id="276499" name="Slide_Copyright"/>
          <p:cNvSpPr>
            <a:spLocks noChangeArrowheads="1"/>
          </p:cNvSpPr>
          <p:nvPr userDrawn="1"/>
        </p:nvSpPr>
        <p:spPr bwMode="auto">
          <a:xfrm>
            <a:off x="2527300"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2005, Oracle.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8100" y="533400"/>
            <a:ext cx="1841500" cy="3140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63600" y="533400"/>
            <a:ext cx="5372100" cy="3140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6/22/2015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63600" y="1816100"/>
            <a:ext cx="3606800" cy="185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816100"/>
            <a:ext cx="3606800" cy="1857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Slide_PlaceholderTitle"/>
          <p:cNvSpPr>
            <a:spLocks noGrp="1" noChangeArrowheads="1"/>
          </p:cNvSpPr>
          <p:nvPr>
            <p:ph type="title"/>
          </p:nvPr>
        </p:nvSpPr>
        <p:spPr bwMode="auto">
          <a:xfrm>
            <a:off x="889000" y="533400"/>
            <a:ext cx="7315200" cy="876300"/>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bodyPr>
          <a:lstStyle/>
          <a:p>
            <a:pPr lvl="0"/>
            <a:r>
              <a:rPr lang="en-US" smtClean="0"/>
              <a:t>Click to edit Master title style</a:t>
            </a:r>
          </a:p>
        </p:txBody>
      </p:sp>
      <p:sp>
        <p:nvSpPr>
          <p:cNvPr id="275459" name="Slide_PlaceholderText"/>
          <p:cNvSpPr>
            <a:spLocks noGrp="1" noChangeArrowheads="1"/>
          </p:cNvSpPr>
          <p:nvPr>
            <p:ph type="body" idx="1"/>
          </p:nvPr>
        </p:nvSpPr>
        <p:spPr bwMode="auto">
          <a:xfrm>
            <a:off x="863600" y="1816100"/>
            <a:ext cx="7366000" cy="1857375"/>
          </a:xfrm>
          <a:prstGeom prst="rect">
            <a:avLst/>
          </a:prstGeom>
          <a:noFill/>
          <a:ln w="9525">
            <a:noFill/>
            <a:miter lim="800000"/>
            <a:headEnd/>
            <a:tailEnd/>
          </a:ln>
          <a:effectLst/>
        </p:spPr>
        <p:txBody>
          <a:bodyPr vert="horz" wrap="square" lIns="12700" tIns="12700" rIns="12700" bIns="1270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75460" name="Oracle_banner"/>
          <p:cNvPicPr>
            <a:picLocks noChangeArrowheads="1"/>
          </p:cNvPicPr>
          <p:nvPr/>
        </p:nvPicPr>
        <p:blipFill>
          <a:blip r:embed="rId13" cstate="print"/>
          <a:srcRect/>
          <a:stretch>
            <a:fillRect/>
          </a:stretch>
        </p:blipFill>
        <p:spPr bwMode="auto">
          <a:xfrm>
            <a:off x="0" y="6370638"/>
            <a:ext cx="9182100" cy="309562"/>
          </a:xfrm>
          <a:prstGeom prst="rect">
            <a:avLst/>
          </a:prstGeom>
          <a:noFill/>
          <a:ln w="9525">
            <a:noFill/>
            <a:miter lim="800000"/>
            <a:headEnd/>
            <a:tailEnd/>
          </a:ln>
          <a:effectLst/>
        </p:spPr>
      </p:pic>
      <p:sp>
        <p:nvSpPr>
          <p:cNvPr id="275462" name="Slide_Copyright"/>
          <p:cNvSpPr>
            <a:spLocks noChangeArrowheads="1"/>
          </p:cNvSpPr>
          <p:nvPr/>
        </p:nvSpPr>
        <p:spPr bwMode="auto">
          <a:xfrm>
            <a:off x="2527300" y="6654800"/>
            <a:ext cx="4102100" cy="190500"/>
          </a:xfrm>
          <a:prstGeom prst="rect">
            <a:avLst/>
          </a:prstGeom>
          <a:noFill/>
          <a:ln w="9525">
            <a:noFill/>
            <a:miter lim="800000"/>
            <a:headEnd/>
            <a:tailEnd/>
          </a:ln>
          <a:effectLst/>
        </p:spPr>
        <p:txBody>
          <a:bodyPr wrap="none" anchor="ctr"/>
          <a:lstStyle/>
          <a:p>
            <a:pPr>
              <a:spcBef>
                <a:spcPct val="0"/>
              </a:spcBef>
              <a:buClrTx/>
              <a:buFontTx/>
              <a:buNone/>
            </a:pPr>
            <a:r>
              <a:rPr lang="en-US" sz="1200" b="0"/>
              <a:t>Copyright © 2005, Oracle.  All rights reserved.</a:t>
            </a:r>
          </a:p>
        </p:txBody>
      </p:sp>
      <p:sp>
        <p:nvSpPr>
          <p:cNvPr id="275482" name="Slide_Page_Number"/>
          <p:cNvSpPr>
            <a:spLocks noChangeArrowheads="1"/>
          </p:cNvSpPr>
          <p:nvPr userDrawn="1"/>
        </p:nvSpPr>
        <p:spPr bwMode="hidden">
          <a:xfrm>
            <a:off x="457200" y="6654800"/>
            <a:ext cx="965200" cy="182563"/>
          </a:xfrm>
          <a:prstGeom prst="rect">
            <a:avLst/>
          </a:prstGeom>
          <a:noFill/>
          <a:ln w="9525">
            <a:noFill/>
            <a:miter lim="800000"/>
            <a:headEnd/>
            <a:tailEnd/>
          </a:ln>
          <a:effectLst/>
        </p:spPr>
        <p:txBody>
          <a:bodyPr wrap="none" anchor="ctr"/>
          <a:lstStyle/>
          <a:p>
            <a:pPr algn="just">
              <a:spcBef>
                <a:spcPct val="0"/>
              </a:spcBef>
              <a:buClrTx/>
              <a:buFontTx/>
              <a:buNone/>
            </a:pPr>
            <a:r>
              <a:rPr lang="en-US" sz="1200" b="0"/>
              <a:t>1-</a:t>
            </a:r>
            <a:fld id="{ECACC374-7C20-4049-A33D-CF7E0107B4D1}" type="slidenum">
              <a:rPr lang="en-US" sz="1200" b="0"/>
              <a:pPr algn="just">
                <a:spcBef>
                  <a:spcPct val="0"/>
                </a:spcBef>
                <a:buClrTx/>
                <a:buFontTx/>
                <a:buNone/>
              </a:pPr>
              <a:t>‹#›</a:t>
            </a:fld>
            <a:endParaRPr lang="en-US" sz="1200" b="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ctr" defTabSz="228600" rtl="0" fontAlgn="base">
        <a:spcBef>
          <a:spcPct val="20000"/>
        </a:spcBef>
        <a:spcAft>
          <a:spcPct val="0"/>
        </a:spcAft>
        <a:buClr>
          <a:srgbClr val="000000"/>
        </a:buClr>
        <a:buFont typeface="Arial" pitchFamily="34" charset="0"/>
        <a:defRPr sz="2800" b="1">
          <a:solidFill>
            <a:schemeClr val="tx1"/>
          </a:solidFill>
          <a:latin typeface="+mj-lt"/>
          <a:ea typeface="+mj-ea"/>
          <a:cs typeface="+mj-cs"/>
        </a:defRPr>
      </a:lvl1pPr>
      <a:lvl2pPr algn="ctr" defTabSz="228600" rtl="0" fontAlgn="base">
        <a:spcBef>
          <a:spcPct val="20000"/>
        </a:spcBef>
        <a:spcAft>
          <a:spcPct val="0"/>
        </a:spcAft>
        <a:buClr>
          <a:srgbClr val="000000"/>
        </a:buClr>
        <a:buFont typeface="Arial" pitchFamily="34" charset="0"/>
        <a:defRPr sz="2800" b="1">
          <a:solidFill>
            <a:schemeClr val="tx1"/>
          </a:solidFill>
          <a:latin typeface="Arial" pitchFamily="34" charset="0"/>
        </a:defRPr>
      </a:lvl2pPr>
      <a:lvl3pPr algn="ctr" defTabSz="228600" rtl="0" fontAlgn="base">
        <a:spcBef>
          <a:spcPct val="20000"/>
        </a:spcBef>
        <a:spcAft>
          <a:spcPct val="0"/>
        </a:spcAft>
        <a:buClr>
          <a:srgbClr val="000000"/>
        </a:buClr>
        <a:buFont typeface="Arial" pitchFamily="34" charset="0"/>
        <a:defRPr sz="2800" b="1">
          <a:solidFill>
            <a:schemeClr val="tx1"/>
          </a:solidFill>
          <a:latin typeface="Arial" pitchFamily="34" charset="0"/>
        </a:defRPr>
      </a:lvl3pPr>
      <a:lvl4pPr algn="ctr" defTabSz="228600" rtl="0" fontAlgn="base">
        <a:spcBef>
          <a:spcPct val="20000"/>
        </a:spcBef>
        <a:spcAft>
          <a:spcPct val="0"/>
        </a:spcAft>
        <a:buClr>
          <a:srgbClr val="000000"/>
        </a:buClr>
        <a:buFont typeface="Arial" pitchFamily="34" charset="0"/>
        <a:defRPr sz="2800" b="1">
          <a:solidFill>
            <a:schemeClr val="tx1"/>
          </a:solidFill>
          <a:latin typeface="Arial" pitchFamily="34" charset="0"/>
        </a:defRPr>
      </a:lvl4pPr>
      <a:lvl5pPr algn="ctr" defTabSz="228600" rtl="0" fontAlgn="base">
        <a:spcBef>
          <a:spcPct val="20000"/>
        </a:spcBef>
        <a:spcAft>
          <a:spcPct val="0"/>
        </a:spcAft>
        <a:buClr>
          <a:srgbClr val="000000"/>
        </a:buClr>
        <a:buFont typeface="Arial" pitchFamily="34" charset="0"/>
        <a:defRPr sz="2800" b="1">
          <a:solidFill>
            <a:schemeClr val="tx1"/>
          </a:solidFill>
          <a:latin typeface="Arial" pitchFamily="34" charset="0"/>
        </a:defRPr>
      </a:lvl5pPr>
      <a:lvl6pPr marL="457200" algn="ctr" defTabSz="228600" rtl="0" fontAlgn="base">
        <a:spcBef>
          <a:spcPct val="20000"/>
        </a:spcBef>
        <a:spcAft>
          <a:spcPct val="0"/>
        </a:spcAft>
        <a:buClr>
          <a:srgbClr val="000000"/>
        </a:buClr>
        <a:buFont typeface="Arial" pitchFamily="34" charset="0"/>
        <a:defRPr sz="2800" b="1">
          <a:solidFill>
            <a:schemeClr val="tx1"/>
          </a:solidFill>
          <a:latin typeface="Arial" pitchFamily="34" charset="0"/>
        </a:defRPr>
      </a:lvl6pPr>
      <a:lvl7pPr marL="914400" algn="ctr" defTabSz="228600" rtl="0" fontAlgn="base">
        <a:spcBef>
          <a:spcPct val="20000"/>
        </a:spcBef>
        <a:spcAft>
          <a:spcPct val="0"/>
        </a:spcAft>
        <a:buClr>
          <a:srgbClr val="000000"/>
        </a:buClr>
        <a:buFont typeface="Arial" pitchFamily="34" charset="0"/>
        <a:defRPr sz="2800" b="1">
          <a:solidFill>
            <a:schemeClr val="tx1"/>
          </a:solidFill>
          <a:latin typeface="Arial" pitchFamily="34" charset="0"/>
        </a:defRPr>
      </a:lvl7pPr>
      <a:lvl8pPr marL="1371600" algn="ctr" defTabSz="228600" rtl="0" fontAlgn="base">
        <a:spcBef>
          <a:spcPct val="20000"/>
        </a:spcBef>
        <a:spcAft>
          <a:spcPct val="0"/>
        </a:spcAft>
        <a:buClr>
          <a:srgbClr val="000000"/>
        </a:buClr>
        <a:buFont typeface="Arial" pitchFamily="34" charset="0"/>
        <a:defRPr sz="2800" b="1">
          <a:solidFill>
            <a:schemeClr val="tx1"/>
          </a:solidFill>
          <a:latin typeface="Arial" pitchFamily="34" charset="0"/>
        </a:defRPr>
      </a:lvl8pPr>
      <a:lvl9pPr marL="1828800" algn="ctr" defTabSz="228600" rtl="0" fontAlgn="base">
        <a:spcBef>
          <a:spcPct val="20000"/>
        </a:spcBef>
        <a:spcAft>
          <a:spcPct val="0"/>
        </a:spcAft>
        <a:buClr>
          <a:srgbClr val="000000"/>
        </a:buClr>
        <a:buFont typeface="Arial" pitchFamily="34" charset="0"/>
        <a:defRPr sz="2800" b="1">
          <a:solidFill>
            <a:schemeClr val="tx1"/>
          </a:solidFill>
          <a:latin typeface="Arial" pitchFamily="34" charset="0"/>
        </a:defRPr>
      </a:lvl9pPr>
    </p:titleStyle>
    <p:bodyStyle>
      <a:lvl1pPr algn="l" defTabSz="228600" rtl="0" fontAlgn="base">
        <a:spcBef>
          <a:spcPct val="20000"/>
        </a:spcBef>
        <a:spcAft>
          <a:spcPct val="0"/>
        </a:spcAft>
        <a:buClr>
          <a:srgbClr val="000000"/>
        </a:buClr>
        <a:buFont typeface="Arial" pitchFamily="34" charset="0"/>
        <a:defRPr sz="2200" b="1">
          <a:solidFill>
            <a:schemeClr val="tx1"/>
          </a:solidFill>
          <a:latin typeface="+mn-lt"/>
          <a:ea typeface="+mn-ea"/>
          <a:cs typeface="+mn-cs"/>
        </a:defRPr>
      </a:lvl1pPr>
      <a:lvl2pPr marL="571500" indent="-457200" algn="l" defTabSz="228600" rtl="0" fontAlgn="base">
        <a:spcBef>
          <a:spcPct val="20000"/>
        </a:spcBef>
        <a:spcAft>
          <a:spcPct val="0"/>
        </a:spcAft>
        <a:buClr>
          <a:srgbClr val="FF0000"/>
        </a:buClr>
        <a:buFont typeface="Arial" pitchFamily="34" charset="0"/>
        <a:buChar char="•"/>
        <a:defRPr sz="2200" b="1">
          <a:solidFill>
            <a:schemeClr val="tx1"/>
          </a:solidFill>
          <a:latin typeface="+mn-lt"/>
        </a:defRPr>
      </a:lvl2pPr>
      <a:lvl3pPr marL="1028700" indent="-342900" algn="l" defTabSz="228600" rtl="0" fontAlgn="base">
        <a:spcBef>
          <a:spcPct val="20000"/>
        </a:spcBef>
        <a:spcAft>
          <a:spcPct val="0"/>
        </a:spcAft>
        <a:buClr>
          <a:srgbClr val="FF0000"/>
        </a:buClr>
        <a:buFont typeface="Arial" pitchFamily="34" charset="0"/>
        <a:buChar char="–"/>
        <a:defRPr sz="2000" b="1">
          <a:solidFill>
            <a:schemeClr val="tx1"/>
          </a:solidFill>
          <a:latin typeface="+mn-lt"/>
        </a:defRPr>
      </a:lvl3pPr>
      <a:lvl4pPr marL="1143000" algn="l" defTabSz="228600" rtl="0" fontAlgn="base">
        <a:spcBef>
          <a:spcPct val="20000"/>
        </a:spcBef>
        <a:spcAft>
          <a:spcPct val="0"/>
        </a:spcAft>
        <a:buClr>
          <a:srgbClr val="000000"/>
        </a:buClr>
        <a:buFont typeface="Arial" pitchFamily="34" charset="0"/>
        <a:defRPr sz="2000" b="1">
          <a:solidFill>
            <a:srgbClr val="FF0000"/>
          </a:solidFill>
          <a:latin typeface="+mn-lt"/>
        </a:defRPr>
      </a:lvl4pPr>
      <a:lvl5pPr marL="1257300" algn="l" defTabSz="228600" rtl="0" fontAlgn="base">
        <a:spcBef>
          <a:spcPct val="20000"/>
        </a:spcBef>
        <a:spcAft>
          <a:spcPct val="0"/>
        </a:spcAft>
        <a:buClr>
          <a:srgbClr val="000000"/>
        </a:buClr>
        <a:buFont typeface="Arial" pitchFamily="34" charset="0"/>
        <a:defRPr sz="2000" b="1">
          <a:solidFill>
            <a:schemeClr val="tx1"/>
          </a:solidFill>
          <a:latin typeface="+mn-lt"/>
        </a:defRPr>
      </a:lvl5pPr>
      <a:lvl6pPr marL="1714500" algn="l" defTabSz="228600" rtl="0" fontAlgn="base">
        <a:spcBef>
          <a:spcPct val="20000"/>
        </a:spcBef>
        <a:spcAft>
          <a:spcPct val="0"/>
        </a:spcAft>
        <a:buClr>
          <a:srgbClr val="000000"/>
        </a:buClr>
        <a:buFont typeface="Arial" pitchFamily="34" charset="0"/>
        <a:defRPr sz="2000" b="1">
          <a:solidFill>
            <a:schemeClr val="tx1"/>
          </a:solidFill>
          <a:latin typeface="+mn-lt"/>
        </a:defRPr>
      </a:lvl6pPr>
      <a:lvl7pPr marL="2171700" algn="l" defTabSz="228600" rtl="0" fontAlgn="base">
        <a:spcBef>
          <a:spcPct val="20000"/>
        </a:spcBef>
        <a:spcAft>
          <a:spcPct val="0"/>
        </a:spcAft>
        <a:buClr>
          <a:srgbClr val="000000"/>
        </a:buClr>
        <a:buFont typeface="Arial" pitchFamily="34" charset="0"/>
        <a:defRPr sz="2000" b="1">
          <a:solidFill>
            <a:schemeClr val="tx1"/>
          </a:solidFill>
          <a:latin typeface="+mn-lt"/>
        </a:defRPr>
      </a:lvl7pPr>
      <a:lvl8pPr marL="2628900" algn="l" defTabSz="228600" rtl="0" fontAlgn="base">
        <a:spcBef>
          <a:spcPct val="20000"/>
        </a:spcBef>
        <a:spcAft>
          <a:spcPct val="0"/>
        </a:spcAft>
        <a:buClr>
          <a:srgbClr val="000000"/>
        </a:buClr>
        <a:buFont typeface="Arial" pitchFamily="34" charset="0"/>
        <a:defRPr sz="2000" b="1">
          <a:solidFill>
            <a:schemeClr val="tx1"/>
          </a:solidFill>
          <a:latin typeface="+mn-lt"/>
        </a:defRPr>
      </a:lvl8pPr>
      <a:lvl9pPr marL="3086100" algn="l" defTabSz="228600" rtl="0" fontAlgn="base">
        <a:spcBef>
          <a:spcPct val="20000"/>
        </a:spcBef>
        <a:spcAft>
          <a:spcPct val="0"/>
        </a:spcAft>
        <a:buClr>
          <a:srgbClr val="000000"/>
        </a:buClr>
        <a:buFont typeface="Arial" pitchFamily="34" charset="0"/>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8B99C93-F56F-46AB-9EB8-53614A95B15F}" type="datetime1">
              <a:rPr lang="en-US" smtClean="0"/>
              <a:pPr/>
              <a:t>6/22/2015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A84A37A-AFC2-4A01-80A1-FC20F2C0D5BB}"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solidFill>
                  <a:schemeClr val="tx1"/>
                </a:solidFill>
              </a:rPr>
              <a:t>Lecture 1</a:t>
            </a:r>
            <a:endParaRPr lang="en-US" dirty="0">
              <a:solidFill>
                <a:schemeClr val="tx1"/>
              </a:solidFill>
            </a:endParaRPr>
          </a:p>
        </p:txBody>
      </p:sp>
      <p:sp>
        <p:nvSpPr>
          <p:cNvPr id="2" name="Title 1"/>
          <p:cNvSpPr>
            <a:spLocks noGrp="1"/>
          </p:cNvSpPr>
          <p:nvPr>
            <p:ph type="ctrTitle"/>
          </p:nvPr>
        </p:nvSpPr>
        <p:spPr>
          <a:xfrm>
            <a:off x="545711" y="3241781"/>
            <a:ext cx="6629400" cy="1219201"/>
          </a:xfrm>
        </p:spPr>
        <p:txBody>
          <a:bodyPr>
            <a:normAutofit/>
          </a:bodyPr>
          <a:lstStyle/>
          <a:p>
            <a:r>
              <a:rPr lang="en-US" sz="3200" b="1" dirty="0" smtClean="0">
                <a:solidFill>
                  <a:schemeClr val="tx1"/>
                </a:solidFill>
              </a:rPr>
              <a:t>Oracle 11g</a:t>
            </a:r>
            <a:br>
              <a:rPr lang="en-US" sz="3200" b="1" dirty="0" smtClean="0">
                <a:solidFill>
                  <a:schemeClr val="tx1"/>
                </a:solidFill>
              </a:rPr>
            </a:br>
            <a:r>
              <a:rPr lang="en-US" sz="3200" b="1" dirty="0" smtClean="0">
                <a:solidFill>
                  <a:schemeClr val="tx1"/>
                </a:solidFill>
              </a:rPr>
              <a:t>Database Architectures</a:t>
            </a:r>
            <a:endParaRPr lang="en-US" sz="3200" b="1" dirty="0">
              <a:solidFill>
                <a:schemeClr val="tx1"/>
              </a:solidFill>
            </a:endParaRPr>
          </a:p>
        </p:txBody>
      </p:sp>
    </p:spTree>
    <p:extLst>
      <p:ext uri="{BB962C8B-B14F-4D97-AF65-F5344CB8AC3E}">
        <p14:creationId xmlns:p14="http://schemas.microsoft.com/office/powerpoint/2010/main" val="3739479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6210" name="Rectangle 1026"/>
          <p:cNvSpPr>
            <a:spLocks noGrp="1" noChangeArrowheads="1"/>
          </p:cNvSpPr>
          <p:nvPr>
            <p:ph type="title"/>
          </p:nvPr>
        </p:nvSpPr>
        <p:spPr/>
        <p:txBody>
          <a:bodyPr/>
          <a:lstStyle/>
          <a:p>
            <a:r>
              <a:rPr lang="en-US"/>
              <a:t>Physical Database Structure</a:t>
            </a:r>
            <a:br>
              <a:rPr lang="en-US"/>
            </a:br>
            <a:r>
              <a:rPr lang="en-US"/>
              <a:t>Full Notes Page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Tablespaces and Data Files</a:t>
            </a:r>
          </a:p>
        </p:txBody>
      </p:sp>
      <p:sp>
        <p:nvSpPr>
          <p:cNvPr id="559107" name="Rectangle 3"/>
          <p:cNvSpPr>
            <a:spLocks noGrp="1" noChangeArrowheads="1"/>
          </p:cNvSpPr>
          <p:nvPr>
            <p:ph type="body" idx="1"/>
          </p:nvPr>
        </p:nvSpPr>
        <p:spPr>
          <a:xfrm>
            <a:off x="863600" y="1816100"/>
            <a:ext cx="7366000" cy="762000"/>
          </a:xfrm>
        </p:spPr>
        <p:txBody>
          <a:bodyPr/>
          <a:lstStyle/>
          <a:p>
            <a:pPr lvl="1"/>
            <a:r>
              <a:rPr lang="en-US"/>
              <a:t>Tablespaces consist of one or more data files.</a:t>
            </a:r>
          </a:p>
          <a:p>
            <a:pPr lvl="1"/>
            <a:r>
              <a:rPr lang="en-US"/>
              <a:t>Data files belong to only one tablespace.</a:t>
            </a:r>
          </a:p>
        </p:txBody>
      </p:sp>
      <p:sp>
        <p:nvSpPr>
          <p:cNvPr id="559108" name="Rectangle 4"/>
          <p:cNvSpPr>
            <a:spLocks noChangeArrowheads="1"/>
          </p:cNvSpPr>
          <p:nvPr/>
        </p:nvSpPr>
        <p:spPr bwMode="gray">
          <a:xfrm>
            <a:off x="4886325" y="3692525"/>
            <a:ext cx="1981200" cy="1274763"/>
          </a:xfrm>
          <a:prstGeom prst="rect">
            <a:avLst/>
          </a:prstGeom>
          <a:solidFill>
            <a:srgbClr val="9999FF"/>
          </a:solidFill>
          <a:ln w="3175">
            <a:solidFill>
              <a:srgbClr val="9999FF"/>
            </a:solidFill>
            <a:miter lim="800000"/>
            <a:headEnd/>
            <a:tailEnd/>
          </a:ln>
          <a:effectLst/>
        </p:spPr>
        <p:txBody>
          <a:bodyPr wrap="none" anchor="ctr"/>
          <a:lstStyle/>
          <a:p>
            <a:endParaRPr lang="en-US"/>
          </a:p>
        </p:txBody>
      </p:sp>
      <p:grpSp>
        <p:nvGrpSpPr>
          <p:cNvPr id="559109" name="Group 5"/>
          <p:cNvGrpSpPr>
            <a:grpSpLocks/>
          </p:cNvGrpSpPr>
          <p:nvPr/>
        </p:nvGrpSpPr>
        <p:grpSpPr bwMode="auto">
          <a:xfrm>
            <a:off x="1914525" y="3105150"/>
            <a:ext cx="5257800" cy="2667000"/>
            <a:chOff x="1296" y="2208"/>
            <a:chExt cx="3312" cy="1680"/>
          </a:xfrm>
        </p:grpSpPr>
        <p:sp>
          <p:nvSpPr>
            <p:cNvPr id="559110" name="Oval 6"/>
            <p:cNvSpPr>
              <a:spLocks noChangeArrowheads="1"/>
            </p:cNvSpPr>
            <p:nvPr/>
          </p:nvSpPr>
          <p:spPr bwMode="gray">
            <a:xfrm>
              <a:off x="3168" y="2304"/>
              <a:ext cx="1248" cy="515"/>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59111" name="Oval 7"/>
            <p:cNvSpPr>
              <a:spLocks noChangeArrowheads="1"/>
            </p:cNvSpPr>
            <p:nvPr/>
          </p:nvSpPr>
          <p:spPr bwMode="gray">
            <a:xfrm>
              <a:off x="3168" y="3133"/>
              <a:ext cx="1248" cy="515"/>
            </a:xfrm>
            <a:prstGeom prst="ellipse">
              <a:avLst/>
            </a:prstGeom>
            <a:solidFill>
              <a:srgbClr val="9999FF"/>
            </a:solidFill>
            <a:ln w="3175">
              <a:solidFill>
                <a:srgbClr val="9999FF"/>
              </a:solidFill>
              <a:round/>
              <a:headEnd/>
              <a:tailEnd/>
            </a:ln>
            <a:effectLst/>
          </p:spPr>
          <p:txBody>
            <a:bodyPr wrap="none" anchor="ctr"/>
            <a:lstStyle/>
            <a:p>
              <a:endParaRPr lang="en-US"/>
            </a:p>
          </p:txBody>
        </p:sp>
        <p:grpSp>
          <p:nvGrpSpPr>
            <p:cNvPr id="559112" name="Group 8"/>
            <p:cNvGrpSpPr>
              <a:grpSpLocks/>
            </p:cNvGrpSpPr>
            <p:nvPr/>
          </p:nvGrpSpPr>
          <p:grpSpPr bwMode="auto">
            <a:xfrm>
              <a:off x="1488" y="2304"/>
              <a:ext cx="1248" cy="1344"/>
              <a:chOff x="1488" y="2304"/>
              <a:chExt cx="1248" cy="1344"/>
            </a:xfrm>
          </p:grpSpPr>
          <p:sp>
            <p:nvSpPr>
              <p:cNvPr id="559113" name="Rectangle 9"/>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59114" name="Oval 10"/>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59115" name="Oval 11"/>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a:effectLst/>
            </p:spPr>
            <p:txBody>
              <a:bodyPr wrap="none" anchor="ctr"/>
              <a:lstStyle/>
              <a:p>
                <a:endParaRPr lang="en-US"/>
              </a:p>
            </p:txBody>
          </p:sp>
        </p:grpSp>
        <p:sp>
          <p:nvSpPr>
            <p:cNvPr id="559116" name="Line 12"/>
            <p:cNvSpPr>
              <a:spLocks noChangeShapeType="1"/>
            </p:cNvSpPr>
            <p:nvPr/>
          </p:nvSpPr>
          <p:spPr bwMode="auto">
            <a:xfrm>
              <a:off x="1296" y="3888"/>
              <a:ext cx="3312"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59117" name="Line 13"/>
            <p:cNvSpPr>
              <a:spLocks noChangeShapeType="1"/>
            </p:cNvSpPr>
            <p:nvPr/>
          </p:nvSpPr>
          <p:spPr bwMode="auto">
            <a:xfrm>
              <a:off x="1296" y="2208"/>
              <a:ext cx="3312"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59118" name="Line 14"/>
            <p:cNvSpPr>
              <a:spLocks noChangeShapeType="1"/>
            </p:cNvSpPr>
            <p:nvPr/>
          </p:nvSpPr>
          <p:spPr bwMode="auto">
            <a:xfrm flipV="1">
              <a:off x="1296" y="2208"/>
              <a:ext cx="0" cy="168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59119" name="Line 15"/>
            <p:cNvSpPr>
              <a:spLocks noChangeShapeType="1"/>
            </p:cNvSpPr>
            <p:nvPr/>
          </p:nvSpPr>
          <p:spPr bwMode="auto">
            <a:xfrm flipV="1">
              <a:off x="4608" y="2208"/>
              <a:ext cx="0" cy="168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59120" name="Rectangle 16"/>
            <p:cNvSpPr>
              <a:spLocks noChangeArrowheads="1"/>
            </p:cNvSpPr>
            <p:nvPr/>
          </p:nvSpPr>
          <p:spPr bwMode="auto">
            <a:xfrm>
              <a:off x="2064" y="3705"/>
              <a:ext cx="1632" cy="18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latin typeface="Courier New" pitchFamily="49" charset="0"/>
                </a:rPr>
                <a:t>USERS</a:t>
              </a:r>
              <a:r>
                <a:rPr lang="en-US"/>
                <a:t> tablespace</a:t>
              </a:r>
            </a:p>
          </p:txBody>
        </p:sp>
      </p:grpSp>
      <p:sp>
        <p:nvSpPr>
          <p:cNvPr id="559121" name="Rectangle 17"/>
          <p:cNvSpPr>
            <a:spLocks noChangeArrowheads="1"/>
          </p:cNvSpPr>
          <p:nvPr/>
        </p:nvSpPr>
        <p:spPr bwMode="auto">
          <a:xfrm>
            <a:off x="2508250" y="4491038"/>
            <a:ext cx="1463675" cy="290512"/>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Data file 1</a:t>
            </a:r>
          </a:p>
        </p:txBody>
      </p:sp>
      <p:sp>
        <p:nvSpPr>
          <p:cNvPr id="559122" name="Rectangle 18"/>
          <p:cNvSpPr>
            <a:spLocks noChangeArrowheads="1"/>
          </p:cNvSpPr>
          <p:nvPr/>
        </p:nvSpPr>
        <p:spPr bwMode="auto">
          <a:xfrm>
            <a:off x="5175250" y="4489450"/>
            <a:ext cx="146367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Data file 2</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noFill/>
        </p:spPr>
        <p:txBody>
          <a:bodyPr/>
          <a:lstStyle/>
          <a:p>
            <a:r>
              <a:rPr lang="en-US">
                <a:latin typeface="Courier New" pitchFamily="49" charset="0"/>
              </a:rPr>
              <a:t>SYSTEM</a:t>
            </a:r>
            <a:r>
              <a:rPr lang="en-US"/>
              <a:t> and </a:t>
            </a:r>
            <a:r>
              <a:rPr lang="en-US">
                <a:latin typeface="Courier New" pitchFamily="49" charset="0"/>
              </a:rPr>
              <a:t>SYSAUX</a:t>
            </a:r>
            <a:r>
              <a:rPr lang="en-US"/>
              <a:t> Tablespaces </a:t>
            </a:r>
          </a:p>
        </p:txBody>
      </p:sp>
      <p:sp>
        <p:nvSpPr>
          <p:cNvPr id="602115" name="Rectangle 3"/>
          <p:cNvSpPr>
            <a:spLocks noGrp="1" noChangeArrowheads="1"/>
          </p:cNvSpPr>
          <p:nvPr>
            <p:ph type="body" idx="1"/>
          </p:nvPr>
        </p:nvSpPr>
        <p:spPr>
          <a:xfrm>
            <a:off x="863600" y="1816100"/>
            <a:ext cx="7366000" cy="3306763"/>
          </a:xfrm>
        </p:spPr>
        <p:txBody>
          <a:bodyPr/>
          <a:lstStyle/>
          <a:p>
            <a:pPr lvl="1"/>
            <a:r>
              <a:rPr lang="en-US"/>
              <a:t>The </a:t>
            </a:r>
            <a:r>
              <a:rPr lang="en-US">
                <a:latin typeface="Courier New" pitchFamily="49" charset="0"/>
              </a:rPr>
              <a:t>SYSTEM</a:t>
            </a:r>
            <a:r>
              <a:rPr lang="en-US"/>
              <a:t> and </a:t>
            </a:r>
            <a:r>
              <a:rPr lang="en-US">
                <a:latin typeface="Courier New" pitchFamily="49" charset="0"/>
              </a:rPr>
              <a:t>SYSAUX</a:t>
            </a:r>
            <a:r>
              <a:rPr lang="en-US"/>
              <a:t> tablespaces are mandatory tablespaces.</a:t>
            </a:r>
          </a:p>
          <a:p>
            <a:pPr lvl="1"/>
            <a:r>
              <a:rPr lang="en-US"/>
              <a:t>They are created at the time of database creation.</a:t>
            </a:r>
          </a:p>
          <a:p>
            <a:pPr lvl="1"/>
            <a:r>
              <a:rPr lang="en-US"/>
              <a:t>They must be online.</a:t>
            </a:r>
          </a:p>
          <a:p>
            <a:pPr lvl="1"/>
            <a:r>
              <a:rPr lang="en-US">
                <a:latin typeface="Courier New" pitchFamily="49" charset="0"/>
              </a:rPr>
              <a:t>SYSTEM</a:t>
            </a:r>
            <a:r>
              <a:rPr lang="en-US"/>
              <a:t>: For core functionality (for example, data dictionary tables)</a:t>
            </a:r>
          </a:p>
          <a:p>
            <a:pPr lvl="1"/>
            <a:r>
              <a:rPr lang="en-US">
                <a:latin typeface="Courier New" pitchFamily="49" charset="0"/>
              </a:rPr>
              <a:t>SYSAUX</a:t>
            </a:r>
            <a:r>
              <a:rPr lang="en-US"/>
              <a:t>: Is auxiliary, for additional database components (such as the Enterprise Manager Repository)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t>Segments, Extents, and Blocks</a:t>
            </a:r>
          </a:p>
        </p:txBody>
      </p:sp>
      <p:sp>
        <p:nvSpPr>
          <p:cNvPr id="561155" name="Rectangle 3"/>
          <p:cNvSpPr>
            <a:spLocks noGrp="1" noChangeArrowheads="1"/>
          </p:cNvSpPr>
          <p:nvPr>
            <p:ph type="body" idx="1"/>
          </p:nvPr>
        </p:nvSpPr>
        <p:spPr>
          <a:xfrm>
            <a:off x="863600" y="1816100"/>
            <a:ext cx="7366000" cy="1565275"/>
          </a:xfrm>
        </p:spPr>
        <p:txBody>
          <a:bodyPr/>
          <a:lstStyle/>
          <a:p>
            <a:pPr lvl="1"/>
            <a:r>
              <a:rPr lang="en-US"/>
              <a:t>Segments exist within a tablespace.</a:t>
            </a:r>
          </a:p>
          <a:p>
            <a:pPr lvl="1"/>
            <a:r>
              <a:rPr lang="en-US"/>
              <a:t>Segments are made up of a collection of extents.</a:t>
            </a:r>
          </a:p>
          <a:p>
            <a:pPr lvl="1"/>
            <a:r>
              <a:rPr lang="en-US"/>
              <a:t>Extents are a collection of data blocks.</a:t>
            </a:r>
          </a:p>
          <a:p>
            <a:pPr lvl="1"/>
            <a:r>
              <a:rPr lang="en-US"/>
              <a:t>Data blocks are mapped to disk blocks.</a:t>
            </a:r>
          </a:p>
        </p:txBody>
      </p:sp>
      <p:pic>
        <p:nvPicPr>
          <p:cNvPr id="561156" name="Picture 4" descr="Cube: Box, Dark Blue"/>
          <p:cNvPicPr>
            <a:picLocks noChangeAspect="1" noChangeArrowheads="1"/>
          </p:cNvPicPr>
          <p:nvPr/>
        </p:nvPicPr>
        <p:blipFill>
          <a:blip r:embed="rId3" cstate="print"/>
          <a:srcRect/>
          <a:stretch>
            <a:fillRect/>
          </a:stretch>
        </p:blipFill>
        <p:spPr bwMode="ltGray">
          <a:xfrm>
            <a:off x="1143000" y="3657600"/>
            <a:ext cx="1517650" cy="1600200"/>
          </a:xfrm>
          <a:prstGeom prst="rect">
            <a:avLst/>
          </a:prstGeom>
          <a:noFill/>
        </p:spPr>
      </p:pic>
      <p:sp>
        <p:nvSpPr>
          <p:cNvPr id="561157" name="Rectangle 5"/>
          <p:cNvSpPr>
            <a:spLocks noChangeArrowheads="1"/>
          </p:cNvSpPr>
          <p:nvPr/>
        </p:nvSpPr>
        <p:spPr bwMode="gray">
          <a:xfrm>
            <a:off x="1254125" y="5334000"/>
            <a:ext cx="1295400"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Segment</a:t>
            </a:r>
          </a:p>
        </p:txBody>
      </p:sp>
      <p:grpSp>
        <p:nvGrpSpPr>
          <p:cNvPr id="561158" name="Group 6"/>
          <p:cNvGrpSpPr>
            <a:grpSpLocks/>
          </p:cNvGrpSpPr>
          <p:nvPr/>
        </p:nvGrpSpPr>
        <p:grpSpPr bwMode="auto">
          <a:xfrm>
            <a:off x="3348038" y="3657600"/>
            <a:ext cx="939800" cy="1600200"/>
            <a:chOff x="2136" y="2448"/>
            <a:chExt cx="592" cy="1008"/>
          </a:xfrm>
        </p:grpSpPr>
        <p:pic>
          <p:nvPicPr>
            <p:cNvPr id="561159" name="Picture 7" descr="Cube: Box, Yellow"/>
            <p:cNvPicPr>
              <a:picLocks noChangeAspect="1" noChangeArrowheads="1"/>
            </p:cNvPicPr>
            <p:nvPr/>
          </p:nvPicPr>
          <p:blipFill>
            <a:blip r:embed="rId4" cstate="print"/>
            <a:srcRect/>
            <a:stretch>
              <a:fillRect/>
            </a:stretch>
          </p:blipFill>
          <p:spPr bwMode="gray">
            <a:xfrm>
              <a:off x="2136" y="2832"/>
              <a:ext cx="592" cy="624"/>
            </a:xfrm>
            <a:prstGeom prst="rect">
              <a:avLst/>
            </a:prstGeom>
            <a:noFill/>
          </p:spPr>
        </p:pic>
        <p:pic>
          <p:nvPicPr>
            <p:cNvPr id="561160" name="Picture 8" descr="Cube: Box, Yellow"/>
            <p:cNvPicPr>
              <a:picLocks noChangeAspect="1" noChangeArrowheads="1"/>
            </p:cNvPicPr>
            <p:nvPr/>
          </p:nvPicPr>
          <p:blipFill>
            <a:blip r:embed="rId4" cstate="print"/>
            <a:srcRect/>
            <a:stretch>
              <a:fillRect/>
            </a:stretch>
          </p:blipFill>
          <p:spPr bwMode="gray">
            <a:xfrm>
              <a:off x="2136" y="2448"/>
              <a:ext cx="592" cy="624"/>
            </a:xfrm>
            <a:prstGeom prst="rect">
              <a:avLst/>
            </a:prstGeom>
            <a:noFill/>
          </p:spPr>
        </p:pic>
      </p:grpSp>
      <p:sp>
        <p:nvSpPr>
          <p:cNvPr id="561161" name="Rectangle 9"/>
          <p:cNvSpPr>
            <a:spLocks noChangeArrowheads="1"/>
          </p:cNvSpPr>
          <p:nvPr/>
        </p:nvSpPr>
        <p:spPr bwMode="gray">
          <a:xfrm>
            <a:off x="3170238" y="5334000"/>
            <a:ext cx="1295400"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Extents</a:t>
            </a:r>
          </a:p>
        </p:txBody>
      </p:sp>
      <p:pic>
        <p:nvPicPr>
          <p:cNvPr id="561162" name="Picture 10" descr="Cube: Box, Dark Green"/>
          <p:cNvPicPr>
            <a:picLocks noChangeAspect="1" noChangeArrowheads="1"/>
          </p:cNvPicPr>
          <p:nvPr/>
        </p:nvPicPr>
        <p:blipFill>
          <a:blip r:embed="rId5" cstate="print"/>
          <a:srcRect/>
          <a:stretch>
            <a:fillRect/>
          </a:stretch>
        </p:blipFill>
        <p:spPr bwMode="gray">
          <a:xfrm>
            <a:off x="5297488" y="4648200"/>
            <a:ext cx="650875" cy="685800"/>
          </a:xfrm>
          <a:prstGeom prst="rect">
            <a:avLst/>
          </a:prstGeom>
          <a:noFill/>
        </p:spPr>
      </p:pic>
      <p:pic>
        <p:nvPicPr>
          <p:cNvPr id="561163" name="Picture 11" descr="Cube: Box, Dark Green"/>
          <p:cNvPicPr>
            <a:picLocks noChangeAspect="1" noChangeArrowheads="1"/>
          </p:cNvPicPr>
          <p:nvPr/>
        </p:nvPicPr>
        <p:blipFill>
          <a:blip r:embed="rId5" cstate="print"/>
          <a:srcRect/>
          <a:stretch>
            <a:fillRect/>
          </a:stretch>
        </p:blipFill>
        <p:spPr bwMode="gray">
          <a:xfrm>
            <a:off x="5297488" y="4152900"/>
            <a:ext cx="650875" cy="685800"/>
          </a:xfrm>
          <a:prstGeom prst="rect">
            <a:avLst/>
          </a:prstGeom>
          <a:noFill/>
        </p:spPr>
      </p:pic>
      <p:pic>
        <p:nvPicPr>
          <p:cNvPr id="561164" name="Picture 12" descr="Cube: Box, Dark Green"/>
          <p:cNvPicPr>
            <a:picLocks noChangeAspect="1" noChangeArrowheads="1"/>
          </p:cNvPicPr>
          <p:nvPr/>
        </p:nvPicPr>
        <p:blipFill>
          <a:blip r:embed="rId5" cstate="print"/>
          <a:srcRect/>
          <a:stretch>
            <a:fillRect/>
          </a:stretch>
        </p:blipFill>
        <p:spPr bwMode="gray">
          <a:xfrm>
            <a:off x="5297488" y="3657600"/>
            <a:ext cx="650875" cy="685800"/>
          </a:xfrm>
          <a:prstGeom prst="rect">
            <a:avLst/>
          </a:prstGeom>
          <a:noFill/>
        </p:spPr>
      </p:pic>
      <p:sp>
        <p:nvSpPr>
          <p:cNvPr id="561165" name="Rectangle 13"/>
          <p:cNvSpPr>
            <a:spLocks noChangeArrowheads="1"/>
          </p:cNvSpPr>
          <p:nvPr/>
        </p:nvSpPr>
        <p:spPr bwMode="gray">
          <a:xfrm>
            <a:off x="4975225" y="5334000"/>
            <a:ext cx="1295400" cy="52387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Data blocks</a:t>
            </a:r>
          </a:p>
        </p:txBody>
      </p:sp>
      <p:pic>
        <p:nvPicPr>
          <p:cNvPr id="561166" name="Picture 14" descr="Cube: Box, Grey"/>
          <p:cNvPicPr>
            <a:picLocks noChangeAspect="1" noChangeArrowheads="1"/>
          </p:cNvPicPr>
          <p:nvPr/>
        </p:nvPicPr>
        <p:blipFill>
          <a:blip r:embed="rId6" cstate="print"/>
          <a:srcRect/>
          <a:stretch>
            <a:fillRect/>
          </a:stretch>
        </p:blipFill>
        <p:spPr bwMode="gray">
          <a:xfrm>
            <a:off x="7212013" y="4686300"/>
            <a:ext cx="433387" cy="457200"/>
          </a:xfrm>
          <a:prstGeom prst="rect">
            <a:avLst/>
          </a:prstGeom>
          <a:noFill/>
        </p:spPr>
      </p:pic>
      <p:pic>
        <p:nvPicPr>
          <p:cNvPr id="561167" name="Picture 15" descr="Cube: Box, Grey"/>
          <p:cNvPicPr>
            <a:picLocks noChangeAspect="1" noChangeArrowheads="1"/>
          </p:cNvPicPr>
          <p:nvPr/>
        </p:nvPicPr>
        <p:blipFill>
          <a:blip r:embed="rId6" cstate="print"/>
          <a:srcRect/>
          <a:stretch>
            <a:fillRect/>
          </a:stretch>
        </p:blipFill>
        <p:spPr bwMode="gray">
          <a:xfrm>
            <a:off x="7212013" y="4343400"/>
            <a:ext cx="433387" cy="457200"/>
          </a:xfrm>
          <a:prstGeom prst="rect">
            <a:avLst/>
          </a:prstGeom>
          <a:noFill/>
        </p:spPr>
      </p:pic>
      <p:pic>
        <p:nvPicPr>
          <p:cNvPr id="561168" name="Picture 16" descr="Cube: Box, Grey"/>
          <p:cNvPicPr>
            <a:picLocks noChangeAspect="1" noChangeArrowheads="1"/>
          </p:cNvPicPr>
          <p:nvPr/>
        </p:nvPicPr>
        <p:blipFill>
          <a:blip r:embed="rId6" cstate="print"/>
          <a:srcRect/>
          <a:stretch>
            <a:fillRect/>
          </a:stretch>
        </p:blipFill>
        <p:spPr bwMode="gray">
          <a:xfrm>
            <a:off x="7212013" y="4000500"/>
            <a:ext cx="433387" cy="457200"/>
          </a:xfrm>
          <a:prstGeom prst="rect">
            <a:avLst/>
          </a:prstGeom>
          <a:noFill/>
        </p:spPr>
      </p:pic>
      <p:pic>
        <p:nvPicPr>
          <p:cNvPr id="561169" name="Picture 17" descr="Cube: Box, Grey"/>
          <p:cNvPicPr>
            <a:picLocks noChangeAspect="1" noChangeArrowheads="1"/>
          </p:cNvPicPr>
          <p:nvPr/>
        </p:nvPicPr>
        <p:blipFill>
          <a:blip r:embed="rId6" cstate="print"/>
          <a:srcRect/>
          <a:stretch>
            <a:fillRect/>
          </a:stretch>
        </p:blipFill>
        <p:spPr bwMode="gray">
          <a:xfrm>
            <a:off x="7212013" y="3657600"/>
            <a:ext cx="433387" cy="457200"/>
          </a:xfrm>
          <a:prstGeom prst="rect">
            <a:avLst/>
          </a:prstGeom>
          <a:noFill/>
        </p:spPr>
      </p:pic>
      <p:sp>
        <p:nvSpPr>
          <p:cNvPr id="561170" name="Rectangle 18"/>
          <p:cNvSpPr>
            <a:spLocks noChangeArrowheads="1"/>
          </p:cNvSpPr>
          <p:nvPr/>
        </p:nvSpPr>
        <p:spPr bwMode="gray">
          <a:xfrm>
            <a:off x="6781800" y="5334000"/>
            <a:ext cx="1295400" cy="523875"/>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Disk blocks</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607" name="Rectangle 1047"/>
          <p:cNvSpPr>
            <a:spLocks noGrp="1" noChangeArrowheads="1"/>
          </p:cNvSpPr>
          <p:nvPr>
            <p:ph type="title"/>
          </p:nvPr>
        </p:nvSpPr>
        <p:spPr/>
        <p:txBody>
          <a:bodyPr/>
          <a:lstStyle/>
          <a:p>
            <a:r>
              <a:rPr lang="en-US"/>
              <a:t>Logical and Physical Database Structures</a:t>
            </a:r>
          </a:p>
        </p:txBody>
      </p:sp>
      <p:sp>
        <p:nvSpPr>
          <p:cNvPr id="579614" name="Freeform 1054"/>
          <p:cNvSpPr>
            <a:spLocks/>
          </p:cNvSpPr>
          <p:nvPr/>
        </p:nvSpPr>
        <p:spPr bwMode="blackWhite">
          <a:xfrm>
            <a:off x="3638550" y="5256213"/>
            <a:ext cx="458788"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86" name="Freeform 1026"/>
          <p:cNvSpPr>
            <a:spLocks/>
          </p:cNvSpPr>
          <p:nvPr/>
        </p:nvSpPr>
        <p:spPr bwMode="blackWhite">
          <a:xfrm>
            <a:off x="6672263" y="5275263"/>
            <a:ext cx="458787"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87" name="Freeform 1027"/>
          <p:cNvSpPr>
            <a:spLocks/>
          </p:cNvSpPr>
          <p:nvPr/>
        </p:nvSpPr>
        <p:spPr bwMode="auto">
          <a:xfrm>
            <a:off x="6096000" y="5656263"/>
            <a:ext cx="152400" cy="228600"/>
          </a:xfrm>
          <a:custGeom>
            <a:avLst/>
            <a:gdLst/>
            <a:ahLst/>
            <a:cxnLst>
              <a:cxn ang="0">
                <a:pos x="96" y="0"/>
              </a:cxn>
              <a:cxn ang="0">
                <a:pos x="0" y="48"/>
              </a:cxn>
              <a:cxn ang="0">
                <a:pos x="96" y="96"/>
              </a:cxn>
            </a:cxnLst>
            <a:rect l="0" t="0" r="r" b="b"/>
            <a:pathLst>
              <a:path w="97" h="97">
                <a:moveTo>
                  <a:pt x="96" y="0"/>
                </a:moveTo>
                <a:lnTo>
                  <a:pt x="0" y="48"/>
                </a:lnTo>
                <a:lnTo>
                  <a:pt x="96" y="96"/>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88" name="Freeform 1028"/>
          <p:cNvSpPr>
            <a:spLocks/>
          </p:cNvSpPr>
          <p:nvPr/>
        </p:nvSpPr>
        <p:spPr bwMode="blackWhite">
          <a:xfrm>
            <a:off x="3641725" y="3432175"/>
            <a:ext cx="458788"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89" name="Freeform 1029"/>
          <p:cNvSpPr>
            <a:spLocks/>
          </p:cNvSpPr>
          <p:nvPr/>
        </p:nvSpPr>
        <p:spPr bwMode="blackWhite">
          <a:xfrm>
            <a:off x="3643313" y="4346575"/>
            <a:ext cx="458787"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91" name="Freeform 1031"/>
          <p:cNvSpPr>
            <a:spLocks/>
          </p:cNvSpPr>
          <p:nvPr/>
        </p:nvSpPr>
        <p:spPr bwMode="blackWhite">
          <a:xfrm>
            <a:off x="3656013" y="2593975"/>
            <a:ext cx="458787"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92" name="Line 1032"/>
          <p:cNvSpPr>
            <a:spLocks noChangeShapeType="1"/>
          </p:cNvSpPr>
          <p:nvPr/>
        </p:nvSpPr>
        <p:spPr bwMode="auto">
          <a:xfrm>
            <a:off x="3871913" y="1879600"/>
            <a:ext cx="0" cy="3886200"/>
          </a:xfrm>
          <a:prstGeom prst="line">
            <a:avLst/>
          </a:prstGeom>
          <a:noFill/>
          <a:ln w="25400">
            <a:solidFill>
              <a:schemeClr val="tx1"/>
            </a:solidFill>
            <a:round/>
            <a:headEnd type="none" w="sm" len="sm"/>
            <a:tailEnd type="none" w="sm" len="sm"/>
          </a:ln>
          <a:effectLst/>
        </p:spPr>
        <p:txBody>
          <a:bodyPr/>
          <a:lstStyle/>
          <a:p>
            <a:endParaRPr lang="en-US"/>
          </a:p>
        </p:txBody>
      </p:sp>
      <p:sp>
        <p:nvSpPr>
          <p:cNvPr id="579593" name="Line 1033"/>
          <p:cNvSpPr>
            <a:spLocks noChangeShapeType="1"/>
          </p:cNvSpPr>
          <p:nvPr/>
        </p:nvSpPr>
        <p:spPr bwMode="auto">
          <a:xfrm flipH="1">
            <a:off x="2071688" y="2108200"/>
            <a:ext cx="1295400" cy="0"/>
          </a:xfrm>
          <a:prstGeom prst="line">
            <a:avLst/>
          </a:prstGeom>
          <a:noFill/>
          <a:ln w="25400">
            <a:solidFill>
              <a:schemeClr val="tx2"/>
            </a:solidFill>
            <a:round/>
            <a:headEnd type="none" w="sm" len="sm"/>
            <a:tailEnd type="none" w="sm" len="sm"/>
          </a:ln>
          <a:effectLst/>
        </p:spPr>
        <p:txBody>
          <a:bodyPr/>
          <a:lstStyle/>
          <a:p>
            <a:endParaRPr lang="en-US"/>
          </a:p>
        </p:txBody>
      </p:sp>
      <p:sp>
        <p:nvSpPr>
          <p:cNvPr id="579594" name="Freeform 1034"/>
          <p:cNvSpPr>
            <a:spLocks/>
          </p:cNvSpPr>
          <p:nvPr/>
        </p:nvSpPr>
        <p:spPr bwMode="blackWhite">
          <a:xfrm>
            <a:off x="4619625" y="4641850"/>
            <a:ext cx="92075" cy="180975"/>
          </a:xfrm>
          <a:custGeom>
            <a:avLst/>
            <a:gdLst/>
            <a:ahLst/>
            <a:cxnLst>
              <a:cxn ang="0">
                <a:pos x="0" y="0"/>
              </a:cxn>
              <a:cxn ang="0">
                <a:pos x="57" y="56"/>
              </a:cxn>
              <a:cxn ang="0">
                <a:pos x="0" y="113"/>
              </a:cxn>
            </a:cxnLst>
            <a:rect l="0" t="0" r="r" b="b"/>
            <a:pathLst>
              <a:path w="58" h="114">
                <a:moveTo>
                  <a:pt x="0" y="0"/>
                </a:moveTo>
                <a:lnTo>
                  <a:pt x="57" y="56"/>
                </a:lnTo>
                <a:lnTo>
                  <a:pt x="0" y="113"/>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95" name="Freeform 1035"/>
          <p:cNvSpPr>
            <a:spLocks/>
          </p:cNvSpPr>
          <p:nvPr/>
        </p:nvSpPr>
        <p:spPr bwMode="auto">
          <a:xfrm>
            <a:off x="3946525" y="3205163"/>
            <a:ext cx="2522538" cy="1533525"/>
          </a:xfrm>
          <a:custGeom>
            <a:avLst/>
            <a:gdLst/>
            <a:ahLst/>
            <a:cxnLst>
              <a:cxn ang="0">
                <a:pos x="0" y="965"/>
              </a:cxn>
              <a:cxn ang="0">
                <a:pos x="766" y="965"/>
              </a:cxn>
              <a:cxn ang="0">
                <a:pos x="1588" y="965"/>
              </a:cxn>
              <a:cxn ang="0">
                <a:pos x="1588" y="0"/>
              </a:cxn>
            </a:cxnLst>
            <a:rect l="0" t="0" r="r" b="b"/>
            <a:pathLst>
              <a:path w="1589" h="966">
                <a:moveTo>
                  <a:pt x="0" y="965"/>
                </a:moveTo>
                <a:lnTo>
                  <a:pt x="766" y="965"/>
                </a:lnTo>
                <a:lnTo>
                  <a:pt x="1588" y="965"/>
                </a:lnTo>
                <a:lnTo>
                  <a:pt x="1588" y="0"/>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96" name="Freeform 1036"/>
          <p:cNvSpPr>
            <a:spLocks/>
          </p:cNvSpPr>
          <p:nvPr/>
        </p:nvSpPr>
        <p:spPr bwMode="auto">
          <a:xfrm>
            <a:off x="6048375" y="2903538"/>
            <a:ext cx="152400" cy="228600"/>
          </a:xfrm>
          <a:custGeom>
            <a:avLst/>
            <a:gdLst/>
            <a:ahLst/>
            <a:cxnLst>
              <a:cxn ang="0">
                <a:pos x="96" y="0"/>
              </a:cxn>
              <a:cxn ang="0">
                <a:pos x="0" y="48"/>
              </a:cxn>
              <a:cxn ang="0">
                <a:pos x="96" y="96"/>
              </a:cxn>
            </a:cxnLst>
            <a:rect l="0" t="0" r="r" b="b"/>
            <a:pathLst>
              <a:path w="97" h="97">
                <a:moveTo>
                  <a:pt x="96" y="0"/>
                </a:moveTo>
                <a:lnTo>
                  <a:pt x="0" y="48"/>
                </a:lnTo>
                <a:lnTo>
                  <a:pt x="96" y="96"/>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597" name="Line 1037"/>
          <p:cNvSpPr>
            <a:spLocks noChangeShapeType="1"/>
          </p:cNvSpPr>
          <p:nvPr/>
        </p:nvSpPr>
        <p:spPr bwMode="auto">
          <a:xfrm>
            <a:off x="3962400" y="5765800"/>
            <a:ext cx="2895600" cy="0"/>
          </a:xfrm>
          <a:prstGeom prst="line">
            <a:avLst/>
          </a:prstGeom>
          <a:noFill/>
          <a:ln w="25400">
            <a:solidFill>
              <a:schemeClr val="tx2"/>
            </a:solidFill>
            <a:round/>
            <a:headEnd type="none" w="sm" len="sm"/>
            <a:tailEnd type="none" w="sm" len="sm"/>
          </a:ln>
          <a:effectLst/>
        </p:spPr>
        <p:txBody>
          <a:bodyPr/>
          <a:lstStyle/>
          <a:p>
            <a:endParaRPr lang="en-US"/>
          </a:p>
        </p:txBody>
      </p:sp>
      <p:sp>
        <p:nvSpPr>
          <p:cNvPr id="579598" name="Line 1038"/>
          <p:cNvSpPr>
            <a:spLocks noChangeShapeType="1"/>
          </p:cNvSpPr>
          <p:nvPr/>
        </p:nvSpPr>
        <p:spPr bwMode="auto">
          <a:xfrm>
            <a:off x="3886200" y="3022600"/>
            <a:ext cx="2971800" cy="0"/>
          </a:xfrm>
          <a:prstGeom prst="line">
            <a:avLst/>
          </a:prstGeom>
          <a:noFill/>
          <a:ln w="25400">
            <a:solidFill>
              <a:schemeClr val="tx2"/>
            </a:solidFill>
            <a:round/>
            <a:headEnd type="none" w="sm" len="sm"/>
            <a:tailEnd type="none" w="sm" len="sm"/>
          </a:ln>
          <a:effectLst/>
        </p:spPr>
        <p:txBody>
          <a:bodyPr/>
          <a:lstStyle/>
          <a:p>
            <a:endParaRPr lang="en-US"/>
          </a:p>
        </p:txBody>
      </p:sp>
      <p:sp>
        <p:nvSpPr>
          <p:cNvPr id="579599" name="Line 1039"/>
          <p:cNvSpPr>
            <a:spLocks noChangeShapeType="1"/>
          </p:cNvSpPr>
          <p:nvPr/>
        </p:nvSpPr>
        <p:spPr bwMode="auto">
          <a:xfrm>
            <a:off x="6891338" y="2936875"/>
            <a:ext cx="0" cy="2693988"/>
          </a:xfrm>
          <a:prstGeom prst="line">
            <a:avLst/>
          </a:prstGeom>
          <a:noFill/>
          <a:ln w="25400">
            <a:solidFill>
              <a:schemeClr val="tx2"/>
            </a:solidFill>
            <a:round/>
            <a:headEnd type="none" w="sm" len="sm"/>
            <a:tailEnd type="none" w="sm" len="sm"/>
          </a:ln>
          <a:effectLst/>
        </p:spPr>
        <p:txBody>
          <a:bodyPr/>
          <a:lstStyle/>
          <a:p>
            <a:endParaRPr lang="en-US"/>
          </a:p>
        </p:txBody>
      </p:sp>
      <p:sp>
        <p:nvSpPr>
          <p:cNvPr id="579600" name="AutoShape 1040"/>
          <p:cNvSpPr>
            <a:spLocks noChangeArrowheads="1"/>
          </p:cNvSpPr>
          <p:nvPr/>
        </p:nvSpPr>
        <p:spPr bwMode="blackWhite">
          <a:xfrm>
            <a:off x="2986088" y="1817688"/>
            <a:ext cx="1806575" cy="588962"/>
          </a:xfrm>
          <a:prstGeom prst="roundRect">
            <a:avLst>
              <a:gd name="adj" fmla="val 12495"/>
            </a:avLst>
          </a:prstGeom>
          <a:solidFill>
            <a:srgbClr val="CCCCFF"/>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Database</a:t>
            </a:r>
          </a:p>
        </p:txBody>
      </p:sp>
      <p:sp>
        <p:nvSpPr>
          <p:cNvPr id="579601" name="Line 1041"/>
          <p:cNvSpPr>
            <a:spLocks noChangeShapeType="1"/>
          </p:cNvSpPr>
          <p:nvPr/>
        </p:nvSpPr>
        <p:spPr bwMode="auto">
          <a:xfrm>
            <a:off x="5181600" y="1651000"/>
            <a:ext cx="0" cy="4724400"/>
          </a:xfrm>
          <a:prstGeom prst="line">
            <a:avLst/>
          </a:prstGeom>
          <a:noFill/>
          <a:ln w="25400">
            <a:solidFill>
              <a:schemeClr val="accent2"/>
            </a:solidFill>
            <a:prstDash val="dash"/>
            <a:round/>
            <a:headEnd type="none" w="sm" len="sm"/>
            <a:tailEnd type="none" w="sm" len="sm"/>
          </a:ln>
          <a:effectLst/>
        </p:spPr>
        <p:txBody>
          <a:bodyPr/>
          <a:lstStyle/>
          <a:p>
            <a:endParaRPr lang="en-US"/>
          </a:p>
        </p:txBody>
      </p:sp>
      <p:sp>
        <p:nvSpPr>
          <p:cNvPr id="579602" name="Rectangle 1042"/>
          <p:cNvSpPr>
            <a:spLocks noChangeArrowheads="1"/>
          </p:cNvSpPr>
          <p:nvPr/>
        </p:nvSpPr>
        <p:spPr bwMode="auto">
          <a:xfrm>
            <a:off x="2906713" y="1414463"/>
            <a:ext cx="984250" cy="325437"/>
          </a:xfrm>
          <a:prstGeom prst="rect">
            <a:avLst/>
          </a:prstGeom>
          <a:noFill/>
          <a:ln w="9525">
            <a:noFill/>
            <a:miter lim="800000"/>
            <a:headEnd/>
            <a:tailEnd/>
          </a:ln>
          <a:effectLst/>
        </p:spPr>
        <p:txBody>
          <a:bodyPr wrap="none" lIns="92075" tIns="46038" rIns="92075" bIns="46038">
            <a:spAutoFit/>
          </a:bodyPr>
          <a:lstStyle/>
          <a:p>
            <a:pPr algn="l" defTabSz="346075" eaLnBrk="0" hangingPunct="0">
              <a:lnSpc>
                <a:spcPct val="85000"/>
              </a:lnSpc>
              <a:spcBef>
                <a:spcPct val="35000"/>
              </a:spcBef>
              <a:buClrTx/>
              <a:buFontTx/>
              <a:buNone/>
              <a:tabLst>
                <a:tab pos="571500" algn="l"/>
              </a:tabLst>
            </a:pPr>
            <a:r>
              <a:rPr lang="en-US" i="1">
                <a:solidFill>
                  <a:srgbClr val="9999FF"/>
                </a:solidFill>
                <a:cs typeface="Times New Roman" pitchFamily="18" charset="0"/>
              </a:rPr>
              <a:t>Logical</a:t>
            </a:r>
          </a:p>
        </p:txBody>
      </p:sp>
      <p:sp>
        <p:nvSpPr>
          <p:cNvPr id="579603" name="Rectangle 1043"/>
          <p:cNvSpPr>
            <a:spLocks noChangeArrowheads="1"/>
          </p:cNvSpPr>
          <p:nvPr/>
        </p:nvSpPr>
        <p:spPr bwMode="auto">
          <a:xfrm>
            <a:off x="6296025" y="1414463"/>
            <a:ext cx="1111250" cy="325437"/>
          </a:xfrm>
          <a:prstGeom prst="rect">
            <a:avLst/>
          </a:prstGeom>
          <a:noFill/>
          <a:ln w="9525">
            <a:noFill/>
            <a:miter lim="800000"/>
            <a:headEnd/>
            <a:tailEnd/>
          </a:ln>
          <a:effectLst/>
        </p:spPr>
        <p:txBody>
          <a:bodyPr wrap="none" lIns="92075" tIns="46038" rIns="92075" bIns="46038">
            <a:spAutoFit/>
          </a:bodyPr>
          <a:lstStyle/>
          <a:p>
            <a:pPr algn="l" defTabSz="346075" eaLnBrk="0" hangingPunct="0">
              <a:lnSpc>
                <a:spcPct val="85000"/>
              </a:lnSpc>
              <a:spcBef>
                <a:spcPct val="35000"/>
              </a:spcBef>
              <a:buClrTx/>
              <a:buFontTx/>
              <a:buNone/>
              <a:tabLst>
                <a:tab pos="571500" algn="l"/>
              </a:tabLst>
            </a:pPr>
            <a:r>
              <a:rPr lang="en-US" i="1">
                <a:solidFill>
                  <a:srgbClr val="6699CC"/>
                </a:solidFill>
                <a:cs typeface="Times New Roman" pitchFamily="18" charset="0"/>
              </a:rPr>
              <a:t>Physical</a:t>
            </a:r>
          </a:p>
        </p:txBody>
      </p:sp>
      <p:sp>
        <p:nvSpPr>
          <p:cNvPr id="579604" name="AutoShape 1044"/>
          <p:cNvSpPr>
            <a:spLocks noChangeArrowheads="1"/>
          </p:cNvSpPr>
          <p:nvPr/>
        </p:nvSpPr>
        <p:spPr bwMode="blackWhite">
          <a:xfrm>
            <a:off x="3000375" y="2724150"/>
            <a:ext cx="1779588" cy="596900"/>
          </a:xfrm>
          <a:prstGeom prst="roundRect">
            <a:avLst>
              <a:gd name="adj" fmla="val 12495"/>
            </a:avLst>
          </a:prstGeom>
          <a:solidFill>
            <a:srgbClr val="CCCCFF"/>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Tablespace</a:t>
            </a:r>
          </a:p>
        </p:txBody>
      </p:sp>
      <p:sp>
        <p:nvSpPr>
          <p:cNvPr id="579605" name="AutoShape 1045"/>
          <p:cNvSpPr>
            <a:spLocks noChangeArrowheads="1"/>
          </p:cNvSpPr>
          <p:nvPr/>
        </p:nvSpPr>
        <p:spPr bwMode="blackWhite">
          <a:xfrm>
            <a:off x="6178550" y="2708275"/>
            <a:ext cx="1435100" cy="612775"/>
          </a:xfrm>
          <a:prstGeom prst="roundRect">
            <a:avLst>
              <a:gd name="adj" fmla="val 12495"/>
            </a:avLst>
          </a:prstGeom>
          <a:solidFill>
            <a:srgbClr val="6699CC"/>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Data file</a:t>
            </a:r>
          </a:p>
        </p:txBody>
      </p:sp>
      <p:sp>
        <p:nvSpPr>
          <p:cNvPr id="579606" name="AutoShape 1046"/>
          <p:cNvSpPr>
            <a:spLocks noChangeArrowheads="1"/>
          </p:cNvSpPr>
          <p:nvPr/>
        </p:nvSpPr>
        <p:spPr bwMode="blackWhite">
          <a:xfrm>
            <a:off x="6223000" y="5391150"/>
            <a:ext cx="1425575" cy="749300"/>
          </a:xfrm>
          <a:prstGeom prst="roundRect">
            <a:avLst>
              <a:gd name="adj" fmla="val 12495"/>
            </a:avLst>
          </a:prstGeom>
          <a:solidFill>
            <a:srgbClr val="6699CC"/>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OS block</a:t>
            </a:r>
          </a:p>
        </p:txBody>
      </p:sp>
      <p:sp>
        <p:nvSpPr>
          <p:cNvPr id="579608" name="AutoShape 1048"/>
          <p:cNvSpPr>
            <a:spLocks noChangeArrowheads="1"/>
          </p:cNvSpPr>
          <p:nvPr/>
        </p:nvSpPr>
        <p:spPr bwMode="blackWhite">
          <a:xfrm>
            <a:off x="2990850" y="3562350"/>
            <a:ext cx="1798638" cy="596900"/>
          </a:xfrm>
          <a:prstGeom prst="roundRect">
            <a:avLst>
              <a:gd name="adj" fmla="val 12495"/>
            </a:avLst>
          </a:prstGeom>
          <a:solidFill>
            <a:srgbClr val="CCCCFF"/>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Segment</a:t>
            </a:r>
          </a:p>
        </p:txBody>
      </p:sp>
      <p:sp>
        <p:nvSpPr>
          <p:cNvPr id="579609" name="AutoShape 1049"/>
          <p:cNvSpPr>
            <a:spLocks noChangeArrowheads="1"/>
          </p:cNvSpPr>
          <p:nvPr/>
        </p:nvSpPr>
        <p:spPr bwMode="blackWhite">
          <a:xfrm>
            <a:off x="2990850" y="4481513"/>
            <a:ext cx="1798638" cy="592137"/>
          </a:xfrm>
          <a:prstGeom prst="roundRect">
            <a:avLst>
              <a:gd name="adj" fmla="val 12495"/>
            </a:avLst>
          </a:prstGeom>
          <a:solidFill>
            <a:srgbClr val="CCCCFF"/>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Extent</a:t>
            </a:r>
          </a:p>
        </p:txBody>
      </p:sp>
      <p:sp>
        <p:nvSpPr>
          <p:cNvPr id="579610" name="AutoShape 1050"/>
          <p:cNvSpPr>
            <a:spLocks noChangeArrowheads="1"/>
          </p:cNvSpPr>
          <p:nvPr/>
        </p:nvSpPr>
        <p:spPr bwMode="blackWhite">
          <a:xfrm>
            <a:off x="2978150" y="5395913"/>
            <a:ext cx="1816100" cy="744537"/>
          </a:xfrm>
          <a:prstGeom prst="roundRect">
            <a:avLst>
              <a:gd name="adj" fmla="val 12495"/>
            </a:avLst>
          </a:prstGeom>
          <a:solidFill>
            <a:srgbClr val="CCCCFF"/>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Oracle data</a:t>
            </a:r>
            <a:br>
              <a:rPr lang="en-US"/>
            </a:br>
            <a:r>
              <a:rPr lang="en-US"/>
              <a:t>block</a:t>
            </a:r>
          </a:p>
        </p:txBody>
      </p:sp>
      <p:sp>
        <p:nvSpPr>
          <p:cNvPr id="579611" name="Line 1051"/>
          <p:cNvSpPr>
            <a:spLocks noChangeShapeType="1"/>
          </p:cNvSpPr>
          <p:nvPr/>
        </p:nvSpPr>
        <p:spPr bwMode="auto">
          <a:xfrm flipV="1">
            <a:off x="2085975" y="2108200"/>
            <a:ext cx="0" cy="762000"/>
          </a:xfrm>
          <a:prstGeom prst="line">
            <a:avLst/>
          </a:prstGeom>
          <a:noFill/>
          <a:ln w="25400">
            <a:solidFill>
              <a:schemeClr val="tx2"/>
            </a:solidFill>
            <a:round/>
            <a:headEnd type="none" w="sm" len="sm"/>
            <a:tailEnd type="none" w="sm" len="sm"/>
          </a:ln>
          <a:effectLst/>
        </p:spPr>
        <p:txBody>
          <a:bodyPr/>
          <a:lstStyle/>
          <a:p>
            <a:endParaRPr lang="en-US"/>
          </a:p>
        </p:txBody>
      </p:sp>
      <p:sp>
        <p:nvSpPr>
          <p:cNvPr id="579612" name="Freeform 1052"/>
          <p:cNvSpPr>
            <a:spLocks/>
          </p:cNvSpPr>
          <p:nvPr/>
        </p:nvSpPr>
        <p:spPr bwMode="blackWhite">
          <a:xfrm>
            <a:off x="1857375" y="2593975"/>
            <a:ext cx="458788" cy="228600"/>
          </a:xfrm>
          <a:custGeom>
            <a:avLst/>
            <a:gdLst/>
            <a:ahLst/>
            <a:cxnLst>
              <a:cxn ang="0">
                <a:pos x="0" y="73"/>
              </a:cxn>
              <a:cxn ang="0">
                <a:pos x="47" y="0"/>
              </a:cxn>
              <a:cxn ang="0">
                <a:pos x="96" y="73"/>
              </a:cxn>
            </a:cxnLst>
            <a:rect l="0" t="0" r="r" b="b"/>
            <a:pathLst>
              <a:path w="97" h="74">
                <a:moveTo>
                  <a:pt x="0" y="73"/>
                </a:moveTo>
                <a:lnTo>
                  <a:pt x="47" y="0"/>
                </a:lnTo>
                <a:lnTo>
                  <a:pt x="96" y="73"/>
                </a:lnTo>
              </a:path>
            </a:pathLst>
          </a:custGeom>
          <a:noFill/>
          <a:ln w="25400" cap="rnd" cmpd="sng">
            <a:solidFill>
              <a:schemeClr val="tx2"/>
            </a:solidFill>
            <a:prstDash val="solid"/>
            <a:round/>
            <a:headEnd type="none" w="sm" len="sm"/>
            <a:tailEnd type="none" w="sm" len="sm"/>
          </a:ln>
          <a:effectLst/>
        </p:spPr>
        <p:txBody>
          <a:bodyPr/>
          <a:lstStyle/>
          <a:p>
            <a:endParaRPr lang="en-US"/>
          </a:p>
        </p:txBody>
      </p:sp>
      <p:sp>
        <p:nvSpPr>
          <p:cNvPr id="579613" name="AutoShape 1053"/>
          <p:cNvSpPr>
            <a:spLocks noChangeArrowheads="1"/>
          </p:cNvSpPr>
          <p:nvPr/>
        </p:nvSpPr>
        <p:spPr bwMode="blackWhite">
          <a:xfrm>
            <a:off x="1301750" y="2724150"/>
            <a:ext cx="1435100" cy="596900"/>
          </a:xfrm>
          <a:prstGeom prst="roundRect">
            <a:avLst>
              <a:gd name="adj" fmla="val 12495"/>
            </a:avLst>
          </a:prstGeom>
          <a:solidFill>
            <a:srgbClr val="CCCCFF"/>
          </a:solidFill>
          <a:ln w="25400">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t>Schema</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t>Database Structures</a:t>
            </a:r>
            <a:br>
              <a:rPr lang="en-US"/>
            </a:br>
            <a:r>
              <a:rPr lang="en-US"/>
              <a:t>Full Notes Page</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1026"/>
          <p:cNvSpPr>
            <a:spLocks noGrp="1" noChangeArrowheads="1"/>
          </p:cNvSpPr>
          <p:nvPr>
            <p:ph type="title"/>
          </p:nvPr>
        </p:nvSpPr>
        <p:spPr>
          <a:xfrm>
            <a:off x="927100" y="520700"/>
            <a:ext cx="7315200" cy="876300"/>
          </a:xfrm>
        </p:spPr>
        <p:txBody>
          <a:bodyPr/>
          <a:lstStyle/>
          <a:p>
            <a:r>
              <a:rPr lang="en-US"/>
              <a:t>Enlarging the Database</a:t>
            </a:r>
          </a:p>
        </p:txBody>
      </p:sp>
      <p:sp>
        <p:nvSpPr>
          <p:cNvPr id="576515" name="Rectangle 1027"/>
          <p:cNvSpPr>
            <a:spLocks noGrp="1" noChangeArrowheads="1"/>
          </p:cNvSpPr>
          <p:nvPr>
            <p:ph type="body" idx="1"/>
          </p:nvPr>
        </p:nvSpPr>
        <p:spPr>
          <a:xfrm>
            <a:off x="863600" y="1816100"/>
            <a:ext cx="7366000" cy="1966913"/>
          </a:xfrm>
        </p:spPr>
        <p:txBody>
          <a:bodyPr/>
          <a:lstStyle/>
          <a:p>
            <a:r>
              <a:rPr lang="en-US"/>
              <a:t>You can enlarge the database in the following ways:</a:t>
            </a:r>
          </a:p>
          <a:p>
            <a:pPr lvl="1"/>
            <a:r>
              <a:rPr lang="en-US"/>
              <a:t>Creating a new tablespace</a:t>
            </a:r>
          </a:p>
          <a:p>
            <a:pPr lvl="1"/>
            <a:r>
              <a:rPr lang="en-US"/>
              <a:t>Adding a data file to an existing tablespace</a:t>
            </a:r>
          </a:p>
          <a:p>
            <a:pPr lvl="1"/>
            <a:r>
              <a:rPr lang="en-US"/>
              <a:t>Increasing the size of a data file</a:t>
            </a:r>
          </a:p>
          <a:p>
            <a:pPr lvl="1"/>
            <a:r>
              <a:rPr lang="en-US"/>
              <a:t>Providing for the dynamic growth of a data file</a:t>
            </a:r>
          </a:p>
        </p:txBody>
      </p:sp>
      <p:grpSp>
        <p:nvGrpSpPr>
          <p:cNvPr id="576556" name="Group 1068"/>
          <p:cNvGrpSpPr>
            <a:grpSpLocks/>
          </p:cNvGrpSpPr>
          <p:nvPr/>
        </p:nvGrpSpPr>
        <p:grpSpPr bwMode="auto">
          <a:xfrm>
            <a:off x="1576388" y="3846513"/>
            <a:ext cx="5937250" cy="2454275"/>
            <a:chOff x="993" y="2423"/>
            <a:chExt cx="3740" cy="1546"/>
          </a:xfrm>
        </p:grpSpPr>
        <p:grpSp>
          <p:nvGrpSpPr>
            <p:cNvPr id="576536" name="Group 1048"/>
            <p:cNvGrpSpPr>
              <a:grpSpLocks/>
            </p:cNvGrpSpPr>
            <p:nvPr/>
          </p:nvGrpSpPr>
          <p:grpSpPr bwMode="auto">
            <a:xfrm>
              <a:off x="1326" y="2719"/>
              <a:ext cx="632" cy="544"/>
              <a:chOff x="1488" y="2304"/>
              <a:chExt cx="1248" cy="1344"/>
            </a:xfrm>
          </p:grpSpPr>
          <p:sp>
            <p:nvSpPr>
              <p:cNvPr id="576537" name="Rectangle 1049"/>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76538" name="Oval 1050"/>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76539" name="Oval 1051"/>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a:effectLst/>
            </p:spPr>
            <p:txBody>
              <a:bodyPr wrap="none" anchor="ctr"/>
              <a:lstStyle/>
              <a:p>
                <a:endParaRPr lang="en-US"/>
              </a:p>
            </p:txBody>
          </p:sp>
        </p:grpSp>
        <p:sp>
          <p:nvSpPr>
            <p:cNvPr id="576540" name="Line 1052"/>
            <p:cNvSpPr>
              <a:spLocks noChangeShapeType="1"/>
            </p:cNvSpPr>
            <p:nvPr/>
          </p:nvSpPr>
          <p:spPr bwMode="auto">
            <a:xfrm>
              <a:off x="1224" y="3904"/>
              <a:ext cx="3312"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76541" name="Line 1053"/>
            <p:cNvSpPr>
              <a:spLocks noChangeShapeType="1"/>
            </p:cNvSpPr>
            <p:nvPr/>
          </p:nvSpPr>
          <p:spPr bwMode="auto">
            <a:xfrm>
              <a:off x="1232" y="2616"/>
              <a:ext cx="3294"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76542" name="Line 1054"/>
            <p:cNvSpPr>
              <a:spLocks noChangeShapeType="1"/>
            </p:cNvSpPr>
            <p:nvPr/>
          </p:nvSpPr>
          <p:spPr bwMode="auto">
            <a:xfrm flipV="1">
              <a:off x="1168" y="2584"/>
              <a:ext cx="0" cy="132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76543" name="Line 1055"/>
            <p:cNvSpPr>
              <a:spLocks noChangeShapeType="1"/>
            </p:cNvSpPr>
            <p:nvPr/>
          </p:nvSpPr>
          <p:spPr bwMode="auto">
            <a:xfrm flipV="1">
              <a:off x="4589" y="2584"/>
              <a:ext cx="0" cy="132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76544" name="Rectangle 1056"/>
            <p:cNvSpPr>
              <a:spLocks noChangeArrowheads="1"/>
            </p:cNvSpPr>
            <p:nvPr/>
          </p:nvSpPr>
          <p:spPr bwMode="auto">
            <a:xfrm>
              <a:off x="1486" y="3537"/>
              <a:ext cx="976" cy="330"/>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latin typeface="Courier New" pitchFamily="49" charset="0"/>
                </a:rPr>
                <a:t>SYSTEM </a:t>
              </a:r>
            </a:p>
            <a:p>
              <a:pPr defTabSz="369888" eaLnBrk="0" hangingPunct="0">
                <a:lnSpc>
                  <a:spcPct val="85000"/>
                </a:lnSpc>
                <a:spcBef>
                  <a:spcPct val="0"/>
                </a:spcBef>
                <a:buClrTx/>
                <a:buFontTx/>
                <a:buNone/>
              </a:pPr>
              <a:r>
                <a:rPr lang="en-US"/>
                <a:t>tablespace</a:t>
              </a:r>
            </a:p>
          </p:txBody>
        </p:sp>
        <p:sp>
          <p:nvSpPr>
            <p:cNvPr id="576545" name="Line 1057"/>
            <p:cNvSpPr>
              <a:spLocks noChangeShapeType="1"/>
            </p:cNvSpPr>
            <p:nvPr/>
          </p:nvSpPr>
          <p:spPr bwMode="auto">
            <a:xfrm flipH="1" flipV="1">
              <a:off x="2872" y="2632"/>
              <a:ext cx="7" cy="1232"/>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576546" name="Rectangle 1058"/>
            <p:cNvSpPr>
              <a:spLocks noChangeArrowheads="1"/>
            </p:cNvSpPr>
            <p:nvPr/>
          </p:nvSpPr>
          <p:spPr bwMode="auto">
            <a:xfrm>
              <a:off x="3262" y="3537"/>
              <a:ext cx="976" cy="330"/>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latin typeface="Courier New" pitchFamily="49" charset="0"/>
                </a:rPr>
                <a:t>INVENTORY </a:t>
              </a:r>
            </a:p>
            <a:p>
              <a:pPr defTabSz="369888" eaLnBrk="0" hangingPunct="0">
                <a:lnSpc>
                  <a:spcPct val="85000"/>
                </a:lnSpc>
                <a:spcBef>
                  <a:spcPct val="0"/>
                </a:spcBef>
                <a:buClrTx/>
                <a:buFontTx/>
                <a:buNone/>
              </a:pPr>
              <a:r>
                <a:rPr lang="en-US"/>
                <a:t>tablespace</a:t>
              </a:r>
            </a:p>
          </p:txBody>
        </p:sp>
        <p:graphicFrame>
          <p:nvGraphicFramePr>
            <p:cNvPr id="704512" name="Object 2048"/>
            <p:cNvGraphicFramePr>
              <a:graphicFrameLocks noChangeAspect="1"/>
            </p:cNvGraphicFramePr>
            <p:nvPr/>
          </p:nvGraphicFramePr>
          <p:xfrm>
            <a:off x="3416" y="2759"/>
            <a:ext cx="648" cy="738"/>
          </p:xfrm>
          <a:graphic>
            <a:graphicData uri="http://schemas.openxmlformats.org/presentationml/2006/ole">
              <mc:AlternateContent xmlns:mc="http://schemas.openxmlformats.org/markup-compatibility/2006">
                <mc:Choice xmlns:v="urn:schemas-microsoft-com:vml" Requires="v">
                  <p:oleObj spid="_x0000_s704513" name="Photo Editor Photo" r:id="rId4" imgW="1028844" imgH="1171429" progId="">
                    <p:embed/>
                  </p:oleObj>
                </mc:Choice>
                <mc:Fallback>
                  <p:oleObj name="Photo Editor Photo" r:id="rId4" imgW="1028844" imgH="1171429" progId="">
                    <p:embed/>
                    <p:pic>
                      <p:nvPicPr>
                        <p:cNvPr id="0" name="Picture 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6" y="2759"/>
                          <a:ext cx="648" cy="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76548" name="Group 1060"/>
            <p:cNvGrpSpPr>
              <a:grpSpLocks/>
            </p:cNvGrpSpPr>
            <p:nvPr/>
          </p:nvGrpSpPr>
          <p:grpSpPr bwMode="auto">
            <a:xfrm>
              <a:off x="2081" y="2719"/>
              <a:ext cx="632" cy="818"/>
              <a:chOff x="1488" y="2304"/>
              <a:chExt cx="1248" cy="1344"/>
            </a:xfrm>
          </p:grpSpPr>
          <p:sp>
            <p:nvSpPr>
              <p:cNvPr id="576549" name="Rectangle 1061"/>
              <p:cNvSpPr>
                <a:spLocks noChangeArrowheads="1"/>
              </p:cNvSpPr>
              <p:nvPr/>
            </p:nvSpPr>
            <p:spPr bwMode="gray">
              <a:xfrm>
                <a:off x="1488" y="2578"/>
                <a:ext cx="1248" cy="803"/>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76550" name="Oval 1062"/>
              <p:cNvSpPr>
                <a:spLocks noChangeArrowheads="1"/>
              </p:cNvSpPr>
              <p:nvPr/>
            </p:nvSpPr>
            <p:spPr bwMode="gray">
              <a:xfrm>
                <a:off x="1488" y="2304"/>
                <a:ext cx="1248" cy="515"/>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76551" name="Oval 1063"/>
              <p:cNvSpPr>
                <a:spLocks noChangeArrowheads="1"/>
              </p:cNvSpPr>
              <p:nvPr/>
            </p:nvSpPr>
            <p:spPr bwMode="gray">
              <a:xfrm>
                <a:off x="1488" y="3133"/>
                <a:ext cx="1248" cy="515"/>
              </a:xfrm>
              <a:prstGeom prst="ellipse">
                <a:avLst/>
              </a:prstGeom>
              <a:solidFill>
                <a:srgbClr val="9999FF"/>
              </a:solidFill>
              <a:ln w="3175">
                <a:solidFill>
                  <a:srgbClr val="9999FF"/>
                </a:solidFill>
                <a:round/>
                <a:headEnd/>
                <a:tailEnd/>
              </a:ln>
              <a:effectLst/>
            </p:spPr>
            <p:txBody>
              <a:bodyPr wrap="none" anchor="ctr"/>
              <a:lstStyle/>
              <a:p>
                <a:endParaRPr lang="en-US"/>
              </a:p>
            </p:txBody>
          </p:sp>
        </p:grpSp>
        <p:sp>
          <p:nvSpPr>
            <p:cNvPr id="576553" name="Rectangle 1065"/>
            <p:cNvSpPr>
              <a:spLocks noChangeArrowheads="1"/>
            </p:cNvSpPr>
            <p:nvPr/>
          </p:nvSpPr>
          <p:spPr bwMode="auto">
            <a:xfrm>
              <a:off x="993" y="2423"/>
              <a:ext cx="3740" cy="1546"/>
            </a:xfrm>
            <a:prstGeom prst="rect">
              <a:avLst/>
            </a:prstGeom>
            <a:noFill/>
            <a:ln w="28575">
              <a:solidFill>
                <a:schemeClr val="tx1"/>
              </a:solidFill>
              <a:miter lim="800000"/>
              <a:headEnd type="none" w="sm" len="sm"/>
              <a:tailEnd type="none" w="sm" len="sm"/>
            </a:ln>
            <a:effectLst/>
          </p:spPr>
          <p:txBody>
            <a:bodyPr wrap="none" anchor="ctr"/>
            <a:lstStyle/>
            <a:p>
              <a:endParaRPr lang="en-US"/>
            </a:p>
          </p:txBody>
        </p:sp>
        <p:sp>
          <p:nvSpPr>
            <p:cNvPr id="576554" name="Text Box 1066"/>
            <p:cNvSpPr txBox="1">
              <a:spLocks noChangeArrowheads="1"/>
            </p:cNvSpPr>
            <p:nvPr/>
          </p:nvSpPr>
          <p:spPr bwMode="auto">
            <a:xfrm>
              <a:off x="2502" y="2423"/>
              <a:ext cx="756" cy="231"/>
            </a:xfrm>
            <a:prstGeom prst="rect">
              <a:avLst/>
            </a:prstGeom>
            <a:noFill/>
            <a:ln w="28575">
              <a:noFill/>
              <a:miter lim="800000"/>
              <a:headEnd type="none" w="sm" len="sm"/>
              <a:tailEnd type="none" w="sm" len="sm"/>
            </a:ln>
            <a:effectLst/>
          </p:spPr>
          <p:txBody>
            <a:bodyPr wrap="none">
              <a:spAutoFit/>
            </a:bodyPr>
            <a:lstStyle/>
            <a:p>
              <a:pPr defTabSz="228600"/>
              <a:r>
                <a:rPr lang="en-US"/>
                <a:t>Database</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t>Exploring the Storage Structure</a:t>
            </a:r>
          </a:p>
        </p:txBody>
      </p:sp>
      <p:grpSp>
        <p:nvGrpSpPr>
          <p:cNvPr id="552968" name="Group 8"/>
          <p:cNvGrpSpPr>
            <a:grpSpLocks/>
          </p:cNvGrpSpPr>
          <p:nvPr/>
        </p:nvGrpSpPr>
        <p:grpSpPr bwMode="auto">
          <a:xfrm>
            <a:off x="1889125" y="5280025"/>
            <a:ext cx="2895600" cy="950913"/>
            <a:chOff x="2784" y="3311"/>
            <a:chExt cx="1824" cy="599"/>
          </a:xfrm>
        </p:grpSpPr>
        <p:sp>
          <p:nvSpPr>
            <p:cNvPr id="552964" name="Rectangle 4"/>
            <p:cNvSpPr>
              <a:spLocks noChangeArrowheads="1"/>
            </p:cNvSpPr>
            <p:nvPr/>
          </p:nvSpPr>
          <p:spPr bwMode="blackWhite">
            <a:xfrm>
              <a:off x="2784" y="3528"/>
              <a:ext cx="1824" cy="382"/>
            </a:xfrm>
            <a:prstGeom prst="rect">
              <a:avLst/>
            </a:prstGeom>
            <a:solidFill>
              <a:srgbClr val="CCECFF"/>
            </a:solidFill>
            <a:ln w="28575">
              <a:solidFill>
                <a:schemeClr val="tx1"/>
              </a:solidFill>
              <a:miter lim="800000"/>
              <a:headEnd/>
              <a:tailEnd/>
            </a:ln>
            <a:effectLst/>
          </p:spPr>
          <p:txBody>
            <a:bodyPr lIns="57150" tIns="28575" rIns="57150" bIns="28575">
              <a:spAutoFit/>
            </a:bodyPr>
            <a:lstStyle/>
            <a:p>
              <a:pPr defTabSz="369888" eaLnBrk="0" hangingPunct="0">
                <a:lnSpc>
                  <a:spcPct val="95000"/>
                </a:lnSpc>
                <a:spcBef>
                  <a:spcPct val="0"/>
                </a:spcBef>
                <a:buClrTx/>
                <a:buFontTx/>
                <a:buNone/>
              </a:pPr>
              <a:r>
                <a:rPr lang="en-US"/>
                <a:t>Click the links to view detailed information.</a:t>
              </a:r>
            </a:p>
          </p:txBody>
        </p:sp>
        <p:sp>
          <p:nvSpPr>
            <p:cNvPr id="552965" name="Line 5"/>
            <p:cNvSpPr>
              <a:spLocks noChangeShapeType="1"/>
            </p:cNvSpPr>
            <p:nvPr/>
          </p:nvSpPr>
          <p:spPr bwMode="auto">
            <a:xfrm>
              <a:off x="3696" y="3311"/>
              <a:ext cx="0" cy="217"/>
            </a:xfrm>
            <a:prstGeom prst="line">
              <a:avLst/>
            </a:prstGeom>
            <a:noFill/>
            <a:ln w="28575" cap="rnd">
              <a:solidFill>
                <a:schemeClr val="tx1"/>
              </a:solidFill>
              <a:round/>
              <a:headEnd type="triangle" w="sm" len="sm"/>
              <a:tailEnd/>
            </a:ln>
            <a:effectLst/>
          </p:spPr>
          <p:txBody>
            <a:bodyPr/>
            <a:lstStyle/>
            <a:p>
              <a:endParaRPr lang="en-US"/>
            </a:p>
          </p:txBody>
        </p:sp>
      </p:grpSp>
      <p:pic>
        <p:nvPicPr>
          <p:cNvPr id="552967" name="Picture 7" descr="C:\Courses\Screenshots\dba293.png"/>
          <p:cNvPicPr>
            <a:picLocks noChangeAspect="1" noChangeArrowheads="1"/>
          </p:cNvPicPr>
          <p:nvPr/>
        </p:nvPicPr>
        <p:blipFill>
          <a:blip r:embed="rId3" cstate="print"/>
          <a:srcRect/>
          <a:stretch>
            <a:fillRect/>
          </a:stretch>
        </p:blipFill>
        <p:spPr bwMode="gray">
          <a:xfrm>
            <a:off x="1905000" y="1566863"/>
            <a:ext cx="5334000" cy="3724275"/>
          </a:xfrm>
          <a:prstGeom prst="rect">
            <a:avLst/>
          </a:prstGeom>
          <a:noFill/>
          <a:ln w="28575">
            <a:solidFill>
              <a:schemeClr val="tx1"/>
            </a:solidFill>
            <a:miter lim="800000"/>
            <a:headEnd/>
            <a:tailEnd/>
          </a:ln>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8" name="Rectangle 12"/>
          <p:cNvSpPr>
            <a:spLocks noGrp="1" noChangeArrowheads="1"/>
          </p:cNvSpPr>
          <p:nvPr>
            <p:ph type="title"/>
          </p:nvPr>
        </p:nvSpPr>
        <p:spPr/>
        <p:txBody>
          <a:bodyPr/>
          <a:lstStyle/>
          <a:p>
            <a:r>
              <a:rPr lang="en-US"/>
              <a:t>Database Architecture:</a:t>
            </a:r>
            <a:br>
              <a:rPr lang="en-US"/>
            </a:br>
            <a:r>
              <a:rPr lang="en-US"/>
              <a:t>Summary of Structural Components</a:t>
            </a:r>
          </a:p>
        </p:txBody>
      </p:sp>
      <p:sp>
        <p:nvSpPr>
          <p:cNvPr id="654349" name="Rectangle 13"/>
          <p:cNvSpPr>
            <a:spLocks noGrp="1" noChangeArrowheads="1"/>
          </p:cNvSpPr>
          <p:nvPr>
            <p:ph type="body" idx="1"/>
          </p:nvPr>
        </p:nvSpPr>
        <p:spPr>
          <a:xfrm>
            <a:off x="863600" y="1816100"/>
            <a:ext cx="7366000" cy="4573588"/>
          </a:xfrm>
        </p:spPr>
        <p:txBody>
          <a:bodyPr/>
          <a:lstStyle/>
          <a:p>
            <a:pPr lvl="1"/>
            <a:r>
              <a:rPr lang="en-US"/>
              <a:t>Memory structures:</a:t>
            </a:r>
          </a:p>
          <a:p>
            <a:pPr lvl="2"/>
            <a:r>
              <a:rPr lang="en-US"/>
              <a:t>System Global Area (SGA): Database buffer cache, redo buffer, and various pools</a:t>
            </a:r>
          </a:p>
          <a:p>
            <a:pPr lvl="2"/>
            <a:r>
              <a:rPr lang="en-US"/>
              <a:t>Program Global Area (PGA)</a:t>
            </a:r>
          </a:p>
          <a:p>
            <a:pPr lvl="1"/>
            <a:r>
              <a:rPr lang="en-US"/>
              <a:t>Process structures:</a:t>
            </a:r>
          </a:p>
          <a:p>
            <a:pPr lvl="2"/>
            <a:r>
              <a:rPr lang="en-US"/>
              <a:t>User process and Server process</a:t>
            </a:r>
          </a:p>
          <a:p>
            <a:pPr lvl="2"/>
            <a:r>
              <a:rPr lang="en-US"/>
              <a:t>Background processes: SMON, PMON, DBWn, CKPT, LGWR, ARCn, and others</a:t>
            </a:r>
          </a:p>
          <a:p>
            <a:pPr lvl="1"/>
            <a:r>
              <a:rPr lang="en-US"/>
              <a:t>Storage structures:</a:t>
            </a:r>
          </a:p>
          <a:p>
            <a:pPr lvl="2"/>
            <a:r>
              <a:rPr lang="en-US"/>
              <a:t>Logical: Database, schema, tablespace, segment, extent, and Oracle block</a:t>
            </a:r>
          </a:p>
          <a:p>
            <a:pPr lvl="2"/>
            <a:r>
              <a:rPr lang="en-US"/>
              <a:t>Physical: Files for data, parameters, redo, and OS block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4" name="Rectangle 4"/>
          <p:cNvSpPr>
            <a:spLocks noGrp="1" noChangeArrowheads="1"/>
          </p:cNvSpPr>
          <p:nvPr>
            <p:ph type="title"/>
          </p:nvPr>
        </p:nvSpPr>
        <p:spPr/>
        <p:txBody>
          <a:bodyPr/>
          <a:lstStyle/>
          <a:p>
            <a:r>
              <a:rPr lang="en-US"/>
              <a:t>Database Architecture and Activities</a:t>
            </a:r>
          </a:p>
        </p:txBody>
      </p:sp>
      <p:sp>
        <p:nvSpPr>
          <p:cNvPr id="640005" name="Rectangle 5"/>
          <p:cNvSpPr>
            <a:spLocks noGrp="1" noChangeArrowheads="1"/>
          </p:cNvSpPr>
          <p:nvPr>
            <p:ph type="body" idx="1"/>
          </p:nvPr>
        </p:nvSpPr>
        <p:spPr>
          <a:xfrm>
            <a:off x="863600" y="1816100"/>
            <a:ext cx="7366000" cy="4310063"/>
          </a:xfrm>
        </p:spPr>
        <p:txBody>
          <a:bodyPr/>
          <a:lstStyle/>
          <a:p>
            <a:r>
              <a:rPr lang="en-US"/>
              <a:t>The following topics are covered in the remaining part of this lesson:</a:t>
            </a:r>
          </a:p>
          <a:p>
            <a:pPr lvl="1"/>
            <a:r>
              <a:rPr lang="en-US"/>
              <a:t>Control files</a:t>
            </a:r>
          </a:p>
          <a:p>
            <a:pPr lvl="1"/>
            <a:r>
              <a:rPr lang="en-US"/>
              <a:t>Oracle instance management</a:t>
            </a:r>
          </a:p>
          <a:p>
            <a:pPr lvl="1"/>
            <a:r>
              <a:rPr lang="en-US"/>
              <a:t>Data files and Database Writer (DBW</a:t>
            </a:r>
            <a:r>
              <a:rPr lang="en-US" i="1"/>
              <a:t>n</a:t>
            </a:r>
            <a:r>
              <a:rPr lang="en-US"/>
              <a:t>)</a:t>
            </a:r>
          </a:p>
          <a:p>
            <a:pPr lvl="1"/>
            <a:r>
              <a:rPr lang="en-US"/>
              <a:t>Checkpoints (CKPT)</a:t>
            </a:r>
          </a:p>
          <a:p>
            <a:pPr lvl="1"/>
            <a:r>
              <a:rPr lang="en-US"/>
              <a:t>Redo log files and LogWriter (LGWR)</a:t>
            </a:r>
          </a:p>
          <a:p>
            <a:pPr lvl="1"/>
            <a:r>
              <a:rPr lang="en-US"/>
              <a:t>Archiver (ARC</a:t>
            </a:r>
            <a:r>
              <a:rPr lang="en-US" i="1"/>
              <a:t>n</a:t>
            </a:r>
            <a:r>
              <a:rPr lang="en-US"/>
              <a:t>)</a:t>
            </a:r>
          </a:p>
          <a:p>
            <a:pPr lvl="1"/>
            <a:r>
              <a:rPr lang="en-US"/>
              <a:t>System Monitor (SMON)</a:t>
            </a:r>
          </a:p>
          <a:p>
            <a:pPr lvl="1"/>
            <a:r>
              <a:rPr lang="en-US"/>
              <a:t>Process Monitor (PMON)</a:t>
            </a:r>
          </a:p>
          <a:p>
            <a:pPr lvl="1"/>
            <a:r>
              <a:rPr lang="en-US"/>
              <a:t>Example: How the Oracle database works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503" name="Rectangle 215"/>
          <p:cNvSpPr>
            <a:spLocks noGrp="1" noChangeArrowheads="1"/>
          </p:cNvSpPr>
          <p:nvPr>
            <p:ph type="title"/>
          </p:nvPr>
        </p:nvSpPr>
        <p:spPr/>
        <p:txBody>
          <a:bodyPr/>
          <a:lstStyle/>
          <a:p>
            <a:r>
              <a:rPr lang="en-US" dirty="0"/>
              <a:t>Oracle Database Architecture</a:t>
            </a:r>
          </a:p>
        </p:txBody>
      </p:sp>
      <p:sp>
        <p:nvSpPr>
          <p:cNvPr id="652504" name="Rectangle 216"/>
          <p:cNvSpPr>
            <a:spLocks noGrp="1" noChangeArrowheads="1"/>
          </p:cNvSpPr>
          <p:nvPr>
            <p:ph type="body" idx="1"/>
          </p:nvPr>
        </p:nvSpPr>
        <p:spPr bwMode="gray">
          <a:xfrm>
            <a:off x="863600" y="1816100"/>
            <a:ext cx="7366000" cy="2168525"/>
          </a:xfrm>
        </p:spPr>
        <p:txBody>
          <a:bodyPr/>
          <a:lstStyle/>
          <a:p>
            <a:r>
              <a:rPr lang="en-US"/>
              <a:t>An Oracle server:</a:t>
            </a:r>
          </a:p>
          <a:p>
            <a:pPr lvl="1"/>
            <a:r>
              <a:rPr lang="en-US"/>
              <a:t>Is a database management system that provides an open, comprehensive, integrated approach to information management</a:t>
            </a:r>
          </a:p>
          <a:p>
            <a:pPr lvl="1"/>
            <a:r>
              <a:rPr lang="en-US"/>
              <a:t>Consists of an </a:t>
            </a:r>
            <a:r>
              <a:rPr lang="en-US">
                <a:solidFill>
                  <a:schemeClr val="hlink"/>
                </a:solidFill>
              </a:rPr>
              <a:t>Oracle instance</a:t>
            </a:r>
            <a:r>
              <a:rPr lang="en-US"/>
              <a:t> and an </a:t>
            </a:r>
            <a:r>
              <a:rPr lang="en-US">
                <a:solidFill>
                  <a:schemeClr val="hlink"/>
                </a:solidFill>
              </a:rPr>
              <a:t>Oracle database</a:t>
            </a:r>
          </a:p>
        </p:txBody>
      </p:sp>
      <p:pic>
        <p:nvPicPr>
          <p:cNvPr id="652507" name="Picture 219" descr="Computer: Tower, CPU "/>
          <p:cNvPicPr>
            <a:picLocks noChangeAspect="1" noChangeArrowheads="1"/>
          </p:cNvPicPr>
          <p:nvPr/>
        </p:nvPicPr>
        <p:blipFill>
          <a:blip r:embed="rId3" cstate="print"/>
          <a:srcRect/>
          <a:stretch>
            <a:fillRect/>
          </a:stretch>
        </p:blipFill>
        <p:spPr bwMode="gray">
          <a:xfrm>
            <a:off x="4225925" y="4364038"/>
            <a:ext cx="960438" cy="1417637"/>
          </a:xfrm>
          <a:prstGeom prst="rect">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35" name="Rectangle 11"/>
          <p:cNvSpPr>
            <a:spLocks noGrp="1" noChangeArrowheads="1"/>
          </p:cNvSpPr>
          <p:nvPr>
            <p:ph type="title"/>
          </p:nvPr>
        </p:nvSpPr>
        <p:spPr/>
        <p:txBody>
          <a:bodyPr/>
          <a:lstStyle/>
          <a:p>
            <a:r>
              <a:rPr lang="en-US"/>
              <a:t>Control Files </a:t>
            </a:r>
            <a:br>
              <a:rPr lang="en-US"/>
            </a:br>
            <a:endParaRPr lang="en-US"/>
          </a:p>
        </p:txBody>
      </p:sp>
      <p:sp>
        <p:nvSpPr>
          <p:cNvPr id="641036" name="Rectangle 12"/>
          <p:cNvSpPr>
            <a:spLocks noGrp="1" noChangeArrowheads="1"/>
          </p:cNvSpPr>
          <p:nvPr>
            <p:ph type="body" idx="1"/>
          </p:nvPr>
        </p:nvSpPr>
        <p:spPr>
          <a:xfrm>
            <a:off x="863600" y="1816100"/>
            <a:ext cx="7366000" cy="1565275"/>
          </a:xfrm>
        </p:spPr>
        <p:txBody>
          <a:bodyPr/>
          <a:lstStyle/>
          <a:p>
            <a:pPr lvl="1"/>
            <a:r>
              <a:rPr lang="en-US"/>
              <a:t>Contain physical database structure information</a:t>
            </a:r>
          </a:p>
          <a:p>
            <a:pPr lvl="1"/>
            <a:r>
              <a:rPr lang="en-US"/>
              <a:t>Are read at mount stage</a:t>
            </a:r>
          </a:p>
          <a:p>
            <a:pPr lvl="1"/>
            <a:r>
              <a:rPr lang="en-US"/>
              <a:t>Should be multiplexed to protect against loss</a:t>
            </a:r>
          </a:p>
          <a:p>
            <a:pPr lvl="1"/>
            <a:r>
              <a:rPr lang="en-US"/>
              <a:t>Are required to access the database</a:t>
            </a:r>
          </a:p>
        </p:txBody>
      </p:sp>
      <p:sp>
        <p:nvSpPr>
          <p:cNvPr id="641039" name="Rectangle 15"/>
          <p:cNvSpPr>
            <a:spLocks noChangeArrowheads="1"/>
          </p:cNvSpPr>
          <p:nvPr/>
        </p:nvSpPr>
        <p:spPr bwMode="auto">
          <a:xfrm>
            <a:off x="1884363" y="5219700"/>
            <a:ext cx="2095500" cy="366713"/>
          </a:xfrm>
          <a:prstGeom prst="rect">
            <a:avLst/>
          </a:prstGeom>
          <a:noFill/>
          <a:ln w="9525">
            <a:noFill/>
            <a:miter lim="800000"/>
            <a:headEnd/>
            <a:tailEnd/>
          </a:ln>
          <a:effectLst/>
        </p:spPr>
        <p:txBody>
          <a:bodyPr wrap="none" lIns="92075" tIns="46038" rIns="92075" bIns="46038">
            <a:spAutoFit/>
          </a:bodyPr>
          <a:lstStyle/>
          <a:p>
            <a:pPr algn="l" defTabSz="822325" eaLnBrk="0" hangingPunct="0">
              <a:spcBef>
                <a:spcPct val="50000"/>
              </a:spcBef>
              <a:buClrTx/>
              <a:buFontTx/>
              <a:buNone/>
            </a:pPr>
            <a:r>
              <a:rPr lang="en-US">
                <a:latin typeface="Courier New" pitchFamily="49" charset="0"/>
              </a:rPr>
              <a:t>spfileorcl.ora</a:t>
            </a:r>
          </a:p>
        </p:txBody>
      </p:sp>
      <p:sp>
        <p:nvSpPr>
          <p:cNvPr id="641040" name="Rectangle 16"/>
          <p:cNvSpPr>
            <a:spLocks noChangeArrowheads="1"/>
          </p:cNvSpPr>
          <p:nvPr/>
        </p:nvSpPr>
        <p:spPr bwMode="blackGray">
          <a:xfrm>
            <a:off x="936625" y="5543550"/>
            <a:ext cx="3355975" cy="730250"/>
          </a:xfrm>
          <a:prstGeom prst="rect">
            <a:avLst/>
          </a:prstGeom>
          <a:solidFill>
            <a:schemeClr val="accent1"/>
          </a:solidFill>
          <a:ln w="28575">
            <a:solidFill>
              <a:schemeClr val="bg2"/>
            </a:solidFill>
            <a:miter lim="800000"/>
            <a:headEnd/>
            <a:tailEnd/>
          </a:ln>
          <a:effectLst/>
        </p:spPr>
        <p:txBody>
          <a:bodyPr lIns="92075" tIns="46038" rIns="92075" bIns="46038">
            <a:spAutoFit/>
          </a:bodyPr>
          <a:lstStyle/>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CONNECT / AS SYSDBA</a:t>
            </a:r>
          </a:p>
          <a:p>
            <a:pPr algn="l" defTabSz="400050" eaLnBrk="0" hangingPunct="0">
              <a:spcBef>
                <a:spcPct val="0"/>
              </a:spcBef>
              <a:buClrTx/>
              <a:buFontTx/>
              <a:buNone/>
              <a:tabLst>
                <a:tab pos="400050" algn="r"/>
                <a:tab pos="673100" algn="l"/>
              </a:tabLst>
            </a:pPr>
            <a:r>
              <a:rPr lang="en-US" sz="2000">
                <a:solidFill>
                  <a:schemeClr val="bg2"/>
                </a:solidFill>
                <a:latin typeface="Courier New" pitchFamily="49" charset="0"/>
              </a:rPr>
              <a:t>STARTUP </a:t>
            </a:r>
          </a:p>
        </p:txBody>
      </p:sp>
      <p:sp>
        <p:nvSpPr>
          <p:cNvPr id="641042" name="Rectangle 18"/>
          <p:cNvSpPr>
            <a:spLocks noChangeArrowheads="1"/>
          </p:cNvSpPr>
          <p:nvPr/>
        </p:nvSpPr>
        <p:spPr bwMode="blackWhite">
          <a:xfrm>
            <a:off x="3984625" y="3857625"/>
            <a:ext cx="3427413" cy="1120775"/>
          </a:xfrm>
          <a:prstGeom prst="rect">
            <a:avLst/>
          </a:prstGeom>
          <a:solidFill>
            <a:srgbClr val="99CCCC"/>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spcBef>
                <a:spcPct val="0"/>
              </a:spcBef>
              <a:buClrTx/>
              <a:buFontTx/>
              <a:buNone/>
            </a:pPr>
            <a:r>
              <a:rPr lang="en-US"/>
              <a:t>Instance</a:t>
            </a:r>
          </a:p>
        </p:txBody>
      </p:sp>
      <p:sp>
        <p:nvSpPr>
          <p:cNvPr id="641048" name="Freeform 24"/>
          <p:cNvSpPr>
            <a:spLocks/>
          </p:cNvSpPr>
          <p:nvPr/>
        </p:nvSpPr>
        <p:spPr bwMode="auto">
          <a:xfrm flipV="1">
            <a:off x="1677988" y="4894263"/>
            <a:ext cx="762000" cy="642937"/>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
        <p:nvSpPr>
          <p:cNvPr id="641049" name="Freeform 25"/>
          <p:cNvSpPr>
            <a:spLocks/>
          </p:cNvSpPr>
          <p:nvPr/>
        </p:nvSpPr>
        <p:spPr bwMode="auto">
          <a:xfrm flipV="1">
            <a:off x="2889250" y="4418013"/>
            <a:ext cx="1095375" cy="307975"/>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grpSp>
        <p:nvGrpSpPr>
          <p:cNvPr id="641050" name="Group 26"/>
          <p:cNvGrpSpPr>
            <a:grpSpLocks/>
          </p:cNvGrpSpPr>
          <p:nvPr/>
        </p:nvGrpSpPr>
        <p:grpSpPr bwMode="auto">
          <a:xfrm>
            <a:off x="2444750" y="4627563"/>
            <a:ext cx="844550" cy="654050"/>
            <a:chOff x="1632" y="960"/>
            <a:chExt cx="532" cy="412"/>
          </a:xfrm>
        </p:grpSpPr>
        <p:sp>
          <p:nvSpPr>
            <p:cNvPr id="641051" name="Rectangle 27"/>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a:effectLst/>
          </p:spPr>
          <p:txBody>
            <a:bodyPr wrap="none" anchor="ctr"/>
            <a:lstStyle/>
            <a:p>
              <a:endParaRPr lang="en-US"/>
            </a:p>
          </p:txBody>
        </p:sp>
        <p:sp>
          <p:nvSpPr>
            <p:cNvPr id="641052" name="Oval 28"/>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a:effectLst/>
          </p:spPr>
          <p:txBody>
            <a:bodyPr wrap="none" anchor="ctr"/>
            <a:lstStyle/>
            <a:p>
              <a:endParaRPr lang="en-US"/>
            </a:p>
          </p:txBody>
        </p:sp>
        <p:sp>
          <p:nvSpPr>
            <p:cNvPr id="641053" name="Oval 29"/>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a:effectLst/>
          </p:spPr>
          <p:txBody>
            <a:bodyPr wrap="none" anchor="ctr"/>
            <a:lstStyle/>
            <a:p>
              <a:endParaRPr lang="en-US"/>
            </a:p>
          </p:txBody>
        </p:sp>
      </p:grpSp>
      <p:sp>
        <p:nvSpPr>
          <p:cNvPr id="641054" name="Text Box 30"/>
          <p:cNvSpPr txBox="1">
            <a:spLocks noChangeArrowheads="1"/>
          </p:cNvSpPr>
          <p:nvPr/>
        </p:nvSpPr>
        <p:spPr bwMode="auto">
          <a:xfrm>
            <a:off x="1506538" y="3833813"/>
            <a:ext cx="1123950" cy="366712"/>
          </a:xfrm>
          <a:prstGeom prst="rect">
            <a:avLst/>
          </a:prstGeom>
          <a:noFill/>
          <a:ln w="28575">
            <a:noFill/>
            <a:miter lim="800000"/>
            <a:headEnd type="none" w="sm" len="sm"/>
            <a:tailEnd type="none" w="sm" len="sm"/>
          </a:ln>
          <a:effectLst/>
        </p:spPr>
        <p:txBody>
          <a:bodyPr wrap="none">
            <a:spAutoFit/>
          </a:bodyPr>
          <a:lstStyle/>
          <a:p>
            <a:pPr defTabSz="228600"/>
            <a:r>
              <a:rPr lang="en-US">
                <a:solidFill>
                  <a:srgbClr val="008080"/>
                </a:solidFill>
              </a:rPr>
              <a:t>Example</a:t>
            </a:r>
          </a:p>
        </p:txBody>
      </p:sp>
      <p:sp>
        <p:nvSpPr>
          <p:cNvPr id="641086" name="AutoShape 62"/>
          <p:cNvSpPr>
            <a:spLocks noChangeArrowheads="1"/>
          </p:cNvSpPr>
          <p:nvPr/>
        </p:nvSpPr>
        <p:spPr bwMode="blackWhite">
          <a:xfrm>
            <a:off x="4179888" y="4171950"/>
            <a:ext cx="3019425" cy="588963"/>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grpSp>
        <p:nvGrpSpPr>
          <p:cNvPr id="641088" name="Group 64"/>
          <p:cNvGrpSpPr>
            <a:grpSpLocks/>
          </p:cNvGrpSpPr>
          <p:nvPr/>
        </p:nvGrpSpPr>
        <p:grpSpPr bwMode="auto">
          <a:xfrm>
            <a:off x="4965700" y="4437063"/>
            <a:ext cx="3289300" cy="1839912"/>
            <a:chOff x="3128" y="2851"/>
            <a:chExt cx="2072" cy="1159"/>
          </a:xfrm>
        </p:grpSpPr>
        <p:sp>
          <p:nvSpPr>
            <p:cNvPr id="641056" name="Rectangle 32"/>
            <p:cNvSpPr>
              <a:spLocks noChangeArrowheads="1"/>
            </p:cNvSpPr>
            <p:nvPr/>
          </p:nvSpPr>
          <p:spPr bwMode="blackWhite">
            <a:xfrm>
              <a:off x="3128" y="2851"/>
              <a:ext cx="2072" cy="1159"/>
            </a:xfrm>
            <a:prstGeom prst="rect">
              <a:avLst/>
            </a:prstGeom>
            <a:solidFill>
              <a:srgbClr val="FFCC33"/>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en-US"/>
            </a:p>
          </p:txBody>
        </p:sp>
        <p:grpSp>
          <p:nvGrpSpPr>
            <p:cNvPr id="641057" name="Group 33"/>
            <p:cNvGrpSpPr>
              <a:grpSpLocks/>
            </p:cNvGrpSpPr>
            <p:nvPr/>
          </p:nvGrpSpPr>
          <p:grpSpPr bwMode="auto">
            <a:xfrm>
              <a:off x="3926" y="3504"/>
              <a:ext cx="575" cy="412"/>
              <a:chOff x="1070" y="1910"/>
              <a:chExt cx="532" cy="412"/>
            </a:xfrm>
          </p:grpSpPr>
          <p:sp>
            <p:nvSpPr>
              <p:cNvPr id="641058" name="Rectangle 34"/>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641059" name="Oval 35"/>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641060" name="Oval 36"/>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641061" name="Group 37"/>
            <p:cNvGrpSpPr>
              <a:grpSpLocks/>
            </p:cNvGrpSpPr>
            <p:nvPr/>
          </p:nvGrpSpPr>
          <p:grpSpPr bwMode="auto">
            <a:xfrm>
              <a:off x="3926" y="3157"/>
              <a:ext cx="575" cy="412"/>
              <a:chOff x="1070" y="1910"/>
              <a:chExt cx="532" cy="412"/>
            </a:xfrm>
          </p:grpSpPr>
          <p:sp>
            <p:nvSpPr>
              <p:cNvPr id="641062" name="Rectangle 38"/>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641063" name="Oval 39"/>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641064" name="Oval 40"/>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641065" name="Group 41"/>
            <p:cNvGrpSpPr>
              <a:grpSpLocks/>
            </p:cNvGrpSpPr>
            <p:nvPr/>
          </p:nvGrpSpPr>
          <p:grpSpPr bwMode="auto">
            <a:xfrm>
              <a:off x="3217" y="3504"/>
              <a:ext cx="624" cy="412"/>
              <a:chOff x="1070" y="1910"/>
              <a:chExt cx="532" cy="412"/>
            </a:xfrm>
          </p:grpSpPr>
          <p:sp>
            <p:nvSpPr>
              <p:cNvPr id="641066" name="Rectangle 42"/>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641067" name="Oval 43"/>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641068" name="Oval 44"/>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641069" name="Group 45"/>
            <p:cNvGrpSpPr>
              <a:grpSpLocks/>
            </p:cNvGrpSpPr>
            <p:nvPr/>
          </p:nvGrpSpPr>
          <p:grpSpPr bwMode="auto">
            <a:xfrm>
              <a:off x="3217" y="3158"/>
              <a:ext cx="624" cy="412"/>
              <a:chOff x="1070" y="1910"/>
              <a:chExt cx="532" cy="412"/>
            </a:xfrm>
          </p:grpSpPr>
          <p:sp>
            <p:nvSpPr>
              <p:cNvPr id="641070" name="Rectangle 46"/>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641071" name="Oval 47"/>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641072" name="Oval 48"/>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sp>
          <p:nvSpPr>
            <p:cNvPr id="641077" name="Rectangle 53"/>
            <p:cNvSpPr>
              <a:spLocks noChangeArrowheads="1"/>
            </p:cNvSpPr>
            <p:nvPr/>
          </p:nvSpPr>
          <p:spPr bwMode="auto">
            <a:xfrm>
              <a:off x="3632" y="2859"/>
              <a:ext cx="1114" cy="245"/>
            </a:xfrm>
            <a:prstGeom prst="rect">
              <a:avLst/>
            </a:prstGeom>
            <a:noFill/>
            <a:ln w="9525">
              <a:noFill/>
              <a:miter lim="800000"/>
              <a:headEnd/>
              <a:tailEnd/>
            </a:ln>
            <a:effectLst/>
          </p:spPr>
          <p:txBody>
            <a:bodyPr wrap="none" lIns="115888" tIns="57150" rIns="115888" bIns="57150">
              <a:spAutoFit/>
            </a:bodyPr>
            <a:lstStyle/>
            <a:p>
              <a:pPr defTabSz="1428750" eaLnBrk="0" hangingPunct="0">
                <a:spcBef>
                  <a:spcPct val="0"/>
                </a:spcBef>
                <a:buClrTx/>
                <a:buFontTx/>
                <a:buNone/>
              </a:pPr>
              <a:r>
                <a:rPr lang="en-US">
                  <a:solidFill>
                    <a:schemeClr val="bg2"/>
                  </a:solidFill>
                </a:rPr>
                <a:t>Database files</a:t>
              </a:r>
            </a:p>
          </p:txBody>
        </p:sp>
        <p:grpSp>
          <p:nvGrpSpPr>
            <p:cNvPr id="641078" name="Group 54"/>
            <p:cNvGrpSpPr>
              <a:grpSpLocks/>
            </p:cNvGrpSpPr>
            <p:nvPr/>
          </p:nvGrpSpPr>
          <p:grpSpPr bwMode="auto">
            <a:xfrm>
              <a:off x="4573" y="3504"/>
              <a:ext cx="575" cy="412"/>
              <a:chOff x="1070" y="1910"/>
              <a:chExt cx="532" cy="412"/>
            </a:xfrm>
          </p:grpSpPr>
          <p:sp>
            <p:nvSpPr>
              <p:cNvPr id="641079" name="Rectangle 55"/>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641080" name="Oval 56"/>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641081" name="Oval 57"/>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641082" name="Group 58"/>
            <p:cNvGrpSpPr>
              <a:grpSpLocks/>
            </p:cNvGrpSpPr>
            <p:nvPr/>
          </p:nvGrpSpPr>
          <p:grpSpPr bwMode="auto">
            <a:xfrm>
              <a:off x="4573" y="3158"/>
              <a:ext cx="575" cy="412"/>
              <a:chOff x="1070" y="1910"/>
              <a:chExt cx="532" cy="412"/>
            </a:xfrm>
          </p:grpSpPr>
          <p:sp>
            <p:nvSpPr>
              <p:cNvPr id="641083" name="Rectangle 59"/>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641084" name="Oval 60"/>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641085" name="Oval 61"/>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sp>
        <p:nvSpPr>
          <p:cNvPr id="641087" name="Text Box 63"/>
          <p:cNvSpPr txBox="1">
            <a:spLocks noChangeArrowheads="1"/>
          </p:cNvSpPr>
          <p:nvPr/>
        </p:nvSpPr>
        <p:spPr bwMode="auto">
          <a:xfrm>
            <a:off x="4181475" y="4214813"/>
            <a:ext cx="781050" cy="366712"/>
          </a:xfrm>
          <a:prstGeom prst="rect">
            <a:avLst/>
          </a:prstGeom>
          <a:noFill/>
          <a:ln w="28575">
            <a:noFill/>
            <a:miter lim="800000"/>
            <a:headEnd type="none" w="sm" len="sm"/>
            <a:tailEnd type="none" w="sm" len="sm"/>
          </a:ln>
          <a:effectLst/>
        </p:spPr>
        <p:txBody>
          <a:bodyPr>
            <a:spAutoFit/>
          </a:bodyPr>
          <a:lstStyle/>
          <a:p>
            <a:pPr defTabSz="228600">
              <a:spcBef>
                <a:spcPct val="50000"/>
              </a:spcBef>
            </a:pPr>
            <a:r>
              <a:rPr lang="en-US"/>
              <a:t>SGA</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Line 2"/>
          <p:cNvSpPr>
            <a:spLocks noChangeShapeType="1"/>
          </p:cNvSpPr>
          <p:nvPr/>
        </p:nvSpPr>
        <p:spPr bwMode="auto">
          <a:xfrm>
            <a:off x="7634288" y="4908550"/>
            <a:ext cx="0" cy="457200"/>
          </a:xfrm>
          <a:prstGeom prst="line">
            <a:avLst/>
          </a:prstGeom>
          <a:noFill/>
          <a:ln w="28575">
            <a:solidFill>
              <a:schemeClr val="tx1"/>
            </a:solidFill>
            <a:round/>
            <a:headEnd type="triangle" w="sm" len="sm"/>
            <a:tailEnd type="none" w="sm" len="sm"/>
          </a:ln>
          <a:effectLst/>
        </p:spPr>
        <p:txBody>
          <a:bodyPr/>
          <a:lstStyle/>
          <a:p>
            <a:endParaRPr lang="en-US"/>
          </a:p>
        </p:txBody>
      </p:sp>
      <p:grpSp>
        <p:nvGrpSpPr>
          <p:cNvPr id="669699" name="Group 3"/>
          <p:cNvGrpSpPr>
            <a:grpSpLocks/>
          </p:cNvGrpSpPr>
          <p:nvPr/>
        </p:nvGrpSpPr>
        <p:grpSpPr bwMode="auto">
          <a:xfrm>
            <a:off x="6929438" y="3962400"/>
            <a:ext cx="1149350" cy="958850"/>
            <a:chOff x="4032" y="3072"/>
            <a:chExt cx="724" cy="604"/>
          </a:xfrm>
        </p:grpSpPr>
        <p:grpSp>
          <p:nvGrpSpPr>
            <p:cNvPr id="669700" name="Group 4"/>
            <p:cNvGrpSpPr>
              <a:grpSpLocks/>
            </p:cNvGrpSpPr>
            <p:nvPr/>
          </p:nvGrpSpPr>
          <p:grpSpPr bwMode="auto">
            <a:xfrm>
              <a:off x="4032" y="3072"/>
              <a:ext cx="532" cy="412"/>
              <a:chOff x="960" y="684"/>
              <a:chExt cx="532" cy="412"/>
            </a:xfrm>
          </p:grpSpPr>
          <p:sp>
            <p:nvSpPr>
              <p:cNvPr id="669701" name="Rectangle 5"/>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669702" name="Oval 6"/>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669703" name="Oval 7"/>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669704" name="Group 8"/>
            <p:cNvGrpSpPr>
              <a:grpSpLocks/>
            </p:cNvGrpSpPr>
            <p:nvPr/>
          </p:nvGrpSpPr>
          <p:grpSpPr bwMode="auto">
            <a:xfrm>
              <a:off x="4121" y="3168"/>
              <a:ext cx="532" cy="412"/>
              <a:chOff x="960" y="684"/>
              <a:chExt cx="532" cy="412"/>
            </a:xfrm>
          </p:grpSpPr>
          <p:sp>
            <p:nvSpPr>
              <p:cNvPr id="669705" name="Rectangle 9"/>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669706" name="Oval 10"/>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669707" name="Oval 11"/>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669708" name="Group 12"/>
            <p:cNvGrpSpPr>
              <a:grpSpLocks/>
            </p:cNvGrpSpPr>
            <p:nvPr/>
          </p:nvGrpSpPr>
          <p:grpSpPr bwMode="auto">
            <a:xfrm>
              <a:off x="4224" y="3264"/>
              <a:ext cx="532" cy="412"/>
              <a:chOff x="960" y="684"/>
              <a:chExt cx="532" cy="412"/>
            </a:xfrm>
          </p:grpSpPr>
          <p:sp>
            <p:nvSpPr>
              <p:cNvPr id="669709" name="Rectangle 13"/>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669710" name="Oval 14"/>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669711" name="Oval 15"/>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grpSp>
        <p:nvGrpSpPr>
          <p:cNvPr id="669712" name="Group 16"/>
          <p:cNvGrpSpPr>
            <a:grpSpLocks/>
          </p:cNvGrpSpPr>
          <p:nvPr/>
        </p:nvGrpSpPr>
        <p:grpSpPr bwMode="auto">
          <a:xfrm>
            <a:off x="4027488" y="5181600"/>
            <a:ext cx="1303337" cy="1111250"/>
            <a:chOff x="1124" y="1824"/>
            <a:chExt cx="821" cy="700"/>
          </a:xfrm>
        </p:grpSpPr>
        <p:grpSp>
          <p:nvGrpSpPr>
            <p:cNvPr id="669713" name="Group 17"/>
            <p:cNvGrpSpPr>
              <a:grpSpLocks/>
            </p:cNvGrpSpPr>
            <p:nvPr/>
          </p:nvGrpSpPr>
          <p:grpSpPr bwMode="auto">
            <a:xfrm>
              <a:off x="1124" y="1824"/>
              <a:ext cx="532" cy="412"/>
              <a:chOff x="288" y="2982"/>
              <a:chExt cx="532" cy="412"/>
            </a:xfrm>
          </p:grpSpPr>
          <p:sp>
            <p:nvSpPr>
              <p:cNvPr id="669714" name="Rectangle 1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69715" name="Oval 1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69716" name="Oval 2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69717" name="Group 21"/>
            <p:cNvGrpSpPr>
              <a:grpSpLocks/>
            </p:cNvGrpSpPr>
            <p:nvPr/>
          </p:nvGrpSpPr>
          <p:grpSpPr bwMode="auto">
            <a:xfrm>
              <a:off x="1221" y="1920"/>
              <a:ext cx="532" cy="412"/>
              <a:chOff x="288" y="2982"/>
              <a:chExt cx="532" cy="412"/>
            </a:xfrm>
          </p:grpSpPr>
          <p:sp>
            <p:nvSpPr>
              <p:cNvPr id="669718" name="Rectangle 2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69719" name="Oval 2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69720" name="Oval 2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69721" name="Group 25"/>
            <p:cNvGrpSpPr>
              <a:grpSpLocks/>
            </p:cNvGrpSpPr>
            <p:nvPr/>
          </p:nvGrpSpPr>
          <p:grpSpPr bwMode="auto">
            <a:xfrm>
              <a:off x="1317" y="2016"/>
              <a:ext cx="532" cy="412"/>
              <a:chOff x="288" y="2982"/>
              <a:chExt cx="532" cy="412"/>
            </a:xfrm>
          </p:grpSpPr>
          <p:sp>
            <p:nvSpPr>
              <p:cNvPr id="669722" name="Rectangle 2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69723" name="Oval 2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69724" name="Oval 2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69725" name="Group 29"/>
            <p:cNvGrpSpPr>
              <a:grpSpLocks/>
            </p:cNvGrpSpPr>
            <p:nvPr/>
          </p:nvGrpSpPr>
          <p:grpSpPr bwMode="auto">
            <a:xfrm>
              <a:off x="1413" y="2112"/>
              <a:ext cx="532" cy="412"/>
              <a:chOff x="288" y="2982"/>
              <a:chExt cx="532" cy="412"/>
            </a:xfrm>
          </p:grpSpPr>
          <p:sp>
            <p:nvSpPr>
              <p:cNvPr id="669726" name="Rectangle 3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69727" name="Oval 3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69728" name="Oval 3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grpSp>
        <p:nvGrpSpPr>
          <p:cNvPr id="669729" name="Group 33"/>
          <p:cNvGrpSpPr>
            <a:grpSpLocks/>
          </p:cNvGrpSpPr>
          <p:nvPr/>
        </p:nvGrpSpPr>
        <p:grpSpPr bwMode="auto">
          <a:xfrm>
            <a:off x="2514600" y="5181600"/>
            <a:ext cx="844550" cy="654050"/>
            <a:chOff x="1632" y="960"/>
            <a:chExt cx="532" cy="412"/>
          </a:xfrm>
        </p:grpSpPr>
        <p:sp>
          <p:nvSpPr>
            <p:cNvPr id="669730" name="Rectangle 34"/>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a:effectLst/>
          </p:spPr>
          <p:txBody>
            <a:bodyPr wrap="none" anchor="ctr"/>
            <a:lstStyle/>
            <a:p>
              <a:endParaRPr lang="en-US"/>
            </a:p>
          </p:txBody>
        </p:sp>
        <p:sp>
          <p:nvSpPr>
            <p:cNvPr id="669731" name="Oval 35"/>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a:effectLst/>
          </p:spPr>
          <p:txBody>
            <a:bodyPr wrap="none" anchor="ctr"/>
            <a:lstStyle/>
            <a:p>
              <a:endParaRPr lang="en-US"/>
            </a:p>
          </p:txBody>
        </p:sp>
        <p:sp>
          <p:nvSpPr>
            <p:cNvPr id="669732" name="Oval 36"/>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a:effectLst/>
          </p:spPr>
          <p:txBody>
            <a:bodyPr wrap="none" anchor="ctr"/>
            <a:lstStyle/>
            <a:p>
              <a:endParaRPr lang="en-US"/>
            </a:p>
          </p:txBody>
        </p:sp>
      </p:grpSp>
      <p:sp>
        <p:nvSpPr>
          <p:cNvPr id="669733" name="Rectangle 37"/>
          <p:cNvSpPr>
            <a:spLocks noGrp="1" noChangeArrowheads="1"/>
          </p:cNvSpPr>
          <p:nvPr>
            <p:ph type="title"/>
          </p:nvPr>
        </p:nvSpPr>
        <p:spPr/>
        <p:txBody>
          <a:bodyPr/>
          <a:lstStyle/>
          <a:p>
            <a:r>
              <a:rPr lang="en-US"/>
              <a:t>Oracle Instance Management</a:t>
            </a:r>
          </a:p>
        </p:txBody>
      </p:sp>
      <p:sp>
        <p:nvSpPr>
          <p:cNvPr id="669734" name="AutoShape 38"/>
          <p:cNvSpPr>
            <a:spLocks noChangeArrowheads="1"/>
          </p:cNvSpPr>
          <p:nvPr/>
        </p:nvSpPr>
        <p:spPr bwMode="blackWhite">
          <a:xfrm>
            <a:off x="1447800" y="1212850"/>
            <a:ext cx="6248400" cy="2357438"/>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69735" name="Rectangle 39"/>
          <p:cNvSpPr>
            <a:spLocks noChangeArrowheads="1"/>
          </p:cNvSpPr>
          <p:nvPr/>
        </p:nvSpPr>
        <p:spPr bwMode="blackWhite">
          <a:xfrm>
            <a:off x="1519238" y="4052888"/>
            <a:ext cx="952500" cy="833437"/>
          </a:xfrm>
          <a:prstGeom prst="rect">
            <a:avLst/>
          </a:prstGeom>
          <a:solidFill>
            <a:srgbClr val="99FF66"/>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System</a:t>
            </a:r>
          </a:p>
          <a:p>
            <a:pPr defTabSz="822325" eaLnBrk="0" hangingPunct="0">
              <a:spcBef>
                <a:spcPct val="0"/>
              </a:spcBef>
              <a:buClrTx/>
              <a:buFontTx/>
              <a:buNone/>
            </a:pPr>
            <a:r>
              <a:rPr lang="en-US" sz="1600"/>
              <a:t>Monitor</a:t>
            </a:r>
          </a:p>
          <a:p>
            <a:pPr defTabSz="822325" eaLnBrk="0" hangingPunct="0">
              <a:spcBef>
                <a:spcPct val="0"/>
              </a:spcBef>
              <a:buClrTx/>
              <a:buFontTx/>
              <a:buNone/>
            </a:pPr>
            <a:r>
              <a:rPr lang="en-US" sz="1600"/>
              <a:t>(SMON)</a:t>
            </a:r>
          </a:p>
        </p:txBody>
      </p:sp>
      <p:sp>
        <p:nvSpPr>
          <p:cNvPr id="669736" name="Rectangle 40"/>
          <p:cNvSpPr>
            <a:spLocks noChangeArrowheads="1"/>
          </p:cNvSpPr>
          <p:nvPr/>
        </p:nvSpPr>
        <p:spPr bwMode="blackWhite">
          <a:xfrm>
            <a:off x="4191000" y="4062413"/>
            <a:ext cx="952500" cy="814387"/>
          </a:xfrm>
          <a:prstGeom prst="rect">
            <a:avLst/>
          </a:prstGeom>
          <a:solidFill>
            <a:srgbClr val="9999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Database</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(DBW</a:t>
            </a:r>
            <a:r>
              <a:rPr lang="en-US" sz="1600" i="1"/>
              <a:t>n</a:t>
            </a:r>
            <a:r>
              <a:rPr lang="en-US" sz="1600"/>
              <a:t>)</a:t>
            </a:r>
          </a:p>
        </p:txBody>
      </p:sp>
      <p:sp>
        <p:nvSpPr>
          <p:cNvPr id="669737" name="Rectangle 41"/>
          <p:cNvSpPr>
            <a:spLocks noChangeArrowheads="1"/>
          </p:cNvSpPr>
          <p:nvPr/>
        </p:nvSpPr>
        <p:spPr bwMode="blackWhite">
          <a:xfrm>
            <a:off x="5634038" y="4062413"/>
            <a:ext cx="1120775" cy="814387"/>
          </a:xfrm>
          <a:prstGeom prst="rect">
            <a:avLst/>
          </a:prstGeom>
          <a:solidFill>
            <a:srgbClr val="99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LogWriter</a:t>
            </a:r>
          </a:p>
          <a:p>
            <a:pPr defTabSz="822325" eaLnBrk="0" hangingPunct="0">
              <a:spcBef>
                <a:spcPct val="0"/>
              </a:spcBef>
              <a:buClrTx/>
              <a:buFontTx/>
              <a:buNone/>
            </a:pPr>
            <a:r>
              <a:rPr lang="en-US" sz="1600"/>
              <a:t>(LGWR)</a:t>
            </a:r>
          </a:p>
        </p:txBody>
      </p:sp>
      <p:sp>
        <p:nvSpPr>
          <p:cNvPr id="669738" name="Rectangle 42"/>
          <p:cNvSpPr>
            <a:spLocks noChangeArrowheads="1"/>
          </p:cNvSpPr>
          <p:nvPr/>
        </p:nvSpPr>
        <p:spPr bwMode="blackWhite">
          <a:xfrm>
            <a:off x="2862263" y="4052888"/>
            <a:ext cx="952500" cy="833437"/>
          </a:xfrm>
          <a:prstGeom prst="rect">
            <a:avLst/>
          </a:prstGeom>
          <a:solidFill>
            <a:srgbClr val="FF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Process</a:t>
            </a:r>
          </a:p>
          <a:p>
            <a:pPr defTabSz="822325" eaLnBrk="0" hangingPunct="0">
              <a:spcBef>
                <a:spcPct val="0"/>
              </a:spcBef>
              <a:buClrTx/>
              <a:buFontTx/>
              <a:buNone/>
            </a:pPr>
            <a:r>
              <a:rPr lang="en-US" sz="1600"/>
              <a:t>Monitor</a:t>
            </a:r>
          </a:p>
          <a:p>
            <a:pPr defTabSz="822325" eaLnBrk="0" hangingPunct="0">
              <a:spcBef>
                <a:spcPct val="0"/>
              </a:spcBef>
              <a:buClrTx/>
              <a:buFontTx/>
              <a:buNone/>
            </a:pPr>
            <a:r>
              <a:rPr lang="en-US" sz="1600"/>
              <a:t>(PMON)</a:t>
            </a:r>
          </a:p>
        </p:txBody>
      </p:sp>
      <p:sp>
        <p:nvSpPr>
          <p:cNvPr id="669739" name="Rectangle 43"/>
          <p:cNvSpPr>
            <a:spLocks noChangeArrowheads="1"/>
          </p:cNvSpPr>
          <p:nvPr/>
        </p:nvSpPr>
        <p:spPr bwMode="blackWhite">
          <a:xfrm>
            <a:off x="7129463" y="5334000"/>
            <a:ext cx="950912" cy="814388"/>
          </a:xfrm>
          <a:prstGeom prst="rect">
            <a:avLst/>
          </a:prstGeom>
          <a:solidFill>
            <a:srgbClr val="CCCCCC"/>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Archiver</a:t>
            </a:r>
          </a:p>
          <a:p>
            <a:pPr defTabSz="822325" eaLnBrk="0" hangingPunct="0">
              <a:spcBef>
                <a:spcPct val="0"/>
              </a:spcBef>
              <a:buClrTx/>
              <a:buFontTx/>
              <a:buNone/>
            </a:pPr>
            <a:r>
              <a:rPr lang="en-US" sz="1600"/>
              <a:t>(ARC</a:t>
            </a:r>
            <a:r>
              <a:rPr lang="en-US" sz="1600" i="1"/>
              <a:t>n</a:t>
            </a:r>
            <a:r>
              <a:rPr lang="en-US" sz="1600"/>
              <a:t>)</a:t>
            </a:r>
          </a:p>
        </p:txBody>
      </p:sp>
      <p:sp>
        <p:nvSpPr>
          <p:cNvPr id="669740" name="Rectangle 44"/>
          <p:cNvSpPr>
            <a:spLocks noChangeArrowheads="1"/>
          </p:cNvSpPr>
          <p:nvPr/>
        </p:nvSpPr>
        <p:spPr bwMode="auto">
          <a:xfrm>
            <a:off x="3352800" y="1243013"/>
            <a:ext cx="2378075" cy="290512"/>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669741" name="AutoShape 45"/>
          <p:cNvSpPr>
            <a:spLocks noChangeArrowheads="1"/>
          </p:cNvSpPr>
          <p:nvPr/>
        </p:nvSpPr>
        <p:spPr bwMode="blackWhite">
          <a:xfrm>
            <a:off x="1600200" y="2641600"/>
            <a:ext cx="1768475" cy="785813"/>
          </a:xfrm>
          <a:prstGeom prst="roundRect">
            <a:avLst>
              <a:gd name="adj" fmla="val 12495"/>
            </a:avLst>
          </a:prstGeom>
          <a:solidFill>
            <a:srgbClr val="99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Java pool</a:t>
            </a:r>
          </a:p>
        </p:txBody>
      </p:sp>
      <p:sp>
        <p:nvSpPr>
          <p:cNvPr id="669742" name="AutoShape 46"/>
          <p:cNvSpPr>
            <a:spLocks noChangeArrowheads="1"/>
          </p:cNvSpPr>
          <p:nvPr/>
        </p:nvSpPr>
        <p:spPr bwMode="blackWhite">
          <a:xfrm>
            <a:off x="1600200" y="1576388"/>
            <a:ext cx="1768475" cy="785812"/>
          </a:xfrm>
          <a:prstGeom prst="roundRect">
            <a:avLst>
              <a:gd name="adj" fmla="val 12495"/>
            </a:avLst>
          </a:prstGeom>
          <a:solidFill>
            <a:srgbClr val="FFFFCC"/>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Shared pool</a:t>
            </a:r>
          </a:p>
        </p:txBody>
      </p:sp>
      <p:sp>
        <p:nvSpPr>
          <p:cNvPr id="669743" name="AutoShape 47"/>
          <p:cNvSpPr>
            <a:spLocks noChangeArrowheads="1"/>
          </p:cNvSpPr>
          <p:nvPr/>
        </p:nvSpPr>
        <p:spPr bwMode="blackWhite">
          <a:xfrm>
            <a:off x="5791200" y="1576388"/>
            <a:ext cx="1768475" cy="785812"/>
          </a:xfrm>
          <a:prstGeom prst="roundRect">
            <a:avLst>
              <a:gd name="adj" fmla="val 12495"/>
            </a:avLst>
          </a:prstGeom>
          <a:solidFill>
            <a:srgbClr val="FFFF66"/>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Large pool</a:t>
            </a:r>
          </a:p>
        </p:txBody>
      </p:sp>
      <p:sp>
        <p:nvSpPr>
          <p:cNvPr id="669744" name="AutoShape 48"/>
          <p:cNvSpPr>
            <a:spLocks noChangeArrowheads="1"/>
          </p:cNvSpPr>
          <p:nvPr/>
        </p:nvSpPr>
        <p:spPr bwMode="blackWhite">
          <a:xfrm>
            <a:off x="3695700" y="1576388"/>
            <a:ext cx="1768475" cy="785812"/>
          </a:xfrm>
          <a:prstGeom prst="roundRect">
            <a:avLst>
              <a:gd name="adj" fmla="val 12495"/>
            </a:avLst>
          </a:prstGeom>
          <a:solidFill>
            <a:srgbClr val="FFFF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Streams pool</a:t>
            </a:r>
          </a:p>
        </p:txBody>
      </p:sp>
      <p:sp>
        <p:nvSpPr>
          <p:cNvPr id="669745" name="Line 49"/>
          <p:cNvSpPr>
            <a:spLocks noChangeShapeType="1"/>
          </p:cNvSpPr>
          <p:nvPr/>
        </p:nvSpPr>
        <p:spPr bwMode="auto">
          <a:xfrm>
            <a:off x="4667250" y="3362325"/>
            <a:ext cx="0" cy="685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9746" name="Line 50"/>
          <p:cNvSpPr>
            <a:spLocks noChangeShapeType="1"/>
          </p:cNvSpPr>
          <p:nvPr/>
        </p:nvSpPr>
        <p:spPr bwMode="auto">
          <a:xfrm>
            <a:off x="4667250" y="4876800"/>
            <a:ext cx="0" cy="304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9747" name="Line 51"/>
          <p:cNvSpPr>
            <a:spLocks noChangeShapeType="1"/>
          </p:cNvSpPr>
          <p:nvPr/>
        </p:nvSpPr>
        <p:spPr bwMode="auto">
          <a:xfrm>
            <a:off x="6221413" y="4875213"/>
            <a:ext cx="0" cy="392112"/>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9748" name="Line 52"/>
          <p:cNvSpPr>
            <a:spLocks noChangeShapeType="1"/>
          </p:cNvSpPr>
          <p:nvPr/>
        </p:nvSpPr>
        <p:spPr bwMode="auto">
          <a:xfrm>
            <a:off x="6278563" y="3362325"/>
            <a:ext cx="0" cy="685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9749" name="Line 53"/>
          <p:cNvSpPr>
            <a:spLocks noChangeShapeType="1"/>
          </p:cNvSpPr>
          <p:nvPr/>
        </p:nvSpPr>
        <p:spPr bwMode="auto">
          <a:xfrm>
            <a:off x="2057400" y="5410200"/>
            <a:ext cx="447675"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9750" name="Line 54"/>
          <p:cNvSpPr>
            <a:spLocks noChangeShapeType="1"/>
          </p:cNvSpPr>
          <p:nvPr/>
        </p:nvSpPr>
        <p:spPr bwMode="auto">
          <a:xfrm>
            <a:off x="6662738" y="5740400"/>
            <a:ext cx="45720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9751" name="Line 55"/>
          <p:cNvSpPr>
            <a:spLocks noChangeShapeType="1"/>
          </p:cNvSpPr>
          <p:nvPr/>
        </p:nvSpPr>
        <p:spPr bwMode="auto">
          <a:xfrm>
            <a:off x="2090738" y="5943600"/>
            <a:ext cx="215900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9752" name="AutoShape 56"/>
          <p:cNvSpPr>
            <a:spLocks noChangeArrowheads="1"/>
          </p:cNvSpPr>
          <p:nvPr/>
        </p:nvSpPr>
        <p:spPr bwMode="blackWhite">
          <a:xfrm>
            <a:off x="3695700" y="2643188"/>
            <a:ext cx="1768475" cy="785812"/>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sp>
        <p:nvSpPr>
          <p:cNvPr id="669753" name="AutoShape 57"/>
          <p:cNvSpPr>
            <a:spLocks noChangeArrowheads="1"/>
          </p:cNvSpPr>
          <p:nvPr/>
        </p:nvSpPr>
        <p:spPr bwMode="blackWhite">
          <a:xfrm>
            <a:off x="5791200" y="2643188"/>
            <a:ext cx="1768475" cy="785812"/>
          </a:xfrm>
          <a:prstGeom prst="roundRect">
            <a:avLst>
              <a:gd name="adj" fmla="val 12495"/>
            </a:avLst>
          </a:prstGeom>
          <a:solidFill>
            <a:srgbClr val="99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Redo log </a:t>
            </a:r>
          </a:p>
          <a:p>
            <a:pPr eaLnBrk="0" hangingPunct="0">
              <a:spcBef>
                <a:spcPct val="0"/>
              </a:spcBef>
              <a:buClrTx/>
              <a:buFontTx/>
              <a:buNone/>
            </a:pPr>
            <a:r>
              <a:rPr lang="en-US"/>
              <a:t>buffer</a:t>
            </a:r>
          </a:p>
        </p:txBody>
      </p:sp>
      <p:sp>
        <p:nvSpPr>
          <p:cNvPr id="669754" name="Rectangle 58"/>
          <p:cNvSpPr>
            <a:spLocks noChangeArrowheads="1"/>
          </p:cNvSpPr>
          <p:nvPr/>
        </p:nvSpPr>
        <p:spPr bwMode="blackWhite">
          <a:xfrm>
            <a:off x="838200" y="5281613"/>
            <a:ext cx="1255713" cy="814387"/>
          </a:xfrm>
          <a:prstGeom prst="rect">
            <a:avLst/>
          </a:prstGeom>
          <a:solidFill>
            <a:srgbClr val="FF66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Checkpoint</a:t>
            </a:r>
          </a:p>
          <a:p>
            <a:pPr defTabSz="822325" eaLnBrk="0" hangingPunct="0">
              <a:spcBef>
                <a:spcPct val="0"/>
              </a:spcBef>
              <a:buClrTx/>
              <a:buFontTx/>
              <a:buNone/>
            </a:pPr>
            <a:r>
              <a:rPr lang="en-US" sz="1600"/>
              <a:t>(CKPT)</a:t>
            </a:r>
          </a:p>
        </p:txBody>
      </p:sp>
      <p:grpSp>
        <p:nvGrpSpPr>
          <p:cNvPr id="669755" name="Group 59"/>
          <p:cNvGrpSpPr>
            <a:grpSpLocks/>
          </p:cNvGrpSpPr>
          <p:nvPr/>
        </p:nvGrpSpPr>
        <p:grpSpPr bwMode="auto">
          <a:xfrm>
            <a:off x="5634038" y="5257800"/>
            <a:ext cx="1160462" cy="958850"/>
            <a:chOff x="3648" y="3312"/>
            <a:chExt cx="731" cy="604"/>
          </a:xfrm>
        </p:grpSpPr>
        <p:grpSp>
          <p:nvGrpSpPr>
            <p:cNvPr id="669756" name="Group 60"/>
            <p:cNvGrpSpPr>
              <a:grpSpLocks/>
            </p:cNvGrpSpPr>
            <p:nvPr/>
          </p:nvGrpSpPr>
          <p:grpSpPr bwMode="auto">
            <a:xfrm>
              <a:off x="3648" y="3312"/>
              <a:ext cx="532" cy="412"/>
              <a:chOff x="679" y="2640"/>
              <a:chExt cx="532" cy="412"/>
            </a:xfrm>
          </p:grpSpPr>
          <p:sp>
            <p:nvSpPr>
              <p:cNvPr id="669757" name="Rectangle 61"/>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69758" name="Oval 62"/>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69759" name="Oval 63"/>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69760" name="Group 64"/>
            <p:cNvGrpSpPr>
              <a:grpSpLocks/>
            </p:cNvGrpSpPr>
            <p:nvPr/>
          </p:nvGrpSpPr>
          <p:grpSpPr bwMode="auto">
            <a:xfrm>
              <a:off x="3744" y="3408"/>
              <a:ext cx="532" cy="412"/>
              <a:chOff x="679" y="2640"/>
              <a:chExt cx="532" cy="412"/>
            </a:xfrm>
          </p:grpSpPr>
          <p:sp>
            <p:nvSpPr>
              <p:cNvPr id="669761" name="Rectangle 65"/>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69762" name="Oval 66"/>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69763" name="Oval 67"/>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69764" name="Group 68"/>
            <p:cNvGrpSpPr>
              <a:grpSpLocks/>
            </p:cNvGrpSpPr>
            <p:nvPr/>
          </p:nvGrpSpPr>
          <p:grpSpPr bwMode="auto">
            <a:xfrm>
              <a:off x="3847" y="3504"/>
              <a:ext cx="532" cy="412"/>
              <a:chOff x="679" y="2640"/>
              <a:chExt cx="532" cy="412"/>
            </a:xfrm>
          </p:grpSpPr>
          <p:sp>
            <p:nvSpPr>
              <p:cNvPr id="669765" name="Rectangle 69"/>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69766" name="Oval 70"/>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69767" name="Oval 71"/>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en-US"/>
              <a:t>Data Files</a:t>
            </a:r>
          </a:p>
        </p:txBody>
      </p:sp>
      <p:sp>
        <p:nvSpPr>
          <p:cNvPr id="645123" name="Rectangle 3"/>
          <p:cNvSpPr>
            <a:spLocks noGrp="1" noChangeArrowheads="1"/>
          </p:cNvSpPr>
          <p:nvPr>
            <p:ph type="body" idx="1"/>
          </p:nvPr>
        </p:nvSpPr>
        <p:spPr>
          <a:xfrm>
            <a:off x="3694113" y="1809750"/>
            <a:ext cx="4560887" cy="4043363"/>
          </a:xfrm>
        </p:spPr>
        <p:txBody>
          <a:bodyPr/>
          <a:lstStyle/>
          <a:p>
            <a:pPr lvl="1"/>
            <a:r>
              <a:rPr lang="en-US"/>
              <a:t>Contain all database data</a:t>
            </a:r>
            <a:endParaRPr lang="en-US" b="0">
              <a:latin typeface="Palatino-Roman" charset="0"/>
            </a:endParaRPr>
          </a:p>
          <a:p>
            <a:pPr lvl="1"/>
            <a:r>
              <a:rPr lang="en-US"/>
              <a:t>Can be associated with only one database</a:t>
            </a:r>
          </a:p>
          <a:p>
            <a:pPr lvl="1"/>
            <a:r>
              <a:rPr lang="en-US"/>
              <a:t>Form the logical unit of database storage called “tablespace”</a:t>
            </a:r>
          </a:p>
          <a:p>
            <a:pPr lvl="1"/>
            <a:r>
              <a:rPr lang="en-US"/>
              <a:t>Are read into memory (in blocks) on request</a:t>
            </a:r>
          </a:p>
          <a:p>
            <a:pPr lvl="1"/>
            <a:r>
              <a:rPr lang="en-US"/>
              <a:t>Should be secured by following a backup strategy</a:t>
            </a:r>
          </a:p>
          <a:p>
            <a:pPr lvl="1"/>
            <a:endParaRPr lang="en-US"/>
          </a:p>
        </p:txBody>
      </p:sp>
      <p:sp>
        <p:nvSpPr>
          <p:cNvPr id="645141" name="AutoShape 21"/>
          <p:cNvSpPr>
            <a:spLocks noChangeArrowheads="1"/>
          </p:cNvSpPr>
          <p:nvPr/>
        </p:nvSpPr>
        <p:spPr bwMode="blackWhite">
          <a:xfrm>
            <a:off x="881063" y="1873250"/>
            <a:ext cx="2486025" cy="1462088"/>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grpSp>
        <p:nvGrpSpPr>
          <p:cNvPr id="645124" name="Group 4"/>
          <p:cNvGrpSpPr>
            <a:grpSpLocks/>
          </p:cNvGrpSpPr>
          <p:nvPr/>
        </p:nvGrpSpPr>
        <p:grpSpPr bwMode="auto">
          <a:xfrm>
            <a:off x="1489075" y="4946650"/>
            <a:ext cx="1303338" cy="1111250"/>
            <a:chOff x="1124" y="1824"/>
            <a:chExt cx="821" cy="700"/>
          </a:xfrm>
        </p:grpSpPr>
        <p:grpSp>
          <p:nvGrpSpPr>
            <p:cNvPr id="645125" name="Group 5"/>
            <p:cNvGrpSpPr>
              <a:grpSpLocks/>
            </p:cNvGrpSpPr>
            <p:nvPr/>
          </p:nvGrpSpPr>
          <p:grpSpPr bwMode="auto">
            <a:xfrm>
              <a:off x="1124" y="1824"/>
              <a:ext cx="532" cy="412"/>
              <a:chOff x="288" y="2982"/>
              <a:chExt cx="532" cy="412"/>
            </a:xfrm>
          </p:grpSpPr>
          <p:sp>
            <p:nvSpPr>
              <p:cNvPr id="645126" name="Rectangle 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45127" name="Oval 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45128" name="Oval 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45129" name="Group 9"/>
            <p:cNvGrpSpPr>
              <a:grpSpLocks/>
            </p:cNvGrpSpPr>
            <p:nvPr/>
          </p:nvGrpSpPr>
          <p:grpSpPr bwMode="auto">
            <a:xfrm>
              <a:off x="1221" y="1920"/>
              <a:ext cx="532" cy="412"/>
              <a:chOff x="288" y="2982"/>
              <a:chExt cx="532" cy="412"/>
            </a:xfrm>
          </p:grpSpPr>
          <p:sp>
            <p:nvSpPr>
              <p:cNvPr id="645130" name="Rectangle 1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45131" name="Oval 1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45132" name="Oval 1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45133" name="Group 13"/>
            <p:cNvGrpSpPr>
              <a:grpSpLocks/>
            </p:cNvGrpSpPr>
            <p:nvPr/>
          </p:nvGrpSpPr>
          <p:grpSpPr bwMode="auto">
            <a:xfrm>
              <a:off x="1317" y="2016"/>
              <a:ext cx="532" cy="412"/>
              <a:chOff x="288" y="2982"/>
              <a:chExt cx="532" cy="412"/>
            </a:xfrm>
          </p:grpSpPr>
          <p:sp>
            <p:nvSpPr>
              <p:cNvPr id="645134" name="Rectangle 1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45135" name="Oval 1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45136" name="Oval 1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45137" name="Group 17"/>
            <p:cNvGrpSpPr>
              <a:grpSpLocks/>
            </p:cNvGrpSpPr>
            <p:nvPr/>
          </p:nvGrpSpPr>
          <p:grpSpPr bwMode="auto">
            <a:xfrm>
              <a:off x="1413" y="2112"/>
              <a:ext cx="532" cy="412"/>
              <a:chOff x="288" y="2982"/>
              <a:chExt cx="532" cy="412"/>
            </a:xfrm>
          </p:grpSpPr>
          <p:sp>
            <p:nvSpPr>
              <p:cNvPr id="645138" name="Rectangle 1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45139" name="Oval 1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45140" name="Oval 2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sp>
        <p:nvSpPr>
          <p:cNvPr id="645142" name="Rectangle 22"/>
          <p:cNvSpPr>
            <a:spLocks noChangeArrowheads="1"/>
          </p:cNvSpPr>
          <p:nvPr/>
        </p:nvSpPr>
        <p:spPr bwMode="auto">
          <a:xfrm>
            <a:off x="1693863" y="1873250"/>
            <a:ext cx="86042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645143" name="Line 23"/>
          <p:cNvSpPr>
            <a:spLocks noChangeShapeType="1"/>
          </p:cNvSpPr>
          <p:nvPr/>
        </p:nvSpPr>
        <p:spPr bwMode="auto">
          <a:xfrm>
            <a:off x="2124075" y="3127375"/>
            <a:ext cx="0" cy="685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45144" name="Line 24"/>
          <p:cNvSpPr>
            <a:spLocks noChangeShapeType="1"/>
          </p:cNvSpPr>
          <p:nvPr/>
        </p:nvSpPr>
        <p:spPr bwMode="auto">
          <a:xfrm>
            <a:off x="2124075" y="4641850"/>
            <a:ext cx="0" cy="304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45145" name="AutoShape 25"/>
          <p:cNvSpPr>
            <a:spLocks noChangeArrowheads="1"/>
          </p:cNvSpPr>
          <p:nvPr/>
        </p:nvSpPr>
        <p:spPr bwMode="blackWhite">
          <a:xfrm>
            <a:off x="1239838" y="2395538"/>
            <a:ext cx="1768475" cy="785812"/>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sp>
        <p:nvSpPr>
          <p:cNvPr id="645146" name="Text Box 26"/>
          <p:cNvSpPr txBox="1">
            <a:spLocks noChangeArrowheads="1"/>
          </p:cNvSpPr>
          <p:nvPr/>
        </p:nvSpPr>
        <p:spPr bwMode="auto">
          <a:xfrm>
            <a:off x="1560513" y="6035675"/>
            <a:ext cx="1200150" cy="366713"/>
          </a:xfrm>
          <a:prstGeom prst="rect">
            <a:avLst/>
          </a:prstGeom>
          <a:noFill/>
          <a:ln w="28575">
            <a:noFill/>
            <a:miter lim="800000"/>
            <a:headEnd type="none" w="sm" len="sm"/>
            <a:tailEnd type="none" w="sm" len="sm"/>
          </a:ln>
          <a:effectLst/>
        </p:spPr>
        <p:txBody>
          <a:bodyPr wrap="none">
            <a:spAutoFit/>
          </a:bodyPr>
          <a:lstStyle/>
          <a:p>
            <a:pPr defTabSz="228600"/>
            <a:r>
              <a:rPr lang="en-US"/>
              <a:t>Data files</a:t>
            </a:r>
          </a:p>
        </p:txBody>
      </p:sp>
      <p:sp>
        <p:nvSpPr>
          <p:cNvPr id="645147" name="Rectangle 27"/>
          <p:cNvSpPr>
            <a:spLocks noChangeArrowheads="1"/>
          </p:cNvSpPr>
          <p:nvPr/>
        </p:nvSpPr>
        <p:spPr bwMode="blackWhite">
          <a:xfrm>
            <a:off x="1624013" y="3827463"/>
            <a:ext cx="1000125" cy="814387"/>
          </a:xfrm>
          <a:prstGeom prst="rect">
            <a:avLst/>
          </a:prstGeom>
          <a:solidFill>
            <a:srgbClr val="9999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Database</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(DBW</a:t>
            </a:r>
            <a:r>
              <a:rPr lang="en-US" sz="1600" i="1"/>
              <a:t>n</a:t>
            </a:r>
            <a:r>
              <a:rPr lang="en-US" sz="160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a:t>Database Writer (DBW</a:t>
            </a:r>
            <a:r>
              <a:rPr lang="en-US" i="1"/>
              <a:t>n</a:t>
            </a:r>
            <a:r>
              <a:rPr lang="en-US"/>
              <a:t>)</a:t>
            </a:r>
          </a:p>
        </p:txBody>
      </p:sp>
      <p:sp>
        <p:nvSpPr>
          <p:cNvPr id="655363" name="Rectangle 3"/>
          <p:cNvSpPr>
            <a:spLocks noGrp="1" noChangeArrowheads="1"/>
          </p:cNvSpPr>
          <p:nvPr>
            <p:ph type="body" idx="1"/>
          </p:nvPr>
        </p:nvSpPr>
        <p:spPr>
          <a:xfrm>
            <a:off x="3730625" y="1927225"/>
            <a:ext cx="4524375" cy="4310063"/>
          </a:xfrm>
        </p:spPr>
        <p:txBody>
          <a:bodyPr/>
          <a:lstStyle/>
          <a:p>
            <a:r>
              <a:rPr lang="en-US"/>
              <a:t>DBW</a:t>
            </a:r>
            <a:r>
              <a:rPr lang="en-US" i="1"/>
              <a:t>n</a:t>
            </a:r>
            <a:r>
              <a:rPr lang="en-US"/>
              <a:t> writes when one of the following events occurs:</a:t>
            </a:r>
          </a:p>
          <a:p>
            <a:pPr lvl="1"/>
            <a:r>
              <a:rPr lang="en-US"/>
              <a:t>Checkpoint </a:t>
            </a:r>
          </a:p>
          <a:p>
            <a:pPr lvl="1"/>
            <a:r>
              <a:rPr lang="en-US"/>
              <a:t>Dirty buffers’ threshold</a:t>
            </a:r>
          </a:p>
          <a:p>
            <a:pPr lvl="1"/>
            <a:r>
              <a:rPr lang="en-US"/>
              <a:t>No free buffers</a:t>
            </a:r>
          </a:p>
          <a:p>
            <a:pPr lvl="1"/>
            <a:r>
              <a:rPr lang="en-US"/>
              <a:t>Timeout </a:t>
            </a:r>
          </a:p>
          <a:p>
            <a:pPr lvl="1"/>
            <a:r>
              <a:rPr lang="en-US"/>
              <a:t>RAC ping request </a:t>
            </a:r>
          </a:p>
          <a:p>
            <a:pPr lvl="1"/>
            <a:r>
              <a:rPr lang="en-US"/>
              <a:t>Tablespace </a:t>
            </a:r>
            <a:r>
              <a:rPr lang="en-US">
                <a:latin typeface="Courier New" pitchFamily="49" charset="0"/>
              </a:rPr>
              <a:t>OFFLINE</a:t>
            </a:r>
          </a:p>
          <a:p>
            <a:pPr lvl="1"/>
            <a:r>
              <a:rPr lang="en-US"/>
              <a:t>Tablespace </a:t>
            </a:r>
            <a:r>
              <a:rPr lang="en-US">
                <a:latin typeface="Courier New" pitchFamily="49" charset="0"/>
              </a:rPr>
              <a:t>READ</a:t>
            </a:r>
            <a:r>
              <a:rPr lang="en-US"/>
              <a:t> </a:t>
            </a:r>
            <a:r>
              <a:rPr lang="en-US">
                <a:latin typeface="Courier New" pitchFamily="49" charset="0"/>
              </a:rPr>
              <a:t>ONLY</a:t>
            </a:r>
          </a:p>
          <a:p>
            <a:pPr lvl="1"/>
            <a:r>
              <a:rPr lang="en-US"/>
              <a:t>Table </a:t>
            </a:r>
            <a:r>
              <a:rPr lang="en-US">
                <a:latin typeface="Courier New" pitchFamily="49" charset="0"/>
              </a:rPr>
              <a:t>DROP</a:t>
            </a:r>
            <a:r>
              <a:rPr lang="en-US"/>
              <a:t> or </a:t>
            </a:r>
            <a:r>
              <a:rPr lang="en-US">
                <a:latin typeface="Courier New" pitchFamily="49" charset="0"/>
              </a:rPr>
              <a:t>TRUNCATE</a:t>
            </a:r>
          </a:p>
          <a:p>
            <a:pPr lvl="1"/>
            <a:r>
              <a:rPr lang="en-US"/>
              <a:t>Tablespace </a:t>
            </a:r>
            <a:r>
              <a:rPr lang="en-US">
                <a:latin typeface="Courier New" pitchFamily="49" charset="0"/>
              </a:rPr>
              <a:t>BEGIN</a:t>
            </a:r>
            <a:r>
              <a:rPr lang="en-US"/>
              <a:t> </a:t>
            </a:r>
            <a:r>
              <a:rPr lang="en-US">
                <a:latin typeface="Courier New" pitchFamily="49" charset="0"/>
              </a:rPr>
              <a:t>BACKUP</a:t>
            </a:r>
          </a:p>
        </p:txBody>
      </p:sp>
      <p:grpSp>
        <p:nvGrpSpPr>
          <p:cNvPr id="655432" name="Group 72"/>
          <p:cNvGrpSpPr>
            <a:grpSpLocks/>
          </p:cNvGrpSpPr>
          <p:nvPr/>
        </p:nvGrpSpPr>
        <p:grpSpPr bwMode="auto">
          <a:xfrm>
            <a:off x="1489075" y="4803775"/>
            <a:ext cx="1303338" cy="1111250"/>
            <a:chOff x="1124" y="1824"/>
            <a:chExt cx="821" cy="700"/>
          </a:xfrm>
        </p:grpSpPr>
        <p:grpSp>
          <p:nvGrpSpPr>
            <p:cNvPr id="655433" name="Group 73"/>
            <p:cNvGrpSpPr>
              <a:grpSpLocks/>
            </p:cNvGrpSpPr>
            <p:nvPr/>
          </p:nvGrpSpPr>
          <p:grpSpPr bwMode="auto">
            <a:xfrm>
              <a:off x="1124" y="1824"/>
              <a:ext cx="532" cy="412"/>
              <a:chOff x="288" y="2982"/>
              <a:chExt cx="532" cy="412"/>
            </a:xfrm>
          </p:grpSpPr>
          <p:sp>
            <p:nvSpPr>
              <p:cNvPr id="655434" name="Rectangle 7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55435" name="Oval 7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55436" name="Oval 7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55437" name="Group 77"/>
            <p:cNvGrpSpPr>
              <a:grpSpLocks/>
            </p:cNvGrpSpPr>
            <p:nvPr/>
          </p:nvGrpSpPr>
          <p:grpSpPr bwMode="auto">
            <a:xfrm>
              <a:off x="1221" y="1920"/>
              <a:ext cx="532" cy="412"/>
              <a:chOff x="288" y="2982"/>
              <a:chExt cx="532" cy="412"/>
            </a:xfrm>
          </p:grpSpPr>
          <p:sp>
            <p:nvSpPr>
              <p:cNvPr id="655438" name="Rectangle 7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55439" name="Oval 7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55440" name="Oval 8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55441" name="Group 81"/>
            <p:cNvGrpSpPr>
              <a:grpSpLocks/>
            </p:cNvGrpSpPr>
            <p:nvPr/>
          </p:nvGrpSpPr>
          <p:grpSpPr bwMode="auto">
            <a:xfrm>
              <a:off x="1317" y="2016"/>
              <a:ext cx="532" cy="412"/>
              <a:chOff x="288" y="2982"/>
              <a:chExt cx="532" cy="412"/>
            </a:xfrm>
          </p:grpSpPr>
          <p:sp>
            <p:nvSpPr>
              <p:cNvPr id="655442" name="Rectangle 8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55443" name="Oval 8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55444" name="Oval 8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55445" name="Group 85"/>
            <p:cNvGrpSpPr>
              <a:grpSpLocks/>
            </p:cNvGrpSpPr>
            <p:nvPr/>
          </p:nvGrpSpPr>
          <p:grpSpPr bwMode="auto">
            <a:xfrm>
              <a:off x="1413" y="2112"/>
              <a:ext cx="532" cy="412"/>
              <a:chOff x="288" y="2982"/>
              <a:chExt cx="532" cy="412"/>
            </a:xfrm>
          </p:grpSpPr>
          <p:sp>
            <p:nvSpPr>
              <p:cNvPr id="655446" name="Rectangle 8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55447" name="Oval 8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55448" name="Oval 8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sp>
        <p:nvSpPr>
          <p:cNvPr id="655450" name="Line 90"/>
          <p:cNvSpPr>
            <a:spLocks noChangeShapeType="1"/>
          </p:cNvSpPr>
          <p:nvPr/>
        </p:nvSpPr>
        <p:spPr bwMode="auto">
          <a:xfrm>
            <a:off x="2124075" y="2984500"/>
            <a:ext cx="0" cy="685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55451" name="Line 91"/>
          <p:cNvSpPr>
            <a:spLocks noChangeShapeType="1"/>
          </p:cNvSpPr>
          <p:nvPr/>
        </p:nvSpPr>
        <p:spPr bwMode="auto">
          <a:xfrm>
            <a:off x="2124075" y="4498975"/>
            <a:ext cx="0" cy="304800"/>
          </a:xfrm>
          <a:prstGeom prst="line">
            <a:avLst/>
          </a:prstGeom>
          <a:noFill/>
          <a:ln w="28575" cap="rnd">
            <a:solidFill>
              <a:schemeClr val="tx1"/>
            </a:solidFill>
            <a:round/>
            <a:headEnd type="none" w="sm" len="sm"/>
            <a:tailEnd type="triangle" w="sm" len="sm"/>
          </a:ln>
          <a:effectLst/>
        </p:spPr>
        <p:txBody>
          <a:bodyPr/>
          <a:lstStyle/>
          <a:p>
            <a:endParaRPr lang="en-US"/>
          </a:p>
        </p:txBody>
      </p:sp>
      <p:grpSp>
        <p:nvGrpSpPr>
          <p:cNvPr id="655455" name="Group 95"/>
          <p:cNvGrpSpPr>
            <a:grpSpLocks/>
          </p:cNvGrpSpPr>
          <p:nvPr/>
        </p:nvGrpSpPr>
        <p:grpSpPr bwMode="auto">
          <a:xfrm>
            <a:off x="881063" y="1730375"/>
            <a:ext cx="2486025" cy="1462088"/>
            <a:chOff x="555" y="1180"/>
            <a:chExt cx="1566" cy="921"/>
          </a:xfrm>
        </p:grpSpPr>
        <p:sp>
          <p:nvSpPr>
            <p:cNvPr id="655431" name="AutoShape 71"/>
            <p:cNvSpPr>
              <a:spLocks noChangeArrowheads="1"/>
            </p:cNvSpPr>
            <p:nvPr/>
          </p:nvSpPr>
          <p:spPr bwMode="blackWhite">
            <a:xfrm>
              <a:off x="555" y="1180"/>
              <a:ext cx="1566" cy="921"/>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55449" name="Rectangle 89"/>
            <p:cNvSpPr>
              <a:spLocks noChangeArrowheads="1"/>
            </p:cNvSpPr>
            <p:nvPr/>
          </p:nvSpPr>
          <p:spPr bwMode="auto">
            <a:xfrm>
              <a:off x="1067" y="1180"/>
              <a:ext cx="542" cy="18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655452" name="AutoShape 92"/>
            <p:cNvSpPr>
              <a:spLocks noChangeArrowheads="1"/>
            </p:cNvSpPr>
            <p:nvPr/>
          </p:nvSpPr>
          <p:spPr bwMode="blackWhite">
            <a:xfrm>
              <a:off x="781" y="1509"/>
              <a:ext cx="1114" cy="495"/>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grpSp>
      <p:sp>
        <p:nvSpPr>
          <p:cNvPr id="655453" name="Text Box 93"/>
          <p:cNvSpPr txBox="1">
            <a:spLocks noChangeArrowheads="1"/>
          </p:cNvSpPr>
          <p:nvPr/>
        </p:nvSpPr>
        <p:spPr bwMode="auto">
          <a:xfrm>
            <a:off x="1546225" y="5921375"/>
            <a:ext cx="1200150" cy="366713"/>
          </a:xfrm>
          <a:prstGeom prst="rect">
            <a:avLst/>
          </a:prstGeom>
          <a:noFill/>
          <a:ln w="28575">
            <a:noFill/>
            <a:miter lim="800000"/>
            <a:headEnd type="none" w="sm" len="sm"/>
            <a:tailEnd type="none" w="sm" len="sm"/>
          </a:ln>
          <a:effectLst/>
        </p:spPr>
        <p:txBody>
          <a:bodyPr wrap="none">
            <a:spAutoFit/>
          </a:bodyPr>
          <a:lstStyle/>
          <a:p>
            <a:pPr defTabSz="228600"/>
            <a:r>
              <a:rPr lang="en-US"/>
              <a:t>Data files</a:t>
            </a:r>
          </a:p>
        </p:txBody>
      </p:sp>
      <p:sp>
        <p:nvSpPr>
          <p:cNvPr id="655454" name="Rectangle 94"/>
          <p:cNvSpPr>
            <a:spLocks noChangeArrowheads="1"/>
          </p:cNvSpPr>
          <p:nvPr/>
        </p:nvSpPr>
        <p:spPr bwMode="blackWhite">
          <a:xfrm>
            <a:off x="1624013" y="3684588"/>
            <a:ext cx="1000125" cy="814387"/>
          </a:xfrm>
          <a:prstGeom prst="rect">
            <a:avLst/>
          </a:prstGeom>
          <a:solidFill>
            <a:srgbClr val="9999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Database</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(DBW</a:t>
            </a:r>
            <a:r>
              <a:rPr lang="en-US" sz="1600" i="1"/>
              <a:t>n</a:t>
            </a:r>
            <a:r>
              <a:rPr lang="en-US" sz="1600"/>
              <a:t>)</a:t>
            </a:r>
          </a:p>
        </p:txBody>
      </p:sp>
      <p:grpSp>
        <p:nvGrpSpPr>
          <p:cNvPr id="655460" name="Group 100"/>
          <p:cNvGrpSpPr>
            <a:grpSpLocks/>
          </p:cNvGrpSpPr>
          <p:nvPr/>
        </p:nvGrpSpPr>
        <p:grpSpPr bwMode="auto">
          <a:xfrm>
            <a:off x="3670300" y="1171575"/>
            <a:ext cx="4419600" cy="635000"/>
            <a:chOff x="2312" y="738"/>
            <a:chExt cx="2784" cy="400"/>
          </a:xfrm>
        </p:grpSpPr>
        <p:sp>
          <p:nvSpPr>
            <p:cNvPr id="655457" name="AutoShape 97"/>
            <p:cNvSpPr>
              <a:spLocks noChangeArrowheads="1"/>
            </p:cNvSpPr>
            <p:nvPr/>
          </p:nvSpPr>
          <p:spPr bwMode="blackWhite">
            <a:xfrm>
              <a:off x="2312" y="738"/>
              <a:ext cx="2784" cy="400"/>
            </a:xfrm>
            <a:prstGeom prst="horizontalScroll">
              <a:avLst>
                <a:gd name="adj" fmla="val 12500"/>
              </a:avLst>
            </a:prstGeom>
            <a:solidFill>
              <a:srgbClr val="FFFF99"/>
            </a:solidFill>
            <a:ln w="28575">
              <a:solidFill>
                <a:schemeClr val="tx1"/>
              </a:solidFill>
              <a:round/>
              <a:headEnd type="none" w="sm" len="sm"/>
              <a:tailEnd type="none" w="sm" len="sm"/>
            </a:ln>
            <a:effectLst/>
          </p:spPr>
          <p:txBody>
            <a:bodyPr wrap="none" anchor="ctr"/>
            <a:lstStyle/>
            <a:p>
              <a:endParaRPr lang="en-US"/>
            </a:p>
          </p:txBody>
        </p:sp>
        <p:sp>
          <p:nvSpPr>
            <p:cNvPr id="655458" name="Text Box 98"/>
            <p:cNvSpPr txBox="1">
              <a:spLocks noChangeArrowheads="1"/>
            </p:cNvSpPr>
            <p:nvPr/>
          </p:nvSpPr>
          <p:spPr bwMode="auto">
            <a:xfrm>
              <a:off x="2874" y="829"/>
              <a:ext cx="1788" cy="231"/>
            </a:xfrm>
            <a:prstGeom prst="rect">
              <a:avLst/>
            </a:prstGeom>
            <a:noFill/>
            <a:ln w="28575">
              <a:noFill/>
              <a:miter lim="800000"/>
              <a:headEnd type="none" w="sm" len="sm"/>
              <a:tailEnd type="none" w="sm" len="sm"/>
            </a:ln>
            <a:effectLst/>
          </p:spPr>
          <p:txBody>
            <a:bodyPr wrap="none">
              <a:spAutoFit/>
            </a:bodyPr>
            <a:lstStyle/>
            <a:p>
              <a:pPr defTabSz="228600"/>
              <a:r>
                <a:rPr lang="en-US"/>
                <a:t>Background Information</a:t>
              </a:r>
            </a:p>
          </p:txBody>
        </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t>Checkpoint (CKPT)</a:t>
            </a:r>
          </a:p>
        </p:txBody>
      </p:sp>
      <p:sp>
        <p:nvSpPr>
          <p:cNvPr id="663556" name="Rectangle 4"/>
          <p:cNvSpPr>
            <a:spLocks noGrp="1" noChangeArrowheads="1"/>
          </p:cNvSpPr>
          <p:nvPr>
            <p:ph type="body" idx="1"/>
          </p:nvPr>
        </p:nvSpPr>
        <p:spPr>
          <a:xfrm>
            <a:off x="863600" y="1816100"/>
            <a:ext cx="7366000" cy="2235200"/>
          </a:xfrm>
        </p:spPr>
        <p:txBody>
          <a:bodyPr/>
          <a:lstStyle/>
          <a:p>
            <a:r>
              <a:rPr lang="en-US"/>
              <a:t>Responsible for:</a:t>
            </a:r>
          </a:p>
          <a:p>
            <a:pPr lvl="1"/>
            <a:r>
              <a:rPr lang="en-US"/>
              <a:t>Signaling DBW</a:t>
            </a:r>
            <a:r>
              <a:rPr lang="en-US" i="1"/>
              <a:t>n</a:t>
            </a:r>
            <a:r>
              <a:rPr lang="en-US"/>
              <a:t> at checkpoints</a:t>
            </a:r>
          </a:p>
          <a:p>
            <a:pPr lvl="1"/>
            <a:r>
              <a:rPr lang="en-US"/>
              <a:t>Updating data file headers with</a:t>
            </a:r>
            <a:br>
              <a:rPr lang="en-US"/>
            </a:br>
            <a:r>
              <a:rPr lang="en-US"/>
              <a:t>checkpoint information</a:t>
            </a:r>
          </a:p>
          <a:p>
            <a:pPr lvl="1"/>
            <a:r>
              <a:rPr lang="en-US"/>
              <a:t>Updating control files with</a:t>
            </a:r>
            <a:br>
              <a:rPr lang="en-US"/>
            </a:br>
            <a:r>
              <a:rPr lang="en-US"/>
              <a:t>checkpoint information</a:t>
            </a:r>
          </a:p>
        </p:txBody>
      </p:sp>
      <p:grpSp>
        <p:nvGrpSpPr>
          <p:cNvPr id="663640" name="Group 88"/>
          <p:cNvGrpSpPr>
            <a:grpSpLocks/>
          </p:cNvGrpSpPr>
          <p:nvPr/>
        </p:nvGrpSpPr>
        <p:grpSpPr bwMode="auto">
          <a:xfrm>
            <a:off x="3289300" y="1881188"/>
            <a:ext cx="5067300" cy="4411662"/>
            <a:chOff x="2072" y="1185"/>
            <a:chExt cx="3192" cy="2779"/>
          </a:xfrm>
        </p:grpSpPr>
        <p:grpSp>
          <p:nvGrpSpPr>
            <p:cNvPr id="663600" name="Group 48"/>
            <p:cNvGrpSpPr>
              <a:grpSpLocks/>
            </p:cNvGrpSpPr>
            <p:nvPr/>
          </p:nvGrpSpPr>
          <p:grpSpPr bwMode="auto">
            <a:xfrm>
              <a:off x="4081" y="3264"/>
              <a:ext cx="821" cy="700"/>
              <a:chOff x="1124" y="1824"/>
              <a:chExt cx="821" cy="700"/>
            </a:xfrm>
          </p:grpSpPr>
          <p:grpSp>
            <p:nvGrpSpPr>
              <p:cNvPr id="663601" name="Group 49"/>
              <p:cNvGrpSpPr>
                <a:grpSpLocks/>
              </p:cNvGrpSpPr>
              <p:nvPr/>
            </p:nvGrpSpPr>
            <p:grpSpPr bwMode="auto">
              <a:xfrm>
                <a:off x="1124" y="1824"/>
                <a:ext cx="532" cy="412"/>
                <a:chOff x="288" y="2982"/>
                <a:chExt cx="532" cy="412"/>
              </a:xfrm>
            </p:grpSpPr>
            <p:sp>
              <p:nvSpPr>
                <p:cNvPr id="663602" name="Rectangle 5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63603" name="Oval 5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63604" name="Oval 5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63605" name="Group 53"/>
              <p:cNvGrpSpPr>
                <a:grpSpLocks/>
              </p:cNvGrpSpPr>
              <p:nvPr/>
            </p:nvGrpSpPr>
            <p:grpSpPr bwMode="auto">
              <a:xfrm>
                <a:off x="1221" y="1920"/>
                <a:ext cx="532" cy="412"/>
                <a:chOff x="288" y="2982"/>
                <a:chExt cx="532" cy="412"/>
              </a:xfrm>
            </p:grpSpPr>
            <p:sp>
              <p:nvSpPr>
                <p:cNvPr id="663606" name="Rectangle 5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63607" name="Oval 5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63608" name="Oval 5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63609" name="Group 57"/>
              <p:cNvGrpSpPr>
                <a:grpSpLocks/>
              </p:cNvGrpSpPr>
              <p:nvPr/>
            </p:nvGrpSpPr>
            <p:grpSpPr bwMode="auto">
              <a:xfrm>
                <a:off x="1317" y="2016"/>
                <a:ext cx="532" cy="412"/>
                <a:chOff x="288" y="2982"/>
                <a:chExt cx="532" cy="412"/>
              </a:xfrm>
            </p:grpSpPr>
            <p:sp>
              <p:nvSpPr>
                <p:cNvPr id="663610" name="Rectangle 5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63611" name="Oval 5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63612" name="Oval 6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63613" name="Group 61"/>
              <p:cNvGrpSpPr>
                <a:grpSpLocks/>
              </p:cNvGrpSpPr>
              <p:nvPr/>
            </p:nvGrpSpPr>
            <p:grpSpPr bwMode="auto">
              <a:xfrm>
                <a:off x="1413" y="2112"/>
                <a:ext cx="532" cy="412"/>
                <a:chOff x="288" y="2982"/>
                <a:chExt cx="532" cy="412"/>
              </a:xfrm>
            </p:grpSpPr>
            <p:sp>
              <p:nvSpPr>
                <p:cNvPr id="663614" name="Rectangle 6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63615" name="Oval 6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63616" name="Oval 6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grpSp>
          <p:nvGrpSpPr>
            <p:cNvPr id="663617" name="Group 65"/>
            <p:cNvGrpSpPr>
              <a:grpSpLocks/>
            </p:cNvGrpSpPr>
            <p:nvPr/>
          </p:nvGrpSpPr>
          <p:grpSpPr bwMode="auto">
            <a:xfrm>
              <a:off x="3128" y="3264"/>
              <a:ext cx="532" cy="412"/>
              <a:chOff x="1632" y="960"/>
              <a:chExt cx="532" cy="412"/>
            </a:xfrm>
          </p:grpSpPr>
          <p:sp>
            <p:nvSpPr>
              <p:cNvPr id="663618" name="Rectangle 66"/>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a:effectLst/>
            </p:spPr>
            <p:txBody>
              <a:bodyPr wrap="none" anchor="ctr"/>
              <a:lstStyle/>
              <a:p>
                <a:endParaRPr lang="en-US"/>
              </a:p>
            </p:txBody>
          </p:sp>
          <p:sp>
            <p:nvSpPr>
              <p:cNvPr id="663619" name="Oval 67"/>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a:effectLst/>
            </p:spPr>
            <p:txBody>
              <a:bodyPr wrap="none" anchor="ctr"/>
              <a:lstStyle/>
              <a:p>
                <a:endParaRPr lang="en-US"/>
              </a:p>
            </p:txBody>
          </p:sp>
          <p:sp>
            <p:nvSpPr>
              <p:cNvPr id="663620" name="Oval 68"/>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a:effectLst/>
            </p:spPr>
            <p:txBody>
              <a:bodyPr wrap="none" anchor="ctr"/>
              <a:lstStyle/>
              <a:p>
                <a:endParaRPr lang="en-US"/>
              </a:p>
            </p:txBody>
          </p:sp>
        </p:grpSp>
        <p:sp>
          <p:nvSpPr>
            <p:cNvPr id="663622" name="Rectangle 70"/>
            <p:cNvSpPr>
              <a:spLocks noChangeArrowheads="1"/>
            </p:cNvSpPr>
            <p:nvPr/>
          </p:nvSpPr>
          <p:spPr bwMode="blackWhite">
            <a:xfrm>
              <a:off x="4184" y="2431"/>
              <a:ext cx="600" cy="513"/>
            </a:xfrm>
            <a:prstGeom prst="rect">
              <a:avLst/>
            </a:prstGeom>
            <a:solidFill>
              <a:srgbClr val="9999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Database</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(DBW</a:t>
              </a:r>
              <a:r>
                <a:rPr lang="en-US" sz="1600" i="1"/>
                <a:t>n</a:t>
              </a:r>
              <a:r>
                <a:rPr lang="en-US" sz="1600"/>
                <a:t>)</a:t>
              </a:r>
            </a:p>
          </p:txBody>
        </p:sp>
        <p:sp>
          <p:nvSpPr>
            <p:cNvPr id="663628" name="Line 76"/>
            <p:cNvSpPr>
              <a:spLocks noChangeShapeType="1"/>
            </p:cNvSpPr>
            <p:nvPr/>
          </p:nvSpPr>
          <p:spPr bwMode="auto">
            <a:xfrm flipH="1">
              <a:off x="4484" y="2936"/>
              <a:ext cx="1" cy="328"/>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3629" name="Line 77"/>
            <p:cNvSpPr>
              <a:spLocks noChangeShapeType="1"/>
            </p:cNvSpPr>
            <p:nvPr/>
          </p:nvSpPr>
          <p:spPr bwMode="auto">
            <a:xfrm>
              <a:off x="2840" y="3408"/>
              <a:ext cx="282"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3630" name="Line 78"/>
            <p:cNvSpPr>
              <a:spLocks noChangeShapeType="1"/>
            </p:cNvSpPr>
            <p:nvPr/>
          </p:nvSpPr>
          <p:spPr bwMode="auto">
            <a:xfrm>
              <a:off x="2861" y="3744"/>
              <a:ext cx="136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3632" name="Rectangle 80"/>
            <p:cNvSpPr>
              <a:spLocks noChangeArrowheads="1"/>
            </p:cNvSpPr>
            <p:nvPr/>
          </p:nvSpPr>
          <p:spPr bwMode="blackWhite">
            <a:xfrm>
              <a:off x="2072" y="3327"/>
              <a:ext cx="791" cy="513"/>
            </a:xfrm>
            <a:prstGeom prst="rect">
              <a:avLst/>
            </a:prstGeom>
            <a:solidFill>
              <a:srgbClr val="FF66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Checkpoint</a:t>
              </a:r>
            </a:p>
            <a:p>
              <a:pPr defTabSz="822325" eaLnBrk="0" hangingPunct="0">
                <a:spcBef>
                  <a:spcPct val="0"/>
                </a:spcBef>
                <a:buClrTx/>
                <a:buFontTx/>
                <a:buNone/>
              </a:pPr>
              <a:r>
                <a:rPr lang="en-US" sz="1600"/>
                <a:t>(CKPT)</a:t>
              </a:r>
            </a:p>
          </p:txBody>
        </p:sp>
        <p:grpSp>
          <p:nvGrpSpPr>
            <p:cNvPr id="663635" name="Group 83"/>
            <p:cNvGrpSpPr>
              <a:grpSpLocks/>
            </p:cNvGrpSpPr>
            <p:nvPr/>
          </p:nvGrpSpPr>
          <p:grpSpPr bwMode="auto">
            <a:xfrm>
              <a:off x="3698" y="1185"/>
              <a:ext cx="1566" cy="921"/>
              <a:chOff x="555" y="1180"/>
              <a:chExt cx="1566" cy="921"/>
            </a:xfrm>
          </p:grpSpPr>
          <p:sp>
            <p:nvSpPr>
              <p:cNvPr id="663636" name="AutoShape 84"/>
              <p:cNvSpPr>
                <a:spLocks noChangeArrowheads="1"/>
              </p:cNvSpPr>
              <p:nvPr/>
            </p:nvSpPr>
            <p:spPr bwMode="blackWhite">
              <a:xfrm>
                <a:off x="555" y="1180"/>
                <a:ext cx="1566" cy="921"/>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63637" name="Rectangle 85"/>
              <p:cNvSpPr>
                <a:spLocks noChangeArrowheads="1"/>
              </p:cNvSpPr>
              <p:nvPr/>
            </p:nvSpPr>
            <p:spPr bwMode="auto">
              <a:xfrm>
                <a:off x="1067" y="1180"/>
                <a:ext cx="542" cy="18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663638" name="AutoShape 86"/>
              <p:cNvSpPr>
                <a:spLocks noChangeArrowheads="1"/>
              </p:cNvSpPr>
              <p:nvPr/>
            </p:nvSpPr>
            <p:spPr bwMode="blackWhite">
              <a:xfrm>
                <a:off x="781" y="1509"/>
                <a:ext cx="1114" cy="495"/>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grpSp>
        <p:sp>
          <p:nvSpPr>
            <p:cNvPr id="663627" name="Line 75"/>
            <p:cNvSpPr>
              <a:spLocks noChangeShapeType="1"/>
            </p:cNvSpPr>
            <p:nvPr/>
          </p:nvSpPr>
          <p:spPr bwMode="auto">
            <a:xfrm>
              <a:off x="4484" y="2006"/>
              <a:ext cx="0" cy="432"/>
            </a:xfrm>
            <a:prstGeom prst="line">
              <a:avLst/>
            </a:prstGeom>
            <a:noFill/>
            <a:ln w="28575" cap="rnd">
              <a:solidFill>
                <a:schemeClr val="tx1"/>
              </a:solidFill>
              <a:round/>
              <a:headEnd type="none" w="sm" len="sm"/>
              <a:tailEnd type="triangle" w="sm" len="sm"/>
            </a:ln>
            <a:effectLst/>
          </p:spPr>
          <p:txBody>
            <a:bodyPr/>
            <a:lstStyle/>
            <a:p>
              <a:endParaRPr lang="en-US"/>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Redo Log Files and LogWriter</a:t>
            </a:r>
          </a:p>
        </p:txBody>
      </p:sp>
      <p:sp>
        <p:nvSpPr>
          <p:cNvPr id="643075" name="Rectangle 3"/>
          <p:cNvSpPr>
            <a:spLocks noGrp="1" noChangeArrowheads="1"/>
          </p:cNvSpPr>
          <p:nvPr>
            <p:ph type="body" idx="1"/>
          </p:nvPr>
        </p:nvSpPr>
        <p:spPr>
          <a:xfrm>
            <a:off x="4406900" y="1816100"/>
            <a:ext cx="3822700" cy="3841750"/>
          </a:xfrm>
        </p:spPr>
        <p:txBody>
          <a:bodyPr/>
          <a:lstStyle/>
          <a:p>
            <a:pPr defTabSz="292100"/>
            <a:r>
              <a:rPr lang="en-US"/>
              <a:t>Redo log files:</a:t>
            </a:r>
          </a:p>
          <a:p>
            <a:pPr marL="450850" lvl="1" indent="-336550" defTabSz="292100"/>
            <a:r>
              <a:rPr lang="en-US"/>
              <a:t>Record changes to the database</a:t>
            </a:r>
          </a:p>
          <a:p>
            <a:pPr marL="450850" lvl="1" indent="-336550" defTabSz="292100"/>
            <a:r>
              <a:rPr lang="en-US"/>
              <a:t>Should be multiplexed to protect against loss</a:t>
            </a:r>
          </a:p>
          <a:p>
            <a:pPr defTabSz="292100"/>
            <a:r>
              <a:rPr lang="en-US"/>
              <a:t>LogWriter writes:</a:t>
            </a:r>
          </a:p>
          <a:p>
            <a:pPr marL="450850" lvl="1" indent="-336550" defTabSz="292100"/>
            <a:r>
              <a:rPr lang="en-US"/>
              <a:t>At commit</a:t>
            </a:r>
          </a:p>
          <a:p>
            <a:pPr marL="450850" lvl="1" indent="-336550" defTabSz="292100"/>
            <a:r>
              <a:rPr lang="en-US"/>
              <a:t>When one-third full</a:t>
            </a:r>
          </a:p>
          <a:p>
            <a:pPr marL="450850" lvl="1" indent="-336550" defTabSz="292100"/>
            <a:r>
              <a:rPr lang="en-US"/>
              <a:t>Every three seconds</a:t>
            </a:r>
          </a:p>
          <a:p>
            <a:pPr marL="450850" lvl="1" indent="-336550" defTabSz="292100"/>
            <a:r>
              <a:rPr lang="en-US"/>
              <a:t>Before DBW</a:t>
            </a:r>
            <a:r>
              <a:rPr lang="en-US" i="1"/>
              <a:t>n</a:t>
            </a:r>
            <a:r>
              <a:rPr lang="en-US"/>
              <a:t> writes</a:t>
            </a:r>
          </a:p>
        </p:txBody>
      </p:sp>
      <p:sp>
        <p:nvSpPr>
          <p:cNvPr id="643116" name="Rectangle 44"/>
          <p:cNvSpPr>
            <a:spLocks noChangeArrowheads="1"/>
          </p:cNvSpPr>
          <p:nvPr/>
        </p:nvSpPr>
        <p:spPr bwMode="auto">
          <a:xfrm>
            <a:off x="3341688" y="5011738"/>
            <a:ext cx="1158875" cy="290512"/>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Group 3</a:t>
            </a:r>
          </a:p>
        </p:txBody>
      </p:sp>
      <p:grpSp>
        <p:nvGrpSpPr>
          <p:cNvPr id="643123" name="Group 51"/>
          <p:cNvGrpSpPr>
            <a:grpSpLocks/>
          </p:cNvGrpSpPr>
          <p:nvPr/>
        </p:nvGrpSpPr>
        <p:grpSpPr bwMode="auto">
          <a:xfrm>
            <a:off x="944563" y="1860550"/>
            <a:ext cx="3460750" cy="3716338"/>
            <a:chOff x="595" y="1172"/>
            <a:chExt cx="2180" cy="2341"/>
          </a:xfrm>
        </p:grpSpPr>
        <p:sp>
          <p:nvSpPr>
            <p:cNvPr id="643078" name="Line 6"/>
            <p:cNvSpPr>
              <a:spLocks noChangeShapeType="1"/>
            </p:cNvSpPr>
            <p:nvPr/>
          </p:nvSpPr>
          <p:spPr bwMode="auto">
            <a:xfrm>
              <a:off x="1715" y="3369"/>
              <a:ext cx="0" cy="144"/>
            </a:xfrm>
            <a:prstGeom prst="line">
              <a:avLst/>
            </a:prstGeom>
            <a:noFill/>
            <a:ln w="28575">
              <a:solidFill>
                <a:schemeClr val="tx1"/>
              </a:solidFill>
              <a:round/>
              <a:headEnd type="none" w="sm" len="sm"/>
              <a:tailEnd type="none" w="sm" len="sm"/>
            </a:ln>
            <a:effectLst/>
          </p:spPr>
          <p:txBody>
            <a:bodyPr/>
            <a:lstStyle/>
            <a:p>
              <a:endParaRPr lang="en-US"/>
            </a:p>
          </p:txBody>
        </p:sp>
        <p:grpSp>
          <p:nvGrpSpPr>
            <p:cNvPr id="643079" name="Group 7"/>
            <p:cNvGrpSpPr>
              <a:grpSpLocks/>
            </p:cNvGrpSpPr>
            <p:nvPr/>
          </p:nvGrpSpPr>
          <p:grpSpPr bwMode="auto">
            <a:xfrm>
              <a:off x="604" y="2910"/>
              <a:ext cx="635" cy="508"/>
              <a:chOff x="576" y="2544"/>
              <a:chExt cx="635" cy="508"/>
            </a:xfrm>
          </p:grpSpPr>
          <p:grpSp>
            <p:nvGrpSpPr>
              <p:cNvPr id="643080" name="Group 8"/>
              <p:cNvGrpSpPr>
                <a:grpSpLocks/>
              </p:cNvGrpSpPr>
              <p:nvPr/>
            </p:nvGrpSpPr>
            <p:grpSpPr bwMode="auto">
              <a:xfrm>
                <a:off x="576" y="2544"/>
                <a:ext cx="532" cy="412"/>
                <a:chOff x="679" y="2640"/>
                <a:chExt cx="532" cy="412"/>
              </a:xfrm>
            </p:grpSpPr>
            <p:sp>
              <p:nvSpPr>
                <p:cNvPr id="643081" name="Rectangle 9"/>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43082" name="Oval 10"/>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43083" name="Oval 11"/>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43084" name="Group 12"/>
              <p:cNvGrpSpPr>
                <a:grpSpLocks/>
              </p:cNvGrpSpPr>
              <p:nvPr/>
            </p:nvGrpSpPr>
            <p:grpSpPr bwMode="auto">
              <a:xfrm>
                <a:off x="679" y="2640"/>
                <a:ext cx="532" cy="412"/>
                <a:chOff x="679" y="2640"/>
                <a:chExt cx="532" cy="412"/>
              </a:xfrm>
            </p:grpSpPr>
            <p:sp>
              <p:nvSpPr>
                <p:cNvPr id="643085" name="Rectangle 13"/>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43086" name="Oval 14"/>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43087" name="Oval 15"/>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grpSp>
          <p:nvGrpSpPr>
            <p:cNvPr id="643088" name="Group 16"/>
            <p:cNvGrpSpPr>
              <a:grpSpLocks/>
            </p:cNvGrpSpPr>
            <p:nvPr/>
          </p:nvGrpSpPr>
          <p:grpSpPr bwMode="auto">
            <a:xfrm>
              <a:off x="1372" y="2910"/>
              <a:ext cx="635" cy="508"/>
              <a:chOff x="576" y="2544"/>
              <a:chExt cx="635" cy="508"/>
            </a:xfrm>
          </p:grpSpPr>
          <p:grpSp>
            <p:nvGrpSpPr>
              <p:cNvPr id="643089" name="Group 17"/>
              <p:cNvGrpSpPr>
                <a:grpSpLocks/>
              </p:cNvGrpSpPr>
              <p:nvPr/>
            </p:nvGrpSpPr>
            <p:grpSpPr bwMode="auto">
              <a:xfrm>
                <a:off x="576" y="2544"/>
                <a:ext cx="532" cy="412"/>
                <a:chOff x="679" y="2640"/>
                <a:chExt cx="532" cy="412"/>
              </a:xfrm>
            </p:grpSpPr>
            <p:sp>
              <p:nvSpPr>
                <p:cNvPr id="643090" name="Rectangle 18"/>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43091" name="Oval 19"/>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43092" name="Oval 20"/>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43093" name="Group 21"/>
              <p:cNvGrpSpPr>
                <a:grpSpLocks/>
              </p:cNvGrpSpPr>
              <p:nvPr/>
            </p:nvGrpSpPr>
            <p:grpSpPr bwMode="auto">
              <a:xfrm>
                <a:off x="679" y="2640"/>
                <a:ext cx="532" cy="412"/>
                <a:chOff x="679" y="2640"/>
                <a:chExt cx="532" cy="412"/>
              </a:xfrm>
            </p:grpSpPr>
            <p:sp>
              <p:nvSpPr>
                <p:cNvPr id="643094" name="Rectangle 2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43095" name="Oval 2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43096" name="Oval 2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grpSp>
          <p:nvGrpSpPr>
            <p:cNvPr id="643097" name="Group 25"/>
            <p:cNvGrpSpPr>
              <a:grpSpLocks/>
            </p:cNvGrpSpPr>
            <p:nvPr/>
          </p:nvGrpSpPr>
          <p:grpSpPr bwMode="auto">
            <a:xfrm>
              <a:off x="2140" y="2910"/>
              <a:ext cx="635" cy="508"/>
              <a:chOff x="576" y="2544"/>
              <a:chExt cx="635" cy="508"/>
            </a:xfrm>
          </p:grpSpPr>
          <p:grpSp>
            <p:nvGrpSpPr>
              <p:cNvPr id="643098" name="Group 26"/>
              <p:cNvGrpSpPr>
                <a:grpSpLocks/>
              </p:cNvGrpSpPr>
              <p:nvPr/>
            </p:nvGrpSpPr>
            <p:grpSpPr bwMode="auto">
              <a:xfrm>
                <a:off x="576" y="2544"/>
                <a:ext cx="532" cy="412"/>
                <a:chOff x="679" y="2640"/>
                <a:chExt cx="532" cy="412"/>
              </a:xfrm>
            </p:grpSpPr>
            <p:sp>
              <p:nvSpPr>
                <p:cNvPr id="643099" name="Rectangle 27"/>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43100" name="Oval 28"/>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43101" name="Oval 29"/>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43102" name="Group 30"/>
              <p:cNvGrpSpPr>
                <a:grpSpLocks/>
              </p:cNvGrpSpPr>
              <p:nvPr/>
            </p:nvGrpSpPr>
            <p:grpSpPr bwMode="auto">
              <a:xfrm>
                <a:off x="679" y="2640"/>
                <a:ext cx="532" cy="412"/>
                <a:chOff x="679" y="2640"/>
                <a:chExt cx="532" cy="412"/>
              </a:xfrm>
            </p:grpSpPr>
            <p:sp>
              <p:nvSpPr>
                <p:cNvPr id="643103" name="Rectangle 31"/>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43104" name="Oval 32"/>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43105" name="Oval 33"/>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sp>
          <p:nvSpPr>
            <p:cNvPr id="643106" name="Line 34"/>
            <p:cNvSpPr>
              <a:spLocks noChangeShapeType="1"/>
            </p:cNvSpPr>
            <p:nvPr/>
          </p:nvSpPr>
          <p:spPr bwMode="auto">
            <a:xfrm>
              <a:off x="2531" y="3417"/>
              <a:ext cx="0" cy="96"/>
            </a:xfrm>
            <a:prstGeom prst="line">
              <a:avLst/>
            </a:prstGeom>
            <a:noFill/>
            <a:ln w="28575">
              <a:solidFill>
                <a:schemeClr val="tx1"/>
              </a:solidFill>
              <a:round/>
              <a:headEnd type="none" w="sm" len="sm"/>
              <a:tailEnd type="none" w="sm" len="sm"/>
            </a:ln>
            <a:effectLst/>
          </p:spPr>
          <p:txBody>
            <a:bodyPr/>
            <a:lstStyle/>
            <a:p>
              <a:endParaRPr lang="en-US"/>
            </a:p>
          </p:txBody>
        </p:sp>
        <p:sp>
          <p:nvSpPr>
            <p:cNvPr id="643107" name="Line 35"/>
            <p:cNvSpPr>
              <a:spLocks noChangeShapeType="1"/>
            </p:cNvSpPr>
            <p:nvPr/>
          </p:nvSpPr>
          <p:spPr bwMode="auto">
            <a:xfrm>
              <a:off x="1649" y="1881"/>
              <a:ext cx="0" cy="192"/>
            </a:xfrm>
            <a:prstGeom prst="line">
              <a:avLst/>
            </a:prstGeom>
            <a:noFill/>
            <a:ln w="28575">
              <a:solidFill>
                <a:schemeClr val="tx1"/>
              </a:solidFill>
              <a:round/>
              <a:headEnd type="none" w="sm" len="sm"/>
              <a:tailEnd type="triangle" w="sm" len="sm"/>
            </a:ln>
            <a:effectLst/>
          </p:spPr>
          <p:txBody>
            <a:bodyPr/>
            <a:lstStyle/>
            <a:p>
              <a:endParaRPr lang="en-US"/>
            </a:p>
          </p:txBody>
        </p:sp>
        <p:sp>
          <p:nvSpPr>
            <p:cNvPr id="643109" name="Rectangle 37"/>
            <p:cNvSpPr>
              <a:spLocks noChangeArrowheads="1"/>
            </p:cNvSpPr>
            <p:nvPr/>
          </p:nvSpPr>
          <p:spPr bwMode="blackWhite">
            <a:xfrm>
              <a:off x="1396" y="2088"/>
              <a:ext cx="504" cy="513"/>
            </a:xfrm>
            <a:prstGeom prst="rect">
              <a:avLst/>
            </a:prstGeom>
            <a:solidFill>
              <a:srgbClr val="99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Log</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(LGWR)</a:t>
              </a:r>
            </a:p>
          </p:txBody>
        </p:sp>
        <p:sp>
          <p:nvSpPr>
            <p:cNvPr id="643110" name="Line 38"/>
            <p:cNvSpPr>
              <a:spLocks noChangeShapeType="1"/>
            </p:cNvSpPr>
            <p:nvPr/>
          </p:nvSpPr>
          <p:spPr bwMode="auto">
            <a:xfrm>
              <a:off x="1648" y="2601"/>
              <a:ext cx="0" cy="192"/>
            </a:xfrm>
            <a:prstGeom prst="line">
              <a:avLst/>
            </a:prstGeom>
            <a:noFill/>
            <a:ln w="28575" cap="rnd">
              <a:solidFill>
                <a:schemeClr val="tx1"/>
              </a:solidFill>
              <a:round/>
              <a:headEnd type="none" w="sm" len="sm"/>
              <a:tailEnd type="none" w="sm" len="sm"/>
            </a:ln>
            <a:effectLst/>
          </p:spPr>
          <p:txBody>
            <a:bodyPr/>
            <a:lstStyle/>
            <a:p>
              <a:endParaRPr lang="en-US"/>
            </a:p>
          </p:txBody>
        </p:sp>
        <p:sp>
          <p:nvSpPr>
            <p:cNvPr id="643111" name="Line 39"/>
            <p:cNvSpPr>
              <a:spLocks noChangeShapeType="1"/>
            </p:cNvSpPr>
            <p:nvPr/>
          </p:nvSpPr>
          <p:spPr bwMode="auto">
            <a:xfrm>
              <a:off x="851" y="2793"/>
              <a:ext cx="768" cy="0"/>
            </a:xfrm>
            <a:prstGeom prst="line">
              <a:avLst/>
            </a:prstGeom>
            <a:noFill/>
            <a:ln w="28575" cap="rnd">
              <a:solidFill>
                <a:schemeClr val="tx1"/>
              </a:solidFill>
              <a:round/>
              <a:headEnd type="none" w="sm" len="sm"/>
              <a:tailEnd type="none" w="sm" len="sm"/>
            </a:ln>
            <a:effectLst/>
          </p:spPr>
          <p:txBody>
            <a:bodyPr/>
            <a:lstStyle/>
            <a:p>
              <a:endParaRPr lang="en-US"/>
            </a:p>
          </p:txBody>
        </p:sp>
        <p:sp>
          <p:nvSpPr>
            <p:cNvPr id="643112" name="Line 40"/>
            <p:cNvSpPr>
              <a:spLocks noChangeShapeType="1"/>
            </p:cNvSpPr>
            <p:nvPr/>
          </p:nvSpPr>
          <p:spPr bwMode="auto">
            <a:xfrm>
              <a:off x="948" y="3513"/>
              <a:ext cx="1584"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643113" name="Line 41"/>
            <p:cNvSpPr>
              <a:spLocks noChangeShapeType="1"/>
            </p:cNvSpPr>
            <p:nvPr/>
          </p:nvSpPr>
          <p:spPr bwMode="auto">
            <a:xfrm>
              <a:off x="1619" y="2793"/>
              <a:ext cx="768" cy="0"/>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643114" name="Rectangle 42"/>
            <p:cNvSpPr>
              <a:spLocks noChangeArrowheads="1"/>
            </p:cNvSpPr>
            <p:nvPr/>
          </p:nvSpPr>
          <p:spPr bwMode="auto">
            <a:xfrm>
              <a:off x="595" y="3157"/>
              <a:ext cx="730" cy="18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Group 1</a:t>
              </a:r>
            </a:p>
          </p:txBody>
        </p:sp>
        <p:sp>
          <p:nvSpPr>
            <p:cNvPr id="643115" name="Rectangle 43"/>
            <p:cNvSpPr>
              <a:spLocks noChangeArrowheads="1"/>
            </p:cNvSpPr>
            <p:nvPr/>
          </p:nvSpPr>
          <p:spPr bwMode="auto">
            <a:xfrm>
              <a:off x="1357" y="3157"/>
              <a:ext cx="730" cy="18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Group 2</a:t>
              </a:r>
            </a:p>
          </p:txBody>
        </p:sp>
        <p:sp>
          <p:nvSpPr>
            <p:cNvPr id="643117" name="Line 45"/>
            <p:cNvSpPr>
              <a:spLocks noChangeShapeType="1"/>
            </p:cNvSpPr>
            <p:nvPr/>
          </p:nvSpPr>
          <p:spPr bwMode="auto">
            <a:xfrm>
              <a:off x="851" y="2793"/>
              <a:ext cx="0" cy="192"/>
            </a:xfrm>
            <a:prstGeom prst="line">
              <a:avLst/>
            </a:prstGeom>
            <a:noFill/>
            <a:ln w="28575">
              <a:solidFill>
                <a:schemeClr val="tx1"/>
              </a:solidFill>
              <a:round/>
              <a:headEnd type="none" w="sm" len="sm"/>
              <a:tailEnd type="triangle" w="sm" len="sm"/>
            </a:ln>
            <a:effectLst/>
          </p:spPr>
          <p:txBody>
            <a:bodyPr/>
            <a:lstStyle/>
            <a:p>
              <a:endParaRPr lang="en-US"/>
            </a:p>
          </p:txBody>
        </p:sp>
        <p:sp>
          <p:nvSpPr>
            <p:cNvPr id="643118" name="Line 46"/>
            <p:cNvSpPr>
              <a:spLocks noChangeShapeType="1"/>
            </p:cNvSpPr>
            <p:nvPr/>
          </p:nvSpPr>
          <p:spPr bwMode="auto">
            <a:xfrm>
              <a:off x="2435" y="2793"/>
              <a:ext cx="0" cy="192"/>
            </a:xfrm>
            <a:prstGeom prst="line">
              <a:avLst/>
            </a:prstGeom>
            <a:noFill/>
            <a:ln w="28575">
              <a:solidFill>
                <a:schemeClr val="tx1"/>
              </a:solidFill>
              <a:prstDash val="dash"/>
              <a:round/>
              <a:headEnd type="none" w="sm" len="sm"/>
              <a:tailEnd type="none" w="sm" len="sm"/>
            </a:ln>
            <a:effectLst/>
          </p:spPr>
          <p:txBody>
            <a:bodyPr/>
            <a:lstStyle/>
            <a:p>
              <a:endParaRPr lang="en-US"/>
            </a:p>
          </p:txBody>
        </p:sp>
        <p:sp>
          <p:nvSpPr>
            <p:cNvPr id="643119" name="Line 47"/>
            <p:cNvSpPr>
              <a:spLocks noChangeShapeType="1"/>
            </p:cNvSpPr>
            <p:nvPr/>
          </p:nvSpPr>
          <p:spPr bwMode="auto">
            <a:xfrm>
              <a:off x="947" y="3417"/>
              <a:ext cx="0" cy="96"/>
            </a:xfrm>
            <a:prstGeom prst="line">
              <a:avLst/>
            </a:prstGeom>
            <a:noFill/>
            <a:ln w="28575">
              <a:solidFill>
                <a:schemeClr val="tx1"/>
              </a:solidFill>
              <a:round/>
              <a:headEnd type="none" w="sm" len="sm"/>
              <a:tailEnd type="none" w="sm" len="sm"/>
            </a:ln>
            <a:effectLst/>
          </p:spPr>
          <p:txBody>
            <a:bodyPr/>
            <a:lstStyle/>
            <a:p>
              <a:endParaRPr lang="en-US"/>
            </a:p>
          </p:txBody>
        </p:sp>
        <p:grpSp>
          <p:nvGrpSpPr>
            <p:cNvPr id="643122" name="Group 50"/>
            <p:cNvGrpSpPr>
              <a:grpSpLocks/>
            </p:cNvGrpSpPr>
            <p:nvPr/>
          </p:nvGrpSpPr>
          <p:grpSpPr bwMode="auto">
            <a:xfrm>
              <a:off x="866" y="1172"/>
              <a:ext cx="1566" cy="763"/>
              <a:chOff x="866" y="1172"/>
              <a:chExt cx="1566" cy="763"/>
            </a:xfrm>
          </p:grpSpPr>
          <p:sp>
            <p:nvSpPr>
              <p:cNvPr id="643077" name="AutoShape 5"/>
              <p:cNvSpPr>
                <a:spLocks noChangeArrowheads="1"/>
              </p:cNvSpPr>
              <p:nvPr/>
            </p:nvSpPr>
            <p:spPr bwMode="blackWhite">
              <a:xfrm>
                <a:off x="866" y="1194"/>
                <a:ext cx="1566" cy="741"/>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43108" name="AutoShape 36"/>
              <p:cNvSpPr>
                <a:spLocks noChangeArrowheads="1"/>
              </p:cNvSpPr>
              <p:nvPr/>
            </p:nvSpPr>
            <p:spPr bwMode="blackWhite">
              <a:xfrm>
                <a:off x="1092" y="1401"/>
                <a:ext cx="1114" cy="495"/>
              </a:xfrm>
              <a:prstGeom prst="roundRect">
                <a:avLst>
                  <a:gd name="adj" fmla="val 12495"/>
                </a:avLst>
              </a:prstGeom>
              <a:solidFill>
                <a:srgbClr val="99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Redo log </a:t>
                </a:r>
              </a:p>
              <a:p>
                <a:pPr eaLnBrk="0" hangingPunct="0">
                  <a:spcBef>
                    <a:spcPct val="0"/>
                  </a:spcBef>
                  <a:buClrTx/>
                  <a:buFontTx/>
                  <a:buNone/>
                </a:pPr>
                <a:r>
                  <a:rPr lang="en-US"/>
                  <a:t>buffer</a:t>
                </a:r>
              </a:p>
            </p:txBody>
          </p:sp>
          <p:sp>
            <p:nvSpPr>
              <p:cNvPr id="643120" name="Text Box 48"/>
              <p:cNvSpPr txBox="1">
                <a:spLocks noChangeArrowheads="1"/>
              </p:cNvSpPr>
              <p:nvPr/>
            </p:nvSpPr>
            <p:spPr bwMode="auto">
              <a:xfrm>
                <a:off x="1435" y="1172"/>
                <a:ext cx="428" cy="231"/>
              </a:xfrm>
              <a:prstGeom prst="rect">
                <a:avLst/>
              </a:prstGeom>
              <a:noFill/>
              <a:ln w="28575">
                <a:noFill/>
                <a:miter lim="800000"/>
                <a:headEnd type="none" w="sm" len="sm"/>
                <a:tailEnd type="none" w="sm" len="sm"/>
              </a:ln>
              <a:effectLst/>
            </p:spPr>
            <p:txBody>
              <a:bodyPr wrap="none">
                <a:spAutoFit/>
              </a:bodyPr>
              <a:lstStyle/>
              <a:p>
                <a:pPr defTabSz="228600"/>
                <a:r>
                  <a:rPr lang="en-US"/>
                  <a:t>SGA</a:t>
                </a:r>
              </a:p>
            </p:txBody>
          </p:sp>
        </p:grpSp>
      </p:gr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a:t>Archiver (ARC</a:t>
            </a:r>
            <a:r>
              <a:rPr lang="en-US" i="1"/>
              <a:t>n</a:t>
            </a:r>
            <a:r>
              <a:rPr lang="en-US"/>
              <a:t>)</a:t>
            </a:r>
          </a:p>
        </p:txBody>
      </p:sp>
      <p:sp>
        <p:nvSpPr>
          <p:cNvPr id="665603" name="Rectangle 3"/>
          <p:cNvSpPr>
            <a:spLocks noGrp="1" noChangeArrowheads="1"/>
          </p:cNvSpPr>
          <p:nvPr>
            <p:ph type="body" idx="1"/>
          </p:nvPr>
        </p:nvSpPr>
        <p:spPr>
          <a:xfrm>
            <a:off x="863600" y="1816100"/>
            <a:ext cx="3975100" cy="3173413"/>
          </a:xfrm>
        </p:spPr>
        <p:txBody>
          <a:bodyPr/>
          <a:lstStyle/>
          <a:p>
            <a:pPr lvl="1"/>
            <a:r>
              <a:rPr lang="en-US"/>
              <a:t>Is an optional background process</a:t>
            </a:r>
          </a:p>
          <a:p>
            <a:pPr lvl="1"/>
            <a:r>
              <a:rPr lang="en-US"/>
              <a:t>Automatically archives online redo log files when </a:t>
            </a:r>
            <a:r>
              <a:rPr lang="en-US">
                <a:latin typeface="Courier New" pitchFamily="49" charset="0"/>
              </a:rPr>
              <a:t>ARCHIVELOG</a:t>
            </a:r>
            <a:r>
              <a:rPr lang="en-US"/>
              <a:t> mode is set for the database</a:t>
            </a:r>
          </a:p>
          <a:p>
            <a:pPr lvl="1"/>
            <a:r>
              <a:rPr lang="en-US"/>
              <a:t>Preserves the record of all changes made to the database</a:t>
            </a:r>
          </a:p>
        </p:txBody>
      </p:sp>
      <p:grpSp>
        <p:nvGrpSpPr>
          <p:cNvPr id="665679" name="Group 79"/>
          <p:cNvGrpSpPr>
            <a:grpSpLocks/>
          </p:cNvGrpSpPr>
          <p:nvPr/>
        </p:nvGrpSpPr>
        <p:grpSpPr bwMode="auto">
          <a:xfrm>
            <a:off x="4943475" y="1860550"/>
            <a:ext cx="3294063" cy="4335463"/>
            <a:chOff x="3114" y="1172"/>
            <a:chExt cx="2075" cy="2731"/>
          </a:xfrm>
        </p:grpSpPr>
        <p:sp>
          <p:nvSpPr>
            <p:cNvPr id="665658" name="Line 58"/>
            <p:cNvSpPr>
              <a:spLocks noChangeShapeType="1"/>
            </p:cNvSpPr>
            <p:nvPr/>
          </p:nvSpPr>
          <p:spPr bwMode="auto">
            <a:xfrm>
              <a:off x="3897" y="1902"/>
              <a:ext cx="0" cy="432"/>
            </a:xfrm>
            <a:prstGeom prst="line">
              <a:avLst/>
            </a:prstGeom>
            <a:noFill/>
            <a:ln w="28575" cap="rnd">
              <a:solidFill>
                <a:schemeClr val="tx1"/>
              </a:solidFill>
              <a:round/>
              <a:headEnd type="none" w="sm" len="sm"/>
              <a:tailEnd type="triangle" w="sm" len="sm"/>
            </a:ln>
            <a:effectLst/>
          </p:spPr>
          <p:txBody>
            <a:bodyPr/>
            <a:lstStyle/>
            <a:p>
              <a:endParaRPr lang="en-US"/>
            </a:p>
          </p:txBody>
        </p:sp>
        <p:grpSp>
          <p:nvGrpSpPr>
            <p:cNvPr id="665678" name="Group 78"/>
            <p:cNvGrpSpPr>
              <a:grpSpLocks/>
            </p:cNvGrpSpPr>
            <p:nvPr/>
          </p:nvGrpSpPr>
          <p:grpSpPr bwMode="auto">
            <a:xfrm>
              <a:off x="3544" y="2343"/>
              <a:ext cx="1645" cy="1560"/>
              <a:chOff x="3544" y="2343"/>
              <a:chExt cx="1645" cy="1560"/>
            </a:xfrm>
          </p:grpSpPr>
          <p:sp>
            <p:nvSpPr>
              <p:cNvPr id="665641" name="Line 41"/>
              <p:cNvSpPr>
                <a:spLocks noChangeShapeType="1"/>
              </p:cNvSpPr>
              <p:nvPr/>
            </p:nvSpPr>
            <p:spPr bwMode="auto">
              <a:xfrm>
                <a:off x="4899" y="3092"/>
                <a:ext cx="0" cy="288"/>
              </a:xfrm>
              <a:prstGeom prst="line">
                <a:avLst/>
              </a:prstGeom>
              <a:noFill/>
              <a:ln w="28575">
                <a:solidFill>
                  <a:schemeClr val="tx1"/>
                </a:solidFill>
                <a:round/>
                <a:headEnd type="triangle" w="sm" len="sm"/>
                <a:tailEnd type="none" w="sm" len="sm"/>
              </a:ln>
              <a:effectLst/>
            </p:spPr>
            <p:txBody>
              <a:bodyPr/>
              <a:lstStyle/>
              <a:p>
                <a:endParaRPr lang="en-US"/>
              </a:p>
            </p:txBody>
          </p:sp>
          <p:grpSp>
            <p:nvGrpSpPr>
              <p:cNvPr id="665642" name="Group 42"/>
              <p:cNvGrpSpPr>
                <a:grpSpLocks/>
              </p:cNvGrpSpPr>
              <p:nvPr/>
            </p:nvGrpSpPr>
            <p:grpSpPr bwMode="auto">
              <a:xfrm>
                <a:off x="4464" y="2496"/>
                <a:ext cx="724" cy="604"/>
                <a:chOff x="4032" y="3072"/>
                <a:chExt cx="724" cy="604"/>
              </a:xfrm>
            </p:grpSpPr>
            <p:grpSp>
              <p:nvGrpSpPr>
                <p:cNvPr id="665643" name="Group 43"/>
                <p:cNvGrpSpPr>
                  <a:grpSpLocks/>
                </p:cNvGrpSpPr>
                <p:nvPr/>
              </p:nvGrpSpPr>
              <p:grpSpPr bwMode="auto">
                <a:xfrm>
                  <a:off x="4032" y="3072"/>
                  <a:ext cx="532" cy="412"/>
                  <a:chOff x="960" y="684"/>
                  <a:chExt cx="532" cy="412"/>
                </a:xfrm>
              </p:grpSpPr>
              <p:sp>
                <p:nvSpPr>
                  <p:cNvPr id="665644" name="Rectangle 4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665645" name="Oval 4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665646" name="Oval 4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665647" name="Group 47"/>
                <p:cNvGrpSpPr>
                  <a:grpSpLocks/>
                </p:cNvGrpSpPr>
                <p:nvPr/>
              </p:nvGrpSpPr>
              <p:grpSpPr bwMode="auto">
                <a:xfrm>
                  <a:off x="4121" y="3168"/>
                  <a:ext cx="532" cy="412"/>
                  <a:chOff x="960" y="684"/>
                  <a:chExt cx="532" cy="412"/>
                </a:xfrm>
              </p:grpSpPr>
              <p:sp>
                <p:nvSpPr>
                  <p:cNvPr id="665648" name="Rectangle 48"/>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665649" name="Oval 49"/>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665650" name="Oval 50"/>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665651" name="Group 51"/>
                <p:cNvGrpSpPr>
                  <a:grpSpLocks/>
                </p:cNvGrpSpPr>
                <p:nvPr/>
              </p:nvGrpSpPr>
              <p:grpSpPr bwMode="auto">
                <a:xfrm>
                  <a:off x="4224" y="3264"/>
                  <a:ext cx="532" cy="412"/>
                  <a:chOff x="960" y="684"/>
                  <a:chExt cx="532" cy="412"/>
                </a:xfrm>
              </p:grpSpPr>
              <p:sp>
                <p:nvSpPr>
                  <p:cNvPr id="665652" name="Rectangle 52"/>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665653" name="Oval 53"/>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665654" name="Oval 54"/>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sp>
            <p:nvSpPr>
              <p:cNvPr id="665655" name="Rectangle 55"/>
              <p:cNvSpPr>
                <a:spLocks noChangeArrowheads="1"/>
              </p:cNvSpPr>
              <p:nvPr/>
            </p:nvSpPr>
            <p:spPr bwMode="blackWhite">
              <a:xfrm>
                <a:off x="3544" y="2343"/>
                <a:ext cx="706" cy="513"/>
              </a:xfrm>
              <a:prstGeom prst="rect">
                <a:avLst/>
              </a:prstGeom>
              <a:solidFill>
                <a:srgbClr val="99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LogWriter</a:t>
                </a:r>
              </a:p>
              <a:p>
                <a:pPr defTabSz="822325" eaLnBrk="0" hangingPunct="0">
                  <a:spcBef>
                    <a:spcPct val="0"/>
                  </a:spcBef>
                  <a:buClrTx/>
                  <a:buFontTx/>
                  <a:buNone/>
                </a:pPr>
                <a:r>
                  <a:rPr lang="en-US" sz="1600"/>
                  <a:t>(LGWR)</a:t>
                </a:r>
              </a:p>
            </p:txBody>
          </p:sp>
          <p:sp>
            <p:nvSpPr>
              <p:cNvPr id="665656" name="Rectangle 56"/>
              <p:cNvSpPr>
                <a:spLocks noChangeArrowheads="1"/>
              </p:cNvSpPr>
              <p:nvPr/>
            </p:nvSpPr>
            <p:spPr bwMode="blackWhite">
              <a:xfrm>
                <a:off x="4609" y="3360"/>
                <a:ext cx="580" cy="543"/>
              </a:xfrm>
              <a:prstGeom prst="rect">
                <a:avLst/>
              </a:prstGeom>
              <a:solidFill>
                <a:srgbClr val="CCCCCC"/>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Archiver</a:t>
                </a:r>
              </a:p>
              <a:p>
                <a:pPr defTabSz="822325" eaLnBrk="0" hangingPunct="0">
                  <a:spcBef>
                    <a:spcPct val="0"/>
                  </a:spcBef>
                  <a:buClrTx/>
                  <a:buFontTx/>
                  <a:buNone/>
                </a:pPr>
                <a:r>
                  <a:rPr lang="en-US" sz="1600"/>
                  <a:t>(ARC</a:t>
                </a:r>
                <a:r>
                  <a:rPr lang="en-US" sz="1600" i="1"/>
                  <a:t>n</a:t>
                </a:r>
                <a:r>
                  <a:rPr lang="en-US" sz="1600"/>
                  <a:t>)</a:t>
                </a:r>
              </a:p>
            </p:txBody>
          </p:sp>
          <p:sp>
            <p:nvSpPr>
              <p:cNvPr id="665657" name="Line 57"/>
              <p:cNvSpPr>
                <a:spLocks noChangeShapeType="1"/>
              </p:cNvSpPr>
              <p:nvPr/>
            </p:nvSpPr>
            <p:spPr bwMode="auto">
              <a:xfrm>
                <a:off x="3897" y="2856"/>
                <a:ext cx="0" cy="432"/>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65659" name="Line 59"/>
              <p:cNvSpPr>
                <a:spLocks noChangeShapeType="1"/>
              </p:cNvSpPr>
              <p:nvPr/>
            </p:nvSpPr>
            <p:spPr bwMode="auto">
              <a:xfrm>
                <a:off x="4296" y="3631"/>
                <a:ext cx="288" cy="0"/>
              </a:xfrm>
              <a:prstGeom prst="line">
                <a:avLst/>
              </a:prstGeom>
              <a:noFill/>
              <a:ln w="28575" cap="rnd">
                <a:solidFill>
                  <a:schemeClr val="tx1"/>
                </a:solidFill>
                <a:round/>
                <a:headEnd type="none" w="sm" len="sm"/>
                <a:tailEnd type="triangle" w="sm" len="sm"/>
              </a:ln>
              <a:effectLst/>
            </p:spPr>
            <p:txBody>
              <a:bodyPr/>
              <a:lstStyle/>
              <a:p>
                <a:endParaRPr lang="en-US"/>
              </a:p>
            </p:txBody>
          </p:sp>
          <p:grpSp>
            <p:nvGrpSpPr>
              <p:cNvPr id="665661" name="Group 61"/>
              <p:cNvGrpSpPr>
                <a:grpSpLocks/>
              </p:cNvGrpSpPr>
              <p:nvPr/>
            </p:nvGrpSpPr>
            <p:grpSpPr bwMode="auto">
              <a:xfrm>
                <a:off x="3648" y="3296"/>
                <a:ext cx="731" cy="604"/>
                <a:chOff x="3648" y="3312"/>
                <a:chExt cx="731" cy="604"/>
              </a:xfrm>
            </p:grpSpPr>
            <p:grpSp>
              <p:nvGrpSpPr>
                <p:cNvPr id="665662" name="Group 62"/>
                <p:cNvGrpSpPr>
                  <a:grpSpLocks/>
                </p:cNvGrpSpPr>
                <p:nvPr/>
              </p:nvGrpSpPr>
              <p:grpSpPr bwMode="auto">
                <a:xfrm>
                  <a:off x="3648" y="3312"/>
                  <a:ext cx="532" cy="412"/>
                  <a:chOff x="679" y="2640"/>
                  <a:chExt cx="532" cy="412"/>
                </a:xfrm>
              </p:grpSpPr>
              <p:sp>
                <p:nvSpPr>
                  <p:cNvPr id="665663" name="Rectangle 63"/>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65664" name="Oval 64"/>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65665" name="Oval 65"/>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65666" name="Group 66"/>
                <p:cNvGrpSpPr>
                  <a:grpSpLocks/>
                </p:cNvGrpSpPr>
                <p:nvPr/>
              </p:nvGrpSpPr>
              <p:grpSpPr bwMode="auto">
                <a:xfrm>
                  <a:off x="3744" y="3408"/>
                  <a:ext cx="532" cy="412"/>
                  <a:chOff x="679" y="2640"/>
                  <a:chExt cx="532" cy="412"/>
                </a:xfrm>
              </p:grpSpPr>
              <p:sp>
                <p:nvSpPr>
                  <p:cNvPr id="665667" name="Rectangle 67"/>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65668" name="Oval 68"/>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65669" name="Oval 69"/>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65670" name="Group 70"/>
                <p:cNvGrpSpPr>
                  <a:grpSpLocks/>
                </p:cNvGrpSpPr>
                <p:nvPr/>
              </p:nvGrpSpPr>
              <p:grpSpPr bwMode="auto">
                <a:xfrm>
                  <a:off x="3847" y="3504"/>
                  <a:ext cx="532" cy="412"/>
                  <a:chOff x="679" y="2640"/>
                  <a:chExt cx="532" cy="412"/>
                </a:xfrm>
              </p:grpSpPr>
              <p:sp>
                <p:nvSpPr>
                  <p:cNvPr id="665671" name="Rectangle 71"/>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65672" name="Oval 72"/>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65673" name="Oval 73"/>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grpSp>
        <p:grpSp>
          <p:nvGrpSpPr>
            <p:cNvPr id="665674" name="Group 74"/>
            <p:cNvGrpSpPr>
              <a:grpSpLocks/>
            </p:cNvGrpSpPr>
            <p:nvPr/>
          </p:nvGrpSpPr>
          <p:grpSpPr bwMode="auto">
            <a:xfrm>
              <a:off x="3114" y="1172"/>
              <a:ext cx="1566" cy="763"/>
              <a:chOff x="866" y="1172"/>
              <a:chExt cx="1566" cy="763"/>
            </a:xfrm>
          </p:grpSpPr>
          <p:sp>
            <p:nvSpPr>
              <p:cNvPr id="665675" name="AutoShape 75"/>
              <p:cNvSpPr>
                <a:spLocks noChangeArrowheads="1"/>
              </p:cNvSpPr>
              <p:nvPr/>
            </p:nvSpPr>
            <p:spPr bwMode="blackWhite">
              <a:xfrm>
                <a:off x="866" y="1194"/>
                <a:ext cx="1566" cy="741"/>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65676" name="AutoShape 76"/>
              <p:cNvSpPr>
                <a:spLocks noChangeArrowheads="1"/>
              </p:cNvSpPr>
              <p:nvPr/>
            </p:nvSpPr>
            <p:spPr bwMode="blackWhite">
              <a:xfrm>
                <a:off x="1092" y="1401"/>
                <a:ext cx="1114" cy="495"/>
              </a:xfrm>
              <a:prstGeom prst="roundRect">
                <a:avLst>
                  <a:gd name="adj" fmla="val 12495"/>
                </a:avLst>
              </a:prstGeom>
              <a:solidFill>
                <a:srgbClr val="99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Redo log </a:t>
                </a:r>
              </a:p>
              <a:p>
                <a:pPr eaLnBrk="0" hangingPunct="0">
                  <a:spcBef>
                    <a:spcPct val="0"/>
                  </a:spcBef>
                  <a:buClrTx/>
                  <a:buFontTx/>
                  <a:buNone/>
                </a:pPr>
                <a:r>
                  <a:rPr lang="en-US"/>
                  <a:t>buffer</a:t>
                </a:r>
              </a:p>
            </p:txBody>
          </p:sp>
          <p:sp>
            <p:nvSpPr>
              <p:cNvPr id="665677" name="Text Box 77"/>
              <p:cNvSpPr txBox="1">
                <a:spLocks noChangeArrowheads="1"/>
              </p:cNvSpPr>
              <p:nvPr/>
            </p:nvSpPr>
            <p:spPr bwMode="auto">
              <a:xfrm>
                <a:off x="1435" y="1172"/>
                <a:ext cx="428" cy="231"/>
              </a:xfrm>
              <a:prstGeom prst="rect">
                <a:avLst/>
              </a:prstGeom>
              <a:noFill/>
              <a:ln w="28575">
                <a:noFill/>
                <a:miter lim="800000"/>
                <a:headEnd type="none" w="sm" len="sm"/>
                <a:tailEnd type="none" w="sm" len="sm"/>
              </a:ln>
              <a:effectLst/>
            </p:spPr>
            <p:txBody>
              <a:bodyPr wrap="none">
                <a:spAutoFit/>
              </a:bodyPr>
              <a:lstStyle/>
              <a:p>
                <a:pPr defTabSz="228600"/>
                <a:r>
                  <a:rPr lang="en-US"/>
                  <a:t>SGA</a:t>
                </a:r>
              </a:p>
            </p:txBody>
          </p:sp>
        </p:gr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514" name="Rectangle 1082"/>
          <p:cNvSpPr>
            <a:spLocks noGrp="1" noChangeArrowheads="1"/>
          </p:cNvSpPr>
          <p:nvPr>
            <p:ph type="title"/>
          </p:nvPr>
        </p:nvSpPr>
        <p:spPr/>
        <p:txBody>
          <a:bodyPr/>
          <a:lstStyle/>
          <a:p>
            <a:r>
              <a:rPr lang="en-US"/>
              <a:t>System Monitor (SMON)</a:t>
            </a:r>
          </a:p>
        </p:txBody>
      </p:sp>
      <p:sp>
        <p:nvSpPr>
          <p:cNvPr id="659515" name="Rectangle 1083"/>
          <p:cNvSpPr>
            <a:spLocks noGrp="1" noChangeArrowheads="1"/>
          </p:cNvSpPr>
          <p:nvPr>
            <p:ph type="body" idx="1"/>
          </p:nvPr>
        </p:nvSpPr>
        <p:spPr>
          <a:xfrm>
            <a:off x="863600" y="1816100"/>
            <a:ext cx="7366000" cy="1163638"/>
          </a:xfrm>
        </p:spPr>
        <p:txBody>
          <a:bodyPr/>
          <a:lstStyle/>
          <a:p>
            <a:pPr lvl="1"/>
            <a:r>
              <a:rPr lang="en-US"/>
              <a:t>Performs instance recovery at startup</a:t>
            </a:r>
          </a:p>
          <a:p>
            <a:pPr lvl="1"/>
            <a:r>
              <a:rPr lang="en-US"/>
              <a:t>Coalesces free space</a:t>
            </a:r>
          </a:p>
          <a:p>
            <a:pPr lvl="1"/>
            <a:r>
              <a:rPr lang="en-US"/>
              <a:t>Deallocates temporary segments</a:t>
            </a:r>
          </a:p>
        </p:txBody>
      </p:sp>
      <p:sp>
        <p:nvSpPr>
          <p:cNvPr id="659501" name="Rectangle 1069"/>
          <p:cNvSpPr>
            <a:spLocks noChangeArrowheads="1"/>
          </p:cNvSpPr>
          <p:nvPr/>
        </p:nvSpPr>
        <p:spPr bwMode="blackWhite">
          <a:xfrm>
            <a:off x="4159250" y="5461000"/>
            <a:ext cx="952500" cy="814388"/>
          </a:xfrm>
          <a:prstGeom prst="rect">
            <a:avLst/>
          </a:prstGeom>
          <a:solidFill>
            <a:srgbClr val="99FF66"/>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System</a:t>
            </a:r>
          </a:p>
          <a:p>
            <a:pPr defTabSz="822325" eaLnBrk="0" hangingPunct="0">
              <a:spcBef>
                <a:spcPct val="0"/>
              </a:spcBef>
              <a:buClrTx/>
              <a:buFontTx/>
              <a:buNone/>
            </a:pPr>
            <a:r>
              <a:rPr lang="en-US" sz="1600"/>
              <a:t>Monitor</a:t>
            </a:r>
          </a:p>
          <a:p>
            <a:pPr defTabSz="822325" eaLnBrk="0" hangingPunct="0">
              <a:spcBef>
                <a:spcPct val="0"/>
              </a:spcBef>
              <a:buClrTx/>
              <a:buFontTx/>
              <a:buNone/>
            </a:pPr>
            <a:r>
              <a:rPr lang="en-US" sz="1600"/>
              <a:t>(SMON)</a:t>
            </a:r>
          </a:p>
        </p:txBody>
      </p:sp>
      <p:grpSp>
        <p:nvGrpSpPr>
          <p:cNvPr id="659510" name="Group 1078"/>
          <p:cNvGrpSpPr>
            <a:grpSpLocks/>
          </p:cNvGrpSpPr>
          <p:nvPr/>
        </p:nvGrpSpPr>
        <p:grpSpPr bwMode="auto">
          <a:xfrm>
            <a:off x="3130550" y="3171825"/>
            <a:ext cx="3008313" cy="1709738"/>
            <a:chOff x="1972" y="1998"/>
            <a:chExt cx="1895" cy="1077"/>
          </a:xfrm>
        </p:grpSpPr>
        <p:sp>
          <p:nvSpPr>
            <p:cNvPr id="659502" name="Rectangle 1070"/>
            <p:cNvSpPr>
              <a:spLocks noChangeArrowheads="1"/>
            </p:cNvSpPr>
            <p:nvPr/>
          </p:nvSpPr>
          <p:spPr bwMode="blackWhite">
            <a:xfrm>
              <a:off x="1972" y="1998"/>
              <a:ext cx="1895" cy="1077"/>
            </a:xfrm>
            <a:prstGeom prst="rect">
              <a:avLst/>
            </a:prstGeom>
            <a:solidFill>
              <a:srgbClr val="99CCCC"/>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spcBef>
                  <a:spcPct val="0"/>
                </a:spcBef>
                <a:buClrTx/>
                <a:buFontTx/>
                <a:buNone/>
              </a:pPr>
              <a:r>
                <a:rPr lang="en-US"/>
                <a:t>Instance</a:t>
              </a:r>
            </a:p>
          </p:txBody>
        </p:sp>
        <p:grpSp>
          <p:nvGrpSpPr>
            <p:cNvPr id="659503" name="Group 1071"/>
            <p:cNvGrpSpPr>
              <a:grpSpLocks/>
            </p:cNvGrpSpPr>
            <p:nvPr/>
          </p:nvGrpSpPr>
          <p:grpSpPr bwMode="auto">
            <a:xfrm>
              <a:off x="2112" y="2222"/>
              <a:ext cx="1616" cy="300"/>
              <a:chOff x="1758" y="1340"/>
              <a:chExt cx="2255" cy="543"/>
            </a:xfrm>
          </p:grpSpPr>
          <p:sp>
            <p:nvSpPr>
              <p:cNvPr id="659504" name="AutoShape 1072"/>
              <p:cNvSpPr>
                <a:spLocks noChangeArrowheads="1"/>
              </p:cNvSpPr>
              <p:nvPr/>
            </p:nvSpPr>
            <p:spPr bwMode="blackWhite">
              <a:xfrm>
                <a:off x="1758" y="1340"/>
                <a:ext cx="2255" cy="543"/>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59505" name="Text Box 1073"/>
              <p:cNvSpPr txBox="1">
                <a:spLocks noChangeArrowheads="1"/>
              </p:cNvSpPr>
              <p:nvPr/>
            </p:nvSpPr>
            <p:spPr bwMode="auto">
              <a:xfrm>
                <a:off x="2591" y="1365"/>
                <a:ext cx="597" cy="418"/>
              </a:xfrm>
              <a:prstGeom prst="rect">
                <a:avLst/>
              </a:prstGeom>
              <a:noFill/>
              <a:ln w="28575">
                <a:noFill/>
                <a:miter lim="800000"/>
                <a:headEnd type="none" w="sm" len="sm"/>
                <a:tailEnd type="none" w="sm" len="sm"/>
              </a:ln>
              <a:effectLst/>
            </p:spPr>
            <p:txBody>
              <a:bodyPr wrap="none">
                <a:spAutoFit/>
              </a:bodyPr>
              <a:lstStyle/>
              <a:p>
                <a:pPr defTabSz="228600"/>
                <a:r>
                  <a:rPr lang="en-US"/>
                  <a:t>SGA</a:t>
                </a:r>
              </a:p>
            </p:txBody>
          </p:sp>
        </p:grpSp>
        <p:sp>
          <p:nvSpPr>
            <p:cNvPr id="659506" name="Oval 1074"/>
            <p:cNvSpPr>
              <a:spLocks noChangeArrowheads="1"/>
            </p:cNvSpPr>
            <p:nvPr/>
          </p:nvSpPr>
          <p:spPr bwMode="blackWhite">
            <a:xfrm>
              <a:off x="2158" y="2586"/>
              <a:ext cx="1523" cy="447"/>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a:solidFill>
                  <a:schemeClr val="bg2"/>
                </a:solidFill>
              </a:endParaRPr>
            </a:p>
          </p:txBody>
        </p:sp>
        <p:sp>
          <p:nvSpPr>
            <p:cNvPr id="659507" name="Text Box 1075"/>
            <p:cNvSpPr txBox="1">
              <a:spLocks noChangeArrowheads="1"/>
            </p:cNvSpPr>
            <p:nvPr/>
          </p:nvSpPr>
          <p:spPr bwMode="auto">
            <a:xfrm>
              <a:off x="2502" y="2574"/>
              <a:ext cx="836" cy="439"/>
            </a:xfrm>
            <a:prstGeom prst="rect">
              <a:avLst/>
            </a:prstGeom>
            <a:noFill/>
            <a:ln w="28575">
              <a:noFill/>
              <a:miter lim="800000"/>
              <a:headEnd type="none" w="sm" len="sm"/>
              <a:tailEnd type="none" w="sm" len="sm"/>
            </a:ln>
            <a:effectLst/>
          </p:spPr>
          <p:txBody>
            <a:bodyPr>
              <a:spAutoFit/>
            </a:bodyPr>
            <a:lstStyle/>
            <a:p>
              <a:pPr defTabSz="228600"/>
              <a:r>
                <a:rPr lang="en-US">
                  <a:solidFill>
                    <a:srgbClr val="008080"/>
                  </a:solidFill>
                </a:rPr>
                <a:t>Other</a:t>
              </a:r>
            </a:p>
            <a:p>
              <a:pPr defTabSz="228600"/>
              <a:r>
                <a:rPr lang="en-US">
                  <a:solidFill>
                    <a:srgbClr val="008080"/>
                  </a:solidFill>
                </a:rPr>
                <a:t>processes</a:t>
              </a:r>
            </a:p>
          </p:txBody>
        </p:sp>
      </p:grpSp>
      <p:sp>
        <p:nvSpPr>
          <p:cNvPr id="659511" name="Line 1079"/>
          <p:cNvSpPr>
            <a:spLocks noChangeShapeType="1"/>
          </p:cNvSpPr>
          <p:nvPr/>
        </p:nvSpPr>
        <p:spPr bwMode="auto">
          <a:xfrm flipV="1">
            <a:off x="4635500" y="4867275"/>
            <a:ext cx="0" cy="593725"/>
          </a:xfrm>
          <a:prstGeom prst="line">
            <a:avLst/>
          </a:prstGeom>
          <a:noFill/>
          <a:ln w="28575">
            <a:solidFill>
              <a:schemeClr val="tx1"/>
            </a:solidFill>
            <a:round/>
            <a:headEnd type="triangle" w="sm" len="sm"/>
            <a:tailEnd type="triangl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43" name="Rectangle 39"/>
          <p:cNvSpPr>
            <a:spLocks noGrp="1" noChangeArrowheads="1"/>
          </p:cNvSpPr>
          <p:nvPr>
            <p:ph type="title"/>
          </p:nvPr>
        </p:nvSpPr>
        <p:spPr/>
        <p:txBody>
          <a:bodyPr/>
          <a:lstStyle/>
          <a:p>
            <a:r>
              <a:rPr lang="en-US"/>
              <a:t>Process Monitor (PMON)</a:t>
            </a:r>
          </a:p>
        </p:txBody>
      </p:sp>
      <p:sp>
        <p:nvSpPr>
          <p:cNvPr id="661544" name="Rectangle 40"/>
          <p:cNvSpPr>
            <a:spLocks noGrp="1" noChangeArrowheads="1"/>
          </p:cNvSpPr>
          <p:nvPr>
            <p:ph type="body" idx="1"/>
          </p:nvPr>
        </p:nvSpPr>
        <p:spPr>
          <a:xfrm>
            <a:off x="863600" y="1816100"/>
            <a:ext cx="7366000" cy="1900238"/>
          </a:xfrm>
        </p:spPr>
        <p:txBody>
          <a:bodyPr/>
          <a:lstStyle/>
          <a:p>
            <a:r>
              <a:rPr lang="en-US"/>
              <a:t>PMON cleans up the database buffer cache and frees resources after failed processes by:</a:t>
            </a:r>
          </a:p>
          <a:p>
            <a:pPr lvl="1"/>
            <a:r>
              <a:rPr lang="en-US"/>
              <a:t>Rolling back the transaction</a:t>
            </a:r>
          </a:p>
          <a:p>
            <a:pPr lvl="1"/>
            <a:r>
              <a:rPr lang="en-US"/>
              <a:t>Releasing locks</a:t>
            </a:r>
          </a:p>
          <a:p>
            <a:pPr lvl="1"/>
            <a:r>
              <a:rPr lang="en-US"/>
              <a:t>Releasing other resources</a:t>
            </a:r>
          </a:p>
        </p:txBody>
      </p:sp>
      <p:sp>
        <p:nvSpPr>
          <p:cNvPr id="661528" name="Rectangle 24"/>
          <p:cNvSpPr>
            <a:spLocks noChangeArrowheads="1"/>
          </p:cNvSpPr>
          <p:nvPr/>
        </p:nvSpPr>
        <p:spPr bwMode="blackWhite">
          <a:xfrm>
            <a:off x="5232400" y="4165600"/>
            <a:ext cx="3008313" cy="2090738"/>
          </a:xfrm>
          <a:prstGeom prst="rect">
            <a:avLst/>
          </a:prstGeom>
          <a:solidFill>
            <a:srgbClr val="99CCCC"/>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spcBef>
                <a:spcPct val="0"/>
              </a:spcBef>
              <a:buClrTx/>
              <a:buFontTx/>
              <a:buNone/>
            </a:pPr>
            <a:r>
              <a:rPr lang="en-US"/>
              <a:t>Instance</a:t>
            </a:r>
          </a:p>
        </p:txBody>
      </p:sp>
      <p:grpSp>
        <p:nvGrpSpPr>
          <p:cNvPr id="661529" name="Group 25"/>
          <p:cNvGrpSpPr>
            <a:grpSpLocks/>
          </p:cNvGrpSpPr>
          <p:nvPr/>
        </p:nvGrpSpPr>
        <p:grpSpPr bwMode="auto">
          <a:xfrm>
            <a:off x="6904038" y="4521200"/>
            <a:ext cx="1173162" cy="831850"/>
            <a:chOff x="1758" y="1340"/>
            <a:chExt cx="2255" cy="543"/>
          </a:xfrm>
        </p:grpSpPr>
        <p:sp>
          <p:nvSpPr>
            <p:cNvPr id="661530" name="AutoShape 26"/>
            <p:cNvSpPr>
              <a:spLocks noChangeArrowheads="1"/>
            </p:cNvSpPr>
            <p:nvPr/>
          </p:nvSpPr>
          <p:spPr bwMode="blackWhite">
            <a:xfrm>
              <a:off x="1758" y="1340"/>
              <a:ext cx="2255" cy="543"/>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61531" name="Text Box 27"/>
            <p:cNvSpPr txBox="1">
              <a:spLocks noChangeArrowheads="1"/>
            </p:cNvSpPr>
            <p:nvPr/>
          </p:nvSpPr>
          <p:spPr bwMode="auto">
            <a:xfrm>
              <a:off x="2237" y="1365"/>
              <a:ext cx="1306" cy="239"/>
            </a:xfrm>
            <a:prstGeom prst="rect">
              <a:avLst/>
            </a:prstGeom>
            <a:noFill/>
            <a:ln w="28575">
              <a:noFill/>
              <a:miter lim="800000"/>
              <a:headEnd type="none" w="sm" len="sm"/>
              <a:tailEnd type="none" w="sm" len="sm"/>
            </a:ln>
            <a:effectLst/>
          </p:spPr>
          <p:txBody>
            <a:bodyPr wrap="none">
              <a:spAutoFit/>
            </a:bodyPr>
            <a:lstStyle/>
            <a:p>
              <a:pPr defTabSz="228600"/>
              <a:r>
                <a:rPr lang="en-US"/>
                <a:t>SGA</a:t>
              </a:r>
            </a:p>
          </p:txBody>
        </p:sp>
      </p:grpSp>
      <p:sp>
        <p:nvSpPr>
          <p:cNvPr id="661532" name="Oval 28"/>
          <p:cNvSpPr>
            <a:spLocks noChangeArrowheads="1"/>
          </p:cNvSpPr>
          <p:nvPr/>
        </p:nvSpPr>
        <p:spPr bwMode="blackWhite">
          <a:xfrm>
            <a:off x="5295900" y="5302250"/>
            <a:ext cx="1600200" cy="900113"/>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a:solidFill>
                <a:schemeClr val="bg2"/>
              </a:solidFill>
            </a:endParaRPr>
          </a:p>
        </p:txBody>
      </p:sp>
      <p:sp>
        <p:nvSpPr>
          <p:cNvPr id="661533" name="Text Box 29"/>
          <p:cNvSpPr txBox="1">
            <a:spLocks noChangeArrowheads="1"/>
          </p:cNvSpPr>
          <p:nvPr/>
        </p:nvSpPr>
        <p:spPr bwMode="auto">
          <a:xfrm>
            <a:off x="5414963" y="5372100"/>
            <a:ext cx="1327150" cy="696913"/>
          </a:xfrm>
          <a:prstGeom prst="rect">
            <a:avLst/>
          </a:prstGeom>
          <a:noFill/>
          <a:ln w="28575">
            <a:noFill/>
            <a:miter lim="800000"/>
            <a:headEnd type="none" w="sm" len="sm"/>
            <a:tailEnd type="none" w="sm" len="sm"/>
          </a:ln>
          <a:effectLst/>
        </p:spPr>
        <p:txBody>
          <a:bodyPr>
            <a:spAutoFit/>
          </a:bodyPr>
          <a:lstStyle/>
          <a:p>
            <a:pPr defTabSz="228600"/>
            <a:r>
              <a:rPr lang="en-US">
                <a:solidFill>
                  <a:srgbClr val="008080"/>
                </a:solidFill>
              </a:rPr>
              <a:t>Other</a:t>
            </a:r>
          </a:p>
          <a:p>
            <a:pPr defTabSz="228600"/>
            <a:r>
              <a:rPr lang="en-US">
                <a:solidFill>
                  <a:srgbClr val="008080"/>
                </a:solidFill>
              </a:rPr>
              <a:t>processes</a:t>
            </a:r>
          </a:p>
        </p:txBody>
      </p:sp>
      <p:sp>
        <p:nvSpPr>
          <p:cNvPr id="661536" name="Rectangle 32"/>
          <p:cNvSpPr>
            <a:spLocks noChangeArrowheads="1"/>
          </p:cNvSpPr>
          <p:nvPr/>
        </p:nvSpPr>
        <p:spPr bwMode="blackWhite">
          <a:xfrm>
            <a:off x="3654425" y="4960938"/>
            <a:ext cx="977900" cy="814387"/>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Server</a:t>
            </a:r>
          </a:p>
          <a:p>
            <a:pPr defTabSz="822325" eaLnBrk="0" hangingPunct="0">
              <a:spcBef>
                <a:spcPct val="0"/>
              </a:spcBef>
              <a:buClrTx/>
              <a:buFontTx/>
              <a:buNone/>
            </a:pPr>
            <a:r>
              <a:rPr lang="en-US" sz="1600"/>
              <a:t>process</a:t>
            </a:r>
          </a:p>
        </p:txBody>
      </p:sp>
      <p:sp>
        <p:nvSpPr>
          <p:cNvPr id="661537" name="Rectangle 33"/>
          <p:cNvSpPr>
            <a:spLocks noChangeArrowheads="1"/>
          </p:cNvSpPr>
          <p:nvPr/>
        </p:nvSpPr>
        <p:spPr bwMode="blackWhite">
          <a:xfrm>
            <a:off x="3654425" y="4487863"/>
            <a:ext cx="981075" cy="433387"/>
          </a:xfrm>
          <a:prstGeom prst="rect">
            <a:avLst/>
          </a:prstGeom>
          <a:solidFill>
            <a:srgbClr val="FF99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PGA</a:t>
            </a:r>
          </a:p>
        </p:txBody>
      </p:sp>
      <p:sp>
        <p:nvSpPr>
          <p:cNvPr id="661538" name="Line 34"/>
          <p:cNvSpPr>
            <a:spLocks noChangeShapeType="1"/>
          </p:cNvSpPr>
          <p:nvPr/>
        </p:nvSpPr>
        <p:spPr bwMode="gray">
          <a:xfrm>
            <a:off x="4635500" y="4733925"/>
            <a:ext cx="758825" cy="0"/>
          </a:xfrm>
          <a:prstGeom prst="line">
            <a:avLst/>
          </a:prstGeom>
          <a:noFill/>
          <a:ln w="28575" cap="rnd">
            <a:solidFill>
              <a:schemeClr val="hlink"/>
            </a:solidFill>
            <a:round/>
            <a:headEnd type="triangle" w="sm" len="sm"/>
            <a:tailEnd type="triangle" w="sm" len="sm"/>
          </a:ln>
          <a:effectLst/>
        </p:spPr>
        <p:txBody>
          <a:bodyPr/>
          <a:lstStyle/>
          <a:p>
            <a:endParaRPr lang="en-US"/>
          </a:p>
        </p:txBody>
      </p:sp>
      <p:sp>
        <p:nvSpPr>
          <p:cNvPr id="661539" name="Oval 35"/>
          <p:cNvSpPr>
            <a:spLocks noChangeArrowheads="1"/>
          </p:cNvSpPr>
          <p:nvPr/>
        </p:nvSpPr>
        <p:spPr bwMode="auto">
          <a:xfrm>
            <a:off x="995363" y="4876800"/>
            <a:ext cx="2052637" cy="974725"/>
          </a:xfrm>
          <a:prstGeom prst="ellipse">
            <a:avLst/>
          </a:prstGeom>
          <a:noFill/>
          <a:ln w="28575">
            <a:solidFill>
              <a:schemeClr val="tx1"/>
            </a:solidFill>
            <a:round/>
            <a:headEnd type="none" w="sm" len="sm"/>
            <a:tailEnd type="none" w="sm" len="sm"/>
          </a:ln>
          <a:effectLst/>
        </p:spPr>
        <p:txBody>
          <a:bodyPr wrap="none" anchor="ctr"/>
          <a:lstStyle/>
          <a:p>
            <a:endParaRPr lang="en-US"/>
          </a:p>
        </p:txBody>
      </p:sp>
      <p:sp>
        <p:nvSpPr>
          <p:cNvPr id="661540" name="Text Box 36"/>
          <p:cNvSpPr txBox="1">
            <a:spLocks noChangeArrowheads="1"/>
          </p:cNvSpPr>
          <p:nvPr/>
        </p:nvSpPr>
        <p:spPr bwMode="auto">
          <a:xfrm>
            <a:off x="1198563" y="4964113"/>
            <a:ext cx="1644650" cy="366712"/>
          </a:xfrm>
          <a:prstGeom prst="rect">
            <a:avLst/>
          </a:prstGeom>
          <a:noFill/>
          <a:ln w="28575">
            <a:noFill/>
            <a:miter lim="800000"/>
            <a:headEnd type="none" w="sm" len="sm"/>
            <a:tailEnd type="none" w="sm" len="sm"/>
          </a:ln>
          <a:effectLst/>
        </p:spPr>
        <p:txBody>
          <a:bodyPr>
            <a:spAutoFit/>
          </a:bodyPr>
          <a:lstStyle/>
          <a:p>
            <a:pPr defTabSz="228600"/>
            <a:r>
              <a:rPr lang="en-US"/>
              <a:t>User process</a:t>
            </a:r>
          </a:p>
        </p:txBody>
      </p:sp>
      <p:pic>
        <p:nvPicPr>
          <p:cNvPr id="661541" name="Picture 37" descr="D:\10iR1_SPOC\10iR1_Server_Manageability\eStudy\Space\coordinator.gif"/>
          <p:cNvPicPr>
            <a:picLocks noChangeAspect="1" noChangeArrowheads="1"/>
          </p:cNvPicPr>
          <p:nvPr/>
        </p:nvPicPr>
        <p:blipFill>
          <a:blip r:embed="rId3" cstate="print"/>
          <a:srcRect/>
          <a:stretch>
            <a:fillRect/>
          </a:stretch>
        </p:blipFill>
        <p:spPr bwMode="gray">
          <a:xfrm>
            <a:off x="1533525" y="5302250"/>
            <a:ext cx="976313" cy="969963"/>
          </a:xfrm>
          <a:prstGeom prst="rect">
            <a:avLst/>
          </a:prstGeom>
          <a:noFill/>
        </p:spPr>
      </p:pic>
      <p:sp>
        <p:nvSpPr>
          <p:cNvPr id="661542" name="Rectangle 38"/>
          <p:cNvSpPr>
            <a:spLocks noChangeArrowheads="1"/>
          </p:cNvSpPr>
          <p:nvPr/>
        </p:nvSpPr>
        <p:spPr bwMode="blackWhite">
          <a:xfrm>
            <a:off x="5430838" y="4521200"/>
            <a:ext cx="952500" cy="814388"/>
          </a:xfrm>
          <a:prstGeom prst="rect">
            <a:avLst/>
          </a:prstGeom>
          <a:solidFill>
            <a:srgbClr val="FF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Process</a:t>
            </a:r>
          </a:p>
          <a:p>
            <a:pPr defTabSz="822325" eaLnBrk="0" hangingPunct="0">
              <a:spcBef>
                <a:spcPct val="0"/>
              </a:spcBef>
              <a:buClrTx/>
              <a:buFontTx/>
              <a:buNone/>
            </a:pPr>
            <a:r>
              <a:rPr lang="en-US" sz="1600"/>
              <a:t>Monitor</a:t>
            </a:r>
          </a:p>
          <a:p>
            <a:pPr defTabSz="822325" eaLnBrk="0" hangingPunct="0">
              <a:spcBef>
                <a:spcPct val="0"/>
              </a:spcBef>
              <a:buClrTx/>
              <a:buFontTx/>
              <a:buNone/>
            </a:pPr>
            <a:r>
              <a:rPr lang="en-US" sz="1600"/>
              <a:t>(PMON)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Line 2"/>
          <p:cNvSpPr>
            <a:spLocks noChangeShapeType="1"/>
          </p:cNvSpPr>
          <p:nvPr/>
        </p:nvSpPr>
        <p:spPr bwMode="auto">
          <a:xfrm>
            <a:off x="7805738" y="4908550"/>
            <a:ext cx="0" cy="457200"/>
          </a:xfrm>
          <a:prstGeom prst="line">
            <a:avLst/>
          </a:prstGeom>
          <a:noFill/>
          <a:ln w="28575">
            <a:solidFill>
              <a:schemeClr val="tx1"/>
            </a:solidFill>
            <a:round/>
            <a:headEnd type="triangle" w="sm" len="sm"/>
            <a:tailEnd type="none" w="sm" len="sm"/>
          </a:ln>
          <a:effectLst/>
        </p:spPr>
        <p:txBody>
          <a:bodyPr/>
          <a:lstStyle/>
          <a:p>
            <a:endParaRPr lang="en-US"/>
          </a:p>
        </p:txBody>
      </p:sp>
      <p:grpSp>
        <p:nvGrpSpPr>
          <p:cNvPr id="563203" name="Group 3"/>
          <p:cNvGrpSpPr>
            <a:grpSpLocks/>
          </p:cNvGrpSpPr>
          <p:nvPr/>
        </p:nvGrpSpPr>
        <p:grpSpPr bwMode="auto">
          <a:xfrm>
            <a:off x="7086600" y="3962400"/>
            <a:ext cx="1149350" cy="958850"/>
            <a:chOff x="4032" y="3072"/>
            <a:chExt cx="724" cy="604"/>
          </a:xfrm>
        </p:grpSpPr>
        <p:grpSp>
          <p:nvGrpSpPr>
            <p:cNvPr id="563204" name="Group 4"/>
            <p:cNvGrpSpPr>
              <a:grpSpLocks/>
            </p:cNvGrpSpPr>
            <p:nvPr/>
          </p:nvGrpSpPr>
          <p:grpSpPr bwMode="auto">
            <a:xfrm>
              <a:off x="4032" y="3072"/>
              <a:ext cx="532" cy="412"/>
              <a:chOff x="960" y="684"/>
              <a:chExt cx="532" cy="412"/>
            </a:xfrm>
          </p:grpSpPr>
          <p:sp>
            <p:nvSpPr>
              <p:cNvPr id="563205" name="Rectangle 5"/>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63206" name="Oval 6"/>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63207" name="Oval 7"/>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563208" name="Group 8"/>
            <p:cNvGrpSpPr>
              <a:grpSpLocks/>
            </p:cNvGrpSpPr>
            <p:nvPr/>
          </p:nvGrpSpPr>
          <p:grpSpPr bwMode="auto">
            <a:xfrm>
              <a:off x="4121" y="3168"/>
              <a:ext cx="532" cy="412"/>
              <a:chOff x="960" y="684"/>
              <a:chExt cx="532" cy="412"/>
            </a:xfrm>
          </p:grpSpPr>
          <p:sp>
            <p:nvSpPr>
              <p:cNvPr id="563209" name="Rectangle 9"/>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63210" name="Oval 10"/>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63211" name="Oval 11"/>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563212" name="Group 12"/>
            <p:cNvGrpSpPr>
              <a:grpSpLocks/>
            </p:cNvGrpSpPr>
            <p:nvPr/>
          </p:nvGrpSpPr>
          <p:grpSpPr bwMode="auto">
            <a:xfrm>
              <a:off x="4224" y="3264"/>
              <a:ext cx="532" cy="412"/>
              <a:chOff x="960" y="684"/>
              <a:chExt cx="532" cy="412"/>
            </a:xfrm>
          </p:grpSpPr>
          <p:sp>
            <p:nvSpPr>
              <p:cNvPr id="563213" name="Rectangle 13"/>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63214" name="Oval 14"/>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63215" name="Oval 15"/>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grpSp>
        <p:nvGrpSpPr>
          <p:cNvPr id="563216" name="Group 16"/>
          <p:cNvGrpSpPr>
            <a:grpSpLocks/>
          </p:cNvGrpSpPr>
          <p:nvPr/>
        </p:nvGrpSpPr>
        <p:grpSpPr bwMode="auto">
          <a:xfrm>
            <a:off x="4027488" y="5181600"/>
            <a:ext cx="1303337" cy="1111250"/>
            <a:chOff x="1124" y="1824"/>
            <a:chExt cx="821" cy="700"/>
          </a:xfrm>
        </p:grpSpPr>
        <p:grpSp>
          <p:nvGrpSpPr>
            <p:cNvPr id="563217" name="Group 17"/>
            <p:cNvGrpSpPr>
              <a:grpSpLocks/>
            </p:cNvGrpSpPr>
            <p:nvPr/>
          </p:nvGrpSpPr>
          <p:grpSpPr bwMode="auto">
            <a:xfrm>
              <a:off x="1124" y="1824"/>
              <a:ext cx="532" cy="412"/>
              <a:chOff x="288" y="2982"/>
              <a:chExt cx="532" cy="412"/>
            </a:xfrm>
          </p:grpSpPr>
          <p:sp>
            <p:nvSpPr>
              <p:cNvPr id="563218" name="Rectangle 1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63219" name="Oval 1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63220" name="Oval 2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563221" name="Group 21"/>
            <p:cNvGrpSpPr>
              <a:grpSpLocks/>
            </p:cNvGrpSpPr>
            <p:nvPr/>
          </p:nvGrpSpPr>
          <p:grpSpPr bwMode="auto">
            <a:xfrm>
              <a:off x="1221" y="1920"/>
              <a:ext cx="532" cy="412"/>
              <a:chOff x="288" y="2982"/>
              <a:chExt cx="532" cy="412"/>
            </a:xfrm>
          </p:grpSpPr>
          <p:sp>
            <p:nvSpPr>
              <p:cNvPr id="563222" name="Rectangle 2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63223" name="Oval 2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63224" name="Oval 2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563225" name="Group 25"/>
            <p:cNvGrpSpPr>
              <a:grpSpLocks/>
            </p:cNvGrpSpPr>
            <p:nvPr/>
          </p:nvGrpSpPr>
          <p:grpSpPr bwMode="auto">
            <a:xfrm>
              <a:off x="1317" y="2016"/>
              <a:ext cx="532" cy="412"/>
              <a:chOff x="288" y="2982"/>
              <a:chExt cx="532" cy="412"/>
            </a:xfrm>
          </p:grpSpPr>
          <p:sp>
            <p:nvSpPr>
              <p:cNvPr id="563226" name="Rectangle 26"/>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63227" name="Oval 27"/>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63228" name="Oval 28"/>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563229" name="Group 29"/>
            <p:cNvGrpSpPr>
              <a:grpSpLocks/>
            </p:cNvGrpSpPr>
            <p:nvPr/>
          </p:nvGrpSpPr>
          <p:grpSpPr bwMode="auto">
            <a:xfrm>
              <a:off x="1413" y="2112"/>
              <a:ext cx="532" cy="412"/>
              <a:chOff x="288" y="2982"/>
              <a:chExt cx="532" cy="412"/>
            </a:xfrm>
          </p:grpSpPr>
          <p:sp>
            <p:nvSpPr>
              <p:cNvPr id="563230" name="Rectangle 3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63231" name="Oval 3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63232" name="Oval 3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grpSp>
        <p:nvGrpSpPr>
          <p:cNvPr id="563233" name="Group 33"/>
          <p:cNvGrpSpPr>
            <a:grpSpLocks/>
          </p:cNvGrpSpPr>
          <p:nvPr/>
        </p:nvGrpSpPr>
        <p:grpSpPr bwMode="auto">
          <a:xfrm>
            <a:off x="2514600" y="5181600"/>
            <a:ext cx="844550" cy="654050"/>
            <a:chOff x="1632" y="960"/>
            <a:chExt cx="532" cy="412"/>
          </a:xfrm>
        </p:grpSpPr>
        <p:sp>
          <p:nvSpPr>
            <p:cNvPr id="563234" name="Rectangle 34"/>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a:effectLst/>
          </p:spPr>
          <p:txBody>
            <a:bodyPr wrap="none" anchor="ctr"/>
            <a:lstStyle/>
            <a:p>
              <a:endParaRPr lang="en-US"/>
            </a:p>
          </p:txBody>
        </p:sp>
        <p:sp>
          <p:nvSpPr>
            <p:cNvPr id="563235" name="Oval 35"/>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a:effectLst/>
          </p:spPr>
          <p:txBody>
            <a:bodyPr wrap="none" anchor="ctr"/>
            <a:lstStyle/>
            <a:p>
              <a:endParaRPr lang="en-US"/>
            </a:p>
          </p:txBody>
        </p:sp>
        <p:sp>
          <p:nvSpPr>
            <p:cNvPr id="563236" name="Oval 36"/>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a:effectLst/>
          </p:spPr>
          <p:txBody>
            <a:bodyPr wrap="none" anchor="ctr"/>
            <a:lstStyle/>
            <a:p>
              <a:endParaRPr lang="en-US"/>
            </a:p>
          </p:txBody>
        </p:sp>
      </p:grpSp>
      <p:sp>
        <p:nvSpPr>
          <p:cNvPr id="563237" name="Rectangle 37"/>
          <p:cNvSpPr>
            <a:spLocks noGrp="1" noChangeArrowheads="1"/>
          </p:cNvSpPr>
          <p:nvPr>
            <p:ph type="title"/>
          </p:nvPr>
        </p:nvSpPr>
        <p:spPr/>
        <p:txBody>
          <a:bodyPr/>
          <a:lstStyle/>
          <a:p>
            <a:r>
              <a:rPr lang="en-US"/>
              <a:t>Oracle Instance Management: Summary</a:t>
            </a:r>
          </a:p>
        </p:txBody>
      </p:sp>
      <p:sp>
        <p:nvSpPr>
          <p:cNvPr id="563238" name="AutoShape 38"/>
          <p:cNvSpPr>
            <a:spLocks noChangeArrowheads="1"/>
          </p:cNvSpPr>
          <p:nvPr/>
        </p:nvSpPr>
        <p:spPr bwMode="blackWhite">
          <a:xfrm>
            <a:off x="1447800" y="1212850"/>
            <a:ext cx="6248400" cy="2357438"/>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563239" name="Rectangle 39"/>
          <p:cNvSpPr>
            <a:spLocks noChangeArrowheads="1"/>
          </p:cNvSpPr>
          <p:nvPr/>
        </p:nvSpPr>
        <p:spPr bwMode="blackWhite">
          <a:xfrm>
            <a:off x="1362075" y="4052888"/>
            <a:ext cx="952500" cy="833437"/>
          </a:xfrm>
          <a:prstGeom prst="rect">
            <a:avLst/>
          </a:prstGeom>
          <a:solidFill>
            <a:srgbClr val="99FF66"/>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System</a:t>
            </a:r>
          </a:p>
          <a:p>
            <a:pPr defTabSz="822325" eaLnBrk="0" hangingPunct="0">
              <a:spcBef>
                <a:spcPct val="0"/>
              </a:spcBef>
              <a:buClrTx/>
              <a:buFontTx/>
              <a:buNone/>
            </a:pPr>
            <a:r>
              <a:rPr lang="en-US" sz="1600"/>
              <a:t>Monitor</a:t>
            </a:r>
          </a:p>
          <a:p>
            <a:pPr defTabSz="822325" eaLnBrk="0" hangingPunct="0">
              <a:spcBef>
                <a:spcPct val="0"/>
              </a:spcBef>
              <a:buClrTx/>
              <a:buFontTx/>
              <a:buNone/>
            </a:pPr>
            <a:r>
              <a:rPr lang="en-US" sz="1600"/>
              <a:t>(SMON)</a:t>
            </a:r>
          </a:p>
        </p:txBody>
      </p:sp>
      <p:sp>
        <p:nvSpPr>
          <p:cNvPr id="563240" name="Rectangle 40"/>
          <p:cNvSpPr>
            <a:spLocks noChangeArrowheads="1"/>
          </p:cNvSpPr>
          <p:nvPr/>
        </p:nvSpPr>
        <p:spPr bwMode="blackWhite">
          <a:xfrm>
            <a:off x="4191000" y="4062413"/>
            <a:ext cx="952500" cy="814387"/>
          </a:xfrm>
          <a:prstGeom prst="rect">
            <a:avLst/>
          </a:prstGeom>
          <a:solidFill>
            <a:srgbClr val="9999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Database</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(DBW</a:t>
            </a:r>
            <a:r>
              <a:rPr lang="en-US" sz="1600" i="1"/>
              <a:t>n</a:t>
            </a:r>
            <a:r>
              <a:rPr lang="en-US" sz="1600"/>
              <a:t>)</a:t>
            </a:r>
          </a:p>
        </p:txBody>
      </p:sp>
      <p:sp>
        <p:nvSpPr>
          <p:cNvPr id="563241" name="Rectangle 41"/>
          <p:cNvSpPr>
            <a:spLocks noChangeArrowheads="1"/>
          </p:cNvSpPr>
          <p:nvPr/>
        </p:nvSpPr>
        <p:spPr bwMode="blackWhite">
          <a:xfrm>
            <a:off x="5791200" y="4062413"/>
            <a:ext cx="1120775" cy="814387"/>
          </a:xfrm>
          <a:prstGeom prst="rect">
            <a:avLst/>
          </a:prstGeom>
          <a:solidFill>
            <a:srgbClr val="99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LogWriter</a:t>
            </a:r>
          </a:p>
          <a:p>
            <a:pPr defTabSz="822325" eaLnBrk="0" hangingPunct="0">
              <a:spcBef>
                <a:spcPct val="0"/>
              </a:spcBef>
              <a:buClrTx/>
              <a:buFontTx/>
              <a:buNone/>
            </a:pPr>
            <a:r>
              <a:rPr lang="en-US" sz="1600"/>
              <a:t>(LGWR)</a:t>
            </a:r>
          </a:p>
        </p:txBody>
      </p:sp>
      <p:sp>
        <p:nvSpPr>
          <p:cNvPr id="563242" name="Rectangle 42"/>
          <p:cNvSpPr>
            <a:spLocks noChangeArrowheads="1"/>
          </p:cNvSpPr>
          <p:nvPr/>
        </p:nvSpPr>
        <p:spPr bwMode="blackWhite">
          <a:xfrm>
            <a:off x="2762250" y="4052888"/>
            <a:ext cx="952500" cy="833437"/>
          </a:xfrm>
          <a:prstGeom prst="rect">
            <a:avLst/>
          </a:prstGeom>
          <a:solidFill>
            <a:srgbClr val="FF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Process</a:t>
            </a:r>
          </a:p>
          <a:p>
            <a:pPr defTabSz="822325" eaLnBrk="0" hangingPunct="0">
              <a:spcBef>
                <a:spcPct val="0"/>
              </a:spcBef>
              <a:buClrTx/>
              <a:buFontTx/>
              <a:buNone/>
            </a:pPr>
            <a:r>
              <a:rPr lang="en-US" sz="1600"/>
              <a:t>Monitor</a:t>
            </a:r>
          </a:p>
          <a:p>
            <a:pPr defTabSz="822325" eaLnBrk="0" hangingPunct="0">
              <a:spcBef>
                <a:spcPct val="0"/>
              </a:spcBef>
              <a:buClrTx/>
              <a:buFontTx/>
              <a:buNone/>
            </a:pPr>
            <a:r>
              <a:rPr lang="en-US" sz="1600"/>
              <a:t>(PMON)</a:t>
            </a:r>
          </a:p>
        </p:txBody>
      </p:sp>
      <p:sp>
        <p:nvSpPr>
          <p:cNvPr id="563243" name="Rectangle 43"/>
          <p:cNvSpPr>
            <a:spLocks noChangeArrowheads="1"/>
          </p:cNvSpPr>
          <p:nvPr/>
        </p:nvSpPr>
        <p:spPr bwMode="blackWhite">
          <a:xfrm>
            <a:off x="7286625" y="5334000"/>
            <a:ext cx="950913" cy="814388"/>
          </a:xfrm>
          <a:prstGeom prst="rect">
            <a:avLst/>
          </a:prstGeom>
          <a:solidFill>
            <a:srgbClr val="CCCCCC"/>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Archiver</a:t>
            </a:r>
          </a:p>
          <a:p>
            <a:pPr defTabSz="822325" eaLnBrk="0" hangingPunct="0">
              <a:spcBef>
                <a:spcPct val="0"/>
              </a:spcBef>
              <a:buClrTx/>
              <a:buFontTx/>
              <a:buNone/>
            </a:pPr>
            <a:r>
              <a:rPr lang="en-US" sz="1600"/>
              <a:t>(ARC</a:t>
            </a:r>
            <a:r>
              <a:rPr lang="en-US" sz="1600" i="1"/>
              <a:t>n</a:t>
            </a:r>
            <a:r>
              <a:rPr lang="en-US" sz="1600"/>
              <a:t>)</a:t>
            </a:r>
          </a:p>
        </p:txBody>
      </p:sp>
      <p:sp>
        <p:nvSpPr>
          <p:cNvPr id="563244" name="Rectangle 44"/>
          <p:cNvSpPr>
            <a:spLocks noChangeArrowheads="1"/>
          </p:cNvSpPr>
          <p:nvPr/>
        </p:nvSpPr>
        <p:spPr bwMode="auto">
          <a:xfrm>
            <a:off x="3352800" y="1243013"/>
            <a:ext cx="2378075" cy="290512"/>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563245" name="AutoShape 45"/>
          <p:cNvSpPr>
            <a:spLocks noChangeArrowheads="1"/>
          </p:cNvSpPr>
          <p:nvPr/>
        </p:nvSpPr>
        <p:spPr bwMode="blackWhite">
          <a:xfrm>
            <a:off x="1600200" y="2641600"/>
            <a:ext cx="1768475" cy="785813"/>
          </a:xfrm>
          <a:prstGeom prst="roundRect">
            <a:avLst>
              <a:gd name="adj" fmla="val 12495"/>
            </a:avLst>
          </a:prstGeom>
          <a:solidFill>
            <a:srgbClr val="99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Java pool</a:t>
            </a:r>
          </a:p>
        </p:txBody>
      </p:sp>
      <p:sp>
        <p:nvSpPr>
          <p:cNvPr id="563246" name="AutoShape 46"/>
          <p:cNvSpPr>
            <a:spLocks noChangeArrowheads="1"/>
          </p:cNvSpPr>
          <p:nvPr/>
        </p:nvSpPr>
        <p:spPr bwMode="blackWhite">
          <a:xfrm>
            <a:off x="1600200" y="1576388"/>
            <a:ext cx="1768475" cy="785812"/>
          </a:xfrm>
          <a:prstGeom prst="roundRect">
            <a:avLst>
              <a:gd name="adj" fmla="val 12495"/>
            </a:avLst>
          </a:prstGeom>
          <a:solidFill>
            <a:srgbClr val="FFFFCC"/>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Shared pool</a:t>
            </a:r>
          </a:p>
        </p:txBody>
      </p:sp>
      <p:sp>
        <p:nvSpPr>
          <p:cNvPr id="563247" name="AutoShape 47"/>
          <p:cNvSpPr>
            <a:spLocks noChangeArrowheads="1"/>
          </p:cNvSpPr>
          <p:nvPr/>
        </p:nvSpPr>
        <p:spPr bwMode="blackWhite">
          <a:xfrm>
            <a:off x="5791200" y="1576388"/>
            <a:ext cx="1768475" cy="785812"/>
          </a:xfrm>
          <a:prstGeom prst="roundRect">
            <a:avLst>
              <a:gd name="adj" fmla="val 12495"/>
            </a:avLst>
          </a:prstGeom>
          <a:solidFill>
            <a:srgbClr val="FFFF66"/>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Large pool</a:t>
            </a:r>
          </a:p>
        </p:txBody>
      </p:sp>
      <p:sp>
        <p:nvSpPr>
          <p:cNvPr id="563248" name="AutoShape 48"/>
          <p:cNvSpPr>
            <a:spLocks noChangeArrowheads="1"/>
          </p:cNvSpPr>
          <p:nvPr/>
        </p:nvSpPr>
        <p:spPr bwMode="blackWhite">
          <a:xfrm>
            <a:off x="3695700" y="1576388"/>
            <a:ext cx="1768475" cy="785812"/>
          </a:xfrm>
          <a:prstGeom prst="roundRect">
            <a:avLst>
              <a:gd name="adj" fmla="val 12495"/>
            </a:avLst>
          </a:prstGeom>
          <a:solidFill>
            <a:srgbClr val="FFFF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Streams pool</a:t>
            </a:r>
          </a:p>
        </p:txBody>
      </p:sp>
      <p:sp>
        <p:nvSpPr>
          <p:cNvPr id="563249" name="Line 49"/>
          <p:cNvSpPr>
            <a:spLocks noChangeShapeType="1"/>
          </p:cNvSpPr>
          <p:nvPr/>
        </p:nvSpPr>
        <p:spPr bwMode="auto">
          <a:xfrm>
            <a:off x="4667250" y="3362325"/>
            <a:ext cx="0" cy="685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563250" name="Line 50"/>
          <p:cNvSpPr>
            <a:spLocks noChangeShapeType="1"/>
          </p:cNvSpPr>
          <p:nvPr/>
        </p:nvSpPr>
        <p:spPr bwMode="auto">
          <a:xfrm>
            <a:off x="4667250" y="4876800"/>
            <a:ext cx="0" cy="304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563251" name="Line 51"/>
          <p:cNvSpPr>
            <a:spLocks noChangeShapeType="1"/>
          </p:cNvSpPr>
          <p:nvPr/>
        </p:nvSpPr>
        <p:spPr bwMode="auto">
          <a:xfrm>
            <a:off x="6378575" y="4876800"/>
            <a:ext cx="0" cy="304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563252" name="Line 52"/>
          <p:cNvSpPr>
            <a:spLocks noChangeShapeType="1"/>
          </p:cNvSpPr>
          <p:nvPr/>
        </p:nvSpPr>
        <p:spPr bwMode="auto">
          <a:xfrm>
            <a:off x="6378575" y="3362325"/>
            <a:ext cx="0" cy="68580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563253" name="Line 53"/>
          <p:cNvSpPr>
            <a:spLocks noChangeShapeType="1"/>
          </p:cNvSpPr>
          <p:nvPr/>
        </p:nvSpPr>
        <p:spPr bwMode="auto">
          <a:xfrm>
            <a:off x="2057400" y="5410200"/>
            <a:ext cx="447675"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563254" name="Line 54"/>
          <p:cNvSpPr>
            <a:spLocks noChangeShapeType="1"/>
          </p:cNvSpPr>
          <p:nvPr/>
        </p:nvSpPr>
        <p:spPr bwMode="auto">
          <a:xfrm>
            <a:off x="6819900" y="5740400"/>
            <a:ext cx="45720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563255" name="Line 55"/>
          <p:cNvSpPr>
            <a:spLocks noChangeShapeType="1"/>
          </p:cNvSpPr>
          <p:nvPr/>
        </p:nvSpPr>
        <p:spPr bwMode="auto">
          <a:xfrm>
            <a:off x="2090738" y="5943600"/>
            <a:ext cx="2159000" cy="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563256" name="AutoShape 56"/>
          <p:cNvSpPr>
            <a:spLocks noChangeArrowheads="1"/>
          </p:cNvSpPr>
          <p:nvPr/>
        </p:nvSpPr>
        <p:spPr bwMode="blackWhite">
          <a:xfrm>
            <a:off x="3695700" y="2643188"/>
            <a:ext cx="1768475" cy="785812"/>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sp>
        <p:nvSpPr>
          <p:cNvPr id="563257" name="AutoShape 57"/>
          <p:cNvSpPr>
            <a:spLocks noChangeArrowheads="1"/>
          </p:cNvSpPr>
          <p:nvPr/>
        </p:nvSpPr>
        <p:spPr bwMode="blackWhite">
          <a:xfrm>
            <a:off x="5791200" y="2643188"/>
            <a:ext cx="1768475" cy="785812"/>
          </a:xfrm>
          <a:prstGeom prst="roundRect">
            <a:avLst>
              <a:gd name="adj" fmla="val 12495"/>
            </a:avLst>
          </a:prstGeom>
          <a:solidFill>
            <a:srgbClr val="99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Redo log </a:t>
            </a:r>
          </a:p>
          <a:p>
            <a:pPr eaLnBrk="0" hangingPunct="0">
              <a:spcBef>
                <a:spcPct val="0"/>
              </a:spcBef>
              <a:buClrTx/>
              <a:buFontTx/>
              <a:buNone/>
            </a:pPr>
            <a:r>
              <a:rPr lang="en-US"/>
              <a:t>buffer</a:t>
            </a:r>
          </a:p>
        </p:txBody>
      </p:sp>
      <p:sp>
        <p:nvSpPr>
          <p:cNvPr id="563258" name="Rectangle 58"/>
          <p:cNvSpPr>
            <a:spLocks noChangeArrowheads="1"/>
          </p:cNvSpPr>
          <p:nvPr/>
        </p:nvSpPr>
        <p:spPr bwMode="blackWhite">
          <a:xfrm>
            <a:off x="838200" y="5281613"/>
            <a:ext cx="1255713" cy="814387"/>
          </a:xfrm>
          <a:prstGeom prst="rect">
            <a:avLst/>
          </a:prstGeom>
          <a:solidFill>
            <a:srgbClr val="FF66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Checkpoint</a:t>
            </a:r>
          </a:p>
          <a:p>
            <a:pPr defTabSz="822325" eaLnBrk="0" hangingPunct="0">
              <a:spcBef>
                <a:spcPct val="0"/>
              </a:spcBef>
              <a:buClrTx/>
              <a:buFontTx/>
              <a:buNone/>
            </a:pPr>
            <a:r>
              <a:rPr lang="en-US" sz="1600"/>
              <a:t>(CKPT)</a:t>
            </a:r>
          </a:p>
        </p:txBody>
      </p:sp>
      <p:grpSp>
        <p:nvGrpSpPr>
          <p:cNvPr id="563259" name="Group 59"/>
          <p:cNvGrpSpPr>
            <a:grpSpLocks/>
          </p:cNvGrpSpPr>
          <p:nvPr/>
        </p:nvGrpSpPr>
        <p:grpSpPr bwMode="auto">
          <a:xfrm>
            <a:off x="5805488" y="5200650"/>
            <a:ext cx="1160462" cy="958850"/>
            <a:chOff x="3648" y="3312"/>
            <a:chExt cx="731" cy="604"/>
          </a:xfrm>
        </p:grpSpPr>
        <p:grpSp>
          <p:nvGrpSpPr>
            <p:cNvPr id="563260" name="Group 60"/>
            <p:cNvGrpSpPr>
              <a:grpSpLocks/>
            </p:cNvGrpSpPr>
            <p:nvPr/>
          </p:nvGrpSpPr>
          <p:grpSpPr bwMode="auto">
            <a:xfrm>
              <a:off x="3648" y="3312"/>
              <a:ext cx="532" cy="412"/>
              <a:chOff x="679" y="2640"/>
              <a:chExt cx="532" cy="412"/>
            </a:xfrm>
          </p:grpSpPr>
          <p:sp>
            <p:nvSpPr>
              <p:cNvPr id="563261" name="Rectangle 61"/>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563262" name="Oval 62"/>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563263" name="Oval 63"/>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563264" name="Group 64"/>
            <p:cNvGrpSpPr>
              <a:grpSpLocks/>
            </p:cNvGrpSpPr>
            <p:nvPr/>
          </p:nvGrpSpPr>
          <p:grpSpPr bwMode="auto">
            <a:xfrm>
              <a:off x="3744" y="3408"/>
              <a:ext cx="532" cy="412"/>
              <a:chOff x="679" y="2640"/>
              <a:chExt cx="532" cy="412"/>
            </a:xfrm>
          </p:grpSpPr>
          <p:sp>
            <p:nvSpPr>
              <p:cNvPr id="563265" name="Rectangle 65"/>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563266" name="Oval 66"/>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563267" name="Oval 67"/>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563268" name="Group 68"/>
            <p:cNvGrpSpPr>
              <a:grpSpLocks/>
            </p:cNvGrpSpPr>
            <p:nvPr/>
          </p:nvGrpSpPr>
          <p:grpSpPr bwMode="auto">
            <a:xfrm>
              <a:off x="3847" y="3504"/>
              <a:ext cx="532" cy="412"/>
              <a:chOff x="679" y="2640"/>
              <a:chExt cx="532" cy="412"/>
            </a:xfrm>
          </p:grpSpPr>
          <p:sp>
            <p:nvSpPr>
              <p:cNvPr id="563269" name="Rectangle 69"/>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563270" name="Oval 70"/>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563271" name="Oval 71"/>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90" name="Rectangle 3090"/>
          <p:cNvSpPr>
            <a:spLocks noGrp="1" noChangeArrowheads="1"/>
          </p:cNvSpPr>
          <p:nvPr>
            <p:ph type="title"/>
          </p:nvPr>
        </p:nvSpPr>
        <p:spPr>
          <a:xfrm>
            <a:off x="944563" y="533400"/>
            <a:ext cx="7315200" cy="876300"/>
          </a:xfrm>
          <a:noFill/>
        </p:spPr>
        <p:txBody>
          <a:bodyPr/>
          <a:lstStyle/>
          <a:p>
            <a:r>
              <a:rPr lang="en-US"/>
              <a:t>Database Structures</a:t>
            </a:r>
            <a:endParaRPr lang="en-US" sz="900"/>
          </a:p>
        </p:txBody>
      </p:sp>
      <p:grpSp>
        <p:nvGrpSpPr>
          <p:cNvPr id="591954" name="Group 3154"/>
          <p:cNvGrpSpPr>
            <a:grpSpLocks/>
          </p:cNvGrpSpPr>
          <p:nvPr/>
        </p:nvGrpSpPr>
        <p:grpSpPr bwMode="auto">
          <a:xfrm>
            <a:off x="1368425" y="5148263"/>
            <a:ext cx="1149350" cy="958850"/>
            <a:chOff x="4032" y="3072"/>
            <a:chExt cx="724" cy="604"/>
          </a:xfrm>
        </p:grpSpPr>
        <p:grpSp>
          <p:nvGrpSpPr>
            <p:cNvPr id="591955" name="Group 3155"/>
            <p:cNvGrpSpPr>
              <a:grpSpLocks/>
            </p:cNvGrpSpPr>
            <p:nvPr/>
          </p:nvGrpSpPr>
          <p:grpSpPr bwMode="auto">
            <a:xfrm>
              <a:off x="4032" y="3072"/>
              <a:ext cx="532" cy="412"/>
              <a:chOff x="960" y="684"/>
              <a:chExt cx="532" cy="412"/>
            </a:xfrm>
          </p:grpSpPr>
          <p:sp>
            <p:nvSpPr>
              <p:cNvPr id="591956" name="Rectangle 3156"/>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91957" name="Oval 3157"/>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91958" name="Oval 3158"/>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591959" name="Group 3159"/>
            <p:cNvGrpSpPr>
              <a:grpSpLocks/>
            </p:cNvGrpSpPr>
            <p:nvPr/>
          </p:nvGrpSpPr>
          <p:grpSpPr bwMode="auto">
            <a:xfrm>
              <a:off x="4121" y="3168"/>
              <a:ext cx="532" cy="412"/>
              <a:chOff x="960" y="684"/>
              <a:chExt cx="532" cy="412"/>
            </a:xfrm>
          </p:grpSpPr>
          <p:sp>
            <p:nvSpPr>
              <p:cNvPr id="591960" name="Rectangle 3160"/>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91961" name="Oval 3161"/>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91962" name="Oval 3162"/>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591963" name="Group 3163"/>
            <p:cNvGrpSpPr>
              <a:grpSpLocks/>
            </p:cNvGrpSpPr>
            <p:nvPr/>
          </p:nvGrpSpPr>
          <p:grpSpPr bwMode="auto">
            <a:xfrm>
              <a:off x="4224" y="3264"/>
              <a:ext cx="532" cy="412"/>
              <a:chOff x="960" y="684"/>
              <a:chExt cx="532" cy="412"/>
            </a:xfrm>
          </p:grpSpPr>
          <p:sp>
            <p:nvSpPr>
              <p:cNvPr id="591964" name="Rectangle 3164"/>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91965" name="Oval 3165"/>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91966" name="Oval 3166"/>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sp>
        <p:nvSpPr>
          <p:cNvPr id="591969" name="Text Box 3169"/>
          <p:cNvSpPr txBox="1">
            <a:spLocks noChangeArrowheads="1"/>
          </p:cNvSpPr>
          <p:nvPr/>
        </p:nvSpPr>
        <p:spPr bwMode="auto">
          <a:xfrm>
            <a:off x="836613" y="4629150"/>
            <a:ext cx="2216150" cy="366713"/>
          </a:xfrm>
          <a:prstGeom prst="rect">
            <a:avLst/>
          </a:prstGeom>
          <a:noFill/>
          <a:ln w="28575">
            <a:noFill/>
            <a:miter lim="800000"/>
            <a:headEnd type="none" w="sm" len="sm"/>
            <a:tailEnd type="none" w="sm" len="sm"/>
          </a:ln>
          <a:effectLst/>
        </p:spPr>
        <p:txBody>
          <a:bodyPr wrap="none">
            <a:spAutoFit/>
          </a:bodyPr>
          <a:lstStyle/>
          <a:p>
            <a:pPr defTabSz="228600"/>
            <a:r>
              <a:rPr lang="en-US"/>
              <a:t>Storage structures</a:t>
            </a:r>
          </a:p>
        </p:txBody>
      </p:sp>
      <p:sp>
        <p:nvSpPr>
          <p:cNvPr id="592005" name="Text Box 3205"/>
          <p:cNvSpPr txBox="1">
            <a:spLocks noChangeArrowheads="1"/>
          </p:cNvSpPr>
          <p:nvPr/>
        </p:nvSpPr>
        <p:spPr bwMode="auto">
          <a:xfrm>
            <a:off x="836613" y="1893888"/>
            <a:ext cx="2241550" cy="366712"/>
          </a:xfrm>
          <a:prstGeom prst="rect">
            <a:avLst/>
          </a:prstGeom>
          <a:noFill/>
          <a:ln w="28575">
            <a:noFill/>
            <a:miter lim="800000"/>
            <a:headEnd type="none" w="sm" len="sm"/>
            <a:tailEnd type="none" w="sm" len="sm"/>
          </a:ln>
          <a:effectLst/>
        </p:spPr>
        <p:txBody>
          <a:bodyPr wrap="none">
            <a:spAutoFit/>
          </a:bodyPr>
          <a:lstStyle/>
          <a:p>
            <a:pPr defTabSz="228600"/>
            <a:r>
              <a:rPr lang="en-US"/>
              <a:t>Memory structures</a:t>
            </a:r>
          </a:p>
        </p:txBody>
      </p:sp>
      <p:sp>
        <p:nvSpPr>
          <p:cNvPr id="592006" name="Text Box 3206"/>
          <p:cNvSpPr txBox="1">
            <a:spLocks noChangeArrowheads="1"/>
          </p:cNvSpPr>
          <p:nvPr/>
        </p:nvSpPr>
        <p:spPr bwMode="auto">
          <a:xfrm>
            <a:off x="828675" y="3067050"/>
            <a:ext cx="2312988" cy="366713"/>
          </a:xfrm>
          <a:prstGeom prst="rect">
            <a:avLst/>
          </a:prstGeom>
          <a:noFill/>
          <a:ln w="28575">
            <a:noFill/>
            <a:miter lim="800000"/>
            <a:headEnd type="none" w="sm" len="sm"/>
            <a:tailEnd type="none" w="sm" len="sm"/>
          </a:ln>
          <a:effectLst/>
        </p:spPr>
        <p:txBody>
          <a:bodyPr>
            <a:spAutoFit/>
          </a:bodyPr>
          <a:lstStyle/>
          <a:p>
            <a:pPr defTabSz="228600"/>
            <a:r>
              <a:rPr lang="en-US"/>
              <a:t>Process structures</a:t>
            </a:r>
          </a:p>
        </p:txBody>
      </p:sp>
      <p:sp>
        <p:nvSpPr>
          <p:cNvPr id="591892" name="Rectangle 3092"/>
          <p:cNvSpPr>
            <a:spLocks noChangeArrowheads="1"/>
          </p:cNvSpPr>
          <p:nvPr/>
        </p:nvSpPr>
        <p:spPr bwMode="blackWhite">
          <a:xfrm>
            <a:off x="3201988" y="1984375"/>
            <a:ext cx="4189412" cy="2097088"/>
          </a:xfrm>
          <a:prstGeom prst="rect">
            <a:avLst/>
          </a:prstGeom>
          <a:solidFill>
            <a:srgbClr val="99CCCC"/>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spcBef>
                <a:spcPct val="0"/>
              </a:spcBef>
              <a:buClrTx/>
              <a:buFontTx/>
              <a:buNone/>
            </a:pPr>
            <a:r>
              <a:rPr lang="en-US"/>
              <a:t>Instance</a:t>
            </a:r>
          </a:p>
        </p:txBody>
      </p:sp>
      <p:grpSp>
        <p:nvGrpSpPr>
          <p:cNvPr id="592010" name="Group 3210"/>
          <p:cNvGrpSpPr>
            <a:grpSpLocks/>
          </p:cNvGrpSpPr>
          <p:nvPr/>
        </p:nvGrpSpPr>
        <p:grpSpPr bwMode="auto">
          <a:xfrm>
            <a:off x="3494088" y="2355850"/>
            <a:ext cx="3579812" cy="806450"/>
            <a:chOff x="1758" y="1340"/>
            <a:chExt cx="2255" cy="543"/>
          </a:xfrm>
        </p:grpSpPr>
        <p:sp>
          <p:nvSpPr>
            <p:cNvPr id="591938" name="AutoShape 3138"/>
            <p:cNvSpPr>
              <a:spLocks noChangeArrowheads="1"/>
            </p:cNvSpPr>
            <p:nvPr/>
          </p:nvSpPr>
          <p:spPr bwMode="blackWhite">
            <a:xfrm>
              <a:off x="1758" y="1340"/>
              <a:ext cx="2255" cy="543"/>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591939" name="Text Box 3139"/>
            <p:cNvSpPr txBox="1">
              <a:spLocks noChangeArrowheads="1"/>
            </p:cNvSpPr>
            <p:nvPr/>
          </p:nvSpPr>
          <p:spPr bwMode="auto">
            <a:xfrm>
              <a:off x="1924" y="1365"/>
              <a:ext cx="1924" cy="247"/>
            </a:xfrm>
            <a:prstGeom prst="rect">
              <a:avLst/>
            </a:prstGeom>
            <a:noFill/>
            <a:ln w="28575">
              <a:noFill/>
              <a:miter lim="800000"/>
              <a:headEnd type="none" w="sm" len="sm"/>
              <a:tailEnd type="none" w="sm" len="sm"/>
            </a:ln>
            <a:effectLst/>
          </p:spPr>
          <p:txBody>
            <a:bodyPr wrap="none">
              <a:spAutoFit/>
            </a:bodyPr>
            <a:lstStyle/>
            <a:p>
              <a:pPr defTabSz="228600"/>
              <a:r>
                <a:rPr lang="en-US"/>
                <a:t>System Global Area (SGA)</a:t>
              </a:r>
            </a:p>
          </p:txBody>
        </p:sp>
      </p:grpSp>
      <p:grpSp>
        <p:nvGrpSpPr>
          <p:cNvPr id="592011" name="Group 3211"/>
          <p:cNvGrpSpPr>
            <a:grpSpLocks/>
          </p:cNvGrpSpPr>
          <p:nvPr/>
        </p:nvGrpSpPr>
        <p:grpSpPr bwMode="auto">
          <a:xfrm>
            <a:off x="3482975" y="3282950"/>
            <a:ext cx="3565525" cy="601663"/>
            <a:chOff x="1751" y="2015"/>
            <a:chExt cx="2246" cy="379"/>
          </a:xfrm>
        </p:grpSpPr>
        <p:sp>
          <p:nvSpPr>
            <p:cNvPr id="591899" name="Oval 3099"/>
            <p:cNvSpPr>
              <a:spLocks noChangeArrowheads="1"/>
            </p:cNvSpPr>
            <p:nvPr/>
          </p:nvSpPr>
          <p:spPr bwMode="blackWhite">
            <a:xfrm>
              <a:off x="1751" y="2015"/>
              <a:ext cx="2246" cy="379"/>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a:solidFill>
                  <a:schemeClr val="bg2"/>
                </a:solidFill>
              </a:endParaRPr>
            </a:p>
          </p:txBody>
        </p:sp>
        <p:sp>
          <p:nvSpPr>
            <p:cNvPr id="591940" name="Text Box 3140"/>
            <p:cNvSpPr txBox="1">
              <a:spLocks noChangeArrowheads="1"/>
            </p:cNvSpPr>
            <p:nvPr/>
          </p:nvSpPr>
          <p:spPr bwMode="auto">
            <a:xfrm>
              <a:off x="2031" y="2093"/>
              <a:ext cx="1708" cy="231"/>
            </a:xfrm>
            <a:prstGeom prst="rect">
              <a:avLst/>
            </a:prstGeom>
            <a:solidFill>
              <a:srgbClr val="FFFFCC"/>
            </a:solidFill>
            <a:ln w="28575">
              <a:noFill/>
              <a:miter lim="800000"/>
              <a:headEnd type="none" w="sm" len="sm"/>
              <a:tailEnd type="none" w="sm" len="sm"/>
            </a:ln>
            <a:effectLst/>
          </p:spPr>
          <p:txBody>
            <a:bodyPr wrap="none">
              <a:spAutoFit/>
            </a:bodyPr>
            <a:lstStyle/>
            <a:p>
              <a:pPr defTabSz="228600"/>
              <a:r>
                <a:rPr lang="en-US"/>
                <a:t>Background processes</a:t>
              </a:r>
            </a:p>
          </p:txBody>
        </p:sp>
      </p:grpSp>
      <p:sp>
        <p:nvSpPr>
          <p:cNvPr id="591971" name="Rectangle 3171"/>
          <p:cNvSpPr>
            <a:spLocks noChangeArrowheads="1"/>
          </p:cNvSpPr>
          <p:nvPr/>
        </p:nvSpPr>
        <p:spPr bwMode="blackWhite">
          <a:xfrm>
            <a:off x="3465513" y="4475163"/>
            <a:ext cx="3590925" cy="1839912"/>
          </a:xfrm>
          <a:prstGeom prst="rect">
            <a:avLst/>
          </a:prstGeom>
          <a:solidFill>
            <a:srgbClr val="FFCC33"/>
          </a:solidFill>
          <a:ln w="25400">
            <a:solidFill>
              <a:srgbClr val="000000"/>
            </a:solidFill>
            <a:miter lim="800000"/>
            <a:headEnd/>
            <a:tailEnd/>
          </a:ln>
          <a:effectLst/>
        </p:spPr>
        <p:txBody>
          <a:bodyPr wrap="none" lIns="46038" tIns="46038" rIns="46038" bIns="46038" anchor="ctr"/>
          <a:lstStyle/>
          <a:p>
            <a:pPr defTabSz="822325" eaLnBrk="0" hangingPunct="0">
              <a:lnSpc>
                <a:spcPct val="95000"/>
              </a:lnSpc>
              <a:spcBef>
                <a:spcPct val="0"/>
              </a:spcBef>
              <a:buClrTx/>
              <a:buFontTx/>
              <a:buNone/>
            </a:pPr>
            <a:endParaRPr lang="en-US"/>
          </a:p>
        </p:txBody>
      </p:sp>
      <p:sp>
        <p:nvSpPr>
          <p:cNvPr id="591994" name="Rectangle 3194"/>
          <p:cNvSpPr>
            <a:spLocks noChangeArrowheads="1"/>
          </p:cNvSpPr>
          <p:nvPr/>
        </p:nvSpPr>
        <p:spPr bwMode="auto">
          <a:xfrm>
            <a:off x="4376738" y="4540250"/>
            <a:ext cx="1768475" cy="388938"/>
          </a:xfrm>
          <a:prstGeom prst="rect">
            <a:avLst/>
          </a:prstGeom>
          <a:noFill/>
          <a:ln w="9525">
            <a:noFill/>
            <a:miter lim="800000"/>
            <a:headEnd/>
            <a:tailEnd/>
          </a:ln>
          <a:effectLst/>
        </p:spPr>
        <p:txBody>
          <a:bodyPr wrap="none" lIns="115888" tIns="57150" rIns="115888" bIns="57150">
            <a:spAutoFit/>
          </a:bodyPr>
          <a:lstStyle/>
          <a:p>
            <a:pPr defTabSz="1428750" eaLnBrk="0" hangingPunct="0">
              <a:spcBef>
                <a:spcPct val="0"/>
              </a:spcBef>
              <a:buClrTx/>
              <a:buFontTx/>
              <a:buNone/>
            </a:pPr>
            <a:r>
              <a:rPr lang="en-US">
                <a:solidFill>
                  <a:schemeClr val="bg2"/>
                </a:solidFill>
              </a:rPr>
              <a:t>Database files</a:t>
            </a:r>
          </a:p>
        </p:txBody>
      </p:sp>
      <p:grpSp>
        <p:nvGrpSpPr>
          <p:cNvPr id="592017" name="Group 3217"/>
          <p:cNvGrpSpPr>
            <a:grpSpLocks/>
          </p:cNvGrpSpPr>
          <p:nvPr/>
        </p:nvGrpSpPr>
        <p:grpSpPr bwMode="auto">
          <a:xfrm>
            <a:off x="3587750" y="5051425"/>
            <a:ext cx="3346450" cy="1204913"/>
            <a:chOff x="2288" y="3086"/>
            <a:chExt cx="2108" cy="759"/>
          </a:xfrm>
        </p:grpSpPr>
        <p:grpSp>
          <p:nvGrpSpPr>
            <p:cNvPr id="591972" name="Group 3172"/>
            <p:cNvGrpSpPr>
              <a:grpSpLocks/>
            </p:cNvGrpSpPr>
            <p:nvPr/>
          </p:nvGrpSpPr>
          <p:grpSpPr bwMode="auto">
            <a:xfrm>
              <a:off x="3062" y="3433"/>
              <a:ext cx="628" cy="412"/>
              <a:chOff x="1070" y="1910"/>
              <a:chExt cx="532" cy="412"/>
            </a:xfrm>
          </p:grpSpPr>
          <p:sp>
            <p:nvSpPr>
              <p:cNvPr id="591973" name="Rectangle 3173"/>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591974" name="Oval 3174"/>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591975" name="Oval 3175"/>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591976" name="Group 3176"/>
            <p:cNvGrpSpPr>
              <a:grpSpLocks/>
            </p:cNvGrpSpPr>
            <p:nvPr/>
          </p:nvGrpSpPr>
          <p:grpSpPr bwMode="auto">
            <a:xfrm>
              <a:off x="3062" y="3086"/>
              <a:ext cx="628" cy="412"/>
              <a:chOff x="1070" y="1910"/>
              <a:chExt cx="532" cy="412"/>
            </a:xfrm>
          </p:grpSpPr>
          <p:sp>
            <p:nvSpPr>
              <p:cNvPr id="591977" name="Rectangle 3177"/>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591978" name="Oval 3178"/>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591979" name="Oval 3179"/>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591980" name="Group 3180"/>
            <p:cNvGrpSpPr>
              <a:grpSpLocks/>
            </p:cNvGrpSpPr>
            <p:nvPr/>
          </p:nvGrpSpPr>
          <p:grpSpPr bwMode="auto">
            <a:xfrm>
              <a:off x="2288" y="3433"/>
              <a:ext cx="681" cy="412"/>
              <a:chOff x="1070" y="1910"/>
              <a:chExt cx="532" cy="412"/>
            </a:xfrm>
          </p:grpSpPr>
          <p:sp>
            <p:nvSpPr>
              <p:cNvPr id="591981" name="Rectangle 3181"/>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591982" name="Oval 3182"/>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591983" name="Oval 3183"/>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591984" name="Group 3184"/>
            <p:cNvGrpSpPr>
              <a:grpSpLocks/>
            </p:cNvGrpSpPr>
            <p:nvPr/>
          </p:nvGrpSpPr>
          <p:grpSpPr bwMode="auto">
            <a:xfrm>
              <a:off x="2288" y="3087"/>
              <a:ext cx="681" cy="412"/>
              <a:chOff x="1070" y="1910"/>
              <a:chExt cx="532" cy="412"/>
            </a:xfrm>
          </p:grpSpPr>
          <p:sp>
            <p:nvSpPr>
              <p:cNvPr id="591985" name="Rectangle 3185"/>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591986" name="Oval 3186"/>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591987" name="Oval 3187"/>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591995" name="Group 3195"/>
            <p:cNvGrpSpPr>
              <a:grpSpLocks/>
            </p:cNvGrpSpPr>
            <p:nvPr/>
          </p:nvGrpSpPr>
          <p:grpSpPr bwMode="auto">
            <a:xfrm>
              <a:off x="3768" y="3433"/>
              <a:ext cx="628" cy="412"/>
              <a:chOff x="1070" y="1910"/>
              <a:chExt cx="532" cy="412"/>
            </a:xfrm>
          </p:grpSpPr>
          <p:sp>
            <p:nvSpPr>
              <p:cNvPr id="591996" name="Rectangle 3196"/>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591997" name="Oval 3197"/>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591998" name="Oval 3198"/>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nvGrpSpPr>
            <p:cNvPr id="591999" name="Group 3199"/>
            <p:cNvGrpSpPr>
              <a:grpSpLocks/>
            </p:cNvGrpSpPr>
            <p:nvPr/>
          </p:nvGrpSpPr>
          <p:grpSpPr bwMode="auto">
            <a:xfrm>
              <a:off x="3768" y="3087"/>
              <a:ext cx="628" cy="412"/>
              <a:chOff x="1070" y="1910"/>
              <a:chExt cx="532" cy="412"/>
            </a:xfrm>
          </p:grpSpPr>
          <p:sp>
            <p:nvSpPr>
              <p:cNvPr id="592000" name="Rectangle 3200"/>
              <p:cNvSpPr>
                <a:spLocks noChangeArrowheads="1"/>
              </p:cNvSpPr>
              <p:nvPr/>
            </p:nvSpPr>
            <p:spPr bwMode="ltGray">
              <a:xfrm>
                <a:off x="1070" y="1994"/>
                <a:ext cx="532" cy="246"/>
              </a:xfrm>
              <a:prstGeom prst="rect">
                <a:avLst/>
              </a:prstGeom>
              <a:solidFill>
                <a:srgbClr val="969696"/>
              </a:solidFill>
              <a:ln w="9525">
                <a:noFill/>
                <a:miter lim="800000"/>
                <a:headEnd/>
                <a:tailEnd/>
              </a:ln>
              <a:effectLst/>
            </p:spPr>
            <p:txBody>
              <a:bodyPr wrap="none" anchor="ctr"/>
              <a:lstStyle/>
              <a:p>
                <a:endParaRPr lang="en-US"/>
              </a:p>
            </p:txBody>
          </p:sp>
          <p:sp>
            <p:nvSpPr>
              <p:cNvPr id="592001" name="Oval 3201"/>
              <p:cNvSpPr>
                <a:spLocks noChangeArrowheads="1"/>
              </p:cNvSpPr>
              <p:nvPr/>
            </p:nvSpPr>
            <p:spPr bwMode="ltGray">
              <a:xfrm>
                <a:off x="1070" y="1910"/>
                <a:ext cx="532" cy="158"/>
              </a:xfrm>
              <a:prstGeom prst="ellipse">
                <a:avLst/>
              </a:prstGeom>
              <a:solidFill>
                <a:schemeClr val="accent1"/>
              </a:solidFill>
              <a:ln w="9525">
                <a:noFill/>
                <a:round/>
                <a:headEnd/>
                <a:tailEnd/>
              </a:ln>
              <a:effectLst/>
            </p:spPr>
            <p:txBody>
              <a:bodyPr wrap="none" anchor="ctr"/>
              <a:lstStyle/>
              <a:p>
                <a:endParaRPr lang="en-US"/>
              </a:p>
            </p:txBody>
          </p:sp>
          <p:sp>
            <p:nvSpPr>
              <p:cNvPr id="592002" name="Oval 3202"/>
              <p:cNvSpPr>
                <a:spLocks noChangeArrowheads="1"/>
              </p:cNvSpPr>
              <p:nvPr/>
            </p:nvSpPr>
            <p:spPr bwMode="ltGray">
              <a:xfrm>
                <a:off x="1070" y="2164"/>
                <a:ext cx="532" cy="158"/>
              </a:xfrm>
              <a:prstGeom prst="ellipse">
                <a:avLst/>
              </a:prstGeom>
              <a:solidFill>
                <a:srgbClr val="969696"/>
              </a:solidFill>
              <a:ln w="9525">
                <a:noFill/>
                <a:round/>
                <a:headEnd/>
                <a:tailEnd/>
              </a:ln>
              <a:effectLst/>
            </p:spPr>
            <p:txBody>
              <a:bodyPr wrap="none" anchor="ctr"/>
              <a:lstStyle/>
              <a:p>
                <a:endParaRPr lang="en-US"/>
              </a:p>
            </p:txBody>
          </p:sp>
        </p:grpSp>
      </p:grpSp>
      <p:grpSp>
        <p:nvGrpSpPr>
          <p:cNvPr id="592019" name="Group 3219"/>
          <p:cNvGrpSpPr>
            <a:grpSpLocks/>
          </p:cNvGrpSpPr>
          <p:nvPr/>
        </p:nvGrpSpPr>
        <p:grpSpPr bwMode="auto">
          <a:xfrm>
            <a:off x="5221288" y="4087813"/>
            <a:ext cx="152400" cy="385762"/>
            <a:chOff x="3289" y="2566"/>
            <a:chExt cx="96" cy="243"/>
          </a:xfrm>
        </p:grpSpPr>
        <p:sp>
          <p:nvSpPr>
            <p:cNvPr id="592007" name="Line 3207"/>
            <p:cNvSpPr>
              <a:spLocks noChangeShapeType="1"/>
            </p:cNvSpPr>
            <p:nvPr/>
          </p:nvSpPr>
          <p:spPr bwMode="auto">
            <a:xfrm>
              <a:off x="3289" y="2575"/>
              <a:ext cx="0" cy="231"/>
            </a:xfrm>
            <a:prstGeom prst="line">
              <a:avLst/>
            </a:prstGeom>
            <a:noFill/>
            <a:ln w="28575">
              <a:solidFill>
                <a:schemeClr val="tx1"/>
              </a:solidFill>
              <a:round/>
              <a:headEnd type="none" w="sm" len="sm"/>
              <a:tailEnd type="triangle" w="sm" len="sm"/>
            </a:ln>
            <a:effectLst/>
          </p:spPr>
          <p:txBody>
            <a:bodyPr/>
            <a:lstStyle/>
            <a:p>
              <a:endParaRPr lang="en-US"/>
            </a:p>
          </p:txBody>
        </p:sp>
        <p:sp>
          <p:nvSpPr>
            <p:cNvPr id="592008" name="Line 3208"/>
            <p:cNvSpPr>
              <a:spLocks noChangeShapeType="1"/>
            </p:cNvSpPr>
            <p:nvPr/>
          </p:nvSpPr>
          <p:spPr bwMode="auto">
            <a:xfrm flipV="1">
              <a:off x="3385" y="2566"/>
              <a:ext cx="0" cy="243"/>
            </a:xfrm>
            <a:prstGeom prst="line">
              <a:avLst/>
            </a:prstGeom>
            <a:noFill/>
            <a:ln w="28575">
              <a:solidFill>
                <a:schemeClr val="tx1"/>
              </a:solidFill>
              <a:round/>
              <a:headEnd type="none" w="sm" len="sm"/>
              <a:tailEnd type="triangle" w="sm" len="sm"/>
            </a:ln>
            <a:effectLst/>
          </p:spPr>
          <p:txBody>
            <a:bodyPr/>
            <a:lstStyle/>
            <a:p>
              <a:endParaRPr lang="en-US"/>
            </a:p>
          </p:txBody>
        </p:sp>
      </p:grpSp>
      <p:pic>
        <p:nvPicPr>
          <p:cNvPr id="592012" name="Picture 3212" descr="D:\10iR1_SPOC\10iR1_Server_Manageability\eStudy\Space\coordinator.gif"/>
          <p:cNvPicPr>
            <a:picLocks noChangeAspect="1" noChangeArrowheads="1"/>
          </p:cNvPicPr>
          <p:nvPr/>
        </p:nvPicPr>
        <p:blipFill>
          <a:blip r:embed="rId3" cstate="print"/>
          <a:srcRect/>
          <a:stretch>
            <a:fillRect/>
          </a:stretch>
        </p:blipFill>
        <p:spPr bwMode="gray">
          <a:xfrm>
            <a:off x="1381125" y="3435350"/>
            <a:ext cx="976313" cy="969963"/>
          </a:xfrm>
          <a:prstGeom prst="rect">
            <a:avLst/>
          </a:prstGeom>
          <a:noFill/>
        </p:spPr>
      </p:pic>
      <p:sp>
        <p:nvSpPr>
          <p:cNvPr id="592018" name="Text Box 3218"/>
          <p:cNvSpPr txBox="1">
            <a:spLocks noChangeArrowheads="1"/>
          </p:cNvSpPr>
          <p:nvPr/>
        </p:nvSpPr>
        <p:spPr bwMode="auto">
          <a:xfrm>
            <a:off x="931863" y="614363"/>
            <a:ext cx="1643062" cy="971550"/>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a:solidFill>
                  <a:srgbClr val="0000CC"/>
                </a:solidFill>
              </a:rPr>
              <a:t>DB structures</a:t>
            </a:r>
          </a:p>
          <a:p>
            <a:pPr algn="l" defTabSz="228600">
              <a:spcBef>
                <a:spcPct val="0"/>
              </a:spcBef>
            </a:pPr>
            <a:r>
              <a:rPr lang="en-US" sz="1400"/>
              <a:t>-   Memory</a:t>
            </a:r>
          </a:p>
          <a:p>
            <a:pPr algn="l" defTabSz="228600">
              <a:spcBef>
                <a:spcPct val="0"/>
              </a:spcBef>
            </a:pPr>
            <a:r>
              <a:rPr lang="en-US" sz="1400"/>
              <a:t>-   Process</a:t>
            </a:r>
          </a:p>
          <a:p>
            <a:pPr algn="l" defTabSz="228600">
              <a:spcBef>
                <a:spcPct val="0"/>
              </a:spcBef>
            </a:pPr>
            <a:r>
              <a:rPr lang="en-US" sz="1400"/>
              <a:t>-   Storage</a:t>
            </a:r>
          </a:p>
        </p:txBody>
      </p:sp>
      <p:sp>
        <p:nvSpPr>
          <p:cNvPr id="592020" name="Line 3220"/>
          <p:cNvSpPr>
            <a:spLocks noChangeShapeType="1"/>
          </p:cNvSpPr>
          <p:nvPr/>
        </p:nvSpPr>
        <p:spPr bwMode="gray">
          <a:xfrm>
            <a:off x="2379663" y="3944938"/>
            <a:ext cx="812800" cy="1587"/>
          </a:xfrm>
          <a:prstGeom prst="line">
            <a:avLst/>
          </a:prstGeom>
          <a:noFill/>
          <a:ln w="28575">
            <a:solidFill>
              <a:schemeClr val="tx1"/>
            </a:solidFill>
            <a:round/>
            <a:headEnd type="triangle" w="sm" len="sm"/>
            <a:tailEnd type="triangl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t>How the Oracle Database Works</a:t>
            </a:r>
          </a:p>
        </p:txBody>
      </p:sp>
      <p:grpSp>
        <p:nvGrpSpPr>
          <p:cNvPr id="681987" name="Group 3"/>
          <p:cNvGrpSpPr>
            <a:grpSpLocks/>
          </p:cNvGrpSpPr>
          <p:nvPr/>
        </p:nvGrpSpPr>
        <p:grpSpPr bwMode="auto">
          <a:xfrm>
            <a:off x="693738" y="1612900"/>
            <a:ext cx="7726362" cy="4672013"/>
            <a:chOff x="437" y="1008"/>
            <a:chExt cx="4867" cy="2943"/>
          </a:xfrm>
        </p:grpSpPr>
        <p:sp>
          <p:nvSpPr>
            <p:cNvPr id="681988" name="Rectangle 4"/>
            <p:cNvSpPr>
              <a:spLocks noChangeArrowheads="1"/>
            </p:cNvSpPr>
            <p:nvPr/>
          </p:nvSpPr>
          <p:spPr bwMode="blackWhite">
            <a:xfrm>
              <a:off x="2561" y="1008"/>
              <a:ext cx="2743" cy="1289"/>
            </a:xfrm>
            <a:prstGeom prst="rect">
              <a:avLst/>
            </a:prstGeom>
            <a:solidFill>
              <a:srgbClr val="99CCCC"/>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spcBef>
                  <a:spcPct val="0"/>
                </a:spcBef>
                <a:buClrTx/>
                <a:buFontTx/>
                <a:buNone/>
              </a:pPr>
              <a:r>
                <a:rPr lang="en-US"/>
                <a:t>Instance</a:t>
              </a:r>
            </a:p>
          </p:txBody>
        </p:sp>
        <p:grpSp>
          <p:nvGrpSpPr>
            <p:cNvPr id="681989" name="Group 5"/>
            <p:cNvGrpSpPr>
              <a:grpSpLocks/>
            </p:cNvGrpSpPr>
            <p:nvPr/>
          </p:nvGrpSpPr>
          <p:grpSpPr bwMode="auto">
            <a:xfrm>
              <a:off x="2349" y="3236"/>
              <a:ext cx="821" cy="700"/>
              <a:chOff x="1124" y="1824"/>
              <a:chExt cx="821" cy="700"/>
            </a:xfrm>
          </p:grpSpPr>
          <p:grpSp>
            <p:nvGrpSpPr>
              <p:cNvPr id="681990" name="Group 6"/>
              <p:cNvGrpSpPr>
                <a:grpSpLocks/>
              </p:cNvGrpSpPr>
              <p:nvPr/>
            </p:nvGrpSpPr>
            <p:grpSpPr bwMode="auto">
              <a:xfrm>
                <a:off x="1124" y="1824"/>
                <a:ext cx="532" cy="412"/>
                <a:chOff x="288" y="2982"/>
                <a:chExt cx="532" cy="412"/>
              </a:xfrm>
            </p:grpSpPr>
            <p:sp>
              <p:nvSpPr>
                <p:cNvPr id="681991" name="Rectangle 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81992" name="Oval 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81993" name="Oval 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81994" name="Group 10"/>
              <p:cNvGrpSpPr>
                <a:grpSpLocks/>
              </p:cNvGrpSpPr>
              <p:nvPr/>
            </p:nvGrpSpPr>
            <p:grpSpPr bwMode="auto">
              <a:xfrm>
                <a:off x="1221" y="1920"/>
                <a:ext cx="532" cy="412"/>
                <a:chOff x="288" y="2982"/>
                <a:chExt cx="532" cy="412"/>
              </a:xfrm>
            </p:grpSpPr>
            <p:sp>
              <p:nvSpPr>
                <p:cNvPr id="681995"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81996"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81997"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81998" name="Group 14"/>
              <p:cNvGrpSpPr>
                <a:grpSpLocks/>
              </p:cNvGrpSpPr>
              <p:nvPr/>
            </p:nvGrpSpPr>
            <p:grpSpPr bwMode="auto">
              <a:xfrm>
                <a:off x="1317" y="2016"/>
                <a:ext cx="532" cy="412"/>
                <a:chOff x="288" y="2982"/>
                <a:chExt cx="532" cy="412"/>
              </a:xfrm>
            </p:grpSpPr>
            <p:sp>
              <p:nvSpPr>
                <p:cNvPr id="681999" name="Rectangle 1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82000" name="Oval 1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82001" name="Oval 1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82002" name="Group 18"/>
              <p:cNvGrpSpPr>
                <a:grpSpLocks/>
              </p:cNvGrpSpPr>
              <p:nvPr/>
            </p:nvGrpSpPr>
            <p:grpSpPr bwMode="auto">
              <a:xfrm>
                <a:off x="1413" y="2112"/>
                <a:ext cx="532" cy="412"/>
                <a:chOff x="288" y="2982"/>
                <a:chExt cx="532" cy="412"/>
              </a:xfrm>
            </p:grpSpPr>
            <p:sp>
              <p:nvSpPr>
                <p:cNvPr id="682003" name="Rectangle 1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82004" name="Oval 2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82005" name="Oval 2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sp>
          <p:nvSpPr>
            <p:cNvPr id="682006" name="AutoShape 22"/>
            <p:cNvSpPr>
              <a:spLocks noChangeArrowheads="1"/>
            </p:cNvSpPr>
            <p:nvPr/>
          </p:nvSpPr>
          <p:spPr bwMode="blackWhite">
            <a:xfrm>
              <a:off x="2648" y="1341"/>
              <a:ext cx="2552" cy="889"/>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82007" name="Rectangle 23"/>
            <p:cNvSpPr>
              <a:spLocks noChangeArrowheads="1"/>
            </p:cNvSpPr>
            <p:nvPr/>
          </p:nvSpPr>
          <p:spPr bwMode="auto">
            <a:xfrm>
              <a:off x="3483" y="1381"/>
              <a:ext cx="883" cy="18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682008" name="Rectangle 24"/>
            <p:cNvSpPr>
              <a:spLocks noChangeArrowheads="1"/>
            </p:cNvSpPr>
            <p:nvPr/>
          </p:nvSpPr>
          <p:spPr bwMode="blackWhite">
            <a:xfrm>
              <a:off x="3065" y="2559"/>
              <a:ext cx="600" cy="513"/>
            </a:xfrm>
            <a:prstGeom prst="rect">
              <a:avLst/>
            </a:prstGeom>
            <a:solidFill>
              <a:srgbClr val="9999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Database</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(DBW</a:t>
              </a:r>
              <a:r>
                <a:rPr lang="en-US" sz="1600" i="1"/>
                <a:t>n</a:t>
              </a:r>
              <a:r>
                <a:rPr lang="en-US" sz="1600"/>
                <a:t>)</a:t>
              </a:r>
            </a:p>
          </p:txBody>
        </p:sp>
        <p:sp>
          <p:nvSpPr>
            <p:cNvPr id="682009" name="Rectangle 25"/>
            <p:cNvSpPr>
              <a:spLocks noChangeArrowheads="1"/>
            </p:cNvSpPr>
            <p:nvPr/>
          </p:nvSpPr>
          <p:spPr bwMode="blackWhite">
            <a:xfrm>
              <a:off x="4188" y="2559"/>
              <a:ext cx="706" cy="513"/>
            </a:xfrm>
            <a:prstGeom prst="rect">
              <a:avLst/>
            </a:prstGeom>
            <a:solidFill>
              <a:srgbClr val="99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LogWriter</a:t>
              </a:r>
            </a:p>
            <a:p>
              <a:pPr defTabSz="822325" eaLnBrk="0" hangingPunct="0">
                <a:spcBef>
                  <a:spcPct val="0"/>
                </a:spcBef>
                <a:buClrTx/>
                <a:buFontTx/>
                <a:buNone/>
              </a:pPr>
              <a:r>
                <a:rPr lang="en-US" sz="1600"/>
                <a:t>(LGWR)</a:t>
              </a:r>
            </a:p>
          </p:txBody>
        </p:sp>
        <p:sp>
          <p:nvSpPr>
            <p:cNvPr id="682010" name="Line 26"/>
            <p:cNvSpPr>
              <a:spLocks noChangeShapeType="1"/>
            </p:cNvSpPr>
            <p:nvPr/>
          </p:nvSpPr>
          <p:spPr bwMode="auto">
            <a:xfrm>
              <a:off x="3365" y="2118"/>
              <a:ext cx="0" cy="432"/>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82011" name="Line 27"/>
            <p:cNvSpPr>
              <a:spLocks noChangeShapeType="1"/>
            </p:cNvSpPr>
            <p:nvPr/>
          </p:nvSpPr>
          <p:spPr bwMode="auto">
            <a:xfrm>
              <a:off x="4541" y="3072"/>
              <a:ext cx="0" cy="24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82012" name="Line 28"/>
            <p:cNvSpPr>
              <a:spLocks noChangeShapeType="1"/>
            </p:cNvSpPr>
            <p:nvPr/>
          </p:nvSpPr>
          <p:spPr bwMode="auto">
            <a:xfrm>
              <a:off x="4541" y="2118"/>
              <a:ext cx="0" cy="432"/>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682013" name="AutoShape 29"/>
            <p:cNvSpPr>
              <a:spLocks noChangeArrowheads="1"/>
            </p:cNvSpPr>
            <p:nvPr/>
          </p:nvSpPr>
          <p:spPr bwMode="blackWhite">
            <a:xfrm>
              <a:off x="2808" y="1665"/>
              <a:ext cx="1114" cy="495"/>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sp>
          <p:nvSpPr>
            <p:cNvPr id="682014" name="AutoShape 30"/>
            <p:cNvSpPr>
              <a:spLocks noChangeArrowheads="1"/>
            </p:cNvSpPr>
            <p:nvPr/>
          </p:nvSpPr>
          <p:spPr bwMode="blackWhite">
            <a:xfrm>
              <a:off x="3984" y="1665"/>
              <a:ext cx="1114" cy="495"/>
            </a:xfrm>
            <a:prstGeom prst="roundRect">
              <a:avLst>
                <a:gd name="adj" fmla="val 12495"/>
              </a:avLst>
            </a:prstGeom>
            <a:solidFill>
              <a:srgbClr val="99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Redo log </a:t>
              </a:r>
            </a:p>
            <a:p>
              <a:pPr eaLnBrk="0" hangingPunct="0">
                <a:spcBef>
                  <a:spcPct val="0"/>
                </a:spcBef>
                <a:buClrTx/>
                <a:buFontTx/>
                <a:buNone/>
              </a:pPr>
              <a:r>
                <a:rPr lang="en-US"/>
                <a:t>buffer</a:t>
              </a:r>
            </a:p>
          </p:txBody>
        </p:sp>
        <p:grpSp>
          <p:nvGrpSpPr>
            <p:cNvPr id="682015" name="Group 31"/>
            <p:cNvGrpSpPr>
              <a:grpSpLocks/>
            </p:cNvGrpSpPr>
            <p:nvPr/>
          </p:nvGrpSpPr>
          <p:grpSpPr bwMode="auto">
            <a:xfrm>
              <a:off x="4175" y="3312"/>
              <a:ext cx="731" cy="604"/>
              <a:chOff x="3648" y="3312"/>
              <a:chExt cx="731" cy="604"/>
            </a:xfrm>
          </p:grpSpPr>
          <p:grpSp>
            <p:nvGrpSpPr>
              <p:cNvPr id="682016" name="Group 32"/>
              <p:cNvGrpSpPr>
                <a:grpSpLocks/>
              </p:cNvGrpSpPr>
              <p:nvPr/>
            </p:nvGrpSpPr>
            <p:grpSpPr bwMode="auto">
              <a:xfrm>
                <a:off x="3648" y="3312"/>
                <a:ext cx="532" cy="412"/>
                <a:chOff x="679" y="2640"/>
                <a:chExt cx="532" cy="412"/>
              </a:xfrm>
            </p:grpSpPr>
            <p:sp>
              <p:nvSpPr>
                <p:cNvPr id="682017" name="Rectangle 33"/>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82018" name="Oval 34"/>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82019" name="Oval 35"/>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82020" name="Group 36"/>
              <p:cNvGrpSpPr>
                <a:grpSpLocks/>
              </p:cNvGrpSpPr>
              <p:nvPr/>
            </p:nvGrpSpPr>
            <p:grpSpPr bwMode="auto">
              <a:xfrm>
                <a:off x="3744" y="3408"/>
                <a:ext cx="532" cy="412"/>
                <a:chOff x="679" y="2640"/>
                <a:chExt cx="532" cy="412"/>
              </a:xfrm>
            </p:grpSpPr>
            <p:sp>
              <p:nvSpPr>
                <p:cNvPr id="682021" name="Rectangle 37"/>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82022" name="Oval 38"/>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82023" name="Oval 39"/>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682024" name="Group 40"/>
              <p:cNvGrpSpPr>
                <a:grpSpLocks/>
              </p:cNvGrpSpPr>
              <p:nvPr/>
            </p:nvGrpSpPr>
            <p:grpSpPr bwMode="auto">
              <a:xfrm>
                <a:off x="3847" y="3504"/>
                <a:ext cx="532" cy="412"/>
                <a:chOff x="679" y="2640"/>
                <a:chExt cx="532" cy="412"/>
              </a:xfrm>
            </p:grpSpPr>
            <p:sp>
              <p:nvSpPr>
                <p:cNvPr id="682025" name="Rectangle 41"/>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682026" name="Oval 42"/>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682027" name="Oval 43"/>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sp>
          <p:nvSpPr>
            <p:cNvPr id="682028" name="Rectangle 44"/>
            <p:cNvSpPr>
              <a:spLocks noChangeArrowheads="1"/>
            </p:cNvSpPr>
            <p:nvPr/>
          </p:nvSpPr>
          <p:spPr bwMode="blackWhite">
            <a:xfrm>
              <a:off x="1914" y="2559"/>
              <a:ext cx="616" cy="513"/>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Server</a:t>
              </a:r>
            </a:p>
            <a:p>
              <a:pPr defTabSz="822325" eaLnBrk="0" hangingPunct="0">
                <a:spcBef>
                  <a:spcPct val="0"/>
                </a:spcBef>
                <a:buClrTx/>
                <a:buFontTx/>
                <a:buNone/>
              </a:pPr>
              <a:r>
                <a:rPr lang="en-US" sz="1600"/>
                <a:t>process</a:t>
              </a:r>
            </a:p>
          </p:txBody>
        </p:sp>
        <p:grpSp>
          <p:nvGrpSpPr>
            <p:cNvPr id="682029" name="Group 45"/>
            <p:cNvGrpSpPr>
              <a:grpSpLocks/>
            </p:cNvGrpSpPr>
            <p:nvPr/>
          </p:nvGrpSpPr>
          <p:grpSpPr bwMode="auto">
            <a:xfrm>
              <a:off x="437" y="3056"/>
              <a:ext cx="1293" cy="895"/>
              <a:chOff x="389" y="2193"/>
              <a:chExt cx="1293" cy="895"/>
            </a:xfrm>
          </p:grpSpPr>
          <p:sp>
            <p:nvSpPr>
              <p:cNvPr id="682030" name="Oval 46"/>
              <p:cNvSpPr>
                <a:spLocks noChangeArrowheads="1"/>
              </p:cNvSpPr>
              <p:nvPr/>
            </p:nvSpPr>
            <p:spPr bwMode="auto">
              <a:xfrm>
                <a:off x="389" y="2193"/>
                <a:ext cx="1293" cy="614"/>
              </a:xfrm>
              <a:prstGeom prst="ellipse">
                <a:avLst/>
              </a:prstGeom>
              <a:noFill/>
              <a:ln w="28575">
                <a:solidFill>
                  <a:schemeClr val="tx1"/>
                </a:solidFill>
                <a:round/>
                <a:headEnd type="none" w="sm" len="sm"/>
                <a:tailEnd type="none" w="sm" len="sm"/>
              </a:ln>
              <a:effectLst/>
            </p:spPr>
            <p:txBody>
              <a:bodyPr wrap="none" anchor="ctr"/>
              <a:lstStyle/>
              <a:p>
                <a:endParaRPr lang="en-US"/>
              </a:p>
            </p:txBody>
          </p:sp>
          <p:sp>
            <p:nvSpPr>
              <p:cNvPr id="682031" name="Text Box 47"/>
              <p:cNvSpPr txBox="1">
                <a:spLocks noChangeArrowheads="1"/>
              </p:cNvSpPr>
              <p:nvPr/>
            </p:nvSpPr>
            <p:spPr bwMode="auto">
              <a:xfrm>
                <a:off x="517" y="2248"/>
                <a:ext cx="1036" cy="231"/>
              </a:xfrm>
              <a:prstGeom prst="rect">
                <a:avLst/>
              </a:prstGeom>
              <a:noFill/>
              <a:ln w="28575">
                <a:noFill/>
                <a:miter lim="800000"/>
                <a:headEnd type="none" w="sm" len="sm"/>
                <a:tailEnd type="none" w="sm" len="sm"/>
              </a:ln>
              <a:effectLst/>
            </p:spPr>
            <p:txBody>
              <a:bodyPr>
                <a:spAutoFit/>
              </a:bodyPr>
              <a:lstStyle/>
              <a:p>
                <a:pPr defTabSz="228600"/>
                <a:r>
                  <a:rPr lang="en-US"/>
                  <a:t>User process</a:t>
                </a:r>
              </a:p>
            </p:txBody>
          </p:sp>
          <p:pic>
            <p:nvPicPr>
              <p:cNvPr id="682032" name="Picture 48" descr="D:\10iR1_SPOC\10iR1_Server_Manageability\eStudy\Space\coordinator.gif"/>
              <p:cNvPicPr>
                <a:picLocks noChangeAspect="1" noChangeArrowheads="1"/>
              </p:cNvPicPr>
              <p:nvPr/>
            </p:nvPicPr>
            <p:blipFill>
              <a:blip r:embed="rId3" cstate="print"/>
              <a:srcRect/>
              <a:stretch>
                <a:fillRect/>
              </a:stretch>
            </p:blipFill>
            <p:spPr bwMode="gray">
              <a:xfrm>
                <a:off x="728" y="2477"/>
                <a:ext cx="615" cy="611"/>
              </a:xfrm>
              <a:prstGeom prst="rect">
                <a:avLst/>
              </a:prstGeom>
              <a:noFill/>
            </p:spPr>
          </p:pic>
        </p:grpSp>
        <p:sp>
          <p:nvSpPr>
            <p:cNvPr id="682033" name="Freeform 49"/>
            <p:cNvSpPr>
              <a:spLocks/>
            </p:cNvSpPr>
            <p:nvPr/>
          </p:nvSpPr>
          <p:spPr bwMode="auto">
            <a:xfrm flipH="1">
              <a:off x="2968" y="3072"/>
              <a:ext cx="403" cy="374"/>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
          <p:nvSpPr>
            <p:cNvPr id="682034" name="Freeform 50"/>
            <p:cNvSpPr>
              <a:spLocks/>
            </p:cNvSpPr>
            <p:nvPr/>
          </p:nvSpPr>
          <p:spPr bwMode="auto">
            <a:xfrm flipV="1">
              <a:off x="2222" y="1894"/>
              <a:ext cx="304" cy="660"/>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
          <p:nvSpPr>
            <p:cNvPr id="682035" name="Freeform 51"/>
            <p:cNvSpPr>
              <a:spLocks/>
            </p:cNvSpPr>
            <p:nvPr/>
          </p:nvSpPr>
          <p:spPr bwMode="auto">
            <a:xfrm rot="16200000" flipV="1">
              <a:off x="2094" y="3187"/>
              <a:ext cx="381" cy="125"/>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grpSp>
          <p:nvGrpSpPr>
            <p:cNvPr id="682036" name="Group 52"/>
            <p:cNvGrpSpPr>
              <a:grpSpLocks/>
            </p:cNvGrpSpPr>
            <p:nvPr/>
          </p:nvGrpSpPr>
          <p:grpSpPr bwMode="auto">
            <a:xfrm>
              <a:off x="1088" y="2788"/>
              <a:ext cx="813" cy="268"/>
              <a:chOff x="1088" y="2788"/>
              <a:chExt cx="813" cy="268"/>
            </a:xfrm>
          </p:grpSpPr>
          <p:sp>
            <p:nvSpPr>
              <p:cNvPr id="682037" name="Line 53"/>
              <p:cNvSpPr>
                <a:spLocks noChangeShapeType="1"/>
              </p:cNvSpPr>
              <p:nvPr/>
            </p:nvSpPr>
            <p:spPr bwMode="auto">
              <a:xfrm flipV="1">
                <a:off x="1088" y="2804"/>
                <a:ext cx="504" cy="252"/>
              </a:xfrm>
              <a:prstGeom prst="line">
                <a:avLst/>
              </a:prstGeom>
              <a:noFill/>
              <a:ln w="28575">
                <a:solidFill>
                  <a:schemeClr val="tx1"/>
                </a:solidFill>
                <a:round/>
                <a:headEnd type="none" w="sm" len="sm"/>
                <a:tailEnd type="none" w="sm" len="sm"/>
              </a:ln>
              <a:effectLst/>
            </p:spPr>
            <p:txBody>
              <a:bodyPr/>
              <a:lstStyle/>
              <a:p>
                <a:endParaRPr lang="en-US"/>
              </a:p>
            </p:txBody>
          </p:sp>
          <p:sp>
            <p:nvSpPr>
              <p:cNvPr id="682038" name="Line 54"/>
              <p:cNvSpPr>
                <a:spLocks noChangeShapeType="1"/>
              </p:cNvSpPr>
              <p:nvPr/>
            </p:nvSpPr>
            <p:spPr bwMode="auto">
              <a:xfrm flipV="1">
                <a:off x="1444" y="2800"/>
                <a:ext cx="457" cy="224"/>
              </a:xfrm>
              <a:prstGeom prst="line">
                <a:avLst/>
              </a:prstGeom>
              <a:noFill/>
              <a:ln w="28575">
                <a:solidFill>
                  <a:schemeClr val="tx1"/>
                </a:solidFill>
                <a:round/>
                <a:headEnd type="none" w="sm" len="sm"/>
                <a:tailEnd type="none" w="sm" len="sm"/>
              </a:ln>
              <a:effectLst/>
            </p:spPr>
            <p:txBody>
              <a:bodyPr/>
              <a:lstStyle/>
              <a:p>
                <a:endParaRPr lang="en-US"/>
              </a:p>
            </p:txBody>
          </p:sp>
          <p:sp>
            <p:nvSpPr>
              <p:cNvPr id="682039" name="Line 55"/>
              <p:cNvSpPr>
                <a:spLocks noChangeShapeType="1"/>
              </p:cNvSpPr>
              <p:nvPr/>
            </p:nvSpPr>
            <p:spPr bwMode="auto">
              <a:xfrm flipH="1">
                <a:off x="1436" y="2788"/>
                <a:ext cx="160" cy="248"/>
              </a:xfrm>
              <a:prstGeom prst="line">
                <a:avLst/>
              </a:prstGeom>
              <a:noFill/>
              <a:ln w="28575">
                <a:solidFill>
                  <a:schemeClr val="tx1"/>
                </a:solidFill>
                <a:round/>
                <a:headEnd type="none" w="sm" len="sm"/>
                <a:tailEnd type="none" w="sm" len="sm"/>
              </a:ln>
              <a:effectLst/>
            </p:spPr>
            <p:txBody>
              <a:bodyPr/>
              <a:lstStyle/>
              <a:p>
                <a:endParaRPr lang="en-US"/>
              </a:p>
            </p:txBody>
          </p:sp>
        </p:grpSp>
      </p:grpSp>
      <p:sp>
        <p:nvSpPr>
          <p:cNvPr id="682040" name="Oval 56"/>
          <p:cNvSpPr>
            <a:spLocks noChangeArrowheads="1"/>
          </p:cNvSpPr>
          <p:nvPr/>
        </p:nvSpPr>
        <p:spPr bwMode="blackWhite">
          <a:xfrm>
            <a:off x="5281613" y="1619250"/>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1</a:t>
            </a:r>
          </a:p>
        </p:txBody>
      </p:sp>
      <p:sp>
        <p:nvSpPr>
          <p:cNvPr id="682041" name="Oval 57"/>
          <p:cNvSpPr>
            <a:spLocks noChangeArrowheads="1"/>
          </p:cNvSpPr>
          <p:nvPr/>
        </p:nvSpPr>
        <p:spPr bwMode="blackWhite">
          <a:xfrm>
            <a:off x="1487488" y="4616450"/>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2</a:t>
            </a:r>
          </a:p>
        </p:txBody>
      </p:sp>
      <p:sp>
        <p:nvSpPr>
          <p:cNvPr id="682042" name="Oval 58"/>
          <p:cNvSpPr>
            <a:spLocks noChangeArrowheads="1"/>
          </p:cNvSpPr>
          <p:nvPr/>
        </p:nvSpPr>
        <p:spPr bwMode="blackWhite">
          <a:xfrm>
            <a:off x="2744788" y="4149725"/>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3</a:t>
            </a:r>
          </a:p>
        </p:txBody>
      </p:sp>
      <p:sp>
        <p:nvSpPr>
          <p:cNvPr id="682045" name="Text Box 61"/>
          <p:cNvSpPr txBox="1">
            <a:spLocks noChangeArrowheads="1"/>
          </p:cNvSpPr>
          <p:nvPr/>
        </p:nvSpPr>
        <p:spPr bwMode="auto">
          <a:xfrm>
            <a:off x="820738" y="1860550"/>
            <a:ext cx="3282950" cy="696913"/>
          </a:xfrm>
          <a:prstGeom prst="rect">
            <a:avLst/>
          </a:prstGeom>
          <a:noFill/>
          <a:ln w="28575">
            <a:noFill/>
            <a:miter lim="800000"/>
            <a:headEnd type="none" w="sm" len="sm"/>
            <a:tailEnd type="none" w="sm" len="sm"/>
          </a:ln>
          <a:effectLst/>
        </p:spPr>
        <p:txBody>
          <a:bodyPr wrap="none">
            <a:spAutoFit/>
          </a:bodyPr>
          <a:lstStyle/>
          <a:p>
            <a:pPr defTabSz="228600"/>
            <a:r>
              <a:rPr lang="en-US"/>
              <a:t>Starting a database instance</a:t>
            </a:r>
          </a:p>
          <a:p>
            <a:pPr defTabSz="228600"/>
            <a:r>
              <a:rPr lang="en-US"/>
              <a:t>Establishing a connection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a:t>How the Oracle Database Works</a:t>
            </a:r>
          </a:p>
        </p:txBody>
      </p:sp>
      <p:grpSp>
        <p:nvGrpSpPr>
          <p:cNvPr id="701443" name="Group 3"/>
          <p:cNvGrpSpPr>
            <a:grpSpLocks/>
          </p:cNvGrpSpPr>
          <p:nvPr/>
        </p:nvGrpSpPr>
        <p:grpSpPr bwMode="auto">
          <a:xfrm>
            <a:off x="693738" y="1104900"/>
            <a:ext cx="7726362" cy="4672013"/>
            <a:chOff x="437" y="1008"/>
            <a:chExt cx="4867" cy="2943"/>
          </a:xfrm>
        </p:grpSpPr>
        <p:sp>
          <p:nvSpPr>
            <p:cNvPr id="701444" name="Rectangle 4"/>
            <p:cNvSpPr>
              <a:spLocks noChangeArrowheads="1"/>
            </p:cNvSpPr>
            <p:nvPr/>
          </p:nvSpPr>
          <p:spPr bwMode="blackWhite">
            <a:xfrm>
              <a:off x="2561" y="1008"/>
              <a:ext cx="2743" cy="1289"/>
            </a:xfrm>
            <a:prstGeom prst="rect">
              <a:avLst/>
            </a:prstGeom>
            <a:solidFill>
              <a:srgbClr val="99CCCC"/>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spcBef>
                  <a:spcPct val="0"/>
                </a:spcBef>
                <a:buClrTx/>
                <a:buFontTx/>
                <a:buNone/>
              </a:pPr>
              <a:r>
                <a:rPr lang="en-US"/>
                <a:t>Instance</a:t>
              </a:r>
            </a:p>
          </p:txBody>
        </p:sp>
        <p:grpSp>
          <p:nvGrpSpPr>
            <p:cNvPr id="701445" name="Group 5"/>
            <p:cNvGrpSpPr>
              <a:grpSpLocks/>
            </p:cNvGrpSpPr>
            <p:nvPr/>
          </p:nvGrpSpPr>
          <p:grpSpPr bwMode="auto">
            <a:xfrm>
              <a:off x="2349" y="3236"/>
              <a:ext cx="821" cy="700"/>
              <a:chOff x="1124" y="1824"/>
              <a:chExt cx="821" cy="700"/>
            </a:xfrm>
          </p:grpSpPr>
          <p:grpSp>
            <p:nvGrpSpPr>
              <p:cNvPr id="701446" name="Group 6"/>
              <p:cNvGrpSpPr>
                <a:grpSpLocks/>
              </p:cNvGrpSpPr>
              <p:nvPr/>
            </p:nvGrpSpPr>
            <p:grpSpPr bwMode="auto">
              <a:xfrm>
                <a:off x="1124" y="1824"/>
                <a:ext cx="532" cy="412"/>
                <a:chOff x="288" y="2982"/>
                <a:chExt cx="532" cy="412"/>
              </a:xfrm>
            </p:grpSpPr>
            <p:sp>
              <p:nvSpPr>
                <p:cNvPr id="701447" name="Rectangle 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701448" name="Oval 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701449" name="Oval 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701450" name="Group 10"/>
              <p:cNvGrpSpPr>
                <a:grpSpLocks/>
              </p:cNvGrpSpPr>
              <p:nvPr/>
            </p:nvGrpSpPr>
            <p:grpSpPr bwMode="auto">
              <a:xfrm>
                <a:off x="1221" y="1920"/>
                <a:ext cx="532" cy="412"/>
                <a:chOff x="288" y="2982"/>
                <a:chExt cx="532" cy="412"/>
              </a:xfrm>
            </p:grpSpPr>
            <p:sp>
              <p:nvSpPr>
                <p:cNvPr id="701451" name="Rectangle 1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701452" name="Oval 1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701453" name="Oval 1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701454" name="Group 14"/>
              <p:cNvGrpSpPr>
                <a:grpSpLocks/>
              </p:cNvGrpSpPr>
              <p:nvPr/>
            </p:nvGrpSpPr>
            <p:grpSpPr bwMode="auto">
              <a:xfrm>
                <a:off x="1317" y="2016"/>
                <a:ext cx="532" cy="412"/>
                <a:chOff x="288" y="2982"/>
                <a:chExt cx="532" cy="412"/>
              </a:xfrm>
            </p:grpSpPr>
            <p:sp>
              <p:nvSpPr>
                <p:cNvPr id="701455" name="Rectangle 1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701456" name="Oval 1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701457" name="Oval 1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701458" name="Group 18"/>
              <p:cNvGrpSpPr>
                <a:grpSpLocks/>
              </p:cNvGrpSpPr>
              <p:nvPr/>
            </p:nvGrpSpPr>
            <p:grpSpPr bwMode="auto">
              <a:xfrm>
                <a:off x="1413" y="2112"/>
                <a:ext cx="532" cy="412"/>
                <a:chOff x="288" y="2982"/>
                <a:chExt cx="532" cy="412"/>
              </a:xfrm>
            </p:grpSpPr>
            <p:sp>
              <p:nvSpPr>
                <p:cNvPr id="701459" name="Rectangle 19"/>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701460" name="Oval 20"/>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701461" name="Oval 21"/>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sp>
          <p:nvSpPr>
            <p:cNvPr id="701462" name="AutoShape 22"/>
            <p:cNvSpPr>
              <a:spLocks noChangeArrowheads="1"/>
            </p:cNvSpPr>
            <p:nvPr/>
          </p:nvSpPr>
          <p:spPr bwMode="blackWhite">
            <a:xfrm>
              <a:off x="2648" y="1341"/>
              <a:ext cx="2552" cy="889"/>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701463" name="Rectangle 23"/>
            <p:cNvSpPr>
              <a:spLocks noChangeArrowheads="1"/>
            </p:cNvSpPr>
            <p:nvPr/>
          </p:nvSpPr>
          <p:spPr bwMode="auto">
            <a:xfrm>
              <a:off x="3483" y="1381"/>
              <a:ext cx="883" cy="18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701464" name="Rectangle 24"/>
            <p:cNvSpPr>
              <a:spLocks noChangeArrowheads="1"/>
            </p:cNvSpPr>
            <p:nvPr/>
          </p:nvSpPr>
          <p:spPr bwMode="blackWhite">
            <a:xfrm>
              <a:off x="3065" y="2559"/>
              <a:ext cx="600" cy="513"/>
            </a:xfrm>
            <a:prstGeom prst="rect">
              <a:avLst/>
            </a:prstGeom>
            <a:solidFill>
              <a:srgbClr val="9999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Database</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(DBW</a:t>
              </a:r>
              <a:r>
                <a:rPr lang="en-US" sz="1600" i="1"/>
                <a:t>n</a:t>
              </a:r>
              <a:r>
                <a:rPr lang="en-US" sz="1600"/>
                <a:t>)</a:t>
              </a:r>
            </a:p>
          </p:txBody>
        </p:sp>
        <p:sp>
          <p:nvSpPr>
            <p:cNvPr id="701465" name="Rectangle 25"/>
            <p:cNvSpPr>
              <a:spLocks noChangeArrowheads="1"/>
            </p:cNvSpPr>
            <p:nvPr/>
          </p:nvSpPr>
          <p:spPr bwMode="blackWhite">
            <a:xfrm>
              <a:off x="4188" y="2559"/>
              <a:ext cx="706" cy="513"/>
            </a:xfrm>
            <a:prstGeom prst="rect">
              <a:avLst/>
            </a:prstGeom>
            <a:solidFill>
              <a:srgbClr val="99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LogWriter</a:t>
              </a:r>
            </a:p>
            <a:p>
              <a:pPr defTabSz="822325" eaLnBrk="0" hangingPunct="0">
                <a:spcBef>
                  <a:spcPct val="0"/>
                </a:spcBef>
                <a:buClrTx/>
                <a:buFontTx/>
                <a:buNone/>
              </a:pPr>
              <a:r>
                <a:rPr lang="en-US" sz="1600"/>
                <a:t>(LGWR)</a:t>
              </a:r>
            </a:p>
          </p:txBody>
        </p:sp>
        <p:sp>
          <p:nvSpPr>
            <p:cNvPr id="701466" name="Line 26"/>
            <p:cNvSpPr>
              <a:spLocks noChangeShapeType="1"/>
            </p:cNvSpPr>
            <p:nvPr/>
          </p:nvSpPr>
          <p:spPr bwMode="auto">
            <a:xfrm>
              <a:off x="3365" y="2118"/>
              <a:ext cx="0" cy="432"/>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701467" name="Line 27"/>
            <p:cNvSpPr>
              <a:spLocks noChangeShapeType="1"/>
            </p:cNvSpPr>
            <p:nvPr/>
          </p:nvSpPr>
          <p:spPr bwMode="auto">
            <a:xfrm>
              <a:off x="4541" y="3072"/>
              <a:ext cx="0" cy="240"/>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701468" name="Line 28"/>
            <p:cNvSpPr>
              <a:spLocks noChangeShapeType="1"/>
            </p:cNvSpPr>
            <p:nvPr/>
          </p:nvSpPr>
          <p:spPr bwMode="auto">
            <a:xfrm>
              <a:off x="4541" y="2118"/>
              <a:ext cx="0" cy="432"/>
            </a:xfrm>
            <a:prstGeom prst="line">
              <a:avLst/>
            </a:prstGeom>
            <a:noFill/>
            <a:ln w="28575" cap="rnd">
              <a:solidFill>
                <a:schemeClr val="tx1"/>
              </a:solidFill>
              <a:round/>
              <a:headEnd type="none" w="sm" len="sm"/>
              <a:tailEnd type="triangle" w="sm" len="sm"/>
            </a:ln>
            <a:effectLst/>
          </p:spPr>
          <p:txBody>
            <a:bodyPr/>
            <a:lstStyle/>
            <a:p>
              <a:endParaRPr lang="en-US"/>
            </a:p>
          </p:txBody>
        </p:sp>
        <p:sp>
          <p:nvSpPr>
            <p:cNvPr id="701469" name="AutoShape 29"/>
            <p:cNvSpPr>
              <a:spLocks noChangeArrowheads="1"/>
            </p:cNvSpPr>
            <p:nvPr/>
          </p:nvSpPr>
          <p:spPr bwMode="blackWhite">
            <a:xfrm>
              <a:off x="2808" y="1665"/>
              <a:ext cx="1114" cy="495"/>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sp>
          <p:nvSpPr>
            <p:cNvPr id="701470" name="AutoShape 30"/>
            <p:cNvSpPr>
              <a:spLocks noChangeArrowheads="1"/>
            </p:cNvSpPr>
            <p:nvPr/>
          </p:nvSpPr>
          <p:spPr bwMode="blackWhite">
            <a:xfrm>
              <a:off x="3984" y="1665"/>
              <a:ext cx="1114" cy="495"/>
            </a:xfrm>
            <a:prstGeom prst="roundRect">
              <a:avLst>
                <a:gd name="adj" fmla="val 12495"/>
              </a:avLst>
            </a:prstGeom>
            <a:solidFill>
              <a:srgbClr val="99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Redo log </a:t>
              </a:r>
            </a:p>
            <a:p>
              <a:pPr eaLnBrk="0" hangingPunct="0">
                <a:spcBef>
                  <a:spcPct val="0"/>
                </a:spcBef>
                <a:buClrTx/>
                <a:buFontTx/>
                <a:buNone/>
              </a:pPr>
              <a:r>
                <a:rPr lang="en-US"/>
                <a:t>buffer</a:t>
              </a:r>
            </a:p>
          </p:txBody>
        </p:sp>
        <p:grpSp>
          <p:nvGrpSpPr>
            <p:cNvPr id="701471" name="Group 31"/>
            <p:cNvGrpSpPr>
              <a:grpSpLocks/>
            </p:cNvGrpSpPr>
            <p:nvPr/>
          </p:nvGrpSpPr>
          <p:grpSpPr bwMode="auto">
            <a:xfrm>
              <a:off x="4175" y="3312"/>
              <a:ext cx="731" cy="604"/>
              <a:chOff x="3648" y="3312"/>
              <a:chExt cx="731" cy="604"/>
            </a:xfrm>
          </p:grpSpPr>
          <p:grpSp>
            <p:nvGrpSpPr>
              <p:cNvPr id="701472" name="Group 32"/>
              <p:cNvGrpSpPr>
                <a:grpSpLocks/>
              </p:cNvGrpSpPr>
              <p:nvPr/>
            </p:nvGrpSpPr>
            <p:grpSpPr bwMode="auto">
              <a:xfrm>
                <a:off x="3648" y="3312"/>
                <a:ext cx="532" cy="412"/>
                <a:chOff x="679" y="2640"/>
                <a:chExt cx="532" cy="412"/>
              </a:xfrm>
            </p:grpSpPr>
            <p:sp>
              <p:nvSpPr>
                <p:cNvPr id="701473" name="Rectangle 33"/>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701474" name="Oval 34"/>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701475" name="Oval 35"/>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701476" name="Group 36"/>
              <p:cNvGrpSpPr>
                <a:grpSpLocks/>
              </p:cNvGrpSpPr>
              <p:nvPr/>
            </p:nvGrpSpPr>
            <p:grpSpPr bwMode="auto">
              <a:xfrm>
                <a:off x="3744" y="3408"/>
                <a:ext cx="532" cy="412"/>
                <a:chOff x="679" y="2640"/>
                <a:chExt cx="532" cy="412"/>
              </a:xfrm>
            </p:grpSpPr>
            <p:sp>
              <p:nvSpPr>
                <p:cNvPr id="701477" name="Rectangle 37"/>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701478" name="Oval 38"/>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701479" name="Oval 39"/>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701480" name="Group 40"/>
              <p:cNvGrpSpPr>
                <a:grpSpLocks/>
              </p:cNvGrpSpPr>
              <p:nvPr/>
            </p:nvGrpSpPr>
            <p:grpSpPr bwMode="auto">
              <a:xfrm>
                <a:off x="3847" y="3504"/>
                <a:ext cx="532" cy="412"/>
                <a:chOff x="679" y="2640"/>
                <a:chExt cx="532" cy="412"/>
              </a:xfrm>
            </p:grpSpPr>
            <p:sp>
              <p:nvSpPr>
                <p:cNvPr id="701481" name="Rectangle 41"/>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701482" name="Oval 42"/>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701483" name="Oval 43"/>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sp>
          <p:nvSpPr>
            <p:cNvPr id="701484" name="Rectangle 44"/>
            <p:cNvSpPr>
              <a:spLocks noChangeArrowheads="1"/>
            </p:cNvSpPr>
            <p:nvPr/>
          </p:nvSpPr>
          <p:spPr bwMode="blackWhite">
            <a:xfrm>
              <a:off x="1914" y="2559"/>
              <a:ext cx="616" cy="513"/>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Server</a:t>
              </a:r>
            </a:p>
            <a:p>
              <a:pPr defTabSz="822325" eaLnBrk="0" hangingPunct="0">
                <a:spcBef>
                  <a:spcPct val="0"/>
                </a:spcBef>
                <a:buClrTx/>
                <a:buFontTx/>
                <a:buNone/>
              </a:pPr>
              <a:r>
                <a:rPr lang="en-US" sz="1600"/>
                <a:t>process</a:t>
              </a:r>
            </a:p>
          </p:txBody>
        </p:sp>
        <p:grpSp>
          <p:nvGrpSpPr>
            <p:cNvPr id="701485" name="Group 45"/>
            <p:cNvGrpSpPr>
              <a:grpSpLocks/>
            </p:cNvGrpSpPr>
            <p:nvPr/>
          </p:nvGrpSpPr>
          <p:grpSpPr bwMode="auto">
            <a:xfrm>
              <a:off x="437" y="3056"/>
              <a:ext cx="1293" cy="895"/>
              <a:chOff x="389" y="2193"/>
              <a:chExt cx="1293" cy="895"/>
            </a:xfrm>
          </p:grpSpPr>
          <p:sp>
            <p:nvSpPr>
              <p:cNvPr id="701486" name="Oval 46"/>
              <p:cNvSpPr>
                <a:spLocks noChangeArrowheads="1"/>
              </p:cNvSpPr>
              <p:nvPr/>
            </p:nvSpPr>
            <p:spPr bwMode="auto">
              <a:xfrm>
                <a:off x="389" y="2193"/>
                <a:ext cx="1293" cy="614"/>
              </a:xfrm>
              <a:prstGeom prst="ellipse">
                <a:avLst/>
              </a:prstGeom>
              <a:noFill/>
              <a:ln w="28575">
                <a:solidFill>
                  <a:schemeClr val="tx1"/>
                </a:solidFill>
                <a:round/>
                <a:headEnd type="none" w="sm" len="sm"/>
                <a:tailEnd type="none" w="sm" len="sm"/>
              </a:ln>
              <a:effectLst/>
            </p:spPr>
            <p:txBody>
              <a:bodyPr wrap="none" anchor="ctr"/>
              <a:lstStyle/>
              <a:p>
                <a:endParaRPr lang="en-US"/>
              </a:p>
            </p:txBody>
          </p:sp>
          <p:sp>
            <p:nvSpPr>
              <p:cNvPr id="701487" name="Text Box 47"/>
              <p:cNvSpPr txBox="1">
                <a:spLocks noChangeArrowheads="1"/>
              </p:cNvSpPr>
              <p:nvPr/>
            </p:nvSpPr>
            <p:spPr bwMode="auto">
              <a:xfrm>
                <a:off x="517" y="2248"/>
                <a:ext cx="1036" cy="231"/>
              </a:xfrm>
              <a:prstGeom prst="rect">
                <a:avLst/>
              </a:prstGeom>
              <a:noFill/>
              <a:ln w="28575">
                <a:noFill/>
                <a:miter lim="800000"/>
                <a:headEnd type="none" w="sm" len="sm"/>
                <a:tailEnd type="none" w="sm" len="sm"/>
              </a:ln>
              <a:effectLst/>
            </p:spPr>
            <p:txBody>
              <a:bodyPr>
                <a:spAutoFit/>
              </a:bodyPr>
              <a:lstStyle/>
              <a:p>
                <a:pPr defTabSz="228600"/>
                <a:r>
                  <a:rPr lang="en-US"/>
                  <a:t>User process</a:t>
                </a:r>
              </a:p>
            </p:txBody>
          </p:sp>
          <p:pic>
            <p:nvPicPr>
              <p:cNvPr id="701488" name="Picture 48" descr="D:\10iR1_SPOC\10iR1_Server_Manageability\eStudy\Space\coordinator.gif"/>
              <p:cNvPicPr>
                <a:picLocks noChangeAspect="1" noChangeArrowheads="1"/>
              </p:cNvPicPr>
              <p:nvPr/>
            </p:nvPicPr>
            <p:blipFill>
              <a:blip r:embed="rId3" cstate="print"/>
              <a:srcRect/>
              <a:stretch>
                <a:fillRect/>
              </a:stretch>
            </p:blipFill>
            <p:spPr bwMode="gray">
              <a:xfrm>
                <a:off x="728" y="2477"/>
                <a:ext cx="615" cy="611"/>
              </a:xfrm>
              <a:prstGeom prst="rect">
                <a:avLst/>
              </a:prstGeom>
              <a:noFill/>
            </p:spPr>
          </p:pic>
        </p:grpSp>
        <p:sp>
          <p:nvSpPr>
            <p:cNvPr id="701489" name="Freeform 49"/>
            <p:cNvSpPr>
              <a:spLocks/>
            </p:cNvSpPr>
            <p:nvPr/>
          </p:nvSpPr>
          <p:spPr bwMode="auto">
            <a:xfrm flipH="1">
              <a:off x="2968" y="3072"/>
              <a:ext cx="403" cy="374"/>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
          <p:nvSpPr>
            <p:cNvPr id="701490" name="Freeform 50"/>
            <p:cNvSpPr>
              <a:spLocks/>
            </p:cNvSpPr>
            <p:nvPr/>
          </p:nvSpPr>
          <p:spPr bwMode="auto">
            <a:xfrm flipV="1">
              <a:off x="2222" y="1894"/>
              <a:ext cx="304" cy="660"/>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sp>
          <p:nvSpPr>
            <p:cNvPr id="701491" name="Freeform 51"/>
            <p:cNvSpPr>
              <a:spLocks/>
            </p:cNvSpPr>
            <p:nvPr/>
          </p:nvSpPr>
          <p:spPr bwMode="auto">
            <a:xfrm rot="16200000" flipV="1">
              <a:off x="2094" y="3187"/>
              <a:ext cx="381" cy="125"/>
            </a:xfrm>
            <a:custGeom>
              <a:avLst/>
              <a:gdLst/>
              <a:ahLst/>
              <a:cxnLst>
                <a:cxn ang="0">
                  <a:pos x="0" y="0"/>
                </a:cxn>
                <a:cxn ang="0">
                  <a:pos x="0" y="380"/>
                </a:cxn>
                <a:cxn ang="0">
                  <a:pos x="308" y="380"/>
                </a:cxn>
              </a:cxnLst>
              <a:rect l="0" t="0" r="r" b="b"/>
              <a:pathLst>
                <a:path w="309" h="381">
                  <a:moveTo>
                    <a:pt x="0" y="0"/>
                  </a:moveTo>
                  <a:lnTo>
                    <a:pt x="0" y="380"/>
                  </a:lnTo>
                  <a:lnTo>
                    <a:pt x="308" y="380"/>
                  </a:lnTo>
                </a:path>
              </a:pathLst>
            </a:custGeom>
            <a:noFill/>
            <a:ln w="28575" cap="rnd" cmpd="sng">
              <a:solidFill>
                <a:schemeClr val="tx1"/>
              </a:solidFill>
              <a:prstDash val="solid"/>
              <a:round/>
              <a:headEnd type="none" w="sm" len="sm"/>
              <a:tailEnd type="triangle" w="sm" len="sm"/>
            </a:ln>
            <a:effectLst/>
          </p:spPr>
          <p:txBody>
            <a:bodyPr/>
            <a:lstStyle/>
            <a:p>
              <a:endParaRPr lang="en-US"/>
            </a:p>
          </p:txBody>
        </p:sp>
        <p:grpSp>
          <p:nvGrpSpPr>
            <p:cNvPr id="701492" name="Group 52"/>
            <p:cNvGrpSpPr>
              <a:grpSpLocks/>
            </p:cNvGrpSpPr>
            <p:nvPr/>
          </p:nvGrpSpPr>
          <p:grpSpPr bwMode="auto">
            <a:xfrm>
              <a:off x="1088" y="2788"/>
              <a:ext cx="813" cy="268"/>
              <a:chOff x="1088" y="2788"/>
              <a:chExt cx="813" cy="268"/>
            </a:xfrm>
          </p:grpSpPr>
          <p:sp>
            <p:nvSpPr>
              <p:cNvPr id="701493" name="Line 53"/>
              <p:cNvSpPr>
                <a:spLocks noChangeShapeType="1"/>
              </p:cNvSpPr>
              <p:nvPr/>
            </p:nvSpPr>
            <p:spPr bwMode="auto">
              <a:xfrm flipV="1">
                <a:off x="1088" y="2804"/>
                <a:ext cx="504" cy="252"/>
              </a:xfrm>
              <a:prstGeom prst="line">
                <a:avLst/>
              </a:prstGeom>
              <a:noFill/>
              <a:ln w="28575">
                <a:solidFill>
                  <a:schemeClr val="tx1"/>
                </a:solidFill>
                <a:round/>
                <a:headEnd type="none" w="sm" len="sm"/>
                <a:tailEnd type="none" w="sm" len="sm"/>
              </a:ln>
              <a:effectLst/>
            </p:spPr>
            <p:txBody>
              <a:bodyPr/>
              <a:lstStyle/>
              <a:p>
                <a:endParaRPr lang="en-US"/>
              </a:p>
            </p:txBody>
          </p:sp>
          <p:sp>
            <p:nvSpPr>
              <p:cNvPr id="701494" name="Line 54"/>
              <p:cNvSpPr>
                <a:spLocks noChangeShapeType="1"/>
              </p:cNvSpPr>
              <p:nvPr/>
            </p:nvSpPr>
            <p:spPr bwMode="auto">
              <a:xfrm flipV="1">
                <a:off x="1444" y="2800"/>
                <a:ext cx="457" cy="224"/>
              </a:xfrm>
              <a:prstGeom prst="line">
                <a:avLst/>
              </a:prstGeom>
              <a:noFill/>
              <a:ln w="28575">
                <a:solidFill>
                  <a:schemeClr val="tx1"/>
                </a:solidFill>
                <a:round/>
                <a:headEnd type="none" w="sm" len="sm"/>
                <a:tailEnd type="none" w="sm" len="sm"/>
              </a:ln>
              <a:effectLst/>
            </p:spPr>
            <p:txBody>
              <a:bodyPr/>
              <a:lstStyle/>
              <a:p>
                <a:endParaRPr lang="en-US"/>
              </a:p>
            </p:txBody>
          </p:sp>
          <p:sp>
            <p:nvSpPr>
              <p:cNvPr id="701495" name="Line 55"/>
              <p:cNvSpPr>
                <a:spLocks noChangeShapeType="1"/>
              </p:cNvSpPr>
              <p:nvPr/>
            </p:nvSpPr>
            <p:spPr bwMode="auto">
              <a:xfrm flipH="1">
                <a:off x="1436" y="2788"/>
                <a:ext cx="160" cy="248"/>
              </a:xfrm>
              <a:prstGeom prst="line">
                <a:avLst/>
              </a:prstGeom>
              <a:noFill/>
              <a:ln w="28575">
                <a:solidFill>
                  <a:schemeClr val="tx1"/>
                </a:solidFill>
                <a:round/>
                <a:headEnd type="none" w="sm" len="sm"/>
                <a:tailEnd type="none" w="sm" len="sm"/>
              </a:ln>
              <a:effectLst/>
            </p:spPr>
            <p:txBody>
              <a:bodyPr/>
              <a:lstStyle/>
              <a:p>
                <a:endParaRPr lang="en-US"/>
              </a:p>
            </p:txBody>
          </p:sp>
        </p:grpSp>
      </p:grpSp>
      <p:sp>
        <p:nvSpPr>
          <p:cNvPr id="701496" name="Oval 56"/>
          <p:cNvSpPr>
            <a:spLocks noChangeArrowheads="1"/>
          </p:cNvSpPr>
          <p:nvPr/>
        </p:nvSpPr>
        <p:spPr bwMode="blackWhite">
          <a:xfrm>
            <a:off x="944563" y="5843588"/>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4</a:t>
            </a:r>
          </a:p>
        </p:txBody>
      </p:sp>
      <p:sp>
        <p:nvSpPr>
          <p:cNvPr id="701497" name="Text Box 57"/>
          <p:cNvSpPr txBox="1">
            <a:spLocks noChangeArrowheads="1"/>
          </p:cNvSpPr>
          <p:nvPr/>
        </p:nvSpPr>
        <p:spPr bwMode="auto">
          <a:xfrm>
            <a:off x="709613" y="5856288"/>
            <a:ext cx="3486150" cy="366712"/>
          </a:xfrm>
          <a:prstGeom prst="rect">
            <a:avLst/>
          </a:prstGeom>
          <a:noFill/>
          <a:ln w="28575">
            <a:noFill/>
            <a:miter lim="800000"/>
            <a:headEnd type="none" w="sm" len="sm"/>
            <a:tailEnd type="none" w="sm" len="sm"/>
          </a:ln>
          <a:effectLst/>
        </p:spPr>
        <p:txBody>
          <a:bodyPr wrap="none">
            <a:spAutoFit/>
          </a:bodyPr>
          <a:lstStyle/>
          <a:p>
            <a:pPr defTabSz="228600"/>
            <a:r>
              <a:rPr lang="en-US"/>
              <a:t>			The user updates a row.</a:t>
            </a:r>
          </a:p>
        </p:txBody>
      </p:sp>
      <p:sp>
        <p:nvSpPr>
          <p:cNvPr id="701498" name="Oval 58"/>
          <p:cNvSpPr>
            <a:spLocks noChangeArrowheads="1"/>
          </p:cNvSpPr>
          <p:nvPr/>
        </p:nvSpPr>
        <p:spPr bwMode="blackWhite">
          <a:xfrm>
            <a:off x="1681163" y="3943350"/>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10</a:t>
            </a:r>
          </a:p>
        </p:txBody>
      </p:sp>
      <p:sp>
        <p:nvSpPr>
          <p:cNvPr id="701499" name="Oval 59"/>
          <p:cNvSpPr>
            <a:spLocks noChangeArrowheads="1"/>
          </p:cNvSpPr>
          <p:nvPr/>
        </p:nvSpPr>
        <p:spPr bwMode="blackWhite">
          <a:xfrm>
            <a:off x="4432300" y="2178050"/>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7</a:t>
            </a:r>
          </a:p>
        </p:txBody>
      </p:sp>
      <p:sp>
        <p:nvSpPr>
          <p:cNvPr id="701500" name="Oval 60"/>
          <p:cNvSpPr>
            <a:spLocks noChangeArrowheads="1"/>
          </p:cNvSpPr>
          <p:nvPr/>
        </p:nvSpPr>
        <p:spPr bwMode="blackWhite">
          <a:xfrm>
            <a:off x="3324225" y="4984750"/>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6</a:t>
            </a:r>
          </a:p>
        </p:txBody>
      </p:sp>
      <p:sp>
        <p:nvSpPr>
          <p:cNvPr id="701501" name="Oval 61"/>
          <p:cNvSpPr>
            <a:spLocks noChangeArrowheads="1"/>
          </p:cNvSpPr>
          <p:nvPr/>
        </p:nvSpPr>
        <p:spPr bwMode="blackWhite">
          <a:xfrm>
            <a:off x="3975100" y="2178050"/>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5</a:t>
            </a:r>
          </a:p>
        </p:txBody>
      </p:sp>
      <p:sp>
        <p:nvSpPr>
          <p:cNvPr id="701502" name="Oval 62"/>
          <p:cNvSpPr>
            <a:spLocks noChangeArrowheads="1"/>
          </p:cNvSpPr>
          <p:nvPr/>
        </p:nvSpPr>
        <p:spPr bwMode="blackWhite">
          <a:xfrm>
            <a:off x="7005638" y="4784725"/>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8</a:t>
            </a:r>
          </a:p>
        </p:txBody>
      </p:sp>
      <p:sp>
        <p:nvSpPr>
          <p:cNvPr id="701503" name="Oval 63"/>
          <p:cNvSpPr>
            <a:spLocks noChangeArrowheads="1"/>
          </p:cNvSpPr>
          <p:nvPr/>
        </p:nvSpPr>
        <p:spPr bwMode="blackWhite">
          <a:xfrm>
            <a:off x="5135563" y="4375150"/>
            <a:ext cx="406400" cy="406400"/>
          </a:xfrm>
          <a:prstGeom prst="ellipse">
            <a:avLst/>
          </a:prstGeom>
          <a:solidFill>
            <a:schemeClr val="bg1"/>
          </a:solidFill>
          <a:ln w="28575">
            <a:solidFill>
              <a:schemeClr val="hlink"/>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a:solidFill>
                  <a:schemeClr val="hlink"/>
                </a:solidFill>
              </a:rPr>
              <a:t>9</a:t>
            </a:r>
          </a:p>
        </p:txBody>
      </p:sp>
      <p:sp>
        <p:nvSpPr>
          <p:cNvPr id="701504" name="Text Box 64"/>
          <p:cNvSpPr txBox="1">
            <a:spLocks noChangeArrowheads="1"/>
          </p:cNvSpPr>
          <p:nvPr/>
        </p:nvSpPr>
        <p:spPr bwMode="auto">
          <a:xfrm>
            <a:off x="806450" y="1860550"/>
            <a:ext cx="3282950" cy="366713"/>
          </a:xfrm>
          <a:prstGeom prst="rect">
            <a:avLst/>
          </a:prstGeom>
          <a:noFill/>
          <a:ln w="28575">
            <a:noFill/>
            <a:miter lim="800000"/>
            <a:headEnd type="none" w="sm" len="sm"/>
            <a:tailEnd type="none" w="sm" len="sm"/>
          </a:ln>
          <a:effectLst/>
        </p:spPr>
        <p:txBody>
          <a:bodyPr wrap="none">
            <a:spAutoFit/>
          </a:bodyPr>
          <a:lstStyle/>
          <a:p>
            <a:pPr defTabSz="228600"/>
            <a:r>
              <a:rPr lang="en-US"/>
              <a:t>Processing a SQL statement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9" name="Rectangle 11"/>
          <p:cNvSpPr>
            <a:spLocks noGrp="1" noChangeArrowheads="1"/>
          </p:cNvSpPr>
          <p:nvPr>
            <p:ph type="title"/>
          </p:nvPr>
        </p:nvSpPr>
        <p:spPr/>
        <p:txBody>
          <a:bodyPr/>
          <a:lstStyle/>
          <a:p>
            <a:r>
              <a:rPr lang="en-US"/>
              <a:t>Summary</a:t>
            </a:r>
          </a:p>
        </p:txBody>
      </p:sp>
      <p:sp>
        <p:nvSpPr>
          <p:cNvPr id="688140" name="Rectangle 12"/>
          <p:cNvSpPr>
            <a:spLocks noGrp="1" noChangeArrowheads="1"/>
          </p:cNvSpPr>
          <p:nvPr>
            <p:ph type="body" idx="1"/>
          </p:nvPr>
        </p:nvSpPr>
        <p:spPr>
          <a:xfrm>
            <a:off x="863600" y="1816100"/>
            <a:ext cx="7366000" cy="1163638"/>
          </a:xfrm>
        </p:spPr>
        <p:txBody>
          <a:bodyPr/>
          <a:lstStyle/>
          <a:p>
            <a:r>
              <a:rPr lang="en-US"/>
              <a:t>In this lesson, you should have learned how to:</a:t>
            </a:r>
          </a:p>
          <a:p>
            <a:pPr lvl="1"/>
            <a:r>
              <a:rPr lang="en-US"/>
              <a:t>Describe the course objectives</a:t>
            </a:r>
          </a:p>
          <a:p>
            <a:pPr lvl="1"/>
            <a:r>
              <a:rPr lang="en-US"/>
              <a:t>Explain the Oracle Database 10</a:t>
            </a:r>
            <a:r>
              <a:rPr lang="en-US" i="1"/>
              <a:t>g</a:t>
            </a:r>
            <a:r>
              <a:rPr lang="en-US"/>
              <a:t> architecture</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t>Database Architecture: Quiz</a:t>
            </a:r>
          </a:p>
        </p:txBody>
      </p:sp>
      <p:sp>
        <p:nvSpPr>
          <p:cNvPr id="573443" name="Rectangle 3"/>
          <p:cNvSpPr>
            <a:spLocks noGrp="1" noChangeArrowheads="1"/>
          </p:cNvSpPr>
          <p:nvPr>
            <p:ph type="body" idx="1"/>
          </p:nvPr>
        </p:nvSpPr>
        <p:spPr bwMode="gray">
          <a:xfrm>
            <a:off x="863600" y="1816100"/>
            <a:ext cx="7366000" cy="4419600"/>
          </a:xfrm>
        </p:spPr>
        <p:txBody>
          <a:bodyPr/>
          <a:lstStyle/>
          <a:p>
            <a:pPr marL="419100" indent="-419100">
              <a:lnSpc>
                <a:spcPct val="95000"/>
              </a:lnSpc>
              <a:spcBef>
                <a:spcPct val="10000"/>
              </a:spcBef>
            </a:pPr>
            <a:r>
              <a:rPr lang="en-US"/>
              <a:t>Mark each of the following statements about an Oracle </a:t>
            </a:r>
          </a:p>
          <a:p>
            <a:pPr marL="419100" indent="-419100">
              <a:lnSpc>
                <a:spcPct val="95000"/>
              </a:lnSpc>
              <a:spcBef>
                <a:spcPct val="10000"/>
              </a:spcBef>
            </a:pPr>
            <a:r>
              <a:rPr lang="en-US"/>
              <a:t>database as </a:t>
            </a:r>
            <a:r>
              <a:rPr lang="en-US" i="1">
                <a:solidFill>
                  <a:srgbClr val="009900"/>
                </a:solidFill>
              </a:rPr>
              <a:t>True</a:t>
            </a:r>
            <a:r>
              <a:rPr lang="en-US"/>
              <a:t> or </a:t>
            </a:r>
            <a:r>
              <a:rPr lang="en-US" i="1">
                <a:solidFill>
                  <a:schemeClr val="hlink"/>
                </a:solidFill>
              </a:rPr>
              <a:t>False</a:t>
            </a:r>
            <a:r>
              <a:rPr lang="en-US"/>
              <a:t>:</a:t>
            </a:r>
          </a:p>
          <a:p>
            <a:pPr lvl="1">
              <a:lnSpc>
                <a:spcPct val="95000"/>
              </a:lnSpc>
              <a:spcBef>
                <a:spcPct val="10000"/>
              </a:spcBef>
              <a:buClr>
                <a:schemeClr val="tx1"/>
              </a:buClr>
              <a:buFont typeface="Arial" pitchFamily="34" charset="0"/>
              <a:buNone/>
            </a:pPr>
            <a:r>
              <a:rPr lang="en-US"/>
              <a:t>1.	Control files store information about the physical database structure.</a:t>
            </a:r>
          </a:p>
          <a:p>
            <a:pPr lvl="1">
              <a:lnSpc>
                <a:spcPct val="95000"/>
              </a:lnSpc>
              <a:spcBef>
                <a:spcPct val="10000"/>
              </a:spcBef>
              <a:buClr>
                <a:schemeClr val="tx1"/>
              </a:buClr>
              <a:buFont typeface="Arial" pitchFamily="34" charset="0"/>
              <a:buNone/>
            </a:pPr>
            <a:r>
              <a:rPr lang="en-US"/>
              <a:t>2.	Transaction changes are stored in redo log files.</a:t>
            </a:r>
          </a:p>
          <a:p>
            <a:pPr lvl="1">
              <a:lnSpc>
                <a:spcPct val="95000"/>
              </a:lnSpc>
              <a:spcBef>
                <a:spcPct val="10000"/>
              </a:spcBef>
              <a:buClr>
                <a:schemeClr val="tx1"/>
              </a:buClr>
              <a:buFont typeface="Arial" pitchFamily="34" charset="0"/>
              <a:buNone/>
            </a:pPr>
            <a:r>
              <a:rPr lang="en-US"/>
              <a:t>3.	Tablespaces consist of one or more data files.</a:t>
            </a:r>
          </a:p>
          <a:p>
            <a:pPr lvl="1">
              <a:lnSpc>
                <a:spcPct val="95000"/>
              </a:lnSpc>
              <a:spcBef>
                <a:spcPct val="10000"/>
              </a:spcBef>
              <a:buClr>
                <a:schemeClr val="tx1"/>
              </a:buClr>
              <a:buFont typeface="Arial" pitchFamily="34" charset="0"/>
              <a:buNone/>
            </a:pPr>
            <a:r>
              <a:rPr lang="en-US"/>
              <a:t>4.	A data file can be used for more than one tablespace.</a:t>
            </a:r>
          </a:p>
          <a:p>
            <a:pPr lvl="1">
              <a:lnSpc>
                <a:spcPct val="95000"/>
              </a:lnSpc>
              <a:spcBef>
                <a:spcPct val="10000"/>
              </a:spcBef>
              <a:buClr>
                <a:schemeClr val="tx1"/>
              </a:buClr>
              <a:buFont typeface="Arial" pitchFamily="34" charset="0"/>
              <a:buNone/>
            </a:pPr>
            <a:r>
              <a:rPr lang="en-US"/>
              <a:t>5.	LogWriter (LGWR) writes redo log entries to the disk.</a:t>
            </a:r>
          </a:p>
          <a:p>
            <a:pPr lvl="1">
              <a:lnSpc>
                <a:spcPct val="95000"/>
              </a:lnSpc>
              <a:spcBef>
                <a:spcPct val="10000"/>
              </a:spcBef>
              <a:buClr>
                <a:schemeClr val="tx1"/>
              </a:buClr>
              <a:buFont typeface="Arial" pitchFamily="34" charset="0"/>
              <a:buNone/>
            </a:pPr>
            <a:r>
              <a:rPr lang="en-US"/>
              <a:t>6.	Database Writer (DBW</a:t>
            </a:r>
            <a:r>
              <a:rPr lang="en-US" i="1"/>
              <a:t>n</a:t>
            </a:r>
            <a:r>
              <a:rPr lang="en-US"/>
              <a:t>) writes modified blocks from the buffer cache to the disk.</a:t>
            </a:r>
          </a:p>
          <a:p>
            <a:pPr lvl="1">
              <a:lnSpc>
                <a:spcPct val="95000"/>
              </a:lnSpc>
              <a:spcBef>
                <a:spcPct val="10000"/>
              </a:spcBef>
              <a:buClr>
                <a:schemeClr val="tx1"/>
              </a:buClr>
              <a:buFont typeface="Arial" pitchFamily="34" charset="0"/>
              <a:buNone/>
            </a:pPr>
            <a:r>
              <a:rPr lang="en-US"/>
              <a:t>7.	All Oracle background processes are optional.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t>Oracle Memory Structures</a:t>
            </a:r>
            <a:endParaRPr lang="en-US" sz="800"/>
          </a:p>
        </p:txBody>
      </p:sp>
      <p:sp>
        <p:nvSpPr>
          <p:cNvPr id="612355" name="AutoShape 3"/>
          <p:cNvSpPr>
            <a:spLocks noChangeArrowheads="1"/>
          </p:cNvSpPr>
          <p:nvPr/>
        </p:nvSpPr>
        <p:spPr bwMode="blackWhite">
          <a:xfrm>
            <a:off x="1176338" y="3598863"/>
            <a:ext cx="6248400" cy="2720975"/>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12356" name="AutoShape 4"/>
          <p:cNvSpPr>
            <a:spLocks noChangeArrowheads="1"/>
          </p:cNvSpPr>
          <p:nvPr/>
        </p:nvSpPr>
        <p:spPr bwMode="blackWhite">
          <a:xfrm>
            <a:off x="1314450" y="5178425"/>
            <a:ext cx="1768475" cy="785813"/>
          </a:xfrm>
          <a:prstGeom prst="roundRect">
            <a:avLst>
              <a:gd name="adj" fmla="val 12495"/>
            </a:avLst>
          </a:prstGeom>
          <a:solidFill>
            <a:srgbClr val="339966"/>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Java pool</a:t>
            </a:r>
          </a:p>
        </p:txBody>
      </p:sp>
      <p:sp>
        <p:nvSpPr>
          <p:cNvPr id="612357" name="AutoShape 5"/>
          <p:cNvSpPr>
            <a:spLocks noChangeArrowheads="1"/>
          </p:cNvSpPr>
          <p:nvPr/>
        </p:nvSpPr>
        <p:spPr bwMode="blackWhite">
          <a:xfrm>
            <a:off x="3433763" y="5176838"/>
            <a:ext cx="1768475" cy="785812"/>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sp>
        <p:nvSpPr>
          <p:cNvPr id="612358" name="AutoShape 6"/>
          <p:cNvSpPr>
            <a:spLocks noChangeArrowheads="1"/>
          </p:cNvSpPr>
          <p:nvPr/>
        </p:nvSpPr>
        <p:spPr bwMode="blackWhite">
          <a:xfrm>
            <a:off x="5505450" y="5176838"/>
            <a:ext cx="1768475" cy="785812"/>
          </a:xfrm>
          <a:prstGeom prst="roundRect">
            <a:avLst>
              <a:gd name="adj" fmla="val 12495"/>
            </a:avLst>
          </a:prstGeom>
          <a:solidFill>
            <a:srgbClr val="99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Redo log </a:t>
            </a:r>
          </a:p>
          <a:p>
            <a:pPr eaLnBrk="0" hangingPunct="0">
              <a:spcBef>
                <a:spcPct val="0"/>
              </a:spcBef>
              <a:buClrTx/>
              <a:buFontTx/>
              <a:buNone/>
            </a:pPr>
            <a:r>
              <a:rPr lang="en-US"/>
              <a:t>buffer</a:t>
            </a:r>
          </a:p>
        </p:txBody>
      </p:sp>
      <p:sp>
        <p:nvSpPr>
          <p:cNvPr id="612359" name="AutoShape 7"/>
          <p:cNvSpPr>
            <a:spLocks noChangeArrowheads="1"/>
          </p:cNvSpPr>
          <p:nvPr/>
        </p:nvSpPr>
        <p:spPr bwMode="blackWhite">
          <a:xfrm>
            <a:off x="1314450" y="4111625"/>
            <a:ext cx="1768475" cy="785813"/>
          </a:xfrm>
          <a:prstGeom prst="roundRect">
            <a:avLst>
              <a:gd name="adj" fmla="val 12495"/>
            </a:avLst>
          </a:prstGeom>
          <a:solidFill>
            <a:srgbClr val="CC66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Shared pool</a:t>
            </a:r>
          </a:p>
        </p:txBody>
      </p:sp>
      <p:sp>
        <p:nvSpPr>
          <p:cNvPr id="612360" name="AutoShape 8"/>
          <p:cNvSpPr>
            <a:spLocks noChangeArrowheads="1"/>
          </p:cNvSpPr>
          <p:nvPr/>
        </p:nvSpPr>
        <p:spPr bwMode="blackWhite">
          <a:xfrm>
            <a:off x="5505450" y="4110038"/>
            <a:ext cx="1768475" cy="785812"/>
          </a:xfrm>
          <a:prstGeom prst="roundRect">
            <a:avLst>
              <a:gd name="adj" fmla="val 12495"/>
            </a:avLst>
          </a:prstGeom>
          <a:solidFill>
            <a:srgbClr val="FFCC99"/>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Large pool</a:t>
            </a:r>
          </a:p>
        </p:txBody>
      </p:sp>
      <p:sp>
        <p:nvSpPr>
          <p:cNvPr id="612361" name="Rectangle 9"/>
          <p:cNvSpPr>
            <a:spLocks noChangeArrowheads="1"/>
          </p:cNvSpPr>
          <p:nvPr/>
        </p:nvSpPr>
        <p:spPr bwMode="blackWhite">
          <a:xfrm>
            <a:off x="3370263" y="3724275"/>
            <a:ext cx="199707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612362" name="AutoShape 10"/>
          <p:cNvSpPr>
            <a:spLocks noChangeArrowheads="1"/>
          </p:cNvSpPr>
          <p:nvPr/>
        </p:nvSpPr>
        <p:spPr bwMode="blackWhite">
          <a:xfrm>
            <a:off x="3433763" y="4110038"/>
            <a:ext cx="1768475" cy="785812"/>
          </a:xfrm>
          <a:prstGeom prst="roundRect">
            <a:avLst>
              <a:gd name="adj" fmla="val 12495"/>
            </a:avLst>
          </a:prstGeom>
          <a:solidFill>
            <a:srgbClr val="99CCCC"/>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Streams pool</a:t>
            </a:r>
          </a:p>
        </p:txBody>
      </p:sp>
      <p:sp>
        <p:nvSpPr>
          <p:cNvPr id="612363" name="Rectangle 11"/>
          <p:cNvSpPr>
            <a:spLocks noChangeArrowheads="1"/>
          </p:cNvSpPr>
          <p:nvPr/>
        </p:nvSpPr>
        <p:spPr bwMode="blackWhite">
          <a:xfrm>
            <a:off x="1328738" y="2357438"/>
            <a:ext cx="950912" cy="814387"/>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Server</a:t>
            </a:r>
          </a:p>
          <a:p>
            <a:pPr defTabSz="822325" eaLnBrk="0" hangingPunct="0">
              <a:spcBef>
                <a:spcPct val="0"/>
              </a:spcBef>
              <a:buClrTx/>
              <a:buFontTx/>
              <a:buNone/>
            </a:pPr>
            <a:r>
              <a:rPr lang="en-US" sz="1600"/>
              <a:t>process</a:t>
            </a:r>
          </a:p>
          <a:p>
            <a:pPr defTabSz="822325" eaLnBrk="0" hangingPunct="0">
              <a:spcBef>
                <a:spcPct val="0"/>
              </a:spcBef>
              <a:buClrTx/>
              <a:buFontTx/>
              <a:buNone/>
            </a:pPr>
            <a:r>
              <a:rPr lang="en-US" sz="1600"/>
              <a:t>1</a:t>
            </a:r>
          </a:p>
        </p:txBody>
      </p:sp>
      <p:sp>
        <p:nvSpPr>
          <p:cNvPr id="612364" name="Rectangle 12"/>
          <p:cNvSpPr>
            <a:spLocks noChangeArrowheads="1"/>
          </p:cNvSpPr>
          <p:nvPr/>
        </p:nvSpPr>
        <p:spPr bwMode="blackWhite">
          <a:xfrm>
            <a:off x="2624138" y="2547938"/>
            <a:ext cx="685800" cy="433387"/>
          </a:xfrm>
          <a:prstGeom prst="rect">
            <a:avLst/>
          </a:prstGeom>
          <a:solidFill>
            <a:srgbClr val="FF99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PGA</a:t>
            </a:r>
          </a:p>
        </p:txBody>
      </p:sp>
      <p:sp>
        <p:nvSpPr>
          <p:cNvPr id="612365" name="Rectangle 13"/>
          <p:cNvSpPr>
            <a:spLocks noChangeArrowheads="1"/>
          </p:cNvSpPr>
          <p:nvPr/>
        </p:nvSpPr>
        <p:spPr bwMode="blackWhite">
          <a:xfrm>
            <a:off x="3719513" y="2357438"/>
            <a:ext cx="950912" cy="814387"/>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Server</a:t>
            </a:r>
          </a:p>
          <a:p>
            <a:pPr defTabSz="822325" eaLnBrk="0" hangingPunct="0">
              <a:spcBef>
                <a:spcPct val="0"/>
              </a:spcBef>
              <a:buClrTx/>
              <a:buFontTx/>
              <a:buNone/>
            </a:pPr>
            <a:r>
              <a:rPr lang="en-US" sz="1600"/>
              <a:t>process</a:t>
            </a:r>
          </a:p>
          <a:p>
            <a:pPr defTabSz="822325" eaLnBrk="0" hangingPunct="0">
              <a:spcBef>
                <a:spcPct val="0"/>
              </a:spcBef>
              <a:buClrTx/>
              <a:buFontTx/>
              <a:buNone/>
            </a:pPr>
            <a:r>
              <a:rPr lang="en-US" sz="1600"/>
              <a:t>2</a:t>
            </a:r>
          </a:p>
        </p:txBody>
      </p:sp>
      <p:sp>
        <p:nvSpPr>
          <p:cNvPr id="612366" name="Rectangle 14"/>
          <p:cNvSpPr>
            <a:spLocks noChangeArrowheads="1"/>
          </p:cNvSpPr>
          <p:nvPr/>
        </p:nvSpPr>
        <p:spPr bwMode="blackWhite">
          <a:xfrm>
            <a:off x="5014913" y="2547938"/>
            <a:ext cx="685800" cy="433387"/>
          </a:xfrm>
          <a:prstGeom prst="rect">
            <a:avLst/>
          </a:prstGeom>
          <a:solidFill>
            <a:srgbClr val="FF99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PGA</a:t>
            </a:r>
          </a:p>
        </p:txBody>
      </p:sp>
      <p:sp>
        <p:nvSpPr>
          <p:cNvPr id="612367" name="Rectangle 15"/>
          <p:cNvSpPr>
            <a:spLocks noChangeArrowheads="1"/>
          </p:cNvSpPr>
          <p:nvPr/>
        </p:nvSpPr>
        <p:spPr bwMode="blackWhite">
          <a:xfrm>
            <a:off x="6091238" y="2357438"/>
            <a:ext cx="1371600" cy="814387"/>
          </a:xfrm>
          <a:prstGeom prst="rect">
            <a:avLst/>
          </a:prstGeom>
          <a:solidFill>
            <a:srgbClr val="FFFFCC"/>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Background</a:t>
            </a:r>
          </a:p>
          <a:p>
            <a:pPr defTabSz="822325" eaLnBrk="0" hangingPunct="0">
              <a:spcBef>
                <a:spcPct val="0"/>
              </a:spcBef>
              <a:buClrTx/>
              <a:buFontTx/>
              <a:buNone/>
            </a:pPr>
            <a:r>
              <a:rPr lang="en-US" sz="1600"/>
              <a:t>process</a:t>
            </a:r>
          </a:p>
        </p:txBody>
      </p:sp>
      <p:sp>
        <p:nvSpPr>
          <p:cNvPr id="612368" name="Rectangle 16"/>
          <p:cNvSpPr>
            <a:spLocks noChangeArrowheads="1"/>
          </p:cNvSpPr>
          <p:nvPr/>
        </p:nvSpPr>
        <p:spPr bwMode="blackWhite">
          <a:xfrm>
            <a:off x="7772400" y="2547938"/>
            <a:ext cx="685800" cy="433387"/>
          </a:xfrm>
          <a:prstGeom prst="rect">
            <a:avLst/>
          </a:prstGeom>
          <a:solidFill>
            <a:srgbClr val="FF99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PGA</a:t>
            </a:r>
          </a:p>
        </p:txBody>
      </p:sp>
      <p:sp>
        <p:nvSpPr>
          <p:cNvPr id="612369" name="Line 17"/>
          <p:cNvSpPr>
            <a:spLocks noChangeShapeType="1"/>
          </p:cNvSpPr>
          <p:nvPr/>
        </p:nvSpPr>
        <p:spPr bwMode="blackWhite">
          <a:xfrm>
            <a:off x="4684713" y="2765425"/>
            <a:ext cx="320675" cy="0"/>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612371" name="Line 19"/>
          <p:cNvSpPr>
            <a:spLocks noChangeShapeType="1"/>
          </p:cNvSpPr>
          <p:nvPr/>
        </p:nvSpPr>
        <p:spPr bwMode="blackWhite">
          <a:xfrm>
            <a:off x="2293938" y="2765425"/>
            <a:ext cx="320675" cy="0"/>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612372" name="Line 20"/>
          <p:cNvSpPr>
            <a:spLocks noChangeShapeType="1"/>
          </p:cNvSpPr>
          <p:nvPr/>
        </p:nvSpPr>
        <p:spPr bwMode="blackWhite">
          <a:xfrm>
            <a:off x="1785938" y="3176588"/>
            <a:ext cx="0" cy="411162"/>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612373" name="Line 21"/>
          <p:cNvSpPr>
            <a:spLocks noChangeShapeType="1"/>
          </p:cNvSpPr>
          <p:nvPr/>
        </p:nvSpPr>
        <p:spPr bwMode="blackWhite">
          <a:xfrm>
            <a:off x="4176713" y="3176588"/>
            <a:ext cx="0" cy="411162"/>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612374" name="Line 22"/>
          <p:cNvSpPr>
            <a:spLocks noChangeShapeType="1"/>
          </p:cNvSpPr>
          <p:nvPr/>
        </p:nvSpPr>
        <p:spPr bwMode="blackWhite">
          <a:xfrm>
            <a:off x="6700838" y="3176588"/>
            <a:ext cx="0" cy="411162"/>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612376" name="Text Box 24"/>
          <p:cNvSpPr txBox="1">
            <a:spLocks noChangeArrowheads="1"/>
          </p:cNvSpPr>
          <p:nvPr/>
        </p:nvSpPr>
        <p:spPr bwMode="auto">
          <a:xfrm>
            <a:off x="935038" y="1000125"/>
            <a:ext cx="1628775" cy="971550"/>
          </a:xfrm>
          <a:prstGeom prst="rect">
            <a:avLst/>
          </a:prstGeom>
          <a:noFill/>
          <a:ln w="28575">
            <a:solidFill>
              <a:schemeClr val="tx1"/>
            </a:solidFill>
            <a:miter lim="800000"/>
            <a:headEnd type="none" w="sm" len="sm"/>
            <a:tailEnd type="none" w="sm" len="sm"/>
          </a:ln>
          <a:effectLst/>
        </p:spPr>
        <p:txBody>
          <a:bodyPr>
            <a:spAutoFit/>
          </a:bodyPr>
          <a:lstStyle/>
          <a:p>
            <a:pPr algn="l" defTabSz="228600">
              <a:spcBef>
                <a:spcPct val="0"/>
              </a:spcBef>
            </a:pPr>
            <a:r>
              <a:rPr lang="en-US" sz="1400">
                <a:solidFill>
                  <a:srgbClr val="0000FF"/>
                </a:solidFill>
              </a:rPr>
              <a:t>DB structures</a:t>
            </a:r>
          </a:p>
          <a:p>
            <a:pPr algn="l" defTabSz="228600">
              <a:spcBef>
                <a:spcPct val="0"/>
              </a:spcBef>
            </a:pPr>
            <a:r>
              <a:rPr lang="en-US" sz="1400"/>
              <a:t>-   </a:t>
            </a:r>
            <a:r>
              <a:rPr lang="en-US" sz="1400">
                <a:solidFill>
                  <a:srgbClr val="0000CC"/>
                </a:solidFill>
              </a:rPr>
              <a:t>Memory &lt;&lt;</a:t>
            </a:r>
          </a:p>
          <a:p>
            <a:pPr algn="l" defTabSz="228600">
              <a:spcBef>
                <a:spcPct val="0"/>
              </a:spcBef>
            </a:pPr>
            <a:r>
              <a:rPr lang="en-US" sz="1400"/>
              <a:t>-   Process</a:t>
            </a:r>
          </a:p>
          <a:p>
            <a:pPr algn="l" defTabSz="228600">
              <a:spcBef>
                <a:spcPct val="0"/>
              </a:spcBef>
            </a:pPr>
            <a:r>
              <a:rPr lang="en-US" sz="1400"/>
              <a:t>-   Storage</a:t>
            </a:r>
          </a:p>
        </p:txBody>
      </p:sp>
      <p:sp>
        <p:nvSpPr>
          <p:cNvPr id="612379" name="Line 27"/>
          <p:cNvSpPr>
            <a:spLocks noChangeShapeType="1"/>
          </p:cNvSpPr>
          <p:nvPr/>
        </p:nvSpPr>
        <p:spPr bwMode="blackWhite">
          <a:xfrm>
            <a:off x="7466013" y="2774950"/>
            <a:ext cx="320675" cy="0"/>
          </a:xfrm>
          <a:prstGeom prst="line">
            <a:avLst/>
          </a:prstGeom>
          <a:noFill/>
          <a:ln w="28575" cap="rnd">
            <a:solidFill>
              <a:schemeClr val="tx1"/>
            </a:solidFill>
            <a:round/>
            <a:headEnd type="triangle" w="sm" len="sm"/>
            <a:tailEnd type="triangle" w="sm" len="sm"/>
          </a:ln>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t>Oracle Memory Structures</a:t>
            </a:r>
            <a:br>
              <a:rPr lang="en-US"/>
            </a:br>
            <a:r>
              <a:rPr lang="en-US" altLang="en-US"/>
              <a:t>Full Notes Page</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noFill/>
        </p:spPr>
        <p:txBody>
          <a:bodyPr/>
          <a:lstStyle/>
          <a:p>
            <a:r>
              <a:rPr lang="en-US"/>
              <a:t>Process Structures</a:t>
            </a:r>
          </a:p>
        </p:txBody>
      </p:sp>
      <p:sp>
        <p:nvSpPr>
          <p:cNvPr id="636995" name="Rectangle 67"/>
          <p:cNvSpPr>
            <a:spLocks noGrp="1" noChangeArrowheads="1"/>
          </p:cNvSpPr>
          <p:nvPr>
            <p:ph type="body" idx="1"/>
          </p:nvPr>
        </p:nvSpPr>
        <p:spPr>
          <a:xfrm>
            <a:off x="889000" y="4202113"/>
            <a:ext cx="7366000" cy="2168525"/>
          </a:xfrm>
        </p:spPr>
        <p:txBody>
          <a:bodyPr/>
          <a:lstStyle/>
          <a:p>
            <a:pPr lvl="1"/>
            <a:r>
              <a:rPr lang="en-US">
                <a:solidFill>
                  <a:srgbClr val="996600"/>
                </a:solidFill>
              </a:rPr>
              <a:t>User process:</a:t>
            </a:r>
            <a:r>
              <a:rPr lang="en-US"/>
              <a:t> Started at the time a database user requests a connection to the Oracle server</a:t>
            </a:r>
          </a:p>
          <a:p>
            <a:pPr lvl="1"/>
            <a:r>
              <a:rPr lang="en-US">
                <a:solidFill>
                  <a:srgbClr val="0000CC"/>
                </a:solidFill>
              </a:rPr>
              <a:t>Server process:</a:t>
            </a:r>
            <a:r>
              <a:rPr lang="en-US"/>
              <a:t> Connects to the Oracle instance and is started when a user establishes a session</a:t>
            </a:r>
          </a:p>
          <a:p>
            <a:pPr lvl="1"/>
            <a:r>
              <a:rPr lang="en-US">
                <a:solidFill>
                  <a:srgbClr val="008080"/>
                </a:solidFill>
              </a:rPr>
              <a:t>Background processes:</a:t>
            </a:r>
            <a:r>
              <a:rPr lang="en-US"/>
              <a:t> Started when an Oracle instance is started</a:t>
            </a:r>
          </a:p>
        </p:txBody>
      </p:sp>
      <p:sp>
        <p:nvSpPr>
          <p:cNvPr id="636947" name="Rectangle 19"/>
          <p:cNvSpPr>
            <a:spLocks noChangeArrowheads="1"/>
          </p:cNvSpPr>
          <p:nvPr/>
        </p:nvSpPr>
        <p:spPr bwMode="blackWhite">
          <a:xfrm>
            <a:off x="5259388" y="1854200"/>
            <a:ext cx="3008312" cy="2090738"/>
          </a:xfrm>
          <a:prstGeom prst="rect">
            <a:avLst/>
          </a:prstGeom>
          <a:solidFill>
            <a:srgbClr val="99CCCC"/>
          </a:solidFill>
          <a:ln w="25400">
            <a:solidFill>
              <a:srgbClr val="000000"/>
            </a:solidFill>
            <a:miter lim="800000"/>
            <a:headEnd/>
            <a:tailEnd/>
          </a:ln>
          <a:effectLst/>
        </p:spPr>
        <p:txBody>
          <a:bodyPr wrap="none" lIns="46038" tIns="46038" rIns="46038" bIns="46038" anchorCtr="1"/>
          <a:lstStyle/>
          <a:p>
            <a:pPr defTabSz="822325" eaLnBrk="0" hangingPunct="0">
              <a:lnSpc>
                <a:spcPct val="95000"/>
              </a:lnSpc>
              <a:spcBef>
                <a:spcPct val="0"/>
              </a:spcBef>
              <a:buClrTx/>
              <a:buFontTx/>
              <a:buNone/>
            </a:pPr>
            <a:r>
              <a:rPr lang="en-US"/>
              <a:t>Instance</a:t>
            </a:r>
          </a:p>
        </p:txBody>
      </p:sp>
      <p:grpSp>
        <p:nvGrpSpPr>
          <p:cNvPr id="636948" name="Group 20"/>
          <p:cNvGrpSpPr>
            <a:grpSpLocks/>
          </p:cNvGrpSpPr>
          <p:nvPr/>
        </p:nvGrpSpPr>
        <p:grpSpPr bwMode="auto">
          <a:xfrm>
            <a:off x="5448300" y="2209800"/>
            <a:ext cx="2501900" cy="552450"/>
            <a:chOff x="1758" y="1340"/>
            <a:chExt cx="2255" cy="543"/>
          </a:xfrm>
        </p:grpSpPr>
        <p:sp>
          <p:nvSpPr>
            <p:cNvPr id="636949" name="AutoShape 21"/>
            <p:cNvSpPr>
              <a:spLocks noChangeArrowheads="1"/>
            </p:cNvSpPr>
            <p:nvPr/>
          </p:nvSpPr>
          <p:spPr bwMode="blackWhite">
            <a:xfrm>
              <a:off x="1758" y="1340"/>
              <a:ext cx="2255" cy="543"/>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36950" name="Text Box 22"/>
            <p:cNvSpPr txBox="1">
              <a:spLocks noChangeArrowheads="1"/>
            </p:cNvSpPr>
            <p:nvPr/>
          </p:nvSpPr>
          <p:spPr bwMode="auto">
            <a:xfrm>
              <a:off x="2581" y="1365"/>
              <a:ext cx="612" cy="360"/>
            </a:xfrm>
            <a:prstGeom prst="rect">
              <a:avLst/>
            </a:prstGeom>
            <a:noFill/>
            <a:ln w="28575">
              <a:noFill/>
              <a:miter lim="800000"/>
              <a:headEnd type="none" w="sm" len="sm"/>
              <a:tailEnd type="none" w="sm" len="sm"/>
            </a:ln>
            <a:effectLst/>
          </p:spPr>
          <p:txBody>
            <a:bodyPr wrap="none">
              <a:spAutoFit/>
            </a:bodyPr>
            <a:lstStyle/>
            <a:p>
              <a:pPr defTabSz="228600"/>
              <a:r>
                <a:rPr lang="en-US"/>
                <a:t>SGA</a:t>
              </a:r>
            </a:p>
          </p:txBody>
        </p:sp>
      </p:grpSp>
      <p:sp>
        <p:nvSpPr>
          <p:cNvPr id="636952" name="Oval 24"/>
          <p:cNvSpPr>
            <a:spLocks noChangeArrowheads="1"/>
          </p:cNvSpPr>
          <p:nvPr/>
        </p:nvSpPr>
        <p:spPr bwMode="blackWhite">
          <a:xfrm>
            <a:off x="5448300" y="2876550"/>
            <a:ext cx="2476500" cy="950913"/>
          </a:xfrm>
          <a:prstGeom prst="ellipse">
            <a:avLst/>
          </a:prstGeom>
          <a:solidFill>
            <a:srgbClr val="FFFFCC"/>
          </a:solidFill>
          <a:ln w="25400">
            <a:solidFill>
              <a:schemeClr val="bg2"/>
            </a:solidFill>
            <a:round/>
            <a:headEnd/>
            <a:tailEnd/>
          </a:ln>
          <a:effectLst/>
        </p:spPr>
        <p:txBody>
          <a:bodyPr wrap="none" lIns="55563" tIns="26988" rIns="55563" bIns="26988" anchor="ctr"/>
          <a:lstStyle/>
          <a:p>
            <a:pPr defTabSz="296863" eaLnBrk="0" hangingPunct="0">
              <a:spcBef>
                <a:spcPct val="50000"/>
              </a:spcBef>
              <a:buClrTx/>
              <a:buFontTx/>
              <a:buNone/>
            </a:pPr>
            <a:endParaRPr lang="en-US">
              <a:solidFill>
                <a:schemeClr val="bg2"/>
              </a:solidFill>
            </a:endParaRPr>
          </a:p>
        </p:txBody>
      </p:sp>
      <p:sp>
        <p:nvSpPr>
          <p:cNvPr id="636953" name="Text Box 25"/>
          <p:cNvSpPr txBox="1">
            <a:spLocks noChangeArrowheads="1"/>
          </p:cNvSpPr>
          <p:nvPr/>
        </p:nvSpPr>
        <p:spPr bwMode="auto">
          <a:xfrm>
            <a:off x="5908675" y="3022600"/>
            <a:ext cx="1581150" cy="696913"/>
          </a:xfrm>
          <a:prstGeom prst="rect">
            <a:avLst/>
          </a:prstGeom>
          <a:noFill/>
          <a:ln w="28575">
            <a:noFill/>
            <a:miter lim="800000"/>
            <a:headEnd type="none" w="sm" len="sm"/>
            <a:tailEnd type="none" w="sm" len="sm"/>
          </a:ln>
          <a:effectLst/>
        </p:spPr>
        <p:txBody>
          <a:bodyPr wrap="none">
            <a:spAutoFit/>
          </a:bodyPr>
          <a:lstStyle/>
          <a:p>
            <a:pPr defTabSz="228600"/>
            <a:r>
              <a:rPr lang="en-US">
                <a:solidFill>
                  <a:srgbClr val="008080"/>
                </a:solidFill>
              </a:rPr>
              <a:t>Background </a:t>
            </a:r>
          </a:p>
          <a:p>
            <a:pPr defTabSz="228600"/>
            <a:r>
              <a:rPr lang="en-US">
                <a:solidFill>
                  <a:srgbClr val="008080"/>
                </a:solidFill>
              </a:rPr>
              <a:t>processes</a:t>
            </a:r>
          </a:p>
        </p:txBody>
      </p:sp>
      <p:sp>
        <p:nvSpPr>
          <p:cNvPr id="636988" name="Rectangle 60"/>
          <p:cNvSpPr>
            <a:spLocks noChangeArrowheads="1"/>
          </p:cNvSpPr>
          <p:nvPr/>
        </p:nvSpPr>
        <p:spPr bwMode="blackWhite">
          <a:xfrm>
            <a:off x="3694113" y="2484438"/>
            <a:ext cx="950912" cy="814387"/>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solidFill>
                  <a:srgbClr val="0000CC"/>
                </a:solidFill>
              </a:rPr>
              <a:t>Server</a:t>
            </a:r>
          </a:p>
          <a:p>
            <a:pPr defTabSz="822325" eaLnBrk="0" hangingPunct="0">
              <a:spcBef>
                <a:spcPct val="0"/>
              </a:spcBef>
              <a:buClrTx/>
              <a:buFontTx/>
              <a:buNone/>
            </a:pPr>
            <a:r>
              <a:rPr lang="en-US" sz="1600">
                <a:solidFill>
                  <a:srgbClr val="0000CC"/>
                </a:solidFill>
              </a:rPr>
              <a:t>process</a:t>
            </a:r>
          </a:p>
        </p:txBody>
      </p:sp>
      <p:sp>
        <p:nvSpPr>
          <p:cNvPr id="636989" name="Rectangle 61"/>
          <p:cNvSpPr>
            <a:spLocks noChangeArrowheads="1"/>
          </p:cNvSpPr>
          <p:nvPr/>
        </p:nvSpPr>
        <p:spPr bwMode="blackWhite">
          <a:xfrm>
            <a:off x="4125913" y="1998663"/>
            <a:ext cx="685800" cy="433387"/>
          </a:xfrm>
          <a:prstGeom prst="rect">
            <a:avLst/>
          </a:prstGeom>
          <a:solidFill>
            <a:srgbClr val="FF99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PGA</a:t>
            </a:r>
          </a:p>
        </p:txBody>
      </p:sp>
      <p:sp>
        <p:nvSpPr>
          <p:cNvPr id="636990" name="Line 62"/>
          <p:cNvSpPr>
            <a:spLocks noChangeShapeType="1"/>
          </p:cNvSpPr>
          <p:nvPr/>
        </p:nvSpPr>
        <p:spPr bwMode="blackWhite">
          <a:xfrm>
            <a:off x="4648200" y="2892425"/>
            <a:ext cx="609600" cy="0"/>
          </a:xfrm>
          <a:prstGeom prst="line">
            <a:avLst/>
          </a:prstGeom>
          <a:noFill/>
          <a:ln w="28575" cap="rnd">
            <a:solidFill>
              <a:schemeClr val="tx1"/>
            </a:solidFill>
            <a:round/>
            <a:headEnd type="triangle" w="sm" len="sm"/>
            <a:tailEnd type="triangle" w="sm" len="sm"/>
          </a:ln>
          <a:effectLst/>
        </p:spPr>
        <p:txBody>
          <a:bodyPr/>
          <a:lstStyle/>
          <a:p>
            <a:endParaRPr lang="en-US"/>
          </a:p>
        </p:txBody>
      </p:sp>
      <p:sp>
        <p:nvSpPr>
          <p:cNvPr id="636991" name="Oval 63"/>
          <p:cNvSpPr>
            <a:spLocks noChangeArrowheads="1"/>
          </p:cNvSpPr>
          <p:nvPr/>
        </p:nvSpPr>
        <p:spPr bwMode="auto">
          <a:xfrm>
            <a:off x="1008063" y="2400300"/>
            <a:ext cx="2052637" cy="974725"/>
          </a:xfrm>
          <a:prstGeom prst="ellipse">
            <a:avLst/>
          </a:prstGeom>
          <a:noFill/>
          <a:ln w="28575">
            <a:solidFill>
              <a:schemeClr val="tx1"/>
            </a:solidFill>
            <a:round/>
            <a:headEnd type="none" w="sm" len="sm"/>
            <a:tailEnd type="none" w="sm" len="sm"/>
          </a:ln>
          <a:effectLst/>
        </p:spPr>
        <p:txBody>
          <a:bodyPr wrap="none" anchor="ctr"/>
          <a:lstStyle/>
          <a:p>
            <a:endParaRPr lang="en-US"/>
          </a:p>
        </p:txBody>
      </p:sp>
      <p:sp>
        <p:nvSpPr>
          <p:cNvPr id="636992" name="Text Box 64"/>
          <p:cNvSpPr txBox="1">
            <a:spLocks noChangeArrowheads="1"/>
          </p:cNvSpPr>
          <p:nvPr/>
        </p:nvSpPr>
        <p:spPr bwMode="auto">
          <a:xfrm>
            <a:off x="1211263" y="2487613"/>
            <a:ext cx="1644650" cy="366712"/>
          </a:xfrm>
          <a:prstGeom prst="rect">
            <a:avLst/>
          </a:prstGeom>
          <a:noFill/>
          <a:ln w="28575">
            <a:noFill/>
            <a:miter lim="800000"/>
            <a:headEnd type="none" w="sm" len="sm"/>
            <a:tailEnd type="none" w="sm" len="sm"/>
          </a:ln>
          <a:effectLst/>
        </p:spPr>
        <p:txBody>
          <a:bodyPr>
            <a:spAutoFit/>
          </a:bodyPr>
          <a:lstStyle/>
          <a:p>
            <a:pPr defTabSz="228600"/>
            <a:r>
              <a:rPr lang="en-US">
                <a:solidFill>
                  <a:srgbClr val="996600"/>
                </a:solidFill>
              </a:rPr>
              <a:t>User process</a:t>
            </a:r>
          </a:p>
        </p:txBody>
      </p:sp>
      <p:pic>
        <p:nvPicPr>
          <p:cNvPr id="636984" name="Picture 56" descr="D:\10iR1_SPOC\10iR1_Server_Manageability\eStudy\Space\coordinator.gif"/>
          <p:cNvPicPr>
            <a:picLocks noChangeAspect="1" noChangeArrowheads="1"/>
          </p:cNvPicPr>
          <p:nvPr/>
        </p:nvPicPr>
        <p:blipFill>
          <a:blip r:embed="rId3" cstate="print"/>
          <a:srcRect/>
          <a:stretch>
            <a:fillRect/>
          </a:stretch>
        </p:blipFill>
        <p:spPr bwMode="gray">
          <a:xfrm>
            <a:off x="1546225" y="2825750"/>
            <a:ext cx="976313" cy="969963"/>
          </a:xfrm>
          <a:prstGeom prst="rect">
            <a:avLst/>
          </a:prstGeom>
          <a:noFill/>
        </p:spPr>
      </p:pic>
      <p:sp>
        <p:nvSpPr>
          <p:cNvPr id="636996" name="Text Box 68"/>
          <p:cNvSpPr txBox="1">
            <a:spLocks noChangeArrowheads="1"/>
          </p:cNvSpPr>
          <p:nvPr/>
        </p:nvSpPr>
        <p:spPr bwMode="auto">
          <a:xfrm>
            <a:off x="928688" y="641350"/>
            <a:ext cx="1385887" cy="971550"/>
          </a:xfrm>
          <a:prstGeom prst="rect">
            <a:avLst/>
          </a:prstGeom>
          <a:noFill/>
          <a:ln w="28575">
            <a:solidFill>
              <a:schemeClr val="tx1"/>
            </a:solidFill>
            <a:miter lim="800000"/>
            <a:headEnd type="none" w="sm" len="sm"/>
            <a:tailEnd type="none" w="sm" len="sm"/>
          </a:ln>
          <a:effectLst/>
        </p:spPr>
        <p:txBody>
          <a:bodyPr wrap="none">
            <a:spAutoFit/>
          </a:bodyPr>
          <a:lstStyle/>
          <a:p>
            <a:pPr algn="l" defTabSz="228600">
              <a:spcBef>
                <a:spcPct val="0"/>
              </a:spcBef>
            </a:pPr>
            <a:r>
              <a:rPr lang="en-US" sz="1400">
                <a:solidFill>
                  <a:schemeClr val="folHlink"/>
                </a:solidFill>
              </a:rPr>
              <a:t>DB structures</a:t>
            </a:r>
          </a:p>
          <a:p>
            <a:pPr algn="l" defTabSz="228600">
              <a:spcBef>
                <a:spcPct val="0"/>
              </a:spcBef>
            </a:pPr>
            <a:r>
              <a:rPr lang="en-US" sz="1400">
                <a:solidFill>
                  <a:schemeClr val="folHlink"/>
                </a:solidFill>
              </a:rPr>
              <a:t>-   Memory</a:t>
            </a:r>
          </a:p>
          <a:p>
            <a:pPr algn="l" defTabSz="228600">
              <a:spcBef>
                <a:spcPct val="0"/>
              </a:spcBef>
            </a:pPr>
            <a:r>
              <a:rPr lang="en-US" sz="1400"/>
              <a:t>-   </a:t>
            </a:r>
            <a:r>
              <a:rPr lang="en-US" sz="1400">
                <a:solidFill>
                  <a:srgbClr val="0000CC"/>
                </a:solidFill>
              </a:rPr>
              <a:t>Process &lt;&lt;</a:t>
            </a:r>
          </a:p>
          <a:p>
            <a:pPr algn="l" defTabSz="228600">
              <a:spcBef>
                <a:spcPct val="0"/>
              </a:spcBef>
            </a:pPr>
            <a:r>
              <a:rPr lang="en-US" sz="1400"/>
              <a:t>-   Storage</a:t>
            </a:r>
          </a:p>
        </p:txBody>
      </p:sp>
      <p:sp>
        <p:nvSpPr>
          <p:cNvPr id="637000" name="Line 72"/>
          <p:cNvSpPr>
            <a:spLocks noChangeShapeType="1"/>
          </p:cNvSpPr>
          <p:nvPr/>
        </p:nvSpPr>
        <p:spPr bwMode="blackWhite">
          <a:xfrm>
            <a:off x="3086100" y="2887663"/>
            <a:ext cx="609600" cy="0"/>
          </a:xfrm>
          <a:prstGeom prst="line">
            <a:avLst/>
          </a:prstGeom>
          <a:noFill/>
          <a:ln w="28575" cap="rnd">
            <a:solidFill>
              <a:schemeClr val="tx1"/>
            </a:solidFill>
            <a:round/>
            <a:headEnd type="triangle" w="sm" len="sm"/>
            <a:tailEnd type="triangl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Oracle Processes</a:t>
            </a:r>
          </a:p>
        </p:txBody>
      </p:sp>
      <p:sp>
        <p:nvSpPr>
          <p:cNvPr id="634883" name="AutoShape 3"/>
          <p:cNvSpPr>
            <a:spLocks noChangeArrowheads="1"/>
          </p:cNvSpPr>
          <p:nvPr/>
        </p:nvSpPr>
        <p:spPr bwMode="blackWhite">
          <a:xfrm>
            <a:off x="1905000" y="3103563"/>
            <a:ext cx="5334000" cy="1549400"/>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34884" name="Rectangle 4"/>
          <p:cNvSpPr>
            <a:spLocks noChangeArrowheads="1"/>
          </p:cNvSpPr>
          <p:nvPr/>
        </p:nvSpPr>
        <p:spPr bwMode="blackWhite">
          <a:xfrm>
            <a:off x="1328738" y="5005388"/>
            <a:ext cx="952500" cy="814387"/>
          </a:xfrm>
          <a:prstGeom prst="rect">
            <a:avLst/>
          </a:prstGeom>
          <a:solidFill>
            <a:srgbClr val="99CCCC"/>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System</a:t>
            </a:r>
          </a:p>
          <a:p>
            <a:pPr defTabSz="822325" eaLnBrk="0" hangingPunct="0">
              <a:spcBef>
                <a:spcPct val="0"/>
              </a:spcBef>
              <a:buClrTx/>
              <a:buFontTx/>
              <a:buNone/>
            </a:pPr>
            <a:r>
              <a:rPr lang="en-US" sz="1600"/>
              <a:t>Monitor</a:t>
            </a:r>
          </a:p>
          <a:p>
            <a:pPr defTabSz="822325" eaLnBrk="0" hangingPunct="0">
              <a:spcBef>
                <a:spcPct val="0"/>
              </a:spcBef>
              <a:buClrTx/>
              <a:buFontTx/>
              <a:buNone/>
            </a:pPr>
            <a:r>
              <a:rPr lang="en-US" sz="1600"/>
              <a:t>(SMON)</a:t>
            </a:r>
          </a:p>
        </p:txBody>
      </p:sp>
      <p:sp>
        <p:nvSpPr>
          <p:cNvPr id="634885" name="Rectangle 5"/>
          <p:cNvSpPr>
            <a:spLocks noChangeArrowheads="1"/>
          </p:cNvSpPr>
          <p:nvPr/>
        </p:nvSpPr>
        <p:spPr bwMode="blackWhite">
          <a:xfrm>
            <a:off x="3502025" y="5005388"/>
            <a:ext cx="952500" cy="814387"/>
          </a:xfrm>
          <a:prstGeom prst="rect">
            <a:avLst/>
          </a:prstGeom>
          <a:solidFill>
            <a:srgbClr val="9999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Database</a:t>
            </a:r>
          </a:p>
          <a:p>
            <a:pPr defTabSz="822325" eaLnBrk="0" hangingPunct="0">
              <a:spcBef>
                <a:spcPct val="0"/>
              </a:spcBef>
              <a:buClrTx/>
              <a:buFontTx/>
              <a:buNone/>
            </a:pPr>
            <a:r>
              <a:rPr lang="en-US" sz="1600"/>
              <a:t>Writer</a:t>
            </a:r>
          </a:p>
          <a:p>
            <a:pPr defTabSz="822325" eaLnBrk="0" hangingPunct="0">
              <a:spcBef>
                <a:spcPct val="0"/>
              </a:spcBef>
              <a:buClrTx/>
              <a:buFontTx/>
              <a:buNone/>
            </a:pPr>
            <a:r>
              <a:rPr lang="en-US" sz="1600"/>
              <a:t>(DBW</a:t>
            </a:r>
            <a:r>
              <a:rPr lang="en-US" sz="1600" i="1"/>
              <a:t>n</a:t>
            </a:r>
            <a:r>
              <a:rPr lang="en-US" sz="1600"/>
              <a:t>)</a:t>
            </a:r>
          </a:p>
        </p:txBody>
      </p:sp>
      <p:sp>
        <p:nvSpPr>
          <p:cNvPr id="634886" name="Rectangle 6"/>
          <p:cNvSpPr>
            <a:spLocks noChangeArrowheads="1"/>
          </p:cNvSpPr>
          <p:nvPr/>
        </p:nvSpPr>
        <p:spPr bwMode="blackWhite">
          <a:xfrm>
            <a:off x="4587875" y="5005388"/>
            <a:ext cx="952500" cy="814387"/>
          </a:xfrm>
          <a:prstGeom prst="rect">
            <a:avLst/>
          </a:prstGeom>
          <a:solidFill>
            <a:srgbClr val="FF66FF"/>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Check-</a:t>
            </a:r>
            <a:br>
              <a:rPr lang="en-US" sz="1600"/>
            </a:br>
            <a:r>
              <a:rPr lang="en-US" sz="1600"/>
              <a:t>point</a:t>
            </a:r>
          </a:p>
          <a:p>
            <a:pPr defTabSz="822325" eaLnBrk="0" hangingPunct="0">
              <a:spcBef>
                <a:spcPct val="0"/>
              </a:spcBef>
              <a:buClrTx/>
              <a:buFontTx/>
              <a:buNone/>
            </a:pPr>
            <a:r>
              <a:rPr lang="en-US" sz="1600"/>
              <a:t>(CKPT)</a:t>
            </a:r>
          </a:p>
        </p:txBody>
      </p:sp>
      <p:sp>
        <p:nvSpPr>
          <p:cNvPr id="634887" name="Rectangle 7"/>
          <p:cNvSpPr>
            <a:spLocks noChangeArrowheads="1"/>
          </p:cNvSpPr>
          <p:nvPr/>
        </p:nvSpPr>
        <p:spPr bwMode="blackWhite">
          <a:xfrm>
            <a:off x="5675313" y="5005388"/>
            <a:ext cx="1006475" cy="814387"/>
          </a:xfrm>
          <a:prstGeom prst="rect">
            <a:avLst/>
          </a:prstGeom>
          <a:solidFill>
            <a:srgbClr val="99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LogWriter</a:t>
            </a:r>
          </a:p>
          <a:p>
            <a:pPr defTabSz="822325" eaLnBrk="0" hangingPunct="0">
              <a:spcBef>
                <a:spcPct val="0"/>
              </a:spcBef>
              <a:buClrTx/>
              <a:buFontTx/>
              <a:buNone/>
            </a:pPr>
            <a:r>
              <a:rPr lang="en-US" sz="1600"/>
              <a:t>(LGWR)</a:t>
            </a:r>
          </a:p>
        </p:txBody>
      </p:sp>
      <p:sp>
        <p:nvSpPr>
          <p:cNvPr id="634888" name="Rectangle 8"/>
          <p:cNvSpPr>
            <a:spLocks noChangeArrowheads="1"/>
          </p:cNvSpPr>
          <p:nvPr/>
        </p:nvSpPr>
        <p:spPr bwMode="blackWhite">
          <a:xfrm>
            <a:off x="2414588" y="5005388"/>
            <a:ext cx="952500" cy="814387"/>
          </a:xfrm>
          <a:prstGeom prst="rect">
            <a:avLst/>
          </a:prstGeom>
          <a:solidFill>
            <a:srgbClr val="FF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Process</a:t>
            </a:r>
          </a:p>
          <a:p>
            <a:pPr defTabSz="822325" eaLnBrk="0" hangingPunct="0">
              <a:spcBef>
                <a:spcPct val="0"/>
              </a:spcBef>
              <a:buClrTx/>
              <a:buFontTx/>
              <a:buNone/>
            </a:pPr>
            <a:r>
              <a:rPr lang="en-US" sz="1600"/>
              <a:t>Monitor</a:t>
            </a:r>
          </a:p>
          <a:p>
            <a:pPr defTabSz="822325" eaLnBrk="0" hangingPunct="0">
              <a:spcBef>
                <a:spcPct val="0"/>
              </a:spcBef>
              <a:buClrTx/>
              <a:buFontTx/>
              <a:buNone/>
            </a:pPr>
            <a:r>
              <a:rPr lang="en-US" sz="1600"/>
              <a:t>(PMON)</a:t>
            </a:r>
          </a:p>
        </p:txBody>
      </p:sp>
      <p:sp>
        <p:nvSpPr>
          <p:cNvPr id="634889" name="Rectangle 9"/>
          <p:cNvSpPr>
            <a:spLocks noChangeArrowheads="1"/>
          </p:cNvSpPr>
          <p:nvPr/>
        </p:nvSpPr>
        <p:spPr bwMode="blackWhite">
          <a:xfrm>
            <a:off x="6805613" y="5005388"/>
            <a:ext cx="952500" cy="814387"/>
          </a:xfrm>
          <a:prstGeom prst="rect">
            <a:avLst/>
          </a:prstGeom>
          <a:solidFill>
            <a:srgbClr val="CCCCCC"/>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t>Archiver</a:t>
            </a:r>
          </a:p>
          <a:p>
            <a:pPr defTabSz="822325" eaLnBrk="0" hangingPunct="0">
              <a:spcBef>
                <a:spcPct val="0"/>
              </a:spcBef>
              <a:buClrTx/>
              <a:buFontTx/>
              <a:buNone/>
            </a:pPr>
            <a:r>
              <a:rPr lang="en-US" sz="1600"/>
              <a:t>(ARC</a:t>
            </a:r>
            <a:r>
              <a:rPr lang="en-US" sz="1600" i="1"/>
              <a:t>n</a:t>
            </a:r>
            <a:r>
              <a:rPr lang="en-US" sz="1600"/>
              <a:t>)</a:t>
            </a:r>
          </a:p>
        </p:txBody>
      </p:sp>
      <p:sp>
        <p:nvSpPr>
          <p:cNvPr id="634890" name="Rectangle 10"/>
          <p:cNvSpPr>
            <a:spLocks noChangeArrowheads="1"/>
          </p:cNvSpPr>
          <p:nvPr/>
        </p:nvSpPr>
        <p:spPr bwMode="blackWhite">
          <a:xfrm>
            <a:off x="2171700" y="1984375"/>
            <a:ext cx="1028700" cy="814388"/>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solidFill>
                  <a:srgbClr val="0000CC"/>
                </a:solidFill>
              </a:rPr>
              <a:t>Server</a:t>
            </a:r>
          </a:p>
          <a:p>
            <a:pPr defTabSz="822325" eaLnBrk="0" hangingPunct="0">
              <a:spcBef>
                <a:spcPct val="0"/>
              </a:spcBef>
              <a:buClrTx/>
              <a:buFontTx/>
              <a:buNone/>
            </a:pPr>
            <a:r>
              <a:rPr lang="en-US" sz="1600">
                <a:solidFill>
                  <a:srgbClr val="0000CC"/>
                </a:solidFill>
              </a:rPr>
              <a:t>process</a:t>
            </a:r>
          </a:p>
        </p:txBody>
      </p:sp>
      <p:sp>
        <p:nvSpPr>
          <p:cNvPr id="634891" name="Rectangle 11"/>
          <p:cNvSpPr>
            <a:spLocks noChangeArrowheads="1"/>
          </p:cNvSpPr>
          <p:nvPr/>
        </p:nvSpPr>
        <p:spPr bwMode="blackWhite">
          <a:xfrm>
            <a:off x="3467100" y="1984375"/>
            <a:ext cx="1028700" cy="814388"/>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solidFill>
                  <a:srgbClr val="0000CC"/>
                </a:solidFill>
              </a:rPr>
              <a:t>Server</a:t>
            </a:r>
          </a:p>
          <a:p>
            <a:pPr defTabSz="822325" eaLnBrk="0" hangingPunct="0">
              <a:spcBef>
                <a:spcPct val="0"/>
              </a:spcBef>
              <a:buClrTx/>
              <a:buFontTx/>
              <a:buNone/>
            </a:pPr>
            <a:r>
              <a:rPr lang="en-US" sz="1600">
                <a:solidFill>
                  <a:srgbClr val="0000CC"/>
                </a:solidFill>
              </a:rPr>
              <a:t>process</a:t>
            </a:r>
            <a:endParaRPr lang="en-US">
              <a:solidFill>
                <a:srgbClr val="0000CC"/>
              </a:solidFill>
            </a:endParaRPr>
          </a:p>
        </p:txBody>
      </p:sp>
      <p:sp>
        <p:nvSpPr>
          <p:cNvPr id="634892" name="Rectangle 12"/>
          <p:cNvSpPr>
            <a:spLocks noChangeArrowheads="1"/>
          </p:cNvSpPr>
          <p:nvPr/>
        </p:nvSpPr>
        <p:spPr bwMode="blackWhite">
          <a:xfrm>
            <a:off x="4762500" y="1984375"/>
            <a:ext cx="1028700" cy="814388"/>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solidFill>
                  <a:srgbClr val="0000CC"/>
                </a:solidFill>
              </a:rPr>
              <a:t>Server</a:t>
            </a:r>
          </a:p>
          <a:p>
            <a:pPr defTabSz="822325" eaLnBrk="0" hangingPunct="0">
              <a:spcBef>
                <a:spcPct val="0"/>
              </a:spcBef>
              <a:buClrTx/>
              <a:buFontTx/>
              <a:buNone/>
            </a:pPr>
            <a:r>
              <a:rPr lang="en-US" sz="1600">
                <a:solidFill>
                  <a:srgbClr val="0000CC"/>
                </a:solidFill>
              </a:rPr>
              <a:t>process</a:t>
            </a:r>
            <a:endParaRPr lang="en-US">
              <a:solidFill>
                <a:srgbClr val="0000CC"/>
              </a:solidFill>
            </a:endParaRPr>
          </a:p>
        </p:txBody>
      </p:sp>
      <p:sp>
        <p:nvSpPr>
          <p:cNvPr id="634893" name="Rectangle 13"/>
          <p:cNvSpPr>
            <a:spLocks noChangeArrowheads="1"/>
          </p:cNvSpPr>
          <p:nvPr/>
        </p:nvSpPr>
        <p:spPr bwMode="blackWhite">
          <a:xfrm>
            <a:off x="6057900" y="1984375"/>
            <a:ext cx="1028700" cy="814388"/>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solidFill>
                  <a:srgbClr val="0000CC"/>
                </a:solidFill>
              </a:rPr>
              <a:t>Server</a:t>
            </a:r>
          </a:p>
          <a:p>
            <a:pPr defTabSz="822325" eaLnBrk="0" hangingPunct="0">
              <a:spcBef>
                <a:spcPct val="0"/>
              </a:spcBef>
              <a:buClrTx/>
              <a:buFontTx/>
              <a:buNone/>
            </a:pPr>
            <a:r>
              <a:rPr lang="en-US" sz="1600">
                <a:solidFill>
                  <a:srgbClr val="0000CC"/>
                </a:solidFill>
              </a:rPr>
              <a:t>process</a:t>
            </a:r>
            <a:endParaRPr lang="en-US">
              <a:solidFill>
                <a:srgbClr val="0000CC"/>
              </a:solidFill>
            </a:endParaRPr>
          </a:p>
        </p:txBody>
      </p:sp>
      <p:sp>
        <p:nvSpPr>
          <p:cNvPr id="634894" name="Rectangle 14"/>
          <p:cNvSpPr>
            <a:spLocks noChangeArrowheads="1"/>
          </p:cNvSpPr>
          <p:nvPr/>
        </p:nvSpPr>
        <p:spPr bwMode="blackWhite">
          <a:xfrm>
            <a:off x="3413125" y="3328988"/>
            <a:ext cx="2378075" cy="606425"/>
          </a:xfrm>
          <a:prstGeom prst="rect">
            <a:avLst/>
          </a:prstGeom>
          <a:noFill/>
          <a:ln w="9525">
            <a:noFill/>
            <a:miter lim="800000"/>
            <a:headEnd/>
            <a:tailEnd/>
          </a:ln>
          <a:effectLst/>
        </p:spPr>
        <p:txBody>
          <a:bodyPr lIns="57150" tIns="28575" rIns="57150" bIns="28575">
            <a:spAutoFit/>
          </a:bodyPr>
          <a:lstStyle/>
          <a:p>
            <a:pPr defTabSz="369888" eaLnBrk="0" hangingPunct="0">
              <a:spcBef>
                <a:spcPct val="0"/>
              </a:spcBef>
              <a:buClrTx/>
              <a:buFontTx/>
              <a:buNone/>
            </a:pPr>
            <a:r>
              <a:rPr lang="en-US"/>
              <a:t>System Global Area</a:t>
            </a:r>
          </a:p>
          <a:p>
            <a:pPr defTabSz="369888" eaLnBrk="0" hangingPunct="0">
              <a:spcBef>
                <a:spcPct val="0"/>
              </a:spcBef>
              <a:buClrTx/>
              <a:buFontTx/>
              <a:buNone/>
            </a:pPr>
            <a:r>
              <a:rPr lang="en-US"/>
              <a:t>(SGA)</a:t>
            </a:r>
          </a:p>
        </p:txBody>
      </p:sp>
      <p:sp>
        <p:nvSpPr>
          <p:cNvPr id="634895" name="Rectangle 15"/>
          <p:cNvSpPr>
            <a:spLocks noChangeArrowheads="1"/>
          </p:cNvSpPr>
          <p:nvPr/>
        </p:nvSpPr>
        <p:spPr bwMode="blackWhite">
          <a:xfrm>
            <a:off x="3216275" y="5921375"/>
            <a:ext cx="268287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solidFill>
                  <a:srgbClr val="008080"/>
                </a:solidFill>
              </a:rPr>
              <a:t>Background processes</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1" name="Rectangle 2051"/>
          <p:cNvSpPr>
            <a:spLocks noGrp="1" noChangeArrowheads="1"/>
          </p:cNvSpPr>
          <p:nvPr>
            <p:ph type="title"/>
          </p:nvPr>
        </p:nvSpPr>
        <p:spPr/>
        <p:txBody>
          <a:bodyPr/>
          <a:lstStyle/>
          <a:p>
            <a:r>
              <a:rPr lang="en-US"/>
              <a:t>Server Process and Database </a:t>
            </a:r>
            <a:br>
              <a:rPr lang="en-US"/>
            </a:br>
            <a:r>
              <a:rPr lang="en-US"/>
              <a:t>Buffer Cache</a:t>
            </a:r>
          </a:p>
        </p:txBody>
      </p:sp>
      <p:sp>
        <p:nvSpPr>
          <p:cNvPr id="647206" name="Rectangle 2086"/>
          <p:cNvSpPr>
            <a:spLocks noGrp="1" noChangeArrowheads="1"/>
          </p:cNvSpPr>
          <p:nvPr>
            <p:ph type="body" idx="1"/>
          </p:nvPr>
        </p:nvSpPr>
        <p:spPr>
          <a:xfrm>
            <a:off x="5900738" y="1816100"/>
            <a:ext cx="2519362" cy="2301875"/>
          </a:xfrm>
        </p:spPr>
        <p:txBody>
          <a:bodyPr/>
          <a:lstStyle/>
          <a:p>
            <a:r>
              <a:rPr lang="en-US"/>
              <a:t>Buffers:</a:t>
            </a:r>
          </a:p>
          <a:p>
            <a:pPr lvl="1"/>
            <a:r>
              <a:rPr lang="en-US"/>
              <a:t>Pinned</a:t>
            </a:r>
          </a:p>
          <a:p>
            <a:pPr lvl="1"/>
            <a:r>
              <a:rPr lang="en-US"/>
              <a:t>Clean</a:t>
            </a:r>
          </a:p>
          <a:p>
            <a:pPr lvl="1"/>
            <a:r>
              <a:rPr lang="en-US"/>
              <a:t>Free or unused</a:t>
            </a:r>
          </a:p>
          <a:p>
            <a:pPr lvl="1"/>
            <a:r>
              <a:rPr lang="en-US"/>
              <a:t>Dirty</a:t>
            </a:r>
          </a:p>
        </p:txBody>
      </p:sp>
      <p:grpSp>
        <p:nvGrpSpPr>
          <p:cNvPr id="647204" name="Group 2084"/>
          <p:cNvGrpSpPr>
            <a:grpSpLocks/>
          </p:cNvGrpSpPr>
          <p:nvPr/>
        </p:nvGrpSpPr>
        <p:grpSpPr bwMode="auto">
          <a:xfrm>
            <a:off x="2239963" y="4333875"/>
            <a:ext cx="2762250" cy="604838"/>
            <a:chOff x="2227" y="2820"/>
            <a:chExt cx="1740" cy="381"/>
          </a:xfrm>
        </p:grpSpPr>
        <p:sp>
          <p:nvSpPr>
            <p:cNvPr id="647173" name="Oval 2053"/>
            <p:cNvSpPr>
              <a:spLocks noChangeArrowheads="1"/>
            </p:cNvSpPr>
            <p:nvPr/>
          </p:nvSpPr>
          <p:spPr bwMode="blackWhite">
            <a:xfrm>
              <a:off x="3214" y="2820"/>
              <a:ext cx="753" cy="381"/>
            </a:xfrm>
            <a:prstGeom prst="ellipse">
              <a:avLst/>
            </a:prstGeom>
            <a:solidFill>
              <a:srgbClr val="9999FF"/>
            </a:solidFill>
            <a:ln w="28575">
              <a:solidFill>
                <a:schemeClr val="bg2"/>
              </a:solidFill>
              <a:round/>
              <a:headEnd/>
              <a:tailEnd/>
            </a:ln>
            <a:effectLst/>
          </p:spPr>
          <p:txBody>
            <a:bodyPr wrap="none" lIns="92075" tIns="46038" rIns="92075" bIns="46038" anchor="ctr"/>
            <a:lstStyle/>
            <a:p>
              <a:pPr defTabSz="822325" eaLnBrk="0" hangingPunct="0">
                <a:spcBef>
                  <a:spcPct val="50000"/>
                </a:spcBef>
                <a:buClrTx/>
                <a:buFontTx/>
                <a:buNone/>
              </a:pPr>
              <a:r>
                <a:rPr lang="en-US">
                  <a:solidFill>
                    <a:schemeClr val="bg2"/>
                  </a:solidFill>
                </a:rPr>
                <a:t>DBW</a:t>
              </a:r>
              <a:r>
                <a:rPr lang="en-US" i="1">
                  <a:solidFill>
                    <a:schemeClr val="bg2"/>
                  </a:solidFill>
                </a:rPr>
                <a:t>n</a:t>
              </a:r>
            </a:p>
          </p:txBody>
        </p:sp>
        <p:sp>
          <p:nvSpPr>
            <p:cNvPr id="647176" name="Line 2056"/>
            <p:cNvSpPr>
              <a:spLocks noChangeShapeType="1"/>
            </p:cNvSpPr>
            <p:nvPr/>
          </p:nvSpPr>
          <p:spPr bwMode="auto">
            <a:xfrm flipH="1">
              <a:off x="2227" y="3005"/>
              <a:ext cx="994" cy="0"/>
            </a:xfrm>
            <a:prstGeom prst="line">
              <a:avLst/>
            </a:prstGeom>
            <a:noFill/>
            <a:ln w="28575">
              <a:solidFill>
                <a:schemeClr val="tx1"/>
              </a:solidFill>
              <a:round/>
              <a:headEnd type="none" w="sm" len="sm"/>
              <a:tailEnd type="triangle" w="sm" len="sm"/>
            </a:ln>
            <a:effectLst/>
          </p:spPr>
          <p:txBody>
            <a:bodyPr/>
            <a:lstStyle/>
            <a:p>
              <a:endParaRPr lang="en-US"/>
            </a:p>
          </p:txBody>
        </p:sp>
      </p:grpSp>
      <p:grpSp>
        <p:nvGrpSpPr>
          <p:cNvPr id="647178" name="Group 2058"/>
          <p:cNvGrpSpPr>
            <a:grpSpLocks/>
          </p:cNvGrpSpPr>
          <p:nvPr/>
        </p:nvGrpSpPr>
        <p:grpSpPr bwMode="auto">
          <a:xfrm>
            <a:off x="930275" y="4040188"/>
            <a:ext cx="1303338" cy="1111250"/>
            <a:chOff x="1124" y="1824"/>
            <a:chExt cx="821" cy="700"/>
          </a:xfrm>
        </p:grpSpPr>
        <p:grpSp>
          <p:nvGrpSpPr>
            <p:cNvPr id="647179" name="Group 2059"/>
            <p:cNvGrpSpPr>
              <a:grpSpLocks/>
            </p:cNvGrpSpPr>
            <p:nvPr/>
          </p:nvGrpSpPr>
          <p:grpSpPr bwMode="auto">
            <a:xfrm>
              <a:off x="1124" y="1824"/>
              <a:ext cx="532" cy="412"/>
              <a:chOff x="288" y="2982"/>
              <a:chExt cx="532" cy="412"/>
            </a:xfrm>
          </p:grpSpPr>
          <p:sp>
            <p:nvSpPr>
              <p:cNvPr id="647180" name="Rectangle 2060"/>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47181" name="Oval 2061"/>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47182" name="Oval 2062"/>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47183" name="Group 2063"/>
            <p:cNvGrpSpPr>
              <a:grpSpLocks/>
            </p:cNvGrpSpPr>
            <p:nvPr/>
          </p:nvGrpSpPr>
          <p:grpSpPr bwMode="auto">
            <a:xfrm>
              <a:off x="1221" y="1920"/>
              <a:ext cx="532" cy="412"/>
              <a:chOff x="288" y="2982"/>
              <a:chExt cx="532" cy="412"/>
            </a:xfrm>
          </p:grpSpPr>
          <p:sp>
            <p:nvSpPr>
              <p:cNvPr id="647184" name="Rectangle 2064"/>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47185" name="Oval 2065"/>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47186" name="Oval 2066"/>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47187" name="Group 2067"/>
            <p:cNvGrpSpPr>
              <a:grpSpLocks/>
            </p:cNvGrpSpPr>
            <p:nvPr/>
          </p:nvGrpSpPr>
          <p:grpSpPr bwMode="auto">
            <a:xfrm>
              <a:off x="1317" y="2016"/>
              <a:ext cx="532" cy="412"/>
              <a:chOff x="288" y="2982"/>
              <a:chExt cx="532" cy="412"/>
            </a:xfrm>
          </p:grpSpPr>
          <p:sp>
            <p:nvSpPr>
              <p:cNvPr id="647188" name="Rectangle 2068"/>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47189" name="Oval 2069"/>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47190" name="Oval 2070"/>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647191" name="Group 2071"/>
            <p:cNvGrpSpPr>
              <a:grpSpLocks/>
            </p:cNvGrpSpPr>
            <p:nvPr/>
          </p:nvGrpSpPr>
          <p:grpSpPr bwMode="auto">
            <a:xfrm>
              <a:off x="1413" y="2112"/>
              <a:ext cx="532" cy="412"/>
              <a:chOff x="288" y="2982"/>
              <a:chExt cx="532" cy="412"/>
            </a:xfrm>
          </p:grpSpPr>
          <p:sp>
            <p:nvSpPr>
              <p:cNvPr id="647192" name="Rectangle 2072"/>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647193" name="Oval 2073"/>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647194" name="Oval 2074"/>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sp>
        <p:nvSpPr>
          <p:cNvPr id="647200" name="Rectangle 2080"/>
          <p:cNvSpPr>
            <a:spLocks noChangeArrowheads="1"/>
          </p:cNvSpPr>
          <p:nvPr/>
        </p:nvSpPr>
        <p:spPr bwMode="blackWhite">
          <a:xfrm>
            <a:off x="1054100" y="1893888"/>
            <a:ext cx="1028700" cy="814387"/>
          </a:xfrm>
          <a:prstGeom prst="rect">
            <a:avLst/>
          </a:prstGeom>
          <a:solidFill>
            <a:srgbClr val="CCCC99"/>
          </a:solidFill>
          <a:ln w="28575">
            <a:solidFill>
              <a:srgbClr val="000000"/>
            </a:solidFill>
            <a:miter lim="800000"/>
            <a:headEnd/>
            <a:tailEnd/>
          </a:ln>
          <a:effectLst/>
        </p:spPr>
        <p:txBody>
          <a:bodyPr wrap="none" lIns="46038" tIns="46038" rIns="46038" bIns="46038" anchor="ctr"/>
          <a:lstStyle/>
          <a:p>
            <a:pPr defTabSz="822325" eaLnBrk="0" hangingPunct="0">
              <a:spcBef>
                <a:spcPct val="0"/>
              </a:spcBef>
              <a:buClrTx/>
              <a:buFontTx/>
              <a:buNone/>
            </a:pPr>
            <a:r>
              <a:rPr lang="en-US" sz="1600">
                <a:solidFill>
                  <a:srgbClr val="0000CC"/>
                </a:solidFill>
              </a:rPr>
              <a:t>Server</a:t>
            </a:r>
          </a:p>
          <a:p>
            <a:pPr defTabSz="822325" eaLnBrk="0" hangingPunct="0">
              <a:spcBef>
                <a:spcPct val="0"/>
              </a:spcBef>
              <a:buClrTx/>
              <a:buFontTx/>
              <a:buNone/>
            </a:pPr>
            <a:r>
              <a:rPr lang="en-US" sz="1600">
                <a:solidFill>
                  <a:srgbClr val="0000CC"/>
                </a:solidFill>
              </a:rPr>
              <a:t>process</a:t>
            </a:r>
            <a:endParaRPr lang="en-US">
              <a:solidFill>
                <a:srgbClr val="0000CC"/>
              </a:solidFill>
            </a:endParaRPr>
          </a:p>
        </p:txBody>
      </p:sp>
      <p:sp>
        <p:nvSpPr>
          <p:cNvPr id="647196" name="AutoShape 2076"/>
          <p:cNvSpPr>
            <a:spLocks noChangeArrowheads="1"/>
          </p:cNvSpPr>
          <p:nvPr/>
        </p:nvSpPr>
        <p:spPr bwMode="blackWhite">
          <a:xfrm>
            <a:off x="3162300" y="1895475"/>
            <a:ext cx="2486025" cy="1462088"/>
          </a:xfrm>
          <a:prstGeom prst="roundRect">
            <a:avLst>
              <a:gd name="adj" fmla="val 12495"/>
            </a:avLst>
          </a:prstGeom>
          <a:solidFill>
            <a:srgbClr val="FFCC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endParaRPr lang="en-US"/>
          </a:p>
        </p:txBody>
      </p:sp>
      <p:sp>
        <p:nvSpPr>
          <p:cNvPr id="647197" name="Rectangle 2077"/>
          <p:cNvSpPr>
            <a:spLocks noChangeArrowheads="1"/>
          </p:cNvSpPr>
          <p:nvPr/>
        </p:nvSpPr>
        <p:spPr bwMode="auto">
          <a:xfrm>
            <a:off x="3975100" y="1958975"/>
            <a:ext cx="86042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SGA</a:t>
            </a:r>
          </a:p>
        </p:txBody>
      </p:sp>
      <p:sp>
        <p:nvSpPr>
          <p:cNvPr id="647198" name="AutoShape 2078"/>
          <p:cNvSpPr>
            <a:spLocks noChangeArrowheads="1"/>
          </p:cNvSpPr>
          <p:nvPr/>
        </p:nvSpPr>
        <p:spPr bwMode="blackWhite">
          <a:xfrm>
            <a:off x="3521075" y="2328863"/>
            <a:ext cx="1768475" cy="785812"/>
          </a:xfrm>
          <a:prstGeom prst="roundRect">
            <a:avLst>
              <a:gd name="adj" fmla="val 12495"/>
            </a:avLst>
          </a:prstGeom>
          <a:solidFill>
            <a:srgbClr val="9999FF"/>
          </a:solidFill>
          <a:ln w="28575">
            <a:solidFill>
              <a:srgbClr val="000000"/>
            </a:solidFill>
            <a:round/>
            <a:headEnd/>
            <a:tailEnd/>
          </a:ln>
          <a:effectLst/>
        </p:spPr>
        <p:txBody>
          <a:bodyPr wrap="none" lIns="92075" tIns="46038" rIns="92075" bIns="46038" anchor="ctr"/>
          <a:lstStyle/>
          <a:p>
            <a:pPr eaLnBrk="0" hangingPunct="0">
              <a:spcBef>
                <a:spcPct val="0"/>
              </a:spcBef>
              <a:buClrTx/>
              <a:buFontTx/>
              <a:buNone/>
            </a:pPr>
            <a:r>
              <a:rPr lang="en-US"/>
              <a:t>Database</a:t>
            </a:r>
          </a:p>
          <a:p>
            <a:pPr eaLnBrk="0" hangingPunct="0">
              <a:spcBef>
                <a:spcPct val="0"/>
              </a:spcBef>
              <a:buClrTx/>
              <a:buFontTx/>
              <a:buNone/>
            </a:pPr>
            <a:r>
              <a:rPr lang="en-US"/>
              <a:t>buffer cache</a:t>
            </a:r>
          </a:p>
        </p:txBody>
      </p:sp>
      <p:sp>
        <p:nvSpPr>
          <p:cNvPr id="647172" name="Rectangle 2052"/>
          <p:cNvSpPr>
            <a:spLocks noChangeArrowheads="1"/>
          </p:cNvSpPr>
          <p:nvPr/>
        </p:nvSpPr>
        <p:spPr bwMode="auto">
          <a:xfrm>
            <a:off x="1131888" y="5203825"/>
            <a:ext cx="1198562" cy="271463"/>
          </a:xfrm>
          <a:prstGeom prst="rect">
            <a:avLst/>
          </a:prstGeom>
          <a:noFill/>
          <a:ln w="9525">
            <a:noFill/>
            <a:miter lim="800000"/>
            <a:headEnd/>
            <a:tailEnd/>
          </a:ln>
          <a:effectLst/>
        </p:spPr>
        <p:txBody>
          <a:bodyPr wrap="none" lIns="92075" tIns="46038" rIns="92075" bIns="46038" anchorCtr="1"/>
          <a:lstStyle/>
          <a:p>
            <a:pPr algn="l" defTabSz="1204913" eaLnBrk="0" hangingPunct="0">
              <a:lnSpc>
                <a:spcPct val="70000"/>
              </a:lnSpc>
              <a:spcBef>
                <a:spcPct val="0"/>
              </a:spcBef>
              <a:buClrTx/>
              <a:buFontTx/>
              <a:buNone/>
            </a:pPr>
            <a:r>
              <a:rPr lang="en-US"/>
              <a:t>Data files</a:t>
            </a:r>
          </a:p>
        </p:txBody>
      </p:sp>
      <p:sp>
        <p:nvSpPr>
          <p:cNvPr id="647209" name="Line 2089"/>
          <p:cNvSpPr>
            <a:spLocks noChangeShapeType="1"/>
          </p:cNvSpPr>
          <p:nvPr/>
        </p:nvSpPr>
        <p:spPr bwMode="gray">
          <a:xfrm flipV="1">
            <a:off x="1536700" y="2700338"/>
            <a:ext cx="1588" cy="1350962"/>
          </a:xfrm>
          <a:prstGeom prst="line">
            <a:avLst/>
          </a:prstGeom>
          <a:noFill/>
          <a:ln w="28575">
            <a:solidFill>
              <a:schemeClr val="tx1"/>
            </a:solidFill>
            <a:round/>
            <a:headEnd/>
            <a:tailEnd type="triangle" w="sm" len="sm"/>
          </a:ln>
          <a:effectLst/>
        </p:spPr>
        <p:txBody>
          <a:bodyPr wrap="none" anchor="ctr"/>
          <a:lstStyle/>
          <a:p>
            <a:endParaRPr lang="en-US"/>
          </a:p>
        </p:txBody>
      </p:sp>
      <p:sp>
        <p:nvSpPr>
          <p:cNvPr id="647210" name="Line 2090"/>
          <p:cNvSpPr>
            <a:spLocks noChangeShapeType="1"/>
          </p:cNvSpPr>
          <p:nvPr/>
        </p:nvSpPr>
        <p:spPr bwMode="gray">
          <a:xfrm flipH="1">
            <a:off x="4389438" y="3130550"/>
            <a:ext cx="1587" cy="1203325"/>
          </a:xfrm>
          <a:prstGeom prst="line">
            <a:avLst/>
          </a:prstGeom>
          <a:noFill/>
          <a:ln w="28575">
            <a:solidFill>
              <a:schemeClr val="tx1"/>
            </a:solidFill>
            <a:round/>
            <a:headEnd/>
            <a:tailEnd type="triangle" w="sm" len="sm"/>
          </a:ln>
          <a:effectLst/>
        </p:spPr>
        <p:txBody>
          <a:bodyPr wrap="none" anchor="ctr"/>
          <a:lstStyle/>
          <a:p>
            <a:endParaRPr lang="en-US"/>
          </a:p>
        </p:txBody>
      </p:sp>
      <p:sp>
        <p:nvSpPr>
          <p:cNvPr id="647211" name="Line 2091"/>
          <p:cNvSpPr>
            <a:spLocks noChangeShapeType="1"/>
          </p:cNvSpPr>
          <p:nvPr/>
        </p:nvSpPr>
        <p:spPr bwMode="gray">
          <a:xfrm>
            <a:off x="2090738" y="2311400"/>
            <a:ext cx="1044575" cy="1588"/>
          </a:xfrm>
          <a:prstGeom prst="line">
            <a:avLst/>
          </a:prstGeom>
          <a:noFill/>
          <a:ln w="28575">
            <a:solidFill>
              <a:schemeClr val="tx1"/>
            </a:solidFill>
            <a:round/>
            <a:headEnd type="triangle" w="sm" len="sm"/>
            <a:tailEnd type="triangle" w="sm" len="sm"/>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1059" name="Group 147"/>
          <p:cNvGrpSpPr>
            <a:grpSpLocks/>
          </p:cNvGrpSpPr>
          <p:nvPr/>
        </p:nvGrpSpPr>
        <p:grpSpPr bwMode="auto">
          <a:xfrm>
            <a:off x="6456363" y="2362200"/>
            <a:ext cx="1041400" cy="860425"/>
            <a:chOff x="4139" y="942"/>
            <a:chExt cx="731" cy="604"/>
          </a:xfrm>
        </p:grpSpPr>
        <p:grpSp>
          <p:nvGrpSpPr>
            <p:cNvPr id="550915" name="Group 3"/>
            <p:cNvGrpSpPr>
              <a:grpSpLocks/>
            </p:cNvGrpSpPr>
            <p:nvPr/>
          </p:nvGrpSpPr>
          <p:grpSpPr bwMode="auto">
            <a:xfrm>
              <a:off x="4139" y="942"/>
              <a:ext cx="532" cy="412"/>
              <a:chOff x="679" y="2640"/>
              <a:chExt cx="532" cy="412"/>
            </a:xfrm>
          </p:grpSpPr>
          <p:sp>
            <p:nvSpPr>
              <p:cNvPr id="550916" name="Rectangle 4"/>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550917" name="Oval 5"/>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550918" name="Oval 6"/>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550919" name="Group 7"/>
            <p:cNvGrpSpPr>
              <a:grpSpLocks/>
            </p:cNvGrpSpPr>
            <p:nvPr/>
          </p:nvGrpSpPr>
          <p:grpSpPr bwMode="auto">
            <a:xfrm>
              <a:off x="4235" y="1038"/>
              <a:ext cx="532" cy="412"/>
              <a:chOff x="679" y="2640"/>
              <a:chExt cx="532" cy="412"/>
            </a:xfrm>
          </p:grpSpPr>
          <p:sp>
            <p:nvSpPr>
              <p:cNvPr id="550920" name="Rectangle 8"/>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550921" name="Oval 9"/>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550922" name="Oval 10"/>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nvGrpSpPr>
            <p:cNvPr id="550923" name="Group 11"/>
            <p:cNvGrpSpPr>
              <a:grpSpLocks/>
            </p:cNvGrpSpPr>
            <p:nvPr/>
          </p:nvGrpSpPr>
          <p:grpSpPr bwMode="auto">
            <a:xfrm>
              <a:off x="4338" y="1134"/>
              <a:ext cx="532" cy="412"/>
              <a:chOff x="679" y="2640"/>
              <a:chExt cx="532" cy="412"/>
            </a:xfrm>
          </p:grpSpPr>
          <p:sp>
            <p:nvSpPr>
              <p:cNvPr id="550924" name="Rectangle 12"/>
              <p:cNvSpPr>
                <a:spLocks noChangeArrowheads="1"/>
              </p:cNvSpPr>
              <p:nvPr/>
            </p:nvSpPr>
            <p:spPr bwMode="gray">
              <a:xfrm>
                <a:off x="679" y="2724"/>
                <a:ext cx="532" cy="246"/>
              </a:xfrm>
              <a:prstGeom prst="rect">
                <a:avLst/>
              </a:prstGeom>
              <a:solidFill>
                <a:srgbClr val="99CC99"/>
              </a:solidFill>
              <a:ln w="3175">
                <a:solidFill>
                  <a:srgbClr val="99CC99"/>
                </a:solidFill>
                <a:miter lim="800000"/>
                <a:headEnd/>
                <a:tailEnd/>
              </a:ln>
              <a:effectLst/>
            </p:spPr>
            <p:txBody>
              <a:bodyPr wrap="none" anchor="ctr"/>
              <a:lstStyle/>
              <a:p>
                <a:endParaRPr lang="en-US"/>
              </a:p>
            </p:txBody>
          </p:sp>
          <p:sp>
            <p:nvSpPr>
              <p:cNvPr id="550925" name="Oval 13"/>
              <p:cNvSpPr>
                <a:spLocks noChangeArrowheads="1"/>
              </p:cNvSpPr>
              <p:nvPr/>
            </p:nvSpPr>
            <p:spPr bwMode="gray">
              <a:xfrm>
                <a:off x="679" y="2640"/>
                <a:ext cx="532" cy="158"/>
              </a:xfrm>
              <a:prstGeom prst="ellipse">
                <a:avLst/>
              </a:prstGeom>
              <a:solidFill>
                <a:srgbClr val="CCFFCC"/>
              </a:solidFill>
              <a:ln w="3175">
                <a:solidFill>
                  <a:srgbClr val="99CC99"/>
                </a:solidFill>
                <a:round/>
                <a:headEnd/>
                <a:tailEnd/>
              </a:ln>
              <a:effectLst/>
            </p:spPr>
            <p:txBody>
              <a:bodyPr wrap="none" anchor="ctr"/>
              <a:lstStyle/>
              <a:p>
                <a:endParaRPr lang="en-US"/>
              </a:p>
            </p:txBody>
          </p:sp>
          <p:sp>
            <p:nvSpPr>
              <p:cNvPr id="550926" name="Oval 14"/>
              <p:cNvSpPr>
                <a:spLocks noChangeArrowheads="1"/>
              </p:cNvSpPr>
              <p:nvPr/>
            </p:nvSpPr>
            <p:spPr bwMode="gray">
              <a:xfrm>
                <a:off x="679" y="2894"/>
                <a:ext cx="532" cy="158"/>
              </a:xfrm>
              <a:prstGeom prst="ellipse">
                <a:avLst/>
              </a:prstGeom>
              <a:solidFill>
                <a:srgbClr val="99CC99"/>
              </a:solidFill>
              <a:ln w="3175">
                <a:solidFill>
                  <a:srgbClr val="99CC99"/>
                </a:solidFill>
                <a:round/>
                <a:headEnd/>
                <a:tailEnd/>
              </a:ln>
              <a:effectLst/>
            </p:spPr>
            <p:txBody>
              <a:bodyPr wrap="none" anchor="ctr"/>
              <a:lstStyle/>
              <a:p>
                <a:endParaRPr lang="en-US"/>
              </a:p>
            </p:txBody>
          </p:sp>
        </p:grpSp>
      </p:grpSp>
      <p:grpSp>
        <p:nvGrpSpPr>
          <p:cNvPr id="550927" name="Group 15"/>
          <p:cNvGrpSpPr>
            <a:grpSpLocks/>
          </p:cNvGrpSpPr>
          <p:nvPr/>
        </p:nvGrpSpPr>
        <p:grpSpPr bwMode="auto">
          <a:xfrm>
            <a:off x="1216025" y="5410200"/>
            <a:ext cx="787400" cy="606425"/>
            <a:chOff x="2542" y="3300"/>
            <a:chExt cx="532" cy="412"/>
          </a:xfrm>
        </p:grpSpPr>
        <p:sp>
          <p:nvSpPr>
            <p:cNvPr id="550928" name="Rectangle 16"/>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a:effectLst/>
          </p:spPr>
          <p:txBody>
            <a:bodyPr wrap="none" anchor="ctr"/>
            <a:lstStyle/>
            <a:p>
              <a:endParaRPr lang="en-US"/>
            </a:p>
          </p:txBody>
        </p:sp>
        <p:sp>
          <p:nvSpPr>
            <p:cNvPr id="550929" name="Oval 17"/>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a:effectLst/>
          </p:spPr>
          <p:txBody>
            <a:bodyPr wrap="none" anchor="ctr"/>
            <a:lstStyle/>
            <a:p>
              <a:endParaRPr lang="en-US"/>
            </a:p>
          </p:txBody>
        </p:sp>
        <p:sp>
          <p:nvSpPr>
            <p:cNvPr id="550930" name="Oval 18"/>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a:effectLst/>
          </p:spPr>
          <p:txBody>
            <a:bodyPr wrap="none" anchor="ctr"/>
            <a:lstStyle/>
            <a:p>
              <a:endParaRPr lang="en-US"/>
            </a:p>
          </p:txBody>
        </p:sp>
      </p:grpSp>
      <p:grpSp>
        <p:nvGrpSpPr>
          <p:cNvPr id="550931" name="Group 19"/>
          <p:cNvGrpSpPr>
            <a:grpSpLocks/>
          </p:cNvGrpSpPr>
          <p:nvPr/>
        </p:nvGrpSpPr>
        <p:grpSpPr bwMode="auto">
          <a:xfrm>
            <a:off x="1216025" y="4173538"/>
            <a:ext cx="796925" cy="617537"/>
            <a:chOff x="2542" y="3300"/>
            <a:chExt cx="532" cy="412"/>
          </a:xfrm>
        </p:grpSpPr>
        <p:sp>
          <p:nvSpPr>
            <p:cNvPr id="550932" name="Rectangle 20"/>
            <p:cNvSpPr>
              <a:spLocks noChangeArrowheads="1"/>
            </p:cNvSpPr>
            <p:nvPr/>
          </p:nvSpPr>
          <p:spPr bwMode="gray">
            <a:xfrm>
              <a:off x="2542" y="3384"/>
              <a:ext cx="532" cy="246"/>
            </a:xfrm>
            <a:prstGeom prst="rect">
              <a:avLst/>
            </a:prstGeom>
            <a:solidFill>
              <a:srgbClr val="FF6699"/>
            </a:solidFill>
            <a:ln w="3175">
              <a:solidFill>
                <a:srgbClr val="FF6699"/>
              </a:solidFill>
              <a:miter lim="800000"/>
              <a:headEnd/>
              <a:tailEnd/>
            </a:ln>
            <a:effectLst/>
          </p:spPr>
          <p:txBody>
            <a:bodyPr wrap="none" anchor="ctr"/>
            <a:lstStyle/>
            <a:p>
              <a:endParaRPr lang="en-US"/>
            </a:p>
          </p:txBody>
        </p:sp>
        <p:sp>
          <p:nvSpPr>
            <p:cNvPr id="550933" name="Oval 21"/>
            <p:cNvSpPr>
              <a:spLocks noChangeArrowheads="1"/>
            </p:cNvSpPr>
            <p:nvPr/>
          </p:nvSpPr>
          <p:spPr bwMode="gray">
            <a:xfrm>
              <a:off x="2542" y="3300"/>
              <a:ext cx="532" cy="158"/>
            </a:xfrm>
            <a:prstGeom prst="ellipse">
              <a:avLst/>
            </a:prstGeom>
            <a:solidFill>
              <a:srgbClr val="FF99CC"/>
            </a:solidFill>
            <a:ln w="3175">
              <a:solidFill>
                <a:srgbClr val="FF6699"/>
              </a:solidFill>
              <a:round/>
              <a:headEnd/>
              <a:tailEnd/>
            </a:ln>
            <a:effectLst/>
          </p:spPr>
          <p:txBody>
            <a:bodyPr wrap="none" anchor="ctr"/>
            <a:lstStyle/>
            <a:p>
              <a:endParaRPr lang="en-US"/>
            </a:p>
          </p:txBody>
        </p:sp>
        <p:sp>
          <p:nvSpPr>
            <p:cNvPr id="550934" name="Oval 22"/>
            <p:cNvSpPr>
              <a:spLocks noChangeArrowheads="1"/>
            </p:cNvSpPr>
            <p:nvPr/>
          </p:nvSpPr>
          <p:spPr bwMode="gray">
            <a:xfrm>
              <a:off x="2542" y="3554"/>
              <a:ext cx="532" cy="158"/>
            </a:xfrm>
            <a:prstGeom prst="ellipse">
              <a:avLst/>
            </a:prstGeom>
            <a:solidFill>
              <a:srgbClr val="FF6699"/>
            </a:solidFill>
            <a:ln w="3175">
              <a:solidFill>
                <a:srgbClr val="FF6699"/>
              </a:solidFill>
              <a:round/>
              <a:headEnd/>
              <a:tailEnd/>
            </a:ln>
            <a:effectLst/>
          </p:spPr>
          <p:txBody>
            <a:bodyPr wrap="none" anchor="ctr"/>
            <a:lstStyle/>
            <a:p>
              <a:endParaRPr lang="en-US"/>
            </a:p>
          </p:txBody>
        </p:sp>
      </p:grpSp>
      <p:grpSp>
        <p:nvGrpSpPr>
          <p:cNvPr id="550948" name="Group 36"/>
          <p:cNvGrpSpPr>
            <a:grpSpLocks/>
          </p:cNvGrpSpPr>
          <p:nvPr/>
        </p:nvGrpSpPr>
        <p:grpSpPr bwMode="auto">
          <a:xfrm>
            <a:off x="1227138" y="2455863"/>
            <a:ext cx="947737" cy="758825"/>
            <a:chOff x="2530" y="960"/>
            <a:chExt cx="635" cy="508"/>
          </a:xfrm>
        </p:grpSpPr>
        <p:grpSp>
          <p:nvGrpSpPr>
            <p:cNvPr id="550949" name="Group 37"/>
            <p:cNvGrpSpPr>
              <a:grpSpLocks/>
            </p:cNvGrpSpPr>
            <p:nvPr/>
          </p:nvGrpSpPr>
          <p:grpSpPr bwMode="auto">
            <a:xfrm>
              <a:off x="2530" y="960"/>
              <a:ext cx="532" cy="412"/>
              <a:chOff x="1632" y="960"/>
              <a:chExt cx="532" cy="412"/>
            </a:xfrm>
          </p:grpSpPr>
          <p:sp>
            <p:nvSpPr>
              <p:cNvPr id="550950" name="Rectangle 38"/>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a:effectLst/>
            </p:spPr>
            <p:txBody>
              <a:bodyPr wrap="none" anchor="ctr"/>
              <a:lstStyle/>
              <a:p>
                <a:endParaRPr lang="en-US"/>
              </a:p>
            </p:txBody>
          </p:sp>
          <p:sp>
            <p:nvSpPr>
              <p:cNvPr id="550951" name="Oval 39"/>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a:effectLst/>
            </p:spPr>
            <p:txBody>
              <a:bodyPr wrap="none" anchor="ctr"/>
              <a:lstStyle/>
              <a:p>
                <a:endParaRPr lang="en-US"/>
              </a:p>
            </p:txBody>
          </p:sp>
          <p:sp>
            <p:nvSpPr>
              <p:cNvPr id="550952" name="Oval 40"/>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a:effectLst/>
            </p:spPr>
            <p:txBody>
              <a:bodyPr wrap="none" anchor="ctr"/>
              <a:lstStyle/>
              <a:p>
                <a:endParaRPr lang="en-US"/>
              </a:p>
            </p:txBody>
          </p:sp>
        </p:grpSp>
        <p:grpSp>
          <p:nvGrpSpPr>
            <p:cNvPr id="550953" name="Group 41"/>
            <p:cNvGrpSpPr>
              <a:grpSpLocks/>
            </p:cNvGrpSpPr>
            <p:nvPr/>
          </p:nvGrpSpPr>
          <p:grpSpPr bwMode="auto">
            <a:xfrm>
              <a:off x="2633" y="1056"/>
              <a:ext cx="532" cy="412"/>
              <a:chOff x="1632" y="960"/>
              <a:chExt cx="532" cy="412"/>
            </a:xfrm>
          </p:grpSpPr>
          <p:sp>
            <p:nvSpPr>
              <p:cNvPr id="550954" name="Rectangle 42"/>
              <p:cNvSpPr>
                <a:spLocks noChangeArrowheads="1"/>
              </p:cNvSpPr>
              <p:nvPr/>
            </p:nvSpPr>
            <p:spPr bwMode="gray">
              <a:xfrm>
                <a:off x="1632" y="1044"/>
                <a:ext cx="532" cy="246"/>
              </a:xfrm>
              <a:prstGeom prst="rect">
                <a:avLst/>
              </a:prstGeom>
              <a:solidFill>
                <a:srgbClr val="FF99FF"/>
              </a:solidFill>
              <a:ln w="3175">
                <a:solidFill>
                  <a:srgbClr val="FF99FF"/>
                </a:solidFill>
                <a:miter lim="800000"/>
                <a:headEnd/>
                <a:tailEnd/>
              </a:ln>
              <a:effectLst/>
            </p:spPr>
            <p:txBody>
              <a:bodyPr wrap="none" anchor="ctr"/>
              <a:lstStyle/>
              <a:p>
                <a:endParaRPr lang="en-US"/>
              </a:p>
            </p:txBody>
          </p:sp>
          <p:sp>
            <p:nvSpPr>
              <p:cNvPr id="550955" name="Oval 43"/>
              <p:cNvSpPr>
                <a:spLocks noChangeArrowheads="1"/>
              </p:cNvSpPr>
              <p:nvPr/>
            </p:nvSpPr>
            <p:spPr bwMode="gray">
              <a:xfrm>
                <a:off x="1632" y="960"/>
                <a:ext cx="532" cy="158"/>
              </a:xfrm>
              <a:prstGeom prst="ellipse">
                <a:avLst/>
              </a:prstGeom>
              <a:solidFill>
                <a:srgbClr val="FFCCFF"/>
              </a:solidFill>
              <a:ln w="3175">
                <a:solidFill>
                  <a:srgbClr val="FF99FF"/>
                </a:solidFill>
                <a:round/>
                <a:headEnd/>
                <a:tailEnd/>
              </a:ln>
              <a:effectLst/>
            </p:spPr>
            <p:txBody>
              <a:bodyPr wrap="none" anchor="ctr"/>
              <a:lstStyle/>
              <a:p>
                <a:endParaRPr lang="en-US"/>
              </a:p>
            </p:txBody>
          </p:sp>
          <p:sp>
            <p:nvSpPr>
              <p:cNvPr id="550956" name="Oval 44"/>
              <p:cNvSpPr>
                <a:spLocks noChangeArrowheads="1"/>
              </p:cNvSpPr>
              <p:nvPr/>
            </p:nvSpPr>
            <p:spPr bwMode="gray">
              <a:xfrm>
                <a:off x="1632" y="1214"/>
                <a:ext cx="532" cy="158"/>
              </a:xfrm>
              <a:prstGeom prst="ellipse">
                <a:avLst/>
              </a:prstGeom>
              <a:solidFill>
                <a:srgbClr val="FF99FF"/>
              </a:solidFill>
              <a:ln w="3175">
                <a:solidFill>
                  <a:srgbClr val="FF99FF"/>
                </a:solidFill>
                <a:round/>
                <a:headEnd/>
                <a:tailEnd/>
              </a:ln>
              <a:effectLst/>
            </p:spPr>
            <p:txBody>
              <a:bodyPr wrap="none" anchor="ctr"/>
              <a:lstStyle/>
              <a:p>
                <a:endParaRPr lang="en-US"/>
              </a:p>
            </p:txBody>
          </p:sp>
        </p:grpSp>
      </p:grpSp>
      <p:sp>
        <p:nvSpPr>
          <p:cNvPr id="550957" name="Rectangle 45"/>
          <p:cNvSpPr>
            <a:spLocks noGrp="1" noChangeArrowheads="1"/>
          </p:cNvSpPr>
          <p:nvPr>
            <p:ph type="title"/>
          </p:nvPr>
        </p:nvSpPr>
        <p:spPr/>
        <p:txBody>
          <a:bodyPr/>
          <a:lstStyle/>
          <a:p>
            <a:r>
              <a:rPr lang="en-US"/>
              <a:t>Physical Database Structure</a:t>
            </a:r>
          </a:p>
        </p:txBody>
      </p:sp>
      <p:sp>
        <p:nvSpPr>
          <p:cNvPr id="550958" name="Rectangle 46"/>
          <p:cNvSpPr>
            <a:spLocks noChangeArrowheads="1"/>
          </p:cNvSpPr>
          <p:nvPr/>
        </p:nvSpPr>
        <p:spPr bwMode="auto">
          <a:xfrm>
            <a:off x="6080125" y="3246438"/>
            <a:ext cx="2330450" cy="300037"/>
          </a:xfrm>
          <a:prstGeom prst="rect">
            <a:avLst/>
          </a:prstGeom>
          <a:noFill/>
          <a:ln w="9525">
            <a:noFill/>
            <a:miter lim="800000"/>
            <a:headEnd/>
            <a:tailEnd/>
          </a:ln>
          <a:effectLst/>
        </p:spPr>
        <p:txBody>
          <a:bodyPr lIns="12700" tIns="12700" rIns="12700" bIns="12700">
            <a:spAutoFit/>
          </a:bodyPr>
          <a:lstStyle/>
          <a:p>
            <a:pPr defTabSz="228600">
              <a:buClr>
                <a:srgbClr val="000000"/>
              </a:buClr>
            </a:pPr>
            <a:r>
              <a:rPr lang="en-US"/>
              <a:t>Online redo log files</a:t>
            </a:r>
          </a:p>
        </p:txBody>
      </p:sp>
      <p:sp>
        <p:nvSpPr>
          <p:cNvPr id="550959" name="Rectangle 47"/>
          <p:cNvSpPr>
            <a:spLocks noChangeArrowheads="1"/>
          </p:cNvSpPr>
          <p:nvPr/>
        </p:nvSpPr>
        <p:spPr bwMode="auto">
          <a:xfrm>
            <a:off x="890588" y="6010275"/>
            <a:ext cx="1617662" cy="300038"/>
          </a:xfrm>
          <a:prstGeom prst="rect">
            <a:avLst/>
          </a:prstGeom>
          <a:noFill/>
          <a:ln w="9525">
            <a:noFill/>
            <a:miter lim="800000"/>
            <a:headEnd/>
            <a:tailEnd/>
          </a:ln>
          <a:effectLst/>
        </p:spPr>
        <p:txBody>
          <a:bodyPr lIns="12700" tIns="12700" rIns="12700" bIns="12700">
            <a:spAutoFit/>
          </a:bodyPr>
          <a:lstStyle/>
          <a:p>
            <a:pPr defTabSz="228600">
              <a:buClr>
                <a:srgbClr val="000000"/>
              </a:buClr>
            </a:pPr>
            <a:r>
              <a:rPr lang="en-US"/>
              <a:t>Password file</a:t>
            </a:r>
          </a:p>
        </p:txBody>
      </p:sp>
      <p:sp>
        <p:nvSpPr>
          <p:cNvPr id="550960" name="Rectangle 48"/>
          <p:cNvSpPr>
            <a:spLocks noChangeArrowheads="1"/>
          </p:cNvSpPr>
          <p:nvPr/>
        </p:nvSpPr>
        <p:spPr bwMode="auto">
          <a:xfrm>
            <a:off x="704850" y="4802188"/>
            <a:ext cx="1981200" cy="300037"/>
          </a:xfrm>
          <a:prstGeom prst="rect">
            <a:avLst/>
          </a:prstGeom>
          <a:noFill/>
          <a:ln w="9525">
            <a:noFill/>
            <a:miter lim="800000"/>
            <a:headEnd/>
            <a:tailEnd/>
          </a:ln>
          <a:effectLst/>
        </p:spPr>
        <p:txBody>
          <a:bodyPr lIns="12700" tIns="12700" rIns="12700" bIns="12700">
            <a:spAutoFit/>
          </a:bodyPr>
          <a:lstStyle/>
          <a:p>
            <a:pPr defTabSz="228600">
              <a:buClr>
                <a:srgbClr val="000000"/>
              </a:buClr>
            </a:pPr>
            <a:r>
              <a:rPr lang="en-US"/>
              <a:t>Parameter file</a:t>
            </a:r>
          </a:p>
        </p:txBody>
      </p:sp>
      <p:sp>
        <p:nvSpPr>
          <p:cNvPr id="550961" name="Rectangle 49"/>
          <p:cNvSpPr>
            <a:spLocks noChangeArrowheads="1"/>
          </p:cNvSpPr>
          <p:nvPr/>
        </p:nvSpPr>
        <p:spPr bwMode="auto">
          <a:xfrm>
            <a:off x="6022975" y="4803775"/>
            <a:ext cx="2209800" cy="300038"/>
          </a:xfrm>
          <a:prstGeom prst="rect">
            <a:avLst/>
          </a:prstGeom>
          <a:noFill/>
          <a:ln w="9525">
            <a:noFill/>
            <a:miter lim="800000"/>
            <a:headEnd/>
            <a:tailEnd/>
          </a:ln>
          <a:effectLst/>
        </p:spPr>
        <p:txBody>
          <a:bodyPr lIns="12700" tIns="12700" rIns="12700" bIns="12700">
            <a:spAutoFit/>
          </a:bodyPr>
          <a:lstStyle/>
          <a:p>
            <a:pPr defTabSz="228600">
              <a:buClr>
                <a:srgbClr val="000000"/>
              </a:buClr>
            </a:pPr>
            <a:r>
              <a:rPr lang="en-US"/>
              <a:t>Archive log files</a:t>
            </a:r>
          </a:p>
        </p:txBody>
      </p:sp>
      <p:sp>
        <p:nvSpPr>
          <p:cNvPr id="550962" name="Rectangle 50"/>
          <p:cNvSpPr>
            <a:spLocks noChangeArrowheads="1"/>
          </p:cNvSpPr>
          <p:nvPr/>
        </p:nvSpPr>
        <p:spPr bwMode="auto">
          <a:xfrm>
            <a:off x="1008063" y="3251200"/>
            <a:ext cx="1482725" cy="290513"/>
          </a:xfrm>
          <a:prstGeom prst="rect">
            <a:avLst/>
          </a:prstGeom>
          <a:noFill/>
          <a:ln w="9525">
            <a:noFill/>
            <a:miter lim="800000"/>
            <a:headEnd/>
            <a:tailEnd/>
          </a:ln>
          <a:effectLst/>
        </p:spPr>
        <p:txBody>
          <a:bodyPr lIns="57150" tIns="28575" rIns="57150" bIns="28575">
            <a:spAutoFit/>
          </a:bodyPr>
          <a:lstStyle/>
          <a:p>
            <a:pPr defTabSz="369888" eaLnBrk="0" hangingPunct="0">
              <a:lnSpc>
                <a:spcPct val="85000"/>
              </a:lnSpc>
              <a:spcBef>
                <a:spcPct val="0"/>
              </a:spcBef>
              <a:buClrTx/>
              <a:buFontTx/>
              <a:buNone/>
            </a:pPr>
            <a:r>
              <a:rPr lang="en-US"/>
              <a:t>Control files</a:t>
            </a:r>
          </a:p>
        </p:txBody>
      </p:sp>
      <p:grpSp>
        <p:nvGrpSpPr>
          <p:cNvPr id="550963" name="Group 51"/>
          <p:cNvGrpSpPr>
            <a:grpSpLocks/>
          </p:cNvGrpSpPr>
          <p:nvPr/>
        </p:nvGrpSpPr>
        <p:grpSpPr bwMode="auto">
          <a:xfrm>
            <a:off x="3605213" y="2206625"/>
            <a:ext cx="1192212" cy="1016000"/>
            <a:chOff x="1124" y="1824"/>
            <a:chExt cx="821" cy="700"/>
          </a:xfrm>
        </p:grpSpPr>
        <p:grpSp>
          <p:nvGrpSpPr>
            <p:cNvPr id="550964" name="Group 52"/>
            <p:cNvGrpSpPr>
              <a:grpSpLocks/>
            </p:cNvGrpSpPr>
            <p:nvPr/>
          </p:nvGrpSpPr>
          <p:grpSpPr bwMode="auto">
            <a:xfrm>
              <a:off x="1124" y="1824"/>
              <a:ext cx="532" cy="412"/>
              <a:chOff x="288" y="2982"/>
              <a:chExt cx="532" cy="412"/>
            </a:xfrm>
          </p:grpSpPr>
          <p:sp>
            <p:nvSpPr>
              <p:cNvPr id="550965" name="Rectangle 53"/>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50966" name="Oval 54"/>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50967" name="Oval 55"/>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550968" name="Group 56"/>
            <p:cNvGrpSpPr>
              <a:grpSpLocks/>
            </p:cNvGrpSpPr>
            <p:nvPr/>
          </p:nvGrpSpPr>
          <p:grpSpPr bwMode="auto">
            <a:xfrm>
              <a:off x="1221" y="1920"/>
              <a:ext cx="532" cy="412"/>
              <a:chOff x="288" y="2982"/>
              <a:chExt cx="532" cy="412"/>
            </a:xfrm>
          </p:grpSpPr>
          <p:sp>
            <p:nvSpPr>
              <p:cNvPr id="550969" name="Rectangle 57"/>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50970" name="Oval 58"/>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50971" name="Oval 59"/>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550972" name="Group 60"/>
            <p:cNvGrpSpPr>
              <a:grpSpLocks/>
            </p:cNvGrpSpPr>
            <p:nvPr/>
          </p:nvGrpSpPr>
          <p:grpSpPr bwMode="auto">
            <a:xfrm>
              <a:off x="1317" y="2016"/>
              <a:ext cx="532" cy="412"/>
              <a:chOff x="288" y="2982"/>
              <a:chExt cx="532" cy="412"/>
            </a:xfrm>
          </p:grpSpPr>
          <p:sp>
            <p:nvSpPr>
              <p:cNvPr id="550973" name="Rectangle 61"/>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50974" name="Oval 62"/>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50975" name="Oval 63"/>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nvGrpSpPr>
            <p:cNvPr id="550976" name="Group 64"/>
            <p:cNvGrpSpPr>
              <a:grpSpLocks/>
            </p:cNvGrpSpPr>
            <p:nvPr/>
          </p:nvGrpSpPr>
          <p:grpSpPr bwMode="auto">
            <a:xfrm>
              <a:off x="1413" y="2112"/>
              <a:ext cx="532" cy="412"/>
              <a:chOff x="288" y="2982"/>
              <a:chExt cx="532" cy="412"/>
            </a:xfrm>
          </p:grpSpPr>
          <p:sp>
            <p:nvSpPr>
              <p:cNvPr id="550977" name="Rectangle 65"/>
              <p:cNvSpPr>
                <a:spLocks noChangeArrowheads="1"/>
              </p:cNvSpPr>
              <p:nvPr/>
            </p:nvSpPr>
            <p:spPr bwMode="gray">
              <a:xfrm>
                <a:off x="288" y="3066"/>
                <a:ext cx="532" cy="246"/>
              </a:xfrm>
              <a:prstGeom prst="rect">
                <a:avLst/>
              </a:prstGeom>
              <a:solidFill>
                <a:srgbClr val="9999FF"/>
              </a:solidFill>
              <a:ln w="3175">
                <a:solidFill>
                  <a:srgbClr val="9999FF"/>
                </a:solidFill>
                <a:miter lim="800000"/>
                <a:headEnd/>
                <a:tailEnd/>
              </a:ln>
              <a:effectLst/>
            </p:spPr>
            <p:txBody>
              <a:bodyPr wrap="none" anchor="ctr"/>
              <a:lstStyle/>
              <a:p>
                <a:endParaRPr lang="en-US"/>
              </a:p>
            </p:txBody>
          </p:sp>
          <p:sp>
            <p:nvSpPr>
              <p:cNvPr id="550978" name="Oval 66"/>
              <p:cNvSpPr>
                <a:spLocks noChangeArrowheads="1"/>
              </p:cNvSpPr>
              <p:nvPr/>
            </p:nvSpPr>
            <p:spPr bwMode="gray">
              <a:xfrm>
                <a:off x="288" y="2982"/>
                <a:ext cx="532" cy="158"/>
              </a:xfrm>
              <a:prstGeom prst="ellipse">
                <a:avLst/>
              </a:prstGeom>
              <a:solidFill>
                <a:srgbClr val="CCCCFF"/>
              </a:solidFill>
              <a:ln w="3175">
                <a:solidFill>
                  <a:srgbClr val="9999FF"/>
                </a:solidFill>
                <a:round/>
                <a:headEnd/>
                <a:tailEnd/>
              </a:ln>
              <a:effectLst/>
            </p:spPr>
            <p:txBody>
              <a:bodyPr wrap="none" anchor="ctr"/>
              <a:lstStyle/>
              <a:p>
                <a:endParaRPr lang="en-US"/>
              </a:p>
            </p:txBody>
          </p:sp>
          <p:sp>
            <p:nvSpPr>
              <p:cNvPr id="550979" name="Oval 67"/>
              <p:cNvSpPr>
                <a:spLocks noChangeArrowheads="1"/>
              </p:cNvSpPr>
              <p:nvPr/>
            </p:nvSpPr>
            <p:spPr bwMode="gray">
              <a:xfrm>
                <a:off x="288" y="3236"/>
                <a:ext cx="532" cy="158"/>
              </a:xfrm>
              <a:prstGeom prst="ellipse">
                <a:avLst/>
              </a:prstGeom>
              <a:solidFill>
                <a:srgbClr val="9999FF"/>
              </a:solidFill>
              <a:ln w="3175">
                <a:solidFill>
                  <a:srgbClr val="9999FF"/>
                </a:solidFill>
                <a:round/>
                <a:headEnd/>
                <a:tailEnd/>
              </a:ln>
              <a:effectLst/>
            </p:spPr>
            <p:txBody>
              <a:bodyPr wrap="none" anchor="ctr"/>
              <a:lstStyle/>
              <a:p>
                <a:endParaRPr lang="en-US"/>
              </a:p>
            </p:txBody>
          </p:sp>
        </p:grpSp>
      </p:grpSp>
      <p:sp>
        <p:nvSpPr>
          <p:cNvPr id="550980" name="Rectangle 68"/>
          <p:cNvSpPr>
            <a:spLocks noChangeArrowheads="1"/>
          </p:cNvSpPr>
          <p:nvPr/>
        </p:nvSpPr>
        <p:spPr bwMode="auto">
          <a:xfrm>
            <a:off x="3673475" y="3238500"/>
            <a:ext cx="1371600" cy="300038"/>
          </a:xfrm>
          <a:prstGeom prst="rect">
            <a:avLst/>
          </a:prstGeom>
          <a:noFill/>
          <a:ln w="9525">
            <a:noFill/>
            <a:miter lim="800000"/>
            <a:headEnd/>
            <a:tailEnd/>
          </a:ln>
          <a:effectLst/>
        </p:spPr>
        <p:txBody>
          <a:bodyPr lIns="12700" tIns="12700" rIns="12700" bIns="12700">
            <a:spAutoFit/>
          </a:bodyPr>
          <a:lstStyle/>
          <a:p>
            <a:pPr defTabSz="228600">
              <a:buClr>
                <a:srgbClr val="000000"/>
              </a:buClr>
            </a:pPr>
            <a:r>
              <a:rPr lang="en-US"/>
              <a:t>Data files</a:t>
            </a:r>
          </a:p>
        </p:txBody>
      </p:sp>
      <p:sp>
        <p:nvSpPr>
          <p:cNvPr id="550994" name="Rectangle 82"/>
          <p:cNvSpPr>
            <a:spLocks noChangeArrowheads="1"/>
          </p:cNvSpPr>
          <p:nvPr/>
        </p:nvSpPr>
        <p:spPr bwMode="auto">
          <a:xfrm>
            <a:off x="4729163" y="6008688"/>
            <a:ext cx="2716212" cy="300037"/>
          </a:xfrm>
          <a:prstGeom prst="rect">
            <a:avLst/>
          </a:prstGeom>
          <a:noFill/>
          <a:ln w="9525">
            <a:noFill/>
            <a:miter lim="800000"/>
            <a:headEnd/>
            <a:tailEnd/>
          </a:ln>
          <a:effectLst/>
        </p:spPr>
        <p:txBody>
          <a:bodyPr lIns="12700" tIns="12700" rIns="12700" bIns="12700">
            <a:spAutoFit/>
          </a:bodyPr>
          <a:lstStyle/>
          <a:p>
            <a:pPr defTabSz="228600">
              <a:buClr>
                <a:srgbClr val="000000"/>
              </a:buClr>
            </a:pPr>
            <a:r>
              <a:rPr lang="en-US"/>
              <a:t>Alert and trace log files</a:t>
            </a:r>
          </a:p>
        </p:txBody>
      </p:sp>
      <p:sp>
        <p:nvSpPr>
          <p:cNvPr id="551008" name="Rectangle 96"/>
          <p:cNvSpPr>
            <a:spLocks noChangeArrowheads="1"/>
          </p:cNvSpPr>
          <p:nvPr/>
        </p:nvSpPr>
        <p:spPr bwMode="auto">
          <a:xfrm>
            <a:off x="3597275" y="4803775"/>
            <a:ext cx="1543050" cy="300038"/>
          </a:xfrm>
          <a:prstGeom prst="rect">
            <a:avLst/>
          </a:prstGeom>
          <a:noFill/>
          <a:ln w="9525">
            <a:noFill/>
            <a:miter lim="800000"/>
            <a:headEnd/>
            <a:tailEnd/>
          </a:ln>
          <a:effectLst/>
        </p:spPr>
        <p:txBody>
          <a:bodyPr lIns="12700" tIns="12700" rIns="12700" bIns="12700">
            <a:spAutoFit/>
          </a:bodyPr>
          <a:lstStyle/>
          <a:p>
            <a:pPr defTabSz="228600">
              <a:buClr>
                <a:srgbClr val="000000"/>
              </a:buClr>
            </a:pPr>
            <a:r>
              <a:rPr lang="en-US"/>
              <a:t>Backup files</a:t>
            </a:r>
          </a:p>
        </p:txBody>
      </p:sp>
      <p:grpSp>
        <p:nvGrpSpPr>
          <p:cNvPr id="551035" name="Group 123"/>
          <p:cNvGrpSpPr>
            <a:grpSpLocks/>
          </p:cNvGrpSpPr>
          <p:nvPr/>
        </p:nvGrpSpPr>
        <p:grpSpPr bwMode="auto">
          <a:xfrm>
            <a:off x="6464300" y="3921125"/>
            <a:ext cx="1039813" cy="866775"/>
            <a:chOff x="4032" y="3072"/>
            <a:chExt cx="724" cy="604"/>
          </a:xfrm>
        </p:grpSpPr>
        <p:grpSp>
          <p:nvGrpSpPr>
            <p:cNvPr id="551036" name="Group 124"/>
            <p:cNvGrpSpPr>
              <a:grpSpLocks/>
            </p:cNvGrpSpPr>
            <p:nvPr/>
          </p:nvGrpSpPr>
          <p:grpSpPr bwMode="auto">
            <a:xfrm>
              <a:off x="4032" y="3072"/>
              <a:ext cx="532" cy="412"/>
              <a:chOff x="960" y="684"/>
              <a:chExt cx="532" cy="412"/>
            </a:xfrm>
          </p:grpSpPr>
          <p:sp>
            <p:nvSpPr>
              <p:cNvPr id="551037" name="Rectangle 125"/>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51038" name="Oval 126"/>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51039" name="Oval 127"/>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551040" name="Group 128"/>
            <p:cNvGrpSpPr>
              <a:grpSpLocks/>
            </p:cNvGrpSpPr>
            <p:nvPr/>
          </p:nvGrpSpPr>
          <p:grpSpPr bwMode="auto">
            <a:xfrm>
              <a:off x="4121" y="3168"/>
              <a:ext cx="532" cy="412"/>
              <a:chOff x="960" y="684"/>
              <a:chExt cx="532" cy="412"/>
            </a:xfrm>
          </p:grpSpPr>
          <p:sp>
            <p:nvSpPr>
              <p:cNvPr id="551041" name="Rectangle 129"/>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51042" name="Oval 130"/>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51043" name="Oval 131"/>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nvGrpSpPr>
            <p:cNvPr id="551044" name="Group 132"/>
            <p:cNvGrpSpPr>
              <a:grpSpLocks/>
            </p:cNvGrpSpPr>
            <p:nvPr/>
          </p:nvGrpSpPr>
          <p:grpSpPr bwMode="auto">
            <a:xfrm>
              <a:off x="4224" y="3264"/>
              <a:ext cx="532" cy="412"/>
              <a:chOff x="960" y="684"/>
              <a:chExt cx="532" cy="412"/>
            </a:xfrm>
          </p:grpSpPr>
          <p:sp>
            <p:nvSpPr>
              <p:cNvPr id="551045" name="Rectangle 133"/>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p:spPr>
            <p:txBody>
              <a:bodyPr wrap="none" anchor="ctr"/>
              <a:lstStyle/>
              <a:p>
                <a:endParaRPr lang="en-US"/>
              </a:p>
            </p:txBody>
          </p:sp>
          <p:sp>
            <p:nvSpPr>
              <p:cNvPr id="551046" name="Oval 134"/>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p:spPr>
            <p:txBody>
              <a:bodyPr wrap="none" anchor="ctr"/>
              <a:lstStyle/>
              <a:p>
                <a:endParaRPr lang="en-US"/>
              </a:p>
            </p:txBody>
          </p:sp>
          <p:sp>
            <p:nvSpPr>
              <p:cNvPr id="551047" name="Oval 135"/>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p:spPr>
            <p:txBody>
              <a:bodyPr wrap="none" anchor="ctr"/>
              <a:lstStyle/>
              <a:p>
                <a:endParaRPr lang="en-US"/>
              </a:p>
            </p:txBody>
          </p:sp>
        </p:grpSp>
      </p:grpSp>
      <p:sp>
        <p:nvSpPr>
          <p:cNvPr id="551054" name="AutoShape 142"/>
          <p:cNvSpPr>
            <a:spLocks noChangeArrowheads="1"/>
          </p:cNvSpPr>
          <p:nvPr/>
        </p:nvSpPr>
        <p:spPr bwMode="auto">
          <a:xfrm>
            <a:off x="5534025" y="5257800"/>
            <a:ext cx="773113" cy="577850"/>
          </a:xfrm>
          <a:prstGeom prst="can">
            <a:avLst>
              <a:gd name="adj" fmla="val 44514"/>
            </a:avLst>
          </a:prstGeom>
          <a:solidFill>
            <a:srgbClr val="FFCC66"/>
          </a:solidFill>
          <a:ln w="28575">
            <a:solidFill>
              <a:srgbClr val="FFCC00"/>
            </a:solidFill>
            <a:round/>
            <a:headEnd type="none" w="sm" len="sm"/>
            <a:tailEnd type="none" w="sm" len="sm"/>
          </a:ln>
          <a:effectLst/>
        </p:spPr>
        <p:txBody>
          <a:bodyPr wrap="none" anchor="ctr"/>
          <a:lstStyle/>
          <a:p>
            <a:endParaRPr lang="en-US"/>
          </a:p>
        </p:txBody>
      </p:sp>
      <p:sp>
        <p:nvSpPr>
          <p:cNvPr id="551055" name="AutoShape 143"/>
          <p:cNvSpPr>
            <a:spLocks noChangeArrowheads="1"/>
          </p:cNvSpPr>
          <p:nvPr/>
        </p:nvSpPr>
        <p:spPr bwMode="auto">
          <a:xfrm>
            <a:off x="5711825" y="5440363"/>
            <a:ext cx="773113" cy="577850"/>
          </a:xfrm>
          <a:prstGeom prst="can">
            <a:avLst>
              <a:gd name="adj" fmla="val 44514"/>
            </a:avLst>
          </a:prstGeom>
          <a:solidFill>
            <a:srgbClr val="FFCC66"/>
          </a:solidFill>
          <a:ln w="28575">
            <a:solidFill>
              <a:srgbClr val="FFCC00"/>
            </a:solidFill>
            <a:round/>
            <a:headEnd type="none" w="sm" len="sm"/>
            <a:tailEnd type="none" w="sm" len="sm"/>
          </a:ln>
          <a:effectLst/>
        </p:spPr>
        <p:txBody>
          <a:bodyPr wrap="none" anchor="ctr"/>
          <a:lstStyle/>
          <a:p>
            <a:endParaRPr lang="en-US"/>
          </a:p>
        </p:txBody>
      </p:sp>
      <p:grpSp>
        <p:nvGrpSpPr>
          <p:cNvPr id="551057" name="Group 145"/>
          <p:cNvGrpSpPr>
            <a:grpSpLocks/>
          </p:cNvGrpSpPr>
          <p:nvPr/>
        </p:nvGrpSpPr>
        <p:grpSpPr bwMode="auto">
          <a:xfrm>
            <a:off x="3617913" y="3740150"/>
            <a:ext cx="1185862" cy="1047750"/>
            <a:chOff x="1582" y="2771"/>
            <a:chExt cx="815" cy="720"/>
          </a:xfrm>
        </p:grpSpPr>
        <p:sp>
          <p:nvSpPr>
            <p:cNvPr id="551049" name="AutoShape 137"/>
            <p:cNvSpPr>
              <a:spLocks noChangeArrowheads="1"/>
            </p:cNvSpPr>
            <p:nvPr/>
          </p:nvSpPr>
          <p:spPr bwMode="gray">
            <a:xfrm>
              <a:off x="1582" y="2771"/>
              <a:ext cx="527" cy="394"/>
            </a:xfrm>
            <a:prstGeom prst="can">
              <a:avLst>
                <a:gd name="adj" fmla="val 44514"/>
              </a:avLst>
            </a:prstGeom>
            <a:solidFill>
              <a:srgbClr val="6699CC"/>
            </a:solidFill>
            <a:ln w="28575">
              <a:solidFill>
                <a:srgbClr val="6699CC"/>
              </a:solidFill>
              <a:round/>
              <a:headEnd type="none" w="sm" len="sm"/>
              <a:tailEnd type="none" w="sm" len="sm"/>
            </a:ln>
            <a:effectLst/>
          </p:spPr>
          <p:txBody>
            <a:bodyPr wrap="none" anchor="ctr"/>
            <a:lstStyle/>
            <a:p>
              <a:endParaRPr lang="en-US"/>
            </a:p>
          </p:txBody>
        </p:sp>
        <p:sp>
          <p:nvSpPr>
            <p:cNvPr id="551050" name="AutoShape 138"/>
            <p:cNvSpPr>
              <a:spLocks noChangeArrowheads="1"/>
            </p:cNvSpPr>
            <p:nvPr/>
          </p:nvSpPr>
          <p:spPr bwMode="gray">
            <a:xfrm>
              <a:off x="1678" y="2886"/>
              <a:ext cx="527" cy="394"/>
            </a:xfrm>
            <a:prstGeom prst="can">
              <a:avLst>
                <a:gd name="adj" fmla="val 44514"/>
              </a:avLst>
            </a:prstGeom>
            <a:solidFill>
              <a:srgbClr val="6699CC"/>
            </a:solidFill>
            <a:ln w="28575">
              <a:solidFill>
                <a:srgbClr val="6699CC"/>
              </a:solidFill>
              <a:round/>
              <a:headEnd type="none" w="sm" len="sm"/>
              <a:tailEnd type="none" w="sm" len="sm"/>
            </a:ln>
            <a:effectLst/>
          </p:spPr>
          <p:txBody>
            <a:bodyPr wrap="none" anchor="ctr"/>
            <a:lstStyle/>
            <a:p>
              <a:endParaRPr lang="en-US"/>
            </a:p>
          </p:txBody>
        </p:sp>
        <p:sp>
          <p:nvSpPr>
            <p:cNvPr id="551051" name="AutoShape 139"/>
            <p:cNvSpPr>
              <a:spLocks noChangeArrowheads="1"/>
            </p:cNvSpPr>
            <p:nvPr/>
          </p:nvSpPr>
          <p:spPr bwMode="gray">
            <a:xfrm>
              <a:off x="1774" y="3001"/>
              <a:ext cx="527" cy="394"/>
            </a:xfrm>
            <a:prstGeom prst="can">
              <a:avLst>
                <a:gd name="adj" fmla="val 44514"/>
              </a:avLst>
            </a:prstGeom>
            <a:solidFill>
              <a:srgbClr val="6699CC"/>
            </a:solidFill>
            <a:ln w="28575">
              <a:solidFill>
                <a:srgbClr val="6699CC"/>
              </a:solidFill>
              <a:round/>
              <a:headEnd type="none" w="sm" len="sm"/>
              <a:tailEnd type="none" w="sm" len="sm"/>
            </a:ln>
            <a:effectLst/>
          </p:spPr>
          <p:txBody>
            <a:bodyPr wrap="none" anchor="ctr"/>
            <a:lstStyle/>
            <a:p>
              <a:endParaRPr lang="en-US"/>
            </a:p>
          </p:txBody>
        </p:sp>
        <p:sp>
          <p:nvSpPr>
            <p:cNvPr id="551056" name="AutoShape 144"/>
            <p:cNvSpPr>
              <a:spLocks noChangeArrowheads="1"/>
            </p:cNvSpPr>
            <p:nvPr/>
          </p:nvSpPr>
          <p:spPr bwMode="gray">
            <a:xfrm>
              <a:off x="1870" y="3097"/>
              <a:ext cx="527" cy="394"/>
            </a:xfrm>
            <a:prstGeom prst="can">
              <a:avLst>
                <a:gd name="adj" fmla="val 44514"/>
              </a:avLst>
            </a:prstGeom>
            <a:solidFill>
              <a:srgbClr val="6699CC"/>
            </a:solidFill>
            <a:ln w="28575">
              <a:solidFill>
                <a:srgbClr val="6699CC"/>
              </a:solidFill>
              <a:round/>
              <a:headEnd type="none" w="sm" len="sm"/>
              <a:tailEnd type="none" w="sm" len="sm"/>
            </a:ln>
            <a:effectLst/>
          </p:spPr>
          <p:txBody>
            <a:bodyPr wrap="none" anchor="ctr"/>
            <a:lstStyle/>
            <a:p>
              <a:endParaRPr lang="en-US"/>
            </a:p>
          </p:txBody>
        </p:sp>
      </p:grpSp>
      <p:sp>
        <p:nvSpPr>
          <p:cNvPr id="551058" name="Text Box 146"/>
          <p:cNvSpPr txBox="1">
            <a:spLocks noChangeArrowheads="1"/>
          </p:cNvSpPr>
          <p:nvPr/>
        </p:nvSpPr>
        <p:spPr bwMode="auto">
          <a:xfrm>
            <a:off x="928688" y="1085850"/>
            <a:ext cx="1385887" cy="971550"/>
          </a:xfrm>
          <a:prstGeom prst="rect">
            <a:avLst/>
          </a:prstGeom>
          <a:noFill/>
          <a:ln w="28575">
            <a:solidFill>
              <a:schemeClr val="tx1"/>
            </a:solidFill>
            <a:miter lim="800000"/>
            <a:headEnd type="none" w="sm" len="sm"/>
            <a:tailEnd type="none" w="sm" len="sm"/>
          </a:ln>
          <a:effectLst/>
        </p:spPr>
        <p:txBody>
          <a:bodyPr wrap="none">
            <a:spAutoFit/>
          </a:bodyPr>
          <a:lstStyle/>
          <a:p>
            <a:pPr algn="l" defTabSz="228600">
              <a:spcBef>
                <a:spcPct val="0"/>
              </a:spcBef>
            </a:pPr>
            <a:r>
              <a:rPr lang="en-US" sz="1400">
                <a:solidFill>
                  <a:schemeClr val="folHlink"/>
                </a:solidFill>
              </a:rPr>
              <a:t>DB structures</a:t>
            </a:r>
          </a:p>
          <a:p>
            <a:pPr algn="l" defTabSz="228600">
              <a:spcBef>
                <a:spcPct val="0"/>
              </a:spcBef>
            </a:pPr>
            <a:r>
              <a:rPr lang="en-US" sz="1400">
                <a:solidFill>
                  <a:schemeClr val="folHlink"/>
                </a:solidFill>
              </a:rPr>
              <a:t>-   Memory</a:t>
            </a:r>
          </a:p>
          <a:p>
            <a:pPr algn="l" defTabSz="228600">
              <a:spcBef>
                <a:spcPct val="0"/>
              </a:spcBef>
            </a:pPr>
            <a:r>
              <a:rPr lang="en-US" sz="1400">
                <a:solidFill>
                  <a:schemeClr val="folHlink"/>
                </a:solidFill>
              </a:rPr>
              <a:t>-   Process</a:t>
            </a:r>
          </a:p>
          <a:p>
            <a:pPr algn="l" defTabSz="228600">
              <a:spcBef>
                <a:spcPct val="0"/>
              </a:spcBef>
            </a:pPr>
            <a:r>
              <a:rPr lang="en-US" sz="1400"/>
              <a:t>-   </a:t>
            </a:r>
            <a:r>
              <a:rPr lang="en-US" sz="1400">
                <a:solidFill>
                  <a:srgbClr val="0000CC"/>
                </a:solidFill>
              </a:rPr>
              <a:t>Storage</a:t>
            </a:r>
            <a:r>
              <a:rPr lang="en-US" sz="1400"/>
              <a:t> </a:t>
            </a:r>
            <a:r>
              <a:rPr lang="en-US" sz="1400">
                <a:solidFill>
                  <a:srgbClr val="0000CC"/>
                </a:solidFill>
              </a:rPr>
              <a:t>&lt;&lt;</a:t>
            </a:r>
          </a:p>
        </p:txBody>
      </p:sp>
    </p:spTree>
  </p:cSld>
  <p:clrMapOvr>
    <a:masterClrMapping/>
  </p:clrMapOvr>
  <p:transition spd="slow"/>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U5_2">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OU5_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3175" cap="flat" cmpd="sng" algn="ctr">
          <a:solidFill>
            <a:schemeClr val="fo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OU5_2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E:\TURTLE\OU5_Template\OU5_2\OU5_2.ppt</Template>
  <TotalTime>15318</TotalTime>
  <Words>5603</Words>
  <Application>Microsoft Office PowerPoint</Application>
  <PresentationFormat>On-screen Show (4:3)</PresentationFormat>
  <Paragraphs>563</Paragraphs>
  <Slides>33</Slides>
  <Notes>32</Notes>
  <HiddenSlides>3</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36" baseType="lpstr">
      <vt:lpstr>OU5_2</vt:lpstr>
      <vt:lpstr>Apothecary</vt:lpstr>
      <vt:lpstr>Photo Editor Photo</vt:lpstr>
      <vt:lpstr>Oracle 11g Database Architectures</vt:lpstr>
      <vt:lpstr>Oracle Database Architecture</vt:lpstr>
      <vt:lpstr>Database Structures</vt:lpstr>
      <vt:lpstr>Oracle Memory Structures</vt:lpstr>
      <vt:lpstr>Oracle Memory Structures Full Notes Page</vt:lpstr>
      <vt:lpstr>Process Structures</vt:lpstr>
      <vt:lpstr>Oracle Processes</vt:lpstr>
      <vt:lpstr>Server Process and Database  Buffer Cache</vt:lpstr>
      <vt:lpstr>Physical Database Structure</vt:lpstr>
      <vt:lpstr>Physical Database Structure Full Notes Page</vt:lpstr>
      <vt:lpstr>Tablespaces and Data Files</vt:lpstr>
      <vt:lpstr>SYSTEM and SYSAUX Tablespaces </vt:lpstr>
      <vt:lpstr>Segments, Extents, and Blocks</vt:lpstr>
      <vt:lpstr>Logical and Physical Database Structures</vt:lpstr>
      <vt:lpstr>Database Structures Full Notes Page</vt:lpstr>
      <vt:lpstr>Enlarging the Database</vt:lpstr>
      <vt:lpstr>Exploring the Storage Structure</vt:lpstr>
      <vt:lpstr>Database Architecture: Summary of Structural Components</vt:lpstr>
      <vt:lpstr>Database Architecture and Activities</vt:lpstr>
      <vt:lpstr>Control Files  </vt:lpstr>
      <vt:lpstr>Oracle Instance Management</vt:lpstr>
      <vt:lpstr>Data Files</vt:lpstr>
      <vt:lpstr>Database Writer (DBWn)</vt:lpstr>
      <vt:lpstr>Checkpoint (CKPT)</vt:lpstr>
      <vt:lpstr>Redo Log Files and LogWriter</vt:lpstr>
      <vt:lpstr>Archiver (ARCn)</vt:lpstr>
      <vt:lpstr>System Monitor (SMON)</vt:lpstr>
      <vt:lpstr>Process Monitor (PMON)</vt:lpstr>
      <vt:lpstr>Oracle Instance Management: Summary</vt:lpstr>
      <vt:lpstr>How the Oracle Database Works</vt:lpstr>
      <vt:lpstr>How the Oracle Database Works</vt:lpstr>
      <vt:lpstr>Summary</vt:lpstr>
      <vt:lpstr>Database Architecture: Quiz</vt:lpstr>
    </vt:vector>
  </TitlesOfParts>
  <Manager>W.Lo</Manager>
  <Company>Oracle 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Database 10g: Administration Workshop I</dc:title>
  <dc:subject>Introduction</dc:subject>
  <dc:creator>M.J.Billings</dc:creator>
  <cp:keywords>DBA database</cp:keywords>
  <cp:lastModifiedBy>Dr-Sulieman Moh'ed</cp:lastModifiedBy>
  <cp:revision>1201</cp:revision>
  <cp:lastPrinted>2004-05-26T05:11:22Z</cp:lastPrinted>
  <dcterms:created xsi:type="dcterms:W3CDTF">2001-07-03T17:11:09Z</dcterms:created>
  <dcterms:modified xsi:type="dcterms:W3CDTF">2015-06-22T07:46:30Z</dcterms:modified>
  <cp:category>server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