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4" r:id="rId2"/>
    <p:sldMasterId id="2147483655" r:id="rId3"/>
    <p:sldMasterId id="2147483656" r:id="rId4"/>
    <p:sldMasterId id="2147483758" r:id="rId5"/>
  </p:sldMasterIdLst>
  <p:notesMasterIdLst>
    <p:notesMasterId r:id="rId41"/>
  </p:notesMasterIdLst>
  <p:sldIdLst>
    <p:sldId id="572" r:id="rId6"/>
    <p:sldId id="573" r:id="rId7"/>
    <p:sldId id="502" r:id="rId8"/>
    <p:sldId id="574" r:id="rId9"/>
    <p:sldId id="575" r:id="rId10"/>
    <p:sldId id="576" r:id="rId11"/>
    <p:sldId id="521" r:id="rId12"/>
    <p:sldId id="522" r:id="rId13"/>
    <p:sldId id="577" r:id="rId14"/>
    <p:sldId id="530" r:id="rId15"/>
    <p:sldId id="531" r:id="rId16"/>
    <p:sldId id="581" r:id="rId17"/>
    <p:sldId id="541" r:id="rId18"/>
    <p:sldId id="534" r:id="rId19"/>
    <p:sldId id="582" r:id="rId20"/>
    <p:sldId id="535" r:id="rId21"/>
    <p:sldId id="536" r:id="rId22"/>
    <p:sldId id="538" r:id="rId23"/>
    <p:sldId id="539" r:id="rId24"/>
    <p:sldId id="540" r:id="rId25"/>
    <p:sldId id="542" r:id="rId26"/>
    <p:sldId id="580" r:id="rId27"/>
    <p:sldId id="547" r:id="rId28"/>
    <p:sldId id="548" r:id="rId29"/>
    <p:sldId id="549" r:id="rId30"/>
    <p:sldId id="550" r:id="rId31"/>
    <p:sldId id="551" r:id="rId32"/>
    <p:sldId id="552" r:id="rId33"/>
    <p:sldId id="583" r:id="rId34"/>
    <p:sldId id="557" r:id="rId35"/>
    <p:sldId id="558" r:id="rId36"/>
    <p:sldId id="564" r:id="rId37"/>
    <p:sldId id="562" r:id="rId38"/>
    <p:sldId id="561" r:id="rId39"/>
    <p:sldId id="57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CE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4C"/>
    <a:srgbClr val="CC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2991" autoAdjust="0"/>
  </p:normalViewPr>
  <p:slideViewPr>
    <p:cSldViewPr>
      <p:cViewPr>
        <p:scale>
          <a:sx n="75" d="100"/>
          <a:sy n="75" d="100"/>
        </p:scale>
        <p:origin x="-126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3:58:44.984" idx="14">
    <p:pos x="10" y="10"/>
    <p:text>Slide title is figure caption, not heading  - okay?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4:05:51.187" idx="18">
    <p:pos x="10" y="10"/>
    <p:text>Slide title is figure caption, not heading  - okay?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D7562F1-4BA0-42BC-9101-062D09F00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37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D3861-F63B-4962-9B75-6738C79F9536}" type="slidenum">
              <a:rPr lang="en-US"/>
              <a:pPr/>
              <a:t>3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3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1E7D3-1E6B-46BA-9130-897E23CA9BE7}" type="slidenum">
              <a:rPr lang="en-US"/>
              <a:pPr/>
              <a:t>18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7CFC2-4300-444A-A5DD-0B3FE00CF9C7}" type="slidenum">
              <a:rPr lang="en-US"/>
              <a:pPr/>
              <a:t>19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DEA32-9884-4FD8-8F8E-B9DCE4CDE082}" type="slidenum">
              <a:rPr lang="en-US"/>
              <a:pPr/>
              <a:t>20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8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902E7-0D1E-42F2-A0A7-C4F6D6577293}" type="slidenum">
              <a:rPr lang="en-US"/>
              <a:pPr/>
              <a:t>21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8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56F0-7EC3-4453-BE5B-0490D3D7B3B4}" type="slidenum">
              <a:rPr lang="en-US"/>
              <a:pPr/>
              <a:t>23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73B5F-9F17-4C37-8ACC-3B66BB4990C3}" type="slidenum">
              <a:rPr lang="en-US"/>
              <a:pPr/>
              <a:t>24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8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9586B-DC40-49A9-83FA-FB20D9CB70F8}" type="slidenum">
              <a:rPr lang="en-US"/>
              <a:pPr/>
              <a:t>25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6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CFA19-371F-41D7-840E-35488B2AC952}" type="slidenum">
              <a:rPr lang="en-US"/>
              <a:pPr/>
              <a:t>26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8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07BA3-FF6B-4B5D-A2D6-970EB9B64785}" type="slidenum">
              <a:rPr lang="en-US"/>
              <a:pPr/>
              <a:t>27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80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01366-8D99-4FE0-B258-8E6CDCBEEF87}" type="slidenum">
              <a:rPr lang="en-US"/>
              <a:pPr/>
              <a:t>28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6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9ABF3-0787-47F6-B823-84D2617F5C8E}" type="slidenum">
              <a:rPr lang="en-US"/>
              <a:pPr/>
              <a:t>7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0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6DB7E-2960-4F36-9BDA-251CC19C4922}" type="slidenum">
              <a:rPr lang="en-US"/>
              <a:pPr/>
              <a:t>30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D5B79-A358-4BD6-97E1-E1F846E2E74E}" type="slidenum">
              <a:rPr lang="en-US"/>
              <a:pPr/>
              <a:t>31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0F49D-2DEF-4C4C-BA04-3BEBDDD2F996}" type="slidenum">
              <a:rPr lang="en-US"/>
              <a:pPr/>
              <a:t>32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40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F730B-0552-4EE1-A46B-189C8D207DCC}" type="slidenum">
              <a:rPr lang="en-US"/>
              <a:pPr/>
              <a:t>33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4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75204-7BD6-4535-9FD2-9B2A1EC952E4}" type="slidenum">
              <a:rPr lang="en-US"/>
              <a:pPr/>
              <a:t>34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4E041-4007-475A-91D6-B6798C87088C}" type="slidenum">
              <a:rPr lang="en-US"/>
              <a:pPr/>
              <a:t>8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3063F-F3B2-457D-90D9-653D3A090DBA}" type="slidenum">
              <a:rPr lang="en-US"/>
              <a:pPr/>
              <a:t>10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D2A96-F781-44D6-9CB8-43B55FB2BB4A}" type="slidenum">
              <a:rPr lang="en-US"/>
              <a:pPr/>
              <a:t>11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6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DDD3F-7D7D-49A9-A42A-439FF6F16297}" type="slidenum">
              <a:rPr lang="en-US"/>
              <a:pPr/>
              <a:t>13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E46CF-33A4-4202-A9AD-F62D8720742A}" type="slidenum">
              <a:rPr lang="en-US"/>
              <a:pPr/>
              <a:t>14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04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08AED-2059-4F41-8670-34195894CE87}" type="slidenum">
              <a:rPr lang="en-US"/>
              <a:pPr/>
              <a:t>16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26F9D-7F20-42E6-96C4-46ECE244BD8E}" type="slidenum">
              <a:rPr lang="en-US"/>
              <a:pPr/>
              <a:t>17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99038-1D16-4508-84BF-D0F0CCD3B0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9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21F3C-8338-4898-B2B2-C519272435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CF7EE-C163-4053-8DE9-8EDB803A60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DF175-8CAE-4E3B-BE18-D42E78E283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7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A1123-B4EB-4094-9561-7094A277B2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4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4103E-4516-4772-8B6E-67823667B3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D89F2-90C1-43CA-A83B-A8CBAC7F4D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46A4B-310A-4D18-BD20-862EE5D710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4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0A99D-BBFA-43D5-AD00-3CFE2A7D3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56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4053C-B844-4CF4-AE8E-B956802D89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557B4-C52A-4643-BB13-C20F540328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3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6132A-854F-4375-9BDC-9EC8D510D9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5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45225-3152-4AC1-9DDB-68EEB4B628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5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5A649-1906-44B9-A0E6-BB03DFA98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0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98D48-1CC8-4370-A04D-451715FAC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5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697CB-4E99-44B9-8DB8-3956261AEF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26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63BB5-0B0C-41D5-87B5-4684C2A595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56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5C673-0ED6-4074-BB01-347BC823E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3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7B9AA-2EA3-419D-B733-D3FD93763A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9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CCAFC-DA40-4579-A1F2-3E4DEBBB7C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0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752A8-000E-4358-BE17-780FA0FED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265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466D8-8A90-43FD-9996-9A1D8F0798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0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CD5FA-19CC-40B2-A770-4C39F33D8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2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F61D5-686D-44C0-85A0-CFD6660613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43ACB-BD2B-45B3-9F07-12DFB4140B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1ED87-3AAC-4F48-86F7-672443DA0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0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8DD48-8F82-4954-872F-C9DF94287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35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2E085-567F-43AC-B2C2-E43FF2523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42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9BF6D-9CD8-4B11-815D-CDC5BD4CDC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2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B3C76-A8BA-4551-8881-08EBC7A293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2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EBF19-6F84-4E74-898E-EF6150305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11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201BE-93AD-4C24-B201-D75EB6A9B6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76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D4A64-770A-46F8-A5DA-43895A402C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F4BD9-32C1-4286-BB17-3A2A0FE542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37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09FE0-A903-48DF-B1F0-30AD7175E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31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0F648-68C2-4C69-9F3C-201154C9F5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91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9BECC-E635-4318-872F-D97707222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2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99069-3867-4FDA-A98C-43927129B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71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2CA12-F8AB-4B10-8C41-D86EBA805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616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53138C-49CF-4166-94F6-DC1C9E41C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11g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11g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99ED-2B01-4F6C-AD3C-4825B6373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11g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CA09-B36F-4983-B2F2-4DE9B44EF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11g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0678-575A-4FB8-9082-ECD61749D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FDE3E-A2AC-4125-9C96-30598BD08C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66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11g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4661-9D4D-4C18-BC5B-BC77FA5F5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11g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FD9E-6E2F-403C-8F82-7C2EE66A1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11g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C07-18FF-4333-84D7-7EB1335BBE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9804-CCE9-454E-94D4-93876FF68F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11g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11g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93819-D207-4E24-805A-61E02A02C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A2C0-87B1-4B97-ACBA-985C35434024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11g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62D-E786-494E-BF55-958021FC5E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DF8D-4625-4EDB-8675-A577C57C6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D3CED-CCC4-4DB0-BB3B-C5D29B67F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41B3F-B984-4A7B-9729-568B9A13E5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161BB-3510-47B4-9D36-26EFD652D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9E50E31-8F7B-433A-864D-0E84297140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001C25-4433-4E2E-8D62-82C6B6E2BC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33D90CB-3E1A-487B-B915-C5F720F541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F0B6D76C-8944-4ED9-9F03-27D70B0583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9E50E31-8F7B-433A-864D-0E84297140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Relationship Id="rId4" Type="http://schemas.openxmlformats.org/officeDocument/2006/relationships/comments" Target="../comments/commen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 Database Administration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Managing Oracle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i="1" dirty="0" smtClean="0">
                <a:solidFill>
                  <a:schemeClr val="tx1"/>
                </a:solidFill>
              </a:rPr>
              <a:t>g </a:t>
            </a:r>
            <a:r>
              <a:rPr lang="en-US" dirty="0">
                <a:solidFill>
                  <a:schemeClr val="tx1"/>
                </a:solidFill>
              </a:rPr>
              <a:t>Data Storage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Like most DBMS’s the logical structures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Tables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Constraints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Views / Procedures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be stored in physical data structures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Files on disk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Dedicated drive partitions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DA89-3363-498A-BC96-0578AB65A27E}" type="slidenum">
              <a:rPr lang="en-US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Oracle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i="1" dirty="0" smtClean="0">
                <a:solidFill>
                  <a:schemeClr val="tx1"/>
                </a:solidFill>
              </a:rPr>
              <a:t>g </a:t>
            </a:r>
            <a:r>
              <a:rPr lang="en-US" dirty="0">
                <a:solidFill>
                  <a:schemeClr val="tx1"/>
                </a:solidFill>
              </a:rPr>
              <a:t>Data Structures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Tablespace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One or more Data Files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Segment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Partitioned Data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Extent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Growth rule for segment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block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Database storage data block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Operating system </a:t>
            </a:r>
            <a:r>
              <a:rPr lang="en-US" sz="2400" dirty="0" smtClean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913A-09A6-407B-868C-E01A0C10B0AB}" type="slidenum">
              <a:rPr lang="en-US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Fig11-27"/>
          <p:cNvPicPr>
            <a:picLocks noChangeAspect="1" noChangeArrowheads="1"/>
          </p:cNvPicPr>
          <p:nvPr/>
        </p:nvPicPr>
        <p:blipFill>
          <a:blip r:embed="rId3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52600"/>
            <a:ext cx="3352429" cy="411428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own Arrow 1"/>
          <p:cNvSpPr/>
          <p:nvPr/>
        </p:nvSpPr>
        <p:spPr>
          <a:xfrm>
            <a:off x="152400" y="1600200"/>
            <a:ext cx="685800" cy="4495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Tablespaces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One or more Data files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Stores all database structures +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Tables, data, views, </a:t>
            </a:r>
            <a:r>
              <a:rPr lang="en-US" dirty="0" err="1" smtClean="0">
                <a:solidFill>
                  <a:schemeClr val="tx1"/>
                </a:solidFill>
              </a:rPr>
              <a:t>sp’s</a:t>
            </a:r>
            <a:r>
              <a:rPr lang="en-US" dirty="0" smtClean="0">
                <a:solidFill>
                  <a:schemeClr val="tx1"/>
                </a:solidFill>
              </a:rPr>
              <a:t> etc…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535364"/>
            <a:ext cx="7162800" cy="27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Datafiles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.dbf extensions </a:t>
            </a:r>
          </a:p>
          <a:p>
            <a:r>
              <a:rPr lang="en-US" dirty="0">
                <a:solidFill>
                  <a:schemeClr val="tx1"/>
                </a:solidFill>
              </a:rPr>
              <a:t>Store </a:t>
            </a:r>
            <a:r>
              <a:rPr lang="en-US" dirty="0" err="1">
                <a:solidFill>
                  <a:schemeClr val="tx1"/>
                </a:solidFill>
              </a:rPr>
              <a:t>tablespace</a:t>
            </a:r>
            <a:r>
              <a:rPr lang="en-US" dirty="0">
                <a:solidFill>
                  <a:schemeClr val="tx1"/>
                </a:solidFill>
              </a:rPr>
              <a:t> contents</a:t>
            </a:r>
          </a:p>
          <a:p>
            <a:r>
              <a:rPr lang="en-US" dirty="0">
                <a:solidFill>
                  <a:schemeClr val="tx1"/>
                </a:solidFill>
              </a:rPr>
              <a:t>Stored in </a:t>
            </a:r>
            <a:r>
              <a:rPr lang="en-US" dirty="0" err="1">
                <a:solidFill>
                  <a:schemeClr val="tx1"/>
                </a:solidFill>
              </a:rPr>
              <a:t>Oracle_Base</a:t>
            </a:r>
            <a:r>
              <a:rPr lang="en-US" dirty="0">
                <a:solidFill>
                  <a:schemeClr val="tx1"/>
                </a:solidFill>
              </a:rPr>
              <a:t>\</a:t>
            </a:r>
            <a:r>
              <a:rPr lang="en-US" dirty="0" err="1">
                <a:solidFill>
                  <a:schemeClr val="tx1"/>
                </a:solidFill>
              </a:rPr>
              <a:t>oradata</a:t>
            </a:r>
            <a:r>
              <a:rPr lang="en-US" dirty="0">
                <a:solidFill>
                  <a:schemeClr val="tx1"/>
                </a:solidFill>
              </a:rPr>
              <a:t>\SID</a:t>
            </a:r>
          </a:p>
          <a:p>
            <a:r>
              <a:rPr lang="en-US" dirty="0">
                <a:solidFill>
                  <a:schemeClr val="tx1"/>
                </a:solidFill>
              </a:rPr>
              <a:t>Use OEM to view and </a:t>
            </a:r>
            <a:r>
              <a:rPr lang="en-US" dirty="0" smtClean="0">
                <a:solidFill>
                  <a:schemeClr val="tx1"/>
                </a:solidFill>
              </a:rPr>
              <a:t>modify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Grow via Extents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C6F6-D083-4E44-BD83-429D6739C52D}" type="slidenum">
              <a:rPr lang="en-US">
                <a:solidFill>
                  <a:schemeClr val="tx1"/>
                </a:solidFill>
              </a:rPr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4442296"/>
            <a:ext cx="7266277" cy="1783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Segments – </a:t>
            </a:r>
            <a:r>
              <a:rPr lang="en-US" sz="3600" dirty="0" smtClean="0">
                <a:solidFill>
                  <a:schemeClr val="tx1"/>
                </a:solidFill>
              </a:rPr>
              <a:t>They Partition the data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71045" name="Picture 5" descr="Fig11-3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477000" cy="50829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8737-5EE7-4677-B609-B8A85C8178DC}" type="slidenum">
              <a:rPr lang="en-US">
                <a:solidFill>
                  <a:schemeClr val="tx1"/>
                </a:solidFill>
              </a:rPr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Extents – </a:t>
            </a:r>
            <a:r>
              <a:rPr lang="en-US" sz="3600" dirty="0" smtClean="0">
                <a:solidFill>
                  <a:schemeClr val="tx1"/>
                </a:solidFill>
              </a:rPr>
              <a:t>Smallest unit added to data file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Sequence of Data Blocks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an insert grows beyond the data file size allocation, a new extent is added.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More efficient to add groups of data blocks vs. individual blocks.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4066" y="4541161"/>
            <a:ext cx="3124200" cy="17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Blocks – </a:t>
            </a:r>
            <a:r>
              <a:rPr lang="en-US" sz="3600" dirty="0" smtClean="0">
                <a:solidFill>
                  <a:schemeClr val="tx1"/>
                </a:solidFill>
              </a:rPr>
              <a:t>Smallest Unit Read/Written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3093" name="Picture 5" descr="Fig11-3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3474" y="1676400"/>
            <a:ext cx="4728002" cy="45390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1626-CBF7-4845-A744-62F9B870FA03}" type="slidenum">
              <a:rPr lang="en-US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Managing Oracle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i="1" dirty="0" smtClean="0">
                <a:solidFill>
                  <a:schemeClr val="tx1"/>
                </a:solidFill>
              </a:rPr>
              <a:t>g </a:t>
            </a:r>
            <a:r>
              <a:rPr lang="en-US" dirty="0">
                <a:solidFill>
                  <a:schemeClr val="tx1"/>
                </a:solidFill>
              </a:rPr>
              <a:t>Data Structures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err="1">
                <a:solidFill>
                  <a:schemeClr val="tx1"/>
                </a:solidFill>
              </a:rPr>
              <a:t>tablespace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Manage </a:t>
            </a:r>
            <a:r>
              <a:rPr lang="en-US" dirty="0" err="1">
                <a:solidFill>
                  <a:schemeClr val="tx1"/>
                </a:solidFill>
              </a:rPr>
              <a:t>datafile</a:t>
            </a:r>
            <a:r>
              <a:rPr lang="en-US" dirty="0">
                <a:solidFill>
                  <a:schemeClr val="tx1"/>
                </a:solidFill>
              </a:rPr>
              <a:t> extents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Autoextensible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tablespace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Configure </a:t>
            </a:r>
            <a:r>
              <a:rPr lang="en-US" dirty="0" err="1">
                <a:solidFill>
                  <a:schemeClr val="tx1"/>
                </a:solidFill>
              </a:rPr>
              <a:t>tablespace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datafile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properties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5400" b="1" dirty="0" smtClean="0">
                <a:solidFill>
                  <a:schemeClr val="tx1"/>
                </a:solidFill>
              </a:rPr>
              <a:t>            Demo</a:t>
            </a:r>
            <a:r>
              <a:rPr lang="en-US" sz="5400" b="1" dirty="0" smtClean="0">
                <a:solidFill>
                  <a:schemeClr val="tx1"/>
                </a:solidFill>
              </a:rPr>
              <a:t>!</a:t>
            </a:r>
          </a:p>
          <a:p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39A-5257-47FC-83DD-EBA1465E6877}" type="slidenum">
              <a:rPr lang="en-US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Oracle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i="1" dirty="0" smtClean="0">
                <a:solidFill>
                  <a:schemeClr val="tx1"/>
                </a:solidFill>
              </a:rPr>
              <a:t>g </a:t>
            </a:r>
            <a:r>
              <a:rPr lang="en-US" dirty="0">
                <a:solidFill>
                  <a:schemeClr val="tx1"/>
                </a:solidFill>
              </a:rPr>
              <a:t>Database File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DC19-E092-41A6-BF9B-4ECA62ACD159}" type="slidenum">
              <a:rPr lang="en-US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Parameter File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Text file </a:t>
            </a:r>
          </a:p>
          <a:p>
            <a:r>
              <a:rPr lang="en-US" dirty="0">
                <a:solidFill>
                  <a:schemeClr val="tx1"/>
                </a:solidFill>
              </a:rPr>
              <a:t>Specifies configuration information about Oracle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i="1" dirty="0" smtClean="0">
                <a:solidFill>
                  <a:schemeClr val="tx1"/>
                </a:solidFill>
              </a:rPr>
              <a:t>g </a:t>
            </a:r>
            <a:r>
              <a:rPr lang="en-US" dirty="0">
                <a:solidFill>
                  <a:schemeClr val="tx1"/>
                </a:solidFill>
              </a:rPr>
              <a:t>database instance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init.ora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Stored in </a:t>
            </a:r>
            <a:r>
              <a:rPr lang="en-US" dirty="0" err="1">
                <a:solidFill>
                  <a:schemeClr val="tx1"/>
                </a:solidFill>
              </a:rPr>
              <a:t>Oracle_Base</a:t>
            </a:r>
            <a:r>
              <a:rPr lang="en-US" dirty="0">
                <a:solidFill>
                  <a:schemeClr val="tx1"/>
                </a:solidFill>
              </a:rPr>
              <a:t>\admin\SID\</a:t>
            </a:r>
            <a:r>
              <a:rPr lang="en-US" dirty="0" err="1">
                <a:solidFill>
                  <a:schemeClr val="tx1"/>
                </a:solidFill>
              </a:rPr>
              <a:t>pfile</a:t>
            </a:r>
            <a:r>
              <a:rPr lang="en-US" dirty="0">
                <a:solidFill>
                  <a:schemeClr val="tx1"/>
                </a:solidFill>
              </a:rPr>
              <a:t> folder</a:t>
            </a:r>
          </a:p>
          <a:p>
            <a:r>
              <a:rPr lang="en-US" dirty="0">
                <a:solidFill>
                  <a:schemeClr val="tx1"/>
                </a:solidFill>
              </a:rPr>
              <a:t>DBAs can edit parameter file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Modify database configuration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5FE3-1569-4D7A-A433-B42C4FC8532B}" type="slidenum">
              <a:rPr lang="en-US">
                <a:solidFill>
                  <a:schemeClr val="tx1"/>
                </a:solidFill>
              </a:rPr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Define database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dministration.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Understand </a:t>
            </a:r>
            <a:r>
              <a:rPr lang="en-US" dirty="0">
                <a:solidFill>
                  <a:schemeClr val="tx1"/>
                </a:solidFill>
              </a:rPr>
              <a:t>database administration </a:t>
            </a:r>
            <a:r>
              <a:rPr lang="en-US" dirty="0" smtClean="0">
                <a:solidFill>
                  <a:schemeClr val="tx1"/>
                </a:solidFill>
              </a:rPr>
              <a:t>tasks.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Perform </a:t>
            </a:r>
            <a:r>
              <a:rPr lang="en-US" dirty="0">
                <a:solidFill>
                  <a:schemeClr val="tx1"/>
                </a:solidFill>
              </a:rPr>
              <a:t>database administration tasks using Oracle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i="1" dirty="0" smtClean="0">
                <a:solidFill>
                  <a:schemeClr val="tx1"/>
                </a:solidFill>
              </a:rPr>
              <a:t>g </a:t>
            </a:r>
            <a:r>
              <a:rPr lang="en-US" dirty="0">
                <a:solidFill>
                  <a:schemeClr val="tx1"/>
                </a:solidFill>
              </a:rPr>
              <a:t>Enterprise </a:t>
            </a:r>
            <a:r>
              <a:rPr lang="en-US" dirty="0" smtClean="0">
                <a:solidFill>
                  <a:schemeClr val="tx1"/>
                </a:solidFill>
              </a:rPr>
              <a:t>Manager.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Understand Oracle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i="1" dirty="0" smtClean="0">
                <a:solidFill>
                  <a:schemeClr val="tx1"/>
                </a:solidFill>
              </a:rPr>
              <a:t>g </a:t>
            </a:r>
            <a:r>
              <a:rPr lang="en-US" dirty="0" smtClean="0">
                <a:solidFill>
                  <a:schemeClr val="tx1"/>
                </a:solidFill>
              </a:rPr>
              <a:t>and SQL Server data </a:t>
            </a:r>
            <a:r>
              <a:rPr lang="en-US" dirty="0">
                <a:solidFill>
                  <a:schemeClr val="tx1"/>
                </a:solidFill>
              </a:rPr>
              <a:t>storage </a:t>
            </a:r>
            <a:r>
              <a:rPr lang="en-US" dirty="0" smtClean="0">
                <a:solidFill>
                  <a:schemeClr val="tx1"/>
                </a:solidFill>
              </a:rPr>
              <a:t>structures.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Control Files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 information about database structure and state</a:t>
            </a:r>
          </a:p>
          <a:p>
            <a:r>
              <a:rPr lang="en-US" dirty="0">
                <a:solidFill>
                  <a:schemeClr val="tx1"/>
                </a:solidFill>
              </a:rPr>
              <a:t>Stored in </a:t>
            </a:r>
            <a:r>
              <a:rPr lang="en-US" dirty="0" err="1">
                <a:solidFill>
                  <a:schemeClr val="tx1"/>
                </a:solidFill>
              </a:rPr>
              <a:t>Oracle_Base</a:t>
            </a:r>
            <a:r>
              <a:rPr lang="en-US" dirty="0">
                <a:solidFill>
                  <a:schemeClr val="tx1"/>
                </a:solidFill>
              </a:rPr>
              <a:t>\</a:t>
            </a:r>
            <a:r>
              <a:rPr lang="en-US" dirty="0" err="1">
                <a:solidFill>
                  <a:schemeClr val="tx1"/>
                </a:solidFill>
              </a:rPr>
              <a:t>oradata</a:t>
            </a:r>
            <a:r>
              <a:rPr lang="en-US" dirty="0">
                <a:solidFill>
                  <a:schemeClr val="tx1"/>
                </a:solidFill>
              </a:rPr>
              <a:t>\SID</a:t>
            </a:r>
          </a:p>
          <a:p>
            <a:r>
              <a:rPr lang="en-US" dirty="0">
                <a:solidFill>
                  <a:schemeClr val="tx1"/>
                </a:solidFill>
              </a:rPr>
              <a:t>Three separate control files by default: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CONTROL01.CTL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CONTROL02.CTL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CONTROL03.CTL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All contain </a:t>
            </a:r>
            <a:r>
              <a:rPr lang="en-US" dirty="0">
                <a:solidFill>
                  <a:schemeClr val="tx1"/>
                </a:solidFill>
              </a:rPr>
              <a:t>same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At least one must be present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ECA-68DC-4566-9FDD-EBD3AF342577}" type="slidenum">
              <a:rPr lang="en-US">
                <a:solidFill>
                  <a:schemeClr val="tx1"/>
                </a:solidFill>
              </a:rPr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Redo Log Files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Records information to undo action query changes</a:t>
            </a:r>
          </a:p>
          <a:p>
            <a:r>
              <a:rPr lang="en-US">
                <a:solidFill>
                  <a:schemeClr val="tx1"/>
                </a:solidFill>
              </a:rPr>
              <a:t>.log extension</a:t>
            </a:r>
          </a:p>
          <a:p>
            <a:r>
              <a:rPr lang="en-US">
                <a:solidFill>
                  <a:schemeClr val="tx1"/>
                </a:solidFill>
              </a:rPr>
              <a:t>Stored in Oracle_Base\ORADATA\SID</a:t>
            </a:r>
          </a:p>
          <a:p>
            <a:r>
              <a:rPr lang="en-US">
                <a:solidFill>
                  <a:schemeClr val="tx1"/>
                </a:solidFill>
              </a:rPr>
              <a:t>Pre-image</a:t>
            </a:r>
          </a:p>
          <a:p>
            <a:r>
              <a:rPr lang="en-US">
                <a:solidFill>
                  <a:schemeClr val="tx1"/>
                </a:solidFill>
              </a:rPr>
              <a:t>Rollback segment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4603-D18E-43B7-A2AD-09544F56AA2E}" type="slidenum">
              <a:rPr lang="en-US">
                <a:solidFill>
                  <a:schemeClr val="tx1"/>
                </a:solidFill>
              </a:rPr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User Accounts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Creating and Managing User Accounts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new user account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General information about user account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System privileges user has in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User’s </a:t>
            </a:r>
            <a:r>
              <a:rPr lang="en-US" dirty="0" err="1">
                <a:solidFill>
                  <a:schemeClr val="tx1"/>
                </a:solidFill>
              </a:rPr>
              <a:t>tablespace</a:t>
            </a:r>
            <a:r>
              <a:rPr lang="en-US" dirty="0">
                <a:solidFill>
                  <a:schemeClr val="tx1"/>
                </a:solidFill>
              </a:rPr>
              <a:t> quota on database </a:t>
            </a:r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4000" b="1" dirty="0" smtClean="0">
                <a:solidFill>
                  <a:schemeClr val="tx1"/>
                </a:solidFill>
              </a:rPr>
              <a:t>                    Demo</a:t>
            </a:r>
            <a:r>
              <a:rPr lang="en-US" sz="4000" b="1" dirty="0" smtClean="0">
                <a:solidFill>
                  <a:schemeClr val="tx1"/>
                </a:solidFill>
              </a:rPr>
              <a:t>!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B0E2-33CA-435D-9A5E-8E266B35C43A}" type="slidenum">
              <a:rPr lang="en-US">
                <a:solidFill>
                  <a:schemeClr val="tx1"/>
                </a:solidFill>
              </a:rPr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Specifying General User Information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Use OEM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General page: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Name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Profile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Authentication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Default tablespace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Temporary tablespace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Status</a:t>
            </a:r>
          </a:p>
          <a:p>
            <a:pPr lvl="2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35F5-D358-4B34-A75A-1EBDA592509C}" type="slidenum">
              <a:rPr lang="en-US">
                <a:solidFill>
                  <a:schemeClr val="tx1"/>
                </a:solidFill>
              </a:rPr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Specifying System Privileges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privilege</a:t>
            </a:r>
          </a:p>
          <a:p>
            <a:r>
              <a:rPr lang="en-US" dirty="0">
                <a:solidFill>
                  <a:schemeClr val="tx1"/>
                </a:solidFill>
              </a:rPr>
              <a:t>Object privilege</a:t>
            </a:r>
          </a:p>
          <a:p>
            <a:r>
              <a:rPr lang="en-US" dirty="0">
                <a:solidFill>
                  <a:schemeClr val="tx1"/>
                </a:solidFill>
              </a:rPr>
              <a:t>Enable new user to interact with Oracle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i="1" dirty="0" smtClean="0">
                <a:solidFill>
                  <a:schemeClr val="tx1"/>
                </a:solidFill>
              </a:rPr>
              <a:t>g </a:t>
            </a:r>
            <a:r>
              <a:rPr lang="en-US" dirty="0">
                <a:solidFill>
                  <a:schemeClr val="tx1"/>
                </a:solidFill>
              </a:rPr>
              <a:t>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DBA grants system privileges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System Privileges page in Create User page</a:t>
            </a:r>
          </a:p>
          <a:p>
            <a:r>
              <a:rPr lang="en-US" dirty="0">
                <a:solidFill>
                  <a:schemeClr val="tx1"/>
                </a:solidFill>
              </a:rPr>
              <a:t>Admin Option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D89B-7A10-45FB-80FF-E8E9403B7618}" type="slidenum">
              <a:rPr lang="en-US">
                <a:solidFill>
                  <a:schemeClr val="tx1"/>
                </a:solidFill>
              </a:rPr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Tablespace Quotas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Specifies amount of disk space that user’s database objects can occupy in default </a:t>
            </a:r>
            <a:r>
              <a:rPr lang="en-US" dirty="0" err="1">
                <a:solidFill>
                  <a:schemeClr val="tx1"/>
                </a:solidFill>
              </a:rPr>
              <a:t>tablespace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Must be assigned</a:t>
            </a:r>
          </a:p>
          <a:p>
            <a:r>
              <a:rPr lang="en-US" dirty="0">
                <a:solidFill>
                  <a:schemeClr val="tx1"/>
                </a:solidFill>
              </a:rPr>
              <a:t>Quota Size value: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None, default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Unlimited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Value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E855-713C-483A-B569-126BBD436726}" type="slidenum">
              <a:rPr lang="en-US">
                <a:solidFill>
                  <a:schemeClr val="tx1"/>
                </a:solidFill>
              </a:rPr>
              <a:pPr/>
              <a:t>26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Editing Existing User Accounts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Use OEM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Select user account to be modified on Users page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General page opens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Select other links to modify properties</a:t>
            </a:r>
          </a:p>
          <a:p>
            <a:pPr lvl="1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752E-400A-4482-9120-2DF794F9C861}" type="slidenum">
              <a:rPr lang="en-US">
                <a:solidFill>
                  <a:schemeClr val="tx1"/>
                </a:solidFill>
              </a:rPr>
              <a:pPr/>
              <a:t>27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Roles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object </a:t>
            </a:r>
          </a:p>
          <a:p>
            <a:r>
              <a:rPr lang="en-US" dirty="0">
                <a:solidFill>
                  <a:schemeClr val="tx1"/>
                </a:solidFill>
              </a:rPr>
              <a:t>Represents collection of system privileges </a:t>
            </a:r>
          </a:p>
          <a:p>
            <a:r>
              <a:rPr lang="en-US" dirty="0">
                <a:solidFill>
                  <a:schemeClr val="tx1"/>
                </a:solidFill>
              </a:rPr>
              <a:t>Assign to multiple users</a:t>
            </a:r>
          </a:p>
          <a:p>
            <a:r>
              <a:rPr lang="en-US" dirty="0">
                <a:solidFill>
                  <a:schemeClr val="tx1"/>
                </a:solidFill>
              </a:rPr>
              <a:t>Create role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inherit privileges from other roles</a:t>
            </a:r>
          </a:p>
          <a:p>
            <a:r>
              <a:rPr lang="en-US" dirty="0">
                <a:solidFill>
                  <a:schemeClr val="tx1"/>
                </a:solidFill>
              </a:rPr>
              <a:t>Grant Role to User </a:t>
            </a:r>
            <a:r>
              <a:rPr lang="en-US" dirty="0" smtClean="0">
                <a:solidFill>
                  <a:schemeClr val="tx1"/>
                </a:solidFill>
              </a:rPr>
              <a:t>Account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Easier than manually assigning everything manually.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820-5B1E-4912-9CC4-C50FB036BA51}" type="slidenum">
              <a:rPr lang="en-US">
                <a:solidFill>
                  <a:schemeClr val="tx1"/>
                </a:solidFill>
              </a:rPr>
              <a:pPr/>
              <a:t>28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Startup / Shutdown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is Database Administration?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function in information </a:t>
            </a:r>
            <a:r>
              <a:rPr lang="en-US" dirty="0">
                <a:solidFill>
                  <a:schemeClr val="tx1"/>
                </a:solidFill>
              </a:rPr>
              <a:t>technology (IT) </a:t>
            </a:r>
            <a:r>
              <a:rPr lang="en-US" dirty="0" smtClean="0">
                <a:solidFill>
                  <a:schemeClr val="tx1"/>
                </a:solidFill>
              </a:rPr>
              <a:t>department</a:t>
            </a:r>
          </a:p>
          <a:p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atabase </a:t>
            </a:r>
            <a:r>
              <a:rPr lang="en-US" dirty="0">
                <a:solidFill>
                  <a:schemeClr val="tx1"/>
                </a:solidFill>
              </a:rPr>
              <a:t>Administrator (DBA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Overall health / Performance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Manages Security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Setup Test and Dev. Environments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06BF-AB88-4B77-9037-9EDA1C838F05}" type="slidenum">
              <a:rPr lang="en-US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Starting </a:t>
            </a:r>
            <a:r>
              <a:rPr lang="en-US" dirty="0" smtClean="0">
                <a:solidFill>
                  <a:schemeClr val="tx1"/>
                </a:solidFill>
              </a:rPr>
              <a:t>/Shutting </a:t>
            </a:r>
            <a:r>
              <a:rPr lang="en-US" dirty="0">
                <a:solidFill>
                  <a:schemeClr val="tx1"/>
                </a:solidFill>
              </a:rPr>
              <a:t>Down the </a:t>
            </a:r>
            <a:r>
              <a:rPr lang="en-US" dirty="0" err="1" smtClean="0">
                <a:solidFill>
                  <a:schemeClr val="tx1"/>
                </a:solidFill>
              </a:rPr>
              <a:t>Db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Shut down database periodically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Perform maintenance</a:t>
            </a:r>
          </a:p>
          <a:p>
            <a:r>
              <a:rPr lang="en-US" dirty="0">
                <a:solidFill>
                  <a:schemeClr val="tx1"/>
                </a:solidFill>
              </a:rPr>
              <a:t>Restart database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2701-E618-4EEC-B8E7-D33F5FE16409}" type="slidenum">
              <a:rPr lang="en-US">
                <a:solidFill>
                  <a:schemeClr val="tx1"/>
                </a:solidFill>
              </a:rPr>
              <a:pPr/>
              <a:t>30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Tbl11-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505200"/>
            <a:ext cx="8593067" cy="2743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7516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an Administrative </a:t>
            </a:r>
            <a:r>
              <a:rPr lang="en-US" dirty="0" smtClean="0">
                <a:solidFill>
                  <a:schemeClr val="tx1"/>
                </a:solidFill>
              </a:rPr>
              <a:t>Connection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Shutting down database makes database unavailable for user connections</a:t>
            </a:r>
          </a:p>
          <a:p>
            <a:r>
              <a:rPr lang="en-US">
                <a:solidFill>
                  <a:schemeClr val="tx1"/>
                </a:solidFill>
              </a:rPr>
              <a:t>DBA must log onto database using administrative connection</a:t>
            </a:r>
          </a:p>
          <a:p>
            <a:r>
              <a:rPr lang="en-US">
                <a:solidFill>
                  <a:schemeClr val="tx1"/>
                </a:solidFill>
              </a:rPr>
              <a:t>SYS user account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Guide to Oracle </a:t>
            </a:r>
            <a:r>
              <a:rPr lang="en-US" dirty="0" smtClean="0">
                <a:solidFill>
                  <a:schemeClr val="tx1"/>
                </a:solidFill>
              </a:rPr>
              <a:t>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C1-4DC3-4EE0-8D53-5212E32EDBB5}" type="slidenum">
              <a:rPr lang="en-US">
                <a:solidFill>
                  <a:schemeClr val="tx1"/>
                </a:solidFill>
              </a:rPr>
              <a:pPr/>
              <a:t>31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Using OEM to Shut Down and Start a Database Instance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DBA shuts down database instance using Normal, Transactional, or Immediate shutdown option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Shutdown process performs five following tasks: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Writes contents of data buffer cache to </a:t>
            </a:r>
            <a:r>
              <a:rPr lang="en-US" dirty="0" err="1">
                <a:solidFill>
                  <a:schemeClr val="tx1"/>
                </a:solidFill>
              </a:rPr>
              <a:t>datafiles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Writes contents of redo log buffer to redo log files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Closes all files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Stops all background processes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Deallocates</a:t>
            </a:r>
            <a:r>
              <a:rPr lang="en-US" dirty="0">
                <a:solidFill>
                  <a:schemeClr val="tx1"/>
                </a:solidFill>
              </a:rPr>
              <a:t> SGA in server’s main memory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88BD-D172-46A1-B05E-1B809023BB44}" type="slidenum">
              <a:rPr lang="en-US">
                <a:solidFill>
                  <a:schemeClr val="tx1"/>
                </a:solidFill>
              </a:rPr>
              <a:pPr/>
              <a:t>32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Instance Options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859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in one of two modes: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Unrestricted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Restricted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Shutdown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Specify one of four ways to handle existing user connections: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Normal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Transactional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Immediate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Abort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9084-9F17-4950-949D-2BBDB02860D4}" type="slidenum">
              <a:rPr lang="en-US">
                <a:solidFill>
                  <a:schemeClr val="tx1"/>
                </a:solidFill>
              </a:rPr>
              <a:pPr/>
              <a:t>33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Oracle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  <a:r>
              <a:rPr lang="en-US" i="1" dirty="0" smtClean="0">
                <a:solidFill>
                  <a:schemeClr val="tx1"/>
                </a:solidFill>
              </a:rPr>
              <a:t>g </a:t>
            </a:r>
            <a:r>
              <a:rPr lang="en-US" dirty="0">
                <a:solidFill>
                  <a:schemeClr val="tx1"/>
                </a:solidFill>
              </a:rPr>
              <a:t>Database Instance States</a:t>
            </a:r>
          </a:p>
        </p:txBody>
      </p:sp>
      <p:pic>
        <p:nvPicPr>
          <p:cNvPr id="503813" name="Picture 5" descr="Fig11-5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573193" cy="44957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20D-3A69-4CAD-8744-3D6FABAC56DC}" type="slidenum">
              <a:rPr lang="en-US">
                <a:solidFill>
                  <a:schemeClr val="tx1"/>
                </a:solidFill>
              </a:rPr>
              <a:pPr/>
              <a:t>34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96685" y="762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mafudge\AppData\Local\Microsoft\Windows\Temporary Internet Files\Content.IE5\21ELJV9G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4" y="2514600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4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Duties of the DBA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Manage Database Objects – Tables / Views / Procedures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Database performance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Security – Logons /Users / Roles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Clone data from Production to Development  or Test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Manage backups and carry out DR plans.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08211" y="990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DBA Tools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afudge\AppData\Local\Microsoft\Windows\Temporary Internet Files\Content.IE5\ORLPHGG4\MC90044128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5010">
            <a:off x="2667000" y="2612237"/>
            <a:ext cx="3419806" cy="341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DBA Tools Product Comparison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Oracle Enterprise Manager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Web-Based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SQL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SQL Server Management Studio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Client-Based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Oracle Enterprise Manager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User account must have DBA role</a:t>
            </a:r>
          </a:p>
          <a:p>
            <a:r>
              <a:rPr lang="en-US">
                <a:solidFill>
                  <a:schemeClr val="tx1"/>
                </a:solidFill>
              </a:rPr>
              <a:t>Oracle Enterprise Manager (OEM)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Three-tier architecture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Console</a:t>
            </a:r>
          </a:p>
          <a:p>
            <a:r>
              <a:rPr lang="en-US">
                <a:solidFill>
                  <a:schemeClr val="tx1"/>
                </a:solidFill>
              </a:rPr>
              <a:t>Oracle Management Server (OMS)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Interacts with repository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Makes it easier for DBAs to administer multiple databases in organization’s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050-F230-427E-ABDB-434891AC7651}" type="slidenum">
              <a:rPr lang="en-US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OEM Architecture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52613" name="Picture 5" descr="Fig11-2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477000" cy="39276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47-1704-4CBD-9C60-FD80BC421A58}" type="slidenum">
              <a:rPr lang="en-US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B5C7-8049-4A96-9974-FE0FDA3CA804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DBA Consoles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h01 MCSE 70-290">
  <a:themeElements>
    <a:clrScheme name="2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5011</TotalTime>
  <Words>862</Words>
  <Application>Microsoft Office PowerPoint</Application>
  <PresentationFormat>On-screen Show (4:3)</PresentationFormat>
  <Paragraphs>261</Paragraphs>
  <Slides>35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1_Custom Design</vt:lpstr>
      <vt:lpstr>2_Ch01 MCSE 70-290</vt:lpstr>
      <vt:lpstr>2_Custom Design</vt:lpstr>
      <vt:lpstr>3_Custom Design</vt:lpstr>
      <vt:lpstr>Apothecary</vt:lpstr>
      <vt:lpstr>Basic Database Administration</vt:lpstr>
      <vt:lpstr>Objectives</vt:lpstr>
      <vt:lpstr>What is Database Administration?</vt:lpstr>
      <vt:lpstr>Duties of the DBA</vt:lpstr>
      <vt:lpstr>DBA Tools</vt:lpstr>
      <vt:lpstr>DBA Tools Product Comparison</vt:lpstr>
      <vt:lpstr>Oracle Enterprise Manager</vt:lpstr>
      <vt:lpstr>OEM Architecture</vt:lpstr>
      <vt:lpstr>Demo</vt:lpstr>
      <vt:lpstr>Managing Oracle 11g Data Storage</vt:lpstr>
      <vt:lpstr>Oracle 11g Data Structures</vt:lpstr>
      <vt:lpstr>Tablespaces</vt:lpstr>
      <vt:lpstr>Datafiles</vt:lpstr>
      <vt:lpstr>Segments – They Partition the data</vt:lpstr>
      <vt:lpstr>Extents – Smallest unit added to data file </vt:lpstr>
      <vt:lpstr>Data Blocks – Smallest Unit Read/Written</vt:lpstr>
      <vt:lpstr>Managing Oracle 11g Data Structures</vt:lpstr>
      <vt:lpstr>Oracle 11g Database File Architecture</vt:lpstr>
      <vt:lpstr>Parameter File</vt:lpstr>
      <vt:lpstr>Control Files</vt:lpstr>
      <vt:lpstr>Redo Log Files</vt:lpstr>
      <vt:lpstr>User Accounts</vt:lpstr>
      <vt:lpstr>Creating and Managing User Accounts</vt:lpstr>
      <vt:lpstr>Specifying General User Information</vt:lpstr>
      <vt:lpstr>Specifying System Privileges</vt:lpstr>
      <vt:lpstr>Tablespace Quotas</vt:lpstr>
      <vt:lpstr>Editing Existing User Accounts</vt:lpstr>
      <vt:lpstr>Roles</vt:lpstr>
      <vt:lpstr>Startup / Shutdown</vt:lpstr>
      <vt:lpstr>Starting /Shutting Down the Db</vt:lpstr>
      <vt:lpstr>Creating an Administrative Connection</vt:lpstr>
      <vt:lpstr>Using OEM to Shut Down and Start a Database Instance</vt:lpstr>
      <vt:lpstr>Instance Options</vt:lpstr>
      <vt:lpstr>Oracle 11g Database Instance States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 Fudge Jr</dc:creator>
  <cp:lastModifiedBy>Dr-Sulieman Moh'ed</cp:lastModifiedBy>
  <cp:revision>316</cp:revision>
  <dcterms:created xsi:type="dcterms:W3CDTF">1601-01-01T00:00:00Z</dcterms:created>
  <dcterms:modified xsi:type="dcterms:W3CDTF">2015-06-22T08:01:01Z</dcterms:modified>
</cp:coreProperties>
</file>