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758" r:id="rId8"/>
  </p:sldMasterIdLst>
  <p:notesMasterIdLst>
    <p:notesMasterId r:id="rId21"/>
  </p:notesMasterIdLst>
  <p:sldIdLst>
    <p:sldId id="573" r:id="rId9"/>
    <p:sldId id="572" r:id="rId10"/>
    <p:sldId id="574" r:id="rId11"/>
    <p:sldId id="575" r:id="rId12"/>
    <p:sldId id="576" r:id="rId13"/>
    <p:sldId id="549" r:id="rId14"/>
    <p:sldId id="579" r:id="rId15"/>
    <p:sldId id="580" r:id="rId16"/>
    <p:sldId id="552" r:id="rId17"/>
    <p:sldId id="578" r:id="rId18"/>
    <p:sldId id="583" r:id="rId19"/>
    <p:sldId id="58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36" autoAdjust="0"/>
    <p:restoredTop sz="92991" autoAdjust="0"/>
  </p:normalViewPr>
  <p:slideViewPr>
    <p:cSldViewPr>
      <p:cViewPr varScale="1">
        <p:scale>
          <a:sx n="68" d="100"/>
          <a:sy n="68" d="100"/>
        </p:scale>
        <p:origin x="-12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4A40D1E-1ECE-4065-98DD-2F0689F328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1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ACBB3-2460-482C-ACFB-AF03B5BA10DD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4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4E989-8AD9-43DC-B9C1-5DB22EF16038}" type="slidenum">
              <a:rPr lang="en-US"/>
              <a:pPr/>
              <a:t>9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184C28-7191-45C8-A682-F637DFFB5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A614B8-3FB9-443F-B8E7-E7A7AD0E8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901579-0636-4C66-BC27-CC9C724CF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7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46089-77D0-4F19-8422-EB185797D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06F82-808E-4F8D-9778-61F69AAB58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5DAB2-020D-4C20-8D36-12828BA838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11799-F41C-4D3D-8F00-92FFB732E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AF6DB-B500-4029-ABE0-723967B79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0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564A2-2321-4B22-8988-460E688C42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66AD-94F0-4E7D-8B0C-715169436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1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46947-387A-4FBD-8E0F-B589A68A0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DB979-4BE6-461E-8EF3-44FD580777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7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BE62-5533-43A9-8C5D-DB71D3060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30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4AA10-5FF7-4C45-9C21-6C732C281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9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3D22-976B-447F-BD5E-2E7F5C83D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5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C2029-CEBD-49F5-A8BA-427C075838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8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2DE3C-4D02-4F7D-8F1B-B2AF126353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8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91779-9288-4C4F-86DF-89D27AEE7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8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B5F8B-BBCB-4E85-B6E6-366B5ECE84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35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E9F4B-4B04-42C9-B23D-FACB64095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58260-A395-4E61-9E3D-1E09F456C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1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46911-E767-43FB-AF68-896BE8C9F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2B386-C62B-4887-B34F-B6B654AE4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2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CF8DC-2E71-4767-B0A2-7CAF5E8F19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6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57816-379E-4D90-8727-AF1A2DD12F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6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E0301-C1A7-411F-AEBF-63E457441E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49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CB7B9-3591-4339-8590-679BF9F688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3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ECEC7-CFBD-4871-ABB8-EB20981B4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6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11DE-BD73-4F97-83E9-F44488438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6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3AE56-782A-4FAB-835E-FD41CD5A2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93577-6486-4549-B115-61984E01B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10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E00E7-97B1-4A09-A1EC-D062FFC03D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3B8DB-F976-4D22-8586-E614C25956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1BE85E-CC49-4F25-AA4E-5E177C3FAD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5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66D0B-FA37-4CF6-85B8-7A84B3215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08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07C19-C028-4F9A-9435-9B9F3C7A1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6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11749-5EE8-41AD-B52F-5BFB50F38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20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7E8F7-F040-4B3C-A03D-90D2E90995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7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0B6E7-CC48-462A-B175-12BFC66336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44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7C087-5299-4DD2-B531-7658B2114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5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5E559-7714-4BF7-A156-D9FCAA61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03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41DF0-8D65-42B5-8817-EEA3C559B1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36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4A298-3FDF-4945-8AAE-46E6EF457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1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1D037-301A-4496-888A-6CBAB940D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A3CDDF-5ACA-4B49-8AE4-066E365D0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75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E4FC0-27EB-4C64-ABE2-EA4D8F6B56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66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D5ABD-F6E3-4762-8034-DB6EA5A07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75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153B5-03D3-4D59-AF12-F08685B59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00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8714D-3B3E-42D3-A812-77E2E4D8A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067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9840A-F338-4554-8E08-5CAD69307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76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FADE2-62D0-4793-9A6F-683D6BDA29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32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84DF-439B-4A6B-A604-6B8AC3DBD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2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64ED9-6FBC-4AD0-A87B-DC059E0B3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691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D4227-EBCD-4BF2-8BF0-BE78313DD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7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E792-20FE-4F0F-91C4-8ADDE10F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3524CC-7DAD-4E1A-9941-623EA159A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8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C54D6-80FE-47B1-A6AD-A8AA3AE3B5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81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51905-2AC4-40A2-85C6-B8C61BDBF4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65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202E-4252-47E8-AD49-7A0C72B81C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92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A5846-6C78-4EF4-BF05-7A0A0EF09D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4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9119D-A53E-44B6-B143-80F5BB77BD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02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A6E66-D411-4C00-8043-69AE7D0279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37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EBC68-F2E1-4DBB-9AA4-C9DE3E82B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65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A3821-951A-4BBD-A41C-076ACD59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868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C03F1-83AE-4401-83A3-220A221B2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82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5D894-3421-406E-B36B-3FCCCE649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9267C6-C7A7-4B33-826B-468C2399A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60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91076-D887-43BB-9FBC-2468270DC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00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3DB50-717A-4066-A3A0-F7B908E22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2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2A4E-8392-40F9-8F4E-BC7CE42CD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04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0E08D-E145-419D-B328-833224EC28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59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11198-AB3F-472E-85D7-FFB35BC133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55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99AE5-31DE-4942-BF9A-FD8EAE23C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59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8112C-0FEC-4E9E-A432-13FD6FC33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4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D2663-B581-4DF3-8FE0-2552C5E4C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5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184C28-7191-45C8-A682-F637DFFB51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8EDF9F-648A-4A59-9D4B-03A7C72899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96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386-C62B-4887-B34F-B6B654AE4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E85E-CC49-4F25-AA4E-5E177C3FA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CDDF-5ACA-4B49-8AE4-066E365D0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24CC-7DAD-4E1A-9941-623EA159A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C6-C7A7-4B33-826B-468C2399A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F9F-648A-4A59-9D4B-03A7C728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7E79-8F6B-42D8-A787-2CB5E8E4D0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4B8-3FB9-443F-B8E7-E7A7AD0E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1579-0636-4C66-BC27-CC9C724CF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767E79-8F6B-42D8-A787-2CB5E8E4D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C9139B-ADF2-47C0-A9AD-AA851EF661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C8EC88-7E71-4671-9974-06524591AD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2AAC53C-B440-43B7-982A-DEF03868C9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54DF46A-515B-4D41-8A7A-E85D7B0AAB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0EC42-9FDE-4D66-8193-5D9B58DB12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83895D90-5F87-4694-AFF1-8614B09AA3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31A8C35-44D6-4A39-A80E-F738AE480B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0C9139B-ADF2-47C0-A9AD-AA851EF661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B28359_01/server.111/b28286/statements_9013.htm" TargetMode="Externa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DBA: Security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77000" cy="1143000"/>
          </a:xfrm>
        </p:spPr>
        <p:txBody>
          <a:bodyPr/>
          <a:lstStyle/>
          <a:p>
            <a:r>
              <a:rPr lang="en-US" dirty="0" smtClean="0"/>
              <a:t>Let’s checkout OEM and do a demo.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</a:t>
            </a:r>
            <a:r>
              <a:rPr lang="en-US" dirty="0" smtClean="0">
                <a:solidFill>
                  <a:schemeClr val="bg1"/>
                </a:solidFill>
              </a:rPr>
              <a:t>ROLE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Role 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18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Group Activity </a:t>
            </a:r>
            <a:r>
              <a:rPr lang="en-US" dirty="0" smtClean="0">
                <a:solidFill>
                  <a:schemeClr val="tx1"/>
                </a:solidFill>
              </a:rPr>
              <a:t>Data / DB 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Administrator’s 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4733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Construct a Data Administrator’s Matrix of Role, Object(s) and Permissions(s) for Customers on the Amazon website.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Administrator’s 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778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Carry out the security role set by the data administrator.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CREATE / GRANT statements to make a role for the WEB user to be included in.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85800" y="5181600"/>
            <a:ext cx="7848600" cy="1008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Recall </a:t>
            </a:r>
            <a:r>
              <a:rPr lang="en-US" b="1" dirty="0" err="1" smtClean="0">
                <a:solidFill>
                  <a:schemeClr val="tx1"/>
                </a:solidFill>
              </a:rPr>
              <a:t>Fudgemart</a:t>
            </a:r>
            <a:r>
              <a:rPr lang="en-US" b="1" dirty="0" smtClean="0">
                <a:solidFill>
                  <a:schemeClr val="tx1"/>
                </a:solidFill>
              </a:rPr>
              <a:t> Has: Customers, Employees, Products, Orders, Departments, Vendors, and Timesheets.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87779" name="Picture 3" descr="C:\Users\mafudge\AppData\Local\Microsoft\Windows\Temporary Internet Files\Content.IE5\LXIZ92D3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27" y="2667000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Understand the need for security.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Learn about System Permissions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and Object permissions.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Understand the purpose of Roles.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Explore Security-focused SQL.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Admin –vs- DB 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Data Administration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Owns the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High-level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r>
              <a:rPr lang="en-US" dirty="0">
                <a:solidFill>
                  <a:schemeClr val="tx1"/>
                </a:solidFill>
              </a:rPr>
              <a:t>Policy &amp; Procedure Planning</a:t>
            </a:r>
          </a:p>
          <a:p>
            <a:r>
              <a:rPr lang="en-US" dirty="0">
                <a:solidFill>
                  <a:schemeClr val="tx1"/>
                </a:solidFill>
              </a:rPr>
              <a:t>DBMS independent</a:t>
            </a:r>
          </a:p>
          <a:p>
            <a:r>
              <a:rPr lang="en-US" dirty="0">
                <a:solidFill>
                  <a:schemeClr val="tx1"/>
                </a:solidFill>
              </a:rPr>
              <a:t>Strategic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Maps out Security Plans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Database Administration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Owns the 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Technical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r>
              <a:rPr lang="en-US" dirty="0">
                <a:solidFill>
                  <a:schemeClr val="tx1"/>
                </a:solidFill>
              </a:rPr>
              <a:t>Policy &amp;Procedure Enforcement</a:t>
            </a:r>
          </a:p>
          <a:p>
            <a:r>
              <a:rPr lang="en-US" dirty="0">
                <a:solidFill>
                  <a:schemeClr val="tx1"/>
                </a:solidFill>
              </a:rPr>
              <a:t>DBMS dependent</a:t>
            </a:r>
          </a:p>
          <a:p>
            <a:r>
              <a:rPr lang="en-US" dirty="0">
                <a:solidFill>
                  <a:schemeClr val="tx1"/>
                </a:solidFill>
              </a:rPr>
              <a:t>Tactical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Carries out Security Plans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Admin 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Security documentation tool.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Crafted by DA, Carried out by DBA.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CDDF-5ACA-4B49-8AE4-066E365D0940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9327"/>
              </p:ext>
            </p:extLst>
          </p:nvPr>
        </p:nvGraphicFramePr>
        <p:xfrm>
          <a:off x="533400" y="3124200"/>
          <a:ext cx="7696200" cy="271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Segoe UI Light" pitchFamily="34" charset="0"/>
                        </a:rPr>
                        <a:t>Role</a:t>
                      </a:r>
                      <a:endParaRPr lang="en-US" sz="3200" dirty="0">
                        <a:solidFill>
                          <a:schemeClr val="tx1"/>
                        </a:solidFill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Segoe UI Light" pitchFamily="34" charset="0"/>
                        </a:rPr>
                        <a:t>Object(s)</a:t>
                      </a:r>
                      <a:endParaRPr lang="en-US" sz="3200" dirty="0">
                        <a:solidFill>
                          <a:schemeClr val="tx1"/>
                        </a:solidFill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Segoe UI Light" pitchFamily="34" charset="0"/>
                        </a:rPr>
                        <a:t>Permissions</a:t>
                      </a:r>
                      <a:endParaRPr lang="en-US" sz="3200" dirty="0">
                        <a:solidFill>
                          <a:schemeClr val="tx1"/>
                        </a:solidFill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Segoe UI Light" pitchFamily="34" charset="0"/>
                        </a:rPr>
                        <a:t>Order</a:t>
                      </a:r>
                      <a:br>
                        <a:rPr lang="en-US" sz="3200" dirty="0" smtClean="0">
                          <a:latin typeface="Segoe UI Light" pitchFamily="34" charset="0"/>
                        </a:rPr>
                      </a:br>
                      <a:r>
                        <a:rPr lang="en-US" sz="3200" dirty="0" smtClean="0">
                          <a:latin typeface="Segoe UI Light" pitchFamily="34" charset="0"/>
                        </a:rPr>
                        <a:t>Entry</a:t>
                      </a:r>
                      <a:endParaRPr lang="en-US" sz="320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Segoe UI Light" pitchFamily="34" charset="0"/>
                        </a:rPr>
                        <a:t>Orders</a:t>
                      </a:r>
                      <a:br>
                        <a:rPr lang="en-US" sz="3200" dirty="0" smtClean="0">
                          <a:latin typeface="Segoe UI Light" pitchFamily="34" charset="0"/>
                        </a:rPr>
                      </a:br>
                      <a:r>
                        <a:rPr lang="en-US" sz="3200" dirty="0" smtClean="0">
                          <a:latin typeface="Segoe UI Light" pitchFamily="34" charset="0"/>
                        </a:rPr>
                        <a:t>Order Items</a:t>
                      </a:r>
                      <a:endParaRPr lang="en-US" sz="320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Segoe UI Light" pitchFamily="34" charset="0"/>
                        </a:rPr>
                        <a:t>Insert, </a:t>
                      </a:r>
                      <a:br>
                        <a:rPr lang="en-US" sz="3200" dirty="0" smtClean="0">
                          <a:latin typeface="Segoe UI Light" pitchFamily="34" charset="0"/>
                        </a:rPr>
                      </a:br>
                      <a:r>
                        <a:rPr lang="en-US" sz="3200" dirty="0" smtClean="0">
                          <a:latin typeface="Segoe UI Light" pitchFamily="34" charset="0"/>
                        </a:rPr>
                        <a:t>Read</a:t>
                      </a:r>
                      <a:endParaRPr lang="en-US" sz="320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Segoe UI Light" pitchFamily="34" charset="0"/>
                        </a:rPr>
                        <a:t>Credit Approval</a:t>
                      </a:r>
                      <a:endParaRPr lang="en-US" sz="320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Segoe UI Light" pitchFamily="34" charset="0"/>
                        </a:rPr>
                        <a:t>Customers</a:t>
                      </a:r>
                      <a:endParaRPr lang="en-US" sz="320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Segoe UI Light" pitchFamily="34" charset="0"/>
                        </a:rPr>
                        <a:t>Update</a:t>
                      </a:r>
                      <a:endParaRPr lang="en-US" sz="320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9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Security Explained via </a:t>
            </a:r>
            <a:r>
              <a:rPr lang="en-US" dirty="0" err="1" smtClean="0">
                <a:solidFill>
                  <a:schemeClr val="tx1"/>
                </a:solidFill>
              </a:rPr>
              <a:t>Cheezy</a:t>
            </a:r>
            <a:r>
              <a:rPr lang="en-US" dirty="0" smtClean="0">
                <a:solidFill>
                  <a:schemeClr val="tx1"/>
                </a:solidFill>
              </a:rPr>
              <a:t> Graphic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485" y="2085148"/>
            <a:ext cx="952505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</a:rPr>
              <a:t>User</a:t>
            </a:r>
            <a:endParaRPr lang="en-US" sz="32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9773" y="1838927"/>
            <a:ext cx="1627369" cy="10772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</a:rPr>
              <a:t>System</a:t>
            </a:r>
            <a:br>
              <a:rPr lang="en-US" sz="3200" dirty="0" smtClean="0">
                <a:latin typeface="Segoe UI Light" pitchFamily="34" charset="0"/>
              </a:rPr>
            </a:br>
            <a:r>
              <a:rPr lang="en-US" sz="3200" dirty="0" smtClean="0">
                <a:latin typeface="Segoe UI Light" pitchFamily="34" charset="0"/>
              </a:rPr>
              <a:t>Privilege</a:t>
            </a:r>
            <a:endParaRPr lang="en-US" sz="3200" dirty="0">
              <a:latin typeface="Segoe UI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6021" y="5038165"/>
            <a:ext cx="934871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</a:rPr>
              <a:t>Role</a:t>
            </a:r>
            <a:endParaRPr lang="en-US" sz="3200" dirty="0">
              <a:latin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5029200"/>
            <a:ext cx="1322798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</a:rPr>
              <a:t>Object</a:t>
            </a:r>
            <a:endParaRPr lang="en-US" sz="3200" dirty="0">
              <a:latin typeface="Segoe UI Light" pitchFamily="34" charset="0"/>
            </a:endParaRPr>
          </a:p>
        </p:txBody>
      </p: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93990" y="2377536"/>
            <a:ext cx="257578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9" idx="0"/>
          </p:cNvCxnSpPr>
          <p:nvPr/>
        </p:nvCxnSpPr>
        <p:spPr>
          <a:xfrm>
            <a:off x="1917738" y="2669923"/>
            <a:ext cx="39061" cy="23592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5783457" y="2916145"/>
            <a:ext cx="1" cy="21220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93990" y="2669923"/>
            <a:ext cx="2922032" cy="23592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8" idx="1"/>
          </p:cNvCxnSpPr>
          <p:nvPr/>
        </p:nvCxnSpPr>
        <p:spPr>
          <a:xfrm>
            <a:off x="2618198" y="5321588"/>
            <a:ext cx="2697823" cy="896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Specifying System Privileges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privilege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Right to perform a specific action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DBA </a:t>
            </a:r>
            <a:r>
              <a:rPr lang="en-US" dirty="0">
                <a:solidFill>
                  <a:schemeClr val="tx1"/>
                </a:solidFill>
              </a:rPr>
              <a:t>grants system </a:t>
            </a:r>
            <a:r>
              <a:rPr lang="en-US" dirty="0" smtClean="0">
                <a:solidFill>
                  <a:schemeClr val="tx1"/>
                </a:solidFill>
              </a:rPr>
              <a:t>privileges to users or roles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Use System Privileges page in Create User page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Object privilege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Associated permissions of an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DBA or users grant to </a:t>
            </a:r>
            <a:r>
              <a:rPr lang="en-US" dirty="0">
                <a:solidFill>
                  <a:schemeClr val="tx1"/>
                </a:solidFill>
              </a:rPr>
              <a:t>users or </a:t>
            </a:r>
            <a:r>
              <a:rPr lang="en-US" dirty="0" smtClean="0">
                <a:solidFill>
                  <a:schemeClr val="tx1"/>
                </a:solidFill>
              </a:rPr>
              <a:t>roles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Admin Option- gives user permissions to grant rights.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677B-4C25-4CFE-A77E-C90C6F46DD6A}" type="slidenum">
              <a:rPr lang="en-US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7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docs.oracle.com/cd/B28359_01/server.111/b28286/statements_9013.htm#sthref8513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Privileges Reference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8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67056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Let’s check out OEM and do a demo.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GRANT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REVOKE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System Privileges Example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Roles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Special database </a:t>
            </a:r>
            <a:r>
              <a:rPr lang="en-US" dirty="0">
                <a:solidFill>
                  <a:schemeClr val="tx1"/>
                </a:solidFill>
              </a:rPr>
              <a:t>object </a:t>
            </a:r>
          </a:p>
          <a:p>
            <a:r>
              <a:rPr lang="en-US" dirty="0">
                <a:solidFill>
                  <a:schemeClr val="tx1"/>
                </a:solidFill>
              </a:rPr>
              <a:t>Represents collection of system privileges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be assigned </a:t>
            </a:r>
            <a:r>
              <a:rPr lang="en-US" dirty="0">
                <a:solidFill>
                  <a:schemeClr val="tx1"/>
                </a:solidFill>
              </a:rPr>
              <a:t>to multiple </a:t>
            </a:r>
            <a:r>
              <a:rPr lang="en-US" dirty="0" smtClean="0">
                <a:solidFill>
                  <a:schemeClr val="tx1"/>
                </a:solidFill>
              </a:rPr>
              <a:t>users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role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inherit privileges from other roles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Simpler than assigning system privileges to each user.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D9F2-010B-49DF-B48A-1B77E914CBEF}" type="slidenum">
              <a:rPr lang="en-US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 MCSE 70-290">
  <a:themeElements>
    <a:clrScheme name="1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01 MCSE 70-290">
  <a:themeElements>
    <a:clrScheme name="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4161</TotalTime>
  <Words>307</Words>
  <Application>Microsoft Office PowerPoint</Application>
  <PresentationFormat>On-screen Show (4:3)</PresentationFormat>
  <Paragraphs>87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1_Ch01 MCSE 70-290</vt:lpstr>
      <vt:lpstr>Ch01 MCSE 70-290</vt:lpstr>
      <vt:lpstr>Custom Design</vt:lpstr>
      <vt:lpstr>1_Custom Design</vt:lpstr>
      <vt:lpstr>2_Ch01 MCSE 70-290</vt:lpstr>
      <vt:lpstr>2_Custom Design</vt:lpstr>
      <vt:lpstr>3_Custom Design</vt:lpstr>
      <vt:lpstr>Apothecary</vt:lpstr>
      <vt:lpstr>DBA: Security</vt:lpstr>
      <vt:lpstr>Agenda</vt:lpstr>
      <vt:lpstr>Data Admin –vs- DB Admin</vt:lpstr>
      <vt:lpstr>Data Admin Matrix</vt:lpstr>
      <vt:lpstr>Security Explained via Cheezy Graphic</vt:lpstr>
      <vt:lpstr>Specifying System Privileges</vt:lpstr>
      <vt:lpstr>System Privileges Reference</vt:lpstr>
      <vt:lpstr>System Privileges Example</vt:lpstr>
      <vt:lpstr>Roles</vt:lpstr>
      <vt:lpstr>Role Examples</vt:lpstr>
      <vt:lpstr>Group Activity Data / DB Admin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 Fudge Jr</dc:creator>
  <cp:lastModifiedBy>Dr-Sulieman Moh'ed</cp:lastModifiedBy>
  <cp:revision>302</cp:revision>
  <dcterms:created xsi:type="dcterms:W3CDTF">1601-01-01T00:00:00Z</dcterms:created>
  <dcterms:modified xsi:type="dcterms:W3CDTF">2015-06-22T07:33:33Z</dcterms:modified>
</cp:coreProperties>
</file>