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34" r:id="rId8"/>
  </p:sldMasterIdLst>
  <p:notesMasterIdLst>
    <p:notesMasterId r:id="rId25"/>
  </p:notesMasterIdLst>
  <p:sldIdLst>
    <p:sldId id="573" r:id="rId9"/>
    <p:sldId id="572" r:id="rId10"/>
    <p:sldId id="584" r:id="rId11"/>
    <p:sldId id="585" r:id="rId12"/>
    <p:sldId id="586" r:id="rId13"/>
    <p:sldId id="587" r:id="rId14"/>
    <p:sldId id="589" r:id="rId15"/>
    <p:sldId id="588" r:id="rId16"/>
    <p:sldId id="565" r:id="rId17"/>
    <p:sldId id="566" r:id="rId18"/>
    <p:sldId id="567" r:id="rId19"/>
    <p:sldId id="568" r:id="rId20"/>
    <p:sldId id="569" r:id="rId21"/>
    <p:sldId id="583" r:id="rId22"/>
    <p:sldId id="570" r:id="rId23"/>
    <p:sldId id="58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36" autoAdjust="0"/>
    <p:restoredTop sz="92991" autoAdjust="0"/>
  </p:normalViewPr>
  <p:slideViewPr>
    <p:cSldViewPr>
      <p:cViewPr>
        <p:scale>
          <a:sx n="75" d="100"/>
          <a:sy n="75" d="100"/>
        </p:scale>
        <p:origin x="-100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4A40D1E-1ECE-4065-98DD-2F0689F328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8CBA7-7E82-4F80-917B-72B1557DC0F9}" type="slidenum">
              <a:rPr lang="en-US"/>
              <a:pPr/>
              <a:t>9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7623E-D7F1-41C3-A0E6-F4D1C2978E16}" type="slidenum">
              <a:rPr lang="en-US"/>
              <a:pPr/>
              <a:t>10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57C2B-280B-48B8-B1D5-781968AE08E2}" type="slidenum">
              <a:rPr lang="en-US"/>
              <a:pPr/>
              <a:t>11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5C036-8707-4A58-9B5D-EEE225B2EAFA}" type="slidenum">
              <a:rPr lang="en-US"/>
              <a:pPr/>
              <a:t>12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4E66-F9F5-42E7-A6A0-06F3686F815E}" type="slidenum">
              <a:rPr lang="en-US"/>
              <a:pPr/>
              <a:t>13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27030-EF90-47AB-BD8C-C983ABCCFCF7}" type="slidenum">
              <a:rPr lang="en-US"/>
              <a:pPr/>
              <a:t>15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8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184C28-7191-45C8-A682-F637DFFB5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A614B8-3FB9-443F-B8E7-E7A7AD0E8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901579-0636-4C66-BC27-CC9C724CF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6089-77D0-4F19-8422-EB185797D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06F82-808E-4F8D-9778-61F69AAB5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5DAB2-020D-4C20-8D36-12828BA83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11799-F41C-4D3D-8F00-92FFB732E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AF6DB-B500-4029-ABE0-723967B79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0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564A2-2321-4B22-8988-460E688C4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66AD-94F0-4E7D-8B0C-715169436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1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46947-387A-4FBD-8E0F-B589A68A0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DB979-4BE6-461E-8EF3-44FD58077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7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BE62-5533-43A9-8C5D-DB71D3060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0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4AA10-5FF7-4C45-9C21-6C732C281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9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3D22-976B-447F-BD5E-2E7F5C83D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5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C2029-CEBD-49F5-A8BA-427C07583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8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2DE3C-4D02-4F7D-8F1B-B2AF12635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8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91779-9288-4C4F-86DF-89D27AEE7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8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5F8B-BBCB-4E85-B6E6-366B5ECE84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5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E9F4B-4B04-42C9-B23D-FACB64095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58260-A395-4E61-9E3D-1E09F456C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1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46911-E767-43FB-AF68-896BE8C9F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2B386-C62B-4887-B34F-B6B654AE4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2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CF8DC-2E71-4767-B0A2-7CAF5E8F19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6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57816-379E-4D90-8727-AF1A2DD12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6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E0301-C1A7-411F-AEBF-63E457441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4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CB7B9-3591-4339-8590-679BF9F688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3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ECEC7-CFBD-4871-ABB8-EB20981B4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6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11DE-BD73-4F97-83E9-F44488438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3AE56-782A-4FAB-835E-FD41CD5A2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93577-6486-4549-B115-61984E01B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10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E00E7-97B1-4A09-A1EC-D062FFC03D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3B8DB-F976-4D22-8586-E614C25956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1BE85E-CC49-4F25-AA4E-5E177C3FA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5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66D0B-FA37-4CF6-85B8-7A84B3215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08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07C19-C028-4F9A-9435-9B9F3C7A1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6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11749-5EE8-41AD-B52F-5BFB50F38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2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7E8F7-F040-4B3C-A03D-90D2E90995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7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0B6E7-CC48-462A-B175-12BFC66336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44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7C087-5299-4DD2-B531-7658B2114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5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5E559-7714-4BF7-A156-D9FCAA61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03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41DF0-8D65-42B5-8817-EEA3C559B1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36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4A298-3FDF-4945-8AAE-46E6EF457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1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1D037-301A-4496-888A-6CBAB940D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A3CDDF-5ACA-4B49-8AE4-066E365D0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75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E4FC0-27EB-4C64-ABE2-EA4D8F6B56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6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D5ABD-F6E3-4762-8034-DB6EA5A07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7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153B5-03D3-4D59-AF12-F08685B59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00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8714D-3B3E-42D3-A812-77E2E4D8A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67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9840A-F338-4554-8E08-5CAD69307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76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FADE2-62D0-4793-9A6F-683D6BDA29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2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84DF-439B-4A6B-A604-6B8AC3DBD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2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64ED9-6FBC-4AD0-A87B-DC059E0B3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91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D4227-EBCD-4BF2-8BF0-BE78313DD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7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E792-20FE-4F0F-91C4-8ADDE10F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3524CC-7DAD-4E1A-9941-623EA159A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8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C54D6-80FE-47B1-A6AD-A8AA3AE3B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81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51905-2AC4-40A2-85C6-B8C61BDBF4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65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202E-4252-47E8-AD49-7A0C72B81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92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A5846-6C78-4EF4-BF05-7A0A0EF09D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4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9119D-A53E-44B6-B143-80F5BB77B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02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A6E66-D411-4C00-8043-69AE7D027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37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EBC68-F2E1-4DBB-9AA4-C9DE3E82B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65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A3821-951A-4BBD-A41C-076ACD59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868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03F1-83AE-4401-83A3-220A221B2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82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5D894-3421-406E-B36B-3FCCCE649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9267C6-C7A7-4B33-826B-468C2399A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60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91076-D887-43BB-9FBC-2468270DC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00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3DB50-717A-4066-A3A0-F7B908E22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2A4E-8392-40F9-8F4E-BC7CE42CD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04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0E08D-E145-419D-B328-833224EC28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59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11198-AB3F-472E-85D7-FFB35BC133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55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99AE5-31DE-4942-BF9A-FD8EAE23C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59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8112C-0FEC-4E9E-A432-13FD6FC33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4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D2663-B581-4DF3-8FE0-2552C5E4C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184C28-7191-45C8-A682-F637DFFB51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8EDF9F-648A-4A59-9D4B-03A7C7289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96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6/22/2015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386-C62B-4887-B34F-B6B654AE4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E85E-CC49-4F25-AA4E-5E177C3FA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CDDF-5ACA-4B49-8AE4-066E365D0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24CC-7DAD-4E1A-9941-623EA159A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C6-C7A7-4B33-826B-468C2399A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F9F-648A-4A59-9D4B-03A7C728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7E79-8F6B-42D8-A787-2CB5E8E4D0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4B8-3FB9-443F-B8E7-E7A7AD0E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1579-0636-4C66-BC27-CC9C724CF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767E79-8F6B-42D8-A787-2CB5E8E4D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C9139B-ADF2-47C0-A9AD-AA851EF661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C8EC88-7E71-4671-9974-06524591AD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2AAC53C-B440-43B7-982A-DEF03868C9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54DF46A-515B-4D41-8A7A-E85D7B0AAB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0EC42-9FDE-4D66-8193-5D9B58DB12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83895D90-5F87-4694-AFF1-8614B09AA3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31A8C35-44D6-4A39-A80E-F738AE480B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0C9139B-ADF2-47C0-A9AD-AA851EF661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DBA: Backups &amp; Recovery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Offline (Cold) Backups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Shut down database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Copy specific database files to alternate disk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Parameter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Datafiles</a:t>
            </a:r>
            <a:endParaRPr lang="en-US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Not redo logs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Restart database instance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A0B-F89B-4C73-A81E-AA295615203C}" type="slidenum">
              <a:rPr lang="en-US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Online (Hot) Backups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Place </a:t>
            </a:r>
            <a:r>
              <a:rPr lang="en-US" dirty="0">
                <a:solidFill>
                  <a:schemeClr val="tx1"/>
                </a:solidFill>
              </a:rPr>
              <a:t>database instance in ARCHIVELOG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 up control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 up </a:t>
            </a:r>
            <a:r>
              <a:rPr lang="en-US" dirty="0" err="1">
                <a:solidFill>
                  <a:schemeClr val="tx1"/>
                </a:solidFill>
              </a:rPr>
              <a:t>datafiles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Instruct database to write current contents of redo log files to archive files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Create </a:t>
            </a:r>
            <a:r>
              <a:rPr lang="en-US" dirty="0">
                <a:solidFill>
                  <a:schemeClr val="tx1"/>
                </a:solidFill>
              </a:rPr>
              <a:t>backup copies of archive log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0BA-18CF-4829-99FF-DAD080292BF7}" type="slidenum">
              <a:rPr lang="en-US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Recovery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 of restoring database from either cold or hot backup files</a:t>
            </a:r>
          </a:p>
          <a:p>
            <a:r>
              <a:rPr lang="en-US" dirty="0">
                <a:solidFill>
                  <a:schemeClr val="tx1"/>
                </a:solidFill>
              </a:rPr>
              <a:t>Necessary after database failure</a:t>
            </a:r>
          </a:p>
          <a:p>
            <a:r>
              <a:rPr lang="en-US" dirty="0">
                <a:solidFill>
                  <a:schemeClr val="tx1"/>
                </a:solidFill>
              </a:rPr>
              <a:t>Cold backup recovery: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Shut down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Restore backed up control file and </a:t>
            </a:r>
            <a:r>
              <a:rPr lang="en-US" dirty="0" err="1">
                <a:solidFill>
                  <a:schemeClr val="tx1"/>
                </a:solidFill>
              </a:rPr>
              <a:t>datafiles</a:t>
            </a:r>
            <a:r>
              <a:rPr lang="en-US" dirty="0">
                <a:solidFill>
                  <a:schemeClr val="tx1"/>
                </a:solidFill>
              </a:rPr>
              <a:t> to database server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Restart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AB1A-4BBA-4086-82F6-5907522E4B4E}" type="slidenum">
              <a:rPr lang="en-US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 Recovery (continued)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Hot backup recovery: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Recover database to point at which last hot backup created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control trace file to generate new copy of control file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Restore backup copies of </a:t>
            </a:r>
            <a:r>
              <a:rPr lang="en-US" dirty="0" err="1">
                <a:solidFill>
                  <a:schemeClr val="tx1"/>
                </a:solidFill>
              </a:rPr>
              <a:t>datafiles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 media recovery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3CA-BE1A-4787-A12A-0772389B16FA}" type="slidenum">
              <a:rPr lang="en-US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Demo – Start and Stop Oracle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Let’s use OEM to start and stop your Oracle instance, then create a cold backup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 Backup </a:t>
            </a:r>
            <a:r>
              <a:rPr lang="en-US" dirty="0">
                <a:solidFill>
                  <a:schemeClr val="tx1"/>
                </a:solidFill>
              </a:rPr>
              <a:t>Strategies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Cold backups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Simplest to perform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Satisfactory for databases whose: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Contents do not change very much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Users can tolerate downtime while DBA creates cold backup files</a:t>
            </a:r>
          </a:p>
          <a:p>
            <a:r>
              <a:rPr lang="en-US" dirty="0">
                <a:solidFill>
                  <a:schemeClr val="tx1"/>
                </a:solidFill>
              </a:rPr>
              <a:t>Hot backups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Complex to perform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Better suited for dynamic, mission-critical </a:t>
            </a:r>
            <a:r>
              <a:rPr lang="en-US" dirty="0" smtClean="0">
                <a:solidFill>
                  <a:schemeClr val="tx1"/>
                </a:solidFill>
              </a:rPr>
              <a:t>databases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you setup a clustered environment you can perform cold backups without loss of service.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46D0-67A7-47DC-95E6-26058881982C}" type="slidenum">
              <a:rPr lang="en-US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87779" name="Picture 3" descr="C:\Users\mafudge\AppData\Local\Microsoft\Windows\Temporary Internet Files\Content.IE5\LXIZ92D3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27" y="2667000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Define backup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Discuss Backup Terminology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Explain various backup and restore options in Oracle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Demonstrate backups in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Question: What is a Backup?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6400800" cy="190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procedure</a:t>
            </a:r>
            <a:r>
              <a:rPr lang="en-US" dirty="0">
                <a:solidFill>
                  <a:schemeClr val="tx1"/>
                </a:solidFill>
              </a:rPr>
              <a:t> for making extra copies of data for the purpose of restoration in case of loss damage.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0667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Backup Terminology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Hot Backup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Cold Backup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Full Backup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Incremental Backup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Differential Backup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Backup Window</a:t>
            </a:r>
          </a:p>
          <a:p>
            <a:r>
              <a:rPr lang="en-US" dirty="0">
                <a:solidFill>
                  <a:schemeClr val="tx1"/>
                </a:solidFill>
              </a:rPr>
              <a:t>Backup </a:t>
            </a:r>
            <a:r>
              <a:rPr lang="en-US" dirty="0" smtClean="0">
                <a:solidFill>
                  <a:schemeClr val="tx1"/>
                </a:solidFill>
              </a:rPr>
              <a:t>Job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On-line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Off-line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Off-Site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 Compression</a:t>
            </a:r>
          </a:p>
          <a:p>
            <a:r>
              <a:rPr lang="en-US" dirty="0">
                <a:solidFill>
                  <a:schemeClr val="tx1"/>
                </a:solidFill>
              </a:rPr>
              <a:t>Data Deduplication</a:t>
            </a:r>
          </a:p>
          <a:p>
            <a:r>
              <a:rPr lang="en-US" dirty="0">
                <a:solidFill>
                  <a:schemeClr val="tx1"/>
                </a:solidFill>
              </a:rPr>
              <a:t>Data Encryption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Backup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full backup </a:t>
            </a:r>
            <a:r>
              <a:rPr lang="en-US" dirty="0">
                <a:solidFill>
                  <a:schemeClr val="tx1"/>
                </a:solidFill>
              </a:rPr>
              <a:t>(level 0) is a complete copy of a partition.</a:t>
            </a:r>
          </a:p>
          <a:p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chemeClr val="tx1"/>
                </a:solidFill>
              </a:rPr>
              <a:t>incremental backup </a:t>
            </a:r>
            <a:r>
              <a:rPr lang="en-US" dirty="0">
                <a:solidFill>
                  <a:schemeClr val="tx1"/>
                </a:solidFill>
              </a:rPr>
              <a:t>(level 1) is an archive of only the files that have changed since the last full backup.</a:t>
            </a:r>
          </a:p>
          <a:p>
            <a:r>
              <a:rPr lang="en-US" dirty="0">
                <a:solidFill>
                  <a:schemeClr val="tx1"/>
                </a:solidFill>
              </a:rPr>
              <a:t>A  </a:t>
            </a:r>
            <a:r>
              <a:rPr lang="en-US" b="1" dirty="0">
                <a:solidFill>
                  <a:schemeClr val="tx1"/>
                </a:solidFill>
              </a:rPr>
              <a:t>differential backup </a:t>
            </a:r>
            <a:r>
              <a:rPr lang="en-US" dirty="0">
                <a:solidFill>
                  <a:schemeClr val="tx1"/>
                </a:solidFill>
              </a:rPr>
              <a:t>(level 2, 3,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 is an archive of only the file that have changed since the last backup (not necessarily full backup.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E85E-CC49-4F25-AA4E-5E177C3FADD0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86609"/>
              </p:ext>
            </p:extLst>
          </p:nvPr>
        </p:nvGraphicFramePr>
        <p:xfrm>
          <a:off x="381000" y="4648200"/>
          <a:ext cx="8381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46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 (F)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Short-Sighted Backups – Why?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are each of these a bad backup strategy? Advantages / Disadvantages?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Only taking Cold, Full Backups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One Full Offsite backup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Just hot backups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Full backups monthly, differentials daily.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Let’s Talk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Ideally </a:t>
            </a:r>
            <a:r>
              <a:rPr lang="en-US" dirty="0" smtClean="0">
                <a:solidFill>
                  <a:schemeClr val="tx1"/>
                </a:solidFill>
              </a:rPr>
              <a:t>we’d like to backup everything all the time and keep it around forever.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Realistically</a:t>
            </a:r>
            <a:r>
              <a:rPr lang="en-US" dirty="0" smtClean="0">
                <a:solidFill>
                  <a:schemeClr val="tx1"/>
                </a:solidFill>
              </a:rPr>
              <a:t>, we cannot do that.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need a combination of </a:t>
            </a:r>
            <a:r>
              <a:rPr lang="en-US" b="1" dirty="0" smtClean="0">
                <a:solidFill>
                  <a:schemeClr val="tx1"/>
                </a:solidFill>
              </a:rPr>
              <a:t>short-term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long-term</a:t>
            </a:r>
            <a:r>
              <a:rPr lang="en-US" dirty="0" smtClean="0">
                <a:solidFill>
                  <a:schemeClr val="tx1"/>
                </a:solidFill>
              </a:rPr>
              <a:t> strategies. For example:</a:t>
            </a:r>
          </a:p>
          <a:p>
            <a:pPr lvl="1"/>
            <a:r>
              <a:rPr lang="en-US" b="1" i="1" dirty="0" smtClean="0">
                <a:solidFill>
                  <a:schemeClr val="tx1"/>
                </a:solidFill>
              </a:rPr>
              <a:t>At least </a:t>
            </a:r>
            <a:r>
              <a:rPr lang="en-US" dirty="0" smtClean="0">
                <a:solidFill>
                  <a:schemeClr val="tx1"/>
                </a:solidFill>
              </a:rPr>
              <a:t>3 copies of the data, 1 off site.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Hot backups for convince, cold backups for insurance D/R.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Test your restore process, at multiple levels.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Others?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 Backup and Recovery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Important database administration support tasks include: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Backup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Offline/cold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Online/hot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Recovery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Restore Entire </a:t>
            </a:r>
            <a:r>
              <a:rPr lang="en-US" dirty="0" err="1" smtClean="0">
                <a:solidFill>
                  <a:schemeClr val="tx1"/>
                </a:solidFill>
              </a:rPr>
              <a:t>tablespaces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Build test / 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r>
              <a:rPr lang="en-US" dirty="0" smtClean="0">
                <a:solidFill>
                  <a:schemeClr val="tx1"/>
                </a:solidFill>
              </a:rPr>
              <a:t> environments from restores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Recover missing / erroneous data in tables.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EAA6-03FE-4480-B7E6-84B26F70E948}" type="slidenum">
              <a:rPr lang="en-US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4366</TotalTime>
  <Words>552</Words>
  <Application>Microsoft Office PowerPoint</Application>
  <PresentationFormat>On-screen Show (4:3)</PresentationFormat>
  <Paragraphs>150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Apothecary</vt:lpstr>
      <vt:lpstr>DBA: Backups &amp; Recovery</vt:lpstr>
      <vt:lpstr>Agenda</vt:lpstr>
      <vt:lpstr>Question: What is a Backup?</vt:lpstr>
      <vt:lpstr>Backup</vt:lpstr>
      <vt:lpstr>Backup Terminology</vt:lpstr>
      <vt:lpstr>Types of Backup</vt:lpstr>
      <vt:lpstr>Short-Sighted Backups – Why?</vt:lpstr>
      <vt:lpstr>Let’s Talk Strategy</vt:lpstr>
      <vt:lpstr>Database Backup and Recovery</vt:lpstr>
      <vt:lpstr>Creating Offline (Cold) Backups</vt:lpstr>
      <vt:lpstr>Creating Online (Hot) Backups</vt:lpstr>
      <vt:lpstr>Database Recovery</vt:lpstr>
      <vt:lpstr>Database Recovery (continued)</vt:lpstr>
      <vt:lpstr>Demo – Start and Stop Oracle</vt:lpstr>
      <vt:lpstr>Oracle Backup Strategies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 Fudge Jr</dc:creator>
  <cp:lastModifiedBy>Dr-Sulieman Moh'ed</cp:lastModifiedBy>
  <cp:revision>313</cp:revision>
  <dcterms:created xsi:type="dcterms:W3CDTF">1601-01-01T00:00:00Z</dcterms:created>
  <dcterms:modified xsi:type="dcterms:W3CDTF">2015-06-22T07:36:26Z</dcterms:modified>
</cp:coreProperties>
</file>