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8" r:id="rId6"/>
    <p:sldId id="263" r:id="rId7"/>
    <p:sldId id="273" r:id="rId8"/>
    <p:sldId id="266" r:id="rId9"/>
    <p:sldId id="279" r:id="rId10"/>
    <p:sldId id="271" r:id="rId11"/>
    <p:sldId id="275" r:id="rId12"/>
    <p:sldId id="267" r:id="rId13"/>
    <p:sldId id="270" r:id="rId14"/>
    <p:sldId id="272" r:id="rId15"/>
    <p:sldId id="278" r:id="rId16"/>
    <p:sldId id="283" r:id="rId17"/>
    <p:sldId id="280" r:id="rId18"/>
    <p:sldId id="284" r:id="rId19"/>
    <p:sldId id="260" r:id="rId20"/>
    <p:sldId id="28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22" autoAdjust="0"/>
  </p:normalViewPr>
  <p:slideViewPr>
    <p:cSldViewPr>
      <p:cViewPr varScale="1">
        <p:scale>
          <a:sx n="63" d="100"/>
          <a:sy n="63" d="100"/>
        </p:scale>
        <p:origin x="-15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52C927-7C1E-4D8A-AEF4-73937E69BEDD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F642B93-071C-432F-9060-F3249DA6DCEE}">
      <dgm:prSet phldrT="[Text]"/>
      <dgm:spPr/>
      <dgm:t>
        <a:bodyPr/>
        <a:lstStyle/>
        <a:p>
          <a:r>
            <a:rPr lang="en-US" baseline="0" dirty="0" smtClean="0">
              <a:solidFill>
                <a:schemeClr val="tx1"/>
              </a:solidFill>
              <a:latin typeface="Segoe UI Light" pitchFamily="34" charset="0"/>
            </a:rPr>
            <a:t>Tables</a:t>
          </a:r>
          <a:endParaRPr lang="en-US" baseline="0" dirty="0">
            <a:solidFill>
              <a:schemeClr val="tx1"/>
            </a:solidFill>
            <a:latin typeface="Segoe UI Light" pitchFamily="34" charset="0"/>
          </a:endParaRPr>
        </a:p>
      </dgm:t>
    </dgm:pt>
    <dgm:pt modelId="{307188A4-F3F4-4215-BFDB-3A8F0281294E}" type="parTrans" cxnId="{C2383103-8FD8-41A6-A8BF-F69DADA5C013}">
      <dgm:prSet/>
      <dgm:spPr/>
      <dgm:t>
        <a:bodyPr/>
        <a:lstStyle/>
        <a:p>
          <a:endParaRPr lang="en-US"/>
        </a:p>
      </dgm:t>
    </dgm:pt>
    <dgm:pt modelId="{038D0F8A-B7FE-4BAB-834F-E91A19D94828}" type="sibTrans" cxnId="{C2383103-8FD8-41A6-A8BF-F69DADA5C013}">
      <dgm:prSet/>
      <dgm:spPr/>
      <dgm:t>
        <a:bodyPr/>
        <a:lstStyle/>
        <a:p>
          <a:endParaRPr lang="en-US"/>
        </a:p>
      </dgm:t>
    </dgm:pt>
    <dgm:pt modelId="{D36CA6D5-01C2-4091-81C2-039FFB546B0E}">
      <dgm:prSet phldrT="[Text]"/>
      <dgm:spPr/>
      <dgm:t>
        <a:bodyPr/>
        <a:lstStyle/>
        <a:p>
          <a:r>
            <a:rPr lang="en-US" baseline="0" dirty="0" smtClean="0">
              <a:solidFill>
                <a:schemeClr val="tx1"/>
              </a:solidFill>
              <a:latin typeface="Segoe UI Light" pitchFamily="34" charset="0"/>
            </a:rPr>
            <a:t>Keys</a:t>
          </a:r>
          <a:endParaRPr lang="en-US" baseline="0" dirty="0">
            <a:solidFill>
              <a:schemeClr val="tx1"/>
            </a:solidFill>
            <a:latin typeface="Segoe UI Light" pitchFamily="34" charset="0"/>
          </a:endParaRPr>
        </a:p>
      </dgm:t>
    </dgm:pt>
    <dgm:pt modelId="{13200ABF-E192-4400-AE13-4D3C7825D261}" type="parTrans" cxnId="{E8AB7314-CB7E-4483-9B47-DC2C79873588}">
      <dgm:prSet/>
      <dgm:spPr/>
      <dgm:t>
        <a:bodyPr/>
        <a:lstStyle/>
        <a:p>
          <a:endParaRPr lang="en-US"/>
        </a:p>
      </dgm:t>
    </dgm:pt>
    <dgm:pt modelId="{2F13E737-B840-4831-ADF1-C710EB6C6A2D}" type="sibTrans" cxnId="{E8AB7314-CB7E-4483-9B47-DC2C79873588}">
      <dgm:prSet/>
      <dgm:spPr/>
      <dgm:t>
        <a:bodyPr/>
        <a:lstStyle/>
        <a:p>
          <a:endParaRPr lang="en-US"/>
        </a:p>
      </dgm:t>
    </dgm:pt>
    <dgm:pt modelId="{ACB07FBD-ACFB-4EB8-A962-39F0F869F488}">
      <dgm:prSet phldrT="[Text]"/>
      <dgm:spPr/>
      <dgm:t>
        <a:bodyPr/>
        <a:lstStyle/>
        <a:p>
          <a:r>
            <a:rPr lang="en-US" baseline="0" dirty="0" smtClean="0">
              <a:solidFill>
                <a:schemeClr val="tx1"/>
              </a:solidFill>
              <a:latin typeface="Segoe UI Light" pitchFamily="34" charset="0"/>
            </a:rPr>
            <a:t>Constraints</a:t>
          </a:r>
          <a:endParaRPr lang="en-US" baseline="0" dirty="0">
            <a:solidFill>
              <a:schemeClr val="tx1"/>
            </a:solidFill>
            <a:latin typeface="Segoe UI Light" pitchFamily="34" charset="0"/>
          </a:endParaRPr>
        </a:p>
      </dgm:t>
    </dgm:pt>
    <dgm:pt modelId="{BF8C23E8-EACC-465C-A725-780979EB415C}" type="parTrans" cxnId="{3447C69A-29A9-463C-B5B9-36F95CBE05CB}">
      <dgm:prSet/>
      <dgm:spPr/>
      <dgm:t>
        <a:bodyPr/>
        <a:lstStyle/>
        <a:p>
          <a:endParaRPr lang="en-US"/>
        </a:p>
      </dgm:t>
    </dgm:pt>
    <dgm:pt modelId="{2199F908-DDDC-4038-B0E8-39D28718E2F5}" type="sibTrans" cxnId="{3447C69A-29A9-463C-B5B9-36F95CBE05CB}">
      <dgm:prSet/>
      <dgm:spPr/>
      <dgm:t>
        <a:bodyPr/>
        <a:lstStyle/>
        <a:p>
          <a:endParaRPr lang="en-US"/>
        </a:p>
      </dgm:t>
    </dgm:pt>
    <dgm:pt modelId="{BEC0294A-F2AB-4AD1-B7B7-540DC46FEED0}" type="pres">
      <dgm:prSet presAssocID="{5E52C927-7C1E-4D8A-AEF4-73937E69BED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438911-1636-4176-99E2-3F09A338A902}" type="pres">
      <dgm:prSet presAssocID="{DF642B93-071C-432F-9060-F3249DA6DCEE}" presName="circ1" presStyleLbl="vennNode1" presStyleIdx="0" presStyleCnt="3"/>
      <dgm:spPr/>
      <dgm:t>
        <a:bodyPr/>
        <a:lstStyle/>
        <a:p>
          <a:endParaRPr lang="en-US"/>
        </a:p>
      </dgm:t>
    </dgm:pt>
    <dgm:pt modelId="{E2017C6B-36E1-43B2-8AC9-B848340D21E5}" type="pres">
      <dgm:prSet presAssocID="{DF642B93-071C-432F-9060-F3249DA6DCE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6E507-904C-4C17-A59A-32B6B4884F8B}" type="pres">
      <dgm:prSet presAssocID="{D36CA6D5-01C2-4091-81C2-039FFB546B0E}" presName="circ2" presStyleLbl="vennNode1" presStyleIdx="1" presStyleCnt="3"/>
      <dgm:spPr/>
      <dgm:t>
        <a:bodyPr/>
        <a:lstStyle/>
        <a:p>
          <a:endParaRPr lang="en-US"/>
        </a:p>
      </dgm:t>
    </dgm:pt>
    <dgm:pt modelId="{55B586B4-7F4D-44A0-A5CC-12A1DF0390F7}" type="pres">
      <dgm:prSet presAssocID="{D36CA6D5-01C2-4091-81C2-039FFB546B0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CEE0B1-F48C-49DD-A650-1F225C7DE7EE}" type="pres">
      <dgm:prSet presAssocID="{ACB07FBD-ACFB-4EB8-A962-39F0F869F488}" presName="circ3" presStyleLbl="vennNode1" presStyleIdx="2" presStyleCnt="3"/>
      <dgm:spPr/>
      <dgm:t>
        <a:bodyPr/>
        <a:lstStyle/>
        <a:p>
          <a:endParaRPr lang="en-US"/>
        </a:p>
      </dgm:t>
    </dgm:pt>
    <dgm:pt modelId="{42C6FF25-F747-4725-9CA5-F618E46B6443}" type="pres">
      <dgm:prSet presAssocID="{ACB07FBD-ACFB-4EB8-A962-39F0F869F48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65394C-965B-4A9B-AB41-CA81C21C8836}" type="presOf" srcId="{D36CA6D5-01C2-4091-81C2-039FFB546B0E}" destId="{55B586B4-7F4D-44A0-A5CC-12A1DF0390F7}" srcOrd="1" destOrd="0" presId="urn:microsoft.com/office/officeart/2005/8/layout/venn1"/>
    <dgm:cxn modelId="{BC4AE72E-B393-47D1-968C-DB5688D6F368}" type="presOf" srcId="{5E52C927-7C1E-4D8A-AEF4-73937E69BEDD}" destId="{BEC0294A-F2AB-4AD1-B7B7-540DC46FEED0}" srcOrd="0" destOrd="0" presId="urn:microsoft.com/office/officeart/2005/8/layout/venn1"/>
    <dgm:cxn modelId="{B2BA848E-E637-4C38-A728-1DD975CBEC17}" type="presOf" srcId="{ACB07FBD-ACFB-4EB8-A962-39F0F869F488}" destId="{33CEE0B1-F48C-49DD-A650-1F225C7DE7EE}" srcOrd="0" destOrd="0" presId="urn:microsoft.com/office/officeart/2005/8/layout/venn1"/>
    <dgm:cxn modelId="{3447C69A-29A9-463C-B5B9-36F95CBE05CB}" srcId="{5E52C927-7C1E-4D8A-AEF4-73937E69BEDD}" destId="{ACB07FBD-ACFB-4EB8-A962-39F0F869F488}" srcOrd="2" destOrd="0" parTransId="{BF8C23E8-EACC-465C-A725-780979EB415C}" sibTransId="{2199F908-DDDC-4038-B0E8-39D28718E2F5}"/>
    <dgm:cxn modelId="{E8AB7314-CB7E-4483-9B47-DC2C79873588}" srcId="{5E52C927-7C1E-4D8A-AEF4-73937E69BEDD}" destId="{D36CA6D5-01C2-4091-81C2-039FFB546B0E}" srcOrd="1" destOrd="0" parTransId="{13200ABF-E192-4400-AE13-4D3C7825D261}" sibTransId="{2F13E737-B840-4831-ADF1-C710EB6C6A2D}"/>
    <dgm:cxn modelId="{40631EED-AE05-4D78-B03E-E7E553F2ECB9}" type="presOf" srcId="{D36CA6D5-01C2-4091-81C2-039FFB546B0E}" destId="{48D6E507-904C-4C17-A59A-32B6B4884F8B}" srcOrd="0" destOrd="0" presId="urn:microsoft.com/office/officeart/2005/8/layout/venn1"/>
    <dgm:cxn modelId="{C2383103-8FD8-41A6-A8BF-F69DADA5C013}" srcId="{5E52C927-7C1E-4D8A-AEF4-73937E69BEDD}" destId="{DF642B93-071C-432F-9060-F3249DA6DCEE}" srcOrd="0" destOrd="0" parTransId="{307188A4-F3F4-4215-BFDB-3A8F0281294E}" sibTransId="{038D0F8A-B7FE-4BAB-834F-E91A19D94828}"/>
    <dgm:cxn modelId="{8288E714-24FE-4C61-A780-182FCB1BC06E}" type="presOf" srcId="{DF642B93-071C-432F-9060-F3249DA6DCEE}" destId="{3F438911-1636-4176-99E2-3F09A338A902}" srcOrd="0" destOrd="0" presId="urn:microsoft.com/office/officeart/2005/8/layout/venn1"/>
    <dgm:cxn modelId="{5A0B9659-A0C3-454B-B716-6FE3A6241D62}" type="presOf" srcId="{ACB07FBD-ACFB-4EB8-A962-39F0F869F488}" destId="{42C6FF25-F747-4725-9CA5-F618E46B6443}" srcOrd="1" destOrd="0" presId="urn:microsoft.com/office/officeart/2005/8/layout/venn1"/>
    <dgm:cxn modelId="{947CB3A8-8C8C-41AE-B9DD-BE1D8C439943}" type="presOf" srcId="{DF642B93-071C-432F-9060-F3249DA6DCEE}" destId="{E2017C6B-36E1-43B2-8AC9-B848340D21E5}" srcOrd="1" destOrd="0" presId="urn:microsoft.com/office/officeart/2005/8/layout/venn1"/>
    <dgm:cxn modelId="{644CF686-2165-4D39-A98C-F4A7AAD494D0}" type="presParOf" srcId="{BEC0294A-F2AB-4AD1-B7B7-540DC46FEED0}" destId="{3F438911-1636-4176-99E2-3F09A338A902}" srcOrd="0" destOrd="0" presId="urn:microsoft.com/office/officeart/2005/8/layout/venn1"/>
    <dgm:cxn modelId="{43717D1A-E6D0-4307-9E64-DFAFFDAE31FB}" type="presParOf" srcId="{BEC0294A-F2AB-4AD1-B7B7-540DC46FEED0}" destId="{E2017C6B-36E1-43B2-8AC9-B848340D21E5}" srcOrd="1" destOrd="0" presId="urn:microsoft.com/office/officeart/2005/8/layout/venn1"/>
    <dgm:cxn modelId="{9E8FA54C-AC24-4D0F-BA8D-346576F6134E}" type="presParOf" srcId="{BEC0294A-F2AB-4AD1-B7B7-540DC46FEED0}" destId="{48D6E507-904C-4C17-A59A-32B6B4884F8B}" srcOrd="2" destOrd="0" presId="urn:microsoft.com/office/officeart/2005/8/layout/venn1"/>
    <dgm:cxn modelId="{41AAFD08-DB90-4C0E-AF09-6237C69FDDD2}" type="presParOf" srcId="{BEC0294A-F2AB-4AD1-B7B7-540DC46FEED0}" destId="{55B586B4-7F4D-44A0-A5CC-12A1DF0390F7}" srcOrd="3" destOrd="0" presId="urn:microsoft.com/office/officeart/2005/8/layout/venn1"/>
    <dgm:cxn modelId="{986D4442-5AEF-4953-A1AF-08DA30C3EA18}" type="presParOf" srcId="{BEC0294A-F2AB-4AD1-B7B7-540DC46FEED0}" destId="{33CEE0B1-F48C-49DD-A650-1F225C7DE7EE}" srcOrd="4" destOrd="0" presId="urn:microsoft.com/office/officeart/2005/8/layout/venn1"/>
    <dgm:cxn modelId="{24AE0D1A-7F59-4923-B653-5FAC9DFBFFF0}" type="presParOf" srcId="{BEC0294A-F2AB-4AD1-B7B7-540DC46FEED0}" destId="{42C6FF25-F747-4725-9CA5-F618E46B644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38911-1636-4176-99E2-3F09A338A902}">
      <dsp:nvSpPr>
        <dsp:cNvPr id="0" name=""/>
        <dsp:cNvSpPr/>
      </dsp:nvSpPr>
      <dsp:spPr>
        <a:xfrm>
          <a:off x="2802731" y="54669"/>
          <a:ext cx="2624137" cy="2624137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baseline="0" dirty="0" smtClean="0">
              <a:solidFill>
                <a:schemeClr val="tx1"/>
              </a:solidFill>
              <a:latin typeface="Segoe UI Light" pitchFamily="34" charset="0"/>
            </a:rPr>
            <a:t>Tables</a:t>
          </a:r>
          <a:endParaRPr lang="en-US" sz="2600" kern="1200" baseline="0" dirty="0">
            <a:solidFill>
              <a:schemeClr val="tx1"/>
            </a:solidFill>
            <a:latin typeface="Segoe UI Light" pitchFamily="34" charset="0"/>
          </a:endParaRPr>
        </a:p>
      </dsp:txBody>
      <dsp:txXfrm>
        <a:off x="3152616" y="513893"/>
        <a:ext cx="1924367" cy="1180862"/>
      </dsp:txXfrm>
    </dsp:sp>
    <dsp:sp modelId="{48D6E507-904C-4C17-A59A-32B6B4884F8B}">
      <dsp:nvSpPr>
        <dsp:cNvPr id="0" name=""/>
        <dsp:cNvSpPr/>
      </dsp:nvSpPr>
      <dsp:spPr>
        <a:xfrm>
          <a:off x="3749607" y="1694755"/>
          <a:ext cx="2624137" cy="2624137"/>
        </a:xfrm>
        <a:prstGeom prst="ellipse">
          <a:avLst/>
        </a:prstGeom>
        <a:solidFill>
          <a:schemeClr val="accent5">
            <a:alpha val="50000"/>
            <a:hueOff val="8842340"/>
            <a:satOff val="-35925"/>
            <a:lumOff val="-79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baseline="0" dirty="0" smtClean="0">
              <a:solidFill>
                <a:schemeClr val="tx1"/>
              </a:solidFill>
              <a:latin typeface="Segoe UI Light" pitchFamily="34" charset="0"/>
            </a:rPr>
            <a:t>Keys</a:t>
          </a:r>
          <a:endParaRPr lang="en-US" sz="2600" kern="1200" baseline="0" dirty="0">
            <a:solidFill>
              <a:schemeClr val="tx1"/>
            </a:solidFill>
            <a:latin typeface="Segoe UI Light" pitchFamily="34" charset="0"/>
          </a:endParaRPr>
        </a:p>
      </dsp:txBody>
      <dsp:txXfrm>
        <a:off x="4552156" y="2372657"/>
        <a:ext cx="1574482" cy="1443275"/>
      </dsp:txXfrm>
    </dsp:sp>
    <dsp:sp modelId="{33CEE0B1-F48C-49DD-A650-1F225C7DE7EE}">
      <dsp:nvSpPr>
        <dsp:cNvPr id="0" name=""/>
        <dsp:cNvSpPr/>
      </dsp:nvSpPr>
      <dsp:spPr>
        <a:xfrm>
          <a:off x="1855854" y="1694755"/>
          <a:ext cx="2624137" cy="2624137"/>
        </a:xfrm>
        <a:prstGeom prst="ellipse">
          <a:avLst/>
        </a:prstGeom>
        <a:solidFill>
          <a:schemeClr val="accent5">
            <a:alpha val="50000"/>
            <a:hueOff val="17684680"/>
            <a:satOff val="-71851"/>
            <a:lumOff val="-158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baseline="0" dirty="0" smtClean="0">
              <a:solidFill>
                <a:schemeClr val="tx1"/>
              </a:solidFill>
              <a:latin typeface="Segoe UI Light" pitchFamily="34" charset="0"/>
            </a:rPr>
            <a:t>Constraints</a:t>
          </a:r>
          <a:endParaRPr lang="en-US" sz="2600" kern="1200" baseline="0" dirty="0">
            <a:solidFill>
              <a:schemeClr val="tx1"/>
            </a:solidFill>
            <a:latin typeface="Segoe UI Light" pitchFamily="34" charset="0"/>
          </a:endParaRPr>
        </a:p>
      </dsp:txBody>
      <dsp:txXfrm>
        <a:off x="2102961" y="2372657"/>
        <a:ext cx="1574482" cy="1443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FC4C8-1BD3-4666-83D8-E067BAAC4E5C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1B741-3E31-476F-8C53-9CFE3C466C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9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1B741-3E31-476F-8C53-9CFE3C466CF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1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SQL Review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60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902" y="274638"/>
            <a:ext cx="3481898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Sequences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315200" cy="2971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There is no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identity </a:t>
            </a:r>
            <a:r>
              <a:rPr lang="en-US" dirty="0" smtClean="0">
                <a:solidFill>
                  <a:schemeClr val="tx1"/>
                </a:solidFill>
              </a:rPr>
              <a:t>in oracle.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You create a sequence object and use the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sequence during the insert….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8058" y="533400"/>
            <a:ext cx="4716844" cy="519481"/>
            <a:chOff x="488058" y="1304280"/>
            <a:chExt cx="4716844" cy="519481"/>
          </a:xfrm>
        </p:grpSpPr>
        <p:pic>
          <p:nvPicPr>
            <p:cNvPr id="9" name="Picture 2" descr="http://static.thegeekstuff.com/wp-content/uploads/2008/09/oracle-11g.gif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5" t="14156" r="4429" b="16678"/>
            <a:stretch/>
          </p:blipFill>
          <p:spPr bwMode="auto">
            <a:xfrm>
              <a:off x="3147501" y="1311987"/>
              <a:ext cx="2057401" cy="511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http://www.pinnacleofindiana.com/blog/wp-content/uploads/2011/12/SQL-Server-2012-Launches-in-H1-2012-Now-in-the-Final-Production-Stages-2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9" t="38740" r="7558" b="43359"/>
            <a:stretch/>
          </p:blipFill>
          <p:spPr bwMode="auto">
            <a:xfrm>
              <a:off x="488058" y="1304280"/>
              <a:ext cx="2286396" cy="519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667000" y="1409167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Aharoni" pitchFamily="2" charset="-79"/>
                  <a:cs typeface="Aharoni" pitchFamily="2" charset="-79"/>
                </a:rPr>
                <a:t>VS</a:t>
              </a:r>
              <a:endParaRPr lang="en-US" sz="2000" i="1" dirty="0">
                <a:latin typeface="Aharoni" pitchFamily="2" charset="-79"/>
                <a:cs typeface="Aharoni" pitchFamily="2" charset="-79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33800" y="4495801"/>
            <a:ext cx="5045675" cy="181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6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274638"/>
            <a:ext cx="3429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Alter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You cannot manipulate more than column or constraint with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alter table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8058" y="533400"/>
            <a:ext cx="4716844" cy="519481"/>
            <a:chOff x="488058" y="1304280"/>
            <a:chExt cx="4716844" cy="519481"/>
          </a:xfrm>
        </p:grpSpPr>
        <p:pic>
          <p:nvPicPr>
            <p:cNvPr id="9" name="Picture 2" descr="http://static.thegeekstuff.com/wp-content/uploads/2008/09/oracle-11g.gif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5" t="14156" r="4429" b="16678"/>
            <a:stretch/>
          </p:blipFill>
          <p:spPr bwMode="auto">
            <a:xfrm>
              <a:off x="3147501" y="1311987"/>
              <a:ext cx="2057401" cy="511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http://www.pinnacleofindiana.com/blog/wp-content/uploads/2011/12/SQL-Server-2012-Launches-in-H1-2012-Now-in-the-Final-Production-Stages-2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9" t="38740" r="7558" b="43359"/>
            <a:stretch/>
          </p:blipFill>
          <p:spPr bwMode="auto">
            <a:xfrm>
              <a:off x="488058" y="1304280"/>
              <a:ext cx="2286396" cy="519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667000" y="1409167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Aharoni" pitchFamily="2" charset="-79"/>
                  <a:cs typeface="Aharoni" pitchFamily="2" charset="-79"/>
                </a:rPr>
                <a:t>VS</a:t>
              </a:r>
              <a:endParaRPr lang="en-US" sz="2000" i="1" dirty="0">
                <a:latin typeface="Aharoni" pitchFamily="2" charset="-79"/>
                <a:cs typeface="Aharoni" pitchFamily="2" charset="-79"/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19400"/>
            <a:ext cx="4639796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023" y="2852737"/>
            <a:ext cx="4194352" cy="263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2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SQL - Language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Data Definition Language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Metadata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CREATE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ALTER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DROP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Data Manipulation Language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Data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SELECT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INSERT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UPDATE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DELETE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6553200" y="3276600"/>
            <a:ext cx="1905000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29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902" y="274638"/>
            <a:ext cx="3862898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No Auto Commit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SQL Server defaults to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“Auto Commit” Mode.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INSERT, UPDATE, and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DELETE statements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are </a:t>
            </a:r>
            <a:r>
              <a:rPr lang="en-US" b="1" i="1" dirty="0" smtClean="0">
                <a:solidFill>
                  <a:schemeClr val="tx1"/>
                </a:solidFill>
              </a:rPr>
              <a:t>permanent.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 Oracle they are </a:t>
            </a:r>
            <a:r>
              <a:rPr lang="en-US" b="1" dirty="0" smtClean="0">
                <a:solidFill>
                  <a:schemeClr val="tx1"/>
                </a:solidFill>
              </a:rPr>
              <a:t>NOT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You must explicitly </a:t>
            </a:r>
            <a:r>
              <a:rPr lang="en-US" b="1" dirty="0" smtClean="0">
                <a:solidFill>
                  <a:schemeClr val="tx1"/>
                </a:solidFill>
              </a:rPr>
              <a:t>COMMIT</a:t>
            </a:r>
            <a:r>
              <a:rPr lang="en-US" dirty="0" smtClean="0">
                <a:solidFill>
                  <a:schemeClr val="tx1"/>
                </a:solidFill>
              </a:rPr>
              <a:t> or </a:t>
            </a:r>
            <a:r>
              <a:rPr lang="en-US" b="1" dirty="0" smtClean="0">
                <a:solidFill>
                  <a:schemeClr val="tx1"/>
                </a:solidFill>
              </a:rPr>
              <a:t>ROLLBACK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…How about a few demos?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88058" y="533400"/>
            <a:ext cx="4716844" cy="519481"/>
            <a:chOff x="488058" y="1304280"/>
            <a:chExt cx="4716844" cy="519481"/>
          </a:xfrm>
        </p:grpSpPr>
        <p:pic>
          <p:nvPicPr>
            <p:cNvPr id="9" name="Picture 2" descr="http://static.thegeekstuff.com/wp-content/uploads/2008/09/oracle-11g.gif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5" t="14156" r="4429" b="16678"/>
            <a:stretch/>
          </p:blipFill>
          <p:spPr bwMode="auto">
            <a:xfrm>
              <a:off x="3147501" y="1311987"/>
              <a:ext cx="2057401" cy="511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http://www.pinnacleofindiana.com/blog/wp-content/uploads/2011/12/SQL-Server-2012-Launches-in-H1-2012-Now-in-the-Final-Production-Stages-2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9" t="38740" r="7558" b="43359"/>
            <a:stretch/>
          </p:blipFill>
          <p:spPr bwMode="auto">
            <a:xfrm>
              <a:off x="488058" y="1304280"/>
              <a:ext cx="2286396" cy="519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667000" y="1409167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Aharoni" pitchFamily="2" charset="-79"/>
                  <a:cs typeface="Aharoni" pitchFamily="2" charset="-79"/>
                </a:rPr>
                <a:t>VS</a:t>
              </a:r>
              <a:endParaRPr lang="en-US" sz="2000" i="1" dirty="0">
                <a:latin typeface="Aharoni" pitchFamily="2" charset="-79"/>
                <a:cs typeface="Aharoni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952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902" y="330489"/>
            <a:ext cx="3862898" cy="88871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Varchar2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82000" cy="44497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Why VARCHAR2? Only Oracle knows for sure.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Empty String ‘’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is the same as NULL,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in Oracle.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… Demo?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88058" y="558784"/>
            <a:ext cx="4716844" cy="494097"/>
            <a:chOff x="488058" y="1304280"/>
            <a:chExt cx="4716844" cy="519481"/>
          </a:xfrm>
        </p:grpSpPr>
        <p:pic>
          <p:nvPicPr>
            <p:cNvPr id="9" name="Picture 2" descr="http://static.thegeekstuff.com/wp-content/uploads/2008/09/oracle-11g.gif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5" t="14156" r="4429" b="16678"/>
            <a:stretch/>
          </p:blipFill>
          <p:spPr bwMode="auto">
            <a:xfrm>
              <a:off x="3147501" y="1311987"/>
              <a:ext cx="2057401" cy="511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http://www.pinnacleofindiana.com/blog/wp-content/uploads/2011/12/SQL-Server-2012-Launches-in-H1-2012-Now-in-the-Final-Production-Stages-2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9" t="38740" r="7558" b="43359"/>
            <a:stretch/>
          </p:blipFill>
          <p:spPr bwMode="auto">
            <a:xfrm>
              <a:off x="488058" y="1304280"/>
              <a:ext cx="2286396" cy="519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667000" y="1409167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Aharoni" pitchFamily="2" charset="-79"/>
                  <a:cs typeface="Aharoni" pitchFamily="2" charset="-79"/>
                </a:rPr>
                <a:t>VS</a:t>
              </a:r>
              <a:endParaRPr lang="en-US" sz="2000" i="1" dirty="0">
                <a:latin typeface="Aharoni" pitchFamily="2" charset="-79"/>
                <a:cs typeface="Aharoni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533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902" y="274638"/>
            <a:ext cx="3862898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Date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4342270" cy="2286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To Insert a date value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in Oracle you need to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use the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to_date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88058" y="533400"/>
            <a:ext cx="4716844" cy="519481"/>
            <a:chOff x="488058" y="1304280"/>
            <a:chExt cx="4716844" cy="519481"/>
          </a:xfrm>
        </p:grpSpPr>
        <p:pic>
          <p:nvPicPr>
            <p:cNvPr id="9" name="Picture 2" descr="http://static.thegeekstuff.com/wp-content/uploads/2008/09/oracle-11g.gif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5" t="14156" r="4429" b="16678"/>
            <a:stretch/>
          </p:blipFill>
          <p:spPr bwMode="auto">
            <a:xfrm>
              <a:off x="3147501" y="1311987"/>
              <a:ext cx="2057401" cy="511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http://www.pinnacleofindiana.com/blog/wp-content/uploads/2011/12/SQL-Server-2012-Launches-in-H1-2012-Now-in-the-Final-Production-Stages-2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9" t="38740" r="7558" b="43359"/>
            <a:stretch/>
          </p:blipFill>
          <p:spPr bwMode="auto">
            <a:xfrm>
              <a:off x="488058" y="1304280"/>
              <a:ext cx="2286396" cy="519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667000" y="1409167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Aharoni" pitchFamily="2" charset="-79"/>
                  <a:cs typeface="Aharoni" pitchFamily="2" charset="-79"/>
                </a:rPr>
                <a:t>VS</a:t>
              </a:r>
              <a:endParaRPr lang="en-US" sz="2000" i="1" dirty="0">
                <a:latin typeface="Aharoni" pitchFamily="2" charset="-79"/>
                <a:cs typeface="Aharoni" pitchFamily="2" charset="-79"/>
              </a:endParaRPr>
            </a:p>
          </p:txBody>
        </p:sp>
      </p:grp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657600"/>
            <a:ext cx="7922542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 descr="http://www.elections.ny.gov/images/calenda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524000"/>
            <a:ext cx="1981200" cy="193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30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SELECT 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HOW WE SAY 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SELECT (Projection)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DISTINCT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FROM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WHERE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GROUP BY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HAVING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ORDER BY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HOW IT IS PROCESSED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FROM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WHERE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GROUP BY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HAVING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SELECT (Projection)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ORDER BY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DISTINCT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228600" y="2209800"/>
            <a:ext cx="228600" cy="2895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357569" y="2209800"/>
            <a:ext cx="228600" cy="2895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26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SELECT - Demos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Aliasing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WHERE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ORDER BY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JOIN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MULTI-TABLE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GROUP BY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HAVING 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59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902" y="274638"/>
            <a:ext cx="3862898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No TOP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8005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Oracle has no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TOP</a:t>
            </a:r>
            <a:r>
              <a:rPr lang="en-US" dirty="0" smtClean="0">
                <a:solidFill>
                  <a:schemeClr val="tx1"/>
                </a:solidFill>
              </a:rPr>
              <a:t> clause.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So you need to use an addition to your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dirty="0" smtClean="0">
                <a:solidFill>
                  <a:schemeClr val="tx1"/>
                </a:solidFill>
              </a:rPr>
              <a:t> clause.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88058" y="533400"/>
            <a:ext cx="4716844" cy="519481"/>
            <a:chOff x="488058" y="1304280"/>
            <a:chExt cx="4716844" cy="519481"/>
          </a:xfrm>
        </p:grpSpPr>
        <p:pic>
          <p:nvPicPr>
            <p:cNvPr id="9" name="Picture 2" descr="http://static.thegeekstuff.com/wp-content/uploads/2008/09/oracle-11g.gif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5" t="14156" r="4429" b="16678"/>
            <a:stretch/>
          </p:blipFill>
          <p:spPr bwMode="auto">
            <a:xfrm>
              <a:off x="3147501" y="1311987"/>
              <a:ext cx="2057401" cy="511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http://www.pinnacleofindiana.com/blog/wp-content/uploads/2011/12/SQL-Server-2012-Launches-in-H1-2012-Now-in-the-Final-Production-Stages-2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9" t="38740" r="7558" b="43359"/>
            <a:stretch/>
          </p:blipFill>
          <p:spPr bwMode="auto">
            <a:xfrm>
              <a:off x="488058" y="1304280"/>
              <a:ext cx="2286396" cy="519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667000" y="1409167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Aharoni" pitchFamily="2" charset="-79"/>
                  <a:cs typeface="Aharoni" pitchFamily="2" charset="-79"/>
                </a:rPr>
                <a:t>VS</a:t>
              </a:r>
              <a:endParaRPr lang="en-US" sz="2000" i="1" dirty="0">
                <a:latin typeface="Aharoni" pitchFamily="2" charset="-79"/>
                <a:cs typeface="Aharoni" pitchFamily="2" charset="-79"/>
              </a:endParaRPr>
            </a:p>
          </p:txBody>
        </p:sp>
      </p:grp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200400"/>
            <a:ext cx="5029201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316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0" y="274638"/>
            <a:ext cx="2895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Tools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SQL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SQL Server Management Studio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SSMS does it all.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Oracle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Oracle Enterprise Manager, Oracle SQL Developer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OEM is for Database Administration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SQL </a:t>
            </a:r>
            <a:r>
              <a:rPr lang="en-US" dirty="0" err="1" smtClean="0">
                <a:solidFill>
                  <a:schemeClr val="tx1"/>
                </a:solidFill>
              </a:rPr>
              <a:t>Dev</a:t>
            </a:r>
            <a:r>
              <a:rPr lang="en-US" dirty="0" smtClean="0">
                <a:solidFill>
                  <a:schemeClr val="tx1"/>
                </a:solidFill>
              </a:rPr>
              <a:t> is for Script and Query Writing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26869" y="609600"/>
            <a:ext cx="4716844" cy="519481"/>
            <a:chOff x="488058" y="1304280"/>
            <a:chExt cx="4716844" cy="519481"/>
          </a:xfrm>
        </p:grpSpPr>
        <p:pic>
          <p:nvPicPr>
            <p:cNvPr id="9" name="Picture 2" descr="http://static.thegeekstuff.com/wp-content/uploads/2008/09/oracle-11g.gif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5" t="14156" r="4429" b="16678"/>
            <a:stretch/>
          </p:blipFill>
          <p:spPr bwMode="auto">
            <a:xfrm>
              <a:off x="3147501" y="1311987"/>
              <a:ext cx="2057401" cy="511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http://www.pinnacleofindiana.com/blog/wp-content/uploads/2011/12/SQL-Server-2012-Launches-in-H1-2012-Now-in-the-Final-Production-Stages-2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9" t="38740" r="7558" b="43359"/>
            <a:stretch/>
          </p:blipFill>
          <p:spPr bwMode="auto">
            <a:xfrm>
              <a:off x="488058" y="1304280"/>
              <a:ext cx="2286396" cy="519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667000" y="1409167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Aharoni" pitchFamily="2" charset="-79"/>
                  <a:cs typeface="Aharoni" pitchFamily="2" charset="-79"/>
                </a:rPr>
                <a:t>VS</a:t>
              </a:r>
              <a:endParaRPr lang="en-US" sz="2000" i="1" dirty="0">
                <a:latin typeface="Aharoni" pitchFamily="2" charset="-79"/>
                <a:cs typeface="Aharoni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764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Learning Objectives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10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Refresher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Comparison Microsoft SQL Server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to Oracle 11g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Cover some of the improvements and annoyances between the two.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References to learn more on your own.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3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Questions? Comments?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SQL Review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162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Relational Database Model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848960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69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Relational Terminology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3124200" cy="4648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Table / Relation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Row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Column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Attribute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Null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Primary Key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Candidate Key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Composite Key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Unique Constraint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Check Constraint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Default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Foreign Key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Entity Integrity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Referential Integrity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84602" y="1447800"/>
            <a:ext cx="4953000" cy="3221038"/>
            <a:chOff x="3884602" y="1447800"/>
            <a:chExt cx="4953000" cy="3221038"/>
          </a:xfrm>
        </p:grpSpPr>
        <p:graphicFrame>
          <p:nvGraphicFramePr>
            <p:cNvPr id="7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2567789"/>
                </p:ext>
              </p:extLst>
            </p:nvPr>
          </p:nvGraphicFramePr>
          <p:xfrm>
            <a:off x="3884602" y="1447800"/>
            <a:ext cx="4953000" cy="3221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" name="Worksheet" r:id="rId4" imgW="2505051" imgH="1628779" progId="Excel.Sheet.12">
                    <p:embed/>
                  </p:oleObj>
                </mc:Choice>
                <mc:Fallback>
                  <p:oleObj name="Worksheet" r:id="rId4" imgW="2505051" imgH="1628779" progId="Excel.Sheet.12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4602" y="1447800"/>
                          <a:ext cx="4953000" cy="322103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4"/>
            <p:cNvSpPr/>
            <p:nvPr/>
          </p:nvSpPr>
          <p:spPr>
            <a:xfrm>
              <a:off x="7618402" y="1796053"/>
              <a:ext cx="1219200" cy="30480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35115" y="4755394"/>
            <a:ext cx="1432036" cy="1591076"/>
            <a:chOff x="4267199" y="4659868"/>
            <a:chExt cx="1432036" cy="1591076"/>
          </a:xfrm>
        </p:grpSpPr>
        <p:graphicFrame>
          <p:nvGraphicFramePr>
            <p:cNvPr id="8" name="Group 4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67873653"/>
                </p:ext>
              </p:extLst>
            </p:nvPr>
          </p:nvGraphicFramePr>
          <p:xfrm>
            <a:off x="4267200" y="5029200"/>
            <a:ext cx="1219200" cy="1221744"/>
          </p:xfrm>
          <a:graphic>
            <a:graphicData uri="http://schemas.openxmlformats.org/drawingml/2006/table">
              <a:tbl>
                <a:tblPr/>
                <a:tblGrid>
                  <a:gridCol w="1219200"/>
                </a:tblGrid>
                <a:tr h="304164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400" b="1" i="0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CatID</a:t>
                        </a:r>
                        <a:endPara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a:txBody>
                    <a:tcPr marL="92075" marR="92075" marT="46038" marB="46038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</a:tr>
                <a:tr h="214313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Book</a:t>
                        </a:r>
                      </a:p>
                    </a:txBody>
                    <a:tcPr marL="92075" marR="92075" marT="46038" marB="46038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</a:tr>
                <a:tr h="30480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Hardware</a:t>
                        </a:r>
                      </a:p>
                    </a:txBody>
                    <a:tcPr marL="92075" marR="92075" marT="46038" marB="46038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</a:tr>
                <a:tr h="30480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Software</a:t>
                        </a:r>
                      </a:p>
                    </a:txBody>
                    <a:tcPr marL="92075" marR="92075" marT="46038" marB="46038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4288271" y="4659868"/>
              <a:ext cx="14109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Categories</a:t>
              </a:r>
              <a:endParaRPr lang="en-US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67199" y="5029200"/>
              <a:ext cx="1202487" cy="30480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Left-Up Arrow 14"/>
          <p:cNvSpPr/>
          <p:nvPr/>
        </p:nvSpPr>
        <p:spPr>
          <a:xfrm rot="5400000">
            <a:off x="6477000" y="4858026"/>
            <a:ext cx="838200" cy="8382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99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Metadata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Structured buckets for your data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Columns have data types (physical domain)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Columns have acceptable values (logical domain)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4343400"/>
            <a:ext cx="2133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4343400"/>
            <a:ext cx="159199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3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274638"/>
            <a:ext cx="4572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Tables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8058" y="533400"/>
            <a:ext cx="4716844" cy="519481"/>
            <a:chOff x="488058" y="1304280"/>
            <a:chExt cx="4716844" cy="519481"/>
          </a:xfrm>
        </p:grpSpPr>
        <p:pic>
          <p:nvPicPr>
            <p:cNvPr id="9" name="Picture 2" descr="http://static.thegeekstuff.com/wp-content/uploads/2008/09/oracle-11g.gif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5" t="14156" r="4429" b="16678"/>
            <a:stretch/>
          </p:blipFill>
          <p:spPr bwMode="auto">
            <a:xfrm>
              <a:off x="3147501" y="1311987"/>
              <a:ext cx="2057401" cy="511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http://www.pinnacleofindiana.com/blog/wp-content/uploads/2011/12/SQL-Server-2012-Launches-in-H1-2012-Now-in-the-Final-Production-Stages-2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9" t="38740" r="7558" b="43359"/>
            <a:stretch/>
          </p:blipFill>
          <p:spPr bwMode="auto">
            <a:xfrm>
              <a:off x="488058" y="1304280"/>
              <a:ext cx="2286396" cy="519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667000" y="1409167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Aharoni" pitchFamily="2" charset="-79"/>
                  <a:cs typeface="Aharoni" pitchFamily="2" charset="-79"/>
                </a:rPr>
                <a:t>VS</a:t>
              </a:r>
              <a:endParaRPr lang="en-US" sz="2000" i="1" dirty="0">
                <a:latin typeface="Aharoni" pitchFamily="2" charset="-79"/>
                <a:cs typeface="Aharoni" pitchFamily="2" charset="-79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09" y="1905000"/>
            <a:ext cx="526582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487" y="4267200"/>
            <a:ext cx="5569323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516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SQL - Language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Data Definition Language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Metadata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CREATE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ALTER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DROP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Data Manipulation Language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Data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SELECT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INSERT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UPDATE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DELETE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2133600" y="3124200"/>
            <a:ext cx="1905000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44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902" y="274638"/>
            <a:ext cx="3481898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Data Types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SQL Server	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57200" y="2220912"/>
            <a:ext cx="4040188" cy="395128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Id int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State char(2)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Name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varchar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(50)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Gpa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decimal(4,3)</a:t>
            </a:r>
          </a:p>
          <a:p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Dob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datetime</a:t>
            </a:r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Resume text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IstMajor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bit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Oracle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Id int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State char(2)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Name varchar2(50)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Gpa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decimal(4,3)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Dob date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Resume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clob</a:t>
            </a:r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cs typeface="Consolas" pitchFamily="49" charset="0"/>
              </a:rPr>
              <a:t>NO BIT TYPE!!!</a:t>
            </a:r>
            <a:endParaRPr lang="en-US" dirty="0">
              <a:solidFill>
                <a:schemeClr val="tx1"/>
              </a:solidFill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8058" y="533400"/>
            <a:ext cx="4716844" cy="519481"/>
            <a:chOff x="488058" y="1304280"/>
            <a:chExt cx="4716844" cy="519481"/>
          </a:xfrm>
        </p:grpSpPr>
        <p:pic>
          <p:nvPicPr>
            <p:cNvPr id="9" name="Picture 2" descr="http://static.thegeekstuff.com/wp-content/uploads/2008/09/oracle-11g.gif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5" t="14156" r="4429" b="16678"/>
            <a:stretch/>
          </p:blipFill>
          <p:spPr bwMode="auto">
            <a:xfrm>
              <a:off x="3147501" y="1311987"/>
              <a:ext cx="2057401" cy="511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http://www.pinnacleofindiana.com/blog/wp-content/uploads/2011/12/SQL-Server-2012-Launches-in-H1-2012-Now-in-the-Final-Production-Stages-2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9" t="38740" r="7558" b="43359"/>
            <a:stretch/>
          </p:blipFill>
          <p:spPr bwMode="auto">
            <a:xfrm>
              <a:off x="488058" y="1304280"/>
              <a:ext cx="2286396" cy="519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667000" y="1409167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Aharoni" pitchFamily="2" charset="-79"/>
                  <a:cs typeface="Aharoni" pitchFamily="2" charset="-79"/>
                </a:rPr>
                <a:t>VS</a:t>
              </a:r>
              <a:endParaRPr lang="en-US" sz="2000" i="1" dirty="0">
                <a:latin typeface="Aharoni" pitchFamily="2" charset="-79"/>
                <a:cs typeface="Aharoni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155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902" y="274638"/>
            <a:ext cx="3481898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Boolean Types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924800" cy="2438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There is no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bit </a:t>
            </a:r>
            <a:r>
              <a:rPr lang="en-US" dirty="0" smtClean="0">
                <a:solidFill>
                  <a:schemeClr val="tx1"/>
                </a:solidFill>
              </a:rPr>
              <a:t>type in oracle.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Workaround: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har(1)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Check constraint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88058" y="533400"/>
            <a:ext cx="4716844" cy="519481"/>
            <a:chOff x="488058" y="1304280"/>
            <a:chExt cx="4716844" cy="519481"/>
          </a:xfrm>
        </p:grpSpPr>
        <p:pic>
          <p:nvPicPr>
            <p:cNvPr id="9" name="Picture 2" descr="http://static.thegeekstuff.com/wp-content/uploads/2008/09/oracle-11g.gif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5" t="14156" r="4429" b="16678"/>
            <a:stretch/>
          </p:blipFill>
          <p:spPr bwMode="auto">
            <a:xfrm>
              <a:off x="3147501" y="1311987"/>
              <a:ext cx="2057401" cy="511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http://www.pinnacleofindiana.com/blog/wp-content/uploads/2011/12/SQL-Server-2012-Launches-in-H1-2012-Now-in-the-Final-Production-Stages-2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9" t="38740" r="7558" b="43359"/>
            <a:stretch/>
          </p:blipFill>
          <p:spPr bwMode="auto">
            <a:xfrm>
              <a:off x="488058" y="1304280"/>
              <a:ext cx="2286396" cy="519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667000" y="1409167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Aharoni" pitchFamily="2" charset="-79"/>
                  <a:cs typeface="Aharoni" pitchFamily="2" charset="-79"/>
                </a:rPr>
                <a:t>VS</a:t>
              </a:r>
              <a:endParaRPr lang="en-US" sz="2000" i="1" dirty="0">
                <a:latin typeface="Aharoni" pitchFamily="2" charset="-79"/>
                <a:cs typeface="Aharoni" pitchFamily="2" charset="-79"/>
              </a:endParaRPr>
            </a:p>
          </p:txBody>
        </p:sp>
      </p:grp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114800"/>
            <a:ext cx="5060057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24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937</TotalTime>
  <Words>326</Words>
  <Application>Microsoft Office PowerPoint</Application>
  <PresentationFormat>On-screen Show (4:3)</PresentationFormat>
  <Paragraphs>152</Paragraphs>
  <Slides>20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Apothecary</vt:lpstr>
      <vt:lpstr>Worksheet</vt:lpstr>
      <vt:lpstr>SQL Review</vt:lpstr>
      <vt:lpstr>Learning Objectives</vt:lpstr>
      <vt:lpstr>The Relational Database Model</vt:lpstr>
      <vt:lpstr>Relational Terminology</vt:lpstr>
      <vt:lpstr>Tables</vt:lpstr>
      <vt:lpstr>Tables</vt:lpstr>
      <vt:lpstr>SQL - Language</vt:lpstr>
      <vt:lpstr>Data Types</vt:lpstr>
      <vt:lpstr>Boolean Types</vt:lpstr>
      <vt:lpstr>Sequences</vt:lpstr>
      <vt:lpstr>Alter table</vt:lpstr>
      <vt:lpstr>SQL - Language</vt:lpstr>
      <vt:lpstr>No Auto Commit</vt:lpstr>
      <vt:lpstr>Varchar2</vt:lpstr>
      <vt:lpstr>Date Data</vt:lpstr>
      <vt:lpstr>SELECT Processing</vt:lpstr>
      <vt:lpstr>SELECT - Demos</vt:lpstr>
      <vt:lpstr>No TOP</vt:lpstr>
      <vt:lpstr>Tools</vt:lpstr>
      <vt:lpstr>SQL 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IST359 Review</dc:title>
  <dc:creator>Michael A Fudge Jr</dc:creator>
  <cp:lastModifiedBy>Dr-Sulieman Moh'ed</cp:lastModifiedBy>
  <cp:revision>49</cp:revision>
  <dcterms:created xsi:type="dcterms:W3CDTF">2006-08-16T00:00:00Z</dcterms:created>
  <dcterms:modified xsi:type="dcterms:W3CDTF">2015-06-22T07:39:47Z</dcterms:modified>
</cp:coreProperties>
</file>