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9144000" cy="6858000" type="screen4x3"/>
  <p:notesSz cx="6858000" cy="91440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79391" autoAdjust="0"/>
  </p:normalViewPr>
  <p:slideViewPr>
    <p:cSldViewPr>
      <p:cViewPr>
        <p:scale>
          <a:sx n="60" d="100"/>
          <a:sy n="60" d="100"/>
        </p:scale>
        <p:origin x="-2142" y="-24"/>
      </p:cViewPr>
      <p:guideLst>
        <p:guide orient="horz" pos="1104"/>
        <p:guide orient="horz" pos="480"/>
        <p:guide pos="384"/>
        <p:guide pos="4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780" y="2484"/>
      </p:cViewPr>
      <p:guideLst>
        <p:guide orient="horz" pos="3269"/>
        <p:guide orient="horz" pos="245"/>
        <p:guide orient="horz" pos="3413"/>
        <p:guide orient="horz" pos="288"/>
        <p:guide orient="horz" pos="384"/>
        <p:guide pos="246"/>
        <p:guide pos="294"/>
        <p:guide pos="390"/>
        <p:guide pos="58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20.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l">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r">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l">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r">
              <a:spcBef>
                <a:spcPct val="0"/>
              </a:spcBef>
              <a:buClr>
                <a:srgbClr val="000000"/>
              </a:buClr>
              <a:defRPr b="1">
                <a:solidFill>
                  <a:schemeClr val="tx1"/>
                </a:solidFill>
                <a:latin typeface="Arial" charset="0"/>
              </a:defRPr>
            </a:lvl1pPr>
          </a:lstStyle>
          <a:p>
            <a:fld id="{555B8E3A-2699-478E-9963-B48C3D8F1A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57200" y="457200"/>
            <a:ext cx="5943600" cy="4457700"/>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49263" y="5143500"/>
            <a:ext cx="5959475" cy="3489325"/>
          </a:xfrm>
          <a:prstGeom prst="rect">
            <a:avLst/>
          </a:prstGeom>
          <a:noFill/>
          <a:ln w="9525">
            <a:noFill/>
            <a:miter lim="800000"/>
            <a:headEnd/>
            <a:tailEnd/>
          </a:ln>
          <a:effectLst/>
        </p:spPr>
        <p:txBody>
          <a:bodyPr vert="horz" wrap="square" lIns="12699" tIns="12699" rIns="12699" bIns="126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49263" y="8782050"/>
            <a:ext cx="5959475" cy="225425"/>
          </a:xfrm>
          <a:prstGeom prst="rect">
            <a:avLst/>
          </a:prstGeom>
          <a:noFill/>
          <a:ln w="9525">
            <a:noFill/>
            <a:miter lim="800000"/>
            <a:headEnd/>
            <a:tailEnd/>
          </a:ln>
          <a:effectLst/>
        </p:spPr>
        <p:txBody>
          <a:bodyPr vert="horz" wrap="square" lIns="89913" tIns="44956" rIns="89913" bIns="44956" numCol="1" anchor="b" anchorCtr="0" compatLnSpc="1">
            <a:prstTxWarp prst="textNoShape">
              <a:avLst/>
            </a:prstTxWarp>
          </a:bodyPr>
          <a:lstStyle>
            <a:lvl1pPr defTabSz="898525">
              <a:spcBef>
                <a:spcPct val="0"/>
              </a:spcBef>
              <a:buClrTx/>
              <a:buFontTx/>
              <a:buNone/>
              <a:defRPr sz="1100" b="1">
                <a:solidFill>
                  <a:srgbClr val="000000"/>
                </a:solidFill>
                <a:latin typeface="Arial" charset="0"/>
                <a:cs typeface="Arial" charset="0"/>
              </a:defRPr>
            </a:lvl1pPr>
          </a:lstStyle>
          <a:p>
            <a:r>
              <a:rPr lang="en-US"/>
              <a:t>Oracle Database 11</a:t>
            </a:r>
            <a:r>
              <a:rPr lang="en-US" i="1"/>
              <a:t>g</a:t>
            </a:r>
            <a:r>
              <a:rPr lang="en-US"/>
              <a:t>: Administration Workshop I</a:t>
            </a:r>
            <a:r>
              <a:rPr lang="en-US">
                <a:solidFill>
                  <a:schemeClr val="tx1"/>
                </a:solidFill>
              </a:rPr>
              <a:t>   2 - </a:t>
            </a:r>
            <a:fld id="{A363532D-9B06-4429-A74C-46CE35248528}" type="slidenum">
              <a:rPr lang="en-US">
                <a:solidFill>
                  <a:schemeClr val="tx1"/>
                </a:solidFill>
              </a:rPr>
              <a:pPr/>
              <a:t>‹#›</a:t>
            </a:fld>
            <a:endParaRPr lang="en-US">
              <a:solidFill>
                <a:schemeClr val="tx1"/>
              </a:solidFill>
            </a:endParaRPr>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80" name="Rectangle 1028"/>
          <p:cNvSpPr>
            <a:spLocks noChangeArrowheads="1" noTextEdit="1"/>
          </p:cNvSpPr>
          <p:nvPr>
            <p:ph type="sldImg"/>
          </p:nvPr>
        </p:nvSpPr>
        <p:spPr>
          <a:ln/>
        </p:spPr>
      </p:sp>
      <p:sp>
        <p:nvSpPr>
          <p:cNvPr id="306181" name="Rectangle 1029"/>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977DE74C-7014-4A94-8218-0F77E30273BD}" type="slidenum">
              <a:rPr lang="en-US">
                <a:solidFill>
                  <a:schemeClr val="tx1"/>
                </a:solidFill>
              </a:rPr>
              <a:pPr/>
              <a:t>10</a:t>
            </a:fld>
            <a:endParaRPr lang="en-US">
              <a:solidFill>
                <a:schemeClr val="tx1"/>
              </a:solidFill>
            </a:endParaRPr>
          </a:p>
        </p:txBody>
      </p:sp>
      <p:sp>
        <p:nvSpPr>
          <p:cNvPr id="324612" name="Rectangle 4"/>
          <p:cNvSpPr>
            <a:spLocks noGrp="1" noChangeArrowheads="1"/>
          </p:cNvSpPr>
          <p:nvPr>
            <p:ph type="body" idx="1"/>
          </p:nvPr>
        </p:nvSpPr>
        <p:spPr>
          <a:xfrm>
            <a:off x="449263" y="450850"/>
            <a:ext cx="5959475" cy="8181975"/>
          </a:xfrm>
        </p:spPr>
        <p:txBody>
          <a:bodyPr/>
          <a:lstStyle/>
          <a:p>
            <a:pPr eaLnBrk="0" hangingPunct="0">
              <a:buFontTx/>
              <a:buNone/>
            </a:pPr>
            <a:r>
              <a:rPr lang="en-US"/>
              <a:t>Using Optimal Flexible Architecture</a:t>
            </a:r>
          </a:p>
          <a:p>
            <a:pPr lvl="1" eaLnBrk="0" hangingPunct="0">
              <a:buFontTx/>
              <a:buNone/>
            </a:pPr>
            <a:r>
              <a:rPr lang="en-US" altLang="en-US" b="1"/>
              <a:t>Subdirectories syntax:</a:t>
            </a:r>
            <a:r>
              <a:rPr lang="en-US" altLang="en-US"/>
              <a:t> To facilitate the organization of administrative data, you should store database-specific administration files in subdirectories matching the pattern</a:t>
            </a:r>
            <a:r>
              <a:rPr lang="en-US" altLang="en-US">
                <a:latin typeface="Courier New" pitchFamily="49" charset="0"/>
              </a:rPr>
              <a:t> /</a:t>
            </a:r>
            <a:r>
              <a:rPr lang="en-US" altLang="en-US" i="1">
                <a:latin typeface="Courier New" pitchFamily="49" charset="0"/>
              </a:rPr>
              <a:t>h</a:t>
            </a:r>
            <a:r>
              <a:rPr lang="en-US" altLang="en-US">
                <a:latin typeface="Courier New" pitchFamily="49" charset="0"/>
              </a:rPr>
              <a:t>/admin/</a:t>
            </a:r>
            <a:r>
              <a:rPr lang="en-US" altLang="en-US" i="1">
                <a:latin typeface="Courier New" pitchFamily="49" charset="0"/>
              </a:rPr>
              <a:t>d</a:t>
            </a:r>
            <a:r>
              <a:rPr lang="en-US" altLang="en-US">
                <a:latin typeface="Courier New" pitchFamily="49" charset="0"/>
              </a:rPr>
              <a:t>/</a:t>
            </a:r>
            <a:r>
              <a:rPr lang="en-US" altLang="en-US" i="1">
                <a:latin typeface="Courier New" pitchFamily="49" charset="0"/>
              </a:rPr>
              <a:t>a</a:t>
            </a:r>
            <a:r>
              <a:rPr lang="en-US" altLang="en-US">
                <a:latin typeface="Courier New" pitchFamily="49" charset="0"/>
              </a:rPr>
              <a:t>/</a:t>
            </a:r>
            <a:r>
              <a:rPr lang="en-US" altLang="en-US"/>
              <a:t>. Here, </a:t>
            </a:r>
            <a:r>
              <a:rPr lang="en-US" altLang="en-US">
                <a:latin typeface="Courier New" pitchFamily="49" charset="0"/>
              </a:rPr>
              <a:t>h</a:t>
            </a:r>
            <a:r>
              <a:rPr lang="en-US" altLang="en-US"/>
              <a:t> is the Oracle software owner’s home directory, </a:t>
            </a:r>
            <a:r>
              <a:rPr lang="en-US" altLang="en-US">
                <a:latin typeface="Courier New" pitchFamily="49" charset="0"/>
              </a:rPr>
              <a:t>admin</a:t>
            </a:r>
            <a:r>
              <a:rPr lang="en-US" altLang="en-US"/>
              <a:t> is a literal, </a:t>
            </a:r>
            <a:r>
              <a:rPr lang="en-US" altLang="en-US" i="1">
                <a:latin typeface="Courier New" pitchFamily="49" charset="0"/>
              </a:rPr>
              <a:t>d</a:t>
            </a:r>
            <a:r>
              <a:rPr lang="en-US" altLang="en-US"/>
              <a:t> is the database name, and </a:t>
            </a:r>
            <a:r>
              <a:rPr lang="en-US" altLang="en-US" i="1">
                <a:latin typeface="Courier New" pitchFamily="49" charset="0"/>
              </a:rPr>
              <a:t>a</a:t>
            </a:r>
            <a:r>
              <a:rPr lang="en-US" altLang="en-US"/>
              <a:t> is a subdirectory for each of the database administration files. The following is a list of these administration file subdirectories:</a:t>
            </a:r>
          </a:p>
          <a:p>
            <a:pPr lvl="2" eaLnBrk="0" hangingPunct="0">
              <a:buSzPct val="70000"/>
            </a:pPr>
            <a:r>
              <a:rPr lang="en-US" altLang="en-US" b="1">
                <a:latin typeface="Courier New" pitchFamily="49" charset="0"/>
              </a:rPr>
              <a:t>adhoc</a:t>
            </a:r>
            <a:r>
              <a:rPr lang="en-US" altLang="en-US" b="1"/>
              <a:t>:</a:t>
            </a:r>
            <a:r>
              <a:rPr lang="en-US" altLang="en-US"/>
              <a:t> Ad hoc SQL scripts for a particular database</a:t>
            </a:r>
          </a:p>
          <a:p>
            <a:pPr lvl="2" eaLnBrk="0" hangingPunct="0">
              <a:buSzPct val="70000"/>
            </a:pPr>
            <a:r>
              <a:rPr lang="en-US" altLang="en-US" b="1">
                <a:latin typeface="Courier New" pitchFamily="49" charset="0"/>
              </a:rPr>
              <a:t>arch</a:t>
            </a:r>
            <a:r>
              <a:rPr lang="en-US" altLang="en-US" b="1"/>
              <a:t>:</a:t>
            </a:r>
            <a:r>
              <a:rPr lang="en-US" altLang="en-US"/>
              <a:t> Archived redo log files</a:t>
            </a:r>
          </a:p>
          <a:p>
            <a:pPr lvl="2" eaLnBrk="0" hangingPunct="0">
              <a:buSzPct val="70000"/>
            </a:pPr>
            <a:r>
              <a:rPr lang="en-US" altLang="en-US" b="1">
                <a:latin typeface="Courier New" pitchFamily="49" charset="0"/>
              </a:rPr>
              <a:t>adump</a:t>
            </a:r>
            <a:r>
              <a:rPr lang="en-US" altLang="en-US" b="1"/>
              <a:t>:</a:t>
            </a:r>
            <a:r>
              <a:rPr lang="en-US" altLang="en-US"/>
              <a:t> Audit files (Set the </a:t>
            </a:r>
            <a:r>
              <a:rPr lang="en-US" altLang="en-US">
                <a:latin typeface="Courier New" pitchFamily="49" charset="0"/>
              </a:rPr>
              <a:t>AUDIT_FILE_DEST</a:t>
            </a:r>
            <a:r>
              <a:rPr lang="en-US" altLang="en-US"/>
              <a:t> initialization parameter to the </a:t>
            </a:r>
            <a:r>
              <a:rPr lang="en-US" altLang="en-US">
                <a:latin typeface="Courier New" pitchFamily="49" charset="0"/>
              </a:rPr>
              <a:t>adump</a:t>
            </a:r>
            <a:r>
              <a:rPr lang="en-US" altLang="en-US"/>
              <a:t> directory. Clean out this subdirectory periodically.)</a:t>
            </a:r>
          </a:p>
          <a:p>
            <a:pPr lvl="2" eaLnBrk="0" hangingPunct="0">
              <a:buSzPct val="70000"/>
            </a:pPr>
            <a:r>
              <a:rPr lang="en-US" altLang="en-US" b="1">
                <a:latin typeface="Courier New" pitchFamily="49" charset="0"/>
              </a:rPr>
              <a:t>Create</a:t>
            </a:r>
            <a:r>
              <a:rPr lang="en-US" altLang="en-US" b="1"/>
              <a:t>:</a:t>
            </a:r>
            <a:r>
              <a:rPr lang="en-US" altLang="en-US"/>
              <a:t> Programs used to create the database</a:t>
            </a:r>
          </a:p>
          <a:p>
            <a:pPr lvl="2" eaLnBrk="0" hangingPunct="0">
              <a:buSzPct val="70000"/>
            </a:pPr>
            <a:r>
              <a:rPr lang="en-US" altLang="en-US" b="1">
                <a:latin typeface="Courier New" pitchFamily="49" charset="0"/>
              </a:rPr>
              <a:t>Exp</a:t>
            </a:r>
            <a:r>
              <a:rPr lang="en-US" altLang="en-US" b="1"/>
              <a:t>:</a:t>
            </a:r>
            <a:r>
              <a:rPr lang="en-US" altLang="en-US"/>
              <a:t> Database export files</a:t>
            </a:r>
          </a:p>
          <a:p>
            <a:pPr lvl="2" eaLnBrk="0" hangingPunct="0">
              <a:buSzPct val="70000"/>
            </a:pPr>
            <a:r>
              <a:rPr lang="en-US" altLang="en-US" b="1">
                <a:latin typeface="Courier New" pitchFamily="49" charset="0"/>
              </a:rPr>
              <a:t>Logbook</a:t>
            </a:r>
            <a:r>
              <a:rPr lang="en-US" altLang="en-US" b="1"/>
              <a:t>:</a:t>
            </a:r>
            <a:r>
              <a:rPr lang="en-US" altLang="en-US"/>
              <a:t> Files recording the status and history of the database</a:t>
            </a:r>
          </a:p>
          <a:p>
            <a:pPr lvl="2" eaLnBrk="0" hangingPunct="0">
              <a:buSzPct val="70000"/>
            </a:pPr>
            <a:r>
              <a:rPr lang="en-US" altLang="en-US" b="1">
                <a:latin typeface="Courier New" pitchFamily="49" charset="0"/>
              </a:rPr>
              <a:t>Pfile</a:t>
            </a:r>
            <a:r>
              <a:rPr lang="en-US" altLang="en-US" b="1"/>
              <a:t>:</a:t>
            </a:r>
            <a:r>
              <a:rPr lang="en-US" altLang="en-US"/>
              <a:t> Instance parameter files</a:t>
            </a:r>
          </a:p>
          <a:p>
            <a:pPr lvl="1" eaLnBrk="0" hangingPunct="0">
              <a:buSzPct val="70000"/>
            </a:pPr>
            <a:r>
              <a:rPr lang="en-US" altLang="en-US" b="1"/>
              <a:t>Note:</a:t>
            </a:r>
            <a:r>
              <a:rPr lang="en-US" altLang="en-US"/>
              <a:t> </a:t>
            </a:r>
            <a:r>
              <a:rPr lang="en-US" altLang="en-US">
                <a:latin typeface="Courier New" pitchFamily="49" charset="0"/>
                <a:cs typeface="Arial" charset="0"/>
              </a:rPr>
              <a:t>bdump</a:t>
            </a:r>
            <a:r>
              <a:rPr lang="en-US" altLang="en-US">
                <a:cs typeface="Arial" charset="0"/>
              </a:rPr>
              <a:t> and </a:t>
            </a:r>
            <a:r>
              <a:rPr lang="en-US" altLang="en-US">
                <a:latin typeface="Courier New" pitchFamily="49" charset="0"/>
                <a:cs typeface="Arial" charset="0"/>
              </a:rPr>
              <a:t>udump</a:t>
            </a:r>
            <a:r>
              <a:rPr lang="en-US" altLang="en-US">
                <a:cs typeface="Arial" charset="0"/>
              </a:rPr>
              <a:t> no longer exist in </a:t>
            </a:r>
            <a:r>
              <a:rPr lang="en-US" altLang="en-US">
                <a:latin typeface="Courier New" pitchFamily="49" charset="0"/>
                <a:cs typeface="Arial" charset="0"/>
              </a:rPr>
              <a:t>$ORACLE_BASE/admin</a:t>
            </a:r>
            <a:r>
              <a:rPr lang="en-US" altLang="en-US">
                <a:cs typeface="Arial" charset="0"/>
              </a:rPr>
              <a:t>. Their contents have been modified and moved to the </a:t>
            </a:r>
            <a:r>
              <a:rPr lang="en-US" altLang="en-US">
                <a:latin typeface="Courier New" pitchFamily="49" charset="0"/>
                <a:cs typeface="Arial" charset="0"/>
              </a:rPr>
              <a:t>DIAGNOSTIC_DEST/diag/db_name/sid/</a:t>
            </a:r>
            <a:r>
              <a:rPr lang="en-US" altLang="en-US">
                <a:cs typeface="Arial" charset="0"/>
              </a:rPr>
              <a:t> subdirectories. The </a:t>
            </a:r>
            <a:r>
              <a:rPr lang="en-US" altLang="en-US">
                <a:latin typeface="Courier New" pitchFamily="49" charset="0"/>
                <a:cs typeface="Arial" charset="0"/>
              </a:rPr>
              <a:t>cdump</a:t>
            </a:r>
            <a:r>
              <a:rPr lang="en-US" altLang="en-US">
                <a:cs typeface="Arial" charset="0"/>
              </a:rPr>
              <a:t> destination has been moved to   </a:t>
            </a:r>
            <a:br>
              <a:rPr lang="en-US" altLang="en-US">
                <a:cs typeface="Arial" charset="0"/>
              </a:rPr>
            </a:br>
            <a:r>
              <a:rPr lang="en-US" altLang="en-US">
                <a:latin typeface="Courier New" pitchFamily="49" charset="0"/>
                <a:cs typeface="Arial" charset="0"/>
              </a:rPr>
              <a:t>DIAGNOSTIC_DEST/diag/rdbms/db_name/sid</a:t>
            </a:r>
            <a:r>
              <a:rPr lang="en-US" altLang="en-US">
                <a:cs typeface="Arial" charset="0"/>
              </a:rPr>
              <a:t>/</a:t>
            </a:r>
            <a:r>
              <a:rPr lang="en-US" altLang="en-US">
                <a:latin typeface="Courier New" pitchFamily="49" charset="0"/>
                <a:cs typeface="Arial" charset="0"/>
              </a:rPr>
              <a:t>cdump</a:t>
            </a:r>
            <a:r>
              <a:rPr lang="en-US" altLang="en-US">
                <a:cs typeface="Arial" charset="0"/>
              </a:rPr>
              <a:t>.</a:t>
            </a:r>
            <a:endParaRPr lang="en-US" altLang="en-US">
              <a:latin typeface="Courier New" pitchFamily="49" charset="0"/>
            </a:endParaRPr>
          </a:p>
          <a:p>
            <a:pPr lvl="1" eaLnBrk="0" hangingPunct="0">
              <a:buFontTx/>
              <a:buNone/>
            </a:pPr>
            <a:r>
              <a:rPr lang="en-US" altLang="en-US" b="1"/>
              <a:t>Database file syntax:</a:t>
            </a:r>
            <a:r>
              <a:rPr lang="en-US" altLang="en-US"/>
              <a:t> The following naming convention for database files ensures that they are easily identifiable:</a:t>
            </a:r>
          </a:p>
          <a:p>
            <a:pPr lvl="2" eaLnBrk="0" hangingPunct="0"/>
            <a:r>
              <a:rPr lang="en-US" altLang="en-US" b="1"/>
              <a:t>Control files:</a:t>
            </a:r>
            <a:r>
              <a:rPr lang="en-US" altLang="en-US"/>
              <a:t> </a:t>
            </a:r>
            <a:r>
              <a:rPr lang="en-US" altLang="en-US">
                <a:latin typeface="Courier New" pitchFamily="49" charset="0"/>
              </a:rPr>
              <a:t>/</a:t>
            </a:r>
            <a:r>
              <a:rPr lang="en-US" altLang="en-US" i="1">
                <a:latin typeface="Courier New" pitchFamily="49" charset="0"/>
              </a:rPr>
              <a:t>pm</a:t>
            </a:r>
            <a:r>
              <a:rPr lang="en-US" altLang="en-US">
                <a:latin typeface="Courier New" pitchFamily="49" charset="0"/>
              </a:rPr>
              <a:t>/</a:t>
            </a:r>
            <a:r>
              <a:rPr lang="en-US" altLang="en-US" i="1">
                <a:latin typeface="Courier New" pitchFamily="49" charset="0"/>
              </a:rPr>
              <a:t>q</a:t>
            </a:r>
            <a:r>
              <a:rPr lang="en-US" altLang="en-US">
                <a:latin typeface="Courier New" pitchFamily="49" charset="0"/>
              </a:rPr>
              <a:t>/</a:t>
            </a:r>
            <a:r>
              <a:rPr lang="en-US" altLang="en-US" i="1">
                <a:latin typeface="Courier New" pitchFamily="49" charset="0"/>
              </a:rPr>
              <a:t>d</a:t>
            </a:r>
            <a:r>
              <a:rPr lang="en-US" altLang="en-US">
                <a:latin typeface="Courier New" pitchFamily="49" charset="0"/>
              </a:rPr>
              <a:t>/control</a:t>
            </a:r>
            <a:r>
              <a:rPr lang="en-US" altLang="en-US" i="1">
                <a:latin typeface="Courier New" pitchFamily="49" charset="0"/>
              </a:rPr>
              <a:t>n</a:t>
            </a:r>
            <a:r>
              <a:rPr lang="en-US" altLang="en-US">
                <a:latin typeface="Courier New" pitchFamily="49" charset="0"/>
              </a:rPr>
              <a:t>.ctl</a:t>
            </a:r>
          </a:p>
          <a:p>
            <a:pPr lvl="2" eaLnBrk="0" hangingPunct="0"/>
            <a:r>
              <a:rPr lang="en-US" altLang="en-US" b="1"/>
              <a:t>Redo log files:</a:t>
            </a:r>
            <a:r>
              <a:rPr lang="en-US" altLang="en-US"/>
              <a:t> </a:t>
            </a:r>
            <a:r>
              <a:rPr lang="en-US" altLang="en-US">
                <a:latin typeface="Courier New" pitchFamily="49" charset="0"/>
              </a:rPr>
              <a:t>/</a:t>
            </a:r>
            <a:r>
              <a:rPr lang="en-US" altLang="en-US" i="1">
                <a:latin typeface="Courier New" pitchFamily="49" charset="0"/>
              </a:rPr>
              <a:t>pm</a:t>
            </a:r>
            <a:r>
              <a:rPr lang="en-US" altLang="en-US">
                <a:latin typeface="Courier New" pitchFamily="49" charset="0"/>
              </a:rPr>
              <a:t>/</a:t>
            </a:r>
            <a:r>
              <a:rPr lang="en-US" altLang="en-US" i="1">
                <a:latin typeface="Courier New" pitchFamily="49" charset="0"/>
              </a:rPr>
              <a:t>q</a:t>
            </a:r>
            <a:r>
              <a:rPr lang="en-US" altLang="en-US">
                <a:latin typeface="Courier New" pitchFamily="49" charset="0"/>
              </a:rPr>
              <a:t>/</a:t>
            </a:r>
            <a:r>
              <a:rPr lang="en-US" altLang="en-US" i="1">
                <a:latin typeface="Courier New" pitchFamily="49" charset="0"/>
              </a:rPr>
              <a:t>d</a:t>
            </a:r>
            <a:r>
              <a:rPr lang="en-US" altLang="en-US">
                <a:latin typeface="Courier New" pitchFamily="49" charset="0"/>
              </a:rPr>
              <a:t>/redo</a:t>
            </a:r>
            <a:r>
              <a:rPr lang="en-US" altLang="en-US" i="1">
                <a:latin typeface="Courier New" pitchFamily="49" charset="0"/>
              </a:rPr>
              <a:t>n</a:t>
            </a:r>
            <a:r>
              <a:rPr lang="en-US" altLang="en-US">
                <a:latin typeface="Courier New" pitchFamily="49" charset="0"/>
              </a:rPr>
              <a:t>.log</a:t>
            </a:r>
          </a:p>
          <a:p>
            <a:pPr lvl="2" eaLnBrk="0" hangingPunct="0"/>
            <a:r>
              <a:rPr lang="en-US" altLang="en-US" b="1"/>
              <a:t>Data files:</a:t>
            </a:r>
            <a:r>
              <a:rPr lang="en-US" altLang="en-US"/>
              <a:t> </a:t>
            </a:r>
            <a:r>
              <a:rPr lang="en-US" altLang="en-US">
                <a:latin typeface="Courier New" pitchFamily="49" charset="0"/>
              </a:rPr>
              <a:t>/</a:t>
            </a:r>
            <a:r>
              <a:rPr lang="en-US" altLang="en-US" i="1">
                <a:latin typeface="Courier New" pitchFamily="49" charset="0"/>
              </a:rPr>
              <a:t>pm</a:t>
            </a:r>
            <a:r>
              <a:rPr lang="en-US" altLang="en-US">
                <a:latin typeface="Courier New" pitchFamily="49" charset="0"/>
              </a:rPr>
              <a:t>/</a:t>
            </a:r>
            <a:r>
              <a:rPr lang="en-US" altLang="en-US" i="1">
                <a:latin typeface="Courier New" pitchFamily="49" charset="0"/>
              </a:rPr>
              <a:t>q</a:t>
            </a:r>
            <a:r>
              <a:rPr lang="en-US" altLang="en-US">
                <a:latin typeface="Courier New" pitchFamily="49" charset="0"/>
              </a:rPr>
              <a:t>/</a:t>
            </a:r>
            <a:r>
              <a:rPr lang="en-US" altLang="en-US" i="1">
                <a:latin typeface="Courier New" pitchFamily="49" charset="0"/>
              </a:rPr>
              <a:t>d</a:t>
            </a:r>
            <a:r>
              <a:rPr lang="en-US" altLang="en-US">
                <a:latin typeface="Courier New" pitchFamily="49" charset="0"/>
              </a:rPr>
              <a:t>/</a:t>
            </a:r>
            <a:r>
              <a:rPr lang="en-US" altLang="en-US" i="1">
                <a:latin typeface="Courier New" pitchFamily="49" charset="0"/>
              </a:rPr>
              <a:t>tn</a:t>
            </a:r>
            <a:r>
              <a:rPr lang="en-US" altLang="en-US">
                <a:latin typeface="Courier New" pitchFamily="49" charset="0"/>
              </a:rPr>
              <a:t>.dbf</a:t>
            </a:r>
          </a:p>
          <a:p>
            <a:pPr lvl="1" eaLnBrk="0" hangingPunct="0">
              <a:buFontTx/>
              <a:buNone/>
            </a:pPr>
            <a:r>
              <a:rPr lang="en-US" altLang="en-US"/>
              <a:t>The variables used in these file names are:</a:t>
            </a:r>
          </a:p>
          <a:p>
            <a:pPr lvl="2" eaLnBrk="0" hangingPunct="0">
              <a:buSzPct val="70000"/>
            </a:pPr>
            <a:r>
              <a:rPr lang="en-US" altLang="en-US" b="1" i="1">
                <a:latin typeface="Courier New" pitchFamily="49" charset="0"/>
              </a:rPr>
              <a:t>pm</a:t>
            </a:r>
            <a:r>
              <a:rPr lang="en-US" altLang="en-US" b="1"/>
              <a:t>:</a:t>
            </a:r>
            <a:r>
              <a:rPr lang="en-US" altLang="en-US"/>
              <a:t> Mount point name (as described previously)</a:t>
            </a:r>
          </a:p>
          <a:p>
            <a:pPr lvl="2" eaLnBrk="0" hangingPunct="0">
              <a:buSzPct val="70000"/>
            </a:pPr>
            <a:r>
              <a:rPr lang="en-US" altLang="en-US" b="1" i="1">
                <a:latin typeface="Courier New" pitchFamily="49" charset="0"/>
              </a:rPr>
              <a:t>q</a:t>
            </a:r>
            <a:r>
              <a:rPr lang="en-US" altLang="en-US" b="1"/>
              <a:t>:</a:t>
            </a:r>
            <a:r>
              <a:rPr lang="en-US" altLang="en-US" i="1"/>
              <a:t> </a:t>
            </a:r>
            <a:r>
              <a:rPr lang="en-US" altLang="en-US"/>
              <a:t>String distinguishing the Oracle data from all other files (commonly named </a:t>
            </a:r>
            <a:r>
              <a:rPr lang="en-US" altLang="en-US">
                <a:latin typeface="Courier New" pitchFamily="49" charset="0"/>
              </a:rPr>
              <a:t>ORACLE</a:t>
            </a:r>
            <a:r>
              <a:rPr lang="en-US" altLang="en-US"/>
              <a:t> or </a:t>
            </a:r>
            <a:r>
              <a:rPr lang="en-US" altLang="en-US">
                <a:latin typeface="Courier New" pitchFamily="49" charset="0"/>
              </a:rPr>
              <a:t>oradata</a:t>
            </a:r>
            <a:r>
              <a:rPr lang="en-US" altLang="en-US"/>
              <a:t>)</a:t>
            </a:r>
          </a:p>
          <a:p>
            <a:pPr lvl="2" eaLnBrk="0" hangingPunct="0">
              <a:buSzPct val="70000"/>
            </a:pPr>
            <a:r>
              <a:rPr lang="en-US" altLang="en-US" b="1" i="1">
                <a:latin typeface="Courier New" pitchFamily="49" charset="0"/>
              </a:rPr>
              <a:t>d</a:t>
            </a:r>
            <a:r>
              <a:rPr lang="en-US" altLang="en-US" b="1"/>
              <a:t>:</a:t>
            </a:r>
            <a:r>
              <a:rPr lang="en-US" altLang="en-US"/>
              <a:t> Value of the initialization parameter </a:t>
            </a:r>
            <a:r>
              <a:rPr lang="en-US" altLang="en-US">
                <a:latin typeface="Courier New" pitchFamily="49" charset="0"/>
              </a:rPr>
              <a:t>DB_NAME</a:t>
            </a:r>
            <a:r>
              <a:rPr lang="en-US" altLang="en-US"/>
              <a:t> (the database name)</a:t>
            </a:r>
          </a:p>
          <a:p>
            <a:pPr lvl="2" eaLnBrk="0" hangingPunct="0">
              <a:buSzPct val="70000"/>
            </a:pPr>
            <a:r>
              <a:rPr lang="en-US" altLang="en-US" b="1" i="1">
                <a:latin typeface="Courier New" pitchFamily="49" charset="0"/>
              </a:rPr>
              <a:t>t</a:t>
            </a:r>
            <a:r>
              <a:rPr lang="en-US" altLang="en-US" b="1"/>
              <a:t>:</a:t>
            </a:r>
            <a:r>
              <a:rPr lang="en-US" altLang="en-US"/>
              <a:t> Oracle tablespace name</a:t>
            </a:r>
          </a:p>
          <a:p>
            <a:pPr lvl="2" eaLnBrk="0" hangingPunct="0">
              <a:buSzPct val="70000"/>
            </a:pPr>
            <a:r>
              <a:rPr lang="en-US" altLang="en-US" b="1" i="1">
                <a:latin typeface="Courier New" pitchFamily="49" charset="0"/>
              </a:rPr>
              <a:t>n</a:t>
            </a:r>
            <a:r>
              <a:rPr lang="en-US" altLang="en-US" b="1"/>
              <a:t>:</a:t>
            </a:r>
            <a:r>
              <a:rPr lang="en-US" altLang="en-US"/>
              <a:t> Two-digit string</a:t>
            </a:r>
          </a:p>
          <a:p>
            <a:pPr lvl="1" eaLnBrk="0" hangingPunct="0">
              <a:buFontTx/>
              <a:buNone/>
            </a:pPr>
            <a:r>
              <a:rPr lang="en-US" altLang="en-US" b="1"/>
              <a:t>Note:</a:t>
            </a:r>
            <a:r>
              <a:rPr lang="en-US" altLang="en-US"/>
              <a:t> Do not store files in the </a:t>
            </a:r>
            <a:r>
              <a:rPr lang="en-US" altLang="en-US">
                <a:latin typeface="Courier New" pitchFamily="49" charset="0"/>
              </a:rPr>
              <a:t>/</a:t>
            </a:r>
            <a:r>
              <a:rPr lang="en-US" altLang="en-US" i="1">
                <a:latin typeface="Courier New" pitchFamily="49" charset="0"/>
              </a:rPr>
              <a:t>pm</a:t>
            </a:r>
            <a:r>
              <a:rPr lang="en-US" altLang="en-US">
                <a:latin typeface="Courier New" pitchFamily="49" charset="0"/>
              </a:rPr>
              <a:t>/</a:t>
            </a:r>
            <a:r>
              <a:rPr lang="en-US" altLang="en-US" i="1">
                <a:latin typeface="Courier New" pitchFamily="49" charset="0"/>
              </a:rPr>
              <a:t>q</a:t>
            </a:r>
            <a:r>
              <a:rPr lang="en-US" altLang="en-US">
                <a:latin typeface="Courier New" pitchFamily="49" charset="0"/>
              </a:rPr>
              <a:t>/</a:t>
            </a:r>
            <a:r>
              <a:rPr lang="en-US" altLang="en-US" i="1">
                <a:latin typeface="Courier New" pitchFamily="49" charset="0"/>
              </a:rPr>
              <a:t>d</a:t>
            </a:r>
            <a:r>
              <a:rPr lang="en-US" altLang="en-US">
                <a:latin typeface="Courier New" pitchFamily="49" charset="0"/>
              </a:rPr>
              <a:t>/</a:t>
            </a:r>
            <a:r>
              <a:rPr lang="en-US" altLang="en-US"/>
              <a:t>path other than control files, redo log files, and data files associated with the </a:t>
            </a:r>
            <a:r>
              <a:rPr lang="en-US" altLang="en-US" i="1">
                <a:latin typeface="Courier New" pitchFamily="49" charset="0"/>
              </a:rPr>
              <a:t>d</a:t>
            </a:r>
            <a:r>
              <a:rPr lang="en-US" altLang="en-US"/>
              <a:t> 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352612ED-6766-43EB-9B02-48FF6DE2DE8E}" type="slidenum">
              <a:rPr lang="en-US">
                <a:solidFill>
                  <a:schemeClr val="tx1"/>
                </a:solidFill>
              </a:rPr>
              <a:pPr/>
              <a:t>11</a:t>
            </a:fld>
            <a:endParaRPr lang="en-US">
              <a:solidFill>
                <a:schemeClr val="tx1"/>
              </a:solidFill>
            </a:endParaRPr>
          </a:p>
        </p:txBody>
      </p:sp>
      <p:sp>
        <p:nvSpPr>
          <p:cNvPr id="326660" name="Rectangle 4"/>
          <p:cNvSpPr>
            <a:spLocks noChangeArrowheads="1" noTextEdit="1"/>
          </p:cNvSpPr>
          <p:nvPr>
            <p:ph type="sldImg"/>
          </p:nvPr>
        </p:nvSpPr>
        <p:spPr>
          <a:ln/>
        </p:spPr>
      </p:sp>
      <p:sp>
        <p:nvSpPr>
          <p:cNvPr id="326661" name="Rectangle 5"/>
          <p:cNvSpPr>
            <a:spLocks noGrp="1" noChangeArrowheads="1"/>
          </p:cNvSpPr>
          <p:nvPr>
            <p:ph type="body" idx="1"/>
          </p:nvPr>
        </p:nvSpPr>
        <p:spPr/>
        <p:txBody>
          <a:bodyPr/>
          <a:lstStyle/>
          <a:p>
            <a:r>
              <a:rPr lang="en-US"/>
              <a:t>Setting Environment Variables</a:t>
            </a:r>
          </a:p>
          <a:p>
            <a:pPr lvl="1"/>
            <a:r>
              <a:rPr lang="en-US"/>
              <a:t>There are many Oracle environment variables. Those mentioned here are important to the successful installation and use of an Oracle database. None of these are required to be set, but you can avoid future problems by setting them before the installation. </a:t>
            </a:r>
          </a:p>
          <a:p>
            <a:pPr lvl="2">
              <a:buSzPct val="70000"/>
            </a:pPr>
            <a:r>
              <a:rPr lang="en-US" b="1">
                <a:latin typeface="Courier New" pitchFamily="49" charset="0"/>
              </a:rPr>
              <a:t>ORACLE_BASE</a:t>
            </a:r>
            <a:r>
              <a:rPr lang="en-US" b="1"/>
              <a:t>:</a:t>
            </a:r>
            <a:r>
              <a:rPr lang="en-US"/>
              <a:t> Specifies the base of the Oracle directory structure for OFA. Use is optional; if used, it can facilitate future installations and upgrades. This is a directory path, as shown in the following example:</a:t>
            </a:r>
          </a:p>
          <a:p>
            <a:pPr lvl="4">
              <a:buSzPct val="70000"/>
            </a:pPr>
            <a:r>
              <a:rPr lang="en-US"/>
              <a:t>/u01/app/oracle</a:t>
            </a:r>
          </a:p>
          <a:p>
            <a:pPr lvl="2">
              <a:buSzPct val="70000"/>
            </a:pPr>
            <a:r>
              <a:rPr lang="en-US" b="1">
                <a:latin typeface="Courier New" pitchFamily="49" charset="0"/>
              </a:rPr>
              <a:t>ORACLE_HOME</a:t>
            </a:r>
            <a:r>
              <a:rPr lang="en-US" b="1"/>
              <a:t>:</a:t>
            </a:r>
            <a:r>
              <a:rPr lang="en-US"/>
              <a:t> Specifies the directory containing the Oracle software. This is a directory path, as shown in the following example:</a:t>
            </a:r>
          </a:p>
          <a:p>
            <a:pPr lvl="4">
              <a:buSzPct val="70000"/>
            </a:pPr>
            <a:r>
              <a:rPr lang="en-US"/>
              <a:t>$ORACLE_BASE/product/11.1.0/db_1</a:t>
            </a:r>
          </a:p>
          <a:p>
            <a:pPr lvl="2">
              <a:buSzPct val="70000"/>
            </a:pPr>
            <a:r>
              <a:rPr lang="en-US" b="1">
                <a:latin typeface="Courier New" pitchFamily="49" charset="0"/>
              </a:rPr>
              <a:t>ORACLE_SID</a:t>
            </a:r>
            <a:r>
              <a:rPr lang="en-US" b="1"/>
              <a:t>:</a:t>
            </a:r>
            <a:r>
              <a:rPr lang="en-US"/>
              <a:t> The initial instance name (default: </a:t>
            </a:r>
            <a:r>
              <a:rPr lang="en-US">
                <a:latin typeface="Courier New" pitchFamily="49" charset="0"/>
              </a:rPr>
              <a:t>ORCL</a:t>
            </a:r>
            <a:r>
              <a:rPr lang="en-US"/>
              <a:t>). This is a string of numbers and letters that must begin with a letter. Oracle Corporation suggests that a maximum of eight characters be used for system identifiers.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C753BB61-CFD7-4969-BD01-9C34A448D184}" type="slidenum">
              <a:rPr lang="en-US">
                <a:solidFill>
                  <a:schemeClr val="tx1"/>
                </a:solidFill>
              </a:rPr>
              <a:pPr/>
              <a:t>12</a:t>
            </a:fld>
            <a:endParaRPr lang="en-US">
              <a:solidFill>
                <a:schemeClr val="tx1"/>
              </a:solidFill>
            </a:endParaRPr>
          </a:p>
        </p:txBody>
      </p:sp>
      <p:sp>
        <p:nvSpPr>
          <p:cNvPr id="328708" name="Rectangle 4"/>
          <p:cNvSpPr>
            <a:spLocks noGrp="1" noChangeArrowheads="1"/>
          </p:cNvSpPr>
          <p:nvPr>
            <p:ph type="body" idx="1"/>
          </p:nvPr>
        </p:nvSpPr>
        <p:spPr>
          <a:xfrm>
            <a:off x="449263" y="450850"/>
            <a:ext cx="5959475" cy="8181975"/>
          </a:xfrm>
        </p:spPr>
        <p:txBody>
          <a:bodyPr/>
          <a:lstStyle/>
          <a:p>
            <a:pPr eaLnBrk="0" hangingPunct="0">
              <a:buFontTx/>
              <a:buNone/>
            </a:pPr>
            <a:r>
              <a:rPr lang="en-US"/>
              <a:t>Setting Environment Variables (continued)</a:t>
            </a:r>
          </a:p>
          <a:p>
            <a:pPr lvl="2" eaLnBrk="0" hangingPunct="0">
              <a:spcBef>
                <a:spcPct val="25000"/>
              </a:spcBef>
              <a:buSzPct val="70000"/>
            </a:pPr>
            <a:r>
              <a:rPr lang="en-US" b="1">
                <a:latin typeface="Courier New" pitchFamily="49" charset="0"/>
              </a:rPr>
              <a:t>NLS_LANG</a:t>
            </a:r>
            <a:r>
              <a:rPr lang="en-US" b="1"/>
              <a:t>:</a:t>
            </a:r>
            <a:r>
              <a:rPr lang="en-US"/>
              <a:t> Specifies the initial National Language Support (NLS) settings for a session in the form of </a:t>
            </a:r>
            <a:r>
              <a:rPr lang="en-US" i="1">
                <a:latin typeface="Courier New" pitchFamily="49" charset="0"/>
              </a:rPr>
              <a:t>language</a:t>
            </a:r>
            <a:r>
              <a:rPr lang="en-US">
                <a:latin typeface="Courier New" pitchFamily="49" charset="0"/>
              </a:rPr>
              <a:t>_</a:t>
            </a:r>
            <a:r>
              <a:rPr lang="en-US" i="1">
                <a:latin typeface="Courier New" pitchFamily="49" charset="0"/>
              </a:rPr>
              <a:t>territory</a:t>
            </a:r>
            <a:r>
              <a:rPr lang="en-US">
                <a:latin typeface="Courier New" pitchFamily="49" charset="0"/>
              </a:rPr>
              <a:t>.</a:t>
            </a:r>
            <a:r>
              <a:rPr lang="en-US" i="1">
                <a:latin typeface="Courier New" pitchFamily="49" charset="0"/>
              </a:rPr>
              <a:t>character set</a:t>
            </a:r>
            <a:r>
              <a:rPr lang="en-US"/>
              <a:t>, as in the following example:</a:t>
            </a:r>
          </a:p>
          <a:p>
            <a:pPr lvl="4" eaLnBrk="0" hangingPunct="0">
              <a:buFontTx/>
              <a:buNone/>
            </a:pPr>
            <a:r>
              <a:rPr lang="en-US"/>
              <a:t> AMERICAN_DENMARK.WE8MSWIN1252 </a:t>
            </a:r>
          </a:p>
          <a:p>
            <a:pPr lvl="2" eaLnBrk="0" hangingPunct="0">
              <a:spcBef>
                <a:spcPct val="25000"/>
              </a:spcBef>
              <a:buFont typeface="Times New Roman" pitchFamily="18" charset="0"/>
              <a:buNone/>
            </a:pPr>
            <a:r>
              <a:rPr lang="en-US"/>
              <a:t>    This sets the session to use the </a:t>
            </a:r>
            <a:r>
              <a:rPr lang="en-US">
                <a:latin typeface="Courier New" pitchFamily="49" charset="0"/>
              </a:rPr>
              <a:t>AMERICAN</a:t>
            </a:r>
            <a:r>
              <a:rPr lang="en-US"/>
              <a:t> language for Oracle messages, alphabetical sorting sequence, day names, and month names. The territory is </a:t>
            </a:r>
            <a:r>
              <a:rPr lang="en-US">
                <a:latin typeface="Courier New" pitchFamily="49" charset="0"/>
              </a:rPr>
              <a:t>DENMARK</a:t>
            </a:r>
            <a:r>
              <a:rPr lang="en-US"/>
              <a:t>, which sets the time format, date format, and numeric and monetary conventions. The character set of </a:t>
            </a:r>
            <a:r>
              <a:rPr lang="en-US">
                <a:latin typeface="Courier New" pitchFamily="49" charset="0"/>
              </a:rPr>
              <a:t>WE8MSWIN1252</a:t>
            </a:r>
            <a:r>
              <a:rPr lang="en-US"/>
              <a:t> instructs Oracle Net to convert character information to this character set. This is an environment variable in UNIX and a registry setting in Windows. You can query the actual NLS settings of your current session as follows:</a:t>
            </a:r>
          </a:p>
          <a:p>
            <a:pPr lvl="4" eaLnBrk="0" hangingPunct="0">
              <a:buFontTx/>
              <a:buNone/>
            </a:pPr>
            <a:r>
              <a:rPr lang="en-US"/>
              <a:t>select * from nls_session_parameters;</a:t>
            </a:r>
          </a:p>
          <a:p>
            <a:pPr lvl="2" eaLnBrk="0" hangingPunct="0">
              <a:spcBef>
                <a:spcPct val="25000"/>
              </a:spcBef>
              <a:buFont typeface="Times New Roman" pitchFamily="18" charset="0"/>
              <a:buNone/>
            </a:pPr>
            <a:r>
              <a:rPr lang="en-US"/>
              <a:t>	For more information about valid languages, territories, character sets, and language support, see the </a:t>
            </a:r>
            <a:r>
              <a:rPr lang="en-US" i="1"/>
              <a:t>Oracle Database Globalization Support Guide</a:t>
            </a:r>
            <a:r>
              <a:rPr lang="en-US"/>
              <a:t>.</a:t>
            </a:r>
          </a:p>
          <a:p>
            <a:pPr lvl="2" eaLnBrk="0" hangingPunct="0">
              <a:spcBef>
                <a:spcPct val="25000"/>
              </a:spcBef>
              <a:buFont typeface="Times New Roman" pitchFamily="18" charset="0"/>
              <a:buNone/>
            </a:pPr>
            <a:r>
              <a:rPr lang="en-US" b="1"/>
              <a:t>    Note: </a:t>
            </a:r>
            <a:r>
              <a:rPr lang="en-US"/>
              <a:t>A Windows installation defaults the </a:t>
            </a:r>
            <a:r>
              <a:rPr lang="en-US">
                <a:latin typeface="Courier New" pitchFamily="49" charset="0"/>
              </a:rPr>
              <a:t>NLS_LANG</a:t>
            </a:r>
            <a:r>
              <a:rPr lang="en-US"/>
              <a:t> values in the registry, where the </a:t>
            </a:r>
            <a:r>
              <a:rPr lang="en-US" i="1">
                <a:latin typeface="Courier New" pitchFamily="49" charset="0"/>
              </a:rPr>
              <a:t>language</a:t>
            </a:r>
            <a:r>
              <a:rPr lang="en-US"/>
              <a:t> part originates from the keyboard language. The result is that the default installation on Windows with non-American keyboards will get the non-American value in the </a:t>
            </a:r>
            <a:r>
              <a:rPr lang="en-US">
                <a:latin typeface="Courier New" pitchFamily="49" charset="0"/>
              </a:rPr>
              <a:t>NLS_LANG</a:t>
            </a:r>
            <a:r>
              <a:rPr lang="en-US"/>
              <a:t> setting. This, in turn, will default the </a:t>
            </a:r>
            <a:r>
              <a:rPr lang="en-US">
                <a:latin typeface="Courier New" pitchFamily="49" charset="0"/>
              </a:rPr>
              <a:t>NLS_SORT</a:t>
            </a:r>
            <a:r>
              <a:rPr lang="en-US"/>
              <a:t> session variable to be different from “binary,” which makes it difficult for the optimizer to use character-based indexes for sessions from this node.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3E9498C3-A255-4783-9A85-AEF724B3EABC}" type="slidenum">
              <a:rPr lang="en-US">
                <a:solidFill>
                  <a:schemeClr val="tx1"/>
                </a:solidFill>
              </a:rPr>
              <a:pPr/>
              <a:t>13</a:t>
            </a:fld>
            <a:endParaRPr lang="en-US">
              <a:solidFill>
                <a:schemeClr val="tx1"/>
              </a:solidFill>
            </a:endParaRPr>
          </a:p>
        </p:txBody>
      </p:sp>
      <p:sp>
        <p:nvSpPr>
          <p:cNvPr id="330762" name="Rectangle 10"/>
          <p:cNvSpPr>
            <a:spLocks noChangeArrowheads="1" noTextEdit="1"/>
          </p:cNvSpPr>
          <p:nvPr>
            <p:ph type="sldImg"/>
          </p:nvPr>
        </p:nvSpPr>
        <p:spPr>
          <a:ln/>
        </p:spPr>
      </p:sp>
      <p:sp>
        <p:nvSpPr>
          <p:cNvPr id="330763" name="Rectangle 11"/>
          <p:cNvSpPr>
            <a:spLocks noGrp="1" noChangeArrowheads="1"/>
          </p:cNvSpPr>
          <p:nvPr>
            <p:ph type="body" idx="1"/>
          </p:nvPr>
        </p:nvSpPr>
        <p:spPr/>
        <p:txBody>
          <a:bodyPr/>
          <a:lstStyle/>
          <a:p>
            <a:r>
              <a:rPr lang="en-US"/>
              <a:t>Oracle Universal Installer (OUI) </a:t>
            </a:r>
          </a:p>
          <a:p>
            <a:pPr lvl="1"/>
            <a:r>
              <a:rPr lang="en-US"/>
              <a:t>Oracle Universal Installer (OUI) is a Java application that performs component-based installations and enables different levels of integrated bundle, suite, and Web-based installations as well as complex logic in a single package. The installation engine is easily portable across all Java-enabled platforms, and platform-specific issues can be encapsulated from the overall installation process. </a:t>
            </a:r>
          </a:p>
          <a:p>
            <a:pPr lvl="1"/>
            <a:r>
              <a:rPr lang="en-US"/>
              <a:t>OUI provides the following capabilities for addressing software management and distribution:</a:t>
            </a:r>
          </a:p>
          <a:p>
            <a:pPr lvl="2"/>
            <a:r>
              <a:rPr lang="en-US"/>
              <a:t>Automatic dependency resolution and complex logic handling</a:t>
            </a:r>
          </a:p>
          <a:p>
            <a:pPr lvl="2"/>
            <a:r>
              <a:rPr lang="en-US"/>
              <a:t>Installation from the Web</a:t>
            </a:r>
          </a:p>
          <a:p>
            <a:pPr lvl="2"/>
            <a:r>
              <a:rPr lang="en-US"/>
              <a:t>Component and suite installations</a:t>
            </a:r>
          </a:p>
          <a:p>
            <a:pPr lvl="2"/>
            <a:r>
              <a:rPr lang="en-US"/>
              <a:t>Implicit deinstallation</a:t>
            </a:r>
          </a:p>
          <a:p>
            <a:pPr lvl="2"/>
            <a:r>
              <a:rPr lang="en-US"/>
              <a:t>Support for multiple Oracle homes</a:t>
            </a:r>
          </a:p>
          <a:p>
            <a:pPr lvl="2"/>
            <a:r>
              <a:rPr lang="en-US"/>
              <a:t>NLS or globalization support</a:t>
            </a:r>
          </a:p>
          <a:p>
            <a:pPr lvl="2"/>
            <a:r>
              <a:rPr lang="en-US"/>
              <a:t>Support for distributed installations</a:t>
            </a:r>
          </a:p>
          <a:p>
            <a:pPr lvl="2"/>
            <a:r>
              <a:rPr lang="en-US"/>
              <a:t>Unattended “silent” installations that use response files</a:t>
            </a:r>
          </a:p>
          <a:p>
            <a:pPr lvl="1"/>
            <a:r>
              <a:rPr lang="en-US" b="1"/>
              <a:t>In Windows:</a:t>
            </a:r>
            <a:r>
              <a:rPr lang="en-US"/>
              <a:t> To start OUI, insert the Oracle Database installation disk, navigate to the </a:t>
            </a:r>
            <a:r>
              <a:rPr lang="en-US">
                <a:latin typeface="Courier New" pitchFamily="49" charset="0"/>
              </a:rPr>
              <a:t>client</a:t>
            </a:r>
            <a:r>
              <a:rPr lang="en-US"/>
              <a:t> directory, and double-click </a:t>
            </a:r>
            <a:r>
              <a:rPr lang="en-US">
                <a:latin typeface="Courier New" pitchFamily="49" charset="0"/>
              </a:rPr>
              <a:t>setup.exe</a:t>
            </a:r>
            <a:r>
              <a:rPr lang="en-US"/>
              <a:t>. On the Welcome page, select your installation type: Instant Client, Administrator, Runtime, or Custom.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DE0524D5-B193-44C2-9076-9E99F275F7CB}" type="slidenum">
              <a:rPr lang="en-US">
                <a:solidFill>
                  <a:schemeClr val="tx1"/>
                </a:solidFill>
              </a:rPr>
              <a:pPr/>
              <a:t>14</a:t>
            </a:fld>
            <a:endParaRPr lang="en-US">
              <a:solidFill>
                <a:schemeClr val="tx1"/>
              </a:solidFill>
            </a:endParaRPr>
          </a:p>
        </p:txBody>
      </p:sp>
      <p:sp>
        <p:nvSpPr>
          <p:cNvPr id="332804" name="Rectangle 4"/>
          <p:cNvSpPr>
            <a:spLocks noChangeArrowheads="1" noTextEdit="1"/>
          </p:cNvSpPr>
          <p:nvPr>
            <p:ph type="sldImg"/>
          </p:nvPr>
        </p:nvSpPr>
        <p:spPr>
          <a:ln/>
        </p:spPr>
      </p:sp>
      <p:sp>
        <p:nvSpPr>
          <p:cNvPr id="332805" name="Rectangle 5"/>
          <p:cNvSpPr>
            <a:spLocks noGrp="1" noChangeArrowheads="1"/>
          </p:cNvSpPr>
          <p:nvPr>
            <p:ph type="body" idx="1"/>
          </p:nvPr>
        </p:nvSpPr>
        <p:spPr/>
        <p:txBody>
          <a:bodyPr/>
          <a:lstStyle/>
          <a:p>
            <a:pPr marL="228600" indent="-228600"/>
            <a:r>
              <a:rPr lang="en-US"/>
              <a:t>Installing the Oracle Software</a:t>
            </a:r>
          </a:p>
          <a:p>
            <a:pPr marL="342900" lvl="1" indent="-228600"/>
            <a:r>
              <a:rPr lang="en-US">
                <a:solidFill>
                  <a:schemeClr val="tx1"/>
                </a:solidFill>
              </a:rPr>
              <a:t>To install the Oracle software by using OUI:</a:t>
            </a:r>
          </a:p>
          <a:p>
            <a:pPr marL="457200" lvl="2" indent="-228600">
              <a:buFont typeface="Times New Roman" pitchFamily="18" charset="0"/>
              <a:buNone/>
            </a:pPr>
            <a:r>
              <a:rPr lang="en-US">
                <a:solidFill>
                  <a:schemeClr val="tx1"/>
                </a:solidFill>
              </a:rPr>
              <a:t>1.	Log on to your computer as a member of the administrative group that is authorized to install the Oracle software and to create and manage the database.</a:t>
            </a:r>
          </a:p>
          <a:p>
            <a:pPr marL="457200" lvl="2" indent="-228600">
              <a:buFont typeface="Times New Roman" pitchFamily="18" charset="0"/>
              <a:buNone/>
            </a:pPr>
            <a:r>
              <a:rPr lang="en-US">
                <a:solidFill>
                  <a:schemeClr val="tx1"/>
                </a:solidFill>
              </a:rPr>
              <a:t>2.	Insert the distribution CD for the database into your CD drive, or navigate to the Oracle database staging location.</a:t>
            </a:r>
          </a:p>
          <a:p>
            <a:pPr marL="457200" lvl="2" indent="-228600">
              <a:buFont typeface="Times New Roman" pitchFamily="18" charset="0"/>
              <a:buNone/>
            </a:pPr>
            <a:r>
              <a:rPr lang="en-US">
                <a:solidFill>
                  <a:schemeClr val="tx1"/>
                </a:solidFill>
              </a:rPr>
              <a:t>3.	Start OUI. In an XTerm window on Linux, enter </a:t>
            </a:r>
            <a:r>
              <a:rPr lang="en-US">
                <a:solidFill>
                  <a:schemeClr val="tx1"/>
                </a:solidFill>
                <a:latin typeface="Courier New" pitchFamily="49" charset="0"/>
              </a:rPr>
              <a:t>./runInstaller</a:t>
            </a:r>
            <a:r>
              <a:rPr lang="en-US">
                <a:solidFill>
                  <a:schemeClr val="tx1"/>
                </a:solidFill>
              </a:rPr>
              <a:t>. The Oracle Universal Installer page appears. </a:t>
            </a:r>
          </a:p>
          <a:p>
            <a:pPr marL="457200" lvl="2" indent="-228600">
              <a:buFont typeface="Times New Roman" pitchFamily="18" charset="0"/>
              <a:buAutoNum type="arabicPeriod" startAt="4"/>
            </a:pPr>
            <a:r>
              <a:rPr lang="en-US">
                <a:solidFill>
                  <a:schemeClr val="tx1"/>
                </a:solidFill>
              </a:rPr>
              <a:t>Navigate the OUI pages and specify the preinstallation settings according to your installation plan.</a:t>
            </a:r>
          </a:p>
          <a:p>
            <a:pPr marL="342900" lvl="1" indent="-228600"/>
            <a:r>
              <a:rPr lang="en-US">
                <a:solidFill>
                  <a:schemeClr val="tx1"/>
                </a:solidFill>
              </a:rPr>
              <a:t>With the initial information, OUI executes prerequisite checks.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8AD654A1-A708-4B86-82FB-F4F08292E1A1}" type="slidenum">
              <a:rPr lang="en-US">
                <a:solidFill>
                  <a:schemeClr val="tx1"/>
                </a:solidFill>
              </a:rPr>
              <a:pPr/>
              <a:t>15</a:t>
            </a:fld>
            <a:endParaRPr lang="en-US">
              <a:solidFill>
                <a:schemeClr val="tx1"/>
              </a:solidFill>
            </a:endParaRPr>
          </a:p>
        </p:txBody>
      </p:sp>
      <p:sp>
        <p:nvSpPr>
          <p:cNvPr id="334852" name="Rectangle 4"/>
          <p:cNvSpPr>
            <a:spLocks noChangeArrowheads="1" noTextEdit="1"/>
          </p:cNvSpPr>
          <p:nvPr>
            <p:ph type="sldImg"/>
          </p:nvPr>
        </p:nvSpPr>
        <p:spPr>
          <a:ln/>
        </p:spPr>
      </p:sp>
      <p:sp>
        <p:nvSpPr>
          <p:cNvPr id="334853" name="Rectangle 5"/>
          <p:cNvSpPr>
            <a:spLocks noGrp="1" noChangeArrowheads="1"/>
          </p:cNvSpPr>
          <p:nvPr>
            <p:ph type="body" idx="1"/>
          </p:nvPr>
        </p:nvSpPr>
        <p:spPr/>
        <p:txBody>
          <a:bodyPr/>
          <a:lstStyle/>
          <a:p>
            <a:r>
              <a:rPr lang="en-US"/>
              <a:t>Database Configuration Options</a:t>
            </a:r>
          </a:p>
          <a:p>
            <a:pPr lvl="1"/>
            <a:r>
              <a:rPr lang="en-US"/>
              <a:t>Your installation process continues:</a:t>
            </a:r>
          </a:p>
          <a:p>
            <a:pPr lvl="2">
              <a:buFont typeface="Times New Roman" pitchFamily="18" charset="0"/>
              <a:buNone/>
            </a:pPr>
            <a:r>
              <a:rPr lang="en-US">
                <a:solidFill>
                  <a:schemeClr val="tx1"/>
                </a:solidFill>
              </a:rPr>
              <a:t>5. 	Navigate through the OUI pages and specify your database configuration options. </a:t>
            </a:r>
            <a:r>
              <a:rPr lang="en-US"/>
              <a:t>OUI displays a summary of your installation choices. </a:t>
            </a:r>
            <a:endParaRPr lang="en-US">
              <a:solidFill>
                <a:schemeClr val="tx1"/>
              </a:solidFill>
            </a:endParaRPr>
          </a:p>
          <a:p>
            <a:pPr lvl="2">
              <a:buFont typeface="Times New Roman" pitchFamily="18" charset="0"/>
              <a:buNone/>
            </a:pPr>
            <a:r>
              <a:rPr lang="en-US"/>
              <a:t>6. 	Click Install to begin your installation of the Oracle software.</a:t>
            </a:r>
          </a:p>
          <a:p>
            <a:pPr lvl="1"/>
            <a:r>
              <a:rPr lang="en-US"/>
              <a:t>If you chose to create a starter database as part of the installation, OUI invokes all of these configuration assistants:</a:t>
            </a:r>
          </a:p>
          <a:p>
            <a:pPr lvl="2">
              <a:lnSpc>
                <a:spcPct val="97000"/>
              </a:lnSpc>
            </a:pPr>
            <a:r>
              <a:rPr lang="en-US" b="1"/>
              <a:t>Oracle Net Configuration Assistant:</a:t>
            </a:r>
            <a:r>
              <a:rPr lang="en-US"/>
              <a:t> This configures basic network components during installation, including:</a:t>
            </a:r>
          </a:p>
          <a:p>
            <a:pPr lvl="3">
              <a:lnSpc>
                <a:spcPct val="95000"/>
              </a:lnSpc>
            </a:pPr>
            <a:r>
              <a:rPr lang="en-US"/>
              <a:t>Listener names and protocol addresses </a:t>
            </a:r>
          </a:p>
          <a:p>
            <a:pPr lvl="3">
              <a:lnSpc>
                <a:spcPct val="95000"/>
              </a:lnSpc>
            </a:pPr>
            <a:r>
              <a:rPr lang="en-US"/>
              <a:t>Naming methods that the client will use to resolve connect identifiers to connect descriptors </a:t>
            </a:r>
          </a:p>
          <a:p>
            <a:pPr lvl="3">
              <a:lnSpc>
                <a:spcPct val="95000"/>
              </a:lnSpc>
            </a:pPr>
            <a:r>
              <a:rPr lang="en-US"/>
              <a:t>Net service names in a </a:t>
            </a:r>
            <a:r>
              <a:rPr lang="en-US">
                <a:latin typeface="Courier New" pitchFamily="49" charset="0"/>
              </a:rPr>
              <a:t>tnsnames.ora</a:t>
            </a:r>
            <a:r>
              <a:rPr lang="en-US"/>
              <a:t> file </a:t>
            </a:r>
          </a:p>
          <a:p>
            <a:pPr lvl="3">
              <a:lnSpc>
                <a:spcPct val="95000"/>
              </a:lnSpc>
            </a:pPr>
            <a:r>
              <a:rPr lang="en-US"/>
              <a:t>Directory server usage</a:t>
            </a:r>
          </a:p>
          <a:p>
            <a:pPr lvl="2">
              <a:lnSpc>
                <a:spcPct val="97000"/>
              </a:lnSpc>
            </a:pPr>
            <a:r>
              <a:rPr lang="en-US" b="1"/>
              <a:t>Oracle Database Configuration Assistant (DBCA):</a:t>
            </a:r>
            <a:r>
              <a:rPr lang="en-US"/>
              <a:t> This creates the starter database that you selected. When this configuration assistant finishes, you can unlock accounts and change passwords.</a:t>
            </a:r>
            <a:endParaRPr lang="en-US" b="1"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6E08235F-38BD-4764-B1BE-ADF06D76A247}" type="slidenum">
              <a:rPr lang="en-US">
                <a:solidFill>
                  <a:schemeClr val="tx1"/>
                </a:solidFill>
              </a:rPr>
              <a:pPr/>
              <a:t>16</a:t>
            </a:fld>
            <a:endParaRPr lang="en-US">
              <a:solidFill>
                <a:schemeClr val="tx1"/>
              </a:solidFill>
            </a:endParaRPr>
          </a:p>
        </p:txBody>
      </p:sp>
      <p:sp>
        <p:nvSpPr>
          <p:cNvPr id="336900" name="Rectangle 4"/>
          <p:cNvSpPr>
            <a:spLocks noChangeArrowheads="1" noTextEdit="1"/>
          </p:cNvSpPr>
          <p:nvPr>
            <p:ph type="sldImg"/>
          </p:nvPr>
        </p:nvSpPr>
        <p:spPr>
          <a:ln/>
        </p:spPr>
      </p:sp>
      <p:sp>
        <p:nvSpPr>
          <p:cNvPr id="336901" name="Rectangle 5"/>
          <p:cNvSpPr>
            <a:spLocks noGrp="1" noChangeArrowheads="1"/>
          </p:cNvSpPr>
          <p:nvPr>
            <p:ph type="body" idx="1"/>
          </p:nvPr>
        </p:nvSpPr>
        <p:spPr/>
        <p:txBody>
          <a:bodyPr/>
          <a:lstStyle/>
          <a:p>
            <a:pPr marL="228600" indent="-228600"/>
            <a:r>
              <a:rPr lang="en-US"/>
              <a:t>Executing Configuration Scripts</a:t>
            </a:r>
          </a:p>
          <a:p>
            <a:pPr marL="342900" lvl="1" indent="-228600" eaLnBrk="0" hangingPunct="0">
              <a:buFontTx/>
              <a:buNone/>
            </a:pPr>
            <a:r>
              <a:rPr lang="en-US"/>
              <a:t>Your installation process continues:</a:t>
            </a:r>
          </a:p>
          <a:p>
            <a:pPr marL="457200" lvl="2" indent="-228600">
              <a:buFont typeface="Times New Roman" pitchFamily="18" charset="0"/>
              <a:buNone/>
            </a:pPr>
            <a:r>
              <a:rPr lang="en-US">
                <a:solidFill>
                  <a:schemeClr val="tx1"/>
                </a:solidFill>
              </a:rPr>
              <a:t>7.	When prompted during a Linux or UNIX installation, execute additional configuration scripts as the </a:t>
            </a:r>
            <a:r>
              <a:rPr lang="en-US">
                <a:solidFill>
                  <a:schemeClr val="tx1"/>
                </a:solidFill>
                <a:latin typeface="Courier New" pitchFamily="49" charset="0"/>
              </a:rPr>
              <a:t>root</a:t>
            </a:r>
            <a:r>
              <a:rPr lang="en-US">
                <a:solidFill>
                  <a:schemeClr val="tx1"/>
                </a:solidFill>
              </a:rPr>
              <a:t> user. In an XTerm window, enter:</a:t>
            </a:r>
          </a:p>
          <a:p>
            <a:pPr marL="742950" lvl="3" indent="-228600">
              <a:buFont typeface="Times New Roman" pitchFamily="18" charset="0"/>
              <a:buNone/>
            </a:pPr>
            <a:r>
              <a:rPr lang="en-US">
                <a:solidFill>
                  <a:schemeClr val="tx1"/>
                </a:solidFill>
                <a:latin typeface="Courier New" pitchFamily="49" charset="0"/>
                <a:cs typeface="Courier New" pitchFamily="49" charset="0"/>
              </a:rPr>
              <a:t>$ su</a:t>
            </a:r>
            <a:r>
              <a:rPr lang="en-US" b="1">
                <a:solidFill>
                  <a:schemeClr val="tx1"/>
                </a:solidFill>
                <a:latin typeface="Courier New" pitchFamily="49" charset="0"/>
                <a:cs typeface="Courier New" pitchFamily="49" charset="0"/>
              </a:rPr>
              <a:t> </a:t>
            </a:r>
            <a:endParaRPr lang="en-US">
              <a:solidFill>
                <a:schemeClr val="tx1"/>
              </a:solidFill>
              <a:cs typeface="Times New Roman" pitchFamily="18" charset="0"/>
            </a:endParaRPr>
          </a:p>
          <a:p>
            <a:pPr marL="742950" lvl="3" indent="-228600">
              <a:buFont typeface="Times New Roman" pitchFamily="18" charset="0"/>
              <a:buNone/>
            </a:pPr>
            <a:r>
              <a:rPr lang="en-US">
                <a:solidFill>
                  <a:schemeClr val="tx1"/>
                </a:solidFill>
                <a:latin typeface="Courier New" pitchFamily="49" charset="0"/>
                <a:cs typeface="Courier New" pitchFamily="49" charset="0"/>
              </a:rPr>
              <a:t># password:</a:t>
            </a:r>
            <a:r>
              <a:rPr lang="en-US" b="1">
                <a:solidFill>
                  <a:schemeClr val="tx1"/>
                </a:solidFill>
                <a:latin typeface="Courier New" pitchFamily="49" charset="0"/>
                <a:cs typeface="Courier New" pitchFamily="49" charset="0"/>
              </a:rPr>
              <a:t> </a:t>
            </a:r>
            <a:r>
              <a:rPr lang="en-US">
                <a:solidFill>
                  <a:schemeClr val="tx1"/>
                </a:solidFill>
                <a:latin typeface="Courier New" pitchFamily="49" charset="0"/>
                <a:cs typeface="Courier New" pitchFamily="49" charset="0"/>
              </a:rPr>
              <a:t>oracle </a:t>
            </a:r>
            <a:r>
              <a:rPr lang="en-US">
                <a:solidFill>
                  <a:schemeClr val="tx1"/>
                </a:solidFill>
                <a:cs typeface="Times New Roman" pitchFamily="18" charset="0"/>
              </a:rPr>
              <a:t>&lt;root password, does not appear in the window&gt;</a:t>
            </a:r>
          </a:p>
          <a:p>
            <a:pPr marL="742950" lvl="3" indent="-228600">
              <a:buFont typeface="Times New Roman" pitchFamily="18" charset="0"/>
              <a:buNone/>
            </a:pPr>
            <a:r>
              <a:rPr lang="en-US">
                <a:solidFill>
                  <a:schemeClr val="tx1"/>
                </a:solidFill>
                <a:latin typeface="Courier New" pitchFamily="49" charset="0"/>
                <a:cs typeface="Courier New" pitchFamily="49" charset="0"/>
              </a:rPr>
              <a:t># cd /u01/app/oracle/oraInventory</a:t>
            </a:r>
            <a:endParaRPr lang="en-US">
              <a:solidFill>
                <a:schemeClr val="tx1"/>
              </a:solidFill>
              <a:cs typeface="Times New Roman" pitchFamily="18" charset="0"/>
            </a:endParaRPr>
          </a:p>
          <a:p>
            <a:pPr marL="742950" lvl="3" indent="-228600">
              <a:buFont typeface="Times New Roman" pitchFamily="18" charset="0"/>
              <a:buNone/>
            </a:pPr>
            <a:r>
              <a:rPr lang="en-US">
                <a:solidFill>
                  <a:schemeClr val="tx1"/>
                </a:solidFill>
                <a:latin typeface="Courier New" pitchFamily="49" charset="0"/>
                <a:cs typeface="Courier New" pitchFamily="49" charset="0"/>
              </a:rPr>
              <a:t># ./orainstRoot.sh</a:t>
            </a:r>
            <a:endParaRPr lang="en-US">
              <a:solidFill>
                <a:schemeClr val="tx1"/>
              </a:solidFill>
              <a:cs typeface="Times New Roman" pitchFamily="18" charset="0"/>
            </a:endParaRPr>
          </a:p>
          <a:p>
            <a:pPr marL="742950" lvl="3" indent="-228600">
              <a:buFont typeface="Times New Roman" pitchFamily="18" charset="0"/>
              <a:buNone/>
            </a:pPr>
            <a:r>
              <a:rPr lang="en-US">
                <a:solidFill>
                  <a:schemeClr val="tx1"/>
                </a:solidFill>
                <a:latin typeface="Courier New" pitchFamily="49" charset="0"/>
                <a:cs typeface="Courier New" pitchFamily="49" charset="0"/>
              </a:rPr>
              <a:t># cd /u01/app/oracle/product/11.1.0/db_1</a:t>
            </a:r>
          </a:p>
          <a:p>
            <a:pPr marL="742950" lvl="3" indent="-228600">
              <a:buFont typeface="Times New Roman" pitchFamily="18" charset="0"/>
              <a:buNone/>
            </a:pPr>
            <a:r>
              <a:rPr lang="en-US">
                <a:solidFill>
                  <a:schemeClr val="tx1"/>
                </a:solidFill>
                <a:latin typeface="Courier New" pitchFamily="49" charset="0"/>
                <a:cs typeface="Courier New" pitchFamily="49" charset="0"/>
              </a:rPr>
              <a:t># ./root.sh</a:t>
            </a:r>
            <a:r>
              <a:rPr lang="en-US">
                <a:solidFill>
                  <a:schemeClr val="tx1"/>
                </a:solidFill>
              </a:rPr>
              <a:t> </a:t>
            </a:r>
          </a:p>
          <a:p>
            <a:pPr marL="457200" lvl="2" indent="-228600">
              <a:buFont typeface="Times New Roman" pitchFamily="18" charset="0"/>
              <a:buAutoNum type="arabicPeriod" startAt="8"/>
            </a:pPr>
            <a:r>
              <a:rPr lang="en-US"/>
              <a:t>Accept the default for the local </a:t>
            </a:r>
            <a:r>
              <a:rPr lang="en-US">
                <a:latin typeface="Courier New" pitchFamily="49" charset="0"/>
              </a:rPr>
              <a:t>bin</a:t>
            </a:r>
            <a:r>
              <a:rPr lang="en-US"/>
              <a:t> directory </a:t>
            </a:r>
            <a:r>
              <a:rPr lang="en-US">
                <a:solidFill>
                  <a:schemeClr val="tx1"/>
                </a:solidFill>
              </a:rPr>
              <a:t>during a Linux or UNIX installation</a:t>
            </a:r>
            <a:r>
              <a:rPr lang="en-US"/>
              <a:t>. When the scripts are finished, exit all related accounts and windows to allow the installation to complete.</a:t>
            </a:r>
          </a:p>
          <a:p>
            <a:pPr marL="457200" lvl="2" indent="-228600">
              <a:buFont typeface="Times New Roman" pitchFamily="18" charset="0"/>
              <a:buAutoNum type="arabicPeriod" startAt="8"/>
            </a:pPr>
            <a:r>
              <a:rPr lang="en-US"/>
              <a:t>When your installation process comes to an end, note the URLs for future use.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D6E8B5EE-FD19-425F-96F0-28D7230F9786}" type="slidenum">
              <a:rPr lang="en-US">
                <a:solidFill>
                  <a:schemeClr val="tx1"/>
                </a:solidFill>
              </a:rPr>
              <a:pPr/>
              <a:t>17</a:t>
            </a:fld>
            <a:endParaRPr lang="en-US">
              <a:solidFill>
                <a:schemeClr val="tx1"/>
              </a:solidFill>
            </a:endParaRPr>
          </a:p>
        </p:txBody>
      </p:sp>
      <p:sp>
        <p:nvSpPr>
          <p:cNvPr id="341001" name="Rectangle 9"/>
          <p:cNvSpPr>
            <a:spLocks noChangeArrowheads="1" noTextEdit="1"/>
          </p:cNvSpPr>
          <p:nvPr>
            <p:ph type="sldImg"/>
          </p:nvPr>
        </p:nvSpPr>
        <p:spPr>
          <a:ln/>
        </p:spPr>
      </p:sp>
      <p:sp>
        <p:nvSpPr>
          <p:cNvPr id="341002" name="Rectangle 10"/>
          <p:cNvSpPr>
            <a:spLocks noGrp="1" noChangeArrowheads="1"/>
          </p:cNvSpPr>
          <p:nvPr>
            <p:ph type="body" idx="1"/>
          </p:nvPr>
        </p:nvSpPr>
        <p:spPr/>
        <p:txBody>
          <a:bodyPr/>
          <a:lstStyle/>
          <a:p>
            <a:pPr>
              <a:lnSpc>
                <a:spcPct val="90000"/>
              </a:lnSpc>
            </a:pPr>
            <a:r>
              <a:rPr lang="en-US"/>
              <a:t>Advanced Installation Options</a:t>
            </a:r>
          </a:p>
          <a:p>
            <a:pPr lvl="2">
              <a:lnSpc>
                <a:spcPct val="90000"/>
              </a:lnSpc>
              <a:spcBef>
                <a:spcPct val="25000"/>
              </a:spcBef>
            </a:pPr>
            <a:r>
              <a:rPr lang="en-US"/>
              <a:t>With OUI, you can create configurations that use Automatic Storage Management.</a:t>
            </a:r>
          </a:p>
          <a:p>
            <a:pPr lvl="2">
              <a:lnSpc>
                <a:spcPct val="90000"/>
              </a:lnSpc>
            </a:pPr>
            <a:r>
              <a:rPr lang="en-US"/>
              <a:t>You can install and configure the Oracle Enterprise Manager (EM) framework. Oracle Enterprise Manager Database Control is installed in the same Oracle home as the database and is configured to run on a stand-alone OC4J instance. You have to perform a separate installation to get EM central management capabilities.</a:t>
            </a:r>
          </a:p>
          <a:p>
            <a:pPr lvl="2">
              <a:lnSpc>
                <a:spcPct val="90000"/>
              </a:lnSpc>
            </a:pPr>
            <a:r>
              <a:rPr lang="en-US"/>
              <a:t>If you choose to use EM Database Control, you can optionally configure the database to use the Oracle-recommended default backup strategy.</a:t>
            </a:r>
          </a:p>
          <a:p>
            <a:pPr lvl="2">
              <a:lnSpc>
                <a:spcPct val="90000"/>
              </a:lnSpc>
            </a:pPr>
            <a:r>
              <a:rPr lang="en-US"/>
              <a:t>If you choose to use EM Database Control during the installation, you can configure Enterprise Manager to send email alerts to an email address that you specify. These alerts can include issues such as disk space reaching a critical limit or a database shutting down unexpectedly.</a:t>
            </a:r>
          </a:p>
          <a:p>
            <a:pPr lvl="2">
              <a:lnSpc>
                <a:spcPct val="90000"/>
              </a:lnSpc>
            </a:pPr>
            <a:r>
              <a:rPr lang="en-US"/>
              <a:t>The Oracle Database 11</a:t>
            </a:r>
            <a:r>
              <a:rPr lang="en-US" i="1"/>
              <a:t>g</a:t>
            </a:r>
            <a:r>
              <a:rPr lang="en-US"/>
              <a:t> installation supports RAC features, particularly the installation of clusterware.</a:t>
            </a:r>
          </a:p>
          <a:p>
            <a:pPr lvl="2">
              <a:lnSpc>
                <a:spcPct val="90000"/>
              </a:lnSpc>
            </a:pPr>
            <a:r>
              <a:rPr lang="en-US"/>
              <a:t>Oracle homes can be cloned by using the Enterprise Configuration Management too, which enables users to create clone requests and then schedule and process them. This tool is available through EM Grid Control.</a:t>
            </a:r>
          </a:p>
          <a:p>
            <a:pPr lvl="1">
              <a:lnSpc>
                <a:spcPct val="90000"/>
              </a:lnSpc>
            </a:pPr>
            <a:r>
              <a:rPr lang="en-US" b="1"/>
              <a:t>Note:</a:t>
            </a:r>
            <a:r>
              <a:rPr lang="en-US"/>
              <a:t> These options are available only when creating a database. If you perform the installation without creating the database, these options are unavailable. When you create the database by using the DBCA, you have the opportunity to select these options.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8BBDFBB6-BE97-4097-858A-C1575429D0BD}" type="slidenum">
              <a:rPr lang="en-US">
                <a:solidFill>
                  <a:schemeClr val="tx1"/>
                </a:solidFill>
              </a:rPr>
              <a:pPr/>
              <a:t>18</a:t>
            </a:fld>
            <a:endParaRPr lang="en-US">
              <a:solidFill>
                <a:schemeClr val="tx1"/>
              </a:solidFill>
            </a:endParaRPr>
          </a:p>
        </p:txBody>
      </p:sp>
      <p:sp>
        <p:nvSpPr>
          <p:cNvPr id="343050" name="Rectangle 10"/>
          <p:cNvSpPr>
            <a:spLocks noChangeArrowheads="1" noTextEdit="1"/>
          </p:cNvSpPr>
          <p:nvPr>
            <p:ph type="sldImg"/>
          </p:nvPr>
        </p:nvSpPr>
        <p:spPr>
          <a:ln/>
        </p:spPr>
      </p:sp>
      <p:sp>
        <p:nvSpPr>
          <p:cNvPr id="343051" name="Rectangle 11"/>
          <p:cNvSpPr>
            <a:spLocks noGrp="1" noChangeArrowheads="1"/>
          </p:cNvSpPr>
          <p:nvPr>
            <p:ph type="body" idx="1"/>
          </p:nvPr>
        </p:nvSpPr>
        <p:spPr/>
        <p:txBody>
          <a:bodyPr/>
          <a:lstStyle/>
          <a:p>
            <a:r>
              <a:rPr lang="en-US"/>
              <a:t>Installation Option: Silent Mode</a:t>
            </a:r>
          </a:p>
          <a:p>
            <a:pPr lvl="1"/>
            <a:r>
              <a:rPr lang="en-US"/>
              <a:t>To install and configure Oracle products by using OUI in silent or suppressed mode:</a:t>
            </a:r>
          </a:p>
          <a:p>
            <a:pPr lvl="2">
              <a:buFont typeface="Times New Roman" pitchFamily="18" charset="0"/>
              <a:buNone/>
            </a:pPr>
            <a:r>
              <a:rPr lang="en-US"/>
              <a:t>1.	Prepare a response file. File templates for each product and installation type are provided, such as </a:t>
            </a:r>
            <a:r>
              <a:rPr lang="en-US">
                <a:latin typeface="Courier New" pitchFamily="49" charset="0"/>
              </a:rPr>
              <a:t>enterprise.rsp</a:t>
            </a:r>
            <a:r>
              <a:rPr lang="en-US"/>
              <a:t>, </a:t>
            </a:r>
            <a:r>
              <a:rPr lang="en-US">
                <a:latin typeface="Courier New" pitchFamily="49" charset="0"/>
              </a:rPr>
              <a:t>standard.rsp</a:t>
            </a:r>
            <a:r>
              <a:rPr lang="en-US"/>
              <a:t>, and </a:t>
            </a:r>
            <a:r>
              <a:rPr lang="en-US">
                <a:latin typeface="Courier New" pitchFamily="49" charset="0"/>
              </a:rPr>
              <a:t>netca.rsp</a:t>
            </a:r>
            <a:r>
              <a:rPr lang="en-US"/>
              <a:t>.</a:t>
            </a:r>
          </a:p>
          <a:p>
            <a:pPr lvl="2">
              <a:buFont typeface="Times New Roman" pitchFamily="18" charset="0"/>
              <a:buNone/>
            </a:pPr>
            <a:r>
              <a:rPr lang="en-US"/>
              <a:t>2.	You can use OUI in interactive mode to record a response file that you can edit and then use to complete silent-mode or suppressed-mode installations. Create the response file under Linux and UNIX with the following command:</a:t>
            </a:r>
          </a:p>
          <a:p>
            <a:pPr lvl="3">
              <a:buFont typeface="Times New Roman" pitchFamily="18" charset="0"/>
              <a:buNone/>
            </a:pPr>
            <a:r>
              <a:rPr lang="en-US">
                <a:latin typeface="Courier New" pitchFamily="49" charset="0"/>
              </a:rPr>
              <a:t>.runInstaller –record -destinationFile &lt;filename&gt;</a:t>
            </a:r>
            <a:r>
              <a:rPr lang="en-US"/>
              <a:t> </a:t>
            </a:r>
          </a:p>
          <a:p>
            <a:pPr lvl="3">
              <a:buFont typeface="Times New Roman" pitchFamily="18" charset="0"/>
              <a:buNone/>
            </a:pPr>
            <a:r>
              <a:rPr lang="en-US"/>
              <a:t>In the syntax, </a:t>
            </a:r>
            <a:r>
              <a:rPr lang="en-US">
                <a:latin typeface="Courier New" pitchFamily="49" charset="0"/>
              </a:rPr>
              <a:t>–destinationFile</a:t>
            </a:r>
            <a:r>
              <a:rPr lang="en-US"/>
              <a:t> is the file location.</a:t>
            </a:r>
          </a:p>
          <a:p>
            <a:pPr lvl="2">
              <a:buFont typeface="Times New Roman" pitchFamily="18" charset="0"/>
              <a:buNone/>
            </a:pPr>
            <a:r>
              <a:rPr lang="en-US"/>
              <a:t>3.	Run OUI in silent or suppressed mode. Run the </a:t>
            </a:r>
            <a:r>
              <a:rPr lang="en-US">
                <a:latin typeface="Courier New" pitchFamily="49" charset="0"/>
                <a:cs typeface="Courier New" pitchFamily="49" charset="0"/>
              </a:rPr>
              <a:t>$ORACLE_BASE/oraInventory/orainstRoot.sh</a:t>
            </a:r>
            <a:r>
              <a:rPr lang="en-US">
                <a:cs typeface="Courier New" pitchFamily="49" charset="0"/>
              </a:rPr>
              <a:t> and</a:t>
            </a:r>
            <a:r>
              <a:rPr lang="en-US">
                <a:latin typeface="Courier New" pitchFamily="49" charset="0"/>
                <a:cs typeface="Courier New" pitchFamily="49" charset="0"/>
              </a:rPr>
              <a:t> $ORACLE_HOME/root.sh</a:t>
            </a:r>
            <a:r>
              <a:rPr lang="en-US">
                <a:cs typeface="Courier New" pitchFamily="49" charset="0"/>
              </a:rPr>
              <a:t> at the end of the installation.</a:t>
            </a:r>
            <a:endParaRPr lang="en-US"/>
          </a:p>
          <a:p>
            <a:pPr lvl="2">
              <a:buFont typeface="Times New Roman" pitchFamily="18" charset="0"/>
              <a:buNone/>
            </a:pPr>
            <a:r>
              <a:rPr lang="en-US"/>
              <a:t>4.	If you completed a software-only installation, run Oracle Net Configuration Assistant (NetCA) and the Database Configuration Assistant (DBCA) in silent or noninteractive mode if required.</a:t>
            </a:r>
          </a:p>
          <a:p>
            <a:pPr lvl="1"/>
            <a:r>
              <a:rPr lang="en-US"/>
              <a:t>For more information, see your OS-specific </a:t>
            </a:r>
            <a:r>
              <a:rPr lang="en-US" i="1"/>
              <a:t>Oracle Database Installation Guide</a:t>
            </a:r>
            <a:r>
              <a:rPr lang="en-US"/>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F404ED3F-28DA-4FE9-B542-5EA3E6D9DD33}" type="slidenum">
              <a:rPr lang="en-US">
                <a:solidFill>
                  <a:schemeClr val="tx1"/>
                </a:solidFill>
              </a:rPr>
              <a:pPr/>
              <a:t>19</a:t>
            </a:fld>
            <a:endParaRPr lang="en-US">
              <a:solidFill>
                <a:schemeClr val="tx1"/>
              </a:solidFill>
            </a:endParaRPr>
          </a:p>
        </p:txBody>
      </p:sp>
      <p:sp>
        <p:nvSpPr>
          <p:cNvPr id="345094" name="Rectangle 6"/>
          <p:cNvSpPr>
            <a:spLocks noChangeArrowheads="1" noTextEdit="1"/>
          </p:cNvSpPr>
          <p:nvPr>
            <p:ph type="sldImg"/>
          </p:nvPr>
        </p:nvSpPr>
        <p:spPr>
          <a:ln/>
        </p:spPr>
      </p:sp>
      <p:sp>
        <p:nvSpPr>
          <p:cNvPr id="345095" name="Rectangle 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A14CF532-F16B-4606-919C-97BA7BA46048}" type="slidenum">
              <a:rPr lang="en-US">
                <a:solidFill>
                  <a:schemeClr val="tx1"/>
                </a:solidFill>
              </a:rPr>
              <a:pPr/>
              <a:t>2</a:t>
            </a:fld>
            <a:endParaRPr lang="en-US">
              <a:solidFill>
                <a:schemeClr val="tx1"/>
              </a:solidFill>
            </a:endParaRPr>
          </a:p>
        </p:txBody>
      </p:sp>
      <p:sp>
        <p:nvSpPr>
          <p:cNvPr id="308230" name="Rectangle 6"/>
          <p:cNvSpPr>
            <a:spLocks noChangeArrowheads="1" noTextEdit="1"/>
          </p:cNvSpPr>
          <p:nvPr>
            <p:ph type="sldImg"/>
          </p:nvPr>
        </p:nvSpPr>
        <p:spPr>
          <a:ln/>
        </p:spPr>
      </p:sp>
      <p:sp>
        <p:nvSpPr>
          <p:cNvPr id="308231" name="Rectangle 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45350D5E-FE18-4BED-85E2-C72CDF02A58E}" type="slidenum">
              <a:rPr lang="en-US">
                <a:solidFill>
                  <a:schemeClr val="tx1"/>
                </a:solidFill>
              </a:rPr>
              <a:pPr/>
              <a:t>20</a:t>
            </a:fld>
            <a:endParaRPr lang="en-US">
              <a:solidFill>
                <a:schemeClr val="tx1"/>
              </a:solidFill>
            </a:endParaRPr>
          </a:p>
        </p:txBody>
      </p:sp>
      <p:sp>
        <p:nvSpPr>
          <p:cNvPr id="347140" name="Rectangle 4"/>
          <p:cNvSpPr>
            <a:spLocks noChangeArrowheads="1" noTextEdit="1"/>
          </p:cNvSpPr>
          <p:nvPr>
            <p:ph type="sldImg"/>
          </p:nvPr>
        </p:nvSpPr>
        <p:spPr>
          <a:ln/>
        </p:spPr>
      </p:sp>
      <p:sp>
        <p:nvSpPr>
          <p:cNvPr id="34714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50B5CF8E-7E3F-4D5A-ABD5-39E18848F952}" type="slidenum">
              <a:rPr lang="en-US">
                <a:solidFill>
                  <a:schemeClr val="tx1"/>
                </a:solidFill>
              </a:rPr>
              <a:pPr/>
              <a:t>3</a:t>
            </a:fld>
            <a:endParaRPr lang="en-US">
              <a:solidFill>
                <a:schemeClr val="tx1"/>
              </a:solidFill>
            </a:endParaRPr>
          </a:p>
        </p:txBody>
      </p:sp>
      <p:sp>
        <p:nvSpPr>
          <p:cNvPr id="310276" name="Rectangle 4"/>
          <p:cNvSpPr>
            <a:spLocks noChangeArrowheads="1" noTextEdit="1"/>
          </p:cNvSpPr>
          <p:nvPr>
            <p:ph type="sldImg"/>
          </p:nvPr>
        </p:nvSpPr>
        <p:spPr>
          <a:ln/>
        </p:spPr>
      </p:sp>
      <p:sp>
        <p:nvSpPr>
          <p:cNvPr id="310277" name="Rectangle 5"/>
          <p:cNvSpPr>
            <a:spLocks noGrp="1" noChangeArrowheads="1"/>
          </p:cNvSpPr>
          <p:nvPr>
            <p:ph type="body" idx="1"/>
          </p:nvPr>
        </p:nvSpPr>
        <p:spPr/>
        <p:txBody>
          <a:bodyPr/>
          <a:lstStyle/>
          <a:p>
            <a:r>
              <a:rPr lang="en-US"/>
              <a:t>Tasks of an Oracle Database Administrator</a:t>
            </a:r>
          </a:p>
          <a:p>
            <a:pPr lvl="1"/>
            <a:r>
              <a:rPr lang="en-US"/>
              <a:t>A DBA is typically responsible for installing the Oracle software and creating the database. </a:t>
            </a:r>
            <a:br>
              <a:rPr lang="en-US"/>
            </a:br>
            <a:r>
              <a:rPr lang="en-US"/>
              <a:t>As a DBA, you may be responsible for creating database storage structures, such as tablespaces. In addition, you may create the schema or set of objects to hold application data.</a:t>
            </a:r>
          </a:p>
          <a:p>
            <a:pPr lvl="1"/>
            <a:r>
              <a:rPr lang="en-US"/>
              <a:t>You must ensure that the database is available for users. You accomplish this by starting up the database, backing up the database on a regular basis, and monitoring the performance of the database. These tasks should be performed within the framework of a security strategy.</a:t>
            </a:r>
          </a:p>
          <a:p>
            <a:pPr lvl="1"/>
            <a:r>
              <a:rPr lang="en-US"/>
              <a:t>As you proceed through the lessons in this course, you learn how to perform each of these tasks. You can also refer to the </a:t>
            </a:r>
            <a:r>
              <a:rPr lang="en-US" i="1"/>
              <a:t>Oracle Database Administrator’s Guide</a:t>
            </a:r>
            <a:r>
              <a:rPr lang="en-US"/>
              <a:t> for additional information about each of the tasks outlined in the slide.</a:t>
            </a:r>
          </a:p>
          <a:p>
            <a:pPr lvl="1"/>
            <a:r>
              <a:rPr lang="en-US"/>
              <a:t>In this lesson, you focus on installation. For this core task, consider the following subtasks:</a:t>
            </a:r>
          </a:p>
          <a:p>
            <a:pPr lvl="2"/>
            <a:r>
              <a:rPr lang="en-US"/>
              <a:t>Understanding how the installation fits into the overall technical architecture of an organization</a:t>
            </a:r>
          </a:p>
          <a:p>
            <a:pPr lvl="2"/>
            <a:r>
              <a:rPr lang="en-US"/>
              <a:t>Reviewing (and updating) capacity plans</a:t>
            </a:r>
          </a:p>
          <a:p>
            <a:pPr lvl="2"/>
            <a:r>
              <a:rPr lang="en-US"/>
              <a:t>Choosing the database software (required version and options)</a:t>
            </a:r>
          </a:p>
          <a:p>
            <a:pPr lvl="2"/>
            <a:r>
              <a:rPr lang="en-US"/>
              <a:t>Ensuring that system requirements are met for all chosen elements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E024A95C-AB33-4AAE-95D3-7F4936AE5A02}" type="slidenum">
              <a:rPr lang="en-US">
                <a:solidFill>
                  <a:schemeClr val="tx1"/>
                </a:solidFill>
              </a:rPr>
              <a:pPr/>
              <a:t>4</a:t>
            </a:fld>
            <a:endParaRPr lang="en-US">
              <a:solidFill>
                <a:schemeClr val="tx1"/>
              </a:solidFill>
            </a:endParaRPr>
          </a:p>
        </p:txBody>
      </p:sp>
      <p:sp>
        <p:nvSpPr>
          <p:cNvPr id="312324" name="Rectangle 4"/>
          <p:cNvSpPr>
            <a:spLocks noChangeArrowheads="1" noTextEdit="1"/>
          </p:cNvSpPr>
          <p:nvPr>
            <p:ph type="sldImg"/>
          </p:nvPr>
        </p:nvSpPr>
        <p:spPr>
          <a:ln/>
        </p:spPr>
      </p:sp>
      <p:sp>
        <p:nvSpPr>
          <p:cNvPr id="312325" name="Rectangle 5"/>
          <p:cNvSpPr>
            <a:spLocks noGrp="1" noChangeArrowheads="1"/>
          </p:cNvSpPr>
          <p:nvPr>
            <p:ph type="body" idx="1"/>
          </p:nvPr>
        </p:nvSpPr>
        <p:spPr/>
        <p:txBody>
          <a:bodyPr/>
          <a:lstStyle/>
          <a:p>
            <a:r>
              <a:rPr lang="en-US"/>
              <a:t>Tools for Administering an Oracle Database</a:t>
            </a:r>
          </a:p>
          <a:p>
            <a:pPr lvl="1"/>
            <a:r>
              <a:rPr lang="en-US"/>
              <a:t>You can use the following tools for installation and upgrade:</a:t>
            </a:r>
          </a:p>
          <a:p>
            <a:pPr lvl="2"/>
            <a:r>
              <a:rPr lang="en-US" b="1"/>
              <a:t>Oracle Universal Installer (OUI):</a:t>
            </a:r>
            <a:r>
              <a:rPr lang="en-US"/>
              <a:t> Installs your Oracle software and options; can automatically launch the Database Configuration Assistant to create a database</a:t>
            </a:r>
          </a:p>
          <a:p>
            <a:pPr lvl="2"/>
            <a:r>
              <a:rPr lang="en-US" b="1"/>
              <a:t>Database Configuration Assistant (DBCA):</a:t>
            </a:r>
            <a:r>
              <a:rPr lang="en-US"/>
              <a:t> Creates a database from Oracle-supplied templates, enabling you to copy a preconfigured seed database (Alternatively, you can create your own database and templates.)</a:t>
            </a:r>
          </a:p>
          <a:p>
            <a:pPr lvl="2"/>
            <a:r>
              <a:rPr lang="en-US" b="1"/>
              <a:t>Database Upgrade Assistant (DBUA):</a:t>
            </a:r>
            <a:r>
              <a:rPr lang="en-US"/>
              <a:t> Guides you through the upgrade of your existing database to a new Oracle release</a:t>
            </a:r>
          </a:p>
          <a:p>
            <a:pPr lvl="2"/>
            <a:r>
              <a:rPr lang="en-US" b="1"/>
              <a:t>Oracle Net Manager: </a:t>
            </a:r>
            <a:r>
              <a:rPr lang="en-US"/>
              <a:t>Configures network connectivity for your Oracle databases and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778BE35E-7DB9-4B2E-8433-31D569A9E1AA}" type="slidenum">
              <a:rPr lang="en-US">
                <a:solidFill>
                  <a:schemeClr val="tx1"/>
                </a:solidFill>
              </a:rPr>
              <a:pPr/>
              <a:t>5</a:t>
            </a:fld>
            <a:endParaRPr lang="en-US">
              <a:solidFill>
                <a:schemeClr val="tx1"/>
              </a:solidFill>
            </a:endParaRPr>
          </a:p>
        </p:txBody>
      </p:sp>
      <p:sp>
        <p:nvSpPr>
          <p:cNvPr id="314372" name="Rectangle 4"/>
          <p:cNvSpPr>
            <a:spLocks noGrp="1" noChangeArrowheads="1"/>
          </p:cNvSpPr>
          <p:nvPr>
            <p:ph type="body" idx="1"/>
          </p:nvPr>
        </p:nvSpPr>
        <p:spPr>
          <a:xfrm>
            <a:off x="449263" y="450850"/>
            <a:ext cx="5959475" cy="8181975"/>
          </a:xfrm>
        </p:spPr>
        <p:txBody>
          <a:bodyPr/>
          <a:lstStyle/>
          <a:p>
            <a:r>
              <a:rPr lang="en-US"/>
              <a:t>Tools for Administering an Oracle Database (continued)</a:t>
            </a:r>
          </a:p>
          <a:p>
            <a:pPr lvl="1"/>
            <a:r>
              <a:rPr lang="en-US"/>
              <a:t>The following tools are used to manage your Oracle instance and database:</a:t>
            </a:r>
          </a:p>
          <a:p>
            <a:pPr lvl="2"/>
            <a:r>
              <a:rPr lang="en-US" b="1"/>
              <a:t>Oracle Enterprise Manager (EM):</a:t>
            </a:r>
            <a:r>
              <a:rPr lang="en-US"/>
              <a:t> Combines a graphical console, agents, common services, and tools to provide an integrated and comprehensive system management platform for managing Oracle products. After you have installed the Oracle software, created or upgraded a database, and configured the network, you can use EM as the single interface for managing your database. In addition to providing a Web-based user interface for executing SQL commands, it interfaces with other Oracle components that are used to administer your database (for example, Recovery Manager and Scheduler). </a:t>
            </a:r>
          </a:p>
          <a:p>
            <a:pPr lvl="2">
              <a:buFont typeface="Times New Roman" pitchFamily="18" charset="0"/>
              <a:buNone/>
            </a:pPr>
            <a:r>
              <a:rPr lang="en-US"/>
              <a:t>	The main EM tools that are used to administer an Oracle database are:</a:t>
            </a:r>
          </a:p>
          <a:p>
            <a:pPr lvl="3"/>
            <a:r>
              <a:rPr lang="en-US" b="1"/>
              <a:t>Enterprise Manager Database Console:</a:t>
            </a:r>
            <a:r>
              <a:rPr lang="en-US"/>
              <a:t> To administer one database</a:t>
            </a:r>
          </a:p>
          <a:p>
            <a:pPr lvl="3"/>
            <a:r>
              <a:rPr lang="en-US" b="1"/>
              <a:t>Enterprise Manager Grid Control:</a:t>
            </a:r>
            <a:r>
              <a:rPr lang="en-US"/>
              <a:t> To administer many databases at the same time</a:t>
            </a:r>
          </a:p>
          <a:p>
            <a:pPr lvl="2"/>
            <a:r>
              <a:rPr lang="en-US" b="1"/>
              <a:t>SQL*Plus:</a:t>
            </a:r>
            <a:r>
              <a:rPr lang="en-US"/>
              <a:t> Standard command-line interface for managing your database</a:t>
            </a:r>
          </a:p>
          <a:p>
            <a:pPr lvl="2"/>
            <a:r>
              <a:rPr lang="en-US" b="1"/>
              <a:t>Recovery Manager (RMAN):</a:t>
            </a:r>
            <a:r>
              <a:rPr lang="en-US"/>
              <a:t> Oracle tool that provides a complete solution for the backup, restoration, and recovery needs of the entire database or of specific database files</a:t>
            </a:r>
          </a:p>
          <a:p>
            <a:pPr lvl="2"/>
            <a:r>
              <a:rPr lang="en-US" b="1"/>
              <a:t>Oracle Secure Backup:</a:t>
            </a:r>
            <a:r>
              <a:rPr lang="en-US"/>
              <a:t> Provides tape backup management for the Oracle ecosystem, which includes:</a:t>
            </a:r>
          </a:p>
          <a:p>
            <a:pPr lvl="3"/>
            <a:r>
              <a:rPr lang="en-US"/>
              <a:t>Oracle database protection to tape through integration with Recovery Manager</a:t>
            </a:r>
          </a:p>
          <a:p>
            <a:pPr lvl="3"/>
            <a:r>
              <a:rPr lang="en-US"/>
              <a:t>Seamless support of Oracle Real Application Clusters (RAC)</a:t>
            </a:r>
          </a:p>
          <a:p>
            <a:pPr lvl="3"/>
            <a:r>
              <a:rPr lang="en-US"/>
              <a:t>Central administration of distributed clients and media servers, including Oracle Application Servers, Oracle Collaboration Suites, Oracle home, and binaries</a:t>
            </a:r>
          </a:p>
          <a:p>
            <a:pPr lvl="2"/>
            <a:r>
              <a:rPr lang="en-US" b="1"/>
              <a:t>Data Pump:</a:t>
            </a:r>
            <a:r>
              <a:rPr lang="en-US"/>
              <a:t> Enables the high-speed transfer of data from one database to another (For example, you may want to export a table and import it into another database.)</a:t>
            </a:r>
          </a:p>
          <a:p>
            <a:pPr lvl="2"/>
            <a:r>
              <a:rPr lang="en-US" b="1"/>
              <a:t>SQL*Loader:</a:t>
            </a:r>
            <a:r>
              <a:rPr lang="en-US"/>
              <a:t> Enables the loading of data from an external file into an Oracle database; one of several Oracle utilities that you can use to load data into database tables</a:t>
            </a:r>
          </a:p>
          <a:p>
            <a:pPr lvl="2"/>
            <a:r>
              <a:rPr lang="en-US" b="1"/>
              <a:t>Command-line tools:</a:t>
            </a:r>
          </a:p>
          <a:p>
            <a:pPr lvl="3"/>
            <a:r>
              <a:rPr lang="en-US"/>
              <a:t>To administer Enterprise Manager:</a:t>
            </a:r>
          </a:p>
          <a:p>
            <a:pPr lvl="4"/>
            <a:r>
              <a:rPr lang="en-US"/>
              <a:t>emctl start | status | set | stop dbconsole</a:t>
            </a:r>
            <a:endParaRPr lang="en-US">
              <a:latin typeface="Times New Roman" pitchFamily="18" charset="0"/>
            </a:endParaRPr>
          </a:p>
          <a:p>
            <a:pPr lvl="3"/>
            <a:r>
              <a:rPr lang="en-US"/>
              <a:t>To administer the listener:</a:t>
            </a:r>
          </a:p>
          <a:p>
            <a:pPr lvl="4"/>
            <a:r>
              <a:rPr lang="en-US"/>
              <a:t>lsnrctl help | start | status | stop dbconsole</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0E8E4CBC-1157-4337-A203-080B4F02534D}" type="slidenum">
              <a:rPr lang="en-US">
                <a:solidFill>
                  <a:schemeClr val="tx1"/>
                </a:solidFill>
              </a:rPr>
              <a:pPr/>
              <a:t>6</a:t>
            </a:fld>
            <a:endParaRPr lang="en-US">
              <a:solidFill>
                <a:schemeClr val="tx1"/>
              </a:solidFill>
            </a:endParaRPr>
          </a:p>
        </p:txBody>
      </p:sp>
      <p:sp>
        <p:nvSpPr>
          <p:cNvPr id="316420" name="Rectangle 4"/>
          <p:cNvSpPr>
            <a:spLocks noChangeArrowheads="1" noTextEdit="1"/>
          </p:cNvSpPr>
          <p:nvPr>
            <p:ph type="sldImg"/>
          </p:nvPr>
        </p:nvSpPr>
        <p:spPr>
          <a:ln/>
        </p:spPr>
      </p:sp>
      <p:sp>
        <p:nvSpPr>
          <p:cNvPr id="316421" name="Rectangle 5"/>
          <p:cNvSpPr>
            <a:spLocks noGrp="1" noChangeArrowheads="1"/>
          </p:cNvSpPr>
          <p:nvPr>
            <p:ph type="body" idx="1"/>
          </p:nvPr>
        </p:nvSpPr>
        <p:spPr/>
        <p:txBody>
          <a:bodyPr/>
          <a:lstStyle/>
          <a:p>
            <a:r>
              <a:rPr lang="en-US"/>
              <a:t>Installation: System Requirements</a:t>
            </a:r>
          </a:p>
          <a:p>
            <a:pPr lvl="2">
              <a:spcBef>
                <a:spcPct val="25000"/>
              </a:spcBef>
            </a:pPr>
            <a:r>
              <a:rPr lang="en-US"/>
              <a:t>A standard installation can be completed on a computer with 1 GB of RAM and 1.5 GB of swap space or larger. </a:t>
            </a:r>
          </a:p>
          <a:p>
            <a:pPr lvl="2"/>
            <a:r>
              <a:rPr lang="en-US"/>
              <a:t>Depending on the activity level of the machine on which you are installing the Oracle Database software, the standard installation can complete in 20 minutes or less.</a:t>
            </a:r>
          </a:p>
          <a:p>
            <a:pPr lvl="2"/>
            <a:r>
              <a:rPr lang="en-US"/>
              <a:t>Some installation details:</a:t>
            </a:r>
          </a:p>
          <a:p>
            <a:pPr lvl="3"/>
            <a:r>
              <a:rPr lang="en-US"/>
              <a:t>Oracle Database 11</a:t>
            </a:r>
            <a:r>
              <a:rPr lang="en-US" i="1"/>
              <a:t>g </a:t>
            </a:r>
            <a:r>
              <a:rPr lang="en-US"/>
              <a:t>ships only one seed database template.</a:t>
            </a:r>
          </a:p>
          <a:p>
            <a:pPr lvl="3"/>
            <a:r>
              <a:rPr lang="en-US"/>
              <a:t>Duplicated files are removed.</a:t>
            </a:r>
          </a:p>
          <a:p>
            <a:pPr lvl="3"/>
            <a:r>
              <a:rPr lang="en-US"/>
              <a:t>Many other products and demonstrations are installable from additional CDs.</a:t>
            </a:r>
          </a:p>
          <a:p>
            <a:pPr lvl="1"/>
            <a:r>
              <a:rPr lang="en-US"/>
              <a:t>The hardware requirements listed in the slide are minimal requirements across all platforms. Your installation may have additional requirements (especially disk space).</a:t>
            </a:r>
          </a:p>
          <a:p>
            <a:pPr lvl="1"/>
            <a:r>
              <a:rPr lang="en-US" b="1"/>
              <a:t>Note:</a:t>
            </a:r>
            <a:r>
              <a:rPr lang="en-US"/>
              <a:t> An Enterprise Edition installation type that includes a standard seed database is referred to as a “standard installation.”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12E1F5F7-D837-4008-8FFD-90B12F81B721}" type="slidenum">
              <a:rPr lang="en-US">
                <a:solidFill>
                  <a:schemeClr val="tx1"/>
                </a:solidFill>
              </a:rPr>
              <a:pPr/>
              <a:t>7</a:t>
            </a:fld>
            <a:endParaRPr lang="en-US">
              <a:solidFill>
                <a:schemeClr val="tx1"/>
              </a:solidFill>
            </a:endParaRPr>
          </a:p>
        </p:txBody>
      </p:sp>
      <p:sp>
        <p:nvSpPr>
          <p:cNvPr id="318468" name="Rectangle 4"/>
          <p:cNvSpPr>
            <a:spLocks noChangeArrowheads="1" noTextEdit="1"/>
          </p:cNvSpPr>
          <p:nvPr>
            <p:ph type="sldImg"/>
          </p:nvPr>
        </p:nvSpPr>
        <p:spPr>
          <a:ln/>
        </p:spPr>
      </p:sp>
      <p:sp>
        <p:nvSpPr>
          <p:cNvPr id="318469" name="Rectangle 5"/>
          <p:cNvSpPr>
            <a:spLocks noGrp="1" noChangeArrowheads="1"/>
          </p:cNvSpPr>
          <p:nvPr>
            <p:ph type="body" idx="1"/>
          </p:nvPr>
        </p:nvSpPr>
        <p:spPr/>
        <p:txBody>
          <a:bodyPr/>
          <a:lstStyle/>
          <a:p>
            <a:r>
              <a:rPr lang="en-US"/>
              <a:t>Checking the System Requirements</a:t>
            </a:r>
          </a:p>
          <a:p>
            <a:pPr lvl="1"/>
            <a:r>
              <a:rPr lang="en-US"/>
              <a:t>The Oracle Database 11</a:t>
            </a:r>
            <a:r>
              <a:rPr lang="en-US" i="1"/>
              <a:t>g</a:t>
            </a:r>
            <a:r>
              <a:rPr lang="en-US"/>
              <a:t> installation automates most of the prerequisite checks to verify the following: </a:t>
            </a:r>
          </a:p>
          <a:p>
            <a:pPr lvl="2"/>
            <a:r>
              <a:rPr lang="en-US">
                <a:cs typeface="Times New Roman" pitchFamily="18" charset="0"/>
              </a:rPr>
              <a:t>Minimum temporary space requirements for installation and configuration are checked. Those requirements are validated during the installation process.</a:t>
            </a:r>
            <a:endParaRPr lang="en-US"/>
          </a:p>
          <a:p>
            <a:pPr lvl="2"/>
            <a:r>
              <a:rPr lang="en-US"/>
              <a:t>64-bit installations are prevented from being installed into Oracle homes with 32-bit software already installed (and vice versa).</a:t>
            </a:r>
          </a:p>
          <a:p>
            <a:pPr lvl="2"/>
            <a:r>
              <a:rPr lang="en-US"/>
              <a:t>Oracle Database 11</a:t>
            </a:r>
            <a:r>
              <a:rPr lang="en-US" i="1"/>
              <a:t>g</a:t>
            </a:r>
            <a:r>
              <a:rPr lang="en-US"/>
              <a:t> is certified against several versions of the Linux platform.</a:t>
            </a:r>
          </a:p>
          <a:p>
            <a:pPr lvl="2"/>
            <a:r>
              <a:rPr lang="en-US"/>
              <a:t>All required OS patches are installed.</a:t>
            </a:r>
          </a:p>
          <a:p>
            <a:pPr lvl="2"/>
            <a:r>
              <a:rPr lang="en-US"/>
              <a:t>All required system and kernel parameters are set correctly.</a:t>
            </a:r>
          </a:p>
          <a:p>
            <a:pPr lvl="2"/>
            <a:r>
              <a:rPr lang="en-US"/>
              <a:t>The </a:t>
            </a:r>
            <a:r>
              <a:rPr lang="en-US">
                <a:latin typeface="Courier New" pitchFamily="49" charset="0"/>
              </a:rPr>
              <a:t>DISPLAY</a:t>
            </a:r>
            <a:r>
              <a:rPr lang="en-US"/>
              <a:t> environment variable is set and the user has sufficient permissions to display to the specified </a:t>
            </a:r>
            <a:r>
              <a:rPr lang="en-US">
                <a:latin typeface="Courier New" pitchFamily="49" charset="0"/>
              </a:rPr>
              <a:t>DISPLAY</a:t>
            </a:r>
            <a:r>
              <a:rPr lang="en-US"/>
              <a:t>.</a:t>
            </a:r>
          </a:p>
          <a:p>
            <a:pPr lvl="2"/>
            <a:r>
              <a:rPr lang="en-US"/>
              <a:t>The system has a sufficient swapping set.</a:t>
            </a:r>
          </a:p>
          <a:p>
            <a:pPr lvl="2"/>
            <a:r>
              <a:rPr lang="en-US"/>
              <a:t>The Oracle home for the new installation either is empty or is one of a handful of supported releases on top of which Oracle Database 11</a:t>
            </a:r>
            <a:r>
              <a:rPr lang="en-US" i="1"/>
              <a:t>g</a:t>
            </a:r>
            <a:r>
              <a:rPr lang="en-US"/>
              <a:t> can be installed. The installation process also verifies that those releases are registered in the Oracle inventory.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518D9FEE-A7EA-4887-AE2C-1D42E74CFB07}" type="slidenum">
              <a:rPr lang="en-US">
                <a:solidFill>
                  <a:schemeClr val="tx1"/>
                </a:solidFill>
              </a:rPr>
              <a:pPr/>
              <a:t>8</a:t>
            </a:fld>
            <a:endParaRPr lang="en-US">
              <a:solidFill>
                <a:schemeClr val="tx1"/>
              </a:solidFill>
            </a:endParaRPr>
          </a:p>
        </p:txBody>
      </p:sp>
      <p:sp>
        <p:nvSpPr>
          <p:cNvPr id="320516" name="Rectangle 4"/>
          <p:cNvSpPr>
            <a:spLocks noChangeArrowheads="1" noTextEdit="1"/>
          </p:cNvSpPr>
          <p:nvPr>
            <p:ph type="sldImg"/>
          </p:nvPr>
        </p:nvSpPr>
        <p:spPr>
          <a:ln/>
        </p:spPr>
      </p:sp>
      <p:sp>
        <p:nvSpPr>
          <p:cNvPr id="320517" name="Rectangle 5"/>
          <p:cNvSpPr>
            <a:spLocks noGrp="1" noChangeArrowheads="1"/>
          </p:cNvSpPr>
          <p:nvPr>
            <p:ph type="body" idx="1"/>
          </p:nvPr>
        </p:nvSpPr>
        <p:spPr/>
        <p:txBody>
          <a:bodyPr/>
          <a:lstStyle/>
          <a:p>
            <a:r>
              <a:rPr lang="en-US"/>
              <a:t>Optimal Flexible Architecture (OFA)</a:t>
            </a:r>
          </a:p>
          <a:p>
            <a:pPr lvl="1"/>
            <a:r>
              <a:rPr lang="en-US"/>
              <a:t>OFA is a method for configuring the Oracle database and other databases. OFA takes advantage of the capabilities of the OS and disk subsystems to create an easy-to-administer configuration that allows maximum flexibility for growing and high-performance databases. The methods described here are the basics of OFA. </a:t>
            </a:r>
          </a:p>
          <a:p>
            <a:pPr lvl="1"/>
            <a:r>
              <a:rPr lang="en-US"/>
              <a:t>OFA is designed to:</a:t>
            </a:r>
          </a:p>
          <a:p>
            <a:pPr lvl="2"/>
            <a:r>
              <a:rPr lang="en-US"/>
              <a:t>Organize large amounts of complicated software and data on the disk to avoid device bottlenecks and poor performance</a:t>
            </a:r>
          </a:p>
          <a:p>
            <a:pPr lvl="2"/>
            <a:r>
              <a:rPr lang="en-US"/>
              <a:t>Facilitate routine administrative tasks (such as software and data backup) that are often vulnerable to data corruption</a:t>
            </a:r>
          </a:p>
          <a:p>
            <a:pPr lvl="2"/>
            <a:r>
              <a:rPr lang="en-US"/>
              <a:t>Facilitate switching between multiple Oracle databases</a:t>
            </a:r>
          </a:p>
          <a:p>
            <a:pPr lvl="2"/>
            <a:r>
              <a:rPr lang="en-US"/>
              <a:t>Manage and administer database growth</a:t>
            </a:r>
          </a:p>
          <a:p>
            <a:pPr lvl="2"/>
            <a:r>
              <a:rPr lang="en-US"/>
              <a:t>Help eliminate fragmentation of free space in the data dictionary, isolate other fragmentation, and minimize resource contention</a:t>
            </a:r>
          </a:p>
          <a:p>
            <a:pPr lvl="1"/>
            <a:r>
              <a:rPr lang="en-US"/>
              <a:t>For details about the goals and implementation of OFA, see the </a:t>
            </a:r>
            <a:r>
              <a:rPr lang="en-US" i="1">
                <a:solidFill>
                  <a:schemeClr val="tx1"/>
                </a:solidFill>
              </a:rPr>
              <a:t>Oracle Installation Guide for UNIX Systems</a:t>
            </a:r>
            <a:r>
              <a:rPr lang="en-US">
                <a:solidFill>
                  <a:schemeClr val="tx1"/>
                </a:solidFill>
              </a:rPr>
              <a:t>.</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a:t>
            </a:r>
            <a:r>
              <a:rPr lang="en-US">
                <a:solidFill>
                  <a:schemeClr val="tx1"/>
                </a:solidFill>
              </a:rPr>
              <a:t>   2 - </a:t>
            </a:r>
            <a:fld id="{6E79B6A0-076C-4591-B9D5-EA238AA25140}" type="slidenum">
              <a:rPr lang="en-US">
                <a:solidFill>
                  <a:schemeClr val="tx1"/>
                </a:solidFill>
              </a:rPr>
              <a:pPr/>
              <a:t>9</a:t>
            </a:fld>
            <a:endParaRPr lang="en-US">
              <a:solidFill>
                <a:schemeClr val="tx1"/>
              </a:solidFill>
            </a:endParaRPr>
          </a:p>
        </p:txBody>
      </p:sp>
      <p:sp>
        <p:nvSpPr>
          <p:cNvPr id="322564" name="Rectangle 4"/>
          <p:cNvSpPr>
            <a:spLocks noChangeArrowheads="1" noTextEdit="1"/>
          </p:cNvSpPr>
          <p:nvPr>
            <p:ph type="sldImg"/>
          </p:nvPr>
        </p:nvSpPr>
        <p:spPr>
          <a:ln/>
        </p:spPr>
      </p:sp>
      <p:sp>
        <p:nvSpPr>
          <p:cNvPr id="322565" name="Rectangle 5"/>
          <p:cNvSpPr>
            <a:spLocks noGrp="1" noChangeArrowheads="1"/>
          </p:cNvSpPr>
          <p:nvPr>
            <p:ph type="body" idx="1"/>
          </p:nvPr>
        </p:nvSpPr>
        <p:spPr/>
        <p:txBody>
          <a:bodyPr/>
          <a:lstStyle/>
          <a:p>
            <a:pPr eaLnBrk="0" hangingPunct="0">
              <a:buFontTx/>
              <a:buNone/>
            </a:pPr>
            <a:r>
              <a:rPr lang="en-US"/>
              <a:t>Optimal Flexible Architecture: Naming Scheme</a:t>
            </a:r>
          </a:p>
          <a:p>
            <a:pPr lvl="1" eaLnBrk="0" hangingPunct="0">
              <a:buFontTx/>
              <a:buNone/>
            </a:pPr>
            <a:r>
              <a:rPr lang="en-US"/>
              <a:t>At the core of OFA is a scheme that provides naming standards for your mount points (which are often the physical disks), the directories and subdirectories on those mount points, and the files themselves. </a:t>
            </a:r>
          </a:p>
          <a:p>
            <a:pPr lvl="1" eaLnBrk="0" hangingPunct="0">
              <a:buFontTx/>
              <a:buNone/>
            </a:pPr>
            <a:r>
              <a:rPr lang="en-US" b="1"/>
              <a:t>Mount point syntax:</a:t>
            </a:r>
            <a:r>
              <a:rPr lang="en-US"/>
              <a:t> Name all mount points by using the </a:t>
            </a:r>
            <a:r>
              <a:rPr lang="en-US">
                <a:latin typeface="Courier New" pitchFamily="49" charset="0"/>
              </a:rPr>
              <a:t>/</a:t>
            </a:r>
            <a:r>
              <a:rPr lang="en-US" i="1">
                <a:latin typeface="Courier New" pitchFamily="49" charset="0"/>
              </a:rPr>
              <a:t>pm</a:t>
            </a:r>
            <a:r>
              <a:rPr lang="en-US"/>
              <a:t> syntax, where </a:t>
            </a:r>
            <a:r>
              <a:rPr lang="en-US" i="1">
                <a:latin typeface="Courier New" pitchFamily="49" charset="0"/>
              </a:rPr>
              <a:t>p</a:t>
            </a:r>
            <a:r>
              <a:rPr lang="en-US"/>
              <a:t> is a string constant and</a:t>
            </a:r>
            <a:r>
              <a:rPr lang="en-US" i="1"/>
              <a:t> </a:t>
            </a:r>
            <a:r>
              <a:rPr lang="en-US" i="1">
                <a:latin typeface="Courier New" pitchFamily="49" charset="0"/>
              </a:rPr>
              <a:t>m</a:t>
            </a:r>
            <a:r>
              <a:rPr lang="en-US" i="1">
                <a:latin typeface="Arial" charset="0"/>
              </a:rPr>
              <a:t> </a:t>
            </a:r>
            <a:r>
              <a:rPr lang="en-US"/>
              <a:t>is a unique fixed-length key (typically a two-digit number) that is used to distinguish each mount point. Examples of OFA-compliant mount points are </a:t>
            </a:r>
            <a:r>
              <a:rPr lang="en-US">
                <a:latin typeface="Courier New" pitchFamily="49" charset="0"/>
              </a:rPr>
              <a:t>/u01</a:t>
            </a:r>
            <a:r>
              <a:rPr lang="en-US"/>
              <a:t> and </a:t>
            </a:r>
            <a:r>
              <a:rPr lang="en-US">
                <a:latin typeface="Courier New" pitchFamily="49" charset="0"/>
              </a:rPr>
              <a:t>/u02</a:t>
            </a:r>
            <a:r>
              <a:rPr lang="en-US"/>
              <a:t>.</a:t>
            </a:r>
          </a:p>
          <a:p>
            <a:pPr lvl="1" eaLnBrk="0" hangingPunct="0">
              <a:buFontTx/>
              <a:buNone/>
            </a:pPr>
            <a:r>
              <a:rPr lang="en-US" b="1"/>
              <a:t>Home directories syntax:</a:t>
            </a:r>
            <a:r>
              <a:rPr lang="en-US"/>
              <a:t> Name all home directories by using the </a:t>
            </a:r>
            <a:r>
              <a:rPr lang="en-US">
                <a:latin typeface="Courier New" pitchFamily="49" charset="0"/>
              </a:rPr>
              <a:t>/</a:t>
            </a:r>
            <a:r>
              <a:rPr lang="en-US" i="1">
                <a:latin typeface="Courier New" pitchFamily="49" charset="0"/>
              </a:rPr>
              <a:t>pm</a:t>
            </a:r>
            <a:r>
              <a:rPr lang="en-US">
                <a:latin typeface="Courier New" pitchFamily="49" charset="0"/>
              </a:rPr>
              <a:t>/</a:t>
            </a:r>
            <a:r>
              <a:rPr lang="en-US" i="1">
                <a:latin typeface="Courier New" pitchFamily="49" charset="0"/>
              </a:rPr>
              <a:t>h</a:t>
            </a:r>
            <a:r>
              <a:rPr lang="en-US">
                <a:latin typeface="Courier New" pitchFamily="49" charset="0"/>
              </a:rPr>
              <a:t>/</a:t>
            </a:r>
            <a:r>
              <a:rPr lang="en-US" i="1">
                <a:latin typeface="Courier New" pitchFamily="49" charset="0"/>
              </a:rPr>
              <a:t>u</a:t>
            </a:r>
            <a:r>
              <a:rPr lang="en-US"/>
              <a:t> syntax, where </a:t>
            </a:r>
            <a:r>
              <a:rPr lang="en-US" i="1">
                <a:latin typeface="Courier New" pitchFamily="49" charset="0"/>
              </a:rPr>
              <a:t>pm</a:t>
            </a:r>
            <a:r>
              <a:rPr lang="en-US" i="1"/>
              <a:t> </a:t>
            </a:r>
            <a:r>
              <a:rPr lang="en-US"/>
              <a:t>is a mount point name,</a:t>
            </a:r>
            <a:r>
              <a:rPr lang="en-US" i="1"/>
              <a:t> </a:t>
            </a:r>
            <a:r>
              <a:rPr lang="en-US" i="1">
                <a:latin typeface="Courier New" pitchFamily="49" charset="0"/>
              </a:rPr>
              <a:t>h</a:t>
            </a:r>
            <a:r>
              <a:rPr lang="en-US" i="1"/>
              <a:t> </a:t>
            </a:r>
            <a:r>
              <a:rPr lang="en-US"/>
              <a:t>is a</a:t>
            </a:r>
            <a:r>
              <a:rPr lang="en-US" i="1"/>
              <a:t> </a:t>
            </a:r>
            <a:r>
              <a:rPr lang="en-US"/>
              <a:t>standard directory name, and</a:t>
            </a:r>
            <a:r>
              <a:rPr lang="en-US" i="1"/>
              <a:t> </a:t>
            </a:r>
            <a:r>
              <a:rPr lang="en-US" i="1">
                <a:latin typeface="Courier New" pitchFamily="49" charset="0"/>
              </a:rPr>
              <a:t>u</a:t>
            </a:r>
            <a:r>
              <a:rPr lang="en-US" i="1"/>
              <a:t> </a:t>
            </a:r>
            <a:r>
              <a:rPr lang="en-US"/>
              <a:t>is the name of the owner of the directory. Examples of OFA-compliant home directories are:</a:t>
            </a:r>
          </a:p>
          <a:p>
            <a:pPr lvl="4" eaLnBrk="0" hangingPunct="0">
              <a:buFontTx/>
              <a:buNone/>
            </a:pPr>
            <a:r>
              <a:rPr lang="en-US"/>
              <a:t>/u01/app/oracle </a:t>
            </a:r>
          </a:p>
          <a:p>
            <a:pPr lvl="4" eaLnBrk="0" hangingPunct="0">
              <a:buFontTx/>
              <a:buNone/>
            </a:pPr>
            <a:r>
              <a:rPr lang="en-US"/>
              <a:t>/u01/home/oracle</a:t>
            </a:r>
          </a:p>
          <a:p>
            <a:pPr lvl="1" eaLnBrk="0" hangingPunct="0">
              <a:buFontTx/>
              <a:buNone/>
            </a:pPr>
            <a:r>
              <a:rPr lang="en-US" b="1"/>
              <a:t>Software directories syntax:</a:t>
            </a:r>
            <a:r>
              <a:rPr lang="en-US"/>
              <a:t> Store each version of the Oracle software in a directory matching the pattern </a:t>
            </a:r>
            <a:r>
              <a:rPr lang="en-US">
                <a:latin typeface="Courier New" pitchFamily="49" charset="0"/>
              </a:rPr>
              <a:t>/</a:t>
            </a:r>
            <a:r>
              <a:rPr lang="en-US" i="1">
                <a:latin typeface="Courier New" pitchFamily="49" charset="0"/>
              </a:rPr>
              <a:t>pm</a:t>
            </a:r>
            <a:r>
              <a:rPr lang="en-US">
                <a:latin typeface="Courier New" pitchFamily="49" charset="0"/>
              </a:rPr>
              <a:t>/</a:t>
            </a:r>
            <a:r>
              <a:rPr lang="en-US" i="1">
                <a:latin typeface="Courier New" pitchFamily="49" charset="0"/>
              </a:rPr>
              <a:t>h</a:t>
            </a:r>
            <a:r>
              <a:rPr lang="en-US">
                <a:latin typeface="Courier New" pitchFamily="49" charset="0"/>
              </a:rPr>
              <a:t>/</a:t>
            </a:r>
            <a:r>
              <a:rPr lang="en-US" i="1">
                <a:latin typeface="Courier New" pitchFamily="49" charset="0"/>
              </a:rPr>
              <a:t>u</a:t>
            </a:r>
            <a:r>
              <a:rPr lang="en-US">
                <a:latin typeface="Courier New" pitchFamily="49" charset="0"/>
              </a:rPr>
              <a:t>/product/</a:t>
            </a:r>
            <a:r>
              <a:rPr lang="en-US" i="1">
                <a:latin typeface="Courier New" pitchFamily="49" charset="0"/>
              </a:rPr>
              <a:t>v</a:t>
            </a:r>
            <a:r>
              <a:rPr lang="en-US"/>
              <a:t>. Here, </a:t>
            </a:r>
            <a:r>
              <a:rPr lang="en-US">
                <a:latin typeface="Courier New" pitchFamily="49" charset="0"/>
              </a:rPr>
              <a:t>product</a:t>
            </a:r>
            <a:r>
              <a:rPr lang="en-US"/>
              <a:t> is a literal and </a:t>
            </a:r>
            <a:r>
              <a:rPr lang="en-US" i="1">
                <a:latin typeface="Courier New" pitchFamily="49" charset="0"/>
              </a:rPr>
              <a:t>v</a:t>
            </a:r>
            <a:r>
              <a:rPr lang="en-US" i="1"/>
              <a:t> </a:t>
            </a:r>
            <a:r>
              <a:rPr lang="en-US"/>
              <a:t>is a variable</a:t>
            </a:r>
            <a:r>
              <a:rPr lang="en-US" i="1"/>
              <a:t> </a:t>
            </a:r>
            <a:r>
              <a:rPr lang="en-US"/>
              <a:t>for the version number. This syntax helps to enable the OFA feature of simultaneously executing multiple versions of application software. An OFA-compliant installation of Oracle Database 11</a:t>
            </a:r>
            <a:r>
              <a:rPr lang="en-US" i="1"/>
              <a:t>g</a:t>
            </a:r>
            <a:r>
              <a:rPr lang="en-US"/>
              <a:t> version 11.1.0 is the following:</a:t>
            </a:r>
          </a:p>
          <a:p>
            <a:pPr lvl="4" eaLnBrk="0" hangingPunct="0">
              <a:buFontTx/>
              <a:buNone/>
            </a:pPr>
            <a:r>
              <a:rPr lang="en-US"/>
              <a:t>/u01/app/oracle/product/11.1.0/db_1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2</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2 - </a:t>
            </a:r>
            <a:fld id="{8E822C24-0035-4F0D-92D9-34BE2866543F}"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Rectangle 4"/>
          <p:cNvSpPr>
            <a:spLocks noGrp="1" noChangeArrowheads="1"/>
          </p:cNvSpPr>
          <p:nvPr>
            <p:ph type="ctrTitle"/>
          </p:nvPr>
        </p:nvSpPr>
        <p:spPr/>
        <p:txBody>
          <a:bodyPr/>
          <a:lstStyle/>
          <a:p>
            <a:r>
              <a:rPr lang="en-US"/>
              <a:t>Preparing the Database Environment</a:t>
            </a:r>
          </a:p>
        </p:txBody>
      </p:sp>
      <p:sp>
        <p:nvSpPr>
          <p:cNvPr id="305155" name="Line 3"/>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en-US"/>
              <a:t>Notes Only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7" name="Rectangle 5"/>
          <p:cNvSpPr>
            <a:spLocks noGrp="1" noChangeArrowheads="1"/>
          </p:cNvSpPr>
          <p:nvPr>
            <p:ph type="title"/>
          </p:nvPr>
        </p:nvSpPr>
        <p:spPr/>
        <p:txBody>
          <a:bodyPr/>
          <a:lstStyle/>
          <a:p>
            <a:r>
              <a:rPr lang="en-US"/>
              <a:t>Setting Environment Variables</a:t>
            </a:r>
          </a:p>
        </p:txBody>
      </p:sp>
      <p:sp>
        <p:nvSpPr>
          <p:cNvPr id="325638" name="Rectangle 6"/>
          <p:cNvSpPr>
            <a:spLocks noGrp="1" noChangeArrowheads="1"/>
          </p:cNvSpPr>
          <p:nvPr>
            <p:ph type="body" idx="1"/>
          </p:nvPr>
        </p:nvSpPr>
        <p:spPr>
          <a:xfrm>
            <a:off x="609600" y="1676400"/>
            <a:ext cx="7918450" cy="2235200"/>
          </a:xfrm>
        </p:spPr>
        <p:txBody>
          <a:bodyPr/>
          <a:lstStyle/>
          <a:p>
            <a:pPr lvl="1"/>
            <a:r>
              <a:rPr lang="en-US">
                <a:latin typeface="Courier New" pitchFamily="49" charset="0"/>
              </a:rPr>
              <a:t>ORACLE_BASE</a:t>
            </a:r>
            <a:r>
              <a:rPr lang="en-US"/>
              <a:t>: Base of the Oracle directory structure for OFA</a:t>
            </a:r>
          </a:p>
          <a:p>
            <a:pPr lvl="1"/>
            <a:r>
              <a:rPr lang="en-US">
                <a:latin typeface="Courier New" pitchFamily="49" charset="0"/>
              </a:rPr>
              <a:t>ORACLE_HOME</a:t>
            </a:r>
            <a:r>
              <a:rPr lang="en-US"/>
              <a:t>: Directory containing the Oracle software</a:t>
            </a:r>
          </a:p>
          <a:p>
            <a:pPr lvl="1"/>
            <a:r>
              <a:rPr lang="en-US">
                <a:latin typeface="Courier New" pitchFamily="49" charset="0"/>
              </a:rPr>
              <a:t>ORACLE_SID</a:t>
            </a:r>
            <a:r>
              <a:rPr lang="en-US"/>
              <a:t>: Initial instance name (default: </a:t>
            </a:r>
            <a:r>
              <a:rPr lang="en-US">
                <a:latin typeface="Courier New" pitchFamily="49" charset="0"/>
              </a:rPr>
              <a:t>ORCL</a:t>
            </a:r>
            <a:r>
              <a:rPr lang="en-US"/>
              <a:t>)</a:t>
            </a:r>
          </a:p>
          <a:p>
            <a:pPr lvl="1"/>
            <a:r>
              <a:rPr lang="en-US">
                <a:latin typeface="Courier New" pitchFamily="49" charset="0"/>
              </a:rPr>
              <a:t>NLS_LANG</a:t>
            </a:r>
            <a:r>
              <a:rPr lang="en-US"/>
              <a:t>: Language, territory, and client character set settings</a:t>
            </a:r>
          </a:p>
        </p:txBody>
      </p:sp>
      <p:pic>
        <p:nvPicPr>
          <p:cNvPr id="325636" name="Picture 4" descr="Globe: Europe, Middle East, Africa, Asia"/>
          <p:cNvPicPr>
            <a:picLocks noChangeAspect="1" noChangeArrowheads="1"/>
          </p:cNvPicPr>
          <p:nvPr/>
        </p:nvPicPr>
        <p:blipFill>
          <a:blip r:embed="rId3" cstate="print"/>
          <a:srcRect/>
          <a:stretch>
            <a:fillRect/>
          </a:stretch>
        </p:blipFill>
        <p:spPr bwMode="gray">
          <a:xfrm>
            <a:off x="7086600" y="4800600"/>
            <a:ext cx="1066800" cy="1066800"/>
          </a:xfrm>
          <a:prstGeom prst="rect">
            <a:avLst/>
          </a:prstGeom>
          <a:noFill/>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en-US"/>
              <a:t>Notes Only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noFill/>
        </p:spPr>
        <p:txBody>
          <a:bodyPr/>
          <a:lstStyle/>
          <a:p>
            <a:r>
              <a:rPr lang="en-US"/>
              <a:t>Oracle Universal Installer (OUI)</a:t>
            </a:r>
          </a:p>
        </p:txBody>
      </p:sp>
      <p:pic>
        <p:nvPicPr>
          <p:cNvPr id="329733" name="Picture 5" descr="l2_13a"/>
          <p:cNvPicPr>
            <a:picLocks noChangeAspect="1" noChangeArrowheads="1"/>
          </p:cNvPicPr>
          <p:nvPr/>
        </p:nvPicPr>
        <p:blipFill>
          <a:blip r:embed="rId3" cstate="print"/>
          <a:srcRect/>
          <a:stretch>
            <a:fillRect/>
          </a:stretch>
        </p:blipFill>
        <p:spPr bwMode="gray">
          <a:xfrm>
            <a:off x="1219200" y="1162050"/>
            <a:ext cx="6581775" cy="5102225"/>
          </a:xfrm>
          <a:prstGeom prst="rect">
            <a:avLst/>
          </a:prstGeom>
          <a:noFill/>
          <a:ln w="28575">
            <a:solidFill>
              <a:srgbClr val="000000"/>
            </a:solidFill>
            <a:miter lim="8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81" name="Picture 5" descr="l2_3"/>
          <p:cNvPicPr>
            <a:picLocks noChangeAspect="1" noChangeArrowheads="1"/>
          </p:cNvPicPr>
          <p:nvPr/>
        </p:nvPicPr>
        <p:blipFill>
          <a:blip r:embed="rId3" cstate="print"/>
          <a:srcRect/>
          <a:stretch>
            <a:fillRect/>
          </a:stretch>
        </p:blipFill>
        <p:spPr bwMode="gray">
          <a:xfrm>
            <a:off x="762000" y="919163"/>
            <a:ext cx="6897688" cy="5351462"/>
          </a:xfrm>
          <a:prstGeom prst="rect">
            <a:avLst/>
          </a:prstGeom>
          <a:noFill/>
          <a:ln w="28575">
            <a:solidFill>
              <a:schemeClr val="tx1"/>
            </a:solidFill>
            <a:miter lim="800000"/>
            <a:headEnd/>
            <a:tailEnd/>
          </a:ln>
        </p:spPr>
      </p:pic>
      <p:sp>
        <p:nvSpPr>
          <p:cNvPr id="331778" name="Rectangle 2"/>
          <p:cNvSpPr>
            <a:spLocks noGrp="1" noChangeArrowheads="1"/>
          </p:cNvSpPr>
          <p:nvPr>
            <p:ph type="title"/>
          </p:nvPr>
        </p:nvSpPr>
        <p:spPr/>
        <p:txBody>
          <a:bodyPr/>
          <a:lstStyle/>
          <a:p>
            <a:r>
              <a:rPr lang="en-US"/>
              <a:t>Installing the Oracle Software</a:t>
            </a:r>
          </a:p>
        </p:txBody>
      </p:sp>
      <p:pic>
        <p:nvPicPr>
          <p:cNvPr id="331780" name="Picture 4" descr="dba003c"/>
          <p:cNvPicPr>
            <a:picLocks noChangeAspect="1" noChangeArrowheads="1"/>
          </p:cNvPicPr>
          <p:nvPr/>
        </p:nvPicPr>
        <p:blipFill>
          <a:blip r:embed="rId4" cstate="print"/>
          <a:srcRect/>
          <a:stretch>
            <a:fillRect/>
          </a:stretch>
        </p:blipFill>
        <p:spPr bwMode="gray">
          <a:xfrm>
            <a:off x="2486025" y="5014913"/>
            <a:ext cx="5743575" cy="1162050"/>
          </a:xfrm>
          <a:prstGeom prst="rect">
            <a:avLst/>
          </a:prstGeom>
          <a:noFill/>
          <a:ln w="2857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Database Configuration Options</a:t>
            </a:r>
          </a:p>
        </p:txBody>
      </p:sp>
      <p:pic>
        <p:nvPicPr>
          <p:cNvPr id="333828" name="Picture 4" descr="l2_5"/>
          <p:cNvPicPr>
            <a:picLocks noChangeAspect="1" noChangeArrowheads="1"/>
          </p:cNvPicPr>
          <p:nvPr/>
        </p:nvPicPr>
        <p:blipFill>
          <a:blip r:embed="rId3" cstate="print"/>
          <a:srcRect/>
          <a:stretch>
            <a:fillRect/>
          </a:stretch>
        </p:blipFill>
        <p:spPr bwMode="gray">
          <a:xfrm>
            <a:off x="1143000" y="1065213"/>
            <a:ext cx="6738938" cy="5226050"/>
          </a:xfrm>
          <a:prstGeom prst="rect">
            <a:avLst/>
          </a:prstGeom>
          <a:noFill/>
          <a:ln w="2857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Executing Configuration Scripts</a:t>
            </a:r>
          </a:p>
        </p:txBody>
      </p:sp>
      <p:pic>
        <p:nvPicPr>
          <p:cNvPr id="335876" name="Picture 4" descr="l2_7"/>
          <p:cNvPicPr>
            <a:picLocks noChangeAspect="1" noChangeArrowheads="1"/>
          </p:cNvPicPr>
          <p:nvPr/>
        </p:nvPicPr>
        <p:blipFill>
          <a:blip r:embed="rId3" cstate="print"/>
          <a:srcRect/>
          <a:stretch>
            <a:fillRect/>
          </a:stretch>
        </p:blipFill>
        <p:spPr bwMode="gray">
          <a:xfrm>
            <a:off x="1447800" y="1295400"/>
            <a:ext cx="6240463" cy="4618038"/>
          </a:xfrm>
          <a:prstGeom prst="rect">
            <a:avLst/>
          </a:prstGeom>
          <a:noFill/>
          <a:ln w="28575">
            <a:solidFill>
              <a:schemeClr val="tx1"/>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4" name="Rectangle 6"/>
          <p:cNvSpPr>
            <a:spLocks noGrp="1" noChangeArrowheads="1"/>
          </p:cNvSpPr>
          <p:nvPr>
            <p:ph type="title"/>
          </p:nvPr>
        </p:nvSpPr>
        <p:spPr/>
        <p:txBody>
          <a:bodyPr/>
          <a:lstStyle/>
          <a:p>
            <a:r>
              <a:rPr lang="en-US"/>
              <a:t>Advanced Installation Options</a:t>
            </a:r>
          </a:p>
        </p:txBody>
      </p:sp>
      <p:sp>
        <p:nvSpPr>
          <p:cNvPr id="339975" name="Rectangle 7"/>
          <p:cNvSpPr>
            <a:spLocks noGrp="1" noChangeArrowheads="1"/>
          </p:cNvSpPr>
          <p:nvPr>
            <p:ph type="body" idx="1"/>
          </p:nvPr>
        </p:nvSpPr>
        <p:spPr>
          <a:xfrm>
            <a:off x="609600" y="1676400"/>
            <a:ext cx="7918450" cy="4194175"/>
          </a:xfrm>
        </p:spPr>
        <p:txBody>
          <a:bodyPr/>
          <a:lstStyle/>
          <a:p>
            <a:pPr lvl="1"/>
            <a:r>
              <a:rPr lang="en-US"/>
              <a:t>Database storage options:</a:t>
            </a:r>
          </a:p>
          <a:p>
            <a:pPr lvl="2"/>
            <a:r>
              <a:rPr lang="en-US"/>
              <a:t>File system</a:t>
            </a:r>
          </a:p>
          <a:p>
            <a:pPr lvl="2"/>
            <a:r>
              <a:rPr lang="en-US"/>
              <a:t>Automatic Storage Management</a:t>
            </a:r>
          </a:p>
          <a:p>
            <a:pPr lvl="2"/>
            <a:r>
              <a:rPr lang="en-US"/>
              <a:t>Raw devices</a:t>
            </a:r>
          </a:p>
          <a:p>
            <a:pPr lvl="1"/>
            <a:r>
              <a:rPr lang="en-US"/>
              <a:t>Database management options:</a:t>
            </a:r>
          </a:p>
          <a:p>
            <a:pPr lvl="2"/>
            <a:r>
              <a:rPr lang="en-US"/>
              <a:t>Enterprise Manager Grid Control</a:t>
            </a:r>
          </a:p>
          <a:p>
            <a:pPr lvl="2"/>
            <a:r>
              <a:rPr lang="en-US"/>
              <a:t>Enterprise Manager Database Control</a:t>
            </a:r>
          </a:p>
          <a:p>
            <a:pPr lvl="1"/>
            <a:r>
              <a:rPr lang="en-US"/>
              <a:t>Database backup and recovery options</a:t>
            </a:r>
          </a:p>
          <a:p>
            <a:pPr lvl="1"/>
            <a:r>
              <a:rPr lang="en-US"/>
              <a:t>Email notification options</a:t>
            </a:r>
          </a:p>
          <a:p>
            <a:pPr lvl="1"/>
            <a:r>
              <a:rPr lang="en-US"/>
              <a:t>Oracle Portable Clusterware</a:t>
            </a:r>
          </a:p>
          <a:p>
            <a:pPr lvl="1"/>
            <a:r>
              <a:rPr lang="en-US"/>
              <a:t>Cloning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3" name="Rectangle 7"/>
          <p:cNvSpPr>
            <a:spLocks noGrp="1" noChangeArrowheads="1"/>
          </p:cNvSpPr>
          <p:nvPr>
            <p:ph type="title"/>
          </p:nvPr>
        </p:nvSpPr>
        <p:spPr/>
        <p:txBody>
          <a:bodyPr/>
          <a:lstStyle/>
          <a:p>
            <a:r>
              <a:rPr lang="en-US"/>
              <a:t>Installation Option: Silent Mode</a:t>
            </a:r>
          </a:p>
        </p:txBody>
      </p:sp>
      <p:sp>
        <p:nvSpPr>
          <p:cNvPr id="342024" name="Rectangle 8"/>
          <p:cNvSpPr>
            <a:spLocks noGrp="1" noChangeArrowheads="1"/>
          </p:cNvSpPr>
          <p:nvPr>
            <p:ph type="body" idx="1"/>
          </p:nvPr>
        </p:nvSpPr>
        <p:spPr>
          <a:xfrm>
            <a:off x="609600" y="2497138"/>
            <a:ext cx="7918450" cy="3846512"/>
          </a:xfrm>
        </p:spPr>
        <p:txBody>
          <a:bodyPr/>
          <a:lstStyle/>
          <a:p>
            <a:r>
              <a:rPr lang="en-US"/>
              <a:t>To install and configure Oracle products with OUI in silent mode, perform the following steps:</a:t>
            </a:r>
          </a:p>
          <a:p>
            <a:pPr lvl="1" indent="-346075">
              <a:spcBef>
                <a:spcPct val="15000"/>
              </a:spcBef>
              <a:buFont typeface="Arial" charset="0"/>
              <a:buAutoNum type="arabicPeriod"/>
            </a:pPr>
            <a:r>
              <a:rPr lang="en-US"/>
              <a:t>Create the </a:t>
            </a:r>
            <a:r>
              <a:rPr lang="en-US">
                <a:latin typeface="Courier New" pitchFamily="49" charset="0"/>
              </a:rPr>
              <a:t>oraInst.loc</a:t>
            </a:r>
            <a:r>
              <a:rPr lang="en-US"/>
              <a:t> file (if it does not already exist).</a:t>
            </a:r>
          </a:p>
          <a:p>
            <a:pPr lvl="1" indent="-346075">
              <a:lnSpc>
                <a:spcPct val="90000"/>
              </a:lnSpc>
              <a:spcBef>
                <a:spcPct val="15000"/>
              </a:spcBef>
              <a:buFont typeface="Arial" charset="0"/>
              <a:buAutoNum type="arabicPeriod"/>
            </a:pPr>
            <a:r>
              <a:rPr lang="en-US"/>
              <a:t>Prepare a response file based on file templates that are delivered with the Oracle software.</a:t>
            </a:r>
          </a:p>
          <a:p>
            <a:pPr lvl="1" indent="-346075">
              <a:buFont typeface="Arial" charset="0"/>
              <a:buAutoNum type="arabicPeriod"/>
            </a:pPr>
            <a:r>
              <a:rPr lang="en-US"/>
              <a:t>Record a response file:</a:t>
            </a:r>
            <a:br>
              <a:rPr lang="en-US"/>
            </a:br>
            <a:r>
              <a:rPr lang="en-US">
                <a:latin typeface="Courier New" pitchFamily="49" charset="0"/>
              </a:rPr>
              <a:t>.runInstaller –record -destinationFile &lt;</a:t>
            </a:r>
            <a:r>
              <a:rPr lang="en-US" i="1">
                <a:latin typeface="Courier New" pitchFamily="49" charset="0"/>
              </a:rPr>
              <a:t>filename</a:t>
            </a:r>
            <a:r>
              <a:rPr lang="en-US">
                <a:latin typeface="Courier New" pitchFamily="49" charset="0"/>
              </a:rPr>
              <a:t>&gt;</a:t>
            </a:r>
            <a:endParaRPr lang="en-US"/>
          </a:p>
          <a:p>
            <a:pPr lvl="1" indent="-346075">
              <a:lnSpc>
                <a:spcPct val="90000"/>
              </a:lnSpc>
              <a:spcBef>
                <a:spcPct val="15000"/>
              </a:spcBef>
              <a:buFont typeface="Arial" charset="0"/>
              <a:buAutoNum type="arabicPeriod"/>
            </a:pPr>
            <a:r>
              <a:rPr lang="en-US"/>
              <a:t>Run OUI in silent or suppressed mode.</a:t>
            </a:r>
          </a:p>
          <a:p>
            <a:pPr lvl="1" indent="-346075">
              <a:lnSpc>
                <a:spcPct val="90000"/>
              </a:lnSpc>
              <a:spcBef>
                <a:spcPct val="15000"/>
              </a:spcBef>
              <a:buFont typeface="Arial" charset="0"/>
              <a:buAutoNum type="arabicPeriod"/>
            </a:pPr>
            <a:r>
              <a:rPr lang="en-US"/>
              <a:t>If required, run NetCA and the DBCA in silent mode.</a:t>
            </a:r>
          </a:p>
        </p:txBody>
      </p:sp>
      <p:pic>
        <p:nvPicPr>
          <p:cNvPr id="342020" name="Picture 4" descr="install"/>
          <p:cNvPicPr>
            <a:picLocks noChangeAspect="1" noChangeArrowheads="1"/>
          </p:cNvPicPr>
          <p:nvPr/>
        </p:nvPicPr>
        <p:blipFill>
          <a:blip r:embed="rId3" cstate="print"/>
          <a:srcRect/>
          <a:stretch>
            <a:fillRect/>
          </a:stretch>
        </p:blipFill>
        <p:spPr bwMode="gray">
          <a:xfrm>
            <a:off x="2347913" y="919163"/>
            <a:ext cx="1344612" cy="1704975"/>
          </a:xfrm>
          <a:prstGeom prst="rect">
            <a:avLst/>
          </a:prstGeom>
          <a:noFill/>
        </p:spPr>
      </p:pic>
      <p:sp>
        <p:nvSpPr>
          <p:cNvPr id="342021" name="Line 5"/>
          <p:cNvSpPr>
            <a:spLocks noChangeShapeType="1"/>
          </p:cNvSpPr>
          <p:nvPr/>
        </p:nvSpPr>
        <p:spPr bwMode="gray">
          <a:xfrm flipH="1">
            <a:off x="3336925" y="1885950"/>
            <a:ext cx="2297113" cy="0"/>
          </a:xfrm>
          <a:prstGeom prst="line">
            <a:avLst/>
          </a:prstGeom>
          <a:noFill/>
          <a:ln w="28575" cap="rnd">
            <a:solidFill>
              <a:schemeClr val="tx1"/>
            </a:solidFill>
            <a:round/>
            <a:headEnd type="none" w="sm" len="sm"/>
            <a:tailEnd type="triangle" w="sm" len="sm"/>
          </a:ln>
          <a:effectLst/>
        </p:spPr>
        <p:txBody>
          <a:bodyPr/>
          <a:lstStyle/>
          <a:p>
            <a:endParaRPr lang="en-US"/>
          </a:p>
        </p:txBody>
      </p:sp>
      <p:pic>
        <p:nvPicPr>
          <p:cNvPr id="342022" name="Picture 6" descr="Documents: File"/>
          <p:cNvPicPr>
            <a:picLocks noChangeAspect="1" noChangeArrowheads="1"/>
          </p:cNvPicPr>
          <p:nvPr/>
        </p:nvPicPr>
        <p:blipFill>
          <a:blip r:embed="rId4" cstate="print"/>
          <a:srcRect/>
          <a:stretch>
            <a:fillRect/>
          </a:stretch>
        </p:blipFill>
        <p:spPr bwMode="gray">
          <a:xfrm>
            <a:off x="5607050" y="1263650"/>
            <a:ext cx="676275" cy="1244600"/>
          </a:xfrm>
          <a:prstGeom prst="rect">
            <a:avLst/>
          </a:prstGeom>
          <a:noFill/>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Grp="1" noChangeArrowheads="1"/>
          </p:cNvSpPr>
          <p:nvPr>
            <p:ph type="title"/>
          </p:nvPr>
        </p:nvSpPr>
        <p:spPr/>
        <p:txBody>
          <a:bodyPr/>
          <a:lstStyle/>
          <a:p>
            <a:r>
              <a:rPr lang="en-US"/>
              <a:t>Summary</a:t>
            </a:r>
          </a:p>
        </p:txBody>
      </p:sp>
      <p:sp>
        <p:nvSpPr>
          <p:cNvPr id="344069" name="Rectangle 5"/>
          <p:cNvSpPr>
            <a:spLocks noGrp="1" noChangeArrowheads="1"/>
          </p:cNvSpPr>
          <p:nvPr>
            <p:ph type="body" idx="1"/>
          </p:nvPr>
        </p:nvSpPr>
        <p:spPr>
          <a:xfrm>
            <a:off x="609600" y="1676400"/>
            <a:ext cx="7918450" cy="2971800"/>
          </a:xfrm>
        </p:spPr>
        <p:txBody>
          <a:bodyPr/>
          <a:lstStyle/>
          <a:p>
            <a:r>
              <a:rPr lang="en-US"/>
              <a:t>In this lesson, you should have learned how to:</a:t>
            </a:r>
          </a:p>
          <a:p>
            <a:pPr lvl="1"/>
            <a:r>
              <a:rPr lang="en-US"/>
              <a:t>Describe your role as a DBA and explain tasks and tools</a:t>
            </a:r>
          </a:p>
          <a:p>
            <a:pPr lvl="1"/>
            <a:r>
              <a:rPr lang="en-US"/>
              <a:t>Plan your installation, starting with the appropriate documentation</a:t>
            </a:r>
          </a:p>
          <a:p>
            <a:pPr lvl="1"/>
            <a:r>
              <a:rPr lang="en-US"/>
              <a:t>Perform preinstallation tasks, such as checking system requirements</a:t>
            </a:r>
          </a:p>
          <a:p>
            <a:pPr lvl="1"/>
            <a:r>
              <a:rPr lang="en-US"/>
              <a:t>Install the Oracle software by using OUI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Rectangle 3077"/>
          <p:cNvSpPr>
            <a:spLocks noGrp="1" noChangeArrowheads="1"/>
          </p:cNvSpPr>
          <p:nvPr>
            <p:ph type="title"/>
          </p:nvPr>
        </p:nvSpPr>
        <p:spPr/>
        <p:txBody>
          <a:bodyPr/>
          <a:lstStyle/>
          <a:p>
            <a:r>
              <a:rPr lang="en-US"/>
              <a:t>Objectives</a:t>
            </a:r>
          </a:p>
        </p:txBody>
      </p:sp>
      <p:sp>
        <p:nvSpPr>
          <p:cNvPr id="307206" name="Rectangle 3078"/>
          <p:cNvSpPr>
            <a:spLocks noGrp="1" noChangeArrowheads="1"/>
          </p:cNvSpPr>
          <p:nvPr>
            <p:ph type="body" idx="1"/>
          </p:nvPr>
        </p:nvSpPr>
        <p:spPr>
          <a:xfrm>
            <a:off x="609600" y="1676400"/>
            <a:ext cx="7918450" cy="2971800"/>
          </a:xfrm>
        </p:spPr>
        <p:txBody>
          <a:bodyPr/>
          <a:lstStyle/>
          <a:p>
            <a:r>
              <a:rPr lang="en-US"/>
              <a:t>After completing this lesson, you should be able to:</a:t>
            </a:r>
          </a:p>
          <a:p>
            <a:pPr lvl="1"/>
            <a:r>
              <a:rPr lang="en-US"/>
              <a:t>Describe your role as a database administrator (DBA) and explain typical tasks and tools</a:t>
            </a:r>
          </a:p>
          <a:p>
            <a:pPr lvl="1"/>
            <a:r>
              <a:rPr lang="en-US"/>
              <a:t>Plan an Oracle Database installation</a:t>
            </a:r>
          </a:p>
          <a:p>
            <a:pPr lvl="1"/>
            <a:r>
              <a:rPr lang="en-US"/>
              <a:t>Use Optimal Flexible Architecture </a:t>
            </a:r>
            <a:br>
              <a:rPr lang="en-US"/>
            </a:br>
            <a:r>
              <a:rPr lang="en-US"/>
              <a:t>(OFA)</a:t>
            </a:r>
          </a:p>
          <a:p>
            <a:pPr lvl="1"/>
            <a:r>
              <a:rPr lang="en-US"/>
              <a:t>Install the Oracle software by using</a:t>
            </a:r>
            <a:br>
              <a:rPr lang="en-US"/>
            </a:br>
            <a:r>
              <a:rPr lang="en-US"/>
              <a:t>Oracle Universal Installer (OUI)</a:t>
            </a:r>
          </a:p>
        </p:txBody>
      </p:sp>
      <p:pic>
        <p:nvPicPr>
          <p:cNvPr id="307204" name="Picture 3076" descr="ITE_073L_CLInstallation"/>
          <p:cNvPicPr>
            <a:picLocks noChangeAspect="1" noChangeArrowheads="1"/>
          </p:cNvPicPr>
          <p:nvPr/>
        </p:nvPicPr>
        <p:blipFill>
          <a:blip r:embed="rId3" cstate="print"/>
          <a:srcRect/>
          <a:stretch>
            <a:fillRect/>
          </a:stretch>
        </p:blipFill>
        <p:spPr bwMode="gray">
          <a:xfrm>
            <a:off x="6500813" y="3300413"/>
            <a:ext cx="1943100" cy="2857500"/>
          </a:xfrm>
          <a:prstGeom prst="rect">
            <a:avLst/>
          </a:prstGeom>
          <a:noFill/>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p:txBody>
          <a:bodyPr/>
          <a:lstStyle/>
          <a:p>
            <a:r>
              <a:rPr lang="en-US"/>
              <a:t>Practice 2 Overview: </a:t>
            </a:r>
            <a:br>
              <a:rPr lang="en-US"/>
            </a:br>
            <a:r>
              <a:rPr lang="en-US"/>
              <a:t> Preparing the Database Environment</a:t>
            </a:r>
          </a:p>
        </p:txBody>
      </p:sp>
      <p:sp>
        <p:nvSpPr>
          <p:cNvPr id="346117" name="Rectangle 5"/>
          <p:cNvSpPr>
            <a:spLocks noGrp="1" noChangeArrowheads="1"/>
          </p:cNvSpPr>
          <p:nvPr>
            <p:ph type="body" idx="1"/>
          </p:nvPr>
        </p:nvSpPr>
        <p:spPr>
          <a:xfrm>
            <a:off x="609600" y="1676400"/>
            <a:ext cx="7918450" cy="1431925"/>
          </a:xfrm>
        </p:spPr>
        <p:txBody>
          <a:bodyPr/>
          <a:lstStyle/>
          <a:p>
            <a:r>
              <a:rPr lang="en-US"/>
              <a:t>This practice covers </a:t>
            </a:r>
            <a:r>
              <a:rPr lang="en-US" altLang="en-US"/>
              <a:t>installing the Oracle software by using Oracle Universal Installer.</a:t>
            </a:r>
          </a:p>
          <a:p>
            <a:r>
              <a:rPr lang="en-US" altLang="en-US">
                <a:solidFill>
                  <a:schemeClr val="hlink"/>
                </a:solidFill>
              </a:rPr>
              <a:t>Note: Completing this practice is critical for all subsequent practices.</a:t>
            </a:r>
            <a:endParaRPr lang="en-US">
              <a:solidFill>
                <a:schemeClr va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67" name="Rectangle 19"/>
          <p:cNvSpPr>
            <a:spLocks noGrp="1" noChangeArrowheads="1"/>
          </p:cNvSpPr>
          <p:nvPr>
            <p:ph type="title"/>
          </p:nvPr>
        </p:nvSpPr>
        <p:spPr/>
        <p:txBody>
          <a:bodyPr/>
          <a:lstStyle/>
          <a:p>
            <a:r>
              <a:rPr lang="en-US"/>
              <a:t>Tasks of an Oracle Database Administrator</a:t>
            </a:r>
          </a:p>
        </p:txBody>
      </p:sp>
      <p:sp>
        <p:nvSpPr>
          <p:cNvPr id="309268" name="Rectangle 20"/>
          <p:cNvSpPr>
            <a:spLocks noGrp="1" noChangeArrowheads="1"/>
          </p:cNvSpPr>
          <p:nvPr>
            <p:ph type="body" idx="1"/>
          </p:nvPr>
        </p:nvSpPr>
        <p:spPr>
          <a:xfrm>
            <a:off x="609600" y="1676400"/>
            <a:ext cx="7918450" cy="4662488"/>
          </a:xfrm>
        </p:spPr>
        <p:txBody>
          <a:bodyPr/>
          <a:lstStyle/>
          <a:p>
            <a:r>
              <a:rPr lang="en-US"/>
              <a:t>The approach for designing, implementing, and maintaining an Oracle database involves the following tasks:</a:t>
            </a:r>
          </a:p>
          <a:p>
            <a:pPr lvl="1" indent="-346075">
              <a:lnSpc>
                <a:spcPct val="95000"/>
              </a:lnSpc>
              <a:spcBef>
                <a:spcPct val="15000"/>
              </a:spcBef>
              <a:buFont typeface="Arial" charset="0"/>
              <a:buAutoNum type="arabicPeriod"/>
            </a:pPr>
            <a:r>
              <a:rPr lang="en-US"/>
              <a:t>Evaluating the database server hardware</a:t>
            </a:r>
          </a:p>
          <a:p>
            <a:pPr lvl="1" indent="-346075">
              <a:lnSpc>
                <a:spcPct val="95000"/>
              </a:lnSpc>
              <a:spcBef>
                <a:spcPct val="15000"/>
              </a:spcBef>
              <a:buFont typeface="Arial" charset="0"/>
              <a:buAutoNum type="arabicPeriod"/>
            </a:pPr>
            <a:r>
              <a:rPr lang="en-US"/>
              <a:t>Installing the Oracle software</a:t>
            </a:r>
          </a:p>
          <a:p>
            <a:pPr lvl="1" indent="-346075">
              <a:lnSpc>
                <a:spcPct val="95000"/>
              </a:lnSpc>
              <a:spcBef>
                <a:spcPct val="15000"/>
              </a:spcBef>
              <a:buFont typeface="Arial" charset="0"/>
              <a:buAutoNum type="arabicPeriod"/>
            </a:pPr>
            <a:r>
              <a:rPr lang="en-US"/>
              <a:t>Planning the database and security strategy</a:t>
            </a:r>
          </a:p>
          <a:p>
            <a:pPr lvl="1" indent="-346075">
              <a:lnSpc>
                <a:spcPct val="95000"/>
              </a:lnSpc>
              <a:spcBef>
                <a:spcPct val="15000"/>
              </a:spcBef>
              <a:buFont typeface="Arial" charset="0"/>
              <a:buAutoNum type="arabicPeriod"/>
            </a:pPr>
            <a:r>
              <a:rPr lang="en-US"/>
              <a:t>Creating, migrating, and opening the database</a:t>
            </a:r>
          </a:p>
          <a:p>
            <a:pPr lvl="1" indent="-346075">
              <a:lnSpc>
                <a:spcPct val="95000"/>
              </a:lnSpc>
              <a:spcBef>
                <a:spcPct val="15000"/>
              </a:spcBef>
              <a:buFont typeface="Arial" charset="0"/>
              <a:buAutoNum type="arabicPeriod"/>
            </a:pPr>
            <a:r>
              <a:rPr lang="en-US"/>
              <a:t>Backing up the database</a:t>
            </a:r>
          </a:p>
          <a:p>
            <a:pPr lvl="1" indent="-346075">
              <a:lnSpc>
                <a:spcPct val="95000"/>
              </a:lnSpc>
              <a:spcBef>
                <a:spcPct val="15000"/>
              </a:spcBef>
              <a:buFont typeface="Arial" charset="0"/>
              <a:buAutoNum type="arabicPeriod"/>
            </a:pPr>
            <a:r>
              <a:rPr lang="en-US"/>
              <a:t>Enrolling system users and planning for </a:t>
            </a:r>
            <a:br>
              <a:rPr lang="en-US"/>
            </a:br>
            <a:r>
              <a:rPr lang="en-US"/>
              <a:t>their Oracle Network access</a:t>
            </a:r>
          </a:p>
          <a:p>
            <a:pPr lvl="1" indent="-346075">
              <a:lnSpc>
                <a:spcPct val="95000"/>
              </a:lnSpc>
              <a:spcBef>
                <a:spcPct val="15000"/>
              </a:spcBef>
              <a:buFont typeface="Arial" charset="0"/>
              <a:buAutoNum type="arabicPeriod"/>
            </a:pPr>
            <a:r>
              <a:rPr lang="en-US"/>
              <a:t>Implementing the database design</a:t>
            </a:r>
          </a:p>
          <a:p>
            <a:pPr lvl="1" indent="-346075">
              <a:lnSpc>
                <a:spcPct val="95000"/>
              </a:lnSpc>
              <a:spcBef>
                <a:spcPct val="15000"/>
              </a:spcBef>
              <a:buFont typeface="Arial" charset="0"/>
              <a:buAutoNum type="arabicPeriod"/>
            </a:pPr>
            <a:r>
              <a:rPr lang="en-US"/>
              <a:t>Recovering from database failure</a:t>
            </a:r>
          </a:p>
          <a:p>
            <a:pPr lvl="1" indent="-346075">
              <a:lnSpc>
                <a:spcPct val="95000"/>
              </a:lnSpc>
              <a:spcBef>
                <a:spcPct val="15000"/>
              </a:spcBef>
              <a:buFont typeface="Arial" charset="0"/>
              <a:buAutoNum type="arabicPeriod"/>
            </a:pPr>
            <a:r>
              <a:rPr lang="en-US"/>
              <a:t>Monitoring database performance</a:t>
            </a:r>
          </a:p>
        </p:txBody>
      </p:sp>
      <p:pic>
        <p:nvPicPr>
          <p:cNvPr id="309252" name="Picture 4" descr="People: Person, User, Blue"/>
          <p:cNvPicPr>
            <a:picLocks noChangeAspect="1" noChangeArrowheads="1"/>
          </p:cNvPicPr>
          <p:nvPr/>
        </p:nvPicPr>
        <p:blipFill>
          <a:blip r:embed="rId3" cstate="print"/>
          <a:srcRect/>
          <a:stretch>
            <a:fillRect/>
          </a:stretch>
        </p:blipFill>
        <p:spPr bwMode="gray">
          <a:xfrm>
            <a:off x="6702425" y="4822825"/>
            <a:ext cx="1527175" cy="1516063"/>
          </a:xfrm>
          <a:prstGeom prst="rect">
            <a:avLst/>
          </a:prstGeom>
          <a:noFill/>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Rectangle 4"/>
          <p:cNvSpPr>
            <a:spLocks noGrp="1" noChangeArrowheads="1"/>
          </p:cNvSpPr>
          <p:nvPr>
            <p:ph type="title"/>
          </p:nvPr>
        </p:nvSpPr>
        <p:spPr/>
        <p:txBody>
          <a:bodyPr/>
          <a:lstStyle/>
          <a:p>
            <a:r>
              <a:rPr lang="en-US"/>
              <a:t>Tools for Administering</a:t>
            </a:r>
            <a:br>
              <a:rPr lang="en-US"/>
            </a:br>
            <a:r>
              <a:rPr lang="en-US"/>
              <a:t>an Oracle Database</a:t>
            </a:r>
          </a:p>
        </p:txBody>
      </p:sp>
      <p:sp>
        <p:nvSpPr>
          <p:cNvPr id="311301" name="Rectangle 5"/>
          <p:cNvSpPr>
            <a:spLocks noGrp="1" noChangeArrowheads="1"/>
          </p:cNvSpPr>
          <p:nvPr>
            <p:ph type="body" idx="1"/>
          </p:nvPr>
        </p:nvSpPr>
        <p:spPr>
          <a:xfrm>
            <a:off x="609600" y="1676400"/>
            <a:ext cx="7918450" cy="3975100"/>
          </a:xfrm>
        </p:spPr>
        <p:txBody>
          <a:bodyPr/>
          <a:lstStyle/>
          <a:p>
            <a:pPr lvl="1"/>
            <a:r>
              <a:rPr lang="en-US"/>
              <a:t>Oracle Universal Installer</a:t>
            </a:r>
          </a:p>
          <a:p>
            <a:pPr lvl="1"/>
            <a:r>
              <a:rPr lang="en-US"/>
              <a:t>Database Configuration Assistant</a:t>
            </a:r>
          </a:p>
          <a:p>
            <a:pPr lvl="1"/>
            <a:r>
              <a:rPr lang="en-US"/>
              <a:t>Database Upgrade Assistant</a:t>
            </a:r>
          </a:p>
          <a:p>
            <a:pPr lvl="1"/>
            <a:r>
              <a:rPr lang="en-US"/>
              <a:t>Oracle Net Manager</a:t>
            </a:r>
          </a:p>
          <a:p>
            <a:pPr lvl="1"/>
            <a:r>
              <a:rPr lang="en-US"/>
              <a:t>Oracle Enterprise Manager</a:t>
            </a:r>
          </a:p>
          <a:p>
            <a:pPr lvl="1"/>
            <a:r>
              <a:rPr lang="en-US"/>
              <a:t>SQL*Plus</a:t>
            </a:r>
          </a:p>
          <a:p>
            <a:pPr lvl="1"/>
            <a:r>
              <a:rPr lang="en-US"/>
              <a:t>Recovery Manager </a:t>
            </a:r>
          </a:p>
          <a:p>
            <a:pPr lvl="1"/>
            <a:r>
              <a:rPr lang="en-US"/>
              <a:t>Oracle Secure Backup</a:t>
            </a:r>
          </a:p>
          <a:p>
            <a:pPr lvl="1"/>
            <a:r>
              <a:rPr lang="en-US"/>
              <a:t>Data Pump</a:t>
            </a:r>
          </a:p>
          <a:p>
            <a:pPr lvl="1"/>
            <a:r>
              <a:rPr lang="en-US"/>
              <a:t>SQL*Loader</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en-US"/>
              <a:t>Notes Only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7" name="Rectangle 5"/>
          <p:cNvSpPr>
            <a:spLocks noGrp="1" noChangeArrowheads="1"/>
          </p:cNvSpPr>
          <p:nvPr>
            <p:ph type="title"/>
          </p:nvPr>
        </p:nvSpPr>
        <p:spPr/>
        <p:txBody>
          <a:bodyPr/>
          <a:lstStyle/>
          <a:p>
            <a:r>
              <a:rPr lang="en-US"/>
              <a:t>Installation: System Requirements</a:t>
            </a:r>
          </a:p>
        </p:txBody>
      </p:sp>
      <p:sp>
        <p:nvSpPr>
          <p:cNvPr id="315398" name="Rectangle 6"/>
          <p:cNvSpPr>
            <a:spLocks noGrp="1" noChangeArrowheads="1"/>
          </p:cNvSpPr>
          <p:nvPr>
            <p:ph type="body" idx="1"/>
          </p:nvPr>
        </p:nvSpPr>
        <p:spPr>
          <a:xfrm>
            <a:off x="609600" y="1676400"/>
            <a:ext cx="7918450" cy="3927475"/>
          </a:xfrm>
        </p:spPr>
        <p:txBody>
          <a:bodyPr/>
          <a:lstStyle/>
          <a:p>
            <a:pPr lvl="1">
              <a:spcBef>
                <a:spcPct val="17000"/>
              </a:spcBef>
            </a:pPr>
            <a:r>
              <a:rPr lang="en-US"/>
              <a:t>Memory requirements:</a:t>
            </a:r>
          </a:p>
          <a:p>
            <a:pPr lvl="2">
              <a:spcBef>
                <a:spcPct val="17000"/>
              </a:spcBef>
            </a:pPr>
            <a:r>
              <a:rPr lang="en-US"/>
              <a:t>1 GB for the instance with Database Control</a:t>
            </a:r>
          </a:p>
          <a:p>
            <a:pPr lvl="1">
              <a:spcBef>
                <a:spcPct val="17000"/>
              </a:spcBef>
            </a:pPr>
            <a:r>
              <a:rPr lang="en-US"/>
              <a:t>Disk space requirements:</a:t>
            </a:r>
          </a:p>
          <a:p>
            <a:pPr lvl="2">
              <a:spcBef>
                <a:spcPct val="17000"/>
              </a:spcBef>
            </a:pPr>
            <a:r>
              <a:rPr lang="en-US"/>
              <a:t>1.5 GB of swap space </a:t>
            </a:r>
          </a:p>
          <a:p>
            <a:pPr lvl="2">
              <a:spcBef>
                <a:spcPct val="17000"/>
              </a:spcBef>
            </a:pPr>
            <a:r>
              <a:rPr lang="en-US"/>
              <a:t>400 MB of disk space in the </a:t>
            </a:r>
            <a:r>
              <a:rPr lang="en-US">
                <a:latin typeface="Courier New" pitchFamily="49" charset="0"/>
              </a:rPr>
              <a:t>/tmp</a:t>
            </a:r>
            <a:r>
              <a:rPr lang="en-US"/>
              <a:t> directory</a:t>
            </a:r>
          </a:p>
          <a:p>
            <a:pPr lvl="2">
              <a:spcBef>
                <a:spcPct val="17000"/>
              </a:spcBef>
            </a:pPr>
            <a:r>
              <a:rPr lang="en-US"/>
              <a:t>Between 1.5 GB and 3.5 GB for the Oracle software</a:t>
            </a:r>
          </a:p>
          <a:p>
            <a:pPr lvl="2">
              <a:spcBef>
                <a:spcPct val="17000"/>
              </a:spcBef>
            </a:pPr>
            <a:r>
              <a:rPr lang="en-US"/>
              <a:t>1.2 GB for the preconfigured database (optional)</a:t>
            </a:r>
          </a:p>
          <a:p>
            <a:pPr lvl="2">
              <a:spcBef>
                <a:spcPct val="17000"/>
              </a:spcBef>
            </a:pPr>
            <a:r>
              <a:rPr lang="en-US"/>
              <a:t>2.4 GB for the flash recovery</a:t>
            </a:r>
            <a:br>
              <a:rPr lang="en-US"/>
            </a:br>
            <a:r>
              <a:rPr lang="en-US"/>
              <a:t>area (optional)</a:t>
            </a:r>
          </a:p>
          <a:p>
            <a:pPr lvl="1">
              <a:spcBef>
                <a:spcPct val="17000"/>
              </a:spcBef>
            </a:pPr>
            <a:r>
              <a:rPr lang="en-US"/>
              <a:t>Operating system (see</a:t>
            </a:r>
            <a:br>
              <a:rPr lang="en-US"/>
            </a:br>
            <a:r>
              <a:rPr lang="en-US"/>
              <a:t>documentation)</a:t>
            </a:r>
          </a:p>
        </p:txBody>
      </p:sp>
      <p:pic>
        <p:nvPicPr>
          <p:cNvPr id="315396" name="Picture 4" descr="ITE_056L_CL_Installation"/>
          <p:cNvPicPr>
            <a:picLocks noChangeAspect="1" noChangeArrowheads="1"/>
          </p:cNvPicPr>
          <p:nvPr/>
        </p:nvPicPr>
        <p:blipFill>
          <a:blip r:embed="rId3" cstate="print"/>
          <a:srcRect/>
          <a:stretch>
            <a:fillRect/>
          </a:stretch>
        </p:blipFill>
        <p:spPr bwMode="gray">
          <a:xfrm>
            <a:off x="5516563" y="4411663"/>
            <a:ext cx="2784475" cy="18938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5" name="Rectangle 5"/>
          <p:cNvSpPr>
            <a:spLocks noGrp="1" noChangeArrowheads="1"/>
          </p:cNvSpPr>
          <p:nvPr>
            <p:ph type="title"/>
          </p:nvPr>
        </p:nvSpPr>
        <p:spPr/>
        <p:txBody>
          <a:bodyPr/>
          <a:lstStyle/>
          <a:p>
            <a:r>
              <a:rPr lang="en-US"/>
              <a:t>Checking the System Requirements</a:t>
            </a:r>
          </a:p>
        </p:txBody>
      </p:sp>
      <p:sp>
        <p:nvSpPr>
          <p:cNvPr id="317446" name="Rectangle 6"/>
          <p:cNvSpPr>
            <a:spLocks noGrp="1" noChangeArrowheads="1"/>
          </p:cNvSpPr>
          <p:nvPr>
            <p:ph type="body" idx="1"/>
          </p:nvPr>
        </p:nvSpPr>
        <p:spPr>
          <a:xfrm>
            <a:off x="609600" y="1676400"/>
            <a:ext cx="7918450" cy="4310063"/>
          </a:xfrm>
        </p:spPr>
        <p:txBody>
          <a:bodyPr/>
          <a:lstStyle/>
          <a:p>
            <a:pPr lvl="1"/>
            <a:r>
              <a:rPr lang="en-US"/>
              <a:t>Adequate</a:t>
            </a:r>
            <a:br>
              <a:rPr lang="en-US"/>
            </a:br>
            <a:r>
              <a:rPr lang="en-US"/>
              <a:t>temporary space</a:t>
            </a:r>
          </a:p>
          <a:p>
            <a:pPr lvl="1"/>
            <a:r>
              <a:rPr lang="en-US"/>
              <a:t>64-bit versus </a:t>
            </a:r>
          </a:p>
          <a:p>
            <a:pPr lvl="1">
              <a:buFont typeface="Arial" charset="0"/>
              <a:buNone/>
            </a:pPr>
            <a:r>
              <a:rPr lang="en-US"/>
              <a:t>	32-bit issues</a:t>
            </a:r>
          </a:p>
          <a:p>
            <a:pPr lvl="1"/>
            <a:r>
              <a:rPr lang="en-US"/>
              <a:t>Correct operating system (OS)  </a:t>
            </a:r>
          </a:p>
          <a:p>
            <a:pPr lvl="1"/>
            <a:r>
              <a:rPr lang="en-US"/>
              <a:t>OS patch level</a:t>
            </a:r>
          </a:p>
          <a:p>
            <a:pPr lvl="1"/>
            <a:r>
              <a:rPr lang="en-US"/>
              <a:t>System packages</a:t>
            </a:r>
          </a:p>
          <a:p>
            <a:pPr lvl="1"/>
            <a:r>
              <a:rPr lang="en-US"/>
              <a:t>System and kernel parameters</a:t>
            </a:r>
          </a:p>
          <a:p>
            <a:pPr lvl="1"/>
            <a:r>
              <a:rPr lang="en-US"/>
              <a:t>X Server permissions</a:t>
            </a:r>
          </a:p>
          <a:p>
            <a:pPr lvl="1"/>
            <a:r>
              <a:rPr lang="en-US"/>
              <a:t>Sufficient swapping</a:t>
            </a:r>
          </a:p>
          <a:p>
            <a:pPr lvl="1"/>
            <a:r>
              <a:rPr lang="en-US"/>
              <a:t>Nonempty </a:t>
            </a:r>
            <a:r>
              <a:rPr lang="en-US">
                <a:latin typeface="Courier New" pitchFamily="49" charset="0"/>
              </a:rPr>
              <a:t>ORACLE_HOME</a:t>
            </a:r>
          </a:p>
        </p:txBody>
      </p:sp>
      <p:pic>
        <p:nvPicPr>
          <p:cNvPr id="317444" name="Picture 4" descr="dbaI000"/>
          <p:cNvPicPr>
            <a:picLocks noChangeAspect="1" noChangeArrowheads="1"/>
          </p:cNvPicPr>
          <p:nvPr/>
        </p:nvPicPr>
        <p:blipFill>
          <a:blip r:embed="rId3" cstate="print"/>
          <a:srcRect/>
          <a:stretch>
            <a:fillRect/>
          </a:stretch>
        </p:blipFill>
        <p:spPr bwMode="gray">
          <a:xfrm>
            <a:off x="3765550" y="1181100"/>
            <a:ext cx="4724400" cy="2014538"/>
          </a:xfrm>
          <a:prstGeom prst="rect">
            <a:avLst/>
          </a:prstGeom>
          <a:noFill/>
          <a:ln w="2857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4" name="Rectangle 6"/>
          <p:cNvSpPr>
            <a:spLocks noGrp="1" noChangeArrowheads="1"/>
          </p:cNvSpPr>
          <p:nvPr>
            <p:ph type="title"/>
          </p:nvPr>
        </p:nvSpPr>
        <p:spPr/>
        <p:txBody>
          <a:bodyPr/>
          <a:lstStyle/>
          <a:p>
            <a:r>
              <a:rPr lang="en-US"/>
              <a:t>Optimal Flexible Architecture (OFA)</a:t>
            </a:r>
          </a:p>
        </p:txBody>
      </p:sp>
      <p:sp>
        <p:nvSpPr>
          <p:cNvPr id="319495" name="Rectangle 7"/>
          <p:cNvSpPr>
            <a:spLocks noGrp="1" noChangeArrowheads="1"/>
          </p:cNvSpPr>
          <p:nvPr>
            <p:ph type="body" idx="1"/>
          </p:nvPr>
        </p:nvSpPr>
        <p:spPr>
          <a:xfrm>
            <a:off x="609600" y="1676400"/>
            <a:ext cx="7918450" cy="2368550"/>
          </a:xfrm>
        </p:spPr>
        <p:txBody>
          <a:bodyPr/>
          <a:lstStyle/>
          <a:p>
            <a:r>
              <a:rPr lang="en-US"/>
              <a:t>OFA is designed to:</a:t>
            </a:r>
          </a:p>
          <a:p>
            <a:pPr lvl="1"/>
            <a:r>
              <a:rPr lang="en-US"/>
              <a:t>Organize large amounts of software </a:t>
            </a:r>
          </a:p>
          <a:p>
            <a:pPr lvl="1"/>
            <a:r>
              <a:rPr lang="en-US"/>
              <a:t>Facilitate routine administrative tasks </a:t>
            </a:r>
          </a:p>
          <a:p>
            <a:pPr lvl="1"/>
            <a:r>
              <a:rPr lang="en-US"/>
              <a:t>Facilitate switching between multiple Oracle databases</a:t>
            </a:r>
          </a:p>
          <a:p>
            <a:pPr lvl="1"/>
            <a:r>
              <a:rPr lang="en-US"/>
              <a:t>Manage and administer database growth</a:t>
            </a:r>
          </a:p>
          <a:p>
            <a:pPr lvl="1">
              <a:buFont typeface="Arial" charset="0"/>
              <a:buNone/>
            </a:pPr>
            <a:endParaRPr lang="en-US"/>
          </a:p>
        </p:txBody>
      </p:sp>
      <p:pic>
        <p:nvPicPr>
          <p:cNvPr id="319492" name="Picture 4" descr="Diagram: B Tree Index"/>
          <p:cNvPicPr>
            <a:picLocks noChangeAspect="1" noChangeArrowheads="1"/>
          </p:cNvPicPr>
          <p:nvPr/>
        </p:nvPicPr>
        <p:blipFill>
          <a:blip r:embed="rId3" cstate="print"/>
          <a:srcRect/>
          <a:stretch>
            <a:fillRect/>
          </a:stretch>
        </p:blipFill>
        <p:spPr bwMode="gray">
          <a:xfrm>
            <a:off x="6200775" y="4538663"/>
            <a:ext cx="2057400" cy="1749425"/>
          </a:xfrm>
          <a:prstGeom prst="rect">
            <a:avLst/>
          </a:prstGeom>
          <a:noFill/>
        </p:spPr>
      </p:pic>
      <p:pic>
        <p:nvPicPr>
          <p:cNvPr id="319493" name="Picture 5" descr="People: Person, User, Blue"/>
          <p:cNvPicPr>
            <a:picLocks noChangeAspect="1" noChangeArrowheads="1"/>
          </p:cNvPicPr>
          <p:nvPr/>
        </p:nvPicPr>
        <p:blipFill>
          <a:blip r:embed="rId4" cstate="print"/>
          <a:srcRect/>
          <a:stretch>
            <a:fillRect/>
          </a:stretch>
        </p:blipFill>
        <p:spPr bwMode="gray">
          <a:xfrm>
            <a:off x="1000125" y="4648200"/>
            <a:ext cx="1600200" cy="1589088"/>
          </a:xfrm>
          <a:prstGeom prst="rect">
            <a:avLst/>
          </a:prstGeom>
          <a:noFill/>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3" name="Rectangle 7"/>
          <p:cNvSpPr>
            <a:spLocks noGrp="1" noChangeArrowheads="1"/>
          </p:cNvSpPr>
          <p:nvPr>
            <p:ph type="title"/>
          </p:nvPr>
        </p:nvSpPr>
        <p:spPr/>
        <p:txBody>
          <a:bodyPr/>
          <a:lstStyle/>
          <a:p>
            <a:r>
              <a:rPr lang="en-US"/>
              <a:t>Optimal Flexible Architecture:</a:t>
            </a:r>
            <a:br>
              <a:rPr lang="en-US"/>
            </a:br>
            <a:r>
              <a:rPr lang="en-US"/>
              <a:t>Naming Scheme</a:t>
            </a:r>
          </a:p>
        </p:txBody>
      </p:sp>
      <p:sp>
        <p:nvSpPr>
          <p:cNvPr id="321544" name="Rectangle 8"/>
          <p:cNvSpPr>
            <a:spLocks noGrp="1" noChangeArrowheads="1"/>
          </p:cNvSpPr>
          <p:nvPr>
            <p:ph type="body" idx="1"/>
          </p:nvPr>
        </p:nvSpPr>
        <p:spPr>
          <a:xfrm>
            <a:off x="609600" y="1676400"/>
            <a:ext cx="7918450" cy="3719513"/>
          </a:xfrm>
        </p:spPr>
        <p:txBody>
          <a:bodyPr/>
          <a:lstStyle/>
          <a:p>
            <a:pPr lvl="1"/>
            <a:r>
              <a:rPr lang="en-US"/>
              <a:t>Mount points:</a:t>
            </a:r>
          </a:p>
          <a:p>
            <a:pPr lvl="2"/>
            <a:r>
              <a:rPr lang="en-US">
                <a:latin typeface="Courier New" pitchFamily="49" charset="0"/>
              </a:rPr>
              <a:t>/u01</a:t>
            </a:r>
          </a:p>
          <a:p>
            <a:pPr lvl="2"/>
            <a:r>
              <a:rPr lang="en-US">
                <a:latin typeface="Courier New" pitchFamily="49" charset="0"/>
              </a:rPr>
              <a:t>/disk01</a:t>
            </a:r>
          </a:p>
          <a:p>
            <a:pPr lvl="1"/>
            <a:r>
              <a:rPr lang="en-US"/>
              <a:t>Directories:</a:t>
            </a:r>
          </a:p>
          <a:p>
            <a:pPr lvl="2"/>
            <a:r>
              <a:rPr lang="en-US">
                <a:latin typeface="Courier New" pitchFamily="49" charset="0"/>
              </a:rPr>
              <a:t>/u01/app/oracle</a:t>
            </a:r>
          </a:p>
          <a:p>
            <a:pPr lvl="2"/>
            <a:r>
              <a:rPr lang="en-US">
                <a:latin typeface="Courier New" pitchFamily="49" charset="0"/>
              </a:rPr>
              <a:t>/u01/app/applmgr</a:t>
            </a:r>
          </a:p>
          <a:p>
            <a:pPr lvl="1"/>
            <a:r>
              <a:rPr lang="en-US"/>
              <a:t>Files:</a:t>
            </a:r>
            <a:endParaRPr lang="en-US">
              <a:latin typeface="Courier New" pitchFamily="49" charset="0"/>
            </a:endParaRPr>
          </a:p>
          <a:p>
            <a:pPr lvl="2"/>
            <a:r>
              <a:rPr lang="en-US"/>
              <a:t>Control files: </a:t>
            </a:r>
            <a:r>
              <a:rPr lang="en-US">
                <a:latin typeface="Courier New" pitchFamily="49" charset="0"/>
              </a:rPr>
              <a:t>control</a:t>
            </a:r>
            <a:r>
              <a:rPr lang="en-US" i="1">
                <a:latin typeface="Courier New" pitchFamily="49" charset="0"/>
              </a:rPr>
              <a:t>n</a:t>
            </a:r>
            <a:r>
              <a:rPr lang="en-US">
                <a:latin typeface="Courier New" pitchFamily="49" charset="0"/>
              </a:rPr>
              <a:t>.ctl</a:t>
            </a:r>
          </a:p>
          <a:p>
            <a:pPr lvl="2"/>
            <a:r>
              <a:rPr lang="en-US"/>
              <a:t>Redo log files: </a:t>
            </a:r>
            <a:r>
              <a:rPr lang="en-US">
                <a:latin typeface="Courier New" pitchFamily="49" charset="0"/>
              </a:rPr>
              <a:t>redo</a:t>
            </a:r>
            <a:r>
              <a:rPr lang="en-US" i="1">
                <a:latin typeface="Courier New" pitchFamily="49" charset="0"/>
              </a:rPr>
              <a:t>n</a:t>
            </a:r>
            <a:r>
              <a:rPr lang="en-US">
                <a:latin typeface="Courier New" pitchFamily="49" charset="0"/>
              </a:rPr>
              <a:t>.log</a:t>
            </a:r>
          </a:p>
          <a:p>
            <a:pPr lvl="2"/>
            <a:r>
              <a:rPr lang="en-US"/>
              <a:t>Data files: </a:t>
            </a:r>
            <a:r>
              <a:rPr lang="en-US" i="1">
                <a:latin typeface="Courier New" pitchFamily="49" charset="0"/>
              </a:rPr>
              <a:t>tn</a:t>
            </a:r>
            <a:r>
              <a:rPr lang="en-US">
                <a:latin typeface="Courier New" pitchFamily="49" charset="0"/>
              </a:rPr>
              <a:t>.dbf</a:t>
            </a:r>
          </a:p>
        </p:txBody>
      </p:sp>
      <p:pic>
        <p:nvPicPr>
          <p:cNvPr id="321540" name="Picture 4" descr="diagr019"/>
          <p:cNvPicPr>
            <a:picLocks noChangeAspect="1" noChangeArrowheads="1"/>
          </p:cNvPicPr>
          <p:nvPr/>
        </p:nvPicPr>
        <p:blipFill>
          <a:blip r:embed="rId3" cstate="print"/>
          <a:srcRect/>
          <a:stretch>
            <a:fillRect/>
          </a:stretch>
        </p:blipFill>
        <p:spPr bwMode="gray">
          <a:xfrm>
            <a:off x="6634163" y="3263900"/>
            <a:ext cx="1028700" cy="1227138"/>
          </a:xfrm>
          <a:prstGeom prst="rect">
            <a:avLst/>
          </a:prstGeom>
          <a:noFill/>
        </p:spPr>
      </p:pic>
      <p:pic>
        <p:nvPicPr>
          <p:cNvPr id="321541" name="Picture 5" descr="folder003"/>
          <p:cNvPicPr>
            <a:picLocks noChangeAspect="1" noChangeArrowheads="1"/>
          </p:cNvPicPr>
          <p:nvPr/>
        </p:nvPicPr>
        <p:blipFill>
          <a:blip r:embed="rId4" cstate="print"/>
          <a:srcRect/>
          <a:stretch>
            <a:fillRect/>
          </a:stretch>
        </p:blipFill>
        <p:spPr bwMode="gray">
          <a:xfrm>
            <a:off x="6629400" y="4548188"/>
            <a:ext cx="1038225" cy="1238250"/>
          </a:xfrm>
          <a:prstGeom prst="rect">
            <a:avLst/>
          </a:prstGeom>
          <a:noFill/>
        </p:spPr>
      </p:pic>
      <p:pic>
        <p:nvPicPr>
          <p:cNvPr id="321542" name="Picture 6" descr="datab033"/>
          <p:cNvPicPr>
            <a:picLocks noChangeAspect="1" noChangeArrowheads="1"/>
          </p:cNvPicPr>
          <p:nvPr/>
        </p:nvPicPr>
        <p:blipFill>
          <a:blip r:embed="rId5" cstate="print"/>
          <a:srcRect/>
          <a:stretch>
            <a:fillRect/>
          </a:stretch>
        </p:blipFill>
        <p:spPr bwMode="gray">
          <a:xfrm>
            <a:off x="6553200" y="1595438"/>
            <a:ext cx="1235075" cy="1406525"/>
          </a:xfrm>
          <a:prstGeom prst="rect">
            <a:avLst/>
          </a:prstGeom>
          <a:noFill/>
        </p:spPr>
      </p:pic>
    </p:spTree>
  </p:cSld>
  <p:clrMapOvr>
    <a:masterClrMapping/>
  </p:clrMapOvr>
  <p:transition spd="slow"/>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586</TotalTime>
  <Words>2503</Words>
  <Application>Microsoft Office PowerPoint</Application>
  <PresentationFormat>On-screen Show (4:3)</PresentationFormat>
  <Paragraphs>289</Paragraphs>
  <Slides>20</Slides>
  <Notes>20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Times New Roman</vt:lpstr>
      <vt:lpstr>Arial</vt:lpstr>
      <vt:lpstr>Courier New</vt:lpstr>
      <vt:lpstr>OU6</vt:lpstr>
      <vt:lpstr>Preparing the Database Environment</vt:lpstr>
      <vt:lpstr>Objectives</vt:lpstr>
      <vt:lpstr>Tasks of an Oracle Database Administrator</vt:lpstr>
      <vt:lpstr>Tools for Administering an Oracle Database</vt:lpstr>
      <vt:lpstr>Notes Only</vt:lpstr>
      <vt:lpstr>Installation: System Requirements</vt:lpstr>
      <vt:lpstr>Checking the System Requirements</vt:lpstr>
      <vt:lpstr>Optimal Flexible Architecture (OFA)</vt:lpstr>
      <vt:lpstr>Optimal Flexible Architecture: Naming Scheme</vt:lpstr>
      <vt:lpstr>Notes Only</vt:lpstr>
      <vt:lpstr>Setting Environment Variables</vt:lpstr>
      <vt:lpstr>Notes Only</vt:lpstr>
      <vt:lpstr>Oracle Universal Installer (OUI)</vt:lpstr>
      <vt:lpstr>Installing the Oracle Software</vt:lpstr>
      <vt:lpstr>Database Configuration Options</vt:lpstr>
      <vt:lpstr>Executing Configuration Scripts</vt:lpstr>
      <vt:lpstr>Advanced Installation Options</vt:lpstr>
      <vt:lpstr>Installation Option: Silent Mode</vt:lpstr>
      <vt:lpstr>Summary</vt:lpstr>
      <vt:lpstr>Practice 2 Overview:   Preparing the Database Environment</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87</cp:revision>
  <cp:lastPrinted>2002-03-28T23:57:22Z</cp:lastPrinted>
  <dcterms:created xsi:type="dcterms:W3CDTF">2006-01-17T11:30:56Z</dcterms:created>
  <dcterms:modified xsi:type="dcterms:W3CDTF">2015-04-29T16:26:05Z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