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56" r:id="rId2"/>
    <p:sldId id="257" r:id="rId3"/>
    <p:sldId id="258" r:id="rId4"/>
    <p:sldId id="259" r:id="rId5"/>
    <p:sldId id="274" r:id="rId6"/>
    <p:sldId id="275" r:id="rId7"/>
    <p:sldId id="277" r:id="rId8"/>
    <p:sldId id="260" r:id="rId9"/>
    <p:sldId id="261" r:id="rId10"/>
    <p:sldId id="262" r:id="rId11"/>
    <p:sldId id="263" r:id="rId12"/>
    <p:sldId id="264" r:id="rId13"/>
    <p:sldId id="265" r:id="rId14"/>
    <p:sldId id="266" r:id="rId15"/>
    <p:sldId id="267" r:id="rId16"/>
    <p:sldId id="268" r:id="rId17"/>
    <p:sldId id="269" r:id="rId18"/>
    <p:sldId id="270" r:id="rId19"/>
    <p:sldId id="278" r:id="rId20"/>
    <p:sldId id="271" r:id="rId21"/>
    <p:sldId id="272" r:id="rId22"/>
    <p:sldId id="273" r:id="rId23"/>
  </p:sldIdLst>
  <p:sldSz cx="9144000" cy="6858000" type="screen4x3"/>
  <p:notesSz cx="6858000" cy="9144000"/>
  <p:defaultTextStyle>
    <a:defPPr>
      <a:defRPr lang="en-US"/>
    </a:defPPr>
    <a:lvl1pPr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1pPr>
    <a:lvl2pPr marL="4572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2pPr>
    <a:lvl3pPr marL="9144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3pPr>
    <a:lvl4pPr marL="13716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4pPr>
    <a:lvl5pPr marL="1828800" algn="ctr" rtl="0" fontAlgn="base">
      <a:spcBef>
        <a:spcPct val="20000"/>
      </a:spcBef>
      <a:spcAft>
        <a:spcPct val="0"/>
      </a:spcAft>
      <a:buClr>
        <a:srgbClr val="FF0000"/>
      </a:buClr>
      <a:buFont typeface="Arial" charset="0"/>
      <a:defRPr sz="1200" kern="1200">
        <a:solidFill>
          <a:schemeClr val="accent2"/>
        </a:solidFill>
        <a:latin typeface="Times New Roman" pitchFamily="18" charset="0"/>
        <a:ea typeface="+mn-ea"/>
        <a:cs typeface="+mn-cs"/>
      </a:defRPr>
    </a:lvl5pPr>
    <a:lvl6pPr marL="2286000" algn="l" defTabSz="914400" rtl="0" eaLnBrk="1" latinLnBrk="0" hangingPunct="1">
      <a:defRPr sz="1200" kern="1200">
        <a:solidFill>
          <a:schemeClr val="accent2"/>
        </a:solidFill>
        <a:latin typeface="Times New Roman" pitchFamily="18" charset="0"/>
        <a:ea typeface="+mn-ea"/>
        <a:cs typeface="+mn-cs"/>
      </a:defRPr>
    </a:lvl6pPr>
    <a:lvl7pPr marL="2743200" algn="l" defTabSz="914400" rtl="0" eaLnBrk="1" latinLnBrk="0" hangingPunct="1">
      <a:defRPr sz="1200" kern="1200">
        <a:solidFill>
          <a:schemeClr val="accent2"/>
        </a:solidFill>
        <a:latin typeface="Times New Roman" pitchFamily="18" charset="0"/>
        <a:ea typeface="+mn-ea"/>
        <a:cs typeface="+mn-cs"/>
      </a:defRPr>
    </a:lvl7pPr>
    <a:lvl8pPr marL="3200400" algn="l" defTabSz="914400" rtl="0" eaLnBrk="1" latinLnBrk="0" hangingPunct="1">
      <a:defRPr sz="1200" kern="1200">
        <a:solidFill>
          <a:schemeClr val="accent2"/>
        </a:solidFill>
        <a:latin typeface="Times New Roman" pitchFamily="18" charset="0"/>
        <a:ea typeface="+mn-ea"/>
        <a:cs typeface="+mn-cs"/>
      </a:defRPr>
    </a:lvl8pPr>
    <a:lvl9pPr marL="3657600" algn="l" defTabSz="914400" rtl="0" eaLnBrk="1" latinLnBrk="0" hangingPunct="1">
      <a:defRPr sz="12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82616" autoAdjust="0"/>
  </p:normalViewPr>
  <p:slideViewPr>
    <p:cSldViewPr>
      <p:cViewPr>
        <p:scale>
          <a:sx n="60" d="100"/>
          <a:sy n="60" d="100"/>
        </p:scale>
        <p:origin x="-2142" y="-78"/>
      </p:cViewPr>
      <p:guideLst>
        <p:guide orient="horz" pos="1104"/>
        <p:guide pos="384"/>
        <p:guide pos="4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1122"/>
    </p:cViewPr>
  </p:sorterViewPr>
  <p:notesViewPr>
    <p:cSldViewPr>
      <p:cViewPr>
        <p:scale>
          <a:sx n="100" d="100"/>
          <a:sy n="100" d="100"/>
        </p:scale>
        <p:origin x="-780" y="2484"/>
      </p:cViewPr>
      <p:guideLst>
        <p:guide orient="horz" pos="3269"/>
        <p:guide orient="horz" pos="245"/>
        <p:guide orient="horz" pos="288"/>
        <p:guide orient="horz" pos="384"/>
        <p:guide pos="288"/>
        <p:guide pos="342"/>
        <p:guide pos="390"/>
        <p:guide pos="582"/>
        <p:guide pos="77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3" Type="http://schemas.openxmlformats.org/officeDocument/2006/relationships/slide" Target="slides/slide3.xml"/><Relationship Id="rId7"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7.xml"/><Relationship Id="rId11" Type="http://schemas.openxmlformats.org/officeDocument/2006/relationships/slide" Target="slides/slide22.xml"/><Relationship Id="rId5" Type="http://schemas.openxmlformats.org/officeDocument/2006/relationships/slide" Target="slides/slide16.xml"/><Relationship Id="rId10"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l">
              <a:spcBef>
                <a:spcPct val="0"/>
              </a:spcBef>
              <a:buClr>
                <a:srgbClr val="000000"/>
              </a:buClr>
              <a:defRPr b="1">
                <a:solidFill>
                  <a:schemeClr val="tx1"/>
                </a:solidFill>
                <a:latin typeface="Arial" charset="0"/>
              </a:defRPr>
            </a:lvl1pPr>
          </a:lstStyle>
          <a:p>
            <a:endParaRPr lang="en-US"/>
          </a:p>
        </p:txBody>
      </p:sp>
      <p:sp>
        <p:nvSpPr>
          <p:cNvPr id="1157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32" tIns="45717" rIns="91432" bIns="45717" numCol="1" anchor="t" anchorCtr="0" compatLnSpc="1">
            <a:prstTxWarp prst="textNoShape">
              <a:avLst/>
            </a:prstTxWarp>
          </a:bodyPr>
          <a:lstStyle>
            <a:lvl1pPr algn="r">
              <a:spcBef>
                <a:spcPct val="0"/>
              </a:spcBef>
              <a:buClr>
                <a:srgbClr val="000000"/>
              </a:buClr>
              <a:defRPr b="1">
                <a:solidFill>
                  <a:schemeClr val="tx1"/>
                </a:solidFill>
                <a:latin typeface="Arial" charset="0"/>
              </a:defRPr>
            </a:lvl1pPr>
          </a:lstStyle>
          <a:p>
            <a:endParaRPr lang="en-US"/>
          </a:p>
        </p:txBody>
      </p:sp>
      <p:sp>
        <p:nvSpPr>
          <p:cNvPr id="1157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l">
              <a:spcBef>
                <a:spcPct val="0"/>
              </a:spcBef>
              <a:buClr>
                <a:srgbClr val="000000"/>
              </a:buClr>
              <a:defRPr b="1">
                <a:solidFill>
                  <a:schemeClr val="tx1"/>
                </a:solidFill>
                <a:latin typeface="Arial" charset="0"/>
              </a:defRPr>
            </a:lvl1pPr>
          </a:lstStyle>
          <a:p>
            <a:endParaRPr lang="en-US"/>
          </a:p>
        </p:txBody>
      </p:sp>
      <p:sp>
        <p:nvSpPr>
          <p:cNvPr id="1157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32" tIns="45717" rIns="91432" bIns="45717" numCol="1" anchor="b" anchorCtr="0" compatLnSpc="1">
            <a:prstTxWarp prst="textNoShape">
              <a:avLst/>
            </a:prstTxWarp>
          </a:bodyPr>
          <a:lstStyle>
            <a:lvl1pPr algn="r">
              <a:spcBef>
                <a:spcPct val="0"/>
              </a:spcBef>
              <a:buClr>
                <a:srgbClr val="000000"/>
              </a:buClr>
              <a:defRPr b="1">
                <a:solidFill>
                  <a:schemeClr val="tx1"/>
                </a:solidFill>
                <a:latin typeface="Arial" charset="0"/>
              </a:defRPr>
            </a:lvl1pPr>
          </a:lstStyle>
          <a:p>
            <a:fld id="{B523F8AA-68CC-47EA-97F8-70410D018D1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57200" y="457200"/>
            <a:ext cx="5943600" cy="4457700"/>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49263" y="5143500"/>
            <a:ext cx="5959475" cy="3489325"/>
          </a:xfrm>
          <a:prstGeom prst="rect">
            <a:avLst/>
          </a:prstGeom>
          <a:noFill/>
          <a:ln w="9525">
            <a:noFill/>
            <a:miter lim="800000"/>
            <a:headEnd/>
            <a:tailEnd/>
          </a:ln>
          <a:effectLst/>
        </p:spPr>
        <p:txBody>
          <a:bodyPr vert="horz" wrap="square" lIns="12699" tIns="12699" rIns="12699" bIns="126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6" name="Rectangle 10"/>
          <p:cNvSpPr>
            <a:spLocks noGrp="1" noChangeArrowheads="1"/>
          </p:cNvSpPr>
          <p:nvPr>
            <p:ph type="ftr" sz="quarter" idx="4"/>
          </p:nvPr>
        </p:nvSpPr>
        <p:spPr bwMode="auto">
          <a:xfrm>
            <a:off x="449263" y="8782050"/>
            <a:ext cx="5959475" cy="225425"/>
          </a:xfrm>
          <a:prstGeom prst="rect">
            <a:avLst/>
          </a:prstGeom>
          <a:noFill/>
          <a:ln w="9525">
            <a:noFill/>
            <a:miter lim="800000"/>
            <a:headEnd/>
            <a:tailEnd/>
          </a:ln>
          <a:effectLst/>
        </p:spPr>
        <p:txBody>
          <a:bodyPr vert="horz" wrap="square" lIns="89913" tIns="44956" rIns="89913" bIns="44956" numCol="1" anchor="b" anchorCtr="0" compatLnSpc="1">
            <a:prstTxWarp prst="textNoShape">
              <a:avLst/>
            </a:prstTxWarp>
          </a:bodyPr>
          <a:lstStyle>
            <a:lvl1pPr defTabSz="898525">
              <a:spcBef>
                <a:spcPct val="0"/>
              </a:spcBef>
              <a:buClrTx/>
              <a:buFontTx/>
              <a:buNone/>
              <a:defRPr sz="1100" b="1">
                <a:solidFill>
                  <a:schemeClr val="tx1"/>
                </a:solidFill>
                <a:latin typeface="Arial" charset="0"/>
              </a:defRPr>
            </a:lvl1pPr>
          </a:lstStyle>
          <a:p>
            <a:r>
              <a:rPr lang="en-US"/>
              <a:t>Oracle Database 11</a:t>
            </a:r>
            <a:r>
              <a:rPr lang="en-US" i="1"/>
              <a:t>g</a:t>
            </a:r>
            <a:r>
              <a:rPr lang="en-US"/>
              <a:t>: Administration Workshop I   3 - </a:t>
            </a:r>
            <a:fld id="{F57F956C-709B-4F92-9690-196247FDC3E5}"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0005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685800" indent="-17145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85725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2" name="Rectangle 4"/>
          <p:cNvSpPr>
            <a:spLocks noChangeArrowheads="1" noTextEdit="1"/>
          </p:cNvSpPr>
          <p:nvPr>
            <p:ph type="sldImg"/>
          </p:nvPr>
        </p:nvSpPr>
        <p:spPr>
          <a:ln/>
        </p:spPr>
      </p:sp>
      <p:sp>
        <p:nvSpPr>
          <p:cNvPr id="30413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38E2236F-0D7C-4944-8E9F-70501B1EE351}" type="slidenum">
              <a:rPr lang="en-US"/>
              <a:pPr/>
              <a:t>10</a:t>
            </a:fld>
            <a:endParaRPr lang="en-US"/>
          </a:p>
        </p:txBody>
      </p:sp>
      <p:sp>
        <p:nvSpPr>
          <p:cNvPr id="316423" name="Rectangle 7"/>
          <p:cNvSpPr>
            <a:spLocks noChangeArrowheads="1" noTextEdit="1"/>
          </p:cNvSpPr>
          <p:nvPr>
            <p:ph type="sldImg"/>
          </p:nvPr>
        </p:nvSpPr>
        <p:spPr>
          <a:ln/>
        </p:spPr>
      </p:sp>
      <p:sp>
        <p:nvSpPr>
          <p:cNvPr id="316424" name="Rectangle 8"/>
          <p:cNvSpPr>
            <a:spLocks noGrp="1" noChangeArrowheads="1"/>
          </p:cNvSpPr>
          <p:nvPr>
            <p:ph type="body" idx="1"/>
          </p:nvPr>
        </p:nvSpPr>
        <p:spPr/>
        <p:txBody>
          <a:bodyPr/>
          <a:lstStyle/>
          <a:p>
            <a:r>
              <a:rPr lang="en-US"/>
              <a:t>Using the DBCA to Create a Database (continued)</a:t>
            </a:r>
          </a:p>
          <a:p>
            <a:pPr lvl="2">
              <a:spcBef>
                <a:spcPct val="25000"/>
              </a:spcBef>
              <a:buFont typeface="Times New Roman" pitchFamily="18" charset="0"/>
              <a:buNone/>
            </a:pPr>
            <a:r>
              <a:rPr lang="en-US"/>
              <a:t>3.	</a:t>
            </a:r>
            <a:r>
              <a:rPr lang="en-US" b="1"/>
              <a:t>Database Identification:</a:t>
            </a:r>
            <a:r>
              <a:rPr lang="en-US"/>
              <a:t> Enter the Global Database Name in the form </a:t>
            </a:r>
            <a:r>
              <a:rPr lang="en-US">
                <a:latin typeface="Courier New" pitchFamily="49" charset="0"/>
              </a:rPr>
              <a:t>database_name.domain_name</a:t>
            </a:r>
            <a:r>
              <a:rPr lang="en-US"/>
              <a:t>, and the system identifier (SID). The SID defaults to the database name and uniquely identifies the instance associated with the database.</a:t>
            </a:r>
          </a:p>
          <a:p>
            <a:pPr lvl="2">
              <a:buFont typeface="Times New Roman" pitchFamily="18" charset="0"/>
              <a:buNone/>
            </a:pPr>
            <a:r>
              <a:rPr lang="en-US"/>
              <a:t>4.	</a:t>
            </a:r>
            <a:r>
              <a:rPr lang="en-US" b="1"/>
              <a:t>Management Options:</a:t>
            </a:r>
            <a:r>
              <a:rPr lang="en-US"/>
              <a:t> Use this page to set up your database so that it can be managed with Oracle Enterprise Manager. Select the default: “Configure the Database with Enterprise Manager.”</a:t>
            </a:r>
          </a:p>
          <a:p>
            <a:pPr lvl="1"/>
            <a:r>
              <a:rPr lang="en-US" b="1"/>
              <a:t>Note:</a:t>
            </a:r>
            <a:r>
              <a:rPr lang="en-US"/>
              <a:t> You must configure the listener before you can configure Enterprise Manager </a:t>
            </a:r>
            <a:br>
              <a:rPr lang="en-US"/>
            </a:br>
            <a:r>
              <a:rPr lang="en-US"/>
              <a:t>(as shown earlier).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7C2351DC-5A9A-4EE8-A577-A46CBED0C017}" type="slidenum">
              <a:rPr lang="en-US"/>
              <a:pPr/>
              <a:t>11</a:t>
            </a:fld>
            <a:endParaRPr lang="en-US"/>
          </a:p>
        </p:txBody>
      </p:sp>
      <p:sp>
        <p:nvSpPr>
          <p:cNvPr id="318468" name="Rectangle 4"/>
          <p:cNvSpPr>
            <a:spLocks noChangeArrowheads="1" noTextEdit="1"/>
          </p:cNvSpPr>
          <p:nvPr>
            <p:ph type="sldImg"/>
          </p:nvPr>
        </p:nvSpPr>
        <p:spPr>
          <a:ln/>
        </p:spPr>
      </p:sp>
      <p:sp>
        <p:nvSpPr>
          <p:cNvPr id="318469" name="Rectangle 5"/>
          <p:cNvSpPr>
            <a:spLocks noGrp="1" noChangeArrowheads="1"/>
          </p:cNvSpPr>
          <p:nvPr>
            <p:ph type="body" idx="1"/>
          </p:nvPr>
        </p:nvSpPr>
        <p:spPr/>
        <p:txBody>
          <a:bodyPr/>
          <a:lstStyle/>
          <a:p>
            <a:r>
              <a:rPr lang="en-US"/>
              <a:t>Using the DBCA to Create a Database (continued)</a:t>
            </a:r>
          </a:p>
          <a:p>
            <a:pPr lvl="2">
              <a:spcBef>
                <a:spcPct val="25000"/>
              </a:spcBef>
              <a:buFont typeface="Times New Roman" pitchFamily="18" charset="0"/>
              <a:buNone/>
            </a:pPr>
            <a:r>
              <a:rPr lang="en-US"/>
              <a:t>5.	</a:t>
            </a:r>
            <a:r>
              <a:rPr lang="en-US" b="1"/>
              <a:t>Database Credentials:</a:t>
            </a:r>
            <a:r>
              <a:rPr lang="en-US"/>
              <a:t> Use this page to specify the passwords for the administrative accounts, such as </a:t>
            </a:r>
            <a:r>
              <a:rPr lang="en-US">
                <a:latin typeface="Courier New" pitchFamily="49" charset="0"/>
              </a:rPr>
              <a:t>SYS</a:t>
            </a:r>
            <a:r>
              <a:rPr lang="en-US"/>
              <a:t> and </a:t>
            </a:r>
            <a:r>
              <a:rPr lang="en-US">
                <a:latin typeface="Courier New" pitchFamily="49" charset="0"/>
              </a:rPr>
              <a:t>SYSTEM</a:t>
            </a:r>
            <a:r>
              <a:rPr lang="en-US"/>
              <a:t>. In class, use </a:t>
            </a:r>
            <a:r>
              <a:rPr lang="en-US">
                <a:latin typeface="Courier New" pitchFamily="49" charset="0"/>
              </a:rPr>
              <a:t>oracle</a:t>
            </a:r>
            <a:r>
              <a:rPr lang="en-US"/>
              <a:t> as the password for all administrative accounts.</a:t>
            </a:r>
          </a:p>
          <a:p>
            <a:pPr lvl="2">
              <a:buFont typeface="Times New Roman" pitchFamily="18" charset="0"/>
              <a:buNone/>
            </a:pPr>
            <a:r>
              <a:rPr lang="en-US"/>
              <a:t>6.	</a:t>
            </a:r>
            <a:r>
              <a:rPr lang="en-US" b="1"/>
              <a:t>Storage Options:</a:t>
            </a:r>
            <a:r>
              <a:rPr lang="en-US"/>
              <a:t> Specify the type of storage mechanism (such as File System) that you want your database to use.</a:t>
            </a:r>
          </a:p>
          <a:p>
            <a:pPr lvl="2">
              <a:buFont typeface="Times New Roman" pitchFamily="18" charset="0"/>
              <a:buNone/>
            </a:pPr>
            <a:r>
              <a:rPr lang="en-US"/>
              <a:t>7.	</a:t>
            </a:r>
            <a:r>
              <a:rPr lang="en-US" b="1"/>
              <a:t>Database File Locations:</a:t>
            </a:r>
            <a:r>
              <a:rPr lang="en-US"/>
              <a:t> C</a:t>
            </a:r>
            <a:r>
              <a:rPr lang="en-US">
                <a:cs typeface="Times New Roman" pitchFamily="18" charset="0"/>
              </a:rPr>
              <a:t>hoose according to your needs.</a:t>
            </a:r>
            <a:r>
              <a:rPr lang="en-US"/>
              <a:t> Using Oracle Managed Files (OMF) eliminates the need for you to directly manage the operating system files in an Oracle database. You specify operations in terms of database objects rather than file names. For details, see the lesson titled “Managing Database Storage Structures.”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6F25FCDB-DAA9-4460-8A89-53598CB68E93}" type="slidenum">
              <a:rPr lang="en-US"/>
              <a:pPr/>
              <a:t>12</a:t>
            </a:fld>
            <a:endParaRPr lang="en-US"/>
          </a:p>
        </p:txBody>
      </p:sp>
      <p:sp>
        <p:nvSpPr>
          <p:cNvPr id="320516" name="Rectangle 4"/>
          <p:cNvSpPr>
            <a:spLocks noChangeArrowheads="1" noTextEdit="1"/>
          </p:cNvSpPr>
          <p:nvPr>
            <p:ph type="sldImg"/>
          </p:nvPr>
        </p:nvSpPr>
        <p:spPr>
          <a:ln/>
        </p:spPr>
      </p:sp>
      <p:sp>
        <p:nvSpPr>
          <p:cNvPr id="320517" name="Rectangle 5"/>
          <p:cNvSpPr>
            <a:spLocks noGrp="1" noChangeArrowheads="1"/>
          </p:cNvSpPr>
          <p:nvPr>
            <p:ph type="body" idx="1"/>
          </p:nvPr>
        </p:nvSpPr>
        <p:spPr/>
        <p:txBody>
          <a:bodyPr/>
          <a:lstStyle/>
          <a:p>
            <a:r>
              <a:rPr lang="en-US"/>
              <a:t>Using the DBCA to Create a Database (continued)</a:t>
            </a:r>
          </a:p>
          <a:p>
            <a:pPr lvl="2">
              <a:spcBef>
                <a:spcPct val="25000"/>
              </a:spcBef>
              <a:buFont typeface="Times New Roman" pitchFamily="18" charset="0"/>
              <a:buNone/>
            </a:pPr>
            <a:r>
              <a:rPr lang="en-US"/>
              <a:t>8.	</a:t>
            </a:r>
            <a:r>
              <a:rPr lang="en-US" b="1"/>
              <a:t>Recovery Configuration:</a:t>
            </a:r>
            <a:r>
              <a:rPr lang="en-US"/>
              <a:t> If required, specify a flash recovery area and enable archiving.</a:t>
            </a:r>
          </a:p>
          <a:p>
            <a:pPr lvl="2">
              <a:buFont typeface="Times New Roman" pitchFamily="18" charset="0"/>
              <a:buNone/>
            </a:pPr>
            <a:r>
              <a:rPr lang="en-US"/>
              <a:t>9.	</a:t>
            </a:r>
            <a:r>
              <a:rPr lang="en-US" b="1"/>
              <a:t>Database Content:</a:t>
            </a:r>
            <a:r>
              <a:rPr lang="en-US"/>
              <a:t> These pages provide options for selecting components (such as Sample Schemas) and using custom scripts.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6A678A0B-A51A-400C-9209-01CD70860636}" type="slidenum">
              <a:rPr lang="en-US"/>
              <a:pPr/>
              <a:t>13</a:t>
            </a:fld>
            <a:endParaRPr lang="en-US"/>
          </a:p>
        </p:txBody>
      </p:sp>
      <p:sp>
        <p:nvSpPr>
          <p:cNvPr id="322564" name="Rectangle 4"/>
          <p:cNvSpPr>
            <a:spLocks noChangeArrowheads="1" noTextEdit="1"/>
          </p:cNvSpPr>
          <p:nvPr>
            <p:ph type="sldImg"/>
          </p:nvPr>
        </p:nvSpPr>
        <p:spPr>
          <a:ln/>
        </p:spPr>
      </p:sp>
      <p:sp>
        <p:nvSpPr>
          <p:cNvPr id="322565" name="Rectangle 5"/>
          <p:cNvSpPr>
            <a:spLocks noGrp="1" noChangeArrowheads="1"/>
          </p:cNvSpPr>
          <p:nvPr>
            <p:ph type="body" idx="1"/>
          </p:nvPr>
        </p:nvSpPr>
        <p:spPr/>
        <p:txBody>
          <a:bodyPr/>
          <a:lstStyle/>
          <a:p>
            <a:r>
              <a:rPr lang="en-US"/>
              <a:t>Using the DBCA to Create a Database (continued)</a:t>
            </a:r>
          </a:p>
          <a:p>
            <a:pPr lvl="2">
              <a:spcBef>
                <a:spcPct val="25000"/>
              </a:spcBef>
              <a:buFont typeface="Times New Roman" pitchFamily="18" charset="0"/>
              <a:buNone/>
            </a:pPr>
            <a:r>
              <a:rPr lang="en-US"/>
              <a:t>10.	</a:t>
            </a:r>
            <a:r>
              <a:rPr lang="en-US" b="1"/>
              <a:t>Initialization Parameters:</a:t>
            </a:r>
            <a:r>
              <a:rPr lang="en-US"/>
              <a:t> The tabs on this page provide access to pages that enable you</a:t>
            </a:r>
            <a:br>
              <a:rPr lang="en-US"/>
            </a:br>
            <a:r>
              <a:rPr lang="en-US"/>
              <a:t> to change default database settings:</a:t>
            </a:r>
          </a:p>
          <a:p>
            <a:pPr lvl="3"/>
            <a:r>
              <a:rPr lang="en-US" b="1"/>
              <a:t>Memory:</a:t>
            </a:r>
            <a:r>
              <a:rPr lang="en-US"/>
              <a:t> Use this page to set the initialization parameters that control memory usage. Use either (A) Typical or (B) Custom memory allocation.</a:t>
            </a:r>
          </a:p>
          <a:p>
            <a:pPr lvl="3"/>
            <a:r>
              <a:rPr lang="en-US" b="1"/>
              <a:t>Sizing:</a:t>
            </a:r>
            <a:r>
              <a:rPr lang="en-US"/>
              <a:t> To specify block size, enter the size in bytes or accept the default.</a:t>
            </a:r>
          </a:p>
          <a:p>
            <a:pPr lvl="3"/>
            <a:r>
              <a:rPr lang="en-US" b="1"/>
              <a:t>Character Sets:</a:t>
            </a:r>
            <a:r>
              <a:rPr lang="en-US"/>
              <a:t> Use this page to specify the character sets for your database.</a:t>
            </a:r>
          </a:p>
          <a:p>
            <a:pPr lvl="3">
              <a:buFont typeface="Times New Roman" pitchFamily="18" charset="0"/>
              <a:buNone/>
            </a:pPr>
            <a:r>
              <a:rPr lang="en-US"/>
              <a:t>	</a:t>
            </a:r>
            <a:r>
              <a:rPr lang="en-US" b="1"/>
              <a:t>Best Practice</a:t>
            </a:r>
            <a:r>
              <a:rPr lang="en-US"/>
              <a:t> </a:t>
            </a:r>
            <a:r>
              <a:rPr lang="en-US" b="1"/>
              <a:t>Tip:</a:t>
            </a:r>
            <a:r>
              <a:rPr lang="en-US"/>
              <a:t> Oracle Corporation recommends (whenever possible) that you use Unicode for a database character set because it provides optimal flexibility for supporting Web technologies as well as many spoken languages.</a:t>
            </a:r>
          </a:p>
          <a:p>
            <a:pPr lvl="3"/>
            <a:r>
              <a:rPr lang="en-US" b="1"/>
              <a:t>Connection Mode:</a:t>
            </a:r>
            <a:r>
              <a:rPr lang="en-US"/>
              <a:t> Select Dedicated or Shared Server Mode. For more details, see the lesson titled “Configuring the Oracle Network Environment.”</a:t>
            </a:r>
          </a:p>
          <a:p>
            <a:pPr lvl="1"/>
            <a:r>
              <a:rPr lang="en-US" b="1"/>
              <a:t>Note:</a:t>
            </a:r>
            <a:r>
              <a:rPr lang="en-US"/>
              <a:t> Several initialization parameters are set for the lifetime of a database, such as the </a:t>
            </a:r>
            <a:r>
              <a:rPr lang="en-US">
                <a:latin typeface="Courier New" pitchFamily="49" charset="0"/>
              </a:rPr>
              <a:t>DB_BLOCK_SIZE</a:t>
            </a:r>
            <a:r>
              <a:rPr lang="en-US"/>
              <a:t> and </a:t>
            </a:r>
            <a:r>
              <a:rPr lang="en-US">
                <a:latin typeface="Courier New" pitchFamily="49" charset="0"/>
              </a:rPr>
              <a:t>CHARACTER_SET</a:t>
            </a:r>
            <a:r>
              <a:rPr lang="en-US"/>
              <a:t> parameters.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43058053-8DEC-40DA-BB7B-67C6974823EC}" type="slidenum">
              <a:rPr lang="en-US"/>
              <a:pPr/>
              <a:t>14</a:t>
            </a:fld>
            <a:endParaRPr lang="en-US"/>
          </a:p>
        </p:txBody>
      </p:sp>
      <p:sp>
        <p:nvSpPr>
          <p:cNvPr id="324612" name="Rectangle 4"/>
          <p:cNvSpPr>
            <a:spLocks noChangeArrowheads="1" noTextEdit="1"/>
          </p:cNvSpPr>
          <p:nvPr>
            <p:ph type="sldImg"/>
          </p:nvPr>
        </p:nvSpPr>
        <p:spPr>
          <a:ln/>
        </p:spPr>
      </p:sp>
      <p:sp>
        <p:nvSpPr>
          <p:cNvPr id="324613" name="Rectangle 5"/>
          <p:cNvSpPr>
            <a:spLocks noGrp="1" noChangeArrowheads="1"/>
          </p:cNvSpPr>
          <p:nvPr>
            <p:ph type="body" idx="1"/>
          </p:nvPr>
        </p:nvSpPr>
        <p:spPr/>
        <p:txBody>
          <a:bodyPr/>
          <a:lstStyle/>
          <a:p>
            <a:r>
              <a:rPr lang="en-US"/>
              <a:t>Using the DBCA to Create a Database (continued)</a:t>
            </a:r>
          </a:p>
          <a:p>
            <a:pPr marL="457200" lvl="2" indent="-228600">
              <a:spcBef>
                <a:spcPct val="25000"/>
              </a:spcBef>
              <a:buFont typeface="Times New Roman" pitchFamily="18" charset="0"/>
              <a:buNone/>
            </a:pPr>
            <a:r>
              <a:rPr lang="en-US"/>
              <a:t>11.	</a:t>
            </a:r>
            <a:r>
              <a:rPr lang="en-US" b="1"/>
              <a:t>Database Storage:</a:t>
            </a:r>
            <a:r>
              <a:rPr lang="en-US"/>
              <a:t> If you selected one of the preconfigured templates for a database, you cannot add or remove control files or data files.</a:t>
            </a:r>
          </a:p>
          <a:p>
            <a:pPr marL="457200" lvl="2" indent="-228600">
              <a:buFont typeface="Times New Roman" pitchFamily="18" charset="0"/>
              <a:buNone/>
            </a:pPr>
            <a:r>
              <a:rPr lang="en-US" altLang="en-US"/>
              <a:t>	</a:t>
            </a:r>
            <a:r>
              <a:rPr lang="en-US" altLang="en-US" b="1"/>
              <a:t>Note:</a:t>
            </a:r>
            <a:r>
              <a:rPr lang="en-US" altLang="en-US"/>
              <a:t> You may want to save your database definition as an HTML file for easy reference.</a:t>
            </a:r>
            <a:endParaRPr lang="en-US"/>
          </a:p>
          <a:p>
            <a:pPr marL="457200" lvl="2" indent="-228600">
              <a:buFont typeface="Times New Roman" pitchFamily="18" charset="0"/>
              <a:buNone/>
            </a:pPr>
            <a:r>
              <a:rPr lang="en-US"/>
              <a:t>12.	</a:t>
            </a:r>
            <a:r>
              <a:rPr lang="en-US" b="1"/>
              <a:t>Creation Options:</a:t>
            </a:r>
            <a:r>
              <a:rPr lang="en-US"/>
              <a:t> You have the following options: create your database at this time, save the database definition as a template, and generate scripts. If you choose all options, the DBCA first saves the database template, then generates the scripts into your destination directory, and finally creates your database.</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55BBBBBA-97B5-4FA1-B59B-BC575CD07AC9}" type="slidenum">
              <a:rPr lang="en-US"/>
              <a:pPr/>
              <a:t>15</a:t>
            </a:fld>
            <a:endParaRPr lang="en-US"/>
          </a:p>
        </p:txBody>
      </p:sp>
      <p:sp>
        <p:nvSpPr>
          <p:cNvPr id="326660" name="Rectangle 4"/>
          <p:cNvSpPr>
            <a:spLocks noChangeArrowheads="1" noTextEdit="1"/>
          </p:cNvSpPr>
          <p:nvPr>
            <p:ph type="sldImg"/>
          </p:nvPr>
        </p:nvSpPr>
        <p:spPr>
          <a:ln/>
        </p:spPr>
      </p:sp>
      <p:sp>
        <p:nvSpPr>
          <p:cNvPr id="326661" name="Rectangle 5"/>
          <p:cNvSpPr>
            <a:spLocks noGrp="1" noChangeArrowheads="1"/>
          </p:cNvSpPr>
          <p:nvPr>
            <p:ph type="body" idx="1"/>
          </p:nvPr>
        </p:nvSpPr>
        <p:spPr/>
        <p:txBody>
          <a:bodyPr/>
          <a:lstStyle/>
          <a:p>
            <a:r>
              <a:rPr lang="en-US"/>
              <a:t>Password Management</a:t>
            </a:r>
          </a:p>
          <a:p>
            <a:pPr lvl="1"/>
            <a:r>
              <a:rPr lang="en-US"/>
              <a:t>After the DBCA finishes, note the following information for future reference:</a:t>
            </a:r>
          </a:p>
          <a:p>
            <a:pPr lvl="2"/>
            <a:r>
              <a:rPr lang="en-US"/>
              <a:t>Location of installation log files </a:t>
            </a:r>
          </a:p>
          <a:p>
            <a:pPr lvl="2"/>
            <a:r>
              <a:rPr lang="en-US"/>
              <a:t>Global database name </a:t>
            </a:r>
          </a:p>
          <a:p>
            <a:pPr lvl="2"/>
            <a:r>
              <a:rPr lang="en-US"/>
              <a:t>System identifier (SID) </a:t>
            </a:r>
          </a:p>
          <a:p>
            <a:pPr lvl="2"/>
            <a:r>
              <a:rPr lang="en-US"/>
              <a:t>Server parameter file name and location </a:t>
            </a:r>
          </a:p>
          <a:p>
            <a:pPr lvl="2"/>
            <a:r>
              <a:rPr lang="en-US"/>
              <a:t>Enterprise Manager URL </a:t>
            </a:r>
          </a:p>
          <a:p>
            <a:pPr lvl="1"/>
            <a:r>
              <a:rPr lang="en-US"/>
              <a:t>Click Password Management to unlock database accounts that you plan to use. Provide a password when you unlock an account.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B3537B18-8C37-4B76-861B-F302B9BF91B4}" type="slidenum">
              <a:rPr lang="en-US"/>
              <a:pPr/>
              <a:t>16</a:t>
            </a:fld>
            <a:endParaRPr lang="en-US"/>
          </a:p>
        </p:txBody>
      </p:sp>
      <p:sp>
        <p:nvSpPr>
          <p:cNvPr id="328708" name="Rectangle 4"/>
          <p:cNvSpPr>
            <a:spLocks noChangeArrowheads="1" noTextEdit="1"/>
          </p:cNvSpPr>
          <p:nvPr>
            <p:ph type="sldImg"/>
          </p:nvPr>
        </p:nvSpPr>
        <p:spPr>
          <a:ln/>
        </p:spPr>
      </p:sp>
      <p:sp>
        <p:nvSpPr>
          <p:cNvPr id="328709" name="Rectangle 5"/>
          <p:cNvSpPr>
            <a:spLocks noGrp="1" noChangeArrowheads="1"/>
          </p:cNvSpPr>
          <p:nvPr>
            <p:ph type="body" idx="1"/>
          </p:nvPr>
        </p:nvSpPr>
        <p:spPr/>
        <p:txBody>
          <a:bodyPr/>
          <a:lstStyle/>
          <a:p>
            <a:r>
              <a:rPr lang="en-US"/>
              <a:t>Creating a Database Design Template</a:t>
            </a:r>
          </a:p>
          <a:p>
            <a:pPr lvl="1"/>
            <a:r>
              <a:rPr lang="en-US"/>
              <a:t>A template is a predefined database definition that you use as a starting point for a new database. If you do not create a template as part of the database creation process, you can do it at any time by invoking the DBCA. </a:t>
            </a:r>
          </a:p>
          <a:p>
            <a:pPr lvl="1"/>
            <a:r>
              <a:rPr lang="en-US"/>
              <a:t>There are three ways to create a template: </a:t>
            </a:r>
          </a:p>
          <a:p>
            <a:pPr lvl="2"/>
            <a:r>
              <a:rPr lang="en-US"/>
              <a:t>From an existing template </a:t>
            </a:r>
          </a:p>
          <a:p>
            <a:pPr lvl="2"/>
            <a:r>
              <a:rPr lang="en-US"/>
              <a:t>From an existing database (structure only) </a:t>
            </a:r>
          </a:p>
          <a:p>
            <a:pPr lvl="2"/>
            <a:r>
              <a:rPr lang="en-US"/>
              <a:t>From an existing database (structure as well as data)</a:t>
            </a:r>
          </a:p>
          <a:p>
            <a:pPr lvl="1"/>
            <a:r>
              <a:rPr lang="en-US"/>
              <a:t>The DBCA guides you through the steps to create a database design template.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02C736A0-907C-4989-A3D5-E99426418769}" type="slidenum">
              <a:rPr lang="en-US"/>
              <a:pPr/>
              <a:t>17</a:t>
            </a:fld>
            <a:endParaRPr lang="en-US"/>
          </a:p>
        </p:txBody>
      </p:sp>
      <p:sp>
        <p:nvSpPr>
          <p:cNvPr id="330756" name="Rectangle 4"/>
          <p:cNvSpPr>
            <a:spLocks noChangeArrowheads="1" noTextEdit="1"/>
          </p:cNvSpPr>
          <p:nvPr>
            <p:ph type="sldImg"/>
          </p:nvPr>
        </p:nvSpPr>
        <p:spPr>
          <a:ln/>
        </p:spPr>
      </p:sp>
      <p:sp>
        <p:nvSpPr>
          <p:cNvPr id="330757" name="Rectangle 5"/>
          <p:cNvSpPr>
            <a:spLocks noGrp="1" noChangeArrowheads="1"/>
          </p:cNvSpPr>
          <p:nvPr>
            <p:ph type="body" idx="1"/>
          </p:nvPr>
        </p:nvSpPr>
        <p:spPr/>
        <p:txBody>
          <a:bodyPr/>
          <a:lstStyle/>
          <a:p>
            <a:r>
              <a:rPr lang="en-US"/>
              <a:t>Using the DBCA to Delete a Database</a:t>
            </a:r>
          </a:p>
          <a:p>
            <a:pPr lvl="1"/>
            <a:r>
              <a:rPr lang="en-US">
                <a:cs typeface="Times New Roman" pitchFamily="18" charset="0"/>
              </a:rPr>
              <a:t>To delete (or configure) a database in UNIX or Linux, you must set </a:t>
            </a:r>
            <a:r>
              <a:rPr lang="en-US">
                <a:latin typeface="Courier New" pitchFamily="49" charset="0"/>
                <a:cs typeface="Times New Roman" pitchFamily="18" charset="0"/>
              </a:rPr>
              <a:t>ORACLE_SID</a:t>
            </a:r>
            <a:r>
              <a:rPr lang="en-US">
                <a:cs typeface="Times New Roman" pitchFamily="18" charset="0"/>
              </a:rPr>
              <a:t> in the shell from which the DBCA is launched. </a:t>
            </a:r>
          </a:p>
          <a:p>
            <a:pPr lvl="1"/>
            <a:r>
              <a:rPr lang="en-US">
                <a:cs typeface="Times New Roman" pitchFamily="18" charset="0"/>
              </a:rPr>
              <a:t>Start the DBCA by entering </a:t>
            </a:r>
            <a:r>
              <a:rPr lang="en-US">
                <a:latin typeface="Courier New" pitchFamily="49" charset="0"/>
                <a:cs typeface="Courier New" pitchFamily="49" charset="0"/>
              </a:rPr>
              <a:t>dbca</a:t>
            </a:r>
            <a:r>
              <a:rPr lang="en-US">
                <a:cs typeface="Times New Roman" pitchFamily="18" charset="0"/>
              </a:rPr>
              <a:t> in a terminal window, and click Next on the Welcome page. To delete the database, perform the following steps:</a:t>
            </a:r>
          </a:p>
          <a:p>
            <a:pPr lvl="2">
              <a:buFont typeface="Times New Roman" pitchFamily="18" charset="0"/>
              <a:buNone/>
            </a:pPr>
            <a:r>
              <a:rPr lang="en-US">
                <a:cs typeface="Times New Roman" pitchFamily="18" charset="0"/>
              </a:rPr>
              <a:t>1.	On the Operations page, select Delete a Database. Then click Next.</a:t>
            </a:r>
          </a:p>
          <a:p>
            <a:pPr lvl="2">
              <a:buFont typeface="Times New Roman" pitchFamily="18" charset="0"/>
              <a:buNone/>
            </a:pPr>
            <a:r>
              <a:rPr lang="en-US">
                <a:cs typeface="Times New Roman" pitchFamily="18" charset="0"/>
              </a:rPr>
              <a:t>2.	Select the database that you want to delete (in class, </a:t>
            </a:r>
            <a:r>
              <a:rPr lang="en-US">
                <a:latin typeface="Courier New" pitchFamily="49" charset="0"/>
                <a:cs typeface="Courier New" pitchFamily="49" charset="0"/>
              </a:rPr>
              <a:t>hist</a:t>
            </a:r>
            <a:r>
              <a:rPr lang="en-US">
                <a:cs typeface="Courier New" pitchFamily="49" charset="0"/>
              </a:rPr>
              <a:t>),</a:t>
            </a:r>
            <a:r>
              <a:rPr lang="en-US">
                <a:cs typeface="Times New Roman" pitchFamily="18" charset="0"/>
              </a:rPr>
              <a:t> and click Finish.</a:t>
            </a:r>
          </a:p>
          <a:p>
            <a:pPr lvl="2">
              <a:buFont typeface="Times New Roman" pitchFamily="18" charset="0"/>
              <a:buNone/>
            </a:pPr>
            <a:r>
              <a:rPr lang="en-US">
                <a:cs typeface="Times New Roman" pitchFamily="18" charset="0"/>
              </a:rPr>
              <a:t>3.	Click Yes to confirm your deletion.</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E6F80A68-38A4-400E-81DF-3441821406DA}" type="slidenum">
              <a:rPr lang="en-US"/>
              <a:pPr/>
              <a:t>18</a:t>
            </a:fld>
            <a:endParaRPr lang="en-US"/>
          </a:p>
        </p:txBody>
      </p:sp>
      <p:sp>
        <p:nvSpPr>
          <p:cNvPr id="332804" name="Rectangle 4"/>
          <p:cNvSpPr>
            <a:spLocks noGrp="1" noChangeArrowheads="1"/>
          </p:cNvSpPr>
          <p:nvPr>
            <p:ph type="body" idx="1"/>
          </p:nvPr>
        </p:nvSpPr>
        <p:spPr>
          <a:xfrm>
            <a:off x="449263" y="450850"/>
            <a:ext cx="5959475" cy="8181975"/>
          </a:xfrm>
        </p:spPr>
        <p:txBody>
          <a:bodyPr/>
          <a:lstStyle/>
          <a:p>
            <a:r>
              <a:rPr lang="en-US"/>
              <a:t>Using the DBCA to Delete a Database (continued)</a:t>
            </a:r>
            <a:endParaRPr lang="en-US" altLang="en-US"/>
          </a:p>
          <a:p>
            <a:pPr lvl="1"/>
            <a:r>
              <a:rPr lang="en-US"/>
              <a:t>Dropping a database involves removing its data files, redo log files, control files, and initialization parameter files. The </a:t>
            </a:r>
            <a:r>
              <a:rPr lang="en-US">
                <a:latin typeface="Courier New" pitchFamily="49" charset="0"/>
              </a:rPr>
              <a:t>DROP</a:t>
            </a:r>
            <a:r>
              <a:rPr lang="en-US"/>
              <a:t> </a:t>
            </a:r>
            <a:r>
              <a:rPr lang="en-US">
                <a:latin typeface="Courier New" pitchFamily="49" charset="0"/>
              </a:rPr>
              <a:t>DATABASE</a:t>
            </a:r>
            <a:r>
              <a:rPr lang="en-US"/>
              <a:t> statement deletes all control files and all other database files listed in the control file. To use the </a:t>
            </a:r>
            <a:r>
              <a:rPr lang="en-US">
                <a:latin typeface="Courier New" pitchFamily="49" charset="0"/>
              </a:rPr>
              <a:t>DROP</a:t>
            </a:r>
            <a:r>
              <a:rPr lang="en-US"/>
              <a:t> </a:t>
            </a:r>
            <a:r>
              <a:rPr lang="en-US">
                <a:latin typeface="Courier New" pitchFamily="49" charset="0"/>
              </a:rPr>
              <a:t>DATABASE</a:t>
            </a:r>
            <a:r>
              <a:rPr lang="en-US"/>
              <a:t> statement successfully, all of the following conditions must apply:</a:t>
            </a:r>
          </a:p>
          <a:p>
            <a:pPr lvl="2"/>
            <a:r>
              <a:rPr lang="en-US"/>
              <a:t>The database must be mounted and closed.</a:t>
            </a:r>
          </a:p>
          <a:p>
            <a:pPr lvl="2"/>
            <a:r>
              <a:rPr lang="en-US"/>
              <a:t>The database must be mounted exclusively (not in shared mode).</a:t>
            </a:r>
          </a:p>
          <a:p>
            <a:pPr lvl="2"/>
            <a:r>
              <a:rPr lang="en-US"/>
              <a:t>The database must be mounted as </a:t>
            </a:r>
            <a:r>
              <a:rPr lang="en-US">
                <a:latin typeface="Courier New" pitchFamily="49" charset="0"/>
              </a:rPr>
              <a:t>RESTRICTED</a:t>
            </a:r>
            <a:r>
              <a:rPr lang="en-US"/>
              <a:t>.</a:t>
            </a:r>
          </a:p>
          <a:p>
            <a:pPr lvl="1"/>
            <a:r>
              <a:rPr lang="en-US"/>
              <a:t>An example of this statement is:</a:t>
            </a:r>
          </a:p>
          <a:p>
            <a:pPr lvl="4"/>
            <a:r>
              <a:rPr lang="en-US"/>
              <a:t>DROP DATABASE;</a:t>
            </a:r>
          </a:p>
          <a:p>
            <a:pPr lvl="1"/>
            <a:r>
              <a:rPr lang="en-US"/>
              <a:t>The </a:t>
            </a:r>
            <a:r>
              <a:rPr lang="en-US">
                <a:latin typeface="Courier New" pitchFamily="49" charset="0"/>
              </a:rPr>
              <a:t>DROP</a:t>
            </a:r>
            <a:r>
              <a:rPr lang="en-US"/>
              <a:t> </a:t>
            </a:r>
            <a:r>
              <a:rPr lang="en-US">
                <a:latin typeface="Courier New" pitchFamily="49" charset="0"/>
              </a:rPr>
              <a:t>DATABASE</a:t>
            </a:r>
            <a:r>
              <a:rPr lang="en-US"/>
              <a:t> statement has no effect on archived log files, nor does it have any effect on copies or backups of the database. It is best to use Recovery Manager (RMAN) to delete such files. If the database is on raw disks, the actual raw disk special files are not deleted.</a:t>
            </a: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9DCCD907-C814-4C59-96C5-52D66AD4C899}" type="slidenum">
              <a:rPr lang="en-US"/>
              <a:pPr/>
              <a:t>19</a:t>
            </a:fld>
            <a:endParaRPr lang="en-US"/>
          </a:p>
        </p:txBody>
      </p:sp>
      <p:sp>
        <p:nvSpPr>
          <p:cNvPr id="345090" name="Rectangle 2"/>
          <p:cNvSpPr>
            <a:spLocks noChangeArrowheads="1" noTextEdit="1"/>
          </p:cNvSpPr>
          <p:nvPr>
            <p:ph type="sldImg"/>
          </p:nvPr>
        </p:nvSpPr>
        <p:spPr>
          <a:ln/>
        </p:spPr>
      </p:sp>
      <p:sp>
        <p:nvSpPr>
          <p:cNvPr id="345091" name="Rectangle 3"/>
          <p:cNvSpPr>
            <a:spLocks noGrp="1" noChangeArrowheads="1"/>
          </p:cNvSpPr>
          <p:nvPr>
            <p:ph type="body" idx="1"/>
          </p:nvPr>
        </p:nvSpPr>
        <p:spPr/>
        <p:txBody>
          <a:bodyPr/>
          <a:lstStyle/>
          <a:p>
            <a:r>
              <a:rPr lang="en-US"/>
              <a:t>Using the DBCA for Additional Tasks</a:t>
            </a:r>
          </a:p>
          <a:p>
            <a:pPr lvl="1"/>
            <a:r>
              <a:rPr lang="en-US"/>
              <a:t>You can use the DBCA to configure for Automatic Storage Management or the Manage templates. You can also use Oracle installer to create an ASM instance and database. Oracle recommends that you install Automatic Storage Management in its own Oracle home, regardless of whether you plan to have only one or multiple database instances. Installing Automatic Storage Management in its own Oracle home helps ensure higher availability and manageability.</a:t>
            </a:r>
          </a:p>
          <a:p>
            <a:pPr lvl="1"/>
            <a:r>
              <a:rPr lang="en-US"/>
              <a:t>With separate Oracle homes, you can upgrade Automatic Storage Management and databases independently, and you can remove database software without affecting the Automatic Storage Management instance. </a:t>
            </a:r>
          </a:p>
          <a:p>
            <a:pPr lvl="1"/>
            <a:r>
              <a:rPr lang="en-US" b="1"/>
              <a:t>Note:</a:t>
            </a:r>
            <a:r>
              <a:rPr lang="en-US"/>
              <a:t> For more information about installing or configuring ASM, see the Oracle Database 11</a:t>
            </a:r>
            <a:r>
              <a:rPr lang="en-US" i="1"/>
              <a:t>g</a:t>
            </a:r>
            <a:r>
              <a:rPr lang="en-US"/>
              <a:t> installation guide for your operating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3B4AAD6F-4026-4346-98EC-B542964A52EA}" type="slidenum">
              <a:rPr lang="en-US"/>
              <a:pPr/>
              <a:t>2</a:t>
            </a:fld>
            <a:endParaRPr lang="en-US"/>
          </a:p>
        </p:txBody>
      </p:sp>
      <p:sp>
        <p:nvSpPr>
          <p:cNvPr id="306180" name="Rectangle 2052"/>
          <p:cNvSpPr>
            <a:spLocks noChangeArrowheads="1" noTextEdit="1"/>
          </p:cNvSpPr>
          <p:nvPr>
            <p:ph type="sldImg"/>
          </p:nvPr>
        </p:nvSpPr>
        <p:spPr>
          <a:ln/>
        </p:spPr>
      </p:sp>
      <p:sp>
        <p:nvSpPr>
          <p:cNvPr id="306181" name="Rectangle 205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E2572D67-138C-42C2-BA57-03549F097F2C}" type="slidenum">
              <a:rPr lang="en-US"/>
              <a:pPr/>
              <a:t>20</a:t>
            </a:fld>
            <a:endParaRPr lang="en-US"/>
          </a:p>
        </p:txBody>
      </p:sp>
      <p:sp>
        <p:nvSpPr>
          <p:cNvPr id="334852" name="Rectangle 4"/>
          <p:cNvSpPr>
            <a:spLocks noChangeArrowheads="1" noTextEdit="1"/>
          </p:cNvSpPr>
          <p:nvPr>
            <p:ph type="sldImg"/>
          </p:nvPr>
        </p:nvSpPr>
        <p:spPr>
          <a:ln/>
        </p:spPr>
      </p:sp>
      <p:sp>
        <p:nvSpPr>
          <p:cNvPr id="33485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972530FC-B4D0-48FC-9162-2A9AC5C3B00D}" type="slidenum">
              <a:rPr lang="en-US"/>
              <a:pPr/>
              <a:t>21</a:t>
            </a:fld>
            <a:endParaRPr lang="en-US"/>
          </a:p>
        </p:txBody>
      </p:sp>
      <p:sp>
        <p:nvSpPr>
          <p:cNvPr id="336900" name="Rectangle 4"/>
          <p:cNvSpPr>
            <a:spLocks noChangeArrowheads="1" noTextEdit="1"/>
          </p:cNvSpPr>
          <p:nvPr>
            <p:ph type="sldImg"/>
          </p:nvPr>
        </p:nvSpPr>
        <p:spPr>
          <a:ln/>
        </p:spPr>
      </p:sp>
      <p:sp>
        <p:nvSpPr>
          <p:cNvPr id="336901" name="Rectangle 5"/>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946" name="Rectangle 2"/>
          <p:cNvSpPr>
            <a:spLocks noGrp="1" noChangeArrowheads="1"/>
          </p:cNvSpPr>
          <p:nvPr>
            <p:ph type="body" idx="1"/>
          </p:nvPr>
        </p:nvSpPr>
        <p:spPr>
          <a:xfrm>
            <a:off x="449263" y="450850"/>
            <a:ext cx="5959475" cy="8181975"/>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0FD08E72-6B76-4AFE-9381-594D4D1DE440}" type="slidenum">
              <a:rPr lang="en-US"/>
              <a:pPr/>
              <a:t>3</a:t>
            </a:fld>
            <a:endParaRPr lang="en-US"/>
          </a:p>
        </p:txBody>
      </p:sp>
      <p:sp>
        <p:nvSpPr>
          <p:cNvPr id="308228" name="Rectangle 4"/>
          <p:cNvSpPr>
            <a:spLocks noChangeArrowheads="1" noTextEdit="1"/>
          </p:cNvSpPr>
          <p:nvPr>
            <p:ph type="sldImg"/>
          </p:nvPr>
        </p:nvSpPr>
        <p:spPr>
          <a:ln/>
        </p:spPr>
      </p:sp>
      <p:sp>
        <p:nvSpPr>
          <p:cNvPr id="308229" name="Rectangle 5"/>
          <p:cNvSpPr>
            <a:spLocks noGrp="1" noChangeArrowheads="1"/>
          </p:cNvSpPr>
          <p:nvPr>
            <p:ph type="body" idx="1"/>
          </p:nvPr>
        </p:nvSpPr>
        <p:spPr/>
        <p:txBody>
          <a:bodyPr/>
          <a:lstStyle/>
          <a:p>
            <a:r>
              <a:rPr lang="en-US"/>
              <a:t>Planning the Database</a:t>
            </a:r>
          </a:p>
          <a:p>
            <a:pPr lvl="1"/>
            <a:r>
              <a:rPr lang="en-US"/>
              <a:t>It is important to plan how the logical storage structure of the database will affect system performance and various database management operations. For example, before creating any tablespaces for your database, you should know how many data files will make up the tablespace, what type of information will be stored in each tablespace, and on which disk drives the data files will be physically stored. Information such as the availability of network attached storage (NAS) and the bandwidth for the private storage network are important. If storage area networks (SAN) are going to be used, knowing how the logical volumes are configured and the stripe size is essential. </a:t>
            </a:r>
          </a:p>
          <a:p>
            <a:pPr lvl="1"/>
            <a:r>
              <a:rPr lang="en-US"/>
              <a:t>When planning the overall logical storage of the database structure, take into account the effects that this structure will have when the database is actually created and running. You may have database objects that have special storage requirements due to type or size.</a:t>
            </a:r>
          </a:p>
          <a:p>
            <a:pPr lvl="1"/>
            <a:r>
              <a:rPr lang="en-US"/>
              <a:t>In distributed database environments, this planning stage is extremely important. The physical location of frequently accessed data dramatically affects application performance.</a:t>
            </a:r>
          </a:p>
          <a:p>
            <a:pPr lvl="1"/>
            <a:r>
              <a:rPr lang="en-US"/>
              <a:t>During the planning stage, develop a backup strategy for the database. You can alter the logical storage structure or design of the database to improve backup efficiency. Backup strategies are introduced in a later lesson.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71CEC388-FC71-423D-B5A8-5A0D50D62250}" type="slidenum">
              <a:rPr lang="en-US"/>
              <a:pPr/>
              <a:t>4</a:t>
            </a:fld>
            <a:endParaRPr lang="en-US"/>
          </a:p>
        </p:txBody>
      </p:sp>
      <p:sp>
        <p:nvSpPr>
          <p:cNvPr id="310276" name="Rectangle 1028"/>
          <p:cNvSpPr>
            <a:spLocks noChangeArrowheads="1" noTextEdit="1"/>
          </p:cNvSpPr>
          <p:nvPr>
            <p:ph type="sldImg"/>
          </p:nvPr>
        </p:nvSpPr>
        <p:spPr>
          <a:ln/>
        </p:spPr>
      </p:sp>
      <p:sp>
        <p:nvSpPr>
          <p:cNvPr id="310277" name="Rectangle 1029"/>
          <p:cNvSpPr>
            <a:spLocks noGrp="1" noChangeArrowheads="1"/>
          </p:cNvSpPr>
          <p:nvPr>
            <p:ph type="body" idx="1"/>
          </p:nvPr>
        </p:nvSpPr>
        <p:spPr/>
        <p:txBody>
          <a:bodyPr/>
          <a:lstStyle/>
          <a:p>
            <a:r>
              <a:rPr lang="en-US"/>
              <a:t>Databases: Examples</a:t>
            </a:r>
          </a:p>
          <a:p>
            <a:pPr lvl="1"/>
            <a:r>
              <a:rPr lang="en-US"/>
              <a:t>Different types of databases have their own specific instance and storage requirements. Your Oracle database software includes templates for the creation of these different types of databases. Characteristics of these examples are the following:</a:t>
            </a:r>
          </a:p>
          <a:p>
            <a:pPr lvl="2"/>
            <a:r>
              <a:rPr lang="en-US" b="1"/>
              <a:t>Data warehouse:</a:t>
            </a:r>
            <a:r>
              <a:rPr lang="en-US"/>
              <a:t> For storing data for long periods and retrieving them in read operations</a:t>
            </a:r>
          </a:p>
          <a:p>
            <a:pPr lvl="2"/>
            <a:r>
              <a:rPr lang="en-US" b="1"/>
              <a:t>Transaction processing:</a:t>
            </a:r>
            <a:r>
              <a:rPr lang="en-US"/>
              <a:t> For accommodating many (usually small) transactions</a:t>
            </a:r>
          </a:p>
          <a:p>
            <a:pPr lvl="2"/>
            <a:r>
              <a:rPr lang="en-US" b="1"/>
              <a:t>General purpose:</a:t>
            </a:r>
            <a:r>
              <a:rPr lang="en-US"/>
              <a:t> For working with transactions and storing them for a medium length of time</a:t>
            </a:r>
          </a:p>
          <a:p>
            <a:pPr lvl="1"/>
            <a:r>
              <a:rPr lang="en-US"/>
              <a:t>The information on this page and the previous one present considerations that you will encounter as a DBA. This course (in its entirety) is designed to help you address them.</a:t>
            </a:r>
          </a:p>
          <a:p>
            <a:pPr lvl="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BDF4673F-2950-4421-8FF2-A6DEED61C627}" type="slidenum">
              <a:rPr lang="en-US"/>
              <a:pPr/>
              <a:t>5</a:t>
            </a:fld>
            <a:endParaRPr lang="en-US"/>
          </a:p>
        </p:txBody>
      </p:sp>
      <p:sp>
        <p:nvSpPr>
          <p:cNvPr id="347140" name="Rectangle 4"/>
          <p:cNvSpPr>
            <a:spLocks noChangeArrowheads="1" noTextEdit="1"/>
          </p:cNvSpPr>
          <p:nvPr>
            <p:ph type="sldImg"/>
          </p:nvPr>
        </p:nvSpPr>
        <p:spPr>
          <a:ln/>
        </p:spPr>
      </p:sp>
      <p:sp>
        <p:nvSpPr>
          <p:cNvPr id="347141" name="Rectangle 5"/>
          <p:cNvSpPr>
            <a:spLocks noGrp="1" noChangeArrowheads="1"/>
          </p:cNvSpPr>
          <p:nvPr>
            <p:ph type="body" idx="1"/>
          </p:nvPr>
        </p:nvSpPr>
        <p:spPr/>
        <p:txBody>
          <a:bodyPr/>
          <a:lstStyle/>
          <a:p>
            <a:r>
              <a:rPr lang="en-US"/>
              <a:t>Configuring the Listener</a:t>
            </a:r>
          </a:p>
          <a:p>
            <a:pPr lvl="1"/>
            <a:r>
              <a:rPr lang="en-US"/>
              <a:t>When an instance starts, a listener process establishes a communication pathway to Oracle Database. When a user process makes a connection request, the listener determines whether it should use a shared server dispatcher process or a dedicated server process, and establishes an appropriate connection.</a:t>
            </a:r>
          </a:p>
          <a:p>
            <a:pPr lvl="1"/>
            <a:r>
              <a:rPr lang="en-US"/>
              <a:t>The listener also establishes a communication pathway between databases. When multiple databases or instances run on one computer, as in Oracle Real Application Clusters, service names enable instances to register automatically with other listeners on the same computer. </a:t>
            </a:r>
            <a:br>
              <a:rPr lang="en-US"/>
            </a:br>
            <a:r>
              <a:rPr lang="en-US"/>
              <a:t>A service name can identify multiple instances, and an instance can belong to multiple services. Clients connecting to a service do not need to specify which instance they require.</a:t>
            </a:r>
          </a:p>
          <a:p>
            <a:pPr lvl="1"/>
            <a:r>
              <a:rPr lang="en-US"/>
              <a:t>A listener has to be configured prior to configuring EM using DBCA. The Oracle Net Configuration Assistant (NetCA) is a simple tool for configuring the listener. The NetCA enables you to configure the listening protocol address and service information for an Oracle database. Use the NetCA for initial network configuration after database installation.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4703BB24-F2ED-4B6D-8DD3-54E1BEDE4740}" type="slidenum">
              <a:rPr lang="en-US"/>
              <a:pPr/>
              <a:t>6</a:t>
            </a:fld>
            <a:endParaRPr lang="en-US"/>
          </a:p>
        </p:txBody>
      </p:sp>
      <p:sp>
        <p:nvSpPr>
          <p:cNvPr id="346114" name="Rectangle 1026"/>
          <p:cNvSpPr>
            <a:spLocks noChangeArrowheads="1" noTextEdit="1"/>
          </p:cNvSpPr>
          <p:nvPr>
            <p:ph type="sldImg"/>
          </p:nvPr>
        </p:nvSpPr>
        <p:spPr>
          <a:ln/>
        </p:spPr>
      </p:sp>
      <p:sp>
        <p:nvSpPr>
          <p:cNvPr id="346115" name="Rectangle 1027"/>
          <p:cNvSpPr>
            <a:spLocks noGrp="1" noChangeArrowheads="1"/>
          </p:cNvSpPr>
          <p:nvPr>
            <p:ph type="body" idx="1"/>
          </p:nvPr>
        </p:nvSpPr>
        <p:spPr/>
        <p:txBody>
          <a:bodyPr/>
          <a:lstStyle/>
          <a:p>
            <a:r>
              <a:rPr lang="en-US"/>
              <a:t>Configuring the Listener (continued)</a:t>
            </a:r>
          </a:p>
          <a:p>
            <a:pPr lvl="2">
              <a:spcBef>
                <a:spcPct val="25000"/>
              </a:spcBef>
              <a:buFont typeface="Times New Roman" pitchFamily="18" charset="0"/>
              <a:buNone/>
            </a:pPr>
            <a:r>
              <a:rPr lang="en-US"/>
              <a:t>1.	Start </a:t>
            </a:r>
            <a:r>
              <a:rPr lang="en-US">
                <a:latin typeface="Courier New" pitchFamily="49" charset="0"/>
              </a:rPr>
              <a:t>netca</a:t>
            </a:r>
            <a:r>
              <a:rPr lang="en-US"/>
              <a:t> from a command prompt. </a:t>
            </a:r>
          </a:p>
          <a:p>
            <a:pPr lvl="2">
              <a:buFont typeface="Times New Roman" pitchFamily="18" charset="0"/>
              <a:buNone/>
            </a:pPr>
            <a:r>
              <a:rPr lang="en-US"/>
              <a:t>2.	Select Listener Configuration.</a:t>
            </a:r>
          </a:p>
          <a:p>
            <a:pPr lvl="2">
              <a:buFont typeface="Times New Roman" pitchFamily="18" charset="0"/>
              <a:buNone/>
            </a:pPr>
            <a:r>
              <a:rPr lang="en-US"/>
              <a:t>3.	When prompted, enter the name of the listener.</a:t>
            </a:r>
          </a:p>
          <a:p>
            <a:pPr lvl="2">
              <a:buFont typeface="Times New Roman" pitchFamily="18" charset="0"/>
              <a:buNone/>
            </a:pPr>
            <a:r>
              <a:rPr lang="en-US"/>
              <a:t>4.	Specify the port number for the listener.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7F773379-949B-443C-9F6B-AAE3BE42F2CA}" type="slidenum">
              <a:rPr lang="en-US"/>
              <a:pPr/>
              <a:t>7</a:t>
            </a:fld>
            <a:endParaRPr lang="en-US"/>
          </a:p>
        </p:txBody>
      </p:sp>
      <p:sp>
        <p:nvSpPr>
          <p:cNvPr id="348162" name="Rectangle 4098"/>
          <p:cNvSpPr>
            <a:spLocks noChangeArrowheads="1" noTextEdit="1"/>
          </p:cNvSpPr>
          <p:nvPr>
            <p:ph type="sldImg"/>
          </p:nvPr>
        </p:nvSpPr>
        <p:spPr>
          <a:ln/>
        </p:spPr>
      </p:sp>
      <p:sp>
        <p:nvSpPr>
          <p:cNvPr id="348163" name="Rectangle 4099"/>
          <p:cNvSpPr>
            <a:spLocks noGrp="1" noChangeArrowheads="1"/>
          </p:cNvSpPr>
          <p:nvPr>
            <p:ph type="body" idx="1"/>
          </p:nvPr>
        </p:nvSpPr>
        <p:spPr/>
        <p:txBody>
          <a:bodyPr/>
          <a:lstStyle/>
          <a:p>
            <a:r>
              <a:rPr lang="en-US"/>
              <a:t>Configuring the Listener (continued)</a:t>
            </a:r>
          </a:p>
          <a:p>
            <a:pPr lvl="2">
              <a:spcBef>
                <a:spcPct val="25000"/>
              </a:spcBef>
              <a:buFont typeface="Times New Roman" pitchFamily="18" charset="0"/>
              <a:buNone/>
            </a:pPr>
            <a:r>
              <a:rPr lang="en-US"/>
              <a:t>5. Select No when you are asked if you want to configure another listener. Your listener configuration is complete.</a:t>
            </a:r>
          </a:p>
          <a:p>
            <a:pPr lvl="1"/>
            <a:r>
              <a:rPr lang="en-US"/>
              <a:t>You are now ready to begin database creation by using the DBCA.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FA0000D2-BCE4-4F1A-91A3-C96EAAC62B05}" type="slidenum">
              <a:rPr lang="en-US"/>
              <a:pPr/>
              <a:t>8</a:t>
            </a:fld>
            <a:endParaRPr lang="en-US"/>
          </a:p>
        </p:txBody>
      </p:sp>
      <p:sp>
        <p:nvSpPr>
          <p:cNvPr id="312324" name="Rectangle 4"/>
          <p:cNvSpPr>
            <a:spLocks noChangeArrowheads="1" noTextEdit="1"/>
          </p:cNvSpPr>
          <p:nvPr>
            <p:ph type="sldImg"/>
          </p:nvPr>
        </p:nvSpPr>
        <p:spPr>
          <a:ln/>
        </p:spPr>
      </p:sp>
      <p:sp>
        <p:nvSpPr>
          <p:cNvPr id="312325" name="Rectangle 5"/>
          <p:cNvSpPr>
            <a:spLocks noGrp="1" noChangeArrowheads="1"/>
          </p:cNvSpPr>
          <p:nvPr>
            <p:ph type="body" idx="1"/>
          </p:nvPr>
        </p:nvSpPr>
        <p:spPr/>
        <p:txBody>
          <a:bodyPr/>
          <a:lstStyle/>
          <a:p>
            <a:r>
              <a:rPr lang="en-US"/>
              <a:t>Database Configuration Assistant (DBCA)</a:t>
            </a:r>
          </a:p>
          <a:p>
            <a:pPr lvl="1"/>
            <a:r>
              <a:rPr lang="en-US"/>
              <a:t>You can use the Database Configuration Assistant (DBCA) to create, change the configuration of, or delete a database. You can also create a database from a list of predefined templates or use an existing database as a sample to create a new database or template. This is sometimes referred to as “database cloning.”</a:t>
            </a:r>
          </a:p>
          <a:p>
            <a:pPr lvl="1"/>
            <a:r>
              <a:rPr lang="en-US">
                <a:cs typeface="Times New Roman" pitchFamily="18" charset="0"/>
              </a:rPr>
              <a:t>To invoke the DBCA:</a:t>
            </a:r>
          </a:p>
          <a:p>
            <a:pPr lvl="2">
              <a:buFont typeface="Times New Roman" pitchFamily="18" charset="0"/>
              <a:buNone/>
            </a:pPr>
            <a:r>
              <a:rPr lang="en-US">
                <a:cs typeface="Times New Roman" pitchFamily="18" charset="0"/>
              </a:rPr>
              <a:t>1.	Log on to your computer as a member of the OS DBA group that is authorized to install the Oracle software.</a:t>
            </a:r>
          </a:p>
          <a:p>
            <a:pPr lvl="2">
              <a:buFont typeface="Times New Roman" pitchFamily="18" charset="0"/>
              <a:buNone/>
            </a:pPr>
            <a:r>
              <a:rPr lang="en-US">
                <a:cs typeface="Times New Roman" pitchFamily="18" charset="0"/>
              </a:rPr>
              <a:t>2.	If required, set environment variables.</a:t>
            </a:r>
          </a:p>
          <a:p>
            <a:pPr lvl="2">
              <a:buFont typeface="Times New Roman" pitchFamily="18" charset="0"/>
              <a:buNone/>
            </a:pPr>
            <a:r>
              <a:rPr lang="en-US">
                <a:cs typeface="Times New Roman" pitchFamily="18" charset="0"/>
              </a:rPr>
              <a:t>3.	Enter </a:t>
            </a:r>
            <a:r>
              <a:rPr lang="en-US">
                <a:latin typeface="Courier New" pitchFamily="49" charset="0"/>
                <a:cs typeface="Times New Roman" pitchFamily="18" charset="0"/>
              </a:rPr>
              <a:t>dbca</a:t>
            </a:r>
            <a:r>
              <a:rPr lang="en-US">
                <a:cs typeface="Times New Roman" pitchFamily="18" charset="0"/>
              </a:rPr>
              <a:t> to invoke the DBCA. </a:t>
            </a:r>
          </a:p>
          <a:p>
            <a:pPr lvl="2">
              <a:buFont typeface="Times New Roman" pitchFamily="18" charset="0"/>
              <a:buNone/>
            </a:pPr>
            <a:r>
              <a:rPr lang="en-US">
                <a:cs typeface="Times New Roman" pitchFamily="18" charset="0"/>
              </a:rPr>
              <a:t>4.	Click Next to continue.</a:t>
            </a:r>
          </a:p>
          <a:p>
            <a:pPr lvl="1"/>
            <a:r>
              <a:rPr lang="en-US">
                <a:cs typeface="Times New Roman" pitchFamily="18" charset="0"/>
              </a:rPr>
              <a:t>DBCA offers you a choice of assisting with several operations (for example, creating a database).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3 - </a:t>
            </a:r>
            <a:fld id="{E9F2B1DF-EA72-409A-93C1-A567EE9E2FC1}" type="slidenum">
              <a:rPr lang="en-US"/>
              <a:pPr/>
              <a:t>9</a:t>
            </a:fld>
            <a:endParaRPr lang="en-US"/>
          </a:p>
        </p:txBody>
      </p:sp>
      <p:sp>
        <p:nvSpPr>
          <p:cNvPr id="314372" name="Rectangle 4"/>
          <p:cNvSpPr>
            <a:spLocks noChangeArrowheads="1" noTextEdit="1"/>
          </p:cNvSpPr>
          <p:nvPr>
            <p:ph type="sldImg"/>
          </p:nvPr>
        </p:nvSpPr>
        <p:spPr>
          <a:ln/>
        </p:spPr>
      </p:sp>
      <p:sp>
        <p:nvSpPr>
          <p:cNvPr id="314373" name="Rectangle 5"/>
          <p:cNvSpPr>
            <a:spLocks noGrp="1" noChangeArrowheads="1"/>
          </p:cNvSpPr>
          <p:nvPr>
            <p:ph type="body" idx="1"/>
          </p:nvPr>
        </p:nvSpPr>
        <p:spPr/>
        <p:txBody>
          <a:bodyPr/>
          <a:lstStyle/>
          <a:p>
            <a:r>
              <a:rPr lang="en-US"/>
              <a:t>Using the DBCA to Create a Database</a:t>
            </a:r>
          </a:p>
          <a:p>
            <a:pPr lvl="1"/>
            <a:r>
              <a:rPr lang="en-US"/>
              <a:t>To use the DBCA to create a database:</a:t>
            </a:r>
          </a:p>
          <a:p>
            <a:pPr lvl="2">
              <a:buFont typeface="Times New Roman" pitchFamily="18" charset="0"/>
              <a:buNone/>
            </a:pPr>
            <a:r>
              <a:rPr lang="en-US"/>
              <a:t>1.	Select “Create a Database” on the DBCA Operations page to invoke a wizard that enables you to configure and create a database.</a:t>
            </a:r>
          </a:p>
          <a:p>
            <a:pPr lvl="2">
              <a:buFont typeface="Times New Roman" pitchFamily="18" charset="0"/>
              <a:buNone/>
            </a:pPr>
            <a:r>
              <a:rPr lang="en-US"/>
              <a:t>	The wizard prompts you to provide configuration information (as outlined in the steps that follow). On most pages, the wizard provides a default setting that you can accept.</a:t>
            </a:r>
          </a:p>
          <a:p>
            <a:pPr lvl="2">
              <a:buFont typeface="Times New Roman" pitchFamily="18" charset="0"/>
              <a:buNone/>
            </a:pPr>
            <a:r>
              <a:rPr lang="en-US"/>
              <a:t>2.	Select the type of database template to be used in creating the database. There are templates for Data Warehouse, General Purpose, and Transaction Processing databases that copy a preconfigured database, including data files. These data files include control files, redo log files, and data files for various included tablespaces. Click Show Details to see the configuration for each type of database.</a:t>
            </a:r>
            <a:br>
              <a:rPr lang="en-US"/>
            </a:br>
            <a:r>
              <a:rPr lang="en-US"/>
              <a:t>For more complex environments, you may want to select the Custom Database option.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b="1">
                <a:solidFill>
                  <a:srgbClr val="CCCCCC"/>
                </a:solidFill>
              </a:rPr>
              <a:t>3</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en-US"/>
              <a:t>&lt;Insert Subtitle&gt;</a:t>
            </a:r>
          </a:p>
        </p:txBody>
      </p:sp>
      <p:pic>
        <p:nvPicPr>
          <p:cNvPr id="276501" name="Picture 21"/>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98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98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a:solidFill>
                  <a:schemeClr val="tx1"/>
                </a:solidFill>
                <a:latin typeface="Arial" charset="0"/>
              </a:rPr>
              <a:t>Copyright © 2007, Oracle. All rights reserved.</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a:solidFill>
                  <a:schemeClr val="tx1"/>
                </a:solidFill>
                <a:latin typeface="Arial" charset="0"/>
              </a:rPr>
              <a:t>3 - </a:t>
            </a:r>
            <a:fld id="{4521EE16-427E-41AF-8950-511D718EBCF7}" type="slidenum">
              <a:rPr lang="en-US">
                <a:solidFill>
                  <a:schemeClr val="tx1"/>
                </a:solidFill>
                <a:latin typeface="Arial" charset="0"/>
              </a:rPr>
              <a:pPr algn="just">
                <a:spcBef>
                  <a:spcPct val="0"/>
                </a:spcBef>
                <a:buClrTx/>
                <a:buFontTx/>
                <a:buNone/>
              </a:pPr>
              <a:t>‹#›</a:t>
            </a:fld>
            <a:endParaRPr lang="en-US">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chemeClr val="tx1"/>
          </a:solidFill>
          <a:latin typeface="Arial" charset="0"/>
        </a:defRPr>
      </a:lvl2pPr>
      <a:lvl3pPr algn="ctr" defTabSz="228600" rtl="0" fontAlgn="base">
        <a:spcBef>
          <a:spcPct val="20000"/>
        </a:spcBef>
        <a:spcAft>
          <a:spcPct val="0"/>
        </a:spcAft>
        <a:buClr>
          <a:srgbClr val="000000"/>
        </a:buClr>
        <a:buFont typeface="Arial" charset="0"/>
        <a:defRPr sz="2600" b="1">
          <a:solidFill>
            <a:schemeClr val="tx1"/>
          </a:solidFill>
          <a:latin typeface="Arial" charset="0"/>
        </a:defRPr>
      </a:lvl3pPr>
      <a:lvl4pPr algn="ctr" defTabSz="228600" rtl="0" fontAlgn="base">
        <a:spcBef>
          <a:spcPct val="20000"/>
        </a:spcBef>
        <a:spcAft>
          <a:spcPct val="0"/>
        </a:spcAft>
        <a:buClr>
          <a:srgbClr val="000000"/>
        </a:buClr>
        <a:buFont typeface="Arial" charset="0"/>
        <a:defRPr sz="2600" b="1">
          <a:solidFill>
            <a:schemeClr val="tx1"/>
          </a:solidFill>
          <a:latin typeface="Arial" charset="0"/>
        </a:defRPr>
      </a:lvl4pPr>
      <a:lvl5pPr algn="ctr" defTabSz="228600" rtl="0" fontAlgn="base">
        <a:spcBef>
          <a:spcPct val="20000"/>
        </a:spcBef>
        <a:spcAft>
          <a:spcPct val="0"/>
        </a:spcAft>
        <a:buClr>
          <a:srgbClr val="000000"/>
        </a:buClr>
        <a:buFont typeface="Arial" charset="0"/>
        <a:defRPr sz="2600" b="1">
          <a:solidFill>
            <a:schemeClr val="tx1"/>
          </a:solidFill>
          <a:latin typeface="Arial" charset="0"/>
        </a:defRPr>
      </a:lvl5pPr>
      <a:lvl6pPr marL="457200" algn="ctr" defTabSz="228600" rtl="0" fontAlgn="base">
        <a:spcBef>
          <a:spcPct val="20000"/>
        </a:spcBef>
        <a:spcAft>
          <a:spcPct val="0"/>
        </a:spcAft>
        <a:buClr>
          <a:srgbClr val="000000"/>
        </a:buClr>
        <a:buFont typeface="Arial" charset="0"/>
        <a:defRPr sz="2600" b="1">
          <a:solidFill>
            <a:schemeClr val="tx1"/>
          </a:solidFill>
          <a:latin typeface="Arial" charset="0"/>
        </a:defRPr>
      </a:lvl6pPr>
      <a:lvl7pPr marL="914400" algn="ctr" defTabSz="228600" rtl="0" fontAlgn="base">
        <a:spcBef>
          <a:spcPct val="20000"/>
        </a:spcBef>
        <a:spcAft>
          <a:spcPct val="0"/>
        </a:spcAft>
        <a:buClr>
          <a:srgbClr val="000000"/>
        </a:buClr>
        <a:buFont typeface="Arial" charset="0"/>
        <a:defRPr sz="2600" b="1">
          <a:solidFill>
            <a:schemeClr val="tx1"/>
          </a:solidFill>
          <a:latin typeface="Arial" charset="0"/>
        </a:defRPr>
      </a:lvl7pPr>
      <a:lvl8pPr marL="1371600" algn="ctr" defTabSz="228600" rtl="0" fontAlgn="base">
        <a:spcBef>
          <a:spcPct val="20000"/>
        </a:spcBef>
        <a:spcAft>
          <a:spcPct val="0"/>
        </a:spcAft>
        <a:buClr>
          <a:srgbClr val="000000"/>
        </a:buClr>
        <a:buFont typeface="Arial" charset="0"/>
        <a:defRPr sz="2600" b="1">
          <a:solidFill>
            <a:schemeClr val="tx1"/>
          </a:solidFill>
          <a:latin typeface="Arial" charset="0"/>
        </a:defRPr>
      </a:lvl8pPr>
      <a:lvl9pPr marL="1828800" algn="ctr" defTabSz="228600" rtl="0" fontAlgn="base">
        <a:spcBef>
          <a:spcPct val="20000"/>
        </a:spcBef>
        <a:spcAft>
          <a:spcPct val="0"/>
        </a:spcAft>
        <a:buClr>
          <a:srgbClr val="000000"/>
        </a:buClr>
        <a:buFont typeface="Arial" charset="0"/>
        <a:defRPr sz="2600" b="1">
          <a:solidFill>
            <a:schemeClr val="tx1"/>
          </a:solidFill>
          <a:latin typeface="Arial"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ctrTitle"/>
          </p:nvPr>
        </p:nvSpPr>
        <p:spPr/>
        <p:txBody>
          <a:bodyPr/>
          <a:lstStyle/>
          <a:p>
            <a:r>
              <a:rPr lang="en-US"/>
              <a:t>Creating an Oracle Database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noFill/>
        </p:spPr>
        <p:txBody>
          <a:bodyPr/>
          <a:lstStyle/>
          <a:p>
            <a:r>
              <a:rPr lang="en-US"/>
              <a:t>Using the DBCA to Create a Database</a:t>
            </a:r>
          </a:p>
        </p:txBody>
      </p:sp>
      <p:pic>
        <p:nvPicPr>
          <p:cNvPr id="315395" name="Picture 3" descr="dbaI013"/>
          <p:cNvPicPr>
            <a:picLocks noChangeAspect="1" noChangeArrowheads="1"/>
          </p:cNvPicPr>
          <p:nvPr/>
        </p:nvPicPr>
        <p:blipFill>
          <a:blip r:embed="rId3" cstate="print"/>
          <a:srcRect/>
          <a:stretch>
            <a:fillRect/>
          </a:stretch>
        </p:blipFill>
        <p:spPr bwMode="gray">
          <a:xfrm>
            <a:off x="650875" y="933450"/>
            <a:ext cx="6099175" cy="4275138"/>
          </a:xfrm>
          <a:prstGeom prst="rect">
            <a:avLst/>
          </a:prstGeom>
          <a:noFill/>
          <a:ln w="28575">
            <a:solidFill>
              <a:schemeClr val="tx1"/>
            </a:solidFill>
            <a:miter lim="800000"/>
            <a:headEnd/>
            <a:tailEnd/>
          </a:ln>
        </p:spPr>
      </p:pic>
      <p:pic>
        <p:nvPicPr>
          <p:cNvPr id="315396" name="Picture 4" descr="dbaI014c"/>
          <p:cNvPicPr>
            <a:picLocks noChangeAspect="1" noChangeArrowheads="1"/>
          </p:cNvPicPr>
          <p:nvPr/>
        </p:nvPicPr>
        <p:blipFill>
          <a:blip r:embed="rId4" cstate="print"/>
          <a:srcRect/>
          <a:stretch>
            <a:fillRect/>
          </a:stretch>
        </p:blipFill>
        <p:spPr bwMode="gray">
          <a:xfrm>
            <a:off x="2590800" y="2714625"/>
            <a:ext cx="5476875" cy="3435350"/>
          </a:xfrm>
          <a:prstGeom prst="rect">
            <a:avLst/>
          </a:prstGeom>
          <a:noFill/>
          <a:ln w="28575">
            <a:solidFill>
              <a:schemeClr val="tx1"/>
            </a:solidFill>
            <a:miter lim="800000"/>
            <a:headEnd/>
            <a:tailEnd/>
          </a:ln>
        </p:spPr>
      </p:pic>
      <p:sp>
        <p:nvSpPr>
          <p:cNvPr id="315397" name="Oval 5"/>
          <p:cNvSpPr>
            <a:spLocks noChangeArrowheads="1"/>
          </p:cNvSpPr>
          <p:nvPr/>
        </p:nvSpPr>
        <p:spPr bwMode="gray">
          <a:xfrm>
            <a:off x="2727325" y="1158875"/>
            <a:ext cx="387350" cy="295275"/>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3</a:t>
            </a:r>
          </a:p>
        </p:txBody>
      </p:sp>
      <p:sp>
        <p:nvSpPr>
          <p:cNvPr id="315398" name="Oval 6"/>
          <p:cNvSpPr>
            <a:spLocks noChangeArrowheads="1"/>
          </p:cNvSpPr>
          <p:nvPr/>
        </p:nvSpPr>
        <p:spPr bwMode="gray">
          <a:xfrm>
            <a:off x="7864475" y="2994025"/>
            <a:ext cx="387350" cy="295275"/>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4</a:t>
            </a:r>
          </a:p>
        </p:txBody>
      </p:sp>
      <p:pic>
        <p:nvPicPr>
          <p:cNvPr id="315400" name="Picture 8" descr="l3_8"/>
          <p:cNvPicPr>
            <a:picLocks noChangeAspect="1" noChangeArrowheads="1"/>
          </p:cNvPicPr>
          <p:nvPr/>
        </p:nvPicPr>
        <p:blipFill>
          <a:blip r:embed="rId5" cstate="print"/>
          <a:srcRect/>
          <a:stretch>
            <a:fillRect/>
          </a:stretch>
        </p:blipFill>
        <p:spPr bwMode="gray">
          <a:xfrm>
            <a:off x="4419600" y="4543425"/>
            <a:ext cx="3810000" cy="1762125"/>
          </a:xfrm>
          <a:prstGeom prst="rect">
            <a:avLst/>
          </a:prstGeom>
          <a:noFill/>
          <a:ln w="28575">
            <a:solidFill>
              <a:srgbClr val="000000"/>
            </a:solidFill>
            <a:miter lim="800000"/>
            <a:headEnd/>
            <a:tailEnd/>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noFill/>
        </p:spPr>
        <p:txBody>
          <a:bodyPr/>
          <a:lstStyle/>
          <a:p>
            <a:r>
              <a:rPr lang="en-US"/>
              <a:t>Using the DBCA to Create a Database</a:t>
            </a:r>
          </a:p>
        </p:txBody>
      </p:sp>
      <p:pic>
        <p:nvPicPr>
          <p:cNvPr id="317443" name="Picture 3" descr="dbaI015c"/>
          <p:cNvPicPr>
            <a:picLocks noChangeAspect="1" noChangeArrowheads="1"/>
          </p:cNvPicPr>
          <p:nvPr/>
        </p:nvPicPr>
        <p:blipFill>
          <a:blip r:embed="rId3" cstate="print"/>
          <a:srcRect/>
          <a:stretch>
            <a:fillRect/>
          </a:stretch>
        </p:blipFill>
        <p:spPr bwMode="gray">
          <a:xfrm>
            <a:off x="696913" y="938213"/>
            <a:ext cx="6178550" cy="1670050"/>
          </a:xfrm>
          <a:prstGeom prst="rect">
            <a:avLst/>
          </a:prstGeom>
          <a:noFill/>
          <a:ln w="28575">
            <a:solidFill>
              <a:schemeClr val="tx1"/>
            </a:solidFill>
            <a:miter lim="800000"/>
            <a:headEnd/>
            <a:tailEnd/>
          </a:ln>
        </p:spPr>
      </p:pic>
      <p:pic>
        <p:nvPicPr>
          <p:cNvPr id="317444" name="Picture 4" descr="dbaI016c"/>
          <p:cNvPicPr>
            <a:picLocks noChangeAspect="1" noChangeArrowheads="1"/>
          </p:cNvPicPr>
          <p:nvPr/>
        </p:nvPicPr>
        <p:blipFill>
          <a:blip r:embed="rId4" cstate="print"/>
          <a:srcRect/>
          <a:stretch>
            <a:fillRect/>
          </a:stretch>
        </p:blipFill>
        <p:spPr bwMode="gray">
          <a:xfrm>
            <a:off x="2212975" y="2306638"/>
            <a:ext cx="6102350" cy="2884487"/>
          </a:xfrm>
          <a:prstGeom prst="rect">
            <a:avLst/>
          </a:prstGeom>
          <a:noFill/>
          <a:ln w="28575">
            <a:solidFill>
              <a:schemeClr val="tx1"/>
            </a:solidFill>
            <a:miter lim="800000"/>
            <a:headEnd/>
            <a:tailEnd/>
          </a:ln>
        </p:spPr>
      </p:pic>
      <p:sp>
        <p:nvSpPr>
          <p:cNvPr id="317446" name="Oval 6"/>
          <p:cNvSpPr>
            <a:spLocks noChangeArrowheads="1"/>
          </p:cNvSpPr>
          <p:nvPr/>
        </p:nvSpPr>
        <p:spPr bwMode="blackWhite">
          <a:xfrm>
            <a:off x="6045200" y="1198563"/>
            <a:ext cx="395288" cy="384175"/>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5</a:t>
            </a:r>
          </a:p>
        </p:txBody>
      </p:sp>
      <p:sp>
        <p:nvSpPr>
          <p:cNvPr id="317447" name="Oval 7"/>
          <p:cNvSpPr>
            <a:spLocks noChangeArrowheads="1"/>
          </p:cNvSpPr>
          <p:nvPr/>
        </p:nvSpPr>
        <p:spPr bwMode="blackWhite">
          <a:xfrm>
            <a:off x="6045200" y="2655888"/>
            <a:ext cx="395288" cy="384175"/>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6</a:t>
            </a:r>
          </a:p>
        </p:txBody>
      </p:sp>
      <p:pic>
        <p:nvPicPr>
          <p:cNvPr id="317452" name="Picture 12" descr="l3_3f"/>
          <p:cNvPicPr>
            <a:picLocks noChangeAspect="1" noChangeArrowheads="1"/>
          </p:cNvPicPr>
          <p:nvPr/>
        </p:nvPicPr>
        <p:blipFill>
          <a:blip r:embed="rId5" cstate="print"/>
          <a:srcRect/>
          <a:stretch>
            <a:fillRect/>
          </a:stretch>
        </p:blipFill>
        <p:spPr bwMode="gray">
          <a:xfrm>
            <a:off x="2895600" y="3095625"/>
            <a:ext cx="5715000" cy="3190875"/>
          </a:xfrm>
          <a:prstGeom prst="rect">
            <a:avLst/>
          </a:prstGeom>
          <a:noFill/>
          <a:ln w="28575">
            <a:solidFill>
              <a:srgbClr val="000000"/>
            </a:solidFill>
            <a:miter lim="800000"/>
            <a:headEnd/>
            <a:tailEnd/>
          </a:ln>
        </p:spPr>
      </p:pic>
      <p:sp>
        <p:nvSpPr>
          <p:cNvPr id="317451" name="Oval 11"/>
          <p:cNvSpPr>
            <a:spLocks noChangeArrowheads="1"/>
          </p:cNvSpPr>
          <p:nvPr/>
        </p:nvSpPr>
        <p:spPr bwMode="blackWhite">
          <a:xfrm>
            <a:off x="7010400" y="3629025"/>
            <a:ext cx="395288" cy="384175"/>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7</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noFill/>
        </p:spPr>
        <p:txBody>
          <a:bodyPr/>
          <a:lstStyle/>
          <a:p>
            <a:r>
              <a:rPr lang="en-US"/>
              <a:t>Using the DBCA to Create a Database</a:t>
            </a:r>
          </a:p>
        </p:txBody>
      </p:sp>
      <p:pic>
        <p:nvPicPr>
          <p:cNvPr id="319491" name="Picture 3" descr="dbaI018cgif"/>
          <p:cNvPicPr>
            <a:picLocks noChangeAspect="1" noChangeArrowheads="1"/>
          </p:cNvPicPr>
          <p:nvPr/>
        </p:nvPicPr>
        <p:blipFill>
          <a:blip r:embed="rId3" cstate="print"/>
          <a:srcRect/>
          <a:stretch>
            <a:fillRect/>
          </a:stretch>
        </p:blipFill>
        <p:spPr bwMode="gray">
          <a:xfrm>
            <a:off x="1489075" y="1422400"/>
            <a:ext cx="6183313" cy="2640013"/>
          </a:xfrm>
          <a:prstGeom prst="rect">
            <a:avLst/>
          </a:prstGeom>
          <a:noFill/>
          <a:ln w="28575">
            <a:solidFill>
              <a:schemeClr val="tx1"/>
            </a:solidFill>
            <a:miter lim="800000"/>
            <a:headEnd/>
            <a:tailEnd/>
          </a:ln>
        </p:spPr>
      </p:pic>
      <p:pic>
        <p:nvPicPr>
          <p:cNvPr id="319492" name="Picture 4" descr="dbaI019c"/>
          <p:cNvPicPr>
            <a:picLocks noChangeAspect="1" noChangeArrowheads="1"/>
          </p:cNvPicPr>
          <p:nvPr/>
        </p:nvPicPr>
        <p:blipFill>
          <a:blip r:embed="rId4" cstate="print"/>
          <a:srcRect/>
          <a:stretch>
            <a:fillRect/>
          </a:stretch>
        </p:blipFill>
        <p:spPr bwMode="gray">
          <a:xfrm>
            <a:off x="1630363" y="4208463"/>
            <a:ext cx="5921375" cy="2035175"/>
          </a:xfrm>
          <a:prstGeom prst="rect">
            <a:avLst/>
          </a:prstGeom>
          <a:noFill/>
          <a:ln w="28575">
            <a:solidFill>
              <a:schemeClr val="tx1"/>
            </a:solidFill>
            <a:miter lim="800000"/>
            <a:headEnd/>
            <a:tailEnd/>
          </a:ln>
        </p:spPr>
      </p:pic>
      <p:sp>
        <p:nvSpPr>
          <p:cNvPr id="319493" name="Oval 5"/>
          <p:cNvSpPr>
            <a:spLocks noChangeArrowheads="1"/>
          </p:cNvSpPr>
          <p:nvPr/>
        </p:nvSpPr>
        <p:spPr bwMode="blackWhite">
          <a:xfrm>
            <a:off x="7046913" y="1468438"/>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8</a:t>
            </a:r>
          </a:p>
        </p:txBody>
      </p:sp>
      <p:sp>
        <p:nvSpPr>
          <p:cNvPr id="319494" name="Oval 6"/>
          <p:cNvSpPr>
            <a:spLocks noChangeArrowheads="1"/>
          </p:cNvSpPr>
          <p:nvPr/>
        </p:nvSpPr>
        <p:spPr bwMode="blackWhite">
          <a:xfrm>
            <a:off x="7046913" y="4221163"/>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9</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noFill/>
        </p:spPr>
        <p:txBody>
          <a:bodyPr/>
          <a:lstStyle/>
          <a:p>
            <a:r>
              <a:rPr lang="en-US"/>
              <a:t>Using the DBCA to Create a Database</a:t>
            </a:r>
          </a:p>
        </p:txBody>
      </p:sp>
      <p:pic>
        <p:nvPicPr>
          <p:cNvPr id="321539" name="Picture 3" descr="dbaI021c"/>
          <p:cNvPicPr>
            <a:picLocks noChangeAspect="1" noChangeArrowheads="1"/>
          </p:cNvPicPr>
          <p:nvPr/>
        </p:nvPicPr>
        <p:blipFill>
          <a:blip r:embed="rId3" cstate="print"/>
          <a:srcRect/>
          <a:stretch>
            <a:fillRect/>
          </a:stretch>
        </p:blipFill>
        <p:spPr bwMode="gray">
          <a:xfrm>
            <a:off x="793750" y="3074988"/>
            <a:ext cx="7546975" cy="3221037"/>
          </a:xfrm>
          <a:prstGeom prst="rect">
            <a:avLst/>
          </a:prstGeom>
          <a:noFill/>
          <a:ln w="28575">
            <a:solidFill>
              <a:schemeClr val="tx1"/>
            </a:solidFill>
            <a:miter lim="800000"/>
            <a:headEnd/>
            <a:tailEnd/>
          </a:ln>
        </p:spPr>
      </p:pic>
      <p:pic>
        <p:nvPicPr>
          <p:cNvPr id="321540" name="Picture 4" descr="dbaI020c"/>
          <p:cNvPicPr>
            <a:picLocks noChangeAspect="1" noChangeArrowheads="1"/>
          </p:cNvPicPr>
          <p:nvPr/>
        </p:nvPicPr>
        <p:blipFill>
          <a:blip r:embed="rId4" cstate="print"/>
          <a:srcRect/>
          <a:stretch>
            <a:fillRect/>
          </a:stretch>
        </p:blipFill>
        <p:spPr bwMode="gray">
          <a:xfrm>
            <a:off x="3592513" y="993775"/>
            <a:ext cx="3409950" cy="1931988"/>
          </a:xfrm>
          <a:prstGeom prst="rect">
            <a:avLst/>
          </a:prstGeom>
          <a:noFill/>
          <a:ln w="28575">
            <a:solidFill>
              <a:schemeClr val="tx1"/>
            </a:solidFill>
            <a:miter lim="800000"/>
            <a:headEnd/>
            <a:tailEnd/>
          </a:ln>
        </p:spPr>
      </p:pic>
      <p:sp>
        <p:nvSpPr>
          <p:cNvPr id="321541" name="Oval 5"/>
          <p:cNvSpPr>
            <a:spLocks noChangeArrowheads="1"/>
          </p:cNvSpPr>
          <p:nvPr/>
        </p:nvSpPr>
        <p:spPr bwMode="blackWhite">
          <a:xfrm>
            <a:off x="6416675" y="2381250"/>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A</a:t>
            </a:r>
          </a:p>
        </p:txBody>
      </p:sp>
      <p:sp>
        <p:nvSpPr>
          <p:cNvPr id="321542" name="Oval 6"/>
          <p:cNvSpPr>
            <a:spLocks noChangeArrowheads="1"/>
          </p:cNvSpPr>
          <p:nvPr/>
        </p:nvSpPr>
        <p:spPr bwMode="blackWhite">
          <a:xfrm>
            <a:off x="7553325" y="4908550"/>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B</a:t>
            </a:r>
          </a:p>
        </p:txBody>
      </p:sp>
      <p:sp>
        <p:nvSpPr>
          <p:cNvPr id="321543" name="Rectangle 7"/>
          <p:cNvSpPr>
            <a:spLocks noChangeArrowheads="1"/>
          </p:cNvSpPr>
          <p:nvPr/>
        </p:nvSpPr>
        <p:spPr bwMode="gray">
          <a:xfrm>
            <a:off x="4381500" y="4149725"/>
            <a:ext cx="1804988" cy="247650"/>
          </a:xfrm>
          <a:prstGeom prst="rect">
            <a:avLst/>
          </a:prstGeom>
          <a:noFill/>
          <a:ln w="28575">
            <a:solidFill>
              <a:schemeClr val="tx1"/>
            </a:solidFill>
            <a:miter lim="800000"/>
            <a:headEnd/>
            <a:tailEnd/>
          </a:ln>
          <a:effectLst/>
        </p:spPr>
        <p:txBody>
          <a:bodyPr wrap="none" anchor="ctr"/>
          <a:lstStyle/>
          <a:p>
            <a:endParaRPr lang="en-US"/>
          </a:p>
        </p:txBody>
      </p:sp>
      <p:sp>
        <p:nvSpPr>
          <p:cNvPr id="321544" name="Line 8"/>
          <p:cNvSpPr>
            <a:spLocks noChangeShapeType="1"/>
          </p:cNvSpPr>
          <p:nvPr/>
        </p:nvSpPr>
        <p:spPr bwMode="gray">
          <a:xfrm flipV="1">
            <a:off x="5287963" y="2924175"/>
            <a:ext cx="1587" cy="1198563"/>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321545" name="Rectangle 9"/>
          <p:cNvSpPr>
            <a:spLocks noChangeArrowheads="1"/>
          </p:cNvSpPr>
          <p:nvPr/>
        </p:nvSpPr>
        <p:spPr bwMode="gray">
          <a:xfrm>
            <a:off x="2743200" y="4441825"/>
            <a:ext cx="5427663" cy="1784350"/>
          </a:xfrm>
          <a:prstGeom prst="rect">
            <a:avLst/>
          </a:prstGeom>
          <a:noFill/>
          <a:ln w="28575">
            <a:solidFill>
              <a:schemeClr val="accent2"/>
            </a:solidFill>
            <a:miter lim="800000"/>
            <a:headEnd/>
            <a:tailEnd/>
          </a:ln>
          <a:effectLst/>
        </p:spPr>
        <p:txBody>
          <a:bodyPr wrap="none" anchor="ctr"/>
          <a:lstStyle/>
          <a:p>
            <a:endParaRPr lang="en-US"/>
          </a:p>
        </p:txBody>
      </p:sp>
      <p:sp>
        <p:nvSpPr>
          <p:cNvPr id="321546" name="Oval 10"/>
          <p:cNvSpPr>
            <a:spLocks noChangeArrowheads="1"/>
          </p:cNvSpPr>
          <p:nvPr/>
        </p:nvSpPr>
        <p:spPr bwMode="blackWhite">
          <a:xfrm>
            <a:off x="1385888" y="3352800"/>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10</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noFill/>
        </p:spPr>
        <p:txBody>
          <a:bodyPr/>
          <a:lstStyle/>
          <a:p>
            <a:r>
              <a:rPr lang="en-US"/>
              <a:t>Using the DBCA to Create a Database</a:t>
            </a:r>
          </a:p>
        </p:txBody>
      </p:sp>
      <p:pic>
        <p:nvPicPr>
          <p:cNvPr id="323587" name="Picture 3" descr="dbaI025"/>
          <p:cNvPicPr>
            <a:picLocks noChangeAspect="1" noChangeArrowheads="1"/>
          </p:cNvPicPr>
          <p:nvPr/>
        </p:nvPicPr>
        <p:blipFill>
          <a:blip r:embed="rId3" cstate="print"/>
          <a:srcRect/>
          <a:stretch>
            <a:fillRect/>
          </a:stretch>
        </p:blipFill>
        <p:spPr bwMode="gray">
          <a:xfrm>
            <a:off x="841375" y="998538"/>
            <a:ext cx="6169025" cy="4327525"/>
          </a:xfrm>
          <a:prstGeom prst="rect">
            <a:avLst/>
          </a:prstGeom>
          <a:noFill/>
          <a:ln w="28575">
            <a:solidFill>
              <a:schemeClr val="tx1"/>
            </a:solidFill>
            <a:miter lim="800000"/>
            <a:headEnd/>
            <a:tailEnd/>
          </a:ln>
        </p:spPr>
      </p:pic>
      <p:sp>
        <p:nvSpPr>
          <p:cNvPr id="323588" name="Oval 4"/>
          <p:cNvSpPr>
            <a:spLocks noChangeArrowheads="1"/>
          </p:cNvSpPr>
          <p:nvPr/>
        </p:nvSpPr>
        <p:spPr bwMode="blackWhite">
          <a:xfrm>
            <a:off x="6146800" y="1179513"/>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11</a:t>
            </a:r>
          </a:p>
        </p:txBody>
      </p:sp>
      <p:grpSp>
        <p:nvGrpSpPr>
          <p:cNvPr id="323589" name="Group 5"/>
          <p:cNvGrpSpPr>
            <a:grpSpLocks/>
          </p:cNvGrpSpPr>
          <p:nvPr/>
        </p:nvGrpSpPr>
        <p:grpSpPr bwMode="auto">
          <a:xfrm>
            <a:off x="2190750" y="1962150"/>
            <a:ext cx="6183313" cy="4343400"/>
            <a:chOff x="1380" y="1245"/>
            <a:chExt cx="3895" cy="2736"/>
          </a:xfrm>
        </p:grpSpPr>
        <p:pic>
          <p:nvPicPr>
            <p:cNvPr id="323590" name="Picture 6" descr="dbaI030"/>
            <p:cNvPicPr>
              <a:picLocks noChangeAspect="1" noChangeArrowheads="1"/>
            </p:cNvPicPr>
            <p:nvPr/>
          </p:nvPicPr>
          <p:blipFill>
            <a:blip r:embed="rId4" cstate="print"/>
            <a:srcRect/>
            <a:stretch>
              <a:fillRect/>
            </a:stretch>
          </p:blipFill>
          <p:spPr bwMode="gray">
            <a:xfrm>
              <a:off x="1380" y="1245"/>
              <a:ext cx="3895" cy="2736"/>
            </a:xfrm>
            <a:prstGeom prst="rect">
              <a:avLst/>
            </a:prstGeom>
            <a:noFill/>
            <a:ln w="28575">
              <a:solidFill>
                <a:schemeClr val="tx1"/>
              </a:solidFill>
              <a:miter lim="800000"/>
              <a:headEnd/>
              <a:tailEnd/>
            </a:ln>
          </p:spPr>
        </p:pic>
        <p:sp>
          <p:nvSpPr>
            <p:cNvPr id="323591" name="Oval 7"/>
            <p:cNvSpPr>
              <a:spLocks noChangeArrowheads="1"/>
            </p:cNvSpPr>
            <p:nvPr/>
          </p:nvSpPr>
          <p:spPr bwMode="gray">
            <a:xfrm>
              <a:off x="3871" y="1519"/>
              <a:ext cx="256" cy="256"/>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12</a:t>
              </a:r>
            </a:p>
          </p:txBody>
        </p:sp>
        <p:sp>
          <p:nvSpPr>
            <p:cNvPr id="323592" name="Rectangle 8"/>
            <p:cNvSpPr>
              <a:spLocks noChangeArrowheads="1"/>
            </p:cNvSpPr>
            <p:nvPr/>
          </p:nvSpPr>
          <p:spPr bwMode="gray">
            <a:xfrm>
              <a:off x="2438" y="1609"/>
              <a:ext cx="878" cy="137"/>
            </a:xfrm>
            <a:prstGeom prst="rect">
              <a:avLst/>
            </a:prstGeom>
            <a:noFill/>
            <a:ln w="28575">
              <a:solidFill>
                <a:schemeClr val="accent2"/>
              </a:solidFill>
              <a:miter lim="800000"/>
              <a:headEnd/>
              <a:tailEnd/>
            </a:ln>
            <a:effectLst/>
          </p:spPr>
          <p:txBody>
            <a:bodyPr wrap="none" anchor="ctr"/>
            <a:lstStyle/>
            <a:p>
              <a:endParaRPr lang="en-US"/>
            </a:p>
          </p:txBody>
        </p:sp>
      </p:gr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48" name="Picture 16" descr="l3_7a"/>
          <p:cNvPicPr>
            <a:picLocks noChangeAspect="1" noChangeArrowheads="1"/>
          </p:cNvPicPr>
          <p:nvPr/>
        </p:nvPicPr>
        <p:blipFill>
          <a:blip r:embed="rId3" cstate="print"/>
          <a:srcRect/>
          <a:stretch>
            <a:fillRect/>
          </a:stretch>
        </p:blipFill>
        <p:spPr bwMode="gray">
          <a:xfrm>
            <a:off x="1143000" y="914400"/>
            <a:ext cx="6343650" cy="4514850"/>
          </a:xfrm>
          <a:prstGeom prst="rect">
            <a:avLst/>
          </a:prstGeom>
          <a:noFill/>
        </p:spPr>
      </p:pic>
      <p:sp>
        <p:nvSpPr>
          <p:cNvPr id="325635" name="Rectangle 3"/>
          <p:cNvSpPr>
            <a:spLocks noGrp="1" noChangeArrowheads="1"/>
          </p:cNvSpPr>
          <p:nvPr>
            <p:ph type="title"/>
          </p:nvPr>
        </p:nvSpPr>
        <p:spPr/>
        <p:txBody>
          <a:bodyPr/>
          <a:lstStyle/>
          <a:p>
            <a:r>
              <a:rPr lang="en-US"/>
              <a:t>Password Management</a:t>
            </a:r>
          </a:p>
        </p:txBody>
      </p:sp>
      <p:sp>
        <p:nvSpPr>
          <p:cNvPr id="325646" name="Freeform 14"/>
          <p:cNvSpPr>
            <a:spLocks/>
          </p:cNvSpPr>
          <p:nvPr/>
        </p:nvSpPr>
        <p:spPr bwMode="gray">
          <a:xfrm flipH="1">
            <a:off x="5181600" y="4038600"/>
            <a:ext cx="1143000" cy="1219200"/>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accent2"/>
            </a:solidFill>
            <a:prstDash val="solid"/>
            <a:round/>
            <a:headEnd type="none" w="sm" len="sm"/>
            <a:tailEnd type="triangle" w="sm" len="sm"/>
          </a:ln>
          <a:effectLst/>
        </p:spPr>
        <p:txBody>
          <a:bodyPr/>
          <a:lstStyle/>
          <a:p>
            <a:endParaRPr lang="en-US"/>
          </a:p>
        </p:txBody>
      </p:sp>
      <p:pic>
        <p:nvPicPr>
          <p:cNvPr id="325647" name="Picture 15" descr="dbaI008"/>
          <p:cNvPicPr>
            <a:picLocks noChangeAspect="1" noChangeArrowheads="1"/>
          </p:cNvPicPr>
          <p:nvPr/>
        </p:nvPicPr>
        <p:blipFill>
          <a:blip r:embed="rId4" cstate="print"/>
          <a:srcRect/>
          <a:stretch>
            <a:fillRect/>
          </a:stretch>
        </p:blipFill>
        <p:spPr bwMode="gray">
          <a:xfrm>
            <a:off x="795338" y="3435350"/>
            <a:ext cx="4321175" cy="2863850"/>
          </a:xfrm>
          <a:prstGeom prst="rect">
            <a:avLst/>
          </a:prstGeom>
          <a:noFill/>
          <a:ln w="2857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Creating a Database Design Template</a:t>
            </a:r>
          </a:p>
        </p:txBody>
      </p:sp>
      <p:pic>
        <p:nvPicPr>
          <p:cNvPr id="327683" name="Picture 3" descr="dba163"/>
          <p:cNvPicPr>
            <a:picLocks noChangeAspect="1" noChangeArrowheads="1"/>
          </p:cNvPicPr>
          <p:nvPr/>
        </p:nvPicPr>
        <p:blipFill>
          <a:blip r:embed="rId3" cstate="print"/>
          <a:srcRect/>
          <a:stretch>
            <a:fillRect/>
          </a:stretch>
        </p:blipFill>
        <p:spPr bwMode="gray">
          <a:xfrm>
            <a:off x="762000" y="1266825"/>
            <a:ext cx="7132638" cy="4048125"/>
          </a:xfrm>
          <a:prstGeom prst="rect">
            <a:avLst/>
          </a:prstGeom>
          <a:noFill/>
          <a:ln w="28575">
            <a:solidFill>
              <a:schemeClr val="tx1"/>
            </a:solidFill>
            <a:miter lim="800000"/>
            <a:headEnd/>
            <a:tailEnd/>
          </a:ln>
        </p:spPr>
      </p:pic>
      <p:pic>
        <p:nvPicPr>
          <p:cNvPr id="327684" name="Picture 4" descr="dba207c"/>
          <p:cNvPicPr>
            <a:picLocks noChangeAspect="1" noChangeArrowheads="1"/>
          </p:cNvPicPr>
          <p:nvPr/>
        </p:nvPicPr>
        <p:blipFill>
          <a:blip r:embed="rId4" cstate="print"/>
          <a:srcRect/>
          <a:stretch>
            <a:fillRect/>
          </a:stretch>
        </p:blipFill>
        <p:spPr bwMode="gray">
          <a:xfrm>
            <a:off x="3009900" y="4386263"/>
            <a:ext cx="5295900" cy="1914525"/>
          </a:xfrm>
          <a:prstGeom prst="rect">
            <a:avLst/>
          </a:prstGeom>
          <a:noFill/>
          <a:ln w="28575">
            <a:solidFill>
              <a:schemeClr val="tx1"/>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732" name="Picture 4" descr="dba187"/>
          <p:cNvPicPr>
            <a:picLocks noChangeAspect="1" noChangeArrowheads="1"/>
          </p:cNvPicPr>
          <p:nvPr/>
        </p:nvPicPr>
        <p:blipFill>
          <a:blip r:embed="rId3" cstate="print"/>
          <a:srcRect/>
          <a:stretch>
            <a:fillRect/>
          </a:stretch>
        </p:blipFill>
        <p:spPr bwMode="gray">
          <a:xfrm>
            <a:off x="839788" y="914400"/>
            <a:ext cx="7161212" cy="5019675"/>
          </a:xfrm>
          <a:prstGeom prst="rect">
            <a:avLst/>
          </a:prstGeom>
          <a:noFill/>
          <a:ln w="28575">
            <a:solidFill>
              <a:schemeClr val="tx1"/>
            </a:solidFill>
            <a:miter lim="800000"/>
            <a:headEnd/>
            <a:tailEnd/>
          </a:ln>
        </p:spPr>
      </p:pic>
      <p:pic>
        <p:nvPicPr>
          <p:cNvPr id="329733" name="Picture 5" descr="dba188"/>
          <p:cNvPicPr>
            <a:picLocks noChangeAspect="1" noChangeArrowheads="1"/>
          </p:cNvPicPr>
          <p:nvPr/>
        </p:nvPicPr>
        <p:blipFill>
          <a:blip r:embed="rId4" cstate="print"/>
          <a:srcRect/>
          <a:stretch>
            <a:fillRect/>
          </a:stretch>
        </p:blipFill>
        <p:spPr bwMode="gray">
          <a:xfrm>
            <a:off x="3886200" y="1333500"/>
            <a:ext cx="4086225" cy="1781175"/>
          </a:xfrm>
          <a:prstGeom prst="rect">
            <a:avLst/>
          </a:prstGeom>
          <a:noFill/>
          <a:ln w="28575">
            <a:solidFill>
              <a:schemeClr val="tx1"/>
            </a:solidFill>
            <a:miter lim="800000"/>
            <a:headEnd/>
            <a:tailEnd/>
          </a:ln>
        </p:spPr>
      </p:pic>
      <p:pic>
        <p:nvPicPr>
          <p:cNvPr id="329740" name="Picture 12" descr="deldb4"/>
          <p:cNvPicPr>
            <a:picLocks noChangeAspect="1" noChangeArrowheads="1"/>
          </p:cNvPicPr>
          <p:nvPr/>
        </p:nvPicPr>
        <p:blipFill>
          <a:blip r:embed="rId5" cstate="print"/>
          <a:srcRect/>
          <a:stretch>
            <a:fillRect/>
          </a:stretch>
        </p:blipFill>
        <p:spPr bwMode="gray">
          <a:xfrm>
            <a:off x="4038600" y="2857500"/>
            <a:ext cx="4953000" cy="3454400"/>
          </a:xfrm>
          <a:prstGeom prst="rect">
            <a:avLst/>
          </a:prstGeom>
          <a:noFill/>
          <a:ln w="28575">
            <a:solidFill>
              <a:srgbClr val="000000"/>
            </a:solidFill>
            <a:miter lim="800000"/>
            <a:headEnd/>
            <a:tailEnd/>
          </a:ln>
        </p:spPr>
      </p:pic>
      <p:sp>
        <p:nvSpPr>
          <p:cNvPr id="329730" name="Rectangle 2"/>
          <p:cNvSpPr>
            <a:spLocks noGrp="1" noChangeArrowheads="1"/>
          </p:cNvSpPr>
          <p:nvPr>
            <p:ph type="title"/>
          </p:nvPr>
        </p:nvSpPr>
        <p:spPr/>
        <p:txBody>
          <a:bodyPr/>
          <a:lstStyle/>
          <a:p>
            <a:r>
              <a:rPr lang="en-US"/>
              <a:t>Using the DBCA to Delete a Database</a:t>
            </a:r>
          </a:p>
        </p:txBody>
      </p:sp>
      <p:sp>
        <p:nvSpPr>
          <p:cNvPr id="329737" name="Oval 9"/>
          <p:cNvSpPr>
            <a:spLocks noChangeArrowheads="1"/>
          </p:cNvSpPr>
          <p:nvPr/>
        </p:nvSpPr>
        <p:spPr bwMode="blackWhite">
          <a:xfrm>
            <a:off x="4381500" y="962025"/>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1</a:t>
            </a:r>
          </a:p>
        </p:txBody>
      </p:sp>
      <p:sp>
        <p:nvSpPr>
          <p:cNvPr id="329738" name="Oval 10"/>
          <p:cNvSpPr>
            <a:spLocks noChangeArrowheads="1"/>
          </p:cNvSpPr>
          <p:nvPr/>
        </p:nvSpPr>
        <p:spPr bwMode="blackWhite">
          <a:xfrm>
            <a:off x="4381500" y="1790700"/>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1779" name="Rectangle 3"/>
          <p:cNvSpPr>
            <a:spLocks noGrp="1" noChangeArrowheads="1"/>
          </p:cNvSpPr>
          <p:nvPr>
            <p:ph type="title"/>
          </p:nvPr>
        </p:nvSpPr>
        <p:spPr/>
        <p:txBody>
          <a:bodyPr/>
          <a:lstStyle/>
          <a:p>
            <a:r>
              <a:rPr lang="en-US" altLang="en-US"/>
              <a:t>Notes Only</a:t>
            </a:r>
          </a:p>
        </p:txBody>
      </p:sp>
      <p:sp>
        <p:nvSpPr>
          <p:cNvPr id="331780" name="Rectangle 4"/>
          <p:cNvSpPr>
            <a:spLocks noGrp="1" noChangeArrowheads="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Using the DBCA for Additional Tasks</a:t>
            </a:r>
          </a:p>
        </p:txBody>
      </p:sp>
      <p:pic>
        <p:nvPicPr>
          <p:cNvPr id="344069" name="Picture 5" descr="asm1"/>
          <p:cNvPicPr>
            <a:picLocks noChangeAspect="1" noChangeArrowheads="1"/>
          </p:cNvPicPr>
          <p:nvPr/>
        </p:nvPicPr>
        <p:blipFill>
          <a:blip r:embed="rId3" cstate="print"/>
          <a:srcRect/>
          <a:stretch>
            <a:fillRect/>
          </a:stretch>
        </p:blipFill>
        <p:spPr bwMode="gray">
          <a:xfrm>
            <a:off x="762000" y="1066800"/>
            <a:ext cx="7432675" cy="5243513"/>
          </a:xfrm>
          <a:prstGeom prst="rect">
            <a:avLst/>
          </a:prstGeom>
          <a:noFill/>
          <a:ln w="28575">
            <a:solidFill>
              <a:srgbClr val="000000"/>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6" name="Rectangle 4"/>
          <p:cNvSpPr>
            <a:spLocks noGrp="1" noChangeArrowheads="1"/>
          </p:cNvSpPr>
          <p:nvPr>
            <p:ph type="title"/>
          </p:nvPr>
        </p:nvSpPr>
        <p:spPr/>
        <p:txBody>
          <a:bodyPr/>
          <a:lstStyle/>
          <a:p>
            <a:r>
              <a:rPr lang="en-US"/>
              <a:t>Objectives</a:t>
            </a:r>
          </a:p>
        </p:txBody>
      </p:sp>
      <p:sp>
        <p:nvSpPr>
          <p:cNvPr id="305157" name="Rectangle 5"/>
          <p:cNvSpPr>
            <a:spLocks noGrp="1" noChangeArrowheads="1"/>
          </p:cNvSpPr>
          <p:nvPr>
            <p:ph type="body" idx="1"/>
          </p:nvPr>
        </p:nvSpPr>
        <p:spPr>
          <a:xfrm>
            <a:off x="609600" y="1676400"/>
            <a:ext cx="7918450" cy="2971800"/>
          </a:xfrm>
        </p:spPr>
        <p:txBody>
          <a:bodyPr/>
          <a:lstStyle/>
          <a:p>
            <a:r>
              <a:rPr lang="en-US"/>
              <a:t>After completing this lesson, you should be able to do the following:</a:t>
            </a:r>
          </a:p>
          <a:p>
            <a:pPr lvl="1"/>
            <a:r>
              <a:rPr lang="en-US"/>
              <a:t>Create a database by using the Database Configuration Assistant (DBCA)</a:t>
            </a:r>
          </a:p>
          <a:p>
            <a:pPr lvl="1"/>
            <a:r>
              <a:rPr lang="en-US"/>
              <a:t>Create a listener by using the Oracle Net Configuration Assistant (NetCA)</a:t>
            </a:r>
          </a:p>
          <a:p>
            <a:pPr lvl="1"/>
            <a:r>
              <a:rPr lang="en-US"/>
              <a:t>Create a database design template with the DBCA</a:t>
            </a:r>
          </a:p>
          <a:p>
            <a:pPr lvl="1"/>
            <a:r>
              <a:rPr lang="en-US"/>
              <a:t>Generate database creation scripts with the DBCA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Grp="1" noChangeArrowheads="1"/>
          </p:cNvSpPr>
          <p:nvPr>
            <p:ph type="title"/>
          </p:nvPr>
        </p:nvSpPr>
        <p:spPr/>
        <p:txBody>
          <a:bodyPr/>
          <a:lstStyle/>
          <a:p>
            <a:r>
              <a:rPr lang="en-US"/>
              <a:t>Summary</a:t>
            </a:r>
          </a:p>
        </p:txBody>
      </p:sp>
      <p:sp>
        <p:nvSpPr>
          <p:cNvPr id="333829" name="Rectangle 5"/>
          <p:cNvSpPr>
            <a:spLocks noGrp="1" noChangeArrowheads="1"/>
          </p:cNvSpPr>
          <p:nvPr>
            <p:ph type="body" idx="1"/>
          </p:nvPr>
        </p:nvSpPr>
        <p:spPr>
          <a:xfrm>
            <a:off x="609600" y="1676400"/>
            <a:ext cx="7918450" cy="2301875"/>
          </a:xfrm>
        </p:spPr>
        <p:txBody>
          <a:bodyPr/>
          <a:lstStyle/>
          <a:p>
            <a:r>
              <a:rPr lang="en-US"/>
              <a:t>In this lesson, you should have learned how to use the DBCA to:</a:t>
            </a:r>
          </a:p>
          <a:p>
            <a:pPr lvl="1"/>
            <a:r>
              <a:rPr lang="en-US"/>
              <a:t>Create a database</a:t>
            </a:r>
          </a:p>
          <a:p>
            <a:pPr lvl="1"/>
            <a:r>
              <a:rPr lang="en-US"/>
              <a:t>Create a database design template </a:t>
            </a:r>
          </a:p>
          <a:p>
            <a:pPr lvl="1"/>
            <a:r>
              <a:rPr lang="en-US"/>
              <a:t>Create a listener</a:t>
            </a:r>
          </a:p>
          <a:p>
            <a:pPr lvl="1"/>
            <a:r>
              <a:rPr lang="en-US"/>
              <a:t>Generate database creation scripts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4"/>
          <p:cNvSpPr>
            <a:spLocks noGrp="1" noChangeArrowheads="1"/>
          </p:cNvSpPr>
          <p:nvPr>
            <p:ph type="title"/>
          </p:nvPr>
        </p:nvSpPr>
        <p:spPr/>
        <p:txBody>
          <a:bodyPr/>
          <a:lstStyle/>
          <a:p>
            <a:r>
              <a:rPr lang="en-US"/>
              <a:t>Practice 3 Overview: </a:t>
            </a:r>
            <a:br>
              <a:rPr lang="en-US"/>
            </a:br>
            <a:r>
              <a:rPr lang="en-US" altLang="en-US"/>
              <a:t>Using the DBCA</a:t>
            </a:r>
            <a:endParaRPr lang="en-US"/>
          </a:p>
        </p:txBody>
      </p:sp>
      <p:sp>
        <p:nvSpPr>
          <p:cNvPr id="335877" name="Rectangle 5"/>
          <p:cNvSpPr>
            <a:spLocks noGrp="1" noChangeArrowheads="1"/>
          </p:cNvSpPr>
          <p:nvPr>
            <p:ph type="body" idx="1"/>
          </p:nvPr>
        </p:nvSpPr>
        <p:spPr>
          <a:xfrm>
            <a:off x="609600" y="1676400"/>
            <a:ext cx="7918450" cy="3440113"/>
          </a:xfrm>
        </p:spPr>
        <p:txBody>
          <a:bodyPr/>
          <a:lstStyle/>
          <a:p>
            <a:r>
              <a:rPr lang="en-US">
                <a:cs typeface="Arial" charset="0"/>
              </a:rPr>
              <a:t>This practice covers the following topics</a:t>
            </a:r>
            <a:r>
              <a:rPr lang="en-US"/>
              <a:t>:</a:t>
            </a:r>
          </a:p>
          <a:p>
            <a:pPr lvl="1"/>
            <a:r>
              <a:rPr lang="en-US"/>
              <a:t>Creating the </a:t>
            </a:r>
            <a:r>
              <a:rPr lang="en-US">
                <a:latin typeface="Courier New" pitchFamily="49" charset="0"/>
              </a:rPr>
              <a:t>ORCL</a:t>
            </a:r>
            <a:r>
              <a:rPr lang="en-US"/>
              <a:t> database by using the DBCA</a:t>
            </a:r>
          </a:p>
          <a:p>
            <a:pPr lvl="1"/>
            <a:r>
              <a:rPr lang="en-US"/>
              <a:t>Unlocking the </a:t>
            </a:r>
            <a:r>
              <a:rPr lang="en-US">
                <a:latin typeface="Courier New" pitchFamily="49" charset="0"/>
              </a:rPr>
              <a:t>HR</a:t>
            </a:r>
            <a:r>
              <a:rPr lang="en-US"/>
              <a:t> schema</a:t>
            </a:r>
          </a:p>
          <a:p>
            <a:r>
              <a:rPr lang="en-US">
                <a:solidFill>
                  <a:schemeClr val="hlink"/>
                </a:solidFill>
              </a:rPr>
              <a:t>Note: Completing database creation and unlocking the </a:t>
            </a:r>
            <a:r>
              <a:rPr lang="en-US">
                <a:solidFill>
                  <a:schemeClr val="hlink"/>
                </a:solidFill>
                <a:latin typeface="Courier New" pitchFamily="49" charset="0"/>
              </a:rPr>
              <a:t>HR</a:t>
            </a:r>
            <a:r>
              <a:rPr lang="en-US">
                <a:solidFill>
                  <a:schemeClr val="hlink"/>
                </a:solidFill>
              </a:rPr>
              <a:t> schema are critical for all following practices.</a:t>
            </a:r>
          </a:p>
          <a:p>
            <a:r>
              <a:rPr lang="en-US"/>
              <a:t>Optional:</a:t>
            </a:r>
          </a:p>
          <a:p>
            <a:pPr lvl="1"/>
            <a:r>
              <a:rPr lang="en-US"/>
              <a:t>Creating the </a:t>
            </a:r>
            <a:r>
              <a:rPr lang="en-US">
                <a:latin typeface="Courier New" pitchFamily="49" charset="0"/>
              </a:rPr>
              <a:t>ORCL</a:t>
            </a:r>
            <a:r>
              <a:rPr lang="en-US"/>
              <a:t> database design template by using the DBCA</a:t>
            </a:r>
          </a:p>
          <a:p>
            <a:pPr lvl="1"/>
            <a:r>
              <a:rPr lang="en-US"/>
              <a:t>Creating database creation scripts by using the DBCA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5" name="Rectangle 5"/>
          <p:cNvSpPr>
            <a:spLocks noGrp="1" noChangeArrowheads="1"/>
          </p:cNvSpPr>
          <p:nvPr>
            <p:ph type="title"/>
          </p:nvPr>
        </p:nvSpPr>
        <p:spPr/>
        <p:txBody>
          <a:bodyPr/>
          <a:lstStyle/>
          <a:p>
            <a:r>
              <a:rPr lang="en-US"/>
              <a:t>Planning the Database</a:t>
            </a:r>
          </a:p>
        </p:txBody>
      </p:sp>
      <p:sp>
        <p:nvSpPr>
          <p:cNvPr id="307206" name="Rectangle 6"/>
          <p:cNvSpPr>
            <a:spLocks noGrp="1" noChangeArrowheads="1"/>
          </p:cNvSpPr>
          <p:nvPr>
            <p:ph type="body" idx="1"/>
          </p:nvPr>
        </p:nvSpPr>
        <p:spPr>
          <a:xfrm>
            <a:off x="609600" y="1676400"/>
            <a:ext cx="7918450" cy="4335463"/>
          </a:xfrm>
        </p:spPr>
        <p:txBody>
          <a:bodyPr/>
          <a:lstStyle/>
          <a:p>
            <a:r>
              <a:rPr lang="en-US"/>
              <a:t>As a DBA, you must plan:</a:t>
            </a:r>
          </a:p>
          <a:p>
            <a:pPr lvl="1"/>
            <a:r>
              <a:rPr lang="en-US"/>
              <a:t>The logical storage structure of the database and its physical implementation:</a:t>
            </a:r>
          </a:p>
          <a:p>
            <a:pPr lvl="2"/>
            <a:r>
              <a:rPr lang="en-US"/>
              <a:t>How many disk drives do you have? What type of storage is being used?</a:t>
            </a:r>
          </a:p>
          <a:p>
            <a:pPr lvl="2"/>
            <a:r>
              <a:rPr lang="en-US"/>
              <a:t>How many data files will you need? (Plan for growth.)</a:t>
            </a:r>
          </a:p>
          <a:p>
            <a:pPr lvl="2"/>
            <a:r>
              <a:rPr lang="en-US"/>
              <a:t>How many tablespaces will you use?</a:t>
            </a:r>
          </a:p>
          <a:p>
            <a:pPr lvl="2"/>
            <a:r>
              <a:rPr lang="en-US"/>
              <a:t>What types of information will be stored?</a:t>
            </a:r>
          </a:p>
          <a:p>
            <a:pPr lvl="2"/>
            <a:r>
              <a:rPr lang="en-US"/>
              <a:t>Are there any special storage requirements</a:t>
            </a:r>
            <a:br>
              <a:rPr lang="en-US"/>
            </a:br>
            <a:r>
              <a:rPr lang="en-US"/>
              <a:t>due to type or size?</a:t>
            </a:r>
          </a:p>
          <a:p>
            <a:pPr lvl="1"/>
            <a:r>
              <a:rPr lang="en-US"/>
              <a:t>Overall database design</a:t>
            </a:r>
          </a:p>
          <a:p>
            <a:pPr lvl="1"/>
            <a:r>
              <a:rPr lang="en-US"/>
              <a:t>Database backup strategy</a:t>
            </a:r>
          </a:p>
        </p:txBody>
      </p:sp>
      <p:graphicFrame>
        <p:nvGraphicFramePr>
          <p:cNvPr id="307204" name="Object 4"/>
          <p:cNvGraphicFramePr>
            <a:graphicFrameLocks noChangeAspect="1"/>
          </p:cNvGraphicFramePr>
          <p:nvPr/>
        </p:nvGraphicFramePr>
        <p:xfrm>
          <a:off x="7362825" y="4773613"/>
          <a:ext cx="638175" cy="1352550"/>
        </p:xfrm>
        <a:graphic>
          <a:graphicData uri="http://schemas.openxmlformats.org/presentationml/2006/ole">
            <p:oleObj spid="_x0000_s307204" name="Photo Editor Photo" r:id="rId4" imgW="638264" imgH="1352381" progId="MSPhotoEd.3">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Grp="1" noChangeArrowheads="1"/>
          </p:cNvSpPr>
          <p:nvPr>
            <p:ph type="title"/>
          </p:nvPr>
        </p:nvSpPr>
        <p:spPr/>
        <p:txBody>
          <a:bodyPr/>
          <a:lstStyle/>
          <a:p>
            <a:r>
              <a:rPr lang="en-US"/>
              <a:t>Databases: Examples</a:t>
            </a:r>
          </a:p>
        </p:txBody>
      </p:sp>
      <p:sp>
        <p:nvSpPr>
          <p:cNvPr id="309253" name="Rectangle 5"/>
          <p:cNvSpPr>
            <a:spLocks noGrp="1" noChangeArrowheads="1"/>
          </p:cNvSpPr>
          <p:nvPr>
            <p:ph type="body" idx="1"/>
          </p:nvPr>
        </p:nvSpPr>
        <p:spPr>
          <a:xfrm>
            <a:off x="609600" y="1676400"/>
            <a:ext cx="7918450" cy="3659188"/>
          </a:xfrm>
        </p:spPr>
        <p:txBody>
          <a:bodyPr/>
          <a:lstStyle/>
          <a:p>
            <a:pPr lvl="1"/>
            <a:r>
              <a:rPr lang="en-US"/>
              <a:t>Data warehouse:</a:t>
            </a:r>
          </a:p>
          <a:p>
            <a:pPr lvl="2"/>
            <a:r>
              <a:rPr lang="en-US"/>
              <a:t>Research and marketing data</a:t>
            </a:r>
          </a:p>
          <a:p>
            <a:pPr lvl="2"/>
            <a:r>
              <a:rPr lang="en-US"/>
              <a:t>State or federal tax payments </a:t>
            </a:r>
          </a:p>
          <a:p>
            <a:pPr lvl="2"/>
            <a:r>
              <a:rPr lang="en-US"/>
              <a:t>Professional licensing (doctors, nurses, and so on)</a:t>
            </a:r>
          </a:p>
          <a:p>
            <a:pPr lvl="1"/>
            <a:r>
              <a:rPr lang="en-US"/>
              <a:t>Transaction processing:</a:t>
            </a:r>
          </a:p>
          <a:p>
            <a:pPr lvl="2"/>
            <a:r>
              <a:rPr lang="en-US"/>
              <a:t>Store checkout register system</a:t>
            </a:r>
          </a:p>
          <a:p>
            <a:pPr lvl="2"/>
            <a:r>
              <a:rPr lang="en-US"/>
              <a:t>Automatic teller machine (ATM) transactions</a:t>
            </a:r>
          </a:p>
          <a:p>
            <a:pPr lvl="1"/>
            <a:r>
              <a:rPr lang="en-US"/>
              <a:t>General purpose: </a:t>
            </a:r>
          </a:p>
          <a:p>
            <a:pPr lvl="2"/>
            <a:r>
              <a:rPr lang="en-US"/>
              <a:t>Retail billing system (for example, for a software house or a nursery)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973" name="Picture 1029" descr="l3_a"/>
          <p:cNvPicPr>
            <a:picLocks noChangeAspect="1" noChangeArrowheads="1"/>
          </p:cNvPicPr>
          <p:nvPr/>
        </p:nvPicPr>
        <p:blipFill>
          <a:blip r:embed="rId3" cstate="print"/>
          <a:srcRect/>
          <a:stretch>
            <a:fillRect/>
          </a:stretch>
        </p:blipFill>
        <p:spPr bwMode="gray">
          <a:xfrm>
            <a:off x="762000" y="1066800"/>
            <a:ext cx="7686675" cy="5229225"/>
          </a:xfrm>
          <a:prstGeom prst="rect">
            <a:avLst/>
          </a:prstGeom>
          <a:noFill/>
          <a:ln w="28575">
            <a:solidFill>
              <a:srgbClr val="000000"/>
            </a:solidFill>
            <a:miter lim="800000"/>
            <a:headEnd/>
            <a:tailEnd/>
          </a:ln>
        </p:spPr>
      </p:pic>
      <p:sp>
        <p:nvSpPr>
          <p:cNvPr id="339970" name="Rectangle 1026"/>
          <p:cNvSpPr>
            <a:spLocks noGrp="1" noChangeArrowheads="1"/>
          </p:cNvSpPr>
          <p:nvPr>
            <p:ph type="title"/>
          </p:nvPr>
        </p:nvSpPr>
        <p:spPr/>
        <p:txBody>
          <a:bodyPr/>
          <a:lstStyle/>
          <a:p>
            <a:r>
              <a:rPr lang="en-US"/>
              <a:t>Configuring the Listener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026"/>
          <p:cNvSpPr>
            <a:spLocks noGrp="1" noChangeArrowheads="1"/>
          </p:cNvSpPr>
          <p:nvPr>
            <p:ph type="title"/>
          </p:nvPr>
        </p:nvSpPr>
        <p:spPr/>
        <p:txBody>
          <a:bodyPr/>
          <a:lstStyle/>
          <a:p>
            <a:r>
              <a:rPr lang="en-US"/>
              <a:t>Configuring the Listener</a:t>
            </a:r>
          </a:p>
        </p:txBody>
      </p:sp>
      <p:pic>
        <p:nvPicPr>
          <p:cNvPr id="340996" name="Picture 1028" descr="l3_l2"/>
          <p:cNvPicPr>
            <a:picLocks noChangeAspect="1" noChangeArrowheads="1"/>
          </p:cNvPicPr>
          <p:nvPr/>
        </p:nvPicPr>
        <p:blipFill>
          <a:blip r:embed="rId3" cstate="print"/>
          <a:srcRect/>
          <a:stretch>
            <a:fillRect/>
          </a:stretch>
        </p:blipFill>
        <p:spPr bwMode="gray">
          <a:xfrm>
            <a:off x="762000" y="914400"/>
            <a:ext cx="4419600" cy="3460750"/>
          </a:xfrm>
          <a:prstGeom prst="rect">
            <a:avLst/>
          </a:prstGeom>
          <a:noFill/>
          <a:ln w="28575">
            <a:solidFill>
              <a:srgbClr val="000000"/>
            </a:solidFill>
            <a:miter lim="800000"/>
            <a:headEnd/>
            <a:tailEnd/>
          </a:ln>
        </p:spPr>
      </p:pic>
      <p:pic>
        <p:nvPicPr>
          <p:cNvPr id="340998" name="Picture 1030" descr="l3_l3"/>
          <p:cNvPicPr>
            <a:picLocks noChangeAspect="1" noChangeArrowheads="1"/>
          </p:cNvPicPr>
          <p:nvPr/>
        </p:nvPicPr>
        <p:blipFill>
          <a:blip r:embed="rId4" cstate="print"/>
          <a:srcRect/>
          <a:stretch>
            <a:fillRect/>
          </a:stretch>
        </p:blipFill>
        <p:spPr bwMode="gray">
          <a:xfrm>
            <a:off x="4572000" y="3109913"/>
            <a:ext cx="4267200" cy="3206750"/>
          </a:xfrm>
          <a:prstGeom prst="rect">
            <a:avLst/>
          </a:prstGeom>
          <a:noFill/>
          <a:ln w="28575">
            <a:solidFill>
              <a:srgbClr val="000000"/>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026"/>
          <p:cNvSpPr>
            <a:spLocks noGrp="1" noChangeArrowheads="1"/>
          </p:cNvSpPr>
          <p:nvPr>
            <p:ph type="title"/>
          </p:nvPr>
        </p:nvSpPr>
        <p:spPr/>
        <p:txBody>
          <a:bodyPr/>
          <a:lstStyle/>
          <a:p>
            <a:r>
              <a:rPr lang="en-US"/>
              <a:t>Configuring the Listener</a:t>
            </a:r>
          </a:p>
        </p:txBody>
      </p:sp>
      <p:pic>
        <p:nvPicPr>
          <p:cNvPr id="343043" name="Picture 1027" descr="l3_l4"/>
          <p:cNvPicPr>
            <a:picLocks noChangeAspect="1" noChangeArrowheads="1"/>
          </p:cNvPicPr>
          <p:nvPr/>
        </p:nvPicPr>
        <p:blipFill>
          <a:blip r:embed="rId3" cstate="print"/>
          <a:srcRect/>
          <a:stretch>
            <a:fillRect/>
          </a:stretch>
        </p:blipFill>
        <p:spPr bwMode="gray">
          <a:xfrm>
            <a:off x="609600" y="990600"/>
            <a:ext cx="5715000" cy="3768725"/>
          </a:xfrm>
          <a:prstGeom prst="rect">
            <a:avLst/>
          </a:prstGeom>
          <a:noFill/>
          <a:ln w="28575">
            <a:solidFill>
              <a:srgbClr val="000000"/>
            </a:solidFill>
            <a:miter lim="800000"/>
            <a:headEnd/>
            <a:tailEnd/>
          </a:ln>
        </p:spPr>
      </p:pic>
      <p:pic>
        <p:nvPicPr>
          <p:cNvPr id="343044" name="Picture 1028" descr="l3_l5"/>
          <p:cNvPicPr>
            <a:picLocks noChangeAspect="1" noChangeArrowheads="1"/>
          </p:cNvPicPr>
          <p:nvPr/>
        </p:nvPicPr>
        <p:blipFill>
          <a:blip r:embed="rId4" cstate="print"/>
          <a:srcRect/>
          <a:stretch>
            <a:fillRect/>
          </a:stretch>
        </p:blipFill>
        <p:spPr bwMode="gray">
          <a:xfrm>
            <a:off x="3725863" y="2743200"/>
            <a:ext cx="4427537" cy="2951163"/>
          </a:xfrm>
          <a:prstGeom prst="rect">
            <a:avLst/>
          </a:prstGeom>
          <a:noFill/>
          <a:ln w="28575">
            <a:solidFill>
              <a:srgbClr val="000000"/>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Database Configuration Assistant (DBCA)</a:t>
            </a:r>
          </a:p>
        </p:txBody>
      </p:sp>
      <p:sp>
        <p:nvSpPr>
          <p:cNvPr id="311301" name="Line 5"/>
          <p:cNvSpPr>
            <a:spLocks noChangeShapeType="1"/>
          </p:cNvSpPr>
          <p:nvPr/>
        </p:nvSpPr>
        <p:spPr bwMode="gray">
          <a:xfrm flipV="1">
            <a:off x="6553200" y="5357813"/>
            <a:ext cx="0" cy="457200"/>
          </a:xfrm>
          <a:prstGeom prst="line">
            <a:avLst/>
          </a:prstGeom>
          <a:noFill/>
          <a:ln w="28575" cap="rnd">
            <a:solidFill>
              <a:schemeClr val="accent2"/>
            </a:solidFill>
            <a:round/>
            <a:headEnd type="none" w="sm" len="sm"/>
            <a:tailEnd type="triangle" w="sm" len="sm"/>
          </a:ln>
          <a:effectLst/>
        </p:spPr>
        <p:txBody>
          <a:bodyPr/>
          <a:lstStyle/>
          <a:p>
            <a:endParaRPr lang="en-US"/>
          </a:p>
        </p:txBody>
      </p:sp>
      <p:pic>
        <p:nvPicPr>
          <p:cNvPr id="311302" name="Picture 6" descr="l3_1"/>
          <p:cNvPicPr>
            <a:picLocks noChangeAspect="1" noChangeArrowheads="1"/>
          </p:cNvPicPr>
          <p:nvPr/>
        </p:nvPicPr>
        <p:blipFill>
          <a:blip r:embed="rId3" cstate="print"/>
          <a:srcRect/>
          <a:stretch>
            <a:fillRect/>
          </a:stretch>
        </p:blipFill>
        <p:spPr bwMode="gray">
          <a:xfrm>
            <a:off x="762000" y="981075"/>
            <a:ext cx="7543800" cy="5324475"/>
          </a:xfrm>
          <a:prstGeom prst="rect">
            <a:avLst/>
          </a:prstGeom>
          <a:noFill/>
          <a:ln w="28575">
            <a:solidFill>
              <a:srgbClr val="000000"/>
            </a:solidFill>
            <a:miter lim="800000"/>
            <a:headEnd/>
            <a:tailEnd/>
          </a:ln>
        </p:spPr>
      </p:pic>
      <p:pic>
        <p:nvPicPr>
          <p:cNvPr id="311304" name="Picture 8" descr="l3_2"/>
          <p:cNvPicPr>
            <a:picLocks noChangeAspect="1" noChangeArrowheads="1"/>
          </p:cNvPicPr>
          <p:nvPr/>
        </p:nvPicPr>
        <p:blipFill>
          <a:blip r:embed="rId4" cstate="print"/>
          <a:srcRect/>
          <a:stretch>
            <a:fillRect/>
          </a:stretch>
        </p:blipFill>
        <p:spPr bwMode="gray">
          <a:xfrm>
            <a:off x="2819400" y="2433638"/>
            <a:ext cx="5638800" cy="3805237"/>
          </a:xfrm>
          <a:prstGeom prst="rect">
            <a:avLst/>
          </a:prstGeom>
          <a:noFill/>
          <a:ln w="28575">
            <a:solidFill>
              <a:srgbClr val="000000"/>
            </a:solidFill>
            <a:miter lim="800000"/>
            <a:headEnd/>
            <a:tailEnd/>
          </a:ln>
        </p:spPr>
      </p:pic>
      <p:sp>
        <p:nvSpPr>
          <p:cNvPr id="311305" name="Oval 9"/>
          <p:cNvSpPr>
            <a:spLocks noChangeArrowheads="1"/>
          </p:cNvSpPr>
          <p:nvPr/>
        </p:nvSpPr>
        <p:spPr bwMode="gray">
          <a:xfrm>
            <a:off x="6629400" y="3038475"/>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1</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Using the DBCA to Create a Database</a:t>
            </a:r>
          </a:p>
        </p:txBody>
      </p:sp>
      <p:pic>
        <p:nvPicPr>
          <p:cNvPr id="313348" name="Picture 4" descr="l3_3"/>
          <p:cNvPicPr>
            <a:picLocks noChangeAspect="1" noChangeArrowheads="1"/>
          </p:cNvPicPr>
          <p:nvPr/>
        </p:nvPicPr>
        <p:blipFill>
          <a:blip r:embed="rId3" cstate="print"/>
          <a:srcRect/>
          <a:stretch>
            <a:fillRect/>
          </a:stretch>
        </p:blipFill>
        <p:spPr bwMode="gray">
          <a:xfrm>
            <a:off x="762000" y="1066800"/>
            <a:ext cx="7732713" cy="5105400"/>
          </a:xfrm>
          <a:prstGeom prst="rect">
            <a:avLst/>
          </a:prstGeom>
          <a:noFill/>
          <a:ln w="28575">
            <a:solidFill>
              <a:srgbClr val="000000"/>
            </a:solidFill>
            <a:miter lim="800000"/>
            <a:headEnd/>
            <a:tailEnd/>
          </a:ln>
        </p:spPr>
      </p:pic>
      <p:sp>
        <p:nvSpPr>
          <p:cNvPr id="313349" name="Oval 5"/>
          <p:cNvSpPr>
            <a:spLocks noChangeArrowheads="1"/>
          </p:cNvSpPr>
          <p:nvPr/>
        </p:nvSpPr>
        <p:spPr bwMode="blackWhite">
          <a:xfrm>
            <a:off x="5334000" y="3581400"/>
            <a:ext cx="406400" cy="406400"/>
          </a:xfrm>
          <a:prstGeom prst="ellipse">
            <a:avLst/>
          </a:prstGeom>
          <a:solidFill>
            <a:srgbClr val="FFFF99"/>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1800" b="1">
                <a:solidFill>
                  <a:schemeClr val="tx1"/>
                </a:solidFill>
                <a:latin typeface="Arial" charset="0"/>
              </a:rPr>
              <a:t>2</a:t>
            </a:r>
          </a:p>
        </p:txBody>
      </p:sp>
    </p:spTree>
  </p:cSld>
  <p:clrMapOvr>
    <a:masterClrMapping/>
  </p:clrMapOvr>
  <p:transition spd="slow"/>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2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E:\project data\EPB\11i EPB Mini-pack B BPA and Security Admin Responsibilities\Original BPA and Security Files from OUCWR\D18970GC11_ppt\OU6.pot</Template>
  <TotalTime>566</TotalTime>
  <Words>1736</Words>
  <Application>Microsoft Office PowerPoint</Application>
  <PresentationFormat>On-screen Show (4:3)</PresentationFormat>
  <Paragraphs>184</Paragraphs>
  <Slides>22</Slides>
  <Notes>22</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Times New Roman</vt:lpstr>
      <vt:lpstr>Arial</vt:lpstr>
      <vt:lpstr>Courier New</vt:lpstr>
      <vt:lpstr>OU6</vt:lpstr>
      <vt:lpstr>Microsoft Photo Editor 3.0 Photo</vt:lpstr>
      <vt:lpstr>Creating an Oracle Database</vt:lpstr>
      <vt:lpstr>Objectives</vt:lpstr>
      <vt:lpstr>Planning the Database</vt:lpstr>
      <vt:lpstr>Databases: Examples</vt:lpstr>
      <vt:lpstr>Configuring the Listener</vt:lpstr>
      <vt:lpstr>Configuring the Listener</vt:lpstr>
      <vt:lpstr>Configuring the Listener</vt:lpstr>
      <vt:lpstr>Database Configuration Assistant (DBCA)</vt:lpstr>
      <vt:lpstr>Using the DBCA to Create a Database</vt:lpstr>
      <vt:lpstr>Using the DBCA to Create a Database</vt:lpstr>
      <vt:lpstr>Using the DBCA to Create a Database</vt:lpstr>
      <vt:lpstr>Using the DBCA to Create a Database</vt:lpstr>
      <vt:lpstr>Using the DBCA to Create a Database</vt:lpstr>
      <vt:lpstr>Using the DBCA to Create a Database</vt:lpstr>
      <vt:lpstr>Password Management</vt:lpstr>
      <vt:lpstr>Creating a Database Design Template</vt:lpstr>
      <vt:lpstr>Using the DBCA to Delete a Database</vt:lpstr>
      <vt:lpstr>Notes Only</vt:lpstr>
      <vt:lpstr>Using the DBCA for Additional Tasks</vt:lpstr>
      <vt:lpstr>Summary</vt:lpstr>
      <vt:lpstr>Practice 3 Overview:  Using the DBCA</vt:lpstr>
      <vt:lpstr>Slide 22</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creator>Internal Systems</dc:creator>
  <cp:lastModifiedBy>ha</cp:lastModifiedBy>
  <cp:revision>54</cp:revision>
  <cp:lastPrinted>2002-03-28T23:57:22Z</cp:lastPrinted>
  <dcterms:created xsi:type="dcterms:W3CDTF">2006-01-17T11:30:56Z</dcterms:created>
  <dcterms:modified xsi:type="dcterms:W3CDTF">2015-04-29T16:12:59Z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