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54"/>
  </p:notesMasterIdLst>
  <p:handoutMasterIdLst>
    <p:handoutMasterId r:id="rId55"/>
  </p:handoutMasterIdLst>
  <p:sldIdLst>
    <p:sldId id="315" r:id="rId2"/>
    <p:sldId id="382" r:id="rId3"/>
    <p:sldId id="383" r:id="rId4"/>
    <p:sldId id="384" r:id="rId5"/>
    <p:sldId id="385" r:id="rId6"/>
    <p:sldId id="438" r:id="rId7"/>
    <p:sldId id="387" r:id="rId8"/>
    <p:sldId id="388" r:id="rId9"/>
    <p:sldId id="389" r:id="rId10"/>
    <p:sldId id="390" r:id="rId11"/>
    <p:sldId id="391" r:id="rId12"/>
    <p:sldId id="392" r:id="rId13"/>
    <p:sldId id="439" r:id="rId14"/>
    <p:sldId id="394" r:id="rId15"/>
    <p:sldId id="395" r:id="rId16"/>
    <p:sldId id="396" r:id="rId17"/>
    <p:sldId id="440" r:id="rId18"/>
    <p:sldId id="398" r:id="rId19"/>
    <p:sldId id="399" r:id="rId20"/>
    <p:sldId id="441" r:id="rId21"/>
    <p:sldId id="401" r:id="rId22"/>
    <p:sldId id="442" r:id="rId23"/>
    <p:sldId id="403" r:id="rId24"/>
    <p:sldId id="434" r:id="rId25"/>
    <p:sldId id="436" r:id="rId26"/>
    <p:sldId id="404" r:id="rId27"/>
    <p:sldId id="405" r:id="rId28"/>
    <p:sldId id="406" r:id="rId29"/>
    <p:sldId id="407" r:id="rId30"/>
    <p:sldId id="408" r:id="rId31"/>
    <p:sldId id="409" r:id="rId32"/>
    <p:sldId id="410" r:id="rId33"/>
    <p:sldId id="411" r:id="rId34"/>
    <p:sldId id="412" r:id="rId35"/>
    <p:sldId id="443" r:id="rId36"/>
    <p:sldId id="414" r:id="rId37"/>
    <p:sldId id="413" r:id="rId38"/>
    <p:sldId id="418" r:id="rId39"/>
    <p:sldId id="444" r:id="rId40"/>
    <p:sldId id="421" r:id="rId41"/>
    <p:sldId id="445" r:id="rId42"/>
    <p:sldId id="423" r:id="rId43"/>
    <p:sldId id="424" r:id="rId44"/>
    <p:sldId id="425" r:id="rId45"/>
    <p:sldId id="426" r:id="rId46"/>
    <p:sldId id="427" r:id="rId47"/>
    <p:sldId id="446" r:id="rId48"/>
    <p:sldId id="429" r:id="rId49"/>
    <p:sldId id="435" r:id="rId50"/>
    <p:sldId id="437" r:id="rId51"/>
    <p:sldId id="430" r:id="rId52"/>
    <p:sldId id="431" r:id="rId53"/>
  </p:sldIdLst>
  <p:sldSz cx="9144000" cy="6858000" type="screen4x3"/>
  <p:notesSz cx="6991350" cy="9282113"/>
  <p:defaultTextStyle>
    <a:defPPr>
      <a:defRPr lang="en-US"/>
    </a:defPPr>
    <a:lvl1pPr algn="ctr" rtl="0" fontAlgn="base">
      <a:spcBef>
        <a:spcPct val="20000"/>
      </a:spcBef>
      <a:spcAft>
        <a:spcPct val="0"/>
      </a:spcAft>
      <a:buClr>
        <a:srgbClr val="FF0000"/>
      </a:buClr>
      <a:buFont typeface="Arial" pitchFamily="34" charset="0"/>
      <a:defRPr b="1" kern="1200">
        <a:solidFill>
          <a:schemeClr val="tx1"/>
        </a:solidFill>
        <a:latin typeface="Arial" pitchFamily="34" charset="0"/>
        <a:ea typeface="+mn-ea"/>
        <a:cs typeface="+mn-cs"/>
      </a:defRPr>
    </a:lvl1pPr>
    <a:lvl2pPr marL="457200" algn="ctr" rtl="0" fontAlgn="base">
      <a:spcBef>
        <a:spcPct val="20000"/>
      </a:spcBef>
      <a:spcAft>
        <a:spcPct val="0"/>
      </a:spcAft>
      <a:buClr>
        <a:srgbClr val="FF0000"/>
      </a:buClr>
      <a:buFont typeface="Arial" pitchFamily="34" charset="0"/>
      <a:defRPr b="1" kern="1200">
        <a:solidFill>
          <a:schemeClr val="tx1"/>
        </a:solidFill>
        <a:latin typeface="Arial" pitchFamily="34" charset="0"/>
        <a:ea typeface="+mn-ea"/>
        <a:cs typeface="+mn-cs"/>
      </a:defRPr>
    </a:lvl2pPr>
    <a:lvl3pPr marL="914400" algn="ctr" rtl="0" fontAlgn="base">
      <a:spcBef>
        <a:spcPct val="20000"/>
      </a:spcBef>
      <a:spcAft>
        <a:spcPct val="0"/>
      </a:spcAft>
      <a:buClr>
        <a:srgbClr val="FF0000"/>
      </a:buClr>
      <a:buFont typeface="Arial" pitchFamily="34" charset="0"/>
      <a:defRPr b="1" kern="1200">
        <a:solidFill>
          <a:schemeClr val="tx1"/>
        </a:solidFill>
        <a:latin typeface="Arial" pitchFamily="34" charset="0"/>
        <a:ea typeface="+mn-ea"/>
        <a:cs typeface="+mn-cs"/>
      </a:defRPr>
    </a:lvl3pPr>
    <a:lvl4pPr marL="1371600" algn="ctr" rtl="0" fontAlgn="base">
      <a:spcBef>
        <a:spcPct val="20000"/>
      </a:spcBef>
      <a:spcAft>
        <a:spcPct val="0"/>
      </a:spcAft>
      <a:buClr>
        <a:srgbClr val="FF0000"/>
      </a:buClr>
      <a:buFont typeface="Arial" pitchFamily="34" charset="0"/>
      <a:defRPr b="1" kern="1200">
        <a:solidFill>
          <a:schemeClr val="tx1"/>
        </a:solidFill>
        <a:latin typeface="Arial" pitchFamily="34" charset="0"/>
        <a:ea typeface="+mn-ea"/>
        <a:cs typeface="+mn-cs"/>
      </a:defRPr>
    </a:lvl4pPr>
    <a:lvl5pPr marL="1828800" algn="ctr" rtl="0" fontAlgn="base">
      <a:spcBef>
        <a:spcPct val="20000"/>
      </a:spcBef>
      <a:spcAft>
        <a:spcPct val="0"/>
      </a:spcAft>
      <a:buClr>
        <a:srgbClr val="FF0000"/>
      </a:buClr>
      <a:buFont typeface="Arial" pitchFamily="34" charset="0"/>
      <a:defRPr b="1" kern="1200">
        <a:solidFill>
          <a:schemeClr val="tx1"/>
        </a:solidFill>
        <a:latin typeface="Arial" pitchFamily="34" charset="0"/>
        <a:ea typeface="+mn-ea"/>
        <a:cs typeface="+mn-cs"/>
      </a:defRPr>
    </a:lvl5pPr>
    <a:lvl6pPr marL="2286000" algn="l" defTabSz="914400" rtl="0" eaLnBrk="1" latinLnBrk="0" hangingPunct="1">
      <a:defRPr b="1" kern="1200">
        <a:solidFill>
          <a:schemeClr val="tx1"/>
        </a:solidFill>
        <a:latin typeface="Arial" pitchFamily="34" charset="0"/>
        <a:ea typeface="+mn-ea"/>
        <a:cs typeface="+mn-cs"/>
      </a:defRPr>
    </a:lvl6pPr>
    <a:lvl7pPr marL="2743200" algn="l" defTabSz="914400" rtl="0" eaLnBrk="1" latinLnBrk="0" hangingPunct="1">
      <a:defRPr b="1" kern="1200">
        <a:solidFill>
          <a:schemeClr val="tx1"/>
        </a:solidFill>
        <a:latin typeface="Arial" pitchFamily="34" charset="0"/>
        <a:ea typeface="+mn-ea"/>
        <a:cs typeface="+mn-cs"/>
      </a:defRPr>
    </a:lvl7pPr>
    <a:lvl8pPr marL="3200400" algn="l" defTabSz="914400" rtl="0" eaLnBrk="1" latinLnBrk="0" hangingPunct="1">
      <a:defRPr b="1" kern="1200">
        <a:solidFill>
          <a:schemeClr val="tx1"/>
        </a:solidFill>
        <a:latin typeface="Arial" pitchFamily="34" charset="0"/>
        <a:ea typeface="+mn-ea"/>
        <a:cs typeface="+mn-cs"/>
      </a:defRPr>
    </a:lvl8pPr>
    <a:lvl9pPr marL="3657600" algn="l" defTabSz="914400" rtl="0" eaLnBrk="1" latinLnBrk="0" hangingPunct="1">
      <a:defRPr b="1"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CCFF"/>
    <a:srgbClr val="CC6600"/>
    <a:srgbClr val="FFCC66"/>
    <a:srgbClr val="CC9900"/>
    <a:srgbClr val="006699"/>
    <a:srgbClr val="CC3300"/>
    <a:srgbClr val="0000FF"/>
    <a:srgbClr val="0066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7975" autoAdjust="0"/>
    <p:restoredTop sz="59304" autoAdjust="0"/>
  </p:normalViewPr>
  <p:slideViewPr>
    <p:cSldViewPr>
      <p:cViewPr>
        <p:scale>
          <a:sx n="75" d="100"/>
          <a:sy n="75" d="100"/>
        </p:scale>
        <p:origin x="-1686" y="-72"/>
      </p:cViewPr>
      <p:guideLst>
        <p:guide orient="horz" pos="2160"/>
        <p:guide orient="horz" pos="960"/>
        <p:guide orient="horz" pos="480"/>
        <p:guide pos="2880"/>
        <p:guide pos="384"/>
        <p:guide pos="480"/>
        <p:guide pos="768"/>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Lst>
  </p:outlineViewPr>
  <p:notesTextViewPr>
    <p:cViewPr>
      <p:scale>
        <a:sx n="100" d="100"/>
        <a:sy n="100" d="100"/>
      </p:scale>
      <p:origin x="0" y="0"/>
    </p:cViewPr>
  </p:notesTextViewPr>
  <p:sorterViewPr>
    <p:cViewPr>
      <p:scale>
        <a:sx n="66" d="100"/>
        <a:sy n="66" d="100"/>
      </p:scale>
      <p:origin x="0" y="3138"/>
    </p:cViewPr>
  </p:sorterViewPr>
  <p:notesViewPr>
    <p:cSldViewPr>
      <p:cViewPr>
        <p:scale>
          <a:sx n="115" d="100"/>
          <a:sy n="115" d="100"/>
        </p:scale>
        <p:origin x="-1662" y="2556"/>
      </p:cViewPr>
      <p:guideLst>
        <p:guide orient="horz" pos="288"/>
        <p:guide orient="horz" pos="3312"/>
        <p:guide orient="horz" pos="3456"/>
        <p:guide orient="horz" pos="432"/>
        <p:guide pos="2202"/>
        <p:guide pos="288"/>
        <p:guide pos="384"/>
        <p:guide pos="432"/>
        <p:guide pos="576"/>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8" Type="http://schemas.openxmlformats.org/officeDocument/2006/relationships/slide" Target="slides/slide15.xml"/><Relationship Id="rId13" Type="http://schemas.openxmlformats.org/officeDocument/2006/relationships/slide" Target="slides/slide43.xml"/><Relationship Id="rId18" Type="http://schemas.openxmlformats.org/officeDocument/2006/relationships/slide" Target="slides/slide52.xml"/><Relationship Id="rId3" Type="http://schemas.openxmlformats.org/officeDocument/2006/relationships/slide" Target="slides/slide3.xml"/><Relationship Id="rId7" Type="http://schemas.openxmlformats.org/officeDocument/2006/relationships/slide" Target="slides/slide11.xml"/><Relationship Id="rId12" Type="http://schemas.openxmlformats.org/officeDocument/2006/relationships/slide" Target="slides/slide42.xml"/><Relationship Id="rId17" Type="http://schemas.openxmlformats.org/officeDocument/2006/relationships/slide" Target="slides/slide48.xml"/><Relationship Id="rId2" Type="http://schemas.openxmlformats.org/officeDocument/2006/relationships/slide" Target="slides/slide2.xml"/><Relationship Id="rId16" Type="http://schemas.openxmlformats.org/officeDocument/2006/relationships/slide" Target="slides/slide46.xml"/><Relationship Id="rId1" Type="http://schemas.openxmlformats.org/officeDocument/2006/relationships/slide" Target="slides/slide1.xml"/><Relationship Id="rId6" Type="http://schemas.openxmlformats.org/officeDocument/2006/relationships/slide" Target="slides/slide10.xml"/><Relationship Id="rId11" Type="http://schemas.openxmlformats.org/officeDocument/2006/relationships/slide" Target="slides/slide38.xml"/><Relationship Id="rId5" Type="http://schemas.openxmlformats.org/officeDocument/2006/relationships/slide" Target="slides/slide9.xml"/><Relationship Id="rId15" Type="http://schemas.openxmlformats.org/officeDocument/2006/relationships/slide" Target="slides/slide45.xml"/><Relationship Id="rId10" Type="http://schemas.openxmlformats.org/officeDocument/2006/relationships/slide" Target="slides/slide23.xml"/><Relationship Id="rId4" Type="http://schemas.openxmlformats.org/officeDocument/2006/relationships/slide" Target="slides/slide8.xml"/><Relationship Id="rId9" Type="http://schemas.openxmlformats.org/officeDocument/2006/relationships/slide" Target="slides/slide19.xml"/><Relationship Id="rId14" Type="http://schemas.openxmlformats.org/officeDocument/2006/relationships/slide" Target="slides/slide4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defRPr sz="1200"/>
            </a:lvl1pPr>
          </a:lstStyle>
          <a:p>
            <a:endParaRPr lang="en-US"/>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defRPr sz="1200"/>
            </a:lvl1pPr>
          </a:lstStyle>
          <a:p>
            <a:endParaRPr lang="en-US"/>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defRPr sz="1200"/>
            </a:lvl1pPr>
          </a:lstStyle>
          <a:p>
            <a:endParaRPr lang="en-US"/>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defRPr sz="1200"/>
            </a:lvl1pPr>
          </a:lstStyle>
          <a:p>
            <a:fld id="{52354F2D-6E8B-48A7-8E96-CC6A89A17C9D}"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0" name="Slide_Image_Placeholder"/>
          <p:cNvSpPr>
            <a:spLocks noChangeArrowheads="1" noTextEdit="1"/>
          </p:cNvSpPr>
          <p:nvPr>
            <p:ph type="sldImg" idx="2"/>
          </p:nvPr>
        </p:nvSpPr>
        <p:spPr bwMode="auto">
          <a:xfrm>
            <a:off x="477838" y="463550"/>
            <a:ext cx="6035675" cy="4525963"/>
          </a:xfrm>
          <a:prstGeom prst="rect">
            <a:avLst/>
          </a:prstGeom>
          <a:noFill/>
          <a:ln w="9525">
            <a:solidFill>
              <a:srgbClr val="000000"/>
            </a:solidFill>
            <a:miter lim="800000"/>
            <a:headEnd/>
            <a:tailEnd/>
          </a:ln>
          <a:effectLst/>
        </p:spPr>
      </p:sp>
      <p:sp>
        <p:nvSpPr>
          <p:cNvPr id="4101" name="Notes_TextBox_Placeholder"/>
          <p:cNvSpPr>
            <a:spLocks noGrp="1" noChangeArrowheads="1"/>
          </p:cNvSpPr>
          <p:nvPr>
            <p:ph type="body" sz="quarter" idx="3"/>
          </p:nvPr>
        </p:nvSpPr>
        <p:spPr bwMode="auto">
          <a:xfrm>
            <a:off x="457200" y="5221288"/>
            <a:ext cx="6076950" cy="3656012"/>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4" name="NotesMaster_TextBoxGuide" hidden="1"/>
          <p:cNvSpPr>
            <a:spLocks noChangeShapeType="1"/>
          </p:cNvSpPr>
          <p:nvPr/>
        </p:nvSpPr>
        <p:spPr bwMode="auto">
          <a:xfrm>
            <a:off x="457200" y="8875713"/>
            <a:ext cx="6076950" cy="0"/>
          </a:xfrm>
          <a:prstGeom prst="line">
            <a:avLst/>
          </a:prstGeom>
          <a:noFill/>
          <a:ln w="9525">
            <a:solidFill>
              <a:srgbClr val="008200"/>
            </a:solidFill>
            <a:prstDash val="sysDot"/>
            <a:round/>
            <a:headEnd/>
            <a:tailEnd/>
          </a:ln>
          <a:effectLst/>
        </p:spPr>
        <p:txBody>
          <a:bodyPr wrap="none" anchor="ctr"/>
          <a:lstStyle/>
          <a:p>
            <a:endParaRPr lang="en-US"/>
          </a:p>
        </p:txBody>
      </p:sp>
      <p:sp>
        <p:nvSpPr>
          <p:cNvPr id="4106" name="Rectangle 10"/>
          <p:cNvSpPr>
            <a:spLocks noGrp="1" noChangeArrowheads="1"/>
          </p:cNvSpPr>
          <p:nvPr>
            <p:ph type="ftr" sz="quarter" idx="4"/>
          </p:nvPr>
        </p:nvSpPr>
        <p:spPr bwMode="auto">
          <a:xfrm>
            <a:off x="457200" y="9001125"/>
            <a:ext cx="607695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ClrTx/>
              <a:buFontTx/>
              <a:buNone/>
              <a:defRPr sz="1100"/>
            </a:lvl1pPr>
          </a:lstStyle>
          <a:p>
            <a:r>
              <a:rPr lang="en-US"/>
              <a:t>Oracle Database 11</a:t>
            </a:r>
            <a:r>
              <a:rPr lang="en-US" i="1"/>
              <a:t>g</a:t>
            </a:r>
            <a:r>
              <a:rPr lang="en-US"/>
              <a:t>: Administration Workshop I   4 - </a:t>
            </a:r>
            <a:fld id="{316FE9DE-C5E0-432A-A70D-BA92FD8E6189}" type="slidenum">
              <a:rPr lang="en-US"/>
              <a:pPr/>
              <a:t>‹#›</a:t>
            </a:fld>
            <a:endParaRPr lang="en-US"/>
          </a:p>
        </p:txBody>
      </p:sp>
    </p:spTree>
  </p:cSld>
  <p:clrMap bg1="lt1" tx1="dk1" bg2="lt2" tx2="dk2" accent1="accent1" accent2="accent2" accent3="accent3" accent4="accent4" accent5="accent5" accent6="accent6" hlink="hlink" folHlink="folHlink"/>
  <p:hf hdr="0" dt="0"/>
  <p:notesStyle>
    <a:lvl1pPr algn="l" defTabSz="457200" rtl="0" fontAlgn="base">
      <a:spcBef>
        <a:spcPct val="50000"/>
      </a:spcBef>
      <a:spcAft>
        <a:spcPct val="0"/>
      </a:spcAft>
      <a:buSzPct val="100000"/>
      <a:buFont typeface="Arial" pitchFamily="34" charset="0"/>
      <a:defRPr sz="1200" b="1" kern="1200">
        <a:solidFill>
          <a:schemeClr val="tx1"/>
        </a:solidFill>
        <a:latin typeface="Arial" pitchFamily="34" charset="0"/>
        <a:ea typeface="+mn-ea"/>
        <a:cs typeface="+mn-cs"/>
      </a:defRPr>
    </a:lvl1pPr>
    <a:lvl2pPr marL="114300" algn="l" defTabSz="457200" rtl="0" fontAlgn="base">
      <a:spcBef>
        <a:spcPct val="25000"/>
      </a:spcBef>
      <a:spcAft>
        <a:spcPct val="0"/>
      </a:spcAft>
      <a:buSzPct val="100000"/>
      <a:buFont typeface="Times New Roman" pitchFamily="18" charset="0"/>
      <a:defRPr sz="1200" kern="1200">
        <a:solidFill>
          <a:srgbClr val="000000"/>
        </a:solidFill>
        <a:latin typeface="Times New Roman" pitchFamily="18" charset="0"/>
        <a:ea typeface="+mn-ea"/>
        <a:cs typeface="+mn-cs"/>
      </a:defRPr>
    </a:lvl2pPr>
    <a:lvl3pPr marL="457200" indent="-228600" algn="l" defTabSz="457200" rtl="0" fontAlgn="base">
      <a:spcBef>
        <a:spcPct val="0"/>
      </a:spcBef>
      <a:spcAft>
        <a:spcPct val="0"/>
      </a:spcAft>
      <a:buSzPct val="100000"/>
      <a:buFont typeface="Times New Roman" pitchFamily="18" charset="0"/>
      <a:buChar char="•"/>
      <a:defRPr sz="1200" kern="1200">
        <a:solidFill>
          <a:srgbClr val="000000"/>
        </a:solidFill>
        <a:latin typeface="Times New Roman" pitchFamily="18" charset="0"/>
        <a:ea typeface="+mn-ea"/>
        <a:cs typeface="+mn-cs"/>
      </a:defRPr>
    </a:lvl3pPr>
    <a:lvl4pPr marL="800100" indent="-228600" algn="l" defTabSz="457200" rtl="0" fontAlgn="base">
      <a:spcBef>
        <a:spcPct val="0"/>
      </a:spcBef>
      <a:spcAft>
        <a:spcPct val="0"/>
      </a:spcAft>
      <a:buSzPct val="100000"/>
      <a:buFont typeface="Times New Roman" pitchFamily="18" charset="0"/>
      <a:buChar char="-"/>
      <a:defRPr sz="1200" kern="1200">
        <a:solidFill>
          <a:srgbClr val="000000"/>
        </a:solidFill>
        <a:latin typeface="Times New Roman" pitchFamily="18" charset="0"/>
        <a:ea typeface="+mn-ea"/>
        <a:cs typeface="+mn-cs"/>
      </a:defRPr>
    </a:lvl4pPr>
    <a:lvl5pPr marL="914400" algn="l" defTabSz="457200" rtl="0" fontAlgn="base">
      <a:spcBef>
        <a:spcPct val="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5414" name="Rectangle 6"/>
          <p:cNvSpPr>
            <a:spLocks noChangeArrowheads="1" noTextEdit="1"/>
          </p:cNvSpPr>
          <p:nvPr>
            <p:ph type="sldImg"/>
          </p:nvPr>
        </p:nvSpPr>
        <p:spPr>
          <a:ln/>
        </p:spPr>
      </p:sp>
      <p:sp>
        <p:nvSpPr>
          <p:cNvPr id="145415" name="Rectangle 7"/>
          <p:cNvSpPr>
            <a:spLocks noGrp="1" noChangeArrowheads="1"/>
          </p:cNvSpPr>
          <p:nvPr>
            <p:ph type="body" idx="1"/>
          </p:nvPr>
        </p:nvSpPr>
        <p:spPr/>
        <p:txBody>
          <a:bodyPr/>
          <a:lstStyle/>
          <a:p>
            <a:r>
              <a:rPr lang="en-US">
                <a:solidFill>
                  <a:srgbClr val="0000FF"/>
                </a:solidFill>
              </a:rPr>
              <a:t> </a:t>
            </a: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4 - </a:t>
            </a:r>
            <a:fld id="{00398FEB-A626-4E9C-9EF4-B0C336967D3A}" type="slidenum">
              <a:rPr lang="en-US"/>
              <a:pPr/>
              <a:t>10</a:t>
            </a:fld>
            <a:endParaRPr lang="en-US"/>
          </a:p>
        </p:txBody>
      </p:sp>
      <p:sp>
        <p:nvSpPr>
          <p:cNvPr id="332804" name="Rectangle 4"/>
          <p:cNvSpPr>
            <a:spLocks noChangeArrowheads="1" noTextEdit="1"/>
          </p:cNvSpPr>
          <p:nvPr>
            <p:ph type="sldImg"/>
          </p:nvPr>
        </p:nvSpPr>
        <p:spPr>
          <a:ln/>
        </p:spPr>
      </p:sp>
      <p:sp>
        <p:nvSpPr>
          <p:cNvPr id="332805" name="Rectangle 5"/>
          <p:cNvSpPr>
            <a:spLocks noGrp="1" noChangeArrowheads="1"/>
          </p:cNvSpPr>
          <p:nvPr>
            <p:ph type="body" idx="1"/>
          </p:nvPr>
        </p:nvSpPr>
        <p:spPr/>
        <p:txBody>
          <a:bodyPr/>
          <a:lstStyle/>
          <a:p>
            <a:r>
              <a:rPr lang="en-US"/>
              <a:t>Calling SQL*Plus from a Shell Script</a:t>
            </a:r>
          </a:p>
          <a:p>
            <a:pPr lvl="1"/>
            <a:r>
              <a:rPr lang="en-US"/>
              <a:t>You can call SQL*Plus from a shell script or </a:t>
            </a:r>
            <a:r>
              <a:rPr lang="en-US">
                <a:latin typeface="Courier New" pitchFamily="49" charset="0"/>
              </a:rPr>
              <a:t>BAT</a:t>
            </a:r>
            <a:r>
              <a:rPr lang="en-US"/>
              <a:t> file by invoking </a:t>
            </a:r>
            <a:r>
              <a:rPr lang="en-US">
                <a:latin typeface="Courier New" pitchFamily="49" charset="0"/>
              </a:rPr>
              <a:t>sqlplus</a:t>
            </a:r>
            <a:r>
              <a:rPr lang="en-US"/>
              <a:t> and using the operating system scripting syntax for passing parameters.</a:t>
            </a:r>
          </a:p>
          <a:p>
            <a:pPr lvl="1"/>
            <a:r>
              <a:rPr lang="en-US"/>
              <a:t>In this example, the </a:t>
            </a:r>
            <a:r>
              <a:rPr lang="en-US">
                <a:latin typeface="Courier New" pitchFamily="49" charset="0"/>
              </a:rPr>
              <a:t>SELECT</a:t>
            </a:r>
            <a:r>
              <a:rPr lang="en-US"/>
              <a:t>, </a:t>
            </a:r>
            <a:r>
              <a:rPr lang="en-US">
                <a:latin typeface="Courier New" pitchFamily="49" charset="0"/>
              </a:rPr>
              <a:t>UPATE</a:t>
            </a:r>
            <a:r>
              <a:rPr lang="en-US"/>
              <a:t> and </a:t>
            </a:r>
            <a:r>
              <a:rPr lang="en-US">
                <a:latin typeface="Courier New" pitchFamily="49" charset="0"/>
              </a:rPr>
              <a:t>COMMIT</a:t>
            </a:r>
            <a:r>
              <a:rPr lang="en-US"/>
              <a:t> statements are executed before SQL*Plus returns control to the operating system.</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4 - </a:t>
            </a:r>
            <a:fld id="{656227B3-9A62-44F1-A686-DF39D3E25D9E}" type="slidenum">
              <a:rPr lang="en-US"/>
              <a:pPr/>
              <a:t>11</a:t>
            </a:fld>
            <a:endParaRPr lang="en-US"/>
          </a:p>
        </p:txBody>
      </p:sp>
      <p:sp>
        <p:nvSpPr>
          <p:cNvPr id="334852" name="Rectangle 4"/>
          <p:cNvSpPr>
            <a:spLocks noChangeArrowheads="1" noTextEdit="1"/>
          </p:cNvSpPr>
          <p:nvPr>
            <p:ph type="sldImg"/>
          </p:nvPr>
        </p:nvSpPr>
        <p:spPr>
          <a:ln/>
        </p:spPr>
      </p:sp>
      <p:sp>
        <p:nvSpPr>
          <p:cNvPr id="334853" name="Rectangle 5"/>
          <p:cNvSpPr>
            <a:spLocks noGrp="1" noChangeArrowheads="1"/>
          </p:cNvSpPr>
          <p:nvPr>
            <p:ph type="body" idx="1"/>
          </p:nvPr>
        </p:nvSpPr>
        <p:spPr/>
        <p:txBody>
          <a:bodyPr/>
          <a:lstStyle/>
          <a:p>
            <a:r>
              <a:rPr lang="en-US"/>
              <a:t>Calling a SQL Script from SQL*Plus</a:t>
            </a:r>
          </a:p>
          <a:p>
            <a:pPr lvl="1"/>
            <a:r>
              <a:rPr lang="en-US"/>
              <a:t>You can call an existing SQL script file from within SQL*Plus. This can be done at the command line when first invoking SQL*Plus, as shown in the slide. It can also be done from inside a SQL*Plus session simply by using the “@” operator. For example, this runs the script from within an already established SQL*Plus session:</a:t>
            </a:r>
          </a:p>
          <a:p>
            <a:pPr lvl="4">
              <a:spcBef>
                <a:spcPct val="25000"/>
              </a:spcBef>
            </a:pPr>
            <a:r>
              <a:rPr lang="en-US"/>
              <a:t>SQL&gt; @script.sql</a:t>
            </a:r>
          </a:p>
          <a:p>
            <a:pPr lvl="1"/>
            <a:r>
              <a:rPr lang="en-US" b="1"/>
              <a:t>Note:</a:t>
            </a:r>
            <a:r>
              <a:rPr lang="en-US"/>
              <a:t> The default file extension for script files is </a:t>
            </a:r>
            <a:r>
              <a:rPr lang="en-US">
                <a:latin typeface="Courier New" pitchFamily="49" charset="0"/>
              </a:rPr>
              <a:t>.sql</a:t>
            </a:r>
            <a:r>
              <a:rPr lang="en-US"/>
              <a:t>. When a script is saved from SQL*Plus by using the save command, this extension is automatically supplied. Scripts with this extension can be executed even without supplying the extension at execution time, as in the following example:</a:t>
            </a:r>
          </a:p>
          <a:p>
            <a:pPr lvl="4">
              <a:spcBef>
                <a:spcPct val="25000"/>
              </a:spcBef>
            </a:pPr>
            <a:r>
              <a:rPr lang="en-US"/>
              <a:t>SQL&gt; @script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4 - </a:t>
            </a:r>
            <a:fld id="{B45F516D-5DF6-4108-AECB-B24CA804D47E}" type="slidenum">
              <a:rPr lang="en-US"/>
              <a:pPr/>
              <a:t>12</a:t>
            </a:fld>
            <a:endParaRPr lang="en-US"/>
          </a:p>
        </p:txBody>
      </p:sp>
      <p:sp>
        <p:nvSpPr>
          <p:cNvPr id="336898" name="Rectangle 2"/>
          <p:cNvSpPr>
            <a:spLocks noChangeArrowheads="1" noTextEdit="1"/>
          </p:cNvSpPr>
          <p:nvPr>
            <p:ph type="sldImg"/>
          </p:nvPr>
        </p:nvSpPr>
        <p:spPr>
          <a:ln/>
        </p:spPr>
      </p:sp>
      <p:sp>
        <p:nvSpPr>
          <p:cNvPr id="336899" name="Rectangle 3"/>
          <p:cNvSpPr>
            <a:spLocks noGrp="1" noChangeArrowheads="1"/>
          </p:cNvSpPr>
          <p:nvPr>
            <p:ph type="body" idx="1"/>
          </p:nvPr>
        </p:nvSpPr>
        <p:spPr>
          <a:xfrm>
            <a:off x="458788" y="5221288"/>
            <a:ext cx="6073775" cy="3541712"/>
          </a:xfrm>
        </p:spPr>
        <p:txBody>
          <a:bodyPr/>
          <a:lstStyle/>
          <a:p>
            <a:r>
              <a:rPr lang="en-US"/>
              <a:t>Initialization Parameter Files</a:t>
            </a:r>
          </a:p>
          <a:p>
            <a:pPr lvl="1"/>
            <a:r>
              <a:rPr lang="en-US"/>
              <a:t>When you start the instance, an initialization parameter file is read. There are two types of parameter files.</a:t>
            </a:r>
          </a:p>
          <a:p>
            <a:pPr lvl="2"/>
            <a:r>
              <a:rPr lang="en-US" b="1"/>
              <a:t>Server parameter file (SPFILE):</a:t>
            </a:r>
            <a:r>
              <a:rPr lang="en-US"/>
              <a:t> This is the preferred type of initialization parameter file. It is a binary file that can be written to and read by the database server and </a:t>
            </a:r>
            <a:r>
              <a:rPr lang="en-US" i="1"/>
              <a:t>must not be edited manually</a:t>
            </a:r>
            <a:r>
              <a:rPr lang="en-US"/>
              <a:t>. It resides on the server on which the Oracle instance is executing; it is persistent across shutdown and startup. The default name of this file, which is automatically sought at startup, is </a:t>
            </a:r>
            <a:r>
              <a:rPr lang="en-US">
                <a:latin typeface="Courier New" pitchFamily="49" charset="0"/>
              </a:rPr>
              <a:t>spfile&lt;SID&gt;.ora</a:t>
            </a:r>
            <a:r>
              <a:rPr lang="en-US"/>
              <a:t>.</a:t>
            </a:r>
          </a:p>
          <a:p>
            <a:pPr lvl="2"/>
            <a:r>
              <a:rPr lang="en-US" b="1"/>
              <a:t>Text initialization parameter file:</a:t>
            </a:r>
            <a:r>
              <a:rPr lang="en-US"/>
              <a:t> This type of initialization parameter file can be read by the database server, but it is not written to by the server. The initialization parameter settings must be set and changed manually by using a text editor so that they are persistent across shutdown and startup. The default name of this file (which is automatically sought at startup if an SPFILE is not found) is </a:t>
            </a:r>
            <a:r>
              <a:rPr lang="en-US">
                <a:latin typeface="Courier New" pitchFamily="49" charset="0"/>
              </a:rPr>
              <a:t>init&lt;SID&gt;.ora</a:t>
            </a:r>
            <a:r>
              <a:rPr lang="en-US"/>
              <a:t>.</a:t>
            </a:r>
          </a:p>
          <a:p>
            <a:pPr lvl="1"/>
            <a:r>
              <a:rPr lang="en-US"/>
              <a:t>It is recommended that you create an SPFILE as a dynamic way to maintain initialization parameters. </a:t>
            </a:r>
          </a:p>
          <a:p>
            <a:pPr lvl="1"/>
            <a:r>
              <a:rPr lang="en-US" b="1"/>
              <a:t>Note:</a:t>
            </a:r>
            <a:r>
              <a:rPr lang="en-US"/>
              <a:t> The Oracle database searches the </a:t>
            </a:r>
            <a:r>
              <a:rPr lang="en-US">
                <a:latin typeface="Courier New" pitchFamily="49" charset="0"/>
              </a:rPr>
              <a:t>$ORACLE_HOME/dbs</a:t>
            </a:r>
            <a:r>
              <a:rPr lang="en-US"/>
              <a:t> directory on Linux for the initialization files. With ASM, the SPFILE is often located into an ASM disk group. In this case, an </a:t>
            </a:r>
            <a:r>
              <a:rPr lang="en-US">
                <a:latin typeface="Courier New" pitchFamily="49" charset="0"/>
              </a:rPr>
              <a:t>init&lt;SID&gt;.ora</a:t>
            </a:r>
            <a:r>
              <a:rPr lang="en-US"/>
              <a:t> file should exist in the </a:t>
            </a:r>
            <a:r>
              <a:rPr lang="en-US">
                <a:latin typeface="Courier New" pitchFamily="49" charset="0"/>
              </a:rPr>
              <a:t>$ORACLE_HOME/dbs</a:t>
            </a:r>
            <a:r>
              <a:rPr lang="en-US"/>
              <a:t> directory that identifies the SPFILE location.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4 - </a:t>
            </a:r>
            <a:fld id="{C0618824-2739-4E42-9C20-1C4C65043030}" type="slidenum">
              <a:rPr lang="en-US"/>
              <a:pPr/>
              <a:t>13</a:t>
            </a:fld>
            <a:endParaRPr lang="en-US"/>
          </a:p>
        </p:txBody>
      </p:sp>
      <p:sp>
        <p:nvSpPr>
          <p:cNvPr id="434179" name="Rectangle 3"/>
          <p:cNvSpPr>
            <a:spLocks noGrp="1" noChangeArrowheads="1"/>
          </p:cNvSpPr>
          <p:nvPr>
            <p:ph type="body" idx="1"/>
          </p:nvPr>
        </p:nvSpPr>
        <p:spPr>
          <a:xfrm>
            <a:off x="457200" y="450850"/>
            <a:ext cx="6076950" cy="8426450"/>
          </a:xfrm>
        </p:spPr>
        <p:txBody>
          <a:bodyPr/>
          <a:lstStyle/>
          <a:p>
            <a:r>
              <a:rPr lang="en-US"/>
              <a:t>Initialization Parameter Files (continued)</a:t>
            </a:r>
          </a:p>
          <a:p>
            <a:r>
              <a:rPr lang="en-US"/>
              <a:t>Types of Values for Initialization Parameters</a:t>
            </a:r>
          </a:p>
          <a:p>
            <a:pPr lvl="1"/>
            <a:r>
              <a:rPr lang="en-US"/>
              <a:t>The Oracle database server has the following types of values for initialization parameters:</a:t>
            </a:r>
          </a:p>
          <a:p>
            <a:pPr lvl="2"/>
            <a:r>
              <a:rPr lang="en-US"/>
              <a:t>Boolean</a:t>
            </a:r>
          </a:p>
          <a:p>
            <a:pPr lvl="2"/>
            <a:r>
              <a:rPr lang="en-US"/>
              <a:t>String</a:t>
            </a:r>
          </a:p>
          <a:p>
            <a:pPr lvl="2"/>
            <a:r>
              <a:rPr lang="en-US"/>
              <a:t>Integer</a:t>
            </a:r>
          </a:p>
          <a:p>
            <a:pPr lvl="2"/>
            <a:r>
              <a:rPr lang="en-US"/>
              <a:t>Parameter file</a:t>
            </a:r>
          </a:p>
          <a:p>
            <a:pPr lvl="2"/>
            <a:r>
              <a:rPr lang="en-US"/>
              <a:t>Reserved</a:t>
            </a:r>
          </a:p>
          <a:p>
            <a:pPr lvl="2"/>
            <a:r>
              <a:rPr lang="en-US"/>
              <a:t>Big Integer</a:t>
            </a:r>
          </a:p>
          <a:p>
            <a:pPr lvl="1"/>
            <a:r>
              <a:rPr lang="en-US" b="1"/>
              <a:t>Derived Parameter Values</a:t>
            </a:r>
          </a:p>
          <a:p>
            <a:pPr lvl="1"/>
            <a:r>
              <a:rPr lang="en-US"/>
              <a:t>Some initialization parameters are derived, meaning that their values are calculated from the values of other parameters. Normally, you should not alter values for derived parameters. </a:t>
            </a:r>
            <a:br>
              <a:rPr lang="en-US"/>
            </a:br>
            <a:r>
              <a:rPr lang="en-US"/>
              <a:t>But if you do, the value that you specify overrides the calculated value.</a:t>
            </a:r>
          </a:p>
          <a:p>
            <a:pPr lvl="1"/>
            <a:r>
              <a:rPr lang="en-US"/>
              <a:t>For example, the default value of the </a:t>
            </a:r>
            <a:r>
              <a:rPr lang="en-US">
                <a:latin typeface="Courier New" pitchFamily="49" charset="0"/>
              </a:rPr>
              <a:t>SESSIONS</a:t>
            </a:r>
            <a:r>
              <a:rPr lang="en-US"/>
              <a:t> parameter is derived from the value of the </a:t>
            </a:r>
            <a:r>
              <a:rPr lang="en-US">
                <a:latin typeface="Courier New" pitchFamily="49" charset="0"/>
              </a:rPr>
              <a:t>PROCESSES</a:t>
            </a:r>
            <a:r>
              <a:rPr lang="en-US"/>
              <a:t> parameter. If the value of </a:t>
            </a:r>
            <a:r>
              <a:rPr lang="en-US">
                <a:latin typeface="Courier New" pitchFamily="49" charset="0"/>
              </a:rPr>
              <a:t>PROCESSES</a:t>
            </a:r>
            <a:r>
              <a:rPr lang="en-US"/>
              <a:t> changes, the default value of </a:t>
            </a:r>
            <a:r>
              <a:rPr lang="en-US">
                <a:latin typeface="Courier New" pitchFamily="49" charset="0"/>
              </a:rPr>
              <a:t>SESSIONS</a:t>
            </a:r>
            <a:r>
              <a:rPr lang="en-US"/>
              <a:t> changes as well unless you override it with a specified value.</a:t>
            </a:r>
          </a:p>
          <a:p>
            <a:pPr lvl="1"/>
            <a:r>
              <a:rPr lang="en-US" b="1"/>
              <a:t>Operating System</a:t>
            </a:r>
            <a:r>
              <a:rPr lang="en-US" b="1">
                <a:cs typeface="Times New Roman" pitchFamily="18" charset="0"/>
              </a:rPr>
              <a:t>–</a:t>
            </a:r>
            <a:r>
              <a:rPr lang="en-US" b="1"/>
              <a:t>Dependent Parameter Values</a:t>
            </a:r>
          </a:p>
          <a:p>
            <a:pPr lvl="1"/>
            <a:r>
              <a:rPr lang="en-US"/>
              <a:t>The valid values or value ranges of some initialization parameters depend on the host operating system. For example, the </a:t>
            </a:r>
            <a:r>
              <a:rPr lang="en-US">
                <a:latin typeface="Courier New" pitchFamily="49" charset="0"/>
              </a:rPr>
              <a:t>DB_FILE_MULTIBLOCK_READ_COUNT</a:t>
            </a:r>
            <a:r>
              <a:rPr lang="en-US"/>
              <a:t> parameter</a:t>
            </a:r>
            <a:r>
              <a:rPr lang="en-US">
                <a:latin typeface="Courier New" pitchFamily="49" charset="0"/>
              </a:rPr>
              <a:t> </a:t>
            </a:r>
            <a:r>
              <a:rPr lang="en-US"/>
              <a:t>specifies the maximum number of blocks that are read in one I/O operation during a sequential scan; this parameter is platform dependent. The size of those blocks, which is set by </a:t>
            </a:r>
            <a:r>
              <a:rPr lang="en-US">
                <a:latin typeface="Courier New" pitchFamily="49" charset="0"/>
              </a:rPr>
              <a:t>DB_BLOCK_SIZE</a:t>
            </a:r>
            <a:r>
              <a:rPr lang="en-US"/>
              <a:t>, has a default value that depends on the operating system.</a:t>
            </a:r>
          </a:p>
          <a:p>
            <a:pPr lvl="1"/>
            <a:r>
              <a:rPr lang="en-US" b="1"/>
              <a:t>Setting Parameter Values</a:t>
            </a:r>
          </a:p>
          <a:p>
            <a:pPr lvl="1"/>
            <a:r>
              <a:rPr lang="en-US"/>
              <a:t>Initialization parameters offer the most potential for improving system performance. Some parameters set capacity limits but do not affect performance. For example, when the value of </a:t>
            </a:r>
            <a:r>
              <a:rPr lang="en-US">
                <a:latin typeface="Courier New" pitchFamily="49" charset="0"/>
              </a:rPr>
              <a:t>OPEN_CURSORS</a:t>
            </a:r>
            <a:r>
              <a:rPr lang="en-US"/>
              <a:t> is </a:t>
            </a:r>
            <a:r>
              <a:rPr lang="en-US">
                <a:latin typeface="Courier New" pitchFamily="49" charset="0"/>
              </a:rPr>
              <a:t>10</a:t>
            </a:r>
            <a:r>
              <a:rPr lang="en-US"/>
              <a:t>, a user process attempting to open its eleventh cursor receives an error. Other parameters affect performance but do not impose absolute limits. For example, reducing the value of </a:t>
            </a:r>
            <a:r>
              <a:rPr lang="en-US">
                <a:solidFill>
                  <a:schemeClr val="tx1"/>
                </a:solidFill>
                <a:latin typeface="Courier New" pitchFamily="49" charset="0"/>
              </a:rPr>
              <a:t>OPEN_CURSORS</a:t>
            </a:r>
            <a:r>
              <a:rPr lang="en-US"/>
              <a:t> does not prevent work even though it may slow the performance.</a:t>
            </a:r>
          </a:p>
          <a:p>
            <a:pPr lvl="1"/>
            <a:r>
              <a:rPr lang="en-US"/>
              <a:t>Increasing the values of parameters may improve your system’s performance, but increasing most parameters also increases the system global area (SGA) size. A larger SGA can improve database performance up to a point. In virtual memory operating systems, an SGA that is too large can degrade performance if it is swapped in and out of memory. Operating system parameters that control virtual memory working areas should be set with the SGA size in mind. The operating system configuration can also limit the maximum size of the SGA.</a:t>
            </a:r>
          </a:p>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4 - </a:t>
            </a:r>
            <a:fld id="{AE18EFC2-1778-42D3-B75F-CA89FCB18153}" type="slidenum">
              <a:rPr lang="en-US"/>
              <a:pPr/>
              <a:t>14</a:t>
            </a:fld>
            <a:endParaRPr lang="en-US"/>
          </a:p>
        </p:txBody>
      </p:sp>
      <p:sp>
        <p:nvSpPr>
          <p:cNvPr id="339970" name="Rectangle 2"/>
          <p:cNvSpPr>
            <a:spLocks noChangeArrowheads="1" noTextEdit="1"/>
          </p:cNvSpPr>
          <p:nvPr>
            <p:ph type="sldImg"/>
          </p:nvPr>
        </p:nvSpPr>
        <p:spPr>
          <a:ln/>
        </p:spPr>
      </p:sp>
      <p:sp>
        <p:nvSpPr>
          <p:cNvPr id="339971" name="Rectangle 3"/>
          <p:cNvSpPr>
            <a:spLocks noGrp="1" noChangeArrowheads="1"/>
          </p:cNvSpPr>
          <p:nvPr>
            <p:ph type="body" idx="1"/>
          </p:nvPr>
        </p:nvSpPr>
        <p:spPr>
          <a:xfrm>
            <a:off x="458788" y="5221288"/>
            <a:ext cx="6073775" cy="3541712"/>
          </a:xfrm>
        </p:spPr>
        <p:txBody>
          <a:bodyPr/>
          <a:lstStyle/>
          <a:p>
            <a:r>
              <a:rPr lang="en-US"/>
              <a:t>Simplified Initialization Parameters</a:t>
            </a:r>
          </a:p>
          <a:p>
            <a:pPr lvl="1"/>
            <a:r>
              <a:rPr lang="en-US"/>
              <a:t>Initialization parameters are of two types: basic and advanced.</a:t>
            </a:r>
          </a:p>
          <a:p>
            <a:pPr lvl="1"/>
            <a:r>
              <a:rPr lang="en-US"/>
              <a:t>In the majority of cases, it is necessary to set and tune only the 30 basic parameters to get reasonable performance from the database. In rare situations, modification of the advanced parameters may be needed to achieve optimal performance. There are about 314 advanced parameters.</a:t>
            </a:r>
          </a:p>
          <a:p>
            <a:pPr lvl="1"/>
            <a:r>
              <a:rPr lang="en-US"/>
              <a:t>A basic parameter is defined as one that you are likely to set to keep your database running with good performance. All other parameters are considered to be advanced.</a:t>
            </a:r>
          </a:p>
          <a:p>
            <a:pPr lvl="1"/>
            <a:r>
              <a:rPr lang="en-US"/>
              <a:t>Examples of basic parameters: </a:t>
            </a:r>
          </a:p>
          <a:p>
            <a:pPr lvl="2"/>
            <a:r>
              <a:rPr lang="en-US"/>
              <a:t>Determining the global database name: </a:t>
            </a:r>
            <a:r>
              <a:rPr lang="en-US">
                <a:latin typeface="Courier New" pitchFamily="49" charset="0"/>
              </a:rPr>
              <a:t>DB_NAME</a:t>
            </a:r>
            <a:r>
              <a:rPr lang="en-US"/>
              <a:t> and </a:t>
            </a:r>
            <a:r>
              <a:rPr lang="en-US">
                <a:latin typeface="Courier New" pitchFamily="49" charset="0"/>
                <a:cs typeface="Courier New" pitchFamily="49" charset="0"/>
              </a:rPr>
              <a:t>DB_DOMAIN </a:t>
            </a:r>
            <a:endParaRPr lang="en-US"/>
          </a:p>
          <a:p>
            <a:pPr lvl="2"/>
            <a:r>
              <a:rPr lang="en-US"/>
              <a:t>Specifying a fast recovery area and size: </a:t>
            </a:r>
            <a:r>
              <a:rPr lang="en-US">
                <a:latin typeface="Courier New" pitchFamily="49" charset="0"/>
                <a:cs typeface="Courier New" pitchFamily="49" charset="0"/>
              </a:rPr>
              <a:t>DB_RECOVERY_FILE_DEST</a:t>
            </a:r>
            <a:r>
              <a:rPr lang="en-US">
                <a:cs typeface="Courier New" pitchFamily="49" charset="0"/>
              </a:rPr>
              <a:t> and </a:t>
            </a:r>
            <a:r>
              <a:rPr lang="en-US">
                <a:latin typeface="Courier New" pitchFamily="49" charset="0"/>
                <a:cs typeface="Courier New" pitchFamily="49" charset="0"/>
              </a:rPr>
              <a:t>DB_RECOVERY_FILE_DEST_SIZE</a:t>
            </a:r>
            <a:endParaRPr lang="en-US"/>
          </a:p>
          <a:p>
            <a:pPr lvl="2"/>
            <a:r>
              <a:rPr lang="en-US"/>
              <a:t>Specifying the total size of all SGA components: </a:t>
            </a:r>
            <a:r>
              <a:rPr lang="en-US">
                <a:latin typeface="Courier New" pitchFamily="49" charset="0"/>
                <a:cs typeface="Courier New" pitchFamily="49" charset="0"/>
              </a:rPr>
              <a:t>SGA_TARGET</a:t>
            </a:r>
            <a:endParaRPr lang="en-US"/>
          </a:p>
          <a:p>
            <a:pPr lvl="2"/>
            <a:r>
              <a:rPr lang="en-US"/>
              <a:t>Specifying the method of undo space management tablespace: </a:t>
            </a:r>
            <a:r>
              <a:rPr lang="en-US">
                <a:latin typeface="Courier New" pitchFamily="49" charset="0"/>
                <a:cs typeface="Courier New" pitchFamily="49" charset="0"/>
              </a:rPr>
              <a:t>UNDO_TABLESPACE</a:t>
            </a:r>
            <a:endParaRPr lang="en-US">
              <a:latin typeface="Courier New" pitchFamily="49" charset="0"/>
            </a:endParaRPr>
          </a:p>
          <a:p>
            <a:pPr lvl="2"/>
            <a:r>
              <a:rPr lang="en-US">
                <a:latin typeface="Courier New" pitchFamily="49" charset="0"/>
              </a:rPr>
              <a:t>COMPATIBLE</a:t>
            </a:r>
            <a:r>
              <a:rPr lang="en-US"/>
              <a:t> initialization parameter and irreversible compatibility</a:t>
            </a:r>
          </a:p>
          <a:p>
            <a:pPr lvl="1"/>
            <a:r>
              <a:rPr lang="en-US" b="1"/>
              <a:t>Note:</a:t>
            </a:r>
            <a:r>
              <a:rPr lang="en-US"/>
              <a:t> Some of the initialization parameters are listed on the following pages. For a complete list, see the </a:t>
            </a:r>
            <a:r>
              <a:rPr lang="en-US" i="1"/>
              <a:t>Oracle Database Reference</a:t>
            </a:r>
            <a:r>
              <a:rPr lang="en-US"/>
              <a: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4 - </a:t>
            </a:r>
            <a:fld id="{ACA2074C-DBDA-4C76-9337-C3E2405B2A18}" type="slidenum">
              <a:rPr lang="en-US"/>
              <a:pPr/>
              <a:t>15</a:t>
            </a:fld>
            <a:endParaRPr lang="en-US"/>
          </a:p>
        </p:txBody>
      </p:sp>
      <p:sp>
        <p:nvSpPr>
          <p:cNvPr id="342018" name="Rectangle 2"/>
          <p:cNvSpPr>
            <a:spLocks noChangeArrowheads="1" noTextEdit="1"/>
          </p:cNvSpPr>
          <p:nvPr>
            <p:ph type="sldImg"/>
          </p:nvPr>
        </p:nvSpPr>
        <p:spPr>
          <a:ln/>
        </p:spPr>
      </p:sp>
      <p:sp>
        <p:nvSpPr>
          <p:cNvPr id="342019" name="Rectangle 3"/>
          <p:cNvSpPr>
            <a:spLocks noGrp="1" noChangeArrowheads="1"/>
          </p:cNvSpPr>
          <p:nvPr>
            <p:ph type="body" idx="1"/>
          </p:nvPr>
        </p:nvSpPr>
        <p:spPr>
          <a:xfrm>
            <a:off x="458788" y="5221288"/>
            <a:ext cx="6073775" cy="3541712"/>
          </a:xfrm>
        </p:spPr>
        <p:txBody>
          <a:bodyPr/>
          <a:lstStyle/>
          <a:p>
            <a:r>
              <a:rPr lang="en-US"/>
              <a:t>Initialization Parameters: Examples</a:t>
            </a:r>
            <a:endParaRPr lang="en-US" altLang="en-US"/>
          </a:p>
          <a:p>
            <a:pPr lvl="1"/>
            <a:r>
              <a:rPr lang="en-US" b="1">
                <a:latin typeface="Courier New" pitchFamily="49" charset="0"/>
              </a:rPr>
              <a:t>CONTROL_FILES</a:t>
            </a:r>
            <a:r>
              <a:rPr lang="en-US" b="1"/>
              <a:t> parameter:</a:t>
            </a:r>
            <a:r>
              <a:rPr lang="en-US"/>
              <a:t> Specifies one or more control file names. Oracle strongly recommends that you multiplex and mirror control files. Range of values: from one to eight file names (with path names). Default value: OS dependent.</a:t>
            </a:r>
          </a:p>
          <a:p>
            <a:pPr lvl="1"/>
            <a:r>
              <a:rPr lang="en-US" b="1">
                <a:latin typeface="Courier New" pitchFamily="49" charset="0"/>
              </a:rPr>
              <a:t>DB_FILES</a:t>
            </a:r>
            <a:r>
              <a:rPr lang="en-US" b="1"/>
              <a:t> parameter:</a:t>
            </a:r>
            <a:r>
              <a:rPr lang="en-US"/>
              <a:t> Specifies the maximum number of database files that can be opened for this database. Range of values: OS dependent. Default value: 200.</a:t>
            </a:r>
          </a:p>
          <a:p>
            <a:pPr lvl="1"/>
            <a:r>
              <a:rPr lang="en-US" b="1">
                <a:latin typeface="Courier New" pitchFamily="49" charset="0"/>
              </a:rPr>
              <a:t>PROCESSES</a:t>
            </a:r>
            <a:r>
              <a:rPr lang="en-US" b="1"/>
              <a:t> parameter:</a:t>
            </a:r>
            <a:r>
              <a:rPr lang="en-US"/>
              <a:t> Specifies the maximum number of OS user processes that can simultaneously connect to an Oracle server. This value should allow for all background processes and user processes. Range of values: from 6 to an OS-dependent value. Default value: 100.</a:t>
            </a:r>
          </a:p>
          <a:p>
            <a:pPr lvl="1"/>
            <a:r>
              <a:rPr lang="en-US" b="1">
                <a:latin typeface="Courier New" pitchFamily="49" charset="0"/>
              </a:rPr>
              <a:t>DB_BLOCK_SIZE</a:t>
            </a:r>
            <a:r>
              <a:rPr lang="en-US" b="1"/>
              <a:t> parameter:</a:t>
            </a:r>
            <a:r>
              <a:rPr lang="en-US"/>
              <a:t> Specifies the size (in bytes) of an Oracle database block. This value is set at database creation and cannot be subsequently changed. This specifies the standard block size for the database. All tablespaces will use this size by default. Range of values: </a:t>
            </a:r>
            <a:r>
              <a:rPr lang="en-US">
                <a:cs typeface="Courier New" pitchFamily="49" charset="0"/>
              </a:rPr>
              <a:t>2048</a:t>
            </a:r>
            <a:r>
              <a:rPr lang="en-US"/>
              <a:t> to </a:t>
            </a:r>
            <a:r>
              <a:rPr lang="en-US">
                <a:cs typeface="Courier New" pitchFamily="49" charset="0"/>
              </a:rPr>
              <a:t>32768 </a:t>
            </a:r>
            <a:r>
              <a:rPr lang="en-US"/>
              <a:t>(OS dependent). Default value: 8192 . </a:t>
            </a:r>
          </a:p>
          <a:p>
            <a:pPr lvl="1"/>
            <a:r>
              <a:rPr lang="en-US" b="1">
                <a:latin typeface="Courier New" pitchFamily="49" charset="0"/>
              </a:rPr>
              <a:t>DB_CACHE_SIZE</a:t>
            </a:r>
            <a:r>
              <a:rPr lang="en-US" b="1"/>
              <a:t> parameter:</a:t>
            </a:r>
            <a:r>
              <a:rPr lang="en-US"/>
              <a:t> Specifies the size of the standard block buffer cache. Range of values: at least 16 MB. Default value: 0 if </a:t>
            </a:r>
            <a:r>
              <a:rPr lang="en-US">
                <a:latin typeface="Courier New" pitchFamily="49" charset="0"/>
              </a:rPr>
              <a:t>SGA_TARGET</a:t>
            </a:r>
            <a:r>
              <a:rPr lang="en-US"/>
              <a:t> is set, otherwise the larger of 48 MB or (4 MB*</a:t>
            </a:r>
            <a:r>
              <a:rPr lang="en-US">
                <a:latin typeface="Courier New" pitchFamily="49" charset="0"/>
              </a:rPr>
              <a:t>cpu_count)</a:t>
            </a:r>
            <a:r>
              <a:rPr lang="en-US"/>
              <a: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4 - </a:t>
            </a:r>
            <a:fld id="{9074641A-6481-469A-B004-D81403A85360}" type="slidenum">
              <a:rPr lang="en-US"/>
              <a:pPr/>
              <a:t>16</a:t>
            </a:fld>
            <a:endParaRPr lang="en-US"/>
          </a:p>
        </p:txBody>
      </p:sp>
      <p:sp>
        <p:nvSpPr>
          <p:cNvPr id="344066" name="Rectangle 2"/>
          <p:cNvSpPr>
            <a:spLocks noChangeArrowheads="1" noTextEdit="1"/>
          </p:cNvSpPr>
          <p:nvPr>
            <p:ph type="sldImg"/>
          </p:nvPr>
        </p:nvSpPr>
        <p:spPr>
          <a:ln/>
        </p:spPr>
      </p:sp>
      <p:sp>
        <p:nvSpPr>
          <p:cNvPr id="344067" name="Rectangle 3"/>
          <p:cNvSpPr>
            <a:spLocks noGrp="1" noChangeArrowheads="1"/>
          </p:cNvSpPr>
          <p:nvPr>
            <p:ph type="body" idx="1"/>
          </p:nvPr>
        </p:nvSpPr>
        <p:spPr>
          <a:xfrm>
            <a:off x="458788" y="5221288"/>
            <a:ext cx="6073775" cy="3541712"/>
          </a:xfrm>
        </p:spPr>
        <p:txBody>
          <a:bodyPr/>
          <a:lstStyle/>
          <a:p>
            <a:r>
              <a:rPr lang="en-US"/>
              <a:t>Initialization Parameters: Examples (continued)</a:t>
            </a:r>
            <a:endParaRPr lang="en-US" altLang="en-US"/>
          </a:p>
          <a:p>
            <a:pPr lvl="1"/>
            <a:r>
              <a:rPr lang="en-US">
                <a:latin typeface="Courier New" pitchFamily="49" charset="0"/>
              </a:rPr>
              <a:t>SGA_TARGET</a:t>
            </a:r>
            <a:r>
              <a:rPr lang="en-US"/>
              <a:t> specifies the total size of all SGA components. If </a:t>
            </a:r>
            <a:r>
              <a:rPr lang="en-US">
                <a:latin typeface="Courier New" pitchFamily="49" charset="0"/>
              </a:rPr>
              <a:t>SGA_TARGET</a:t>
            </a:r>
            <a:r>
              <a:rPr lang="en-US"/>
              <a:t> is specified, the following memory pools are automatically sized:</a:t>
            </a:r>
          </a:p>
          <a:p>
            <a:pPr lvl="2"/>
            <a:r>
              <a:rPr lang="en-US"/>
              <a:t>Buffer cache (</a:t>
            </a:r>
            <a:r>
              <a:rPr lang="en-US">
                <a:latin typeface="Courier New" pitchFamily="49" charset="0"/>
              </a:rPr>
              <a:t>DB_CACHE_SIZE</a:t>
            </a:r>
            <a:r>
              <a:rPr lang="en-US"/>
              <a:t>)</a:t>
            </a:r>
          </a:p>
          <a:p>
            <a:pPr lvl="2"/>
            <a:r>
              <a:rPr lang="en-US"/>
              <a:t>Shared pool (</a:t>
            </a:r>
            <a:r>
              <a:rPr lang="en-US">
                <a:latin typeface="Courier New" pitchFamily="49" charset="0"/>
              </a:rPr>
              <a:t>SHARED_POOL_SIZE</a:t>
            </a:r>
            <a:r>
              <a:rPr lang="en-US"/>
              <a:t>)</a:t>
            </a:r>
          </a:p>
          <a:p>
            <a:pPr lvl="2"/>
            <a:r>
              <a:rPr lang="en-US"/>
              <a:t>Large pool (</a:t>
            </a:r>
            <a:r>
              <a:rPr lang="en-US">
                <a:latin typeface="Courier New" pitchFamily="49" charset="0"/>
              </a:rPr>
              <a:t>LARGE_POOL_SIZE</a:t>
            </a:r>
            <a:r>
              <a:rPr lang="en-US"/>
              <a:t>)</a:t>
            </a:r>
          </a:p>
          <a:p>
            <a:pPr lvl="2"/>
            <a:r>
              <a:rPr lang="en-US"/>
              <a:t>Java pool (</a:t>
            </a:r>
            <a:r>
              <a:rPr lang="en-US">
                <a:latin typeface="Courier New" pitchFamily="49" charset="0"/>
              </a:rPr>
              <a:t>JAVA_POOL_SIZE</a:t>
            </a:r>
            <a:r>
              <a:rPr lang="en-US"/>
              <a:t>)</a:t>
            </a:r>
          </a:p>
          <a:p>
            <a:pPr lvl="2"/>
            <a:r>
              <a:rPr lang="en-US"/>
              <a:t>Streams pool (</a:t>
            </a:r>
            <a:r>
              <a:rPr lang="en-US">
                <a:latin typeface="Courier New" pitchFamily="49" charset="0"/>
              </a:rPr>
              <a:t>STREAMS_POOL_SIZE</a:t>
            </a:r>
            <a:r>
              <a:rPr lang="en-US"/>
              <a:t>)</a:t>
            </a:r>
          </a:p>
          <a:p>
            <a:pPr lvl="1"/>
            <a:r>
              <a:rPr lang="en-US"/>
              <a:t>If these automatically tuned memory pools are set to nonzero values, the values are used as minimum levels by Automatic Shared Memory Management (ASMM). You set minimum values if an application component needs a minimum amount of memory to function properly.</a:t>
            </a:r>
          </a:p>
          <a:p>
            <a:pPr lvl="1"/>
            <a:r>
              <a:rPr lang="en-US"/>
              <a:t>The following pools are manually sized components and are not affected by ASMM:</a:t>
            </a:r>
          </a:p>
          <a:p>
            <a:pPr lvl="2"/>
            <a:r>
              <a:rPr lang="en-US"/>
              <a:t>Log buffer</a:t>
            </a:r>
          </a:p>
          <a:p>
            <a:pPr lvl="2"/>
            <a:r>
              <a:rPr lang="en-US"/>
              <a:t>Other buffer caches (such as </a:t>
            </a:r>
            <a:r>
              <a:rPr lang="en-US">
                <a:latin typeface="Courier New" pitchFamily="49" charset="0"/>
              </a:rPr>
              <a:t>KEEP</a:t>
            </a:r>
            <a:r>
              <a:rPr lang="en-US"/>
              <a:t> and </a:t>
            </a:r>
            <a:r>
              <a:rPr lang="en-US">
                <a:latin typeface="Courier New" pitchFamily="49" charset="0"/>
              </a:rPr>
              <a:t>RECYCLE</a:t>
            </a:r>
            <a:r>
              <a:rPr lang="en-US"/>
              <a:t>) and other block sizes</a:t>
            </a:r>
          </a:p>
          <a:p>
            <a:pPr lvl="2"/>
            <a:r>
              <a:rPr lang="en-US"/>
              <a:t>Fixed SGA and other internal allocations</a:t>
            </a:r>
          </a:p>
          <a:p>
            <a:pPr lvl="1"/>
            <a:r>
              <a:rPr lang="en-US"/>
              <a:t>The memory allocated to these pools is deducted from the total available memory for </a:t>
            </a:r>
            <a:r>
              <a:rPr lang="en-US">
                <a:latin typeface="Courier New" pitchFamily="49" charset="0"/>
              </a:rPr>
              <a:t>SGA_TARGET</a:t>
            </a:r>
            <a:r>
              <a:rPr lang="en-US"/>
              <a:t> when ASMM is enabled.</a:t>
            </a:r>
          </a:p>
          <a:p>
            <a:pPr lvl="1"/>
            <a:r>
              <a:rPr lang="en-US" b="1"/>
              <a:t>Note:</a:t>
            </a:r>
            <a:r>
              <a:rPr lang="en-US"/>
              <a:t> The </a:t>
            </a:r>
            <a:r>
              <a:rPr lang="en-US">
                <a:latin typeface="Courier New" pitchFamily="49" charset="0"/>
              </a:rPr>
              <a:t>MMON</a:t>
            </a:r>
            <a:r>
              <a:rPr lang="en-US"/>
              <a:t> process computes the values of the automatically tuned memory pools to support ASMM.</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4 - </a:t>
            </a:r>
            <a:fld id="{D7215932-FC55-43D7-A111-2BC13DFA1A45}" type="slidenum">
              <a:rPr lang="en-US"/>
              <a:pPr/>
              <a:t>17</a:t>
            </a:fld>
            <a:endParaRPr lang="en-US"/>
          </a:p>
        </p:txBody>
      </p:sp>
      <p:sp>
        <p:nvSpPr>
          <p:cNvPr id="436227" name="Rectangle 1027"/>
          <p:cNvSpPr>
            <a:spLocks noGrp="1" noChangeArrowheads="1"/>
          </p:cNvSpPr>
          <p:nvPr>
            <p:ph type="body" idx="1"/>
          </p:nvPr>
        </p:nvSpPr>
        <p:spPr>
          <a:xfrm>
            <a:off x="457200" y="450850"/>
            <a:ext cx="6076950" cy="8426450"/>
          </a:xfrm>
        </p:spPr>
        <p:txBody>
          <a:bodyPr/>
          <a:lstStyle/>
          <a:p>
            <a:r>
              <a:rPr lang="en-US"/>
              <a:t>Initialization Parameters: Examples (continued)</a:t>
            </a:r>
          </a:p>
          <a:p>
            <a:pPr lvl="1"/>
            <a:r>
              <a:rPr lang="en-US">
                <a:latin typeface="Courier New" pitchFamily="49" charset="0"/>
                <a:cs typeface="Courier New" pitchFamily="49" charset="0"/>
              </a:rPr>
              <a:t>MEMORY_TARGET</a:t>
            </a:r>
            <a:r>
              <a:rPr lang="en-US"/>
              <a:t> specifies the Oracle systemwide usable memory. The database tunes memory to the </a:t>
            </a:r>
            <a:r>
              <a:rPr lang="en-US">
                <a:latin typeface="Courier New" pitchFamily="49" charset="0"/>
                <a:cs typeface="Courier New" pitchFamily="49" charset="0"/>
              </a:rPr>
              <a:t>MEMORY_TARGET</a:t>
            </a:r>
            <a:r>
              <a:rPr lang="en-US"/>
              <a:t> value, reducing or enlarging the SGA and PGA as needed.</a:t>
            </a:r>
          </a:p>
          <a:p>
            <a:pPr lvl="1"/>
            <a:r>
              <a:rPr lang="en-US"/>
              <a:t>In a text-based initialization parameter file, if you omit </a:t>
            </a:r>
            <a:r>
              <a:rPr lang="en-US">
                <a:latin typeface="Courier New" pitchFamily="49" charset="0"/>
                <a:cs typeface="Courier New" pitchFamily="49" charset="0"/>
              </a:rPr>
              <a:t>MEMORY_MAX_TARGET</a:t>
            </a:r>
            <a:r>
              <a:rPr lang="en-US"/>
              <a:t> and include a value for </a:t>
            </a:r>
            <a:r>
              <a:rPr lang="en-US">
                <a:latin typeface="Courier New" pitchFamily="49" charset="0"/>
                <a:cs typeface="Courier New" pitchFamily="49" charset="0"/>
              </a:rPr>
              <a:t>MEMORY_TARGET</a:t>
            </a:r>
            <a:r>
              <a:rPr lang="en-US"/>
              <a:t>, the database automatically sets </a:t>
            </a:r>
            <a:r>
              <a:rPr lang="en-US">
                <a:latin typeface="Courier New" pitchFamily="49" charset="0"/>
                <a:cs typeface="Courier New" pitchFamily="49" charset="0"/>
              </a:rPr>
              <a:t>MEMORY_MAX_TARGET</a:t>
            </a:r>
            <a:r>
              <a:rPr lang="en-US"/>
              <a:t> to the value of </a:t>
            </a:r>
            <a:r>
              <a:rPr lang="en-US">
                <a:latin typeface="Courier New" pitchFamily="49" charset="0"/>
                <a:cs typeface="Courier New" pitchFamily="49" charset="0"/>
              </a:rPr>
              <a:t>MEMORY_TARGET</a:t>
            </a:r>
            <a:r>
              <a:rPr lang="en-US"/>
              <a:t>. If you omit the line for </a:t>
            </a:r>
            <a:r>
              <a:rPr lang="en-US">
                <a:latin typeface="Courier New" pitchFamily="49" charset="0"/>
                <a:cs typeface="Courier New" pitchFamily="49" charset="0"/>
              </a:rPr>
              <a:t>MEMORY_TARGET</a:t>
            </a:r>
            <a:r>
              <a:rPr lang="en-US"/>
              <a:t> and include a value for </a:t>
            </a:r>
            <a:r>
              <a:rPr lang="en-US">
                <a:latin typeface="Courier New" pitchFamily="49" charset="0"/>
                <a:cs typeface="Courier New" pitchFamily="49" charset="0"/>
              </a:rPr>
              <a:t>MEMORY_MAX_TARGET</a:t>
            </a:r>
            <a:r>
              <a:rPr lang="en-US"/>
              <a:t>, the </a:t>
            </a:r>
            <a:r>
              <a:rPr lang="en-US">
                <a:latin typeface="Courier New" pitchFamily="49" charset="0"/>
                <a:cs typeface="Courier New" pitchFamily="49" charset="0"/>
              </a:rPr>
              <a:t>MEMORY_TARGET</a:t>
            </a:r>
            <a:r>
              <a:rPr lang="en-US"/>
              <a:t> parameter defaults to zero. After startup, you can then dynamically change </a:t>
            </a:r>
            <a:r>
              <a:rPr lang="en-US">
                <a:latin typeface="Courier New" pitchFamily="49" charset="0"/>
                <a:cs typeface="Courier New" pitchFamily="49" charset="0"/>
              </a:rPr>
              <a:t>MEMORY_TARGET</a:t>
            </a:r>
            <a:r>
              <a:rPr lang="en-US"/>
              <a:t> to a nonzero value if it does not exceed the value of </a:t>
            </a:r>
            <a:r>
              <a:rPr lang="en-US">
                <a:latin typeface="Courier New" pitchFamily="49" charset="0"/>
                <a:cs typeface="Courier New" pitchFamily="49" charset="0"/>
              </a:rPr>
              <a:t>MEMORY_MAX_TARGET</a:t>
            </a:r>
            <a:r>
              <a:rPr lang="en-US"/>
              <a:t>. The </a:t>
            </a:r>
            <a:r>
              <a:rPr lang="en-US">
                <a:latin typeface="Courier New" pitchFamily="49" charset="0"/>
              </a:rPr>
              <a:t>MEMORY_TARGET</a:t>
            </a:r>
            <a:r>
              <a:rPr lang="en-US"/>
              <a:t> parameter is modifiable with the </a:t>
            </a:r>
            <a:r>
              <a:rPr lang="en-US">
                <a:latin typeface="Courier New" pitchFamily="49" charset="0"/>
                <a:cs typeface="Courier New" pitchFamily="49" charset="0"/>
              </a:rPr>
              <a:t>ALTER SYSTEM</a:t>
            </a:r>
            <a:r>
              <a:rPr lang="en-US">
                <a:latin typeface="Arial Unicode MS" pitchFamily="34" charset="-128"/>
                <a:cs typeface="Courier New" pitchFamily="49" charset="0"/>
              </a:rPr>
              <a:t> </a:t>
            </a:r>
            <a:r>
              <a:rPr lang="en-US">
                <a:cs typeface="Courier New" pitchFamily="49" charset="0"/>
              </a:rPr>
              <a:t>command</a:t>
            </a:r>
            <a:r>
              <a:rPr lang="en-US">
                <a:latin typeface="Arial Unicode MS" pitchFamily="34" charset="-128"/>
                <a:cs typeface="Courier New" pitchFamily="49" charset="0"/>
              </a:rPr>
              <a:t>. </a:t>
            </a:r>
            <a:r>
              <a:rPr lang="en-US"/>
              <a:t>Values range from 152 MB to </a:t>
            </a:r>
            <a:r>
              <a:rPr lang="en-US">
                <a:latin typeface="Courier New" pitchFamily="49" charset="0"/>
                <a:cs typeface="Courier New" pitchFamily="49" charset="0"/>
              </a:rPr>
              <a:t>MEMORY_MAX_TARGET</a:t>
            </a:r>
            <a:r>
              <a:rPr lang="en-US">
                <a:cs typeface="Courier New" pitchFamily="49" charset="0"/>
              </a:rPr>
              <a:t>.</a:t>
            </a:r>
            <a:endParaRPr lang="en-US">
              <a:latin typeface="Courier New" pitchFamily="49" charset="0"/>
            </a:endParaRPr>
          </a:p>
          <a:p>
            <a:pPr lvl="1"/>
            <a:endParaRPr lang="en-US">
              <a:latin typeface="Courier New" pitchFamily="49" charset="0"/>
            </a:endParaRPr>
          </a:p>
          <a:p>
            <a:pPr lvl="1"/>
            <a:endParaRPr lang="en-US">
              <a:latin typeface="Courier New" pitchFamily="49" charset="0"/>
            </a:endParaRPr>
          </a:p>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4 - </a:t>
            </a:r>
            <a:fld id="{3082D576-EEB2-49FF-8859-9F615208DE3F}" type="slidenum">
              <a:rPr lang="en-US"/>
              <a:pPr/>
              <a:t>18</a:t>
            </a:fld>
            <a:endParaRPr lang="en-US"/>
          </a:p>
        </p:txBody>
      </p:sp>
      <p:sp>
        <p:nvSpPr>
          <p:cNvPr id="347138" name="Rectangle 2"/>
          <p:cNvSpPr>
            <a:spLocks noChangeArrowheads="1" noTextEdit="1"/>
          </p:cNvSpPr>
          <p:nvPr>
            <p:ph type="sldImg"/>
          </p:nvPr>
        </p:nvSpPr>
        <p:spPr>
          <a:ln/>
        </p:spPr>
      </p:sp>
      <p:sp>
        <p:nvSpPr>
          <p:cNvPr id="347139" name="Rectangle 3"/>
          <p:cNvSpPr>
            <a:spLocks noGrp="1" noChangeArrowheads="1"/>
          </p:cNvSpPr>
          <p:nvPr>
            <p:ph type="body" idx="1"/>
          </p:nvPr>
        </p:nvSpPr>
        <p:spPr>
          <a:xfrm>
            <a:off x="458788" y="5221288"/>
            <a:ext cx="6073775" cy="3541712"/>
          </a:xfrm>
        </p:spPr>
        <p:txBody>
          <a:bodyPr/>
          <a:lstStyle/>
          <a:p>
            <a:r>
              <a:rPr lang="en-US"/>
              <a:t>Initialization Parameters: Examples (continued)</a:t>
            </a:r>
            <a:endParaRPr lang="en-US" altLang="en-US"/>
          </a:p>
          <a:p>
            <a:pPr lvl="1"/>
            <a:r>
              <a:rPr lang="en-US" b="1">
                <a:latin typeface="Courier New" pitchFamily="49" charset="0"/>
              </a:rPr>
              <a:t>PGA_AGGREGATE_TARGET</a:t>
            </a:r>
            <a:r>
              <a:rPr lang="en-US" b="1"/>
              <a:t> parameter:</a:t>
            </a:r>
            <a:r>
              <a:rPr lang="en-US"/>
              <a:t> Specifies the amount of Program Global Area (PGA) memory allocated to all server processes attached to the instance. This memory does not reside in the System Global Area (SGA). The database uses this parameter as a target amount of PGA memory to use. When setting this parameter, subtract the SGA from the total memory on the system that is available to the Oracle instance. The range of values comprises integers plus the letters </a:t>
            </a:r>
            <a:r>
              <a:rPr lang="en-US" i="1"/>
              <a:t>K</a:t>
            </a:r>
            <a:r>
              <a:rPr lang="en-US"/>
              <a:t>, </a:t>
            </a:r>
            <a:r>
              <a:rPr lang="en-US" i="1"/>
              <a:t>M</a:t>
            </a:r>
            <a:r>
              <a:rPr lang="en-US"/>
              <a:t>, or </a:t>
            </a:r>
            <a:r>
              <a:rPr lang="en-US" i="1"/>
              <a:t>G</a:t>
            </a:r>
            <a:r>
              <a:rPr lang="en-US"/>
              <a:t> (to specify this limit in kilobytes, megabytes, or gigabytes). The minimum value is 10 MB and the maximum value is (4096 GB – 1). The default is </a:t>
            </a:r>
            <a:r>
              <a:rPr lang="en-US">
                <a:cs typeface="Arial" pitchFamily="34" charset="0"/>
              </a:rPr>
              <a:t>10 MB or 20% of the size of the SGA, whichever is greater.</a:t>
            </a:r>
          </a:p>
          <a:p>
            <a:pPr lvl="1"/>
            <a:r>
              <a:rPr lang="en-US" b="1">
                <a:latin typeface="Courier New" pitchFamily="49" charset="0"/>
              </a:rPr>
              <a:t>SHARED_POOL_SIZE</a:t>
            </a:r>
            <a:r>
              <a:rPr lang="en-US" b="1"/>
              <a:t> parameter:</a:t>
            </a:r>
            <a:r>
              <a:rPr lang="en-US"/>
              <a:t> Specifies the size of the shared pool in bytes. The shared pool contains objects such as shared cursors, stored procedures, control structures, and parallel execution message buffers. Range of values: OS dependent. Default value: 0 if </a:t>
            </a:r>
            <a:r>
              <a:rPr lang="en-US">
                <a:latin typeface="Courier New" pitchFamily="49" charset="0"/>
              </a:rPr>
              <a:t>SGA_TARGET</a:t>
            </a:r>
            <a:r>
              <a:rPr lang="en-US"/>
              <a:t> is set, otherwise 128 MB if 64 bit; 48 MB if 32 bit.</a:t>
            </a:r>
          </a:p>
          <a:p>
            <a:pPr lvl="1"/>
            <a:r>
              <a:rPr lang="en-US" b="1">
                <a:latin typeface="Courier New" pitchFamily="49" charset="0"/>
              </a:rPr>
              <a:t>UNDO_MANAGEMENT</a:t>
            </a:r>
            <a:r>
              <a:rPr lang="en-US" b="1"/>
              <a:t> parameter:</a:t>
            </a:r>
            <a:r>
              <a:rPr lang="en-US"/>
              <a:t> Specifies the undo space management mode that the system should use. When set to </a:t>
            </a:r>
            <a:r>
              <a:rPr lang="en-US">
                <a:latin typeface="Courier New" pitchFamily="49" charset="0"/>
              </a:rPr>
              <a:t>AUTO</a:t>
            </a:r>
            <a:r>
              <a:rPr lang="en-US"/>
              <a:t>, the instance is started in Automatic Undo Management (AUM) mode. Otherwise, it is started in Rollback Undo (RBU) mode. In RBU mode, undo space is allocated externally as rollback segments. In AUM mode, undo space is allocated externally as undo tablespaces. Range of values: </a:t>
            </a:r>
            <a:r>
              <a:rPr lang="en-US">
                <a:latin typeface="Courier New" pitchFamily="49" charset="0"/>
              </a:rPr>
              <a:t>AUTO</a:t>
            </a:r>
            <a:r>
              <a:rPr lang="en-US"/>
              <a:t> or </a:t>
            </a:r>
            <a:r>
              <a:rPr lang="en-US">
                <a:latin typeface="Courier New" pitchFamily="49" charset="0"/>
              </a:rPr>
              <a:t>MANUAL</a:t>
            </a:r>
            <a:r>
              <a:rPr lang="en-US"/>
              <a:t>. If the </a:t>
            </a:r>
            <a:r>
              <a:rPr lang="en-US">
                <a:latin typeface="Courier New" pitchFamily="49" charset="0"/>
              </a:rPr>
              <a:t>UNDO_MANAGEMENT</a:t>
            </a:r>
            <a:r>
              <a:rPr lang="en-US"/>
              <a:t> parameter is omitted when the first instance is started, the default value </a:t>
            </a:r>
            <a:r>
              <a:rPr lang="en-US">
                <a:latin typeface="Courier New" pitchFamily="49" charset="0"/>
              </a:rPr>
              <a:t>AUTO</a:t>
            </a:r>
            <a:r>
              <a:rPr lang="en-US"/>
              <a:t> is used.</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4 - </a:t>
            </a:r>
            <a:fld id="{BA6F46C0-A65B-4664-87CB-828620ADD7BE}" type="slidenum">
              <a:rPr lang="en-US"/>
              <a:pPr/>
              <a:t>19</a:t>
            </a:fld>
            <a:endParaRPr lang="en-US"/>
          </a:p>
        </p:txBody>
      </p:sp>
      <p:sp>
        <p:nvSpPr>
          <p:cNvPr id="349186" name="Rectangle 4098"/>
          <p:cNvSpPr>
            <a:spLocks noChangeArrowheads="1" noTextEdit="1"/>
          </p:cNvSpPr>
          <p:nvPr>
            <p:ph type="sldImg"/>
          </p:nvPr>
        </p:nvSpPr>
        <p:spPr>
          <a:ln/>
        </p:spPr>
      </p:sp>
      <p:sp>
        <p:nvSpPr>
          <p:cNvPr id="349187" name="Rectangle 4099"/>
          <p:cNvSpPr>
            <a:spLocks noGrp="1" noChangeArrowheads="1"/>
          </p:cNvSpPr>
          <p:nvPr>
            <p:ph type="body" idx="1"/>
          </p:nvPr>
        </p:nvSpPr>
        <p:spPr>
          <a:xfrm>
            <a:off x="458788" y="5221288"/>
            <a:ext cx="6073775" cy="3541712"/>
          </a:xfrm>
        </p:spPr>
        <p:txBody>
          <a:bodyPr/>
          <a:lstStyle/>
          <a:p>
            <a:r>
              <a:rPr lang="en-US"/>
              <a:t>Using SQL*Plus to View Parameters</a:t>
            </a:r>
          </a:p>
          <a:p>
            <a:pPr lvl="1"/>
            <a:r>
              <a:rPr lang="en-US"/>
              <a:t>The slide shows examples of using SQL*Plus to view parameters. You can query the data </a:t>
            </a:r>
            <a:r>
              <a:rPr lang="en-US">
                <a:latin typeface="Courier New" pitchFamily="49" charset="0"/>
              </a:rPr>
              <a:t>V$PARAMETER</a:t>
            </a:r>
            <a:r>
              <a:rPr lang="en-US"/>
              <a:t> dictionary view to find the values of the various parameters. </a:t>
            </a:r>
            <a:r>
              <a:rPr lang="en-US">
                <a:latin typeface="Courier New" pitchFamily="49" charset="0"/>
              </a:rPr>
              <a:t>V$PARAMETER</a:t>
            </a:r>
            <a:r>
              <a:rPr lang="en-US"/>
              <a:t> displays the current parameter values in the current session. You can also use the </a:t>
            </a:r>
            <a:r>
              <a:rPr lang="en-US">
                <a:latin typeface="Courier New" pitchFamily="49" charset="0"/>
              </a:rPr>
              <a:t>SHOW PARAMETER</a:t>
            </a:r>
            <a:r>
              <a:rPr lang="en-US"/>
              <a:t> command with any string to view parameters that contain that string. </a:t>
            </a:r>
          </a:p>
          <a:p>
            <a:pPr lvl="1"/>
            <a:r>
              <a:rPr lang="en-US"/>
              <a:t>The query in the following example is requesting the name and values of the parameters. Use a </a:t>
            </a:r>
            <a:r>
              <a:rPr lang="en-US">
                <a:latin typeface="Courier New" pitchFamily="49" charset="0"/>
              </a:rPr>
              <a:t>WHERE</a:t>
            </a:r>
            <a:r>
              <a:rPr lang="en-US"/>
              <a:t> clause to specify specific parameter names:</a:t>
            </a:r>
          </a:p>
          <a:p>
            <a:pPr lvl="4"/>
            <a:r>
              <a:rPr lang="en-US"/>
              <a:t>SQL&gt; </a:t>
            </a:r>
            <a:r>
              <a:rPr lang="en-US">
                <a:solidFill>
                  <a:schemeClr val="tx1"/>
                </a:solidFill>
              </a:rPr>
              <a:t>SELECT name, value FROM V$PARAMETER WHERE name LIKE '%pool%';</a:t>
            </a:r>
          </a:p>
          <a:p>
            <a:pPr lvl="4"/>
            <a:r>
              <a:rPr lang="en-US">
                <a:solidFill>
                  <a:schemeClr val="tx1"/>
                </a:solidFill>
              </a:rPr>
              <a:t>NAME                      VALUE</a:t>
            </a:r>
          </a:p>
          <a:p>
            <a:pPr lvl="4"/>
            <a:r>
              <a:rPr lang="en-US">
                <a:solidFill>
                  <a:schemeClr val="tx1"/>
                </a:solidFill>
              </a:rPr>
              <a:t>------------------------- ----------</a:t>
            </a:r>
          </a:p>
          <a:p>
            <a:pPr lvl="4"/>
            <a:r>
              <a:rPr lang="en-US">
                <a:solidFill>
                  <a:schemeClr val="tx1"/>
                </a:solidFill>
              </a:rPr>
              <a:t>shared_pool_size          0</a:t>
            </a:r>
          </a:p>
          <a:p>
            <a:pPr lvl="4"/>
            <a:r>
              <a:rPr lang="en-US">
                <a:solidFill>
                  <a:schemeClr val="tx1"/>
                </a:solidFill>
              </a:rPr>
              <a:t>large_pool_size           0</a:t>
            </a:r>
          </a:p>
          <a:p>
            <a:pPr lvl="4"/>
            <a:r>
              <a:rPr lang="en-US">
                <a:solidFill>
                  <a:schemeClr val="tx1"/>
                </a:solidFill>
              </a:rPr>
              <a:t>java_pool_size            0</a:t>
            </a:r>
          </a:p>
          <a:p>
            <a:pPr lvl="4"/>
            <a:r>
              <a:rPr lang="en-US">
                <a:solidFill>
                  <a:schemeClr val="tx1"/>
                </a:solidFill>
              </a:rPr>
              <a:t>streams_pool_size         0</a:t>
            </a:r>
          </a:p>
          <a:p>
            <a:pPr lvl="4"/>
            <a:r>
              <a:rPr lang="en-US">
                <a:solidFill>
                  <a:schemeClr val="tx1"/>
                </a:solidFill>
              </a:rPr>
              <a:t>shared_pool_reserved_size 8808038</a:t>
            </a:r>
          </a:p>
          <a:p>
            <a:pPr lvl="4"/>
            <a:r>
              <a:rPr lang="en-US">
                <a:solidFill>
                  <a:schemeClr val="tx1"/>
                </a:solidFill>
              </a:rPr>
              <a:t>buffer_pool_keep          </a:t>
            </a:r>
          </a:p>
          <a:p>
            <a:pPr lvl="4"/>
            <a:r>
              <a:rPr lang="en-US">
                <a:solidFill>
                  <a:schemeClr val="tx1"/>
                </a:solidFill>
              </a:rPr>
              <a:t>…</a:t>
            </a:r>
          </a:p>
          <a:p>
            <a:pPr lvl="4"/>
            <a:endParaRPr lang="en-US">
              <a:solidFill>
                <a:schemeClr val="tx1"/>
              </a:solidFill>
            </a:endParaRPr>
          </a:p>
          <a:p>
            <a:pPr lvl="4"/>
            <a:r>
              <a:rPr lang="en-US">
                <a:solidFill>
                  <a:schemeClr val="tx1"/>
                </a:solidFill>
              </a:rPr>
              <a:t>9 rows selected.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4 - </a:t>
            </a:r>
            <a:fld id="{ED13E974-C82B-4D45-B654-855FB1FF1A27}" type="slidenum">
              <a:rPr lang="en-US"/>
              <a:pPr/>
              <a:t>2</a:t>
            </a:fld>
            <a:endParaRPr lang="en-US"/>
          </a:p>
        </p:txBody>
      </p:sp>
      <p:sp>
        <p:nvSpPr>
          <p:cNvPr id="317442" name="Rectangle 2"/>
          <p:cNvSpPr>
            <a:spLocks noChangeArrowheads="1" noTextEdit="1"/>
          </p:cNvSpPr>
          <p:nvPr>
            <p:ph type="sldImg"/>
          </p:nvPr>
        </p:nvSpPr>
        <p:spPr>
          <a:ln/>
        </p:spPr>
      </p:sp>
      <p:sp>
        <p:nvSpPr>
          <p:cNvPr id="317443" name="Rectangle 3"/>
          <p:cNvSpPr>
            <a:spLocks noGrp="1" noChangeArrowheads="1"/>
          </p:cNvSpPr>
          <p:nvPr>
            <p:ph type="body" idx="1"/>
          </p:nvPr>
        </p:nvSpPr>
        <p:spPr>
          <a:xfrm>
            <a:off x="458788" y="5221288"/>
            <a:ext cx="6073775" cy="3541712"/>
          </a:xfrm>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4 - </a:t>
            </a:r>
            <a:fld id="{6E7F106A-44A9-46BC-A988-904BED3EBEE4}" type="slidenum">
              <a:rPr lang="en-US"/>
              <a:pPr/>
              <a:t>20</a:t>
            </a:fld>
            <a:endParaRPr lang="en-US"/>
          </a:p>
        </p:txBody>
      </p:sp>
      <p:sp>
        <p:nvSpPr>
          <p:cNvPr id="438277" name="Rectangle 1029"/>
          <p:cNvSpPr>
            <a:spLocks noGrp="1" noChangeArrowheads="1"/>
          </p:cNvSpPr>
          <p:nvPr>
            <p:ph type="body" idx="1"/>
          </p:nvPr>
        </p:nvSpPr>
        <p:spPr>
          <a:xfrm>
            <a:off x="457200" y="450850"/>
            <a:ext cx="6076950" cy="8426450"/>
          </a:xfrm>
        </p:spPr>
        <p:txBody>
          <a:bodyPr/>
          <a:lstStyle/>
          <a:p>
            <a:r>
              <a:rPr lang="en-US"/>
              <a:t>Using SQL*Plus to View Parameters (continued)</a:t>
            </a:r>
          </a:p>
          <a:p>
            <a:pPr lvl="1"/>
            <a:r>
              <a:rPr lang="en-US"/>
              <a:t>Description of the view:</a:t>
            </a:r>
          </a:p>
          <a:p>
            <a:pPr lvl="2">
              <a:buFont typeface="Times New Roman" pitchFamily="18" charset="0"/>
              <a:buNone/>
            </a:pPr>
            <a:r>
              <a:rPr lang="en-US" sz="1000">
                <a:latin typeface="Courier New" pitchFamily="49" charset="0"/>
              </a:rPr>
              <a:t>SQL&gt; desc V$parameter</a:t>
            </a:r>
          </a:p>
          <a:p>
            <a:pPr lvl="2">
              <a:buFont typeface="Times New Roman" pitchFamily="18" charset="0"/>
              <a:buNone/>
            </a:pPr>
            <a:r>
              <a:rPr lang="en-US" sz="1000">
                <a:latin typeface="Courier New" pitchFamily="49" charset="0"/>
              </a:rPr>
              <a:t> Name                                      Null?  Type</a:t>
            </a:r>
          </a:p>
          <a:p>
            <a:pPr lvl="2">
              <a:buFont typeface="Times New Roman" pitchFamily="18" charset="0"/>
              <a:buNone/>
            </a:pPr>
            <a:r>
              <a:rPr lang="en-US" sz="1000">
                <a:latin typeface="Courier New" pitchFamily="49" charset="0"/>
              </a:rPr>
              <a:t> ---------------------------------------- ------- -------------</a:t>
            </a:r>
          </a:p>
          <a:p>
            <a:pPr lvl="2">
              <a:buFont typeface="Times New Roman" pitchFamily="18" charset="0"/>
              <a:buNone/>
            </a:pPr>
            <a:r>
              <a:rPr lang="en-US" sz="1000">
                <a:latin typeface="Courier New" pitchFamily="49" charset="0"/>
              </a:rPr>
              <a:t> NUM                                              NUMBER</a:t>
            </a:r>
          </a:p>
          <a:p>
            <a:pPr lvl="2">
              <a:buFont typeface="Times New Roman" pitchFamily="18" charset="0"/>
              <a:buNone/>
            </a:pPr>
            <a:r>
              <a:rPr lang="en-US" sz="1000">
                <a:latin typeface="Courier New" pitchFamily="49" charset="0"/>
              </a:rPr>
              <a:t> NAME                                             VARCHAR2(80)</a:t>
            </a:r>
          </a:p>
          <a:p>
            <a:pPr lvl="2">
              <a:buFont typeface="Times New Roman" pitchFamily="18" charset="0"/>
              <a:buNone/>
            </a:pPr>
            <a:r>
              <a:rPr lang="en-US" sz="1000">
                <a:latin typeface="Courier New" pitchFamily="49" charset="0"/>
              </a:rPr>
              <a:t> TYPE                                             NUMBER</a:t>
            </a:r>
          </a:p>
          <a:p>
            <a:pPr lvl="2">
              <a:buFont typeface="Times New Roman" pitchFamily="18" charset="0"/>
              <a:buNone/>
            </a:pPr>
            <a:r>
              <a:rPr lang="en-US" sz="1000">
                <a:latin typeface="Courier New" pitchFamily="49" charset="0"/>
              </a:rPr>
              <a:t> VALUE                                            VARCHAR2(4000)</a:t>
            </a:r>
          </a:p>
          <a:p>
            <a:pPr lvl="2">
              <a:buFont typeface="Times New Roman" pitchFamily="18" charset="0"/>
              <a:buNone/>
            </a:pPr>
            <a:r>
              <a:rPr lang="en-US" sz="1000">
                <a:latin typeface="Courier New" pitchFamily="49" charset="0"/>
              </a:rPr>
              <a:t> DISPLAY_VALUE                                    VARCHAR2(4000)</a:t>
            </a:r>
          </a:p>
          <a:p>
            <a:pPr lvl="2">
              <a:buFont typeface="Times New Roman" pitchFamily="18" charset="0"/>
              <a:buNone/>
            </a:pPr>
            <a:r>
              <a:rPr lang="en-US" sz="1000">
                <a:latin typeface="Courier New" pitchFamily="49" charset="0"/>
              </a:rPr>
              <a:t> ISDEFAULT                                        VARCHAR2(9)</a:t>
            </a:r>
          </a:p>
          <a:p>
            <a:pPr lvl="2">
              <a:buFont typeface="Times New Roman" pitchFamily="18" charset="0"/>
              <a:buNone/>
            </a:pPr>
            <a:r>
              <a:rPr lang="en-US" sz="1000">
                <a:latin typeface="Courier New" pitchFamily="49" charset="0"/>
              </a:rPr>
              <a:t> ISSES_MODIFIABLE                                 VARCHAR2(5)</a:t>
            </a:r>
          </a:p>
          <a:p>
            <a:pPr lvl="2">
              <a:buFont typeface="Times New Roman" pitchFamily="18" charset="0"/>
              <a:buNone/>
            </a:pPr>
            <a:r>
              <a:rPr lang="en-US" sz="1000">
                <a:latin typeface="Courier New" pitchFamily="49" charset="0"/>
              </a:rPr>
              <a:t> ISSYS_MODIFIABLE                                 VARCHAR2(9)</a:t>
            </a:r>
          </a:p>
          <a:p>
            <a:pPr lvl="2">
              <a:buFont typeface="Times New Roman" pitchFamily="18" charset="0"/>
              <a:buNone/>
            </a:pPr>
            <a:r>
              <a:rPr lang="en-US" sz="1000">
                <a:latin typeface="Courier New" pitchFamily="49" charset="0"/>
              </a:rPr>
              <a:t> ISINSTANCE_MODIFIABLE                            VARCHAR2(5)</a:t>
            </a:r>
          </a:p>
          <a:p>
            <a:pPr lvl="2">
              <a:buFont typeface="Times New Roman" pitchFamily="18" charset="0"/>
              <a:buNone/>
            </a:pPr>
            <a:r>
              <a:rPr lang="en-US" sz="1000">
                <a:latin typeface="Courier New" pitchFamily="49" charset="0"/>
              </a:rPr>
              <a:t> ISMODIFIED                                       VARCHAR2(10)</a:t>
            </a:r>
          </a:p>
          <a:p>
            <a:pPr lvl="2">
              <a:buFont typeface="Times New Roman" pitchFamily="18" charset="0"/>
              <a:buNone/>
            </a:pPr>
            <a:r>
              <a:rPr lang="en-US" sz="1000">
                <a:latin typeface="Courier New" pitchFamily="49" charset="0"/>
              </a:rPr>
              <a:t> ISADJUSTED                                       VARCHAR2(5)</a:t>
            </a:r>
          </a:p>
          <a:p>
            <a:pPr lvl="2">
              <a:buFont typeface="Times New Roman" pitchFamily="18" charset="0"/>
              <a:buNone/>
            </a:pPr>
            <a:r>
              <a:rPr lang="en-US" sz="1000">
                <a:latin typeface="Courier New" pitchFamily="49" charset="0"/>
              </a:rPr>
              <a:t> ISDEPRECATED                                     VARCHAR2(5)</a:t>
            </a:r>
          </a:p>
          <a:p>
            <a:pPr lvl="2">
              <a:buFont typeface="Times New Roman" pitchFamily="18" charset="0"/>
              <a:buNone/>
            </a:pPr>
            <a:r>
              <a:rPr lang="en-US" sz="1000">
                <a:latin typeface="Courier New" pitchFamily="49" charset="0"/>
              </a:rPr>
              <a:t> ISBASIC                                          VARCHAR2(5)</a:t>
            </a:r>
          </a:p>
          <a:p>
            <a:pPr lvl="2">
              <a:buFont typeface="Times New Roman" pitchFamily="18" charset="0"/>
              <a:buNone/>
            </a:pPr>
            <a:r>
              <a:rPr lang="en-US" sz="1000">
                <a:latin typeface="Courier New" pitchFamily="49" charset="0"/>
              </a:rPr>
              <a:t> DESCRIPTION                                      VARCHAR2(255)</a:t>
            </a:r>
          </a:p>
          <a:p>
            <a:pPr lvl="2">
              <a:buFont typeface="Times New Roman" pitchFamily="18" charset="0"/>
              <a:buNone/>
            </a:pPr>
            <a:r>
              <a:rPr lang="en-US" sz="1000">
                <a:latin typeface="Courier New" pitchFamily="49" charset="0"/>
              </a:rPr>
              <a:t> UPDATE_COMMENT                                   VARCHAR2(255)</a:t>
            </a:r>
          </a:p>
          <a:p>
            <a:pPr lvl="2">
              <a:buFont typeface="Times New Roman" pitchFamily="18" charset="0"/>
              <a:buNone/>
            </a:pPr>
            <a:r>
              <a:rPr lang="en-US" sz="1000">
                <a:latin typeface="Courier New" pitchFamily="49" charset="0"/>
              </a:rPr>
              <a:t> HASH                                             NUMBER</a:t>
            </a:r>
          </a:p>
          <a:p>
            <a:pPr lvl="1"/>
            <a:r>
              <a:rPr lang="en-US"/>
              <a:t>The second example shows the use of the SQL*Plus </a:t>
            </a:r>
            <a:r>
              <a:rPr lang="en-US">
                <a:latin typeface="Courier New" pitchFamily="49" charset="0"/>
              </a:rPr>
              <a:t>SHOW PARAMETER</a:t>
            </a:r>
            <a:r>
              <a:rPr lang="en-US"/>
              <a:t> command to view parameter settings. You can also use this command to find all parameters that contain a text string. For example, you can find all parameter names that include the string db by using the following command:</a:t>
            </a:r>
          </a:p>
          <a:p>
            <a:pPr lvl="2">
              <a:buFont typeface="Times New Roman" pitchFamily="18" charset="0"/>
              <a:buNone/>
            </a:pPr>
            <a:r>
              <a:rPr lang="en-US">
                <a:latin typeface="Courier New" pitchFamily="49" charset="0"/>
              </a:rPr>
              <a:t>SQL&gt; show parameter db</a:t>
            </a:r>
          </a:p>
          <a:p>
            <a:pPr lvl="2">
              <a:buFont typeface="Times New Roman" pitchFamily="18" charset="0"/>
              <a:buNone/>
            </a:pPr>
            <a:r>
              <a:rPr lang="en-US">
                <a:latin typeface="Courier New" pitchFamily="49" charset="0"/>
              </a:rPr>
              <a:t>NAME                                 TYPE        VALUE</a:t>
            </a:r>
          </a:p>
          <a:p>
            <a:pPr lvl="2">
              <a:buFont typeface="Times New Roman" pitchFamily="18" charset="0"/>
              <a:buNone/>
            </a:pPr>
            <a:r>
              <a:rPr lang="en-US">
                <a:latin typeface="Courier New" pitchFamily="49" charset="0"/>
              </a:rPr>
              <a:t>------------------------------------ ----------- ----------</a:t>
            </a:r>
          </a:p>
          <a:p>
            <a:pPr lvl="2">
              <a:buFont typeface="Times New Roman" pitchFamily="18" charset="0"/>
              <a:buNone/>
            </a:pPr>
            <a:r>
              <a:rPr lang="en-US">
                <a:latin typeface="Courier New" pitchFamily="49" charset="0"/>
              </a:rPr>
              <a:t>…</a:t>
            </a:r>
          </a:p>
          <a:p>
            <a:pPr lvl="2">
              <a:buFont typeface="Times New Roman" pitchFamily="18" charset="0"/>
              <a:buNone/>
            </a:pPr>
            <a:r>
              <a:rPr lang="en-US">
                <a:latin typeface="Courier New" pitchFamily="49" charset="0"/>
              </a:rPr>
              <a:t>db_8k_cache_size                     big integer 0</a:t>
            </a:r>
          </a:p>
          <a:p>
            <a:pPr lvl="2">
              <a:buFont typeface="Times New Roman" pitchFamily="18" charset="0"/>
              <a:buNone/>
            </a:pPr>
            <a:r>
              <a:rPr lang="en-US">
                <a:latin typeface="Courier New" pitchFamily="49" charset="0"/>
              </a:rPr>
              <a:t>db_block_buffers                     integer     0</a:t>
            </a:r>
          </a:p>
          <a:p>
            <a:pPr lvl="2">
              <a:buFont typeface="Times New Roman" pitchFamily="18" charset="0"/>
              <a:buNone/>
            </a:pPr>
            <a:r>
              <a:rPr lang="en-US">
                <a:latin typeface="Courier New" pitchFamily="49" charset="0"/>
              </a:rPr>
              <a:t>db_block_checking                    string      FALSE</a:t>
            </a:r>
          </a:p>
          <a:p>
            <a:pPr lvl="2">
              <a:buFont typeface="Times New Roman" pitchFamily="18" charset="0"/>
              <a:buNone/>
            </a:pPr>
            <a:r>
              <a:rPr lang="en-US">
                <a:latin typeface="Courier New" pitchFamily="49" charset="0"/>
              </a:rPr>
              <a:t>db_block_checksum                    string      TYPICAL</a:t>
            </a:r>
          </a:p>
          <a:p>
            <a:pPr lvl="2">
              <a:buFont typeface="Times New Roman" pitchFamily="18" charset="0"/>
              <a:buNone/>
            </a:pPr>
            <a:r>
              <a:rPr lang="en-US">
                <a:latin typeface="Courier New" pitchFamily="49" charset="0"/>
              </a:rPr>
              <a:t>db_block_size                        integer     8192</a:t>
            </a:r>
          </a:p>
          <a:p>
            <a:pPr lvl="2">
              <a:buFont typeface="Times New Roman" pitchFamily="18" charset="0"/>
              <a:buNone/>
            </a:pPr>
            <a:r>
              <a:rPr lang="en-US">
                <a:latin typeface="Courier New" pitchFamily="49" charset="0"/>
              </a:rPr>
              <a:t>db_cache_advice                      string      ON</a:t>
            </a:r>
          </a:p>
          <a:p>
            <a:pPr lvl="2">
              <a:buFont typeface="Times New Roman" pitchFamily="18" charset="0"/>
              <a:buNone/>
            </a:pPr>
            <a:r>
              <a:rPr lang="en-US">
                <a:latin typeface="Courier New" pitchFamily="49" charset="0"/>
              </a:rPr>
              <a:t>db_cache_size                        big integer 0</a:t>
            </a:r>
          </a:p>
          <a:p>
            <a:pPr lvl="2">
              <a:buFont typeface="Times New Roman" pitchFamily="18" charset="0"/>
              <a:buNone/>
            </a:pPr>
            <a:r>
              <a:rPr lang="en-US">
                <a:latin typeface="Courier New" pitchFamily="49" charset="0"/>
              </a:rPr>
              <a:t>…</a:t>
            </a:r>
          </a:p>
          <a:p>
            <a:pPr lvl="1"/>
            <a:r>
              <a:rPr lang="en-US"/>
              <a:t>Other Views Containing Information About Parameters</a:t>
            </a:r>
          </a:p>
          <a:p>
            <a:pPr lvl="2"/>
            <a:r>
              <a:rPr lang="en-US">
                <a:latin typeface="Courier New" pitchFamily="49" charset="0"/>
              </a:rPr>
              <a:t>V$SPPARAMETER</a:t>
            </a:r>
            <a:r>
              <a:rPr lang="en-US"/>
              <a:t>: Displays information about the contents of the server parameter file. If a server parameter file was not used to start the instance, each row of the view will contain </a:t>
            </a:r>
            <a:r>
              <a:rPr lang="en-US">
                <a:latin typeface="Courier New" pitchFamily="49" charset="0"/>
              </a:rPr>
              <a:t>FALSE</a:t>
            </a:r>
            <a:r>
              <a:rPr lang="en-US"/>
              <a:t> in the </a:t>
            </a:r>
            <a:r>
              <a:rPr lang="en-US">
                <a:latin typeface="Courier New" pitchFamily="49" charset="0"/>
              </a:rPr>
              <a:t>ISSPECIFIED</a:t>
            </a:r>
            <a:r>
              <a:rPr lang="en-US"/>
              <a:t> column.</a:t>
            </a:r>
          </a:p>
          <a:p>
            <a:pPr lvl="2"/>
            <a:r>
              <a:rPr lang="en-US">
                <a:latin typeface="Courier New" pitchFamily="49" charset="0"/>
              </a:rPr>
              <a:t>V$PARAMETER2</a:t>
            </a:r>
            <a:r>
              <a:rPr lang="en-US"/>
              <a:t>: Displays information about the initialization parameters that are currently in effect for the session, with each parameter value appearing as a row in the view. A new session inherits parameter values from the instance-wide values displayed in the </a:t>
            </a:r>
            <a:r>
              <a:rPr lang="en-US">
                <a:latin typeface="Courier New" pitchFamily="49" charset="0"/>
              </a:rPr>
              <a:t>V$SYSTEM_PARAMETER2</a:t>
            </a:r>
            <a:r>
              <a:rPr lang="en-US"/>
              <a:t> view.</a:t>
            </a:r>
          </a:p>
          <a:p>
            <a:pPr lvl="2"/>
            <a:r>
              <a:rPr lang="en-US">
                <a:latin typeface="Courier New" pitchFamily="49" charset="0"/>
              </a:rPr>
              <a:t>V$SYSTEM_PARAMETER</a:t>
            </a:r>
            <a:r>
              <a:rPr lang="en-US"/>
              <a:t>: Displays information about the initialization parameters that are currently in effect for the instance.</a:t>
            </a:r>
          </a:p>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4 - </a:t>
            </a:r>
            <a:fld id="{D1F3DC9F-1E54-4D0C-9F5B-D525AF2A6439}" type="slidenum">
              <a:rPr lang="en-US"/>
              <a:pPr/>
              <a:t>21</a:t>
            </a:fld>
            <a:endParaRPr lang="en-US"/>
          </a:p>
        </p:txBody>
      </p:sp>
      <p:sp>
        <p:nvSpPr>
          <p:cNvPr id="352258" name="Rectangle 2"/>
          <p:cNvSpPr>
            <a:spLocks noChangeArrowheads="1" noTextEdit="1"/>
          </p:cNvSpPr>
          <p:nvPr>
            <p:ph type="sldImg"/>
          </p:nvPr>
        </p:nvSpPr>
        <p:spPr>
          <a:ln/>
        </p:spPr>
      </p:sp>
      <p:sp>
        <p:nvSpPr>
          <p:cNvPr id="352259" name="Rectangle 3"/>
          <p:cNvSpPr>
            <a:spLocks noGrp="1" noChangeArrowheads="1"/>
          </p:cNvSpPr>
          <p:nvPr>
            <p:ph type="body" idx="1"/>
          </p:nvPr>
        </p:nvSpPr>
        <p:spPr>
          <a:xfrm>
            <a:off x="458788" y="5221288"/>
            <a:ext cx="6073775" cy="3541712"/>
          </a:xfrm>
        </p:spPr>
        <p:txBody>
          <a:bodyPr/>
          <a:lstStyle/>
          <a:p>
            <a:r>
              <a:rPr lang="en-US"/>
              <a:t>Changing Initialization Parameter Values</a:t>
            </a:r>
          </a:p>
          <a:p>
            <a:pPr lvl="1"/>
            <a:r>
              <a:rPr lang="en-US"/>
              <a:t>There are two types of initialization parameters.</a:t>
            </a:r>
          </a:p>
          <a:p>
            <a:pPr lvl="1"/>
            <a:r>
              <a:rPr lang="en-US" b="1"/>
              <a:t>Static parameters: </a:t>
            </a:r>
            <a:r>
              <a:rPr lang="en-US"/>
              <a:t>Affect the instance or entire database and can be modified only by changing the contents of the </a:t>
            </a:r>
            <a:r>
              <a:rPr lang="en-US">
                <a:latin typeface="Courier New" pitchFamily="49" charset="0"/>
              </a:rPr>
              <a:t>init.ora</a:t>
            </a:r>
            <a:r>
              <a:rPr lang="en-US"/>
              <a:t> or the SPFILE. Static parameters require the database to be shut down and restarted to take effect. They cannot be changed for the current instance.</a:t>
            </a:r>
          </a:p>
          <a:p>
            <a:pPr lvl="1"/>
            <a:r>
              <a:rPr lang="en-US" b="1"/>
              <a:t>Dynamic parameters: </a:t>
            </a:r>
            <a:r>
              <a:rPr lang="en-US"/>
              <a:t>Can be changed while database is online. There are two types:</a:t>
            </a:r>
          </a:p>
          <a:p>
            <a:pPr lvl="2">
              <a:lnSpc>
                <a:spcPct val="95000"/>
              </a:lnSpc>
            </a:pPr>
            <a:r>
              <a:rPr lang="en-US" i="1"/>
              <a:t>Session-level parameters</a:t>
            </a:r>
            <a:r>
              <a:rPr lang="en-US"/>
              <a:t> affect only a user session. Examples include national language support (NLS) parameters that can be used to specify national language settings for sorts, date parameters, and so on. You can use these in a given session; they expire when the session ends.</a:t>
            </a:r>
          </a:p>
          <a:p>
            <a:pPr lvl="2">
              <a:lnSpc>
                <a:spcPct val="95000"/>
              </a:lnSpc>
            </a:pPr>
            <a:r>
              <a:rPr lang="en-US" i="1"/>
              <a:t>System-level parameters</a:t>
            </a:r>
            <a:r>
              <a:rPr lang="en-US"/>
              <a:t> affect the entire database and all sessions. Examples include modifying the SGA_TARGET value and setting archive log destinations. These parameters stay in effect based on the </a:t>
            </a:r>
            <a:r>
              <a:rPr lang="en-US">
                <a:latin typeface="Courier New" pitchFamily="49" charset="0"/>
              </a:rPr>
              <a:t>SCOPE</a:t>
            </a:r>
            <a:r>
              <a:rPr lang="en-US"/>
              <a:t> specification. To make them permanent, you have to add these parameter settings to the SPFILE by specifying the SCOPE=both option or manually editing the PFILE.</a:t>
            </a:r>
          </a:p>
          <a:p>
            <a:pPr lvl="1">
              <a:lnSpc>
                <a:spcPct val="95000"/>
              </a:lnSpc>
              <a:spcBef>
                <a:spcPct val="20000"/>
              </a:spcBef>
            </a:pPr>
            <a:r>
              <a:rPr lang="en-US"/>
              <a:t>Dynamic parameters can be changed by using the </a:t>
            </a:r>
            <a:r>
              <a:rPr lang="en-US">
                <a:latin typeface="Courier New" pitchFamily="49" charset="0"/>
              </a:rPr>
              <a:t>ALTER SESSION</a:t>
            </a:r>
            <a:r>
              <a:rPr lang="en-US"/>
              <a:t> and </a:t>
            </a:r>
            <a:r>
              <a:rPr lang="en-US">
                <a:latin typeface="Courier New" pitchFamily="49" charset="0"/>
              </a:rPr>
              <a:t>ALTER SYSTEM</a:t>
            </a:r>
            <a:r>
              <a:rPr lang="en-US"/>
              <a:t> commands.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4 - </a:t>
            </a:r>
            <a:fld id="{CD2421A7-BC49-40F3-83EF-1F1786C4711F}" type="slidenum">
              <a:rPr lang="en-US"/>
              <a:pPr/>
              <a:t>22</a:t>
            </a:fld>
            <a:endParaRPr lang="en-US"/>
          </a:p>
        </p:txBody>
      </p:sp>
      <p:sp>
        <p:nvSpPr>
          <p:cNvPr id="440323" name="Rectangle 3"/>
          <p:cNvSpPr>
            <a:spLocks noGrp="1" noChangeArrowheads="1"/>
          </p:cNvSpPr>
          <p:nvPr>
            <p:ph type="body" idx="1"/>
          </p:nvPr>
        </p:nvSpPr>
        <p:spPr>
          <a:xfrm>
            <a:off x="457200" y="450850"/>
            <a:ext cx="6076950" cy="8426450"/>
          </a:xfrm>
        </p:spPr>
        <p:txBody>
          <a:bodyPr/>
          <a:lstStyle/>
          <a:p>
            <a:r>
              <a:rPr lang="en-US"/>
              <a:t>Changing Initialization Parameter Values (continued)</a:t>
            </a:r>
          </a:p>
          <a:p>
            <a:pPr lvl="1"/>
            <a:r>
              <a:rPr lang="en-US"/>
              <a:t>Use the </a:t>
            </a:r>
            <a:r>
              <a:rPr lang="en-US">
                <a:latin typeface="Courier New" pitchFamily="49" charset="0"/>
              </a:rPr>
              <a:t>SET</a:t>
            </a:r>
            <a:r>
              <a:rPr lang="en-US"/>
              <a:t> clause of the </a:t>
            </a:r>
            <a:r>
              <a:rPr lang="en-US">
                <a:latin typeface="Courier New" pitchFamily="49" charset="0"/>
              </a:rPr>
              <a:t>ALTER SYSTEM</a:t>
            </a:r>
            <a:r>
              <a:rPr lang="en-US"/>
              <a:t> statement to set or change initialization parameter values. The optional </a:t>
            </a:r>
            <a:r>
              <a:rPr lang="en-US">
                <a:latin typeface="Courier New" pitchFamily="49" charset="0"/>
              </a:rPr>
              <a:t>SCOPE</a:t>
            </a:r>
            <a:r>
              <a:rPr lang="en-US"/>
              <a:t> clause specifies the scope of a change as follows:</a:t>
            </a:r>
          </a:p>
          <a:p>
            <a:pPr lvl="2"/>
            <a:r>
              <a:rPr lang="en-US" b="1">
                <a:latin typeface="Courier New" pitchFamily="49" charset="0"/>
              </a:rPr>
              <a:t>SCOPE=SPFILE</a:t>
            </a:r>
            <a:r>
              <a:rPr lang="en-US" b="1"/>
              <a:t>:</a:t>
            </a:r>
            <a:r>
              <a:rPr lang="en-US"/>
              <a:t> The change is applied in the server parameter file only. No change is made to the current instance. For both dynamic and static parameters, the change is effective at the next startup and is persistent. This is the only </a:t>
            </a:r>
            <a:r>
              <a:rPr lang="en-US">
                <a:latin typeface="Courier New" pitchFamily="49" charset="0"/>
              </a:rPr>
              <a:t>SCOPE</a:t>
            </a:r>
            <a:r>
              <a:rPr lang="en-US"/>
              <a:t> specification allowed for static parameters.</a:t>
            </a:r>
          </a:p>
          <a:p>
            <a:pPr lvl="2"/>
            <a:r>
              <a:rPr lang="en-US" b="1">
                <a:latin typeface="Courier New" pitchFamily="49" charset="0"/>
              </a:rPr>
              <a:t>SCOPE=MEMORY</a:t>
            </a:r>
            <a:r>
              <a:rPr lang="en-US" b="1"/>
              <a:t>:</a:t>
            </a:r>
            <a:r>
              <a:rPr lang="en-US"/>
              <a:t> The change is applied in memory only. The change is made to the current instance and is effective immediately. For dynamic parameters, the effect is immediate but not persistent because the server parameter file is not updated. For static parameters, this specification is not allowed.</a:t>
            </a:r>
          </a:p>
          <a:p>
            <a:pPr lvl="2"/>
            <a:r>
              <a:rPr lang="en-US" b="1">
                <a:latin typeface="Courier New" pitchFamily="49" charset="0"/>
              </a:rPr>
              <a:t>SCOPE=BOTH</a:t>
            </a:r>
            <a:r>
              <a:rPr lang="en-US" b="1"/>
              <a:t>:</a:t>
            </a:r>
            <a:r>
              <a:rPr lang="en-US"/>
              <a:t> The change is applied in both the server parameter file and memory. The change is made to the current instance and is effective immediately. For dynamic parameters, the effect is persistent because the server parameter file is updated. For static parameters, this specification is not allowed.</a:t>
            </a:r>
          </a:p>
          <a:p>
            <a:pPr lvl="1"/>
            <a:r>
              <a:rPr lang="en-US"/>
              <a:t>It is an error to specify </a:t>
            </a:r>
            <a:r>
              <a:rPr lang="en-US">
                <a:latin typeface="Courier New" pitchFamily="49" charset="0"/>
              </a:rPr>
              <a:t>SCOPE=SPFILE</a:t>
            </a:r>
            <a:r>
              <a:rPr lang="en-US"/>
              <a:t> or </a:t>
            </a:r>
            <a:r>
              <a:rPr lang="en-US">
                <a:latin typeface="Courier New" pitchFamily="49" charset="0"/>
              </a:rPr>
              <a:t>SCOPE=BOTH</a:t>
            </a:r>
            <a:r>
              <a:rPr lang="en-US"/>
              <a:t> if the instance did not start up with a server parameter file. The default is </a:t>
            </a:r>
            <a:r>
              <a:rPr lang="en-US">
                <a:latin typeface="Courier New" pitchFamily="49" charset="0"/>
              </a:rPr>
              <a:t>SCOPE=BOTH</a:t>
            </a:r>
            <a:r>
              <a:rPr lang="en-US"/>
              <a:t> if a server parameter file was used to start up the instance, and the default is </a:t>
            </a:r>
            <a:r>
              <a:rPr lang="en-US">
                <a:latin typeface="Courier New" pitchFamily="49" charset="0"/>
              </a:rPr>
              <a:t>MEMORY</a:t>
            </a:r>
            <a:r>
              <a:rPr lang="en-US"/>
              <a:t> if a text initialization parameter file was used to start up the instance.</a:t>
            </a:r>
          </a:p>
          <a:p>
            <a:pPr lvl="1"/>
            <a:r>
              <a:rPr lang="en-US"/>
              <a:t>For some dynamic parameters, you can also specify the </a:t>
            </a:r>
            <a:r>
              <a:rPr lang="en-US">
                <a:latin typeface="Courier New" pitchFamily="49" charset="0"/>
              </a:rPr>
              <a:t>DEFERRED</a:t>
            </a:r>
            <a:r>
              <a:rPr lang="en-US"/>
              <a:t> keyword. When it is specified, the change is effective only for future sessions. This is only valid for the following parameters:</a:t>
            </a:r>
          </a:p>
          <a:p>
            <a:pPr lvl="2"/>
            <a:r>
              <a:rPr lang="en-US">
                <a:latin typeface="Courier New" pitchFamily="49" charset="0"/>
              </a:rPr>
              <a:t>backup_tape_io_slaves</a:t>
            </a:r>
          </a:p>
          <a:p>
            <a:pPr lvl="2"/>
            <a:r>
              <a:rPr lang="en-US">
                <a:latin typeface="Courier New" pitchFamily="49" charset="0"/>
              </a:rPr>
              <a:t>recyclebin</a:t>
            </a:r>
          </a:p>
          <a:p>
            <a:pPr lvl="2"/>
            <a:r>
              <a:rPr lang="en-US">
                <a:latin typeface="Courier New" pitchFamily="49" charset="0"/>
              </a:rPr>
              <a:t>audit_file_dest</a:t>
            </a:r>
          </a:p>
          <a:p>
            <a:pPr lvl="2"/>
            <a:r>
              <a:rPr lang="en-US">
                <a:latin typeface="Courier New" pitchFamily="49" charset="0"/>
              </a:rPr>
              <a:t>object_cache_optimal_size</a:t>
            </a:r>
          </a:p>
          <a:p>
            <a:pPr lvl="2"/>
            <a:r>
              <a:rPr lang="en-US">
                <a:latin typeface="Courier New" pitchFamily="49" charset="0"/>
              </a:rPr>
              <a:t>object_cache_max_size_percent</a:t>
            </a:r>
          </a:p>
          <a:p>
            <a:pPr lvl="2"/>
            <a:r>
              <a:rPr lang="en-US">
                <a:latin typeface="Courier New" pitchFamily="49" charset="0"/>
              </a:rPr>
              <a:t>sort_area_size</a:t>
            </a:r>
          </a:p>
          <a:p>
            <a:pPr lvl="2"/>
            <a:r>
              <a:rPr lang="en-US">
                <a:latin typeface="Courier New" pitchFamily="49" charset="0"/>
              </a:rPr>
              <a:t>sort_area_retained_size</a:t>
            </a:r>
          </a:p>
          <a:p>
            <a:pPr lvl="2"/>
            <a:r>
              <a:rPr lang="en-US">
                <a:latin typeface="Courier New" pitchFamily="49" charset="0"/>
              </a:rPr>
              <a:t>olap_page_pool_size</a:t>
            </a:r>
          </a:p>
          <a:p>
            <a:pPr lvl="1"/>
            <a:r>
              <a:rPr lang="en-US"/>
              <a:t>When you specify </a:t>
            </a:r>
            <a:r>
              <a:rPr lang="en-US">
                <a:latin typeface="Courier New" pitchFamily="49" charset="0"/>
              </a:rPr>
              <a:t>SCOPE</a:t>
            </a:r>
            <a:r>
              <a:rPr lang="en-US"/>
              <a:t> as </a:t>
            </a:r>
            <a:r>
              <a:rPr lang="en-US">
                <a:latin typeface="Courier New" pitchFamily="49" charset="0"/>
              </a:rPr>
              <a:t>SPFILE</a:t>
            </a:r>
            <a:r>
              <a:rPr lang="en-US"/>
              <a:t> or as </a:t>
            </a:r>
            <a:r>
              <a:rPr lang="en-US">
                <a:latin typeface="Courier New" pitchFamily="49" charset="0"/>
              </a:rPr>
              <a:t>BOTH</a:t>
            </a:r>
            <a:r>
              <a:rPr lang="en-US"/>
              <a:t>, an optional </a:t>
            </a:r>
            <a:r>
              <a:rPr lang="en-US">
                <a:latin typeface="Courier New" pitchFamily="49" charset="0"/>
              </a:rPr>
              <a:t>COMMENT</a:t>
            </a:r>
            <a:r>
              <a:rPr lang="en-US"/>
              <a:t> clause lets you associate a text string with the parameter update. The comment is written to the server parameter file.</a:t>
            </a:r>
          </a:p>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4 - </a:t>
            </a:r>
            <a:fld id="{6CDA24B2-114B-40C1-A1FD-FFEE53FD37E4}" type="slidenum">
              <a:rPr lang="en-US"/>
              <a:pPr/>
              <a:t>23</a:t>
            </a:fld>
            <a:endParaRPr lang="en-US"/>
          </a:p>
        </p:txBody>
      </p:sp>
      <p:sp>
        <p:nvSpPr>
          <p:cNvPr id="355330" name="Rectangle 2"/>
          <p:cNvSpPr>
            <a:spLocks noChangeArrowheads="1" noTextEdit="1"/>
          </p:cNvSpPr>
          <p:nvPr>
            <p:ph type="sldImg"/>
          </p:nvPr>
        </p:nvSpPr>
        <p:spPr>
          <a:ln/>
        </p:spPr>
      </p:sp>
      <p:sp>
        <p:nvSpPr>
          <p:cNvPr id="355331" name="Rectangle 3"/>
          <p:cNvSpPr>
            <a:spLocks noGrp="1" noChangeArrowheads="1"/>
          </p:cNvSpPr>
          <p:nvPr>
            <p:ph type="body" idx="1"/>
          </p:nvPr>
        </p:nvSpPr>
        <p:spPr>
          <a:xfrm>
            <a:off x="458788" y="5221288"/>
            <a:ext cx="6073775" cy="3541712"/>
          </a:xfrm>
        </p:spPr>
        <p:txBody>
          <a:bodyPr/>
          <a:lstStyle/>
          <a:p>
            <a:r>
              <a:rPr lang="en-US"/>
              <a:t>Changing Parameter Values: Examples</a:t>
            </a:r>
          </a:p>
          <a:p>
            <a:pPr lvl="1"/>
            <a:r>
              <a:rPr lang="en-US"/>
              <a:t>The first statement in the slide is an example of changing a session-level parameter. The user is setting the session date format to be </a:t>
            </a:r>
            <a:r>
              <a:rPr lang="en-US">
                <a:latin typeface="Courier New" pitchFamily="49" charset="0"/>
              </a:rPr>
              <a:t>mon</a:t>
            </a:r>
            <a:r>
              <a:rPr lang="en-US"/>
              <a:t> </a:t>
            </a:r>
            <a:r>
              <a:rPr lang="en-US">
                <a:latin typeface="Courier New" pitchFamily="49" charset="0"/>
              </a:rPr>
              <a:t>dd</a:t>
            </a:r>
            <a:r>
              <a:rPr lang="en-US"/>
              <a:t> </a:t>
            </a:r>
            <a:r>
              <a:rPr lang="en-US">
                <a:latin typeface="Courier New" pitchFamily="49" charset="0"/>
              </a:rPr>
              <a:t>yyyy</a:t>
            </a:r>
            <a:r>
              <a:rPr lang="en-US"/>
              <a:t>. As a result, any queries on the date will display dates in that format. Session-level parameters can also be set in applications by using PL/SQL. </a:t>
            </a:r>
          </a:p>
          <a:p>
            <a:pPr lvl="1"/>
            <a:r>
              <a:rPr lang="en-US"/>
              <a:t>The second statement changes the maximum number of failed login attempts before the connection is dropped. It includes a comment and explicitly states that the change is to be made only in the server parameter file. After the specified number of failure attempts, the connection is automatically dropped by the server process. This is not a dynamic parameter and the Oracle database instance will need to be restarted before the change can take effect.</a:t>
            </a:r>
          </a:p>
          <a:p>
            <a:pPr lvl="1"/>
            <a:endParaRPr lang="en-US"/>
          </a:p>
          <a:p>
            <a:pPr lvl="1"/>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4 - </a:t>
            </a:r>
            <a:fld id="{C5DE78E4-0CC6-442D-9482-6E36F1E8B957}" type="slidenum">
              <a:rPr lang="en-US"/>
              <a:pPr/>
              <a:t>24</a:t>
            </a:fld>
            <a:endParaRPr lang="en-US"/>
          </a:p>
        </p:txBody>
      </p:sp>
      <p:sp>
        <p:nvSpPr>
          <p:cNvPr id="423938" name="Rectangle 1026"/>
          <p:cNvSpPr>
            <a:spLocks noChangeArrowheads="1" noTextEdit="1"/>
          </p:cNvSpPr>
          <p:nvPr>
            <p:ph type="sldImg"/>
          </p:nvPr>
        </p:nvSpPr>
        <p:spPr>
          <a:ln/>
        </p:spPr>
      </p:sp>
      <p:sp>
        <p:nvSpPr>
          <p:cNvPr id="423939" name="Rectangle 1027"/>
          <p:cNvSpPr>
            <a:spLocks noGrp="1" noChangeArrowheads="1"/>
          </p:cNvSpPr>
          <p:nvPr>
            <p:ph type="body" idx="1"/>
          </p:nvPr>
        </p:nvSpPr>
        <p:spPr>
          <a:xfrm>
            <a:off x="457200" y="5221288"/>
            <a:ext cx="6076950" cy="3541712"/>
          </a:xfrm>
        </p:spPr>
        <p:txBody>
          <a:bodyPr/>
          <a:lstStyle/>
          <a:p>
            <a:r>
              <a:rPr lang="en-US"/>
              <a:t>Answer: 2</a:t>
            </a:r>
          </a:p>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4 - </a:t>
            </a:r>
            <a:fld id="{B1A535DC-6428-4D23-A9B9-57FD3A4AAC33}" type="slidenum">
              <a:rPr lang="en-US"/>
              <a:pPr/>
              <a:t>25</a:t>
            </a:fld>
            <a:endParaRPr lang="en-US"/>
          </a:p>
        </p:txBody>
      </p:sp>
      <p:sp>
        <p:nvSpPr>
          <p:cNvPr id="428034" name="Rectangle 2"/>
          <p:cNvSpPr>
            <a:spLocks noChangeArrowheads="1" noTextEdit="1"/>
          </p:cNvSpPr>
          <p:nvPr>
            <p:ph type="sldImg"/>
          </p:nvPr>
        </p:nvSpPr>
        <p:spPr>
          <a:ln/>
        </p:spPr>
      </p:sp>
      <p:sp>
        <p:nvSpPr>
          <p:cNvPr id="428035" name="Rectangle 3"/>
          <p:cNvSpPr>
            <a:spLocks noGrp="1" noChangeArrowheads="1"/>
          </p:cNvSpPr>
          <p:nvPr>
            <p:ph type="body" idx="1"/>
          </p:nvPr>
        </p:nvSpPr>
        <p:spPr>
          <a:xfrm>
            <a:off x="457200" y="5221288"/>
            <a:ext cx="6076950" cy="3541712"/>
          </a:xfrm>
        </p:spPr>
        <p:txBody>
          <a:bodyPr/>
          <a:lstStyle/>
          <a:p>
            <a:r>
              <a:rPr lang="en-US"/>
              <a:t>Answer: 1</a:t>
            </a:r>
          </a:p>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4 - </a:t>
            </a:r>
            <a:fld id="{23EA7F1F-99EC-4CC1-BDD5-07DA8BCF6A7A}" type="slidenum">
              <a:rPr lang="en-US"/>
              <a:pPr/>
              <a:t>26</a:t>
            </a:fld>
            <a:endParaRPr lang="en-US"/>
          </a:p>
        </p:txBody>
      </p:sp>
      <p:sp>
        <p:nvSpPr>
          <p:cNvPr id="357378" name="Rectangle 2"/>
          <p:cNvSpPr>
            <a:spLocks noChangeArrowheads="1" noTextEdit="1"/>
          </p:cNvSpPr>
          <p:nvPr>
            <p:ph type="sldImg"/>
          </p:nvPr>
        </p:nvSpPr>
        <p:spPr>
          <a:ln/>
        </p:spPr>
      </p:sp>
      <p:sp>
        <p:nvSpPr>
          <p:cNvPr id="357379" name="Rectangle 3"/>
          <p:cNvSpPr>
            <a:spLocks noGrp="1" noChangeArrowheads="1"/>
          </p:cNvSpPr>
          <p:nvPr>
            <p:ph type="body" idx="1"/>
          </p:nvPr>
        </p:nvSpPr>
        <p:spPr>
          <a:xfrm>
            <a:off x="458788" y="5221288"/>
            <a:ext cx="6073775" cy="3541712"/>
          </a:xfrm>
        </p:spPr>
        <p:txBody>
          <a:bodyPr/>
          <a:lstStyle/>
          <a:p>
            <a:r>
              <a:rPr lang="en-US"/>
              <a:t>Database Startup and Shutdown: Credentials</a:t>
            </a:r>
          </a:p>
          <a:p>
            <a:pPr lvl="1"/>
            <a:r>
              <a:rPr lang="en-US"/>
              <a:t>When you click either Startup or Shutdown, you are prompted for credentials that are used for both logging on to the host (the computer on which the database resides) and logging in to the database itself. You must enter a database account that has the </a:t>
            </a:r>
            <a:r>
              <a:rPr lang="en-US">
                <a:latin typeface="Courier New" pitchFamily="49" charset="0"/>
              </a:rPr>
              <a:t>SYSDBA</a:t>
            </a:r>
            <a:r>
              <a:rPr lang="en-US"/>
              <a:t> privilege. Enter the credentials.</a:t>
            </a:r>
          </a:p>
          <a:p>
            <a:pPr lvl="1"/>
            <a:r>
              <a:rPr lang="en-US"/>
              <a:t>After the credentials information, you will then be prompted for the method of startup or shutdown. You can then click Advanced Options to change any startup options or shutdown mode as needed. You can also click Show SQL to see the SQL statements that are used for startup or shutdown.</a:t>
            </a:r>
          </a:p>
          <a:p>
            <a:pPr lvl="1"/>
            <a:r>
              <a:rPr lang="en-US" b="1"/>
              <a:t>Note:</a:t>
            </a:r>
            <a:r>
              <a:rPr lang="en-US"/>
              <a:t> The default option to shut down by using Enterprise Manager is </a:t>
            </a:r>
            <a:r>
              <a:rPr lang="en-US">
                <a:latin typeface="Courier New" pitchFamily="49" charset="0"/>
              </a:rPr>
              <a:t>IMMEDIATE</a:t>
            </a:r>
            <a:r>
              <a:rPr lang="en-US"/>
              <a:t>. The default when issuing the </a:t>
            </a:r>
            <a:r>
              <a:rPr lang="en-US">
                <a:latin typeface="Courier New" pitchFamily="49" charset="0"/>
              </a:rPr>
              <a:t>SHUTDOWN</a:t>
            </a:r>
            <a:r>
              <a:rPr lang="en-US"/>
              <a:t> command from SQL*Plus is </a:t>
            </a:r>
            <a:r>
              <a:rPr lang="en-US">
                <a:latin typeface="Courier New" pitchFamily="49" charset="0"/>
              </a:rPr>
              <a:t>NORMAL</a:t>
            </a:r>
            <a:r>
              <a:rPr lang="en-US"/>
              <a:t>.</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4 - </a:t>
            </a:r>
            <a:fld id="{9C61C0F9-5888-4B20-AF89-4128BA6E4337}" type="slidenum">
              <a:rPr lang="en-US"/>
              <a:pPr/>
              <a:t>27</a:t>
            </a:fld>
            <a:endParaRPr lang="en-US"/>
          </a:p>
        </p:txBody>
      </p:sp>
      <p:sp>
        <p:nvSpPr>
          <p:cNvPr id="359426" name="Rectangle 2"/>
          <p:cNvSpPr>
            <a:spLocks noChangeArrowheads="1" noTextEdit="1"/>
          </p:cNvSpPr>
          <p:nvPr>
            <p:ph type="sldImg"/>
          </p:nvPr>
        </p:nvSpPr>
        <p:spPr>
          <a:ln/>
        </p:spPr>
      </p:sp>
      <p:sp>
        <p:nvSpPr>
          <p:cNvPr id="359427" name="Rectangle 3"/>
          <p:cNvSpPr>
            <a:spLocks noGrp="1" noChangeArrowheads="1"/>
          </p:cNvSpPr>
          <p:nvPr>
            <p:ph type="body" idx="1"/>
          </p:nvPr>
        </p:nvSpPr>
        <p:spPr>
          <a:xfrm>
            <a:off x="458788" y="5221288"/>
            <a:ext cx="6073775" cy="3541712"/>
          </a:xfrm>
        </p:spPr>
        <p:txBody>
          <a:bodyPr/>
          <a:lstStyle/>
          <a:p>
            <a:r>
              <a:rPr lang="en-US"/>
              <a:t>Starting Up an Oracle Database Instance</a:t>
            </a:r>
          </a:p>
          <a:p>
            <a:pPr lvl="1"/>
            <a:r>
              <a:rPr lang="en-US"/>
              <a:t>If the database is currently not started when you go to the Enterprise Manager Database Control page, click Startup. Then enter the host credentials and, optionally, choose the startup mode. If the Oracle database has been registered with Oracle Restart, a separate dialog will prompt you with the choice of using the Server Control (</a:t>
            </a:r>
            <a:r>
              <a:rPr lang="en-US">
                <a:latin typeface="Courier New" pitchFamily="49" charset="0"/>
              </a:rPr>
              <a:t>SRVCTL</a:t>
            </a:r>
            <a:r>
              <a:rPr lang="en-US"/>
              <a:t>) utility or SQL*Plus to start the database instance. The </a:t>
            </a:r>
            <a:r>
              <a:rPr lang="en-US">
                <a:latin typeface="Courier New" pitchFamily="49" charset="0"/>
              </a:rPr>
              <a:t>SRVCTL</a:t>
            </a:r>
            <a:r>
              <a:rPr lang="en-US"/>
              <a:t> utility is the recommended utility when using Oracle Restart because it has the ability to start up dependent resources that may be needed.</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4 - </a:t>
            </a:r>
            <a:fld id="{A316568B-7D3F-4ED2-98E4-D3260F1FBDB2}" type="slidenum">
              <a:rPr lang="en-US"/>
              <a:pPr/>
              <a:t>28</a:t>
            </a:fld>
            <a:endParaRPr lang="en-US"/>
          </a:p>
        </p:txBody>
      </p:sp>
      <p:sp>
        <p:nvSpPr>
          <p:cNvPr id="361474" name="Rectangle 2"/>
          <p:cNvSpPr>
            <a:spLocks noChangeArrowheads="1" noTextEdit="1"/>
          </p:cNvSpPr>
          <p:nvPr>
            <p:ph type="sldImg"/>
          </p:nvPr>
        </p:nvSpPr>
        <p:spPr>
          <a:ln/>
        </p:spPr>
      </p:sp>
      <p:sp>
        <p:nvSpPr>
          <p:cNvPr id="361475" name="Rectangle 3"/>
          <p:cNvSpPr>
            <a:spLocks noGrp="1" noChangeArrowheads="1"/>
          </p:cNvSpPr>
          <p:nvPr>
            <p:ph type="body" idx="1"/>
          </p:nvPr>
        </p:nvSpPr>
        <p:spPr>
          <a:xfrm>
            <a:off x="458788" y="5221288"/>
            <a:ext cx="6073775" cy="3541712"/>
          </a:xfrm>
        </p:spPr>
        <p:txBody>
          <a:bodyPr/>
          <a:lstStyle/>
          <a:p>
            <a:r>
              <a:rPr lang="en-US"/>
              <a:t>Starting Up an Oracle Database Instance: </a:t>
            </a:r>
            <a:r>
              <a:rPr lang="en-US">
                <a:latin typeface="Courier New" pitchFamily="49" charset="0"/>
              </a:rPr>
              <a:t>NOMOUNT</a:t>
            </a:r>
          </a:p>
          <a:p>
            <a:pPr lvl="1"/>
            <a:r>
              <a:rPr lang="en-US"/>
              <a:t>When starting the database instance, select the state in which it starts. The following scenarios describe different stages of starting up an instance.</a:t>
            </a:r>
            <a:endParaRPr lang="en-US" b="1"/>
          </a:p>
          <a:p>
            <a:pPr lvl="1"/>
            <a:r>
              <a:rPr lang="en-US"/>
              <a:t>An instance is typically started only in </a:t>
            </a:r>
            <a:r>
              <a:rPr lang="en-US">
                <a:latin typeface="Courier New" pitchFamily="49" charset="0"/>
              </a:rPr>
              <a:t>NOMOUNT</a:t>
            </a:r>
            <a:r>
              <a:rPr lang="en-US"/>
              <a:t> mode during database creation,</a:t>
            </a:r>
            <a:br>
              <a:rPr lang="en-US"/>
            </a:br>
            <a:r>
              <a:rPr lang="en-US"/>
              <a:t>during re-creation of control files, or during certain backup and recovery scenarios.</a:t>
            </a:r>
          </a:p>
          <a:p>
            <a:pPr lvl="1"/>
            <a:r>
              <a:rPr lang="en-US"/>
              <a:t>Starting an instance includes the following tasks:</a:t>
            </a:r>
          </a:p>
          <a:p>
            <a:pPr lvl="2"/>
            <a:r>
              <a:rPr lang="en-US"/>
              <a:t>Searching </a:t>
            </a:r>
            <a:r>
              <a:rPr lang="en-US">
                <a:latin typeface="Courier New" pitchFamily="49" charset="0"/>
              </a:rPr>
              <a:t>$ORACLE_HOME/dbs</a:t>
            </a:r>
            <a:r>
              <a:rPr lang="en-US"/>
              <a:t> for a file of a particular name in this sequence:</a:t>
            </a:r>
          </a:p>
          <a:p>
            <a:pPr lvl="3">
              <a:buFont typeface="Times New Roman" pitchFamily="18" charset="0"/>
              <a:buNone/>
            </a:pPr>
            <a:r>
              <a:rPr lang="en-US"/>
              <a:t>1. Search for </a:t>
            </a:r>
            <a:r>
              <a:rPr lang="en-US">
                <a:latin typeface="Courier New" pitchFamily="49" charset="0"/>
              </a:rPr>
              <a:t>spfile&lt;SID&gt;.ora</a:t>
            </a:r>
            <a:r>
              <a:rPr lang="en-US"/>
              <a:t>.</a:t>
            </a:r>
          </a:p>
          <a:p>
            <a:pPr lvl="3">
              <a:buFont typeface="Times New Roman" pitchFamily="18" charset="0"/>
              <a:buNone/>
            </a:pPr>
            <a:r>
              <a:rPr lang="en-US"/>
              <a:t>2. If </a:t>
            </a:r>
            <a:r>
              <a:rPr lang="en-US">
                <a:latin typeface="Courier New" pitchFamily="49" charset="0"/>
              </a:rPr>
              <a:t>spfile&lt;SID&gt;.ora</a:t>
            </a:r>
            <a:r>
              <a:rPr lang="en-US"/>
              <a:t> is not found, search for </a:t>
            </a:r>
            <a:r>
              <a:rPr lang="en-US">
                <a:latin typeface="Courier New" pitchFamily="49" charset="0"/>
              </a:rPr>
              <a:t>spfile.ora</a:t>
            </a:r>
            <a:r>
              <a:rPr lang="en-US"/>
              <a:t>.</a:t>
            </a:r>
            <a:endParaRPr lang="en-US">
              <a:latin typeface="Courier New" pitchFamily="49" charset="0"/>
            </a:endParaRPr>
          </a:p>
          <a:p>
            <a:pPr lvl="3">
              <a:buFont typeface="Times New Roman" pitchFamily="18" charset="0"/>
              <a:buNone/>
            </a:pPr>
            <a:r>
              <a:rPr lang="en-US"/>
              <a:t>3. If </a:t>
            </a:r>
            <a:r>
              <a:rPr lang="en-US">
                <a:latin typeface="Courier New" pitchFamily="49" charset="0"/>
              </a:rPr>
              <a:t>spfile.ora</a:t>
            </a:r>
            <a:r>
              <a:rPr lang="en-US"/>
              <a:t> is not found, search for </a:t>
            </a:r>
            <a:r>
              <a:rPr lang="en-US">
                <a:latin typeface="Courier New" pitchFamily="49" charset="0"/>
              </a:rPr>
              <a:t>init&lt;SID&gt;.ora</a:t>
            </a:r>
            <a:r>
              <a:rPr lang="en-US"/>
              <a:t>.</a:t>
            </a:r>
          </a:p>
          <a:p>
            <a:pPr lvl="3">
              <a:buFont typeface="Times New Roman" pitchFamily="18" charset="0"/>
              <a:buNone/>
            </a:pPr>
            <a:r>
              <a:rPr lang="en-US"/>
              <a:t>	This is the file that contains initialization parameters for the instance. Specifying the </a:t>
            </a:r>
            <a:r>
              <a:rPr lang="en-US">
                <a:latin typeface="Courier New" pitchFamily="49" charset="0"/>
              </a:rPr>
              <a:t>PFILE</a:t>
            </a:r>
            <a:r>
              <a:rPr lang="en-US"/>
              <a:t> parameter with </a:t>
            </a:r>
            <a:r>
              <a:rPr lang="en-US">
                <a:latin typeface="Courier New" pitchFamily="49" charset="0"/>
              </a:rPr>
              <a:t>STARTUP</a:t>
            </a:r>
            <a:r>
              <a:rPr lang="en-US"/>
              <a:t> overrides the default behavior.</a:t>
            </a:r>
          </a:p>
          <a:p>
            <a:pPr lvl="2"/>
            <a:r>
              <a:rPr lang="en-US"/>
              <a:t>Allocating the SGA</a:t>
            </a:r>
          </a:p>
          <a:p>
            <a:pPr lvl="2"/>
            <a:r>
              <a:rPr lang="en-US"/>
              <a:t>Starting the background processes</a:t>
            </a:r>
          </a:p>
          <a:p>
            <a:pPr lvl="2"/>
            <a:r>
              <a:rPr lang="en-US"/>
              <a:t>Opening the </a:t>
            </a:r>
            <a:r>
              <a:rPr lang="en-US">
                <a:latin typeface="Courier New" pitchFamily="49" charset="0"/>
              </a:rPr>
              <a:t>alert_&lt;SID&gt;.log</a:t>
            </a:r>
            <a:r>
              <a:rPr lang="en-US"/>
              <a:t> file and the trace files</a:t>
            </a:r>
          </a:p>
          <a:p>
            <a:pPr lvl="1"/>
            <a:r>
              <a:rPr lang="en-US" b="1"/>
              <a:t>Note:</a:t>
            </a:r>
            <a:r>
              <a:rPr lang="en-US"/>
              <a:t> </a:t>
            </a:r>
            <a:r>
              <a:rPr lang="en-US">
                <a:latin typeface="Courier New" pitchFamily="49" charset="0"/>
              </a:rPr>
              <a:t>SID</a:t>
            </a:r>
            <a:r>
              <a:rPr lang="en-US"/>
              <a:t> is the system ID, which identifies the instance name (for example, </a:t>
            </a:r>
            <a:r>
              <a:rPr lang="en-US">
                <a:latin typeface="Courier New" pitchFamily="49" charset="0"/>
              </a:rPr>
              <a:t>ORCL</a:t>
            </a:r>
            <a:r>
              <a:rPr lang="en-US"/>
              <a:t>).</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4 - </a:t>
            </a:r>
            <a:fld id="{C6C93573-9CAF-4A93-BBA9-630808FBC463}" type="slidenum">
              <a:rPr lang="en-US"/>
              <a:pPr/>
              <a:t>29</a:t>
            </a:fld>
            <a:endParaRPr lang="en-US"/>
          </a:p>
        </p:txBody>
      </p:sp>
      <p:sp>
        <p:nvSpPr>
          <p:cNvPr id="363522" name="Rectangle 2"/>
          <p:cNvSpPr>
            <a:spLocks noChangeArrowheads="1" noTextEdit="1"/>
          </p:cNvSpPr>
          <p:nvPr>
            <p:ph type="sldImg"/>
          </p:nvPr>
        </p:nvSpPr>
        <p:spPr>
          <a:ln/>
        </p:spPr>
      </p:sp>
      <p:sp>
        <p:nvSpPr>
          <p:cNvPr id="363523" name="Rectangle 3"/>
          <p:cNvSpPr>
            <a:spLocks noGrp="1" noChangeArrowheads="1"/>
          </p:cNvSpPr>
          <p:nvPr>
            <p:ph type="body" idx="1"/>
          </p:nvPr>
        </p:nvSpPr>
        <p:spPr>
          <a:xfrm>
            <a:off x="458788" y="5221288"/>
            <a:ext cx="6073775" cy="3541712"/>
          </a:xfrm>
        </p:spPr>
        <p:txBody>
          <a:bodyPr/>
          <a:lstStyle/>
          <a:p>
            <a:r>
              <a:rPr lang="en-US"/>
              <a:t>Starting Up an Oracle Database Instance: </a:t>
            </a:r>
            <a:r>
              <a:rPr lang="en-US">
                <a:latin typeface="Courier New" pitchFamily="49" charset="0"/>
              </a:rPr>
              <a:t>MOUNT</a:t>
            </a:r>
          </a:p>
          <a:p>
            <a:pPr lvl="1"/>
            <a:r>
              <a:rPr lang="en-US"/>
              <a:t>Mounting a database includes the following tasks:</a:t>
            </a:r>
          </a:p>
          <a:p>
            <a:pPr lvl="2"/>
            <a:r>
              <a:rPr lang="en-US"/>
              <a:t>Associating a database with a previously started instance</a:t>
            </a:r>
          </a:p>
          <a:p>
            <a:pPr lvl="2"/>
            <a:r>
              <a:rPr lang="en-US"/>
              <a:t>Locating and opening all of the control files specified in the parameter file</a:t>
            </a:r>
          </a:p>
          <a:p>
            <a:pPr lvl="2"/>
            <a:r>
              <a:rPr lang="en-US"/>
              <a:t>Reading the control files to obtain the names and statuses of the data files and online redo log files (However, no checks are performed to verify the existence of the data files and online redo log files at this time.)</a:t>
            </a:r>
          </a:p>
          <a:p>
            <a:pPr lvl="1"/>
            <a:r>
              <a:rPr lang="en-US"/>
              <a:t>To perform specific maintenance operations, start an instance and mount a database, but do not open the database.</a:t>
            </a:r>
          </a:p>
          <a:p>
            <a:pPr lvl="1"/>
            <a:r>
              <a:rPr lang="en-US"/>
              <a:t>For example, the database must be mounted but must not be opened during the following tasks:</a:t>
            </a:r>
          </a:p>
          <a:p>
            <a:pPr lvl="2">
              <a:lnSpc>
                <a:spcPct val="90000"/>
              </a:lnSpc>
            </a:pPr>
            <a:r>
              <a:rPr lang="en-US"/>
              <a:t>Renaming data files (Data files for an offline tablespace can be renamed when the database is open.)</a:t>
            </a:r>
          </a:p>
          <a:p>
            <a:pPr lvl="2"/>
            <a:r>
              <a:rPr lang="en-US"/>
              <a:t>Enabling and disabling online redo log file archiving options</a:t>
            </a:r>
          </a:p>
          <a:p>
            <a:pPr lvl="2">
              <a:lnSpc>
                <a:spcPct val="90000"/>
              </a:lnSpc>
            </a:pPr>
            <a:r>
              <a:rPr lang="en-US"/>
              <a:t>Performing full database recovery</a:t>
            </a:r>
          </a:p>
          <a:p>
            <a:pPr lvl="1"/>
            <a:r>
              <a:rPr lang="en-US" b="1"/>
              <a:t>Note:</a:t>
            </a:r>
            <a:r>
              <a:rPr lang="en-US"/>
              <a:t> A database may be left in </a:t>
            </a:r>
            <a:r>
              <a:rPr lang="en-US">
                <a:latin typeface="Courier New" pitchFamily="49" charset="0"/>
              </a:rPr>
              <a:t>MOUNT</a:t>
            </a:r>
            <a:r>
              <a:rPr lang="en-US"/>
              <a:t> mode even though an </a:t>
            </a:r>
            <a:r>
              <a:rPr lang="en-US">
                <a:latin typeface="Courier New" pitchFamily="49" charset="0"/>
              </a:rPr>
              <a:t>OPEN</a:t>
            </a:r>
            <a:r>
              <a:rPr lang="en-US"/>
              <a:t> request has been made. This may be because the database needs to be recovered in some way. If recovery is performed while in the </a:t>
            </a:r>
            <a:r>
              <a:rPr lang="en-US">
                <a:latin typeface="Courier New" pitchFamily="49" charset="0"/>
              </a:rPr>
              <a:t>MOUNT</a:t>
            </a:r>
            <a:r>
              <a:rPr lang="en-US"/>
              <a:t> state, the redo logs are open for reads and the data files are open as well to read the blocks needing recovery and to write blocks if required during recovery.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4 - </a:t>
            </a:r>
            <a:fld id="{CCD0B383-05B2-4C7A-88A5-DC80A6D1B205}" type="slidenum">
              <a:rPr lang="en-US"/>
              <a:pPr/>
              <a:t>3</a:t>
            </a:fld>
            <a:endParaRPr lang="en-US"/>
          </a:p>
        </p:txBody>
      </p:sp>
      <p:sp>
        <p:nvSpPr>
          <p:cNvPr id="319492" name="Rectangle 4"/>
          <p:cNvSpPr>
            <a:spLocks noChangeArrowheads="1" noTextEdit="1"/>
          </p:cNvSpPr>
          <p:nvPr>
            <p:ph type="sldImg"/>
          </p:nvPr>
        </p:nvSpPr>
        <p:spPr>
          <a:ln/>
        </p:spPr>
      </p:sp>
      <p:sp>
        <p:nvSpPr>
          <p:cNvPr id="319493" name="Rectangle 5"/>
          <p:cNvSpPr>
            <a:spLocks noGrp="1" noChangeArrowheads="1"/>
          </p:cNvSpPr>
          <p:nvPr>
            <p:ph type="body" idx="1"/>
          </p:nvPr>
        </p:nvSpPr>
        <p:spPr/>
        <p:txBody>
          <a:bodyPr/>
          <a:lstStyle/>
          <a:p>
            <a:r>
              <a:rPr lang="en-US"/>
              <a:t>Management Framework</a:t>
            </a:r>
          </a:p>
          <a:p>
            <a:pPr lvl="1"/>
            <a:r>
              <a:rPr lang="en-US"/>
              <a:t>There are three major components of the Oracle database management framework:</a:t>
            </a:r>
          </a:p>
          <a:p>
            <a:pPr lvl="2"/>
            <a:r>
              <a:rPr lang="en-US"/>
              <a:t>The database instance that is being managed</a:t>
            </a:r>
          </a:p>
          <a:p>
            <a:pPr lvl="2"/>
            <a:r>
              <a:rPr lang="en-US"/>
              <a:t>A listener that allows connections to the database</a:t>
            </a:r>
          </a:p>
          <a:p>
            <a:pPr lvl="2"/>
            <a:r>
              <a:rPr lang="en-US"/>
              <a:t>The management interface. This may be either a management agent running on the </a:t>
            </a:r>
            <a:r>
              <a:rPr lang="en-US">
                <a:cs typeface="Arial" pitchFamily="34" charset="0"/>
              </a:rPr>
              <a:t>node where the database server runs </a:t>
            </a:r>
            <a:r>
              <a:rPr lang="en-US"/>
              <a:t>(which connects it to Oracle Enterprise Manager Grid Control) or the stand-alone Oracle Enterprise Manager Database Control. This is also referred to as the </a:t>
            </a:r>
            <a:r>
              <a:rPr lang="en-US" i="1"/>
              <a:t>Database Console</a:t>
            </a:r>
            <a:r>
              <a:rPr lang="en-US"/>
              <a:t>.</a:t>
            </a:r>
          </a:p>
          <a:p>
            <a:pPr lvl="1"/>
            <a:r>
              <a:rPr lang="en-US"/>
              <a:t>Each of these components must be started before you can use the services of the component and must be shut down cleanly when shutting down the server hosting the Oracle database.</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4 - </a:t>
            </a:r>
            <a:fld id="{9066BF9B-3CEE-4C04-8FF6-177CD7C91222}" type="slidenum">
              <a:rPr lang="en-US"/>
              <a:pPr/>
              <a:t>30</a:t>
            </a:fld>
            <a:endParaRPr lang="en-US"/>
          </a:p>
        </p:txBody>
      </p:sp>
      <p:sp>
        <p:nvSpPr>
          <p:cNvPr id="365570" name="Rectangle 2"/>
          <p:cNvSpPr>
            <a:spLocks noChangeArrowheads="1" noTextEdit="1"/>
          </p:cNvSpPr>
          <p:nvPr>
            <p:ph type="sldImg"/>
          </p:nvPr>
        </p:nvSpPr>
        <p:spPr>
          <a:ln/>
        </p:spPr>
      </p:sp>
      <p:sp>
        <p:nvSpPr>
          <p:cNvPr id="365571" name="Rectangle 3"/>
          <p:cNvSpPr>
            <a:spLocks noGrp="1" noChangeArrowheads="1"/>
          </p:cNvSpPr>
          <p:nvPr>
            <p:ph type="body" idx="1"/>
          </p:nvPr>
        </p:nvSpPr>
        <p:spPr>
          <a:xfrm>
            <a:off x="458788" y="5221288"/>
            <a:ext cx="6073775" cy="3541712"/>
          </a:xfrm>
        </p:spPr>
        <p:txBody>
          <a:bodyPr/>
          <a:lstStyle/>
          <a:p>
            <a:r>
              <a:rPr lang="en-US"/>
              <a:t>Starting Up an Oracle Database Instance: </a:t>
            </a:r>
            <a:r>
              <a:rPr lang="en-US">
                <a:latin typeface="Courier New" pitchFamily="49" charset="0"/>
              </a:rPr>
              <a:t>OPEN</a:t>
            </a:r>
          </a:p>
          <a:p>
            <a:pPr lvl="1"/>
            <a:r>
              <a:rPr lang="en-US"/>
              <a:t>A normal database operation means that an instance is started and the database is mounted and opened. With a normal database operation, any valid user can connect to the database and perform typical data access operations.</a:t>
            </a:r>
            <a:endParaRPr lang="en-US" b="1"/>
          </a:p>
          <a:p>
            <a:pPr lvl="1"/>
            <a:r>
              <a:rPr lang="en-US"/>
              <a:t>Opening the database includes the following tasks:</a:t>
            </a:r>
            <a:endParaRPr lang="en-US" b="1"/>
          </a:p>
          <a:p>
            <a:pPr lvl="2"/>
            <a:r>
              <a:rPr lang="en-US"/>
              <a:t>Opening the data files</a:t>
            </a:r>
            <a:endParaRPr lang="en-US" b="1"/>
          </a:p>
          <a:p>
            <a:pPr lvl="2"/>
            <a:r>
              <a:rPr lang="en-US"/>
              <a:t>Opening the online redo log files</a:t>
            </a:r>
            <a:endParaRPr lang="en-US" b="1"/>
          </a:p>
          <a:p>
            <a:pPr lvl="1"/>
            <a:r>
              <a:rPr lang="en-US"/>
              <a:t>If any of the data files or online redo log files are not present when you attempt to open the database, the Oracle server returns an error.</a:t>
            </a:r>
            <a:endParaRPr lang="en-US" b="1"/>
          </a:p>
          <a:p>
            <a:pPr lvl="1"/>
            <a:r>
              <a:rPr lang="en-US"/>
              <a:t>During this final stage, the Oracle server verifies that all data files and online redo log files can be opened, and checks the consistency of the database. If necessary, the System Monitor (SMON) background process initiates instance recovery.</a:t>
            </a:r>
          </a:p>
          <a:p>
            <a:pPr lvl="1"/>
            <a:r>
              <a:rPr lang="en-US"/>
              <a:t>You can start up a database instance in restricted mode so that it is available to users with administrative privileges only. To start an instance in restricted mode, select the “Restrict access to database” option on the Advanced Startup Options page.</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4 - </a:t>
            </a:r>
            <a:fld id="{D68C51E3-FAEC-4251-A6DB-33AE3CC25767}" type="slidenum">
              <a:rPr lang="en-US"/>
              <a:pPr/>
              <a:t>31</a:t>
            </a:fld>
            <a:endParaRPr lang="en-US"/>
          </a:p>
        </p:txBody>
      </p:sp>
      <p:sp>
        <p:nvSpPr>
          <p:cNvPr id="367618" name="Rectangle 2"/>
          <p:cNvSpPr>
            <a:spLocks noChangeArrowheads="1" noTextEdit="1"/>
          </p:cNvSpPr>
          <p:nvPr>
            <p:ph type="sldImg"/>
          </p:nvPr>
        </p:nvSpPr>
        <p:spPr>
          <a:ln/>
        </p:spPr>
      </p:sp>
      <p:sp>
        <p:nvSpPr>
          <p:cNvPr id="367619" name="Rectangle 3"/>
          <p:cNvSpPr>
            <a:spLocks noGrp="1" noChangeArrowheads="1"/>
          </p:cNvSpPr>
          <p:nvPr>
            <p:ph type="body" idx="1"/>
          </p:nvPr>
        </p:nvSpPr>
        <p:spPr>
          <a:xfrm>
            <a:off x="458788" y="5221288"/>
            <a:ext cx="6073775" cy="3541712"/>
          </a:xfrm>
        </p:spPr>
        <p:txBody>
          <a:bodyPr/>
          <a:lstStyle/>
          <a:p>
            <a:r>
              <a:rPr lang="en-US"/>
              <a:t>Startup Options: Examples</a:t>
            </a:r>
          </a:p>
          <a:p>
            <a:pPr lvl="1"/>
            <a:r>
              <a:rPr lang="en-US"/>
              <a:t>The slide shows the SQL*Plus syntax to start up the database.</a:t>
            </a:r>
          </a:p>
          <a:p>
            <a:pPr marL="228600" lvl="2" indent="0">
              <a:buFont typeface="Times New Roman" pitchFamily="18" charset="0"/>
              <a:buNone/>
            </a:pPr>
            <a:r>
              <a:rPr lang="en-US"/>
              <a:t>1.	This command starts the instance, associates the database files to it, and mounts and opens 	the database</a:t>
            </a:r>
          </a:p>
          <a:p>
            <a:pPr marL="228600" lvl="2" indent="0">
              <a:buFont typeface="Times New Roman" pitchFamily="18" charset="0"/>
              <a:buNone/>
            </a:pPr>
            <a:r>
              <a:rPr lang="en-US"/>
              <a:t>2.	This command starts the instance and the database is not mounted</a:t>
            </a:r>
          </a:p>
          <a:p>
            <a:pPr marL="228600" lvl="2" indent="0">
              <a:buFont typeface="Times New Roman" pitchFamily="18" charset="0"/>
              <a:buNone/>
            </a:pPr>
            <a:r>
              <a:rPr lang="en-US"/>
              <a:t>3.	This command mounts a database from the </a:t>
            </a:r>
            <a:r>
              <a:rPr lang="en-US">
                <a:latin typeface="Courier New" pitchFamily="49" charset="0"/>
              </a:rPr>
              <a:t>NOMOUNT</a:t>
            </a:r>
            <a:r>
              <a:rPr lang="en-US"/>
              <a:t> state.</a:t>
            </a:r>
          </a:p>
          <a:p>
            <a:pPr marL="228600" lvl="2" indent="0">
              <a:buFont typeface="Times New Roman" pitchFamily="18" charset="0"/>
              <a:buAutoNum type="arabicPeriod" startAt="4"/>
            </a:pPr>
            <a:r>
              <a:rPr lang="en-US"/>
              <a:t>   This command opens the database from the </a:t>
            </a:r>
            <a:r>
              <a:rPr lang="en-US">
                <a:latin typeface="Courier New" pitchFamily="49" charset="0"/>
              </a:rPr>
              <a:t>MOUNT</a:t>
            </a:r>
            <a:r>
              <a:rPr lang="en-US"/>
              <a:t> state.</a:t>
            </a:r>
          </a:p>
          <a:p>
            <a:pPr lvl="1"/>
            <a:r>
              <a:rPr lang="en-US"/>
              <a:t>When the database is enabled with Oracle Restart, the </a:t>
            </a:r>
            <a:r>
              <a:rPr lang="en-US">
                <a:latin typeface="Courier New" pitchFamily="49" charset="0"/>
              </a:rPr>
              <a:t>srvctl</a:t>
            </a:r>
            <a:r>
              <a:rPr lang="en-US"/>
              <a:t> utility can be used to start the database instance. The </a:t>
            </a:r>
            <a:r>
              <a:rPr lang="en-US">
                <a:latin typeface="Courier New" pitchFamily="49" charset="0"/>
              </a:rPr>
              <a:t>srvctl</a:t>
            </a:r>
            <a:r>
              <a:rPr lang="en-US"/>
              <a:t> utility has the advantage that it can also start all required dependent resources such as the ASM instance, ASM disk groups, and listener. </a:t>
            </a:r>
          </a:p>
          <a:p>
            <a:pPr lvl="1"/>
            <a:r>
              <a:rPr lang="en-US" b="1"/>
              <a:t>Note:</a:t>
            </a:r>
            <a:r>
              <a:rPr lang="en-US"/>
              <a:t> The </a:t>
            </a:r>
            <a:r>
              <a:rPr lang="en-US">
                <a:latin typeface="Courier New" pitchFamily="49" charset="0"/>
              </a:rPr>
              <a:t>srvctl</a:t>
            </a:r>
            <a:r>
              <a:rPr lang="en-US"/>
              <a:t> utility is located in both the </a:t>
            </a:r>
            <a:r>
              <a:rPr lang="en-US">
                <a:latin typeface="Courier New" pitchFamily="49" charset="0"/>
              </a:rPr>
              <a:t>$ORACLE_HOME/bin</a:t>
            </a:r>
            <a:r>
              <a:rPr lang="en-US"/>
              <a:t> directory for the Grid infrastructure software and the </a:t>
            </a:r>
            <a:r>
              <a:rPr lang="en-US">
                <a:latin typeface="Courier New" pitchFamily="49" charset="0"/>
              </a:rPr>
              <a:t>$ORACLE_HOME/bin</a:t>
            </a:r>
            <a:r>
              <a:rPr lang="en-US"/>
              <a:t> directory for the Oracle database software. You should use the </a:t>
            </a:r>
            <a:r>
              <a:rPr lang="en-US">
                <a:latin typeface="Courier New" pitchFamily="49" charset="0"/>
              </a:rPr>
              <a:t>srvctl</a:t>
            </a:r>
            <a:r>
              <a:rPr lang="en-US"/>
              <a:t> utility from the Oracle database software when starting the Oracle database. You should use the </a:t>
            </a:r>
            <a:r>
              <a:rPr lang="en-US">
                <a:latin typeface="Courier New" pitchFamily="49" charset="0"/>
              </a:rPr>
              <a:t>srvctl</a:t>
            </a:r>
            <a:r>
              <a:rPr lang="en-US"/>
              <a:t> utility from the Grid Infrastructure software when starting the ASM Instance or the listener.</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4 - </a:t>
            </a:r>
            <a:fld id="{928D0BE2-64FF-438F-8AE5-0A03DB0240E5}" type="slidenum">
              <a:rPr lang="en-US"/>
              <a:pPr/>
              <a:t>32</a:t>
            </a:fld>
            <a:endParaRPr lang="en-US"/>
          </a:p>
        </p:txBody>
      </p:sp>
      <p:sp>
        <p:nvSpPr>
          <p:cNvPr id="369666" name="Rectangle 2"/>
          <p:cNvSpPr>
            <a:spLocks noChangeArrowheads="1" noTextEdit="1"/>
          </p:cNvSpPr>
          <p:nvPr>
            <p:ph type="sldImg"/>
          </p:nvPr>
        </p:nvSpPr>
        <p:spPr>
          <a:ln/>
        </p:spPr>
      </p:sp>
      <p:sp>
        <p:nvSpPr>
          <p:cNvPr id="369667" name="Rectangle 3"/>
          <p:cNvSpPr>
            <a:spLocks noGrp="1" noChangeArrowheads="1"/>
          </p:cNvSpPr>
          <p:nvPr>
            <p:ph type="body" idx="1"/>
          </p:nvPr>
        </p:nvSpPr>
        <p:spPr>
          <a:xfrm>
            <a:off x="458788" y="5221288"/>
            <a:ext cx="6073775" cy="3541712"/>
          </a:xfrm>
        </p:spPr>
        <p:txBody>
          <a:bodyPr/>
          <a:lstStyle/>
          <a:p>
            <a:r>
              <a:rPr lang="en-US"/>
              <a:t>Shutting Down an Oracle Database Instance</a:t>
            </a:r>
          </a:p>
          <a:p>
            <a:pPr lvl="1"/>
            <a:r>
              <a:rPr lang="en-US"/>
              <a:t>If the instance is already started when you go to the Enterprise Manager Database Control page, click the Shutdown button to shut down the instance. You will be prompted to verify or enter the host and database credentials. Click OK to receive the Startup/Shutdown confirmation dialog. If you then click the Advanced Options button, you can select the mode of the shutdown: </a:t>
            </a:r>
            <a:r>
              <a:rPr lang="en-US">
                <a:latin typeface="Courier New" pitchFamily="49" charset="0"/>
              </a:rPr>
              <a:t>NORMAL</a:t>
            </a:r>
            <a:r>
              <a:rPr lang="en-US"/>
              <a:t>, </a:t>
            </a:r>
            <a:r>
              <a:rPr lang="en-US">
                <a:latin typeface="Courier New" pitchFamily="49" charset="0"/>
              </a:rPr>
              <a:t>TRANSACTIONAL</a:t>
            </a:r>
            <a:r>
              <a:rPr lang="en-US"/>
              <a:t>, </a:t>
            </a:r>
            <a:r>
              <a:rPr lang="en-US">
                <a:latin typeface="Courier New" pitchFamily="49" charset="0"/>
              </a:rPr>
              <a:t>IMMEDIATE</a:t>
            </a:r>
            <a:r>
              <a:rPr lang="en-US"/>
              <a:t>, or </a:t>
            </a:r>
            <a:r>
              <a:rPr lang="en-US">
                <a:latin typeface="Courier New" pitchFamily="49" charset="0"/>
              </a:rPr>
              <a:t>ABORT</a:t>
            </a:r>
            <a:r>
              <a:rPr lang="en-US"/>
              <a:t>.</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4 - </a:t>
            </a:r>
            <a:fld id="{CBB44F75-C707-432E-85E2-E8271DFC0689}" type="slidenum">
              <a:rPr lang="en-US"/>
              <a:pPr/>
              <a:t>33</a:t>
            </a:fld>
            <a:endParaRPr lang="en-US"/>
          </a:p>
        </p:txBody>
      </p:sp>
      <p:sp>
        <p:nvSpPr>
          <p:cNvPr id="371714" name="Rectangle 2"/>
          <p:cNvSpPr>
            <a:spLocks noChangeArrowheads="1" noTextEdit="1"/>
          </p:cNvSpPr>
          <p:nvPr>
            <p:ph type="sldImg"/>
          </p:nvPr>
        </p:nvSpPr>
        <p:spPr>
          <a:ln/>
        </p:spPr>
      </p:sp>
      <p:sp>
        <p:nvSpPr>
          <p:cNvPr id="371715" name="Rectangle 3"/>
          <p:cNvSpPr>
            <a:spLocks noGrp="1" noChangeArrowheads="1"/>
          </p:cNvSpPr>
          <p:nvPr>
            <p:ph type="body" idx="1"/>
          </p:nvPr>
        </p:nvSpPr>
        <p:spPr>
          <a:xfrm>
            <a:off x="458788" y="5221288"/>
            <a:ext cx="6073775" cy="3541712"/>
          </a:xfrm>
        </p:spPr>
        <p:txBody>
          <a:bodyPr/>
          <a:lstStyle/>
          <a:p>
            <a:r>
              <a:rPr lang="en-US"/>
              <a:t>Shutdown Modes</a:t>
            </a:r>
          </a:p>
          <a:p>
            <a:pPr lvl="1"/>
            <a:r>
              <a:rPr lang="en-US"/>
              <a:t>Shutdown modes are progressively more accommodating of current activity in this order:</a:t>
            </a:r>
          </a:p>
          <a:p>
            <a:pPr lvl="2">
              <a:buSzPct val="70000"/>
              <a:buFont typeface="Courier New" pitchFamily="49" charset="0"/>
              <a:buChar char="•"/>
            </a:pPr>
            <a:r>
              <a:rPr lang="en-US" b="1">
                <a:latin typeface="Courier New" pitchFamily="49" charset="0"/>
              </a:rPr>
              <a:t>ABORT</a:t>
            </a:r>
            <a:r>
              <a:rPr lang="en-US" b="1"/>
              <a:t>:</a:t>
            </a:r>
            <a:r>
              <a:rPr lang="en-US"/>
              <a:t> Performs the least amount of work before shutting down. Because this mode requires recovery before startup, use it only when necessary. It is typically used when no other form of shutdown works, when there are problems when starting the instance, or when you need to shut down immediately because of an impending situation (such as notice of a power outage within seconds).</a:t>
            </a:r>
            <a:endParaRPr lang="en-US">
              <a:latin typeface="Courier New" pitchFamily="49" charset="0"/>
            </a:endParaRPr>
          </a:p>
          <a:p>
            <a:pPr lvl="2">
              <a:buSzPct val="70000"/>
              <a:buFont typeface="Courier New" pitchFamily="49" charset="0"/>
              <a:buChar char="•"/>
            </a:pPr>
            <a:r>
              <a:rPr lang="en-US" b="1">
                <a:latin typeface="Courier New" pitchFamily="49" charset="0"/>
              </a:rPr>
              <a:t>IMMEDIATE</a:t>
            </a:r>
            <a:r>
              <a:rPr lang="en-US" b="1"/>
              <a:t>:</a:t>
            </a:r>
            <a:r>
              <a:rPr lang="en-US"/>
              <a:t> Is the most typically used option. Uncommitted transactions are rolled back.</a:t>
            </a:r>
            <a:endParaRPr lang="en-US">
              <a:latin typeface="Courier New" pitchFamily="49" charset="0"/>
            </a:endParaRPr>
          </a:p>
          <a:p>
            <a:pPr lvl="2">
              <a:buSzPct val="70000"/>
              <a:buFont typeface="Courier New" pitchFamily="49" charset="0"/>
              <a:buChar char="•"/>
            </a:pPr>
            <a:r>
              <a:rPr lang="en-US" b="1">
                <a:latin typeface="Courier New" pitchFamily="49" charset="0"/>
              </a:rPr>
              <a:t>TRANSACTIONAL</a:t>
            </a:r>
            <a:r>
              <a:rPr lang="en-US" b="1"/>
              <a:t>:</a:t>
            </a:r>
            <a:r>
              <a:rPr lang="en-US"/>
              <a:t> Allows existing transactions to finish, but not starting new transactions</a:t>
            </a:r>
            <a:endParaRPr lang="en-US">
              <a:latin typeface="Courier New" pitchFamily="49" charset="0"/>
            </a:endParaRPr>
          </a:p>
          <a:p>
            <a:pPr lvl="2">
              <a:buSzPct val="70000"/>
              <a:buFont typeface="Courier New" pitchFamily="49" charset="0"/>
              <a:buChar char="•"/>
            </a:pPr>
            <a:r>
              <a:rPr lang="en-US" b="1">
                <a:latin typeface="Courier New" pitchFamily="49" charset="0"/>
              </a:rPr>
              <a:t>NORMAL</a:t>
            </a:r>
            <a:r>
              <a:rPr lang="en-US" b="1"/>
              <a:t>:</a:t>
            </a:r>
            <a:r>
              <a:rPr lang="en-US"/>
              <a:t> Waits for sessions to disconnect</a:t>
            </a:r>
          </a:p>
          <a:p>
            <a:pPr lvl="1"/>
            <a:r>
              <a:rPr lang="en-US"/>
              <a:t>If you consider the amount of time that it takes to perform the shutdown, you find that </a:t>
            </a:r>
            <a:r>
              <a:rPr lang="en-US">
                <a:latin typeface="Courier New" pitchFamily="49" charset="0"/>
              </a:rPr>
              <a:t>ABORT</a:t>
            </a:r>
            <a:r>
              <a:rPr lang="en-US"/>
              <a:t> is the fastest and </a:t>
            </a:r>
            <a:r>
              <a:rPr lang="en-US">
                <a:latin typeface="Courier New" pitchFamily="49" charset="0"/>
              </a:rPr>
              <a:t>NORMAL</a:t>
            </a:r>
            <a:r>
              <a:rPr lang="en-US"/>
              <a:t> is the slowest. </a:t>
            </a:r>
            <a:r>
              <a:rPr lang="en-US">
                <a:latin typeface="Courier New" pitchFamily="49" charset="0"/>
              </a:rPr>
              <a:t>NORMAL</a:t>
            </a:r>
            <a:r>
              <a:rPr lang="en-US"/>
              <a:t> and </a:t>
            </a:r>
            <a:r>
              <a:rPr lang="en-US">
                <a:latin typeface="Courier New" pitchFamily="49" charset="0"/>
              </a:rPr>
              <a:t>TRANSACTIONAL</a:t>
            </a:r>
            <a:r>
              <a:rPr lang="en-US"/>
              <a:t> can take a long time depending on the number of sessions and transactions.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4 - </a:t>
            </a:r>
            <a:fld id="{411125E4-933C-4EDC-B10E-8877E660916C}" type="slidenum">
              <a:rPr lang="en-US"/>
              <a:pPr/>
              <a:t>34</a:t>
            </a:fld>
            <a:endParaRPr lang="en-US"/>
          </a:p>
        </p:txBody>
      </p:sp>
      <p:sp>
        <p:nvSpPr>
          <p:cNvPr id="373762" name="Rectangle 2"/>
          <p:cNvSpPr>
            <a:spLocks noChangeArrowheads="1" noTextEdit="1"/>
          </p:cNvSpPr>
          <p:nvPr>
            <p:ph type="sldImg"/>
          </p:nvPr>
        </p:nvSpPr>
        <p:spPr>
          <a:ln/>
        </p:spPr>
      </p:sp>
      <p:sp>
        <p:nvSpPr>
          <p:cNvPr id="373763" name="Rectangle 3"/>
          <p:cNvSpPr>
            <a:spLocks noGrp="1" noChangeArrowheads="1"/>
          </p:cNvSpPr>
          <p:nvPr>
            <p:ph type="body" idx="1"/>
          </p:nvPr>
        </p:nvSpPr>
        <p:spPr>
          <a:xfrm>
            <a:off x="458788" y="5221288"/>
            <a:ext cx="6073775" cy="3541712"/>
          </a:xfrm>
        </p:spPr>
        <p:txBody>
          <a:bodyPr/>
          <a:lstStyle/>
          <a:p>
            <a:r>
              <a:rPr lang="en-US"/>
              <a:t>Shutdown Options</a:t>
            </a:r>
          </a:p>
          <a:p>
            <a:pPr lvl="1"/>
            <a:r>
              <a:rPr lang="en-US" b="1">
                <a:latin typeface="Courier New" pitchFamily="49" charset="0"/>
              </a:rPr>
              <a:t>SHUTDOWN</a:t>
            </a:r>
            <a:r>
              <a:rPr lang="en-US" b="1"/>
              <a:t> </a:t>
            </a:r>
            <a:r>
              <a:rPr lang="en-US" b="1">
                <a:latin typeface="Courier New" pitchFamily="49" charset="0"/>
              </a:rPr>
              <a:t>NORMAL</a:t>
            </a:r>
          </a:p>
          <a:p>
            <a:pPr lvl="1"/>
            <a:r>
              <a:rPr lang="en-US">
                <a:latin typeface="Courier New" pitchFamily="49" charset="0"/>
              </a:rPr>
              <a:t>NORMAL</a:t>
            </a:r>
            <a:r>
              <a:rPr lang="en-US"/>
              <a:t> is the default shutdown mode if no mode is specified. A normal database shutdown proceeds with the following conditions:</a:t>
            </a:r>
          </a:p>
          <a:p>
            <a:pPr lvl="2"/>
            <a:r>
              <a:rPr lang="en-US"/>
              <a:t>No new connections can be made.</a:t>
            </a:r>
          </a:p>
          <a:p>
            <a:pPr lvl="2"/>
            <a:r>
              <a:rPr lang="en-US"/>
              <a:t>The Oracle server waits for all users to disconnect before completing the shutdown.</a:t>
            </a:r>
          </a:p>
          <a:p>
            <a:pPr lvl="2"/>
            <a:r>
              <a:rPr lang="en-US"/>
              <a:t>Database and redo buffers are written to disk.</a:t>
            </a:r>
          </a:p>
          <a:p>
            <a:pPr lvl="2"/>
            <a:r>
              <a:rPr lang="en-US"/>
              <a:t>Background processes are terminated and the SGA is removed from memory.</a:t>
            </a:r>
          </a:p>
          <a:p>
            <a:pPr lvl="2"/>
            <a:r>
              <a:rPr lang="en-US"/>
              <a:t>The Oracle server closes and dismounts the database before shutting down the instance.</a:t>
            </a:r>
          </a:p>
          <a:p>
            <a:pPr lvl="2"/>
            <a:r>
              <a:rPr lang="en-US"/>
              <a:t>The next startup does not require an instance recovery.</a:t>
            </a:r>
          </a:p>
          <a:p>
            <a:pPr lvl="1"/>
            <a:r>
              <a:rPr lang="en-US" b="1">
                <a:latin typeface="Courier New" pitchFamily="49" charset="0"/>
              </a:rPr>
              <a:t>SHUTDOWN</a:t>
            </a:r>
            <a:r>
              <a:rPr lang="en-US" b="1"/>
              <a:t> </a:t>
            </a:r>
            <a:r>
              <a:rPr lang="en-US" b="1">
                <a:latin typeface="Courier New" pitchFamily="49" charset="0"/>
              </a:rPr>
              <a:t>TRANSACTIONAL</a:t>
            </a:r>
          </a:p>
          <a:p>
            <a:pPr lvl="1"/>
            <a:r>
              <a:rPr lang="en-US"/>
              <a:t>A shutdown in </a:t>
            </a:r>
            <a:r>
              <a:rPr lang="en-US">
                <a:latin typeface="Courier New" pitchFamily="49" charset="0"/>
              </a:rPr>
              <a:t>TRANSACTIONAL</a:t>
            </a:r>
            <a:r>
              <a:rPr lang="en-US"/>
              <a:t> mode prevents clients from losing data, including results from their current activity. A transactional database shutdown proceeds with the following conditions:</a:t>
            </a:r>
          </a:p>
          <a:p>
            <a:pPr lvl="2"/>
            <a:r>
              <a:rPr lang="en-US"/>
              <a:t>No client can start a new transaction on this particular instance.</a:t>
            </a:r>
          </a:p>
          <a:p>
            <a:pPr lvl="2"/>
            <a:r>
              <a:rPr lang="en-US"/>
              <a:t>A client is disconnected when the client ends the transaction that is in progress.</a:t>
            </a:r>
          </a:p>
          <a:p>
            <a:pPr lvl="2"/>
            <a:r>
              <a:rPr lang="en-US"/>
              <a:t>When all transactions have been completed, a shutdown occurs immediately.</a:t>
            </a:r>
          </a:p>
          <a:p>
            <a:pPr lvl="2"/>
            <a:r>
              <a:rPr lang="en-US"/>
              <a:t>The next startup does not require an instance recovery.</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4 - </a:t>
            </a:r>
            <a:fld id="{0C30DAFB-9A76-4E2F-A50C-A7EC6BFD2872}" type="slidenum">
              <a:rPr lang="en-US"/>
              <a:pPr/>
              <a:t>35</a:t>
            </a:fld>
            <a:endParaRPr lang="en-US"/>
          </a:p>
        </p:txBody>
      </p:sp>
      <p:sp>
        <p:nvSpPr>
          <p:cNvPr id="442371" name="Rectangle 3"/>
          <p:cNvSpPr>
            <a:spLocks noGrp="1" noChangeArrowheads="1"/>
          </p:cNvSpPr>
          <p:nvPr>
            <p:ph type="body" idx="1"/>
          </p:nvPr>
        </p:nvSpPr>
        <p:spPr>
          <a:xfrm>
            <a:off x="457200" y="450850"/>
            <a:ext cx="6076950" cy="8426450"/>
          </a:xfrm>
        </p:spPr>
        <p:txBody>
          <a:bodyPr/>
          <a:lstStyle/>
          <a:p>
            <a:r>
              <a:rPr lang="en-US"/>
              <a:t>Shutdown Options (continued)</a:t>
            </a:r>
          </a:p>
          <a:p>
            <a:pPr lvl="1"/>
            <a:r>
              <a:rPr lang="en-US" b="1">
                <a:latin typeface="Courier New" pitchFamily="49" charset="0"/>
              </a:rPr>
              <a:t>SHUTDOWN</a:t>
            </a:r>
            <a:r>
              <a:rPr lang="en-US" b="1">
                <a:latin typeface="Arial" pitchFamily="34" charset="0"/>
              </a:rPr>
              <a:t> </a:t>
            </a:r>
            <a:r>
              <a:rPr lang="en-US" b="1">
                <a:latin typeface="Courier New" pitchFamily="49" charset="0"/>
              </a:rPr>
              <a:t>IMMEDIATE</a:t>
            </a:r>
          </a:p>
          <a:p>
            <a:pPr lvl="1"/>
            <a:r>
              <a:rPr lang="en-US"/>
              <a:t>A shutdown in </a:t>
            </a:r>
            <a:r>
              <a:rPr lang="en-US">
                <a:latin typeface="Courier New" pitchFamily="49" charset="0"/>
              </a:rPr>
              <a:t>IMMEDIATE</a:t>
            </a:r>
            <a:r>
              <a:rPr lang="en-US"/>
              <a:t> mode proceeds with the following conditions:</a:t>
            </a:r>
          </a:p>
          <a:p>
            <a:pPr lvl="2"/>
            <a:r>
              <a:rPr lang="en-US"/>
              <a:t>Current SQL statements being processed by the Oracle database are not completed.</a:t>
            </a:r>
          </a:p>
          <a:p>
            <a:pPr lvl="2"/>
            <a:r>
              <a:rPr lang="en-US"/>
              <a:t>The Oracle server does not wait for the users who are currently connected to the database to disconnect.</a:t>
            </a:r>
          </a:p>
          <a:p>
            <a:pPr lvl="2"/>
            <a:r>
              <a:rPr lang="en-US"/>
              <a:t>The Oracle server rolls back active transactions and disconnects all connected users.</a:t>
            </a:r>
          </a:p>
          <a:p>
            <a:pPr lvl="2"/>
            <a:r>
              <a:rPr lang="en-US"/>
              <a:t>The Oracle server closes and dismounts the database before shutting down the instance.</a:t>
            </a:r>
          </a:p>
          <a:p>
            <a:pPr lvl="2"/>
            <a:r>
              <a:rPr lang="en-US"/>
              <a:t>The next startup does not require an instance recovery.</a:t>
            </a:r>
          </a:p>
          <a:p>
            <a:pPr lvl="1"/>
            <a:endParaRPr lang="en-US"/>
          </a:p>
          <a:p>
            <a:pPr lvl="1"/>
            <a:r>
              <a:rPr lang="en-US" b="1"/>
              <a:t>Note:</a:t>
            </a:r>
            <a:r>
              <a:rPr lang="en-US"/>
              <a:t> </a:t>
            </a:r>
            <a:r>
              <a:rPr lang="en-US">
                <a:latin typeface="Courier New" pitchFamily="49" charset="0"/>
              </a:rPr>
              <a:t>IMMEDIATE</a:t>
            </a:r>
            <a:r>
              <a:rPr lang="en-US"/>
              <a:t> is the default shutdown mode when using Enterprise Manager.</a:t>
            </a:r>
          </a:p>
          <a:p>
            <a:pPr lvl="1"/>
            <a:endParaRPr lang="en-US">
              <a:latin typeface="Courier New" pitchFamily="49" charset="0"/>
            </a:endParaRPr>
          </a:p>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4 - </a:t>
            </a:r>
            <a:fld id="{D9C16445-7B3B-4B34-96EA-38E79165F3A5}" type="slidenum">
              <a:rPr lang="en-US"/>
              <a:pPr/>
              <a:t>36</a:t>
            </a:fld>
            <a:endParaRPr lang="en-US"/>
          </a:p>
        </p:txBody>
      </p:sp>
      <p:sp>
        <p:nvSpPr>
          <p:cNvPr id="377858" name="Rectangle 2"/>
          <p:cNvSpPr>
            <a:spLocks noChangeArrowheads="1" noTextEdit="1"/>
          </p:cNvSpPr>
          <p:nvPr>
            <p:ph type="sldImg"/>
          </p:nvPr>
        </p:nvSpPr>
        <p:spPr>
          <a:ln/>
        </p:spPr>
      </p:sp>
      <p:sp>
        <p:nvSpPr>
          <p:cNvPr id="377859" name="Rectangle 3"/>
          <p:cNvSpPr>
            <a:spLocks noGrp="1" noChangeArrowheads="1"/>
          </p:cNvSpPr>
          <p:nvPr>
            <p:ph type="body" idx="1"/>
          </p:nvPr>
        </p:nvSpPr>
        <p:spPr>
          <a:xfrm>
            <a:off x="458788" y="5221288"/>
            <a:ext cx="6073775" cy="3541712"/>
          </a:xfrm>
        </p:spPr>
        <p:txBody>
          <a:bodyPr/>
          <a:lstStyle/>
          <a:p>
            <a:r>
              <a:rPr lang="en-US"/>
              <a:t>Shutdown Options (continued)</a:t>
            </a:r>
          </a:p>
          <a:p>
            <a:pPr lvl="1"/>
            <a:r>
              <a:rPr lang="en-US" b="1">
                <a:latin typeface="Courier New" pitchFamily="49" charset="0"/>
              </a:rPr>
              <a:t>SHUTDOWN</a:t>
            </a:r>
            <a:r>
              <a:rPr lang="en-US" b="1"/>
              <a:t> </a:t>
            </a:r>
            <a:r>
              <a:rPr lang="en-US" b="1">
                <a:latin typeface="Courier New" pitchFamily="49" charset="0"/>
              </a:rPr>
              <a:t>ABORT</a:t>
            </a:r>
          </a:p>
          <a:p>
            <a:pPr lvl="1"/>
            <a:r>
              <a:rPr lang="en-US"/>
              <a:t>If shutdown in </a:t>
            </a:r>
            <a:r>
              <a:rPr lang="en-US">
                <a:latin typeface="Courier New" pitchFamily="49" charset="0"/>
              </a:rPr>
              <a:t>NORMAL</a:t>
            </a:r>
            <a:r>
              <a:rPr lang="en-US"/>
              <a:t>, </a:t>
            </a:r>
            <a:r>
              <a:rPr lang="en-US">
                <a:latin typeface="Courier New" pitchFamily="49" charset="0"/>
              </a:rPr>
              <a:t>TRANSACTIONAL</a:t>
            </a:r>
            <a:r>
              <a:rPr lang="en-US"/>
              <a:t>, and </a:t>
            </a:r>
            <a:r>
              <a:rPr lang="en-US">
                <a:latin typeface="Courier New" pitchFamily="49" charset="0"/>
              </a:rPr>
              <a:t>IMMEDIATE</a:t>
            </a:r>
            <a:r>
              <a:rPr lang="en-US"/>
              <a:t> modes does not work, you can abort the current database instance. Aborting an instance proceeds with the following conditions:</a:t>
            </a:r>
          </a:p>
          <a:p>
            <a:pPr lvl="2"/>
            <a:r>
              <a:rPr lang="en-US"/>
              <a:t>Current SQL statements being processed by the Oracle server are immediately terminated.</a:t>
            </a:r>
          </a:p>
          <a:p>
            <a:pPr lvl="2"/>
            <a:r>
              <a:rPr lang="en-US"/>
              <a:t>The Oracle server does not wait for users who are currently connected to the database to disconnect.</a:t>
            </a:r>
          </a:p>
          <a:p>
            <a:pPr lvl="2"/>
            <a:r>
              <a:rPr lang="en-US"/>
              <a:t>Database and redo buffers are not written to disk.</a:t>
            </a:r>
          </a:p>
          <a:p>
            <a:pPr lvl="2"/>
            <a:r>
              <a:rPr lang="en-US"/>
              <a:t>Uncommitted transactions are not rolled back.</a:t>
            </a:r>
          </a:p>
          <a:p>
            <a:pPr lvl="2"/>
            <a:r>
              <a:rPr lang="en-US"/>
              <a:t>The instance is terminated without closing the files.</a:t>
            </a:r>
          </a:p>
          <a:p>
            <a:pPr lvl="2"/>
            <a:r>
              <a:rPr lang="en-US"/>
              <a:t>The database is not closed or dismounted.</a:t>
            </a:r>
          </a:p>
          <a:p>
            <a:pPr lvl="2"/>
            <a:r>
              <a:rPr lang="en-US"/>
              <a:t>The next startup requires instance recovery, which occurs automatically.</a:t>
            </a:r>
          </a:p>
          <a:p>
            <a:pPr lvl="1"/>
            <a:r>
              <a:rPr lang="en-US" b="1"/>
              <a:t>Note:</a:t>
            </a:r>
            <a:r>
              <a:rPr lang="en-US"/>
              <a:t> It is not advisable to back up a database that is in an inconsistent state.</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4 - </a:t>
            </a:r>
            <a:fld id="{BFEE6CDF-1E8C-4B75-865E-349452741020}" type="slidenum">
              <a:rPr lang="en-US"/>
              <a:pPr/>
              <a:t>37</a:t>
            </a:fld>
            <a:endParaRPr lang="en-US"/>
          </a:p>
        </p:txBody>
      </p:sp>
      <p:sp>
        <p:nvSpPr>
          <p:cNvPr id="375814" name="Rectangle 6"/>
          <p:cNvSpPr>
            <a:spLocks noChangeArrowheads="1" noTextEdit="1"/>
          </p:cNvSpPr>
          <p:nvPr>
            <p:ph type="sldImg"/>
          </p:nvPr>
        </p:nvSpPr>
        <p:spPr>
          <a:ln/>
        </p:spPr>
      </p:sp>
      <p:sp>
        <p:nvSpPr>
          <p:cNvPr id="375815" name="Rectangle 7"/>
          <p:cNvSpPr>
            <a:spLocks noGrp="1" noChangeArrowheads="1"/>
          </p:cNvSpPr>
          <p:nvPr>
            <p:ph type="body" idx="1"/>
          </p:nvPr>
        </p:nvSpPr>
        <p:spPr/>
        <p:txBody>
          <a:bodyPr/>
          <a:lstStyle/>
          <a:p>
            <a:r>
              <a:rPr lang="en-US"/>
              <a:t>Shutdown Options: Examples</a:t>
            </a:r>
          </a:p>
          <a:p>
            <a:pPr lvl="1"/>
            <a:r>
              <a:rPr lang="en-US"/>
              <a:t>The slide shows examples using both SQL*Plus and the SRVCTL utility to shut down the database.</a:t>
            </a:r>
          </a:p>
          <a:p>
            <a:pPr lvl="2">
              <a:buFont typeface="Times New Roman" pitchFamily="18" charset="0"/>
              <a:buNone/>
            </a:pPr>
            <a:r>
              <a:rPr lang="en-US"/>
              <a:t>1.	This command initiates a normal shutdown. The database will not shutdown until all users have logged out.</a:t>
            </a:r>
          </a:p>
          <a:p>
            <a:pPr lvl="2">
              <a:buFont typeface="Times New Roman" pitchFamily="18" charset="0"/>
              <a:buNone/>
            </a:pPr>
            <a:r>
              <a:rPr lang="en-US"/>
              <a:t>2.	This command initiates a transactional shutdown. The database will not shutdown until all existing transactions completed.</a:t>
            </a:r>
          </a:p>
          <a:p>
            <a:pPr lvl="2">
              <a:buFont typeface="Times New Roman" pitchFamily="18" charset="0"/>
              <a:buNone/>
            </a:pPr>
            <a:r>
              <a:rPr lang="en-US"/>
              <a:t>3.	This command initiates an immediate shutdown. The uncommitted transactions will be rolled back</a:t>
            </a:r>
          </a:p>
          <a:p>
            <a:pPr lvl="2">
              <a:buFont typeface="Times New Roman" pitchFamily="18" charset="0"/>
              <a:buNone/>
            </a:pPr>
            <a:r>
              <a:rPr lang="en-US"/>
              <a:t>4.	This command initiates a shutdown abort.</a:t>
            </a:r>
          </a:p>
          <a:p>
            <a:pPr lvl="1"/>
            <a:r>
              <a:rPr lang="en-US"/>
              <a:t>When the database is enabled with Oracle Restart, the SRVCTL utility can be used to shutdown the database instance. </a:t>
            </a:r>
          </a:p>
          <a:p>
            <a:pPr lvl="1"/>
            <a:r>
              <a:rPr lang="en-US" b="1"/>
              <a:t>Note:</a:t>
            </a:r>
            <a:r>
              <a:rPr lang="en-US"/>
              <a:t> The SRVCTL utility is located in both the </a:t>
            </a:r>
            <a:r>
              <a:rPr lang="en-US">
                <a:latin typeface="Courier New" pitchFamily="49" charset="0"/>
              </a:rPr>
              <a:t>$ORACLE_HOME/bin</a:t>
            </a:r>
            <a:r>
              <a:rPr lang="en-US"/>
              <a:t> directory for the Grid infrastructure software and the </a:t>
            </a:r>
            <a:r>
              <a:rPr lang="en-US">
                <a:latin typeface="Courier New" pitchFamily="49" charset="0"/>
              </a:rPr>
              <a:t>$ORACLE_HOME/bin</a:t>
            </a:r>
            <a:r>
              <a:rPr lang="en-US"/>
              <a:t> directory for the Oracle database software. You should use the SRVCTL utility from the Oracle database software when starting the Oracle database. You should use the SRVCTL utility from the Grid Infrastructure software when starting the ASM Instance or the listener.</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4 - </a:t>
            </a:r>
            <a:fld id="{36A065FF-CAA0-46E9-A7B3-208FD753D3AF}" type="slidenum">
              <a:rPr lang="en-US"/>
              <a:pPr/>
              <a:t>38</a:t>
            </a:fld>
            <a:endParaRPr lang="en-US"/>
          </a:p>
        </p:txBody>
      </p:sp>
      <p:sp>
        <p:nvSpPr>
          <p:cNvPr id="385026" name="Rectangle 2"/>
          <p:cNvSpPr>
            <a:spLocks noChangeArrowheads="1" noTextEdit="1"/>
          </p:cNvSpPr>
          <p:nvPr>
            <p:ph type="sldImg"/>
          </p:nvPr>
        </p:nvSpPr>
        <p:spPr>
          <a:ln/>
        </p:spPr>
      </p:sp>
      <p:sp>
        <p:nvSpPr>
          <p:cNvPr id="385027" name="Rectangle 3"/>
          <p:cNvSpPr>
            <a:spLocks noGrp="1" noChangeArrowheads="1"/>
          </p:cNvSpPr>
          <p:nvPr>
            <p:ph type="body" idx="1"/>
          </p:nvPr>
        </p:nvSpPr>
        <p:spPr>
          <a:xfrm>
            <a:off x="458788" y="5221288"/>
            <a:ext cx="6073775" cy="3541712"/>
          </a:xfrm>
        </p:spPr>
        <p:txBody>
          <a:bodyPr/>
          <a:lstStyle/>
          <a:p>
            <a:r>
              <a:rPr lang="en-US"/>
              <a:t>Viewing the Alert Log</a:t>
            </a:r>
          </a:p>
          <a:p>
            <a:pPr lvl="1"/>
            <a:r>
              <a:rPr lang="en-US"/>
              <a:t>Each database has an </a:t>
            </a:r>
            <a:r>
              <a:rPr lang="en-US">
                <a:latin typeface="Courier New" pitchFamily="49" charset="0"/>
              </a:rPr>
              <a:t>alert_&lt;</a:t>
            </a:r>
            <a:r>
              <a:rPr lang="en-US" i="1">
                <a:latin typeface="Courier New" pitchFamily="49" charset="0"/>
              </a:rPr>
              <a:t>sid&gt;</a:t>
            </a:r>
            <a:r>
              <a:rPr lang="en-US">
                <a:latin typeface="Courier New" pitchFamily="49" charset="0"/>
              </a:rPr>
              <a:t>.log</a:t>
            </a:r>
            <a:r>
              <a:rPr lang="en-US"/>
              <a:t> file. The file is on the server with the database and is stored in </a:t>
            </a:r>
            <a:r>
              <a:rPr lang="en-US">
                <a:latin typeface="Courier New" pitchFamily="49" charset="0"/>
              </a:rPr>
              <a:t>$ORACLE_BASE/diag/rdbms/&lt;db_name&gt;/&lt;SID&gt;/trace</a:t>
            </a:r>
            <a:r>
              <a:rPr lang="en-US"/>
              <a:t> by default if </a:t>
            </a:r>
            <a:r>
              <a:rPr lang="en-US">
                <a:latin typeface="Courier New" pitchFamily="49" charset="0"/>
              </a:rPr>
              <a:t>$ORACLE_BASE</a:t>
            </a:r>
            <a:r>
              <a:rPr lang="en-US"/>
              <a:t> is set.</a:t>
            </a:r>
          </a:p>
          <a:p>
            <a:pPr lvl="1"/>
            <a:r>
              <a:rPr lang="en-US"/>
              <a:t>The alert file of a database is a chronological log of messages such as the following:</a:t>
            </a:r>
          </a:p>
          <a:p>
            <a:pPr lvl="2" eaLnBrk="0" hangingPunct="0"/>
            <a:r>
              <a:rPr lang="en-US"/>
              <a:t>Any nondefault initialization parameters used at startup</a:t>
            </a:r>
          </a:p>
          <a:p>
            <a:pPr lvl="2" eaLnBrk="0" hangingPunct="0"/>
            <a:r>
              <a:rPr lang="en-US"/>
              <a:t>All internal errors (</a:t>
            </a:r>
            <a:r>
              <a:rPr lang="en-US">
                <a:latin typeface="Courier New" pitchFamily="49" charset="0"/>
              </a:rPr>
              <a:t>ORA-600</a:t>
            </a:r>
            <a:r>
              <a:rPr lang="en-US"/>
              <a:t>), block corruption errors (</a:t>
            </a:r>
            <a:r>
              <a:rPr lang="en-US">
                <a:latin typeface="Courier New" pitchFamily="49" charset="0"/>
              </a:rPr>
              <a:t>ORA-1578</a:t>
            </a:r>
            <a:r>
              <a:rPr lang="en-US"/>
              <a:t>), and deadlock errors (</a:t>
            </a:r>
            <a:r>
              <a:rPr lang="en-US">
                <a:latin typeface="Courier New" pitchFamily="49" charset="0"/>
              </a:rPr>
              <a:t>ORA-60</a:t>
            </a:r>
            <a:r>
              <a:rPr lang="en-US"/>
              <a:t>) that occurred </a:t>
            </a:r>
          </a:p>
          <a:p>
            <a:pPr lvl="2" eaLnBrk="0" hangingPunct="0"/>
            <a:r>
              <a:rPr lang="en-US"/>
              <a:t>Administrative operations, such as the SQL statements </a:t>
            </a:r>
            <a:r>
              <a:rPr lang="en-US">
                <a:latin typeface="Courier New" pitchFamily="49" charset="0"/>
              </a:rPr>
              <a:t>CREATE</a:t>
            </a:r>
            <a:r>
              <a:rPr lang="en-US"/>
              <a:t>, </a:t>
            </a:r>
            <a:r>
              <a:rPr lang="en-US">
                <a:latin typeface="Courier New" pitchFamily="49" charset="0"/>
              </a:rPr>
              <a:t>ALTER</a:t>
            </a:r>
            <a:r>
              <a:rPr lang="en-US"/>
              <a:t>, </a:t>
            </a:r>
            <a:r>
              <a:rPr lang="en-US">
                <a:latin typeface="Courier New" pitchFamily="49" charset="0"/>
              </a:rPr>
              <a:t>DROP DATABASE</a:t>
            </a:r>
            <a:r>
              <a:rPr lang="en-US"/>
              <a:t>, and </a:t>
            </a:r>
            <a:r>
              <a:rPr lang="en-US">
                <a:latin typeface="Courier New" pitchFamily="49" charset="0"/>
              </a:rPr>
              <a:t>TABLESPACE</a:t>
            </a:r>
            <a:r>
              <a:rPr lang="en-US"/>
              <a:t>, and the Enterprise Manager or SQL*Plus statements </a:t>
            </a:r>
            <a:r>
              <a:rPr lang="en-US">
                <a:latin typeface="Courier New" pitchFamily="49" charset="0"/>
              </a:rPr>
              <a:t>STARTUP</a:t>
            </a:r>
            <a:r>
              <a:rPr lang="en-US"/>
              <a:t>, </a:t>
            </a:r>
            <a:r>
              <a:rPr lang="en-US">
                <a:latin typeface="Courier New" pitchFamily="49" charset="0"/>
              </a:rPr>
              <a:t>SHUTDOWN</a:t>
            </a:r>
            <a:r>
              <a:rPr lang="en-US"/>
              <a:t>, </a:t>
            </a:r>
            <a:r>
              <a:rPr lang="en-US">
                <a:latin typeface="Courier New" pitchFamily="49" charset="0"/>
              </a:rPr>
              <a:t>ARCHIVE</a:t>
            </a:r>
            <a:r>
              <a:rPr lang="en-US"/>
              <a:t> </a:t>
            </a:r>
            <a:r>
              <a:rPr lang="en-US">
                <a:latin typeface="Courier New" pitchFamily="49" charset="0"/>
              </a:rPr>
              <a:t>LOG</a:t>
            </a:r>
            <a:r>
              <a:rPr lang="en-US"/>
              <a:t>, and </a:t>
            </a:r>
            <a:r>
              <a:rPr lang="en-US">
                <a:latin typeface="Courier New" pitchFamily="49" charset="0"/>
              </a:rPr>
              <a:t>RECOVER</a:t>
            </a:r>
            <a:endParaRPr lang="en-US"/>
          </a:p>
          <a:p>
            <a:pPr lvl="2" eaLnBrk="0" hangingPunct="0"/>
            <a:r>
              <a:rPr lang="en-US"/>
              <a:t>Several messages and errors relating to the functions of shared server and dispatcher processes </a:t>
            </a:r>
          </a:p>
          <a:p>
            <a:pPr lvl="2" eaLnBrk="0" hangingPunct="0"/>
            <a:r>
              <a:rPr lang="en-US"/>
              <a:t>Errors during the automatic refresh of a materialized view</a:t>
            </a:r>
          </a:p>
          <a:p>
            <a:pPr lvl="1"/>
            <a:r>
              <a:rPr lang="en-US"/>
              <a:t>Oracle Database uses the alert log to keep a record of these events as an alternative to displaying the information on an operator’s console. (Many systems also display this information on the console.) If an administrative operation is successful, a message is written in the alert log as “completed” along with a time stamp.</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4 - </a:t>
            </a:r>
            <a:fld id="{A656F3D9-AFA0-4C00-984E-B14DACDBAE43}" type="slidenum">
              <a:rPr lang="en-US"/>
              <a:pPr/>
              <a:t>39</a:t>
            </a:fld>
            <a:endParaRPr lang="en-US"/>
          </a:p>
        </p:txBody>
      </p:sp>
      <p:sp>
        <p:nvSpPr>
          <p:cNvPr id="444419" name="Rectangle 3"/>
          <p:cNvSpPr>
            <a:spLocks noGrp="1" noChangeArrowheads="1"/>
          </p:cNvSpPr>
          <p:nvPr>
            <p:ph type="body" idx="1"/>
          </p:nvPr>
        </p:nvSpPr>
        <p:spPr>
          <a:xfrm>
            <a:off x="457200" y="450850"/>
            <a:ext cx="6076950" cy="8426450"/>
          </a:xfrm>
        </p:spPr>
        <p:txBody>
          <a:bodyPr/>
          <a:lstStyle/>
          <a:p>
            <a:r>
              <a:rPr lang="en-US"/>
              <a:t>Viewing the Alert Log (continued)</a:t>
            </a:r>
          </a:p>
          <a:p>
            <a:pPr lvl="1" eaLnBrk="0" hangingPunct="0"/>
            <a:r>
              <a:rPr lang="en-US"/>
              <a:t>Enterprise Manager monitors the alert log file and notifies you of critical errors. You can also view the log to see noncritical error and information messages. Because the file can grow to an unmanageable size, you can periodically back up the alert file and delete the current alert file. When the database attempts to write to the alert file again, it re-creates a new one.</a:t>
            </a:r>
          </a:p>
          <a:p>
            <a:pPr lvl="1" eaLnBrk="0" hangingPunct="0">
              <a:buFontTx/>
              <a:buNone/>
            </a:pPr>
            <a:r>
              <a:rPr lang="en-US" b="1"/>
              <a:t>Note:</a:t>
            </a:r>
            <a:r>
              <a:rPr lang="en-US"/>
              <a:t> There is an XML version of the alert log in the $</a:t>
            </a:r>
            <a:r>
              <a:rPr lang="en-US" sz="1100">
                <a:latin typeface="Courier New" pitchFamily="49" charset="0"/>
              </a:rPr>
              <a:t>ORACLE_BASE/diag/rdbms/&lt;db_name&gt;/&lt;SID&gt;/alert</a:t>
            </a:r>
            <a:r>
              <a:rPr lang="en-US" b="1"/>
              <a:t> </a:t>
            </a:r>
            <a:r>
              <a:rPr lang="en-US"/>
              <a:t>directory. </a:t>
            </a:r>
          </a:p>
          <a:p>
            <a:pPr lvl="1" eaLnBrk="0" hangingPunct="0">
              <a:buFontTx/>
              <a:buNone/>
            </a:pPr>
            <a:r>
              <a:rPr lang="en-US" b="1"/>
              <a:t>To determine the location of the alert log with SQL*Plus:</a:t>
            </a:r>
          </a:p>
          <a:p>
            <a:pPr lvl="2" eaLnBrk="0" hangingPunct="0">
              <a:buFontTx/>
              <a:buChar char="•"/>
            </a:pPr>
            <a:r>
              <a:rPr lang="en-US"/>
              <a:t>Connect to the database with SQL*Plus (or another query tool such as SQL Developer).</a:t>
            </a:r>
          </a:p>
          <a:p>
            <a:pPr lvl="2" eaLnBrk="0" hangingPunct="0">
              <a:buFontTx/>
              <a:buChar char="•"/>
            </a:pPr>
            <a:r>
              <a:rPr lang="en-US"/>
              <a:t>Query the </a:t>
            </a:r>
            <a:r>
              <a:rPr lang="en-US">
                <a:latin typeface="Courier New" pitchFamily="49" charset="0"/>
              </a:rPr>
              <a:t>V$DIAG_INFO</a:t>
            </a:r>
            <a:r>
              <a:rPr lang="en-US"/>
              <a:t> view.</a:t>
            </a:r>
          </a:p>
          <a:p>
            <a:pPr lvl="1" eaLnBrk="0" hangingPunct="0">
              <a:buFontTx/>
              <a:buNone/>
            </a:pPr>
            <a:r>
              <a:rPr lang="en-US" b="1"/>
              <a:t>To view the text-only alert log without the XML tags:</a:t>
            </a:r>
          </a:p>
          <a:p>
            <a:pPr lvl="2" eaLnBrk="0" hangingPunct="0">
              <a:buFontTx/>
              <a:buChar char="•"/>
            </a:pPr>
            <a:r>
              <a:rPr lang="en-US"/>
              <a:t>In the </a:t>
            </a:r>
            <a:r>
              <a:rPr lang="en-US">
                <a:latin typeface="Courier New" pitchFamily="49" charset="0"/>
              </a:rPr>
              <a:t>V$DIAG_INFO</a:t>
            </a:r>
            <a:r>
              <a:rPr lang="en-US"/>
              <a:t> query results, note the path that corresponds to the Diag Trace entry. Change directory to that path.</a:t>
            </a:r>
          </a:p>
          <a:p>
            <a:pPr lvl="2" eaLnBrk="0" hangingPunct="0">
              <a:buFontTx/>
              <a:buChar char="•"/>
            </a:pPr>
            <a:r>
              <a:rPr lang="en-US"/>
              <a:t>Open the </a:t>
            </a:r>
            <a:r>
              <a:rPr lang="en-US">
                <a:latin typeface="Courier New" pitchFamily="49" charset="0"/>
              </a:rPr>
              <a:t>alert_SID.log</a:t>
            </a:r>
            <a:r>
              <a:rPr lang="en-US"/>
              <a:t> file with a text editor.</a:t>
            </a:r>
          </a:p>
          <a:p>
            <a:pPr lvl="1" eaLnBrk="0" hangingPunct="0">
              <a:buFontTx/>
              <a:buNone/>
            </a:pPr>
            <a:r>
              <a:rPr lang="en-US" b="1"/>
              <a:t>To view the XML-formatted alert log:</a:t>
            </a:r>
          </a:p>
          <a:p>
            <a:pPr lvl="2" eaLnBrk="0" hangingPunct="0">
              <a:buFontTx/>
              <a:buChar char="•"/>
            </a:pPr>
            <a:r>
              <a:rPr lang="en-US"/>
              <a:t>In the </a:t>
            </a:r>
            <a:r>
              <a:rPr lang="en-US">
                <a:latin typeface="Courier New" pitchFamily="49" charset="0"/>
              </a:rPr>
              <a:t>V$DIAG_INFO</a:t>
            </a:r>
            <a:r>
              <a:rPr lang="en-US"/>
              <a:t> query results, note the path that corresponds to the Diag Alert entry. Change directory to that path.</a:t>
            </a:r>
          </a:p>
          <a:p>
            <a:pPr lvl="2" eaLnBrk="0" hangingPunct="0">
              <a:buFontTx/>
              <a:buChar char="•"/>
            </a:pPr>
            <a:r>
              <a:rPr lang="en-US"/>
              <a:t>Open the </a:t>
            </a:r>
            <a:r>
              <a:rPr lang="en-US">
                <a:latin typeface="Courier New" pitchFamily="49" charset="0"/>
              </a:rPr>
              <a:t>log.xml</a:t>
            </a:r>
            <a:r>
              <a:rPr lang="en-US"/>
              <a:t> file with a text editor.</a:t>
            </a:r>
          </a:p>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4 - </a:t>
            </a:r>
            <a:fld id="{10DA3EA9-4A7D-4F9A-B493-F74C5F369BE9}" type="slidenum">
              <a:rPr lang="en-US"/>
              <a:pPr/>
              <a:t>4</a:t>
            </a:fld>
            <a:endParaRPr lang="en-US"/>
          </a:p>
        </p:txBody>
      </p:sp>
      <p:sp>
        <p:nvSpPr>
          <p:cNvPr id="321538" name="Rectangle 2"/>
          <p:cNvSpPr>
            <a:spLocks noChangeArrowheads="1" noTextEdit="1"/>
          </p:cNvSpPr>
          <p:nvPr>
            <p:ph type="sldImg"/>
          </p:nvPr>
        </p:nvSpPr>
        <p:spPr>
          <a:ln/>
        </p:spPr>
      </p:sp>
      <p:sp>
        <p:nvSpPr>
          <p:cNvPr id="321539" name="Rectangle 3"/>
          <p:cNvSpPr>
            <a:spLocks noGrp="1" noChangeArrowheads="1"/>
          </p:cNvSpPr>
          <p:nvPr>
            <p:ph type="body" idx="1"/>
          </p:nvPr>
        </p:nvSpPr>
        <p:spPr>
          <a:xfrm>
            <a:off x="458788" y="5221288"/>
            <a:ext cx="6073775" cy="3541712"/>
          </a:xfrm>
        </p:spPr>
        <p:txBody>
          <a:bodyPr/>
          <a:lstStyle/>
          <a:p>
            <a:r>
              <a:rPr lang="en-US"/>
              <a:t>Starting and Stopping Database Control</a:t>
            </a:r>
          </a:p>
          <a:p>
            <a:pPr lvl="1"/>
            <a:r>
              <a:rPr lang="en-US"/>
              <a:t>Oracle Database provides </a:t>
            </a:r>
            <a:r>
              <a:rPr lang="en-US" i="1"/>
              <a:t>Database Control</a:t>
            </a:r>
            <a:r>
              <a:rPr lang="en-US"/>
              <a:t>, which is a stand-alone management console for databases that are not connected to the Grid Control framework. Each database that is managed with Database Control has a separate Database Control installation; from any one Database Control, you can manage only one database. Before using Database Control, ensure that a </a:t>
            </a:r>
            <a:r>
              <a:rPr lang="en-US">
                <a:latin typeface="Courier New" pitchFamily="49" charset="0"/>
              </a:rPr>
              <a:t>dbconsole</a:t>
            </a:r>
            <a:r>
              <a:rPr lang="en-US"/>
              <a:t> process is started.</a:t>
            </a:r>
          </a:p>
          <a:p>
            <a:pPr lvl="1"/>
            <a:r>
              <a:rPr lang="en-US"/>
              <a:t>Command to start the </a:t>
            </a:r>
            <a:r>
              <a:rPr lang="en-US">
                <a:latin typeface="Courier New" pitchFamily="49" charset="0"/>
              </a:rPr>
              <a:t>dbconsole</a:t>
            </a:r>
            <a:r>
              <a:rPr lang="en-US"/>
              <a:t> process:</a:t>
            </a:r>
          </a:p>
          <a:p>
            <a:pPr lvl="4"/>
            <a:r>
              <a:rPr lang="en-US"/>
              <a:t>emctl start dbconsole</a:t>
            </a:r>
          </a:p>
          <a:p>
            <a:pPr lvl="1"/>
            <a:r>
              <a:rPr lang="en-US"/>
              <a:t>Command to stop the </a:t>
            </a:r>
            <a:r>
              <a:rPr lang="en-US">
                <a:latin typeface="Courier New" pitchFamily="49" charset="0"/>
              </a:rPr>
              <a:t>dbconsole</a:t>
            </a:r>
            <a:r>
              <a:rPr lang="en-US"/>
              <a:t> process:</a:t>
            </a:r>
          </a:p>
          <a:p>
            <a:pPr lvl="4"/>
            <a:r>
              <a:rPr lang="en-US"/>
              <a:t>emctl stop dbconsole</a:t>
            </a:r>
          </a:p>
          <a:p>
            <a:pPr lvl="1"/>
            <a:r>
              <a:rPr lang="en-US"/>
              <a:t>Command to view the status of the </a:t>
            </a:r>
            <a:r>
              <a:rPr lang="en-US">
                <a:latin typeface="Courier New" pitchFamily="49" charset="0"/>
              </a:rPr>
              <a:t>dbconsole</a:t>
            </a:r>
            <a:r>
              <a:rPr lang="en-US"/>
              <a:t> process:</a:t>
            </a:r>
          </a:p>
          <a:p>
            <a:pPr lvl="4"/>
            <a:r>
              <a:rPr lang="en-US"/>
              <a:t>emctl status dbconsole</a:t>
            </a:r>
          </a:p>
          <a:p>
            <a:pPr lvl="1"/>
            <a:r>
              <a:rPr lang="en-US" b="1"/>
              <a:t>Note:</a:t>
            </a:r>
            <a:r>
              <a:rPr lang="en-US"/>
              <a:t> You may need to navigate to your </a:t>
            </a:r>
            <a:r>
              <a:rPr lang="en-US">
                <a:latin typeface="Courier New" pitchFamily="49" charset="0"/>
              </a:rPr>
              <a:t>$ORACLE_HOME/bin</a:t>
            </a:r>
            <a:r>
              <a:rPr lang="en-US"/>
              <a:t> directory if this directory is not in your operating system (OS) path. There are two </a:t>
            </a:r>
            <a:r>
              <a:rPr lang="en-US">
                <a:latin typeface="Courier New" pitchFamily="49" charset="0"/>
              </a:rPr>
              <a:t>$ORACLE_HOME</a:t>
            </a:r>
            <a:r>
              <a:rPr lang="en-US"/>
              <a:t> locations if Grid Infrastructure is installed and both contain the </a:t>
            </a:r>
            <a:r>
              <a:rPr lang="en-US">
                <a:latin typeface="Courier New" pitchFamily="49" charset="0"/>
              </a:rPr>
              <a:t>emctl</a:t>
            </a:r>
            <a:r>
              <a:rPr lang="en-US"/>
              <a:t> utility. The </a:t>
            </a:r>
            <a:r>
              <a:rPr lang="en-US">
                <a:latin typeface="Courier New" pitchFamily="49" charset="0"/>
              </a:rPr>
              <a:t>emctl</a:t>
            </a:r>
            <a:r>
              <a:rPr lang="en-US"/>
              <a:t> utility should always be invoked using the Oracle database </a:t>
            </a:r>
            <a:r>
              <a:rPr lang="en-US">
                <a:latin typeface="Courier New" pitchFamily="49" charset="0"/>
              </a:rPr>
              <a:t>$ORACLE_HOME</a:t>
            </a:r>
            <a:r>
              <a:rPr lang="en-US"/>
              <a:t> and not the Grid Infrastructure </a:t>
            </a:r>
            <a:r>
              <a:rPr lang="en-US">
                <a:latin typeface="Courier New" pitchFamily="49" charset="0"/>
              </a:rPr>
              <a:t>$ORACLE_HOME</a:t>
            </a:r>
            <a:r>
              <a:rPr lang="en-US"/>
              <a:t>.  Database Control uses a server-side agent process. This agent process automatically starts and stops when the </a:t>
            </a:r>
            <a:r>
              <a:rPr lang="en-US">
                <a:latin typeface="Courier New" pitchFamily="49" charset="0"/>
              </a:rPr>
              <a:t>dbconsole</a:t>
            </a:r>
            <a:r>
              <a:rPr lang="en-US"/>
              <a:t> process is started or stopped.</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4 - </a:t>
            </a:r>
            <a:fld id="{69D78602-E56A-4F99-841A-5AF448CDC3A4}" type="slidenum">
              <a:rPr lang="en-US"/>
              <a:pPr/>
              <a:t>40</a:t>
            </a:fld>
            <a:endParaRPr lang="en-US"/>
          </a:p>
        </p:txBody>
      </p:sp>
      <p:sp>
        <p:nvSpPr>
          <p:cNvPr id="390146" name="Rectangle 2"/>
          <p:cNvSpPr>
            <a:spLocks noChangeArrowheads="1" noTextEdit="1"/>
          </p:cNvSpPr>
          <p:nvPr>
            <p:ph type="sldImg"/>
          </p:nvPr>
        </p:nvSpPr>
        <p:spPr>
          <a:ln/>
        </p:spPr>
      </p:sp>
      <p:sp>
        <p:nvSpPr>
          <p:cNvPr id="390147" name="Rectangle 3"/>
          <p:cNvSpPr>
            <a:spLocks noGrp="1" noChangeArrowheads="1"/>
          </p:cNvSpPr>
          <p:nvPr>
            <p:ph type="body" idx="1"/>
          </p:nvPr>
        </p:nvSpPr>
        <p:spPr>
          <a:xfrm>
            <a:off x="458788" y="5221288"/>
            <a:ext cx="6073775" cy="3541712"/>
          </a:xfrm>
        </p:spPr>
        <p:txBody>
          <a:bodyPr/>
          <a:lstStyle/>
          <a:p>
            <a:r>
              <a:rPr lang="en-US"/>
              <a:t>Using Trace Files </a:t>
            </a:r>
          </a:p>
          <a:p>
            <a:pPr lvl="1"/>
            <a:r>
              <a:rPr lang="en-US"/>
              <a:t>Each server and background process can write to an associated trace file. When a process detects an internal error, it dumps information about the error to its trace file. If an internal error occurs and information is written to a trace file, the administrator should contact Oracle Support Services.</a:t>
            </a:r>
          </a:p>
          <a:p>
            <a:pPr lvl="1"/>
            <a:r>
              <a:rPr lang="en-US"/>
              <a:t>All file names of trace files associated with a background process contain the name of the process that generated the trace file. The one exception to this is trace files that are generated by job queue processes (</a:t>
            </a:r>
            <a:r>
              <a:rPr lang="en-US">
                <a:latin typeface="Courier New" pitchFamily="49" charset="0"/>
              </a:rPr>
              <a:t>Jnnn</a:t>
            </a:r>
            <a:r>
              <a:rPr lang="en-US"/>
              <a:t>).</a:t>
            </a:r>
          </a:p>
          <a:p>
            <a:pPr lvl="1"/>
            <a:r>
              <a:rPr lang="en-US"/>
              <a:t>Additional information in trace files can provide guidance for tuning applications or an instance. Background processes always write this information to a trace file when appropriate.</a:t>
            </a:r>
          </a:p>
          <a:p>
            <a:pPr lvl="1"/>
            <a:r>
              <a:rPr lang="en-US"/>
              <a:t>Beginning with Oracle Database 11</a:t>
            </a:r>
            <a:r>
              <a:rPr lang="en-US" i="1"/>
              <a:t>g</a:t>
            </a:r>
            <a:r>
              <a:rPr lang="en-US"/>
              <a:t>, an advanced fault diagnosability infrastructure is included for preventing, detecting, diagnosing, and resolving problems. In particular, problems that are targeted include critical errors such as those caused by database code bugs, metadata corruption, and customer data corruption.</a:t>
            </a:r>
          </a:p>
          <a:p>
            <a:pPr lvl="1"/>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4 - </a:t>
            </a:r>
            <a:fld id="{FF94946A-FFF2-4446-9AED-AE29FF00F2CB}" type="slidenum">
              <a:rPr lang="en-US"/>
              <a:pPr/>
              <a:t>41</a:t>
            </a:fld>
            <a:endParaRPr lang="en-US"/>
          </a:p>
        </p:txBody>
      </p:sp>
      <p:sp>
        <p:nvSpPr>
          <p:cNvPr id="446467" name="Rectangle 3"/>
          <p:cNvSpPr>
            <a:spLocks noGrp="1" noChangeArrowheads="1"/>
          </p:cNvSpPr>
          <p:nvPr>
            <p:ph type="body" idx="1"/>
          </p:nvPr>
        </p:nvSpPr>
        <p:spPr>
          <a:xfrm>
            <a:off x="457200" y="450850"/>
            <a:ext cx="6076950" cy="8426450"/>
          </a:xfrm>
        </p:spPr>
        <p:txBody>
          <a:bodyPr/>
          <a:lstStyle/>
          <a:p>
            <a:r>
              <a:rPr lang="en-US"/>
              <a:t>Using Trace Files (continued)</a:t>
            </a:r>
          </a:p>
          <a:p>
            <a:pPr lvl="1"/>
            <a:r>
              <a:rPr lang="en-US"/>
              <a:t>When a critical error occurs, an incident number is assigned to it; diagnostic data for the error (such as trace files) is immediately captured and tagged with this number. The data is then stored in the automatic diagnostic repository (ADR)—a file-based repository outside the database—where it can later be retrieved by incident number and analyzed.</a:t>
            </a:r>
          </a:p>
          <a:p>
            <a:pPr lvl="1" eaLnBrk="0" hangingPunct="0">
              <a:buFontTx/>
              <a:buNone/>
            </a:pPr>
            <a:r>
              <a:rPr lang="en-US"/>
              <a:t>The ADR is a systemwide tracing and logging central repository for database diagnostic data such as traces, the alert log, health monitor reports, and more.</a:t>
            </a:r>
          </a:p>
          <a:p>
            <a:pPr lvl="1" eaLnBrk="0" hangingPunct="0">
              <a:buFontTx/>
              <a:buNone/>
            </a:pPr>
            <a:r>
              <a:rPr lang="en-US"/>
              <a:t>The ADR root directory is known as </a:t>
            </a:r>
            <a:r>
              <a:rPr lang="en-US" i="1"/>
              <a:t>ADR base</a:t>
            </a:r>
            <a:r>
              <a:rPr lang="en-US"/>
              <a:t>. Its location is set by the </a:t>
            </a:r>
            <a:r>
              <a:rPr lang="en-US">
                <a:latin typeface="Courier New" pitchFamily="49" charset="0"/>
              </a:rPr>
              <a:t>DIAGNOSTIC_DEST</a:t>
            </a:r>
            <a:r>
              <a:rPr lang="en-US"/>
              <a:t> initialization parameter. If this parameter is omitted or left null, the database sets </a:t>
            </a:r>
            <a:r>
              <a:rPr lang="en-US">
                <a:latin typeface="Courier New" pitchFamily="49" charset="0"/>
              </a:rPr>
              <a:t>DIAGNOSTIC_DEST</a:t>
            </a:r>
            <a:r>
              <a:rPr lang="en-US"/>
              <a:t> upon startup as follows:</a:t>
            </a:r>
          </a:p>
          <a:p>
            <a:pPr lvl="2" eaLnBrk="0" hangingPunct="0">
              <a:buFontTx/>
              <a:buChar char="•"/>
            </a:pPr>
            <a:r>
              <a:rPr lang="en-US"/>
              <a:t>If the </a:t>
            </a:r>
            <a:r>
              <a:rPr lang="en-US">
                <a:latin typeface="Courier New" pitchFamily="49" charset="0"/>
              </a:rPr>
              <a:t>ORACLE_BASE</a:t>
            </a:r>
            <a:r>
              <a:rPr lang="en-US"/>
              <a:t> environment variable is set, </a:t>
            </a:r>
            <a:r>
              <a:rPr lang="en-US">
                <a:latin typeface="Courier New" pitchFamily="49" charset="0"/>
              </a:rPr>
              <a:t>DIAGNOSTIC_DEST</a:t>
            </a:r>
            <a:r>
              <a:rPr lang="en-US"/>
              <a:t> is set to the directory designated by </a:t>
            </a:r>
            <a:r>
              <a:rPr lang="en-US">
                <a:latin typeface="Courier New" pitchFamily="49" charset="0"/>
              </a:rPr>
              <a:t>ORACLE_BASE</a:t>
            </a:r>
            <a:r>
              <a:rPr lang="en-US"/>
              <a:t>.</a:t>
            </a:r>
          </a:p>
          <a:p>
            <a:pPr lvl="2" eaLnBrk="0" hangingPunct="0">
              <a:buFontTx/>
              <a:buChar char="•"/>
            </a:pPr>
            <a:r>
              <a:rPr lang="en-US"/>
              <a:t>If the </a:t>
            </a:r>
            <a:r>
              <a:rPr lang="en-US">
                <a:latin typeface="Courier New" pitchFamily="49" charset="0"/>
              </a:rPr>
              <a:t>ORACLE_BASE</a:t>
            </a:r>
            <a:r>
              <a:rPr lang="en-US"/>
              <a:t> environment variable is not set, </a:t>
            </a:r>
            <a:r>
              <a:rPr lang="en-US">
                <a:latin typeface="Courier New" pitchFamily="49" charset="0"/>
              </a:rPr>
              <a:t>DIAGNOSTIC_DEST</a:t>
            </a:r>
            <a:r>
              <a:rPr lang="en-US"/>
              <a:t> is set to </a:t>
            </a:r>
            <a:r>
              <a:rPr lang="en-US">
                <a:latin typeface="Courier New" pitchFamily="49" charset="0"/>
              </a:rPr>
              <a:t>ORACLE_HOME/log</a:t>
            </a:r>
            <a:r>
              <a:rPr lang="en-US"/>
              <a:t>.</a:t>
            </a:r>
            <a:endParaRPr lang="en-US">
              <a:latin typeface="Courier New" pitchFamily="49" charset="0"/>
            </a:endParaRPr>
          </a:p>
          <a:p>
            <a:pPr lvl="1" eaLnBrk="0" hangingPunct="0">
              <a:buFontTx/>
              <a:buNone/>
            </a:pPr>
            <a:r>
              <a:rPr lang="en-US"/>
              <a:t>The location of an ADR home is given by the following path, which starts at the ADR base directory: </a:t>
            </a:r>
          </a:p>
          <a:p>
            <a:pPr lvl="3" eaLnBrk="0" hangingPunct="0">
              <a:spcBef>
                <a:spcPct val="30000"/>
              </a:spcBef>
              <a:buFontTx/>
              <a:buNone/>
            </a:pPr>
            <a:r>
              <a:rPr lang="en-US">
                <a:latin typeface="Courier New" pitchFamily="49" charset="0"/>
                <a:cs typeface="Courier New" pitchFamily="49" charset="0"/>
              </a:rPr>
              <a:t>./diag/product_type/db_id/instance_id </a:t>
            </a:r>
            <a:endParaRPr lang="en-US"/>
          </a:p>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4 - </a:t>
            </a:r>
            <a:fld id="{B27A044E-F20D-4C88-9878-EC57B8C33495}" type="slidenum">
              <a:rPr lang="en-US"/>
              <a:pPr/>
              <a:t>42</a:t>
            </a:fld>
            <a:endParaRPr lang="en-US"/>
          </a:p>
        </p:txBody>
      </p:sp>
      <p:sp>
        <p:nvSpPr>
          <p:cNvPr id="393218" name="Rectangle 2"/>
          <p:cNvSpPr>
            <a:spLocks noChangeArrowheads="1" noTextEdit="1"/>
          </p:cNvSpPr>
          <p:nvPr>
            <p:ph type="sldImg"/>
          </p:nvPr>
        </p:nvSpPr>
        <p:spPr>
          <a:ln/>
        </p:spPr>
      </p:sp>
      <p:sp>
        <p:nvSpPr>
          <p:cNvPr id="393219" name="Rectangle 3"/>
          <p:cNvSpPr>
            <a:spLocks noGrp="1" noChangeArrowheads="1"/>
          </p:cNvSpPr>
          <p:nvPr>
            <p:ph type="body" idx="1"/>
          </p:nvPr>
        </p:nvSpPr>
        <p:spPr>
          <a:xfrm>
            <a:off x="458788" y="5221288"/>
            <a:ext cx="6073775" cy="3541712"/>
          </a:xfrm>
        </p:spPr>
        <p:txBody>
          <a:bodyPr/>
          <a:lstStyle/>
          <a:p>
            <a:r>
              <a:rPr lang="en-US"/>
              <a:t>Dynamic Performance Views</a:t>
            </a:r>
          </a:p>
          <a:p>
            <a:pPr lvl="1"/>
            <a:r>
              <a:rPr lang="en-US"/>
              <a:t>The Oracle database also maintains a more dynamic set of data about the operation and performance of the database instance. These dynamic performance views are based on virtual tables that are built from memory structures inside the database server. That is, they are not conventional tables that reside in a database. This is the reason why some of them are available before a database is mounted or open.</a:t>
            </a:r>
          </a:p>
          <a:p>
            <a:pPr lvl="1"/>
            <a:r>
              <a:rPr lang="en-US"/>
              <a:t>Dynamic performance views include information about:</a:t>
            </a:r>
          </a:p>
          <a:p>
            <a:pPr lvl="2"/>
            <a:r>
              <a:rPr lang="en-US"/>
              <a:t>Sessions</a:t>
            </a:r>
          </a:p>
          <a:p>
            <a:pPr lvl="2"/>
            <a:r>
              <a:rPr lang="en-US"/>
              <a:t>File states</a:t>
            </a:r>
          </a:p>
          <a:p>
            <a:pPr lvl="2"/>
            <a:r>
              <a:rPr lang="en-US"/>
              <a:t>Progress of jobs and tasks</a:t>
            </a:r>
          </a:p>
          <a:p>
            <a:pPr lvl="2"/>
            <a:r>
              <a:rPr lang="en-US"/>
              <a:t>Locks</a:t>
            </a:r>
          </a:p>
          <a:p>
            <a:pPr lvl="2"/>
            <a:r>
              <a:rPr lang="en-US"/>
              <a:t>Backup status</a:t>
            </a:r>
          </a:p>
          <a:p>
            <a:pPr lvl="2"/>
            <a:r>
              <a:rPr lang="en-US"/>
              <a:t>Memory usage and allocation</a:t>
            </a:r>
          </a:p>
          <a:p>
            <a:pPr lvl="2"/>
            <a:r>
              <a:rPr lang="en-US"/>
              <a:t>System and session parameters</a:t>
            </a:r>
          </a:p>
          <a:p>
            <a:pPr lvl="2"/>
            <a:r>
              <a:rPr lang="en-US"/>
              <a:t>SQL execution</a:t>
            </a:r>
          </a:p>
          <a:p>
            <a:pPr lvl="2"/>
            <a:r>
              <a:rPr lang="en-US"/>
              <a:t>Statistics and metrics</a:t>
            </a:r>
          </a:p>
          <a:p>
            <a:pPr lvl="1"/>
            <a:r>
              <a:rPr lang="en-US" b="1"/>
              <a:t>Note: </a:t>
            </a:r>
            <a:r>
              <a:rPr lang="en-US"/>
              <a:t>The </a:t>
            </a:r>
            <a:r>
              <a:rPr lang="en-US">
                <a:latin typeface="Courier New" pitchFamily="49" charset="0"/>
              </a:rPr>
              <a:t>DICT</a:t>
            </a:r>
            <a:r>
              <a:rPr lang="en-US"/>
              <a:t> and </a:t>
            </a:r>
            <a:r>
              <a:rPr lang="en-US">
                <a:latin typeface="Courier New" pitchFamily="49" charset="0"/>
              </a:rPr>
              <a:t>DICT_COLUMNS</a:t>
            </a:r>
            <a:r>
              <a:rPr lang="en-US"/>
              <a:t> views also contain the names of these dynamic performance views. Dynamic performance views start with the prefix 'v$' and there are over 590 of them.</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4 - </a:t>
            </a:r>
            <a:fld id="{018336DD-17E2-450B-AEC8-D1A669BB4F90}" type="slidenum">
              <a:rPr lang="en-US"/>
              <a:pPr/>
              <a:t>43</a:t>
            </a:fld>
            <a:endParaRPr lang="en-US"/>
          </a:p>
        </p:txBody>
      </p:sp>
      <p:sp>
        <p:nvSpPr>
          <p:cNvPr id="395266" name="Rectangle 2"/>
          <p:cNvSpPr>
            <a:spLocks noChangeArrowheads="1" noTextEdit="1"/>
          </p:cNvSpPr>
          <p:nvPr>
            <p:ph type="sldImg"/>
          </p:nvPr>
        </p:nvSpPr>
        <p:spPr>
          <a:ln/>
        </p:spPr>
      </p:sp>
      <p:sp>
        <p:nvSpPr>
          <p:cNvPr id="395267" name="Rectangle 3"/>
          <p:cNvSpPr>
            <a:spLocks noGrp="1" noChangeArrowheads="1"/>
          </p:cNvSpPr>
          <p:nvPr>
            <p:ph type="body" idx="1"/>
          </p:nvPr>
        </p:nvSpPr>
        <p:spPr>
          <a:xfrm>
            <a:off x="458788" y="5221288"/>
            <a:ext cx="6073775" cy="3541712"/>
          </a:xfrm>
        </p:spPr>
        <p:txBody>
          <a:bodyPr/>
          <a:lstStyle/>
          <a:p>
            <a:r>
              <a:rPr lang="en-US"/>
              <a:t>Dynamic Performance Views: Usage Examples</a:t>
            </a:r>
          </a:p>
          <a:p>
            <a:pPr lvl="1"/>
            <a:r>
              <a:rPr lang="en-US"/>
              <a:t>A frequent user of these views is Enterprise Manager, but users can also query these views as needed. The three examples shown in the slide answer the following questions:</a:t>
            </a:r>
          </a:p>
          <a:p>
            <a:pPr lvl="2">
              <a:buFont typeface="Times New Roman" pitchFamily="18" charset="0"/>
              <a:buNone/>
            </a:pPr>
            <a:r>
              <a:rPr lang="en-US"/>
              <a:t>1.	For which SQL statements (and their associated numbers of executions) is the CPU time consumed greater than 200,000 microseconds?</a:t>
            </a:r>
          </a:p>
          <a:p>
            <a:pPr lvl="2">
              <a:buFont typeface="Times New Roman" pitchFamily="18" charset="0"/>
              <a:buNone/>
            </a:pPr>
            <a:r>
              <a:rPr lang="en-US"/>
              <a:t>2.	Which current sessions are logged in from the </a:t>
            </a:r>
            <a:r>
              <a:rPr lang="en-US">
                <a:latin typeface="Courier New" pitchFamily="49" charset="0"/>
              </a:rPr>
              <a:t>EDRSR9P1</a:t>
            </a:r>
            <a:r>
              <a:rPr lang="en-US"/>
              <a:t> computer on the last day?</a:t>
            </a:r>
          </a:p>
          <a:p>
            <a:pPr lvl="2">
              <a:buFont typeface="Times New Roman" pitchFamily="18" charset="0"/>
              <a:buNone/>
            </a:pPr>
            <a:r>
              <a:rPr lang="en-US"/>
              <a:t>3.	What are the session IDs of those sessions that are currently holding a lock that is blocking another user, and how long have those locks been held?</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4 - </a:t>
            </a:r>
            <a:fld id="{A15C472C-9775-41EC-9525-1F60410E0A27}" type="slidenum">
              <a:rPr lang="en-US"/>
              <a:pPr/>
              <a:t>44</a:t>
            </a:fld>
            <a:endParaRPr lang="en-US"/>
          </a:p>
        </p:txBody>
      </p:sp>
      <p:sp>
        <p:nvSpPr>
          <p:cNvPr id="397314" name="Rectangle 2"/>
          <p:cNvSpPr>
            <a:spLocks noChangeArrowheads="1" noTextEdit="1"/>
          </p:cNvSpPr>
          <p:nvPr>
            <p:ph type="sldImg"/>
          </p:nvPr>
        </p:nvSpPr>
        <p:spPr>
          <a:ln/>
        </p:spPr>
      </p:sp>
      <p:sp>
        <p:nvSpPr>
          <p:cNvPr id="397315" name="Rectangle 3"/>
          <p:cNvSpPr>
            <a:spLocks noGrp="1" noChangeArrowheads="1"/>
          </p:cNvSpPr>
          <p:nvPr>
            <p:ph type="body" idx="1"/>
          </p:nvPr>
        </p:nvSpPr>
        <p:spPr>
          <a:xfrm>
            <a:off x="458788" y="5221288"/>
            <a:ext cx="6073775" cy="3541712"/>
          </a:xfrm>
        </p:spPr>
        <p:txBody>
          <a:bodyPr/>
          <a:lstStyle/>
          <a:p>
            <a:r>
              <a:rPr lang="en-US"/>
              <a:t>Dynamic Performance Views: Considerations</a:t>
            </a:r>
          </a:p>
          <a:p>
            <a:pPr lvl="1"/>
            <a:r>
              <a:rPr lang="en-US"/>
              <a:t>Some dynamic views contain data that is not applicable to all states of an instance or database. For example, if an instance has just been started but no database is mounted, you can query </a:t>
            </a:r>
            <a:r>
              <a:rPr lang="en-US">
                <a:latin typeface="Courier New" pitchFamily="49" charset="0"/>
              </a:rPr>
              <a:t>V$BGPROCESS</a:t>
            </a:r>
            <a:r>
              <a:rPr lang="en-US"/>
              <a:t> to see the list of background processes that are running. But you cannot query </a:t>
            </a:r>
            <a:r>
              <a:rPr lang="en-US">
                <a:latin typeface="Courier New" pitchFamily="49" charset="0"/>
              </a:rPr>
              <a:t>V$DATAFILE</a:t>
            </a:r>
            <a:r>
              <a:rPr lang="en-US"/>
              <a:t> to see the status of database data files because it is the mounting of a database that reads the control file to find out about the data files associated with a database.</a:t>
            </a:r>
          </a:p>
          <a:p>
            <a:pPr lvl="1"/>
            <a:r>
              <a:rPr lang="en-US"/>
              <a:t>Some </a:t>
            </a:r>
            <a:r>
              <a:rPr lang="en-US">
                <a:latin typeface="Courier New" pitchFamily="49" charset="0"/>
              </a:rPr>
              <a:t>V$</a:t>
            </a:r>
            <a:r>
              <a:rPr lang="en-US"/>
              <a:t> views contain information that is similar to information in the corresponding </a:t>
            </a:r>
            <a:r>
              <a:rPr lang="en-US">
                <a:latin typeface="Courier New" pitchFamily="49" charset="0"/>
              </a:rPr>
              <a:t>DBA_</a:t>
            </a:r>
            <a:r>
              <a:rPr lang="en-US"/>
              <a:t> views. For example, </a:t>
            </a:r>
            <a:r>
              <a:rPr lang="en-US">
                <a:latin typeface="Courier New" pitchFamily="49" charset="0"/>
              </a:rPr>
              <a:t>V$DATAFILE</a:t>
            </a:r>
            <a:r>
              <a:rPr lang="en-US"/>
              <a:t> is similar to </a:t>
            </a:r>
            <a:r>
              <a:rPr lang="en-US">
                <a:latin typeface="Courier New" pitchFamily="49" charset="0"/>
              </a:rPr>
              <a:t>DBA_DATA_FILES</a:t>
            </a:r>
            <a:r>
              <a:rPr lang="en-US"/>
              <a:t>. Note also that </a:t>
            </a:r>
            <a:r>
              <a:rPr lang="en-US">
                <a:latin typeface="Courier New" pitchFamily="49" charset="0"/>
              </a:rPr>
              <a:t>V$</a:t>
            </a:r>
            <a:r>
              <a:rPr lang="en-US"/>
              <a:t> view names are generally singular and </a:t>
            </a:r>
            <a:r>
              <a:rPr lang="en-US">
                <a:latin typeface="Courier New" pitchFamily="49" charset="0"/>
              </a:rPr>
              <a:t>DBA_</a:t>
            </a:r>
            <a:r>
              <a:rPr lang="en-US"/>
              <a:t> view names are plural. </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4 - </a:t>
            </a:r>
            <a:fld id="{46F72235-40D6-4FD7-A899-1491E3E1E354}" type="slidenum">
              <a:rPr lang="en-US"/>
              <a:pPr/>
              <a:t>45</a:t>
            </a:fld>
            <a:endParaRPr lang="en-US"/>
          </a:p>
        </p:txBody>
      </p:sp>
      <p:sp>
        <p:nvSpPr>
          <p:cNvPr id="399362" name="Rectangle 2"/>
          <p:cNvSpPr>
            <a:spLocks noChangeArrowheads="1" noTextEdit="1"/>
          </p:cNvSpPr>
          <p:nvPr>
            <p:ph type="sldImg"/>
          </p:nvPr>
        </p:nvSpPr>
        <p:spPr>
          <a:ln/>
        </p:spPr>
      </p:sp>
      <p:sp>
        <p:nvSpPr>
          <p:cNvPr id="399363" name="Rectangle 3"/>
          <p:cNvSpPr>
            <a:spLocks noGrp="1" noChangeArrowheads="1"/>
          </p:cNvSpPr>
          <p:nvPr>
            <p:ph type="body" idx="1"/>
          </p:nvPr>
        </p:nvSpPr>
        <p:spPr>
          <a:xfrm>
            <a:off x="458788" y="5221288"/>
            <a:ext cx="6073775" cy="3541712"/>
          </a:xfrm>
        </p:spPr>
        <p:txBody>
          <a:bodyPr/>
          <a:lstStyle/>
          <a:p>
            <a:r>
              <a:rPr lang="en-US"/>
              <a:t>Data Dictionary: Overview</a:t>
            </a:r>
          </a:p>
          <a:p>
            <a:pPr lvl="1"/>
            <a:r>
              <a:rPr lang="en-US"/>
              <a:t>The Oracle data dictionary is the metadata of the database and contains the names and attributes of all objects in the database. The creation or modification of any object causes an update to the data dictionary that reflects those changes. This information is stored in the base tables that are maintained by the Oracle database, but you access these tables by using predefined views rather than reading the tables directly.</a:t>
            </a:r>
          </a:p>
          <a:p>
            <a:pPr lvl="1"/>
            <a:r>
              <a:rPr lang="en-US"/>
              <a:t>The data dictionary:</a:t>
            </a:r>
          </a:p>
          <a:p>
            <a:pPr lvl="2"/>
            <a:r>
              <a:rPr lang="en-US"/>
              <a:t>Is used by the Oracle database server to find information about users, objects, constraints, and storage</a:t>
            </a:r>
          </a:p>
          <a:p>
            <a:pPr lvl="2"/>
            <a:r>
              <a:rPr lang="en-US"/>
              <a:t>Is maintained by the Oracle database server as object structures or definitions are modified</a:t>
            </a:r>
          </a:p>
          <a:p>
            <a:pPr lvl="2"/>
            <a:r>
              <a:rPr lang="en-US"/>
              <a:t>Is available for use by any user to query information about the database</a:t>
            </a:r>
          </a:p>
          <a:p>
            <a:pPr lvl="2"/>
            <a:r>
              <a:rPr lang="en-US"/>
              <a:t>Is owned by the </a:t>
            </a:r>
            <a:r>
              <a:rPr lang="en-US">
                <a:latin typeface="Courier New" pitchFamily="49" charset="0"/>
              </a:rPr>
              <a:t>SYS</a:t>
            </a:r>
            <a:r>
              <a:rPr lang="en-US"/>
              <a:t> user</a:t>
            </a:r>
          </a:p>
          <a:p>
            <a:pPr lvl="2"/>
            <a:r>
              <a:rPr lang="en-US"/>
              <a:t>Should never be modified directly using SQL</a:t>
            </a:r>
          </a:p>
          <a:p>
            <a:pPr lvl="1"/>
            <a:r>
              <a:rPr lang="en-US" b="1"/>
              <a:t>Note: </a:t>
            </a:r>
            <a:r>
              <a:rPr lang="en-US"/>
              <a:t>The </a:t>
            </a:r>
            <a:r>
              <a:rPr lang="en-US">
                <a:latin typeface="Courier New" pitchFamily="49" charset="0"/>
              </a:rPr>
              <a:t>DICTIONARY</a:t>
            </a:r>
            <a:r>
              <a:rPr lang="en-US"/>
              <a:t> data dictionary view (or the </a:t>
            </a:r>
            <a:r>
              <a:rPr lang="en-US">
                <a:latin typeface="Courier New" pitchFamily="49" charset="0"/>
              </a:rPr>
              <a:t>DICT</a:t>
            </a:r>
            <a:r>
              <a:rPr lang="en-US"/>
              <a:t> synonym for this) contains the names and descriptions of data dictionary tables and views. Use the </a:t>
            </a:r>
            <a:r>
              <a:rPr lang="en-US">
                <a:latin typeface="Courier New" pitchFamily="49" charset="0"/>
              </a:rPr>
              <a:t>DICT_COLUMNS</a:t>
            </a:r>
            <a:r>
              <a:rPr lang="en-US"/>
              <a:t> view to see the view columns and their definitions. For complete definitions of each view, see the </a:t>
            </a:r>
            <a:r>
              <a:rPr lang="en-US" i="1"/>
              <a:t>Oracle Database Reference</a:t>
            </a:r>
            <a:r>
              <a:rPr lang="en-US"/>
              <a:t>. There are over 1000 views that reference hundreds of base tables.</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4 - </a:t>
            </a:r>
            <a:fld id="{4D6DC625-F28B-463F-89CA-F2622BA2DA11}" type="slidenum">
              <a:rPr lang="en-US"/>
              <a:pPr/>
              <a:t>46</a:t>
            </a:fld>
            <a:endParaRPr lang="en-US"/>
          </a:p>
        </p:txBody>
      </p:sp>
      <p:sp>
        <p:nvSpPr>
          <p:cNvPr id="401410" name="Rectangle 2"/>
          <p:cNvSpPr>
            <a:spLocks noChangeArrowheads="1" noTextEdit="1"/>
          </p:cNvSpPr>
          <p:nvPr>
            <p:ph type="sldImg"/>
          </p:nvPr>
        </p:nvSpPr>
        <p:spPr>
          <a:ln/>
        </p:spPr>
      </p:sp>
      <p:sp>
        <p:nvSpPr>
          <p:cNvPr id="401411" name="Rectangle 3"/>
          <p:cNvSpPr>
            <a:spLocks noGrp="1" noChangeArrowheads="1"/>
          </p:cNvSpPr>
          <p:nvPr>
            <p:ph type="body" idx="1"/>
          </p:nvPr>
        </p:nvSpPr>
        <p:spPr>
          <a:xfrm>
            <a:off x="458788" y="5221288"/>
            <a:ext cx="6073775" cy="3541712"/>
          </a:xfrm>
        </p:spPr>
        <p:txBody>
          <a:bodyPr/>
          <a:lstStyle/>
          <a:p>
            <a:r>
              <a:rPr lang="en-US"/>
              <a:t>Data Dictionary Views</a:t>
            </a:r>
          </a:p>
          <a:p>
            <a:pPr lvl="1"/>
            <a:r>
              <a:rPr lang="en-US"/>
              <a:t>The view prefixes indicate the data (and how much of that data) a given user can see. </a:t>
            </a:r>
          </a:p>
          <a:p>
            <a:pPr lvl="1"/>
            <a:r>
              <a:rPr lang="en-US"/>
              <a:t>The global view of everything is accessed only by users with DBA privileges, using the </a:t>
            </a:r>
            <a:br>
              <a:rPr lang="en-US"/>
            </a:br>
            <a:r>
              <a:rPr lang="en-US">
                <a:latin typeface="Courier New" pitchFamily="49" charset="0"/>
              </a:rPr>
              <a:t>DBA_</a:t>
            </a:r>
            <a:r>
              <a:rPr lang="en-US"/>
              <a:t> prefix. </a:t>
            </a:r>
          </a:p>
          <a:p>
            <a:pPr lvl="1"/>
            <a:r>
              <a:rPr lang="en-US"/>
              <a:t>The next level of privilege is at the </a:t>
            </a:r>
            <a:r>
              <a:rPr lang="en-US">
                <a:latin typeface="Courier New" pitchFamily="49" charset="0"/>
              </a:rPr>
              <a:t>ALL_</a:t>
            </a:r>
            <a:r>
              <a:rPr lang="en-US"/>
              <a:t> prefix level, which represents all objects that the querying user is privileged to see, whether the user owns them or not. For example, if </a:t>
            </a:r>
            <a:br>
              <a:rPr lang="en-US"/>
            </a:br>
            <a:r>
              <a:rPr lang="en-US">
                <a:latin typeface="Courier New" pitchFamily="49" charset="0"/>
              </a:rPr>
              <a:t>USER_A</a:t>
            </a:r>
            <a:r>
              <a:rPr lang="en-US"/>
              <a:t> has been granted access to a table owned by </a:t>
            </a:r>
            <a:r>
              <a:rPr lang="en-US">
                <a:latin typeface="Courier New" pitchFamily="49" charset="0"/>
              </a:rPr>
              <a:t>USER_B</a:t>
            </a:r>
            <a:r>
              <a:rPr lang="en-US"/>
              <a:t>, then </a:t>
            </a:r>
            <a:r>
              <a:rPr lang="en-US">
                <a:latin typeface="Courier New" pitchFamily="49" charset="0"/>
              </a:rPr>
              <a:t>USER_A</a:t>
            </a:r>
            <a:r>
              <a:rPr lang="en-US"/>
              <a:t> sees that table listed in any </a:t>
            </a:r>
            <a:r>
              <a:rPr lang="en-US">
                <a:latin typeface="Courier New" pitchFamily="49" charset="0"/>
              </a:rPr>
              <a:t>ALL_</a:t>
            </a:r>
            <a:r>
              <a:rPr lang="en-US"/>
              <a:t> view dealing with table names. </a:t>
            </a:r>
          </a:p>
          <a:p>
            <a:pPr lvl="1"/>
            <a:r>
              <a:rPr lang="en-US"/>
              <a:t>The </a:t>
            </a:r>
            <a:r>
              <a:rPr lang="en-US">
                <a:latin typeface="Courier New" pitchFamily="49" charset="0"/>
              </a:rPr>
              <a:t>USER_</a:t>
            </a:r>
            <a:r>
              <a:rPr lang="en-US"/>
              <a:t> prefix represents the smallest scope of visibility. This type of view shows only those objects that the querying user owns (that is, those that are present in the user’s own schema).</a:t>
            </a:r>
          </a:p>
          <a:p>
            <a:pPr lvl="1"/>
            <a:r>
              <a:rPr lang="en-US"/>
              <a:t>Generally, each view set is a subset of the higher-privileged view set, row-wise and column-wise. Not all views in a given view set have a corresponding view in the other view sets. </a:t>
            </a:r>
            <a:br>
              <a:rPr lang="en-US"/>
            </a:br>
            <a:r>
              <a:rPr lang="en-US"/>
              <a:t>This is dependent on the nature of the information in the view. For example, there is a </a:t>
            </a:r>
            <a:r>
              <a:rPr lang="en-US">
                <a:latin typeface="Courier New" pitchFamily="49" charset="0"/>
              </a:rPr>
              <a:t>DBA_LOCK</a:t>
            </a:r>
            <a:r>
              <a:rPr lang="en-US"/>
              <a:t> view, but there is no </a:t>
            </a:r>
            <a:r>
              <a:rPr lang="en-US">
                <a:latin typeface="Courier New" pitchFamily="49" charset="0"/>
              </a:rPr>
              <a:t>ALL_LOCK</a:t>
            </a:r>
            <a:r>
              <a:rPr lang="en-US"/>
              <a:t> view. This is because only a DBA would have interest in data about locks. Be sure to choose the appropriate view set to meet the need that you have. If you have the privilege to access the </a:t>
            </a:r>
            <a:r>
              <a:rPr lang="en-US">
                <a:latin typeface="Courier New" pitchFamily="49" charset="0"/>
              </a:rPr>
              <a:t>DBA</a:t>
            </a:r>
            <a:r>
              <a:rPr lang="en-US"/>
              <a:t> views, you still may want to query only the </a:t>
            </a:r>
            <a:r>
              <a:rPr lang="en-US">
                <a:latin typeface="Courier New" pitchFamily="49" charset="0"/>
              </a:rPr>
              <a:t>USER</a:t>
            </a:r>
            <a:r>
              <a:rPr lang="en-US"/>
              <a:t> version of the view because the results show information on objects that you own and you may not want other objects to be added to your result set.</a:t>
            </a:r>
          </a:p>
          <a:p>
            <a:pPr lvl="1"/>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4 - </a:t>
            </a:r>
            <a:fld id="{03FC52E5-1A3E-4A8B-8391-E5BBBE7595FC}" type="slidenum">
              <a:rPr lang="en-US"/>
              <a:pPr/>
              <a:t>47</a:t>
            </a:fld>
            <a:endParaRPr lang="en-US"/>
          </a:p>
        </p:txBody>
      </p:sp>
      <p:sp>
        <p:nvSpPr>
          <p:cNvPr id="448515" name="Rectangle 3"/>
          <p:cNvSpPr>
            <a:spLocks noGrp="1" noChangeArrowheads="1"/>
          </p:cNvSpPr>
          <p:nvPr>
            <p:ph type="body" idx="1"/>
          </p:nvPr>
        </p:nvSpPr>
        <p:spPr>
          <a:xfrm>
            <a:off x="457200" y="450850"/>
            <a:ext cx="6076950" cy="8426450"/>
          </a:xfrm>
        </p:spPr>
        <p:txBody>
          <a:bodyPr/>
          <a:lstStyle/>
          <a:p>
            <a:r>
              <a:rPr lang="en-US"/>
              <a:t>Data Dictionary Views (continued)</a:t>
            </a:r>
          </a:p>
          <a:p>
            <a:pPr lvl="1"/>
            <a:r>
              <a:rPr lang="en-US"/>
              <a:t>The </a:t>
            </a:r>
            <a:r>
              <a:rPr lang="en-US">
                <a:latin typeface="Courier New" pitchFamily="49" charset="0"/>
              </a:rPr>
              <a:t>DBA_</a:t>
            </a:r>
            <a:r>
              <a:rPr lang="en-US"/>
              <a:t> views can only be queried by users with the </a:t>
            </a:r>
            <a:r>
              <a:rPr lang="en-US">
                <a:latin typeface="Courier New" pitchFamily="49" charset="0"/>
              </a:rPr>
              <a:t>SYSDBA</a:t>
            </a:r>
            <a:r>
              <a:rPr lang="en-US"/>
              <a:t> or </a:t>
            </a:r>
            <a:r>
              <a:rPr lang="en-US">
                <a:latin typeface="Courier New" pitchFamily="49" charset="0"/>
              </a:rPr>
              <a:t>SELECT</a:t>
            </a:r>
            <a:r>
              <a:rPr lang="en-US"/>
              <a:t> </a:t>
            </a:r>
            <a:r>
              <a:rPr lang="en-US">
                <a:latin typeface="Courier New" pitchFamily="49" charset="0"/>
              </a:rPr>
              <a:t>ANY</a:t>
            </a:r>
            <a:r>
              <a:rPr lang="en-US"/>
              <a:t> </a:t>
            </a:r>
            <a:r>
              <a:rPr lang="en-US">
                <a:latin typeface="Courier New" pitchFamily="49" charset="0"/>
              </a:rPr>
              <a:t>DICTIONARY</a:t>
            </a:r>
            <a:r>
              <a:rPr lang="en-US"/>
              <a:t> privilege.</a:t>
            </a:r>
          </a:p>
          <a:p>
            <a:pPr lvl="1"/>
            <a:r>
              <a:rPr lang="en-US"/>
              <a:t>Not all dictionary views start with the prefix </a:t>
            </a:r>
            <a:r>
              <a:rPr lang="en-US">
                <a:latin typeface="Courier New" pitchFamily="49" charset="0"/>
              </a:rPr>
              <a:t>DBA_</a:t>
            </a:r>
            <a:r>
              <a:rPr lang="en-US"/>
              <a:t>, </a:t>
            </a:r>
            <a:r>
              <a:rPr lang="en-US">
                <a:latin typeface="Courier New" pitchFamily="49" charset="0"/>
              </a:rPr>
              <a:t>ALL_</a:t>
            </a:r>
            <a:r>
              <a:rPr lang="en-US"/>
              <a:t>, and </a:t>
            </a:r>
            <a:r>
              <a:rPr lang="en-US">
                <a:latin typeface="Courier New" pitchFamily="49" charset="0"/>
              </a:rPr>
              <a:t>USER_</a:t>
            </a:r>
            <a:r>
              <a:rPr lang="en-US"/>
              <a:t>. The following views or synonyms to views are exceptions to this:</a:t>
            </a:r>
          </a:p>
          <a:p>
            <a:pPr lvl="2"/>
            <a:r>
              <a:rPr lang="en-US">
                <a:latin typeface="Courier New" pitchFamily="49" charset="0"/>
              </a:rPr>
              <a:t>AUDIT_ACTIONS</a:t>
            </a:r>
          </a:p>
          <a:p>
            <a:pPr lvl="2"/>
            <a:r>
              <a:rPr lang="en-US">
                <a:latin typeface="Courier New" pitchFamily="49" charset="0"/>
              </a:rPr>
              <a:t>CAT</a:t>
            </a:r>
          </a:p>
          <a:p>
            <a:pPr lvl="2"/>
            <a:r>
              <a:rPr lang="en-US">
                <a:latin typeface="Courier New" pitchFamily="49" charset="0"/>
              </a:rPr>
              <a:t>CHANGE_PROPAGATIONS</a:t>
            </a:r>
          </a:p>
          <a:p>
            <a:pPr lvl="2"/>
            <a:r>
              <a:rPr lang="en-US">
                <a:latin typeface="Courier New" pitchFamily="49" charset="0"/>
              </a:rPr>
              <a:t>CHANGE_PROPAGATION_SETS</a:t>
            </a:r>
          </a:p>
          <a:p>
            <a:pPr lvl="2"/>
            <a:r>
              <a:rPr lang="en-US">
                <a:latin typeface="Courier New" pitchFamily="49" charset="0"/>
              </a:rPr>
              <a:t>CHANGE_SETS</a:t>
            </a:r>
          </a:p>
          <a:p>
            <a:pPr lvl="2"/>
            <a:r>
              <a:rPr lang="en-US">
                <a:latin typeface="Courier New" pitchFamily="49" charset="0"/>
              </a:rPr>
              <a:t>CHANGE_SOURCES</a:t>
            </a:r>
          </a:p>
          <a:p>
            <a:pPr lvl="2"/>
            <a:r>
              <a:rPr lang="en-US">
                <a:latin typeface="Courier New" pitchFamily="49" charset="0"/>
              </a:rPr>
              <a:t>CHANGE_TABLES</a:t>
            </a:r>
          </a:p>
          <a:p>
            <a:pPr lvl="2"/>
            <a:r>
              <a:rPr lang="en-US">
                <a:latin typeface="Courier New" pitchFamily="49" charset="0"/>
              </a:rPr>
              <a:t>CLIENT_RESULT_CACHE_STATS$</a:t>
            </a:r>
          </a:p>
          <a:p>
            <a:pPr lvl="2"/>
            <a:r>
              <a:rPr lang="en-US">
                <a:latin typeface="Courier New" pitchFamily="49" charset="0"/>
              </a:rPr>
              <a:t>CLU</a:t>
            </a:r>
          </a:p>
          <a:p>
            <a:pPr lvl="2"/>
            <a:r>
              <a:rPr lang="en-US">
                <a:latin typeface="Courier New" pitchFamily="49" charset="0"/>
              </a:rPr>
              <a:t>COLS</a:t>
            </a:r>
          </a:p>
          <a:p>
            <a:pPr lvl="2"/>
            <a:r>
              <a:rPr lang="en-US">
                <a:latin typeface="Courier New" pitchFamily="49" charset="0"/>
              </a:rPr>
              <a:t>COLUMN_PRIVILEGES</a:t>
            </a:r>
          </a:p>
          <a:p>
            <a:pPr lvl="2"/>
            <a:r>
              <a:rPr lang="en-US">
                <a:latin typeface="Courier New" pitchFamily="49" charset="0"/>
              </a:rPr>
              <a:t>DATABASE_COMPATIBLE_LEVEL</a:t>
            </a:r>
          </a:p>
          <a:p>
            <a:pPr lvl="2"/>
            <a:r>
              <a:rPr lang="en-US">
                <a:latin typeface="Courier New" pitchFamily="49" charset="0"/>
              </a:rPr>
              <a:t>DBMS_ALERT_INFO</a:t>
            </a:r>
          </a:p>
          <a:p>
            <a:pPr lvl="2"/>
            <a:r>
              <a:rPr lang="en-US">
                <a:latin typeface="Courier New" pitchFamily="49" charset="0"/>
              </a:rPr>
              <a:t>DBMS_LOCK_ALLOCATED</a:t>
            </a:r>
          </a:p>
          <a:p>
            <a:pPr lvl="2"/>
            <a:r>
              <a:rPr lang="en-US">
                <a:latin typeface="Courier New" pitchFamily="49" charset="0"/>
              </a:rPr>
              <a:t>DICT</a:t>
            </a:r>
          </a:p>
          <a:p>
            <a:pPr lvl="2"/>
            <a:r>
              <a:rPr lang="en-US">
                <a:latin typeface="Courier New" pitchFamily="49" charset="0"/>
              </a:rPr>
              <a:t>DICTIONARY</a:t>
            </a:r>
          </a:p>
          <a:p>
            <a:pPr lvl="2"/>
            <a:r>
              <a:rPr lang="en-US">
                <a:latin typeface="Courier New" pitchFamily="49" charset="0"/>
              </a:rPr>
              <a:t>DICT_COLUMNS</a:t>
            </a:r>
          </a:p>
          <a:p>
            <a:pPr lvl="2"/>
            <a:r>
              <a:rPr lang="en-US">
                <a:latin typeface="Courier New" pitchFamily="49" charset="0"/>
              </a:rPr>
              <a:t>DUAL</a:t>
            </a:r>
          </a:p>
          <a:p>
            <a:pPr lvl="2"/>
            <a:r>
              <a:rPr lang="en-US">
                <a:latin typeface="Courier New" pitchFamily="49" charset="0"/>
              </a:rPr>
              <a:t>GLOBAL_NAME</a:t>
            </a:r>
          </a:p>
          <a:p>
            <a:pPr lvl="2"/>
            <a:r>
              <a:rPr lang="en-US">
                <a:latin typeface="Courier New" pitchFamily="49" charset="0"/>
              </a:rPr>
              <a:t>IND</a:t>
            </a:r>
          </a:p>
          <a:p>
            <a:pPr lvl="2"/>
            <a:r>
              <a:rPr lang="en-US">
                <a:latin typeface="Courier New" pitchFamily="49" charset="0"/>
              </a:rPr>
              <a:t>INDEX_HISTOGRAM</a:t>
            </a:r>
          </a:p>
          <a:p>
            <a:pPr lvl="2"/>
            <a:r>
              <a:rPr lang="en-US">
                <a:latin typeface="Courier New" pitchFamily="49" charset="0"/>
              </a:rPr>
              <a:t>INDEX_STATS</a:t>
            </a:r>
          </a:p>
          <a:p>
            <a:pPr lvl="2"/>
            <a:r>
              <a:rPr lang="en-US">
                <a:latin typeface="Courier New" pitchFamily="49" charset="0"/>
              </a:rPr>
              <a:t>LOGSTDBY_UNSUPPORTED_TABLES</a:t>
            </a:r>
          </a:p>
          <a:p>
            <a:pPr lvl="2"/>
            <a:r>
              <a:rPr lang="en-US">
                <a:latin typeface="Courier New" pitchFamily="49" charset="0"/>
              </a:rPr>
              <a:t>NLS_DATABASE_PARAMETERS</a:t>
            </a:r>
          </a:p>
          <a:p>
            <a:pPr lvl="2"/>
            <a:r>
              <a:rPr lang="en-US">
                <a:latin typeface="Courier New" pitchFamily="49" charset="0"/>
              </a:rPr>
              <a:t>NLS_INSTANCE_PARAMETERS</a:t>
            </a:r>
          </a:p>
          <a:p>
            <a:pPr lvl="2"/>
            <a:r>
              <a:rPr lang="en-US">
                <a:latin typeface="Courier New" pitchFamily="49" charset="0"/>
              </a:rPr>
              <a:t>NLS_SESSION_PARAMETERS</a:t>
            </a:r>
          </a:p>
          <a:p>
            <a:pPr lvl="2"/>
            <a:r>
              <a:rPr lang="en-US">
                <a:latin typeface="Courier New" pitchFamily="49" charset="0"/>
              </a:rPr>
              <a:t>OBJ</a:t>
            </a:r>
          </a:p>
          <a:p>
            <a:pPr lvl="2"/>
            <a:r>
              <a:rPr lang="en-US">
                <a:latin typeface="Courier New" pitchFamily="49" charset="0"/>
              </a:rPr>
              <a:t>RECYCLEBIN</a:t>
            </a:r>
          </a:p>
          <a:p>
            <a:pPr lvl="2"/>
            <a:r>
              <a:rPr lang="en-US">
                <a:latin typeface="Courier New" pitchFamily="49" charset="0"/>
              </a:rPr>
              <a:t>RESOURCE_COST</a:t>
            </a:r>
          </a:p>
          <a:p>
            <a:pPr lvl="2"/>
            <a:r>
              <a:rPr lang="en-US">
                <a:latin typeface="Courier New" pitchFamily="49" charset="0"/>
              </a:rPr>
              <a:t>ROLE_ROLE_PRIVS</a:t>
            </a:r>
          </a:p>
          <a:p>
            <a:pPr lvl="2"/>
            <a:r>
              <a:rPr lang="en-US">
                <a:latin typeface="Courier New" pitchFamily="49" charset="0"/>
              </a:rPr>
              <a:t>ROLE_SYS_PRIVS</a:t>
            </a:r>
          </a:p>
          <a:p>
            <a:pPr lvl="2"/>
            <a:r>
              <a:rPr lang="en-US">
                <a:latin typeface="Courier New" pitchFamily="49" charset="0"/>
              </a:rPr>
              <a:t>ROLE_TAB_PRIVS</a:t>
            </a:r>
          </a:p>
          <a:p>
            <a:pPr lvl="2"/>
            <a:r>
              <a:rPr lang="en-US">
                <a:latin typeface="Courier New" pitchFamily="49" charset="0"/>
              </a:rPr>
              <a:t>SEQ</a:t>
            </a:r>
          </a:p>
          <a:p>
            <a:pPr lvl="2"/>
            <a:r>
              <a:rPr lang="en-US">
                <a:latin typeface="Courier New" pitchFamily="49" charset="0"/>
              </a:rPr>
              <a:t>SESSION_PRIVS</a:t>
            </a:r>
          </a:p>
          <a:p>
            <a:pPr lvl="2"/>
            <a:r>
              <a:rPr lang="en-US">
                <a:latin typeface="Courier New" pitchFamily="49" charset="0"/>
              </a:rPr>
              <a:t>SESSION_ROLES</a:t>
            </a:r>
          </a:p>
          <a:p>
            <a:pPr lvl="2"/>
            <a:r>
              <a:rPr lang="en-US">
                <a:latin typeface="Courier New" pitchFamily="49" charset="0"/>
              </a:rPr>
              <a:t>SM$VERSION</a:t>
            </a:r>
          </a:p>
          <a:p>
            <a:pPr lvl="2"/>
            <a:r>
              <a:rPr lang="en-US">
                <a:latin typeface="Courier New" pitchFamily="49" charset="0"/>
              </a:rPr>
              <a:t>SYN</a:t>
            </a:r>
          </a:p>
          <a:p>
            <a:pPr lvl="2"/>
            <a:r>
              <a:rPr lang="en-US">
                <a:latin typeface="Courier New" pitchFamily="49" charset="0"/>
              </a:rPr>
              <a:t>TABLE_PRIVILEGES</a:t>
            </a:r>
          </a:p>
          <a:p>
            <a:pPr lvl="2"/>
            <a:r>
              <a:rPr lang="en-US">
                <a:latin typeface="Courier New" pitchFamily="49" charset="0"/>
              </a:rPr>
              <a:t>TABS</a:t>
            </a:r>
          </a:p>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4 - </a:t>
            </a:r>
            <a:fld id="{B704893D-69FB-4DC8-895B-84DECCFC623C}" type="slidenum">
              <a:rPr lang="en-US"/>
              <a:pPr/>
              <a:t>48</a:t>
            </a:fld>
            <a:endParaRPr lang="en-US"/>
          </a:p>
        </p:txBody>
      </p:sp>
      <p:sp>
        <p:nvSpPr>
          <p:cNvPr id="404482" name="Rectangle 2"/>
          <p:cNvSpPr>
            <a:spLocks noChangeArrowheads="1" noTextEdit="1"/>
          </p:cNvSpPr>
          <p:nvPr>
            <p:ph type="sldImg"/>
          </p:nvPr>
        </p:nvSpPr>
        <p:spPr>
          <a:ln/>
        </p:spPr>
      </p:sp>
      <p:sp>
        <p:nvSpPr>
          <p:cNvPr id="404483" name="Rectangle 3"/>
          <p:cNvSpPr>
            <a:spLocks noGrp="1" noChangeArrowheads="1"/>
          </p:cNvSpPr>
          <p:nvPr>
            <p:ph type="body" idx="1"/>
          </p:nvPr>
        </p:nvSpPr>
        <p:spPr>
          <a:xfrm>
            <a:off x="458788" y="5221288"/>
            <a:ext cx="6073775" cy="3541712"/>
          </a:xfrm>
        </p:spPr>
        <p:txBody>
          <a:bodyPr/>
          <a:lstStyle/>
          <a:p>
            <a:r>
              <a:rPr lang="en-US"/>
              <a:t>Data Dictionary: Usage Examples</a:t>
            </a:r>
          </a:p>
          <a:p>
            <a:pPr lvl="1"/>
            <a:r>
              <a:rPr lang="en-US"/>
              <a:t>The example queries in the slide answer the following questions:</a:t>
            </a:r>
          </a:p>
          <a:p>
            <a:pPr lvl="2">
              <a:buFont typeface="Times New Roman" pitchFamily="18" charset="0"/>
              <a:buNone/>
            </a:pPr>
            <a:r>
              <a:rPr lang="en-US"/>
              <a:t>1.	What are the names of the tables (along with the name of the tablespace where they reside) that have been created in your schema?</a:t>
            </a:r>
          </a:p>
          <a:p>
            <a:pPr lvl="2">
              <a:buFont typeface="Times New Roman" pitchFamily="18" charset="0"/>
              <a:buNone/>
            </a:pPr>
            <a:r>
              <a:rPr lang="en-US"/>
              <a:t>2.	What is the significant information about the sequences in the database that you have access to?</a:t>
            </a:r>
          </a:p>
          <a:p>
            <a:pPr lvl="2">
              <a:buFont typeface="Times New Roman" pitchFamily="18" charset="0"/>
              <a:buNone/>
            </a:pPr>
            <a:r>
              <a:rPr lang="en-US"/>
              <a:t>3.	What users in this database are currently able to log in?</a:t>
            </a:r>
          </a:p>
          <a:p>
            <a:pPr lvl="2">
              <a:buFont typeface="Times New Roman" pitchFamily="18" charset="0"/>
              <a:buNone/>
            </a:pPr>
            <a:r>
              <a:rPr lang="en-US"/>
              <a:t>4.	What are the columns of the </a:t>
            </a:r>
            <a:r>
              <a:rPr lang="en-US">
                <a:latin typeface="Courier New" pitchFamily="49" charset="0"/>
              </a:rPr>
              <a:t>DBA_INDEXES</a:t>
            </a:r>
            <a:r>
              <a:rPr lang="en-US"/>
              <a:t> view? This shows you what information you can view about all the indexes in the database. The following is a partial output of this command:</a:t>
            </a:r>
          </a:p>
          <a:p>
            <a:pPr lvl="4">
              <a:buFontTx/>
              <a:buNone/>
            </a:pPr>
            <a:r>
              <a:rPr lang="en-US"/>
              <a:t>SQL&gt; DESCRIBE dba_indexes</a:t>
            </a:r>
          </a:p>
          <a:p>
            <a:pPr lvl="4">
              <a:buFontTx/>
              <a:buNone/>
            </a:pPr>
            <a:r>
              <a:rPr lang="en-US"/>
              <a:t> Name            Null?    Type</a:t>
            </a:r>
          </a:p>
          <a:p>
            <a:pPr lvl="4">
              <a:buFontTx/>
              <a:buNone/>
            </a:pPr>
            <a:r>
              <a:rPr lang="en-US"/>
              <a:t> --------------- -------- -------------</a:t>
            </a:r>
          </a:p>
          <a:p>
            <a:pPr lvl="4">
              <a:buFontTx/>
              <a:buNone/>
            </a:pPr>
            <a:r>
              <a:rPr lang="en-US"/>
              <a:t> OWNER           NOT NULL VARCHAR2(30)</a:t>
            </a:r>
          </a:p>
          <a:p>
            <a:pPr lvl="4">
              <a:buFontTx/>
              <a:buNone/>
            </a:pPr>
            <a:r>
              <a:rPr lang="en-US"/>
              <a:t> INDEX_NAME      NOT NULL VARCHAR2(30)</a:t>
            </a:r>
          </a:p>
          <a:p>
            <a:pPr lvl="4">
              <a:buFontTx/>
              <a:buNone/>
            </a:pPr>
            <a:r>
              <a:rPr lang="en-US"/>
              <a:t> INDEX_TYPE               VARCHAR2(27)</a:t>
            </a:r>
          </a:p>
          <a:p>
            <a:pPr lvl="4">
              <a:buFontTx/>
              <a:buNone/>
            </a:pPr>
            <a:r>
              <a:rPr lang="en-US"/>
              <a:t> TABLE_OWNER     NOT NULL VARCHAR2(30)</a:t>
            </a:r>
          </a:p>
          <a:p>
            <a:pPr lvl="4">
              <a:buFontTx/>
              <a:buNone/>
            </a:pPr>
            <a:r>
              <a:rPr lang="en-US"/>
              <a:t> TABLE_NAME      NOT NULL VARCHAR2(30)</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4 - </a:t>
            </a:r>
            <a:fld id="{E20BAE2F-A160-45A9-9709-D83686EB2872}" type="slidenum">
              <a:rPr lang="en-US"/>
              <a:pPr/>
              <a:t>49</a:t>
            </a:fld>
            <a:endParaRPr lang="en-US"/>
          </a:p>
        </p:txBody>
      </p:sp>
      <p:sp>
        <p:nvSpPr>
          <p:cNvPr id="425986" name="Rectangle 2"/>
          <p:cNvSpPr>
            <a:spLocks noChangeArrowheads="1" noTextEdit="1"/>
          </p:cNvSpPr>
          <p:nvPr>
            <p:ph type="sldImg"/>
          </p:nvPr>
        </p:nvSpPr>
        <p:spPr>
          <a:ln/>
        </p:spPr>
      </p:sp>
      <p:sp>
        <p:nvSpPr>
          <p:cNvPr id="425987" name="Rectangle 3"/>
          <p:cNvSpPr>
            <a:spLocks noGrp="1" noChangeArrowheads="1"/>
          </p:cNvSpPr>
          <p:nvPr>
            <p:ph type="body" idx="1"/>
          </p:nvPr>
        </p:nvSpPr>
        <p:spPr>
          <a:xfrm>
            <a:off x="457200" y="5221288"/>
            <a:ext cx="6076950" cy="3541712"/>
          </a:xfrm>
        </p:spPr>
        <p:txBody>
          <a:bodyPr/>
          <a:lstStyle/>
          <a:p>
            <a:r>
              <a:rPr lang="en-US"/>
              <a:t>Answer: 2</a:t>
            </a:r>
          </a:p>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4 - </a:t>
            </a:r>
            <a:fld id="{74D7463C-0900-4E96-A31F-6C029D253DFF}" type="slidenum">
              <a:rPr lang="en-US"/>
              <a:pPr/>
              <a:t>5</a:t>
            </a:fld>
            <a:endParaRPr lang="en-US"/>
          </a:p>
        </p:txBody>
      </p:sp>
      <p:sp>
        <p:nvSpPr>
          <p:cNvPr id="323586" name="Rectangle 2"/>
          <p:cNvSpPr>
            <a:spLocks noChangeArrowheads="1" noTextEdit="1"/>
          </p:cNvSpPr>
          <p:nvPr>
            <p:ph type="sldImg"/>
          </p:nvPr>
        </p:nvSpPr>
        <p:spPr>
          <a:ln/>
        </p:spPr>
      </p:sp>
      <p:sp>
        <p:nvSpPr>
          <p:cNvPr id="323587" name="Rectangle 3"/>
          <p:cNvSpPr>
            <a:spLocks noGrp="1" noChangeArrowheads="1"/>
          </p:cNvSpPr>
          <p:nvPr>
            <p:ph type="body" idx="1"/>
          </p:nvPr>
        </p:nvSpPr>
        <p:spPr>
          <a:xfrm>
            <a:off x="458788" y="5221288"/>
            <a:ext cx="6073775" cy="3541712"/>
          </a:xfrm>
        </p:spPr>
        <p:txBody>
          <a:bodyPr/>
          <a:lstStyle/>
          <a:p>
            <a:r>
              <a:rPr lang="en-US"/>
              <a:t>Oracle Enterprise Manager</a:t>
            </a:r>
          </a:p>
          <a:p>
            <a:pPr lvl="1"/>
            <a:r>
              <a:rPr lang="en-US"/>
              <a:t>When you install the Oracle Database software, the Oracle Universal Installer (OUI) also installs Oracle Enterprise Manager (Enterprise Manager). Its Web-based Database Control serves as the primary tool for managing your Oracle database. Enterprise Manager provides a graphical interface for doing almost any task that you need to do as a database administrator (DBA). Viewing alert summaries and performance graphs, creating and modifying objects, and performing backup and recovery are some of the things that you can do with Enterprise Manager. In most cases, you can click links in Enterprise Manager to find more specific information about the contents of a page. </a:t>
            </a:r>
          </a:p>
          <a:p>
            <a:pPr lvl="1">
              <a:spcAft>
                <a:spcPct val="35000"/>
              </a:spcAft>
            </a:pPr>
            <a:r>
              <a:rPr lang="en-US" b="1"/>
              <a:t>Note:</a:t>
            </a:r>
            <a:r>
              <a:rPr lang="en-US"/>
              <a:t> In Oracle Database 11</a:t>
            </a:r>
            <a:r>
              <a:rPr lang="en-US" i="1"/>
              <a:t>g </a:t>
            </a:r>
            <a:r>
              <a:rPr lang="en-US"/>
              <a:t>Release 2, the URL to access Enterprise Manager uses HTTPS (instead of HTTP) as the protocol to enable a secure connection. To reach the Enterprise Manager </a:t>
            </a:r>
            <a:r>
              <a:rPr lang="en-US">
                <a:latin typeface="Courier New" pitchFamily="49" charset="0"/>
              </a:rPr>
              <a:t>dbconsole</a:t>
            </a:r>
            <a:r>
              <a:rPr lang="en-US"/>
              <a:t>, you must therefore enter a URL in the following format: </a:t>
            </a:r>
          </a:p>
          <a:p>
            <a:pPr lvl="3">
              <a:buFont typeface="Times New Roman" pitchFamily="18" charset="0"/>
              <a:buNone/>
            </a:pPr>
            <a:r>
              <a:rPr lang="en-US" sz="1100">
                <a:latin typeface="Courier New" pitchFamily="49" charset="0"/>
              </a:rPr>
              <a:t>https://machine_name:port/em</a:t>
            </a:r>
            <a:r>
              <a:rPr lang="en-US" sz="1100"/>
              <a:t> </a:t>
            </a:r>
          </a:p>
          <a:p>
            <a:pPr lvl="1"/>
            <a:r>
              <a:rPr lang="en-US"/>
              <a:t>For the first database that you create on a machine, the default port number for accessing Enterprise Manager Database Control is 1158. It is possible to have different numbers, especially if there are multiple databases on the same host. To determine the port number, check the </a:t>
            </a:r>
            <a:r>
              <a:rPr lang="en-US">
                <a:latin typeface="Courier New" pitchFamily="49" charset="0"/>
              </a:rPr>
              <a:t>portlist.ini</a:t>
            </a:r>
            <a:r>
              <a:rPr lang="en-US"/>
              <a:t> file. Ports for some Oracle Database applications are listed in the </a:t>
            </a:r>
            <a:r>
              <a:rPr lang="en-US">
                <a:latin typeface="Courier New" pitchFamily="49" charset="0"/>
                <a:cs typeface="Courier New" pitchFamily="49" charset="0"/>
              </a:rPr>
              <a:t>portlist.ini</a:t>
            </a:r>
            <a:r>
              <a:rPr lang="en-US"/>
              <a:t> file, which is located in the </a:t>
            </a:r>
            <a:r>
              <a:rPr lang="en-US">
                <a:latin typeface="Courier New" pitchFamily="49" charset="0"/>
                <a:cs typeface="Courier New" pitchFamily="49" charset="0"/>
              </a:rPr>
              <a:t>$ORACLE_HOME/install</a:t>
            </a:r>
            <a:r>
              <a:rPr lang="en-US"/>
              <a:t> directory.</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4 - </a:t>
            </a:r>
            <a:fld id="{B18DA48E-0696-4E28-B925-0CD2DB51BF7A}" type="slidenum">
              <a:rPr lang="en-US"/>
              <a:pPr/>
              <a:t>50</a:t>
            </a:fld>
            <a:endParaRPr lang="en-US"/>
          </a:p>
        </p:txBody>
      </p:sp>
      <p:sp>
        <p:nvSpPr>
          <p:cNvPr id="430082" name="Rectangle 2"/>
          <p:cNvSpPr>
            <a:spLocks noChangeArrowheads="1" noTextEdit="1"/>
          </p:cNvSpPr>
          <p:nvPr>
            <p:ph type="sldImg"/>
          </p:nvPr>
        </p:nvSpPr>
        <p:spPr>
          <a:ln/>
        </p:spPr>
      </p:sp>
      <p:sp>
        <p:nvSpPr>
          <p:cNvPr id="430083" name="Rectangle 3"/>
          <p:cNvSpPr>
            <a:spLocks noGrp="1" noChangeArrowheads="1"/>
          </p:cNvSpPr>
          <p:nvPr>
            <p:ph type="body" idx="1"/>
          </p:nvPr>
        </p:nvSpPr>
        <p:spPr>
          <a:xfrm>
            <a:off x="457200" y="5221288"/>
            <a:ext cx="6076950" cy="3541712"/>
          </a:xfrm>
        </p:spPr>
        <p:txBody>
          <a:bodyPr/>
          <a:lstStyle/>
          <a:p>
            <a:r>
              <a:rPr lang="en-US"/>
              <a:t>Answer: 3</a:t>
            </a:r>
          </a:p>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4 - </a:t>
            </a:r>
            <a:fld id="{7F490CBB-E6F6-4D9E-B45B-CEC038CA90E5}" type="slidenum">
              <a:rPr lang="en-US"/>
              <a:pPr/>
              <a:t>51</a:t>
            </a:fld>
            <a:endParaRPr lang="en-US"/>
          </a:p>
        </p:txBody>
      </p:sp>
      <p:sp>
        <p:nvSpPr>
          <p:cNvPr id="406530" name="Rectangle 2"/>
          <p:cNvSpPr>
            <a:spLocks noChangeArrowheads="1" noTextEdit="1"/>
          </p:cNvSpPr>
          <p:nvPr>
            <p:ph type="sldImg"/>
          </p:nvPr>
        </p:nvSpPr>
        <p:spPr>
          <a:ln/>
        </p:spPr>
      </p:sp>
      <p:sp>
        <p:nvSpPr>
          <p:cNvPr id="406531" name="Rectangle 3"/>
          <p:cNvSpPr>
            <a:spLocks noGrp="1" noChangeArrowheads="1"/>
          </p:cNvSpPr>
          <p:nvPr>
            <p:ph type="body" idx="1"/>
          </p:nvPr>
        </p:nvSpPr>
        <p:spPr>
          <a:xfrm>
            <a:off x="458788" y="5221288"/>
            <a:ext cx="6073775" cy="3541712"/>
          </a:xfrm>
        </p:spPr>
        <p:txBody>
          <a:bodyP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4 - </a:t>
            </a:r>
            <a:fld id="{1790A999-B90D-47C3-BD79-DD1228347322}" type="slidenum">
              <a:rPr lang="en-US"/>
              <a:pPr/>
              <a:t>52</a:t>
            </a:fld>
            <a:endParaRPr lang="en-US"/>
          </a:p>
        </p:txBody>
      </p:sp>
      <p:sp>
        <p:nvSpPr>
          <p:cNvPr id="408578" name="Rectangle 2"/>
          <p:cNvSpPr>
            <a:spLocks noChangeArrowheads="1" noTextEdit="1"/>
          </p:cNvSpPr>
          <p:nvPr>
            <p:ph type="sldImg"/>
          </p:nvPr>
        </p:nvSpPr>
        <p:spPr>
          <a:ln/>
        </p:spPr>
      </p:sp>
      <p:sp>
        <p:nvSpPr>
          <p:cNvPr id="408579" name="Rectangle 3"/>
          <p:cNvSpPr>
            <a:spLocks noGrp="1" noChangeArrowheads="1"/>
          </p:cNvSpPr>
          <p:nvPr>
            <p:ph type="body" idx="1"/>
          </p:nvPr>
        </p:nvSpPr>
        <p:spPr>
          <a:xfrm>
            <a:off x="458788" y="5221288"/>
            <a:ext cx="6073775" cy="3541712"/>
          </a:xfrm>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4 - </a:t>
            </a:r>
            <a:fld id="{756FF9E5-B88C-4013-8597-268DDDF9A2CC}" type="slidenum">
              <a:rPr lang="en-US"/>
              <a:pPr/>
              <a:t>6</a:t>
            </a:fld>
            <a:endParaRPr lang="en-US"/>
          </a:p>
        </p:txBody>
      </p:sp>
      <p:sp>
        <p:nvSpPr>
          <p:cNvPr id="432131" name="Rectangle 1027"/>
          <p:cNvSpPr>
            <a:spLocks noGrp="1" noChangeArrowheads="1"/>
          </p:cNvSpPr>
          <p:nvPr>
            <p:ph type="body" idx="1"/>
          </p:nvPr>
        </p:nvSpPr>
        <p:spPr>
          <a:xfrm>
            <a:off x="457200" y="450850"/>
            <a:ext cx="6076950" cy="8426450"/>
          </a:xfrm>
        </p:spPr>
        <p:txBody>
          <a:bodyPr/>
          <a:lstStyle/>
          <a:p>
            <a:r>
              <a:rPr lang="en-US"/>
              <a:t>Oracle Enterprise Manager (continued)</a:t>
            </a:r>
          </a:p>
          <a:p>
            <a:pPr lvl="1"/>
            <a:r>
              <a:rPr lang="en-US"/>
              <a:t>When you enter the URL for Enterprise Manager, the content that is displayed depends on the status of the database:</a:t>
            </a:r>
          </a:p>
          <a:p>
            <a:pPr lvl="2"/>
            <a:r>
              <a:rPr lang="en-US"/>
              <a:t>If the database is</a:t>
            </a:r>
            <a:r>
              <a:rPr lang="en-US" b="1"/>
              <a:t> </a:t>
            </a:r>
            <a:r>
              <a:rPr lang="en-US" i="1"/>
              <a:t>up</a:t>
            </a:r>
            <a:r>
              <a:rPr lang="en-US"/>
              <a:t>, Enterprise Manager displays the Database Control Login page. </a:t>
            </a:r>
            <a:br>
              <a:rPr lang="en-US"/>
            </a:br>
            <a:r>
              <a:rPr lang="en-US"/>
              <a:t>Log in to the database by using a username that is authorized to access Database Control. Initially, this is </a:t>
            </a:r>
            <a:r>
              <a:rPr lang="en-US">
                <a:latin typeface="Courier New" pitchFamily="49" charset="0"/>
              </a:rPr>
              <a:t>SYS</a:t>
            </a:r>
            <a:r>
              <a:rPr lang="en-US"/>
              <a:t>, </a:t>
            </a:r>
            <a:r>
              <a:rPr lang="en-US">
                <a:latin typeface="Courier New" pitchFamily="49" charset="0"/>
              </a:rPr>
              <a:t>SYSMAN</a:t>
            </a:r>
            <a:r>
              <a:rPr lang="en-US"/>
              <a:t>, or </a:t>
            </a:r>
            <a:r>
              <a:rPr lang="en-US">
                <a:latin typeface="Courier New" pitchFamily="49" charset="0"/>
              </a:rPr>
              <a:t>SYSTEM</a:t>
            </a:r>
            <a:r>
              <a:rPr lang="en-US"/>
              <a:t>. Use the password that you specified for the account during database installation. For the Connect As option, select either </a:t>
            </a:r>
            <a:r>
              <a:rPr lang="en-US">
                <a:latin typeface="Courier New" pitchFamily="49" charset="0"/>
              </a:rPr>
              <a:t>Normal</a:t>
            </a:r>
            <a:r>
              <a:rPr lang="en-US"/>
              <a:t> or </a:t>
            </a:r>
            <a:r>
              <a:rPr lang="en-US">
                <a:latin typeface="Courier New" pitchFamily="49" charset="0"/>
              </a:rPr>
              <a:t>SYSDBA</a:t>
            </a:r>
            <a:r>
              <a:rPr lang="en-US"/>
              <a:t> to log in to the database with special database administration privileges. </a:t>
            </a:r>
          </a:p>
          <a:p>
            <a:pPr lvl="2"/>
            <a:r>
              <a:rPr lang="en-US"/>
              <a:t>If the database is</a:t>
            </a:r>
            <a:r>
              <a:rPr lang="en-US" b="1"/>
              <a:t> </a:t>
            </a:r>
            <a:r>
              <a:rPr lang="en-US" i="1"/>
              <a:t>down</a:t>
            </a:r>
            <a:r>
              <a:rPr lang="en-US" b="1"/>
              <a:t>,</a:t>
            </a:r>
            <a:r>
              <a:rPr lang="en-US"/>
              <a:t> Enterprise Manager displays the “Startup/Shutdown and Perform Recovery” page. If this is the case, click the Startup/Shutdown button. You are then prompted for the host and target database login usernames and passwords, which you must enter.</a:t>
            </a:r>
          </a:p>
          <a:p>
            <a:pPr lvl="1"/>
            <a:r>
              <a:rPr lang="en-US" b="1"/>
              <a:t>Note:</a:t>
            </a:r>
            <a:r>
              <a:rPr lang="en-US"/>
              <a:t> If you have trouble starting Enterprise Manager, ensure that a listener is started.</a:t>
            </a:r>
          </a:p>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4 - </a:t>
            </a:r>
            <a:fld id="{549E6CB6-A78E-4BDE-921C-AEA4EBA19C29}" type="slidenum">
              <a:rPr lang="en-US"/>
              <a:pPr/>
              <a:t>7</a:t>
            </a:fld>
            <a:endParaRPr lang="en-US"/>
          </a:p>
        </p:txBody>
      </p:sp>
      <p:sp>
        <p:nvSpPr>
          <p:cNvPr id="326658" name="Rectangle 2"/>
          <p:cNvSpPr>
            <a:spLocks noChangeArrowheads="1" noTextEdit="1"/>
          </p:cNvSpPr>
          <p:nvPr>
            <p:ph type="sldImg"/>
          </p:nvPr>
        </p:nvSpPr>
        <p:spPr>
          <a:ln/>
        </p:spPr>
      </p:sp>
      <p:sp>
        <p:nvSpPr>
          <p:cNvPr id="326659" name="Rectangle 3"/>
          <p:cNvSpPr>
            <a:spLocks noGrp="1" noChangeArrowheads="1"/>
          </p:cNvSpPr>
          <p:nvPr>
            <p:ph type="body" idx="1"/>
          </p:nvPr>
        </p:nvSpPr>
        <p:spPr>
          <a:xfrm>
            <a:off x="458788" y="5221288"/>
            <a:ext cx="6073775" cy="3541712"/>
          </a:xfrm>
        </p:spPr>
        <p:txBody>
          <a:bodyPr/>
          <a:lstStyle/>
          <a:p>
            <a:r>
              <a:rPr lang="en-US"/>
              <a:t>Database Home Page</a:t>
            </a:r>
          </a:p>
          <a:p>
            <a:pPr lvl="1"/>
            <a:r>
              <a:rPr lang="en-US"/>
              <a:t>The Database Home page displays the current state of the database by displaying a series of metrics that portray the overall health of the database. With the property pages (also referred to as </a:t>
            </a:r>
            <a:r>
              <a:rPr lang="en-US" i="1"/>
              <a:t>tabs</a:t>
            </a:r>
            <a:r>
              <a:rPr lang="en-US"/>
              <a:t>), you can access the Performance, Availability, Server, Schema, Data Movement, and Software and Support pages for managing your database. </a:t>
            </a:r>
          </a:p>
          <a:p>
            <a:pPr lvl="1"/>
            <a:r>
              <a:rPr lang="en-US"/>
              <a:t>You can view the following performance and status information about your database instance on the Database Home page: </a:t>
            </a:r>
          </a:p>
          <a:p>
            <a:pPr lvl="2"/>
            <a:r>
              <a:rPr lang="en-US"/>
              <a:t>Instance name, database version, Oracle home location, media-recovery options, and other pertinent instance data </a:t>
            </a:r>
          </a:p>
          <a:p>
            <a:pPr lvl="2"/>
            <a:r>
              <a:rPr lang="en-US"/>
              <a:t>Current instance availability </a:t>
            </a:r>
          </a:p>
          <a:p>
            <a:pPr lvl="2"/>
            <a:r>
              <a:rPr lang="en-US"/>
              <a:t>Outstanding alerts </a:t>
            </a:r>
          </a:p>
          <a:p>
            <a:pPr lvl="2"/>
            <a:r>
              <a:rPr lang="en-US"/>
              <a:t>Session-related and SQL-related performance information </a:t>
            </a:r>
          </a:p>
          <a:p>
            <a:pPr lvl="2"/>
            <a:r>
              <a:rPr lang="en-US"/>
              <a:t>Key space-usage metrics </a:t>
            </a:r>
          </a:p>
          <a:p>
            <a:pPr lvl="2"/>
            <a:r>
              <a:rPr lang="en-US"/>
              <a:t>Drill-down links (for example, </a:t>
            </a:r>
            <a:r>
              <a:rPr lang="en-US">
                <a:latin typeface="Courier New" pitchFamily="49" charset="0"/>
              </a:rPr>
              <a:t>LISTENER_&lt;</a:t>
            </a:r>
            <a:r>
              <a:rPr lang="en-US" i="1">
                <a:latin typeface="Courier New" pitchFamily="49" charset="0"/>
              </a:rPr>
              <a:t>host_name</a:t>
            </a:r>
            <a:r>
              <a:rPr lang="en-US">
                <a:latin typeface="Courier New" pitchFamily="49" charset="0"/>
              </a:rPr>
              <a:t>&gt;</a:t>
            </a:r>
            <a:r>
              <a:rPr lang="en-US"/>
              <a:t>) to provide increasing levels of detail</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4 - </a:t>
            </a:r>
            <a:fld id="{272AA33A-5742-44A2-BA1C-32C22C84E662}" type="slidenum">
              <a:rPr lang="en-US"/>
              <a:pPr/>
              <a:t>8</a:t>
            </a:fld>
            <a:endParaRPr lang="en-US"/>
          </a:p>
        </p:txBody>
      </p:sp>
      <p:sp>
        <p:nvSpPr>
          <p:cNvPr id="328706" name="Rectangle 2"/>
          <p:cNvSpPr>
            <a:spLocks noChangeArrowheads="1" noTextEdit="1"/>
          </p:cNvSpPr>
          <p:nvPr>
            <p:ph type="sldImg"/>
          </p:nvPr>
        </p:nvSpPr>
        <p:spPr>
          <a:ln/>
        </p:spPr>
      </p:sp>
      <p:sp>
        <p:nvSpPr>
          <p:cNvPr id="328707" name="Rectangle 3"/>
          <p:cNvSpPr>
            <a:spLocks noGrp="1" noChangeArrowheads="1"/>
          </p:cNvSpPr>
          <p:nvPr>
            <p:ph type="body" idx="1"/>
          </p:nvPr>
        </p:nvSpPr>
        <p:spPr>
          <a:xfrm>
            <a:off x="458788" y="5221288"/>
            <a:ext cx="6073775" cy="3541712"/>
          </a:xfrm>
        </p:spPr>
        <p:txBody>
          <a:bodyPr/>
          <a:lstStyle/>
          <a:p>
            <a:r>
              <a:rPr lang="en-US"/>
              <a:t>Other Oracle Tools</a:t>
            </a:r>
          </a:p>
          <a:p>
            <a:pPr lvl="1"/>
            <a:r>
              <a:rPr lang="en-US"/>
              <a:t>In addition to Enterprise Manager, you can use SQL*Plus and SQL Developer to issue SQL statements. These tools enable you to perform many of the database management operations as well as to select, insert, update, or delete data in the database.</a:t>
            </a:r>
          </a:p>
          <a:p>
            <a:pPr lvl="1"/>
            <a:r>
              <a:rPr lang="en-US"/>
              <a:t>SQL*Plus is a command-line program that you use to submit SQL and PL/SQL statements to an Oracle database. You can submit statements interactively or as SQL*Plus scripts. SQL*Plus is installed with the database and is located in your </a:t>
            </a:r>
            <a:r>
              <a:rPr lang="en-US">
                <a:latin typeface="Courier New" pitchFamily="49" charset="0"/>
              </a:rPr>
              <a:t>$</a:t>
            </a:r>
            <a:r>
              <a:rPr lang="en-US">
                <a:latin typeface="Courier New" pitchFamily="49" charset="0"/>
                <a:cs typeface="Courier New" pitchFamily="49" charset="0"/>
              </a:rPr>
              <a:t>ORACLE_HOME/bin</a:t>
            </a:r>
            <a:r>
              <a:rPr lang="en-US"/>
              <a:t> directory.</a:t>
            </a:r>
          </a:p>
          <a:p>
            <a:pPr lvl="1"/>
            <a:r>
              <a:rPr lang="en-US"/>
              <a:t>You can start SQL*Plus from the command line, or from the Start menu on a Windows client.</a:t>
            </a:r>
          </a:p>
          <a:p>
            <a:pPr lvl="1"/>
            <a:r>
              <a:rPr lang="en-US"/>
              <a:t>SQL Developer is a graphical user interface for accessing your instance of Oracle Database. SQL Developer supports development in both the SQL and PL/SQL languages. It is available in the default installation of Oracle Database.</a:t>
            </a:r>
          </a:p>
          <a:p>
            <a:pPr lvl="1"/>
            <a:r>
              <a:rPr lang="en-US"/>
              <a:t>With SQL Developer, you can browse database objects, run SQL statements and SQL scripts, and edit and debug PL/SQL statements. You can also run any number of provided reports, as well as create and save your own.</a:t>
            </a:r>
          </a:p>
          <a:p>
            <a:pPr lvl="1"/>
            <a:r>
              <a:rPr lang="en-US" b="1"/>
              <a:t>Note:</a:t>
            </a:r>
            <a:r>
              <a:rPr lang="en-US"/>
              <a:t> This course uses Enterprise Manager and SQL*Plus.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Administration Workshop I   4 - </a:t>
            </a:r>
            <a:fld id="{AFD9245E-7A5C-45CB-81FD-0B2005FE00DB}" type="slidenum">
              <a:rPr lang="en-US"/>
              <a:pPr/>
              <a:t>9</a:t>
            </a:fld>
            <a:endParaRPr lang="en-US"/>
          </a:p>
        </p:txBody>
      </p:sp>
      <p:sp>
        <p:nvSpPr>
          <p:cNvPr id="330756" name="Rectangle 4"/>
          <p:cNvSpPr>
            <a:spLocks noChangeArrowheads="1" noTextEdit="1"/>
          </p:cNvSpPr>
          <p:nvPr>
            <p:ph type="sldImg"/>
          </p:nvPr>
        </p:nvSpPr>
        <p:spPr>
          <a:ln/>
        </p:spPr>
      </p:sp>
      <p:sp>
        <p:nvSpPr>
          <p:cNvPr id="330757" name="Rectangle 5"/>
          <p:cNvSpPr>
            <a:spLocks noGrp="1" noChangeArrowheads="1"/>
          </p:cNvSpPr>
          <p:nvPr>
            <p:ph type="body" idx="1"/>
          </p:nvPr>
        </p:nvSpPr>
        <p:spPr/>
        <p:txBody>
          <a:bodyPr/>
          <a:lstStyle/>
          <a:p>
            <a:r>
              <a:rPr lang="en-US"/>
              <a:t>Using SQL*Plus</a:t>
            </a:r>
          </a:p>
          <a:p>
            <a:pPr lvl="1"/>
            <a:r>
              <a:rPr lang="en-US"/>
              <a:t>You can use the command-line interface of SQL*Plus to execute SQL*Plus, SQL, and PL/SQL commands to:</a:t>
            </a:r>
          </a:p>
          <a:p>
            <a:pPr lvl="2"/>
            <a:r>
              <a:rPr lang="en-US"/>
              <a:t>Enter, edit, run, store, retrieve, and save SQL commands and PL/SQL blocks</a:t>
            </a:r>
          </a:p>
          <a:p>
            <a:pPr lvl="2"/>
            <a:r>
              <a:rPr lang="en-US"/>
              <a:t>Format, calculate, store, and print query results</a:t>
            </a:r>
          </a:p>
          <a:p>
            <a:pPr lvl="2"/>
            <a:r>
              <a:rPr lang="en-US"/>
              <a:t>List column definitions for any table</a:t>
            </a:r>
          </a:p>
          <a:p>
            <a:pPr lvl="2"/>
            <a:r>
              <a:rPr lang="en-US"/>
              <a:t>Send messages to and accept responses from an end user</a:t>
            </a:r>
          </a:p>
          <a:p>
            <a:pPr lvl="2"/>
            <a:r>
              <a:rPr lang="en-US"/>
              <a:t>Perform database administration</a:t>
            </a:r>
          </a:p>
          <a:p>
            <a:pPr lvl="1"/>
            <a:r>
              <a:rPr lang="en-US"/>
              <a:t>To start SQL*Plus:</a:t>
            </a:r>
          </a:p>
          <a:p>
            <a:pPr lvl="2">
              <a:buFont typeface="Times New Roman" pitchFamily="18" charset="0"/>
              <a:buNone/>
            </a:pPr>
            <a:r>
              <a:rPr lang="en-US"/>
              <a:t>1.	Open a terminal window.</a:t>
            </a:r>
          </a:p>
          <a:p>
            <a:pPr lvl="2">
              <a:buFont typeface="Times New Roman" pitchFamily="18" charset="0"/>
              <a:buNone/>
            </a:pPr>
            <a:r>
              <a:rPr lang="en-US"/>
              <a:t>2.	At the command-line prompt, enter the SQL*Plus command in the following form:</a:t>
            </a:r>
          </a:p>
          <a:p>
            <a:pPr lvl="4">
              <a:spcBef>
                <a:spcPct val="25000"/>
              </a:spcBef>
            </a:pPr>
            <a:r>
              <a:rPr lang="en-US"/>
              <a:t>$ sqlplus &lt;userid&gt;/&lt;pwd&gt; or /nolog</a:t>
            </a:r>
          </a:p>
          <a:p>
            <a:pPr lvl="2">
              <a:buFont typeface="Times New Roman" pitchFamily="18" charset="0"/>
              <a:buNone/>
            </a:pPr>
            <a:r>
              <a:rPr lang="en-US"/>
              <a:t>3.	If you use the </a:t>
            </a:r>
            <a:r>
              <a:rPr lang="en-US">
                <a:latin typeface="Courier New" pitchFamily="49" charset="0"/>
              </a:rPr>
              <a:t>NOLOG</a:t>
            </a:r>
            <a:r>
              <a:rPr lang="en-US"/>
              <a:t> option, you must enter </a:t>
            </a:r>
            <a:r>
              <a:rPr lang="en-US">
                <a:latin typeface="Courier New" pitchFamily="49" charset="0"/>
              </a:rPr>
              <a:t>CONNECT</a:t>
            </a:r>
            <a:r>
              <a:rPr lang="en-US"/>
              <a:t> followed by the username you want to connect as.</a:t>
            </a:r>
          </a:p>
          <a:p>
            <a:pPr lvl="4"/>
            <a:r>
              <a:rPr lang="en-US"/>
              <a:t>SQL&gt; connect &lt;username&gt;</a:t>
            </a:r>
          </a:p>
          <a:p>
            <a:pPr lvl="2">
              <a:buFont typeface="Times New Roman" pitchFamily="18" charset="0"/>
              <a:buNone/>
            </a:pPr>
            <a:r>
              <a:rPr lang="en-US"/>
              <a:t>4.	When prompted, enter the user’s password. SQL*Plus starts and connects to the default database.</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76482" name="Title_Gray_Number"/>
          <p:cNvSpPr>
            <a:spLocks noChangeArrowheads="1"/>
          </p:cNvSpPr>
          <p:nvPr/>
        </p:nvSpPr>
        <p:spPr bwMode="gray">
          <a:xfrm>
            <a:off x="3505200" y="952500"/>
            <a:ext cx="2057400" cy="4318000"/>
          </a:xfrm>
          <a:prstGeom prst="rect">
            <a:avLst/>
          </a:prstGeom>
          <a:solidFill>
            <a:srgbClr val="FFFFFF"/>
          </a:solidFill>
          <a:ln w="9525">
            <a:solidFill>
              <a:srgbClr val="FFFFFF"/>
            </a:solidFill>
            <a:miter lim="800000"/>
            <a:headEnd/>
            <a:tailEnd/>
          </a:ln>
          <a:effectLst/>
        </p:spPr>
        <p:txBody>
          <a:bodyPr wrap="none" lIns="12700" tIns="12700" rIns="12700" bIns="12700" anchor="ctr"/>
          <a:lstStyle/>
          <a:p>
            <a:pPr defTabSz="228600">
              <a:spcBef>
                <a:spcPct val="0"/>
              </a:spcBef>
              <a:buClr>
                <a:srgbClr val="000000"/>
              </a:buClr>
            </a:pPr>
            <a:r>
              <a:rPr lang="en-US" sz="27700">
                <a:solidFill>
                  <a:srgbClr val="CCCCCC"/>
                </a:solidFill>
                <a:latin typeface="Times New Roman" pitchFamily="18" charset="0"/>
              </a:rPr>
              <a:t>4</a:t>
            </a:r>
          </a:p>
        </p:txBody>
      </p:sp>
      <p:sp>
        <p:nvSpPr>
          <p:cNvPr id="276483" name="Default_Title"/>
          <p:cNvSpPr>
            <a:spLocks noGrp="1" noChangeArrowheads="1"/>
          </p:cNvSpPr>
          <p:nvPr>
            <p:ph type="ctrTitle"/>
          </p:nvPr>
        </p:nvSpPr>
        <p:spPr>
          <a:xfrm>
            <a:off x="914400" y="2667000"/>
            <a:ext cx="7315200" cy="685800"/>
          </a:xfrm>
        </p:spPr>
        <p:txBody>
          <a:bodyPr/>
          <a:lstStyle>
            <a:lvl1pPr>
              <a:spcBef>
                <a:spcPct val="0"/>
              </a:spcBef>
              <a:defRPr/>
            </a:lvl1pPr>
          </a:lstStyle>
          <a:p>
            <a:r>
              <a:rPr lang="en-US"/>
              <a:t>&lt;Insert Lesson, Module, Course Title&gt;</a:t>
            </a:r>
          </a:p>
        </p:txBody>
      </p:sp>
      <p:sp>
        <p:nvSpPr>
          <p:cNvPr id="276484" name="Title_PlaceholderSubtitle"/>
          <p:cNvSpPr>
            <a:spLocks noGrp="1" noChangeArrowheads="1"/>
          </p:cNvSpPr>
          <p:nvPr>
            <p:ph type="subTitle" idx="1"/>
          </p:nvPr>
        </p:nvSpPr>
        <p:spPr bwMode="auto">
          <a:xfrm>
            <a:off x="927100" y="4419600"/>
            <a:ext cx="7302500" cy="431800"/>
          </a:xfrm>
        </p:spPr>
        <p:txBody>
          <a:bodyPr/>
          <a:lstStyle>
            <a:lvl1pPr algn="ctr">
              <a:defRPr/>
            </a:lvl1pPr>
          </a:lstStyle>
          <a:p>
            <a:r>
              <a:rPr lang="en-US"/>
              <a:t>&lt;Insert Subtitle&gt;</a:t>
            </a:r>
          </a:p>
        </p:txBody>
      </p:sp>
      <p:pic>
        <p:nvPicPr>
          <p:cNvPr id="276501" name="Picture 1045"/>
          <p:cNvPicPr>
            <a:picLocks noChangeAspect="1" noChangeArrowheads="1"/>
          </p:cNvPicPr>
          <p:nvPr/>
        </p:nvPicPr>
        <p:blipFill>
          <a:blip r:embed="rId2" cstate="print"/>
          <a:srcRect/>
          <a:stretch>
            <a:fillRect/>
          </a:stretch>
        </p:blipFill>
        <p:spPr bwMode="auto">
          <a:xfrm>
            <a:off x="0" y="6370638"/>
            <a:ext cx="9144000" cy="271462"/>
          </a:xfrm>
          <a:prstGeom prst="rect">
            <a:avLst/>
          </a:prstGeom>
          <a:noFill/>
          <a:ln w="9525">
            <a:noFill/>
            <a:miter lim="800000"/>
            <a:headEnd/>
            <a:tailEnd/>
          </a:ln>
        </p:spPr>
      </p:pic>
      <p:sp>
        <p:nvSpPr>
          <p:cNvPr id="276516" name="Slide_Copyright"/>
          <p:cNvSpPr>
            <a:spLocks noChangeArrowheads="1"/>
          </p:cNvSpPr>
          <p:nvPr/>
        </p:nvSpPr>
        <p:spPr bwMode="auto">
          <a:xfrm>
            <a:off x="2517775" y="6654800"/>
            <a:ext cx="4102100" cy="190500"/>
          </a:xfrm>
          <a:prstGeom prst="rect">
            <a:avLst/>
          </a:prstGeom>
          <a:noFill/>
          <a:ln w="9525">
            <a:noFill/>
            <a:miter lim="800000"/>
            <a:headEnd/>
            <a:tailEnd/>
          </a:ln>
          <a:effectLst/>
        </p:spPr>
        <p:txBody>
          <a:bodyPr wrap="none" anchor="ctr"/>
          <a:lstStyle/>
          <a:p>
            <a:pPr>
              <a:spcBef>
                <a:spcPct val="0"/>
              </a:spcBef>
              <a:buClrTx/>
              <a:buFontTx/>
              <a:buNone/>
            </a:pPr>
            <a:r>
              <a:rPr lang="en-US" sz="1200" b="0"/>
              <a:t>Copyright © 2009, Oracle. All rights reserved.</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8438" y="439738"/>
            <a:ext cx="1979612" cy="27590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439738"/>
            <a:ext cx="5786438" cy="27590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447800"/>
            <a:ext cx="3883025" cy="1751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447800"/>
            <a:ext cx="3883025" cy="1751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5459" name="Slide_PlaceholderText"/>
          <p:cNvSpPr>
            <a:spLocks noGrp="1" noChangeArrowheads="1"/>
          </p:cNvSpPr>
          <p:nvPr>
            <p:ph type="body" idx="1"/>
          </p:nvPr>
        </p:nvSpPr>
        <p:spPr bwMode="gray">
          <a:xfrm>
            <a:off x="609600" y="1447800"/>
            <a:ext cx="7918450" cy="1751013"/>
          </a:xfrm>
          <a:prstGeom prst="rect">
            <a:avLst/>
          </a:prstGeom>
          <a:noFill/>
          <a:ln w="9525">
            <a:noFill/>
            <a:miter lim="800000"/>
            <a:headEnd/>
            <a:tailEnd/>
          </a:ln>
          <a:effectLst/>
        </p:spPr>
        <p:txBody>
          <a:bodyPr vert="horz" wrap="square" lIns="12700" tIns="12700" rIns="12700" bIns="1270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275469" name="Picture 13"/>
          <p:cNvPicPr>
            <a:picLocks noChangeAspect="1" noChangeArrowheads="1"/>
          </p:cNvPicPr>
          <p:nvPr/>
        </p:nvPicPr>
        <p:blipFill>
          <a:blip r:embed="rId13" cstate="print"/>
          <a:srcRect/>
          <a:stretch>
            <a:fillRect/>
          </a:stretch>
        </p:blipFill>
        <p:spPr bwMode="auto">
          <a:xfrm>
            <a:off x="0" y="6370638"/>
            <a:ext cx="9144000" cy="271462"/>
          </a:xfrm>
          <a:prstGeom prst="rect">
            <a:avLst/>
          </a:prstGeom>
          <a:noFill/>
          <a:ln w="9525">
            <a:noFill/>
            <a:miter lim="800000"/>
            <a:headEnd/>
            <a:tailEnd/>
          </a:ln>
        </p:spPr>
      </p:pic>
      <p:sp>
        <p:nvSpPr>
          <p:cNvPr id="275462" name="Slide_Copyright"/>
          <p:cNvSpPr>
            <a:spLocks noChangeArrowheads="1"/>
          </p:cNvSpPr>
          <p:nvPr/>
        </p:nvSpPr>
        <p:spPr bwMode="auto">
          <a:xfrm>
            <a:off x="2517775" y="6654800"/>
            <a:ext cx="4102100" cy="190500"/>
          </a:xfrm>
          <a:prstGeom prst="rect">
            <a:avLst/>
          </a:prstGeom>
          <a:noFill/>
          <a:ln w="9525">
            <a:noFill/>
            <a:miter lim="800000"/>
            <a:headEnd/>
            <a:tailEnd/>
          </a:ln>
          <a:effectLst/>
        </p:spPr>
        <p:txBody>
          <a:bodyPr wrap="none" anchor="ctr"/>
          <a:lstStyle/>
          <a:p>
            <a:pPr>
              <a:spcBef>
                <a:spcPct val="0"/>
              </a:spcBef>
              <a:buClrTx/>
              <a:buFontTx/>
              <a:buNone/>
            </a:pPr>
            <a:r>
              <a:rPr lang="en-US" sz="1200" b="0"/>
              <a:t>Copyright © 2009, Oracle. All rights reserved.</a:t>
            </a:r>
          </a:p>
        </p:txBody>
      </p:sp>
      <p:grpSp>
        <p:nvGrpSpPr>
          <p:cNvPr id="275485" name="Group 29" hidden="1"/>
          <p:cNvGrpSpPr>
            <a:grpSpLocks/>
          </p:cNvGrpSpPr>
          <p:nvPr/>
        </p:nvGrpSpPr>
        <p:grpSpPr bwMode="auto">
          <a:xfrm>
            <a:off x="495300" y="390525"/>
            <a:ext cx="8153400" cy="5857875"/>
            <a:chOff x="296" y="246"/>
            <a:chExt cx="5136" cy="3690"/>
          </a:xfrm>
        </p:grpSpPr>
        <p:grpSp>
          <p:nvGrpSpPr>
            <p:cNvPr id="275480" name="Group 24" hidden="1"/>
            <p:cNvGrpSpPr>
              <a:grpSpLocks/>
            </p:cNvGrpSpPr>
            <p:nvPr userDrawn="1"/>
          </p:nvGrpSpPr>
          <p:grpSpPr bwMode="auto">
            <a:xfrm>
              <a:off x="374" y="246"/>
              <a:ext cx="4965" cy="3690"/>
              <a:chOff x="374" y="246"/>
              <a:chExt cx="4965" cy="3690"/>
            </a:xfrm>
          </p:grpSpPr>
          <p:sp>
            <p:nvSpPr>
              <p:cNvPr id="275470" name="Rectangle 14" hidden="1"/>
              <p:cNvSpPr>
                <a:spLocks noChangeArrowheads="1"/>
              </p:cNvSpPr>
              <p:nvPr userDrawn="1"/>
            </p:nvSpPr>
            <p:spPr bwMode="auto">
              <a:xfrm>
                <a:off x="374" y="336"/>
                <a:ext cx="4965" cy="3600"/>
              </a:xfrm>
              <a:prstGeom prst="rect">
                <a:avLst/>
              </a:prstGeom>
              <a:noFill/>
              <a:ln w="6350">
                <a:solidFill>
                  <a:schemeClr val="folHlink"/>
                </a:solidFill>
                <a:miter lim="800000"/>
                <a:headEnd type="none" w="sm" len="sm"/>
                <a:tailEnd type="none" w="sm" len="sm"/>
              </a:ln>
              <a:effectLst/>
            </p:spPr>
            <p:txBody>
              <a:bodyPr wrap="none" anchor="ctr"/>
              <a:lstStyle/>
              <a:p>
                <a:endParaRPr lang="en-US"/>
              </a:p>
            </p:txBody>
          </p:sp>
          <p:sp>
            <p:nvSpPr>
              <p:cNvPr id="275465" name="Delete_Instruction_Box" hidden="1"/>
              <p:cNvSpPr>
                <a:spLocks noChangeArrowheads="1"/>
              </p:cNvSpPr>
              <p:nvPr userDrawn="1"/>
            </p:nvSpPr>
            <p:spPr bwMode="gray">
              <a:xfrm>
                <a:off x="4026" y="246"/>
                <a:ext cx="1002" cy="176"/>
              </a:xfrm>
              <a:prstGeom prst="rect">
                <a:avLst/>
              </a:prstGeom>
              <a:solidFill>
                <a:srgbClr val="FFFFFF"/>
              </a:solidFill>
              <a:ln w="9525">
                <a:solidFill>
                  <a:schemeClr val="bg1"/>
                </a:solidFill>
                <a:miter lim="800000"/>
                <a:headEnd/>
                <a:tailEnd/>
              </a:ln>
              <a:effectLst/>
            </p:spPr>
            <p:txBody>
              <a:bodyPr wrap="none" anchor="ctr"/>
              <a:lstStyle/>
              <a:p>
                <a:pPr>
                  <a:spcBef>
                    <a:spcPct val="0"/>
                  </a:spcBef>
                  <a:buClrTx/>
                  <a:buFontTx/>
                  <a:buNone/>
                </a:pPr>
                <a:r>
                  <a:rPr lang="en-US" sz="1000" b="0">
                    <a:solidFill>
                      <a:schemeClr val="folHlink"/>
                    </a:solidFill>
                  </a:rPr>
                  <a:t>[ Delete from Slide Master ]</a:t>
                </a:r>
              </a:p>
            </p:txBody>
          </p:sp>
        </p:grpSp>
        <p:sp>
          <p:nvSpPr>
            <p:cNvPr id="275484" name="Line 28" hidden="1"/>
            <p:cNvSpPr>
              <a:spLocks noChangeShapeType="1"/>
            </p:cNvSpPr>
            <p:nvPr userDrawn="1"/>
          </p:nvSpPr>
          <p:spPr bwMode="auto">
            <a:xfrm>
              <a:off x="296" y="816"/>
              <a:ext cx="5136" cy="0"/>
            </a:xfrm>
            <a:prstGeom prst="line">
              <a:avLst/>
            </a:prstGeom>
            <a:noFill/>
            <a:ln w="6350">
              <a:solidFill>
                <a:schemeClr val="folHlink"/>
              </a:solidFill>
              <a:prstDash val="dash"/>
              <a:round/>
              <a:headEnd type="none" w="sm" len="sm"/>
              <a:tailEnd type="none" w="sm" len="sm"/>
            </a:ln>
            <a:effectLst/>
          </p:spPr>
          <p:txBody>
            <a:bodyPr/>
            <a:lstStyle/>
            <a:p>
              <a:endParaRPr lang="en-US"/>
            </a:p>
          </p:txBody>
        </p:sp>
      </p:grpSp>
      <p:sp>
        <p:nvSpPr>
          <p:cNvPr id="275458" name="Slide_PlaceholderTitle"/>
          <p:cNvSpPr>
            <a:spLocks noGrp="1" noChangeArrowheads="1"/>
          </p:cNvSpPr>
          <p:nvPr>
            <p:ph type="title"/>
          </p:nvPr>
        </p:nvSpPr>
        <p:spPr bwMode="auto">
          <a:xfrm>
            <a:off x="609600" y="439738"/>
            <a:ext cx="7918450" cy="876300"/>
          </a:xfrm>
          <a:prstGeom prst="rect">
            <a:avLst/>
          </a:prstGeom>
          <a:noFill/>
          <a:ln w="9525">
            <a:noFill/>
            <a:miter lim="800000"/>
            <a:headEnd/>
            <a:tailEnd/>
          </a:ln>
          <a:effectLst/>
        </p:spPr>
        <p:txBody>
          <a:bodyPr vert="horz" wrap="square" lIns="12700" tIns="12700" rIns="12700" bIns="12700" numCol="1" anchor="t" anchorCtr="0" compatLnSpc="1">
            <a:prstTxWarp prst="textNoShape">
              <a:avLst/>
            </a:prstTxWarp>
          </a:bodyPr>
          <a:lstStyle/>
          <a:p>
            <a:pPr lvl="0"/>
            <a:r>
              <a:rPr lang="en-US" smtClean="0"/>
              <a:t>Click to edit Master title style </a:t>
            </a:r>
          </a:p>
        </p:txBody>
      </p:sp>
      <p:sp>
        <p:nvSpPr>
          <p:cNvPr id="275486" name="Slide_Page_Number"/>
          <p:cNvSpPr>
            <a:spLocks noChangeArrowheads="1"/>
          </p:cNvSpPr>
          <p:nvPr/>
        </p:nvSpPr>
        <p:spPr bwMode="auto">
          <a:xfrm>
            <a:off x="457200" y="6654800"/>
            <a:ext cx="965200" cy="182563"/>
          </a:xfrm>
          <a:prstGeom prst="rect">
            <a:avLst/>
          </a:prstGeom>
          <a:noFill/>
          <a:ln w="9525">
            <a:noFill/>
            <a:miter lim="800000"/>
            <a:headEnd/>
            <a:tailEnd/>
          </a:ln>
          <a:effectLst/>
        </p:spPr>
        <p:txBody>
          <a:bodyPr wrap="none" anchor="ctr"/>
          <a:lstStyle/>
          <a:p>
            <a:pPr algn="just">
              <a:spcBef>
                <a:spcPct val="0"/>
              </a:spcBef>
              <a:buClrTx/>
              <a:buFontTx/>
              <a:buNone/>
            </a:pPr>
            <a:r>
              <a:rPr lang="en-US" sz="1200" b="0"/>
              <a:t>4 - </a:t>
            </a:r>
            <a:fld id="{2A5C508C-17A2-4A48-BA7C-4902F12F6634}" type="slidenum">
              <a:rPr lang="en-US" sz="1200" b="0"/>
              <a:pPr algn="just">
                <a:spcBef>
                  <a:spcPct val="0"/>
                </a:spcBef>
                <a:buClrTx/>
                <a:buFontTx/>
                <a:buNone/>
              </a:pPr>
              <a:t>‹#›</a:t>
            </a:fld>
            <a:endParaRPr lang="en-US" sz="1200" b="0"/>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xStyles>
    <p:titleStyle>
      <a:lvl1pPr algn="ctr" defTabSz="228600" rtl="0" fontAlgn="base">
        <a:spcBef>
          <a:spcPct val="20000"/>
        </a:spcBef>
        <a:spcAft>
          <a:spcPct val="0"/>
        </a:spcAft>
        <a:buClr>
          <a:srgbClr val="000000"/>
        </a:buClr>
        <a:buFont typeface="Arial" pitchFamily="34" charset="0"/>
        <a:defRPr sz="2600" b="1">
          <a:solidFill>
            <a:schemeClr val="tx1"/>
          </a:solidFill>
          <a:latin typeface="+mj-lt"/>
          <a:ea typeface="+mj-ea"/>
          <a:cs typeface="+mj-cs"/>
        </a:defRPr>
      </a:lvl1pPr>
      <a:lvl2pPr algn="ctr" defTabSz="228600" rtl="0" fontAlgn="base">
        <a:spcBef>
          <a:spcPct val="20000"/>
        </a:spcBef>
        <a:spcAft>
          <a:spcPct val="0"/>
        </a:spcAft>
        <a:buClr>
          <a:srgbClr val="000000"/>
        </a:buClr>
        <a:buFont typeface="Arial" pitchFamily="34" charset="0"/>
        <a:defRPr sz="2600" b="1">
          <a:solidFill>
            <a:schemeClr val="tx1"/>
          </a:solidFill>
          <a:latin typeface="Arial" pitchFamily="34" charset="0"/>
        </a:defRPr>
      </a:lvl2pPr>
      <a:lvl3pPr algn="ctr" defTabSz="228600" rtl="0" fontAlgn="base">
        <a:spcBef>
          <a:spcPct val="20000"/>
        </a:spcBef>
        <a:spcAft>
          <a:spcPct val="0"/>
        </a:spcAft>
        <a:buClr>
          <a:srgbClr val="000000"/>
        </a:buClr>
        <a:buFont typeface="Arial" pitchFamily="34" charset="0"/>
        <a:defRPr sz="2600" b="1">
          <a:solidFill>
            <a:schemeClr val="tx1"/>
          </a:solidFill>
          <a:latin typeface="Arial" pitchFamily="34" charset="0"/>
        </a:defRPr>
      </a:lvl3pPr>
      <a:lvl4pPr algn="ctr" defTabSz="228600" rtl="0" fontAlgn="base">
        <a:spcBef>
          <a:spcPct val="20000"/>
        </a:spcBef>
        <a:spcAft>
          <a:spcPct val="0"/>
        </a:spcAft>
        <a:buClr>
          <a:srgbClr val="000000"/>
        </a:buClr>
        <a:buFont typeface="Arial" pitchFamily="34" charset="0"/>
        <a:defRPr sz="2600" b="1">
          <a:solidFill>
            <a:schemeClr val="tx1"/>
          </a:solidFill>
          <a:latin typeface="Arial" pitchFamily="34" charset="0"/>
        </a:defRPr>
      </a:lvl4pPr>
      <a:lvl5pPr algn="ctr" defTabSz="228600" rtl="0" fontAlgn="base">
        <a:spcBef>
          <a:spcPct val="20000"/>
        </a:spcBef>
        <a:spcAft>
          <a:spcPct val="0"/>
        </a:spcAft>
        <a:buClr>
          <a:srgbClr val="000000"/>
        </a:buClr>
        <a:buFont typeface="Arial" pitchFamily="34" charset="0"/>
        <a:defRPr sz="2600" b="1">
          <a:solidFill>
            <a:schemeClr val="tx1"/>
          </a:solidFill>
          <a:latin typeface="Arial" pitchFamily="34" charset="0"/>
        </a:defRPr>
      </a:lvl5pPr>
      <a:lvl6pPr marL="457200" algn="ctr" defTabSz="228600" rtl="0" fontAlgn="base">
        <a:spcBef>
          <a:spcPct val="20000"/>
        </a:spcBef>
        <a:spcAft>
          <a:spcPct val="0"/>
        </a:spcAft>
        <a:buClr>
          <a:srgbClr val="000000"/>
        </a:buClr>
        <a:buFont typeface="Arial" pitchFamily="34" charset="0"/>
        <a:defRPr sz="2600" b="1">
          <a:solidFill>
            <a:schemeClr val="tx1"/>
          </a:solidFill>
          <a:latin typeface="Arial" pitchFamily="34" charset="0"/>
        </a:defRPr>
      </a:lvl6pPr>
      <a:lvl7pPr marL="914400" algn="ctr" defTabSz="228600" rtl="0" fontAlgn="base">
        <a:spcBef>
          <a:spcPct val="20000"/>
        </a:spcBef>
        <a:spcAft>
          <a:spcPct val="0"/>
        </a:spcAft>
        <a:buClr>
          <a:srgbClr val="000000"/>
        </a:buClr>
        <a:buFont typeface="Arial" pitchFamily="34" charset="0"/>
        <a:defRPr sz="2600" b="1">
          <a:solidFill>
            <a:schemeClr val="tx1"/>
          </a:solidFill>
          <a:latin typeface="Arial" pitchFamily="34" charset="0"/>
        </a:defRPr>
      </a:lvl7pPr>
      <a:lvl8pPr marL="1371600" algn="ctr" defTabSz="228600" rtl="0" fontAlgn="base">
        <a:spcBef>
          <a:spcPct val="20000"/>
        </a:spcBef>
        <a:spcAft>
          <a:spcPct val="0"/>
        </a:spcAft>
        <a:buClr>
          <a:srgbClr val="000000"/>
        </a:buClr>
        <a:buFont typeface="Arial" pitchFamily="34" charset="0"/>
        <a:defRPr sz="2600" b="1">
          <a:solidFill>
            <a:schemeClr val="tx1"/>
          </a:solidFill>
          <a:latin typeface="Arial" pitchFamily="34" charset="0"/>
        </a:defRPr>
      </a:lvl8pPr>
      <a:lvl9pPr marL="1828800" algn="ctr" defTabSz="228600" rtl="0" fontAlgn="base">
        <a:spcBef>
          <a:spcPct val="20000"/>
        </a:spcBef>
        <a:spcAft>
          <a:spcPct val="0"/>
        </a:spcAft>
        <a:buClr>
          <a:srgbClr val="000000"/>
        </a:buClr>
        <a:buFont typeface="Arial" pitchFamily="34" charset="0"/>
        <a:defRPr sz="2600" b="1">
          <a:solidFill>
            <a:schemeClr val="tx1"/>
          </a:solidFill>
          <a:latin typeface="Arial" pitchFamily="34" charset="0"/>
        </a:defRPr>
      </a:lvl9pPr>
    </p:titleStyle>
    <p:bodyStyle>
      <a:lvl1pPr algn="l" defTabSz="228600" rtl="0" fontAlgn="base">
        <a:spcBef>
          <a:spcPct val="20000"/>
        </a:spcBef>
        <a:spcAft>
          <a:spcPct val="0"/>
        </a:spcAft>
        <a:buClr>
          <a:srgbClr val="000000"/>
        </a:buClr>
        <a:buFont typeface="Arial" pitchFamily="34" charset="0"/>
        <a:defRPr sz="2200">
          <a:solidFill>
            <a:schemeClr val="tx1"/>
          </a:solidFill>
          <a:latin typeface="+mn-lt"/>
          <a:ea typeface="+mn-ea"/>
          <a:cs typeface="+mn-cs"/>
        </a:defRPr>
      </a:lvl1pPr>
      <a:lvl2pPr marL="574675" indent="-460375" algn="l" defTabSz="228600" rtl="0" fontAlgn="base">
        <a:spcBef>
          <a:spcPct val="20000"/>
        </a:spcBef>
        <a:spcAft>
          <a:spcPct val="0"/>
        </a:spcAft>
        <a:buClr>
          <a:srgbClr val="FF0000"/>
        </a:buClr>
        <a:buFont typeface="Arial" pitchFamily="34" charset="0"/>
        <a:buChar char="•"/>
        <a:defRPr sz="2200">
          <a:solidFill>
            <a:schemeClr val="tx1"/>
          </a:solidFill>
          <a:latin typeface="+mn-lt"/>
        </a:defRPr>
      </a:lvl2pPr>
      <a:lvl3pPr marL="1020763" indent="-331788" algn="l" defTabSz="228600" rtl="0" fontAlgn="base">
        <a:spcBef>
          <a:spcPct val="20000"/>
        </a:spcBef>
        <a:spcAft>
          <a:spcPct val="0"/>
        </a:spcAft>
        <a:buClr>
          <a:srgbClr val="FF0000"/>
        </a:buClr>
        <a:buFont typeface="Arial" pitchFamily="34" charset="0"/>
        <a:buChar char="–"/>
        <a:defRPr sz="2000">
          <a:solidFill>
            <a:schemeClr val="tx1"/>
          </a:solidFill>
          <a:latin typeface="+mn-lt"/>
        </a:defRPr>
      </a:lvl3pPr>
      <a:lvl4pPr marL="1366838" indent="-231775" algn="l" defTabSz="228600" rtl="0" fontAlgn="base">
        <a:spcBef>
          <a:spcPct val="20000"/>
        </a:spcBef>
        <a:spcAft>
          <a:spcPct val="0"/>
        </a:spcAft>
        <a:buClr>
          <a:schemeClr val="accent2"/>
        </a:buClr>
        <a:buSzPct val="45000"/>
        <a:buFont typeface="Arial" pitchFamily="34" charset="0"/>
        <a:buChar char="—"/>
        <a:defRPr>
          <a:solidFill>
            <a:schemeClr val="tx1"/>
          </a:solidFill>
          <a:latin typeface="+mn-lt"/>
        </a:defRPr>
      </a:lvl4pPr>
      <a:lvl5pPr marL="17113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5pPr>
      <a:lvl6pPr marL="21685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6pPr>
      <a:lvl7pPr marL="26257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7pPr>
      <a:lvl8pPr marL="30829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8pPr>
      <a:lvl9pPr marL="35401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6.xml"/><Relationship Id="rId1" Type="http://schemas.openxmlformats.org/officeDocument/2006/relationships/slideLayout" Target="../slideLayouts/slideLayout6.xml"/><Relationship Id="rId5" Type="http://schemas.openxmlformats.org/officeDocument/2006/relationships/image" Target="../media/image13.jpeg"/><Relationship Id="rId4" Type="http://schemas.openxmlformats.org/officeDocument/2006/relationships/image" Target="../media/image12.jpeg"/></Relationships>
</file>

<file path=ppt/slides/_rels/slide27.xml.rels><?xml version="1.0" encoding="UTF-8" standalone="yes"?>
<Relationships xmlns="http://schemas.openxmlformats.org/package/2006/relationships"><Relationship Id="rId3" Type="http://schemas.openxmlformats.org/officeDocument/2006/relationships/image" Target="../media/image14.jpeg"/><Relationship Id="rId7" Type="http://schemas.openxmlformats.org/officeDocument/2006/relationships/image" Target="../media/image18.jpeg"/><Relationship Id="rId2" Type="http://schemas.openxmlformats.org/officeDocument/2006/relationships/notesSlide" Target="../notesSlides/notesSlide27.xml"/><Relationship Id="rId1" Type="http://schemas.openxmlformats.org/officeDocument/2006/relationships/slideLayout" Target="../slideLayouts/slideLayout6.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2.xml"/><Relationship Id="rId1" Type="http://schemas.openxmlformats.org/officeDocument/2006/relationships/slideLayout" Target="../slideLayouts/slideLayout6.xml"/><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image" Target="../media/image23.jpe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6.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647" name="Rectangle 263"/>
          <p:cNvSpPr>
            <a:spLocks noGrp="1" noChangeArrowheads="1"/>
          </p:cNvSpPr>
          <p:nvPr>
            <p:ph type="ctrTitle"/>
          </p:nvPr>
        </p:nvSpPr>
        <p:spPr/>
        <p:txBody>
          <a:bodyPr/>
          <a:lstStyle/>
          <a:p>
            <a:r>
              <a:rPr lang="en-US"/>
              <a:t>Managing the Database Instance</a:t>
            </a:r>
          </a:p>
        </p:txBody>
      </p:sp>
      <p:sp>
        <p:nvSpPr>
          <p:cNvPr id="144388" name="Rectangle 4" hidden="1"/>
          <p:cNvSpPr>
            <a:spLocks noChangeArrowheads="1"/>
          </p:cNvSpPr>
          <p:nvPr/>
        </p:nvSpPr>
        <p:spPr bwMode="auto">
          <a:xfrm>
            <a:off x="927100" y="4419600"/>
            <a:ext cx="7327900" cy="427038"/>
          </a:xfrm>
          <a:prstGeom prst="rect">
            <a:avLst/>
          </a:prstGeom>
          <a:noFill/>
          <a:ln w="9525">
            <a:noFill/>
            <a:miter lim="800000"/>
            <a:headEnd/>
            <a:tailEnd/>
          </a:ln>
          <a:effectLst/>
        </p:spPr>
        <p:txBody>
          <a:bodyPr lIns="92075" tIns="46038" rIns="92075" bIns="46038">
            <a:spAutoFit/>
          </a:bodyPr>
          <a:lstStyle/>
          <a:p>
            <a:pPr>
              <a:buClr>
                <a:srgbClr val="FF3300"/>
              </a:buClr>
              <a:buSzPct val="125000"/>
              <a:buFontTx/>
              <a:buNone/>
              <a:tabLst>
                <a:tab pos="571500" algn="l"/>
              </a:tabLst>
            </a:pPr>
            <a:endParaRPr lang="en-US" sz="2200"/>
          </a:p>
        </p:txBody>
      </p:sp>
      <p:sp>
        <p:nvSpPr>
          <p:cNvPr id="144390" name="Line 6"/>
          <p:cNvSpPr>
            <a:spLocks noChangeShapeType="1"/>
          </p:cNvSpPr>
          <p:nvPr/>
        </p:nvSpPr>
        <p:spPr bwMode="auto">
          <a:xfrm>
            <a:off x="1828800" y="4495800"/>
            <a:ext cx="990600" cy="0"/>
          </a:xfrm>
          <a:prstGeom prst="line">
            <a:avLst/>
          </a:prstGeom>
          <a:noFill/>
          <a:ln w="9525">
            <a:noFill/>
            <a:round/>
            <a:headEnd/>
            <a:tailEnd type="triangle" w="med" len="med"/>
          </a:ln>
          <a:effectLst/>
        </p:spPr>
        <p:txBody>
          <a:bodyPr lIns="12700" tIns="12700" rIns="12700" bIns="12700">
            <a:spAutoFit/>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Line 2"/>
          <p:cNvSpPr>
            <a:spLocks noChangeShapeType="1"/>
          </p:cNvSpPr>
          <p:nvPr/>
        </p:nvSpPr>
        <p:spPr bwMode="auto">
          <a:xfrm flipV="1">
            <a:off x="8367713" y="2566988"/>
            <a:ext cx="0" cy="719137"/>
          </a:xfrm>
          <a:prstGeom prst="line">
            <a:avLst/>
          </a:prstGeom>
          <a:noFill/>
          <a:ln w="28575">
            <a:solidFill>
              <a:srgbClr val="FF0000"/>
            </a:solidFill>
            <a:round/>
            <a:headEnd type="none" w="sm" len="sm"/>
            <a:tailEnd type="none" w="sm" len="sm"/>
          </a:ln>
          <a:effectLst/>
        </p:spPr>
        <p:txBody>
          <a:bodyPr/>
          <a:lstStyle/>
          <a:p>
            <a:endParaRPr lang="en-US"/>
          </a:p>
        </p:txBody>
      </p:sp>
      <p:sp>
        <p:nvSpPr>
          <p:cNvPr id="331779" name="Rectangle 3"/>
          <p:cNvSpPr>
            <a:spLocks noGrp="1" noChangeArrowheads="1"/>
          </p:cNvSpPr>
          <p:nvPr>
            <p:ph type="title"/>
          </p:nvPr>
        </p:nvSpPr>
        <p:spPr/>
        <p:txBody>
          <a:bodyPr/>
          <a:lstStyle/>
          <a:p>
            <a:r>
              <a:rPr lang="en-US"/>
              <a:t>Calling SQL*Plus from a Shell Script</a:t>
            </a:r>
          </a:p>
        </p:txBody>
      </p:sp>
      <p:sp>
        <p:nvSpPr>
          <p:cNvPr id="331780" name="Rectangle 4"/>
          <p:cNvSpPr>
            <a:spLocks noChangeArrowheads="1"/>
          </p:cNvSpPr>
          <p:nvPr/>
        </p:nvSpPr>
        <p:spPr bwMode="blackGray">
          <a:xfrm>
            <a:off x="381000" y="1295400"/>
            <a:ext cx="7658100" cy="4953000"/>
          </a:xfrm>
          <a:prstGeom prst="rect">
            <a:avLst/>
          </a:prstGeom>
          <a:solidFill>
            <a:srgbClr val="CCCCCC"/>
          </a:solidFill>
          <a:ln w="28575">
            <a:solidFill>
              <a:srgbClr val="000000"/>
            </a:solidFill>
            <a:miter lim="800000"/>
            <a:headEnd/>
            <a:tailEnd/>
          </a:ln>
          <a:effectLst/>
        </p:spPr>
        <p:txBody>
          <a:bodyPr lIns="92075" tIns="9144" rIns="92075" bIns="9144" anchor="ctr"/>
          <a:lstStyle/>
          <a:p>
            <a:pPr algn="l" defTabSz="400050" eaLnBrk="0" hangingPunct="0">
              <a:spcBef>
                <a:spcPct val="0"/>
              </a:spcBef>
              <a:buClrTx/>
              <a:buFontTx/>
              <a:buNone/>
              <a:tabLst>
                <a:tab pos="400050" algn="r"/>
                <a:tab pos="673100" algn="l"/>
              </a:tabLst>
            </a:pPr>
            <a:r>
              <a:rPr lang="en-US" sz="1400">
                <a:latin typeface="Courier New" pitchFamily="49" charset="0"/>
              </a:rPr>
              <a:t>$ ./batch_sqlplus.sh</a:t>
            </a:r>
          </a:p>
          <a:p>
            <a:pPr algn="l" defTabSz="400050" eaLnBrk="0" hangingPunct="0">
              <a:spcBef>
                <a:spcPct val="0"/>
              </a:spcBef>
              <a:buClrTx/>
              <a:buFontTx/>
              <a:buNone/>
              <a:tabLst>
                <a:tab pos="400050" algn="r"/>
                <a:tab pos="673100" algn="l"/>
              </a:tabLst>
            </a:pPr>
            <a:endParaRPr lang="en-US" sz="1400">
              <a:latin typeface="Courier New" pitchFamily="49" charset="0"/>
            </a:endParaRPr>
          </a:p>
          <a:p>
            <a:pPr algn="l" defTabSz="400050" eaLnBrk="0" hangingPunct="0">
              <a:spcBef>
                <a:spcPct val="0"/>
              </a:spcBef>
              <a:buClrTx/>
              <a:buFontTx/>
              <a:buNone/>
              <a:tabLst>
                <a:tab pos="400050" algn="r"/>
                <a:tab pos="673100" algn="l"/>
              </a:tabLst>
            </a:pPr>
            <a:r>
              <a:rPr lang="en-US" sz="1400">
                <a:latin typeface="Courier New" pitchFamily="49" charset="0"/>
              </a:rPr>
              <a:t>SQL*Plus: Release 11.2.0.1.0 - Production on Thu Jun 18 05:10:19 2009</a:t>
            </a:r>
          </a:p>
          <a:p>
            <a:pPr algn="l" defTabSz="400050" eaLnBrk="0" hangingPunct="0">
              <a:spcBef>
                <a:spcPct val="0"/>
              </a:spcBef>
              <a:buClrTx/>
              <a:buFontTx/>
              <a:buNone/>
              <a:tabLst>
                <a:tab pos="400050" algn="r"/>
                <a:tab pos="673100" algn="l"/>
              </a:tabLst>
            </a:pPr>
            <a:r>
              <a:rPr lang="en-US" sz="1400">
                <a:latin typeface="Courier New" pitchFamily="49" charset="0"/>
              </a:rPr>
              <a:t>Copyright (c) 1982, 2009, Oracle.  All rights reserved.</a:t>
            </a:r>
          </a:p>
          <a:p>
            <a:pPr algn="l" defTabSz="400050" eaLnBrk="0" hangingPunct="0">
              <a:spcBef>
                <a:spcPct val="0"/>
              </a:spcBef>
              <a:buClrTx/>
              <a:buFontTx/>
              <a:buNone/>
              <a:tabLst>
                <a:tab pos="400050" algn="r"/>
                <a:tab pos="673100" algn="l"/>
              </a:tabLst>
            </a:pPr>
            <a:endParaRPr lang="en-US" sz="1400">
              <a:latin typeface="Courier New" pitchFamily="49" charset="0"/>
            </a:endParaRPr>
          </a:p>
          <a:p>
            <a:pPr algn="l" defTabSz="400050" eaLnBrk="0" hangingPunct="0">
              <a:spcBef>
                <a:spcPct val="0"/>
              </a:spcBef>
              <a:buClrTx/>
              <a:buFontTx/>
              <a:buNone/>
              <a:tabLst>
                <a:tab pos="400050" algn="r"/>
                <a:tab pos="673100" algn="l"/>
              </a:tabLst>
            </a:pPr>
            <a:r>
              <a:rPr lang="en-US" sz="1400">
                <a:latin typeface="Courier New" pitchFamily="49" charset="0"/>
              </a:rPr>
              <a:t>Connected to:</a:t>
            </a:r>
          </a:p>
          <a:p>
            <a:pPr algn="l" defTabSz="400050" eaLnBrk="0" hangingPunct="0">
              <a:spcBef>
                <a:spcPct val="0"/>
              </a:spcBef>
              <a:buClrTx/>
              <a:buFontTx/>
              <a:buNone/>
              <a:tabLst>
                <a:tab pos="400050" algn="r"/>
                <a:tab pos="673100" algn="l"/>
              </a:tabLst>
            </a:pPr>
            <a:r>
              <a:rPr lang="en-US" sz="1400">
                <a:latin typeface="Courier New" pitchFamily="49" charset="0"/>
              </a:rPr>
              <a:t>Oracle Database 11g Enterprise Edition Release 11.2.0.1.0 - Production</a:t>
            </a:r>
          </a:p>
          <a:p>
            <a:pPr algn="l" defTabSz="400050" eaLnBrk="0" hangingPunct="0">
              <a:spcBef>
                <a:spcPct val="0"/>
              </a:spcBef>
              <a:buClrTx/>
              <a:buFontTx/>
              <a:buNone/>
              <a:tabLst>
                <a:tab pos="400050" algn="r"/>
                <a:tab pos="673100" algn="l"/>
              </a:tabLst>
            </a:pPr>
            <a:r>
              <a:rPr lang="en-US" sz="1400">
                <a:latin typeface="Courier New" pitchFamily="49" charset="0"/>
              </a:rPr>
              <a:t>With the Partitioning, Automatic Storage Management, OLAP, Data Mining and Real Application Testing options</a:t>
            </a:r>
          </a:p>
          <a:p>
            <a:pPr algn="l" defTabSz="400050" eaLnBrk="0" hangingPunct="0">
              <a:spcBef>
                <a:spcPct val="0"/>
              </a:spcBef>
              <a:buClrTx/>
              <a:buFontTx/>
              <a:buNone/>
              <a:tabLst>
                <a:tab pos="400050" algn="r"/>
                <a:tab pos="673100" algn="l"/>
              </a:tabLst>
            </a:pPr>
            <a:endParaRPr lang="en-US" sz="1400">
              <a:latin typeface="Courier New" pitchFamily="49" charset="0"/>
            </a:endParaRPr>
          </a:p>
          <a:p>
            <a:pPr algn="l" defTabSz="400050" eaLnBrk="0" hangingPunct="0">
              <a:spcBef>
                <a:spcPct val="0"/>
              </a:spcBef>
              <a:buClrTx/>
              <a:buFontTx/>
              <a:buNone/>
              <a:tabLst>
                <a:tab pos="400050" algn="r"/>
                <a:tab pos="673100" algn="l"/>
              </a:tabLst>
            </a:pPr>
            <a:r>
              <a:rPr lang="en-US" sz="1400">
                <a:latin typeface="Courier New" pitchFamily="49" charset="0"/>
              </a:rPr>
              <a:t>SQL&gt;</a:t>
            </a:r>
          </a:p>
          <a:p>
            <a:pPr algn="l" defTabSz="400050" eaLnBrk="0" hangingPunct="0">
              <a:spcBef>
                <a:spcPct val="0"/>
              </a:spcBef>
              <a:buClrTx/>
              <a:buFontTx/>
              <a:buNone/>
              <a:tabLst>
                <a:tab pos="400050" algn="r"/>
                <a:tab pos="673100" algn="l"/>
              </a:tabLst>
            </a:pPr>
            <a:r>
              <a:rPr lang="en-US" sz="1400">
                <a:latin typeface="Courier New" pitchFamily="49" charset="0"/>
              </a:rPr>
              <a:t>  COUNT(*)</a:t>
            </a:r>
          </a:p>
          <a:p>
            <a:pPr algn="l" defTabSz="400050" eaLnBrk="0" hangingPunct="0">
              <a:spcBef>
                <a:spcPct val="0"/>
              </a:spcBef>
              <a:buClrTx/>
              <a:buFontTx/>
              <a:buNone/>
              <a:tabLst>
                <a:tab pos="400050" algn="r"/>
                <a:tab pos="673100" algn="l"/>
              </a:tabLst>
            </a:pPr>
            <a:r>
              <a:rPr lang="en-US" sz="1400">
                <a:latin typeface="Courier New" pitchFamily="49" charset="0"/>
              </a:rPr>
              <a:t>----------</a:t>
            </a:r>
          </a:p>
          <a:p>
            <a:pPr algn="l" defTabSz="400050" eaLnBrk="0" hangingPunct="0">
              <a:spcBef>
                <a:spcPct val="0"/>
              </a:spcBef>
              <a:buClrTx/>
              <a:buFontTx/>
              <a:buNone/>
              <a:tabLst>
                <a:tab pos="400050" algn="r"/>
                <a:tab pos="673100" algn="l"/>
              </a:tabLst>
            </a:pPr>
            <a:r>
              <a:rPr lang="en-US" sz="1400">
                <a:latin typeface="Courier New" pitchFamily="49" charset="0"/>
              </a:rPr>
              <a:t>       107</a:t>
            </a:r>
          </a:p>
          <a:p>
            <a:pPr algn="l" defTabSz="400050" eaLnBrk="0" hangingPunct="0">
              <a:spcBef>
                <a:spcPct val="0"/>
              </a:spcBef>
              <a:buClrTx/>
              <a:buFontTx/>
              <a:buNone/>
              <a:tabLst>
                <a:tab pos="400050" algn="r"/>
                <a:tab pos="673100" algn="l"/>
              </a:tabLst>
            </a:pPr>
            <a:r>
              <a:rPr lang="en-US" sz="1400">
                <a:latin typeface="Courier New" pitchFamily="49" charset="0"/>
              </a:rPr>
              <a:t>SQL&gt;</a:t>
            </a:r>
          </a:p>
          <a:p>
            <a:pPr algn="l" defTabSz="400050" eaLnBrk="0" hangingPunct="0">
              <a:spcBef>
                <a:spcPct val="0"/>
              </a:spcBef>
              <a:buClrTx/>
              <a:buFontTx/>
              <a:buNone/>
              <a:tabLst>
                <a:tab pos="400050" algn="r"/>
                <a:tab pos="673100" algn="l"/>
              </a:tabLst>
            </a:pPr>
            <a:r>
              <a:rPr lang="en-US" sz="1400">
                <a:latin typeface="Courier New" pitchFamily="49" charset="0"/>
              </a:rPr>
              <a:t>107 rows updated.</a:t>
            </a:r>
          </a:p>
          <a:p>
            <a:pPr algn="l" defTabSz="400050" eaLnBrk="0" hangingPunct="0">
              <a:spcBef>
                <a:spcPct val="0"/>
              </a:spcBef>
              <a:buClrTx/>
              <a:buFontTx/>
              <a:buNone/>
              <a:tabLst>
                <a:tab pos="400050" algn="r"/>
                <a:tab pos="673100" algn="l"/>
              </a:tabLst>
            </a:pPr>
            <a:r>
              <a:rPr lang="en-US" sz="1400">
                <a:latin typeface="Courier New" pitchFamily="49" charset="0"/>
              </a:rPr>
              <a:t>SQL&gt;</a:t>
            </a:r>
          </a:p>
          <a:p>
            <a:pPr algn="l" defTabSz="400050" eaLnBrk="0" hangingPunct="0">
              <a:spcBef>
                <a:spcPct val="0"/>
              </a:spcBef>
              <a:buClrTx/>
              <a:buFontTx/>
              <a:buNone/>
              <a:tabLst>
                <a:tab pos="400050" algn="r"/>
                <a:tab pos="673100" algn="l"/>
              </a:tabLst>
            </a:pPr>
            <a:r>
              <a:rPr lang="en-US" sz="1400">
                <a:latin typeface="Courier New" pitchFamily="49" charset="0"/>
              </a:rPr>
              <a:t>Commit complete.</a:t>
            </a:r>
          </a:p>
          <a:p>
            <a:pPr algn="l" defTabSz="400050" eaLnBrk="0" hangingPunct="0">
              <a:spcBef>
                <a:spcPct val="0"/>
              </a:spcBef>
              <a:buClrTx/>
              <a:buFontTx/>
              <a:buNone/>
              <a:tabLst>
                <a:tab pos="400050" algn="r"/>
                <a:tab pos="673100" algn="l"/>
              </a:tabLst>
            </a:pPr>
            <a:r>
              <a:rPr lang="en-US" sz="1400">
                <a:latin typeface="Courier New" pitchFamily="49" charset="0"/>
              </a:rPr>
              <a:t>SQL&gt; Disconnected from Oracle Database 11g Enterprise Edition Release 11.2.0.1.0 - Production</a:t>
            </a:r>
          </a:p>
          <a:p>
            <a:pPr algn="l" defTabSz="400050" eaLnBrk="0" hangingPunct="0">
              <a:spcBef>
                <a:spcPct val="0"/>
              </a:spcBef>
              <a:buClrTx/>
              <a:buFontTx/>
              <a:buNone/>
              <a:tabLst>
                <a:tab pos="400050" algn="r"/>
                <a:tab pos="673100" algn="l"/>
              </a:tabLst>
            </a:pPr>
            <a:r>
              <a:rPr lang="en-US" sz="1400">
                <a:latin typeface="Courier New" pitchFamily="49" charset="0"/>
              </a:rPr>
              <a:t>With the Partitioning, Automatic Storage Management, OLAP, Data Mining and Real Application Testing options</a:t>
            </a:r>
          </a:p>
          <a:p>
            <a:pPr algn="l" defTabSz="400050" eaLnBrk="0" hangingPunct="0">
              <a:spcBef>
                <a:spcPct val="0"/>
              </a:spcBef>
              <a:buClrTx/>
              <a:buFontTx/>
              <a:buNone/>
              <a:tabLst>
                <a:tab pos="400050" algn="r"/>
                <a:tab pos="673100" algn="l"/>
              </a:tabLst>
            </a:pPr>
            <a:r>
              <a:rPr lang="en-US" sz="1400">
                <a:latin typeface="Courier New" pitchFamily="49" charset="0"/>
              </a:rPr>
              <a:t>$</a:t>
            </a:r>
          </a:p>
        </p:txBody>
      </p:sp>
      <p:sp>
        <p:nvSpPr>
          <p:cNvPr id="331781" name="Rectangle 5"/>
          <p:cNvSpPr>
            <a:spLocks noChangeArrowheads="1"/>
          </p:cNvSpPr>
          <p:nvPr/>
        </p:nvSpPr>
        <p:spPr bwMode="blackGray">
          <a:xfrm>
            <a:off x="3429000" y="3124200"/>
            <a:ext cx="4835525" cy="1971675"/>
          </a:xfrm>
          <a:prstGeom prst="rect">
            <a:avLst/>
          </a:prstGeom>
          <a:solidFill>
            <a:srgbClr val="CCCCCC"/>
          </a:solidFill>
          <a:ln w="28575">
            <a:solidFill>
              <a:srgbClr val="000000"/>
            </a:solidFill>
            <a:miter lim="800000"/>
            <a:headEnd/>
            <a:tailEnd/>
          </a:ln>
          <a:effectLst/>
        </p:spPr>
        <p:txBody>
          <a:bodyPr lIns="92075" tIns="9144" rIns="92075" bIns="9144" anchor="ctr"/>
          <a:lstStyle/>
          <a:p>
            <a:pPr algn="l" defTabSz="400050" eaLnBrk="0" hangingPunct="0">
              <a:spcBef>
                <a:spcPct val="0"/>
              </a:spcBef>
              <a:buClrTx/>
              <a:buFontTx/>
              <a:buNone/>
              <a:tabLst>
                <a:tab pos="400050" algn="r"/>
                <a:tab pos="673100" algn="l"/>
              </a:tabLst>
            </a:pPr>
            <a:r>
              <a:rPr lang="en-US" sz="1400">
                <a:latin typeface="Courier New" pitchFamily="49" charset="0"/>
              </a:rPr>
              <a:t># Name of this file: batch_sqlplus.sh</a:t>
            </a:r>
            <a:br>
              <a:rPr lang="en-US" sz="1400">
                <a:latin typeface="Courier New" pitchFamily="49" charset="0"/>
              </a:rPr>
            </a:br>
            <a:r>
              <a:rPr lang="en-US" sz="1400">
                <a:latin typeface="Courier New" pitchFamily="49" charset="0"/>
              </a:rPr>
              <a:t># Count employees and give raise.</a:t>
            </a:r>
            <a:br>
              <a:rPr lang="en-US" sz="1400">
                <a:latin typeface="Courier New" pitchFamily="49" charset="0"/>
              </a:rPr>
            </a:br>
            <a:r>
              <a:rPr lang="en-US" sz="1400">
                <a:latin typeface="Courier New" pitchFamily="49" charset="0"/>
              </a:rPr>
              <a:t>sqlplus hr/hr &lt;&lt;EOF</a:t>
            </a:r>
          </a:p>
          <a:p>
            <a:pPr algn="l" defTabSz="400050" eaLnBrk="0" hangingPunct="0">
              <a:spcBef>
                <a:spcPct val="0"/>
              </a:spcBef>
              <a:buClrTx/>
              <a:buFontTx/>
              <a:buNone/>
              <a:tabLst>
                <a:tab pos="400050" algn="r"/>
                <a:tab pos="673100" algn="l"/>
              </a:tabLst>
            </a:pPr>
            <a:r>
              <a:rPr lang="en-US" sz="1400">
                <a:latin typeface="Courier New" pitchFamily="49" charset="0"/>
              </a:rPr>
              <a:t>select count(*) from employees;</a:t>
            </a:r>
          </a:p>
          <a:p>
            <a:pPr algn="l" defTabSz="400050" eaLnBrk="0" hangingPunct="0">
              <a:spcBef>
                <a:spcPct val="0"/>
              </a:spcBef>
              <a:buClrTx/>
              <a:buFontTx/>
              <a:buNone/>
              <a:tabLst>
                <a:tab pos="400050" algn="r"/>
                <a:tab pos="673100" algn="l"/>
              </a:tabLst>
            </a:pPr>
            <a:r>
              <a:rPr lang="en-US" sz="1400">
                <a:latin typeface="Courier New" pitchFamily="49" charset="0"/>
              </a:rPr>
              <a:t>update employees set salary = salary*1.10;</a:t>
            </a:r>
          </a:p>
          <a:p>
            <a:pPr algn="l" defTabSz="400050" eaLnBrk="0" hangingPunct="0">
              <a:spcBef>
                <a:spcPct val="0"/>
              </a:spcBef>
              <a:buClrTx/>
              <a:buFontTx/>
              <a:buNone/>
              <a:tabLst>
                <a:tab pos="400050" algn="r"/>
                <a:tab pos="673100" algn="l"/>
              </a:tabLst>
            </a:pPr>
            <a:r>
              <a:rPr lang="en-US" sz="1400">
                <a:latin typeface="Courier New" pitchFamily="49" charset="0"/>
              </a:rPr>
              <a:t>commit;</a:t>
            </a:r>
          </a:p>
          <a:p>
            <a:pPr algn="l" defTabSz="400050" eaLnBrk="0" hangingPunct="0">
              <a:spcBef>
                <a:spcPct val="0"/>
              </a:spcBef>
              <a:buClrTx/>
              <a:buFontTx/>
              <a:buNone/>
              <a:tabLst>
                <a:tab pos="400050" algn="r"/>
                <a:tab pos="673100" algn="l"/>
              </a:tabLst>
            </a:pPr>
            <a:r>
              <a:rPr lang="en-US" sz="1400">
                <a:latin typeface="Courier New" pitchFamily="49" charset="0"/>
              </a:rPr>
              <a:t>quit</a:t>
            </a:r>
          </a:p>
          <a:p>
            <a:pPr algn="l" defTabSz="400050" eaLnBrk="0" hangingPunct="0">
              <a:spcBef>
                <a:spcPct val="0"/>
              </a:spcBef>
              <a:buClrTx/>
              <a:buFontTx/>
              <a:buNone/>
              <a:tabLst>
                <a:tab pos="400050" algn="r"/>
                <a:tab pos="673100" algn="l"/>
              </a:tabLst>
            </a:pPr>
            <a:r>
              <a:rPr lang="en-US" sz="1400">
                <a:latin typeface="Courier New" pitchFamily="49" charset="0"/>
              </a:rPr>
              <a:t>EOF</a:t>
            </a:r>
          </a:p>
        </p:txBody>
      </p:sp>
      <p:sp>
        <p:nvSpPr>
          <p:cNvPr id="331782" name="Text Box 6"/>
          <p:cNvSpPr txBox="1">
            <a:spLocks noChangeArrowheads="1"/>
          </p:cNvSpPr>
          <p:nvPr/>
        </p:nvSpPr>
        <p:spPr bwMode="auto">
          <a:xfrm>
            <a:off x="8039100" y="2185988"/>
            <a:ext cx="933450" cy="366712"/>
          </a:xfrm>
          <a:prstGeom prst="rect">
            <a:avLst/>
          </a:prstGeom>
          <a:noFill/>
          <a:ln w="28575">
            <a:noFill/>
            <a:miter lim="800000"/>
            <a:headEnd type="none" w="sm" len="sm"/>
            <a:tailEnd type="none" w="sm" len="sm"/>
          </a:ln>
          <a:effectLst/>
        </p:spPr>
        <p:txBody>
          <a:bodyPr wrap="none">
            <a:spAutoFit/>
          </a:bodyPr>
          <a:lstStyle/>
          <a:p>
            <a:pPr defTabSz="228600"/>
            <a:r>
              <a:rPr lang="en-US"/>
              <a:t>Output</a:t>
            </a:r>
          </a:p>
        </p:txBody>
      </p:sp>
      <p:sp>
        <p:nvSpPr>
          <p:cNvPr id="331783" name="Line 7"/>
          <p:cNvSpPr>
            <a:spLocks noChangeShapeType="1"/>
          </p:cNvSpPr>
          <p:nvPr/>
        </p:nvSpPr>
        <p:spPr bwMode="auto">
          <a:xfrm flipV="1">
            <a:off x="8367713" y="1524000"/>
            <a:ext cx="0" cy="676275"/>
          </a:xfrm>
          <a:prstGeom prst="line">
            <a:avLst/>
          </a:prstGeom>
          <a:noFill/>
          <a:ln w="28575">
            <a:solidFill>
              <a:srgbClr val="FF0000"/>
            </a:solidFill>
            <a:round/>
            <a:headEnd type="none" w="sm" len="sm"/>
            <a:tailEnd type="none" w="sm" len="sm"/>
          </a:ln>
          <a:effectLst/>
        </p:spPr>
        <p:txBody>
          <a:bodyPr/>
          <a:lstStyle/>
          <a:p>
            <a:endParaRPr lang="en-US"/>
          </a:p>
        </p:txBody>
      </p:sp>
      <p:sp>
        <p:nvSpPr>
          <p:cNvPr id="331784" name="Line 8"/>
          <p:cNvSpPr>
            <a:spLocks noChangeShapeType="1"/>
          </p:cNvSpPr>
          <p:nvPr/>
        </p:nvSpPr>
        <p:spPr bwMode="auto">
          <a:xfrm flipH="1">
            <a:off x="2971800" y="1524000"/>
            <a:ext cx="5410200" cy="0"/>
          </a:xfrm>
          <a:prstGeom prst="line">
            <a:avLst/>
          </a:prstGeom>
          <a:noFill/>
          <a:ln w="28575">
            <a:solidFill>
              <a:srgbClr val="FF0000"/>
            </a:solidFill>
            <a:round/>
            <a:headEnd type="none" w="sm" len="sm"/>
            <a:tailEnd type="triangle" w="sm" len="sm"/>
          </a:ln>
          <a:effectLst/>
        </p:spPr>
        <p:txBody>
          <a:bodyPr/>
          <a:lstStyle/>
          <a:p>
            <a:endParaRPr lang="en-US"/>
          </a:p>
        </p:txBody>
      </p:sp>
      <p:sp>
        <p:nvSpPr>
          <p:cNvPr id="331785" name="Rectangle 9"/>
          <p:cNvSpPr>
            <a:spLocks noChangeArrowheads="1"/>
          </p:cNvSpPr>
          <p:nvPr/>
        </p:nvSpPr>
        <p:spPr bwMode="auto">
          <a:xfrm>
            <a:off x="638175" y="1301750"/>
            <a:ext cx="2085975" cy="314325"/>
          </a:xfrm>
          <a:prstGeom prst="rect">
            <a:avLst/>
          </a:prstGeom>
          <a:noFill/>
          <a:ln w="28575">
            <a:solidFill>
              <a:srgbClr val="FF0000"/>
            </a:solidFill>
            <a:miter lim="800000"/>
            <a:headEnd type="none" w="sm" len="sm"/>
            <a:tailEnd type="none" w="sm" len="sm"/>
          </a:ln>
          <a:effectLst/>
        </p:spPr>
        <p:txBody>
          <a:bodyPr wrap="none" anchor="ctr"/>
          <a:lstStyle/>
          <a:p>
            <a:endParaRPr lang="en-US"/>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p:txBody>
          <a:bodyPr/>
          <a:lstStyle/>
          <a:p>
            <a:r>
              <a:rPr lang="en-US"/>
              <a:t>Calling a SQL Script from SQL*Plus</a:t>
            </a:r>
          </a:p>
        </p:txBody>
      </p:sp>
      <p:sp>
        <p:nvSpPr>
          <p:cNvPr id="333827" name="Rectangle 3"/>
          <p:cNvSpPr>
            <a:spLocks noChangeArrowheads="1"/>
          </p:cNvSpPr>
          <p:nvPr/>
        </p:nvSpPr>
        <p:spPr bwMode="blackGray">
          <a:xfrm>
            <a:off x="555625" y="2317750"/>
            <a:ext cx="8026400" cy="3962400"/>
          </a:xfrm>
          <a:prstGeom prst="rect">
            <a:avLst/>
          </a:prstGeom>
          <a:solidFill>
            <a:srgbClr val="CCCCCC"/>
          </a:solidFill>
          <a:ln w="28575">
            <a:solidFill>
              <a:srgbClr val="000000"/>
            </a:solidFill>
            <a:miter lim="800000"/>
            <a:headEnd/>
            <a:tailEnd/>
          </a:ln>
          <a:effectLst/>
        </p:spPr>
        <p:txBody>
          <a:bodyPr lIns="92075" tIns="9144" rIns="92075" bIns="9144" anchor="ctr"/>
          <a:lstStyle/>
          <a:p>
            <a:pPr algn="l" defTabSz="400050" eaLnBrk="0" hangingPunct="0">
              <a:spcBef>
                <a:spcPct val="0"/>
              </a:spcBef>
              <a:buClrTx/>
              <a:buFontTx/>
              <a:buNone/>
              <a:tabLst>
                <a:tab pos="400050" algn="r"/>
                <a:tab pos="673100" algn="l"/>
              </a:tabLst>
            </a:pPr>
            <a:r>
              <a:rPr lang="en-US" sz="1400">
                <a:latin typeface="Courier New" pitchFamily="49" charset="0"/>
              </a:rPr>
              <a:t>$ sqlplus hr/hr @script.sql</a:t>
            </a:r>
          </a:p>
          <a:p>
            <a:pPr algn="l" defTabSz="400050" eaLnBrk="0" hangingPunct="0">
              <a:spcBef>
                <a:spcPct val="0"/>
              </a:spcBef>
              <a:buClrTx/>
              <a:buFontTx/>
              <a:buNone/>
              <a:tabLst>
                <a:tab pos="400050" algn="r"/>
                <a:tab pos="673100" algn="l"/>
              </a:tabLst>
            </a:pPr>
            <a:endParaRPr lang="en-US" sz="1400">
              <a:latin typeface="Courier New" pitchFamily="49" charset="0"/>
            </a:endParaRPr>
          </a:p>
          <a:p>
            <a:pPr algn="l" defTabSz="400050" eaLnBrk="0" hangingPunct="0">
              <a:spcBef>
                <a:spcPct val="0"/>
              </a:spcBef>
              <a:buClrTx/>
              <a:buFontTx/>
              <a:buNone/>
              <a:tabLst>
                <a:tab pos="400050" algn="r"/>
                <a:tab pos="673100" algn="l"/>
              </a:tabLst>
            </a:pPr>
            <a:r>
              <a:rPr lang="en-US" sz="1400">
                <a:latin typeface="Courier New" pitchFamily="49" charset="0"/>
              </a:rPr>
              <a:t>SQL*Plus: Release 11.2.0.1.0 - Production on Thu Jun 18 05:13:42 2009</a:t>
            </a:r>
          </a:p>
          <a:p>
            <a:pPr algn="l" defTabSz="400050" eaLnBrk="0" hangingPunct="0">
              <a:spcBef>
                <a:spcPct val="0"/>
              </a:spcBef>
              <a:buClrTx/>
              <a:buFontTx/>
              <a:buNone/>
              <a:tabLst>
                <a:tab pos="400050" algn="r"/>
                <a:tab pos="673100" algn="l"/>
              </a:tabLst>
            </a:pPr>
            <a:r>
              <a:rPr lang="en-US" sz="1400">
                <a:latin typeface="Courier New" pitchFamily="49" charset="0"/>
              </a:rPr>
              <a:t>Copyright (c) 1982, 2009, Oracle.  All rights reserved.</a:t>
            </a:r>
          </a:p>
          <a:p>
            <a:pPr algn="l" defTabSz="400050" eaLnBrk="0" hangingPunct="0">
              <a:spcBef>
                <a:spcPct val="0"/>
              </a:spcBef>
              <a:buClrTx/>
              <a:buFontTx/>
              <a:buNone/>
              <a:tabLst>
                <a:tab pos="400050" algn="r"/>
                <a:tab pos="673100" algn="l"/>
              </a:tabLst>
            </a:pPr>
            <a:endParaRPr lang="en-US" sz="1400">
              <a:latin typeface="Courier New" pitchFamily="49" charset="0"/>
            </a:endParaRPr>
          </a:p>
          <a:p>
            <a:pPr algn="l" defTabSz="400050" eaLnBrk="0" hangingPunct="0">
              <a:spcBef>
                <a:spcPct val="0"/>
              </a:spcBef>
              <a:buClrTx/>
              <a:buFontTx/>
              <a:buNone/>
              <a:tabLst>
                <a:tab pos="400050" algn="r"/>
                <a:tab pos="673100" algn="l"/>
              </a:tabLst>
            </a:pPr>
            <a:r>
              <a:rPr lang="en-US" sz="1400">
                <a:latin typeface="Courier New" pitchFamily="49" charset="0"/>
              </a:rPr>
              <a:t>Connected to:</a:t>
            </a:r>
          </a:p>
          <a:p>
            <a:pPr algn="l" defTabSz="400050" eaLnBrk="0" hangingPunct="0">
              <a:spcBef>
                <a:spcPct val="0"/>
              </a:spcBef>
              <a:buClrTx/>
              <a:buFontTx/>
              <a:buNone/>
              <a:tabLst>
                <a:tab pos="400050" algn="r"/>
                <a:tab pos="673100" algn="l"/>
              </a:tabLst>
            </a:pPr>
            <a:r>
              <a:rPr lang="en-US" sz="1400">
                <a:latin typeface="Courier New" pitchFamily="49" charset="0"/>
              </a:rPr>
              <a:t>Oracle Database 11g Enterprise Edition Release 11.2.0.1.0 - Production</a:t>
            </a:r>
          </a:p>
          <a:p>
            <a:pPr algn="l" defTabSz="400050" eaLnBrk="0" hangingPunct="0">
              <a:spcBef>
                <a:spcPct val="0"/>
              </a:spcBef>
              <a:buClrTx/>
              <a:buFontTx/>
              <a:buNone/>
              <a:tabLst>
                <a:tab pos="400050" algn="r"/>
                <a:tab pos="673100" algn="l"/>
              </a:tabLst>
            </a:pPr>
            <a:r>
              <a:rPr lang="en-US" sz="1400">
                <a:latin typeface="Courier New" pitchFamily="49" charset="0"/>
              </a:rPr>
              <a:t>With the Partitioning, Automatic Storage Management, OLAP, Data Mining and Real Application Testing options</a:t>
            </a:r>
          </a:p>
          <a:p>
            <a:pPr algn="l" defTabSz="400050" eaLnBrk="0" hangingPunct="0">
              <a:spcBef>
                <a:spcPct val="0"/>
              </a:spcBef>
              <a:buClrTx/>
              <a:buFontTx/>
              <a:buNone/>
              <a:tabLst>
                <a:tab pos="400050" algn="r"/>
                <a:tab pos="673100" algn="l"/>
              </a:tabLst>
            </a:pPr>
            <a:endParaRPr lang="en-US" sz="1400">
              <a:latin typeface="Courier New" pitchFamily="49" charset="0"/>
            </a:endParaRPr>
          </a:p>
          <a:p>
            <a:pPr algn="l" defTabSz="400050" eaLnBrk="0" hangingPunct="0">
              <a:spcBef>
                <a:spcPct val="0"/>
              </a:spcBef>
              <a:buClrTx/>
              <a:buFontTx/>
              <a:buNone/>
              <a:tabLst>
                <a:tab pos="400050" algn="r"/>
                <a:tab pos="673100" algn="l"/>
              </a:tabLst>
            </a:pPr>
            <a:r>
              <a:rPr lang="en-US" sz="1400">
                <a:latin typeface="Courier New" pitchFamily="49" charset="0"/>
              </a:rPr>
              <a:t>DEPARTMENT_ID DEPARTMENT_NAME                MANAGER_ID LOCATION_ID</a:t>
            </a:r>
          </a:p>
          <a:p>
            <a:pPr algn="l" defTabSz="400050" eaLnBrk="0" hangingPunct="0">
              <a:spcBef>
                <a:spcPct val="0"/>
              </a:spcBef>
              <a:buClrTx/>
              <a:buFontTx/>
              <a:buNone/>
              <a:tabLst>
                <a:tab pos="400050" algn="r"/>
                <a:tab pos="673100" algn="l"/>
              </a:tabLst>
            </a:pPr>
            <a:r>
              <a:rPr lang="en-US" sz="1400">
                <a:latin typeface="Courier New" pitchFamily="49" charset="0"/>
              </a:rPr>
              <a:t>------------- ------------------------------ ---------- -----------</a:t>
            </a:r>
          </a:p>
          <a:p>
            <a:pPr algn="l" defTabSz="400050" eaLnBrk="0" hangingPunct="0">
              <a:spcBef>
                <a:spcPct val="0"/>
              </a:spcBef>
              <a:buClrTx/>
              <a:buFontTx/>
              <a:buNone/>
              <a:tabLst>
                <a:tab pos="400050" algn="r"/>
                <a:tab pos="673100" algn="l"/>
              </a:tabLst>
            </a:pPr>
            <a:r>
              <a:rPr lang="en-US" sz="1400">
                <a:latin typeface="Courier New" pitchFamily="49" charset="0"/>
              </a:rPr>
              <a:t>           60 IT                                    103        1400</a:t>
            </a:r>
          </a:p>
          <a:p>
            <a:pPr algn="l" defTabSz="400050" eaLnBrk="0" hangingPunct="0">
              <a:spcBef>
                <a:spcPct val="0"/>
              </a:spcBef>
              <a:buClrTx/>
              <a:buFontTx/>
              <a:buNone/>
              <a:tabLst>
                <a:tab pos="400050" algn="r"/>
                <a:tab pos="673100" algn="l"/>
              </a:tabLst>
            </a:pPr>
            <a:endParaRPr lang="en-US" sz="1400">
              <a:latin typeface="Courier New" pitchFamily="49" charset="0"/>
            </a:endParaRPr>
          </a:p>
          <a:p>
            <a:pPr algn="l" defTabSz="400050" eaLnBrk="0" hangingPunct="0">
              <a:spcBef>
                <a:spcPct val="0"/>
              </a:spcBef>
              <a:buClrTx/>
              <a:buFontTx/>
              <a:buNone/>
              <a:tabLst>
                <a:tab pos="400050" algn="r"/>
                <a:tab pos="673100" algn="l"/>
              </a:tabLst>
            </a:pPr>
            <a:r>
              <a:rPr lang="en-US" sz="1400">
                <a:latin typeface="Courier New" pitchFamily="49" charset="0"/>
              </a:rPr>
              <a:t>Disconnected from Oracle Database 11g Enterprise Edition Release 11.2.0.1.0 - Production</a:t>
            </a:r>
          </a:p>
          <a:p>
            <a:pPr algn="l" defTabSz="400050" eaLnBrk="0" hangingPunct="0">
              <a:spcBef>
                <a:spcPct val="0"/>
              </a:spcBef>
              <a:buClrTx/>
              <a:buFontTx/>
              <a:buNone/>
              <a:tabLst>
                <a:tab pos="400050" algn="r"/>
                <a:tab pos="673100" algn="l"/>
              </a:tabLst>
            </a:pPr>
            <a:r>
              <a:rPr lang="en-US" sz="1400">
                <a:latin typeface="Courier New" pitchFamily="49" charset="0"/>
              </a:rPr>
              <a:t>With the Partitioning, Automatic Storage Management, OLAP, Data Mining and Real Application Testing options</a:t>
            </a:r>
          </a:p>
        </p:txBody>
      </p:sp>
      <p:sp>
        <p:nvSpPr>
          <p:cNvPr id="333828" name="Rectangle 4"/>
          <p:cNvSpPr>
            <a:spLocks noChangeArrowheads="1"/>
          </p:cNvSpPr>
          <p:nvPr/>
        </p:nvSpPr>
        <p:spPr bwMode="blackGray">
          <a:xfrm>
            <a:off x="2536825" y="1412875"/>
            <a:ext cx="5715000" cy="609600"/>
          </a:xfrm>
          <a:prstGeom prst="rect">
            <a:avLst/>
          </a:prstGeom>
          <a:solidFill>
            <a:srgbClr val="CCCCCC"/>
          </a:solidFill>
          <a:ln w="28575">
            <a:solidFill>
              <a:srgbClr val="000000"/>
            </a:solidFill>
            <a:miter lim="800000"/>
            <a:headEnd/>
            <a:tailEnd/>
          </a:ln>
          <a:effectLst/>
        </p:spPr>
        <p:txBody>
          <a:bodyPr lIns="92075" tIns="9144" rIns="92075" bIns="9144" anchor="ctr"/>
          <a:lstStyle/>
          <a:p>
            <a:pPr algn="l" defTabSz="400050" eaLnBrk="0" hangingPunct="0">
              <a:spcBef>
                <a:spcPct val="0"/>
              </a:spcBef>
              <a:buClrTx/>
              <a:buFontTx/>
              <a:buNone/>
              <a:tabLst>
                <a:tab pos="400050" algn="r"/>
                <a:tab pos="673100" algn="l"/>
              </a:tabLst>
            </a:pPr>
            <a:r>
              <a:rPr lang="en-US" sz="1400">
                <a:latin typeface="Courier New" pitchFamily="49" charset="0"/>
              </a:rPr>
              <a:t>select * from departments where location_id = 1400;</a:t>
            </a:r>
          </a:p>
          <a:p>
            <a:pPr algn="l" defTabSz="400050" eaLnBrk="0" hangingPunct="0">
              <a:spcBef>
                <a:spcPct val="0"/>
              </a:spcBef>
              <a:buClrTx/>
              <a:buFontTx/>
              <a:buNone/>
              <a:tabLst>
                <a:tab pos="400050" algn="r"/>
                <a:tab pos="673100" algn="l"/>
              </a:tabLst>
            </a:pPr>
            <a:r>
              <a:rPr lang="en-US" sz="1400">
                <a:latin typeface="Courier New" pitchFamily="49" charset="0"/>
              </a:rPr>
              <a:t>quit</a:t>
            </a:r>
          </a:p>
        </p:txBody>
      </p:sp>
      <p:sp>
        <p:nvSpPr>
          <p:cNvPr id="333829" name="Text Box 5"/>
          <p:cNvSpPr txBox="1">
            <a:spLocks noChangeArrowheads="1"/>
          </p:cNvSpPr>
          <p:nvPr/>
        </p:nvSpPr>
        <p:spPr bwMode="auto">
          <a:xfrm>
            <a:off x="685800" y="1433513"/>
            <a:ext cx="1549400" cy="366712"/>
          </a:xfrm>
          <a:prstGeom prst="rect">
            <a:avLst/>
          </a:prstGeom>
          <a:noFill/>
          <a:ln w="28575">
            <a:noFill/>
            <a:miter lim="800000"/>
            <a:headEnd type="none" w="sm" len="sm"/>
            <a:tailEnd type="none" w="sm" len="sm"/>
          </a:ln>
          <a:effectLst/>
        </p:spPr>
        <p:txBody>
          <a:bodyPr wrap="none">
            <a:spAutoFit/>
          </a:bodyPr>
          <a:lstStyle/>
          <a:p>
            <a:pPr defTabSz="228600"/>
            <a:r>
              <a:rPr lang="en-US">
                <a:latin typeface="Courier New" pitchFamily="49" charset="0"/>
              </a:rPr>
              <a:t>script.sql</a:t>
            </a:r>
          </a:p>
        </p:txBody>
      </p:sp>
      <p:sp>
        <p:nvSpPr>
          <p:cNvPr id="333830" name="Text Box 6"/>
          <p:cNvSpPr txBox="1">
            <a:spLocks noChangeArrowheads="1"/>
          </p:cNvSpPr>
          <p:nvPr/>
        </p:nvSpPr>
        <p:spPr bwMode="auto">
          <a:xfrm>
            <a:off x="4143375" y="1960563"/>
            <a:ext cx="933450" cy="366712"/>
          </a:xfrm>
          <a:prstGeom prst="rect">
            <a:avLst/>
          </a:prstGeom>
          <a:noFill/>
          <a:ln w="28575">
            <a:noFill/>
            <a:miter lim="800000"/>
            <a:headEnd type="none" w="sm" len="sm"/>
            <a:tailEnd type="none" w="sm" len="sm"/>
          </a:ln>
          <a:effectLst/>
        </p:spPr>
        <p:txBody>
          <a:bodyPr wrap="none">
            <a:spAutoFit/>
          </a:bodyPr>
          <a:lstStyle/>
          <a:p>
            <a:pPr defTabSz="228600"/>
            <a:r>
              <a:rPr lang="en-US"/>
              <a:t>Output</a:t>
            </a:r>
          </a:p>
        </p:txBody>
      </p:sp>
      <p:sp>
        <p:nvSpPr>
          <p:cNvPr id="333831" name="Rectangle 7"/>
          <p:cNvSpPr>
            <a:spLocks noChangeArrowheads="1"/>
          </p:cNvSpPr>
          <p:nvPr/>
        </p:nvSpPr>
        <p:spPr bwMode="auto">
          <a:xfrm>
            <a:off x="2289175" y="2355850"/>
            <a:ext cx="1320800" cy="276225"/>
          </a:xfrm>
          <a:prstGeom prst="rect">
            <a:avLst/>
          </a:prstGeom>
          <a:noFill/>
          <a:ln w="28575">
            <a:solidFill>
              <a:srgbClr val="FF0000"/>
            </a:solidFill>
            <a:miter lim="800000"/>
            <a:headEnd type="none" w="sm" len="sm"/>
            <a:tailEnd type="none" w="sm" len="sm"/>
          </a:ln>
          <a:effectLst/>
        </p:spPr>
        <p:txBody>
          <a:bodyPr wrap="none" anchor="ctr"/>
          <a:lstStyle/>
          <a:p>
            <a:endParaRPr lang="en-US"/>
          </a:p>
        </p:txBody>
      </p:sp>
      <p:sp>
        <p:nvSpPr>
          <p:cNvPr id="333832" name="Line 8"/>
          <p:cNvSpPr>
            <a:spLocks noChangeShapeType="1"/>
          </p:cNvSpPr>
          <p:nvPr/>
        </p:nvSpPr>
        <p:spPr bwMode="auto">
          <a:xfrm>
            <a:off x="4010025" y="2022475"/>
            <a:ext cx="0" cy="304800"/>
          </a:xfrm>
          <a:prstGeom prst="line">
            <a:avLst/>
          </a:prstGeom>
          <a:noFill/>
          <a:ln w="28575">
            <a:solidFill>
              <a:srgbClr val="FF0000"/>
            </a:solidFill>
            <a:round/>
            <a:headEnd type="none" w="sm" len="sm"/>
            <a:tailEnd type="triangle" w="sm" len="sm"/>
          </a:ln>
          <a:effectLst/>
        </p:spPr>
        <p:txBody>
          <a:bodyPr/>
          <a:lstStyle/>
          <a:p>
            <a:endParaRPr lang="en-US"/>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Freeform 2"/>
          <p:cNvSpPr>
            <a:spLocks/>
          </p:cNvSpPr>
          <p:nvPr/>
        </p:nvSpPr>
        <p:spPr bwMode="auto">
          <a:xfrm flipV="1">
            <a:off x="2559050" y="2735263"/>
            <a:ext cx="2243138" cy="1344612"/>
          </a:xfrm>
          <a:custGeom>
            <a:avLst/>
            <a:gdLst/>
            <a:ahLst/>
            <a:cxnLst>
              <a:cxn ang="0">
                <a:pos x="0" y="0"/>
              </a:cxn>
              <a:cxn ang="0">
                <a:pos x="0" y="467"/>
              </a:cxn>
              <a:cxn ang="0">
                <a:pos x="2971" y="467"/>
              </a:cxn>
            </a:cxnLst>
            <a:rect l="0" t="0" r="r" b="b"/>
            <a:pathLst>
              <a:path w="2972" h="468">
                <a:moveTo>
                  <a:pt x="0" y="0"/>
                </a:moveTo>
                <a:lnTo>
                  <a:pt x="0" y="467"/>
                </a:lnTo>
                <a:lnTo>
                  <a:pt x="2971" y="467"/>
                </a:lnTo>
              </a:path>
            </a:pathLst>
          </a:custGeom>
          <a:noFill/>
          <a:ln w="28575" cap="rnd" cmpd="sng">
            <a:solidFill>
              <a:schemeClr val="tx2"/>
            </a:solidFill>
            <a:prstDash val="solid"/>
            <a:round/>
            <a:headEnd type="none" w="sm" len="sm"/>
            <a:tailEnd type="triangle" w="sm" len="sm"/>
          </a:ln>
          <a:effectLst/>
        </p:spPr>
        <p:txBody>
          <a:bodyPr/>
          <a:lstStyle/>
          <a:p>
            <a:endParaRPr lang="en-US"/>
          </a:p>
        </p:txBody>
      </p:sp>
      <p:sp>
        <p:nvSpPr>
          <p:cNvPr id="335875" name="Rectangle 3"/>
          <p:cNvSpPr>
            <a:spLocks noChangeArrowheads="1"/>
          </p:cNvSpPr>
          <p:nvPr/>
        </p:nvSpPr>
        <p:spPr bwMode="auto">
          <a:xfrm>
            <a:off x="1631950" y="4792663"/>
            <a:ext cx="2095500" cy="1192212"/>
          </a:xfrm>
          <a:prstGeom prst="rect">
            <a:avLst/>
          </a:prstGeom>
          <a:noFill/>
          <a:ln w="9525">
            <a:noFill/>
            <a:miter lim="800000"/>
            <a:headEnd/>
            <a:tailEnd/>
          </a:ln>
          <a:effectLst/>
        </p:spPr>
        <p:txBody>
          <a:bodyPr wrap="none" lIns="92075" tIns="46038" rIns="92075" bIns="46038">
            <a:spAutoFit/>
          </a:bodyPr>
          <a:lstStyle/>
          <a:p>
            <a:pPr defTabSz="822325" eaLnBrk="0" hangingPunct="0">
              <a:spcBef>
                <a:spcPct val="50000"/>
              </a:spcBef>
              <a:buClrTx/>
              <a:buFontTx/>
              <a:buNone/>
            </a:pPr>
            <a:r>
              <a:rPr lang="en-US">
                <a:latin typeface="Courier New" pitchFamily="49" charset="0"/>
              </a:rPr>
              <a:t>spfileorcl.ora</a:t>
            </a:r>
          </a:p>
          <a:p>
            <a:pPr defTabSz="822325" eaLnBrk="0" hangingPunct="0">
              <a:spcBef>
                <a:spcPct val="50000"/>
              </a:spcBef>
              <a:buClrTx/>
              <a:buFontTx/>
              <a:buNone/>
            </a:pPr>
            <a:r>
              <a:rPr lang="en-US">
                <a:latin typeface="Courier New" pitchFamily="49" charset="0"/>
              </a:rPr>
              <a:t>or</a:t>
            </a:r>
          </a:p>
          <a:p>
            <a:pPr defTabSz="822325" eaLnBrk="0" hangingPunct="0">
              <a:spcBef>
                <a:spcPct val="50000"/>
              </a:spcBef>
              <a:buClrTx/>
              <a:buFontTx/>
              <a:buNone/>
            </a:pPr>
            <a:r>
              <a:rPr lang="en-US">
                <a:latin typeface="Courier New" pitchFamily="49" charset="0"/>
              </a:rPr>
              <a:t>initorcl.ora</a:t>
            </a:r>
          </a:p>
        </p:txBody>
      </p:sp>
      <p:sp>
        <p:nvSpPr>
          <p:cNvPr id="335876" name="Rectangle 4"/>
          <p:cNvSpPr>
            <a:spLocks noGrp="1" noChangeArrowheads="1"/>
          </p:cNvSpPr>
          <p:nvPr>
            <p:ph type="title"/>
          </p:nvPr>
        </p:nvSpPr>
        <p:spPr/>
        <p:txBody>
          <a:bodyPr/>
          <a:lstStyle/>
          <a:p>
            <a:r>
              <a:rPr lang="en-US"/>
              <a:t>Initialization Parameter Files</a:t>
            </a:r>
          </a:p>
        </p:txBody>
      </p:sp>
      <p:pic>
        <p:nvPicPr>
          <p:cNvPr id="335877" name="Picture 5" descr="Diagram: Detailed Instance"/>
          <p:cNvPicPr>
            <a:picLocks noChangeAspect="1" noChangeArrowheads="1"/>
          </p:cNvPicPr>
          <p:nvPr/>
        </p:nvPicPr>
        <p:blipFill>
          <a:blip r:embed="rId3" cstate="print"/>
          <a:srcRect/>
          <a:stretch>
            <a:fillRect/>
          </a:stretch>
        </p:blipFill>
        <p:spPr bwMode="gray">
          <a:xfrm>
            <a:off x="4800600" y="1868488"/>
            <a:ext cx="2093913" cy="2322512"/>
          </a:xfrm>
          <a:prstGeom prst="rect">
            <a:avLst/>
          </a:prstGeom>
          <a:noFill/>
        </p:spPr>
      </p:pic>
      <p:pic>
        <p:nvPicPr>
          <p:cNvPr id="335878" name="Picture 6" descr="Documents: Encryption"/>
          <p:cNvPicPr>
            <a:picLocks noChangeAspect="1" noChangeArrowheads="1"/>
          </p:cNvPicPr>
          <p:nvPr/>
        </p:nvPicPr>
        <p:blipFill>
          <a:blip r:embed="rId4" cstate="print"/>
          <a:srcRect/>
          <a:stretch>
            <a:fillRect/>
          </a:stretch>
        </p:blipFill>
        <p:spPr bwMode="gray">
          <a:xfrm>
            <a:off x="2212975" y="3013075"/>
            <a:ext cx="777875" cy="1622425"/>
          </a:xfrm>
          <a:prstGeom prst="rect">
            <a:avLst/>
          </a:prstGeom>
          <a:noFill/>
        </p:spPr>
      </p:pic>
      <p:sp>
        <p:nvSpPr>
          <p:cNvPr id="335879" name="Text Box 7"/>
          <p:cNvSpPr txBox="1">
            <a:spLocks noChangeArrowheads="1"/>
          </p:cNvSpPr>
          <p:nvPr/>
        </p:nvSpPr>
        <p:spPr bwMode="gray">
          <a:xfrm>
            <a:off x="7277100" y="660400"/>
            <a:ext cx="1674813" cy="1609725"/>
          </a:xfrm>
          <a:prstGeom prst="rect">
            <a:avLst/>
          </a:prstGeom>
          <a:noFill/>
          <a:ln w="28575">
            <a:solidFill>
              <a:schemeClr val="tx1"/>
            </a:solidFill>
            <a:miter lim="800000"/>
            <a:headEnd type="none" w="sm" len="sm"/>
            <a:tailEnd type="none" w="sm" len="sm"/>
          </a:ln>
          <a:effectLst/>
        </p:spPr>
        <p:txBody>
          <a:bodyPr>
            <a:spAutoFit/>
          </a:bodyPr>
          <a:lstStyle/>
          <a:p>
            <a:pPr algn="l" defTabSz="228600">
              <a:spcBef>
                <a:spcPct val="0"/>
              </a:spcBef>
            </a:pPr>
            <a:r>
              <a:rPr lang="en-US" sz="1400">
                <a:solidFill>
                  <a:srgbClr val="0000FF"/>
                </a:solidFill>
              </a:rPr>
              <a:t>	</a:t>
            </a:r>
            <a:r>
              <a:rPr lang="en-US" sz="1400">
                <a:solidFill>
                  <a:schemeClr val="folHlink"/>
                </a:solidFill>
              </a:rPr>
              <a:t>Components</a:t>
            </a:r>
            <a:endParaRPr lang="en-US" sz="1400">
              <a:solidFill>
                <a:srgbClr val="0000FF"/>
              </a:solidFill>
            </a:endParaRPr>
          </a:p>
          <a:p>
            <a:pPr algn="l" defTabSz="228600" eaLnBrk="0" hangingPunct="0">
              <a:spcBef>
                <a:spcPct val="0"/>
              </a:spcBef>
              <a:buClrTx/>
              <a:buFontTx/>
              <a:buNone/>
            </a:pPr>
            <a:r>
              <a:rPr lang="en-US" sz="1400">
                <a:solidFill>
                  <a:srgbClr val="0000FF"/>
                </a:solidFill>
              </a:rPr>
              <a:t>	</a:t>
            </a:r>
            <a:r>
              <a:rPr lang="en-US" sz="1400">
                <a:solidFill>
                  <a:schemeClr val="folHlink"/>
                </a:solidFill>
              </a:rPr>
              <a:t>SQL*Plus</a:t>
            </a:r>
          </a:p>
          <a:p>
            <a:pPr algn="l" defTabSz="228600">
              <a:spcBef>
                <a:spcPct val="0"/>
              </a:spcBef>
            </a:pPr>
            <a:r>
              <a:rPr lang="en-US" sz="1400">
                <a:solidFill>
                  <a:srgbClr val="0000FF"/>
                </a:solidFill>
              </a:rPr>
              <a:t>&gt;	Init Params</a:t>
            </a:r>
          </a:p>
          <a:p>
            <a:pPr algn="l" defTabSz="228600">
              <a:spcBef>
                <a:spcPct val="0"/>
              </a:spcBef>
            </a:pPr>
            <a:r>
              <a:rPr lang="en-US" sz="1400"/>
              <a:t>	DB Startup</a:t>
            </a:r>
          </a:p>
          <a:p>
            <a:pPr algn="l" defTabSz="228600">
              <a:spcBef>
                <a:spcPct val="0"/>
              </a:spcBef>
            </a:pPr>
            <a:r>
              <a:rPr lang="en-US" sz="1400"/>
              <a:t>	DB Shutdown</a:t>
            </a:r>
          </a:p>
          <a:p>
            <a:pPr algn="l" defTabSz="228600">
              <a:spcBef>
                <a:spcPct val="0"/>
              </a:spcBef>
            </a:pPr>
            <a:r>
              <a:rPr lang="en-US" sz="1400"/>
              <a:t>	Alert Log</a:t>
            </a:r>
          </a:p>
          <a:p>
            <a:pPr algn="l" defTabSz="228600">
              <a:spcBef>
                <a:spcPct val="0"/>
              </a:spcBef>
            </a:pPr>
            <a:r>
              <a:rPr lang="en-US" sz="1400"/>
              <a:t>	Perf Views</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3154" name="Rectangle 2"/>
          <p:cNvSpPr>
            <a:spLocks noGrp="1" noChangeArrowheads="1"/>
          </p:cNvSpPr>
          <p:nvPr>
            <p:ph type="title"/>
          </p:nvPr>
        </p:nvSpPr>
        <p:spPr/>
        <p:txBody>
          <a:bodyPr/>
          <a:lstStyle/>
          <a:p>
            <a:endParaRPr lang="en-US"/>
          </a:p>
        </p:txBody>
      </p:sp>
      <p:sp>
        <p:nvSpPr>
          <p:cNvPr id="433155" name="Rectangle 3"/>
          <p:cNvSpPr>
            <a:spLocks noGrp="1" noChangeArrowheads="1"/>
          </p:cNvSpPr>
          <p:nvPr>
            <p:ph type="body" idx="1"/>
          </p:nvPr>
        </p:nvSpPr>
        <p:spPr/>
        <p:txBody>
          <a:bodyPr/>
          <a:lstStyle/>
          <a:p>
            <a:endParaRPr 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ChangeArrowheads="1"/>
          </p:cNvSpPr>
          <p:nvPr/>
        </p:nvSpPr>
        <p:spPr bwMode="blackWhite">
          <a:xfrm>
            <a:off x="838200" y="1577975"/>
            <a:ext cx="3587750" cy="4395788"/>
          </a:xfrm>
          <a:prstGeom prst="rect">
            <a:avLst/>
          </a:prstGeom>
          <a:solidFill>
            <a:srgbClr val="FFFFCC"/>
          </a:solidFill>
          <a:ln w="28575">
            <a:solidFill>
              <a:schemeClr val="tx1"/>
            </a:solidFill>
            <a:miter lim="800000"/>
            <a:headEnd type="none" w="sm" len="sm"/>
            <a:tailEnd type="none" w="sm" len="sm"/>
          </a:ln>
          <a:effectLst/>
        </p:spPr>
        <p:txBody>
          <a:bodyPr wrap="none" anchor="ctr"/>
          <a:lstStyle/>
          <a:p>
            <a:endParaRPr lang="en-US"/>
          </a:p>
        </p:txBody>
      </p:sp>
      <p:sp>
        <p:nvSpPr>
          <p:cNvPr id="338947" name="Rectangle 3"/>
          <p:cNvSpPr>
            <a:spLocks noGrp="1" noChangeArrowheads="1"/>
          </p:cNvSpPr>
          <p:nvPr>
            <p:ph type="title"/>
          </p:nvPr>
        </p:nvSpPr>
        <p:spPr>
          <a:noFill/>
        </p:spPr>
        <p:txBody>
          <a:bodyPr/>
          <a:lstStyle/>
          <a:p>
            <a:r>
              <a:rPr lang="en-US"/>
              <a:t>Simplified Initialization Parameters</a:t>
            </a:r>
          </a:p>
        </p:txBody>
      </p:sp>
      <p:pic>
        <p:nvPicPr>
          <p:cNvPr id="338948" name="Picture 4" descr="Book: Upright Labeled Volume, Purple"/>
          <p:cNvPicPr>
            <a:picLocks noChangeAspect="1" noChangeArrowheads="1"/>
          </p:cNvPicPr>
          <p:nvPr/>
        </p:nvPicPr>
        <p:blipFill>
          <a:blip r:embed="rId3" cstate="print"/>
          <a:srcRect/>
          <a:stretch>
            <a:fillRect/>
          </a:stretch>
        </p:blipFill>
        <p:spPr bwMode="gray">
          <a:xfrm>
            <a:off x="6122988" y="2425700"/>
            <a:ext cx="777875" cy="1450975"/>
          </a:xfrm>
          <a:prstGeom prst="rect">
            <a:avLst/>
          </a:prstGeom>
          <a:noFill/>
        </p:spPr>
      </p:pic>
      <p:sp>
        <p:nvSpPr>
          <p:cNvPr id="338949" name="Rectangle 5"/>
          <p:cNvSpPr>
            <a:spLocks noChangeArrowheads="1"/>
          </p:cNvSpPr>
          <p:nvPr/>
        </p:nvSpPr>
        <p:spPr bwMode="blackGray">
          <a:xfrm>
            <a:off x="4987925" y="4114800"/>
            <a:ext cx="3048000" cy="1600200"/>
          </a:xfrm>
          <a:prstGeom prst="rect">
            <a:avLst/>
          </a:prstGeom>
          <a:solidFill>
            <a:srgbClr val="CCCCCC"/>
          </a:solidFill>
          <a:ln w="28575">
            <a:solidFill>
              <a:srgbClr val="000000"/>
            </a:solidFill>
            <a:miter lim="800000"/>
            <a:headEnd/>
            <a:tailEnd/>
          </a:ln>
          <a:effectLst/>
        </p:spPr>
        <p:txBody>
          <a:bodyPr lIns="92075" tIns="9144" rIns="92075" bIns="9144" anchor="ctr"/>
          <a:lstStyle/>
          <a:p>
            <a:pPr algn="l" defTabSz="400050" eaLnBrk="0" fontAlgn="b" hangingPunct="0">
              <a:spcBef>
                <a:spcPct val="0"/>
              </a:spcBef>
              <a:buClrTx/>
              <a:buFontTx/>
              <a:buNone/>
              <a:tabLst>
                <a:tab pos="400050" algn="r"/>
                <a:tab pos="673100" algn="l"/>
              </a:tabLst>
            </a:pPr>
            <a:r>
              <a:rPr lang="en-US" sz="2000">
                <a:latin typeface="Courier New" pitchFamily="49" charset="0"/>
                <a:cs typeface="Arial" pitchFamily="34" charset="0"/>
              </a:rPr>
              <a:t>DB_CACHE_SIZE</a:t>
            </a:r>
          </a:p>
          <a:p>
            <a:pPr algn="l" defTabSz="400050" eaLnBrk="0" fontAlgn="b" hangingPunct="0">
              <a:spcBef>
                <a:spcPct val="0"/>
              </a:spcBef>
              <a:buClrTx/>
              <a:buFontTx/>
              <a:buNone/>
              <a:tabLst>
                <a:tab pos="400050" algn="r"/>
                <a:tab pos="673100" algn="l"/>
              </a:tabLst>
            </a:pPr>
            <a:r>
              <a:rPr lang="en-US" sz="2000">
                <a:latin typeface="Courier New" pitchFamily="49" charset="0"/>
                <a:cs typeface="Arial" pitchFamily="34" charset="0"/>
              </a:rPr>
              <a:t>DB_FILE_MULTIBLOCK_READ_COUNT</a:t>
            </a:r>
          </a:p>
          <a:p>
            <a:pPr algn="l" defTabSz="400050" eaLnBrk="0" fontAlgn="b" hangingPunct="0">
              <a:spcBef>
                <a:spcPct val="0"/>
              </a:spcBef>
              <a:buClrTx/>
              <a:buFontTx/>
              <a:buNone/>
              <a:tabLst>
                <a:tab pos="400050" algn="r"/>
                <a:tab pos="673100" algn="l"/>
              </a:tabLst>
            </a:pPr>
            <a:r>
              <a:rPr lang="en-US" sz="2000">
                <a:latin typeface="Courier New" pitchFamily="49" charset="0"/>
                <a:cs typeface="Arial" pitchFamily="34" charset="0"/>
              </a:rPr>
              <a:t>SHARED_POOL_SIZE</a:t>
            </a:r>
          </a:p>
          <a:p>
            <a:pPr algn="l" defTabSz="400050" eaLnBrk="0" fontAlgn="b" hangingPunct="0">
              <a:spcBef>
                <a:spcPct val="0"/>
              </a:spcBef>
              <a:buClrTx/>
              <a:buFontTx/>
              <a:buNone/>
              <a:tabLst>
                <a:tab pos="400050" algn="r"/>
                <a:tab pos="673100" algn="l"/>
              </a:tabLst>
            </a:pPr>
            <a:r>
              <a:rPr lang="en-US" sz="2000">
                <a:latin typeface="Courier New" pitchFamily="49" charset="0"/>
                <a:cs typeface="Arial" pitchFamily="34" charset="0"/>
              </a:rPr>
              <a:t>…</a:t>
            </a:r>
          </a:p>
        </p:txBody>
      </p:sp>
      <p:sp>
        <p:nvSpPr>
          <p:cNvPr id="338950" name="Rectangle 6"/>
          <p:cNvSpPr>
            <a:spLocks noChangeArrowheads="1"/>
          </p:cNvSpPr>
          <p:nvPr/>
        </p:nvSpPr>
        <p:spPr bwMode="auto">
          <a:xfrm>
            <a:off x="5711825" y="2051050"/>
            <a:ext cx="1600200" cy="300038"/>
          </a:xfrm>
          <a:prstGeom prst="rect">
            <a:avLst/>
          </a:prstGeom>
          <a:noFill/>
          <a:ln w="9525">
            <a:noFill/>
            <a:miter lim="800000"/>
            <a:headEnd/>
            <a:tailEnd/>
          </a:ln>
          <a:effectLst/>
        </p:spPr>
        <p:txBody>
          <a:bodyPr lIns="12700" tIns="12700" rIns="12700" bIns="12700">
            <a:spAutoFit/>
          </a:bodyPr>
          <a:lstStyle/>
          <a:p>
            <a:pPr marL="574675" lvl="1" indent="-460375" defTabSz="228600"/>
            <a:r>
              <a:rPr lang="en-US" b="0"/>
              <a:t>Advanced</a:t>
            </a:r>
          </a:p>
        </p:txBody>
      </p:sp>
      <p:pic>
        <p:nvPicPr>
          <p:cNvPr id="338951" name="Picture 7" descr="Book: Upright Labeled Volume, Blue"/>
          <p:cNvPicPr>
            <a:picLocks noChangeAspect="1" noChangeArrowheads="1"/>
          </p:cNvPicPr>
          <p:nvPr/>
        </p:nvPicPr>
        <p:blipFill>
          <a:blip r:embed="rId4" cstate="print"/>
          <a:srcRect/>
          <a:stretch>
            <a:fillRect/>
          </a:stretch>
        </p:blipFill>
        <p:spPr bwMode="gray">
          <a:xfrm>
            <a:off x="2263775" y="2425700"/>
            <a:ext cx="777875" cy="1450975"/>
          </a:xfrm>
          <a:prstGeom prst="rect">
            <a:avLst/>
          </a:prstGeom>
          <a:noFill/>
        </p:spPr>
      </p:pic>
      <p:sp>
        <p:nvSpPr>
          <p:cNvPr id="338952" name="Rectangle 8"/>
          <p:cNvSpPr>
            <a:spLocks noChangeArrowheads="1"/>
          </p:cNvSpPr>
          <p:nvPr/>
        </p:nvSpPr>
        <p:spPr bwMode="blackGray">
          <a:xfrm>
            <a:off x="1143000" y="4114800"/>
            <a:ext cx="2971800" cy="1600200"/>
          </a:xfrm>
          <a:prstGeom prst="rect">
            <a:avLst/>
          </a:prstGeom>
          <a:solidFill>
            <a:srgbClr val="CCCCCC"/>
          </a:solidFill>
          <a:ln w="28575">
            <a:solidFill>
              <a:srgbClr val="000000"/>
            </a:solidFill>
            <a:miter lim="800000"/>
            <a:headEnd/>
            <a:tailEnd/>
          </a:ln>
          <a:effectLst/>
        </p:spPr>
        <p:txBody>
          <a:bodyPr lIns="92075" tIns="9144" rIns="92075" bIns="9144" anchor="ctr"/>
          <a:lstStyle/>
          <a:p>
            <a:pPr algn="l" defTabSz="400050" eaLnBrk="0" fontAlgn="b" hangingPunct="0">
              <a:spcBef>
                <a:spcPct val="0"/>
              </a:spcBef>
              <a:buClrTx/>
              <a:buFontTx/>
              <a:buNone/>
              <a:tabLst>
                <a:tab pos="400050" algn="r"/>
                <a:tab pos="673100" algn="l"/>
              </a:tabLst>
            </a:pPr>
            <a:r>
              <a:rPr lang="en-US" sz="2000">
                <a:latin typeface="Courier New" pitchFamily="49" charset="0"/>
                <a:cs typeface="Arial" pitchFamily="34" charset="0"/>
              </a:rPr>
              <a:t>CONTROL_FILES</a:t>
            </a:r>
          </a:p>
          <a:p>
            <a:pPr algn="l" defTabSz="400050" eaLnBrk="0" fontAlgn="b" hangingPunct="0">
              <a:spcBef>
                <a:spcPct val="0"/>
              </a:spcBef>
              <a:buClrTx/>
              <a:buFontTx/>
              <a:buNone/>
              <a:tabLst>
                <a:tab pos="400050" algn="r"/>
                <a:tab pos="673100" algn="l"/>
              </a:tabLst>
            </a:pPr>
            <a:r>
              <a:rPr lang="en-US" sz="2000">
                <a:latin typeface="Courier New" pitchFamily="49" charset="0"/>
                <a:cs typeface="Arial" pitchFamily="34" charset="0"/>
              </a:rPr>
              <a:t>DB_BLOCK_SIZE</a:t>
            </a:r>
          </a:p>
          <a:p>
            <a:pPr algn="l" defTabSz="400050" eaLnBrk="0" fontAlgn="b" hangingPunct="0">
              <a:spcBef>
                <a:spcPct val="0"/>
              </a:spcBef>
              <a:buClrTx/>
              <a:buFontTx/>
              <a:buNone/>
              <a:tabLst>
                <a:tab pos="400050" algn="r"/>
                <a:tab pos="673100" algn="l"/>
              </a:tabLst>
            </a:pPr>
            <a:r>
              <a:rPr lang="en-US" sz="2000">
                <a:latin typeface="Courier New" pitchFamily="49" charset="0"/>
                <a:cs typeface="Arial" pitchFamily="34" charset="0"/>
              </a:rPr>
              <a:t>PROCESSES</a:t>
            </a:r>
          </a:p>
          <a:p>
            <a:pPr algn="l" defTabSz="400050" eaLnBrk="0" fontAlgn="b" hangingPunct="0">
              <a:spcBef>
                <a:spcPct val="0"/>
              </a:spcBef>
              <a:buClrTx/>
              <a:buFontTx/>
              <a:buNone/>
              <a:tabLst>
                <a:tab pos="400050" algn="r"/>
                <a:tab pos="673100" algn="l"/>
              </a:tabLst>
            </a:pPr>
            <a:r>
              <a:rPr lang="en-US" sz="2000">
                <a:latin typeface="Courier New" pitchFamily="49" charset="0"/>
                <a:cs typeface="Arial" pitchFamily="34" charset="0"/>
              </a:rPr>
              <a:t>UNDO_TABLESPACE</a:t>
            </a:r>
          </a:p>
          <a:p>
            <a:pPr algn="l" defTabSz="400050" eaLnBrk="0" fontAlgn="b" hangingPunct="0">
              <a:spcBef>
                <a:spcPct val="0"/>
              </a:spcBef>
              <a:buClrTx/>
              <a:buFontTx/>
              <a:buNone/>
              <a:tabLst>
                <a:tab pos="400050" algn="r"/>
                <a:tab pos="673100" algn="l"/>
              </a:tabLst>
            </a:pPr>
            <a:r>
              <a:rPr lang="en-US" sz="2000">
                <a:latin typeface="Courier New" pitchFamily="49" charset="0"/>
              </a:rPr>
              <a:t>…</a:t>
            </a:r>
          </a:p>
        </p:txBody>
      </p:sp>
      <p:sp>
        <p:nvSpPr>
          <p:cNvPr id="338953" name="Rectangle 9"/>
          <p:cNvSpPr>
            <a:spLocks noChangeArrowheads="1"/>
          </p:cNvSpPr>
          <p:nvPr/>
        </p:nvSpPr>
        <p:spPr bwMode="auto">
          <a:xfrm>
            <a:off x="2119313" y="2062163"/>
            <a:ext cx="1066800" cy="300037"/>
          </a:xfrm>
          <a:prstGeom prst="rect">
            <a:avLst/>
          </a:prstGeom>
          <a:noFill/>
          <a:ln w="9525">
            <a:noFill/>
            <a:miter lim="800000"/>
            <a:headEnd/>
            <a:tailEnd/>
          </a:ln>
          <a:effectLst/>
        </p:spPr>
        <p:txBody>
          <a:bodyPr lIns="12700" tIns="12700" rIns="12700" bIns="12700">
            <a:spAutoFit/>
          </a:bodyPr>
          <a:lstStyle/>
          <a:p>
            <a:pPr marL="574675" lvl="1" indent="-460375" defTabSz="228600"/>
            <a:r>
              <a:rPr lang="en-US" b="0"/>
              <a:t>Basic</a:t>
            </a:r>
          </a:p>
        </p:txBody>
      </p:sp>
      <p:sp>
        <p:nvSpPr>
          <p:cNvPr id="338954" name="Rectangle 10"/>
          <p:cNvSpPr>
            <a:spLocks noChangeArrowheads="1"/>
          </p:cNvSpPr>
          <p:nvPr/>
        </p:nvSpPr>
        <p:spPr bwMode="blackWhite">
          <a:xfrm>
            <a:off x="4718050" y="1576388"/>
            <a:ext cx="3587750" cy="4395787"/>
          </a:xfrm>
          <a:prstGeom prst="rect">
            <a:avLst/>
          </a:prstGeom>
          <a:noFill/>
          <a:ln w="28575">
            <a:solidFill>
              <a:schemeClr val="tx1"/>
            </a:solidFill>
            <a:miter lim="800000"/>
            <a:headEnd type="none" w="sm" len="sm"/>
            <a:tailEnd type="none" w="sm" len="sm"/>
          </a:ln>
          <a:effectLst/>
        </p:spPr>
        <p:txBody>
          <a:bodyPr wrap="none" anchor="ctr"/>
          <a:lstStyle/>
          <a:p>
            <a:endParaRPr lang="en-US"/>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p:txBody>
          <a:bodyPr/>
          <a:lstStyle/>
          <a:p>
            <a:r>
              <a:rPr lang="en-US"/>
              <a:t>Initialization Parameters: Examples</a:t>
            </a:r>
            <a:r>
              <a:rPr lang="en-US" altLang="en-US"/>
              <a:t> </a:t>
            </a:r>
            <a:br>
              <a:rPr lang="en-US" altLang="en-US"/>
            </a:br>
            <a:endParaRPr lang="en-US" altLang="en-US"/>
          </a:p>
        </p:txBody>
      </p:sp>
      <p:graphicFrame>
        <p:nvGraphicFramePr>
          <p:cNvPr id="340995" name="Group 3"/>
          <p:cNvGraphicFramePr>
            <a:graphicFrameLocks noGrp="1"/>
          </p:cNvGraphicFramePr>
          <p:nvPr/>
        </p:nvGraphicFramePr>
        <p:xfrm>
          <a:off x="1092200" y="1806575"/>
          <a:ext cx="7162800" cy="3220594"/>
        </p:xfrm>
        <a:graphic>
          <a:graphicData uri="http://schemas.openxmlformats.org/drawingml/2006/table">
            <a:tbl>
              <a:tblPr/>
              <a:tblGrid>
                <a:gridCol w="2468563"/>
                <a:gridCol w="4694237"/>
              </a:tblGrid>
              <a:tr h="512763">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i="0" u="none" strike="noStrike" cap="none" normalizeH="0" baseline="0" smtClean="0">
                          <a:ln>
                            <a:noFill/>
                          </a:ln>
                          <a:solidFill>
                            <a:schemeClr val="bg1"/>
                          </a:solidFill>
                          <a:effectLst/>
                          <a:latin typeface="Arial" pitchFamily="34" charset="0"/>
                        </a:rPr>
                        <a:t>Parameter</a:t>
                      </a: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i="0" u="none" strike="noStrike" cap="none" normalizeH="0" baseline="0" smtClean="0">
                          <a:ln>
                            <a:noFill/>
                          </a:ln>
                          <a:solidFill>
                            <a:schemeClr val="bg1"/>
                          </a:solidFill>
                          <a:effectLst/>
                          <a:latin typeface="Arial" pitchFamily="34" charset="0"/>
                        </a:rPr>
                        <a:t>Specifies</a:t>
                      </a: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chemeClr val="accent2"/>
                    </a:solidFill>
                  </a:tcPr>
                </a:tc>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smtClean="0">
                          <a:ln>
                            <a:noFill/>
                          </a:ln>
                          <a:solidFill>
                            <a:schemeClr val="tx1"/>
                          </a:solidFill>
                          <a:effectLst/>
                          <a:latin typeface="Courier New" pitchFamily="49" charset="0"/>
                        </a:rPr>
                        <a:t>CONTROL_FILES</a:t>
                      </a: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smtClean="0">
                          <a:ln>
                            <a:noFill/>
                          </a:ln>
                          <a:solidFill>
                            <a:schemeClr val="tx1"/>
                          </a:solidFill>
                          <a:effectLst/>
                          <a:latin typeface="Arial" pitchFamily="34" charset="0"/>
                        </a:rPr>
                        <a:t>One or more control file names</a:t>
                      </a: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r>
              <a:tr h="481013">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smtClean="0">
                          <a:ln>
                            <a:noFill/>
                          </a:ln>
                          <a:solidFill>
                            <a:schemeClr val="tx1"/>
                          </a:solidFill>
                          <a:effectLst/>
                          <a:latin typeface="Courier New" pitchFamily="49" charset="0"/>
                        </a:rPr>
                        <a:t>DB_FILES</a:t>
                      </a: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smtClean="0">
                          <a:ln>
                            <a:noFill/>
                          </a:ln>
                          <a:solidFill>
                            <a:schemeClr val="tx1"/>
                          </a:solidFill>
                          <a:effectLst/>
                          <a:latin typeface="Arial" pitchFamily="34" charset="0"/>
                        </a:rPr>
                        <a:t>Maximum number of database files</a:t>
                      </a: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smtClean="0">
                          <a:ln>
                            <a:noFill/>
                          </a:ln>
                          <a:solidFill>
                            <a:schemeClr val="tx1"/>
                          </a:solidFill>
                          <a:effectLst/>
                          <a:latin typeface="Courier New" pitchFamily="49" charset="0"/>
                        </a:rPr>
                        <a:t>PROCESSES</a:t>
                      </a: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smtClean="0">
                          <a:ln>
                            <a:noFill/>
                          </a:ln>
                          <a:solidFill>
                            <a:schemeClr val="tx1"/>
                          </a:solidFill>
                          <a:effectLst/>
                          <a:latin typeface="Arial" pitchFamily="34" charset="0"/>
                        </a:rPr>
                        <a:t>Maximum number of OS user processes that can simultaneously connect</a:t>
                      </a: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smtClean="0">
                          <a:ln>
                            <a:noFill/>
                          </a:ln>
                          <a:solidFill>
                            <a:schemeClr val="tx1"/>
                          </a:solidFill>
                          <a:effectLst/>
                          <a:latin typeface="Courier New" pitchFamily="49" charset="0"/>
                        </a:rPr>
                        <a:t>DB_BLOCK_SIZE</a:t>
                      </a: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smtClean="0">
                          <a:ln>
                            <a:noFill/>
                          </a:ln>
                          <a:solidFill>
                            <a:schemeClr val="tx1"/>
                          </a:solidFill>
                          <a:effectLst/>
                          <a:latin typeface="Arial" pitchFamily="34" charset="0"/>
                        </a:rPr>
                        <a:t>Standard database block size used by all tablespaces</a:t>
                      </a: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smtClean="0">
                          <a:ln>
                            <a:noFill/>
                          </a:ln>
                          <a:solidFill>
                            <a:schemeClr val="tx1"/>
                          </a:solidFill>
                          <a:effectLst/>
                          <a:latin typeface="Courier New" pitchFamily="49" charset="0"/>
                        </a:rPr>
                        <a:t>DB_CACHE_SIZE</a:t>
                      </a: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smtClean="0">
                          <a:ln>
                            <a:noFill/>
                          </a:ln>
                          <a:solidFill>
                            <a:schemeClr val="tx1"/>
                          </a:solidFill>
                          <a:effectLst/>
                          <a:latin typeface="Arial" pitchFamily="34" charset="0"/>
                        </a:rPr>
                        <a:t>Size of the standard block buffer cache</a:t>
                      </a: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r>
            </a:tbl>
          </a:graphicData>
        </a:graphic>
      </p:graphicFrame>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186" name="Rectangle 146"/>
          <p:cNvSpPr>
            <a:spLocks noChangeArrowheads="1"/>
          </p:cNvSpPr>
          <p:nvPr/>
        </p:nvSpPr>
        <p:spPr bwMode="auto">
          <a:xfrm>
            <a:off x="1219200" y="1295400"/>
            <a:ext cx="7010400" cy="4953000"/>
          </a:xfrm>
          <a:prstGeom prst="rect">
            <a:avLst/>
          </a:prstGeom>
          <a:solidFill>
            <a:srgbClr val="C0C0C0"/>
          </a:solidFill>
          <a:ln w="28575">
            <a:solidFill>
              <a:schemeClr val="tx1"/>
            </a:solidFill>
            <a:miter lim="800000"/>
            <a:headEnd type="none" w="sm" len="sm"/>
            <a:tailEnd type="none" w="sm" len="sm"/>
          </a:ln>
          <a:effectLst/>
        </p:spPr>
        <p:txBody>
          <a:bodyPr wrap="none" anchor="ctr"/>
          <a:lstStyle/>
          <a:p>
            <a:endParaRPr lang="en-US"/>
          </a:p>
        </p:txBody>
      </p:sp>
      <p:sp>
        <p:nvSpPr>
          <p:cNvPr id="343185" name="Rectangle 145"/>
          <p:cNvSpPr>
            <a:spLocks noChangeArrowheads="1"/>
          </p:cNvSpPr>
          <p:nvPr/>
        </p:nvSpPr>
        <p:spPr bwMode="auto">
          <a:xfrm>
            <a:off x="1600200" y="2895600"/>
            <a:ext cx="6248400" cy="2895600"/>
          </a:xfrm>
          <a:prstGeom prst="rect">
            <a:avLst/>
          </a:prstGeom>
          <a:solidFill>
            <a:srgbClr val="CCFFFF"/>
          </a:solidFill>
          <a:ln w="28575">
            <a:solidFill>
              <a:schemeClr val="tx1"/>
            </a:solidFill>
            <a:miter lim="800000"/>
            <a:headEnd type="none" w="sm" len="sm"/>
            <a:tailEnd type="none" w="sm" len="sm"/>
          </a:ln>
          <a:effectLst/>
        </p:spPr>
        <p:txBody>
          <a:bodyPr wrap="none" anchor="ctr"/>
          <a:lstStyle/>
          <a:p>
            <a:endParaRPr lang="en-US"/>
          </a:p>
        </p:txBody>
      </p:sp>
      <p:sp>
        <p:nvSpPr>
          <p:cNvPr id="343042" name="Rectangle 2"/>
          <p:cNvSpPr>
            <a:spLocks noGrp="1" noChangeArrowheads="1"/>
          </p:cNvSpPr>
          <p:nvPr>
            <p:ph type="title"/>
          </p:nvPr>
        </p:nvSpPr>
        <p:spPr/>
        <p:txBody>
          <a:bodyPr/>
          <a:lstStyle/>
          <a:p>
            <a:r>
              <a:rPr lang="en-US"/>
              <a:t>Initialization Parameters: Examples</a:t>
            </a:r>
          </a:p>
        </p:txBody>
      </p:sp>
      <p:sp>
        <p:nvSpPr>
          <p:cNvPr id="343043" name="Rectangle 3"/>
          <p:cNvSpPr>
            <a:spLocks noChangeArrowheads="1"/>
          </p:cNvSpPr>
          <p:nvPr/>
        </p:nvSpPr>
        <p:spPr bwMode="blackWhite">
          <a:xfrm>
            <a:off x="1981200" y="5105400"/>
            <a:ext cx="2590800" cy="238125"/>
          </a:xfrm>
          <a:prstGeom prst="rect">
            <a:avLst/>
          </a:prstGeom>
          <a:noFill/>
          <a:ln w="9525">
            <a:noFill/>
            <a:miter lim="800000"/>
            <a:headEnd/>
            <a:tailEnd/>
          </a:ln>
          <a:effectLst/>
        </p:spPr>
        <p:txBody>
          <a:bodyPr lIns="57150" tIns="28575" rIns="57150" bIns="28575">
            <a:spAutoFit/>
          </a:bodyPr>
          <a:lstStyle/>
          <a:p>
            <a:pPr defTabSz="369888" eaLnBrk="0" hangingPunct="0">
              <a:lnSpc>
                <a:spcPct val="85000"/>
              </a:lnSpc>
              <a:spcBef>
                <a:spcPct val="0"/>
              </a:spcBef>
              <a:buClrTx/>
              <a:buFontTx/>
              <a:buNone/>
            </a:pPr>
            <a:r>
              <a:rPr lang="en-US" sz="1400"/>
              <a:t>System  Global Area (SGA)</a:t>
            </a:r>
          </a:p>
        </p:txBody>
      </p:sp>
      <p:grpSp>
        <p:nvGrpSpPr>
          <p:cNvPr id="343187" name="Group 147"/>
          <p:cNvGrpSpPr>
            <a:grpSpLocks/>
          </p:cNvGrpSpPr>
          <p:nvPr/>
        </p:nvGrpSpPr>
        <p:grpSpPr bwMode="auto">
          <a:xfrm>
            <a:off x="1828800" y="3048000"/>
            <a:ext cx="5715000" cy="2044700"/>
            <a:chOff x="1152" y="1920"/>
            <a:chExt cx="3600" cy="1288"/>
          </a:xfrm>
        </p:grpSpPr>
        <p:sp>
          <p:nvSpPr>
            <p:cNvPr id="343150" name="AutoShape 110"/>
            <p:cNvSpPr>
              <a:spLocks noChangeArrowheads="1"/>
            </p:cNvSpPr>
            <p:nvPr/>
          </p:nvSpPr>
          <p:spPr bwMode="blackWhite">
            <a:xfrm>
              <a:off x="1152" y="1920"/>
              <a:ext cx="3600" cy="1288"/>
            </a:xfrm>
            <a:prstGeom prst="roundRect">
              <a:avLst>
                <a:gd name="adj" fmla="val 12495"/>
              </a:avLst>
            </a:prstGeom>
            <a:solidFill>
              <a:srgbClr val="99CC00"/>
            </a:solidFill>
            <a:ln w="28575">
              <a:solidFill>
                <a:srgbClr val="000000"/>
              </a:solidFill>
              <a:round/>
              <a:headEnd/>
              <a:tailEnd/>
            </a:ln>
            <a:effectLst/>
          </p:spPr>
          <p:txBody>
            <a:bodyPr wrap="none" lIns="92075" tIns="46038" rIns="92075" bIns="46038" anchor="ctr"/>
            <a:lstStyle/>
            <a:p>
              <a:pPr eaLnBrk="0" hangingPunct="0">
                <a:spcBef>
                  <a:spcPct val="0"/>
                </a:spcBef>
                <a:buClrTx/>
                <a:buFontTx/>
                <a:buNone/>
              </a:pPr>
              <a:endParaRPr lang="en-US" sz="1400"/>
            </a:p>
          </p:txBody>
        </p:sp>
        <p:sp>
          <p:nvSpPr>
            <p:cNvPr id="343151" name="Rectangle 111"/>
            <p:cNvSpPr>
              <a:spLocks noChangeArrowheads="1"/>
            </p:cNvSpPr>
            <p:nvPr/>
          </p:nvSpPr>
          <p:spPr bwMode="blackWhite">
            <a:xfrm>
              <a:off x="1248" y="2708"/>
              <a:ext cx="1016" cy="432"/>
            </a:xfrm>
            <a:prstGeom prst="rect">
              <a:avLst/>
            </a:prstGeom>
            <a:solidFill>
              <a:schemeClr val="accent1"/>
            </a:solidFill>
            <a:ln w="28575">
              <a:solidFill>
                <a:schemeClr val="tx1"/>
              </a:solidFill>
              <a:miter lim="800000"/>
              <a:headEnd/>
              <a:tailEnd/>
            </a:ln>
            <a:effectLst/>
          </p:spPr>
          <p:txBody>
            <a:bodyPr wrap="none" lIns="92075" tIns="46038" rIns="92075" bIns="46038" anchor="ctr"/>
            <a:lstStyle/>
            <a:p>
              <a:endParaRPr lang="en-US"/>
            </a:p>
          </p:txBody>
        </p:sp>
        <p:sp>
          <p:nvSpPr>
            <p:cNvPr id="343152" name="Rectangle 112"/>
            <p:cNvSpPr>
              <a:spLocks noChangeArrowheads="1"/>
            </p:cNvSpPr>
            <p:nvPr/>
          </p:nvSpPr>
          <p:spPr bwMode="blackWhite">
            <a:xfrm>
              <a:off x="2366" y="2708"/>
              <a:ext cx="648" cy="432"/>
            </a:xfrm>
            <a:prstGeom prst="rect">
              <a:avLst/>
            </a:prstGeom>
            <a:solidFill>
              <a:srgbClr val="FFCCCC"/>
            </a:solidFill>
            <a:ln w="28575">
              <a:solidFill>
                <a:schemeClr val="tx1"/>
              </a:solidFill>
              <a:miter lim="800000"/>
              <a:headEnd/>
              <a:tailEnd/>
            </a:ln>
            <a:effectLst/>
          </p:spPr>
          <p:txBody>
            <a:bodyPr wrap="none" lIns="92075" tIns="46038" rIns="92075" bIns="46038" anchor="ctr"/>
            <a:lstStyle/>
            <a:p>
              <a:endParaRPr lang="en-US"/>
            </a:p>
          </p:txBody>
        </p:sp>
        <p:sp>
          <p:nvSpPr>
            <p:cNvPr id="343153" name="Rectangle 113"/>
            <p:cNvSpPr>
              <a:spLocks noChangeArrowheads="1"/>
            </p:cNvSpPr>
            <p:nvPr/>
          </p:nvSpPr>
          <p:spPr bwMode="blackWhite">
            <a:xfrm>
              <a:off x="1248" y="2005"/>
              <a:ext cx="806" cy="656"/>
            </a:xfrm>
            <a:prstGeom prst="rect">
              <a:avLst/>
            </a:prstGeom>
            <a:solidFill>
              <a:srgbClr val="CC99FF"/>
            </a:solidFill>
            <a:ln w="28575">
              <a:solidFill>
                <a:schemeClr val="tx1"/>
              </a:solidFill>
              <a:miter lim="800000"/>
              <a:headEnd/>
              <a:tailEnd/>
            </a:ln>
            <a:effectLst/>
          </p:spPr>
          <p:txBody>
            <a:bodyPr wrap="none" lIns="92075" tIns="46038" rIns="92075" bIns="46038" anchor="ctr"/>
            <a:lstStyle/>
            <a:p>
              <a:endParaRPr lang="en-US"/>
            </a:p>
          </p:txBody>
        </p:sp>
        <p:sp>
          <p:nvSpPr>
            <p:cNvPr id="343154" name="Text Box 114"/>
            <p:cNvSpPr txBox="1">
              <a:spLocks noChangeArrowheads="1"/>
            </p:cNvSpPr>
            <p:nvPr/>
          </p:nvSpPr>
          <p:spPr bwMode="gray">
            <a:xfrm>
              <a:off x="1248" y="2229"/>
              <a:ext cx="816" cy="192"/>
            </a:xfrm>
            <a:prstGeom prst="rect">
              <a:avLst/>
            </a:prstGeom>
            <a:noFill/>
            <a:ln w="28575">
              <a:noFill/>
              <a:miter lim="800000"/>
              <a:headEnd type="none" w="sm" len="sm"/>
              <a:tailEnd type="none" w="sm" len="sm"/>
            </a:ln>
            <a:effectLst/>
          </p:spPr>
          <p:txBody>
            <a:bodyPr>
              <a:spAutoFit/>
            </a:bodyPr>
            <a:lstStyle/>
            <a:p>
              <a:pPr defTabSz="228600"/>
              <a:r>
                <a:rPr lang="en-US" sz="1400"/>
                <a:t>Shared pool</a:t>
              </a:r>
            </a:p>
          </p:txBody>
        </p:sp>
        <p:sp>
          <p:nvSpPr>
            <p:cNvPr id="343155" name="Rectangle 115"/>
            <p:cNvSpPr>
              <a:spLocks noChangeArrowheads="1"/>
            </p:cNvSpPr>
            <p:nvPr/>
          </p:nvSpPr>
          <p:spPr bwMode="blackWhite">
            <a:xfrm>
              <a:off x="2160" y="1996"/>
              <a:ext cx="923" cy="658"/>
            </a:xfrm>
            <a:prstGeom prst="rect">
              <a:avLst/>
            </a:prstGeom>
            <a:solidFill>
              <a:srgbClr val="FFCC99"/>
            </a:solidFill>
            <a:ln w="28575">
              <a:solidFill>
                <a:schemeClr val="tx1"/>
              </a:solidFill>
              <a:miter lim="800000"/>
              <a:headEnd/>
              <a:tailEnd/>
            </a:ln>
            <a:effectLst/>
          </p:spPr>
          <p:txBody>
            <a:bodyPr wrap="none" lIns="92075" tIns="46038" rIns="92075" bIns="46038" anchor="ctr"/>
            <a:lstStyle/>
            <a:p>
              <a:pPr defTabSz="822325" eaLnBrk="0" hangingPunct="0">
                <a:spcBef>
                  <a:spcPct val="50000"/>
                </a:spcBef>
                <a:buClrTx/>
                <a:buFontTx/>
                <a:buNone/>
              </a:pPr>
              <a:r>
                <a:rPr lang="en-US" sz="1400">
                  <a:solidFill>
                    <a:schemeClr val="bg2"/>
                  </a:solidFill>
                </a:rPr>
                <a:t>Database</a:t>
              </a:r>
              <a:br>
                <a:rPr lang="en-US" sz="1400">
                  <a:solidFill>
                    <a:schemeClr val="bg2"/>
                  </a:solidFill>
                </a:rPr>
              </a:br>
              <a:r>
                <a:rPr lang="en-US" sz="1400">
                  <a:solidFill>
                    <a:schemeClr val="bg2"/>
                  </a:solidFill>
                </a:rPr>
                <a:t>buffer</a:t>
              </a:r>
              <a:br>
                <a:rPr lang="en-US" sz="1400">
                  <a:solidFill>
                    <a:schemeClr val="bg2"/>
                  </a:solidFill>
                </a:rPr>
              </a:br>
              <a:r>
                <a:rPr lang="en-US" sz="1400">
                  <a:solidFill>
                    <a:schemeClr val="bg2"/>
                  </a:solidFill>
                </a:rPr>
                <a:t>cache</a:t>
              </a:r>
            </a:p>
          </p:txBody>
        </p:sp>
        <p:sp>
          <p:nvSpPr>
            <p:cNvPr id="343156" name="Rectangle 116"/>
            <p:cNvSpPr>
              <a:spLocks noChangeArrowheads="1"/>
            </p:cNvSpPr>
            <p:nvPr/>
          </p:nvSpPr>
          <p:spPr bwMode="blackWhite">
            <a:xfrm>
              <a:off x="3186" y="1996"/>
              <a:ext cx="606" cy="658"/>
            </a:xfrm>
            <a:prstGeom prst="rect">
              <a:avLst/>
            </a:prstGeom>
            <a:solidFill>
              <a:srgbClr val="FFFF99"/>
            </a:solidFill>
            <a:ln w="28575">
              <a:solidFill>
                <a:schemeClr val="tx1"/>
              </a:solidFill>
              <a:miter lim="800000"/>
              <a:headEnd/>
              <a:tailEnd/>
            </a:ln>
            <a:effectLst/>
          </p:spPr>
          <p:txBody>
            <a:bodyPr wrap="none" lIns="92075" tIns="46038" rIns="92075" bIns="46038" anchor="ctr"/>
            <a:lstStyle/>
            <a:p>
              <a:pPr defTabSz="822325" eaLnBrk="0" hangingPunct="0">
                <a:spcBef>
                  <a:spcPct val="50000"/>
                </a:spcBef>
                <a:buClrTx/>
                <a:buFontTx/>
                <a:buNone/>
              </a:pPr>
              <a:r>
                <a:rPr lang="en-US" sz="1400">
                  <a:solidFill>
                    <a:schemeClr val="bg2"/>
                  </a:solidFill>
                </a:rPr>
                <a:t>Redo log</a:t>
              </a:r>
              <a:br>
                <a:rPr lang="en-US" sz="1400">
                  <a:solidFill>
                    <a:schemeClr val="bg2"/>
                  </a:solidFill>
                </a:rPr>
              </a:br>
              <a:r>
                <a:rPr lang="en-US" sz="1400">
                  <a:solidFill>
                    <a:schemeClr val="bg2"/>
                  </a:solidFill>
                </a:rPr>
                <a:t>buffer</a:t>
              </a:r>
            </a:p>
          </p:txBody>
        </p:sp>
        <p:sp>
          <p:nvSpPr>
            <p:cNvPr id="343157" name="Rectangle 117"/>
            <p:cNvSpPr>
              <a:spLocks noChangeArrowheads="1"/>
            </p:cNvSpPr>
            <p:nvPr/>
          </p:nvSpPr>
          <p:spPr bwMode="blackWhite">
            <a:xfrm>
              <a:off x="3062" y="2700"/>
              <a:ext cx="730" cy="432"/>
            </a:xfrm>
            <a:prstGeom prst="rect">
              <a:avLst/>
            </a:prstGeom>
            <a:solidFill>
              <a:srgbClr val="FFCCCC"/>
            </a:solidFill>
            <a:ln w="28575">
              <a:solidFill>
                <a:schemeClr val="tx1"/>
              </a:solidFill>
              <a:miter lim="800000"/>
              <a:headEnd/>
              <a:tailEnd/>
            </a:ln>
            <a:effectLst/>
          </p:spPr>
          <p:txBody>
            <a:bodyPr wrap="none" lIns="92075" tIns="46038" rIns="92075" bIns="46038" anchor="ctr"/>
            <a:lstStyle/>
            <a:p>
              <a:pPr defTabSz="228600" eaLnBrk="0" hangingPunct="0">
                <a:lnSpc>
                  <a:spcPct val="80000"/>
                </a:lnSpc>
                <a:spcBef>
                  <a:spcPct val="40000"/>
                </a:spcBef>
                <a:buClrTx/>
                <a:buFontTx/>
                <a:buNone/>
              </a:pPr>
              <a:endParaRPr lang="en-US" sz="1400">
                <a:sym typeface="Wingdings" pitchFamily="2" charset="2"/>
              </a:endParaRPr>
            </a:p>
          </p:txBody>
        </p:sp>
        <p:sp>
          <p:nvSpPr>
            <p:cNvPr id="343158" name="Text Box 118"/>
            <p:cNvSpPr txBox="1">
              <a:spLocks noChangeArrowheads="1"/>
            </p:cNvSpPr>
            <p:nvPr/>
          </p:nvSpPr>
          <p:spPr bwMode="gray">
            <a:xfrm>
              <a:off x="3038" y="2756"/>
              <a:ext cx="720" cy="326"/>
            </a:xfrm>
            <a:prstGeom prst="rect">
              <a:avLst/>
            </a:prstGeom>
            <a:noFill/>
            <a:ln w="28575">
              <a:noFill/>
              <a:miter lim="800000"/>
              <a:headEnd type="none" w="sm" len="sm"/>
              <a:tailEnd type="none" w="sm" len="sm"/>
            </a:ln>
            <a:effectLst/>
          </p:spPr>
          <p:txBody>
            <a:bodyPr>
              <a:spAutoFit/>
            </a:bodyPr>
            <a:lstStyle/>
            <a:p>
              <a:pPr defTabSz="228600"/>
              <a:r>
                <a:rPr lang="en-US" sz="1400"/>
                <a:t>Streams pool</a:t>
              </a:r>
            </a:p>
          </p:txBody>
        </p:sp>
        <p:sp>
          <p:nvSpPr>
            <p:cNvPr id="343159" name="Text Box 119"/>
            <p:cNvSpPr txBox="1">
              <a:spLocks noChangeArrowheads="1"/>
            </p:cNvSpPr>
            <p:nvPr/>
          </p:nvSpPr>
          <p:spPr bwMode="gray">
            <a:xfrm>
              <a:off x="1352" y="2844"/>
              <a:ext cx="816" cy="192"/>
            </a:xfrm>
            <a:prstGeom prst="rect">
              <a:avLst/>
            </a:prstGeom>
            <a:noFill/>
            <a:ln w="28575">
              <a:noFill/>
              <a:miter lim="800000"/>
              <a:headEnd type="none" w="sm" len="sm"/>
              <a:tailEnd type="none" w="sm" len="sm"/>
            </a:ln>
            <a:effectLst/>
          </p:spPr>
          <p:txBody>
            <a:bodyPr>
              <a:spAutoFit/>
            </a:bodyPr>
            <a:lstStyle/>
            <a:p>
              <a:pPr defTabSz="228600"/>
              <a:r>
                <a:rPr lang="en-US" sz="1400"/>
                <a:t>Large pool</a:t>
              </a:r>
            </a:p>
          </p:txBody>
        </p:sp>
        <p:sp>
          <p:nvSpPr>
            <p:cNvPr id="343160" name="Text Box 120"/>
            <p:cNvSpPr txBox="1">
              <a:spLocks noChangeArrowheads="1"/>
            </p:cNvSpPr>
            <p:nvPr/>
          </p:nvSpPr>
          <p:spPr bwMode="gray">
            <a:xfrm>
              <a:off x="2347" y="2812"/>
              <a:ext cx="675" cy="192"/>
            </a:xfrm>
            <a:prstGeom prst="rect">
              <a:avLst/>
            </a:prstGeom>
            <a:noFill/>
            <a:ln w="28575">
              <a:noFill/>
              <a:miter lim="800000"/>
              <a:headEnd type="none" w="sm" len="sm"/>
              <a:tailEnd type="none" w="sm" len="sm"/>
            </a:ln>
            <a:effectLst/>
          </p:spPr>
          <p:txBody>
            <a:bodyPr>
              <a:spAutoFit/>
            </a:bodyPr>
            <a:lstStyle/>
            <a:p>
              <a:pPr defTabSz="228600"/>
              <a:r>
                <a:rPr lang="en-US" sz="1400"/>
                <a:t>Java pool</a:t>
              </a:r>
            </a:p>
          </p:txBody>
        </p:sp>
        <p:sp>
          <p:nvSpPr>
            <p:cNvPr id="343161" name="Text Box 121"/>
            <p:cNvSpPr txBox="1">
              <a:spLocks noChangeArrowheads="1"/>
            </p:cNvSpPr>
            <p:nvPr/>
          </p:nvSpPr>
          <p:spPr bwMode="gray">
            <a:xfrm>
              <a:off x="3888" y="2016"/>
              <a:ext cx="720" cy="344"/>
            </a:xfrm>
            <a:prstGeom prst="rect">
              <a:avLst/>
            </a:prstGeom>
            <a:solidFill>
              <a:srgbClr val="FFCC99"/>
            </a:solidFill>
            <a:ln w="28575" algn="ctr">
              <a:solidFill>
                <a:schemeClr val="tx1"/>
              </a:solidFill>
              <a:miter lim="800000"/>
              <a:headEnd/>
              <a:tailEnd/>
            </a:ln>
            <a:effectLst/>
          </p:spPr>
          <p:txBody>
            <a:bodyPr>
              <a:spAutoFit/>
            </a:bodyPr>
            <a:lstStyle/>
            <a:p>
              <a:pPr defTabSz="228600">
                <a:spcBef>
                  <a:spcPct val="50000"/>
                </a:spcBef>
              </a:pPr>
              <a:r>
                <a:rPr lang="en-US" sz="1400"/>
                <a:t>KEEP buffer pool</a:t>
              </a:r>
            </a:p>
          </p:txBody>
        </p:sp>
        <p:sp>
          <p:nvSpPr>
            <p:cNvPr id="343162" name="Text Box 122"/>
            <p:cNvSpPr txBox="1">
              <a:spLocks noChangeArrowheads="1"/>
            </p:cNvSpPr>
            <p:nvPr/>
          </p:nvSpPr>
          <p:spPr bwMode="gray">
            <a:xfrm>
              <a:off x="3888" y="2400"/>
              <a:ext cx="720" cy="344"/>
            </a:xfrm>
            <a:prstGeom prst="rect">
              <a:avLst/>
            </a:prstGeom>
            <a:solidFill>
              <a:srgbClr val="FFCC99"/>
            </a:solidFill>
            <a:ln w="28575" algn="ctr">
              <a:solidFill>
                <a:schemeClr val="tx1"/>
              </a:solidFill>
              <a:miter lim="800000"/>
              <a:headEnd/>
              <a:tailEnd/>
            </a:ln>
            <a:effectLst/>
          </p:spPr>
          <p:txBody>
            <a:bodyPr>
              <a:spAutoFit/>
            </a:bodyPr>
            <a:lstStyle/>
            <a:p>
              <a:pPr defTabSz="228600">
                <a:spcBef>
                  <a:spcPct val="50000"/>
                </a:spcBef>
              </a:pPr>
              <a:r>
                <a:rPr lang="en-US" sz="1400"/>
                <a:t>RECYCLE buffer pool</a:t>
              </a:r>
            </a:p>
          </p:txBody>
        </p:sp>
        <p:sp>
          <p:nvSpPr>
            <p:cNvPr id="343163" name="Text Box 123"/>
            <p:cNvSpPr txBox="1">
              <a:spLocks noChangeArrowheads="1"/>
            </p:cNvSpPr>
            <p:nvPr/>
          </p:nvSpPr>
          <p:spPr bwMode="gray">
            <a:xfrm>
              <a:off x="3888" y="2784"/>
              <a:ext cx="720" cy="344"/>
            </a:xfrm>
            <a:prstGeom prst="rect">
              <a:avLst/>
            </a:prstGeom>
            <a:solidFill>
              <a:srgbClr val="FFCC99"/>
            </a:solidFill>
            <a:ln w="28575" algn="ctr">
              <a:solidFill>
                <a:schemeClr val="tx1"/>
              </a:solidFill>
              <a:miter lim="800000"/>
              <a:headEnd/>
              <a:tailEnd/>
            </a:ln>
            <a:effectLst/>
          </p:spPr>
          <p:txBody>
            <a:bodyPr>
              <a:spAutoFit/>
            </a:bodyPr>
            <a:lstStyle/>
            <a:p>
              <a:pPr defTabSz="228600">
                <a:spcBef>
                  <a:spcPct val="50000"/>
                </a:spcBef>
              </a:pPr>
              <a:r>
                <a:rPr lang="en-US" sz="1400"/>
                <a:t>nK buffer cache</a:t>
              </a:r>
            </a:p>
          </p:txBody>
        </p:sp>
      </p:grpSp>
      <p:sp>
        <p:nvSpPr>
          <p:cNvPr id="343166" name="Text Box 126"/>
          <p:cNvSpPr txBox="1">
            <a:spLocks noChangeArrowheads="1"/>
          </p:cNvSpPr>
          <p:nvPr/>
        </p:nvSpPr>
        <p:spPr bwMode="auto">
          <a:xfrm>
            <a:off x="1981200" y="2514600"/>
            <a:ext cx="633413" cy="366713"/>
          </a:xfrm>
          <a:prstGeom prst="rect">
            <a:avLst/>
          </a:prstGeom>
          <a:noFill/>
          <a:ln w="28575">
            <a:noFill/>
            <a:miter lim="800000"/>
            <a:headEnd type="none" w="sm" len="sm"/>
            <a:tailEnd type="none" w="sm" len="sm"/>
          </a:ln>
          <a:effectLst/>
        </p:spPr>
        <p:txBody>
          <a:bodyPr wrap="none">
            <a:spAutoFit/>
          </a:bodyPr>
          <a:lstStyle/>
          <a:p>
            <a:pPr defTabSz="228600"/>
            <a:r>
              <a:rPr lang="en-US"/>
              <a:t> </a:t>
            </a:r>
            <a:r>
              <a:rPr lang="en-US" sz="1400"/>
              <a:t>PGA</a:t>
            </a:r>
          </a:p>
        </p:txBody>
      </p:sp>
      <p:grpSp>
        <p:nvGrpSpPr>
          <p:cNvPr id="343179" name="Group 139"/>
          <p:cNvGrpSpPr>
            <a:grpSpLocks/>
          </p:cNvGrpSpPr>
          <p:nvPr/>
        </p:nvGrpSpPr>
        <p:grpSpPr bwMode="auto">
          <a:xfrm>
            <a:off x="1828800" y="1447800"/>
            <a:ext cx="2362200" cy="1130300"/>
            <a:chOff x="3936" y="2208"/>
            <a:chExt cx="1488" cy="712"/>
          </a:xfrm>
        </p:grpSpPr>
        <p:sp>
          <p:nvSpPr>
            <p:cNvPr id="343164" name="AutoShape 124"/>
            <p:cNvSpPr>
              <a:spLocks noChangeArrowheads="1"/>
            </p:cNvSpPr>
            <p:nvPr/>
          </p:nvSpPr>
          <p:spPr bwMode="blackWhite">
            <a:xfrm>
              <a:off x="3936" y="2208"/>
              <a:ext cx="1488" cy="712"/>
            </a:xfrm>
            <a:prstGeom prst="roundRect">
              <a:avLst>
                <a:gd name="adj" fmla="val 12495"/>
              </a:avLst>
            </a:prstGeom>
            <a:solidFill>
              <a:srgbClr val="99CC00"/>
            </a:solidFill>
            <a:ln w="28575">
              <a:solidFill>
                <a:srgbClr val="000000"/>
              </a:solidFill>
              <a:round/>
              <a:headEnd/>
              <a:tailEnd/>
            </a:ln>
            <a:effectLst/>
          </p:spPr>
          <p:txBody>
            <a:bodyPr wrap="none" lIns="92075" tIns="46038" rIns="92075" bIns="46038" anchor="ctr"/>
            <a:lstStyle/>
            <a:p>
              <a:pPr eaLnBrk="0" hangingPunct="0">
                <a:spcBef>
                  <a:spcPct val="0"/>
                </a:spcBef>
                <a:buClrTx/>
                <a:buFontTx/>
                <a:buNone/>
              </a:pPr>
              <a:endParaRPr lang="en-US" sz="1400"/>
            </a:p>
          </p:txBody>
        </p:sp>
        <p:sp>
          <p:nvSpPr>
            <p:cNvPr id="343165" name="Text Box 125"/>
            <p:cNvSpPr txBox="1">
              <a:spLocks noChangeArrowheads="1"/>
            </p:cNvSpPr>
            <p:nvPr/>
          </p:nvSpPr>
          <p:spPr bwMode="gray">
            <a:xfrm>
              <a:off x="4032" y="2256"/>
              <a:ext cx="576" cy="612"/>
            </a:xfrm>
            <a:prstGeom prst="rect">
              <a:avLst/>
            </a:prstGeom>
            <a:solidFill>
              <a:srgbClr val="FFCC99"/>
            </a:solidFill>
            <a:ln w="28575" algn="ctr">
              <a:solidFill>
                <a:schemeClr val="tx1"/>
              </a:solidFill>
              <a:miter lim="800000"/>
              <a:headEnd/>
              <a:tailEnd/>
            </a:ln>
            <a:effectLst/>
          </p:spPr>
          <p:txBody>
            <a:bodyPr>
              <a:spAutoFit/>
            </a:bodyPr>
            <a:lstStyle/>
            <a:p>
              <a:pPr defTabSz="228600">
                <a:spcBef>
                  <a:spcPct val="50000"/>
                </a:spcBef>
              </a:pPr>
              <a:r>
                <a:rPr lang="en-US" sz="1400"/>
                <a:t>Stack</a:t>
              </a:r>
            </a:p>
            <a:p>
              <a:pPr defTabSz="228600">
                <a:spcBef>
                  <a:spcPct val="50000"/>
                </a:spcBef>
              </a:pPr>
              <a:r>
                <a:rPr lang="en-US" sz="1400"/>
                <a:t>Space</a:t>
              </a:r>
            </a:p>
            <a:p>
              <a:pPr defTabSz="228600">
                <a:spcBef>
                  <a:spcPct val="50000"/>
                </a:spcBef>
              </a:pPr>
              <a:endParaRPr lang="en-US" sz="1400"/>
            </a:p>
          </p:txBody>
        </p:sp>
        <p:sp>
          <p:nvSpPr>
            <p:cNvPr id="343167" name="Rectangle 127"/>
            <p:cNvSpPr>
              <a:spLocks noChangeArrowheads="1"/>
            </p:cNvSpPr>
            <p:nvPr/>
          </p:nvSpPr>
          <p:spPr bwMode="blackWhite">
            <a:xfrm>
              <a:off x="4704" y="2247"/>
              <a:ext cx="606" cy="624"/>
            </a:xfrm>
            <a:prstGeom prst="rect">
              <a:avLst/>
            </a:prstGeom>
            <a:solidFill>
              <a:srgbClr val="FFFF99"/>
            </a:solidFill>
            <a:ln w="28575">
              <a:solidFill>
                <a:schemeClr val="tx1"/>
              </a:solidFill>
              <a:miter lim="800000"/>
              <a:headEnd/>
              <a:tailEnd/>
            </a:ln>
            <a:effectLst/>
          </p:spPr>
          <p:txBody>
            <a:bodyPr wrap="none" lIns="92075" tIns="46038" rIns="92075" bIns="46038" anchor="ctr"/>
            <a:lstStyle/>
            <a:p>
              <a:pPr defTabSz="822325" eaLnBrk="0" hangingPunct="0">
                <a:spcBef>
                  <a:spcPct val="50000"/>
                </a:spcBef>
                <a:buClrTx/>
                <a:buFontTx/>
                <a:buNone/>
              </a:pPr>
              <a:r>
                <a:rPr lang="en-US" sz="1400">
                  <a:solidFill>
                    <a:schemeClr val="bg2"/>
                  </a:solidFill>
                </a:rPr>
                <a:t>User</a:t>
              </a:r>
            </a:p>
            <a:p>
              <a:pPr defTabSz="822325" eaLnBrk="0" hangingPunct="0">
                <a:spcBef>
                  <a:spcPct val="50000"/>
                </a:spcBef>
                <a:buClrTx/>
                <a:buFontTx/>
                <a:buNone/>
              </a:pPr>
              <a:r>
                <a:rPr lang="en-US" sz="1400">
                  <a:solidFill>
                    <a:schemeClr val="bg2"/>
                  </a:solidFill>
                </a:rPr>
                <a:t>Global</a:t>
              </a:r>
            </a:p>
            <a:p>
              <a:pPr defTabSz="822325" eaLnBrk="0" hangingPunct="0">
                <a:spcBef>
                  <a:spcPct val="50000"/>
                </a:spcBef>
                <a:buClrTx/>
                <a:buFontTx/>
                <a:buNone/>
              </a:pPr>
              <a:r>
                <a:rPr lang="en-US" sz="1400">
                  <a:solidFill>
                    <a:schemeClr val="bg2"/>
                  </a:solidFill>
                </a:rPr>
                <a:t>Area</a:t>
              </a:r>
            </a:p>
          </p:txBody>
        </p:sp>
      </p:grpSp>
      <p:sp>
        <p:nvSpPr>
          <p:cNvPr id="343168" name="Rectangle 128"/>
          <p:cNvSpPr>
            <a:spLocks noChangeArrowheads="1"/>
          </p:cNvSpPr>
          <p:nvPr/>
        </p:nvSpPr>
        <p:spPr bwMode="auto">
          <a:xfrm>
            <a:off x="1666875" y="5408613"/>
            <a:ext cx="5543550" cy="396875"/>
          </a:xfrm>
          <a:prstGeom prst="rect">
            <a:avLst/>
          </a:prstGeom>
          <a:noFill/>
          <a:ln w="28575">
            <a:noFill/>
            <a:miter lim="800000"/>
            <a:headEnd type="none" w="sm" len="sm"/>
            <a:tailEnd type="none" w="sm" len="sm"/>
          </a:ln>
          <a:effectLst/>
        </p:spPr>
        <p:txBody>
          <a:bodyPr wrap="none">
            <a:spAutoFit/>
          </a:bodyPr>
          <a:lstStyle/>
          <a:p>
            <a:pPr algn="l" defTabSz="228600"/>
            <a:r>
              <a:rPr lang="en-US" sz="2000">
                <a:solidFill>
                  <a:schemeClr val="accent2"/>
                </a:solidFill>
                <a:latin typeface="Courier New" pitchFamily="49" charset="0"/>
              </a:rPr>
              <a:t>SGA_TARGET</a:t>
            </a:r>
            <a:r>
              <a:rPr lang="en-US"/>
              <a:t> (Total size of all SGA components)</a:t>
            </a:r>
            <a:endParaRPr lang="en-US">
              <a:latin typeface="Courier New" pitchFamily="49" charset="0"/>
            </a:endParaRPr>
          </a:p>
        </p:txBody>
      </p:sp>
      <p:sp>
        <p:nvSpPr>
          <p:cNvPr id="343169" name="Rectangle 129"/>
          <p:cNvSpPr>
            <a:spLocks noChangeArrowheads="1"/>
          </p:cNvSpPr>
          <p:nvPr/>
        </p:nvSpPr>
        <p:spPr bwMode="auto">
          <a:xfrm>
            <a:off x="1347788" y="5865813"/>
            <a:ext cx="6877050" cy="396875"/>
          </a:xfrm>
          <a:prstGeom prst="rect">
            <a:avLst/>
          </a:prstGeom>
          <a:noFill/>
          <a:ln w="28575">
            <a:noFill/>
            <a:miter lim="800000"/>
            <a:headEnd type="none" w="sm" len="sm"/>
            <a:tailEnd type="none" w="sm" len="sm"/>
          </a:ln>
          <a:effectLst/>
        </p:spPr>
        <p:txBody>
          <a:bodyPr wrap="none">
            <a:spAutoFit/>
          </a:bodyPr>
          <a:lstStyle/>
          <a:p>
            <a:pPr algn="l" defTabSz="228600"/>
            <a:r>
              <a:rPr lang="en-US" sz="2000">
                <a:solidFill>
                  <a:schemeClr val="accent2"/>
                </a:solidFill>
                <a:latin typeface="Courier New" pitchFamily="49" charset="0"/>
              </a:rPr>
              <a:t>MEMORY_TARGET</a:t>
            </a:r>
            <a:r>
              <a:rPr lang="en-US"/>
              <a:t> (Total size of system-wide usable memory)</a:t>
            </a:r>
            <a:endParaRPr lang="en-US">
              <a:latin typeface="Courier New" pitchFamily="49" charset="0"/>
            </a:endParaRPr>
          </a:p>
        </p:txBody>
      </p:sp>
      <p:grpSp>
        <p:nvGrpSpPr>
          <p:cNvPr id="343180" name="Group 140"/>
          <p:cNvGrpSpPr>
            <a:grpSpLocks/>
          </p:cNvGrpSpPr>
          <p:nvPr/>
        </p:nvGrpSpPr>
        <p:grpSpPr bwMode="auto">
          <a:xfrm>
            <a:off x="4343400" y="1447800"/>
            <a:ext cx="2362200" cy="1130300"/>
            <a:chOff x="3936" y="2208"/>
            <a:chExt cx="1488" cy="712"/>
          </a:xfrm>
        </p:grpSpPr>
        <p:sp>
          <p:nvSpPr>
            <p:cNvPr id="343181" name="AutoShape 141"/>
            <p:cNvSpPr>
              <a:spLocks noChangeArrowheads="1"/>
            </p:cNvSpPr>
            <p:nvPr/>
          </p:nvSpPr>
          <p:spPr bwMode="blackWhite">
            <a:xfrm>
              <a:off x="3936" y="2208"/>
              <a:ext cx="1488" cy="712"/>
            </a:xfrm>
            <a:prstGeom prst="roundRect">
              <a:avLst>
                <a:gd name="adj" fmla="val 12495"/>
              </a:avLst>
            </a:prstGeom>
            <a:solidFill>
              <a:srgbClr val="99CC00"/>
            </a:solidFill>
            <a:ln w="28575">
              <a:solidFill>
                <a:srgbClr val="000000"/>
              </a:solidFill>
              <a:round/>
              <a:headEnd/>
              <a:tailEnd/>
            </a:ln>
            <a:effectLst/>
          </p:spPr>
          <p:txBody>
            <a:bodyPr wrap="none" lIns="92075" tIns="46038" rIns="92075" bIns="46038" anchor="ctr"/>
            <a:lstStyle/>
            <a:p>
              <a:pPr eaLnBrk="0" hangingPunct="0">
                <a:spcBef>
                  <a:spcPct val="0"/>
                </a:spcBef>
                <a:buClrTx/>
                <a:buFontTx/>
                <a:buNone/>
              </a:pPr>
              <a:endParaRPr lang="en-US" sz="1400"/>
            </a:p>
          </p:txBody>
        </p:sp>
        <p:sp>
          <p:nvSpPr>
            <p:cNvPr id="343182" name="Text Box 142"/>
            <p:cNvSpPr txBox="1">
              <a:spLocks noChangeArrowheads="1"/>
            </p:cNvSpPr>
            <p:nvPr/>
          </p:nvSpPr>
          <p:spPr bwMode="gray">
            <a:xfrm>
              <a:off x="4032" y="2256"/>
              <a:ext cx="576" cy="612"/>
            </a:xfrm>
            <a:prstGeom prst="rect">
              <a:avLst/>
            </a:prstGeom>
            <a:solidFill>
              <a:srgbClr val="FFCC99"/>
            </a:solidFill>
            <a:ln w="28575" algn="ctr">
              <a:solidFill>
                <a:schemeClr val="tx1"/>
              </a:solidFill>
              <a:miter lim="800000"/>
              <a:headEnd/>
              <a:tailEnd/>
            </a:ln>
            <a:effectLst/>
          </p:spPr>
          <p:txBody>
            <a:bodyPr>
              <a:spAutoFit/>
            </a:bodyPr>
            <a:lstStyle/>
            <a:p>
              <a:pPr defTabSz="228600">
                <a:spcBef>
                  <a:spcPct val="50000"/>
                </a:spcBef>
              </a:pPr>
              <a:r>
                <a:rPr lang="en-US" sz="1400"/>
                <a:t>Stack</a:t>
              </a:r>
            </a:p>
            <a:p>
              <a:pPr defTabSz="228600">
                <a:spcBef>
                  <a:spcPct val="50000"/>
                </a:spcBef>
              </a:pPr>
              <a:r>
                <a:rPr lang="en-US" sz="1400"/>
                <a:t>Space</a:t>
              </a:r>
            </a:p>
            <a:p>
              <a:pPr defTabSz="228600">
                <a:spcBef>
                  <a:spcPct val="50000"/>
                </a:spcBef>
              </a:pPr>
              <a:endParaRPr lang="en-US" sz="1400"/>
            </a:p>
          </p:txBody>
        </p:sp>
        <p:sp>
          <p:nvSpPr>
            <p:cNvPr id="343183" name="Rectangle 143"/>
            <p:cNvSpPr>
              <a:spLocks noChangeArrowheads="1"/>
            </p:cNvSpPr>
            <p:nvPr/>
          </p:nvSpPr>
          <p:spPr bwMode="blackWhite">
            <a:xfrm>
              <a:off x="4704" y="2247"/>
              <a:ext cx="606" cy="624"/>
            </a:xfrm>
            <a:prstGeom prst="rect">
              <a:avLst/>
            </a:prstGeom>
            <a:solidFill>
              <a:srgbClr val="FFFF99"/>
            </a:solidFill>
            <a:ln w="28575">
              <a:solidFill>
                <a:schemeClr val="tx1"/>
              </a:solidFill>
              <a:miter lim="800000"/>
              <a:headEnd/>
              <a:tailEnd/>
            </a:ln>
            <a:effectLst/>
          </p:spPr>
          <p:txBody>
            <a:bodyPr wrap="none" lIns="92075" tIns="46038" rIns="92075" bIns="46038" anchor="ctr"/>
            <a:lstStyle/>
            <a:p>
              <a:pPr defTabSz="822325" eaLnBrk="0" hangingPunct="0">
                <a:spcBef>
                  <a:spcPct val="50000"/>
                </a:spcBef>
                <a:buClrTx/>
                <a:buFontTx/>
                <a:buNone/>
              </a:pPr>
              <a:r>
                <a:rPr lang="en-US" sz="1400">
                  <a:solidFill>
                    <a:schemeClr val="bg2"/>
                  </a:solidFill>
                </a:rPr>
                <a:t>User</a:t>
              </a:r>
            </a:p>
            <a:p>
              <a:pPr defTabSz="822325" eaLnBrk="0" hangingPunct="0">
                <a:spcBef>
                  <a:spcPct val="50000"/>
                </a:spcBef>
                <a:buClrTx/>
                <a:buFontTx/>
                <a:buNone/>
              </a:pPr>
              <a:r>
                <a:rPr lang="en-US" sz="1400">
                  <a:solidFill>
                    <a:schemeClr val="bg2"/>
                  </a:solidFill>
                </a:rPr>
                <a:t>Global</a:t>
              </a:r>
            </a:p>
            <a:p>
              <a:pPr defTabSz="822325" eaLnBrk="0" hangingPunct="0">
                <a:spcBef>
                  <a:spcPct val="50000"/>
                </a:spcBef>
                <a:buClrTx/>
                <a:buFontTx/>
                <a:buNone/>
              </a:pPr>
              <a:r>
                <a:rPr lang="en-US" sz="1400">
                  <a:solidFill>
                    <a:schemeClr val="bg2"/>
                  </a:solidFill>
                </a:rPr>
                <a:t>Area</a:t>
              </a:r>
            </a:p>
          </p:txBody>
        </p:sp>
      </p:grpSp>
      <p:sp>
        <p:nvSpPr>
          <p:cNvPr id="343184" name="Text Box 144"/>
          <p:cNvSpPr txBox="1">
            <a:spLocks noChangeArrowheads="1"/>
          </p:cNvSpPr>
          <p:nvPr/>
        </p:nvSpPr>
        <p:spPr bwMode="auto">
          <a:xfrm>
            <a:off x="4495800" y="2514600"/>
            <a:ext cx="633413" cy="366713"/>
          </a:xfrm>
          <a:prstGeom prst="rect">
            <a:avLst/>
          </a:prstGeom>
          <a:noFill/>
          <a:ln w="28575">
            <a:noFill/>
            <a:miter lim="800000"/>
            <a:headEnd type="none" w="sm" len="sm"/>
            <a:tailEnd type="none" w="sm" len="sm"/>
          </a:ln>
          <a:effectLst/>
        </p:spPr>
        <p:txBody>
          <a:bodyPr wrap="none">
            <a:spAutoFit/>
          </a:bodyPr>
          <a:lstStyle/>
          <a:p>
            <a:pPr defTabSz="228600"/>
            <a:r>
              <a:rPr lang="en-US"/>
              <a:t> </a:t>
            </a:r>
            <a:r>
              <a:rPr lang="en-US" sz="1400"/>
              <a:t>PGA</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5202" name="Rectangle 2050"/>
          <p:cNvSpPr>
            <a:spLocks noGrp="1" noChangeArrowheads="1"/>
          </p:cNvSpPr>
          <p:nvPr>
            <p:ph type="title"/>
          </p:nvPr>
        </p:nvSpPr>
        <p:spPr/>
        <p:txBody>
          <a:bodyPr/>
          <a:lstStyle/>
          <a:p>
            <a:endParaRPr lang="en-US"/>
          </a:p>
        </p:txBody>
      </p:sp>
      <p:sp>
        <p:nvSpPr>
          <p:cNvPr id="435203" name="Rectangle 2051"/>
          <p:cNvSpPr>
            <a:spLocks noGrp="1" noChangeArrowheads="1"/>
          </p:cNvSpPr>
          <p:nvPr>
            <p:ph type="body" idx="1"/>
          </p:nvPr>
        </p:nvSpPr>
        <p:spPr/>
        <p:txBody>
          <a:bodyPr/>
          <a:lstStyle/>
          <a:p>
            <a:endParaRPr 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r>
              <a:rPr lang="en-US"/>
              <a:t>Initialization Parameters: Examples</a:t>
            </a:r>
          </a:p>
        </p:txBody>
      </p:sp>
      <p:graphicFrame>
        <p:nvGraphicFramePr>
          <p:cNvPr id="346115" name="Group 3"/>
          <p:cNvGraphicFramePr>
            <a:graphicFrameLocks noGrp="1"/>
          </p:cNvGraphicFramePr>
          <p:nvPr/>
        </p:nvGraphicFramePr>
        <p:xfrm>
          <a:off x="1092200" y="1879600"/>
          <a:ext cx="7162800" cy="2234185"/>
        </p:xfrm>
        <a:graphic>
          <a:graphicData uri="http://schemas.openxmlformats.org/drawingml/2006/table">
            <a:tbl>
              <a:tblPr/>
              <a:tblGrid>
                <a:gridCol w="2641600"/>
                <a:gridCol w="4521200"/>
              </a:tblGrid>
              <a:tr h="512763">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i="0" u="none" strike="noStrike" cap="none" normalizeH="0" baseline="0" smtClean="0">
                          <a:ln>
                            <a:noFill/>
                          </a:ln>
                          <a:solidFill>
                            <a:schemeClr val="bg1"/>
                          </a:solidFill>
                          <a:effectLst/>
                          <a:latin typeface="Arial" pitchFamily="34" charset="0"/>
                        </a:rPr>
                        <a:t>Parameter</a:t>
                      </a: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i="0" u="none" strike="noStrike" cap="none" normalizeH="0" baseline="0" smtClean="0">
                          <a:ln>
                            <a:noFill/>
                          </a:ln>
                          <a:solidFill>
                            <a:schemeClr val="bg1"/>
                          </a:solidFill>
                          <a:effectLst/>
                          <a:latin typeface="Arial" pitchFamily="34" charset="0"/>
                        </a:rPr>
                        <a:t>Specifies</a:t>
                      </a: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chemeClr val="accent2"/>
                    </a:solidFill>
                  </a:tcPr>
                </a:tc>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smtClean="0">
                          <a:ln>
                            <a:noFill/>
                          </a:ln>
                          <a:solidFill>
                            <a:schemeClr val="tx1"/>
                          </a:solidFill>
                          <a:effectLst/>
                          <a:latin typeface="Courier New" pitchFamily="49" charset="0"/>
                        </a:rPr>
                        <a:t>PGA_AGGREGATE_TARGET</a:t>
                      </a: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smtClean="0">
                          <a:ln>
                            <a:noFill/>
                          </a:ln>
                          <a:solidFill>
                            <a:schemeClr val="tx1"/>
                          </a:solidFill>
                          <a:effectLst/>
                          <a:latin typeface="Arial" pitchFamily="34" charset="0"/>
                        </a:rPr>
                        <a:t>Amount of PGA memory allocated to all server processes</a:t>
                      </a: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r>
              <a:tr h="481013">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smtClean="0">
                          <a:ln>
                            <a:noFill/>
                          </a:ln>
                          <a:solidFill>
                            <a:schemeClr val="tx1"/>
                          </a:solidFill>
                          <a:effectLst/>
                          <a:latin typeface="Courier New" pitchFamily="49" charset="0"/>
                        </a:rPr>
                        <a:t>SHARED_POOL_SIZE</a:t>
                      </a: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smtClean="0">
                          <a:ln>
                            <a:noFill/>
                          </a:ln>
                          <a:solidFill>
                            <a:schemeClr val="tx1"/>
                          </a:solidFill>
                          <a:effectLst/>
                          <a:latin typeface="Arial" pitchFamily="34" charset="0"/>
                        </a:rPr>
                        <a:t>Size of shared pool (in bytes)</a:t>
                      </a: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r>
              <a:tr h="606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smtClean="0">
                          <a:ln>
                            <a:noFill/>
                          </a:ln>
                          <a:solidFill>
                            <a:schemeClr val="tx1"/>
                          </a:solidFill>
                          <a:effectLst/>
                          <a:latin typeface="Courier New" pitchFamily="49" charset="0"/>
                        </a:rPr>
                        <a:t>UNDO_MANAGEMENT</a:t>
                      </a: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smtClean="0">
                          <a:ln>
                            <a:noFill/>
                          </a:ln>
                          <a:solidFill>
                            <a:schemeClr val="tx1"/>
                          </a:solidFill>
                          <a:effectLst/>
                          <a:latin typeface="Arial" pitchFamily="34" charset="0"/>
                        </a:rPr>
                        <a:t>Undo space management mode to be used</a:t>
                      </a:r>
                    </a:p>
                  </a:txBody>
                  <a:tcPr marL="73152" marR="73152"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ChangeArrowheads="1"/>
          </p:cNvSpPr>
          <p:nvPr>
            <p:ph type="title"/>
          </p:nvPr>
        </p:nvSpPr>
        <p:spPr/>
        <p:txBody>
          <a:bodyPr/>
          <a:lstStyle/>
          <a:p>
            <a:r>
              <a:rPr lang="en-US"/>
              <a:t>Using SQL*Plus to View Parameters</a:t>
            </a:r>
          </a:p>
        </p:txBody>
      </p:sp>
      <p:sp>
        <p:nvSpPr>
          <p:cNvPr id="348163" name="Rectangle 3"/>
          <p:cNvSpPr>
            <a:spLocks noChangeArrowheads="1"/>
          </p:cNvSpPr>
          <p:nvPr/>
        </p:nvSpPr>
        <p:spPr bwMode="blackGray">
          <a:xfrm>
            <a:off x="609600" y="1066800"/>
            <a:ext cx="7696200" cy="5181600"/>
          </a:xfrm>
          <a:prstGeom prst="rect">
            <a:avLst/>
          </a:prstGeom>
          <a:solidFill>
            <a:srgbClr val="CCCCCC"/>
          </a:solidFill>
          <a:ln w="28575">
            <a:solidFill>
              <a:srgbClr val="000000"/>
            </a:solidFill>
            <a:miter lim="800000"/>
            <a:headEnd/>
            <a:tailEnd/>
          </a:ln>
          <a:effectLst/>
        </p:spPr>
        <p:txBody>
          <a:bodyPr lIns="92075" tIns="9144" rIns="92075" bIns="9144" anchor="ctr"/>
          <a:lstStyle/>
          <a:p>
            <a:pPr algn="l" defTabSz="400050" eaLnBrk="0" hangingPunct="0">
              <a:spcBef>
                <a:spcPct val="0"/>
              </a:spcBef>
              <a:buClrTx/>
              <a:buFontTx/>
              <a:buNone/>
              <a:tabLst>
                <a:tab pos="400050" algn="r"/>
                <a:tab pos="673100" algn="l"/>
              </a:tabLst>
            </a:pPr>
            <a:r>
              <a:rPr lang="en-US" sz="1400">
                <a:latin typeface="Courier New" pitchFamily="49" charset="0"/>
              </a:rPr>
              <a:t> SQL&gt; SELECT name , value FROM V$PARAMETER;</a:t>
            </a:r>
          </a:p>
          <a:p>
            <a:pPr algn="l" defTabSz="400050" eaLnBrk="0" hangingPunct="0">
              <a:spcBef>
                <a:spcPct val="0"/>
              </a:spcBef>
              <a:buClrTx/>
              <a:buFontTx/>
              <a:buNone/>
              <a:tabLst>
                <a:tab pos="400050" algn="r"/>
                <a:tab pos="673100" algn="l"/>
              </a:tabLst>
            </a:pPr>
            <a:r>
              <a:rPr lang="en-US" sz="1400">
                <a:latin typeface="Courier New" pitchFamily="49" charset="0"/>
              </a:rPr>
              <a:t>NAME                   VALUE</a:t>
            </a:r>
          </a:p>
          <a:p>
            <a:pPr algn="l" defTabSz="400050" eaLnBrk="0" hangingPunct="0">
              <a:spcBef>
                <a:spcPct val="0"/>
              </a:spcBef>
              <a:buClrTx/>
              <a:buFontTx/>
              <a:buNone/>
              <a:tabLst>
                <a:tab pos="400050" algn="r"/>
                <a:tab pos="673100" algn="l"/>
              </a:tabLst>
            </a:pPr>
            <a:r>
              <a:rPr lang="en-US" sz="1400">
                <a:latin typeface="Courier New" pitchFamily="49" charset="0"/>
              </a:rPr>
              <a:t>------------          ----------</a:t>
            </a:r>
          </a:p>
          <a:p>
            <a:pPr algn="l" defTabSz="400050" eaLnBrk="0" hangingPunct="0">
              <a:spcBef>
                <a:spcPct val="0"/>
              </a:spcBef>
              <a:buClrTx/>
              <a:buFontTx/>
              <a:buNone/>
              <a:tabLst>
                <a:tab pos="400050" algn="r"/>
                <a:tab pos="673100" algn="l"/>
              </a:tabLst>
            </a:pPr>
            <a:r>
              <a:rPr lang="en-US" sz="1400">
                <a:latin typeface="Courier New" pitchFamily="49" charset="0"/>
              </a:rPr>
              <a:t>lock_name_space        2</a:t>
            </a:r>
          </a:p>
          <a:p>
            <a:pPr algn="l" defTabSz="400050" eaLnBrk="0" hangingPunct="0">
              <a:spcBef>
                <a:spcPct val="0"/>
              </a:spcBef>
              <a:buClrTx/>
              <a:buFontTx/>
              <a:buNone/>
              <a:tabLst>
                <a:tab pos="400050" algn="r"/>
                <a:tab pos="673100" algn="l"/>
              </a:tabLst>
            </a:pPr>
            <a:r>
              <a:rPr lang="en-US" sz="1400">
                <a:latin typeface="Courier New" pitchFamily="49" charset="0"/>
              </a:rPr>
              <a:t>processes              150</a:t>
            </a:r>
          </a:p>
          <a:p>
            <a:pPr algn="l" defTabSz="400050" eaLnBrk="0" hangingPunct="0">
              <a:spcBef>
                <a:spcPct val="0"/>
              </a:spcBef>
              <a:buClrTx/>
              <a:buFontTx/>
              <a:buNone/>
              <a:tabLst>
                <a:tab pos="400050" algn="r"/>
                <a:tab pos="673100" algn="l"/>
              </a:tabLst>
            </a:pPr>
            <a:r>
              <a:rPr lang="en-US" sz="1400">
                <a:latin typeface="Courier New" pitchFamily="49" charset="0"/>
              </a:rPr>
              <a:t>sessions               247</a:t>
            </a:r>
          </a:p>
          <a:p>
            <a:pPr algn="l" defTabSz="400050" eaLnBrk="0" hangingPunct="0">
              <a:spcBef>
                <a:spcPct val="0"/>
              </a:spcBef>
              <a:buClrTx/>
              <a:buFontTx/>
              <a:buNone/>
              <a:tabLst>
                <a:tab pos="400050" algn="r"/>
                <a:tab pos="673100" algn="l"/>
              </a:tabLst>
            </a:pPr>
            <a:r>
              <a:rPr lang="en-US" sz="1400">
                <a:latin typeface="Courier New" pitchFamily="49" charset="0"/>
              </a:rPr>
              <a:t>timed_statistics       TRUE</a:t>
            </a:r>
          </a:p>
          <a:p>
            <a:pPr algn="l" defTabSz="400050" eaLnBrk="0" hangingPunct="0">
              <a:spcBef>
                <a:spcPct val="0"/>
              </a:spcBef>
              <a:buClrTx/>
              <a:buFontTx/>
              <a:buNone/>
              <a:tabLst>
                <a:tab pos="400050" algn="r"/>
                <a:tab pos="673100" algn="l"/>
              </a:tabLst>
            </a:pPr>
            <a:r>
              <a:rPr lang="en-US" sz="1400">
                <a:latin typeface="Courier New" pitchFamily="49" charset="0"/>
              </a:rPr>
              <a:t>timed_os_statistics    0</a:t>
            </a:r>
          </a:p>
          <a:p>
            <a:pPr algn="l" defTabSz="400050" eaLnBrk="0" hangingPunct="0">
              <a:spcBef>
                <a:spcPct val="0"/>
              </a:spcBef>
              <a:buClrTx/>
              <a:buFontTx/>
              <a:buNone/>
              <a:tabLst>
                <a:tab pos="400050" algn="r"/>
                <a:tab pos="673100" algn="l"/>
              </a:tabLst>
            </a:pPr>
            <a:r>
              <a:rPr lang="en-US" sz="1400">
                <a:latin typeface="Courier New" pitchFamily="49" charset="0"/>
              </a:rPr>
              <a:t>…</a:t>
            </a:r>
          </a:p>
          <a:p>
            <a:pPr algn="l" defTabSz="400050" eaLnBrk="0" hangingPunct="0">
              <a:spcBef>
                <a:spcPct val="0"/>
              </a:spcBef>
              <a:buClrTx/>
              <a:buFontTx/>
              <a:buNone/>
              <a:tabLst>
                <a:tab pos="400050" algn="r"/>
                <a:tab pos="673100" algn="l"/>
              </a:tabLst>
            </a:pPr>
            <a:endParaRPr lang="en-US" sz="1400">
              <a:latin typeface="Courier New" pitchFamily="49" charset="0"/>
            </a:endParaRPr>
          </a:p>
          <a:p>
            <a:pPr algn="l" defTabSz="400050" eaLnBrk="0" hangingPunct="0">
              <a:spcBef>
                <a:spcPct val="0"/>
              </a:spcBef>
              <a:buClrTx/>
              <a:buFontTx/>
              <a:buNone/>
              <a:tabLst>
                <a:tab pos="400050" algn="r"/>
                <a:tab pos="673100" algn="l"/>
              </a:tabLst>
            </a:pPr>
            <a:r>
              <a:rPr lang="en-US" sz="1400">
                <a:latin typeface="Courier New" pitchFamily="49" charset="0"/>
              </a:rPr>
              <a:t>SQL&gt;SHOW PARAMETER SHARED_POOL_SIZE</a:t>
            </a:r>
          </a:p>
          <a:p>
            <a:pPr algn="l" defTabSz="400050" eaLnBrk="0" hangingPunct="0">
              <a:spcBef>
                <a:spcPct val="0"/>
              </a:spcBef>
              <a:buClrTx/>
              <a:buFontTx/>
              <a:buNone/>
              <a:tabLst>
                <a:tab pos="400050" algn="r"/>
                <a:tab pos="673100" algn="l"/>
              </a:tabLst>
            </a:pPr>
            <a:r>
              <a:rPr lang="en-US" sz="1400">
                <a:latin typeface="Courier New" pitchFamily="49" charset="0"/>
              </a:rPr>
              <a:t>NAME                                 TYPE        VALUE</a:t>
            </a:r>
          </a:p>
          <a:p>
            <a:pPr algn="l" defTabSz="400050" eaLnBrk="0" hangingPunct="0">
              <a:spcBef>
                <a:spcPct val="0"/>
              </a:spcBef>
              <a:buClrTx/>
              <a:buFontTx/>
              <a:buNone/>
              <a:tabLst>
                <a:tab pos="400050" algn="r"/>
                <a:tab pos="673100" algn="l"/>
              </a:tabLst>
            </a:pPr>
            <a:r>
              <a:rPr lang="en-US" sz="1400">
                <a:latin typeface="Courier New" pitchFamily="49" charset="0"/>
              </a:rPr>
              <a:t>------------------------------------ ----------- ---------------------</a:t>
            </a:r>
          </a:p>
          <a:p>
            <a:pPr algn="l" defTabSz="400050" eaLnBrk="0" hangingPunct="0">
              <a:spcBef>
                <a:spcPct val="0"/>
              </a:spcBef>
              <a:buClrTx/>
              <a:buFontTx/>
              <a:buNone/>
              <a:tabLst>
                <a:tab pos="400050" algn="r"/>
                <a:tab pos="673100" algn="l"/>
              </a:tabLst>
            </a:pPr>
            <a:r>
              <a:rPr lang="en-US" sz="1400">
                <a:latin typeface="Courier New" pitchFamily="49" charset="0"/>
              </a:rPr>
              <a:t>shared_pool_size                     big integer 0</a:t>
            </a:r>
          </a:p>
          <a:p>
            <a:pPr algn="l" defTabSz="400050" eaLnBrk="0" hangingPunct="0">
              <a:spcBef>
                <a:spcPct val="0"/>
              </a:spcBef>
              <a:buClrTx/>
              <a:buFontTx/>
              <a:buNone/>
              <a:tabLst>
                <a:tab pos="400050" algn="r"/>
                <a:tab pos="673100" algn="l"/>
              </a:tabLst>
            </a:pPr>
            <a:endParaRPr lang="en-US" sz="1400">
              <a:latin typeface="Courier New" pitchFamily="49" charset="0"/>
            </a:endParaRPr>
          </a:p>
          <a:p>
            <a:pPr algn="l" defTabSz="400050" eaLnBrk="0" hangingPunct="0">
              <a:spcBef>
                <a:spcPct val="0"/>
              </a:spcBef>
              <a:buClrTx/>
              <a:buFontTx/>
              <a:buNone/>
              <a:tabLst>
                <a:tab pos="400050" algn="r"/>
                <a:tab pos="673100" algn="l"/>
              </a:tabLst>
            </a:pPr>
            <a:r>
              <a:rPr lang="en-US" sz="1400">
                <a:latin typeface="Courier New" pitchFamily="49" charset="0"/>
              </a:rPr>
              <a:t>SQL&gt; show parameter </a:t>
            </a:r>
            <a:r>
              <a:rPr lang="en-US" sz="1400">
                <a:solidFill>
                  <a:schemeClr val="accent2"/>
                </a:solidFill>
                <a:latin typeface="Courier New" pitchFamily="49" charset="0"/>
              </a:rPr>
              <a:t>para</a:t>
            </a:r>
          </a:p>
          <a:p>
            <a:pPr algn="l" defTabSz="400050" eaLnBrk="0" hangingPunct="0">
              <a:spcBef>
                <a:spcPct val="0"/>
              </a:spcBef>
              <a:buClrTx/>
              <a:buFontTx/>
              <a:buNone/>
              <a:tabLst>
                <a:tab pos="400050" algn="r"/>
                <a:tab pos="673100" algn="l"/>
              </a:tabLst>
            </a:pPr>
            <a:r>
              <a:rPr lang="en-US" sz="1400">
                <a:latin typeface="Courier New" pitchFamily="49" charset="0"/>
              </a:rPr>
              <a:t>NAME                                 TYPE        VALUE</a:t>
            </a:r>
          </a:p>
          <a:p>
            <a:pPr algn="l" defTabSz="400050" eaLnBrk="0" hangingPunct="0">
              <a:spcBef>
                <a:spcPct val="0"/>
              </a:spcBef>
              <a:buClrTx/>
              <a:buFontTx/>
              <a:buNone/>
              <a:tabLst>
                <a:tab pos="400050" algn="r"/>
                <a:tab pos="673100" algn="l"/>
              </a:tabLst>
            </a:pPr>
            <a:r>
              <a:rPr lang="en-US" sz="1400">
                <a:latin typeface="Courier New" pitchFamily="49" charset="0"/>
              </a:rPr>
              <a:t>------------------------------------ ----------- ---------------------</a:t>
            </a:r>
          </a:p>
          <a:p>
            <a:pPr algn="l" defTabSz="400050" eaLnBrk="0" hangingPunct="0">
              <a:spcBef>
                <a:spcPct val="0"/>
              </a:spcBef>
              <a:buClrTx/>
              <a:buFontTx/>
              <a:buNone/>
              <a:tabLst>
                <a:tab pos="400050" algn="r"/>
                <a:tab pos="673100" algn="l"/>
              </a:tabLst>
            </a:pPr>
            <a:r>
              <a:rPr lang="en-US" sz="1400">
                <a:latin typeface="Courier New" pitchFamily="49" charset="0"/>
              </a:rPr>
              <a:t>fast_start_</a:t>
            </a:r>
            <a:r>
              <a:rPr lang="en-US" sz="1400">
                <a:solidFill>
                  <a:schemeClr val="accent2"/>
                </a:solidFill>
                <a:latin typeface="Courier New" pitchFamily="49" charset="0"/>
              </a:rPr>
              <a:t>para</a:t>
            </a:r>
            <a:r>
              <a:rPr lang="en-US" sz="1400">
                <a:latin typeface="Courier New" pitchFamily="49" charset="0"/>
              </a:rPr>
              <a:t>llel_rollback         string      LOW</a:t>
            </a:r>
          </a:p>
          <a:p>
            <a:pPr algn="l" defTabSz="400050" eaLnBrk="0" hangingPunct="0">
              <a:spcBef>
                <a:spcPct val="0"/>
              </a:spcBef>
              <a:buClrTx/>
              <a:buFontTx/>
              <a:buNone/>
              <a:tabLst>
                <a:tab pos="400050" algn="r"/>
                <a:tab pos="673100" algn="l"/>
              </a:tabLst>
            </a:pPr>
            <a:r>
              <a:rPr lang="en-US" sz="1400">
                <a:solidFill>
                  <a:schemeClr val="accent2"/>
                </a:solidFill>
                <a:latin typeface="Courier New" pitchFamily="49" charset="0"/>
              </a:rPr>
              <a:t>para</a:t>
            </a:r>
            <a:r>
              <a:rPr lang="en-US" sz="1400">
                <a:latin typeface="Courier New" pitchFamily="49" charset="0"/>
              </a:rPr>
              <a:t>llel_adaptive_multi_user         boolean     TRUE</a:t>
            </a:r>
          </a:p>
          <a:p>
            <a:pPr algn="l" defTabSz="400050" eaLnBrk="0" hangingPunct="0">
              <a:spcBef>
                <a:spcPct val="0"/>
              </a:spcBef>
              <a:buClrTx/>
              <a:buFontTx/>
              <a:buNone/>
              <a:tabLst>
                <a:tab pos="400050" algn="r"/>
                <a:tab pos="673100" algn="l"/>
              </a:tabLst>
            </a:pPr>
            <a:r>
              <a:rPr lang="en-US" sz="1400">
                <a:solidFill>
                  <a:schemeClr val="accent2"/>
                </a:solidFill>
                <a:latin typeface="Courier New" pitchFamily="49" charset="0"/>
              </a:rPr>
              <a:t>para</a:t>
            </a:r>
            <a:r>
              <a:rPr lang="en-US" sz="1400">
                <a:latin typeface="Courier New" pitchFamily="49" charset="0"/>
              </a:rPr>
              <a:t>llel_automatic_tuning            boolean     FALSE</a:t>
            </a:r>
          </a:p>
          <a:p>
            <a:pPr algn="l" defTabSz="400050" eaLnBrk="0" hangingPunct="0">
              <a:spcBef>
                <a:spcPct val="0"/>
              </a:spcBef>
              <a:buClrTx/>
              <a:buFontTx/>
              <a:buNone/>
              <a:tabLst>
                <a:tab pos="400050" algn="r"/>
                <a:tab pos="673100" algn="l"/>
              </a:tabLst>
            </a:pPr>
            <a:r>
              <a:rPr lang="en-US" sz="1400">
                <a:solidFill>
                  <a:schemeClr val="accent2"/>
                </a:solidFill>
                <a:latin typeface="Courier New" pitchFamily="49" charset="0"/>
              </a:rPr>
              <a:t>para</a:t>
            </a:r>
            <a:r>
              <a:rPr lang="en-US" sz="1400">
                <a:latin typeface="Courier New" pitchFamily="49" charset="0"/>
              </a:rPr>
              <a:t>llel_execution_message_size      integer     16384</a:t>
            </a:r>
          </a:p>
          <a:p>
            <a:pPr algn="l" defTabSz="400050" eaLnBrk="0" hangingPunct="0">
              <a:spcBef>
                <a:spcPct val="0"/>
              </a:spcBef>
              <a:buClrTx/>
              <a:buFontTx/>
              <a:buNone/>
              <a:tabLst>
                <a:tab pos="400050" algn="r"/>
                <a:tab pos="673100" algn="l"/>
              </a:tabLst>
            </a:pPr>
            <a:r>
              <a:rPr lang="en-US" sz="1400">
                <a:solidFill>
                  <a:schemeClr val="accent2"/>
                </a:solidFill>
                <a:latin typeface="Courier New" pitchFamily="49" charset="0"/>
              </a:rPr>
              <a:t>para</a:t>
            </a:r>
            <a:r>
              <a:rPr lang="en-US" sz="1400">
                <a:latin typeface="Courier New" pitchFamily="49" charset="0"/>
              </a:rPr>
              <a:t>llel_instance_group              string</a:t>
            </a:r>
          </a:p>
          <a:p>
            <a:pPr algn="l" defTabSz="400050" eaLnBrk="0" hangingPunct="0">
              <a:spcBef>
                <a:spcPct val="0"/>
              </a:spcBef>
              <a:buClrTx/>
              <a:buFontTx/>
              <a:buNone/>
              <a:tabLst>
                <a:tab pos="400050" algn="r"/>
                <a:tab pos="673100" algn="l"/>
              </a:tabLst>
            </a:pPr>
            <a:r>
              <a:rPr lang="en-US" sz="1400">
                <a:latin typeface="Courier New" pitchFamily="49" charset="0"/>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22" name="Rectangle 6"/>
          <p:cNvSpPr>
            <a:spLocks noGrp="1" noChangeArrowheads="1"/>
          </p:cNvSpPr>
          <p:nvPr>
            <p:ph type="title"/>
          </p:nvPr>
        </p:nvSpPr>
        <p:spPr/>
        <p:txBody>
          <a:bodyPr/>
          <a:lstStyle/>
          <a:p>
            <a:r>
              <a:rPr lang="en-US"/>
              <a:t>Objectives</a:t>
            </a:r>
          </a:p>
        </p:txBody>
      </p:sp>
      <p:sp>
        <p:nvSpPr>
          <p:cNvPr id="316423" name="Rectangle 7"/>
          <p:cNvSpPr>
            <a:spLocks noGrp="1" noChangeArrowheads="1"/>
          </p:cNvSpPr>
          <p:nvPr>
            <p:ph type="body" idx="1"/>
          </p:nvPr>
        </p:nvSpPr>
        <p:spPr/>
        <p:txBody>
          <a:bodyPr/>
          <a:lstStyle/>
          <a:p>
            <a:r>
              <a:rPr lang="en-US"/>
              <a:t>After completing this lesson, you should be able to:</a:t>
            </a:r>
          </a:p>
          <a:p>
            <a:pPr lvl="1"/>
            <a:r>
              <a:rPr lang="en-US"/>
              <a:t>Start and stop the Oracle database and components</a:t>
            </a:r>
          </a:p>
          <a:p>
            <a:pPr lvl="1"/>
            <a:r>
              <a:rPr lang="en-US"/>
              <a:t>Use Oracle Enterprise Manager</a:t>
            </a:r>
          </a:p>
          <a:p>
            <a:pPr lvl="1"/>
            <a:r>
              <a:rPr lang="en-US"/>
              <a:t>Access a database with SQL*Plus </a:t>
            </a:r>
          </a:p>
          <a:p>
            <a:pPr lvl="1"/>
            <a:r>
              <a:rPr lang="en-US"/>
              <a:t>Modify database initialization parameters</a:t>
            </a:r>
          </a:p>
          <a:p>
            <a:pPr lvl="1"/>
            <a:r>
              <a:rPr lang="en-US"/>
              <a:t>Describe the stages of database startup</a:t>
            </a:r>
          </a:p>
          <a:p>
            <a:pPr lvl="1"/>
            <a:r>
              <a:rPr lang="en-US"/>
              <a:t>Describe database shutdown options </a:t>
            </a:r>
          </a:p>
          <a:p>
            <a:pPr lvl="1"/>
            <a:r>
              <a:rPr lang="en-US"/>
              <a:t>View the alert log</a:t>
            </a:r>
          </a:p>
          <a:p>
            <a:pPr lvl="1"/>
            <a:r>
              <a:rPr lang="en-US"/>
              <a:t>Access dynamic performance views</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7250" name="Rectangle 1026"/>
          <p:cNvSpPr>
            <a:spLocks noGrp="1" noChangeArrowheads="1"/>
          </p:cNvSpPr>
          <p:nvPr>
            <p:ph type="title"/>
          </p:nvPr>
        </p:nvSpPr>
        <p:spPr/>
        <p:txBody>
          <a:bodyPr/>
          <a:lstStyle/>
          <a:p>
            <a:endParaRPr lang="en-US"/>
          </a:p>
        </p:txBody>
      </p:sp>
      <p:sp>
        <p:nvSpPr>
          <p:cNvPr id="437251" name="Rectangle 1027"/>
          <p:cNvSpPr>
            <a:spLocks noGrp="1" noChangeArrowheads="1"/>
          </p:cNvSpPr>
          <p:nvPr>
            <p:ph type="body" idx="1"/>
          </p:nvPr>
        </p:nvSpPr>
        <p:spPr/>
        <p:txBody>
          <a:bodyPr/>
          <a:lstStyle/>
          <a:p>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7" name="Rectangle 5"/>
          <p:cNvSpPr>
            <a:spLocks noGrp="1" noChangeArrowheads="1"/>
          </p:cNvSpPr>
          <p:nvPr>
            <p:ph type="title"/>
          </p:nvPr>
        </p:nvSpPr>
        <p:spPr/>
        <p:txBody>
          <a:bodyPr/>
          <a:lstStyle/>
          <a:p>
            <a:r>
              <a:rPr lang="en-US"/>
              <a:t>Changing Initialization Parameter Values</a:t>
            </a:r>
          </a:p>
        </p:txBody>
      </p:sp>
      <p:sp>
        <p:nvSpPr>
          <p:cNvPr id="351238" name="Rectangle 6"/>
          <p:cNvSpPr>
            <a:spLocks noGrp="1" noChangeArrowheads="1"/>
          </p:cNvSpPr>
          <p:nvPr>
            <p:ph type="body" idx="1"/>
          </p:nvPr>
        </p:nvSpPr>
        <p:spPr>
          <a:xfrm>
            <a:off x="609600" y="1447800"/>
            <a:ext cx="7918450" cy="4648200"/>
          </a:xfrm>
        </p:spPr>
        <p:txBody>
          <a:bodyPr/>
          <a:lstStyle/>
          <a:p>
            <a:pPr lvl="1"/>
            <a:r>
              <a:rPr lang="en-US"/>
              <a:t>Static parameters:</a:t>
            </a:r>
          </a:p>
          <a:p>
            <a:pPr lvl="2"/>
            <a:r>
              <a:rPr lang="en-US"/>
              <a:t>Can be changed only in the parameter file</a:t>
            </a:r>
          </a:p>
          <a:p>
            <a:pPr lvl="2"/>
            <a:r>
              <a:rPr lang="en-US"/>
              <a:t>Require restarting the instance before taking effect</a:t>
            </a:r>
          </a:p>
          <a:p>
            <a:pPr lvl="2"/>
            <a:r>
              <a:rPr lang="en-US"/>
              <a:t>Account for about 110 parameters</a:t>
            </a:r>
          </a:p>
          <a:p>
            <a:pPr lvl="1"/>
            <a:r>
              <a:rPr lang="en-US"/>
              <a:t>Dynamic parameters:</a:t>
            </a:r>
          </a:p>
          <a:p>
            <a:pPr lvl="2"/>
            <a:r>
              <a:rPr lang="en-US"/>
              <a:t>Can be changed while database is online</a:t>
            </a:r>
          </a:p>
          <a:p>
            <a:pPr lvl="2"/>
            <a:r>
              <a:rPr lang="en-US"/>
              <a:t>Can be altered at: </a:t>
            </a:r>
          </a:p>
          <a:p>
            <a:pPr lvl="3"/>
            <a:r>
              <a:rPr lang="en-US"/>
              <a:t>Session level</a:t>
            </a:r>
          </a:p>
          <a:p>
            <a:pPr lvl="3"/>
            <a:r>
              <a:rPr lang="en-US"/>
              <a:t>System level</a:t>
            </a:r>
          </a:p>
          <a:p>
            <a:pPr lvl="2"/>
            <a:r>
              <a:rPr lang="en-US"/>
              <a:t>Are valid for duration of session or based on </a:t>
            </a:r>
            <a:r>
              <a:rPr lang="en-US">
                <a:latin typeface="Courier New" pitchFamily="49" charset="0"/>
              </a:rPr>
              <a:t>SCOPE</a:t>
            </a:r>
            <a:r>
              <a:rPr lang="en-US"/>
              <a:t> setting</a:t>
            </a:r>
          </a:p>
          <a:p>
            <a:pPr lvl="2"/>
            <a:r>
              <a:rPr lang="en-US"/>
              <a:t>Are changed by using </a:t>
            </a:r>
            <a:r>
              <a:rPr lang="en-US">
                <a:latin typeface="Courier New" pitchFamily="49" charset="0"/>
              </a:rPr>
              <a:t>ALTER SESSION</a:t>
            </a:r>
            <a:r>
              <a:rPr lang="en-US"/>
              <a:t> and </a:t>
            </a:r>
            <a:r>
              <a:rPr lang="en-US">
                <a:latin typeface="Courier New" pitchFamily="49" charset="0"/>
              </a:rPr>
              <a:t>ALTER SYSTEM</a:t>
            </a:r>
            <a:r>
              <a:rPr lang="en-US"/>
              <a:t> commands</a:t>
            </a:r>
          </a:p>
          <a:p>
            <a:pPr lvl="2"/>
            <a:r>
              <a:rPr lang="en-US"/>
              <a:t>Account for about 234 parameters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9298" name="Rectangle 1026"/>
          <p:cNvSpPr>
            <a:spLocks noGrp="1" noChangeArrowheads="1"/>
          </p:cNvSpPr>
          <p:nvPr>
            <p:ph type="title"/>
          </p:nvPr>
        </p:nvSpPr>
        <p:spPr/>
        <p:txBody>
          <a:bodyPr/>
          <a:lstStyle/>
          <a:p>
            <a:endParaRPr lang="en-US"/>
          </a:p>
        </p:txBody>
      </p:sp>
      <p:sp>
        <p:nvSpPr>
          <p:cNvPr id="439299" name="Rectangle 1027"/>
          <p:cNvSpPr>
            <a:spLocks noGrp="1" noChangeArrowheads="1"/>
          </p:cNvSpPr>
          <p:nvPr>
            <p:ph type="body" idx="1"/>
          </p:nvPr>
        </p:nvSpPr>
        <p:spPr/>
        <p:txBody>
          <a:bodyPr/>
          <a:lstStyle/>
          <a:p>
            <a:endParaRPr lang="en-US"/>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p:txBody>
          <a:bodyPr/>
          <a:lstStyle/>
          <a:p>
            <a:r>
              <a:rPr lang="en-US"/>
              <a:t>Changing Parameter Values: Examples</a:t>
            </a:r>
          </a:p>
        </p:txBody>
      </p:sp>
      <p:sp>
        <p:nvSpPr>
          <p:cNvPr id="354307" name="Rectangle 3"/>
          <p:cNvSpPr>
            <a:spLocks noChangeArrowheads="1"/>
          </p:cNvSpPr>
          <p:nvPr/>
        </p:nvSpPr>
        <p:spPr bwMode="blackGray">
          <a:xfrm>
            <a:off x="609600" y="1066800"/>
            <a:ext cx="7924800" cy="3165475"/>
          </a:xfrm>
          <a:prstGeom prst="rect">
            <a:avLst/>
          </a:prstGeom>
          <a:solidFill>
            <a:schemeClr val="accent1"/>
          </a:solidFill>
          <a:ln w="25400">
            <a:solidFill>
              <a:schemeClr val="bg2"/>
            </a:solidFill>
            <a:miter lim="800000"/>
            <a:headEnd/>
            <a:tailEnd/>
          </a:ln>
          <a:effectLst/>
        </p:spPr>
        <p:txBody>
          <a:bodyPr lIns="92075" tIns="46038" rIns="92075" bIns="46038">
            <a:spAutoFit/>
          </a:bodyPr>
          <a:lstStyle/>
          <a:p>
            <a:pPr algn="l" defTabSz="400050" eaLnBrk="0" hangingPunct="0">
              <a:spcBef>
                <a:spcPct val="0"/>
              </a:spcBef>
              <a:buClrTx/>
              <a:buFontTx/>
              <a:buNone/>
              <a:tabLst>
                <a:tab pos="400050" algn="r"/>
                <a:tab pos="673100" algn="l"/>
              </a:tabLst>
            </a:pPr>
            <a:r>
              <a:rPr lang="en-US" sz="2000">
                <a:solidFill>
                  <a:schemeClr val="bg2"/>
                </a:solidFill>
                <a:latin typeface="Courier New" pitchFamily="49" charset="0"/>
                <a:cs typeface="Courier New" pitchFamily="49" charset="0"/>
              </a:rPr>
              <a:t>SQL&gt; ALTER SESSION</a:t>
            </a:r>
            <a:br>
              <a:rPr lang="en-US" sz="2000">
                <a:solidFill>
                  <a:schemeClr val="bg2"/>
                </a:solidFill>
                <a:latin typeface="Courier New" pitchFamily="49" charset="0"/>
                <a:cs typeface="Courier New" pitchFamily="49" charset="0"/>
              </a:rPr>
            </a:br>
            <a:r>
              <a:rPr lang="en-US" sz="2000">
                <a:solidFill>
                  <a:schemeClr val="bg2"/>
                </a:solidFill>
                <a:latin typeface="Courier New" pitchFamily="49" charset="0"/>
                <a:cs typeface="Courier New" pitchFamily="49" charset="0"/>
              </a:rPr>
              <a:t>    SET NLS_DATE_FORMAT ='mon dd yyyy';</a:t>
            </a:r>
          </a:p>
          <a:p>
            <a:pPr algn="l" defTabSz="400050" eaLnBrk="0" hangingPunct="0">
              <a:spcBef>
                <a:spcPct val="0"/>
              </a:spcBef>
              <a:buClrTx/>
              <a:buFontTx/>
              <a:buNone/>
              <a:tabLst>
                <a:tab pos="400050" algn="r"/>
                <a:tab pos="673100" algn="l"/>
              </a:tabLst>
            </a:pPr>
            <a:endParaRPr lang="en-US" sz="2000">
              <a:solidFill>
                <a:schemeClr val="bg2"/>
              </a:solidFill>
              <a:latin typeface="Courier New" pitchFamily="49" charset="0"/>
              <a:cs typeface="Courier New" pitchFamily="49" charset="0"/>
            </a:endParaRPr>
          </a:p>
          <a:p>
            <a:pPr algn="l" defTabSz="400050" eaLnBrk="0" hangingPunct="0">
              <a:spcBef>
                <a:spcPct val="0"/>
              </a:spcBef>
              <a:buClrTx/>
              <a:buFontTx/>
              <a:buNone/>
              <a:tabLst>
                <a:tab pos="400050" algn="r"/>
                <a:tab pos="673100" algn="l"/>
              </a:tabLst>
            </a:pPr>
            <a:r>
              <a:rPr lang="en-US" sz="2000">
                <a:solidFill>
                  <a:schemeClr val="bg2"/>
                </a:solidFill>
                <a:latin typeface="Courier New" pitchFamily="49" charset="0"/>
                <a:cs typeface="Courier New" pitchFamily="49" charset="0"/>
              </a:rPr>
              <a:t>Session altered.</a:t>
            </a:r>
          </a:p>
          <a:p>
            <a:pPr algn="l" defTabSz="400050" eaLnBrk="0" hangingPunct="0">
              <a:spcBef>
                <a:spcPct val="0"/>
              </a:spcBef>
              <a:buClrTx/>
              <a:buFontTx/>
              <a:buNone/>
              <a:tabLst>
                <a:tab pos="400050" algn="r"/>
                <a:tab pos="673100" algn="l"/>
              </a:tabLst>
            </a:pPr>
            <a:endParaRPr lang="en-US" sz="2000">
              <a:solidFill>
                <a:schemeClr val="bg2"/>
              </a:solidFill>
              <a:latin typeface="Courier New" pitchFamily="49" charset="0"/>
              <a:cs typeface="Courier New" pitchFamily="49" charset="0"/>
            </a:endParaRPr>
          </a:p>
          <a:p>
            <a:pPr algn="l" defTabSz="400050" eaLnBrk="0" hangingPunct="0">
              <a:spcBef>
                <a:spcPct val="0"/>
              </a:spcBef>
              <a:buClrTx/>
              <a:buFontTx/>
              <a:buNone/>
              <a:tabLst>
                <a:tab pos="400050" algn="r"/>
                <a:tab pos="673100" algn="l"/>
              </a:tabLst>
            </a:pPr>
            <a:r>
              <a:rPr lang="en-US" sz="2000">
                <a:solidFill>
                  <a:schemeClr val="bg2"/>
                </a:solidFill>
                <a:latin typeface="Courier New" pitchFamily="49" charset="0"/>
                <a:cs typeface="Courier New" pitchFamily="49" charset="0"/>
              </a:rPr>
              <a:t>SQL&gt; SELECT SYSDATE FROM dual;</a:t>
            </a:r>
          </a:p>
          <a:p>
            <a:pPr algn="l" defTabSz="400050" eaLnBrk="0" hangingPunct="0">
              <a:spcBef>
                <a:spcPct val="0"/>
              </a:spcBef>
              <a:buClrTx/>
              <a:buFontTx/>
              <a:buNone/>
              <a:tabLst>
                <a:tab pos="400050" algn="r"/>
                <a:tab pos="673100" algn="l"/>
              </a:tabLst>
            </a:pPr>
            <a:endParaRPr lang="en-US" sz="2000">
              <a:solidFill>
                <a:schemeClr val="bg2"/>
              </a:solidFill>
              <a:latin typeface="Courier New" pitchFamily="49" charset="0"/>
              <a:cs typeface="Courier New" pitchFamily="49" charset="0"/>
            </a:endParaRPr>
          </a:p>
          <a:p>
            <a:pPr algn="l" defTabSz="400050" eaLnBrk="0" hangingPunct="0">
              <a:spcBef>
                <a:spcPct val="0"/>
              </a:spcBef>
              <a:buClrTx/>
              <a:buFontTx/>
              <a:buNone/>
              <a:tabLst>
                <a:tab pos="400050" algn="r"/>
                <a:tab pos="673100" algn="l"/>
              </a:tabLst>
            </a:pPr>
            <a:r>
              <a:rPr lang="en-US" sz="2000">
                <a:solidFill>
                  <a:schemeClr val="bg2"/>
                </a:solidFill>
                <a:latin typeface="Courier New" pitchFamily="49" charset="0"/>
                <a:cs typeface="Courier New" pitchFamily="49" charset="0"/>
              </a:rPr>
              <a:t>SYSDATE</a:t>
            </a:r>
          </a:p>
          <a:p>
            <a:pPr algn="l" defTabSz="400050" eaLnBrk="0" hangingPunct="0">
              <a:spcBef>
                <a:spcPct val="0"/>
              </a:spcBef>
              <a:buClrTx/>
              <a:buFontTx/>
              <a:buNone/>
              <a:tabLst>
                <a:tab pos="400050" algn="r"/>
                <a:tab pos="673100" algn="l"/>
              </a:tabLst>
            </a:pPr>
            <a:r>
              <a:rPr lang="en-US" sz="2000">
                <a:solidFill>
                  <a:schemeClr val="bg2"/>
                </a:solidFill>
                <a:latin typeface="Courier New" pitchFamily="49" charset="0"/>
                <a:cs typeface="Courier New" pitchFamily="49" charset="0"/>
              </a:rPr>
              <a:t>-----------</a:t>
            </a:r>
          </a:p>
          <a:p>
            <a:pPr algn="l" defTabSz="400050" eaLnBrk="0" hangingPunct="0">
              <a:spcBef>
                <a:spcPct val="0"/>
              </a:spcBef>
              <a:buClrTx/>
              <a:buFontTx/>
              <a:buNone/>
              <a:tabLst>
                <a:tab pos="400050" algn="r"/>
                <a:tab pos="673100" algn="l"/>
              </a:tabLst>
            </a:pPr>
            <a:r>
              <a:rPr lang="en-US" sz="2000">
                <a:solidFill>
                  <a:schemeClr val="bg2"/>
                </a:solidFill>
                <a:latin typeface="Courier New" pitchFamily="49" charset="0"/>
                <a:cs typeface="Courier New" pitchFamily="49" charset="0"/>
              </a:rPr>
              <a:t>jun 18 2009 </a:t>
            </a:r>
          </a:p>
        </p:txBody>
      </p:sp>
      <p:sp>
        <p:nvSpPr>
          <p:cNvPr id="354308" name="Rectangle 4"/>
          <p:cNvSpPr>
            <a:spLocks noChangeArrowheads="1"/>
          </p:cNvSpPr>
          <p:nvPr/>
        </p:nvSpPr>
        <p:spPr bwMode="blackGray">
          <a:xfrm>
            <a:off x="609600" y="4495800"/>
            <a:ext cx="7924800" cy="1641475"/>
          </a:xfrm>
          <a:prstGeom prst="rect">
            <a:avLst/>
          </a:prstGeom>
          <a:solidFill>
            <a:schemeClr val="accent1"/>
          </a:solidFill>
          <a:ln w="25400">
            <a:solidFill>
              <a:schemeClr val="bg2"/>
            </a:solidFill>
            <a:miter lim="800000"/>
            <a:headEnd/>
            <a:tailEnd/>
          </a:ln>
          <a:effectLst/>
        </p:spPr>
        <p:txBody>
          <a:bodyPr lIns="92075" tIns="46038" rIns="92075" bIns="46038">
            <a:spAutoFit/>
          </a:bodyPr>
          <a:lstStyle/>
          <a:p>
            <a:pPr algn="l" defTabSz="400050" eaLnBrk="0" hangingPunct="0">
              <a:spcBef>
                <a:spcPct val="0"/>
              </a:spcBef>
              <a:buClrTx/>
              <a:buFontTx/>
              <a:buNone/>
              <a:tabLst>
                <a:tab pos="400050" algn="r"/>
                <a:tab pos="673100" algn="l"/>
              </a:tabLst>
            </a:pPr>
            <a:r>
              <a:rPr lang="en-US" sz="2000">
                <a:solidFill>
                  <a:schemeClr val="bg2"/>
                </a:solidFill>
                <a:latin typeface="Courier New" pitchFamily="49" charset="0"/>
              </a:rPr>
              <a:t>SQL&gt; </a:t>
            </a:r>
            <a:r>
              <a:rPr lang="en-US" sz="2000">
                <a:solidFill>
                  <a:schemeClr val="bg2"/>
                </a:solidFill>
                <a:latin typeface="Courier New" pitchFamily="49" charset="0"/>
                <a:cs typeface="Courier New" pitchFamily="49" charset="0"/>
              </a:rPr>
              <a:t>ALTER SYSTEM  SET SEC_MAX_FAILED_LOGIN_ATTEMPTS=2 COMMENT='Reduce from 10 for tighter security.' SCOPE=SPFILE; </a:t>
            </a:r>
          </a:p>
          <a:p>
            <a:pPr algn="l" defTabSz="400050" eaLnBrk="0" hangingPunct="0">
              <a:spcBef>
                <a:spcPct val="0"/>
              </a:spcBef>
              <a:buClrTx/>
              <a:buFontTx/>
              <a:buNone/>
              <a:tabLst>
                <a:tab pos="400050" algn="r"/>
                <a:tab pos="673100" algn="l"/>
              </a:tabLst>
            </a:pPr>
            <a:r>
              <a:rPr lang="en-US" sz="2000">
                <a:solidFill>
                  <a:schemeClr val="bg2"/>
                </a:solidFill>
                <a:latin typeface="Courier New" pitchFamily="49" charset="0"/>
                <a:cs typeface="Courier New" pitchFamily="49" charset="0"/>
              </a:rPr>
              <a:t/>
            </a:r>
            <a:br>
              <a:rPr lang="en-US" sz="2000">
                <a:solidFill>
                  <a:schemeClr val="bg2"/>
                </a:solidFill>
                <a:latin typeface="Courier New" pitchFamily="49" charset="0"/>
                <a:cs typeface="Courier New" pitchFamily="49" charset="0"/>
              </a:rPr>
            </a:br>
            <a:r>
              <a:rPr lang="en-US" sz="2000">
                <a:solidFill>
                  <a:schemeClr val="bg2"/>
                </a:solidFill>
                <a:latin typeface="Courier New" pitchFamily="49" charset="0"/>
                <a:cs typeface="Courier New" pitchFamily="49" charset="0"/>
              </a:rPr>
              <a:t>System altered.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ChangeArrowheads="1"/>
          </p:cNvSpPr>
          <p:nvPr>
            <p:ph type="title"/>
          </p:nvPr>
        </p:nvSpPr>
        <p:spPr/>
        <p:txBody>
          <a:bodyPr/>
          <a:lstStyle/>
          <a:p>
            <a:r>
              <a:rPr lang="en-US"/>
              <a:t>Quiz</a:t>
            </a:r>
          </a:p>
        </p:txBody>
      </p:sp>
      <p:sp>
        <p:nvSpPr>
          <p:cNvPr id="422915" name="Rectangle 3"/>
          <p:cNvSpPr>
            <a:spLocks noGrp="1" noChangeArrowheads="1"/>
          </p:cNvSpPr>
          <p:nvPr>
            <p:ph type="body" idx="1"/>
          </p:nvPr>
        </p:nvSpPr>
        <p:spPr>
          <a:xfrm>
            <a:off x="609600" y="1447800"/>
            <a:ext cx="7918450" cy="1498600"/>
          </a:xfrm>
        </p:spPr>
        <p:txBody>
          <a:bodyPr/>
          <a:lstStyle/>
          <a:p>
            <a:r>
              <a:rPr lang="en-US"/>
              <a:t>Enterprise Manager Database Control can be used to manage many databases concurrently.</a:t>
            </a:r>
          </a:p>
          <a:p>
            <a:pPr marL="576263" lvl="1" indent="-461963">
              <a:buFont typeface="Arial" pitchFamily="34" charset="0"/>
              <a:buAutoNum type="arabicPeriod"/>
            </a:pPr>
            <a:r>
              <a:rPr lang="en-US"/>
              <a:t>True</a:t>
            </a:r>
          </a:p>
          <a:p>
            <a:pPr marL="576263" lvl="1" indent="-461963">
              <a:buFont typeface="Arial" pitchFamily="34" charset="0"/>
              <a:buAutoNum type="arabicPeriod"/>
            </a:pPr>
            <a:r>
              <a:rPr lang="en-US"/>
              <a:t>False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1026"/>
          <p:cNvSpPr>
            <a:spLocks noGrp="1" noChangeArrowheads="1"/>
          </p:cNvSpPr>
          <p:nvPr>
            <p:ph type="title"/>
          </p:nvPr>
        </p:nvSpPr>
        <p:spPr/>
        <p:txBody>
          <a:bodyPr/>
          <a:lstStyle/>
          <a:p>
            <a:r>
              <a:rPr lang="en-US"/>
              <a:t>Quiz</a:t>
            </a:r>
          </a:p>
        </p:txBody>
      </p:sp>
      <p:sp>
        <p:nvSpPr>
          <p:cNvPr id="427011" name="Rectangle 1027"/>
          <p:cNvSpPr>
            <a:spLocks noGrp="1" noChangeArrowheads="1"/>
          </p:cNvSpPr>
          <p:nvPr>
            <p:ph type="body" idx="1"/>
          </p:nvPr>
        </p:nvSpPr>
        <p:spPr>
          <a:xfrm>
            <a:off x="609600" y="1447800"/>
            <a:ext cx="7918450" cy="1498600"/>
          </a:xfrm>
        </p:spPr>
        <p:txBody>
          <a:bodyPr/>
          <a:lstStyle/>
          <a:p>
            <a:r>
              <a:rPr lang="en-US"/>
              <a:t>The majority of the database parameters are dynamic and can be changed without having to shut down the database instance.</a:t>
            </a:r>
          </a:p>
          <a:p>
            <a:pPr marL="576263" lvl="1" indent="-461963">
              <a:buFont typeface="Arial" pitchFamily="34" charset="0"/>
              <a:buAutoNum type="arabicPeriod"/>
            </a:pPr>
            <a:r>
              <a:rPr lang="en-US"/>
              <a:t>True</a:t>
            </a:r>
          </a:p>
          <a:p>
            <a:pPr marL="576263" lvl="1" indent="-461963">
              <a:buFont typeface="Arial" pitchFamily="34" charset="0"/>
              <a:buAutoNum type="arabicPeriod"/>
            </a:pPr>
            <a:r>
              <a:rPr lang="en-US"/>
              <a:t>False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6365" name="Picture 13" descr="less4-24"/>
          <p:cNvPicPr>
            <a:picLocks noChangeAspect="1" noChangeArrowheads="1"/>
          </p:cNvPicPr>
          <p:nvPr/>
        </p:nvPicPr>
        <p:blipFill>
          <a:blip r:embed="rId3" cstate="print"/>
          <a:srcRect/>
          <a:stretch>
            <a:fillRect/>
          </a:stretch>
        </p:blipFill>
        <p:spPr bwMode="auto">
          <a:xfrm>
            <a:off x="609600" y="1752600"/>
            <a:ext cx="5581650" cy="4524375"/>
          </a:xfrm>
          <a:prstGeom prst="rect">
            <a:avLst/>
          </a:prstGeom>
          <a:noFill/>
          <a:ln w="12700">
            <a:solidFill>
              <a:schemeClr val="tx1"/>
            </a:solidFill>
            <a:miter lim="800000"/>
            <a:headEnd/>
            <a:tailEnd/>
          </a:ln>
        </p:spPr>
      </p:pic>
      <p:sp>
        <p:nvSpPr>
          <p:cNvPr id="356355" name="Rectangle 3"/>
          <p:cNvSpPr>
            <a:spLocks noGrp="1" noChangeArrowheads="1"/>
          </p:cNvSpPr>
          <p:nvPr>
            <p:ph type="title"/>
          </p:nvPr>
        </p:nvSpPr>
        <p:spPr/>
        <p:txBody>
          <a:bodyPr/>
          <a:lstStyle/>
          <a:p>
            <a:r>
              <a:rPr lang="en-US"/>
              <a:t>Database Startup and Shutdown:</a:t>
            </a:r>
            <a:br>
              <a:rPr lang="en-US"/>
            </a:br>
            <a:r>
              <a:rPr lang="en-US"/>
              <a:t>Credentials</a:t>
            </a:r>
          </a:p>
        </p:txBody>
      </p:sp>
      <p:sp>
        <p:nvSpPr>
          <p:cNvPr id="356358" name="Text Box 6"/>
          <p:cNvSpPr txBox="1">
            <a:spLocks noChangeArrowheads="1"/>
          </p:cNvSpPr>
          <p:nvPr/>
        </p:nvSpPr>
        <p:spPr bwMode="gray">
          <a:xfrm>
            <a:off x="7239000" y="152400"/>
            <a:ext cx="1674813" cy="1609725"/>
          </a:xfrm>
          <a:prstGeom prst="rect">
            <a:avLst/>
          </a:prstGeom>
          <a:noFill/>
          <a:ln w="28575">
            <a:solidFill>
              <a:schemeClr val="tx1"/>
            </a:solidFill>
            <a:miter lim="800000"/>
            <a:headEnd type="none" w="sm" len="sm"/>
            <a:tailEnd type="none" w="sm" len="sm"/>
          </a:ln>
          <a:effectLst/>
        </p:spPr>
        <p:txBody>
          <a:bodyPr>
            <a:spAutoFit/>
          </a:bodyPr>
          <a:lstStyle/>
          <a:p>
            <a:pPr algn="l" defTabSz="228600">
              <a:spcBef>
                <a:spcPct val="0"/>
              </a:spcBef>
            </a:pPr>
            <a:r>
              <a:rPr lang="en-US" sz="1400">
                <a:solidFill>
                  <a:srgbClr val="0000FF"/>
                </a:solidFill>
              </a:rPr>
              <a:t>	</a:t>
            </a:r>
            <a:r>
              <a:rPr lang="en-US" sz="1400">
                <a:solidFill>
                  <a:schemeClr val="folHlink"/>
                </a:solidFill>
              </a:rPr>
              <a:t>Components</a:t>
            </a:r>
            <a:endParaRPr lang="en-US" sz="1400">
              <a:solidFill>
                <a:srgbClr val="0000FF"/>
              </a:solidFill>
            </a:endParaRPr>
          </a:p>
          <a:p>
            <a:pPr algn="l" defTabSz="228600" eaLnBrk="0" hangingPunct="0">
              <a:spcBef>
                <a:spcPct val="0"/>
              </a:spcBef>
              <a:buClrTx/>
              <a:buFontTx/>
              <a:buNone/>
            </a:pPr>
            <a:r>
              <a:rPr lang="en-US" sz="1400">
                <a:solidFill>
                  <a:srgbClr val="0000FF"/>
                </a:solidFill>
              </a:rPr>
              <a:t>	</a:t>
            </a:r>
            <a:r>
              <a:rPr lang="en-US" sz="1400">
                <a:solidFill>
                  <a:schemeClr val="folHlink"/>
                </a:solidFill>
              </a:rPr>
              <a:t>SQL*Plus</a:t>
            </a:r>
          </a:p>
          <a:p>
            <a:pPr algn="l" defTabSz="228600">
              <a:spcBef>
                <a:spcPct val="0"/>
              </a:spcBef>
            </a:pPr>
            <a:r>
              <a:rPr lang="en-US" sz="1400">
                <a:solidFill>
                  <a:srgbClr val="0000FF"/>
                </a:solidFill>
              </a:rPr>
              <a:t>	</a:t>
            </a:r>
            <a:r>
              <a:rPr lang="en-US" sz="1400">
                <a:solidFill>
                  <a:schemeClr val="folHlink"/>
                </a:solidFill>
              </a:rPr>
              <a:t>Init Params</a:t>
            </a:r>
            <a:endParaRPr lang="en-US" sz="1400">
              <a:solidFill>
                <a:srgbClr val="0000FF"/>
              </a:solidFill>
            </a:endParaRPr>
          </a:p>
          <a:p>
            <a:pPr algn="l" defTabSz="228600">
              <a:spcBef>
                <a:spcPct val="0"/>
              </a:spcBef>
            </a:pPr>
            <a:r>
              <a:rPr lang="en-US" sz="1400">
                <a:solidFill>
                  <a:srgbClr val="0000FF"/>
                </a:solidFill>
              </a:rPr>
              <a:t>&gt;	DB Startup</a:t>
            </a:r>
            <a:r>
              <a:rPr lang="en-US" sz="1400"/>
              <a:t>	DB Shutdown</a:t>
            </a:r>
          </a:p>
          <a:p>
            <a:pPr algn="l" defTabSz="228600">
              <a:spcBef>
                <a:spcPct val="0"/>
              </a:spcBef>
            </a:pPr>
            <a:r>
              <a:rPr lang="en-US" sz="1400"/>
              <a:t>	Alert Log</a:t>
            </a:r>
          </a:p>
          <a:p>
            <a:pPr algn="l" defTabSz="228600">
              <a:spcBef>
                <a:spcPct val="0"/>
              </a:spcBef>
            </a:pPr>
            <a:r>
              <a:rPr lang="en-US" sz="1400"/>
              <a:t>	Perf Views</a:t>
            </a:r>
          </a:p>
        </p:txBody>
      </p:sp>
      <p:pic>
        <p:nvPicPr>
          <p:cNvPr id="356373" name="Picture 21" descr="less4-24-p6"/>
          <p:cNvPicPr>
            <a:picLocks noChangeAspect="1" noChangeArrowheads="1"/>
          </p:cNvPicPr>
          <p:nvPr/>
        </p:nvPicPr>
        <p:blipFill>
          <a:blip r:embed="rId4" cstate="print"/>
          <a:srcRect/>
          <a:stretch>
            <a:fillRect/>
          </a:stretch>
        </p:blipFill>
        <p:spPr bwMode="auto">
          <a:xfrm>
            <a:off x="5943600" y="3048000"/>
            <a:ext cx="2419350" cy="657225"/>
          </a:xfrm>
          <a:prstGeom prst="rect">
            <a:avLst/>
          </a:prstGeom>
          <a:noFill/>
          <a:ln w="9525">
            <a:solidFill>
              <a:schemeClr val="tx1"/>
            </a:solidFill>
            <a:miter lim="800000"/>
            <a:headEnd/>
            <a:tailEnd/>
          </a:ln>
        </p:spPr>
      </p:pic>
      <p:pic>
        <p:nvPicPr>
          <p:cNvPr id="356374" name="Picture 22" descr="less4-24-p7"/>
          <p:cNvPicPr>
            <a:picLocks noChangeAspect="1" noChangeArrowheads="1"/>
          </p:cNvPicPr>
          <p:nvPr/>
        </p:nvPicPr>
        <p:blipFill>
          <a:blip r:embed="rId5" cstate="print"/>
          <a:srcRect/>
          <a:stretch>
            <a:fillRect/>
          </a:stretch>
        </p:blipFill>
        <p:spPr bwMode="auto">
          <a:xfrm>
            <a:off x="5943600" y="4419600"/>
            <a:ext cx="2438400" cy="619125"/>
          </a:xfrm>
          <a:prstGeom prst="rect">
            <a:avLst/>
          </a:prstGeom>
          <a:noFill/>
          <a:ln w="9525">
            <a:solidFill>
              <a:schemeClr val="tx1"/>
            </a:solidFill>
            <a:miter lim="800000"/>
            <a:headEnd/>
            <a:tailEnd/>
          </a:ln>
        </p:spPr>
      </p:pic>
      <p:sp>
        <p:nvSpPr>
          <p:cNvPr id="356379" name="Text Box 27"/>
          <p:cNvSpPr txBox="1">
            <a:spLocks noChangeArrowheads="1"/>
          </p:cNvSpPr>
          <p:nvPr/>
        </p:nvSpPr>
        <p:spPr bwMode="auto">
          <a:xfrm>
            <a:off x="7086600" y="3810000"/>
            <a:ext cx="457200" cy="366713"/>
          </a:xfrm>
          <a:prstGeom prst="rect">
            <a:avLst/>
          </a:prstGeom>
          <a:noFill/>
          <a:ln w="28575">
            <a:noFill/>
            <a:miter lim="800000"/>
            <a:headEnd type="none" w="sm" len="sm"/>
            <a:tailEnd type="none" w="sm" len="sm"/>
          </a:ln>
          <a:effectLst/>
        </p:spPr>
        <p:txBody>
          <a:bodyPr>
            <a:spAutoFit/>
          </a:bodyPr>
          <a:lstStyle/>
          <a:p>
            <a:pPr defTabSz="228600">
              <a:spcBef>
                <a:spcPct val="50000"/>
              </a:spcBef>
            </a:pPr>
            <a:r>
              <a:rPr lang="en-US"/>
              <a:t>or</a:t>
            </a:r>
          </a:p>
        </p:txBody>
      </p:sp>
      <p:sp>
        <p:nvSpPr>
          <p:cNvPr id="356380" name="Oval 28"/>
          <p:cNvSpPr>
            <a:spLocks noChangeArrowheads="1"/>
          </p:cNvSpPr>
          <p:nvPr/>
        </p:nvSpPr>
        <p:spPr bwMode="blackWhite">
          <a:xfrm>
            <a:off x="7848600" y="3810000"/>
            <a:ext cx="414338" cy="414338"/>
          </a:xfrm>
          <a:prstGeom prst="ellipse">
            <a:avLst/>
          </a:prstGeom>
          <a:solidFill>
            <a:srgbClr val="99CC00"/>
          </a:solidFill>
          <a:ln w="28575">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sz="2000"/>
              <a:t>1</a:t>
            </a:r>
          </a:p>
        </p:txBody>
      </p:sp>
      <p:sp>
        <p:nvSpPr>
          <p:cNvPr id="356381" name="Oval 29"/>
          <p:cNvSpPr>
            <a:spLocks noChangeArrowheads="1"/>
          </p:cNvSpPr>
          <p:nvPr/>
        </p:nvSpPr>
        <p:spPr bwMode="blackWhite">
          <a:xfrm>
            <a:off x="4648200" y="5791200"/>
            <a:ext cx="411163" cy="414338"/>
          </a:xfrm>
          <a:prstGeom prst="ellipse">
            <a:avLst/>
          </a:prstGeom>
          <a:solidFill>
            <a:srgbClr val="99CC00"/>
          </a:solidFill>
          <a:ln w="28575">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sz="2000"/>
              <a:t>2</a:t>
            </a: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8" name="Picture 28" descr="less4-25-p7"/>
          <p:cNvPicPr>
            <a:picLocks noChangeAspect="1" noChangeArrowheads="1"/>
          </p:cNvPicPr>
          <p:nvPr/>
        </p:nvPicPr>
        <p:blipFill>
          <a:blip r:embed="rId3" cstate="print"/>
          <a:srcRect/>
          <a:stretch>
            <a:fillRect/>
          </a:stretch>
        </p:blipFill>
        <p:spPr bwMode="auto">
          <a:xfrm>
            <a:off x="5181600" y="1371600"/>
            <a:ext cx="2590800" cy="1487488"/>
          </a:xfrm>
          <a:prstGeom prst="rect">
            <a:avLst/>
          </a:prstGeom>
          <a:noFill/>
          <a:ln w="9525">
            <a:solidFill>
              <a:schemeClr val="tx1"/>
            </a:solidFill>
            <a:miter lim="800000"/>
            <a:headEnd/>
            <a:tailEnd/>
          </a:ln>
        </p:spPr>
      </p:pic>
      <p:sp>
        <p:nvSpPr>
          <p:cNvPr id="358403" name="Rectangle 3"/>
          <p:cNvSpPr>
            <a:spLocks noGrp="1" noChangeArrowheads="1"/>
          </p:cNvSpPr>
          <p:nvPr>
            <p:ph type="title"/>
          </p:nvPr>
        </p:nvSpPr>
        <p:spPr/>
        <p:txBody>
          <a:bodyPr/>
          <a:lstStyle/>
          <a:p>
            <a:r>
              <a:rPr lang="en-US"/>
              <a:t>Starting Up an Oracle Database Instance</a:t>
            </a:r>
          </a:p>
        </p:txBody>
      </p:sp>
      <p:pic>
        <p:nvPicPr>
          <p:cNvPr id="358408" name="Picture 8" descr="less4-25"/>
          <p:cNvPicPr>
            <a:picLocks noChangeAspect="1" noChangeArrowheads="1"/>
          </p:cNvPicPr>
          <p:nvPr/>
        </p:nvPicPr>
        <p:blipFill>
          <a:blip r:embed="rId4" cstate="print"/>
          <a:srcRect/>
          <a:stretch>
            <a:fillRect/>
          </a:stretch>
        </p:blipFill>
        <p:spPr bwMode="auto">
          <a:xfrm>
            <a:off x="457200" y="1295400"/>
            <a:ext cx="4048125" cy="2562225"/>
          </a:xfrm>
          <a:prstGeom prst="rect">
            <a:avLst/>
          </a:prstGeom>
          <a:noFill/>
          <a:ln w="9525">
            <a:solidFill>
              <a:schemeClr val="tx1"/>
            </a:solidFill>
            <a:miter lim="800000"/>
            <a:headEnd/>
            <a:tailEnd/>
          </a:ln>
        </p:spPr>
      </p:pic>
      <p:pic>
        <p:nvPicPr>
          <p:cNvPr id="358409" name="Picture 9" descr="less4-25-p2"/>
          <p:cNvPicPr>
            <a:picLocks noChangeAspect="1" noChangeArrowheads="1"/>
          </p:cNvPicPr>
          <p:nvPr/>
        </p:nvPicPr>
        <p:blipFill>
          <a:blip r:embed="rId5" cstate="print"/>
          <a:srcRect/>
          <a:stretch>
            <a:fillRect/>
          </a:stretch>
        </p:blipFill>
        <p:spPr bwMode="auto">
          <a:xfrm>
            <a:off x="3886200" y="4572000"/>
            <a:ext cx="2809875" cy="1219200"/>
          </a:xfrm>
          <a:prstGeom prst="rect">
            <a:avLst/>
          </a:prstGeom>
          <a:noFill/>
          <a:ln w="9525">
            <a:solidFill>
              <a:schemeClr val="tx1"/>
            </a:solidFill>
            <a:miter lim="800000"/>
            <a:headEnd/>
            <a:tailEnd/>
          </a:ln>
        </p:spPr>
      </p:pic>
      <p:pic>
        <p:nvPicPr>
          <p:cNvPr id="358410" name="Picture 10" descr="less4-24-p3"/>
          <p:cNvPicPr>
            <a:picLocks noChangeAspect="1" noChangeArrowheads="1"/>
          </p:cNvPicPr>
          <p:nvPr/>
        </p:nvPicPr>
        <p:blipFill>
          <a:blip r:embed="rId6" cstate="print"/>
          <a:srcRect/>
          <a:stretch>
            <a:fillRect/>
          </a:stretch>
        </p:blipFill>
        <p:spPr bwMode="auto">
          <a:xfrm>
            <a:off x="4343400" y="2438400"/>
            <a:ext cx="4248150" cy="2038350"/>
          </a:xfrm>
          <a:prstGeom prst="rect">
            <a:avLst/>
          </a:prstGeom>
          <a:noFill/>
          <a:ln w="9525">
            <a:solidFill>
              <a:schemeClr val="tx1"/>
            </a:solidFill>
            <a:miter lim="800000"/>
            <a:headEnd/>
            <a:tailEnd/>
          </a:ln>
        </p:spPr>
      </p:pic>
      <p:sp>
        <p:nvSpPr>
          <p:cNvPr id="358414" name="Line 14"/>
          <p:cNvSpPr>
            <a:spLocks noChangeShapeType="1"/>
          </p:cNvSpPr>
          <p:nvPr/>
        </p:nvSpPr>
        <p:spPr bwMode="auto">
          <a:xfrm>
            <a:off x="3048000" y="2209800"/>
            <a:ext cx="0" cy="228600"/>
          </a:xfrm>
          <a:prstGeom prst="line">
            <a:avLst/>
          </a:prstGeom>
          <a:noFill/>
          <a:ln w="28575">
            <a:solidFill>
              <a:schemeClr val="accent2"/>
            </a:solidFill>
            <a:round/>
            <a:headEnd type="none" w="sm" len="sm"/>
            <a:tailEnd type="none" w="sm" len="sm"/>
          </a:ln>
          <a:effectLst/>
        </p:spPr>
        <p:txBody>
          <a:bodyPr/>
          <a:lstStyle/>
          <a:p>
            <a:endParaRPr lang="en-US"/>
          </a:p>
        </p:txBody>
      </p:sp>
      <p:sp>
        <p:nvSpPr>
          <p:cNvPr id="358415" name="Line 15"/>
          <p:cNvSpPr>
            <a:spLocks noChangeShapeType="1"/>
          </p:cNvSpPr>
          <p:nvPr/>
        </p:nvSpPr>
        <p:spPr bwMode="auto">
          <a:xfrm>
            <a:off x="3048000" y="2209800"/>
            <a:ext cx="2133600" cy="0"/>
          </a:xfrm>
          <a:prstGeom prst="line">
            <a:avLst/>
          </a:prstGeom>
          <a:noFill/>
          <a:ln w="28575">
            <a:solidFill>
              <a:schemeClr val="accent2"/>
            </a:solidFill>
            <a:round/>
            <a:headEnd type="none" w="sm" len="sm"/>
            <a:tailEnd type="triangle" w="sm" len="sm"/>
          </a:ln>
          <a:effectLst/>
        </p:spPr>
        <p:txBody>
          <a:bodyPr/>
          <a:lstStyle/>
          <a:p>
            <a:endParaRPr lang="en-US"/>
          </a:p>
        </p:txBody>
      </p:sp>
      <p:sp>
        <p:nvSpPr>
          <p:cNvPr id="358417" name="Line 17"/>
          <p:cNvSpPr>
            <a:spLocks noChangeShapeType="1"/>
          </p:cNvSpPr>
          <p:nvPr/>
        </p:nvSpPr>
        <p:spPr bwMode="auto">
          <a:xfrm>
            <a:off x="5181600" y="5715000"/>
            <a:ext cx="0" cy="228600"/>
          </a:xfrm>
          <a:prstGeom prst="line">
            <a:avLst/>
          </a:prstGeom>
          <a:noFill/>
          <a:ln w="28575">
            <a:solidFill>
              <a:schemeClr val="accent2"/>
            </a:solidFill>
            <a:round/>
            <a:headEnd type="none" w="sm" len="sm"/>
            <a:tailEnd type="none" w="sm" len="sm"/>
          </a:ln>
          <a:effectLst/>
        </p:spPr>
        <p:txBody>
          <a:bodyPr/>
          <a:lstStyle/>
          <a:p>
            <a:endParaRPr lang="en-US"/>
          </a:p>
        </p:txBody>
      </p:sp>
      <p:sp>
        <p:nvSpPr>
          <p:cNvPr id="358418" name="Line 18"/>
          <p:cNvSpPr>
            <a:spLocks noChangeShapeType="1"/>
          </p:cNvSpPr>
          <p:nvPr/>
        </p:nvSpPr>
        <p:spPr bwMode="auto">
          <a:xfrm flipH="1">
            <a:off x="3124200" y="5943600"/>
            <a:ext cx="2057400" cy="0"/>
          </a:xfrm>
          <a:prstGeom prst="line">
            <a:avLst/>
          </a:prstGeom>
          <a:noFill/>
          <a:ln w="28575">
            <a:solidFill>
              <a:schemeClr val="accent2"/>
            </a:solidFill>
            <a:round/>
            <a:headEnd type="none" w="sm" len="sm"/>
            <a:tailEnd type="triangle" w="sm" len="sm"/>
          </a:ln>
          <a:effectLst/>
        </p:spPr>
        <p:txBody>
          <a:bodyPr/>
          <a:lstStyle/>
          <a:p>
            <a:endParaRPr lang="en-US"/>
          </a:p>
        </p:txBody>
      </p:sp>
      <p:pic>
        <p:nvPicPr>
          <p:cNvPr id="358419" name="Picture 19" descr="less4-25-p6-doctored"/>
          <p:cNvPicPr>
            <a:picLocks noChangeAspect="1" noChangeArrowheads="1"/>
          </p:cNvPicPr>
          <p:nvPr/>
        </p:nvPicPr>
        <p:blipFill>
          <a:blip r:embed="rId7" cstate="print"/>
          <a:srcRect/>
          <a:stretch>
            <a:fillRect/>
          </a:stretch>
        </p:blipFill>
        <p:spPr bwMode="auto">
          <a:xfrm>
            <a:off x="838200" y="3962400"/>
            <a:ext cx="2266950" cy="2190750"/>
          </a:xfrm>
          <a:prstGeom prst="rect">
            <a:avLst/>
          </a:prstGeom>
          <a:noFill/>
          <a:ln w="9525">
            <a:solidFill>
              <a:schemeClr val="tx1"/>
            </a:solidFill>
            <a:miter lim="800000"/>
            <a:headEnd/>
            <a:tailEnd/>
          </a:ln>
        </p:spPr>
      </p:pic>
      <p:sp>
        <p:nvSpPr>
          <p:cNvPr id="358420" name="Line 20"/>
          <p:cNvSpPr>
            <a:spLocks noChangeShapeType="1"/>
          </p:cNvSpPr>
          <p:nvPr/>
        </p:nvSpPr>
        <p:spPr bwMode="auto">
          <a:xfrm>
            <a:off x="8382000" y="4343400"/>
            <a:ext cx="0" cy="1295400"/>
          </a:xfrm>
          <a:prstGeom prst="line">
            <a:avLst/>
          </a:prstGeom>
          <a:noFill/>
          <a:ln w="28575">
            <a:solidFill>
              <a:schemeClr val="accent2"/>
            </a:solidFill>
            <a:round/>
            <a:headEnd type="none" w="sm" len="sm"/>
            <a:tailEnd type="none" w="sm" len="sm"/>
          </a:ln>
          <a:effectLst/>
        </p:spPr>
        <p:txBody>
          <a:bodyPr/>
          <a:lstStyle/>
          <a:p>
            <a:endParaRPr lang="en-US"/>
          </a:p>
        </p:txBody>
      </p:sp>
      <p:sp>
        <p:nvSpPr>
          <p:cNvPr id="358421" name="Line 21"/>
          <p:cNvSpPr>
            <a:spLocks noChangeShapeType="1"/>
          </p:cNvSpPr>
          <p:nvPr/>
        </p:nvSpPr>
        <p:spPr bwMode="auto">
          <a:xfrm flipH="1">
            <a:off x="6705600" y="5638800"/>
            <a:ext cx="1676400" cy="0"/>
          </a:xfrm>
          <a:prstGeom prst="line">
            <a:avLst/>
          </a:prstGeom>
          <a:noFill/>
          <a:ln w="28575">
            <a:solidFill>
              <a:schemeClr val="accent2"/>
            </a:solidFill>
            <a:round/>
            <a:headEnd type="none" w="sm" len="sm"/>
            <a:tailEnd type="triangle" w="sm" len="sm"/>
          </a:ln>
          <a:effectLst/>
        </p:spPr>
        <p:txBody>
          <a:bodyPr/>
          <a:lstStyle/>
          <a:p>
            <a:endParaRPr lang="en-US"/>
          </a:p>
        </p:txBody>
      </p:sp>
      <p:sp>
        <p:nvSpPr>
          <p:cNvPr id="358424" name="Oval 24"/>
          <p:cNvSpPr>
            <a:spLocks noChangeArrowheads="1"/>
          </p:cNvSpPr>
          <p:nvPr/>
        </p:nvSpPr>
        <p:spPr bwMode="blackWhite">
          <a:xfrm>
            <a:off x="7467600" y="1905000"/>
            <a:ext cx="411163" cy="414338"/>
          </a:xfrm>
          <a:prstGeom prst="ellipse">
            <a:avLst/>
          </a:prstGeom>
          <a:solidFill>
            <a:srgbClr val="99CC00"/>
          </a:solidFill>
          <a:ln w="28575">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sz="2000"/>
              <a:t>2</a:t>
            </a:r>
          </a:p>
        </p:txBody>
      </p:sp>
      <p:sp>
        <p:nvSpPr>
          <p:cNvPr id="358425" name="Oval 25"/>
          <p:cNvSpPr>
            <a:spLocks noChangeArrowheads="1"/>
          </p:cNvSpPr>
          <p:nvPr/>
        </p:nvSpPr>
        <p:spPr bwMode="blackWhite">
          <a:xfrm>
            <a:off x="2286000" y="2209800"/>
            <a:ext cx="411163" cy="414338"/>
          </a:xfrm>
          <a:prstGeom prst="ellipse">
            <a:avLst/>
          </a:prstGeom>
          <a:solidFill>
            <a:srgbClr val="99CC00"/>
          </a:solidFill>
          <a:ln w="28575">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sz="2000"/>
              <a:t>1</a:t>
            </a:r>
          </a:p>
        </p:txBody>
      </p:sp>
      <p:sp>
        <p:nvSpPr>
          <p:cNvPr id="358426" name="Oval 26"/>
          <p:cNvSpPr>
            <a:spLocks noChangeArrowheads="1"/>
          </p:cNvSpPr>
          <p:nvPr/>
        </p:nvSpPr>
        <p:spPr bwMode="blackWhite">
          <a:xfrm>
            <a:off x="5029200" y="3962400"/>
            <a:ext cx="411163" cy="414338"/>
          </a:xfrm>
          <a:prstGeom prst="ellipse">
            <a:avLst/>
          </a:prstGeom>
          <a:solidFill>
            <a:srgbClr val="99CC00"/>
          </a:solidFill>
          <a:ln w="28575">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sz="2000"/>
              <a:t>3</a:t>
            </a:r>
          </a:p>
        </p:txBody>
      </p:sp>
      <p:sp>
        <p:nvSpPr>
          <p:cNvPr id="358427" name="Oval 27"/>
          <p:cNvSpPr>
            <a:spLocks noChangeArrowheads="1"/>
          </p:cNvSpPr>
          <p:nvPr/>
        </p:nvSpPr>
        <p:spPr bwMode="blackWhite">
          <a:xfrm>
            <a:off x="3962400" y="5410200"/>
            <a:ext cx="411163" cy="414338"/>
          </a:xfrm>
          <a:prstGeom prst="ellipse">
            <a:avLst/>
          </a:prstGeom>
          <a:solidFill>
            <a:srgbClr val="99CC00"/>
          </a:solidFill>
          <a:ln w="28575">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sz="2000"/>
              <a:t>4</a:t>
            </a:r>
          </a:p>
        </p:txBody>
      </p:sp>
      <p:sp>
        <p:nvSpPr>
          <p:cNvPr id="358429" name="Oval 29"/>
          <p:cNvSpPr>
            <a:spLocks noChangeArrowheads="1"/>
          </p:cNvSpPr>
          <p:nvPr/>
        </p:nvSpPr>
        <p:spPr bwMode="blackWhite">
          <a:xfrm>
            <a:off x="2590800" y="5029200"/>
            <a:ext cx="411163" cy="414338"/>
          </a:xfrm>
          <a:prstGeom prst="ellipse">
            <a:avLst/>
          </a:prstGeom>
          <a:solidFill>
            <a:srgbClr val="99CC00"/>
          </a:solidFill>
          <a:ln w="28575">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sz="2000"/>
              <a:t>5</a:t>
            </a:r>
          </a:p>
        </p:txBody>
      </p:sp>
      <p:sp>
        <p:nvSpPr>
          <p:cNvPr id="358430" name="Line 30"/>
          <p:cNvSpPr>
            <a:spLocks noChangeShapeType="1"/>
          </p:cNvSpPr>
          <p:nvPr/>
        </p:nvSpPr>
        <p:spPr bwMode="auto">
          <a:xfrm>
            <a:off x="7772400" y="1524000"/>
            <a:ext cx="304800" cy="0"/>
          </a:xfrm>
          <a:prstGeom prst="line">
            <a:avLst/>
          </a:prstGeom>
          <a:noFill/>
          <a:ln w="28575">
            <a:solidFill>
              <a:srgbClr val="FF0000"/>
            </a:solidFill>
            <a:round/>
            <a:headEnd type="none" w="sm" len="sm"/>
            <a:tailEnd type="none" w="sm" len="sm"/>
          </a:ln>
          <a:effectLst/>
        </p:spPr>
        <p:txBody>
          <a:bodyPr/>
          <a:lstStyle/>
          <a:p>
            <a:endParaRPr lang="en-US"/>
          </a:p>
        </p:txBody>
      </p:sp>
      <p:sp>
        <p:nvSpPr>
          <p:cNvPr id="358431" name="Line 31"/>
          <p:cNvSpPr>
            <a:spLocks noChangeShapeType="1"/>
          </p:cNvSpPr>
          <p:nvPr/>
        </p:nvSpPr>
        <p:spPr bwMode="auto">
          <a:xfrm>
            <a:off x="8077200" y="1524000"/>
            <a:ext cx="0" cy="914400"/>
          </a:xfrm>
          <a:prstGeom prst="line">
            <a:avLst/>
          </a:prstGeom>
          <a:noFill/>
          <a:ln w="28575">
            <a:solidFill>
              <a:srgbClr val="FF0000"/>
            </a:solidFill>
            <a:round/>
            <a:headEnd type="none" w="sm" len="sm"/>
            <a:tailEnd type="triangle" w="sm" len="sm"/>
          </a:ln>
          <a:effectLst/>
        </p:spPr>
        <p:txBody>
          <a:bodyPr/>
          <a:lstStyle/>
          <a:p>
            <a:endParaRPr lang="en-US"/>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0450" name="Picture 2" descr="nomount_state"/>
          <p:cNvPicPr>
            <a:picLocks noChangeAspect="1" noChangeArrowheads="1"/>
          </p:cNvPicPr>
          <p:nvPr/>
        </p:nvPicPr>
        <p:blipFill>
          <a:blip r:embed="rId3" cstate="print"/>
          <a:srcRect/>
          <a:stretch>
            <a:fillRect/>
          </a:stretch>
        </p:blipFill>
        <p:spPr bwMode="gray">
          <a:xfrm>
            <a:off x="5334000" y="4222750"/>
            <a:ext cx="2343150" cy="1190625"/>
          </a:xfrm>
          <a:prstGeom prst="rect">
            <a:avLst/>
          </a:prstGeom>
          <a:noFill/>
          <a:ln w="28575">
            <a:solidFill>
              <a:schemeClr val="tx1"/>
            </a:solidFill>
            <a:miter lim="800000"/>
            <a:headEnd/>
            <a:tailEnd/>
          </a:ln>
        </p:spPr>
      </p:pic>
      <p:sp>
        <p:nvSpPr>
          <p:cNvPr id="360451" name="Rectangle 3"/>
          <p:cNvSpPr>
            <a:spLocks noGrp="1" noChangeArrowheads="1"/>
          </p:cNvSpPr>
          <p:nvPr>
            <p:ph type="title"/>
          </p:nvPr>
        </p:nvSpPr>
        <p:spPr/>
        <p:txBody>
          <a:bodyPr/>
          <a:lstStyle/>
          <a:p>
            <a:r>
              <a:rPr lang="en-US"/>
              <a:t>Starting Up an Oracle Database Instance: </a:t>
            </a:r>
            <a:r>
              <a:rPr lang="en-US">
                <a:latin typeface="Courier New" pitchFamily="49" charset="0"/>
              </a:rPr>
              <a:t>NOMOUNT</a:t>
            </a:r>
          </a:p>
        </p:txBody>
      </p:sp>
      <p:sp>
        <p:nvSpPr>
          <p:cNvPr id="360452" name="Freeform 4"/>
          <p:cNvSpPr>
            <a:spLocks/>
          </p:cNvSpPr>
          <p:nvPr/>
        </p:nvSpPr>
        <p:spPr bwMode="gray">
          <a:xfrm>
            <a:off x="1211263" y="1990725"/>
            <a:ext cx="6689725" cy="3189288"/>
          </a:xfrm>
          <a:custGeom>
            <a:avLst/>
            <a:gdLst/>
            <a:ahLst/>
            <a:cxnLst>
              <a:cxn ang="0">
                <a:pos x="0" y="2009"/>
              </a:cxn>
              <a:cxn ang="0">
                <a:pos x="992" y="2009"/>
              </a:cxn>
              <a:cxn ang="0">
                <a:pos x="992" y="1335"/>
              </a:cxn>
              <a:cxn ang="0">
                <a:pos x="1715" y="1335"/>
              </a:cxn>
              <a:cxn ang="0">
                <a:pos x="1715" y="661"/>
              </a:cxn>
              <a:cxn ang="0">
                <a:pos x="2462" y="661"/>
              </a:cxn>
              <a:cxn ang="0">
                <a:pos x="2462" y="0"/>
              </a:cxn>
              <a:cxn ang="0">
                <a:pos x="2584" y="0"/>
              </a:cxn>
              <a:cxn ang="0">
                <a:pos x="2621" y="0"/>
              </a:cxn>
              <a:cxn ang="0">
                <a:pos x="2682" y="0"/>
              </a:cxn>
              <a:cxn ang="0">
                <a:pos x="4214" y="0"/>
              </a:cxn>
            </a:cxnLst>
            <a:rect l="0" t="0" r="r" b="b"/>
            <a:pathLst>
              <a:path w="4214" h="2009">
                <a:moveTo>
                  <a:pt x="0" y="2009"/>
                </a:moveTo>
                <a:lnTo>
                  <a:pt x="992" y="2009"/>
                </a:lnTo>
                <a:lnTo>
                  <a:pt x="992" y="1335"/>
                </a:lnTo>
                <a:lnTo>
                  <a:pt x="1715" y="1335"/>
                </a:lnTo>
                <a:lnTo>
                  <a:pt x="1715" y="661"/>
                </a:lnTo>
                <a:lnTo>
                  <a:pt x="2462" y="661"/>
                </a:lnTo>
                <a:lnTo>
                  <a:pt x="2462" y="0"/>
                </a:lnTo>
                <a:lnTo>
                  <a:pt x="2584" y="0"/>
                </a:lnTo>
                <a:lnTo>
                  <a:pt x="2621" y="0"/>
                </a:lnTo>
                <a:lnTo>
                  <a:pt x="2682" y="0"/>
                </a:lnTo>
                <a:lnTo>
                  <a:pt x="4214" y="0"/>
                </a:lnTo>
              </a:path>
            </a:pathLst>
          </a:custGeom>
          <a:noFill/>
          <a:ln w="28575" cap="rnd" cmpd="sng">
            <a:solidFill>
              <a:schemeClr val="hlink"/>
            </a:solidFill>
            <a:prstDash val="solid"/>
            <a:round/>
            <a:headEnd type="none" w="sm" len="sm"/>
            <a:tailEnd type="none" w="sm" len="sm"/>
          </a:ln>
          <a:effectLst/>
        </p:spPr>
        <p:txBody>
          <a:bodyPr/>
          <a:lstStyle/>
          <a:p>
            <a:endParaRPr lang="en-US"/>
          </a:p>
        </p:txBody>
      </p:sp>
      <p:sp>
        <p:nvSpPr>
          <p:cNvPr id="360453" name="Rectangle 5"/>
          <p:cNvSpPr>
            <a:spLocks noChangeArrowheads="1"/>
          </p:cNvSpPr>
          <p:nvPr/>
        </p:nvSpPr>
        <p:spPr bwMode="auto">
          <a:xfrm>
            <a:off x="4979988" y="1674813"/>
            <a:ext cx="1192212" cy="366712"/>
          </a:xfrm>
          <a:prstGeom prst="rect">
            <a:avLst/>
          </a:prstGeom>
          <a:noFill/>
          <a:ln w="9525">
            <a:noFill/>
            <a:miter lim="800000"/>
            <a:headEnd/>
            <a:tailEnd/>
          </a:ln>
          <a:effectLst/>
        </p:spPr>
        <p:txBody>
          <a:bodyPr lIns="92075" tIns="46038" rIns="92075" bIns="46038">
            <a:spAutoFit/>
          </a:bodyPr>
          <a:lstStyle/>
          <a:p>
            <a:pPr algn="l" defTabSz="346075" eaLnBrk="0" hangingPunct="0">
              <a:spcBef>
                <a:spcPct val="0"/>
              </a:spcBef>
              <a:buClrTx/>
              <a:buFontTx/>
              <a:buNone/>
              <a:tabLst>
                <a:tab pos="571500" algn="l"/>
              </a:tabLst>
            </a:pPr>
            <a:r>
              <a:rPr lang="en-US">
                <a:latin typeface="Courier New" pitchFamily="49" charset="0"/>
              </a:rPr>
              <a:t>OPEN</a:t>
            </a:r>
          </a:p>
        </p:txBody>
      </p:sp>
      <p:sp>
        <p:nvSpPr>
          <p:cNvPr id="360454" name="Rectangle 6"/>
          <p:cNvSpPr>
            <a:spLocks noChangeArrowheads="1"/>
          </p:cNvSpPr>
          <p:nvPr/>
        </p:nvSpPr>
        <p:spPr bwMode="auto">
          <a:xfrm>
            <a:off x="3846513" y="2703513"/>
            <a:ext cx="1487487" cy="366712"/>
          </a:xfrm>
          <a:prstGeom prst="rect">
            <a:avLst/>
          </a:prstGeom>
          <a:noFill/>
          <a:ln w="9525">
            <a:noFill/>
            <a:miter lim="800000"/>
            <a:headEnd/>
            <a:tailEnd/>
          </a:ln>
          <a:effectLst/>
        </p:spPr>
        <p:txBody>
          <a:bodyPr lIns="92075" tIns="46038" rIns="92075" bIns="46038">
            <a:spAutoFit/>
          </a:bodyPr>
          <a:lstStyle/>
          <a:p>
            <a:pPr algn="l" defTabSz="346075" eaLnBrk="0" hangingPunct="0">
              <a:spcBef>
                <a:spcPct val="0"/>
              </a:spcBef>
              <a:buClrTx/>
              <a:buFontTx/>
              <a:buNone/>
              <a:tabLst>
                <a:tab pos="571500" algn="l"/>
              </a:tabLst>
            </a:pPr>
            <a:r>
              <a:rPr lang="en-US">
                <a:latin typeface="Courier New" pitchFamily="49" charset="0"/>
              </a:rPr>
              <a:t>MOUNT</a:t>
            </a:r>
          </a:p>
        </p:txBody>
      </p:sp>
      <p:sp>
        <p:nvSpPr>
          <p:cNvPr id="360455" name="Rectangle 7"/>
          <p:cNvSpPr>
            <a:spLocks noChangeArrowheads="1"/>
          </p:cNvSpPr>
          <p:nvPr/>
        </p:nvSpPr>
        <p:spPr bwMode="auto">
          <a:xfrm>
            <a:off x="2514600" y="3733800"/>
            <a:ext cx="2020888" cy="366713"/>
          </a:xfrm>
          <a:prstGeom prst="rect">
            <a:avLst/>
          </a:prstGeom>
          <a:noFill/>
          <a:ln w="9525">
            <a:noFill/>
            <a:miter lim="800000"/>
            <a:headEnd/>
            <a:tailEnd/>
          </a:ln>
          <a:effectLst/>
        </p:spPr>
        <p:txBody>
          <a:bodyPr lIns="92075" tIns="46038" rIns="92075" bIns="46038">
            <a:spAutoFit/>
          </a:bodyPr>
          <a:lstStyle/>
          <a:p>
            <a:pPr algn="l" defTabSz="346075" eaLnBrk="0" hangingPunct="0">
              <a:spcBef>
                <a:spcPct val="0"/>
              </a:spcBef>
              <a:buClrTx/>
              <a:buFontTx/>
              <a:buNone/>
              <a:tabLst>
                <a:tab pos="571500" algn="l"/>
              </a:tabLst>
            </a:pPr>
            <a:r>
              <a:rPr lang="en-US">
                <a:latin typeface="Courier New" pitchFamily="49" charset="0"/>
              </a:rPr>
              <a:t>NOMOUNT</a:t>
            </a:r>
          </a:p>
        </p:txBody>
      </p:sp>
      <p:sp>
        <p:nvSpPr>
          <p:cNvPr id="360456" name="Rectangle 8"/>
          <p:cNvSpPr>
            <a:spLocks noChangeArrowheads="1"/>
          </p:cNvSpPr>
          <p:nvPr/>
        </p:nvSpPr>
        <p:spPr bwMode="auto">
          <a:xfrm>
            <a:off x="1090613" y="4818063"/>
            <a:ext cx="2278062" cy="366712"/>
          </a:xfrm>
          <a:prstGeom prst="rect">
            <a:avLst/>
          </a:prstGeom>
          <a:noFill/>
          <a:ln w="9525">
            <a:noFill/>
            <a:miter lim="800000"/>
            <a:headEnd/>
            <a:tailEnd/>
          </a:ln>
          <a:effectLst/>
        </p:spPr>
        <p:txBody>
          <a:bodyPr lIns="92075" tIns="46038" rIns="92075" bIns="46038">
            <a:spAutoFit/>
          </a:bodyPr>
          <a:lstStyle/>
          <a:p>
            <a:pPr algn="l" defTabSz="346075" eaLnBrk="0" hangingPunct="0">
              <a:spcBef>
                <a:spcPct val="0"/>
              </a:spcBef>
              <a:buClrTx/>
              <a:buFontTx/>
              <a:buNone/>
              <a:tabLst>
                <a:tab pos="571500" algn="l"/>
              </a:tabLst>
            </a:pPr>
            <a:r>
              <a:rPr lang="en-US">
                <a:latin typeface="Courier New" pitchFamily="49" charset="0"/>
              </a:rPr>
              <a:t>SHUTDOWN</a:t>
            </a:r>
          </a:p>
        </p:txBody>
      </p:sp>
      <p:sp>
        <p:nvSpPr>
          <p:cNvPr id="360457" name="Rectangle 9"/>
          <p:cNvSpPr>
            <a:spLocks noChangeArrowheads="1"/>
          </p:cNvSpPr>
          <p:nvPr/>
        </p:nvSpPr>
        <p:spPr bwMode="auto">
          <a:xfrm>
            <a:off x="2790825" y="4270375"/>
            <a:ext cx="1725613" cy="641350"/>
          </a:xfrm>
          <a:prstGeom prst="rect">
            <a:avLst/>
          </a:prstGeom>
          <a:noFill/>
          <a:ln w="9525">
            <a:noFill/>
            <a:miter lim="800000"/>
            <a:headEnd/>
            <a:tailEnd/>
          </a:ln>
          <a:effectLst/>
        </p:spPr>
        <p:txBody>
          <a:bodyPr lIns="92075" tIns="46038" rIns="92075" bIns="46038">
            <a:spAutoFit/>
          </a:bodyPr>
          <a:lstStyle/>
          <a:p>
            <a:pPr algn="l" defTabSz="346075" eaLnBrk="0" hangingPunct="0">
              <a:spcBef>
                <a:spcPct val="0"/>
              </a:spcBef>
              <a:buClrTx/>
              <a:buFontTx/>
              <a:buNone/>
              <a:tabLst>
                <a:tab pos="571500" algn="l"/>
              </a:tabLst>
            </a:pPr>
            <a:r>
              <a:rPr lang="en-US"/>
              <a:t>Instance </a:t>
            </a:r>
            <a:br>
              <a:rPr lang="en-US"/>
            </a:br>
            <a:r>
              <a:rPr lang="en-US"/>
              <a:t>started</a:t>
            </a:r>
          </a:p>
        </p:txBody>
      </p:sp>
      <p:sp>
        <p:nvSpPr>
          <p:cNvPr id="360458" name="Rectangle 10"/>
          <p:cNvSpPr>
            <a:spLocks noChangeArrowheads="1"/>
          </p:cNvSpPr>
          <p:nvPr/>
        </p:nvSpPr>
        <p:spPr bwMode="auto">
          <a:xfrm>
            <a:off x="1317625" y="2027238"/>
            <a:ext cx="1139825" cy="366712"/>
          </a:xfrm>
          <a:prstGeom prst="rect">
            <a:avLst/>
          </a:prstGeom>
          <a:noFill/>
          <a:ln w="9525">
            <a:noFill/>
            <a:miter lim="800000"/>
            <a:headEnd/>
            <a:tailEnd/>
          </a:ln>
          <a:effectLst/>
        </p:spPr>
        <p:txBody>
          <a:bodyPr wrap="none" lIns="92075" tIns="46038" rIns="92075" bIns="46038">
            <a:spAutoFit/>
          </a:bodyPr>
          <a:lstStyle/>
          <a:p>
            <a:pPr algn="l" eaLnBrk="0" hangingPunct="0">
              <a:spcBef>
                <a:spcPct val="0"/>
              </a:spcBef>
              <a:buClrTx/>
              <a:buFontTx/>
              <a:buNone/>
            </a:pPr>
            <a:r>
              <a:rPr lang="en-US">
                <a:latin typeface="Courier New" pitchFamily="49" charset="0"/>
              </a:rPr>
              <a:t>STARTUP</a:t>
            </a:r>
          </a:p>
        </p:txBody>
      </p:sp>
      <p:sp>
        <p:nvSpPr>
          <p:cNvPr id="360459" name="Line 11"/>
          <p:cNvSpPr>
            <a:spLocks noChangeShapeType="1"/>
          </p:cNvSpPr>
          <p:nvPr/>
        </p:nvSpPr>
        <p:spPr bwMode="auto">
          <a:xfrm flipV="1">
            <a:off x="1169988" y="2027238"/>
            <a:ext cx="1587" cy="1920875"/>
          </a:xfrm>
          <a:prstGeom prst="line">
            <a:avLst/>
          </a:prstGeom>
          <a:noFill/>
          <a:ln w="28575">
            <a:solidFill>
              <a:schemeClr val="tx2"/>
            </a:solidFill>
            <a:round/>
            <a:headEnd type="none" w="sm" len="sm"/>
            <a:tailEnd type="triangle" w="sm" len="sm"/>
          </a:ln>
          <a:effectLst/>
        </p:spPr>
        <p:txBody>
          <a:bodyPr/>
          <a:lstStyle/>
          <a:p>
            <a:endParaRPr lang="en-US"/>
          </a:p>
        </p:txBody>
      </p:sp>
      <p:sp>
        <p:nvSpPr>
          <p:cNvPr id="360460" name="Line 12"/>
          <p:cNvSpPr>
            <a:spLocks noChangeShapeType="1"/>
          </p:cNvSpPr>
          <p:nvPr/>
        </p:nvSpPr>
        <p:spPr bwMode="gray">
          <a:xfrm>
            <a:off x="4159250" y="4572000"/>
            <a:ext cx="820738" cy="0"/>
          </a:xfrm>
          <a:prstGeom prst="line">
            <a:avLst/>
          </a:prstGeom>
          <a:noFill/>
          <a:ln w="28575" cap="rnd">
            <a:solidFill>
              <a:schemeClr val="accent2"/>
            </a:solidFill>
            <a:round/>
            <a:headEnd type="none" w="sm" len="sm"/>
            <a:tailEnd type="triangle" w="sm" len="sm"/>
          </a:ln>
          <a:effectLst/>
        </p:spPr>
        <p:txBody>
          <a:bodyPr/>
          <a:lstStyle/>
          <a:p>
            <a:endParaRPr lang="en-US"/>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p:txBody>
          <a:bodyPr/>
          <a:lstStyle/>
          <a:p>
            <a:r>
              <a:rPr lang="en-US"/>
              <a:t>Starting Up an Oracle Database Instance:</a:t>
            </a:r>
            <a:br>
              <a:rPr lang="en-US"/>
            </a:br>
            <a:r>
              <a:rPr lang="en-US">
                <a:latin typeface="Courier New" pitchFamily="49" charset="0"/>
              </a:rPr>
              <a:t>MOUNT</a:t>
            </a:r>
          </a:p>
        </p:txBody>
      </p:sp>
      <p:sp>
        <p:nvSpPr>
          <p:cNvPr id="362499" name="Freeform 3"/>
          <p:cNvSpPr>
            <a:spLocks/>
          </p:cNvSpPr>
          <p:nvPr/>
        </p:nvSpPr>
        <p:spPr bwMode="gray">
          <a:xfrm>
            <a:off x="1211263" y="1990725"/>
            <a:ext cx="6689725" cy="3189288"/>
          </a:xfrm>
          <a:custGeom>
            <a:avLst/>
            <a:gdLst/>
            <a:ahLst/>
            <a:cxnLst>
              <a:cxn ang="0">
                <a:pos x="0" y="2009"/>
              </a:cxn>
              <a:cxn ang="0">
                <a:pos x="992" y="2009"/>
              </a:cxn>
              <a:cxn ang="0">
                <a:pos x="992" y="1335"/>
              </a:cxn>
              <a:cxn ang="0">
                <a:pos x="1715" y="1335"/>
              </a:cxn>
              <a:cxn ang="0">
                <a:pos x="1715" y="661"/>
              </a:cxn>
              <a:cxn ang="0">
                <a:pos x="2462" y="661"/>
              </a:cxn>
              <a:cxn ang="0">
                <a:pos x="2462" y="0"/>
              </a:cxn>
              <a:cxn ang="0">
                <a:pos x="2584" y="0"/>
              </a:cxn>
              <a:cxn ang="0">
                <a:pos x="2621" y="0"/>
              </a:cxn>
              <a:cxn ang="0">
                <a:pos x="2682" y="0"/>
              </a:cxn>
              <a:cxn ang="0">
                <a:pos x="4214" y="0"/>
              </a:cxn>
            </a:cxnLst>
            <a:rect l="0" t="0" r="r" b="b"/>
            <a:pathLst>
              <a:path w="4214" h="2009">
                <a:moveTo>
                  <a:pt x="0" y="2009"/>
                </a:moveTo>
                <a:lnTo>
                  <a:pt x="992" y="2009"/>
                </a:lnTo>
                <a:lnTo>
                  <a:pt x="992" y="1335"/>
                </a:lnTo>
                <a:lnTo>
                  <a:pt x="1715" y="1335"/>
                </a:lnTo>
                <a:lnTo>
                  <a:pt x="1715" y="661"/>
                </a:lnTo>
                <a:lnTo>
                  <a:pt x="2462" y="661"/>
                </a:lnTo>
                <a:lnTo>
                  <a:pt x="2462" y="0"/>
                </a:lnTo>
                <a:lnTo>
                  <a:pt x="2584" y="0"/>
                </a:lnTo>
                <a:lnTo>
                  <a:pt x="2621" y="0"/>
                </a:lnTo>
                <a:lnTo>
                  <a:pt x="2682" y="0"/>
                </a:lnTo>
                <a:lnTo>
                  <a:pt x="4214" y="0"/>
                </a:lnTo>
              </a:path>
            </a:pathLst>
          </a:custGeom>
          <a:noFill/>
          <a:ln w="28575" cap="rnd" cmpd="sng">
            <a:solidFill>
              <a:schemeClr val="hlink"/>
            </a:solidFill>
            <a:prstDash val="solid"/>
            <a:round/>
            <a:headEnd type="none" w="sm" len="sm"/>
            <a:tailEnd type="none" w="sm" len="sm"/>
          </a:ln>
          <a:effectLst/>
        </p:spPr>
        <p:txBody>
          <a:bodyPr/>
          <a:lstStyle/>
          <a:p>
            <a:endParaRPr lang="en-US"/>
          </a:p>
        </p:txBody>
      </p:sp>
      <p:sp>
        <p:nvSpPr>
          <p:cNvPr id="362500" name="Rectangle 4"/>
          <p:cNvSpPr>
            <a:spLocks noChangeArrowheads="1"/>
          </p:cNvSpPr>
          <p:nvPr/>
        </p:nvSpPr>
        <p:spPr bwMode="auto">
          <a:xfrm>
            <a:off x="4979988" y="1674813"/>
            <a:ext cx="1192212" cy="366712"/>
          </a:xfrm>
          <a:prstGeom prst="rect">
            <a:avLst/>
          </a:prstGeom>
          <a:noFill/>
          <a:ln w="9525">
            <a:noFill/>
            <a:miter lim="800000"/>
            <a:headEnd/>
            <a:tailEnd/>
          </a:ln>
          <a:effectLst/>
        </p:spPr>
        <p:txBody>
          <a:bodyPr lIns="92075" tIns="46038" rIns="92075" bIns="46038">
            <a:spAutoFit/>
          </a:bodyPr>
          <a:lstStyle/>
          <a:p>
            <a:pPr algn="l" defTabSz="346075" eaLnBrk="0" hangingPunct="0">
              <a:spcBef>
                <a:spcPct val="0"/>
              </a:spcBef>
              <a:buClrTx/>
              <a:buFontTx/>
              <a:buNone/>
              <a:tabLst>
                <a:tab pos="571500" algn="l"/>
              </a:tabLst>
            </a:pPr>
            <a:r>
              <a:rPr lang="en-US">
                <a:latin typeface="Courier New" pitchFamily="49" charset="0"/>
              </a:rPr>
              <a:t>OPEN</a:t>
            </a:r>
          </a:p>
        </p:txBody>
      </p:sp>
      <p:sp>
        <p:nvSpPr>
          <p:cNvPr id="362501" name="Rectangle 5"/>
          <p:cNvSpPr>
            <a:spLocks noChangeArrowheads="1"/>
          </p:cNvSpPr>
          <p:nvPr/>
        </p:nvSpPr>
        <p:spPr bwMode="auto">
          <a:xfrm>
            <a:off x="3846513" y="2703513"/>
            <a:ext cx="1487487" cy="366712"/>
          </a:xfrm>
          <a:prstGeom prst="rect">
            <a:avLst/>
          </a:prstGeom>
          <a:noFill/>
          <a:ln w="9525">
            <a:noFill/>
            <a:miter lim="800000"/>
            <a:headEnd/>
            <a:tailEnd/>
          </a:ln>
          <a:effectLst/>
        </p:spPr>
        <p:txBody>
          <a:bodyPr lIns="92075" tIns="46038" rIns="92075" bIns="46038">
            <a:spAutoFit/>
          </a:bodyPr>
          <a:lstStyle/>
          <a:p>
            <a:pPr algn="l" defTabSz="346075" eaLnBrk="0" hangingPunct="0">
              <a:spcBef>
                <a:spcPct val="0"/>
              </a:spcBef>
              <a:buClrTx/>
              <a:buFontTx/>
              <a:buNone/>
              <a:tabLst>
                <a:tab pos="571500" algn="l"/>
              </a:tabLst>
            </a:pPr>
            <a:r>
              <a:rPr lang="en-US">
                <a:latin typeface="Courier New" pitchFamily="49" charset="0"/>
              </a:rPr>
              <a:t>MOUNT</a:t>
            </a:r>
          </a:p>
        </p:txBody>
      </p:sp>
      <p:sp>
        <p:nvSpPr>
          <p:cNvPr id="362502" name="Rectangle 6"/>
          <p:cNvSpPr>
            <a:spLocks noChangeArrowheads="1"/>
          </p:cNvSpPr>
          <p:nvPr/>
        </p:nvSpPr>
        <p:spPr bwMode="auto">
          <a:xfrm>
            <a:off x="2514600" y="3733800"/>
            <a:ext cx="1371600" cy="366713"/>
          </a:xfrm>
          <a:prstGeom prst="rect">
            <a:avLst/>
          </a:prstGeom>
          <a:noFill/>
          <a:ln w="9525">
            <a:noFill/>
            <a:miter lim="800000"/>
            <a:headEnd/>
            <a:tailEnd/>
          </a:ln>
          <a:effectLst/>
        </p:spPr>
        <p:txBody>
          <a:bodyPr lIns="92075" tIns="46038" rIns="92075" bIns="46038">
            <a:spAutoFit/>
          </a:bodyPr>
          <a:lstStyle/>
          <a:p>
            <a:pPr algn="l" defTabSz="346075" eaLnBrk="0" hangingPunct="0">
              <a:spcBef>
                <a:spcPct val="0"/>
              </a:spcBef>
              <a:buClrTx/>
              <a:buFontTx/>
              <a:buNone/>
              <a:tabLst>
                <a:tab pos="571500" algn="l"/>
              </a:tabLst>
            </a:pPr>
            <a:r>
              <a:rPr lang="en-US">
                <a:latin typeface="Courier New" pitchFamily="49" charset="0"/>
              </a:rPr>
              <a:t>NOMOUNT</a:t>
            </a:r>
          </a:p>
        </p:txBody>
      </p:sp>
      <p:sp>
        <p:nvSpPr>
          <p:cNvPr id="362503" name="Rectangle 7"/>
          <p:cNvSpPr>
            <a:spLocks noChangeArrowheads="1"/>
          </p:cNvSpPr>
          <p:nvPr/>
        </p:nvSpPr>
        <p:spPr bwMode="auto">
          <a:xfrm>
            <a:off x="1090613" y="4818063"/>
            <a:ext cx="1576387" cy="366712"/>
          </a:xfrm>
          <a:prstGeom prst="rect">
            <a:avLst/>
          </a:prstGeom>
          <a:noFill/>
          <a:ln w="9525">
            <a:noFill/>
            <a:miter lim="800000"/>
            <a:headEnd/>
            <a:tailEnd/>
          </a:ln>
          <a:effectLst/>
        </p:spPr>
        <p:txBody>
          <a:bodyPr lIns="92075" tIns="46038" rIns="92075" bIns="46038">
            <a:spAutoFit/>
          </a:bodyPr>
          <a:lstStyle/>
          <a:p>
            <a:pPr algn="l" defTabSz="346075" eaLnBrk="0" hangingPunct="0">
              <a:spcBef>
                <a:spcPct val="0"/>
              </a:spcBef>
              <a:buClrTx/>
              <a:buFontTx/>
              <a:buNone/>
              <a:tabLst>
                <a:tab pos="571500" algn="l"/>
              </a:tabLst>
            </a:pPr>
            <a:r>
              <a:rPr lang="en-US">
                <a:latin typeface="Courier New" pitchFamily="49" charset="0"/>
              </a:rPr>
              <a:t>SHUTDOWN</a:t>
            </a:r>
          </a:p>
        </p:txBody>
      </p:sp>
      <p:sp>
        <p:nvSpPr>
          <p:cNvPr id="362504" name="Rectangle 8"/>
          <p:cNvSpPr>
            <a:spLocks noChangeArrowheads="1"/>
          </p:cNvSpPr>
          <p:nvPr/>
        </p:nvSpPr>
        <p:spPr bwMode="auto">
          <a:xfrm>
            <a:off x="5108575" y="2085975"/>
            <a:ext cx="2944813" cy="366713"/>
          </a:xfrm>
          <a:prstGeom prst="rect">
            <a:avLst/>
          </a:prstGeom>
          <a:noFill/>
          <a:ln w="9525">
            <a:noFill/>
            <a:miter lim="800000"/>
            <a:headEnd/>
            <a:tailEnd/>
          </a:ln>
          <a:effectLst/>
        </p:spPr>
        <p:txBody>
          <a:bodyPr lIns="92075" tIns="46038" rIns="92075" bIns="46038">
            <a:spAutoFit/>
          </a:bodyPr>
          <a:lstStyle/>
          <a:p>
            <a:pPr algn="l" defTabSz="346075" eaLnBrk="0" hangingPunct="0">
              <a:spcBef>
                <a:spcPct val="0"/>
              </a:spcBef>
              <a:buClrTx/>
              <a:buFontTx/>
              <a:buNone/>
              <a:tabLst>
                <a:tab pos="571500" algn="l"/>
              </a:tabLst>
            </a:pPr>
            <a:endParaRPr lang="en-US"/>
          </a:p>
        </p:txBody>
      </p:sp>
      <p:sp>
        <p:nvSpPr>
          <p:cNvPr id="362505" name="Rectangle 9"/>
          <p:cNvSpPr>
            <a:spLocks noChangeArrowheads="1"/>
          </p:cNvSpPr>
          <p:nvPr/>
        </p:nvSpPr>
        <p:spPr bwMode="auto">
          <a:xfrm>
            <a:off x="3967163" y="3167063"/>
            <a:ext cx="1878012" cy="915987"/>
          </a:xfrm>
          <a:prstGeom prst="rect">
            <a:avLst/>
          </a:prstGeom>
          <a:noFill/>
          <a:ln w="9525">
            <a:noFill/>
            <a:miter lim="800000"/>
            <a:headEnd/>
            <a:tailEnd/>
          </a:ln>
          <a:effectLst/>
        </p:spPr>
        <p:txBody>
          <a:bodyPr lIns="92075" tIns="46038" rIns="92075" bIns="46038">
            <a:spAutoFit/>
          </a:bodyPr>
          <a:lstStyle/>
          <a:p>
            <a:pPr algn="l" defTabSz="346075" eaLnBrk="0" hangingPunct="0">
              <a:spcBef>
                <a:spcPct val="0"/>
              </a:spcBef>
              <a:buClrTx/>
              <a:buFontTx/>
              <a:buNone/>
              <a:tabLst>
                <a:tab pos="571500" algn="l"/>
              </a:tabLst>
            </a:pPr>
            <a:r>
              <a:rPr lang="en-US"/>
              <a:t>Control file opened for this instance</a:t>
            </a:r>
          </a:p>
        </p:txBody>
      </p:sp>
      <p:sp>
        <p:nvSpPr>
          <p:cNvPr id="362506" name="Rectangle 10"/>
          <p:cNvSpPr>
            <a:spLocks noChangeArrowheads="1"/>
          </p:cNvSpPr>
          <p:nvPr/>
        </p:nvSpPr>
        <p:spPr bwMode="auto">
          <a:xfrm>
            <a:off x="2790825" y="4270375"/>
            <a:ext cx="1725613" cy="641350"/>
          </a:xfrm>
          <a:prstGeom prst="rect">
            <a:avLst/>
          </a:prstGeom>
          <a:noFill/>
          <a:ln w="9525">
            <a:noFill/>
            <a:miter lim="800000"/>
            <a:headEnd/>
            <a:tailEnd/>
          </a:ln>
          <a:effectLst/>
        </p:spPr>
        <p:txBody>
          <a:bodyPr lIns="92075" tIns="46038" rIns="92075" bIns="46038">
            <a:spAutoFit/>
          </a:bodyPr>
          <a:lstStyle/>
          <a:p>
            <a:pPr algn="l" defTabSz="346075" eaLnBrk="0" hangingPunct="0">
              <a:spcBef>
                <a:spcPct val="0"/>
              </a:spcBef>
              <a:buClrTx/>
              <a:buFontTx/>
              <a:buNone/>
              <a:tabLst>
                <a:tab pos="571500" algn="l"/>
              </a:tabLst>
            </a:pPr>
            <a:r>
              <a:rPr lang="en-US"/>
              <a:t>Instance </a:t>
            </a:r>
            <a:br>
              <a:rPr lang="en-US"/>
            </a:br>
            <a:r>
              <a:rPr lang="en-US"/>
              <a:t>started</a:t>
            </a:r>
          </a:p>
        </p:txBody>
      </p:sp>
      <p:sp>
        <p:nvSpPr>
          <p:cNvPr id="362507" name="Rectangle 11"/>
          <p:cNvSpPr>
            <a:spLocks noChangeArrowheads="1"/>
          </p:cNvSpPr>
          <p:nvPr/>
        </p:nvSpPr>
        <p:spPr bwMode="auto">
          <a:xfrm>
            <a:off x="1317625" y="2027238"/>
            <a:ext cx="1139825" cy="366712"/>
          </a:xfrm>
          <a:prstGeom prst="rect">
            <a:avLst/>
          </a:prstGeom>
          <a:noFill/>
          <a:ln w="9525">
            <a:noFill/>
            <a:miter lim="800000"/>
            <a:headEnd/>
            <a:tailEnd/>
          </a:ln>
          <a:effectLst/>
        </p:spPr>
        <p:txBody>
          <a:bodyPr wrap="none" lIns="92075" tIns="46038" rIns="92075" bIns="46038">
            <a:spAutoFit/>
          </a:bodyPr>
          <a:lstStyle/>
          <a:p>
            <a:pPr algn="l" eaLnBrk="0" hangingPunct="0">
              <a:spcBef>
                <a:spcPct val="0"/>
              </a:spcBef>
              <a:buClrTx/>
              <a:buFontTx/>
              <a:buNone/>
            </a:pPr>
            <a:r>
              <a:rPr lang="en-US">
                <a:latin typeface="Courier New" pitchFamily="49" charset="0"/>
              </a:rPr>
              <a:t>STARTUP</a:t>
            </a:r>
          </a:p>
        </p:txBody>
      </p:sp>
      <p:sp>
        <p:nvSpPr>
          <p:cNvPr id="362508" name="Line 12"/>
          <p:cNvSpPr>
            <a:spLocks noChangeShapeType="1"/>
          </p:cNvSpPr>
          <p:nvPr/>
        </p:nvSpPr>
        <p:spPr bwMode="auto">
          <a:xfrm flipV="1">
            <a:off x="1169988" y="2027238"/>
            <a:ext cx="1587" cy="1920875"/>
          </a:xfrm>
          <a:prstGeom prst="line">
            <a:avLst/>
          </a:prstGeom>
          <a:noFill/>
          <a:ln w="28575">
            <a:solidFill>
              <a:schemeClr val="tx2"/>
            </a:solidFill>
            <a:round/>
            <a:headEnd type="none" w="sm" len="sm"/>
            <a:tailEnd type="triangle" w="sm" len="sm"/>
          </a:ln>
          <a:effectLst/>
        </p:spPr>
        <p:txBody>
          <a:bodyPr/>
          <a:lstStyle/>
          <a:p>
            <a:endParaRPr lang="en-US"/>
          </a:p>
        </p:txBody>
      </p:sp>
      <p:pic>
        <p:nvPicPr>
          <p:cNvPr id="362509" name="Picture 13" descr="mounted_state"/>
          <p:cNvPicPr>
            <a:picLocks noChangeAspect="1" noChangeArrowheads="1"/>
          </p:cNvPicPr>
          <p:nvPr/>
        </p:nvPicPr>
        <p:blipFill>
          <a:blip r:embed="rId3" cstate="print"/>
          <a:srcRect/>
          <a:stretch>
            <a:fillRect/>
          </a:stretch>
        </p:blipFill>
        <p:spPr bwMode="gray">
          <a:xfrm>
            <a:off x="6172200" y="3070225"/>
            <a:ext cx="2343150" cy="1076325"/>
          </a:xfrm>
          <a:prstGeom prst="rect">
            <a:avLst/>
          </a:prstGeom>
          <a:noFill/>
          <a:ln w="28575">
            <a:solidFill>
              <a:schemeClr val="tx1"/>
            </a:solidFill>
            <a:miter lim="800000"/>
            <a:headEnd/>
            <a:tailEnd/>
          </a:ln>
        </p:spPr>
      </p:pic>
      <p:sp>
        <p:nvSpPr>
          <p:cNvPr id="362510" name="Line 14"/>
          <p:cNvSpPr>
            <a:spLocks noChangeShapeType="1"/>
          </p:cNvSpPr>
          <p:nvPr/>
        </p:nvSpPr>
        <p:spPr bwMode="gray">
          <a:xfrm>
            <a:off x="5791200" y="3571875"/>
            <a:ext cx="314325" cy="0"/>
          </a:xfrm>
          <a:prstGeom prst="line">
            <a:avLst/>
          </a:prstGeom>
          <a:noFill/>
          <a:ln w="28575" cap="rnd">
            <a:solidFill>
              <a:schemeClr val="accent2"/>
            </a:solidFill>
            <a:round/>
            <a:headEnd type="none" w="sm" len="sm"/>
            <a:tailEnd type="triangle" w="sm" len="sm"/>
          </a:ln>
          <a:effectLst/>
        </p:spPr>
        <p:txBody>
          <a:bodyPr/>
          <a:lstStyle/>
          <a:p>
            <a:endParaRPr 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79" name="Rectangle 15"/>
          <p:cNvSpPr>
            <a:spLocks noGrp="1" noChangeArrowheads="1"/>
          </p:cNvSpPr>
          <p:nvPr>
            <p:ph type="title"/>
          </p:nvPr>
        </p:nvSpPr>
        <p:spPr/>
        <p:txBody>
          <a:bodyPr/>
          <a:lstStyle/>
          <a:p>
            <a:r>
              <a:rPr lang="en-US"/>
              <a:t>Management Framework</a:t>
            </a:r>
          </a:p>
        </p:txBody>
      </p:sp>
      <p:sp>
        <p:nvSpPr>
          <p:cNvPr id="318480" name="Rectangle 16"/>
          <p:cNvSpPr>
            <a:spLocks noGrp="1" noChangeArrowheads="1"/>
          </p:cNvSpPr>
          <p:nvPr>
            <p:ph type="body" idx="1"/>
          </p:nvPr>
        </p:nvSpPr>
        <p:spPr>
          <a:xfrm>
            <a:off x="609600" y="1447800"/>
            <a:ext cx="7918450" cy="2401888"/>
          </a:xfrm>
        </p:spPr>
        <p:txBody>
          <a:bodyPr/>
          <a:lstStyle/>
          <a:p>
            <a:pPr>
              <a:spcBef>
                <a:spcPct val="0"/>
              </a:spcBef>
            </a:pPr>
            <a:r>
              <a:rPr lang="en-US"/>
              <a:t>Oracle Database 11</a:t>
            </a:r>
            <a:r>
              <a:rPr lang="en-US" i="1"/>
              <a:t>g </a:t>
            </a:r>
            <a:r>
              <a:rPr lang="en-US"/>
              <a:t>Release 2 management framework</a:t>
            </a:r>
            <a:br>
              <a:rPr lang="en-US"/>
            </a:br>
            <a:r>
              <a:rPr lang="en-US"/>
              <a:t>components:</a:t>
            </a:r>
          </a:p>
          <a:p>
            <a:pPr lvl="1">
              <a:spcBef>
                <a:spcPct val="0"/>
              </a:spcBef>
            </a:pPr>
            <a:r>
              <a:rPr lang="en-US"/>
              <a:t>Database instance </a:t>
            </a:r>
          </a:p>
          <a:p>
            <a:pPr lvl="1">
              <a:spcBef>
                <a:spcPct val="0"/>
              </a:spcBef>
            </a:pPr>
            <a:r>
              <a:rPr lang="en-US"/>
              <a:t>Listener</a:t>
            </a:r>
          </a:p>
          <a:p>
            <a:pPr lvl="1">
              <a:spcBef>
                <a:spcPct val="0"/>
              </a:spcBef>
            </a:pPr>
            <a:r>
              <a:rPr lang="en-US"/>
              <a:t>Management interface: </a:t>
            </a:r>
          </a:p>
          <a:p>
            <a:pPr lvl="2">
              <a:spcBef>
                <a:spcPct val="15000"/>
              </a:spcBef>
            </a:pPr>
            <a:r>
              <a:rPr lang="en-US"/>
              <a:t>Database Control</a:t>
            </a:r>
          </a:p>
          <a:p>
            <a:pPr lvl="2">
              <a:spcBef>
                <a:spcPct val="15000"/>
              </a:spcBef>
            </a:pPr>
            <a:r>
              <a:rPr lang="en-US"/>
              <a:t>Management agent (when using Grid Control)</a:t>
            </a:r>
          </a:p>
        </p:txBody>
      </p:sp>
      <p:sp>
        <p:nvSpPr>
          <p:cNvPr id="318469" name="Text Box 5"/>
          <p:cNvSpPr txBox="1">
            <a:spLocks noChangeArrowheads="1"/>
          </p:cNvSpPr>
          <p:nvPr/>
        </p:nvSpPr>
        <p:spPr bwMode="auto">
          <a:xfrm>
            <a:off x="5665788" y="5308600"/>
            <a:ext cx="1189037" cy="366713"/>
          </a:xfrm>
          <a:prstGeom prst="rect">
            <a:avLst/>
          </a:prstGeom>
          <a:noFill/>
          <a:ln w="28575">
            <a:noFill/>
            <a:miter lim="800000"/>
            <a:headEnd type="none" w="sm" len="sm"/>
            <a:tailEnd type="none" w="sm" len="sm"/>
          </a:ln>
          <a:effectLst/>
        </p:spPr>
        <p:txBody>
          <a:bodyPr>
            <a:spAutoFit/>
          </a:bodyPr>
          <a:lstStyle/>
          <a:p>
            <a:pPr defTabSz="228600">
              <a:spcBef>
                <a:spcPct val="50000"/>
              </a:spcBef>
            </a:pPr>
            <a:r>
              <a:rPr lang="en-US"/>
              <a:t>Listener</a:t>
            </a:r>
          </a:p>
        </p:txBody>
      </p:sp>
      <p:pic>
        <p:nvPicPr>
          <p:cNvPr id="318470" name="Picture 6" descr="Screens: Browser, Frames"/>
          <p:cNvPicPr>
            <a:picLocks noChangeAspect="1" noChangeArrowheads="1"/>
          </p:cNvPicPr>
          <p:nvPr/>
        </p:nvPicPr>
        <p:blipFill>
          <a:blip r:embed="rId3" cstate="print"/>
          <a:srcRect/>
          <a:stretch>
            <a:fillRect/>
          </a:stretch>
        </p:blipFill>
        <p:spPr bwMode="gray">
          <a:xfrm>
            <a:off x="4019550" y="4268788"/>
            <a:ext cx="919163" cy="1108075"/>
          </a:xfrm>
          <a:prstGeom prst="rect">
            <a:avLst/>
          </a:prstGeom>
          <a:noFill/>
        </p:spPr>
      </p:pic>
      <p:sp>
        <p:nvSpPr>
          <p:cNvPr id="318471" name="Text Box 7"/>
          <p:cNvSpPr txBox="1">
            <a:spLocks noChangeArrowheads="1"/>
          </p:cNvSpPr>
          <p:nvPr/>
        </p:nvSpPr>
        <p:spPr bwMode="auto">
          <a:xfrm>
            <a:off x="3703638" y="5359400"/>
            <a:ext cx="1552575" cy="641350"/>
          </a:xfrm>
          <a:prstGeom prst="rect">
            <a:avLst/>
          </a:prstGeom>
          <a:noFill/>
          <a:ln w="28575">
            <a:noFill/>
            <a:miter lim="800000"/>
            <a:headEnd type="none" w="sm" len="sm"/>
            <a:tailEnd type="none" w="sm" len="sm"/>
          </a:ln>
          <a:effectLst/>
        </p:spPr>
        <p:txBody>
          <a:bodyPr>
            <a:spAutoFit/>
          </a:bodyPr>
          <a:lstStyle/>
          <a:p>
            <a:pPr defTabSz="228600">
              <a:spcBef>
                <a:spcPct val="50000"/>
              </a:spcBef>
            </a:pPr>
            <a:r>
              <a:rPr lang="en-US"/>
              <a:t>Database Control</a:t>
            </a:r>
          </a:p>
        </p:txBody>
      </p:sp>
      <p:sp>
        <p:nvSpPr>
          <p:cNvPr id="318472" name="Oval 8"/>
          <p:cNvSpPr>
            <a:spLocks noChangeArrowheads="1"/>
          </p:cNvSpPr>
          <p:nvPr/>
        </p:nvSpPr>
        <p:spPr bwMode="blackWhite">
          <a:xfrm>
            <a:off x="1128713" y="4476750"/>
            <a:ext cx="1941512" cy="981075"/>
          </a:xfrm>
          <a:prstGeom prst="ellipse">
            <a:avLst/>
          </a:prstGeom>
          <a:solidFill>
            <a:srgbClr val="99CCFF"/>
          </a:solidFill>
          <a:ln w="28575">
            <a:solidFill>
              <a:schemeClr val="tx1"/>
            </a:solidFill>
            <a:round/>
            <a:headEnd type="none" w="sm" len="sm"/>
            <a:tailEnd type="none" w="sm" len="sm"/>
          </a:ln>
          <a:effectLst/>
        </p:spPr>
        <p:txBody>
          <a:bodyPr wrap="none" anchor="ctr" anchorCtr="1"/>
          <a:lstStyle/>
          <a:p>
            <a:pPr defTabSz="228600"/>
            <a:r>
              <a:rPr lang="en-US"/>
              <a:t>Management</a:t>
            </a:r>
          </a:p>
          <a:p>
            <a:pPr defTabSz="228600"/>
            <a:r>
              <a:rPr lang="en-US"/>
              <a:t>agent</a:t>
            </a:r>
          </a:p>
        </p:txBody>
      </p:sp>
      <p:sp>
        <p:nvSpPr>
          <p:cNvPr id="318473" name="Rectangle 9"/>
          <p:cNvSpPr>
            <a:spLocks noChangeArrowheads="1"/>
          </p:cNvSpPr>
          <p:nvPr/>
        </p:nvSpPr>
        <p:spPr bwMode="auto">
          <a:xfrm>
            <a:off x="1057275" y="4224338"/>
            <a:ext cx="4087813" cy="1728787"/>
          </a:xfrm>
          <a:prstGeom prst="rect">
            <a:avLst/>
          </a:prstGeom>
          <a:noFill/>
          <a:ln w="28575">
            <a:solidFill>
              <a:srgbClr val="00CCCC"/>
            </a:solidFill>
            <a:prstDash val="sysDot"/>
            <a:miter lim="800000"/>
            <a:headEnd type="none" w="sm" len="sm"/>
            <a:tailEnd type="none" w="sm" len="sm"/>
          </a:ln>
          <a:effectLst/>
        </p:spPr>
        <p:txBody>
          <a:bodyPr wrap="none" anchor="ctr"/>
          <a:lstStyle/>
          <a:p>
            <a:endParaRPr lang="en-US"/>
          </a:p>
        </p:txBody>
      </p:sp>
      <p:sp>
        <p:nvSpPr>
          <p:cNvPr id="318474" name="Text Box 10"/>
          <p:cNvSpPr txBox="1">
            <a:spLocks noChangeArrowheads="1"/>
          </p:cNvSpPr>
          <p:nvPr/>
        </p:nvSpPr>
        <p:spPr bwMode="auto">
          <a:xfrm>
            <a:off x="947738" y="5946775"/>
            <a:ext cx="4230687" cy="366713"/>
          </a:xfrm>
          <a:prstGeom prst="rect">
            <a:avLst/>
          </a:prstGeom>
          <a:noFill/>
          <a:ln w="28575">
            <a:noFill/>
            <a:miter lim="800000"/>
            <a:headEnd type="none" w="sm" len="sm"/>
            <a:tailEnd type="none" w="sm" len="sm"/>
          </a:ln>
          <a:effectLst/>
        </p:spPr>
        <p:txBody>
          <a:bodyPr>
            <a:spAutoFit/>
          </a:bodyPr>
          <a:lstStyle/>
          <a:p>
            <a:pPr defTabSz="228600">
              <a:spcBef>
                <a:spcPct val="50000"/>
              </a:spcBef>
            </a:pPr>
            <a:r>
              <a:rPr lang="en-US"/>
              <a:t>Management interface</a:t>
            </a:r>
          </a:p>
        </p:txBody>
      </p:sp>
      <p:sp>
        <p:nvSpPr>
          <p:cNvPr id="318475" name="Text Box 11"/>
          <p:cNvSpPr txBox="1">
            <a:spLocks noChangeArrowheads="1"/>
          </p:cNvSpPr>
          <p:nvPr/>
        </p:nvSpPr>
        <p:spPr bwMode="auto">
          <a:xfrm>
            <a:off x="3097213" y="4729163"/>
            <a:ext cx="771525" cy="366712"/>
          </a:xfrm>
          <a:prstGeom prst="rect">
            <a:avLst/>
          </a:prstGeom>
          <a:noFill/>
          <a:ln w="28575">
            <a:noFill/>
            <a:miter lim="800000"/>
            <a:headEnd type="none" w="sm" len="sm"/>
            <a:tailEnd type="none" w="sm" len="sm"/>
          </a:ln>
          <a:effectLst/>
        </p:spPr>
        <p:txBody>
          <a:bodyPr>
            <a:spAutoFit/>
          </a:bodyPr>
          <a:lstStyle/>
          <a:p>
            <a:pPr defTabSz="228600">
              <a:spcBef>
                <a:spcPct val="50000"/>
              </a:spcBef>
            </a:pPr>
            <a:r>
              <a:rPr lang="en-US"/>
              <a:t>or</a:t>
            </a:r>
          </a:p>
        </p:txBody>
      </p:sp>
      <p:pic>
        <p:nvPicPr>
          <p:cNvPr id="318476" name="Picture 12" descr="datab004_green"/>
          <p:cNvPicPr>
            <a:picLocks noChangeAspect="1" noChangeArrowheads="1"/>
          </p:cNvPicPr>
          <p:nvPr/>
        </p:nvPicPr>
        <p:blipFill>
          <a:blip r:embed="rId4" cstate="print"/>
          <a:srcRect/>
          <a:stretch>
            <a:fillRect/>
          </a:stretch>
        </p:blipFill>
        <p:spPr bwMode="gray">
          <a:xfrm>
            <a:off x="7010400" y="4175125"/>
            <a:ext cx="1235075" cy="1463675"/>
          </a:xfrm>
          <a:prstGeom prst="rect">
            <a:avLst/>
          </a:prstGeom>
          <a:noFill/>
        </p:spPr>
      </p:pic>
      <p:pic>
        <p:nvPicPr>
          <p:cNvPr id="318478" name="Picture 14" descr="elect013"/>
          <p:cNvPicPr>
            <a:picLocks noChangeAspect="1" noChangeArrowheads="1"/>
          </p:cNvPicPr>
          <p:nvPr/>
        </p:nvPicPr>
        <p:blipFill>
          <a:blip r:embed="rId5" cstate="print"/>
          <a:srcRect/>
          <a:stretch>
            <a:fillRect/>
          </a:stretch>
        </p:blipFill>
        <p:spPr bwMode="auto">
          <a:xfrm>
            <a:off x="5791200" y="4483100"/>
            <a:ext cx="927100" cy="927100"/>
          </a:xfrm>
          <a:prstGeom prst="rect">
            <a:avLst/>
          </a:prstGeom>
          <a:noFill/>
        </p:spPr>
      </p:pic>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p:txBody>
          <a:bodyPr/>
          <a:lstStyle/>
          <a:p>
            <a:r>
              <a:rPr lang="en-US"/>
              <a:t>Starting Up an Oracle Database Instance: </a:t>
            </a:r>
            <a:br>
              <a:rPr lang="en-US"/>
            </a:br>
            <a:r>
              <a:rPr lang="en-US">
                <a:latin typeface="Courier New" pitchFamily="49" charset="0"/>
              </a:rPr>
              <a:t>OPEN</a:t>
            </a:r>
          </a:p>
        </p:txBody>
      </p:sp>
      <p:sp>
        <p:nvSpPr>
          <p:cNvPr id="364547" name="Freeform 3"/>
          <p:cNvSpPr>
            <a:spLocks/>
          </p:cNvSpPr>
          <p:nvPr/>
        </p:nvSpPr>
        <p:spPr bwMode="gray">
          <a:xfrm>
            <a:off x="1676400" y="1990725"/>
            <a:ext cx="6689725" cy="3189288"/>
          </a:xfrm>
          <a:custGeom>
            <a:avLst/>
            <a:gdLst/>
            <a:ahLst/>
            <a:cxnLst>
              <a:cxn ang="0">
                <a:pos x="0" y="2009"/>
              </a:cxn>
              <a:cxn ang="0">
                <a:pos x="992" y="2009"/>
              </a:cxn>
              <a:cxn ang="0">
                <a:pos x="992" y="1335"/>
              </a:cxn>
              <a:cxn ang="0">
                <a:pos x="1715" y="1335"/>
              </a:cxn>
              <a:cxn ang="0">
                <a:pos x="1715" y="661"/>
              </a:cxn>
              <a:cxn ang="0">
                <a:pos x="2462" y="661"/>
              </a:cxn>
              <a:cxn ang="0">
                <a:pos x="2462" y="0"/>
              </a:cxn>
              <a:cxn ang="0">
                <a:pos x="2584" y="0"/>
              </a:cxn>
              <a:cxn ang="0">
                <a:pos x="2621" y="0"/>
              </a:cxn>
              <a:cxn ang="0">
                <a:pos x="2682" y="0"/>
              </a:cxn>
              <a:cxn ang="0">
                <a:pos x="4214" y="0"/>
              </a:cxn>
            </a:cxnLst>
            <a:rect l="0" t="0" r="r" b="b"/>
            <a:pathLst>
              <a:path w="4214" h="2009">
                <a:moveTo>
                  <a:pt x="0" y="2009"/>
                </a:moveTo>
                <a:lnTo>
                  <a:pt x="992" y="2009"/>
                </a:lnTo>
                <a:lnTo>
                  <a:pt x="992" y="1335"/>
                </a:lnTo>
                <a:lnTo>
                  <a:pt x="1715" y="1335"/>
                </a:lnTo>
                <a:lnTo>
                  <a:pt x="1715" y="661"/>
                </a:lnTo>
                <a:lnTo>
                  <a:pt x="2462" y="661"/>
                </a:lnTo>
                <a:lnTo>
                  <a:pt x="2462" y="0"/>
                </a:lnTo>
                <a:lnTo>
                  <a:pt x="2584" y="0"/>
                </a:lnTo>
                <a:lnTo>
                  <a:pt x="2621" y="0"/>
                </a:lnTo>
                <a:lnTo>
                  <a:pt x="2682" y="0"/>
                </a:lnTo>
                <a:lnTo>
                  <a:pt x="4214" y="0"/>
                </a:lnTo>
              </a:path>
            </a:pathLst>
          </a:custGeom>
          <a:noFill/>
          <a:ln w="28575" cap="rnd" cmpd="sng">
            <a:solidFill>
              <a:schemeClr val="hlink"/>
            </a:solidFill>
            <a:prstDash val="solid"/>
            <a:round/>
            <a:headEnd type="none" w="sm" len="sm"/>
            <a:tailEnd type="none" w="sm" len="sm"/>
          </a:ln>
          <a:effectLst/>
        </p:spPr>
        <p:txBody>
          <a:bodyPr/>
          <a:lstStyle/>
          <a:p>
            <a:endParaRPr lang="en-US"/>
          </a:p>
        </p:txBody>
      </p:sp>
      <p:sp>
        <p:nvSpPr>
          <p:cNvPr id="364548" name="Rectangle 4"/>
          <p:cNvSpPr>
            <a:spLocks noChangeArrowheads="1"/>
          </p:cNvSpPr>
          <p:nvPr/>
        </p:nvSpPr>
        <p:spPr bwMode="auto">
          <a:xfrm>
            <a:off x="5445125" y="1674813"/>
            <a:ext cx="1192213" cy="366712"/>
          </a:xfrm>
          <a:prstGeom prst="rect">
            <a:avLst/>
          </a:prstGeom>
          <a:noFill/>
          <a:ln w="9525">
            <a:noFill/>
            <a:miter lim="800000"/>
            <a:headEnd/>
            <a:tailEnd/>
          </a:ln>
          <a:effectLst/>
        </p:spPr>
        <p:txBody>
          <a:bodyPr lIns="92075" tIns="46038" rIns="92075" bIns="46038">
            <a:spAutoFit/>
          </a:bodyPr>
          <a:lstStyle/>
          <a:p>
            <a:pPr algn="l" defTabSz="346075" eaLnBrk="0" hangingPunct="0">
              <a:spcBef>
                <a:spcPct val="0"/>
              </a:spcBef>
              <a:buClrTx/>
              <a:buFontTx/>
              <a:buNone/>
              <a:tabLst>
                <a:tab pos="571500" algn="l"/>
              </a:tabLst>
            </a:pPr>
            <a:r>
              <a:rPr lang="en-US">
                <a:latin typeface="Courier New" pitchFamily="49" charset="0"/>
              </a:rPr>
              <a:t>OPEN</a:t>
            </a:r>
          </a:p>
        </p:txBody>
      </p:sp>
      <p:sp>
        <p:nvSpPr>
          <p:cNvPr id="364549" name="Rectangle 5"/>
          <p:cNvSpPr>
            <a:spLocks noChangeArrowheads="1"/>
          </p:cNvSpPr>
          <p:nvPr/>
        </p:nvSpPr>
        <p:spPr bwMode="auto">
          <a:xfrm>
            <a:off x="4311650" y="2703513"/>
            <a:ext cx="1030288" cy="366712"/>
          </a:xfrm>
          <a:prstGeom prst="rect">
            <a:avLst/>
          </a:prstGeom>
          <a:noFill/>
          <a:ln w="9525">
            <a:noFill/>
            <a:miter lim="800000"/>
            <a:headEnd/>
            <a:tailEnd/>
          </a:ln>
          <a:effectLst/>
        </p:spPr>
        <p:txBody>
          <a:bodyPr lIns="92075" tIns="46038" rIns="92075" bIns="46038">
            <a:spAutoFit/>
          </a:bodyPr>
          <a:lstStyle/>
          <a:p>
            <a:pPr algn="l" defTabSz="346075" eaLnBrk="0" hangingPunct="0">
              <a:spcBef>
                <a:spcPct val="0"/>
              </a:spcBef>
              <a:buClrTx/>
              <a:buFontTx/>
              <a:buNone/>
              <a:tabLst>
                <a:tab pos="571500" algn="l"/>
              </a:tabLst>
            </a:pPr>
            <a:r>
              <a:rPr lang="en-US">
                <a:latin typeface="Courier New" pitchFamily="49" charset="0"/>
              </a:rPr>
              <a:t>MOUNT</a:t>
            </a:r>
          </a:p>
        </p:txBody>
      </p:sp>
      <p:sp>
        <p:nvSpPr>
          <p:cNvPr id="364550" name="Rectangle 6"/>
          <p:cNvSpPr>
            <a:spLocks noChangeArrowheads="1"/>
          </p:cNvSpPr>
          <p:nvPr/>
        </p:nvSpPr>
        <p:spPr bwMode="auto">
          <a:xfrm>
            <a:off x="2979738" y="3733800"/>
            <a:ext cx="1371600" cy="366713"/>
          </a:xfrm>
          <a:prstGeom prst="rect">
            <a:avLst/>
          </a:prstGeom>
          <a:noFill/>
          <a:ln w="9525">
            <a:noFill/>
            <a:miter lim="800000"/>
            <a:headEnd/>
            <a:tailEnd/>
          </a:ln>
          <a:effectLst/>
        </p:spPr>
        <p:txBody>
          <a:bodyPr lIns="92075" tIns="46038" rIns="92075" bIns="46038">
            <a:spAutoFit/>
          </a:bodyPr>
          <a:lstStyle/>
          <a:p>
            <a:pPr algn="l" defTabSz="346075" eaLnBrk="0" hangingPunct="0">
              <a:spcBef>
                <a:spcPct val="0"/>
              </a:spcBef>
              <a:buClrTx/>
              <a:buFontTx/>
              <a:buNone/>
              <a:tabLst>
                <a:tab pos="571500" algn="l"/>
              </a:tabLst>
            </a:pPr>
            <a:r>
              <a:rPr lang="en-US">
                <a:latin typeface="Courier New" pitchFamily="49" charset="0"/>
              </a:rPr>
              <a:t>NOMOUNT</a:t>
            </a:r>
          </a:p>
        </p:txBody>
      </p:sp>
      <p:sp>
        <p:nvSpPr>
          <p:cNvPr id="364551" name="Rectangle 7"/>
          <p:cNvSpPr>
            <a:spLocks noChangeArrowheads="1"/>
          </p:cNvSpPr>
          <p:nvPr/>
        </p:nvSpPr>
        <p:spPr bwMode="auto">
          <a:xfrm>
            <a:off x="1555750" y="4818063"/>
            <a:ext cx="1652588" cy="366712"/>
          </a:xfrm>
          <a:prstGeom prst="rect">
            <a:avLst/>
          </a:prstGeom>
          <a:noFill/>
          <a:ln w="9525">
            <a:noFill/>
            <a:miter lim="800000"/>
            <a:headEnd/>
            <a:tailEnd/>
          </a:ln>
          <a:effectLst/>
        </p:spPr>
        <p:txBody>
          <a:bodyPr lIns="92075" tIns="46038" rIns="92075" bIns="46038">
            <a:spAutoFit/>
          </a:bodyPr>
          <a:lstStyle/>
          <a:p>
            <a:pPr algn="l" defTabSz="346075" eaLnBrk="0" hangingPunct="0">
              <a:spcBef>
                <a:spcPct val="0"/>
              </a:spcBef>
              <a:buClrTx/>
              <a:buFontTx/>
              <a:buNone/>
              <a:tabLst>
                <a:tab pos="571500" algn="l"/>
              </a:tabLst>
            </a:pPr>
            <a:r>
              <a:rPr lang="en-US">
                <a:latin typeface="Courier New" pitchFamily="49" charset="0"/>
              </a:rPr>
              <a:t>SHUTDOWN</a:t>
            </a:r>
          </a:p>
        </p:txBody>
      </p:sp>
      <p:sp>
        <p:nvSpPr>
          <p:cNvPr id="364552" name="Rectangle 8"/>
          <p:cNvSpPr>
            <a:spLocks noChangeArrowheads="1"/>
          </p:cNvSpPr>
          <p:nvPr/>
        </p:nvSpPr>
        <p:spPr bwMode="auto">
          <a:xfrm>
            <a:off x="5573713" y="2085975"/>
            <a:ext cx="2944812" cy="915988"/>
          </a:xfrm>
          <a:prstGeom prst="rect">
            <a:avLst/>
          </a:prstGeom>
          <a:noFill/>
          <a:ln w="9525">
            <a:noFill/>
            <a:miter lim="800000"/>
            <a:headEnd/>
            <a:tailEnd/>
          </a:ln>
          <a:effectLst/>
        </p:spPr>
        <p:txBody>
          <a:bodyPr lIns="92075" tIns="46038" rIns="92075" bIns="46038">
            <a:spAutoFit/>
          </a:bodyPr>
          <a:lstStyle/>
          <a:p>
            <a:pPr algn="l" defTabSz="346075" eaLnBrk="0" hangingPunct="0">
              <a:spcBef>
                <a:spcPct val="0"/>
              </a:spcBef>
              <a:buClrTx/>
              <a:buFontTx/>
              <a:buNone/>
              <a:tabLst>
                <a:tab pos="571500" algn="l"/>
              </a:tabLst>
            </a:pPr>
            <a:r>
              <a:rPr lang="en-US"/>
              <a:t>All files opened as described by the control file for this instance</a:t>
            </a:r>
          </a:p>
        </p:txBody>
      </p:sp>
      <p:sp>
        <p:nvSpPr>
          <p:cNvPr id="364553" name="Rectangle 9"/>
          <p:cNvSpPr>
            <a:spLocks noChangeArrowheads="1"/>
          </p:cNvSpPr>
          <p:nvPr/>
        </p:nvSpPr>
        <p:spPr bwMode="auto">
          <a:xfrm>
            <a:off x="4432300" y="3167063"/>
            <a:ext cx="1878013" cy="915987"/>
          </a:xfrm>
          <a:prstGeom prst="rect">
            <a:avLst/>
          </a:prstGeom>
          <a:noFill/>
          <a:ln w="9525">
            <a:noFill/>
            <a:miter lim="800000"/>
            <a:headEnd/>
            <a:tailEnd/>
          </a:ln>
          <a:effectLst/>
        </p:spPr>
        <p:txBody>
          <a:bodyPr lIns="92075" tIns="46038" rIns="92075" bIns="46038">
            <a:spAutoFit/>
          </a:bodyPr>
          <a:lstStyle/>
          <a:p>
            <a:pPr algn="l" defTabSz="346075" eaLnBrk="0" hangingPunct="0">
              <a:spcBef>
                <a:spcPct val="0"/>
              </a:spcBef>
              <a:buClrTx/>
              <a:buFontTx/>
              <a:buNone/>
              <a:tabLst>
                <a:tab pos="571500" algn="l"/>
              </a:tabLst>
            </a:pPr>
            <a:r>
              <a:rPr lang="en-US"/>
              <a:t>Control file opened for this instance</a:t>
            </a:r>
          </a:p>
        </p:txBody>
      </p:sp>
      <p:sp>
        <p:nvSpPr>
          <p:cNvPr id="364554" name="Rectangle 10"/>
          <p:cNvSpPr>
            <a:spLocks noChangeArrowheads="1"/>
          </p:cNvSpPr>
          <p:nvPr/>
        </p:nvSpPr>
        <p:spPr bwMode="auto">
          <a:xfrm>
            <a:off x="3255963" y="4270375"/>
            <a:ext cx="1725612" cy="641350"/>
          </a:xfrm>
          <a:prstGeom prst="rect">
            <a:avLst/>
          </a:prstGeom>
          <a:noFill/>
          <a:ln w="9525">
            <a:noFill/>
            <a:miter lim="800000"/>
            <a:headEnd/>
            <a:tailEnd/>
          </a:ln>
          <a:effectLst/>
        </p:spPr>
        <p:txBody>
          <a:bodyPr lIns="92075" tIns="46038" rIns="92075" bIns="46038">
            <a:spAutoFit/>
          </a:bodyPr>
          <a:lstStyle/>
          <a:p>
            <a:pPr algn="l" defTabSz="346075" eaLnBrk="0" hangingPunct="0">
              <a:spcBef>
                <a:spcPct val="0"/>
              </a:spcBef>
              <a:buClrTx/>
              <a:buFontTx/>
              <a:buNone/>
              <a:tabLst>
                <a:tab pos="571500" algn="l"/>
              </a:tabLst>
            </a:pPr>
            <a:r>
              <a:rPr lang="en-US"/>
              <a:t>Instance </a:t>
            </a:r>
            <a:br>
              <a:rPr lang="en-US"/>
            </a:br>
            <a:r>
              <a:rPr lang="en-US"/>
              <a:t>started</a:t>
            </a:r>
          </a:p>
        </p:txBody>
      </p:sp>
      <p:sp>
        <p:nvSpPr>
          <p:cNvPr id="364555" name="Rectangle 11"/>
          <p:cNvSpPr>
            <a:spLocks noChangeArrowheads="1"/>
          </p:cNvSpPr>
          <p:nvPr/>
        </p:nvSpPr>
        <p:spPr bwMode="auto">
          <a:xfrm>
            <a:off x="1036638" y="2027238"/>
            <a:ext cx="1139825" cy="366712"/>
          </a:xfrm>
          <a:prstGeom prst="rect">
            <a:avLst/>
          </a:prstGeom>
          <a:noFill/>
          <a:ln w="9525">
            <a:noFill/>
            <a:miter lim="800000"/>
            <a:headEnd/>
            <a:tailEnd/>
          </a:ln>
          <a:effectLst/>
        </p:spPr>
        <p:txBody>
          <a:bodyPr wrap="none" lIns="92075" tIns="46038" rIns="92075" bIns="46038">
            <a:spAutoFit/>
          </a:bodyPr>
          <a:lstStyle/>
          <a:p>
            <a:pPr algn="l" eaLnBrk="0" hangingPunct="0">
              <a:spcBef>
                <a:spcPct val="0"/>
              </a:spcBef>
              <a:buClrTx/>
              <a:buFontTx/>
              <a:buNone/>
            </a:pPr>
            <a:r>
              <a:rPr lang="en-US">
                <a:latin typeface="Courier New" pitchFamily="49" charset="0"/>
              </a:rPr>
              <a:t>STARTUP</a:t>
            </a:r>
          </a:p>
        </p:txBody>
      </p:sp>
      <p:sp>
        <p:nvSpPr>
          <p:cNvPr id="364556" name="Line 12"/>
          <p:cNvSpPr>
            <a:spLocks noChangeShapeType="1"/>
          </p:cNvSpPr>
          <p:nvPr/>
        </p:nvSpPr>
        <p:spPr bwMode="auto">
          <a:xfrm flipV="1">
            <a:off x="889000" y="2027238"/>
            <a:ext cx="1588" cy="1920875"/>
          </a:xfrm>
          <a:prstGeom prst="line">
            <a:avLst/>
          </a:prstGeom>
          <a:noFill/>
          <a:ln w="28575">
            <a:solidFill>
              <a:schemeClr val="tx2"/>
            </a:solidFill>
            <a:round/>
            <a:headEnd type="none" w="sm" len="sm"/>
            <a:tailEnd type="triangle" w="sm" len="sm"/>
          </a:ln>
          <a:effectLst/>
        </p:spPr>
        <p:txBody>
          <a:bodyPr/>
          <a:lstStyle/>
          <a:p>
            <a:endParaRPr lang="en-US"/>
          </a:p>
        </p:txBody>
      </p:sp>
      <p:pic>
        <p:nvPicPr>
          <p:cNvPr id="364557" name="Picture 13" descr="open_state"/>
          <p:cNvPicPr>
            <a:picLocks noChangeAspect="1" noChangeArrowheads="1"/>
          </p:cNvPicPr>
          <p:nvPr/>
        </p:nvPicPr>
        <p:blipFill>
          <a:blip r:embed="rId3" cstate="print"/>
          <a:srcRect/>
          <a:stretch>
            <a:fillRect/>
          </a:stretch>
        </p:blipFill>
        <p:spPr bwMode="gray">
          <a:xfrm>
            <a:off x="2686050" y="1990725"/>
            <a:ext cx="2295525" cy="685800"/>
          </a:xfrm>
          <a:prstGeom prst="rect">
            <a:avLst/>
          </a:prstGeom>
          <a:noFill/>
          <a:ln w="28575">
            <a:solidFill>
              <a:schemeClr val="tx1"/>
            </a:solidFill>
            <a:miter lim="800000"/>
            <a:headEnd/>
            <a:tailEnd/>
          </a:ln>
        </p:spPr>
      </p:pic>
      <p:sp>
        <p:nvSpPr>
          <p:cNvPr id="364558" name="Line 14"/>
          <p:cNvSpPr>
            <a:spLocks noChangeShapeType="1"/>
          </p:cNvSpPr>
          <p:nvPr/>
        </p:nvSpPr>
        <p:spPr bwMode="auto">
          <a:xfrm flipH="1">
            <a:off x="5105400" y="2371725"/>
            <a:ext cx="468313" cy="0"/>
          </a:xfrm>
          <a:prstGeom prst="line">
            <a:avLst/>
          </a:prstGeom>
          <a:noFill/>
          <a:ln w="28575">
            <a:solidFill>
              <a:srgbClr val="FF0000"/>
            </a:solidFill>
            <a:round/>
            <a:headEnd type="none" w="sm" len="sm"/>
            <a:tailEnd type="triangle" w="sm" len="sm"/>
          </a:ln>
          <a:effectLst/>
        </p:spPr>
        <p:txBody>
          <a:bodyPr/>
          <a:lstStyle/>
          <a:p>
            <a:endParaRPr lang="en-US"/>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type="title"/>
          </p:nvPr>
        </p:nvSpPr>
        <p:spPr/>
        <p:txBody>
          <a:bodyPr/>
          <a:lstStyle/>
          <a:p>
            <a:r>
              <a:rPr lang="en-US"/>
              <a:t>Startup Options: Examples</a:t>
            </a:r>
          </a:p>
        </p:txBody>
      </p:sp>
      <p:sp>
        <p:nvSpPr>
          <p:cNvPr id="366595" name="Rectangle 3"/>
          <p:cNvSpPr>
            <a:spLocks noChangeArrowheads="1"/>
          </p:cNvSpPr>
          <p:nvPr/>
        </p:nvSpPr>
        <p:spPr bwMode="blackGray">
          <a:xfrm>
            <a:off x="1447800" y="1787525"/>
            <a:ext cx="6411913" cy="422275"/>
          </a:xfrm>
          <a:prstGeom prst="rect">
            <a:avLst/>
          </a:prstGeom>
          <a:solidFill>
            <a:schemeClr val="accent1"/>
          </a:solidFill>
          <a:ln w="25400">
            <a:solidFill>
              <a:schemeClr val="bg2"/>
            </a:solidFill>
            <a:miter lim="800000"/>
            <a:headEnd/>
            <a:tailEnd/>
          </a:ln>
          <a:effectLst/>
        </p:spPr>
        <p:txBody>
          <a:bodyPr lIns="92075" tIns="46038" rIns="92075" bIns="46038">
            <a:spAutoFit/>
          </a:bodyPr>
          <a:lstStyle/>
          <a:p>
            <a:pPr algn="l" defTabSz="400050" eaLnBrk="0" hangingPunct="0">
              <a:spcBef>
                <a:spcPct val="0"/>
              </a:spcBef>
              <a:buClrTx/>
              <a:buFontTx/>
              <a:buNone/>
              <a:tabLst>
                <a:tab pos="400050" algn="r"/>
                <a:tab pos="673100" algn="l"/>
              </a:tabLst>
            </a:pPr>
            <a:r>
              <a:rPr lang="en-US" sz="2000">
                <a:solidFill>
                  <a:schemeClr val="bg2"/>
                </a:solidFill>
                <a:latin typeface="Courier New" pitchFamily="49" charset="0"/>
              </a:rPr>
              <a:t>SQL&gt; startup</a:t>
            </a:r>
          </a:p>
        </p:txBody>
      </p:sp>
      <p:sp>
        <p:nvSpPr>
          <p:cNvPr id="366596" name="Rectangle 4"/>
          <p:cNvSpPr>
            <a:spLocks noChangeArrowheads="1"/>
          </p:cNvSpPr>
          <p:nvPr/>
        </p:nvSpPr>
        <p:spPr bwMode="blackGray">
          <a:xfrm>
            <a:off x="1447800" y="3413125"/>
            <a:ext cx="6411913" cy="422275"/>
          </a:xfrm>
          <a:prstGeom prst="rect">
            <a:avLst/>
          </a:prstGeom>
          <a:solidFill>
            <a:schemeClr val="accent1"/>
          </a:solidFill>
          <a:ln w="25400">
            <a:solidFill>
              <a:schemeClr val="bg2"/>
            </a:solidFill>
            <a:miter lim="800000"/>
            <a:headEnd/>
            <a:tailEnd/>
          </a:ln>
          <a:effectLst/>
        </p:spPr>
        <p:txBody>
          <a:bodyPr lIns="92075" tIns="46038" rIns="92075" bIns="46038">
            <a:spAutoFit/>
          </a:bodyPr>
          <a:lstStyle/>
          <a:p>
            <a:pPr algn="l" defTabSz="400050" eaLnBrk="0" hangingPunct="0">
              <a:spcBef>
                <a:spcPct val="0"/>
              </a:spcBef>
              <a:buClrTx/>
              <a:buFontTx/>
              <a:buNone/>
              <a:tabLst>
                <a:tab pos="400050" algn="r"/>
                <a:tab pos="673100" algn="l"/>
              </a:tabLst>
            </a:pPr>
            <a:r>
              <a:rPr lang="en-US" sz="2000">
                <a:solidFill>
                  <a:schemeClr val="bg2"/>
                </a:solidFill>
                <a:latin typeface="Courier New" pitchFamily="49" charset="0"/>
              </a:rPr>
              <a:t>SQL&gt; alter database mount;</a:t>
            </a:r>
          </a:p>
        </p:txBody>
      </p:sp>
      <p:sp>
        <p:nvSpPr>
          <p:cNvPr id="366597" name="Rectangle 5"/>
          <p:cNvSpPr>
            <a:spLocks noChangeArrowheads="1"/>
          </p:cNvSpPr>
          <p:nvPr/>
        </p:nvSpPr>
        <p:spPr bwMode="blackGray">
          <a:xfrm>
            <a:off x="1447800" y="4225925"/>
            <a:ext cx="6411913" cy="422275"/>
          </a:xfrm>
          <a:prstGeom prst="rect">
            <a:avLst/>
          </a:prstGeom>
          <a:solidFill>
            <a:schemeClr val="accent1"/>
          </a:solidFill>
          <a:ln w="25400">
            <a:solidFill>
              <a:schemeClr val="bg2"/>
            </a:solidFill>
            <a:miter lim="800000"/>
            <a:headEnd/>
            <a:tailEnd/>
          </a:ln>
          <a:effectLst/>
        </p:spPr>
        <p:txBody>
          <a:bodyPr lIns="92075" tIns="46038" rIns="92075" bIns="46038">
            <a:spAutoFit/>
          </a:bodyPr>
          <a:lstStyle/>
          <a:p>
            <a:pPr algn="l" defTabSz="400050" eaLnBrk="0" hangingPunct="0">
              <a:spcBef>
                <a:spcPct val="0"/>
              </a:spcBef>
              <a:buClrTx/>
              <a:buFontTx/>
              <a:buNone/>
              <a:tabLst>
                <a:tab pos="400050" algn="r"/>
                <a:tab pos="673100" algn="l"/>
              </a:tabLst>
            </a:pPr>
            <a:r>
              <a:rPr lang="en-US" sz="2000">
                <a:solidFill>
                  <a:schemeClr val="bg2"/>
                </a:solidFill>
                <a:latin typeface="Courier New" pitchFamily="49" charset="0"/>
              </a:rPr>
              <a:t>SQL&gt; alter database open;</a:t>
            </a:r>
          </a:p>
        </p:txBody>
      </p:sp>
      <p:sp>
        <p:nvSpPr>
          <p:cNvPr id="366598" name="Rectangle 6"/>
          <p:cNvSpPr>
            <a:spLocks noChangeArrowheads="1"/>
          </p:cNvSpPr>
          <p:nvPr/>
        </p:nvSpPr>
        <p:spPr bwMode="blackGray">
          <a:xfrm>
            <a:off x="1447800" y="2600325"/>
            <a:ext cx="6411913" cy="422275"/>
          </a:xfrm>
          <a:prstGeom prst="rect">
            <a:avLst/>
          </a:prstGeom>
          <a:solidFill>
            <a:schemeClr val="accent1"/>
          </a:solidFill>
          <a:ln w="25400">
            <a:solidFill>
              <a:schemeClr val="bg2"/>
            </a:solidFill>
            <a:miter lim="800000"/>
            <a:headEnd/>
            <a:tailEnd/>
          </a:ln>
          <a:effectLst/>
        </p:spPr>
        <p:txBody>
          <a:bodyPr lIns="92075" tIns="46038" rIns="92075" bIns="46038">
            <a:spAutoFit/>
          </a:bodyPr>
          <a:lstStyle/>
          <a:p>
            <a:pPr algn="l" defTabSz="400050" eaLnBrk="0" hangingPunct="0">
              <a:spcBef>
                <a:spcPct val="0"/>
              </a:spcBef>
              <a:buClrTx/>
              <a:buFontTx/>
              <a:buNone/>
              <a:tabLst>
                <a:tab pos="400050" algn="r"/>
                <a:tab pos="673100" algn="l"/>
              </a:tabLst>
            </a:pPr>
            <a:r>
              <a:rPr lang="en-US" sz="2000">
                <a:solidFill>
                  <a:schemeClr val="bg2"/>
                </a:solidFill>
                <a:latin typeface="Courier New" pitchFamily="49" charset="0"/>
              </a:rPr>
              <a:t>SQL&gt; startup nomount</a:t>
            </a:r>
          </a:p>
        </p:txBody>
      </p:sp>
      <p:sp>
        <p:nvSpPr>
          <p:cNvPr id="366599" name="Oval 7"/>
          <p:cNvSpPr>
            <a:spLocks noChangeArrowheads="1"/>
          </p:cNvSpPr>
          <p:nvPr/>
        </p:nvSpPr>
        <p:spPr bwMode="blackWhite">
          <a:xfrm>
            <a:off x="7434263" y="1787525"/>
            <a:ext cx="414337" cy="414338"/>
          </a:xfrm>
          <a:prstGeom prst="ellipse">
            <a:avLst/>
          </a:prstGeom>
          <a:solidFill>
            <a:srgbClr val="99CC00"/>
          </a:solidFill>
          <a:ln w="28575">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sz="2000"/>
              <a:t>1</a:t>
            </a:r>
          </a:p>
        </p:txBody>
      </p:sp>
      <p:sp>
        <p:nvSpPr>
          <p:cNvPr id="366600" name="Oval 8"/>
          <p:cNvSpPr>
            <a:spLocks noChangeArrowheads="1"/>
          </p:cNvSpPr>
          <p:nvPr/>
        </p:nvSpPr>
        <p:spPr bwMode="blackWhite">
          <a:xfrm>
            <a:off x="7434263" y="2601913"/>
            <a:ext cx="411162" cy="414337"/>
          </a:xfrm>
          <a:prstGeom prst="ellipse">
            <a:avLst/>
          </a:prstGeom>
          <a:solidFill>
            <a:srgbClr val="99CC00"/>
          </a:solidFill>
          <a:ln w="28575">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sz="2000"/>
              <a:t>2</a:t>
            </a:r>
          </a:p>
        </p:txBody>
      </p:sp>
      <p:sp>
        <p:nvSpPr>
          <p:cNvPr id="366601" name="Oval 9"/>
          <p:cNvSpPr>
            <a:spLocks noChangeArrowheads="1"/>
          </p:cNvSpPr>
          <p:nvPr/>
        </p:nvSpPr>
        <p:spPr bwMode="blackWhite">
          <a:xfrm>
            <a:off x="7434263" y="3417888"/>
            <a:ext cx="414337" cy="414337"/>
          </a:xfrm>
          <a:prstGeom prst="ellipse">
            <a:avLst/>
          </a:prstGeom>
          <a:solidFill>
            <a:srgbClr val="99CC00"/>
          </a:solidFill>
          <a:ln w="28575">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sz="2000"/>
              <a:t>3</a:t>
            </a:r>
          </a:p>
        </p:txBody>
      </p:sp>
      <p:sp>
        <p:nvSpPr>
          <p:cNvPr id="366602" name="Oval 10"/>
          <p:cNvSpPr>
            <a:spLocks noChangeArrowheads="1"/>
          </p:cNvSpPr>
          <p:nvPr/>
        </p:nvSpPr>
        <p:spPr bwMode="blackWhite">
          <a:xfrm>
            <a:off x="7434263" y="4233863"/>
            <a:ext cx="414337" cy="414337"/>
          </a:xfrm>
          <a:prstGeom prst="ellipse">
            <a:avLst/>
          </a:prstGeom>
          <a:solidFill>
            <a:srgbClr val="99CC00"/>
          </a:solidFill>
          <a:ln w="28575">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sz="2000"/>
              <a:t>4</a:t>
            </a:r>
          </a:p>
        </p:txBody>
      </p:sp>
      <p:sp>
        <p:nvSpPr>
          <p:cNvPr id="366604" name="Rectangle 12"/>
          <p:cNvSpPr>
            <a:spLocks noChangeArrowheads="1"/>
          </p:cNvSpPr>
          <p:nvPr/>
        </p:nvSpPr>
        <p:spPr bwMode="blackGray">
          <a:xfrm>
            <a:off x="1447800" y="5368925"/>
            <a:ext cx="6411913" cy="422275"/>
          </a:xfrm>
          <a:prstGeom prst="rect">
            <a:avLst/>
          </a:prstGeom>
          <a:solidFill>
            <a:schemeClr val="accent1"/>
          </a:solidFill>
          <a:ln w="25400">
            <a:solidFill>
              <a:schemeClr val="bg2"/>
            </a:solidFill>
            <a:miter lim="800000"/>
            <a:headEnd/>
            <a:tailEnd/>
          </a:ln>
          <a:effectLst/>
        </p:spPr>
        <p:txBody>
          <a:bodyPr lIns="92075" tIns="46038" rIns="92075" bIns="46038">
            <a:spAutoFit/>
          </a:bodyPr>
          <a:lstStyle/>
          <a:p>
            <a:pPr algn="l" defTabSz="400050" eaLnBrk="0" hangingPunct="0">
              <a:spcBef>
                <a:spcPct val="0"/>
              </a:spcBef>
              <a:buClrTx/>
              <a:buFontTx/>
              <a:buNone/>
              <a:tabLst>
                <a:tab pos="400050" algn="r"/>
                <a:tab pos="673100" algn="l"/>
              </a:tabLst>
            </a:pPr>
            <a:r>
              <a:rPr lang="en-US" sz="2000">
                <a:solidFill>
                  <a:schemeClr val="bg2"/>
                </a:solidFill>
                <a:latin typeface="Courier New" pitchFamily="49" charset="0"/>
              </a:rPr>
              <a:t>$ srvctl start database –d orcl –o mount</a:t>
            </a:r>
          </a:p>
        </p:txBody>
      </p:sp>
      <p:sp>
        <p:nvSpPr>
          <p:cNvPr id="366605" name="Rectangle 13"/>
          <p:cNvSpPr>
            <a:spLocks noChangeArrowheads="1"/>
          </p:cNvSpPr>
          <p:nvPr/>
        </p:nvSpPr>
        <p:spPr bwMode="gray">
          <a:xfrm>
            <a:off x="609600" y="1295400"/>
            <a:ext cx="7918450" cy="3975100"/>
          </a:xfrm>
          <a:prstGeom prst="rect">
            <a:avLst/>
          </a:prstGeom>
          <a:noFill/>
          <a:ln w="9525">
            <a:noFill/>
            <a:miter lim="800000"/>
            <a:headEnd/>
            <a:tailEnd/>
          </a:ln>
          <a:effectLst/>
        </p:spPr>
        <p:txBody>
          <a:bodyPr lIns="12700" tIns="12700" rIns="12700" bIns="12700">
            <a:spAutoFit/>
          </a:bodyPr>
          <a:lstStyle/>
          <a:p>
            <a:pPr marL="574675" lvl="1" indent="-460375" algn="l" defTabSz="228600">
              <a:buFont typeface="Arial" pitchFamily="34" charset="0"/>
              <a:buChar char="•"/>
            </a:pPr>
            <a:r>
              <a:rPr lang="en-US" sz="2200" b="0"/>
              <a:t>Using the </a:t>
            </a:r>
            <a:r>
              <a:rPr lang="en-US" sz="2200" b="0">
                <a:latin typeface="Courier New" pitchFamily="49" charset="0"/>
              </a:rPr>
              <a:t>sqlplus</a:t>
            </a:r>
            <a:r>
              <a:rPr lang="en-US" sz="2200" b="0"/>
              <a:t> utility:</a:t>
            </a:r>
          </a:p>
          <a:p>
            <a:pPr marL="574675" lvl="1" indent="-460375" algn="l" defTabSz="228600">
              <a:buFont typeface="Arial" pitchFamily="34" charset="0"/>
              <a:buChar char="•"/>
            </a:pPr>
            <a:endParaRPr lang="en-US" sz="2200" b="0"/>
          </a:p>
          <a:p>
            <a:pPr marL="574675" lvl="1" indent="-460375" algn="l" defTabSz="228600">
              <a:buFont typeface="Arial" pitchFamily="34" charset="0"/>
              <a:buChar char="•"/>
            </a:pPr>
            <a:endParaRPr lang="en-US" sz="2200" b="0"/>
          </a:p>
          <a:p>
            <a:pPr marL="574675" lvl="1" indent="-460375" algn="l" defTabSz="228600">
              <a:buFont typeface="Arial" pitchFamily="34" charset="0"/>
              <a:buChar char="•"/>
            </a:pPr>
            <a:endParaRPr lang="en-US" sz="2200" b="0"/>
          </a:p>
          <a:p>
            <a:pPr marL="574675" lvl="1" indent="-460375" algn="l" defTabSz="228600">
              <a:buFont typeface="Arial" pitchFamily="34" charset="0"/>
              <a:buChar char="•"/>
            </a:pPr>
            <a:endParaRPr lang="en-US" sz="2200" b="0"/>
          </a:p>
          <a:p>
            <a:pPr marL="574675" lvl="1" indent="-460375" algn="l" defTabSz="228600">
              <a:buFont typeface="Arial" pitchFamily="34" charset="0"/>
              <a:buChar char="•"/>
            </a:pPr>
            <a:endParaRPr lang="en-US" sz="2200" b="0"/>
          </a:p>
          <a:p>
            <a:pPr marL="574675" lvl="1" indent="-460375" algn="l" defTabSz="228600">
              <a:buFont typeface="Arial" pitchFamily="34" charset="0"/>
              <a:buChar char="•"/>
            </a:pPr>
            <a:endParaRPr lang="en-US" sz="2200" b="0"/>
          </a:p>
          <a:p>
            <a:pPr marL="574675" lvl="1" indent="-460375" algn="l" defTabSz="228600">
              <a:buFont typeface="Arial" pitchFamily="34" charset="0"/>
              <a:buChar char="•"/>
            </a:pPr>
            <a:endParaRPr lang="en-US" sz="2200" b="0"/>
          </a:p>
          <a:p>
            <a:pPr marL="574675" lvl="1" indent="-460375" algn="l" defTabSz="228600">
              <a:buFont typeface="Arial" pitchFamily="34" charset="0"/>
              <a:buChar char="•"/>
            </a:pPr>
            <a:endParaRPr lang="en-US" sz="2200" b="0"/>
          </a:p>
          <a:p>
            <a:pPr marL="574675" lvl="1" indent="-460375" algn="l" defTabSz="228600">
              <a:buFont typeface="Arial" pitchFamily="34" charset="0"/>
              <a:buChar char="•"/>
            </a:pPr>
            <a:r>
              <a:rPr lang="en-US" sz="2200" b="0"/>
              <a:t>Using the </a:t>
            </a:r>
            <a:r>
              <a:rPr lang="en-US" sz="2200" b="0">
                <a:latin typeface="Courier New" pitchFamily="49" charset="0"/>
              </a:rPr>
              <a:t>srvctl</a:t>
            </a:r>
            <a:r>
              <a:rPr lang="en-US" sz="2200" b="0"/>
              <a:t> utility with Oracle Restart </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Grp="1" noChangeArrowheads="1"/>
          </p:cNvSpPr>
          <p:nvPr>
            <p:ph type="title"/>
          </p:nvPr>
        </p:nvSpPr>
        <p:spPr/>
        <p:txBody>
          <a:bodyPr/>
          <a:lstStyle/>
          <a:p>
            <a:r>
              <a:rPr lang="en-US"/>
              <a:t>Shutting Down </a:t>
            </a:r>
            <a:br>
              <a:rPr lang="en-US"/>
            </a:br>
            <a:r>
              <a:rPr lang="en-US"/>
              <a:t>an Oracle Database Instance</a:t>
            </a:r>
          </a:p>
        </p:txBody>
      </p:sp>
      <p:pic>
        <p:nvPicPr>
          <p:cNvPr id="368651" name="Picture 11" descr="less4-24-p2"/>
          <p:cNvPicPr>
            <a:picLocks noChangeAspect="1" noChangeArrowheads="1"/>
          </p:cNvPicPr>
          <p:nvPr/>
        </p:nvPicPr>
        <p:blipFill>
          <a:blip r:embed="rId3" cstate="print"/>
          <a:srcRect/>
          <a:stretch>
            <a:fillRect/>
          </a:stretch>
        </p:blipFill>
        <p:spPr bwMode="auto">
          <a:xfrm>
            <a:off x="5181600" y="4572000"/>
            <a:ext cx="3028950" cy="1362075"/>
          </a:xfrm>
          <a:prstGeom prst="rect">
            <a:avLst/>
          </a:prstGeom>
          <a:noFill/>
          <a:ln w="9525">
            <a:solidFill>
              <a:schemeClr val="tx1"/>
            </a:solidFill>
            <a:miter lim="800000"/>
            <a:headEnd/>
            <a:tailEnd/>
          </a:ln>
        </p:spPr>
      </p:pic>
      <p:pic>
        <p:nvPicPr>
          <p:cNvPr id="368652" name="Picture 12" descr="less4-24-p5"/>
          <p:cNvPicPr>
            <a:picLocks noChangeAspect="1" noChangeArrowheads="1"/>
          </p:cNvPicPr>
          <p:nvPr/>
        </p:nvPicPr>
        <p:blipFill>
          <a:blip r:embed="rId4" cstate="print"/>
          <a:srcRect/>
          <a:stretch>
            <a:fillRect/>
          </a:stretch>
        </p:blipFill>
        <p:spPr bwMode="auto">
          <a:xfrm>
            <a:off x="609600" y="3733800"/>
            <a:ext cx="4362450" cy="2514600"/>
          </a:xfrm>
          <a:prstGeom prst="rect">
            <a:avLst/>
          </a:prstGeom>
          <a:noFill/>
          <a:ln w="9525">
            <a:solidFill>
              <a:schemeClr val="tx1"/>
            </a:solidFill>
            <a:miter lim="800000"/>
            <a:headEnd/>
            <a:tailEnd/>
          </a:ln>
        </p:spPr>
      </p:pic>
      <p:pic>
        <p:nvPicPr>
          <p:cNvPr id="368656" name="Picture 16" descr="less4-30-c"/>
          <p:cNvPicPr>
            <a:picLocks noChangeAspect="1" noChangeArrowheads="1"/>
          </p:cNvPicPr>
          <p:nvPr/>
        </p:nvPicPr>
        <p:blipFill>
          <a:blip r:embed="rId5" cstate="print"/>
          <a:srcRect/>
          <a:stretch>
            <a:fillRect/>
          </a:stretch>
        </p:blipFill>
        <p:spPr bwMode="auto">
          <a:xfrm>
            <a:off x="609600" y="1295400"/>
            <a:ext cx="3257550" cy="2190750"/>
          </a:xfrm>
          <a:prstGeom prst="rect">
            <a:avLst/>
          </a:prstGeom>
          <a:noFill/>
          <a:ln w="9525">
            <a:solidFill>
              <a:schemeClr val="tx1"/>
            </a:solidFill>
            <a:miter lim="800000"/>
            <a:headEnd/>
            <a:tailEnd/>
          </a:ln>
        </p:spPr>
      </p:pic>
      <p:pic>
        <p:nvPicPr>
          <p:cNvPr id="368657" name="Picture 17" descr="less4-30-d"/>
          <p:cNvPicPr>
            <a:picLocks noChangeAspect="1" noChangeArrowheads="1"/>
          </p:cNvPicPr>
          <p:nvPr/>
        </p:nvPicPr>
        <p:blipFill>
          <a:blip r:embed="rId6" cstate="print"/>
          <a:srcRect/>
          <a:stretch>
            <a:fillRect/>
          </a:stretch>
        </p:blipFill>
        <p:spPr bwMode="auto">
          <a:xfrm>
            <a:off x="4191000" y="1295400"/>
            <a:ext cx="4343400" cy="2743200"/>
          </a:xfrm>
          <a:prstGeom prst="rect">
            <a:avLst/>
          </a:prstGeom>
          <a:noFill/>
          <a:ln w="9525">
            <a:solidFill>
              <a:schemeClr val="tx1"/>
            </a:solidFill>
            <a:miter lim="800000"/>
            <a:headEnd/>
            <a:tailEnd/>
          </a:ln>
        </p:spPr>
      </p:pic>
      <p:sp>
        <p:nvSpPr>
          <p:cNvPr id="368658" name="Line 18"/>
          <p:cNvSpPr>
            <a:spLocks noChangeShapeType="1"/>
          </p:cNvSpPr>
          <p:nvPr/>
        </p:nvSpPr>
        <p:spPr bwMode="auto">
          <a:xfrm>
            <a:off x="2743200" y="1752600"/>
            <a:ext cx="0" cy="228600"/>
          </a:xfrm>
          <a:prstGeom prst="line">
            <a:avLst/>
          </a:prstGeom>
          <a:noFill/>
          <a:ln w="28575">
            <a:solidFill>
              <a:srgbClr val="FF0000"/>
            </a:solidFill>
            <a:round/>
            <a:headEnd type="none" w="sm" len="sm"/>
            <a:tailEnd type="none" w="sm" len="sm"/>
          </a:ln>
          <a:effectLst/>
        </p:spPr>
        <p:txBody>
          <a:bodyPr/>
          <a:lstStyle/>
          <a:p>
            <a:endParaRPr lang="en-US"/>
          </a:p>
        </p:txBody>
      </p:sp>
      <p:sp>
        <p:nvSpPr>
          <p:cNvPr id="368659" name="Line 19"/>
          <p:cNvSpPr>
            <a:spLocks noChangeShapeType="1"/>
          </p:cNvSpPr>
          <p:nvPr/>
        </p:nvSpPr>
        <p:spPr bwMode="auto">
          <a:xfrm>
            <a:off x="2743200" y="1981200"/>
            <a:ext cx="1447800" cy="0"/>
          </a:xfrm>
          <a:prstGeom prst="line">
            <a:avLst/>
          </a:prstGeom>
          <a:noFill/>
          <a:ln w="28575">
            <a:solidFill>
              <a:srgbClr val="FF0000"/>
            </a:solidFill>
            <a:round/>
            <a:headEnd type="none" w="sm" len="sm"/>
            <a:tailEnd type="triangle" w="sm" len="sm"/>
          </a:ln>
          <a:effectLst/>
        </p:spPr>
        <p:txBody>
          <a:bodyPr/>
          <a:lstStyle/>
          <a:p>
            <a:endParaRPr lang="en-US"/>
          </a:p>
        </p:txBody>
      </p:sp>
      <p:sp>
        <p:nvSpPr>
          <p:cNvPr id="368660" name="Line 20"/>
          <p:cNvSpPr>
            <a:spLocks noChangeShapeType="1"/>
          </p:cNvSpPr>
          <p:nvPr/>
        </p:nvSpPr>
        <p:spPr bwMode="auto">
          <a:xfrm>
            <a:off x="6781800" y="4038600"/>
            <a:ext cx="0" cy="609600"/>
          </a:xfrm>
          <a:prstGeom prst="line">
            <a:avLst/>
          </a:prstGeom>
          <a:noFill/>
          <a:ln w="28575">
            <a:solidFill>
              <a:srgbClr val="FF0000"/>
            </a:solidFill>
            <a:round/>
            <a:headEnd type="none" w="sm" len="sm"/>
            <a:tailEnd type="triangle" w="sm" len="sm"/>
          </a:ln>
          <a:effectLst/>
        </p:spPr>
        <p:txBody>
          <a:bodyPr/>
          <a:lstStyle/>
          <a:p>
            <a:endParaRPr lang="en-US"/>
          </a:p>
        </p:txBody>
      </p:sp>
      <p:sp>
        <p:nvSpPr>
          <p:cNvPr id="368661" name="Line 21"/>
          <p:cNvSpPr>
            <a:spLocks noChangeShapeType="1"/>
          </p:cNvSpPr>
          <p:nvPr/>
        </p:nvSpPr>
        <p:spPr bwMode="auto">
          <a:xfrm>
            <a:off x="6705600" y="5867400"/>
            <a:ext cx="0" cy="304800"/>
          </a:xfrm>
          <a:prstGeom prst="line">
            <a:avLst/>
          </a:prstGeom>
          <a:noFill/>
          <a:ln w="28575">
            <a:solidFill>
              <a:srgbClr val="FF0000"/>
            </a:solidFill>
            <a:round/>
            <a:headEnd type="none" w="sm" len="sm"/>
            <a:tailEnd type="none" w="sm" len="sm"/>
          </a:ln>
          <a:effectLst/>
        </p:spPr>
        <p:txBody>
          <a:bodyPr/>
          <a:lstStyle/>
          <a:p>
            <a:endParaRPr lang="en-US"/>
          </a:p>
        </p:txBody>
      </p:sp>
      <p:sp>
        <p:nvSpPr>
          <p:cNvPr id="368662" name="Line 22"/>
          <p:cNvSpPr>
            <a:spLocks noChangeShapeType="1"/>
          </p:cNvSpPr>
          <p:nvPr/>
        </p:nvSpPr>
        <p:spPr bwMode="auto">
          <a:xfrm flipH="1">
            <a:off x="4953000" y="6172200"/>
            <a:ext cx="1752600" cy="0"/>
          </a:xfrm>
          <a:prstGeom prst="line">
            <a:avLst/>
          </a:prstGeom>
          <a:noFill/>
          <a:ln w="28575">
            <a:solidFill>
              <a:srgbClr val="FF0000"/>
            </a:solidFill>
            <a:round/>
            <a:headEnd type="none" w="sm" len="sm"/>
            <a:tailEnd type="triangle" w="sm" len="sm"/>
          </a:ln>
          <a:effectLst/>
        </p:spPr>
        <p:txBody>
          <a:bodyPr/>
          <a:lstStyle/>
          <a:p>
            <a:endParaRPr lang="en-US"/>
          </a:p>
        </p:txBody>
      </p:sp>
      <p:sp>
        <p:nvSpPr>
          <p:cNvPr id="368663" name="Oval 23"/>
          <p:cNvSpPr>
            <a:spLocks noChangeArrowheads="1"/>
          </p:cNvSpPr>
          <p:nvPr/>
        </p:nvSpPr>
        <p:spPr bwMode="blackWhite">
          <a:xfrm>
            <a:off x="7924800" y="3200400"/>
            <a:ext cx="411163" cy="414338"/>
          </a:xfrm>
          <a:prstGeom prst="ellipse">
            <a:avLst/>
          </a:prstGeom>
          <a:solidFill>
            <a:srgbClr val="99CC00"/>
          </a:solidFill>
          <a:ln w="28575">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sz="2000"/>
              <a:t>2</a:t>
            </a:r>
          </a:p>
        </p:txBody>
      </p:sp>
      <p:sp>
        <p:nvSpPr>
          <p:cNvPr id="368664" name="Oval 24"/>
          <p:cNvSpPr>
            <a:spLocks noChangeArrowheads="1"/>
          </p:cNvSpPr>
          <p:nvPr/>
        </p:nvSpPr>
        <p:spPr bwMode="blackWhite">
          <a:xfrm>
            <a:off x="4343400" y="5486400"/>
            <a:ext cx="411163" cy="414338"/>
          </a:xfrm>
          <a:prstGeom prst="ellipse">
            <a:avLst/>
          </a:prstGeom>
          <a:solidFill>
            <a:srgbClr val="99CC00"/>
          </a:solidFill>
          <a:ln w="28575">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sz="2000"/>
              <a:t>4</a:t>
            </a:r>
          </a:p>
        </p:txBody>
      </p:sp>
      <p:sp>
        <p:nvSpPr>
          <p:cNvPr id="368665" name="Oval 25"/>
          <p:cNvSpPr>
            <a:spLocks noChangeArrowheads="1"/>
          </p:cNvSpPr>
          <p:nvPr/>
        </p:nvSpPr>
        <p:spPr bwMode="blackWhite">
          <a:xfrm>
            <a:off x="1676400" y="1524000"/>
            <a:ext cx="411163" cy="414338"/>
          </a:xfrm>
          <a:prstGeom prst="ellipse">
            <a:avLst/>
          </a:prstGeom>
          <a:solidFill>
            <a:srgbClr val="99CC00"/>
          </a:solidFill>
          <a:ln w="28575">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sz="2000"/>
              <a:t>1</a:t>
            </a:r>
          </a:p>
        </p:txBody>
      </p:sp>
      <p:sp>
        <p:nvSpPr>
          <p:cNvPr id="368666" name="Oval 26"/>
          <p:cNvSpPr>
            <a:spLocks noChangeArrowheads="1"/>
          </p:cNvSpPr>
          <p:nvPr/>
        </p:nvSpPr>
        <p:spPr bwMode="blackWhite">
          <a:xfrm>
            <a:off x="7772400" y="4953000"/>
            <a:ext cx="411163" cy="414338"/>
          </a:xfrm>
          <a:prstGeom prst="ellipse">
            <a:avLst/>
          </a:prstGeom>
          <a:solidFill>
            <a:srgbClr val="99CC00"/>
          </a:solidFill>
          <a:ln w="28575">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sz="2000"/>
              <a:t>3</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p:txBody>
          <a:bodyPr/>
          <a:lstStyle/>
          <a:p>
            <a:r>
              <a:rPr lang="en-US"/>
              <a:t>Shutdown Modes</a:t>
            </a:r>
          </a:p>
        </p:txBody>
      </p:sp>
      <p:sp>
        <p:nvSpPr>
          <p:cNvPr id="370691" name="Rectangle 3"/>
          <p:cNvSpPr>
            <a:spLocks noChangeArrowheads="1"/>
          </p:cNvSpPr>
          <p:nvPr/>
        </p:nvSpPr>
        <p:spPr bwMode="auto">
          <a:xfrm>
            <a:off x="3176588" y="4114800"/>
            <a:ext cx="3570287" cy="1966913"/>
          </a:xfrm>
          <a:prstGeom prst="rect">
            <a:avLst/>
          </a:prstGeom>
          <a:noFill/>
          <a:ln w="9525">
            <a:noFill/>
            <a:miter lim="800000"/>
            <a:headEnd/>
            <a:tailEnd/>
          </a:ln>
          <a:effectLst/>
        </p:spPr>
        <p:txBody>
          <a:bodyPr lIns="12700" tIns="12700" rIns="12700" bIns="12700">
            <a:spAutoFit/>
          </a:bodyPr>
          <a:lstStyle/>
          <a:p>
            <a:pPr algn="l" defTabSz="228600">
              <a:buClr>
                <a:srgbClr val="000000"/>
              </a:buClr>
            </a:pPr>
            <a:r>
              <a:rPr lang="en-US" sz="2200" b="0"/>
              <a:t>Shutdown modes:</a:t>
            </a:r>
          </a:p>
          <a:p>
            <a:pPr marL="574675" lvl="1" indent="-460375" algn="l" defTabSz="228600">
              <a:buFont typeface="Arial" pitchFamily="34" charset="0"/>
              <a:buChar char="•"/>
            </a:pPr>
            <a:r>
              <a:rPr lang="en-US" sz="2200" b="0">
                <a:latin typeface="Courier New" pitchFamily="49" charset="0"/>
              </a:rPr>
              <a:t>A = ABORT</a:t>
            </a:r>
          </a:p>
          <a:p>
            <a:pPr marL="574675" lvl="1" indent="-460375" algn="l" defTabSz="228600">
              <a:buFont typeface="Arial" pitchFamily="34" charset="0"/>
              <a:buChar char="•"/>
            </a:pPr>
            <a:r>
              <a:rPr lang="en-US" sz="2200" b="0">
                <a:latin typeface="Courier New" pitchFamily="49" charset="0"/>
              </a:rPr>
              <a:t>I = IMMEDIATE</a:t>
            </a:r>
          </a:p>
          <a:p>
            <a:pPr marL="574675" lvl="1" indent="-460375" algn="l" defTabSz="228600">
              <a:buFont typeface="Arial" pitchFamily="34" charset="0"/>
              <a:buChar char="•"/>
            </a:pPr>
            <a:r>
              <a:rPr lang="en-US" sz="2200" b="0">
                <a:latin typeface="Courier New" pitchFamily="49" charset="0"/>
              </a:rPr>
              <a:t>T = TRANSACTIONAL</a:t>
            </a:r>
          </a:p>
          <a:p>
            <a:pPr marL="574675" lvl="1" indent="-460375" algn="l" defTabSz="228600">
              <a:buFont typeface="Arial" pitchFamily="34" charset="0"/>
              <a:buChar char="•"/>
            </a:pPr>
            <a:r>
              <a:rPr lang="en-US" sz="2200" b="0">
                <a:latin typeface="Courier New" pitchFamily="49" charset="0"/>
              </a:rPr>
              <a:t>N = NORMAL</a:t>
            </a:r>
          </a:p>
        </p:txBody>
      </p:sp>
      <p:graphicFrame>
        <p:nvGraphicFramePr>
          <p:cNvPr id="370692" name="Group 4"/>
          <p:cNvGraphicFramePr>
            <a:graphicFrameLocks noGrp="1"/>
          </p:cNvGraphicFramePr>
          <p:nvPr/>
        </p:nvGraphicFramePr>
        <p:xfrm>
          <a:off x="838200" y="1371600"/>
          <a:ext cx="7467600" cy="2430463"/>
        </p:xfrm>
        <a:graphic>
          <a:graphicData uri="http://schemas.openxmlformats.org/drawingml/2006/table">
            <a:tbl>
              <a:tblPr/>
              <a:tblGrid>
                <a:gridCol w="4759325"/>
                <a:gridCol w="731838"/>
                <a:gridCol w="658812"/>
                <a:gridCol w="658813"/>
                <a:gridCol w="658812"/>
              </a:tblGrid>
              <a:tr h="51117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i="0" u="none" strike="noStrike" cap="none" normalizeH="0" baseline="0" smtClean="0">
                          <a:ln>
                            <a:noFill/>
                          </a:ln>
                          <a:solidFill>
                            <a:schemeClr val="tx1"/>
                          </a:solidFill>
                          <a:effectLst/>
                          <a:latin typeface="Arial" pitchFamily="34" charset="0"/>
                        </a:rPr>
                        <a:t>Shutdown Modes</a:t>
                      </a:r>
                    </a:p>
                  </a:txBody>
                  <a:tcPr marT="91440" marB="9144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i="0" u="none" strike="noStrike" cap="none" normalizeH="0" baseline="0" smtClean="0">
                          <a:ln>
                            <a:noFill/>
                          </a:ln>
                          <a:solidFill>
                            <a:schemeClr val="tx1"/>
                          </a:solidFill>
                          <a:effectLst/>
                          <a:latin typeface="Courier New" pitchFamily="49" charset="0"/>
                        </a:rPr>
                        <a:t>A</a:t>
                      </a:r>
                    </a:p>
                  </a:txBody>
                  <a:tcPr marT="91440" marB="9144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rgbClr val="FFCCFF"/>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i="0" u="none" strike="noStrike" cap="none" normalizeH="0" baseline="0" smtClean="0">
                          <a:ln>
                            <a:noFill/>
                          </a:ln>
                          <a:solidFill>
                            <a:schemeClr val="tx1"/>
                          </a:solidFill>
                          <a:effectLst/>
                          <a:latin typeface="Courier New" pitchFamily="49" charset="0"/>
                        </a:rPr>
                        <a:t>I</a:t>
                      </a:r>
                    </a:p>
                  </a:txBody>
                  <a:tcPr marT="91440" marB="9144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rgbClr val="FFCC66"/>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i="0" u="none" strike="noStrike" cap="none" normalizeH="0" baseline="0" smtClean="0">
                          <a:ln>
                            <a:noFill/>
                          </a:ln>
                          <a:solidFill>
                            <a:schemeClr val="tx1"/>
                          </a:solidFill>
                          <a:effectLst/>
                          <a:latin typeface="Courier New" pitchFamily="49" charset="0"/>
                        </a:rPr>
                        <a:t>T</a:t>
                      </a:r>
                    </a:p>
                  </a:txBody>
                  <a:tcPr marT="91440" marB="9144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rgbClr val="FFFF99"/>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i="0" u="none" strike="noStrike" cap="none" normalizeH="0" baseline="0" smtClean="0">
                          <a:ln>
                            <a:noFill/>
                          </a:ln>
                          <a:solidFill>
                            <a:schemeClr val="tx1"/>
                          </a:solidFill>
                          <a:effectLst/>
                          <a:latin typeface="Courier New" pitchFamily="49" charset="0"/>
                        </a:rPr>
                        <a:t>N</a:t>
                      </a:r>
                    </a:p>
                  </a:txBody>
                  <a:tcPr marT="91440" marB="9144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rgbClr val="99FFCC"/>
                    </a:solidFill>
                  </a:tcPr>
                </a:tc>
              </a:tr>
              <a:tr h="481013">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i="0" u="none" strike="noStrike" cap="none" normalizeH="0" baseline="0" smtClean="0">
                          <a:ln>
                            <a:noFill/>
                          </a:ln>
                          <a:solidFill>
                            <a:schemeClr val="bg2"/>
                          </a:solidFill>
                          <a:effectLst/>
                          <a:latin typeface="Arial" pitchFamily="34" charset="0"/>
                        </a:rPr>
                        <a:t>Allows new connections</a:t>
                      </a:r>
                    </a:p>
                  </a:txBody>
                  <a:tcPr marT="91440" marB="91440" horzOverflow="overflow">
                    <a:lnL w="28575"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C1E0FF"/>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smtClean="0">
                          <a:ln>
                            <a:noFill/>
                          </a:ln>
                          <a:solidFill>
                            <a:schemeClr val="tx1"/>
                          </a:solidFill>
                          <a:effectLst/>
                          <a:latin typeface="Arial" pitchFamily="34" charset="0"/>
                        </a:rPr>
                        <a:t>No</a:t>
                      </a:r>
                    </a:p>
                  </a:txBody>
                  <a:tcPr marT="91440" marB="91440" horzOverflow="overflow">
                    <a:lnL w="5715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DFFF"/>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smtClean="0">
                          <a:ln>
                            <a:noFill/>
                          </a:ln>
                          <a:solidFill>
                            <a:schemeClr val="tx1"/>
                          </a:solidFill>
                          <a:effectLst/>
                          <a:latin typeface="Arial" pitchFamily="34" charset="0"/>
                        </a:rPr>
                        <a:t>No</a:t>
                      </a:r>
                    </a:p>
                  </a:txBody>
                  <a:tcPr marT="91440" marB="9144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E1A5"/>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smtClean="0">
                          <a:ln>
                            <a:noFill/>
                          </a:ln>
                          <a:solidFill>
                            <a:schemeClr val="tx1"/>
                          </a:solidFill>
                          <a:effectLst/>
                          <a:latin typeface="Arial" pitchFamily="34" charset="0"/>
                        </a:rPr>
                        <a:t>No</a:t>
                      </a:r>
                    </a:p>
                  </a:txBody>
                  <a:tcPr marT="91440" marB="9144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smtClean="0">
                          <a:ln>
                            <a:noFill/>
                          </a:ln>
                          <a:solidFill>
                            <a:schemeClr val="tx1"/>
                          </a:solidFill>
                          <a:effectLst/>
                          <a:latin typeface="Arial" pitchFamily="34" charset="0"/>
                        </a:rPr>
                        <a:t>No</a:t>
                      </a:r>
                    </a:p>
                  </a:txBody>
                  <a:tcPr marT="91440" marB="9144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C5FFE2"/>
                    </a:solidFill>
                  </a:tcPr>
                </a:tc>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i="0" u="none" strike="noStrike" cap="none" normalizeH="0" baseline="0" smtClean="0">
                          <a:ln>
                            <a:noFill/>
                          </a:ln>
                          <a:solidFill>
                            <a:schemeClr val="tx1"/>
                          </a:solidFill>
                          <a:effectLst/>
                          <a:latin typeface="Arial" pitchFamily="34" charset="0"/>
                        </a:rPr>
                        <a:t>Waits until current sessions end</a:t>
                      </a:r>
                    </a:p>
                  </a:txBody>
                  <a:tcPr marT="91440" marB="91440" horzOverflow="overflow">
                    <a:lnL w="28575"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C1E0FF"/>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smtClean="0">
                          <a:ln>
                            <a:noFill/>
                          </a:ln>
                          <a:solidFill>
                            <a:schemeClr val="tx1"/>
                          </a:solidFill>
                          <a:effectLst/>
                          <a:latin typeface="Arial" pitchFamily="34" charset="0"/>
                        </a:rPr>
                        <a:t>No</a:t>
                      </a:r>
                    </a:p>
                  </a:txBody>
                  <a:tcPr marT="91440" marB="91440" horzOverflow="overflow">
                    <a:lnL w="5715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DFFF"/>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smtClean="0">
                          <a:ln>
                            <a:noFill/>
                          </a:ln>
                          <a:solidFill>
                            <a:schemeClr val="tx1"/>
                          </a:solidFill>
                          <a:effectLst/>
                          <a:latin typeface="Arial" pitchFamily="34" charset="0"/>
                        </a:rPr>
                        <a:t>No</a:t>
                      </a:r>
                    </a:p>
                  </a:txBody>
                  <a:tcPr marT="91440" marB="9144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E1A5"/>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smtClean="0">
                          <a:ln>
                            <a:noFill/>
                          </a:ln>
                          <a:solidFill>
                            <a:schemeClr val="tx1"/>
                          </a:solidFill>
                          <a:effectLst/>
                          <a:latin typeface="Arial" pitchFamily="34" charset="0"/>
                        </a:rPr>
                        <a:t>No</a:t>
                      </a:r>
                    </a:p>
                  </a:txBody>
                  <a:tcPr marT="91440" marB="9144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smtClean="0">
                          <a:ln>
                            <a:noFill/>
                          </a:ln>
                          <a:solidFill>
                            <a:schemeClr val="tx1"/>
                          </a:solidFill>
                          <a:effectLst/>
                          <a:latin typeface="Arial" pitchFamily="34" charset="0"/>
                        </a:rPr>
                        <a:t>Yes</a:t>
                      </a:r>
                    </a:p>
                  </a:txBody>
                  <a:tcPr marT="91440" marB="9144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C5FFE2"/>
                    </a:solidFill>
                  </a:tcPr>
                </a:tc>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i="0" u="none" strike="noStrike" cap="none" normalizeH="0" baseline="0" smtClean="0">
                          <a:ln>
                            <a:noFill/>
                          </a:ln>
                          <a:solidFill>
                            <a:schemeClr val="tx1"/>
                          </a:solidFill>
                          <a:effectLst/>
                          <a:latin typeface="Arial" pitchFamily="34" charset="0"/>
                        </a:rPr>
                        <a:t>Waits until current transactions end</a:t>
                      </a:r>
                    </a:p>
                  </a:txBody>
                  <a:tcPr marT="91440" marB="91440" horzOverflow="overflow">
                    <a:lnL w="28575"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C1E0FF"/>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smtClean="0">
                          <a:ln>
                            <a:noFill/>
                          </a:ln>
                          <a:solidFill>
                            <a:schemeClr val="tx1"/>
                          </a:solidFill>
                          <a:effectLst/>
                          <a:latin typeface="Arial" pitchFamily="34" charset="0"/>
                        </a:rPr>
                        <a:t>No</a:t>
                      </a:r>
                    </a:p>
                  </a:txBody>
                  <a:tcPr marT="91440" marB="91440" horzOverflow="overflow">
                    <a:lnL w="5715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DFFF"/>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smtClean="0">
                          <a:ln>
                            <a:noFill/>
                          </a:ln>
                          <a:solidFill>
                            <a:schemeClr val="tx1"/>
                          </a:solidFill>
                          <a:effectLst/>
                          <a:latin typeface="Arial" pitchFamily="34" charset="0"/>
                        </a:rPr>
                        <a:t>No</a:t>
                      </a:r>
                    </a:p>
                  </a:txBody>
                  <a:tcPr marT="91440" marB="9144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E1A5"/>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smtClean="0">
                          <a:ln>
                            <a:noFill/>
                          </a:ln>
                          <a:solidFill>
                            <a:schemeClr val="tx1"/>
                          </a:solidFill>
                          <a:effectLst/>
                          <a:latin typeface="Arial" pitchFamily="34" charset="0"/>
                        </a:rPr>
                        <a:t>Yes</a:t>
                      </a:r>
                    </a:p>
                  </a:txBody>
                  <a:tcPr marT="91440" marB="9144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smtClean="0">
                          <a:ln>
                            <a:noFill/>
                          </a:ln>
                          <a:solidFill>
                            <a:schemeClr val="tx1"/>
                          </a:solidFill>
                          <a:effectLst/>
                          <a:latin typeface="Arial" pitchFamily="34" charset="0"/>
                        </a:rPr>
                        <a:t>Yes</a:t>
                      </a:r>
                    </a:p>
                  </a:txBody>
                  <a:tcPr marT="91440" marB="9144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C5FFE2"/>
                    </a:solidFill>
                  </a:tcPr>
                </a:tc>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i="0" u="none" strike="noStrike" cap="none" normalizeH="0" baseline="0" smtClean="0">
                          <a:ln>
                            <a:noFill/>
                          </a:ln>
                          <a:solidFill>
                            <a:schemeClr val="tx1"/>
                          </a:solidFill>
                          <a:effectLst/>
                          <a:latin typeface="Arial" pitchFamily="34" charset="0"/>
                        </a:rPr>
                        <a:t>Forces a checkpoint and closes files</a:t>
                      </a:r>
                    </a:p>
                  </a:txBody>
                  <a:tcPr marT="91440" marB="91440" horzOverflow="overflow">
                    <a:lnL w="28575"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C1E0FF"/>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smtClean="0">
                          <a:ln>
                            <a:noFill/>
                          </a:ln>
                          <a:solidFill>
                            <a:schemeClr val="tx1"/>
                          </a:solidFill>
                          <a:effectLst/>
                          <a:latin typeface="Arial" pitchFamily="34" charset="0"/>
                        </a:rPr>
                        <a:t>No</a:t>
                      </a:r>
                    </a:p>
                  </a:txBody>
                  <a:tcPr marT="91440" marB="91440" horzOverflow="overflow">
                    <a:lnL w="5715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DFFF"/>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smtClean="0">
                          <a:ln>
                            <a:noFill/>
                          </a:ln>
                          <a:solidFill>
                            <a:schemeClr val="tx1"/>
                          </a:solidFill>
                          <a:effectLst/>
                          <a:latin typeface="Arial" pitchFamily="34" charset="0"/>
                        </a:rPr>
                        <a:t>Yes</a:t>
                      </a:r>
                    </a:p>
                  </a:txBody>
                  <a:tcPr marT="91440" marB="9144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E1A5"/>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smtClean="0">
                          <a:ln>
                            <a:noFill/>
                          </a:ln>
                          <a:solidFill>
                            <a:schemeClr val="tx1"/>
                          </a:solidFill>
                          <a:effectLst/>
                          <a:latin typeface="Arial" pitchFamily="34" charset="0"/>
                        </a:rPr>
                        <a:t>Yes</a:t>
                      </a:r>
                    </a:p>
                  </a:txBody>
                  <a:tcPr marT="91440" marB="9144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solidFill>
                  </a:tcPr>
                </a:tc>
                <a:tc>
                  <a:txBody>
                    <a:body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smtClean="0">
                          <a:ln>
                            <a:noFill/>
                          </a:ln>
                          <a:solidFill>
                            <a:schemeClr val="tx1"/>
                          </a:solidFill>
                          <a:effectLst/>
                          <a:latin typeface="Arial" pitchFamily="34" charset="0"/>
                        </a:rPr>
                        <a:t>Yes</a:t>
                      </a:r>
                    </a:p>
                  </a:txBody>
                  <a:tcPr marT="91440" marB="9144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C5FFE2"/>
                    </a:solidFill>
                  </a:tcPr>
                </a:tc>
              </a:tr>
            </a:tbl>
          </a:graphicData>
        </a:graphic>
      </p:graphicFrame>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ChangeArrowheads="1"/>
          </p:cNvSpPr>
          <p:nvPr>
            <p:ph type="title"/>
          </p:nvPr>
        </p:nvSpPr>
        <p:spPr/>
        <p:txBody>
          <a:bodyPr/>
          <a:lstStyle/>
          <a:p>
            <a:r>
              <a:rPr lang="en-US"/>
              <a:t>Shutdown Options</a:t>
            </a:r>
          </a:p>
        </p:txBody>
      </p:sp>
      <p:sp>
        <p:nvSpPr>
          <p:cNvPr id="372739" name="Rectangle 3"/>
          <p:cNvSpPr>
            <a:spLocks noChangeArrowheads="1"/>
          </p:cNvSpPr>
          <p:nvPr/>
        </p:nvSpPr>
        <p:spPr bwMode="auto">
          <a:xfrm>
            <a:off x="3657600" y="1368425"/>
            <a:ext cx="1958975" cy="2898775"/>
          </a:xfrm>
          <a:prstGeom prst="rect">
            <a:avLst/>
          </a:prstGeom>
          <a:noFill/>
          <a:ln w="9525">
            <a:noFill/>
            <a:miter lim="800000"/>
            <a:headEnd/>
            <a:tailEnd/>
          </a:ln>
          <a:effectLst/>
        </p:spPr>
        <p:txBody>
          <a:bodyPr lIns="92075" tIns="46038" rIns="92075" bIns="46038">
            <a:spAutoFit/>
          </a:bodyPr>
          <a:lstStyle/>
          <a:p>
            <a:pPr eaLnBrk="0" hangingPunct="0">
              <a:spcBef>
                <a:spcPct val="0"/>
              </a:spcBef>
              <a:buClrTx/>
              <a:buFontTx/>
              <a:buNone/>
            </a:pPr>
            <a:r>
              <a:rPr lang="en-US" sz="2200"/>
              <a:t>During:</a:t>
            </a:r>
            <a:r>
              <a:rPr lang="en-US"/>
              <a:t> </a:t>
            </a:r>
          </a:p>
          <a:p>
            <a:pPr eaLnBrk="0" hangingPunct="0">
              <a:spcBef>
                <a:spcPct val="0"/>
              </a:spcBef>
              <a:buClrTx/>
              <a:buFontTx/>
              <a:buNone/>
            </a:pPr>
            <a:endParaRPr lang="en-US"/>
          </a:p>
          <a:p>
            <a:pPr eaLnBrk="0" hangingPunct="0">
              <a:spcBef>
                <a:spcPct val="0"/>
              </a:spcBef>
              <a:buClrTx/>
              <a:buFontTx/>
              <a:buNone/>
            </a:pPr>
            <a:r>
              <a:rPr lang="en-US">
                <a:latin typeface="Courier New" pitchFamily="49" charset="0"/>
              </a:rPr>
              <a:t>SHUTDOWN </a:t>
            </a:r>
          </a:p>
          <a:p>
            <a:pPr eaLnBrk="0" hangingPunct="0">
              <a:spcBef>
                <a:spcPct val="0"/>
              </a:spcBef>
              <a:buClrTx/>
              <a:buFontTx/>
              <a:buNone/>
            </a:pPr>
            <a:r>
              <a:rPr lang="en-US">
                <a:latin typeface="Courier New" pitchFamily="49" charset="0"/>
              </a:rPr>
              <a:t>NORMAL</a:t>
            </a:r>
            <a:endParaRPr lang="en-US"/>
          </a:p>
          <a:p>
            <a:pPr eaLnBrk="0" hangingPunct="0">
              <a:spcBef>
                <a:spcPct val="0"/>
              </a:spcBef>
              <a:buClrTx/>
              <a:buFontTx/>
              <a:buNone/>
            </a:pPr>
            <a:r>
              <a:rPr lang="en-US"/>
              <a:t>or</a:t>
            </a:r>
          </a:p>
          <a:p>
            <a:pPr eaLnBrk="0" hangingPunct="0">
              <a:spcBef>
                <a:spcPct val="0"/>
              </a:spcBef>
              <a:buClrTx/>
              <a:buFontTx/>
              <a:buNone/>
            </a:pPr>
            <a:r>
              <a:rPr lang="en-US">
                <a:latin typeface="Courier New" pitchFamily="49" charset="0"/>
              </a:rPr>
              <a:t>SHUTDOWN </a:t>
            </a:r>
          </a:p>
          <a:p>
            <a:pPr eaLnBrk="0" hangingPunct="0">
              <a:spcBef>
                <a:spcPct val="0"/>
              </a:spcBef>
              <a:buClrTx/>
              <a:buFontTx/>
              <a:buNone/>
            </a:pPr>
            <a:r>
              <a:rPr lang="en-US">
                <a:latin typeface="Courier New" pitchFamily="49" charset="0"/>
              </a:rPr>
              <a:t>TRANSACTIONAL</a:t>
            </a:r>
          </a:p>
          <a:p>
            <a:pPr eaLnBrk="0" hangingPunct="0">
              <a:spcBef>
                <a:spcPct val="0"/>
              </a:spcBef>
              <a:buClrTx/>
              <a:buFontTx/>
              <a:buNone/>
            </a:pPr>
            <a:r>
              <a:rPr lang="en-US"/>
              <a:t>or</a:t>
            </a:r>
          </a:p>
          <a:p>
            <a:pPr eaLnBrk="0" hangingPunct="0">
              <a:spcBef>
                <a:spcPct val="0"/>
              </a:spcBef>
              <a:buClrTx/>
              <a:buFontTx/>
              <a:buNone/>
            </a:pPr>
            <a:r>
              <a:rPr lang="en-US">
                <a:latin typeface="Courier New" pitchFamily="49" charset="0"/>
              </a:rPr>
              <a:t>SHUTDOWN </a:t>
            </a:r>
          </a:p>
          <a:p>
            <a:pPr eaLnBrk="0" hangingPunct="0">
              <a:spcBef>
                <a:spcPct val="0"/>
              </a:spcBef>
              <a:buClrTx/>
              <a:buFontTx/>
              <a:buNone/>
            </a:pPr>
            <a:r>
              <a:rPr lang="en-US">
                <a:latin typeface="Courier New" pitchFamily="49" charset="0"/>
              </a:rPr>
              <a:t>IMMEDIATE</a:t>
            </a:r>
          </a:p>
        </p:txBody>
      </p:sp>
      <p:sp>
        <p:nvSpPr>
          <p:cNvPr id="372740" name="Rectangle 4"/>
          <p:cNvSpPr>
            <a:spLocks noChangeArrowheads="1"/>
          </p:cNvSpPr>
          <p:nvPr/>
        </p:nvSpPr>
        <p:spPr bwMode="auto">
          <a:xfrm>
            <a:off x="3165475" y="5532438"/>
            <a:ext cx="2924175" cy="427037"/>
          </a:xfrm>
          <a:prstGeom prst="rect">
            <a:avLst/>
          </a:prstGeom>
          <a:noFill/>
          <a:ln w="9525">
            <a:noFill/>
            <a:miter lim="800000"/>
            <a:headEnd/>
            <a:tailEnd/>
          </a:ln>
          <a:effectLst/>
        </p:spPr>
        <p:txBody>
          <a:bodyPr wrap="none" lIns="92075" tIns="46038" rIns="92075" bIns="46038">
            <a:spAutoFit/>
          </a:bodyPr>
          <a:lstStyle/>
          <a:p>
            <a:pPr eaLnBrk="0" hangingPunct="0">
              <a:spcBef>
                <a:spcPct val="0"/>
              </a:spcBef>
              <a:buClrTx/>
              <a:buFontTx/>
              <a:buNone/>
            </a:pPr>
            <a:r>
              <a:rPr lang="en-US" sz="2200"/>
              <a:t>Consistent database</a:t>
            </a:r>
          </a:p>
        </p:txBody>
      </p:sp>
      <p:sp>
        <p:nvSpPr>
          <p:cNvPr id="372741" name="Arc 5"/>
          <p:cNvSpPr>
            <a:spLocks/>
          </p:cNvSpPr>
          <p:nvPr/>
        </p:nvSpPr>
        <p:spPr bwMode="gray">
          <a:xfrm>
            <a:off x="3370263" y="1747838"/>
            <a:ext cx="1282700" cy="3773487"/>
          </a:xfrm>
          <a:custGeom>
            <a:avLst/>
            <a:gdLst>
              <a:gd name="G0" fmla="+- 21600 0 0"/>
              <a:gd name="G1" fmla="+- 9 0 0"/>
              <a:gd name="G2" fmla="+- 21600 0 0"/>
              <a:gd name="T0" fmla="*/ 21579 w 21600"/>
              <a:gd name="T1" fmla="*/ 21609 h 21609"/>
              <a:gd name="T2" fmla="*/ 0 w 21600"/>
              <a:gd name="T3" fmla="*/ 0 h 21609"/>
              <a:gd name="T4" fmla="*/ 21600 w 21600"/>
              <a:gd name="T5" fmla="*/ 9 h 21609"/>
            </a:gdLst>
            <a:ahLst/>
            <a:cxnLst>
              <a:cxn ang="0">
                <a:pos x="T0" y="T1"/>
              </a:cxn>
              <a:cxn ang="0">
                <a:pos x="T2" y="T3"/>
              </a:cxn>
              <a:cxn ang="0">
                <a:pos x="T4" y="T5"/>
              </a:cxn>
            </a:cxnLst>
            <a:rect l="0" t="0" r="r" b="b"/>
            <a:pathLst>
              <a:path w="21600" h="21609" fill="none" extrusionOk="0">
                <a:moveTo>
                  <a:pt x="21579" y="21608"/>
                </a:moveTo>
                <a:cubicBezTo>
                  <a:pt x="9657" y="21597"/>
                  <a:pt x="0" y="11930"/>
                  <a:pt x="0" y="9"/>
                </a:cubicBezTo>
                <a:cubicBezTo>
                  <a:pt x="-1" y="6"/>
                  <a:pt x="0" y="3"/>
                  <a:pt x="0" y="0"/>
                </a:cubicBezTo>
              </a:path>
              <a:path w="21600" h="21609" stroke="0" extrusionOk="0">
                <a:moveTo>
                  <a:pt x="21579" y="21608"/>
                </a:moveTo>
                <a:cubicBezTo>
                  <a:pt x="9657" y="21597"/>
                  <a:pt x="0" y="11930"/>
                  <a:pt x="0" y="9"/>
                </a:cubicBezTo>
                <a:cubicBezTo>
                  <a:pt x="-1" y="6"/>
                  <a:pt x="0" y="3"/>
                  <a:pt x="0" y="0"/>
                </a:cubicBezTo>
                <a:lnTo>
                  <a:pt x="21600" y="9"/>
                </a:lnTo>
                <a:close/>
              </a:path>
            </a:pathLst>
          </a:custGeom>
          <a:noFill/>
          <a:ln w="28575" cap="rnd">
            <a:solidFill>
              <a:schemeClr val="hlink"/>
            </a:solidFill>
            <a:round/>
            <a:headEnd type="triangle" w="sm" len="sm"/>
            <a:tailEnd type="none" w="sm" len="sm"/>
          </a:ln>
          <a:effectLst/>
        </p:spPr>
        <p:txBody>
          <a:bodyPr/>
          <a:lstStyle/>
          <a:p>
            <a:pPr defTabSz="228600"/>
            <a:endParaRPr lang="en-US" sz="1200" b="0">
              <a:solidFill>
                <a:schemeClr val="accent2"/>
              </a:solidFill>
              <a:latin typeface="Times New Roman" pitchFamily="18" charset="0"/>
            </a:endParaRPr>
          </a:p>
        </p:txBody>
      </p:sp>
      <p:sp>
        <p:nvSpPr>
          <p:cNvPr id="372742" name="Arc 6"/>
          <p:cNvSpPr>
            <a:spLocks/>
          </p:cNvSpPr>
          <p:nvPr/>
        </p:nvSpPr>
        <p:spPr bwMode="gray">
          <a:xfrm>
            <a:off x="4602163" y="1747838"/>
            <a:ext cx="1282700" cy="3773487"/>
          </a:xfrm>
          <a:custGeom>
            <a:avLst/>
            <a:gdLst>
              <a:gd name="G0" fmla="+- 21 0 0"/>
              <a:gd name="G1" fmla="+- 9 0 0"/>
              <a:gd name="G2" fmla="+- 21600 0 0"/>
              <a:gd name="T0" fmla="*/ 21621 w 21621"/>
              <a:gd name="T1" fmla="*/ 0 h 21609"/>
              <a:gd name="T2" fmla="*/ 0 w 21621"/>
              <a:gd name="T3" fmla="*/ 21609 h 21609"/>
              <a:gd name="T4" fmla="*/ 21 w 21621"/>
              <a:gd name="T5" fmla="*/ 9 h 21609"/>
            </a:gdLst>
            <a:ahLst/>
            <a:cxnLst>
              <a:cxn ang="0">
                <a:pos x="T0" y="T1"/>
              </a:cxn>
              <a:cxn ang="0">
                <a:pos x="T2" y="T3"/>
              </a:cxn>
              <a:cxn ang="0">
                <a:pos x="T4" y="T5"/>
              </a:cxn>
            </a:cxnLst>
            <a:rect l="0" t="0" r="r" b="b"/>
            <a:pathLst>
              <a:path w="21621" h="21609" fill="none" extrusionOk="0">
                <a:moveTo>
                  <a:pt x="21620" y="0"/>
                </a:moveTo>
                <a:cubicBezTo>
                  <a:pt x="21620" y="3"/>
                  <a:pt x="21621" y="6"/>
                  <a:pt x="21621" y="9"/>
                </a:cubicBezTo>
                <a:cubicBezTo>
                  <a:pt x="21621" y="11938"/>
                  <a:pt x="11950" y="21609"/>
                  <a:pt x="21" y="21609"/>
                </a:cubicBezTo>
                <a:cubicBezTo>
                  <a:pt x="14" y="21609"/>
                  <a:pt x="7" y="21608"/>
                  <a:pt x="0" y="21608"/>
                </a:cubicBezTo>
              </a:path>
              <a:path w="21621" h="21609" stroke="0" extrusionOk="0">
                <a:moveTo>
                  <a:pt x="21620" y="0"/>
                </a:moveTo>
                <a:cubicBezTo>
                  <a:pt x="21620" y="3"/>
                  <a:pt x="21621" y="6"/>
                  <a:pt x="21621" y="9"/>
                </a:cubicBezTo>
                <a:cubicBezTo>
                  <a:pt x="21621" y="11938"/>
                  <a:pt x="11950" y="21609"/>
                  <a:pt x="21" y="21609"/>
                </a:cubicBezTo>
                <a:cubicBezTo>
                  <a:pt x="14" y="21609"/>
                  <a:pt x="7" y="21608"/>
                  <a:pt x="0" y="21608"/>
                </a:cubicBezTo>
                <a:lnTo>
                  <a:pt x="21" y="9"/>
                </a:lnTo>
                <a:close/>
              </a:path>
            </a:pathLst>
          </a:custGeom>
          <a:noFill/>
          <a:ln w="28575" cap="rnd">
            <a:solidFill>
              <a:schemeClr val="hlink"/>
            </a:solidFill>
            <a:round/>
            <a:headEnd type="triangle" w="sm" len="sm"/>
            <a:tailEnd type="none" w="sm" len="sm"/>
          </a:ln>
          <a:effectLst/>
        </p:spPr>
        <p:txBody>
          <a:bodyPr/>
          <a:lstStyle/>
          <a:p>
            <a:endParaRPr lang="en-US"/>
          </a:p>
        </p:txBody>
      </p:sp>
      <p:sp>
        <p:nvSpPr>
          <p:cNvPr id="372743" name="Line 7"/>
          <p:cNvSpPr>
            <a:spLocks noChangeShapeType="1"/>
          </p:cNvSpPr>
          <p:nvPr/>
        </p:nvSpPr>
        <p:spPr bwMode="gray">
          <a:xfrm>
            <a:off x="3613150" y="3933825"/>
            <a:ext cx="36513" cy="174625"/>
          </a:xfrm>
          <a:prstGeom prst="line">
            <a:avLst/>
          </a:prstGeom>
          <a:noFill/>
          <a:ln w="28575">
            <a:solidFill>
              <a:schemeClr val="hlink"/>
            </a:solidFill>
            <a:round/>
            <a:headEnd type="none" w="sm" len="sm"/>
            <a:tailEnd type="triangle" w="sm" len="sm"/>
          </a:ln>
          <a:effectLst/>
        </p:spPr>
        <p:txBody>
          <a:bodyPr/>
          <a:lstStyle/>
          <a:p>
            <a:endParaRPr lang="en-US"/>
          </a:p>
        </p:txBody>
      </p:sp>
      <p:sp>
        <p:nvSpPr>
          <p:cNvPr id="372744" name="Line 8"/>
          <p:cNvSpPr>
            <a:spLocks noChangeShapeType="1"/>
          </p:cNvSpPr>
          <p:nvPr/>
        </p:nvSpPr>
        <p:spPr bwMode="gray">
          <a:xfrm flipV="1">
            <a:off x="5676900" y="3624263"/>
            <a:ext cx="28575" cy="173037"/>
          </a:xfrm>
          <a:prstGeom prst="line">
            <a:avLst/>
          </a:prstGeom>
          <a:noFill/>
          <a:ln w="28575">
            <a:solidFill>
              <a:schemeClr val="hlink"/>
            </a:solidFill>
            <a:round/>
            <a:headEnd type="none" w="sm" len="sm"/>
            <a:tailEnd type="triangle" w="sm" len="sm"/>
          </a:ln>
          <a:effectLst/>
        </p:spPr>
        <p:txBody>
          <a:bodyPr/>
          <a:lstStyle/>
          <a:p>
            <a:endParaRPr lang="en-US"/>
          </a:p>
        </p:txBody>
      </p:sp>
      <p:pic>
        <p:nvPicPr>
          <p:cNvPr id="372745" name="Picture 9" descr="datab004_green"/>
          <p:cNvPicPr>
            <a:picLocks noChangeAspect="1" noChangeArrowheads="1"/>
          </p:cNvPicPr>
          <p:nvPr/>
        </p:nvPicPr>
        <p:blipFill>
          <a:blip r:embed="rId3" cstate="print"/>
          <a:srcRect/>
          <a:stretch>
            <a:fillRect/>
          </a:stretch>
        </p:blipFill>
        <p:spPr bwMode="gray">
          <a:xfrm>
            <a:off x="6537325" y="4789488"/>
            <a:ext cx="1235075" cy="1463675"/>
          </a:xfrm>
          <a:prstGeom prst="rect">
            <a:avLst/>
          </a:prstGeom>
          <a:noFill/>
        </p:spPr>
      </p:pic>
      <p:sp>
        <p:nvSpPr>
          <p:cNvPr id="372746" name="Line 10"/>
          <p:cNvSpPr>
            <a:spLocks noChangeShapeType="1"/>
          </p:cNvSpPr>
          <p:nvPr/>
        </p:nvSpPr>
        <p:spPr bwMode="auto">
          <a:xfrm>
            <a:off x="3370263" y="1549400"/>
            <a:ext cx="0" cy="223838"/>
          </a:xfrm>
          <a:prstGeom prst="line">
            <a:avLst/>
          </a:prstGeom>
          <a:noFill/>
          <a:ln w="28575">
            <a:solidFill>
              <a:schemeClr val="accent2"/>
            </a:solidFill>
            <a:round/>
            <a:headEnd type="none" w="sm" len="sm"/>
            <a:tailEnd type="triangle" w="sm" len="sm"/>
          </a:ln>
          <a:effectLst/>
        </p:spPr>
        <p:txBody>
          <a:bodyPr/>
          <a:lstStyle/>
          <a:p>
            <a:endParaRPr lang="en-US"/>
          </a:p>
        </p:txBody>
      </p:sp>
      <p:sp>
        <p:nvSpPr>
          <p:cNvPr id="372747" name="Rectangle 11"/>
          <p:cNvSpPr>
            <a:spLocks noChangeArrowheads="1"/>
          </p:cNvSpPr>
          <p:nvPr/>
        </p:nvSpPr>
        <p:spPr bwMode="auto">
          <a:xfrm>
            <a:off x="609600" y="1371600"/>
            <a:ext cx="2933700" cy="3575050"/>
          </a:xfrm>
          <a:prstGeom prst="rect">
            <a:avLst/>
          </a:prstGeom>
          <a:noFill/>
          <a:ln w="9525">
            <a:noFill/>
            <a:miter lim="800000"/>
            <a:headEnd/>
            <a:tailEnd/>
          </a:ln>
          <a:effectLst/>
        </p:spPr>
        <p:txBody>
          <a:bodyPr lIns="12700" tIns="12700" rIns="12700" bIns="12700">
            <a:spAutoFit/>
          </a:bodyPr>
          <a:lstStyle/>
          <a:p>
            <a:pPr algn="l" defTabSz="228600">
              <a:buClr>
                <a:srgbClr val="000000"/>
              </a:buClr>
            </a:pPr>
            <a:r>
              <a:rPr lang="en-US" sz="2200" b="0"/>
              <a:t>On the way down:</a:t>
            </a:r>
          </a:p>
          <a:p>
            <a:pPr marL="574675" lvl="1" indent="-460375" algn="l" defTabSz="228600">
              <a:buFont typeface="Arial" pitchFamily="34" charset="0"/>
              <a:buChar char="•"/>
            </a:pPr>
            <a:r>
              <a:rPr lang="en-US" sz="2200" b="0"/>
              <a:t>Uncommitted changes rolled</a:t>
            </a:r>
            <a:br>
              <a:rPr lang="en-US" sz="2200" b="0"/>
            </a:br>
            <a:r>
              <a:rPr lang="en-US" sz="2200" b="0"/>
              <a:t>back, for</a:t>
            </a:r>
            <a:br>
              <a:rPr lang="en-US" sz="2200" b="0"/>
            </a:br>
            <a:r>
              <a:rPr lang="en-US" sz="2200" b="0">
                <a:latin typeface="Courier New" pitchFamily="49" charset="0"/>
              </a:rPr>
              <a:t>IMMEDIATE</a:t>
            </a:r>
          </a:p>
          <a:p>
            <a:pPr marL="574675" lvl="1" indent="-460375" algn="l" defTabSz="228600">
              <a:buFont typeface="Arial" pitchFamily="34" charset="0"/>
              <a:buChar char="•"/>
            </a:pPr>
            <a:r>
              <a:rPr lang="en-US" sz="2200" b="0"/>
              <a:t>Database buffer cache written to</a:t>
            </a:r>
            <a:br>
              <a:rPr lang="en-US" sz="2200" b="0"/>
            </a:br>
            <a:r>
              <a:rPr lang="en-US" sz="2200" b="0"/>
              <a:t>data files</a:t>
            </a:r>
          </a:p>
          <a:p>
            <a:pPr marL="574675" lvl="1" indent="-460375" algn="l" defTabSz="228600">
              <a:buFont typeface="Arial" pitchFamily="34" charset="0"/>
              <a:buChar char="•"/>
            </a:pPr>
            <a:r>
              <a:rPr lang="en-US" sz="2200" b="0"/>
              <a:t>Resources released</a:t>
            </a:r>
          </a:p>
        </p:txBody>
      </p:sp>
      <p:sp>
        <p:nvSpPr>
          <p:cNvPr id="372748" name="Rectangle 12"/>
          <p:cNvSpPr>
            <a:spLocks noChangeArrowheads="1"/>
          </p:cNvSpPr>
          <p:nvPr/>
        </p:nvSpPr>
        <p:spPr bwMode="auto">
          <a:xfrm>
            <a:off x="5905500" y="1371600"/>
            <a:ext cx="2133600" cy="1431925"/>
          </a:xfrm>
          <a:prstGeom prst="rect">
            <a:avLst/>
          </a:prstGeom>
          <a:noFill/>
          <a:ln w="9525">
            <a:noFill/>
            <a:miter lim="800000"/>
            <a:headEnd/>
            <a:tailEnd/>
          </a:ln>
          <a:effectLst/>
        </p:spPr>
        <p:txBody>
          <a:bodyPr lIns="12700" tIns="12700" rIns="12700" bIns="12700">
            <a:spAutoFit/>
          </a:bodyPr>
          <a:lstStyle/>
          <a:p>
            <a:pPr algn="l" defTabSz="228600">
              <a:buClr>
                <a:srgbClr val="000000"/>
              </a:buClr>
            </a:pPr>
            <a:r>
              <a:rPr lang="en-US" sz="2200" b="0"/>
              <a:t>On the way up:</a:t>
            </a:r>
          </a:p>
          <a:p>
            <a:pPr marL="574675" lvl="1" indent="-460375" algn="l" defTabSz="228600">
              <a:buFont typeface="Arial" pitchFamily="34" charset="0"/>
              <a:buChar char="•"/>
            </a:pPr>
            <a:r>
              <a:rPr lang="en-US" sz="2200" b="0"/>
              <a:t>No instance recovery</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1346" name="Rectangle 2"/>
          <p:cNvSpPr>
            <a:spLocks noGrp="1" noChangeArrowheads="1"/>
          </p:cNvSpPr>
          <p:nvPr>
            <p:ph type="title"/>
          </p:nvPr>
        </p:nvSpPr>
        <p:spPr/>
        <p:txBody>
          <a:bodyPr/>
          <a:lstStyle/>
          <a:p>
            <a:endParaRPr lang="en-US"/>
          </a:p>
        </p:txBody>
      </p:sp>
      <p:sp>
        <p:nvSpPr>
          <p:cNvPr id="441347" name="Rectangle 3"/>
          <p:cNvSpPr>
            <a:spLocks noGrp="1" noChangeArrowheads="1"/>
          </p:cNvSpPr>
          <p:nvPr>
            <p:ph type="body" idx="1"/>
          </p:nvPr>
        </p:nvSpPr>
        <p:spPr/>
        <p:txBody>
          <a:bodyPr/>
          <a:lstStyle/>
          <a:p>
            <a:endParaRPr lang="en-US"/>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p:txBody>
          <a:bodyPr/>
          <a:lstStyle/>
          <a:p>
            <a:r>
              <a:rPr lang="en-US"/>
              <a:t>Shutdown Options</a:t>
            </a:r>
          </a:p>
        </p:txBody>
      </p:sp>
      <p:sp>
        <p:nvSpPr>
          <p:cNvPr id="376835" name="Rectangle 3"/>
          <p:cNvSpPr>
            <a:spLocks noChangeArrowheads="1"/>
          </p:cNvSpPr>
          <p:nvPr/>
        </p:nvSpPr>
        <p:spPr bwMode="auto">
          <a:xfrm>
            <a:off x="3505200" y="1354138"/>
            <a:ext cx="2095500" cy="2074862"/>
          </a:xfrm>
          <a:prstGeom prst="rect">
            <a:avLst/>
          </a:prstGeom>
          <a:noFill/>
          <a:ln w="9525">
            <a:noFill/>
            <a:miter lim="800000"/>
            <a:headEnd/>
            <a:tailEnd/>
          </a:ln>
          <a:effectLst/>
        </p:spPr>
        <p:txBody>
          <a:bodyPr wrap="none" lIns="92075" tIns="46038" rIns="92075" bIns="46038">
            <a:spAutoFit/>
          </a:bodyPr>
          <a:lstStyle/>
          <a:p>
            <a:pPr eaLnBrk="0" hangingPunct="0">
              <a:spcBef>
                <a:spcPct val="0"/>
              </a:spcBef>
              <a:buClrTx/>
              <a:buFontTx/>
              <a:buNone/>
            </a:pPr>
            <a:r>
              <a:rPr lang="en-US" sz="2200"/>
              <a:t>During:</a:t>
            </a:r>
            <a:r>
              <a:rPr lang="en-US"/>
              <a:t> </a:t>
            </a:r>
          </a:p>
          <a:p>
            <a:pPr eaLnBrk="0" hangingPunct="0">
              <a:spcBef>
                <a:spcPct val="0"/>
              </a:spcBef>
              <a:buClrTx/>
              <a:buFontTx/>
              <a:buNone/>
            </a:pPr>
            <a:endParaRPr lang="en-US"/>
          </a:p>
          <a:p>
            <a:pPr eaLnBrk="0" hangingPunct="0">
              <a:spcBef>
                <a:spcPct val="0"/>
              </a:spcBef>
              <a:buClrTx/>
              <a:buFontTx/>
              <a:buNone/>
            </a:pPr>
            <a:r>
              <a:rPr lang="en-US">
                <a:latin typeface="Courier New" pitchFamily="49" charset="0"/>
              </a:rPr>
              <a:t>SHUTDOWN ABORT</a:t>
            </a:r>
          </a:p>
          <a:p>
            <a:pPr eaLnBrk="0" hangingPunct="0">
              <a:spcBef>
                <a:spcPct val="0"/>
              </a:spcBef>
              <a:buClrTx/>
              <a:buFontTx/>
              <a:buNone/>
            </a:pPr>
            <a:r>
              <a:rPr lang="en-US"/>
              <a:t>or</a:t>
            </a:r>
          </a:p>
          <a:p>
            <a:pPr eaLnBrk="0" hangingPunct="0">
              <a:spcBef>
                <a:spcPct val="0"/>
              </a:spcBef>
              <a:buClrTx/>
              <a:buFontTx/>
              <a:buNone/>
            </a:pPr>
            <a:r>
              <a:rPr lang="en-US"/>
              <a:t>Instance failure</a:t>
            </a:r>
          </a:p>
          <a:p>
            <a:pPr eaLnBrk="0" hangingPunct="0">
              <a:spcBef>
                <a:spcPct val="0"/>
              </a:spcBef>
              <a:buClrTx/>
              <a:buFontTx/>
              <a:buNone/>
            </a:pPr>
            <a:r>
              <a:rPr lang="en-US"/>
              <a:t>or</a:t>
            </a:r>
          </a:p>
          <a:p>
            <a:pPr eaLnBrk="0" hangingPunct="0">
              <a:spcBef>
                <a:spcPct val="0"/>
              </a:spcBef>
              <a:buClrTx/>
              <a:buFontTx/>
              <a:buNone/>
            </a:pPr>
            <a:r>
              <a:rPr lang="en-US">
                <a:latin typeface="Courier New" pitchFamily="49" charset="0"/>
              </a:rPr>
              <a:t>STARTUP FORCE</a:t>
            </a:r>
          </a:p>
        </p:txBody>
      </p:sp>
      <p:sp>
        <p:nvSpPr>
          <p:cNvPr id="376836" name="Rectangle 4"/>
          <p:cNvSpPr>
            <a:spLocks noChangeArrowheads="1"/>
          </p:cNvSpPr>
          <p:nvPr/>
        </p:nvSpPr>
        <p:spPr bwMode="auto">
          <a:xfrm>
            <a:off x="2968625" y="5532438"/>
            <a:ext cx="3127375" cy="762000"/>
          </a:xfrm>
          <a:prstGeom prst="rect">
            <a:avLst/>
          </a:prstGeom>
          <a:noFill/>
          <a:ln w="9525">
            <a:noFill/>
            <a:miter lim="800000"/>
            <a:headEnd/>
            <a:tailEnd/>
          </a:ln>
          <a:effectLst/>
        </p:spPr>
        <p:txBody>
          <a:bodyPr wrap="none" lIns="92075" tIns="46038" rIns="92075" bIns="46038">
            <a:spAutoFit/>
          </a:bodyPr>
          <a:lstStyle/>
          <a:p>
            <a:pPr eaLnBrk="0" hangingPunct="0">
              <a:spcBef>
                <a:spcPct val="0"/>
              </a:spcBef>
              <a:buClrTx/>
              <a:buFontTx/>
              <a:buNone/>
            </a:pPr>
            <a:r>
              <a:rPr lang="en-US" sz="2200"/>
              <a:t>Inconsistent database</a:t>
            </a:r>
          </a:p>
          <a:p>
            <a:pPr eaLnBrk="0" hangingPunct="0">
              <a:spcBef>
                <a:spcPct val="0"/>
              </a:spcBef>
              <a:buClrTx/>
              <a:buFontTx/>
              <a:buNone/>
            </a:pPr>
            <a:endParaRPr lang="en-US" sz="2200"/>
          </a:p>
        </p:txBody>
      </p:sp>
      <p:sp>
        <p:nvSpPr>
          <p:cNvPr id="376837" name="Arc 5"/>
          <p:cNvSpPr>
            <a:spLocks/>
          </p:cNvSpPr>
          <p:nvPr/>
        </p:nvSpPr>
        <p:spPr bwMode="gray">
          <a:xfrm>
            <a:off x="3370263" y="1747838"/>
            <a:ext cx="1282700" cy="3773487"/>
          </a:xfrm>
          <a:custGeom>
            <a:avLst/>
            <a:gdLst>
              <a:gd name="G0" fmla="+- 21600 0 0"/>
              <a:gd name="G1" fmla="+- 9 0 0"/>
              <a:gd name="G2" fmla="+- 21600 0 0"/>
              <a:gd name="T0" fmla="*/ 21579 w 21600"/>
              <a:gd name="T1" fmla="*/ 21609 h 21609"/>
              <a:gd name="T2" fmla="*/ 0 w 21600"/>
              <a:gd name="T3" fmla="*/ 0 h 21609"/>
              <a:gd name="T4" fmla="*/ 21600 w 21600"/>
              <a:gd name="T5" fmla="*/ 9 h 21609"/>
            </a:gdLst>
            <a:ahLst/>
            <a:cxnLst>
              <a:cxn ang="0">
                <a:pos x="T0" y="T1"/>
              </a:cxn>
              <a:cxn ang="0">
                <a:pos x="T2" y="T3"/>
              </a:cxn>
              <a:cxn ang="0">
                <a:pos x="T4" y="T5"/>
              </a:cxn>
            </a:cxnLst>
            <a:rect l="0" t="0" r="r" b="b"/>
            <a:pathLst>
              <a:path w="21600" h="21609" fill="none" extrusionOk="0">
                <a:moveTo>
                  <a:pt x="21579" y="21608"/>
                </a:moveTo>
                <a:cubicBezTo>
                  <a:pt x="9657" y="21597"/>
                  <a:pt x="0" y="11930"/>
                  <a:pt x="0" y="9"/>
                </a:cubicBezTo>
                <a:cubicBezTo>
                  <a:pt x="-1" y="6"/>
                  <a:pt x="0" y="3"/>
                  <a:pt x="0" y="0"/>
                </a:cubicBezTo>
              </a:path>
              <a:path w="21600" h="21609" stroke="0" extrusionOk="0">
                <a:moveTo>
                  <a:pt x="21579" y="21608"/>
                </a:moveTo>
                <a:cubicBezTo>
                  <a:pt x="9657" y="21597"/>
                  <a:pt x="0" y="11930"/>
                  <a:pt x="0" y="9"/>
                </a:cubicBezTo>
                <a:cubicBezTo>
                  <a:pt x="-1" y="6"/>
                  <a:pt x="0" y="3"/>
                  <a:pt x="0" y="0"/>
                </a:cubicBezTo>
                <a:lnTo>
                  <a:pt x="21600" y="9"/>
                </a:lnTo>
                <a:close/>
              </a:path>
            </a:pathLst>
          </a:custGeom>
          <a:noFill/>
          <a:ln w="28575" cap="rnd">
            <a:solidFill>
              <a:schemeClr val="hlink"/>
            </a:solidFill>
            <a:round/>
            <a:headEnd type="triangle" w="sm" len="sm"/>
            <a:tailEnd type="none" w="sm" len="sm"/>
          </a:ln>
          <a:effectLst/>
        </p:spPr>
        <p:txBody>
          <a:bodyPr/>
          <a:lstStyle/>
          <a:p>
            <a:endParaRPr lang="en-US"/>
          </a:p>
        </p:txBody>
      </p:sp>
      <p:sp>
        <p:nvSpPr>
          <p:cNvPr id="376838" name="Arc 6"/>
          <p:cNvSpPr>
            <a:spLocks/>
          </p:cNvSpPr>
          <p:nvPr/>
        </p:nvSpPr>
        <p:spPr bwMode="gray">
          <a:xfrm>
            <a:off x="4602163" y="1747838"/>
            <a:ext cx="1282700" cy="3773487"/>
          </a:xfrm>
          <a:custGeom>
            <a:avLst/>
            <a:gdLst>
              <a:gd name="G0" fmla="+- 21 0 0"/>
              <a:gd name="G1" fmla="+- 9 0 0"/>
              <a:gd name="G2" fmla="+- 21600 0 0"/>
              <a:gd name="T0" fmla="*/ 21621 w 21621"/>
              <a:gd name="T1" fmla="*/ 0 h 21609"/>
              <a:gd name="T2" fmla="*/ 0 w 21621"/>
              <a:gd name="T3" fmla="*/ 21609 h 21609"/>
              <a:gd name="T4" fmla="*/ 21 w 21621"/>
              <a:gd name="T5" fmla="*/ 9 h 21609"/>
            </a:gdLst>
            <a:ahLst/>
            <a:cxnLst>
              <a:cxn ang="0">
                <a:pos x="T0" y="T1"/>
              </a:cxn>
              <a:cxn ang="0">
                <a:pos x="T2" y="T3"/>
              </a:cxn>
              <a:cxn ang="0">
                <a:pos x="T4" y="T5"/>
              </a:cxn>
            </a:cxnLst>
            <a:rect l="0" t="0" r="r" b="b"/>
            <a:pathLst>
              <a:path w="21621" h="21609" fill="none" extrusionOk="0">
                <a:moveTo>
                  <a:pt x="21620" y="0"/>
                </a:moveTo>
                <a:cubicBezTo>
                  <a:pt x="21620" y="3"/>
                  <a:pt x="21621" y="6"/>
                  <a:pt x="21621" y="9"/>
                </a:cubicBezTo>
                <a:cubicBezTo>
                  <a:pt x="21621" y="11938"/>
                  <a:pt x="11950" y="21609"/>
                  <a:pt x="21" y="21609"/>
                </a:cubicBezTo>
                <a:cubicBezTo>
                  <a:pt x="14" y="21609"/>
                  <a:pt x="7" y="21608"/>
                  <a:pt x="0" y="21608"/>
                </a:cubicBezTo>
              </a:path>
              <a:path w="21621" h="21609" stroke="0" extrusionOk="0">
                <a:moveTo>
                  <a:pt x="21620" y="0"/>
                </a:moveTo>
                <a:cubicBezTo>
                  <a:pt x="21620" y="3"/>
                  <a:pt x="21621" y="6"/>
                  <a:pt x="21621" y="9"/>
                </a:cubicBezTo>
                <a:cubicBezTo>
                  <a:pt x="21621" y="11938"/>
                  <a:pt x="11950" y="21609"/>
                  <a:pt x="21" y="21609"/>
                </a:cubicBezTo>
                <a:cubicBezTo>
                  <a:pt x="14" y="21609"/>
                  <a:pt x="7" y="21608"/>
                  <a:pt x="0" y="21608"/>
                </a:cubicBezTo>
                <a:lnTo>
                  <a:pt x="21" y="9"/>
                </a:lnTo>
                <a:close/>
              </a:path>
            </a:pathLst>
          </a:custGeom>
          <a:noFill/>
          <a:ln w="28575" cap="rnd">
            <a:solidFill>
              <a:schemeClr val="hlink"/>
            </a:solidFill>
            <a:round/>
            <a:headEnd type="triangle" w="sm" len="sm"/>
            <a:tailEnd type="none" w="sm" len="sm"/>
          </a:ln>
          <a:effectLst/>
        </p:spPr>
        <p:txBody>
          <a:bodyPr/>
          <a:lstStyle/>
          <a:p>
            <a:endParaRPr lang="en-US"/>
          </a:p>
        </p:txBody>
      </p:sp>
      <p:sp>
        <p:nvSpPr>
          <p:cNvPr id="376839" name="Line 7"/>
          <p:cNvSpPr>
            <a:spLocks noChangeShapeType="1"/>
          </p:cNvSpPr>
          <p:nvPr/>
        </p:nvSpPr>
        <p:spPr bwMode="gray">
          <a:xfrm>
            <a:off x="3613150" y="3933825"/>
            <a:ext cx="36513" cy="174625"/>
          </a:xfrm>
          <a:prstGeom prst="line">
            <a:avLst/>
          </a:prstGeom>
          <a:noFill/>
          <a:ln w="28575">
            <a:solidFill>
              <a:schemeClr val="hlink"/>
            </a:solidFill>
            <a:round/>
            <a:headEnd type="none" w="sm" len="sm"/>
            <a:tailEnd type="triangle" w="sm" len="sm"/>
          </a:ln>
          <a:effectLst/>
        </p:spPr>
        <p:txBody>
          <a:bodyPr/>
          <a:lstStyle/>
          <a:p>
            <a:endParaRPr lang="en-US"/>
          </a:p>
        </p:txBody>
      </p:sp>
      <p:sp>
        <p:nvSpPr>
          <p:cNvPr id="376840" name="Line 8"/>
          <p:cNvSpPr>
            <a:spLocks noChangeShapeType="1"/>
          </p:cNvSpPr>
          <p:nvPr/>
        </p:nvSpPr>
        <p:spPr bwMode="gray">
          <a:xfrm flipV="1">
            <a:off x="5676900" y="3624263"/>
            <a:ext cx="28575" cy="173037"/>
          </a:xfrm>
          <a:prstGeom prst="line">
            <a:avLst/>
          </a:prstGeom>
          <a:noFill/>
          <a:ln w="28575">
            <a:solidFill>
              <a:schemeClr val="hlink"/>
            </a:solidFill>
            <a:round/>
            <a:headEnd type="none" w="sm" len="sm"/>
            <a:tailEnd type="triangle" w="sm" len="sm"/>
          </a:ln>
          <a:effectLst/>
        </p:spPr>
        <p:txBody>
          <a:bodyPr/>
          <a:lstStyle/>
          <a:p>
            <a:endParaRPr lang="en-US"/>
          </a:p>
        </p:txBody>
      </p:sp>
      <p:grpSp>
        <p:nvGrpSpPr>
          <p:cNvPr id="376841" name="Group 9"/>
          <p:cNvGrpSpPr>
            <a:grpSpLocks/>
          </p:cNvGrpSpPr>
          <p:nvPr/>
        </p:nvGrpSpPr>
        <p:grpSpPr bwMode="auto">
          <a:xfrm>
            <a:off x="1069975" y="4395788"/>
            <a:ext cx="1333500" cy="1905000"/>
            <a:chOff x="674" y="2664"/>
            <a:chExt cx="958" cy="1368"/>
          </a:xfrm>
        </p:grpSpPr>
        <p:pic>
          <p:nvPicPr>
            <p:cNvPr id="376842" name="Picture 10" descr="datab016_broken"/>
            <p:cNvPicPr>
              <a:picLocks noChangeAspect="1" noChangeArrowheads="1"/>
            </p:cNvPicPr>
            <p:nvPr/>
          </p:nvPicPr>
          <p:blipFill>
            <a:blip r:embed="rId3" cstate="print"/>
            <a:srcRect/>
            <a:stretch>
              <a:fillRect/>
            </a:stretch>
          </p:blipFill>
          <p:spPr bwMode="gray">
            <a:xfrm>
              <a:off x="674" y="2664"/>
              <a:ext cx="958" cy="1368"/>
            </a:xfrm>
            <a:prstGeom prst="rect">
              <a:avLst/>
            </a:prstGeom>
            <a:noFill/>
          </p:spPr>
        </p:pic>
        <p:pic>
          <p:nvPicPr>
            <p:cNvPr id="376843" name="Picture 11" descr="datab031_green_puzzle"/>
            <p:cNvPicPr>
              <a:picLocks noChangeAspect="1" noChangeArrowheads="1"/>
            </p:cNvPicPr>
            <p:nvPr/>
          </p:nvPicPr>
          <p:blipFill>
            <a:blip r:embed="rId4" cstate="print"/>
            <a:srcRect/>
            <a:stretch>
              <a:fillRect/>
            </a:stretch>
          </p:blipFill>
          <p:spPr bwMode="gray">
            <a:xfrm>
              <a:off x="808" y="3007"/>
              <a:ext cx="490" cy="533"/>
            </a:xfrm>
            <a:prstGeom prst="rect">
              <a:avLst/>
            </a:prstGeom>
            <a:noFill/>
          </p:spPr>
        </p:pic>
      </p:grpSp>
      <p:sp>
        <p:nvSpPr>
          <p:cNvPr id="376844" name="Line 12"/>
          <p:cNvSpPr>
            <a:spLocks noChangeShapeType="1"/>
          </p:cNvSpPr>
          <p:nvPr/>
        </p:nvSpPr>
        <p:spPr bwMode="auto">
          <a:xfrm>
            <a:off x="3370263" y="1549400"/>
            <a:ext cx="0" cy="223838"/>
          </a:xfrm>
          <a:prstGeom prst="line">
            <a:avLst/>
          </a:prstGeom>
          <a:noFill/>
          <a:ln w="28575">
            <a:solidFill>
              <a:schemeClr val="accent2"/>
            </a:solidFill>
            <a:round/>
            <a:headEnd type="none" w="sm" len="sm"/>
            <a:tailEnd type="triangle" w="sm" len="sm"/>
          </a:ln>
          <a:effectLst/>
        </p:spPr>
        <p:txBody>
          <a:bodyPr/>
          <a:lstStyle/>
          <a:p>
            <a:endParaRPr lang="en-US"/>
          </a:p>
        </p:txBody>
      </p:sp>
      <p:sp>
        <p:nvSpPr>
          <p:cNvPr id="376845" name="Rectangle 13"/>
          <p:cNvSpPr>
            <a:spLocks noChangeArrowheads="1"/>
          </p:cNvSpPr>
          <p:nvPr/>
        </p:nvSpPr>
        <p:spPr bwMode="auto">
          <a:xfrm>
            <a:off x="685800" y="1371600"/>
            <a:ext cx="2628900" cy="2503488"/>
          </a:xfrm>
          <a:prstGeom prst="rect">
            <a:avLst/>
          </a:prstGeom>
          <a:noFill/>
          <a:ln w="9525">
            <a:noFill/>
            <a:miter lim="800000"/>
            <a:headEnd/>
            <a:tailEnd/>
          </a:ln>
          <a:effectLst/>
        </p:spPr>
        <p:txBody>
          <a:bodyPr lIns="12700" tIns="12700" rIns="12700" bIns="12700">
            <a:spAutoFit/>
          </a:bodyPr>
          <a:lstStyle/>
          <a:p>
            <a:pPr algn="l" defTabSz="228600">
              <a:buClr>
                <a:srgbClr val="000000"/>
              </a:buClr>
            </a:pPr>
            <a:r>
              <a:rPr lang="en-US" sz="2200" b="0"/>
              <a:t>On the way down:</a:t>
            </a:r>
          </a:p>
          <a:p>
            <a:pPr marL="574675" lvl="1" indent="-460375" algn="l" defTabSz="228600">
              <a:buFont typeface="Arial" pitchFamily="34" charset="0"/>
              <a:buChar char="•"/>
            </a:pPr>
            <a:r>
              <a:rPr lang="en-US" sz="2200" b="0"/>
              <a:t>Modified buffers</a:t>
            </a:r>
            <a:br>
              <a:rPr lang="en-US" sz="2200" b="0"/>
            </a:br>
            <a:r>
              <a:rPr lang="en-US" sz="2200" b="0"/>
              <a:t>not written to data files</a:t>
            </a:r>
          </a:p>
          <a:p>
            <a:pPr marL="574675" lvl="1" indent="-460375" algn="l" defTabSz="228600">
              <a:buFont typeface="Arial" pitchFamily="34" charset="0"/>
              <a:buChar char="•"/>
            </a:pPr>
            <a:r>
              <a:rPr lang="en-US" sz="2200" b="0"/>
              <a:t>Uncommitted changes not rolled back</a:t>
            </a:r>
          </a:p>
        </p:txBody>
      </p:sp>
      <p:sp>
        <p:nvSpPr>
          <p:cNvPr id="376846" name="Rectangle 14"/>
          <p:cNvSpPr>
            <a:spLocks noChangeArrowheads="1"/>
          </p:cNvSpPr>
          <p:nvPr/>
        </p:nvSpPr>
        <p:spPr bwMode="auto">
          <a:xfrm>
            <a:off x="5910263" y="1371600"/>
            <a:ext cx="2395537" cy="4579938"/>
          </a:xfrm>
          <a:prstGeom prst="rect">
            <a:avLst/>
          </a:prstGeom>
          <a:noFill/>
          <a:ln w="9525">
            <a:noFill/>
            <a:miter lim="800000"/>
            <a:headEnd/>
            <a:tailEnd/>
          </a:ln>
          <a:effectLst/>
        </p:spPr>
        <p:txBody>
          <a:bodyPr lIns="12700" tIns="12700" rIns="12700" bIns="12700">
            <a:spAutoFit/>
          </a:bodyPr>
          <a:lstStyle/>
          <a:p>
            <a:pPr algn="l" defTabSz="228600">
              <a:buClr>
                <a:srgbClr val="000000"/>
              </a:buClr>
            </a:pPr>
            <a:r>
              <a:rPr lang="en-US" sz="2200" b="0"/>
              <a:t>On the way up:</a:t>
            </a:r>
          </a:p>
          <a:p>
            <a:pPr marL="574675" lvl="1" indent="-460375" algn="l" defTabSz="228600">
              <a:buFont typeface="Arial" pitchFamily="34" charset="0"/>
              <a:buChar char="•"/>
            </a:pPr>
            <a:r>
              <a:rPr lang="en-US" sz="2200" b="0"/>
              <a:t>Online redo log files used to reapply changes</a:t>
            </a:r>
          </a:p>
          <a:p>
            <a:pPr marL="574675" lvl="1" indent="-460375" algn="l" defTabSz="228600">
              <a:buFont typeface="Arial" pitchFamily="34" charset="0"/>
              <a:buChar char="•"/>
            </a:pPr>
            <a:r>
              <a:rPr lang="en-US" sz="2200" b="0"/>
              <a:t>Undo segments used to roll back uncommitted changes</a:t>
            </a:r>
          </a:p>
          <a:p>
            <a:pPr marL="574675" lvl="1" indent="-460375" algn="l" defTabSz="228600">
              <a:buFont typeface="Arial" pitchFamily="34" charset="0"/>
              <a:buChar char="•"/>
            </a:pPr>
            <a:r>
              <a:rPr lang="en-US" sz="2200" b="0"/>
              <a:t>Resources released</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Grp="1" noChangeArrowheads="1"/>
          </p:cNvSpPr>
          <p:nvPr>
            <p:ph type="title"/>
          </p:nvPr>
        </p:nvSpPr>
        <p:spPr/>
        <p:txBody>
          <a:bodyPr/>
          <a:lstStyle/>
          <a:p>
            <a:r>
              <a:rPr lang="en-US"/>
              <a:t>Shutdown Options: Examples</a:t>
            </a:r>
          </a:p>
        </p:txBody>
      </p:sp>
      <p:sp>
        <p:nvSpPr>
          <p:cNvPr id="374787" name="Rectangle 3"/>
          <p:cNvSpPr>
            <a:spLocks noChangeArrowheads="1"/>
          </p:cNvSpPr>
          <p:nvPr/>
        </p:nvSpPr>
        <p:spPr bwMode="blackGray">
          <a:xfrm>
            <a:off x="1447800" y="1863725"/>
            <a:ext cx="6411913" cy="422275"/>
          </a:xfrm>
          <a:prstGeom prst="rect">
            <a:avLst/>
          </a:prstGeom>
          <a:solidFill>
            <a:schemeClr val="accent1"/>
          </a:solidFill>
          <a:ln w="25400">
            <a:solidFill>
              <a:schemeClr val="bg2"/>
            </a:solidFill>
            <a:miter lim="800000"/>
            <a:headEnd/>
            <a:tailEnd/>
          </a:ln>
          <a:effectLst/>
        </p:spPr>
        <p:txBody>
          <a:bodyPr lIns="92075" tIns="46038" rIns="92075" bIns="46038">
            <a:spAutoFit/>
          </a:bodyPr>
          <a:lstStyle/>
          <a:p>
            <a:pPr algn="l" defTabSz="400050" eaLnBrk="0" hangingPunct="0">
              <a:spcBef>
                <a:spcPct val="0"/>
              </a:spcBef>
              <a:buClrTx/>
              <a:buFontTx/>
              <a:buNone/>
              <a:tabLst>
                <a:tab pos="400050" algn="r"/>
                <a:tab pos="673100" algn="l"/>
              </a:tabLst>
            </a:pPr>
            <a:r>
              <a:rPr lang="en-US" sz="2000">
                <a:solidFill>
                  <a:schemeClr val="bg2"/>
                </a:solidFill>
                <a:latin typeface="Courier New" pitchFamily="49" charset="0"/>
              </a:rPr>
              <a:t>SQL&gt; shutdown</a:t>
            </a:r>
          </a:p>
        </p:txBody>
      </p:sp>
      <p:sp>
        <p:nvSpPr>
          <p:cNvPr id="374788" name="Rectangle 4"/>
          <p:cNvSpPr>
            <a:spLocks noChangeArrowheads="1"/>
          </p:cNvSpPr>
          <p:nvPr/>
        </p:nvSpPr>
        <p:spPr bwMode="blackGray">
          <a:xfrm>
            <a:off x="1447800" y="3489325"/>
            <a:ext cx="6411913" cy="422275"/>
          </a:xfrm>
          <a:prstGeom prst="rect">
            <a:avLst/>
          </a:prstGeom>
          <a:solidFill>
            <a:schemeClr val="accent1"/>
          </a:solidFill>
          <a:ln w="25400">
            <a:solidFill>
              <a:schemeClr val="bg2"/>
            </a:solidFill>
            <a:miter lim="800000"/>
            <a:headEnd/>
            <a:tailEnd/>
          </a:ln>
          <a:effectLst/>
        </p:spPr>
        <p:txBody>
          <a:bodyPr lIns="92075" tIns="46038" rIns="92075" bIns="46038">
            <a:spAutoFit/>
          </a:bodyPr>
          <a:lstStyle/>
          <a:p>
            <a:pPr algn="l" defTabSz="400050" eaLnBrk="0" hangingPunct="0">
              <a:spcBef>
                <a:spcPct val="0"/>
              </a:spcBef>
              <a:buClrTx/>
              <a:buFontTx/>
              <a:buNone/>
              <a:tabLst>
                <a:tab pos="400050" algn="r"/>
                <a:tab pos="673100" algn="l"/>
              </a:tabLst>
            </a:pPr>
            <a:r>
              <a:rPr lang="en-US" sz="2000">
                <a:solidFill>
                  <a:schemeClr val="bg2"/>
                </a:solidFill>
                <a:latin typeface="Courier New" pitchFamily="49" charset="0"/>
              </a:rPr>
              <a:t>SQL&gt; shutdown immediate</a:t>
            </a:r>
          </a:p>
        </p:txBody>
      </p:sp>
      <p:sp>
        <p:nvSpPr>
          <p:cNvPr id="374789" name="Rectangle 5"/>
          <p:cNvSpPr>
            <a:spLocks noChangeArrowheads="1"/>
          </p:cNvSpPr>
          <p:nvPr/>
        </p:nvSpPr>
        <p:spPr bwMode="blackGray">
          <a:xfrm>
            <a:off x="1447800" y="4302125"/>
            <a:ext cx="6411913" cy="422275"/>
          </a:xfrm>
          <a:prstGeom prst="rect">
            <a:avLst/>
          </a:prstGeom>
          <a:solidFill>
            <a:schemeClr val="accent1"/>
          </a:solidFill>
          <a:ln w="25400">
            <a:solidFill>
              <a:schemeClr val="bg2"/>
            </a:solidFill>
            <a:miter lim="800000"/>
            <a:headEnd/>
            <a:tailEnd/>
          </a:ln>
          <a:effectLst/>
        </p:spPr>
        <p:txBody>
          <a:bodyPr lIns="92075" tIns="46038" rIns="92075" bIns="46038">
            <a:spAutoFit/>
          </a:bodyPr>
          <a:lstStyle/>
          <a:p>
            <a:pPr algn="l" defTabSz="400050" eaLnBrk="0" hangingPunct="0">
              <a:spcBef>
                <a:spcPct val="0"/>
              </a:spcBef>
              <a:buClrTx/>
              <a:buFontTx/>
              <a:buNone/>
              <a:tabLst>
                <a:tab pos="400050" algn="r"/>
                <a:tab pos="673100" algn="l"/>
              </a:tabLst>
            </a:pPr>
            <a:r>
              <a:rPr lang="en-US" sz="2000">
                <a:solidFill>
                  <a:schemeClr val="bg2"/>
                </a:solidFill>
                <a:latin typeface="Courier New" pitchFamily="49" charset="0"/>
              </a:rPr>
              <a:t>SQL&gt; shutdown abort</a:t>
            </a:r>
          </a:p>
        </p:txBody>
      </p:sp>
      <p:sp>
        <p:nvSpPr>
          <p:cNvPr id="374790" name="Rectangle 6"/>
          <p:cNvSpPr>
            <a:spLocks noChangeArrowheads="1"/>
          </p:cNvSpPr>
          <p:nvPr/>
        </p:nvSpPr>
        <p:spPr bwMode="blackGray">
          <a:xfrm>
            <a:off x="1447800" y="2676525"/>
            <a:ext cx="6411913" cy="422275"/>
          </a:xfrm>
          <a:prstGeom prst="rect">
            <a:avLst/>
          </a:prstGeom>
          <a:solidFill>
            <a:schemeClr val="accent1"/>
          </a:solidFill>
          <a:ln w="25400">
            <a:solidFill>
              <a:schemeClr val="bg2"/>
            </a:solidFill>
            <a:miter lim="800000"/>
            <a:headEnd/>
            <a:tailEnd/>
          </a:ln>
          <a:effectLst/>
        </p:spPr>
        <p:txBody>
          <a:bodyPr lIns="92075" tIns="46038" rIns="92075" bIns="46038">
            <a:spAutoFit/>
          </a:bodyPr>
          <a:lstStyle/>
          <a:p>
            <a:pPr algn="l" defTabSz="400050" eaLnBrk="0" hangingPunct="0">
              <a:spcBef>
                <a:spcPct val="0"/>
              </a:spcBef>
              <a:buClrTx/>
              <a:buFontTx/>
              <a:buNone/>
              <a:tabLst>
                <a:tab pos="400050" algn="r"/>
                <a:tab pos="673100" algn="l"/>
              </a:tabLst>
            </a:pPr>
            <a:r>
              <a:rPr lang="en-US" sz="2000">
                <a:solidFill>
                  <a:schemeClr val="bg2"/>
                </a:solidFill>
                <a:latin typeface="Courier New" pitchFamily="49" charset="0"/>
              </a:rPr>
              <a:t>SQL&gt; shutdown transactional</a:t>
            </a:r>
          </a:p>
        </p:txBody>
      </p:sp>
      <p:sp>
        <p:nvSpPr>
          <p:cNvPr id="374791" name="Rectangle 7"/>
          <p:cNvSpPr>
            <a:spLocks noChangeArrowheads="1"/>
          </p:cNvSpPr>
          <p:nvPr/>
        </p:nvSpPr>
        <p:spPr bwMode="gray">
          <a:xfrm>
            <a:off x="609600" y="1295400"/>
            <a:ext cx="7918450" cy="3975100"/>
          </a:xfrm>
          <a:prstGeom prst="rect">
            <a:avLst/>
          </a:prstGeom>
          <a:noFill/>
          <a:ln w="9525">
            <a:noFill/>
            <a:miter lim="800000"/>
            <a:headEnd/>
            <a:tailEnd/>
          </a:ln>
          <a:effectLst/>
        </p:spPr>
        <p:txBody>
          <a:bodyPr lIns="12700" tIns="12700" rIns="12700" bIns="12700">
            <a:spAutoFit/>
          </a:bodyPr>
          <a:lstStyle/>
          <a:p>
            <a:pPr marL="574675" lvl="1" indent="-460375" algn="l" defTabSz="228600">
              <a:buFont typeface="Arial" pitchFamily="34" charset="0"/>
              <a:buChar char="•"/>
            </a:pPr>
            <a:r>
              <a:rPr lang="en-US" sz="2200" b="0"/>
              <a:t>Using SQL*Plus:</a:t>
            </a:r>
          </a:p>
          <a:p>
            <a:pPr marL="574675" lvl="1" indent="-460375" algn="l" defTabSz="228600">
              <a:buFont typeface="Arial" pitchFamily="34" charset="0"/>
              <a:buChar char="•"/>
            </a:pPr>
            <a:endParaRPr lang="en-US" sz="2200" b="0"/>
          </a:p>
          <a:p>
            <a:pPr marL="574675" lvl="1" indent="-460375" algn="l" defTabSz="228600">
              <a:buFont typeface="Arial" pitchFamily="34" charset="0"/>
              <a:buChar char="•"/>
            </a:pPr>
            <a:endParaRPr lang="en-US" sz="2200" b="0"/>
          </a:p>
          <a:p>
            <a:pPr marL="574675" lvl="1" indent="-460375" algn="l" defTabSz="228600">
              <a:buFont typeface="Arial" pitchFamily="34" charset="0"/>
              <a:buChar char="•"/>
            </a:pPr>
            <a:endParaRPr lang="en-US" sz="2200" b="0"/>
          </a:p>
          <a:p>
            <a:pPr marL="574675" lvl="1" indent="-460375" algn="l" defTabSz="228600">
              <a:buFont typeface="Arial" pitchFamily="34" charset="0"/>
              <a:buChar char="•"/>
            </a:pPr>
            <a:endParaRPr lang="en-US" sz="2200" b="0"/>
          </a:p>
          <a:p>
            <a:pPr marL="574675" lvl="1" indent="-460375" algn="l" defTabSz="228600">
              <a:buFont typeface="Arial" pitchFamily="34" charset="0"/>
              <a:buChar char="•"/>
            </a:pPr>
            <a:endParaRPr lang="en-US" sz="2200" b="0"/>
          </a:p>
          <a:p>
            <a:pPr marL="574675" lvl="1" indent="-460375" algn="l" defTabSz="228600">
              <a:buFont typeface="Arial" pitchFamily="34" charset="0"/>
              <a:buChar char="•"/>
            </a:pPr>
            <a:endParaRPr lang="en-US" sz="2200" b="0"/>
          </a:p>
          <a:p>
            <a:pPr marL="574675" lvl="1" indent="-460375" algn="l" defTabSz="228600">
              <a:buFont typeface="Arial" pitchFamily="34" charset="0"/>
              <a:buChar char="•"/>
            </a:pPr>
            <a:endParaRPr lang="en-US" sz="2200" b="0"/>
          </a:p>
          <a:p>
            <a:pPr marL="574675" lvl="1" indent="-460375" algn="l" defTabSz="228600">
              <a:buFont typeface="Arial" pitchFamily="34" charset="0"/>
              <a:buChar char="•"/>
            </a:pPr>
            <a:endParaRPr lang="en-US" sz="2200" b="0"/>
          </a:p>
          <a:p>
            <a:pPr marL="574675" lvl="1" indent="-460375" algn="l" defTabSz="228600">
              <a:buFont typeface="Arial" pitchFamily="34" charset="0"/>
              <a:buChar char="•"/>
            </a:pPr>
            <a:r>
              <a:rPr lang="en-US" sz="2200" b="0"/>
              <a:t>Using the SRVCTL utility with Oracle Restart </a:t>
            </a:r>
          </a:p>
        </p:txBody>
      </p:sp>
      <p:sp>
        <p:nvSpPr>
          <p:cNvPr id="374792" name="Rectangle 8"/>
          <p:cNvSpPr>
            <a:spLocks noChangeArrowheads="1"/>
          </p:cNvSpPr>
          <p:nvPr/>
        </p:nvSpPr>
        <p:spPr bwMode="blackGray">
          <a:xfrm>
            <a:off x="1447800" y="5368925"/>
            <a:ext cx="6411913" cy="422275"/>
          </a:xfrm>
          <a:prstGeom prst="rect">
            <a:avLst/>
          </a:prstGeom>
          <a:solidFill>
            <a:schemeClr val="accent1"/>
          </a:solidFill>
          <a:ln w="25400">
            <a:solidFill>
              <a:schemeClr val="bg2"/>
            </a:solidFill>
            <a:miter lim="800000"/>
            <a:headEnd/>
            <a:tailEnd/>
          </a:ln>
          <a:effectLst/>
        </p:spPr>
        <p:txBody>
          <a:bodyPr lIns="92075" tIns="46038" rIns="92075" bIns="46038">
            <a:spAutoFit/>
          </a:bodyPr>
          <a:lstStyle/>
          <a:p>
            <a:pPr algn="l" defTabSz="400050" eaLnBrk="0" hangingPunct="0">
              <a:spcBef>
                <a:spcPct val="0"/>
              </a:spcBef>
              <a:buClrTx/>
              <a:buFontTx/>
              <a:buNone/>
              <a:tabLst>
                <a:tab pos="400050" algn="r"/>
                <a:tab pos="673100" algn="l"/>
              </a:tabLst>
            </a:pPr>
            <a:r>
              <a:rPr lang="en-US" sz="2000">
                <a:solidFill>
                  <a:schemeClr val="bg2"/>
                </a:solidFill>
                <a:latin typeface="Courier New" pitchFamily="49" charset="0"/>
              </a:rPr>
              <a:t>$ srvctl stop database –d orcl –o abort</a:t>
            </a:r>
          </a:p>
        </p:txBody>
      </p:sp>
      <p:sp>
        <p:nvSpPr>
          <p:cNvPr id="374794" name="Oval 10"/>
          <p:cNvSpPr>
            <a:spLocks noChangeArrowheads="1"/>
          </p:cNvSpPr>
          <p:nvPr/>
        </p:nvSpPr>
        <p:spPr bwMode="blackWhite">
          <a:xfrm>
            <a:off x="7434263" y="1863725"/>
            <a:ext cx="414337" cy="414338"/>
          </a:xfrm>
          <a:prstGeom prst="ellipse">
            <a:avLst/>
          </a:prstGeom>
          <a:solidFill>
            <a:srgbClr val="99CC00"/>
          </a:solidFill>
          <a:ln w="28575">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sz="2000"/>
              <a:t>1</a:t>
            </a:r>
          </a:p>
        </p:txBody>
      </p:sp>
      <p:sp>
        <p:nvSpPr>
          <p:cNvPr id="374795" name="Oval 11"/>
          <p:cNvSpPr>
            <a:spLocks noChangeArrowheads="1"/>
          </p:cNvSpPr>
          <p:nvPr/>
        </p:nvSpPr>
        <p:spPr bwMode="blackWhite">
          <a:xfrm>
            <a:off x="7434263" y="2678113"/>
            <a:ext cx="411162" cy="414337"/>
          </a:xfrm>
          <a:prstGeom prst="ellipse">
            <a:avLst/>
          </a:prstGeom>
          <a:solidFill>
            <a:srgbClr val="99CC00"/>
          </a:solidFill>
          <a:ln w="28575">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sz="2000"/>
              <a:t>2</a:t>
            </a:r>
          </a:p>
        </p:txBody>
      </p:sp>
      <p:sp>
        <p:nvSpPr>
          <p:cNvPr id="374796" name="Oval 12"/>
          <p:cNvSpPr>
            <a:spLocks noChangeArrowheads="1"/>
          </p:cNvSpPr>
          <p:nvPr/>
        </p:nvSpPr>
        <p:spPr bwMode="blackWhite">
          <a:xfrm>
            <a:off x="7434263" y="3494088"/>
            <a:ext cx="414337" cy="414337"/>
          </a:xfrm>
          <a:prstGeom prst="ellipse">
            <a:avLst/>
          </a:prstGeom>
          <a:solidFill>
            <a:srgbClr val="99CC00"/>
          </a:solidFill>
          <a:ln w="28575">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sz="2000"/>
              <a:t>3</a:t>
            </a:r>
          </a:p>
        </p:txBody>
      </p:sp>
      <p:sp>
        <p:nvSpPr>
          <p:cNvPr id="374797" name="Oval 13"/>
          <p:cNvSpPr>
            <a:spLocks noChangeArrowheads="1"/>
          </p:cNvSpPr>
          <p:nvPr/>
        </p:nvSpPr>
        <p:spPr bwMode="blackWhite">
          <a:xfrm>
            <a:off x="7434263" y="4310063"/>
            <a:ext cx="414337" cy="414337"/>
          </a:xfrm>
          <a:prstGeom prst="ellipse">
            <a:avLst/>
          </a:prstGeom>
          <a:solidFill>
            <a:srgbClr val="99CC00"/>
          </a:solidFill>
          <a:ln w="28575">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sz="2000"/>
              <a:t>4</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4007" name="Picture 7" descr="less4-38"/>
          <p:cNvPicPr>
            <a:picLocks noChangeAspect="1" noChangeArrowheads="1"/>
          </p:cNvPicPr>
          <p:nvPr/>
        </p:nvPicPr>
        <p:blipFill>
          <a:blip r:embed="rId3" cstate="print"/>
          <a:srcRect/>
          <a:stretch>
            <a:fillRect/>
          </a:stretch>
        </p:blipFill>
        <p:spPr bwMode="auto">
          <a:xfrm>
            <a:off x="638175" y="2133600"/>
            <a:ext cx="7848600" cy="4113213"/>
          </a:xfrm>
          <a:prstGeom prst="rect">
            <a:avLst/>
          </a:prstGeom>
          <a:noFill/>
          <a:ln w="9525">
            <a:solidFill>
              <a:schemeClr val="tx1"/>
            </a:solidFill>
            <a:miter lim="800000"/>
            <a:headEnd/>
            <a:tailEnd/>
          </a:ln>
        </p:spPr>
      </p:pic>
      <p:sp>
        <p:nvSpPr>
          <p:cNvPr id="384002" name="Rectangle 2"/>
          <p:cNvSpPr>
            <a:spLocks noGrp="1" noChangeArrowheads="1"/>
          </p:cNvSpPr>
          <p:nvPr>
            <p:ph type="title"/>
          </p:nvPr>
        </p:nvSpPr>
        <p:spPr/>
        <p:txBody>
          <a:bodyPr/>
          <a:lstStyle/>
          <a:p>
            <a:r>
              <a:rPr lang="en-US"/>
              <a:t>Viewing the Alert Log</a:t>
            </a:r>
          </a:p>
        </p:txBody>
      </p:sp>
      <p:sp>
        <p:nvSpPr>
          <p:cNvPr id="384003" name="Rectangle 3"/>
          <p:cNvSpPr>
            <a:spLocks noGrp="1" noChangeArrowheads="1"/>
          </p:cNvSpPr>
          <p:nvPr>
            <p:ph type="body" idx="1"/>
          </p:nvPr>
        </p:nvSpPr>
        <p:spPr>
          <a:xfrm>
            <a:off x="609600" y="1295400"/>
            <a:ext cx="7924800" cy="695325"/>
          </a:xfrm>
        </p:spPr>
        <p:txBody>
          <a:bodyPr/>
          <a:lstStyle/>
          <a:p>
            <a:r>
              <a:rPr lang="en-US"/>
              <a:t>Database Home page &gt; Related Links region &gt;</a:t>
            </a:r>
            <a:br>
              <a:rPr lang="en-US"/>
            </a:br>
            <a:r>
              <a:rPr lang="en-US"/>
              <a:t>Alert Log Content</a:t>
            </a:r>
          </a:p>
        </p:txBody>
      </p:sp>
      <p:sp>
        <p:nvSpPr>
          <p:cNvPr id="384004" name="Text Box 4"/>
          <p:cNvSpPr txBox="1">
            <a:spLocks noChangeArrowheads="1"/>
          </p:cNvSpPr>
          <p:nvPr/>
        </p:nvSpPr>
        <p:spPr bwMode="gray">
          <a:xfrm>
            <a:off x="6629400" y="457200"/>
            <a:ext cx="1674813" cy="1609725"/>
          </a:xfrm>
          <a:prstGeom prst="rect">
            <a:avLst/>
          </a:prstGeom>
          <a:noFill/>
          <a:ln w="28575">
            <a:solidFill>
              <a:schemeClr val="tx1"/>
            </a:solidFill>
            <a:miter lim="800000"/>
            <a:headEnd type="none" w="sm" len="sm"/>
            <a:tailEnd type="none" w="sm" len="sm"/>
          </a:ln>
          <a:effectLst/>
        </p:spPr>
        <p:txBody>
          <a:bodyPr>
            <a:spAutoFit/>
          </a:bodyPr>
          <a:lstStyle/>
          <a:p>
            <a:pPr algn="l" defTabSz="228600">
              <a:spcBef>
                <a:spcPct val="0"/>
              </a:spcBef>
            </a:pPr>
            <a:r>
              <a:rPr lang="en-US" sz="1400">
                <a:solidFill>
                  <a:srgbClr val="0000FF"/>
                </a:solidFill>
              </a:rPr>
              <a:t>	</a:t>
            </a:r>
            <a:r>
              <a:rPr lang="en-US" sz="1400">
                <a:solidFill>
                  <a:schemeClr val="folHlink"/>
                </a:solidFill>
              </a:rPr>
              <a:t>Components</a:t>
            </a:r>
            <a:endParaRPr lang="en-US" sz="1400">
              <a:solidFill>
                <a:srgbClr val="0000FF"/>
              </a:solidFill>
            </a:endParaRPr>
          </a:p>
          <a:p>
            <a:pPr algn="l" defTabSz="228600" eaLnBrk="0" hangingPunct="0">
              <a:spcBef>
                <a:spcPct val="0"/>
              </a:spcBef>
              <a:buClrTx/>
              <a:buFontTx/>
              <a:buNone/>
            </a:pPr>
            <a:r>
              <a:rPr lang="en-US" sz="1400">
                <a:solidFill>
                  <a:srgbClr val="0000FF"/>
                </a:solidFill>
              </a:rPr>
              <a:t>	</a:t>
            </a:r>
            <a:r>
              <a:rPr lang="en-US" sz="1400">
                <a:solidFill>
                  <a:schemeClr val="folHlink"/>
                </a:solidFill>
              </a:rPr>
              <a:t>SQL*Plus</a:t>
            </a:r>
          </a:p>
          <a:p>
            <a:pPr algn="l" defTabSz="228600">
              <a:spcBef>
                <a:spcPct val="0"/>
              </a:spcBef>
            </a:pPr>
            <a:r>
              <a:rPr lang="en-US" sz="1400">
                <a:solidFill>
                  <a:srgbClr val="0000FF"/>
                </a:solidFill>
              </a:rPr>
              <a:t>	</a:t>
            </a:r>
            <a:r>
              <a:rPr lang="en-US" sz="1400">
                <a:solidFill>
                  <a:schemeClr val="folHlink"/>
                </a:solidFill>
              </a:rPr>
              <a:t>Init Params</a:t>
            </a:r>
            <a:endParaRPr lang="en-US" sz="1400">
              <a:solidFill>
                <a:srgbClr val="0000FF"/>
              </a:solidFill>
            </a:endParaRPr>
          </a:p>
          <a:p>
            <a:pPr algn="l" defTabSz="228600">
              <a:spcBef>
                <a:spcPct val="0"/>
              </a:spcBef>
            </a:pPr>
            <a:r>
              <a:rPr lang="en-US" sz="1400">
                <a:solidFill>
                  <a:srgbClr val="0000FF"/>
                </a:solidFill>
              </a:rPr>
              <a:t>	</a:t>
            </a:r>
            <a:r>
              <a:rPr lang="en-US" sz="1400">
                <a:solidFill>
                  <a:schemeClr val="folHlink"/>
                </a:solidFill>
              </a:rPr>
              <a:t>DB Startup</a:t>
            </a:r>
            <a:endParaRPr lang="en-US" sz="1400">
              <a:solidFill>
                <a:srgbClr val="0000FF"/>
              </a:solidFill>
            </a:endParaRPr>
          </a:p>
          <a:p>
            <a:pPr algn="l" defTabSz="228600">
              <a:spcBef>
                <a:spcPct val="0"/>
              </a:spcBef>
            </a:pPr>
            <a:r>
              <a:rPr lang="en-US" sz="1400"/>
              <a:t>	</a:t>
            </a:r>
            <a:r>
              <a:rPr lang="en-US" sz="1400">
                <a:solidFill>
                  <a:schemeClr val="folHlink"/>
                </a:solidFill>
              </a:rPr>
              <a:t>DB Shutdown</a:t>
            </a:r>
            <a:endParaRPr lang="en-US" sz="1400"/>
          </a:p>
          <a:p>
            <a:pPr algn="l" defTabSz="228600">
              <a:spcBef>
                <a:spcPct val="0"/>
              </a:spcBef>
            </a:pPr>
            <a:r>
              <a:rPr lang="en-US" sz="1400">
                <a:solidFill>
                  <a:srgbClr val="0000FF"/>
                </a:solidFill>
              </a:rPr>
              <a:t>&gt;</a:t>
            </a:r>
            <a:r>
              <a:rPr lang="en-US" sz="1400"/>
              <a:t>	</a:t>
            </a:r>
            <a:r>
              <a:rPr lang="en-US" sz="1400">
                <a:solidFill>
                  <a:srgbClr val="0000FF"/>
                </a:solidFill>
              </a:rPr>
              <a:t>Alert Log</a:t>
            </a:r>
            <a:endParaRPr lang="en-US" sz="1400"/>
          </a:p>
          <a:p>
            <a:pPr algn="l" defTabSz="228600">
              <a:spcBef>
                <a:spcPct val="0"/>
              </a:spcBef>
            </a:pPr>
            <a:r>
              <a:rPr lang="en-US" sz="1400"/>
              <a:t>	Perf Views</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endParaRPr lang="en-US"/>
          </a:p>
        </p:txBody>
      </p:sp>
      <p:sp>
        <p:nvSpPr>
          <p:cNvPr id="443395" name="Rectangle 3"/>
          <p:cNvSpPr>
            <a:spLocks noGrp="1" noChangeArrowheads="1"/>
          </p:cNvSpPr>
          <p:nvPr>
            <p:ph type="body" idx="1"/>
          </p:nvPr>
        </p:nvSpPr>
        <p:spPr/>
        <p:txBody>
          <a:bodyPr/>
          <a:lstStyle/>
          <a:p>
            <a:endParaRPr 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p:txBody>
          <a:bodyPr/>
          <a:lstStyle/>
          <a:p>
            <a:r>
              <a:rPr lang="en-US"/>
              <a:t>Starting and Stopping Database Control</a:t>
            </a:r>
          </a:p>
        </p:txBody>
      </p:sp>
      <p:sp>
        <p:nvSpPr>
          <p:cNvPr id="320515" name="Rectangle 3"/>
          <p:cNvSpPr>
            <a:spLocks noChangeArrowheads="1"/>
          </p:cNvSpPr>
          <p:nvPr/>
        </p:nvSpPr>
        <p:spPr bwMode="blackGray">
          <a:xfrm>
            <a:off x="609600" y="1335088"/>
            <a:ext cx="7924800" cy="2855912"/>
          </a:xfrm>
          <a:prstGeom prst="rect">
            <a:avLst/>
          </a:prstGeom>
          <a:solidFill>
            <a:srgbClr val="CCCCCC"/>
          </a:solidFill>
          <a:ln w="28575">
            <a:solidFill>
              <a:srgbClr val="000000"/>
            </a:solidFill>
            <a:miter lim="800000"/>
            <a:headEnd/>
            <a:tailEnd/>
          </a:ln>
          <a:effectLst/>
        </p:spPr>
        <p:txBody>
          <a:bodyPr lIns="92075" tIns="9144" rIns="92075" bIns="9144" anchor="ctr"/>
          <a:lstStyle/>
          <a:p>
            <a:pPr algn="l" defTabSz="400050" eaLnBrk="0" hangingPunct="0">
              <a:spcBef>
                <a:spcPct val="0"/>
              </a:spcBef>
              <a:buClrTx/>
              <a:buFontTx/>
              <a:buNone/>
              <a:tabLst>
                <a:tab pos="400050" algn="r"/>
                <a:tab pos="673100" algn="l"/>
              </a:tabLst>
            </a:pPr>
            <a:r>
              <a:rPr lang="en-US" sz="1400">
                <a:latin typeface="Courier New" pitchFamily="49" charset="0"/>
              </a:rPr>
              <a:t>$ . oraenv</a:t>
            </a:r>
          </a:p>
          <a:p>
            <a:pPr algn="l" defTabSz="400050" eaLnBrk="0" hangingPunct="0">
              <a:spcBef>
                <a:spcPct val="0"/>
              </a:spcBef>
              <a:buClrTx/>
              <a:buFontTx/>
              <a:buNone/>
              <a:tabLst>
                <a:tab pos="400050" algn="r"/>
                <a:tab pos="673100" algn="l"/>
              </a:tabLst>
            </a:pPr>
            <a:r>
              <a:rPr lang="en-US" sz="1400">
                <a:latin typeface="Courier New" pitchFamily="49" charset="0"/>
              </a:rPr>
              <a:t>ORACLE_SID = [orcl] ? orcl</a:t>
            </a:r>
          </a:p>
          <a:p>
            <a:pPr algn="l" defTabSz="400050" eaLnBrk="0" hangingPunct="0">
              <a:spcBef>
                <a:spcPct val="0"/>
              </a:spcBef>
              <a:buClrTx/>
              <a:buFontTx/>
              <a:buNone/>
              <a:tabLst>
                <a:tab pos="400050" algn="r"/>
                <a:tab pos="673100" algn="l"/>
              </a:tabLst>
            </a:pPr>
            <a:r>
              <a:rPr lang="en-US" sz="1400">
                <a:latin typeface="Courier New" pitchFamily="49" charset="0"/>
              </a:rPr>
              <a:t>The Oracle base for ORACLE_HOME=/u01/app/oracle/product/11.2.0/db_home1 is /u01/app/oracle</a:t>
            </a:r>
          </a:p>
          <a:p>
            <a:pPr algn="l" defTabSz="400050" eaLnBrk="0" hangingPunct="0">
              <a:spcBef>
                <a:spcPct val="0"/>
              </a:spcBef>
              <a:buClrTx/>
              <a:buFontTx/>
              <a:buNone/>
              <a:tabLst>
                <a:tab pos="400050" algn="r"/>
                <a:tab pos="673100" algn="l"/>
              </a:tabLst>
            </a:pPr>
            <a:r>
              <a:rPr lang="en-US" sz="1400">
                <a:latin typeface="Courier New" pitchFamily="49" charset="0"/>
              </a:rPr>
              <a:t>$ emctl start dbconsole</a:t>
            </a:r>
          </a:p>
          <a:p>
            <a:pPr algn="l" defTabSz="400050" eaLnBrk="0" hangingPunct="0">
              <a:spcBef>
                <a:spcPct val="0"/>
              </a:spcBef>
              <a:buClrTx/>
              <a:buFontTx/>
              <a:buNone/>
              <a:tabLst>
                <a:tab pos="400050" algn="r"/>
                <a:tab pos="673100" algn="l"/>
              </a:tabLst>
            </a:pPr>
            <a:r>
              <a:rPr lang="en-US" sz="1400">
                <a:latin typeface="Courier New" pitchFamily="49" charset="0"/>
              </a:rPr>
              <a:t>Oracle Enterprise Manager 11g Database Control Release 11.2.0.1.0</a:t>
            </a:r>
          </a:p>
          <a:p>
            <a:pPr algn="l" defTabSz="400050" eaLnBrk="0" hangingPunct="0">
              <a:spcBef>
                <a:spcPct val="0"/>
              </a:spcBef>
              <a:buClrTx/>
              <a:buFontTx/>
              <a:buNone/>
              <a:tabLst>
                <a:tab pos="400050" algn="r"/>
                <a:tab pos="673100" algn="l"/>
              </a:tabLst>
            </a:pPr>
            <a:r>
              <a:rPr lang="en-US" sz="1400">
                <a:latin typeface="Courier New" pitchFamily="49" charset="0"/>
              </a:rPr>
              <a:t>Copyright (c) 1996, 2009 Oracle Corporation.  All rights reserved.</a:t>
            </a:r>
          </a:p>
          <a:p>
            <a:pPr algn="l" defTabSz="400050" eaLnBrk="0" hangingPunct="0">
              <a:spcBef>
                <a:spcPct val="0"/>
              </a:spcBef>
              <a:buClrTx/>
              <a:buFontTx/>
              <a:buNone/>
              <a:tabLst>
                <a:tab pos="400050" algn="r"/>
                <a:tab pos="673100" algn="l"/>
              </a:tabLst>
            </a:pPr>
            <a:r>
              <a:rPr lang="en-US" sz="1400">
                <a:latin typeface="Courier New" pitchFamily="49" charset="0"/>
              </a:rPr>
              <a:t>http://host01.example.com:1158/em/console/aboutApplication</a:t>
            </a:r>
          </a:p>
          <a:p>
            <a:pPr algn="l" defTabSz="400050" eaLnBrk="0" hangingPunct="0">
              <a:spcBef>
                <a:spcPct val="0"/>
              </a:spcBef>
              <a:buClrTx/>
              <a:buFontTx/>
              <a:buNone/>
              <a:tabLst>
                <a:tab pos="400050" algn="r"/>
                <a:tab pos="673100" algn="l"/>
              </a:tabLst>
            </a:pPr>
            <a:r>
              <a:rPr lang="en-US" sz="1400">
                <a:latin typeface="Courier New" pitchFamily="49" charset="0"/>
              </a:rPr>
              <a:t>Starting Oracle Enterprise Manager 11g Database Control ........started.</a:t>
            </a:r>
          </a:p>
          <a:p>
            <a:pPr algn="l" defTabSz="400050" eaLnBrk="0" hangingPunct="0">
              <a:spcBef>
                <a:spcPct val="0"/>
              </a:spcBef>
              <a:buClrTx/>
              <a:buFontTx/>
              <a:buNone/>
              <a:tabLst>
                <a:tab pos="400050" algn="r"/>
                <a:tab pos="673100" algn="l"/>
              </a:tabLst>
            </a:pPr>
            <a:r>
              <a:rPr lang="en-US" sz="1400">
                <a:latin typeface="Courier New" pitchFamily="49" charset="0"/>
              </a:rPr>
              <a:t>------------------------------------------------------------------</a:t>
            </a:r>
          </a:p>
          <a:p>
            <a:pPr algn="l" defTabSz="400050" eaLnBrk="0" hangingPunct="0">
              <a:spcBef>
                <a:spcPct val="0"/>
              </a:spcBef>
              <a:buClrTx/>
              <a:buFontTx/>
              <a:buNone/>
              <a:tabLst>
                <a:tab pos="400050" algn="r"/>
                <a:tab pos="673100" algn="l"/>
              </a:tabLst>
            </a:pPr>
            <a:r>
              <a:rPr lang="en-US" sz="1400">
                <a:latin typeface="Courier New" pitchFamily="49" charset="0"/>
              </a:rPr>
              <a:t>Logs are generated in directory /u01/app/oracle/product/11.2.0/db_home1/host01.example.com_orcl/sysman/</a:t>
            </a:r>
          </a:p>
          <a:p>
            <a:pPr algn="l" defTabSz="400050" eaLnBrk="0" hangingPunct="0">
              <a:spcBef>
                <a:spcPct val="0"/>
              </a:spcBef>
              <a:buClrTx/>
              <a:buFontTx/>
              <a:buNone/>
              <a:tabLst>
                <a:tab pos="400050" algn="r"/>
                <a:tab pos="673100" algn="l"/>
              </a:tabLst>
            </a:pPr>
            <a:r>
              <a:rPr lang="en-US" sz="1400">
                <a:latin typeface="Courier New" pitchFamily="49" charset="0"/>
              </a:rPr>
              <a:t>log</a:t>
            </a:r>
          </a:p>
        </p:txBody>
      </p:sp>
      <p:sp>
        <p:nvSpPr>
          <p:cNvPr id="320516" name="Rectangle 4"/>
          <p:cNvSpPr>
            <a:spLocks noChangeArrowheads="1"/>
          </p:cNvSpPr>
          <p:nvPr/>
        </p:nvSpPr>
        <p:spPr bwMode="blackGray">
          <a:xfrm>
            <a:off x="609600" y="4460875"/>
            <a:ext cx="7921625" cy="1787525"/>
          </a:xfrm>
          <a:prstGeom prst="rect">
            <a:avLst/>
          </a:prstGeom>
          <a:solidFill>
            <a:srgbClr val="CCCCCC"/>
          </a:solidFill>
          <a:ln w="28575">
            <a:solidFill>
              <a:srgbClr val="000000"/>
            </a:solidFill>
            <a:miter lim="800000"/>
            <a:headEnd/>
            <a:tailEnd/>
          </a:ln>
          <a:effectLst/>
        </p:spPr>
        <p:txBody>
          <a:bodyPr lIns="92075" tIns="9144" rIns="92075" bIns="9144" anchor="ctr"/>
          <a:lstStyle/>
          <a:p>
            <a:pPr algn="l" defTabSz="400050" eaLnBrk="0" hangingPunct="0">
              <a:spcBef>
                <a:spcPct val="0"/>
              </a:spcBef>
              <a:buClrTx/>
              <a:buFontTx/>
              <a:buNone/>
              <a:tabLst>
                <a:tab pos="400050" algn="r"/>
                <a:tab pos="673100" algn="l"/>
              </a:tabLst>
            </a:pPr>
            <a:r>
              <a:rPr lang="en-US" sz="1400">
                <a:latin typeface="Courier New" pitchFamily="49" charset="0"/>
              </a:rPr>
              <a:t>$ emctl stop dbconsole</a:t>
            </a:r>
          </a:p>
          <a:p>
            <a:pPr algn="l" defTabSz="400050" eaLnBrk="0" hangingPunct="0">
              <a:spcBef>
                <a:spcPct val="0"/>
              </a:spcBef>
              <a:buClrTx/>
              <a:buFontTx/>
              <a:buNone/>
              <a:tabLst>
                <a:tab pos="400050" algn="r"/>
                <a:tab pos="673100" algn="l"/>
              </a:tabLst>
            </a:pPr>
            <a:r>
              <a:rPr lang="en-US" sz="1400">
                <a:latin typeface="Courier New" pitchFamily="49" charset="0"/>
              </a:rPr>
              <a:t>Oracle Enterprise Manager 11g Database Control Release 11.2.0.1.0</a:t>
            </a:r>
          </a:p>
          <a:p>
            <a:pPr algn="l" defTabSz="400050" eaLnBrk="0" hangingPunct="0">
              <a:spcBef>
                <a:spcPct val="0"/>
              </a:spcBef>
              <a:buClrTx/>
              <a:buFontTx/>
              <a:buNone/>
              <a:tabLst>
                <a:tab pos="400050" algn="r"/>
                <a:tab pos="673100" algn="l"/>
              </a:tabLst>
            </a:pPr>
            <a:r>
              <a:rPr lang="en-US" sz="1400">
                <a:latin typeface="Courier New" pitchFamily="49" charset="0"/>
              </a:rPr>
              <a:t>Copyright (c) 1996, 2009 Oracle Corporation.  All rights reserved.</a:t>
            </a:r>
          </a:p>
          <a:p>
            <a:pPr algn="l" defTabSz="400050" eaLnBrk="0" hangingPunct="0">
              <a:spcBef>
                <a:spcPct val="0"/>
              </a:spcBef>
              <a:buClrTx/>
              <a:buFontTx/>
              <a:buNone/>
              <a:tabLst>
                <a:tab pos="400050" algn="r"/>
                <a:tab pos="673100" algn="l"/>
              </a:tabLst>
            </a:pPr>
            <a:r>
              <a:rPr lang="en-US" sz="1400">
                <a:latin typeface="Courier New" pitchFamily="49" charset="0"/>
              </a:rPr>
              <a:t>https://host01.example.com:1158/em/console/aboutApplication</a:t>
            </a:r>
          </a:p>
          <a:p>
            <a:pPr algn="l" defTabSz="400050" eaLnBrk="0" hangingPunct="0">
              <a:spcBef>
                <a:spcPct val="0"/>
              </a:spcBef>
              <a:buClrTx/>
              <a:buFontTx/>
              <a:buNone/>
              <a:tabLst>
                <a:tab pos="400050" algn="r"/>
                <a:tab pos="673100" algn="l"/>
              </a:tabLst>
            </a:pPr>
            <a:r>
              <a:rPr lang="en-US" sz="1400">
                <a:latin typeface="Courier New" pitchFamily="49" charset="0"/>
              </a:rPr>
              <a:t>Stopping Oracle Enterprise Manager 11g Database Control ...</a:t>
            </a:r>
          </a:p>
          <a:p>
            <a:pPr algn="l" defTabSz="400050" eaLnBrk="0" hangingPunct="0">
              <a:spcBef>
                <a:spcPct val="0"/>
              </a:spcBef>
              <a:buClrTx/>
              <a:buFontTx/>
              <a:buNone/>
              <a:tabLst>
                <a:tab pos="400050" algn="r"/>
                <a:tab pos="673100" algn="l"/>
              </a:tabLst>
            </a:pPr>
            <a:r>
              <a:rPr lang="en-US" sz="1400">
                <a:latin typeface="Courier New" pitchFamily="49" charset="0"/>
              </a:rPr>
              <a:t> ...  Stopped.</a:t>
            </a:r>
          </a:p>
        </p:txBody>
      </p:sp>
    </p:spTree>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4" name="Rectangle 4"/>
          <p:cNvSpPr>
            <a:spLocks noGrp="1" noChangeArrowheads="1"/>
          </p:cNvSpPr>
          <p:nvPr>
            <p:ph type="title"/>
          </p:nvPr>
        </p:nvSpPr>
        <p:spPr/>
        <p:txBody>
          <a:bodyPr/>
          <a:lstStyle/>
          <a:p>
            <a:r>
              <a:rPr lang="en-US"/>
              <a:t>Using Trace Files</a:t>
            </a:r>
          </a:p>
        </p:txBody>
      </p:sp>
      <p:sp>
        <p:nvSpPr>
          <p:cNvPr id="389125" name="Rectangle 5"/>
          <p:cNvSpPr>
            <a:spLocks noGrp="1" noChangeArrowheads="1"/>
          </p:cNvSpPr>
          <p:nvPr>
            <p:ph type="body" idx="1"/>
          </p:nvPr>
        </p:nvSpPr>
        <p:spPr/>
        <p:txBody>
          <a:bodyPr/>
          <a:lstStyle/>
          <a:p>
            <a:pPr lvl="1"/>
            <a:r>
              <a:rPr lang="en-US"/>
              <a:t>Each server and background process can write to an associated trace file.</a:t>
            </a:r>
          </a:p>
          <a:p>
            <a:pPr lvl="1"/>
            <a:r>
              <a:rPr lang="en-US"/>
              <a:t>Error information is written to the corresponding trace file.</a:t>
            </a:r>
          </a:p>
          <a:p>
            <a:pPr lvl="1"/>
            <a:r>
              <a:rPr lang="en-US"/>
              <a:t>Automatic diagnostic repository (ADR) </a:t>
            </a:r>
          </a:p>
          <a:p>
            <a:pPr lvl="2"/>
            <a:r>
              <a:rPr lang="en-US"/>
              <a:t>Is a systemwide central tracing and logging repository</a:t>
            </a:r>
          </a:p>
          <a:p>
            <a:pPr lvl="2"/>
            <a:r>
              <a:rPr lang="en-US"/>
              <a:t>Stores database diagnostic data such as: </a:t>
            </a:r>
          </a:p>
          <a:p>
            <a:pPr lvl="3"/>
            <a:r>
              <a:rPr lang="en-US"/>
              <a:t>Traces</a:t>
            </a:r>
          </a:p>
          <a:p>
            <a:pPr lvl="3"/>
            <a:r>
              <a:rPr lang="en-US"/>
              <a:t>Alert log</a:t>
            </a:r>
          </a:p>
          <a:p>
            <a:pPr lvl="3"/>
            <a:r>
              <a:rPr lang="en-US"/>
              <a:t>Health monitor reports</a:t>
            </a:r>
          </a:p>
          <a:p>
            <a:pPr lvl="1"/>
            <a:endParaRPr lang="en-US"/>
          </a:p>
          <a:p>
            <a:pPr lvl="1"/>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5442" name="Rectangle 2"/>
          <p:cNvSpPr>
            <a:spLocks noGrp="1" noChangeArrowheads="1"/>
          </p:cNvSpPr>
          <p:nvPr>
            <p:ph type="title"/>
          </p:nvPr>
        </p:nvSpPr>
        <p:spPr/>
        <p:txBody>
          <a:bodyPr/>
          <a:lstStyle/>
          <a:p>
            <a:endParaRPr lang="en-US"/>
          </a:p>
        </p:txBody>
      </p:sp>
      <p:sp>
        <p:nvSpPr>
          <p:cNvPr id="445443" name="Rectangle 3"/>
          <p:cNvSpPr>
            <a:spLocks noGrp="1" noChangeArrowheads="1"/>
          </p:cNvSpPr>
          <p:nvPr>
            <p:ph type="body" idx="1"/>
          </p:nvPr>
        </p:nvSpPr>
        <p:spPr/>
        <p:txBody>
          <a:bodyPr/>
          <a:lstStyle/>
          <a:p>
            <a:endParaRPr lang="en-US"/>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2541" name="Group 349"/>
          <p:cNvGrpSpPr>
            <a:grpSpLocks/>
          </p:cNvGrpSpPr>
          <p:nvPr/>
        </p:nvGrpSpPr>
        <p:grpSpPr bwMode="auto">
          <a:xfrm>
            <a:off x="762000" y="3276600"/>
            <a:ext cx="5715000" cy="2044700"/>
            <a:chOff x="1152" y="1920"/>
            <a:chExt cx="3600" cy="1288"/>
          </a:xfrm>
        </p:grpSpPr>
        <p:sp>
          <p:nvSpPr>
            <p:cNvPr id="392542" name="AutoShape 350"/>
            <p:cNvSpPr>
              <a:spLocks noChangeArrowheads="1"/>
            </p:cNvSpPr>
            <p:nvPr/>
          </p:nvSpPr>
          <p:spPr bwMode="blackWhite">
            <a:xfrm>
              <a:off x="1152" y="1920"/>
              <a:ext cx="3600" cy="1288"/>
            </a:xfrm>
            <a:prstGeom prst="roundRect">
              <a:avLst>
                <a:gd name="adj" fmla="val 12495"/>
              </a:avLst>
            </a:prstGeom>
            <a:solidFill>
              <a:srgbClr val="99CC00"/>
            </a:solidFill>
            <a:ln w="28575">
              <a:solidFill>
                <a:srgbClr val="000000"/>
              </a:solidFill>
              <a:round/>
              <a:headEnd/>
              <a:tailEnd/>
            </a:ln>
            <a:effectLst/>
          </p:spPr>
          <p:txBody>
            <a:bodyPr wrap="none" lIns="92075" tIns="46038" rIns="92075" bIns="46038" anchor="ctr"/>
            <a:lstStyle/>
            <a:p>
              <a:pPr eaLnBrk="0" hangingPunct="0">
                <a:spcBef>
                  <a:spcPct val="0"/>
                </a:spcBef>
                <a:buClrTx/>
                <a:buFontTx/>
                <a:buNone/>
              </a:pPr>
              <a:endParaRPr lang="en-US" sz="1400"/>
            </a:p>
          </p:txBody>
        </p:sp>
        <p:sp>
          <p:nvSpPr>
            <p:cNvPr id="392543" name="Rectangle 351"/>
            <p:cNvSpPr>
              <a:spLocks noChangeArrowheads="1"/>
            </p:cNvSpPr>
            <p:nvPr/>
          </p:nvSpPr>
          <p:spPr bwMode="blackWhite">
            <a:xfrm>
              <a:off x="1248" y="2708"/>
              <a:ext cx="1016" cy="432"/>
            </a:xfrm>
            <a:prstGeom prst="rect">
              <a:avLst/>
            </a:prstGeom>
            <a:solidFill>
              <a:schemeClr val="accent1"/>
            </a:solidFill>
            <a:ln w="28575">
              <a:solidFill>
                <a:schemeClr val="tx1"/>
              </a:solidFill>
              <a:miter lim="800000"/>
              <a:headEnd/>
              <a:tailEnd/>
            </a:ln>
            <a:effectLst/>
          </p:spPr>
          <p:txBody>
            <a:bodyPr wrap="none" lIns="92075" tIns="46038" rIns="92075" bIns="46038" anchor="ctr"/>
            <a:lstStyle/>
            <a:p>
              <a:endParaRPr lang="en-US"/>
            </a:p>
          </p:txBody>
        </p:sp>
        <p:sp>
          <p:nvSpPr>
            <p:cNvPr id="392544" name="Rectangle 352"/>
            <p:cNvSpPr>
              <a:spLocks noChangeArrowheads="1"/>
            </p:cNvSpPr>
            <p:nvPr/>
          </p:nvSpPr>
          <p:spPr bwMode="blackWhite">
            <a:xfrm>
              <a:off x="2366" y="2708"/>
              <a:ext cx="648" cy="432"/>
            </a:xfrm>
            <a:prstGeom prst="rect">
              <a:avLst/>
            </a:prstGeom>
            <a:solidFill>
              <a:srgbClr val="FFCCCC"/>
            </a:solidFill>
            <a:ln w="28575">
              <a:solidFill>
                <a:schemeClr val="tx1"/>
              </a:solidFill>
              <a:miter lim="800000"/>
              <a:headEnd/>
              <a:tailEnd/>
            </a:ln>
            <a:effectLst/>
          </p:spPr>
          <p:txBody>
            <a:bodyPr wrap="none" lIns="92075" tIns="46038" rIns="92075" bIns="46038" anchor="ctr"/>
            <a:lstStyle/>
            <a:p>
              <a:endParaRPr lang="en-US"/>
            </a:p>
          </p:txBody>
        </p:sp>
        <p:sp>
          <p:nvSpPr>
            <p:cNvPr id="392545" name="Rectangle 353"/>
            <p:cNvSpPr>
              <a:spLocks noChangeArrowheads="1"/>
            </p:cNvSpPr>
            <p:nvPr/>
          </p:nvSpPr>
          <p:spPr bwMode="blackWhite">
            <a:xfrm>
              <a:off x="1248" y="2005"/>
              <a:ext cx="806" cy="656"/>
            </a:xfrm>
            <a:prstGeom prst="rect">
              <a:avLst/>
            </a:prstGeom>
            <a:solidFill>
              <a:srgbClr val="CC99FF"/>
            </a:solidFill>
            <a:ln w="28575">
              <a:solidFill>
                <a:schemeClr val="tx1"/>
              </a:solidFill>
              <a:miter lim="800000"/>
              <a:headEnd/>
              <a:tailEnd/>
            </a:ln>
            <a:effectLst/>
          </p:spPr>
          <p:txBody>
            <a:bodyPr wrap="none" lIns="92075" tIns="46038" rIns="92075" bIns="46038" anchor="ctr"/>
            <a:lstStyle/>
            <a:p>
              <a:endParaRPr lang="en-US"/>
            </a:p>
          </p:txBody>
        </p:sp>
        <p:sp>
          <p:nvSpPr>
            <p:cNvPr id="392546" name="Text Box 354"/>
            <p:cNvSpPr txBox="1">
              <a:spLocks noChangeArrowheads="1"/>
            </p:cNvSpPr>
            <p:nvPr/>
          </p:nvSpPr>
          <p:spPr bwMode="gray">
            <a:xfrm>
              <a:off x="1248" y="2229"/>
              <a:ext cx="816" cy="192"/>
            </a:xfrm>
            <a:prstGeom prst="rect">
              <a:avLst/>
            </a:prstGeom>
            <a:noFill/>
            <a:ln w="28575">
              <a:noFill/>
              <a:miter lim="800000"/>
              <a:headEnd type="none" w="sm" len="sm"/>
              <a:tailEnd type="none" w="sm" len="sm"/>
            </a:ln>
            <a:effectLst/>
          </p:spPr>
          <p:txBody>
            <a:bodyPr>
              <a:spAutoFit/>
            </a:bodyPr>
            <a:lstStyle/>
            <a:p>
              <a:pPr defTabSz="228600"/>
              <a:r>
                <a:rPr lang="en-US" sz="1400"/>
                <a:t>Shared pool</a:t>
              </a:r>
            </a:p>
          </p:txBody>
        </p:sp>
        <p:sp>
          <p:nvSpPr>
            <p:cNvPr id="392547" name="Rectangle 355"/>
            <p:cNvSpPr>
              <a:spLocks noChangeArrowheads="1"/>
            </p:cNvSpPr>
            <p:nvPr/>
          </p:nvSpPr>
          <p:spPr bwMode="blackWhite">
            <a:xfrm>
              <a:off x="2160" y="1996"/>
              <a:ext cx="923" cy="658"/>
            </a:xfrm>
            <a:prstGeom prst="rect">
              <a:avLst/>
            </a:prstGeom>
            <a:solidFill>
              <a:srgbClr val="FFCC99"/>
            </a:solidFill>
            <a:ln w="28575">
              <a:solidFill>
                <a:schemeClr val="tx1"/>
              </a:solidFill>
              <a:miter lim="800000"/>
              <a:headEnd/>
              <a:tailEnd/>
            </a:ln>
            <a:effectLst/>
          </p:spPr>
          <p:txBody>
            <a:bodyPr wrap="none" lIns="92075" tIns="46038" rIns="92075" bIns="46038" anchor="ctr"/>
            <a:lstStyle/>
            <a:p>
              <a:pPr defTabSz="822325" eaLnBrk="0" hangingPunct="0">
                <a:spcBef>
                  <a:spcPct val="50000"/>
                </a:spcBef>
                <a:buClrTx/>
                <a:buFontTx/>
                <a:buNone/>
              </a:pPr>
              <a:r>
                <a:rPr lang="en-US" sz="1400">
                  <a:solidFill>
                    <a:schemeClr val="bg2"/>
                  </a:solidFill>
                </a:rPr>
                <a:t>Database</a:t>
              </a:r>
              <a:br>
                <a:rPr lang="en-US" sz="1400">
                  <a:solidFill>
                    <a:schemeClr val="bg2"/>
                  </a:solidFill>
                </a:rPr>
              </a:br>
              <a:r>
                <a:rPr lang="en-US" sz="1400">
                  <a:solidFill>
                    <a:schemeClr val="bg2"/>
                  </a:solidFill>
                </a:rPr>
                <a:t>buffer</a:t>
              </a:r>
              <a:br>
                <a:rPr lang="en-US" sz="1400">
                  <a:solidFill>
                    <a:schemeClr val="bg2"/>
                  </a:solidFill>
                </a:rPr>
              </a:br>
              <a:r>
                <a:rPr lang="en-US" sz="1400">
                  <a:solidFill>
                    <a:schemeClr val="bg2"/>
                  </a:solidFill>
                </a:rPr>
                <a:t>cache</a:t>
              </a:r>
            </a:p>
          </p:txBody>
        </p:sp>
        <p:sp>
          <p:nvSpPr>
            <p:cNvPr id="392548" name="Rectangle 356"/>
            <p:cNvSpPr>
              <a:spLocks noChangeArrowheads="1"/>
            </p:cNvSpPr>
            <p:nvPr/>
          </p:nvSpPr>
          <p:spPr bwMode="blackWhite">
            <a:xfrm>
              <a:off x="3186" y="1996"/>
              <a:ext cx="606" cy="658"/>
            </a:xfrm>
            <a:prstGeom prst="rect">
              <a:avLst/>
            </a:prstGeom>
            <a:solidFill>
              <a:srgbClr val="FFFF99"/>
            </a:solidFill>
            <a:ln w="28575">
              <a:solidFill>
                <a:schemeClr val="tx1"/>
              </a:solidFill>
              <a:miter lim="800000"/>
              <a:headEnd/>
              <a:tailEnd/>
            </a:ln>
            <a:effectLst/>
          </p:spPr>
          <p:txBody>
            <a:bodyPr wrap="none" lIns="92075" tIns="46038" rIns="92075" bIns="46038" anchor="ctr"/>
            <a:lstStyle/>
            <a:p>
              <a:pPr defTabSz="822325" eaLnBrk="0" hangingPunct="0">
                <a:spcBef>
                  <a:spcPct val="50000"/>
                </a:spcBef>
                <a:buClrTx/>
                <a:buFontTx/>
                <a:buNone/>
              </a:pPr>
              <a:r>
                <a:rPr lang="en-US" sz="1400">
                  <a:solidFill>
                    <a:schemeClr val="bg2"/>
                  </a:solidFill>
                </a:rPr>
                <a:t>Redo log</a:t>
              </a:r>
              <a:br>
                <a:rPr lang="en-US" sz="1400">
                  <a:solidFill>
                    <a:schemeClr val="bg2"/>
                  </a:solidFill>
                </a:rPr>
              </a:br>
              <a:r>
                <a:rPr lang="en-US" sz="1400">
                  <a:solidFill>
                    <a:schemeClr val="bg2"/>
                  </a:solidFill>
                </a:rPr>
                <a:t>buffer</a:t>
              </a:r>
            </a:p>
          </p:txBody>
        </p:sp>
        <p:sp>
          <p:nvSpPr>
            <p:cNvPr id="392549" name="Rectangle 357"/>
            <p:cNvSpPr>
              <a:spLocks noChangeArrowheads="1"/>
            </p:cNvSpPr>
            <p:nvPr/>
          </p:nvSpPr>
          <p:spPr bwMode="blackWhite">
            <a:xfrm>
              <a:off x="3062" y="2700"/>
              <a:ext cx="730" cy="432"/>
            </a:xfrm>
            <a:prstGeom prst="rect">
              <a:avLst/>
            </a:prstGeom>
            <a:solidFill>
              <a:srgbClr val="FFCCCC"/>
            </a:solidFill>
            <a:ln w="28575">
              <a:solidFill>
                <a:schemeClr val="tx1"/>
              </a:solidFill>
              <a:miter lim="800000"/>
              <a:headEnd/>
              <a:tailEnd/>
            </a:ln>
            <a:effectLst/>
          </p:spPr>
          <p:txBody>
            <a:bodyPr wrap="none" lIns="92075" tIns="46038" rIns="92075" bIns="46038" anchor="ctr"/>
            <a:lstStyle/>
            <a:p>
              <a:pPr defTabSz="228600" eaLnBrk="0" hangingPunct="0">
                <a:lnSpc>
                  <a:spcPct val="80000"/>
                </a:lnSpc>
                <a:spcBef>
                  <a:spcPct val="40000"/>
                </a:spcBef>
                <a:buClrTx/>
                <a:buFontTx/>
                <a:buNone/>
              </a:pPr>
              <a:endParaRPr lang="en-US" sz="1400">
                <a:sym typeface="Wingdings" pitchFamily="2" charset="2"/>
              </a:endParaRPr>
            </a:p>
          </p:txBody>
        </p:sp>
        <p:sp>
          <p:nvSpPr>
            <p:cNvPr id="392550" name="Text Box 358"/>
            <p:cNvSpPr txBox="1">
              <a:spLocks noChangeArrowheads="1"/>
            </p:cNvSpPr>
            <p:nvPr/>
          </p:nvSpPr>
          <p:spPr bwMode="gray">
            <a:xfrm>
              <a:off x="3038" y="2756"/>
              <a:ext cx="720" cy="326"/>
            </a:xfrm>
            <a:prstGeom prst="rect">
              <a:avLst/>
            </a:prstGeom>
            <a:noFill/>
            <a:ln w="28575">
              <a:noFill/>
              <a:miter lim="800000"/>
              <a:headEnd type="none" w="sm" len="sm"/>
              <a:tailEnd type="none" w="sm" len="sm"/>
            </a:ln>
            <a:effectLst/>
          </p:spPr>
          <p:txBody>
            <a:bodyPr>
              <a:spAutoFit/>
            </a:bodyPr>
            <a:lstStyle/>
            <a:p>
              <a:pPr defTabSz="228600"/>
              <a:r>
                <a:rPr lang="en-US" sz="1400"/>
                <a:t>Streams pool</a:t>
              </a:r>
            </a:p>
          </p:txBody>
        </p:sp>
        <p:sp>
          <p:nvSpPr>
            <p:cNvPr id="392551" name="Text Box 359"/>
            <p:cNvSpPr txBox="1">
              <a:spLocks noChangeArrowheads="1"/>
            </p:cNvSpPr>
            <p:nvPr/>
          </p:nvSpPr>
          <p:spPr bwMode="gray">
            <a:xfrm>
              <a:off x="1352" y="2844"/>
              <a:ext cx="816" cy="192"/>
            </a:xfrm>
            <a:prstGeom prst="rect">
              <a:avLst/>
            </a:prstGeom>
            <a:noFill/>
            <a:ln w="28575">
              <a:noFill/>
              <a:miter lim="800000"/>
              <a:headEnd type="none" w="sm" len="sm"/>
              <a:tailEnd type="none" w="sm" len="sm"/>
            </a:ln>
            <a:effectLst/>
          </p:spPr>
          <p:txBody>
            <a:bodyPr>
              <a:spAutoFit/>
            </a:bodyPr>
            <a:lstStyle/>
            <a:p>
              <a:pPr defTabSz="228600"/>
              <a:r>
                <a:rPr lang="en-US" sz="1400"/>
                <a:t>Large pool</a:t>
              </a:r>
            </a:p>
          </p:txBody>
        </p:sp>
        <p:sp>
          <p:nvSpPr>
            <p:cNvPr id="392552" name="Text Box 360"/>
            <p:cNvSpPr txBox="1">
              <a:spLocks noChangeArrowheads="1"/>
            </p:cNvSpPr>
            <p:nvPr/>
          </p:nvSpPr>
          <p:spPr bwMode="gray">
            <a:xfrm>
              <a:off x="2347" y="2812"/>
              <a:ext cx="675" cy="192"/>
            </a:xfrm>
            <a:prstGeom prst="rect">
              <a:avLst/>
            </a:prstGeom>
            <a:noFill/>
            <a:ln w="28575">
              <a:noFill/>
              <a:miter lim="800000"/>
              <a:headEnd type="none" w="sm" len="sm"/>
              <a:tailEnd type="none" w="sm" len="sm"/>
            </a:ln>
            <a:effectLst/>
          </p:spPr>
          <p:txBody>
            <a:bodyPr>
              <a:spAutoFit/>
            </a:bodyPr>
            <a:lstStyle/>
            <a:p>
              <a:pPr defTabSz="228600"/>
              <a:r>
                <a:rPr lang="en-US" sz="1400"/>
                <a:t>Java pool</a:t>
              </a:r>
            </a:p>
          </p:txBody>
        </p:sp>
        <p:sp>
          <p:nvSpPr>
            <p:cNvPr id="392553" name="Text Box 361"/>
            <p:cNvSpPr txBox="1">
              <a:spLocks noChangeArrowheads="1"/>
            </p:cNvSpPr>
            <p:nvPr/>
          </p:nvSpPr>
          <p:spPr bwMode="gray">
            <a:xfrm>
              <a:off x="3888" y="2016"/>
              <a:ext cx="720" cy="344"/>
            </a:xfrm>
            <a:prstGeom prst="rect">
              <a:avLst/>
            </a:prstGeom>
            <a:solidFill>
              <a:srgbClr val="FFCC99"/>
            </a:solidFill>
            <a:ln w="28575" algn="ctr">
              <a:solidFill>
                <a:schemeClr val="tx1"/>
              </a:solidFill>
              <a:miter lim="800000"/>
              <a:headEnd/>
              <a:tailEnd/>
            </a:ln>
            <a:effectLst/>
          </p:spPr>
          <p:txBody>
            <a:bodyPr>
              <a:spAutoFit/>
            </a:bodyPr>
            <a:lstStyle/>
            <a:p>
              <a:pPr defTabSz="228600">
                <a:spcBef>
                  <a:spcPct val="50000"/>
                </a:spcBef>
              </a:pPr>
              <a:r>
                <a:rPr lang="en-US" sz="1400"/>
                <a:t>KEEP buffer pool</a:t>
              </a:r>
            </a:p>
          </p:txBody>
        </p:sp>
        <p:sp>
          <p:nvSpPr>
            <p:cNvPr id="392554" name="Text Box 362"/>
            <p:cNvSpPr txBox="1">
              <a:spLocks noChangeArrowheads="1"/>
            </p:cNvSpPr>
            <p:nvPr/>
          </p:nvSpPr>
          <p:spPr bwMode="gray">
            <a:xfrm>
              <a:off x="3888" y="2400"/>
              <a:ext cx="720" cy="344"/>
            </a:xfrm>
            <a:prstGeom prst="rect">
              <a:avLst/>
            </a:prstGeom>
            <a:solidFill>
              <a:srgbClr val="FFCC99"/>
            </a:solidFill>
            <a:ln w="28575" algn="ctr">
              <a:solidFill>
                <a:schemeClr val="tx1"/>
              </a:solidFill>
              <a:miter lim="800000"/>
              <a:headEnd/>
              <a:tailEnd/>
            </a:ln>
            <a:effectLst/>
          </p:spPr>
          <p:txBody>
            <a:bodyPr>
              <a:spAutoFit/>
            </a:bodyPr>
            <a:lstStyle/>
            <a:p>
              <a:pPr defTabSz="228600">
                <a:spcBef>
                  <a:spcPct val="50000"/>
                </a:spcBef>
              </a:pPr>
              <a:r>
                <a:rPr lang="en-US" sz="1400"/>
                <a:t>RECYCLE buffer pool</a:t>
              </a:r>
            </a:p>
          </p:txBody>
        </p:sp>
        <p:sp>
          <p:nvSpPr>
            <p:cNvPr id="392555" name="Text Box 363"/>
            <p:cNvSpPr txBox="1">
              <a:spLocks noChangeArrowheads="1"/>
            </p:cNvSpPr>
            <p:nvPr/>
          </p:nvSpPr>
          <p:spPr bwMode="gray">
            <a:xfrm>
              <a:off x="3888" y="2784"/>
              <a:ext cx="720" cy="344"/>
            </a:xfrm>
            <a:prstGeom prst="rect">
              <a:avLst/>
            </a:prstGeom>
            <a:solidFill>
              <a:srgbClr val="FFCC99"/>
            </a:solidFill>
            <a:ln w="28575" algn="ctr">
              <a:solidFill>
                <a:schemeClr val="tx1"/>
              </a:solidFill>
              <a:miter lim="800000"/>
              <a:headEnd/>
              <a:tailEnd/>
            </a:ln>
            <a:effectLst/>
          </p:spPr>
          <p:txBody>
            <a:bodyPr>
              <a:spAutoFit/>
            </a:bodyPr>
            <a:lstStyle/>
            <a:p>
              <a:pPr defTabSz="228600">
                <a:spcBef>
                  <a:spcPct val="50000"/>
                </a:spcBef>
              </a:pPr>
              <a:r>
                <a:rPr lang="en-US" sz="1400"/>
                <a:t>nK buffer cache</a:t>
              </a:r>
            </a:p>
          </p:txBody>
        </p:sp>
      </p:grpSp>
      <p:sp>
        <p:nvSpPr>
          <p:cNvPr id="392194" name="Freeform 2"/>
          <p:cNvSpPr>
            <a:spLocks/>
          </p:cNvSpPr>
          <p:nvPr/>
        </p:nvSpPr>
        <p:spPr bwMode="auto">
          <a:xfrm>
            <a:off x="2181225" y="2381250"/>
            <a:ext cx="4714875" cy="3371850"/>
          </a:xfrm>
          <a:custGeom>
            <a:avLst/>
            <a:gdLst/>
            <a:ahLst/>
            <a:cxnLst>
              <a:cxn ang="0">
                <a:pos x="1998" y="0"/>
              </a:cxn>
              <a:cxn ang="0">
                <a:pos x="2970" y="2124"/>
              </a:cxn>
              <a:cxn ang="0">
                <a:pos x="2844" y="2106"/>
              </a:cxn>
              <a:cxn ang="0">
                <a:pos x="0" y="1302"/>
              </a:cxn>
              <a:cxn ang="0">
                <a:pos x="0" y="642"/>
              </a:cxn>
              <a:cxn ang="0">
                <a:pos x="1998" y="0"/>
              </a:cxn>
            </a:cxnLst>
            <a:rect l="0" t="0" r="r" b="b"/>
            <a:pathLst>
              <a:path w="2970" h="2124">
                <a:moveTo>
                  <a:pt x="1998" y="0"/>
                </a:moveTo>
                <a:lnTo>
                  <a:pt x="2970" y="2124"/>
                </a:lnTo>
                <a:lnTo>
                  <a:pt x="2844" y="2106"/>
                </a:lnTo>
                <a:lnTo>
                  <a:pt x="0" y="1302"/>
                </a:lnTo>
                <a:lnTo>
                  <a:pt x="0" y="642"/>
                </a:lnTo>
                <a:lnTo>
                  <a:pt x="1998" y="0"/>
                </a:lnTo>
                <a:close/>
              </a:path>
            </a:pathLst>
          </a:custGeom>
          <a:solidFill>
            <a:srgbClr val="99CCFF"/>
          </a:solidFill>
          <a:ln w="28575" cap="flat" cmpd="sng">
            <a:noFill/>
            <a:prstDash val="solid"/>
            <a:round/>
            <a:headEnd type="none" w="sm" len="sm"/>
            <a:tailEnd type="none" w="sm" len="sm"/>
          </a:ln>
          <a:effectLst/>
        </p:spPr>
        <p:txBody>
          <a:bodyPr/>
          <a:lstStyle/>
          <a:p>
            <a:endParaRPr lang="en-US"/>
          </a:p>
        </p:txBody>
      </p:sp>
      <p:sp>
        <p:nvSpPr>
          <p:cNvPr id="392196" name="Rectangle 4"/>
          <p:cNvSpPr>
            <a:spLocks noGrp="1" noChangeArrowheads="1"/>
          </p:cNvSpPr>
          <p:nvPr>
            <p:ph type="title"/>
          </p:nvPr>
        </p:nvSpPr>
        <p:spPr/>
        <p:txBody>
          <a:bodyPr/>
          <a:lstStyle/>
          <a:p>
            <a:r>
              <a:rPr lang="en-US"/>
              <a:t>Dynamic Performance Views</a:t>
            </a:r>
          </a:p>
        </p:txBody>
      </p:sp>
      <p:sp>
        <p:nvSpPr>
          <p:cNvPr id="392197" name="Rectangle 5"/>
          <p:cNvSpPr>
            <a:spLocks noGrp="1" noChangeArrowheads="1"/>
          </p:cNvSpPr>
          <p:nvPr>
            <p:ph type="body" idx="1"/>
          </p:nvPr>
        </p:nvSpPr>
        <p:spPr>
          <a:xfrm>
            <a:off x="1066800" y="1524000"/>
            <a:ext cx="3860800" cy="1365250"/>
          </a:xfrm>
        </p:spPr>
        <p:txBody>
          <a:bodyPr/>
          <a:lstStyle/>
          <a:p>
            <a:r>
              <a:rPr lang="en-US"/>
              <a:t>Provide access to information about changing states of the instance </a:t>
            </a:r>
            <a:r>
              <a:rPr lang="en-US">
                <a:solidFill>
                  <a:srgbClr val="000000"/>
                </a:solidFill>
                <a:cs typeface="Arial" pitchFamily="34" charset="0"/>
              </a:rPr>
              <a:t>memory structures</a:t>
            </a:r>
          </a:p>
        </p:txBody>
      </p:sp>
      <p:grpSp>
        <p:nvGrpSpPr>
          <p:cNvPr id="392198" name="Group 6"/>
          <p:cNvGrpSpPr>
            <a:grpSpLocks/>
          </p:cNvGrpSpPr>
          <p:nvPr/>
        </p:nvGrpSpPr>
        <p:grpSpPr bwMode="auto">
          <a:xfrm>
            <a:off x="5326063" y="2360613"/>
            <a:ext cx="1795462" cy="1423987"/>
            <a:chOff x="3285" y="1056"/>
            <a:chExt cx="1131" cy="897"/>
          </a:xfrm>
        </p:grpSpPr>
        <p:sp>
          <p:nvSpPr>
            <p:cNvPr id="392199" name="Rectangle 7"/>
            <p:cNvSpPr>
              <a:spLocks noChangeArrowheads="1"/>
            </p:cNvSpPr>
            <p:nvPr/>
          </p:nvSpPr>
          <p:spPr bwMode="auto">
            <a:xfrm>
              <a:off x="3285" y="1089"/>
              <a:ext cx="1104" cy="864"/>
            </a:xfrm>
            <a:prstGeom prst="rect">
              <a:avLst/>
            </a:prstGeom>
            <a:solidFill>
              <a:srgbClr val="777777"/>
            </a:solidFill>
            <a:ln w="28575">
              <a:noFill/>
              <a:miter lim="800000"/>
              <a:headEnd type="none" w="sm" len="sm"/>
              <a:tailEnd type="none" w="sm" len="sm"/>
            </a:ln>
            <a:effectLst/>
          </p:spPr>
          <p:txBody>
            <a:bodyPr wrap="none" anchor="ctr"/>
            <a:lstStyle/>
            <a:p>
              <a:endParaRPr lang="en-US"/>
            </a:p>
          </p:txBody>
        </p:sp>
        <p:grpSp>
          <p:nvGrpSpPr>
            <p:cNvPr id="392200" name="Group 8"/>
            <p:cNvGrpSpPr>
              <a:grpSpLocks/>
            </p:cNvGrpSpPr>
            <p:nvPr/>
          </p:nvGrpSpPr>
          <p:grpSpPr bwMode="auto">
            <a:xfrm>
              <a:off x="3312" y="1056"/>
              <a:ext cx="1104" cy="864"/>
              <a:chOff x="3312" y="1056"/>
              <a:chExt cx="1104" cy="864"/>
            </a:xfrm>
          </p:grpSpPr>
          <p:sp>
            <p:nvSpPr>
              <p:cNvPr id="392201" name="Rectangle 9"/>
              <p:cNvSpPr>
                <a:spLocks noChangeArrowheads="1"/>
              </p:cNvSpPr>
              <p:nvPr/>
            </p:nvSpPr>
            <p:spPr bwMode="auto">
              <a:xfrm>
                <a:off x="3312" y="1056"/>
                <a:ext cx="1104" cy="864"/>
              </a:xfrm>
              <a:prstGeom prst="rect">
                <a:avLst/>
              </a:prstGeom>
              <a:solidFill>
                <a:srgbClr val="00FFFF"/>
              </a:solidFill>
              <a:ln w="28575">
                <a:solidFill>
                  <a:schemeClr val="accent1"/>
                </a:solidFill>
                <a:miter lim="800000"/>
                <a:headEnd type="none" w="sm" len="sm"/>
                <a:tailEnd type="none" w="sm" len="sm"/>
              </a:ln>
              <a:effectLst/>
            </p:spPr>
            <p:txBody>
              <a:bodyPr wrap="none" anchor="ctr"/>
              <a:lstStyle/>
              <a:p>
                <a:endParaRPr lang="en-US"/>
              </a:p>
            </p:txBody>
          </p:sp>
          <p:grpSp>
            <p:nvGrpSpPr>
              <p:cNvPr id="392202" name="Group 10"/>
              <p:cNvGrpSpPr>
                <a:grpSpLocks/>
              </p:cNvGrpSpPr>
              <p:nvPr/>
            </p:nvGrpSpPr>
            <p:grpSpPr bwMode="auto">
              <a:xfrm>
                <a:off x="3312" y="1200"/>
                <a:ext cx="1104" cy="8"/>
                <a:chOff x="3312" y="1200"/>
                <a:chExt cx="1104" cy="8"/>
              </a:xfrm>
            </p:grpSpPr>
            <p:sp>
              <p:nvSpPr>
                <p:cNvPr id="392203" name="Line 11"/>
                <p:cNvSpPr>
                  <a:spLocks noChangeShapeType="1"/>
                </p:cNvSpPr>
                <p:nvPr/>
              </p:nvSpPr>
              <p:spPr bwMode="auto">
                <a:xfrm>
                  <a:off x="3312" y="1200"/>
                  <a:ext cx="1104"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2204" name="Line 12"/>
                <p:cNvSpPr>
                  <a:spLocks noChangeShapeType="1"/>
                </p:cNvSpPr>
                <p:nvPr/>
              </p:nvSpPr>
              <p:spPr bwMode="auto">
                <a:xfrm>
                  <a:off x="3312" y="1208"/>
                  <a:ext cx="1104"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2205" name="Group 13"/>
              <p:cNvGrpSpPr>
                <a:grpSpLocks/>
              </p:cNvGrpSpPr>
              <p:nvPr/>
            </p:nvGrpSpPr>
            <p:grpSpPr bwMode="auto">
              <a:xfrm>
                <a:off x="3312" y="1320"/>
                <a:ext cx="1104" cy="8"/>
                <a:chOff x="3312" y="1324"/>
                <a:chExt cx="1104" cy="8"/>
              </a:xfrm>
            </p:grpSpPr>
            <p:sp>
              <p:nvSpPr>
                <p:cNvPr id="392206" name="Line 14"/>
                <p:cNvSpPr>
                  <a:spLocks noChangeShapeType="1"/>
                </p:cNvSpPr>
                <p:nvPr/>
              </p:nvSpPr>
              <p:spPr bwMode="auto">
                <a:xfrm>
                  <a:off x="3312" y="1324"/>
                  <a:ext cx="1104"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2207" name="Line 15"/>
                <p:cNvSpPr>
                  <a:spLocks noChangeShapeType="1"/>
                </p:cNvSpPr>
                <p:nvPr/>
              </p:nvSpPr>
              <p:spPr bwMode="auto">
                <a:xfrm>
                  <a:off x="3312" y="1332"/>
                  <a:ext cx="1104"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2208" name="Group 16"/>
              <p:cNvGrpSpPr>
                <a:grpSpLocks/>
              </p:cNvGrpSpPr>
              <p:nvPr/>
            </p:nvGrpSpPr>
            <p:grpSpPr bwMode="auto">
              <a:xfrm>
                <a:off x="3312" y="1440"/>
                <a:ext cx="1104" cy="8"/>
                <a:chOff x="3312" y="1324"/>
                <a:chExt cx="1104" cy="8"/>
              </a:xfrm>
            </p:grpSpPr>
            <p:sp>
              <p:nvSpPr>
                <p:cNvPr id="392209" name="Line 17"/>
                <p:cNvSpPr>
                  <a:spLocks noChangeShapeType="1"/>
                </p:cNvSpPr>
                <p:nvPr/>
              </p:nvSpPr>
              <p:spPr bwMode="auto">
                <a:xfrm>
                  <a:off x="3312" y="1324"/>
                  <a:ext cx="1104"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2210" name="Line 18"/>
                <p:cNvSpPr>
                  <a:spLocks noChangeShapeType="1"/>
                </p:cNvSpPr>
                <p:nvPr/>
              </p:nvSpPr>
              <p:spPr bwMode="auto">
                <a:xfrm>
                  <a:off x="3312" y="1332"/>
                  <a:ext cx="1104"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2211" name="Group 19"/>
              <p:cNvGrpSpPr>
                <a:grpSpLocks/>
              </p:cNvGrpSpPr>
              <p:nvPr/>
            </p:nvGrpSpPr>
            <p:grpSpPr bwMode="auto">
              <a:xfrm>
                <a:off x="3312" y="1560"/>
                <a:ext cx="1104" cy="8"/>
                <a:chOff x="3312" y="1324"/>
                <a:chExt cx="1104" cy="8"/>
              </a:xfrm>
            </p:grpSpPr>
            <p:sp>
              <p:nvSpPr>
                <p:cNvPr id="392212" name="Line 20"/>
                <p:cNvSpPr>
                  <a:spLocks noChangeShapeType="1"/>
                </p:cNvSpPr>
                <p:nvPr/>
              </p:nvSpPr>
              <p:spPr bwMode="auto">
                <a:xfrm>
                  <a:off x="3312" y="1324"/>
                  <a:ext cx="1104"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2213" name="Line 21"/>
                <p:cNvSpPr>
                  <a:spLocks noChangeShapeType="1"/>
                </p:cNvSpPr>
                <p:nvPr/>
              </p:nvSpPr>
              <p:spPr bwMode="auto">
                <a:xfrm>
                  <a:off x="3312" y="1332"/>
                  <a:ext cx="1104"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2214" name="Group 22"/>
              <p:cNvGrpSpPr>
                <a:grpSpLocks/>
              </p:cNvGrpSpPr>
              <p:nvPr/>
            </p:nvGrpSpPr>
            <p:grpSpPr bwMode="auto">
              <a:xfrm>
                <a:off x="3312" y="1680"/>
                <a:ext cx="1104" cy="8"/>
                <a:chOff x="3312" y="1324"/>
                <a:chExt cx="1104" cy="8"/>
              </a:xfrm>
            </p:grpSpPr>
            <p:sp>
              <p:nvSpPr>
                <p:cNvPr id="392215" name="Line 23"/>
                <p:cNvSpPr>
                  <a:spLocks noChangeShapeType="1"/>
                </p:cNvSpPr>
                <p:nvPr/>
              </p:nvSpPr>
              <p:spPr bwMode="auto">
                <a:xfrm>
                  <a:off x="3312" y="1324"/>
                  <a:ext cx="1104"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2216" name="Line 24"/>
                <p:cNvSpPr>
                  <a:spLocks noChangeShapeType="1"/>
                </p:cNvSpPr>
                <p:nvPr/>
              </p:nvSpPr>
              <p:spPr bwMode="auto">
                <a:xfrm>
                  <a:off x="3312" y="1332"/>
                  <a:ext cx="1104"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2217" name="Group 25"/>
              <p:cNvGrpSpPr>
                <a:grpSpLocks/>
              </p:cNvGrpSpPr>
              <p:nvPr/>
            </p:nvGrpSpPr>
            <p:grpSpPr bwMode="auto">
              <a:xfrm>
                <a:off x="3312" y="1800"/>
                <a:ext cx="1104" cy="8"/>
                <a:chOff x="3312" y="1324"/>
                <a:chExt cx="1104" cy="8"/>
              </a:xfrm>
            </p:grpSpPr>
            <p:sp>
              <p:nvSpPr>
                <p:cNvPr id="392218" name="Line 26"/>
                <p:cNvSpPr>
                  <a:spLocks noChangeShapeType="1"/>
                </p:cNvSpPr>
                <p:nvPr/>
              </p:nvSpPr>
              <p:spPr bwMode="auto">
                <a:xfrm>
                  <a:off x="3312" y="1324"/>
                  <a:ext cx="1104"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2219" name="Line 27"/>
                <p:cNvSpPr>
                  <a:spLocks noChangeShapeType="1"/>
                </p:cNvSpPr>
                <p:nvPr/>
              </p:nvSpPr>
              <p:spPr bwMode="auto">
                <a:xfrm>
                  <a:off x="3312" y="1332"/>
                  <a:ext cx="1104"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2220" name="Group 28"/>
              <p:cNvGrpSpPr>
                <a:grpSpLocks/>
              </p:cNvGrpSpPr>
              <p:nvPr/>
            </p:nvGrpSpPr>
            <p:grpSpPr bwMode="auto">
              <a:xfrm>
                <a:off x="3495" y="1203"/>
                <a:ext cx="8" cy="712"/>
                <a:chOff x="3475" y="1203"/>
                <a:chExt cx="8" cy="712"/>
              </a:xfrm>
            </p:grpSpPr>
            <p:sp>
              <p:nvSpPr>
                <p:cNvPr id="392221" name="Line 29"/>
                <p:cNvSpPr>
                  <a:spLocks noChangeShapeType="1"/>
                </p:cNvSpPr>
                <p:nvPr/>
              </p:nvSpPr>
              <p:spPr bwMode="auto">
                <a:xfrm rot="5400000">
                  <a:off x="3127" y="1559"/>
                  <a:ext cx="712"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2222" name="Line 30"/>
                <p:cNvSpPr>
                  <a:spLocks noChangeShapeType="1"/>
                </p:cNvSpPr>
                <p:nvPr/>
              </p:nvSpPr>
              <p:spPr bwMode="auto">
                <a:xfrm rot="5400000">
                  <a:off x="3122" y="1562"/>
                  <a:ext cx="706"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2223" name="Group 31"/>
              <p:cNvGrpSpPr>
                <a:grpSpLocks/>
              </p:cNvGrpSpPr>
              <p:nvPr/>
            </p:nvGrpSpPr>
            <p:grpSpPr bwMode="auto">
              <a:xfrm>
                <a:off x="3679" y="1203"/>
                <a:ext cx="8" cy="712"/>
                <a:chOff x="3475" y="1203"/>
                <a:chExt cx="8" cy="712"/>
              </a:xfrm>
            </p:grpSpPr>
            <p:sp>
              <p:nvSpPr>
                <p:cNvPr id="392224" name="Line 32"/>
                <p:cNvSpPr>
                  <a:spLocks noChangeShapeType="1"/>
                </p:cNvSpPr>
                <p:nvPr/>
              </p:nvSpPr>
              <p:spPr bwMode="auto">
                <a:xfrm rot="5400000">
                  <a:off x="3127" y="1559"/>
                  <a:ext cx="712"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2225" name="Line 33"/>
                <p:cNvSpPr>
                  <a:spLocks noChangeShapeType="1"/>
                </p:cNvSpPr>
                <p:nvPr/>
              </p:nvSpPr>
              <p:spPr bwMode="auto">
                <a:xfrm rot="5400000">
                  <a:off x="3122" y="1562"/>
                  <a:ext cx="706"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2226" name="Group 34"/>
              <p:cNvGrpSpPr>
                <a:grpSpLocks/>
              </p:cNvGrpSpPr>
              <p:nvPr/>
            </p:nvGrpSpPr>
            <p:grpSpPr bwMode="auto">
              <a:xfrm>
                <a:off x="3863" y="1203"/>
                <a:ext cx="8" cy="712"/>
                <a:chOff x="3475" y="1203"/>
                <a:chExt cx="8" cy="712"/>
              </a:xfrm>
            </p:grpSpPr>
            <p:sp>
              <p:nvSpPr>
                <p:cNvPr id="392227" name="Line 35"/>
                <p:cNvSpPr>
                  <a:spLocks noChangeShapeType="1"/>
                </p:cNvSpPr>
                <p:nvPr/>
              </p:nvSpPr>
              <p:spPr bwMode="auto">
                <a:xfrm rot="5400000">
                  <a:off x="3127" y="1559"/>
                  <a:ext cx="712"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2228" name="Line 36"/>
                <p:cNvSpPr>
                  <a:spLocks noChangeShapeType="1"/>
                </p:cNvSpPr>
                <p:nvPr/>
              </p:nvSpPr>
              <p:spPr bwMode="auto">
                <a:xfrm rot="5400000">
                  <a:off x="3122" y="1562"/>
                  <a:ext cx="706"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2229" name="Group 37"/>
              <p:cNvGrpSpPr>
                <a:grpSpLocks/>
              </p:cNvGrpSpPr>
              <p:nvPr/>
            </p:nvGrpSpPr>
            <p:grpSpPr bwMode="auto">
              <a:xfrm>
                <a:off x="4047" y="1203"/>
                <a:ext cx="8" cy="712"/>
                <a:chOff x="3475" y="1203"/>
                <a:chExt cx="8" cy="712"/>
              </a:xfrm>
            </p:grpSpPr>
            <p:sp>
              <p:nvSpPr>
                <p:cNvPr id="392230" name="Line 38"/>
                <p:cNvSpPr>
                  <a:spLocks noChangeShapeType="1"/>
                </p:cNvSpPr>
                <p:nvPr/>
              </p:nvSpPr>
              <p:spPr bwMode="auto">
                <a:xfrm rot="5400000">
                  <a:off x="3127" y="1559"/>
                  <a:ext cx="712"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2231" name="Line 39"/>
                <p:cNvSpPr>
                  <a:spLocks noChangeShapeType="1"/>
                </p:cNvSpPr>
                <p:nvPr/>
              </p:nvSpPr>
              <p:spPr bwMode="auto">
                <a:xfrm rot="5400000">
                  <a:off x="3122" y="1562"/>
                  <a:ext cx="706"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2232" name="Group 40"/>
              <p:cNvGrpSpPr>
                <a:grpSpLocks/>
              </p:cNvGrpSpPr>
              <p:nvPr/>
            </p:nvGrpSpPr>
            <p:grpSpPr bwMode="auto">
              <a:xfrm>
                <a:off x="4231" y="1203"/>
                <a:ext cx="8" cy="712"/>
                <a:chOff x="3475" y="1203"/>
                <a:chExt cx="8" cy="712"/>
              </a:xfrm>
            </p:grpSpPr>
            <p:sp>
              <p:nvSpPr>
                <p:cNvPr id="392233" name="Line 41"/>
                <p:cNvSpPr>
                  <a:spLocks noChangeShapeType="1"/>
                </p:cNvSpPr>
                <p:nvPr/>
              </p:nvSpPr>
              <p:spPr bwMode="auto">
                <a:xfrm rot="5400000">
                  <a:off x="3127" y="1559"/>
                  <a:ext cx="712"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2234" name="Line 42"/>
                <p:cNvSpPr>
                  <a:spLocks noChangeShapeType="1"/>
                </p:cNvSpPr>
                <p:nvPr/>
              </p:nvSpPr>
              <p:spPr bwMode="auto">
                <a:xfrm rot="5400000">
                  <a:off x="3122" y="1562"/>
                  <a:ext cx="706" cy="0"/>
                </a:xfrm>
                <a:prstGeom prst="line">
                  <a:avLst/>
                </a:prstGeom>
                <a:noFill/>
                <a:ln w="12700">
                  <a:solidFill>
                    <a:schemeClr val="folHlink"/>
                  </a:solidFill>
                  <a:round/>
                  <a:headEnd type="none" w="sm" len="sm"/>
                  <a:tailEnd type="none" w="sm" len="sm"/>
                </a:ln>
                <a:effectLst/>
              </p:spPr>
              <p:txBody>
                <a:bodyPr/>
                <a:lstStyle/>
                <a:p>
                  <a:endParaRPr lang="en-US"/>
                </a:p>
              </p:txBody>
            </p:sp>
          </p:grpSp>
        </p:grpSp>
      </p:grpSp>
      <p:sp>
        <p:nvSpPr>
          <p:cNvPr id="392235" name="Text Box 43"/>
          <p:cNvSpPr txBox="1">
            <a:spLocks noChangeArrowheads="1"/>
          </p:cNvSpPr>
          <p:nvPr/>
        </p:nvSpPr>
        <p:spPr bwMode="auto">
          <a:xfrm>
            <a:off x="5619750" y="2339975"/>
            <a:ext cx="1276350" cy="304800"/>
          </a:xfrm>
          <a:prstGeom prst="rect">
            <a:avLst/>
          </a:prstGeom>
          <a:noFill/>
          <a:ln w="28575">
            <a:noFill/>
            <a:miter lim="800000"/>
            <a:headEnd type="none" w="sm" len="sm"/>
            <a:tailEnd type="none" w="sm" len="sm"/>
          </a:ln>
          <a:effectLst/>
        </p:spPr>
        <p:txBody>
          <a:bodyPr wrap="none">
            <a:spAutoFit/>
          </a:bodyPr>
          <a:lstStyle/>
          <a:p>
            <a:pPr eaLnBrk="0" hangingPunct="0">
              <a:spcBef>
                <a:spcPct val="0"/>
              </a:spcBef>
              <a:buClrTx/>
              <a:buFontTx/>
              <a:buNone/>
            </a:pPr>
            <a:r>
              <a:rPr lang="en-US" sz="1400"/>
              <a:t>Session data</a:t>
            </a:r>
          </a:p>
        </p:txBody>
      </p:sp>
      <p:grpSp>
        <p:nvGrpSpPr>
          <p:cNvPr id="392236" name="Group 44"/>
          <p:cNvGrpSpPr>
            <a:grpSpLocks/>
          </p:cNvGrpSpPr>
          <p:nvPr/>
        </p:nvGrpSpPr>
        <p:grpSpPr bwMode="auto">
          <a:xfrm>
            <a:off x="5519738" y="2638425"/>
            <a:ext cx="1795462" cy="1423988"/>
            <a:chOff x="3285" y="1056"/>
            <a:chExt cx="1131" cy="897"/>
          </a:xfrm>
        </p:grpSpPr>
        <p:sp>
          <p:nvSpPr>
            <p:cNvPr id="392237" name="Rectangle 45"/>
            <p:cNvSpPr>
              <a:spLocks noChangeArrowheads="1"/>
            </p:cNvSpPr>
            <p:nvPr/>
          </p:nvSpPr>
          <p:spPr bwMode="auto">
            <a:xfrm>
              <a:off x="3285" y="1089"/>
              <a:ext cx="1104" cy="864"/>
            </a:xfrm>
            <a:prstGeom prst="rect">
              <a:avLst/>
            </a:prstGeom>
            <a:solidFill>
              <a:srgbClr val="777777"/>
            </a:solidFill>
            <a:ln w="28575">
              <a:noFill/>
              <a:miter lim="800000"/>
              <a:headEnd type="none" w="sm" len="sm"/>
              <a:tailEnd type="none" w="sm" len="sm"/>
            </a:ln>
            <a:effectLst/>
          </p:spPr>
          <p:txBody>
            <a:bodyPr wrap="none" anchor="ctr"/>
            <a:lstStyle/>
            <a:p>
              <a:endParaRPr lang="en-US"/>
            </a:p>
          </p:txBody>
        </p:sp>
        <p:grpSp>
          <p:nvGrpSpPr>
            <p:cNvPr id="392238" name="Group 46"/>
            <p:cNvGrpSpPr>
              <a:grpSpLocks/>
            </p:cNvGrpSpPr>
            <p:nvPr/>
          </p:nvGrpSpPr>
          <p:grpSpPr bwMode="auto">
            <a:xfrm>
              <a:off x="3312" y="1056"/>
              <a:ext cx="1104" cy="864"/>
              <a:chOff x="3312" y="1056"/>
              <a:chExt cx="1104" cy="864"/>
            </a:xfrm>
          </p:grpSpPr>
          <p:sp>
            <p:nvSpPr>
              <p:cNvPr id="392239" name="Rectangle 47"/>
              <p:cNvSpPr>
                <a:spLocks noChangeArrowheads="1"/>
              </p:cNvSpPr>
              <p:nvPr/>
            </p:nvSpPr>
            <p:spPr bwMode="auto">
              <a:xfrm>
                <a:off x="3312" y="1056"/>
                <a:ext cx="1104" cy="864"/>
              </a:xfrm>
              <a:prstGeom prst="rect">
                <a:avLst/>
              </a:prstGeom>
              <a:solidFill>
                <a:srgbClr val="00FFFF"/>
              </a:solidFill>
              <a:ln w="28575">
                <a:solidFill>
                  <a:schemeClr val="accent1"/>
                </a:solidFill>
                <a:miter lim="800000"/>
                <a:headEnd type="none" w="sm" len="sm"/>
                <a:tailEnd type="none" w="sm" len="sm"/>
              </a:ln>
              <a:effectLst/>
            </p:spPr>
            <p:txBody>
              <a:bodyPr wrap="none" anchor="ctr"/>
              <a:lstStyle/>
              <a:p>
                <a:endParaRPr lang="en-US"/>
              </a:p>
            </p:txBody>
          </p:sp>
          <p:grpSp>
            <p:nvGrpSpPr>
              <p:cNvPr id="392240" name="Group 48"/>
              <p:cNvGrpSpPr>
                <a:grpSpLocks/>
              </p:cNvGrpSpPr>
              <p:nvPr/>
            </p:nvGrpSpPr>
            <p:grpSpPr bwMode="auto">
              <a:xfrm>
                <a:off x="3312" y="1200"/>
                <a:ext cx="1104" cy="8"/>
                <a:chOff x="3312" y="1200"/>
                <a:chExt cx="1104" cy="8"/>
              </a:xfrm>
            </p:grpSpPr>
            <p:sp>
              <p:nvSpPr>
                <p:cNvPr id="392241" name="Line 49"/>
                <p:cNvSpPr>
                  <a:spLocks noChangeShapeType="1"/>
                </p:cNvSpPr>
                <p:nvPr/>
              </p:nvSpPr>
              <p:spPr bwMode="auto">
                <a:xfrm>
                  <a:off x="3312" y="1200"/>
                  <a:ext cx="1104"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2242" name="Line 50"/>
                <p:cNvSpPr>
                  <a:spLocks noChangeShapeType="1"/>
                </p:cNvSpPr>
                <p:nvPr/>
              </p:nvSpPr>
              <p:spPr bwMode="auto">
                <a:xfrm>
                  <a:off x="3312" y="1208"/>
                  <a:ext cx="1104"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2243" name="Group 51"/>
              <p:cNvGrpSpPr>
                <a:grpSpLocks/>
              </p:cNvGrpSpPr>
              <p:nvPr/>
            </p:nvGrpSpPr>
            <p:grpSpPr bwMode="auto">
              <a:xfrm>
                <a:off x="3312" y="1320"/>
                <a:ext cx="1104" cy="8"/>
                <a:chOff x="3312" y="1324"/>
                <a:chExt cx="1104" cy="8"/>
              </a:xfrm>
            </p:grpSpPr>
            <p:sp>
              <p:nvSpPr>
                <p:cNvPr id="392244" name="Line 52"/>
                <p:cNvSpPr>
                  <a:spLocks noChangeShapeType="1"/>
                </p:cNvSpPr>
                <p:nvPr/>
              </p:nvSpPr>
              <p:spPr bwMode="auto">
                <a:xfrm>
                  <a:off x="3312" y="1324"/>
                  <a:ext cx="1104"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2245" name="Line 53"/>
                <p:cNvSpPr>
                  <a:spLocks noChangeShapeType="1"/>
                </p:cNvSpPr>
                <p:nvPr/>
              </p:nvSpPr>
              <p:spPr bwMode="auto">
                <a:xfrm>
                  <a:off x="3312" y="1332"/>
                  <a:ext cx="1104"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2246" name="Group 54"/>
              <p:cNvGrpSpPr>
                <a:grpSpLocks/>
              </p:cNvGrpSpPr>
              <p:nvPr/>
            </p:nvGrpSpPr>
            <p:grpSpPr bwMode="auto">
              <a:xfrm>
                <a:off x="3312" y="1440"/>
                <a:ext cx="1104" cy="8"/>
                <a:chOff x="3312" y="1324"/>
                <a:chExt cx="1104" cy="8"/>
              </a:xfrm>
            </p:grpSpPr>
            <p:sp>
              <p:nvSpPr>
                <p:cNvPr id="392247" name="Line 55"/>
                <p:cNvSpPr>
                  <a:spLocks noChangeShapeType="1"/>
                </p:cNvSpPr>
                <p:nvPr/>
              </p:nvSpPr>
              <p:spPr bwMode="auto">
                <a:xfrm>
                  <a:off x="3312" y="1324"/>
                  <a:ext cx="1104"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2248" name="Line 56"/>
                <p:cNvSpPr>
                  <a:spLocks noChangeShapeType="1"/>
                </p:cNvSpPr>
                <p:nvPr/>
              </p:nvSpPr>
              <p:spPr bwMode="auto">
                <a:xfrm>
                  <a:off x="3312" y="1332"/>
                  <a:ext cx="1104"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2249" name="Group 57"/>
              <p:cNvGrpSpPr>
                <a:grpSpLocks/>
              </p:cNvGrpSpPr>
              <p:nvPr/>
            </p:nvGrpSpPr>
            <p:grpSpPr bwMode="auto">
              <a:xfrm>
                <a:off x="3312" y="1560"/>
                <a:ext cx="1104" cy="8"/>
                <a:chOff x="3312" y="1324"/>
                <a:chExt cx="1104" cy="8"/>
              </a:xfrm>
            </p:grpSpPr>
            <p:sp>
              <p:nvSpPr>
                <p:cNvPr id="392250" name="Line 58"/>
                <p:cNvSpPr>
                  <a:spLocks noChangeShapeType="1"/>
                </p:cNvSpPr>
                <p:nvPr/>
              </p:nvSpPr>
              <p:spPr bwMode="auto">
                <a:xfrm>
                  <a:off x="3312" y="1324"/>
                  <a:ext cx="1104"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2251" name="Line 59"/>
                <p:cNvSpPr>
                  <a:spLocks noChangeShapeType="1"/>
                </p:cNvSpPr>
                <p:nvPr/>
              </p:nvSpPr>
              <p:spPr bwMode="auto">
                <a:xfrm>
                  <a:off x="3312" y="1332"/>
                  <a:ext cx="1104"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2252" name="Group 60"/>
              <p:cNvGrpSpPr>
                <a:grpSpLocks/>
              </p:cNvGrpSpPr>
              <p:nvPr/>
            </p:nvGrpSpPr>
            <p:grpSpPr bwMode="auto">
              <a:xfrm>
                <a:off x="3312" y="1680"/>
                <a:ext cx="1104" cy="8"/>
                <a:chOff x="3312" y="1324"/>
                <a:chExt cx="1104" cy="8"/>
              </a:xfrm>
            </p:grpSpPr>
            <p:sp>
              <p:nvSpPr>
                <p:cNvPr id="392253" name="Line 61"/>
                <p:cNvSpPr>
                  <a:spLocks noChangeShapeType="1"/>
                </p:cNvSpPr>
                <p:nvPr/>
              </p:nvSpPr>
              <p:spPr bwMode="auto">
                <a:xfrm>
                  <a:off x="3312" y="1324"/>
                  <a:ext cx="1104"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2254" name="Line 62"/>
                <p:cNvSpPr>
                  <a:spLocks noChangeShapeType="1"/>
                </p:cNvSpPr>
                <p:nvPr/>
              </p:nvSpPr>
              <p:spPr bwMode="auto">
                <a:xfrm>
                  <a:off x="3312" y="1332"/>
                  <a:ext cx="1104"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2255" name="Group 63"/>
              <p:cNvGrpSpPr>
                <a:grpSpLocks/>
              </p:cNvGrpSpPr>
              <p:nvPr/>
            </p:nvGrpSpPr>
            <p:grpSpPr bwMode="auto">
              <a:xfrm>
                <a:off x="3312" y="1800"/>
                <a:ext cx="1104" cy="8"/>
                <a:chOff x="3312" y="1324"/>
                <a:chExt cx="1104" cy="8"/>
              </a:xfrm>
            </p:grpSpPr>
            <p:sp>
              <p:nvSpPr>
                <p:cNvPr id="392256" name="Line 64"/>
                <p:cNvSpPr>
                  <a:spLocks noChangeShapeType="1"/>
                </p:cNvSpPr>
                <p:nvPr/>
              </p:nvSpPr>
              <p:spPr bwMode="auto">
                <a:xfrm>
                  <a:off x="3312" y="1324"/>
                  <a:ext cx="1104"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2257" name="Line 65"/>
                <p:cNvSpPr>
                  <a:spLocks noChangeShapeType="1"/>
                </p:cNvSpPr>
                <p:nvPr/>
              </p:nvSpPr>
              <p:spPr bwMode="auto">
                <a:xfrm>
                  <a:off x="3312" y="1332"/>
                  <a:ext cx="1104"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2258" name="Group 66"/>
              <p:cNvGrpSpPr>
                <a:grpSpLocks/>
              </p:cNvGrpSpPr>
              <p:nvPr/>
            </p:nvGrpSpPr>
            <p:grpSpPr bwMode="auto">
              <a:xfrm>
                <a:off x="3495" y="1203"/>
                <a:ext cx="8" cy="712"/>
                <a:chOff x="3475" y="1203"/>
                <a:chExt cx="8" cy="712"/>
              </a:xfrm>
            </p:grpSpPr>
            <p:sp>
              <p:nvSpPr>
                <p:cNvPr id="392259" name="Line 67"/>
                <p:cNvSpPr>
                  <a:spLocks noChangeShapeType="1"/>
                </p:cNvSpPr>
                <p:nvPr/>
              </p:nvSpPr>
              <p:spPr bwMode="auto">
                <a:xfrm rot="5400000">
                  <a:off x="3127" y="1559"/>
                  <a:ext cx="712"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2260" name="Line 68"/>
                <p:cNvSpPr>
                  <a:spLocks noChangeShapeType="1"/>
                </p:cNvSpPr>
                <p:nvPr/>
              </p:nvSpPr>
              <p:spPr bwMode="auto">
                <a:xfrm rot="5400000">
                  <a:off x="3122" y="1562"/>
                  <a:ext cx="706"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2261" name="Group 69"/>
              <p:cNvGrpSpPr>
                <a:grpSpLocks/>
              </p:cNvGrpSpPr>
              <p:nvPr/>
            </p:nvGrpSpPr>
            <p:grpSpPr bwMode="auto">
              <a:xfrm>
                <a:off x="3679" y="1203"/>
                <a:ext cx="8" cy="712"/>
                <a:chOff x="3475" y="1203"/>
                <a:chExt cx="8" cy="712"/>
              </a:xfrm>
            </p:grpSpPr>
            <p:sp>
              <p:nvSpPr>
                <p:cNvPr id="392262" name="Line 70"/>
                <p:cNvSpPr>
                  <a:spLocks noChangeShapeType="1"/>
                </p:cNvSpPr>
                <p:nvPr/>
              </p:nvSpPr>
              <p:spPr bwMode="auto">
                <a:xfrm rot="5400000">
                  <a:off x="3127" y="1559"/>
                  <a:ext cx="712"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2263" name="Line 71"/>
                <p:cNvSpPr>
                  <a:spLocks noChangeShapeType="1"/>
                </p:cNvSpPr>
                <p:nvPr/>
              </p:nvSpPr>
              <p:spPr bwMode="auto">
                <a:xfrm rot="5400000">
                  <a:off x="3122" y="1562"/>
                  <a:ext cx="706"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2264" name="Group 72"/>
              <p:cNvGrpSpPr>
                <a:grpSpLocks/>
              </p:cNvGrpSpPr>
              <p:nvPr/>
            </p:nvGrpSpPr>
            <p:grpSpPr bwMode="auto">
              <a:xfrm>
                <a:off x="3863" y="1203"/>
                <a:ext cx="8" cy="712"/>
                <a:chOff x="3475" y="1203"/>
                <a:chExt cx="8" cy="712"/>
              </a:xfrm>
            </p:grpSpPr>
            <p:sp>
              <p:nvSpPr>
                <p:cNvPr id="392265" name="Line 73"/>
                <p:cNvSpPr>
                  <a:spLocks noChangeShapeType="1"/>
                </p:cNvSpPr>
                <p:nvPr/>
              </p:nvSpPr>
              <p:spPr bwMode="auto">
                <a:xfrm rot="5400000">
                  <a:off x="3127" y="1559"/>
                  <a:ext cx="712"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2266" name="Line 74"/>
                <p:cNvSpPr>
                  <a:spLocks noChangeShapeType="1"/>
                </p:cNvSpPr>
                <p:nvPr/>
              </p:nvSpPr>
              <p:spPr bwMode="auto">
                <a:xfrm rot="5400000">
                  <a:off x="3122" y="1562"/>
                  <a:ext cx="706"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2267" name="Group 75"/>
              <p:cNvGrpSpPr>
                <a:grpSpLocks/>
              </p:cNvGrpSpPr>
              <p:nvPr/>
            </p:nvGrpSpPr>
            <p:grpSpPr bwMode="auto">
              <a:xfrm>
                <a:off x="4047" y="1203"/>
                <a:ext cx="8" cy="712"/>
                <a:chOff x="3475" y="1203"/>
                <a:chExt cx="8" cy="712"/>
              </a:xfrm>
            </p:grpSpPr>
            <p:sp>
              <p:nvSpPr>
                <p:cNvPr id="392268" name="Line 76"/>
                <p:cNvSpPr>
                  <a:spLocks noChangeShapeType="1"/>
                </p:cNvSpPr>
                <p:nvPr/>
              </p:nvSpPr>
              <p:spPr bwMode="auto">
                <a:xfrm rot="5400000">
                  <a:off x="3127" y="1559"/>
                  <a:ext cx="712"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2269" name="Line 77"/>
                <p:cNvSpPr>
                  <a:spLocks noChangeShapeType="1"/>
                </p:cNvSpPr>
                <p:nvPr/>
              </p:nvSpPr>
              <p:spPr bwMode="auto">
                <a:xfrm rot="5400000">
                  <a:off x="3122" y="1562"/>
                  <a:ext cx="706"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2270" name="Group 78"/>
              <p:cNvGrpSpPr>
                <a:grpSpLocks/>
              </p:cNvGrpSpPr>
              <p:nvPr/>
            </p:nvGrpSpPr>
            <p:grpSpPr bwMode="auto">
              <a:xfrm>
                <a:off x="4231" y="1203"/>
                <a:ext cx="8" cy="712"/>
                <a:chOff x="3475" y="1203"/>
                <a:chExt cx="8" cy="712"/>
              </a:xfrm>
            </p:grpSpPr>
            <p:sp>
              <p:nvSpPr>
                <p:cNvPr id="392271" name="Line 79"/>
                <p:cNvSpPr>
                  <a:spLocks noChangeShapeType="1"/>
                </p:cNvSpPr>
                <p:nvPr/>
              </p:nvSpPr>
              <p:spPr bwMode="auto">
                <a:xfrm rot="5400000">
                  <a:off x="3127" y="1559"/>
                  <a:ext cx="712"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2272" name="Line 80"/>
                <p:cNvSpPr>
                  <a:spLocks noChangeShapeType="1"/>
                </p:cNvSpPr>
                <p:nvPr/>
              </p:nvSpPr>
              <p:spPr bwMode="auto">
                <a:xfrm rot="5400000">
                  <a:off x="3122" y="1562"/>
                  <a:ext cx="706" cy="0"/>
                </a:xfrm>
                <a:prstGeom prst="line">
                  <a:avLst/>
                </a:prstGeom>
                <a:noFill/>
                <a:ln w="12700">
                  <a:solidFill>
                    <a:schemeClr val="folHlink"/>
                  </a:solidFill>
                  <a:round/>
                  <a:headEnd type="none" w="sm" len="sm"/>
                  <a:tailEnd type="none" w="sm" len="sm"/>
                </a:ln>
                <a:effectLst/>
              </p:spPr>
              <p:txBody>
                <a:bodyPr/>
                <a:lstStyle/>
                <a:p>
                  <a:endParaRPr lang="en-US"/>
                </a:p>
              </p:txBody>
            </p:sp>
          </p:grpSp>
        </p:grpSp>
      </p:grpSp>
      <p:sp>
        <p:nvSpPr>
          <p:cNvPr id="392273" name="Text Box 81"/>
          <p:cNvSpPr txBox="1">
            <a:spLocks noChangeArrowheads="1"/>
          </p:cNvSpPr>
          <p:nvPr/>
        </p:nvSpPr>
        <p:spPr bwMode="auto">
          <a:xfrm>
            <a:off x="5867400" y="2617788"/>
            <a:ext cx="1168400" cy="304800"/>
          </a:xfrm>
          <a:prstGeom prst="rect">
            <a:avLst/>
          </a:prstGeom>
          <a:noFill/>
          <a:ln w="28575">
            <a:noFill/>
            <a:miter lim="800000"/>
            <a:headEnd type="none" w="sm" len="sm"/>
            <a:tailEnd type="none" w="sm" len="sm"/>
          </a:ln>
          <a:effectLst/>
        </p:spPr>
        <p:txBody>
          <a:bodyPr wrap="none">
            <a:spAutoFit/>
          </a:bodyPr>
          <a:lstStyle/>
          <a:p>
            <a:pPr eaLnBrk="0" hangingPunct="0">
              <a:spcBef>
                <a:spcPct val="0"/>
              </a:spcBef>
              <a:buClrTx/>
              <a:buFontTx/>
              <a:buNone/>
            </a:pPr>
            <a:r>
              <a:rPr lang="en-US" sz="1400"/>
              <a:t>Wait events</a:t>
            </a:r>
          </a:p>
        </p:txBody>
      </p:sp>
      <p:grpSp>
        <p:nvGrpSpPr>
          <p:cNvPr id="392274" name="Group 82"/>
          <p:cNvGrpSpPr>
            <a:grpSpLocks/>
          </p:cNvGrpSpPr>
          <p:nvPr/>
        </p:nvGrpSpPr>
        <p:grpSpPr bwMode="auto">
          <a:xfrm>
            <a:off x="5713413" y="2924175"/>
            <a:ext cx="1795462" cy="1423988"/>
            <a:chOff x="3285" y="1056"/>
            <a:chExt cx="1131" cy="897"/>
          </a:xfrm>
        </p:grpSpPr>
        <p:sp>
          <p:nvSpPr>
            <p:cNvPr id="392275" name="Rectangle 83"/>
            <p:cNvSpPr>
              <a:spLocks noChangeArrowheads="1"/>
            </p:cNvSpPr>
            <p:nvPr/>
          </p:nvSpPr>
          <p:spPr bwMode="auto">
            <a:xfrm>
              <a:off x="3285" y="1089"/>
              <a:ext cx="1104" cy="864"/>
            </a:xfrm>
            <a:prstGeom prst="rect">
              <a:avLst/>
            </a:prstGeom>
            <a:solidFill>
              <a:srgbClr val="777777"/>
            </a:solidFill>
            <a:ln w="28575">
              <a:noFill/>
              <a:miter lim="800000"/>
              <a:headEnd type="none" w="sm" len="sm"/>
              <a:tailEnd type="none" w="sm" len="sm"/>
            </a:ln>
            <a:effectLst/>
          </p:spPr>
          <p:txBody>
            <a:bodyPr wrap="none" anchor="ctr"/>
            <a:lstStyle/>
            <a:p>
              <a:endParaRPr lang="en-US"/>
            </a:p>
          </p:txBody>
        </p:sp>
        <p:grpSp>
          <p:nvGrpSpPr>
            <p:cNvPr id="392276" name="Group 84"/>
            <p:cNvGrpSpPr>
              <a:grpSpLocks/>
            </p:cNvGrpSpPr>
            <p:nvPr/>
          </p:nvGrpSpPr>
          <p:grpSpPr bwMode="auto">
            <a:xfrm>
              <a:off x="3312" y="1056"/>
              <a:ext cx="1104" cy="864"/>
              <a:chOff x="3312" y="1056"/>
              <a:chExt cx="1104" cy="864"/>
            </a:xfrm>
          </p:grpSpPr>
          <p:sp>
            <p:nvSpPr>
              <p:cNvPr id="392277" name="Rectangle 85"/>
              <p:cNvSpPr>
                <a:spLocks noChangeArrowheads="1"/>
              </p:cNvSpPr>
              <p:nvPr/>
            </p:nvSpPr>
            <p:spPr bwMode="auto">
              <a:xfrm>
                <a:off x="3312" y="1056"/>
                <a:ext cx="1104" cy="864"/>
              </a:xfrm>
              <a:prstGeom prst="rect">
                <a:avLst/>
              </a:prstGeom>
              <a:solidFill>
                <a:srgbClr val="00FFFF"/>
              </a:solidFill>
              <a:ln w="28575">
                <a:solidFill>
                  <a:schemeClr val="accent1"/>
                </a:solidFill>
                <a:miter lim="800000"/>
                <a:headEnd type="none" w="sm" len="sm"/>
                <a:tailEnd type="none" w="sm" len="sm"/>
              </a:ln>
              <a:effectLst/>
            </p:spPr>
            <p:txBody>
              <a:bodyPr wrap="none" anchor="ctr"/>
              <a:lstStyle/>
              <a:p>
                <a:endParaRPr lang="en-US"/>
              </a:p>
            </p:txBody>
          </p:sp>
          <p:grpSp>
            <p:nvGrpSpPr>
              <p:cNvPr id="392278" name="Group 86"/>
              <p:cNvGrpSpPr>
                <a:grpSpLocks/>
              </p:cNvGrpSpPr>
              <p:nvPr/>
            </p:nvGrpSpPr>
            <p:grpSpPr bwMode="auto">
              <a:xfrm>
                <a:off x="3312" y="1200"/>
                <a:ext cx="1104" cy="8"/>
                <a:chOff x="3312" y="1200"/>
                <a:chExt cx="1104" cy="8"/>
              </a:xfrm>
            </p:grpSpPr>
            <p:sp>
              <p:nvSpPr>
                <p:cNvPr id="392279" name="Line 87"/>
                <p:cNvSpPr>
                  <a:spLocks noChangeShapeType="1"/>
                </p:cNvSpPr>
                <p:nvPr/>
              </p:nvSpPr>
              <p:spPr bwMode="auto">
                <a:xfrm>
                  <a:off x="3312" y="1200"/>
                  <a:ext cx="1104"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2280" name="Line 88"/>
                <p:cNvSpPr>
                  <a:spLocks noChangeShapeType="1"/>
                </p:cNvSpPr>
                <p:nvPr/>
              </p:nvSpPr>
              <p:spPr bwMode="auto">
                <a:xfrm>
                  <a:off x="3312" y="1208"/>
                  <a:ext cx="1104"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2281" name="Group 89"/>
              <p:cNvGrpSpPr>
                <a:grpSpLocks/>
              </p:cNvGrpSpPr>
              <p:nvPr/>
            </p:nvGrpSpPr>
            <p:grpSpPr bwMode="auto">
              <a:xfrm>
                <a:off x="3312" y="1320"/>
                <a:ext cx="1104" cy="8"/>
                <a:chOff x="3312" y="1324"/>
                <a:chExt cx="1104" cy="8"/>
              </a:xfrm>
            </p:grpSpPr>
            <p:sp>
              <p:nvSpPr>
                <p:cNvPr id="392282" name="Line 90"/>
                <p:cNvSpPr>
                  <a:spLocks noChangeShapeType="1"/>
                </p:cNvSpPr>
                <p:nvPr/>
              </p:nvSpPr>
              <p:spPr bwMode="auto">
                <a:xfrm>
                  <a:off x="3312" y="1324"/>
                  <a:ext cx="1104"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2283" name="Line 91"/>
                <p:cNvSpPr>
                  <a:spLocks noChangeShapeType="1"/>
                </p:cNvSpPr>
                <p:nvPr/>
              </p:nvSpPr>
              <p:spPr bwMode="auto">
                <a:xfrm>
                  <a:off x="3312" y="1332"/>
                  <a:ext cx="1104"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2284" name="Group 92"/>
              <p:cNvGrpSpPr>
                <a:grpSpLocks/>
              </p:cNvGrpSpPr>
              <p:nvPr/>
            </p:nvGrpSpPr>
            <p:grpSpPr bwMode="auto">
              <a:xfrm>
                <a:off x="3312" y="1440"/>
                <a:ext cx="1104" cy="8"/>
                <a:chOff x="3312" y="1324"/>
                <a:chExt cx="1104" cy="8"/>
              </a:xfrm>
            </p:grpSpPr>
            <p:sp>
              <p:nvSpPr>
                <p:cNvPr id="392285" name="Line 93"/>
                <p:cNvSpPr>
                  <a:spLocks noChangeShapeType="1"/>
                </p:cNvSpPr>
                <p:nvPr/>
              </p:nvSpPr>
              <p:spPr bwMode="auto">
                <a:xfrm>
                  <a:off x="3312" y="1324"/>
                  <a:ext cx="1104"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2286" name="Line 94"/>
                <p:cNvSpPr>
                  <a:spLocks noChangeShapeType="1"/>
                </p:cNvSpPr>
                <p:nvPr/>
              </p:nvSpPr>
              <p:spPr bwMode="auto">
                <a:xfrm>
                  <a:off x="3312" y="1332"/>
                  <a:ext cx="1104"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2287" name="Group 95"/>
              <p:cNvGrpSpPr>
                <a:grpSpLocks/>
              </p:cNvGrpSpPr>
              <p:nvPr/>
            </p:nvGrpSpPr>
            <p:grpSpPr bwMode="auto">
              <a:xfrm>
                <a:off x="3312" y="1560"/>
                <a:ext cx="1104" cy="8"/>
                <a:chOff x="3312" y="1324"/>
                <a:chExt cx="1104" cy="8"/>
              </a:xfrm>
            </p:grpSpPr>
            <p:sp>
              <p:nvSpPr>
                <p:cNvPr id="392288" name="Line 96"/>
                <p:cNvSpPr>
                  <a:spLocks noChangeShapeType="1"/>
                </p:cNvSpPr>
                <p:nvPr/>
              </p:nvSpPr>
              <p:spPr bwMode="auto">
                <a:xfrm>
                  <a:off x="3312" y="1324"/>
                  <a:ext cx="1104"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2289" name="Line 97"/>
                <p:cNvSpPr>
                  <a:spLocks noChangeShapeType="1"/>
                </p:cNvSpPr>
                <p:nvPr/>
              </p:nvSpPr>
              <p:spPr bwMode="auto">
                <a:xfrm>
                  <a:off x="3312" y="1332"/>
                  <a:ext cx="1104"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2290" name="Group 98"/>
              <p:cNvGrpSpPr>
                <a:grpSpLocks/>
              </p:cNvGrpSpPr>
              <p:nvPr/>
            </p:nvGrpSpPr>
            <p:grpSpPr bwMode="auto">
              <a:xfrm>
                <a:off x="3312" y="1680"/>
                <a:ext cx="1104" cy="8"/>
                <a:chOff x="3312" y="1324"/>
                <a:chExt cx="1104" cy="8"/>
              </a:xfrm>
            </p:grpSpPr>
            <p:sp>
              <p:nvSpPr>
                <p:cNvPr id="392291" name="Line 99"/>
                <p:cNvSpPr>
                  <a:spLocks noChangeShapeType="1"/>
                </p:cNvSpPr>
                <p:nvPr/>
              </p:nvSpPr>
              <p:spPr bwMode="auto">
                <a:xfrm>
                  <a:off x="3312" y="1324"/>
                  <a:ext cx="1104"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2292" name="Line 100"/>
                <p:cNvSpPr>
                  <a:spLocks noChangeShapeType="1"/>
                </p:cNvSpPr>
                <p:nvPr/>
              </p:nvSpPr>
              <p:spPr bwMode="auto">
                <a:xfrm>
                  <a:off x="3312" y="1332"/>
                  <a:ext cx="1104"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2293" name="Group 101"/>
              <p:cNvGrpSpPr>
                <a:grpSpLocks/>
              </p:cNvGrpSpPr>
              <p:nvPr/>
            </p:nvGrpSpPr>
            <p:grpSpPr bwMode="auto">
              <a:xfrm>
                <a:off x="3312" y="1800"/>
                <a:ext cx="1104" cy="8"/>
                <a:chOff x="3312" y="1324"/>
                <a:chExt cx="1104" cy="8"/>
              </a:xfrm>
            </p:grpSpPr>
            <p:sp>
              <p:nvSpPr>
                <p:cNvPr id="392294" name="Line 102"/>
                <p:cNvSpPr>
                  <a:spLocks noChangeShapeType="1"/>
                </p:cNvSpPr>
                <p:nvPr/>
              </p:nvSpPr>
              <p:spPr bwMode="auto">
                <a:xfrm>
                  <a:off x="3312" y="1324"/>
                  <a:ext cx="1104"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2295" name="Line 103"/>
                <p:cNvSpPr>
                  <a:spLocks noChangeShapeType="1"/>
                </p:cNvSpPr>
                <p:nvPr/>
              </p:nvSpPr>
              <p:spPr bwMode="auto">
                <a:xfrm>
                  <a:off x="3312" y="1332"/>
                  <a:ext cx="1104"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2296" name="Group 104"/>
              <p:cNvGrpSpPr>
                <a:grpSpLocks/>
              </p:cNvGrpSpPr>
              <p:nvPr/>
            </p:nvGrpSpPr>
            <p:grpSpPr bwMode="auto">
              <a:xfrm>
                <a:off x="3495" y="1203"/>
                <a:ext cx="8" cy="712"/>
                <a:chOff x="3475" y="1203"/>
                <a:chExt cx="8" cy="712"/>
              </a:xfrm>
            </p:grpSpPr>
            <p:sp>
              <p:nvSpPr>
                <p:cNvPr id="392297" name="Line 105"/>
                <p:cNvSpPr>
                  <a:spLocks noChangeShapeType="1"/>
                </p:cNvSpPr>
                <p:nvPr/>
              </p:nvSpPr>
              <p:spPr bwMode="auto">
                <a:xfrm rot="5400000">
                  <a:off x="3127" y="1559"/>
                  <a:ext cx="712"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2298" name="Line 106"/>
                <p:cNvSpPr>
                  <a:spLocks noChangeShapeType="1"/>
                </p:cNvSpPr>
                <p:nvPr/>
              </p:nvSpPr>
              <p:spPr bwMode="auto">
                <a:xfrm rot="5400000">
                  <a:off x="3122" y="1562"/>
                  <a:ext cx="706"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2299" name="Group 107"/>
              <p:cNvGrpSpPr>
                <a:grpSpLocks/>
              </p:cNvGrpSpPr>
              <p:nvPr/>
            </p:nvGrpSpPr>
            <p:grpSpPr bwMode="auto">
              <a:xfrm>
                <a:off x="3679" y="1203"/>
                <a:ext cx="8" cy="712"/>
                <a:chOff x="3475" y="1203"/>
                <a:chExt cx="8" cy="712"/>
              </a:xfrm>
            </p:grpSpPr>
            <p:sp>
              <p:nvSpPr>
                <p:cNvPr id="392300" name="Line 108"/>
                <p:cNvSpPr>
                  <a:spLocks noChangeShapeType="1"/>
                </p:cNvSpPr>
                <p:nvPr/>
              </p:nvSpPr>
              <p:spPr bwMode="auto">
                <a:xfrm rot="5400000">
                  <a:off x="3127" y="1559"/>
                  <a:ext cx="712"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2301" name="Line 109"/>
                <p:cNvSpPr>
                  <a:spLocks noChangeShapeType="1"/>
                </p:cNvSpPr>
                <p:nvPr/>
              </p:nvSpPr>
              <p:spPr bwMode="auto">
                <a:xfrm rot="5400000">
                  <a:off x="3122" y="1562"/>
                  <a:ext cx="706"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2302" name="Group 110"/>
              <p:cNvGrpSpPr>
                <a:grpSpLocks/>
              </p:cNvGrpSpPr>
              <p:nvPr/>
            </p:nvGrpSpPr>
            <p:grpSpPr bwMode="auto">
              <a:xfrm>
                <a:off x="3863" y="1203"/>
                <a:ext cx="8" cy="712"/>
                <a:chOff x="3475" y="1203"/>
                <a:chExt cx="8" cy="712"/>
              </a:xfrm>
            </p:grpSpPr>
            <p:sp>
              <p:nvSpPr>
                <p:cNvPr id="392303" name="Line 111"/>
                <p:cNvSpPr>
                  <a:spLocks noChangeShapeType="1"/>
                </p:cNvSpPr>
                <p:nvPr/>
              </p:nvSpPr>
              <p:spPr bwMode="auto">
                <a:xfrm rot="5400000">
                  <a:off x="3127" y="1559"/>
                  <a:ext cx="712"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2304" name="Line 112"/>
                <p:cNvSpPr>
                  <a:spLocks noChangeShapeType="1"/>
                </p:cNvSpPr>
                <p:nvPr/>
              </p:nvSpPr>
              <p:spPr bwMode="auto">
                <a:xfrm rot="5400000">
                  <a:off x="3122" y="1562"/>
                  <a:ext cx="706"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2305" name="Group 113"/>
              <p:cNvGrpSpPr>
                <a:grpSpLocks/>
              </p:cNvGrpSpPr>
              <p:nvPr/>
            </p:nvGrpSpPr>
            <p:grpSpPr bwMode="auto">
              <a:xfrm>
                <a:off x="4047" y="1203"/>
                <a:ext cx="8" cy="712"/>
                <a:chOff x="3475" y="1203"/>
                <a:chExt cx="8" cy="712"/>
              </a:xfrm>
            </p:grpSpPr>
            <p:sp>
              <p:nvSpPr>
                <p:cNvPr id="392306" name="Line 114"/>
                <p:cNvSpPr>
                  <a:spLocks noChangeShapeType="1"/>
                </p:cNvSpPr>
                <p:nvPr/>
              </p:nvSpPr>
              <p:spPr bwMode="auto">
                <a:xfrm rot="5400000">
                  <a:off x="3127" y="1559"/>
                  <a:ext cx="712"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2307" name="Line 115"/>
                <p:cNvSpPr>
                  <a:spLocks noChangeShapeType="1"/>
                </p:cNvSpPr>
                <p:nvPr/>
              </p:nvSpPr>
              <p:spPr bwMode="auto">
                <a:xfrm rot="5400000">
                  <a:off x="3122" y="1562"/>
                  <a:ext cx="706"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2308" name="Group 116"/>
              <p:cNvGrpSpPr>
                <a:grpSpLocks/>
              </p:cNvGrpSpPr>
              <p:nvPr/>
            </p:nvGrpSpPr>
            <p:grpSpPr bwMode="auto">
              <a:xfrm>
                <a:off x="4231" y="1203"/>
                <a:ext cx="8" cy="712"/>
                <a:chOff x="3475" y="1203"/>
                <a:chExt cx="8" cy="712"/>
              </a:xfrm>
            </p:grpSpPr>
            <p:sp>
              <p:nvSpPr>
                <p:cNvPr id="392309" name="Line 117"/>
                <p:cNvSpPr>
                  <a:spLocks noChangeShapeType="1"/>
                </p:cNvSpPr>
                <p:nvPr/>
              </p:nvSpPr>
              <p:spPr bwMode="auto">
                <a:xfrm rot="5400000">
                  <a:off x="3127" y="1559"/>
                  <a:ext cx="712"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2310" name="Line 118"/>
                <p:cNvSpPr>
                  <a:spLocks noChangeShapeType="1"/>
                </p:cNvSpPr>
                <p:nvPr/>
              </p:nvSpPr>
              <p:spPr bwMode="auto">
                <a:xfrm rot="5400000">
                  <a:off x="3122" y="1562"/>
                  <a:ext cx="706" cy="0"/>
                </a:xfrm>
                <a:prstGeom prst="line">
                  <a:avLst/>
                </a:prstGeom>
                <a:noFill/>
                <a:ln w="12700">
                  <a:solidFill>
                    <a:schemeClr val="folHlink"/>
                  </a:solidFill>
                  <a:round/>
                  <a:headEnd type="none" w="sm" len="sm"/>
                  <a:tailEnd type="none" w="sm" len="sm"/>
                </a:ln>
                <a:effectLst/>
              </p:spPr>
              <p:txBody>
                <a:bodyPr/>
                <a:lstStyle/>
                <a:p>
                  <a:endParaRPr lang="en-US"/>
                </a:p>
              </p:txBody>
            </p:sp>
          </p:grpSp>
        </p:grpSp>
      </p:grpSp>
      <p:sp>
        <p:nvSpPr>
          <p:cNvPr id="392311" name="Text Box 119"/>
          <p:cNvSpPr txBox="1">
            <a:spLocks noChangeArrowheads="1"/>
          </p:cNvSpPr>
          <p:nvPr/>
        </p:nvSpPr>
        <p:spPr bwMode="auto">
          <a:xfrm>
            <a:off x="5726113" y="2903538"/>
            <a:ext cx="1838325" cy="304800"/>
          </a:xfrm>
          <a:prstGeom prst="rect">
            <a:avLst/>
          </a:prstGeom>
          <a:noFill/>
          <a:ln w="28575">
            <a:noFill/>
            <a:miter lim="800000"/>
            <a:headEnd type="none" w="sm" len="sm"/>
            <a:tailEnd type="none" w="sm" len="sm"/>
          </a:ln>
          <a:effectLst/>
        </p:spPr>
        <p:txBody>
          <a:bodyPr wrap="none">
            <a:spAutoFit/>
          </a:bodyPr>
          <a:lstStyle/>
          <a:p>
            <a:pPr eaLnBrk="0" hangingPunct="0">
              <a:spcBef>
                <a:spcPct val="0"/>
              </a:spcBef>
              <a:buClrTx/>
              <a:buFontTx/>
              <a:buNone/>
            </a:pPr>
            <a:r>
              <a:rPr lang="en-US" sz="1400"/>
              <a:t>Memory allocations</a:t>
            </a:r>
          </a:p>
        </p:txBody>
      </p:sp>
      <p:grpSp>
        <p:nvGrpSpPr>
          <p:cNvPr id="392312" name="Group 120"/>
          <p:cNvGrpSpPr>
            <a:grpSpLocks/>
          </p:cNvGrpSpPr>
          <p:nvPr/>
        </p:nvGrpSpPr>
        <p:grpSpPr bwMode="auto">
          <a:xfrm>
            <a:off x="5905500" y="3205163"/>
            <a:ext cx="1795463" cy="1423987"/>
            <a:chOff x="3285" y="1056"/>
            <a:chExt cx="1131" cy="897"/>
          </a:xfrm>
        </p:grpSpPr>
        <p:sp>
          <p:nvSpPr>
            <p:cNvPr id="392313" name="Rectangle 121"/>
            <p:cNvSpPr>
              <a:spLocks noChangeArrowheads="1"/>
            </p:cNvSpPr>
            <p:nvPr/>
          </p:nvSpPr>
          <p:spPr bwMode="auto">
            <a:xfrm>
              <a:off x="3285" y="1089"/>
              <a:ext cx="1104" cy="864"/>
            </a:xfrm>
            <a:prstGeom prst="rect">
              <a:avLst/>
            </a:prstGeom>
            <a:solidFill>
              <a:srgbClr val="777777"/>
            </a:solidFill>
            <a:ln w="28575">
              <a:noFill/>
              <a:miter lim="800000"/>
              <a:headEnd type="none" w="sm" len="sm"/>
              <a:tailEnd type="none" w="sm" len="sm"/>
            </a:ln>
            <a:effectLst/>
          </p:spPr>
          <p:txBody>
            <a:bodyPr wrap="none" anchor="ctr"/>
            <a:lstStyle/>
            <a:p>
              <a:endParaRPr lang="en-US"/>
            </a:p>
          </p:txBody>
        </p:sp>
        <p:grpSp>
          <p:nvGrpSpPr>
            <p:cNvPr id="392314" name="Group 122"/>
            <p:cNvGrpSpPr>
              <a:grpSpLocks/>
            </p:cNvGrpSpPr>
            <p:nvPr/>
          </p:nvGrpSpPr>
          <p:grpSpPr bwMode="auto">
            <a:xfrm>
              <a:off x="3312" y="1056"/>
              <a:ext cx="1104" cy="864"/>
              <a:chOff x="3312" y="1056"/>
              <a:chExt cx="1104" cy="864"/>
            </a:xfrm>
          </p:grpSpPr>
          <p:sp>
            <p:nvSpPr>
              <p:cNvPr id="392315" name="Rectangle 123"/>
              <p:cNvSpPr>
                <a:spLocks noChangeArrowheads="1"/>
              </p:cNvSpPr>
              <p:nvPr/>
            </p:nvSpPr>
            <p:spPr bwMode="auto">
              <a:xfrm>
                <a:off x="3312" y="1056"/>
                <a:ext cx="1104" cy="864"/>
              </a:xfrm>
              <a:prstGeom prst="rect">
                <a:avLst/>
              </a:prstGeom>
              <a:solidFill>
                <a:srgbClr val="00FFFF"/>
              </a:solidFill>
              <a:ln w="28575">
                <a:solidFill>
                  <a:schemeClr val="accent1"/>
                </a:solidFill>
                <a:miter lim="800000"/>
                <a:headEnd type="none" w="sm" len="sm"/>
                <a:tailEnd type="none" w="sm" len="sm"/>
              </a:ln>
              <a:effectLst/>
            </p:spPr>
            <p:txBody>
              <a:bodyPr wrap="none" anchor="ctr"/>
              <a:lstStyle/>
              <a:p>
                <a:endParaRPr lang="en-US"/>
              </a:p>
            </p:txBody>
          </p:sp>
          <p:grpSp>
            <p:nvGrpSpPr>
              <p:cNvPr id="392316" name="Group 124"/>
              <p:cNvGrpSpPr>
                <a:grpSpLocks/>
              </p:cNvGrpSpPr>
              <p:nvPr/>
            </p:nvGrpSpPr>
            <p:grpSpPr bwMode="auto">
              <a:xfrm>
                <a:off x="3312" y="1200"/>
                <a:ext cx="1104" cy="8"/>
                <a:chOff x="3312" y="1200"/>
                <a:chExt cx="1104" cy="8"/>
              </a:xfrm>
            </p:grpSpPr>
            <p:sp>
              <p:nvSpPr>
                <p:cNvPr id="392317" name="Line 125"/>
                <p:cNvSpPr>
                  <a:spLocks noChangeShapeType="1"/>
                </p:cNvSpPr>
                <p:nvPr/>
              </p:nvSpPr>
              <p:spPr bwMode="auto">
                <a:xfrm>
                  <a:off x="3312" y="1200"/>
                  <a:ext cx="1104"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2318" name="Line 126"/>
                <p:cNvSpPr>
                  <a:spLocks noChangeShapeType="1"/>
                </p:cNvSpPr>
                <p:nvPr/>
              </p:nvSpPr>
              <p:spPr bwMode="auto">
                <a:xfrm>
                  <a:off x="3312" y="1208"/>
                  <a:ext cx="1104"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2319" name="Group 127"/>
              <p:cNvGrpSpPr>
                <a:grpSpLocks/>
              </p:cNvGrpSpPr>
              <p:nvPr/>
            </p:nvGrpSpPr>
            <p:grpSpPr bwMode="auto">
              <a:xfrm>
                <a:off x="3312" y="1320"/>
                <a:ext cx="1104" cy="8"/>
                <a:chOff x="3312" y="1324"/>
                <a:chExt cx="1104" cy="8"/>
              </a:xfrm>
            </p:grpSpPr>
            <p:sp>
              <p:nvSpPr>
                <p:cNvPr id="392320" name="Line 128"/>
                <p:cNvSpPr>
                  <a:spLocks noChangeShapeType="1"/>
                </p:cNvSpPr>
                <p:nvPr/>
              </p:nvSpPr>
              <p:spPr bwMode="auto">
                <a:xfrm>
                  <a:off x="3312" y="1324"/>
                  <a:ext cx="1104"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2321" name="Line 129"/>
                <p:cNvSpPr>
                  <a:spLocks noChangeShapeType="1"/>
                </p:cNvSpPr>
                <p:nvPr/>
              </p:nvSpPr>
              <p:spPr bwMode="auto">
                <a:xfrm>
                  <a:off x="3312" y="1332"/>
                  <a:ext cx="1104"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2322" name="Group 130"/>
              <p:cNvGrpSpPr>
                <a:grpSpLocks/>
              </p:cNvGrpSpPr>
              <p:nvPr/>
            </p:nvGrpSpPr>
            <p:grpSpPr bwMode="auto">
              <a:xfrm>
                <a:off x="3312" y="1440"/>
                <a:ext cx="1104" cy="8"/>
                <a:chOff x="3312" y="1324"/>
                <a:chExt cx="1104" cy="8"/>
              </a:xfrm>
            </p:grpSpPr>
            <p:sp>
              <p:nvSpPr>
                <p:cNvPr id="392323" name="Line 131"/>
                <p:cNvSpPr>
                  <a:spLocks noChangeShapeType="1"/>
                </p:cNvSpPr>
                <p:nvPr/>
              </p:nvSpPr>
              <p:spPr bwMode="auto">
                <a:xfrm>
                  <a:off x="3312" y="1324"/>
                  <a:ext cx="1104"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2324" name="Line 132"/>
                <p:cNvSpPr>
                  <a:spLocks noChangeShapeType="1"/>
                </p:cNvSpPr>
                <p:nvPr/>
              </p:nvSpPr>
              <p:spPr bwMode="auto">
                <a:xfrm>
                  <a:off x="3312" y="1332"/>
                  <a:ext cx="1104"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2325" name="Group 133"/>
              <p:cNvGrpSpPr>
                <a:grpSpLocks/>
              </p:cNvGrpSpPr>
              <p:nvPr/>
            </p:nvGrpSpPr>
            <p:grpSpPr bwMode="auto">
              <a:xfrm>
                <a:off x="3312" y="1560"/>
                <a:ext cx="1104" cy="8"/>
                <a:chOff x="3312" y="1324"/>
                <a:chExt cx="1104" cy="8"/>
              </a:xfrm>
            </p:grpSpPr>
            <p:sp>
              <p:nvSpPr>
                <p:cNvPr id="392326" name="Line 134"/>
                <p:cNvSpPr>
                  <a:spLocks noChangeShapeType="1"/>
                </p:cNvSpPr>
                <p:nvPr/>
              </p:nvSpPr>
              <p:spPr bwMode="auto">
                <a:xfrm>
                  <a:off x="3312" y="1324"/>
                  <a:ext cx="1104"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2327" name="Line 135"/>
                <p:cNvSpPr>
                  <a:spLocks noChangeShapeType="1"/>
                </p:cNvSpPr>
                <p:nvPr/>
              </p:nvSpPr>
              <p:spPr bwMode="auto">
                <a:xfrm>
                  <a:off x="3312" y="1332"/>
                  <a:ext cx="1104"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2328" name="Group 136"/>
              <p:cNvGrpSpPr>
                <a:grpSpLocks/>
              </p:cNvGrpSpPr>
              <p:nvPr/>
            </p:nvGrpSpPr>
            <p:grpSpPr bwMode="auto">
              <a:xfrm>
                <a:off x="3312" y="1680"/>
                <a:ext cx="1104" cy="8"/>
                <a:chOff x="3312" y="1324"/>
                <a:chExt cx="1104" cy="8"/>
              </a:xfrm>
            </p:grpSpPr>
            <p:sp>
              <p:nvSpPr>
                <p:cNvPr id="392329" name="Line 137"/>
                <p:cNvSpPr>
                  <a:spLocks noChangeShapeType="1"/>
                </p:cNvSpPr>
                <p:nvPr/>
              </p:nvSpPr>
              <p:spPr bwMode="auto">
                <a:xfrm>
                  <a:off x="3312" y="1324"/>
                  <a:ext cx="1104"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2330" name="Line 138"/>
                <p:cNvSpPr>
                  <a:spLocks noChangeShapeType="1"/>
                </p:cNvSpPr>
                <p:nvPr/>
              </p:nvSpPr>
              <p:spPr bwMode="auto">
                <a:xfrm>
                  <a:off x="3312" y="1332"/>
                  <a:ext cx="1104"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2331" name="Group 139"/>
              <p:cNvGrpSpPr>
                <a:grpSpLocks/>
              </p:cNvGrpSpPr>
              <p:nvPr/>
            </p:nvGrpSpPr>
            <p:grpSpPr bwMode="auto">
              <a:xfrm>
                <a:off x="3312" y="1800"/>
                <a:ext cx="1104" cy="8"/>
                <a:chOff x="3312" y="1324"/>
                <a:chExt cx="1104" cy="8"/>
              </a:xfrm>
            </p:grpSpPr>
            <p:sp>
              <p:nvSpPr>
                <p:cNvPr id="392332" name="Line 140"/>
                <p:cNvSpPr>
                  <a:spLocks noChangeShapeType="1"/>
                </p:cNvSpPr>
                <p:nvPr/>
              </p:nvSpPr>
              <p:spPr bwMode="auto">
                <a:xfrm>
                  <a:off x="3312" y="1324"/>
                  <a:ext cx="1104"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2333" name="Line 141"/>
                <p:cNvSpPr>
                  <a:spLocks noChangeShapeType="1"/>
                </p:cNvSpPr>
                <p:nvPr/>
              </p:nvSpPr>
              <p:spPr bwMode="auto">
                <a:xfrm>
                  <a:off x="3312" y="1332"/>
                  <a:ext cx="1104"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2334" name="Group 142"/>
              <p:cNvGrpSpPr>
                <a:grpSpLocks/>
              </p:cNvGrpSpPr>
              <p:nvPr/>
            </p:nvGrpSpPr>
            <p:grpSpPr bwMode="auto">
              <a:xfrm>
                <a:off x="3495" y="1203"/>
                <a:ext cx="8" cy="712"/>
                <a:chOff x="3475" y="1203"/>
                <a:chExt cx="8" cy="712"/>
              </a:xfrm>
            </p:grpSpPr>
            <p:sp>
              <p:nvSpPr>
                <p:cNvPr id="392335" name="Line 143"/>
                <p:cNvSpPr>
                  <a:spLocks noChangeShapeType="1"/>
                </p:cNvSpPr>
                <p:nvPr/>
              </p:nvSpPr>
              <p:spPr bwMode="auto">
                <a:xfrm rot="5400000">
                  <a:off x="3127" y="1559"/>
                  <a:ext cx="712"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2336" name="Line 144"/>
                <p:cNvSpPr>
                  <a:spLocks noChangeShapeType="1"/>
                </p:cNvSpPr>
                <p:nvPr/>
              </p:nvSpPr>
              <p:spPr bwMode="auto">
                <a:xfrm rot="5400000">
                  <a:off x="3122" y="1562"/>
                  <a:ext cx="706"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2337" name="Group 145"/>
              <p:cNvGrpSpPr>
                <a:grpSpLocks/>
              </p:cNvGrpSpPr>
              <p:nvPr/>
            </p:nvGrpSpPr>
            <p:grpSpPr bwMode="auto">
              <a:xfrm>
                <a:off x="3679" y="1203"/>
                <a:ext cx="8" cy="712"/>
                <a:chOff x="3475" y="1203"/>
                <a:chExt cx="8" cy="712"/>
              </a:xfrm>
            </p:grpSpPr>
            <p:sp>
              <p:nvSpPr>
                <p:cNvPr id="392338" name="Line 146"/>
                <p:cNvSpPr>
                  <a:spLocks noChangeShapeType="1"/>
                </p:cNvSpPr>
                <p:nvPr/>
              </p:nvSpPr>
              <p:spPr bwMode="auto">
                <a:xfrm rot="5400000">
                  <a:off x="3127" y="1559"/>
                  <a:ext cx="712"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2339" name="Line 147"/>
                <p:cNvSpPr>
                  <a:spLocks noChangeShapeType="1"/>
                </p:cNvSpPr>
                <p:nvPr/>
              </p:nvSpPr>
              <p:spPr bwMode="auto">
                <a:xfrm rot="5400000">
                  <a:off x="3122" y="1562"/>
                  <a:ext cx="706"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2340" name="Group 148"/>
              <p:cNvGrpSpPr>
                <a:grpSpLocks/>
              </p:cNvGrpSpPr>
              <p:nvPr/>
            </p:nvGrpSpPr>
            <p:grpSpPr bwMode="auto">
              <a:xfrm>
                <a:off x="3863" y="1203"/>
                <a:ext cx="8" cy="712"/>
                <a:chOff x="3475" y="1203"/>
                <a:chExt cx="8" cy="712"/>
              </a:xfrm>
            </p:grpSpPr>
            <p:sp>
              <p:nvSpPr>
                <p:cNvPr id="392341" name="Line 149"/>
                <p:cNvSpPr>
                  <a:spLocks noChangeShapeType="1"/>
                </p:cNvSpPr>
                <p:nvPr/>
              </p:nvSpPr>
              <p:spPr bwMode="auto">
                <a:xfrm rot="5400000">
                  <a:off x="3127" y="1559"/>
                  <a:ext cx="712"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2342" name="Line 150"/>
                <p:cNvSpPr>
                  <a:spLocks noChangeShapeType="1"/>
                </p:cNvSpPr>
                <p:nvPr/>
              </p:nvSpPr>
              <p:spPr bwMode="auto">
                <a:xfrm rot="5400000">
                  <a:off x="3122" y="1562"/>
                  <a:ext cx="706"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2343" name="Group 151"/>
              <p:cNvGrpSpPr>
                <a:grpSpLocks/>
              </p:cNvGrpSpPr>
              <p:nvPr/>
            </p:nvGrpSpPr>
            <p:grpSpPr bwMode="auto">
              <a:xfrm>
                <a:off x="4047" y="1203"/>
                <a:ext cx="8" cy="712"/>
                <a:chOff x="3475" y="1203"/>
                <a:chExt cx="8" cy="712"/>
              </a:xfrm>
            </p:grpSpPr>
            <p:sp>
              <p:nvSpPr>
                <p:cNvPr id="392344" name="Line 152"/>
                <p:cNvSpPr>
                  <a:spLocks noChangeShapeType="1"/>
                </p:cNvSpPr>
                <p:nvPr/>
              </p:nvSpPr>
              <p:spPr bwMode="auto">
                <a:xfrm rot="5400000">
                  <a:off x="3127" y="1559"/>
                  <a:ext cx="712"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2345" name="Line 153"/>
                <p:cNvSpPr>
                  <a:spLocks noChangeShapeType="1"/>
                </p:cNvSpPr>
                <p:nvPr/>
              </p:nvSpPr>
              <p:spPr bwMode="auto">
                <a:xfrm rot="5400000">
                  <a:off x="3122" y="1562"/>
                  <a:ext cx="706"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2346" name="Group 154"/>
              <p:cNvGrpSpPr>
                <a:grpSpLocks/>
              </p:cNvGrpSpPr>
              <p:nvPr/>
            </p:nvGrpSpPr>
            <p:grpSpPr bwMode="auto">
              <a:xfrm>
                <a:off x="4231" y="1203"/>
                <a:ext cx="8" cy="712"/>
                <a:chOff x="3475" y="1203"/>
                <a:chExt cx="8" cy="712"/>
              </a:xfrm>
            </p:grpSpPr>
            <p:sp>
              <p:nvSpPr>
                <p:cNvPr id="392347" name="Line 155"/>
                <p:cNvSpPr>
                  <a:spLocks noChangeShapeType="1"/>
                </p:cNvSpPr>
                <p:nvPr/>
              </p:nvSpPr>
              <p:spPr bwMode="auto">
                <a:xfrm rot="5400000">
                  <a:off x="3127" y="1559"/>
                  <a:ext cx="712"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2348" name="Line 156"/>
                <p:cNvSpPr>
                  <a:spLocks noChangeShapeType="1"/>
                </p:cNvSpPr>
                <p:nvPr/>
              </p:nvSpPr>
              <p:spPr bwMode="auto">
                <a:xfrm rot="5400000">
                  <a:off x="3122" y="1562"/>
                  <a:ext cx="706" cy="0"/>
                </a:xfrm>
                <a:prstGeom prst="line">
                  <a:avLst/>
                </a:prstGeom>
                <a:noFill/>
                <a:ln w="12700">
                  <a:solidFill>
                    <a:schemeClr val="folHlink"/>
                  </a:solidFill>
                  <a:round/>
                  <a:headEnd type="none" w="sm" len="sm"/>
                  <a:tailEnd type="none" w="sm" len="sm"/>
                </a:ln>
                <a:effectLst/>
              </p:spPr>
              <p:txBody>
                <a:bodyPr/>
                <a:lstStyle/>
                <a:p>
                  <a:endParaRPr lang="en-US"/>
                </a:p>
              </p:txBody>
            </p:sp>
          </p:grpSp>
        </p:grpSp>
      </p:grpSp>
      <p:sp>
        <p:nvSpPr>
          <p:cNvPr id="392349" name="Text Box 157"/>
          <p:cNvSpPr txBox="1">
            <a:spLocks noChangeArrowheads="1"/>
          </p:cNvSpPr>
          <p:nvPr/>
        </p:nvSpPr>
        <p:spPr bwMode="auto">
          <a:xfrm>
            <a:off x="6178550" y="3184525"/>
            <a:ext cx="1316038" cy="304800"/>
          </a:xfrm>
          <a:prstGeom prst="rect">
            <a:avLst/>
          </a:prstGeom>
          <a:noFill/>
          <a:ln w="28575">
            <a:noFill/>
            <a:miter lim="800000"/>
            <a:headEnd type="none" w="sm" len="sm"/>
            <a:tailEnd type="none" w="sm" len="sm"/>
          </a:ln>
          <a:effectLst/>
        </p:spPr>
        <p:txBody>
          <a:bodyPr wrap="none">
            <a:spAutoFit/>
          </a:bodyPr>
          <a:lstStyle/>
          <a:p>
            <a:pPr eaLnBrk="0" hangingPunct="0">
              <a:spcBef>
                <a:spcPct val="0"/>
              </a:spcBef>
              <a:buClrTx/>
              <a:buFontTx/>
              <a:buNone/>
            </a:pPr>
            <a:r>
              <a:rPr lang="en-US" sz="1400"/>
              <a:t>Running SQL</a:t>
            </a:r>
          </a:p>
        </p:txBody>
      </p:sp>
      <p:grpSp>
        <p:nvGrpSpPr>
          <p:cNvPr id="392350" name="Group 158"/>
          <p:cNvGrpSpPr>
            <a:grpSpLocks/>
          </p:cNvGrpSpPr>
          <p:nvPr/>
        </p:nvGrpSpPr>
        <p:grpSpPr bwMode="auto">
          <a:xfrm>
            <a:off x="6099175" y="3479800"/>
            <a:ext cx="1795463" cy="1423988"/>
            <a:chOff x="3285" y="1056"/>
            <a:chExt cx="1131" cy="897"/>
          </a:xfrm>
        </p:grpSpPr>
        <p:sp>
          <p:nvSpPr>
            <p:cNvPr id="392351" name="Rectangle 159"/>
            <p:cNvSpPr>
              <a:spLocks noChangeArrowheads="1"/>
            </p:cNvSpPr>
            <p:nvPr/>
          </p:nvSpPr>
          <p:spPr bwMode="auto">
            <a:xfrm>
              <a:off x="3285" y="1089"/>
              <a:ext cx="1104" cy="864"/>
            </a:xfrm>
            <a:prstGeom prst="rect">
              <a:avLst/>
            </a:prstGeom>
            <a:solidFill>
              <a:srgbClr val="777777"/>
            </a:solidFill>
            <a:ln w="28575">
              <a:noFill/>
              <a:miter lim="800000"/>
              <a:headEnd type="none" w="sm" len="sm"/>
              <a:tailEnd type="none" w="sm" len="sm"/>
            </a:ln>
            <a:effectLst/>
          </p:spPr>
          <p:txBody>
            <a:bodyPr wrap="none" anchor="ctr"/>
            <a:lstStyle/>
            <a:p>
              <a:endParaRPr lang="en-US"/>
            </a:p>
          </p:txBody>
        </p:sp>
        <p:grpSp>
          <p:nvGrpSpPr>
            <p:cNvPr id="392352" name="Group 160"/>
            <p:cNvGrpSpPr>
              <a:grpSpLocks/>
            </p:cNvGrpSpPr>
            <p:nvPr/>
          </p:nvGrpSpPr>
          <p:grpSpPr bwMode="auto">
            <a:xfrm>
              <a:off x="3312" y="1056"/>
              <a:ext cx="1104" cy="864"/>
              <a:chOff x="3312" y="1056"/>
              <a:chExt cx="1104" cy="864"/>
            </a:xfrm>
          </p:grpSpPr>
          <p:sp>
            <p:nvSpPr>
              <p:cNvPr id="392353" name="Rectangle 161"/>
              <p:cNvSpPr>
                <a:spLocks noChangeArrowheads="1"/>
              </p:cNvSpPr>
              <p:nvPr/>
            </p:nvSpPr>
            <p:spPr bwMode="auto">
              <a:xfrm>
                <a:off x="3312" y="1056"/>
                <a:ext cx="1104" cy="864"/>
              </a:xfrm>
              <a:prstGeom prst="rect">
                <a:avLst/>
              </a:prstGeom>
              <a:solidFill>
                <a:srgbClr val="00FFFF"/>
              </a:solidFill>
              <a:ln w="28575">
                <a:solidFill>
                  <a:schemeClr val="accent1"/>
                </a:solidFill>
                <a:miter lim="800000"/>
                <a:headEnd type="none" w="sm" len="sm"/>
                <a:tailEnd type="none" w="sm" len="sm"/>
              </a:ln>
              <a:effectLst/>
            </p:spPr>
            <p:txBody>
              <a:bodyPr wrap="none" anchor="ctr"/>
              <a:lstStyle/>
              <a:p>
                <a:endParaRPr lang="en-US"/>
              </a:p>
            </p:txBody>
          </p:sp>
          <p:grpSp>
            <p:nvGrpSpPr>
              <p:cNvPr id="392354" name="Group 162"/>
              <p:cNvGrpSpPr>
                <a:grpSpLocks/>
              </p:cNvGrpSpPr>
              <p:nvPr/>
            </p:nvGrpSpPr>
            <p:grpSpPr bwMode="auto">
              <a:xfrm>
                <a:off x="3312" y="1200"/>
                <a:ext cx="1104" cy="8"/>
                <a:chOff x="3312" y="1200"/>
                <a:chExt cx="1104" cy="8"/>
              </a:xfrm>
            </p:grpSpPr>
            <p:sp>
              <p:nvSpPr>
                <p:cNvPr id="392355" name="Line 163"/>
                <p:cNvSpPr>
                  <a:spLocks noChangeShapeType="1"/>
                </p:cNvSpPr>
                <p:nvPr/>
              </p:nvSpPr>
              <p:spPr bwMode="auto">
                <a:xfrm>
                  <a:off x="3312" y="1200"/>
                  <a:ext cx="1104"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2356" name="Line 164"/>
                <p:cNvSpPr>
                  <a:spLocks noChangeShapeType="1"/>
                </p:cNvSpPr>
                <p:nvPr/>
              </p:nvSpPr>
              <p:spPr bwMode="auto">
                <a:xfrm>
                  <a:off x="3312" y="1208"/>
                  <a:ext cx="1104"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2357" name="Group 165"/>
              <p:cNvGrpSpPr>
                <a:grpSpLocks/>
              </p:cNvGrpSpPr>
              <p:nvPr/>
            </p:nvGrpSpPr>
            <p:grpSpPr bwMode="auto">
              <a:xfrm>
                <a:off x="3312" y="1320"/>
                <a:ext cx="1104" cy="8"/>
                <a:chOff x="3312" y="1324"/>
                <a:chExt cx="1104" cy="8"/>
              </a:xfrm>
            </p:grpSpPr>
            <p:sp>
              <p:nvSpPr>
                <p:cNvPr id="392358" name="Line 166"/>
                <p:cNvSpPr>
                  <a:spLocks noChangeShapeType="1"/>
                </p:cNvSpPr>
                <p:nvPr/>
              </p:nvSpPr>
              <p:spPr bwMode="auto">
                <a:xfrm>
                  <a:off x="3312" y="1324"/>
                  <a:ext cx="1104"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2359" name="Line 167"/>
                <p:cNvSpPr>
                  <a:spLocks noChangeShapeType="1"/>
                </p:cNvSpPr>
                <p:nvPr/>
              </p:nvSpPr>
              <p:spPr bwMode="auto">
                <a:xfrm>
                  <a:off x="3312" y="1332"/>
                  <a:ext cx="1104"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2360" name="Group 168"/>
              <p:cNvGrpSpPr>
                <a:grpSpLocks/>
              </p:cNvGrpSpPr>
              <p:nvPr/>
            </p:nvGrpSpPr>
            <p:grpSpPr bwMode="auto">
              <a:xfrm>
                <a:off x="3312" y="1440"/>
                <a:ext cx="1104" cy="8"/>
                <a:chOff x="3312" y="1324"/>
                <a:chExt cx="1104" cy="8"/>
              </a:xfrm>
            </p:grpSpPr>
            <p:sp>
              <p:nvSpPr>
                <p:cNvPr id="392361" name="Line 169"/>
                <p:cNvSpPr>
                  <a:spLocks noChangeShapeType="1"/>
                </p:cNvSpPr>
                <p:nvPr/>
              </p:nvSpPr>
              <p:spPr bwMode="auto">
                <a:xfrm>
                  <a:off x="3312" y="1324"/>
                  <a:ext cx="1104"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2362" name="Line 170"/>
                <p:cNvSpPr>
                  <a:spLocks noChangeShapeType="1"/>
                </p:cNvSpPr>
                <p:nvPr/>
              </p:nvSpPr>
              <p:spPr bwMode="auto">
                <a:xfrm>
                  <a:off x="3312" y="1332"/>
                  <a:ext cx="1104"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2363" name="Group 171"/>
              <p:cNvGrpSpPr>
                <a:grpSpLocks/>
              </p:cNvGrpSpPr>
              <p:nvPr/>
            </p:nvGrpSpPr>
            <p:grpSpPr bwMode="auto">
              <a:xfrm>
                <a:off x="3312" y="1560"/>
                <a:ext cx="1104" cy="8"/>
                <a:chOff x="3312" y="1324"/>
                <a:chExt cx="1104" cy="8"/>
              </a:xfrm>
            </p:grpSpPr>
            <p:sp>
              <p:nvSpPr>
                <p:cNvPr id="392364" name="Line 172"/>
                <p:cNvSpPr>
                  <a:spLocks noChangeShapeType="1"/>
                </p:cNvSpPr>
                <p:nvPr/>
              </p:nvSpPr>
              <p:spPr bwMode="auto">
                <a:xfrm>
                  <a:off x="3312" y="1324"/>
                  <a:ext cx="1104"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2365" name="Line 173"/>
                <p:cNvSpPr>
                  <a:spLocks noChangeShapeType="1"/>
                </p:cNvSpPr>
                <p:nvPr/>
              </p:nvSpPr>
              <p:spPr bwMode="auto">
                <a:xfrm>
                  <a:off x="3312" y="1332"/>
                  <a:ext cx="1104"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2366" name="Group 174"/>
              <p:cNvGrpSpPr>
                <a:grpSpLocks/>
              </p:cNvGrpSpPr>
              <p:nvPr/>
            </p:nvGrpSpPr>
            <p:grpSpPr bwMode="auto">
              <a:xfrm>
                <a:off x="3312" y="1680"/>
                <a:ext cx="1104" cy="8"/>
                <a:chOff x="3312" y="1324"/>
                <a:chExt cx="1104" cy="8"/>
              </a:xfrm>
            </p:grpSpPr>
            <p:sp>
              <p:nvSpPr>
                <p:cNvPr id="392367" name="Line 175"/>
                <p:cNvSpPr>
                  <a:spLocks noChangeShapeType="1"/>
                </p:cNvSpPr>
                <p:nvPr/>
              </p:nvSpPr>
              <p:spPr bwMode="auto">
                <a:xfrm>
                  <a:off x="3312" y="1324"/>
                  <a:ext cx="1104"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2368" name="Line 176"/>
                <p:cNvSpPr>
                  <a:spLocks noChangeShapeType="1"/>
                </p:cNvSpPr>
                <p:nvPr/>
              </p:nvSpPr>
              <p:spPr bwMode="auto">
                <a:xfrm>
                  <a:off x="3312" y="1332"/>
                  <a:ext cx="1104"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2369" name="Group 177"/>
              <p:cNvGrpSpPr>
                <a:grpSpLocks/>
              </p:cNvGrpSpPr>
              <p:nvPr/>
            </p:nvGrpSpPr>
            <p:grpSpPr bwMode="auto">
              <a:xfrm>
                <a:off x="3312" y="1800"/>
                <a:ext cx="1104" cy="8"/>
                <a:chOff x="3312" y="1324"/>
                <a:chExt cx="1104" cy="8"/>
              </a:xfrm>
            </p:grpSpPr>
            <p:sp>
              <p:nvSpPr>
                <p:cNvPr id="392370" name="Line 178"/>
                <p:cNvSpPr>
                  <a:spLocks noChangeShapeType="1"/>
                </p:cNvSpPr>
                <p:nvPr/>
              </p:nvSpPr>
              <p:spPr bwMode="auto">
                <a:xfrm>
                  <a:off x="3312" y="1324"/>
                  <a:ext cx="1104"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2371" name="Line 179"/>
                <p:cNvSpPr>
                  <a:spLocks noChangeShapeType="1"/>
                </p:cNvSpPr>
                <p:nvPr/>
              </p:nvSpPr>
              <p:spPr bwMode="auto">
                <a:xfrm>
                  <a:off x="3312" y="1332"/>
                  <a:ext cx="1104"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2372" name="Group 180"/>
              <p:cNvGrpSpPr>
                <a:grpSpLocks/>
              </p:cNvGrpSpPr>
              <p:nvPr/>
            </p:nvGrpSpPr>
            <p:grpSpPr bwMode="auto">
              <a:xfrm>
                <a:off x="3495" y="1203"/>
                <a:ext cx="8" cy="712"/>
                <a:chOff x="3475" y="1203"/>
                <a:chExt cx="8" cy="712"/>
              </a:xfrm>
            </p:grpSpPr>
            <p:sp>
              <p:nvSpPr>
                <p:cNvPr id="392373" name="Line 181"/>
                <p:cNvSpPr>
                  <a:spLocks noChangeShapeType="1"/>
                </p:cNvSpPr>
                <p:nvPr/>
              </p:nvSpPr>
              <p:spPr bwMode="auto">
                <a:xfrm rot="5400000">
                  <a:off x="3127" y="1559"/>
                  <a:ext cx="712"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2374" name="Line 182"/>
                <p:cNvSpPr>
                  <a:spLocks noChangeShapeType="1"/>
                </p:cNvSpPr>
                <p:nvPr/>
              </p:nvSpPr>
              <p:spPr bwMode="auto">
                <a:xfrm rot="5400000">
                  <a:off x="3122" y="1562"/>
                  <a:ext cx="706"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2375" name="Group 183"/>
              <p:cNvGrpSpPr>
                <a:grpSpLocks/>
              </p:cNvGrpSpPr>
              <p:nvPr/>
            </p:nvGrpSpPr>
            <p:grpSpPr bwMode="auto">
              <a:xfrm>
                <a:off x="3679" y="1203"/>
                <a:ext cx="8" cy="712"/>
                <a:chOff x="3475" y="1203"/>
                <a:chExt cx="8" cy="712"/>
              </a:xfrm>
            </p:grpSpPr>
            <p:sp>
              <p:nvSpPr>
                <p:cNvPr id="392376" name="Line 184"/>
                <p:cNvSpPr>
                  <a:spLocks noChangeShapeType="1"/>
                </p:cNvSpPr>
                <p:nvPr/>
              </p:nvSpPr>
              <p:spPr bwMode="auto">
                <a:xfrm rot="5400000">
                  <a:off x="3127" y="1559"/>
                  <a:ext cx="712"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2377" name="Line 185"/>
                <p:cNvSpPr>
                  <a:spLocks noChangeShapeType="1"/>
                </p:cNvSpPr>
                <p:nvPr/>
              </p:nvSpPr>
              <p:spPr bwMode="auto">
                <a:xfrm rot="5400000">
                  <a:off x="3122" y="1562"/>
                  <a:ext cx="706"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2378" name="Group 186"/>
              <p:cNvGrpSpPr>
                <a:grpSpLocks/>
              </p:cNvGrpSpPr>
              <p:nvPr/>
            </p:nvGrpSpPr>
            <p:grpSpPr bwMode="auto">
              <a:xfrm>
                <a:off x="3863" y="1203"/>
                <a:ext cx="8" cy="712"/>
                <a:chOff x="3475" y="1203"/>
                <a:chExt cx="8" cy="712"/>
              </a:xfrm>
            </p:grpSpPr>
            <p:sp>
              <p:nvSpPr>
                <p:cNvPr id="392379" name="Line 187"/>
                <p:cNvSpPr>
                  <a:spLocks noChangeShapeType="1"/>
                </p:cNvSpPr>
                <p:nvPr/>
              </p:nvSpPr>
              <p:spPr bwMode="auto">
                <a:xfrm rot="5400000">
                  <a:off x="3127" y="1559"/>
                  <a:ext cx="712"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2380" name="Line 188"/>
                <p:cNvSpPr>
                  <a:spLocks noChangeShapeType="1"/>
                </p:cNvSpPr>
                <p:nvPr/>
              </p:nvSpPr>
              <p:spPr bwMode="auto">
                <a:xfrm rot="5400000">
                  <a:off x="3122" y="1562"/>
                  <a:ext cx="706"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2381" name="Group 189"/>
              <p:cNvGrpSpPr>
                <a:grpSpLocks/>
              </p:cNvGrpSpPr>
              <p:nvPr/>
            </p:nvGrpSpPr>
            <p:grpSpPr bwMode="auto">
              <a:xfrm>
                <a:off x="4047" y="1203"/>
                <a:ext cx="8" cy="712"/>
                <a:chOff x="3475" y="1203"/>
                <a:chExt cx="8" cy="712"/>
              </a:xfrm>
            </p:grpSpPr>
            <p:sp>
              <p:nvSpPr>
                <p:cNvPr id="392382" name="Line 190"/>
                <p:cNvSpPr>
                  <a:spLocks noChangeShapeType="1"/>
                </p:cNvSpPr>
                <p:nvPr/>
              </p:nvSpPr>
              <p:spPr bwMode="auto">
                <a:xfrm rot="5400000">
                  <a:off x="3127" y="1559"/>
                  <a:ext cx="712"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2383" name="Line 191"/>
                <p:cNvSpPr>
                  <a:spLocks noChangeShapeType="1"/>
                </p:cNvSpPr>
                <p:nvPr/>
              </p:nvSpPr>
              <p:spPr bwMode="auto">
                <a:xfrm rot="5400000">
                  <a:off x="3122" y="1562"/>
                  <a:ext cx="706"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2384" name="Group 192"/>
              <p:cNvGrpSpPr>
                <a:grpSpLocks/>
              </p:cNvGrpSpPr>
              <p:nvPr/>
            </p:nvGrpSpPr>
            <p:grpSpPr bwMode="auto">
              <a:xfrm>
                <a:off x="4231" y="1203"/>
                <a:ext cx="8" cy="712"/>
                <a:chOff x="3475" y="1203"/>
                <a:chExt cx="8" cy="712"/>
              </a:xfrm>
            </p:grpSpPr>
            <p:sp>
              <p:nvSpPr>
                <p:cNvPr id="392385" name="Line 193"/>
                <p:cNvSpPr>
                  <a:spLocks noChangeShapeType="1"/>
                </p:cNvSpPr>
                <p:nvPr/>
              </p:nvSpPr>
              <p:spPr bwMode="auto">
                <a:xfrm rot="5400000">
                  <a:off x="3127" y="1559"/>
                  <a:ext cx="712"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2386" name="Line 194"/>
                <p:cNvSpPr>
                  <a:spLocks noChangeShapeType="1"/>
                </p:cNvSpPr>
                <p:nvPr/>
              </p:nvSpPr>
              <p:spPr bwMode="auto">
                <a:xfrm rot="5400000">
                  <a:off x="3122" y="1562"/>
                  <a:ext cx="706" cy="0"/>
                </a:xfrm>
                <a:prstGeom prst="line">
                  <a:avLst/>
                </a:prstGeom>
                <a:noFill/>
                <a:ln w="12700">
                  <a:solidFill>
                    <a:schemeClr val="folHlink"/>
                  </a:solidFill>
                  <a:round/>
                  <a:headEnd type="none" w="sm" len="sm"/>
                  <a:tailEnd type="none" w="sm" len="sm"/>
                </a:ln>
                <a:effectLst/>
              </p:spPr>
              <p:txBody>
                <a:bodyPr/>
                <a:lstStyle/>
                <a:p>
                  <a:endParaRPr lang="en-US"/>
                </a:p>
              </p:txBody>
            </p:sp>
          </p:grpSp>
        </p:grpSp>
      </p:grpSp>
      <p:sp>
        <p:nvSpPr>
          <p:cNvPr id="392387" name="Text Box 195"/>
          <p:cNvSpPr txBox="1">
            <a:spLocks noChangeArrowheads="1"/>
          </p:cNvSpPr>
          <p:nvPr/>
        </p:nvSpPr>
        <p:spPr bwMode="auto">
          <a:xfrm>
            <a:off x="6396038" y="3459163"/>
            <a:ext cx="1268412" cy="304800"/>
          </a:xfrm>
          <a:prstGeom prst="rect">
            <a:avLst/>
          </a:prstGeom>
          <a:noFill/>
          <a:ln w="28575">
            <a:noFill/>
            <a:miter lim="800000"/>
            <a:headEnd type="none" w="sm" len="sm"/>
            <a:tailEnd type="none" w="sm" len="sm"/>
          </a:ln>
          <a:effectLst/>
        </p:spPr>
        <p:txBody>
          <a:bodyPr wrap="none">
            <a:spAutoFit/>
          </a:bodyPr>
          <a:lstStyle/>
          <a:p>
            <a:pPr eaLnBrk="0" hangingPunct="0">
              <a:spcBef>
                <a:spcPct val="0"/>
              </a:spcBef>
              <a:buClrTx/>
              <a:buFontTx/>
              <a:buNone/>
            </a:pPr>
            <a:r>
              <a:rPr lang="en-US" sz="1400"/>
              <a:t>UNDO usage</a:t>
            </a:r>
          </a:p>
        </p:txBody>
      </p:sp>
      <p:grpSp>
        <p:nvGrpSpPr>
          <p:cNvPr id="392388" name="Group 196"/>
          <p:cNvGrpSpPr>
            <a:grpSpLocks/>
          </p:cNvGrpSpPr>
          <p:nvPr/>
        </p:nvGrpSpPr>
        <p:grpSpPr bwMode="auto">
          <a:xfrm>
            <a:off x="6300788" y="3765550"/>
            <a:ext cx="1795462" cy="1423988"/>
            <a:chOff x="3285" y="1056"/>
            <a:chExt cx="1131" cy="897"/>
          </a:xfrm>
        </p:grpSpPr>
        <p:sp>
          <p:nvSpPr>
            <p:cNvPr id="392389" name="Rectangle 197"/>
            <p:cNvSpPr>
              <a:spLocks noChangeArrowheads="1"/>
            </p:cNvSpPr>
            <p:nvPr/>
          </p:nvSpPr>
          <p:spPr bwMode="auto">
            <a:xfrm>
              <a:off x="3285" y="1089"/>
              <a:ext cx="1104" cy="864"/>
            </a:xfrm>
            <a:prstGeom prst="rect">
              <a:avLst/>
            </a:prstGeom>
            <a:solidFill>
              <a:srgbClr val="777777"/>
            </a:solidFill>
            <a:ln w="28575">
              <a:noFill/>
              <a:miter lim="800000"/>
              <a:headEnd type="none" w="sm" len="sm"/>
              <a:tailEnd type="none" w="sm" len="sm"/>
            </a:ln>
            <a:effectLst/>
          </p:spPr>
          <p:txBody>
            <a:bodyPr wrap="none" anchor="ctr"/>
            <a:lstStyle/>
            <a:p>
              <a:endParaRPr lang="en-US"/>
            </a:p>
          </p:txBody>
        </p:sp>
        <p:grpSp>
          <p:nvGrpSpPr>
            <p:cNvPr id="392390" name="Group 198"/>
            <p:cNvGrpSpPr>
              <a:grpSpLocks/>
            </p:cNvGrpSpPr>
            <p:nvPr/>
          </p:nvGrpSpPr>
          <p:grpSpPr bwMode="auto">
            <a:xfrm>
              <a:off x="3312" y="1056"/>
              <a:ext cx="1104" cy="864"/>
              <a:chOff x="3312" y="1056"/>
              <a:chExt cx="1104" cy="864"/>
            </a:xfrm>
          </p:grpSpPr>
          <p:sp>
            <p:nvSpPr>
              <p:cNvPr id="392391" name="Rectangle 199"/>
              <p:cNvSpPr>
                <a:spLocks noChangeArrowheads="1"/>
              </p:cNvSpPr>
              <p:nvPr/>
            </p:nvSpPr>
            <p:spPr bwMode="auto">
              <a:xfrm>
                <a:off x="3312" y="1056"/>
                <a:ext cx="1104" cy="864"/>
              </a:xfrm>
              <a:prstGeom prst="rect">
                <a:avLst/>
              </a:prstGeom>
              <a:solidFill>
                <a:srgbClr val="00FFFF"/>
              </a:solidFill>
              <a:ln w="28575">
                <a:solidFill>
                  <a:schemeClr val="accent1"/>
                </a:solidFill>
                <a:miter lim="800000"/>
                <a:headEnd type="none" w="sm" len="sm"/>
                <a:tailEnd type="none" w="sm" len="sm"/>
              </a:ln>
              <a:effectLst/>
            </p:spPr>
            <p:txBody>
              <a:bodyPr wrap="none" anchor="ctr"/>
              <a:lstStyle/>
              <a:p>
                <a:endParaRPr lang="en-US"/>
              </a:p>
            </p:txBody>
          </p:sp>
          <p:grpSp>
            <p:nvGrpSpPr>
              <p:cNvPr id="392392" name="Group 200"/>
              <p:cNvGrpSpPr>
                <a:grpSpLocks/>
              </p:cNvGrpSpPr>
              <p:nvPr/>
            </p:nvGrpSpPr>
            <p:grpSpPr bwMode="auto">
              <a:xfrm>
                <a:off x="3312" y="1200"/>
                <a:ext cx="1104" cy="8"/>
                <a:chOff x="3312" y="1200"/>
                <a:chExt cx="1104" cy="8"/>
              </a:xfrm>
            </p:grpSpPr>
            <p:sp>
              <p:nvSpPr>
                <p:cNvPr id="392393" name="Line 201"/>
                <p:cNvSpPr>
                  <a:spLocks noChangeShapeType="1"/>
                </p:cNvSpPr>
                <p:nvPr/>
              </p:nvSpPr>
              <p:spPr bwMode="auto">
                <a:xfrm>
                  <a:off x="3312" y="1200"/>
                  <a:ext cx="1104"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2394" name="Line 202"/>
                <p:cNvSpPr>
                  <a:spLocks noChangeShapeType="1"/>
                </p:cNvSpPr>
                <p:nvPr/>
              </p:nvSpPr>
              <p:spPr bwMode="auto">
                <a:xfrm>
                  <a:off x="3312" y="1208"/>
                  <a:ext cx="1104"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2395" name="Group 203"/>
              <p:cNvGrpSpPr>
                <a:grpSpLocks/>
              </p:cNvGrpSpPr>
              <p:nvPr/>
            </p:nvGrpSpPr>
            <p:grpSpPr bwMode="auto">
              <a:xfrm>
                <a:off x="3312" y="1320"/>
                <a:ext cx="1104" cy="8"/>
                <a:chOff x="3312" y="1324"/>
                <a:chExt cx="1104" cy="8"/>
              </a:xfrm>
            </p:grpSpPr>
            <p:sp>
              <p:nvSpPr>
                <p:cNvPr id="392396" name="Line 204"/>
                <p:cNvSpPr>
                  <a:spLocks noChangeShapeType="1"/>
                </p:cNvSpPr>
                <p:nvPr/>
              </p:nvSpPr>
              <p:spPr bwMode="auto">
                <a:xfrm>
                  <a:off x="3312" y="1324"/>
                  <a:ext cx="1104"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2397" name="Line 205"/>
                <p:cNvSpPr>
                  <a:spLocks noChangeShapeType="1"/>
                </p:cNvSpPr>
                <p:nvPr/>
              </p:nvSpPr>
              <p:spPr bwMode="auto">
                <a:xfrm>
                  <a:off x="3312" y="1332"/>
                  <a:ext cx="1104"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2398" name="Group 206"/>
              <p:cNvGrpSpPr>
                <a:grpSpLocks/>
              </p:cNvGrpSpPr>
              <p:nvPr/>
            </p:nvGrpSpPr>
            <p:grpSpPr bwMode="auto">
              <a:xfrm>
                <a:off x="3312" y="1440"/>
                <a:ext cx="1104" cy="8"/>
                <a:chOff x="3312" y="1324"/>
                <a:chExt cx="1104" cy="8"/>
              </a:xfrm>
            </p:grpSpPr>
            <p:sp>
              <p:nvSpPr>
                <p:cNvPr id="392399" name="Line 207"/>
                <p:cNvSpPr>
                  <a:spLocks noChangeShapeType="1"/>
                </p:cNvSpPr>
                <p:nvPr/>
              </p:nvSpPr>
              <p:spPr bwMode="auto">
                <a:xfrm>
                  <a:off x="3312" y="1324"/>
                  <a:ext cx="1104"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2400" name="Line 208"/>
                <p:cNvSpPr>
                  <a:spLocks noChangeShapeType="1"/>
                </p:cNvSpPr>
                <p:nvPr/>
              </p:nvSpPr>
              <p:spPr bwMode="auto">
                <a:xfrm>
                  <a:off x="3312" y="1332"/>
                  <a:ext cx="1104"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2401" name="Group 209"/>
              <p:cNvGrpSpPr>
                <a:grpSpLocks/>
              </p:cNvGrpSpPr>
              <p:nvPr/>
            </p:nvGrpSpPr>
            <p:grpSpPr bwMode="auto">
              <a:xfrm>
                <a:off x="3312" y="1560"/>
                <a:ext cx="1104" cy="8"/>
                <a:chOff x="3312" y="1324"/>
                <a:chExt cx="1104" cy="8"/>
              </a:xfrm>
            </p:grpSpPr>
            <p:sp>
              <p:nvSpPr>
                <p:cNvPr id="392402" name="Line 210"/>
                <p:cNvSpPr>
                  <a:spLocks noChangeShapeType="1"/>
                </p:cNvSpPr>
                <p:nvPr/>
              </p:nvSpPr>
              <p:spPr bwMode="auto">
                <a:xfrm>
                  <a:off x="3312" y="1324"/>
                  <a:ext cx="1104"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2403" name="Line 211"/>
                <p:cNvSpPr>
                  <a:spLocks noChangeShapeType="1"/>
                </p:cNvSpPr>
                <p:nvPr/>
              </p:nvSpPr>
              <p:spPr bwMode="auto">
                <a:xfrm>
                  <a:off x="3312" y="1332"/>
                  <a:ext cx="1104"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2404" name="Group 212"/>
              <p:cNvGrpSpPr>
                <a:grpSpLocks/>
              </p:cNvGrpSpPr>
              <p:nvPr/>
            </p:nvGrpSpPr>
            <p:grpSpPr bwMode="auto">
              <a:xfrm>
                <a:off x="3312" y="1680"/>
                <a:ext cx="1104" cy="8"/>
                <a:chOff x="3312" y="1324"/>
                <a:chExt cx="1104" cy="8"/>
              </a:xfrm>
            </p:grpSpPr>
            <p:sp>
              <p:nvSpPr>
                <p:cNvPr id="392405" name="Line 213"/>
                <p:cNvSpPr>
                  <a:spLocks noChangeShapeType="1"/>
                </p:cNvSpPr>
                <p:nvPr/>
              </p:nvSpPr>
              <p:spPr bwMode="auto">
                <a:xfrm>
                  <a:off x="3312" y="1324"/>
                  <a:ext cx="1104"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2406" name="Line 214"/>
                <p:cNvSpPr>
                  <a:spLocks noChangeShapeType="1"/>
                </p:cNvSpPr>
                <p:nvPr/>
              </p:nvSpPr>
              <p:spPr bwMode="auto">
                <a:xfrm>
                  <a:off x="3312" y="1332"/>
                  <a:ext cx="1104"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2407" name="Group 215"/>
              <p:cNvGrpSpPr>
                <a:grpSpLocks/>
              </p:cNvGrpSpPr>
              <p:nvPr/>
            </p:nvGrpSpPr>
            <p:grpSpPr bwMode="auto">
              <a:xfrm>
                <a:off x="3312" y="1800"/>
                <a:ext cx="1104" cy="8"/>
                <a:chOff x="3312" y="1324"/>
                <a:chExt cx="1104" cy="8"/>
              </a:xfrm>
            </p:grpSpPr>
            <p:sp>
              <p:nvSpPr>
                <p:cNvPr id="392408" name="Line 216"/>
                <p:cNvSpPr>
                  <a:spLocks noChangeShapeType="1"/>
                </p:cNvSpPr>
                <p:nvPr/>
              </p:nvSpPr>
              <p:spPr bwMode="auto">
                <a:xfrm>
                  <a:off x="3312" y="1324"/>
                  <a:ext cx="1104"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2409" name="Line 217"/>
                <p:cNvSpPr>
                  <a:spLocks noChangeShapeType="1"/>
                </p:cNvSpPr>
                <p:nvPr/>
              </p:nvSpPr>
              <p:spPr bwMode="auto">
                <a:xfrm>
                  <a:off x="3312" y="1332"/>
                  <a:ext cx="1104"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2410" name="Group 218"/>
              <p:cNvGrpSpPr>
                <a:grpSpLocks/>
              </p:cNvGrpSpPr>
              <p:nvPr/>
            </p:nvGrpSpPr>
            <p:grpSpPr bwMode="auto">
              <a:xfrm>
                <a:off x="3495" y="1203"/>
                <a:ext cx="8" cy="712"/>
                <a:chOff x="3475" y="1203"/>
                <a:chExt cx="8" cy="712"/>
              </a:xfrm>
            </p:grpSpPr>
            <p:sp>
              <p:nvSpPr>
                <p:cNvPr id="392411" name="Line 219"/>
                <p:cNvSpPr>
                  <a:spLocks noChangeShapeType="1"/>
                </p:cNvSpPr>
                <p:nvPr/>
              </p:nvSpPr>
              <p:spPr bwMode="auto">
                <a:xfrm rot="5400000">
                  <a:off x="3127" y="1559"/>
                  <a:ext cx="712"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2412" name="Line 220"/>
                <p:cNvSpPr>
                  <a:spLocks noChangeShapeType="1"/>
                </p:cNvSpPr>
                <p:nvPr/>
              </p:nvSpPr>
              <p:spPr bwMode="auto">
                <a:xfrm rot="5400000">
                  <a:off x="3122" y="1562"/>
                  <a:ext cx="706"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2413" name="Group 221"/>
              <p:cNvGrpSpPr>
                <a:grpSpLocks/>
              </p:cNvGrpSpPr>
              <p:nvPr/>
            </p:nvGrpSpPr>
            <p:grpSpPr bwMode="auto">
              <a:xfrm>
                <a:off x="3679" y="1203"/>
                <a:ext cx="8" cy="712"/>
                <a:chOff x="3475" y="1203"/>
                <a:chExt cx="8" cy="712"/>
              </a:xfrm>
            </p:grpSpPr>
            <p:sp>
              <p:nvSpPr>
                <p:cNvPr id="392414" name="Line 222"/>
                <p:cNvSpPr>
                  <a:spLocks noChangeShapeType="1"/>
                </p:cNvSpPr>
                <p:nvPr/>
              </p:nvSpPr>
              <p:spPr bwMode="auto">
                <a:xfrm rot="5400000">
                  <a:off x="3127" y="1559"/>
                  <a:ext cx="712"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2415" name="Line 223"/>
                <p:cNvSpPr>
                  <a:spLocks noChangeShapeType="1"/>
                </p:cNvSpPr>
                <p:nvPr/>
              </p:nvSpPr>
              <p:spPr bwMode="auto">
                <a:xfrm rot="5400000">
                  <a:off x="3122" y="1562"/>
                  <a:ext cx="706"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2416" name="Group 224"/>
              <p:cNvGrpSpPr>
                <a:grpSpLocks/>
              </p:cNvGrpSpPr>
              <p:nvPr/>
            </p:nvGrpSpPr>
            <p:grpSpPr bwMode="auto">
              <a:xfrm>
                <a:off x="3863" y="1203"/>
                <a:ext cx="8" cy="712"/>
                <a:chOff x="3475" y="1203"/>
                <a:chExt cx="8" cy="712"/>
              </a:xfrm>
            </p:grpSpPr>
            <p:sp>
              <p:nvSpPr>
                <p:cNvPr id="392417" name="Line 225"/>
                <p:cNvSpPr>
                  <a:spLocks noChangeShapeType="1"/>
                </p:cNvSpPr>
                <p:nvPr/>
              </p:nvSpPr>
              <p:spPr bwMode="auto">
                <a:xfrm rot="5400000">
                  <a:off x="3127" y="1559"/>
                  <a:ext cx="712"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2418" name="Line 226"/>
                <p:cNvSpPr>
                  <a:spLocks noChangeShapeType="1"/>
                </p:cNvSpPr>
                <p:nvPr/>
              </p:nvSpPr>
              <p:spPr bwMode="auto">
                <a:xfrm rot="5400000">
                  <a:off x="3122" y="1562"/>
                  <a:ext cx="706"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2419" name="Group 227"/>
              <p:cNvGrpSpPr>
                <a:grpSpLocks/>
              </p:cNvGrpSpPr>
              <p:nvPr/>
            </p:nvGrpSpPr>
            <p:grpSpPr bwMode="auto">
              <a:xfrm>
                <a:off x="4047" y="1203"/>
                <a:ext cx="8" cy="712"/>
                <a:chOff x="3475" y="1203"/>
                <a:chExt cx="8" cy="712"/>
              </a:xfrm>
            </p:grpSpPr>
            <p:sp>
              <p:nvSpPr>
                <p:cNvPr id="392420" name="Line 228"/>
                <p:cNvSpPr>
                  <a:spLocks noChangeShapeType="1"/>
                </p:cNvSpPr>
                <p:nvPr/>
              </p:nvSpPr>
              <p:spPr bwMode="auto">
                <a:xfrm rot="5400000">
                  <a:off x="3127" y="1559"/>
                  <a:ext cx="712"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2421" name="Line 229"/>
                <p:cNvSpPr>
                  <a:spLocks noChangeShapeType="1"/>
                </p:cNvSpPr>
                <p:nvPr/>
              </p:nvSpPr>
              <p:spPr bwMode="auto">
                <a:xfrm rot="5400000">
                  <a:off x="3122" y="1562"/>
                  <a:ext cx="706"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2422" name="Group 230"/>
              <p:cNvGrpSpPr>
                <a:grpSpLocks/>
              </p:cNvGrpSpPr>
              <p:nvPr/>
            </p:nvGrpSpPr>
            <p:grpSpPr bwMode="auto">
              <a:xfrm>
                <a:off x="4231" y="1203"/>
                <a:ext cx="8" cy="712"/>
                <a:chOff x="3475" y="1203"/>
                <a:chExt cx="8" cy="712"/>
              </a:xfrm>
            </p:grpSpPr>
            <p:sp>
              <p:nvSpPr>
                <p:cNvPr id="392423" name="Line 231"/>
                <p:cNvSpPr>
                  <a:spLocks noChangeShapeType="1"/>
                </p:cNvSpPr>
                <p:nvPr/>
              </p:nvSpPr>
              <p:spPr bwMode="auto">
                <a:xfrm rot="5400000">
                  <a:off x="3127" y="1559"/>
                  <a:ext cx="712"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2424" name="Line 232"/>
                <p:cNvSpPr>
                  <a:spLocks noChangeShapeType="1"/>
                </p:cNvSpPr>
                <p:nvPr/>
              </p:nvSpPr>
              <p:spPr bwMode="auto">
                <a:xfrm rot="5400000">
                  <a:off x="3122" y="1562"/>
                  <a:ext cx="706" cy="0"/>
                </a:xfrm>
                <a:prstGeom prst="line">
                  <a:avLst/>
                </a:prstGeom>
                <a:noFill/>
                <a:ln w="12700">
                  <a:solidFill>
                    <a:schemeClr val="folHlink"/>
                  </a:solidFill>
                  <a:round/>
                  <a:headEnd type="none" w="sm" len="sm"/>
                  <a:tailEnd type="none" w="sm" len="sm"/>
                </a:ln>
                <a:effectLst/>
              </p:spPr>
              <p:txBody>
                <a:bodyPr/>
                <a:lstStyle/>
                <a:p>
                  <a:endParaRPr lang="en-US"/>
                </a:p>
              </p:txBody>
            </p:sp>
          </p:grpSp>
        </p:grpSp>
      </p:grpSp>
      <p:sp>
        <p:nvSpPr>
          <p:cNvPr id="392425" name="Text Box 233"/>
          <p:cNvSpPr txBox="1">
            <a:spLocks noChangeArrowheads="1"/>
          </p:cNvSpPr>
          <p:nvPr/>
        </p:nvSpPr>
        <p:spPr bwMode="auto">
          <a:xfrm>
            <a:off x="6564313" y="3744913"/>
            <a:ext cx="1336675" cy="304800"/>
          </a:xfrm>
          <a:prstGeom prst="rect">
            <a:avLst/>
          </a:prstGeom>
          <a:noFill/>
          <a:ln w="28575">
            <a:noFill/>
            <a:miter lim="800000"/>
            <a:headEnd type="none" w="sm" len="sm"/>
            <a:tailEnd type="none" w="sm" len="sm"/>
          </a:ln>
          <a:effectLst/>
        </p:spPr>
        <p:txBody>
          <a:bodyPr wrap="none">
            <a:spAutoFit/>
          </a:bodyPr>
          <a:lstStyle/>
          <a:p>
            <a:pPr eaLnBrk="0" hangingPunct="0">
              <a:spcBef>
                <a:spcPct val="0"/>
              </a:spcBef>
              <a:buClrTx/>
              <a:buFontTx/>
              <a:buNone/>
            </a:pPr>
            <a:r>
              <a:rPr lang="en-US" sz="1400"/>
              <a:t>Open cursors</a:t>
            </a:r>
          </a:p>
        </p:txBody>
      </p:sp>
      <p:grpSp>
        <p:nvGrpSpPr>
          <p:cNvPr id="392426" name="Group 234"/>
          <p:cNvGrpSpPr>
            <a:grpSpLocks/>
          </p:cNvGrpSpPr>
          <p:nvPr/>
        </p:nvGrpSpPr>
        <p:grpSpPr bwMode="auto">
          <a:xfrm>
            <a:off x="6494463" y="4052888"/>
            <a:ext cx="1795462" cy="1423987"/>
            <a:chOff x="3285" y="1056"/>
            <a:chExt cx="1131" cy="897"/>
          </a:xfrm>
        </p:grpSpPr>
        <p:sp>
          <p:nvSpPr>
            <p:cNvPr id="392427" name="Rectangle 235"/>
            <p:cNvSpPr>
              <a:spLocks noChangeArrowheads="1"/>
            </p:cNvSpPr>
            <p:nvPr/>
          </p:nvSpPr>
          <p:spPr bwMode="auto">
            <a:xfrm>
              <a:off x="3285" y="1089"/>
              <a:ext cx="1104" cy="864"/>
            </a:xfrm>
            <a:prstGeom prst="rect">
              <a:avLst/>
            </a:prstGeom>
            <a:solidFill>
              <a:srgbClr val="777777"/>
            </a:solidFill>
            <a:ln w="28575">
              <a:noFill/>
              <a:miter lim="800000"/>
              <a:headEnd type="none" w="sm" len="sm"/>
              <a:tailEnd type="none" w="sm" len="sm"/>
            </a:ln>
            <a:effectLst/>
          </p:spPr>
          <p:txBody>
            <a:bodyPr wrap="none" anchor="ctr"/>
            <a:lstStyle/>
            <a:p>
              <a:endParaRPr lang="en-US"/>
            </a:p>
          </p:txBody>
        </p:sp>
        <p:grpSp>
          <p:nvGrpSpPr>
            <p:cNvPr id="392428" name="Group 236"/>
            <p:cNvGrpSpPr>
              <a:grpSpLocks/>
            </p:cNvGrpSpPr>
            <p:nvPr/>
          </p:nvGrpSpPr>
          <p:grpSpPr bwMode="auto">
            <a:xfrm>
              <a:off x="3312" y="1056"/>
              <a:ext cx="1104" cy="864"/>
              <a:chOff x="3312" y="1056"/>
              <a:chExt cx="1104" cy="864"/>
            </a:xfrm>
          </p:grpSpPr>
          <p:sp>
            <p:nvSpPr>
              <p:cNvPr id="392429" name="Rectangle 237"/>
              <p:cNvSpPr>
                <a:spLocks noChangeArrowheads="1"/>
              </p:cNvSpPr>
              <p:nvPr/>
            </p:nvSpPr>
            <p:spPr bwMode="auto">
              <a:xfrm>
                <a:off x="3312" y="1056"/>
                <a:ext cx="1104" cy="864"/>
              </a:xfrm>
              <a:prstGeom prst="rect">
                <a:avLst/>
              </a:prstGeom>
              <a:solidFill>
                <a:srgbClr val="00FFFF"/>
              </a:solidFill>
              <a:ln w="28575">
                <a:solidFill>
                  <a:schemeClr val="accent1"/>
                </a:solidFill>
                <a:miter lim="800000"/>
                <a:headEnd type="none" w="sm" len="sm"/>
                <a:tailEnd type="none" w="sm" len="sm"/>
              </a:ln>
              <a:effectLst/>
            </p:spPr>
            <p:txBody>
              <a:bodyPr wrap="none" anchor="ctr"/>
              <a:lstStyle/>
              <a:p>
                <a:endParaRPr lang="en-US"/>
              </a:p>
            </p:txBody>
          </p:sp>
          <p:grpSp>
            <p:nvGrpSpPr>
              <p:cNvPr id="392430" name="Group 238"/>
              <p:cNvGrpSpPr>
                <a:grpSpLocks/>
              </p:cNvGrpSpPr>
              <p:nvPr/>
            </p:nvGrpSpPr>
            <p:grpSpPr bwMode="auto">
              <a:xfrm>
                <a:off x="3312" y="1200"/>
                <a:ext cx="1104" cy="8"/>
                <a:chOff x="3312" y="1200"/>
                <a:chExt cx="1104" cy="8"/>
              </a:xfrm>
            </p:grpSpPr>
            <p:sp>
              <p:nvSpPr>
                <p:cNvPr id="392431" name="Line 239"/>
                <p:cNvSpPr>
                  <a:spLocks noChangeShapeType="1"/>
                </p:cNvSpPr>
                <p:nvPr/>
              </p:nvSpPr>
              <p:spPr bwMode="auto">
                <a:xfrm>
                  <a:off x="3312" y="1200"/>
                  <a:ext cx="1104"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2432" name="Line 240"/>
                <p:cNvSpPr>
                  <a:spLocks noChangeShapeType="1"/>
                </p:cNvSpPr>
                <p:nvPr/>
              </p:nvSpPr>
              <p:spPr bwMode="auto">
                <a:xfrm>
                  <a:off x="3312" y="1208"/>
                  <a:ext cx="1104"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2433" name="Group 241"/>
              <p:cNvGrpSpPr>
                <a:grpSpLocks/>
              </p:cNvGrpSpPr>
              <p:nvPr/>
            </p:nvGrpSpPr>
            <p:grpSpPr bwMode="auto">
              <a:xfrm>
                <a:off x="3312" y="1320"/>
                <a:ext cx="1104" cy="8"/>
                <a:chOff x="3312" y="1324"/>
                <a:chExt cx="1104" cy="8"/>
              </a:xfrm>
            </p:grpSpPr>
            <p:sp>
              <p:nvSpPr>
                <p:cNvPr id="392434" name="Line 242"/>
                <p:cNvSpPr>
                  <a:spLocks noChangeShapeType="1"/>
                </p:cNvSpPr>
                <p:nvPr/>
              </p:nvSpPr>
              <p:spPr bwMode="auto">
                <a:xfrm>
                  <a:off x="3312" y="1324"/>
                  <a:ext cx="1104"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2435" name="Line 243"/>
                <p:cNvSpPr>
                  <a:spLocks noChangeShapeType="1"/>
                </p:cNvSpPr>
                <p:nvPr/>
              </p:nvSpPr>
              <p:spPr bwMode="auto">
                <a:xfrm>
                  <a:off x="3312" y="1332"/>
                  <a:ext cx="1104"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2436" name="Group 244"/>
              <p:cNvGrpSpPr>
                <a:grpSpLocks/>
              </p:cNvGrpSpPr>
              <p:nvPr/>
            </p:nvGrpSpPr>
            <p:grpSpPr bwMode="auto">
              <a:xfrm>
                <a:off x="3312" y="1440"/>
                <a:ext cx="1104" cy="8"/>
                <a:chOff x="3312" y="1324"/>
                <a:chExt cx="1104" cy="8"/>
              </a:xfrm>
            </p:grpSpPr>
            <p:sp>
              <p:nvSpPr>
                <p:cNvPr id="392437" name="Line 245"/>
                <p:cNvSpPr>
                  <a:spLocks noChangeShapeType="1"/>
                </p:cNvSpPr>
                <p:nvPr/>
              </p:nvSpPr>
              <p:spPr bwMode="auto">
                <a:xfrm>
                  <a:off x="3312" y="1324"/>
                  <a:ext cx="1104"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2438" name="Line 246"/>
                <p:cNvSpPr>
                  <a:spLocks noChangeShapeType="1"/>
                </p:cNvSpPr>
                <p:nvPr/>
              </p:nvSpPr>
              <p:spPr bwMode="auto">
                <a:xfrm>
                  <a:off x="3312" y="1332"/>
                  <a:ext cx="1104"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2439" name="Group 247"/>
              <p:cNvGrpSpPr>
                <a:grpSpLocks/>
              </p:cNvGrpSpPr>
              <p:nvPr/>
            </p:nvGrpSpPr>
            <p:grpSpPr bwMode="auto">
              <a:xfrm>
                <a:off x="3312" y="1560"/>
                <a:ext cx="1104" cy="8"/>
                <a:chOff x="3312" y="1324"/>
                <a:chExt cx="1104" cy="8"/>
              </a:xfrm>
            </p:grpSpPr>
            <p:sp>
              <p:nvSpPr>
                <p:cNvPr id="392440" name="Line 248"/>
                <p:cNvSpPr>
                  <a:spLocks noChangeShapeType="1"/>
                </p:cNvSpPr>
                <p:nvPr/>
              </p:nvSpPr>
              <p:spPr bwMode="auto">
                <a:xfrm>
                  <a:off x="3312" y="1324"/>
                  <a:ext cx="1104"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2441" name="Line 249"/>
                <p:cNvSpPr>
                  <a:spLocks noChangeShapeType="1"/>
                </p:cNvSpPr>
                <p:nvPr/>
              </p:nvSpPr>
              <p:spPr bwMode="auto">
                <a:xfrm>
                  <a:off x="3312" y="1332"/>
                  <a:ext cx="1104"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2442" name="Group 250"/>
              <p:cNvGrpSpPr>
                <a:grpSpLocks/>
              </p:cNvGrpSpPr>
              <p:nvPr/>
            </p:nvGrpSpPr>
            <p:grpSpPr bwMode="auto">
              <a:xfrm>
                <a:off x="3312" y="1680"/>
                <a:ext cx="1104" cy="8"/>
                <a:chOff x="3312" y="1324"/>
                <a:chExt cx="1104" cy="8"/>
              </a:xfrm>
            </p:grpSpPr>
            <p:sp>
              <p:nvSpPr>
                <p:cNvPr id="392443" name="Line 251"/>
                <p:cNvSpPr>
                  <a:spLocks noChangeShapeType="1"/>
                </p:cNvSpPr>
                <p:nvPr/>
              </p:nvSpPr>
              <p:spPr bwMode="auto">
                <a:xfrm>
                  <a:off x="3312" y="1324"/>
                  <a:ext cx="1104"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2444" name="Line 252"/>
                <p:cNvSpPr>
                  <a:spLocks noChangeShapeType="1"/>
                </p:cNvSpPr>
                <p:nvPr/>
              </p:nvSpPr>
              <p:spPr bwMode="auto">
                <a:xfrm>
                  <a:off x="3312" y="1332"/>
                  <a:ext cx="1104"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2445" name="Group 253"/>
              <p:cNvGrpSpPr>
                <a:grpSpLocks/>
              </p:cNvGrpSpPr>
              <p:nvPr/>
            </p:nvGrpSpPr>
            <p:grpSpPr bwMode="auto">
              <a:xfrm>
                <a:off x="3312" y="1800"/>
                <a:ext cx="1104" cy="8"/>
                <a:chOff x="3312" y="1324"/>
                <a:chExt cx="1104" cy="8"/>
              </a:xfrm>
            </p:grpSpPr>
            <p:sp>
              <p:nvSpPr>
                <p:cNvPr id="392446" name="Line 254"/>
                <p:cNvSpPr>
                  <a:spLocks noChangeShapeType="1"/>
                </p:cNvSpPr>
                <p:nvPr/>
              </p:nvSpPr>
              <p:spPr bwMode="auto">
                <a:xfrm>
                  <a:off x="3312" y="1324"/>
                  <a:ext cx="1104"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2447" name="Line 255"/>
                <p:cNvSpPr>
                  <a:spLocks noChangeShapeType="1"/>
                </p:cNvSpPr>
                <p:nvPr/>
              </p:nvSpPr>
              <p:spPr bwMode="auto">
                <a:xfrm>
                  <a:off x="3312" y="1332"/>
                  <a:ext cx="1104"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2448" name="Group 256"/>
              <p:cNvGrpSpPr>
                <a:grpSpLocks/>
              </p:cNvGrpSpPr>
              <p:nvPr/>
            </p:nvGrpSpPr>
            <p:grpSpPr bwMode="auto">
              <a:xfrm>
                <a:off x="3495" y="1203"/>
                <a:ext cx="8" cy="712"/>
                <a:chOff x="3475" y="1203"/>
                <a:chExt cx="8" cy="712"/>
              </a:xfrm>
            </p:grpSpPr>
            <p:sp>
              <p:nvSpPr>
                <p:cNvPr id="392449" name="Line 257"/>
                <p:cNvSpPr>
                  <a:spLocks noChangeShapeType="1"/>
                </p:cNvSpPr>
                <p:nvPr/>
              </p:nvSpPr>
              <p:spPr bwMode="auto">
                <a:xfrm rot="5400000">
                  <a:off x="3127" y="1559"/>
                  <a:ext cx="712"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2450" name="Line 258"/>
                <p:cNvSpPr>
                  <a:spLocks noChangeShapeType="1"/>
                </p:cNvSpPr>
                <p:nvPr/>
              </p:nvSpPr>
              <p:spPr bwMode="auto">
                <a:xfrm rot="5400000">
                  <a:off x="3122" y="1562"/>
                  <a:ext cx="706"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2451" name="Group 259"/>
              <p:cNvGrpSpPr>
                <a:grpSpLocks/>
              </p:cNvGrpSpPr>
              <p:nvPr/>
            </p:nvGrpSpPr>
            <p:grpSpPr bwMode="auto">
              <a:xfrm>
                <a:off x="3679" y="1203"/>
                <a:ext cx="8" cy="712"/>
                <a:chOff x="3475" y="1203"/>
                <a:chExt cx="8" cy="712"/>
              </a:xfrm>
            </p:grpSpPr>
            <p:sp>
              <p:nvSpPr>
                <p:cNvPr id="392452" name="Line 260"/>
                <p:cNvSpPr>
                  <a:spLocks noChangeShapeType="1"/>
                </p:cNvSpPr>
                <p:nvPr/>
              </p:nvSpPr>
              <p:spPr bwMode="auto">
                <a:xfrm rot="5400000">
                  <a:off x="3127" y="1559"/>
                  <a:ext cx="712"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2453" name="Line 261"/>
                <p:cNvSpPr>
                  <a:spLocks noChangeShapeType="1"/>
                </p:cNvSpPr>
                <p:nvPr/>
              </p:nvSpPr>
              <p:spPr bwMode="auto">
                <a:xfrm rot="5400000">
                  <a:off x="3122" y="1562"/>
                  <a:ext cx="706"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2454" name="Group 262"/>
              <p:cNvGrpSpPr>
                <a:grpSpLocks/>
              </p:cNvGrpSpPr>
              <p:nvPr/>
            </p:nvGrpSpPr>
            <p:grpSpPr bwMode="auto">
              <a:xfrm>
                <a:off x="3863" y="1203"/>
                <a:ext cx="8" cy="712"/>
                <a:chOff x="3475" y="1203"/>
                <a:chExt cx="8" cy="712"/>
              </a:xfrm>
            </p:grpSpPr>
            <p:sp>
              <p:nvSpPr>
                <p:cNvPr id="392455" name="Line 263"/>
                <p:cNvSpPr>
                  <a:spLocks noChangeShapeType="1"/>
                </p:cNvSpPr>
                <p:nvPr/>
              </p:nvSpPr>
              <p:spPr bwMode="auto">
                <a:xfrm rot="5400000">
                  <a:off x="3127" y="1559"/>
                  <a:ext cx="712"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2456" name="Line 264"/>
                <p:cNvSpPr>
                  <a:spLocks noChangeShapeType="1"/>
                </p:cNvSpPr>
                <p:nvPr/>
              </p:nvSpPr>
              <p:spPr bwMode="auto">
                <a:xfrm rot="5400000">
                  <a:off x="3122" y="1562"/>
                  <a:ext cx="706"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2457" name="Group 265"/>
              <p:cNvGrpSpPr>
                <a:grpSpLocks/>
              </p:cNvGrpSpPr>
              <p:nvPr/>
            </p:nvGrpSpPr>
            <p:grpSpPr bwMode="auto">
              <a:xfrm>
                <a:off x="4047" y="1203"/>
                <a:ext cx="8" cy="712"/>
                <a:chOff x="3475" y="1203"/>
                <a:chExt cx="8" cy="712"/>
              </a:xfrm>
            </p:grpSpPr>
            <p:sp>
              <p:nvSpPr>
                <p:cNvPr id="392458" name="Line 266"/>
                <p:cNvSpPr>
                  <a:spLocks noChangeShapeType="1"/>
                </p:cNvSpPr>
                <p:nvPr/>
              </p:nvSpPr>
              <p:spPr bwMode="auto">
                <a:xfrm rot="5400000">
                  <a:off x="3127" y="1559"/>
                  <a:ext cx="712"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2459" name="Line 267"/>
                <p:cNvSpPr>
                  <a:spLocks noChangeShapeType="1"/>
                </p:cNvSpPr>
                <p:nvPr/>
              </p:nvSpPr>
              <p:spPr bwMode="auto">
                <a:xfrm rot="5400000">
                  <a:off x="3122" y="1562"/>
                  <a:ext cx="706"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2460" name="Group 268"/>
              <p:cNvGrpSpPr>
                <a:grpSpLocks/>
              </p:cNvGrpSpPr>
              <p:nvPr/>
            </p:nvGrpSpPr>
            <p:grpSpPr bwMode="auto">
              <a:xfrm>
                <a:off x="4231" y="1203"/>
                <a:ext cx="8" cy="712"/>
                <a:chOff x="3475" y="1203"/>
                <a:chExt cx="8" cy="712"/>
              </a:xfrm>
            </p:grpSpPr>
            <p:sp>
              <p:nvSpPr>
                <p:cNvPr id="392461" name="Line 269"/>
                <p:cNvSpPr>
                  <a:spLocks noChangeShapeType="1"/>
                </p:cNvSpPr>
                <p:nvPr/>
              </p:nvSpPr>
              <p:spPr bwMode="auto">
                <a:xfrm rot="5400000">
                  <a:off x="3127" y="1559"/>
                  <a:ext cx="712"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2462" name="Line 270"/>
                <p:cNvSpPr>
                  <a:spLocks noChangeShapeType="1"/>
                </p:cNvSpPr>
                <p:nvPr/>
              </p:nvSpPr>
              <p:spPr bwMode="auto">
                <a:xfrm rot="5400000">
                  <a:off x="3122" y="1562"/>
                  <a:ext cx="706" cy="0"/>
                </a:xfrm>
                <a:prstGeom prst="line">
                  <a:avLst/>
                </a:prstGeom>
                <a:noFill/>
                <a:ln w="12700">
                  <a:solidFill>
                    <a:schemeClr val="folHlink"/>
                  </a:solidFill>
                  <a:round/>
                  <a:headEnd type="none" w="sm" len="sm"/>
                  <a:tailEnd type="none" w="sm" len="sm"/>
                </a:ln>
                <a:effectLst/>
              </p:spPr>
              <p:txBody>
                <a:bodyPr/>
                <a:lstStyle/>
                <a:p>
                  <a:endParaRPr lang="en-US"/>
                </a:p>
              </p:txBody>
            </p:sp>
          </p:grpSp>
        </p:grpSp>
      </p:grpSp>
      <p:sp>
        <p:nvSpPr>
          <p:cNvPr id="392463" name="Text Box 271"/>
          <p:cNvSpPr txBox="1">
            <a:spLocks noChangeArrowheads="1"/>
          </p:cNvSpPr>
          <p:nvPr/>
        </p:nvSpPr>
        <p:spPr bwMode="auto">
          <a:xfrm>
            <a:off x="6675438" y="4032250"/>
            <a:ext cx="1501775" cy="304800"/>
          </a:xfrm>
          <a:prstGeom prst="rect">
            <a:avLst/>
          </a:prstGeom>
          <a:noFill/>
          <a:ln w="28575">
            <a:noFill/>
            <a:miter lim="800000"/>
            <a:headEnd type="none" w="sm" len="sm"/>
            <a:tailEnd type="none" w="sm" len="sm"/>
          </a:ln>
          <a:effectLst/>
        </p:spPr>
        <p:txBody>
          <a:bodyPr wrap="none">
            <a:spAutoFit/>
          </a:bodyPr>
          <a:lstStyle/>
          <a:p>
            <a:pPr eaLnBrk="0" hangingPunct="0">
              <a:spcBef>
                <a:spcPct val="0"/>
              </a:spcBef>
              <a:buClrTx/>
              <a:buFontTx/>
              <a:buNone/>
            </a:pPr>
            <a:r>
              <a:rPr lang="en-US" sz="1400"/>
              <a:t>Redo log usage</a:t>
            </a:r>
          </a:p>
        </p:txBody>
      </p:sp>
      <p:grpSp>
        <p:nvGrpSpPr>
          <p:cNvPr id="392464" name="Group 272"/>
          <p:cNvGrpSpPr>
            <a:grpSpLocks/>
          </p:cNvGrpSpPr>
          <p:nvPr/>
        </p:nvGrpSpPr>
        <p:grpSpPr bwMode="auto">
          <a:xfrm>
            <a:off x="6197600" y="1851025"/>
            <a:ext cx="109538" cy="430213"/>
            <a:chOff x="4628" y="3293"/>
            <a:chExt cx="88" cy="346"/>
          </a:xfrm>
        </p:grpSpPr>
        <p:sp>
          <p:nvSpPr>
            <p:cNvPr id="392465" name="Oval 273"/>
            <p:cNvSpPr>
              <a:spLocks noChangeArrowheads="1"/>
            </p:cNvSpPr>
            <p:nvPr/>
          </p:nvSpPr>
          <p:spPr bwMode="auto">
            <a:xfrm>
              <a:off x="4628" y="3293"/>
              <a:ext cx="88" cy="88"/>
            </a:xfrm>
            <a:prstGeom prst="ellipse">
              <a:avLst/>
            </a:prstGeom>
            <a:solidFill>
              <a:schemeClr val="tx2"/>
            </a:solidFill>
            <a:ln w="28575">
              <a:noFill/>
              <a:round/>
              <a:headEnd type="none" w="sm" len="sm"/>
              <a:tailEnd type="none" w="sm" len="sm"/>
            </a:ln>
            <a:effectLst/>
          </p:spPr>
          <p:txBody>
            <a:bodyPr wrap="none" anchor="ctr"/>
            <a:lstStyle/>
            <a:p>
              <a:endParaRPr lang="en-US"/>
            </a:p>
          </p:txBody>
        </p:sp>
        <p:sp>
          <p:nvSpPr>
            <p:cNvPr id="392466" name="Oval 274"/>
            <p:cNvSpPr>
              <a:spLocks noChangeArrowheads="1"/>
            </p:cNvSpPr>
            <p:nvPr/>
          </p:nvSpPr>
          <p:spPr bwMode="auto">
            <a:xfrm>
              <a:off x="4628" y="3422"/>
              <a:ext cx="88" cy="88"/>
            </a:xfrm>
            <a:prstGeom prst="ellipse">
              <a:avLst/>
            </a:prstGeom>
            <a:solidFill>
              <a:schemeClr val="tx2"/>
            </a:solidFill>
            <a:ln w="28575">
              <a:noFill/>
              <a:round/>
              <a:headEnd type="none" w="sm" len="sm"/>
              <a:tailEnd type="none" w="sm" len="sm"/>
            </a:ln>
            <a:effectLst/>
          </p:spPr>
          <p:txBody>
            <a:bodyPr wrap="none" anchor="ctr"/>
            <a:lstStyle/>
            <a:p>
              <a:endParaRPr lang="en-US"/>
            </a:p>
          </p:txBody>
        </p:sp>
        <p:sp>
          <p:nvSpPr>
            <p:cNvPr id="392467" name="Oval 275"/>
            <p:cNvSpPr>
              <a:spLocks noChangeArrowheads="1"/>
            </p:cNvSpPr>
            <p:nvPr/>
          </p:nvSpPr>
          <p:spPr bwMode="auto">
            <a:xfrm>
              <a:off x="4628" y="3551"/>
              <a:ext cx="88" cy="88"/>
            </a:xfrm>
            <a:prstGeom prst="ellipse">
              <a:avLst/>
            </a:prstGeom>
            <a:solidFill>
              <a:schemeClr val="tx2"/>
            </a:solidFill>
            <a:ln w="28575">
              <a:noFill/>
              <a:round/>
              <a:headEnd type="none" w="sm" len="sm"/>
              <a:tailEnd type="none" w="sm" len="sm"/>
            </a:ln>
            <a:effectLst/>
          </p:spPr>
          <p:txBody>
            <a:bodyPr wrap="none" anchor="ctr"/>
            <a:lstStyle/>
            <a:p>
              <a:endParaRPr lang="en-US"/>
            </a:p>
          </p:txBody>
        </p:sp>
      </p:grpSp>
      <p:grpSp>
        <p:nvGrpSpPr>
          <p:cNvPr id="392468" name="Group 276"/>
          <p:cNvGrpSpPr>
            <a:grpSpLocks/>
          </p:cNvGrpSpPr>
          <p:nvPr/>
        </p:nvGrpSpPr>
        <p:grpSpPr bwMode="auto">
          <a:xfrm>
            <a:off x="6672263" y="4341813"/>
            <a:ext cx="1795462" cy="1423987"/>
            <a:chOff x="3285" y="1056"/>
            <a:chExt cx="1131" cy="897"/>
          </a:xfrm>
        </p:grpSpPr>
        <p:sp>
          <p:nvSpPr>
            <p:cNvPr id="392469" name="Rectangle 277"/>
            <p:cNvSpPr>
              <a:spLocks noChangeArrowheads="1"/>
            </p:cNvSpPr>
            <p:nvPr/>
          </p:nvSpPr>
          <p:spPr bwMode="auto">
            <a:xfrm>
              <a:off x="3285" y="1089"/>
              <a:ext cx="1104" cy="864"/>
            </a:xfrm>
            <a:prstGeom prst="rect">
              <a:avLst/>
            </a:prstGeom>
            <a:solidFill>
              <a:srgbClr val="777777"/>
            </a:solidFill>
            <a:ln w="28575">
              <a:noFill/>
              <a:miter lim="800000"/>
              <a:headEnd type="none" w="sm" len="sm"/>
              <a:tailEnd type="none" w="sm" len="sm"/>
            </a:ln>
            <a:effectLst/>
          </p:spPr>
          <p:txBody>
            <a:bodyPr wrap="none" anchor="ctr"/>
            <a:lstStyle/>
            <a:p>
              <a:endParaRPr lang="en-US"/>
            </a:p>
          </p:txBody>
        </p:sp>
        <p:grpSp>
          <p:nvGrpSpPr>
            <p:cNvPr id="392470" name="Group 278"/>
            <p:cNvGrpSpPr>
              <a:grpSpLocks/>
            </p:cNvGrpSpPr>
            <p:nvPr/>
          </p:nvGrpSpPr>
          <p:grpSpPr bwMode="auto">
            <a:xfrm>
              <a:off x="3312" y="1056"/>
              <a:ext cx="1104" cy="864"/>
              <a:chOff x="3312" y="1056"/>
              <a:chExt cx="1104" cy="864"/>
            </a:xfrm>
          </p:grpSpPr>
          <p:sp>
            <p:nvSpPr>
              <p:cNvPr id="392471" name="Rectangle 279"/>
              <p:cNvSpPr>
                <a:spLocks noChangeArrowheads="1"/>
              </p:cNvSpPr>
              <p:nvPr/>
            </p:nvSpPr>
            <p:spPr bwMode="auto">
              <a:xfrm>
                <a:off x="3312" y="1056"/>
                <a:ext cx="1104" cy="864"/>
              </a:xfrm>
              <a:prstGeom prst="rect">
                <a:avLst/>
              </a:prstGeom>
              <a:solidFill>
                <a:srgbClr val="00FFFF"/>
              </a:solidFill>
              <a:ln w="28575">
                <a:solidFill>
                  <a:schemeClr val="accent1"/>
                </a:solidFill>
                <a:miter lim="800000"/>
                <a:headEnd type="none" w="sm" len="sm"/>
                <a:tailEnd type="none" w="sm" len="sm"/>
              </a:ln>
              <a:effectLst/>
            </p:spPr>
            <p:txBody>
              <a:bodyPr wrap="none" anchor="ctr"/>
              <a:lstStyle/>
              <a:p>
                <a:endParaRPr lang="en-US"/>
              </a:p>
            </p:txBody>
          </p:sp>
          <p:grpSp>
            <p:nvGrpSpPr>
              <p:cNvPr id="392472" name="Group 280"/>
              <p:cNvGrpSpPr>
                <a:grpSpLocks/>
              </p:cNvGrpSpPr>
              <p:nvPr/>
            </p:nvGrpSpPr>
            <p:grpSpPr bwMode="auto">
              <a:xfrm>
                <a:off x="3312" y="1200"/>
                <a:ext cx="1104" cy="8"/>
                <a:chOff x="3312" y="1200"/>
                <a:chExt cx="1104" cy="8"/>
              </a:xfrm>
            </p:grpSpPr>
            <p:sp>
              <p:nvSpPr>
                <p:cNvPr id="392473" name="Line 281"/>
                <p:cNvSpPr>
                  <a:spLocks noChangeShapeType="1"/>
                </p:cNvSpPr>
                <p:nvPr/>
              </p:nvSpPr>
              <p:spPr bwMode="auto">
                <a:xfrm>
                  <a:off x="3312" y="1200"/>
                  <a:ext cx="1104"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2474" name="Line 282"/>
                <p:cNvSpPr>
                  <a:spLocks noChangeShapeType="1"/>
                </p:cNvSpPr>
                <p:nvPr/>
              </p:nvSpPr>
              <p:spPr bwMode="auto">
                <a:xfrm>
                  <a:off x="3312" y="1208"/>
                  <a:ext cx="1104"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2475" name="Group 283"/>
              <p:cNvGrpSpPr>
                <a:grpSpLocks/>
              </p:cNvGrpSpPr>
              <p:nvPr/>
            </p:nvGrpSpPr>
            <p:grpSpPr bwMode="auto">
              <a:xfrm>
                <a:off x="3312" y="1320"/>
                <a:ext cx="1104" cy="8"/>
                <a:chOff x="3312" y="1324"/>
                <a:chExt cx="1104" cy="8"/>
              </a:xfrm>
            </p:grpSpPr>
            <p:sp>
              <p:nvSpPr>
                <p:cNvPr id="392476" name="Line 284"/>
                <p:cNvSpPr>
                  <a:spLocks noChangeShapeType="1"/>
                </p:cNvSpPr>
                <p:nvPr/>
              </p:nvSpPr>
              <p:spPr bwMode="auto">
                <a:xfrm>
                  <a:off x="3312" y="1324"/>
                  <a:ext cx="1104"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2477" name="Line 285"/>
                <p:cNvSpPr>
                  <a:spLocks noChangeShapeType="1"/>
                </p:cNvSpPr>
                <p:nvPr/>
              </p:nvSpPr>
              <p:spPr bwMode="auto">
                <a:xfrm>
                  <a:off x="3312" y="1332"/>
                  <a:ext cx="1104"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2478" name="Group 286"/>
              <p:cNvGrpSpPr>
                <a:grpSpLocks/>
              </p:cNvGrpSpPr>
              <p:nvPr/>
            </p:nvGrpSpPr>
            <p:grpSpPr bwMode="auto">
              <a:xfrm>
                <a:off x="3312" y="1440"/>
                <a:ext cx="1104" cy="8"/>
                <a:chOff x="3312" y="1324"/>
                <a:chExt cx="1104" cy="8"/>
              </a:xfrm>
            </p:grpSpPr>
            <p:sp>
              <p:nvSpPr>
                <p:cNvPr id="392479" name="Line 287"/>
                <p:cNvSpPr>
                  <a:spLocks noChangeShapeType="1"/>
                </p:cNvSpPr>
                <p:nvPr/>
              </p:nvSpPr>
              <p:spPr bwMode="auto">
                <a:xfrm>
                  <a:off x="3312" y="1324"/>
                  <a:ext cx="1104"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2480" name="Line 288"/>
                <p:cNvSpPr>
                  <a:spLocks noChangeShapeType="1"/>
                </p:cNvSpPr>
                <p:nvPr/>
              </p:nvSpPr>
              <p:spPr bwMode="auto">
                <a:xfrm>
                  <a:off x="3312" y="1332"/>
                  <a:ext cx="1104"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2481" name="Group 289"/>
              <p:cNvGrpSpPr>
                <a:grpSpLocks/>
              </p:cNvGrpSpPr>
              <p:nvPr/>
            </p:nvGrpSpPr>
            <p:grpSpPr bwMode="auto">
              <a:xfrm>
                <a:off x="3312" y="1560"/>
                <a:ext cx="1104" cy="8"/>
                <a:chOff x="3312" y="1324"/>
                <a:chExt cx="1104" cy="8"/>
              </a:xfrm>
            </p:grpSpPr>
            <p:sp>
              <p:nvSpPr>
                <p:cNvPr id="392482" name="Line 290"/>
                <p:cNvSpPr>
                  <a:spLocks noChangeShapeType="1"/>
                </p:cNvSpPr>
                <p:nvPr/>
              </p:nvSpPr>
              <p:spPr bwMode="auto">
                <a:xfrm>
                  <a:off x="3312" y="1324"/>
                  <a:ext cx="1104"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2483" name="Line 291"/>
                <p:cNvSpPr>
                  <a:spLocks noChangeShapeType="1"/>
                </p:cNvSpPr>
                <p:nvPr/>
              </p:nvSpPr>
              <p:spPr bwMode="auto">
                <a:xfrm>
                  <a:off x="3312" y="1332"/>
                  <a:ext cx="1104"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2484" name="Group 292"/>
              <p:cNvGrpSpPr>
                <a:grpSpLocks/>
              </p:cNvGrpSpPr>
              <p:nvPr/>
            </p:nvGrpSpPr>
            <p:grpSpPr bwMode="auto">
              <a:xfrm>
                <a:off x="3312" y="1680"/>
                <a:ext cx="1104" cy="8"/>
                <a:chOff x="3312" y="1324"/>
                <a:chExt cx="1104" cy="8"/>
              </a:xfrm>
            </p:grpSpPr>
            <p:sp>
              <p:nvSpPr>
                <p:cNvPr id="392485" name="Line 293"/>
                <p:cNvSpPr>
                  <a:spLocks noChangeShapeType="1"/>
                </p:cNvSpPr>
                <p:nvPr/>
              </p:nvSpPr>
              <p:spPr bwMode="auto">
                <a:xfrm>
                  <a:off x="3312" y="1324"/>
                  <a:ext cx="1104"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2486" name="Line 294"/>
                <p:cNvSpPr>
                  <a:spLocks noChangeShapeType="1"/>
                </p:cNvSpPr>
                <p:nvPr/>
              </p:nvSpPr>
              <p:spPr bwMode="auto">
                <a:xfrm>
                  <a:off x="3312" y="1332"/>
                  <a:ext cx="1104"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2487" name="Group 295"/>
              <p:cNvGrpSpPr>
                <a:grpSpLocks/>
              </p:cNvGrpSpPr>
              <p:nvPr/>
            </p:nvGrpSpPr>
            <p:grpSpPr bwMode="auto">
              <a:xfrm>
                <a:off x="3312" y="1800"/>
                <a:ext cx="1104" cy="8"/>
                <a:chOff x="3312" y="1324"/>
                <a:chExt cx="1104" cy="8"/>
              </a:xfrm>
            </p:grpSpPr>
            <p:sp>
              <p:nvSpPr>
                <p:cNvPr id="392488" name="Line 296"/>
                <p:cNvSpPr>
                  <a:spLocks noChangeShapeType="1"/>
                </p:cNvSpPr>
                <p:nvPr/>
              </p:nvSpPr>
              <p:spPr bwMode="auto">
                <a:xfrm>
                  <a:off x="3312" y="1324"/>
                  <a:ext cx="1104"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2489" name="Line 297"/>
                <p:cNvSpPr>
                  <a:spLocks noChangeShapeType="1"/>
                </p:cNvSpPr>
                <p:nvPr/>
              </p:nvSpPr>
              <p:spPr bwMode="auto">
                <a:xfrm>
                  <a:off x="3312" y="1332"/>
                  <a:ext cx="1104"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2490" name="Group 298"/>
              <p:cNvGrpSpPr>
                <a:grpSpLocks/>
              </p:cNvGrpSpPr>
              <p:nvPr/>
            </p:nvGrpSpPr>
            <p:grpSpPr bwMode="auto">
              <a:xfrm>
                <a:off x="3495" y="1203"/>
                <a:ext cx="8" cy="712"/>
                <a:chOff x="3475" y="1203"/>
                <a:chExt cx="8" cy="712"/>
              </a:xfrm>
            </p:grpSpPr>
            <p:sp>
              <p:nvSpPr>
                <p:cNvPr id="392491" name="Line 299"/>
                <p:cNvSpPr>
                  <a:spLocks noChangeShapeType="1"/>
                </p:cNvSpPr>
                <p:nvPr/>
              </p:nvSpPr>
              <p:spPr bwMode="auto">
                <a:xfrm rot="5400000">
                  <a:off x="3127" y="1559"/>
                  <a:ext cx="712"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2492" name="Line 300"/>
                <p:cNvSpPr>
                  <a:spLocks noChangeShapeType="1"/>
                </p:cNvSpPr>
                <p:nvPr/>
              </p:nvSpPr>
              <p:spPr bwMode="auto">
                <a:xfrm rot="5400000">
                  <a:off x="3122" y="1562"/>
                  <a:ext cx="706"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2493" name="Group 301"/>
              <p:cNvGrpSpPr>
                <a:grpSpLocks/>
              </p:cNvGrpSpPr>
              <p:nvPr/>
            </p:nvGrpSpPr>
            <p:grpSpPr bwMode="auto">
              <a:xfrm>
                <a:off x="3679" y="1203"/>
                <a:ext cx="8" cy="712"/>
                <a:chOff x="3475" y="1203"/>
                <a:chExt cx="8" cy="712"/>
              </a:xfrm>
            </p:grpSpPr>
            <p:sp>
              <p:nvSpPr>
                <p:cNvPr id="392494" name="Line 302"/>
                <p:cNvSpPr>
                  <a:spLocks noChangeShapeType="1"/>
                </p:cNvSpPr>
                <p:nvPr/>
              </p:nvSpPr>
              <p:spPr bwMode="auto">
                <a:xfrm rot="5400000">
                  <a:off x="3127" y="1559"/>
                  <a:ext cx="712"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2495" name="Line 303"/>
                <p:cNvSpPr>
                  <a:spLocks noChangeShapeType="1"/>
                </p:cNvSpPr>
                <p:nvPr/>
              </p:nvSpPr>
              <p:spPr bwMode="auto">
                <a:xfrm rot="5400000">
                  <a:off x="3122" y="1562"/>
                  <a:ext cx="706"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2496" name="Group 304"/>
              <p:cNvGrpSpPr>
                <a:grpSpLocks/>
              </p:cNvGrpSpPr>
              <p:nvPr/>
            </p:nvGrpSpPr>
            <p:grpSpPr bwMode="auto">
              <a:xfrm>
                <a:off x="3863" y="1203"/>
                <a:ext cx="8" cy="712"/>
                <a:chOff x="3475" y="1203"/>
                <a:chExt cx="8" cy="712"/>
              </a:xfrm>
            </p:grpSpPr>
            <p:sp>
              <p:nvSpPr>
                <p:cNvPr id="392497" name="Line 305"/>
                <p:cNvSpPr>
                  <a:spLocks noChangeShapeType="1"/>
                </p:cNvSpPr>
                <p:nvPr/>
              </p:nvSpPr>
              <p:spPr bwMode="auto">
                <a:xfrm rot="5400000">
                  <a:off x="3127" y="1559"/>
                  <a:ext cx="712"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2498" name="Line 306"/>
                <p:cNvSpPr>
                  <a:spLocks noChangeShapeType="1"/>
                </p:cNvSpPr>
                <p:nvPr/>
              </p:nvSpPr>
              <p:spPr bwMode="auto">
                <a:xfrm rot="5400000">
                  <a:off x="3122" y="1562"/>
                  <a:ext cx="706"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2499" name="Group 307"/>
              <p:cNvGrpSpPr>
                <a:grpSpLocks/>
              </p:cNvGrpSpPr>
              <p:nvPr/>
            </p:nvGrpSpPr>
            <p:grpSpPr bwMode="auto">
              <a:xfrm>
                <a:off x="4047" y="1203"/>
                <a:ext cx="8" cy="712"/>
                <a:chOff x="3475" y="1203"/>
                <a:chExt cx="8" cy="712"/>
              </a:xfrm>
            </p:grpSpPr>
            <p:sp>
              <p:nvSpPr>
                <p:cNvPr id="392500" name="Line 308"/>
                <p:cNvSpPr>
                  <a:spLocks noChangeShapeType="1"/>
                </p:cNvSpPr>
                <p:nvPr/>
              </p:nvSpPr>
              <p:spPr bwMode="auto">
                <a:xfrm rot="5400000">
                  <a:off x="3127" y="1559"/>
                  <a:ext cx="712"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2501" name="Line 309"/>
                <p:cNvSpPr>
                  <a:spLocks noChangeShapeType="1"/>
                </p:cNvSpPr>
                <p:nvPr/>
              </p:nvSpPr>
              <p:spPr bwMode="auto">
                <a:xfrm rot="5400000">
                  <a:off x="3122" y="1562"/>
                  <a:ext cx="706"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2502" name="Group 310"/>
              <p:cNvGrpSpPr>
                <a:grpSpLocks/>
              </p:cNvGrpSpPr>
              <p:nvPr/>
            </p:nvGrpSpPr>
            <p:grpSpPr bwMode="auto">
              <a:xfrm>
                <a:off x="4231" y="1203"/>
                <a:ext cx="8" cy="712"/>
                <a:chOff x="3475" y="1203"/>
                <a:chExt cx="8" cy="712"/>
              </a:xfrm>
            </p:grpSpPr>
            <p:sp>
              <p:nvSpPr>
                <p:cNvPr id="392503" name="Line 311"/>
                <p:cNvSpPr>
                  <a:spLocks noChangeShapeType="1"/>
                </p:cNvSpPr>
                <p:nvPr/>
              </p:nvSpPr>
              <p:spPr bwMode="auto">
                <a:xfrm rot="5400000">
                  <a:off x="3127" y="1559"/>
                  <a:ext cx="712"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2504" name="Line 312"/>
                <p:cNvSpPr>
                  <a:spLocks noChangeShapeType="1"/>
                </p:cNvSpPr>
                <p:nvPr/>
              </p:nvSpPr>
              <p:spPr bwMode="auto">
                <a:xfrm rot="5400000">
                  <a:off x="3122" y="1562"/>
                  <a:ext cx="706" cy="0"/>
                </a:xfrm>
                <a:prstGeom prst="line">
                  <a:avLst/>
                </a:prstGeom>
                <a:noFill/>
                <a:ln w="12700">
                  <a:solidFill>
                    <a:schemeClr val="folHlink"/>
                  </a:solidFill>
                  <a:round/>
                  <a:headEnd type="none" w="sm" len="sm"/>
                  <a:tailEnd type="none" w="sm" len="sm"/>
                </a:ln>
                <a:effectLst/>
              </p:spPr>
              <p:txBody>
                <a:bodyPr/>
                <a:lstStyle/>
                <a:p>
                  <a:endParaRPr lang="en-US"/>
                </a:p>
              </p:txBody>
            </p:sp>
          </p:grpSp>
        </p:grpSp>
      </p:grpSp>
      <p:sp>
        <p:nvSpPr>
          <p:cNvPr id="392505" name="Text Box 313"/>
          <p:cNvSpPr txBox="1">
            <a:spLocks noChangeArrowheads="1"/>
          </p:cNvSpPr>
          <p:nvPr/>
        </p:nvSpPr>
        <p:spPr bwMode="auto">
          <a:xfrm>
            <a:off x="7010400" y="4321175"/>
            <a:ext cx="1196975" cy="304800"/>
          </a:xfrm>
          <a:prstGeom prst="rect">
            <a:avLst/>
          </a:prstGeom>
          <a:noFill/>
          <a:ln w="28575">
            <a:noFill/>
            <a:miter lim="800000"/>
            <a:headEnd type="none" w="sm" len="sm"/>
            <a:tailEnd type="none" w="sm" len="sm"/>
          </a:ln>
          <a:effectLst/>
        </p:spPr>
        <p:txBody>
          <a:bodyPr wrap="none">
            <a:spAutoFit/>
          </a:bodyPr>
          <a:lstStyle/>
          <a:p>
            <a:pPr eaLnBrk="0" hangingPunct="0">
              <a:spcBef>
                <a:spcPct val="0"/>
              </a:spcBef>
              <a:buClrTx/>
              <a:buFontTx/>
              <a:buNone/>
            </a:pPr>
            <a:r>
              <a:rPr lang="en-US" sz="1400"/>
              <a:t>…and so on</a:t>
            </a:r>
          </a:p>
        </p:txBody>
      </p:sp>
      <p:grpSp>
        <p:nvGrpSpPr>
          <p:cNvPr id="392506" name="Group 314"/>
          <p:cNvGrpSpPr>
            <a:grpSpLocks/>
          </p:cNvGrpSpPr>
          <p:nvPr/>
        </p:nvGrpSpPr>
        <p:grpSpPr bwMode="auto">
          <a:xfrm>
            <a:off x="7531100" y="5849938"/>
            <a:ext cx="109538" cy="430212"/>
            <a:chOff x="4628" y="3293"/>
            <a:chExt cx="88" cy="346"/>
          </a:xfrm>
        </p:grpSpPr>
        <p:sp>
          <p:nvSpPr>
            <p:cNvPr id="392507" name="Oval 315"/>
            <p:cNvSpPr>
              <a:spLocks noChangeArrowheads="1"/>
            </p:cNvSpPr>
            <p:nvPr/>
          </p:nvSpPr>
          <p:spPr bwMode="auto">
            <a:xfrm>
              <a:off x="4628" y="3293"/>
              <a:ext cx="88" cy="88"/>
            </a:xfrm>
            <a:prstGeom prst="ellipse">
              <a:avLst/>
            </a:prstGeom>
            <a:solidFill>
              <a:schemeClr val="tx2"/>
            </a:solidFill>
            <a:ln w="28575">
              <a:noFill/>
              <a:round/>
              <a:headEnd type="none" w="sm" len="sm"/>
              <a:tailEnd type="none" w="sm" len="sm"/>
            </a:ln>
            <a:effectLst/>
          </p:spPr>
          <p:txBody>
            <a:bodyPr wrap="none" anchor="ctr"/>
            <a:lstStyle/>
            <a:p>
              <a:endParaRPr lang="en-US"/>
            </a:p>
          </p:txBody>
        </p:sp>
        <p:sp>
          <p:nvSpPr>
            <p:cNvPr id="392508" name="Oval 316"/>
            <p:cNvSpPr>
              <a:spLocks noChangeArrowheads="1"/>
            </p:cNvSpPr>
            <p:nvPr/>
          </p:nvSpPr>
          <p:spPr bwMode="auto">
            <a:xfrm>
              <a:off x="4628" y="3422"/>
              <a:ext cx="88" cy="88"/>
            </a:xfrm>
            <a:prstGeom prst="ellipse">
              <a:avLst/>
            </a:prstGeom>
            <a:solidFill>
              <a:schemeClr val="tx2"/>
            </a:solidFill>
            <a:ln w="28575">
              <a:noFill/>
              <a:round/>
              <a:headEnd type="none" w="sm" len="sm"/>
              <a:tailEnd type="none" w="sm" len="sm"/>
            </a:ln>
            <a:effectLst/>
          </p:spPr>
          <p:txBody>
            <a:bodyPr wrap="none" anchor="ctr"/>
            <a:lstStyle/>
            <a:p>
              <a:endParaRPr lang="en-US"/>
            </a:p>
          </p:txBody>
        </p:sp>
        <p:sp>
          <p:nvSpPr>
            <p:cNvPr id="392509" name="Oval 317"/>
            <p:cNvSpPr>
              <a:spLocks noChangeArrowheads="1"/>
            </p:cNvSpPr>
            <p:nvPr/>
          </p:nvSpPr>
          <p:spPr bwMode="auto">
            <a:xfrm>
              <a:off x="4628" y="3551"/>
              <a:ext cx="88" cy="88"/>
            </a:xfrm>
            <a:prstGeom prst="ellipse">
              <a:avLst/>
            </a:prstGeom>
            <a:solidFill>
              <a:schemeClr val="tx2"/>
            </a:solidFill>
            <a:ln w="28575">
              <a:noFill/>
              <a:round/>
              <a:headEnd type="none" w="sm" len="sm"/>
              <a:tailEnd type="none" w="sm" len="sm"/>
            </a:ln>
            <a:effectLst/>
          </p:spPr>
          <p:txBody>
            <a:bodyPr wrap="none" anchor="ctr"/>
            <a:lstStyle/>
            <a:p>
              <a:endParaRPr lang="en-US"/>
            </a:p>
          </p:txBody>
        </p:sp>
      </p:grpSp>
      <p:sp>
        <p:nvSpPr>
          <p:cNvPr id="392510" name="Rectangle 318"/>
          <p:cNvSpPr>
            <a:spLocks noChangeArrowheads="1"/>
          </p:cNvSpPr>
          <p:nvPr/>
        </p:nvSpPr>
        <p:spPr bwMode="auto">
          <a:xfrm>
            <a:off x="1857375" y="5019675"/>
            <a:ext cx="1198563" cy="271463"/>
          </a:xfrm>
          <a:prstGeom prst="rect">
            <a:avLst/>
          </a:prstGeom>
          <a:noFill/>
          <a:ln w="9525">
            <a:noFill/>
            <a:miter lim="800000"/>
            <a:headEnd/>
            <a:tailEnd/>
          </a:ln>
          <a:effectLst/>
        </p:spPr>
        <p:txBody>
          <a:bodyPr wrap="none" lIns="92075" tIns="46038" rIns="92075" bIns="46038" anchorCtr="1"/>
          <a:lstStyle/>
          <a:p>
            <a:pPr algn="l" defTabSz="1204913" eaLnBrk="0" hangingPunct="0">
              <a:lnSpc>
                <a:spcPct val="70000"/>
              </a:lnSpc>
              <a:spcBef>
                <a:spcPct val="0"/>
              </a:spcBef>
              <a:buClrTx/>
              <a:buFontTx/>
              <a:buNone/>
            </a:pPr>
            <a:endParaRPr lang="en-US"/>
          </a:p>
        </p:txBody>
      </p:sp>
      <p:sp>
        <p:nvSpPr>
          <p:cNvPr id="392538" name="Text Box 346"/>
          <p:cNvSpPr txBox="1">
            <a:spLocks noChangeArrowheads="1"/>
          </p:cNvSpPr>
          <p:nvPr/>
        </p:nvSpPr>
        <p:spPr bwMode="auto">
          <a:xfrm>
            <a:off x="990600" y="5334000"/>
            <a:ext cx="2343150" cy="366713"/>
          </a:xfrm>
          <a:prstGeom prst="rect">
            <a:avLst/>
          </a:prstGeom>
          <a:noFill/>
          <a:ln w="28575">
            <a:noFill/>
            <a:miter lim="800000"/>
            <a:headEnd type="none" w="sm" len="sm"/>
            <a:tailEnd type="none" w="sm" len="sm"/>
          </a:ln>
          <a:effectLst/>
        </p:spPr>
        <p:txBody>
          <a:bodyPr wrap="none">
            <a:spAutoFit/>
          </a:bodyPr>
          <a:lstStyle/>
          <a:p>
            <a:pPr defTabSz="228600"/>
            <a:r>
              <a:rPr lang="en-US"/>
              <a:t>System Global Area</a:t>
            </a:r>
          </a:p>
        </p:txBody>
      </p:sp>
      <p:sp>
        <p:nvSpPr>
          <p:cNvPr id="392539" name="Text Box 347"/>
          <p:cNvSpPr txBox="1">
            <a:spLocks noChangeArrowheads="1"/>
          </p:cNvSpPr>
          <p:nvPr/>
        </p:nvSpPr>
        <p:spPr bwMode="gray">
          <a:xfrm>
            <a:off x="7277100" y="660400"/>
            <a:ext cx="1674813" cy="1609725"/>
          </a:xfrm>
          <a:prstGeom prst="rect">
            <a:avLst/>
          </a:prstGeom>
          <a:noFill/>
          <a:ln w="28575">
            <a:solidFill>
              <a:schemeClr val="tx1"/>
            </a:solidFill>
            <a:miter lim="800000"/>
            <a:headEnd type="none" w="sm" len="sm"/>
            <a:tailEnd type="none" w="sm" len="sm"/>
          </a:ln>
          <a:effectLst/>
        </p:spPr>
        <p:txBody>
          <a:bodyPr>
            <a:spAutoFit/>
          </a:bodyPr>
          <a:lstStyle/>
          <a:p>
            <a:pPr algn="l" defTabSz="228600">
              <a:spcBef>
                <a:spcPct val="0"/>
              </a:spcBef>
            </a:pPr>
            <a:r>
              <a:rPr lang="en-US" sz="1400">
                <a:solidFill>
                  <a:srgbClr val="0000FF"/>
                </a:solidFill>
              </a:rPr>
              <a:t>	</a:t>
            </a:r>
            <a:r>
              <a:rPr lang="en-US" sz="1400">
                <a:solidFill>
                  <a:schemeClr val="folHlink"/>
                </a:solidFill>
              </a:rPr>
              <a:t>Components</a:t>
            </a:r>
            <a:endParaRPr lang="en-US" sz="1400">
              <a:solidFill>
                <a:srgbClr val="0000FF"/>
              </a:solidFill>
            </a:endParaRPr>
          </a:p>
          <a:p>
            <a:pPr algn="l" defTabSz="228600" eaLnBrk="0" hangingPunct="0">
              <a:spcBef>
                <a:spcPct val="0"/>
              </a:spcBef>
              <a:buClrTx/>
              <a:buFontTx/>
              <a:buNone/>
            </a:pPr>
            <a:r>
              <a:rPr lang="en-US" sz="1400">
                <a:solidFill>
                  <a:srgbClr val="0000FF"/>
                </a:solidFill>
              </a:rPr>
              <a:t>	</a:t>
            </a:r>
            <a:r>
              <a:rPr lang="en-US" sz="1400">
                <a:solidFill>
                  <a:schemeClr val="folHlink"/>
                </a:solidFill>
              </a:rPr>
              <a:t>SQL*Plus</a:t>
            </a:r>
          </a:p>
          <a:p>
            <a:pPr algn="l" defTabSz="228600">
              <a:spcBef>
                <a:spcPct val="0"/>
              </a:spcBef>
            </a:pPr>
            <a:r>
              <a:rPr lang="en-US" sz="1400">
                <a:solidFill>
                  <a:srgbClr val="0000FF"/>
                </a:solidFill>
              </a:rPr>
              <a:t>	</a:t>
            </a:r>
            <a:r>
              <a:rPr lang="en-US" sz="1400">
                <a:solidFill>
                  <a:schemeClr val="folHlink"/>
                </a:solidFill>
              </a:rPr>
              <a:t>Init Params</a:t>
            </a:r>
            <a:endParaRPr lang="en-US" sz="1400">
              <a:solidFill>
                <a:srgbClr val="0000FF"/>
              </a:solidFill>
            </a:endParaRPr>
          </a:p>
          <a:p>
            <a:pPr algn="l" defTabSz="228600">
              <a:spcBef>
                <a:spcPct val="0"/>
              </a:spcBef>
            </a:pPr>
            <a:r>
              <a:rPr lang="en-US" sz="1400">
                <a:solidFill>
                  <a:srgbClr val="0000FF"/>
                </a:solidFill>
              </a:rPr>
              <a:t>	</a:t>
            </a:r>
            <a:r>
              <a:rPr lang="en-US" sz="1400">
                <a:solidFill>
                  <a:schemeClr val="folHlink"/>
                </a:solidFill>
              </a:rPr>
              <a:t>DB Startup</a:t>
            </a:r>
            <a:endParaRPr lang="en-US" sz="1400">
              <a:solidFill>
                <a:srgbClr val="0000FF"/>
              </a:solidFill>
            </a:endParaRPr>
          </a:p>
          <a:p>
            <a:pPr algn="l" defTabSz="228600">
              <a:spcBef>
                <a:spcPct val="0"/>
              </a:spcBef>
            </a:pPr>
            <a:r>
              <a:rPr lang="en-US" sz="1400"/>
              <a:t>	</a:t>
            </a:r>
            <a:r>
              <a:rPr lang="en-US" sz="1400">
                <a:solidFill>
                  <a:schemeClr val="folHlink"/>
                </a:solidFill>
              </a:rPr>
              <a:t>DB Shutdown</a:t>
            </a:r>
            <a:endParaRPr lang="en-US" sz="1400"/>
          </a:p>
          <a:p>
            <a:pPr algn="l" defTabSz="228600">
              <a:spcBef>
                <a:spcPct val="0"/>
              </a:spcBef>
            </a:pPr>
            <a:r>
              <a:rPr lang="en-US" sz="1400"/>
              <a:t>	</a:t>
            </a:r>
            <a:r>
              <a:rPr lang="en-US" sz="1400">
                <a:solidFill>
                  <a:schemeClr val="folHlink"/>
                </a:solidFill>
              </a:rPr>
              <a:t>Alert Log</a:t>
            </a:r>
            <a:endParaRPr lang="en-US" sz="1400"/>
          </a:p>
          <a:p>
            <a:pPr algn="l" defTabSz="228600">
              <a:spcBef>
                <a:spcPct val="0"/>
              </a:spcBef>
            </a:pPr>
            <a:r>
              <a:rPr lang="en-US" sz="1400">
                <a:solidFill>
                  <a:srgbClr val="0000FF"/>
                </a:solidFill>
              </a:rPr>
              <a:t>&gt;	Perf Views</a:t>
            </a:r>
          </a:p>
        </p:txBody>
      </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p:txBody>
          <a:bodyPr/>
          <a:lstStyle/>
          <a:p>
            <a:r>
              <a:rPr lang="en-US"/>
              <a:t>Dynamic Performance Views:</a:t>
            </a:r>
            <a:br>
              <a:rPr lang="en-US"/>
            </a:br>
            <a:r>
              <a:rPr lang="en-US"/>
              <a:t>Usage Examples</a:t>
            </a:r>
          </a:p>
        </p:txBody>
      </p:sp>
      <p:sp>
        <p:nvSpPr>
          <p:cNvPr id="394243" name="Rectangle 3"/>
          <p:cNvSpPr>
            <a:spLocks noChangeArrowheads="1"/>
          </p:cNvSpPr>
          <p:nvPr/>
        </p:nvSpPr>
        <p:spPr bwMode="blackGray">
          <a:xfrm>
            <a:off x="979488" y="1905000"/>
            <a:ext cx="7554912" cy="730250"/>
          </a:xfrm>
          <a:prstGeom prst="rect">
            <a:avLst/>
          </a:prstGeom>
          <a:solidFill>
            <a:schemeClr val="accent1"/>
          </a:solidFill>
          <a:ln w="28575">
            <a:solidFill>
              <a:schemeClr val="bg2"/>
            </a:solidFill>
            <a:miter lim="800000"/>
            <a:headEnd/>
            <a:tailEnd/>
          </a:ln>
          <a:effectLst/>
        </p:spPr>
        <p:txBody>
          <a:bodyPr lIns="92075" tIns="46038" rIns="92075" bIns="46038">
            <a:spAutoFit/>
          </a:bodyPr>
          <a:lstStyle/>
          <a:p>
            <a:pPr algn="l" defTabSz="400050" eaLnBrk="0" hangingPunct="0">
              <a:spcBef>
                <a:spcPct val="0"/>
              </a:spcBef>
              <a:buClrTx/>
              <a:buFontTx/>
              <a:buNone/>
              <a:tabLst>
                <a:tab pos="400050" algn="r"/>
                <a:tab pos="673100" algn="l"/>
              </a:tabLst>
            </a:pPr>
            <a:r>
              <a:rPr lang="en-US" sz="2000">
                <a:solidFill>
                  <a:schemeClr val="bg2"/>
                </a:solidFill>
                <a:latin typeface="Courier New" pitchFamily="49" charset="0"/>
              </a:rPr>
              <a:t>SQL&gt; SELECT sql_text, executions FROM v$sql WHERE cpu_time &gt; 200000;</a:t>
            </a:r>
          </a:p>
        </p:txBody>
      </p:sp>
      <p:sp>
        <p:nvSpPr>
          <p:cNvPr id="394244" name="Rectangle 4"/>
          <p:cNvSpPr>
            <a:spLocks noChangeArrowheads="1"/>
          </p:cNvSpPr>
          <p:nvPr/>
        </p:nvSpPr>
        <p:spPr bwMode="blackGray">
          <a:xfrm>
            <a:off x="979488" y="3200400"/>
            <a:ext cx="7554912" cy="730250"/>
          </a:xfrm>
          <a:prstGeom prst="rect">
            <a:avLst/>
          </a:prstGeom>
          <a:solidFill>
            <a:schemeClr val="accent1"/>
          </a:solidFill>
          <a:ln w="28575">
            <a:solidFill>
              <a:schemeClr val="bg2"/>
            </a:solidFill>
            <a:miter lim="800000"/>
            <a:headEnd/>
            <a:tailEnd/>
          </a:ln>
          <a:effectLst/>
        </p:spPr>
        <p:txBody>
          <a:bodyPr lIns="92075" tIns="46038" rIns="92075" bIns="46038">
            <a:spAutoFit/>
          </a:bodyPr>
          <a:lstStyle/>
          <a:p>
            <a:pPr algn="l" defTabSz="400050" eaLnBrk="0" hangingPunct="0">
              <a:spcBef>
                <a:spcPct val="0"/>
              </a:spcBef>
              <a:buClrTx/>
              <a:buFontTx/>
              <a:buNone/>
              <a:tabLst>
                <a:tab pos="400050" algn="r"/>
                <a:tab pos="673100" algn="l"/>
              </a:tabLst>
            </a:pPr>
            <a:r>
              <a:rPr lang="en-US" sz="2000">
                <a:solidFill>
                  <a:schemeClr val="bg2"/>
                </a:solidFill>
                <a:latin typeface="Courier New" pitchFamily="49" charset="0"/>
              </a:rPr>
              <a:t>SQL&gt; SELECT * FROM v$session WHERE machine = 'EDRSR9P1' and logon_time &gt; SYSDATE - 1;</a:t>
            </a:r>
          </a:p>
        </p:txBody>
      </p:sp>
      <p:sp>
        <p:nvSpPr>
          <p:cNvPr id="394245" name="Rectangle 5"/>
          <p:cNvSpPr>
            <a:spLocks noChangeArrowheads="1"/>
          </p:cNvSpPr>
          <p:nvPr/>
        </p:nvSpPr>
        <p:spPr bwMode="blackGray">
          <a:xfrm>
            <a:off x="979488" y="4495800"/>
            <a:ext cx="7554912" cy="730250"/>
          </a:xfrm>
          <a:prstGeom prst="rect">
            <a:avLst/>
          </a:prstGeom>
          <a:solidFill>
            <a:schemeClr val="accent1"/>
          </a:solidFill>
          <a:ln w="28575">
            <a:solidFill>
              <a:schemeClr val="bg2"/>
            </a:solidFill>
            <a:miter lim="800000"/>
            <a:headEnd/>
            <a:tailEnd/>
          </a:ln>
          <a:effectLst/>
        </p:spPr>
        <p:txBody>
          <a:bodyPr lIns="92075" tIns="46038" rIns="92075" bIns="46038">
            <a:spAutoFit/>
          </a:bodyPr>
          <a:lstStyle/>
          <a:p>
            <a:pPr algn="l" defTabSz="400050" eaLnBrk="0" hangingPunct="0">
              <a:spcBef>
                <a:spcPct val="0"/>
              </a:spcBef>
              <a:buClrTx/>
              <a:buFontTx/>
              <a:buNone/>
              <a:tabLst>
                <a:tab pos="400050" algn="r"/>
                <a:tab pos="673100" algn="l"/>
              </a:tabLst>
            </a:pPr>
            <a:r>
              <a:rPr lang="en-US" sz="2000">
                <a:solidFill>
                  <a:schemeClr val="bg2"/>
                </a:solidFill>
                <a:latin typeface="Courier New" pitchFamily="49" charset="0"/>
              </a:rPr>
              <a:t>SQL&gt; SELECT sid, ctime FROM v$lock </a:t>
            </a:r>
            <a:br>
              <a:rPr lang="en-US" sz="2000">
                <a:solidFill>
                  <a:schemeClr val="bg2"/>
                </a:solidFill>
                <a:latin typeface="Courier New" pitchFamily="49" charset="0"/>
              </a:rPr>
            </a:br>
            <a:r>
              <a:rPr lang="en-US" sz="2000">
                <a:solidFill>
                  <a:schemeClr val="bg2"/>
                </a:solidFill>
                <a:latin typeface="Courier New" pitchFamily="49" charset="0"/>
              </a:rPr>
              <a:t>WHERE block &gt; 0;</a:t>
            </a:r>
          </a:p>
        </p:txBody>
      </p:sp>
      <p:sp>
        <p:nvSpPr>
          <p:cNvPr id="394246" name="Rectangle 6"/>
          <p:cNvSpPr>
            <a:spLocks noChangeArrowheads="1"/>
          </p:cNvSpPr>
          <p:nvPr/>
        </p:nvSpPr>
        <p:spPr bwMode="auto">
          <a:xfrm>
            <a:off x="6834188" y="1962150"/>
            <a:ext cx="876300" cy="323850"/>
          </a:xfrm>
          <a:prstGeom prst="rect">
            <a:avLst/>
          </a:prstGeom>
          <a:noFill/>
          <a:ln w="28575">
            <a:solidFill>
              <a:srgbClr val="FF0000"/>
            </a:solidFill>
            <a:miter lim="800000"/>
            <a:headEnd type="none" w="sm" len="sm"/>
            <a:tailEnd type="none" w="sm" len="sm"/>
          </a:ln>
          <a:effectLst/>
        </p:spPr>
        <p:txBody>
          <a:bodyPr wrap="none" anchor="ctr"/>
          <a:lstStyle/>
          <a:p>
            <a:endParaRPr lang="en-US"/>
          </a:p>
        </p:txBody>
      </p:sp>
      <p:sp>
        <p:nvSpPr>
          <p:cNvPr id="394247" name="Rectangle 7"/>
          <p:cNvSpPr>
            <a:spLocks noChangeArrowheads="1"/>
          </p:cNvSpPr>
          <p:nvPr/>
        </p:nvSpPr>
        <p:spPr bwMode="auto">
          <a:xfrm>
            <a:off x="3938588" y="3248025"/>
            <a:ext cx="1447800" cy="333375"/>
          </a:xfrm>
          <a:prstGeom prst="rect">
            <a:avLst/>
          </a:prstGeom>
          <a:noFill/>
          <a:ln w="28575">
            <a:solidFill>
              <a:srgbClr val="FF0000"/>
            </a:solidFill>
            <a:miter lim="800000"/>
            <a:headEnd type="none" w="sm" len="sm"/>
            <a:tailEnd type="none" w="sm" len="sm"/>
          </a:ln>
          <a:effectLst/>
        </p:spPr>
        <p:txBody>
          <a:bodyPr wrap="none" anchor="ctr"/>
          <a:lstStyle/>
          <a:p>
            <a:endParaRPr lang="en-US"/>
          </a:p>
        </p:txBody>
      </p:sp>
      <p:sp>
        <p:nvSpPr>
          <p:cNvPr id="394248" name="Rectangle 8"/>
          <p:cNvSpPr>
            <a:spLocks noChangeArrowheads="1"/>
          </p:cNvSpPr>
          <p:nvPr/>
        </p:nvSpPr>
        <p:spPr bwMode="auto">
          <a:xfrm>
            <a:off x="5300663" y="4533900"/>
            <a:ext cx="1028700" cy="339725"/>
          </a:xfrm>
          <a:prstGeom prst="rect">
            <a:avLst/>
          </a:prstGeom>
          <a:noFill/>
          <a:ln w="28575">
            <a:solidFill>
              <a:srgbClr val="FF0000"/>
            </a:solidFill>
            <a:miter lim="800000"/>
            <a:headEnd type="none" w="sm" len="sm"/>
            <a:tailEnd type="none" w="sm" len="sm"/>
          </a:ln>
          <a:effectLst/>
        </p:spPr>
        <p:txBody>
          <a:bodyPr wrap="none" anchor="ctr"/>
          <a:lstStyle/>
          <a:p>
            <a:endParaRPr lang="en-US"/>
          </a:p>
        </p:txBody>
      </p:sp>
      <p:sp>
        <p:nvSpPr>
          <p:cNvPr id="394252" name="Oval 12"/>
          <p:cNvSpPr>
            <a:spLocks noChangeArrowheads="1"/>
          </p:cNvSpPr>
          <p:nvPr/>
        </p:nvSpPr>
        <p:spPr bwMode="blackWhite">
          <a:xfrm>
            <a:off x="533400" y="2057400"/>
            <a:ext cx="414338" cy="414338"/>
          </a:xfrm>
          <a:prstGeom prst="ellipse">
            <a:avLst/>
          </a:prstGeom>
          <a:solidFill>
            <a:srgbClr val="99CC00"/>
          </a:solidFill>
          <a:ln w="28575">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sz="2000"/>
              <a:t>1</a:t>
            </a:r>
          </a:p>
        </p:txBody>
      </p:sp>
      <p:sp>
        <p:nvSpPr>
          <p:cNvPr id="394253" name="Oval 13"/>
          <p:cNvSpPr>
            <a:spLocks noChangeArrowheads="1"/>
          </p:cNvSpPr>
          <p:nvPr/>
        </p:nvSpPr>
        <p:spPr bwMode="blackWhite">
          <a:xfrm>
            <a:off x="533400" y="3276600"/>
            <a:ext cx="411163" cy="414338"/>
          </a:xfrm>
          <a:prstGeom prst="ellipse">
            <a:avLst/>
          </a:prstGeom>
          <a:solidFill>
            <a:srgbClr val="99CC00"/>
          </a:solidFill>
          <a:ln w="28575">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sz="2000"/>
              <a:t>2</a:t>
            </a:r>
          </a:p>
        </p:txBody>
      </p:sp>
      <p:sp>
        <p:nvSpPr>
          <p:cNvPr id="394254" name="Oval 14"/>
          <p:cNvSpPr>
            <a:spLocks noChangeArrowheads="1"/>
          </p:cNvSpPr>
          <p:nvPr/>
        </p:nvSpPr>
        <p:spPr bwMode="blackWhite">
          <a:xfrm>
            <a:off x="533400" y="4648200"/>
            <a:ext cx="414338" cy="414338"/>
          </a:xfrm>
          <a:prstGeom prst="ellipse">
            <a:avLst/>
          </a:prstGeom>
          <a:solidFill>
            <a:srgbClr val="99CC00"/>
          </a:solidFill>
          <a:ln w="28575">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sz="2000"/>
              <a:t>3</a:t>
            </a:r>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2" name="Rectangle 4"/>
          <p:cNvSpPr>
            <a:spLocks noGrp="1" noChangeArrowheads="1"/>
          </p:cNvSpPr>
          <p:nvPr>
            <p:ph type="title"/>
          </p:nvPr>
        </p:nvSpPr>
        <p:spPr/>
        <p:txBody>
          <a:bodyPr/>
          <a:lstStyle/>
          <a:p>
            <a:r>
              <a:rPr lang="en-US"/>
              <a:t>Dynamic Performance Views: Considerations</a:t>
            </a:r>
          </a:p>
        </p:txBody>
      </p:sp>
      <p:sp>
        <p:nvSpPr>
          <p:cNvPr id="396293" name="Rectangle 5"/>
          <p:cNvSpPr>
            <a:spLocks noGrp="1" noChangeArrowheads="1"/>
          </p:cNvSpPr>
          <p:nvPr>
            <p:ph type="body" idx="1"/>
          </p:nvPr>
        </p:nvSpPr>
        <p:spPr>
          <a:xfrm>
            <a:off x="609600" y="1447800"/>
            <a:ext cx="7918450" cy="3732213"/>
          </a:xfrm>
        </p:spPr>
        <p:txBody>
          <a:bodyPr/>
          <a:lstStyle/>
          <a:p>
            <a:pPr lvl="1"/>
            <a:r>
              <a:rPr lang="en-US"/>
              <a:t>These views are owned by the </a:t>
            </a:r>
            <a:r>
              <a:rPr lang="en-US">
                <a:latin typeface="Courier New" pitchFamily="49" charset="0"/>
              </a:rPr>
              <a:t>SYS</a:t>
            </a:r>
            <a:r>
              <a:rPr lang="en-US"/>
              <a:t> user.</a:t>
            </a:r>
          </a:p>
          <a:p>
            <a:pPr lvl="1"/>
            <a:r>
              <a:rPr lang="en-US"/>
              <a:t>Different views are available at different times:</a:t>
            </a:r>
          </a:p>
          <a:p>
            <a:pPr lvl="2"/>
            <a:r>
              <a:rPr lang="en-US"/>
              <a:t>The instance has been started.</a:t>
            </a:r>
          </a:p>
          <a:p>
            <a:pPr lvl="2"/>
            <a:r>
              <a:rPr lang="en-US"/>
              <a:t>The database is mounted.</a:t>
            </a:r>
          </a:p>
          <a:p>
            <a:pPr lvl="2"/>
            <a:r>
              <a:rPr lang="en-US"/>
              <a:t>The database is open.</a:t>
            </a:r>
          </a:p>
          <a:p>
            <a:pPr lvl="1"/>
            <a:r>
              <a:rPr lang="en-US"/>
              <a:t>You can query </a:t>
            </a:r>
            <a:r>
              <a:rPr lang="en-US">
                <a:latin typeface="Courier New" pitchFamily="49" charset="0"/>
              </a:rPr>
              <a:t>V$FIXED_TABLE</a:t>
            </a:r>
            <a:r>
              <a:rPr lang="en-US"/>
              <a:t> to see all the view names.</a:t>
            </a:r>
          </a:p>
          <a:p>
            <a:pPr lvl="1"/>
            <a:r>
              <a:rPr lang="en-US"/>
              <a:t>These views are often referred to as “v-dollar views.”</a:t>
            </a:r>
          </a:p>
          <a:p>
            <a:pPr lvl="1"/>
            <a:r>
              <a:rPr lang="en-US"/>
              <a:t>Read consistency is not guaranteed on these views because the data is dynamic.</a:t>
            </a:r>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621" name="Rectangle 285"/>
          <p:cNvSpPr>
            <a:spLocks noChangeArrowheads="1"/>
          </p:cNvSpPr>
          <p:nvPr/>
        </p:nvSpPr>
        <p:spPr bwMode="auto">
          <a:xfrm>
            <a:off x="1143000" y="2195513"/>
            <a:ext cx="2133600" cy="2590800"/>
          </a:xfrm>
          <a:prstGeom prst="rect">
            <a:avLst/>
          </a:prstGeom>
          <a:solidFill>
            <a:srgbClr val="FFCC99"/>
          </a:solidFill>
          <a:ln w="28575">
            <a:solidFill>
              <a:schemeClr val="tx1"/>
            </a:solidFill>
            <a:miter lim="800000"/>
            <a:headEnd type="none" w="sm" len="sm"/>
            <a:tailEnd type="none" w="sm" len="sm"/>
          </a:ln>
          <a:effectLst/>
        </p:spPr>
        <p:txBody>
          <a:bodyPr wrap="none" anchor="ctr"/>
          <a:lstStyle/>
          <a:p>
            <a:endParaRPr lang="en-US"/>
          </a:p>
        </p:txBody>
      </p:sp>
      <p:sp>
        <p:nvSpPr>
          <p:cNvPr id="398338" name="Rectangle 2"/>
          <p:cNvSpPr>
            <a:spLocks noGrp="1" noChangeArrowheads="1"/>
          </p:cNvSpPr>
          <p:nvPr>
            <p:ph type="title"/>
          </p:nvPr>
        </p:nvSpPr>
        <p:spPr/>
        <p:txBody>
          <a:bodyPr/>
          <a:lstStyle/>
          <a:p>
            <a:r>
              <a:rPr lang="en-US"/>
              <a:t>Data Dictionary: Overview</a:t>
            </a:r>
          </a:p>
        </p:txBody>
      </p:sp>
      <p:sp>
        <p:nvSpPr>
          <p:cNvPr id="398339" name="Rectangle 3"/>
          <p:cNvSpPr>
            <a:spLocks noChangeArrowheads="1"/>
          </p:cNvSpPr>
          <p:nvPr/>
        </p:nvSpPr>
        <p:spPr bwMode="blackGray">
          <a:xfrm>
            <a:off x="685800" y="5773738"/>
            <a:ext cx="4038600" cy="422275"/>
          </a:xfrm>
          <a:prstGeom prst="rect">
            <a:avLst/>
          </a:prstGeom>
          <a:solidFill>
            <a:schemeClr val="accent1"/>
          </a:solidFill>
          <a:ln w="25400">
            <a:solidFill>
              <a:schemeClr val="bg2"/>
            </a:solidFill>
            <a:miter lim="800000"/>
            <a:headEnd/>
            <a:tailEnd/>
          </a:ln>
          <a:effectLst/>
        </p:spPr>
        <p:txBody>
          <a:bodyPr lIns="92075" tIns="46038" rIns="92075" bIns="46038">
            <a:spAutoFit/>
          </a:bodyPr>
          <a:lstStyle/>
          <a:p>
            <a:pPr algn="l" defTabSz="400050" eaLnBrk="0" hangingPunct="0">
              <a:spcBef>
                <a:spcPct val="0"/>
              </a:spcBef>
              <a:buClrTx/>
              <a:buFontTx/>
              <a:buNone/>
              <a:tabLst>
                <a:tab pos="400050" algn="r"/>
                <a:tab pos="673100" algn="l"/>
              </a:tabLst>
            </a:pPr>
            <a:r>
              <a:rPr lang="en-US" sz="2000">
                <a:solidFill>
                  <a:schemeClr val="bg2"/>
                </a:solidFill>
                <a:latin typeface="Courier New" pitchFamily="49" charset="0"/>
              </a:rPr>
              <a:t>SELECT * FROM dictionary;</a:t>
            </a:r>
          </a:p>
        </p:txBody>
      </p:sp>
      <p:sp>
        <p:nvSpPr>
          <p:cNvPr id="398340" name="Freeform 4"/>
          <p:cNvSpPr>
            <a:spLocks/>
          </p:cNvSpPr>
          <p:nvPr/>
        </p:nvSpPr>
        <p:spPr bwMode="auto">
          <a:xfrm>
            <a:off x="3267075" y="1854200"/>
            <a:ext cx="2713038" cy="3421063"/>
          </a:xfrm>
          <a:custGeom>
            <a:avLst/>
            <a:gdLst/>
            <a:ahLst/>
            <a:cxnLst>
              <a:cxn ang="0">
                <a:pos x="6" y="221"/>
              </a:cxn>
              <a:cxn ang="0">
                <a:pos x="767" y="0"/>
              </a:cxn>
              <a:cxn ang="0">
                <a:pos x="1709" y="1924"/>
              </a:cxn>
              <a:cxn ang="0">
                <a:pos x="1505" y="2155"/>
              </a:cxn>
              <a:cxn ang="0">
                <a:pos x="0" y="1835"/>
              </a:cxn>
              <a:cxn ang="0">
                <a:pos x="0" y="221"/>
              </a:cxn>
              <a:cxn ang="0">
                <a:pos x="6" y="221"/>
              </a:cxn>
            </a:cxnLst>
            <a:rect l="0" t="0" r="r" b="b"/>
            <a:pathLst>
              <a:path w="1709" h="2155">
                <a:moveTo>
                  <a:pt x="6" y="221"/>
                </a:moveTo>
                <a:lnTo>
                  <a:pt x="767" y="0"/>
                </a:lnTo>
                <a:lnTo>
                  <a:pt x="1709" y="1924"/>
                </a:lnTo>
                <a:lnTo>
                  <a:pt x="1505" y="2155"/>
                </a:lnTo>
                <a:lnTo>
                  <a:pt x="0" y="1835"/>
                </a:lnTo>
                <a:lnTo>
                  <a:pt x="0" y="221"/>
                </a:lnTo>
                <a:lnTo>
                  <a:pt x="6" y="221"/>
                </a:lnTo>
                <a:close/>
              </a:path>
            </a:pathLst>
          </a:custGeom>
          <a:solidFill>
            <a:srgbClr val="99CCFF"/>
          </a:solidFill>
          <a:ln w="28575" cap="flat" cmpd="sng">
            <a:noFill/>
            <a:prstDash val="solid"/>
            <a:round/>
            <a:headEnd type="none" w="sm" len="sm"/>
            <a:tailEnd type="none" w="sm" len="sm"/>
          </a:ln>
          <a:effectLst/>
        </p:spPr>
        <p:txBody>
          <a:bodyPr/>
          <a:lstStyle/>
          <a:p>
            <a:endParaRPr lang="en-US"/>
          </a:p>
        </p:txBody>
      </p:sp>
      <p:grpSp>
        <p:nvGrpSpPr>
          <p:cNvPr id="398341" name="Group 5"/>
          <p:cNvGrpSpPr>
            <a:grpSpLocks/>
          </p:cNvGrpSpPr>
          <p:nvPr/>
        </p:nvGrpSpPr>
        <p:grpSpPr bwMode="auto">
          <a:xfrm>
            <a:off x="4481513" y="1787525"/>
            <a:ext cx="1795462" cy="1423988"/>
            <a:chOff x="3285" y="1056"/>
            <a:chExt cx="1131" cy="897"/>
          </a:xfrm>
        </p:grpSpPr>
        <p:sp>
          <p:nvSpPr>
            <p:cNvPr id="398342" name="Rectangle 6"/>
            <p:cNvSpPr>
              <a:spLocks noChangeArrowheads="1"/>
            </p:cNvSpPr>
            <p:nvPr/>
          </p:nvSpPr>
          <p:spPr bwMode="auto">
            <a:xfrm>
              <a:off x="3285" y="1089"/>
              <a:ext cx="1104" cy="864"/>
            </a:xfrm>
            <a:prstGeom prst="rect">
              <a:avLst/>
            </a:prstGeom>
            <a:solidFill>
              <a:srgbClr val="777777"/>
            </a:solidFill>
            <a:ln w="28575">
              <a:noFill/>
              <a:miter lim="800000"/>
              <a:headEnd type="none" w="sm" len="sm"/>
              <a:tailEnd type="none" w="sm" len="sm"/>
            </a:ln>
            <a:effectLst/>
          </p:spPr>
          <p:txBody>
            <a:bodyPr wrap="none" anchor="ctr"/>
            <a:lstStyle/>
            <a:p>
              <a:endParaRPr lang="en-US"/>
            </a:p>
          </p:txBody>
        </p:sp>
        <p:grpSp>
          <p:nvGrpSpPr>
            <p:cNvPr id="398343" name="Group 7"/>
            <p:cNvGrpSpPr>
              <a:grpSpLocks/>
            </p:cNvGrpSpPr>
            <p:nvPr/>
          </p:nvGrpSpPr>
          <p:grpSpPr bwMode="auto">
            <a:xfrm>
              <a:off x="3312" y="1056"/>
              <a:ext cx="1104" cy="864"/>
              <a:chOff x="3312" y="1056"/>
              <a:chExt cx="1104" cy="864"/>
            </a:xfrm>
          </p:grpSpPr>
          <p:sp>
            <p:nvSpPr>
              <p:cNvPr id="398344" name="Rectangle 8"/>
              <p:cNvSpPr>
                <a:spLocks noChangeArrowheads="1"/>
              </p:cNvSpPr>
              <p:nvPr/>
            </p:nvSpPr>
            <p:spPr bwMode="auto">
              <a:xfrm>
                <a:off x="3312" y="1056"/>
                <a:ext cx="1104" cy="864"/>
              </a:xfrm>
              <a:prstGeom prst="rect">
                <a:avLst/>
              </a:prstGeom>
              <a:solidFill>
                <a:srgbClr val="00FFFF"/>
              </a:solidFill>
              <a:ln w="28575">
                <a:solidFill>
                  <a:schemeClr val="accent1"/>
                </a:solidFill>
                <a:miter lim="800000"/>
                <a:headEnd type="none" w="sm" len="sm"/>
                <a:tailEnd type="none" w="sm" len="sm"/>
              </a:ln>
              <a:effectLst/>
            </p:spPr>
            <p:txBody>
              <a:bodyPr wrap="none" anchor="ctr"/>
              <a:lstStyle/>
              <a:p>
                <a:endParaRPr lang="en-US"/>
              </a:p>
            </p:txBody>
          </p:sp>
          <p:grpSp>
            <p:nvGrpSpPr>
              <p:cNvPr id="398345" name="Group 9"/>
              <p:cNvGrpSpPr>
                <a:grpSpLocks/>
              </p:cNvGrpSpPr>
              <p:nvPr/>
            </p:nvGrpSpPr>
            <p:grpSpPr bwMode="auto">
              <a:xfrm>
                <a:off x="3312" y="1200"/>
                <a:ext cx="1104" cy="8"/>
                <a:chOff x="3312" y="1200"/>
                <a:chExt cx="1104" cy="8"/>
              </a:xfrm>
            </p:grpSpPr>
            <p:sp>
              <p:nvSpPr>
                <p:cNvPr id="398346" name="Line 10"/>
                <p:cNvSpPr>
                  <a:spLocks noChangeShapeType="1"/>
                </p:cNvSpPr>
                <p:nvPr/>
              </p:nvSpPr>
              <p:spPr bwMode="auto">
                <a:xfrm>
                  <a:off x="3312" y="1200"/>
                  <a:ext cx="1104"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8347" name="Line 11"/>
                <p:cNvSpPr>
                  <a:spLocks noChangeShapeType="1"/>
                </p:cNvSpPr>
                <p:nvPr/>
              </p:nvSpPr>
              <p:spPr bwMode="auto">
                <a:xfrm>
                  <a:off x="3312" y="1208"/>
                  <a:ext cx="1104"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8348" name="Group 12"/>
              <p:cNvGrpSpPr>
                <a:grpSpLocks/>
              </p:cNvGrpSpPr>
              <p:nvPr/>
            </p:nvGrpSpPr>
            <p:grpSpPr bwMode="auto">
              <a:xfrm>
                <a:off x="3312" y="1320"/>
                <a:ext cx="1104" cy="8"/>
                <a:chOff x="3312" y="1324"/>
                <a:chExt cx="1104" cy="8"/>
              </a:xfrm>
            </p:grpSpPr>
            <p:sp>
              <p:nvSpPr>
                <p:cNvPr id="398349" name="Line 13"/>
                <p:cNvSpPr>
                  <a:spLocks noChangeShapeType="1"/>
                </p:cNvSpPr>
                <p:nvPr/>
              </p:nvSpPr>
              <p:spPr bwMode="auto">
                <a:xfrm>
                  <a:off x="3312" y="1324"/>
                  <a:ext cx="1104"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8350" name="Line 14"/>
                <p:cNvSpPr>
                  <a:spLocks noChangeShapeType="1"/>
                </p:cNvSpPr>
                <p:nvPr/>
              </p:nvSpPr>
              <p:spPr bwMode="auto">
                <a:xfrm>
                  <a:off x="3312" y="1332"/>
                  <a:ext cx="1104"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8351" name="Group 15"/>
              <p:cNvGrpSpPr>
                <a:grpSpLocks/>
              </p:cNvGrpSpPr>
              <p:nvPr/>
            </p:nvGrpSpPr>
            <p:grpSpPr bwMode="auto">
              <a:xfrm>
                <a:off x="3312" y="1440"/>
                <a:ext cx="1104" cy="8"/>
                <a:chOff x="3312" y="1324"/>
                <a:chExt cx="1104" cy="8"/>
              </a:xfrm>
            </p:grpSpPr>
            <p:sp>
              <p:nvSpPr>
                <p:cNvPr id="398352" name="Line 16"/>
                <p:cNvSpPr>
                  <a:spLocks noChangeShapeType="1"/>
                </p:cNvSpPr>
                <p:nvPr/>
              </p:nvSpPr>
              <p:spPr bwMode="auto">
                <a:xfrm>
                  <a:off x="3312" y="1324"/>
                  <a:ext cx="1104"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8353" name="Line 17"/>
                <p:cNvSpPr>
                  <a:spLocks noChangeShapeType="1"/>
                </p:cNvSpPr>
                <p:nvPr/>
              </p:nvSpPr>
              <p:spPr bwMode="auto">
                <a:xfrm>
                  <a:off x="3312" y="1332"/>
                  <a:ext cx="1104"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8354" name="Group 18"/>
              <p:cNvGrpSpPr>
                <a:grpSpLocks/>
              </p:cNvGrpSpPr>
              <p:nvPr/>
            </p:nvGrpSpPr>
            <p:grpSpPr bwMode="auto">
              <a:xfrm>
                <a:off x="3312" y="1560"/>
                <a:ext cx="1104" cy="8"/>
                <a:chOff x="3312" y="1324"/>
                <a:chExt cx="1104" cy="8"/>
              </a:xfrm>
            </p:grpSpPr>
            <p:sp>
              <p:nvSpPr>
                <p:cNvPr id="398355" name="Line 19"/>
                <p:cNvSpPr>
                  <a:spLocks noChangeShapeType="1"/>
                </p:cNvSpPr>
                <p:nvPr/>
              </p:nvSpPr>
              <p:spPr bwMode="auto">
                <a:xfrm>
                  <a:off x="3312" y="1324"/>
                  <a:ext cx="1104"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8356" name="Line 20"/>
                <p:cNvSpPr>
                  <a:spLocks noChangeShapeType="1"/>
                </p:cNvSpPr>
                <p:nvPr/>
              </p:nvSpPr>
              <p:spPr bwMode="auto">
                <a:xfrm>
                  <a:off x="3312" y="1332"/>
                  <a:ext cx="1104"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8357" name="Group 21"/>
              <p:cNvGrpSpPr>
                <a:grpSpLocks/>
              </p:cNvGrpSpPr>
              <p:nvPr/>
            </p:nvGrpSpPr>
            <p:grpSpPr bwMode="auto">
              <a:xfrm>
                <a:off x="3312" y="1680"/>
                <a:ext cx="1104" cy="8"/>
                <a:chOff x="3312" y="1324"/>
                <a:chExt cx="1104" cy="8"/>
              </a:xfrm>
            </p:grpSpPr>
            <p:sp>
              <p:nvSpPr>
                <p:cNvPr id="398358" name="Line 22"/>
                <p:cNvSpPr>
                  <a:spLocks noChangeShapeType="1"/>
                </p:cNvSpPr>
                <p:nvPr/>
              </p:nvSpPr>
              <p:spPr bwMode="auto">
                <a:xfrm>
                  <a:off x="3312" y="1324"/>
                  <a:ext cx="1104"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8359" name="Line 23"/>
                <p:cNvSpPr>
                  <a:spLocks noChangeShapeType="1"/>
                </p:cNvSpPr>
                <p:nvPr/>
              </p:nvSpPr>
              <p:spPr bwMode="auto">
                <a:xfrm>
                  <a:off x="3312" y="1332"/>
                  <a:ext cx="1104"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8360" name="Group 24"/>
              <p:cNvGrpSpPr>
                <a:grpSpLocks/>
              </p:cNvGrpSpPr>
              <p:nvPr/>
            </p:nvGrpSpPr>
            <p:grpSpPr bwMode="auto">
              <a:xfrm>
                <a:off x="3312" y="1800"/>
                <a:ext cx="1104" cy="8"/>
                <a:chOff x="3312" y="1324"/>
                <a:chExt cx="1104" cy="8"/>
              </a:xfrm>
            </p:grpSpPr>
            <p:sp>
              <p:nvSpPr>
                <p:cNvPr id="398361" name="Line 25"/>
                <p:cNvSpPr>
                  <a:spLocks noChangeShapeType="1"/>
                </p:cNvSpPr>
                <p:nvPr/>
              </p:nvSpPr>
              <p:spPr bwMode="auto">
                <a:xfrm>
                  <a:off x="3312" y="1324"/>
                  <a:ext cx="1104"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8362" name="Line 26"/>
                <p:cNvSpPr>
                  <a:spLocks noChangeShapeType="1"/>
                </p:cNvSpPr>
                <p:nvPr/>
              </p:nvSpPr>
              <p:spPr bwMode="auto">
                <a:xfrm>
                  <a:off x="3312" y="1332"/>
                  <a:ext cx="1104"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8363" name="Group 27"/>
              <p:cNvGrpSpPr>
                <a:grpSpLocks/>
              </p:cNvGrpSpPr>
              <p:nvPr/>
            </p:nvGrpSpPr>
            <p:grpSpPr bwMode="auto">
              <a:xfrm>
                <a:off x="3495" y="1203"/>
                <a:ext cx="8" cy="712"/>
                <a:chOff x="3475" y="1203"/>
                <a:chExt cx="8" cy="712"/>
              </a:xfrm>
            </p:grpSpPr>
            <p:sp>
              <p:nvSpPr>
                <p:cNvPr id="398364" name="Line 28"/>
                <p:cNvSpPr>
                  <a:spLocks noChangeShapeType="1"/>
                </p:cNvSpPr>
                <p:nvPr/>
              </p:nvSpPr>
              <p:spPr bwMode="auto">
                <a:xfrm rot="5400000">
                  <a:off x="3127" y="1559"/>
                  <a:ext cx="712"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8365" name="Line 29"/>
                <p:cNvSpPr>
                  <a:spLocks noChangeShapeType="1"/>
                </p:cNvSpPr>
                <p:nvPr/>
              </p:nvSpPr>
              <p:spPr bwMode="auto">
                <a:xfrm rot="5400000">
                  <a:off x="3122" y="1562"/>
                  <a:ext cx="706"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8366" name="Group 30"/>
              <p:cNvGrpSpPr>
                <a:grpSpLocks/>
              </p:cNvGrpSpPr>
              <p:nvPr/>
            </p:nvGrpSpPr>
            <p:grpSpPr bwMode="auto">
              <a:xfrm>
                <a:off x="3679" y="1203"/>
                <a:ext cx="8" cy="712"/>
                <a:chOff x="3475" y="1203"/>
                <a:chExt cx="8" cy="712"/>
              </a:xfrm>
            </p:grpSpPr>
            <p:sp>
              <p:nvSpPr>
                <p:cNvPr id="398367" name="Line 31"/>
                <p:cNvSpPr>
                  <a:spLocks noChangeShapeType="1"/>
                </p:cNvSpPr>
                <p:nvPr/>
              </p:nvSpPr>
              <p:spPr bwMode="auto">
                <a:xfrm rot="5400000">
                  <a:off x="3127" y="1559"/>
                  <a:ext cx="712"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8368" name="Line 32"/>
                <p:cNvSpPr>
                  <a:spLocks noChangeShapeType="1"/>
                </p:cNvSpPr>
                <p:nvPr/>
              </p:nvSpPr>
              <p:spPr bwMode="auto">
                <a:xfrm rot="5400000">
                  <a:off x="3122" y="1562"/>
                  <a:ext cx="706"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8369" name="Group 33"/>
              <p:cNvGrpSpPr>
                <a:grpSpLocks/>
              </p:cNvGrpSpPr>
              <p:nvPr/>
            </p:nvGrpSpPr>
            <p:grpSpPr bwMode="auto">
              <a:xfrm>
                <a:off x="3863" y="1203"/>
                <a:ext cx="8" cy="712"/>
                <a:chOff x="3475" y="1203"/>
                <a:chExt cx="8" cy="712"/>
              </a:xfrm>
            </p:grpSpPr>
            <p:sp>
              <p:nvSpPr>
                <p:cNvPr id="398370" name="Line 34"/>
                <p:cNvSpPr>
                  <a:spLocks noChangeShapeType="1"/>
                </p:cNvSpPr>
                <p:nvPr/>
              </p:nvSpPr>
              <p:spPr bwMode="auto">
                <a:xfrm rot="5400000">
                  <a:off x="3127" y="1559"/>
                  <a:ext cx="712"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8371" name="Line 35"/>
                <p:cNvSpPr>
                  <a:spLocks noChangeShapeType="1"/>
                </p:cNvSpPr>
                <p:nvPr/>
              </p:nvSpPr>
              <p:spPr bwMode="auto">
                <a:xfrm rot="5400000">
                  <a:off x="3122" y="1562"/>
                  <a:ext cx="706"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8372" name="Group 36"/>
              <p:cNvGrpSpPr>
                <a:grpSpLocks/>
              </p:cNvGrpSpPr>
              <p:nvPr/>
            </p:nvGrpSpPr>
            <p:grpSpPr bwMode="auto">
              <a:xfrm>
                <a:off x="4047" y="1203"/>
                <a:ext cx="8" cy="712"/>
                <a:chOff x="3475" y="1203"/>
                <a:chExt cx="8" cy="712"/>
              </a:xfrm>
            </p:grpSpPr>
            <p:sp>
              <p:nvSpPr>
                <p:cNvPr id="398373" name="Line 37"/>
                <p:cNvSpPr>
                  <a:spLocks noChangeShapeType="1"/>
                </p:cNvSpPr>
                <p:nvPr/>
              </p:nvSpPr>
              <p:spPr bwMode="auto">
                <a:xfrm rot="5400000">
                  <a:off x="3127" y="1559"/>
                  <a:ext cx="712"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8374" name="Line 38"/>
                <p:cNvSpPr>
                  <a:spLocks noChangeShapeType="1"/>
                </p:cNvSpPr>
                <p:nvPr/>
              </p:nvSpPr>
              <p:spPr bwMode="auto">
                <a:xfrm rot="5400000">
                  <a:off x="3122" y="1562"/>
                  <a:ext cx="706"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8375" name="Group 39"/>
              <p:cNvGrpSpPr>
                <a:grpSpLocks/>
              </p:cNvGrpSpPr>
              <p:nvPr/>
            </p:nvGrpSpPr>
            <p:grpSpPr bwMode="auto">
              <a:xfrm>
                <a:off x="4231" y="1203"/>
                <a:ext cx="8" cy="712"/>
                <a:chOff x="3475" y="1203"/>
                <a:chExt cx="8" cy="712"/>
              </a:xfrm>
            </p:grpSpPr>
            <p:sp>
              <p:nvSpPr>
                <p:cNvPr id="398376" name="Line 40"/>
                <p:cNvSpPr>
                  <a:spLocks noChangeShapeType="1"/>
                </p:cNvSpPr>
                <p:nvPr/>
              </p:nvSpPr>
              <p:spPr bwMode="auto">
                <a:xfrm rot="5400000">
                  <a:off x="3127" y="1559"/>
                  <a:ext cx="712"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8377" name="Line 41"/>
                <p:cNvSpPr>
                  <a:spLocks noChangeShapeType="1"/>
                </p:cNvSpPr>
                <p:nvPr/>
              </p:nvSpPr>
              <p:spPr bwMode="auto">
                <a:xfrm rot="5400000">
                  <a:off x="3122" y="1562"/>
                  <a:ext cx="706" cy="0"/>
                </a:xfrm>
                <a:prstGeom prst="line">
                  <a:avLst/>
                </a:prstGeom>
                <a:noFill/>
                <a:ln w="12700">
                  <a:solidFill>
                    <a:schemeClr val="folHlink"/>
                  </a:solidFill>
                  <a:round/>
                  <a:headEnd type="none" w="sm" len="sm"/>
                  <a:tailEnd type="none" w="sm" len="sm"/>
                </a:ln>
                <a:effectLst/>
              </p:spPr>
              <p:txBody>
                <a:bodyPr/>
                <a:lstStyle/>
                <a:p>
                  <a:endParaRPr lang="en-US"/>
                </a:p>
              </p:txBody>
            </p:sp>
          </p:grpSp>
        </p:grpSp>
      </p:grpSp>
      <p:sp>
        <p:nvSpPr>
          <p:cNvPr id="398378" name="Text Box 42"/>
          <p:cNvSpPr txBox="1">
            <a:spLocks noChangeArrowheads="1"/>
          </p:cNvSpPr>
          <p:nvPr/>
        </p:nvSpPr>
        <p:spPr bwMode="auto">
          <a:xfrm>
            <a:off x="4959350" y="1727200"/>
            <a:ext cx="908050" cy="366713"/>
          </a:xfrm>
          <a:prstGeom prst="rect">
            <a:avLst/>
          </a:prstGeom>
          <a:noFill/>
          <a:ln w="28575">
            <a:noFill/>
            <a:miter lim="800000"/>
            <a:headEnd type="none" w="sm" len="sm"/>
            <a:tailEnd type="none" w="sm" len="sm"/>
          </a:ln>
          <a:effectLst/>
        </p:spPr>
        <p:txBody>
          <a:bodyPr wrap="none">
            <a:spAutoFit/>
          </a:bodyPr>
          <a:lstStyle/>
          <a:p>
            <a:pPr eaLnBrk="0" hangingPunct="0">
              <a:spcBef>
                <a:spcPct val="0"/>
              </a:spcBef>
              <a:buClrTx/>
              <a:buFontTx/>
              <a:buNone/>
            </a:pPr>
            <a:r>
              <a:rPr lang="en-US"/>
              <a:t>Tables</a:t>
            </a:r>
          </a:p>
        </p:txBody>
      </p:sp>
      <p:grpSp>
        <p:nvGrpSpPr>
          <p:cNvPr id="398379" name="Group 43"/>
          <p:cNvGrpSpPr>
            <a:grpSpLocks/>
          </p:cNvGrpSpPr>
          <p:nvPr/>
        </p:nvGrpSpPr>
        <p:grpSpPr bwMode="auto">
          <a:xfrm>
            <a:off x="4675188" y="2116138"/>
            <a:ext cx="1795462" cy="1423987"/>
            <a:chOff x="3285" y="1056"/>
            <a:chExt cx="1131" cy="897"/>
          </a:xfrm>
        </p:grpSpPr>
        <p:sp>
          <p:nvSpPr>
            <p:cNvPr id="398380" name="Rectangle 44"/>
            <p:cNvSpPr>
              <a:spLocks noChangeArrowheads="1"/>
            </p:cNvSpPr>
            <p:nvPr/>
          </p:nvSpPr>
          <p:spPr bwMode="auto">
            <a:xfrm>
              <a:off x="3285" y="1089"/>
              <a:ext cx="1104" cy="864"/>
            </a:xfrm>
            <a:prstGeom prst="rect">
              <a:avLst/>
            </a:prstGeom>
            <a:solidFill>
              <a:srgbClr val="777777"/>
            </a:solidFill>
            <a:ln w="28575">
              <a:noFill/>
              <a:miter lim="800000"/>
              <a:headEnd type="none" w="sm" len="sm"/>
              <a:tailEnd type="none" w="sm" len="sm"/>
            </a:ln>
            <a:effectLst/>
          </p:spPr>
          <p:txBody>
            <a:bodyPr wrap="none" anchor="ctr"/>
            <a:lstStyle/>
            <a:p>
              <a:endParaRPr lang="en-US"/>
            </a:p>
          </p:txBody>
        </p:sp>
        <p:grpSp>
          <p:nvGrpSpPr>
            <p:cNvPr id="398381" name="Group 45"/>
            <p:cNvGrpSpPr>
              <a:grpSpLocks/>
            </p:cNvGrpSpPr>
            <p:nvPr/>
          </p:nvGrpSpPr>
          <p:grpSpPr bwMode="auto">
            <a:xfrm>
              <a:off x="3312" y="1056"/>
              <a:ext cx="1104" cy="864"/>
              <a:chOff x="3312" y="1056"/>
              <a:chExt cx="1104" cy="864"/>
            </a:xfrm>
          </p:grpSpPr>
          <p:sp>
            <p:nvSpPr>
              <p:cNvPr id="398382" name="Rectangle 46"/>
              <p:cNvSpPr>
                <a:spLocks noChangeArrowheads="1"/>
              </p:cNvSpPr>
              <p:nvPr/>
            </p:nvSpPr>
            <p:spPr bwMode="auto">
              <a:xfrm>
                <a:off x="3312" y="1056"/>
                <a:ext cx="1104" cy="864"/>
              </a:xfrm>
              <a:prstGeom prst="rect">
                <a:avLst/>
              </a:prstGeom>
              <a:solidFill>
                <a:srgbClr val="00FFFF"/>
              </a:solidFill>
              <a:ln w="28575">
                <a:solidFill>
                  <a:schemeClr val="accent1"/>
                </a:solidFill>
                <a:miter lim="800000"/>
                <a:headEnd type="none" w="sm" len="sm"/>
                <a:tailEnd type="none" w="sm" len="sm"/>
              </a:ln>
              <a:effectLst/>
            </p:spPr>
            <p:txBody>
              <a:bodyPr wrap="none" anchor="ctr"/>
              <a:lstStyle/>
              <a:p>
                <a:endParaRPr lang="en-US"/>
              </a:p>
            </p:txBody>
          </p:sp>
          <p:grpSp>
            <p:nvGrpSpPr>
              <p:cNvPr id="398383" name="Group 47"/>
              <p:cNvGrpSpPr>
                <a:grpSpLocks/>
              </p:cNvGrpSpPr>
              <p:nvPr/>
            </p:nvGrpSpPr>
            <p:grpSpPr bwMode="auto">
              <a:xfrm>
                <a:off x="3312" y="1200"/>
                <a:ext cx="1104" cy="8"/>
                <a:chOff x="3312" y="1200"/>
                <a:chExt cx="1104" cy="8"/>
              </a:xfrm>
            </p:grpSpPr>
            <p:sp>
              <p:nvSpPr>
                <p:cNvPr id="398384" name="Line 48"/>
                <p:cNvSpPr>
                  <a:spLocks noChangeShapeType="1"/>
                </p:cNvSpPr>
                <p:nvPr/>
              </p:nvSpPr>
              <p:spPr bwMode="auto">
                <a:xfrm>
                  <a:off x="3312" y="1200"/>
                  <a:ext cx="1104"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8385" name="Line 49"/>
                <p:cNvSpPr>
                  <a:spLocks noChangeShapeType="1"/>
                </p:cNvSpPr>
                <p:nvPr/>
              </p:nvSpPr>
              <p:spPr bwMode="auto">
                <a:xfrm>
                  <a:off x="3312" y="1208"/>
                  <a:ext cx="1104"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8386" name="Group 50"/>
              <p:cNvGrpSpPr>
                <a:grpSpLocks/>
              </p:cNvGrpSpPr>
              <p:nvPr/>
            </p:nvGrpSpPr>
            <p:grpSpPr bwMode="auto">
              <a:xfrm>
                <a:off x="3312" y="1320"/>
                <a:ext cx="1104" cy="8"/>
                <a:chOff x="3312" y="1324"/>
                <a:chExt cx="1104" cy="8"/>
              </a:xfrm>
            </p:grpSpPr>
            <p:sp>
              <p:nvSpPr>
                <p:cNvPr id="398387" name="Line 51"/>
                <p:cNvSpPr>
                  <a:spLocks noChangeShapeType="1"/>
                </p:cNvSpPr>
                <p:nvPr/>
              </p:nvSpPr>
              <p:spPr bwMode="auto">
                <a:xfrm>
                  <a:off x="3312" y="1324"/>
                  <a:ext cx="1104"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8388" name="Line 52"/>
                <p:cNvSpPr>
                  <a:spLocks noChangeShapeType="1"/>
                </p:cNvSpPr>
                <p:nvPr/>
              </p:nvSpPr>
              <p:spPr bwMode="auto">
                <a:xfrm>
                  <a:off x="3312" y="1332"/>
                  <a:ext cx="1104"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8389" name="Group 53"/>
              <p:cNvGrpSpPr>
                <a:grpSpLocks/>
              </p:cNvGrpSpPr>
              <p:nvPr/>
            </p:nvGrpSpPr>
            <p:grpSpPr bwMode="auto">
              <a:xfrm>
                <a:off x="3312" y="1440"/>
                <a:ext cx="1104" cy="8"/>
                <a:chOff x="3312" y="1324"/>
                <a:chExt cx="1104" cy="8"/>
              </a:xfrm>
            </p:grpSpPr>
            <p:sp>
              <p:nvSpPr>
                <p:cNvPr id="398390" name="Line 54"/>
                <p:cNvSpPr>
                  <a:spLocks noChangeShapeType="1"/>
                </p:cNvSpPr>
                <p:nvPr/>
              </p:nvSpPr>
              <p:spPr bwMode="auto">
                <a:xfrm>
                  <a:off x="3312" y="1324"/>
                  <a:ext cx="1104"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8391" name="Line 55"/>
                <p:cNvSpPr>
                  <a:spLocks noChangeShapeType="1"/>
                </p:cNvSpPr>
                <p:nvPr/>
              </p:nvSpPr>
              <p:spPr bwMode="auto">
                <a:xfrm>
                  <a:off x="3312" y="1332"/>
                  <a:ext cx="1104"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8392" name="Group 56"/>
              <p:cNvGrpSpPr>
                <a:grpSpLocks/>
              </p:cNvGrpSpPr>
              <p:nvPr/>
            </p:nvGrpSpPr>
            <p:grpSpPr bwMode="auto">
              <a:xfrm>
                <a:off x="3312" y="1560"/>
                <a:ext cx="1104" cy="8"/>
                <a:chOff x="3312" y="1324"/>
                <a:chExt cx="1104" cy="8"/>
              </a:xfrm>
            </p:grpSpPr>
            <p:sp>
              <p:nvSpPr>
                <p:cNvPr id="398393" name="Line 57"/>
                <p:cNvSpPr>
                  <a:spLocks noChangeShapeType="1"/>
                </p:cNvSpPr>
                <p:nvPr/>
              </p:nvSpPr>
              <p:spPr bwMode="auto">
                <a:xfrm>
                  <a:off x="3312" y="1324"/>
                  <a:ext cx="1104"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8394" name="Line 58"/>
                <p:cNvSpPr>
                  <a:spLocks noChangeShapeType="1"/>
                </p:cNvSpPr>
                <p:nvPr/>
              </p:nvSpPr>
              <p:spPr bwMode="auto">
                <a:xfrm>
                  <a:off x="3312" y="1332"/>
                  <a:ext cx="1104"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8395" name="Group 59"/>
              <p:cNvGrpSpPr>
                <a:grpSpLocks/>
              </p:cNvGrpSpPr>
              <p:nvPr/>
            </p:nvGrpSpPr>
            <p:grpSpPr bwMode="auto">
              <a:xfrm>
                <a:off x="3312" y="1680"/>
                <a:ext cx="1104" cy="8"/>
                <a:chOff x="3312" y="1324"/>
                <a:chExt cx="1104" cy="8"/>
              </a:xfrm>
            </p:grpSpPr>
            <p:sp>
              <p:nvSpPr>
                <p:cNvPr id="398396" name="Line 60"/>
                <p:cNvSpPr>
                  <a:spLocks noChangeShapeType="1"/>
                </p:cNvSpPr>
                <p:nvPr/>
              </p:nvSpPr>
              <p:spPr bwMode="auto">
                <a:xfrm>
                  <a:off x="3312" y="1324"/>
                  <a:ext cx="1104"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8397" name="Line 61"/>
                <p:cNvSpPr>
                  <a:spLocks noChangeShapeType="1"/>
                </p:cNvSpPr>
                <p:nvPr/>
              </p:nvSpPr>
              <p:spPr bwMode="auto">
                <a:xfrm>
                  <a:off x="3312" y="1332"/>
                  <a:ext cx="1104"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8398" name="Group 62"/>
              <p:cNvGrpSpPr>
                <a:grpSpLocks/>
              </p:cNvGrpSpPr>
              <p:nvPr/>
            </p:nvGrpSpPr>
            <p:grpSpPr bwMode="auto">
              <a:xfrm>
                <a:off x="3312" y="1800"/>
                <a:ext cx="1104" cy="8"/>
                <a:chOff x="3312" y="1324"/>
                <a:chExt cx="1104" cy="8"/>
              </a:xfrm>
            </p:grpSpPr>
            <p:sp>
              <p:nvSpPr>
                <p:cNvPr id="398399" name="Line 63"/>
                <p:cNvSpPr>
                  <a:spLocks noChangeShapeType="1"/>
                </p:cNvSpPr>
                <p:nvPr/>
              </p:nvSpPr>
              <p:spPr bwMode="auto">
                <a:xfrm>
                  <a:off x="3312" y="1324"/>
                  <a:ext cx="1104"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8400" name="Line 64"/>
                <p:cNvSpPr>
                  <a:spLocks noChangeShapeType="1"/>
                </p:cNvSpPr>
                <p:nvPr/>
              </p:nvSpPr>
              <p:spPr bwMode="auto">
                <a:xfrm>
                  <a:off x="3312" y="1332"/>
                  <a:ext cx="1104"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8401" name="Group 65"/>
              <p:cNvGrpSpPr>
                <a:grpSpLocks/>
              </p:cNvGrpSpPr>
              <p:nvPr/>
            </p:nvGrpSpPr>
            <p:grpSpPr bwMode="auto">
              <a:xfrm>
                <a:off x="3495" y="1203"/>
                <a:ext cx="8" cy="712"/>
                <a:chOff x="3475" y="1203"/>
                <a:chExt cx="8" cy="712"/>
              </a:xfrm>
            </p:grpSpPr>
            <p:sp>
              <p:nvSpPr>
                <p:cNvPr id="398402" name="Line 66"/>
                <p:cNvSpPr>
                  <a:spLocks noChangeShapeType="1"/>
                </p:cNvSpPr>
                <p:nvPr/>
              </p:nvSpPr>
              <p:spPr bwMode="auto">
                <a:xfrm rot="5400000">
                  <a:off x="3127" y="1559"/>
                  <a:ext cx="712"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8403" name="Line 67"/>
                <p:cNvSpPr>
                  <a:spLocks noChangeShapeType="1"/>
                </p:cNvSpPr>
                <p:nvPr/>
              </p:nvSpPr>
              <p:spPr bwMode="auto">
                <a:xfrm rot="5400000">
                  <a:off x="3122" y="1562"/>
                  <a:ext cx="706"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8404" name="Group 68"/>
              <p:cNvGrpSpPr>
                <a:grpSpLocks/>
              </p:cNvGrpSpPr>
              <p:nvPr/>
            </p:nvGrpSpPr>
            <p:grpSpPr bwMode="auto">
              <a:xfrm>
                <a:off x="3679" y="1203"/>
                <a:ext cx="8" cy="712"/>
                <a:chOff x="3475" y="1203"/>
                <a:chExt cx="8" cy="712"/>
              </a:xfrm>
            </p:grpSpPr>
            <p:sp>
              <p:nvSpPr>
                <p:cNvPr id="398405" name="Line 69"/>
                <p:cNvSpPr>
                  <a:spLocks noChangeShapeType="1"/>
                </p:cNvSpPr>
                <p:nvPr/>
              </p:nvSpPr>
              <p:spPr bwMode="auto">
                <a:xfrm rot="5400000">
                  <a:off x="3127" y="1559"/>
                  <a:ext cx="712"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8406" name="Line 70"/>
                <p:cNvSpPr>
                  <a:spLocks noChangeShapeType="1"/>
                </p:cNvSpPr>
                <p:nvPr/>
              </p:nvSpPr>
              <p:spPr bwMode="auto">
                <a:xfrm rot="5400000">
                  <a:off x="3122" y="1562"/>
                  <a:ext cx="706"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8407" name="Group 71"/>
              <p:cNvGrpSpPr>
                <a:grpSpLocks/>
              </p:cNvGrpSpPr>
              <p:nvPr/>
            </p:nvGrpSpPr>
            <p:grpSpPr bwMode="auto">
              <a:xfrm>
                <a:off x="3863" y="1203"/>
                <a:ext cx="8" cy="712"/>
                <a:chOff x="3475" y="1203"/>
                <a:chExt cx="8" cy="712"/>
              </a:xfrm>
            </p:grpSpPr>
            <p:sp>
              <p:nvSpPr>
                <p:cNvPr id="398408" name="Line 72"/>
                <p:cNvSpPr>
                  <a:spLocks noChangeShapeType="1"/>
                </p:cNvSpPr>
                <p:nvPr/>
              </p:nvSpPr>
              <p:spPr bwMode="auto">
                <a:xfrm rot="5400000">
                  <a:off x="3127" y="1559"/>
                  <a:ext cx="712"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8409" name="Line 73"/>
                <p:cNvSpPr>
                  <a:spLocks noChangeShapeType="1"/>
                </p:cNvSpPr>
                <p:nvPr/>
              </p:nvSpPr>
              <p:spPr bwMode="auto">
                <a:xfrm rot="5400000">
                  <a:off x="3122" y="1562"/>
                  <a:ext cx="706"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8410" name="Group 74"/>
              <p:cNvGrpSpPr>
                <a:grpSpLocks/>
              </p:cNvGrpSpPr>
              <p:nvPr/>
            </p:nvGrpSpPr>
            <p:grpSpPr bwMode="auto">
              <a:xfrm>
                <a:off x="4047" y="1203"/>
                <a:ext cx="8" cy="712"/>
                <a:chOff x="3475" y="1203"/>
                <a:chExt cx="8" cy="712"/>
              </a:xfrm>
            </p:grpSpPr>
            <p:sp>
              <p:nvSpPr>
                <p:cNvPr id="398411" name="Line 75"/>
                <p:cNvSpPr>
                  <a:spLocks noChangeShapeType="1"/>
                </p:cNvSpPr>
                <p:nvPr/>
              </p:nvSpPr>
              <p:spPr bwMode="auto">
                <a:xfrm rot="5400000">
                  <a:off x="3127" y="1559"/>
                  <a:ext cx="712"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8412" name="Line 76"/>
                <p:cNvSpPr>
                  <a:spLocks noChangeShapeType="1"/>
                </p:cNvSpPr>
                <p:nvPr/>
              </p:nvSpPr>
              <p:spPr bwMode="auto">
                <a:xfrm rot="5400000">
                  <a:off x="3122" y="1562"/>
                  <a:ext cx="706"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8413" name="Group 77"/>
              <p:cNvGrpSpPr>
                <a:grpSpLocks/>
              </p:cNvGrpSpPr>
              <p:nvPr/>
            </p:nvGrpSpPr>
            <p:grpSpPr bwMode="auto">
              <a:xfrm>
                <a:off x="4231" y="1203"/>
                <a:ext cx="8" cy="712"/>
                <a:chOff x="3475" y="1203"/>
                <a:chExt cx="8" cy="712"/>
              </a:xfrm>
            </p:grpSpPr>
            <p:sp>
              <p:nvSpPr>
                <p:cNvPr id="398414" name="Line 78"/>
                <p:cNvSpPr>
                  <a:spLocks noChangeShapeType="1"/>
                </p:cNvSpPr>
                <p:nvPr/>
              </p:nvSpPr>
              <p:spPr bwMode="auto">
                <a:xfrm rot="5400000">
                  <a:off x="3127" y="1559"/>
                  <a:ext cx="712"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8415" name="Line 79"/>
                <p:cNvSpPr>
                  <a:spLocks noChangeShapeType="1"/>
                </p:cNvSpPr>
                <p:nvPr/>
              </p:nvSpPr>
              <p:spPr bwMode="auto">
                <a:xfrm rot="5400000">
                  <a:off x="3122" y="1562"/>
                  <a:ext cx="706" cy="0"/>
                </a:xfrm>
                <a:prstGeom prst="line">
                  <a:avLst/>
                </a:prstGeom>
                <a:noFill/>
                <a:ln w="12700">
                  <a:solidFill>
                    <a:schemeClr val="folHlink"/>
                  </a:solidFill>
                  <a:round/>
                  <a:headEnd type="none" w="sm" len="sm"/>
                  <a:tailEnd type="none" w="sm" len="sm"/>
                </a:ln>
                <a:effectLst/>
              </p:spPr>
              <p:txBody>
                <a:bodyPr/>
                <a:lstStyle/>
                <a:p>
                  <a:endParaRPr lang="en-US"/>
                </a:p>
              </p:txBody>
            </p:sp>
          </p:grpSp>
        </p:grpSp>
      </p:grpSp>
      <p:sp>
        <p:nvSpPr>
          <p:cNvPr id="398416" name="Text Box 80"/>
          <p:cNvSpPr txBox="1">
            <a:spLocks noChangeArrowheads="1"/>
          </p:cNvSpPr>
          <p:nvPr/>
        </p:nvSpPr>
        <p:spPr bwMode="auto">
          <a:xfrm>
            <a:off x="5089525" y="2055813"/>
            <a:ext cx="1035050" cy="366712"/>
          </a:xfrm>
          <a:prstGeom prst="rect">
            <a:avLst/>
          </a:prstGeom>
          <a:noFill/>
          <a:ln w="28575">
            <a:noFill/>
            <a:miter lim="800000"/>
            <a:headEnd type="none" w="sm" len="sm"/>
            <a:tailEnd type="none" w="sm" len="sm"/>
          </a:ln>
          <a:effectLst/>
        </p:spPr>
        <p:txBody>
          <a:bodyPr wrap="none">
            <a:spAutoFit/>
          </a:bodyPr>
          <a:lstStyle/>
          <a:p>
            <a:pPr eaLnBrk="0" hangingPunct="0">
              <a:spcBef>
                <a:spcPct val="0"/>
              </a:spcBef>
              <a:buClrTx/>
              <a:buFontTx/>
              <a:buNone/>
            </a:pPr>
            <a:r>
              <a:rPr lang="en-US"/>
              <a:t>Indexes</a:t>
            </a:r>
          </a:p>
        </p:txBody>
      </p:sp>
      <p:grpSp>
        <p:nvGrpSpPr>
          <p:cNvPr id="398417" name="Group 81"/>
          <p:cNvGrpSpPr>
            <a:grpSpLocks/>
          </p:cNvGrpSpPr>
          <p:nvPr/>
        </p:nvGrpSpPr>
        <p:grpSpPr bwMode="auto">
          <a:xfrm>
            <a:off x="4868863" y="2457450"/>
            <a:ext cx="1795462" cy="1423988"/>
            <a:chOff x="3285" y="1056"/>
            <a:chExt cx="1131" cy="897"/>
          </a:xfrm>
        </p:grpSpPr>
        <p:sp>
          <p:nvSpPr>
            <p:cNvPr id="398418" name="Rectangle 82"/>
            <p:cNvSpPr>
              <a:spLocks noChangeArrowheads="1"/>
            </p:cNvSpPr>
            <p:nvPr/>
          </p:nvSpPr>
          <p:spPr bwMode="auto">
            <a:xfrm>
              <a:off x="3285" y="1089"/>
              <a:ext cx="1104" cy="864"/>
            </a:xfrm>
            <a:prstGeom prst="rect">
              <a:avLst/>
            </a:prstGeom>
            <a:solidFill>
              <a:srgbClr val="777777"/>
            </a:solidFill>
            <a:ln w="28575">
              <a:noFill/>
              <a:miter lim="800000"/>
              <a:headEnd type="none" w="sm" len="sm"/>
              <a:tailEnd type="none" w="sm" len="sm"/>
            </a:ln>
            <a:effectLst/>
          </p:spPr>
          <p:txBody>
            <a:bodyPr wrap="none" anchor="ctr"/>
            <a:lstStyle/>
            <a:p>
              <a:endParaRPr lang="en-US"/>
            </a:p>
          </p:txBody>
        </p:sp>
        <p:grpSp>
          <p:nvGrpSpPr>
            <p:cNvPr id="398419" name="Group 83"/>
            <p:cNvGrpSpPr>
              <a:grpSpLocks/>
            </p:cNvGrpSpPr>
            <p:nvPr/>
          </p:nvGrpSpPr>
          <p:grpSpPr bwMode="auto">
            <a:xfrm>
              <a:off x="3312" y="1056"/>
              <a:ext cx="1104" cy="864"/>
              <a:chOff x="3312" y="1056"/>
              <a:chExt cx="1104" cy="864"/>
            </a:xfrm>
          </p:grpSpPr>
          <p:sp>
            <p:nvSpPr>
              <p:cNvPr id="398420" name="Rectangle 84"/>
              <p:cNvSpPr>
                <a:spLocks noChangeArrowheads="1"/>
              </p:cNvSpPr>
              <p:nvPr/>
            </p:nvSpPr>
            <p:spPr bwMode="auto">
              <a:xfrm>
                <a:off x="3312" y="1056"/>
                <a:ext cx="1104" cy="864"/>
              </a:xfrm>
              <a:prstGeom prst="rect">
                <a:avLst/>
              </a:prstGeom>
              <a:solidFill>
                <a:srgbClr val="00FFFF"/>
              </a:solidFill>
              <a:ln w="28575">
                <a:solidFill>
                  <a:schemeClr val="accent1"/>
                </a:solidFill>
                <a:miter lim="800000"/>
                <a:headEnd type="none" w="sm" len="sm"/>
                <a:tailEnd type="none" w="sm" len="sm"/>
              </a:ln>
              <a:effectLst/>
            </p:spPr>
            <p:txBody>
              <a:bodyPr wrap="none" anchor="ctr"/>
              <a:lstStyle/>
              <a:p>
                <a:endParaRPr lang="en-US"/>
              </a:p>
            </p:txBody>
          </p:sp>
          <p:grpSp>
            <p:nvGrpSpPr>
              <p:cNvPr id="398421" name="Group 85"/>
              <p:cNvGrpSpPr>
                <a:grpSpLocks/>
              </p:cNvGrpSpPr>
              <p:nvPr/>
            </p:nvGrpSpPr>
            <p:grpSpPr bwMode="auto">
              <a:xfrm>
                <a:off x="3312" y="1200"/>
                <a:ext cx="1104" cy="8"/>
                <a:chOff x="3312" y="1200"/>
                <a:chExt cx="1104" cy="8"/>
              </a:xfrm>
            </p:grpSpPr>
            <p:sp>
              <p:nvSpPr>
                <p:cNvPr id="398422" name="Line 86"/>
                <p:cNvSpPr>
                  <a:spLocks noChangeShapeType="1"/>
                </p:cNvSpPr>
                <p:nvPr/>
              </p:nvSpPr>
              <p:spPr bwMode="auto">
                <a:xfrm>
                  <a:off x="3312" y="1200"/>
                  <a:ext cx="1104"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8423" name="Line 87"/>
                <p:cNvSpPr>
                  <a:spLocks noChangeShapeType="1"/>
                </p:cNvSpPr>
                <p:nvPr/>
              </p:nvSpPr>
              <p:spPr bwMode="auto">
                <a:xfrm>
                  <a:off x="3312" y="1208"/>
                  <a:ext cx="1104"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8424" name="Group 88"/>
              <p:cNvGrpSpPr>
                <a:grpSpLocks/>
              </p:cNvGrpSpPr>
              <p:nvPr/>
            </p:nvGrpSpPr>
            <p:grpSpPr bwMode="auto">
              <a:xfrm>
                <a:off x="3312" y="1320"/>
                <a:ext cx="1104" cy="8"/>
                <a:chOff x="3312" y="1324"/>
                <a:chExt cx="1104" cy="8"/>
              </a:xfrm>
            </p:grpSpPr>
            <p:sp>
              <p:nvSpPr>
                <p:cNvPr id="398425" name="Line 89"/>
                <p:cNvSpPr>
                  <a:spLocks noChangeShapeType="1"/>
                </p:cNvSpPr>
                <p:nvPr/>
              </p:nvSpPr>
              <p:spPr bwMode="auto">
                <a:xfrm>
                  <a:off x="3312" y="1324"/>
                  <a:ext cx="1104"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8426" name="Line 90"/>
                <p:cNvSpPr>
                  <a:spLocks noChangeShapeType="1"/>
                </p:cNvSpPr>
                <p:nvPr/>
              </p:nvSpPr>
              <p:spPr bwMode="auto">
                <a:xfrm>
                  <a:off x="3312" y="1332"/>
                  <a:ext cx="1104"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8427" name="Group 91"/>
              <p:cNvGrpSpPr>
                <a:grpSpLocks/>
              </p:cNvGrpSpPr>
              <p:nvPr/>
            </p:nvGrpSpPr>
            <p:grpSpPr bwMode="auto">
              <a:xfrm>
                <a:off x="3312" y="1440"/>
                <a:ext cx="1104" cy="8"/>
                <a:chOff x="3312" y="1324"/>
                <a:chExt cx="1104" cy="8"/>
              </a:xfrm>
            </p:grpSpPr>
            <p:sp>
              <p:nvSpPr>
                <p:cNvPr id="398428" name="Line 92"/>
                <p:cNvSpPr>
                  <a:spLocks noChangeShapeType="1"/>
                </p:cNvSpPr>
                <p:nvPr/>
              </p:nvSpPr>
              <p:spPr bwMode="auto">
                <a:xfrm>
                  <a:off x="3312" y="1324"/>
                  <a:ext cx="1104"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8429" name="Line 93"/>
                <p:cNvSpPr>
                  <a:spLocks noChangeShapeType="1"/>
                </p:cNvSpPr>
                <p:nvPr/>
              </p:nvSpPr>
              <p:spPr bwMode="auto">
                <a:xfrm>
                  <a:off x="3312" y="1332"/>
                  <a:ext cx="1104"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8430" name="Group 94"/>
              <p:cNvGrpSpPr>
                <a:grpSpLocks/>
              </p:cNvGrpSpPr>
              <p:nvPr/>
            </p:nvGrpSpPr>
            <p:grpSpPr bwMode="auto">
              <a:xfrm>
                <a:off x="3312" y="1560"/>
                <a:ext cx="1104" cy="8"/>
                <a:chOff x="3312" y="1324"/>
                <a:chExt cx="1104" cy="8"/>
              </a:xfrm>
            </p:grpSpPr>
            <p:sp>
              <p:nvSpPr>
                <p:cNvPr id="398431" name="Line 95"/>
                <p:cNvSpPr>
                  <a:spLocks noChangeShapeType="1"/>
                </p:cNvSpPr>
                <p:nvPr/>
              </p:nvSpPr>
              <p:spPr bwMode="auto">
                <a:xfrm>
                  <a:off x="3312" y="1324"/>
                  <a:ext cx="1104"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8432" name="Line 96"/>
                <p:cNvSpPr>
                  <a:spLocks noChangeShapeType="1"/>
                </p:cNvSpPr>
                <p:nvPr/>
              </p:nvSpPr>
              <p:spPr bwMode="auto">
                <a:xfrm>
                  <a:off x="3312" y="1332"/>
                  <a:ext cx="1104"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8433" name="Group 97"/>
              <p:cNvGrpSpPr>
                <a:grpSpLocks/>
              </p:cNvGrpSpPr>
              <p:nvPr/>
            </p:nvGrpSpPr>
            <p:grpSpPr bwMode="auto">
              <a:xfrm>
                <a:off x="3312" y="1680"/>
                <a:ext cx="1104" cy="8"/>
                <a:chOff x="3312" y="1324"/>
                <a:chExt cx="1104" cy="8"/>
              </a:xfrm>
            </p:grpSpPr>
            <p:sp>
              <p:nvSpPr>
                <p:cNvPr id="398434" name="Line 98"/>
                <p:cNvSpPr>
                  <a:spLocks noChangeShapeType="1"/>
                </p:cNvSpPr>
                <p:nvPr/>
              </p:nvSpPr>
              <p:spPr bwMode="auto">
                <a:xfrm>
                  <a:off x="3312" y="1324"/>
                  <a:ext cx="1104"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8435" name="Line 99"/>
                <p:cNvSpPr>
                  <a:spLocks noChangeShapeType="1"/>
                </p:cNvSpPr>
                <p:nvPr/>
              </p:nvSpPr>
              <p:spPr bwMode="auto">
                <a:xfrm>
                  <a:off x="3312" y="1332"/>
                  <a:ext cx="1104"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8436" name="Group 100"/>
              <p:cNvGrpSpPr>
                <a:grpSpLocks/>
              </p:cNvGrpSpPr>
              <p:nvPr/>
            </p:nvGrpSpPr>
            <p:grpSpPr bwMode="auto">
              <a:xfrm>
                <a:off x="3312" y="1800"/>
                <a:ext cx="1104" cy="8"/>
                <a:chOff x="3312" y="1324"/>
                <a:chExt cx="1104" cy="8"/>
              </a:xfrm>
            </p:grpSpPr>
            <p:sp>
              <p:nvSpPr>
                <p:cNvPr id="398437" name="Line 101"/>
                <p:cNvSpPr>
                  <a:spLocks noChangeShapeType="1"/>
                </p:cNvSpPr>
                <p:nvPr/>
              </p:nvSpPr>
              <p:spPr bwMode="auto">
                <a:xfrm>
                  <a:off x="3312" y="1324"/>
                  <a:ext cx="1104"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8438" name="Line 102"/>
                <p:cNvSpPr>
                  <a:spLocks noChangeShapeType="1"/>
                </p:cNvSpPr>
                <p:nvPr/>
              </p:nvSpPr>
              <p:spPr bwMode="auto">
                <a:xfrm>
                  <a:off x="3312" y="1332"/>
                  <a:ext cx="1104"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8439" name="Group 103"/>
              <p:cNvGrpSpPr>
                <a:grpSpLocks/>
              </p:cNvGrpSpPr>
              <p:nvPr/>
            </p:nvGrpSpPr>
            <p:grpSpPr bwMode="auto">
              <a:xfrm>
                <a:off x="3495" y="1203"/>
                <a:ext cx="8" cy="712"/>
                <a:chOff x="3475" y="1203"/>
                <a:chExt cx="8" cy="712"/>
              </a:xfrm>
            </p:grpSpPr>
            <p:sp>
              <p:nvSpPr>
                <p:cNvPr id="398440" name="Line 104"/>
                <p:cNvSpPr>
                  <a:spLocks noChangeShapeType="1"/>
                </p:cNvSpPr>
                <p:nvPr/>
              </p:nvSpPr>
              <p:spPr bwMode="auto">
                <a:xfrm rot="5400000">
                  <a:off x="3127" y="1559"/>
                  <a:ext cx="712"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8441" name="Line 105"/>
                <p:cNvSpPr>
                  <a:spLocks noChangeShapeType="1"/>
                </p:cNvSpPr>
                <p:nvPr/>
              </p:nvSpPr>
              <p:spPr bwMode="auto">
                <a:xfrm rot="5400000">
                  <a:off x="3122" y="1562"/>
                  <a:ext cx="706"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8442" name="Group 106"/>
              <p:cNvGrpSpPr>
                <a:grpSpLocks/>
              </p:cNvGrpSpPr>
              <p:nvPr/>
            </p:nvGrpSpPr>
            <p:grpSpPr bwMode="auto">
              <a:xfrm>
                <a:off x="3679" y="1203"/>
                <a:ext cx="8" cy="712"/>
                <a:chOff x="3475" y="1203"/>
                <a:chExt cx="8" cy="712"/>
              </a:xfrm>
            </p:grpSpPr>
            <p:sp>
              <p:nvSpPr>
                <p:cNvPr id="398443" name="Line 107"/>
                <p:cNvSpPr>
                  <a:spLocks noChangeShapeType="1"/>
                </p:cNvSpPr>
                <p:nvPr/>
              </p:nvSpPr>
              <p:spPr bwMode="auto">
                <a:xfrm rot="5400000">
                  <a:off x="3127" y="1559"/>
                  <a:ext cx="712"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8444" name="Line 108"/>
                <p:cNvSpPr>
                  <a:spLocks noChangeShapeType="1"/>
                </p:cNvSpPr>
                <p:nvPr/>
              </p:nvSpPr>
              <p:spPr bwMode="auto">
                <a:xfrm rot="5400000">
                  <a:off x="3122" y="1562"/>
                  <a:ext cx="706"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8445" name="Group 109"/>
              <p:cNvGrpSpPr>
                <a:grpSpLocks/>
              </p:cNvGrpSpPr>
              <p:nvPr/>
            </p:nvGrpSpPr>
            <p:grpSpPr bwMode="auto">
              <a:xfrm>
                <a:off x="3863" y="1203"/>
                <a:ext cx="8" cy="712"/>
                <a:chOff x="3475" y="1203"/>
                <a:chExt cx="8" cy="712"/>
              </a:xfrm>
            </p:grpSpPr>
            <p:sp>
              <p:nvSpPr>
                <p:cNvPr id="398446" name="Line 110"/>
                <p:cNvSpPr>
                  <a:spLocks noChangeShapeType="1"/>
                </p:cNvSpPr>
                <p:nvPr/>
              </p:nvSpPr>
              <p:spPr bwMode="auto">
                <a:xfrm rot="5400000">
                  <a:off x="3127" y="1559"/>
                  <a:ext cx="712"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8447" name="Line 111"/>
                <p:cNvSpPr>
                  <a:spLocks noChangeShapeType="1"/>
                </p:cNvSpPr>
                <p:nvPr/>
              </p:nvSpPr>
              <p:spPr bwMode="auto">
                <a:xfrm rot="5400000">
                  <a:off x="3122" y="1562"/>
                  <a:ext cx="706"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8448" name="Group 112"/>
              <p:cNvGrpSpPr>
                <a:grpSpLocks/>
              </p:cNvGrpSpPr>
              <p:nvPr/>
            </p:nvGrpSpPr>
            <p:grpSpPr bwMode="auto">
              <a:xfrm>
                <a:off x="4047" y="1203"/>
                <a:ext cx="8" cy="712"/>
                <a:chOff x="3475" y="1203"/>
                <a:chExt cx="8" cy="712"/>
              </a:xfrm>
            </p:grpSpPr>
            <p:sp>
              <p:nvSpPr>
                <p:cNvPr id="398449" name="Line 113"/>
                <p:cNvSpPr>
                  <a:spLocks noChangeShapeType="1"/>
                </p:cNvSpPr>
                <p:nvPr/>
              </p:nvSpPr>
              <p:spPr bwMode="auto">
                <a:xfrm rot="5400000">
                  <a:off x="3127" y="1559"/>
                  <a:ext cx="712"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8450" name="Line 114"/>
                <p:cNvSpPr>
                  <a:spLocks noChangeShapeType="1"/>
                </p:cNvSpPr>
                <p:nvPr/>
              </p:nvSpPr>
              <p:spPr bwMode="auto">
                <a:xfrm rot="5400000">
                  <a:off x="3122" y="1562"/>
                  <a:ext cx="706"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8451" name="Group 115"/>
              <p:cNvGrpSpPr>
                <a:grpSpLocks/>
              </p:cNvGrpSpPr>
              <p:nvPr/>
            </p:nvGrpSpPr>
            <p:grpSpPr bwMode="auto">
              <a:xfrm>
                <a:off x="4231" y="1203"/>
                <a:ext cx="8" cy="712"/>
                <a:chOff x="3475" y="1203"/>
                <a:chExt cx="8" cy="712"/>
              </a:xfrm>
            </p:grpSpPr>
            <p:sp>
              <p:nvSpPr>
                <p:cNvPr id="398452" name="Line 116"/>
                <p:cNvSpPr>
                  <a:spLocks noChangeShapeType="1"/>
                </p:cNvSpPr>
                <p:nvPr/>
              </p:nvSpPr>
              <p:spPr bwMode="auto">
                <a:xfrm rot="5400000">
                  <a:off x="3127" y="1559"/>
                  <a:ext cx="712"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8453" name="Line 117"/>
                <p:cNvSpPr>
                  <a:spLocks noChangeShapeType="1"/>
                </p:cNvSpPr>
                <p:nvPr/>
              </p:nvSpPr>
              <p:spPr bwMode="auto">
                <a:xfrm rot="5400000">
                  <a:off x="3122" y="1562"/>
                  <a:ext cx="706" cy="0"/>
                </a:xfrm>
                <a:prstGeom prst="line">
                  <a:avLst/>
                </a:prstGeom>
                <a:noFill/>
                <a:ln w="12700">
                  <a:solidFill>
                    <a:schemeClr val="folHlink"/>
                  </a:solidFill>
                  <a:round/>
                  <a:headEnd type="none" w="sm" len="sm"/>
                  <a:tailEnd type="none" w="sm" len="sm"/>
                </a:ln>
                <a:effectLst/>
              </p:spPr>
              <p:txBody>
                <a:bodyPr/>
                <a:lstStyle/>
                <a:p>
                  <a:endParaRPr lang="en-US"/>
                </a:p>
              </p:txBody>
            </p:sp>
          </p:grpSp>
        </p:grpSp>
      </p:grpSp>
      <p:sp>
        <p:nvSpPr>
          <p:cNvPr id="398454" name="Text Box 118"/>
          <p:cNvSpPr txBox="1">
            <a:spLocks noChangeArrowheads="1"/>
          </p:cNvSpPr>
          <p:nvPr/>
        </p:nvSpPr>
        <p:spPr bwMode="auto">
          <a:xfrm>
            <a:off x="5384800" y="2397125"/>
            <a:ext cx="831850" cy="366713"/>
          </a:xfrm>
          <a:prstGeom prst="rect">
            <a:avLst/>
          </a:prstGeom>
          <a:noFill/>
          <a:ln w="28575">
            <a:noFill/>
            <a:miter lim="800000"/>
            <a:headEnd type="none" w="sm" len="sm"/>
            <a:tailEnd type="none" w="sm" len="sm"/>
          </a:ln>
          <a:effectLst/>
        </p:spPr>
        <p:txBody>
          <a:bodyPr wrap="none">
            <a:spAutoFit/>
          </a:bodyPr>
          <a:lstStyle/>
          <a:p>
            <a:pPr eaLnBrk="0" hangingPunct="0">
              <a:spcBef>
                <a:spcPct val="0"/>
              </a:spcBef>
              <a:buClrTx/>
              <a:buFontTx/>
              <a:buNone/>
            </a:pPr>
            <a:r>
              <a:rPr lang="en-US"/>
              <a:t>Views</a:t>
            </a:r>
          </a:p>
        </p:txBody>
      </p:sp>
      <p:grpSp>
        <p:nvGrpSpPr>
          <p:cNvPr id="398455" name="Group 119"/>
          <p:cNvGrpSpPr>
            <a:grpSpLocks/>
          </p:cNvGrpSpPr>
          <p:nvPr/>
        </p:nvGrpSpPr>
        <p:grpSpPr bwMode="auto">
          <a:xfrm>
            <a:off x="5060950" y="2805113"/>
            <a:ext cx="1795463" cy="1423987"/>
            <a:chOff x="3285" y="1056"/>
            <a:chExt cx="1131" cy="897"/>
          </a:xfrm>
        </p:grpSpPr>
        <p:sp>
          <p:nvSpPr>
            <p:cNvPr id="398456" name="Rectangle 120"/>
            <p:cNvSpPr>
              <a:spLocks noChangeArrowheads="1"/>
            </p:cNvSpPr>
            <p:nvPr/>
          </p:nvSpPr>
          <p:spPr bwMode="auto">
            <a:xfrm>
              <a:off x="3285" y="1089"/>
              <a:ext cx="1104" cy="864"/>
            </a:xfrm>
            <a:prstGeom prst="rect">
              <a:avLst/>
            </a:prstGeom>
            <a:solidFill>
              <a:srgbClr val="777777"/>
            </a:solidFill>
            <a:ln w="28575">
              <a:noFill/>
              <a:miter lim="800000"/>
              <a:headEnd type="none" w="sm" len="sm"/>
              <a:tailEnd type="none" w="sm" len="sm"/>
            </a:ln>
            <a:effectLst/>
          </p:spPr>
          <p:txBody>
            <a:bodyPr wrap="none" anchor="ctr"/>
            <a:lstStyle/>
            <a:p>
              <a:endParaRPr lang="en-US"/>
            </a:p>
          </p:txBody>
        </p:sp>
        <p:grpSp>
          <p:nvGrpSpPr>
            <p:cNvPr id="398457" name="Group 121"/>
            <p:cNvGrpSpPr>
              <a:grpSpLocks/>
            </p:cNvGrpSpPr>
            <p:nvPr/>
          </p:nvGrpSpPr>
          <p:grpSpPr bwMode="auto">
            <a:xfrm>
              <a:off x="3312" y="1056"/>
              <a:ext cx="1104" cy="864"/>
              <a:chOff x="3312" y="1056"/>
              <a:chExt cx="1104" cy="864"/>
            </a:xfrm>
          </p:grpSpPr>
          <p:sp>
            <p:nvSpPr>
              <p:cNvPr id="398458" name="Rectangle 122"/>
              <p:cNvSpPr>
                <a:spLocks noChangeArrowheads="1"/>
              </p:cNvSpPr>
              <p:nvPr/>
            </p:nvSpPr>
            <p:spPr bwMode="auto">
              <a:xfrm>
                <a:off x="3312" y="1056"/>
                <a:ext cx="1104" cy="864"/>
              </a:xfrm>
              <a:prstGeom prst="rect">
                <a:avLst/>
              </a:prstGeom>
              <a:solidFill>
                <a:srgbClr val="00FFFF"/>
              </a:solidFill>
              <a:ln w="28575">
                <a:solidFill>
                  <a:schemeClr val="accent1"/>
                </a:solidFill>
                <a:miter lim="800000"/>
                <a:headEnd type="none" w="sm" len="sm"/>
                <a:tailEnd type="none" w="sm" len="sm"/>
              </a:ln>
              <a:effectLst/>
            </p:spPr>
            <p:txBody>
              <a:bodyPr wrap="none" anchor="ctr"/>
              <a:lstStyle/>
              <a:p>
                <a:endParaRPr lang="en-US"/>
              </a:p>
            </p:txBody>
          </p:sp>
          <p:grpSp>
            <p:nvGrpSpPr>
              <p:cNvPr id="398459" name="Group 123"/>
              <p:cNvGrpSpPr>
                <a:grpSpLocks/>
              </p:cNvGrpSpPr>
              <p:nvPr/>
            </p:nvGrpSpPr>
            <p:grpSpPr bwMode="auto">
              <a:xfrm>
                <a:off x="3312" y="1200"/>
                <a:ext cx="1104" cy="8"/>
                <a:chOff x="3312" y="1200"/>
                <a:chExt cx="1104" cy="8"/>
              </a:xfrm>
            </p:grpSpPr>
            <p:sp>
              <p:nvSpPr>
                <p:cNvPr id="398460" name="Line 124"/>
                <p:cNvSpPr>
                  <a:spLocks noChangeShapeType="1"/>
                </p:cNvSpPr>
                <p:nvPr/>
              </p:nvSpPr>
              <p:spPr bwMode="auto">
                <a:xfrm>
                  <a:off x="3312" y="1200"/>
                  <a:ext cx="1104"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8461" name="Line 125"/>
                <p:cNvSpPr>
                  <a:spLocks noChangeShapeType="1"/>
                </p:cNvSpPr>
                <p:nvPr/>
              </p:nvSpPr>
              <p:spPr bwMode="auto">
                <a:xfrm>
                  <a:off x="3312" y="1208"/>
                  <a:ext cx="1104"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8462" name="Group 126"/>
              <p:cNvGrpSpPr>
                <a:grpSpLocks/>
              </p:cNvGrpSpPr>
              <p:nvPr/>
            </p:nvGrpSpPr>
            <p:grpSpPr bwMode="auto">
              <a:xfrm>
                <a:off x="3312" y="1320"/>
                <a:ext cx="1104" cy="8"/>
                <a:chOff x="3312" y="1324"/>
                <a:chExt cx="1104" cy="8"/>
              </a:xfrm>
            </p:grpSpPr>
            <p:sp>
              <p:nvSpPr>
                <p:cNvPr id="398463" name="Line 127"/>
                <p:cNvSpPr>
                  <a:spLocks noChangeShapeType="1"/>
                </p:cNvSpPr>
                <p:nvPr/>
              </p:nvSpPr>
              <p:spPr bwMode="auto">
                <a:xfrm>
                  <a:off x="3312" y="1324"/>
                  <a:ext cx="1104"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8464" name="Line 128"/>
                <p:cNvSpPr>
                  <a:spLocks noChangeShapeType="1"/>
                </p:cNvSpPr>
                <p:nvPr/>
              </p:nvSpPr>
              <p:spPr bwMode="auto">
                <a:xfrm>
                  <a:off x="3312" y="1332"/>
                  <a:ext cx="1104"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8465" name="Group 129"/>
              <p:cNvGrpSpPr>
                <a:grpSpLocks/>
              </p:cNvGrpSpPr>
              <p:nvPr/>
            </p:nvGrpSpPr>
            <p:grpSpPr bwMode="auto">
              <a:xfrm>
                <a:off x="3312" y="1440"/>
                <a:ext cx="1104" cy="8"/>
                <a:chOff x="3312" y="1324"/>
                <a:chExt cx="1104" cy="8"/>
              </a:xfrm>
            </p:grpSpPr>
            <p:sp>
              <p:nvSpPr>
                <p:cNvPr id="398466" name="Line 130"/>
                <p:cNvSpPr>
                  <a:spLocks noChangeShapeType="1"/>
                </p:cNvSpPr>
                <p:nvPr/>
              </p:nvSpPr>
              <p:spPr bwMode="auto">
                <a:xfrm>
                  <a:off x="3312" y="1324"/>
                  <a:ext cx="1104"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8467" name="Line 131"/>
                <p:cNvSpPr>
                  <a:spLocks noChangeShapeType="1"/>
                </p:cNvSpPr>
                <p:nvPr/>
              </p:nvSpPr>
              <p:spPr bwMode="auto">
                <a:xfrm>
                  <a:off x="3312" y="1332"/>
                  <a:ext cx="1104"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8468" name="Group 132"/>
              <p:cNvGrpSpPr>
                <a:grpSpLocks/>
              </p:cNvGrpSpPr>
              <p:nvPr/>
            </p:nvGrpSpPr>
            <p:grpSpPr bwMode="auto">
              <a:xfrm>
                <a:off x="3312" y="1560"/>
                <a:ext cx="1104" cy="8"/>
                <a:chOff x="3312" y="1324"/>
                <a:chExt cx="1104" cy="8"/>
              </a:xfrm>
            </p:grpSpPr>
            <p:sp>
              <p:nvSpPr>
                <p:cNvPr id="398469" name="Line 133"/>
                <p:cNvSpPr>
                  <a:spLocks noChangeShapeType="1"/>
                </p:cNvSpPr>
                <p:nvPr/>
              </p:nvSpPr>
              <p:spPr bwMode="auto">
                <a:xfrm>
                  <a:off x="3312" y="1324"/>
                  <a:ext cx="1104"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8470" name="Line 134"/>
                <p:cNvSpPr>
                  <a:spLocks noChangeShapeType="1"/>
                </p:cNvSpPr>
                <p:nvPr/>
              </p:nvSpPr>
              <p:spPr bwMode="auto">
                <a:xfrm>
                  <a:off x="3312" y="1332"/>
                  <a:ext cx="1104"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8471" name="Group 135"/>
              <p:cNvGrpSpPr>
                <a:grpSpLocks/>
              </p:cNvGrpSpPr>
              <p:nvPr/>
            </p:nvGrpSpPr>
            <p:grpSpPr bwMode="auto">
              <a:xfrm>
                <a:off x="3312" y="1680"/>
                <a:ext cx="1104" cy="8"/>
                <a:chOff x="3312" y="1324"/>
                <a:chExt cx="1104" cy="8"/>
              </a:xfrm>
            </p:grpSpPr>
            <p:sp>
              <p:nvSpPr>
                <p:cNvPr id="398472" name="Line 136"/>
                <p:cNvSpPr>
                  <a:spLocks noChangeShapeType="1"/>
                </p:cNvSpPr>
                <p:nvPr/>
              </p:nvSpPr>
              <p:spPr bwMode="auto">
                <a:xfrm>
                  <a:off x="3312" y="1324"/>
                  <a:ext cx="1104"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8473" name="Line 137"/>
                <p:cNvSpPr>
                  <a:spLocks noChangeShapeType="1"/>
                </p:cNvSpPr>
                <p:nvPr/>
              </p:nvSpPr>
              <p:spPr bwMode="auto">
                <a:xfrm>
                  <a:off x="3312" y="1332"/>
                  <a:ext cx="1104"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8474" name="Group 138"/>
              <p:cNvGrpSpPr>
                <a:grpSpLocks/>
              </p:cNvGrpSpPr>
              <p:nvPr/>
            </p:nvGrpSpPr>
            <p:grpSpPr bwMode="auto">
              <a:xfrm>
                <a:off x="3312" y="1800"/>
                <a:ext cx="1104" cy="8"/>
                <a:chOff x="3312" y="1324"/>
                <a:chExt cx="1104" cy="8"/>
              </a:xfrm>
            </p:grpSpPr>
            <p:sp>
              <p:nvSpPr>
                <p:cNvPr id="398475" name="Line 139"/>
                <p:cNvSpPr>
                  <a:spLocks noChangeShapeType="1"/>
                </p:cNvSpPr>
                <p:nvPr/>
              </p:nvSpPr>
              <p:spPr bwMode="auto">
                <a:xfrm>
                  <a:off x="3312" y="1324"/>
                  <a:ext cx="1104"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8476" name="Line 140"/>
                <p:cNvSpPr>
                  <a:spLocks noChangeShapeType="1"/>
                </p:cNvSpPr>
                <p:nvPr/>
              </p:nvSpPr>
              <p:spPr bwMode="auto">
                <a:xfrm>
                  <a:off x="3312" y="1332"/>
                  <a:ext cx="1104"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8477" name="Group 141"/>
              <p:cNvGrpSpPr>
                <a:grpSpLocks/>
              </p:cNvGrpSpPr>
              <p:nvPr/>
            </p:nvGrpSpPr>
            <p:grpSpPr bwMode="auto">
              <a:xfrm>
                <a:off x="3495" y="1203"/>
                <a:ext cx="8" cy="712"/>
                <a:chOff x="3475" y="1203"/>
                <a:chExt cx="8" cy="712"/>
              </a:xfrm>
            </p:grpSpPr>
            <p:sp>
              <p:nvSpPr>
                <p:cNvPr id="398478" name="Line 142"/>
                <p:cNvSpPr>
                  <a:spLocks noChangeShapeType="1"/>
                </p:cNvSpPr>
                <p:nvPr/>
              </p:nvSpPr>
              <p:spPr bwMode="auto">
                <a:xfrm rot="5400000">
                  <a:off x="3127" y="1559"/>
                  <a:ext cx="712"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8479" name="Line 143"/>
                <p:cNvSpPr>
                  <a:spLocks noChangeShapeType="1"/>
                </p:cNvSpPr>
                <p:nvPr/>
              </p:nvSpPr>
              <p:spPr bwMode="auto">
                <a:xfrm rot="5400000">
                  <a:off x="3122" y="1562"/>
                  <a:ext cx="706"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8480" name="Group 144"/>
              <p:cNvGrpSpPr>
                <a:grpSpLocks/>
              </p:cNvGrpSpPr>
              <p:nvPr/>
            </p:nvGrpSpPr>
            <p:grpSpPr bwMode="auto">
              <a:xfrm>
                <a:off x="3679" y="1203"/>
                <a:ext cx="8" cy="712"/>
                <a:chOff x="3475" y="1203"/>
                <a:chExt cx="8" cy="712"/>
              </a:xfrm>
            </p:grpSpPr>
            <p:sp>
              <p:nvSpPr>
                <p:cNvPr id="398481" name="Line 145"/>
                <p:cNvSpPr>
                  <a:spLocks noChangeShapeType="1"/>
                </p:cNvSpPr>
                <p:nvPr/>
              </p:nvSpPr>
              <p:spPr bwMode="auto">
                <a:xfrm rot="5400000">
                  <a:off x="3127" y="1559"/>
                  <a:ext cx="712"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8482" name="Line 146"/>
                <p:cNvSpPr>
                  <a:spLocks noChangeShapeType="1"/>
                </p:cNvSpPr>
                <p:nvPr/>
              </p:nvSpPr>
              <p:spPr bwMode="auto">
                <a:xfrm rot="5400000">
                  <a:off x="3122" y="1562"/>
                  <a:ext cx="706"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8483" name="Group 147"/>
              <p:cNvGrpSpPr>
                <a:grpSpLocks/>
              </p:cNvGrpSpPr>
              <p:nvPr/>
            </p:nvGrpSpPr>
            <p:grpSpPr bwMode="auto">
              <a:xfrm>
                <a:off x="3863" y="1203"/>
                <a:ext cx="8" cy="712"/>
                <a:chOff x="3475" y="1203"/>
                <a:chExt cx="8" cy="712"/>
              </a:xfrm>
            </p:grpSpPr>
            <p:sp>
              <p:nvSpPr>
                <p:cNvPr id="398484" name="Line 148"/>
                <p:cNvSpPr>
                  <a:spLocks noChangeShapeType="1"/>
                </p:cNvSpPr>
                <p:nvPr/>
              </p:nvSpPr>
              <p:spPr bwMode="auto">
                <a:xfrm rot="5400000">
                  <a:off x="3127" y="1559"/>
                  <a:ext cx="712"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8485" name="Line 149"/>
                <p:cNvSpPr>
                  <a:spLocks noChangeShapeType="1"/>
                </p:cNvSpPr>
                <p:nvPr/>
              </p:nvSpPr>
              <p:spPr bwMode="auto">
                <a:xfrm rot="5400000">
                  <a:off x="3122" y="1562"/>
                  <a:ext cx="706"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8486" name="Group 150"/>
              <p:cNvGrpSpPr>
                <a:grpSpLocks/>
              </p:cNvGrpSpPr>
              <p:nvPr/>
            </p:nvGrpSpPr>
            <p:grpSpPr bwMode="auto">
              <a:xfrm>
                <a:off x="4047" y="1203"/>
                <a:ext cx="8" cy="712"/>
                <a:chOff x="3475" y="1203"/>
                <a:chExt cx="8" cy="712"/>
              </a:xfrm>
            </p:grpSpPr>
            <p:sp>
              <p:nvSpPr>
                <p:cNvPr id="398487" name="Line 151"/>
                <p:cNvSpPr>
                  <a:spLocks noChangeShapeType="1"/>
                </p:cNvSpPr>
                <p:nvPr/>
              </p:nvSpPr>
              <p:spPr bwMode="auto">
                <a:xfrm rot="5400000">
                  <a:off x="3127" y="1559"/>
                  <a:ext cx="712"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8488" name="Line 152"/>
                <p:cNvSpPr>
                  <a:spLocks noChangeShapeType="1"/>
                </p:cNvSpPr>
                <p:nvPr/>
              </p:nvSpPr>
              <p:spPr bwMode="auto">
                <a:xfrm rot="5400000">
                  <a:off x="3122" y="1562"/>
                  <a:ext cx="706"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8489" name="Group 153"/>
              <p:cNvGrpSpPr>
                <a:grpSpLocks/>
              </p:cNvGrpSpPr>
              <p:nvPr/>
            </p:nvGrpSpPr>
            <p:grpSpPr bwMode="auto">
              <a:xfrm>
                <a:off x="4231" y="1203"/>
                <a:ext cx="8" cy="712"/>
                <a:chOff x="3475" y="1203"/>
                <a:chExt cx="8" cy="712"/>
              </a:xfrm>
            </p:grpSpPr>
            <p:sp>
              <p:nvSpPr>
                <p:cNvPr id="398490" name="Line 154"/>
                <p:cNvSpPr>
                  <a:spLocks noChangeShapeType="1"/>
                </p:cNvSpPr>
                <p:nvPr/>
              </p:nvSpPr>
              <p:spPr bwMode="auto">
                <a:xfrm rot="5400000">
                  <a:off x="3127" y="1559"/>
                  <a:ext cx="712"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8491" name="Line 155"/>
                <p:cNvSpPr>
                  <a:spLocks noChangeShapeType="1"/>
                </p:cNvSpPr>
                <p:nvPr/>
              </p:nvSpPr>
              <p:spPr bwMode="auto">
                <a:xfrm rot="5400000">
                  <a:off x="3122" y="1562"/>
                  <a:ext cx="706" cy="0"/>
                </a:xfrm>
                <a:prstGeom prst="line">
                  <a:avLst/>
                </a:prstGeom>
                <a:noFill/>
                <a:ln w="12700">
                  <a:solidFill>
                    <a:schemeClr val="folHlink"/>
                  </a:solidFill>
                  <a:round/>
                  <a:headEnd type="none" w="sm" len="sm"/>
                  <a:tailEnd type="none" w="sm" len="sm"/>
                </a:ln>
                <a:effectLst/>
              </p:spPr>
              <p:txBody>
                <a:bodyPr/>
                <a:lstStyle/>
                <a:p>
                  <a:endParaRPr lang="en-US"/>
                </a:p>
              </p:txBody>
            </p:sp>
          </p:grpSp>
        </p:grpSp>
      </p:grpSp>
      <p:sp>
        <p:nvSpPr>
          <p:cNvPr id="398492" name="Text Box 156"/>
          <p:cNvSpPr txBox="1">
            <a:spLocks noChangeArrowheads="1"/>
          </p:cNvSpPr>
          <p:nvPr/>
        </p:nvSpPr>
        <p:spPr bwMode="auto">
          <a:xfrm>
            <a:off x="5583238" y="2744788"/>
            <a:ext cx="819150" cy="366712"/>
          </a:xfrm>
          <a:prstGeom prst="rect">
            <a:avLst/>
          </a:prstGeom>
          <a:noFill/>
          <a:ln w="28575">
            <a:noFill/>
            <a:miter lim="800000"/>
            <a:headEnd type="none" w="sm" len="sm"/>
            <a:tailEnd type="none" w="sm" len="sm"/>
          </a:ln>
          <a:effectLst/>
        </p:spPr>
        <p:txBody>
          <a:bodyPr wrap="none">
            <a:spAutoFit/>
          </a:bodyPr>
          <a:lstStyle/>
          <a:p>
            <a:pPr eaLnBrk="0" hangingPunct="0">
              <a:spcBef>
                <a:spcPct val="0"/>
              </a:spcBef>
              <a:buClrTx/>
              <a:buFontTx/>
              <a:buNone/>
            </a:pPr>
            <a:r>
              <a:rPr lang="en-US"/>
              <a:t>Users</a:t>
            </a:r>
          </a:p>
        </p:txBody>
      </p:sp>
      <p:grpSp>
        <p:nvGrpSpPr>
          <p:cNvPr id="398493" name="Group 157"/>
          <p:cNvGrpSpPr>
            <a:grpSpLocks/>
          </p:cNvGrpSpPr>
          <p:nvPr/>
        </p:nvGrpSpPr>
        <p:grpSpPr bwMode="auto">
          <a:xfrm>
            <a:off x="5254625" y="3168650"/>
            <a:ext cx="1795463" cy="1423988"/>
            <a:chOff x="3285" y="1056"/>
            <a:chExt cx="1131" cy="897"/>
          </a:xfrm>
        </p:grpSpPr>
        <p:sp>
          <p:nvSpPr>
            <p:cNvPr id="398494" name="Rectangle 158"/>
            <p:cNvSpPr>
              <a:spLocks noChangeArrowheads="1"/>
            </p:cNvSpPr>
            <p:nvPr/>
          </p:nvSpPr>
          <p:spPr bwMode="auto">
            <a:xfrm>
              <a:off x="3285" y="1089"/>
              <a:ext cx="1104" cy="864"/>
            </a:xfrm>
            <a:prstGeom prst="rect">
              <a:avLst/>
            </a:prstGeom>
            <a:solidFill>
              <a:srgbClr val="777777"/>
            </a:solidFill>
            <a:ln w="28575">
              <a:noFill/>
              <a:miter lim="800000"/>
              <a:headEnd type="none" w="sm" len="sm"/>
              <a:tailEnd type="none" w="sm" len="sm"/>
            </a:ln>
            <a:effectLst/>
          </p:spPr>
          <p:txBody>
            <a:bodyPr wrap="none" anchor="ctr"/>
            <a:lstStyle/>
            <a:p>
              <a:endParaRPr lang="en-US"/>
            </a:p>
          </p:txBody>
        </p:sp>
        <p:grpSp>
          <p:nvGrpSpPr>
            <p:cNvPr id="398495" name="Group 159"/>
            <p:cNvGrpSpPr>
              <a:grpSpLocks/>
            </p:cNvGrpSpPr>
            <p:nvPr/>
          </p:nvGrpSpPr>
          <p:grpSpPr bwMode="auto">
            <a:xfrm>
              <a:off x="3312" y="1056"/>
              <a:ext cx="1104" cy="864"/>
              <a:chOff x="3312" y="1056"/>
              <a:chExt cx="1104" cy="864"/>
            </a:xfrm>
          </p:grpSpPr>
          <p:sp>
            <p:nvSpPr>
              <p:cNvPr id="398496" name="Rectangle 160"/>
              <p:cNvSpPr>
                <a:spLocks noChangeArrowheads="1"/>
              </p:cNvSpPr>
              <p:nvPr/>
            </p:nvSpPr>
            <p:spPr bwMode="auto">
              <a:xfrm>
                <a:off x="3312" y="1056"/>
                <a:ext cx="1104" cy="864"/>
              </a:xfrm>
              <a:prstGeom prst="rect">
                <a:avLst/>
              </a:prstGeom>
              <a:solidFill>
                <a:srgbClr val="00FFFF"/>
              </a:solidFill>
              <a:ln w="28575">
                <a:solidFill>
                  <a:schemeClr val="accent1"/>
                </a:solidFill>
                <a:miter lim="800000"/>
                <a:headEnd type="none" w="sm" len="sm"/>
                <a:tailEnd type="none" w="sm" len="sm"/>
              </a:ln>
              <a:effectLst/>
            </p:spPr>
            <p:txBody>
              <a:bodyPr wrap="none" anchor="ctr"/>
              <a:lstStyle/>
              <a:p>
                <a:endParaRPr lang="en-US"/>
              </a:p>
            </p:txBody>
          </p:sp>
          <p:grpSp>
            <p:nvGrpSpPr>
              <p:cNvPr id="398497" name="Group 161"/>
              <p:cNvGrpSpPr>
                <a:grpSpLocks/>
              </p:cNvGrpSpPr>
              <p:nvPr/>
            </p:nvGrpSpPr>
            <p:grpSpPr bwMode="auto">
              <a:xfrm>
                <a:off x="3312" y="1200"/>
                <a:ext cx="1104" cy="8"/>
                <a:chOff x="3312" y="1200"/>
                <a:chExt cx="1104" cy="8"/>
              </a:xfrm>
            </p:grpSpPr>
            <p:sp>
              <p:nvSpPr>
                <p:cNvPr id="398498" name="Line 162"/>
                <p:cNvSpPr>
                  <a:spLocks noChangeShapeType="1"/>
                </p:cNvSpPr>
                <p:nvPr/>
              </p:nvSpPr>
              <p:spPr bwMode="auto">
                <a:xfrm>
                  <a:off x="3312" y="1200"/>
                  <a:ext cx="1104"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8499" name="Line 163"/>
                <p:cNvSpPr>
                  <a:spLocks noChangeShapeType="1"/>
                </p:cNvSpPr>
                <p:nvPr/>
              </p:nvSpPr>
              <p:spPr bwMode="auto">
                <a:xfrm>
                  <a:off x="3312" y="1208"/>
                  <a:ext cx="1104"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8500" name="Group 164"/>
              <p:cNvGrpSpPr>
                <a:grpSpLocks/>
              </p:cNvGrpSpPr>
              <p:nvPr/>
            </p:nvGrpSpPr>
            <p:grpSpPr bwMode="auto">
              <a:xfrm>
                <a:off x="3312" y="1320"/>
                <a:ext cx="1104" cy="8"/>
                <a:chOff x="3312" y="1324"/>
                <a:chExt cx="1104" cy="8"/>
              </a:xfrm>
            </p:grpSpPr>
            <p:sp>
              <p:nvSpPr>
                <p:cNvPr id="398501" name="Line 165"/>
                <p:cNvSpPr>
                  <a:spLocks noChangeShapeType="1"/>
                </p:cNvSpPr>
                <p:nvPr/>
              </p:nvSpPr>
              <p:spPr bwMode="auto">
                <a:xfrm>
                  <a:off x="3312" y="1324"/>
                  <a:ext cx="1104"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8502" name="Line 166"/>
                <p:cNvSpPr>
                  <a:spLocks noChangeShapeType="1"/>
                </p:cNvSpPr>
                <p:nvPr/>
              </p:nvSpPr>
              <p:spPr bwMode="auto">
                <a:xfrm>
                  <a:off x="3312" y="1332"/>
                  <a:ext cx="1104"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8503" name="Group 167"/>
              <p:cNvGrpSpPr>
                <a:grpSpLocks/>
              </p:cNvGrpSpPr>
              <p:nvPr/>
            </p:nvGrpSpPr>
            <p:grpSpPr bwMode="auto">
              <a:xfrm>
                <a:off x="3312" y="1440"/>
                <a:ext cx="1104" cy="8"/>
                <a:chOff x="3312" y="1324"/>
                <a:chExt cx="1104" cy="8"/>
              </a:xfrm>
            </p:grpSpPr>
            <p:sp>
              <p:nvSpPr>
                <p:cNvPr id="398504" name="Line 168"/>
                <p:cNvSpPr>
                  <a:spLocks noChangeShapeType="1"/>
                </p:cNvSpPr>
                <p:nvPr/>
              </p:nvSpPr>
              <p:spPr bwMode="auto">
                <a:xfrm>
                  <a:off x="3312" y="1324"/>
                  <a:ext cx="1104"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8505" name="Line 169"/>
                <p:cNvSpPr>
                  <a:spLocks noChangeShapeType="1"/>
                </p:cNvSpPr>
                <p:nvPr/>
              </p:nvSpPr>
              <p:spPr bwMode="auto">
                <a:xfrm>
                  <a:off x="3312" y="1332"/>
                  <a:ext cx="1104"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8506" name="Group 170"/>
              <p:cNvGrpSpPr>
                <a:grpSpLocks/>
              </p:cNvGrpSpPr>
              <p:nvPr/>
            </p:nvGrpSpPr>
            <p:grpSpPr bwMode="auto">
              <a:xfrm>
                <a:off x="3312" y="1560"/>
                <a:ext cx="1104" cy="8"/>
                <a:chOff x="3312" y="1324"/>
                <a:chExt cx="1104" cy="8"/>
              </a:xfrm>
            </p:grpSpPr>
            <p:sp>
              <p:nvSpPr>
                <p:cNvPr id="398507" name="Line 171"/>
                <p:cNvSpPr>
                  <a:spLocks noChangeShapeType="1"/>
                </p:cNvSpPr>
                <p:nvPr/>
              </p:nvSpPr>
              <p:spPr bwMode="auto">
                <a:xfrm>
                  <a:off x="3312" y="1324"/>
                  <a:ext cx="1104"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8508" name="Line 172"/>
                <p:cNvSpPr>
                  <a:spLocks noChangeShapeType="1"/>
                </p:cNvSpPr>
                <p:nvPr/>
              </p:nvSpPr>
              <p:spPr bwMode="auto">
                <a:xfrm>
                  <a:off x="3312" y="1332"/>
                  <a:ext cx="1104"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8509" name="Group 173"/>
              <p:cNvGrpSpPr>
                <a:grpSpLocks/>
              </p:cNvGrpSpPr>
              <p:nvPr/>
            </p:nvGrpSpPr>
            <p:grpSpPr bwMode="auto">
              <a:xfrm>
                <a:off x="3312" y="1680"/>
                <a:ext cx="1104" cy="8"/>
                <a:chOff x="3312" y="1324"/>
                <a:chExt cx="1104" cy="8"/>
              </a:xfrm>
            </p:grpSpPr>
            <p:sp>
              <p:nvSpPr>
                <p:cNvPr id="398510" name="Line 174"/>
                <p:cNvSpPr>
                  <a:spLocks noChangeShapeType="1"/>
                </p:cNvSpPr>
                <p:nvPr/>
              </p:nvSpPr>
              <p:spPr bwMode="auto">
                <a:xfrm>
                  <a:off x="3312" y="1324"/>
                  <a:ext cx="1104"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8511" name="Line 175"/>
                <p:cNvSpPr>
                  <a:spLocks noChangeShapeType="1"/>
                </p:cNvSpPr>
                <p:nvPr/>
              </p:nvSpPr>
              <p:spPr bwMode="auto">
                <a:xfrm>
                  <a:off x="3312" y="1332"/>
                  <a:ext cx="1104"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8512" name="Group 176"/>
              <p:cNvGrpSpPr>
                <a:grpSpLocks/>
              </p:cNvGrpSpPr>
              <p:nvPr/>
            </p:nvGrpSpPr>
            <p:grpSpPr bwMode="auto">
              <a:xfrm>
                <a:off x="3312" y="1800"/>
                <a:ext cx="1104" cy="8"/>
                <a:chOff x="3312" y="1324"/>
                <a:chExt cx="1104" cy="8"/>
              </a:xfrm>
            </p:grpSpPr>
            <p:sp>
              <p:nvSpPr>
                <p:cNvPr id="398513" name="Line 177"/>
                <p:cNvSpPr>
                  <a:spLocks noChangeShapeType="1"/>
                </p:cNvSpPr>
                <p:nvPr/>
              </p:nvSpPr>
              <p:spPr bwMode="auto">
                <a:xfrm>
                  <a:off x="3312" y="1324"/>
                  <a:ext cx="1104"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8514" name="Line 178"/>
                <p:cNvSpPr>
                  <a:spLocks noChangeShapeType="1"/>
                </p:cNvSpPr>
                <p:nvPr/>
              </p:nvSpPr>
              <p:spPr bwMode="auto">
                <a:xfrm>
                  <a:off x="3312" y="1332"/>
                  <a:ext cx="1104"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8515" name="Group 179"/>
              <p:cNvGrpSpPr>
                <a:grpSpLocks/>
              </p:cNvGrpSpPr>
              <p:nvPr/>
            </p:nvGrpSpPr>
            <p:grpSpPr bwMode="auto">
              <a:xfrm>
                <a:off x="3495" y="1203"/>
                <a:ext cx="8" cy="712"/>
                <a:chOff x="3475" y="1203"/>
                <a:chExt cx="8" cy="712"/>
              </a:xfrm>
            </p:grpSpPr>
            <p:sp>
              <p:nvSpPr>
                <p:cNvPr id="398516" name="Line 180"/>
                <p:cNvSpPr>
                  <a:spLocks noChangeShapeType="1"/>
                </p:cNvSpPr>
                <p:nvPr/>
              </p:nvSpPr>
              <p:spPr bwMode="auto">
                <a:xfrm rot="5400000">
                  <a:off x="3127" y="1559"/>
                  <a:ext cx="712"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8517" name="Line 181"/>
                <p:cNvSpPr>
                  <a:spLocks noChangeShapeType="1"/>
                </p:cNvSpPr>
                <p:nvPr/>
              </p:nvSpPr>
              <p:spPr bwMode="auto">
                <a:xfrm rot="5400000">
                  <a:off x="3122" y="1562"/>
                  <a:ext cx="706"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8518" name="Group 182"/>
              <p:cNvGrpSpPr>
                <a:grpSpLocks/>
              </p:cNvGrpSpPr>
              <p:nvPr/>
            </p:nvGrpSpPr>
            <p:grpSpPr bwMode="auto">
              <a:xfrm>
                <a:off x="3679" y="1203"/>
                <a:ext cx="8" cy="712"/>
                <a:chOff x="3475" y="1203"/>
                <a:chExt cx="8" cy="712"/>
              </a:xfrm>
            </p:grpSpPr>
            <p:sp>
              <p:nvSpPr>
                <p:cNvPr id="398519" name="Line 183"/>
                <p:cNvSpPr>
                  <a:spLocks noChangeShapeType="1"/>
                </p:cNvSpPr>
                <p:nvPr/>
              </p:nvSpPr>
              <p:spPr bwMode="auto">
                <a:xfrm rot="5400000">
                  <a:off x="3127" y="1559"/>
                  <a:ext cx="712"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8520" name="Line 184"/>
                <p:cNvSpPr>
                  <a:spLocks noChangeShapeType="1"/>
                </p:cNvSpPr>
                <p:nvPr/>
              </p:nvSpPr>
              <p:spPr bwMode="auto">
                <a:xfrm rot="5400000">
                  <a:off x="3122" y="1562"/>
                  <a:ext cx="706"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8521" name="Group 185"/>
              <p:cNvGrpSpPr>
                <a:grpSpLocks/>
              </p:cNvGrpSpPr>
              <p:nvPr/>
            </p:nvGrpSpPr>
            <p:grpSpPr bwMode="auto">
              <a:xfrm>
                <a:off x="3863" y="1203"/>
                <a:ext cx="8" cy="712"/>
                <a:chOff x="3475" y="1203"/>
                <a:chExt cx="8" cy="712"/>
              </a:xfrm>
            </p:grpSpPr>
            <p:sp>
              <p:nvSpPr>
                <p:cNvPr id="398522" name="Line 186"/>
                <p:cNvSpPr>
                  <a:spLocks noChangeShapeType="1"/>
                </p:cNvSpPr>
                <p:nvPr/>
              </p:nvSpPr>
              <p:spPr bwMode="auto">
                <a:xfrm rot="5400000">
                  <a:off x="3127" y="1559"/>
                  <a:ext cx="712"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8523" name="Line 187"/>
                <p:cNvSpPr>
                  <a:spLocks noChangeShapeType="1"/>
                </p:cNvSpPr>
                <p:nvPr/>
              </p:nvSpPr>
              <p:spPr bwMode="auto">
                <a:xfrm rot="5400000">
                  <a:off x="3122" y="1562"/>
                  <a:ext cx="706"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8524" name="Group 188"/>
              <p:cNvGrpSpPr>
                <a:grpSpLocks/>
              </p:cNvGrpSpPr>
              <p:nvPr/>
            </p:nvGrpSpPr>
            <p:grpSpPr bwMode="auto">
              <a:xfrm>
                <a:off x="4047" y="1203"/>
                <a:ext cx="8" cy="712"/>
                <a:chOff x="3475" y="1203"/>
                <a:chExt cx="8" cy="712"/>
              </a:xfrm>
            </p:grpSpPr>
            <p:sp>
              <p:nvSpPr>
                <p:cNvPr id="398525" name="Line 189"/>
                <p:cNvSpPr>
                  <a:spLocks noChangeShapeType="1"/>
                </p:cNvSpPr>
                <p:nvPr/>
              </p:nvSpPr>
              <p:spPr bwMode="auto">
                <a:xfrm rot="5400000">
                  <a:off x="3127" y="1559"/>
                  <a:ext cx="712"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8526" name="Line 190"/>
                <p:cNvSpPr>
                  <a:spLocks noChangeShapeType="1"/>
                </p:cNvSpPr>
                <p:nvPr/>
              </p:nvSpPr>
              <p:spPr bwMode="auto">
                <a:xfrm rot="5400000">
                  <a:off x="3122" y="1562"/>
                  <a:ext cx="706"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8527" name="Group 191"/>
              <p:cNvGrpSpPr>
                <a:grpSpLocks/>
              </p:cNvGrpSpPr>
              <p:nvPr/>
            </p:nvGrpSpPr>
            <p:grpSpPr bwMode="auto">
              <a:xfrm>
                <a:off x="4231" y="1203"/>
                <a:ext cx="8" cy="712"/>
                <a:chOff x="3475" y="1203"/>
                <a:chExt cx="8" cy="712"/>
              </a:xfrm>
            </p:grpSpPr>
            <p:sp>
              <p:nvSpPr>
                <p:cNvPr id="398528" name="Line 192"/>
                <p:cNvSpPr>
                  <a:spLocks noChangeShapeType="1"/>
                </p:cNvSpPr>
                <p:nvPr/>
              </p:nvSpPr>
              <p:spPr bwMode="auto">
                <a:xfrm rot="5400000">
                  <a:off x="3127" y="1559"/>
                  <a:ext cx="712"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8529" name="Line 193"/>
                <p:cNvSpPr>
                  <a:spLocks noChangeShapeType="1"/>
                </p:cNvSpPr>
                <p:nvPr/>
              </p:nvSpPr>
              <p:spPr bwMode="auto">
                <a:xfrm rot="5400000">
                  <a:off x="3122" y="1562"/>
                  <a:ext cx="706" cy="0"/>
                </a:xfrm>
                <a:prstGeom prst="line">
                  <a:avLst/>
                </a:prstGeom>
                <a:noFill/>
                <a:ln w="12700">
                  <a:solidFill>
                    <a:schemeClr val="folHlink"/>
                  </a:solidFill>
                  <a:round/>
                  <a:headEnd type="none" w="sm" len="sm"/>
                  <a:tailEnd type="none" w="sm" len="sm"/>
                </a:ln>
                <a:effectLst/>
              </p:spPr>
              <p:txBody>
                <a:bodyPr/>
                <a:lstStyle/>
                <a:p>
                  <a:endParaRPr lang="en-US"/>
                </a:p>
              </p:txBody>
            </p:sp>
          </p:grpSp>
        </p:grpSp>
      </p:grpSp>
      <p:sp>
        <p:nvSpPr>
          <p:cNvPr id="398530" name="Text Box 194"/>
          <p:cNvSpPr txBox="1">
            <a:spLocks noChangeArrowheads="1"/>
          </p:cNvSpPr>
          <p:nvPr/>
        </p:nvSpPr>
        <p:spPr bwMode="auto">
          <a:xfrm>
            <a:off x="5592763" y="3108325"/>
            <a:ext cx="1187450" cy="366713"/>
          </a:xfrm>
          <a:prstGeom prst="rect">
            <a:avLst/>
          </a:prstGeom>
          <a:noFill/>
          <a:ln w="28575">
            <a:noFill/>
            <a:miter lim="800000"/>
            <a:headEnd type="none" w="sm" len="sm"/>
            <a:tailEnd type="none" w="sm" len="sm"/>
          </a:ln>
          <a:effectLst/>
        </p:spPr>
        <p:txBody>
          <a:bodyPr wrap="none">
            <a:spAutoFit/>
          </a:bodyPr>
          <a:lstStyle/>
          <a:p>
            <a:pPr eaLnBrk="0" hangingPunct="0">
              <a:spcBef>
                <a:spcPct val="0"/>
              </a:spcBef>
              <a:buClrTx/>
              <a:buFontTx/>
              <a:buNone/>
            </a:pPr>
            <a:r>
              <a:rPr lang="en-US"/>
              <a:t>Schemas</a:t>
            </a:r>
          </a:p>
        </p:txBody>
      </p:sp>
      <p:grpSp>
        <p:nvGrpSpPr>
          <p:cNvPr id="398531" name="Group 195"/>
          <p:cNvGrpSpPr>
            <a:grpSpLocks/>
          </p:cNvGrpSpPr>
          <p:nvPr/>
        </p:nvGrpSpPr>
        <p:grpSpPr bwMode="auto">
          <a:xfrm>
            <a:off x="5456238" y="3521075"/>
            <a:ext cx="1795462" cy="1423988"/>
            <a:chOff x="3285" y="1056"/>
            <a:chExt cx="1131" cy="897"/>
          </a:xfrm>
        </p:grpSpPr>
        <p:sp>
          <p:nvSpPr>
            <p:cNvPr id="398532" name="Rectangle 196"/>
            <p:cNvSpPr>
              <a:spLocks noChangeArrowheads="1"/>
            </p:cNvSpPr>
            <p:nvPr/>
          </p:nvSpPr>
          <p:spPr bwMode="auto">
            <a:xfrm>
              <a:off x="3285" y="1089"/>
              <a:ext cx="1104" cy="864"/>
            </a:xfrm>
            <a:prstGeom prst="rect">
              <a:avLst/>
            </a:prstGeom>
            <a:solidFill>
              <a:srgbClr val="777777"/>
            </a:solidFill>
            <a:ln w="28575">
              <a:noFill/>
              <a:miter lim="800000"/>
              <a:headEnd type="none" w="sm" len="sm"/>
              <a:tailEnd type="none" w="sm" len="sm"/>
            </a:ln>
            <a:effectLst/>
          </p:spPr>
          <p:txBody>
            <a:bodyPr wrap="none" anchor="ctr"/>
            <a:lstStyle/>
            <a:p>
              <a:endParaRPr lang="en-US"/>
            </a:p>
          </p:txBody>
        </p:sp>
        <p:grpSp>
          <p:nvGrpSpPr>
            <p:cNvPr id="398533" name="Group 197"/>
            <p:cNvGrpSpPr>
              <a:grpSpLocks/>
            </p:cNvGrpSpPr>
            <p:nvPr/>
          </p:nvGrpSpPr>
          <p:grpSpPr bwMode="auto">
            <a:xfrm>
              <a:off x="3312" y="1056"/>
              <a:ext cx="1104" cy="864"/>
              <a:chOff x="3312" y="1056"/>
              <a:chExt cx="1104" cy="864"/>
            </a:xfrm>
          </p:grpSpPr>
          <p:sp>
            <p:nvSpPr>
              <p:cNvPr id="398534" name="Rectangle 198"/>
              <p:cNvSpPr>
                <a:spLocks noChangeArrowheads="1"/>
              </p:cNvSpPr>
              <p:nvPr/>
            </p:nvSpPr>
            <p:spPr bwMode="auto">
              <a:xfrm>
                <a:off x="3312" y="1056"/>
                <a:ext cx="1104" cy="864"/>
              </a:xfrm>
              <a:prstGeom prst="rect">
                <a:avLst/>
              </a:prstGeom>
              <a:solidFill>
                <a:srgbClr val="00FFFF"/>
              </a:solidFill>
              <a:ln w="28575">
                <a:solidFill>
                  <a:schemeClr val="accent1"/>
                </a:solidFill>
                <a:miter lim="800000"/>
                <a:headEnd type="none" w="sm" len="sm"/>
                <a:tailEnd type="none" w="sm" len="sm"/>
              </a:ln>
              <a:effectLst/>
            </p:spPr>
            <p:txBody>
              <a:bodyPr wrap="none" anchor="ctr"/>
              <a:lstStyle/>
              <a:p>
                <a:endParaRPr lang="en-US"/>
              </a:p>
            </p:txBody>
          </p:sp>
          <p:grpSp>
            <p:nvGrpSpPr>
              <p:cNvPr id="398535" name="Group 199"/>
              <p:cNvGrpSpPr>
                <a:grpSpLocks/>
              </p:cNvGrpSpPr>
              <p:nvPr/>
            </p:nvGrpSpPr>
            <p:grpSpPr bwMode="auto">
              <a:xfrm>
                <a:off x="3312" y="1200"/>
                <a:ext cx="1104" cy="8"/>
                <a:chOff x="3312" y="1200"/>
                <a:chExt cx="1104" cy="8"/>
              </a:xfrm>
            </p:grpSpPr>
            <p:sp>
              <p:nvSpPr>
                <p:cNvPr id="398536" name="Line 200"/>
                <p:cNvSpPr>
                  <a:spLocks noChangeShapeType="1"/>
                </p:cNvSpPr>
                <p:nvPr/>
              </p:nvSpPr>
              <p:spPr bwMode="auto">
                <a:xfrm>
                  <a:off x="3312" y="1200"/>
                  <a:ext cx="1104"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8537" name="Line 201"/>
                <p:cNvSpPr>
                  <a:spLocks noChangeShapeType="1"/>
                </p:cNvSpPr>
                <p:nvPr/>
              </p:nvSpPr>
              <p:spPr bwMode="auto">
                <a:xfrm>
                  <a:off x="3312" y="1208"/>
                  <a:ext cx="1104"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8538" name="Group 202"/>
              <p:cNvGrpSpPr>
                <a:grpSpLocks/>
              </p:cNvGrpSpPr>
              <p:nvPr/>
            </p:nvGrpSpPr>
            <p:grpSpPr bwMode="auto">
              <a:xfrm>
                <a:off x="3312" y="1320"/>
                <a:ext cx="1104" cy="8"/>
                <a:chOff x="3312" y="1324"/>
                <a:chExt cx="1104" cy="8"/>
              </a:xfrm>
            </p:grpSpPr>
            <p:sp>
              <p:nvSpPr>
                <p:cNvPr id="398539" name="Line 203"/>
                <p:cNvSpPr>
                  <a:spLocks noChangeShapeType="1"/>
                </p:cNvSpPr>
                <p:nvPr/>
              </p:nvSpPr>
              <p:spPr bwMode="auto">
                <a:xfrm>
                  <a:off x="3312" y="1324"/>
                  <a:ext cx="1104"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8540" name="Line 204"/>
                <p:cNvSpPr>
                  <a:spLocks noChangeShapeType="1"/>
                </p:cNvSpPr>
                <p:nvPr/>
              </p:nvSpPr>
              <p:spPr bwMode="auto">
                <a:xfrm>
                  <a:off x="3312" y="1332"/>
                  <a:ext cx="1104"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8541" name="Group 205"/>
              <p:cNvGrpSpPr>
                <a:grpSpLocks/>
              </p:cNvGrpSpPr>
              <p:nvPr/>
            </p:nvGrpSpPr>
            <p:grpSpPr bwMode="auto">
              <a:xfrm>
                <a:off x="3312" y="1440"/>
                <a:ext cx="1104" cy="8"/>
                <a:chOff x="3312" y="1324"/>
                <a:chExt cx="1104" cy="8"/>
              </a:xfrm>
            </p:grpSpPr>
            <p:sp>
              <p:nvSpPr>
                <p:cNvPr id="398542" name="Line 206"/>
                <p:cNvSpPr>
                  <a:spLocks noChangeShapeType="1"/>
                </p:cNvSpPr>
                <p:nvPr/>
              </p:nvSpPr>
              <p:spPr bwMode="auto">
                <a:xfrm>
                  <a:off x="3312" y="1324"/>
                  <a:ext cx="1104"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8543" name="Line 207"/>
                <p:cNvSpPr>
                  <a:spLocks noChangeShapeType="1"/>
                </p:cNvSpPr>
                <p:nvPr/>
              </p:nvSpPr>
              <p:spPr bwMode="auto">
                <a:xfrm>
                  <a:off x="3312" y="1332"/>
                  <a:ext cx="1104"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8544" name="Group 208"/>
              <p:cNvGrpSpPr>
                <a:grpSpLocks/>
              </p:cNvGrpSpPr>
              <p:nvPr/>
            </p:nvGrpSpPr>
            <p:grpSpPr bwMode="auto">
              <a:xfrm>
                <a:off x="3312" y="1560"/>
                <a:ext cx="1104" cy="8"/>
                <a:chOff x="3312" y="1324"/>
                <a:chExt cx="1104" cy="8"/>
              </a:xfrm>
            </p:grpSpPr>
            <p:sp>
              <p:nvSpPr>
                <p:cNvPr id="398545" name="Line 209"/>
                <p:cNvSpPr>
                  <a:spLocks noChangeShapeType="1"/>
                </p:cNvSpPr>
                <p:nvPr/>
              </p:nvSpPr>
              <p:spPr bwMode="auto">
                <a:xfrm>
                  <a:off x="3312" y="1324"/>
                  <a:ext cx="1104"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8546" name="Line 210"/>
                <p:cNvSpPr>
                  <a:spLocks noChangeShapeType="1"/>
                </p:cNvSpPr>
                <p:nvPr/>
              </p:nvSpPr>
              <p:spPr bwMode="auto">
                <a:xfrm>
                  <a:off x="3312" y="1332"/>
                  <a:ext cx="1104"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8547" name="Group 211"/>
              <p:cNvGrpSpPr>
                <a:grpSpLocks/>
              </p:cNvGrpSpPr>
              <p:nvPr/>
            </p:nvGrpSpPr>
            <p:grpSpPr bwMode="auto">
              <a:xfrm>
                <a:off x="3312" y="1680"/>
                <a:ext cx="1104" cy="8"/>
                <a:chOff x="3312" y="1324"/>
                <a:chExt cx="1104" cy="8"/>
              </a:xfrm>
            </p:grpSpPr>
            <p:sp>
              <p:nvSpPr>
                <p:cNvPr id="398548" name="Line 212"/>
                <p:cNvSpPr>
                  <a:spLocks noChangeShapeType="1"/>
                </p:cNvSpPr>
                <p:nvPr/>
              </p:nvSpPr>
              <p:spPr bwMode="auto">
                <a:xfrm>
                  <a:off x="3312" y="1324"/>
                  <a:ext cx="1104"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8549" name="Line 213"/>
                <p:cNvSpPr>
                  <a:spLocks noChangeShapeType="1"/>
                </p:cNvSpPr>
                <p:nvPr/>
              </p:nvSpPr>
              <p:spPr bwMode="auto">
                <a:xfrm>
                  <a:off x="3312" y="1332"/>
                  <a:ext cx="1104"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8550" name="Group 214"/>
              <p:cNvGrpSpPr>
                <a:grpSpLocks/>
              </p:cNvGrpSpPr>
              <p:nvPr/>
            </p:nvGrpSpPr>
            <p:grpSpPr bwMode="auto">
              <a:xfrm>
                <a:off x="3312" y="1800"/>
                <a:ext cx="1104" cy="8"/>
                <a:chOff x="3312" y="1324"/>
                <a:chExt cx="1104" cy="8"/>
              </a:xfrm>
            </p:grpSpPr>
            <p:sp>
              <p:nvSpPr>
                <p:cNvPr id="398551" name="Line 215"/>
                <p:cNvSpPr>
                  <a:spLocks noChangeShapeType="1"/>
                </p:cNvSpPr>
                <p:nvPr/>
              </p:nvSpPr>
              <p:spPr bwMode="auto">
                <a:xfrm>
                  <a:off x="3312" y="1324"/>
                  <a:ext cx="1104"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8552" name="Line 216"/>
                <p:cNvSpPr>
                  <a:spLocks noChangeShapeType="1"/>
                </p:cNvSpPr>
                <p:nvPr/>
              </p:nvSpPr>
              <p:spPr bwMode="auto">
                <a:xfrm>
                  <a:off x="3312" y="1332"/>
                  <a:ext cx="1104"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8553" name="Group 217"/>
              <p:cNvGrpSpPr>
                <a:grpSpLocks/>
              </p:cNvGrpSpPr>
              <p:nvPr/>
            </p:nvGrpSpPr>
            <p:grpSpPr bwMode="auto">
              <a:xfrm>
                <a:off x="3495" y="1203"/>
                <a:ext cx="8" cy="712"/>
                <a:chOff x="3475" y="1203"/>
                <a:chExt cx="8" cy="712"/>
              </a:xfrm>
            </p:grpSpPr>
            <p:sp>
              <p:nvSpPr>
                <p:cNvPr id="398554" name="Line 218"/>
                <p:cNvSpPr>
                  <a:spLocks noChangeShapeType="1"/>
                </p:cNvSpPr>
                <p:nvPr/>
              </p:nvSpPr>
              <p:spPr bwMode="auto">
                <a:xfrm rot="5400000">
                  <a:off x="3127" y="1559"/>
                  <a:ext cx="712"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8555" name="Line 219"/>
                <p:cNvSpPr>
                  <a:spLocks noChangeShapeType="1"/>
                </p:cNvSpPr>
                <p:nvPr/>
              </p:nvSpPr>
              <p:spPr bwMode="auto">
                <a:xfrm rot="5400000">
                  <a:off x="3122" y="1562"/>
                  <a:ext cx="706"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8556" name="Group 220"/>
              <p:cNvGrpSpPr>
                <a:grpSpLocks/>
              </p:cNvGrpSpPr>
              <p:nvPr/>
            </p:nvGrpSpPr>
            <p:grpSpPr bwMode="auto">
              <a:xfrm>
                <a:off x="3679" y="1203"/>
                <a:ext cx="8" cy="712"/>
                <a:chOff x="3475" y="1203"/>
                <a:chExt cx="8" cy="712"/>
              </a:xfrm>
            </p:grpSpPr>
            <p:sp>
              <p:nvSpPr>
                <p:cNvPr id="398557" name="Line 221"/>
                <p:cNvSpPr>
                  <a:spLocks noChangeShapeType="1"/>
                </p:cNvSpPr>
                <p:nvPr/>
              </p:nvSpPr>
              <p:spPr bwMode="auto">
                <a:xfrm rot="5400000">
                  <a:off x="3127" y="1559"/>
                  <a:ext cx="712"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8558" name="Line 222"/>
                <p:cNvSpPr>
                  <a:spLocks noChangeShapeType="1"/>
                </p:cNvSpPr>
                <p:nvPr/>
              </p:nvSpPr>
              <p:spPr bwMode="auto">
                <a:xfrm rot="5400000">
                  <a:off x="3122" y="1562"/>
                  <a:ext cx="706"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8559" name="Group 223"/>
              <p:cNvGrpSpPr>
                <a:grpSpLocks/>
              </p:cNvGrpSpPr>
              <p:nvPr/>
            </p:nvGrpSpPr>
            <p:grpSpPr bwMode="auto">
              <a:xfrm>
                <a:off x="3863" y="1203"/>
                <a:ext cx="8" cy="712"/>
                <a:chOff x="3475" y="1203"/>
                <a:chExt cx="8" cy="712"/>
              </a:xfrm>
            </p:grpSpPr>
            <p:sp>
              <p:nvSpPr>
                <p:cNvPr id="398560" name="Line 224"/>
                <p:cNvSpPr>
                  <a:spLocks noChangeShapeType="1"/>
                </p:cNvSpPr>
                <p:nvPr/>
              </p:nvSpPr>
              <p:spPr bwMode="auto">
                <a:xfrm rot="5400000">
                  <a:off x="3127" y="1559"/>
                  <a:ext cx="712"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8561" name="Line 225"/>
                <p:cNvSpPr>
                  <a:spLocks noChangeShapeType="1"/>
                </p:cNvSpPr>
                <p:nvPr/>
              </p:nvSpPr>
              <p:spPr bwMode="auto">
                <a:xfrm rot="5400000">
                  <a:off x="3122" y="1562"/>
                  <a:ext cx="706"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8562" name="Group 226"/>
              <p:cNvGrpSpPr>
                <a:grpSpLocks/>
              </p:cNvGrpSpPr>
              <p:nvPr/>
            </p:nvGrpSpPr>
            <p:grpSpPr bwMode="auto">
              <a:xfrm>
                <a:off x="4047" y="1203"/>
                <a:ext cx="8" cy="712"/>
                <a:chOff x="3475" y="1203"/>
                <a:chExt cx="8" cy="712"/>
              </a:xfrm>
            </p:grpSpPr>
            <p:sp>
              <p:nvSpPr>
                <p:cNvPr id="398563" name="Line 227"/>
                <p:cNvSpPr>
                  <a:spLocks noChangeShapeType="1"/>
                </p:cNvSpPr>
                <p:nvPr/>
              </p:nvSpPr>
              <p:spPr bwMode="auto">
                <a:xfrm rot="5400000">
                  <a:off x="3127" y="1559"/>
                  <a:ext cx="712"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8564" name="Line 228"/>
                <p:cNvSpPr>
                  <a:spLocks noChangeShapeType="1"/>
                </p:cNvSpPr>
                <p:nvPr/>
              </p:nvSpPr>
              <p:spPr bwMode="auto">
                <a:xfrm rot="5400000">
                  <a:off x="3122" y="1562"/>
                  <a:ext cx="706"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8565" name="Group 229"/>
              <p:cNvGrpSpPr>
                <a:grpSpLocks/>
              </p:cNvGrpSpPr>
              <p:nvPr/>
            </p:nvGrpSpPr>
            <p:grpSpPr bwMode="auto">
              <a:xfrm>
                <a:off x="4231" y="1203"/>
                <a:ext cx="8" cy="712"/>
                <a:chOff x="3475" y="1203"/>
                <a:chExt cx="8" cy="712"/>
              </a:xfrm>
            </p:grpSpPr>
            <p:sp>
              <p:nvSpPr>
                <p:cNvPr id="398566" name="Line 230"/>
                <p:cNvSpPr>
                  <a:spLocks noChangeShapeType="1"/>
                </p:cNvSpPr>
                <p:nvPr/>
              </p:nvSpPr>
              <p:spPr bwMode="auto">
                <a:xfrm rot="5400000">
                  <a:off x="3127" y="1559"/>
                  <a:ext cx="712"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8567" name="Line 231"/>
                <p:cNvSpPr>
                  <a:spLocks noChangeShapeType="1"/>
                </p:cNvSpPr>
                <p:nvPr/>
              </p:nvSpPr>
              <p:spPr bwMode="auto">
                <a:xfrm rot="5400000">
                  <a:off x="3122" y="1562"/>
                  <a:ext cx="706" cy="0"/>
                </a:xfrm>
                <a:prstGeom prst="line">
                  <a:avLst/>
                </a:prstGeom>
                <a:noFill/>
                <a:ln w="12700">
                  <a:solidFill>
                    <a:schemeClr val="folHlink"/>
                  </a:solidFill>
                  <a:round/>
                  <a:headEnd type="none" w="sm" len="sm"/>
                  <a:tailEnd type="none" w="sm" len="sm"/>
                </a:ln>
                <a:effectLst/>
              </p:spPr>
              <p:txBody>
                <a:bodyPr/>
                <a:lstStyle/>
                <a:p>
                  <a:endParaRPr lang="en-US"/>
                </a:p>
              </p:txBody>
            </p:sp>
          </p:grpSp>
        </p:grpSp>
      </p:grpSp>
      <p:sp>
        <p:nvSpPr>
          <p:cNvPr id="398568" name="Text Box 232"/>
          <p:cNvSpPr txBox="1">
            <a:spLocks noChangeArrowheads="1"/>
          </p:cNvSpPr>
          <p:nvPr/>
        </p:nvSpPr>
        <p:spPr bwMode="auto">
          <a:xfrm>
            <a:off x="5667375" y="3460750"/>
            <a:ext cx="1441450" cy="366713"/>
          </a:xfrm>
          <a:prstGeom prst="rect">
            <a:avLst/>
          </a:prstGeom>
          <a:noFill/>
          <a:ln w="28575">
            <a:noFill/>
            <a:miter lim="800000"/>
            <a:headEnd type="none" w="sm" len="sm"/>
            <a:tailEnd type="none" w="sm" len="sm"/>
          </a:ln>
          <a:effectLst/>
        </p:spPr>
        <p:txBody>
          <a:bodyPr wrap="none">
            <a:spAutoFit/>
          </a:bodyPr>
          <a:lstStyle/>
          <a:p>
            <a:pPr eaLnBrk="0" hangingPunct="0">
              <a:spcBef>
                <a:spcPct val="0"/>
              </a:spcBef>
              <a:buClrTx/>
              <a:buFontTx/>
              <a:buNone/>
            </a:pPr>
            <a:r>
              <a:rPr lang="en-US"/>
              <a:t>Procedures</a:t>
            </a:r>
          </a:p>
        </p:txBody>
      </p:sp>
      <p:grpSp>
        <p:nvGrpSpPr>
          <p:cNvPr id="398569" name="Group 233"/>
          <p:cNvGrpSpPr>
            <a:grpSpLocks/>
          </p:cNvGrpSpPr>
          <p:nvPr/>
        </p:nvGrpSpPr>
        <p:grpSpPr bwMode="auto">
          <a:xfrm>
            <a:off x="5649913" y="3863975"/>
            <a:ext cx="1795462" cy="1423988"/>
            <a:chOff x="3285" y="1056"/>
            <a:chExt cx="1131" cy="897"/>
          </a:xfrm>
        </p:grpSpPr>
        <p:sp>
          <p:nvSpPr>
            <p:cNvPr id="398570" name="Rectangle 234"/>
            <p:cNvSpPr>
              <a:spLocks noChangeArrowheads="1"/>
            </p:cNvSpPr>
            <p:nvPr/>
          </p:nvSpPr>
          <p:spPr bwMode="auto">
            <a:xfrm>
              <a:off x="3285" y="1089"/>
              <a:ext cx="1104" cy="864"/>
            </a:xfrm>
            <a:prstGeom prst="rect">
              <a:avLst/>
            </a:prstGeom>
            <a:solidFill>
              <a:srgbClr val="777777"/>
            </a:solidFill>
            <a:ln w="28575">
              <a:noFill/>
              <a:miter lim="800000"/>
              <a:headEnd type="none" w="sm" len="sm"/>
              <a:tailEnd type="none" w="sm" len="sm"/>
            </a:ln>
            <a:effectLst/>
          </p:spPr>
          <p:txBody>
            <a:bodyPr wrap="none" anchor="ctr"/>
            <a:lstStyle/>
            <a:p>
              <a:endParaRPr lang="en-US"/>
            </a:p>
          </p:txBody>
        </p:sp>
        <p:grpSp>
          <p:nvGrpSpPr>
            <p:cNvPr id="398571" name="Group 235"/>
            <p:cNvGrpSpPr>
              <a:grpSpLocks/>
            </p:cNvGrpSpPr>
            <p:nvPr/>
          </p:nvGrpSpPr>
          <p:grpSpPr bwMode="auto">
            <a:xfrm>
              <a:off x="3312" y="1056"/>
              <a:ext cx="1104" cy="864"/>
              <a:chOff x="3312" y="1056"/>
              <a:chExt cx="1104" cy="864"/>
            </a:xfrm>
          </p:grpSpPr>
          <p:sp>
            <p:nvSpPr>
              <p:cNvPr id="398572" name="Rectangle 236"/>
              <p:cNvSpPr>
                <a:spLocks noChangeArrowheads="1"/>
              </p:cNvSpPr>
              <p:nvPr/>
            </p:nvSpPr>
            <p:spPr bwMode="auto">
              <a:xfrm>
                <a:off x="3312" y="1056"/>
                <a:ext cx="1104" cy="864"/>
              </a:xfrm>
              <a:prstGeom prst="rect">
                <a:avLst/>
              </a:prstGeom>
              <a:solidFill>
                <a:srgbClr val="00FFFF"/>
              </a:solidFill>
              <a:ln w="28575">
                <a:solidFill>
                  <a:schemeClr val="accent1"/>
                </a:solidFill>
                <a:miter lim="800000"/>
                <a:headEnd type="none" w="sm" len="sm"/>
                <a:tailEnd type="none" w="sm" len="sm"/>
              </a:ln>
              <a:effectLst/>
            </p:spPr>
            <p:txBody>
              <a:bodyPr wrap="none" anchor="ctr"/>
              <a:lstStyle/>
              <a:p>
                <a:endParaRPr lang="en-US"/>
              </a:p>
            </p:txBody>
          </p:sp>
          <p:grpSp>
            <p:nvGrpSpPr>
              <p:cNvPr id="398573" name="Group 237"/>
              <p:cNvGrpSpPr>
                <a:grpSpLocks/>
              </p:cNvGrpSpPr>
              <p:nvPr/>
            </p:nvGrpSpPr>
            <p:grpSpPr bwMode="auto">
              <a:xfrm>
                <a:off x="3312" y="1200"/>
                <a:ext cx="1104" cy="8"/>
                <a:chOff x="3312" y="1200"/>
                <a:chExt cx="1104" cy="8"/>
              </a:xfrm>
            </p:grpSpPr>
            <p:sp>
              <p:nvSpPr>
                <p:cNvPr id="398574" name="Line 238"/>
                <p:cNvSpPr>
                  <a:spLocks noChangeShapeType="1"/>
                </p:cNvSpPr>
                <p:nvPr/>
              </p:nvSpPr>
              <p:spPr bwMode="auto">
                <a:xfrm>
                  <a:off x="3312" y="1200"/>
                  <a:ext cx="1104"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8575" name="Line 239"/>
                <p:cNvSpPr>
                  <a:spLocks noChangeShapeType="1"/>
                </p:cNvSpPr>
                <p:nvPr/>
              </p:nvSpPr>
              <p:spPr bwMode="auto">
                <a:xfrm>
                  <a:off x="3312" y="1208"/>
                  <a:ext cx="1104"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8576" name="Group 240"/>
              <p:cNvGrpSpPr>
                <a:grpSpLocks/>
              </p:cNvGrpSpPr>
              <p:nvPr/>
            </p:nvGrpSpPr>
            <p:grpSpPr bwMode="auto">
              <a:xfrm>
                <a:off x="3312" y="1320"/>
                <a:ext cx="1104" cy="8"/>
                <a:chOff x="3312" y="1324"/>
                <a:chExt cx="1104" cy="8"/>
              </a:xfrm>
            </p:grpSpPr>
            <p:sp>
              <p:nvSpPr>
                <p:cNvPr id="398577" name="Line 241"/>
                <p:cNvSpPr>
                  <a:spLocks noChangeShapeType="1"/>
                </p:cNvSpPr>
                <p:nvPr/>
              </p:nvSpPr>
              <p:spPr bwMode="auto">
                <a:xfrm>
                  <a:off x="3312" y="1324"/>
                  <a:ext cx="1104"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8578" name="Line 242"/>
                <p:cNvSpPr>
                  <a:spLocks noChangeShapeType="1"/>
                </p:cNvSpPr>
                <p:nvPr/>
              </p:nvSpPr>
              <p:spPr bwMode="auto">
                <a:xfrm>
                  <a:off x="3312" y="1332"/>
                  <a:ext cx="1104"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8579" name="Group 243"/>
              <p:cNvGrpSpPr>
                <a:grpSpLocks/>
              </p:cNvGrpSpPr>
              <p:nvPr/>
            </p:nvGrpSpPr>
            <p:grpSpPr bwMode="auto">
              <a:xfrm>
                <a:off x="3312" y="1440"/>
                <a:ext cx="1104" cy="8"/>
                <a:chOff x="3312" y="1324"/>
                <a:chExt cx="1104" cy="8"/>
              </a:xfrm>
            </p:grpSpPr>
            <p:sp>
              <p:nvSpPr>
                <p:cNvPr id="398580" name="Line 244"/>
                <p:cNvSpPr>
                  <a:spLocks noChangeShapeType="1"/>
                </p:cNvSpPr>
                <p:nvPr/>
              </p:nvSpPr>
              <p:spPr bwMode="auto">
                <a:xfrm>
                  <a:off x="3312" y="1324"/>
                  <a:ext cx="1104"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8581" name="Line 245"/>
                <p:cNvSpPr>
                  <a:spLocks noChangeShapeType="1"/>
                </p:cNvSpPr>
                <p:nvPr/>
              </p:nvSpPr>
              <p:spPr bwMode="auto">
                <a:xfrm>
                  <a:off x="3312" y="1332"/>
                  <a:ext cx="1104"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8582" name="Group 246"/>
              <p:cNvGrpSpPr>
                <a:grpSpLocks/>
              </p:cNvGrpSpPr>
              <p:nvPr/>
            </p:nvGrpSpPr>
            <p:grpSpPr bwMode="auto">
              <a:xfrm>
                <a:off x="3312" y="1560"/>
                <a:ext cx="1104" cy="8"/>
                <a:chOff x="3312" y="1324"/>
                <a:chExt cx="1104" cy="8"/>
              </a:xfrm>
            </p:grpSpPr>
            <p:sp>
              <p:nvSpPr>
                <p:cNvPr id="398583" name="Line 247"/>
                <p:cNvSpPr>
                  <a:spLocks noChangeShapeType="1"/>
                </p:cNvSpPr>
                <p:nvPr/>
              </p:nvSpPr>
              <p:spPr bwMode="auto">
                <a:xfrm>
                  <a:off x="3312" y="1324"/>
                  <a:ext cx="1104"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8584" name="Line 248"/>
                <p:cNvSpPr>
                  <a:spLocks noChangeShapeType="1"/>
                </p:cNvSpPr>
                <p:nvPr/>
              </p:nvSpPr>
              <p:spPr bwMode="auto">
                <a:xfrm>
                  <a:off x="3312" y="1332"/>
                  <a:ext cx="1104"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8585" name="Group 249"/>
              <p:cNvGrpSpPr>
                <a:grpSpLocks/>
              </p:cNvGrpSpPr>
              <p:nvPr/>
            </p:nvGrpSpPr>
            <p:grpSpPr bwMode="auto">
              <a:xfrm>
                <a:off x="3312" y="1680"/>
                <a:ext cx="1104" cy="8"/>
                <a:chOff x="3312" y="1324"/>
                <a:chExt cx="1104" cy="8"/>
              </a:xfrm>
            </p:grpSpPr>
            <p:sp>
              <p:nvSpPr>
                <p:cNvPr id="398586" name="Line 250"/>
                <p:cNvSpPr>
                  <a:spLocks noChangeShapeType="1"/>
                </p:cNvSpPr>
                <p:nvPr/>
              </p:nvSpPr>
              <p:spPr bwMode="auto">
                <a:xfrm>
                  <a:off x="3312" y="1324"/>
                  <a:ext cx="1104"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8587" name="Line 251"/>
                <p:cNvSpPr>
                  <a:spLocks noChangeShapeType="1"/>
                </p:cNvSpPr>
                <p:nvPr/>
              </p:nvSpPr>
              <p:spPr bwMode="auto">
                <a:xfrm>
                  <a:off x="3312" y="1332"/>
                  <a:ext cx="1104"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8588" name="Group 252"/>
              <p:cNvGrpSpPr>
                <a:grpSpLocks/>
              </p:cNvGrpSpPr>
              <p:nvPr/>
            </p:nvGrpSpPr>
            <p:grpSpPr bwMode="auto">
              <a:xfrm>
                <a:off x="3312" y="1800"/>
                <a:ext cx="1104" cy="8"/>
                <a:chOff x="3312" y="1324"/>
                <a:chExt cx="1104" cy="8"/>
              </a:xfrm>
            </p:grpSpPr>
            <p:sp>
              <p:nvSpPr>
                <p:cNvPr id="398589" name="Line 253"/>
                <p:cNvSpPr>
                  <a:spLocks noChangeShapeType="1"/>
                </p:cNvSpPr>
                <p:nvPr/>
              </p:nvSpPr>
              <p:spPr bwMode="auto">
                <a:xfrm>
                  <a:off x="3312" y="1324"/>
                  <a:ext cx="1104"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8590" name="Line 254"/>
                <p:cNvSpPr>
                  <a:spLocks noChangeShapeType="1"/>
                </p:cNvSpPr>
                <p:nvPr/>
              </p:nvSpPr>
              <p:spPr bwMode="auto">
                <a:xfrm>
                  <a:off x="3312" y="1332"/>
                  <a:ext cx="1104"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8591" name="Group 255"/>
              <p:cNvGrpSpPr>
                <a:grpSpLocks/>
              </p:cNvGrpSpPr>
              <p:nvPr/>
            </p:nvGrpSpPr>
            <p:grpSpPr bwMode="auto">
              <a:xfrm>
                <a:off x="3495" y="1203"/>
                <a:ext cx="8" cy="712"/>
                <a:chOff x="3475" y="1203"/>
                <a:chExt cx="8" cy="712"/>
              </a:xfrm>
            </p:grpSpPr>
            <p:sp>
              <p:nvSpPr>
                <p:cNvPr id="398592" name="Line 256"/>
                <p:cNvSpPr>
                  <a:spLocks noChangeShapeType="1"/>
                </p:cNvSpPr>
                <p:nvPr/>
              </p:nvSpPr>
              <p:spPr bwMode="auto">
                <a:xfrm rot="5400000">
                  <a:off x="3127" y="1559"/>
                  <a:ext cx="712"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8593" name="Line 257"/>
                <p:cNvSpPr>
                  <a:spLocks noChangeShapeType="1"/>
                </p:cNvSpPr>
                <p:nvPr/>
              </p:nvSpPr>
              <p:spPr bwMode="auto">
                <a:xfrm rot="5400000">
                  <a:off x="3122" y="1562"/>
                  <a:ext cx="706"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8594" name="Group 258"/>
              <p:cNvGrpSpPr>
                <a:grpSpLocks/>
              </p:cNvGrpSpPr>
              <p:nvPr/>
            </p:nvGrpSpPr>
            <p:grpSpPr bwMode="auto">
              <a:xfrm>
                <a:off x="3679" y="1203"/>
                <a:ext cx="8" cy="712"/>
                <a:chOff x="3475" y="1203"/>
                <a:chExt cx="8" cy="712"/>
              </a:xfrm>
            </p:grpSpPr>
            <p:sp>
              <p:nvSpPr>
                <p:cNvPr id="398595" name="Line 259"/>
                <p:cNvSpPr>
                  <a:spLocks noChangeShapeType="1"/>
                </p:cNvSpPr>
                <p:nvPr/>
              </p:nvSpPr>
              <p:spPr bwMode="auto">
                <a:xfrm rot="5400000">
                  <a:off x="3127" y="1559"/>
                  <a:ext cx="712"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8596" name="Line 260"/>
                <p:cNvSpPr>
                  <a:spLocks noChangeShapeType="1"/>
                </p:cNvSpPr>
                <p:nvPr/>
              </p:nvSpPr>
              <p:spPr bwMode="auto">
                <a:xfrm rot="5400000">
                  <a:off x="3122" y="1562"/>
                  <a:ext cx="706"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8597" name="Group 261"/>
              <p:cNvGrpSpPr>
                <a:grpSpLocks/>
              </p:cNvGrpSpPr>
              <p:nvPr/>
            </p:nvGrpSpPr>
            <p:grpSpPr bwMode="auto">
              <a:xfrm>
                <a:off x="3863" y="1203"/>
                <a:ext cx="8" cy="712"/>
                <a:chOff x="3475" y="1203"/>
                <a:chExt cx="8" cy="712"/>
              </a:xfrm>
            </p:grpSpPr>
            <p:sp>
              <p:nvSpPr>
                <p:cNvPr id="398598" name="Line 262"/>
                <p:cNvSpPr>
                  <a:spLocks noChangeShapeType="1"/>
                </p:cNvSpPr>
                <p:nvPr/>
              </p:nvSpPr>
              <p:spPr bwMode="auto">
                <a:xfrm rot="5400000">
                  <a:off x="3127" y="1559"/>
                  <a:ext cx="712"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8599" name="Line 263"/>
                <p:cNvSpPr>
                  <a:spLocks noChangeShapeType="1"/>
                </p:cNvSpPr>
                <p:nvPr/>
              </p:nvSpPr>
              <p:spPr bwMode="auto">
                <a:xfrm rot="5400000">
                  <a:off x="3122" y="1562"/>
                  <a:ext cx="706"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8600" name="Group 264"/>
              <p:cNvGrpSpPr>
                <a:grpSpLocks/>
              </p:cNvGrpSpPr>
              <p:nvPr/>
            </p:nvGrpSpPr>
            <p:grpSpPr bwMode="auto">
              <a:xfrm>
                <a:off x="4047" y="1203"/>
                <a:ext cx="8" cy="712"/>
                <a:chOff x="3475" y="1203"/>
                <a:chExt cx="8" cy="712"/>
              </a:xfrm>
            </p:grpSpPr>
            <p:sp>
              <p:nvSpPr>
                <p:cNvPr id="398601" name="Line 265"/>
                <p:cNvSpPr>
                  <a:spLocks noChangeShapeType="1"/>
                </p:cNvSpPr>
                <p:nvPr/>
              </p:nvSpPr>
              <p:spPr bwMode="auto">
                <a:xfrm rot="5400000">
                  <a:off x="3127" y="1559"/>
                  <a:ext cx="712"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8602" name="Line 266"/>
                <p:cNvSpPr>
                  <a:spLocks noChangeShapeType="1"/>
                </p:cNvSpPr>
                <p:nvPr/>
              </p:nvSpPr>
              <p:spPr bwMode="auto">
                <a:xfrm rot="5400000">
                  <a:off x="3122" y="1562"/>
                  <a:ext cx="706" cy="0"/>
                </a:xfrm>
                <a:prstGeom prst="line">
                  <a:avLst/>
                </a:prstGeom>
                <a:noFill/>
                <a:ln w="12700">
                  <a:solidFill>
                    <a:schemeClr val="folHlink"/>
                  </a:solidFill>
                  <a:round/>
                  <a:headEnd type="none" w="sm" len="sm"/>
                  <a:tailEnd type="none" w="sm" len="sm"/>
                </a:ln>
                <a:effectLst/>
              </p:spPr>
              <p:txBody>
                <a:bodyPr/>
                <a:lstStyle/>
                <a:p>
                  <a:endParaRPr lang="en-US"/>
                </a:p>
              </p:txBody>
            </p:sp>
          </p:grpSp>
          <p:grpSp>
            <p:nvGrpSpPr>
              <p:cNvPr id="398603" name="Group 267"/>
              <p:cNvGrpSpPr>
                <a:grpSpLocks/>
              </p:cNvGrpSpPr>
              <p:nvPr/>
            </p:nvGrpSpPr>
            <p:grpSpPr bwMode="auto">
              <a:xfrm>
                <a:off x="4231" y="1203"/>
                <a:ext cx="8" cy="712"/>
                <a:chOff x="3475" y="1203"/>
                <a:chExt cx="8" cy="712"/>
              </a:xfrm>
            </p:grpSpPr>
            <p:sp>
              <p:nvSpPr>
                <p:cNvPr id="398604" name="Line 268"/>
                <p:cNvSpPr>
                  <a:spLocks noChangeShapeType="1"/>
                </p:cNvSpPr>
                <p:nvPr/>
              </p:nvSpPr>
              <p:spPr bwMode="auto">
                <a:xfrm rot="5400000">
                  <a:off x="3127" y="1559"/>
                  <a:ext cx="712" cy="0"/>
                </a:xfrm>
                <a:prstGeom prst="line">
                  <a:avLst/>
                </a:prstGeom>
                <a:noFill/>
                <a:ln w="12700">
                  <a:solidFill>
                    <a:schemeClr val="accent1"/>
                  </a:solidFill>
                  <a:round/>
                  <a:headEnd type="none" w="sm" len="sm"/>
                  <a:tailEnd type="none" w="sm" len="sm"/>
                </a:ln>
                <a:effectLst/>
              </p:spPr>
              <p:txBody>
                <a:bodyPr/>
                <a:lstStyle/>
                <a:p>
                  <a:endParaRPr lang="en-US"/>
                </a:p>
              </p:txBody>
            </p:sp>
            <p:sp>
              <p:nvSpPr>
                <p:cNvPr id="398605" name="Line 269"/>
                <p:cNvSpPr>
                  <a:spLocks noChangeShapeType="1"/>
                </p:cNvSpPr>
                <p:nvPr/>
              </p:nvSpPr>
              <p:spPr bwMode="auto">
                <a:xfrm rot="5400000">
                  <a:off x="3122" y="1562"/>
                  <a:ext cx="706" cy="0"/>
                </a:xfrm>
                <a:prstGeom prst="line">
                  <a:avLst/>
                </a:prstGeom>
                <a:noFill/>
                <a:ln w="12700">
                  <a:solidFill>
                    <a:schemeClr val="folHlink"/>
                  </a:solidFill>
                  <a:round/>
                  <a:headEnd type="none" w="sm" len="sm"/>
                  <a:tailEnd type="none" w="sm" len="sm"/>
                </a:ln>
                <a:effectLst/>
              </p:spPr>
              <p:txBody>
                <a:bodyPr/>
                <a:lstStyle/>
                <a:p>
                  <a:endParaRPr lang="en-US"/>
                </a:p>
              </p:txBody>
            </p:sp>
          </p:grpSp>
        </p:grpSp>
      </p:grpSp>
      <p:sp>
        <p:nvSpPr>
          <p:cNvPr id="398606" name="Text Box 270"/>
          <p:cNvSpPr txBox="1">
            <a:spLocks noChangeArrowheads="1"/>
          </p:cNvSpPr>
          <p:nvPr/>
        </p:nvSpPr>
        <p:spPr bwMode="auto">
          <a:xfrm>
            <a:off x="5835650" y="3803650"/>
            <a:ext cx="1492250" cy="366713"/>
          </a:xfrm>
          <a:prstGeom prst="rect">
            <a:avLst/>
          </a:prstGeom>
          <a:noFill/>
          <a:ln w="28575">
            <a:noFill/>
            <a:miter lim="800000"/>
            <a:headEnd type="none" w="sm" len="sm"/>
            <a:tailEnd type="none" w="sm" len="sm"/>
          </a:ln>
          <a:effectLst/>
        </p:spPr>
        <p:txBody>
          <a:bodyPr wrap="none">
            <a:spAutoFit/>
          </a:bodyPr>
          <a:lstStyle/>
          <a:p>
            <a:pPr eaLnBrk="0" hangingPunct="0">
              <a:spcBef>
                <a:spcPct val="0"/>
              </a:spcBef>
              <a:buClrTx/>
              <a:buFontTx/>
              <a:buNone/>
            </a:pPr>
            <a:r>
              <a:rPr lang="en-US"/>
              <a:t>…and so on</a:t>
            </a:r>
          </a:p>
        </p:txBody>
      </p:sp>
      <p:grpSp>
        <p:nvGrpSpPr>
          <p:cNvPr id="398607" name="Group 271"/>
          <p:cNvGrpSpPr>
            <a:grpSpLocks/>
          </p:cNvGrpSpPr>
          <p:nvPr/>
        </p:nvGrpSpPr>
        <p:grpSpPr bwMode="auto">
          <a:xfrm>
            <a:off x="6524625" y="5338763"/>
            <a:ext cx="109538" cy="430212"/>
            <a:chOff x="4628" y="3293"/>
            <a:chExt cx="88" cy="346"/>
          </a:xfrm>
        </p:grpSpPr>
        <p:sp>
          <p:nvSpPr>
            <p:cNvPr id="398608" name="Oval 272"/>
            <p:cNvSpPr>
              <a:spLocks noChangeArrowheads="1"/>
            </p:cNvSpPr>
            <p:nvPr/>
          </p:nvSpPr>
          <p:spPr bwMode="auto">
            <a:xfrm>
              <a:off x="4628" y="3293"/>
              <a:ext cx="88" cy="88"/>
            </a:xfrm>
            <a:prstGeom prst="ellipse">
              <a:avLst/>
            </a:prstGeom>
            <a:solidFill>
              <a:schemeClr val="tx2"/>
            </a:solidFill>
            <a:ln w="28575">
              <a:noFill/>
              <a:round/>
              <a:headEnd type="none" w="sm" len="sm"/>
              <a:tailEnd type="none" w="sm" len="sm"/>
            </a:ln>
            <a:effectLst/>
          </p:spPr>
          <p:txBody>
            <a:bodyPr wrap="none" anchor="ctr"/>
            <a:lstStyle/>
            <a:p>
              <a:endParaRPr lang="en-US"/>
            </a:p>
          </p:txBody>
        </p:sp>
        <p:sp>
          <p:nvSpPr>
            <p:cNvPr id="398609" name="Oval 273"/>
            <p:cNvSpPr>
              <a:spLocks noChangeArrowheads="1"/>
            </p:cNvSpPr>
            <p:nvPr/>
          </p:nvSpPr>
          <p:spPr bwMode="auto">
            <a:xfrm>
              <a:off x="4628" y="3422"/>
              <a:ext cx="88" cy="88"/>
            </a:xfrm>
            <a:prstGeom prst="ellipse">
              <a:avLst/>
            </a:prstGeom>
            <a:solidFill>
              <a:schemeClr val="tx2"/>
            </a:solidFill>
            <a:ln w="28575">
              <a:noFill/>
              <a:round/>
              <a:headEnd type="none" w="sm" len="sm"/>
              <a:tailEnd type="none" w="sm" len="sm"/>
            </a:ln>
            <a:effectLst/>
          </p:spPr>
          <p:txBody>
            <a:bodyPr wrap="none" anchor="ctr"/>
            <a:lstStyle/>
            <a:p>
              <a:endParaRPr lang="en-US"/>
            </a:p>
          </p:txBody>
        </p:sp>
        <p:sp>
          <p:nvSpPr>
            <p:cNvPr id="398610" name="Oval 274"/>
            <p:cNvSpPr>
              <a:spLocks noChangeArrowheads="1"/>
            </p:cNvSpPr>
            <p:nvPr/>
          </p:nvSpPr>
          <p:spPr bwMode="auto">
            <a:xfrm>
              <a:off x="4628" y="3551"/>
              <a:ext cx="88" cy="88"/>
            </a:xfrm>
            <a:prstGeom prst="ellipse">
              <a:avLst/>
            </a:prstGeom>
            <a:solidFill>
              <a:schemeClr val="tx2"/>
            </a:solidFill>
            <a:ln w="28575">
              <a:noFill/>
              <a:round/>
              <a:headEnd type="none" w="sm" len="sm"/>
              <a:tailEnd type="none" w="sm" len="sm"/>
            </a:ln>
            <a:effectLst/>
          </p:spPr>
          <p:txBody>
            <a:bodyPr wrap="none" anchor="ctr"/>
            <a:lstStyle/>
            <a:p>
              <a:endParaRPr lang="en-US"/>
            </a:p>
          </p:txBody>
        </p:sp>
      </p:grpSp>
      <p:grpSp>
        <p:nvGrpSpPr>
          <p:cNvPr id="398611" name="Group 275"/>
          <p:cNvGrpSpPr>
            <a:grpSpLocks/>
          </p:cNvGrpSpPr>
          <p:nvPr/>
        </p:nvGrpSpPr>
        <p:grpSpPr bwMode="auto">
          <a:xfrm>
            <a:off x="5353050" y="1295400"/>
            <a:ext cx="109538" cy="430213"/>
            <a:chOff x="4628" y="3293"/>
            <a:chExt cx="88" cy="346"/>
          </a:xfrm>
        </p:grpSpPr>
        <p:sp>
          <p:nvSpPr>
            <p:cNvPr id="398612" name="Oval 276"/>
            <p:cNvSpPr>
              <a:spLocks noChangeArrowheads="1"/>
            </p:cNvSpPr>
            <p:nvPr/>
          </p:nvSpPr>
          <p:spPr bwMode="auto">
            <a:xfrm>
              <a:off x="4628" y="3293"/>
              <a:ext cx="88" cy="88"/>
            </a:xfrm>
            <a:prstGeom prst="ellipse">
              <a:avLst/>
            </a:prstGeom>
            <a:solidFill>
              <a:schemeClr val="tx2"/>
            </a:solidFill>
            <a:ln w="28575">
              <a:noFill/>
              <a:round/>
              <a:headEnd type="none" w="sm" len="sm"/>
              <a:tailEnd type="none" w="sm" len="sm"/>
            </a:ln>
            <a:effectLst/>
          </p:spPr>
          <p:txBody>
            <a:bodyPr wrap="none" anchor="ctr"/>
            <a:lstStyle/>
            <a:p>
              <a:endParaRPr lang="en-US"/>
            </a:p>
          </p:txBody>
        </p:sp>
        <p:sp>
          <p:nvSpPr>
            <p:cNvPr id="398613" name="Oval 277"/>
            <p:cNvSpPr>
              <a:spLocks noChangeArrowheads="1"/>
            </p:cNvSpPr>
            <p:nvPr/>
          </p:nvSpPr>
          <p:spPr bwMode="auto">
            <a:xfrm>
              <a:off x="4628" y="3422"/>
              <a:ext cx="88" cy="88"/>
            </a:xfrm>
            <a:prstGeom prst="ellipse">
              <a:avLst/>
            </a:prstGeom>
            <a:solidFill>
              <a:schemeClr val="tx2"/>
            </a:solidFill>
            <a:ln w="28575">
              <a:noFill/>
              <a:round/>
              <a:headEnd type="none" w="sm" len="sm"/>
              <a:tailEnd type="none" w="sm" len="sm"/>
            </a:ln>
            <a:effectLst/>
          </p:spPr>
          <p:txBody>
            <a:bodyPr wrap="none" anchor="ctr"/>
            <a:lstStyle/>
            <a:p>
              <a:endParaRPr lang="en-US"/>
            </a:p>
          </p:txBody>
        </p:sp>
        <p:sp>
          <p:nvSpPr>
            <p:cNvPr id="398614" name="Oval 278"/>
            <p:cNvSpPr>
              <a:spLocks noChangeArrowheads="1"/>
            </p:cNvSpPr>
            <p:nvPr/>
          </p:nvSpPr>
          <p:spPr bwMode="auto">
            <a:xfrm>
              <a:off x="4628" y="3551"/>
              <a:ext cx="88" cy="88"/>
            </a:xfrm>
            <a:prstGeom prst="ellipse">
              <a:avLst/>
            </a:prstGeom>
            <a:solidFill>
              <a:schemeClr val="tx2"/>
            </a:solidFill>
            <a:ln w="28575">
              <a:noFill/>
              <a:round/>
              <a:headEnd type="none" w="sm" len="sm"/>
              <a:tailEnd type="none" w="sm" len="sm"/>
            </a:ln>
            <a:effectLst/>
          </p:spPr>
          <p:txBody>
            <a:bodyPr wrap="none" anchor="ctr"/>
            <a:lstStyle/>
            <a:p>
              <a:endParaRPr lang="en-US"/>
            </a:p>
          </p:txBody>
        </p:sp>
      </p:grpSp>
      <p:sp>
        <p:nvSpPr>
          <p:cNvPr id="398618" name="Text Box 282"/>
          <p:cNvSpPr txBox="1">
            <a:spLocks noChangeArrowheads="1"/>
          </p:cNvSpPr>
          <p:nvPr/>
        </p:nvSpPr>
        <p:spPr bwMode="gray">
          <a:xfrm>
            <a:off x="7115175" y="381000"/>
            <a:ext cx="1674813" cy="1609725"/>
          </a:xfrm>
          <a:prstGeom prst="rect">
            <a:avLst/>
          </a:prstGeom>
          <a:noFill/>
          <a:ln w="28575">
            <a:solidFill>
              <a:schemeClr val="tx1"/>
            </a:solidFill>
            <a:miter lim="800000"/>
            <a:headEnd type="none" w="sm" len="sm"/>
            <a:tailEnd type="none" w="sm" len="sm"/>
          </a:ln>
          <a:effectLst/>
        </p:spPr>
        <p:txBody>
          <a:bodyPr>
            <a:spAutoFit/>
          </a:bodyPr>
          <a:lstStyle/>
          <a:p>
            <a:pPr algn="l" defTabSz="228600">
              <a:spcBef>
                <a:spcPct val="0"/>
              </a:spcBef>
            </a:pPr>
            <a:r>
              <a:rPr lang="en-US" sz="1400">
                <a:solidFill>
                  <a:srgbClr val="0000FF"/>
                </a:solidFill>
              </a:rPr>
              <a:t>	</a:t>
            </a:r>
            <a:r>
              <a:rPr lang="en-US" sz="1400">
                <a:solidFill>
                  <a:schemeClr val="folHlink"/>
                </a:solidFill>
              </a:rPr>
              <a:t>Schema </a:t>
            </a:r>
            <a:r>
              <a:rPr lang="en-US" sz="1400">
                <a:solidFill>
                  <a:srgbClr val="0000FF"/>
                </a:solidFill>
              </a:rPr>
              <a:t>	</a:t>
            </a:r>
            <a:r>
              <a:rPr lang="en-US" sz="1400">
                <a:solidFill>
                  <a:schemeClr val="folHlink"/>
                </a:solidFill>
              </a:rPr>
              <a:t>Constraints</a:t>
            </a:r>
            <a:endParaRPr lang="en-US" sz="1400"/>
          </a:p>
          <a:p>
            <a:pPr algn="l" defTabSz="228600">
              <a:spcBef>
                <a:spcPct val="0"/>
              </a:spcBef>
            </a:pPr>
            <a:r>
              <a:rPr lang="en-US" sz="1400">
                <a:solidFill>
                  <a:schemeClr val="folHlink"/>
                </a:solidFill>
              </a:rPr>
              <a:t>	Indexes</a:t>
            </a:r>
          </a:p>
          <a:p>
            <a:pPr algn="l" defTabSz="228600">
              <a:spcBef>
                <a:spcPct val="0"/>
              </a:spcBef>
            </a:pPr>
            <a:r>
              <a:rPr lang="en-US" sz="1400">
                <a:solidFill>
                  <a:schemeClr val="folHlink"/>
                </a:solidFill>
              </a:rPr>
              <a:t>	Views</a:t>
            </a:r>
          </a:p>
          <a:p>
            <a:pPr algn="l" defTabSz="228600">
              <a:spcBef>
                <a:spcPct val="0"/>
              </a:spcBef>
            </a:pPr>
            <a:r>
              <a:rPr lang="en-US" sz="1400">
                <a:solidFill>
                  <a:srgbClr val="0000FF"/>
                </a:solidFill>
              </a:rPr>
              <a:t>	</a:t>
            </a:r>
            <a:r>
              <a:rPr lang="en-US" sz="1400">
                <a:solidFill>
                  <a:schemeClr val="folHlink"/>
                </a:solidFill>
              </a:rPr>
              <a:t>Sequences</a:t>
            </a:r>
          </a:p>
          <a:p>
            <a:pPr algn="l" defTabSz="228600">
              <a:spcBef>
                <a:spcPct val="0"/>
              </a:spcBef>
            </a:pPr>
            <a:r>
              <a:rPr lang="en-US" sz="1400">
                <a:solidFill>
                  <a:schemeClr val="folHlink"/>
                </a:solidFill>
              </a:rPr>
              <a:t>	Temp Tables</a:t>
            </a:r>
          </a:p>
          <a:p>
            <a:pPr algn="l" defTabSz="228600">
              <a:spcBef>
                <a:spcPct val="0"/>
              </a:spcBef>
            </a:pPr>
            <a:r>
              <a:rPr lang="en-US" sz="1400">
                <a:solidFill>
                  <a:srgbClr val="0000FF"/>
                </a:solidFill>
              </a:rPr>
              <a:t>&gt;	Data Dict</a:t>
            </a:r>
            <a:endParaRPr lang="en-US" sz="1400"/>
          </a:p>
        </p:txBody>
      </p:sp>
      <p:pic>
        <p:nvPicPr>
          <p:cNvPr id="398619" name="Picture 283" descr="datab018"/>
          <p:cNvPicPr>
            <a:picLocks noChangeAspect="1" noChangeArrowheads="1"/>
          </p:cNvPicPr>
          <p:nvPr/>
        </p:nvPicPr>
        <p:blipFill>
          <a:blip r:embed="rId3" cstate="print"/>
          <a:srcRect/>
          <a:stretch>
            <a:fillRect/>
          </a:stretch>
        </p:blipFill>
        <p:spPr bwMode="gray">
          <a:xfrm>
            <a:off x="1363663" y="2617788"/>
            <a:ext cx="1685925" cy="1997075"/>
          </a:xfrm>
          <a:prstGeom prst="rect">
            <a:avLst/>
          </a:prstGeom>
          <a:noFill/>
        </p:spPr>
      </p:pic>
      <p:pic>
        <p:nvPicPr>
          <p:cNvPr id="398620" name="Picture 284" descr="oracle_db11g_clr"/>
          <p:cNvPicPr>
            <a:picLocks noChangeAspect="1" noChangeArrowheads="1"/>
          </p:cNvPicPr>
          <p:nvPr/>
        </p:nvPicPr>
        <p:blipFill>
          <a:blip r:embed="rId4" cstate="print"/>
          <a:srcRect/>
          <a:stretch>
            <a:fillRect/>
          </a:stretch>
        </p:blipFill>
        <p:spPr bwMode="auto">
          <a:xfrm>
            <a:off x="1600200" y="3643313"/>
            <a:ext cx="1363663" cy="433387"/>
          </a:xfrm>
          <a:prstGeom prst="rect">
            <a:avLst/>
          </a:prstGeom>
          <a:noFill/>
        </p:spPr>
      </p:pic>
      <p:sp>
        <p:nvSpPr>
          <p:cNvPr id="398622" name="Text Box 286"/>
          <p:cNvSpPr txBox="1">
            <a:spLocks noChangeArrowheads="1"/>
          </p:cNvSpPr>
          <p:nvPr/>
        </p:nvSpPr>
        <p:spPr bwMode="auto">
          <a:xfrm>
            <a:off x="1219200" y="2271713"/>
            <a:ext cx="1997075" cy="304800"/>
          </a:xfrm>
          <a:prstGeom prst="rect">
            <a:avLst/>
          </a:prstGeom>
          <a:noFill/>
          <a:ln w="28575">
            <a:noFill/>
            <a:miter lim="800000"/>
            <a:headEnd type="none" w="sm" len="sm"/>
            <a:tailEnd type="none" w="sm" len="sm"/>
          </a:ln>
          <a:effectLst/>
        </p:spPr>
        <p:txBody>
          <a:bodyPr>
            <a:spAutoFit/>
          </a:bodyPr>
          <a:lstStyle/>
          <a:p>
            <a:pPr algn="l" defTabSz="228600">
              <a:spcBef>
                <a:spcPct val="50000"/>
              </a:spcBef>
            </a:pPr>
            <a:r>
              <a:rPr lang="en-US" sz="1400"/>
              <a:t>System Tablespace</a:t>
            </a:r>
          </a:p>
        </p:txBody>
      </p:sp>
      <p:sp>
        <p:nvSpPr>
          <p:cNvPr id="398623" name="Text Box 287"/>
          <p:cNvSpPr txBox="1">
            <a:spLocks noChangeArrowheads="1"/>
          </p:cNvSpPr>
          <p:nvPr/>
        </p:nvSpPr>
        <p:spPr bwMode="auto">
          <a:xfrm>
            <a:off x="3733800" y="3733800"/>
            <a:ext cx="1997075" cy="304800"/>
          </a:xfrm>
          <a:prstGeom prst="rect">
            <a:avLst/>
          </a:prstGeom>
          <a:noFill/>
          <a:ln w="28575">
            <a:noFill/>
            <a:miter lim="800000"/>
            <a:headEnd type="none" w="sm" len="sm"/>
            <a:tailEnd type="none" w="sm" len="sm"/>
          </a:ln>
          <a:effectLst/>
        </p:spPr>
        <p:txBody>
          <a:bodyPr>
            <a:spAutoFit/>
          </a:bodyPr>
          <a:lstStyle/>
          <a:p>
            <a:pPr algn="l" defTabSz="228600">
              <a:spcBef>
                <a:spcPct val="50000"/>
              </a:spcBef>
            </a:pPr>
            <a:r>
              <a:rPr lang="en-US" sz="1400"/>
              <a:t>Metadata</a:t>
            </a:r>
          </a:p>
        </p:txBody>
      </p:sp>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r>
              <a:rPr lang="en-US"/>
              <a:t>Data Dictionary Views</a:t>
            </a:r>
            <a:endParaRPr lang="en-US" i="1" u="sng">
              <a:solidFill>
                <a:srgbClr val="0000FF"/>
              </a:solidFill>
            </a:endParaRPr>
          </a:p>
        </p:txBody>
      </p:sp>
      <p:graphicFrame>
        <p:nvGraphicFramePr>
          <p:cNvPr id="400425" name="Group 41"/>
          <p:cNvGraphicFramePr>
            <a:graphicFrameLocks noGrp="1"/>
          </p:cNvGraphicFramePr>
          <p:nvPr/>
        </p:nvGraphicFramePr>
        <p:xfrm>
          <a:off x="685800" y="1447800"/>
          <a:ext cx="7877175" cy="4213225"/>
        </p:xfrm>
        <a:graphic>
          <a:graphicData uri="http://schemas.openxmlformats.org/drawingml/2006/table">
            <a:tbl>
              <a:tblPr/>
              <a:tblGrid>
                <a:gridCol w="990600"/>
                <a:gridCol w="1219200"/>
                <a:gridCol w="1600200"/>
                <a:gridCol w="1295400"/>
                <a:gridCol w="2771775"/>
              </a:tblGrid>
              <a:tr h="51117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endParaRPr kumimoji="0" lang="en-US" sz="1800" b="1" i="0" u="none" strike="noStrike" cap="none" normalizeH="0" baseline="0" smtClean="0">
                        <a:ln>
                          <a:noFill/>
                        </a:ln>
                        <a:solidFill>
                          <a:schemeClr val="bg1"/>
                        </a:solidFill>
                        <a:effectLst/>
                        <a:latin typeface="Arial" pitchFamily="34" charset="0"/>
                      </a:endParaRPr>
                    </a:p>
                  </a:txBody>
                  <a:tcPr marT="91440" marB="9144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smtClean="0">
                          <a:ln>
                            <a:noFill/>
                          </a:ln>
                          <a:solidFill>
                            <a:schemeClr val="bg1"/>
                          </a:solidFill>
                          <a:effectLst/>
                          <a:latin typeface="Arial" pitchFamily="34" charset="0"/>
                        </a:rPr>
                        <a:t>Who Can Query</a:t>
                      </a:r>
                    </a:p>
                  </a:txBody>
                  <a:tcPr marT="91440" marB="9144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smtClean="0">
                          <a:ln>
                            <a:noFill/>
                          </a:ln>
                          <a:solidFill>
                            <a:schemeClr val="bg1"/>
                          </a:solidFill>
                          <a:effectLst/>
                          <a:latin typeface="Arial" pitchFamily="34" charset="0"/>
                        </a:rPr>
                        <a:t>Contents</a:t>
                      </a:r>
                    </a:p>
                  </a:txBody>
                  <a:tcPr marT="91440" marB="9144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smtClean="0">
                          <a:ln>
                            <a:noFill/>
                          </a:ln>
                          <a:solidFill>
                            <a:schemeClr val="bg1"/>
                          </a:solidFill>
                          <a:effectLst/>
                          <a:latin typeface="Arial" pitchFamily="34" charset="0"/>
                        </a:rPr>
                        <a:t>Subset of</a:t>
                      </a:r>
                    </a:p>
                  </a:txBody>
                  <a:tcPr marT="91440" marB="9144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smtClean="0">
                          <a:ln>
                            <a:noFill/>
                          </a:ln>
                          <a:solidFill>
                            <a:schemeClr val="bg1"/>
                          </a:solidFill>
                          <a:effectLst/>
                          <a:latin typeface="Arial" pitchFamily="34" charset="0"/>
                        </a:rPr>
                        <a:t>Notes</a:t>
                      </a:r>
                    </a:p>
                  </a:txBody>
                  <a:tcPr marT="91440" marB="9144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chemeClr val="accent2"/>
                    </a:solidFill>
                  </a:tcPr>
                </a:tc>
              </a:tr>
              <a:tr h="481013">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i="0" u="none" strike="noStrike" cap="none" normalizeH="0" baseline="0" smtClean="0">
                          <a:ln>
                            <a:noFill/>
                          </a:ln>
                          <a:solidFill>
                            <a:schemeClr val="bg1"/>
                          </a:solidFill>
                          <a:effectLst/>
                          <a:latin typeface="Courier New" pitchFamily="49" charset="0"/>
                        </a:rPr>
                        <a:t>DBA_</a:t>
                      </a:r>
                    </a:p>
                  </a:txBody>
                  <a:tcPr marT="91440" marB="91440" horzOverflow="overflow">
                    <a:lnL w="28575"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smtClean="0">
                          <a:ln>
                            <a:noFill/>
                          </a:ln>
                          <a:solidFill>
                            <a:schemeClr val="tx1"/>
                          </a:solidFill>
                          <a:effectLst/>
                          <a:latin typeface="Arial" pitchFamily="34" charset="0"/>
                        </a:rPr>
                        <a:t>DBA</a:t>
                      </a:r>
                    </a:p>
                  </a:txBody>
                  <a:tcPr marT="91440" marB="91440" horzOverflow="overflow">
                    <a:lnL w="5715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smtClean="0">
                          <a:ln>
                            <a:noFill/>
                          </a:ln>
                          <a:solidFill>
                            <a:schemeClr val="tx1"/>
                          </a:solidFill>
                          <a:effectLst/>
                          <a:latin typeface="Arial" pitchFamily="34" charset="0"/>
                        </a:rPr>
                        <a:t>Everything</a:t>
                      </a:r>
                    </a:p>
                  </a:txBody>
                  <a:tcPr marT="91440" marB="9144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smtClean="0">
                          <a:ln>
                            <a:noFill/>
                          </a:ln>
                          <a:solidFill>
                            <a:schemeClr val="tx1"/>
                          </a:solidFill>
                          <a:effectLst/>
                          <a:latin typeface="Arial" pitchFamily="34" charset="0"/>
                        </a:rPr>
                        <a:t>N/A</a:t>
                      </a:r>
                    </a:p>
                  </a:txBody>
                  <a:tcPr marT="91440" marB="9144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smtClean="0">
                          <a:ln>
                            <a:noFill/>
                          </a:ln>
                          <a:solidFill>
                            <a:schemeClr val="tx1"/>
                          </a:solidFill>
                          <a:effectLst/>
                          <a:latin typeface="Arial" pitchFamily="34" charset="0"/>
                        </a:rPr>
                        <a:t>May have additional columns meant for DBA use only</a:t>
                      </a:r>
                    </a:p>
                  </a:txBody>
                  <a:tcPr marT="91440" marB="9144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i="0" u="none" strike="noStrike" cap="none" normalizeH="0" baseline="0" smtClean="0">
                          <a:ln>
                            <a:noFill/>
                          </a:ln>
                          <a:solidFill>
                            <a:schemeClr val="bg1"/>
                          </a:solidFill>
                          <a:effectLst/>
                          <a:latin typeface="Courier New" pitchFamily="49" charset="0"/>
                        </a:rPr>
                        <a:t>ALL_</a:t>
                      </a:r>
                    </a:p>
                  </a:txBody>
                  <a:tcPr marT="91440" marB="91440" horzOverflow="overflow">
                    <a:lnL w="28575"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smtClean="0">
                          <a:ln>
                            <a:noFill/>
                          </a:ln>
                          <a:solidFill>
                            <a:schemeClr val="tx1"/>
                          </a:solidFill>
                          <a:effectLst/>
                          <a:latin typeface="Arial" pitchFamily="34" charset="0"/>
                        </a:rPr>
                        <a:t>Everyone</a:t>
                      </a:r>
                    </a:p>
                  </a:txBody>
                  <a:tcPr marT="91440" marB="91440" horzOverflow="overflow">
                    <a:lnL w="5715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smtClean="0">
                          <a:ln>
                            <a:noFill/>
                          </a:ln>
                          <a:solidFill>
                            <a:schemeClr val="tx1"/>
                          </a:solidFill>
                          <a:effectLst/>
                          <a:latin typeface="Arial" pitchFamily="34" charset="0"/>
                        </a:rPr>
                        <a:t>Everything that the user has privileges to see</a:t>
                      </a:r>
                    </a:p>
                  </a:txBody>
                  <a:tcPr marT="91440" marB="9144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smtClean="0">
                          <a:ln>
                            <a:noFill/>
                          </a:ln>
                          <a:solidFill>
                            <a:schemeClr val="tx1"/>
                          </a:solidFill>
                          <a:effectLst/>
                          <a:latin typeface="Courier New" pitchFamily="49" charset="0"/>
                        </a:rPr>
                        <a:t>DBA_</a:t>
                      </a:r>
                      <a:r>
                        <a:rPr kumimoji="0" lang="en-US" sz="1600" b="0" i="0" u="none" strike="noStrike" cap="none" normalizeH="0" baseline="0" smtClean="0">
                          <a:ln>
                            <a:noFill/>
                          </a:ln>
                          <a:solidFill>
                            <a:schemeClr val="tx1"/>
                          </a:solidFill>
                          <a:effectLst/>
                          <a:latin typeface="Arial" pitchFamily="34" charset="0"/>
                        </a:rPr>
                        <a:t> views</a:t>
                      </a:r>
                    </a:p>
                  </a:txBody>
                  <a:tcPr marT="91440" marB="9144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smtClean="0">
                          <a:ln>
                            <a:noFill/>
                          </a:ln>
                          <a:solidFill>
                            <a:schemeClr val="tx1"/>
                          </a:solidFill>
                          <a:effectLst/>
                          <a:latin typeface="Arial" pitchFamily="34" charset="0"/>
                        </a:rPr>
                        <a:t>Includes user’s own objects and other objects the user has been granted privileges to see</a:t>
                      </a:r>
                    </a:p>
                  </a:txBody>
                  <a:tcPr marT="91440" marB="9144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0" i="0" u="none" strike="noStrike" cap="none" normalizeH="0" baseline="0" smtClean="0">
                          <a:ln>
                            <a:noFill/>
                          </a:ln>
                          <a:solidFill>
                            <a:schemeClr val="bg1"/>
                          </a:solidFill>
                          <a:effectLst/>
                          <a:latin typeface="Courier New" pitchFamily="49" charset="0"/>
                        </a:rPr>
                        <a:t>USER_</a:t>
                      </a:r>
                    </a:p>
                  </a:txBody>
                  <a:tcPr marT="91440" marB="91440" horzOverflow="overflow">
                    <a:lnL w="28575"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smtClean="0">
                          <a:ln>
                            <a:noFill/>
                          </a:ln>
                          <a:solidFill>
                            <a:schemeClr val="tx1"/>
                          </a:solidFill>
                          <a:effectLst/>
                          <a:latin typeface="Arial" pitchFamily="34" charset="0"/>
                        </a:rPr>
                        <a:t>Everyone</a:t>
                      </a:r>
                    </a:p>
                  </a:txBody>
                  <a:tcPr marT="91440" marB="91440" horzOverflow="overflow">
                    <a:lnL w="5715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smtClean="0">
                          <a:ln>
                            <a:noFill/>
                          </a:ln>
                          <a:solidFill>
                            <a:schemeClr val="tx1"/>
                          </a:solidFill>
                          <a:effectLst/>
                          <a:latin typeface="Arial" pitchFamily="34" charset="0"/>
                        </a:rPr>
                        <a:t>Everything that the user owns</a:t>
                      </a:r>
                    </a:p>
                  </a:txBody>
                  <a:tcPr marT="91440" marB="9144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smtClean="0">
                          <a:ln>
                            <a:noFill/>
                          </a:ln>
                          <a:solidFill>
                            <a:schemeClr val="tx1"/>
                          </a:solidFill>
                          <a:effectLst/>
                          <a:latin typeface="Courier New" pitchFamily="49" charset="0"/>
                        </a:rPr>
                        <a:t>ALL_</a:t>
                      </a:r>
                      <a:r>
                        <a:rPr kumimoji="0" lang="en-US" sz="1600" b="0" i="0" u="none" strike="noStrike" cap="none" normalizeH="0" baseline="0" smtClean="0">
                          <a:ln>
                            <a:noFill/>
                          </a:ln>
                          <a:solidFill>
                            <a:schemeClr val="tx1"/>
                          </a:solidFill>
                          <a:effectLst/>
                          <a:latin typeface="Arial" pitchFamily="34" charset="0"/>
                        </a:rPr>
                        <a:t> views</a:t>
                      </a:r>
                    </a:p>
                  </a:txBody>
                  <a:tcPr marT="91440" marB="9144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smtClean="0">
                          <a:ln>
                            <a:noFill/>
                          </a:ln>
                          <a:solidFill>
                            <a:schemeClr val="tx1"/>
                          </a:solidFill>
                          <a:effectLst/>
                          <a:latin typeface="Arial" pitchFamily="34" charset="0"/>
                        </a:rPr>
                        <a:t>Is usually the same as </a:t>
                      </a:r>
                      <a:r>
                        <a:rPr kumimoji="0" lang="en-US" sz="1600" b="0" i="0" u="none" strike="noStrike" cap="none" normalizeH="0" baseline="0" smtClean="0">
                          <a:ln>
                            <a:noFill/>
                          </a:ln>
                          <a:solidFill>
                            <a:schemeClr val="tx1"/>
                          </a:solidFill>
                          <a:effectLst/>
                          <a:latin typeface="Courier New" pitchFamily="49" charset="0"/>
                        </a:rPr>
                        <a:t>ALL_</a:t>
                      </a:r>
                      <a:r>
                        <a:rPr kumimoji="0" lang="en-US" sz="1600" b="0" i="0" u="none" strike="noStrike" cap="none" normalizeH="0" baseline="0" smtClean="0">
                          <a:ln>
                            <a:noFill/>
                          </a:ln>
                          <a:solidFill>
                            <a:schemeClr val="tx1"/>
                          </a:solidFill>
                          <a:effectLst/>
                          <a:latin typeface="Arial" pitchFamily="34" charset="0"/>
                        </a:rPr>
                        <a:t> except for the missing </a:t>
                      </a:r>
                      <a:r>
                        <a:rPr kumimoji="0" lang="en-US" sz="1600" b="0" i="0" u="none" strike="noStrike" cap="none" normalizeH="0" baseline="0" smtClean="0">
                          <a:ln>
                            <a:noFill/>
                          </a:ln>
                          <a:solidFill>
                            <a:schemeClr val="tx1"/>
                          </a:solidFill>
                          <a:effectLst/>
                          <a:latin typeface="Courier New" pitchFamily="49" charset="0"/>
                        </a:rPr>
                        <a:t>OWNER</a:t>
                      </a:r>
                      <a:r>
                        <a:rPr kumimoji="0" lang="en-US" sz="1600" b="0" i="0" u="none" strike="noStrike" cap="none" normalizeH="0" baseline="0" smtClean="0">
                          <a:ln>
                            <a:noFill/>
                          </a:ln>
                          <a:solidFill>
                            <a:schemeClr val="tx1"/>
                          </a:solidFill>
                          <a:effectLst/>
                          <a:latin typeface="Arial" pitchFamily="34" charset="0"/>
                        </a:rPr>
                        <a:t> column (Some views have abbreviated names as </a:t>
                      </a:r>
                      <a:r>
                        <a:rPr kumimoji="0" lang="en-US" sz="1600" b="0" i="0" u="none" strike="noStrike" cap="none" normalizeH="0" baseline="0" smtClean="0">
                          <a:ln>
                            <a:noFill/>
                          </a:ln>
                          <a:solidFill>
                            <a:schemeClr val="tx1"/>
                          </a:solidFill>
                          <a:effectLst/>
                          <a:latin typeface="Courier New" pitchFamily="49" charset="0"/>
                        </a:rPr>
                        <a:t>PUBLIC</a:t>
                      </a:r>
                      <a:r>
                        <a:rPr kumimoji="0" lang="en-US" sz="1600" b="0" i="0" u="none" strike="noStrike" cap="none" normalizeH="0" baseline="0" smtClean="0">
                          <a:ln>
                            <a:noFill/>
                          </a:ln>
                          <a:solidFill>
                            <a:schemeClr val="tx1"/>
                          </a:solidFill>
                          <a:effectLst/>
                          <a:latin typeface="Arial" pitchFamily="34" charset="0"/>
                        </a:rPr>
                        <a:t> synonyms.)</a:t>
                      </a:r>
                    </a:p>
                  </a:txBody>
                  <a:tcPr marT="91440" marB="9144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tr>
            </a:tbl>
          </a:graphicData>
        </a:graphic>
      </p:graphicFrame>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7490" name="Rectangle 2"/>
          <p:cNvSpPr>
            <a:spLocks noGrp="1" noChangeArrowheads="1"/>
          </p:cNvSpPr>
          <p:nvPr>
            <p:ph type="title"/>
          </p:nvPr>
        </p:nvSpPr>
        <p:spPr/>
        <p:txBody>
          <a:bodyPr/>
          <a:lstStyle/>
          <a:p>
            <a:endParaRPr lang="en-US"/>
          </a:p>
        </p:txBody>
      </p:sp>
      <p:sp>
        <p:nvSpPr>
          <p:cNvPr id="447491" name="Rectangle 3"/>
          <p:cNvSpPr>
            <a:spLocks noGrp="1" noChangeArrowheads="1"/>
          </p:cNvSpPr>
          <p:nvPr>
            <p:ph type="body" idx="1"/>
          </p:nvPr>
        </p:nvSpPr>
        <p:spPr/>
        <p:txBody>
          <a:bodyPr/>
          <a:lstStyle/>
          <a:p>
            <a:endParaRPr lang="en-US"/>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r>
              <a:rPr lang="en-US"/>
              <a:t>Data Dictionary: Usage Examples</a:t>
            </a:r>
          </a:p>
        </p:txBody>
      </p:sp>
      <p:sp>
        <p:nvSpPr>
          <p:cNvPr id="403459" name="Rectangle 3"/>
          <p:cNvSpPr>
            <a:spLocks noChangeArrowheads="1"/>
          </p:cNvSpPr>
          <p:nvPr/>
        </p:nvSpPr>
        <p:spPr bwMode="blackGray">
          <a:xfrm>
            <a:off x="1239838" y="4241800"/>
            <a:ext cx="7291387" cy="1031875"/>
          </a:xfrm>
          <a:prstGeom prst="rect">
            <a:avLst/>
          </a:prstGeom>
          <a:solidFill>
            <a:schemeClr val="accent1"/>
          </a:solidFill>
          <a:ln w="25400">
            <a:solidFill>
              <a:schemeClr val="bg2"/>
            </a:solidFill>
            <a:miter lim="800000"/>
            <a:headEnd/>
            <a:tailEnd/>
          </a:ln>
          <a:effectLst/>
        </p:spPr>
        <p:txBody>
          <a:bodyPr lIns="92075" tIns="46038" rIns="92075" bIns="46038">
            <a:spAutoFit/>
          </a:bodyPr>
          <a:lstStyle/>
          <a:p>
            <a:pPr algn="l" defTabSz="400050" eaLnBrk="0" hangingPunct="0">
              <a:spcBef>
                <a:spcPct val="0"/>
              </a:spcBef>
              <a:buClrTx/>
              <a:buFontTx/>
              <a:buNone/>
              <a:tabLst>
                <a:tab pos="400050" algn="r"/>
                <a:tab pos="673100" algn="l"/>
              </a:tabLst>
            </a:pPr>
            <a:r>
              <a:rPr lang="en-US" sz="2000">
                <a:solidFill>
                  <a:schemeClr val="bg2"/>
                </a:solidFill>
                <a:latin typeface="Courier New" pitchFamily="49" charset="0"/>
              </a:rPr>
              <a:t>SELECT USERNAME, ACCOUNT_STATUS </a:t>
            </a:r>
          </a:p>
          <a:p>
            <a:pPr algn="l" defTabSz="400050" eaLnBrk="0" hangingPunct="0">
              <a:spcBef>
                <a:spcPct val="0"/>
              </a:spcBef>
              <a:buClrTx/>
              <a:buFontTx/>
              <a:buNone/>
              <a:tabLst>
                <a:tab pos="400050" algn="r"/>
                <a:tab pos="673100" algn="l"/>
              </a:tabLst>
            </a:pPr>
            <a:r>
              <a:rPr lang="en-US" sz="2000">
                <a:solidFill>
                  <a:schemeClr val="bg2"/>
                </a:solidFill>
                <a:latin typeface="Courier New" pitchFamily="49" charset="0"/>
              </a:rPr>
              <a:t>FROM dba_users </a:t>
            </a:r>
          </a:p>
          <a:p>
            <a:pPr algn="l" defTabSz="400050" eaLnBrk="0" hangingPunct="0">
              <a:spcBef>
                <a:spcPct val="0"/>
              </a:spcBef>
              <a:buClrTx/>
              <a:buFontTx/>
              <a:buNone/>
              <a:tabLst>
                <a:tab pos="400050" algn="r"/>
                <a:tab pos="673100" algn="l"/>
              </a:tabLst>
            </a:pPr>
            <a:r>
              <a:rPr lang="en-US" sz="2000">
                <a:solidFill>
                  <a:schemeClr val="bg2"/>
                </a:solidFill>
                <a:latin typeface="Courier New" pitchFamily="49" charset="0"/>
              </a:rPr>
              <a:t>WHERE ACCOUNT_STATUS = 'OPEN';</a:t>
            </a:r>
          </a:p>
        </p:txBody>
      </p:sp>
      <p:sp>
        <p:nvSpPr>
          <p:cNvPr id="403460" name="Rectangle 4"/>
          <p:cNvSpPr>
            <a:spLocks noChangeArrowheads="1"/>
          </p:cNvSpPr>
          <p:nvPr/>
        </p:nvSpPr>
        <p:spPr bwMode="blackGray">
          <a:xfrm>
            <a:off x="1239838" y="1752600"/>
            <a:ext cx="7291387" cy="727075"/>
          </a:xfrm>
          <a:prstGeom prst="rect">
            <a:avLst/>
          </a:prstGeom>
          <a:solidFill>
            <a:schemeClr val="accent1"/>
          </a:solidFill>
          <a:ln w="25400">
            <a:solidFill>
              <a:schemeClr val="bg2"/>
            </a:solidFill>
            <a:miter lim="800000"/>
            <a:headEnd/>
            <a:tailEnd/>
          </a:ln>
          <a:effectLst/>
        </p:spPr>
        <p:txBody>
          <a:bodyPr lIns="92075" tIns="46038" rIns="92075" bIns="46038">
            <a:spAutoFit/>
          </a:bodyPr>
          <a:lstStyle/>
          <a:p>
            <a:pPr algn="l" defTabSz="400050" eaLnBrk="0" hangingPunct="0">
              <a:spcBef>
                <a:spcPct val="0"/>
              </a:spcBef>
              <a:buClrTx/>
              <a:buFontTx/>
              <a:buNone/>
              <a:tabLst>
                <a:tab pos="400050" algn="r"/>
                <a:tab pos="673100" algn="l"/>
              </a:tabLst>
            </a:pPr>
            <a:r>
              <a:rPr lang="en-US" sz="2000">
                <a:solidFill>
                  <a:schemeClr val="bg2"/>
                </a:solidFill>
                <a:latin typeface="Courier New" pitchFamily="49" charset="0"/>
              </a:rPr>
              <a:t>SELECT table_name, tablespace_name </a:t>
            </a:r>
          </a:p>
          <a:p>
            <a:pPr algn="l" defTabSz="400050" eaLnBrk="0" hangingPunct="0">
              <a:spcBef>
                <a:spcPct val="0"/>
              </a:spcBef>
              <a:buClrTx/>
              <a:buFontTx/>
              <a:buNone/>
              <a:tabLst>
                <a:tab pos="400050" algn="r"/>
                <a:tab pos="673100" algn="l"/>
              </a:tabLst>
            </a:pPr>
            <a:r>
              <a:rPr lang="en-US" sz="2000">
                <a:solidFill>
                  <a:schemeClr val="bg2"/>
                </a:solidFill>
                <a:latin typeface="Courier New" pitchFamily="49" charset="0"/>
              </a:rPr>
              <a:t>FROM user_tables;</a:t>
            </a:r>
          </a:p>
        </p:txBody>
      </p:sp>
      <p:sp>
        <p:nvSpPr>
          <p:cNvPr id="403461" name="Rectangle 5"/>
          <p:cNvSpPr>
            <a:spLocks noChangeArrowheads="1"/>
          </p:cNvSpPr>
          <p:nvPr/>
        </p:nvSpPr>
        <p:spPr bwMode="blackGray">
          <a:xfrm>
            <a:off x="1239838" y="2692400"/>
            <a:ext cx="7291387" cy="1336675"/>
          </a:xfrm>
          <a:prstGeom prst="rect">
            <a:avLst/>
          </a:prstGeom>
          <a:solidFill>
            <a:schemeClr val="accent1"/>
          </a:solidFill>
          <a:ln w="25400">
            <a:solidFill>
              <a:schemeClr val="bg2"/>
            </a:solidFill>
            <a:miter lim="800000"/>
            <a:headEnd/>
            <a:tailEnd/>
          </a:ln>
          <a:effectLst/>
        </p:spPr>
        <p:txBody>
          <a:bodyPr lIns="92075" tIns="46038" rIns="92075" bIns="46038">
            <a:spAutoFit/>
          </a:bodyPr>
          <a:lstStyle/>
          <a:p>
            <a:pPr algn="l" defTabSz="400050" eaLnBrk="0" hangingPunct="0">
              <a:spcBef>
                <a:spcPct val="0"/>
              </a:spcBef>
              <a:buClrTx/>
              <a:buFontTx/>
              <a:buNone/>
              <a:tabLst>
                <a:tab pos="400050" algn="r"/>
                <a:tab pos="673100" algn="l"/>
              </a:tabLst>
            </a:pPr>
            <a:r>
              <a:rPr lang="en-US" sz="2000">
                <a:solidFill>
                  <a:schemeClr val="bg2"/>
                </a:solidFill>
                <a:latin typeface="Courier New" pitchFamily="49" charset="0"/>
              </a:rPr>
              <a:t>SELECT sequence_name, min_value, max_value, increment_by </a:t>
            </a:r>
          </a:p>
          <a:p>
            <a:pPr algn="l" defTabSz="400050" eaLnBrk="0" hangingPunct="0">
              <a:spcBef>
                <a:spcPct val="0"/>
              </a:spcBef>
              <a:buClrTx/>
              <a:buFontTx/>
              <a:buNone/>
              <a:tabLst>
                <a:tab pos="400050" algn="r"/>
                <a:tab pos="673100" algn="l"/>
              </a:tabLst>
            </a:pPr>
            <a:r>
              <a:rPr lang="en-US" sz="2000">
                <a:solidFill>
                  <a:schemeClr val="bg2"/>
                </a:solidFill>
                <a:latin typeface="Courier New" pitchFamily="49" charset="0"/>
              </a:rPr>
              <a:t>FROM all_sequences </a:t>
            </a:r>
          </a:p>
          <a:p>
            <a:pPr algn="l" defTabSz="400050" eaLnBrk="0" hangingPunct="0">
              <a:spcBef>
                <a:spcPct val="0"/>
              </a:spcBef>
              <a:buClrTx/>
              <a:buFontTx/>
              <a:buNone/>
              <a:tabLst>
                <a:tab pos="400050" algn="r"/>
                <a:tab pos="673100" algn="l"/>
              </a:tabLst>
            </a:pPr>
            <a:r>
              <a:rPr lang="en-US" sz="2000">
                <a:solidFill>
                  <a:schemeClr val="bg2"/>
                </a:solidFill>
                <a:latin typeface="Courier New" pitchFamily="49" charset="0"/>
              </a:rPr>
              <a:t>WHERE sequence_owner IN ('MDSYS','XDB');</a:t>
            </a:r>
          </a:p>
        </p:txBody>
      </p:sp>
      <p:sp>
        <p:nvSpPr>
          <p:cNvPr id="403462" name="Rectangle 6"/>
          <p:cNvSpPr>
            <a:spLocks noChangeArrowheads="1"/>
          </p:cNvSpPr>
          <p:nvPr/>
        </p:nvSpPr>
        <p:spPr bwMode="auto">
          <a:xfrm>
            <a:off x="2057400" y="2098675"/>
            <a:ext cx="1905000" cy="346075"/>
          </a:xfrm>
          <a:prstGeom prst="rect">
            <a:avLst/>
          </a:prstGeom>
          <a:noFill/>
          <a:ln w="28575">
            <a:solidFill>
              <a:srgbClr val="FF0000"/>
            </a:solidFill>
            <a:miter lim="800000"/>
            <a:headEnd type="none" w="sm" len="sm"/>
            <a:tailEnd type="none" w="sm" len="sm"/>
          </a:ln>
          <a:effectLst/>
        </p:spPr>
        <p:txBody>
          <a:bodyPr wrap="none" anchor="ctr"/>
          <a:lstStyle/>
          <a:p>
            <a:endParaRPr lang="en-US"/>
          </a:p>
        </p:txBody>
      </p:sp>
      <p:sp>
        <p:nvSpPr>
          <p:cNvPr id="403463" name="Rectangle 7"/>
          <p:cNvSpPr>
            <a:spLocks noChangeArrowheads="1"/>
          </p:cNvSpPr>
          <p:nvPr/>
        </p:nvSpPr>
        <p:spPr bwMode="auto">
          <a:xfrm>
            <a:off x="2039938" y="3311525"/>
            <a:ext cx="2124075" cy="371475"/>
          </a:xfrm>
          <a:prstGeom prst="rect">
            <a:avLst/>
          </a:prstGeom>
          <a:noFill/>
          <a:ln w="28575">
            <a:solidFill>
              <a:srgbClr val="FF0000"/>
            </a:solidFill>
            <a:miter lim="800000"/>
            <a:headEnd type="none" w="sm" len="sm"/>
            <a:tailEnd type="none" w="sm" len="sm"/>
          </a:ln>
          <a:effectLst/>
        </p:spPr>
        <p:txBody>
          <a:bodyPr wrap="none" anchor="ctr"/>
          <a:lstStyle/>
          <a:p>
            <a:endParaRPr lang="en-US"/>
          </a:p>
        </p:txBody>
      </p:sp>
      <p:sp>
        <p:nvSpPr>
          <p:cNvPr id="403464" name="Rectangle 8"/>
          <p:cNvSpPr>
            <a:spLocks noChangeArrowheads="1"/>
          </p:cNvSpPr>
          <p:nvPr/>
        </p:nvSpPr>
        <p:spPr bwMode="auto">
          <a:xfrm>
            <a:off x="2057400" y="4572000"/>
            <a:ext cx="1495425" cy="365125"/>
          </a:xfrm>
          <a:prstGeom prst="rect">
            <a:avLst/>
          </a:prstGeom>
          <a:noFill/>
          <a:ln w="28575">
            <a:solidFill>
              <a:srgbClr val="FF0000"/>
            </a:solidFill>
            <a:miter lim="800000"/>
            <a:headEnd type="none" w="sm" len="sm"/>
            <a:tailEnd type="none" w="sm" len="sm"/>
          </a:ln>
          <a:effectLst/>
        </p:spPr>
        <p:txBody>
          <a:bodyPr wrap="none" anchor="ctr"/>
          <a:lstStyle/>
          <a:p>
            <a:endParaRPr lang="en-US"/>
          </a:p>
        </p:txBody>
      </p:sp>
      <p:sp>
        <p:nvSpPr>
          <p:cNvPr id="403465" name="Rectangle 9"/>
          <p:cNvSpPr>
            <a:spLocks noChangeArrowheads="1"/>
          </p:cNvSpPr>
          <p:nvPr/>
        </p:nvSpPr>
        <p:spPr bwMode="blackGray">
          <a:xfrm>
            <a:off x="1239838" y="5453063"/>
            <a:ext cx="7294562" cy="422275"/>
          </a:xfrm>
          <a:prstGeom prst="rect">
            <a:avLst/>
          </a:prstGeom>
          <a:solidFill>
            <a:schemeClr val="accent1"/>
          </a:solidFill>
          <a:ln w="25400">
            <a:solidFill>
              <a:schemeClr val="bg2"/>
            </a:solidFill>
            <a:miter lim="800000"/>
            <a:headEnd/>
            <a:tailEnd/>
          </a:ln>
          <a:effectLst/>
        </p:spPr>
        <p:txBody>
          <a:bodyPr lIns="92075" tIns="46038" rIns="92075" bIns="46038">
            <a:spAutoFit/>
          </a:bodyPr>
          <a:lstStyle/>
          <a:p>
            <a:pPr algn="l" defTabSz="400050" eaLnBrk="0" hangingPunct="0">
              <a:spcBef>
                <a:spcPct val="0"/>
              </a:spcBef>
              <a:buClrTx/>
              <a:buFontTx/>
              <a:buNone/>
              <a:tabLst>
                <a:tab pos="400050" algn="r"/>
                <a:tab pos="673100" algn="l"/>
              </a:tabLst>
            </a:pPr>
            <a:r>
              <a:rPr lang="en-US" sz="2000">
                <a:solidFill>
                  <a:schemeClr val="bg2"/>
                </a:solidFill>
                <a:latin typeface="Courier New" pitchFamily="49" charset="0"/>
              </a:rPr>
              <a:t>DESCRIBE dba_indexes</a:t>
            </a:r>
          </a:p>
        </p:txBody>
      </p:sp>
      <p:sp>
        <p:nvSpPr>
          <p:cNvPr id="403466" name="Rectangle 10"/>
          <p:cNvSpPr>
            <a:spLocks noChangeArrowheads="1"/>
          </p:cNvSpPr>
          <p:nvPr/>
        </p:nvSpPr>
        <p:spPr bwMode="auto">
          <a:xfrm>
            <a:off x="2667000" y="5486400"/>
            <a:ext cx="1828800" cy="346075"/>
          </a:xfrm>
          <a:prstGeom prst="rect">
            <a:avLst/>
          </a:prstGeom>
          <a:noFill/>
          <a:ln w="28575">
            <a:solidFill>
              <a:srgbClr val="FF0000"/>
            </a:solidFill>
            <a:miter lim="800000"/>
            <a:headEnd type="none" w="sm" len="sm"/>
            <a:tailEnd type="none" w="sm" len="sm"/>
          </a:ln>
          <a:effectLst/>
        </p:spPr>
        <p:txBody>
          <a:bodyPr wrap="none" anchor="ctr"/>
          <a:lstStyle/>
          <a:p>
            <a:endParaRPr lang="en-US"/>
          </a:p>
        </p:txBody>
      </p:sp>
      <p:sp>
        <p:nvSpPr>
          <p:cNvPr id="403471" name="Oval 15"/>
          <p:cNvSpPr>
            <a:spLocks noChangeArrowheads="1"/>
          </p:cNvSpPr>
          <p:nvPr/>
        </p:nvSpPr>
        <p:spPr bwMode="blackWhite">
          <a:xfrm>
            <a:off x="762000" y="1905000"/>
            <a:ext cx="414338" cy="414338"/>
          </a:xfrm>
          <a:prstGeom prst="ellipse">
            <a:avLst/>
          </a:prstGeom>
          <a:solidFill>
            <a:srgbClr val="99CC00"/>
          </a:solidFill>
          <a:ln w="28575">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sz="2000"/>
              <a:t>1</a:t>
            </a:r>
          </a:p>
        </p:txBody>
      </p:sp>
      <p:sp>
        <p:nvSpPr>
          <p:cNvPr id="403472" name="Oval 16"/>
          <p:cNvSpPr>
            <a:spLocks noChangeArrowheads="1"/>
          </p:cNvSpPr>
          <p:nvPr/>
        </p:nvSpPr>
        <p:spPr bwMode="blackWhite">
          <a:xfrm>
            <a:off x="762000" y="3048000"/>
            <a:ext cx="411163" cy="414338"/>
          </a:xfrm>
          <a:prstGeom prst="ellipse">
            <a:avLst/>
          </a:prstGeom>
          <a:solidFill>
            <a:srgbClr val="99CC00"/>
          </a:solidFill>
          <a:ln w="28575">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sz="2000"/>
              <a:t>2</a:t>
            </a:r>
          </a:p>
        </p:txBody>
      </p:sp>
      <p:sp>
        <p:nvSpPr>
          <p:cNvPr id="403473" name="Oval 17"/>
          <p:cNvSpPr>
            <a:spLocks noChangeArrowheads="1"/>
          </p:cNvSpPr>
          <p:nvPr/>
        </p:nvSpPr>
        <p:spPr bwMode="blackWhite">
          <a:xfrm>
            <a:off x="762000" y="4495800"/>
            <a:ext cx="414338" cy="414338"/>
          </a:xfrm>
          <a:prstGeom prst="ellipse">
            <a:avLst/>
          </a:prstGeom>
          <a:solidFill>
            <a:srgbClr val="99CC00"/>
          </a:solidFill>
          <a:ln w="28575">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sz="2000"/>
              <a:t>3</a:t>
            </a:r>
          </a:p>
        </p:txBody>
      </p:sp>
      <p:sp>
        <p:nvSpPr>
          <p:cNvPr id="403474" name="Oval 18"/>
          <p:cNvSpPr>
            <a:spLocks noChangeArrowheads="1"/>
          </p:cNvSpPr>
          <p:nvPr/>
        </p:nvSpPr>
        <p:spPr bwMode="blackWhite">
          <a:xfrm>
            <a:off x="762000" y="5486400"/>
            <a:ext cx="414338" cy="414338"/>
          </a:xfrm>
          <a:prstGeom prst="ellipse">
            <a:avLst/>
          </a:prstGeom>
          <a:solidFill>
            <a:srgbClr val="99CC00"/>
          </a:solidFill>
          <a:ln w="28575">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sz="2000"/>
              <a:t>4</a:t>
            </a:r>
          </a:p>
        </p:txBody>
      </p:sp>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1026"/>
          <p:cNvSpPr>
            <a:spLocks noGrp="1" noChangeArrowheads="1"/>
          </p:cNvSpPr>
          <p:nvPr>
            <p:ph type="title"/>
          </p:nvPr>
        </p:nvSpPr>
        <p:spPr/>
        <p:txBody>
          <a:bodyPr/>
          <a:lstStyle/>
          <a:p>
            <a:r>
              <a:rPr lang="en-US"/>
              <a:t>Quiz</a:t>
            </a:r>
          </a:p>
        </p:txBody>
      </p:sp>
      <p:sp>
        <p:nvSpPr>
          <p:cNvPr id="424963" name="Rectangle 1027"/>
          <p:cNvSpPr>
            <a:spLocks noGrp="1" noChangeArrowheads="1"/>
          </p:cNvSpPr>
          <p:nvPr>
            <p:ph type="body" idx="1"/>
          </p:nvPr>
        </p:nvSpPr>
        <p:spPr>
          <a:xfrm>
            <a:off x="609600" y="1447800"/>
            <a:ext cx="7918450" cy="1833563"/>
          </a:xfrm>
        </p:spPr>
        <p:txBody>
          <a:bodyPr/>
          <a:lstStyle/>
          <a:p>
            <a:r>
              <a:rPr lang="en-US"/>
              <a:t>When using Oracle Restart, the server control utility (</a:t>
            </a:r>
            <a:r>
              <a:rPr lang="en-US">
                <a:latin typeface="Courier New" pitchFamily="49" charset="0"/>
              </a:rPr>
              <a:t>srvctl</a:t>
            </a:r>
            <a:r>
              <a:rPr lang="en-US"/>
              <a:t>) must be used instead of SQL*Plus to start and stop a database instance.</a:t>
            </a:r>
          </a:p>
          <a:p>
            <a:pPr marL="576263" lvl="1" indent="-461963">
              <a:buFont typeface="Arial" pitchFamily="34" charset="0"/>
              <a:buAutoNum type="arabicPeriod"/>
            </a:pPr>
            <a:r>
              <a:rPr lang="en-US"/>
              <a:t>True</a:t>
            </a:r>
          </a:p>
          <a:p>
            <a:pPr marL="576263" lvl="1" indent="-461963">
              <a:buFont typeface="Arial" pitchFamily="34" charset="0"/>
              <a:buAutoNum type="arabicPeriod"/>
            </a:pPr>
            <a:r>
              <a:rPr lang="en-US"/>
              <a:t>False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p:txBody>
          <a:bodyPr/>
          <a:lstStyle/>
          <a:p>
            <a:r>
              <a:rPr lang="en-US"/>
              <a:t>Oracle Enterprise Manager</a:t>
            </a:r>
          </a:p>
        </p:txBody>
      </p:sp>
      <p:pic>
        <p:nvPicPr>
          <p:cNvPr id="322575" name="Picture 15" descr="less4-5"/>
          <p:cNvPicPr>
            <a:picLocks noChangeAspect="1" noChangeArrowheads="1"/>
          </p:cNvPicPr>
          <p:nvPr/>
        </p:nvPicPr>
        <p:blipFill>
          <a:blip r:embed="rId3" cstate="print"/>
          <a:srcRect/>
          <a:stretch>
            <a:fillRect/>
          </a:stretch>
        </p:blipFill>
        <p:spPr bwMode="auto">
          <a:xfrm>
            <a:off x="619125" y="1295400"/>
            <a:ext cx="7905750" cy="4953000"/>
          </a:xfrm>
          <a:prstGeom prst="rect">
            <a:avLst/>
          </a:prstGeom>
          <a:noFill/>
        </p:spPr>
      </p:pic>
    </p:spTree>
  </p:cSld>
  <p:clrMapOvr>
    <a:masterClrMapping/>
  </p:clrMapOvr>
  <p:transition spd="slow"/>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p:txBody>
          <a:bodyPr/>
          <a:lstStyle/>
          <a:p>
            <a:r>
              <a:rPr lang="en-US"/>
              <a:t>Quiz</a:t>
            </a:r>
          </a:p>
        </p:txBody>
      </p:sp>
      <p:sp>
        <p:nvSpPr>
          <p:cNvPr id="429059" name="Rectangle 3"/>
          <p:cNvSpPr>
            <a:spLocks noGrp="1" noChangeArrowheads="1"/>
          </p:cNvSpPr>
          <p:nvPr>
            <p:ph type="body" idx="1"/>
          </p:nvPr>
        </p:nvSpPr>
        <p:spPr>
          <a:xfrm>
            <a:off x="609600" y="1447800"/>
            <a:ext cx="7918450" cy="2301875"/>
          </a:xfrm>
        </p:spPr>
        <p:txBody>
          <a:bodyPr/>
          <a:lstStyle/>
          <a:p>
            <a:r>
              <a:rPr lang="en-US"/>
              <a:t>Which data dictionary view can be used to find the names of all tables in the database?</a:t>
            </a:r>
          </a:p>
          <a:p>
            <a:pPr marL="576263" lvl="1" indent="-461963">
              <a:buFont typeface="Arial" pitchFamily="34" charset="0"/>
              <a:buAutoNum type="arabicPeriod"/>
            </a:pPr>
            <a:r>
              <a:rPr lang="en-US">
                <a:latin typeface="Courier New" pitchFamily="49" charset="0"/>
              </a:rPr>
              <a:t>USER_TABLES</a:t>
            </a:r>
          </a:p>
          <a:p>
            <a:pPr marL="576263" lvl="1" indent="-461963">
              <a:buFont typeface="Arial" pitchFamily="34" charset="0"/>
              <a:buAutoNum type="arabicPeriod"/>
            </a:pPr>
            <a:r>
              <a:rPr lang="en-US">
                <a:latin typeface="Courier New" pitchFamily="49" charset="0"/>
              </a:rPr>
              <a:t>ALL_TABLES</a:t>
            </a:r>
          </a:p>
          <a:p>
            <a:pPr marL="576263" lvl="1" indent="-461963">
              <a:buFont typeface="Arial" pitchFamily="34" charset="0"/>
              <a:buAutoNum type="arabicPeriod"/>
            </a:pPr>
            <a:r>
              <a:rPr lang="en-US">
                <a:latin typeface="Courier New" pitchFamily="49" charset="0"/>
              </a:rPr>
              <a:t>DBA_TABLES</a:t>
            </a:r>
          </a:p>
          <a:p>
            <a:pPr marL="576263" lvl="1" indent="-461963">
              <a:buFont typeface="Arial" pitchFamily="34" charset="0"/>
              <a:buAutoNum type="arabicPeriod"/>
            </a:pPr>
            <a:r>
              <a:rPr lang="en-US">
                <a:latin typeface="Courier New" pitchFamily="49" charset="0"/>
              </a:rPr>
              <a:t>ANY_TABLES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8" name="Rectangle 4"/>
          <p:cNvSpPr>
            <a:spLocks noGrp="1" noChangeArrowheads="1"/>
          </p:cNvSpPr>
          <p:nvPr>
            <p:ph type="title"/>
          </p:nvPr>
        </p:nvSpPr>
        <p:spPr/>
        <p:txBody>
          <a:bodyPr/>
          <a:lstStyle/>
          <a:p>
            <a:r>
              <a:rPr lang="en-US"/>
              <a:t>Summary</a:t>
            </a:r>
          </a:p>
        </p:txBody>
      </p:sp>
      <p:sp>
        <p:nvSpPr>
          <p:cNvPr id="405509" name="Rectangle 5"/>
          <p:cNvSpPr>
            <a:spLocks noGrp="1" noChangeArrowheads="1"/>
          </p:cNvSpPr>
          <p:nvPr>
            <p:ph type="body" idx="1"/>
          </p:nvPr>
        </p:nvSpPr>
        <p:spPr/>
        <p:txBody>
          <a:bodyPr/>
          <a:lstStyle/>
          <a:p>
            <a:r>
              <a:rPr lang="en-US"/>
              <a:t>In this lesson, you should have learned how to:</a:t>
            </a:r>
          </a:p>
          <a:p>
            <a:pPr lvl="1"/>
            <a:r>
              <a:rPr lang="en-US"/>
              <a:t>Start and stop the Oracle database and components</a:t>
            </a:r>
          </a:p>
          <a:p>
            <a:pPr lvl="1"/>
            <a:r>
              <a:rPr lang="en-US"/>
              <a:t>Use Oracle Enterprise Manager</a:t>
            </a:r>
          </a:p>
          <a:p>
            <a:pPr lvl="1"/>
            <a:r>
              <a:rPr lang="en-US"/>
              <a:t>Access a database with SQL*Plus </a:t>
            </a:r>
          </a:p>
          <a:p>
            <a:pPr lvl="1"/>
            <a:r>
              <a:rPr lang="en-US"/>
              <a:t>Modify database initialization parameters</a:t>
            </a:r>
          </a:p>
          <a:p>
            <a:pPr lvl="1"/>
            <a:r>
              <a:rPr lang="en-US"/>
              <a:t>Describe the stages of database startup</a:t>
            </a:r>
          </a:p>
          <a:p>
            <a:pPr lvl="1"/>
            <a:r>
              <a:rPr lang="en-US"/>
              <a:t>Describe database shutdown options </a:t>
            </a:r>
          </a:p>
          <a:p>
            <a:pPr lvl="1"/>
            <a:r>
              <a:rPr lang="en-US"/>
              <a:t>View the alert log</a:t>
            </a:r>
          </a:p>
          <a:p>
            <a:pPr lvl="1"/>
            <a:r>
              <a:rPr lang="en-US"/>
              <a:t>Access dynamic performance views</a:t>
            </a:r>
          </a:p>
        </p:txBody>
      </p:sp>
    </p:spTree>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6" name="Rectangle 4"/>
          <p:cNvSpPr>
            <a:spLocks noGrp="1" noChangeArrowheads="1"/>
          </p:cNvSpPr>
          <p:nvPr>
            <p:ph type="title"/>
          </p:nvPr>
        </p:nvSpPr>
        <p:spPr/>
        <p:txBody>
          <a:bodyPr/>
          <a:lstStyle/>
          <a:p>
            <a:r>
              <a:rPr lang="en-US"/>
              <a:t>Practice 4 Overview: </a:t>
            </a:r>
            <a:br>
              <a:rPr lang="en-US"/>
            </a:br>
            <a:r>
              <a:rPr lang="en-US"/>
              <a:t>Managing the Oracle Instance</a:t>
            </a:r>
          </a:p>
        </p:txBody>
      </p:sp>
      <p:sp>
        <p:nvSpPr>
          <p:cNvPr id="407557" name="Rectangle 5"/>
          <p:cNvSpPr>
            <a:spLocks noGrp="1" noChangeArrowheads="1"/>
          </p:cNvSpPr>
          <p:nvPr>
            <p:ph type="body" idx="1"/>
          </p:nvPr>
        </p:nvSpPr>
        <p:spPr/>
        <p:txBody>
          <a:bodyPr/>
          <a:lstStyle/>
          <a:p>
            <a:r>
              <a:rPr lang="en-US"/>
              <a:t>This practice covers the following topics:</a:t>
            </a:r>
          </a:p>
          <a:p>
            <a:pPr lvl="1"/>
            <a:r>
              <a:rPr lang="en-US" altLang="en-US"/>
              <a:t>Navigating in Enterprise Manager </a:t>
            </a:r>
          </a:p>
          <a:p>
            <a:pPr lvl="1"/>
            <a:r>
              <a:rPr lang="en-US" altLang="en-US"/>
              <a:t>Viewing and modifying initialization parameters</a:t>
            </a:r>
          </a:p>
          <a:p>
            <a:pPr lvl="1"/>
            <a:r>
              <a:rPr lang="en-US" altLang="en-US"/>
              <a:t>Stopping and starting the database instance</a:t>
            </a:r>
          </a:p>
          <a:p>
            <a:pPr lvl="1"/>
            <a:r>
              <a:rPr lang="en-US" altLang="en-US"/>
              <a:t>Viewing the alert log</a:t>
            </a:r>
          </a:p>
          <a:p>
            <a:pPr lvl="1"/>
            <a:r>
              <a:rPr lang="en-US" altLang="en-US"/>
              <a:t>Connecting to the database by using SQL*Plus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1106" name="Rectangle 1026"/>
          <p:cNvSpPr>
            <a:spLocks noGrp="1" noChangeArrowheads="1"/>
          </p:cNvSpPr>
          <p:nvPr>
            <p:ph type="title"/>
          </p:nvPr>
        </p:nvSpPr>
        <p:spPr/>
        <p:txBody>
          <a:bodyPr/>
          <a:lstStyle/>
          <a:p>
            <a:endParaRPr lang="en-US"/>
          </a:p>
        </p:txBody>
      </p:sp>
      <p:sp>
        <p:nvSpPr>
          <p:cNvPr id="431107" name="Rectangle 1027"/>
          <p:cNvSpPr>
            <a:spLocks noGrp="1" noChangeArrowheads="1"/>
          </p:cNvSpPr>
          <p:nvPr>
            <p:ph type="body" idx="1"/>
          </p:nvPr>
        </p:nvSpPr>
        <p:spPr/>
        <p:txBody>
          <a:bodyPr/>
          <a:lstStyle/>
          <a:p>
            <a:endParaRPr 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5641" name="Picture 9" descr="less4-7_10percent_scaled"/>
          <p:cNvPicPr>
            <a:picLocks noChangeAspect="1" noChangeArrowheads="1"/>
          </p:cNvPicPr>
          <p:nvPr/>
        </p:nvPicPr>
        <p:blipFill>
          <a:blip r:embed="rId3" cstate="print"/>
          <a:srcRect/>
          <a:stretch>
            <a:fillRect/>
          </a:stretch>
        </p:blipFill>
        <p:spPr bwMode="auto">
          <a:xfrm>
            <a:off x="628650" y="1304925"/>
            <a:ext cx="7853363" cy="4919663"/>
          </a:xfrm>
          <a:prstGeom prst="rect">
            <a:avLst/>
          </a:prstGeom>
          <a:noFill/>
          <a:ln w="12700">
            <a:solidFill>
              <a:schemeClr val="tx1"/>
            </a:solidFill>
            <a:miter lim="800000"/>
            <a:headEnd/>
            <a:tailEnd/>
          </a:ln>
        </p:spPr>
      </p:pic>
      <p:sp>
        <p:nvSpPr>
          <p:cNvPr id="325635" name="Rectangle 3"/>
          <p:cNvSpPr>
            <a:spLocks noGrp="1" noChangeArrowheads="1"/>
          </p:cNvSpPr>
          <p:nvPr>
            <p:ph type="title"/>
          </p:nvPr>
        </p:nvSpPr>
        <p:spPr/>
        <p:txBody>
          <a:bodyPr/>
          <a:lstStyle/>
          <a:p>
            <a:r>
              <a:rPr lang="en-US"/>
              <a:t>Database Home Page</a:t>
            </a:r>
          </a:p>
        </p:txBody>
      </p:sp>
      <p:grpSp>
        <p:nvGrpSpPr>
          <p:cNvPr id="325636" name="Group 4"/>
          <p:cNvGrpSpPr>
            <a:grpSpLocks/>
          </p:cNvGrpSpPr>
          <p:nvPr/>
        </p:nvGrpSpPr>
        <p:grpSpPr bwMode="auto">
          <a:xfrm>
            <a:off x="6172200" y="2057400"/>
            <a:ext cx="2168525" cy="381000"/>
            <a:chOff x="2207" y="1723"/>
            <a:chExt cx="1366" cy="240"/>
          </a:xfrm>
        </p:grpSpPr>
        <p:sp>
          <p:nvSpPr>
            <p:cNvPr id="325637" name="Rectangle 5"/>
            <p:cNvSpPr>
              <a:spLocks noChangeArrowheads="1"/>
            </p:cNvSpPr>
            <p:nvPr/>
          </p:nvSpPr>
          <p:spPr bwMode="blackWhite">
            <a:xfrm>
              <a:off x="2421" y="1723"/>
              <a:ext cx="1152" cy="240"/>
            </a:xfrm>
            <a:prstGeom prst="rect">
              <a:avLst/>
            </a:prstGeom>
            <a:solidFill>
              <a:schemeClr val="bg1"/>
            </a:solidFill>
            <a:ln w="28575">
              <a:solidFill>
                <a:schemeClr val="hlink"/>
              </a:solidFill>
              <a:miter lim="800000"/>
              <a:headEnd/>
              <a:tailEnd/>
            </a:ln>
            <a:effectLst/>
          </p:spPr>
          <p:txBody>
            <a:bodyPr wrap="none" lIns="31750" tIns="31750" rIns="31750" bIns="31750" anchor="ctr"/>
            <a:lstStyle/>
            <a:p>
              <a:pPr defTabSz="390525" eaLnBrk="0" hangingPunct="0">
                <a:lnSpc>
                  <a:spcPct val="95000"/>
                </a:lnSpc>
                <a:spcBef>
                  <a:spcPct val="0"/>
                </a:spcBef>
                <a:buClrTx/>
                <a:buFontTx/>
                <a:buNone/>
              </a:pPr>
              <a:r>
                <a:rPr lang="en-US" altLang="en-US"/>
                <a:t>Property pages</a:t>
              </a:r>
            </a:p>
          </p:txBody>
        </p:sp>
        <p:sp>
          <p:nvSpPr>
            <p:cNvPr id="325638" name="Line 6"/>
            <p:cNvSpPr>
              <a:spLocks noChangeShapeType="1"/>
            </p:cNvSpPr>
            <p:nvPr/>
          </p:nvSpPr>
          <p:spPr bwMode="blackWhite">
            <a:xfrm flipH="1">
              <a:off x="2207" y="1843"/>
              <a:ext cx="208" cy="0"/>
            </a:xfrm>
            <a:prstGeom prst="line">
              <a:avLst/>
            </a:prstGeom>
            <a:noFill/>
            <a:ln w="28575">
              <a:solidFill>
                <a:schemeClr val="accent2"/>
              </a:solidFill>
              <a:round/>
              <a:headEnd type="none" w="sm" len="sm"/>
              <a:tailEnd type="triangle" w="sm" len="sm"/>
            </a:ln>
            <a:effectLst/>
          </p:spPr>
          <p:txBody>
            <a:bodyPr/>
            <a:lstStyle/>
            <a:p>
              <a:endParaRPr lang="en-US"/>
            </a:p>
          </p:txBody>
        </p:sp>
      </p:gr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5" name="Rectangle 5"/>
          <p:cNvSpPr>
            <a:spLocks noGrp="1" noChangeArrowheads="1"/>
          </p:cNvSpPr>
          <p:nvPr>
            <p:ph type="title"/>
          </p:nvPr>
        </p:nvSpPr>
        <p:spPr/>
        <p:txBody>
          <a:bodyPr/>
          <a:lstStyle/>
          <a:p>
            <a:r>
              <a:rPr lang="en-US"/>
              <a:t>Other Oracle Tools</a:t>
            </a:r>
          </a:p>
        </p:txBody>
      </p:sp>
      <p:sp>
        <p:nvSpPr>
          <p:cNvPr id="327686" name="Rectangle 6"/>
          <p:cNvSpPr>
            <a:spLocks noGrp="1" noChangeArrowheads="1"/>
          </p:cNvSpPr>
          <p:nvPr>
            <p:ph type="body" idx="1"/>
          </p:nvPr>
        </p:nvSpPr>
        <p:spPr>
          <a:xfrm>
            <a:off x="609600" y="1447800"/>
            <a:ext cx="7918450" cy="3532188"/>
          </a:xfrm>
        </p:spPr>
        <p:txBody>
          <a:bodyPr/>
          <a:lstStyle/>
          <a:p>
            <a:pPr lvl="1"/>
            <a:r>
              <a:rPr lang="en-US"/>
              <a:t>SQL*Plus provides an additional interface </a:t>
            </a:r>
            <a:br>
              <a:rPr lang="en-US"/>
            </a:br>
            <a:r>
              <a:rPr lang="en-US"/>
              <a:t>to your database so that you can:</a:t>
            </a:r>
          </a:p>
          <a:p>
            <a:pPr lvl="2"/>
            <a:r>
              <a:rPr lang="en-US"/>
              <a:t>Perform database management operations</a:t>
            </a:r>
          </a:p>
          <a:p>
            <a:pPr lvl="2"/>
            <a:r>
              <a:rPr lang="en-US"/>
              <a:t>Execute SQL commands to query, insert, update, and delete data in your database</a:t>
            </a:r>
          </a:p>
          <a:p>
            <a:pPr lvl="1"/>
            <a:r>
              <a:rPr lang="en-US"/>
              <a:t>SQL Developer: </a:t>
            </a:r>
          </a:p>
          <a:p>
            <a:pPr lvl="2"/>
            <a:r>
              <a:rPr lang="en-US"/>
              <a:t>Is a graphical user interface for accessing your instance of Oracle Database </a:t>
            </a:r>
          </a:p>
          <a:p>
            <a:pPr lvl="2"/>
            <a:r>
              <a:rPr lang="en-US"/>
              <a:t>Supports development in both SQL and PL/SQL </a:t>
            </a:r>
          </a:p>
          <a:p>
            <a:pPr lvl="2"/>
            <a:r>
              <a:rPr lang="en-US"/>
              <a:t>Is available in the default installation of Oracle Database</a:t>
            </a:r>
          </a:p>
        </p:txBody>
      </p:sp>
      <p:sp>
        <p:nvSpPr>
          <p:cNvPr id="327684" name="Text Box 4"/>
          <p:cNvSpPr txBox="1">
            <a:spLocks noChangeArrowheads="1"/>
          </p:cNvSpPr>
          <p:nvPr/>
        </p:nvSpPr>
        <p:spPr bwMode="gray">
          <a:xfrm>
            <a:off x="7277100" y="660400"/>
            <a:ext cx="1674813" cy="1609725"/>
          </a:xfrm>
          <a:prstGeom prst="rect">
            <a:avLst/>
          </a:prstGeom>
          <a:noFill/>
          <a:ln w="28575">
            <a:solidFill>
              <a:schemeClr val="tx1"/>
            </a:solidFill>
            <a:miter lim="800000"/>
            <a:headEnd type="none" w="sm" len="sm"/>
            <a:tailEnd type="none" w="sm" len="sm"/>
          </a:ln>
          <a:effectLst/>
        </p:spPr>
        <p:txBody>
          <a:bodyPr>
            <a:spAutoFit/>
          </a:bodyPr>
          <a:lstStyle/>
          <a:p>
            <a:pPr algn="l" defTabSz="228600">
              <a:spcBef>
                <a:spcPct val="0"/>
              </a:spcBef>
            </a:pPr>
            <a:r>
              <a:rPr lang="en-US" sz="1400">
                <a:solidFill>
                  <a:srgbClr val="0000FF"/>
                </a:solidFill>
              </a:rPr>
              <a:t>	</a:t>
            </a:r>
            <a:r>
              <a:rPr lang="en-US" sz="1400">
                <a:solidFill>
                  <a:schemeClr val="folHlink"/>
                </a:solidFill>
              </a:rPr>
              <a:t>Components</a:t>
            </a:r>
            <a:endParaRPr lang="en-US" sz="1400">
              <a:solidFill>
                <a:srgbClr val="0000FF"/>
              </a:solidFill>
            </a:endParaRPr>
          </a:p>
          <a:p>
            <a:pPr algn="l" defTabSz="228600">
              <a:spcBef>
                <a:spcPct val="0"/>
              </a:spcBef>
            </a:pPr>
            <a:r>
              <a:rPr lang="en-US" sz="1400">
                <a:solidFill>
                  <a:srgbClr val="0000FF"/>
                </a:solidFill>
              </a:rPr>
              <a:t>&gt;	SQL*Plus</a:t>
            </a:r>
          </a:p>
          <a:p>
            <a:pPr algn="l" defTabSz="228600">
              <a:spcBef>
                <a:spcPct val="0"/>
              </a:spcBef>
            </a:pPr>
            <a:r>
              <a:rPr lang="en-US" sz="1400"/>
              <a:t>	Init Params</a:t>
            </a:r>
          </a:p>
          <a:p>
            <a:pPr algn="l" defTabSz="228600">
              <a:spcBef>
                <a:spcPct val="0"/>
              </a:spcBef>
            </a:pPr>
            <a:r>
              <a:rPr lang="en-US" sz="1400"/>
              <a:t>	DB Startup</a:t>
            </a:r>
          </a:p>
          <a:p>
            <a:pPr algn="l" defTabSz="228600">
              <a:spcBef>
                <a:spcPct val="0"/>
              </a:spcBef>
            </a:pPr>
            <a:r>
              <a:rPr lang="en-US" sz="1400"/>
              <a:t>	DB Shutdown</a:t>
            </a:r>
          </a:p>
          <a:p>
            <a:pPr algn="l" defTabSz="228600">
              <a:spcBef>
                <a:spcPct val="0"/>
              </a:spcBef>
            </a:pPr>
            <a:r>
              <a:rPr lang="en-US" sz="1400"/>
              <a:t>	Alert Log</a:t>
            </a:r>
          </a:p>
          <a:p>
            <a:pPr algn="l" defTabSz="228600">
              <a:spcBef>
                <a:spcPct val="0"/>
              </a:spcBef>
            </a:pPr>
            <a:r>
              <a:rPr lang="en-US" sz="1400"/>
              <a:t>	Perf Views</a:t>
            </a: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4" name="Rectangle 6"/>
          <p:cNvSpPr>
            <a:spLocks noGrp="1" noChangeArrowheads="1"/>
          </p:cNvSpPr>
          <p:nvPr>
            <p:ph type="title"/>
          </p:nvPr>
        </p:nvSpPr>
        <p:spPr/>
        <p:txBody>
          <a:bodyPr/>
          <a:lstStyle/>
          <a:p>
            <a:r>
              <a:rPr lang="en-US"/>
              <a:t>Using SQL*Plus</a:t>
            </a:r>
          </a:p>
        </p:txBody>
      </p:sp>
      <p:sp>
        <p:nvSpPr>
          <p:cNvPr id="329735" name="Rectangle 7"/>
          <p:cNvSpPr>
            <a:spLocks noGrp="1" noChangeArrowheads="1"/>
          </p:cNvSpPr>
          <p:nvPr>
            <p:ph type="body" idx="1"/>
          </p:nvPr>
        </p:nvSpPr>
        <p:spPr>
          <a:xfrm>
            <a:off x="609600" y="1295400"/>
            <a:ext cx="7918450" cy="1063625"/>
          </a:xfrm>
        </p:spPr>
        <p:txBody>
          <a:bodyPr/>
          <a:lstStyle/>
          <a:p>
            <a:pPr>
              <a:lnSpc>
                <a:spcPct val="90000"/>
              </a:lnSpc>
            </a:pPr>
            <a:r>
              <a:rPr lang="en-US"/>
              <a:t>SQL*Plus is:</a:t>
            </a:r>
          </a:p>
          <a:p>
            <a:pPr lvl="1">
              <a:lnSpc>
                <a:spcPct val="90000"/>
              </a:lnSpc>
            </a:pPr>
            <a:r>
              <a:rPr lang="en-US"/>
              <a:t>A command-line tool</a:t>
            </a:r>
          </a:p>
          <a:p>
            <a:pPr lvl="1">
              <a:lnSpc>
                <a:spcPct val="90000"/>
              </a:lnSpc>
            </a:pPr>
            <a:r>
              <a:rPr lang="en-US"/>
              <a:t>Used interactively or in batch mode</a:t>
            </a:r>
          </a:p>
        </p:txBody>
      </p:sp>
      <p:sp>
        <p:nvSpPr>
          <p:cNvPr id="329732" name="Rectangle 4"/>
          <p:cNvSpPr>
            <a:spLocks noChangeArrowheads="1"/>
          </p:cNvSpPr>
          <p:nvPr/>
        </p:nvSpPr>
        <p:spPr bwMode="blackGray">
          <a:xfrm>
            <a:off x="576263" y="2438400"/>
            <a:ext cx="7958137" cy="3810000"/>
          </a:xfrm>
          <a:prstGeom prst="rect">
            <a:avLst/>
          </a:prstGeom>
          <a:solidFill>
            <a:srgbClr val="CCCCCC"/>
          </a:solidFill>
          <a:ln w="28575">
            <a:solidFill>
              <a:srgbClr val="000000"/>
            </a:solidFill>
            <a:miter lim="800000"/>
            <a:headEnd/>
            <a:tailEnd/>
          </a:ln>
          <a:effectLst/>
        </p:spPr>
        <p:txBody>
          <a:bodyPr lIns="92075" tIns="9144" rIns="92075" bIns="9144" anchor="ctr"/>
          <a:lstStyle/>
          <a:p>
            <a:pPr algn="l" defTabSz="400050" eaLnBrk="0" hangingPunct="0">
              <a:spcBef>
                <a:spcPct val="0"/>
              </a:spcBef>
              <a:buClrTx/>
              <a:buFontTx/>
              <a:buNone/>
              <a:tabLst>
                <a:tab pos="400050" algn="r"/>
                <a:tab pos="673100" algn="l"/>
              </a:tabLst>
            </a:pPr>
            <a:r>
              <a:rPr lang="en-US" sz="1400">
                <a:latin typeface="Courier New" pitchFamily="49" charset="0"/>
              </a:rPr>
              <a:t>$ sqlplus hr</a:t>
            </a:r>
          </a:p>
          <a:p>
            <a:pPr algn="l" defTabSz="400050" eaLnBrk="0" hangingPunct="0">
              <a:spcBef>
                <a:spcPct val="0"/>
              </a:spcBef>
              <a:buClrTx/>
              <a:buFontTx/>
              <a:buNone/>
              <a:tabLst>
                <a:tab pos="400050" algn="r"/>
                <a:tab pos="673100" algn="l"/>
              </a:tabLst>
            </a:pPr>
            <a:endParaRPr lang="en-US" sz="1400">
              <a:latin typeface="Courier New" pitchFamily="49" charset="0"/>
            </a:endParaRPr>
          </a:p>
          <a:p>
            <a:pPr algn="l" defTabSz="400050" eaLnBrk="0" hangingPunct="0">
              <a:spcBef>
                <a:spcPct val="0"/>
              </a:spcBef>
              <a:buClrTx/>
              <a:buFontTx/>
              <a:buNone/>
              <a:tabLst>
                <a:tab pos="400050" algn="r"/>
                <a:tab pos="673100" algn="l"/>
              </a:tabLst>
            </a:pPr>
            <a:r>
              <a:rPr lang="en-US" sz="1400">
                <a:latin typeface="Courier New" pitchFamily="49" charset="0"/>
              </a:rPr>
              <a:t>SQL*Plus: Release 11.2.0.1.0 - Production on Thu Jun 18 05:04:49 2009</a:t>
            </a:r>
          </a:p>
          <a:p>
            <a:pPr algn="l" defTabSz="400050" eaLnBrk="0" hangingPunct="0">
              <a:spcBef>
                <a:spcPct val="0"/>
              </a:spcBef>
              <a:buClrTx/>
              <a:buFontTx/>
              <a:buNone/>
              <a:tabLst>
                <a:tab pos="400050" algn="r"/>
                <a:tab pos="673100" algn="l"/>
              </a:tabLst>
            </a:pPr>
            <a:r>
              <a:rPr lang="en-US" sz="1400">
                <a:latin typeface="Courier New" pitchFamily="49" charset="0"/>
              </a:rPr>
              <a:t>Copyright (c) 1982, 2009, Oracle.  All rights reserved.</a:t>
            </a:r>
          </a:p>
          <a:p>
            <a:pPr algn="l" defTabSz="400050" eaLnBrk="0" hangingPunct="0">
              <a:spcBef>
                <a:spcPct val="0"/>
              </a:spcBef>
              <a:buClrTx/>
              <a:buFontTx/>
              <a:buNone/>
              <a:tabLst>
                <a:tab pos="400050" algn="r"/>
                <a:tab pos="673100" algn="l"/>
              </a:tabLst>
            </a:pPr>
            <a:r>
              <a:rPr lang="en-US" sz="1400">
                <a:latin typeface="Courier New" pitchFamily="49" charset="0"/>
              </a:rPr>
              <a:t>Enter Password: *******</a:t>
            </a:r>
          </a:p>
          <a:p>
            <a:pPr algn="l" defTabSz="400050" eaLnBrk="0" hangingPunct="0">
              <a:spcBef>
                <a:spcPct val="0"/>
              </a:spcBef>
              <a:buClrTx/>
              <a:buFontTx/>
              <a:buNone/>
              <a:tabLst>
                <a:tab pos="400050" algn="r"/>
                <a:tab pos="673100" algn="l"/>
              </a:tabLst>
            </a:pPr>
            <a:endParaRPr lang="en-US" sz="1400">
              <a:latin typeface="Courier New" pitchFamily="49" charset="0"/>
            </a:endParaRPr>
          </a:p>
          <a:p>
            <a:pPr algn="l" defTabSz="400050" eaLnBrk="0" hangingPunct="0">
              <a:spcBef>
                <a:spcPct val="0"/>
              </a:spcBef>
              <a:buClrTx/>
              <a:buFontTx/>
              <a:buNone/>
              <a:tabLst>
                <a:tab pos="400050" algn="r"/>
                <a:tab pos="673100" algn="l"/>
              </a:tabLst>
            </a:pPr>
            <a:r>
              <a:rPr lang="en-US" sz="1400">
                <a:latin typeface="Courier New" pitchFamily="49" charset="0"/>
              </a:rPr>
              <a:t>Connected to:</a:t>
            </a:r>
          </a:p>
          <a:p>
            <a:pPr algn="l" defTabSz="400050" eaLnBrk="0" hangingPunct="0">
              <a:spcBef>
                <a:spcPct val="0"/>
              </a:spcBef>
              <a:buClrTx/>
              <a:buFontTx/>
              <a:buNone/>
              <a:tabLst>
                <a:tab pos="400050" algn="r"/>
                <a:tab pos="673100" algn="l"/>
              </a:tabLst>
            </a:pPr>
            <a:r>
              <a:rPr lang="en-US" sz="1400">
                <a:latin typeface="Courier New" pitchFamily="49" charset="0"/>
              </a:rPr>
              <a:t>Oracle Database 11g Enterprise Edition Release 11.2.0.1.0 - Production</a:t>
            </a:r>
          </a:p>
          <a:p>
            <a:pPr algn="l" defTabSz="400050" eaLnBrk="0" hangingPunct="0">
              <a:spcBef>
                <a:spcPct val="0"/>
              </a:spcBef>
              <a:buClrTx/>
              <a:buFontTx/>
              <a:buNone/>
              <a:tabLst>
                <a:tab pos="400050" algn="r"/>
                <a:tab pos="673100" algn="l"/>
              </a:tabLst>
            </a:pPr>
            <a:r>
              <a:rPr lang="en-US" sz="1400">
                <a:latin typeface="Courier New" pitchFamily="49" charset="0"/>
              </a:rPr>
              <a:t>With the Partitioning, Automatic Storage Management, OLAP, Data Mining and Real Application Testing options</a:t>
            </a:r>
          </a:p>
          <a:p>
            <a:pPr algn="l" defTabSz="400050" eaLnBrk="0" hangingPunct="0">
              <a:spcBef>
                <a:spcPct val="0"/>
              </a:spcBef>
              <a:buClrTx/>
              <a:buFontTx/>
              <a:buNone/>
              <a:tabLst>
                <a:tab pos="400050" algn="r"/>
                <a:tab pos="673100" algn="l"/>
              </a:tabLst>
            </a:pPr>
            <a:endParaRPr lang="en-US" sz="1400">
              <a:latin typeface="Courier New" pitchFamily="49" charset="0"/>
            </a:endParaRPr>
          </a:p>
          <a:p>
            <a:pPr algn="l" defTabSz="400050" eaLnBrk="0" hangingPunct="0">
              <a:spcBef>
                <a:spcPct val="0"/>
              </a:spcBef>
              <a:buClrTx/>
              <a:buFontTx/>
              <a:buNone/>
              <a:tabLst>
                <a:tab pos="400050" algn="r"/>
                <a:tab pos="673100" algn="l"/>
              </a:tabLst>
            </a:pPr>
            <a:r>
              <a:rPr lang="en-US" sz="1400">
                <a:latin typeface="Courier New" pitchFamily="49" charset="0"/>
              </a:rPr>
              <a:t>SQL&gt; select last_name from employees;</a:t>
            </a:r>
          </a:p>
          <a:p>
            <a:pPr algn="l" defTabSz="400050" eaLnBrk="0" hangingPunct="0">
              <a:spcBef>
                <a:spcPct val="0"/>
              </a:spcBef>
              <a:buClrTx/>
              <a:buFontTx/>
              <a:buNone/>
              <a:tabLst>
                <a:tab pos="400050" algn="r"/>
                <a:tab pos="673100" algn="l"/>
              </a:tabLst>
            </a:pPr>
            <a:r>
              <a:rPr lang="en-US" sz="1400">
                <a:latin typeface="Courier New" pitchFamily="49" charset="0"/>
              </a:rPr>
              <a:t>LAST_NAME</a:t>
            </a:r>
          </a:p>
          <a:p>
            <a:pPr algn="l" defTabSz="400050" eaLnBrk="0" hangingPunct="0">
              <a:spcBef>
                <a:spcPct val="0"/>
              </a:spcBef>
              <a:buClrTx/>
              <a:buFontTx/>
              <a:buNone/>
              <a:tabLst>
                <a:tab pos="400050" algn="r"/>
                <a:tab pos="673100" algn="l"/>
              </a:tabLst>
            </a:pPr>
            <a:r>
              <a:rPr lang="en-US" sz="1400">
                <a:latin typeface="Courier New" pitchFamily="49" charset="0"/>
              </a:rPr>
              <a:t>-------------------------</a:t>
            </a:r>
          </a:p>
          <a:p>
            <a:pPr algn="l" defTabSz="400050" eaLnBrk="0" hangingPunct="0">
              <a:spcBef>
                <a:spcPct val="0"/>
              </a:spcBef>
              <a:buClrTx/>
              <a:buFontTx/>
              <a:buNone/>
              <a:tabLst>
                <a:tab pos="400050" algn="r"/>
                <a:tab pos="673100" algn="l"/>
              </a:tabLst>
            </a:pPr>
            <a:r>
              <a:rPr lang="en-US" sz="1400">
                <a:latin typeface="Courier New" pitchFamily="49" charset="0"/>
              </a:rPr>
              <a:t>Abel</a:t>
            </a:r>
          </a:p>
          <a:p>
            <a:pPr algn="l" defTabSz="400050" eaLnBrk="0" hangingPunct="0">
              <a:spcBef>
                <a:spcPct val="0"/>
              </a:spcBef>
              <a:buClrTx/>
              <a:buFontTx/>
              <a:buNone/>
              <a:tabLst>
                <a:tab pos="400050" algn="r"/>
                <a:tab pos="673100" algn="l"/>
              </a:tabLst>
            </a:pPr>
            <a:r>
              <a:rPr lang="en-US" sz="1400">
                <a:latin typeface="Courier New" pitchFamily="49" charset="0"/>
              </a:rPr>
              <a:t>Ande</a:t>
            </a:r>
          </a:p>
          <a:p>
            <a:pPr algn="l" defTabSz="400050" eaLnBrk="0" hangingPunct="0">
              <a:spcBef>
                <a:spcPct val="0"/>
              </a:spcBef>
              <a:buClrTx/>
              <a:buFontTx/>
              <a:buNone/>
              <a:tabLst>
                <a:tab pos="400050" algn="r"/>
                <a:tab pos="673100" algn="l"/>
              </a:tabLst>
            </a:pPr>
            <a:r>
              <a:rPr lang="en-US" sz="1400">
                <a:latin typeface="Courier New" pitchFamily="49" charset="0"/>
              </a:rPr>
              <a:t>…</a:t>
            </a:r>
          </a:p>
        </p:txBody>
      </p:sp>
    </p:spTree>
  </p:cSld>
  <p:clrMapOvr>
    <a:masterClrMapping/>
  </p:clrMapOvr>
  <p:transition spd="slow"/>
</p:sld>
</file>

<file path=ppt/theme/theme1.xml><?xml version="1.0" encoding="utf-8"?>
<a:theme xmlns:a="http://schemas.openxmlformats.org/drawingml/2006/main" name="OU6_Jan09">
  <a:themeElements>
    <a:clrScheme name="">
      <a:dk1>
        <a:srgbClr val="000000"/>
      </a:dk1>
      <a:lt1>
        <a:srgbClr val="FFFFFF"/>
      </a:lt1>
      <a:dk2>
        <a:srgbClr val="000000"/>
      </a:dk2>
      <a:lt2>
        <a:srgbClr val="000000"/>
      </a:lt2>
      <a:accent1>
        <a:srgbClr val="CCCCCC"/>
      </a:accent1>
      <a:accent2>
        <a:srgbClr val="FF0000"/>
      </a:accent2>
      <a:accent3>
        <a:srgbClr val="FFFFFF"/>
      </a:accent3>
      <a:accent4>
        <a:srgbClr val="000000"/>
      </a:accent4>
      <a:accent5>
        <a:srgbClr val="E2E2E2"/>
      </a:accent5>
      <a:accent6>
        <a:srgbClr val="E70000"/>
      </a:accent6>
      <a:hlink>
        <a:srgbClr val="FF0000"/>
      </a:hlink>
      <a:folHlink>
        <a:srgbClr val="999999"/>
      </a:folHlink>
    </a:clrScheme>
    <a:fontScheme name="OU6_Jan0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1"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1" i="0" u="none" strike="noStrike" cap="none" normalizeH="0" baseline="0" smtClean="0">
            <a:ln>
              <a:noFill/>
            </a:ln>
            <a:solidFill>
              <a:schemeClr val="tx1"/>
            </a:solidFill>
            <a:effectLst/>
            <a:latin typeface="Arial" pitchFamily="34" charset="0"/>
          </a:defRPr>
        </a:defPPr>
      </a:lstStyle>
    </a:lnDef>
  </a:objectDefaults>
  <a:extraClrSchemeLst>
    <a:extraClrScheme>
      <a:clrScheme name="OU6_Jan09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OU6_Jan09</Template>
  <TotalTime>1147</TotalTime>
  <Words>8733</Words>
  <Application>Microsoft Office PowerPoint</Application>
  <PresentationFormat>On-screen Show (4:3)</PresentationFormat>
  <Paragraphs>1030</Paragraphs>
  <Slides>52</Slides>
  <Notes>52</Notes>
  <HiddenSlides>9</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Times New Roman</vt:lpstr>
      <vt:lpstr>Arial</vt:lpstr>
      <vt:lpstr>Courier New</vt:lpstr>
      <vt:lpstr>Wingdings</vt:lpstr>
      <vt:lpstr>Arial Unicode MS</vt:lpstr>
      <vt:lpstr>OU6_Jan09</vt:lpstr>
      <vt:lpstr>Managing the Database Instance</vt:lpstr>
      <vt:lpstr>Objectives</vt:lpstr>
      <vt:lpstr>Management Framework</vt:lpstr>
      <vt:lpstr>Starting and Stopping Database Control</vt:lpstr>
      <vt:lpstr>Oracle Enterprise Manager</vt:lpstr>
      <vt:lpstr>Slide 6</vt:lpstr>
      <vt:lpstr>Database Home Page</vt:lpstr>
      <vt:lpstr>Other Oracle Tools</vt:lpstr>
      <vt:lpstr>Using SQL*Plus</vt:lpstr>
      <vt:lpstr>Calling SQL*Plus from a Shell Script</vt:lpstr>
      <vt:lpstr>Calling a SQL Script from SQL*Plus</vt:lpstr>
      <vt:lpstr>Initialization Parameter Files</vt:lpstr>
      <vt:lpstr>Slide 13</vt:lpstr>
      <vt:lpstr>Simplified Initialization Parameters</vt:lpstr>
      <vt:lpstr>Initialization Parameters: Examples  </vt:lpstr>
      <vt:lpstr>Initialization Parameters: Examples</vt:lpstr>
      <vt:lpstr>Slide 17</vt:lpstr>
      <vt:lpstr>Initialization Parameters: Examples</vt:lpstr>
      <vt:lpstr>Using SQL*Plus to View Parameters</vt:lpstr>
      <vt:lpstr>Slide 20</vt:lpstr>
      <vt:lpstr>Changing Initialization Parameter Values</vt:lpstr>
      <vt:lpstr>Slide 22</vt:lpstr>
      <vt:lpstr>Changing Parameter Values: Examples</vt:lpstr>
      <vt:lpstr>Quiz</vt:lpstr>
      <vt:lpstr>Quiz</vt:lpstr>
      <vt:lpstr>Database Startup and Shutdown: Credentials</vt:lpstr>
      <vt:lpstr>Starting Up an Oracle Database Instance</vt:lpstr>
      <vt:lpstr>Starting Up an Oracle Database Instance: NOMOUNT</vt:lpstr>
      <vt:lpstr>Starting Up an Oracle Database Instance: MOUNT</vt:lpstr>
      <vt:lpstr>Starting Up an Oracle Database Instance:  OPEN</vt:lpstr>
      <vt:lpstr>Startup Options: Examples</vt:lpstr>
      <vt:lpstr>Shutting Down  an Oracle Database Instance</vt:lpstr>
      <vt:lpstr>Shutdown Modes</vt:lpstr>
      <vt:lpstr>Shutdown Options</vt:lpstr>
      <vt:lpstr>Slide 35</vt:lpstr>
      <vt:lpstr>Shutdown Options</vt:lpstr>
      <vt:lpstr>Shutdown Options: Examples</vt:lpstr>
      <vt:lpstr>Viewing the Alert Log</vt:lpstr>
      <vt:lpstr>Slide 39</vt:lpstr>
      <vt:lpstr>Using Trace Files</vt:lpstr>
      <vt:lpstr>Slide 41</vt:lpstr>
      <vt:lpstr>Dynamic Performance Views</vt:lpstr>
      <vt:lpstr>Dynamic Performance Views: Usage Examples</vt:lpstr>
      <vt:lpstr>Dynamic Performance Views: Considerations</vt:lpstr>
      <vt:lpstr>Data Dictionary: Overview</vt:lpstr>
      <vt:lpstr>Data Dictionary Views</vt:lpstr>
      <vt:lpstr>Slide 47</vt:lpstr>
      <vt:lpstr>Data Dictionary: Usage Examples</vt:lpstr>
      <vt:lpstr>Quiz</vt:lpstr>
      <vt:lpstr>Quiz</vt:lpstr>
      <vt:lpstr>Summary</vt:lpstr>
      <vt:lpstr>Practice 4 Overview:  Managing the Oracle Instance</vt:lpstr>
    </vt:vector>
  </TitlesOfParts>
  <Company>Oracle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Managing the Database Instance</dc:title>
  <dc:subject>OU6_Jan09</dc:subject>
  <dc:creator>Mark Fuller</dc:creator>
  <dc:description>Oracle University Production Services: Graphics Team</dc:description>
  <cp:lastModifiedBy>ha</cp:lastModifiedBy>
  <cp:revision>39</cp:revision>
  <cp:lastPrinted>2002-03-28T23:57:22Z</cp:lastPrinted>
  <dcterms:created xsi:type="dcterms:W3CDTF">2009-06-18T15:32:01Z</dcterms:created>
  <dcterms:modified xsi:type="dcterms:W3CDTF">2015-05-03T20:46:42Z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ies>
</file>