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2"/>
  </p:notesMasterIdLst>
  <p:handoutMasterIdLst>
    <p:handoutMasterId r:id="rId43"/>
  </p:handoutMasterIdLst>
  <p:sldIdLst>
    <p:sldId id="315" r:id="rId2"/>
    <p:sldId id="382" r:id="rId3"/>
    <p:sldId id="383" r:id="rId4"/>
    <p:sldId id="384" r:id="rId5"/>
    <p:sldId id="385" r:id="rId6"/>
    <p:sldId id="386" r:id="rId7"/>
    <p:sldId id="387" r:id="rId8"/>
    <p:sldId id="388" r:id="rId9"/>
    <p:sldId id="389" r:id="rId10"/>
    <p:sldId id="390" r:id="rId11"/>
    <p:sldId id="391" r:id="rId12"/>
    <p:sldId id="392" r:id="rId13"/>
    <p:sldId id="420" r:id="rId14"/>
    <p:sldId id="393" r:id="rId15"/>
    <p:sldId id="394" r:id="rId16"/>
    <p:sldId id="395" r:id="rId17"/>
    <p:sldId id="396" r:id="rId18"/>
    <p:sldId id="397" r:id="rId19"/>
    <p:sldId id="419"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417" r:id="rId37"/>
    <p:sldId id="418" r:id="rId38"/>
    <p:sldId id="415" r:id="rId39"/>
    <p:sldId id="416" r:id="rId40"/>
    <p:sldId id="421" r:id="rId41"/>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408" autoAdjust="0"/>
    <p:restoredTop sz="73526" autoAdjust="0"/>
  </p:normalViewPr>
  <p:slideViewPr>
    <p:cSldViewPr>
      <p:cViewPr>
        <p:scale>
          <a:sx n="75" d="100"/>
          <a:sy n="75" d="100"/>
        </p:scale>
        <p:origin x="-1686" y="-72"/>
      </p:cViewPr>
      <p:guideLst>
        <p:guide orient="horz" pos="2160"/>
        <p:guide orient="horz" pos="960"/>
        <p:guide orient="horz" pos="480"/>
        <p:guide pos="2880"/>
        <p:guide pos="384"/>
        <p:guide pos="480"/>
        <p:guide pos="7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848" y="1704"/>
      </p:cViewPr>
      <p:guideLst>
        <p:guide orient="horz" pos="288"/>
        <p:guide orient="horz" pos="3312"/>
        <p:guide orient="horz" pos="3456"/>
        <p:guide pos="2202"/>
        <p:guide pos="288"/>
        <p:guide pos="432"/>
        <p:guide pos="576"/>
        <p:guide pos="3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1.xml"/><Relationship Id="rId18" Type="http://schemas.openxmlformats.org/officeDocument/2006/relationships/slide" Target="slides/slide27.xml"/><Relationship Id="rId3" Type="http://schemas.openxmlformats.org/officeDocument/2006/relationships/slide" Target="slides/slide5.xml"/><Relationship Id="rId21" Type="http://schemas.openxmlformats.org/officeDocument/2006/relationships/slide" Target="slides/slide33.xml"/><Relationship Id="rId7" Type="http://schemas.openxmlformats.org/officeDocument/2006/relationships/slide" Target="slides/slide11.xml"/><Relationship Id="rId12" Type="http://schemas.openxmlformats.org/officeDocument/2006/relationships/slide" Target="slides/slide20.xml"/><Relationship Id="rId17" Type="http://schemas.openxmlformats.org/officeDocument/2006/relationships/slide" Target="slides/slide26.xml"/><Relationship Id="rId25" Type="http://schemas.openxmlformats.org/officeDocument/2006/relationships/slide" Target="slides/slide39.xml"/><Relationship Id="rId2" Type="http://schemas.openxmlformats.org/officeDocument/2006/relationships/slide" Target="slides/slide2.xml"/><Relationship Id="rId16" Type="http://schemas.openxmlformats.org/officeDocument/2006/relationships/slide" Target="slides/slide24.xml"/><Relationship Id="rId20" Type="http://schemas.openxmlformats.org/officeDocument/2006/relationships/slide" Target="slides/slide32.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9.xml"/><Relationship Id="rId24" Type="http://schemas.openxmlformats.org/officeDocument/2006/relationships/slide" Target="slides/slide38.xml"/><Relationship Id="rId5" Type="http://schemas.openxmlformats.org/officeDocument/2006/relationships/slide" Target="slides/slide9.xml"/><Relationship Id="rId15" Type="http://schemas.openxmlformats.org/officeDocument/2006/relationships/slide" Target="slides/slide23.xml"/><Relationship Id="rId23" Type="http://schemas.openxmlformats.org/officeDocument/2006/relationships/slide" Target="slides/slide35.xml"/><Relationship Id="rId10" Type="http://schemas.openxmlformats.org/officeDocument/2006/relationships/slide" Target="slides/slide15.xml"/><Relationship Id="rId19" Type="http://schemas.openxmlformats.org/officeDocument/2006/relationships/slide" Target="slides/slide28.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22.xml"/><Relationship Id="rId22"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defRPr sz="1200"/>
            </a:lvl1pPr>
          </a:lstStyle>
          <a:p>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defRPr sz="1200"/>
            </a:lvl1pPr>
          </a:lstStyle>
          <a:p>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defRPr sz="1200"/>
            </a:lvl1pPr>
          </a:lstStyle>
          <a:p>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a:lvl1pPr>
          </a:lstStyle>
          <a:p>
            <a:fld id="{918E67B0-87B4-4AB0-B5E5-7F743418F57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57200" y="5221288"/>
            <a:ext cx="6076950" cy="36560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4" name="NotesMaster_TextBoxGuide" hidden="1"/>
          <p:cNvSpPr>
            <a:spLocks noChangeShapeType="1"/>
          </p:cNvSpPr>
          <p:nvPr/>
        </p:nvSpPr>
        <p:spPr bwMode="auto">
          <a:xfrm>
            <a:off x="457200" y="8875713"/>
            <a:ext cx="6076950" cy="0"/>
          </a:xfrm>
          <a:prstGeom prst="line">
            <a:avLst/>
          </a:prstGeom>
          <a:noFill/>
          <a:ln w="9525">
            <a:solidFill>
              <a:srgbClr val="008200"/>
            </a:solidFill>
            <a:prstDash val="sysDot"/>
            <a:round/>
            <a:headEnd/>
            <a:tailEnd/>
          </a:ln>
          <a:effectLst/>
        </p:spPr>
        <p:txBody>
          <a:bodyPr wrap="none" anchor="ctr"/>
          <a:lstStyle/>
          <a:p>
            <a:endParaRPr lang="en-US"/>
          </a:p>
        </p:txBody>
      </p:sp>
      <p:sp>
        <p:nvSpPr>
          <p:cNvPr id="4106" name="Rectangle 10"/>
          <p:cNvSpPr>
            <a:spLocks noGrp="1" noChangeArrowheads="1"/>
          </p:cNvSpPr>
          <p:nvPr>
            <p:ph type="ftr" sz="quarter" idx="4"/>
          </p:nvPr>
        </p:nvSpPr>
        <p:spPr bwMode="auto">
          <a:xfrm>
            <a:off x="457200" y="900112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100"/>
            </a:lvl1pPr>
          </a:lstStyle>
          <a:p>
            <a:r>
              <a:rPr lang="en-US"/>
              <a:t>Oracle Database 11</a:t>
            </a:r>
            <a:r>
              <a:rPr lang="en-US" i="1"/>
              <a:t>g</a:t>
            </a:r>
            <a:r>
              <a:rPr lang="en-US"/>
              <a:t>: Administration Workshop I   6 - </a:t>
            </a:r>
            <a:fld id="{A607CE0E-C8DC-4F84-AE24-CF1D39EAFDB6}"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800100" indent="-22860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20" name="Rectangle 12"/>
          <p:cNvSpPr>
            <a:spLocks noChangeArrowheads="1" noTextEdit="1"/>
          </p:cNvSpPr>
          <p:nvPr>
            <p:ph type="sldImg"/>
          </p:nvPr>
        </p:nvSpPr>
        <p:spPr>
          <a:ln/>
        </p:spPr>
      </p:sp>
      <p:sp>
        <p:nvSpPr>
          <p:cNvPr id="145421" name="Rectangle 13"/>
          <p:cNvSpPr>
            <a:spLocks noGrp="1" noChangeArrowheads="1"/>
          </p:cNvSpPr>
          <p:nvPr>
            <p:ph type="body" idx="1"/>
          </p:nvPr>
        </p:nvSpPr>
        <p:spPr/>
        <p:txBody>
          <a:bodyPr/>
          <a:lstStyle/>
          <a:p>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1C0AA8A0-8E0F-41BB-89C6-E48E68305FE5}" type="slidenum">
              <a:rPr lang="en-US"/>
              <a:pPr/>
              <a:t>10</a:t>
            </a:fld>
            <a:endParaRPr lang="en-US"/>
          </a:p>
        </p:txBody>
      </p:sp>
      <p:sp>
        <p:nvSpPr>
          <p:cNvPr id="332802" name="Rectangle 2"/>
          <p:cNvSpPr>
            <a:spLocks noChangeArrowheads="1" noTextEdit="1"/>
          </p:cNvSpPr>
          <p:nvPr>
            <p:ph type="sldImg"/>
          </p:nvPr>
        </p:nvSpPr>
        <p:spPr>
          <a:ln/>
        </p:spPr>
      </p:sp>
      <p:sp>
        <p:nvSpPr>
          <p:cNvPr id="332803" name="Rectangle 3"/>
          <p:cNvSpPr>
            <a:spLocks noGrp="1" noChangeArrowheads="1"/>
          </p:cNvSpPr>
          <p:nvPr>
            <p:ph type="body" idx="1"/>
          </p:nvPr>
        </p:nvSpPr>
        <p:spPr>
          <a:xfrm>
            <a:off x="458788" y="5221288"/>
            <a:ext cx="6073775" cy="3541712"/>
          </a:xfrm>
        </p:spPr>
        <p:txBody>
          <a:bodyPr/>
          <a:lstStyle/>
          <a:p>
            <a:r>
              <a:rPr lang="en-US"/>
              <a:t>Listener Control Utility</a:t>
            </a:r>
          </a:p>
          <a:p>
            <a:pPr lvl="1"/>
            <a:r>
              <a:rPr lang="en-US"/>
              <a:t>When an instance starts, a listener process establishes a communication pathway to the Oracle database. The listener is then able to accept database connection requests.</a:t>
            </a:r>
          </a:p>
          <a:p>
            <a:pPr lvl="1"/>
            <a:r>
              <a:rPr lang="en-US"/>
              <a:t>The listener control utility enables you to control the listener. With </a:t>
            </a:r>
            <a:r>
              <a:rPr lang="en-US">
                <a:latin typeface="Courier New" pitchFamily="49" charset="0"/>
              </a:rPr>
              <a:t>lsnrctl</a:t>
            </a:r>
            <a:r>
              <a:rPr lang="en-US"/>
              <a:t>, you can:</a:t>
            </a:r>
          </a:p>
          <a:p>
            <a:pPr lvl="2"/>
            <a:r>
              <a:rPr lang="en-US"/>
              <a:t>Start the listener</a:t>
            </a:r>
          </a:p>
          <a:p>
            <a:pPr lvl="2"/>
            <a:r>
              <a:rPr lang="en-US"/>
              <a:t>Stop the listener</a:t>
            </a:r>
          </a:p>
          <a:p>
            <a:pPr lvl="2"/>
            <a:r>
              <a:rPr lang="en-US"/>
              <a:t>Check the status of the listener</a:t>
            </a:r>
          </a:p>
          <a:p>
            <a:pPr lvl="2"/>
            <a:r>
              <a:rPr lang="en-US"/>
              <a:t>Reinitialize the listener from the configuration file parameters</a:t>
            </a:r>
          </a:p>
          <a:p>
            <a:pPr lvl="2"/>
            <a:r>
              <a:rPr lang="en-US"/>
              <a:t>Dynamically configure many listeners</a:t>
            </a:r>
          </a:p>
          <a:p>
            <a:pPr lvl="2"/>
            <a:r>
              <a:rPr lang="en-US"/>
              <a:t>Change the listener password</a:t>
            </a:r>
          </a:p>
          <a:p>
            <a:pPr lvl="1"/>
            <a:r>
              <a:rPr lang="en-US"/>
              <a:t>The basic command syntax for this utility is:</a:t>
            </a:r>
          </a:p>
          <a:p>
            <a:pPr lvl="4"/>
            <a:r>
              <a:rPr lang="en-US">
                <a:solidFill>
                  <a:schemeClr val="tx1"/>
                </a:solidFill>
              </a:rPr>
              <a:t>LSNRCTL&gt; </a:t>
            </a:r>
            <a:r>
              <a:rPr lang="en-US" i="1">
                <a:solidFill>
                  <a:schemeClr val="tx1"/>
                </a:solidFill>
              </a:rPr>
              <a:t>command</a:t>
            </a:r>
            <a:r>
              <a:rPr lang="en-US">
                <a:solidFill>
                  <a:schemeClr val="tx1"/>
                </a:solidFill>
              </a:rPr>
              <a:t> </a:t>
            </a:r>
            <a:r>
              <a:rPr lang="en-US" i="1">
                <a:solidFill>
                  <a:schemeClr val="tx1"/>
                </a:solidFill>
              </a:rPr>
              <a:t>[listener_name]</a:t>
            </a:r>
            <a:endParaRPr lang="en-US" i="1"/>
          </a:p>
          <a:p>
            <a:pPr lvl="1"/>
            <a:r>
              <a:rPr lang="en-US"/>
              <a:t>When the </a:t>
            </a:r>
            <a:r>
              <a:rPr lang="en-US">
                <a:latin typeface="Courier New" pitchFamily="49" charset="0"/>
              </a:rPr>
              <a:t>lsnrctl</a:t>
            </a:r>
            <a:r>
              <a:rPr lang="en-US"/>
              <a:t> command is issued, the command acts on the default listener (named </a:t>
            </a:r>
            <a:r>
              <a:rPr lang="en-US">
                <a:latin typeface="Courier New" pitchFamily="49" charset="0"/>
              </a:rPr>
              <a:t>LISTENER</a:t>
            </a:r>
            <a:r>
              <a:rPr lang="en-US"/>
              <a:t>) unless a different listener name is specified or the </a:t>
            </a:r>
            <a:r>
              <a:rPr lang="en-US">
                <a:latin typeface="Courier New" pitchFamily="49" charset="0"/>
              </a:rPr>
              <a:t>SET</a:t>
            </a:r>
            <a:r>
              <a:rPr lang="en-US"/>
              <a:t> </a:t>
            </a:r>
            <a:r>
              <a:rPr lang="en-US" altLang="en-US">
                <a:latin typeface="Courier New" pitchFamily="49" charset="0"/>
              </a:rPr>
              <a:t>CURRENT_LISTENER</a:t>
            </a:r>
            <a:r>
              <a:rPr lang="en-US"/>
              <a:t> command is executed. If the listener name is </a:t>
            </a:r>
            <a:r>
              <a:rPr lang="en-US">
                <a:latin typeface="Courier New" pitchFamily="49" charset="0"/>
              </a:rPr>
              <a:t>LISTENER</a:t>
            </a:r>
            <a:r>
              <a:rPr lang="en-US"/>
              <a:t>, the </a:t>
            </a:r>
            <a:r>
              <a:rPr lang="en-US" i="1">
                <a:latin typeface="Courier New" pitchFamily="49" charset="0"/>
              </a:rPr>
              <a:t>listener_name</a:t>
            </a:r>
            <a:r>
              <a:rPr lang="en-US"/>
              <a:t> argument can be omitted. The valid commands for </a:t>
            </a:r>
            <a:r>
              <a:rPr lang="en-US">
                <a:latin typeface="Courier New" pitchFamily="49" charset="0"/>
              </a:rPr>
              <a:t>lsnrctl</a:t>
            </a:r>
            <a:r>
              <a:rPr lang="en-US"/>
              <a:t> are shown in the slide.</a:t>
            </a:r>
          </a:p>
          <a:p>
            <a:pPr lvl="1"/>
            <a:r>
              <a:rPr lang="en-US" b="1"/>
              <a:t>Note:</a:t>
            </a:r>
            <a:r>
              <a:rPr lang="en-US"/>
              <a:t> The lsnrctl utility is located in both the Grid Infrastructure home and the Oracle database home. It is important to set the environment variables to the appropriate home before using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5DB6897F-6273-4278-8257-E4AFD7598CEC}" type="slidenum">
              <a:rPr lang="en-US"/>
              <a:pPr/>
              <a:t>11</a:t>
            </a:fld>
            <a:endParaRPr lang="en-US"/>
          </a:p>
        </p:txBody>
      </p:sp>
      <p:sp>
        <p:nvSpPr>
          <p:cNvPr id="334850" name="Rectangle 2"/>
          <p:cNvSpPr>
            <a:spLocks noChangeArrowheads="1" noTextEdit="1"/>
          </p:cNvSpPr>
          <p:nvPr>
            <p:ph type="sldImg"/>
          </p:nvPr>
        </p:nvSpPr>
        <p:spPr>
          <a:ln/>
        </p:spPr>
      </p:sp>
      <p:sp>
        <p:nvSpPr>
          <p:cNvPr id="334851" name="Rectangle 3"/>
          <p:cNvSpPr>
            <a:spLocks noGrp="1" noChangeArrowheads="1"/>
          </p:cNvSpPr>
          <p:nvPr>
            <p:ph type="body" idx="1"/>
          </p:nvPr>
        </p:nvSpPr>
        <p:spPr>
          <a:xfrm>
            <a:off x="458788" y="5221288"/>
            <a:ext cx="6073775" cy="3541712"/>
          </a:xfrm>
        </p:spPr>
        <p:txBody>
          <a:bodyPr/>
          <a:lstStyle/>
          <a:p>
            <a:r>
              <a:rPr lang="en-US"/>
              <a:t>Listener Control Utility Syntax</a:t>
            </a:r>
          </a:p>
          <a:p>
            <a:pPr lvl="1"/>
            <a:r>
              <a:rPr lang="en-US"/>
              <a:t>The </a:t>
            </a:r>
            <a:r>
              <a:rPr lang="en-US">
                <a:latin typeface="Courier New" pitchFamily="49" charset="0"/>
              </a:rPr>
              <a:t>lsnrctl</a:t>
            </a:r>
            <a:r>
              <a:rPr lang="en-US"/>
              <a:t> commands can be issued from within the utility (prompt syntax) or from the command line. The following two commands have the same effect but use command-line syntax and prompt syntax, respectively:</a:t>
            </a:r>
          </a:p>
          <a:p>
            <a:pPr lvl="1"/>
            <a:r>
              <a:rPr lang="en-US" b="1"/>
              <a:t>Command-line syntax:</a:t>
            </a:r>
          </a:p>
          <a:p>
            <a:pPr lvl="4"/>
            <a:r>
              <a:rPr lang="en-US" altLang="en-US"/>
              <a:t>$ lsnrctl start</a:t>
            </a:r>
            <a:endParaRPr lang="en-US"/>
          </a:p>
          <a:p>
            <a:pPr lvl="1"/>
            <a:r>
              <a:rPr lang="en-US" b="1"/>
              <a:t>Prompt syntax:</a:t>
            </a:r>
          </a:p>
          <a:p>
            <a:pPr lvl="4"/>
            <a:r>
              <a:rPr lang="en-US"/>
              <a:t>$ lsnrctl</a:t>
            </a:r>
          </a:p>
          <a:p>
            <a:pPr lvl="4"/>
            <a:r>
              <a:rPr lang="en-US"/>
              <a:t>LSNRCTL for Linux: Version 11.2.0.1.0 - Production on 30-JUN-2009 01:00:01</a:t>
            </a:r>
          </a:p>
          <a:p>
            <a:pPr lvl="4"/>
            <a:r>
              <a:rPr lang="en-US"/>
              <a:t>Copyright (c) 1991, 2009, Oracle.  All rights reserved.</a:t>
            </a:r>
          </a:p>
          <a:p>
            <a:pPr lvl="4"/>
            <a:r>
              <a:rPr lang="en-US"/>
              <a:t>Welcome to LSNRCTL, type "help" for information.</a:t>
            </a:r>
          </a:p>
          <a:p>
            <a:pPr lvl="4"/>
            <a:r>
              <a:rPr lang="en-US"/>
              <a:t>LSNRCTL&gt; start</a:t>
            </a:r>
          </a:p>
          <a:p>
            <a:pPr lvl="1"/>
            <a:r>
              <a:rPr lang="en-US"/>
              <a:t>The command-line syntax is typically used to execute an individual command or scripted commands. If you plan to execute several consecutive </a:t>
            </a:r>
            <a:r>
              <a:rPr lang="en-US">
                <a:latin typeface="Courier New" pitchFamily="49" charset="0"/>
              </a:rPr>
              <a:t>lsnrctl</a:t>
            </a:r>
            <a:r>
              <a:rPr lang="en-US"/>
              <a:t> commands, the prompt syntax is more efficient. Note that the </a:t>
            </a:r>
            <a:r>
              <a:rPr lang="en-US">
                <a:latin typeface="Courier New" pitchFamily="49" charset="0"/>
              </a:rPr>
              <a:t>listener_name</a:t>
            </a:r>
            <a:r>
              <a:rPr lang="en-US"/>
              <a:t> argument is omitted, and the stop command would thus affect the listener named </a:t>
            </a:r>
            <a:r>
              <a:rPr lang="en-US">
                <a:latin typeface="Courier New" pitchFamily="49" charset="0"/>
              </a:rPr>
              <a:t>LISTENER</a:t>
            </a:r>
            <a:r>
              <a:rPr lang="en-US"/>
              <a:t>. Prompt syntax must be used if your listener is password protected.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90E0AC22-4832-4F44-B0AE-3947586802EC}" type="slidenum">
              <a:rPr lang="en-US"/>
              <a:pPr/>
              <a:t>12</a:t>
            </a:fld>
            <a:endParaRPr lang="en-US"/>
          </a:p>
        </p:txBody>
      </p:sp>
      <p:sp>
        <p:nvSpPr>
          <p:cNvPr id="335874" name="Rectangle 2"/>
          <p:cNvSpPr>
            <a:spLocks noGrp="1" noChangeArrowheads="1"/>
          </p:cNvSpPr>
          <p:nvPr>
            <p:ph type="body" idx="1"/>
          </p:nvPr>
        </p:nvSpPr>
        <p:spPr>
          <a:xfrm>
            <a:off x="458788" y="457200"/>
            <a:ext cx="6073775" cy="8305800"/>
          </a:xfrm>
        </p:spPr>
        <p:txBody>
          <a:bodyPr/>
          <a:lstStyle/>
          <a:p>
            <a:r>
              <a:rPr lang="en-US" altLang="en-US"/>
              <a:t>Listener Control Utility Syntax (continued)</a:t>
            </a:r>
          </a:p>
          <a:p>
            <a:pPr lvl="1"/>
            <a:r>
              <a:rPr lang="en-US" altLang="en-US"/>
              <a:t>Remember that if your listener is named something other than </a:t>
            </a:r>
            <a:r>
              <a:rPr lang="en-US" altLang="en-US">
                <a:latin typeface="Courier New" pitchFamily="49" charset="0"/>
              </a:rPr>
              <a:t>LISTENER</a:t>
            </a:r>
            <a:r>
              <a:rPr lang="en-US" altLang="en-US"/>
              <a:t>, you must either include the listener name with the command or use the </a:t>
            </a:r>
            <a:r>
              <a:rPr lang="en-US" altLang="en-US">
                <a:latin typeface="Courier New" pitchFamily="49" charset="0"/>
              </a:rPr>
              <a:t>SET CURRENT_LISTENER</a:t>
            </a:r>
            <a:r>
              <a:rPr lang="en-US" altLang="en-US"/>
              <a:t> command. Suppose that your listener is named </a:t>
            </a:r>
            <a:r>
              <a:rPr lang="en-US" altLang="en-US">
                <a:latin typeface="Courier New" pitchFamily="49" charset="0"/>
              </a:rPr>
              <a:t>custom_lis</a:t>
            </a:r>
            <a:r>
              <a:rPr lang="en-US" altLang="en-US"/>
              <a:t>. </a:t>
            </a:r>
            <a:r>
              <a:rPr lang="en-US" altLang="en-US">
                <a:ea typeface="SimSun" pitchFamily="2" charset="-122"/>
              </a:rPr>
              <a:t>Here are two examples of stopping a listener named </a:t>
            </a:r>
            <a:r>
              <a:rPr lang="en-US" altLang="en-US">
                <a:latin typeface="Courier New" pitchFamily="49" charset="0"/>
                <a:ea typeface="SimSun" pitchFamily="2" charset="-122"/>
              </a:rPr>
              <a:t>custom_lis</a:t>
            </a:r>
            <a:r>
              <a:rPr lang="en-US" altLang="en-US">
                <a:ea typeface="SimSun" pitchFamily="2" charset="-122"/>
              </a:rPr>
              <a:t> by using prompt syntax</a:t>
            </a:r>
            <a:r>
              <a:rPr lang="en-US" altLang="en-US"/>
              <a:t>:</a:t>
            </a:r>
          </a:p>
          <a:p>
            <a:pPr lvl="3">
              <a:buFont typeface="Times New Roman" pitchFamily="18" charset="0"/>
              <a:buNone/>
            </a:pPr>
            <a:r>
              <a:rPr lang="en-US" sz="1100">
                <a:solidFill>
                  <a:schemeClr val="tx1"/>
                </a:solidFill>
                <a:latin typeface="Courier New" pitchFamily="49" charset="0"/>
              </a:rPr>
              <a:t>	LSNRCTL&gt; stop custom_lis</a:t>
            </a:r>
          </a:p>
          <a:p>
            <a:pPr lvl="3">
              <a:buFont typeface="Times New Roman" pitchFamily="18" charset="0"/>
              <a:buNone/>
            </a:pPr>
            <a:r>
              <a:rPr lang="en-US" sz="1100">
                <a:solidFill>
                  <a:schemeClr val="tx1"/>
                </a:solidFill>
                <a:latin typeface="Courier New" pitchFamily="49" charset="0"/>
              </a:rPr>
              <a:t>	Connecting to (DESCRIPTION=(ADDRESS=(PROTOCOL=TCP)(HOST=host01)(PORT=5521)))</a:t>
            </a:r>
          </a:p>
          <a:p>
            <a:pPr lvl="3">
              <a:buFont typeface="Times New Roman" pitchFamily="18" charset="0"/>
              <a:buNone/>
            </a:pPr>
            <a:r>
              <a:rPr lang="en-US" sz="1100">
                <a:solidFill>
                  <a:schemeClr val="tx1"/>
                </a:solidFill>
                <a:latin typeface="Courier New" pitchFamily="49" charset="0"/>
              </a:rPr>
              <a:t>	The command completed successfully</a:t>
            </a:r>
            <a:endParaRPr lang="en-US" altLang="en-US" sz="1100" b="1">
              <a:latin typeface="Courier New" pitchFamily="49" charset="0"/>
            </a:endParaRPr>
          </a:p>
          <a:p>
            <a:pPr lvl="1"/>
            <a:r>
              <a:rPr lang="en-US" altLang="en-US"/>
              <a:t>This produces the same results as the following:</a:t>
            </a:r>
          </a:p>
          <a:p>
            <a:pPr lvl="3">
              <a:buFont typeface="Times New Roman" pitchFamily="18" charset="0"/>
              <a:buNone/>
            </a:pPr>
            <a:r>
              <a:rPr lang="en-US" sz="1100">
                <a:solidFill>
                  <a:schemeClr val="tx1"/>
                </a:solidFill>
                <a:latin typeface="Courier New" pitchFamily="49" charset="0"/>
              </a:rPr>
              <a:t>	LSNRCTL&gt; set cur custom_lis</a:t>
            </a:r>
          </a:p>
          <a:p>
            <a:pPr lvl="3">
              <a:buFont typeface="Times New Roman" pitchFamily="18" charset="0"/>
              <a:buNone/>
            </a:pPr>
            <a:r>
              <a:rPr lang="en-US" sz="1100">
                <a:solidFill>
                  <a:schemeClr val="tx1"/>
                </a:solidFill>
                <a:latin typeface="Courier New" pitchFamily="49" charset="0"/>
              </a:rPr>
              <a:t>	Current Listener is custom_lis</a:t>
            </a:r>
          </a:p>
          <a:p>
            <a:pPr lvl="3">
              <a:buFont typeface="Times New Roman" pitchFamily="18" charset="0"/>
              <a:buNone/>
            </a:pPr>
            <a:r>
              <a:rPr lang="en-US" sz="1100">
                <a:solidFill>
                  <a:schemeClr val="tx1"/>
                </a:solidFill>
                <a:latin typeface="Courier New" pitchFamily="49" charset="0"/>
              </a:rPr>
              <a:t>	LSNRCTL&gt; stop</a:t>
            </a:r>
          </a:p>
          <a:p>
            <a:pPr lvl="3">
              <a:buFont typeface="Times New Roman" pitchFamily="18" charset="0"/>
              <a:buNone/>
            </a:pPr>
            <a:r>
              <a:rPr lang="en-US" sz="1100">
                <a:solidFill>
                  <a:schemeClr val="tx1"/>
                </a:solidFill>
                <a:latin typeface="Courier New" pitchFamily="49" charset="0"/>
              </a:rPr>
              <a:t>	Connecting to (DESCRIPTION=(ADDRESS=(PROTOCOL=TCP)(HOST=host01)(PORT=5521)))</a:t>
            </a:r>
          </a:p>
          <a:p>
            <a:pPr lvl="3">
              <a:buFont typeface="Times New Roman" pitchFamily="18" charset="0"/>
              <a:buNone/>
            </a:pPr>
            <a:r>
              <a:rPr lang="en-US" sz="1100">
                <a:solidFill>
                  <a:schemeClr val="tx1"/>
                </a:solidFill>
                <a:latin typeface="Courier New" pitchFamily="49" charset="0"/>
              </a:rPr>
              <a:t>	The command completed successfully</a:t>
            </a:r>
          </a:p>
          <a:p>
            <a:pPr lvl="1"/>
            <a:r>
              <a:rPr lang="en-US" altLang="en-US" b="1"/>
              <a:t>Note: </a:t>
            </a:r>
            <a:r>
              <a:rPr lang="en-US" altLang="en-US"/>
              <a:t>In the preceding syntax, </a:t>
            </a:r>
            <a:r>
              <a:rPr lang="en-US" altLang="en-US">
                <a:latin typeface="Courier New" pitchFamily="49" charset="0"/>
              </a:rPr>
              <a:t>current_listener</a:t>
            </a:r>
            <a:r>
              <a:rPr lang="en-US" altLang="en-US"/>
              <a:t> has been abbreviated to </a:t>
            </a:r>
            <a:r>
              <a:rPr lang="en-US" altLang="en-US">
                <a:latin typeface="Courier New" pitchFamily="49" charset="0"/>
              </a:rPr>
              <a:t>cur</a:t>
            </a:r>
            <a:r>
              <a:rPr lang="en-US" altLang="en-US"/>
              <a:t>.</a:t>
            </a:r>
            <a:endParaRPr lang="en-US" altLang="en-US" b="1"/>
          </a:p>
          <a:p>
            <a:pPr lvl="1"/>
            <a:r>
              <a:rPr lang="en-US" altLang="en-US"/>
              <a:t>Using command-line syntax produces the same results:</a:t>
            </a:r>
          </a:p>
          <a:p>
            <a:pPr lvl="3">
              <a:buFont typeface="Times New Roman" pitchFamily="18" charset="0"/>
              <a:buNone/>
            </a:pPr>
            <a:r>
              <a:rPr lang="en-US" sz="1100">
                <a:solidFill>
                  <a:schemeClr val="tx1"/>
                </a:solidFill>
                <a:latin typeface="Courier New" pitchFamily="49" charset="0"/>
              </a:rPr>
              <a:t>	$ lsnrctl stop custom_lis</a:t>
            </a:r>
            <a:br>
              <a:rPr lang="en-US" sz="1100">
                <a:solidFill>
                  <a:schemeClr val="tx1"/>
                </a:solidFill>
                <a:latin typeface="Courier New" pitchFamily="49" charset="0"/>
              </a:rPr>
            </a:br>
            <a:r>
              <a:rPr lang="en-US" sz="1100">
                <a:solidFill>
                  <a:schemeClr val="tx1"/>
                </a:solidFill>
                <a:latin typeface="Courier New" pitchFamily="49" charset="0"/>
              </a:rPr>
              <a:t>LSNRCTL for Linux: Version 11.2.0.1.0 - Production on 30-JUN-2009 01:01:53</a:t>
            </a:r>
            <a:br>
              <a:rPr lang="en-US" sz="1100">
                <a:solidFill>
                  <a:schemeClr val="tx1"/>
                </a:solidFill>
                <a:latin typeface="Courier New" pitchFamily="49" charset="0"/>
              </a:rPr>
            </a:br>
            <a:r>
              <a:rPr lang="en-US" sz="1100">
                <a:solidFill>
                  <a:schemeClr val="tx1"/>
                </a:solidFill>
                <a:latin typeface="Courier New" pitchFamily="49" charset="0"/>
              </a:rPr>
              <a:t>Copyright (c) 1991, 2009, Oracle.  All rights reserved.</a:t>
            </a:r>
          </a:p>
          <a:p>
            <a:pPr lvl="3">
              <a:buFont typeface="Times New Roman" pitchFamily="18" charset="0"/>
              <a:buNone/>
            </a:pPr>
            <a:r>
              <a:rPr lang="en-US" sz="1100">
                <a:solidFill>
                  <a:schemeClr val="tx1"/>
                </a:solidFill>
                <a:latin typeface="Courier New" pitchFamily="49" charset="0"/>
              </a:rPr>
              <a:t>	Connecting to (DESCRIPTION=(ADDRESS=(PROTOCOL=TCP)(HOST=host01)(PORT=5521)))</a:t>
            </a:r>
          </a:p>
          <a:p>
            <a:pPr lvl="3">
              <a:buFont typeface="Times New Roman" pitchFamily="18" charset="0"/>
              <a:buNone/>
            </a:pPr>
            <a:r>
              <a:rPr lang="en-US" sz="1100">
                <a:solidFill>
                  <a:schemeClr val="tx1"/>
                </a:solidFill>
                <a:latin typeface="Courier New" pitchFamily="49" charset="0"/>
              </a:rPr>
              <a:t>	The command completed successfully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0EA0E114-0A57-4A23-BEFF-2D3FD17DDFE1}" type="slidenum">
              <a:rPr lang="en-US"/>
              <a:pPr/>
              <a:t>13</a:t>
            </a:fld>
            <a:endParaRPr lang="en-US"/>
          </a:p>
        </p:txBody>
      </p:sp>
      <p:sp>
        <p:nvSpPr>
          <p:cNvPr id="395266" name="Rectangle 5122"/>
          <p:cNvSpPr>
            <a:spLocks noChangeArrowheads="1" noTextEdit="1"/>
          </p:cNvSpPr>
          <p:nvPr>
            <p:ph type="sldImg"/>
          </p:nvPr>
        </p:nvSpPr>
        <p:spPr>
          <a:ln/>
        </p:spPr>
      </p:sp>
      <p:sp>
        <p:nvSpPr>
          <p:cNvPr id="395267" name="Rectangle 5123"/>
          <p:cNvSpPr>
            <a:spLocks noGrp="1" noChangeArrowheads="1"/>
          </p:cNvSpPr>
          <p:nvPr>
            <p:ph type="body" idx="1"/>
          </p:nvPr>
        </p:nvSpPr>
        <p:spPr>
          <a:xfrm>
            <a:off x="458788" y="5221288"/>
            <a:ext cx="6073775" cy="3541712"/>
          </a:xfrm>
        </p:spPr>
        <p:txBody>
          <a:bodyPr/>
          <a:lstStyle/>
          <a:p>
            <a:r>
              <a:rPr lang="en-US"/>
              <a:t>Using </a:t>
            </a:r>
            <a:r>
              <a:rPr lang="en-US">
                <a:latin typeface="Courier New" pitchFamily="49" charset="0"/>
              </a:rPr>
              <a:t>SRVCTL</a:t>
            </a:r>
            <a:r>
              <a:rPr lang="en-US"/>
              <a:t> to Start and Stop the Listener</a:t>
            </a:r>
          </a:p>
          <a:p>
            <a:pPr lvl="1"/>
            <a:r>
              <a:rPr lang="en-US"/>
              <a:t>You can start, stop, and view the status any listener that is managed by Oracle Restart with </a:t>
            </a:r>
            <a:r>
              <a:rPr lang="en-US">
                <a:latin typeface="Courier New" pitchFamily="49" charset="0"/>
              </a:rPr>
              <a:t>SRVCTL</a:t>
            </a:r>
            <a:r>
              <a:rPr lang="en-US"/>
              <a:t>. Examples include:</a:t>
            </a:r>
          </a:p>
          <a:p>
            <a:pPr lvl="2"/>
            <a:r>
              <a:rPr lang="en-US"/>
              <a:t>To display help with the commands available in </a:t>
            </a:r>
            <a:r>
              <a:rPr lang="en-US">
                <a:latin typeface="Courier New" pitchFamily="49" charset="0"/>
              </a:rPr>
              <a:t>SRVCTL</a:t>
            </a:r>
            <a:r>
              <a:rPr lang="en-US"/>
              <a:t>: </a:t>
            </a:r>
            <a:r>
              <a:rPr lang="en-US">
                <a:latin typeface="Courier New" pitchFamily="49" charset="0"/>
              </a:rPr>
              <a:t>srvctl –h</a:t>
            </a:r>
          </a:p>
          <a:p>
            <a:pPr lvl="2"/>
            <a:r>
              <a:rPr lang="en-US"/>
              <a:t>To start the default listener: </a:t>
            </a:r>
            <a:r>
              <a:rPr lang="en-US">
                <a:latin typeface="Courier New" pitchFamily="49" charset="0"/>
              </a:rPr>
              <a:t>srvctl start listener</a:t>
            </a:r>
          </a:p>
          <a:p>
            <a:pPr lvl="2"/>
            <a:r>
              <a:rPr lang="en-US"/>
              <a:t>To stop the default listener: </a:t>
            </a:r>
            <a:r>
              <a:rPr lang="en-US">
                <a:latin typeface="Courier New" pitchFamily="49" charset="0"/>
              </a:rPr>
              <a:t>srvctl stop listener</a:t>
            </a:r>
          </a:p>
          <a:p>
            <a:pPr lvl="2"/>
            <a:r>
              <a:rPr lang="en-US"/>
              <a:t>To start a listener named mylistener: </a:t>
            </a:r>
            <a:r>
              <a:rPr lang="en-US">
                <a:latin typeface="Courier New" pitchFamily="49" charset="0"/>
              </a:rPr>
              <a:t>srvctl start listener –l mylistener</a:t>
            </a:r>
          </a:p>
          <a:p>
            <a:pPr lvl="2"/>
            <a:r>
              <a:rPr lang="en-US"/>
              <a:t>To display the status of the default listener: </a:t>
            </a:r>
            <a:r>
              <a:rPr lang="en-US">
                <a:latin typeface="Courier New" pitchFamily="49" charset="0"/>
              </a:rPr>
              <a:t>srvctl status listener</a:t>
            </a:r>
          </a:p>
          <a:p>
            <a:pPr lvl="1"/>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80F6758D-F160-4A13-9807-D9D015BD3527}" type="slidenum">
              <a:rPr lang="en-US"/>
              <a:pPr/>
              <a:t>14</a:t>
            </a:fld>
            <a:endParaRPr lang="en-US"/>
          </a:p>
        </p:txBody>
      </p:sp>
      <p:sp>
        <p:nvSpPr>
          <p:cNvPr id="337922" name="Rectangle 2"/>
          <p:cNvSpPr>
            <a:spLocks noChangeArrowheads="1" noTextEdit="1"/>
          </p:cNvSpPr>
          <p:nvPr>
            <p:ph type="sldImg"/>
          </p:nvPr>
        </p:nvSpPr>
        <p:spPr>
          <a:ln/>
        </p:spPr>
      </p:sp>
      <p:sp>
        <p:nvSpPr>
          <p:cNvPr id="337923" name="Rectangle 3"/>
          <p:cNvSpPr>
            <a:spLocks noGrp="1" noChangeArrowheads="1"/>
          </p:cNvSpPr>
          <p:nvPr>
            <p:ph type="body" idx="1"/>
          </p:nvPr>
        </p:nvSpPr>
        <p:spPr>
          <a:xfrm>
            <a:off x="458788" y="5221288"/>
            <a:ext cx="6073775" cy="3541712"/>
          </a:xfrm>
        </p:spPr>
        <p:txBody>
          <a:bodyPr/>
          <a:lstStyle/>
          <a:p>
            <a:r>
              <a:rPr lang="en-US"/>
              <a:t>Listener Home Page</a:t>
            </a:r>
          </a:p>
          <a:p>
            <a:pPr lvl="1"/>
            <a:r>
              <a:rPr lang="en-US"/>
              <a:t>Click the Listener link on the Enterprise Manager Database Home page to access the Listener Home page.</a:t>
            </a:r>
          </a:p>
          <a:p>
            <a:pPr lvl="1"/>
            <a:r>
              <a:rPr lang="en-US"/>
              <a:t>On this page, you can see:</a:t>
            </a:r>
          </a:p>
          <a:p>
            <a:pPr lvl="2"/>
            <a:r>
              <a:rPr lang="en-US"/>
              <a:t>Listener status and availability in the last 24 hours</a:t>
            </a:r>
          </a:p>
          <a:p>
            <a:pPr lvl="2"/>
            <a:r>
              <a:rPr lang="en-US"/>
              <a:t>Listener version and Oracle home</a:t>
            </a:r>
          </a:p>
          <a:p>
            <a:pPr lvl="2"/>
            <a:r>
              <a:rPr lang="en-US"/>
              <a:t>First listening address for the listener</a:t>
            </a:r>
          </a:p>
          <a:p>
            <a:pPr lvl="2"/>
            <a:r>
              <a:rPr lang="en-US"/>
              <a:t>Location of the configuration files that are used to start the listener</a:t>
            </a:r>
          </a:p>
          <a:p>
            <a:pPr lvl="2"/>
            <a:r>
              <a:rPr lang="en-US"/>
              <a:t>Listener start time and host information</a:t>
            </a:r>
          </a:p>
          <a:p>
            <a:pPr lvl="2"/>
            <a:r>
              <a:rPr lang="en-US"/>
              <a:t>Oracle Restart status</a:t>
            </a:r>
          </a:p>
          <a:p>
            <a:pPr lvl="1"/>
            <a:r>
              <a:rPr lang="en-US"/>
              <a:t>To start the listener, go to the Database Home page and click the listener name to open the Listener Home page. Click Stop to stop the listener if it is running, or click Start to start the listener if it is not running. Log on to the host as the OS user who can start and stop the listener.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A9F60B0B-566A-49C4-88ED-1C674964F1AE}" type="slidenum">
              <a:rPr lang="en-US"/>
              <a:pPr/>
              <a:t>15</a:t>
            </a:fld>
            <a:endParaRPr lang="en-US"/>
          </a:p>
        </p:txBody>
      </p:sp>
      <p:sp>
        <p:nvSpPr>
          <p:cNvPr id="339970" name="Rectangle 2"/>
          <p:cNvSpPr>
            <a:spLocks noChangeArrowheads="1" noTextEdit="1"/>
          </p:cNvSpPr>
          <p:nvPr>
            <p:ph type="sldImg"/>
          </p:nvPr>
        </p:nvSpPr>
        <p:spPr>
          <a:ln/>
        </p:spPr>
      </p:sp>
      <p:sp>
        <p:nvSpPr>
          <p:cNvPr id="339971" name="Rectangle 3"/>
          <p:cNvSpPr>
            <a:spLocks noGrp="1" noChangeArrowheads="1"/>
          </p:cNvSpPr>
          <p:nvPr>
            <p:ph type="body" idx="1"/>
          </p:nvPr>
        </p:nvSpPr>
        <p:spPr>
          <a:xfrm>
            <a:off x="458788" y="5221288"/>
            <a:ext cx="6073775" cy="3541712"/>
          </a:xfrm>
        </p:spPr>
        <p:txBody>
          <a:bodyPr/>
          <a:lstStyle/>
          <a:p>
            <a:r>
              <a:rPr lang="en-US"/>
              <a:t>Net Services Administration Page</a:t>
            </a:r>
          </a:p>
          <a:p>
            <a:pPr lvl="1"/>
            <a:r>
              <a:rPr lang="en-US"/>
              <a:t>The Net Services Administration page enables you to configure Oracle Net Services for any Oracle home across multiple file systems. It also provides common administration functions for listeners. You can use Net Services Administration to configure and administer the following:</a:t>
            </a:r>
          </a:p>
          <a:p>
            <a:pPr lvl="2"/>
            <a:r>
              <a:rPr lang="en-US" b="1"/>
              <a:t>Listeners:</a:t>
            </a:r>
            <a:r>
              <a:rPr lang="en-US"/>
              <a:t> Add, remove, start, and stop a listener, as well as change its tracing and logging characteristics. You can also look at a listener’s control status report.</a:t>
            </a:r>
          </a:p>
          <a:p>
            <a:pPr lvl="2"/>
            <a:r>
              <a:rPr lang="en-US" b="1"/>
              <a:t>Directory naming:</a:t>
            </a:r>
            <a:r>
              <a:rPr lang="en-US"/>
              <a:t> Define simple names and connect identifiers, and map them to connect descriptors to identify the network location and identification of a service. Save database services, Net Services, and Net Service aliases in a centralized directory service.</a:t>
            </a:r>
          </a:p>
          <a:p>
            <a:pPr lvl="2"/>
            <a:r>
              <a:rPr lang="en-US" b="1"/>
              <a:t>Local naming:</a:t>
            </a:r>
            <a:r>
              <a:rPr lang="en-US"/>
              <a:t> Save Net Service names in the </a:t>
            </a:r>
            <a:r>
              <a:rPr lang="en-US">
                <a:latin typeface="Courier New" pitchFamily="49" charset="0"/>
              </a:rPr>
              <a:t>tnsnames.ora</a:t>
            </a:r>
            <a:r>
              <a:rPr lang="en-US"/>
              <a:t> file.</a:t>
            </a:r>
          </a:p>
          <a:p>
            <a:pPr lvl="2"/>
            <a:r>
              <a:rPr lang="en-US" b="1"/>
              <a:t>Profiles:</a:t>
            </a:r>
            <a:r>
              <a:rPr lang="en-US"/>
              <a:t> Configure the </a:t>
            </a:r>
            <a:r>
              <a:rPr lang="en-US">
                <a:latin typeface="Courier New" pitchFamily="49" charset="0"/>
              </a:rPr>
              <a:t>sqlnet.ora</a:t>
            </a:r>
            <a:r>
              <a:rPr lang="en-US"/>
              <a:t> parameters.</a:t>
            </a:r>
          </a:p>
          <a:p>
            <a:pPr lvl="2"/>
            <a:r>
              <a:rPr lang="en-US" b="1"/>
              <a:t>File location:</a:t>
            </a:r>
            <a:r>
              <a:rPr lang="en-US"/>
              <a:t> Change the location of the configuration files of Net Services.</a:t>
            </a:r>
            <a:endParaRPr lang="en-US"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267BC993-B2C5-4459-AFBD-B2E8C53045EE}" type="slidenum">
              <a:rPr lang="en-US"/>
              <a:pPr/>
              <a:t>16</a:t>
            </a:fld>
            <a:endParaRPr lang="en-US"/>
          </a:p>
        </p:txBody>
      </p:sp>
      <p:sp>
        <p:nvSpPr>
          <p:cNvPr id="342018" name="Rectangle 2"/>
          <p:cNvSpPr>
            <a:spLocks noChangeArrowheads="1" noTextEdit="1"/>
          </p:cNvSpPr>
          <p:nvPr>
            <p:ph type="sldImg"/>
          </p:nvPr>
        </p:nvSpPr>
        <p:spPr>
          <a:ln/>
        </p:spPr>
      </p:sp>
      <p:sp>
        <p:nvSpPr>
          <p:cNvPr id="342019" name="Rectangle 3"/>
          <p:cNvSpPr>
            <a:spLocks noGrp="1" noChangeArrowheads="1"/>
          </p:cNvSpPr>
          <p:nvPr>
            <p:ph type="body" idx="1"/>
          </p:nvPr>
        </p:nvSpPr>
        <p:spPr>
          <a:xfrm>
            <a:off x="458788" y="5221288"/>
            <a:ext cx="6073775" cy="3541712"/>
          </a:xfrm>
        </p:spPr>
        <p:txBody>
          <a:bodyPr/>
          <a:lstStyle/>
          <a:p>
            <a:r>
              <a:rPr lang="en-US"/>
              <a:t>Creating a Listener </a:t>
            </a:r>
          </a:p>
          <a:p>
            <a:pPr lvl="1"/>
            <a:r>
              <a:rPr lang="en-US"/>
              <a:t>To create an Oracle Net Listener, click Net Services Administration in the Related Links region of the Listener properties page. Then perform the following steps:</a:t>
            </a:r>
          </a:p>
          <a:p>
            <a:pPr lvl="2">
              <a:buFont typeface="Times New Roman" pitchFamily="18" charset="0"/>
              <a:buNone/>
            </a:pPr>
            <a:r>
              <a:rPr lang="en-US"/>
              <a:t>1.	Select Listeners from the Administer drop-down list, and click Go.</a:t>
            </a:r>
          </a:p>
          <a:p>
            <a:pPr lvl="2">
              <a:buFont typeface="Times New Roman" pitchFamily="18" charset="0"/>
              <a:buNone/>
            </a:pPr>
            <a:r>
              <a:rPr lang="en-US"/>
              <a:t>2.	If you have not entered preferred credentials for the host, the Host Login page appears. Enter the username and password, and then click Login.</a:t>
            </a:r>
          </a:p>
          <a:p>
            <a:pPr lvl="2">
              <a:buFont typeface="Times New Roman" pitchFamily="18" charset="0"/>
              <a:buNone/>
            </a:pPr>
            <a:r>
              <a:rPr lang="en-US"/>
              <a:t>3.	Click Create.</a:t>
            </a:r>
          </a:p>
          <a:p>
            <a:pPr lvl="2">
              <a:buFont typeface="Times New Roman" pitchFamily="18" charset="0"/>
              <a:buNone/>
            </a:pPr>
            <a:r>
              <a:rPr lang="en-US"/>
              <a:t>4.	Enter a listener name. The name must be unique for this server. Click Add to add a listener address. Each listener must have at least one listener address.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50D1FB8F-E263-4C6B-B163-30B6392AEF7D}" type="slidenum">
              <a:rPr lang="en-US"/>
              <a:pPr/>
              <a:t>17</a:t>
            </a:fld>
            <a:endParaRPr lang="en-US"/>
          </a:p>
        </p:txBody>
      </p:sp>
      <p:sp>
        <p:nvSpPr>
          <p:cNvPr id="344066" name="Rectangle 2"/>
          <p:cNvSpPr>
            <a:spLocks noChangeArrowheads="1" noTextEdit="1"/>
          </p:cNvSpPr>
          <p:nvPr>
            <p:ph type="sldImg"/>
          </p:nvPr>
        </p:nvSpPr>
        <p:spPr>
          <a:ln/>
        </p:spPr>
      </p:sp>
      <p:sp>
        <p:nvSpPr>
          <p:cNvPr id="344067" name="Rectangle 3"/>
          <p:cNvSpPr>
            <a:spLocks noGrp="1" noChangeArrowheads="1"/>
          </p:cNvSpPr>
          <p:nvPr>
            <p:ph type="body" idx="1"/>
          </p:nvPr>
        </p:nvSpPr>
        <p:spPr>
          <a:xfrm>
            <a:off x="458788" y="5221288"/>
            <a:ext cx="6073775" cy="3541712"/>
          </a:xfrm>
        </p:spPr>
        <p:txBody>
          <a:bodyPr/>
          <a:lstStyle/>
          <a:p>
            <a:r>
              <a:rPr lang="en-US"/>
              <a:t>Adding Listener Addresses </a:t>
            </a:r>
          </a:p>
          <a:p>
            <a:pPr lvl="1"/>
            <a:r>
              <a:rPr lang="en-US"/>
              <a:t>The workflow to create a listener continues with the creation of the listener address:</a:t>
            </a:r>
          </a:p>
          <a:p>
            <a:pPr lvl="2">
              <a:buFont typeface="Times New Roman" pitchFamily="18" charset="0"/>
              <a:buNone/>
            </a:pPr>
            <a:r>
              <a:rPr lang="en-US"/>
              <a:t>5.	Select the network protocol. TCP/IP is the most commonly used and is the default. Other choices are Internal Process Communication (IPC)</a:t>
            </a:r>
            <a:r>
              <a:rPr lang="en-US">
                <a:cs typeface="Times New Roman" pitchFamily="18" charset="0"/>
              </a:rPr>
              <a:t>—</a:t>
            </a:r>
            <a:r>
              <a:rPr lang="en-US"/>
              <a:t>normally used for connecting to local applications (resident on the database server)</a:t>
            </a:r>
            <a:r>
              <a:rPr lang="en-US">
                <a:cs typeface="Times New Roman" pitchFamily="18" charset="0"/>
              </a:rPr>
              <a:t>—</a:t>
            </a:r>
            <a:r>
              <a:rPr lang="en-US"/>
              <a:t>or external code libraries (EXTPROC), and TCP/IP with SSL.</a:t>
            </a:r>
          </a:p>
          <a:p>
            <a:pPr lvl="2">
              <a:buFont typeface="Times New Roman" pitchFamily="18" charset="0"/>
              <a:buNone/>
            </a:pPr>
            <a:r>
              <a:rPr lang="en-US" b="1"/>
              <a:t>	Note:</a:t>
            </a:r>
            <a:r>
              <a:rPr lang="en-US"/>
              <a:t> The EXTPROC protocol is configured by using the Other Services tab.</a:t>
            </a:r>
          </a:p>
          <a:p>
            <a:pPr lvl="2">
              <a:buFont typeface="Times New Roman" pitchFamily="18" charset="0"/>
              <a:buNone/>
            </a:pPr>
            <a:r>
              <a:rPr lang="en-US"/>
              <a:t>6.	Enter the port that you want the listener to monitor. Oracle Net’s default port is 1521. If you choose to use a port other than 1521, additional configuration is required for the listener or for the instance.</a:t>
            </a:r>
          </a:p>
          <a:p>
            <a:pPr lvl="2">
              <a:buFont typeface="Times New Roman" pitchFamily="18" charset="0"/>
              <a:buNone/>
            </a:pPr>
            <a:r>
              <a:rPr lang="en-US"/>
              <a:t>7.	Enter the name or IP address of the server that the listener will run on.</a:t>
            </a:r>
          </a:p>
          <a:p>
            <a:pPr lvl="2">
              <a:buFont typeface="Times New Roman" pitchFamily="18" charset="0"/>
              <a:buNone/>
            </a:pPr>
            <a:r>
              <a:rPr lang="en-US"/>
              <a:t>8.	All other configuration steps are optional for the listener. Click OK to save the address. The only required configuration is the listening address and name. </a:t>
            </a:r>
          </a:p>
          <a:p>
            <a:pPr lvl="2">
              <a:buFont typeface="Times New Roman" pitchFamily="18" charset="0"/>
              <a:buNone/>
            </a:pPr>
            <a:r>
              <a:rPr lang="en-US"/>
              <a:t>9.	On the Create Listener page, review the information about the address you just created and click OK to save your changes.</a:t>
            </a:r>
          </a:p>
          <a:p>
            <a:pPr lvl="2">
              <a:buFont typeface="Times New Roman" pitchFamily="18" charset="0"/>
              <a:buNone/>
            </a:pPr>
            <a:r>
              <a:rPr lang="en-US"/>
              <a:t>10.	To start the new listener, select Start/Stop from the Actions drop-down list and then click Go.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0D0EBC9C-0B2F-458D-850A-EE7BD1A1FAE1}" type="slidenum">
              <a:rPr lang="en-US"/>
              <a:pPr/>
              <a:t>18</a:t>
            </a:fld>
            <a:endParaRPr lang="en-US"/>
          </a:p>
        </p:txBody>
      </p:sp>
      <p:sp>
        <p:nvSpPr>
          <p:cNvPr id="346114" name="Rectangle 2"/>
          <p:cNvSpPr>
            <a:spLocks noChangeArrowheads="1" noTextEdit="1"/>
          </p:cNvSpPr>
          <p:nvPr>
            <p:ph type="sldImg"/>
          </p:nvPr>
        </p:nvSpPr>
        <p:spPr>
          <a:ln/>
        </p:spPr>
      </p:sp>
      <p:sp>
        <p:nvSpPr>
          <p:cNvPr id="346115" name="Rectangle 3"/>
          <p:cNvSpPr>
            <a:spLocks noGrp="1" noChangeArrowheads="1"/>
          </p:cNvSpPr>
          <p:nvPr>
            <p:ph type="body" idx="1"/>
          </p:nvPr>
        </p:nvSpPr>
        <p:spPr>
          <a:xfrm>
            <a:off x="458788" y="5221288"/>
            <a:ext cx="6073775" cy="3541712"/>
          </a:xfrm>
        </p:spPr>
        <p:txBody>
          <a:bodyPr/>
          <a:lstStyle/>
          <a:p>
            <a:r>
              <a:rPr lang="en-US"/>
              <a:t>Database Service Registration</a:t>
            </a:r>
          </a:p>
          <a:p>
            <a:pPr lvl="1"/>
            <a:r>
              <a:rPr lang="en-US"/>
              <a:t>For a listener to forward client connections to an instance, the listener must know the name of the instance and where the instance’s </a:t>
            </a:r>
            <a:r>
              <a:rPr lang="en-US">
                <a:latin typeface="Courier New" pitchFamily="49" charset="0"/>
              </a:rPr>
              <a:t>ORACLE_HOME</a:t>
            </a:r>
            <a:r>
              <a:rPr lang="en-US"/>
              <a:t> is located. The listener can find this information in two ways:</a:t>
            </a:r>
          </a:p>
          <a:p>
            <a:pPr lvl="2"/>
            <a:r>
              <a:rPr lang="en-US" b="1"/>
              <a:t>Dynamic service registration:</a:t>
            </a:r>
            <a:r>
              <a:rPr lang="en-US"/>
              <a:t> Oracle8</a:t>
            </a:r>
            <a:r>
              <a:rPr lang="en-US" i="1"/>
              <a:t>i </a:t>
            </a:r>
            <a:r>
              <a:rPr lang="en-US"/>
              <a:t>and later</a:t>
            </a:r>
            <a:r>
              <a:rPr lang="en-US" i="1"/>
              <a:t> </a:t>
            </a:r>
            <a:r>
              <a:rPr lang="en-US"/>
              <a:t>instances automatically register with the default listener on database startup. No additional listener configuration is required for the default listener.</a:t>
            </a:r>
          </a:p>
          <a:p>
            <a:pPr lvl="2"/>
            <a:r>
              <a:rPr lang="en-US" b="1"/>
              <a:t>Static service registration:</a:t>
            </a:r>
            <a:r>
              <a:rPr lang="en-US"/>
              <a:t> Earlier releases of the Oracle database do not automatically register with the listener and, therefore, require that the listener configuration file contain a list of all database services that the listener will serve. You may still choose to use static service registration with newer releases if:</a:t>
            </a:r>
          </a:p>
          <a:p>
            <a:pPr lvl="3"/>
            <a:r>
              <a:rPr lang="en-US"/>
              <a:t>Your listener is not on the default port of 1521, and you do not want to configure your instance to register with a nondefault port</a:t>
            </a:r>
          </a:p>
          <a:p>
            <a:pPr lvl="3"/>
            <a:r>
              <a:rPr lang="en-US"/>
              <a:t>Your application requires static service registration</a:t>
            </a:r>
          </a:p>
          <a:p>
            <a:pPr lvl="1"/>
            <a:r>
              <a:rPr lang="en-US"/>
              <a:t>To add a static database service, click Static Database Registration on the Edit Listener page, and then click the Add button. Enter the service name (same as the global database name </a:t>
            </a:r>
            <a:r>
              <a:rPr lang="en-US">
                <a:latin typeface="Courier New" pitchFamily="49" charset="0"/>
              </a:rPr>
              <a:t>&lt;</a:t>
            </a:r>
            <a:r>
              <a:rPr lang="en-US" i="1">
                <a:latin typeface="Courier New" pitchFamily="49" charset="0"/>
              </a:rPr>
              <a:t>DB_NAME&gt;.&lt;DB_DOMAIN&gt;</a:t>
            </a:r>
            <a:r>
              <a:rPr lang="en-US"/>
              <a:t>), </a:t>
            </a:r>
            <a:r>
              <a:rPr lang="en-US">
                <a:latin typeface="Courier New" pitchFamily="49" charset="0"/>
              </a:rPr>
              <a:t>ORACLE_HOME</a:t>
            </a:r>
            <a:r>
              <a:rPr lang="en-US"/>
              <a:t> path, and SID (same as the instance name). Click OK. For the changes to take effect, y</a:t>
            </a:r>
            <a:r>
              <a:rPr lang="en-US">
                <a:cs typeface="Arial" charset="0"/>
              </a:rPr>
              <a:t>ou must reload (use the </a:t>
            </a:r>
            <a:r>
              <a:rPr lang="en-US">
                <a:latin typeface="Courier New" pitchFamily="49" charset="0"/>
                <a:cs typeface="Arial" charset="0"/>
              </a:rPr>
              <a:t>RELOAD</a:t>
            </a:r>
            <a:r>
              <a:rPr lang="en-US">
                <a:cs typeface="Arial" charset="0"/>
              </a:rPr>
              <a:t> command) or restart your listener.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2582E211-003B-46ED-B999-0C41DEC84D7C}" type="slidenum">
              <a:rPr lang="en-US"/>
              <a:pPr/>
              <a:t>19</a:t>
            </a:fld>
            <a:endParaRPr lang="en-US"/>
          </a:p>
        </p:txBody>
      </p:sp>
      <p:sp>
        <p:nvSpPr>
          <p:cNvPr id="393218" name="Rectangle 1026"/>
          <p:cNvSpPr>
            <a:spLocks noGrp="1" noChangeArrowheads="1"/>
          </p:cNvSpPr>
          <p:nvPr>
            <p:ph type="body" idx="1"/>
          </p:nvPr>
        </p:nvSpPr>
        <p:spPr>
          <a:xfrm>
            <a:off x="438150" y="454025"/>
            <a:ext cx="6075363" cy="8364538"/>
          </a:xfrm>
        </p:spPr>
        <p:txBody>
          <a:bodyPr/>
          <a:lstStyle/>
          <a:p>
            <a:r>
              <a:rPr lang="en-US"/>
              <a:t>Database Service Registration (continued)</a:t>
            </a:r>
          </a:p>
          <a:p>
            <a:pPr lvl="1"/>
            <a:r>
              <a:rPr lang="en-US" b="1"/>
              <a:t>Service Names</a:t>
            </a:r>
          </a:p>
          <a:p>
            <a:pPr lvl="1"/>
            <a:r>
              <a:rPr lang="en-US"/>
              <a:t>The SERVICE_NAMES initialization parameter specifies one or more names by which clients can connect to the instance. The instance registers its service names with the listener. When a client requests a service, the listener determines which instances offer the requested service and routes the client to the appropriate instance.</a:t>
            </a:r>
          </a:p>
          <a:p>
            <a:pPr lvl="1"/>
            <a:r>
              <a:rPr lang="en-US"/>
              <a:t>You can specify multiple service names to distinguish among different uses of the same database, as in this example:</a:t>
            </a:r>
          </a:p>
          <a:p>
            <a:pPr lvl="4"/>
            <a:r>
              <a:rPr lang="en-US"/>
              <a:t>SERVICE_NAMES = sales.example.com, eurosales.example.com</a:t>
            </a:r>
          </a:p>
          <a:p>
            <a:pPr lvl="1"/>
            <a:r>
              <a:rPr lang="en-US"/>
              <a:t>You can also use service names to identify a single service that is available from two different databases through the use of replication.</a:t>
            </a:r>
          </a:p>
          <a:p>
            <a:pPr lvl="1"/>
            <a:r>
              <a:rPr lang="en-US"/>
              <a:t>If you do not qualify the names in this parameter with a domain, Oracle qualifies them with the value of the DB_DOMAIN parameter. If DB_DOMAIN is not specified, no domain will be applied to the nonqualified SERVICE_NAMES values.</a:t>
            </a:r>
          </a:p>
          <a:p>
            <a:pPr lvl="1"/>
            <a:r>
              <a:rPr lang="en-US"/>
              <a:t>While processing a client connection request, the listener tries to match the value of this parameter with the value of the SERVICE_NAME parameter in the client connect descriptor. </a:t>
            </a:r>
            <a:br>
              <a:rPr lang="en-US"/>
            </a:br>
            <a:r>
              <a:rPr lang="en-US"/>
              <a:t>If the client connect descriptor uses the SID parameter, the listener does not attempt to map the values. The value for this parameter is typically obtained from the combination of the DB_NAME and DB_DOMAIN parameters (DB_NAME.DB_DOMAIN) in the initialization parameter file, but the value can also contain any valid name used by clients to identify the service.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8A961E88-18B5-4764-9B1C-726431C36766}" type="slidenum">
              <a:rPr lang="en-US"/>
              <a:pPr/>
              <a:t>2</a:t>
            </a:fld>
            <a:endParaRPr lang="en-US"/>
          </a:p>
        </p:txBody>
      </p:sp>
      <p:sp>
        <p:nvSpPr>
          <p:cNvPr id="317444" name="Rectangle 4"/>
          <p:cNvSpPr>
            <a:spLocks noChangeArrowheads="1" noTextEdit="1"/>
          </p:cNvSpPr>
          <p:nvPr>
            <p:ph type="sldImg"/>
          </p:nvPr>
        </p:nvSpPr>
        <p:spPr>
          <a:ln/>
        </p:spPr>
      </p:sp>
      <p:sp>
        <p:nvSpPr>
          <p:cNvPr id="317445" name="Rectangle 5"/>
          <p:cNvSpPr>
            <a:spLocks noGrp="1" noChangeArrowheads="1"/>
          </p:cNvSpPr>
          <p:nvPr>
            <p:ph type="body" idx="1"/>
          </p:nvPr>
        </p:nvSpPr>
        <p:spPr/>
        <p:txBody>
          <a:bodyPr/>
          <a:lstStyle/>
          <a:p>
            <a:r>
              <a:rPr lang="en-US"/>
              <a:t>Resources</a:t>
            </a:r>
          </a:p>
          <a:p>
            <a:pPr lvl="2"/>
            <a:r>
              <a:rPr lang="en-US" i="1"/>
              <a:t>Oracle Database Net Services Administrator’s Guide</a:t>
            </a:r>
          </a:p>
          <a:p>
            <a:pPr lvl="2"/>
            <a:r>
              <a:rPr lang="en-US" i="1"/>
              <a:t>Oracle Database Net Services Reference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85EB7CA1-E8AC-402D-B8BC-4F310EAF20B6}" type="slidenum">
              <a:rPr lang="en-US"/>
              <a:pPr/>
              <a:t>20</a:t>
            </a:fld>
            <a:endParaRPr lang="en-US"/>
          </a:p>
        </p:txBody>
      </p:sp>
      <p:sp>
        <p:nvSpPr>
          <p:cNvPr id="349186" name="Rectangle 2"/>
          <p:cNvSpPr>
            <a:spLocks noChangeArrowheads="1" noTextEdit="1"/>
          </p:cNvSpPr>
          <p:nvPr>
            <p:ph type="sldImg"/>
          </p:nvPr>
        </p:nvSpPr>
        <p:spPr>
          <a:ln/>
        </p:spPr>
      </p:sp>
      <p:sp>
        <p:nvSpPr>
          <p:cNvPr id="349187" name="Rectangle 3"/>
          <p:cNvSpPr>
            <a:spLocks noGrp="1" noChangeArrowheads="1"/>
          </p:cNvSpPr>
          <p:nvPr>
            <p:ph type="body" idx="1"/>
          </p:nvPr>
        </p:nvSpPr>
        <p:spPr>
          <a:xfrm>
            <a:off x="458788" y="5221288"/>
            <a:ext cx="6073775" cy="3541712"/>
          </a:xfrm>
        </p:spPr>
        <p:txBody>
          <a:bodyPr/>
          <a:lstStyle/>
          <a:p>
            <a:r>
              <a:rPr lang="en-US"/>
              <a:t>Naming Methods</a:t>
            </a:r>
          </a:p>
          <a:p>
            <a:pPr lvl="1"/>
            <a:r>
              <a:rPr lang="en-US"/>
              <a:t>Oracle Net provides support for the following naming methods:</a:t>
            </a:r>
          </a:p>
          <a:p>
            <a:pPr lvl="2"/>
            <a:r>
              <a:rPr lang="en-US" b="1"/>
              <a:t>Easy connect naming:</a:t>
            </a:r>
            <a:r>
              <a:rPr lang="en-US"/>
              <a:t> The easy connect naming method enables clients to connect to an Oracle database server by using a TCP/IP connect string consisting of a host name and optional port and service name as follows:</a:t>
            </a:r>
          </a:p>
          <a:p>
            <a:pPr lvl="4"/>
            <a:r>
              <a:rPr lang="en-US">
                <a:latin typeface="Courier" pitchFamily="49" charset="0"/>
              </a:rPr>
              <a:t>CONNECT username/password@host[:port][/service_name]</a:t>
            </a:r>
          </a:p>
          <a:p>
            <a:pPr lvl="2">
              <a:buFont typeface="Times New Roman" pitchFamily="18" charset="0"/>
              <a:buNone/>
            </a:pPr>
            <a:r>
              <a:rPr lang="en-US"/>
              <a:t>	The easy connect naming method requires no configuration.</a:t>
            </a:r>
            <a:endParaRPr lang="en-US" b="1"/>
          </a:p>
          <a:p>
            <a:pPr lvl="2"/>
            <a:r>
              <a:rPr lang="en-US" b="1"/>
              <a:t>Local naming:</a:t>
            </a:r>
            <a:r>
              <a:rPr lang="en-US"/>
              <a:t> The local naming method stores connect descriptors (identified by their net service name) in a local configuration file named </a:t>
            </a:r>
            <a:r>
              <a:rPr lang="en-US">
                <a:latin typeface="Courier" pitchFamily="49" charset="0"/>
              </a:rPr>
              <a:t>tnsnames.ora</a:t>
            </a:r>
            <a:r>
              <a:rPr lang="en-US"/>
              <a:t> on the client.</a:t>
            </a:r>
          </a:p>
          <a:p>
            <a:pPr lvl="2"/>
            <a:r>
              <a:rPr lang="en-US" b="1"/>
              <a:t>Directory naming:</a:t>
            </a:r>
            <a:r>
              <a:rPr lang="en-US"/>
              <a:t> To access a database service, the directory naming method stores connect identifiers in a centralized directory server that is compliant with the Lightweight Directory Access Protocol (LDAP).</a:t>
            </a:r>
          </a:p>
          <a:p>
            <a:pPr lvl="2"/>
            <a:r>
              <a:rPr lang="en-US" b="1"/>
              <a:t>External naming:</a:t>
            </a:r>
            <a:r>
              <a:rPr lang="en-US"/>
              <a:t> The external naming method stores net service names in a supported non-Oracle naming service. Supported third-party services include:</a:t>
            </a:r>
          </a:p>
          <a:p>
            <a:pPr lvl="3"/>
            <a:r>
              <a:rPr lang="en-US"/>
              <a:t>Network Information Service (NIS) External Naming</a:t>
            </a:r>
          </a:p>
          <a:p>
            <a:pPr lvl="3"/>
            <a:r>
              <a:rPr lang="en-US"/>
              <a:t>Distributed Computing Environment (DCE) Cell Directory Services (CDS)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3A0960F1-57BB-484A-9A40-0E19CC312798}" type="slidenum">
              <a:rPr lang="en-US"/>
              <a:pPr/>
              <a:t>21</a:t>
            </a:fld>
            <a:endParaRPr lang="en-US"/>
          </a:p>
        </p:txBody>
      </p:sp>
      <p:sp>
        <p:nvSpPr>
          <p:cNvPr id="351234" name="Rectangle 2"/>
          <p:cNvSpPr>
            <a:spLocks noChangeArrowheads="1" noTextEdit="1"/>
          </p:cNvSpPr>
          <p:nvPr>
            <p:ph type="sldImg"/>
          </p:nvPr>
        </p:nvSpPr>
        <p:spPr>
          <a:ln/>
        </p:spPr>
      </p:sp>
      <p:sp>
        <p:nvSpPr>
          <p:cNvPr id="351235" name="Rectangle 3"/>
          <p:cNvSpPr>
            <a:spLocks noGrp="1" noChangeArrowheads="1"/>
          </p:cNvSpPr>
          <p:nvPr>
            <p:ph type="body" idx="1"/>
          </p:nvPr>
        </p:nvSpPr>
        <p:spPr>
          <a:xfrm>
            <a:off x="458788" y="5221288"/>
            <a:ext cx="6073775" cy="3541712"/>
          </a:xfrm>
        </p:spPr>
        <p:txBody>
          <a:bodyPr/>
          <a:lstStyle/>
          <a:p>
            <a:r>
              <a:rPr lang="en-US"/>
              <a:t>Easy Connect</a:t>
            </a:r>
          </a:p>
          <a:p>
            <a:pPr lvl="1"/>
            <a:r>
              <a:rPr lang="en-US"/>
              <a:t>With Easy Connect, you supply all information that is required for the Oracle Net connection as part of the connect string. Easy Connect connection strings take the following form:</a:t>
            </a:r>
          </a:p>
          <a:p>
            <a:pPr lvl="3">
              <a:buFont typeface="Times New Roman" pitchFamily="18" charset="0"/>
              <a:buNone/>
            </a:pPr>
            <a:r>
              <a:rPr lang="en-US" altLang="en-US" sz="1100">
                <a:latin typeface="Courier New" pitchFamily="49" charset="0"/>
              </a:rPr>
              <a:t>&lt;username&gt;/&lt;password&gt;@&lt;hostname&gt;:&lt;listener port&gt;/&lt;service name&gt;</a:t>
            </a:r>
            <a:endParaRPr lang="en-US" sz="1100">
              <a:latin typeface="Courier New" pitchFamily="49" charset="0"/>
            </a:endParaRPr>
          </a:p>
          <a:p>
            <a:pPr lvl="1"/>
            <a:r>
              <a:rPr lang="en-US"/>
              <a:t>The listener port and service name are optional. If the listener port is not provided, Oracle Net assumes that the default port of 1521 is being used. If the service name is not provided, Oracle Net assumes that the database service name and host name provided in the connect string are identical.</a:t>
            </a:r>
          </a:p>
          <a:p>
            <a:pPr lvl="1"/>
            <a:r>
              <a:rPr lang="en-US"/>
              <a:t>Assuming that the listener uses TCP to listen on port 1521 and the </a:t>
            </a:r>
            <a:r>
              <a:rPr lang="en-US">
                <a:latin typeface="Courier New" pitchFamily="49" charset="0"/>
              </a:rPr>
              <a:t>SERVICE_NAMES=db</a:t>
            </a:r>
            <a:r>
              <a:rPr lang="en-US"/>
              <a:t> and </a:t>
            </a:r>
            <a:r>
              <a:rPr lang="en-US">
                <a:latin typeface="Courier New" pitchFamily="49" charset="0"/>
              </a:rPr>
              <a:t>DB_DOMAIN=us.oracle.com</a:t>
            </a:r>
            <a:r>
              <a:rPr lang="en-US"/>
              <a:t> instance parameters, the connect string shown in the slide can be shortened:</a:t>
            </a:r>
          </a:p>
          <a:p>
            <a:pPr lvl="3">
              <a:buFont typeface="Times New Roman" pitchFamily="18" charset="0"/>
              <a:buNone/>
            </a:pPr>
            <a:r>
              <a:rPr lang="en-US" sz="1100">
                <a:latin typeface="Courier New" pitchFamily="49" charset="0"/>
              </a:rPr>
              <a:t>SQL&gt; connect hr/hr@db.us.oracle.com</a:t>
            </a:r>
          </a:p>
          <a:p>
            <a:pPr lvl="1"/>
            <a:r>
              <a:rPr lang="en-US" b="1"/>
              <a:t>Note:</a:t>
            </a:r>
            <a:r>
              <a:rPr lang="en-US"/>
              <a:t> The </a:t>
            </a:r>
            <a:r>
              <a:rPr lang="en-US">
                <a:latin typeface="Courier New" pitchFamily="49" charset="0"/>
              </a:rPr>
              <a:t>SERVICE_NAMES</a:t>
            </a:r>
            <a:r>
              <a:rPr lang="en-US"/>
              <a:t> initialization parameter can accept multiple comma-separated values. Only one of those values must be </a:t>
            </a:r>
            <a:r>
              <a:rPr lang="en-US">
                <a:latin typeface="Courier New" pitchFamily="49" charset="0"/>
              </a:rPr>
              <a:t>db</a:t>
            </a:r>
            <a:r>
              <a:rPr lang="en-US"/>
              <a:t> for this scenario to work.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0F1D0242-8A50-4C2C-A943-6E2AFEB58C1B}" type="slidenum">
              <a:rPr lang="en-US"/>
              <a:pPr/>
              <a:t>22</a:t>
            </a:fld>
            <a:endParaRPr lang="en-US"/>
          </a:p>
        </p:txBody>
      </p:sp>
      <p:sp>
        <p:nvSpPr>
          <p:cNvPr id="353282" name="Rectangle 2"/>
          <p:cNvSpPr>
            <a:spLocks noChangeArrowheads="1" noTextEdit="1"/>
          </p:cNvSpPr>
          <p:nvPr>
            <p:ph type="sldImg"/>
          </p:nvPr>
        </p:nvSpPr>
        <p:spPr>
          <a:ln/>
        </p:spPr>
      </p:sp>
      <p:sp>
        <p:nvSpPr>
          <p:cNvPr id="353283" name="Rectangle 3"/>
          <p:cNvSpPr>
            <a:spLocks noGrp="1" noChangeArrowheads="1"/>
          </p:cNvSpPr>
          <p:nvPr>
            <p:ph type="body" idx="1"/>
          </p:nvPr>
        </p:nvSpPr>
        <p:spPr>
          <a:xfrm>
            <a:off x="458788" y="5221288"/>
            <a:ext cx="6073775" cy="3541712"/>
          </a:xfrm>
        </p:spPr>
        <p:txBody>
          <a:bodyPr/>
          <a:lstStyle/>
          <a:p>
            <a:r>
              <a:rPr lang="en-US"/>
              <a:t>Local Naming</a:t>
            </a:r>
          </a:p>
          <a:p>
            <a:pPr lvl="1"/>
            <a:r>
              <a:rPr lang="en-US"/>
              <a:t>With local naming, the user supplies an alias for the Oracle Net service. Oracle Net checks the alias against a local list of known services and, if it finds a match, converts the alias into host, protocol, port, and service name.</a:t>
            </a:r>
          </a:p>
          <a:p>
            <a:pPr lvl="1"/>
            <a:r>
              <a:rPr lang="en-US"/>
              <a:t>One advantage of local naming is that the database users need to remember only a short alias rather than the long connect string required by Easy Connect.</a:t>
            </a:r>
          </a:p>
          <a:p>
            <a:pPr lvl="1"/>
            <a:r>
              <a:rPr lang="en-US"/>
              <a:t>The local list of known services is stored in the following text configuration file:</a:t>
            </a:r>
          </a:p>
          <a:p>
            <a:pPr lvl="3">
              <a:buFont typeface="Times New Roman" pitchFamily="18" charset="0"/>
              <a:buNone/>
            </a:pPr>
            <a:r>
              <a:rPr lang="en-US">
                <a:latin typeface="Courier New" pitchFamily="49" charset="0"/>
              </a:rPr>
              <a:t>&lt;oracle_home&gt;/network/admin/tnsnames.ora</a:t>
            </a:r>
            <a:r>
              <a:rPr lang="en-US"/>
              <a:t> </a:t>
            </a:r>
          </a:p>
          <a:p>
            <a:pPr lvl="1"/>
            <a:r>
              <a:rPr lang="en-US"/>
              <a:t>This is the default location of the </a:t>
            </a:r>
            <a:r>
              <a:rPr lang="en-US">
                <a:latin typeface="Courier New" pitchFamily="49" charset="0"/>
              </a:rPr>
              <a:t>tnsnames.ora</a:t>
            </a:r>
            <a:r>
              <a:rPr lang="en-US"/>
              <a:t> file, but the file can be located elsewhere using the </a:t>
            </a:r>
            <a:r>
              <a:rPr lang="en-US">
                <a:latin typeface="Courier New" pitchFamily="49" charset="0"/>
              </a:rPr>
              <a:t>TNS_ADMIN</a:t>
            </a:r>
            <a:r>
              <a:rPr lang="en-US"/>
              <a:t> environment variable.</a:t>
            </a:r>
          </a:p>
          <a:p>
            <a:pPr lvl="1"/>
            <a:r>
              <a:rPr lang="en-US"/>
              <a:t>Local naming is appropriate for organizations in which Oracle Net service configurations do not change often.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B2CF494C-261A-464E-90B8-C2AA65E942B2}" type="slidenum">
              <a:rPr lang="en-US"/>
              <a:pPr/>
              <a:t>23</a:t>
            </a:fld>
            <a:endParaRPr lang="en-US"/>
          </a:p>
        </p:txBody>
      </p:sp>
      <p:sp>
        <p:nvSpPr>
          <p:cNvPr id="355330" name="Rectangle 2"/>
          <p:cNvSpPr>
            <a:spLocks noChangeArrowheads="1" noTextEdit="1"/>
          </p:cNvSpPr>
          <p:nvPr>
            <p:ph type="sldImg"/>
          </p:nvPr>
        </p:nvSpPr>
        <p:spPr>
          <a:ln/>
        </p:spPr>
      </p:sp>
      <p:sp>
        <p:nvSpPr>
          <p:cNvPr id="355331" name="Rectangle 3"/>
          <p:cNvSpPr>
            <a:spLocks noGrp="1" noChangeArrowheads="1"/>
          </p:cNvSpPr>
          <p:nvPr>
            <p:ph type="body" idx="1"/>
          </p:nvPr>
        </p:nvSpPr>
        <p:spPr>
          <a:xfrm>
            <a:off x="458788" y="5221288"/>
            <a:ext cx="6073775" cy="3541712"/>
          </a:xfrm>
        </p:spPr>
        <p:txBody>
          <a:bodyPr/>
          <a:lstStyle/>
          <a:p>
            <a:r>
              <a:rPr lang="en-US"/>
              <a:t>Directory Naming</a:t>
            </a:r>
          </a:p>
          <a:p>
            <a:pPr lvl="1"/>
            <a:r>
              <a:rPr lang="en-US"/>
              <a:t>With directory naming, the user supplies an alias for the Oracle Net service. Oracle Net checks the alias against an external list of known services and, if it finds a match, converts the alias into host, protocol, port, and service name. Like local naming, database users need to remember only a short alias.</a:t>
            </a:r>
          </a:p>
          <a:p>
            <a:pPr lvl="1"/>
            <a:r>
              <a:rPr lang="en-US"/>
              <a:t>One advantage of directory naming is that the service name is available for users to connect with as soon as a new service name is added to the LDAP directory. With local naming, the database administrator (DBA) must first distribute updated </a:t>
            </a:r>
            <a:r>
              <a:rPr lang="en-US">
                <a:latin typeface="Courier New" pitchFamily="49" charset="0"/>
              </a:rPr>
              <a:t>tnsnames.ora</a:t>
            </a:r>
            <a:r>
              <a:rPr lang="en-US"/>
              <a:t> files containing the changed service name information before users can connect to new or modified services.</a:t>
            </a:r>
          </a:p>
          <a:p>
            <a:pPr lvl="1"/>
            <a:r>
              <a:rPr lang="en-US"/>
              <a:t>Directory naming is appropriate for organizations in which Oracle Net service configurations change frequently.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2275A197-5EB0-45B3-9E8C-0F07ECAD01F1}" type="slidenum">
              <a:rPr lang="en-US"/>
              <a:pPr/>
              <a:t>24</a:t>
            </a:fld>
            <a:endParaRPr lang="en-US"/>
          </a:p>
        </p:txBody>
      </p:sp>
      <p:sp>
        <p:nvSpPr>
          <p:cNvPr id="357378" name="Rectangle 2"/>
          <p:cNvSpPr>
            <a:spLocks noChangeArrowheads="1" noTextEdit="1"/>
          </p:cNvSpPr>
          <p:nvPr>
            <p:ph type="sldImg"/>
          </p:nvPr>
        </p:nvSpPr>
        <p:spPr>
          <a:ln/>
        </p:spPr>
      </p:sp>
      <p:sp>
        <p:nvSpPr>
          <p:cNvPr id="357379" name="Rectangle 3"/>
          <p:cNvSpPr>
            <a:spLocks noGrp="1" noChangeArrowheads="1"/>
          </p:cNvSpPr>
          <p:nvPr>
            <p:ph type="body" idx="1"/>
          </p:nvPr>
        </p:nvSpPr>
        <p:spPr>
          <a:xfrm>
            <a:off x="458788" y="5221288"/>
            <a:ext cx="6073775" cy="3541712"/>
          </a:xfrm>
        </p:spPr>
        <p:txBody>
          <a:bodyPr/>
          <a:lstStyle/>
          <a:p>
            <a:r>
              <a:rPr lang="en-US"/>
              <a:t>External Naming Method</a:t>
            </a:r>
          </a:p>
          <a:p>
            <a:pPr lvl="1"/>
            <a:r>
              <a:rPr lang="en-US"/>
              <a:t>The external naming method stores Net Service names in a supported non-Oracle naming service. Supported third-party services include:</a:t>
            </a:r>
          </a:p>
          <a:p>
            <a:pPr lvl="2"/>
            <a:r>
              <a:rPr lang="en-US"/>
              <a:t>Network Information Service (NIS) External Naming </a:t>
            </a:r>
          </a:p>
          <a:p>
            <a:pPr lvl="2"/>
            <a:r>
              <a:rPr lang="en-US"/>
              <a:t>Distributed Computing Environment (DCE) Cell Directory Services (CDS)</a:t>
            </a:r>
          </a:p>
          <a:p>
            <a:pPr lvl="1"/>
            <a:r>
              <a:rPr lang="en-US"/>
              <a:t>Conceptually, external naming is similar to directory naming.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D3DC7055-1107-4A65-B87D-6CEAC57406FF}" type="slidenum">
              <a:rPr lang="en-US"/>
              <a:pPr/>
              <a:t>25</a:t>
            </a:fld>
            <a:endParaRPr lang="en-US"/>
          </a:p>
        </p:txBody>
      </p:sp>
      <p:sp>
        <p:nvSpPr>
          <p:cNvPr id="359426" name="Rectangle 2"/>
          <p:cNvSpPr>
            <a:spLocks noChangeArrowheads="1" noTextEdit="1"/>
          </p:cNvSpPr>
          <p:nvPr>
            <p:ph type="sldImg"/>
          </p:nvPr>
        </p:nvSpPr>
        <p:spPr>
          <a:ln/>
        </p:spPr>
      </p:sp>
      <p:sp>
        <p:nvSpPr>
          <p:cNvPr id="359427" name="Rectangle 3"/>
          <p:cNvSpPr>
            <a:spLocks noGrp="1" noChangeArrowheads="1"/>
          </p:cNvSpPr>
          <p:nvPr>
            <p:ph type="body" idx="1"/>
          </p:nvPr>
        </p:nvSpPr>
        <p:spPr>
          <a:xfrm>
            <a:off x="458788" y="5221288"/>
            <a:ext cx="6073775" cy="3541712"/>
          </a:xfrm>
        </p:spPr>
        <p:txBody>
          <a:bodyPr/>
          <a:lstStyle/>
          <a:p>
            <a:r>
              <a:rPr lang="en-US"/>
              <a:t>Configuring Service Aliases</a:t>
            </a:r>
          </a:p>
          <a:p>
            <a:pPr lvl="1"/>
            <a:r>
              <a:rPr lang="en-US"/>
              <a:t>To create a local Oracle Net Service alias, select Local Naming from the Administer drop-down list on the Net Services Administration page and click Go. Then click Create.</a:t>
            </a:r>
          </a:p>
          <a:p>
            <a:pPr lvl="1"/>
            <a:r>
              <a:rPr lang="en-US"/>
              <a:t>You can configure service aliases for directory naming by selecting Directory Naming instead of Local Naming.</a:t>
            </a:r>
          </a:p>
          <a:p>
            <a:pPr lvl="1"/>
            <a:r>
              <a:rPr lang="en-US" b="1"/>
              <a:t>Note:</a:t>
            </a:r>
            <a:r>
              <a:rPr lang="en-US"/>
              <a:t> If directory naming has not already been configured, you cannot select the Directory Naming option. Directory naming is discussed in the </a:t>
            </a:r>
            <a:r>
              <a:rPr lang="en-US" i="1"/>
              <a:t>Oracle Enterprise Identity Management</a:t>
            </a:r>
            <a:r>
              <a:rPr lang="en-US"/>
              <a:t> course as well as in the </a:t>
            </a:r>
            <a:r>
              <a:rPr lang="en-US" i="1"/>
              <a:t>Oracle Advanced Security Administration </a:t>
            </a:r>
            <a:r>
              <a:rPr lang="en-US"/>
              <a:t>manual.</a:t>
            </a:r>
            <a:endParaRPr lang="en-US" b="1"/>
          </a:p>
          <a:p>
            <a:pPr lvl="1"/>
            <a:r>
              <a:rPr lang="en-US"/>
              <a:t>On the Create Net Service Name page, enter a unique name in the Net Service Name field. (This is the name that users enter when they want to use this alias.) Enter the service name or system identifier (SID) of the database that you want to connect to, and click the Add button to enter the address for the service name.</a:t>
            </a:r>
          </a:p>
          <a:p>
            <a:pPr lvl="1"/>
            <a:r>
              <a:rPr lang="en-US"/>
              <a:t>For the address, enter the protocol, port, and host used by the listener for the service to which you want to connect.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56826B9E-3081-40D4-BBC7-F7045F9C5130}" type="slidenum">
              <a:rPr lang="en-US"/>
              <a:pPr/>
              <a:t>26</a:t>
            </a:fld>
            <a:endParaRPr lang="en-US"/>
          </a:p>
        </p:txBody>
      </p:sp>
      <p:sp>
        <p:nvSpPr>
          <p:cNvPr id="361474" name="Rectangle 2"/>
          <p:cNvSpPr>
            <a:spLocks noChangeArrowheads="1" noTextEdit="1"/>
          </p:cNvSpPr>
          <p:nvPr>
            <p:ph type="sldImg"/>
          </p:nvPr>
        </p:nvSpPr>
        <p:spPr>
          <a:ln/>
        </p:spPr>
      </p:sp>
      <p:sp>
        <p:nvSpPr>
          <p:cNvPr id="361475" name="Rectangle 3"/>
          <p:cNvSpPr>
            <a:spLocks noGrp="1" noChangeArrowheads="1"/>
          </p:cNvSpPr>
          <p:nvPr>
            <p:ph type="body" idx="1"/>
          </p:nvPr>
        </p:nvSpPr>
        <p:spPr>
          <a:xfrm>
            <a:off x="458788" y="5221288"/>
            <a:ext cx="6073775" cy="3541712"/>
          </a:xfrm>
        </p:spPr>
        <p:txBody>
          <a:bodyPr/>
          <a:lstStyle/>
          <a:p>
            <a:r>
              <a:rPr lang="en-US"/>
              <a:t>Advanced Connection Options</a:t>
            </a:r>
          </a:p>
          <a:p>
            <a:pPr lvl="1"/>
            <a:r>
              <a:rPr lang="en-US"/>
              <a:t>When a database service is accessible by multiple listener protocol addresses, you can specify the order in which the addresses are to be used. The addresses can be chosen randomly or tried sequentially. In cases in which more than one listener is available, such as Oracle Real Application Clusters (RAC) configurations, Oracle Net can take advantage of listener failover and load balancing as well as Oracle Connection Manager source routing. </a:t>
            </a:r>
          </a:p>
          <a:p>
            <a:pPr lvl="1"/>
            <a:r>
              <a:rPr lang="en-US"/>
              <a:t>With </a:t>
            </a:r>
            <a:r>
              <a:rPr lang="en-US" i="1"/>
              <a:t>connect-time failover</a:t>
            </a:r>
            <a:r>
              <a:rPr lang="en-US"/>
              <a:t> enabled, the alias has two or more listener addresses listed. If the first address is not available, the second is tried. Oracle Net keeps trying addresses in the listed order until it reaches a listener that is functioning or until all addresses have been tried and failed. Transparent Application Failover (TAF) is a client-side feature that allows clients to reconnect to surviving databases in the event of a database instance failure. Notifications are used by the server to trigger TAF callbacks on the client side.</a:t>
            </a:r>
          </a:p>
          <a:p>
            <a:pPr lvl="1"/>
            <a:r>
              <a:rPr lang="en-US"/>
              <a:t>With </a:t>
            </a:r>
            <a:r>
              <a:rPr lang="en-US" i="1"/>
              <a:t>load balancing</a:t>
            </a:r>
            <a:r>
              <a:rPr lang="en-US"/>
              <a:t> enabled, Oracle Net picks an address at random from the list of addresses. The run-time connection load-balancing feature improves connection performance by balancing the number of active connections among multiple dispatchers. In a RAC environment, connection pool load balancing also has the capability to balance the number of active connections among multiple instances.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0596950C-50BF-42E6-821D-4E4BFDD75354}" type="slidenum">
              <a:rPr lang="en-US"/>
              <a:pPr/>
              <a:t>27</a:t>
            </a:fld>
            <a:endParaRPr lang="en-US"/>
          </a:p>
        </p:txBody>
      </p:sp>
      <p:sp>
        <p:nvSpPr>
          <p:cNvPr id="362498" name="Rectangle 2"/>
          <p:cNvSpPr>
            <a:spLocks noGrp="1" noChangeArrowheads="1"/>
          </p:cNvSpPr>
          <p:nvPr>
            <p:ph type="body" idx="1"/>
          </p:nvPr>
        </p:nvSpPr>
        <p:spPr>
          <a:xfrm>
            <a:off x="438150" y="460375"/>
            <a:ext cx="6075363" cy="8377238"/>
          </a:xfrm>
        </p:spPr>
        <p:txBody>
          <a:bodyPr/>
          <a:lstStyle/>
          <a:p>
            <a:r>
              <a:rPr lang="en-US"/>
              <a:t>Advanced Connection Options (continued)</a:t>
            </a:r>
            <a:endParaRPr lang="en-US" b="0"/>
          </a:p>
          <a:p>
            <a:pPr lvl="1"/>
            <a:r>
              <a:rPr lang="en-US" i="1"/>
              <a:t>Source routing</a:t>
            </a:r>
            <a:r>
              <a:rPr lang="en-US"/>
              <a:t> is used with Oracle Connection Manager, which serves as a proxy server for Oracle Net traffic, enabling Oracle Net traffic to be routed securely through a firewall. Oracle Net treats the addresses as a list of relays, connecting to the first address and then requesting to be passed from the first to the second until the destination is reached. It differs from failover or load balancing in that all addresses are used each time a connection is made.</a:t>
            </a:r>
            <a:endParaRPr lang="en-US" altLang="en-US"/>
          </a:p>
        </p:txBody>
      </p:sp>
      <p:graphicFrame>
        <p:nvGraphicFramePr>
          <p:cNvPr id="362499" name="Group 3"/>
          <p:cNvGraphicFramePr>
            <a:graphicFrameLocks noGrp="1"/>
          </p:cNvGraphicFramePr>
          <p:nvPr/>
        </p:nvGraphicFramePr>
        <p:xfrm>
          <a:off x="582613" y="1768475"/>
          <a:ext cx="4611687" cy="2368550"/>
        </p:xfrm>
        <a:graphic>
          <a:graphicData uri="http://schemas.openxmlformats.org/drawingml/2006/table">
            <a:tbl>
              <a:tblPr/>
              <a:tblGrid>
                <a:gridCol w="3190875"/>
                <a:gridCol w="1420812"/>
              </a:tblGrid>
              <a:tr h="441325">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rPr>
                        <a:t>Option</a:t>
                      </a:r>
                    </a:p>
                  </a:txBody>
                  <a:tcPr marL="75616" marR="75616" marT="37804" marB="37804" horzOverflow="overflow">
                    <a:lnL w="952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952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rPr>
                        <a:t>Advanced Functionality</a:t>
                      </a:r>
                    </a:p>
                  </a:txBody>
                  <a:tcPr marL="75616" marR="75616" marT="37804" marB="37804" horzOverflow="overflow">
                    <a:lnL w="12700" cap="flat" cmpd="sng" algn="ctr">
                      <a:solidFill>
                        <a:schemeClr val="tx1"/>
                      </a:solidFill>
                      <a:prstDash val="solid"/>
                      <a:round/>
                      <a:headEnd type="none" w="sm" len="sm"/>
                      <a:tailEnd type="none" w="sm" len="sm"/>
                    </a:lnL>
                    <a:lnR w="9525" cap="flat" cmpd="sng" algn="ctr">
                      <a:solidFill>
                        <a:schemeClr val="tx1"/>
                      </a:solidFill>
                      <a:prstDash val="solid"/>
                      <a:round/>
                      <a:headEnd type="none" w="sm" len="sm"/>
                      <a:tailEnd type="none" w="sm" len="sm"/>
                    </a:lnR>
                    <a:lnT w="952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307975">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rPr>
                        <a:t>Try each address in sequence until one succeeds.</a:t>
                      </a:r>
                    </a:p>
                  </a:txBody>
                  <a:tcPr marL="75616" marR="75616" marT="37804" marB="37804" horzOverflow="overflow">
                    <a:lnL w="952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rPr>
                        <a:t>Failover</a:t>
                      </a:r>
                    </a:p>
                  </a:txBody>
                  <a:tcPr marL="75616" marR="75616" marT="37804" marB="37804" horzOverflow="overflow">
                    <a:lnL w="12700" cap="flat" cmpd="sng" algn="ctr">
                      <a:solidFill>
                        <a:schemeClr val="tx1"/>
                      </a:solidFill>
                      <a:prstDash val="solid"/>
                      <a:round/>
                      <a:headEnd type="none" w="sm" len="sm"/>
                      <a:tailEnd type="none" w="sm" len="sm"/>
                    </a:lnL>
                    <a:lnR w="952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8788">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rPr>
                        <a:t>Try each address randomly until one succeeds.</a:t>
                      </a:r>
                    </a:p>
                  </a:txBody>
                  <a:tcPr marL="75616" marR="75616" marT="37804" marB="37804" horzOverflow="overflow">
                    <a:lnL w="952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rPr>
                        <a:t>Failover</a:t>
                      </a:r>
                    </a:p>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rPr>
                        <a:t>Load balancing</a:t>
                      </a:r>
                    </a:p>
                  </a:txBody>
                  <a:tcPr marL="75616" marR="75616" marT="37804" marB="37804" horzOverflow="overflow">
                    <a:lnL w="12700" cap="flat" cmpd="sng" algn="ctr">
                      <a:solidFill>
                        <a:schemeClr val="tx1"/>
                      </a:solidFill>
                      <a:prstDash val="solid"/>
                      <a:round/>
                      <a:headEnd type="none" w="sm" len="sm"/>
                      <a:tailEnd type="none" w="sm" len="sm"/>
                    </a:lnL>
                    <a:lnR w="952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8288">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rPr>
                        <a:t>Try one address selected at random.</a:t>
                      </a:r>
                    </a:p>
                  </a:txBody>
                  <a:tcPr marL="75616" marR="75616" marT="37804" marB="37804" horzOverflow="overflow">
                    <a:lnL w="952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rPr>
                        <a:t>Load balancing</a:t>
                      </a:r>
                    </a:p>
                  </a:txBody>
                  <a:tcPr marL="75616" marR="75616" marT="37804" marB="37804" horzOverflow="overflow">
                    <a:lnL w="12700" cap="flat" cmpd="sng" algn="ctr">
                      <a:solidFill>
                        <a:schemeClr val="tx1"/>
                      </a:solidFill>
                      <a:prstDash val="solid"/>
                      <a:round/>
                      <a:headEnd type="none" w="sm" len="sm"/>
                      <a:tailEnd type="none" w="sm" len="sm"/>
                    </a:lnL>
                    <a:lnR w="952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0375">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rPr>
                        <a:t>Use each address in sequence until the destination is reached.</a:t>
                      </a:r>
                    </a:p>
                  </a:txBody>
                  <a:tcPr marL="75616" marR="75616" marT="37804" marB="37804" horzOverflow="overflow">
                    <a:lnL w="952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rPr>
                        <a:t>Source routing</a:t>
                      </a:r>
                    </a:p>
                  </a:txBody>
                  <a:tcPr marL="75616" marR="75616" marT="37804" marB="37804" horzOverflow="overflow">
                    <a:lnL w="12700" cap="flat" cmpd="sng" algn="ctr">
                      <a:solidFill>
                        <a:schemeClr val="tx1"/>
                      </a:solidFill>
                      <a:prstDash val="solid"/>
                      <a:round/>
                      <a:headEnd type="none" w="sm" len="sm"/>
                      <a:tailEnd type="none" w="sm" len="sm"/>
                    </a:lnL>
                    <a:lnR w="952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3525">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rPr>
                        <a:t>Use only the first address.</a:t>
                      </a:r>
                    </a:p>
                  </a:txBody>
                  <a:tcPr marL="75616" marR="75616" marT="37804" marB="37804" horzOverflow="overflow">
                    <a:lnL w="952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952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rPr>
                        <a:t>None</a:t>
                      </a:r>
                    </a:p>
                  </a:txBody>
                  <a:tcPr marL="75616" marR="75616" marT="37804" marB="37804" horzOverflow="overflow">
                    <a:lnL w="12700" cap="flat" cmpd="sng" algn="ctr">
                      <a:solidFill>
                        <a:schemeClr val="tx1"/>
                      </a:solidFill>
                      <a:prstDash val="solid"/>
                      <a:round/>
                      <a:headEnd type="none" w="sm" len="sm"/>
                      <a:tailEnd type="none" w="sm" len="sm"/>
                    </a:lnL>
                    <a:lnR w="952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952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FC8A040C-C5E2-4E9D-A0C7-78836BF5145D}" type="slidenum">
              <a:rPr lang="en-US"/>
              <a:pPr/>
              <a:t>28</a:t>
            </a:fld>
            <a:endParaRPr lang="en-US"/>
          </a:p>
        </p:txBody>
      </p:sp>
      <p:sp>
        <p:nvSpPr>
          <p:cNvPr id="364546" name="Rectangle 2"/>
          <p:cNvSpPr>
            <a:spLocks noChangeArrowheads="1" noTextEdit="1"/>
          </p:cNvSpPr>
          <p:nvPr>
            <p:ph type="sldImg"/>
          </p:nvPr>
        </p:nvSpPr>
        <p:spPr>
          <a:ln/>
        </p:spPr>
      </p:sp>
      <p:sp>
        <p:nvSpPr>
          <p:cNvPr id="364547" name="Rectangle 3"/>
          <p:cNvSpPr>
            <a:spLocks noGrp="1" noChangeArrowheads="1"/>
          </p:cNvSpPr>
          <p:nvPr>
            <p:ph type="body" idx="1"/>
          </p:nvPr>
        </p:nvSpPr>
        <p:spPr>
          <a:xfrm>
            <a:off x="458788" y="5221288"/>
            <a:ext cx="6073775" cy="3541712"/>
          </a:xfrm>
        </p:spPr>
        <p:txBody>
          <a:bodyPr/>
          <a:lstStyle/>
          <a:p>
            <a:r>
              <a:rPr lang="en-US"/>
              <a:t>Testing Oracle Net Connectivity</a:t>
            </a:r>
          </a:p>
          <a:p>
            <a:pPr lvl="1"/>
            <a:r>
              <a:rPr lang="en-US">
                <a:latin typeface="Courier New" pitchFamily="49" charset="0"/>
              </a:rPr>
              <a:t>tnsping</a:t>
            </a:r>
            <a:r>
              <a:rPr lang="en-US"/>
              <a:t> is the Oracle Net equivalent of the TCP/IP ping utility. It offers a quick test to verify that the network path to a destination is good. For example, enter </a:t>
            </a:r>
            <a:r>
              <a:rPr lang="en-US">
                <a:latin typeface="Courier New" pitchFamily="49" charset="0"/>
              </a:rPr>
              <a:t>tnsping orcl</a:t>
            </a:r>
            <a:r>
              <a:rPr lang="en-US"/>
              <a:t> in a command-line window.</a:t>
            </a:r>
          </a:p>
          <a:p>
            <a:pPr lvl="1"/>
            <a:r>
              <a:rPr lang="en-US"/>
              <a:t>The utility validates that the host name, port, and protocol reach a listener. It does not actually check whether the listener handles the service name. The </a:t>
            </a:r>
            <a:r>
              <a:rPr lang="en-US">
                <a:latin typeface="Courier New" pitchFamily="49" charset="0"/>
              </a:rPr>
              <a:t>tnsping</a:t>
            </a:r>
            <a:r>
              <a:rPr lang="en-US"/>
              <a:t> utility also reveals the location of the configuration files. In a system with multiple </a:t>
            </a:r>
            <a:r>
              <a:rPr lang="en-US">
                <a:latin typeface="Courier New" pitchFamily="49" charset="0"/>
              </a:rPr>
              <a:t>ORACLE_HOME</a:t>
            </a:r>
            <a:r>
              <a:rPr lang="en-US"/>
              <a:t> locations, this can be helpful.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2D4FF30A-9C76-46F9-B33C-3D0C35FF2E5F}" type="slidenum">
              <a:rPr lang="en-US"/>
              <a:pPr/>
              <a:t>29</a:t>
            </a:fld>
            <a:endParaRPr lang="en-US"/>
          </a:p>
        </p:txBody>
      </p:sp>
      <p:sp>
        <p:nvSpPr>
          <p:cNvPr id="366594" name="Rectangle 2"/>
          <p:cNvSpPr>
            <a:spLocks noChangeArrowheads="1" noTextEdit="1"/>
          </p:cNvSpPr>
          <p:nvPr>
            <p:ph type="sldImg"/>
          </p:nvPr>
        </p:nvSpPr>
        <p:spPr>
          <a:ln/>
        </p:spPr>
      </p:sp>
      <p:sp>
        <p:nvSpPr>
          <p:cNvPr id="366595" name="Rectangle 3"/>
          <p:cNvSpPr>
            <a:spLocks noGrp="1" noChangeArrowheads="1"/>
          </p:cNvSpPr>
          <p:nvPr>
            <p:ph type="body" idx="1"/>
          </p:nvPr>
        </p:nvSpPr>
        <p:spPr>
          <a:xfrm>
            <a:off x="458788" y="5221288"/>
            <a:ext cx="6073775" cy="3541712"/>
          </a:xfrm>
        </p:spPr>
        <p:txBody>
          <a:bodyPr/>
          <a:lstStyle/>
          <a:p>
            <a:r>
              <a:rPr lang="en-US"/>
              <a:t>User Sessions: Dedicated Server Process</a:t>
            </a:r>
          </a:p>
          <a:p>
            <a:pPr lvl="1"/>
            <a:r>
              <a:rPr lang="en-US"/>
              <a:t>With dedicated server processes, there is a one-to-one ratio of server processes to user processes. Each server process uses system resources, including CPU cycles and memory.</a:t>
            </a:r>
          </a:p>
          <a:p>
            <a:pPr lvl="1"/>
            <a:r>
              <a:rPr lang="en-US"/>
              <a:t>In a heavily loaded system, the memory and CPU resources that are used by dedicated server processes can be prohibitive and can negatively affect the system’s scalability. If your system is being negatively affected by the resource demands of the dedicated server architecture, you have the following options:</a:t>
            </a:r>
          </a:p>
          <a:p>
            <a:pPr lvl="2"/>
            <a:r>
              <a:rPr lang="en-US"/>
              <a:t>Increasing system resources by adding more memory and additional CPU capability</a:t>
            </a:r>
          </a:p>
          <a:p>
            <a:pPr lvl="2"/>
            <a:r>
              <a:rPr lang="en-US"/>
              <a:t>Using the Oracle Shared Server Process architecture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861B2FF2-FE8E-42BB-9F74-9BCF939F7B1D}" type="slidenum">
              <a:rPr lang="en-US"/>
              <a:pPr/>
              <a:t>3</a:t>
            </a:fld>
            <a:endParaRPr lang="en-US"/>
          </a:p>
        </p:txBody>
      </p:sp>
      <p:sp>
        <p:nvSpPr>
          <p:cNvPr id="319490" name="Rectangle 2"/>
          <p:cNvSpPr>
            <a:spLocks noChangeArrowheads="1" noTextEdit="1"/>
          </p:cNvSpPr>
          <p:nvPr>
            <p:ph type="sldImg"/>
          </p:nvPr>
        </p:nvSpPr>
        <p:spPr>
          <a:ln/>
        </p:spPr>
      </p:sp>
      <p:sp>
        <p:nvSpPr>
          <p:cNvPr id="319491" name="Rectangle 3"/>
          <p:cNvSpPr>
            <a:spLocks noGrp="1" noChangeArrowheads="1"/>
          </p:cNvSpPr>
          <p:nvPr>
            <p:ph type="body" idx="1"/>
          </p:nvPr>
        </p:nvSpPr>
        <p:spPr>
          <a:xfrm>
            <a:off x="458788" y="5221288"/>
            <a:ext cx="6073775" cy="3541712"/>
          </a:xfrm>
        </p:spPr>
        <p:txBody>
          <a:bodyPr/>
          <a:lstStyle/>
          <a:p>
            <a:r>
              <a:rPr lang="en-US"/>
              <a:t>Oracle Net Services</a:t>
            </a:r>
          </a:p>
          <a:p>
            <a:pPr lvl="1"/>
            <a:r>
              <a:rPr lang="en-US"/>
              <a:t>Oracle Net Services enables network connections from a client or middle-tier application to the Oracle server. After a network session is established, Oracle Net acts as the data courier for both the client application and the database server. It is responsible for establishing and maintaining the connection between the client application and database server, as well as exchanging messages between them. Oracle Net (or something that simulates Oracle Net, such as Java Database Connectivity) is located on each computer that needs to talk to the database server. </a:t>
            </a:r>
          </a:p>
          <a:p>
            <a:pPr lvl="1"/>
            <a:r>
              <a:rPr lang="en-US"/>
              <a:t>On the client computer, Oracle Net is a background component for application connections to the database. </a:t>
            </a:r>
          </a:p>
          <a:p>
            <a:pPr lvl="1"/>
            <a:r>
              <a:rPr lang="en-US"/>
              <a:t>On the database server, Oracle Net includes an active process called the </a:t>
            </a:r>
            <a:r>
              <a:rPr lang="en-US" i="1"/>
              <a:t>Oracle Net Listener</a:t>
            </a:r>
            <a:r>
              <a:rPr lang="en-US"/>
              <a:t>, which is responsible for coordinating connections between the database and external applications. </a:t>
            </a:r>
          </a:p>
          <a:p>
            <a:pPr lvl="1"/>
            <a:r>
              <a:rPr lang="en-US"/>
              <a:t>The most common use of Oracle Net Services is to allow incoming database connections. You can configure additional net services to allow access to external code libraries (EXTPROC) and to connect the Oracle instance to non-Oracle data sources (such as Sybase, Informix, DB2, and SQL Server) through Oracle Heterogeneous Services.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61866C4F-0F21-44E2-A99A-D3C75DDE0B86}" type="slidenum">
              <a:rPr lang="en-US"/>
              <a:pPr/>
              <a:t>30</a:t>
            </a:fld>
            <a:endParaRPr lang="en-US"/>
          </a:p>
        </p:txBody>
      </p:sp>
      <p:sp>
        <p:nvSpPr>
          <p:cNvPr id="368642" name="Rectangle 2"/>
          <p:cNvSpPr>
            <a:spLocks noChangeArrowheads="1" noTextEdit="1"/>
          </p:cNvSpPr>
          <p:nvPr>
            <p:ph type="sldImg"/>
          </p:nvPr>
        </p:nvSpPr>
        <p:spPr>
          <a:ln/>
        </p:spPr>
      </p:sp>
      <p:sp>
        <p:nvSpPr>
          <p:cNvPr id="368643" name="Rectangle 3"/>
          <p:cNvSpPr>
            <a:spLocks noGrp="1" noChangeArrowheads="1"/>
          </p:cNvSpPr>
          <p:nvPr>
            <p:ph type="body" idx="1"/>
          </p:nvPr>
        </p:nvSpPr>
        <p:spPr>
          <a:xfrm>
            <a:off x="458788" y="5221288"/>
            <a:ext cx="6073775" cy="3541712"/>
          </a:xfrm>
        </p:spPr>
        <p:txBody>
          <a:bodyPr/>
          <a:lstStyle/>
          <a:p>
            <a:r>
              <a:rPr lang="en-US"/>
              <a:t>User Sessions: Shared Server Processes</a:t>
            </a:r>
          </a:p>
          <a:p>
            <a:pPr lvl="1"/>
            <a:r>
              <a:rPr lang="en-US"/>
              <a:t>Each service that participates in the shared server process architecture has at least one dispatcher process (and usually more). When a connection request arrives, the listener does not spawn a dedicated server process. Instead, the listener maintains a list of dispatchers that are available for each service name, along with the connection load (number of concurrent connections) for each dispatcher.</a:t>
            </a:r>
          </a:p>
          <a:p>
            <a:pPr lvl="1"/>
            <a:r>
              <a:rPr lang="en-US"/>
              <a:t>Connection requests are routed to the lightest loaded dispatcher that is servicing a given service name. Users remain connected to the same dispatcher for the duration of a session.</a:t>
            </a:r>
          </a:p>
          <a:p>
            <a:pPr lvl="1"/>
            <a:r>
              <a:rPr lang="en-US"/>
              <a:t>Unlike dedicated server processes, a single dispatcher can manage hundreds of user sessions. </a:t>
            </a:r>
          </a:p>
          <a:p>
            <a:pPr lvl="1"/>
            <a:r>
              <a:rPr lang="en-US"/>
              <a:t>Dispatchers do not actually handle the work of user requests. Instead, they pass user requests to a common queue located in the shared pool portion of the SGA. </a:t>
            </a:r>
          </a:p>
          <a:p>
            <a:pPr lvl="1"/>
            <a:r>
              <a:rPr lang="en-US"/>
              <a:t>Shared server processes take over most of the work of dedicated server processes, pulling requests from the queue and processing them until they are complete.</a:t>
            </a:r>
          </a:p>
          <a:p>
            <a:pPr lvl="1"/>
            <a:r>
              <a:rPr lang="en-US"/>
              <a:t>Because a single user session may have requests processed by multiple shared server processes, most of the memory structures that are usually stored in the PGA must be in a shared memory location (by default, in the shared pool). However, if the large pool is configured or if </a:t>
            </a:r>
            <a:r>
              <a:rPr lang="en-US">
                <a:latin typeface="Courier New" pitchFamily="49" charset="0"/>
              </a:rPr>
              <a:t>SGA_TARGET</a:t>
            </a:r>
            <a:r>
              <a:rPr lang="en-US"/>
              <a:t> is set for automatic memory management, these memory structures are stored in the large pool portion of the SGA.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1E9AF52B-7C2B-4EA2-A600-EE9AEF25F104}" type="slidenum">
              <a:rPr lang="en-US"/>
              <a:pPr/>
              <a:t>31</a:t>
            </a:fld>
            <a:endParaRPr lang="en-US"/>
          </a:p>
        </p:txBody>
      </p:sp>
      <p:sp>
        <p:nvSpPr>
          <p:cNvPr id="370690" name="Rectangle 2"/>
          <p:cNvSpPr>
            <a:spLocks noChangeArrowheads="1" noTextEdit="1"/>
          </p:cNvSpPr>
          <p:nvPr>
            <p:ph type="sldImg"/>
          </p:nvPr>
        </p:nvSpPr>
        <p:spPr>
          <a:ln/>
        </p:spPr>
      </p:sp>
      <p:sp>
        <p:nvSpPr>
          <p:cNvPr id="370691" name="Rectangle 3"/>
          <p:cNvSpPr>
            <a:spLocks noGrp="1" noChangeArrowheads="1"/>
          </p:cNvSpPr>
          <p:nvPr>
            <p:ph type="body" idx="1"/>
          </p:nvPr>
        </p:nvSpPr>
        <p:spPr>
          <a:xfrm>
            <a:off x="458788" y="5221288"/>
            <a:ext cx="6073775" cy="3541712"/>
          </a:xfrm>
        </p:spPr>
        <p:txBody>
          <a:bodyPr/>
          <a:lstStyle/>
          <a:p>
            <a:r>
              <a:rPr lang="en-US"/>
              <a:t>SGA and PGA</a:t>
            </a:r>
          </a:p>
          <a:p>
            <a:pPr lvl="1"/>
            <a:r>
              <a:rPr lang="en-US"/>
              <a:t>The contents of the SGA and PGA differ when dedicated servers or shared servers are used:</a:t>
            </a:r>
          </a:p>
          <a:p>
            <a:pPr lvl="2"/>
            <a:r>
              <a:rPr lang="en-US"/>
              <a:t>Text and parsed forms of all SQL statements are stored in the SGA.</a:t>
            </a:r>
          </a:p>
          <a:p>
            <a:pPr lvl="2"/>
            <a:r>
              <a:rPr lang="en-US"/>
              <a:t>The cursor state contains run-time memory values for the SQL statement, such as rows retrieved.</a:t>
            </a:r>
          </a:p>
          <a:p>
            <a:pPr lvl="2"/>
            <a:r>
              <a:rPr lang="en-US"/>
              <a:t>User-session data includes security and resource usage information.</a:t>
            </a:r>
          </a:p>
          <a:p>
            <a:pPr lvl="2"/>
            <a:r>
              <a:rPr lang="en-US"/>
              <a:t>The stack space contains local variables for the process.</a:t>
            </a:r>
          </a:p>
          <a:p>
            <a:r>
              <a:rPr lang="en-US"/>
              <a:t>Technical Note</a:t>
            </a:r>
          </a:p>
          <a:p>
            <a:pPr lvl="1"/>
            <a:r>
              <a:rPr lang="en-US"/>
              <a:t>The change in the SGA and PGA is transparent to the user; however, if you are supporting multiple users, you need to increase the </a:t>
            </a:r>
            <a:r>
              <a:rPr lang="en-US">
                <a:latin typeface="Courier New" pitchFamily="49" charset="0"/>
              </a:rPr>
              <a:t>LARGE_POOL_SIZE</a:t>
            </a:r>
            <a:r>
              <a:rPr lang="en-US"/>
              <a:t> initialization parameter. Each shared server process must access the data spaces of all sessions so that any server can handle requests from any session. Space is allocated in the SGA for each session’s data space. You limit the amount of space that a session can allocate by setting the </a:t>
            </a:r>
            <a:r>
              <a:rPr lang="en-US">
                <a:latin typeface="Courier New" pitchFamily="49" charset="0"/>
              </a:rPr>
              <a:t>PRIVATE_SGA</a:t>
            </a:r>
            <a:r>
              <a:rPr lang="en-US"/>
              <a:t> resource limit in the Database Services region of the General page of the user’s profile.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709986E1-723A-4C14-8363-A097D742FF41}" type="slidenum">
              <a:rPr lang="en-US"/>
              <a:pPr/>
              <a:t>32</a:t>
            </a:fld>
            <a:endParaRPr lang="en-US"/>
          </a:p>
        </p:txBody>
      </p:sp>
      <p:sp>
        <p:nvSpPr>
          <p:cNvPr id="372738" name="Rectangle 2"/>
          <p:cNvSpPr>
            <a:spLocks noChangeArrowheads="1" noTextEdit="1"/>
          </p:cNvSpPr>
          <p:nvPr>
            <p:ph type="sldImg"/>
          </p:nvPr>
        </p:nvSpPr>
        <p:spPr>
          <a:ln/>
        </p:spPr>
      </p:sp>
      <p:sp>
        <p:nvSpPr>
          <p:cNvPr id="372739" name="Rectangle 3"/>
          <p:cNvSpPr>
            <a:spLocks noGrp="1" noChangeArrowheads="1"/>
          </p:cNvSpPr>
          <p:nvPr>
            <p:ph type="body" idx="1"/>
          </p:nvPr>
        </p:nvSpPr>
        <p:spPr>
          <a:xfrm>
            <a:off x="458788" y="5221288"/>
            <a:ext cx="6073775" cy="3541712"/>
          </a:xfrm>
        </p:spPr>
        <p:txBody>
          <a:bodyPr/>
          <a:lstStyle/>
          <a:p>
            <a:r>
              <a:rPr lang="en-US"/>
              <a:t>Shared Server: Connection Pooling</a:t>
            </a:r>
          </a:p>
          <a:p>
            <a:pPr lvl="1"/>
            <a:r>
              <a:rPr lang="en-US"/>
              <a:t>The connection-pooling feature enables the database server to time out an idle session and use the connection to service an active session. The idle logical session remains open, and the physical connection is automatically reestablished when the next request comes from that session. Therefore, Web applications can allow larger numbers of concurrent users to be accommodated with existing hardware. Connection pooling is configurable through the shared server. </a:t>
            </a:r>
          </a:p>
          <a:p>
            <a:pPr lvl="1"/>
            <a:r>
              <a:rPr lang="en-US"/>
              <a:t>In this example, the Oracle database server has been configured with 255 connections. One of the clients has been idle past the specified time. Connection pooling makes this connection available to an incoming client connection, which is the 256th connection. When the idle client has more work to do, the connection is reestablished for that client with another client’s idle connection.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CB54C3A2-A822-4EBF-AD9E-7FB0502EB088}" type="slidenum">
              <a:rPr lang="en-US"/>
              <a:pPr/>
              <a:t>33</a:t>
            </a:fld>
            <a:endParaRPr lang="en-US"/>
          </a:p>
        </p:txBody>
      </p:sp>
      <p:sp>
        <p:nvSpPr>
          <p:cNvPr id="374786" name="Rectangle 2"/>
          <p:cNvSpPr>
            <a:spLocks noChangeArrowheads="1" noTextEdit="1"/>
          </p:cNvSpPr>
          <p:nvPr>
            <p:ph type="sldImg"/>
          </p:nvPr>
        </p:nvSpPr>
        <p:spPr>
          <a:ln/>
        </p:spPr>
      </p:sp>
      <p:sp>
        <p:nvSpPr>
          <p:cNvPr id="374787" name="Rectangle 3"/>
          <p:cNvSpPr>
            <a:spLocks noGrp="1" noChangeArrowheads="1"/>
          </p:cNvSpPr>
          <p:nvPr>
            <p:ph type="body" idx="1"/>
          </p:nvPr>
        </p:nvSpPr>
        <p:spPr>
          <a:xfrm>
            <a:off x="458788" y="5221288"/>
            <a:ext cx="6073775" cy="3541712"/>
          </a:xfrm>
        </p:spPr>
        <p:txBody>
          <a:bodyPr/>
          <a:lstStyle/>
          <a:p>
            <a:r>
              <a:rPr lang="en-US"/>
              <a:t>When Not to Use a Shared Server</a:t>
            </a:r>
          </a:p>
          <a:p>
            <a:pPr lvl="1"/>
            <a:r>
              <a:rPr lang="en-US"/>
              <a:t>The Oracle Shared Server architecture is an efficient process and memory use model, but it is not appropriate for all connections. Because of the common request queue and the fact that many users may share a dispatcher response queue, shared servers do not perform well with operations that must deal with large sets of data, such as warehouse queries or batch processing.</a:t>
            </a:r>
          </a:p>
          <a:p>
            <a:pPr lvl="1"/>
            <a:r>
              <a:rPr lang="en-US"/>
              <a:t>Backup and recovery sessions that use Oracle Recovery Manager (discussed in later lessons) also deal with very large data sets and must make use of dedicated connections.</a:t>
            </a:r>
          </a:p>
          <a:p>
            <a:pPr lvl="1"/>
            <a:r>
              <a:rPr lang="en-US"/>
              <a:t>Many administration tasks must not (and cannot) be performed by using shared server connections. These include starting up and shutting down the instance, creating tablespaces and data files, maintaining indexes and tables, analyzing statistics, and many other tasks that are commonly performed by the DBA. All DBA sessions must choose dedicated servers.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8BD4596C-7EB9-4C9A-BE54-58AB0E2A0B3E}" type="slidenum">
              <a:rPr lang="en-US"/>
              <a:pPr/>
              <a:t>34</a:t>
            </a:fld>
            <a:endParaRPr lang="en-US"/>
          </a:p>
        </p:txBody>
      </p:sp>
      <p:sp>
        <p:nvSpPr>
          <p:cNvPr id="376834" name="Rectangle 2"/>
          <p:cNvSpPr>
            <a:spLocks noChangeArrowheads="1" noTextEdit="1"/>
          </p:cNvSpPr>
          <p:nvPr>
            <p:ph type="sldImg"/>
          </p:nvPr>
        </p:nvSpPr>
        <p:spPr>
          <a:ln/>
        </p:spPr>
      </p:sp>
      <p:sp>
        <p:nvSpPr>
          <p:cNvPr id="376835" name="Rectangle 3"/>
          <p:cNvSpPr>
            <a:spLocks noGrp="1" noChangeArrowheads="1"/>
          </p:cNvSpPr>
          <p:nvPr>
            <p:ph type="body" idx="1"/>
          </p:nvPr>
        </p:nvSpPr>
        <p:spPr>
          <a:xfrm>
            <a:off x="458788" y="5221288"/>
            <a:ext cx="6073775" cy="3541712"/>
          </a:xfrm>
        </p:spPr>
        <p:txBody>
          <a:bodyPr/>
          <a:lstStyle/>
          <a:p>
            <a:r>
              <a:rPr lang="en-US"/>
              <a:t>Configuring Communication Between Databases</a:t>
            </a:r>
          </a:p>
          <a:p>
            <a:pPr lvl="1"/>
            <a:r>
              <a:rPr lang="en-US"/>
              <a:t>A database link is a schema object in one database that enables you to access objects on another database. The other database need not be an Oracle database system. However, to access non-Oracle systems, you must use Oracle Heterogeneous Services.</a:t>
            </a:r>
          </a:p>
          <a:p>
            <a:pPr lvl="1"/>
            <a:r>
              <a:rPr lang="en-US"/>
              <a:t>To create a private database link, you must have the </a:t>
            </a:r>
            <a:r>
              <a:rPr lang="en-US">
                <a:latin typeface="Courier New" pitchFamily="49" charset="0"/>
              </a:rPr>
              <a:t>CREATE DATABASE LINK</a:t>
            </a:r>
            <a:r>
              <a:rPr lang="en-US"/>
              <a:t> system privilege. To create a public database link, you must have the </a:t>
            </a:r>
            <a:r>
              <a:rPr lang="en-US">
                <a:latin typeface="Courier New" pitchFamily="49" charset="0"/>
              </a:rPr>
              <a:t>CREATE PUBLIC DATABASE LINK</a:t>
            </a:r>
            <a:r>
              <a:rPr lang="en-US"/>
              <a:t> system privilege. You must also have the </a:t>
            </a:r>
            <a:r>
              <a:rPr lang="en-US">
                <a:latin typeface="Courier New" pitchFamily="49" charset="0"/>
              </a:rPr>
              <a:t>CREATE SESSION</a:t>
            </a:r>
            <a:r>
              <a:rPr lang="en-US"/>
              <a:t> system privilege on the remote Oracle database. </a:t>
            </a:r>
          </a:p>
          <a:p>
            <a:pPr lvl="1"/>
            <a:r>
              <a:rPr lang="en-US"/>
              <a:t>When an application uses a database link to access a remote database, Oracle Database establishes a database session in the remote database on behalf of the local request. The </a:t>
            </a:r>
            <a:r>
              <a:rPr lang="en-US">
                <a:latin typeface="Courier New" pitchFamily="49" charset="0"/>
              </a:rPr>
              <a:t>CONNECT TO</a:t>
            </a:r>
            <a:r>
              <a:rPr lang="en-US"/>
              <a:t> clause that is used in creating a database link determines how the connection is established on the remote database. You can create fixed user, current user, and connected user database links. Current user links are available only through the Oracle Advanced Security option. The example in the slide shows the syntax to create a fixed user database link.</a:t>
            </a:r>
          </a:p>
          <a:p>
            <a:pPr lvl="1"/>
            <a:r>
              <a:rPr lang="en-US"/>
              <a:t>After you create a database link, you can use it to refer to tables and views on the other database. In SQL statements, you can refer to a table or view on the other database by appending </a:t>
            </a:r>
            <a:r>
              <a:rPr lang="en-US">
                <a:latin typeface="Courier New" pitchFamily="49" charset="0"/>
              </a:rPr>
              <a:t>@dblink</a:t>
            </a:r>
            <a:r>
              <a:rPr lang="en-US"/>
              <a:t> to the table or view name. You can query a table or view on the other database or use any </a:t>
            </a:r>
            <a:r>
              <a:rPr lang="en-US">
                <a:latin typeface="Courier New" pitchFamily="49" charset="0"/>
              </a:rPr>
              <a:t>INSERT</a:t>
            </a:r>
            <a:r>
              <a:rPr lang="en-US"/>
              <a:t>, </a:t>
            </a:r>
            <a:r>
              <a:rPr lang="en-US">
                <a:latin typeface="Courier New" pitchFamily="49" charset="0"/>
              </a:rPr>
              <a:t>UPDATE</a:t>
            </a:r>
            <a:r>
              <a:rPr lang="en-US"/>
              <a:t>, </a:t>
            </a:r>
            <a:r>
              <a:rPr lang="en-US">
                <a:latin typeface="Courier New" pitchFamily="49" charset="0"/>
              </a:rPr>
              <a:t>DELETE</a:t>
            </a:r>
            <a:r>
              <a:rPr lang="en-US"/>
              <a:t>, or </a:t>
            </a:r>
            <a:r>
              <a:rPr lang="en-US">
                <a:latin typeface="Courier New" pitchFamily="49" charset="0"/>
              </a:rPr>
              <a:t>LOCK TABLE</a:t>
            </a:r>
            <a:r>
              <a:rPr lang="en-US"/>
              <a:t> statement for the table.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1CAC4F9A-84AD-4C0C-A92D-3B94847CC910}" type="slidenum">
              <a:rPr lang="en-US"/>
              <a:pPr/>
              <a:t>35</a:t>
            </a:fld>
            <a:endParaRPr lang="en-US"/>
          </a:p>
        </p:txBody>
      </p:sp>
      <p:sp>
        <p:nvSpPr>
          <p:cNvPr id="378882" name="Rectangle 2"/>
          <p:cNvSpPr>
            <a:spLocks noChangeArrowheads="1" noTextEdit="1"/>
          </p:cNvSpPr>
          <p:nvPr>
            <p:ph type="sldImg"/>
          </p:nvPr>
        </p:nvSpPr>
        <p:spPr>
          <a:ln/>
        </p:spPr>
      </p:sp>
      <p:sp>
        <p:nvSpPr>
          <p:cNvPr id="378883" name="Rectangle 3"/>
          <p:cNvSpPr>
            <a:spLocks noGrp="1" noChangeArrowheads="1"/>
          </p:cNvSpPr>
          <p:nvPr>
            <p:ph type="body" idx="1"/>
          </p:nvPr>
        </p:nvSpPr>
        <p:spPr>
          <a:xfrm>
            <a:off x="458788" y="5221288"/>
            <a:ext cx="6073775" cy="3541712"/>
          </a:xfrm>
        </p:spPr>
        <p:txBody>
          <a:bodyPr/>
          <a:lstStyle/>
          <a:p>
            <a:r>
              <a:rPr lang="en-US"/>
              <a:t>Connecting to Another Database</a:t>
            </a:r>
          </a:p>
          <a:p>
            <a:pPr lvl="1"/>
            <a:r>
              <a:rPr lang="en-US"/>
              <a:t>The slide shows the </a:t>
            </a:r>
            <a:r>
              <a:rPr lang="en-US">
                <a:latin typeface="Courier New" pitchFamily="49" charset="0"/>
              </a:rPr>
              <a:t>tnsnames.ora</a:t>
            </a:r>
            <a:r>
              <a:rPr lang="en-US"/>
              <a:t> entry that is needed before creating a database link. </a:t>
            </a:r>
            <a:br>
              <a:rPr lang="en-US"/>
            </a:br>
            <a:r>
              <a:rPr lang="en-US"/>
              <a:t>The example shows a fixed user database link called </a:t>
            </a:r>
            <a:r>
              <a:rPr lang="en-US">
                <a:latin typeface="Courier New" pitchFamily="49" charset="0"/>
              </a:rPr>
              <a:t>REMOTE </a:t>
            </a:r>
            <a:r>
              <a:rPr lang="en-US"/>
              <a:t>that is connecting to the user </a:t>
            </a:r>
            <a:r>
              <a:rPr lang="en-US">
                <a:latin typeface="Courier New" pitchFamily="49" charset="0"/>
              </a:rPr>
              <a:t>HR</a:t>
            </a:r>
            <a:r>
              <a:rPr lang="en-US"/>
              <a:t> by using the connect string </a:t>
            </a:r>
            <a:r>
              <a:rPr lang="en-US">
                <a:latin typeface="Courier New" pitchFamily="49" charset="0"/>
              </a:rPr>
              <a:t>REMOTE_ORCL</a:t>
            </a:r>
            <a:r>
              <a:rPr lang="en-US"/>
              <a:t>. After you create a database link, you can use it to refer to tables and views on the other database. </a:t>
            </a:r>
          </a:p>
          <a:p>
            <a:pPr lvl="1"/>
            <a:r>
              <a:rPr lang="en-US"/>
              <a:t>The description of the view is as follows:</a:t>
            </a:r>
          </a:p>
          <a:p>
            <a:pPr lvl="4"/>
            <a:r>
              <a:rPr lang="en-US"/>
              <a:t>SQL&gt; DESC DBA_DB_LINKS</a:t>
            </a:r>
          </a:p>
          <a:p>
            <a:pPr lvl="4"/>
            <a:r>
              <a:rPr lang="en-US"/>
              <a:t> Name                  Null?    Type</a:t>
            </a:r>
          </a:p>
          <a:p>
            <a:pPr lvl="4"/>
            <a:r>
              <a:rPr lang="en-US"/>
              <a:t> -------------------- -------- ----------------------------</a:t>
            </a:r>
          </a:p>
          <a:p>
            <a:pPr lvl="4"/>
            <a:r>
              <a:rPr lang="en-US"/>
              <a:t> OWNER                NOT NULL VARCHAR2(30)</a:t>
            </a:r>
          </a:p>
          <a:p>
            <a:pPr lvl="4"/>
            <a:r>
              <a:rPr lang="en-US"/>
              <a:t> DB_LINK              NOT NULL VARCHAR2(128)</a:t>
            </a:r>
          </a:p>
          <a:p>
            <a:pPr lvl="4"/>
            <a:r>
              <a:rPr lang="en-US"/>
              <a:t> USERNAME             VARCHAR2(30)</a:t>
            </a:r>
          </a:p>
          <a:p>
            <a:pPr lvl="4"/>
            <a:r>
              <a:rPr lang="en-US"/>
              <a:t> HOST                 VARCHAR2(2000)</a:t>
            </a:r>
          </a:p>
          <a:p>
            <a:pPr lvl="4"/>
            <a:r>
              <a:rPr lang="en-US"/>
              <a:t> CREATED              NOT NULL DATE </a:t>
            </a:r>
          </a:p>
          <a:p>
            <a:pPr lvl="4"/>
            <a:endParaRPr lang="en-US"/>
          </a:p>
          <a:p>
            <a:pPr lvl="4"/>
            <a:r>
              <a:rPr lang="en-US"/>
              <a:t>SQL&gt; select owner, db_link, username from dba_db_links;</a:t>
            </a:r>
          </a:p>
          <a:p>
            <a:pPr lvl="4"/>
            <a:endParaRPr lang="en-US"/>
          </a:p>
          <a:p>
            <a:pPr lvl="4"/>
            <a:r>
              <a:rPr lang="en-US"/>
              <a:t>OWNER        DB_LINK            USERNAME</a:t>
            </a:r>
          </a:p>
          <a:p>
            <a:pPr lvl="4"/>
            <a:r>
              <a:rPr lang="en-US"/>
              <a:t>----------- ------------------- ---------</a:t>
            </a:r>
          </a:p>
          <a:p>
            <a:pPr lvl="4"/>
            <a:r>
              <a:rPr lang="en-US"/>
              <a:t>HR          REMOTE.EXAMPLE.COM  HR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9C2CF311-0593-4CAF-A746-50051654C6FA}" type="slidenum">
              <a:rPr lang="en-US"/>
              <a:pPr/>
              <a:t>36</a:t>
            </a:fld>
            <a:endParaRPr lang="en-US"/>
          </a:p>
        </p:txBody>
      </p:sp>
      <p:sp>
        <p:nvSpPr>
          <p:cNvPr id="389122" name="Rectangle 2"/>
          <p:cNvSpPr>
            <a:spLocks noChangeArrowheads="1" noTextEdit="1"/>
          </p:cNvSpPr>
          <p:nvPr>
            <p:ph type="sldImg"/>
          </p:nvPr>
        </p:nvSpPr>
        <p:spPr>
          <a:ln/>
        </p:spPr>
      </p:sp>
      <p:sp>
        <p:nvSpPr>
          <p:cNvPr id="389123" name="Rectangle 3"/>
          <p:cNvSpPr>
            <a:spLocks noGrp="1" noChangeArrowheads="1"/>
          </p:cNvSpPr>
          <p:nvPr>
            <p:ph type="body" idx="1"/>
          </p:nvPr>
        </p:nvSpPr>
        <p:spPr>
          <a:xfrm>
            <a:off x="457200" y="5221288"/>
            <a:ext cx="6076950" cy="3541712"/>
          </a:xfrm>
        </p:spPr>
        <p:txBody>
          <a:bodyPr/>
          <a:lstStyle/>
          <a:p>
            <a:r>
              <a:rPr lang="en-US"/>
              <a:t>Answers: 1, 5</a:t>
            </a:r>
          </a:p>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CD446E3E-51C2-464C-A0A6-78A0611BA93F}" type="slidenum">
              <a:rPr lang="en-US"/>
              <a:pPr/>
              <a:t>37</a:t>
            </a:fld>
            <a:endParaRPr lang="en-US"/>
          </a:p>
        </p:txBody>
      </p:sp>
      <p:sp>
        <p:nvSpPr>
          <p:cNvPr id="391170" name="Rectangle 2"/>
          <p:cNvSpPr>
            <a:spLocks noChangeArrowheads="1" noTextEdit="1"/>
          </p:cNvSpPr>
          <p:nvPr>
            <p:ph type="sldImg"/>
          </p:nvPr>
        </p:nvSpPr>
        <p:spPr>
          <a:ln/>
        </p:spPr>
      </p:sp>
      <p:sp>
        <p:nvSpPr>
          <p:cNvPr id="391171" name="Rectangle 3"/>
          <p:cNvSpPr>
            <a:spLocks noGrp="1" noChangeArrowheads="1"/>
          </p:cNvSpPr>
          <p:nvPr>
            <p:ph type="body" idx="1"/>
          </p:nvPr>
        </p:nvSpPr>
        <p:spPr>
          <a:xfrm>
            <a:off x="457200" y="5221288"/>
            <a:ext cx="6076950" cy="3541712"/>
          </a:xfrm>
        </p:spPr>
        <p:txBody>
          <a:bodyPr/>
          <a:lstStyle/>
          <a:p>
            <a:r>
              <a:rPr lang="en-US"/>
              <a:t>Answer: 2</a:t>
            </a:r>
          </a:p>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6783C549-8C3F-4806-9193-899549703228}" type="slidenum">
              <a:rPr lang="en-US"/>
              <a:pPr/>
              <a:t>38</a:t>
            </a:fld>
            <a:endParaRPr lang="en-US"/>
          </a:p>
        </p:txBody>
      </p:sp>
      <p:sp>
        <p:nvSpPr>
          <p:cNvPr id="380930" name="Rectangle 2"/>
          <p:cNvSpPr>
            <a:spLocks noChangeArrowheads="1" noTextEdit="1"/>
          </p:cNvSpPr>
          <p:nvPr>
            <p:ph type="sldImg"/>
          </p:nvPr>
        </p:nvSpPr>
        <p:spPr>
          <a:ln/>
        </p:spPr>
      </p:sp>
      <p:sp>
        <p:nvSpPr>
          <p:cNvPr id="380931" name="Rectangle 3"/>
          <p:cNvSpPr>
            <a:spLocks noGrp="1" noChangeArrowheads="1"/>
          </p:cNvSpPr>
          <p:nvPr>
            <p:ph type="body" idx="1"/>
          </p:nvPr>
        </p:nvSpPr>
        <p:spPr>
          <a:xfrm>
            <a:off x="458788" y="5221288"/>
            <a:ext cx="6073775" cy="3541712"/>
          </a:xfrm>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3AB201EE-5F27-46AB-8764-0E3CD2DBB3B1}" type="slidenum">
              <a:rPr lang="en-US"/>
              <a:pPr/>
              <a:t>39</a:t>
            </a:fld>
            <a:endParaRPr lang="en-US"/>
          </a:p>
        </p:txBody>
      </p:sp>
      <p:sp>
        <p:nvSpPr>
          <p:cNvPr id="382978" name="Rectangle 2"/>
          <p:cNvSpPr>
            <a:spLocks noChangeArrowheads="1" noTextEdit="1"/>
          </p:cNvSpPr>
          <p:nvPr>
            <p:ph type="sldImg"/>
          </p:nvPr>
        </p:nvSpPr>
        <p:spPr>
          <a:ln/>
        </p:spPr>
      </p:sp>
      <p:sp>
        <p:nvSpPr>
          <p:cNvPr id="382979" name="Rectangle 3"/>
          <p:cNvSpPr>
            <a:spLocks noGrp="1" noChangeArrowheads="1"/>
          </p:cNvSpPr>
          <p:nvPr>
            <p:ph type="body" idx="1"/>
          </p:nvPr>
        </p:nvSpPr>
        <p:spPr>
          <a:xfrm>
            <a:off x="458788" y="5221288"/>
            <a:ext cx="6073775" cy="3541712"/>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7A463940-FEBB-458A-A63D-46A25882EAD8}" type="slidenum">
              <a:rPr lang="en-US"/>
              <a:pPr/>
              <a:t>4</a:t>
            </a:fld>
            <a:endParaRPr lang="en-US"/>
          </a:p>
        </p:txBody>
      </p:sp>
      <p:sp>
        <p:nvSpPr>
          <p:cNvPr id="321538" name="Rectangle 2"/>
          <p:cNvSpPr>
            <a:spLocks noChangeArrowheads="1" noTextEdit="1"/>
          </p:cNvSpPr>
          <p:nvPr>
            <p:ph type="sldImg"/>
          </p:nvPr>
        </p:nvSpPr>
        <p:spPr>
          <a:ln/>
        </p:spPr>
      </p:sp>
      <p:sp>
        <p:nvSpPr>
          <p:cNvPr id="321539" name="Rectangle 3"/>
          <p:cNvSpPr>
            <a:spLocks noGrp="1" noChangeArrowheads="1"/>
          </p:cNvSpPr>
          <p:nvPr>
            <p:ph type="body" idx="1"/>
          </p:nvPr>
        </p:nvSpPr>
        <p:spPr>
          <a:xfrm>
            <a:off x="458788" y="5221288"/>
            <a:ext cx="6073775" cy="3541712"/>
          </a:xfrm>
        </p:spPr>
        <p:txBody>
          <a:bodyPr/>
          <a:lstStyle/>
          <a:p>
            <a:r>
              <a:rPr lang="en-US"/>
              <a:t>Oracle Net Listener</a:t>
            </a:r>
          </a:p>
          <a:p>
            <a:pPr lvl="1"/>
            <a:r>
              <a:rPr lang="en-US"/>
              <a:t>The Oracle Net Listener (or simply </a:t>
            </a:r>
            <a:r>
              <a:rPr lang="en-US" i="1"/>
              <a:t>the listener</a:t>
            </a:r>
            <a:r>
              <a:rPr lang="en-US"/>
              <a:t>) is the gateway to the Oracle instance for all nonlocal user connections. A single listener can service multiple database instances and thousands of client connections.</a:t>
            </a:r>
          </a:p>
          <a:p>
            <a:pPr lvl="1"/>
            <a:r>
              <a:rPr lang="en-US"/>
              <a:t>Enterprise Manager is one of the ways to access the listener. You can control the configuration of the actual listener as well as general parameters such as password protection and log file locations.</a:t>
            </a:r>
          </a:p>
          <a:p>
            <a:pPr lvl="1"/>
            <a:r>
              <a:rPr lang="en-US"/>
              <a:t>Advanced administrators can also configure Oracle Net Services by manually editing the configuration files, if necessary, with a standard operating system (OS) text editor such as </a:t>
            </a:r>
            <a:r>
              <a:rPr lang="en-US">
                <a:latin typeface="Courier New" pitchFamily="49" charset="0"/>
              </a:rPr>
              <a:t>vi</a:t>
            </a:r>
            <a:r>
              <a:rPr lang="en-US"/>
              <a:t> or </a:t>
            </a:r>
            <a:r>
              <a:rPr lang="en-US">
                <a:latin typeface="Courier New" pitchFamily="49" charset="0"/>
              </a:rPr>
              <a:t>gedit</a:t>
            </a:r>
            <a:r>
              <a:rPr lang="en-US"/>
              <a:t>.</a:t>
            </a:r>
          </a:p>
          <a:p>
            <a:pPr lvl="1"/>
            <a:r>
              <a:rPr lang="en-US" b="1"/>
              <a:t>Note:</a:t>
            </a:r>
            <a:r>
              <a:rPr lang="en-US"/>
              <a:t> When the Grid Infrastructure for Standalone Server is installed, the Oracle Net Listener is started from its software installation directory, known as &lt;</a:t>
            </a:r>
            <a:r>
              <a:rPr lang="en-US">
                <a:latin typeface="Courier New" pitchFamily="49" charset="0"/>
              </a:rPr>
              <a:t>Grid_home&gt;</a:t>
            </a:r>
            <a:r>
              <a:rPr lang="en-US"/>
              <a:t>.  A listener is required to run from this software installation to provide connection capabilities to the ASM instance. This is also used by default to listen for all database instances that are installed on the same server.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5" name="Rectangle 3"/>
          <p:cNvSpPr>
            <a:spLocks noGrp="1" noChangeArrowheads="1"/>
          </p:cNvSpPr>
          <p:nvPr>
            <p:ph type="body" idx="1"/>
          </p:nvPr>
        </p:nvSpPr>
        <p:spPr>
          <a:xfrm>
            <a:off x="457200" y="457200"/>
            <a:ext cx="6076950" cy="842010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5F34D3B5-6EC1-4D79-90C9-BDFC4124483E}" type="slidenum">
              <a:rPr lang="en-US"/>
              <a:pPr/>
              <a:t>5</a:t>
            </a:fld>
            <a:endParaRPr lang="en-US"/>
          </a:p>
        </p:txBody>
      </p:sp>
      <p:sp>
        <p:nvSpPr>
          <p:cNvPr id="323586" name="Rectangle 2"/>
          <p:cNvSpPr>
            <a:spLocks noChangeArrowheads="1" noTextEdit="1"/>
          </p:cNvSpPr>
          <p:nvPr>
            <p:ph type="sldImg"/>
          </p:nvPr>
        </p:nvSpPr>
        <p:spPr>
          <a:ln/>
        </p:spPr>
      </p:sp>
      <p:sp>
        <p:nvSpPr>
          <p:cNvPr id="323587" name="Rectangle 3"/>
          <p:cNvSpPr>
            <a:spLocks noGrp="1" noChangeArrowheads="1"/>
          </p:cNvSpPr>
          <p:nvPr>
            <p:ph type="body" idx="1"/>
          </p:nvPr>
        </p:nvSpPr>
        <p:spPr>
          <a:xfrm>
            <a:off x="458788" y="5221288"/>
            <a:ext cx="6073775" cy="3541712"/>
          </a:xfrm>
        </p:spPr>
        <p:txBody>
          <a:bodyPr/>
          <a:lstStyle/>
          <a:p>
            <a:r>
              <a:rPr lang="en-US"/>
              <a:t>Establishing Net Connections</a:t>
            </a:r>
          </a:p>
          <a:p>
            <a:pPr lvl="1"/>
            <a:r>
              <a:rPr lang="en-US"/>
              <a:t>For an application to connect to a service through an Oracle Net Listener, the application must have information about that service, including the address or host where the listener resides, the protocol that the listener accepts, and the port that the listener monitors. After the listener is located, the final piece of information that the application needs is the name of the service to which it wants to connect.</a:t>
            </a:r>
          </a:p>
          <a:p>
            <a:pPr lvl="1"/>
            <a:r>
              <a:rPr lang="en-US" i="1"/>
              <a:t>Oracle Net</a:t>
            </a:r>
            <a:r>
              <a:rPr lang="en-US"/>
              <a:t> </a:t>
            </a:r>
            <a:r>
              <a:rPr lang="en-US" i="1"/>
              <a:t>names resolution</a:t>
            </a:r>
            <a:r>
              <a:rPr lang="en-US"/>
              <a:t> is the process of determining this connection information.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AF6C0A4C-4E27-4296-988D-41FDDFA6074C}" type="slidenum">
              <a:rPr lang="en-US"/>
              <a:pPr/>
              <a:t>6</a:t>
            </a:fld>
            <a:endParaRPr lang="en-US"/>
          </a:p>
        </p:txBody>
      </p:sp>
      <p:sp>
        <p:nvSpPr>
          <p:cNvPr id="325634" name="Rectangle 2"/>
          <p:cNvSpPr>
            <a:spLocks noChangeArrowheads="1" noTextEdit="1"/>
          </p:cNvSpPr>
          <p:nvPr>
            <p:ph type="sldImg"/>
          </p:nvPr>
        </p:nvSpPr>
        <p:spPr>
          <a:ln/>
        </p:spPr>
      </p:sp>
      <p:sp>
        <p:nvSpPr>
          <p:cNvPr id="325635" name="Rectangle 3"/>
          <p:cNvSpPr>
            <a:spLocks noGrp="1" noChangeArrowheads="1"/>
          </p:cNvSpPr>
          <p:nvPr>
            <p:ph type="body" idx="1"/>
          </p:nvPr>
        </p:nvSpPr>
        <p:spPr>
          <a:xfrm>
            <a:off x="458788" y="5221288"/>
            <a:ext cx="6073775" cy="3541712"/>
          </a:xfrm>
        </p:spPr>
        <p:txBody>
          <a:bodyPr/>
          <a:lstStyle/>
          <a:p>
            <a:r>
              <a:rPr lang="en-US"/>
              <a:t>Establishing a Connection</a:t>
            </a:r>
          </a:p>
          <a:p>
            <a:pPr lvl="1"/>
            <a:r>
              <a:rPr lang="en-US"/>
              <a:t>After Oracle Net names resolution is complete, a connection request is passed from the user or middle-tier application (hereafter referred to as the </a:t>
            </a:r>
            <a:r>
              <a:rPr lang="en-US" i="1"/>
              <a:t>user process</a:t>
            </a:r>
            <a:r>
              <a:rPr lang="en-US"/>
              <a:t>) to the listener. The listener receives a </a:t>
            </a:r>
            <a:r>
              <a:rPr lang="en-US">
                <a:latin typeface="Courier New" pitchFamily="49" charset="0"/>
              </a:rPr>
              <a:t>CONNECT</a:t>
            </a:r>
            <a:r>
              <a:rPr lang="en-US"/>
              <a:t> packet and checks whether that </a:t>
            </a:r>
            <a:r>
              <a:rPr lang="en-US">
                <a:latin typeface="Courier New" pitchFamily="49" charset="0"/>
              </a:rPr>
              <a:t>CONNECT</a:t>
            </a:r>
            <a:r>
              <a:rPr lang="en-US"/>
              <a:t> packet is requesting a valid Oracle Net service name.</a:t>
            </a:r>
          </a:p>
          <a:p>
            <a:pPr lvl="1"/>
            <a:r>
              <a:rPr lang="en-US"/>
              <a:t>If the service name is not requested (as in the case of a </a:t>
            </a:r>
            <a:r>
              <a:rPr lang="en-US">
                <a:latin typeface="Courier New" pitchFamily="49" charset="0"/>
              </a:rPr>
              <a:t>tnsping</a:t>
            </a:r>
            <a:r>
              <a:rPr lang="en-US"/>
              <a:t> request), the listener acknowledges the connect request and does nothing else. If an invalid service name is requested, the listener transmits an error code to the user process.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665B13D9-EAA4-4878-BB5E-7D49D6282AD5}" type="slidenum">
              <a:rPr lang="en-US"/>
              <a:pPr/>
              <a:t>7</a:t>
            </a:fld>
            <a:endParaRPr lang="en-US"/>
          </a:p>
        </p:txBody>
      </p:sp>
      <p:sp>
        <p:nvSpPr>
          <p:cNvPr id="327682" name="Rectangle 2"/>
          <p:cNvSpPr>
            <a:spLocks noChangeArrowheads="1" noTextEdit="1"/>
          </p:cNvSpPr>
          <p:nvPr>
            <p:ph type="sldImg"/>
          </p:nvPr>
        </p:nvSpPr>
        <p:spPr>
          <a:ln/>
        </p:spPr>
      </p:sp>
      <p:sp>
        <p:nvSpPr>
          <p:cNvPr id="327683" name="Rectangle 3"/>
          <p:cNvSpPr>
            <a:spLocks noGrp="1" noChangeArrowheads="1"/>
          </p:cNvSpPr>
          <p:nvPr>
            <p:ph type="body" idx="1"/>
          </p:nvPr>
        </p:nvSpPr>
        <p:spPr>
          <a:xfrm>
            <a:off x="458788" y="5221288"/>
            <a:ext cx="6073775" cy="3541712"/>
          </a:xfrm>
        </p:spPr>
        <p:txBody>
          <a:bodyPr/>
          <a:lstStyle/>
          <a:p>
            <a:r>
              <a:rPr lang="en-US"/>
              <a:t>User Sessions</a:t>
            </a:r>
          </a:p>
          <a:p>
            <a:pPr lvl="1"/>
            <a:r>
              <a:rPr lang="en-US"/>
              <a:t>If the </a:t>
            </a:r>
            <a:r>
              <a:rPr lang="en-US">
                <a:latin typeface="Courier New" pitchFamily="49" charset="0"/>
              </a:rPr>
              <a:t>CONNECT</a:t>
            </a:r>
            <a:r>
              <a:rPr lang="en-US"/>
              <a:t> packet requests a valid service name, the listener spawns a new process to deal with the connection. This new process is known as the </a:t>
            </a:r>
            <a:r>
              <a:rPr lang="en-US" i="1"/>
              <a:t>server process</a:t>
            </a:r>
            <a:r>
              <a:rPr lang="en-US"/>
              <a:t>. The listener connects to the process and passes the initialization information, including the address information for the user process. At this point, the listener no longer deals with the connection and all work is passed to the server process.</a:t>
            </a:r>
          </a:p>
          <a:p>
            <a:pPr lvl="1">
              <a:lnSpc>
                <a:spcPct val="95000"/>
              </a:lnSpc>
            </a:pPr>
            <a:r>
              <a:rPr lang="en-US"/>
              <a:t>The server process checks the user’s authentication credentials (usually a password), and if the credentials are valid, a user session is created.</a:t>
            </a:r>
          </a:p>
          <a:p>
            <a:pPr lvl="1"/>
            <a:r>
              <a:rPr lang="en-US" b="1"/>
              <a:t>Dedicated server process:</a:t>
            </a:r>
            <a:r>
              <a:rPr lang="en-US"/>
              <a:t> With the session established, the server process now acts as the user’s agent on the server. The server process is responsible for:</a:t>
            </a:r>
          </a:p>
          <a:p>
            <a:pPr lvl="2">
              <a:lnSpc>
                <a:spcPct val="95000"/>
              </a:lnSpc>
            </a:pPr>
            <a:r>
              <a:rPr lang="en-US"/>
              <a:t>Parsing and running any SQL statements issued through the application</a:t>
            </a:r>
          </a:p>
          <a:p>
            <a:pPr lvl="2">
              <a:lnSpc>
                <a:spcPct val="95000"/>
              </a:lnSpc>
            </a:pPr>
            <a:r>
              <a:rPr lang="en-US"/>
              <a:t>Checking the database buffer cache for data blocks required to perform SQL statements</a:t>
            </a:r>
          </a:p>
          <a:p>
            <a:pPr lvl="2">
              <a:lnSpc>
                <a:spcPct val="95000"/>
              </a:lnSpc>
            </a:pPr>
            <a:r>
              <a:rPr lang="en-US"/>
              <a:t>Reading necessary data blocks from data files on the disk into the database buffer cache portion of the System Global Area (SGA), if the blocks are not already present in the SGA</a:t>
            </a:r>
          </a:p>
          <a:p>
            <a:pPr lvl="2">
              <a:lnSpc>
                <a:spcPct val="85000"/>
              </a:lnSpc>
            </a:pPr>
            <a:r>
              <a:rPr lang="en-US"/>
              <a:t>Managing all sorting activity. The Sort Area is a memory area that is used to work with sorting; it is contained in a portion of memory that is associated with the Program Global Area (PGA).</a:t>
            </a:r>
          </a:p>
          <a:p>
            <a:pPr lvl="2">
              <a:lnSpc>
                <a:spcPct val="90000"/>
              </a:lnSpc>
            </a:pPr>
            <a:r>
              <a:rPr lang="en-US"/>
              <a:t>Returning results to the user process in such a way that the application can process the information</a:t>
            </a:r>
          </a:p>
          <a:p>
            <a:pPr lvl="2">
              <a:lnSpc>
                <a:spcPct val="90000"/>
              </a:lnSpc>
            </a:pPr>
            <a:r>
              <a:rPr lang="en-US"/>
              <a:t>Reading auditing options and reporting user processes to the audit destination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DB645AD4-B6CA-4237-A639-261BABD262EA}" type="slidenum">
              <a:rPr lang="en-US"/>
              <a:pPr/>
              <a:t>8</a:t>
            </a:fld>
            <a:endParaRPr lang="en-US"/>
          </a:p>
        </p:txBody>
      </p:sp>
      <p:sp>
        <p:nvSpPr>
          <p:cNvPr id="329730" name="Rectangle 2"/>
          <p:cNvSpPr>
            <a:spLocks noChangeArrowheads="1" noTextEdit="1"/>
          </p:cNvSpPr>
          <p:nvPr>
            <p:ph type="sldImg"/>
          </p:nvPr>
        </p:nvSpPr>
        <p:spPr>
          <a:ln/>
        </p:spPr>
      </p:sp>
      <p:sp>
        <p:nvSpPr>
          <p:cNvPr id="329731" name="Rectangle 3"/>
          <p:cNvSpPr>
            <a:spLocks noGrp="1" noChangeArrowheads="1"/>
          </p:cNvSpPr>
          <p:nvPr>
            <p:ph type="body" idx="1"/>
          </p:nvPr>
        </p:nvSpPr>
        <p:spPr>
          <a:xfrm>
            <a:off x="458788" y="5221288"/>
            <a:ext cx="6073775" cy="3541712"/>
          </a:xfrm>
        </p:spPr>
        <p:txBody>
          <a:bodyPr/>
          <a:lstStyle/>
          <a:p>
            <a:r>
              <a:rPr lang="en-US"/>
              <a:t>Tools for Configuring and Managing the Oracle Network</a:t>
            </a:r>
          </a:p>
          <a:p>
            <a:pPr lvl="1"/>
            <a:r>
              <a:rPr lang="en-US">
                <a:solidFill>
                  <a:schemeClr val="tx1"/>
                </a:solidFill>
              </a:rPr>
              <a:t>Use the following tools and applications to manage your Oracle Network configuration:</a:t>
            </a:r>
          </a:p>
          <a:p>
            <a:pPr lvl="2"/>
            <a:r>
              <a:rPr lang="en-US" b="1">
                <a:solidFill>
                  <a:schemeClr val="tx1"/>
                </a:solidFill>
              </a:rPr>
              <a:t>Enterprise Manager:</a:t>
            </a:r>
            <a:r>
              <a:rPr lang="en-US">
                <a:solidFill>
                  <a:schemeClr val="tx1"/>
                </a:solidFill>
              </a:rPr>
              <a:t> Provides an integrated environment for configuring and managing Oracle Net Services. Use Enterprise Manager to configure Oracle Net Services for any Oracle home across multiple file systems and to administer listeners.</a:t>
            </a:r>
          </a:p>
          <a:p>
            <a:pPr lvl="2"/>
            <a:r>
              <a:rPr lang="en-US" b="1">
                <a:solidFill>
                  <a:schemeClr val="tx1"/>
                </a:solidFill>
              </a:rPr>
              <a:t>Oracle Net Manager:</a:t>
            </a:r>
            <a:r>
              <a:rPr lang="en-US">
                <a:solidFill>
                  <a:schemeClr val="tx1"/>
                </a:solidFill>
              </a:rPr>
              <a:t> Provides a graphical user interface (GUI) through which you can configure Oracle Net Services for an Oracle home on a local client or a server host. Oracle Net Manager enables you to configure Oracle Net Services for an Oracle home on a local client or server host. You can use Oracle Net Manager to configure the following network components:</a:t>
            </a:r>
          </a:p>
          <a:p>
            <a:pPr lvl="3">
              <a:lnSpc>
                <a:spcPct val="95000"/>
              </a:lnSpc>
            </a:pPr>
            <a:r>
              <a:rPr lang="en-US" b="1">
                <a:solidFill>
                  <a:schemeClr val="tx1"/>
                </a:solidFill>
              </a:rPr>
              <a:t>Naming:</a:t>
            </a:r>
            <a:r>
              <a:rPr lang="en-US">
                <a:solidFill>
                  <a:schemeClr val="tx1"/>
                </a:solidFill>
              </a:rPr>
              <a:t> Define simple names, connect identifiers, and map them to connect descriptors to identify the network location and identification of a service. Oracle Net Manager supports configuration of connect descriptors in local </a:t>
            </a:r>
            <a:r>
              <a:rPr lang="en-US">
                <a:solidFill>
                  <a:schemeClr val="tx1"/>
                </a:solidFill>
                <a:latin typeface="Courier New" pitchFamily="49" charset="0"/>
              </a:rPr>
              <a:t>tnsnames.ora</a:t>
            </a:r>
            <a:r>
              <a:rPr lang="en-US">
                <a:solidFill>
                  <a:schemeClr val="tx1"/>
                </a:solidFill>
              </a:rPr>
              <a:t> files or a centralized directory service.</a:t>
            </a:r>
          </a:p>
          <a:p>
            <a:pPr lvl="3">
              <a:lnSpc>
                <a:spcPct val="95000"/>
              </a:lnSpc>
            </a:pPr>
            <a:r>
              <a:rPr lang="en-US" b="1">
                <a:solidFill>
                  <a:schemeClr val="tx1"/>
                </a:solidFill>
              </a:rPr>
              <a:t>Naming methods:</a:t>
            </a:r>
            <a:r>
              <a:rPr lang="en-US">
                <a:solidFill>
                  <a:schemeClr val="tx1"/>
                </a:solidFill>
              </a:rPr>
              <a:t> Configure the different ways in which connect identifiers are resolved into connect descriptors</a:t>
            </a:r>
          </a:p>
          <a:p>
            <a:pPr lvl="3">
              <a:lnSpc>
                <a:spcPct val="95000"/>
              </a:lnSpc>
            </a:pPr>
            <a:r>
              <a:rPr lang="en-US" b="1">
                <a:solidFill>
                  <a:schemeClr val="tx1"/>
                </a:solidFill>
              </a:rPr>
              <a:t>Profiles:</a:t>
            </a:r>
            <a:r>
              <a:rPr lang="en-US">
                <a:solidFill>
                  <a:schemeClr val="tx1"/>
                </a:solidFill>
              </a:rPr>
              <a:t> Configure preferences for enabling and configuring Oracle Net features on the client or server</a:t>
            </a:r>
          </a:p>
          <a:p>
            <a:pPr lvl="3">
              <a:lnSpc>
                <a:spcPct val="95000"/>
              </a:lnSpc>
            </a:pPr>
            <a:r>
              <a:rPr lang="en-US" b="1">
                <a:solidFill>
                  <a:schemeClr val="tx1"/>
                </a:solidFill>
              </a:rPr>
              <a:t>Listeners:</a:t>
            </a:r>
            <a:r>
              <a:rPr lang="en-US">
                <a:solidFill>
                  <a:schemeClr val="tx1"/>
                </a:solidFill>
              </a:rPr>
              <a:t> Create and configure listeners to receive client connections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75E01C82-35A0-45F7-AD07-1DCAB56C81BA}" type="slidenum">
              <a:rPr lang="en-US"/>
              <a:pPr/>
              <a:t>9</a:t>
            </a:fld>
            <a:endParaRPr lang="en-US"/>
          </a:p>
        </p:txBody>
      </p:sp>
      <p:sp>
        <p:nvSpPr>
          <p:cNvPr id="330754" name="Rectangle 2"/>
          <p:cNvSpPr>
            <a:spLocks noGrp="1" noChangeArrowheads="1"/>
          </p:cNvSpPr>
          <p:nvPr>
            <p:ph type="body" idx="1"/>
          </p:nvPr>
        </p:nvSpPr>
        <p:spPr>
          <a:xfrm>
            <a:off x="438150" y="454025"/>
            <a:ext cx="6075363" cy="8364538"/>
          </a:xfrm>
        </p:spPr>
        <p:txBody>
          <a:bodyPr/>
          <a:lstStyle/>
          <a:p>
            <a:r>
              <a:rPr lang="en-US"/>
              <a:t>Tools for Configuring and Managing the Oracle Network (continued)</a:t>
            </a:r>
            <a:endParaRPr lang="en-US" b="0"/>
          </a:p>
          <a:p>
            <a:pPr lvl="2">
              <a:spcBef>
                <a:spcPct val="25000"/>
              </a:spcBef>
            </a:pPr>
            <a:r>
              <a:rPr lang="en-US" b="1">
                <a:solidFill>
                  <a:schemeClr val="tx1"/>
                </a:solidFill>
              </a:rPr>
              <a:t>Oracle Net Configuration Assistant:</a:t>
            </a:r>
            <a:r>
              <a:rPr lang="en-US">
                <a:solidFill>
                  <a:schemeClr val="tx1"/>
                </a:solidFill>
              </a:rPr>
              <a:t> Is launched by Oracle Universal Installer when you install the Oracle software</a:t>
            </a:r>
            <a:r>
              <a:rPr lang="en-US"/>
              <a:t>. The Oracle Net Configuration Assistant enables you to configure the listening protocol address and service information for an Oracle database. During a typical database installation, Oracle Net Configuration Assistant automatically configures a listener called </a:t>
            </a:r>
            <a:r>
              <a:rPr lang="en-US">
                <a:latin typeface="Courier New" pitchFamily="49" charset="0"/>
                <a:cs typeface="Courier New" pitchFamily="49" charset="0"/>
              </a:rPr>
              <a:t>LISTENER</a:t>
            </a:r>
            <a:r>
              <a:rPr lang="en-US"/>
              <a:t> that has a TCP/IP listening protocol address for the database. If you do a custom installation, Oracle Net Configuration Assistant prompts you to configure a listener name and protocol address of your choice. Use the Oracle Net Configuration Assistant for initial network configuration after database installation. Thereafter, you can use the Oracle Enterprise Manager and Oracle Net Manager to configure and administer your networks.</a:t>
            </a:r>
          </a:p>
          <a:p>
            <a:pPr lvl="2"/>
            <a:r>
              <a:rPr lang="en-US" b="1"/>
              <a:t>Command line:</a:t>
            </a:r>
            <a:r>
              <a:rPr lang="en-US"/>
              <a:t> Is used to start, stop, and view the status of the listener process. It is an OS user (in this course, </a:t>
            </a:r>
            <a:r>
              <a:rPr lang="en-US">
                <a:latin typeface="Courier New" pitchFamily="49" charset="0"/>
              </a:rPr>
              <a:t>oracle</a:t>
            </a:r>
            <a:r>
              <a:rPr lang="en-US"/>
              <a:t>) that starts or stops the listener. If the listener is not started, you cannot use Enterprise Manager.</a:t>
            </a:r>
          </a:p>
          <a:p>
            <a:pPr lvl="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a:solidFill>
                  <a:srgbClr val="CCCCCC"/>
                </a:solidFill>
                <a:latin typeface="Times New Roman" pitchFamily="18" charset="0"/>
              </a:rPr>
              <a:t>6</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&lt;Insert Subtitle&gt;</a:t>
            </a:r>
          </a:p>
        </p:txBody>
      </p:sp>
      <p:pic>
        <p:nvPicPr>
          <p:cNvPr id="276501" name="Picture 1045"/>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sz="1200" b="0"/>
              <a:t>Copyright © 2009,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sz="1200" b="0"/>
              <a:t>Copyright © 2009, Oracle. All rights reserved.</a:t>
            </a:r>
          </a:p>
        </p:txBody>
      </p:sp>
      <p:grpSp>
        <p:nvGrpSpPr>
          <p:cNvPr id="275485" name="Group 29" hidden="1"/>
          <p:cNvGrpSpPr>
            <a:grpSpLocks/>
          </p:cNvGrpSpPr>
          <p:nvPr/>
        </p:nvGrpSpPr>
        <p:grpSpPr bwMode="auto">
          <a:xfrm>
            <a:off x="495300" y="390525"/>
            <a:ext cx="8153400" cy="5857875"/>
            <a:chOff x="296" y="246"/>
            <a:chExt cx="5136" cy="3690"/>
          </a:xfrm>
        </p:grpSpPr>
        <p:grpSp>
          <p:nvGrpSpPr>
            <p:cNvPr id="275480" name="Group 24" hidden="1"/>
            <p:cNvGrpSpPr>
              <a:grpSpLocks/>
            </p:cNvGrpSpPr>
            <p:nvPr userDrawn="1"/>
          </p:nvGrpSpPr>
          <p:grpSpPr bwMode="auto">
            <a:xfrm>
              <a:off x="374" y="246"/>
              <a:ext cx="4965" cy="3690"/>
              <a:chOff x="374" y="246"/>
              <a:chExt cx="4965" cy="3690"/>
            </a:xfrm>
          </p:grpSpPr>
          <p:sp>
            <p:nvSpPr>
              <p:cNvPr id="275470" name="Rectangle 14" hidden="1"/>
              <p:cNvSpPr>
                <a:spLocks noChangeArrowheads="1"/>
              </p:cNvSpPr>
              <p:nvPr userDrawn="1"/>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endParaRPr lang="en-US"/>
              </a:p>
            </p:txBody>
          </p:sp>
          <p:sp>
            <p:nvSpPr>
              <p:cNvPr id="275465" name="Delete_Instruction_Box" hidden="1"/>
              <p:cNvSpPr>
                <a:spLocks noChangeArrowheads="1"/>
              </p:cNvSpPr>
              <p:nvPr userDrawn="1"/>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spcBef>
                    <a:spcPct val="0"/>
                  </a:spcBef>
                  <a:buClrTx/>
                  <a:buFontTx/>
                  <a:buNone/>
                </a:pPr>
                <a:r>
                  <a:rPr lang="en-US" sz="1000" b="0">
                    <a:solidFill>
                      <a:schemeClr val="folHlink"/>
                    </a:solidFill>
                  </a:rPr>
                  <a:t>[ Delete from Slide Master ]</a:t>
                </a:r>
              </a:p>
            </p:txBody>
          </p:sp>
        </p:grpSp>
        <p:sp>
          <p:nvSpPr>
            <p:cNvPr id="275484" name="Line 28" hidden="1"/>
            <p:cNvSpPr>
              <a:spLocks noChangeShapeType="1"/>
            </p:cNvSpPr>
            <p:nvPr userDrawn="1"/>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endParaRPr lang="en-US"/>
            </a:p>
          </p:txBody>
        </p:sp>
      </p:gr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sz="1200" b="0"/>
              <a:t>6 - </a:t>
            </a:r>
            <a:fld id="{4110B391-5388-4AD2-94C3-4D9FAC90D3D5}" type="slidenum">
              <a:rPr lang="en-US" sz="1200" b="0"/>
              <a:pPr algn="just">
                <a:spcBef>
                  <a:spcPct val="0"/>
                </a:spcBef>
                <a:buClrTx/>
                <a:buFontTx/>
                <a:buNone/>
              </a:pPr>
              <a:t>‹#›</a:t>
            </a:fld>
            <a:endParaRPr lang="en-US" sz="1200" b="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charset="0"/>
        <a:defRPr sz="2600" b="1">
          <a:solidFill>
            <a:schemeClr val="tx1"/>
          </a:solidFill>
          <a:latin typeface="Arial" charset="0"/>
        </a:defRPr>
      </a:lvl2pPr>
      <a:lvl3pPr algn="ctr" defTabSz="228600" rtl="0" fontAlgn="base">
        <a:spcBef>
          <a:spcPct val="20000"/>
        </a:spcBef>
        <a:spcAft>
          <a:spcPct val="0"/>
        </a:spcAft>
        <a:buClr>
          <a:srgbClr val="000000"/>
        </a:buClr>
        <a:buFont typeface="Arial" charset="0"/>
        <a:defRPr sz="2600" b="1">
          <a:solidFill>
            <a:schemeClr val="tx1"/>
          </a:solidFill>
          <a:latin typeface="Arial" charset="0"/>
        </a:defRPr>
      </a:lvl3pPr>
      <a:lvl4pPr algn="ctr" defTabSz="228600" rtl="0" fontAlgn="base">
        <a:spcBef>
          <a:spcPct val="20000"/>
        </a:spcBef>
        <a:spcAft>
          <a:spcPct val="0"/>
        </a:spcAft>
        <a:buClr>
          <a:srgbClr val="000000"/>
        </a:buClr>
        <a:buFont typeface="Arial" charset="0"/>
        <a:defRPr sz="2600" b="1">
          <a:solidFill>
            <a:schemeClr val="tx1"/>
          </a:solidFill>
          <a:latin typeface="Arial" charset="0"/>
        </a:defRPr>
      </a:lvl4pPr>
      <a:lvl5pPr algn="ctr" defTabSz="228600" rtl="0" fontAlgn="base">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fontAlgn="base">
        <a:spcBef>
          <a:spcPct val="20000"/>
        </a:spcBef>
        <a:spcAft>
          <a:spcPct val="0"/>
        </a:spcAft>
        <a:buClr>
          <a:srgbClr val="000000"/>
        </a:buClr>
        <a:buFont typeface="Arial" charset="0"/>
        <a:defRPr sz="2200">
          <a:solidFill>
            <a:schemeClr val="tx1"/>
          </a:solidFill>
          <a:latin typeface="+mn-lt"/>
          <a:ea typeface="+mn-ea"/>
          <a:cs typeface="+mn-cs"/>
        </a:defRPr>
      </a:lvl1pPr>
      <a:lvl2pPr marL="574675" indent="-460375" algn="l" defTabSz="228600" rtl="0" fontAlgn="base">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fontAlgn="base">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fontAlgn="base">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9.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6.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11.png"/><Relationship Id="rId9"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0.png"/><Relationship Id="rId5" Type="http://schemas.openxmlformats.org/officeDocument/2006/relationships/oleObject" Target="../embeddings/oleObject2.bin"/><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ctrTitle"/>
          </p:nvPr>
        </p:nvSpPr>
        <p:spPr/>
        <p:txBody>
          <a:bodyPr/>
          <a:lstStyle/>
          <a:p>
            <a:r>
              <a:rPr lang="en-US"/>
              <a:t>Configuring the Oracle Network Environment</a:t>
            </a:r>
          </a:p>
        </p:txBody>
      </p:sp>
      <p:sp>
        <p:nvSpPr>
          <p:cNvPr id="144388" name="Rectangle 4" hidden="1"/>
          <p:cNvSpPr>
            <a:spLocks noChangeArrowheads="1"/>
          </p:cNvSpPr>
          <p:nvPr/>
        </p:nvSpPr>
        <p:spPr bwMode="auto">
          <a:xfrm>
            <a:off x="927100" y="4419600"/>
            <a:ext cx="7327900" cy="427038"/>
          </a:xfrm>
          <a:prstGeom prst="rect">
            <a:avLst/>
          </a:prstGeom>
          <a:noFill/>
          <a:ln w="9525">
            <a:noFill/>
            <a:miter lim="800000"/>
            <a:headEnd/>
            <a:tailEnd/>
          </a:ln>
          <a:effectLst/>
        </p:spPr>
        <p:txBody>
          <a:bodyPr lIns="92075" tIns="46038" rIns="92075" bIns="46038">
            <a:spAutoFit/>
          </a:bodyPr>
          <a:lstStyle/>
          <a:p>
            <a:pPr>
              <a:buClr>
                <a:srgbClr val="FF3300"/>
              </a:buClr>
              <a:buSzPct val="125000"/>
              <a:buFontTx/>
              <a:buNone/>
              <a:tabLst>
                <a:tab pos="571500" algn="l"/>
              </a:tabLst>
            </a:pPr>
            <a:endParaRPr lang="en-US" sz="2200"/>
          </a:p>
        </p:txBody>
      </p:sp>
      <p:sp>
        <p:nvSpPr>
          <p:cNvPr id="144390" name="Line 6"/>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t>Listener Control Utility</a:t>
            </a:r>
          </a:p>
        </p:txBody>
      </p:sp>
      <p:sp>
        <p:nvSpPr>
          <p:cNvPr id="331779" name="Rectangle 3"/>
          <p:cNvSpPr>
            <a:spLocks noGrp="1" noChangeArrowheads="1"/>
          </p:cNvSpPr>
          <p:nvPr>
            <p:ph type="body" idx="1"/>
          </p:nvPr>
        </p:nvSpPr>
        <p:spPr>
          <a:xfrm>
            <a:off x="609600" y="1447800"/>
            <a:ext cx="7918450" cy="695325"/>
          </a:xfrm>
        </p:spPr>
        <p:txBody>
          <a:bodyPr/>
          <a:lstStyle/>
          <a:p>
            <a:r>
              <a:rPr lang="en-US"/>
              <a:t>Oracle Net listeners can be controlled with the </a:t>
            </a:r>
            <a:r>
              <a:rPr lang="en-US">
                <a:latin typeface="Courier New" pitchFamily="49" charset="0"/>
              </a:rPr>
              <a:t>lsnrctl</a:t>
            </a:r>
            <a:r>
              <a:rPr lang="en-US"/>
              <a:t> command-line utility (or from EM).</a:t>
            </a:r>
          </a:p>
        </p:txBody>
      </p:sp>
      <p:sp>
        <p:nvSpPr>
          <p:cNvPr id="331780" name="Rectangle 4"/>
          <p:cNvSpPr>
            <a:spLocks noChangeArrowheads="1"/>
          </p:cNvSpPr>
          <p:nvPr/>
        </p:nvSpPr>
        <p:spPr bwMode="blackGray">
          <a:xfrm>
            <a:off x="546100" y="2209800"/>
            <a:ext cx="8153400" cy="3886200"/>
          </a:xfrm>
          <a:prstGeom prst="rect">
            <a:avLst/>
          </a:prstGeom>
          <a:solidFill>
            <a:srgbClr val="DADADA"/>
          </a:solidFill>
          <a:ln w="28575">
            <a:solidFill>
              <a:schemeClr val="bg2"/>
            </a:solidFill>
            <a:miter lim="800000"/>
            <a:headEnd/>
            <a:tailEnd/>
          </a:ln>
          <a:effectLst/>
        </p:spPr>
        <p:txBody>
          <a:bodyPr lIns="92075" tIns="46038" rIns="92075" bIns="46038"/>
          <a:lstStyle/>
          <a:p>
            <a:pPr algn="l" defTabSz="400050">
              <a:tabLst>
                <a:tab pos="400050" algn="r"/>
                <a:tab pos="685800" algn="l"/>
              </a:tabLst>
            </a:pPr>
            <a:r>
              <a:rPr lang="en-US" sz="1400">
                <a:latin typeface="Courier New" pitchFamily="49" charset="0"/>
              </a:rPr>
              <a:t>$ . oraenv</a:t>
            </a:r>
          </a:p>
          <a:p>
            <a:pPr algn="l" defTabSz="400050">
              <a:tabLst>
                <a:tab pos="400050" algn="r"/>
                <a:tab pos="685800" algn="l"/>
              </a:tabLst>
            </a:pPr>
            <a:r>
              <a:rPr lang="en-US" sz="1400">
                <a:latin typeface="Courier New" pitchFamily="49" charset="0"/>
              </a:rPr>
              <a:t>ORACLE_SID = [orcl] ? +ASM</a:t>
            </a:r>
          </a:p>
          <a:p>
            <a:pPr algn="l" defTabSz="400050">
              <a:tabLst>
                <a:tab pos="400050" algn="r"/>
                <a:tab pos="685800" algn="l"/>
              </a:tabLst>
            </a:pPr>
            <a:r>
              <a:rPr lang="en-US" sz="1400">
                <a:latin typeface="Courier New" pitchFamily="49" charset="0"/>
              </a:rPr>
              <a:t>$ lsnrctl</a:t>
            </a:r>
          </a:p>
          <a:p>
            <a:pPr algn="l" defTabSz="400050">
              <a:tabLst>
                <a:tab pos="400050" algn="r"/>
                <a:tab pos="685800" algn="l"/>
              </a:tabLst>
            </a:pPr>
            <a:r>
              <a:rPr lang="en-US" sz="1400">
                <a:latin typeface="Courier New" pitchFamily="49" charset="0"/>
              </a:rPr>
              <a:t>LSNRCTL for Linux: Version 11.2.0.1.0 - Production on 30-JUN-2009 00:47:01</a:t>
            </a:r>
          </a:p>
          <a:p>
            <a:pPr algn="l" defTabSz="400050">
              <a:tabLst>
                <a:tab pos="400050" algn="r"/>
                <a:tab pos="685800" algn="l"/>
              </a:tabLst>
            </a:pPr>
            <a:r>
              <a:rPr lang="en-US" sz="1400">
                <a:latin typeface="Courier New" pitchFamily="49" charset="0"/>
              </a:rPr>
              <a:t>Copyright (c) 1991, 2009, Oracle.  All rights reserved.</a:t>
            </a:r>
          </a:p>
          <a:p>
            <a:pPr algn="l" defTabSz="400050">
              <a:tabLst>
                <a:tab pos="400050" algn="r"/>
                <a:tab pos="685800" algn="l"/>
              </a:tabLst>
            </a:pPr>
            <a:r>
              <a:rPr lang="en-US" sz="1400">
                <a:latin typeface="Courier New" pitchFamily="49" charset="0"/>
              </a:rPr>
              <a:t>Welcome to LSNRCTL, type "help" for information.</a:t>
            </a:r>
          </a:p>
          <a:p>
            <a:pPr algn="l" defTabSz="400050">
              <a:tabLst>
                <a:tab pos="400050" algn="r"/>
                <a:tab pos="685800" algn="l"/>
              </a:tabLst>
            </a:pPr>
            <a:endParaRPr lang="en-US" sz="1400">
              <a:latin typeface="Courier New" pitchFamily="49" charset="0"/>
            </a:endParaRPr>
          </a:p>
          <a:p>
            <a:pPr algn="l" defTabSz="400050">
              <a:tabLst>
                <a:tab pos="400050" algn="r"/>
                <a:tab pos="685800" algn="l"/>
              </a:tabLst>
            </a:pPr>
            <a:r>
              <a:rPr lang="en-US" sz="1400">
                <a:latin typeface="Courier New" pitchFamily="49" charset="0"/>
              </a:rPr>
              <a:t>LSNRCTL&gt; help</a:t>
            </a:r>
          </a:p>
          <a:p>
            <a:pPr algn="l" defTabSz="400050">
              <a:tabLst>
                <a:tab pos="400050" algn="r"/>
                <a:tab pos="685800" algn="l"/>
              </a:tabLst>
            </a:pPr>
            <a:r>
              <a:rPr lang="en-US" sz="1400">
                <a:latin typeface="Courier New" pitchFamily="49" charset="0"/>
              </a:rPr>
              <a:t>The following operations are available</a:t>
            </a:r>
          </a:p>
          <a:p>
            <a:pPr algn="l" defTabSz="400050">
              <a:tabLst>
                <a:tab pos="400050" algn="r"/>
                <a:tab pos="685800" algn="l"/>
              </a:tabLst>
            </a:pPr>
            <a:r>
              <a:rPr lang="en-US" sz="1400">
                <a:latin typeface="Courier New" pitchFamily="49" charset="0"/>
              </a:rPr>
              <a:t>An asterisk (*) denotes a modifier or extended command:</a:t>
            </a:r>
          </a:p>
          <a:p>
            <a:pPr algn="l" defTabSz="400050">
              <a:tabLst>
                <a:tab pos="400050" algn="r"/>
                <a:tab pos="685800" algn="l"/>
              </a:tabLst>
            </a:pPr>
            <a:r>
              <a:rPr lang="en-US" sz="1400">
                <a:latin typeface="Courier New" pitchFamily="49" charset="0"/>
              </a:rPr>
              <a:t>start               stop                status</a:t>
            </a:r>
          </a:p>
          <a:p>
            <a:pPr algn="l" defTabSz="400050">
              <a:tabLst>
                <a:tab pos="400050" algn="r"/>
                <a:tab pos="685800" algn="l"/>
              </a:tabLst>
            </a:pPr>
            <a:r>
              <a:rPr lang="en-US" sz="1400">
                <a:latin typeface="Courier New" pitchFamily="49" charset="0"/>
              </a:rPr>
              <a:t>services            version             reload</a:t>
            </a:r>
          </a:p>
          <a:p>
            <a:pPr algn="l" defTabSz="400050">
              <a:tabLst>
                <a:tab pos="400050" algn="r"/>
                <a:tab pos="685800" algn="l"/>
              </a:tabLst>
            </a:pPr>
            <a:r>
              <a:rPr lang="en-US" sz="1400">
                <a:latin typeface="Courier New" pitchFamily="49" charset="0"/>
              </a:rPr>
              <a:t>save_config         trace               spawn</a:t>
            </a:r>
          </a:p>
          <a:p>
            <a:pPr algn="l" defTabSz="400050">
              <a:tabLst>
                <a:tab pos="400050" algn="r"/>
                <a:tab pos="685800" algn="l"/>
              </a:tabLst>
            </a:pPr>
            <a:r>
              <a:rPr lang="en-US" sz="1400">
                <a:latin typeface="Courier New" pitchFamily="49" charset="0"/>
              </a:rPr>
              <a:t>change_password     quit                exit</a:t>
            </a:r>
          </a:p>
          <a:p>
            <a:pPr algn="l" defTabSz="400050">
              <a:tabLst>
                <a:tab pos="400050" algn="r"/>
                <a:tab pos="685800" algn="l"/>
              </a:tabLst>
            </a:pPr>
            <a:r>
              <a:rPr lang="en-US" sz="1400">
                <a:latin typeface="Courier New" pitchFamily="49" charset="0"/>
              </a:rPr>
              <a:t>set*                show*</a:t>
            </a:r>
          </a:p>
          <a:p>
            <a:pPr algn="l" defTabSz="400050">
              <a:tabLst>
                <a:tab pos="400050" algn="r"/>
                <a:tab pos="685800" algn="l"/>
              </a:tabLst>
            </a:pPr>
            <a:endParaRPr lang="en-US" sz="1400">
              <a:latin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31" name="Rectangle 7"/>
          <p:cNvSpPr>
            <a:spLocks noGrp="1" noChangeArrowheads="1"/>
          </p:cNvSpPr>
          <p:nvPr>
            <p:ph type="title"/>
          </p:nvPr>
        </p:nvSpPr>
        <p:spPr/>
        <p:txBody>
          <a:bodyPr/>
          <a:lstStyle/>
          <a:p>
            <a:r>
              <a:rPr lang="en-US"/>
              <a:t>Listener Control Utility Syntax</a:t>
            </a:r>
          </a:p>
        </p:txBody>
      </p:sp>
      <p:sp>
        <p:nvSpPr>
          <p:cNvPr id="333832" name="Rectangle 8"/>
          <p:cNvSpPr>
            <a:spLocks noGrp="1" noChangeArrowheads="1"/>
          </p:cNvSpPr>
          <p:nvPr>
            <p:ph type="body" idx="1"/>
          </p:nvPr>
        </p:nvSpPr>
        <p:spPr/>
        <p:txBody>
          <a:bodyPr/>
          <a:lstStyle/>
          <a:p>
            <a:r>
              <a:rPr lang="en-US"/>
              <a:t>Commands from the listener control utility can be issued from the command line or from the LSNRCTL prompt.</a:t>
            </a:r>
          </a:p>
          <a:p>
            <a:pPr lvl="1"/>
            <a:r>
              <a:rPr lang="en-US"/>
              <a:t>Command-line syntax:</a:t>
            </a:r>
            <a:br>
              <a:rPr lang="en-US"/>
            </a:br>
            <a:endParaRPr lang="en-US"/>
          </a:p>
          <a:p>
            <a:pPr lvl="1"/>
            <a:endParaRPr lang="en-US"/>
          </a:p>
          <a:p>
            <a:pPr lvl="1"/>
            <a:endParaRPr lang="en-US"/>
          </a:p>
          <a:p>
            <a:pPr lvl="1"/>
            <a:endParaRPr lang="en-US"/>
          </a:p>
          <a:p>
            <a:pPr lvl="1"/>
            <a:r>
              <a:rPr lang="en-US"/>
              <a:t>Prompt syntax:</a:t>
            </a:r>
          </a:p>
        </p:txBody>
      </p:sp>
      <p:sp>
        <p:nvSpPr>
          <p:cNvPr id="333828" name="Rectangle 4"/>
          <p:cNvSpPr>
            <a:spLocks noChangeArrowheads="1"/>
          </p:cNvSpPr>
          <p:nvPr/>
        </p:nvSpPr>
        <p:spPr bwMode="blackGray">
          <a:xfrm>
            <a:off x="609600" y="2819400"/>
            <a:ext cx="7772400" cy="1149350"/>
          </a:xfrm>
          <a:prstGeom prst="rect">
            <a:avLst/>
          </a:prstGeom>
          <a:solidFill>
            <a:srgbClr val="CCCCCC"/>
          </a:solidFill>
          <a:ln w="28575">
            <a:solidFill>
              <a:schemeClr val="bg2"/>
            </a:solidFill>
            <a:miter lim="800000"/>
            <a:headEnd/>
            <a:tailEnd/>
          </a:ln>
          <a:effectLst/>
        </p:spPr>
        <p:txBody>
          <a:bodyPr lIns="92075" tIns="46038" rIns="92075" bIns="46038"/>
          <a:lstStyle/>
          <a:p>
            <a:pPr algn="l" defTabSz="400050" eaLnBrk="0" hangingPunct="0">
              <a:lnSpc>
                <a:spcPct val="125000"/>
              </a:lnSpc>
              <a:spcBef>
                <a:spcPct val="0"/>
              </a:spcBef>
              <a:buClrTx/>
              <a:buFontTx/>
              <a:buNone/>
              <a:tabLst>
                <a:tab pos="400050" algn="r"/>
                <a:tab pos="685800" algn="l"/>
              </a:tabLst>
            </a:pPr>
            <a:r>
              <a:rPr lang="en-US">
                <a:solidFill>
                  <a:srgbClr val="000102"/>
                </a:solidFill>
                <a:latin typeface="Courier New" pitchFamily="49" charset="0"/>
              </a:rPr>
              <a:t>$ lsnrctl &lt;command name&gt;</a:t>
            </a:r>
          </a:p>
          <a:p>
            <a:pPr algn="l" defTabSz="400050" eaLnBrk="0" hangingPunct="0">
              <a:lnSpc>
                <a:spcPct val="125000"/>
              </a:lnSpc>
              <a:spcBef>
                <a:spcPct val="0"/>
              </a:spcBef>
              <a:buClrTx/>
              <a:buFontTx/>
              <a:buNone/>
              <a:tabLst>
                <a:tab pos="400050" algn="r"/>
                <a:tab pos="685800" algn="l"/>
              </a:tabLst>
            </a:pPr>
            <a:r>
              <a:rPr lang="en-US">
                <a:solidFill>
                  <a:srgbClr val="000102"/>
                </a:solidFill>
                <a:latin typeface="Courier New" pitchFamily="49" charset="0"/>
              </a:rPr>
              <a:t>$ lsnrctl start</a:t>
            </a:r>
          </a:p>
          <a:p>
            <a:pPr algn="l" defTabSz="400050" eaLnBrk="0" hangingPunct="0">
              <a:lnSpc>
                <a:spcPct val="125000"/>
              </a:lnSpc>
              <a:spcBef>
                <a:spcPct val="0"/>
              </a:spcBef>
              <a:buClrTx/>
              <a:buFontTx/>
              <a:buNone/>
              <a:tabLst>
                <a:tab pos="400050" algn="r"/>
                <a:tab pos="685800" algn="l"/>
              </a:tabLst>
            </a:pPr>
            <a:r>
              <a:rPr lang="en-US">
                <a:solidFill>
                  <a:srgbClr val="000102"/>
                </a:solidFill>
                <a:latin typeface="Courier New" pitchFamily="49" charset="0"/>
              </a:rPr>
              <a:t>$ lsnrctl status</a:t>
            </a:r>
          </a:p>
        </p:txBody>
      </p:sp>
      <p:sp>
        <p:nvSpPr>
          <p:cNvPr id="333829" name="Rectangle 5"/>
          <p:cNvSpPr>
            <a:spLocks noChangeArrowheads="1"/>
          </p:cNvSpPr>
          <p:nvPr/>
        </p:nvSpPr>
        <p:spPr bwMode="blackGray">
          <a:xfrm>
            <a:off x="609600" y="4616450"/>
            <a:ext cx="7772400" cy="1149350"/>
          </a:xfrm>
          <a:prstGeom prst="rect">
            <a:avLst/>
          </a:prstGeom>
          <a:solidFill>
            <a:srgbClr val="CCCCCC"/>
          </a:solidFill>
          <a:ln w="28575">
            <a:solidFill>
              <a:schemeClr val="bg2"/>
            </a:solidFill>
            <a:miter lim="800000"/>
            <a:headEnd/>
            <a:tailEnd/>
          </a:ln>
          <a:effectLst/>
        </p:spPr>
        <p:txBody>
          <a:bodyPr lIns="92075" tIns="46038" rIns="92075" bIns="46038"/>
          <a:lstStyle/>
          <a:p>
            <a:pPr algn="l" defTabSz="400050" eaLnBrk="0" hangingPunct="0">
              <a:lnSpc>
                <a:spcPct val="125000"/>
              </a:lnSpc>
              <a:spcBef>
                <a:spcPct val="0"/>
              </a:spcBef>
              <a:buClrTx/>
              <a:buFontTx/>
              <a:buNone/>
              <a:tabLst>
                <a:tab pos="400050" algn="r"/>
                <a:tab pos="685800" algn="l"/>
              </a:tabLst>
            </a:pPr>
            <a:r>
              <a:rPr lang="en-US">
                <a:solidFill>
                  <a:srgbClr val="000102"/>
                </a:solidFill>
                <a:latin typeface="Courier New" pitchFamily="49" charset="0"/>
              </a:rPr>
              <a:t>LSNRCTL&gt; &lt;command name&gt;</a:t>
            </a:r>
          </a:p>
          <a:p>
            <a:pPr algn="l" defTabSz="400050" eaLnBrk="0" hangingPunct="0">
              <a:lnSpc>
                <a:spcPct val="125000"/>
              </a:lnSpc>
              <a:spcBef>
                <a:spcPct val="0"/>
              </a:spcBef>
              <a:buClrTx/>
              <a:buFontTx/>
              <a:buNone/>
              <a:tabLst>
                <a:tab pos="400050" algn="r"/>
                <a:tab pos="685800" algn="l"/>
              </a:tabLst>
            </a:pPr>
            <a:r>
              <a:rPr lang="en-US">
                <a:solidFill>
                  <a:srgbClr val="000102"/>
                </a:solidFill>
                <a:latin typeface="Courier New" pitchFamily="49" charset="0"/>
              </a:rPr>
              <a:t>LSNRCTL&gt; start</a:t>
            </a:r>
          </a:p>
          <a:p>
            <a:pPr algn="l" defTabSz="400050" eaLnBrk="0" hangingPunct="0">
              <a:lnSpc>
                <a:spcPct val="125000"/>
              </a:lnSpc>
              <a:spcBef>
                <a:spcPct val="0"/>
              </a:spcBef>
              <a:buClrTx/>
              <a:buFontTx/>
              <a:buNone/>
              <a:tabLst>
                <a:tab pos="400050" algn="r"/>
                <a:tab pos="685800" algn="l"/>
              </a:tabLst>
            </a:pPr>
            <a:r>
              <a:rPr lang="en-US">
                <a:solidFill>
                  <a:srgbClr val="000102"/>
                </a:solidFill>
                <a:latin typeface="Courier New" pitchFamily="49" charset="0"/>
              </a:rPr>
              <a:t>LSNRCTL&gt; status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6050" name="Rectangle 1026"/>
          <p:cNvSpPr>
            <a:spLocks noGrp="1" noChangeArrowheads="1"/>
          </p:cNvSpPr>
          <p:nvPr>
            <p:ph type="title"/>
          </p:nvPr>
        </p:nvSpPr>
        <p:spPr>
          <a:ln/>
        </p:spPr>
        <p:txBody>
          <a:bodyPr/>
          <a:lstStyle/>
          <a:p>
            <a:endParaRPr lang="en-US"/>
          </a:p>
        </p:txBody>
      </p:sp>
      <p:sp>
        <p:nvSpPr>
          <p:cNvPr id="386051" name="Rectangle 1027"/>
          <p:cNvSpPr>
            <a:spLocks noGrp="1" noChangeArrowheads="1"/>
          </p:cNvSpPr>
          <p:nvPr>
            <p:ph type="body" idx="1"/>
          </p:nvPr>
        </p:nvSpPr>
        <p:spPr>
          <a:ln/>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6" name="Rectangle 2054"/>
          <p:cNvSpPr>
            <a:spLocks noGrp="1" noChangeArrowheads="1"/>
          </p:cNvSpPr>
          <p:nvPr>
            <p:ph type="title"/>
          </p:nvPr>
        </p:nvSpPr>
        <p:spPr/>
        <p:txBody>
          <a:bodyPr/>
          <a:lstStyle/>
          <a:p>
            <a:r>
              <a:rPr lang="en-US"/>
              <a:t>Using </a:t>
            </a:r>
            <a:r>
              <a:rPr lang="en-US">
                <a:latin typeface="Courier New" pitchFamily="49" charset="0"/>
              </a:rPr>
              <a:t>SRVCTL</a:t>
            </a:r>
            <a:r>
              <a:rPr lang="en-US"/>
              <a:t> to Start and Stop the Listener</a:t>
            </a:r>
          </a:p>
        </p:txBody>
      </p:sp>
      <p:sp>
        <p:nvSpPr>
          <p:cNvPr id="394247" name="Rectangle 2055"/>
          <p:cNvSpPr>
            <a:spLocks noGrp="1" noChangeArrowheads="1"/>
          </p:cNvSpPr>
          <p:nvPr>
            <p:ph type="body" idx="1"/>
          </p:nvPr>
        </p:nvSpPr>
        <p:spPr>
          <a:xfrm>
            <a:off x="609600" y="1447800"/>
            <a:ext cx="7918450" cy="2636838"/>
          </a:xfrm>
        </p:spPr>
        <p:txBody>
          <a:bodyPr/>
          <a:lstStyle/>
          <a:p>
            <a:r>
              <a:rPr lang="en-US"/>
              <a:t>If Oracle Restart is configured to monitor your listener, you should use </a:t>
            </a:r>
            <a:r>
              <a:rPr lang="en-US">
                <a:latin typeface="Courier New" pitchFamily="49" charset="0"/>
              </a:rPr>
              <a:t>SRVCTL</a:t>
            </a:r>
            <a:r>
              <a:rPr lang="en-US"/>
              <a:t> to manage that listener.</a:t>
            </a:r>
          </a:p>
          <a:p>
            <a:pPr lvl="1"/>
            <a:r>
              <a:rPr lang="en-US"/>
              <a:t>Example syntax:</a:t>
            </a:r>
            <a:br>
              <a:rPr lang="en-US"/>
            </a:br>
            <a:endParaRPr lang="en-US"/>
          </a:p>
          <a:p>
            <a:pPr lvl="1"/>
            <a:endParaRPr lang="en-US"/>
          </a:p>
          <a:p>
            <a:pPr lvl="1"/>
            <a:endParaRPr lang="en-US"/>
          </a:p>
          <a:p>
            <a:pPr lvl="1"/>
            <a:endParaRPr lang="en-US"/>
          </a:p>
        </p:txBody>
      </p:sp>
      <p:sp>
        <p:nvSpPr>
          <p:cNvPr id="394244" name="Rectangle 2052"/>
          <p:cNvSpPr>
            <a:spLocks noChangeArrowheads="1"/>
          </p:cNvSpPr>
          <p:nvPr/>
        </p:nvSpPr>
        <p:spPr bwMode="blackGray">
          <a:xfrm>
            <a:off x="609600" y="2819400"/>
            <a:ext cx="7772400" cy="1828800"/>
          </a:xfrm>
          <a:prstGeom prst="rect">
            <a:avLst/>
          </a:prstGeom>
          <a:solidFill>
            <a:srgbClr val="CCCCCC"/>
          </a:solidFill>
          <a:ln w="28575">
            <a:solidFill>
              <a:schemeClr val="bg2"/>
            </a:solidFill>
            <a:miter lim="800000"/>
            <a:headEnd/>
            <a:tailEnd/>
          </a:ln>
          <a:effectLst/>
        </p:spPr>
        <p:txBody>
          <a:bodyPr lIns="92075" tIns="46038" rIns="92075" bIns="46038"/>
          <a:lstStyle/>
          <a:p>
            <a:pPr algn="l" defTabSz="400050" eaLnBrk="0" hangingPunct="0">
              <a:lnSpc>
                <a:spcPct val="125000"/>
              </a:lnSpc>
              <a:spcBef>
                <a:spcPct val="0"/>
              </a:spcBef>
              <a:buClrTx/>
              <a:buFontTx/>
              <a:buNone/>
              <a:tabLst>
                <a:tab pos="400050" algn="r"/>
                <a:tab pos="685800" algn="l"/>
              </a:tabLst>
            </a:pPr>
            <a:r>
              <a:rPr lang="en-US">
                <a:solidFill>
                  <a:srgbClr val="000102"/>
                </a:solidFill>
                <a:latin typeface="Courier New" pitchFamily="49" charset="0"/>
              </a:rPr>
              <a:t>$ srvctl -h</a:t>
            </a:r>
          </a:p>
          <a:p>
            <a:pPr algn="l" defTabSz="400050" eaLnBrk="0" hangingPunct="0">
              <a:lnSpc>
                <a:spcPct val="125000"/>
              </a:lnSpc>
              <a:spcBef>
                <a:spcPct val="0"/>
              </a:spcBef>
              <a:buClrTx/>
              <a:buFontTx/>
              <a:buNone/>
              <a:tabLst>
                <a:tab pos="400050" algn="r"/>
                <a:tab pos="685800" algn="l"/>
              </a:tabLst>
            </a:pPr>
            <a:r>
              <a:rPr lang="en-US">
                <a:solidFill>
                  <a:srgbClr val="000102"/>
                </a:solidFill>
                <a:latin typeface="Courier New" pitchFamily="49" charset="0"/>
              </a:rPr>
              <a:t>$ srvctl start listener</a:t>
            </a:r>
          </a:p>
          <a:p>
            <a:pPr algn="l" defTabSz="400050" eaLnBrk="0" hangingPunct="0">
              <a:lnSpc>
                <a:spcPct val="125000"/>
              </a:lnSpc>
              <a:spcBef>
                <a:spcPct val="0"/>
              </a:spcBef>
              <a:buClrTx/>
              <a:buFontTx/>
              <a:buNone/>
              <a:tabLst>
                <a:tab pos="400050" algn="r"/>
                <a:tab pos="685800" algn="l"/>
              </a:tabLst>
            </a:pPr>
            <a:r>
              <a:rPr lang="en-US">
                <a:solidFill>
                  <a:srgbClr val="000102"/>
                </a:solidFill>
                <a:latin typeface="Courier New" pitchFamily="49" charset="0"/>
              </a:rPr>
              <a:t>$ srvctl stop listener</a:t>
            </a:r>
          </a:p>
          <a:p>
            <a:pPr algn="l" defTabSz="400050" eaLnBrk="0" hangingPunct="0">
              <a:lnSpc>
                <a:spcPct val="125000"/>
              </a:lnSpc>
              <a:spcBef>
                <a:spcPct val="0"/>
              </a:spcBef>
              <a:buClrTx/>
              <a:buFontTx/>
              <a:buNone/>
              <a:tabLst>
                <a:tab pos="400050" algn="r"/>
                <a:tab pos="685800" algn="l"/>
              </a:tabLst>
            </a:pPr>
            <a:r>
              <a:rPr lang="en-US">
                <a:solidFill>
                  <a:srgbClr val="000102"/>
                </a:solidFill>
                <a:latin typeface="Courier New" pitchFamily="49" charset="0"/>
              </a:rPr>
              <a:t>$ srvctl start listener –l mylistener</a:t>
            </a:r>
          </a:p>
          <a:p>
            <a:pPr algn="l" defTabSz="400050" eaLnBrk="0" hangingPunct="0">
              <a:lnSpc>
                <a:spcPct val="125000"/>
              </a:lnSpc>
              <a:spcBef>
                <a:spcPct val="0"/>
              </a:spcBef>
              <a:buClrTx/>
              <a:buFontTx/>
              <a:buNone/>
              <a:tabLst>
                <a:tab pos="400050" algn="r"/>
                <a:tab pos="685800" algn="l"/>
              </a:tabLst>
            </a:pPr>
            <a:r>
              <a:rPr lang="en-US">
                <a:solidFill>
                  <a:srgbClr val="000102"/>
                </a:solidFill>
                <a:latin typeface="Courier New" pitchFamily="49" charset="0"/>
              </a:rPr>
              <a:t>$ srvctl status listener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904" name="Picture 8" descr="less6-13"/>
          <p:cNvPicPr>
            <a:picLocks noChangeAspect="1" noChangeArrowheads="1"/>
          </p:cNvPicPr>
          <p:nvPr/>
        </p:nvPicPr>
        <p:blipFill>
          <a:blip r:embed="rId3" cstate="print"/>
          <a:srcRect/>
          <a:stretch>
            <a:fillRect/>
          </a:stretch>
        </p:blipFill>
        <p:spPr bwMode="auto">
          <a:xfrm>
            <a:off x="685800" y="1371600"/>
            <a:ext cx="3114675" cy="2028825"/>
          </a:xfrm>
          <a:prstGeom prst="rect">
            <a:avLst/>
          </a:prstGeom>
          <a:noFill/>
          <a:ln w="9525">
            <a:solidFill>
              <a:schemeClr val="tx1"/>
            </a:solidFill>
            <a:miter lim="800000"/>
            <a:headEnd/>
            <a:tailEnd/>
          </a:ln>
        </p:spPr>
      </p:pic>
      <p:sp>
        <p:nvSpPr>
          <p:cNvPr id="336899" name="Rectangle 3"/>
          <p:cNvSpPr>
            <a:spLocks noGrp="1" noChangeArrowheads="1"/>
          </p:cNvSpPr>
          <p:nvPr>
            <p:ph type="title"/>
          </p:nvPr>
        </p:nvSpPr>
        <p:spPr>
          <a:noFill/>
          <a:ln/>
        </p:spPr>
        <p:txBody>
          <a:bodyPr lIns="92075" tIns="46038" rIns="92075" bIns="46038"/>
          <a:lstStyle/>
          <a:p>
            <a:r>
              <a:rPr lang="en-US"/>
              <a:t>Listener Home Page</a:t>
            </a:r>
            <a:endParaRPr lang="en-US">
              <a:latin typeface="Courier New" pitchFamily="49" charset="0"/>
            </a:endParaRPr>
          </a:p>
        </p:txBody>
      </p:sp>
      <p:sp>
        <p:nvSpPr>
          <p:cNvPr id="336900" name="Rectangle 4"/>
          <p:cNvSpPr>
            <a:spLocks noChangeArrowheads="1"/>
          </p:cNvSpPr>
          <p:nvPr/>
        </p:nvSpPr>
        <p:spPr bwMode="gray">
          <a:xfrm>
            <a:off x="752475" y="5024438"/>
            <a:ext cx="7299325" cy="881062"/>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en-US"/>
          </a:p>
        </p:txBody>
      </p:sp>
      <p:sp>
        <p:nvSpPr>
          <p:cNvPr id="336901" name="Rectangle 5"/>
          <p:cNvSpPr>
            <a:spLocks noChangeArrowheads="1"/>
          </p:cNvSpPr>
          <p:nvPr/>
        </p:nvSpPr>
        <p:spPr bwMode="gray">
          <a:xfrm>
            <a:off x="1524000" y="2667000"/>
            <a:ext cx="1985963" cy="2286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36903" name="Freeform 7"/>
          <p:cNvSpPr>
            <a:spLocks/>
          </p:cNvSpPr>
          <p:nvPr/>
        </p:nvSpPr>
        <p:spPr bwMode="auto">
          <a:xfrm>
            <a:off x="3505200" y="2787650"/>
            <a:ext cx="1524000" cy="641350"/>
          </a:xfrm>
          <a:custGeom>
            <a:avLst/>
            <a:gdLst/>
            <a:ahLst/>
            <a:cxnLst>
              <a:cxn ang="0">
                <a:pos x="0" y="0"/>
              </a:cxn>
              <a:cxn ang="0">
                <a:pos x="960" y="0"/>
              </a:cxn>
              <a:cxn ang="0">
                <a:pos x="960" y="192"/>
              </a:cxn>
            </a:cxnLst>
            <a:rect l="0" t="0" r="r" b="b"/>
            <a:pathLst>
              <a:path w="960" h="192">
                <a:moveTo>
                  <a:pt x="0" y="0"/>
                </a:moveTo>
                <a:lnTo>
                  <a:pt x="960" y="0"/>
                </a:lnTo>
                <a:lnTo>
                  <a:pt x="960" y="192"/>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pic>
        <p:nvPicPr>
          <p:cNvPr id="336905" name="Picture 9" descr="less6-13-b"/>
          <p:cNvPicPr>
            <a:picLocks noChangeAspect="1" noChangeArrowheads="1"/>
          </p:cNvPicPr>
          <p:nvPr/>
        </p:nvPicPr>
        <p:blipFill>
          <a:blip r:embed="rId4" cstate="print"/>
          <a:srcRect/>
          <a:stretch>
            <a:fillRect/>
          </a:stretch>
        </p:blipFill>
        <p:spPr bwMode="auto">
          <a:xfrm>
            <a:off x="990600" y="3505200"/>
            <a:ext cx="7305675" cy="2505075"/>
          </a:xfrm>
          <a:prstGeom prst="rect">
            <a:avLst/>
          </a:prstGeom>
          <a:noFill/>
          <a:ln w="9525">
            <a:solidFill>
              <a:schemeClr val="tx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950" name="Picture 6" descr="less6-14"/>
          <p:cNvPicPr>
            <a:picLocks noChangeAspect="1" noChangeArrowheads="1"/>
          </p:cNvPicPr>
          <p:nvPr/>
        </p:nvPicPr>
        <p:blipFill>
          <a:blip r:embed="rId3" cstate="print"/>
          <a:srcRect/>
          <a:stretch>
            <a:fillRect/>
          </a:stretch>
        </p:blipFill>
        <p:spPr bwMode="auto">
          <a:xfrm>
            <a:off x="838200" y="1828800"/>
            <a:ext cx="7343775" cy="3181350"/>
          </a:xfrm>
          <a:prstGeom prst="rect">
            <a:avLst/>
          </a:prstGeom>
          <a:noFill/>
          <a:ln w="9525">
            <a:solidFill>
              <a:schemeClr val="tx1"/>
            </a:solidFill>
            <a:miter lim="800000"/>
            <a:headEnd/>
            <a:tailEnd/>
          </a:ln>
        </p:spPr>
      </p:pic>
      <p:sp>
        <p:nvSpPr>
          <p:cNvPr id="338947" name="Rectangle 3"/>
          <p:cNvSpPr>
            <a:spLocks noGrp="1" noChangeArrowheads="1"/>
          </p:cNvSpPr>
          <p:nvPr>
            <p:ph type="title"/>
          </p:nvPr>
        </p:nvSpPr>
        <p:spPr>
          <a:noFill/>
        </p:spPr>
        <p:txBody>
          <a:bodyPr/>
          <a:lstStyle/>
          <a:p>
            <a:r>
              <a:rPr lang="en-US"/>
              <a:t>Net Services Administration Page</a:t>
            </a:r>
          </a:p>
        </p:txBody>
      </p:sp>
      <p:sp>
        <p:nvSpPr>
          <p:cNvPr id="338948" name="Rectangle 4"/>
          <p:cNvSpPr>
            <a:spLocks noChangeArrowheads="1"/>
          </p:cNvSpPr>
          <p:nvPr/>
        </p:nvSpPr>
        <p:spPr bwMode="gray">
          <a:xfrm>
            <a:off x="1447800" y="3962400"/>
            <a:ext cx="1676400" cy="11430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1007" name="Picture 15" descr="less6-15"/>
          <p:cNvPicPr>
            <a:picLocks noChangeAspect="1" noChangeArrowheads="1"/>
          </p:cNvPicPr>
          <p:nvPr/>
        </p:nvPicPr>
        <p:blipFill>
          <a:blip r:embed="rId3" cstate="print"/>
          <a:srcRect/>
          <a:stretch>
            <a:fillRect/>
          </a:stretch>
        </p:blipFill>
        <p:spPr bwMode="auto">
          <a:xfrm>
            <a:off x="609600" y="1219200"/>
            <a:ext cx="6524625" cy="2190750"/>
          </a:xfrm>
          <a:prstGeom prst="rect">
            <a:avLst/>
          </a:prstGeom>
          <a:noFill/>
          <a:ln w="9525">
            <a:solidFill>
              <a:schemeClr val="tx1"/>
            </a:solidFill>
            <a:miter lim="800000"/>
            <a:headEnd/>
            <a:tailEnd/>
          </a:ln>
        </p:spPr>
      </p:pic>
      <p:sp>
        <p:nvSpPr>
          <p:cNvPr id="340997" name="Rectangle 5"/>
          <p:cNvSpPr>
            <a:spLocks noGrp="1" noChangeArrowheads="1"/>
          </p:cNvSpPr>
          <p:nvPr>
            <p:ph type="title"/>
          </p:nvPr>
        </p:nvSpPr>
        <p:spPr/>
        <p:txBody>
          <a:bodyPr/>
          <a:lstStyle/>
          <a:p>
            <a:r>
              <a:rPr lang="en-US"/>
              <a:t>Creating a Listener</a:t>
            </a:r>
          </a:p>
        </p:txBody>
      </p:sp>
      <p:sp>
        <p:nvSpPr>
          <p:cNvPr id="341001" name="Rectangle 9"/>
          <p:cNvSpPr>
            <a:spLocks noChangeArrowheads="1"/>
          </p:cNvSpPr>
          <p:nvPr/>
        </p:nvSpPr>
        <p:spPr bwMode="gray">
          <a:xfrm>
            <a:off x="1295400" y="2667000"/>
            <a:ext cx="1600200" cy="2921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pic>
        <p:nvPicPr>
          <p:cNvPr id="341008" name="Picture 16" descr="less6-15-b"/>
          <p:cNvPicPr>
            <a:picLocks noChangeAspect="1" noChangeArrowheads="1"/>
          </p:cNvPicPr>
          <p:nvPr/>
        </p:nvPicPr>
        <p:blipFill>
          <a:blip r:embed="rId4" cstate="print"/>
          <a:srcRect/>
          <a:stretch>
            <a:fillRect/>
          </a:stretch>
        </p:blipFill>
        <p:spPr bwMode="auto">
          <a:xfrm>
            <a:off x="2971800" y="1447800"/>
            <a:ext cx="5715000" cy="1343025"/>
          </a:xfrm>
          <a:prstGeom prst="rect">
            <a:avLst/>
          </a:prstGeom>
          <a:noFill/>
          <a:ln w="9525">
            <a:solidFill>
              <a:schemeClr val="tx1"/>
            </a:solidFill>
            <a:miter lim="800000"/>
            <a:headEnd/>
            <a:tailEnd/>
          </a:ln>
        </p:spPr>
      </p:pic>
      <p:pic>
        <p:nvPicPr>
          <p:cNvPr id="341009" name="Picture 17" descr="less6-15-c"/>
          <p:cNvPicPr>
            <a:picLocks noChangeAspect="1" noChangeArrowheads="1"/>
          </p:cNvPicPr>
          <p:nvPr/>
        </p:nvPicPr>
        <p:blipFill>
          <a:blip r:embed="rId5" cstate="print"/>
          <a:srcRect/>
          <a:stretch>
            <a:fillRect/>
          </a:stretch>
        </p:blipFill>
        <p:spPr bwMode="auto">
          <a:xfrm>
            <a:off x="2362200" y="3429000"/>
            <a:ext cx="6324600" cy="1819275"/>
          </a:xfrm>
          <a:prstGeom prst="rect">
            <a:avLst/>
          </a:prstGeom>
          <a:noFill/>
          <a:ln w="9525">
            <a:solidFill>
              <a:schemeClr val="tx1"/>
            </a:solidFill>
            <a:miter lim="800000"/>
            <a:headEnd/>
            <a:tailEnd/>
          </a:ln>
        </p:spPr>
      </p:pic>
      <p:pic>
        <p:nvPicPr>
          <p:cNvPr id="341010" name="Picture 18" descr="less6-15-d"/>
          <p:cNvPicPr>
            <a:picLocks noChangeAspect="1" noChangeArrowheads="1"/>
          </p:cNvPicPr>
          <p:nvPr/>
        </p:nvPicPr>
        <p:blipFill>
          <a:blip r:embed="rId6" cstate="print"/>
          <a:srcRect/>
          <a:stretch>
            <a:fillRect/>
          </a:stretch>
        </p:blipFill>
        <p:spPr bwMode="auto">
          <a:xfrm>
            <a:off x="609600" y="4267200"/>
            <a:ext cx="7381875" cy="2038350"/>
          </a:xfrm>
          <a:prstGeom prst="rect">
            <a:avLst/>
          </a:prstGeom>
          <a:noFill/>
          <a:ln w="9525">
            <a:solidFill>
              <a:schemeClr val="tx1"/>
            </a:solidFill>
            <a:miter lim="800000"/>
            <a:headEnd/>
            <a:tailEnd/>
          </a:ln>
        </p:spPr>
      </p:pic>
      <p:sp>
        <p:nvSpPr>
          <p:cNvPr id="340998" name="Rectangle 6"/>
          <p:cNvSpPr>
            <a:spLocks noChangeArrowheads="1"/>
          </p:cNvSpPr>
          <p:nvPr/>
        </p:nvSpPr>
        <p:spPr bwMode="gray">
          <a:xfrm>
            <a:off x="685800" y="4953000"/>
            <a:ext cx="3276600" cy="3810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41005" name="Rectangle 13"/>
          <p:cNvSpPr>
            <a:spLocks noChangeArrowheads="1"/>
          </p:cNvSpPr>
          <p:nvPr/>
        </p:nvSpPr>
        <p:spPr bwMode="gray">
          <a:xfrm>
            <a:off x="8077200" y="4572000"/>
            <a:ext cx="609600" cy="3810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41011" name="Rectangle 19"/>
          <p:cNvSpPr>
            <a:spLocks noChangeArrowheads="1"/>
          </p:cNvSpPr>
          <p:nvPr/>
        </p:nvSpPr>
        <p:spPr bwMode="gray">
          <a:xfrm>
            <a:off x="7467600" y="5638800"/>
            <a:ext cx="609600" cy="3810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41012" name="Oval 20"/>
          <p:cNvSpPr>
            <a:spLocks noChangeArrowheads="1"/>
          </p:cNvSpPr>
          <p:nvPr/>
        </p:nvSpPr>
        <p:spPr bwMode="blackWhite">
          <a:xfrm>
            <a:off x="457200" y="19050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1</a:t>
            </a:r>
          </a:p>
        </p:txBody>
      </p:sp>
      <p:sp>
        <p:nvSpPr>
          <p:cNvPr id="341013" name="Oval 21"/>
          <p:cNvSpPr>
            <a:spLocks noChangeArrowheads="1"/>
          </p:cNvSpPr>
          <p:nvPr/>
        </p:nvSpPr>
        <p:spPr bwMode="blackWhite">
          <a:xfrm>
            <a:off x="8077200" y="19050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2</a:t>
            </a:r>
          </a:p>
        </p:txBody>
      </p:sp>
      <p:sp>
        <p:nvSpPr>
          <p:cNvPr id="341014" name="Oval 22"/>
          <p:cNvSpPr>
            <a:spLocks noChangeArrowheads="1"/>
          </p:cNvSpPr>
          <p:nvPr/>
        </p:nvSpPr>
        <p:spPr bwMode="blackWhite">
          <a:xfrm>
            <a:off x="8305800" y="41148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3</a:t>
            </a:r>
          </a:p>
        </p:txBody>
      </p:sp>
      <p:sp>
        <p:nvSpPr>
          <p:cNvPr id="341015" name="Oval 23"/>
          <p:cNvSpPr>
            <a:spLocks noChangeArrowheads="1"/>
          </p:cNvSpPr>
          <p:nvPr/>
        </p:nvSpPr>
        <p:spPr bwMode="blackWhite">
          <a:xfrm>
            <a:off x="5029200" y="49530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4</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title"/>
          </p:nvPr>
        </p:nvSpPr>
        <p:spPr/>
        <p:txBody>
          <a:bodyPr/>
          <a:lstStyle/>
          <a:p>
            <a:r>
              <a:rPr lang="en-US"/>
              <a:t>Adding Listener Addresses</a:t>
            </a:r>
          </a:p>
        </p:txBody>
      </p:sp>
      <p:sp>
        <p:nvSpPr>
          <p:cNvPr id="343050" name="Freeform 10"/>
          <p:cNvSpPr>
            <a:spLocks/>
          </p:cNvSpPr>
          <p:nvPr/>
        </p:nvSpPr>
        <p:spPr bwMode="auto">
          <a:xfrm>
            <a:off x="5181600" y="1447800"/>
            <a:ext cx="381000" cy="381000"/>
          </a:xfrm>
          <a:custGeom>
            <a:avLst/>
            <a:gdLst/>
            <a:ahLst/>
            <a:cxnLst>
              <a:cxn ang="0">
                <a:pos x="0" y="0"/>
              </a:cxn>
              <a:cxn ang="0">
                <a:pos x="240" y="0"/>
              </a:cxn>
              <a:cxn ang="0">
                <a:pos x="240" y="576"/>
              </a:cxn>
            </a:cxnLst>
            <a:rect l="0" t="0" r="r" b="b"/>
            <a:pathLst>
              <a:path w="240" h="576">
                <a:moveTo>
                  <a:pt x="0" y="0"/>
                </a:moveTo>
                <a:lnTo>
                  <a:pt x="240" y="0"/>
                </a:lnTo>
                <a:lnTo>
                  <a:pt x="240" y="576"/>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pic>
        <p:nvPicPr>
          <p:cNvPr id="343056" name="Picture 16" descr="less6-16"/>
          <p:cNvPicPr>
            <a:picLocks noChangeAspect="1" noChangeArrowheads="1"/>
          </p:cNvPicPr>
          <p:nvPr/>
        </p:nvPicPr>
        <p:blipFill>
          <a:blip r:embed="rId3" cstate="print"/>
          <a:srcRect/>
          <a:stretch>
            <a:fillRect/>
          </a:stretch>
        </p:blipFill>
        <p:spPr bwMode="auto">
          <a:xfrm>
            <a:off x="609600" y="1143000"/>
            <a:ext cx="4514850" cy="2543175"/>
          </a:xfrm>
          <a:prstGeom prst="rect">
            <a:avLst/>
          </a:prstGeom>
          <a:noFill/>
          <a:ln w="9525">
            <a:solidFill>
              <a:schemeClr val="tx1"/>
            </a:solidFill>
            <a:miter lim="800000"/>
            <a:headEnd/>
            <a:tailEnd/>
          </a:ln>
        </p:spPr>
      </p:pic>
      <p:pic>
        <p:nvPicPr>
          <p:cNvPr id="343058" name="Picture 18" descr="less6-16-c"/>
          <p:cNvPicPr>
            <a:picLocks noChangeAspect="1" noChangeArrowheads="1"/>
          </p:cNvPicPr>
          <p:nvPr/>
        </p:nvPicPr>
        <p:blipFill>
          <a:blip r:embed="rId4" cstate="print"/>
          <a:srcRect/>
          <a:stretch>
            <a:fillRect/>
          </a:stretch>
        </p:blipFill>
        <p:spPr bwMode="auto">
          <a:xfrm>
            <a:off x="533400" y="3352800"/>
            <a:ext cx="7620000" cy="2905125"/>
          </a:xfrm>
          <a:prstGeom prst="rect">
            <a:avLst/>
          </a:prstGeom>
          <a:noFill/>
          <a:ln w="9525">
            <a:solidFill>
              <a:schemeClr val="tx1"/>
            </a:solidFill>
            <a:miter lim="800000"/>
            <a:headEnd/>
            <a:tailEnd/>
          </a:ln>
        </p:spPr>
      </p:pic>
      <p:pic>
        <p:nvPicPr>
          <p:cNvPr id="343057" name="Picture 17" descr="less6-16-b"/>
          <p:cNvPicPr>
            <a:picLocks noChangeAspect="1" noChangeArrowheads="1"/>
          </p:cNvPicPr>
          <p:nvPr/>
        </p:nvPicPr>
        <p:blipFill>
          <a:blip r:embed="rId5" cstate="print"/>
          <a:srcRect/>
          <a:stretch>
            <a:fillRect/>
          </a:stretch>
        </p:blipFill>
        <p:spPr bwMode="auto">
          <a:xfrm>
            <a:off x="3124200" y="1905000"/>
            <a:ext cx="5562600" cy="2409825"/>
          </a:xfrm>
          <a:prstGeom prst="rect">
            <a:avLst/>
          </a:prstGeom>
          <a:noFill/>
          <a:ln w="9525">
            <a:solidFill>
              <a:schemeClr val="tx1"/>
            </a:solidFill>
            <a:miter lim="800000"/>
            <a:headEnd/>
            <a:tailEnd/>
          </a:ln>
        </p:spPr>
      </p:pic>
      <p:sp>
        <p:nvSpPr>
          <p:cNvPr id="343059" name="Oval 19"/>
          <p:cNvSpPr>
            <a:spLocks noChangeArrowheads="1"/>
          </p:cNvSpPr>
          <p:nvPr/>
        </p:nvSpPr>
        <p:spPr bwMode="blackWhite">
          <a:xfrm>
            <a:off x="2057400" y="11430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5</a:t>
            </a:r>
          </a:p>
        </p:txBody>
      </p:sp>
      <p:sp>
        <p:nvSpPr>
          <p:cNvPr id="343060" name="Oval 20"/>
          <p:cNvSpPr>
            <a:spLocks noChangeArrowheads="1"/>
          </p:cNvSpPr>
          <p:nvPr/>
        </p:nvSpPr>
        <p:spPr bwMode="blackWhite">
          <a:xfrm>
            <a:off x="381000" y="16002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6</a:t>
            </a:r>
          </a:p>
        </p:txBody>
      </p:sp>
      <p:sp>
        <p:nvSpPr>
          <p:cNvPr id="343061" name="Oval 21"/>
          <p:cNvSpPr>
            <a:spLocks noChangeArrowheads="1"/>
          </p:cNvSpPr>
          <p:nvPr/>
        </p:nvSpPr>
        <p:spPr bwMode="blackWhite">
          <a:xfrm>
            <a:off x="2743200" y="17526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7</a:t>
            </a:r>
          </a:p>
        </p:txBody>
      </p:sp>
      <p:sp>
        <p:nvSpPr>
          <p:cNvPr id="343062" name="Oval 22"/>
          <p:cNvSpPr>
            <a:spLocks noChangeArrowheads="1"/>
          </p:cNvSpPr>
          <p:nvPr/>
        </p:nvSpPr>
        <p:spPr bwMode="blackWhite">
          <a:xfrm>
            <a:off x="4724400" y="8382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8</a:t>
            </a:r>
          </a:p>
        </p:txBody>
      </p:sp>
      <p:sp>
        <p:nvSpPr>
          <p:cNvPr id="343047" name="Rectangle 7"/>
          <p:cNvSpPr>
            <a:spLocks noChangeArrowheads="1"/>
          </p:cNvSpPr>
          <p:nvPr/>
        </p:nvSpPr>
        <p:spPr bwMode="gray">
          <a:xfrm>
            <a:off x="4724400" y="1295400"/>
            <a:ext cx="428625" cy="304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43054" name="Rectangle 14"/>
          <p:cNvSpPr>
            <a:spLocks noChangeArrowheads="1"/>
          </p:cNvSpPr>
          <p:nvPr/>
        </p:nvSpPr>
        <p:spPr bwMode="gray">
          <a:xfrm>
            <a:off x="2438400" y="5257800"/>
            <a:ext cx="2362200" cy="304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43051" name="Freeform 11"/>
          <p:cNvSpPr>
            <a:spLocks/>
          </p:cNvSpPr>
          <p:nvPr/>
        </p:nvSpPr>
        <p:spPr bwMode="auto">
          <a:xfrm rot="5400000">
            <a:off x="5143500" y="1943100"/>
            <a:ext cx="3124200" cy="3810000"/>
          </a:xfrm>
          <a:custGeom>
            <a:avLst/>
            <a:gdLst/>
            <a:ahLst/>
            <a:cxnLst>
              <a:cxn ang="0">
                <a:pos x="0" y="0"/>
              </a:cxn>
              <a:cxn ang="0">
                <a:pos x="240" y="0"/>
              </a:cxn>
              <a:cxn ang="0">
                <a:pos x="240" y="576"/>
              </a:cxn>
            </a:cxnLst>
            <a:rect l="0" t="0" r="r" b="b"/>
            <a:pathLst>
              <a:path w="240" h="576">
                <a:moveTo>
                  <a:pt x="0" y="0"/>
                </a:moveTo>
                <a:lnTo>
                  <a:pt x="240" y="0"/>
                </a:lnTo>
                <a:lnTo>
                  <a:pt x="240" y="576"/>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sp>
        <p:nvSpPr>
          <p:cNvPr id="343063" name="Rectangle 23"/>
          <p:cNvSpPr>
            <a:spLocks noChangeArrowheads="1"/>
          </p:cNvSpPr>
          <p:nvPr/>
        </p:nvSpPr>
        <p:spPr bwMode="gray">
          <a:xfrm>
            <a:off x="8305800" y="2057400"/>
            <a:ext cx="428625" cy="2286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43064" name="Oval 24"/>
          <p:cNvSpPr>
            <a:spLocks noChangeArrowheads="1"/>
          </p:cNvSpPr>
          <p:nvPr/>
        </p:nvSpPr>
        <p:spPr bwMode="blackWhite">
          <a:xfrm>
            <a:off x="8229600" y="15240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9</a:t>
            </a:r>
          </a:p>
        </p:txBody>
      </p:sp>
      <p:sp>
        <p:nvSpPr>
          <p:cNvPr id="343065" name="Oval 25"/>
          <p:cNvSpPr>
            <a:spLocks noChangeArrowheads="1"/>
          </p:cNvSpPr>
          <p:nvPr/>
        </p:nvSpPr>
        <p:spPr bwMode="blackWhite">
          <a:xfrm>
            <a:off x="3962400" y="48006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10</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099" name="Picture 11" descr="less6-17-b"/>
          <p:cNvPicPr>
            <a:picLocks noChangeAspect="1" noChangeArrowheads="1"/>
          </p:cNvPicPr>
          <p:nvPr/>
        </p:nvPicPr>
        <p:blipFill>
          <a:blip r:embed="rId3" cstate="print"/>
          <a:srcRect/>
          <a:stretch>
            <a:fillRect/>
          </a:stretch>
        </p:blipFill>
        <p:spPr bwMode="auto">
          <a:xfrm>
            <a:off x="762000" y="2743200"/>
            <a:ext cx="7162800" cy="1771650"/>
          </a:xfrm>
          <a:prstGeom prst="rect">
            <a:avLst/>
          </a:prstGeom>
          <a:noFill/>
          <a:ln w="9525">
            <a:solidFill>
              <a:schemeClr val="tx1"/>
            </a:solidFill>
            <a:miter lim="800000"/>
            <a:headEnd/>
            <a:tailEnd/>
          </a:ln>
        </p:spPr>
      </p:pic>
      <p:pic>
        <p:nvPicPr>
          <p:cNvPr id="345098" name="Picture 10" descr="less6-17"/>
          <p:cNvPicPr>
            <a:picLocks noChangeAspect="1" noChangeArrowheads="1"/>
          </p:cNvPicPr>
          <p:nvPr/>
        </p:nvPicPr>
        <p:blipFill>
          <a:blip r:embed="rId4" cstate="print"/>
          <a:srcRect/>
          <a:stretch>
            <a:fillRect/>
          </a:stretch>
        </p:blipFill>
        <p:spPr bwMode="auto">
          <a:xfrm>
            <a:off x="685800" y="1371600"/>
            <a:ext cx="6267450" cy="971550"/>
          </a:xfrm>
          <a:prstGeom prst="rect">
            <a:avLst/>
          </a:prstGeom>
          <a:noFill/>
          <a:ln w="9525">
            <a:solidFill>
              <a:schemeClr val="tx1"/>
            </a:solidFill>
            <a:miter lim="800000"/>
            <a:headEnd/>
            <a:tailEnd/>
          </a:ln>
        </p:spPr>
      </p:pic>
      <p:sp>
        <p:nvSpPr>
          <p:cNvPr id="345090" name="Rectangle 2"/>
          <p:cNvSpPr>
            <a:spLocks noGrp="1" noChangeArrowheads="1"/>
          </p:cNvSpPr>
          <p:nvPr>
            <p:ph type="title"/>
          </p:nvPr>
        </p:nvSpPr>
        <p:spPr/>
        <p:txBody>
          <a:bodyPr/>
          <a:lstStyle/>
          <a:p>
            <a:r>
              <a:rPr lang="en-US"/>
              <a:t>Database Service Registration</a:t>
            </a:r>
          </a:p>
        </p:txBody>
      </p:sp>
      <p:sp>
        <p:nvSpPr>
          <p:cNvPr id="345094" name="Rectangle 6"/>
          <p:cNvSpPr>
            <a:spLocks noChangeArrowheads="1"/>
          </p:cNvSpPr>
          <p:nvPr/>
        </p:nvSpPr>
        <p:spPr bwMode="auto">
          <a:xfrm>
            <a:off x="4038600" y="1752600"/>
            <a:ext cx="1752600" cy="304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45095" name="Rectangle 7"/>
          <p:cNvSpPr>
            <a:spLocks noChangeArrowheads="1"/>
          </p:cNvSpPr>
          <p:nvPr/>
        </p:nvSpPr>
        <p:spPr bwMode="auto">
          <a:xfrm>
            <a:off x="7424738" y="3852863"/>
            <a:ext cx="504825" cy="304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pic>
        <p:nvPicPr>
          <p:cNvPr id="345100" name="Picture 12" descr="less6-17-c"/>
          <p:cNvPicPr>
            <a:picLocks noChangeAspect="1" noChangeArrowheads="1"/>
          </p:cNvPicPr>
          <p:nvPr/>
        </p:nvPicPr>
        <p:blipFill>
          <a:blip r:embed="rId5" cstate="print"/>
          <a:srcRect/>
          <a:stretch>
            <a:fillRect/>
          </a:stretch>
        </p:blipFill>
        <p:spPr bwMode="auto">
          <a:xfrm>
            <a:off x="3733800" y="4876800"/>
            <a:ext cx="4219575" cy="1257300"/>
          </a:xfrm>
          <a:prstGeom prst="rect">
            <a:avLst/>
          </a:prstGeom>
          <a:noFill/>
          <a:ln w="9525">
            <a:solidFill>
              <a:schemeClr val="tx1"/>
            </a:solidFill>
            <a:miter lim="800000"/>
            <a:headEnd/>
            <a:tailEnd/>
          </a:ln>
        </p:spPr>
      </p:pic>
      <p:cxnSp>
        <p:nvCxnSpPr>
          <p:cNvPr id="345101" name="AutoShape 13"/>
          <p:cNvCxnSpPr>
            <a:cxnSpLocks noChangeShapeType="1"/>
            <a:stCxn id="345094" idx="2"/>
            <a:endCxn id="345095" idx="1"/>
          </p:cNvCxnSpPr>
          <p:nvPr/>
        </p:nvCxnSpPr>
        <p:spPr bwMode="auto">
          <a:xfrm rot="16200000" flipH="1">
            <a:off x="5195887" y="1790701"/>
            <a:ext cx="1933575" cy="2495550"/>
          </a:xfrm>
          <a:prstGeom prst="bentConnector2">
            <a:avLst/>
          </a:prstGeom>
          <a:noFill/>
          <a:ln w="28575">
            <a:solidFill>
              <a:schemeClr val="accent2"/>
            </a:solidFill>
            <a:miter lim="800000"/>
            <a:headEnd type="none" w="sm" len="sm"/>
            <a:tailEnd type="triangle" w="sm" len="sm"/>
          </a:ln>
          <a:effectLst/>
        </p:spPr>
      </p:cxnSp>
      <p:sp>
        <p:nvSpPr>
          <p:cNvPr id="345102" name="Line 14"/>
          <p:cNvSpPr>
            <a:spLocks noChangeShapeType="1"/>
          </p:cNvSpPr>
          <p:nvPr/>
        </p:nvSpPr>
        <p:spPr bwMode="auto">
          <a:xfrm>
            <a:off x="7696200" y="4157663"/>
            <a:ext cx="0" cy="838200"/>
          </a:xfrm>
          <a:prstGeom prst="line">
            <a:avLst/>
          </a:prstGeom>
          <a:noFill/>
          <a:ln w="28575">
            <a:solidFill>
              <a:schemeClr val="accent2"/>
            </a:solidFill>
            <a:round/>
            <a:headEnd type="none" w="sm" len="sm"/>
            <a:tailEnd type="triangle" w="sm" len="sm"/>
          </a:ln>
          <a:effectLst/>
        </p:spPr>
        <p:txBody>
          <a:bodyPr/>
          <a:lstStyle/>
          <a:p>
            <a:endParaRPr lang="en-US"/>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ln/>
        </p:spPr>
        <p:txBody>
          <a:bodyPr/>
          <a:lstStyle/>
          <a:p>
            <a:endParaRPr lang="en-US"/>
          </a:p>
        </p:txBody>
      </p:sp>
      <p:sp>
        <p:nvSpPr>
          <p:cNvPr id="392195" name="Rectangle 3"/>
          <p:cNvSpPr>
            <a:spLocks noGrp="1" noChangeArrowheads="1"/>
          </p:cNvSpPr>
          <p:nvPr>
            <p:ph type="body" idx="1"/>
          </p:nvPr>
        </p:nvSpPr>
        <p:spPr>
          <a:ln/>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p:txBody>
          <a:bodyPr/>
          <a:lstStyle/>
          <a:p>
            <a:r>
              <a:rPr lang="en-US"/>
              <a:t>Objectives</a:t>
            </a:r>
          </a:p>
        </p:txBody>
      </p:sp>
      <p:sp>
        <p:nvSpPr>
          <p:cNvPr id="316421" name="Rectangle 5"/>
          <p:cNvSpPr>
            <a:spLocks noGrp="1" noChangeArrowheads="1"/>
          </p:cNvSpPr>
          <p:nvPr>
            <p:ph type="body" idx="1"/>
          </p:nvPr>
        </p:nvSpPr>
        <p:spPr>
          <a:xfrm>
            <a:off x="609600" y="1447800"/>
            <a:ext cx="7918450" cy="3360738"/>
          </a:xfrm>
        </p:spPr>
        <p:txBody>
          <a:bodyPr/>
          <a:lstStyle/>
          <a:p>
            <a:r>
              <a:rPr lang="en-US"/>
              <a:t>After completing this lesson, you should be able to:</a:t>
            </a:r>
          </a:p>
          <a:p>
            <a:pPr lvl="1"/>
            <a:r>
              <a:rPr lang="en-US"/>
              <a:t>Use Enterprise Manager to:</a:t>
            </a:r>
          </a:p>
          <a:p>
            <a:pPr lvl="2"/>
            <a:r>
              <a:rPr lang="en-US"/>
              <a:t>Create additional listeners</a:t>
            </a:r>
          </a:p>
          <a:p>
            <a:pPr lvl="2"/>
            <a:r>
              <a:rPr lang="en-US"/>
              <a:t>Create Oracle Net Service aliases</a:t>
            </a:r>
          </a:p>
          <a:p>
            <a:pPr lvl="2"/>
            <a:r>
              <a:rPr lang="en-US"/>
              <a:t>Configure connect-time failover</a:t>
            </a:r>
          </a:p>
          <a:p>
            <a:pPr lvl="2"/>
            <a:r>
              <a:rPr lang="en-US"/>
              <a:t>Control the Oracle Net Listener</a:t>
            </a:r>
          </a:p>
          <a:p>
            <a:pPr lvl="1"/>
            <a:r>
              <a:rPr lang="en-US"/>
              <a:t>Use </a:t>
            </a:r>
            <a:r>
              <a:rPr lang="en-US">
                <a:latin typeface="Courier New" pitchFamily="49" charset="0"/>
              </a:rPr>
              <a:t>tnsping</a:t>
            </a:r>
            <a:r>
              <a:rPr lang="en-US"/>
              <a:t> to test Oracle Net connectivity</a:t>
            </a:r>
          </a:p>
          <a:p>
            <a:pPr lvl="1"/>
            <a:r>
              <a:rPr lang="en-US"/>
              <a:t>Identify when to use shared servers and when to use dedicated servers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t>Naming Methods</a:t>
            </a:r>
          </a:p>
        </p:txBody>
      </p:sp>
      <p:sp>
        <p:nvSpPr>
          <p:cNvPr id="348163" name="Rectangle 3"/>
          <p:cNvSpPr>
            <a:spLocks noGrp="1" noChangeArrowheads="1"/>
          </p:cNvSpPr>
          <p:nvPr>
            <p:ph type="body" idx="1"/>
          </p:nvPr>
        </p:nvSpPr>
        <p:spPr/>
        <p:txBody>
          <a:bodyPr/>
          <a:lstStyle/>
          <a:p>
            <a:r>
              <a:rPr lang="en-US"/>
              <a:t>Oracle Net supports several methods of resolving connection information:</a:t>
            </a:r>
          </a:p>
          <a:p>
            <a:pPr lvl="1"/>
            <a:r>
              <a:rPr lang="en-US"/>
              <a:t>Easy connect naming: Uses a TCP/IP connect string</a:t>
            </a:r>
          </a:p>
          <a:p>
            <a:pPr lvl="1"/>
            <a:r>
              <a:rPr lang="en-US"/>
              <a:t>Local naming: Uses a local configuration file</a:t>
            </a:r>
          </a:p>
          <a:p>
            <a:pPr lvl="1"/>
            <a:r>
              <a:rPr lang="en-US"/>
              <a:t>Directory naming: Uses a centralized</a:t>
            </a:r>
            <a:br>
              <a:rPr lang="en-US"/>
            </a:br>
            <a:r>
              <a:rPr lang="en-US"/>
              <a:t>LDAP-compliant directory server</a:t>
            </a:r>
          </a:p>
          <a:p>
            <a:pPr lvl="1"/>
            <a:r>
              <a:rPr lang="en-US"/>
              <a:t>External naming: Uses a supported non-Oracle naming service</a:t>
            </a:r>
          </a:p>
        </p:txBody>
      </p:sp>
      <p:sp>
        <p:nvSpPr>
          <p:cNvPr id="348164" name="Rectangle 4"/>
          <p:cNvSpPr>
            <a:spLocks noChangeArrowheads="1"/>
          </p:cNvSpPr>
          <p:nvPr/>
        </p:nvSpPr>
        <p:spPr bwMode="auto">
          <a:xfrm>
            <a:off x="3200400" y="4818063"/>
            <a:ext cx="2838450" cy="366712"/>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t>Client/application server</a:t>
            </a:r>
          </a:p>
        </p:txBody>
      </p:sp>
      <p:sp>
        <p:nvSpPr>
          <p:cNvPr id="348165" name="Rectangle 5"/>
          <p:cNvSpPr>
            <a:spLocks noChangeArrowheads="1"/>
          </p:cNvSpPr>
          <p:nvPr/>
        </p:nvSpPr>
        <p:spPr bwMode="auto">
          <a:xfrm>
            <a:off x="3840163" y="5118100"/>
            <a:ext cx="1328737" cy="366713"/>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t>Oracle Net</a:t>
            </a:r>
          </a:p>
        </p:txBody>
      </p:sp>
      <p:pic>
        <p:nvPicPr>
          <p:cNvPr id="348166" name="Picture 6" descr="compu003_PC_keyboard"/>
          <p:cNvPicPr>
            <a:picLocks noChangeAspect="1" noChangeArrowheads="1"/>
          </p:cNvPicPr>
          <p:nvPr/>
        </p:nvPicPr>
        <p:blipFill>
          <a:blip r:embed="rId3" cstate="print"/>
          <a:srcRect/>
          <a:stretch>
            <a:fillRect/>
          </a:stretch>
        </p:blipFill>
        <p:spPr bwMode="gray">
          <a:xfrm>
            <a:off x="1790700" y="4673600"/>
            <a:ext cx="1333500" cy="1322388"/>
          </a:xfrm>
          <a:prstGeom prst="rect">
            <a:avLst/>
          </a:prstGeom>
          <a:noFill/>
        </p:spPr>
      </p:pic>
      <p:pic>
        <p:nvPicPr>
          <p:cNvPr id="348167" name="Picture 7" descr="file"/>
          <p:cNvPicPr>
            <a:picLocks noChangeAspect="1" noChangeArrowheads="1"/>
          </p:cNvPicPr>
          <p:nvPr/>
        </p:nvPicPr>
        <p:blipFill>
          <a:blip r:embed="rId4" cstate="print"/>
          <a:srcRect/>
          <a:stretch>
            <a:fillRect/>
          </a:stretch>
        </p:blipFill>
        <p:spPr bwMode="gray">
          <a:xfrm>
            <a:off x="1219200" y="4775200"/>
            <a:ext cx="533400" cy="1066800"/>
          </a:xfrm>
          <a:prstGeom prst="rect">
            <a:avLst/>
          </a:prstGeom>
          <a:noFill/>
        </p:spPr>
      </p:pic>
      <p:sp>
        <p:nvSpPr>
          <p:cNvPr id="348168" name="Rectangle 8"/>
          <p:cNvSpPr>
            <a:spLocks noChangeArrowheads="1"/>
          </p:cNvSpPr>
          <p:nvPr/>
        </p:nvSpPr>
        <p:spPr bwMode="auto">
          <a:xfrm>
            <a:off x="762000" y="5915025"/>
            <a:ext cx="3657600" cy="366713"/>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t>Oracle Net configuration files</a:t>
            </a:r>
          </a:p>
        </p:txBody>
      </p:sp>
      <p:pic>
        <p:nvPicPr>
          <p:cNvPr id="348169" name="Picture 9" descr="datab004_green"/>
          <p:cNvPicPr>
            <a:picLocks noChangeAspect="1" noChangeArrowheads="1"/>
          </p:cNvPicPr>
          <p:nvPr/>
        </p:nvPicPr>
        <p:blipFill>
          <a:blip r:embed="rId5" cstate="print"/>
          <a:srcRect/>
          <a:stretch>
            <a:fillRect/>
          </a:stretch>
        </p:blipFill>
        <p:spPr bwMode="gray">
          <a:xfrm>
            <a:off x="6934200" y="4699000"/>
            <a:ext cx="912813" cy="1082675"/>
          </a:xfrm>
          <a:prstGeom prst="rect">
            <a:avLst/>
          </a:prstGeom>
          <a:noFill/>
        </p:spPr>
      </p:pic>
      <p:sp>
        <p:nvSpPr>
          <p:cNvPr id="348170" name="Line 10"/>
          <p:cNvSpPr>
            <a:spLocks noChangeShapeType="1"/>
          </p:cNvSpPr>
          <p:nvPr/>
        </p:nvSpPr>
        <p:spPr bwMode="auto">
          <a:xfrm>
            <a:off x="2676525" y="5175250"/>
            <a:ext cx="4267200" cy="0"/>
          </a:xfrm>
          <a:prstGeom prst="line">
            <a:avLst/>
          </a:prstGeom>
          <a:noFill/>
          <a:ln w="28575" cap="rnd">
            <a:solidFill>
              <a:schemeClr val="tx1"/>
            </a:solidFill>
            <a:round/>
            <a:headEnd type="triangle" w="sm" len="sm"/>
            <a:tailEnd type="triangle" w="sm" len="sm"/>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t>Easy Connect</a:t>
            </a:r>
          </a:p>
        </p:txBody>
      </p:sp>
      <p:sp>
        <p:nvSpPr>
          <p:cNvPr id="350211" name="Rectangle 3"/>
          <p:cNvSpPr>
            <a:spLocks noGrp="1" noChangeArrowheads="1"/>
          </p:cNvSpPr>
          <p:nvPr>
            <p:ph type="body" idx="1"/>
          </p:nvPr>
        </p:nvSpPr>
        <p:spPr>
          <a:xfrm>
            <a:off x="609600" y="1219200"/>
            <a:ext cx="7918450" cy="2995613"/>
          </a:xfrm>
        </p:spPr>
        <p:txBody>
          <a:bodyPr/>
          <a:lstStyle/>
          <a:p>
            <a:pPr lvl="1"/>
            <a:r>
              <a:rPr lang="en-US"/>
              <a:t>Is enabled by default</a:t>
            </a:r>
          </a:p>
          <a:p>
            <a:pPr lvl="1"/>
            <a:r>
              <a:rPr lang="en-US"/>
              <a:t>Requires no client-side configuration</a:t>
            </a:r>
          </a:p>
          <a:p>
            <a:pPr lvl="1"/>
            <a:r>
              <a:rPr lang="en-US"/>
              <a:t>Supports only TCP/IP (no SSL)</a:t>
            </a:r>
          </a:p>
          <a:p>
            <a:pPr lvl="1"/>
            <a:r>
              <a:rPr lang="en-US"/>
              <a:t>Offers no support for advanced connection options such as:</a:t>
            </a:r>
          </a:p>
          <a:p>
            <a:pPr lvl="2"/>
            <a:r>
              <a:rPr lang="en-US"/>
              <a:t>Connect-time failover			</a:t>
            </a:r>
          </a:p>
          <a:p>
            <a:pPr lvl="2"/>
            <a:r>
              <a:rPr lang="en-US"/>
              <a:t>Source routing</a:t>
            </a:r>
          </a:p>
          <a:p>
            <a:pPr lvl="2"/>
            <a:r>
              <a:rPr lang="en-US"/>
              <a:t>Load balancing</a:t>
            </a:r>
          </a:p>
        </p:txBody>
      </p:sp>
      <p:sp>
        <p:nvSpPr>
          <p:cNvPr id="350212" name="Rectangle 4"/>
          <p:cNvSpPr>
            <a:spLocks noChangeArrowheads="1"/>
          </p:cNvSpPr>
          <p:nvPr/>
        </p:nvSpPr>
        <p:spPr bwMode="blackGray">
          <a:xfrm>
            <a:off x="609600" y="4354513"/>
            <a:ext cx="7772400" cy="395287"/>
          </a:xfrm>
          <a:prstGeom prst="rect">
            <a:avLst/>
          </a:prstGeom>
          <a:solidFill>
            <a:schemeClr val="accent1"/>
          </a:solidFill>
          <a:ln w="28575">
            <a:solidFill>
              <a:schemeClr val="tx1"/>
            </a:solidFill>
            <a:miter lim="800000"/>
            <a:headEnd/>
            <a:tailEnd/>
          </a:ln>
          <a:effectLst/>
        </p:spPr>
        <p:txBody>
          <a:bodyPr lIns="92075" tIns="46038" rIns="92075" bIns="46038" anchor="ctr">
            <a:spAutoFit/>
          </a:bodyPr>
          <a:lstStyle/>
          <a:p>
            <a:pPr algn="l" defTabSz="822325" eaLnBrk="0" hangingPunct="0">
              <a:spcBef>
                <a:spcPct val="50000"/>
              </a:spcBef>
              <a:buClrTx/>
              <a:buFontTx/>
              <a:buNone/>
            </a:pPr>
            <a:r>
              <a:rPr lang="en-US">
                <a:latin typeface="Courier New" pitchFamily="49" charset="0"/>
              </a:rPr>
              <a:t>SQL&gt; CONNECT hr/hr@db.us.oracle.com:1521/dba11g</a:t>
            </a:r>
          </a:p>
        </p:txBody>
      </p:sp>
      <p:sp>
        <p:nvSpPr>
          <p:cNvPr id="350213" name="Rectangle 5"/>
          <p:cNvSpPr>
            <a:spLocks noChangeArrowheads="1"/>
          </p:cNvSpPr>
          <p:nvPr/>
        </p:nvSpPr>
        <p:spPr bwMode="auto">
          <a:xfrm>
            <a:off x="779463" y="5988050"/>
            <a:ext cx="3767137" cy="366713"/>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t>No Oracle Net configuration files</a:t>
            </a:r>
          </a:p>
        </p:txBody>
      </p:sp>
      <p:pic>
        <p:nvPicPr>
          <p:cNvPr id="350214" name="Picture 6" descr="datab004_green"/>
          <p:cNvPicPr>
            <a:picLocks noChangeAspect="1" noChangeArrowheads="1"/>
          </p:cNvPicPr>
          <p:nvPr/>
        </p:nvPicPr>
        <p:blipFill>
          <a:blip r:embed="rId3" cstate="print"/>
          <a:srcRect/>
          <a:stretch>
            <a:fillRect/>
          </a:stretch>
        </p:blipFill>
        <p:spPr bwMode="gray">
          <a:xfrm>
            <a:off x="6934200" y="4814888"/>
            <a:ext cx="912813" cy="1082675"/>
          </a:xfrm>
          <a:prstGeom prst="rect">
            <a:avLst/>
          </a:prstGeom>
          <a:noFill/>
        </p:spPr>
      </p:pic>
      <p:pic>
        <p:nvPicPr>
          <p:cNvPr id="350215" name="Picture 7" descr="file"/>
          <p:cNvPicPr>
            <a:picLocks noChangeAspect="1" noChangeArrowheads="1"/>
          </p:cNvPicPr>
          <p:nvPr/>
        </p:nvPicPr>
        <p:blipFill>
          <a:blip r:embed="rId4" cstate="print"/>
          <a:srcRect/>
          <a:stretch>
            <a:fillRect/>
          </a:stretch>
        </p:blipFill>
        <p:spPr bwMode="gray">
          <a:xfrm>
            <a:off x="1219200" y="4881563"/>
            <a:ext cx="533400" cy="1066800"/>
          </a:xfrm>
          <a:prstGeom prst="rect">
            <a:avLst/>
          </a:prstGeom>
          <a:noFill/>
        </p:spPr>
      </p:pic>
      <p:pic>
        <p:nvPicPr>
          <p:cNvPr id="350216" name="Picture 8" descr="Symbols: Red Xmark, No, Cancel"/>
          <p:cNvPicPr>
            <a:picLocks noChangeAspect="1" noChangeArrowheads="1"/>
          </p:cNvPicPr>
          <p:nvPr/>
        </p:nvPicPr>
        <p:blipFill>
          <a:blip r:embed="rId5" cstate="print"/>
          <a:srcRect/>
          <a:stretch>
            <a:fillRect/>
          </a:stretch>
        </p:blipFill>
        <p:spPr bwMode="gray">
          <a:xfrm>
            <a:off x="1295400" y="5186363"/>
            <a:ext cx="390525" cy="447675"/>
          </a:xfrm>
          <a:prstGeom prst="rect">
            <a:avLst/>
          </a:prstGeom>
          <a:noFill/>
        </p:spPr>
      </p:pic>
      <p:pic>
        <p:nvPicPr>
          <p:cNvPr id="350217" name="Picture 9" descr="compu003_PC_keyboard"/>
          <p:cNvPicPr>
            <a:picLocks noChangeAspect="1" noChangeArrowheads="1"/>
          </p:cNvPicPr>
          <p:nvPr/>
        </p:nvPicPr>
        <p:blipFill>
          <a:blip r:embed="rId6" cstate="print"/>
          <a:srcRect/>
          <a:stretch>
            <a:fillRect/>
          </a:stretch>
        </p:blipFill>
        <p:spPr bwMode="gray">
          <a:xfrm>
            <a:off x="1790700" y="4792663"/>
            <a:ext cx="1333500" cy="1322387"/>
          </a:xfrm>
          <a:prstGeom prst="rect">
            <a:avLst/>
          </a:prstGeom>
          <a:noFill/>
        </p:spPr>
      </p:pic>
      <p:sp>
        <p:nvSpPr>
          <p:cNvPr id="350218" name="Line 10"/>
          <p:cNvSpPr>
            <a:spLocks noChangeShapeType="1"/>
          </p:cNvSpPr>
          <p:nvPr/>
        </p:nvSpPr>
        <p:spPr bwMode="auto">
          <a:xfrm>
            <a:off x="2676525" y="5289550"/>
            <a:ext cx="4267200" cy="0"/>
          </a:xfrm>
          <a:prstGeom prst="line">
            <a:avLst/>
          </a:prstGeom>
          <a:noFill/>
          <a:ln w="28575" cap="rnd">
            <a:solidFill>
              <a:schemeClr val="tx1"/>
            </a:solidFill>
            <a:round/>
            <a:headEnd type="triangle" w="sm" len="sm"/>
            <a:tailEnd type="triangle" w="sm" len="sm"/>
          </a:ln>
          <a:effec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6" name="Rectangle 10"/>
          <p:cNvSpPr>
            <a:spLocks noGrp="1" noChangeArrowheads="1"/>
          </p:cNvSpPr>
          <p:nvPr>
            <p:ph type="title"/>
          </p:nvPr>
        </p:nvSpPr>
        <p:spPr/>
        <p:txBody>
          <a:bodyPr/>
          <a:lstStyle/>
          <a:p>
            <a:r>
              <a:rPr lang="en-US"/>
              <a:t>Local Naming</a:t>
            </a:r>
          </a:p>
        </p:txBody>
      </p:sp>
      <p:sp>
        <p:nvSpPr>
          <p:cNvPr id="352267" name="Rectangle 11"/>
          <p:cNvSpPr>
            <a:spLocks noGrp="1" noChangeArrowheads="1"/>
          </p:cNvSpPr>
          <p:nvPr>
            <p:ph type="body" idx="1"/>
          </p:nvPr>
        </p:nvSpPr>
        <p:spPr/>
        <p:txBody>
          <a:bodyPr/>
          <a:lstStyle/>
          <a:p>
            <a:pPr lvl="1"/>
            <a:r>
              <a:rPr lang="en-US"/>
              <a:t>Requires a client-side Names Resolution file</a:t>
            </a:r>
          </a:p>
          <a:p>
            <a:pPr lvl="1"/>
            <a:r>
              <a:rPr lang="en-US"/>
              <a:t>Supports all Oracle Net protocols</a:t>
            </a:r>
          </a:p>
          <a:p>
            <a:pPr lvl="1"/>
            <a:r>
              <a:rPr lang="en-US"/>
              <a:t>Supports advanced connection options such as:</a:t>
            </a:r>
          </a:p>
          <a:p>
            <a:pPr lvl="2"/>
            <a:r>
              <a:rPr lang="en-US"/>
              <a:t>Connect-time failover			</a:t>
            </a:r>
          </a:p>
          <a:p>
            <a:pPr lvl="2"/>
            <a:r>
              <a:rPr lang="en-US"/>
              <a:t>Source routing</a:t>
            </a:r>
          </a:p>
          <a:p>
            <a:pPr lvl="2"/>
            <a:r>
              <a:rPr lang="en-US"/>
              <a:t>Load balancing</a:t>
            </a:r>
          </a:p>
        </p:txBody>
      </p:sp>
      <p:sp>
        <p:nvSpPr>
          <p:cNvPr id="352260" name="Rectangle 4"/>
          <p:cNvSpPr>
            <a:spLocks noChangeArrowheads="1"/>
          </p:cNvSpPr>
          <p:nvPr/>
        </p:nvSpPr>
        <p:spPr bwMode="blackGray">
          <a:xfrm>
            <a:off x="3276600" y="4462463"/>
            <a:ext cx="3352800" cy="395287"/>
          </a:xfrm>
          <a:prstGeom prst="rect">
            <a:avLst/>
          </a:prstGeom>
          <a:solidFill>
            <a:schemeClr val="accent1"/>
          </a:solidFill>
          <a:ln w="28575">
            <a:solidFill>
              <a:schemeClr val="tx1"/>
            </a:solidFill>
            <a:miter lim="800000"/>
            <a:headEnd/>
            <a:tailEnd/>
          </a:ln>
          <a:effectLst/>
        </p:spPr>
        <p:txBody>
          <a:bodyPr lIns="92075" tIns="46038" rIns="92075" bIns="46038">
            <a:spAutoFit/>
          </a:bodyPr>
          <a:lstStyle/>
          <a:p>
            <a:pPr algn="l" defTabSz="822325" eaLnBrk="0" hangingPunct="0">
              <a:spcBef>
                <a:spcPct val="50000"/>
              </a:spcBef>
              <a:buClrTx/>
              <a:buFontTx/>
              <a:buNone/>
            </a:pPr>
            <a:r>
              <a:rPr lang="en-US">
                <a:latin typeface="Courier New" pitchFamily="49" charset="0"/>
              </a:rPr>
              <a:t>SQL&gt; CONNECT hr/hr@orcl</a:t>
            </a:r>
          </a:p>
        </p:txBody>
      </p:sp>
      <p:sp>
        <p:nvSpPr>
          <p:cNvPr id="352261" name="Rectangle 5"/>
          <p:cNvSpPr>
            <a:spLocks noChangeArrowheads="1"/>
          </p:cNvSpPr>
          <p:nvPr/>
        </p:nvSpPr>
        <p:spPr bwMode="auto">
          <a:xfrm>
            <a:off x="1295400" y="5500688"/>
            <a:ext cx="2438400" cy="641350"/>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t>Oracle Net </a:t>
            </a:r>
          </a:p>
          <a:p>
            <a:pPr eaLnBrk="0" hangingPunct="0">
              <a:spcBef>
                <a:spcPct val="0"/>
              </a:spcBef>
              <a:buClrTx/>
              <a:buFontTx/>
              <a:buNone/>
            </a:pPr>
            <a:r>
              <a:rPr lang="en-US"/>
              <a:t>configuration files</a:t>
            </a:r>
          </a:p>
        </p:txBody>
      </p:sp>
      <p:pic>
        <p:nvPicPr>
          <p:cNvPr id="352262" name="Picture 6" descr="compu003_PC_keyboard"/>
          <p:cNvPicPr>
            <a:picLocks noChangeAspect="1" noChangeArrowheads="1"/>
          </p:cNvPicPr>
          <p:nvPr/>
        </p:nvPicPr>
        <p:blipFill>
          <a:blip r:embed="rId3" cstate="print"/>
          <a:srcRect/>
          <a:stretch>
            <a:fillRect/>
          </a:stretch>
        </p:blipFill>
        <p:spPr bwMode="gray">
          <a:xfrm>
            <a:off x="1776413" y="4176713"/>
            <a:ext cx="1417637" cy="1406525"/>
          </a:xfrm>
          <a:prstGeom prst="rect">
            <a:avLst/>
          </a:prstGeom>
          <a:noFill/>
        </p:spPr>
      </p:pic>
      <p:pic>
        <p:nvPicPr>
          <p:cNvPr id="352263" name="Picture 7" descr="file"/>
          <p:cNvPicPr>
            <a:picLocks noChangeAspect="1" noChangeArrowheads="1"/>
          </p:cNvPicPr>
          <p:nvPr/>
        </p:nvPicPr>
        <p:blipFill>
          <a:blip r:embed="rId4" cstate="print"/>
          <a:srcRect/>
          <a:stretch>
            <a:fillRect/>
          </a:stretch>
        </p:blipFill>
        <p:spPr bwMode="gray">
          <a:xfrm>
            <a:off x="1219200" y="4552950"/>
            <a:ext cx="533400" cy="1066800"/>
          </a:xfrm>
          <a:prstGeom prst="rect">
            <a:avLst/>
          </a:prstGeom>
          <a:noFill/>
        </p:spPr>
      </p:pic>
      <p:sp>
        <p:nvSpPr>
          <p:cNvPr id="352264" name="Line 8"/>
          <p:cNvSpPr>
            <a:spLocks noChangeShapeType="1"/>
          </p:cNvSpPr>
          <p:nvPr/>
        </p:nvSpPr>
        <p:spPr bwMode="auto">
          <a:xfrm>
            <a:off x="2738438" y="4967288"/>
            <a:ext cx="4227512" cy="0"/>
          </a:xfrm>
          <a:prstGeom prst="line">
            <a:avLst/>
          </a:prstGeom>
          <a:noFill/>
          <a:ln w="28575" cap="rnd">
            <a:solidFill>
              <a:schemeClr val="tx1"/>
            </a:solidFill>
            <a:round/>
            <a:headEnd type="triangle" w="sm" len="sm"/>
            <a:tailEnd type="triangle" w="sm" len="sm"/>
          </a:ln>
          <a:effectLst/>
        </p:spPr>
        <p:txBody>
          <a:bodyPr/>
          <a:lstStyle/>
          <a:p>
            <a:endParaRPr lang="en-US"/>
          </a:p>
        </p:txBody>
      </p:sp>
      <p:pic>
        <p:nvPicPr>
          <p:cNvPr id="352265" name="Picture 9" descr="datab004_green"/>
          <p:cNvPicPr>
            <a:picLocks noChangeAspect="1" noChangeArrowheads="1"/>
          </p:cNvPicPr>
          <p:nvPr/>
        </p:nvPicPr>
        <p:blipFill>
          <a:blip r:embed="rId5" cstate="print"/>
          <a:srcRect/>
          <a:stretch>
            <a:fillRect/>
          </a:stretch>
        </p:blipFill>
        <p:spPr bwMode="gray">
          <a:xfrm>
            <a:off x="6959600" y="4425950"/>
            <a:ext cx="912813" cy="108267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17" name="Rectangle 13"/>
          <p:cNvSpPr>
            <a:spLocks noGrp="1" noChangeArrowheads="1"/>
          </p:cNvSpPr>
          <p:nvPr>
            <p:ph type="title"/>
          </p:nvPr>
        </p:nvSpPr>
        <p:spPr/>
        <p:txBody>
          <a:bodyPr/>
          <a:lstStyle/>
          <a:p>
            <a:r>
              <a:rPr lang="en-US"/>
              <a:t>Directory Naming</a:t>
            </a:r>
          </a:p>
        </p:txBody>
      </p:sp>
      <p:sp>
        <p:nvSpPr>
          <p:cNvPr id="354318" name="Rectangle 14"/>
          <p:cNvSpPr>
            <a:spLocks noGrp="1" noChangeArrowheads="1"/>
          </p:cNvSpPr>
          <p:nvPr>
            <p:ph type="body" idx="1"/>
          </p:nvPr>
        </p:nvSpPr>
        <p:spPr/>
        <p:txBody>
          <a:bodyPr/>
          <a:lstStyle/>
          <a:p>
            <a:pPr lvl="1"/>
            <a:r>
              <a:rPr lang="en-US"/>
              <a:t>Requires LDAP with Oracle Net Names Resolution information loaded:</a:t>
            </a:r>
          </a:p>
          <a:p>
            <a:pPr lvl="2"/>
            <a:r>
              <a:rPr lang="en-US"/>
              <a:t>Oracle Internet Directory</a:t>
            </a:r>
          </a:p>
          <a:p>
            <a:pPr lvl="2"/>
            <a:r>
              <a:rPr lang="en-US"/>
              <a:t>Microsoft Active Directory Services</a:t>
            </a:r>
          </a:p>
          <a:p>
            <a:pPr lvl="1"/>
            <a:r>
              <a:rPr lang="en-US"/>
              <a:t>Supports all Oracle Net protocols</a:t>
            </a:r>
          </a:p>
          <a:p>
            <a:pPr lvl="1"/>
            <a:r>
              <a:rPr lang="en-US"/>
              <a:t>Supports advanced connection options</a:t>
            </a:r>
          </a:p>
        </p:txBody>
      </p:sp>
      <p:sp>
        <p:nvSpPr>
          <p:cNvPr id="354308" name="Rectangle 4"/>
          <p:cNvSpPr>
            <a:spLocks noChangeArrowheads="1"/>
          </p:cNvSpPr>
          <p:nvPr/>
        </p:nvSpPr>
        <p:spPr bwMode="blackGray">
          <a:xfrm>
            <a:off x="3276600" y="5059363"/>
            <a:ext cx="3530600" cy="395287"/>
          </a:xfrm>
          <a:prstGeom prst="rect">
            <a:avLst/>
          </a:prstGeom>
          <a:solidFill>
            <a:schemeClr val="accent1"/>
          </a:solidFill>
          <a:ln w="28575">
            <a:solidFill>
              <a:schemeClr val="tx1"/>
            </a:solidFill>
            <a:miter lim="800000"/>
            <a:headEnd/>
            <a:tailEnd/>
          </a:ln>
          <a:effectLst/>
        </p:spPr>
        <p:txBody>
          <a:bodyPr lIns="92075" tIns="46038" rIns="92075" bIns="46038">
            <a:spAutoFit/>
          </a:bodyPr>
          <a:lstStyle/>
          <a:p>
            <a:pPr algn="l" defTabSz="822325" eaLnBrk="0" hangingPunct="0">
              <a:spcBef>
                <a:spcPct val="50000"/>
              </a:spcBef>
              <a:buClrTx/>
              <a:buFontTx/>
              <a:buNone/>
            </a:pPr>
            <a:r>
              <a:rPr lang="en-US">
                <a:latin typeface="Courier New" pitchFamily="49" charset="0"/>
              </a:rPr>
              <a:t>SQL&gt; CONNECT hr/hr@orcl</a:t>
            </a:r>
          </a:p>
        </p:txBody>
      </p:sp>
      <p:sp>
        <p:nvSpPr>
          <p:cNvPr id="354309" name="Freeform 5"/>
          <p:cNvSpPr>
            <a:spLocks/>
          </p:cNvSpPr>
          <p:nvPr/>
        </p:nvSpPr>
        <p:spPr bwMode="auto">
          <a:xfrm flipH="1">
            <a:off x="2743200" y="4221163"/>
            <a:ext cx="949325" cy="304800"/>
          </a:xfrm>
          <a:custGeom>
            <a:avLst/>
            <a:gdLst/>
            <a:ahLst/>
            <a:cxnLst>
              <a:cxn ang="0">
                <a:pos x="0" y="0"/>
              </a:cxn>
              <a:cxn ang="0">
                <a:pos x="288" y="0"/>
              </a:cxn>
              <a:cxn ang="0">
                <a:pos x="288" y="384"/>
              </a:cxn>
              <a:cxn ang="0">
                <a:pos x="598" y="382"/>
              </a:cxn>
            </a:cxnLst>
            <a:rect l="0" t="0" r="r" b="b"/>
            <a:pathLst>
              <a:path w="598" h="384">
                <a:moveTo>
                  <a:pt x="0" y="0"/>
                </a:moveTo>
                <a:lnTo>
                  <a:pt x="288" y="0"/>
                </a:lnTo>
                <a:lnTo>
                  <a:pt x="288" y="384"/>
                </a:lnTo>
                <a:lnTo>
                  <a:pt x="598" y="382"/>
                </a:lnTo>
              </a:path>
            </a:pathLst>
          </a:custGeom>
          <a:noFill/>
          <a:ln w="28575" cap="flat" cmpd="sng">
            <a:solidFill>
              <a:schemeClr val="tx1"/>
            </a:solidFill>
            <a:prstDash val="solid"/>
            <a:round/>
            <a:headEnd type="triangle" w="sm" len="sm"/>
            <a:tailEnd type="triangle" w="sm" len="sm"/>
          </a:ln>
          <a:effectLst/>
        </p:spPr>
        <p:txBody>
          <a:bodyPr/>
          <a:lstStyle/>
          <a:p>
            <a:endParaRPr lang="en-US"/>
          </a:p>
        </p:txBody>
      </p:sp>
      <p:pic>
        <p:nvPicPr>
          <p:cNvPr id="354310" name="Picture 6" descr="Book: Upright Labeled Volume, Blue"/>
          <p:cNvPicPr>
            <a:picLocks noChangeAspect="1" noChangeArrowheads="1"/>
          </p:cNvPicPr>
          <p:nvPr/>
        </p:nvPicPr>
        <p:blipFill>
          <a:blip r:embed="rId3" cstate="print"/>
          <a:srcRect/>
          <a:stretch>
            <a:fillRect/>
          </a:stretch>
        </p:blipFill>
        <p:spPr bwMode="gray">
          <a:xfrm>
            <a:off x="3702050" y="3886200"/>
            <a:ext cx="409575" cy="762000"/>
          </a:xfrm>
          <a:prstGeom prst="rect">
            <a:avLst/>
          </a:prstGeom>
          <a:noFill/>
        </p:spPr>
      </p:pic>
      <p:sp>
        <p:nvSpPr>
          <p:cNvPr id="354311" name="Rectangle 7"/>
          <p:cNvSpPr>
            <a:spLocks noChangeArrowheads="1"/>
          </p:cNvSpPr>
          <p:nvPr/>
        </p:nvSpPr>
        <p:spPr bwMode="auto">
          <a:xfrm>
            <a:off x="3048000" y="4597400"/>
            <a:ext cx="2057400" cy="366713"/>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t>LDAP directory</a:t>
            </a:r>
          </a:p>
        </p:txBody>
      </p:sp>
      <p:pic>
        <p:nvPicPr>
          <p:cNvPr id="354312" name="Picture 8" descr="compu003_PC_keyboard"/>
          <p:cNvPicPr>
            <a:picLocks noChangeAspect="1" noChangeArrowheads="1"/>
          </p:cNvPicPr>
          <p:nvPr/>
        </p:nvPicPr>
        <p:blipFill>
          <a:blip r:embed="rId4" cstate="print"/>
          <a:srcRect/>
          <a:stretch>
            <a:fillRect/>
          </a:stretch>
        </p:blipFill>
        <p:spPr bwMode="gray">
          <a:xfrm>
            <a:off x="1752600" y="4144963"/>
            <a:ext cx="1417638" cy="1406525"/>
          </a:xfrm>
          <a:prstGeom prst="rect">
            <a:avLst/>
          </a:prstGeom>
          <a:noFill/>
        </p:spPr>
      </p:pic>
      <p:pic>
        <p:nvPicPr>
          <p:cNvPr id="354313" name="Picture 9" descr="file"/>
          <p:cNvPicPr>
            <a:picLocks noChangeAspect="1" noChangeArrowheads="1"/>
          </p:cNvPicPr>
          <p:nvPr/>
        </p:nvPicPr>
        <p:blipFill>
          <a:blip r:embed="rId5" cstate="print"/>
          <a:srcRect/>
          <a:stretch>
            <a:fillRect/>
          </a:stretch>
        </p:blipFill>
        <p:spPr bwMode="gray">
          <a:xfrm>
            <a:off x="1219200" y="4711700"/>
            <a:ext cx="533400" cy="1066800"/>
          </a:xfrm>
          <a:prstGeom prst="rect">
            <a:avLst/>
          </a:prstGeom>
          <a:noFill/>
        </p:spPr>
      </p:pic>
      <p:sp>
        <p:nvSpPr>
          <p:cNvPr id="354314" name="Line 10"/>
          <p:cNvSpPr>
            <a:spLocks noChangeShapeType="1"/>
          </p:cNvSpPr>
          <p:nvPr/>
        </p:nvSpPr>
        <p:spPr bwMode="auto">
          <a:xfrm>
            <a:off x="2738438" y="4940300"/>
            <a:ext cx="4227512" cy="0"/>
          </a:xfrm>
          <a:prstGeom prst="line">
            <a:avLst/>
          </a:prstGeom>
          <a:noFill/>
          <a:ln w="28575" cap="rnd">
            <a:solidFill>
              <a:schemeClr val="tx1"/>
            </a:solidFill>
            <a:round/>
            <a:headEnd type="triangle" w="sm" len="sm"/>
            <a:tailEnd type="triangle" w="sm" len="sm"/>
          </a:ln>
          <a:effectLst/>
        </p:spPr>
        <p:txBody>
          <a:bodyPr/>
          <a:lstStyle/>
          <a:p>
            <a:endParaRPr lang="en-US"/>
          </a:p>
        </p:txBody>
      </p:sp>
      <p:pic>
        <p:nvPicPr>
          <p:cNvPr id="354315" name="Picture 11" descr="datab004_green"/>
          <p:cNvPicPr>
            <a:picLocks noChangeAspect="1" noChangeArrowheads="1"/>
          </p:cNvPicPr>
          <p:nvPr/>
        </p:nvPicPr>
        <p:blipFill>
          <a:blip r:embed="rId6" cstate="print"/>
          <a:srcRect/>
          <a:stretch>
            <a:fillRect/>
          </a:stretch>
        </p:blipFill>
        <p:spPr bwMode="gray">
          <a:xfrm>
            <a:off x="6959600" y="4398963"/>
            <a:ext cx="912813" cy="1082675"/>
          </a:xfrm>
          <a:prstGeom prst="rect">
            <a:avLst/>
          </a:prstGeom>
          <a:noFill/>
        </p:spPr>
      </p:pic>
      <p:sp>
        <p:nvSpPr>
          <p:cNvPr id="354316" name="Rectangle 12"/>
          <p:cNvSpPr>
            <a:spLocks noChangeArrowheads="1"/>
          </p:cNvSpPr>
          <p:nvPr/>
        </p:nvSpPr>
        <p:spPr bwMode="auto">
          <a:xfrm>
            <a:off x="1295400" y="5522913"/>
            <a:ext cx="2438400" cy="641350"/>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t>Oracle Net </a:t>
            </a:r>
          </a:p>
          <a:p>
            <a:pPr eaLnBrk="0" hangingPunct="0">
              <a:spcBef>
                <a:spcPct val="0"/>
              </a:spcBef>
              <a:buClrTx/>
              <a:buFontTx/>
              <a:buNone/>
            </a:pPr>
            <a:r>
              <a:rPr lang="en-US"/>
              <a:t>configuration files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t>External Naming Method</a:t>
            </a:r>
          </a:p>
        </p:txBody>
      </p:sp>
      <p:sp>
        <p:nvSpPr>
          <p:cNvPr id="356355" name="Rectangle 3"/>
          <p:cNvSpPr>
            <a:spLocks noGrp="1" noChangeArrowheads="1"/>
          </p:cNvSpPr>
          <p:nvPr>
            <p:ph type="body" idx="1"/>
          </p:nvPr>
        </p:nvSpPr>
        <p:spPr/>
        <p:txBody>
          <a:bodyPr/>
          <a:lstStyle/>
          <a:p>
            <a:pPr lvl="1"/>
            <a:r>
              <a:rPr lang="en-US"/>
              <a:t>Uses a supported non-Oracle naming service</a:t>
            </a:r>
          </a:p>
          <a:p>
            <a:pPr lvl="1"/>
            <a:r>
              <a:rPr lang="en-US"/>
              <a:t>Includes:</a:t>
            </a:r>
          </a:p>
          <a:p>
            <a:pPr lvl="2"/>
            <a:r>
              <a:rPr lang="en-US"/>
              <a:t>Network Information Service (NIS) External Naming</a:t>
            </a:r>
          </a:p>
          <a:p>
            <a:pPr lvl="2"/>
            <a:r>
              <a:rPr lang="en-US"/>
              <a:t>Distributed Computing Environment (DCE) Cell Directory Services (CDS)</a:t>
            </a:r>
          </a:p>
          <a:p>
            <a:pPr lvl="2"/>
            <a:endParaRPr lang="en-US"/>
          </a:p>
        </p:txBody>
      </p:sp>
      <p:sp>
        <p:nvSpPr>
          <p:cNvPr id="356356" name="Rectangle 4"/>
          <p:cNvSpPr>
            <a:spLocks noChangeArrowheads="1"/>
          </p:cNvSpPr>
          <p:nvPr/>
        </p:nvSpPr>
        <p:spPr bwMode="auto">
          <a:xfrm>
            <a:off x="4105275" y="5003800"/>
            <a:ext cx="1328738" cy="366713"/>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t>Oracle Net</a:t>
            </a:r>
          </a:p>
        </p:txBody>
      </p:sp>
      <p:sp>
        <p:nvSpPr>
          <p:cNvPr id="356357" name="Line 5"/>
          <p:cNvSpPr>
            <a:spLocks noChangeShapeType="1"/>
          </p:cNvSpPr>
          <p:nvPr/>
        </p:nvSpPr>
        <p:spPr bwMode="auto">
          <a:xfrm>
            <a:off x="2667000" y="5003800"/>
            <a:ext cx="4227513" cy="0"/>
          </a:xfrm>
          <a:prstGeom prst="line">
            <a:avLst/>
          </a:prstGeom>
          <a:noFill/>
          <a:ln w="28575" cap="rnd">
            <a:solidFill>
              <a:schemeClr val="tx1"/>
            </a:solidFill>
            <a:round/>
            <a:headEnd type="triangle" w="sm" len="sm"/>
            <a:tailEnd type="triangle" w="sm" len="sm"/>
          </a:ln>
          <a:effectLst/>
        </p:spPr>
        <p:txBody>
          <a:bodyPr/>
          <a:lstStyle/>
          <a:p>
            <a:endParaRPr lang="en-US"/>
          </a:p>
        </p:txBody>
      </p:sp>
      <p:pic>
        <p:nvPicPr>
          <p:cNvPr id="356358" name="Picture 6" descr="datab004_green"/>
          <p:cNvPicPr>
            <a:picLocks noChangeAspect="1" noChangeArrowheads="1"/>
          </p:cNvPicPr>
          <p:nvPr/>
        </p:nvPicPr>
        <p:blipFill>
          <a:blip r:embed="rId3" cstate="print"/>
          <a:srcRect/>
          <a:stretch>
            <a:fillRect/>
          </a:stretch>
        </p:blipFill>
        <p:spPr bwMode="gray">
          <a:xfrm>
            <a:off x="6907213" y="4378325"/>
            <a:ext cx="912812" cy="1082675"/>
          </a:xfrm>
          <a:prstGeom prst="rect">
            <a:avLst/>
          </a:prstGeom>
          <a:noFill/>
        </p:spPr>
      </p:pic>
      <p:pic>
        <p:nvPicPr>
          <p:cNvPr id="356359" name="Picture 7" descr="Book: Upright Labeled Volume, Blue"/>
          <p:cNvPicPr>
            <a:picLocks noChangeAspect="1" noChangeArrowheads="1"/>
          </p:cNvPicPr>
          <p:nvPr/>
        </p:nvPicPr>
        <p:blipFill>
          <a:blip r:embed="rId4" cstate="print"/>
          <a:srcRect/>
          <a:stretch>
            <a:fillRect/>
          </a:stretch>
        </p:blipFill>
        <p:spPr bwMode="gray">
          <a:xfrm>
            <a:off x="3686175" y="3841750"/>
            <a:ext cx="409575" cy="762000"/>
          </a:xfrm>
          <a:prstGeom prst="rect">
            <a:avLst/>
          </a:prstGeom>
          <a:noFill/>
        </p:spPr>
      </p:pic>
      <p:pic>
        <p:nvPicPr>
          <p:cNvPr id="356360" name="Picture 8" descr="compu003_PC_keyboard"/>
          <p:cNvPicPr>
            <a:picLocks noChangeAspect="1" noChangeArrowheads="1"/>
          </p:cNvPicPr>
          <p:nvPr/>
        </p:nvPicPr>
        <p:blipFill>
          <a:blip r:embed="rId5" cstate="print"/>
          <a:srcRect/>
          <a:stretch>
            <a:fillRect/>
          </a:stretch>
        </p:blipFill>
        <p:spPr bwMode="gray">
          <a:xfrm>
            <a:off x="1790700" y="4351338"/>
            <a:ext cx="1417638" cy="1406525"/>
          </a:xfrm>
          <a:prstGeom prst="rect">
            <a:avLst/>
          </a:prstGeom>
          <a:noFill/>
        </p:spPr>
      </p:pic>
      <p:pic>
        <p:nvPicPr>
          <p:cNvPr id="356361" name="Picture 9" descr="file"/>
          <p:cNvPicPr>
            <a:picLocks noChangeAspect="1" noChangeArrowheads="1"/>
          </p:cNvPicPr>
          <p:nvPr/>
        </p:nvPicPr>
        <p:blipFill>
          <a:blip r:embed="rId6" cstate="print"/>
          <a:srcRect/>
          <a:stretch>
            <a:fillRect/>
          </a:stretch>
        </p:blipFill>
        <p:spPr bwMode="gray">
          <a:xfrm>
            <a:off x="1219200" y="4884738"/>
            <a:ext cx="533400" cy="1066800"/>
          </a:xfrm>
          <a:prstGeom prst="rect">
            <a:avLst/>
          </a:prstGeom>
          <a:noFill/>
        </p:spPr>
      </p:pic>
      <p:sp>
        <p:nvSpPr>
          <p:cNvPr id="356362" name="Rectangle 10"/>
          <p:cNvSpPr>
            <a:spLocks noChangeArrowheads="1"/>
          </p:cNvSpPr>
          <p:nvPr/>
        </p:nvSpPr>
        <p:spPr bwMode="auto">
          <a:xfrm>
            <a:off x="4013200" y="3733800"/>
            <a:ext cx="1600200" cy="9144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Non-Oracle naming service</a:t>
            </a:r>
          </a:p>
        </p:txBody>
      </p:sp>
      <p:sp>
        <p:nvSpPr>
          <p:cNvPr id="356363" name="Freeform 11"/>
          <p:cNvSpPr>
            <a:spLocks/>
          </p:cNvSpPr>
          <p:nvPr/>
        </p:nvSpPr>
        <p:spPr bwMode="auto">
          <a:xfrm>
            <a:off x="2757488" y="4267200"/>
            <a:ext cx="914400" cy="304800"/>
          </a:xfrm>
          <a:custGeom>
            <a:avLst/>
            <a:gdLst/>
            <a:ahLst/>
            <a:cxnLst>
              <a:cxn ang="0">
                <a:pos x="0" y="192"/>
              </a:cxn>
              <a:cxn ang="0">
                <a:pos x="288" y="192"/>
              </a:cxn>
              <a:cxn ang="0">
                <a:pos x="288" y="0"/>
              </a:cxn>
              <a:cxn ang="0">
                <a:pos x="576" y="0"/>
              </a:cxn>
            </a:cxnLst>
            <a:rect l="0" t="0" r="r" b="b"/>
            <a:pathLst>
              <a:path w="576" h="192">
                <a:moveTo>
                  <a:pt x="0" y="192"/>
                </a:moveTo>
                <a:lnTo>
                  <a:pt x="288" y="192"/>
                </a:lnTo>
                <a:lnTo>
                  <a:pt x="288" y="0"/>
                </a:lnTo>
                <a:lnTo>
                  <a:pt x="576" y="0"/>
                </a:lnTo>
              </a:path>
            </a:pathLst>
          </a:custGeom>
          <a:noFill/>
          <a:ln w="28575" cap="flat" cmpd="sng">
            <a:solidFill>
              <a:schemeClr val="tx1"/>
            </a:solidFill>
            <a:prstDash val="solid"/>
            <a:round/>
            <a:headEnd type="triangle" w="sm" len="sm"/>
            <a:tailEnd type="triangle" w="sm" len="sm"/>
          </a:ln>
          <a:effec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3" name="Picture 13" descr="less6-24"/>
          <p:cNvPicPr>
            <a:picLocks noChangeAspect="1" noChangeArrowheads="1"/>
          </p:cNvPicPr>
          <p:nvPr/>
        </p:nvPicPr>
        <p:blipFill>
          <a:blip r:embed="rId3" cstate="print"/>
          <a:srcRect/>
          <a:stretch>
            <a:fillRect/>
          </a:stretch>
        </p:blipFill>
        <p:spPr bwMode="auto">
          <a:xfrm>
            <a:off x="609600" y="1143000"/>
            <a:ext cx="6753225" cy="1895475"/>
          </a:xfrm>
          <a:prstGeom prst="rect">
            <a:avLst/>
          </a:prstGeom>
          <a:noFill/>
          <a:ln w="9525">
            <a:solidFill>
              <a:schemeClr val="tx1"/>
            </a:solidFill>
            <a:miter lim="800000"/>
            <a:headEnd/>
            <a:tailEnd/>
          </a:ln>
        </p:spPr>
      </p:pic>
      <p:sp>
        <p:nvSpPr>
          <p:cNvPr id="358402" name="Rectangle 2"/>
          <p:cNvSpPr>
            <a:spLocks noGrp="1" noChangeArrowheads="1"/>
          </p:cNvSpPr>
          <p:nvPr>
            <p:ph type="title"/>
          </p:nvPr>
        </p:nvSpPr>
        <p:spPr/>
        <p:txBody>
          <a:bodyPr/>
          <a:lstStyle/>
          <a:p>
            <a:r>
              <a:rPr lang="en-US"/>
              <a:t>Configuring Service Aliases</a:t>
            </a:r>
          </a:p>
        </p:txBody>
      </p:sp>
      <p:grpSp>
        <p:nvGrpSpPr>
          <p:cNvPr id="358407" name="Group 7"/>
          <p:cNvGrpSpPr>
            <a:grpSpLocks/>
          </p:cNvGrpSpPr>
          <p:nvPr/>
        </p:nvGrpSpPr>
        <p:grpSpPr bwMode="auto">
          <a:xfrm>
            <a:off x="2362200" y="5105400"/>
            <a:ext cx="55563" cy="219075"/>
            <a:chOff x="4628" y="3293"/>
            <a:chExt cx="88" cy="346"/>
          </a:xfrm>
        </p:grpSpPr>
        <p:sp>
          <p:nvSpPr>
            <p:cNvPr id="358408" name="Oval 8"/>
            <p:cNvSpPr>
              <a:spLocks noChangeArrowheads="1"/>
            </p:cNvSpPr>
            <p:nvPr/>
          </p:nvSpPr>
          <p:spPr bwMode="auto">
            <a:xfrm>
              <a:off x="4628" y="3293"/>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58409" name="Oval 9"/>
            <p:cNvSpPr>
              <a:spLocks noChangeArrowheads="1"/>
            </p:cNvSpPr>
            <p:nvPr/>
          </p:nvSpPr>
          <p:spPr bwMode="auto">
            <a:xfrm>
              <a:off x="4628" y="3422"/>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58410" name="Oval 10"/>
            <p:cNvSpPr>
              <a:spLocks noChangeArrowheads="1"/>
            </p:cNvSpPr>
            <p:nvPr/>
          </p:nvSpPr>
          <p:spPr bwMode="auto">
            <a:xfrm>
              <a:off x="4628" y="3551"/>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grpSp>
      <p:pic>
        <p:nvPicPr>
          <p:cNvPr id="358414" name="Picture 14" descr="less6-24-b"/>
          <p:cNvPicPr>
            <a:picLocks noChangeAspect="1" noChangeArrowheads="1"/>
          </p:cNvPicPr>
          <p:nvPr/>
        </p:nvPicPr>
        <p:blipFill>
          <a:blip r:embed="rId4" cstate="print"/>
          <a:srcRect/>
          <a:stretch>
            <a:fillRect/>
          </a:stretch>
        </p:blipFill>
        <p:spPr bwMode="auto">
          <a:xfrm>
            <a:off x="609600" y="2209800"/>
            <a:ext cx="4314825" cy="2838450"/>
          </a:xfrm>
          <a:prstGeom prst="rect">
            <a:avLst/>
          </a:prstGeom>
          <a:noFill/>
          <a:ln w="9525">
            <a:solidFill>
              <a:schemeClr val="tx1"/>
            </a:solidFill>
            <a:miter lim="800000"/>
            <a:headEnd/>
            <a:tailEnd/>
          </a:ln>
        </p:spPr>
      </p:pic>
      <p:pic>
        <p:nvPicPr>
          <p:cNvPr id="358415" name="Picture 15" descr="less6-24-d"/>
          <p:cNvPicPr>
            <a:picLocks noChangeAspect="1" noChangeArrowheads="1"/>
          </p:cNvPicPr>
          <p:nvPr/>
        </p:nvPicPr>
        <p:blipFill>
          <a:blip r:embed="rId5" cstate="print"/>
          <a:srcRect/>
          <a:stretch>
            <a:fillRect/>
          </a:stretch>
        </p:blipFill>
        <p:spPr bwMode="auto">
          <a:xfrm>
            <a:off x="609600" y="5410200"/>
            <a:ext cx="4324350" cy="847725"/>
          </a:xfrm>
          <a:prstGeom prst="rect">
            <a:avLst/>
          </a:prstGeom>
          <a:noFill/>
          <a:ln w="9525">
            <a:solidFill>
              <a:schemeClr val="tx1"/>
            </a:solidFill>
            <a:miter lim="800000"/>
            <a:headEnd/>
            <a:tailEnd/>
          </a:ln>
        </p:spPr>
      </p:pic>
      <p:pic>
        <p:nvPicPr>
          <p:cNvPr id="358416" name="Picture 16" descr="less6-24-c"/>
          <p:cNvPicPr>
            <a:picLocks noChangeAspect="1" noChangeArrowheads="1"/>
          </p:cNvPicPr>
          <p:nvPr/>
        </p:nvPicPr>
        <p:blipFill>
          <a:blip r:embed="rId6" cstate="print"/>
          <a:srcRect/>
          <a:stretch>
            <a:fillRect/>
          </a:stretch>
        </p:blipFill>
        <p:spPr bwMode="auto">
          <a:xfrm>
            <a:off x="3733800" y="4267200"/>
            <a:ext cx="4467225" cy="1190625"/>
          </a:xfrm>
          <a:prstGeom prst="rect">
            <a:avLst/>
          </a:prstGeom>
          <a:noFill/>
          <a:ln w="9525">
            <a:solidFill>
              <a:schemeClr val="tx1"/>
            </a:solidFill>
            <a:miter lim="800000"/>
            <a:headEnd/>
            <a:tailEnd/>
          </a:ln>
        </p:spPr>
      </p:pic>
      <p:sp>
        <p:nvSpPr>
          <p:cNvPr id="358417" name="Rectangle 17"/>
          <p:cNvSpPr>
            <a:spLocks noChangeArrowheads="1"/>
          </p:cNvSpPr>
          <p:nvPr/>
        </p:nvSpPr>
        <p:spPr bwMode="auto">
          <a:xfrm>
            <a:off x="6705600" y="2133600"/>
            <a:ext cx="685800" cy="304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58418" name="Rectangle 18"/>
          <p:cNvSpPr>
            <a:spLocks noChangeArrowheads="1"/>
          </p:cNvSpPr>
          <p:nvPr/>
        </p:nvSpPr>
        <p:spPr bwMode="auto">
          <a:xfrm>
            <a:off x="4419600" y="5562600"/>
            <a:ext cx="457200" cy="304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58419" name="Rectangle 19"/>
          <p:cNvSpPr>
            <a:spLocks noChangeArrowheads="1"/>
          </p:cNvSpPr>
          <p:nvPr/>
        </p:nvSpPr>
        <p:spPr bwMode="auto">
          <a:xfrm>
            <a:off x="7772400" y="4419600"/>
            <a:ext cx="457200" cy="304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58412" name="Freeform 12"/>
          <p:cNvSpPr>
            <a:spLocks/>
          </p:cNvSpPr>
          <p:nvPr/>
        </p:nvSpPr>
        <p:spPr bwMode="auto">
          <a:xfrm rot="5400000">
            <a:off x="5482432" y="1908968"/>
            <a:ext cx="1066800" cy="2125663"/>
          </a:xfrm>
          <a:custGeom>
            <a:avLst/>
            <a:gdLst/>
            <a:ahLst/>
            <a:cxnLst>
              <a:cxn ang="0">
                <a:pos x="0" y="0"/>
              </a:cxn>
              <a:cxn ang="0">
                <a:pos x="240" y="0"/>
              </a:cxn>
              <a:cxn ang="0">
                <a:pos x="240" y="576"/>
              </a:cxn>
            </a:cxnLst>
            <a:rect l="0" t="0" r="r" b="b"/>
            <a:pathLst>
              <a:path w="240" h="576">
                <a:moveTo>
                  <a:pt x="0" y="0"/>
                </a:moveTo>
                <a:lnTo>
                  <a:pt x="240" y="0"/>
                </a:lnTo>
                <a:lnTo>
                  <a:pt x="240" y="576"/>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cxnSp>
        <p:nvCxnSpPr>
          <p:cNvPr id="358420" name="AutoShape 20"/>
          <p:cNvCxnSpPr>
            <a:cxnSpLocks noChangeShapeType="1"/>
            <a:stCxn id="358418" idx="3"/>
            <a:endCxn id="358419" idx="2"/>
          </p:cNvCxnSpPr>
          <p:nvPr/>
        </p:nvCxnSpPr>
        <p:spPr bwMode="auto">
          <a:xfrm flipV="1">
            <a:off x="4891088" y="4738688"/>
            <a:ext cx="3109912" cy="976312"/>
          </a:xfrm>
          <a:prstGeom prst="bentConnector2">
            <a:avLst/>
          </a:prstGeom>
          <a:noFill/>
          <a:ln w="28575">
            <a:solidFill>
              <a:schemeClr val="accent2"/>
            </a:solidFill>
            <a:miter lim="800000"/>
            <a:headEnd type="none" w="sm" len="sm"/>
            <a:tailEnd type="triangle" w="sm" len="sm"/>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t>Advanced Connection Options</a:t>
            </a:r>
          </a:p>
        </p:txBody>
      </p:sp>
      <p:sp>
        <p:nvSpPr>
          <p:cNvPr id="360451" name="Rectangle 3"/>
          <p:cNvSpPr>
            <a:spLocks noGrp="1" noChangeArrowheads="1"/>
          </p:cNvSpPr>
          <p:nvPr>
            <p:ph type="body" idx="1"/>
          </p:nvPr>
        </p:nvSpPr>
        <p:spPr>
          <a:xfrm>
            <a:off x="609600" y="1295400"/>
            <a:ext cx="7918450" cy="1498600"/>
          </a:xfrm>
        </p:spPr>
        <p:txBody>
          <a:bodyPr/>
          <a:lstStyle/>
          <a:p>
            <a:r>
              <a:rPr lang="en-US"/>
              <a:t>Oracle Net supports the following advanced connection options with local and directory naming:</a:t>
            </a:r>
          </a:p>
          <a:p>
            <a:pPr lvl="1"/>
            <a:r>
              <a:rPr lang="en-US"/>
              <a:t>Connect-time failover</a:t>
            </a:r>
          </a:p>
          <a:p>
            <a:pPr lvl="1"/>
            <a:r>
              <a:rPr lang="en-US"/>
              <a:t>Load balancing</a:t>
            </a:r>
          </a:p>
        </p:txBody>
      </p:sp>
      <p:pic>
        <p:nvPicPr>
          <p:cNvPr id="360454" name="Picture 6" descr="less6-25"/>
          <p:cNvPicPr>
            <a:picLocks noChangeAspect="1" noChangeArrowheads="1"/>
          </p:cNvPicPr>
          <p:nvPr/>
        </p:nvPicPr>
        <p:blipFill>
          <a:blip r:embed="rId3" cstate="print"/>
          <a:srcRect/>
          <a:stretch>
            <a:fillRect/>
          </a:stretch>
        </p:blipFill>
        <p:spPr bwMode="auto">
          <a:xfrm>
            <a:off x="685800" y="2971800"/>
            <a:ext cx="7743825" cy="3219450"/>
          </a:xfrm>
          <a:prstGeom prst="rect">
            <a:avLst/>
          </a:prstGeom>
          <a:noFill/>
          <a:ln w="9525">
            <a:solidFill>
              <a:schemeClr val="tx1"/>
            </a:solidFill>
            <a:miter lim="800000"/>
            <a:headEnd/>
            <a:tailEnd/>
          </a:ln>
        </p:spPr>
      </p:pic>
      <p:sp>
        <p:nvSpPr>
          <p:cNvPr id="360455" name="Rectangle 7"/>
          <p:cNvSpPr>
            <a:spLocks noChangeArrowheads="1"/>
          </p:cNvSpPr>
          <p:nvPr/>
        </p:nvSpPr>
        <p:spPr bwMode="gray">
          <a:xfrm>
            <a:off x="4470400" y="2024063"/>
            <a:ext cx="2743200" cy="360362"/>
          </a:xfrm>
          <a:prstGeom prst="rect">
            <a:avLst/>
          </a:prstGeom>
          <a:noFill/>
          <a:ln w="9525">
            <a:noFill/>
            <a:miter lim="800000"/>
            <a:headEnd/>
            <a:tailEnd/>
          </a:ln>
          <a:effectLst/>
        </p:spPr>
        <p:txBody>
          <a:bodyPr lIns="12700" tIns="12700" rIns="12700" bIns="12700">
            <a:spAutoFit/>
          </a:bodyPr>
          <a:lstStyle/>
          <a:p>
            <a:pPr marL="574675" lvl="1" indent="-460375" algn="l" defTabSz="228600">
              <a:buFont typeface="Arial" charset="0"/>
              <a:buChar char="•"/>
            </a:pPr>
            <a:r>
              <a:rPr lang="en-US" sz="2200" b="0"/>
              <a:t>Source routing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4003" name="Rectangle 3"/>
          <p:cNvSpPr>
            <a:spLocks noGrp="1" noChangeArrowheads="1"/>
          </p:cNvSpPr>
          <p:nvPr>
            <p:ph type="title"/>
          </p:nvPr>
        </p:nvSpPr>
        <p:spPr>
          <a:ln/>
        </p:spPr>
        <p:txBody>
          <a:bodyPr/>
          <a:lstStyle/>
          <a:p>
            <a:endParaRPr lang="en-US"/>
          </a:p>
        </p:txBody>
      </p:sp>
      <p:sp>
        <p:nvSpPr>
          <p:cNvPr id="384004" name="Rectangle 4"/>
          <p:cNvSpPr>
            <a:spLocks noGrp="1" noChangeArrowheads="1"/>
          </p:cNvSpPr>
          <p:nvPr>
            <p:ph type="body" idx="1"/>
          </p:nvPr>
        </p:nvSpPr>
        <p:spPr>
          <a:ln/>
        </p:spPr>
        <p:txBody>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6" name="Rectangle 6"/>
          <p:cNvSpPr>
            <a:spLocks noGrp="1" noChangeArrowheads="1"/>
          </p:cNvSpPr>
          <p:nvPr>
            <p:ph type="title"/>
          </p:nvPr>
        </p:nvSpPr>
        <p:spPr/>
        <p:txBody>
          <a:bodyPr/>
          <a:lstStyle/>
          <a:p>
            <a:r>
              <a:rPr lang="en-US"/>
              <a:t>Testing Oracle Net Connectivity</a:t>
            </a:r>
          </a:p>
        </p:txBody>
      </p:sp>
      <p:sp>
        <p:nvSpPr>
          <p:cNvPr id="363527" name="Rectangle 7"/>
          <p:cNvSpPr>
            <a:spLocks noGrp="1" noChangeArrowheads="1"/>
          </p:cNvSpPr>
          <p:nvPr>
            <p:ph type="body" idx="1"/>
          </p:nvPr>
        </p:nvSpPr>
        <p:spPr>
          <a:xfrm>
            <a:off x="609600" y="1447800"/>
            <a:ext cx="7918450" cy="2814638"/>
          </a:xfrm>
        </p:spPr>
        <p:txBody>
          <a:bodyPr/>
          <a:lstStyle/>
          <a:p>
            <a:r>
              <a:rPr lang="en-US"/>
              <a:t>The </a:t>
            </a:r>
            <a:r>
              <a:rPr lang="en-US">
                <a:latin typeface="Courier New" pitchFamily="49" charset="0"/>
              </a:rPr>
              <a:t>tnsping</a:t>
            </a:r>
            <a:r>
              <a:rPr lang="en-US"/>
              <a:t> utility that tests Oracle Net service aliases:</a:t>
            </a:r>
          </a:p>
          <a:p>
            <a:pPr lvl="1"/>
            <a:r>
              <a:rPr lang="en-US"/>
              <a:t>Ensures connectivity between the client and the Oracle Net Listener</a:t>
            </a:r>
          </a:p>
          <a:p>
            <a:pPr lvl="1"/>
            <a:r>
              <a:rPr lang="en-US"/>
              <a:t>Does not verify that the requested service is available</a:t>
            </a:r>
          </a:p>
          <a:p>
            <a:pPr lvl="1"/>
            <a:r>
              <a:rPr lang="en-US"/>
              <a:t>Supports Easy Connect Names Resolution:</a:t>
            </a:r>
          </a:p>
          <a:p>
            <a:pPr lvl="1"/>
            <a:endParaRPr lang="en-US" sz="2800"/>
          </a:p>
          <a:p>
            <a:pPr lvl="1"/>
            <a:r>
              <a:rPr lang="en-US"/>
              <a:t>Supports local and directory naming:</a:t>
            </a:r>
          </a:p>
        </p:txBody>
      </p:sp>
      <p:sp>
        <p:nvSpPr>
          <p:cNvPr id="363524" name="Rectangle 4"/>
          <p:cNvSpPr>
            <a:spLocks noChangeArrowheads="1"/>
          </p:cNvSpPr>
          <p:nvPr/>
        </p:nvSpPr>
        <p:spPr bwMode="blackGray">
          <a:xfrm>
            <a:off x="1143000" y="3414713"/>
            <a:ext cx="5791200" cy="395287"/>
          </a:xfrm>
          <a:prstGeom prst="rect">
            <a:avLst/>
          </a:prstGeom>
          <a:solidFill>
            <a:schemeClr val="accent1"/>
          </a:solidFill>
          <a:ln w="28575">
            <a:solidFill>
              <a:schemeClr val="tx1"/>
            </a:solidFill>
            <a:miter lim="800000"/>
            <a:headEnd/>
            <a:tailEnd/>
          </a:ln>
          <a:effectLst/>
        </p:spPr>
        <p:txBody>
          <a:bodyPr lIns="92075" tIns="46038" rIns="92075" bIns="46038">
            <a:spAutoFit/>
          </a:bodyPr>
          <a:lstStyle/>
          <a:p>
            <a:pPr algn="l" defTabSz="822325" eaLnBrk="0" hangingPunct="0">
              <a:spcBef>
                <a:spcPct val="50000"/>
              </a:spcBef>
              <a:buClrTx/>
              <a:buFontTx/>
              <a:buNone/>
            </a:pPr>
            <a:r>
              <a:rPr lang="en-US">
                <a:latin typeface="Courier New" pitchFamily="49" charset="0"/>
              </a:rPr>
              <a:t>tnsping host01.example.com:1521/orcl</a:t>
            </a:r>
          </a:p>
        </p:txBody>
      </p:sp>
      <p:sp>
        <p:nvSpPr>
          <p:cNvPr id="363525" name="Rectangle 5"/>
          <p:cNvSpPr>
            <a:spLocks noChangeArrowheads="1"/>
          </p:cNvSpPr>
          <p:nvPr/>
        </p:nvSpPr>
        <p:spPr bwMode="blackGray">
          <a:xfrm>
            <a:off x="1143000" y="4343400"/>
            <a:ext cx="5791200" cy="395288"/>
          </a:xfrm>
          <a:prstGeom prst="rect">
            <a:avLst/>
          </a:prstGeom>
          <a:solidFill>
            <a:schemeClr val="accent1"/>
          </a:solidFill>
          <a:ln w="28575">
            <a:solidFill>
              <a:schemeClr val="tx1"/>
            </a:solidFill>
            <a:miter lim="800000"/>
            <a:headEnd/>
            <a:tailEnd/>
          </a:ln>
          <a:effectLst/>
        </p:spPr>
        <p:txBody>
          <a:bodyPr lIns="92075" tIns="46038" rIns="92075" bIns="46038">
            <a:spAutoFit/>
          </a:bodyPr>
          <a:lstStyle/>
          <a:p>
            <a:pPr algn="l" defTabSz="822325" eaLnBrk="0" hangingPunct="0">
              <a:spcBef>
                <a:spcPct val="50000"/>
              </a:spcBef>
              <a:buClrTx/>
              <a:buFontTx/>
              <a:buNone/>
            </a:pPr>
            <a:r>
              <a:rPr lang="en-US">
                <a:latin typeface="Courier New" pitchFamily="49" charset="0"/>
              </a:rPr>
              <a:t>tnsping orcl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t>User Sessions: Dedicated Server Process</a:t>
            </a:r>
          </a:p>
        </p:txBody>
      </p:sp>
      <p:sp>
        <p:nvSpPr>
          <p:cNvPr id="365571" name="Text Box 3"/>
          <p:cNvSpPr txBox="1">
            <a:spLocks noChangeArrowheads="1"/>
          </p:cNvSpPr>
          <p:nvPr/>
        </p:nvSpPr>
        <p:spPr bwMode="blackWhite">
          <a:xfrm>
            <a:off x="4076700" y="3540125"/>
            <a:ext cx="1863725" cy="395288"/>
          </a:xfrm>
          <a:prstGeom prst="rect">
            <a:avLst/>
          </a:prstGeom>
          <a:solidFill>
            <a:srgbClr val="FFCC33"/>
          </a:solidFill>
          <a:ln w="28575">
            <a:solidFill>
              <a:schemeClr val="tx1"/>
            </a:solidFill>
            <a:miter lim="800000"/>
            <a:headEnd type="none" w="sm" len="sm"/>
            <a:tailEnd type="none" w="sm" len="sm"/>
          </a:ln>
          <a:effectLst/>
        </p:spPr>
        <p:txBody>
          <a:bodyPr wrap="none">
            <a:spAutoFit/>
          </a:bodyPr>
          <a:lstStyle/>
          <a:p>
            <a:pPr defTabSz="228600"/>
            <a:r>
              <a:rPr lang="en-US"/>
              <a:t>Server process</a:t>
            </a:r>
          </a:p>
        </p:txBody>
      </p:sp>
      <p:sp>
        <p:nvSpPr>
          <p:cNvPr id="365572" name="Text Box 4"/>
          <p:cNvSpPr txBox="1">
            <a:spLocks noChangeArrowheads="1"/>
          </p:cNvSpPr>
          <p:nvPr/>
        </p:nvSpPr>
        <p:spPr bwMode="blackWhite">
          <a:xfrm>
            <a:off x="4033838" y="2219325"/>
            <a:ext cx="1863725" cy="395288"/>
          </a:xfrm>
          <a:prstGeom prst="rect">
            <a:avLst/>
          </a:prstGeom>
          <a:solidFill>
            <a:srgbClr val="FFCC33"/>
          </a:solidFill>
          <a:ln w="28575">
            <a:solidFill>
              <a:schemeClr val="tx1"/>
            </a:solidFill>
            <a:miter lim="800000"/>
            <a:headEnd type="none" w="sm" len="sm"/>
            <a:tailEnd type="none" w="sm" len="sm"/>
          </a:ln>
          <a:effectLst/>
        </p:spPr>
        <p:txBody>
          <a:bodyPr wrap="none">
            <a:spAutoFit/>
          </a:bodyPr>
          <a:lstStyle/>
          <a:p>
            <a:pPr defTabSz="228600"/>
            <a:r>
              <a:rPr lang="en-US"/>
              <a:t>Server process</a:t>
            </a:r>
          </a:p>
        </p:txBody>
      </p:sp>
      <p:pic>
        <p:nvPicPr>
          <p:cNvPr id="365573" name="Picture 5" descr="Diagram: Detailed SGA"/>
          <p:cNvPicPr>
            <a:picLocks noChangeAspect="1" noChangeArrowheads="1"/>
          </p:cNvPicPr>
          <p:nvPr/>
        </p:nvPicPr>
        <p:blipFill>
          <a:blip r:embed="rId3" cstate="print"/>
          <a:srcRect/>
          <a:stretch>
            <a:fillRect/>
          </a:stretch>
        </p:blipFill>
        <p:spPr bwMode="gray">
          <a:xfrm>
            <a:off x="6804025" y="1738313"/>
            <a:ext cx="1200150" cy="1552575"/>
          </a:xfrm>
          <a:prstGeom prst="rect">
            <a:avLst/>
          </a:prstGeom>
          <a:noFill/>
        </p:spPr>
      </p:pic>
      <p:pic>
        <p:nvPicPr>
          <p:cNvPr id="365574" name="Picture 6" descr="People: Person, User, Blue"/>
          <p:cNvPicPr>
            <a:picLocks noChangeAspect="1" noChangeArrowheads="1"/>
          </p:cNvPicPr>
          <p:nvPr/>
        </p:nvPicPr>
        <p:blipFill>
          <a:blip r:embed="rId4" cstate="print"/>
          <a:srcRect/>
          <a:stretch>
            <a:fillRect/>
          </a:stretch>
        </p:blipFill>
        <p:spPr bwMode="gray">
          <a:xfrm>
            <a:off x="1208088" y="1839913"/>
            <a:ext cx="1333500" cy="1323975"/>
          </a:xfrm>
          <a:prstGeom prst="rect">
            <a:avLst/>
          </a:prstGeom>
          <a:noFill/>
        </p:spPr>
      </p:pic>
      <p:sp>
        <p:nvSpPr>
          <p:cNvPr id="365575" name="Rectangle 7"/>
          <p:cNvSpPr>
            <a:spLocks noChangeArrowheads="1"/>
          </p:cNvSpPr>
          <p:nvPr/>
        </p:nvSpPr>
        <p:spPr bwMode="auto">
          <a:xfrm>
            <a:off x="1249363" y="1347788"/>
            <a:ext cx="2147887" cy="366712"/>
          </a:xfrm>
          <a:prstGeom prst="rect">
            <a:avLst/>
          </a:prstGeom>
          <a:noFill/>
          <a:ln w="9525">
            <a:noFill/>
            <a:miter lim="800000"/>
            <a:headEnd/>
            <a:tailEnd/>
          </a:ln>
          <a:effectLst/>
        </p:spPr>
        <p:txBody>
          <a:bodyPr lIns="92075" tIns="46038" rIns="92075" bIns="46038">
            <a:spAutoFit/>
          </a:bodyPr>
          <a:lstStyle/>
          <a:p>
            <a:pPr algn="l" defTabSz="822325" eaLnBrk="0" hangingPunct="0">
              <a:spcBef>
                <a:spcPct val="0"/>
              </a:spcBef>
              <a:buClrTx/>
              <a:buFontTx/>
              <a:buNone/>
            </a:pPr>
            <a:r>
              <a:rPr lang="en-US"/>
              <a:t>User sessions</a:t>
            </a:r>
          </a:p>
        </p:txBody>
      </p:sp>
      <p:sp>
        <p:nvSpPr>
          <p:cNvPr id="365576" name="Line 8"/>
          <p:cNvSpPr>
            <a:spLocks noChangeShapeType="1"/>
          </p:cNvSpPr>
          <p:nvPr/>
        </p:nvSpPr>
        <p:spPr bwMode="auto">
          <a:xfrm flipH="1">
            <a:off x="2536825" y="2374900"/>
            <a:ext cx="1431925" cy="0"/>
          </a:xfrm>
          <a:prstGeom prst="line">
            <a:avLst/>
          </a:prstGeom>
          <a:noFill/>
          <a:ln w="28575">
            <a:solidFill>
              <a:schemeClr val="tx1"/>
            </a:solidFill>
            <a:round/>
            <a:headEnd type="triangle" w="sm" len="sm"/>
            <a:tailEnd type="triangle" w="sm" len="sm"/>
          </a:ln>
          <a:effectLst/>
        </p:spPr>
        <p:txBody>
          <a:bodyPr/>
          <a:lstStyle/>
          <a:p>
            <a:endParaRPr lang="en-US"/>
          </a:p>
        </p:txBody>
      </p:sp>
      <p:pic>
        <p:nvPicPr>
          <p:cNvPr id="365577" name="Picture 9" descr="Database: Database "/>
          <p:cNvPicPr>
            <a:picLocks noChangeAspect="1" noChangeArrowheads="1"/>
          </p:cNvPicPr>
          <p:nvPr/>
        </p:nvPicPr>
        <p:blipFill>
          <a:blip r:embed="rId5" cstate="print"/>
          <a:srcRect/>
          <a:stretch>
            <a:fillRect/>
          </a:stretch>
        </p:blipFill>
        <p:spPr bwMode="gray">
          <a:xfrm>
            <a:off x="6858000" y="3276600"/>
            <a:ext cx="1235075" cy="1463675"/>
          </a:xfrm>
          <a:prstGeom prst="rect">
            <a:avLst/>
          </a:prstGeom>
          <a:noFill/>
        </p:spPr>
      </p:pic>
      <p:pic>
        <p:nvPicPr>
          <p:cNvPr id="365578" name="Picture 10" descr="People: Person, User, Blue"/>
          <p:cNvPicPr>
            <a:picLocks noChangeAspect="1" noChangeArrowheads="1"/>
          </p:cNvPicPr>
          <p:nvPr/>
        </p:nvPicPr>
        <p:blipFill>
          <a:blip r:embed="rId4" cstate="print"/>
          <a:srcRect/>
          <a:stretch>
            <a:fillRect/>
          </a:stretch>
        </p:blipFill>
        <p:spPr bwMode="gray">
          <a:xfrm>
            <a:off x="1266825" y="3217863"/>
            <a:ext cx="1333500" cy="1323975"/>
          </a:xfrm>
          <a:prstGeom prst="rect">
            <a:avLst/>
          </a:prstGeom>
          <a:noFill/>
        </p:spPr>
      </p:pic>
      <p:sp>
        <p:nvSpPr>
          <p:cNvPr id="365579" name="Line 11"/>
          <p:cNvSpPr>
            <a:spLocks noChangeShapeType="1"/>
          </p:cNvSpPr>
          <p:nvPr/>
        </p:nvSpPr>
        <p:spPr bwMode="auto">
          <a:xfrm flipH="1">
            <a:off x="2555875" y="3736975"/>
            <a:ext cx="1431925" cy="0"/>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65580" name="Text Box 12"/>
          <p:cNvSpPr txBox="1">
            <a:spLocks noChangeArrowheads="1"/>
          </p:cNvSpPr>
          <p:nvPr/>
        </p:nvSpPr>
        <p:spPr bwMode="blackWhite">
          <a:xfrm>
            <a:off x="4071938" y="4864100"/>
            <a:ext cx="1863725" cy="395288"/>
          </a:xfrm>
          <a:prstGeom prst="rect">
            <a:avLst/>
          </a:prstGeom>
          <a:solidFill>
            <a:srgbClr val="FFCC33"/>
          </a:solidFill>
          <a:ln w="28575">
            <a:solidFill>
              <a:schemeClr val="tx1"/>
            </a:solidFill>
            <a:miter lim="800000"/>
            <a:headEnd type="none" w="sm" len="sm"/>
            <a:tailEnd type="none" w="sm" len="sm"/>
          </a:ln>
          <a:effectLst/>
        </p:spPr>
        <p:txBody>
          <a:bodyPr wrap="none">
            <a:spAutoFit/>
          </a:bodyPr>
          <a:lstStyle/>
          <a:p>
            <a:pPr defTabSz="228600"/>
            <a:r>
              <a:rPr lang="en-US"/>
              <a:t>Server process</a:t>
            </a:r>
          </a:p>
        </p:txBody>
      </p:sp>
      <p:pic>
        <p:nvPicPr>
          <p:cNvPr id="365581" name="Picture 13" descr="People: Person, User, Blue"/>
          <p:cNvPicPr>
            <a:picLocks noChangeAspect="1" noChangeArrowheads="1"/>
          </p:cNvPicPr>
          <p:nvPr/>
        </p:nvPicPr>
        <p:blipFill>
          <a:blip r:embed="rId4" cstate="print"/>
          <a:srcRect/>
          <a:stretch>
            <a:fillRect/>
          </a:stretch>
        </p:blipFill>
        <p:spPr bwMode="gray">
          <a:xfrm>
            <a:off x="1262063" y="4541838"/>
            <a:ext cx="1333500" cy="1323975"/>
          </a:xfrm>
          <a:prstGeom prst="rect">
            <a:avLst/>
          </a:prstGeom>
          <a:noFill/>
        </p:spPr>
      </p:pic>
      <p:sp>
        <p:nvSpPr>
          <p:cNvPr id="365582" name="Line 14"/>
          <p:cNvSpPr>
            <a:spLocks noChangeShapeType="1"/>
          </p:cNvSpPr>
          <p:nvPr/>
        </p:nvSpPr>
        <p:spPr bwMode="auto">
          <a:xfrm flipH="1">
            <a:off x="2551113" y="5060950"/>
            <a:ext cx="1431925" cy="0"/>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65583" name="Rectangle 15"/>
          <p:cNvSpPr>
            <a:spLocks noChangeArrowheads="1"/>
          </p:cNvSpPr>
          <p:nvPr/>
        </p:nvSpPr>
        <p:spPr bwMode="auto">
          <a:xfrm>
            <a:off x="6134100" y="5932488"/>
            <a:ext cx="1073150" cy="36671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t>Listener</a:t>
            </a:r>
          </a:p>
        </p:txBody>
      </p:sp>
      <p:pic>
        <p:nvPicPr>
          <p:cNvPr id="365585" name="Picture 17" descr="D:\Project data\Library\OU_graphics_repository\icons\PROD\icons\all\elect013.gif"/>
          <p:cNvPicPr>
            <a:picLocks noChangeAspect="1" noChangeArrowheads="1"/>
          </p:cNvPicPr>
          <p:nvPr/>
        </p:nvPicPr>
        <p:blipFill>
          <a:blip r:embed="rId6" cstate="print"/>
          <a:srcRect/>
          <a:stretch>
            <a:fillRect/>
          </a:stretch>
        </p:blipFill>
        <p:spPr bwMode="auto">
          <a:xfrm>
            <a:off x="6235700" y="5092700"/>
            <a:ext cx="927100" cy="927100"/>
          </a:xfrm>
          <a:prstGeom prst="rect">
            <a:avLst/>
          </a:prstGeom>
          <a:noFill/>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t>Oracle Net Services</a:t>
            </a:r>
          </a:p>
        </p:txBody>
      </p:sp>
      <p:pic>
        <p:nvPicPr>
          <p:cNvPr id="318467" name="Picture 3" descr="datab011_bits"/>
          <p:cNvPicPr>
            <a:picLocks noChangeAspect="1" noChangeArrowheads="1"/>
          </p:cNvPicPr>
          <p:nvPr/>
        </p:nvPicPr>
        <p:blipFill>
          <a:blip r:embed="rId3" cstate="print"/>
          <a:srcRect/>
          <a:stretch>
            <a:fillRect/>
          </a:stretch>
        </p:blipFill>
        <p:spPr bwMode="gray">
          <a:xfrm>
            <a:off x="6935788" y="1895475"/>
            <a:ext cx="549275" cy="755650"/>
          </a:xfrm>
          <a:prstGeom prst="rect">
            <a:avLst/>
          </a:prstGeom>
          <a:noFill/>
        </p:spPr>
      </p:pic>
      <p:pic>
        <p:nvPicPr>
          <p:cNvPr id="318468" name="Picture 4" descr="Computer_tower"/>
          <p:cNvPicPr>
            <a:picLocks noChangeAspect="1" noChangeArrowheads="1"/>
          </p:cNvPicPr>
          <p:nvPr/>
        </p:nvPicPr>
        <p:blipFill>
          <a:blip r:embed="rId4" cstate="print"/>
          <a:srcRect/>
          <a:stretch>
            <a:fillRect/>
          </a:stretch>
        </p:blipFill>
        <p:spPr bwMode="gray">
          <a:xfrm>
            <a:off x="6311900" y="1787525"/>
            <a:ext cx="638175" cy="869950"/>
          </a:xfrm>
          <a:prstGeom prst="rect">
            <a:avLst/>
          </a:prstGeom>
          <a:noFill/>
        </p:spPr>
      </p:pic>
      <p:pic>
        <p:nvPicPr>
          <p:cNvPr id="318469" name="Picture 5" descr="compu003_PC_keyboard"/>
          <p:cNvPicPr>
            <a:picLocks noChangeAspect="1" noChangeArrowheads="1"/>
          </p:cNvPicPr>
          <p:nvPr/>
        </p:nvPicPr>
        <p:blipFill>
          <a:blip r:embed="rId5" cstate="print"/>
          <a:srcRect/>
          <a:stretch>
            <a:fillRect/>
          </a:stretch>
        </p:blipFill>
        <p:spPr bwMode="gray">
          <a:xfrm>
            <a:off x="1676400" y="1673225"/>
            <a:ext cx="993775" cy="984250"/>
          </a:xfrm>
          <a:prstGeom prst="rect">
            <a:avLst/>
          </a:prstGeom>
          <a:noFill/>
        </p:spPr>
      </p:pic>
      <p:sp>
        <p:nvSpPr>
          <p:cNvPr id="318470" name="Rectangle 6"/>
          <p:cNvSpPr>
            <a:spLocks noChangeArrowheads="1"/>
          </p:cNvSpPr>
          <p:nvPr/>
        </p:nvSpPr>
        <p:spPr bwMode="blackWhite">
          <a:xfrm>
            <a:off x="1404938" y="2689225"/>
            <a:ext cx="1600200" cy="1028700"/>
          </a:xfrm>
          <a:prstGeom prst="rect">
            <a:avLst/>
          </a:prstGeom>
          <a:solidFill>
            <a:srgbClr val="99CCCC"/>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Application</a:t>
            </a:r>
          </a:p>
          <a:p>
            <a:pPr defTabSz="822325" eaLnBrk="0" hangingPunct="0">
              <a:lnSpc>
                <a:spcPct val="95000"/>
              </a:lnSpc>
              <a:spcBef>
                <a:spcPct val="0"/>
              </a:spcBef>
              <a:buClrTx/>
              <a:buFontTx/>
              <a:buNone/>
            </a:pPr>
            <a:endParaRPr lang="en-US"/>
          </a:p>
          <a:p>
            <a:pPr defTabSz="822325" eaLnBrk="0" hangingPunct="0">
              <a:lnSpc>
                <a:spcPct val="95000"/>
              </a:lnSpc>
              <a:spcBef>
                <a:spcPct val="0"/>
              </a:spcBef>
              <a:buClrTx/>
              <a:buFontTx/>
              <a:buNone/>
            </a:pPr>
            <a:r>
              <a:rPr lang="en-US"/>
              <a:t>Oracle Net</a:t>
            </a:r>
          </a:p>
        </p:txBody>
      </p:sp>
      <p:sp>
        <p:nvSpPr>
          <p:cNvPr id="318471" name="Rectangle 7"/>
          <p:cNvSpPr>
            <a:spLocks noChangeArrowheads="1"/>
          </p:cNvSpPr>
          <p:nvPr/>
        </p:nvSpPr>
        <p:spPr bwMode="blackWhite">
          <a:xfrm>
            <a:off x="6061075" y="2689225"/>
            <a:ext cx="1600200" cy="1028700"/>
          </a:xfrm>
          <a:prstGeom prst="rect">
            <a:avLst/>
          </a:prstGeom>
          <a:solidFill>
            <a:srgbClr val="CC99CD"/>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RDBMS</a:t>
            </a:r>
          </a:p>
          <a:p>
            <a:pPr defTabSz="822325" eaLnBrk="0" hangingPunct="0">
              <a:lnSpc>
                <a:spcPct val="95000"/>
              </a:lnSpc>
              <a:spcBef>
                <a:spcPct val="0"/>
              </a:spcBef>
              <a:buClrTx/>
              <a:buFontTx/>
              <a:buNone/>
            </a:pPr>
            <a:endParaRPr lang="en-US"/>
          </a:p>
          <a:p>
            <a:pPr defTabSz="822325" eaLnBrk="0" hangingPunct="0">
              <a:lnSpc>
                <a:spcPct val="95000"/>
              </a:lnSpc>
              <a:spcBef>
                <a:spcPct val="0"/>
              </a:spcBef>
              <a:buClrTx/>
              <a:buFontTx/>
              <a:buNone/>
            </a:pPr>
            <a:r>
              <a:rPr lang="en-US"/>
              <a:t>Oracle Net</a:t>
            </a:r>
          </a:p>
        </p:txBody>
      </p:sp>
      <p:sp>
        <p:nvSpPr>
          <p:cNvPr id="318472" name="Rectangle 8"/>
          <p:cNvSpPr>
            <a:spLocks noChangeArrowheads="1"/>
          </p:cNvSpPr>
          <p:nvPr/>
        </p:nvSpPr>
        <p:spPr bwMode="auto">
          <a:xfrm>
            <a:off x="1371600" y="3717925"/>
            <a:ext cx="1676400" cy="631825"/>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a:t>Client or middle tier</a:t>
            </a:r>
          </a:p>
        </p:txBody>
      </p:sp>
      <p:sp>
        <p:nvSpPr>
          <p:cNvPr id="318473" name="Rectangle 9"/>
          <p:cNvSpPr>
            <a:spLocks noChangeArrowheads="1"/>
          </p:cNvSpPr>
          <p:nvPr/>
        </p:nvSpPr>
        <p:spPr bwMode="auto">
          <a:xfrm>
            <a:off x="5768975" y="3833813"/>
            <a:ext cx="2185988" cy="357187"/>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a:t>Database server</a:t>
            </a:r>
          </a:p>
        </p:txBody>
      </p:sp>
      <p:sp>
        <p:nvSpPr>
          <p:cNvPr id="318474" name="Line 10"/>
          <p:cNvSpPr>
            <a:spLocks noChangeShapeType="1"/>
          </p:cNvSpPr>
          <p:nvPr/>
        </p:nvSpPr>
        <p:spPr bwMode="auto">
          <a:xfrm flipH="1">
            <a:off x="1404938" y="3238500"/>
            <a:ext cx="1600200" cy="0"/>
          </a:xfrm>
          <a:prstGeom prst="line">
            <a:avLst/>
          </a:prstGeom>
          <a:noFill/>
          <a:ln w="28575" cap="rnd">
            <a:solidFill>
              <a:schemeClr val="tx1"/>
            </a:solidFill>
            <a:round/>
            <a:headEnd type="none" w="sm" len="sm"/>
            <a:tailEnd type="none" w="sm" len="sm"/>
          </a:ln>
          <a:effectLst/>
        </p:spPr>
        <p:txBody>
          <a:bodyPr/>
          <a:lstStyle/>
          <a:p>
            <a:endParaRPr lang="en-US"/>
          </a:p>
        </p:txBody>
      </p:sp>
      <p:sp>
        <p:nvSpPr>
          <p:cNvPr id="318475" name="Line 11"/>
          <p:cNvSpPr>
            <a:spLocks noChangeShapeType="1"/>
          </p:cNvSpPr>
          <p:nvPr/>
        </p:nvSpPr>
        <p:spPr bwMode="auto">
          <a:xfrm flipH="1">
            <a:off x="6064250" y="3232150"/>
            <a:ext cx="1590675" cy="0"/>
          </a:xfrm>
          <a:prstGeom prst="line">
            <a:avLst/>
          </a:prstGeom>
          <a:noFill/>
          <a:ln w="28575" cap="rnd">
            <a:solidFill>
              <a:schemeClr val="tx1"/>
            </a:solidFill>
            <a:round/>
            <a:headEnd type="none" w="sm" len="sm"/>
            <a:tailEnd type="none" w="sm" len="sm"/>
          </a:ln>
          <a:effectLst/>
        </p:spPr>
        <p:txBody>
          <a:bodyPr/>
          <a:lstStyle/>
          <a:p>
            <a:endParaRPr lang="en-US"/>
          </a:p>
        </p:txBody>
      </p:sp>
      <p:sp>
        <p:nvSpPr>
          <p:cNvPr id="318476" name="Line 12"/>
          <p:cNvSpPr>
            <a:spLocks noChangeShapeType="1"/>
          </p:cNvSpPr>
          <p:nvPr/>
        </p:nvSpPr>
        <p:spPr bwMode="auto">
          <a:xfrm flipH="1">
            <a:off x="3017838" y="3070225"/>
            <a:ext cx="1154112"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18477" name="Line 13"/>
          <p:cNvSpPr>
            <a:spLocks noChangeShapeType="1"/>
          </p:cNvSpPr>
          <p:nvPr/>
        </p:nvSpPr>
        <p:spPr bwMode="auto">
          <a:xfrm>
            <a:off x="3743325" y="3375025"/>
            <a:ext cx="752475"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18478" name="Line 14"/>
          <p:cNvSpPr>
            <a:spLocks noChangeShapeType="1"/>
          </p:cNvSpPr>
          <p:nvPr/>
        </p:nvSpPr>
        <p:spPr bwMode="auto">
          <a:xfrm flipH="1">
            <a:off x="3733800" y="3070225"/>
            <a:ext cx="457200" cy="304800"/>
          </a:xfrm>
          <a:prstGeom prst="line">
            <a:avLst/>
          </a:prstGeom>
          <a:noFill/>
          <a:ln w="28575" cap="rnd">
            <a:solidFill>
              <a:schemeClr val="tx1"/>
            </a:solidFill>
            <a:round/>
            <a:headEnd type="none" w="sm" len="sm"/>
            <a:tailEnd type="none" w="sm" len="sm"/>
          </a:ln>
          <a:effectLst/>
        </p:spPr>
        <p:txBody>
          <a:bodyPr/>
          <a:lstStyle/>
          <a:p>
            <a:endParaRPr lang="en-US"/>
          </a:p>
        </p:txBody>
      </p:sp>
      <p:sp>
        <p:nvSpPr>
          <p:cNvPr id="318479" name="Rectangle 15"/>
          <p:cNvSpPr>
            <a:spLocks noChangeArrowheads="1"/>
          </p:cNvSpPr>
          <p:nvPr/>
        </p:nvSpPr>
        <p:spPr bwMode="auto">
          <a:xfrm>
            <a:off x="2971800" y="3352800"/>
            <a:ext cx="1300163" cy="631825"/>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a:t>TCP/IP network</a:t>
            </a:r>
          </a:p>
        </p:txBody>
      </p:sp>
      <p:sp>
        <p:nvSpPr>
          <p:cNvPr id="318480" name="Line 16"/>
          <p:cNvSpPr>
            <a:spLocks noChangeShapeType="1"/>
          </p:cNvSpPr>
          <p:nvPr/>
        </p:nvSpPr>
        <p:spPr bwMode="auto">
          <a:xfrm>
            <a:off x="5257800" y="3375025"/>
            <a:ext cx="776288" cy="0"/>
          </a:xfrm>
          <a:prstGeom prst="line">
            <a:avLst/>
          </a:prstGeom>
          <a:noFill/>
          <a:ln w="28575" cap="rnd">
            <a:solidFill>
              <a:schemeClr val="tx1"/>
            </a:solidFill>
            <a:round/>
            <a:headEnd type="triangle" w="sm" len="sm"/>
            <a:tailEnd type="triangle" w="sm" len="sm"/>
          </a:ln>
          <a:effectLst/>
        </p:spPr>
        <p:txBody>
          <a:bodyPr/>
          <a:lstStyle/>
          <a:p>
            <a:endParaRPr lang="en-US"/>
          </a:p>
        </p:txBody>
      </p:sp>
      <p:sp>
        <p:nvSpPr>
          <p:cNvPr id="318481" name="Rectangle 17"/>
          <p:cNvSpPr>
            <a:spLocks noChangeArrowheads="1"/>
          </p:cNvSpPr>
          <p:nvPr/>
        </p:nvSpPr>
        <p:spPr bwMode="auto">
          <a:xfrm>
            <a:off x="4079875" y="3833813"/>
            <a:ext cx="1482725" cy="357187"/>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a:t>Listener</a:t>
            </a:r>
          </a:p>
        </p:txBody>
      </p:sp>
      <p:pic>
        <p:nvPicPr>
          <p:cNvPr id="318482" name="Picture 18" descr="file"/>
          <p:cNvPicPr>
            <a:picLocks noChangeAspect="1" noChangeArrowheads="1"/>
          </p:cNvPicPr>
          <p:nvPr/>
        </p:nvPicPr>
        <p:blipFill>
          <a:blip r:embed="rId6" cstate="print"/>
          <a:srcRect/>
          <a:stretch>
            <a:fillRect/>
          </a:stretch>
        </p:blipFill>
        <p:spPr bwMode="gray">
          <a:xfrm>
            <a:off x="2232025" y="4535488"/>
            <a:ext cx="533400" cy="1066800"/>
          </a:xfrm>
          <a:prstGeom prst="rect">
            <a:avLst/>
          </a:prstGeom>
          <a:noFill/>
        </p:spPr>
      </p:pic>
      <p:sp>
        <p:nvSpPr>
          <p:cNvPr id="318483" name="Rectangle 19"/>
          <p:cNvSpPr>
            <a:spLocks noChangeArrowheads="1"/>
          </p:cNvSpPr>
          <p:nvPr/>
        </p:nvSpPr>
        <p:spPr bwMode="auto">
          <a:xfrm>
            <a:off x="5772150" y="5630863"/>
            <a:ext cx="2165350" cy="641350"/>
          </a:xfrm>
          <a:prstGeom prst="rect">
            <a:avLst/>
          </a:prstGeom>
          <a:noFill/>
          <a:ln w="9525">
            <a:noFill/>
            <a:miter lim="800000"/>
            <a:headEnd/>
            <a:tailEnd/>
          </a:ln>
          <a:effectLst/>
        </p:spPr>
        <p:txBody>
          <a:bodyPr wrap="none" lIns="92075" tIns="46038" rIns="92075" bIns="46038">
            <a:spAutoFit/>
          </a:bodyPr>
          <a:lstStyle/>
          <a:p>
            <a:pPr defTabSz="822325" eaLnBrk="0" hangingPunct="0">
              <a:spcBef>
                <a:spcPct val="0"/>
              </a:spcBef>
              <a:buClrTx/>
              <a:buFontTx/>
              <a:buNone/>
            </a:pPr>
            <a:r>
              <a:rPr lang="en-US"/>
              <a:t>Oracle Net </a:t>
            </a:r>
          </a:p>
          <a:p>
            <a:pPr defTabSz="822325" eaLnBrk="0" hangingPunct="0">
              <a:spcBef>
                <a:spcPct val="0"/>
              </a:spcBef>
              <a:buClrTx/>
              <a:buFontTx/>
              <a:buNone/>
            </a:pPr>
            <a:r>
              <a:rPr lang="en-US"/>
              <a:t>configuration files</a:t>
            </a:r>
          </a:p>
        </p:txBody>
      </p:sp>
      <p:pic>
        <p:nvPicPr>
          <p:cNvPr id="318484" name="Picture 20" descr="file"/>
          <p:cNvPicPr>
            <a:picLocks noChangeAspect="1" noChangeArrowheads="1"/>
          </p:cNvPicPr>
          <p:nvPr/>
        </p:nvPicPr>
        <p:blipFill>
          <a:blip r:embed="rId6" cstate="print"/>
          <a:srcRect/>
          <a:stretch>
            <a:fillRect/>
          </a:stretch>
        </p:blipFill>
        <p:spPr bwMode="gray">
          <a:xfrm>
            <a:off x="6594475" y="4535488"/>
            <a:ext cx="534988" cy="1066800"/>
          </a:xfrm>
          <a:prstGeom prst="rect">
            <a:avLst/>
          </a:prstGeom>
          <a:noFill/>
        </p:spPr>
      </p:pic>
      <p:sp>
        <p:nvSpPr>
          <p:cNvPr id="318485" name="Rectangle 21"/>
          <p:cNvSpPr>
            <a:spLocks noChangeArrowheads="1"/>
          </p:cNvSpPr>
          <p:nvPr/>
        </p:nvSpPr>
        <p:spPr bwMode="auto">
          <a:xfrm>
            <a:off x="1279525" y="5640388"/>
            <a:ext cx="2438400" cy="641350"/>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t>Oracle Net </a:t>
            </a:r>
          </a:p>
          <a:p>
            <a:pPr eaLnBrk="0" hangingPunct="0">
              <a:spcBef>
                <a:spcPct val="0"/>
              </a:spcBef>
              <a:buClrTx/>
              <a:buFontTx/>
              <a:buNone/>
            </a:pPr>
            <a:r>
              <a:rPr lang="en-US"/>
              <a:t>configuration files</a:t>
            </a:r>
          </a:p>
        </p:txBody>
      </p:sp>
      <p:sp>
        <p:nvSpPr>
          <p:cNvPr id="318487" name="Line 23"/>
          <p:cNvSpPr>
            <a:spLocks noChangeShapeType="1"/>
          </p:cNvSpPr>
          <p:nvPr/>
        </p:nvSpPr>
        <p:spPr bwMode="auto">
          <a:xfrm>
            <a:off x="2895600" y="2895600"/>
            <a:ext cx="0" cy="649288"/>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18488" name="Line 24"/>
          <p:cNvSpPr>
            <a:spLocks noChangeShapeType="1"/>
          </p:cNvSpPr>
          <p:nvPr/>
        </p:nvSpPr>
        <p:spPr bwMode="auto">
          <a:xfrm>
            <a:off x="6172200" y="2895600"/>
            <a:ext cx="0" cy="649288"/>
          </a:xfrm>
          <a:prstGeom prst="line">
            <a:avLst/>
          </a:prstGeom>
          <a:noFill/>
          <a:ln w="28575">
            <a:solidFill>
              <a:schemeClr val="tx1"/>
            </a:solidFill>
            <a:round/>
            <a:headEnd type="triangle" w="sm" len="sm"/>
            <a:tailEnd type="triangle" w="sm" len="sm"/>
          </a:ln>
          <a:effectLst/>
        </p:spPr>
        <p:txBody>
          <a:bodyPr/>
          <a:lstStyle/>
          <a:p>
            <a:endParaRPr lang="en-US"/>
          </a:p>
        </p:txBody>
      </p:sp>
      <p:pic>
        <p:nvPicPr>
          <p:cNvPr id="318490" name="Picture 26" descr="D:\Project data\Library\OU_graphics_repository\icons\PROD\icons\all\elect013.gif"/>
          <p:cNvPicPr>
            <a:picLocks noChangeAspect="1" noChangeArrowheads="1"/>
          </p:cNvPicPr>
          <p:nvPr/>
        </p:nvPicPr>
        <p:blipFill>
          <a:blip r:embed="rId7" cstate="print"/>
          <a:srcRect/>
          <a:stretch>
            <a:fillRect/>
          </a:stretch>
        </p:blipFill>
        <p:spPr bwMode="auto">
          <a:xfrm>
            <a:off x="4406900" y="2997200"/>
            <a:ext cx="927100" cy="927100"/>
          </a:xfrm>
          <a:prstGeom prst="rect">
            <a:avLst/>
          </a:prstGeom>
          <a:noFill/>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7618" name="Picture 2" descr="Database: Database "/>
          <p:cNvPicPr>
            <a:picLocks noChangeAspect="1" noChangeArrowheads="1"/>
          </p:cNvPicPr>
          <p:nvPr/>
        </p:nvPicPr>
        <p:blipFill>
          <a:blip r:embed="rId3" cstate="print"/>
          <a:srcRect/>
          <a:stretch>
            <a:fillRect/>
          </a:stretch>
        </p:blipFill>
        <p:spPr bwMode="gray">
          <a:xfrm>
            <a:off x="6872288" y="4641850"/>
            <a:ext cx="1028700" cy="1219200"/>
          </a:xfrm>
          <a:prstGeom prst="rect">
            <a:avLst/>
          </a:prstGeom>
          <a:noFill/>
        </p:spPr>
      </p:pic>
      <p:sp>
        <p:nvSpPr>
          <p:cNvPr id="367619" name="Rectangle 3"/>
          <p:cNvSpPr>
            <a:spLocks noGrp="1" noChangeArrowheads="1"/>
          </p:cNvSpPr>
          <p:nvPr>
            <p:ph type="title"/>
          </p:nvPr>
        </p:nvSpPr>
        <p:spPr/>
        <p:txBody>
          <a:bodyPr/>
          <a:lstStyle/>
          <a:p>
            <a:r>
              <a:rPr lang="en-US"/>
              <a:t>User Sessions: Shared Server Processes</a:t>
            </a:r>
          </a:p>
        </p:txBody>
      </p:sp>
      <p:sp>
        <p:nvSpPr>
          <p:cNvPr id="367620" name="Rectangle 4"/>
          <p:cNvSpPr>
            <a:spLocks noChangeArrowheads="1"/>
          </p:cNvSpPr>
          <p:nvPr/>
        </p:nvSpPr>
        <p:spPr bwMode="auto">
          <a:xfrm>
            <a:off x="2432050" y="5715000"/>
            <a:ext cx="1073150" cy="366713"/>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t>Listener</a:t>
            </a:r>
          </a:p>
        </p:txBody>
      </p:sp>
      <p:pic>
        <p:nvPicPr>
          <p:cNvPr id="367621" name="Picture 5" descr="Diagram: Detailed SGA"/>
          <p:cNvPicPr>
            <a:picLocks noChangeAspect="1" noChangeArrowheads="1"/>
          </p:cNvPicPr>
          <p:nvPr/>
        </p:nvPicPr>
        <p:blipFill>
          <a:blip r:embed="rId4" cstate="print"/>
          <a:srcRect/>
          <a:stretch>
            <a:fillRect/>
          </a:stretch>
        </p:blipFill>
        <p:spPr bwMode="gray">
          <a:xfrm>
            <a:off x="6262688" y="3422650"/>
            <a:ext cx="1200150" cy="1552575"/>
          </a:xfrm>
          <a:prstGeom prst="rect">
            <a:avLst/>
          </a:prstGeom>
          <a:noFill/>
        </p:spPr>
      </p:pic>
      <p:sp>
        <p:nvSpPr>
          <p:cNvPr id="367622" name="Line 6"/>
          <p:cNvSpPr>
            <a:spLocks noChangeShapeType="1"/>
          </p:cNvSpPr>
          <p:nvPr/>
        </p:nvSpPr>
        <p:spPr bwMode="auto">
          <a:xfrm flipH="1">
            <a:off x="2209800" y="3962400"/>
            <a:ext cx="1600200" cy="0"/>
          </a:xfrm>
          <a:prstGeom prst="line">
            <a:avLst/>
          </a:prstGeom>
          <a:noFill/>
          <a:ln w="28575" cap="rnd">
            <a:solidFill>
              <a:schemeClr val="tx1"/>
            </a:solidFill>
            <a:round/>
            <a:headEnd type="triangle" w="sm" len="sm"/>
            <a:tailEnd type="triangle" w="sm" len="sm"/>
          </a:ln>
          <a:effectLst/>
        </p:spPr>
        <p:txBody>
          <a:bodyPr/>
          <a:lstStyle/>
          <a:p>
            <a:endParaRPr lang="en-US"/>
          </a:p>
        </p:txBody>
      </p:sp>
      <p:sp>
        <p:nvSpPr>
          <p:cNvPr id="367623" name="Text Box 7"/>
          <p:cNvSpPr txBox="1">
            <a:spLocks noChangeArrowheads="1"/>
          </p:cNvSpPr>
          <p:nvPr/>
        </p:nvSpPr>
        <p:spPr bwMode="blackWhite">
          <a:xfrm>
            <a:off x="3665538" y="4730750"/>
            <a:ext cx="1520825" cy="381000"/>
          </a:xfrm>
          <a:prstGeom prst="rect">
            <a:avLst/>
          </a:prstGeom>
          <a:solidFill>
            <a:srgbClr val="CC99FF"/>
          </a:solidFill>
          <a:ln w="28575">
            <a:solidFill>
              <a:schemeClr val="tx1"/>
            </a:solidFill>
            <a:miter lim="800000"/>
            <a:headEnd type="none" w="sm" len="sm"/>
            <a:tailEnd type="none" w="sm" len="sm"/>
          </a:ln>
          <a:effectLst/>
        </p:spPr>
        <p:txBody>
          <a:bodyPr wrap="none">
            <a:spAutoFit/>
          </a:bodyPr>
          <a:lstStyle/>
          <a:p>
            <a:pPr defTabSz="228600" eaLnBrk="0" hangingPunct="0">
              <a:lnSpc>
                <a:spcPct val="95000"/>
              </a:lnSpc>
              <a:spcBef>
                <a:spcPct val="0"/>
              </a:spcBef>
              <a:buClrTx/>
              <a:buFontTx/>
              <a:buNone/>
            </a:pPr>
            <a:r>
              <a:rPr lang="en-US"/>
              <a:t>Dispatchers</a:t>
            </a:r>
            <a:endParaRPr lang="en-US" i="1"/>
          </a:p>
        </p:txBody>
      </p:sp>
      <p:sp>
        <p:nvSpPr>
          <p:cNvPr id="367624" name="Line 8"/>
          <p:cNvSpPr>
            <a:spLocks noChangeShapeType="1"/>
          </p:cNvSpPr>
          <p:nvPr/>
        </p:nvSpPr>
        <p:spPr bwMode="auto">
          <a:xfrm flipV="1">
            <a:off x="6858000" y="2757488"/>
            <a:ext cx="0" cy="865187"/>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67625" name="Text Box 9"/>
          <p:cNvSpPr txBox="1">
            <a:spLocks noChangeArrowheads="1"/>
          </p:cNvSpPr>
          <p:nvPr/>
        </p:nvSpPr>
        <p:spPr bwMode="blackWhite">
          <a:xfrm>
            <a:off x="5562600" y="1495425"/>
            <a:ext cx="1863725" cy="395288"/>
          </a:xfrm>
          <a:prstGeom prst="rect">
            <a:avLst/>
          </a:prstGeom>
          <a:solidFill>
            <a:srgbClr val="FFCC33"/>
          </a:solidFill>
          <a:ln w="28575">
            <a:solidFill>
              <a:schemeClr val="tx1"/>
            </a:solidFill>
            <a:miter lim="800000"/>
            <a:headEnd type="none" w="sm" len="sm"/>
            <a:tailEnd type="none" w="sm" len="sm"/>
          </a:ln>
          <a:effectLst/>
        </p:spPr>
        <p:txBody>
          <a:bodyPr>
            <a:spAutoFit/>
          </a:bodyPr>
          <a:lstStyle/>
          <a:p>
            <a:pPr defTabSz="228600"/>
            <a:r>
              <a:rPr lang="en-US"/>
              <a:t>Server process</a:t>
            </a:r>
          </a:p>
        </p:txBody>
      </p:sp>
      <p:sp>
        <p:nvSpPr>
          <p:cNvPr id="367626" name="Text Box 10"/>
          <p:cNvSpPr txBox="1">
            <a:spLocks noChangeArrowheads="1"/>
          </p:cNvSpPr>
          <p:nvPr/>
        </p:nvSpPr>
        <p:spPr bwMode="blackWhite">
          <a:xfrm>
            <a:off x="5715000" y="1905000"/>
            <a:ext cx="1863725" cy="395288"/>
          </a:xfrm>
          <a:prstGeom prst="rect">
            <a:avLst/>
          </a:prstGeom>
          <a:solidFill>
            <a:srgbClr val="FFCC33"/>
          </a:solidFill>
          <a:ln w="28575">
            <a:solidFill>
              <a:schemeClr val="tx1"/>
            </a:solidFill>
            <a:miter lim="800000"/>
            <a:headEnd type="none" w="sm" len="sm"/>
            <a:tailEnd type="none" w="sm" len="sm"/>
          </a:ln>
          <a:effectLst/>
        </p:spPr>
        <p:txBody>
          <a:bodyPr>
            <a:spAutoFit/>
          </a:bodyPr>
          <a:lstStyle/>
          <a:p>
            <a:pPr defTabSz="228600"/>
            <a:r>
              <a:rPr lang="en-US"/>
              <a:t>Server process</a:t>
            </a:r>
          </a:p>
        </p:txBody>
      </p:sp>
      <p:sp>
        <p:nvSpPr>
          <p:cNvPr id="367627" name="Text Box 11"/>
          <p:cNvSpPr txBox="1">
            <a:spLocks noChangeArrowheads="1"/>
          </p:cNvSpPr>
          <p:nvPr/>
        </p:nvSpPr>
        <p:spPr bwMode="blackWhite">
          <a:xfrm>
            <a:off x="5867400" y="2314575"/>
            <a:ext cx="1863725" cy="395288"/>
          </a:xfrm>
          <a:prstGeom prst="rect">
            <a:avLst/>
          </a:prstGeom>
          <a:solidFill>
            <a:srgbClr val="FFCC33"/>
          </a:solidFill>
          <a:ln w="28575">
            <a:solidFill>
              <a:schemeClr val="tx1"/>
            </a:solidFill>
            <a:miter lim="800000"/>
            <a:headEnd type="none" w="sm" len="sm"/>
            <a:tailEnd type="none" w="sm" len="sm"/>
          </a:ln>
          <a:effectLst/>
        </p:spPr>
        <p:txBody>
          <a:bodyPr>
            <a:spAutoFit/>
          </a:bodyPr>
          <a:lstStyle/>
          <a:p>
            <a:pPr defTabSz="228600"/>
            <a:r>
              <a:rPr lang="en-US"/>
              <a:t>Server process</a:t>
            </a:r>
          </a:p>
        </p:txBody>
      </p:sp>
      <p:sp>
        <p:nvSpPr>
          <p:cNvPr id="367628" name="Rectangle 12"/>
          <p:cNvSpPr>
            <a:spLocks noChangeArrowheads="1"/>
          </p:cNvSpPr>
          <p:nvPr/>
        </p:nvSpPr>
        <p:spPr bwMode="auto">
          <a:xfrm>
            <a:off x="609600" y="4648200"/>
            <a:ext cx="2147888" cy="366713"/>
          </a:xfrm>
          <a:prstGeom prst="rect">
            <a:avLst/>
          </a:prstGeom>
          <a:noFill/>
          <a:ln w="9525">
            <a:noFill/>
            <a:miter lim="800000"/>
            <a:headEnd/>
            <a:tailEnd/>
          </a:ln>
          <a:effectLst/>
        </p:spPr>
        <p:txBody>
          <a:bodyPr lIns="92075" tIns="46038" rIns="92075" bIns="46038">
            <a:spAutoFit/>
          </a:bodyPr>
          <a:lstStyle/>
          <a:p>
            <a:pPr algn="l" defTabSz="822325" eaLnBrk="0" hangingPunct="0">
              <a:spcBef>
                <a:spcPct val="0"/>
              </a:spcBef>
              <a:buClrTx/>
              <a:buFontTx/>
              <a:buNone/>
            </a:pPr>
            <a:r>
              <a:rPr lang="en-US"/>
              <a:t>User sessions</a:t>
            </a:r>
          </a:p>
        </p:txBody>
      </p:sp>
      <p:pic>
        <p:nvPicPr>
          <p:cNvPr id="367629" name="Picture 13" descr="offic046"/>
          <p:cNvPicPr>
            <a:picLocks noChangeAspect="1" noChangeArrowheads="1"/>
          </p:cNvPicPr>
          <p:nvPr/>
        </p:nvPicPr>
        <p:blipFill>
          <a:blip r:embed="rId5" cstate="print"/>
          <a:srcRect/>
          <a:stretch>
            <a:fillRect/>
          </a:stretch>
        </p:blipFill>
        <p:spPr bwMode="gray">
          <a:xfrm>
            <a:off x="3886200" y="3429000"/>
            <a:ext cx="1100138" cy="1246188"/>
          </a:xfrm>
          <a:prstGeom prst="rect">
            <a:avLst/>
          </a:prstGeom>
          <a:noFill/>
        </p:spPr>
      </p:pic>
      <p:pic>
        <p:nvPicPr>
          <p:cNvPr id="367630" name="Picture 14" descr="peop039"/>
          <p:cNvPicPr>
            <a:picLocks noChangeAspect="1" noChangeArrowheads="1"/>
          </p:cNvPicPr>
          <p:nvPr/>
        </p:nvPicPr>
        <p:blipFill>
          <a:blip r:embed="rId6" cstate="print"/>
          <a:srcRect/>
          <a:stretch>
            <a:fillRect/>
          </a:stretch>
        </p:blipFill>
        <p:spPr bwMode="gray">
          <a:xfrm>
            <a:off x="1752600" y="3581400"/>
            <a:ext cx="392113" cy="933450"/>
          </a:xfrm>
          <a:prstGeom prst="rect">
            <a:avLst/>
          </a:prstGeom>
          <a:noFill/>
        </p:spPr>
      </p:pic>
      <p:pic>
        <p:nvPicPr>
          <p:cNvPr id="367631" name="Picture 15" descr="peop040"/>
          <p:cNvPicPr>
            <a:picLocks noChangeAspect="1" noChangeArrowheads="1"/>
          </p:cNvPicPr>
          <p:nvPr/>
        </p:nvPicPr>
        <p:blipFill>
          <a:blip r:embed="rId7" cstate="print"/>
          <a:srcRect/>
          <a:stretch>
            <a:fillRect/>
          </a:stretch>
        </p:blipFill>
        <p:spPr bwMode="gray">
          <a:xfrm>
            <a:off x="1447800" y="3581400"/>
            <a:ext cx="392113" cy="933450"/>
          </a:xfrm>
          <a:prstGeom prst="rect">
            <a:avLst/>
          </a:prstGeom>
          <a:noFill/>
        </p:spPr>
      </p:pic>
      <p:pic>
        <p:nvPicPr>
          <p:cNvPr id="367632" name="Picture 16" descr="peop041"/>
          <p:cNvPicPr>
            <a:picLocks noChangeAspect="1" noChangeArrowheads="1"/>
          </p:cNvPicPr>
          <p:nvPr/>
        </p:nvPicPr>
        <p:blipFill>
          <a:blip r:embed="rId8" cstate="print"/>
          <a:srcRect/>
          <a:stretch>
            <a:fillRect/>
          </a:stretch>
        </p:blipFill>
        <p:spPr bwMode="gray">
          <a:xfrm>
            <a:off x="609600" y="3581400"/>
            <a:ext cx="392113" cy="933450"/>
          </a:xfrm>
          <a:prstGeom prst="rect">
            <a:avLst/>
          </a:prstGeom>
          <a:noFill/>
        </p:spPr>
      </p:pic>
      <p:pic>
        <p:nvPicPr>
          <p:cNvPr id="367633" name="Picture 17" descr="peop042"/>
          <p:cNvPicPr>
            <a:picLocks noChangeAspect="1" noChangeArrowheads="1"/>
          </p:cNvPicPr>
          <p:nvPr/>
        </p:nvPicPr>
        <p:blipFill>
          <a:blip r:embed="rId9" cstate="print"/>
          <a:srcRect/>
          <a:stretch>
            <a:fillRect/>
          </a:stretch>
        </p:blipFill>
        <p:spPr bwMode="gray">
          <a:xfrm>
            <a:off x="914400" y="3581400"/>
            <a:ext cx="392113" cy="933450"/>
          </a:xfrm>
          <a:prstGeom prst="rect">
            <a:avLst/>
          </a:prstGeom>
          <a:noFill/>
        </p:spPr>
      </p:pic>
      <p:pic>
        <p:nvPicPr>
          <p:cNvPr id="367634" name="Picture 18" descr="peop043"/>
          <p:cNvPicPr>
            <a:picLocks noChangeAspect="1" noChangeArrowheads="1"/>
          </p:cNvPicPr>
          <p:nvPr/>
        </p:nvPicPr>
        <p:blipFill>
          <a:blip r:embed="rId10" cstate="print"/>
          <a:srcRect/>
          <a:stretch>
            <a:fillRect/>
          </a:stretch>
        </p:blipFill>
        <p:spPr bwMode="gray">
          <a:xfrm>
            <a:off x="1143000" y="3581400"/>
            <a:ext cx="392113" cy="933450"/>
          </a:xfrm>
          <a:prstGeom prst="rect">
            <a:avLst/>
          </a:prstGeom>
          <a:noFill/>
        </p:spPr>
      </p:pic>
      <p:sp>
        <p:nvSpPr>
          <p:cNvPr id="367635" name="Line 19"/>
          <p:cNvSpPr>
            <a:spLocks noChangeShapeType="1"/>
          </p:cNvSpPr>
          <p:nvPr/>
        </p:nvSpPr>
        <p:spPr bwMode="auto">
          <a:xfrm rot="5400000" flipH="1" flipV="1">
            <a:off x="688975" y="3513138"/>
            <a:ext cx="4402137" cy="1588"/>
          </a:xfrm>
          <a:prstGeom prst="line">
            <a:avLst/>
          </a:prstGeom>
          <a:noFill/>
          <a:ln w="50800">
            <a:solidFill>
              <a:schemeClr val="tx1"/>
            </a:solidFill>
            <a:prstDash val="dash"/>
            <a:round/>
            <a:headEnd type="none" w="sm" len="sm"/>
            <a:tailEnd type="none" w="sm" len="sm"/>
          </a:ln>
          <a:effectLst/>
        </p:spPr>
        <p:txBody>
          <a:bodyPr/>
          <a:lstStyle/>
          <a:p>
            <a:endParaRPr lang="en-US"/>
          </a:p>
        </p:txBody>
      </p:sp>
      <p:pic>
        <p:nvPicPr>
          <p:cNvPr id="367637" name="Picture 21" descr="offic046"/>
          <p:cNvPicPr>
            <a:picLocks noChangeAspect="1" noChangeArrowheads="1"/>
          </p:cNvPicPr>
          <p:nvPr/>
        </p:nvPicPr>
        <p:blipFill>
          <a:blip r:embed="rId5" cstate="print"/>
          <a:srcRect/>
          <a:stretch>
            <a:fillRect/>
          </a:stretch>
        </p:blipFill>
        <p:spPr bwMode="gray">
          <a:xfrm>
            <a:off x="3886200" y="2286000"/>
            <a:ext cx="1100138" cy="1246188"/>
          </a:xfrm>
          <a:prstGeom prst="rect">
            <a:avLst/>
          </a:prstGeom>
          <a:noFill/>
        </p:spPr>
      </p:pic>
      <p:sp>
        <p:nvSpPr>
          <p:cNvPr id="367638" name="Line 22"/>
          <p:cNvSpPr>
            <a:spLocks noChangeShapeType="1"/>
          </p:cNvSpPr>
          <p:nvPr/>
        </p:nvSpPr>
        <p:spPr bwMode="auto">
          <a:xfrm flipH="1">
            <a:off x="4835525" y="4191000"/>
            <a:ext cx="1371600" cy="0"/>
          </a:xfrm>
          <a:prstGeom prst="line">
            <a:avLst/>
          </a:prstGeom>
          <a:noFill/>
          <a:ln w="28575" cap="rnd">
            <a:solidFill>
              <a:schemeClr val="tx1"/>
            </a:solidFill>
            <a:round/>
            <a:headEnd type="triangle" w="sm" len="sm"/>
            <a:tailEnd type="triangle" w="sm" len="sm"/>
          </a:ln>
          <a:effectLst/>
        </p:spPr>
        <p:txBody>
          <a:bodyPr/>
          <a:lstStyle/>
          <a:p>
            <a:endParaRPr lang="en-US"/>
          </a:p>
        </p:txBody>
      </p:sp>
      <p:pic>
        <p:nvPicPr>
          <p:cNvPr id="367639" name="Picture 23" descr="D:\Project data\Library\OU_graphics_repository\icons\PROD\icons\all\elect013.gif"/>
          <p:cNvPicPr>
            <a:picLocks noChangeAspect="1" noChangeArrowheads="1"/>
          </p:cNvPicPr>
          <p:nvPr/>
        </p:nvPicPr>
        <p:blipFill>
          <a:blip r:embed="rId11" cstate="print"/>
          <a:srcRect/>
          <a:stretch>
            <a:fillRect/>
          </a:stretch>
        </p:blipFill>
        <p:spPr bwMode="auto">
          <a:xfrm>
            <a:off x="2425700" y="4635500"/>
            <a:ext cx="927100" cy="927100"/>
          </a:xfrm>
          <a:prstGeom prst="rect">
            <a:avLst/>
          </a:prstGeom>
          <a:noFill/>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87" name="AutoShape 23"/>
          <p:cNvSpPr>
            <a:spLocks noChangeArrowheads="1"/>
          </p:cNvSpPr>
          <p:nvPr/>
        </p:nvSpPr>
        <p:spPr bwMode="blackWhite">
          <a:xfrm>
            <a:off x="762000" y="2252663"/>
            <a:ext cx="4724400" cy="2514600"/>
          </a:xfrm>
          <a:prstGeom prst="roundRect">
            <a:avLst>
              <a:gd name="adj" fmla="val 0"/>
            </a:avLst>
          </a:prstGeom>
          <a:solidFill>
            <a:schemeClr val="accent1"/>
          </a:solidFill>
          <a:ln w="28575">
            <a:solidFill>
              <a:schemeClr val="bg2"/>
            </a:solidFill>
            <a:round/>
            <a:headEnd/>
            <a:tailEnd/>
          </a:ln>
          <a:effectLst/>
        </p:spPr>
        <p:txBody>
          <a:bodyPr wrap="none" anchor="ctr"/>
          <a:lstStyle/>
          <a:p>
            <a:endParaRPr lang="en-US"/>
          </a:p>
        </p:txBody>
      </p:sp>
      <p:sp>
        <p:nvSpPr>
          <p:cNvPr id="369690" name="Rectangle 26"/>
          <p:cNvSpPr>
            <a:spLocks noGrp="1" noChangeArrowheads="1"/>
          </p:cNvSpPr>
          <p:nvPr>
            <p:ph type="title"/>
          </p:nvPr>
        </p:nvSpPr>
        <p:spPr/>
        <p:txBody>
          <a:bodyPr/>
          <a:lstStyle/>
          <a:p>
            <a:r>
              <a:rPr lang="en-US"/>
              <a:t>SGA and PGA</a:t>
            </a:r>
          </a:p>
        </p:txBody>
      </p:sp>
      <p:sp>
        <p:nvSpPr>
          <p:cNvPr id="369691" name="Rectangle 27"/>
          <p:cNvSpPr>
            <a:spLocks noGrp="1" noChangeArrowheads="1"/>
          </p:cNvSpPr>
          <p:nvPr>
            <p:ph type="body" idx="1"/>
          </p:nvPr>
        </p:nvSpPr>
        <p:spPr/>
        <p:txBody>
          <a:bodyPr/>
          <a:lstStyle/>
          <a:p>
            <a:r>
              <a:rPr lang="en-US"/>
              <a:t>Oracle Shared Server: User session data is held </a:t>
            </a:r>
            <a:br>
              <a:rPr lang="en-US"/>
            </a:br>
            <a:r>
              <a:rPr lang="en-US"/>
              <a:t>in the SGA.</a:t>
            </a:r>
          </a:p>
          <a:p>
            <a:endParaRPr lang="en-US"/>
          </a:p>
          <a:p>
            <a:endParaRPr lang="en-US"/>
          </a:p>
          <a:p>
            <a:endParaRPr lang="en-US"/>
          </a:p>
          <a:p>
            <a:endParaRPr lang="en-US"/>
          </a:p>
          <a:p>
            <a:endParaRPr lang="en-US"/>
          </a:p>
          <a:p>
            <a:endParaRPr lang="en-US"/>
          </a:p>
          <a:p>
            <a:endParaRPr lang="en-US"/>
          </a:p>
          <a:p>
            <a:r>
              <a:rPr lang="en-US"/>
              <a:t>Remember to consider shared server memory requirements when sizing the SGA.</a:t>
            </a:r>
          </a:p>
        </p:txBody>
      </p:sp>
      <p:sp>
        <p:nvSpPr>
          <p:cNvPr id="369668" name="AutoShape 4"/>
          <p:cNvSpPr>
            <a:spLocks noChangeArrowheads="1"/>
          </p:cNvSpPr>
          <p:nvPr/>
        </p:nvSpPr>
        <p:spPr bwMode="blackWhite">
          <a:xfrm>
            <a:off x="6858000" y="2960688"/>
            <a:ext cx="968375" cy="1143000"/>
          </a:xfrm>
          <a:prstGeom prst="roundRect">
            <a:avLst>
              <a:gd name="adj" fmla="val 0"/>
            </a:avLst>
          </a:prstGeom>
          <a:solidFill>
            <a:schemeClr val="accent1"/>
          </a:solidFill>
          <a:ln w="28575">
            <a:solidFill>
              <a:schemeClr val="bg2"/>
            </a:solidFill>
            <a:round/>
            <a:headEnd/>
            <a:tailEnd/>
          </a:ln>
          <a:effectLst/>
        </p:spPr>
        <p:txBody>
          <a:bodyPr wrap="none" anchor="ctr"/>
          <a:lstStyle/>
          <a:p>
            <a:endParaRPr lang="en-US"/>
          </a:p>
        </p:txBody>
      </p:sp>
      <p:sp>
        <p:nvSpPr>
          <p:cNvPr id="369671" name="Rectangle 7"/>
          <p:cNvSpPr>
            <a:spLocks noChangeArrowheads="1"/>
          </p:cNvSpPr>
          <p:nvPr/>
        </p:nvSpPr>
        <p:spPr bwMode="blackWhite">
          <a:xfrm>
            <a:off x="6934200" y="3060700"/>
            <a:ext cx="825500" cy="915988"/>
          </a:xfrm>
          <a:prstGeom prst="rect">
            <a:avLst/>
          </a:prstGeom>
          <a:noFill/>
          <a:ln w="9525">
            <a:noFill/>
            <a:miter lim="800000"/>
            <a:headEnd/>
            <a:tailEnd/>
          </a:ln>
          <a:effectLst/>
        </p:spPr>
        <p:txBody>
          <a:bodyPr wrap="none" lIns="92075" tIns="46038" rIns="92075" bIns="46038" anchor="ctr"/>
          <a:lstStyle/>
          <a:p>
            <a:pPr eaLnBrk="0" hangingPunct="0">
              <a:spcBef>
                <a:spcPct val="0"/>
              </a:spcBef>
              <a:buClrTx/>
              <a:buFontTx/>
              <a:buNone/>
            </a:pPr>
            <a:r>
              <a:rPr lang="en-US">
                <a:solidFill>
                  <a:schemeClr val="bg2"/>
                </a:solidFill>
              </a:rPr>
              <a:t>Stack</a:t>
            </a:r>
          </a:p>
          <a:p>
            <a:pPr eaLnBrk="0" hangingPunct="0">
              <a:spcBef>
                <a:spcPct val="0"/>
              </a:spcBef>
              <a:buClrTx/>
              <a:buFontTx/>
              <a:buNone/>
            </a:pPr>
            <a:r>
              <a:rPr lang="en-US">
                <a:solidFill>
                  <a:schemeClr val="bg2"/>
                </a:solidFill>
              </a:rPr>
              <a:t>space</a:t>
            </a:r>
          </a:p>
        </p:txBody>
      </p:sp>
      <p:sp>
        <p:nvSpPr>
          <p:cNvPr id="369672" name="Rectangle 8"/>
          <p:cNvSpPr>
            <a:spLocks noChangeArrowheads="1"/>
          </p:cNvSpPr>
          <p:nvPr/>
        </p:nvSpPr>
        <p:spPr bwMode="auto">
          <a:xfrm>
            <a:off x="6934200" y="2590800"/>
            <a:ext cx="742950"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Char char=" "/>
            </a:pPr>
            <a:r>
              <a:rPr lang="en-US"/>
              <a:t>PGA</a:t>
            </a:r>
          </a:p>
        </p:txBody>
      </p:sp>
      <p:grpSp>
        <p:nvGrpSpPr>
          <p:cNvPr id="369678" name="Group 14"/>
          <p:cNvGrpSpPr>
            <a:grpSpLocks/>
          </p:cNvGrpSpPr>
          <p:nvPr/>
        </p:nvGrpSpPr>
        <p:grpSpPr bwMode="auto">
          <a:xfrm>
            <a:off x="1295400" y="2786063"/>
            <a:ext cx="3581400" cy="1600200"/>
            <a:chOff x="1482" y="2204"/>
            <a:chExt cx="2256" cy="1008"/>
          </a:xfrm>
        </p:grpSpPr>
        <p:sp>
          <p:nvSpPr>
            <p:cNvPr id="369679" name="AutoShape 15"/>
            <p:cNvSpPr>
              <a:spLocks noChangeArrowheads="1"/>
            </p:cNvSpPr>
            <p:nvPr/>
          </p:nvSpPr>
          <p:spPr bwMode="blackWhite">
            <a:xfrm>
              <a:off x="1482" y="2204"/>
              <a:ext cx="2256" cy="1008"/>
            </a:xfrm>
            <a:prstGeom prst="roundRect">
              <a:avLst>
                <a:gd name="adj" fmla="val 12495"/>
              </a:avLst>
            </a:prstGeom>
            <a:solidFill>
              <a:srgbClr val="FFFF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sz="1400"/>
            </a:p>
          </p:txBody>
        </p:sp>
        <p:sp>
          <p:nvSpPr>
            <p:cNvPr id="369680" name="Text Box 16"/>
            <p:cNvSpPr txBox="1">
              <a:spLocks noChangeArrowheads="1"/>
            </p:cNvSpPr>
            <p:nvPr/>
          </p:nvSpPr>
          <p:spPr bwMode="gray">
            <a:xfrm>
              <a:off x="1530" y="2799"/>
              <a:ext cx="864" cy="344"/>
            </a:xfrm>
            <a:prstGeom prst="rect">
              <a:avLst/>
            </a:prstGeom>
            <a:solidFill>
              <a:srgbClr val="00FFFF"/>
            </a:solidFill>
            <a:ln w="28575" algn="ctr">
              <a:solidFill>
                <a:schemeClr val="tx1"/>
              </a:solidFill>
              <a:miter lim="800000"/>
              <a:headEnd/>
              <a:tailEnd/>
            </a:ln>
            <a:effectLst/>
          </p:spPr>
          <p:txBody>
            <a:bodyPr>
              <a:spAutoFit/>
            </a:bodyPr>
            <a:lstStyle/>
            <a:p>
              <a:pPr defTabSz="228600">
                <a:spcBef>
                  <a:spcPct val="50000"/>
                </a:spcBef>
              </a:pPr>
              <a:r>
                <a:rPr lang="en-US" sz="1400"/>
                <a:t>User Session Data</a:t>
              </a:r>
            </a:p>
          </p:txBody>
        </p:sp>
        <p:sp>
          <p:nvSpPr>
            <p:cNvPr id="369681" name="Text Box 17"/>
            <p:cNvSpPr txBox="1">
              <a:spLocks noChangeArrowheads="1"/>
            </p:cNvSpPr>
            <p:nvPr/>
          </p:nvSpPr>
          <p:spPr bwMode="gray">
            <a:xfrm>
              <a:off x="1530" y="2279"/>
              <a:ext cx="864" cy="411"/>
            </a:xfrm>
            <a:prstGeom prst="rect">
              <a:avLst/>
            </a:prstGeom>
            <a:solidFill>
              <a:srgbClr val="00FFFF"/>
            </a:solidFill>
            <a:ln w="28575" algn="ctr">
              <a:solidFill>
                <a:schemeClr val="tx1"/>
              </a:solidFill>
              <a:miter lim="800000"/>
              <a:headEnd/>
              <a:tailEnd/>
            </a:ln>
            <a:effectLst/>
          </p:spPr>
          <p:txBody>
            <a:bodyPr>
              <a:spAutoFit/>
            </a:bodyPr>
            <a:lstStyle/>
            <a:p>
              <a:pPr defTabSz="228600">
                <a:spcBef>
                  <a:spcPct val="50000"/>
                </a:spcBef>
              </a:pPr>
              <a:r>
                <a:rPr lang="en-US" sz="1400"/>
                <a:t>Cursor </a:t>
              </a:r>
            </a:p>
            <a:p>
              <a:pPr defTabSz="228600">
                <a:spcBef>
                  <a:spcPct val="50000"/>
                </a:spcBef>
              </a:pPr>
              <a:r>
                <a:rPr lang="en-US" sz="1400"/>
                <a:t>State </a:t>
              </a:r>
            </a:p>
          </p:txBody>
        </p:sp>
        <p:sp>
          <p:nvSpPr>
            <p:cNvPr id="369682" name="Text Box 18"/>
            <p:cNvSpPr txBox="1">
              <a:spLocks noChangeArrowheads="1"/>
            </p:cNvSpPr>
            <p:nvPr/>
          </p:nvSpPr>
          <p:spPr bwMode="gray">
            <a:xfrm>
              <a:off x="2442" y="2279"/>
              <a:ext cx="576" cy="344"/>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Sort Area</a:t>
              </a:r>
            </a:p>
          </p:txBody>
        </p:sp>
        <p:sp>
          <p:nvSpPr>
            <p:cNvPr id="369683" name="Text Box 19"/>
            <p:cNvSpPr txBox="1">
              <a:spLocks noChangeArrowheads="1"/>
            </p:cNvSpPr>
            <p:nvPr/>
          </p:nvSpPr>
          <p:spPr bwMode="gray">
            <a:xfrm>
              <a:off x="3066" y="2279"/>
              <a:ext cx="576" cy="344"/>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Hash Area</a:t>
              </a:r>
            </a:p>
          </p:txBody>
        </p:sp>
        <p:sp>
          <p:nvSpPr>
            <p:cNvPr id="369684" name="Text Box 20"/>
            <p:cNvSpPr txBox="1">
              <a:spLocks noChangeArrowheads="1"/>
            </p:cNvSpPr>
            <p:nvPr/>
          </p:nvSpPr>
          <p:spPr bwMode="gray">
            <a:xfrm>
              <a:off x="2442" y="2684"/>
              <a:ext cx="1200" cy="210"/>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Create Bitmap Area</a:t>
              </a:r>
            </a:p>
          </p:txBody>
        </p:sp>
        <p:sp>
          <p:nvSpPr>
            <p:cNvPr id="369685" name="Text Box 21"/>
            <p:cNvSpPr txBox="1">
              <a:spLocks noChangeArrowheads="1"/>
            </p:cNvSpPr>
            <p:nvPr/>
          </p:nvSpPr>
          <p:spPr bwMode="gray">
            <a:xfrm>
              <a:off x="2442" y="2951"/>
              <a:ext cx="1200" cy="210"/>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Bitmap Merge Area</a:t>
              </a:r>
            </a:p>
          </p:txBody>
        </p:sp>
      </p:grpSp>
      <p:sp>
        <p:nvSpPr>
          <p:cNvPr id="369686" name="Rectangle 22"/>
          <p:cNvSpPr>
            <a:spLocks noChangeArrowheads="1"/>
          </p:cNvSpPr>
          <p:nvPr/>
        </p:nvSpPr>
        <p:spPr bwMode="auto">
          <a:xfrm>
            <a:off x="2520950" y="4324350"/>
            <a:ext cx="755650"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Char char=" "/>
            </a:pPr>
            <a:r>
              <a:rPr lang="en-US"/>
              <a:t>UGA</a:t>
            </a:r>
          </a:p>
        </p:txBody>
      </p:sp>
      <p:sp>
        <p:nvSpPr>
          <p:cNvPr id="369688" name="Rectangle 24"/>
          <p:cNvSpPr>
            <a:spLocks noChangeArrowheads="1"/>
          </p:cNvSpPr>
          <p:nvPr/>
        </p:nvSpPr>
        <p:spPr bwMode="auto">
          <a:xfrm>
            <a:off x="838200" y="2252663"/>
            <a:ext cx="311785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Char char=" "/>
            </a:pPr>
            <a:r>
              <a:rPr lang="en-US"/>
              <a:t>System Global Area (SGA)</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t>Shared Server: Connection Pooling</a:t>
            </a:r>
          </a:p>
        </p:txBody>
      </p:sp>
      <p:sp>
        <p:nvSpPr>
          <p:cNvPr id="371715" name="Text Box 3"/>
          <p:cNvSpPr txBox="1">
            <a:spLocks noChangeArrowheads="1"/>
          </p:cNvSpPr>
          <p:nvPr>
            <p:ph type="body" idx="1"/>
          </p:nvPr>
        </p:nvSpPr>
        <p:spPr bwMode="auto">
          <a:xfrm>
            <a:off x="2657475" y="1471613"/>
            <a:ext cx="3986213" cy="1006475"/>
          </a:xfrm>
          <a:noFill/>
          <a:ln/>
        </p:spPr>
        <p:txBody>
          <a:bodyPr/>
          <a:lstStyle/>
          <a:p>
            <a:pPr algn="ctr">
              <a:lnSpc>
                <a:spcPct val="95000"/>
              </a:lnSpc>
              <a:buClr>
                <a:srgbClr val="FF0000"/>
              </a:buClr>
            </a:pPr>
            <a:r>
              <a:rPr lang="en-US" sz="1800"/>
              <a:t>The client application has been idle past the specified time, and an incoming client requests a connection.</a:t>
            </a:r>
          </a:p>
        </p:txBody>
      </p:sp>
      <p:sp>
        <p:nvSpPr>
          <p:cNvPr id="371716" name="Text Box 4"/>
          <p:cNvSpPr txBox="1">
            <a:spLocks noChangeArrowheads="1"/>
          </p:cNvSpPr>
          <p:nvPr/>
        </p:nvSpPr>
        <p:spPr bwMode="auto">
          <a:xfrm>
            <a:off x="6172200" y="4330700"/>
            <a:ext cx="2362200" cy="1082675"/>
          </a:xfrm>
          <a:prstGeom prst="rect">
            <a:avLst/>
          </a:prstGeom>
          <a:noFill/>
          <a:ln w="28575">
            <a:noFill/>
            <a:miter lim="800000"/>
            <a:headEnd type="none" w="sm" len="sm"/>
            <a:tailEnd type="none" w="sm" len="sm"/>
          </a:ln>
          <a:effectLst/>
        </p:spPr>
        <p:txBody>
          <a:bodyPr>
            <a:spAutoFit/>
          </a:bodyPr>
          <a:lstStyle/>
          <a:p>
            <a:pPr algn="l" defTabSz="228600">
              <a:lnSpc>
                <a:spcPct val="90000"/>
              </a:lnSpc>
            </a:pPr>
            <a:r>
              <a:rPr lang="en-US"/>
              <a:t>The maximum number of connections is configured to 255.</a:t>
            </a:r>
          </a:p>
        </p:txBody>
      </p:sp>
      <p:sp>
        <p:nvSpPr>
          <p:cNvPr id="371717" name="Text Box 5"/>
          <p:cNvSpPr txBox="1">
            <a:spLocks noChangeArrowheads="1"/>
          </p:cNvSpPr>
          <p:nvPr/>
        </p:nvSpPr>
        <p:spPr bwMode="auto">
          <a:xfrm>
            <a:off x="838200" y="5248275"/>
            <a:ext cx="4800600" cy="1082675"/>
          </a:xfrm>
          <a:prstGeom prst="rect">
            <a:avLst/>
          </a:prstGeom>
          <a:noFill/>
          <a:ln w="28575">
            <a:noFill/>
            <a:miter lim="800000"/>
            <a:headEnd type="none" w="sm" len="sm"/>
            <a:tailEnd type="none" w="sm" len="sm"/>
          </a:ln>
          <a:effectLst/>
        </p:spPr>
        <p:txBody>
          <a:bodyPr>
            <a:spAutoFit/>
          </a:bodyPr>
          <a:lstStyle/>
          <a:p>
            <a:pPr algn="l" defTabSz="228600">
              <a:lnSpc>
                <a:spcPct val="90000"/>
              </a:lnSpc>
            </a:pPr>
            <a:r>
              <a:rPr lang="en-US"/>
              <a:t>This client connection is the 256th</a:t>
            </a:r>
            <a:r>
              <a:rPr lang="en-US" baseline="30000"/>
              <a:t> </a:t>
            </a:r>
            <a:r>
              <a:rPr lang="en-US"/>
              <a:t>connection into the server. Connection pooling is turned on so that this connection can be accepted.</a:t>
            </a:r>
          </a:p>
        </p:txBody>
      </p:sp>
      <p:grpSp>
        <p:nvGrpSpPr>
          <p:cNvPr id="371718" name="Group 6"/>
          <p:cNvGrpSpPr>
            <a:grpSpLocks/>
          </p:cNvGrpSpPr>
          <p:nvPr/>
        </p:nvGrpSpPr>
        <p:grpSpPr bwMode="auto">
          <a:xfrm rot="19451841">
            <a:off x="2571750" y="4419600"/>
            <a:ext cx="1600200" cy="152400"/>
            <a:chOff x="1104" y="2256"/>
            <a:chExt cx="1008" cy="96"/>
          </a:xfrm>
        </p:grpSpPr>
        <p:sp>
          <p:nvSpPr>
            <p:cNvPr id="371719" name="Line 7"/>
            <p:cNvSpPr>
              <a:spLocks noChangeShapeType="1"/>
            </p:cNvSpPr>
            <p:nvPr/>
          </p:nvSpPr>
          <p:spPr bwMode="auto">
            <a:xfrm flipH="1">
              <a:off x="1104" y="2256"/>
              <a:ext cx="727" cy="0"/>
            </a:xfrm>
            <a:prstGeom prst="line">
              <a:avLst/>
            </a:prstGeom>
            <a:noFill/>
            <a:ln w="28575" cap="rnd">
              <a:solidFill>
                <a:srgbClr val="008080"/>
              </a:solidFill>
              <a:round/>
              <a:headEnd type="none" w="sm" len="sm"/>
              <a:tailEnd type="triangle" w="sm" len="sm"/>
            </a:ln>
            <a:effectLst/>
          </p:spPr>
          <p:txBody>
            <a:bodyPr/>
            <a:lstStyle/>
            <a:p>
              <a:endParaRPr lang="en-US"/>
            </a:p>
          </p:txBody>
        </p:sp>
        <p:sp>
          <p:nvSpPr>
            <p:cNvPr id="371720" name="Line 8"/>
            <p:cNvSpPr>
              <a:spLocks noChangeShapeType="1"/>
            </p:cNvSpPr>
            <p:nvPr/>
          </p:nvSpPr>
          <p:spPr bwMode="auto">
            <a:xfrm>
              <a:off x="1488" y="2352"/>
              <a:ext cx="624" cy="0"/>
            </a:xfrm>
            <a:prstGeom prst="line">
              <a:avLst/>
            </a:prstGeom>
            <a:noFill/>
            <a:ln w="28575" cap="rnd">
              <a:solidFill>
                <a:srgbClr val="008080"/>
              </a:solidFill>
              <a:round/>
              <a:headEnd type="none" w="sm" len="sm"/>
              <a:tailEnd type="triangle" w="sm" len="sm"/>
            </a:ln>
            <a:effectLst/>
          </p:spPr>
          <p:txBody>
            <a:bodyPr/>
            <a:lstStyle/>
            <a:p>
              <a:endParaRPr lang="en-US"/>
            </a:p>
          </p:txBody>
        </p:sp>
        <p:sp>
          <p:nvSpPr>
            <p:cNvPr id="371721" name="Line 9"/>
            <p:cNvSpPr>
              <a:spLocks noChangeShapeType="1"/>
            </p:cNvSpPr>
            <p:nvPr/>
          </p:nvSpPr>
          <p:spPr bwMode="auto">
            <a:xfrm flipH="1">
              <a:off x="1488" y="2256"/>
              <a:ext cx="336" cy="96"/>
            </a:xfrm>
            <a:prstGeom prst="line">
              <a:avLst/>
            </a:prstGeom>
            <a:noFill/>
            <a:ln w="28575" cap="rnd">
              <a:solidFill>
                <a:srgbClr val="008080"/>
              </a:solidFill>
              <a:round/>
              <a:headEnd type="none" w="sm" len="sm"/>
              <a:tailEnd type="none" w="sm" len="sm"/>
            </a:ln>
            <a:effectLst/>
          </p:spPr>
          <p:txBody>
            <a:bodyPr/>
            <a:lstStyle/>
            <a:p>
              <a:endParaRPr lang="en-US"/>
            </a:p>
          </p:txBody>
        </p:sp>
      </p:grpSp>
      <p:grpSp>
        <p:nvGrpSpPr>
          <p:cNvPr id="371722" name="Group 10"/>
          <p:cNvGrpSpPr>
            <a:grpSpLocks/>
          </p:cNvGrpSpPr>
          <p:nvPr/>
        </p:nvGrpSpPr>
        <p:grpSpPr bwMode="auto">
          <a:xfrm rot="1416197">
            <a:off x="2571750" y="2819400"/>
            <a:ext cx="1600200" cy="152400"/>
            <a:chOff x="1104" y="2256"/>
            <a:chExt cx="1008" cy="96"/>
          </a:xfrm>
        </p:grpSpPr>
        <p:sp>
          <p:nvSpPr>
            <p:cNvPr id="371723" name="Line 11"/>
            <p:cNvSpPr>
              <a:spLocks noChangeShapeType="1"/>
            </p:cNvSpPr>
            <p:nvPr/>
          </p:nvSpPr>
          <p:spPr bwMode="auto">
            <a:xfrm flipH="1">
              <a:off x="1104" y="2256"/>
              <a:ext cx="727" cy="0"/>
            </a:xfrm>
            <a:prstGeom prst="line">
              <a:avLst/>
            </a:prstGeom>
            <a:noFill/>
            <a:ln w="28575">
              <a:solidFill>
                <a:schemeClr val="tx1"/>
              </a:solidFill>
              <a:prstDash val="sysDot"/>
              <a:round/>
              <a:headEnd type="none" w="sm" len="sm"/>
              <a:tailEnd type="triangle" w="sm" len="sm"/>
            </a:ln>
            <a:effectLst/>
          </p:spPr>
          <p:txBody>
            <a:bodyPr/>
            <a:lstStyle/>
            <a:p>
              <a:endParaRPr lang="en-US"/>
            </a:p>
          </p:txBody>
        </p:sp>
        <p:sp>
          <p:nvSpPr>
            <p:cNvPr id="371724" name="Line 12"/>
            <p:cNvSpPr>
              <a:spLocks noChangeShapeType="1"/>
            </p:cNvSpPr>
            <p:nvPr/>
          </p:nvSpPr>
          <p:spPr bwMode="auto">
            <a:xfrm>
              <a:off x="1488" y="2352"/>
              <a:ext cx="624" cy="0"/>
            </a:xfrm>
            <a:prstGeom prst="line">
              <a:avLst/>
            </a:prstGeom>
            <a:noFill/>
            <a:ln w="28575">
              <a:solidFill>
                <a:schemeClr val="tx1"/>
              </a:solidFill>
              <a:prstDash val="sysDot"/>
              <a:round/>
              <a:headEnd type="none" w="sm" len="sm"/>
              <a:tailEnd type="triangle" w="sm" len="sm"/>
            </a:ln>
            <a:effectLst/>
          </p:spPr>
          <p:txBody>
            <a:bodyPr/>
            <a:lstStyle/>
            <a:p>
              <a:endParaRPr lang="en-US"/>
            </a:p>
          </p:txBody>
        </p:sp>
        <p:sp>
          <p:nvSpPr>
            <p:cNvPr id="371725" name="Line 13"/>
            <p:cNvSpPr>
              <a:spLocks noChangeShapeType="1"/>
            </p:cNvSpPr>
            <p:nvPr/>
          </p:nvSpPr>
          <p:spPr bwMode="auto">
            <a:xfrm flipH="1">
              <a:off x="1488" y="2256"/>
              <a:ext cx="336" cy="96"/>
            </a:xfrm>
            <a:prstGeom prst="line">
              <a:avLst/>
            </a:prstGeom>
            <a:noFill/>
            <a:ln w="28575">
              <a:solidFill>
                <a:schemeClr val="tx1"/>
              </a:solidFill>
              <a:prstDash val="sysDot"/>
              <a:round/>
              <a:headEnd type="none" w="sm" len="sm"/>
              <a:tailEnd type="none" w="sm" len="sm"/>
            </a:ln>
            <a:effectLst/>
          </p:spPr>
          <p:txBody>
            <a:bodyPr/>
            <a:lstStyle/>
            <a:p>
              <a:endParaRPr lang="en-US"/>
            </a:p>
          </p:txBody>
        </p:sp>
      </p:grpSp>
      <p:sp>
        <p:nvSpPr>
          <p:cNvPr id="371726" name="Line 14"/>
          <p:cNvSpPr>
            <a:spLocks noChangeShapeType="1"/>
          </p:cNvSpPr>
          <p:nvPr/>
        </p:nvSpPr>
        <p:spPr bwMode="auto">
          <a:xfrm>
            <a:off x="5029200" y="3962400"/>
            <a:ext cx="1295400" cy="0"/>
          </a:xfrm>
          <a:prstGeom prst="line">
            <a:avLst/>
          </a:prstGeom>
          <a:noFill/>
          <a:ln w="28575">
            <a:solidFill>
              <a:schemeClr val="tx1"/>
            </a:solidFill>
            <a:round/>
            <a:headEnd type="none" w="sm" len="sm"/>
            <a:tailEnd type="none" w="sm" len="sm"/>
          </a:ln>
          <a:effectLst/>
        </p:spPr>
        <p:txBody>
          <a:bodyPr/>
          <a:lstStyle/>
          <a:p>
            <a:endParaRPr lang="en-US"/>
          </a:p>
        </p:txBody>
      </p:sp>
      <p:sp>
        <p:nvSpPr>
          <p:cNvPr id="371727" name="Text Box 15"/>
          <p:cNvSpPr txBox="1">
            <a:spLocks noChangeArrowheads="1"/>
          </p:cNvSpPr>
          <p:nvPr/>
        </p:nvSpPr>
        <p:spPr bwMode="auto">
          <a:xfrm>
            <a:off x="3981450" y="4343400"/>
            <a:ext cx="1200150" cy="581025"/>
          </a:xfrm>
          <a:prstGeom prst="rect">
            <a:avLst/>
          </a:prstGeom>
          <a:noFill/>
          <a:ln w="28575">
            <a:noFill/>
            <a:miter lim="800000"/>
            <a:headEnd type="none" w="sm" len="sm"/>
            <a:tailEnd type="none" w="sm" len="sm"/>
          </a:ln>
          <a:effectLst/>
        </p:spPr>
        <p:txBody>
          <a:bodyPr>
            <a:spAutoFit/>
          </a:bodyPr>
          <a:lstStyle/>
          <a:p>
            <a:pPr defTabSz="228600"/>
            <a:r>
              <a:rPr lang="en-US" sz="1600"/>
              <a:t>Database</a:t>
            </a:r>
            <a:br>
              <a:rPr lang="en-US" sz="1600"/>
            </a:br>
            <a:r>
              <a:rPr lang="en-US" sz="1600"/>
              <a:t>server</a:t>
            </a:r>
          </a:p>
        </p:txBody>
      </p:sp>
      <p:pic>
        <p:nvPicPr>
          <p:cNvPr id="371728" name="Picture 16" descr="Computer_tower"/>
          <p:cNvPicPr>
            <a:picLocks noChangeAspect="1" noChangeArrowheads="1"/>
          </p:cNvPicPr>
          <p:nvPr/>
        </p:nvPicPr>
        <p:blipFill>
          <a:blip r:embed="rId4" cstate="print"/>
          <a:srcRect/>
          <a:stretch>
            <a:fillRect/>
          </a:stretch>
        </p:blipFill>
        <p:spPr bwMode="gray">
          <a:xfrm>
            <a:off x="4092575" y="3014663"/>
            <a:ext cx="1012825" cy="1438275"/>
          </a:xfrm>
          <a:prstGeom prst="rect">
            <a:avLst/>
          </a:prstGeom>
          <a:noFill/>
        </p:spPr>
      </p:pic>
      <p:graphicFrame>
        <p:nvGraphicFramePr>
          <p:cNvPr id="400384" name="Object 0"/>
          <p:cNvGraphicFramePr>
            <a:graphicFrameLocks noChangeAspect="1"/>
          </p:cNvGraphicFramePr>
          <p:nvPr/>
        </p:nvGraphicFramePr>
        <p:xfrm>
          <a:off x="6286500" y="3124200"/>
          <a:ext cx="1028700" cy="1219200"/>
        </p:xfrm>
        <a:graphic>
          <a:graphicData uri="http://schemas.openxmlformats.org/presentationml/2006/ole">
            <p:oleObj spid="_x0000_s400384" name="Photo Editor Photo" r:id="rId5" imgW="1028844" imgH="1219370" progId="MSPhotoEd.3">
              <p:embed/>
            </p:oleObj>
          </a:graphicData>
        </a:graphic>
      </p:graphicFrame>
      <p:grpSp>
        <p:nvGrpSpPr>
          <p:cNvPr id="371730" name="Group 18"/>
          <p:cNvGrpSpPr>
            <a:grpSpLocks/>
          </p:cNvGrpSpPr>
          <p:nvPr/>
        </p:nvGrpSpPr>
        <p:grpSpPr bwMode="auto">
          <a:xfrm>
            <a:off x="990600" y="2057400"/>
            <a:ext cx="1676400" cy="981075"/>
            <a:chOff x="624" y="1296"/>
            <a:chExt cx="1056" cy="618"/>
          </a:xfrm>
        </p:grpSpPr>
        <p:sp>
          <p:nvSpPr>
            <p:cNvPr id="371731" name="Text Box 19"/>
            <p:cNvSpPr txBox="1">
              <a:spLocks noChangeArrowheads="1"/>
            </p:cNvSpPr>
            <p:nvPr/>
          </p:nvSpPr>
          <p:spPr bwMode="gray">
            <a:xfrm>
              <a:off x="624" y="1422"/>
              <a:ext cx="540" cy="366"/>
            </a:xfrm>
            <a:prstGeom prst="rect">
              <a:avLst/>
            </a:prstGeom>
            <a:noFill/>
            <a:ln w="28575">
              <a:noFill/>
              <a:miter lim="800000"/>
              <a:headEnd type="none" w="sm" len="sm"/>
              <a:tailEnd type="none" w="sm" len="sm"/>
            </a:ln>
            <a:effectLst/>
          </p:spPr>
          <p:txBody>
            <a:bodyPr>
              <a:spAutoFit/>
            </a:bodyPr>
            <a:lstStyle/>
            <a:p>
              <a:pPr algn="l" defTabSz="228600"/>
              <a:r>
                <a:rPr lang="en-US" sz="1600"/>
                <a:t>Idle client</a:t>
              </a:r>
            </a:p>
          </p:txBody>
        </p:sp>
        <p:pic>
          <p:nvPicPr>
            <p:cNvPr id="371732" name="Picture 20" descr="PC"/>
            <p:cNvPicPr>
              <a:picLocks noChangeAspect="1" noChangeArrowheads="1"/>
            </p:cNvPicPr>
            <p:nvPr/>
          </p:nvPicPr>
          <p:blipFill>
            <a:blip r:embed="rId6" cstate="print"/>
            <a:srcRect/>
            <a:stretch>
              <a:fillRect/>
            </a:stretch>
          </p:blipFill>
          <p:spPr bwMode="gray">
            <a:xfrm>
              <a:off x="1158" y="1296"/>
              <a:ext cx="522" cy="618"/>
            </a:xfrm>
            <a:prstGeom prst="rect">
              <a:avLst/>
            </a:prstGeom>
            <a:noFill/>
          </p:spPr>
        </p:pic>
      </p:grpSp>
      <p:grpSp>
        <p:nvGrpSpPr>
          <p:cNvPr id="371733" name="Group 21"/>
          <p:cNvGrpSpPr>
            <a:grpSpLocks/>
          </p:cNvGrpSpPr>
          <p:nvPr/>
        </p:nvGrpSpPr>
        <p:grpSpPr bwMode="auto">
          <a:xfrm>
            <a:off x="990600" y="3205163"/>
            <a:ext cx="1676400" cy="981075"/>
            <a:chOff x="624" y="2019"/>
            <a:chExt cx="1056" cy="618"/>
          </a:xfrm>
        </p:grpSpPr>
        <p:pic>
          <p:nvPicPr>
            <p:cNvPr id="371734" name="Picture 22" descr="PC_with_browser"/>
            <p:cNvPicPr>
              <a:picLocks noChangeAspect="1" noChangeArrowheads="1"/>
            </p:cNvPicPr>
            <p:nvPr/>
          </p:nvPicPr>
          <p:blipFill>
            <a:blip r:embed="rId7" cstate="print"/>
            <a:srcRect/>
            <a:stretch>
              <a:fillRect/>
            </a:stretch>
          </p:blipFill>
          <p:spPr bwMode="gray">
            <a:xfrm>
              <a:off x="1158" y="2019"/>
              <a:ext cx="522" cy="618"/>
            </a:xfrm>
            <a:prstGeom prst="rect">
              <a:avLst/>
            </a:prstGeom>
            <a:noFill/>
          </p:spPr>
        </p:pic>
        <p:sp>
          <p:nvSpPr>
            <p:cNvPr id="371735" name="Text Box 23"/>
            <p:cNvSpPr txBox="1">
              <a:spLocks noChangeArrowheads="1"/>
            </p:cNvSpPr>
            <p:nvPr/>
          </p:nvSpPr>
          <p:spPr bwMode="gray">
            <a:xfrm>
              <a:off x="624" y="2145"/>
              <a:ext cx="540" cy="366"/>
            </a:xfrm>
            <a:prstGeom prst="rect">
              <a:avLst/>
            </a:prstGeom>
            <a:noFill/>
            <a:ln w="28575">
              <a:noFill/>
              <a:miter lim="800000"/>
              <a:headEnd type="none" w="sm" len="sm"/>
              <a:tailEnd type="none" w="sm" len="sm"/>
            </a:ln>
            <a:effectLst/>
          </p:spPr>
          <p:txBody>
            <a:bodyPr>
              <a:spAutoFit/>
            </a:bodyPr>
            <a:lstStyle/>
            <a:p>
              <a:pPr algn="l" defTabSz="228600"/>
              <a:r>
                <a:rPr lang="en-US" sz="1600"/>
                <a:t>Active client</a:t>
              </a:r>
            </a:p>
          </p:txBody>
        </p:sp>
      </p:grpSp>
      <p:grpSp>
        <p:nvGrpSpPr>
          <p:cNvPr id="371736" name="Group 24"/>
          <p:cNvGrpSpPr>
            <a:grpSpLocks/>
          </p:cNvGrpSpPr>
          <p:nvPr/>
        </p:nvGrpSpPr>
        <p:grpSpPr bwMode="auto">
          <a:xfrm>
            <a:off x="2667000" y="3581400"/>
            <a:ext cx="1447800" cy="152400"/>
            <a:chOff x="1680" y="2256"/>
            <a:chExt cx="912" cy="96"/>
          </a:xfrm>
        </p:grpSpPr>
        <p:sp>
          <p:nvSpPr>
            <p:cNvPr id="371737" name="Line 25"/>
            <p:cNvSpPr>
              <a:spLocks noChangeShapeType="1"/>
            </p:cNvSpPr>
            <p:nvPr/>
          </p:nvSpPr>
          <p:spPr bwMode="auto">
            <a:xfrm>
              <a:off x="2004" y="2352"/>
              <a:ext cx="588"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71738" name="Line 26"/>
            <p:cNvSpPr>
              <a:spLocks noChangeShapeType="1"/>
            </p:cNvSpPr>
            <p:nvPr/>
          </p:nvSpPr>
          <p:spPr bwMode="auto">
            <a:xfrm flipH="1">
              <a:off x="2004" y="2256"/>
              <a:ext cx="336" cy="96"/>
            </a:xfrm>
            <a:prstGeom prst="line">
              <a:avLst/>
            </a:prstGeom>
            <a:noFill/>
            <a:ln w="28575" cap="rnd">
              <a:solidFill>
                <a:schemeClr val="tx1"/>
              </a:solidFill>
              <a:round/>
              <a:headEnd type="none" w="sm" len="sm"/>
              <a:tailEnd type="none" w="sm" len="sm"/>
            </a:ln>
            <a:effectLst/>
          </p:spPr>
          <p:txBody>
            <a:bodyPr/>
            <a:lstStyle/>
            <a:p>
              <a:endParaRPr lang="en-US"/>
            </a:p>
          </p:txBody>
        </p:sp>
        <p:sp>
          <p:nvSpPr>
            <p:cNvPr id="371739" name="Line 27"/>
            <p:cNvSpPr>
              <a:spLocks noChangeShapeType="1"/>
            </p:cNvSpPr>
            <p:nvPr/>
          </p:nvSpPr>
          <p:spPr bwMode="auto">
            <a:xfrm flipH="1">
              <a:off x="1680" y="2256"/>
              <a:ext cx="667" cy="0"/>
            </a:xfrm>
            <a:prstGeom prst="line">
              <a:avLst/>
            </a:prstGeom>
            <a:noFill/>
            <a:ln w="28575" cap="rnd">
              <a:solidFill>
                <a:schemeClr val="tx1"/>
              </a:solidFill>
              <a:round/>
              <a:headEnd type="none" w="sm" len="sm"/>
              <a:tailEnd type="triangle" w="sm" len="sm"/>
            </a:ln>
            <a:effectLst/>
          </p:spPr>
          <p:txBody>
            <a:bodyPr/>
            <a:lstStyle/>
            <a:p>
              <a:endParaRPr lang="en-US"/>
            </a:p>
          </p:txBody>
        </p:sp>
      </p:grpSp>
      <p:grpSp>
        <p:nvGrpSpPr>
          <p:cNvPr id="371740" name="Group 28"/>
          <p:cNvGrpSpPr>
            <a:grpSpLocks/>
          </p:cNvGrpSpPr>
          <p:nvPr/>
        </p:nvGrpSpPr>
        <p:grpSpPr bwMode="auto">
          <a:xfrm>
            <a:off x="990600" y="4310063"/>
            <a:ext cx="1676400" cy="981075"/>
            <a:chOff x="624" y="2742"/>
            <a:chExt cx="1056" cy="618"/>
          </a:xfrm>
        </p:grpSpPr>
        <p:pic>
          <p:nvPicPr>
            <p:cNvPr id="371741" name="Picture 29" descr="PC_with_browser"/>
            <p:cNvPicPr>
              <a:picLocks noChangeAspect="1" noChangeArrowheads="1"/>
            </p:cNvPicPr>
            <p:nvPr/>
          </p:nvPicPr>
          <p:blipFill>
            <a:blip r:embed="rId7" cstate="print"/>
            <a:srcRect/>
            <a:stretch>
              <a:fillRect/>
            </a:stretch>
          </p:blipFill>
          <p:spPr bwMode="gray">
            <a:xfrm>
              <a:off x="1158" y="2742"/>
              <a:ext cx="522" cy="618"/>
            </a:xfrm>
            <a:prstGeom prst="rect">
              <a:avLst/>
            </a:prstGeom>
            <a:noFill/>
          </p:spPr>
        </p:pic>
        <p:sp>
          <p:nvSpPr>
            <p:cNvPr id="371742" name="Text Box 30"/>
            <p:cNvSpPr txBox="1">
              <a:spLocks noChangeArrowheads="1"/>
            </p:cNvSpPr>
            <p:nvPr/>
          </p:nvSpPr>
          <p:spPr bwMode="gray">
            <a:xfrm>
              <a:off x="624" y="2868"/>
              <a:ext cx="540" cy="366"/>
            </a:xfrm>
            <a:prstGeom prst="rect">
              <a:avLst/>
            </a:prstGeom>
            <a:noFill/>
            <a:ln w="28575">
              <a:noFill/>
              <a:miter lim="800000"/>
              <a:headEnd type="none" w="sm" len="sm"/>
              <a:tailEnd type="none" w="sm" len="sm"/>
            </a:ln>
            <a:effectLst/>
          </p:spPr>
          <p:txBody>
            <a:bodyPr>
              <a:spAutoFit/>
            </a:bodyPr>
            <a:lstStyle/>
            <a:p>
              <a:pPr algn="l" defTabSz="228600"/>
              <a:r>
                <a:rPr lang="en-US" sz="1600"/>
                <a:t>New client</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8" name="Rectangle 8"/>
          <p:cNvSpPr>
            <a:spLocks noGrp="1" noChangeArrowheads="1"/>
          </p:cNvSpPr>
          <p:nvPr>
            <p:ph type="title"/>
          </p:nvPr>
        </p:nvSpPr>
        <p:spPr/>
        <p:txBody>
          <a:bodyPr/>
          <a:lstStyle/>
          <a:p>
            <a:r>
              <a:rPr lang="en-US"/>
              <a:t>When Not to Use a Shared Server</a:t>
            </a:r>
          </a:p>
        </p:txBody>
      </p:sp>
      <p:sp>
        <p:nvSpPr>
          <p:cNvPr id="373769" name="Rectangle 9"/>
          <p:cNvSpPr>
            <a:spLocks noGrp="1" noChangeArrowheads="1"/>
          </p:cNvSpPr>
          <p:nvPr>
            <p:ph type="body" idx="1"/>
          </p:nvPr>
        </p:nvSpPr>
        <p:spPr/>
        <p:txBody>
          <a:bodyPr/>
          <a:lstStyle/>
          <a:p>
            <a:r>
              <a:rPr lang="en-US"/>
              <a:t>Certain types of database work must not be performed using shared servers:</a:t>
            </a:r>
          </a:p>
          <a:p>
            <a:pPr lvl="1"/>
            <a:r>
              <a:rPr lang="en-US"/>
              <a:t>Database administration</a:t>
            </a:r>
          </a:p>
          <a:p>
            <a:pPr lvl="1"/>
            <a:r>
              <a:rPr lang="en-US"/>
              <a:t>Backup and recovery operations</a:t>
            </a:r>
          </a:p>
          <a:p>
            <a:pPr lvl="1"/>
            <a:r>
              <a:rPr lang="en-US"/>
              <a:t>Batch processing and bulk load operations</a:t>
            </a:r>
          </a:p>
          <a:p>
            <a:pPr lvl="1"/>
            <a:r>
              <a:rPr lang="en-US"/>
              <a:t>Data warehouse operations</a:t>
            </a:r>
          </a:p>
        </p:txBody>
      </p:sp>
      <p:pic>
        <p:nvPicPr>
          <p:cNvPr id="373764" name="Picture 4" descr="Symbols: Green Checkmark, OK, Yes"/>
          <p:cNvPicPr>
            <a:picLocks noChangeAspect="1" noChangeArrowheads="1"/>
          </p:cNvPicPr>
          <p:nvPr/>
        </p:nvPicPr>
        <p:blipFill>
          <a:blip r:embed="rId3" cstate="print"/>
          <a:srcRect/>
          <a:stretch>
            <a:fillRect/>
          </a:stretch>
        </p:blipFill>
        <p:spPr bwMode="gray">
          <a:xfrm>
            <a:off x="5643563" y="4495800"/>
            <a:ext cx="904875" cy="895350"/>
          </a:xfrm>
          <a:prstGeom prst="rect">
            <a:avLst/>
          </a:prstGeom>
          <a:noFill/>
        </p:spPr>
      </p:pic>
      <p:pic>
        <p:nvPicPr>
          <p:cNvPr id="373765" name="Picture 5" descr="Symbols: Cancel, No"/>
          <p:cNvPicPr>
            <a:picLocks noChangeAspect="1" noChangeArrowheads="1"/>
          </p:cNvPicPr>
          <p:nvPr/>
        </p:nvPicPr>
        <p:blipFill>
          <a:blip r:embed="rId4" cstate="print"/>
          <a:srcRect/>
          <a:stretch>
            <a:fillRect/>
          </a:stretch>
        </p:blipFill>
        <p:spPr bwMode="gray">
          <a:xfrm>
            <a:off x="2363788" y="4343400"/>
            <a:ext cx="1085850" cy="1085850"/>
          </a:xfrm>
          <a:prstGeom prst="rect">
            <a:avLst/>
          </a:prstGeom>
          <a:noFill/>
        </p:spPr>
      </p:pic>
      <p:sp>
        <p:nvSpPr>
          <p:cNvPr id="373766" name="Text Box 6"/>
          <p:cNvSpPr txBox="1">
            <a:spLocks noChangeArrowheads="1"/>
          </p:cNvSpPr>
          <p:nvPr/>
        </p:nvSpPr>
        <p:spPr bwMode="blackWhite">
          <a:xfrm>
            <a:off x="2209800" y="5551488"/>
            <a:ext cx="1393825" cy="381000"/>
          </a:xfrm>
          <a:prstGeom prst="rect">
            <a:avLst/>
          </a:prstGeom>
          <a:solidFill>
            <a:srgbClr val="FFCC99"/>
          </a:solidFill>
          <a:ln w="28575">
            <a:solidFill>
              <a:schemeClr val="tx1"/>
            </a:solidFill>
            <a:miter lim="800000"/>
            <a:headEnd type="none" w="sm" len="sm"/>
            <a:tailEnd type="none" w="sm" len="sm"/>
          </a:ln>
          <a:effectLst/>
        </p:spPr>
        <p:txBody>
          <a:bodyPr wrap="none">
            <a:spAutoFit/>
          </a:bodyPr>
          <a:lstStyle/>
          <a:p>
            <a:pPr defTabSz="228600" eaLnBrk="0" hangingPunct="0">
              <a:lnSpc>
                <a:spcPct val="95000"/>
              </a:lnSpc>
              <a:spcBef>
                <a:spcPct val="0"/>
              </a:spcBef>
              <a:buClrTx/>
              <a:buFontTx/>
              <a:buNone/>
            </a:pPr>
            <a:r>
              <a:rPr lang="en-US"/>
              <a:t>Dispatcher</a:t>
            </a:r>
            <a:endParaRPr lang="en-US" i="1"/>
          </a:p>
        </p:txBody>
      </p:sp>
      <p:sp>
        <p:nvSpPr>
          <p:cNvPr id="373767" name="Text Box 7"/>
          <p:cNvSpPr txBox="1">
            <a:spLocks noChangeArrowheads="1"/>
          </p:cNvSpPr>
          <p:nvPr/>
        </p:nvSpPr>
        <p:spPr bwMode="blackWhite">
          <a:xfrm>
            <a:off x="5105400" y="5551488"/>
            <a:ext cx="1981200" cy="641350"/>
          </a:xfrm>
          <a:prstGeom prst="rect">
            <a:avLst/>
          </a:prstGeom>
          <a:solidFill>
            <a:srgbClr val="FFCC99"/>
          </a:solidFill>
          <a:ln w="28575">
            <a:solidFill>
              <a:schemeClr val="tx1"/>
            </a:solidFill>
            <a:miter lim="800000"/>
            <a:headEnd type="none" w="sm" len="sm"/>
            <a:tailEnd type="none" w="sm" len="sm"/>
          </a:ln>
          <a:effectLst/>
        </p:spPr>
        <p:txBody>
          <a:bodyPr>
            <a:spAutoFit/>
          </a:bodyPr>
          <a:lstStyle/>
          <a:p>
            <a:pPr defTabSz="228600" eaLnBrk="0" hangingPunct="0">
              <a:lnSpc>
                <a:spcPct val="95000"/>
              </a:lnSpc>
              <a:spcBef>
                <a:spcPct val="0"/>
              </a:spcBef>
              <a:buClrTx/>
              <a:buFontTx/>
              <a:buNone/>
            </a:pPr>
            <a:r>
              <a:rPr lang="en-US"/>
              <a:t>Dedicated server process</a:t>
            </a:r>
            <a:endParaRPr lang="en-US" i="1"/>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3" name="Rectangle 5"/>
          <p:cNvSpPr>
            <a:spLocks noGrp="1" noChangeArrowheads="1"/>
          </p:cNvSpPr>
          <p:nvPr>
            <p:ph type="title"/>
          </p:nvPr>
        </p:nvSpPr>
        <p:spPr/>
        <p:txBody>
          <a:bodyPr/>
          <a:lstStyle/>
          <a:p>
            <a:r>
              <a:rPr lang="en-US"/>
              <a:t>Configuring Communication</a:t>
            </a:r>
            <a:br>
              <a:rPr lang="en-US"/>
            </a:br>
            <a:r>
              <a:rPr lang="en-US"/>
              <a:t>Between Databases</a:t>
            </a:r>
          </a:p>
        </p:txBody>
      </p:sp>
      <p:sp>
        <p:nvSpPr>
          <p:cNvPr id="375814" name="Rectangle 6"/>
          <p:cNvSpPr>
            <a:spLocks noGrp="1" noChangeArrowheads="1"/>
          </p:cNvSpPr>
          <p:nvPr>
            <p:ph type="body" idx="1"/>
          </p:nvPr>
        </p:nvSpPr>
        <p:spPr>
          <a:xfrm>
            <a:off x="609600" y="1447800"/>
            <a:ext cx="7918450" cy="1827213"/>
          </a:xfrm>
        </p:spPr>
        <p:txBody>
          <a:bodyPr/>
          <a:lstStyle/>
          <a:p>
            <a:pPr lvl="1"/>
            <a:r>
              <a:rPr lang="en-US"/>
              <a:t>Sending data or messages between sites requires network configuration on both sites.</a:t>
            </a:r>
          </a:p>
          <a:p>
            <a:pPr lvl="1"/>
            <a:r>
              <a:rPr lang="en-US"/>
              <a:t>You must configure the following:</a:t>
            </a:r>
          </a:p>
          <a:p>
            <a:pPr lvl="2"/>
            <a:r>
              <a:rPr lang="en-US"/>
              <a:t>Network connectivity (for example, TNSNAMES.ora)</a:t>
            </a:r>
          </a:p>
          <a:p>
            <a:pPr lvl="2"/>
            <a:r>
              <a:rPr lang="en-US"/>
              <a:t>Database links</a:t>
            </a:r>
          </a:p>
        </p:txBody>
      </p:sp>
      <p:sp>
        <p:nvSpPr>
          <p:cNvPr id="375812" name="Rectangle 4"/>
          <p:cNvSpPr>
            <a:spLocks noChangeArrowheads="1"/>
          </p:cNvSpPr>
          <p:nvPr/>
        </p:nvSpPr>
        <p:spPr bwMode="blackGray">
          <a:xfrm>
            <a:off x="609600" y="3810000"/>
            <a:ext cx="7924800" cy="1076325"/>
          </a:xfrm>
          <a:prstGeom prst="rect">
            <a:avLst/>
          </a:prstGeom>
          <a:solidFill>
            <a:schemeClr val="accent1"/>
          </a:solidFill>
          <a:ln w="28575">
            <a:solidFill>
              <a:srgbClr val="000000"/>
            </a:solidFill>
            <a:miter lim="800000"/>
            <a:headEnd/>
            <a:tailEnd/>
          </a:ln>
          <a:effectLst/>
        </p:spPr>
        <p:txBody>
          <a:bodyPr lIns="46038" tIns="46038" rIns="46038" bIns="46038" anchor="ctr"/>
          <a:lstStyle/>
          <a:p>
            <a:pPr algn="l" defTabSz="822325" eaLnBrk="0" hangingPunct="0">
              <a:spcBef>
                <a:spcPct val="0"/>
              </a:spcBef>
              <a:buClrTx/>
              <a:buFontTx/>
              <a:buNone/>
            </a:pPr>
            <a:r>
              <a:rPr lang="en-US" sz="2000">
                <a:latin typeface="Courier New" pitchFamily="49" charset="0"/>
              </a:rPr>
              <a:t>CREATE DATABASE LINK &lt;</a:t>
            </a:r>
            <a:r>
              <a:rPr lang="en-US" sz="2000" i="1">
                <a:latin typeface="Courier New" pitchFamily="49" charset="0"/>
              </a:rPr>
              <a:t>remote_global_name</a:t>
            </a:r>
            <a:r>
              <a:rPr lang="en-US" sz="2000">
                <a:latin typeface="Courier New" pitchFamily="49" charset="0"/>
              </a:rPr>
              <a:t>&gt;</a:t>
            </a:r>
          </a:p>
          <a:p>
            <a:pPr algn="l" defTabSz="822325" eaLnBrk="0" hangingPunct="0">
              <a:spcBef>
                <a:spcPct val="0"/>
              </a:spcBef>
              <a:buClrTx/>
              <a:buFontTx/>
              <a:buNone/>
            </a:pPr>
            <a:r>
              <a:rPr lang="en-US" sz="2000">
                <a:latin typeface="Courier New" pitchFamily="49" charset="0"/>
              </a:rPr>
              <a:t>CONNECT TO &lt;user&gt; IDENTIFIED BY &lt;pwd&gt;</a:t>
            </a:r>
          </a:p>
          <a:p>
            <a:pPr algn="l" defTabSz="822325" eaLnBrk="0" hangingPunct="0">
              <a:spcBef>
                <a:spcPct val="0"/>
              </a:spcBef>
              <a:buClrTx/>
              <a:buFontTx/>
              <a:buNone/>
            </a:pPr>
            <a:r>
              <a:rPr lang="en-US" sz="2000">
                <a:latin typeface="Courier New" pitchFamily="49" charset="0"/>
              </a:rPr>
              <a:t>USING </a:t>
            </a:r>
            <a:r>
              <a:rPr lang="en-US" sz="2000" i="1">
                <a:latin typeface="Courier New" pitchFamily="49" charset="0"/>
              </a:rPr>
              <a:t>'&lt;connect_string_for_remote_db&gt;'</a:t>
            </a:r>
            <a:r>
              <a:rPr lang="en-US" sz="2000">
                <a:latin typeface="Courier New"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t>Connecting to Another Database</a:t>
            </a:r>
          </a:p>
        </p:txBody>
      </p:sp>
      <p:sp>
        <p:nvSpPr>
          <p:cNvPr id="377859" name="Rectangle 3"/>
          <p:cNvSpPr>
            <a:spLocks noChangeArrowheads="1"/>
          </p:cNvSpPr>
          <p:nvPr/>
        </p:nvSpPr>
        <p:spPr bwMode="blackGray">
          <a:xfrm>
            <a:off x="609600" y="4114800"/>
            <a:ext cx="8077200" cy="2209800"/>
          </a:xfrm>
          <a:prstGeom prst="rect">
            <a:avLst/>
          </a:prstGeom>
          <a:solidFill>
            <a:schemeClr val="accent1"/>
          </a:solidFill>
          <a:ln w="28575">
            <a:solidFill>
              <a:srgbClr val="000000"/>
            </a:solidFill>
            <a:miter lim="800000"/>
            <a:headEnd/>
            <a:tailEnd/>
          </a:ln>
          <a:effectLst/>
        </p:spPr>
        <p:txBody>
          <a:bodyPr lIns="46038" tIns="46038" rIns="46038" bIns="46038" anchor="ctr"/>
          <a:lstStyle/>
          <a:p>
            <a:pPr algn="l" defTabSz="822325" eaLnBrk="0" hangingPunct="0">
              <a:spcBef>
                <a:spcPct val="0"/>
              </a:spcBef>
              <a:buClrTx/>
              <a:buFontTx/>
              <a:buNone/>
            </a:pPr>
            <a:r>
              <a:rPr lang="en-US" sz="2000">
                <a:latin typeface="Courier New" pitchFamily="49" charset="0"/>
              </a:rPr>
              <a:t>CONNECT hr/hr@orcl;</a:t>
            </a:r>
          </a:p>
          <a:p>
            <a:pPr algn="l" defTabSz="822325" eaLnBrk="0" hangingPunct="0">
              <a:spcBef>
                <a:spcPct val="0"/>
              </a:spcBef>
              <a:buClrTx/>
              <a:buFontTx/>
              <a:buNone/>
            </a:pPr>
            <a:endParaRPr lang="en-US" sz="2000">
              <a:latin typeface="Courier New" pitchFamily="49" charset="0"/>
            </a:endParaRPr>
          </a:p>
          <a:p>
            <a:pPr algn="l" defTabSz="822325" eaLnBrk="0" hangingPunct="0">
              <a:spcBef>
                <a:spcPct val="0"/>
              </a:spcBef>
              <a:buClrTx/>
              <a:buFontTx/>
              <a:buNone/>
            </a:pPr>
            <a:r>
              <a:rPr lang="en-US" sz="2000">
                <a:latin typeface="Courier New" pitchFamily="49" charset="0"/>
              </a:rPr>
              <a:t>CREATE DATABASE LINK remote</a:t>
            </a:r>
          </a:p>
          <a:p>
            <a:pPr algn="l" defTabSz="822325" eaLnBrk="0" hangingPunct="0">
              <a:spcBef>
                <a:spcPct val="0"/>
              </a:spcBef>
              <a:buClrTx/>
              <a:buFontTx/>
              <a:buNone/>
            </a:pPr>
            <a:r>
              <a:rPr lang="en-US" sz="2000">
                <a:latin typeface="Courier New" pitchFamily="49" charset="0"/>
              </a:rPr>
              <a:t>CONNECT TO HR IDENTIFIED BY HR</a:t>
            </a:r>
          </a:p>
          <a:p>
            <a:pPr algn="l" defTabSz="822325" eaLnBrk="0" hangingPunct="0">
              <a:spcBef>
                <a:spcPct val="0"/>
              </a:spcBef>
              <a:buClrTx/>
              <a:buFontTx/>
              <a:buNone/>
            </a:pPr>
            <a:r>
              <a:rPr lang="en-US" sz="2000">
                <a:latin typeface="Courier New" pitchFamily="49" charset="0"/>
              </a:rPr>
              <a:t>USING 'REMOTE_ORCL';</a:t>
            </a:r>
          </a:p>
          <a:p>
            <a:pPr algn="l" defTabSz="822325" eaLnBrk="0" hangingPunct="0">
              <a:spcBef>
                <a:spcPct val="0"/>
              </a:spcBef>
              <a:buClrTx/>
              <a:buFontTx/>
              <a:buNone/>
            </a:pPr>
            <a:endParaRPr lang="en-US" sz="2000">
              <a:latin typeface="Courier New" pitchFamily="49" charset="0"/>
            </a:endParaRPr>
          </a:p>
          <a:p>
            <a:pPr algn="l" defTabSz="822325" eaLnBrk="0" hangingPunct="0">
              <a:spcBef>
                <a:spcPct val="0"/>
              </a:spcBef>
              <a:buClrTx/>
              <a:buFontTx/>
              <a:buNone/>
            </a:pPr>
            <a:r>
              <a:rPr lang="en-US" sz="2000">
                <a:latin typeface="Courier New" pitchFamily="49" charset="0"/>
              </a:rPr>
              <a:t>SELECT * FROM employees@remote</a:t>
            </a:r>
          </a:p>
        </p:txBody>
      </p:sp>
      <p:sp>
        <p:nvSpPr>
          <p:cNvPr id="377860" name="Rectangle 4"/>
          <p:cNvSpPr>
            <a:spLocks noChangeArrowheads="1"/>
          </p:cNvSpPr>
          <p:nvPr/>
        </p:nvSpPr>
        <p:spPr bwMode="blackGray">
          <a:xfrm>
            <a:off x="609600" y="1016000"/>
            <a:ext cx="8077200" cy="3048000"/>
          </a:xfrm>
          <a:prstGeom prst="rect">
            <a:avLst/>
          </a:prstGeom>
          <a:solidFill>
            <a:schemeClr val="accent1"/>
          </a:solidFill>
          <a:ln w="28575">
            <a:solidFill>
              <a:srgbClr val="000000"/>
            </a:solidFill>
            <a:miter lim="800000"/>
            <a:headEnd/>
            <a:tailEnd/>
          </a:ln>
          <a:effectLst/>
        </p:spPr>
        <p:txBody>
          <a:bodyPr lIns="46038" tIns="46038" rIns="46038" bIns="46038" anchor="ctr"/>
          <a:lstStyle/>
          <a:p>
            <a:pPr algn="l" defTabSz="822325" eaLnBrk="0" hangingPunct="0">
              <a:spcBef>
                <a:spcPct val="0"/>
              </a:spcBef>
              <a:buClrTx/>
              <a:buFontTx/>
              <a:buNone/>
            </a:pPr>
            <a:r>
              <a:rPr lang="en-US" sz="2000">
                <a:latin typeface="Courier New" pitchFamily="49" charset="0"/>
              </a:rPr>
              <a:t>REMOTE_ORCL =</a:t>
            </a:r>
          </a:p>
          <a:p>
            <a:pPr algn="l" defTabSz="822325" eaLnBrk="0" hangingPunct="0">
              <a:spcBef>
                <a:spcPct val="0"/>
              </a:spcBef>
              <a:buClrTx/>
              <a:buFontTx/>
              <a:buNone/>
            </a:pPr>
            <a:r>
              <a:rPr lang="en-US" sz="2000">
                <a:latin typeface="Courier New" pitchFamily="49" charset="0"/>
              </a:rPr>
              <a:t>  (DESCRIPTION =</a:t>
            </a:r>
          </a:p>
          <a:p>
            <a:pPr algn="l" defTabSz="822325" eaLnBrk="0" hangingPunct="0">
              <a:spcBef>
                <a:spcPct val="0"/>
              </a:spcBef>
              <a:buClrTx/>
              <a:buFontTx/>
              <a:buNone/>
            </a:pPr>
            <a:r>
              <a:rPr lang="en-US" sz="2000">
                <a:latin typeface="Courier New" pitchFamily="49" charset="0"/>
              </a:rPr>
              <a:t>    (ADDRESS = (PROTOCOL = TCP)</a:t>
            </a:r>
            <a:br>
              <a:rPr lang="en-US" sz="2000">
                <a:latin typeface="Courier New" pitchFamily="49" charset="0"/>
              </a:rPr>
            </a:br>
            <a:r>
              <a:rPr lang="en-US" sz="2000">
                <a:latin typeface="Courier New" pitchFamily="49" charset="0"/>
              </a:rPr>
              <a:t>(HOST = host02.example.com)</a:t>
            </a:r>
            <a:br>
              <a:rPr lang="en-US" sz="2000">
                <a:latin typeface="Courier New" pitchFamily="49" charset="0"/>
              </a:rPr>
            </a:br>
            <a:r>
              <a:rPr lang="en-US" sz="2000">
                <a:latin typeface="Courier New" pitchFamily="49" charset="0"/>
              </a:rPr>
              <a:t>(PORT = 1521))</a:t>
            </a:r>
          </a:p>
          <a:p>
            <a:pPr algn="l" defTabSz="822325" eaLnBrk="0" hangingPunct="0">
              <a:spcBef>
                <a:spcPct val="0"/>
              </a:spcBef>
              <a:buClrTx/>
              <a:buFontTx/>
              <a:buNone/>
            </a:pPr>
            <a:r>
              <a:rPr lang="en-US" sz="2000">
                <a:latin typeface="Courier New" pitchFamily="49" charset="0"/>
              </a:rPr>
              <a:t>    (CONNECT_DATA =</a:t>
            </a:r>
          </a:p>
          <a:p>
            <a:pPr algn="l" defTabSz="822325" eaLnBrk="0" hangingPunct="0">
              <a:spcBef>
                <a:spcPct val="0"/>
              </a:spcBef>
              <a:buClrTx/>
              <a:buFontTx/>
              <a:buNone/>
            </a:pPr>
            <a:r>
              <a:rPr lang="en-US" sz="2000">
                <a:latin typeface="Courier New" pitchFamily="49" charset="0"/>
              </a:rPr>
              <a:t>      (SERVER = DEDICATED)</a:t>
            </a:r>
          </a:p>
          <a:p>
            <a:pPr algn="l" defTabSz="822325" eaLnBrk="0" hangingPunct="0">
              <a:spcBef>
                <a:spcPct val="0"/>
              </a:spcBef>
              <a:buClrTx/>
              <a:buFontTx/>
              <a:buNone/>
            </a:pPr>
            <a:r>
              <a:rPr lang="en-US" sz="2000">
                <a:latin typeface="Courier New" pitchFamily="49" charset="0"/>
              </a:rPr>
              <a:t>      (SERVICE_NAME = orcl.example.com)</a:t>
            </a:r>
          </a:p>
          <a:p>
            <a:pPr algn="l" defTabSz="822325" eaLnBrk="0" hangingPunct="0">
              <a:spcBef>
                <a:spcPct val="0"/>
              </a:spcBef>
              <a:buClrTx/>
              <a:buFontTx/>
              <a:buNone/>
            </a:pPr>
            <a:r>
              <a:rPr lang="en-US" sz="2000">
                <a:latin typeface="Courier New" pitchFamily="49" charset="0"/>
              </a:rPr>
              <a:t>    )</a:t>
            </a:r>
          </a:p>
          <a:p>
            <a:pPr algn="l" defTabSz="822325" eaLnBrk="0" hangingPunct="0">
              <a:spcBef>
                <a:spcPct val="0"/>
              </a:spcBef>
              <a:buClrTx/>
              <a:buFontTx/>
              <a:buNone/>
            </a:pPr>
            <a:r>
              <a:rPr lang="en-US" sz="2000">
                <a:latin typeface="Courier New" pitchFamily="49" charset="0"/>
              </a:rPr>
              <a:t>  )</a:t>
            </a:r>
          </a:p>
        </p:txBody>
      </p:sp>
      <p:sp>
        <p:nvSpPr>
          <p:cNvPr id="377861" name="Text Box 5"/>
          <p:cNvSpPr txBox="1">
            <a:spLocks noChangeArrowheads="1"/>
          </p:cNvSpPr>
          <p:nvPr/>
        </p:nvSpPr>
        <p:spPr bwMode="auto">
          <a:xfrm>
            <a:off x="6934200" y="1101725"/>
            <a:ext cx="1676400" cy="333375"/>
          </a:xfrm>
          <a:prstGeom prst="rect">
            <a:avLst/>
          </a:prstGeom>
          <a:solidFill>
            <a:srgbClr val="FFCC66"/>
          </a:solidFill>
          <a:ln w="28575">
            <a:solidFill>
              <a:schemeClr val="tx1"/>
            </a:solidFill>
            <a:miter lim="800000"/>
            <a:headEnd type="none" w="sm" len="sm"/>
            <a:tailEnd type="none" w="sm" len="sm"/>
          </a:ln>
          <a:effectLst/>
        </p:spPr>
        <p:txBody>
          <a:bodyPr>
            <a:spAutoFit/>
          </a:bodyPr>
          <a:lstStyle/>
          <a:p>
            <a:pPr defTabSz="228600">
              <a:spcBef>
                <a:spcPct val="50000"/>
              </a:spcBef>
            </a:pPr>
            <a:r>
              <a:rPr lang="en-US" sz="1400">
                <a:latin typeface="Courier New" pitchFamily="49" charset="0"/>
              </a:rPr>
              <a:t>tnsnames.ora </a:t>
            </a:r>
          </a:p>
        </p:txBody>
      </p:sp>
      <p:sp>
        <p:nvSpPr>
          <p:cNvPr id="377862" name="Text Box 6"/>
          <p:cNvSpPr txBox="1">
            <a:spLocks noChangeArrowheads="1"/>
          </p:cNvSpPr>
          <p:nvPr/>
        </p:nvSpPr>
        <p:spPr bwMode="auto">
          <a:xfrm>
            <a:off x="6934200" y="4191000"/>
            <a:ext cx="1676400" cy="333375"/>
          </a:xfrm>
          <a:prstGeom prst="rect">
            <a:avLst/>
          </a:prstGeom>
          <a:solidFill>
            <a:srgbClr val="FFCC66"/>
          </a:solidFill>
          <a:ln w="28575">
            <a:solidFill>
              <a:schemeClr val="tx1"/>
            </a:solidFill>
            <a:miter lim="800000"/>
            <a:headEnd type="none" w="sm" len="sm"/>
            <a:tailEnd type="none" w="sm" len="sm"/>
          </a:ln>
          <a:effectLst/>
        </p:spPr>
        <p:txBody>
          <a:bodyPr>
            <a:spAutoFit/>
          </a:bodyPr>
          <a:lstStyle/>
          <a:p>
            <a:pPr defTabSz="228600">
              <a:spcBef>
                <a:spcPct val="50000"/>
              </a:spcBef>
            </a:pPr>
            <a:r>
              <a:rPr lang="en-US" sz="1400"/>
              <a:t>SQL*Plus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t>Quiz</a:t>
            </a:r>
          </a:p>
        </p:txBody>
      </p:sp>
      <p:sp>
        <p:nvSpPr>
          <p:cNvPr id="388099" name="Rectangle 3"/>
          <p:cNvSpPr>
            <a:spLocks noGrp="1" noChangeArrowheads="1"/>
          </p:cNvSpPr>
          <p:nvPr>
            <p:ph type="body" idx="1"/>
          </p:nvPr>
        </p:nvSpPr>
        <p:spPr>
          <a:xfrm>
            <a:off x="609600" y="1447800"/>
            <a:ext cx="7918450" cy="2770188"/>
          </a:xfrm>
        </p:spPr>
        <p:txBody>
          <a:bodyPr/>
          <a:lstStyle/>
          <a:p>
            <a:r>
              <a:rPr lang="en-US"/>
              <a:t>Which configuration files are used to configure the listener?</a:t>
            </a:r>
          </a:p>
          <a:p>
            <a:pPr marL="576263" lvl="1" indent="-461963">
              <a:buFont typeface="Arial" charset="0"/>
              <a:buAutoNum type="arabicPeriod"/>
            </a:pPr>
            <a:r>
              <a:rPr lang="en-US">
                <a:latin typeface="Courier New" pitchFamily="49" charset="0"/>
              </a:rPr>
              <a:t>listener.ora</a:t>
            </a:r>
          </a:p>
          <a:p>
            <a:pPr marL="576263" lvl="1" indent="-461963">
              <a:buFont typeface="Arial" charset="0"/>
              <a:buAutoNum type="arabicPeriod"/>
            </a:pPr>
            <a:r>
              <a:rPr lang="en-US">
                <a:latin typeface="Courier New" pitchFamily="49" charset="0"/>
              </a:rPr>
              <a:t>listener.conf</a:t>
            </a:r>
          </a:p>
          <a:p>
            <a:pPr marL="576263" lvl="1" indent="-461963">
              <a:buFont typeface="Arial" charset="0"/>
              <a:buAutoNum type="arabicPeriod"/>
            </a:pPr>
            <a:r>
              <a:rPr lang="en-US">
                <a:latin typeface="Courier New" pitchFamily="49" charset="0"/>
              </a:rPr>
              <a:t>tnsnames.ora</a:t>
            </a:r>
          </a:p>
          <a:p>
            <a:pPr marL="576263" lvl="1" indent="-461963">
              <a:buFont typeface="Arial" charset="0"/>
              <a:buAutoNum type="arabicPeriod"/>
            </a:pPr>
            <a:r>
              <a:rPr lang="en-US">
                <a:latin typeface="Courier New" pitchFamily="49" charset="0"/>
              </a:rPr>
              <a:t>tnsnames.conf</a:t>
            </a:r>
          </a:p>
          <a:p>
            <a:pPr marL="576263" lvl="1" indent="-461963">
              <a:buFont typeface="Arial" charset="0"/>
              <a:buAutoNum type="arabicPeriod"/>
            </a:pPr>
            <a:r>
              <a:rPr lang="en-US">
                <a:latin typeface="Courier New" pitchFamily="49" charset="0"/>
              </a:rPr>
              <a:t>sqlnet.ora</a:t>
            </a:r>
          </a:p>
          <a:p>
            <a:pPr marL="576263" lvl="1" indent="-461963">
              <a:buFont typeface="Arial" charset="0"/>
              <a:buAutoNum type="arabicPeriod"/>
            </a:pPr>
            <a:r>
              <a:rPr lang="en-US">
                <a:latin typeface="Courier New" pitchFamily="49" charset="0"/>
              </a:rPr>
              <a:t>sqlnet.conf</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t>Quiz</a:t>
            </a:r>
          </a:p>
        </p:txBody>
      </p:sp>
      <p:sp>
        <p:nvSpPr>
          <p:cNvPr id="390147" name="Rectangle 3"/>
          <p:cNvSpPr>
            <a:spLocks noGrp="1" noChangeArrowheads="1"/>
          </p:cNvSpPr>
          <p:nvPr>
            <p:ph type="body" idx="1"/>
          </p:nvPr>
        </p:nvSpPr>
        <p:spPr>
          <a:xfrm>
            <a:off x="609600" y="1447800"/>
            <a:ext cx="7918450" cy="1498600"/>
          </a:xfrm>
        </p:spPr>
        <p:txBody>
          <a:bodyPr/>
          <a:lstStyle/>
          <a:p>
            <a:r>
              <a:rPr lang="en-US"/>
              <a:t>When using the shared server process architecture, the PGA is relocated into the SGA.</a:t>
            </a:r>
          </a:p>
          <a:p>
            <a:pPr marL="576263" lvl="1" indent="-461963">
              <a:buFont typeface="Arial" charset="0"/>
              <a:buAutoNum type="arabicPeriod"/>
            </a:pPr>
            <a:r>
              <a:rPr lang="en-US"/>
              <a:t>True</a:t>
            </a:r>
          </a:p>
          <a:p>
            <a:pPr marL="576263" lvl="1" indent="-461963">
              <a:buFont typeface="Arial" charset="0"/>
              <a:buAutoNum type="arabicPeriod"/>
            </a:pPr>
            <a:r>
              <a:rPr lang="en-US"/>
              <a:t>False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Rectangle 4"/>
          <p:cNvSpPr>
            <a:spLocks noGrp="1" noChangeArrowheads="1"/>
          </p:cNvSpPr>
          <p:nvPr>
            <p:ph type="title"/>
          </p:nvPr>
        </p:nvSpPr>
        <p:spPr/>
        <p:txBody>
          <a:bodyPr/>
          <a:lstStyle/>
          <a:p>
            <a:r>
              <a:rPr lang="en-US"/>
              <a:t>Summary</a:t>
            </a:r>
          </a:p>
        </p:txBody>
      </p:sp>
      <p:sp>
        <p:nvSpPr>
          <p:cNvPr id="379909" name="Rectangle 5"/>
          <p:cNvSpPr>
            <a:spLocks noGrp="1" noChangeArrowheads="1"/>
          </p:cNvSpPr>
          <p:nvPr>
            <p:ph type="body" idx="1"/>
          </p:nvPr>
        </p:nvSpPr>
        <p:spPr>
          <a:xfrm>
            <a:off x="609600" y="1447800"/>
            <a:ext cx="7918450" cy="3360738"/>
          </a:xfrm>
        </p:spPr>
        <p:txBody>
          <a:bodyPr/>
          <a:lstStyle/>
          <a:p>
            <a:r>
              <a:rPr lang="en-US"/>
              <a:t>In this lesson, you should have learned how to:</a:t>
            </a:r>
          </a:p>
          <a:p>
            <a:pPr lvl="1"/>
            <a:r>
              <a:rPr lang="en-US"/>
              <a:t>Use Enterprise Manager to:</a:t>
            </a:r>
          </a:p>
          <a:p>
            <a:pPr lvl="2"/>
            <a:r>
              <a:rPr lang="en-US"/>
              <a:t>Create additional listeners</a:t>
            </a:r>
          </a:p>
          <a:p>
            <a:pPr lvl="2"/>
            <a:r>
              <a:rPr lang="en-US"/>
              <a:t>Create Oracle Net Service aliases</a:t>
            </a:r>
          </a:p>
          <a:p>
            <a:pPr lvl="2"/>
            <a:r>
              <a:rPr lang="en-US"/>
              <a:t>Configure connect-time failover</a:t>
            </a:r>
          </a:p>
          <a:p>
            <a:pPr lvl="2"/>
            <a:r>
              <a:rPr lang="en-US"/>
              <a:t>Control the Oracle Net Listener</a:t>
            </a:r>
          </a:p>
          <a:p>
            <a:pPr lvl="1"/>
            <a:r>
              <a:rPr lang="en-US"/>
              <a:t>Use </a:t>
            </a:r>
            <a:r>
              <a:rPr lang="en-US">
                <a:latin typeface="Courier New" pitchFamily="49" charset="0"/>
              </a:rPr>
              <a:t>tnsping</a:t>
            </a:r>
            <a:r>
              <a:rPr lang="en-US"/>
              <a:t> to test Oracle Net connectivity</a:t>
            </a:r>
          </a:p>
          <a:p>
            <a:pPr lvl="1"/>
            <a:r>
              <a:rPr lang="en-US"/>
              <a:t>Identify when to use shared servers and when to use dedicated servers</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t>Practice 6 Overview: </a:t>
            </a:r>
            <a:br>
              <a:rPr lang="en-US"/>
            </a:br>
            <a:r>
              <a:rPr lang="en-US"/>
              <a:t>Working with Oracle Network Components</a:t>
            </a:r>
          </a:p>
        </p:txBody>
      </p:sp>
      <p:sp>
        <p:nvSpPr>
          <p:cNvPr id="381955" name="Rectangle 3"/>
          <p:cNvSpPr>
            <a:spLocks noGrp="1" noChangeArrowheads="1"/>
          </p:cNvSpPr>
          <p:nvPr>
            <p:ph type="body" idx="1"/>
          </p:nvPr>
        </p:nvSpPr>
        <p:spPr>
          <a:xfrm>
            <a:off x="609600" y="1447800"/>
            <a:ext cx="7918450" cy="1498600"/>
          </a:xfrm>
        </p:spPr>
        <p:txBody>
          <a:bodyPr/>
          <a:lstStyle/>
          <a:p>
            <a:r>
              <a:rPr lang="en-US" altLang="en-US"/>
              <a:t>This practice covers the following topics: </a:t>
            </a:r>
          </a:p>
          <a:p>
            <a:pPr lvl="1"/>
            <a:r>
              <a:rPr lang="en-US"/>
              <a:t>Configuring local Names Resolution to connect to another database</a:t>
            </a:r>
          </a:p>
          <a:p>
            <a:pPr lvl="1"/>
            <a:r>
              <a:rPr lang="en-US"/>
              <a:t>Creating a second listener for connect-time failover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t>Oracle Net Listener</a:t>
            </a:r>
          </a:p>
        </p:txBody>
      </p:sp>
      <p:sp>
        <p:nvSpPr>
          <p:cNvPr id="320515" name="Rectangle 3"/>
          <p:cNvSpPr>
            <a:spLocks noChangeArrowheads="1"/>
          </p:cNvSpPr>
          <p:nvPr/>
        </p:nvSpPr>
        <p:spPr bwMode="auto">
          <a:xfrm>
            <a:off x="3313113" y="3062288"/>
            <a:ext cx="1073150" cy="36671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t>Listener</a:t>
            </a:r>
          </a:p>
        </p:txBody>
      </p:sp>
      <p:sp>
        <p:nvSpPr>
          <p:cNvPr id="320516" name="Rectangle 4"/>
          <p:cNvSpPr>
            <a:spLocks noChangeArrowheads="1"/>
          </p:cNvSpPr>
          <p:nvPr/>
        </p:nvSpPr>
        <p:spPr bwMode="auto">
          <a:xfrm>
            <a:off x="2514600" y="5661025"/>
            <a:ext cx="5715000" cy="641350"/>
          </a:xfrm>
          <a:prstGeom prst="rect">
            <a:avLst/>
          </a:prstGeom>
          <a:noFill/>
          <a:ln w="9525">
            <a:noFill/>
            <a:miter lim="800000"/>
            <a:headEnd/>
            <a:tailEnd/>
          </a:ln>
          <a:effectLst/>
        </p:spPr>
        <p:txBody>
          <a:bodyPr lIns="92075" tIns="46038" rIns="92075" bIns="46038">
            <a:spAutoFit/>
          </a:bodyPr>
          <a:lstStyle/>
          <a:p>
            <a:pPr algn="l" defTabSz="822325" eaLnBrk="0" hangingPunct="0">
              <a:spcBef>
                <a:spcPct val="0"/>
              </a:spcBef>
              <a:buClrTx/>
              <a:buFontTx/>
              <a:buNone/>
            </a:pPr>
            <a:r>
              <a:rPr lang="en-US">
                <a:latin typeface="Courier New" pitchFamily="49" charset="0"/>
              </a:rPr>
              <a:t>&lt;Grid_home&gt;/network/admin/listener.ora</a:t>
            </a:r>
          </a:p>
          <a:p>
            <a:pPr algn="l" defTabSz="822325" eaLnBrk="0" hangingPunct="0">
              <a:spcBef>
                <a:spcPct val="0"/>
              </a:spcBef>
              <a:buClrTx/>
              <a:buFontTx/>
              <a:buNone/>
            </a:pPr>
            <a:r>
              <a:rPr lang="en-US">
                <a:latin typeface="Courier New" pitchFamily="49" charset="0"/>
              </a:rPr>
              <a:t>                        ./sqlnet.ora</a:t>
            </a:r>
          </a:p>
        </p:txBody>
      </p:sp>
      <p:sp>
        <p:nvSpPr>
          <p:cNvPr id="320517" name="Rectangle 5"/>
          <p:cNvSpPr>
            <a:spLocks noChangeArrowheads="1"/>
          </p:cNvSpPr>
          <p:nvPr/>
        </p:nvSpPr>
        <p:spPr bwMode="auto">
          <a:xfrm>
            <a:off x="5867400" y="3886200"/>
            <a:ext cx="2438400" cy="366713"/>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t>Oracle databases</a:t>
            </a:r>
          </a:p>
        </p:txBody>
      </p:sp>
      <p:sp>
        <p:nvSpPr>
          <p:cNvPr id="320518" name="Line 6"/>
          <p:cNvSpPr>
            <a:spLocks noChangeShapeType="1"/>
          </p:cNvSpPr>
          <p:nvPr/>
        </p:nvSpPr>
        <p:spPr bwMode="auto">
          <a:xfrm>
            <a:off x="4381500" y="2667000"/>
            <a:ext cx="1919288"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20519" name="Line 7"/>
          <p:cNvSpPr>
            <a:spLocks noChangeShapeType="1"/>
          </p:cNvSpPr>
          <p:nvPr/>
        </p:nvSpPr>
        <p:spPr bwMode="auto">
          <a:xfrm>
            <a:off x="2035175" y="2667000"/>
            <a:ext cx="1600200"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20520" name="Line 8"/>
          <p:cNvSpPr>
            <a:spLocks noChangeShapeType="1"/>
          </p:cNvSpPr>
          <p:nvPr/>
        </p:nvSpPr>
        <p:spPr bwMode="auto">
          <a:xfrm flipV="1">
            <a:off x="3886200" y="3429000"/>
            <a:ext cx="0" cy="12192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20521" name="Rectangle 9"/>
          <p:cNvSpPr>
            <a:spLocks noChangeArrowheads="1"/>
          </p:cNvSpPr>
          <p:nvPr/>
        </p:nvSpPr>
        <p:spPr bwMode="auto">
          <a:xfrm>
            <a:off x="2743200" y="5073650"/>
            <a:ext cx="2286000" cy="641350"/>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t>Oracle Net </a:t>
            </a:r>
          </a:p>
          <a:p>
            <a:pPr eaLnBrk="0" hangingPunct="0">
              <a:spcBef>
                <a:spcPct val="0"/>
              </a:spcBef>
              <a:buClrTx/>
              <a:buFontTx/>
              <a:buNone/>
            </a:pPr>
            <a:r>
              <a:rPr lang="en-US"/>
              <a:t>configuration files</a:t>
            </a:r>
          </a:p>
        </p:txBody>
      </p:sp>
      <p:pic>
        <p:nvPicPr>
          <p:cNvPr id="320522" name="Picture 10" descr="datab011_bits"/>
          <p:cNvPicPr>
            <a:picLocks noChangeAspect="1" noChangeArrowheads="1"/>
          </p:cNvPicPr>
          <p:nvPr/>
        </p:nvPicPr>
        <p:blipFill>
          <a:blip r:embed="rId3" cstate="print"/>
          <a:srcRect/>
          <a:stretch>
            <a:fillRect/>
          </a:stretch>
        </p:blipFill>
        <p:spPr bwMode="gray">
          <a:xfrm>
            <a:off x="6296025" y="1668463"/>
            <a:ext cx="827088" cy="1231900"/>
          </a:xfrm>
          <a:prstGeom prst="rect">
            <a:avLst/>
          </a:prstGeom>
          <a:noFill/>
        </p:spPr>
      </p:pic>
      <p:pic>
        <p:nvPicPr>
          <p:cNvPr id="320523" name="Picture 11" descr="datab011_bits"/>
          <p:cNvPicPr>
            <a:picLocks noChangeAspect="1" noChangeArrowheads="1"/>
          </p:cNvPicPr>
          <p:nvPr/>
        </p:nvPicPr>
        <p:blipFill>
          <a:blip r:embed="rId3" cstate="print"/>
          <a:srcRect/>
          <a:stretch>
            <a:fillRect/>
          </a:stretch>
        </p:blipFill>
        <p:spPr bwMode="gray">
          <a:xfrm>
            <a:off x="7073900" y="1763713"/>
            <a:ext cx="825500" cy="1231900"/>
          </a:xfrm>
          <a:prstGeom prst="rect">
            <a:avLst/>
          </a:prstGeom>
          <a:noFill/>
        </p:spPr>
      </p:pic>
      <p:pic>
        <p:nvPicPr>
          <p:cNvPr id="320524" name="Picture 12" descr="datab011_bits"/>
          <p:cNvPicPr>
            <a:picLocks noChangeAspect="1" noChangeArrowheads="1"/>
          </p:cNvPicPr>
          <p:nvPr/>
        </p:nvPicPr>
        <p:blipFill>
          <a:blip r:embed="rId3" cstate="print"/>
          <a:srcRect/>
          <a:stretch>
            <a:fillRect/>
          </a:stretch>
        </p:blipFill>
        <p:spPr bwMode="gray">
          <a:xfrm>
            <a:off x="6335713" y="2133600"/>
            <a:ext cx="827087" cy="1231900"/>
          </a:xfrm>
          <a:prstGeom prst="rect">
            <a:avLst/>
          </a:prstGeom>
          <a:noFill/>
        </p:spPr>
      </p:pic>
      <p:pic>
        <p:nvPicPr>
          <p:cNvPr id="320525" name="Picture 13" descr="datab011_bits"/>
          <p:cNvPicPr>
            <a:picLocks noChangeAspect="1" noChangeArrowheads="1"/>
          </p:cNvPicPr>
          <p:nvPr/>
        </p:nvPicPr>
        <p:blipFill>
          <a:blip r:embed="rId3" cstate="print"/>
          <a:srcRect/>
          <a:stretch>
            <a:fillRect/>
          </a:stretch>
        </p:blipFill>
        <p:spPr bwMode="gray">
          <a:xfrm>
            <a:off x="7072313" y="2197100"/>
            <a:ext cx="827087" cy="1231900"/>
          </a:xfrm>
          <a:prstGeom prst="rect">
            <a:avLst/>
          </a:prstGeom>
          <a:noFill/>
        </p:spPr>
      </p:pic>
      <p:pic>
        <p:nvPicPr>
          <p:cNvPr id="320526" name="Picture 14" descr="file"/>
          <p:cNvPicPr>
            <a:picLocks noChangeAspect="1" noChangeArrowheads="1"/>
          </p:cNvPicPr>
          <p:nvPr/>
        </p:nvPicPr>
        <p:blipFill>
          <a:blip r:embed="rId4" cstate="print"/>
          <a:srcRect/>
          <a:stretch>
            <a:fillRect/>
          </a:stretch>
        </p:blipFill>
        <p:spPr bwMode="gray">
          <a:xfrm>
            <a:off x="3657600" y="4038600"/>
            <a:ext cx="533400" cy="1066800"/>
          </a:xfrm>
          <a:prstGeom prst="rect">
            <a:avLst/>
          </a:prstGeom>
          <a:noFill/>
        </p:spPr>
      </p:pic>
      <p:pic>
        <p:nvPicPr>
          <p:cNvPr id="320527" name="Picture 15" descr="DBCONTROL"/>
          <p:cNvPicPr>
            <a:picLocks noChangeAspect="1" noChangeArrowheads="1"/>
          </p:cNvPicPr>
          <p:nvPr/>
        </p:nvPicPr>
        <p:blipFill>
          <a:blip r:embed="rId5" cstate="print"/>
          <a:srcRect/>
          <a:stretch>
            <a:fillRect/>
          </a:stretch>
        </p:blipFill>
        <p:spPr bwMode="gray">
          <a:xfrm>
            <a:off x="1216025" y="2425700"/>
            <a:ext cx="857250" cy="638175"/>
          </a:xfrm>
          <a:prstGeom prst="rect">
            <a:avLst/>
          </a:prstGeom>
          <a:noFill/>
          <a:ln w="9525">
            <a:solidFill>
              <a:schemeClr val="tx1"/>
            </a:solidFill>
            <a:miter lim="800000"/>
            <a:headEnd/>
            <a:tailEnd/>
          </a:ln>
        </p:spPr>
      </p:pic>
      <p:sp>
        <p:nvSpPr>
          <p:cNvPr id="320528" name="Freeform 16"/>
          <p:cNvSpPr>
            <a:spLocks/>
          </p:cNvSpPr>
          <p:nvPr/>
        </p:nvSpPr>
        <p:spPr bwMode="auto">
          <a:xfrm>
            <a:off x="1600200" y="4267200"/>
            <a:ext cx="2085975" cy="685800"/>
          </a:xfrm>
          <a:custGeom>
            <a:avLst/>
            <a:gdLst/>
            <a:ahLst/>
            <a:cxnLst>
              <a:cxn ang="0">
                <a:pos x="0" y="0"/>
              </a:cxn>
              <a:cxn ang="0">
                <a:pos x="0" y="1168"/>
              </a:cxn>
              <a:cxn ang="0">
                <a:pos x="1184" y="1168"/>
              </a:cxn>
            </a:cxnLst>
            <a:rect l="0" t="0" r="r" b="b"/>
            <a:pathLst>
              <a:path w="1184" h="1168">
                <a:moveTo>
                  <a:pt x="0" y="0"/>
                </a:moveTo>
                <a:lnTo>
                  <a:pt x="0" y="1168"/>
                </a:lnTo>
                <a:lnTo>
                  <a:pt x="1184" y="1168"/>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320529" name="Freeform 17"/>
          <p:cNvSpPr>
            <a:spLocks/>
          </p:cNvSpPr>
          <p:nvPr/>
        </p:nvSpPr>
        <p:spPr bwMode="auto">
          <a:xfrm>
            <a:off x="4343400" y="2871788"/>
            <a:ext cx="2025650" cy="376237"/>
          </a:xfrm>
          <a:custGeom>
            <a:avLst/>
            <a:gdLst/>
            <a:ahLst/>
            <a:cxnLst>
              <a:cxn ang="0">
                <a:pos x="579" y="380"/>
              </a:cxn>
              <a:cxn ang="0">
                <a:pos x="270" y="380"/>
              </a:cxn>
              <a:cxn ang="0">
                <a:pos x="270" y="0"/>
              </a:cxn>
              <a:cxn ang="0">
                <a:pos x="0" y="0"/>
              </a:cxn>
            </a:cxnLst>
            <a:rect l="0" t="0" r="r" b="b"/>
            <a:pathLst>
              <a:path w="579" h="380">
                <a:moveTo>
                  <a:pt x="579" y="380"/>
                </a:moveTo>
                <a:lnTo>
                  <a:pt x="270" y="380"/>
                </a:lnTo>
                <a:lnTo>
                  <a:pt x="270" y="0"/>
                </a:lnTo>
                <a:lnTo>
                  <a:pt x="0" y="0"/>
                </a:lnTo>
              </a:path>
            </a:pathLst>
          </a:custGeom>
          <a:noFill/>
          <a:ln w="28575" cap="flat" cmpd="sng">
            <a:solidFill>
              <a:schemeClr val="tx1"/>
            </a:solidFill>
            <a:prstDash val="solid"/>
            <a:round/>
            <a:headEnd type="triangle" w="sm" len="sm"/>
            <a:tailEnd type="none" w="med" len="med"/>
          </a:ln>
          <a:effectLst/>
        </p:spPr>
        <p:txBody>
          <a:bodyPr/>
          <a:lstStyle/>
          <a:p>
            <a:endParaRPr lang="en-US"/>
          </a:p>
        </p:txBody>
      </p:sp>
      <p:sp>
        <p:nvSpPr>
          <p:cNvPr id="320530" name="Freeform 18"/>
          <p:cNvSpPr>
            <a:spLocks/>
          </p:cNvSpPr>
          <p:nvPr/>
        </p:nvSpPr>
        <p:spPr bwMode="auto">
          <a:xfrm flipV="1">
            <a:off x="4267200" y="2078038"/>
            <a:ext cx="2057400" cy="376237"/>
          </a:xfrm>
          <a:custGeom>
            <a:avLst/>
            <a:gdLst/>
            <a:ahLst/>
            <a:cxnLst>
              <a:cxn ang="0">
                <a:pos x="579" y="380"/>
              </a:cxn>
              <a:cxn ang="0">
                <a:pos x="270" y="380"/>
              </a:cxn>
              <a:cxn ang="0">
                <a:pos x="270" y="0"/>
              </a:cxn>
              <a:cxn ang="0">
                <a:pos x="0" y="0"/>
              </a:cxn>
            </a:cxnLst>
            <a:rect l="0" t="0" r="r" b="b"/>
            <a:pathLst>
              <a:path w="579" h="380">
                <a:moveTo>
                  <a:pt x="579" y="380"/>
                </a:moveTo>
                <a:lnTo>
                  <a:pt x="270" y="380"/>
                </a:lnTo>
                <a:lnTo>
                  <a:pt x="270" y="0"/>
                </a:lnTo>
                <a:lnTo>
                  <a:pt x="0" y="0"/>
                </a:lnTo>
              </a:path>
            </a:pathLst>
          </a:custGeom>
          <a:noFill/>
          <a:ln w="28575" cap="flat" cmpd="sng">
            <a:solidFill>
              <a:schemeClr val="tx1"/>
            </a:solidFill>
            <a:prstDash val="solid"/>
            <a:round/>
            <a:headEnd type="triangle" w="sm" len="sm"/>
            <a:tailEnd type="none" w="med" len="med"/>
          </a:ln>
          <a:effectLst/>
        </p:spPr>
        <p:txBody>
          <a:bodyPr/>
          <a:lstStyle/>
          <a:p>
            <a:endParaRPr lang="en-US"/>
          </a:p>
        </p:txBody>
      </p:sp>
      <p:sp>
        <p:nvSpPr>
          <p:cNvPr id="320531" name="Rectangle 19"/>
          <p:cNvSpPr>
            <a:spLocks noChangeArrowheads="1"/>
          </p:cNvSpPr>
          <p:nvPr/>
        </p:nvSpPr>
        <p:spPr bwMode="auto">
          <a:xfrm>
            <a:off x="990600" y="3124200"/>
            <a:ext cx="1377950" cy="1190625"/>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t>Enterprise </a:t>
            </a:r>
          </a:p>
          <a:p>
            <a:pPr eaLnBrk="0" hangingPunct="0">
              <a:spcBef>
                <a:spcPct val="0"/>
              </a:spcBef>
              <a:buClrTx/>
              <a:buFontTx/>
              <a:buNone/>
            </a:pPr>
            <a:r>
              <a:rPr lang="en-US"/>
              <a:t>Manager</a:t>
            </a:r>
          </a:p>
          <a:p>
            <a:pPr eaLnBrk="0" hangingPunct="0">
              <a:spcBef>
                <a:spcPct val="0"/>
              </a:spcBef>
              <a:buClrTx/>
              <a:buFontTx/>
              <a:buNone/>
            </a:pPr>
            <a:r>
              <a:rPr lang="en-US"/>
              <a:t>Database</a:t>
            </a:r>
          </a:p>
          <a:p>
            <a:pPr eaLnBrk="0" hangingPunct="0">
              <a:spcBef>
                <a:spcPct val="0"/>
              </a:spcBef>
              <a:buClrTx/>
              <a:buFontTx/>
              <a:buNone/>
            </a:pPr>
            <a:r>
              <a:rPr lang="en-US"/>
              <a:t>Control</a:t>
            </a:r>
          </a:p>
        </p:txBody>
      </p:sp>
      <p:pic>
        <p:nvPicPr>
          <p:cNvPr id="320532" name="Picture 20" descr="datab004_green"/>
          <p:cNvPicPr>
            <a:picLocks noChangeAspect="1" noChangeArrowheads="1"/>
          </p:cNvPicPr>
          <p:nvPr/>
        </p:nvPicPr>
        <p:blipFill>
          <a:blip r:embed="rId6" cstate="print"/>
          <a:srcRect/>
          <a:stretch>
            <a:fillRect/>
          </a:stretch>
        </p:blipFill>
        <p:spPr bwMode="gray">
          <a:xfrm>
            <a:off x="6400800" y="2667000"/>
            <a:ext cx="912813" cy="1082675"/>
          </a:xfrm>
          <a:prstGeom prst="rect">
            <a:avLst/>
          </a:prstGeom>
          <a:noFill/>
        </p:spPr>
      </p:pic>
      <p:pic>
        <p:nvPicPr>
          <p:cNvPr id="320535" name="Picture 23" descr="D:\Project data\Library\OU_graphics_repository\icons\PROD\icons\all\elect013.gif"/>
          <p:cNvPicPr>
            <a:picLocks noChangeAspect="1" noChangeArrowheads="1"/>
          </p:cNvPicPr>
          <p:nvPr/>
        </p:nvPicPr>
        <p:blipFill>
          <a:blip r:embed="rId7" cstate="print"/>
          <a:srcRect/>
          <a:stretch>
            <a:fillRect/>
          </a:stretch>
        </p:blipFill>
        <p:spPr bwMode="auto">
          <a:xfrm>
            <a:off x="3505200" y="2209800"/>
            <a:ext cx="927100" cy="927100"/>
          </a:xfrm>
          <a:prstGeom prst="rect">
            <a:avLst/>
          </a:prstGeom>
          <a:noFill/>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endParaRPr lang="en-US"/>
          </a:p>
        </p:txBody>
      </p:sp>
      <p:sp>
        <p:nvSpPr>
          <p:cNvPr id="396291" name="Rectangle 3"/>
          <p:cNvSpPr>
            <a:spLocks noGrp="1" noChangeArrowheads="1"/>
          </p:cNvSpPr>
          <p:nvPr>
            <p:ph type="body" idx="1"/>
          </p:nvPr>
        </p:nvSpPr>
        <p:spPr/>
        <p:txBody>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t>Establishing Net Connections</a:t>
            </a:r>
          </a:p>
        </p:txBody>
      </p:sp>
      <p:sp>
        <p:nvSpPr>
          <p:cNvPr id="322563" name="Rectangle 3"/>
          <p:cNvSpPr>
            <a:spLocks noGrp="1" noChangeArrowheads="1"/>
          </p:cNvSpPr>
          <p:nvPr>
            <p:ph type="body" idx="1"/>
          </p:nvPr>
        </p:nvSpPr>
        <p:spPr/>
        <p:txBody>
          <a:bodyPr/>
          <a:lstStyle/>
          <a:p>
            <a:r>
              <a:rPr lang="en-US"/>
              <a:t>To make a client or middle-tier connection, Oracle Net requires the client to know the:</a:t>
            </a:r>
          </a:p>
          <a:p>
            <a:pPr lvl="1"/>
            <a:r>
              <a:rPr lang="en-US"/>
              <a:t>Host where the listener is running</a:t>
            </a:r>
          </a:p>
          <a:p>
            <a:pPr lvl="1"/>
            <a:r>
              <a:rPr lang="en-US"/>
              <a:t>Port that the listener is monitoring</a:t>
            </a:r>
          </a:p>
          <a:p>
            <a:pPr lvl="1"/>
            <a:r>
              <a:rPr lang="en-US"/>
              <a:t>Protocol that the listener is using</a:t>
            </a:r>
          </a:p>
          <a:p>
            <a:pPr lvl="1"/>
            <a:r>
              <a:rPr lang="en-US"/>
              <a:t>Name of the service that the listener is handling</a:t>
            </a:r>
          </a:p>
        </p:txBody>
      </p:sp>
      <p:sp>
        <p:nvSpPr>
          <p:cNvPr id="322564" name="Rectangle 4"/>
          <p:cNvSpPr>
            <a:spLocks noChangeArrowheads="1"/>
          </p:cNvSpPr>
          <p:nvPr/>
        </p:nvSpPr>
        <p:spPr bwMode="auto">
          <a:xfrm>
            <a:off x="2514600" y="5729288"/>
            <a:ext cx="2438400" cy="366712"/>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t>Names resolution</a:t>
            </a:r>
          </a:p>
        </p:txBody>
      </p:sp>
      <p:sp>
        <p:nvSpPr>
          <p:cNvPr id="322565" name="Line 5"/>
          <p:cNvSpPr>
            <a:spLocks noChangeShapeType="1"/>
          </p:cNvSpPr>
          <p:nvPr/>
        </p:nvSpPr>
        <p:spPr bwMode="auto">
          <a:xfrm>
            <a:off x="2643188" y="5335588"/>
            <a:ext cx="4367212" cy="0"/>
          </a:xfrm>
          <a:prstGeom prst="line">
            <a:avLst/>
          </a:prstGeom>
          <a:noFill/>
          <a:ln w="28575" cap="rnd">
            <a:solidFill>
              <a:schemeClr val="tx1"/>
            </a:solidFill>
            <a:round/>
            <a:headEnd type="triangle" w="sm" len="sm"/>
            <a:tailEnd type="triangle" w="sm" len="sm"/>
          </a:ln>
          <a:effectLst/>
        </p:spPr>
        <p:txBody>
          <a:bodyPr/>
          <a:lstStyle/>
          <a:p>
            <a:endParaRPr lang="en-US"/>
          </a:p>
        </p:txBody>
      </p:sp>
      <p:pic>
        <p:nvPicPr>
          <p:cNvPr id="322566" name="Picture 6" descr="datab018"/>
          <p:cNvPicPr>
            <a:picLocks noChangeAspect="1" noChangeArrowheads="1"/>
          </p:cNvPicPr>
          <p:nvPr/>
        </p:nvPicPr>
        <p:blipFill>
          <a:blip r:embed="rId3" cstate="print"/>
          <a:srcRect/>
          <a:stretch>
            <a:fillRect/>
          </a:stretch>
        </p:blipFill>
        <p:spPr bwMode="gray">
          <a:xfrm>
            <a:off x="6994525" y="4632325"/>
            <a:ext cx="1235075" cy="1463675"/>
          </a:xfrm>
          <a:prstGeom prst="rect">
            <a:avLst/>
          </a:prstGeom>
          <a:noFill/>
        </p:spPr>
      </p:pic>
      <p:pic>
        <p:nvPicPr>
          <p:cNvPr id="322567" name="Picture 7" descr="People: Person, User, Blue"/>
          <p:cNvPicPr>
            <a:picLocks noChangeAspect="1" noChangeArrowheads="1"/>
          </p:cNvPicPr>
          <p:nvPr/>
        </p:nvPicPr>
        <p:blipFill>
          <a:blip r:embed="rId4" cstate="print"/>
          <a:srcRect/>
          <a:stretch>
            <a:fillRect/>
          </a:stretch>
        </p:blipFill>
        <p:spPr bwMode="gray">
          <a:xfrm>
            <a:off x="914400" y="4475163"/>
            <a:ext cx="1752600" cy="1739900"/>
          </a:xfrm>
          <a:prstGeom prst="rect">
            <a:avLst/>
          </a:prstGeom>
          <a:noFill/>
        </p:spPr>
      </p:pic>
      <p:pic>
        <p:nvPicPr>
          <p:cNvPr id="322569" name="Picture 9" descr="D:\Project data\Library\OU_graphics_repository\icons\PROD\icons\all\elect013.gif"/>
          <p:cNvPicPr>
            <a:picLocks noChangeAspect="1" noChangeArrowheads="1"/>
          </p:cNvPicPr>
          <p:nvPr/>
        </p:nvPicPr>
        <p:blipFill>
          <a:blip r:embed="rId5" cstate="print"/>
          <a:srcRect/>
          <a:stretch>
            <a:fillRect/>
          </a:stretch>
        </p:blipFill>
        <p:spPr bwMode="auto">
          <a:xfrm>
            <a:off x="4876800" y="4876800"/>
            <a:ext cx="927100" cy="9271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Line 2"/>
          <p:cNvSpPr>
            <a:spLocks noChangeShapeType="1"/>
          </p:cNvSpPr>
          <p:nvPr/>
        </p:nvSpPr>
        <p:spPr bwMode="auto">
          <a:xfrm>
            <a:off x="1955800" y="5272088"/>
            <a:ext cx="3352800"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24611" name="Rectangle 3"/>
          <p:cNvSpPr>
            <a:spLocks noChangeArrowheads="1"/>
          </p:cNvSpPr>
          <p:nvPr/>
        </p:nvSpPr>
        <p:spPr bwMode="auto">
          <a:xfrm>
            <a:off x="5029200" y="5881688"/>
            <a:ext cx="1073150" cy="36671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t>Listener</a:t>
            </a:r>
          </a:p>
        </p:txBody>
      </p:sp>
      <p:sp>
        <p:nvSpPr>
          <p:cNvPr id="324612" name="Rectangle 4"/>
          <p:cNvSpPr>
            <a:spLocks noGrp="1" noChangeArrowheads="1"/>
          </p:cNvSpPr>
          <p:nvPr>
            <p:ph type="title"/>
          </p:nvPr>
        </p:nvSpPr>
        <p:spPr/>
        <p:txBody>
          <a:bodyPr/>
          <a:lstStyle/>
          <a:p>
            <a:r>
              <a:rPr lang="en-US"/>
              <a:t>Establishing a Connection</a:t>
            </a:r>
          </a:p>
        </p:txBody>
      </p:sp>
      <p:sp>
        <p:nvSpPr>
          <p:cNvPr id="324613" name="Rectangle 5"/>
          <p:cNvSpPr>
            <a:spLocks noChangeArrowheads="1"/>
          </p:cNvSpPr>
          <p:nvPr/>
        </p:nvSpPr>
        <p:spPr bwMode="auto">
          <a:xfrm>
            <a:off x="2590800" y="5267325"/>
            <a:ext cx="2438400"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0"/>
              </a:spcBef>
              <a:buClrTx/>
              <a:buFontTx/>
              <a:buNone/>
            </a:pPr>
            <a:r>
              <a:rPr lang="en-US"/>
              <a:t>Incoming connection request</a:t>
            </a:r>
          </a:p>
        </p:txBody>
      </p:sp>
      <p:pic>
        <p:nvPicPr>
          <p:cNvPr id="324614" name="Picture 6" descr="Diagram: Detailed SGA"/>
          <p:cNvPicPr>
            <a:picLocks noChangeAspect="1" noChangeArrowheads="1"/>
          </p:cNvPicPr>
          <p:nvPr/>
        </p:nvPicPr>
        <p:blipFill>
          <a:blip r:embed="rId3" cstate="print"/>
          <a:srcRect/>
          <a:stretch>
            <a:fillRect/>
          </a:stretch>
        </p:blipFill>
        <p:spPr bwMode="gray">
          <a:xfrm>
            <a:off x="6804025" y="1738313"/>
            <a:ext cx="1200150" cy="1552575"/>
          </a:xfrm>
          <a:prstGeom prst="rect">
            <a:avLst/>
          </a:prstGeom>
          <a:noFill/>
        </p:spPr>
      </p:pic>
      <p:pic>
        <p:nvPicPr>
          <p:cNvPr id="324615" name="Picture 7" descr="People: Person, User, Blue"/>
          <p:cNvPicPr>
            <a:picLocks noChangeAspect="1" noChangeArrowheads="1"/>
          </p:cNvPicPr>
          <p:nvPr/>
        </p:nvPicPr>
        <p:blipFill>
          <a:blip r:embed="rId4" cstate="print"/>
          <a:srcRect/>
          <a:stretch>
            <a:fillRect/>
          </a:stretch>
        </p:blipFill>
        <p:spPr bwMode="gray">
          <a:xfrm>
            <a:off x="1114425" y="4891088"/>
            <a:ext cx="1333500" cy="1323975"/>
          </a:xfrm>
          <a:prstGeom prst="rect">
            <a:avLst/>
          </a:prstGeom>
          <a:noFill/>
        </p:spPr>
      </p:pic>
      <p:pic>
        <p:nvPicPr>
          <p:cNvPr id="324616" name="Picture 8" descr="Database: Database "/>
          <p:cNvPicPr>
            <a:picLocks noChangeAspect="1" noChangeArrowheads="1"/>
          </p:cNvPicPr>
          <p:nvPr/>
        </p:nvPicPr>
        <p:blipFill>
          <a:blip r:embed="rId5" cstate="print"/>
          <a:srcRect/>
          <a:stretch>
            <a:fillRect/>
          </a:stretch>
        </p:blipFill>
        <p:spPr bwMode="gray">
          <a:xfrm>
            <a:off x="6858000" y="3276600"/>
            <a:ext cx="1235075" cy="1463675"/>
          </a:xfrm>
          <a:prstGeom prst="rect">
            <a:avLst/>
          </a:prstGeom>
          <a:noFill/>
        </p:spPr>
      </p:pic>
      <p:pic>
        <p:nvPicPr>
          <p:cNvPr id="324618" name="Picture 10" descr="D:\Project data\Library\OU_graphics_repository\icons\PROD\icons\all\elect013.gif"/>
          <p:cNvPicPr>
            <a:picLocks noChangeAspect="1" noChangeArrowheads="1"/>
          </p:cNvPicPr>
          <p:nvPr/>
        </p:nvPicPr>
        <p:blipFill>
          <a:blip r:embed="rId6" cstate="print"/>
          <a:srcRect/>
          <a:stretch>
            <a:fillRect/>
          </a:stretch>
        </p:blipFill>
        <p:spPr bwMode="auto">
          <a:xfrm>
            <a:off x="5257800" y="4572000"/>
            <a:ext cx="927100" cy="927100"/>
          </a:xfrm>
          <a:prstGeom prst="rect">
            <a:avLst/>
          </a:prstGeom>
          <a:noFill/>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p:cNvSpPr txBox="1">
            <a:spLocks noChangeArrowheads="1"/>
          </p:cNvSpPr>
          <p:nvPr/>
        </p:nvSpPr>
        <p:spPr bwMode="blackWhite">
          <a:xfrm>
            <a:off x="3352800" y="2667000"/>
            <a:ext cx="2530475" cy="1371600"/>
          </a:xfrm>
          <a:prstGeom prst="rect">
            <a:avLst/>
          </a:prstGeom>
          <a:solidFill>
            <a:srgbClr val="FFCC33"/>
          </a:solidFill>
          <a:ln w="28575">
            <a:solidFill>
              <a:schemeClr val="tx1"/>
            </a:solidFill>
            <a:miter lim="800000"/>
            <a:headEnd type="none" w="sm" len="sm"/>
            <a:tailEnd type="none" w="sm" len="sm"/>
          </a:ln>
          <a:effectLst/>
        </p:spPr>
        <p:txBody>
          <a:bodyPr/>
          <a:lstStyle/>
          <a:p>
            <a:pPr defTabSz="228600" eaLnBrk="0" hangingPunct="0">
              <a:lnSpc>
                <a:spcPct val="95000"/>
              </a:lnSpc>
              <a:spcBef>
                <a:spcPct val="0"/>
              </a:spcBef>
              <a:buClrTx/>
              <a:buFontTx/>
              <a:buNone/>
            </a:pPr>
            <a:r>
              <a:rPr lang="en-US"/>
              <a:t>Server</a:t>
            </a:r>
          </a:p>
          <a:p>
            <a:pPr defTabSz="228600" eaLnBrk="0" hangingPunct="0">
              <a:lnSpc>
                <a:spcPct val="95000"/>
              </a:lnSpc>
              <a:spcBef>
                <a:spcPct val="0"/>
              </a:spcBef>
              <a:buClrTx/>
              <a:buFontTx/>
              <a:buNone/>
            </a:pPr>
            <a:r>
              <a:rPr lang="en-US"/>
              <a:t>process</a:t>
            </a:r>
          </a:p>
          <a:p>
            <a:pPr defTabSz="228600"/>
            <a:endParaRPr lang="en-US" i="1"/>
          </a:p>
        </p:txBody>
      </p:sp>
      <p:sp>
        <p:nvSpPr>
          <p:cNvPr id="326659" name="Rectangle 3"/>
          <p:cNvSpPr>
            <a:spLocks noGrp="1" noChangeArrowheads="1"/>
          </p:cNvSpPr>
          <p:nvPr>
            <p:ph type="title"/>
          </p:nvPr>
        </p:nvSpPr>
        <p:spPr/>
        <p:txBody>
          <a:bodyPr/>
          <a:lstStyle/>
          <a:p>
            <a:r>
              <a:rPr lang="en-US"/>
              <a:t>User Sessions</a:t>
            </a:r>
          </a:p>
        </p:txBody>
      </p:sp>
      <p:sp>
        <p:nvSpPr>
          <p:cNvPr id="326660" name="Text Box 4"/>
          <p:cNvSpPr txBox="1">
            <a:spLocks noChangeArrowheads="1"/>
          </p:cNvSpPr>
          <p:nvPr/>
        </p:nvSpPr>
        <p:spPr bwMode="blackWhite">
          <a:xfrm>
            <a:off x="4084638" y="3460750"/>
            <a:ext cx="1066800" cy="395288"/>
          </a:xfrm>
          <a:prstGeom prst="rect">
            <a:avLst/>
          </a:prstGeom>
          <a:solidFill>
            <a:schemeClr val="accent1"/>
          </a:solidFill>
          <a:ln w="28575">
            <a:solidFill>
              <a:schemeClr val="tx1"/>
            </a:solidFill>
            <a:miter lim="800000"/>
            <a:headEnd type="none" w="sm" len="sm"/>
            <a:tailEnd type="none" w="sm" len="sm"/>
          </a:ln>
          <a:effectLst/>
        </p:spPr>
        <p:txBody>
          <a:bodyPr>
            <a:spAutoFit/>
          </a:bodyPr>
          <a:lstStyle/>
          <a:p>
            <a:pPr defTabSz="228600"/>
            <a:r>
              <a:rPr lang="en-US"/>
              <a:t>PGA</a:t>
            </a:r>
          </a:p>
        </p:txBody>
      </p:sp>
      <p:sp>
        <p:nvSpPr>
          <p:cNvPr id="326661" name="Rectangle 5"/>
          <p:cNvSpPr>
            <a:spLocks noChangeArrowheads="1"/>
          </p:cNvSpPr>
          <p:nvPr/>
        </p:nvSpPr>
        <p:spPr bwMode="auto">
          <a:xfrm>
            <a:off x="5029200" y="5881688"/>
            <a:ext cx="1073150" cy="36671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t>Listener</a:t>
            </a:r>
          </a:p>
        </p:txBody>
      </p:sp>
      <p:pic>
        <p:nvPicPr>
          <p:cNvPr id="326662" name="Picture 6" descr="Diagram: Detailed SGA"/>
          <p:cNvPicPr>
            <a:picLocks noChangeAspect="1" noChangeArrowheads="1"/>
          </p:cNvPicPr>
          <p:nvPr/>
        </p:nvPicPr>
        <p:blipFill>
          <a:blip r:embed="rId3" cstate="print"/>
          <a:srcRect/>
          <a:stretch>
            <a:fillRect/>
          </a:stretch>
        </p:blipFill>
        <p:spPr bwMode="gray">
          <a:xfrm>
            <a:off x="6804025" y="1738313"/>
            <a:ext cx="1200150" cy="1552575"/>
          </a:xfrm>
          <a:prstGeom prst="rect">
            <a:avLst/>
          </a:prstGeom>
          <a:noFill/>
        </p:spPr>
      </p:pic>
      <p:sp>
        <p:nvSpPr>
          <p:cNvPr id="326663" name="Line 7"/>
          <p:cNvSpPr>
            <a:spLocks noChangeShapeType="1"/>
          </p:cNvSpPr>
          <p:nvPr/>
        </p:nvSpPr>
        <p:spPr bwMode="auto">
          <a:xfrm flipH="1">
            <a:off x="5889625" y="3062288"/>
            <a:ext cx="960438" cy="0"/>
          </a:xfrm>
          <a:prstGeom prst="line">
            <a:avLst/>
          </a:prstGeom>
          <a:noFill/>
          <a:ln w="28575" cap="rnd">
            <a:solidFill>
              <a:schemeClr val="tx1"/>
            </a:solidFill>
            <a:round/>
            <a:headEnd type="triangle" w="sm" len="sm"/>
            <a:tailEnd type="triangle" w="sm" len="sm"/>
          </a:ln>
          <a:effectLst/>
        </p:spPr>
        <p:txBody>
          <a:bodyPr/>
          <a:lstStyle/>
          <a:p>
            <a:endParaRPr lang="en-US"/>
          </a:p>
        </p:txBody>
      </p:sp>
      <p:sp>
        <p:nvSpPr>
          <p:cNvPr id="326664" name="Line 8"/>
          <p:cNvSpPr>
            <a:spLocks noChangeShapeType="1"/>
          </p:cNvSpPr>
          <p:nvPr/>
        </p:nvSpPr>
        <p:spPr bwMode="auto">
          <a:xfrm flipH="1">
            <a:off x="5889625" y="3519488"/>
            <a:ext cx="11430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326665" name="Rectangle 9"/>
          <p:cNvSpPr>
            <a:spLocks noChangeArrowheads="1"/>
          </p:cNvSpPr>
          <p:nvPr/>
        </p:nvSpPr>
        <p:spPr bwMode="auto">
          <a:xfrm>
            <a:off x="1600200" y="3429000"/>
            <a:ext cx="1676400" cy="366713"/>
          </a:xfrm>
          <a:prstGeom prst="rect">
            <a:avLst/>
          </a:prstGeom>
          <a:noFill/>
          <a:ln w="9525">
            <a:noFill/>
            <a:miter lim="800000"/>
            <a:headEnd/>
            <a:tailEnd/>
          </a:ln>
          <a:effectLst/>
        </p:spPr>
        <p:txBody>
          <a:bodyPr lIns="92075" tIns="46038" rIns="92075" bIns="46038">
            <a:spAutoFit/>
          </a:bodyPr>
          <a:lstStyle/>
          <a:p>
            <a:pPr algn="l" defTabSz="822325" eaLnBrk="0" hangingPunct="0">
              <a:spcBef>
                <a:spcPct val="0"/>
              </a:spcBef>
              <a:buClrTx/>
              <a:buFontTx/>
              <a:buNone/>
            </a:pPr>
            <a:r>
              <a:rPr lang="en-US"/>
              <a:t>User session</a:t>
            </a:r>
          </a:p>
        </p:txBody>
      </p:sp>
      <p:pic>
        <p:nvPicPr>
          <p:cNvPr id="326666" name="Picture 10" descr="People: Person, User, Blue"/>
          <p:cNvPicPr>
            <a:picLocks noChangeAspect="1" noChangeArrowheads="1"/>
          </p:cNvPicPr>
          <p:nvPr/>
        </p:nvPicPr>
        <p:blipFill>
          <a:blip r:embed="rId4" cstate="print"/>
          <a:srcRect/>
          <a:stretch>
            <a:fillRect/>
          </a:stretch>
        </p:blipFill>
        <p:spPr bwMode="gray">
          <a:xfrm>
            <a:off x="1114425" y="4891088"/>
            <a:ext cx="1333500" cy="1323975"/>
          </a:xfrm>
          <a:prstGeom prst="rect">
            <a:avLst/>
          </a:prstGeom>
          <a:noFill/>
        </p:spPr>
      </p:pic>
      <p:sp>
        <p:nvSpPr>
          <p:cNvPr id="326667" name="Text Box 11"/>
          <p:cNvSpPr txBox="1">
            <a:spLocks noChangeArrowheads="1"/>
          </p:cNvSpPr>
          <p:nvPr/>
        </p:nvSpPr>
        <p:spPr bwMode="blackWhite">
          <a:xfrm>
            <a:off x="990600" y="4464050"/>
            <a:ext cx="1676400" cy="381000"/>
          </a:xfrm>
          <a:prstGeom prst="rect">
            <a:avLst/>
          </a:prstGeom>
          <a:solidFill>
            <a:srgbClr val="99CCFF"/>
          </a:solidFill>
          <a:ln w="28575">
            <a:solidFill>
              <a:schemeClr val="tx1"/>
            </a:solidFill>
            <a:miter lim="800000"/>
            <a:headEnd type="none" w="sm" len="sm"/>
            <a:tailEnd type="none" w="sm" len="sm"/>
          </a:ln>
          <a:effectLst/>
        </p:spPr>
        <p:txBody>
          <a:bodyPr>
            <a:spAutoFit/>
          </a:bodyPr>
          <a:lstStyle/>
          <a:p>
            <a:pPr defTabSz="228600" eaLnBrk="0" hangingPunct="0">
              <a:lnSpc>
                <a:spcPct val="95000"/>
              </a:lnSpc>
              <a:spcBef>
                <a:spcPct val="0"/>
              </a:spcBef>
              <a:buClrTx/>
              <a:buFontTx/>
              <a:buNone/>
            </a:pPr>
            <a:r>
              <a:rPr lang="en-US"/>
              <a:t>User process</a:t>
            </a:r>
          </a:p>
        </p:txBody>
      </p:sp>
      <p:sp>
        <p:nvSpPr>
          <p:cNvPr id="326668" name="Line 12"/>
          <p:cNvSpPr>
            <a:spLocks noChangeShapeType="1"/>
          </p:cNvSpPr>
          <p:nvPr/>
        </p:nvSpPr>
        <p:spPr bwMode="auto">
          <a:xfrm flipH="1">
            <a:off x="1600200" y="3767138"/>
            <a:ext cx="1736725" cy="0"/>
          </a:xfrm>
          <a:prstGeom prst="line">
            <a:avLst/>
          </a:prstGeom>
          <a:noFill/>
          <a:ln w="28575">
            <a:solidFill>
              <a:schemeClr val="tx1"/>
            </a:solidFill>
            <a:round/>
            <a:headEnd type="triangle" w="sm" len="sm"/>
            <a:tailEnd type="none" w="sm" len="sm"/>
          </a:ln>
          <a:effectLst/>
        </p:spPr>
        <p:txBody>
          <a:bodyPr/>
          <a:lstStyle/>
          <a:p>
            <a:endParaRPr lang="en-US"/>
          </a:p>
        </p:txBody>
      </p:sp>
      <p:sp>
        <p:nvSpPr>
          <p:cNvPr id="326669" name="Line 13"/>
          <p:cNvSpPr>
            <a:spLocks noChangeShapeType="1"/>
          </p:cNvSpPr>
          <p:nvPr/>
        </p:nvSpPr>
        <p:spPr bwMode="auto">
          <a:xfrm>
            <a:off x="1600200" y="3756025"/>
            <a:ext cx="0" cy="695325"/>
          </a:xfrm>
          <a:prstGeom prst="line">
            <a:avLst/>
          </a:prstGeom>
          <a:noFill/>
          <a:ln w="28575">
            <a:solidFill>
              <a:schemeClr val="tx1"/>
            </a:solidFill>
            <a:round/>
            <a:headEnd type="none" w="sm" len="sm"/>
            <a:tailEnd type="triangle" w="sm" len="sm"/>
          </a:ln>
          <a:effectLst/>
        </p:spPr>
        <p:txBody>
          <a:bodyPr/>
          <a:lstStyle/>
          <a:p>
            <a:endParaRPr lang="en-US"/>
          </a:p>
        </p:txBody>
      </p:sp>
      <p:pic>
        <p:nvPicPr>
          <p:cNvPr id="326670" name="Picture 14" descr="Database: Database "/>
          <p:cNvPicPr>
            <a:picLocks noChangeAspect="1" noChangeArrowheads="1"/>
          </p:cNvPicPr>
          <p:nvPr/>
        </p:nvPicPr>
        <p:blipFill>
          <a:blip r:embed="rId5" cstate="print"/>
          <a:srcRect/>
          <a:stretch>
            <a:fillRect/>
          </a:stretch>
        </p:blipFill>
        <p:spPr bwMode="gray">
          <a:xfrm>
            <a:off x="6858000" y="3276600"/>
            <a:ext cx="1235075" cy="1463675"/>
          </a:xfrm>
          <a:prstGeom prst="rect">
            <a:avLst/>
          </a:prstGeom>
          <a:noFill/>
        </p:spPr>
      </p:pic>
      <p:pic>
        <p:nvPicPr>
          <p:cNvPr id="326672" name="Picture 16" descr="D:\Project data\Library\OU_graphics_repository\icons\PROD\icons\all\elect013.gif"/>
          <p:cNvPicPr>
            <a:picLocks noChangeAspect="1" noChangeArrowheads="1"/>
          </p:cNvPicPr>
          <p:nvPr/>
        </p:nvPicPr>
        <p:blipFill>
          <a:blip r:embed="rId6" cstate="print"/>
          <a:srcRect/>
          <a:stretch>
            <a:fillRect/>
          </a:stretch>
        </p:blipFill>
        <p:spPr bwMode="auto">
          <a:xfrm>
            <a:off x="5092700" y="4876800"/>
            <a:ext cx="927100" cy="927100"/>
          </a:xfrm>
          <a:prstGeom prst="rect">
            <a:avLst/>
          </a:prstGeom>
          <a:noFill/>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Tools for Configuring and Managing </a:t>
            </a:r>
            <a:br>
              <a:rPr lang="en-US"/>
            </a:br>
            <a:r>
              <a:rPr lang="en-US"/>
              <a:t>the Oracle Network</a:t>
            </a:r>
          </a:p>
        </p:txBody>
      </p:sp>
      <p:sp>
        <p:nvSpPr>
          <p:cNvPr id="328707" name="Rectangle 3"/>
          <p:cNvSpPr>
            <a:spLocks noGrp="1" noChangeArrowheads="1"/>
          </p:cNvSpPr>
          <p:nvPr>
            <p:ph type="body" idx="1"/>
          </p:nvPr>
        </p:nvSpPr>
        <p:spPr>
          <a:xfrm>
            <a:off x="609600" y="1447800"/>
            <a:ext cx="7918450" cy="1565275"/>
          </a:xfrm>
        </p:spPr>
        <p:txBody>
          <a:bodyPr/>
          <a:lstStyle/>
          <a:p>
            <a:pPr lvl="1"/>
            <a:r>
              <a:rPr lang="en-US"/>
              <a:t>Enterprise Manager Net Services Administration page</a:t>
            </a:r>
          </a:p>
          <a:p>
            <a:pPr lvl="1"/>
            <a:r>
              <a:rPr lang="en-US"/>
              <a:t>Oracle Net Manager</a:t>
            </a:r>
          </a:p>
          <a:p>
            <a:pPr lvl="1"/>
            <a:r>
              <a:rPr lang="en-US"/>
              <a:t>Oracle Net Configuration Assistant</a:t>
            </a:r>
          </a:p>
          <a:p>
            <a:pPr lvl="1"/>
            <a:r>
              <a:rPr lang="en-US"/>
              <a:t>Command line</a:t>
            </a:r>
          </a:p>
        </p:txBody>
      </p:sp>
      <p:graphicFrame>
        <p:nvGraphicFramePr>
          <p:cNvPr id="399360" name="Object 1024"/>
          <p:cNvGraphicFramePr>
            <a:graphicFrameLocks noChangeAspect="1"/>
          </p:cNvGraphicFramePr>
          <p:nvPr/>
        </p:nvGraphicFramePr>
        <p:xfrm>
          <a:off x="7086600" y="4800600"/>
          <a:ext cx="809625" cy="1285875"/>
        </p:xfrm>
        <a:graphic>
          <a:graphicData uri="http://schemas.openxmlformats.org/presentationml/2006/ole">
            <p:oleObj spid="_x0000_s399360" name="Photo Editor Photo" r:id="rId4" imgW="809738" imgH="1286055" progId="MSPhotoEd.3">
              <p:embed/>
            </p:oleObj>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7074" name="Rectangle 1026"/>
          <p:cNvSpPr>
            <a:spLocks noGrp="1" noChangeArrowheads="1"/>
          </p:cNvSpPr>
          <p:nvPr>
            <p:ph type="title"/>
          </p:nvPr>
        </p:nvSpPr>
        <p:spPr>
          <a:ln/>
        </p:spPr>
        <p:txBody>
          <a:bodyPr/>
          <a:lstStyle/>
          <a:p>
            <a:endParaRPr lang="en-US"/>
          </a:p>
        </p:txBody>
      </p:sp>
      <p:sp>
        <p:nvSpPr>
          <p:cNvPr id="387075" name="Rectangle 1027"/>
          <p:cNvSpPr>
            <a:spLocks noGrp="1" noChangeArrowheads="1"/>
          </p:cNvSpPr>
          <p:nvPr>
            <p:ph type="body" idx="1"/>
          </p:nvPr>
        </p:nvSpPr>
        <p:spPr>
          <a:ln/>
        </p:spPr>
        <p:txBody>
          <a:bodyPr/>
          <a:lstStyle/>
          <a:p>
            <a:endParaRPr lang="en-US"/>
          </a:p>
        </p:txBody>
      </p:sp>
    </p:spTree>
  </p:cSld>
  <p:clrMapOvr>
    <a:masterClrMapping/>
  </p:clrMapOvr>
  <p:transition/>
</p:sld>
</file>

<file path=ppt/theme/theme1.xml><?xml version="1.0" encoding="utf-8"?>
<a:theme xmlns:a="http://schemas.openxmlformats.org/drawingml/2006/main" name="OU6_Jan09">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U6_Jan09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OU6_Jan09</Template>
  <TotalTime>450</TotalTime>
  <Words>6297</Words>
  <Application>Microsoft Office PowerPoint</Application>
  <PresentationFormat>On-screen Show (4:3)</PresentationFormat>
  <Paragraphs>561</Paragraphs>
  <Slides>40</Slides>
  <Notes>40</Notes>
  <HiddenSlides>5</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Times New Roman</vt:lpstr>
      <vt:lpstr>Arial</vt:lpstr>
      <vt:lpstr>Courier New</vt:lpstr>
      <vt:lpstr>SimSun</vt:lpstr>
      <vt:lpstr>Courier</vt:lpstr>
      <vt:lpstr>OU6_Jan09</vt:lpstr>
      <vt:lpstr>Microsoft Photo Editor 3.0 Photo</vt:lpstr>
      <vt:lpstr>Configuring the Oracle Network Environment</vt:lpstr>
      <vt:lpstr>Objectives</vt:lpstr>
      <vt:lpstr>Oracle Net Services</vt:lpstr>
      <vt:lpstr>Oracle Net Listener</vt:lpstr>
      <vt:lpstr>Establishing Net Connections</vt:lpstr>
      <vt:lpstr>Establishing a Connection</vt:lpstr>
      <vt:lpstr>User Sessions</vt:lpstr>
      <vt:lpstr>Tools for Configuring and Managing  the Oracle Network</vt:lpstr>
      <vt:lpstr>Slide 9</vt:lpstr>
      <vt:lpstr>Listener Control Utility</vt:lpstr>
      <vt:lpstr>Listener Control Utility Syntax</vt:lpstr>
      <vt:lpstr>Slide 12</vt:lpstr>
      <vt:lpstr>Using SRVCTL to Start and Stop the Listener</vt:lpstr>
      <vt:lpstr>Listener Home Page</vt:lpstr>
      <vt:lpstr>Net Services Administration Page</vt:lpstr>
      <vt:lpstr>Creating a Listener</vt:lpstr>
      <vt:lpstr>Adding Listener Addresses</vt:lpstr>
      <vt:lpstr>Database Service Registration</vt:lpstr>
      <vt:lpstr>Slide 19</vt:lpstr>
      <vt:lpstr>Naming Methods</vt:lpstr>
      <vt:lpstr>Easy Connect</vt:lpstr>
      <vt:lpstr>Local Naming</vt:lpstr>
      <vt:lpstr>Directory Naming</vt:lpstr>
      <vt:lpstr>External Naming Method</vt:lpstr>
      <vt:lpstr>Configuring Service Aliases</vt:lpstr>
      <vt:lpstr>Advanced Connection Options</vt:lpstr>
      <vt:lpstr>Slide 27</vt:lpstr>
      <vt:lpstr>Testing Oracle Net Connectivity</vt:lpstr>
      <vt:lpstr>User Sessions: Dedicated Server Process</vt:lpstr>
      <vt:lpstr>User Sessions: Shared Server Processes</vt:lpstr>
      <vt:lpstr>SGA and PGA</vt:lpstr>
      <vt:lpstr>Shared Server: Connection Pooling</vt:lpstr>
      <vt:lpstr>When Not to Use a Shared Server</vt:lpstr>
      <vt:lpstr>Configuring Communication Between Databases</vt:lpstr>
      <vt:lpstr>Connecting to Another Database</vt:lpstr>
      <vt:lpstr>Quiz</vt:lpstr>
      <vt:lpstr>Quiz</vt:lpstr>
      <vt:lpstr>Summary</vt:lpstr>
      <vt:lpstr>Practice 6 Overview:  Working with Oracle Network Components</vt:lpstr>
      <vt:lpstr>Slide 40</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the Oracle Network Environment</dc:title>
  <dc:subject>OU6_Jan09</dc:subject>
  <dc:creator>Mark Fuller</dc:creator>
  <dc:description>Oracle University Production Services: Graphics Team</dc:description>
  <cp:lastModifiedBy>ha</cp:lastModifiedBy>
  <cp:revision>30</cp:revision>
  <cp:lastPrinted>2002-03-28T23:57:22Z</cp:lastPrinted>
  <dcterms:created xsi:type="dcterms:W3CDTF">2009-06-29T17:38:42Z</dcterms:created>
  <dcterms:modified xsi:type="dcterms:W3CDTF">2015-05-03T14:39:42Z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