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docProps/custom.xml" ContentType="application/vnd.openxmlformats-officedocument.custom-properties+xml"/>
  <Override PartName="/ppt/commentAuthors.xml" ContentType="application/vnd.openxmlformats-officedocument.presentationml.commentAuthor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Default Extension="jpeg" ContentType="image/jpeg"/>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Default Extension="vml" ContentType="application/vnd.openxmlformats-officedocument.vmlDrawing"/>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4" r:id="rId1"/>
  </p:sldMasterIdLst>
  <p:notesMasterIdLst>
    <p:notesMasterId r:id="rId31"/>
  </p:notesMasterIdLst>
  <p:handoutMasterIdLst>
    <p:handoutMasterId r:id="rId32"/>
  </p:handoutMasterIdLst>
  <p:sldIdLst>
    <p:sldId id="316" r:id="rId2"/>
    <p:sldId id="317" r:id="rId3"/>
    <p:sldId id="355" r:id="rId4"/>
    <p:sldId id="319" r:id="rId5"/>
    <p:sldId id="320" r:id="rId6"/>
    <p:sldId id="356" r:id="rId7"/>
    <p:sldId id="357" r:id="rId8"/>
    <p:sldId id="323" r:id="rId9"/>
    <p:sldId id="324" r:id="rId10"/>
    <p:sldId id="345" r:id="rId11"/>
    <p:sldId id="326" r:id="rId12"/>
    <p:sldId id="347" r:id="rId13"/>
    <p:sldId id="328" r:id="rId14"/>
    <p:sldId id="348" r:id="rId15"/>
    <p:sldId id="330" r:id="rId16"/>
    <p:sldId id="349" r:id="rId17"/>
    <p:sldId id="332" r:id="rId18"/>
    <p:sldId id="350" r:id="rId19"/>
    <p:sldId id="334" r:id="rId20"/>
    <p:sldId id="335" r:id="rId21"/>
    <p:sldId id="336" r:id="rId22"/>
    <p:sldId id="337" r:id="rId23"/>
    <p:sldId id="351" r:id="rId24"/>
    <p:sldId id="338" r:id="rId25"/>
    <p:sldId id="352" r:id="rId26"/>
    <p:sldId id="353" r:id="rId27"/>
    <p:sldId id="342" r:id="rId28"/>
    <p:sldId id="343" r:id="rId29"/>
    <p:sldId id="354" r:id="rId30"/>
  </p:sldIdLst>
  <p:sldSz cx="9144000" cy="6858000" type="screen4x3"/>
  <p:notesSz cx="6991350" cy="9282113"/>
  <p:defaultTextStyle>
    <a:defPPr>
      <a:defRPr lang="en-US"/>
    </a:defPPr>
    <a:lvl1pPr algn="ctr" rtl="0" fontAlgn="base">
      <a:spcBef>
        <a:spcPct val="20000"/>
      </a:spcBef>
      <a:spcAft>
        <a:spcPct val="0"/>
      </a:spcAft>
      <a:buClr>
        <a:srgbClr val="FF0000"/>
      </a:buClr>
      <a:buFont typeface="Arial" pitchFamily="34" charset="0"/>
      <a:defRPr b="1" kern="1200">
        <a:solidFill>
          <a:schemeClr val="tx1"/>
        </a:solidFill>
        <a:latin typeface="Arial" pitchFamily="34" charset="0"/>
        <a:ea typeface="+mn-ea"/>
        <a:cs typeface="+mn-cs"/>
      </a:defRPr>
    </a:lvl1pPr>
    <a:lvl2pPr marL="457200" algn="ctr" rtl="0" fontAlgn="base">
      <a:spcBef>
        <a:spcPct val="20000"/>
      </a:spcBef>
      <a:spcAft>
        <a:spcPct val="0"/>
      </a:spcAft>
      <a:buClr>
        <a:srgbClr val="FF0000"/>
      </a:buClr>
      <a:buFont typeface="Arial" pitchFamily="34" charset="0"/>
      <a:defRPr b="1" kern="1200">
        <a:solidFill>
          <a:schemeClr val="tx1"/>
        </a:solidFill>
        <a:latin typeface="Arial" pitchFamily="34" charset="0"/>
        <a:ea typeface="+mn-ea"/>
        <a:cs typeface="+mn-cs"/>
      </a:defRPr>
    </a:lvl2pPr>
    <a:lvl3pPr marL="914400" algn="ctr" rtl="0" fontAlgn="base">
      <a:spcBef>
        <a:spcPct val="20000"/>
      </a:spcBef>
      <a:spcAft>
        <a:spcPct val="0"/>
      </a:spcAft>
      <a:buClr>
        <a:srgbClr val="FF0000"/>
      </a:buClr>
      <a:buFont typeface="Arial" pitchFamily="34" charset="0"/>
      <a:defRPr b="1" kern="1200">
        <a:solidFill>
          <a:schemeClr val="tx1"/>
        </a:solidFill>
        <a:latin typeface="Arial" pitchFamily="34" charset="0"/>
        <a:ea typeface="+mn-ea"/>
        <a:cs typeface="+mn-cs"/>
      </a:defRPr>
    </a:lvl3pPr>
    <a:lvl4pPr marL="1371600" algn="ctr" rtl="0" fontAlgn="base">
      <a:spcBef>
        <a:spcPct val="20000"/>
      </a:spcBef>
      <a:spcAft>
        <a:spcPct val="0"/>
      </a:spcAft>
      <a:buClr>
        <a:srgbClr val="FF0000"/>
      </a:buClr>
      <a:buFont typeface="Arial" pitchFamily="34" charset="0"/>
      <a:defRPr b="1" kern="1200">
        <a:solidFill>
          <a:schemeClr val="tx1"/>
        </a:solidFill>
        <a:latin typeface="Arial" pitchFamily="34" charset="0"/>
        <a:ea typeface="+mn-ea"/>
        <a:cs typeface="+mn-cs"/>
      </a:defRPr>
    </a:lvl4pPr>
    <a:lvl5pPr marL="1828800" algn="ctr" rtl="0" fontAlgn="base">
      <a:spcBef>
        <a:spcPct val="20000"/>
      </a:spcBef>
      <a:spcAft>
        <a:spcPct val="0"/>
      </a:spcAft>
      <a:buClr>
        <a:srgbClr val="FF0000"/>
      </a:buClr>
      <a:buFont typeface="Arial" pitchFamily="34" charset="0"/>
      <a:defRPr b="1" kern="1200">
        <a:solidFill>
          <a:schemeClr val="tx1"/>
        </a:solidFill>
        <a:latin typeface="Arial" pitchFamily="34" charset="0"/>
        <a:ea typeface="+mn-ea"/>
        <a:cs typeface="+mn-cs"/>
      </a:defRPr>
    </a:lvl5pPr>
    <a:lvl6pPr marL="2286000" algn="l" defTabSz="914400" rtl="0" eaLnBrk="1" latinLnBrk="0" hangingPunct="1">
      <a:defRPr b="1" kern="1200">
        <a:solidFill>
          <a:schemeClr val="tx1"/>
        </a:solidFill>
        <a:latin typeface="Arial" pitchFamily="34" charset="0"/>
        <a:ea typeface="+mn-ea"/>
        <a:cs typeface="+mn-cs"/>
      </a:defRPr>
    </a:lvl6pPr>
    <a:lvl7pPr marL="2743200" algn="l" defTabSz="914400" rtl="0" eaLnBrk="1" latinLnBrk="0" hangingPunct="1">
      <a:defRPr b="1" kern="1200">
        <a:solidFill>
          <a:schemeClr val="tx1"/>
        </a:solidFill>
        <a:latin typeface="Arial" pitchFamily="34" charset="0"/>
        <a:ea typeface="+mn-ea"/>
        <a:cs typeface="+mn-cs"/>
      </a:defRPr>
    </a:lvl7pPr>
    <a:lvl8pPr marL="3200400" algn="l" defTabSz="914400" rtl="0" eaLnBrk="1" latinLnBrk="0" hangingPunct="1">
      <a:defRPr b="1" kern="1200">
        <a:solidFill>
          <a:schemeClr val="tx1"/>
        </a:solidFill>
        <a:latin typeface="Arial" pitchFamily="34" charset="0"/>
        <a:ea typeface="+mn-ea"/>
        <a:cs typeface="+mn-cs"/>
      </a:defRPr>
    </a:lvl8pPr>
    <a:lvl9pPr marL="3657600" algn="l" defTabSz="914400" rtl="0" eaLnBrk="1" latinLnBrk="0" hangingPunct="1">
      <a:defRPr b="1" kern="1200">
        <a:solidFill>
          <a:schemeClr val="tx1"/>
        </a:solidFill>
        <a:latin typeface="Arial" pitchFamily="34"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eirdre Matishak"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66CCFF"/>
    <a:srgbClr val="CC6600"/>
    <a:srgbClr val="FFCC66"/>
    <a:srgbClr val="CC9900"/>
    <a:srgbClr val="006699"/>
    <a:srgbClr val="CC3300"/>
    <a:srgbClr val="0000FF"/>
    <a:srgbClr val="0066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20408" autoAdjust="0"/>
    <p:restoredTop sz="85305" autoAdjust="0"/>
  </p:normalViewPr>
  <p:slideViewPr>
    <p:cSldViewPr>
      <p:cViewPr>
        <p:scale>
          <a:sx n="70" d="100"/>
          <a:sy n="70" d="100"/>
        </p:scale>
        <p:origin x="-1836" y="180"/>
      </p:cViewPr>
      <p:guideLst>
        <p:guide orient="horz" pos="2160"/>
        <p:guide orient="horz" pos="480"/>
        <p:guide orient="horz" pos="960"/>
        <p:guide pos="2880"/>
        <p:guide pos="384"/>
        <p:guide pos="480"/>
        <p:guide pos="768"/>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Lst>
  </p:outlineViewPr>
  <p:notesTextViewPr>
    <p:cViewPr>
      <p:scale>
        <a:sx n="100" d="100"/>
        <a:sy n="100" d="100"/>
      </p:scale>
      <p:origin x="0" y="0"/>
    </p:cViewPr>
  </p:notesTextViewPr>
  <p:sorterViewPr>
    <p:cViewPr>
      <p:scale>
        <a:sx n="100" d="100"/>
        <a:sy n="100" d="100"/>
      </p:scale>
      <p:origin x="0" y="0"/>
    </p:cViewPr>
  </p:sorterViewPr>
  <p:notesViewPr>
    <p:cSldViewPr>
      <p:cViewPr>
        <p:scale>
          <a:sx n="100" d="100"/>
          <a:sy n="100" d="100"/>
        </p:scale>
        <p:origin x="-1986" y="1704"/>
      </p:cViewPr>
      <p:guideLst>
        <p:guide orient="horz" pos="288"/>
        <p:guide orient="horz" pos="3312"/>
        <p:guide orient="horz" pos="3456"/>
        <p:guide pos="2202"/>
        <p:guide pos="288"/>
        <p:guide pos="384"/>
        <p:guide pos="432"/>
        <p:guide pos="576"/>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_rels/viewProps.xml.rels><?xml version="1.0" encoding="UTF-8" standalone="yes"?>
<Relationships xmlns="http://schemas.openxmlformats.org/package/2006/relationships"><Relationship Id="rId8" Type="http://schemas.openxmlformats.org/officeDocument/2006/relationships/slide" Target="slides/slide27.xml"/><Relationship Id="rId3" Type="http://schemas.openxmlformats.org/officeDocument/2006/relationships/slide" Target="slides/slide7.xml"/><Relationship Id="rId7" Type="http://schemas.openxmlformats.org/officeDocument/2006/relationships/slide" Target="slides/slide24.xml"/><Relationship Id="rId2" Type="http://schemas.openxmlformats.org/officeDocument/2006/relationships/slide" Target="slides/slide6.xml"/><Relationship Id="rId1" Type="http://schemas.openxmlformats.org/officeDocument/2006/relationships/slide" Target="slides/slide1.xml"/><Relationship Id="rId6" Type="http://schemas.openxmlformats.org/officeDocument/2006/relationships/slide" Target="slides/slide22.xml"/><Relationship Id="rId5" Type="http://schemas.openxmlformats.org/officeDocument/2006/relationships/slide" Target="slides/slide21.xml"/><Relationship Id="rId4" Type="http://schemas.openxmlformats.org/officeDocument/2006/relationships/slide" Target="slides/slide13.xml"/><Relationship Id="rId9" Type="http://schemas.openxmlformats.org/officeDocument/2006/relationships/slide" Target="slides/slide2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5714" name="Rectangle 2"/>
          <p:cNvSpPr>
            <a:spLocks noGrp="1" noChangeArrowheads="1"/>
          </p:cNvSpPr>
          <p:nvPr>
            <p:ph type="hdr" sz="quarter"/>
          </p:nvPr>
        </p:nvSpPr>
        <p:spPr bwMode="auto">
          <a:xfrm>
            <a:off x="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l" defTabSz="930275">
              <a:spcBef>
                <a:spcPct val="0"/>
              </a:spcBef>
              <a:buClr>
                <a:srgbClr val="000000"/>
              </a:buClr>
              <a:defRPr sz="1200"/>
            </a:lvl1pPr>
          </a:lstStyle>
          <a:p>
            <a:endParaRPr lang="en-US"/>
          </a:p>
        </p:txBody>
      </p:sp>
      <p:sp>
        <p:nvSpPr>
          <p:cNvPr id="115715" name="Rectangle 3"/>
          <p:cNvSpPr>
            <a:spLocks noGrp="1" noChangeArrowheads="1"/>
          </p:cNvSpPr>
          <p:nvPr>
            <p:ph type="dt" sz="quarter" idx="1"/>
          </p:nvPr>
        </p:nvSpPr>
        <p:spPr bwMode="auto">
          <a:xfrm>
            <a:off x="396240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r" defTabSz="930275">
              <a:spcBef>
                <a:spcPct val="0"/>
              </a:spcBef>
              <a:buClr>
                <a:srgbClr val="000000"/>
              </a:buClr>
              <a:defRPr sz="1200"/>
            </a:lvl1pPr>
          </a:lstStyle>
          <a:p>
            <a:endParaRPr lang="en-US"/>
          </a:p>
        </p:txBody>
      </p:sp>
      <p:sp>
        <p:nvSpPr>
          <p:cNvPr id="115716" name="Rectangle 4"/>
          <p:cNvSpPr>
            <a:spLocks noGrp="1" noChangeArrowheads="1"/>
          </p:cNvSpPr>
          <p:nvPr>
            <p:ph type="ftr" sz="quarter" idx="2"/>
          </p:nvPr>
        </p:nvSpPr>
        <p:spPr bwMode="auto">
          <a:xfrm>
            <a:off x="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l" defTabSz="930275">
              <a:spcBef>
                <a:spcPct val="0"/>
              </a:spcBef>
              <a:buClr>
                <a:srgbClr val="000000"/>
              </a:buClr>
              <a:defRPr sz="1200"/>
            </a:lvl1pPr>
          </a:lstStyle>
          <a:p>
            <a:endParaRPr lang="en-US"/>
          </a:p>
        </p:txBody>
      </p:sp>
      <p:sp>
        <p:nvSpPr>
          <p:cNvPr id="115717" name="Rectangle 5"/>
          <p:cNvSpPr>
            <a:spLocks noGrp="1" noChangeArrowheads="1"/>
          </p:cNvSpPr>
          <p:nvPr>
            <p:ph type="sldNum" sz="quarter" idx="3"/>
          </p:nvPr>
        </p:nvSpPr>
        <p:spPr bwMode="auto">
          <a:xfrm>
            <a:off x="396240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r" defTabSz="930275">
              <a:spcBef>
                <a:spcPct val="0"/>
              </a:spcBef>
              <a:buClr>
                <a:srgbClr val="000000"/>
              </a:buClr>
              <a:defRPr sz="1200"/>
            </a:lvl1pPr>
          </a:lstStyle>
          <a:p>
            <a:fld id="{118CEA00-CFF8-475F-A0CD-C88DEFA80530}" type="slidenum">
              <a:rPr lang="en-US"/>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00" name="Slide_Image_Placeholder"/>
          <p:cNvSpPr>
            <a:spLocks noGrp="1" noRot="1" noChangeAspect="1" noChangeArrowheads="1" noTextEdit="1"/>
          </p:cNvSpPr>
          <p:nvPr>
            <p:ph type="sldImg" idx="2"/>
          </p:nvPr>
        </p:nvSpPr>
        <p:spPr bwMode="auto">
          <a:xfrm>
            <a:off x="477838" y="463550"/>
            <a:ext cx="6035675" cy="4525963"/>
          </a:xfrm>
          <a:prstGeom prst="rect">
            <a:avLst/>
          </a:prstGeom>
          <a:noFill/>
          <a:ln w="9525">
            <a:solidFill>
              <a:srgbClr val="000000"/>
            </a:solidFill>
            <a:miter lim="800000"/>
            <a:headEnd/>
            <a:tailEnd/>
          </a:ln>
          <a:effectLst/>
        </p:spPr>
      </p:sp>
      <p:sp>
        <p:nvSpPr>
          <p:cNvPr id="4101" name="Notes_TextBox_Placeholder"/>
          <p:cNvSpPr>
            <a:spLocks noGrp="1" noChangeArrowheads="1"/>
          </p:cNvSpPr>
          <p:nvPr>
            <p:ph type="body" sz="quarter" idx="3"/>
          </p:nvPr>
        </p:nvSpPr>
        <p:spPr bwMode="auto">
          <a:xfrm>
            <a:off x="457200" y="5221288"/>
            <a:ext cx="6076950" cy="3656012"/>
          </a:xfrm>
          <a:prstGeom prst="rect">
            <a:avLst/>
          </a:prstGeom>
          <a:noFill/>
          <a:ln w="9525">
            <a:noFill/>
            <a:miter lim="800000"/>
            <a:headEnd/>
            <a:tailEnd/>
          </a:ln>
          <a:effectLst/>
        </p:spPr>
        <p:txBody>
          <a:bodyPr vert="horz" wrap="square" lIns="12915" tIns="12915" rIns="12915" bIns="12915"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104" name="NotesMaster_TextBoxGuide" hidden="1"/>
          <p:cNvSpPr>
            <a:spLocks noChangeShapeType="1"/>
          </p:cNvSpPr>
          <p:nvPr/>
        </p:nvSpPr>
        <p:spPr bwMode="auto">
          <a:xfrm>
            <a:off x="457200" y="8875713"/>
            <a:ext cx="6076950" cy="0"/>
          </a:xfrm>
          <a:prstGeom prst="line">
            <a:avLst/>
          </a:prstGeom>
          <a:noFill/>
          <a:ln w="9525">
            <a:solidFill>
              <a:srgbClr val="008200"/>
            </a:solidFill>
            <a:prstDash val="sysDot"/>
            <a:round/>
            <a:headEnd/>
            <a:tailEnd/>
          </a:ln>
          <a:effectLst/>
        </p:spPr>
        <p:txBody>
          <a:bodyPr wrap="none" anchor="ctr"/>
          <a:lstStyle/>
          <a:p>
            <a:endParaRPr lang="en-US"/>
          </a:p>
        </p:txBody>
      </p:sp>
      <p:sp>
        <p:nvSpPr>
          <p:cNvPr id="4106" name="Rectangle 10"/>
          <p:cNvSpPr>
            <a:spLocks noGrp="1" noChangeArrowheads="1"/>
          </p:cNvSpPr>
          <p:nvPr>
            <p:ph type="ftr" sz="quarter" idx="4"/>
          </p:nvPr>
        </p:nvSpPr>
        <p:spPr bwMode="auto">
          <a:xfrm>
            <a:off x="457200" y="9001125"/>
            <a:ext cx="6076950" cy="228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buClrTx/>
              <a:buFontTx/>
              <a:buNone/>
              <a:defRPr sz="1100"/>
            </a:lvl1pPr>
          </a:lstStyle>
          <a:p>
            <a:r>
              <a:rPr lang="en-US"/>
              <a:t>Oracle Database 11</a:t>
            </a:r>
            <a:r>
              <a:rPr lang="en-US" i="1"/>
              <a:t>g</a:t>
            </a:r>
            <a:r>
              <a:rPr lang="en-US"/>
              <a:t>: Administration Workshop I    7 - </a:t>
            </a:r>
            <a:fld id="{3D58373B-3767-4F8E-BBBB-70D86CF23416}" type="slidenum">
              <a:rPr lang="en-US"/>
              <a:pPr/>
              <a:t>‹#›</a:t>
            </a:fld>
            <a:endParaRPr lang="en-US"/>
          </a:p>
        </p:txBody>
      </p:sp>
    </p:spTree>
  </p:cSld>
  <p:clrMap bg1="lt1" tx1="dk1" bg2="lt2" tx2="dk2" accent1="accent1" accent2="accent2" accent3="accent3" accent4="accent4" accent5="accent5" accent6="accent6" hlink="hlink" folHlink="folHlink"/>
  <p:hf hdr="0" dt="0"/>
  <p:notesStyle>
    <a:lvl1pPr algn="l" defTabSz="457200" rtl="0" fontAlgn="base">
      <a:spcBef>
        <a:spcPct val="50000"/>
      </a:spcBef>
      <a:spcAft>
        <a:spcPct val="0"/>
      </a:spcAft>
      <a:buSzPct val="100000"/>
      <a:buFont typeface="Arial" pitchFamily="34" charset="0"/>
      <a:defRPr sz="1200" b="1" kern="1200">
        <a:solidFill>
          <a:schemeClr val="tx1"/>
        </a:solidFill>
        <a:latin typeface="Arial" pitchFamily="34" charset="0"/>
        <a:ea typeface="+mn-ea"/>
        <a:cs typeface="+mn-cs"/>
      </a:defRPr>
    </a:lvl1pPr>
    <a:lvl2pPr marL="114300" algn="l" defTabSz="457200" rtl="0" fontAlgn="base">
      <a:spcBef>
        <a:spcPct val="25000"/>
      </a:spcBef>
      <a:spcAft>
        <a:spcPct val="0"/>
      </a:spcAft>
      <a:buSzPct val="100000"/>
      <a:buFont typeface="Times New Roman" pitchFamily="18" charset="0"/>
      <a:defRPr sz="1200" kern="1200">
        <a:solidFill>
          <a:srgbClr val="000000"/>
        </a:solidFill>
        <a:latin typeface="Times New Roman" pitchFamily="18" charset="0"/>
        <a:ea typeface="+mn-ea"/>
        <a:cs typeface="+mn-cs"/>
      </a:defRPr>
    </a:lvl2pPr>
    <a:lvl3pPr marL="457200" indent="-228600" algn="l" defTabSz="457200" rtl="0" fontAlgn="base">
      <a:spcBef>
        <a:spcPct val="0"/>
      </a:spcBef>
      <a:spcAft>
        <a:spcPct val="0"/>
      </a:spcAft>
      <a:buSzPct val="100000"/>
      <a:buFont typeface="Times New Roman" pitchFamily="18" charset="0"/>
      <a:buChar char="•"/>
      <a:defRPr sz="1200" kern="1200">
        <a:solidFill>
          <a:srgbClr val="000000"/>
        </a:solidFill>
        <a:latin typeface="Times New Roman" pitchFamily="18" charset="0"/>
        <a:ea typeface="+mn-ea"/>
        <a:cs typeface="+mn-cs"/>
      </a:defRPr>
    </a:lvl3pPr>
    <a:lvl4pPr marL="800100" indent="-228600" algn="l" defTabSz="457200" rtl="0" fontAlgn="base">
      <a:spcBef>
        <a:spcPct val="0"/>
      </a:spcBef>
      <a:spcAft>
        <a:spcPct val="0"/>
      </a:spcAft>
      <a:buSzPct val="100000"/>
      <a:buFont typeface="Times New Roman" pitchFamily="18" charset="0"/>
      <a:buChar char="-"/>
      <a:defRPr sz="1200" kern="1200">
        <a:solidFill>
          <a:srgbClr val="000000"/>
        </a:solidFill>
        <a:latin typeface="Times New Roman" pitchFamily="18" charset="0"/>
        <a:ea typeface="+mn-ea"/>
        <a:cs typeface="+mn-cs"/>
      </a:defRPr>
    </a:lvl4pPr>
    <a:lvl5pPr marL="914400" algn="l" defTabSz="457200" rtl="0" fontAlgn="base">
      <a:spcBef>
        <a:spcPct val="0"/>
      </a:spcBef>
      <a:spcAft>
        <a:spcPct val="0"/>
      </a:spcAft>
      <a:buSzPct val="100000"/>
      <a:buFont typeface="Times New Roman" pitchFamily="18" charset="0"/>
      <a:defRPr sz="1100" kern="1200">
        <a:solidFill>
          <a:srgbClr val="000000"/>
        </a:solidFill>
        <a:latin typeface="Courier New" pitchFamily="49"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7442" name="Rectangle 2"/>
          <p:cNvSpPr>
            <a:spLocks noGrp="1" noRot="1" noChangeAspect="1" noChangeArrowheads="1" noTextEdit="1"/>
          </p:cNvSpPr>
          <p:nvPr>
            <p:ph type="sldImg"/>
          </p:nvPr>
        </p:nvSpPr>
        <p:spPr>
          <a:ln/>
        </p:spPr>
      </p:sp>
      <p:sp>
        <p:nvSpPr>
          <p:cNvPr id="317443" name="Rectangle 3"/>
          <p:cNvSpPr>
            <a:spLocks noGrp="1" noChangeArrowheads="1"/>
          </p:cNvSpPr>
          <p:nvPr>
            <p:ph type="body" idx="1"/>
          </p:nvPr>
        </p:nvSpPr>
        <p:spPr>
          <a:xfrm>
            <a:off x="458788" y="5221288"/>
            <a:ext cx="6073775" cy="3541712"/>
          </a:xfrm>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7 - </a:t>
            </a:r>
            <a:fld id="{C1BDB5B2-36E8-4B39-AD4E-7D0500FDBAD2}" type="slidenum">
              <a:rPr lang="en-US"/>
              <a:pPr/>
              <a:t>10</a:t>
            </a:fld>
            <a:endParaRPr lang="en-US"/>
          </a:p>
        </p:txBody>
      </p:sp>
      <p:sp>
        <p:nvSpPr>
          <p:cNvPr id="381960" name="Rectangle 8"/>
          <p:cNvSpPr>
            <a:spLocks noGrp="1" noRot="1" noChangeAspect="1" noChangeArrowheads="1" noTextEdit="1"/>
          </p:cNvSpPr>
          <p:nvPr>
            <p:ph type="sldImg"/>
          </p:nvPr>
        </p:nvSpPr>
        <p:spPr>
          <a:ln/>
        </p:spPr>
      </p:sp>
      <p:sp>
        <p:nvSpPr>
          <p:cNvPr id="381961" name="Rectangle 9"/>
          <p:cNvSpPr>
            <a:spLocks noGrp="1" noChangeArrowheads="1"/>
          </p:cNvSpPr>
          <p:nvPr>
            <p:ph type="body" idx="1"/>
          </p:nvPr>
        </p:nvSpPr>
        <p:spPr/>
        <p:txBody>
          <a:bodyPr/>
          <a:lstStyle/>
          <a:p>
            <a:r>
              <a:rPr lang="en-US"/>
              <a:t>Creating a New Tablespace (continued)</a:t>
            </a:r>
          </a:p>
          <a:p>
            <a:pPr lvl="1"/>
            <a:r>
              <a:rPr lang="en-US"/>
              <a:t>A tablespace must have at least one file. Choose the appropriate storage type, depending on your environment. Bigfile tablespaces are used with extremely large databases, in which ASM or other logical volume managers support the striping or redundant array of independent disks (RAID) and dynamically extensible logical volumes.</a:t>
            </a:r>
          </a:p>
          <a:p>
            <a:pPr lvl="2">
              <a:buFont typeface="Times New Roman" pitchFamily="18" charset="0"/>
              <a:buNone/>
            </a:pPr>
            <a:r>
              <a:rPr lang="en-US" altLang="en-US"/>
              <a:t>8.	On the Add Datafiles page select the desired storage type and enter the required information. For ASM choose the desired disk group. For File System enter a file name and file directory for the datafile.</a:t>
            </a:r>
          </a:p>
          <a:p>
            <a:pPr lvl="2">
              <a:buFont typeface="Times New Roman" pitchFamily="18" charset="0"/>
              <a:buNone/>
            </a:pPr>
            <a:r>
              <a:rPr lang="en-US" altLang="en-US"/>
              <a:t>9.	Enter the desired file size. </a:t>
            </a:r>
          </a:p>
          <a:p>
            <a:pPr lvl="2">
              <a:buFont typeface="Times New Roman" pitchFamily="18" charset="0"/>
              <a:buNone/>
            </a:pPr>
            <a:r>
              <a:rPr lang="en-US" altLang="en-US"/>
              <a:t>10.	In the Storage region, select “Automatically extend datafile when full (AUTOEXTEND)” and then specify an amount in the Increment field. This causes the data file to extend automatically each time it runs out of space. It is limited, of course, by the physical media on which it resides. Leave Maximum File Size as Unlimited or enter a maximum size. Click Continue to return to the Create Tablespace page.</a:t>
            </a:r>
          </a:p>
          <a:p>
            <a:pPr lvl="2">
              <a:buFont typeface="Times New Roman" pitchFamily="18" charset="0"/>
              <a:buNone/>
            </a:pPr>
            <a:r>
              <a:rPr lang="en-US" altLang="en-US"/>
              <a:t>12.	Back on the Create Tablespace page you can click the Storage tab to make modifications to the storage options for this tablespace if desired. In most cases, you can just accept all the defaults on the Storage page. Click OK to create the tablespace.</a:t>
            </a:r>
          </a:p>
          <a:p>
            <a:pPr lvl="1"/>
            <a:r>
              <a:rPr lang="en-US" altLang="en-US" b="1"/>
              <a:t>Note:</a:t>
            </a:r>
            <a:r>
              <a:rPr lang="en-US" altLang="en-US"/>
              <a:t> These steps show you how to quickly create a tablespace for most situations. You may need to change some options depending on your particular requirements.</a:t>
            </a:r>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7 - </a:t>
            </a:r>
            <a:fld id="{5B79B417-A2D8-44E0-BD55-30D005D18C53}" type="slidenum">
              <a:rPr lang="en-US"/>
              <a:pPr/>
              <a:t>11</a:t>
            </a:fld>
            <a:endParaRPr lang="en-US"/>
          </a:p>
        </p:txBody>
      </p:sp>
      <p:sp>
        <p:nvSpPr>
          <p:cNvPr id="336898" name="Rectangle 2"/>
          <p:cNvSpPr>
            <a:spLocks noGrp="1" noRot="1" noChangeAspect="1" noChangeArrowheads="1" noTextEdit="1"/>
          </p:cNvSpPr>
          <p:nvPr>
            <p:ph type="sldImg"/>
          </p:nvPr>
        </p:nvSpPr>
        <p:spPr>
          <a:ln/>
        </p:spPr>
      </p:sp>
      <p:sp>
        <p:nvSpPr>
          <p:cNvPr id="336899" name="Rectangle 3"/>
          <p:cNvSpPr>
            <a:spLocks noGrp="1" noChangeArrowheads="1"/>
          </p:cNvSpPr>
          <p:nvPr>
            <p:ph type="body" idx="1"/>
          </p:nvPr>
        </p:nvSpPr>
        <p:spPr>
          <a:xfrm>
            <a:off x="458788" y="5221288"/>
            <a:ext cx="6073775" cy="3541712"/>
          </a:xfrm>
        </p:spPr>
        <p:txBody>
          <a:bodyPr/>
          <a:lstStyle/>
          <a:p>
            <a:r>
              <a:rPr lang="en-US"/>
              <a:t>Storage for Tablespaces</a:t>
            </a:r>
          </a:p>
          <a:p>
            <a:pPr lvl="1"/>
            <a:r>
              <a:rPr lang="en-US" b="1"/>
              <a:t>Extent Allocation: </a:t>
            </a:r>
            <a:r>
              <a:rPr lang="en-US"/>
              <a:t>The extents in a locally managed tablespace can be allocated in one of these two ways:</a:t>
            </a:r>
          </a:p>
          <a:p>
            <a:pPr lvl="2"/>
            <a:r>
              <a:rPr lang="en-US" b="1"/>
              <a:t>Automatic:</a:t>
            </a:r>
            <a:r>
              <a:rPr lang="en-US"/>
              <a:t> Also called </a:t>
            </a:r>
            <a:r>
              <a:rPr lang="en-US" i="1"/>
              <a:t>autoallocate</a:t>
            </a:r>
            <a:r>
              <a:rPr lang="en-US"/>
              <a:t>, it specifies that the sizes of the extents in the tablespace are system managed. You cannot specify Automatic for a temporary tablespace. </a:t>
            </a:r>
          </a:p>
          <a:p>
            <a:pPr lvl="2"/>
            <a:r>
              <a:rPr lang="en-US" b="1"/>
              <a:t>Uniform:</a:t>
            </a:r>
            <a:r>
              <a:rPr lang="en-US"/>
              <a:t> It specifies that the tablespace is managed with uniform extents of a size that you specify. The default size is 1 MB. All extents of temporary tablespaces are uniform. You cannot specify Uniform for an undo tablespace.</a:t>
            </a:r>
          </a:p>
          <a:p>
            <a:pPr lvl="1"/>
            <a:r>
              <a:rPr lang="en-US" b="1"/>
              <a:t>Segment Space Management:</a:t>
            </a:r>
            <a:r>
              <a:rPr lang="en-US"/>
              <a:t> Segment space management in a locally managed tablespace can be specified as:</a:t>
            </a:r>
          </a:p>
          <a:p>
            <a:pPr lvl="2"/>
            <a:r>
              <a:rPr lang="en-US" b="1"/>
              <a:t>Automatic:</a:t>
            </a:r>
            <a:r>
              <a:rPr lang="en-US"/>
              <a:t> The Oracle database uses bitmaps to manage the free space in segments. The bitmap describes the status of each data block in a segment with respect to the amount of space in the block that is available for inserting rows. As more or less space becomes available in a data block, the new state is reflected in the bitmap. With bitmaps, the Oracle database manages free space more automatically. As a result, this form of space management is called Automatic Segment Space Management (ASSM).</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7 - </a:t>
            </a:r>
            <a:fld id="{C531D495-8FBC-45D3-BBF2-7FA334298D7E}" type="slidenum">
              <a:rPr lang="en-US"/>
              <a:pPr/>
              <a:t>12</a:t>
            </a:fld>
            <a:endParaRPr lang="en-US"/>
          </a:p>
        </p:txBody>
      </p:sp>
      <p:sp>
        <p:nvSpPr>
          <p:cNvPr id="391171" name="Rectangle 3"/>
          <p:cNvSpPr>
            <a:spLocks noGrp="1" noChangeArrowheads="1"/>
          </p:cNvSpPr>
          <p:nvPr>
            <p:ph type="body" idx="1"/>
          </p:nvPr>
        </p:nvSpPr>
        <p:spPr>
          <a:xfrm>
            <a:off x="457200" y="450850"/>
            <a:ext cx="6076950" cy="8426450"/>
          </a:xfrm>
        </p:spPr>
        <p:txBody>
          <a:bodyPr/>
          <a:lstStyle/>
          <a:p>
            <a:r>
              <a:rPr lang="en-US"/>
              <a:t>Storage for Tablespaces (continued)</a:t>
            </a:r>
          </a:p>
          <a:p>
            <a:pPr lvl="2">
              <a:spcBef>
                <a:spcPct val="25000"/>
              </a:spcBef>
            </a:pPr>
            <a:r>
              <a:rPr lang="en-US" b="1"/>
              <a:t>Manual:</a:t>
            </a:r>
            <a:r>
              <a:rPr lang="en-US"/>
              <a:t> This specifies that you want to use free lists for managing free space in segments. Free lists are lists of data blocks that have space available for inserting rows. This form of managing space in segments is called </a:t>
            </a:r>
            <a:r>
              <a:rPr lang="en-US" i="1"/>
              <a:t>manual segment space management</a:t>
            </a:r>
            <a:r>
              <a:rPr lang="en-US"/>
              <a:t> because of the need to specify and tune the </a:t>
            </a:r>
            <a:r>
              <a:rPr lang="en-US">
                <a:latin typeface="Courier New" pitchFamily="49" charset="0"/>
              </a:rPr>
              <a:t>PCTUSED</a:t>
            </a:r>
            <a:r>
              <a:rPr lang="en-US"/>
              <a:t>, </a:t>
            </a:r>
            <a:r>
              <a:rPr lang="en-US">
                <a:latin typeface="Courier New" pitchFamily="49" charset="0"/>
              </a:rPr>
              <a:t>FREELISTS</a:t>
            </a:r>
            <a:r>
              <a:rPr lang="en-US"/>
              <a:t>, and </a:t>
            </a:r>
            <a:r>
              <a:rPr lang="en-US">
                <a:latin typeface="Courier New" pitchFamily="49" charset="0"/>
              </a:rPr>
              <a:t>FREELIST</a:t>
            </a:r>
            <a:r>
              <a:rPr lang="en-US"/>
              <a:t> </a:t>
            </a:r>
            <a:r>
              <a:rPr lang="en-US">
                <a:latin typeface="Courier New" pitchFamily="49" charset="0"/>
              </a:rPr>
              <a:t>GROUPS</a:t>
            </a:r>
            <a:r>
              <a:rPr lang="en-US"/>
              <a:t> storage parameters for schema objects created in the tablespace. This is supported for backward compatibility; it is recommended that you use ASSM.</a:t>
            </a:r>
          </a:p>
          <a:p>
            <a:pPr lvl="1"/>
            <a:r>
              <a:rPr lang="en-US" b="1"/>
              <a:t>Compression Options: </a:t>
            </a:r>
            <a:r>
              <a:rPr lang="en-US"/>
              <a:t>Data segment compression is disabled by default. Enabling data segment compression can save disk space usage, reduce memory use in the buffer cache, and speed up query execution during reads. There is, however, a cost in CPU overhead for data loading and DML. It is especially useful in online analytical processing (OLAP) systems, where there are lengthy read-only operations, but can also be used in online transaction processing (OLTP) systems.</a:t>
            </a:r>
          </a:p>
          <a:p>
            <a:pPr lvl="1"/>
            <a:r>
              <a:rPr lang="en-US"/>
              <a:t>For more details about when to use compression clause, see the </a:t>
            </a:r>
            <a:r>
              <a:rPr lang="en-US" i="1"/>
              <a:t>Oracle Database</a:t>
            </a:r>
            <a:r>
              <a:rPr lang="en-US"/>
              <a:t> </a:t>
            </a:r>
            <a:r>
              <a:rPr lang="en-US" i="1"/>
              <a:t>Administrator’s Guide</a:t>
            </a:r>
            <a:r>
              <a:rPr lang="en-US"/>
              <a:t>.</a:t>
            </a:r>
          </a:p>
          <a:p>
            <a:pPr lvl="1"/>
            <a:r>
              <a:rPr lang="en-US" b="1"/>
              <a:t>Logging: </a:t>
            </a:r>
            <a:r>
              <a:rPr lang="en-US"/>
              <a:t>The logging clause sets the default logging value for any segment created in the tablespace.</a:t>
            </a:r>
            <a:r>
              <a:rPr lang="en-US" b="1"/>
              <a:t> </a:t>
            </a:r>
            <a:r>
              <a:rPr lang="en-US"/>
              <a:t>Changes made to objects in the tablespace are written to the redo log. If logging is not enabled, any direct loads using SQL*Loader and direct load </a:t>
            </a:r>
            <a:r>
              <a:rPr lang="en-US">
                <a:latin typeface="Courier New" pitchFamily="49" charset="0"/>
              </a:rPr>
              <a:t>INSERT</a:t>
            </a:r>
            <a:r>
              <a:rPr lang="en-US"/>
              <a:t> operations are not written to the redo log, and the objects are thus unrecoverable in the event of data loss. When an object is created without logging enabled, you must back up those objects if you want them to be recoverable. Choosing not to enable logging can have a significant impact on the ability to recover objects in the future. Use with caution. For more details about the logging clause, see the </a:t>
            </a:r>
            <a:r>
              <a:rPr lang="en-US" i="1"/>
              <a:t>Oracle Database</a:t>
            </a:r>
            <a:r>
              <a:rPr lang="en-US"/>
              <a:t> </a:t>
            </a:r>
            <a:r>
              <a:rPr lang="en-US" i="1"/>
              <a:t>SQL Reference</a:t>
            </a:r>
            <a:r>
              <a:rPr lang="en-US"/>
              <a:t>.</a:t>
            </a:r>
          </a:p>
          <a:p>
            <a:pPr lvl="1"/>
            <a:r>
              <a:rPr lang="en-US" b="1"/>
              <a:t>Note:</a:t>
            </a:r>
            <a:r>
              <a:rPr lang="en-US"/>
              <a:t> If </a:t>
            </a:r>
            <a:r>
              <a:rPr lang="en-US">
                <a:latin typeface="Courier New" pitchFamily="49" charset="0"/>
              </a:rPr>
              <a:t>FORCE LOGGING</a:t>
            </a:r>
            <a:r>
              <a:rPr lang="en-US"/>
              <a:t> mode is in effect for the database, it takes precedence over the tablespace logging setting. The database can be put into </a:t>
            </a:r>
            <a:r>
              <a:rPr lang="en-US">
                <a:latin typeface="Courier New" pitchFamily="49" charset="0"/>
              </a:rPr>
              <a:t>FORCE LOGGING</a:t>
            </a:r>
            <a:r>
              <a:rPr lang="en-US"/>
              <a:t> mode at the time of database creation or after database creation using the </a:t>
            </a:r>
            <a:r>
              <a:rPr lang="en-US">
                <a:latin typeface="Courier New" pitchFamily="49" charset="0"/>
              </a:rPr>
              <a:t>alter database force logging</a:t>
            </a:r>
            <a:r>
              <a:rPr lang="en-US"/>
              <a:t> command.</a:t>
            </a:r>
          </a:p>
          <a:p>
            <a:pPr lvl="1"/>
            <a:r>
              <a:rPr lang="en-US" b="1"/>
              <a:t>Block Information: </a:t>
            </a:r>
            <a:r>
              <a:rPr lang="en-US"/>
              <a:t>This region shows the block size that is used for the tablespace being created. It is displayed here as a read-only value. If you set any of the alternate block size initialization parameters (</a:t>
            </a:r>
            <a:r>
              <a:rPr lang="en-US">
                <a:latin typeface="Courier New" pitchFamily="49" charset="0"/>
              </a:rPr>
              <a:t>DB_nK_CACHE_SIZE</a:t>
            </a:r>
            <a:r>
              <a:rPr lang="en-US"/>
              <a:t>), those other values would be listed here as an option. </a:t>
            </a:r>
          </a:p>
          <a:p>
            <a:pPr lvl="1"/>
            <a:r>
              <a:rPr lang="en-US"/>
              <a:t>For more information about defining other block sizes, see the </a:t>
            </a:r>
            <a:r>
              <a:rPr lang="en-US" i="1"/>
              <a:t>Oracle Database Administrator’s Guide</a:t>
            </a:r>
            <a:r>
              <a:rPr lang="en-US"/>
              <a:t>.</a:t>
            </a:r>
          </a:p>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7 - </a:t>
            </a:r>
            <a:fld id="{1C7EFF47-8709-43FF-908F-6B06DA1C1243}" type="slidenum">
              <a:rPr lang="en-US"/>
              <a:pPr/>
              <a:t>13</a:t>
            </a:fld>
            <a:endParaRPr lang="en-US"/>
          </a:p>
        </p:txBody>
      </p:sp>
      <p:sp>
        <p:nvSpPr>
          <p:cNvPr id="339970" name="Rectangle 2"/>
          <p:cNvSpPr>
            <a:spLocks noGrp="1" noRot="1" noChangeAspect="1" noChangeArrowheads="1" noTextEdit="1"/>
          </p:cNvSpPr>
          <p:nvPr>
            <p:ph type="sldImg"/>
          </p:nvPr>
        </p:nvSpPr>
        <p:spPr>
          <a:ln/>
        </p:spPr>
      </p:sp>
      <p:sp>
        <p:nvSpPr>
          <p:cNvPr id="339971" name="Rectangle 3"/>
          <p:cNvSpPr>
            <a:spLocks noGrp="1" noChangeArrowheads="1"/>
          </p:cNvSpPr>
          <p:nvPr>
            <p:ph type="body" idx="1"/>
          </p:nvPr>
        </p:nvSpPr>
        <p:spPr>
          <a:xfrm>
            <a:off x="458788" y="5221288"/>
            <a:ext cx="6073775" cy="3541712"/>
          </a:xfrm>
        </p:spPr>
        <p:txBody>
          <a:bodyPr/>
          <a:lstStyle/>
          <a:p>
            <a:r>
              <a:rPr lang="en-US"/>
              <a:t>Tablespaces in the Preconfigured Database</a:t>
            </a:r>
          </a:p>
          <a:p>
            <a:pPr lvl="1"/>
            <a:r>
              <a:rPr lang="en-US"/>
              <a:t>The following tablespaces are created in the preconfigured database in this course:</a:t>
            </a:r>
          </a:p>
          <a:p>
            <a:pPr lvl="2">
              <a:buSzPct val="70000"/>
              <a:buFont typeface="Courier New" pitchFamily="49" charset="0"/>
              <a:buChar char="•"/>
            </a:pPr>
            <a:r>
              <a:rPr lang="en-US" b="1">
                <a:latin typeface="Courier New" pitchFamily="49" charset="0"/>
              </a:rPr>
              <a:t>SYSTEM</a:t>
            </a:r>
            <a:r>
              <a:rPr lang="en-US" b="1"/>
              <a:t>:</a:t>
            </a:r>
            <a:r>
              <a:rPr lang="en-US"/>
              <a:t> The </a:t>
            </a:r>
            <a:r>
              <a:rPr lang="en-US">
                <a:latin typeface="Courier New" pitchFamily="49" charset="0"/>
              </a:rPr>
              <a:t>SYSTEM</a:t>
            </a:r>
            <a:r>
              <a:rPr lang="en-US"/>
              <a:t> tablespace is used by the Oracle server to manage the database. </a:t>
            </a:r>
            <a:br>
              <a:rPr lang="en-US"/>
            </a:br>
            <a:r>
              <a:rPr lang="en-US"/>
              <a:t>It contains the data dictionary and tables that contain administrative information about the database. These are all contained in the </a:t>
            </a:r>
            <a:r>
              <a:rPr lang="en-US">
                <a:latin typeface="Courier New" pitchFamily="49" charset="0"/>
              </a:rPr>
              <a:t>SYS</a:t>
            </a:r>
            <a:r>
              <a:rPr lang="en-US"/>
              <a:t> schema and can be accessed only by the </a:t>
            </a:r>
            <a:r>
              <a:rPr lang="en-US">
                <a:latin typeface="Courier New" pitchFamily="49" charset="0"/>
              </a:rPr>
              <a:t>SYS</a:t>
            </a:r>
            <a:r>
              <a:rPr lang="en-US"/>
              <a:t> user or other administrative users with the required privilege.</a:t>
            </a:r>
          </a:p>
          <a:p>
            <a:pPr lvl="2">
              <a:buSzPct val="70000"/>
              <a:buFont typeface="Courier New" pitchFamily="49" charset="0"/>
              <a:buChar char="•"/>
            </a:pPr>
            <a:r>
              <a:rPr lang="en-US" b="1">
                <a:latin typeface="Courier New" pitchFamily="49" charset="0"/>
              </a:rPr>
              <a:t>SYSAUX</a:t>
            </a:r>
            <a:r>
              <a:rPr lang="en-US" b="1"/>
              <a:t>:</a:t>
            </a:r>
            <a:r>
              <a:rPr lang="en-US"/>
              <a:t> This is an auxiliary tablespace to the </a:t>
            </a:r>
            <a:r>
              <a:rPr lang="en-US">
                <a:latin typeface="Courier New" pitchFamily="49" charset="0"/>
              </a:rPr>
              <a:t>SYSTEM</a:t>
            </a:r>
            <a:r>
              <a:rPr lang="en-US"/>
              <a:t> tablespace. Some components and products that used the </a:t>
            </a:r>
            <a:r>
              <a:rPr lang="en-US">
                <a:latin typeface="Courier New" pitchFamily="49" charset="0"/>
              </a:rPr>
              <a:t>SYSTEM</a:t>
            </a:r>
            <a:r>
              <a:rPr lang="en-US"/>
              <a:t> tablespace or their own tablespaces in earlier releases of Oracle Database now use the </a:t>
            </a:r>
            <a:r>
              <a:rPr lang="en-US">
                <a:latin typeface="Courier New" pitchFamily="49" charset="0"/>
              </a:rPr>
              <a:t>SYSAUX</a:t>
            </a:r>
            <a:r>
              <a:rPr lang="en-US"/>
              <a:t> tablespace. Every Oracle Database 10</a:t>
            </a:r>
            <a:r>
              <a:rPr lang="en-US" i="1"/>
              <a:t>g</a:t>
            </a:r>
            <a:r>
              <a:rPr lang="en-US"/>
              <a:t> (or later release) database must have a </a:t>
            </a:r>
            <a:r>
              <a:rPr lang="en-US">
                <a:latin typeface="Courier New" pitchFamily="49" charset="0"/>
              </a:rPr>
              <a:t>SYSAUX</a:t>
            </a:r>
            <a:r>
              <a:rPr lang="en-US"/>
              <a:t> tablespace.</a:t>
            </a:r>
            <a:br>
              <a:rPr lang="en-US"/>
            </a:br>
            <a:r>
              <a:rPr lang="en-US"/>
              <a:t>In Enterprise Manager (EM), you can see a pie chart of the contents of this tablespace. To do this, click Tablespaces on the Administration page. Select SYSAUX and click Edit. Then click the Occupants tab. After creation, you can monitor the space usage of each occupant in the </a:t>
            </a:r>
            <a:r>
              <a:rPr lang="en-US">
                <a:latin typeface="Courier New" pitchFamily="49" charset="0"/>
              </a:rPr>
              <a:t>SYSAUX</a:t>
            </a:r>
            <a:r>
              <a:rPr lang="en-US"/>
              <a:t> tablespace by using EM. If you detect that a component is taking too much space in the </a:t>
            </a:r>
            <a:r>
              <a:rPr lang="en-US">
                <a:latin typeface="Courier New" pitchFamily="49" charset="0"/>
              </a:rPr>
              <a:t>SYSAUX</a:t>
            </a:r>
            <a:r>
              <a:rPr lang="en-US"/>
              <a:t> tablespace, or if you anticipate that it will, you can move the occupant into a different tablespace by selecting one of the occupants and clicking Change Tablespace.</a:t>
            </a:r>
          </a:p>
          <a:p>
            <a:pPr lvl="1">
              <a:buSzPct val="70000"/>
            </a:pPr>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7 - </a:t>
            </a:r>
            <a:fld id="{D6F7F953-E3BE-40C7-9328-2C5605A74A91}" type="slidenum">
              <a:rPr lang="en-US"/>
              <a:pPr/>
              <a:t>14</a:t>
            </a:fld>
            <a:endParaRPr lang="en-US"/>
          </a:p>
        </p:txBody>
      </p:sp>
      <p:sp>
        <p:nvSpPr>
          <p:cNvPr id="393219" name="Rectangle 3"/>
          <p:cNvSpPr>
            <a:spLocks noGrp="1" noChangeArrowheads="1"/>
          </p:cNvSpPr>
          <p:nvPr>
            <p:ph type="body" idx="1"/>
          </p:nvPr>
        </p:nvSpPr>
        <p:spPr>
          <a:xfrm>
            <a:off x="457200" y="450850"/>
            <a:ext cx="6076950" cy="8426450"/>
          </a:xfrm>
        </p:spPr>
        <p:txBody>
          <a:bodyPr/>
          <a:lstStyle/>
          <a:p>
            <a:r>
              <a:rPr lang="en-US"/>
              <a:t>Tablespaces in the Preconfigured Database (continued) </a:t>
            </a:r>
          </a:p>
          <a:p>
            <a:pPr lvl="2">
              <a:spcBef>
                <a:spcPct val="25000"/>
              </a:spcBef>
              <a:buSzPct val="70000"/>
              <a:buFont typeface="Courier New" pitchFamily="49" charset="0"/>
              <a:buChar char="•"/>
            </a:pPr>
            <a:r>
              <a:rPr lang="en-US" b="1">
                <a:latin typeface="Courier New" pitchFamily="49" charset="0"/>
              </a:rPr>
              <a:t>TEMP</a:t>
            </a:r>
            <a:r>
              <a:rPr lang="en-US" b="1"/>
              <a:t>:</a:t>
            </a:r>
            <a:r>
              <a:rPr lang="en-US"/>
              <a:t> Your temporary tablespace is used when you execute a SQL statement that requires the creation of temporary segments (such as a large sort or the creation of an index). Just as each user is assigned a default tablespace for storing created data objects, each user is assigned a temporary tablespace. The best practice is to define a default temporary tablespace for the database, which is assigned to all newly created users unless otherwise specified. In the preconfigured database, the </a:t>
            </a:r>
            <a:r>
              <a:rPr lang="en-US">
                <a:latin typeface="Courier New" pitchFamily="49" charset="0"/>
              </a:rPr>
              <a:t>TEMP</a:t>
            </a:r>
            <a:r>
              <a:rPr lang="en-US"/>
              <a:t> tablespace is specified as the default temporary tablespace. This means that if no temporary tablespace is specified when the user account is created, Oracle Database assigns this tablespace to the user.</a:t>
            </a:r>
          </a:p>
          <a:p>
            <a:pPr lvl="2">
              <a:buSzPct val="70000"/>
              <a:buFont typeface="Courier New" pitchFamily="49" charset="0"/>
              <a:buChar char="•"/>
            </a:pPr>
            <a:r>
              <a:rPr lang="en-US" b="1">
                <a:latin typeface="Courier New" pitchFamily="49" charset="0"/>
              </a:rPr>
              <a:t>UNDOTBS1</a:t>
            </a:r>
            <a:r>
              <a:rPr lang="en-US" b="1"/>
              <a:t>:</a:t>
            </a:r>
            <a:r>
              <a:rPr lang="en-US"/>
              <a:t> This is the undo tablespace used by the database server to store undo information. If a database uses Automatic Undo Management, then it can only use a single undo tablespace at any given time. This tablespace is created at database creation time.</a:t>
            </a:r>
          </a:p>
          <a:p>
            <a:pPr lvl="2">
              <a:buSzPct val="70000"/>
              <a:buFont typeface="Courier New" pitchFamily="49" charset="0"/>
              <a:buChar char="•"/>
            </a:pPr>
            <a:r>
              <a:rPr lang="en-US" b="1">
                <a:latin typeface="Courier New" pitchFamily="49" charset="0"/>
              </a:rPr>
              <a:t>USERS</a:t>
            </a:r>
            <a:r>
              <a:rPr lang="en-US" b="1"/>
              <a:t>:</a:t>
            </a:r>
            <a:r>
              <a:rPr lang="en-US"/>
              <a:t> </a:t>
            </a:r>
            <a:r>
              <a:rPr lang="en-US" altLang="en-US"/>
              <a:t>This tablespace is used to store user objects and data. If no default tablespace is specified when a user is created then the </a:t>
            </a:r>
            <a:r>
              <a:rPr lang="en-US" altLang="en-US">
                <a:latin typeface="Courier New" pitchFamily="49" charset="0"/>
              </a:rPr>
              <a:t>USERS</a:t>
            </a:r>
            <a:r>
              <a:rPr lang="en-US" altLang="en-US"/>
              <a:t> tablespace is the default tablespace for all objects created by that user. For the </a:t>
            </a:r>
            <a:r>
              <a:rPr lang="en-US" altLang="en-US">
                <a:latin typeface="Courier New" pitchFamily="49" charset="0"/>
              </a:rPr>
              <a:t>SYS</a:t>
            </a:r>
            <a:r>
              <a:rPr lang="en-US" altLang="en-US"/>
              <a:t> and </a:t>
            </a:r>
            <a:r>
              <a:rPr lang="en-US" altLang="en-US">
                <a:latin typeface="Courier New" pitchFamily="49" charset="0"/>
              </a:rPr>
              <a:t>SYSTEM</a:t>
            </a:r>
            <a:r>
              <a:rPr lang="en-US" altLang="en-US"/>
              <a:t> users, the default permanent tablespace is </a:t>
            </a:r>
            <a:r>
              <a:rPr lang="en-US" altLang="en-US">
                <a:latin typeface="Courier New" pitchFamily="49" charset="0"/>
              </a:rPr>
              <a:t>SYSTEM</a:t>
            </a:r>
            <a:r>
              <a:rPr lang="en-US" altLang="en-US"/>
              <a:t>. </a:t>
            </a:r>
          </a:p>
          <a:p>
            <a:pPr lvl="2">
              <a:buSzPct val="70000"/>
              <a:buFont typeface="Courier New" pitchFamily="49" charset="0"/>
              <a:buChar char="•"/>
            </a:pPr>
            <a:r>
              <a:rPr lang="en-US" b="1">
                <a:latin typeface="Courier New" pitchFamily="49" charset="0"/>
              </a:rPr>
              <a:t>EXAMPLE</a:t>
            </a:r>
            <a:r>
              <a:rPr lang="en-US" b="1"/>
              <a:t>:</a:t>
            </a:r>
            <a:r>
              <a:rPr lang="en-US"/>
              <a:t> This tablespace contains the sample schemas that can be installed when you create the database. The sample schemas provide a common platform for examples. Oracle documentation and courseware contain examples based on the sample schemas.</a:t>
            </a:r>
          </a:p>
          <a:p>
            <a:pPr lvl="1">
              <a:buSzPct val="70000"/>
            </a:pPr>
            <a:r>
              <a:rPr lang="en-US" altLang="en-US" b="1"/>
              <a:t>Note:</a:t>
            </a:r>
            <a:r>
              <a:rPr lang="en-US" altLang="en-US"/>
              <a:t> To simplify administration, it is common to have a tablespace for indexes alone.</a:t>
            </a:r>
          </a:p>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7 - </a:t>
            </a:r>
            <a:fld id="{72C416C6-9FE8-4183-862F-16D5A0FA4000}" type="slidenum">
              <a:rPr lang="en-US"/>
              <a:pPr/>
              <a:t>15</a:t>
            </a:fld>
            <a:endParaRPr lang="en-US"/>
          </a:p>
        </p:txBody>
      </p:sp>
      <p:sp>
        <p:nvSpPr>
          <p:cNvPr id="343042" name="Rectangle 2"/>
          <p:cNvSpPr>
            <a:spLocks noGrp="1" noRot="1" noChangeAspect="1" noChangeArrowheads="1" noTextEdit="1"/>
          </p:cNvSpPr>
          <p:nvPr>
            <p:ph type="sldImg"/>
          </p:nvPr>
        </p:nvSpPr>
        <p:spPr>
          <a:ln/>
        </p:spPr>
      </p:sp>
      <p:sp>
        <p:nvSpPr>
          <p:cNvPr id="343043" name="Rectangle 3"/>
          <p:cNvSpPr>
            <a:spLocks noGrp="1" noChangeArrowheads="1"/>
          </p:cNvSpPr>
          <p:nvPr>
            <p:ph type="body" idx="1"/>
          </p:nvPr>
        </p:nvSpPr>
        <p:spPr>
          <a:xfrm>
            <a:off x="458788" y="5221288"/>
            <a:ext cx="6073775" cy="3541712"/>
          </a:xfrm>
        </p:spPr>
        <p:txBody>
          <a:bodyPr/>
          <a:lstStyle/>
          <a:p>
            <a:r>
              <a:rPr lang="en-US"/>
              <a:t>Altering a Tablespace</a:t>
            </a:r>
          </a:p>
          <a:p>
            <a:pPr lvl="1"/>
            <a:r>
              <a:rPr lang="en-US"/>
              <a:t>After you create a tablespace, you can alter it in several ways as the needs of your system change.</a:t>
            </a:r>
          </a:p>
          <a:p>
            <a:pPr lvl="1"/>
            <a:r>
              <a:rPr lang="en-US" b="1"/>
              <a:t>Renaming:</a:t>
            </a:r>
            <a:r>
              <a:rPr lang="en-US"/>
              <a:t> Enter a new name for the tablespace and click Apply.</a:t>
            </a:r>
          </a:p>
          <a:p>
            <a:pPr lvl="1"/>
            <a:r>
              <a:rPr lang="en-US" b="1"/>
              <a:t>Changing the status:</a:t>
            </a:r>
            <a:r>
              <a:rPr lang="en-US"/>
              <a:t> A tablespace can be in one of three different statuses or states. Any of the following three states may not be available because their availability depends on the type of tablespace.</a:t>
            </a:r>
          </a:p>
          <a:p>
            <a:pPr lvl="2"/>
            <a:r>
              <a:rPr lang="en-US" b="1"/>
              <a:t>Read Write:</a:t>
            </a:r>
            <a:r>
              <a:rPr lang="en-US"/>
              <a:t> The tablespace is online and can be read from and written to.</a:t>
            </a:r>
          </a:p>
          <a:p>
            <a:pPr lvl="2"/>
            <a:r>
              <a:rPr lang="en-US" b="1"/>
              <a:t>Read Only:</a:t>
            </a:r>
            <a:r>
              <a:rPr lang="en-US"/>
              <a:t> Specify read-only to place the tablespace in transition read-only mode. In this state, existing transactions can be completed (committed or rolled back), but no further data manipulation language (DML) operations are allowed on objects in the tablespace. The tablespace is online while in the read-only state. You cannot make the </a:t>
            </a:r>
            <a:r>
              <a:rPr lang="en-US">
                <a:latin typeface="Courier New" pitchFamily="49" charset="0"/>
              </a:rPr>
              <a:t>SYSTEM</a:t>
            </a:r>
            <a:r>
              <a:rPr lang="en-US"/>
              <a:t> or </a:t>
            </a:r>
            <a:r>
              <a:rPr lang="en-US">
                <a:latin typeface="Courier New" pitchFamily="49" charset="0"/>
              </a:rPr>
              <a:t>SYSAUX</a:t>
            </a:r>
            <a:r>
              <a:rPr lang="en-US"/>
              <a:t> tablespaces read-only.</a:t>
            </a:r>
            <a:br>
              <a:rPr lang="en-US"/>
            </a:br>
            <a:r>
              <a:rPr lang="en-US" b="1"/>
              <a:t>Note:</a:t>
            </a:r>
            <a:r>
              <a:rPr lang="en-US"/>
              <a:t> The undo and temporary tablespaces cannot be made read-only.</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7 - </a:t>
            </a:r>
            <a:fld id="{00A680EA-A05E-4C38-A120-0F4370354721}" type="slidenum">
              <a:rPr lang="en-US"/>
              <a:pPr/>
              <a:t>16</a:t>
            </a:fld>
            <a:endParaRPr lang="en-US"/>
          </a:p>
        </p:txBody>
      </p:sp>
      <p:sp>
        <p:nvSpPr>
          <p:cNvPr id="395267" name="Rectangle 3"/>
          <p:cNvSpPr>
            <a:spLocks noGrp="1" noChangeArrowheads="1"/>
          </p:cNvSpPr>
          <p:nvPr>
            <p:ph type="body" idx="1"/>
          </p:nvPr>
        </p:nvSpPr>
        <p:spPr>
          <a:xfrm>
            <a:off x="457200" y="450850"/>
            <a:ext cx="6076950" cy="8426450"/>
          </a:xfrm>
        </p:spPr>
        <p:txBody>
          <a:bodyPr/>
          <a:lstStyle/>
          <a:p>
            <a:r>
              <a:rPr lang="en-US"/>
              <a:t>Altering a Tablespace (continued) </a:t>
            </a:r>
          </a:p>
          <a:p>
            <a:pPr lvl="2">
              <a:spcBef>
                <a:spcPct val="25000"/>
              </a:spcBef>
            </a:pPr>
            <a:r>
              <a:rPr lang="en-US" b="1"/>
              <a:t>Offline:</a:t>
            </a:r>
            <a:r>
              <a:rPr lang="en-US"/>
              <a:t> You can take an online tablespace offline so that this portion of the database is temporarily unavailable for general use. The rest of the database is open and available for users to access data. When you take it offline, you can use the following options:</a:t>
            </a:r>
          </a:p>
          <a:p>
            <a:pPr lvl="3"/>
            <a:r>
              <a:rPr lang="en-US" b="1"/>
              <a:t>Normal:</a:t>
            </a:r>
            <a:r>
              <a:rPr lang="en-US"/>
              <a:t> A tablespace can be taken offline normally if no error conditions exist for any of the data files of the tablespace. Oracle Database ensures that all data is written to disk by taking a checkpoint for all data files of the tablespace as it takes them offline.</a:t>
            </a:r>
          </a:p>
          <a:p>
            <a:pPr lvl="3"/>
            <a:r>
              <a:rPr lang="en-US" b="1"/>
              <a:t>Temporary:</a:t>
            </a:r>
            <a:r>
              <a:rPr lang="en-US"/>
              <a:t> A tablespace can be taken offline temporarily even if there are error conditions for one or more files of the tablespace. Oracle Database takes the data files (which are not already offline) offline, performing checkpointing on them as it does so. If no files are offline, but you use the Temporary clause, media recovery is not required to bring the tablespace back online. However, if one or more files of the tablespace are offline because of write errors, and you take the tablespace offline temporarily, the tablespace requires recovery before you can bring it back online.</a:t>
            </a:r>
          </a:p>
          <a:p>
            <a:pPr lvl="3"/>
            <a:r>
              <a:rPr lang="en-US" b="1"/>
              <a:t>Immediate:</a:t>
            </a:r>
            <a:r>
              <a:rPr lang="en-US"/>
              <a:t> A tablespace can be taken offline immediately without Oracle Database taking a checkpoint on any of the data files. When you specify Immediate, media recovery for the tablespace is required before the tablespace can be brought online. You cannot take a tablespace offline immediately if the database is running in </a:t>
            </a:r>
            <a:r>
              <a:rPr lang="en-US">
                <a:latin typeface="Courier New" pitchFamily="49" charset="0"/>
              </a:rPr>
              <a:t>NOARCHIVELOG</a:t>
            </a:r>
            <a:r>
              <a:rPr lang="en-US"/>
              <a:t> mode.</a:t>
            </a:r>
          </a:p>
          <a:p>
            <a:pPr lvl="3"/>
            <a:r>
              <a:rPr lang="en-US" b="1"/>
              <a:t>For Recover:</a:t>
            </a:r>
            <a:r>
              <a:rPr lang="en-US"/>
              <a:t> </a:t>
            </a:r>
            <a:r>
              <a:rPr lang="en-US">
                <a:solidFill>
                  <a:schemeClr val="tx1"/>
                </a:solidFill>
              </a:rPr>
              <a:t>The </a:t>
            </a:r>
            <a:r>
              <a:rPr lang="en-US">
                <a:solidFill>
                  <a:schemeClr val="tx1"/>
                </a:solidFill>
                <a:latin typeface="Courier New" pitchFamily="49" charset="0"/>
              </a:rPr>
              <a:t>FOR</a:t>
            </a:r>
            <a:r>
              <a:rPr lang="en-US">
                <a:solidFill>
                  <a:schemeClr val="tx1"/>
                </a:solidFill>
              </a:rPr>
              <a:t> </a:t>
            </a:r>
            <a:r>
              <a:rPr lang="en-US">
                <a:solidFill>
                  <a:schemeClr val="tx1"/>
                </a:solidFill>
                <a:latin typeface="Courier New" pitchFamily="49" charset="0"/>
              </a:rPr>
              <a:t>RECOVER</a:t>
            </a:r>
            <a:r>
              <a:rPr lang="en-US">
                <a:solidFill>
                  <a:schemeClr val="tx1"/>
                </a:solidFill>
              </a:rPr>
              <a:t> setting has been deprecated. The syntax is supported for backward compatibility.</a:t>
            </a:r>
          </a:p>
          <a:p>
            <a:pPr lvl="1"/>
            <a:r>
              <a:rPr lang="en-US" b="1">
                <a:solidFill>
                  <a:schemeClr val="tx1"/>
                </a:solidFill>
              </a:rPr>
              <a:t>Note:</a:t>
            </a:r>
            <a:r>
              <a:rPr lang="en-US">
                <a:solidFill>
                  <a:schemeClr val="tx1"/>
                </a:solidFill>
              </a:rPr>
              <a:t> </a:t>
            </a:r>
            <a:r>
              <a:rPr lang="en-US">
                <a:cs typeface="Arial" pitchFamily="34" charset="0"/>
              </a:rPr>
              <a:t>System tablespaces may not be taken offline.</a:t>
            </a:r>
            <a:endParaRPr lang="en-US">
              <a:solidFill>
                <a:schemeClr val="tx1"/>
              </a:solidFill>
            </a:endParaRPr>
          </a:p>
          <a:p>
            <a:pPr lvl="1"/>
            <a:r>
              <a:rPr lang="en-US" b="1">
                <a:solidFill>
                  <a:schemeClr val="tx1"/>
                </a:solidFill>
              </a:rPr>
              <a:t>Changing the size:</a:t>
            </a:r>
            <a:r>
              <a:rPr lang="en-US">
                <a:solidFill>
                  <a:schemeClr val="tx1"/>
                </a:solidFill>
              </a:rPr>
              <a:t> You can add space to an existing tablespace by either adding data files to the tablespace or changing the size of an existing data file.</a:t>
            </a:r>
          </a:p>
          <a:p>
            <a:pPr lvl="2"/>
            <a:r>
              <a:rPr lang="en-US">
                <a:solidFill>
                  <a:schemeClr val="tx1"/>
                </a:solidFill>
              </a:rPr>
              <a:t>To add a new data file to the tablespace, click Add. Then enter the information about the data file on the Add Datafile page.</a:t>
            </a:r>
            <a:br>
              <a:rPr lang="en-US">
                <a:solidFill>
                  <a:schemeClr val="tx1"/>
                </a:solidFill>
              </a:rPr>
            </a:br>
            <a:r>
              <a:rPr lang="en-US" b="1">
                <a:solidFill>
                  <a:schemeClr val="tx1"/>
                </a:solidFill>
              </a:rPr>
              <a:t>Note:</a:t>
            </a:r>
            <a:r>
              <a:rPr lang="en-US">
                <a:solidFill>
                  <a:schemeClr val="tx1"/>
                </a:solidFill>
              </a:rPr>
              <a:t> You cannot add additional data files to bigfile tablespaces.</a:t>
            </a:r>
          </a:p>
          <a:p>
            <a:pPr lvl="2"/>
            <a:r>
              <a:rPr lang="en-US">
                <a:solidFill>
                  <a:schemeClr val="tx1"/>
                </a:solidFill>
              </a:rPr>
              <a:t>To change the size of an existing data file, select the data file in the Datafiles region of the Edit Tablespace page by clicking the name of the data file, or select the data file and click Edit. Then, on the Edit Datafile page, you can change the size of the data file. You can make the tablespace either larger or smaller. However, you cannot make a data file smaller than the used space in the file; if you try to do so, you get the following error:</a:t>
            </a:r>
          </a:p>
          <a:p>
            <a:pPr lvl="4"/>
            <a:r>
              <a:rPr lang="en-US">
                <a:solidFill>
                  <a:schemeClr val="tx1"/>
                </a:solidFill>
              </a:rPr>
              <a:t>ORA-03297: file contains used data beyond requested RESIZE value</a:t>
            </a:r>
          </a:p>
          <a:p>
            <a:pPr lvl="1"/>
            <a:r>
              <a:rPr lang="en-US" b="1">
                <a:solidFill>
                  <a:schemeClr val="tx1"/>
                </a:solidFill>
              </a:rPr>
              <a:t>Storage options:</a:t>
            </a:r>
            <a:r>
              <a:rPr lang="en-US">
                <a:solidFill>
                  <a:schemeClr val="tx1"/>
                </a:solidFill>
              </a:rPr>
              <a:t> Click Storage to change the logging behavior of the tablespace.</a:t>
            </a:r>
          </a:p>
          <a:p>
            <a:pPr lvl="1"/>
            <a:r>
              <a:rPr lang="en-US" b="1">
                <a:solidFill>
                  <a:schemeClr val="tx1"/>
                </a:solidFill>
              </a:rPr>
              <a:t>Thresholds:</a:t>
            </a:r>
            <a:r>
              <a:rPr lang="en-US">
                <a:solidFill>
                  <a:schemeClr val="tx1"/>
                </a:solidFill>
              </a:rPr>
              <a:t> Click Thresholds to change the point at which a warning or critical level of space usage is reached on the tablespace. You have three options:</a:t>
            </a:r>
          </a:p>
          <a:p>
            <a:pPr lvl="2"/>
            <a:r>
              <a:rPr lang="en-US" b="1">
                <a:solidFill>
                  <a:schemeClr val="tx1"/>
                </a:solidFill>
              </a:rPr>
              <a:t>Use Database Default Thresholds:</a:t>
            </a:r>
            <a:r>
              <a:rPr lang="en-US">
                <a:solidFill>
                  <a:schemeClr val="tx1"/>
                </a:solidFill>
              </a:rPr>
              <a:t> This uses preset defaults, and you have the option of setting these defaults.</a:t>
            </a:r>
          </a:p>
          <a:p>
            <a:pPr lvl="2"/>
            <a:r>
              <a:rPr lang="en-US" b="1">
                <a:solidFill>
                  <a:schemeClr val="tx1"/>
                </a:solidFill>
              </a:rPr>
              <a:t>Specify Thresholds:</a:t>
            </a:r>
            <a:r>
              <a:rPr lang="en-US">
                <a:solidFill>
                  <a:schemeClr val="tx1"/>
                </a:solidFill>
              </a:rPr>
              <a:t> This enables you to set thresholds for this particular tablespace.</a:t>
            </a:r>
          </a:p>
          <a:p>
            <a:pPr lvl="2"/>
            <a:r>
              <a:rPr lang="en-US" b="1">
                <a:solidFill>
                  <a:schemeClr val="tx1"/>
                </a:solidFill>
              </a:rPr>
              <a:t>Disable Thresholds:</a:t>
            </a:r>
            <a:r>
              <a:rPr lang="en-US">
                <a:solidFill>
                  <a:schemeClr val="tx1"/>
                </a:solidFill>
              </a:rPr>
              <a:t> This turns off space usage alerts for this tablespace.</a:t>
            </a:r>
          </a:p>
          <a:p>
            <a:pPr lvl="1"/>
            <a:r>
              <a:rPr lang="en-US" b="1">
                <a:solidFill>
                  <a:schemeClr val="tx1"/>
                </a:solidFill>
              </a:rPr>
              <a:t>Note:</a:t>
            </a:r>
            <a:r>
              <a:rPr lang="en-US">
                <a:solidFill>
                  <a:schemeClr val="tx1"/>
                </a:solidFill>
              </a:rPr>
              <a:t> Space utilization is checked only every 10 minutes by default, so it may take a few minutes for a threshold alert to register.</a:t>
            </a:r>
          </a:p>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7 - </a:t>
            </a:r>
            <a:fld id="{DBDA9CF3-C36C-4A0B-8820-4946B667FF32}" type="slidenum">
              <a:rPr lang="en-US"/>
              <a:pPr/>
              <a:t>17</a:t>
            </a:fld>
            <a:endParaRPr lang="en-US"/>
          </a:p>
        </p:txBody>
      </p:sp>
      <p:sp>
        <p:nvSpPr>
          <p:cNvPr id="346114" name="Rectangle 2"/>
          <p:cNvSpPr>
            <a:spLocks noGrp="1" noRot="1" noChangeAspect="1" noChangeArrowheads="1" noTextEdit="1"/>
          </p:cNvSpPr>
          <p:nvPr>
            <p:ph type="sldImg"/>
          </p:nvPr>
        </p:nvSpPr>
        <p:spPr>
          <a:ln/>
        </p:spPr>
      </p:sp>
      <p:sp>
        <p:nvSpPr>
          <p:cNvPr id="346115" name="Rectangle 3"/>
          <p:cNvSpPr>
            <a:spLocks noGrp="1" noChangeArrowheads="1"/>
          </p:cNvSpPr>
          <p:nvPr>
            <p:ph type="body" idx="1"/>
          </p:nvPr>
        </p:nvSpPr>
        <p:spPr>
          <a:xfrm>
            <a:off x="458788" y="5221288"/>
            <a:ext cx="6073775" cy="3541712"/>
          </a:xfrm>
        </p:spPr>
        <p:txBody>
          <a:bodyPr/>
          <a:lstStyle/>
          <a:p>
            <a:pPr>
              <a:buClr>
                <a:srgbClr val="000000"/>
              </a:buClr>
            </a:pPr>
            <a:r>
              <a:rPr lang="en-US"/>
              <a:t>Actions with Tablespaces</a:t>
            </a:r>
          </a:p>
          <a:p>
            <a:pPr lvl="1">
              <a:buClr>
                <a:srgbClr val="000000"/>
              </a:buClr>
            </a:pPr>
            <a:r>
              <a:rPr lang="en-US"/>
              <a:t>Using the Actions menu, you can perform a variety of tasks with your tablespaces. Select a tablespace and then select the action that you want to perform.</a:t>
            </a:r>
          </a:p>
          <a:p>
            <a:pPr lvl="2"/>
            <a:r>
              <a:rPr lang="en-US" b="1"/>
              <a:t>Add Datafile:</a:t>
            </a:r>
            <a:r>
              <a:rPr lang="en-US"/>
              <a:t> Adds a data file to the tablespace, which makes the tablespace larger</a:t>
            </a:r>
          </a:p>
          <a:p>
            <a:pPr lvl="2"/>
            <a:r>
              <a:rPr lang="en-US" b="1"/>
              <a:t>Create Like:</a:t>
            </a:r>
            <a:r>
              <a:rPr lang="en-US"/>
              <a:t> Creates another tablespace by using the tablespace as a template</a:t>
            </a:r>
          </a:p>
          <a:p>
            <a:pPr lvl="2"/>
            <a:r>
              <a:rPr lang="en-US" b="1"/>
              <a:t>Generate DDL:</a:t>
            </a:r>
            <a:r>
              <a:rPr lang="en-US"/>
              <a:t> Generates the data definition language (DDL) statement that creates the tablespace. This can then be copied and pasted into a text file for use as a script or for documentation purposes.</a:t>
            </a:r>
          </a:p>
          <a:p>
            <a:pPr lvl="2"/>
            <a:r>
              <a:rPr lang="en-US" b="1"/>
              <a:t>Make Locally Managed:</a:t>
            </a:r>
            <a:r>
              <a:rPr lang="en-US"/>
              <a:t> Converts the tablespace to locally managed if the tablespace is currently dictionary managed. This conversion is one-way only; you cannot convert the tablespace back to dictionary managed. You can use the PL/SQL package </a:t>
            </a:r>
            <a:r>
              <a:rPr lang="en-US">
                <a:latin typeface="Courier New" pitchFamily="49" charset="0"/>
                <a:cs typeface="Arial" pitchFamily="34" charset="0"/>
              </a:rPr>
              <a:t>DBMS_SPACE_ADMIN.TABLESPACE_MIGRATE_FROM_LOCAL</a:t>
            </a:r>
            <a:r>
              <a:rPr lang="en-US">
                <a:cs typeface="Arial" pitchFamily="34" charset="0"/>
              </a:rPr>
              <a:t> to convert to dictionary managed if needed.</a:t>
            </a:r>
            <a:endParaRPr lang="en-US"/>
          </a:p>
          <a:p>
            <a:pPr lvl="2"/>
            <a:r>
              <a:rPr lang="en-US" b="1"/>
              <a:t>Make Readonly:</a:t>
            </a:r>
            <a:r>
              <a:rPr lang="en-US"/>
              <a:t> Stops all writes to the tablespace. Current transactions are allowed to complete, but no new DML or other write activities are allowed to start on the tablespace. This appears only if the tablespace is currently not read-only.</a:t>
            </a:r>
          </a:p>
          <a:p>
            <a:pPr lvl="2"/>
            <a:r>
              <a:rPr lang="en-US" b="1"/>
              <a:t>Make Writable:</a:t>
            </a:r>
            <a:r>
              <a:rPr lang="en-US"/>
              <a:t> Allows DML and other write activities to be initiated on objects in the tablespace. This appears only if the tablespace is currently not writable.</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7 - </a:t>
            </a:r>
            <a:fld id="{1B4B0DFD-A2CB-4AB3-83F5-317F2548DB28}" type="slidenum">
              <a:rPr lang="en-US"/>
              <a:pPr/>
              <a:t>18</a:t>
            </a:fld>
            <a:endParaRPr lang="en-US"/>
          </a:p>
        </p:txBody>
      </p:sp>
      <p:sp>
        <p:nvSpPr>
          <p:cNvPr id="397315" name="Rectangle 3"/>
          <p:cNvSpPr>
            <a:spLocks noGrp="1" noChangeArrowheads="1"/>
          </p:cNvSpPr>
          <p:nvPr>
            <p:ph type="body" idx="1"/>
          </p:nvPr>
        </p:nvSpPr>
        <p:spPr>
          <a:xfrm>
            <a:off x="457200" y="450850"/>
            <a:ext cx="6076950" cy="8426450"/>
          </a:xfrm>
        </p:spPr>
        <p:txBody>
          <a:bodyPr/>
          <a:lstStyle/>
          <a:p>
            <a:r>
              <a:rPr lang="en-US"/>
              <a:t>Actions with Tablespaces (continued)</a:t>
            </a:r>
          </a:p>
          <a:p>
            <a:pPr lvl="2">
              <a:spcBef>
                <a:spcPct val="25000"/>
              </a:spcBef>
            </a:pPr>
            <a:r>
              <a:rPr lang="en-US" b="1"/>
              <a:t>Place Online:</a:t>
            </a:r>
            <a:r>
              <a:rPr lang="en-US"/>
              <a:t> Brings a currently offline tablespace online</a:t>
            </a:r>
          </a:p>
          <a:p>
            <a:pPr lvl="2"/>
            <a:r>
              <a:rPr lang="en-US" b="1"/>
              <a:t>Reorganize:</a:t>
            </a:r>
            <a:r>
              <a:rPr lang="en-US"/>
              <a:t> Starts the Reorganization Wizard, which you can use to move objects around in the tablespace to reclaim space that otherwise may not be used. This is a task that should be performed during off-peak usage of the objects in the tablespace.</a:t>
            </a:r>
          </a:p>
          <a:p>
            <a:pPr lvl="2"/>
            <a:r>
              <a:rPr lang="en-US" b="1"/>
              <a:t>Run Segment Advisor:</a:t>
            </a:r>
            <a:r>
              <a:rPr lang="en-US"/>
              <a:t> Starts the Segment Advisor, which you can use to determine whether an object has space available for reclamation on the basis of the level of space fragmentation in the object. At the tablespace level, advice is generated for every segment in the tablespace.</a:t>
            </a:r>
          </a:p>
          <a:p>
            <a:pPr lvl="2"/>
            <a:r>
              <a:rPr lang="en-US" b="1"/>
              <a:t>Show Dependencies:</a:t>
            </a:r>
            <a:r>
              <a:rPr lang="en-US"/>
              <a:t> Shows objects on which this tablespace depends, or objects that depend on this tablespace</a:t>
            </a:r>
          </a:p>
          <a:p>
            <a:pPr lvl="2"/>
            <a:r>
              <a:rPr lang="en-US" b="1"/>
              <a:t>Show Tablespace Contents:</a:t>
            </a:r>
            <a:r>
              <a:rPr lang="en-US"/>
              <a:t> Shows information about all the segments in the tablespace, including a graphical map of all of the extents</a:t>
            </a:r>
            <a:endParaRPr lang="en-US" b="1"/>
          </a:p>
          <a:p>
            <a:pPr lvl="2"/>
            <a:r>
              <a:rPr lang="en-US" b="1"/>
              <a:t>Take Offline:</a:t>
            </a:r>
            <a:r>
              <a:rPr lang="en-US"/>
              <a:t> Makes a currently online tablespace unavailable. The tablespace is not deleted or dropped; it is just unavailable.</a:t>
            </a:r>
          </a:p>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7 - </a:t>
            </a:r>
            <a:fld id="{E6EE6131-3F41-41F8-8B17-05C6C4FE8982}" type="slidenum">
              <a:rPr lang="en-US"/>
              <a:pPr/>
              <a:t>19</a:t>
            </a:fld>
            <a:endParaRPr lang="en-US"/>
          </a:p>
        </p:txBody>
      </p:sp>
      <p:sp>
        <p:nvSpPr>
          <p:cNvPr id="349186" name="Rectangle 2"/>
          <p:cNvSpPr>
            <a:spLocks noGrp="1" noRot="1" noChangeAspect="1" noChangeArrowheads="1" noTextEdit="1"/>
          </p:cNvSpPr>
          <p:nvPr>
            <p:ph type="sldImg"/>
          </p:nvPr>
        </p:nvSpPr>
        <p:spPr>
          <a:ln/>
        </p:spPr>
      </p:sp>
      <p:sp>
        <p:nvSpPr>
          <p:cNvPr id="349187" name="Rectangle 3"/>
          <p:cNvSpPr>
            <a:spLocks noGrp="1" noChangeArrowheads="1"/>
          </p:cNvSpPr>
          <p:nvPr>
            <p:ph type="body" idx="1"/>
          </p:nvPr>
        </p:nvSpPr>
        <p:spPr>
          <a:xfrm>
            <a:off x="458788" y="5221288"/>
            <a:ext cx="6073775" cy="3541712"/>
          </a:xfrm>
        </p:spPr>
        <p:txBody>
          <a:bodyPr/>
          <a:lstStyle/>
          <a:p>
            <a:r>
              <a:rPr lang="en-US"/>
              <a:t>Dropping Tablespaces</a:t>
            </a:r>
          </a:p>
          <a:p>
            <a:pPr lvl="1"/>
            <a:r>
              <a:rPr lang="en-US"/>
              <a:t>You can drop a tablespace and its contents (the segments contained in the tablespace) from the database if the tablespace and its contents are no longer required. You must have the </a:t>
            </a:r>
            <a:r>
              <a:rPr lang="en-US">
                <a:latin typeface="Courier New" pitchFamily="49" charset="0"/>
              </a:rPr>
              <a:t>DROP</a:t>
            </a:r>
            <a:r>
              <a:rPr lang="en-US"/>
              <a:t> </a:t>
            </a:r>
            <a:r>
              <a:rPr lang="en-US">
                <a:latin typeface="Courier New" pitchFamily="49" charset="0"/>
              </a:rPr>
              <a:t>TABLESPACE</a:t>
            </a:r>
            <a:r>
              <a:rPr lang="en-US"/>
              <a:t> system privilege to drop a tablespace.</a:t>
            </a:r>
          </a:p>
          <a:p>
            <a:pPr lvl="1"/>
            <a:r>
              <a:rPr lang="en-US"/>
              <a:t>When you drop a tablespace, the file pointers in the control file of the associated database are removed. If you are using Oracle-managed files (OMF), the underlying operating system files are also removed. Otherwise, without OMF, you can optionally direct the Oracle server to delete the operating system files (data files) that constitute the dropped tablespace. If you do not direct the Oracle server to delete the data files at the same time that it deletes the tablespace, you must later use the appropriate commands of your operating system if you want them to be deleted.</a:t>
            </a:r>
          </a:p>
          <a:p>
            <a:pPr lvl="1"/>
            <a:r>
              <a:rPr lang="en-US"/>
              <a:t>You cannot drop a tablespace that contains active segments. For example, if a table in the tablespace is currently being used or if the tablespace contains undo data that is needed to roll back uncommitted transactions, you cannot drop the tablespace. The tablespace can be online or offline, but it is best to take the tablespace offline before dropping it.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7 - </a:t>
            </a:r>
            <a:fld id="{1BA3868F-B60D-4C5F-9E3C-A1B0CC406507}" type="slidenum">
              <a:rPr lang="en-US"/>
              <a:pPr/>
              <a:t>2</a:t>
            </a:fld>
            <a:endParaRPr lang="en-US"/>
          </a:p>
        </p:txBody>
      </p:sp>
      <p:sp>
        <p:nvSpPr>
          <p:cNvPr id="319490" name="Rectangle 2"/>
          <p:cNvSpPr>
            <a:spLocks noGrp="1" noRot="1" noChangeAspect="1" noChangeArrowheads="1" noTextEdit="1"/>
          </p:cNvSpPr>
          <p:nvPr>
            <p:ph type="sldImg"/>
          </p:nvPr>
        </p:nvSpPr>
        <p:spPr>
          <a:ln/>
        </p:spPr>
      </p:sp>
      <p:sp>
        <p:nvSpPr>
          <p:cNvPr id="319491" name="Rectangle 3"/>
          <p:cNvSpPr>
            <a:spLocks noGrp="1" noChangeArrowheads="1"/>
          </p:cNvSpPr>
          <p:nvPr>
            <p:ph type="body" idx="1"/>
          </p:nvPr>
        </p:nvSpPr>
        <p:spPr>
          <a:xfrm>
            <a:off x="458788" y="5221288"/>
            <a:ext cx="6073775" cy="3541712"/>
          </a:xfrm>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7 - </a:t>
            </a:r>
            <a:fld id="{01F1A4FF-9A4C-4B7B-A9C5-BF32E5EEAB5F}" type="slidenum">
              <a:rPr lang="en-US"/>
              <a:pPr/>
              <a:t>20</a:t>
            </a:fld>
            <a:endParaRPr lang="en-US"/>
          </a:p>
        </p:txBody>
      </p:sp>
      <p:sp>
        <p:nvSpPr>
          <p:cNvPr id="351234" name="Rectangle 2"/>
          <p:cNvSpPr>
            <a:spLocks noGrp="1" noRot="1" noChangeAspect="1" noChangeArrowheads="1" noTextEdit="1"/>
          </p:cNvSpPr>
          <p:nvPr>
            <p:ph type="sldImg"/>
          </p:nvPr>
        </p:nvSpPr>
        <p:spPr>
          <a:ln/>
        </p:spPr>
      </p:sp>
      <p:sp>
        <p:nvSpPr>
          <p:cNvPr id="351235" name="Rectangle 3"/>
          <p:cNvSpPr>
            <a:spLocks noGrp="1" noChangeArrowheads="1"/>
          </p:cNvSpPr>
          <p:nvPr>
            <p:ph type="body" idx="1"/>
          </p:nvPr>
        </p:nvSpPr>
        <p:spPr>
          <a:xfrm>
            <a:off x="458788" y="5221288"/>
            <a:ext cx="6073775" cy="3541712"/>
          </a:xfrm>
        </p:spPr>
        <p:txBody>
          <a:bodyPr/>
          <a:lstStyle/>
          <a:p>
            <a:r>
              <a:rPr lang="en-US"/>
              <a:t>Viewing Tablespace Information</a:t>
            </a:r>
          </a:p>
          <a:p>
            <a:pPr lvl="1"/>
            <a:r>
              <a:rPr lang="en-US"/>
              <a:t>Click View to see information about the selected tablespace. On the View Tablespace page, you can also click Edit to alter the tablespace.</a:t>
            </a:r>
          </a:p>
          <a:p>
            <a:pPr lvl="1"/>
            <a:r>
              <a:rPr lang="en-US"/>
              <a:t>Tablespace and data file information can also be obtained by querying the following:</a:t>
            </a:r>
          </a:p>
          <a:p>
            <a:pPr lvl="2"/>
            <a:r>
              <a:rPr lang="en-US" b="1"/>
              <a:t>Tablespace information:</a:t>
            </a:r>
          </a:p>
          <a:p>
            <a:pPr lvl="3"/>
            <a:r>
              <a:rPr lang="en-US">
                <a:latin typeface="Courier New" pitchFamily="49" charset="0"/>
              </a:rPr>
              <a:t>DBA_TABLESPACES</a:t>
            </a:r>
          </a:p>
          <a:p>
            <a:pPr lvl="3"/>
            <a:r>
              <a:rPr lang="en-US">
                <a:latin typeface="Courier New" pitchFamily="49" charset="0"/>
              </a:rPr>
              <a:t>V$TABLESPACE</a:t>
            </a:r>
          </a:p>
          <a:p>
            <a:pPr lvl="2"/>
            <a:r>
              <a:rPr lang="en-US" b="1"/>
              <a:t>Data file information:</a:t>
            </a:r>
          </a:p>
          <a:p>
            <a:pPr lvl="3"/>
            <a:r>
              <a:rPr lang="en-US">
                <a:latin typeface="Courier New" pitchFamily="49" charset="0"/>
              </a:rPr>
              <a:t>DBA_DATA_FILES</a:t>
            </a:r>
          </a:p>
          <a:p>
            <a:pPr lvl="3"/>
            <a:r>
              <a:rPr lang="en-US">
                <a:latin typeface="Courier New" pitchFamily="49" charset="0"/>
              </a:rPr>
              <a:t>V$DATAFILE</a:t>
            </a:r>
          </a:p>
          <a:p>
            <a:pPr lvl="1"/>
            <a:r>
              <a:rPr lang="en-US" b="1"/>
              <a:t>Note:</a:t>
            </a:r>
            <a:r>
              <a:rPr lang="en-US"/>
              <a:t> The </a:t>
            </a:r>
            <a:r>
              <a:rPr lang="en-US">
                <a:latin typeface="Courier New" pitchFamily="49" charset="0"/>
                <a:cs typeface="Courier New" pitchFamily="49" charset="0"/>
              </a:rPr>
              <a:t>V$DBFILE</a:t>
            </a:r>
            <a:r>
              <a:rPr lang="en-US"/>
              <a:t>  view displays all data files in the database. This view is retained for historical compatibility. Use of </a:t>
            </a:r>
            <a:r>
              <a:rPr lang="en-US">
                <a:latin typeface="Courier New" pitchFamily="49" charset="0"/>
                <a:cs typeface="Courier New" pitchFamily="49" charset="0"/>
              </a:rPr>
              <a:t>V$DATAFILE</a:t>
            </a:r>
            <a:r>
              <a:rPr lang="en-US"/>
              <a:t> is recommended instead.</a:t>
            </a:r>
          </a:p>
          <a:p>
            <a:pPr lvl="2"/>
            <a:r>
              <a:rPr lang="en-US" b="1"/>
              <a:t>Temp file information:</a:t>
            </a:r>
          </a:p>
          <a:p>
            <a:pPr lvl="3"/>
            <a:r>
              <a:rPr lang="en-US">
                <a:latin typeface="Courier New" pitchFamily="49" charset="0"/>
              </a:rPr>
              <a:t>DBA_TEMP_FILES</a:t>
            </a:r>
          </a:p>
          <a:p>
            <a:pPr lvl="3"/>
            <a:r>
              <a:rPr lang="en-US">
                <a:latin typeface="Courier New" pitchFamily="49" charset="0"/>
              </a:rPr>
              <a:t>V$TEMPFILE</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7 - </a:t>
            </a:r>
            <a:fld id="{070258EF-A94D-444A-A735-83933F693823}" type="slidenum">
              <a:rPr lang="en-US"/>
              <a:pPr/>
              <a:t>21</a:t>
            </a:fld>
            <a:endParaRPr lang="en-US"/>
          </a:p>
        </p:txBody>
      </p:sp>
      <p:sp>
        <p:nvSpPr>
          <p:cNvPr id="353282" name="Rectangle 2"/>
          <p:cNvSpPr>
            <a:spLocks noGrp="1" noRot="1" noChangeAspect="1" noChangeArrowheads="1" noTextEdit="1"/>
          </p:cNvSpPr>
          <p:nvPr>
            <p:ph type="sldImg"/>
          </p:nvPr>
        </p:nvSpPr>
        <p:spPr>
          <a:ln/>
        </p:spPr>
      </p:sp>
      <p:sp>
        <p:nvSpPr>
          <p:cNvPr id="353283" name="Rectangle 3"/>
          <p:cNvSpPr>
            <a:spLocks noGrp="1" noChangeArrowheads="1"/>
          </p:cNvSpPr>
          <p:nvPr>
            <p:ph type="body" idx="1"/>
          </p:nvPr>
        </p:nvSpPr>
        <p:spPr>
          <a:xfrm>
            <a:off x="458788" y="5221288"/>
            <a:ext cx="6073775" cy="3541712"/>
          </a:xfrm>
        </p:spPr>
        <p:txBody>
          <a:bodyPr/>
          <a:lstStyle/>
          <a:p>
            <a:r>
              <a:rPr lang="en-US"/>
              <a:t>Viewing Tablespace Contents </a:t>
            </a:r>
          </a:p>
          <a:p>
            <a:pPr lvl="1"/>
            <a:r>
              <a:rPr lang="en-US"/>
              <a:t>From either the main Tablespaces page or the page for a particular tablespace, select Show Tablespace Contents from the Actions drop-down list and click Go. On the Show Tablespace Contents page, detailed information about the tablespace is displayed, including a list of the segments in the tablespace, the type of each segment, the segment size, and the number of extents in each segment. Any of these four values can be used to sort the list by clicking the column header, or to filter the list by entering values in the Search region. For a dictionary-managed tablespace, additional columns are displayed:</a:t>
            </a:r>
          </a:p>
          <a:p>
            <a:pPr lvl="2"/>
            <a:r>
              <a:rPr lang="en-US"/>
              <a:t>Max Extents</a:t>
            </a:r>
          </a:p>
          <a:p>
            <a:pPr lvl="2"/>
            <a:r>
              <a:rPr lang="en-US"/>
              <a:t>Next</a:t>
            </a:r>
          </a:p>
          <a:p>
            <a:pPr lvl="2"/>
            <a:r>
              <a:rPr lang="en-US"/>
              <a:t>Percent Increase</a:t>
            </a:r>
          </a:p>
          <a:p>
            <a:pPr lvl="1"/>
            <a:r>
              <a:rPr lang="en-US"/>
              <a:t>To see a list of extents, click the link in the Extents column.</a:t>
            </a:r>
          </a:p>
          <a:p>
            <a:pPr lvl="1"/>
            <a:r>
              <a:rPr lang="en-US"/>
              <a:t>To view extents in a graphical way, expand the “Extent map” and move the cursor over individual extents. The following information is displayed: </a:t>
            </a:r>
          </a:p>
          <a:p>
            <a:pPr lvl="2"/>
            <a:r>
              <a:rPr lang="en-US"/>
              <a:t>Name of the segment to which the extent belongs</a:t>
            </a:r>
          </a:p>
          <a:p>
            <a:pPr lvl="2"/>
            <a:r>
              <a:rPr lang="en-US"/>
              <a:t>Extent ID</a:t>
            </a:r>
          </a:p>
          <a:p>
            <a:pPr lvl="2"/>
            <a:r>
              <a:rPr lang="en-US"/>
              <a:t>Block ID</a:t>
            </a:r>
          </a:p>
          <a:p>
            <a:pPr lvl="2"/>
            <a:r>
              <a:rPr lang="en-US"/>
              <a:t>Extent size in blocks</a:t>
            </a:r>
          </a:p>
          <a:p>
            <a:pPr lvl="2"/>
            <a:r>
              <a:rPr lang="en-US"/>
              <a:t>Data file in which the extent is stored</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7 - </a:t>
            </a:r>
            <a:fld id="{F7169674-64A6-498A-8714-73D946C94CF7}" type="slidenum">
              <a:rPr lang="en-US"/>
              <a:pPr/>
              <a:t>22</a:t>
            </a:fld>
            <a:endParaRPr lang="en-US"/>
          </a:p>
        </p:txBody>
      </p:sp>
      <p:sp>
        <p:nvSpPr>
          <p:cNvPr id="355330" name="Rectangle 2"/>
          <p:cNvSpPr>
            <a:spLocks noGrp="1" noRot="1" noChangeAspect="1" noChangeArrowheads="1" noTextEdit="1"/>
          </p:cNvSpPr>
          <p:nvPr>
            <p:ph type="sldImg"/>
          </p:nvPr>
        </p:nvSpPr>
        <p:spPr>
          <a:ln/>
        </p:spPr>
      </p:sp>
      <p:sp>
        <p:nvSpPr>
          <p:cNvPr id="355331" name="Rectangle 3"/>
          <p:cNvSpPr>
            <a:spLocks noGrp="1" noChangeArrowheads="1"/>
          </p:cNvSpPr>
          <p:nvPr>
            <p:ph type="body" idx="1"/>
          </p:nvPr>
        </p:nvSpPr>
        <p:spPr>
          <a:xfrm>
            <a:off x="458788" y="5202238"/>
            <a:ext cx="6073775" cy="3541712"/>
          </a:xfrm>
        </p:spPr>
        <p:txBody>
          <a:bodyPr/>
          <a:lstStyle/>
          <a:p>
            <a:r>
              <a:rPr lang="en-US"/>
              <a:t>Oracle-Managed Files (OMF)</a:t>
            </a:r>
          </a:p>
          <a:p>
            <a:pPr lvl="1"/>
            <a:r>
              <a:rPr lang="en-US"/>
              <a:t>Oracle-managed files eliminates the need for you to directly manage the operating system files in an Oracle database. You specify operations in terms of database objects rather than file names. The database internally uses standard file system interfaces to create and delete files as needed for the following database structures:</a:t>
            </a:r>
          </a:p>
          <a:p>
            <a:pPr lvl="2"/>
            <a:r>
              <a:rPr lang="en-US"/>
              <a:t>Tablespaces</a:t>
            </a:r>
          </a:p>
          <a:p>
            <a:pPr lvl="2"/>
            <a:r>
              <a:rPr lang="en-US"/>
              <a:t>Redo log files</a:t>
            </a:r>
          </a:p>
          <a:p>
            <a:pPr lvl="2"/>
            <a:r>
              <a:rPr lang="en-US"/>
              <a:t>Control files</a:t>
            </a:r>
          </a:p>
          <a:p>
            <a:pPr lvl="2"/>
            <a:r>
              <a:rPr lang="en-US"/>
              <a:t>Archived logs</a:t>
            </a:r>
          </a:p>
          <a:p>
            <a:pPr lvl="2"/>
            <a:r>
              <a:rPr lang="en-US"/>
              <a:t>Block change tracking files</a:t>
            </a:r>
          </a:p>
          <a:p>
            <a:pPr lvl="2"/>
            <a:r>
              <a:rPr lang="en-US"/>
              <a:t>Flashback logs</a:t>
            </a:r>
          </a:p>
          <a:p>
            <a:pPr lvl="2"/>
            <a:r>
              <a:rPr lang="en-US"/>
              <a:t>RMAN backups</a:t>
            </a:r>
          </a:p>
          <a:p>
            <a:pPr lvl="1">
              <a:lnSpc>
                <a:spcPct val="95000"/>
              </a:lnSpc>
              <a:spcBef>
                <a:spcPct val="15000"/>
              </a:spcBef>
            </a:pPr>
            <a:r>
              <a:rPr lang="en-US"/>
              <a:t>A database can have a mixture of Oracle-managed and unmanaged files. The file system directory specified by either of these parameters must already exist; the database does not create it. The directory must also have permissions for the database to create the files in it. </a:t>
            </a:r>
          </a:p>
          <a:p>
            <a:pPr lvl="1"/>
            <a:r>
              <a:rPr lang="en-US"/>
              <a:t>The example shows that after </a:t>
            </a:r>
            <a:r>
              <a:rPr lang="en-US" sz="1100">
                <a:latin typeface="Courier New" pitchFamily="49" charset="0"/>
              </a:rPr>
              <a:t>DB_CREATE_FILE_DEST</a:t>
            </a:r>
            <a:r>
              <a:rPr lang="en-US"/>
              <a:t> is set, the </a:t>
            </a:r>
            <a:r>
              <a:rPr lang="en-US" sz="1100">
                <a:latin typeface="Courier New" pitchFamily="49" charset="0"/>
              </a:rPr>
              <a:t>DATAFILE</a:t>
            </a:r>
            <a:r>
              <a:rPr lang="en-US"/>
              <a:t> clause can be omitted from a </a:t>
            </a:r>
            <a:r>
              <a:rPr lang="en-US" sz="1100">
                <a:latin typeface="Courier New" pitchFamily="49" charset="0"/>
              </a:rPr>
              <a:t>CREATE TABLESPACE</a:t>
            </a:r>
            <a:r>
              <a:rPr lang="en-US"/>
              <a:t> statement. The data file is created in the location specified by </a:t>
            </a:r>
            <a:r>
              <a:rPr lang="en-US" sz="1100">
                <a:latin typeface="Courier New" pitchFamily="49" charset="0"/>
              </a:rPr>
              <a:t>DB_CREATE_FILE_DEST</a:t>
            </a:r>
            <a:r>
              <a:rPr lang="en-US"/>
              <a:t>. When you create a tablespace as shown, default values are assigned to all parameters.</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7 - </a:t>
            </a:r>
            <a:fld id="{2FFA183E-8E4D-43D4-8FFC-D11F7424A76A}" type="slidenum">
              <a:rPr lang="en-US"/>
              <a:pPr/>
              <a:t>23</a:t>
            </a:fld>
            <a:endParaRPr lang="en-US"/>
          </a:p>
        </p:txBody>
      </p:sp>
      <p:sp>
        <p:nvSpPr>
          <p:cNvPr id="399363" name="Rectangle 3"/>
          <p:cNvSpPr>
            <a:spLocks noGrp="1" noChangeArrowheads="1"/>
          </p:cNvSpPr>
          <p:nvPr>
            <p:ph type="body" idx="1"/>
          </p:nvPr>
        </p:nvSpPr>
        <p:spPr>
          <a:xfrm>
            <a:off x="457200" y="450850"/>
            <a:ext cx="6076950" cy="8426450"/>
          </a:xfrm>
        </p:spPr>
        <p:txBody>
          <a:bodyPr/>
          <a:lstStyle/>
          <a:p>
            <a:r>
              <a:rPr lang="en-US"/>
              <a:t>Oracle-Managed Files (OMF) (continued)</a:t>
            </a:r>
            <a:endParaRPr lang="en-US" altLang="en-US"/>
          </a:p>
          <a:p>
            <a:pPr lvl="1"/>
            <a:r>
              <a:rPr lang="en-US" altLang="en-US"/>
              <a:t>Oracle-managed files have a specific naming format. For example, on Linux and Unix based systems the following format is used:</a:t>
            </a:r>
          </a:p>
          <a:p>
            <a:pPr lvl="4"/>
            <a:r>
              <a:rPr lang="en-US" altLang="en-US"/>
              <a:t>&lt;destination_prefix&gt;/o1_mf_%t_%u_.dbf</a:t>
            </a:r>
          </a:p>
          <a:p>
            <a:pPr lvl="1"/>
            <a:r>
              <a:rPr lang="en-US" altLang="en-US"/>
              <a:t>Do not rename an Oracle-managed file. The database identifies an Oracle-managed file based on its name. If you rename the file, the database is no longer able to recognize it as an Oracle-managed file and will not manage the file accordingly.</a:t>
            </a:r>
            <a:br>
              <a:rPr lang="en-US" altLang="en-US"/>
            </a:br>
            <a:r>
              <a:rPr lang="en-US" altLang="en-US"/>
              <a:t>The following example sets the default location for datafile creations to </a:t>
            </a:r>
            <a:r>
              <a:rPr lang="en-US" altLang="en-US" sz="1100">
                <a:latin typeface="Courier New" pitchFamily="49" charset="0"/>
              </a:rPr>
              <a:t>/u01/oradata</a:t>
            </a:r>
            <a:r>
              <a:rPr lang="en-US" altLang="en-US"/>
              <a:t> and then creates a tablespace </a:t>
            </a:r>
            <a:r>
              <a:rPr lang="en-US" altLang="en-US" sz="1100">
                <a:latin typeface="Courier New" pitchFamily="49" charset="0"/>
              </a:rPr>
              <a:t>tbs_1</a:t>
            </a:r>
            <a:r>
              <a:rPr lang="en-US" altLang="en-US"/>
              <a:t> with a datafile in that location.</a:t>
            </a:r>
          </a:p>
          <a:p>
            <a:pPr lvl="4"/>
            <a:r>
              <a:rPr lang="en-US" altLang="en-US"/>
              <a:t>SQL&gt; ALTER SYSTEM SET DB_CREATE_FILE_DEST = '/u01/oradata'; </a:t>
            </a:r>
          </a:p>
          <a:p>
            <a:pPr lvl="4"/>
            <a:r>
              <a:rPr lang="en-US" altLang="en-US"/>
              <a:t>SQL&gt; CREATE TABLESPACE tbs_1;</a:t>
            </a:r>
          </a:p>
          <a:p>
            <a:pPr lvl="1"/>
            <a:r>
              <a:rPr lang="en-US" altLang="en-US"/>
              <a:t>By default, Oracle-managed data files, including those for the </a:t>
            </a:r>
            <a:r>
              <a:rPr lang="en-US" altLang="en-US" sz="1100">
                <a:latin typeface="Courier New" pitchFamily="49" charset="0"/>
              </a:rPr>
              <a:t>SYSTEM</a:t>
            </a:r>
            <a:r>
              <a:rPr lang="en-US" altLang="en-US"/>
              <a:t> and </a:t>
            </a:r>
            <a:r>
              <a:rPr lang="en-US" altLang="en-US" sz="1100">
                <a:latin typeface="Courier New" pitchFamily="49" charset="0"/>
              </a:rPr>
              <a:t>SYSAUX</a:t>
            </a:r>
            <a:r>
              <a:rPr lang="en-US" altLang="en-US"/>
              <a:t> tablespaces, are 100MB and autoextensible. </a:t>
            </a:r>
          </a:p>
          <a:p>
            <a:pPr lvl="1"/>
            <a:r>
              <a:rPr lang="en-US" altLang="en-US" b="1"/>
              <a:t>Note:</a:t>
            </a:r>
            <a:r>
              <a:rPr lang="en-US" altLang="en-US"/>
              <a:t> By default, ASM uses OMF files, but if you specify an alias name for an ASM data file at tablespace creation time or when adding an ASM data file to an existing tablespace, then that file will not be OMF.</a:t>
            </a:r>
          </a:p>
          <a:p>
            <a:endParaRPr lang="en-US">
              <a:latin typeface="Times New Roman"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7 - </a:t>
            </a:r>
            <a:fld id="{5E0D904C-EEE9-40F6-97F1-C124D6072F75}" type="slidenum">
              <a:rPr lang="en-US"/>
              <a:pPr/>
              <a:t>24</a:t>
            </a:fld>
            <a:endParaRPr lang="en-US"/>
          </a:p>
        </p:txBody>
      </p:sp>
      <p:sp>
        <p:nvSpPr>
          <p:cNvPr id="357378" name="Rectangle 2"/>
          <p:cNvSpPr>
            <a:spLocks noGrp="1" noRot="1" noChangeAspect="1" noChangeArrowheads="1" noTextEdit="1"/>
          </p:cNvSpPr>
          <p:nvPr>
            <p:ph type="sldImg"/>
          </p:nvPr>
        </p:nvSpPr>
        <p:spPr>
          <a:ln/>
        </p:spPr>
      </p:sp>
      <p:sp>
        <p:nvSpPr>
          <p:cNvPr id="357379" name="Rectangle 3"/>
          <p:cNvSpPr>
            <a:spLocks noGrp="1" noChangeArrowheads="1"/>
          </p:cNvSpPr>
          <p:nvPr>
            <p:ph type="body" idx="1"/>
          </p:nvPr>
        </p:nvSpPr>
        <p:spPr>
          <a:xfrm>
            <a:off x="458788" y="5221288"/>
            <a:ext cx="6073775" cy="3541712"/>
          </a:xfrm>
        </p:spPr>
        <p:txBody>
          <a:bodyPr/>
          <a:lstStyle/>
          <a:p>
            <a:r>
              <a:rPr lang="en-US"/>
              <a:t>Enlarging the Database</a:t>
            </a:r>
          </a:p>
          <a:p>
            <a:pPr lvl="1"/>
            <a:r>
              <a:rPr lang="en-US"/>
              <a:t>These activities can be performed with Enterprise Manager or with SQL statements. The size of the database can be described as the sum of all of its tablespaces.</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7 - </a:t>
            </a:r>
            <a:fld id="{0ED31A40-81CC-4120-9314-73673FCE2590}" type="slidenum">
              <a:rPr lang="en-US"/>
              <a:pPr/>
              <a:t>25</a:t>
            </a:fld>
            <a:endParaRPr lang="en-US"/>
          </a:p>
        </p:txBody>
      </p:sp>
      <p:sp>
        <p:nvSpPr>
          <p:cNvPr id="401410" name="Rectangle 2"/>
          <p:cNvSpPr>
            <a:spLocks noGrp="1" noRot="1" noChangeAspect="1" noChangeArrowheads="1" noTextEdit="1"/>
          </p:cNvSpPr>
          <p:nvPr>
            <p:ph type="sldImg"/>
          </p:nvPr>
        </p:nvSpPr>
        <p:spPr>
          <a:ln/>
        </p:spPr>
      </p:sp>
      <p:sp>
        <p:nvSpPr>
          <p:cNvPr id="401411" name="Rectangle 3"/>
          <p:cNvSpPr>
            <a:spLocks noGrp="1" noChangeArrowheads="1"/>
          </p:cNvSpPr>
          <p:nvPr>
            <p:ph type="body" idx="1"/>
          </p:nvPr>
        </p:nvSpPr>
        <p:spPr>
          <a:xfrm>
            <a:off x="457200" y="5221288"/>
            <a:ext cx="6076950" cy="3541712"/>
          </a:xfrm>
        </p:spPr>
        <p:txBody>
          <a:bodyPr/>
          <a:lstStyle/>
          <a:p>
            <a:r>
              <a:rPr lang="en-US"/>
              <a:t>Answer: 1</a:t>
            </a:r>
          </a:p>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7 - </a:t>
            </a:r>
            <a:fld id="{74A9308F-C03E-4120-AC96-87742F0EDD2A}" type="slidenum">
              <a:rPr lang="en-US"/>
              <a:pPr/>
              <a:t>26</a:t>
            </a:fld>
            <a:endParaRPr lang="en-US"/>
          </a:p>
        </p:txBody>
      </p:sp>
      <p:sp>
        <p:nvSpPr>
          <p:cNvPr id="403458" name="Rectangle 2"/>
          <p:cNvSpPr>
            <a:spLocks noGrp="1" noRot="1" noChangeAspect="1" noChangeArrowheads="1" noTextEdit="1"/>
          </p:cNvSpPr>
          <p:nvPr>
            <p:ph type="sldImg"/>
          </p:nvPr>
        </p:nvSpPr>
        <p:spPr>
          <a:ln/>
        </p:spPr>
      </p:sp>
      <p:sp>
        <p:nvSpPr>
          <p:cNvPr id="403459" name="Rectangle 3"/>
          <p:cNvSpPr>
            <a:spLocks noGrp="1" noChangeArrowheads="1"/>
          </p:cNvSpPr>
          <p:nvPr>
            <p:ph type="body" idx="1"/>
          </p:nvPr>
        </p:nvSpPr>
        <p:spPr>
          <a:xfrm>
            <a:off x="457200" y="5221288"/>
            <a:ext cx="6076950" cy="3541712"/>
          </a:xfrm>
        </p:spPr>
        <p:txBody>
          <a:bodyPr/>
          <a:lstStyle/>
          <a:p>
            <a:r>
              <a:rPr lang="en-US"/>
              <a:t>Answer: 2</a:t>
            </a:r>
          </a:p>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7 - </a:t>
            </a:r>
            <a:fld id="{407AF698-883B-41E6-A3A4-019C2D553097}" type="slidenum">
              <a:rPr lang="en-US"/>
              <a:pPr/>
              <a:t>27</a:t>
            </a:fld>
            <a:endParaRPr lang="en-US"/>
          </a:p>
        </p:txBody>
      </p:sp>
      <p:sp>
        <p:nvSpPr>
          <p:cNvPr id="365570" name="Rectangle 2"/>
          <p:cNvSpPr>
            <a:spLocks noGrp="1" noRot="1" noChangeAspect="1" noChangeArrowheads="1" noTextEdit="1"/>
          </p:cNvSpPr>
          <p:nvPr>
            <p:ph type="sldImg"/>
          </p:nvPr>
        </p:nvSpPr>
        <p:spPr>
          <a:ln/>
        </p:spPr>
      </p:sp>
      <p:sp>
        <p:nvSpPr>
          <p:cNvPr id="365571" name="Rectangle 3"/>
          <p:cNvSpPr>
            <a:spLocks noGrp="1" noChangeArrowheads="1"/>
          </p:cNvSpPr>
          <p:nvPr>
            <p:ph type="body" idx="1"/>
          </p:nvPr>
        </p:nvSpPr>
        <p:spPr>
          <a:xfrm>
            <a:off x="458788" y="5221288"/>
            <a:ext cx="6073775" cy="3541712"/>
          </a:xfrm>
        </p:spPr>
        <p:txBody>
          <a:bodyP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7 - </a:t>
            </a:r>
            <a:fld id="{66750D4C-CF7D-4F72-8BB0-140931DFB911}" type="slidenum">
              <a:rPr lang="en-US"/>
              <a:pPr/>
              <a:t>28</a:t>
            </a:fld>
            <a:endParaRPr lang="en-US"/>
          </a:p>
        </p:txBody>
      </p:sp>
      <p:sp>
        <p:nvSpPr>
          <p:cNvPr id="367618" name="Rectangle 2"/>
          <p:cNvSpPr>
            <a:spLocks noGrp="1" noRot="1" noChangeAspect="1" noChangeArrowheads="1" noTextEdit="1"/>
          </p:cNvSpPr>
          <p:nvPr>
            <p:ph type="sldImg"/>
          </p:nvPr>
        </p:nvSpPr>
        <p:spPr>
          <a:ln/>
        </p:spPr>
      </p:sp>
      <p:sp>
        <p:nvSpPr>
          <p:cNvPr id="367619" name="Rectangle 3"/>
          <p:cNvSpPr>
            <a:spLocks noGrp="1" noChangeArrowheads="1"/>
          </p:cNvSpPr>
          <p:nvPr>
            <p:ph type="body" idx="1"/>
          </p:nvPr>
        </p:nvSpPr>
        <p:spPr>
          <a:xfrm>
            <a:off x="458788" y="5221288"/>
            <a:ext cx="6073775" cy="3541712"/>
          </a:xfrm>
        </p:spPr>
        <p:txBody>
          <a:bodyP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5507" name="Rectangle 3"/>
          <p:cNvSpPr>
            <a:spLocks noGrp="1" noChangeArrowheads="1"/>
          </p:cNvSpPr>
          <p:nvPr>
            <p:ph type="body" idx="1"/>
          </p:nvPr>
        </p:nvSpPr>
        <p:spPr>
          <a:xfrm>
            <a:off x="457200" y="457200"/>
            <a:ext cx="6076950" cy="8420100"/>
          </a:xfrm>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6 - </a:t>
            </a:r>
            <a:fld id="{AC1F048C-F555-4495-B8A8-2CE60DF0FEE2}" type="slidenum">
              <a:rPr lang="en-US"/>
              <a:pPr/>
              <a:t>3</a:t>
            </a:fld>
            <a:endParaRPr lang="en-US"/>
          </a:p>
        </p:txBody>
      </p:sp>
      <p:sp>
        <p:nvSpPr>
          <p:cNvPr id="310276" name="Rectangle 1028"/>
          <p:cNvSpPr>
            <a:spLocks noGrp="1" noRot="1" noChangeAspect="1" noChangeArrowheads="1" noTextEdit="1"/>
          </p:cNvSpPr>
          <p:nvPr>
            <p:ph type="sldImg"/>
          </p:nvPr>
        </p:nvSpPr>
        <p:spPr>
          <a:ln/>
        </p:spPr>
      </p:sp>
      <p:sp>
        <p:nvSpPr>
          <p:cNvPr id="310277" name="Rectangle 1029"/>
          <p:cNvSpPr>
            <a:spLocks noGrp="1" noChangeArrowheads="1"/>
          </p:cNvSpPr>
          <p:nvPr>
            <p:ph type="body" idx="1"/>
          </p:nvPr>
        </p:nvSpPr>
        <p:spPr/>
        <p:txBody>
          <a:bodyPr/>
          <a:lstStyle/>
          <a:p>
            <a:r>
              <a:rPr lang="en-US"/>
              <a:t>Storage Structures</a:t>
            </a:r>
          </a:p>
          <a:p>
            <a:pPr lvl="1"/>
            <a:r>
              <a:rPr lang="en-US"/>
              <a:t>A database is divided into logical storage units called </a:t>
            </a:r>
            <a:r>
              <a:rPr lang="en-US" i="1"/>
              <a:t>tablespaces</a:t>
            </a:r>
            <a:r>
              <a:rPr lang="en-US"/>
              <a:t>. Each tablespace has many logical Oracle data blocks. The </a:t>
            </a:r>
            <a:r>
              <a:rPr lang="en-US">
                <a:latin typeface="Courier New" pitchFamily="49" charset="0"/>
              </a:rPr>
              <a:t>DB_BLOCK_SIZE</a:t>
            </a:r>
            <a:r>
              <a:rPr lang="en-US"/>
              <a:t> parameter specifies how large a logical block is. A logical block can range from 2 KB to 32 KB in size. The default size is 8 KB. An Oracle data block is the smallest unit of logical I/O.</a:t>
            </a:r>
          </a:p>
          <a:p>
            <a:pPr lvl="1"/>
            <a:r>
              <a:rPr lang="en-US"/>
              <a:t>A specific number of contiguous logical blocks form an </a:t>
            </a:r>
            <a:r>
              <a:rPr lang="en-US" i="1"/>
              <a:t>extent</a:t>
            </a:r>
            <a:r>
              <a:rPr lang="en-US"/>
              <a:t>. A set of extents that are allocated for a certain logical structure form one segment.</a:t>
            </a:r>
          </a:p>
          <a:p>
            <a:pPr lvl="1"/>
            <a:r>
              <a:rPr lang="en-US"/>
              <a:t>The most commonly used block size should be picked as the standard block size. In many cases, this is the only block size that you need to specify. Typically, </a:t>
            </a:r>
            <a:r>
              <a:rPr lang="en-US">
                <a:latin typeface="Courier New" pitchFamily="49" charset="0"/>
                <a:cs typeface="Courier New" pitchFamily="49" charset="0"/>
              </a:rPr>
              <a:t>DB_BLOCK_SIZE</a:t>
            </a:r>
            <a:r>
              <a:rPr lang="en-US"/>
              <a:t> is set to either 4 KB or 8 KB. If you do not set a value for this parameter, the default data block size is operating system specific, which is generally adequate. You cannot change the block size after database creation except by re-creating the database.</a:t>
            </a:r>
          </a:p>
          <a:p>
            <a:pPr lvl="1"/>
            <a:r>
              <a:rPr lang="en-US"/>
              <a:t>If the database block size is different from the operating system block size, ensure that the database block size is a multiple of the operating system block size.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7 - </a:t>
            </a:r>
            <a:fld id="{D3711639-B994-4DB0-BFDA-AEFD1ED9DF52}" type="slidenum">
              <a:rPr lang="en-US"/>
              <a:pPr/>
              <a:t>4</a:t>
            </a:fld>
            <a:endParaRPr lang="en-US"/>
          </a:p>
        </p:txBody>
      </p:sp>
      <p:sp>
        <p:nvSpPr>
          <p:cNvPr id="323588" name="Rectangle 4"/>
          <p:cNvSpPr>
            <a:spLocks noGrp="1" noRot="1" noChangeAspect="1" noChangeArrowheads="1" noTextEdit="1"/>
          </p:cNvSpPr>
          <p:nvPr>
            <p:ph type="sldImg"/>
          </p:nvPr>
        </p:nvSpPr>
        <p:spPr>
          <a:ln/>
        </p:spPr>
      </p:sp>
      <p:sp>
        <p:nvSpPr>
          <p:cNvPr id="323589" name="Rectangle 5"/>
          <p:cNvSpPr>
            <a:spLocks noGrp="1" noChangeArrowheads="1"/>
          </p:cNvSpPr>
          <p:nvPr>
            <p:ph type="body" idx="1"/>
          </p:nvPr>
        </p:nvSpPr>
        <p:spPr/>
        <p:txBody>
          <a:bodyPr/>
          <a:lstStyle/>
          <a:p>
            <a:r>
              <a:rPr lang="en-US"/>
              <a:t>How Table Data Is Stored</a:t>
            </a:r>
          </a:p>
          <a:p>
            <a:pPr lvl="1"/>
            <a:r>
              <a:rPr lang="en-US"/>
              <a:t>When a table is created, a segment is created to hold its data. A tablespace contains a collection of segments.</a:t>
            </a:r>
          </a:p>
          <a:p>
            <a:pPr lvl="1"/>
            <a:r>
              <a:rPr lang="en-US"/>
              <a:t>Logically, a table contains rows of column values. A row is ultimately stored in a database block in the form of a row piece. It is called a </a:t>
            </a:r>
            <a:r>
              <a:rPr lang="en-US" i="1"/>
              <a:t>row piece</a:t>
            </a:r>
            <a:r>
              <a:rPr lang="en-US"/>
              <a:t> because, under some circumstances, the entire row may not be stored in one place. This happens when an inserted row is too large to fit into a single block (chained row) or when an update causes an existing row to outgrow the available free space of the current block (migrated row). Row pieces are also used when a table has more than 255 columns. In this case the pieces may be in the same block (intra-block chaining) or across multiple blocks.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7 - </a:t>
            </a:r>
            <a:fld id="{49403ACF-0472-45E4-A40C-3D0E2BF9C0D4}" type="slidenum">
              <a:rPr lang="en-US"/>
              <a:pPr/>
              <a:t>5</a:t>
            </a:fld>
            <a:endParaRPr lang="en-US"/>
          </a:p>
        </p:txBody>
      </p:sp>
      <p:sp>
        <p:nvSpPr>
          <p:cNvPr id="325634" name="Rectangle 2"/>
          <p:cNvSpPr>
            <a:spLocks noGrp="1" noRot="1" noChangeAspect="1" noChangeArrowheads="1" noTextEdit="1"/>
          </p:cNvSpPr>
          <p:nvPr>
            <p:ph type="sldImg"/>
          </p:nvPr>
        </p:nvSpPr>
        <p:spPr>
          <a:ln/>
        </p:spPr>
      </p:sp>
      <p:sp>
        <p:nvSpPr>
          <p:cNvPr id="325635" name="Rectangle 3"/>
          <p:cNvSpPr>
            <a:spLocks noGrp="1" noChangeArrowheads="1"/>
          </p:cNvSpPr>
          <p:nvPr>
            <p:ph type="body" idx="1"/>
          </p:nvPr>
        </p:nvSpPr>
        <p:spPr>
          <a:xfrm>
            <a:off x="458788" y="5221288"/>
            <a:ext cx="6073775" cy="3541712"/>
          </a:xfrm>
        </p:spPr>
        <p:txBody>
          <a:bodyPr/>
          <a:lstStyle/>
          <a:p>
            <a:r>
              <a:rPr lang="en-US"/>
              <a:t>Database Block: Contents</a:t>
            </a:r>
            <a:endParaRPr lang="en-US" b="0"/>
          </a:p>
          <a:p>
            <a:pPr lvl="2">
              <a:spcBef>
                <a:spcPct val="25000"/>
              </a:spcBef>
            </a:pPr>
            <a:r>
              <a:rPr lang="en-US" b="1"/>
              <a:t>Block header:</a:t>
            </a:r>
            <a:r>
              <a:rPr lang="en-US"/>
              <a:t> The block header contains the segment type (such as table or index), data block address, table directory, row directory, and transaction slots of approximately 23 bytes each, which are used when modifications are made to rows in the block. The block header grows downward from the top.</a:t>
            </a:r>
            <a:endParaRPr lang="en-US" b="1"/>
          </a:p>
          <a:p>
            <a:pPr lvl="2"/>
            <a:r>
              <a:rPr lang="en-US" b="1"/>
              <a:t>Row data:</a:t>
            </a:r>
            <a:r>
              <a:rPr lang="en-US"/>
              <a:t> This is the actual data for the rows in the block. Row data space grows upward from the bottom.</a:t>
            </a:r>
            <a:endParaRPr lang="en-US" b="1"/>
          </a:p>
          <a:p>
            <a:pPr lvl="2"/>
            <a:r>
              <a:rPr lang="en-US" b="1"/>
              <a:t>Free space:</a:t>
            </a:r>
            <a:r>
              <a:rPr lang="en-US"/>
              <a:t> Free space is in the middle of the block, enabling the header and the row data space to grow when necessary. Row data takes up free space as new rows are inserted or as columns of existing rows are updated with larger values.</a:t>
            </a:r>
            <a:br>
              <a:rPr lang="en-US"/>
            </a:br>
            <a:r>
              <a:rPr lang="en-US"/>
              <a:t>Examples of events that cause header growth:</a:t>
            </a:r>
          </a:p>
          <a:p>
            <a:pPr lvl="3"/>
            <a:r>
              <a:rPr lang="en-US"/>
              <a:t>Row directories that need more row entries</a:t>
            </a:r>
          </a:p>
          <a:p>
            <a:pPr lvl="3"/>
            <a:r>
              <a:rPr lang="en-US"/>
              <a:t>More transaction slots required than initially configured</a:t>
            </a:r>
          </a:p>
          <a:p>
            <a:pPr lvl="2">
              <a:buFont typeface="Times New Roman" pitchFamily="18" charset="0"/>
              <a:buNone/>
            </a:pPr>
            <a:r>
              <a:rPr lang="en-US"/>
              <a:t>	Initially, the free space in a block is contiguous. However, deletions and updates may fragment the free space in the block. The free space in the block is coalesced by the Oracle server when necessary.</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6 - </a:t>
            </a:r>
            <a:fld id="{323FE155-C822-4FFB-A4A4-607663B121BA}" type="slidenum">
              <a:rPr lang="en-US"/>
              <a:pPr/>
              <a:t>6</a:t>
            </a:fld>
            <a:endParaRPr lang="en-US"/>
          </a:p>
        </p:txBody>
      </p:sp>
      <p:sp>
        <p:nvSpPr>
          <p:cNvPr id="316420" name="Rectangle 4"/>
          <p:cNvSpPr>
            <a:spLocks noGrp="1" noRot="1" noChangeAspect="1" noChangeArrowheads="1" noTextEdit="1"/>
          </p:cNvSpPr>
          <p:nvPr>
            <p:ph type="sldImg"/>
          </p:nvPr>
        </p:nvSpPr>
        <p:spPr>
          <a:ln/>
        </p:spPr>
      </p:sp>
      <p:sp>
        <p:nvSpPr>
          <p:cNvPr id="316421" name="Rectangle 5"/>
          <p:cNvSpPr>
            <a:spLocks noGrp="1" noChangeArrowheads="1"/>
          </p:cNvSpPr>
          <p:nvPr>
            <p:ph type="body" idx="1"/>
          </p:nvPr>
        </p:nvSpPr>
        <p:spPr/>
        <p:txBody>
          <a:bodyPr/>
          <a:lstStyle/>
          <a:p>
            <a:r>
              <a:rPr lang="en-US"/>
              <a:t>Tablespaces and Data Files</a:t>
            </a:r>
          </a:p>
          <a:p>
            <a:pPr lvl="1"/>
            <a:r>
              <a:rPr lang="en-US"/>
              <a:t>Databases, tablespaces, and data files are closely related but have important differences.</a:t>
            </a:r>
          </a:p>
          <a:p>
            <a:pPr lvl="2"/>
            <a:r>
              <a:rPr lang="en-US"/>
              <a:t>An Oracle database consists of one or more logical storage units</a:t>
            </a:r>
            <a:r>
              <a:rPr lang="en-US">
                <a:cs typeface="Times New Roman" charset="0"/>
              </a:rPr>
              <a:t>—</a:t>
            </a:r>
            <a:r>
              <a:rPr lang="en-US"/>
              <a:t>its tablespaces</a:t>
            </a:r>
            <a:r>
              <a:rPr lang="en-US">
                <a:cs typeface="Times New Roman" charset="0"/>
              </a:rPr>
              <a:t>—that</a:t>
            </a:r>
            <a:r>
              <a:rPr lang="en-US"/>
              <a:t> collectively store all the database’s data.</a:t>
            </a:r>
          </a:p>
          <a:p>
            <a:pPr lvl="2"/>
            <a:r>
              <a:rPr lang="en-US"/>
              <a:t>Each tablespace in an Oracle database consists of one or more data files, which are physical structures that conform to the operating system on which the Oracle software runs.</a:t>
            </a:r>
          </a:p>
          <a:p>
            <a:pPr lvl="2"/>
            <a:r>
              <a:rPr lang="en-US"/>
              <a:t>A database’s data is collectively stored in the data files that constitute each tablespace of the database. An Oracle database must have a minimum of two tablespaces (the required </a:t>
            </a:r>
            <a:r>
              <a:rPr lang="en-US">
                <a:latin typeface="Courier New" pitchFamily="49" charset="0"/>
              </a:rPr>
              <a:t>SYSTEM</a:t>
            </a:r>
            <a:r>
              <a:rPr lang="en-US"/>
              <a:t> and </a:t>
            </a:r>
            <a:r>
              <a:rPr lang="en-US">
                <a:latin typeface="Courier New" pitchFamily="49" charset="0"/>
              </a:rPr>
              <a:t>SYSAUX</a:t>
            </a:r>
            <a:r>
              <a:rPr lang="en-US"/>
              <a:t> tablespaces), each with one data file. Another database can have three tablespaces, each consisting of two data files (for a total of six data files). A single database can have as many as 65,534 data files. </a:t>
            </a:r>
            <a:r>
              <a:rPr lang="en-US">
                <a:cs typeface="Arial" charset="0"/>
              </a:rPr>
              <a:t>If a tablespace consists for its lifetime of exactly one (and only one) data file, it is defined as a </a:t>
            </a:r>
            <a:r>
              <a:rPr lang="en-US" i="1">
                <a:cs typeface="Arial" charset="0"/>
              </a:rPr>
              <a:t>bigfile</a:t>
            </a:r>
            <a:r>
              <a:rPr lang="en-US">
                <a:cs typeface="Arial" charset="0"/>
              </a:rPr>
              <a:t> </a:t>
            </a:r>
            <a:r>
              <a:rPr lang="en-US" i="1">
                <a:cs typeface="Arial" charset="0"/>
              </a:rPr>
              <a:t>tablespace</a:t>
            </a:r>
            <a:r>
              <a:rPr lang="en-US">
                <a:cs typeface="Arial" charset="0"/>
              </a:rPr>
              <a:t>. This is a special case that is useful for data warehouse applications.</a:t>
            </a:r>
          </a:p>
          <a:p>
            <a:pPr lvl="2"/>
            <a:r>
              <a:rPr lang="en-US">
                <a:cs typeface="Arial" charset="0"/>
              </a:rPr>
              <a:t>A tempfile is a file that belongs to a temporary tablespace; it is created with the </a:t>
            </a:r>
            <a:r>
              <a:rPr lang="en-US">
                <a:latin typeface="Courier New" pitchFamily="49" charset="0"/>
                <a:cs typeface="Courier New" pitchFamily="49" charset="0"/>
              </a:rPr>
              <a:t>TEMPFILE</a:t>
            </a:r>
            <a:r>
              <a:rPr lang="en-US">
                <a:cs typeface="Arial" charset="0"/>
              </a:rPr>
              <a:t> option. Temporary tablespaces cannot contain permanent database objects such as tables, and are typically used for sorting.</a:t>
            </a:r>
          </a:p>
          <a:p>
            <a:pPr lvl="2">
              <a:buFont typeface="Times New Roman" charset="0"/>
              <a:buNone/>
            </a:pPr>
            <a:endParaRPr lang="en-US">
              <a:cs typeface="Arial"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6 - </a:t>
            </a:r>
            <a:fld id="{1C472A06-A2C0-4068-91EC-55FD39724C0B}" type="slidenum">
              <a:rPr lang="en-US"/>
              <a:pPr/>
              <a:t>7</a:t>
            </a:fld>
            <a:endParaRPr lang="en-US"/>
          </a:p>
        </p:txBody>
      </p:sp>
      <p:sp>
        <p:nvSpPr>
          <p:cNvPr id="320516" name="Rectangle 4"/>
          <p:cNvSpPr>
            <a:spLocks noGrp="1" noRot="1" noChangeAspect="1" noChangeArrowheads="1" noTextEdit="1"/>
          </p:cNvSpPr>
          <p:nvPr>
            <p:ph type="sldImg"/>
          </p:nvPr>
        </p:nvSpPr>
        <p:spPr>
          <a:ln/>
        </p:spPr>
      </p:sp>
      <p:sp>
        <p:nvSpPr>
          <p:cNvPr id="320517" name="Rectangle 5"/>
          <p:cNvSpPr>
            <a:spLocks noGrp="1" noChangeArrowheads="1"/>
          </p:cNvSpPr>
          <p:nvPr>
            <p:ph type="body" idx="1"/>
          </p:nvPr>
        </p:nvSpPr>
        <p:spPr/>
        <p:txBody>
          <a:bodyPr/>
          <a:lstStyle/>
          <a:p>
            <a:r>
              <a:rPr lang="en-US"/>
              <a:t>Space Management in Tablespaces</a:t>
            </a:r>
          </a:p>
          <a:p>
            <a:pPr lvl="1"/>
            <a:r>
              <a:rPr lang="en-US"/>
              <a:t>Tablespaces allocate space in extents. Tablespaces can be created to use one of the following two methods of keeping track of free and used space:</a:t>
            </a:r>
          </a:p>
          <a:p>
            <a:pPr lvl="2"/>
            <a:r>
              <a:rPr lang="en-US" b="1"/>
              <a:t>Locally managed tablespaces: </a:t>
            </a:r>
            <a:r>
              <a:rPr lang="en-US"/>
              <a:t>The extents are managed in the tablespace via bitmaps. Each bit in the bitmap corresponds to a block or a group of blocks. When an extent is allocated or freed for reuse, the Oracle server changes the bitmap values to show the new status of the blocks.</a:t>
            </a:r>
          </a:p>
          <a:p>
            <a:pPr lvl="2"/>
            <a:r>
              <a:rPr lang="en-US" b="1"/>
              <a:t>Dictionary-managed tablespaces: </a:t>
            </a:r>
            <a:r>
              <a:rPr lang="en-US"/>
              <a:t>The extents are managed by the data dictionary. The Oracle server updates the appropriate tables in the data dictionary whenever an extent is allocated or unallocated. This is for backward compatibility; it is recommended that you use locally managed tablespaces.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7 - </a:t>
            </a:r>
            <a:fld id="{E78CF6B8-431B-45C4-80C6-8D34A455D4A9}" type="slidenum">
              <a:rPr lang="en-US"/>
              <a:pPr/>
              <a:t>8</a:t>
            </a:fld>
            <a:endParaRPr lang="en-US"/>
          </a:p>
        </p:txBody>
      </p:sp>
      <p:sp>
        <p:nvSpPr>
          <p:cNvPr id="331778" name="Rectangle 2"/>
          <p:cNvSpPr>
            <a:spLocks noGrp="1" noRot="1" noChangeAspect="1" noChangeArrowheads="1" noTextEdit="1"/>
          </p:cNvSpPr>
          <p:nvPr>
            <p:ph type="sldImg"/>
          </p:nvPr>
        </p:nvSpPr>
        <p:spPr>
          <a:ln/>
        </p:spPr>
      </p:sp>
      <p:sp>
        <p:nvSpPr>
          <p:cNvPr id="331779" name="Rectangle 3"/>
          <p:cNvSpPr>
            <a:spLocks noGrp="1" noChangeArrowheads="1"/>
          </p:cNvSpPr>
          <p:nvPr>
            <p:ph type="body" idx="1"/>
          </p:nvPr>
        </p:nvSpPr>
        <p:spPr>
          <a:xfrm>
            <a:off x="458788" y="5221288"/>
            <a:ext cx="6073775" cy="3541712"/>
          </a:xfrm>
        </p:spPr>
        <p:txBody>
          <a:bodyPr/>
          <a:lstStyle/>
          <a:p>
            <a:r>
              <a:rPr lang="en-US"/>
              <a:t>Exploring the Storage Structure </a:t>
            </a:r>
          </a:p>
          <a:p>
            <a:pPr lvl="1"/>
            <a:r>
              <a:rPr lang="en-US"/>
              <a:t>Logical data structures are stored in the physical files of the database. You can easily view the logical structures of your database through Enterprise Manager (EM). Detailed information about each structure can be obtained by clicking the links in the Storage region of the Server page.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7 - </a:t>
            </a:r>
            <a:fld id="{3CF243C0-2363-407B-A787-862383D64D1A}" type="slidenum">
              <a:rPr lang="en-US"/>
              <a:pPr/>
              <a:t>9</a:t>
            </a:fld>
            <a:endParaRPr lang="en-US"/>
          </a:p>
        </p:txBody>
      </p:sp>
      <p:sp>
        <p:nvSpPr>
          <p:cNvPr id="333826" name="Rectangle 2"/>
          <p:cNvSpPr>
            <a:spLocks noGrp="1" noRot="1" noChangeAspect="1" noChangeArrowheads="1" noTextEdit="1"/>
          </p:cNvSpPr>
          <p:nvPr>
            <p:ph type="sldImg"/>
          </p:nvPr>
        </p:nvSpPr>
        <p:spPr>
          <a:ln/>
        </p:spPr>
      </p:sp>
      <p:sp>
        <p:nvSpPr>
          <p:cNvPr id="333827" name="Rectangle 3"/>
          <p:cNvSpPr>
            <a:spLocks noGrp="1" noChangeArrowheads="1"/>
          </p:cNvSpPr>
          <p:nvPr>
            <p:ph type="body" idx="1"/>
          </p:nvPr>
        </p:nvSpPr>
        <p:spPr>
          <a:xfrm>
            <a:off x="458788" y="5221288"/>
            <a:ext cx="6073775" cy="3541712"/>
          </a:xfrm>
        </p:spPr>
        <p:txBody>
          <a:bodyPr/>
          <a:lstStyle/>
          <a:p>
            <a:pPr marL="228600" indent="-228600">
              <a:lnSpc>
                <a:spcPct val="90000"/>
              </a:lnSpc>
            </a:pPr>
            <a:r>
              <a:rPr lang="en-US"/>
              <a:t>Creating a New Tablespace</a:t>
            </a:r>
          </a:p>
          <a:p>
            <a:pPr lvl="2">
              <a:spcBef>
                <a:spcPct val="25000"/>
              </a:spcBef>
              <a:buFont typeface="Times New Roman" pitchFamily="18" charset="0"/>
              <a:buNone/>
            </a:pPr>
            <a:r>
              <a:rPr lang="en-US"/>
              <a:t>1.	Click the Server tab, and then click Tablespaces under the Storage heading.</a:t>
            </a:r>
          </a:p>
          <a:p>
            <a:pPr lvl="2">
              <a:lnSpc>
                <a:spcPct val="97000"/>
              </a:lnSpc>
              <a:buFont typeface="Times New Roman" pitchFamily="18" charset="0"/>
              <a:buNone/>
            </a:pPr>
            <a:r>
              <a:rPr lang="en-US"/>
              <a:t>2.	Click Create. </a:t>
            </a:r>
            <a:br>
              <a:rPr lang="en-US"/>
            </a:br>
            <a:r>
              <a:rPr lang="en-US" b="1"/>
              <a:t>Note: </a:t>
            </a:r>
            <a:r>
              <a:rPr lang="en-US"/>
              <a:t>If you want to create a tablespace that is like an existing tablespace, select an existing tablespace and then select Create Like from the Actions menu. Click Go.</a:t>
            </a:r>
            <a:br>
              <a:rPr lang="en-US"/>
            </a:br>
            <a:r>
              <a:rPr lang="en-US"/>
              <a:t>The Create Tablespace page appears.</a:t>
            </a:r>
          </a:p>
          <a:p>
            <a:pPr lvl="2">
              <a:lnSpc>
                <a:spcPct val="97000"/>
              </a:lnSpc>
              <a:buFont typeface="Times New Roman" pitchFamily="18" charset="0"/>
              <a:buNone/>
            </a:pPr>
            <a:r>
              <a:rPr lang="en-US"/>
              <a:t>3.	Enter a name for the tablespace.</a:t>
            </a:r>
          </a:p>
          <a:p>
            <a:pPr lvl="2">
              <a:lnSpc>
                <a:spcPct val="97000"/>
              </a:lnSpc>
              <a:buFont typeface="Times New Roman" pitchFamily="18" charset="0"/>
              <a:buNone/>
            </a:pPr>
            <a:r>
              <a:rPr lang="en-US"/>
              <a:t>4.	Under the Extent Management heading, select Locally Managed. </a:t>
            </a:r>
            <a:br>
              <a:rPr lang="en-US"/>
            </a:br>
            <a:r>
              <a:rPr lang="en-US"/>
              <a:t>The extents of a locally managed tablespace are managed efficiently in the tablespace by the Oracle database server. For a dictionary-managed tablespace, you must manage extents more actively, and data dictionary access is required for tracking them. Dictionary-managed option is provided only for backward compatibility; Oracle does not recommend their use.</a:t>
            </a:r>
          </a:p>
          <a:p>
            <a:pPr lvl="2">
              <a:lnSpc>
                <a:spcPct val="97000"/>
              </a:lnSpc>
              <a:buFont typeface="Times New Roman" pitchFamily="18" charset="0"/>
              <a:buAutoNum type="arabicPeriod" startAt="5"/>
            </a:pPr>
            <a:r>
              <a:rPr lang="en-US"/>
              <a:t>Under the Type heading, select Permanent. </a:t>
            </a:r>
            <a:br>
              <a:rPr lang="en-US"/>
            </a:br>
            <a:r>
              <a:rPr lang="en-US"/>
              <a:t>Permanent tablespaces store permanent database objects that are created by the system or users.</a:t>
            </a:r>
          </a:p>
          <a:p>
            <a:pPr lvl="2">
              <a:lnSpc>
                <a:spcPct val="97000"/>
              </a:lnSpc>
              <a:spcBef>
                <a:spcPct val="25000"/>
              </a:spcBef>
              <a:buFont typeface="Times New Roman" pitchFamily="18" charset="0"/>
              <a:buNone/>
            </a:pPr>
            <a:r>
              <a:rPr lang="en-US"/>
              <a:t>6.	Under the Status heading, select Read Write. </a:t>
            </a:r>
            <a:br>
              <a:rPr lang="en-US"/>
            </a:br>
            <a:r>
              <a:rPr lang="en-US"/>
              <a:t>Read Write status means that users can read and write to the tablespace after it is created. This is the default.</a:t>
            </a:r>
          </a:p>
          <a:p>
            <a:pPr lvl="2">
              <a:lnSpc>
                <a:spcPct val="97000"/>
              </a:lnSpc>
              <a:buFont typeface="Times New Roman" pitchFamily="18" charset="0"/>
              <a:buNone/>
            </a:pPr>
            <a:r>
              <a:rPr lang="en-US"/>
              <a:t>7.	In the Datafiles region of the page, click Add to add data files to the tablespace. </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76482" name="Title_Gray_Number"/>
          <p:cNvSpPr>
            <a:spLocks noChangeArrowheads="1"/>
          </p:cNvSpPr>
          <p:nvPr/>
        </p:nvSpPr>
        <p:spPr bwMode="gray">
          <a:xfrm>
            <a:off x="3505200" y="952500"/>
            <a:ext cx="2057400" cy="4318000"/>
          </a:xfrm>
          <a:prstGeom prst="rect">
            <a:avLst/>
          </a:prstGeom>
          <a:solidFill>
            <a:srgbClr val="FFFFFF"/>
          </a:solidFill>
          <a:ln w="9525">
            <a:solidFill>
              <a:srgbClr val="FFFFFF"/>
            </a:solidFill>
            <a:miter lim="800000"/>
            <a:headEnd/>
            <a:tailEnd/>
          </a:ln>
          <a:effectLst/>
        </p:spPr>
        <p:txBody>
          <a:bodyPr wrap="none" lIns="12700" tIns="12700" rIns="12700" bIns="12700" anchor="ctr"/>
          <a:lstStyle/>
          <a:p>
            <a:pPr defTabSz="228600">
              <a:spcBef>
                <a:spcPct val="0"/>
              </a:spcBef>
              <a:buClr>
                <a:srgbClr val="000000"/>
              </a:buClr>
            </a:pPr>
            <a:r>
              <a:rPr lang="en-US" sz="27700">
                <a:solidFill>
                  <a:srgbClr val="CCCCCC"/>
                </a:solidFill>
                <a:latin typeface="Times New Roman" pitchFamily="18" charset="0"/>
              </a:rPr>
              <a:t>7</a:t>
            </a:r>
          </a:p>
        </p:txBody>
      </p:sp>
      <p:sp>
        <p:nvSpPr>
          <p:cNvPr id="276483" name="Default_Title"/>
          <p:cNvSpPr>
            <a:spLocks noGrp="1" noChangeArrowheads="1"/>
          </p:cNvSpPr>
          <p:nvPr>
            <p:ph type="ctrTitle"/>
          </p:nvPr>
        </p:nvSpPr>
        <p:spPr>
          <a:xfrm>
            <a:off x="914400" y="2667000"/>
            <a:ext cx="7315200" cy="685800"/>
          </a:xfrm>
        </p:spPr>
        <p:txBody>
          <a:bodyPr/>
          <a:lstStyle>
            <a:lvl1pPr>
              <a:spcBef>
                <a:spcPct val="0"/>
              </a:spcBef>
              <a:defRPr/>
            </a:lvl1pPr>
          </a:lstStyle>
          <a:p>
            <a:r>
              <a:rPr lang="en-US"/>
              <a:t>&lt;Insert Lesson, Module, Course Title&gt;</a:t>
            </a:r>
          </a:p>
        </p:txBody>
      </p:sp>
      <p:sp>
        <p:nvSpPr>
          <p:cNvPr id="276484" name="Title_PlaceholderSubtitle"/>
          <p:cNvSpPr>
            <a:spLocks noGrp="1" noChangeArrowheads="1"/>
          </p:cNvSpPr>
          <p:nvPr>
            <p:ph type="subTitle" idx="1"/>
          </p:nvPr>
        </p:nvSpPr>
        <p:spPr bwMode="auto">
          <a:xfrm>
            <a:off x="927100" y="4419600"/>
            <a:ext cx="7302500" cy="431800"/>
          </a:xfrm>
        </p:spPr>
        <p:txBody>
          <a:bodyPr/>
          <a:lstStyle>
            <a:lvl1pPr algn="ctr">
              <a:defRPr/>
            </a:lvl1pPr>
          </a:lstStyle>
          <a:p>
            <a:r>
              <a:rPr lang="en-US"/>
              <a:t>&lt;Insert Subtitle&gt;</a:t>
            </a:r>
          </a:p>
        </p:txBody>
      </p:sp>
      <p:pic>
        <p:nvPicPr>
          <p:cNvPr id="276501" name="Picture 21"/>
          <p:cNvPicPr>
            <a:picLocks noChangeAspect="1" noChangeArrowheads="1"/>
          </p:cNvPicPr>
          <p:nvPr/>
        </p:nvPicPr>
        <p:blipFill>
          <a:blip r:embed="rId2" cstate="print"/>
          <a:srcRect/>
          <a:stretch>
            <a:fillRect/>
          </a:stretch>
        </p:blipFill>
        <p:spPr bwMode="auto">
          <a:xfrm>
            <a:off x="0" y="6370638"/>
            <a:ext cx="9144000" cy="271462"/>
          </a:xfrm>
          <a:prstGeom prst="rect">
            <a:avLst/>
          </a:prstGeom>
          <a:noFill/>
          <a:ln w="9525">
            <a:noFill/>
            <a:miter lim="800000"/>
            <a:headEnd/>
            <a:tailEnd/>
          </a:ln>
        </p:spPr>
      </p:pic>
      <p:sp>
        <p:nvSpPr>
          <p:cNvPr id="276516" name="Slide_Copyright"/>
          <p:cNvSpPr>
            <a:spLocks noChangeArrowheads="1"/>
          </p:cNvSpPr>
          <p:nvPr/>
        </p:nvSpPr>
        <p:spPr bwMode="auto">
          <a:xfrm>
            <a:off x="2517775" y="6654800"/>
            <a:ext cx="4102100" cy="190500"/>
          </a:xfrm>
          <a:prstGeom prst="rect">
            <a:avLst/>
          </a:prstGeom>
          <a:noFill/>
          <a:ln w="9525">
            <a:noFill/>
            <a:miter lim="800000"/>
            <a:headEnd/>
            <a:tailEnd/>
          </a:ln>
          <a:effectLst/>
        </p:spPr>
        <p:txBody>
          <a:bodyPr wrap="none" anchor="ctr"/>
          <a:lstStyle/>
          <a:p>
            <a:pPr>
              <a:spcBef>
                <a:spcPct val="0"/>
              </a:spcBef>
              <a:buClrTx/>
              <a:buFontTx/>
              <a:buNone/>
            </a:pPr>
            <a:r>
              <a:rPr lang="en-US" sz="1200" b="0"/>
              <a:t>Copyright © 2009, Oracle. All rights reserved.</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8438" y="439738"/>
            <a:ext cx="1979612" cy="27590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439738"/>
            <a:ext cx="5786438" cy="27590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447800"/>
            <a:ext cx="3883025" cy="17510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5025" y="1447800"/>
            <a:ext cx="3883025" cy="17510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5459" name="Slide_PlaceholderText"/>
          <p:cNvSpPr>
            <a:spLocks noGrp="1" noChangeArrowheads="1"/>
          </p:cNvSpPr>
          <p:nvPr>
            <p:ph type="body" idx="1"/>
          </p:nvPr>
        </p:nvSpPr>
        <p:spPr bwMode="gray">
          <a:xfrm>
            <a:off x="609600" y="1447800"/>
            <a:ext cx="7918450" cy="1751013"/>
          </a:xfrm>
          <a:prstGeom prst="rect">
            <a:avLst/>
          </a:prstGeom>
          <a:noFill/>
          <a:ln w="9525">
            <a:noFill/>
            <a:miter lim="800000"/>
            <a:headEnd/>
            <a:tailEnd/>
          </a:ln>
          <a:effectLst/>
        </p:spPr>
        <p:txBody>
          <a:bodyPr vert="horz" wrap="square" lIns="12700" tIns="12700" rIns="12700" bIns="1270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275469" name="Picture 13"/>
          <p:cNvPicPr>
            <a:picLocks noChangeAspect="1" noChangeArrowheads="1"/>
          </p:cNvPicPr>
          <p:nvPr/>
        </p:nvPicPr>
        <p:blipFill>
          <a:blip r:embed="rId13" cstate="print"/>
          <a:srcRect/>
          <a:stretch>
            <a:fillRect/>
          </a:stretch>
        </p:blipFill>
        <p:spPr bwMode="auto">
          <a:xfrm>
            <a:off x="0" y="6370638"/>
            <a:ext cx="9144000" cy="271462"/>
          </a:xfrm>
          <a:prstGeom prst="rect">
            <a:avLst/>
          </a:prstGeom>
          <a:noFill/>
          <a:ln w="9525">
            <a:noFill/>
            <a:miter lim="800000"/>
            <a:headEnd/>
            <a:tailEnd/>
          </a:ln>
        </p:spPr>
      </p:pic>
      <p:sp>
        <p:nvSpPr>
          <p:cNvPr id="275462" name="Slide_Copyright"/>
          <p:cNvSpPr>
            <a:spLocks noChangeArrowheads="1"/>
          </p:cNvSpPr>
          <p:nvPr/>
        </p:nvSpPr>
        <p:spPr bwMode="auto">
          <a:xfrm>
            <a:off x="2517775" y="6654800"/>
            <a:ext cx="4102100" cy="190500"/>
          </a:xfrm>
          <a:prstGeom prst="rect">
            <a:avLst/>
          </a:prstGeom>
          <a:noFill/>
          <a:ln w="9525">
            <a:noFill/>
            <a:miter lim="800000"/>
            <a:headEnd/>
            <a:tailEnd/>
          </a:ln>
          <a:effectLst/>
        </p:spPr>
        <p:txBody>
          <a:bodyPr wrap="none" anchor="ctr"/>
          <a:lstStyle/>
          <a:p>
            <a:pPr>
              <a:spcBef>
                <a:spcPct val="0"/>
              </a:spcBef>
              <a:buClrTx/>
              <a:buFontTx/>
              <a:buNone/>
            </a:pPr>
            <a:r>
              <a:rPr lang="en-US" sz="1200" b="0"/>
              <a:t>Copyright © 2009, Oracle. All rights reserved.</a:t>
            </a:r>
          </a:p>
        </p:txBody>
      </p:sp>
      <p:grpSp>
        <p:nvGrpSpPr>
          <p:cNvPr id="275485" name="Group 29" hidden="1"/>
          <p:cNvGrpSpPr>
            <a:grpSpLocks/>
          </p:cNvGrpSpPr>
          <p:nvPr/>
        </p:nvGrpSpPr>
        <p:grpSpPr bwMode="auto">
          <a:xfrm>
            <a:off x="495300" y="390525"/>
            <a:ext cx="8153400" cy="5857875"/>
            <a:chOff x="296" y="246"/>
            <a:chExt cx="5136" cy="3690"/>
          </a:xfrm>
        </p:grpSpPr>
        <p:grpSp>
          <p:nvGrpSpPr>
            <p:cNvPr id="275480" name="Group 24" hidden="1"/>
            <p:cNvGrpSpPr>
              <a:grpSpLocks/>
            </p:cNvGrpSpPr>
            <p:nvPr userDrawn="1"/>
          </p:nvGrpSpPr>
          <p:grpSpPr bwMode="auto">
            <a:xfrm>
              <a:off x="374" y="246"/>
              <a:ext cx="4965" cy="3690"/>
              <a:chOff x="374" y="246"/>
              <a:chExt cx="4965" cy="3690"/>
            </a:xfrm>
          </p:grpSpPr>
          <p:sp>
            <p:nvSpPr>
              <p:cNvPr id="275470" name="Rectangle 14" hidden="1"/>
              <p:cNvSpPr>
                <a:spLocks noChangeArrowheads="1"/>
              </p:cNvSpPr>
              <p:nvPr userDrawn="1"/>
            </p:nvSpPr>
            <p:spPr bwMode="auto">
              <a:xfrm>
                <a:off x="374" y="336"/>
                <a:ext cx="4965" cy="3600"/>
              </a:xfrm>
              <a:prstGeom prst="rect">
                <a:avLst/>
              </a:prstGeom>
              <a:noFill/>
              <a:ln w="6350">
                <a:solidFill>
                  <a:schemeClr val="folHlink"/>
                </a:solidFill>
                <a:miter lim="800000"/>
                <a:headEnd type="none" w="sm" len="sm"/>
                <a:tailEnd type="none" w="sm" len="sm"/>
              </a:ln>
              <a:effectLst/>
            </p:spPr>
            <p:txBody>
              <a:bodyPr wrap="none" anchor="ctr"/>
              <a:lstStyle/>
              <a:p>
                <a:endParaRPr lang="en-US"/>
              </a:p>
            </p:txBody>
          </p:sp>
          <p:sp>
            <p:nvSpPr>
              <p:cNvPr id="275465" name="Delete_Instruction_Box" hidden="1"/>
              <p:cNvSpPr>
                <a:spLocks noChangeArrowheads="1"/>
              </p:cNvSpPr>
              <p:nvPr userDrawn="1"/>
            </p:nvSpPr>
            <p:spPr bwMode="gray">
              <a:xfrm>
                <a:off x="4026" y="246"/>
                <a:ext cx="1002" cy="176"/>
              </a:xfrm>
              <a:prstGeom prst="rect">
                <a:avLst/>
              </a:prstGeom>
              <a:solidFill>
                <a:srgbClr val="FFFFFF"/>
              </a:solidFill>
              <a:ln w="9525">
                <a:solidFill>
                  <a:schemeClr val="bg1"/>
                </a:solidFill>
                <a:miter lim="800000"/>
                <a:headEnd/>
                <a:tailEnd/>
              </a:ln>
              <a:effectLst/>
            </p:spPr>
            <p:txBody>
              <a:bodyPr wrap="none" anchor="ctr"/>
              <a:lstStyle/>
              <a:p>
                <a:pPr>
                  <a:spcBef>
                    <a:spcPct val="0"/>
                  </a:spcBef>
                  <a:buClrTx/>
                  <a:buFontTx/>
                  <a:buNone/>
                </a:pPr>
                <a:r>
                  <a:rPr lang="en-US" sz="1000" b="0">
                    <a:solidFill>
                      <a:schemeClr val="folHlink"/>
                    </a:solidFill>
                  </a:rPr>
                  <a:t>[ Delete from Slide Master ]</a:t>
                </a:r>
              </a:p>
            </p:txBody>
          </p:sp>
        </p:grpSp>
        <p:sp>
          <p:nvSpPr>
            <p:cNvPr id="275484" name="Line 28" hidden="1"/>
            <p:cNvSpPr>
              <a:spLocks noChangeShapeType="1"/>
            </p:cNvSpPr>
            <p:nvPr userDrawn="1"/>
          </p:nvSpPr>
          <p:spPr bwMode="auto">
            <a:xfrm>
              <a:off x="296" y="816"/>
              <a:ext cx="5136" cy="0"/>
            </a:xfrm>
            <a:prstGeom prst="line">
              <a:avLst/>
            </a:prstGeom>
            <a:noFill/>
            <a:ln w="6350">
              <a:solidFill>
                <a:schemeClr val="folHlink"/>
              </a:solidFill>
              <a:prstDash val="dash"/>
              <a:round/>
              <a:headEnd type="none" w="sm" len="sm"/>
              <a:tailEnd type="none" w="sm" len="sm"/>
            </a:ln>
            <a:effectLst/>
          </p:spPr>
          <p:txBody>
            <a:bodyPr/>
            <a:lstStyle/>
            <a:p>
              <a:endParaRPr lang="en-US"/>
            </a:p>
          </p:txBody>
        </p:sp>
      </p:grpSp>
      <p:sp>
        <p:nvSpPr>
          <p:cNvPr id="275458" name="Slide_PlaceholderTitle"/>
          <p:cNvSpPr>
            <a:spLocks noGrp="1" noChangeArrowheads="1"/>
          </p:cNvSpPr>
          <p:nvPr>
            <p:ph type="title"/>
          </p:nvPr>
        </p:nvSpPr>
        <p:spPr bwMode="auto">
          <a:xfrm>
            <a:off x="609600" y="439738"/>
            <a:ext cx="7918450" cy="876300"/>
          </a:xfrm>
          <a:prstGeom prst="rect">
            <a:avLst/>
          </a:prstGeom>
          <a:noFill/>
          <a:ln w="9525">
            <a:noFill/>
            <a:miter lim="800000"/>
            <a:headEnd/>
            <a:tailEnd/>
          </a:ln>
          <a:effectLst/>
        </p:spPr>
        <p:txBody>
          <a:bodyPr vert="horz" wrap="square" lIns="12700" tIns="12700" rIns="12700" bIns="12700" numCol="1" anchor="t" anchorCtr="0" compatLnSpc="1">
            <a:prstTxWarp prst="textNoShape">
              <a:avLst/>
            </a:prstTxWarp>
          </a:bodyPr>
          <a:lstStyle/>
          <a:p>
            <a:pPr lvl="0"/>
            <a:r>
              <a:rPr lang="en-US" smtClean="0"/>
              <a:t>Click to edit Master title style </a:t>
            </a:r>
          </a:p>
        </p:txBody>
      </p:sp>
      <p:sp>
        <p:nvSpPr>
          <p:cNvPr id="275486" name="Slide_Page_Number"/>
          <p:cNvSpPr>
            <a:spLocks noChangeArrowheads="1"/>
          </p:cNvSpPr>
          <p:nvPr/>
        </p:nvSpPr>
        <p:spPr bwMode="auto">
          <a:xfrm>
            <a:off x="457200" y="6654800"/>
            <a:ext cx="965200" cy="182563"/>
          </a:xfrm>
          <a:prstGeom prst="rect">
            <a:avLst/>
          </a:prstGeom>
          <a:noFill/>
          <a:ln w="9525">
            <a:noFill/>
            <a:miter lim="800000"/>
            <a:headEnd/>
            <a:tailEnd/>
          </a:ln>
          <a:effectLst/>
        </p:spPr>
        <p:txBody>
          <a:bodyPr wrap="none" anchor="ctr"/>
          <a:lstStyle/>
          <a:p>
            <a:pPr algn="just">
              <a:spcBef>
                <a:spcPct val="0"/>
              </a:spcBef>
              <a:buClrTx/>
              <a:buFontTx/>
              <a:buNone/>
            </a:pPr>
            <a:r>
              <a:rPr lang="en-US" sz="1200" b="0"/>
              <a:t>7 - </a:t>
            </a:r>
            <a:fld id="{1AF8B6E3-96D0-43C6-B8CB-C8896BB02F18}" type="slidenum">
              <a:rPr lang="en-US" sz="1200" b="0"/>
              <a:pPr algn="just">
                <a:spcBef>
                  <a:spcPct val="0"/>
                </a:spcBef>
                <a:buClrTx/>
                <a:buFontTx/>
                <a:buNone/>
              </a:pPr>
              <a:t>‹#›</a:t>
            </a:fld>
            <a:endParaRPr lang="en-US" sz="1200" b="0"/>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Lst>
  <p:txStyles>
    <p:titleStyle>
      <a:lvl1pPr algn="ctr" defTabSz="228600" rtl="0" fontAlgn="base">
        <a:spcBef>
          <a:spcPct val="20000"/>
        </a:spcBef>
        <a:spcAft>
          <a:spcPct val="0"/>
        </a:spcAft>
        <a:buClr>
          <a:srgbClr val="000000"/>
        </a:buClr>
        <a:buFont typeface="Arial" pitchFamily="34" charset="0"/>
        <a:defRPr sz="2600" b="1">
          <a:solidFill>
            <a:schemeClr val="tx1"/>
          </a:solidFill>
          <a:latin typeface="+mj-lt"/>
          <a:ea typeface="+mj-ea"/>
          <a:cs typeface="+mj-cs"/>
        </a:defRPr>
      </a:lvl1pPr>
      <a:lvl2pPr algn="ctr" defTabSz="228600" rtl="0" fontAlgn="base">
        <a:spcBef>
          <a:spcPct val="20000"/>
        </a:spcBef>
        <a:spcAft>
          <a:spcPct val="0"/>
        </a:spcAft>
        <a:buClr>
          <a:srgbClr val="000000"/>
        </a:buClr>
        <a:buFont typeface="Arial" pitchFamily="34" charset="0"/>
        <a:defRPr sz="2600" b="1">
          <a:solidFill>
            <a:schemeClr val="tx1"/>
          </a:solidFill>
          <a:latin typeface="Arial" pitchFamily="34" charset="0"/>
        </a:defRPr>
      </a:lvl2pPr>
      <a:lvl3pPr algn="ctr" defTabSz="228600" rtl="0" fontAlgn="base">
        <a:spcBef>
          <a:spcPct val="20000"/>
        </a:spcBef>
        <a:spcAft>
          <a:spcPct val="0"/>
        </a:spcAft>
        <a:buClr>
          <a:srgbClr val="000000"/>
        </a:buClr>
        <a:buFont typeface="Arial" pitchFamily="34" charset="0"/>
        <a:defRPr sz="2600" b="1">
          <a:solidFill>
            <a:schemeClr val="tx1"/>
          </a:solidFill>
          <a:latin typeface="Arial" pitchFamily="34" charset="0"/>
        </a:defRPr>
      </a:lvl3pPr>
      <a:lvl4pPr algn="ctr" defTabSz="228600" rtl="0" fontAlgn="base">
        <a:spcBef>
          <a:spcPct val="20000"/>
        </a:spcBef>
        <a:spcAft>
          <a:spcPct val="0"/>
        </a:spcAft>
        <a:buClr>
          <a:srgbClr val="000000"/>
        </a:buClr>
        <a:buFont typeface="Arial" pitchFamily="34" charset="0"/>
        <a:defRPr sz="2600" b="1">
          <a:solidFill>
            <a:schemeClr val="tx1"/>
          </a:solidFill>
          <a:latin typeface="Arial" pitchFamily="34" charset="0"/>
        </a:defRPr>
      </a:lvl4pPr>
      <a:lvl5pPr algn="ctr" defTabSz="228600" rtl="0" fontAlgn="base">
        <a:spcBef>
          <a:spcPct val="20000"/>
        </a:spcBef>
        <a:spcAft>
          <a:spcPct val="0"/>
        </a:spcAft>
        <a:buClr>
          <a:srgbClr val="000000"/>
        </a:buClr>
        <a:buFont typeface="Arial" pitchFamily="34" charset="0"/>
        <a:defRPr sz="2600" b="1">
          <a:solidFill>
            <a:schemeClr val="tx1"/>
          </a:solidFill>
          <a:latin typeface="Arial" pitchFamily="34" charset="0"/>
        </a:defRPr>
      </a:lvl5pPr>
      <a:lvl6pPr marL="457200" algn="ctr" defTabSz="228600" rtl="0" fontAlgn="base">
        <a:spcBef>
          <a:spcPct val="20000"/>
        </a:spcBef>
        <a:spcAft>
          <a:spcPct val="0"/>
        </a:spcAft>
        <a:buClr>
          <a:srgbClr val="000000"/>
        </a:buClr>
        <a:buFont typeface="Arial" pitchFamily="34" charset="0"/>
        <a:defRPr sz="2600" b="1">
          <a:solidFill>
            <a:schemeClr val="tx1"/>
          </a:solidFill>
          <a:latin typeface="Arial" pitchFamily="34" charset="0"/>
        </a:defRPr>
      </a:lvl6pPr>
      <a:lvl7pPr marL="914400" algn="ctr" defTabSz="228600" rtl="0" fontAlgn="base">
        <a:spcBef>
          <a:spcPct val="20000"/>
        </a:spcBef>
        <a:spcAft>
          <a:spcPct val="0"/>
        </a:spcAft>
        <a:buClr>
          <a:srgbClr val="000000"/>
        </a:buClr>
        <a:buFont typeface="Arial" pitchFamily="34" charset="0"/>
        <a:defRPr sz="2600" b="1">
          <a:solidFill>
            <a:schemeClr val="tx1"/>
          </a:solidFill>
          <a:latin typeface="Arial" pitchFamily="34" charset="0"/>
        </a:defRPr>
      </a:lvl7pPr>
      <a:lvl8pPr marL="1371600" algn="ctr" defTabSz="228600" rtl="0" fontAlgn="base">
        <a:spcBef>
          <a:spcPct val="20000"/>
        </a:spcBef>
        <a:spcAft>
          <a:spcPct val="0"/>
        </a:spcAft>
        <a:buClr>
          <a:srgbClr val="000000"/>
        </a:buClr>
        <a:buFont typeface="Arial" pitchFamily="34" charset="0"/>
        <a:defRPr sz="2600" b="1">
          <a:solidFill>
            <a:schemeClr val="tx1"/>
          </a:solidFill>
          <a:latin typeface="Arial" pitchFamily="34" charset="0"/>
        </a:defRPr>
      </a:lvl8pPr>
      <a:lvl9pPr marL="1828800" algn="ctr" defTabSz="228600" rtl="0" fontAlgn="base">
        <a:spcBef>
          <a:spcPct val="20000"/>
        </a:spcBef>
        <a:spcAft>
          <a:spcPct val="0"/>
        </a:spcAft>
        <a:buClr>
          <a:srgbClr val="000000"/>
        </a:buClr>
        <a:buFont typeface="Arial" pitchFamily="34" charset="0"/>
        <a:defRPr sz="2600" b="1">
          <a:solidFill>
            <a:schemeClr val="tx1"/>
          </a:solidFill>
          <a:latin typeface="Arial" pitchFamily="34" charset="0"/>
        </a:defRPr>
      </a:lvl9pPr>
    </p:titleStyle>
    <p:bodyStyle>
      <a:lvl1pPr algn="l" defTabSz="228600" rtl="0" fontAlgn="base">
        <a:spcBef>
          <a:spcPct val="20000"/>
        </a:spcBef>
        <a:spcAft>
          <a:spcPct val="0"/>
        </a:spcAft>
        <a:buClr>
          <a:srgbClr val="000000"/>
        </a:buClr>
        <a:buFont typeface="Arial" pitchFamily="34" charset="0"/>
        <a:defRPr sz="2200">
          <a:solidFill>
            <a:schemeClr val="tx1"/>
          </a:solidFill>
          <a:latin typeface="+mn-lt"/>
          <a:ea typeface="+mn-ea"/>
          <a:cs typeface="+mn-cs"/>
        </a:defRPr>
      </a:lvl1pPr>
      <a:lvl2pPr marL="574675" indent="-460375" algn="l" defTabSz="228600" rtl="0" fontAlgn="base">
        <a:spcBef>
          <a:spcPct val="20000"/>
        </a:spcBef>
        <a:spcAft>
          <a:spcPct val="0"/>
        </a:spcAft>
        <a:buClr>
          <a:srgbClr val="FF0000"/>
        </a:buClr>
        <a:buFont typeface="Arial" pitchFamily="34" charset="0"/>
        <a:buChar char="•"/>
        <a:defRPr sz="2200">
          <a:solidFill>
            <a:schemeClr val="tx1"/>
          </a:solidFill>
          <a:latin typeface="+mn-lt"/>
        </a:defRPr>
      </a:lvl2pPr>
      <a:lvl3pPr marL="1020763" indent="-331788" algn="l" defTabSz="228600" rtl="0" fontAlgn="base">
        <a:spcBef>
          <a:spcPct val="20000"/>
        </a:spcBef>
        <a:spcAft>
          <a:spcPct val="0"/>
        </a:spcAft>
        <a:buClr>
          <a:srgbClr val="FF0000"/>
        </a:buClr>
        <a:buFont typeface="Arial" pitchFamily="34" charset="0"/>
        <a:buChar char="–"/>
        <a:defRPr sz="2000">
          <a:solidFill>
            <a:schemeClr val="tx1"/>
          </a:solidFill>
          <a:latin typeface="+mn-lt"/>
        </a:defRPr>
      </a:lvl3pPr>
      <a:lvl4pPr marL="1366838" indent="-231775" algn="l" defTabSz="228600" rtl="0" fontAlgn="base">
        <a:spcBef>
          <a:spcPct val="20000"/>
        </a:spcBef>
        <a:spcAft>
          <a:spcPct val="0"/>
        </a:spcAft>
        <a:buClr>
          <a:schemeClr val="accent2"/>
        </a:buClr>
        <a:buSzPct val="45000"/>
        <a:buFont typeface="Arial" pitchFamily="34" charset="0"/>
        <a:buChar char="—"/>
        <a:defRPr>
          <a:solidFill>
            <a:schemeClr val="tx1"/>
          </a:solidFill>
          <a:latin typeface="+mn-lt"/>
        </a:defRPr>
      </a:lvl4pPr>
      <a:lvl5pPr marL="1711325" indent="-230188" algn="l" defTabSz="228600" rtl="0" fontAlgn="base">
        <a:spcBef>
          <a:spcPct val="20000"/>
        </a:spcBef>
        <a:spcAft>
          <a:spcPct val="0"/>
        </a:spcAft>
        <a:buClr>
          <a:schemeClr val="accent2"/>
        </a:buClr>
        <a:buSzPct val="55000"/>
        <a:buFont typeface="Arial" pitchFamily="34" charset="0"/>
        <a:buChar char="—"/>
        <a:defRPr sz="1600">
          <a:solidFill>
            <a:schemeClr val="tx1"/>
          </a:solidFill>
          <a:latin typeface="+mn-lt"/>
        </a:defRPr>
      </a:lvl5pPr>
      <a:lvl6pPr marL="2168525" indent="-230188" algn="l" defTabSz="228600" rtl="0" fontAlgn="base">
        <a:spcBef>
          <a:spcPct val="20000"/>
        </a:spcBef>
        <a:spcAft>
          <a:spcPct val="0"/>
        </a:spcAft>
        <a:buClr>
          <a:schemeClr val="accent2"/>
        </a:buClr>
        <a:buSzPct val="55000"/>
        <a:buFont typeface="Arial" pitchFamily="34" charset="0"/>
        <a:buChar char="—"/>
        <a:defRPr sz="1600">
          <a:solidFill>
            <a:schemeClr val="tx1"/>
          </a:solidFill>
          <a:latin typeface="+mn-lt"/>
        </a:defRPr>
      </a:lvl6pPr>
      <a:lvl7pPr marL="2625725" indent="-230188" algn="l" defTabSz="228600" rtl="0" fontAlgn="base">
        <a:spcBef>
          <a:spcPct val="20000"/>
        </a:spcBef>
        <a:spcAft>
          <a:spcPct val="0"/>
        </a:spcAft>
        <a:buClr>
          <a:schemeClr val="accent2"/>
        </a:buClr>
        <a:buSzPct val="55000"/>
        <a:buFont typeface="Arial" pitchFamily="34" charset="0"/>
        <a:buChar char="—"/>
        <a:defRPr sz="1600">
          <a:solidFill>
            <a:schemeClr val="tx1"/>
          </a:solidFill>
          <a:latin typeface="+mn-lt"/>
        </a:defRPr>
      </a:lvl7pPr>
      <a:lvl8pPr marL="3082925" indent="-230188" algn="l" defTabSz="228600" rtl="0" fontAlgn="base">
        <a:spcBef>
          <a:spcPct val="20000"/>
        </a:spcBef>
        <a:spcAft>
          <a:spcPct val="0"/>
        </a:spcAft>
        <a:buClr>
          <a:schemeClr val="accent2"/>
        </a:buClr>
        <a:buSzPct val="55000"/>
        <a:buFont typeface="Arial" pitchFamily="34" charset="0"/>
        <a:buChar char="—"/>
        <a:defRPr sz="1600">
          <a:solidFill>
            <a:schemeClr val="tx1"/>
          </a:solidFill>
          <a:latin typeface="+mn-lt"/>
        </a:defRPr>
      </a:lvl8pPr>
      <a:lvl9pPr marL="3540125" indent="-230188" algn="l" defTabSz="228600" rtl="0" fontAlgn="base">
        <a:spcBef>
          <a:spcPct val="20000"/>
        </a:spcBef>
        <a:spcAft>
          <a:spcPct val="0"/>
        </a:spcAft>
        <a:buClr>
          <a:schemeClr val="accent2"/>
        </a:buClr>
        <a:buSzPct val="55000"/>
        <a:buFont typeface="Arial" pitchFamily="34" charset="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0.xml"/><Relationship Id="rId1" Type="http://schemas.openxmlformats.org/officeDocument/2006/relationships/slideLayout" Target="../slideLayouts/slideLayout6.xml"/><Relationship Id="rId6" Type="http://schemas.openxmlformats.org/officeDocument/2006/relationships/image" Target="../media/image18.jpeg"/><Relationship Id="rId5" Type="http://schemas.openxmlformats.org/officeDocument/2006/relationships/image" Target="../media/image17.jpeg"/><Relationship Id="rId4" Type="http://schemas.openxmlformats.org/officeDocument/2006/relationships/image" Target="../media/image16.jpeg"/></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Rectangle 4098"/>
          <p:cNvSpPr>
            <a:spLocks noGrp="1" noChangeArrowheads="1"/>
          </p:cNvSpPr>
          <p:nvPr>
            <p:ph type="ctrTitle"/>
          </p:nvPr>
        </p:nvSpPr>
        <p:spPr/>
        <p:txBody>
          <a:bodyPr/>
          <a:lstStyle/>
          <a:p>
            <a:r>
              <a:rPr lang="en-US" dirty="0"/>
              <a:t>Managing </a:t>
            </a:r>
            <a:r>
              <a:rPr lang="en-US" dirty="0" smtClean="0"/>
              <a:t>Storage </a:t>
            </a:r>
            <a:r>
              <a:rPr lang="en-US" dirty="0"/>
              <a:t>Structures</a:t>
            </a:r>
          </a:p>
        </p:txBody>
      </p:sp>
      <p:sp>
        <p:nvSpPr>
          <p:cNvPr id="316419" name="Line 4099"/>
          <p:cNvSpPr>
            <a:spLocks noChangeShapeType="1"/>
          </p:cNvSpPr>
          <p:nvPr/>
        </p:nvSpPr>
        <p:spPr bwMode="auto">
          <a:xfrm>
            <a:off x="1828800" y="4495800"/>
            <a:ext cx="990600" cy="0"/>
          </a:xfrm>
          <a:prstGeom prst="line">
            <a:avLst/>
          </a:prstGeom>
          <a:noFill/>
          <a:ln w="9525">
            <a:noFill/>
            <a:round/>
            <a:headEnd/>
            <a:tailEnd type="triangle" w="med" len="med"/>
          </a:ln>
          <a:effectLst/>
        </p:spPr>
        <p:txBody>
          <a:bodyPr lIns="12700" tIns="12700" rIns="12700" bIns="12700">
            <a:spAutoFit/>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0935" name="Picture 2055" descr="Snap_0117"/>
          <p:cNvPicPr>
            <a:picLocks noChangeAspect="1" noChangeArrowheads="1"/>
          </p:cNvPicPr>
          <p:nvPr/>
        </p:nvPicPr>
        <p:blipFill>
          <a:blip r:embed="rId3" cstate="print"/>
          <a:srcRect/>
          <a:stretch>
            <a:fillRect/>
          </a:stretch>
        </p:blipFill>
        <p:spPr bwMode="auto">
          <a:xfrm>
            <a:off x="612775" y="1295400"/>
            <a:ext cx="7550150" cy="3783013"/>
          </a:xfrm>
          <a:prstGeom prst="rect">
            <a:avLst/>
          </a:prstGeom>
          <a:noFill/>
        </p:spPr>
      </p:pic>
      <p:sp>
        <p:nvSpPr>
          <p:cNvPr id="380930" name="Rectangle 2050"/>
          <p:cNvSpPr>
            <a:spLocks noGrp="1" noChangeArrowheads="1"/>
          </p:cNvSpPr>
          <p:nvPr>
            <p:ph type="title"/>
          </p:nvPr>
        </p:nvSpPr>
        <p:spPr/>
        <p:txBody>
          <a:bodyPr/>
          <a:lstStyle/>
          <a:p>
            <a:r>
              <a:rPr lang="en-US"/>
              <a:t>Creating a New Tablespace</a:t>
            </a:r>
          </a:p>
        </p:txBody>
      </p:sp>
      <p:pic>
        <p:nvPicPr>
          <p:cNvPr id="380934" name="Picture 2054" descr="Snap_0116"/>
          <p:cNvPicPr>
            <a:picLocks noChangeAspect="1" noChangeArrowheads="1"/>
          </p:cNvPicPr>
          <p:nvPr/>
        </p:nvPicPr>
        <p:blipFill>
          <a:blip r:embed="rId4" cstate="print"/>
          <a:srcRect/>
          <a:stretch>
            <a:fillRect/>
          </a:stretch>
        </p:blipFill>
        <p:spPr bwMode="auto">
          <a:xfrm>
            <a:off x="3962400" y="4343400"/>
            <a:ext cx="4533900" cy="1846263"/>
          </a:xfrm>
          <a:prstGeom prst="rect">
            <a:avLst/>
          </a:prstGeom>
          <a:noFill/>
        </p:spPr>
      </p:pic>
      <p:sp>
        <p:nvSpPr>
          <p:cNvPr id="380936" name="Rectangle 2056"/>
          <p:cNvSpPr>
            <a:spLocks noChangeArrowheads="1"/>
          </p:cNvSpPr>
          <p:nvPr/>
        </p:nvSpPr>
        <p:spPr bwMode="auto">
          <a:xfrm>
            <a:off x="609600" y="1676400"/>
            <a:ext cx="2971800" cy="304800"/>
          </a:xfrm>
          <a:prstGeom prst="rect">
            <a:avLst/>
          </a:prstGeom>
          <a:noFill/>
          <a:ln w="28575">
            <a:solidFill>
              <a:schemeClr val="accent2"/>
            </a:solidFill>
            <a:miter lim="800000"/>
            <a:headEnd type="none" w="sm" len="sm"/>
            <a:tailEnd type="none" w="sm" len="sm"/>
          </a:ln>
          <a:effectLst/>
        </p:spPr>
        <p:txBody>
          <a:bodyPr wrap="none" anchor="ctr"/>
          <a:lstStyle/>
          <a:p>
            <a:endParaRPr lang="en-US"/>
          </a:p>
        </p:txBody>
      </p:sp>
      <p:sp>
        <p:nvSpPr>
          <p:cNvPr id="380937" name="Rectangle 2057"/>
          <p:cNvSpPr>
            <a:spLocks noChangeArrowheads="1"/>
          </p:cNvSpPr>
          <p:nvPr/>
        </p:nvSpPr>
        <p:spPr bwMode="auto">
          <a:xfrm>
            <a:off x="3962400" y="4724400"/>
            <a:ext cx="2971800" cy="304800"/>
          </a:xfrm>
          <a:prstGeom prst="rect">
            <a:avLst/>
          </a:prstGeom>
          <a:noFill/>
          <a:ln w="28575">
            <a:solidFill>
              <a:schemeClr val="accent2"/>
            </a:solidFill>
            <a:miter lim="800000"/>
            <a:headEnd type="none" w="sm" len="sm"/>
            <a:tailEnd type="none" w="sm" len="sm"/>
          </a:ln>
          <a:effectLst/>
        </p:spPr>
        <p:txBody>
          <a:bodyPr wrap="none" anchor="ctr"/>
          <a:lstStyle/>
          <a:p>
            <a:endParaRPr lang="en-US"/>
          </a:p>
        </p:txBody>
      </p:sp>
      <p:sp>
        <p:nvSpPr>
          <p:cNvPr id="380938" name="Text Box 2058"/>
          <p:cNvSpPr txBox="1">
            <a:spLocks noChangeArrowheads="1"/>
          </p:cNvSpPr>
          <p:nvPr/>
        </p:nvSpPr>
        <p:spPr bwMode="auto">
          <a:xfrm>
            <a:off x="3962400" y="2971800"/>
            <a:ext cx="3124200" cy="641350"/>
          </a:xfrm>
          <a:prstGeom prst="rect">
            <a:avLst/>
          </a:prstGeom>
          <a:noFill/>
          <a:ln w="28575">
            <a:noFill/>
            <a:miter lim="800000"/>
            <a:headEnd type="none" w="sm" len="sm"/>
            <a:tailEnd type="none" w="sm" len="sm"/>
          </a:ln>
          <a:effectLst/>
        </p:spPr>
        <p:txBody>
          <a:bodyPr>
            <a:spAutoFit/>
          </a:bodyPr>
          <a:lstStyle/>
          <a:p>
            <a:pPr defTabSz="228600">
              <a:spcBef>
                <a:spcPct val="50000"/>
              </a:spcBef>
            </a:pPr>
            <a:r>
              <a:rPr lang="en-US"/>
              <a:t>Choose the appropriate Storage Type</a:t>
            </a:r>
          </a:p>
        </p:txBody>
      </p:sp>
      <p:sp>
        <p:nvSpPr>
          <p:cNvPr id="380940" name="Line 2060"/>
          <p:cNvSpPr>
            <a:spLocks noChangeShapeType="1"/>
          </p:cNvSpPr>
          <p:nvPr/>
        </p:nvSpPr>
        <p:spPr bwMode="auto">
          <a:xfrm>
            <a:off x="5562600" y="3581400"/>
            <a:ext cx="0" cy="1143000"/>
          </a:xfrm>
          <a:prstGeom prst="line">
            <a:avLst/>
          </a:prstGeom>
          <a:noFill/>
          <a:ln w="28575">
            <a:solidFill>
              <a:schemeClr val="accent2"/>
            </a:solidFill>
            <a:round/>
            <a:headEnd type="none" w="sm" len="sm"/>
            <a:tailEnd type="triangle" w="sm" len="sm"/>
          </a:ln>
          <a:effectLst/>
        </p:spPr>
        <p:txBody>
          <a:bodyPr/>
          <a:lstStyle/>
          <a:p>
            <a:endParaRPr lang="en-US"/>
          </a:p>
        </p:txBody>
      </p:sp>
      <p:sp>
        <p:nvSpPr>
          <p:cNvPr id="380941" name="Freeform 2061"/>
          <p:cNvSpPr>
            <a:spLocks/>
          </p:cNvSpPr>
          <p:nvPr/>
        </p:nvSpPr>
        <p:spPr bwMode="auto">
          <a:xfrm>
            <a:off x="3581400" y="1828800"/>
            <a:ext cx="1981200" cy="1219200"/>
          </a:xfrm>
          <a:custGeom>
            <a:avLst/>
            <a:gdLst/>
            <a:ahLst/>
            <a:cxnLst>
              <a:cxn ang="0">
                <a:pos x="1248" y="768"/>
              </a:cxn>
              <a:cxn ang="0">
                <a:pos x="1248" y="0"/>
              </a:cxn>
              <a:cxn ang="0">
                <a:pos x="0" y="0"/>
              </a:cxn>
            </a:cxnLst>
            <a:rect l="0" t="0" r="r" b="b"/>
            <a:pathLst>
              <a:path w="1248" h="768">
                <a:moveTo>
                  <a:pt x="1248" y="768"/>
                </a:moveTo>
                <a:lnTo>
                  <a:pt x="1248" y="0"/>
                </a:lnTo>
                <a:lnTo>
                  <a:pt x="0" y="0"/>
                </a:lnTo>
              </a:path>
            </a:pathLst>
          </a:custGeom>
          <a:noFill/>
          <a:ln w="28575" cap="flat" cmpd="sng">
            <a:solidFill>
              <a:schemeClr val="accent2"/>
            </a:solidFill>
            <a:prstDash val="solid"/>
            <a:round/>
            <a:headEnd type="none" w="sm" len="sm"/>
            <a:tailEnd type="triangle" w="sm" len="sm"/>
          </a:ln>
          <a:effectLst/>
        </p:spPr>
        <p:txBody>
          <a:bodyPr/>
          <a:lstStyle/>
          <a:p>
            <a:endParaRPr lang="en-US"/>
          </a:p>
        </p:txBody>
      </p:sp>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5" name="Rectangle 3"/>
          <p:cNvSpPr>
            <a:spLocks noGrp="1" noChangeArrowheads="1"/>
          </p:cNvSpPr>
          <p:nvPr>
            <p:ph type="title"/>
          </p:nvPr>
        </p:nvSpPr>
        <p:spPr/>
        <p:txBody>
          <a:bodyPr/>
          <a:lstStyle/>
          <a:p>
            <a:r>
              <a:rPr lang="en-US"/>
              <a:t>Storage for Tablespaces</a:t>
            </a:r>
          </a:p>
        </p:txBody>
      </p:sp>
      <p:pic>
        <p:nvPicPr>
          <p:cNvPr id="335877" name="Picture 5" descr="Snap_0068a"/>
          <p:cNvPicPr>
            <a:picLocks noChangeAspect="1" noChangeArrowheads="1"/>
          </p:cNvPicPr>
          <p:nvPr/>
        </p:nvPicPr>
        <p:blipFill>
          <a:blip r:embed="rId3" cstate="print"/>
          <a:srcRect/>
          <a:stretch>
            <a:fillRect/>
          </a:stretch>
        </p:blipFill>
        <p:spPr bwMode="auto">
          <a:xfrm>
            <a:off x="914400" y="1295400"/>
            <a:ext cx="7304088" cy="4946650"/>
          </a:xfrm>
          <a:prstGeom prst="rect">
            <a:avLst/>
          </a:prstGeom>
          <a:noFill/>
        </p:spPr>
      </p:pic>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90146" name="Rectangle 1026"/>
          <p:cNvSpPr>
            <a:spLocks noGrp="1" noChangeArrowheads="1"/>
          </p:cNvSpPr>
          <p:nvPr>
            <p:ph type="title"/>
          </p:nvPr>
        </p:nvSpPr>
        <p:spPr/>
        <p:txBody>
          <a:bodyPr/>
          <a:lstStyle/>
          <a:p>
            <a:endParaRPr lang="en-US"/>
          </a:p>
        </p:txBody>
      </p:sp>
      <p:sp>
        <p:nvSpPr>
          <p:cNvPr id="390147" name="Rectangle 1027"/>
          <p:cNvSpPr>
            <a:spLocks noGrp="1" noChangeArrowheads="1"/>
          </p:cNvSpPr>
          <p:nvPr>
            <p:ph type="body" idx="1"/>
          </p:nvPr>
        </p:nvSpPr>
        <p:spPr/>
        <p:txBody>
          <a:bodyPr/>
          <a:lstStyle/>
          <a:p>
            <a:endParaRPr lang="en-US"/>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Rectangle 2"/>
          <p:cNvSpPr>
            <a:spLocks noGrp="1" noChangeArrowheads="1"/>
          </p:cNvSpPr>
          <p:nvPr>
            <p:ph type="title"/>
          </p:nvPr>
        </p:nvSpPr>
        <p:spPr/>
        <p:txBody>
          <a:bodyPr/>
          <a:lstStyle/>
          <a:p>
            <a:r>
              <a:rPr lang="en-US"/>
              <a:t>Tablespaces in the Preconfigured Database</a:t>
            </a:r>
          </a:p>
        </p:txBody>
      </p:sp>
      <p:sp>
        <p:nvSpPr>
          <p:cNvPr id="338947" name="Rectangle 3"/>
          <p:cNvSpPr>
            <a:spLocks noGrp="1" noChangeArrowheads="1"/>
          </p:cNvSpPr>
          <p:nvPr>
            <p:ph type="body" sz="half" idx="2"/>
          </p:nvPr>
        </p:nvSpPr>
        <p:spPr>
          <a:xfrm>
            <a:off x="4645025" y="1476375"/>
            <a:ext cx="3883025" cy="1060450"/>
          </a:xfrm>
        </p:spPr>
        <p:txBody>
          <a:bodyPr/>
          <a:lstStyle/>
          <a:p>
            <a:pPr lvl="1">
              <a:buSzPct val="125000"/>
            </a:pPr>
            <a:r>
              <a:rPr lang="en-US" sz="2000">
                <a:latin typeface="Courier New" pitchFamily="49" charset="0"/>
              </a:rPr>
              <a:t>UNDOTBS1</a:t>
            </a:r>
          </a:p>
          <a:p>
            <a:pPr lvl="1">
              <a:buSzPct val="125000"/>
            </a:pPr>
            <a:r>
              <a:rPr lang="en-US" sz="2000">
                <a:latin typeface="Courier New" pitchFamily="49" charset="0"/>
              </a:rPr>
              <a:t>USERS</a:t>
            </a:r>
          </a:p>
          <a:p>
            <a:pPr lvl="1">
              <a:buSzPct val="125000"/>
            </a:pPr>
            <a:r>
              <a:rPr lang="en-US" sz="2000">
                <a:latin typeface="Courier New" pitchFamily="49" charset="0"/>
              </a:rPr>
              <a:t>EXAMPLE </a:t>
            </a:r>
            <a:r>
              <a:rPr lang="en-US" sz="2000"/>
              <a:t>(optional)</a:t>
            </a:r>
          </a:p>
        </p:txBody>
      </p:sp>
      <p:sp>
        <p:nvSpPr>
          <p:cNvPr id="338948" name="Rectangle 4"/>
          <p:cNvSpPr>
            <a:spLocks noGrp="1" noChangeArrowheads="1"/>
          </p:cNvSpPr>
          <p:nvPr>
            <p:ph type="body" sz="half" idx="1"/>
          </p:nvPr>
        </p:nvSpPr>
        <p:spPr>
          <a:xfrm>
            <a:off x="609600" y="1476375"/>
            <a:ext cx="3883025" cy="1060450"/>
          </a:xfrm>
        </p:spPr>
        <p:txBody>
          <a:bodyPr/>
          <a:lstStyle/>
          <a:p>
            <a:pPr lvl="1">
              <a:buSzPct val="125000"/>
            </a:pPr>
            <a:r>
              <a:rPr lang="en-US" sz="2000">
                <a:latin typeface="Courier New" pitchFamily="49" charset="0"/>
              </a:rPr>
              <a:t>SYSTEM</a:t>
            </a:r>
          </a:p>
          <a:p>
            <a:pPr lvl="1">
              <a:buSzPct val="125000"/>
            </a:pPr>
            <a:r>
              <a:rPr lang="en-US" sz="2000">
                <a:latin typeface="Courier New" pitchFamily="49" charset="0"/>
              </a:rPr>
              <a:t>SYSAUX</a:t>
            </a:r>
          </a:p>
          <a:p>
            <a:pPr lvl="1">
              <a:buSzPct val="125000"/>
            </a:pPr>
            <a:r>
              <a:rPr lang="en-US" sz="2000">
                <a:latin typeface="Courier New" pitchFamily="49" charset="0"/>
              </a:rPr>
              <a:t>TEMP</a:t>
            </a:r>
            <a:endParaRPr lang="en-US" sz="2000"/>
          </a:p>
        </p:txBody>
      </p:sp>
      <p:pic>
        <p:nvPicPr>
          <p:cNvPr id="338950" name="Picture 6" descr="Snap_0069a"/>
          <p:cNvPicPr>
            <a:picLocks noChangeAspect="1" noChangeArrowheads="1"/>
          </p:cNvPicPr>
          <p:nvPr/>
        </p:nvPicPr>
        <p:blipFill>
          <a:blip r:embed="rId3" cstate="print"/>
          <a:srcRect/>
          <a:stretch>
            <a:fillRect/>
          </a:stretch>
        </p:blipFill>
        <p:spPr bwMode="auto">
          <a:xfrm>
            <a:off x="879475" y="2514600"/>
            <a:ext cx="7350125" cy="3749675"/>
          </a:xfrm>
          <a:prstGeom prst="rect">
            <a:avLst/>
          </a:prstGeom>
          <a:noFill/>
        </p:spPr>
      </p:pic>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92194" name="Rectangle 1026"/>
          <p:cNvSpPr>
            <a:spLocks noGrp="1" noChangeArrowheads="1"/>
          </p:cNvSpPr>
          <p:nvPr>
            <p:ph type="title"/>
          </p:nvPr>
        </p:nvSpPr>
        <p:spPr/>
        <p:txBody>
          <a:bodyPr/>
          <a:lstStyle/>
          <a:p>
            <a:endParaRPr lang="en-US"/>
          </a:p>
        </p:txBody>
      </p:sp>
      <p:sp>
        <p:nvSpPr>
          <p:cNvPr id="392195" name="Rectangle 1027"/>
          <p:cNvSpPr>
            <a:spLocks noGrp="1" noChangeArrowheads="1"/>
          </p:cNvSpPr>
          <p:nvPr>
            <p:ph type="body" idx="1"/>
          </p:nvPr>
        </p:nvSpPr>
        <p:spPr/>
        <p:txBody>
          <a:bodyPr/>
          <a:lstStyle/>
          <a:p>
            <a:endParaRPr lang="en-US"/>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2023" name="Picture 7" descr="Snap_0070"/>
          <p:cNvPicPr>
            <a:picLocks noChangeAspect="1" noChangeArrowheads="1"/>
          </p:cNvPicPr>
          <p:nvPr/>
        </p:nvPicPr>
        <p:blipFill>
          <a:blip r:embed="rId3" cstate="print"/>
          <a:srcRect/>
          <a:stretch>
            <a:fillRect/>
          </a:stretch>
        </p:blipFill>
        <p:spPr bwMode="auto">
          <a:xfrm>
            <a:off x="498475" y="1296988"/>
            <a:ext cx="7870825" cy="1187450"/>
          </a:xfrm>
          <a:prstGeom prst="rect">
            <a:avLst/>
          </a:prstGeom>
          <a:noFill/>
        </p:spPr>
      </p:pic>
      <p:sp>
        <p:nvSpPr>
          <p:cNvPr id="342018" name="Rectangle 2"/>
          <p:cNvSpPr>
            <a:spLocks noGrp="1" noChangeArrowheads="1"/>
          </p:cNvSpPr>
          <p:nvPr>
            <p:ph type="title"/>
          </p:nvPr>
        </p:nvSpPr>
        <p:spPr/>
        <p:txBody>
          <a:bodyPr/>
          <a:lstStyle/>
          <a:p>
            <a:r>
              <a:rPr lang="en-US"/>
              <a:t>Altering a Tablespace</a:t>
            </a:r>
          </a:p>
        </p:txBody>
      </p:sp>
      <p:sp>
        <p:nvSpPr>
          <p:cNvPr id="342021" name="Rectangle 5"/>
          <p:cNvSpPr>
            <a:spLocks noChangeArrowheads="1"/>
          </p:cNvSpPr>
          <p:nvPr/>
        </p:nvSpPr>
        <p:spPr bwMode="auto">
          <a:xfrm>
            <a:off x="650875" y="1981200"/>
            <a:ext cx="914400" cy="228600"/>
          </a:xfrm>
          <a:prstGeom prst="rect">
            <a:avLst/>
          </a:prstGeom>
          <a:noFill/>
          <a:ln w="28575">
            <a:solidFill>
              <a:schemeClr val="accent2"/>
            </a:solidFill>
            <a:miter lim="800000"/>
            <a:headEnd type="none" w="sm" len="sm"/>
            <a:tailEnd type="none" w="sm" len="sm"/>
          </a:ln>
          <a:effectLst/>
        </p:spPr>
        <p:txBody>
          <a:bodyPr wrap="none" anchor="ctr"/>
          <a:lstStyle/>
          <a:p>
            <a:endParaRPr lang="en-US"/>
          </a:p>
        </p:txBody>
      </p:sp>
      <p:pic>
        <p:nvPicPr>
          <p:cNvPr id="342024" name="Picture 8" descr="Snap_0071"/>
          <p:cNvPicPr>
            <a:picLocks noChangeAspect="1" noChangeArrowheads="1"/>
          </p:cNvPicPr>
          <p:nvPr/>
        </p:nvPicPr>
        <p:blipFill>
          <a:blip r:embed="rId4" cstate="print"/>
          <a:srcRect/>
          <a:stretch>
            <a:fillRect/>
          </a:stretch>
        </p:blipFill>
        <p:spPr bwMode="auto">
          <a:xfrm>
            <a:off x="1290638" y="2233613"/>
            <a:ext cx="7467600" cy="4060825"/>
          </a:xfrm>
          <a:prstGeom prst="rect">
            <a:avLst/>
          </a:prstGeom>
          <a:noFill/>
        </p:spPr>
      </p:pic>
      <p:sp>
        <p:nvSpPr>
          <p:cNvPr id="342022" name="Freeform 6"/>
          <p:cNvSpPr>
            <a:spLocks/>
          </p:cNvSpPr>
          <p:nvPr/>
        </p:nvSpPr>
        <p:spPr bwMode="auto">
          <a:xfrm>
            <a:off x="438150" y="1446213"/>
            <a:ext cx="990600" cy="2362200"/>
          </a:xfrm>
          <a:custGeom>
            <a:avLst/>
            <a:gdLst/>
            <a:ahLst/>
            <a:cxnLst>
              <a:cxn ang="0">
                <a:pos x="144" y="0"/>
              </a:cxn>
              <a:cxn ang="0">
                <a:pos x="0" y="0"/>
              </a:cxn>
              <a:cxn ang="0">
                <a:pos x="0" y="1488"/>
              </a:cxn>
              <a:cxn ang="0">
                <a:pos x="624" y="1488"/>
              </a:cxn>
            </a:cxnLst>
            <a:rect l="0" t="0" r="r" b="b"/>
            <a:pathLst>
              <a:path w="624" h="1488">
                <a:moveTo>
                  <a:pt x="144" y="0"/>
                </a:moveTo>
                <a:lnTo>
                  <a:pt x="0" y="0"/>
                </a:lnTo>
                <a:lnTo>
                  <a:pt x="0" y="1488"/>
                </a:lnTo>
                <a:lnTo>
                  <a:pt x="624" y="1488"/>
                </a:lnTo>
              </a:path>
            </a:pathLst>
          </a:custGeom>
          <a:noFill/>
          <a:ln w="28575" cap="flat" cmpd="sng">
            <a:solidFill>
              <a:schemeClr val="accent2"/>
            </a:solidFill>
            <a:prstDash val="solid"/>
            <a:round/>
            <a:headEnd type="none" w="sm" len="sm"/>
            <a:tailEnd type="triangle" w="sm" len="sm"/>
          </a:ln>
          <a:effectLst/>
        </p:spPr>
        <p:txBody>
          <a:bodyPr/>
          <a:lstStyle/>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94242" name="Rectangle 2"/>
          <p:cNvSpPr>
            <a:spLocks noGrp="1" noChangeArrowheads="1"/>
          </p:cNvSpPr>
          <p:nvPr>
            <p:ph type="title"/>
          </p:nvPr>
        </p:nvSpPr>
        <p:spPr/>
        <p:txBody>
          <a:bodyPr/>
          <a:lstStyle/>
          <a:p>
            <a:endParaRPr lang="en-US"/>
          </a:p>
        </p:txBody>
      </p:sp>
      <p:sp>
        <p:nvSpPr>
          <p:cNvPr id="394243" name="Rectangle 3"/>
          <p:cNvSpPr>
            <a:spLocks noGrp="1" noChangeArrowheads="1"/>
          </p:cNvSpPr>
          <p:nvPr>
            <p:ph type="body" idx="1"/>
          </p:nvPr>
        </p:nvSpPr>
        <p:spPr/>
        <p:txBody>
          <a:bodyPr/>
          <a:lstStyle/>
          <a:p>
            <a:endParaRPr lang="en-US"/>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5094" name="Picture 6" descr="Snap_0072"/>
          <p:cNvPicPr>
            <a:picLocks noChangeAspect="1" noChangeArrowheads="1"/>
          </p:cNvPicPr>
          <p:nvPr/>
        </p:nvPicPr>
        <p:blipFill>
          <a:blip r:embed="rId3" cstate="print"/>
          <a:srcRect/>
          <a:stretch>
            <a:fillRect/>
          </a:stretch>
        </p:blipFill>
        <p:spPr bwMode="auto">
          <a:xfrm>
            <a:off x="685800" y="1371600"/>
            <a:ext cx="7772400" cy="2763838"/>
          </a:xfrm>
          <a:prstGeom prst="rect">
            <a:avLst/>
          </a:prstGeom>
          <a:noFill/>
        </p:spPr>
      </p:pic>
      <p:sp>
        <p:nvSpPr>
          <p:cNvPr id="345091" name="Rectangle 3"/>
          <p:cNvSpPr>
            <a:spLocks noGrp="1" noChangeArrowheads="1"/>
          </p:cNvSpPr>
          <p:nvPr>
            <p:ph type="title"/>
          </p:nvPr>
        </p:nvSpPr>
        <p:spPr/>
        <p:txBody>
          <a:bodyPr/>
          <a:lstStyle/>
          <a:p>
            <a:r>
              <a:rPr lang="en-US"/>
              <a:t>Actions with Tablespaces</a:t>
            </a:r>
          </a:p>
        </p:txBody>
      </p:sp>
      <p:sp>
        <p:nvSpPr>
          <p:cNvPr id="345092" name="Freeform 4"/>
          <p:cNvSpPr>
            <a:spLocks/>
          </p:cNvSpPr>
          <p:nvPr/>
        </p:nvSpPr>
        <p:spPr bwMode="auto">
          <a:xfrm>
            <a:off x="4114800" y="1828800"/>
            <a:ext cx="1201738" cy="2943225"/>
          </a:xfrm>
          <a:custGeom>
            <a:avLst/>
            <a:gdLst/>
            <a:ahLst/>
            <a:cxnLst>
              <a:cxn ang="0">
                <a:pos x="0" y="0"/>
              </a:cxn>
              <a:cxn ang="0">
                <a:pos x="219" y="0"/>
              </a:cxn>
              <a:cxn ang="0">
                <a:pos x="219" y="410"/>
              </a:cxn>
            </a:cxnLst>
            <a:rect l="0" t="0" r="r" b="b"/>
            <a:pathLst>
              <a:path w="220" h="411">
                <a:moveTo>
                  <a:pt x="0" y="0"/>
                </a:moveTo>
                <a:lnTo>
                  <a:pt x="219" y="0"/>
                </a:lnTo>
                <a:lnTo>
                  <a:pt x="219" y="410"/>
                </a:lnTo>
              </a:path>
            </a:pathLst>
          </a:custGeom>
          <a:noFill/>
          <a:ln w="28575" cap="rnd" cmpd="sng">
            <a:solidFill>
              <a:schemeClr val="accent2"/>
            </a:solidFill>
            <a:prstDash val="solid"/>
            <a:round/>
            <a:headEnd type="none" w="sm" len="sm"/>
            <a:tailEnd type="triangle" w="sm" len="sm"/>
          </a:ln>
          <a:effectLst/>
        </p:spPr>
        <p:txBody>
          <a:bodyPr/>
          <a:lstStyle/>
          <a:p>
            <a:endParaRPr lang="en-US"/>
          </a:p>
        </p:txBody>
      </p:sp>
      <p:pic>
        <p:nvPicPr>
          <p:cNvPr id="345095" name="Picture 7" descr="Snap_0073"/>
          <p:cNvPicPr>
            <a:picLocks noChangeAspect="1" noChangeArrowheads="1"/>
          </p:cNvPicPr>
          <p:nvPr/>
        </p:nvPicPr>
        <p:blipFill>
          <a:blip r:embed="rId4" cstate="print"/>
          <a:srcRect/>
          <a:stretch>
            <a:fillRect/>
          </a:stretch>
        </p:blipFill>
        <p:spPr bwMode="auto">
          <a:xfrm>
            <a:off x="685800" y="4789488"/>
            <a:ext cx="7678738" cy="960437"/>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96290" name="Rectangle 2"/>
          <p:cNvSpPr>
            <a:spLocks noGrp="1" noChangeArrowheads="1"/>
          </p:cNvSpPr>
          <p:nvPr>
            <p:ph type="title"/>
          </p:nvPr>
        </p:nvSpPr>
        <p:spPr/>
        <p:txBody>
          <a:bodyPr/>
          <a:lstStyle/>
          <a:p>
            <a:endParaRPr lang="en-US"/>
          </a:p>
        </p:txBody>
      </p:sp>
      <p:sp>
        <p:nvSpPr>
          <p:cNvPr id="396291" name="Rectangle 3"/>
          <p:cNvSpPr>
            <a:spLocks noGrp="1" noChangeArrowheads="1"/>
          </p:cNvSpPr>
          <p:nvPr>
            <p:ph type="body" idx="1"/>
          </p:nvPr>
        </p:nvSpPr>
        <p:spPr/>
        <p:txBody>
          <a:bodyPr/>
          <a:lstStyle/>
          <a:p>
            <a:endParaRPr lang="en-US"/>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66" name="Picture 6" descr="Snap_0074"/>
          <p:cNvPicPr>
            <a:picLocks noChangeAspect="1" noChangeArrowheads="1"/>
          </p:cNvPicPr>
          <p:nvPr/>
        </p:nvPicPr>
        <p:blipFill>
          <a:blip r:embed="rId3" cstate="print"/>
          <a:srcRect/>
          <a:stretch>
            <a:fillRect/>
          </a:stretch>
        </p:blipFill>
        <p:spPr bwMode="auto">
          <a:xfrm>
            <a:off x="498475" y="3822700"/>
            <a:ext cx="8108950" cy="2111375"/>
          </a:xfrm>
          <a:prstGeom prst="rect">
            <a:avLst/>
          </a:prstGeom>
          <a:noFill/>
        </p:spPr>
      </p:pic>
      <p:pic>
        <p:nvPicPr>
          <p:cNvPr id="348167" name="Picture 7" descr="Snap_0075"/>
          <p:cNvPicPr>
            <a:picLocks noChangeAspect="1" noChangeArrowheads="1"/>
          </p:cNvPicPr>
          <p:nvPr/>
        </p:nvPicPr>
        <p:blipFill>
          <a:blip r:embed="rId4" cstate="print"/>
          <a:srcRect/>
          <a:stretch>
            <a:fillRect/>
          </a:stretch>
        </p:blipFill>
        <p:spPr bwMode="auto">
          <a:xfrm>
            <a:off x="762000" y="1752600"/>
            <a:ext cx="7429500" cy="1333500"/>
          </a:xfrm>
          <a:prstGeom prst="rect">
            <a:avLst/>
          </a:prstGeom>
          <a:noFill/>
        </p:spPr>
      </p:pic>
      <p:sp>
        <p:nvSpPr>
          <p:cNvPr id="348162" name="Rectangle 2"/>
          <p:cNvSpPr>
            <a:spLocks noGrp="1" noChangeArrowheads="1"/>
          </p:cNvSpPr>
          <p:nvPr>
            <p:ph type="title"/>
          </p:nvPr>
        </p:nvSpPr>
        <p:spPr/>
        <p:txBody>
          <a:bodyPr/>
          <a:lstStyle/>
          <a:p>
            <a:r>
              <a:rPr lang="en-US"/>
              <a:t>Dropping Tablespaces</a:t>
            </a:r>
          </a:p>
        </p:txBody>
      </p:sp>
      <p:sp>
        <p:nvSpPr>
          <p:cNvPr id="348165" name="Freeform 5"/>
          <p:cNvSpPr>
            <a:spLocks/>
          </p:cNvSpPr>
          <p:nvPr/>
        </p:nvSpPr>
        <p:spPr bwMode="auto">
          <a:xfrm>
            <a:off x="1524000" y="3086100"/>
            <a:ext cx="2971800" cy="838200"/>
          </a:xfrm>
          <a:custGeom>
            <a:avLst/>
            <a:gdLst/>
            <a:ahLst/>
            <a:cxnLst>
              <a:cxn ang="0">
                <a:pos x="0" y="528"/>
              </a:cxn>
              <a:cxn ang="0">
                <a:pos x="0" y="288"/>
              </a:cxn>
              <a:cxn ang="0">
                <a:pos x="1872" y="288"/>
              </a:cxn>
              <a:cxn ang="0">
                <a:pos x="1872" y="0"/>
              </a:cxn>
            </a:cxnLst>
            <a:rect l="0" t="0" r="r" b="b"/>
            <a:pathLst>
              <a:path w="1872" h="528">
                <a:moveTo>
                  <a:pt x="0" y="528"/>
                </a:moveTo>
                <a:lnTo>
                  <a:pt x="0" y="288"/>
                </a:lnTo>
                <a:lnTo>
                  <a:pt x="1872" y="288"/>
                </a:lnTo>
                <a:lnTo>
                  <a:pt x="1872" y="0"/>
                </a:lnTo>
              </a:path>
            </a:pathLst>
          </a:custGeom>
          <a:noFill/>
          <a:ln w="28575" cap="flat" cmpd="sng">
            <a:solidFill>
              <a:schemeClr val="accent2"/>
            </a:solidFill>
            <a:prstDash val="solid"/>
            <a:round/>
            <a:headEnd type="none" w="sm" len="sm"/>
            <a:tailEnd type="triangle" w="sm" len="sm"/>
          </a:ln>
          <a:effectLst/>
        </p:spPr>
        <p:txBody>
          <a:bodyPr/>
          <a:lstStyle/>
          <a:p>
            <a:endParaRPr lang="en-US"/>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8" name="Rectangle 4"/>
          <p:cNvSpPr>
            <a:spLocks noGrp="1" noChangeArrowheads="1"/>
          </p:cNvSpPr>
          <p:nvPr>
            <p:ph type="title"/>
          </p:nvPr>
        </p:nvSpPr>
        <p:spPr/>
        <p:txBody>
          <a:bodyPr/>
          <a:lstStyle/>
          <a:p>
            <a:r>
              <a:rPr lang="en-US"/>
              <a:t>Objectives</a:t>
            </a:r>
          </a:p>
        </p:txBody>
      </p:sp>
      <p:sp>
        <p:nvSpPr>
          <p:cNvPr id="318469" name="Rectangle 5"/>
          <p:cNvSpPr>
            <a:spLocks noGrp="1" noChangeArrowheads="1"/>
          </p:cNvSpPr>
          <p:nvPr>
            <p:ph type="body" idx="1"/>
          </p:nvPr>
        </p:nvSpPr>
        <p:spPr>
          <a:xfrm>
            <a:off x="609600" y="1447800"/>
            <a:ext cx="7918450" cy="1989263"/>
          </a:xfrm>
        </p:spPr>
        <p:txBody>
          <a:bodyPr/>
          <a:lstStyle/>
          <a:p>
            <a:r>
              <a:rPr lang="en-US" dirty="0"/>
              <a:t>After completing this lesson, you should be able to:</a:t>
            </a:r>
          </a:p>
          <a:p>
            <a:pPr lvl="1"/>
            <a:r>
              <a:rPr lang="en-US" dirty="0"/>
              <a:t>Describe the storage of table row data in </a:t>
            </a:r>
            <a:r>
              <a:rPr lang="en-US" dirty="0" smtClean="0"/>
              <a:t>blocks</a:t>
            </a:r>
          </a:p>
          <a:p>
            <a:pPr lvl="1"/>
            <a:r>
              <a:rPr lang="en-US" dirty="0" smtClean="0"/>
              <a:t>Define the purpose of </a:t>
            </a:r>
            <a:r>
              <a:rPr lang="en-US" dirty="0" err="1" smtClean="0"/>
              <a:t>tablespaces</a:t>
            </a:r>
            <a:r>
              <a:rPr lang="en-US" dirty="0" smtClean="0"/>
              <a:t> and data </a:t>
            </a:r>
            <a:r>
              <a:rPr lang="en-US" dirty="0" smtClean="0"/>
              <a:t>files</a:t>
            </a:r>
            <a:endParaRPr lang="en-US" dirty="0"/>
          </a:p>
          <a:p>
            <a:pPr lvl="1"/>
            <a:r>
              <a:rPr lang="en-US" dirty="0"/>
              <a:t>Create and manage </a:t>
            </a:r>
            <a:r>
              <a:rPr lang="en-US" dirty="0" err="1"/>
              <a:t>tablespaces</a:t>
            </a:r>
            <a:endParaRPr lang="en-US" dirty="0"/>
          </a:p>
          <a:p>
            <a:pPr lvl="1"/>
            <a:r>
              <a:rPr lang="en-US" dirty="0"/>
              <a:t>Obtain </a:t>
            </a:r>
            <a:r>
              <a:rPr lang="en-US" dirty="0" err="1"/>
              <a:t>tablespace</a:t>
            </a:r>
            <a:r>
              <a:rPr lang="en-US" dirty="0"/>
              <a:t> information</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0210" name="Picture 2" descr="Snap_148a"/>
          <p:cNvPicPr>
            <a:picLocks noChangeAspect="1" noChangeArrowheads="1"/>
          </p:cNvPicPr>
          <p:nvPr/>
        </p:nvPicPr>
        <p:blipFill>
          <a:blip r:embed="rId3" cstate="print"/>
          <a:srcRect/>
          <a:stretch>
            <a:fillRect/>
          </a:stretch>
        </p:blipFill>
        <p:spPr bwMode="auto">
          <a:xfrm>
            <a:off x="1219200" y="2362200"/>
            <a:ext cx="7467600" cy="1438275"/>
          </a:xfrm>
          <a:prstGeom prst="rect">
            <a:avLst/>
          </a:prstGeom>
          <a:noFill/>
        </p:spPr>
      </p:pic>
      <p:sp>
        <p:nvSpPr>
          <p:cNvPr id="350211" name="Rectangle 3"/>
          <p:cNvSpPr>
            <a:spLocks noGrp="1" noChangeArrowheads="1"/>
          </p:cNvSpPr>
          <p:nvPr>
            <p:ph type="title"/>
          </p:nvPr>
        </p:nvSpPr>
        <p:spPr/>
        <p:txBody>
          <a:bodyPr/>
          <a:lstStyle/>
          <a:p>
            <a:r>
              <a:rPr lang="en-US"/>
              <a:t>Viewing Tablespace Information</a:t>
            </a:r>
          </a:p>
        </p:txBody>
      </p:sp>
      <p:cxnSp>
        <p:nvCxnSpPr>
          <p:cNvPr id="350212" name="AutoShape 4"/>
          <p:cNvCxnSpPr>
            <a:cxnSpLocks noChangeShapeType="1"/>
            <a:endCxn id="0" idx="1"/>
          </p:cNvCxnSpPr>
          <p:nvPr/>
        </p:nvCxnSpPr>
        <p:spPr bwMode="auto">
          <a:xfrm rot="16200000" flipH="1">
            <a:off x="707231" y="2569369"/>
            <a:ext cx="871538" cy="152400"/>
          </a:xfrm>
          <a:prstGeom prst="bentConnector2">
            <a:avLst/>
          </a:prstGeom>
          <a:noFill/>
          <a:ln w="28575">
            <a:solidFill>
              <a:srgbClr val="FF0000"/>
            </a:solidFill>
            <a:miter lim="800000"/>
            <a:headEnd type="none" w="sm" len="sm"/>
            <a:tailEnd type="triangle" w="sm" len="sm"/>
          </a:ln>
          <a:effectLst/>
        </p:spPr>
      </p:cxnSp>
      <p:cxnSp>
        <p:nvCxnSpPr>
          <p:cNvPr id="350213" name="AutoShape 5"/>
          <p:cNvCxnSpPr>
            <a:cxnSpLocks noChangeShapeType="1"/>
            <a:endCxn id="0" idx="1"/>
          </p:cNvCxnSpPr>
          <p:nvPr/>
        </p:nvCxnSpPr>
        <p:spPr bwMode="auto">
          <a:xfrm rot="16200000" flipH="1">
            <a:off x="954881" y="4464844"/>
            <a:ext cx="900113" cy="695325"/>
          </a:xfrm>
          <a:prstGeom prst="bentConnector2">
            <a:avLst/>
          </a:prstGeom>
          <a:noFill/>
          <a:ln w="28575">
            <a:solidFill>
              <a:srgbClr val="FF0000"/>
            </a:solidFill>
            <a:miter lim="800000"/>
            <a:headEnd type="none" w="sm" len="sm"/>
            <a:tailEnd type="triangle" w="sm" len="sm"/>
          </a:ln>
          <a:effectLst/>
        </p:spPr>
      </p:cxnSp>
      <p:pic>
        <p:nvPicPr>
          <p:cNvPr id="350214" name="Picture 6" descr="Snap_146b"/>
          <p:cNvPicPr>
            <a:picLocks noChangeAspect="1" noChangeArrowheads="1"/>
          </p:cNvPicPr>
          <p:nvPr/>
        </p:nvPicPr>
        <p:blipFill>
          <a:blip r:embed="rId4" cstate="print"/>
          <a:srcRect/>
          <a:stretch>
            <a:fillRect/>
          </a:stretch>
        </p:blipFill>
        <p:spPr bwMode="auto">
          <a:xfrm>
            <a:off x="762000" y="1447800"/>
            <a:ext cx="5146675" cy="803275"/>
          </a:xfrm>
          <a:prstGeom prst="rect">
            <a:avLst/>
          </a:prstGeom>
          <a:noFill/>
        </p:spPr>
      </p:pic>
      <p:pic>
        <p:nvPicPr>
          <p:cNvPr id="350215" name="Picture 7" descr="Snap_151b"/>
          <p:cNvPicPr>
            <a:picLocks noChangeAspect="1" noChangeArrowheads="1"/>
          </p:cNvPicPr>
          <p:nvPr/>
        </p:nvPicPr>
        <p:blipFill>
          <a:blip r:embed="rId5" cstate="print"/>
          <a:srcRect/>
          <a:stretch>
            <a:fillRect/>
          </a:stretch>
        </p:blipFill>
        <p:spPr bwMode="auto">
          <a:xfrm>
            <a:off x="762000" y="4114800"/>
            <a:ext cx="3043238" cy="346075"/>
          </a:xfrm>
          <a:prstGeom prst="rect">
            <a:avLst/>
          </a:prstGeom>
          <a:noFill/>
        </p:spPr>
      </p:pic>
      <p:pic>
        <p:nvPicPr>
          <p:cNvPr id="350216" name="Picture 8" descr="Snap_150"/>
          <p:cNvPicPr>
            <a:picLocks noChangeAspect="1" noChangeArrowheads="1"/>
          </p:cNvPicPr>
          <p:nvPr/>
        </p:nvPicPr>
        <p:blipFill>
          <a:blip r:embed="rId6" cstate="print"/>
          <a:srcRect/>
          <a:stretch>
            <a:fillRect/>
          </a:stretch>
        </p:blipFill>
        <p:spPr bwMode="auto">
          <a:xfrm>
            <a:off x="1752600" y="4572000"/>
            <a:ext cx="3190875" cy="1381125"/>
          </a:xfrm>
          <a:prstGeom prst="rect">
            <a:avLst/>
          </a:prstGeom>
          <a:noFill/>
        </p:spPr>
      </p:pic>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8" name="Rectangle 2"/>
          <p:cNvSpPr>
            <a:spLocks noGrp="1" noChangeArrowheads="1"/>
          </p:cNvSpPr>
          <p:nvPr>
            <p:ph type="body" idx="1"/>
          </p:nvPr>
        </p:nvSpPr>
        <p:spPr/>
        <p:txBody>
          <a:bodyPr/>
          <a:lstStyle/>
          <a:p>
            <a:endParaRPr lang="en-US"/>
          </a:p>
        </p:txBody>
      </p:sp>
      <p:pic>
        <p:nvPicPr>
          <p:cNvPr id="352264" name="Picture 8" descr="Snap_0076"/>
          <p:cNvPicPr>
            <a:picLocks noChangeAspect="1" noChangeArrowheads="1"/>
          </p:cNvPicPr>
          <p:nvPr/>
        </p:nvPicPr>
        <p:blipFill>
          <a:blip r:embed="rId3" cstate="print"/>
          <a:srcRect/>
          <a:stretch>
            <a:fillRect/>
          </a:stretch>
        </p:blipFill>
        <p:spPr bwMode="auto">
          <a:xfrm>
            <a:off x="433388" y="1524000"/>
            <a:ext cx="8391525" cy="4397375"/>
          </a:xfrm>
          <a:prstGeom prst="rect">
            <a:avLst/>
          </a:prstGeom>
          <a:noFill/>
        </p:spPr>
      </p:pic>
      <p:sp>
        <p:nvSpPr>
          <p:cNvPr id="352260" name="Rectangle 4"/>
          <p:cNvSpPr>
            <a:spLocks noGrp="1" noChangeArrowheads="1"/>
          </p:cNvSpPr>
          <p:nvPr>
            <p:ph type="title"/>
          </p:nvPr>
        </p:nvSpPr>
        <p:spPr>
          <a:noFill/>
        </p:spPr>
        <p:txBody>
          <a:bodyPr/>
          <a:lstStyle/>
          <a:p>
            <a:r>
              <a:rPr lang="en-US"/>
              <a:t>Viewing Tablespace Contents</a:t>
            </a:r>
          </a:p>
        </p:txBody>
      </p:sp>
      <p:sp>
        <p:nvSpPr>
          <p:cNvPr id="352262" name="Rectangle 6"/>
          <p:cNvSpPr>
            <a:spLocks noChangeArrowheads="1"/>
          </p:cNvSpPr>
          <p:nvPr/>
        </p:nvSpPr>
        <p:spPr bwMode="auto">
          <a:xfrm>
            <a:off x="660400" y="5641975"/>
            <a:ext cx="838200" cy="228600"/>
          </a:xfrm>
          <a:prstGeom prst="rect">
            <a:avLst/>
          </a:prstGeom>
          <a:noFill/>
          <a:ln w="28575">
            <a:solidFill>
              <a:schemeClr val="accent2"/>
            </a:solidFill>
            <a:miter lim="800000"/>
            <a:headEnd type="none" w="sm" len="sm"/>
            <a:tailEnd type="none" w="sm" len="sm"/>
          </a:ln>
          <a:effectLst/>
        </p:spPr>
        <p:txBody>
          <a:bodyPr wrap="none" anchor="ctr"/>
          <a:lstStyle/>
          <a:p>
            <a:endParaRPr lang="en-US"/>
          </a:p>
        </p:txBody>
      </p:sp>
      <p:sp>
        <p:nvSpPr>
          <p:cNvPr id="352263" name="Freeform 7"/>
          <p:cNvSpPr>
            <a:spLocks/>
          </p:cNvSpPr>
          <p:nvPr/>
        </p:nvSpPr>
        <p:spPr bwMode="auto">
          <a:xfrm>
            <a:off x="1485900" y="5591175"/>
            <a:ext cx="1828800" cy="182563"/>
          </a:xfrm>
          <a:custGeom>
            <a:avLst/>
            <a:gdLst/>
            <a:ahLst/>
            <a:cxnLst>
              <a:cxn ang="0">
                <a:pos x="0" y="144"/>
              </a:cxn>
              <a:cxn ang="0">
                <a:pos x="1152" y="144"/>
              </a:cxn>
              <a:cxn ang="0">
                <a:pos x="1152" y="0"/>
              </a:cxn>
            </a:cxnLst>
            <a:rect l="0" t="0" r="r" b="b"/>
            <a:pathLst>
              <a:path w="1152" h="144">
                <a:moveTo>
                  <a:pt x="0" y="144"/>
                </a:moveTo>
                <a:lnTo>
                  <a:pt x="1152" y="144"/>
                </a:lnTo>
                <a:lnTo>
                  <a:pt x="1152" y="0"/>
                </a:lnTo>
              </a:path>
            </a:pathLst>
          </a:custGeom>
          <a:noFill/>
          <a:ln w="28575" cap="flat" cmpd="sng">
            <a:solidFill>
              <a:schemeClr val="accent2"/>
            </a:solidFill>
            <a:prstDash val="solid"/>
            <a:round/>
            <a:headEnd type="none" w="sm" len="sm"/>
            <a:tailEnd type="triangle" w="sm" len="sm"/>
          </a:ln>
          <a:effectLst/>
        </p:spPr>
        <p:txBody>
          <a:bodyPr/>
          <a:lstStyle/>
          <a:p>
            <a:endParaRPr lang="en-US"/>
          </a:p>
        </p:txBody>
      </p:sp>
      <p:pic>
        <p:nvPicPr>
          <p:cNvPr id="352265" name="Picture 9" descr="Snap_0077"/>
          <p:cNvPicPr>
            <a:picLocks noChangeAspect="1" noChangeArrowheads="1"/>
          </p:cNvPicPr>
          <p:nvPr/>
        </p:nvPicPr>
        <p:blipFill>
          <a:blip r:embed="rId4" cstate="print"/>
          <a:srcRect/>
          <a:stretch>
            <a:fillRect/>
          </a:stretch>
        </p:blipFill>
        <p:spPr bwMode="auto">
          <a:xfrm>
            <a:off x="1885950" y="3178175"/>
            <a:ext cx="7029450" cy="2405063"/>
          </a:xfrm>
          <a:prstGeom prst="rect">
            <a:avLst/>
          </a:prstGeom>
          <a:noFill/>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6" name="Rectangle 2"/>
          <p:cNvSpPr>
            <a:spLocks noGrp="1" noChangeArrowheads="1"/>
          </p:cNvSpPr>
          <p:nvPr>
            <p:ph type="title"/>
          </p:nvPr>
        </p:nvSpPr>
        <p:spPr/>
        <p:txBody>
          <a:bodyPr/>
          <a:lstStyle/>
          <a:p>
            <a:r>
              <a:rPr lang="en-US"/>
              <a:t>Oracle-Managed Files (OMF)</a:t>
            </a:r>
          </a:p>
        </p:txBody>
      </p:sp>
      <p:sp>
        <p:nvSpPr>
          <p:cNvPr id="354307" name="Rectangle 3"/>
          <p:cNvSpPr>
            <a:spLocks noGrp="1" noChangeArrowheads="1"/>
          </p:cNvSpPr>
          <p:nvPr>
            <p:ph type="body" idx="1"/>
          </p:nvPr>
        </p:nvSpPr>
        <p:spPr>
          <a:xfrm>
            <a:off x="609600" y="1447800"/>
            <a:ext cx="7918450" cy="655638"/>
          </a:xfrm>
        </p:spPr>
        <p:txBody>
          <a:bodyPr/>
          <a:lstStyle/>
          <a:p>
            <a:r>
              <a:rPr lang="en-US"/>
              <a:t>Specify file operations in terms of database objects rather than file names.</a:t>
            </a:r>
          </a:p>
        </p:txBody>
      </p:sp>
      <p:graphicFrame>
        <p:nvGraphicFramePr>
          <p:cNvPr id="354308" name="Group 4"/>
          <p:cNvGraphicFramePr>
            <a:graphicFrameLocks noGrp="1"/>
          </p:cNvGraphicFramePr>
          <p:nvPr/>
        </p:nvGraphicFramePr>
        <p:xfrm>
          <a:off x="633413" y="2286000"/>
          <a:ext cx="7442200" cy="2557781"/>
        </p:xfrm>
        <a:graphic>
          <a:graphicData uri="http://schemas.openxmlformats.org/drawingml/2006/table">
            <a:tbl>
              <a:tblPr/>
              <a:tblGrid>
                <a:gridCol w="3556000"/>
                <a:gridCol w="3886200"/>
              </a:tblGrid>
              <a:tr h="550863">
                <a:tc>
                  <a:txBody>
                    <a:bodyPr/>
                    <a:lstStyle/>
                    <a:p>
                      <a:pPr marL="0" marR="0" lvl="0" indent="0" algn="l" defTabSz="822325" rtl="0" eaLnBrk="0" fontAlgn="base" latinLnBrk="0" hangingPunct="0">
                        <a:lnSpc>
                          <a:spcPct val="135000"/>
                        </a:lnSpc>
                        <a:spcBef>
                          <a:spcPct val="60000"/>
                        </a:spcBef>
                        <a:spcAft>
                          <a:spcPct val="0"/>
                        </a:spcAft>
                        <a:buClrTx/>
                        <a:buSzTx/>
                        <a:buFontTx/>
                        <a:buNone/>
                        <a:tabLst/>
                      </a:pPr>
                      <a:r>
                        <a:rPr kumimoji="0" lang="en-US" sz="1800" b="0" i="0" u="none" strike="noStrike" cap="none" normalizeH="0" baseline="0" smtClean="0">
                          <a:ln>
                            <a:noFill/>
                          </a:ln>
                          <a:solidFill>
                            <a:srgbClr val="FFFFFF"/>
                          </a:solidFill>
                          <a:effectLst/>
                          <a:latin typeface="Arial" pitchFamily="34" charset="0"/>
                        </a:rPr>
                        <a:t>Parameter</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57150" cap="flat" cmpd="sng" algn="ctr">
                      <a:solidFill>
                        <a:schemeClr val="tx1"/>
                      </a:solidFill>
                      <a:prstDash val="solid"/>
                      <a:round/>
                      <a:headEnd type="none" w="sm" len="sm"/>
                      <a:tailEnd type="none" w="sm" len="sm"/>
                    </a:lnB>
                    <a:lnTlToBr>
                      <a:noFill/>
                    </a:lnTlToBr>
                    <a:lnBlToTr>
                      <a:noFill/>
                    </a:lnBlToTr>
                    <a:solidFill>
                      <a:srgbClr val="FF0000"/>
                    </a:solidFill>
                  </a:tcPr>
                </a:tc>
                <a:tc>
                  <a:txBody>
                    <a:bodyPr/>
                    <a:lstStyle/>
                    <a:p>
                      <a:pPr marL="0" marR="0" lvl="0" indent="0" algn="l" defTabSz="822325" rtl="0" eaLnBrk="0" fontAlgn="base" latinLnBrk="0" hangingPunct="0">
                        <a:lnSpc>
                          <a:spcPct val="135000"/>
                        </a:lnSpc>
                        <a:spcBef>
                          <a:spcPct val="60000"/>
                        </a:spcBef>
                        <a:spcAft>
                          <a:spcPct val="0"/>
                        </a:spcAft>
                        <a:buClrTx/>
                        <a:buSzTx/>
                        <a:buFontTx/>
                        <a:buNone/>
                        <a:tabLst/>
                      </a:pPr>
                      <a:r>
                        <a:rPr kumimoji="0" lang="en-US" sz="1800" b="0" i="0" u="none" strike="noStrike" cap="none" normalizeH="0" baseline="0" smtClean="0">
                          <a:ln>
                            <a:noFill/>
                          </a:ln>
                          <a:solidFill>
                            <a:srgbClr val="FFFFFF"/>
                          </a:solidFill>
                          <a:effectLst/>
                          <a:latin typeface="Arial" pitchFamily="34" charset="0"/>
                        </a:rPr>
                        <a:t>Description</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57150" cap="flat" cmpd="sng" algn="ctr">
                      <a:solidFill>
                        <a:schemeClr val="tx1"/>
                      </a:solidFill>
                      <a:prstDash val="solid"/>
                      <a:round/>
                      <a:headEnd type="none" w="sm" len="sm"/>
                      <a:tailEnd type="none" w="sm" len="sm"/>
                    </a:lnB>
                    <a:lnTlToBr>
                      <a:noFill/>
                    </a:lnTlToBr>
                    <a:lnBlToTr>
                      <a:noFill/>
                    </a:lnBlToTr>
                    <a:solidFill>
                      <a:srgbClr val="FF0000"/>
                    </a:solidFill>
                  </a:tcPr>
                </a:tc>
              </a:tr>
              <a:tr h="549275">
                <a:tc>
                  <a:txBody>
                    <a:bodyPr/>
                    <a:lstStyle/>
                    <a:p>
                      <a:pPr marL="0" marR="0" lvl="0" indent="0" algn="l" defTabSz="822325" rtl="0" eaLnBrk="0" fontAlgn="base" latinLnBrk="0" hangingPunct="0">
                        <a:lnSpc>
                          <a:spcPct val="135000"/>
                        </a:lnSpc>
                        <a:spcBef>
                          <a:spcPct val="60000"/>
                        </a:spcBef>
                        <a:spcAft>
                          <a:spcPct val="0"/>
                        </a:spcAft>
                        <a:buClrTx/>
                        <a:buSzTx/>
                        <a:buFontTx/>
                        <a:buNone/>
                        <a:tabLst/>
                      </a:pPr>
                      <a:r>
                        <a:rPr kumimoji="0" lang="en-US" sz="1600" b="0" i="0" u="none" strike="noStrike" cap="none" normalizeH="0" baseline="0" smtClean="0">
                          <a:ln>
                            <a:noFill/>
                          </a:ln>
                          <a:solidFill>
                            <a:schemeClr val="tx1"/>
                          </a:solidFill>
                          <a:effectLst/>
                          <a:latin typeface="Courier New" pitchFamily="49" charset="0"/>
                        </a:rPr>
                        <a:t>DB_CREATE_FILE_DEST</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5715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C9C9C9"/>
                    </a:solidFill>
                  </a:tcPr>
                </a:tc>
                <a:tc>
                  <a:txBody>
                    <a:bodyPr/>
                    <a:lstStyle/>
                    <a:p>
                      <a:pPr marL="0" marR="0" lvl="0" indent="0" algn="l" defTabSz="822325" rtl="0" eaLnBrk="0" fontAlgn="base" latinLnBrk="0" hangingPunct="0">
                        <a:lnSpc>
                          <a:spcPct val="100000"/>
                        </a:lnSpc>
                        <a:spcBef>
                          <a:spcPct val="60000"/>
                        </a:spcBef>
                        <a:spcAft>
                          <a:spcPct val="0"/>
                        </a:spcAft>
                        <a:buClrTx/>
                        <a:buSzTx/>
                        <a:buFontTx/>
                        <a:buNone/>
                        <a:tabLst/>
                      </a:pPr>
                      <a:r>
                        <a:rPr kumimoji="0" lang="en-US" sz="1600" b="0" i="0" u="none" strike="noStrike" cap="none" normalizeH="0" baseline="0" smtClean="0">
                          <a:ln>
                            <a:noFill/>
                          </a:ln>
                          <a:solidFill>
                            <a:schemeClr val="tx1"/>
                          </a:solidFill>
                          <a:effectLst/>
                          <a:latin typeface="Arial" pitchFamily="34" charset="0"/>
                        </a:rPr>
                        <a:t>Defines the location of the default file system directory for data files and temporary files</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5715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C9C9C9"/>
                    </a:solidFill>
                  </a:tcPr>
                </a:tc>
              </a:tr>
              <a:tr h="604838">
                <a:tc>
                  <a:txBody>
                    <a:bodyPr/>
                    <a:lstStyle/>
                    <a:p>
                      <a:pPr marL="0" marR="0" lvl="0" indent="0" algn="l" defTabSz="822325" rtl="0" eaLnBrk="0" fontAlgn="base" latinLnBrk="0" hangingPunct="0">
                        <a:lnSpc>
                          <a:spcPct val="135000"/>
                        </a:lnSpc>
                        <a:spcBef>
                          <a:spcPct val="60000"/>
                        </a:spcBef>
                        <a:spcAft>
                          <a:spcPct val="0"/>
                        </a:spcAft>
                        <a:buClrTx/>
                        <a:buSzTx/>
                        <a:buFontTx/>
                        <a:buNone/>
                        <a:tabLst/>
                      </a:pPr>
                      <a:r>
                        <a:rPr kumimoji="0" lang="en-US" sz="1600" b="0" i="0" u="none" strike="noStrike" cap="none" normalizeH="0" baseline="0" smtClean="0">
                          <a:ln>
                            <a:noFill/>
                          </a:ln>
                          <a:solidFill>
                            <a:schemeClr val="tx1"/>
                          </a:solidFill>
                          <a:effectLst/>
                          <a:latin typeface="Courier New" pitchFamily="49" charset="0"/>
                        </a:rPr>
                        <a:t>DB_CREATE_ONLINE_LOG_DEST_n</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C9C9C9"/>
                    </a:solidFill>
                  </a:tcPr>
                </a:tc>
                <a:tc>
                  <a:txBody>
                    <a:bodyPr/>
                    <a:lstStyle/>
                    <a:p>
                      <a:pPr marL="0" marR="0" lvl="0" indent="0" algn="l" defTabSz="822325" rtl="0" eaLnBrk="0" fontAlgn="base" latinLnBrk="0" hangingPunct="0">
                        <a:lnSpc>
                          <a:spcPct val="100000"/>
                        </a:lnSpc>
                        <a:spcBef>
                          <a:spcPct val="60000"/>
                        </a:spcBef>
                        <a:spcAft>
                          <a:spcPct val="0"/>
                        </a:spcAft>
                        <a:buClrTx/>
                        <a:buSzTx/>
                        <a:buFontTx/>
                        <a:buNone/>
                        <a:tabLst/>
                      </a:pPr>
                      <a:r>
                        <a:rPr kumimoji="0" lang="en-US" sz="1600" b="0" i="0" u="none" strike="noStrike" cap="none" normalizeH="0" baseline="0" smtClean="0">
                          <a:ln>
                            <a:noFill/>
                          </a:ln>
                          <a:solidFill>
                            <a:schemeClr val="tx1"/>
                          </a:solidFill>
                          <a:effectLst/>
                          <a:latin typeface="Arial" pitchFamily="34" charset="0"/>
                        </a:rPr>
                        <a:t>Defines the location for redo log files and control file creation</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C9C9C9"/>
                    </a:solidFill>
                  </a:tcPr>
                </a:tc>
              </a:tr>
              <a:tr h="550863">
                <a:tc>
                  <a:txBody>
                    <a:bodyPr/>
                    <a:lstStyle/>
                    <a:p>
                      <a:pPr marL="0" marR="0" lvl="0" indent="0" algn="l" defTabSz="822325" rtl="0" eaLnBrk="0" fontAlgn="base" latinLnBrk="0" hangingPunct="0">
                        <a:lnSpc>
                          <a:spcPct val="135000"/>
                        </a:lnSpc>
                        <a:spcBef>
                          <a:spcPct val="60000"/>
                        </a:spcBef>
                        <a:spcAft>
                          <a:spcPct val="0"/>
                        </a:spcAft>
                        <a:buClrTx/>
                        <a:buSzTx/>
                        <a:buFontTx/>
                        <a:buNone/>
                        <a:tabLst/>
                      </a:pPr>
                      <a:r>
                        <a:rPr kumimoji="0" lang="en-US" sz="1600" b="0" i="0" u="none" strike="noStrike" cap="none" normalizeH="0" baseline="0" smtClean="0">
                          <a:ln>
                            <a:noFill/>
                          </a:ln>
                          <a:solidFill>
                            <a:schemeClr val="tx1"/>
                          </a:solidFill>
                          <a:effectLst/>
                          <a:latin typeface="Courier New" pitchFamily="49" charset="0"/>
                        </a:rPr>
                        <a:t>DB_RECOVERY_FILE_DEST </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C9C9C9"/>
                    </a:solidFill>
                  </a:tcPr>
                </a:tc>
                <a:tc>
                  <a:txBody>
                    <a:bodyPr/>
                    <a:lstStyle/>
                    <a:p>
                      <a:pPr marL="0" marR="0" lvl="0" indent="0" algn="l" defTabSz="822325" rtl="0" eaLnBrk="0" fontAlgn="base" latinLnBrk="0" hangingPunct="0">
                        <a:lnSpc>
                          <a:spcPct val="100000"/>
                        </a:lnSpc>
                        <a:spcBef>
                          <a:spcPct val="60000"/>
                        </a:spcBef>
                        <a:spcAft>
                          <a:spcPct val="0"/>
                        </a:spcAft>
                        <a:buClrTx/>
                        <a:buSzTx/>
                        <a:buFontTx/>
                        <a:buNone/>
                        <a:tabLst/>
                      </a:pPr>
                      <a:r>
                        <a:rPr kumimoji="0" lang="en-US" sz="1600" b="0" i="0" u="none" strike="noStrike" cap="none" normalizeH="0" baseline="0" smtClean="0">
                          <a:ln>
                            <a:noFill/>
                          </a:ln>
                          <a:solidFill>
                            <a:schemeClr val="tx1"/>
                          </a:solidFill>
                          <a:effectLst/>
                          <a:latin typeface="Arial" pitchFamily="34" charset="0"/>
                        </a:rPr>
                        <a:t>Default location for the fast recovery area</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C9C9C9"/>
                    </a:solidFill>
                  </a:tcPr>
                </a:tc>
              </a:tr>
            </a:tbl>
          </a:graphicData>
        </a:graphic>
      </p:graphicFrame>
      <p:sp>
        <p:nvSpPr>
          <p:cNvPr id="354326" name="Text Box 22"/>
          <p:cNvSpPr txBox="1">
            <a:spLocks noChangeArrowheads="1"/>
          </p:cNvSpPr>
          <p:nvPr/>
        </p:nvSpPr>
        <p:spPr bwMode="auto">
          <a:xfrm>
            <a:off x="609600" y="4953000"/>
            <a:ext cx="1504950" cy="427038"/>
          </a:xfrm>
          <a:prstGeom prst="rect">
            <a:avLst/>
          </a:prstGeom>
          <a:noFill/>
          <a:ln w="28575">
            <a:noFill/>
            <a:miter lim="800000"/>
            <a:headEnd type="none" w="sm" len="sm"/>
            <a:tailEnd type="none" w="sm" len="sm"/>
          </a:ln>
          <a:effectLst/>
        </p:spPr>
        <p:txBody>
          <a:bodyPr wrap="none">
            <a:spAutoFit/>
          </a:bodyPr>
          <a:lstStyle/>
          <a:p>
            <a:pPr algn="l" defTabSz="228600">
              <a:buClr>
                <a:srgbClr val="000000"/>
              </a:buClr>
            </a:pPr>
            <a:r>
              <a:rPr lang="en-US" sz="2200"/>
              <a:t>Example: </a:t>
            </a:r>
          </a:p>
        </p:txBody>
      </p:sp>
      <p:sp>
        <p:nvSpPr>
          <p:cNvPr id="354327" name="Rectangle 23"/>
          <p:cNvSpPr>
            <a:spLocks noChangeArrowheads="1"/>
          </p:cNvSpPr>
          <p:nvPr/>
        </p:nvSpPr>
        <p:spPr bwMode="gray">
          <a:xfrm>
            <a:off x="533400" y="5484813"/>
            <a:ext cx="7886700" cy="687387"/>
          </a:xfrm>
          <a:prstGeom prst="rect">
            <a:avLst/>
          </a:prstGeom>
          <a:solidFill>
            <a:srgbClr val="CCCCCC"/>
          </a:solidFill>
          <a:ln w="28575">
            <a:solidFill>
              <a:srgbClr val="000000"/>
            </a:solidFill>
            <a:miter lim="800000"/>
            <a:headEnd/>
            <a:tailEnd/>
          </a:ln>
          <a:effectLst/>
        </p:spPr>
        <p:txBody>
          <a:bodyPr lIns="92075" tIns="9144" rIns="92075" bIns="9144" anchor="ctr"/>
          <a:lstStyle/>
          <a:p>
            <a:pPr marL="457200" indent="-457200" algn="l" defTabSz="400050" eaLnBrk="0" hangingPunct="0">
              <a:spcBef>
                <a:spcPct val="0"/>
              </a:spcBef>
              <a:buClrTx/>
              <a:buFontTx/>
              <a:buNone/>
              <a:tabLst>
                <a:tab pos="400050" algn="r"/>
                <a:tab pos="673100" algn="l"/>
              </a:tabLst>
            </a:pPr>
            <a:r>
              <a:rPr lang="en-US">
                <a:latin typeface="Courier New" pitchFamily="49" charset="0"/>
              </a:rPr>
              <a:t>SQL&gt; ALTER SYSTEM SET DB_CREATE_FILE_DEST = '+DATA'; </a:t>
            </a:r>
          </a:p>
          <a:p>
            <a:pPr marL="457200" indent="-457200" algn="l" defTabSz="400050" eaLnBrk="0" hangingPunct="0">
              <a:spcBef>
                <a:spcPct val="0"/>
              </a:spcBef>
              <a:buClrTx/>
              <a:buFontTx/>
              <a:buNone/>
              <a:tabLst>
                <a:tab pos="400050" algn="r"/>
                <a:tab pos="673100" algn="l"/>
              </a:tabLst>
            </a:pPr>
            <a:r>
              <a:rPr lang="en-US">
                <a:latin typeface="Courier New" pitchFamily="49" charset="0"/>
              </a:rPr>
              <a:t>SQL&gt; CREATE TABLESPACE tbs_1;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98338" name="Rectangle 2"/>
          <p:cNvSpPr>
            <a:spLocks noGrp="1" noChangeArrowheads="1"/>
          </p:cNvSpPr>
          <p:nvPr>
            <p:ph type="title"/>
          </p:nvPr>
        </p:nvSpPr>
        <p:spPr/>
        <p:txBody>
          <a:bodyPr/>
          <a:lstStyle/>
          <a:p>
            <a:endParaRPr lang="en-US"/>
          </a:p>
        </p:txBody>
      </p:sp>
      <p:sp>
        <p:nvSpPr>
          <p:cNvPr id="398339" name="Rectangle 3"/>
          <p:cNvSpPr>
            <a:spLocks noGrp="1" noChangeArrowheads="1"/>
          </p:cNvSpPr>
          <p:nvPr>
            <p:ph type="body" idx="1"/>
          </p:nvPr>
        </p:nvSpPr>
        <p:spPr/>
        <p:txBody>
          <a:bodyPr/>
          <a:lstStyle/>
          <a:p>
            <a:endParaRPr lang="en-US"/>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75" name="Rectangle 23"/>
          <p:cNvSpPr>
            <a:spLocks noGrp="1" noChangeArrowheads="1"/>
          </p:cNvSpPr>
          <p:nvPr>
            <p:ph type="title"/>
          </p:nvPr>
        </p:nvSpPr>
        <p:spPr/>
        <p:txBody>
          <a:bodyPr/>
          <a:lstStyle/>
          <a:p>
            <a:r>
              <a:rPr lang="en-US"/>
              <a:t>Enlarging the Database</a:t>
            </a:r>
          </a:p>
        </p:txBody>
      </p:sp>
      <p:sp>
        <p:nvSpPr>
          <p:cNvPr id="356376" name="Rectangle 24"/>
          <p:cNvSpPr>
            <a:spLocks noGrp="1" noChangeArrowheads="1"/>
          </p:cNvSpPr>
          <p:nvPr>
            <p:ph type="body" idx="1"/>
          </p:nvPr>
        </p:nvSpPr>
        <p:spPr>
          <a:xfrm>
            <a:off x="609600" y="1447800"/>
            <a:ext cx="7918450" cy="1966913"/>
          </a:xfrm>
        </p:spPr>
        <p:txBody>
          <a:bodyPr/>
          <a:lstStyle/>
          <a:p>
            <a:r>
              <a:rPr lang="en-US"/>
              <a:t>You can enlarge the database in the following ways:</a:t>
            </a:r>
          </a:p>
          <a:p>
            <a:pPr lvl="1"/>
            <a:r>
              <a:rPr lang="en-US"/>
              <a:t>Creating a new tablespace</a:t>
            </a:r>
          </a:p>
          <a:p>
            <a:pPr lvl="1"/>
            <a:r>
              <a:rPr lang="en-US"/>
              <a:t>Adding a data file to an existing smallfile tablespace</a:t>
            </a:r>
          </a:p>
          <a:p>
            <a:pPr lvl="1"/>
            <a:r>
              <a:rPr lang="en-US"/>
              <a:t>Increasing the size of a data file</a:t>
            </a:r>
          </a:p>
          <a:p>
            <a:pPr lvl="1"/>
            <a:r>
              <a:rPr lang="en-US"/>
              <a:t>Providing for the dynamic growth of a data file</a:t>
            </a:r>
          </a:p>
        </p:txBody>
      </p:sp>
      <p:grpSp>
        <p:nvGrpSpPr>
          <p:cNvPr id="356356" name="Group 4"/>
          <p:cNvGrpSpPr>
            <a:grpSpLocks/>
          </p:cNvGrpSpPr>
          <p:nvPr/>
        </p:nvGrpSpPr>
        <p:grpSpPr bwMode="auto">
          <a:xfrm>
            <a:off x="1576388" y="3775075"/>
            <a:ext cx="5937250" cy="2454275"/>
            <a:chOff x="993" y="2423"/>
            <a:chExt cx="3740" cy="1546"/>
          </a:xfrm>
        </p:grpSpPr>
        <p:grpSp>
          <p:nvGrpSpPr>
            <p:cNvPr id="356357" name="Group 5"/>
            <p:cNvGrpSpPr>
              <a:grpSpLocks/>
            </p:cNvGrpSpPr>
            <p:nvPr/>
          </p:nvGrpSpPr>
          <p:grpSpPr bwMode="auto">
            <a:xfrm>
              <a:off x="1326" y="2719"/>
              <a:ext cx="632" cy="544"/>
              <a:chOff x="1488" y="2304"/>
              <a:chExt cx="1248" cy="1344"/>
            </a:xfrm>
          </p:grpSpPr>
          <p:sp>
            <p:nvSpPr>
              <p:cNvPr id="356358" name="Rectangle 6"/>
              <p:cNvSpPr>
                <a:spLocks noChangeArrowheads="1"/>
              </p:cNvSpPr>
              <p:nvPr/>
            </p:nvSpPr>
            <p:spPr bwMode="gray">
              <a:xfrm>
                <a:off x="1488" y="2578"/>
                <a:ext cx="1248" cy="803"/>
              </a:xfrm>
              <a:prstGeom prst="rect">
                <a:avLst/>
              </a:prstGeom>
              <a:solidFill>
                <a:srgbClr val="9999FF"/>
              </a:solidFill>
              <a:ln w="3175">
                <a:solidFill>
                  <a:srgbClr val="9999FF"/>
                </a:solidFill>
                <a:miter lim="800000"/>
                <a:headEnd/>
                <a:tailEnd/>
              </a:ln>
              <a:effectLst/>
            </p:spPr>
            <p:txBody>
              <a:bodyPr wrap="none" anchor="ctr"/>
              <a:lstStyle/>
              <a:p>
                <a:endParaRPr lang="en-US"/>
              </a:p>
            </p:txBody>
          </p:sp>
          <p:sp>
            <p:nvSpPr>
              <p:cNvPr id="356359" name="Oval 7"/>
              <p:cNvSpPr>
                <a:spLocks noChangeArrowheads="1"/>
              </p:cNvSpPr>
              <p:nvPr/>
            </p:nvSpPr>
            <p:spPr bwMode="gray">
              <a:xfrm>
                <a:off x="1488" y="2304"/>
                <a:ext cx="1248" cy="515"/>
              </a:xfrm>
              <a:prstGeom prst="ellipse">
                <a:avLst/>
              </a:prstGeom>
              <a:solidFill>
                <a:srgbClr val="CCCCFF"/>
              </a:solidFill>
              <a:ln w="3175">
                <a:solidFill>
                  <a:srgbClr val="9999FF"/>
                </a:solidFill>
                <a:round/>
                <a:headEnd/>
                <a:tailEnd/>
              </a:ln>
              <a:effectLst/>
            </p:spPr>
            <p:txBody>
              <a:bodyPr wrap="none" anchor="ctr"/>
              <a:lstStyle/>
              <a:p>
                <a:endParaRPr lang="en-US"/>
              </a:p>
            </p:txBody>
          </p:sp>
          <p:sp>
            <p:nvSpPr>
              <p:cNvPr id="356360" name="Oval 8"/>
              <p:cNvSpPr>
                <a:spLocks noChangeArrowheads="1"/>
              </p:cNvSpPr>
              <p:nvPr/>
            </p:nvSpPr>
            <p:spPr bwMode="gray">
              <a:xfrm>
                <a:off x="1488" y="3133"/>
                <a:ext cx="1248" cy="515"/>
              </a:xfrm>
              <a:prstGeom prst="ellipse">
                <a:avLst/>
              </a:prstGeom>
              <a:solidFill>
                <a:srgbClr val="9999FF"/>
              </a:solidFill>
              <a:ln w="3175">
                <a:solidFill>
                  <a:srgbClr val="9999FF"/>
                </a:solidFill>
                <a:round/>
                <a:headEnd/>
                <a:tailEnd/>
              </a:ln>
              <a:effectLst/>
            </p:spPr>
            <p:txBody>
              <a:bodyPr wrap="none" anchor="ctr"/>
              <a:lstStyle/>
              <a:p>
                <a:endParaRPr lang="en-US"/>
              </a:p>
            </p:txBody>
          </p:sp>
        </p:grpSp>
        <p:sp>
          <p:nvSpPr>
            <p:cNvPr id="356361" name="Line 9"/>
            <p:cNvSpPr>
              <a:spLocks noChangeShapeType="1"/>
            </p:cNvSpPr>
            <p:nvPr/>
          </p:nvSpPr>
          <p:spPr bwMode="gray">
            <a:xfrm>
              <a:off x="1224" y="3904"/>
              <a:ext cx="3312" cy="0"/>
            </a:xfrm>
            <a:prstGeom prst="line">
              <a:avLst/>
            </a:prstGeom>
            <a:noFill/>
            <a:ln w="28575">
              <a:solidFill>
                <a:schemeClr val="tx1"/>
              </a:solidFill>
              <a:prstDash val="dash"/>
              <a:round/>
              <a:headEnd type="none" w="sm" len="sm"/>
              <a:tailEnd type="none" w="sm" len="sm"/>
            </a:ln>
            <a:effectLst/>
          </p:spPr>
          <p:txBody>
            <a:bodyPr/>
            <a:lstStyle/>
            <a:p>
              <a:endParaRPr lang="en-US"/>
            </a:p>
          </p:txBody>
        </p:sp>
        <p:sp>
          <p:nvSpPr>
            <p:cNvPr id="356362" name="Line 10"/>
            <p:cNvSpPr>
              <a:spLocks noChangeShapeType="1"/>
            </p:cNvSpPr>
            <p:nvPr/>
          </p:nvSpPr>
          <p:spPr bwMode="gray">
            <a:xfrm>
              <a:off x="1232" y="2616"/>
              <a:ext cx="3294" cy="0"/>
            </a:xfrm>
            <a:prstGeom prst="line">
              <a:avLst/>
            </a:prstGeom>
            <a:noFill/>
            <a:ln w="28575">
              <a:solidFill>
                <a:schemeClr val="tx1"/>
              </a:solidFill>
              <a:prstDash val="dash"/>
              <a:round/>
              <a:headEnd type="none" w="sm" len="sm"/>
              <a:tailEnd type="none" w="sm" len="sm"/>
            </a:ln>
            <a:effectLst/>
          </p:spPr>
          <p:txBody>
            <a:bodyPr/>
            <a:lstStyle/>
            <a:p>
              <a:endParaRPr lang="en-US"/>
            </a:p>
          </p:txBody>
        </p:sp>
        <p:sp>
          <p:nvSpPr>
            <p:cNvPr id="356363" name="Line 11"/>
            <p:cNvSpPr>
              <a:spLocks noChangeShapeType="1"/>
            </p:cNvSpPr>
            <p:nvPr/>
          </p:nvSpPr>
          <p:spPr bwMode="gray">
            <a:xfrm flipV="1">
              <a:off x="1168" y="2584"/>
              <a:ext cx="0" cy="1320"/>
            </a:xfrm>
            <a:prstGeom prst="line">
              <a:avLst/>
            </a:prstGeom>
            <a:noFill/>
            <a:ln w="28575">
              <a:solidFill>
                <a:schemeClr val="tx1"/>
              </a:solidFill>
              <a:prstDash val="dash"/>
              <a:round/>
              <a:headEnd type="none" w="sm" len="sm"/>
              <a:tailEnd type="none" w="sm" len="sm"/>
            </a:ln>
            <a:effectLst/>
          </p:spPr>
          <p:txBody>
            <a:bodyPr/>
            <a:lstStyle/>
            <a:p>
              <a:endParaRPr lang="en-US"/>
            </a:p>
          </p:txBody>
        </p:sp>
        <p:sp>
          <p:nvSpPr>
            <p:cNvPr id="356364" name="Line 12"/>
            <p:cNvSpPr>
              <a:spLocks noChangeShapeType="1"/>
            </p:cNvSpPr>
            <p:nvPr/>
          </p:nvSpPr>
          <p:spPr bwMode="gray">
            <a:xfrm flipV="1">
              <a:off x="4589" y="2584"/>
              <a:ext cx="0" cy="1320"/>
            </a:xfrm>
            <a:prstGeom prst="line">
              <a:avLst/>
            </a:prstGeom>
            <a:noFill/>
            <a:ln w="28575">
              <a:solidFill>
                <a:schemeClr val="tx1"/>
              </a:solidFill>
              <a:prstDash val="dash"/>
              <a:round/>
              <a:headEnd type="none" w="sm" len="sm"/>
              <a:tailEnd type="none" w="sm" len="sm"/>
            </a:ln>
            <a:effectLst/>
          </p:spPr>
          <p:txBody>
            <a:bodyPr/>
            <a:lstStyle/>
            <a:p>
              <a:endParaRPr lang="en-US"/>
            </a:p>
          </p:txBody>
        </p:sp>
        <p:sp>
          <p:nvSpPr>
            <p:cNvPr id="356365" name="Rectangle 13"/>
            <p:cNvSpPr>
              <a:spLocks noChangeArrowheads="1"/>
            </p:cNvSpPr>
            <p:nvPr/>
          </p:nvSpPr>
          <p:spPr bwMode="gray">
            <a:xfrm>
              <a:off x="1486" y="3537"/>
              <a:ext cx="976" cy="330"/>
            </a:xfrm>
            <a:prstGeom prst="rect">
              <a:avLst/>
            </a:prstGeom>
            <a:noFill/>
            <a:ln w="9525">
              <a:noFill/>
              <a:miter lim="800000"/>
              <a:headEnd/>
              <a:tailEnd/>
            </a:ln>
            <a:effectLst/>
          </p:spPr>
          <p:txBody>
            <a:bodyPr lIns="57150" tIns="28575" rIns="57150" bIns="28575">
              <a:spAutoFit/>
            </a:bodyPr>
            <a:lstStyle/>
            <a:p>
              <a:pPr defTabSz="369888" eaLnBrk="0" hangingPunct="0">
                <a:lnSpc>
                  <a:spcPct val="85000"/>
                </a:lnSpc>
                <a:spcBef>
                  <a:spcPct val="0"/>
                </a:spcBef>
                <a:buClrTx/>
                <a:buFontTx/>
                <a:buNone/>
              </a:pPr>
              <a:r>
                <a:rPr lang="en-US">
                  <a:latin typeface="Courier New" pitchFamily="49" charset="0"/>
                </a:rPr>
                <a:t>SYSTEM </a:t>
              </a:r>
            </a:p>
            <a:p>
              <a:pPr defTabSz="369888" eaLnBrk="0" hangingPunct="0">
                <a:lnSpc>
                  <a:spcPct val="85000"/>
                </a:lnSpc>
                <a:spcBef>
                  <a:spcPct val="0"/>
                </a:spcBef>
                <a:buClrTx/>
                <a:buFontTx/>
                <a:buNone/>
              </a:pPr>
              <a:r>
                <a:rPr lang="en-US"/>
                <a:t>tablespace</a:t>
              </a:r>
            </a:p>
          </p:txBody>
        </p:sp>
        <p:sp>
          <p:nvSpPr>
            <p:cNvPr id="356366" name="Line 14"/>
            <p:cNvSpPr>
              <a:spLocks noChangeShapeType="1"/>
            </p:cNvSpPr>
            <p:nvPr/>
          </p:nvSpPr>
          <p:spPr bwMode="gray">
            <a:xfrm flipH="1" flipV="1">
              <a:off x="2872" y="2632"/>
              <a:ext cx="7" cy="1232"/>
            </a:xfrm>
            <a:prstGeom prst="line">
              <a:avLst/>
            </a:prstGeom>
            <a:noFill/>
            <a:ln w="28575">
              <a:solidFill>
                <a:schemeClr val="tx1"/>
              </a:solidFill>
              <a:prstDash val="dash"/>
              <a:round/>
              <a:headEnd type="none" w="sm" len="sm"/>
              <a:tailEnd type="none" w="sm" len="sm"/>
            </a:ln>
            <a:effectLst/>
          </p:spPr>
          <p:txBody>
            <a:bodyPr/>
            <a:lstStyle/>
            <a:p>
              <a:endParaRPr lang="en-US"/>
            </a:p>
          </p:txBody>
        </p:sp>
        <p:sp>
          <p:nvSpPr>
            <p:cNvPr id="356367" name="Rectangle 15"/>
            <p:cNvSpPr>
              <a:spLocks noChangeArrowheads="1"/>
            </p:cNvSpPr>
            <p:nvPr/>
          </p:nvSpPr>
          <p:spPr bwMode="gray">
            <a:xfrm>
              <a:off x="3262" y="3537"/>
              <a:ext cx="976" cy="330"/>
            </a:xfrm>
            <a:prstGeom prst="rect">
              <a:avLst/>
            </a:prstGeom>
            <a:noFill/>
            <a:ln w="9525">
              <a:noFill/>
              <a:miter lim="800000"/>
              <a:headEnd/>
              <a:tailEnd/>
            </a:ln>
            <a:effectLst/>
          </p:spPr>
          <p:txBody>
            <a:bodyPr lIns="57150" tIns="28575" rIns="57150" bIns="28575">
              <a:spAutoFit/>
            </a:bodyPr>
            <a:lstStyle/>
            <a:p>
              <a:pPr defTabSz="369888" eaLnBrk="0" hangingPunct="0">
                <a:lnSpc>
                  <a:spcPct val="85000"/>
                </a:lnSpc>
                <a:spcBef>
                  <a:spcPct val="0"/>
                </a:spcBef>
                <a:buClrTx/>
                <a:buFontTx/>
                <a:buNone/>
              </a:pPr>
              <a:r>
                <a:rPr lang="en-US">
                  <a:latin typeface="Courier New" pitchFamily="49" charset="0"/>
                </a:rPr>
                <a:t>INVENTORY </a:t>
              </a:r>
            </a:p>
            <a:p>
              <a:pPr defTabSz="369888" eaLnBrk="0" hangingPunct="0">
                <a:lnSpc>
                  <a:spcPct val="85000"/>
                </a:lnSpc>
                <a:spcBef>
                  <a:spcPct val="0"/>
                </a:spcBef>
                <a:buClrTx/>
                <a:buFontTx/>
                <a:buNone/>
              </a:pPr>
              <a:r>
                <a:rPr lang="en-US"/>
                <a:t>tablespace</a:t>
              </a:r>
            </a:p>
          </p:txBody>
        </p:sp>
        <p:graphicFrame>
          <p:nvGraphicFramePr>
            <p:cNvPr id="407552" name="Object 0"/>
            <p:cNvGraphicFramePr>
              <a:graphicFrameLocks noChangeAspect="1"/>
            </p:cNvGraphicFramePr>
            <p:nvPr/>
          </p:nvGraphicFramePr>
          <p:xfrm>
            <a:off x="3416" y="2759"/>
            <a:ext cx="648" cy="738"/>
          </p:xfrm>
          <a:graphic>
            <a:graphicData uri="http://schemas.openxmlformats.org/presentationml/2006/ole">
              <p:oleObj spid="_x0000_s407552" name="Photo Editor Photo" r:id="rId4" imgW="1028844" imgH="1171429" progId="">
                <p:embed/>
              </p:oleObj>
            </a:graphicData>
          </a:graphic>
        </p:graphicFrame>
        <p:grpSp>
          <p:nvGrpSpPr>
            <p:cNvPr id="356369" name="Group 17"/>
            <p:cNvGrpSpPr>
              <a:grpSpLocks/>
            </p:cNvGrpSpPr>
            <p:nvPr/>
          </p:nvGrpSpPr>
          <p:grpSpPr bwMode="auto">
            <a:xfrm>
              <a:off x="2081" y="2719"/>
              <a:ext cx="632" cy="818"/>
              <a:chOff x="1488" y="2304"/>
              <a:chExt cx="1248" cy="1344"/>
            </a:xfrm>
          </p:grpSpPr>
          <p:sp>
            <p:nvSpPr>
              <p:cNvPr id="356370" name="Rectangle 18"/>
              <p:cNvSpPr>
                <a:spLocks noChangeArrowheads="1"/>
              </p:cNvSpPr>
              <p:nvPr/>
            </p:nvSpPr>
            <p:spPr bwMode="gray">
              <a:xfrm>
                <a:off x="1488" y="2578"/>
                <a:ext cx="1248" cy="803"/>
              </a:xfrm>
              <a:prstGeom prst="rect">
                <a:avLst/>
              </a:prstGeom>
              <a:solidFill>
                <a:srgbClr val="9999FF"/>
              </a:solidFill>
              <a:ln w="3175">
                <a:solidFill>
                  <a:srgbClr val="9999FF"/>
                </a:solidFill>
                <a:miter lim="800000"/>
                <a:headEnd/>
                <a:tailEnd/>
              </a:ln>
              <a:effectLst/>
            </p:spPr>
            <p:txBody>
              <a:bodyPr wrap="none" anchor="ctr"/>
              <a:lstStyle/>
              <a:p>
                <a:endParaRPr lang="en-US"/>
              </a:p>
            </p:txBody>
          </p:sp>
          <p:sp>
            <p:nvSpPr>
              <p:cNvPr id="356371" name="Oval 19"/>
              <p:cNvSpPr>
                <a:spLocks noChangeArrowheads="1"/>
              </p:cNvSpPr>
              <p:nvPr/>
            </p:nvSpPr>
            <p:spPr bwMode="gray">
              <a:xfrm>
                <a:off x="1488" y="2304"/>
                <a:ext cx="1248" cy="515"/>
              </a:xfrm>
              <a:prstGeom prst="ellipse">
                <a:avLst/>
              </a:prstGeom>
              <a:solidFill>
                <a:srgbClr val="CCCCFF"/>
              </a:solidFill>
              <a:ln w="3175">
                <a:solidFill>
                  <a:srgbClr val="9999FF"/>
                </a:solidFill>
                <a:round/>
                <a:headEnd/>
                <a:tailEnd/>
              </a:ln>
              <a:effectLst/>
            </p:spPr>
            <p:txBody>
              <a:bodyPr wrap="none" anchor="ctr"/>
              <a:lstStyle/>
              <a:p>
                <a:endParaRPr lang="en-US"/>
              </a:p>
            </p:txBody>
          </p:sp>
          <p:sp>
            <p:nvSpPr>
              <p:cNvPr id="356372" name="Oval 20"/>
              <p:cNvSpPr>
                <a:spLocks noChangeArrowheads="1"/>
              </p:cNvSpPr>
              <p:nvPr/>
            </p:nvSpPr>
            <p:spPr bwMode="gray">
              <a:xfrm>
                <a:off x="1488" y="3133"/>
                <a:ext cx="1248" cy="515"/>
              </a:xfrm>
              <a:prstGeom prst="ellipse">
                <a:avLst/>
              </a:prstGeom>
              <a:solidFill>
                <a:srgbClr val="9999FF"/>
              </a:solidFill>
              <a:ln w="3175">
                <a:solidFill>
                  <a:srgbClr val="9999FF"/>
                </a:solidFill>
                <a:round/>
                <a:headEnd/>
                <a:tailEnd/>
              </a:ln>
              <a:effectLst/>
            </p:spPr>
            <p:txBody>
              <a:bodyPr wrap="none" anchor="ctr"/>
              <a:lstStyle/>
              <a:p>
                <a:endParaRPr lang="en-US"/>
              </a:p>
            </p:txBody>
          </p:sp>
        </p:grpSp>
        <p:sp>
          <p:nvSpPr>
            <p:cNvPr id="356373" name="Rectangle 21"/>
            <p:cNvSpPr>
              <a:spLocks noChangeArrowheads="1"/>
            </p:cNvSpPr>
            <p:nvPr/>
          </p:nvSpPr>
          <p:spPr bwMode="gray">
            <a:xfrm>
              <a:off x="993" y="2423"/>
              <a:ext cx="3740" cy="1546"/>
            </a:xfrm>
            <a:prstGeom prst="rect">
              <a:avLst/>
            </a:prstGeom>
            <a:noFill/>
            <a:ln w="28575">
              <a:solidFill>
                <a:schemeClr val="tx1"/>
              </a:solidFill>
              <a:miter lim="800000"/>
              <a:headEnd type="none" w="sm" len="sm"/>
              <a:tailEnd type="none" w="sm" len="sm"/>
            </a:ln>
            <a:effectLst/>
          </p:spPr>
          <p:txBody>
            <a:bodyPr wrap="none" anchor="ctr"/>
            <a:lstStyle/>
            <a:p>
              <a:endParaRPr lang="en-US"/>
            </a:p>
          </p:txBody>
        </p:sp>
        <p:sp>
          <p:nvSpPr>
            <p:cNvPr id="356374" name="Text Box 22"/>
            <p:cNvSpPr txBox="1">
              <a:spLocks noChangeArrowheads="1"/>
            </p:cNvSpPr>
            <p:nvPr/>
          </p:nvSpPr>
          <p:spPr bwMode="gray">
            <a:xfrm>
              <a:off x="2502" y="2423"/>
              <a:ext cx="756" cy="231"/>
            </a:xfrm>
            <a:prstGeom prst="rect">
              <a:avLst/>
            </a:prstGeom>
            <a:noFill/>
            <a:ln w="28575">
              <a:noFill/>
              <a:miter lim="800000"/>
              <a:headEnd type="none" w="sm" len="sm"/>
              <a:tailEnd type="none" w="sm" len="sm"/>
            </a:ln>
            <a:effectLst/>
          </p:spPr>
          <p:txBody>
            <a:bodyPr wrap="none">
              <a:spAutoFit/>
            </a:bodyPr>
            <a:lstStyle/>
            <a:p>
              <a:pPr defTabSz="228600"/>
              <a:r>
                <a:rPr lang="en-US"/>
                <a:t>Database</a:t>
              </a:r>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p:cNvSpPr>
            <a:spLocks noGrp="1" noChangeArrowheads="1"/>
          </p:cNvSpPr>
          <p:nvPr>
            <p:ph type="title"/>
          </p:nvPr>
        </p:nvSpPr>
        <p:spPr/>
        <p:txBody>
          <a:bodyPr/>
          <a:lstStyle/>
          <a:p>
            <a:r>
              <a:rPr lang="en-US"/>
              <a:t>Quiz</a:t>
            </a:r>
          </a:p>
        </p:txBody>
      </p:sp>
      <p:sp>
        <p:nvSpPr>
          <p:cNvPr id="400387" name="Rectangle 3"/>
          <p:cNvSpPr>
            <a:spLocks noGrp="1" noChangeArrowheads="1"/>
          </p:cNvSpPr>
          <p:nvPr>
            <p:ph type="body" idx="1"/>
          </p:nvPr>
        </p:nvSpPr>
        <p:spPr>
          <a:xfrm>
            <a:off x="609600" y="1447800"/>
            <a:ext cx="7918450" cy="1498600"/>
          </a:xfrm>
        </p:spPr>
        <p:txBody>
          <a:bodyPr/>
          <a:lstStyle/>
          <a:p>
            <a:r>
              <a:rPr lang="en-US"/>
              <a:t>A database can have a mixture of Oracle-managed and unmanaged files. </a:t>
            </a:r>
          </a:p>
          <a:p>
            <a:pPr lvl="1">
              <a:buFont typeface="Arial" pitchFamily="34" charset="0"/>
              <a:buAutoNum type="arabicPeriod"/>
            </a:pPr>
            <a:r>
              <a:rPr lang="en-US"/>
              <a:t>True </a:t>
            </a:r>
          </a:p>
          <a:p>
            <a:pPr lvl="1">
              <a:buFont typeface="Arial" pitchFamily="34" charset="0"/>
              <a:buAutoNum type="arabicPeriod"/>
            </a:pPr>
            <a:r>
              <a:rPr lang="en-US"/>
              <a:t>False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4" name="Rectangle 1026"/>
          <p:cNvSpPr>
            <a:spLocks noGrp="1" noChangeArrowheads="1"/>
          </p:cNvSpPr>
          <p:nvPr>
            <p:ph type="title"/>
          </p:nvPr>
        </p:nvSpPr>
        <p:spPr/>
        <p:txBody>
          <a:bodyPr/>
          <a:lstStyle/>
          <a:p>
            <a:r>
              <a:rPr lang="en-US"/>
              <a:t>Quiz</a:t>
            </a:r>
          </a:p>
        </p:txBody>
      </p:sp>
      <p:sp>
        <p:nvSpPr>
          <p:cNvPr id="402435" name="Rectangle 1027"/>
          <p:cNvSpPr>
            <a:spLocks noGrp="1" noChangeArrowheads="1"/>
          </p:cNvSpPr>
          <p:nvPr>
            <p:ph type="body" idx="1"/>
          </p:nvPr>
        </p:nvSpPr>
        <p:spPr>
          <a:xfrm>
            <a:off x="609600" y="1447800"/>
            <a:ext cx="7918450" cy="1163638"/>
          </a:xfrm>
        </p:spPr>
        <p:txBody>
          <a:bodyPr/>
          <a:lstStyle/>
          <a:p>
            <a:r>
              <a:rPr lang="en-US"/>
              <a:t>Bigfile Tablespaces must have 1 file of at least 100 MB. </a:t>
            </a:r>
          </a:p>
          <a:p>
            <a:pPr lvl="1" indent="-457200">
              <a:buFont typeface="Arial" pitchFamily="34" charset="0"/>
              <a:buAutoNum type="arabicPeriod"/>
            </a:pPr>
            <a:r>
              <a:rPr lang="en-US"/>
              <a:t>True </a:t>
            </a:r>
          </a:p>
          <a:p>
            <a:pPr lvl="1" indent="-457200">
              <a:buFont typeface="Arial" pitchFamily="34" charset="0"/>
              <a:buAutoNum type="arabicPeriod"/>
            </a:pPr>
            <a:r>
              <a:rPr lang="en-US"/>
              <a:t>False</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8" name="Rectangle 4"/>
          <p:cNvSpPr>
            <a:spLocks noGrp="1" noChangeArrowheads="1"/>
          </p:cNvSpPr>
          <p:nvPr>
            <p:ph type="title"/>
          </p:nvPr>
        </p:nvSpPr>
        <p:spPr/>
        <p:txBody>
          <a:bodyPr/>
          <a:lstStyle/>
          <a:p>
            <a:r>
              <a:rPr lang="en-US"/>
              <a:t>Summary</a:t>
            </a:r>
          </a:p>
        </p:txBody>
      </p:sp>
      <p:sp>
        <p:nvSpPr>
          <p:cNvPr id="364549" name="Rectangle 5"/>
          <p:cNvSpPr>
            <a:spLocks noGrp="1" noChangeArrowheads="1"/>
          </p:cNvSpPr>
          <p:nvPr>
            <p:ph type="body" idx="1"/>
          </p:nvPr>
        </p:nvSpPr>
        <p:spPr>
          <a:xfrm>
            <a:off x="609600" y="1447800"/>
            <a:ext cx="7918450" cy="1565275"/>
          </a:xfrm>
        </p:spPr>
        <p:txBody>
          <a:bodyPr/>
          <a:lstStyle/>
          <a:p>
            <a:r>
              <a:rPr lang="en-US"/>
              <a:t>In this lesson, you should have learned how to:</a:t>
            </a:r>
          </a:p>
          <a:p>
            <a:pPr lvl="1"/>
            <a:r>
              <a:rPr lang="en-US"/>
              <a:t>Describe the storage of table row data in blocks</a:t>
            </a:r>
          </a:p>
          <a:p>
            <a:pPr lvl="1"/>
            <a:r>
              <a:rPr lang="en-US"/>
              <a:t>Create and manage tablespaces</a:t>
            </a:r>
          </a:p>
          <a:p>
            <a:pPr lvl="1"/>
            <a:r>
              <a:rPr lang="en-US"/>
              <a:t>Obtain tablespace information</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4" name="Rectangle 2"/>
          <p:cNvSpPr>
            <a:spLocks noGrp="1" noChangeArrowheads="1"/>
          </p:cNvSpPr>
          <p:nvPr>
            <p:ph type="title"/>
          </p:nvPr>
        </p:nvSpPr>
        <p:spPr/>
        <p:txBody>
          <a:bodyPr/>
          <a:lstStyle/>
          <a:p>
            <a:r>
              <a:rPr lang="en-US"/>
              <a:t>Practice 7 Overview:</a:t>
            </a:r>
            <a:br>
              <a:rPr lang="en-US"/>
            </a:br>
            <a:r>
              <a:rPr lang="en-US"/>
              <a:t>Managing Database Storage Structures</a:t>
            </a:r>
          </a:p>
        </p:txBody>
      </p:sp>
      <p:sp>
        <p:nvSpPr>
          <p:cNvPr id="366595" name="Rectangle 3"/>
          <p:cNvSpPr>
            <a:spLocks noGrp="1" noChangeArrowheads="1"/>
          </p:cNvSpPr>
          <p:nvPr>
            <p:ph type="body" idx="1"/>
          </p:nvPr>
        </p:nvSpPr>
        <p:spPr>
          <a:xfrm>
            <a:off x="604838" y="1446213"/>
            <a:ext cx="7924800" cy="1163637"/>
          </a:xfrm>
        </p:spPr>
        <p:txBody>
          <a:bodyPr/>
          <a:lstStyle/>
          <a:p>
            <a:r>
              <a:rPr lang="en-US"/>
              <a:t>This practice covers the following topics:</a:t>
            </a:r>
          </a:p>
          <a:p>
            <a:pPr lvl="1"/>
            <a:r>
              <a:rPr lang="en-US"/>
              <a:t>Creating tablespaces</a:t>
            </a:r>
          </a:p>
          <a:p>
            <a:pPr lvl="1"/>
            <a:r>
              <a:rPr lang="en-US"/>
              <a:t>Gathering information about tablespaces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4482" name="Rectangle 2"/>
          <p:cNvSpPr>
            <a:spLocks noGrp="1" noChangeArrowheads="1"/>
          </p:cNvSpPr>
          <p:nvPr>
            <p:ph type="title"/>
          </p:nvPr>
        </p:nvSpPr>
        <p:spPr/>
        <p:txBody>
          <a:bodyPr/>
          <a:lstStyle/>
          <a:p>
            <a:endParaRPr lang="en-US"/>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Line 2"/>
          <p:cNvSpPr>
            <a:spLocks noChangeShapeType="1"/>
          </p:cNvSpPr>
          <p:nvPr/>
        </p:nvSpPr>
        <p:spPr bwMode="auto">
          <a:xfrm flipH="1">
            <a:off x="4025900" y="3027363"/>
            <a:ext cx="1371600" cy="0"/>
          </a:xfrm>
          <a:prstGeom prst="line">
            <a:avLst/>
          </a:prstGeom>
          <a:noFill/>
          <a:ln w="28575">
            <a:solidFill>
              <a:schemeClr val="tx1"/>
            </a:solidFill>
            <a:round/>
            <a:headEnd type="none" w="sm" len="sm"/>
            <a:tailEnd type="none" w="sm" len="sm"/>
          </a:ln>
          <a:effectLst/>
        </p:spPr>
        <p:txBody>
          <a:bodyPr/>
          <a:lstStyle/>
          <a:p>
            <a:endParaRPr lang="en-US"/>
          </a:p>
        </p:txBody>
      </p:sp>
      <p:sp>
        <p:nvSpPr>
          <p:cNvPr id="309251" name="Rectangle 3"/>
          <p:cNvSpPr>
            <a:spLocks noGrp="1" noChangeArrowheads="1"/>
          </p:cNvSpPr>
          <p:nvPr>
            <p:ph type="title"/>
          </p:nvPr>
        </p:nvSpPr>
        <p:spPr/>
        <p:txBody>
          <a:bodyPr/>
          <a:lstStyle/>
          <a:p>
            <a:r>
              <a:rPr lang="en-US"/>
              <a:t>Storage Structures</a:t>
            </a:r>
          </a:p>
        </p:txBody>
      </p:sp>
      <p:grpSp>
        <p:nvGrpSpPr>
          <p:cNvPr id="2" name="Group 4"/>
          <p:cNvGrpSpPr>
            <a:grpSpLocks/>
          </p:cNvGrpSpPr>
          <p:nvPr/>
        </p:nvGrpSpPr>
        <p:grpSpPr bwMode="auto">
          <a:xfrm>
            <a:off x="2209800" y="1828800"/>
            <a:ext cx="1816100" cy="4322763"/>
            <a:chOff x="768" y="1165"/>
            <a:chExt cx="1144" cy="2723"/>
          </a:xfrm>
        </p:grpSpPr>
        <p:sp>
          <p:nvSpPr>
            <p:cNvPr id="309253" name="Freeform 5"/>
            <p:cNvSpPr>
              <a:spLocks/>
            </p:cNvSpPr>
            <p:nvPr/>
          </p:nvSpPr>
          <p:spPr bwMode="blackWhite">
            <a:xfrm>
              <a:off x="1187" y="2191"/>
              <a:ext cx="289" cy="144"/>
            </a:xfrm>
            <a:custGeom>
              <a:avLst/>
              <a:gdLst/>
              <a:ahLst/>
              <a:cxnLst>
                <a:cxn ang="0">
                  <a:pos x="0" y="73"/>
                </a:cxn>
                <a:cxn ang="0">
                  <a:pos x="47" y="0"/>
                </a:cxn>
                <a:cxn ang="0">
                  <a:pos x="96" y="73"/>
                </a:cxn>
              </a:cxnLst>
              <a:rect l="0" t="0" r="r" b="b"/>
              <a:pathLst>
                <a:path w="97" h="74">
                  <a:moveTo>
                    <a:pt x="0" y="73"/>
                  </a:moveTo>
                  <a:lnTo>
                    <a:pt x="47" y="0"/>
                  </a:lnTo>
                  <a:lnTo>
                    <a:pt x="96" y="73"/>
                  </a:lnTo>
                </a:path>
              </a:pathLst>
            </a:custGeom>
            <a:noFill/>
            <a:ln w="28575" cap="rnd" cmpd="sng">
              <a:solidFill>
                <a:schemeClr val="tx2"/>
              </a:solidFill>
              <a:prstDash val="solid"/>
              <a:round/>
              <a:headEnd type="none" w="sm" len="sm"/>
              <a:tailEnd type="none" w="sm" len="sm"/>
            </a:ln>
            <a:effectLst/>
          </p:spPr>
          <p:txBody>
            <a:bodyPr/>
            <a:lstStyle/>
            <a:p>
              <a:endParaRPr lang="en-US"/>
            </a:p>
          </p:txBody>
        </p:sp>
        <p:sp>
          <p:nvSpPr>
            <p:cNvPr id="309254" name="Freeform 6"/>
            <p:cNvSpPr>
              <a:spLocks/>
            </p:cNvSpPr>
            <p:nvPr/>
          </p:nvSpPr>
          <p:spPr bwMode="blackWhite">
            <a:xfrm>
              <a:off x="1188" y="2767"/>
              <a:ext cx="289" cy="144"/>
            </a:xfrm>
            <a:custGeom>
              <a:avLst/>
              <a:gdLst/>
              <a:ahLst/>
              <a:cxnLst>
                <a:cxn ang="0">
                  <a:pos x="0" y="73"/>
                </a:cxn>
                <a:cxn ang="0">
                  <a:pos x="47" y="0"/>
                </a:cxn>
                <a:cxn ang="0">
                  <a:pos x="96" y="73"/>
                </a:cxn>
              </a:cxnLst>
              <a:rect l="0" t="0" r="r" b="b"/>
              <a:pathLst>
                <a:path w="97" h="74">
                  <a:moveTo>
                    <a:pt x="0" y="73"/>
                  </a:moveTo>
                  <a:lnTo>
                    <a:pt x="47" y="0"/>
                  </a:lnTo>
                  <a:lnTo>
                    <a:pt x="96" y="73"/>
                  </a:lnTo>
                </a:path>
              </a:pathLst>
            </a:custGeom>
            <a:noFill/>
            <a:ln w="28575" cap="rnd" cmpd="sng">
              <a:solidFill>
                <a:schemeClr val="tx2"/>
              </a:solidFill>
              <a:prstDash val="solid"/>
              <a:round/>
              <a:headEnd type="none" w="sm" len="sm"/>
              <a:tailEnd type="none" w="sm" len="sm"/>
            </a:ln>
            <a:effectLst/>
          </p:spPr>
          <p:txBody>
            <a:bodyPr/>
            <a:lstStyle/>
            <a:p>
              <a:endParaRPr lang="en-US"/>
            </a:p>
          </p:txBody>
        </p:sp>
        <p:sp>
          <p:nvSpPr>
            <p:cNvPr id="309255" name="Freeform 7"/>
            <p:cNvSpPr>
              <a:spLocks/>
            </p:cNvSpPr>
            <p:nvPr/>
          </p:nvSpPr>
          <p:spPr bwMode="blackWhite">
            <a:xfrm>
              <a:off x="1188" y="3349"/>
              <a:ext cx="289" cy="144"/>
            </a:xfrm>
            <a:custGeom>
              <a:avLst/>
              <a:gdLst/>
              <a:ahLst/>
              <a:cxnLst>
                <a:cxn ang="0">
                  <a:pos x="0" y="73"/>
                </a:cxn>
                <a:cxn ang="0">
                  <a:pos x="47" y="0"/>
                </a:cxn>
                <a:cxn ang="0">
                  <a:pos x="96" y="73"/>
                </a:cxn>
              </a:cxnLst>
              <a:rect l="0" t="0" r="r" b="b"/>
              <a:pathLst>
                <a:path w="97" h="74">
                  <a:moveTo>
                    <a:pt x="0" y="73"/>
                  </a:moveTo>
                  <a:lnTo>
                    <a:pt x="47" y="0"/>
                  </a:lnTo>
                  <a:lnTo>
                    <a:pt x="96" y="73"/>
                  </a:lnTo>
                </a:path>
              </a:pathLst>
            </a:custGeom>
            <a:noFill/>
            <a:ln w="28575" cap="rnd" cmpd="sng">
              <a:solidFill>
                <a:schemeClr val="tx2"/>
              </a:solidFill>
              <a:prstDash val="solid"/>
              <a:round/>
              <a:headEnd type="none" w="sm" len="sm"/>
              <a:tailEnd type="none" w="sm" len="sm"/>
            </a:ln>
            <a:effectLst/>
          </p:spPr>
          <p:txBody>
            <a:bodyPr/>
            <a:lstStyle/>
            <a:p>
              <a:endParaRPr lang="en-US"/>
            </a:p>
          </p:txBody>
        </p:sp>
        <p:sp>
          <p:nvSpPr>
            <p:cNvPr id="309256" name="Freeform 8"/>
            <p:cNvSpPr>
              <a:spLocks/>
            </p:cNvSpPr>
            <p:nvPr/>
          </p:nvSpPr>
          <p:spPr bwMode="blackWhite">
            <a:xfrm>
              <a:off x="1188" y="1664"/>
              <a:ext cx="289" cy="144"/>
            </a:xfrm>
            <a:custGeom>
              <a:avLst/>
              <a:gdLst/>
              <a:ahLst/>
              <a:cxnLst>
                <a:cxn ang="0">
                  <a:pos x="0" y="73"/>
                </a:cxn>
                <a:cxn ang="0">
                  <a:pos x="47" y="0"/>
                </a:cxn>
                <a:cxn ang="0">
                  <a:pos x="96" y="73"/>
                </a:cxn>
              </a:cxnLst>
              <a:rect l="0" t="0" r="r" b="b"/>
              <a:pathLst>
                <a:path w="97" h="74">
                  <a:moveTo>
                    <a:pt x="0" y="73"/>
                  </a:moveTo>
                  <a:lnTo>
                    <a:pt x="47" y="0"/>
                  </a:lnTo>
                  <a:lnTo>
                    <a:pt x="96" y="73"/>
                  </a:lnTo>
                </a:path>
              </a:pathLst>
            </a:custGeom>
            <a:noFill/>
            <a:ln w="28575" cap="rnd" cmpd="sng">
              <a:solidFill>
                <a:schemeClr val="tx2"/>
              </a:solidFill>
              <a:prstDash val="solid"/>
              <a:round/>
              <a:headEnd type="none" w="sm" len="sm"/>
              <a:tailEnd type="none" w="sm" len="sm"/>
            </a:ln>
            <a:effectLst/>
          </p:spPr>
          <p:txBody>
            <a:bodyPr/>
            <a:lstStyle/>
            <a:p>
              <a:endParaRPr lang="en-US"/>
            </a:p>
          </p:txBody>
        </p:sp>
        <p:sp>
          <p:nvSpPr>
            <p:cNvPr id="309257" name="Line 9"/>
            <p:cNvSpPr>
              <a:spLocks noChangeShapeType="1"/>
            </p:cNvSpPr>
            <p:nvPr/>
          </p:nvSpPr>
          <p:spPr bwMode="blackWhite">
            <a:xfrm>
              <a:off x="1331" y="1204"/>
              <a:ext cx="0" cy="2448"/>
            </a:xfrm>
            <a:prstGeom prst="line">
              <a:avLst/>
            </a:prstGeom>
            <a:noFill/>
            <a:ln w="28575">
              <a:solidFill>
                <a:schemeClr val="tx1"/>
              </a:solidFill>
              <a:round/>
              <a:headEnd type="none" w="sm" len="sm"/>
              <a:tailEnd type="none" w="sm" len="sm"/>
            </a:ln>
            <a:effectLst/>
          </p:spPr>
          <p:txBody>
            <a:bodyPr/>
            <a:lstStyle/>
            <a:p>
              <a:endParaRPr lang="en-US"/>
            </a:p>
          </p:txBody>
        </p:sp>
        <p:sp>
          <p:nvSpPr>
            <p:cNvPr id="309258" name="Freeform 10"/>
            <p:cNvSpPr>
              <a:spLocks/>
            </p:cNvSpPr>
            <p:nvPr/>
          </p:nvSpPr>
          <p:spPr bwMode="blackWhite">
            <a:xfrm>
              <a:off x="1802" y="2944"/>
              <a:ext cx="58" cy="114"/>
            </a:xfrm>
            <a:custGeom>
              <a:avLst/>
              <a:gdLst/>
              <a:ahLst/>
              <a:cxnLst>
                <a:cxn ang="0">
                  <a:pos x="0" y="0"/>
                </a:cxn>
                <a:cxn ang="0">
                  <a:pos x="57" y="56"/>
                </a:cxn>
                <a:cxn ang="0">
                  <a:pos x="0" y="113"/>
                </a:cxn>
              </a:cxnLst>
              <a:rect l="0" t="0" r="r" b="b"/>
              <a:pathLst>
                <a:path w="58" h="114">
                  <a:moveTo>
                    <a:pt x="0" y="0"/>
                  </a:moveTo>
                  <a:lnTo>
                    <a:pt x="57" y="56"/>
                  </a:lnTo>
                  <a:lnTo>
                    <a:pt x="0" y="113"/>
                  </a:lnTo>
                </a:path>
              </a:pathLst>
            </a:custGeom>
            <a:noFill/>
            <a:ln w="28575" cap="rnd" cmpd="sng">
              <a:solidFill>
                <a:schemeClr val="tx2"/>
              </a:solidFill>
              <a:prstDash val="solid"/>
              <a:round/>
              <a:headEnd type="none" w="sm" len="sm"/>
              <a:tailEnd type="none" w="sm" len="sm"/>
            </a:ln>
            <a:effectLst/>
          </p:spPr>
          <p:txBody>
            <a:bodyPr/>
            <a:lstStyle/>
            <a:p>
              <a:endParaRPr lang="en-US"/>
            </a:p>
          </p:txBody>
        </p:sp>
        <p:sp>
          <p:nvSpPr>
            <p:cNvPr id="309259" name="AutoShape 11"/>
            <p:cNvSpPr>
              <a:spLocks noChangeArrowheads="1"/>
            </p:cNvSpPr>
            <p:nvPr/>
          </p:nvSpPr>
          <p:spPr bwMode="blackWhite">
            <a:xfrm>
              <a:off x="773" y="1165"/>
              <a:ext cx="1138" cy="371"/>
            </a:xfrm>
            <a:prstGeom prst="roundRect">
              <a:avLst>
                <a:gd name="adj" fmla="val 12495"/>
              </a:avLst>
            </a:prstGeom>
            <a:solidFill>
              <a:srgbClr val="CCCCFF"/>
            </a:solidFill>
            <a:ln w="28575">
              <a:solidFill>
                <a:srgbClr val="000000"/>
              </a:solidFill>
              <a:round/>
              <a:headEnd/>
              <a:tailEnd/>
            </a:ln>
            <a:effectLst/>
          </p:spPr>
          <p:txBody>
            <a:bodyPr wrap="none" lIns="46038" tIns="46038" rIns="46038" bIns="46038" anchor="ctr"/>
            <a:lstStyle/>
            <a:p>
              <a:pPr defTabSz="822325" eaLnBrk="0" hangingPunct="0">
                <a:lnSpc>
                  <a:spcPct val="95000"/>
                </a:lnSpc>
                <a:spcBef>
                  <a:spcPct val="0"/>
                </a:spcBef>
                <a:buClrTx/>
                <a:buFontTx/>
                <a:buNone/>
              </a:pPr>
              <a:r>
                <a:rPr lang="en-US" sz="1800" b="1">
                  <a:solidFill>
                    <a:schemeClr val="tx1"/>
                  </a:solidFill>
                  <a:latin typeface="Arial" charset="0"/>
                </a:rPr>
                <a:t>Database</a:t>
              </a:r>
            </a:p>
          </p:txBody>
        </p:sp>
        <p:sp>
          <p:nvSpPr>
            <p:cNvPr id="309260" name="AutoShape 12"/>
            <p:cNvSpPr>
              <a:spLocks noChangeArrowheads="1"/>
            </p:cNvSpPr>
            <p:nvPr/>
          </p:nvSpPr>
          <p:spPr bwMode="blackWhite">
            <a:xfrm>
              <a:off x="782" y="1736"/>
              <a:ext cx="1121" cy="376"/>
            </a:xfrm>
            <a:prstGeom prst="roundRect">
              <a:avLst>
                <a:gd name="adj" fmla="val 12495"/>
              </a:avLst>
            </a:prstGeom>
            <a:solidFill>
              <a:srgbClr val="CCCCFF"/>
            </a:solidFill>
            <a:ln w="28575">
              <a:solidFill>
                <a:srgbClr val="000000"/>
              </a:solidFill>
              <a:round/>
              <a:headEnd/>
              <a:tailEnd/>
            </a:ln>
            <a:effectLst/>
          </p:spPr>
          <p:txBody>
            <a:bodyPr wrap="none" lIns="46038" tIns="46038" rIns="46038" bIns="46038" anchor="ctr"/>
            <a:lstStyle/>
            <a:p>
              <a:pPr defTabSz="822325" eaLnBrk="0" hangingPunct="0">
                <a:lnSpc>
                  <a:spcPct val="95000"/>
                </a:lnSpc>
                <a:spcBef>
                  <a:spcPct val="0"/>
                </a:spcBef>
                <a:buClrTx/>
                <a:buFontTx/>
                <a:buNone/>
              </a:pPr>
              <a:r>
                <a:rPr lang="en-US" sz="1800" b="1">
                  <a:solidFill>
                    <a:schemeClr val="tx1"/>
                  </a:solidFill>
                  <a:latin typeface="Arial" charset="0"/>
                </a:rPr>
                <a:t>Tablespace</a:t>
              </a:r>
            </a:p>
          </p:txBody>
        </p:sp>
        <p:sp>
          <p:nvSpPr>
            <p:cNvPr id="309261" name="AutoShape 13"/>
            <p:cNvSpPr>
              <a:spLocks noChangeArrowheads="1"/>
            </p:cNvSpPr>
            <p:nvPr/>
          </p:nvSpPr>
          <p:spPr bwMode="blackWhite">
            <a:xfrm>
              <a:off x="776" y="2264"/>
              <a:ext cx="1133" cy="376"/>
            </a:xfrm>
            <a:prstGeom prst="roundRect">
              <a:avLst>
                <a:gd name="adj" fmla="val 12495"/>
              </a:avLst>
            </a:prstGeom>
            <a:solidFill>
              <a:srgbClr val="CCCCFF"/>
            </a:solidFill>
            <a:ln w="28575">
              <a:solidFill>
                <a:srgbClr val="000000"/>
              </a:solidFill>
              <a:round/>
              <a:headEnd/>
              <a:tailEnd/>
            </a:ln>
            <a:effectLst/>
          </p:spPr>
          <p:txBody>
            <a:bodyPr wrap="none" lIns="46038" tIns="46038" rIns="46038" bIns="46038" anchor="ctr"/>
            <a:lstStyle/>
            <a:p>
              <a:pPr defTabSz="822325" eaLnBrk="0" hangingPunct="0">
                <a:lnSpc>
                  <a:spcPct val="95000"/>
                </a:lnSpc>
                <a:spcBef>
                  <a:spcPct val="0"/>
                </a:spcBef>
                <a:buClrTx/>
                <a:buFontTx/>
                <a:buNone/>
              </a:pPr>
              <a:r>
                <a:rPr lang="en-US" sz="1800" b="1">
                  <a:solidFill>
                    <a:schemeClr val="tx1"/>
                  </a:solidFill>
                  <a:latin typeface="Arial" charset="0"/>
                </a:rPr>
                <a:t>Segment</a:t>
              </a:r>
            </a:p>
          </p:txBody>
        </p:sp>
        <p:sp>
          <p:nvSpPr>
            <p:cNvPr id="309262" name="AutoShape 14"/>
            <p:cNvSpPr>
              <a:spLocks noChangeArrowheads="1"/>
            </p:cNvSpPr>
            <p:nvPr/>
          </p:nvSpPr>
          <p:spPr bwMode="blackWhite">
            <a:xfrm>
              <a:off x="776" y="2843"/>
              <a:ext cx="1133" cy="373"/>
            </a:xfrm>
            <a:prstGeom prst="roundRect">
              <a:avLst>
                <a:gd name="adj" fmla="val 12495"/>
              </a:avLst>
            </a:prstGeom>
            <a:solidFill>
              <a:srgbClr val="CCCCFF"/>
            </a:solidFill>
            <a:ln w="28575">
              <a:solidFill>
                <a:srgbClr val="000000"/>
              </a:solidFill>
              <a:round/>
              <a:headEnd/>
              <a:tailEnd/>
            </a:ln>
            <a:effectLst/>
          </p:spPr>
          <p:txBody>
            <a:bodyPr wrap="none" lIns="46038" tIns="46038" rIns="46038" bIns="46038" anchor="ctr"/>
            <a:lstStyle/>
            <a:p>
              <a:pPr defTabSz="822325" eaLnBrk="0" hangingPunct="0">
                <a:lnSpc>
                  <a:spcPct val="95000"/>
                </a:lnSpc>
                <a:spcBef>
                  <a:spcPct val="0"/>
                </a:spcBef>
                <a:buClrTx/>
                <a:buFontTx/>
                <a:buNone/>
              </a:pPr>
              <a:r>
                <a:rPr lang="en-US" sz="1800" b="1">
                  <a:solidFill>
                    <a:schemeClr val="tx1"/>
                  </a:solidFill>
                  <a:latin typeface="Arial" charset="0"/>
                </a:rPr>
                <a:t>Extent</a:t>
              </a:r>
            </a:p>
          </p:txBody>
        </p:sp>
        <p:sp>
          <p:nvSpPr>
            <p:cNvPr id="309263" name="AutoShape 15"/>
            <p:cNvSpPr>
              <a:spLocks noChangeArrowheads="1"/>
            </p:cNvSpPr>
            <p:nvPr/>
          </p:nvSpPr>
          <p:spPr bwMode="blackWhite">
            <a:xfrm>
              <a:off x="768" y="3419"/>
              <a:ext cx="1144" cy="469"/>
            </a:xfrm>
            <a:prstGeom prst="roundRect">
              <a:avLst>
                <a:gd name="adj" fmla="val 12495"/>
              </a:avLst>
            </a:prstGeom>
            <a:solidFill>
              <a:srgbClr val="CCCCFF"/>
            </a:solidFill>
            <a:ln w="28575">
              <a:solidFill>
                <a:srgbClr val="000000"/>
              </a:solidFill>
              <a:round/>
              <a:headEnd/>
              <a:tailEnd/>
            </a:ln>
            <a:effectLst/>
          </p:spPr>
          <p:txBody>
            <a:bodyPr wrap="none" lIns="46038" tIns="46038" rIns="46038" bIns="46038" anchor="ctr"/>
            <a:lstStyle/>
            <a:p>
              <a:pPr defTabSz="822325" eaLnBrk="0" hangingPunct="0">
                <a:lnSpc>
                  <a:spcPct val="95000"/>
                </a:lnSpc>
                <a:spcBef>
                  <a:spcPct val="0"/>
                </a:spcBef>
                <a:buClrTx/>
                <a:buFontTx/>
                <a:buNone/>
              </a:pPr>
              <a:r>
                <a:rPr lang="en-US" sz="1800" b="1">
                  <a:solidFill>
                    <a:schemeClr val="tx1"/>
                  </a:solidFill>
                  <a:latin typeface="Arial" charset="0"/>
                </a:rPr>
                <a:t>Oracle data</a:t>
              </a:r>
              <a:br>
                <a:rPr lang="en-US" sz="1800" b="1">
                  <a:solidFill>
                    <a:schemeClr val="tx1"/>
                  </a:solidFill>
                  <a:latin typeface="Arial" charset="0"/>
                </a:rPr>
              </a:br>
              <a:r>
                <a:rPr lang="en-US" sz="1800" b="1">
                  <a:solidFill>
                    <a:schemeClr val="tx1"/>
                  </a:solidFill>
                  <a:latin typeface="Arial" charset="0"/>
                </a:rPr>
                <a:t>block</a:t>
              </a:r>
            </a:p>
          </p:txBody>
        </p:sp>
      </p:grpSp>
      <p:sp>
        <p:nvSpPr>
          <p:cNvPr id="309264" name="Freeform 16"/>
          <p:cNvSpPr>
            <a:spLocks/>
          </p:cNvSpPr>
          <p:nvPr/>
        </p:nvSpPr>
        <p:spPr bwMode="blackWhite">
          <a:xfrm rot="16200000">
            <a:off x="5130006" y="2913857"/>
            <a:ext cx="458787" cy="228600"/>
          </a:xfrm>
          <a:custGeom>
            <a:avLst/>
            <a:gdLst/>
            <a:ahLst/>
            <a:cxnLst>
              <a:cxn ang="0">
                <a:pos x="0" y="73"/>
              </a:cxn>
              <a:cxn ang="0">
                <a:pos x="47" y="0"/>
              </a:cxn>
              <a:cxn ang="0">
                <a:pos x="96" y="73"/>
              </a:cxn>
            </a:cxnLst>
            <a:rect l="0" t="0" r="r" b="b"/>
            <a:pathLst>
              <a:path w="97" h="74">
                <a:moveTo>
                  <a:pt x="0" y="73"/>
                </a:moveTo>
                <a:lnTo>
                  <a:pt x="47" y="0"/>
                </a:lnTo>
                <a:lnTo>
                  <a:pt x="96" y="73"/>
                </a:lnTo>
              </a:path>
            </a:pathLst>
          </a:custGeom>
          <a:noFill/>
          <a:ln w="28575" cap="rnd" cmpd="sng">
            <a:solidFill>
              <a:schemeClr val="tx2"/>
            </a:solidFill>
            <a:prstDash val="solid"/>
            <a:round/>
            <a:headEnd type="none" w="sm" len="sm"/>
            <a:tailEnd type="none" w="sm" len="sm"/>
          </a:ln>
          <a:effectLst/>
        </p:spPr>
        <p:txBody>
          <a:bodyPr/>
          <a:lstStyle/>
          <a:p>
            <a:endParaRPr lang="en-US"/>
          </a:p>
        </p:txBody>
      </p:sp>
      <p:sp>
        <p:nvSpPr>
          <p:cNvPr id="309265" name="Freeform 17"/>
          <p:cNvSpPr>
            <a:spLocks/>
          </p:cNvSpPr>
          <p:nvPr/>
        </p:nvSpPr>
        <p:spPr bwMode="blackWhite">
          <a:xfrm rot="16200000">
            <a:off x="5130006" y="5657057"/>
            <a:ext cx="458787" cy="228600"/>
          </a:xfrm>
          <a:custGeom>
            <a:avLst/>
            <a:gdLst/>
            <a:ahLst/>
            <a:cxnLst>
              <a:cxn ang="0">
                <a:pos x="0" y="73"/>
              </a:cxn>
              <a:cxn ang="0">
                <a:pos x="47" y="0"/>
              </a:cxn>
              <a:cxn ang="0">
                <a:pos x="96" y="73"/>
              </a:cxn>
            </a:cxnLst>
            <a:rect l="0" t="0" r="r" b="b"/>
            <a:pathLst>
              <a:path w="97" h="74">
                <a:moveTo>
                  <a:pt x="0" y="73"/>
                </a:moveTo>
                <a:lnTo>
                  <a:pt x="47" y="0"/>
                </a:lnTo>
                <a:lnTo>
                  <a:pt x="96" y="73"/>
                </a:lnTo>
              </a:path>
            </a:pathLst>
          </a:custGeom>
          <a:noFill/>
          <a:ln w="28575" cap="rnd" cmpd="sng">
            <a:solidFill>
              <a:schemeClr val="tx2"/>
            </a:solidFill>
            <a:prstDash val="solid"/>
            <a:round/>
            <a:headEnd type="none" w="sm" len="sm"/>
            <a:tailEnd type="none" w="sm" len="sm"/>
          </a:ln>
          <a:effectLst/>
        </p:spPr>
        <p:txBody>
          <a:bodyPr/>
          <a:lstStyle/>
          <a:p>
            <a:endParaRPr lang="en-US"/>
          </a:p>
        </p:txBody>
      </p:sp>
      <p:sp>
        <p:nvSpPr>
          <p:cNvPr id="309266" name="Line 18"/>
          <p:cNvSpPr>
            <a:spLocks noChangeShapeType="1"/>
          </p:cNvSpPr>
          <p:nvPr/>
        </p:nvSpPr>
        <p:spPr bwMode="auto">
          <a:xfrm flipH="1">
            <a:off x="4025900" y="5770563"/>
            <a:ext cx="1371600" cy="0"/>
          </a:xfrm>
          <a:prstGeom prst="line">
            <a:avLst/>
          </a:prstGeom>
          <a:noFill/>
          <a:ln w="28575">
            <a:solidFill>
              <a:schemeClr val="tx1"/>
            </a:solidFill>
            <a:round/>
            <a:headEnd type="none" w="sm" len="sm"/>
            <a:tailEnd type="none" w="sm" len="sm"/>
          </a:ln>
          <a:effectLst/>
        </p:spPr>
        <p:txBody>
          <a:bodyPr/>
          <a:lstStyle/>
          <a:p>
            <a:endParaRPr lang="en-US"/>
          </a:p>
        </p:txBody>
      </p:sp>
      <p:sp>
        <p:nvSpPr>
          <p:cNvPr id="309267" name="Text Box 19"/>
          <p:cNvSpPr txBox="1">
            <a:spLocks noChangeArrowheads="1"/>
          </p:cNvSpPr>
          <p:nvPr/>
        </p:nvSpPr>
        <p:spPr bwMode="auto">
          <a:xfrm>
            <a:off x="2590800" y="1219200"/>
            <a:ext cx="1073150" cy="396875"/>
          </a:xfrm>
          <a:prstGeom prst="rect">
            <a:avLst/>
          </a:prstGeom>
          <a:noFill/>
          <a:ln w="28575">
            <a:noFill/>
            <a:miter lim="800000"/>
            <a:headEnd type="none" w="sm" len="sm"/>
            <a:tailEnd type="none" w="sm" len="sm"/>
          </a:ln>
          <a:effectLst/>
        </p:spPr>
        <p:txBody>
          <a:bodyPr wrap="none">
            <a:spAutoFit/>
          </a:bodyPr>
          <a:lstStyle/>
          <a:p>
            <a:pPr defTabSz="228600"/>
            <a:r>
              <a:rPr lang="en-US" sz="2000" b="1">
                <a:solidFill>
                  <a:schemeClr val="tx1"/>
                </a:solidFill>
                <a:latin typeface="Arial" charset="0"/>
              </a:rPr>
              <a:t>Logical</a:t>
            </a:r>
          </a:p>
        </p:txBody>
      </p:sp>
      <p:sp>
        <p:nvSpPr>
          <p:cNvPr id="309268" name="Text Box 20"/>
          <p:cNvSpPr txBox="1">
            <a:spLocks noChangeArrowheads="1"/>
          </p:cNvSpPr>
          <p:nvPr/>
        </p:nvSpPr>
        <p:spPr bwMode="auto">
          <a:xfrm>
            <a:off x="5562600" y="1219200"/>
            <a:ext cx="1214438" cy="396875"/>
          </a:xfrm>
          <a:prstGeom prst="rect">
            <a:avLst/>
          </a:prstGeom>
          <a:noFill/>
          <a:ln w="28575">
            <a:noFill/>
            <a:miter lim="800000"/>
            <a:headEnd type="none" w="sm" len="sm"/>
            <a:tailEnd type="none" w="sm" len="sm"/>
          </a:ln>
          <a:effectLst/>
        </p:spPr>
        <p:txBody>
          <a:bodyPr wrap="none">
            <a:spAutoFit/>
          </a:bodyPr>
          <a:lstStyle/>
          <a:p>
            <a:pPr defTabSz="228600"/>
            <a:r>
              <a:rPr lang="en-US" sz="2000" b="1">
                <a:solidFill>
                  <a:schemeClr val="tx1"/>
                </a:solidFill>
                <a:latin typeface="Arial" charset="0"/>
              </a:rPr>
              <a:t>Physical</a:t>
            </a:r>
          </a:p>
        </p:txBody>
      </p:sp>
      <p:sp>
        <p:nvSpPr>
          <p:cNvPr id="309269" name="Freeform 21"/>
          <p:cNvSpPr>
            <a:spLocks/>
          </p:cNvSpPr>
          <p:nvPr/>
        </p:nvSpPr>
        <p:spPr bwMode="blackWhite">
          <a:xfrm>
            <a:off x="5953125" y="5314950"/>
            <a:ext cx="458788" cy="228600"/>
          </a:xfrm>
          <a:custGeom>
            <a:avLst/>
            <a:gdLst/>
            <a:ahLst/>
            <a:cxnLst>
              <a:cxn ang="0">
                <a:pos x="0" y="73"/>
              </a:cxn>
              <a:cxn ang="0">
                <a:pos x="47" y="0"/>
              </a:cxn>
              <a:cxn ang="0">
                <a:pos x="96" y="73"/>
              </a:cxn>
            </a:cxnLst>
            <a:rect l="0" t="0" r="r" b="b"/>
            <a:pathLst>
              <a:path w="97" h="74">
                <a:moveTo>
                  <a:pt x="0" y="73"/>
                </a:moveTo>
                <a:lnTo>
                  <a:pt x="47" y="0"/>
                </a:lnTo>
                <a:lnTo>
                  <a:pt x="96" y="73"/>
                </a:lnTo>
              </a:path>
            </a:pathLst>
          </a:custGeom>
          <a:noFill/>
          <a:ln w="28575" cap="rnd" cmpd="sng">
            <a:solidFill>
              <a:schemeClr val="tx2"/>
            </a:solidFill>
            <a:prstDash val="solid"/>
            <a:round/>
            <a:headEnd type="none" w="sm" len="sm"/>
            <a:tailEnd type="none" w="sm" len="sm"/>
          </a:ln>
          <a:effectLst/>
        </p:spPr>
        <p:txBody>
          <a:bodyPr/>
          <a:lstStyle/>
          <a:p>
            <a:endParaRPr lang="en-US"/>
          </a:p>
        </p:txBody>
      </p:sp>
      <p:sp>
        <p:nvSpPr>
          <p:cNvPr id="309270" name="Line 22"/>
          <p:cNvSpPr>
            <a:spLocks noChangeShapeType="1"/>
          </p:cNvSpPr>
          <p:nvPr/>
        </p:nvSpPr>
        <p:spPr bwMode="auto">
          <a:xfrm flipV="1">
            <a:off x="6172200" y="3276600"/>
            <a:ext cx="0" cy="2209800"/>
          </a:xfrm>
          <a:prstGeom prst="line">
            <a:avLst/>
          </a:prstGeom>
          <a:noFill/>
          <a:ln w="28575">
            <a:solidFill>
              <a:schemeClr val="tx1"/>
            </a:solidFill>
            <a:round/>
            <a:headEnd type="none" w="sm" len="sm"/>
            <a:tailEnd type="none" w="sm" len="sm"/>
          </a:ln>
          <a:effectLst/>
        </p:spPr>
        <p:txBody>
          <a:bodyPr/>
          <a:lstStyle/>
          <a:p>
            <a:endParaRPr lang="en-US"/>
          </a:p>
        </p:txBody>
      </p:sp>
      <p:sp>
        <p:nvSpPr>
          <p:cNvPr id="309271" name="AutoShape 23"/>
          <p:cNvSpPr>
            <a:spLocks noChangeArrowheads="1"/>
          </p:cNvSpPr>
          <p:nvPr/>
        </p:nvSpPr>
        <p:spPr bwMode="blackWhite">
          <a:xfrm>
            <a:off x="5381625" y="5448300"/>
            <a:ext cx="1612900" cy="630238"/>
          </a:xfrm>
          <a:prstGeom prst="roundRect">
            <a:avLst>
              <a:gd name="adj" fmla="val 12495"/>
            </a:avLst>
          </a:prstGeom>
          <a:solidFill>
            <a:schemeClr val="accent1"/>
          </a:solidFill>
          <a:ln w="28575">
            <a:solidFill>
              <a:srgbClr val="000000"/>
            </a:solidFill>
            <a:round/>
            <a:headEnd/>
            <a:tailEnd/>
          </a:ln>
          <a:effectLst/>
        </p:spPr>
        <p:txBody>
          <a:bodyPr wrap="none" lIns="46038" tIns="46038" rIns="46038" bIns="46038" anchor="ctr"/>
          <a:lstStyle/>
          <a:p>
            <a:pPr defTabSz="822325" eaLnBrk="0" hangingPunct="0">
              <a:lnSpc>
                <a:spcPct val="95000"/>
              </a:lnSpc>
              <a:spcBef>
                <a:spcPct val="0"/>
              </a:spcBef>
              <a:buClrTx/>
              <a:buFontTx/>
              <a:buNone/>
            </a:pPr>
            <a:r>
              <a:rPr lang="en-US" sz="1800" b="1">
                <a:solidFill>
                  <a:schemeClr val="tx1"/>
                </a:solidFill>
                <a:latin typeface="Arial" charset="0"/>
              </a:rPr>
              <a:t>OS</a:t>
            </a:r>
            <a:br>
              <a:rPr lang="en-US" sz="1800" b="1">
                <a:solidFill>
                  <a:schemeClr val="tx1"/>
                </a:solidFill>
                <a:latin typeface="Arial" charset="0"/>
              </a:rPr>
            </a:br>
            <a:r>
              <a:rPr lang="en-US" sz="1800" b="1">
                <a:solidFill>
                  <a:schemeClr val="tx1"/>
                </a:solidFill>
                <a:latin typeface="Arial" charset="0"/>
              </a:rPr>
              <a:t>block</a:t>
            </a:r>
          </a:p>
        </p:txBody>
      </p:sp>
      <p:sp>
        <p:nvSpPr>
          <p:cNvPr id="309272" name="AutoShape 24"/>
          <p:cNvSpPr>
            <a:spLocks noChangeArrowheads="1"/>
          </p:cNvSpPr>
          <p:nvPr/>
        </p:nvSpPr>
        <p:spPr bwMode="blackWhite">
          <a:xfrm>
            <a:off x="5368925" y="2722563"/>
            <a:ext cx="1641475" cy="596900"/>
          </a:xfrm>
          <a:prstGeom prst="roundRect">
            <a:avLst>
              <a:gd name="adj" fmla="val 12495"/>
            </a:avLst>
          </a:prstGeom>
          <a:solidFill>
            <a:schemeClr val="accent1"/>
          </a:solidFill>
          <a:ln w="28575">
            <a:solidFill>
              <a:srgbClr val="000000"/>
            </a:solidFill>
            <a:round/>
            <a:headEnd/>
            <a:tailEnd/>
          </a:ln>
          <a:effectLst/>
        </p:spPr>
        <p:txBody>
          <a:bodyPr wrap="none" lIns="46038" tIns="46038" rIns="46038" bIns="46038" anchor="ctr"/>
          <a:lstStyle/>
          <a:p>
            <a:pPr defTabSz="822325" eaLnBrk="0" hangingPunct="0">
              <a:lnSpc>
                <a:spcPct val="95000"/>
              </a:lnSpc>
              <a:spcBef>
                <a:spcPct val="0"/>
              </a:spcBef>
              <a:buClrTx/>
              <a:buFontTx/>
              <a:buNone/>
            </a:pPr>
            <a:r>
              <a:rPr lang="en-US" sz="1800" b="1">
                <a:solidFill>
                  <a:schemeClr val="tx1"/>
                </a:solidFill>
                <a:latin typeface="Arial" charset="0"/>
              </a:rPr>
              <a:t>OS file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2" name="Line 2"/>
          <p:cNvSpPr>
            <a:spLocks noChangeShapeType="1"/>
          </p:cNvSpPr>
          <p:nvPr/>
        </p:nvSpPr>
        <p:spPr bwMode="auto">
          <a:xfrm>
            <a:off x="6019800" y="2224088"/>
            <a:ext cx="604838" cy="0"/>
          </a:xfrm>
          <a:prstGeom prst="line">
            <a:avLst/>
          </a:prstGeom>
          <a:noFill/>
          <a:ln w="28575">
            <a:solidFill>
              <a:schemeClr val="tx1"/>
            </a:solidFill>
            <a:round/>
            <a:headEnd type="none" w="sm" len="sm"/>
            <a:tailEnd type="none" w="sm" len="sm"/>
          </a:ln>
          <a:effectLst/>
        </p:spPr>
        <p:txBody>
          <a:bodyPr/>
          <a:lstStyle/>
          <a:p>
            <a:endParaRPr lang="en-US"/>
          </a:p>
        </p:txBody>
      </p:sp>
      <p:sp>
        <p:nvSpPr>
          <p:cNvPr id="322563" name="Rectangle 3"/>
          <p:cNvSpPr>
            <a:spLocks noGrp="1" noChangeArrowheads="1"/>
          </p:cNvSpPr>
          <p:nvPr>
            <p:ph type="title"/>
          </p:nvPr>
        </p:nvSpPr>
        <p:spPr/>
        <p:txBody>
          <a:bodyPr/>
          <a:lstStyle/>
          <a:p>
            <a:r>
              <a:rPr lang="en-US"/>
              <a:t>How Table Data Is Stored</a:t>
            </a:r>
          </a:p>
        </p:txBody>
      </p:sp>
      <p:sp>
        <p:nvSpPr>
          <p:cNvPr id="322564" name="Rectangle 4"/>
          <p:cNvSpPr>
            <a:spLocks noChangeArrowheads="1"/>
          </p:cNvSpPr>
          <p:nvPr/>
        </p:nvSpPr>
        <p:spPr bwMode="auto">
          <a:xfrm>
            <a:off x="623888" y="1881188"/>
            <a:ext cx="2667000" cy="1928812"/>
          </a:xfrm>
          <a:prstGeom prst="rect">
            <a:avLst/>
          </a:prstGeom>
          <a:noFill/>
          <a:ln w="57150">
            <a:solidFill>
              <a:schemeClr val="tx1"/>
            </a:solidFill>
            <a:miter lim="800000"/>
            <a:headEnd type="none" w="sm" len="sm"/>
            <a:tailEnd type="none" w="sm" len="sm"/>
          </a:ln>
          <a:effectLst/>
        </p:spPr>
        <p:txBody>
          <a:bodyPr wrap="none" anchor="ctr"/>
          <a:lstStyle/>
          <a:p>
            <a:endParaRPr lang="en-US"/>
          </a:p>
        </p:txBody>
      </p:sp>
      <p:sp>
        <p:nvSpPr>
          <p:cNvPr id="322565" name="Text Box 5"/>
          <p:cNvSpPr txBox="1">
            <a:spLocks noChangeArrowheads="1"/>
          </p:cNvSpPr>
          <p:nvPr/>
        </p:nvSpPr>
        <p:spPr bwMode="blackWhite">
          <a:xfrm>
            <a:off x="1233488" y="3962400"/>
            <a:ext cx="1457325" cy="395288"/>
          </a:xfrm>
          <a:prstGeom prst="rect">
            <a:avLst/>
          </a:prstGeom>
          <a:solidFill>
            <a:srgbClr val="FFCC99"/>
          </a:solidFill>
          <a:ln w="28575">
            <a:solidFill>
              <a:schemeClr val="tx1"/>
            </a:solidFill>
            <a:miter lim="800000"/>
            <a:headEnd type="none" w="sm" len="sm"/>
            <a:tailEnd type="none" w="sm" len="sm"/>
          </a:ln>
          <a:effectLst/>
        </p:spPr>
        <p:txBody>
          <a:bodyPr wrap="none">
            <a:spAutoFit/>
          </a:bodyPr>
          <a:lstStyle/>
          <a:p>
            <a:pPr defTabSz="228600"/>
            <a:r>
              <a:rPr lang="en-US"/>
              <a:t>Tablespace</a:t>
            </a:r>
          </a:p>
        </p:txBody>
      </p:sp>
      <p:sp>
        <p:nvSpPr>
          <p:cNvPr id="322566" name="Rectangle 6"/>
          <p:cNvSpPr>
            <a:spLocks noChangeArrowheads="1"/>
          </p:cNvSpPr>
          <p:nvPr/>
        </p:nvSpPr>
        <p:spPr bwMode="blackWhite">
          <a:xfrm>
            <a:off x="738188" y="2033588"/>
            <a:ext cx="1143000" cy="1143000"/>
          </a:xfrm>
          <a:prstGeom prst="rect">
            <a:avLst/>
          </a:prstGeom>
          <a:noFill/>
          <a:ln w="28575">
            <a:solidFill>
              <a:schemeClr val="tx1"/>
            </a:solidFill>
            <a:miter lim="800000"/>
            <a:headEnd type="none" w="sm" len="sm"/>
            <a:tailEnd type="none" w="sm" len="sm"/>
          </a:ln>
          <a:effectLst/>
        </p:spPr>
        <p:txBody>
          <a:bodyPr wrap="none" anchor="ctr"/>
          <a:lstStyle/>
          <a:p>
            <a:endParaRPr lang="en-US"/>
          </a:p>
        </p:txBody>
      </p:sp>
      <p:sp>
        <p:nvSpPr>
          <p:cNvPr id="322567" name="Rectangle 7"/>
          <p:cNvSpPr>
            <a:spLocks noChangeArrowheads="1"/>
          </p:cNvSpPr>
          <p:nvPr/>
        </p:nvSpPr>
        <p:spPr bwMode="blackWhite">
          <a:xfrm>
            <a:off x="1995488" y="2033588"/>
            <a:ext cx="1143000" cy="1143000"/>
          </a:xfrm>
          <a:prstGeom prst="rect">
            <a:avLst/>
          </a:prstGeom>
          <a:solidFill>
            <a:srgbClr val="33CCCC"/>
          </a:solidFill>
          <a:ln w="28575">
            <a:solidFill>
              <a:schemeClr val="tx1"/>
            </a:solidFill>
            <a:miter lim="800000"/>
            <a:headEnd type="none" w="sm" len="sm"/>
            <a:tailEnd type="none" w="sm" len="sm"/>
          </a:ln>
          <a:effectLst/>
        </p:spPr>
        <p:txBody>
          <a:bodyPr wrap="none" anchor="ctr"/>
          <a:lstStyle/>
          <a:p>
            <a:endParaRPr lang="en-US"/>
          </a:p>
        </p:txBody>
      </p:sp>
      <p:sp>
        <p:nvSpPr>
          <p:cNvPr id="322568" name="Text Box 8"/>
          <p:cNvSpPr txBox="1">
            <a:spLocks noChangeArrowheads="1"/>
          </p:cNvSpPr>
          <p:nvPr/>
        </p:nvSpPr>
        <p:spPr bwMode="auto">
          <a:xfrm>
            <a:off x="776288" y="2033588"/>
            <a:ext cx="1009650" cy="366712"/>
          </a:xfrm>
          <a:prstGeom prst="rect">
            <a:avLst/>
          </a:prstGeom>
          <a:noFill/>
          <a:ln w="28575">
            <a:noFill/>
            <a:miter lim="800000"/>
            <a:headEnd type="none" w="sm" len="sm"/>
            <a:tailEnd type="none" w="sm" len="sm"/>
          </a:ln>
          <a:effectLst/>
        </p:spPr>
        <p:txBody>
          <a:bodyPr wrap="none">
            <a:spAutoFit/>
          </a:bodyPr>
          <a:lstStyle/>
          <a:p>
            <a:pPr defTabSz="228600"/>
            <a:r>
              <a:rPr lang="en-US"/>
              <a:t>Table A</a:t>
            </a:r>
          </a:p>
        </p:txBody>
      </p:sp>
      <p:sp>
        <p:nvSpPr>
          <p:cNvPr id="322569" name="Text Box 9"/>
          <p:cNvSpPr txBox="1">
            <a:spLocks noChangeArrowheads="1"/>
          </p:cNvSpPr>
          <p:nvPr/>
        </p:nvSpPr>
        <p:spPr bwMode="auto">
          <a:xfrm>
            <a:off x="2071688" y="2033588"/>
            <a:ext cx="1009650" cy="366712"/>
          </a:xfrm>
          <a:prstGeom prst="rect">
            <a:avLst/>
          </a:prstGeom>
          <a:noFill/>
          <a:ln w="28575">
            <a:noFill/>
            <a:miter lim="800000"/>
            <a:headEnd type="none" w="sm" len="sm"/>
            <a:tailEnd type="none" w="sm" len="sm"/>
          </a:ln>
          <a:effectLst/>
        </p:spPr>
        <p:txBody>
          <a:bodyPr wrap="none">
            <a:spAutoFit/>
          </a:bodyPr>
          <a:lstStyle/>
          <a:p>
            <a:pPr defTabSz="228600"/>
            <a:r>
              <a:rPr lang="en-US"/>
              <a:t>Table B</a:t>
            </a:r>
          </a:p>
        </p:txBody>
      </p:sp>
      <p:sp>
        <p:nvSpPr>
          <p:cNvPr id="322570" name="Text Box 10"/>
          <p:cNvSpPr txBox="1">
            <a:spLocks noChangeArrowheads="1"/>
          </p:cNvSpPr>
          <p:nvPr/>
        </p:nvSpPr>
        <p:spPr bwMode="blackWhite">
          <a:xfrm>
            <a:off x="2032000" y="3276600"/>
            <a:ext cx="1069975" cy="365125"/>
          </a:xfrm>
          <a:prstGeom prst="rect">
            <a:avLst/>
          </a:prstGeom>
          <a:solidFill>
            <a:srgbClr val="FFCC99"/>
          </a:solidFill>
          <a:ln w="28575">
            <a:solidFill>
              <a:schemeClr val="tx1"/>
            </a:solidFill>
            <a:miter lim="800000"/>
            <a:headEnd type="none" w="sm" len="sm"/>
            <a:tailEnd type="none" w="sm" len="sm"/>
          </a:ln>
          <a:effectLst/>
        </p:spPr>
        <p:txBody>
          <a:bodyPr wrap="none">
            <a:spAutoFit/>
          </a:bodyPr>
          <a:lstStyle/>
          <a:p>
            <a:pPr defTabSz="228600"/>
            <a:r>
              <a:rPr lang="en-US" sz="1600"/>
              <a:t>Segment</a:t>
            </a:r>
          </a:p>
        </p:txBody>
      </p:sp>
      <p:sp>
        <p:nvSpPr>
          <p:cNvPr id="322571" name="Text Box 11"/>
          <p:cNvSpPr txBox="1">
            <a:spLocks noChangeArrowheads="1"/>
          </p:cNvSpPr>
          <p:nvPr/>
        </p:nvSpPr>
        <p:spPr bwMode="blackWhite">
          <a:xfrm>
            <a:off x="774700" y="3276600"/>
            <a:ext cx="1069975" cy="365125"/>
          </a:xfrm>
          <a:prstGeom prst="rect">
            <a:avLst/>
          </a:prstGeom>
          <a:solidFill>
            <a:srgbClr val="FFCC99"/>
          </a:solidFill>
          <a:ln w="28575">
            <a:solidFill>
              <a:schemeClr val="tx1"/>
            </a:solidFill>
            <a:miter lim="800000"/>
            <a:headEnd type="none" w="sm" len="sm"/>
            <a:tailEnd type="none" w="sm" len="sm"/>
          </a:ln>
          <a:effectLst/>
        </p:spPr>
        <p:txBody>
          <a:bodyPr wrap="none">
            <a:spAutoFit/>
          </a:bodyPr>
          <a:lstStyle/>
          <a:p>
            <a:pPr defTabSz="228600"/>
            <a:r>
              <a:rPr lang="en-US" sz="1600"/>
              <a:t>Segment</a:t>
            </a:r>
          </a:p>
        </p:txBody>
      </p:sp>
      <p:sp>
        <p:nvSpPr>
          <p:cNvPr id="322572" name="Rectangle 12"/>
          <p:cNvSpPr>
            <a:spLocks noChangeArrowheads="1"/>
          </p:cNvSpPr>
          <p:nvPr/>
        </p:nvSpPr>
        <p:spPr bwMode="blackWhite">
          <a:xfrm>
            <a:off x="4586288" y="1957388"/>
            <a:ext cx="1447800" cy="1600200"/>
          </a:xfrm>
          <a:prstGeom prst="rect">
            <a:avLst/>
          </a:prstGeom>
          <a:solidFill>
            <a:srgbClr val="33CCCC"/>
          </a:solidFill>
          <a:ln w="28575">
            <a:solidFill>
              <a:schemeClr val="tx1"/>
            </a:solidFill>
            <a:miter lim="800000"/>
            <a:headEnd type="none" w="sm" len="sm"/>
            <a:tailEnd type="none" w="sm" len="sm"/>
          </a:ln>
          <a:effectLst/>
        </p:spPr>
        <p:txBody>
          <a:bodyPr wrap="none" anchor="ctr"/>
          <a:lstStyle/>
          <a:p>
            <a:endParaRPr lang="en-US"/>
          </a:p>
        </p:txBody>
      </p:sp>
      <p:sp>
        <p:nvSpPr>
          <p:cNvPr id="322573" name="Line 13"/>
          <p:cNvSpPr>
            <a:spLocks noChangeShapeType="1"/>
          </p:cNvSpPr>
          <p:nvPr/>
        </p:nvSpPr>
        <p:spPr bwMode="blackWhite">
          <a:xfrm>
            <a:off x="4586288" y="2135188"/>
            <a:ext cx="1447800" cy="0"/>
          </a:xfrm>
          <a:prstGeom prst="line">
            <a:avLst/>
          </a:prstGeom>
          <a:noFill/>
          <a:ln w="28575">
            <a:solidFill>
              <a:schemeClr val="tx1"/>
            </a:solidFill>
            <a:round/>
            <a:headEnd type="none" w="sm" len="sm"/>
            <a:tailEnd type="none" w="sm" len="sm"/>
          </a:ln>
          <a:effectLst/>
        </p:spPr>
        <p:txBody>
          <a:bodyPr/>
          <a:lstStyle/>
          <a:p>
            <a:endParaRPr lang="en-US"/>
          </a:p>
        </p:txBody>
      </p:sp>
      <p:sp>
        <p:nvSpPr>
          <p:cNvPr id="322574" name="Line 14"/>
          <p:cNvSpPr>
            <a:spLocks noChangeShapeType="1"/>
          </p:cNvSpPr>
          <p:nvPr/>
        </p:nvSpPr>
        <p:spPr bwMode="blackWhite">
          <a:xfrm>
            <a:off x="4586288" y="2312988"/>
            <a:ext cx="1447800" cy="0"/>
          </a:xfrm>
          <a:prstGeom prst="line">
            <a:avLst/>
          </a:prstGeom>
          <a:noFill/>
          <a:ln w="28575">
            <a:solidFill>
              <a:schemeClr val="tx1"/>
            </a:solidFill>
            <a:round/>
            <a:headEnd type="none" w="sm" len="sm"/>
            <a:tailEnd type="none" w="sm" len="sm"/>
          </a:ln>
          <a:effectLst/>
        </p:spPr>
        <p:txBody>
          <a:bodyPr/>
          <a:lstStyle/>
          <a:p>
            <a:endParaRPr lang="en-US"/>
          </a:p>
        </p:txBody>
      </p:sp>
      <p:sp>
        <p:nvSpPr>
          <p:cNvPr id="322575" name="Line 15"/>
          <p:cNvSpPr>
            <a:spLocks noChangeShapeType="1"/>
          </p:cNvSpPr>
          <p:nvPr/>
        </p:nvSpPr>
        <p:spPr bwMode="blackWhite">
          <a:xfrm>
            <a:off x="4586288" y="2490788"/>
            <a:ext cx="1447800" cy="0"/>
          </a:xfrm>
          <a:prstGeom prst="line">
            <a:avLst/>
          </a:prstGeom>
          <a:noFill/>
          <a:ln w="28575">
            <a:solidFill>
              <a:schemeClr val="tx1"/>
            </a:solidFill>
            <a:round/>
            <a:headEnd type="none" w="sm" len="sm"/>
            <a:tailEnd type="none" w="sm" len="sm"/>
          </a:ln>
          <a:effectLst/>
        </p:spPr>
        <p:txBody>
          <a:bodyPr/>
          <a:lstStyle/>
          <a:p>
            <a:endParaRPr lang="en-US"/>
          </a:p>
        </p:txBody>
      </p:sp>
      <p:sp>
        <p:nvSpPr>
          <p:cNvPr id="322576" name="Line 16"/>
          <p:cNvSpPr>
            <a:spLocks noChangeShapeType="1"/>
          </p:cNvSpPr>
          <p:nvPr/>
        </p:nvSpPr>
        <p:spPr bwMode="blackWhite">
          <a:xfrm>
            <a:off x="4586288" y="2668588"/>
            <a:ext cx="1447800" cy="0"/>
          </a:xfrm>
          <a:prstGeom prst="line">
            <a:avLst/>
          </a:prstGeom>
          <a:noFill/>
          <a:ln w="28575">
            <a:solidFill>
              <a:schemeClr val="tx1"/>
            </a:solidFill>
            <a:round/>
            <a:headEnd type="none" w="sm" len="sm"/>
            <a:tailEnd type="none" w="sm" len="sm"/>
          </a:ln>
          <a:effectLst/>
        </p:spPr>
        <p:txBody>
          <a:bodyPr/>
          <a:lstStyle/>
          <a:p>
            <a:endParaRPr lang="en-US"/>
          </a:p>
        </p:txBody>
      </p:sp>
      <p:sp>
        <p:nvSpPr>
          <p:cNvPr id="322577" name="Line 17"/>
          <p:cNvSpPr>
            <a:spLocks noChangeShapeType="1"/>
          </p:cNvSpPr>
          <p:nvPr/>
        </p:nvSpPr>
        <p:spPr bwMode="blackWhite">
          <a:xfrm>
            <a:off x="4586288" y="2846388"/>
            <a:ext cx="1447800" cy="0"/>
          </a:xfrm>
          <a:prstGeom prst="line">
            <a:avLst/>
          </a:prstGeom>
          <a:noFill/>
          <a:ln w="28575">
            <a:solidFill>
              <a:schemeClr val="tx1"/>
            </a:solidFill>
            <a:round/>
            <a:headEnd type="none" w="sm" len="sm"/>
            <a:tailEnd type="none" w="sm" len="sm"/>
          </a:ln>
          <a:effectLst/>
        </p:spPr>
        <p:txBody>
          <a:bodyPr/>
          <a:lstStyle/>
          <a:p>
            <a:endParaRPr lang="en-US"/>
          </a:p>
        </p:txBody>
      </p:sp>
      <p:sp>
        <p:nvSpPr>
          <p:cNvPr id="322578" name="Line 18"/>
          <p:cNvSpPr>
            <a:spLocks noChangeShapeType="1"/>
          </p:cNvSpPr>
          <p:nvPr/>
        </p:nvSpPr>
        <p:spPr bwMode="blackWhite">
          <a:xfrm>
            <a:off x="4586288" y="3024188"/>
            <a:ext cx="1447800" cy="0"/>
          </a:xfrm>
          <a:prstGeom prst="line">
            <a:avLst/>
          </a:prstGeom>
          <a:noFill/>
          <a:ln w="28575">
            <a:solidFill>
              <a:schemeClr val="tx1"/>
            </a:solidFill>
            <a:round/>
            <a:headEnd type="none" w="sm" len="sm"/>
            <a:tailEnd type="none" w="sm" len="sm"/>
          </a:ln>
          <a:effectLst/>
        </p:spPr>
        <p:txBody>
          <a:bodyPr/>
          <a:lstStyle/>
          <a:p>
            <a:endParaRPr lang="en-US"/>
          </a:p>
        </p:txBody>
      </p:sp>
      <p:sp>
        <p:nvSpPr>
          <p:cNvPr id="322579" name="Line 19"/>
          <p:cNvSpPr>
            <a:spLocks noChangeShapeType="1"/>
          </p:cNvSpPr>
          <p:nvPr/>
        </p:nvSpPr>
        <p:spPr bwMode="blackWhite">
          <a:xfrm>
            <a:off x="4586288" y="3201988"/>
            <a:ext cx="1447800" cy="0"/>
          </a:xfrm>
          <a:prstGeom prst="line">
            <a:avLst/>
          </a:prstGeom>
          <a:noFill/>
          <a:ln w="28575">
            <a:solidFill>
              <a:schemeClr val="tx1"/>
            </a:solidFill>
            <a:round/>
            <a:headEnd type="none" w="sm" len="sm"/>
            <a:tailEnd type="none" w="sm" len="sm"/>
          </a:ln>
          <a:effectLst/>
        </p:spPr>
        <p:txBody>
          <a:bodyPr/>
          <a:lstStyle/>
          <a:p>
            <a:endParaRPr lang="en-US"/>
          </a:p>
        </p:txBody>
      </p:sp>
      <p:sp>
        <p:nvSpPr>
          <p:cNvPr id="322580" name="Line 20"/>
          <p:cNvSpPr>
            <a:spLocks noChangeShapeType="1"/>
          </p:cNvSpPr>
          <p:nvPr/>
        </p:nvSpPr>
        <p:spPr bwMode="blackWhite">
          <a:xfrm>
            <a:off x="4586288" y="3379788"/>
            <a:ext cx="1447800" cy="0"/>
          </a:xfrm>
          <a:prstGeom prst="line">
            <a:avLst/>
          </a:prstGeom>
          <a:noFill/>
          <a:ln w="28575">
            <a:solidFill>
              <a:schemeClr val="tx1"/>
            </a:solidFill>
            <a:round/>
            <a:headEnd type="none" w="sm" len="sm"/>
            <a:tailEnd type="none" w="sm" len="sm"/>
          </a:ln>
          <a:effectLst/>
        </p:spPr>
        <p:txBody>
          <a:bodyPr/>
          <a:lstStyle/>
          <a:p>
            <a:endParaRPr lang="en-US"/>
          </a:p>
        </p:txBody>
      </p:sp>
      <p:sp>
        <p:nvSpPr>
          <p:cNvPr id="322581" name="Line 21"/>
          <p:cNvSpPr>
            <a:spLocks noChangeShapeType="1"/>
          </p:cNvSpPr>
          <p:nvPr/>
        </p:nvSpPr>
        <p:spPr bwMode="blackWhite">
          <a:xfrm>
            <a:off x="4786313" y="1957388"/>
            <a:ext cx="0" cy="1600200"/>
          </a:xfrm>
          <a:prstGeom prst="line">
            <a:avLst/>
          </a:prstGeom>
          <a:noFill/>
          <a:ln w="28575">
            <a:solidFill>
              <a:schemeClr val="tx1"/>
            </a:solidFill>
            <a:round/>
            <a:headEnd type="none" w="sm" len="sm"/>
            <a:tailEnd type="none" w="sm" len="sm"/>
          </a:ln>
          <a:effectLst/>
        </p:spPr>
        <p:txBody>
          <a:bodyPr/>
          <a:lstStyle/>
          <a:p>
            <a:endParaRPr lang="en-US"/>
          </a:p>
        </p:txBody>
      </p:sp>
      <p:sp>
        <p:nvSpPr>
          <p:cNvPr id="322582" name="Line 22"/>
          <p:cNvSpPr>
            <a:spLocks noChangeShapeType="1"/>
          </p:cNvSpPr>
          <p:nvPr/>
        </p:nvSpPr>
        <p:spPr bwMode="blackWhite">
          <a:xfrm>
            <a:off x="4886325" y="1957388"/>
            <a:ext cx="0" cy="1600200"/>
          </a:xfrm>
          <a:prstGeom prst="line">
            <a:avLst/>
          </a:prstGeom>
          <a:noFill/>
          <a:ln w="28575">
            <a:solidFill>
              <a:schemeClr val="tx1"/>
            </a:solidFill>
            <a:round/>
            <a:headEnd type="none" w="sm" len="sm"/>
            <a:tailEnd type="none" w="sm" len="sm"/>
          </a:ln>
          <a:effectLst/>
        </p:spPr>
        <p:txBody>
          <a:bodyPr/>
          <a:lstStyle/>
          <a:p>
            <a:endParaRPr lang="en-US"/>
          </a:p>
        </p:txBody>
      </p:sp>
      <p:sp>
        <p:nvSpPr>
          <p:cNvPr id="322583" name="Line 23"/>
          <p:cNvSpPr>
            <a:spLocks noChangeShapeType="1"/>
          </p:cNvSpPr>
          <p:nvPr/>
        </p:nvSpPr>
        <p:spPr bwMode="blackWhite">
          <a:xfrm>
            <a:off x="5135563" y="1957388"/>
            <a:ext cx="0" cy="1600200"/>
          </a:xfrm>
          <a:prstGeom prst="line">
            <a:avLst/>
          </a:prstGeom>
          <a:noFill/>
          <a:ln w="28575">
            <a:solidFill>
              <a:schemeClr val="tx1"/>
            </a:solidFill>
            <a:round/>
            <a:headEnd type="none" w="sm" len="sm"/>
            <a:tailEnd type="none" w="sm" len="sm"/>
          </a:ln>
          <a:effectLst/>
        </p:spPr>
        <p:txBody>
          <a:bodyPr/>
          <a:lstStyle/>
          <a:p>
            <a:endParaRPr lang="en-US"/>
          </a:p>
        </p:txBody>
      </p:sp>
      <p:sp>
        <p:nvSpPr>
          <p:cNvPr id="322584" name="Line 24"/>
          <p:cNvSpPr>
            <a:spLocks noChangeShapeType="1"/>
          </p:cNvSpPr>
          <p:nvPr/>
        </p:nvSpPr>
        <p:spPr bwMode="blackWhite">
          <a:xfrm>
            <a:off x="5584825" y="1957388"/>
            <a:ext cx="0" cy="1600200"/>
          </a:xfrm>
          <a:prstGeom prst="line">
            <a:avLst/>
          </a:prstGeom>
          <a:noFill/>
          <a:ln w="28575">
            <a:solidFill>
              <a:schemeClr val="tx1"/>
            </a:solidFill>
            <a:round/>
            <a:headEnd type="none" w="sm" len="sm"/>
            <a:tailEnd type="none" w="sm" len="sm"/>
          </a:ln>
          <a:effectLst/>
        </p:spPr>
        <p:txBody>
          <a:bodyPr/>
          <a:lstStyle/>
          <a:p>
            <a:endParaRPr lang="en-US"/>
          </a:p>
        </p:txBody>
      </p:sp>
      <p:sp>
        <p:nvSpPr>
          <p:cNvPr id="322585" name="Line 25"/>
          <p:cNvSpPr>
            <a:spLocks noChangeShapeType="1"/>
          </p:cNvSpPr>
          <p:nvPr/>
        </p:nvSpPr>
        <p:spPr bwMode="blackWhite">
          <a:xfrm>
            <a:off x="5834063" y="1957388"/>
            <a:ext cx="0" cy="1600200"/>
          </a:xfrm>
          <a:prstGeom prst="line">
            <a:avLst/>
          </a:prstGeom>
          <a:noFill/>
          <a:ln w="28575">
            <a:solidFill>
              <a:schemeClr val="tx1"/>
            </a:solidFill>
            <a:round/>
            <a:headEnd type="none" w="sm" len="sm"/>
            <a:tailEnd type="none" w="sm" len="sm"/>
          </a:ln>
          <a:effectLst/>
        </p:spPr>
        <p:txBody>
          <a:bodyPr/>
          <a:lstStyle/>
          <a:p>
            <a:endParaRPr lang="en-US"/>
          </a:p>
        </p:txBody>
      </p:sp>
      <p:sp>
        <p:nvSpPr>
          <p:cNvPr id="322586" name="Line 26"/>
          <p:cNvSpPr>
            <a:spLocks noChangeShapeType="1"/>
          </p:cNvSpPr>
          <p:nvPr/>
        </p:nvSpPr>
        <p:spPr bwMode="auto">
          <a:xfrm flipV="1">
            <a:off x="3214688" y="1938338"/>
            <a:ext cx="1104900" cy="95250"/>
          </a:xfrm>
          <a:prstGeom prst="line">
            <a:avLst/>
          </a:prstGeom>
          <a:noFill/>
          <a:ln w="28575">
            <a:solidFill>
              <a:schemeClr val="tx1"/>
            </a:solidFill>
            <a:prstDash val="dash"/>
            <a:round/>
            <a:headEnd type="none" w="sm" len="sm"/>
            <a:tailEnd type="none" w="sm" len="sm"/>
          </a:ln>
          <a:effectLst/>
        </p:spPr>
        <p:txBody>
          <a:bodyPr/>
          <a:lstStyle/>
          <a:p>
            <a:endParaRPr lang="en-US"/>
          </a:p>
        </p:txBody>
      </p:sp>
      <p:sp>
        <p:nvSpPr>
          <p:cNvPr id="322587" name="Line 27"/>
          <p:cNvSpPr>
            <a:spLocks noChangeShapeType="1"/>
          </p:cNvSpPr>
          <p:nvPr/>
        </p:nvSpPr>
        <p:spPr bwMode="auto">
          <a:xfrm>
            <a:off x="3214688" y="3176588"/>
            <a:ext cx="1143000" cy="381000"/>
          </a:xfrm>
          <a:prstGeom prst="line">
            <a:avLst/>
          </a:prstGeom>
          <a:noFill/>
          <a:ln w="28575">
            <a:solidFill>
              <a:schemeClr val="tx1"/>
            </a:solidFill>
            <a:prstDash val="dash"/>
            <a:round/>
            <a:headEnd type="none" w="sm" len="sm"/>
            <a:tailEnd type="none" w="sm" len="sm"/>
          </a:ln>
          <a:effectLst/>
        </p:spPr>
        <p:txBody>
          <a:bodyPr/>
          <a:lstStyle/>
          <a:p>
            <a:endParaRPr lang="en-US"/>
          </a:p>
        </p:txBody>
      </p:sp>
      <p:sp>
        <p:nvSpPr>
          <p:cNvPr id="322588" name="Text Box 28"/>
          <p:cNvSpPr txBox="1">
            <a:spLocks noChangeArrowheads="1"/>
          </p:cNvSpPr>
          <p:nvPr/>
        </p:nvSpPr>
        <p:spPr bwMode="auto">
          <a:xfrm>
            <a:off x="3443288" y="2566988"/>
            <a:ext cx="914400" cy="336550"/>
          </a:xfrm>
          <a:prstGeom prst="rect">
            <a:avLst/>
          </a:prstGeom>
          <a:noFill/>
          <a:ln w="28575">
            <a:noFill/>
            <a:miter lim="800000"/>
            <a:headEnd type="none" w="sm" len="sm"/>
            <a:tailEnd type="none" w="sm" len="sm"/>
          </a:ln>
          <a:effectLst/>
        </p:spPr>
        <p:txBody>
          <a:bodyPr>
            <a:spAutoFit/>
          </a:bodyPr>
          <a:lstStyle/>
          <a:p>
            <a:pPr defTabSz="228600"/>
            <a:r>
              <a:rPr lang="en-US" sz="1600"/>
              <a:t>Rows</a:t>
            </a:r>
          </a:p>
        </p:txBody>
      </p:sp>
      <p:sp>
        <p:nvSpPr>
          <p:cNvPr id="322589" name="Text Box 29"/>
          <p:cNvSpPr txBox="1">
            <a:spLocks noChangeArrowheads="1"/>
          </p:cNvSpPr>
          <p:nvPr/>
        </p:nvSpPr>
        <p:spPr bwMode="auto">
          <a:xfrm>
            <a:off x="4764088" y="1371600"/>
            <a:ext cx="1052512" cy="336550"/>
          </a:xfrm>
          <a:prstGeom prst="rect">
            <a:avLst/>
          </a:prstGeom>
          <a:noFill/>
          <a:ln w="28575">
            <a:noFill/>
            <a:miter lim="800000"/>
            <a:headEnd type="none" w="sm" len="sm"/>
            <a:tailEnd type="none" w="sm" len="sm"/>
          </a:ln>
          <a:effectLst/>
        </p:spPr>
        <p:txBody>
          <a:bodyPr wrap="none">
            <a:spAutoFit/>
          </a:bodyPr>
          <a:lstStyle/>
          <a:p>
            <a:pPr defTabSz="228600"/>
            <a:r>
              <a:rPr lang="en-US" sz="1600"/>
              <a:t>Columns</a:t>
            </a:r>
          </a:p>
        </p:txBody>
      </p:sp>
      <p:sp>
        <p:nvSpPr>
          <p:cNvPr id="322590" name="AutoShape 30"/>
          <p:cNvSpPr>
            <a:spLocks noChangeAspect="1" noChangeArrowheads="1"/>
          </p:cNvSpPr>
          <p:nvPr/>
        </p:nvSpPr>
        <p:spPr bwMode="blackWhite">
          <a:xfrm>
            <a:off x="7162800" y="1924050"/>
            <a:ext cx="976313" cy="1471613"/>
          </a:xfrm>
          <a:prstGeom prst="cube">
            <a:avLst>
              <a:gd name="adj" fmla="val 25000"/>
            </a:avLst>
          </a:prstGeom>
          <a:solidFill>
            <a:schemeClr val="accent1"/>
          </a:solidFill>
          <a:ln w="28575">
            <a:solidFill>
              <a:schemeClr val="tx1"/>
            </a:solidFill>
            <a:miter lim="800000"/>
            <a:headEnd type="none" w="sm" len="sm"/>
            <a:tailEnd type="none" w="sm" len="sm"/>
          </a:ln>
          <a:effectLst/>
        </p:spPr>
        <p:txBody>
          <a:bodyPr wrap="none" anchor="ctr"/>
          <a:lstStyle/>
          <a:p>
            <a:endParaRPr lang="en-US"/>
          </a:p>
        </p:txBody>
      </p:sp>
      <p:sp>
        <p:nvSpPr>
          <p:cNvPr id="322591" name="Rectangle 31"/>
          <p:cNvSpPr>
            <a:spLocks noChangeArrowheads="1"/>
          </p:cNvSpPr>
          <p:nvPr/>
        </p:nvSpPr>
        <p:spPr bwMode="blackWhite">
          <a:xfrm>
            <a:off x="7177088" y="2414588"/>
            <a:ext cx="520700" cy="114300"/>
          </a:xfrm>
          <a:prstGeom prst="rect">
            <a:avLst/>
          </a:prstGeom>
          <a:solidFill>
            <a:srgbClr val="33CCCC"/>
          </a:solidFill>
          <a:ln w="28575">
            <a:solidFill>
              <a:schemeClr val="tx1"/>
            </a:solidFill>
            <a:miter lim="800000"/>
            <a:headEnd type="none" w="sm" len="sm"/>
            <a:tailEnd type="none" w="sm" len="sm"/>
          </a:ln>
          <a:effectLst/>
        </p:spPr>
        <p:txBody>
          <a:bodyPr wrap="none" anchor="ctr"/>
          <a:lstStyle/>
          <a:p>
            <a:endParaRPr lang="en-US"/>
          </a:p>
        </p:txBody>
      </p:sp>
      <p:sp>
        <p:nvSpPr>
          <p:cNvPr id="322592" name="Rectangle 32"/>
          <p:cNvSpPr>
            <a:spLocks noChangeArrowheads="1"/>
          </p:cNvSpPr>
          <p:nvPr/>
        </p:nvSpPr>
        <p:spPr bwMode="blackWhite">
          <a:xfrm>
            <a:off x="7278688" y="2643188"/>
            <a:ext cx="520700" cy="114300"/>
          </a:xfrm>
          <a:prstGeom prst="rect">
            <a:avLst/>
          </a:prstGeom>
          <a:solidFill>
            <a:srgbClr val="33CCCC"/>
          </a:solidFill>
          <a:ln w="28575">
            <a:solidFill>
              <a:schemeClr val="tx1"/>
            </a:solidFill>
            <a:miter lim="800000"/>
            <a:headEnd type="none" w="sm" len="sm"/>
            <a:tailEnd type="none" w="sm" len="sm"/>
          </a:ln>
          <a:effectLst/>
        </p:spPr>
        <p:txBody>
          <a:bodyPr wrap="none" anchor="ctr"/>
          <a:lstStyle/>
          <a:p>
            <a:endParaRPr lang="en-US"/>
          </a:p>
        </p:txBody>
      </p:sp>
      <p:sp>
        <p:nvSpPr>
          <p:cNvPr id="322593" name="Line 33"/>
          <p:cNvSpPr>
            <a:spLocks noChangeShapeType="1"/>
          </p:cNvSpPr>
          <p:nvPr/>
        </p:nvSpPr>
        <p:spPr bwMode="auto">
          <a:xfrm>
            <a:off x="6719888" y="2474913"/>
            <a:ext cx="444500" cy="0"/>
          </a:xfrm>
          <a:prstGeom prst="line">
            <a:avLst/>
          </a:prstGeom>
          <a:noFill/>
          <a:ln w="28575">
            <a:solidFill>
              <a:schemeClr val="tx1"/>
            </a:solidFill>
            <a:round/>
            <a:headEnd type="none" w="sm" len="sm"/>
            <a:tailEnd type="triangle" w="sm" len="sm"/>
          </a:ln>
          <a:effectLst/>
        </p:spPr>
        <p:txBody>
          <a:bodyPr/>
          <a:lstStyle/>
          <a:p>
            <a:endParaRPr lang="en-US"/>
          </a:p>
        </p:txBody>
      </p:sp>
      <p:sp>
        <p:nvSpPr>
          <p:cNvPr id="322594" name="Line 34"/>
          <p:cNvSpPr>
            <a:spLocks noChangeShapeType="1"/>
          </p:cNvSpPr>
          <p:nvPr/>
        </p:nvSpPr>
        <p:spPr bwMode="auto">
          <a:xfrm>
            <a:off x="6615113" y="2693988"/>
            <a:ext cx="660400" cy="0"/>
          </a:xfrm>
          <a:prstGeom prst="line">
            <a:avLst/>
          </a:prstGeom>
          <a:noFill/>
          <a:ln w="28575">
            <a:solidFill>
              <a:schemeClr val="tx1"/>
            </a:solidFill>
            <a:round/>
            <a:headEnd type="none" w="sm" len="sm"/>
            <a:tailEnd type="triangle" w="sm" len="sm"/>
          </a:ln>
          <a:effectLst/>
        </p:spPr>
        <p:txBody>
          <a:bodyPr/>
          <a:lstStyle/>
          <a:p>
            <a:endParaRPr lang="en-US"/>
          </a:p>
        </p:txBody>
      </p:sp>
      <p:sp>
        <p:nvSpPr>
          <p:cNvPr id="322595" name="AutoShape 35"/>
          <p:cNvSpPr>
            <a:spLocks noChangeAspect="1" noChangeArrowheads="1"/>
          </p:cNvSpPr>
          <p:nvPr/>
        </p:nvSpPr>
        <p:spPr bwMode="blackWhite">
          <a:xfrm>
            <a:off x="7162800" y="4057650"/>
            <a:ext cx="976313" cy="1473200"/>
          </a:xfrm>
          <a:prstGeom prst="cube">
            <a:avLst>
              <a:gd name="adj" fmla="val 25000"/>
            </a:avLst>
          </a:prstGeom>
          <a:solidFill>
            <a:schemeClr val="accent1"/>
          </a:solidFill>
          <a:ln w="28575">
            <a:solidFill>
              <a:schemeClr val="tx1"/>
            </a:solidFill>
            <a:miter lim="800000"/>
            <a:headEnd type="none" w="sm" len="sm"/>
            <a:tailEnd type="none" w="sm" len="sm"/>
          </a:ln>
          <a:effectLst/>
        </p:spPr>
        <p:txBody>
          <a:bodyPr wrap="none" anchor="ctr"/>
          <a:lstStyle/>
          <a:p>
            <a:endParaRPr lang="en-US"/>
          </a:p>
        </p:txBody>
      </p:sp>
      <p:sp>
        <p:nvSpPr>
          <p:cNvPr id="322596" name="Rectangle 36"/>
          <p:cNvSpPr>
            <a:spLocks noChangeArrowheads="1"/>
          </p:cNvSpPr>
          <p:nvPr/>
        </p:nvSpPr>
        <p:spPr bwMode="blackWhite">
          <a:xfrm>
            <a:off x="7177088" y="4953000"/>
            <a:ext cx="520700" cy="114300"/>
          </a:xfrm>
          <a:prstGeom prst="rect">
            <a:avLst/>
          </a:prstGeom>
          <a:solidFill>
            <a:srgbClr val="33CCCC"/>
          </a:solidFill>
          <a:ln w="28575">
            <a:solidFill>
              <a:schemeClr val="tx1"/>
            </a:solidFill>
            <a:miter lim="800000"/>
            <a:headEnd type="none" w="sm" len="sm"/>
            <a:tailEnd type="none" w="sm" len="sm"/>
          </a:ln>
          <a:effectLst/>
        </p:spPr>
        <p:txBody>
          <a:bodyPr wrap="none" anchor="ctr"/>
          <a:lstStyle/>
          <a:p>
            <a:endParaRPr lang="en-US"/>
          </a:p>
        </p:txBody>
      </p:sp>
      <p:sp>
        <p:nvSpPr>
          <p:cNvPr id="322597" name="Line 37"/>
          <p:cNvSpPr>
            <a:spLocks noChangeShapeType="1"/>
          </p:cNvSpPr>
          <p:nvPr/>
        </p:nvSpPr>
        <p:spPr bwMode="auto">
          <a:xfrm>
            <a:off x="6405563" y="5029200"/>
            <a:ext cx="742950" cy="0"/>
          </a:xfrm>
          <a:prstGeom prst="line">
            <a:avLst/>
          </a:prstGeom>
          <a:noFill/>
          <a:ln w="28575">
            <a:solidFill>
              <a:schemeClr val="tx1"/>
            </a:solidFill>
            <a:round/>
            <a:headEnd type="none" w="sm" len="sm"/>
            <a:tailEnd type="triangle" w="sm" len="sm"/>
          </a:ln>
          <a:effectLst/>
        </p:spPr>
        <p:txBody>
          <a:bodyPr/>
          <a:lstStyle/>
          <a:p>
            <a:endParaRPr lang="en-US"/>
          </a:p>
        </p:txBody>
      </p:sp>
      <p:sp>
        <p:nvSpPr>
          <p:cNvPr id="322598" name="Line 38"/>
          <p:cNvSpPr>
            <a:spLocks noChangeShapeType="1"/>
          </p:cNvSpPr>
          <p:nvPr/>
        </p:nvSpPr>
        <p:spPr bwMode="auto">
          <a:xfrm>
            <a:off x="6034088" y="2033588"/>
            <a:ext cx="685800" cy="0"/>
          </a:xfrm>
          <a:prstGeom prst="line">
            <a:avLst/>
          </a:prstGeom>
          <a:noFill/>
          <a:ln w="28575">
            <a:solidFill>
              <a:schemeClr val="tx1"/>
            </a:solidFill>
            <a:round/>
            <a:headEnd type="none" w="sm" len="sm"/>
            <a:tailEnd type="none" w="sm" len="sm"/>
          </a:ln>
          <a:effectLst/>
        </p:spPr>
        <p:txBody>
          <a:bodyPr/>
          <a:lstStyle/>
          <a:p>
            <a:endParaRPr lang="en-US"/>
          </a:p>
        </p:txBody>
      </p:sp>
      <p:sp>
        <p:nvSpPr>
          <p:cNvPr id="322599" name="Line 39"/>
          <p:cNvSpPr>
            <a:spLocks noChangeShapeType="1"/>
          </p:cNvSpPr>
          <p:nvPr/>
        </p:nvSpPr>
        <p:spPr bwMode="auto">
          <a:xfrm>
            <a:off x="6719888" y="2033588"/>
            <a:ext cx="0" cy="438150"/>
          </a:xfrm>
          <a:prstGeom prst="line">
            <a:avLst/>
          </a:prstGeom>
          <a:noFill/>
          <a:ln w="28575">
            <a:solidFill>
              <a:schemeClr val="tx1"/>
            </a:solidFill>
            <a:round/>
            <a:headEnd type="none" w="sm" len="sm"/>
            <a:tailEnd type="none" w="sm" len="sm"/>
          </a:ln>
          <a:effectLst/>
        </p:spPr>
        <p:txBody>
          <a:bodyPr/>
          <a:lstStyle/>
          <a:p>
            <a:endParaRPr lang="en-US"/>
          </a:p>
        </p:txBody>
      </p:sp>
      <p:sp>
        <p:nvSpPr>
          <p:cNvPr id="322600" name="Line 40"/>
          <p:cNvSpPr>
            <a:spLocks noChangeShapeType="1"/>
          </p:cNvSpPr>
          <p:nvPr/>
        </p:nvSpPr>
        <p:spPr bwMode="auto">
          <a:xfrm>
            <a:off x="6624638" y="2224088"/>
            <a:ext cx="0" cy="476250"/>
          </a:xfrm>
          <a:prstGeom prst="line">
            <a:avLst/>
          </a:prstGeom>
          <a:noFill/>
          <a:ln w="28575">
            <a:solidFill>
              <a:schemeClr val="tx1"/>
            </a:solidFill>
            <a:round/>
            <a:headEnd type="none" w="sm" len="sm"/>
            <a:tailEnd type="none" w="sm" len="sm"/>
          </a:ln>
          <a:effectLst/>
        </p:spPr>
        <p:txBody>
          <a:bodyPr/>
          <a:lstStyle/>
          <a:p>
            <a:endParaRPr lang="en-US"/>
          </a:p>
        </p:txBody>
      </p:sp>
      <p:sp>
        <p:nvSpPr>
          <p:cNvPr id="322601" name="Line 41"/>
          <p:cNvSpPr>
            <a:spLocks noChangeShapeType="1"/>
          </p:cNvSpPr>
          <p:nvPr/>
        </p:nvSpPr>
        <p:spPr bwMode="auto">
          <a:xfrm>
            <a:off x="6043613" y="3281363"/>
            <a:ext cx="381000" cy="0"/>
          </a:xfrm>
          <a:prstGeom prst="line">
            <a:avLst/>
          </a:prstGeom>
          <a:noFill/>
          <a:ln w="28575">
            <a:solidFill>
              <a:schemeClr val="tx1"/>
            </a:solidFill>
            <a:round/>
            <a:headEnd type="none" w="sm" len="sm"/>
            <a:tailEnd type="none" w="sm" len="sm"/>
          </a:ln>
          <a:effectLst/>
        </p:spPr>
        <p:txBody>
          <a:bodyPr/>
          <a:lstStyle/>
          <a:p>
            <a:endParaRPr lang="en-US"/>
          </a:p>
        </p:txBody>
      </p:sp>
      <p:sp>
        <p:nvSpPr>
          <p:cNvPr id="322602" name="Line 42"/>
          <p:cNvSpPr>
            <a:spLocks noChangeShapeType="1"/>
          </p:cNvSpPr>
          <p:nvPr/>
        </p:nvSpPr>
        <p:spPr bwMode="auto">
          <a:xfrm>
            <a:off x="6415088" y="3290888"/>
            <a:ext cx="0" cy="1752600"/>
          </a:xfrm>
          <a:prstGeom prst="line">
            <a:avLst/>
          </a:prstGeom>
          <a:noFill/>
          <a:ln w="28575">
            <a:solidFill>
              <a:schemeClr val="tx1"/>
            </a:solidFill>
            <a:round/>
            <a:headEnd type="none" w="sm" len="sm"/>
            <a:tailEnd type="none" w="sm" len="sm"/>
          </a:ln>
          <a:effectLst/>
        </p:spPr>
        <p:txBody>
          <a:bodyPr/>
          <a:lstStyle/>
          <a:p>
            <a:endParaRPr lang="en-US"/>
          </a:p>
        </p:txBody>
      </p:sp>
      <p:sp>
        <p:nvSpPr>
          <p:cNvPr id="322603" name="AutoShape 43"/>
          <p:cNvSpPr>
            <a:spLocks/>
          </p:cNvSpPr>
          <p:nvPr/>
        </p:nvSpPr>
        <p:spPr bwMode="auto">
          <a:xfrm>
            <a:off x="4310063" y="1995488"/>
            <a:ext cx="152400" cy="1524000"/>
          </a:xfrm>
          <a:prstGeom prst="leftBrace">
            <a:avLst>
              <a:gd name="adj1" fmla="val 83333"/>
              <a:gd name="adj2" fmla="val 50000"/>
            </a:avLst>
          </a:prstGeom>
          <a:noFill/>
          <a:ln w="28575">
            <a:solidFill>
              <a:schemeClr val="tx1"/>
            </a:solidFill>
            <a:round/>
            <a:headEnd type="none" w="sm" len="sm"/>
            <a:tailEnd type="none" w="sm" len="sm"/>
          </a:ln>
          <a:effectLst/>
        </p:spPr>
        <p:txBody>
          <a:bodyPr wrap="none" anchor="ctr"/>
          <a:lstStyle/>
          <a:p>
            <a:endParaRPr lang="en-US"/>
          </a:p>
        </p:txBody>
      </p:sp>
      <p:sp>
        <p:nvSpPr>
          <p:cNvPr id="322604" name="AutoShape 44"/>
          <p:cNvSpPr>
            <a:spLocks/>
          </p:cNvSpPr>
          <p:nvPr/>
        </p:nvSpPr>
        <p:spPr bwMode="auto">
          <a:xfrm rot="5400000">
            <a:off x="5237957" y="1077119"/>
            <a:ext cx="144462" cy="1447800"/>
          </a:xfrm>
          <a:prstGeom prst="leftBrace">
            <a:avLst>
              <a:gd name="adj1" fmla="val 83517"/>
              <a:gd name="adj2" fmla="val 50000"/>
            </a:avLst>
          </a:prstGeom>
          <a:noFill/>
          <a:ln w="28575">
            <a:solidFill>
              <a:schemeClr val="tx1"/>
            </a:solidFill>
            <a:round/>
            <a:headEnd type="none" w="sm" len="sm"/>
            <a:tailEnd type="none" w="sm" len="sm"/>
          </a:ln>
          <a:effectLst/>
        </p:spPr>
        <p:txBody>
          <a:bodyPr wrap="none" anchor="ctr"/>
          <a:lstStyle/>
          <a:p>
            <a:endParaRPr lang="en-US"/>
          </a:p>
        </p:txBody>
      </p:sp>
      <p:sp>
        <p:nvSpPr>
          <p:cNvPr id="322605" name="Text Box 45"/>
          <p:cNvSpPr txBox="1">
            <a:spLocks noChangeArrowheads="1"/>
          </p:cNvSpPr>
          <p:nvPr/>
        </p:nvSpPr>
        <p:spPr bwMode="blackWhite">
          <a:xfrm>
            <a:off x="4876800" y="3657600"/>
            <a:ext cx="809625" cy="395288"/>
          </a:xfrm>
          <a:prstGeom prst="rect">
            <a:avLst/>
          </a:prstGeom>
          <a:solidFill>
            <a:srgbClr val="FFCC99"/>
          </a:solidFill>
          <a:ln w="28575">
            <a:solidFill>
              <a:schemeClr val="tx1"/>
            </a:solidFill>
            <a:miter lim="800000"/>
            <a:headEnd type="none" w="sm" len="sm"/>
            <a:tailEnd type="none" w="sm" len="sm"/>
          </a:ln>
          <a:effectLst/>
        </p:spPr>
        <p:txBody>
          <a:bodyPr wrap="none">
            <a:spAutoFit/>
          </a:bodyPr>
          <a:lstStyle/>
          <a:p>
            <a:pPr defTabSz="228600"/>
            <a:r>
              <a:rPr lang="en-US"/>
              <a:t>Table</a:t>
            </a:r>
          </a:p>
        </p:txBody>
      </p:sp>
      <p:sp>
        <p:nvSpPr>
          <p:cNvPr id="322606" name="Text Box 46"/>
          <p:cNvSpPr txBox="1">
            <a:spLocks noChangeArrowheads="1"/>
          </p:cNvSpPr>
          <p:nvPr/>
        </p:nvSpPr>
        <p:spPr bwMode="blackWhite">
          <a:xfrm>
            <a:off x="7216775" y="1447800"/>
            <a:ext cx="877888" cy="365125"/>
          </a:xfrm>
          <a:prstGeom prst="rect">
            <a:avLst/>
          </a:prstGeom>
          <a:solidFill>
            <a:srgbClr val="FFCC99"/>
          </a:solidFill>
          <a:ln w="28575">
            <a:solidFill>
              <a:schemeClr val="tx1"/>
            </a:solidFill>
            <a:miter lim="800000"/>
            <a:headEnd type="none" w="sm" len="sm"/>
            <a:tailEnd type="none" w="sm" len="sm"/>
          </a:ln>
          <a:effectLst/>
        </p:spPr>
        <p:txBody>
          <a:bodyPr wrap="none">
            <a:spAutoFit/>
          </a:bodyPr>
          <a:lstStyle/>
          <a:p>
            <a:pPr defTabSz="228600"/>
            <a:r>
              <a:rPr lang="en-US" sz="1600"/>
              <a:t>Blocks</a:t>
            </a:r>
          </a:p>
        </p:txBody>
      </p:sp>
      <p:sp>
        <p:nvSpPr>
          <p:cNvPr id="322607" name="Oval 47"/>
          <p:cNvSpPr>
            <a:spLocks noChangeArrowheads="1"/>
          </p:cNvSpPr>
          <p:nvPr/>
        </p:nvSpPr>
        <p:spPr bwMode="blackWhite">
          <a:xfrm>
            <a:off x="7481888" y="3505200"/>
            <a:ext cx="76200" cy="76200"/>
          </a:xfrm>
          <a:prstGeom prst="ellipse">
            <a:avLst/>
          </a:prstGeom>
          <a:solidFill>
            <a:srgbClr val="000000"/>
          </a:solidFill>
          <a:ln w="28575">
            <a:solidFill>
              <a:schemeClr val="tx1"/>
            </a:solidFill>
            <a:round/>
            <a:headEnd type="none" w="sm" len="sm"/>
            <a:tailEnd type="none" w="sm" len="sm"/>
          </a:ln>
          <a:effectLst/>
        </p:spPr>
        <p:txBody>
          <a:bodyPr wrap="none" anchor="ctr"/>
          <a:lstStyle/>
          <a:p>
            <a:endParaRPr lang="en-US"/>
          </a:p>
        </p:txBody>
      </p:sp>
      <p:sp>
        <p:nvSpPr>
          <p:cNvPr id="322608" name="Oval 48"/>
          <p:cNvSpPr>
            <a:spLocks noChangeArrowheads="1"/>
          </p:cNvSpPr>
          <p:nvPr/>
        </p:nvSpPr>
        <p:spPr bwMode="blackWhite">
          <a:xfrm>
            <a:off x="7481888" y="3657600"/>
            <a:ext cx="76200" cy="76200"/>
          </a:xfrm>
          <a:prstGeom prst="ellipse">
            <a:avLst/>
          </a:prstGeom>
          <a:solidFill>
            <a:srgbClr val="000000"/>
          </a:solidFill>
          <a:ln w="28575">
            <a:solidFill>
              <a:schemeClr val="tx1"/>
            </a:solidFill>
            <a:round/>
            <a:headEnd type="none" w="sm" len="sm"/>
            <a:tailEnd type="none" w="sm" len="sm"/>
          </a:ln>
          <a:effectLst/>
        </p:spPr>
        <p:txBody>
          <a:bodyPr wrap="none" anchor="ctr"/>
          <a:lstStyle/>
          <a:p>
            <a:endParaRPr lang="en-US"/>
          </a:p>
        </p:txBody>
      </p:sp>
      <p:sp>
        <p:nvSpPr>
          <p:cNvPr id="322609" name="Oval 49"/>
          <p:cNvSpPr>
            <a:spLocks noChangeArrowheads="1"/>
          </p:cNvSpPr>
          <p:nvPr/>
        </p:nvSpPr>
        <p:spPr bwMode="blackWhite">
          <a:xfrm>
            <a:off x="7481888" y="3810000"/>
            <a:ext cx="76200" cy="76200"/>
          </a:xfrm>
          <a:prstGeom prst="ellipse">
            <a:avLst/>
          </a:prstGeom>
          <a:solidFill>
            <a:srgbClr val="000000"/>
          </a:solidFill>
          <a:ln w="28575">
            <a:solidFill>
              <a:schemeClr val="tx1"/>
            </a:solidFill>
            <a:round/>
            <a:headEnd type="none" w="sm" len="sm"/>
            <a:tailEnd type="none" w="sm" len="sm"/>
          </a:ln>
          <a:effectLst/>
        </p:spPr>
        <p:txBody>
          <a:bodyPr wrap="none" anchor="ctr"/>
          <a:lstStyle/>
          <a:p>
            <a:endParaRPr lang="en-US"/>
          </a:p>
        </p:txBody>
      </p:sp>
      <p:sp>
        <p:nvSpPr>
          <p:cNvPr id="322610" name="Text Box 50"/>
          <p:cNvSpPr txBox="1">
            <a:spLocks noChangeArrowheads="1"/>
          </p:cNvSpPr>
          <p:nvPr/>
        </p:nvSpPr>
        <p:spPr bwMode="auto">
          <a:xfrm>
            <a:off x="4938713" y="5867400"/>
            <a:ext cx="1060450" cy="304800"/>
          </a:xfrm>
          <a:prstGeom prst="rect">
            <a:avLst/>
          </a:prstGeom>
          <a:noFill/>
          <a:ln w="28575">
            <a:noFill/>
            <a:miter lim="800000"/>
            <a:headEnd type="none" w="sm" len="sm"/>
            <a:tailEnd type="none" w="sm" len="sm"/>
          </a:ln>
          <a:effectLst/>
        </p:spPr>
        <p:txBody>
          <a:bodyPr wrap="none">
            <a:spAutoFit/>
          </a:bodyPr>
          <a:lstStyle/>
          <a:p>
            <a:pPr defTabSz="228600"/>
            <a:r>
              <a:rPr lang="en-US" sz="1400"/>
              <a:t>Row piece</a:t>
            </a:r>
          </a:p>
        </p:txBody>
      </p:sp>
      <p:sp>
        <p:nvSpPr>
          <p:cNvPr id="322611" name="Rectangle 51"/>
          <p:cNvSpPr>
            <a:spLocks noChangeArrowheads="1"/>
          </p:cNvSpPr>
          <p:nvPr/>
        </p:nvSpPr>
        <p:spPr bwMode="blackWhite">
          <a:xfrm>
            <a:off x="5043488" y="5638800"/>
            <a:ext cx="520700" cy="114300"/>
          </a:xfrm>
          <a:prstGeom prst="rect">
            <a:avLst/>
          </a:prstGeom>
          <a:solidFill>
            <a:srgbClr val="33CCCC"/>
          </a:solidFill>
          <a:ln w="28575">
            <a:solidFill>
              <a:schemeClr val="tx1"/>
            </a:solidFill>
            <a:miter lim="800000"/>
            <a:headEnd type="none" w="sm" len="sm"/>
            <a:tailEnd type="none" w="sm" len="sm"/>
          </a:ln>
          <a:effectLst/>
        </p:spPr>
        <p:txBody>
          <a:bodyPr wrap="none" anchor="ctr"/>
          <a:lstStyle/>
          <a:p>
            <a:endParaRPr lang="en-US"/>
          </a:p>
        </p:txBody>
      </p:sp>
      <p:sp>
        <p:nvSpPr>
          <p:cNvPr id="322612" name="Rectangle 52"/>
          <p:cNvSpPr>
            <a:spLocks noChangeArrowheads="1"/>
          </p:cNvSpPr>
          <p:nvPr/>
        </p:nvSpPr>
        <p:spPr bwMode="auto">
          <a:xfrm>
            <a:off x="6872288" y="1371600"/>
            <a:ext cx="1447800" cy="4343400"/>
          </a:xfrm>
          <a:prstGeom prst="rect">
            <a:avLst/>
          </a:prstGeom>
          <a:noFill/>
          <a:ln w="28575">
            <a:solidFill>
              <a:schemeClr val="tx1"/>
            </a:solidFill>
            <a:miter lim="800000"/>
            <a:headEnd type="none" w="sm" len="sm"/>
            <a:tailEnd type="none" w="sm" len="sm"/>
          </a:ln>
          <a:effectLst/>
        </p:spPr>
        <p:txBody>
          <a:bodyPr wrap="none" anchor="ctr"/>
          <a:lstStyle/>
          <a:p>
            <a:endParaRPr lang="en-US"/>
          </a:p>
        </p:txBody>
      </p:sp>
      <p:sp>
        <p:nvSpPr>
          <p:cNvPr id="322613" name="Text Box 53"/>
          <p:cNvSpPr txBox="1">
            <a:spLocks noChangeArrowheads="1"/>
          </p:cNvSpPr>
          <p:nvPr/>
        </p:nvSpPr>
        <p:spPr bwMode="blackWhite">
          <a:xfrm>
            <a:off x="7177088" y="5791200"/>
            <a:ext cx="911225" cy="395288"/>
          </a:xfrm>
          <a:prstGeom prst="rect">
            <a:avLst/>
          </a:prstGeom>
          <a:solidFill>
            <a:srgbClr val="FFCC99"/>
          </a:solidFill>
          <a:ln w="28575">
            <a:solidFill>
              <a:schemeClr val="tx1"/>
            </a:solidFill>
            <a:miter lim="800000"/>
            <a:headEnd type="none" w="sm" len="sm"/>
            <a:tailEnd type="none" w="sm" len="sm"/>
          </a:ln>
          <a:effectLst/>
        </p:spPr>
        <p:txBody>
          <a:bodyPr wrap="none">
            <a:spAutoFit/>
          </a:bodyPr>
          <a:lstStyle/>
          <a:p>
            <a:pPr defTabSz="228600"/>
            <a:r>
              <a:rPr lang="en-US"/>
              <a:t>Extent</a:t>
            </a:r>
          </a:p>
        </p:txBody>
      </p:sp>
      <p:sp>
        <p:nvSpPr>
          <p:cNvPr id="322614" name="Oval 54"/>
          <p:cNvSpPr>
            <a:spLocks noChangeArrowheads="1"/>
          </p:cNvSpPr>
          <p:nvPr/>
        </p:nvSpPr>
        <p:spPr bwMode="blackWhite">
          <a:xfrm>
            <a:off x="6140450" y="2590800"/>
            <a:ext cx="74613" cy="76200"/>
          </a:xfrm>
          <a:prstGeom prst="ellipse">
            <a:avLst/>
          </a:prstGeom>
          <a:solidFill>
            <a:srgbClr val="000000"/>
          </a:solidFill>
          <a:ln w="28575">
            <a:solidFill>
              <a:schemeClr val="tx1"/>
            </a:solidFill>
            <a:round/>
            <a:headEnd type="none" w="sm" len="sm"/>
            <a:tailEnd type="none" w="sm" len="sm"/>
          </a:ln>
          <a:effectLst/>
        </p:spPr>
        <p:txBody>
          <a:bodyPr wrap="none" anchor="ctr"/>
          <a:lstStyle/>
          <a:p>
            <a:endParaRPr lang="en-US"/>
          </a:p>
        </p:txBody>
      </p:sp>
      <p:sp>
        <p:nvSpPr>
          <p:cNvPr id="322615" name="Oval 55"/>
          <p:cNvSpPr>
            <a:spLocks noChangeArrowheads="1"/>
          </p:cNvSpPr>
          <p:nvPr/>
        </p:nvSpPr>
        <p:spPr bwMode="blackWhite">
          <a:xfrm>
            <a:off x="6138863" y="2743200"/>
            <a:ext cx="76200" cy="76200"/>
          </a:xfrm>
          <a:prstGeom prst="ellipse">
            <a:avLst/>
          </a:prstGeom>
          <a:solidFill>
            <a:srgbClr val="000000"/>
          </a:solidFill>
          <a:ln w="28575">
            <a:solidFill>
              <a:schemeClr val="tx1"/>
            </a:solidFill>
            <a:round/>
            <a:headEnd type="none" w="sm" len="sm"/>
            <a:tailEnd type="none" w="sm" len="sm"/>
          </a:ln>
          <a:effectLst/>
        </p:spPr>
        <p:txBody>
          <a:bodyPr wrap="none" anchor="ctr"/>
          <a:lstStyle/>
          <a:p>
            <a:endParaRPr lang="en-US"/>
          </a:p>
        </p:txBody>
      </p:sp>
      <p:sp>
        <p:nvSpPr>
          <p:cNvPr id="322616" name="Oval 56"/>
          <p:cNvSpPr>
            <a:spLocks noChangeArrowheads="1"/>
          </p:cNvSpPr>
          <p:nvPr/>
        </p:nvSpPr>
        <p:spPr bwMode="blackWhite">
          <a:xfrm>
            <a:off x="6140450" y="2895600"/>
            <a:ext cx="74613" cy="76200"/>
          </a:xfrm>
          <a:prstGeom prst="ellipse">
            <a:avLst/>
          </a:prstGeom>
          <a:solidFill>
            <a:srgbClr val="000000"/>
          </a:solidFill>
          <a:ln w="28575">
            <a:solidFill>
              <a:schemeClr val="tx1"/>
            </a:solidFill>
            <a:round/>
            <a:headEnd type="none" w="sm" len="sm"/>
            <a:tailEnd type="none" w="sm" len="sm"/>
          </a:ln>
          <a:effectLst/>
        </p:spPr>
        <p:txBody>
          <a:bodyPr wrap="none" anchor="ctr"/>
          <a:lstStyle/>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0" name="Rectangle 2"/>
          <p:cNvSpPr>
            <a:spLocks noGrp="1" noChangeArrowheads="1"/>
          </p:cNvSpPr>
          <p:nvPr>
            <p:ph type="title"/>
          </p:nvPr>
        </p:nvSpPr>
        <p:spPr/>
        <p:txBody>
          <a:bodyPr/>
          <a:lstStyle/>
          <a:p>
            <a:r>
              <a:rPr lang="en-US"/>
              <a:t>Database Block: Contents</a:t>
            </a:r>
          </a:p>
        </p:txBody>
      </p:sp>
      <p:sp>
        <p:nvSpPr>
          <p:cNvPr id="324611" name="Rectangle 3"/>
          <p:cNvSpPr>
            <a:spLocks noChangeArrowheads="1"/>
          </p:cNvSpPr>
          <p:nvPr/>
        </p:nvSpPr>
        <p:spPr bwMode="auto">
          <a:xfrm>
            <a:off x="6223000" y="2370138"/>
            <a:ext cx="1676400" cy="357187"/>
          </a:xfrm>
          <a:prstGeom prst="rect">
            <a:avLst/>
          </a:prstGeom>
          <a:noFill/>
          <a:ln w="9525">
            <a:noFill/>
            <a:miter lim="800000"/>
            <a:headEnd/>
            <a:tailEnd/>
          </a:ln>
          <a:effectLst/>
        </p:spPr>
        <p:txBody>
          <a:bodyPr lIns="82550" tIns="41275" rIns="82550" bIns="41275">
            <a:spAutoFit/>
          </a:bodyPr>
          <a:lstStyle/>
          <a:p>
            <a:pPr algn="l" defTabSz="822325" eaLnBrk="0" hangingPunct="0">
              <a:spcBef>
                <a:spcPct val="50000"/>
              </a:spcBef>
              <a:buClrTx/>
              <a:buFontTx/>
              <a:buNone/>
            </a:pPr>
            <a:r>
              <a:rPr lang="en-US"/>
              <a:t>Block header</a:t>
            </a:r>
          </a:p>
        </p:txBody>
      </p:sp>
      <p:sp>
        <p:nvSpPr>
          <p:cNvPr id="324612" name="Rectangle 4"/>
          <p:cNvSpPr>
            <a:spLocks noChangeArrowheads="1"/>
          </p:cNvSpPr>
          <p:nvPr/>
        </p:nvSpPr>
        <p:spPr bwMode="auto">
          <a:xfrm>
            <a:off x="6223000" y="3025775"/>
            <a:ext cx="1539875" cy="357188"/>
          </a:xfrm>
          <a:prstGeom prst="rect">
            <a:avLst/>
          </a:prstGeom>
          <a:noFill/>
          <a:ln w="9525">
            <a:noFill/>
            <a:miter lim="800000"/>
            <a:headEnd/>
            <a:tailEnd/>
          </a:ln>
          <a:effectLst/>
        </p:spPr>
        <p:txBody>
          <a:bodyPr lIns="82550" tIns="41275" rIns="82550" bIns="41275">
            <a:spAutoFit/>
          </a:bodyPr>
          <a:lstStyle/>
          <a:p>
            <a:pPr algn="l" defTabSz="822325" eaLnBrk="0" hangingPunct="0">
              <a:spcBef>
                <a:spcPct val="50000"/>
              </a:spcBef>
              <a:buClrTx/>
              <a:buFontTx/>
              <a:buNone/>
            </a:pPr>
            <a:r>
              <a:rPr lang="en-US"/>
              <a:t>Free space</a:t>
            </a:r>
          </a:p>
        </p:txBody>
      </p:sp>
      <p:sp>
        <p:nvSpPr>
          <p:cNvPr id="324613" name="Rectangle 5"/>
          <p:cNvSpPr>
            <a:spLocks noChangeArrowheads="1"/>
          </p:cNvSpPr>
          <p:nvPr/>
        </p:nvSpPr>
        <p:spPr bwMode="auto">
          <a:xfrm>
            <a:off x="6223000" y="4703763"/>
            <a:ext cx="1268413" cy="357187"/>
          </a:xfrm>
          <a:prstGeom prst="rect">
            <a:avLst/>
          </a:prstGeom>
          <a:noFill/>
          <a:ln w="9525">
            <a:noFill/>
            <a:miter lim="800000"/>
            <a:headEnd/>
            <a:tailEnd/>
          </a:ln>
          <a:effectLst/>
        </p:spPr>
        <p:txBody>
          <a:bodyPr lIns="82550" tIns="41275" rIns="82550" bIns="41275">
            <a:spAutoFit/>
          </a:bodyPr>
          <a:lstStyle/>
          <a:p>
            <a:pPr algn="l" defTabSz="822325" eaLnBrk="0" hangingPunct="0">
              <a:spcBef>
                <a:spcPct val="50000"/>
              </a:spcBef>
              <a:buClrTx/>
              <a:buFontTx/>
              <a:buNone/>
            </a:pPr>
            <a:r>
              <a:rPr lang="en-US"/>
              <a:t>Row data</a:t>
            </a:r>
          </a:p>
        </p:txBody>
      </p:sp>
      <p:sp>
        <p:nvSpPr>
          <p:cNvPr id="324614" name="Line 6"/>
          <p:cNvSpPr>
            <a:spLocks noChangeShapeType="1"/>
          </p:cNvSpPr>
          <p:nvPr/>
        </p:nvSpPr>
        <p:spPr bwMode="auto">
          <a:xfrm>
            <a:off x="5003800" y="3208338"/>
            <a:ext cx="1158875" cy="0"/>
          </a:xfrm>
          <a:prstGeom prst="line">
            <a:avLst/>
          </a:prstGeom>
          <a:noFill/>
          <a:ln w="28575">
            <a:solidFill>
              <a:schemeClr val="tx2"/>
            </a:solidFill>
            <a:round/>
            <a:headEnd type="triangle" w="sm" len="sm"/>
            <a:tailEnd type="none" w="sm" len="sm"/>
          </a:ln>
          <a:effectLst/>
        </p:spPr>
        <p:txBody>
          <a:bodyPr/>
          <a:lstStyle/>
          <a:p>
            <a:endParaRPr lang="en-US"/>
          </a:p>
        </p:txBody>
      </p:sp>
      <p:sp>
        <p:nvSpPr>
          <p:cNvPr id="324615" name="Line 7"/>
          <p:cNvSpPr>
            <a:spLocks noChangeShapeType="1"/>
          </p:cNvSpPr>
          <p:nvPr/>
        </p:nvSpPr>
        <p:spPr bwMode="gray">
          <a:xfrm>
            <a:off x="2613025" y="2451100"/>
            <a:ext cx="0" cy="981075"/>
          </a:xfrm>
          <a:prstGeom prst="line">
            <a:avLst/>
          </a:prstGeom>
          <a:noFill/>
          <a:ln w="50800">
            <a:solidFill>
              <a:schemeClr val="tx1"/>
            </a:solidFill>
            <a:round/>
            <a:headEnd type="none" w="sm" len="sm"/>
            <a:tailEnd type="none" w="sm" len="sm"/>
          </a:ln>
          <a:effectLst/>
        </p:spPr>
        <p:txBody>
          <a:bodyPr/>
          <a:lstStyle/>
          <a:p>
            <a:endParaRPr lang="en-US"/>
          </a:p>
        </p:txBody>
      </p:sp>
      <p:sp>
        <p:nvSpPr>
          <p:cNvPr id="324616" name="Line 8"/>
          <p:cNvSpPr>
            <a:spLocks noChangeShapeType="1"/>
          </p:cNvSpPr>
          <p:nvPr/>
        </p:nvSpPr>
        <p:spPr bwMode="gray">
          <a:xfrm>
            <a:off x="4908550" y="2727325"/>
            <a:ext cx="0" cy="942975"/>
          </a:xfrm>
          <a:prstGeom prst="line">
            <a:avLst/>
          </a:prstGeom>
          <a:noFill/>
          <a:ln w="50800">
            <a:solidFill>
              <a:schemeClr val="tx1"/>
            </a:solidFill>
            <a:round/>
            <a:headEnd type="none" w="sm" len="sm"/>
            <a:tailEnd type="none" w="sm" len="sm"/>
          </a:ln>
          <a:effectLst/>
        </p:spPr>
        <p:txBody>
          <a:bodyPr/>
          <a:lstStyle/>
          <a:p>
            <a:endParaRPr lang="en-US"/>
          </a:p>
        </p:txBody>
      </p:sp>
      <p:sp>
        <p:nvSpPr>
          <p:cNvPr id="324617" name="Freeform 9"/>
          <p:cNvSpPr>
            <a:spLocks/>
          </p:cNvSpPr>
          <p:nvPr/>
        </p:nvSpPr>
        <p:spPr bwMode="gray">
          <a:xfrm>
            <a:off x="3629025" y="3678238"/>
            <a:ext cx="1314450" cy="2349500"/>
          </a:xfrm>
          <a:custGeom>
            <a:avLst/>
            <a:gdLst/>
            <a:ahLst/>
            <a:cxnLst>
              <a:cxn ang="0">
                <a:pos x="827" y="0"/>
              </a:cxn>
              <a:cxn ang="0">
                <a:pos x="827" y="1259"/>
              </a:cxn>
              <a:cxn ang="0">
                <a:pos x="0" y="1479"/>
              </a:cxn>
              <a:cxn ang="0">
                <a:pos x="0" y="219"/>
              </a:cxn>
              <a:cxn ang="0">
                <a:pos x="827" y="0"/>
              </a:cxn>
            </a:cxnLst>
            <a:rect l="0" t="0" r="r" b="b"/>
            <a:pathLst>
              <a:path w="828" h="1480">
                <a:moveTo>
                  <a:pt x="827" y="0"/>
                </a:moveTo>
                <a:lnTo>
                  <a:pt x="827" y="1259"/>
                </a:lnTo>
                <a:lnTo>
                  <a:pt x="0" y="1479"/>
                </a:lnTo>
                <a:lnTo>
                  <a:pt x="0" y="219"/>
                </a:lnTo>
                <a:lnTo>
                  <a:pt x="827" y="0"/>
                </a:lnTo>
              </a:path>
            </a:pathLst>
          </a:custGeom>
          <a:solidFill>
            <a:srgbClr val="CCCCFF"/>
          </a:solidFill>
          <a:ln w="9525" cap="rnd">
            <a:noFill/>
            <a:round/>
            <a:headEnd/>
            <a:tailEnd/>
          </a:ln>
          <a:effectLst/>
        </p:spPr>
        <p:txBody>
          <a:bodyPr/>
          <a:lstStyle/>
          <a:p>
            <a:endParaRPr lang="en-US"/>
          </a:p>
        </p:txBody>
      </p:sp>
      <p:sp>
        <p:nvSpPr>
          <p:cNvPr id="324618" name="Freeform 10"/>
          <p:cNvSpPr>
            <a:spLocks/>
          </p:cNvSpPr>
          <p:nvPr/>
        </p:nvSpPr>
        <p:spPr bwMode="gray">
          <a:xfrm>
            <a:off x="3629025" y="3678238"/>
            <a:ext cx="1314450" cy="2349500"/>
          </a:xfrm>
          <a:custGeom>
            <a:avLst/>
            <a:gdLst/>
            <a:ahLst/>
            <a:cxnLst>
              <a:cxn ang="0">
                <a:pos x="827" y="0"/>
              </a:cxn>
              <a:cxn ang="0">
                <a:pos x="827" y="1259"/>
              </a:cxn>
              <a:cxn ang="0">
                <a:pos x="0" y="1479"/>
              </a:cxn>
              <a:cxn ang="0">
                <a:pos x="0" y="219"/>
              </a:cxn>
              <a:cxn ang="0">
                <a:pos x="827" y="0"/>
              </a:cxn>
            </a:cxnLst>
            <a:rect l="0" t="0" r="r" b="b"/>
            <a:pathLst>
              <a:path w="828" h="1480">
                <a:moveTo>
                  <a:pt x="827" y="0"/>
                </a:moveTo>
                <a:lnTo>
                  <a:pt x="827" y="1259"/>
                </a:lnTo>
                <a:lnTo>
                  <a:pt x="0" y="1479"/>
                </a:lnTo>
                <a:lnTo>
                  <a:pt x="0" y="219"/>
                </a:lnTo>
                <a:lnTo>
                  <a:pt x="827" y="0"/>
                </a:lnTo>
              </a:path>
            </a:pathLst>
          </a:custGeom>
          <a:noFill/>
          <a:ln w="28575" cap="rnd" cmpd="sng">
            <a:solidFill>
              <a:srgbClr val="000000"/>
            </a:solidFill>
            <a:prstDash val="solid"/>
            <a:round/>
            <a:headEnd type="none" w="sm" len="sm"/>
            <a:tailEnd type="none" w="sm" len="sm"/>
          </a:ln>
          <a:effectLst/>
        </p:spPr>
        <p:txBody>
          <a:bodyPr/>
          <a:lstStyle/>
          <a:p>
            <a:endParaRPr lang="en-US"/>
          </a:p>
        </p:txBody>
      </p:sp>
      <p:sp>
        <p:nvSpPr>
          <p:cNvPr id="324619" name="Freeform 11"/>
          <p:cNvSpPr>
            <a:spLocks/>
          </p:cNvSpPr>
          <p:nvPr/>
        </p:nvSpPr>
        <p:spPr bwMode="gray">
          <a:xfrm>
            <a:off x="2581275" y="3421063"/>
            <a:ext cx="1049338" cy="2606675"/>
          </a:xfrm>
          <a:custGeom>
            <a:avLst/>
            <a:gdLst/>
            <a:ahLst/>
            <a:cxnLst>
              <a:cxn ang="0">
                <a:pos x="0" y="0"/>
              </a:cxn>
              <a:cxn ang="0">
                <a:pos x="0" y="1259"/>
              </a:cxn>
              <a:cxn ang="0">
                <a:pos x="660" y="1641"/>
              </a:cxn>
              <a:cxn ang="0">
                <a:pos x="660" y="381"/>
              </a:cxn>
              <a:cxn ang="0">
                <a:pos x="0" y="0"/>
              </a:cxn>
            </a:cxnLst>
            <a:rect l="0" t="0" r="r" b="b"/>
            <a:pathLst>
              <a:path w="661" h="1642">
                <a:moveTo>
                  <a:pt x="0" y="0"/>
                </a:moveTo>
                <a:lnTo>
                  <a:pt x="0" y="1259"/>
                </a:lnTo>
                <a:lnTo>
                  <a:pt x="660" y="1641"/>
                </a:lnTo>
                <a:lnTo>
                  <a:pt x="660" y="381"/>
                </a:lnTo>
                <a:lnTo>
                  <a:pt x="0" y="0"/>
                </a:lnTo>
              </a:path>
            </a:pathLst>
          </a:custGeom>
          <a:solidFill>
            <a:srgbClr val="9999FF"/>
          </a:solidFill>
          <a:ln w="9525" cap="rnd">
            <a:noFill/>
            <a:round/>
            <a:headEnd/>
            <a:tailEnd/>
          </a:ln>
          <a:effectLst/>
        </p:spPr>
        <p:txBody>
          <a:bodyPr/>
          <a:lstStyle/>
          <a:p>
            <a:endParaRPr lang="en-US"/>
          </a:p>
        </p:txBody>
      </p:sp>
      <p:sp>
        <p:nvSpPr>
          <p:cNvPr id="324620" name="Freeform 12"/>
          <p:cNvSpPr>
            <a:spLocks/>
          </p:cNvSpPr>
          <p:nvPr/>
        </p:nvSpPr>
        <p:spPr bwMode="gray">
          <a:xfrm>
            <a:off x="2581275" y="3421063"/>
            <a:ext cx="1049338" cy="2606675"/>
          </a:xfrm>
          <a:custGeom>
            <a:avLst/>
            <a:gdLst/>
            <a:ahLst/>
            <a:cxnLst>
              <a:cxn ang="0">
                <a:pos x="0" y="0"/>
              </a:cxn>
              <a:cxn ang="0">
                <a:pos x="0" y="1259"/>
              </a:cxn>
              <a:cxn ang="0">
                <a:pos x="660" y="1641"/>
              </a:cxn>
              <a:cxn ang="0">
                <a:pos x="660" y="381"/>
              </a:cxn>
              <a:cxn ang="0">
                <a:pos x="0" y="0"/>
              </a:cxn>
            </a:cxnLst>
            <a:rect l="0" t="0" r="r" b="b"/>
            <a:pathLst>
              <a:path w="661" h="1642">
                <a:moveTo>
                  <a:pt x="0" y="0"/>
                </a:moveTo>
                <a:lnTo>
                  <a:pt x="0" y="1259"/>
                </a:lnTo>
                <a:lnTo>
                  <a:pt x="660" y="1641"/>
                </a:lnTo>
                <a:lnTo>
                  <a:pt x="660" y="381"/>
                </a:lnTo>
                <a:lnTo>
                  <a:pt x="0" y="0"/>
                </a:lnTo>
              </a:path>
            </a:pathLst>
          </a:custGeom>
          <a:noFill/>
          <a:ln w="28575" cap="rnd" cmpd="sng">
            <a:solidFill>
              <a:srgbClr val="000000"/>
            </a:solidFill>
            <a:prstDash val="solid"/>
            <a:round/>
            <a:headEnd type="none" w="sm" len="sm"/>
            <a:tailEnd type="none" w="sm" len="sm"/>
          </a:ln>
          <a:effectLst/>
        </p:spPr>
        <p:txBody>
          <a:bodyPr/>
          <a:lstStyle/>
          <a:p>
            <a:endParaRPr lang="en-US"/>
          </a:p>
        </p:txBody>
      </p:sp>
      <p:sp>
        <p:nvSpPr>
          <p:cNvPr id="324621" name="Freeform 13"/>
          <p:cNvSpPr>
            <a:spLocks/>
          </p:cNvSpPr>
          <p:nvPr/>
        </p:nvSpPr>
        <p:spPr bwMode="gray">
          <a:xfrm>
            <a:off x="2581275" y="3071813"/>
            <a:ext cx="2362200" cy="955675"/>
          </a:xfrm>
          <a:custGeom>
            <a:avLst/>
            <a:gdLst/>
            <a:ahLst/>
            <a:cxnLst>
              <a:cxn ang="0">
                <a:pos x="0" y="220"/>
              </a:cxn>
              <a:cxn ang="0">
                <a:pos x="827" y="0"/>
              </a:cxn>
              <a:cxn ang="0">
                <a:pos x="1487" y="382"/>
              </a:cxn>
              <a:cxn ang="0">
                <a:pos x="660" y="601"/>
              </a:cxn>
              <a:cxn ang="0">
                <a:pos x="0" y="220"/>
              </a:cxn>
            </a:cxnLst>
            <a:rect l="0" t="0" r="r" b="b"/>
            <a:pathLst>
              <a:path w="1488" h="602">
                <a:moveTo>
                  <a:pt x="0" y="220"/>
                </a:moveTo>
                <a:lnTo>
                  <a:pt x="827" y="0"/>
                </a:lnTo>
                <a:lnTo>
                  <a:pt x="1487" y="382"/>
                </a:lnTo>
                <a:lnTo>
                  <a:pt x="660" y="601"/>
                </a:lnTo>
                <a:lnTo>
                  <a:pt x="0" y="220"/>
                </a:lnTo>
              </a:path>
            </a:pathLst>
          </a:custGeom>
          <a:solidFill>
            <a:srgbClr val="CC99FF"/>
          </a:solidFill>
          <a:ln w="28575" cap="rnd">
            <a:noFill/>
            <a:round/>
            <a:headEnd/>
            <a:tailEnd/>
          </a:ln>
          <a:effectLst/>
        </p:spPr>
        <p:txBody>
          <a:bodyPr/>
          <a:lstStyle/>
          <a:p>
            <a:endParaRPr lang="en-US"/>
          </a:p>
        </p:txBody>
      </p:sp>
      <p:sp>
        <p:nvSpPr>
          <p:cNvPr id="324622" name="Freeform 14"/>
          <p:cNvSpPr>
            <a:spLocks/>
          </p:cNvSpPr>
          <p:nvPr/>
        </p:nvSpPr>
        <p:spPr bwMode="gray">
          <a:xfrm>
            <a:off x="2581275" y="3071813"/>
            <a:ext cx="2362200" cy="955675"/>
          </a:xfrm>
          <a:custGeom>
            <a:avLst/>
            <a:gdLst/>
            <a:ahLst/>
            <a:cxnLst>
              <a:cxn ang="0">
                <a:pos x="0" y="220"/>
              </a:cxn>
              <a:cxn ang="0">
                <a:pos x="827" y="0"/>
              </a:cxn>
              <a:cxn ang="0">
                <a:pos x="1487" y="382"/>
              </a:cxn>
              <a:cxn ang="0">
                <a:pos x="660" y="601"/>
              </a:cxn>
              <a:cxn ang="0">
                <a:pos x="0" y="220"/>
              </a:cxn>
            </a:cxnLst>
            <a:rect l="0" t="0" r="r" b="b"/>
            <a:pathLst>
              <a:path w="1488" h="602">
                <a:moveTo>
                  <a:pt x="0" y="220"/>
                </a:moveTo>
                <a:lnTo>
                  <a:pt x="827" y="0"/>
                </a:lnTo>
                <a:lnTo>
                  <a:pt x="1487" y="382"/>
                </a:lnTo>
                <a:lnTo>
                  <a:pt x="660" y="601"/>
                </a:lnTo>
                <a:lnTo>
                  <a:pt x="0" y="220"/>
                </a:lnTo>
              </a:path>
            </a:pathLst>
          </a:custGeom>
          <a:noFill/>
          <a:ln w="28575" cap="rnd" cmpd="sng">
            <a:solidFill>
              <a:srgbClr val="000000"/>
            </a:solidFill>
            <a:prstDash val="solid"/>
            <a:round/>
            <a:headEnd type="none" w="sm" len="sm"/>
            <a:tailEnd type="none" w="sm" len="sm"/>
          </a:ln>
          <a:effectLst/>
        </p:spPr>
        <p:txBody>
          <a:bodyPr/>
          <a:lstStyle/>
          <a:p>
            <a:endParaRPr lang="en-US"/>
          </a:p>
        </p:txBody>
      </p:sp>
      <p:sp>
        <p:nvSpPr>
          <p:cNvPr id="324623" name="Line 15"/>
          <p:cNvSpPr>
            <a:spLocks noChangeShapeType="1"/>
          </p:cNvSpPr>
          <p:nvPr/>
        </p:nvSpPr>
        <p:spPr bwMode="gray">
          <a:xfrm>
            <a:off x="3632200" y="3051175"/>
            <a:ext cx="0" cy="976313"/>
          </a:xfrm>
          <a:prstGeom prst="line">
            <a:avLst/>
          </a:prstGeom>
          <a:noFill/>
          <a:ln w="50800">
            <a:solidFill>
              <a:schemeClr val="tx1"/>
            </a:solidFill>
            <a:round/>
            <a:headEnd type="none" w="sm" len="sm"/>
            <a:tailEnd type="none" w="sm" len="sm"/>
          </a:ln>
          <a:effectLst/>
        </p:spPr>
        <p:txBody>
          <a:bodyPr/>
          <a:lstStyle/>
          <a:p>
            <a:endParaRPr lang="en-US"/>
          </a:p>
        </p:txBody>
      </p:sp>
      <p:sp>
        <p:nvSpPr>
          <p:cNvPr id="324624" name="Line 16"/>
          <p:cNvSpPr>
            <a:spLocks noChangeShapeType="1"/>
          </p:cNvSpPr>
          <p:nvPr/>
        </p:nvSpPr>
        <p:spPr bwMode="gray">
          <a:xfrm>
            <a:off x="3894138" y="2400300"/>
            <a:ext cx="0" cy="688975"/>
          </a:xfrm>
          <a:prstGeom prst="line">
            <a:avLst/>
          </a:prstGeom>
          <a:noFill/>
          <a:ln w="12700">
            <a:solidFill>
              <a:srgbClr val="000000"/>
            </a:solidFill>
            <a:round/>
            <a:headEnd type="none" w="sm" len="sm"/>
            <a:tailEnd type="none" w="sm" len="sm"/>
          </a:ln>
          <a:effectLst/>
        </p:spPr>
        <p:txBody>
          <a:bodyPr/>
          <a:lstStyle/>
          <a:p>
            <a:endParaRPr lang="en-US"/>
          </a:p>
        </p:txBody>
      </p:sp>
      <p:sp>
        <p:nvSpPr>
          <p:cNvPr id="324625" name="Line 17"/>
          <p:cNvSpPr>
            <a:spLocks noChangeShapeType="1"/>
          </p:cNvSpPr>
          <p:nvPr/>
        </p:nvSpPr>
        <p:spPr bwMode="gray">
          <a:xfrm>
            <a:off x="3894138" y="2400300"/>
            <a:ext cx="0" cy="688975"/>
          </a:xfrm>
          <a:prstGeom prst="line">
            <a:avLst/>
          </a:prstGeom>
          <a:noFill/>
          <a:ln w="38100">
            <a:solidFill>
              <a:srgbClr val="000000"/>
            </a:solidFill>
            <a:round/>
            <a:headEnd type="none" w="sm" len="sm"/>
            <a:tailEnd type="none" w="sm" len="sm"/>
          </a:ln>
          <a:effectLst/>
        </p:spPr>
        <p:txBody>
          <a:bodyPr/>
          <a:lstStyle/>
          <a:p>
            <a:endParaRPr lang="en-US"/>
          </a:p>
        </p:txBody>
      </p:sp>
      <p:sp>
        <p:nvSpPr>
          <p:cNvPr id="324626" name="Freeform 18"/>
          <p:cNvSpPr>
            <a:spLocks/>
          </p:cNvSpPr>
          <p:nvPr/>
        </p:nvSpPr>
        <p:spPr bwMode="gray">
          <a:xfrm>
            <a:off x="2581275" y="2117725"/>
            <a:ext cx="2362200" cy="955675"/>
          </a:xfrm>
          <a:custGeom>
            <a:avLst/>
            <a:gdLst/>
            <a:ahLst/>
            <a:cxnLst>
              <a:cxn ang="0">
                <a:pos x="827" y="0"/>
              </a:cxn>
              <a:cxn ang="0">
                <a:pos x="1487" y="382"/>
              </a:cxn>
              <a:cxn ang="0">
                <a:pos x="660" y="601"/>
              </a:cxn>
              <a:cxn ang="0">
                <a:pos x="0" y="220"/>
              </a:cxn>
              <a:cxn ang="0">
                <a:pos x="827" y="0"/>
              </a:cxn>
            </a:cxnLst>
            <a:rect l="0" t="0" r="r" b="b"/>
            <a:pathLst>
              <a:path w="1488" h="602">
                <a:moveTo>
                  <a:pt x="827" y="0"/>
                </a:moveTo>
                <a:lnTo>
                  <a:pt x="1487" y="382"/>
                </a:lnTo>
                <a:lnTo>
                  <a:pt x="660" y="601"/>
                </a:lnTo>
                <a:lnTo>
                  <a:pt x="0" y="220"/>
                </a:lnTo>
                <a:lnTo>
                  <a:pt x="827" y="0"/>
                </a:lnTo>
              </a:path>
            </a:pathLst>
          </a:custGeom>
          <a:solidFill>
            <a:srgbClr val="FFFF66"/>
          </a:solidFill>
          <a:ln w="9525" cap="rnd">
            <a:noFill/>
            <a:round/>
            <a:headEnd/>
            <a:tailEnd/>
          </a:ln>
          <a:effectLst/>
        </p:spPr>
        <p:txBody>
          <a:bodyPr/>
          <a:lstStyle/>
          <a:p>
            <a:endParaRPr lang="en-US"/>
          </a:p>
        </p:txBody>
      </p:sp>
      <p:sp>
        <p:nvSpPr>
          <p:cNvPr id="324627" name="Freeform 19"/>
          <p:cNvSpPr>
            <a:spLocks/>
          </p:cNvSpPr>
          <p:nvPr/>
        </p:nvSpPr>
        <p:spPr bwMode="gray">
          <a:xfrm>
            <a:off x="2581275" y="2117725"/>
            <a:ext cx="2362200" cy="955675"/>
          </a:xfrm>
          <a:custGeom>
            <a:avLst/>
            <a:gdLst/>
            <a:ahLst/>
            <a:cxnLst>
              <a:cxn ang="0">
                <a:pos x="827" y="0"/>
              </a:cxn>
              <a:cxn ang="0">
                <a:pos x="1487" y="382"/>
              </a:cxn>
              <a:cxn ang="0">
                <a:pos x="660" y="601"/>
              </a:cxn>
              <a:cxn ang="0">
                <a:pos x="0" y="220"/>
              </a:cxn>
              <a:cxn ang="0">
                <a:pos x="827" y="0"/>
              </a:cxn>
            </a:cxnLst>
            <a:rect l="0" t="0" r="r" b="b"/>
            <a:pathLst>
              <a:path w="1488" h="602">
                <a:moveTo>
                  <a:pt x="827" y="0"/>
                </a:moveTo>
                <a:lnTo>
                  <a:pt x="1487" y="382"/>
                </a:lnTo>
                <a:lnTo>
                  <a:pt x="660" y="601"/>
                </a:lnTo>
                <a:lnTo>
                  <a:pt x="0" y="220"/>
                </a:lnTo>
                <a:lnTo>
                  <a:pt x="827" y="0"/>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324628" name="Freeform 20"/>
          <p:cNvSpPr>
            <a:spLocks/>
          </p:cNvSpPr>
          <p:nvPr/>
        </p:nvSpPr>
        <p:spPr bwMode="gray">
          <a:xfrm>
            <a:off x="3629025" y="2359025"/>
            <a:ext cx="1314450" cy="714375"/>
          </a:xfrm>
          <a:custGeom>
            <a:avLst/>
            <a:gdLst/>
            <a:ahLst/>
            <a:cxnLst>
              <a:cxn ang="0">
                <a:pos x="827" y="0"/>
              </a:cxn>
              <a:cxn ang="0">
                <a:pos x="827" y="230"/>
              </a:cxn>
              <a:cxn ang="0">
                <a:pos x="0" y="449"/>
              </a:cxn>
              <a:cxn ang="0">
                <a:pos x="0" y="219"/>
              </a:cxn>
              <a:cxn ang="0">
                <a:pos x="827" y="0"/>
              </a:cxn>
            </a:cxnLst>
            <a:rect l="0" t="0" r="r" b="b"/>
            <a:pathLst>
              <a:path w="828" h="450">
                <a:moveTo>
                  <a:pt x="827" y="0"/>
                </a:moveTo>
                <a:lnTo>
                  <a:pt x="827" y="230"/>
                </a:lnTo>
                <a:lnTo>
                  <a:pt x="0" y="449"/>
                </a:lnTo>
                <a:lnTo>
                  <a:pt x="0" y="219"/>
                </a:lnTo>
                <a:lnTo>
                  <a:pt x="827" y="0"/>
                </a:lnTo>
              </a:path>
            </a:pathLst>
          </a:custGeom>
          <a:solidFill>
            <a:srgbClr val="00FF66"/>
          </a:solidFill>
          <a:ln w="9525" cap="rnd">
            <a:noFill/>
            <a:round/>
            <a:headEnd/>
            <a:tailEnd/>
          </a:ln>
          <a:effectLst/>
        </p:spPr>
        <p:txBody>
          <a:bodyPr/>
          <a:lstStyle/>
          <a:p>
            <a:endParaRPr lang="en-US"/>
          </a:p>
        </p:txBody>
      </p:sp>
      <p:sp>
        <p:nvSpPr>
          <p:cNvPr id="324629" name="Freeform 21"/>
          <p:cNvSpPr>
            <a:spLocks/>
          </p:cNvSpPr>
          <p:nvPr/>
        </p:nvSpPr>
        <p:spPr bwMode="gray">
          <a:xfrm>
            <a:off x="3629025" y="2359025"/>
            <a:ext cx="1314450" cy="714375"/>
          </a:xfrm>
          <a:custGeom>
            <a:avLst/>
            <a:gdLst/>
            <a:ahLst/>
            <a:cxnLst>
              <a:cxn ang="0">
                <a:pos x="827" y="0"/>
              </a:cxn>
              <a:cxn ang="0">
                <a:pos x="827" y="230"/>
              </a:cxn>
              <a:cxn ang="0">
                <a:pos x="0" y="449"/>
              </a:cxn>
              <a:cxn ang="0">
                <a:pos x="0" y="219"/>
              </a:cxn>
              <a:cxn ang="0">
                <a:pos x="827" y="0"/>
              </a:cxn>
            </a:cxnLst>
            <a:rect l="0" t="0" r="r" b="b"/>
            <a:pathLst>
              <a:path w="828" h="450">
                <a:moveTo>
                  <a:pt x="827" y="0"/>
                </a:moveTo>
                <a:lnTo>
                  <a:pt x="827" y="230"/>
                </a:lnTo>
                <a:lnTo>
                  <a:pt x="0" y="449"/>
                </a:lnTo>
                <a:lnTo>
                  <a:pt x="0" y="219"/>
                </a:lnTo>
                <a:lnTo>
                  <a:pt x="827" y="0"/>
                </a:lnTo>
              </a:path>
            </a:pathLst>
          </a:custGeom>
          <a:noFill/>
          <a:ln w="28575" cap="rnd" cmpd="sng">
            <a:solidFill>
              <a:srgbClr val="000000"/>
            </a:solidFill>
            <a:prstDash val="solid"/>
            <a:round/>
            <a:headEnd type="none" w="sm" len="sm"/>
            <a:tailEnd type="none" w="sm" len="sm"/>
          </a:ln>
          <a:effectLst/>
        </p:spPr>
        <p:txBody>
          <a:bodyPr/>
          <a:lstStyle/>
          <a:p>
            <a:endParaRPr lang="en-US"/>
          </a:p>
        </p:txBody>
      </p:sp>
      <p:sp>
        <p:nvSpPr>
          <p:cNvPr id="324630" name="Freeform 22"/>
          <p:cNvSpPr>
            <a:spLocks/>
          </p:cNvSpPr>
          <p:nvPr/>
        </p:nvSpPr>
        <p:spPr bwMode="gray">
          <a:xfrm>
            <a:off x="2581275" y="2101850"/>
            <a:ext cx="1049338" cy="971550"/>
          </a:xfrm>
          <a:custGeom>
            <a:avLst/>
            <a:gdLst/>
            <a:ahLst/>
            <a:cxnLst>
              <a:cxn ang="0">
                <a:pos x="0" y="0"/>
              </a:cxn>
              <a:cxn ang="0">
                <a:pos x="0" y="230"/>
              </a:cxn>
              <a:cxn ang="0">
                <a:pos x="660" y="611"/>
              </a:cxn>
              <a:cxn ang="0">
                <a:pos x="660" y="381"/>
              </a:cxn>
              <a:cxn ang="0">
                <a:pos x="0" y="0"/>
              </a:cxn>
            </a:cxnLst>
            <a:rect l="0" t="0" r="r" b="b"/>
            <a:pathLst>
              <a:path w="661" h="612">
                <a:moveTo>
                  <a:pt x="0" y="0"/>
                </a:moveTo>
                <a:lnTo>
                  <a:pt x="0" y="230"/>
                </a:lnTo>
                <a:lnTo>
                  <a:pt x="660" y="611"/>
                </a:lnTo>
                <a:lnTo>
                  <a:pt x="660" y="381"/>
                </a:lnTo>
                <a:lnTo>
                  <a:pt x="0" y="0"/>
                </a:lnTo>
              </a:path>
            </a:pathLst>
          </a:custGeom>
          <a:solidFill>
            <a:srgbClr val="009900"/>
          </a:solidFill>
          <a:ln w="9525" cap="rnd">
            <a:noFill/>
            <a:round/>
            <a:headEnd/>
            <a:tailEnd/>
          </a:ln>
          <a:effectLst/>
        </p:spPr>
        <p:txBody>
          <a:bodyPr/>
          <a:lstStyle/>
          <a:p>
            <a:endParaRPr lang="en-US"/>
          </a:p>
        </p:txBody>
      </p:sp>
      <p:sp>
        <p:nvSpPr>
          <p:cNvPr id="324631" name="Freeform 23"/>
          <p:cNvSpPr>
            <a:spLocks/>
          </p:cNvSpPr>
          <p:nvPr/>
        </p:nvSpPr>
        <p:spPr bwMode="gray">
          <a:xfrm>
            <a:off x="2581275" y="2101850"/>
            <a:ext cx="1049338" cy="971550"/>
          </a:xfrm>
          <a:custGeom>
            <a:avLst/>
            <a:gdLst/>
            <a:ahLst/>
            <a:cxnLst>
              <a:cxn ang="0">
                <a:pos x="0" y="0"/>
              </a:cxn>
              <a:cxn ang="0">
                <a:pos x="0" y="230"/>
              </a:cxn>
              <a:cxn ang="0">
                <a:pos x="660" y="611"/>
              </a:cxn>
              <a:cxn ang="0">
                <a:pos x="660" y="381"/>
              </a:cxn>
              <a:cxn ang="0">
                <a:pos x="0" y="0"/>
              </a:cxn>
            </a:cxnLst>
            <a:rect l="0" t="0" r="r" b="b"/>
            <a:pathLst>
              <a:path w="661" h="612">
                <a:moveTo>
                  <a:pt x="0" y="0"/>
                </a:moveTo>
                <a:lnTo>
                  <a:pt x="0" y="230"/>
                </a:lnTo>
                <a:lnTo>
                  <a:pt x="660" y="611"/>
                </a:lnTo>
                <a:lnTo>
                  <a:pt x="660" y="381"/>
                </a:lnTo>
                <a:lnTo>
                  <a:pt x="0" y="0"/>
                </a:lnTo>
              </a:path>
            </a:pathLst>
          </a:custGeom>
          <a:noFill/>
          <a:ln w="28575" cap="rnd" cmpd="sng">
            <a:solidFill>
              <a:srgbClr val="000000"/>
            </a:solidFill>
            <a:prstDash val="solid"/>
            <a:round/>
            <a:headEnd type="none" w="sm" len="sm"/>
            <a:tailEnd type="none" w="sm" len="sm"/>
          </a:ln>
          <a:effectLst/>
        </p:spPr>
        <p:txBody>
          <a:bodyPr/>
          <a:lstStyle/>
          <a:p>
            <a:endParaRPr lang="en-US"/>
          </a:p>
        </p:txBody>
      </p:sp>
      <p:sp>
        <p:nvSpPr>
          <p:cNvPr id="324632" name="Freeform 24"/>
          <p:cNvSpPr>
            <a:spLocks/>
          </p:cNvSpPr>
          <p:nvPr/>
        </p:nvSpPr>
        <p:spPr bwMode="gray">
          <a:xfrm>
            <a:off x="2581275" y="1752600"/>
            <a:ext cx="2362200" cy="955675"/>
          </a:xfrm>
          <a:custGeom>
            <a:avLst/>
            <a:gdLst/>
            <a:ahLst/>
            <a:cxnLst>
              <a:cxn ang="0">
                <a:pos x="827" y="0"/>
              </a:cxn>
              <a:cxn ang="0">
                <a:pos x="1487" y="382"/>
              </a:cxn>
              <a:cxn ang="0">
                <a:pos x="660" y="601"/>
              </a:cxn>
              <a:cxn ang="0">
                <a:pos x="0" y="225"/>
              </a:cxn>
              <a:cxn ang="0">
                <a:pos x="827" y="0"/>
              </a:cxn>
            </a:cxnLst>
            <a:rect l="0" t="0" r="r" b="b"/>
            <a:pathLst>
              <a:path w="1488" h="602">
                <a:moveTo>
                  <a:pt x="827" y="0"/>
                </a:moveTo>
                <a:lnTo>
                  <a:pt x="1487" y="382"/>
                </a:lnTo>
                <a:lnTo>
                  <a:pt x="660" y="601"/>
                </a:lnTo>
                <a:lnTo>
                  <a:pt x="0" y="225"/>
                </a:lnTo>
                <a:lnTo>
                  <a:pt x="827" y="0"/>
                </a:lnTo>
              </a:path>
            </a:pathLst>
          </a:custGeom>
          <a:solidFill>
            <a:srgbClr val="00CC66"/>
          </a:solidFill>
          <a:ln w="9525" cap="rnd">
            <a:noFill/>
            <a:round/>
            <a:headEnd/>
            <a:tailEnd/>
          </a:ln>
          <a:effectLst/>
        </p:spPr>
        <p:txBody>
          <a:bodyPr/>
          <a:lstStyle/>
          <a:p>
            <a:endParaRPr lang="en-US"/>
          </a:p>
        </p:txBody>
      </p:sp>
      <p:sp>
        <p:nvSpPr>
          <p:cNvPr id="324633" name="Freeform 25"/>
          <p:cNvSpPr>
            <a:spLocks/>
          </p:cNvSpPr>
          <p:nvPr/>
        </p:nvSpPr>
        <p:spPr bwMode="gray">
          <a:xfrm>
            <a:off x="2581275" y="1752600"/>
            <a:ext cx="2362200" cy="955675"/>
          </a:xfrm>
          <a:custGeom>
            <a:avLst/>
            <a:gdLst/>
            <a:ahLst/>
            <a:cxnLst>
              <a:cxn ang="0">
                <a:pos x="827" y="0"/>
              </a:cxn>
              <a:cxn ang="0">
                <a:pos x="1487" y="382"/>
              </a:cxn>
              <a:cxn ang="0">
                <a:pos x="660" y="601"/>
              </a:cxn>
              <a:cxn ang="0">
                <a:pos x="0" y="225"/>
              </a:cxn>
              <a:cxn ang="0">
                <a:pos x="827" y="0"/>
              </a:cxn>
            </a:cxnLst>
            <a:rect l="0" t="0" r="r" b="b"/>
            <a:pathLst>
              <a:path w="1488" h="602">
                <a:moveTo>
                  <a:pt x="827" y="0"/>
                </a:moveTo>
                <a:lnTo>
                  <a:pt x="1487" y="382"/>
                </a:lnTo>
                <a:lnTo>
                  <a:pt x="660" y="601"/>
                </a:lnTo>
                <a:lnTo>
                  <a:pt x="0" y="225"/>
                </a:lnTo>
                <a:lnTo>
                  <a:pt x="827" y="0"/>
                </a:lnTo>
              </a:path>
            </a:pathLst>
          </a:custGeom>
          <a:noFill/>
          <a:ln w="28575" cap="rnd" cmpd="sng">
            <a:solidFill>
              <a:srgbClr val="000000"/>
            </a:solidFill>
            <a:prstDash val="solid"/>
            <a:round/>
            <a:headEnd type="none" w="sm" len="sm"/>
            <a:tailEnd type="none" w="sm" len="sm"/>
          </a:ln>
          <a:effectLst/>
        </p:spPr>
        <p:txBody>
          <a:bodyPr/>
          <a:lstStyle/>
          <a:p>
            <a:endParaRPr lang="en-US"/>
          </a:p>
        </p:txBody>
      </p:sp>
      <p:sp>
        <p:nvSpPr>
          <p:cNvPr id="324634" name="Line 26"/>
          <p:cNvSpPr>
            <a:spLocks noChangeShapeType="1"/>
          </p:cNvSpPr>
          <p:nvPr/>
        </p:nvSpPr>
        <p:spPr bwMode="auto">
          <a:xfrm flipV="1">
            <a:off x="2352675" y="3055938"/>
            <a:ext cx="0" cy="304800"/>
          </a:xfrm>
          <a:prstGeom prst="line">
            <a:avLst/>
          </a:prstGeom>
          <a:noFill/>
          <a:ln w="28575">
            <a:solidFill>
              <a:schemeClr val="tx1"/>
            </a:solidFill>
            <a:round/>
            <a:headEnd type="none" w="sm" len="sm"/>
            <a:tailEnd type="triangle" w="sm" len="sm"/>
          </a:ln>
          <a:effectLst/>
        </p:spPr>
        <p:txBody>
          <a:bodyPr/>
          <a:lstStyle/>
          <a:p>
            <a:endParaRPr lang="en-US"/>
          </a:p>
        </p:txBody>
      </p:sp>
      <p:sp>
        <p:nvSpPr>
          <p:cNvPr id="324635" name="Line 27"/>
          <p:cNvSpPr>
            <a:spLocks noChangeShapeType="1"/>
          </p:cNvSpPr>
          <p:nvPr/>
        </p:nvSpPr>
        <p:spPr bwMode="auto">
          <a:xfrm>
            <a:off x="2352675" y="2514600"/>
            <a:ext cx="0" cy="304800"/>
          </a:xfrm>
          <a:prstGeom prst="line">
            <a:avLst/>
          </a:prstGeom>
          <a:noFill/>
          <a:ln w="28575">
            <a:solidFill>
              <a:schemeClr val="tx1"/>
            </a:solidFill>
            <a:round/>
            <a:headEnd type="none" w="sm" len="sm"/>
            <a:tailEnd type="triangle" w="sm" len="sm"/>
          </a:ln>
          <a:effectLst/>
        </p:spPr>
        <p:txBody>
          <a:bodyPr/>
          <a:lstStyle/>
          <a:p>
            <a:endParaRPr lang="en-US"/>
          </a:p>
        </p:txBody>
      </p:sp>
      <p:sp>
        <p:nvSpPr>
          <p:cNvPr id="324636" name="Line 28"/>
          <p:cNvSpPr>
            <a:spLocks noChangeShapeType="1"/>
          </p:cNvSpPr>
          <p:nvPr/>
        </p:nvSpPr>
        <p:spPr bwMode="auto">
          <a:xfrm>
            <a:off x="5003800" y="4884738"/>
            <a:ext cx="1143000" cy="0"/>
          </a:xfrm>
          <a:prstGeom prst="line">
            <a:avLst/>
          </a:prstGeom>
          <a:noFill/>
          <a:ln w="28575">
            <a:solidFill>
              <a:schemeClr val="tx2"/>
            </a:solidFill>
            <a:round/>
            <a:headEnd type="triangle" w="sm" len="sm"/>
            <a:tailEnd type="none" w="sm" len="sm"/>
          </a:ln>
          <a:effectLst/>
        </p:spPr>
        <p:txBody>
          <a:bodyPr/>
          <a:lstStyle/>
          <a:p>
            <a:endParaRPr lang="en-US"/>
          </a:p>
        </p:txBody>
      </p:sp>
      <p:sp>
        <p:nvSpPr>
          <p:cNvPr id="324637" name="Text Box 29"/>
          <p:cNvSpPr txBox="1">
            <a:spLocks noChangeArrowheads="1"/>
          </p:cNvSpPr>
          <p:nvPr/>
        </p:nvSpPr>
        <p:spPr bwMode="auto">
          <a:xfrm>
            <a:off x="1228725" y="2724150"/>
            <a:ext cx="984250" cy="366713"/>
          </a:xfrm>
          <a:prstGeom prst="rect">
            <a:avLst/>
          </a:prstGeom>
          <a:noFill/>
          <a:ln w="28575">
            <a:noFill/>
            <a:miter lim="800000"/>
            <a:headEnd type="none" w="sm" len="sm"/>
            <a:tailEnd type="none" w="sm" len="sm"/>
          </a:ln>
          <a:effectLst/>
        </p:spPr>
        <p:txBody>
          <a:bodyPr wrap="none">
            <a:spAutoFit/>
          </a:bodyPr>
          <a:lstStyle/>
          <a:p>
            <a:pPr defTabSz="228600"/>
            <a:r>
              <a:rPr lang="en-US"/>
              <a:t>Growth</a:t>
            </a:r>
          </a:p>
        </p:txBody>
      </p:sp>
      <p:sp>
        <p:nvSpPr>
          <p:cNvPr id="324638" name="Line 30"/>
          <p:cNvSpPr>
            <a:spLocks noChangeShapeType="1"/>
          </p:cNvSpPr>
          <p:nvPr/>
        </p:nvSpPr>
        <p:spPr bwMode="auto">
          <a:xfrm>
            <a:off x="5003800" y="2562225"/>
            <a:ext cx="1120775" cy="0"/>
          </a:xfrm>
          <a:prstGeom prst="line">
            <a:avLst/>
          </a:prstGeom>
          <a:noFill/>
          <a:ln w="28575">
            <a:solidFill>
              <a:schemeClr val="tx2"/>
            </a:solidFill>
            <a:round/>
            <a:headEnd type="triangle" w="sm" len="sm"/>
            <a:tailEnd type="none" w="sm" len="sm"/>
          </a:ln>
          <a:effectLst/>
        </p:spPr>
        <p:txBody>
          <a:bodyPr/>
          <a:lstStyle/>
          <a:p>
            <a:endParaRPr lang="en-US"/>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408" name="Rectangle 16"/>
          <p:cNvSpPr>
            <a:spLocks noGrp="1" noChangeArrowheads="1"/>
          </p:cNvSpPr>
          <p:nvPr>
            <p:ph type="title"/>
          </p:nvPr>
        </p:nvSpPr>
        <p:spPr/>
        <p:txBody>
          <a:bodyPr/>
          <a:lstStyle/>
          <a:p>
            <a:r>
              <a:rPr lang="en-US"/>
              <a:t>Tablespaces and Data Files</a:t>
            </a:r>
          </a:p>
        </p:txBody>
      </p:sp>
      <p:sp>
        <p:nvSpPr>
          <p:cNvPr id="315409" name="Rectangle 17"/>
          <p:cNvSpPr>
            <a:spLocks noGrp="1" noChangeArrowheads="1"/>
          </p:cNvSpPr>
          <p:nvPr>
            <p:ph type="body" idx="1"/>
          </p:nvPr>
        </p:nvSpPr>
        <p:spPr>
          <a:xfrm>
            <a:off x="609600" y="1676400"/>
            <a:ext cx="7918450" cy="3933825"/>
          </a:xfrm>
        </p:spPr>
        <p:txBody>
          <a:bodyPr/>
          <a:lstStyle/>
          <a:p>
            <a:r>
              <a:rPr lang="en-US"/>
              <a:t>The Oracle database stores data logically in tablespaces and physically in data files.</a:t>
            </a:r>
          </a:p>
          <a:p>
            <a:pPr lvl="1"/>
            <a:r>
              <a:rPr lang="en-US"/>
              <a:t>Tablespaces:</a:t>
            </a:r>
          </a:p>
          <a:p>
            <a:pPr lvl="2"/>
            <a:r>
              <a:rPr lang="en-US"/>
              <a:t>Can belong to only one database</a:t>
            </a:r>
          </a:p>
          <a:p>
            <a:pPr lvl="2"/>
            <a:r>
              <a:rPr lang="en-US"/>
              <a:t>Consist of one or more data files</a:t>
            </a:r>
          </a:p>
          <a:p>
            <a:pPr lvl="2"/>
            <a:r>
              <a:rPr lang="en-US"/>
              <a:t>Are further divided into logical units of storage</a:t>
            </a:r>
          </a:p>
          <a:p>
            <a:pPr lvl="1"/>
            <a:r>
              <a:rPr lang="en-US"/>
              <a:t>Data files:</a:t>
            </a:r>
          </a:p>
          <a:p>
            <a:pPr lvl="2"/>
            <a:r>
              <a:rPr lang="en-US"/>
              <a:t>Can belong to only one</a:t>
            </a:r>
            <a:br>
              <a:rPr lang="en-US"/>
            </a:br>
            <a:r>
              <a:rPr lang="en-US"/>
              <a:t>tablespace and one database</a:t>
            </a:r>
          </a:p>
          <a:p>
            <a:pPr lvl="2"/>
            <a:r>
              <a:rPr lang="en-US"/>
              <a:t>Are a repository for schema </a:t>
            </a:r>
            <a:br>
              <a:rPr lang="en-US"/>
            </a:br>
            <a:r>
              <a:rPr lang="en-US"/>
              <a:t>object data</a:t>
            </a:r>
          </a:p>
        </p:txBody>
      </p:sp>
      <p:grpSp>
        <p:nvGrpSpPr>
          <p:cNvPr id="2" name="Group 18"/>
          <p:cNvGrpSpPr>
            <a:grpSpLocks/>
          </p:cNvGrpSpPr>
          <p:nvPr/>
        </p:nvGrpSpPr>
        <p:grpSpPr bwMode="auto">
          <a:xfrm>
            <a:off x="5715000" y="4291013"/>
            <a:ext cx="2514600" cy="1839912"/>
            <a:chOff x="3600" y="2703"/>
            <a:chExt cx="1584" cy="1159"/>
          </a:xfrm>
        </p:grpSpPr>
        <p:sp>
          <p:nvSpPr>
            <p:cNvPr id="315397" name="Rectangle 5"/>
            <p:cNvSpPr>
              <a:spLocks noChangeArrowheads="1"/>
            </p:cNvSpPr>
            <p:nvPr/>
          </p:nvSpPr>
          <p:spPr bwMode="blackWhite">
            <a:xfrm>
              <a:off x="3600" y="2703"/>
              <a:ext cx="1584" cy="1159"/>
            </a:xfrm>
            <a:prstGeom prst="rect">
              <a:avLst/>
            </a:prstGeom>
            <a:solidFill>
              <a:srgbClr val="CCCC00"/>
            </a:solidFill>
            <a:ln w="28575">
              <a:solidFill>
                <a:srgbClr val="000000"/>
              </a:solidFill>
              <a:miter lim="800000"/>
              <a:headEnd/>
              <a:tailEnd/>
            </a:ln>
            <a:effectLst/>
          </p:spPr>
          <p:txBody>
            <a:bodyPr wrap="none" lIns="46038" tIns="46038" rIns="46038" bIns="46038" anchor="ctr"/>
            <a:lstStyle/>
            <a:p>
              <a:pPr defTabSz="822325" eaLnBrk="0" hangingPunct="0">
                <a:lnSpc>
                  <a:spcPct val="95000"/>
                </a:lnSpc>
                <a:spcBef>
                  <a:spcPct val="0"/>
                </a:spcBef>
                <a:buClrTx/>
                <a:buFontTx/>
                <a:buNone/>
              </a:pPr>
              <a:endParaRPr lang="en-US" sz="1800" b="1">
                <a:solidFill>
                  <a:schemeClr val="tx1"/>
                </a:solidFill>
                <a:latin typeface="Arial" charset="0"/>
              </a:endParaRPr>
            </a:p>
          </p:txBody>
        </p:sp>
        <p:sp>
          <p:nvSpPr>
            <p:cNvPr id="315398" name="Rectangle 6"/>
            <p:cNvSpPr>
              <a:spLocks noChangeArrowheads="1"/>
            </p:cNvSpPr>
            <p:nvPr/>
          </p:nvSpPr>
          <p:spPr bwMode="auto">
            <a:xfrm>
              <a:off x="3669" y="2727"/>
              <a:ext cx="804" cy="187"/>
            </a:xfrm>
            <a:prstGeom prst="rect">
              <a:avLst/>
            </a:prstGeom>
            <a:noFill/>
            <a:ln w="28575">
              <a:noFill/>
              <a:miter lim="800000"/>
              <a:headEnd/>
              <a:tailEnd/>
            </a:ln>
            <a:effectLst/>
          </p:spPr>
          <p:txBody>
            <a:bodyPr lIns="103188" tIns="52388" rIns="103188" bIns="52388">
              <a:spAutoFit/>
            </a:bodyPr>
            <a:lstStyle/>
            <a:p>
              <a:pPr defTabSz="1041400" eaLnBrk="0" hangingPunct="0">
                <a:lnSpc>
                  <a:spcPct val="70000"/>
                </a:lnSpc>
                <a:spcBef>
                  <a:spcPct val="50000"/>
                </a:spcBef>
                <a:buClrTx/>
                <a:buFontTx/>
                <a:buNone/>
              </a:pPr>
              <a:r>
                <a:rPr lang="en-US" sz="1800" b="1">
                  <a:solidFill>
                    <a:schemeClr val="bg2"/>
                  </a:solidFill>
                  <a:latin typeface="Arial" charset="0"/>
                </a:rPr>
                <a:t>Database</a:t>
              </a:r>
            </a:p>
          </p:txBody>
        </p:sp>
        <p:sp>
          <p:nvSpPr>
            <p:cNvPr id="315399" name="Rectangle 7"/>
            <p:cNvSpPr>
              <a:spLocks noChangeArrowheads="1"/>
            </p:cNvSpPr>
            <p:nvPr/>
          </p:nvSpPr>
          <p:spPr bwMode="blackWhite">
            <a:xfrm>
              <a:off x="3710" y="2928"/>
              <a:ext cx="1355" cy="865"/>
            </a:xfrm>
            <a:prstGeom prst="rect">
              <a:avLst/>
            </a:prstGeom>
            <a:solidFill>
              <a:srgbClr val="FFCC33"/>
            </a:solidFill>
            <a:ln w="28575">
              <a:solidFill>
                <a:srgbClr val="000000"/>
              </a:solidFill>
              <a:miter lim="800000"/>
              <a:headEnd/>
              <a:tailEnd/>
            </a:ln>
            <a:effectLst/>
          </p:spPr>
          <p:txBody>
            <a:bodyPr wrap="none" lIns="46038" tIns="46038" rIns="46038" bIns="46038" anchor="ctr"/>
            <a:lstStyle/>
            <a:p>
              <a:pPr defTabSz="822325" eaLnBrk="0" hangingPunct="0">
                <a:lnSpc>
                  <a:spcPct val="95000"/>
                </a:lnSpc>
                <a:spcBef>
                  <a:spcPct val="0"/>
                </a:spcBef>
                <a:buClrTx/>
                <a:buFontTx/>
                <a:buNone/>
              </a:pPr>
              <a:endParaRPr lang="en-US" sz="1800" b="1">
                <a:solidFill>
                  <a:schemeClr val="tx1"/>
                </a:solidFill>
                <a:latin typeface="Arial" charset="0"/>
              </a:endParaRPr>
            </a:p>
          </p:txBody>
        </p:sp>
        <p:sp>
          <p:nvSpPr>
            <p:cNvPr id="315400" name="Rectangle 8"/>
            <p:cNvSpPr>
              <a:spLocks noChangeArrowheads="1"/>
            </p:cNvSpPr>
            <p:nvPr/>
          </p:nvSpPr>
          <p:spPr bwMode="gray">
            <a:xfrm>
              <a:off x="3899" y="3258"/>
              <a:ext cx="411" cy="265"/>
            </a:xfrm>
            <a:prstGeom prst="rect">
              <a:avLst/>
            </a:prstGeom>
            <a:solidFill>
              <a:srgbClr val="969696"/>
            </a:solidFill>
            <a:ln w="28575">
              <a:noFill/>
              <a:miter lim="800000"/>
              <a:headEnd/>
              <a:tailEnd/>
            </a:ln>
            <a:effectLst/>
          </p:spPr>
          <p:txBody>
            <a:bodyPr wrap="none" anchor="ctr"/>
            <a:lstStyle/>
            <a:p>
              <a:endParaRPr lang="en-US"/>
            </a:p>
          </p:txBody>
        </p:sp>
        <p:sp>
          <p:nvSpPr>
            <p:cNvPr id="315401" name="Oval 9"/>
            <p:cNvSpPr>
              <a:spLocks noChangeArrowheads="1"/>
            </p:cNvSpPr>
            <p:nvPr/>
          </p:nvSpPr>
          <p:spPr bwMode="gray">
            <a:xfrm>
              <a:off x="3899" y="3168"/>
              <a:ext cx="411" cy="170"/>
            </a:xfrm>
            <a:prstGeom prst="ellipse">
              <a:avLst/>
            </a:prstGeom>
            <a:solidFill>
              <a:schemeClr val="accent1"/>
            </a:solidFill>
            <a:ln w="28575">
              <a:noFill/>
              <a:round/>
              <a:headEnd/>
              <a:tailEnd/>
            </a:ln>
            <a:effectLst/>
          </p:spPr>
          <p:txBody>
            <a:bodyPr wrap="none" anchor="ctr"/>
            <a:lstStyle/>
            <a:p>
              <a:endParaRPr lang="en-US"/>
            </a:p>
          </p:txBody>
        </p:sp>
        <p:sp>
          <p:nvSpPr>
            <p:cNvPr id="315402" name="Oval 10"/>
            <p:cNvSpPr>
              <a:spLocks noChangeArrowheads="1"/>
            </p:cNvSpPr>
            <p:nvPr/>
          </p:nvSpPr>
          <p:spPr bwMode="gray">
            <a:xfrm>
              <a:off x="3899" y="3441"/>
              <a:ext cx="411" cy="170"/>
            </a:xfrm>
            <a:prstGeom prst="ellipse">
              <a:avLst/>
            </a:prstGeom>
            <a:solidFill>
              <a:srgbClr val="969696"/>
            </a:solidFill>
            <a:ln w="28575">
              <a:noFill/>
              <a:round/>
              <a:headEnd/>
              <a:tailEnd/>
            </a:ln>
            <a:effectLst/>
          </p:spPr>
          <p:txBody>
            <a:bodyPr wrap="none" anchor="ctr"/>
            <a:lstStyle/>
            <a:p>
              <a:endParaRPr lang="en-US"/>
            </a:p>
          </p:txBody>
        </p:sp>
        <p:sp>
          <p:nvSpPr>
            <p:cNvPr id="315403" name="Rectangle 11"/>
            <p:cNvSpPr>
              <a:spLocks noChangeArrowheads="1"/>
            </p:cNvSpPr>
            <p:nvPr/>
          </p:nvSpPr>
          <p:spPr bwMode="gray">
            <a:xfrm>
              <a:off x="4434" y="3264"/>
              <a:ext cx="411" cy="265"/>
            </a:xfrm>
            <a:prstGeom prst="rect">
              <a:avLst/>
            </a:prstGeom>
            <a:solidFill>
              <a:srgbClr val="969696"/>
            </a:solidFill>
            <a:ln w="28575">
              <a:noFill/>
              <a:miter lim="800000"/>
              <a:headEnd/>
              <a:tailEnd/>
            </a:ln>
            <a:effectLst/>
          </p:spPr>
          <p:txBody>
            <a:bodyPr wrap="none" anchor="ctr"/>
            <a:lstStyle/>
            <a:p>
              <a:endParaRPr lang="en-US"/>
            </a:p>
          </p:txBody>
        </p:sp>
        <p:sp>
          <p:nvSpPr>
            <p:cNvPr id="315404" name="Oval 12"/>
            <p:cNvSpPr>
              <a:spLocks noChangeArrowheads="1"/>
            </p:cNvSpPr>
            <p:nvPr/>
          </p:nvSpPr>
          <p:spPr bwMode="gray">
            <a:xfrm>
              <a:off x="4434" y="3174"/>
              <a:ext cx="411" cy="170"/>
            </a:xfrm>
            <a:prstGeom prst="ellipse">
              <a:avLst/>
            </a:prstGeom>
            <a:solidFill>
              <a:schemeClr val="accent1"/>
            </a:solidFill>
            <a:ln w="28575">
              <a:noFill/>
              <a:round/>
              <a:headEnd/>
              <a:tailEnd/>
            </a:ln>
            <a:effectLst/>
          </p:spPr>
          <p:txBody>
            <a:bodyPr wrap="none" anchor="ctr"/>
            <a:lstStyle/>
            <a:p>
              <a:endParaRPr lang="en-US"/>
            </a:p>
          </p:txBody>
        </p:sp>
        <p:sp>
          <p:nvSpPr>
            <p:cNvPr id="315405" name="Oval 13"/>
            <p:cNvSpPr>
              <a:spLocks noChangeArrowheads="1"/>
            </p:cNvSpPr>
            <p:nvPr/>
          </p:nvSpPr>
          <p:spPr bwMode="gray">
            <a:xfrm>
              <a:off x="4434" y="3447"/>
              <a:ext cx="411" cy="170"/>
            </a:xfrm>
            <a:prstGeom prst="ellipse">
              <a:avLst/>
            </a:prstGeom>
            <a:solidFill>
              <a:srgbClr val="969696"/>
            </a:solidFill>
            <a:ln w="28575">
              <a:noFill/>
              <a:round/>
              <a:headEnd/>
              <a:tailEnd/>
            </a:ln>
            <a:effectLst/>
          </p:spPr>
          <p:txBody>
            <a:bodyPr wrap="none" anchor="ctr"/>
            <a:lstStyle/>
            <a:p>
              <a:endParaRPr lang="en-US"/>
            </a:p>
          </p:txBody>
        </p:sp>
        <p:sp>
          <p:nvSpPr>
            <p:cNvPr id="315406" name="Rectangle 14"/>
            <p:cNvSpPr>
              <a:spLocks noChangeArrowheads="1"/>
            </p:cNvSpPr>
            <p:nvPr/>
          </p:nvSpPr>
          <p:spPr bwMode="auto">
            <a:xfrm>
              <a:off x="3641" y="2976"/>
              <a:ext cx="1015" cy="187"/>
            </a:xfrm>
            <a:prstGeom prst="rect">
              <a:avLst/>
            </a:prstGeom>
            <a:noFill/>
            <a:ln w="28575">
              <a:noFill/>
              <a:miter lim="800000"/>
              <a:headEnd/>
              <a:tailEnd/>
            </a:ln>
            <a:effectLst/>
          </p:spPr>
          <p:txBody>
            <a:bodyPr lIns="103188" tIns="52388" rIns="103188" bIns="52388">
              <a:spAutoFit/>
            </a:bodyPr>
            <a:lstStyle/>
            <a:p>
              <a:pPr defTabSz="1041400" eaLnBrk="0" hangingPunct="0">
                <a:lnSpc>
                  <a:spcPct val="70000"/>
                </a:lnSpc>
                <a:spcBef>
                  <a:spcPct val="50000"/>
                </a:spcBef>
                <a:buClrTx/>
                <a:buFontTx/>
                <a:buNone/>
              </a:pPr>
              <a:r>
                <a:rPr lang="en-US" sz="1800" b="1">
                  <a:solidFill>
                    <a:schemeClr val="bg2"/>
                  </a:solidFill>
                  <a:latin typeface="Arial" charset="0"/>
                </a:rPr>
                <a:t>Tablespace</a:t>
              </a:r>
            </a:p>
          </p:txBody>
        </p:sp>
        <p:sp>
          <p:nvSpPr>
            <p:cNvPr id="315407" name="Rectangle 15"/>
            <p:cNvSpPr>
              <a:spLocks noChangeArrowheads="1"/>
            </p:cNvSpPr>
            <p:nvPr/>
          </p:nvSpPr>
          <p:spPr bwMode="auto">
            <a:xfrm>
              <a:off x="3878" y="3605"/>
              <a:ext cx="1015" cy="187"/>
            </a:xfrm>
            <a:prstGeom prst="rect">
              <a:avLst/>
            </a:prstGeom>
            <a:noFill/>
            <a:ln w="28575">
              <a:noFill/>
              <a:miter lim="800000"/>
              <a:headEnd/>
              <a:tailEnd/>
            </a:ln>
            <a:effectLst/>
          </p:spPr>
          <p:txBody>
            <a:bodyPr lIns="103188" tIns="52388" rIns="103188" bIns="52388">
              <a:spAutoFit/>
            </a:bodyPr>
            <a:lstStyle/>
            <a:p>
              <a:pPr defTabSz="1041400" eaLnBrk="0" hangingPunct="0">
                <a:lnSpc>
                  <a:spcPct val="70000"/>
                </a:lnSpc>
                <a:spcBef>
                  <a:spcPct val="50000"/>
                </a:spcBef>
                <a:buClrTx/>
                <a:buFontTx/>
                <a:buNone/>
              </a:pPr>
              <a:r>
                <a:rPr lang="en-US" sz="1800" b="1">
                  <a:solidFill>
                    <a:schemeClr val="bg2"/>
                  </a:solidFill>
                  <a:latin typeface="Arial" charset="0"/>
                </a:rPr>
                <a:t>Data files</a:t>
              </a:r>
            </a:p>
          </p:txBody>
        </p:sp>
      </p:gr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3" name="Rectangle 5"/>
          <p:cNvSpPr>
            <a:spLocks noGrp="1" noChangeArrowheads="1"/>
          </p:cNvSpPr>
          <p:nvPr>
            <p:ph type="title"/>
          </p:nvPr>
        </p:nvSpPr>
        <p:spPr/>
        <p:txBody>
          <a:bodyPr/>
          <a:lstStyle/>
          <a:p>
            <a:r>
              <a:rPr lang="en-US"/>
              <a:t>Space Management in Tablespaces</a:t>
            </a:r>
          </a:p>
        </p:txBody>
      </p:sp>
      <p:sp>
        <p:nvSpPr>
          <p:cNvPr id="319494" name="Rectangle 6"/>
          <p:cNvSpPr>
            <a:spLocks noGrp="1" noChangeArrowheads="1"/>
          </p:cNvSpPr>
          <p:nvPr>
            <p:ph type="body" idx="1"/>
          </p:nvPr>
        </p:nvSpPr>
        <p:spPr>
          <a:xfrm>
            <a:off x="609600" y="1676400"/>
            <a:ext cx="7918450" cy="4292600"/>
          </a:xfrm>
        </p:spPr>
        <p:txBody>
          <a:bodyPr/>
          <a:lstStyle/>
          <a:p>
            <a:pPr lvl="1"/>
            <a:r>
              <a:rPr lang="en-US"/>
              <a:t>Locally managed tablespace:</a:t>
            </a:r>
          </a:p>
          <a:p>
            <a:pPr lvl="2"/>
            <a:r>
              <a:rPr lang="en-US"/>
              <a:t>Free extents are managed in the tablespace.</a:t>
            </a:r>
          </a:p>
          <a:p>
            <a:pPr lvl="2"/>
            <a:r>
              <a:rPr lang="en-US"/>
              <a:t>A bitmap is used to record free extents.</a:t>
            </a:r>
          </a:p>
          <a:p>
            <a:pPr lvl="2"/>
            <a:r>
              <a:rPr lang="en-US"/>
              <a:t>Each bit corresponds to a block or group of blocks.</a:t>
            </a:r>
          </a:p>
          <a:p>
            <a:pPr lvl="2"/>
            <a:r>
              <a:rPr lang="en-US"/>
              <a:t>The bit value indicates free or used extents.</a:t>
            </a:r>
          </a:p>
          <a:p>
            <a:pPr lvl="2"/>
            <a:r>
              <a:rPr lang="en-US"/>
              <a:t>Use of locally managed tablespaces is recommended.</a:t>
            </a:r>
          </a:p>
          <a:p>
            <a:pPr lvl="1"/>
            <a:r>
              <a:rPr lang="en-US"/>
              <a:t>Dictionary-managed tablespace:</a:t>
            </a:r>
          </a:p>
          <a:p>
            <a:pPr lvl="2"/>
            <a:r>
              <a:rPr lang="en-US"/>
              <a:t>Free extents are managed by Oracle.</a:t>
            </a:r>
          </a:p>
          <a:p>
            <a:pPr lvl="2"/>
            <a:r>
              <a:rPr lang="en-US"/>
              <a:t>Appropriate tables are updated when extents are allocated or unallocated.</a:t>
            </a:r>
          </a:p>
          <a:p>
            <a:pPr lvl="2"/>
            <a:r>
              <a:rPr lang="en-US"/>
              <a:t>These tablespaces are supported only for backward compatibility.</a:t>
            </a:r>
          </a:p>
        </p:txBody>
      </p:sp>
      <p:pic>
        <p:nvPicPr>
          <p:cNvPr id="319492" name="Picture 4" descr="C:\Documents and Settings\jubillin.JUBILLIN-LAP\My Documents\My Pictures\conce029.gif"/>
          <p:cNvPicPr>
            <a:picLocks noChangeAspect="1" noChangeArrowheads="1"/>
          </p:cNvPicPr>
          <p:nvPr/>
        </p:nvPicPr>
        <p:blipFill>
          <a:blip r:embed="rId3" cstate="print"/>
          <a:srcRect/>
          <a:stretch>
            <a:fillRect/>
          </a:stretch>
        </p:blipFill>
        <p:spPr bwMode="gray">
          <a:xfrm>
            <a:off x="7467600" y="1379538"/>
            <a:ext cx="777875" cy="1439862"/>
          </a:xfrm>
          <a:prstGeom prst="rect">
            <a:avLst/>
          </a:prstGeom>
          <a:noFill/>
        </p:spPr>
      </p:pic>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0760" name="Picture 8" descr="Snap_0065"/>
          <p:cNvPicPr>
            <a:picLocks noChangeAspect="1" noChangeArrowheads="1"/>
          </p:cNvPicPr>
          <p:nvPr/>
        </p:nvPicPr>
        <p:blipFill>
          <a:blip r:embed="rId3" cstate="print"/>
          <a:srcRect/>
          <a:stretch>
            <a:fillRect/>
          </a:stretch>
        </p:blipFill>
        <p:spPr bwMode="auto">
          <a:xfrm>
            <a:off x="1933575" y="1752600"/>
            <a:ext cx="5276850" cy="3209925"/>
          </a:xfrm>
          <a:prstGeom prst="rect">
            <a:avLst/>
          </a:prstGeom>
          <a:noFill/>
        </p:spPr>
      </p:pic>
      <p:sp>
        <p:nvSpPr>
          <p:cNvPr id="330754" name="Rectangle 2"/>
          <p:cNvSpPr>
            <a:spLocks noGrp="1" noChangeArrowheads="1"/>
          </p:cNvSpPr>
          <p:nvPr>
            <p:ph type="title"/>
          </p:nvPr>
        </p:nvSpPr>
        <p:spPr/>
        <p:txBody>
          <a:bodyPr/>
          <a:lstStyle/>
          <a:p>
            <a:r>
              <a:rPr lang="en-US"/>
              <a:t>Exploring the Storage Structure</a:t>
            </a:r>
          </a:p>
        </p:txBody>
      </p:sp>
      <p:grpSp>
        <p:nvGrpSpPr>
          <p:cNvPr id="330755" name="Group 3"/>
          <p:cNvGrpSpPr>
            <a:grpSpLocks/>
          </p:cNvGrpSpPr>
          <p:nvPr/>
        </p:nvGrpSpPr>
        <p:grpSpPr bwMode="auto">
          <a:xfrm>
            <a:off x="1889125" y="4881563"/>
            <a:ext cx="2895600" cy="950912"/>
            <a:chOff x="2784" y="3311"/>
            <a:chExt cx="1824" cy="599"/>
          </a:xfrm>
        </p:grpSpPr>
        <p:sp>
          <p:nvSpPr>
            <p:cNvPr id="330756" name="Rectangle 4"/>
            <p:cNvSpPr>
              <a:spLocks noChangeArrowheads="1"/>
            </p:cNvSpPr>
            <p:nvPr/>
          </p:nvSpPr>
          <p:spPr bwMode="blackWhite">
            <a:xfrm>
              <a:off x="2784" y="3528"/>
              <a:ext cx="1824" cy="382"/>
            </a:xfrm>
            <a:prstGeom prst="rect">
              <a:avLst/>
            </a:prstGeom>
            <a:solidFill>
              <a:srgbClr val="CCECFF"/>
            </a:solidFill>
            <a:ln w="28575">
              <a:solidFill>
                <a:schemeClr val="tx1"/>
              </a:solidFill>
              <a:miter lim="800000"/>
              <a:headEnd/>
              <a:tailEnd/>
            </a:ln>
            <a:effectLst/>
          </p:spPr>
          <p:txBody>
            <a:bodyPr lIns="57150" tIns="28575" rIns="57150" bIns="28575">
              <a:spAutoFit/>
            </a:bodyPr>
            <a:lstStyle/>
            <a:p>
              <a:pPr defTabSz="369888" eaLnBrk="0" hangingPunct="0">
                <a:lnSpc>
                  <a:spcPct val="95000"/>
                </a:lnSpc>
                <a:spcBef>
                  <a:spcPct val="0"/>
                </a:spcBef>
                <a:buClrTx/>
                <a:buFontTx/>
                <a:buNone/>
              </a:pPr>
              <a:r>
                <a:rPr lang="en-US"/>
                <a:t>Click the links to view detailed information.</a:t>
              </a:r>
            </a:p>
          </p:txBody>
        </p:sp>
        <p:sp>
          <p:nvSpPr>
            <p:cNvPr id="330757" name="Line 5"/>
            <p:cNvSpPr>
              <a:spLocks noChangeShapeType="1"/>
            </p:cNvSpPr>
            <p:nvPr/>
          </p:nvSpPr>
          <p:spPr bwMode="auto">
            <a:xfrm>
              <a:off x="3696" y="3311"/>
              <a:ext cx="0" cy="217"/>
            </a:xfrm>
            <a:prstGeom prst="line">
              <a:avLst/>
            </a:prstGeom>
            <a:noFill/>
            <a:ln w="28575" cap="rnd">
              <a:solidFill>
                <a:schemeClr val="tx1"/>
              </a:solidFill>
              <a:round/>
              <a:headEnd type="triangle" w="sm" len="sm"/>
              <a:tailEnd/>
            </a:ln>
            <a:effectLst/>
          </p:spPr>
          <p:txBody>
            <a:bodyPr/>
            <a:lstStyle/>
            <a:p>
              <a:endParaRPr lang="en-US"/>
            </a:p>
          </p:txBody>
        </p:sp>
      </p:grpSp>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2"/>
          <p:cNvSpPr>
            <a:spLocks noGrp="1" noChangeArrowheads="1"/>
          </p:cNvSpPr>
          <p:nvPr>
            <p:ph type="title"/>
          </p:nvPr>
        </p:nvSpPr>
        <p:spPr/>
        <p:txBody>
          <a:bodyPr/>
          <a:lstStyle/>
          <a:p>
            <a:r>
              <a:rPr lang="en-US"/>
              <a:t>Creating a New Tablespace</a:t>
            </a:r>
          </a:p>
        </p:txBody>
      </p:sp>
      <p:pic>
        <p:nvPicPr>
          <p:cNvPr id="332806" name="Picture 6" descr="Snap_0114"/>
          <p:cNvPicPr>
            <a:picLocks noChangeAspect="1" noChangeArrowheads="1"/>
          </p:cNvPicPr>
          <p:nvPr/>
        </p:nvPicPr>
        <p:blipFill>
          <a:blip r:embed="rId3" cstate="print"/>
          <a:srcRect/>
          <a:stretch>
            <a:fillRect/>
          </a:stretch>
        </p:blipFill>
        <p:spPr bwMode="auto">
          <a:xfrm>
            <a:off x="620713" y="1304925"/>
            <a:ext cx="7880350" cy="4937125"/>
          </a:xfrm>
          <a:prstGeom prst="rect">
            <a:avLst/>
          </a:prstGeom>
          <a:noFill/>
        </p:spPr>
      </p:pic>
    </p:spTree>
  </p:cSld>
  <p:clrMapOvr>
    <a:masterClrMapping/>
  </p:clrMapOvr>
  <p:transition spd="slow"/>
</p:sld>
</file>

<file path=ppt/theme/theme1.xml><?xml version="1.0" encoding="utf-8"?>
<a:theme xmlns:a="http://schemas.openxmlformats.org/drawingml/2006/main" name="OU6_Jan09">
  <a:themeElements>
    <a:clrScheme name="">
      <a:dk1>
        <a:srgbClr val="000000"/>
      </a:dk1>
      <a:lt1>
        <a:srgbClr val="FFFFFF"/>
      </a:lt1>
      <a:dk2>
        <a:srgbClr val="000000"/>
      </a:dk2>
      <a:lt2>
        <a:srgbClr val="000000"/>
      </a:lt2>
      <a:accent1>
        <a:srgbClr val="CCCCCC"/>
      </a:accent1>
      <a:accent2>
        <a:srgbClr val="FF0000"/>
      </a:accent2>
      <a:accent3>
        <a:srgbClr val="FFFFFF"/>
      </a:accent3>
      <a:accent4>
        <a:srgbClr val="000000"/>
      </a:accent4>
      <a:accent5>
        <a:srgbClr val="E2E2E2"/>
      </a:accent5>
      <a:accent6>
        <a:srgbClr val="E70000"/>
      </a:accent6>
      <a:hlink>
        <a:srgbClr val="FF0000"/>
      </a:hlink>
      <a:folHlink>
        <a:srgbClr val="999999"/>
      </a:folHlink>
    </a:clrScheme>
    <a:fontScheme name="OU6_Jan09">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8575"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defRPr kumimoji="0" lang="en-US" sz="1800" b="1"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28575"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defRPr kumimoji="0" lang="en-US" sz="1800" b="1" i="0" u="none" strike="noStrike" cap="none" normalizeH="0" baseline="0" smtClean="0">
            <a:ln>
              <a:noFill/>
            </a:ln>
            <a:solidFill>
              <a:schemeClr val="tx1"/>
            </a:solidFill>
            <a:effectLst/>
            <a:latin typeface="Arial" pitchFamily="34" charset="0"/>
          </a:defRPr>
        </a:defPPr>
      </a:lstStyle>
    </a:lnDef>
  </a:objectDefaults>
  <a:extraClrSchemeLst>
    <a:extraClrScheme>
      <a:clrScheme name="OU6_Jan09 1">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OU6_Jan09</Template>
  <TotalTime>2124</TotalTime>
  <Words>4401</Words>
  <Application>Microsoft Office PowerPoint</Application>
  <PresentationFormat>On-screen Show (4:3)</PresentationFormat>
  <Paragraphs>299</Paragraphs>
  <Slides>29</Slides>
  <Notes>29</Notes>
  <HiddenSlides>6</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29</vt:i4>
      </vt:variant>
    </vt:vector>
  </HeadingPairs>
  <TitlesOfParts>
    <vt:vector size="31" baseType="lpstr">
      <vt:lpstr>OU6_Jan09</vt:lpstr>
      <vt:lpstr>Photo Editor Photo</vt:lpstr>
      <vt:lpstr>Managing Storage Structures</vt:lpstr>
      <vt:lpstr>Objectives</vt:lpstr>
      <vt:lpstr>Storage Structures</vt:lpstr>
      <vt:lpstr>How Table Data Is Stored</vt:lpstr>
      <vt:lpstr>Database Block: Contents</vt:lpstr>
      <vt:lpstr>Tablespaces and Data Files</vt:lpstr>
      <vt:lpstr>Space Management in Tablespaces</vt:lpstr>
      <vt:lpstr>Exploring the Storage Structure</vt:lpstr>
      <vt:lpstr>Creating a New Tablespace</vt:lpstr>
      <vt:lpstr>Creating a New Tablespace</vt:lpstr>
      <vt:lpstr>Storage for Tablespaces</vt:lpstr>
      <vt:lpstr>Slide 12</vt:lpstr>
      <vt:lpstr>Tablespaces in the Preconfigured Database</vt:lpstr>
      <vt:lpstr>Slide 14</vt:lpstr>
      <vt:lpstr>Altering a Tablespace</vt:lpstr>
      <vt:lpstr>Slide 16</vt:lpstr>
      <vt:lpstr>Actions with Tablespaces</vt:lpstr>
      <vt:lpstr>Slide 18</vt:lpstr>
      <vt:lpstr>Dropping Tablespaces</vt:lpstr>
      <vt:lpstr>Viewing Tablespace Information</vt:lpstr>
      <vt:lpstr>Viewing Tablespace Contents</vt:lpstr>
      <vt:lpstr>Oracle-Managed Files (OMF)</vt:lpstr>
      <vt:lpstr>Slide 23</vt:lpstr>
      <vt:lpstr>Enlarging the Database</vt:lpstr>
      <vt:lpstr>Quiz</vt:lpstr>
      <vt:lpstr>Quiz</vt:lpstr>
      <vt:lpstr>Summary</vt:lpstr>
      <vt:lpstr>Practice 7 Overview: Managing Database Storage Structures</vt:lpstr>
      <vt:lpstr>Slide 29</vt:lpstr>
    </vt:vector>
  </TitlesOfParts>
  <Company>Oracle Corporation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&lt;Insert Lesson, Module, or Course Title&gt;</dc:title>
  <dc:subject>OU6_Jan09</dc:subject>
  <dc:creator>Deirdre Matishak</dc:creator>
  <dc:description>Oracle University Production Services: Graphics Team</dc:description>
  <cp:lastModifiedBy>ha</cp:lastModifiedBy>
  <cp:revision>34</cp:revision>
  <cp:lastPrinted>2002-03-28T23:57:22Z</cp:lastPrinted>
  <dcterms:created xsi:type="dcterms:W3CDTF">2009-06-08T18:19:09Z</dcterms:created>
  <dcterms:modified xsi:type="dcterms:W3CDTF">2015-05-03T16:07:45Z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ome_page">
    <vt:lpwstr>http://ap337sun.us.oracle.com/powerpoint</vt:lpwstr>
  </property>
  <property fmtid="{D5CDD505-2E9C-101B-9397-08002B2CF9AE}" pid="3" name="Version">
    <vt:lpwstr>1.00</vt:lpwstr>
  </property>
  <property fmtid="{D5CDD505-2E9C-101B-9397-08002B2CF9AE}" pid="4" name="Build_version">
    <vt:lpwstr> 111</vt:lpwstr>
  </property>
  <property fmtid="{D5CDD505-2E9C-101B-9397-08002B2CF9AE}" pid="5" name="Build_Date">
    <vt:filetime>2001-07-03T07:00:00Z</vt:filetime>
  </property>
  <property fmtid="{D5CDD505-2E9C-101B-9397-08002B2CF9AE}" pid="6" name="Build_Time">
    <vt:lpwstr>10:11:09 AM</vt:lpwstr>
  </property>
  <property fmtid="{D5CDD505-2E9C-101B-9397-08002B2CF9AE}" pid="7" name="Install_dir">
    <vt:lpwstr/>
  </property>
</Properties>
</file>