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42"/>
  </p:notesMasterIdLst>
  <p:handoutMasterIdLst>
    <p:handoutMasterId r:id="rId43"/>
  </p:handoutMasterIdLst>
  <p:sldIdLst>
    <p:sldId id="315" r:id="rId2"/>
    <p:sldId id="317" r:id="rId3"/>
    <p:sldId id="318" r:id="rId4"/>
    <p:sldId id="353" r:id="rId5"/>
    <p:sldId id="320" r:id="rId6"/>
    <p:sldId id="321" r:id="rId7"/>
    <p:sldId id="322" r:id="rId8"/>
    <p:sldId id="354" r:id="rId9"/>
    <p:sldId id="324" r:id="rId10"/>
    <p:sldId id="325" r:id="rId11"/>
    <p:sldId id="326" r:id="rId12"/>
    <p:sldId id="327" r:id="rId13"/>
    <p:sldId id="355" r:id="rId14"/>
    <p:sldId id="329" r:id="rId15"/>
    <p:sldId id="330" r:id="rId16"/>
    <p:sldId id="331" r:id="rId17"/>
    <p:sldId id="332" r:id="rId18"/>
    <p:sldId id="333" r:id="rId19"/>
    <p:sldId id="334" r:id="rId20"/>
    <p:sldId id="335" r:id="rId21"/>
    <p:sldId id="336" r:id="rId22"/>
    <p:sldId id="337" r:id="rId23"/>
    <p:sldId id="361" r:id="rId24"/>
    <p:sldId id="362" r:id="rId25"/>
    <p:sldId id="338" r:id="rId26"/>
    <p:sldId id="356" r:id="rId27"/>
    <p:sldId id="340" r:id="rId28"/>
    <p:sldId id="357" r:id="rId29"/>
    <p:sldId id="342" r:id="rId30"/>
    <p:sldId id="343" r:id="rId31"/>
    <p:sldId id="344" r:id="rId32"/>
    <p:sldId id="358" r:id="rId33"/>
    <p:sldId id="348" r:id="rId34"/>
    <p:sldId id="359" r:id="rId35"/>
    <p:sldId id="350" r:id="rId36"/>
    <p:sldId id="363" r:id="rId37"/>
    <p:sldId id="364" r:id="rId38"/>
    <p:sldId id="346" r:id="rId39"/>
    <p:sldId id="347" r:id="rId40"/>
    <p:sldId id="365" r:id="rId41"/>
  </p:sldIdLst>
  <p:sldSz cx="9144000" cy="6858000" type="screen4x3"/>
  <p:notesSz cx="6991350" cy="9282113"/>
  <p:defaultTex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CC6600"/>
    <a:srgbClr val="FFCC66"/>
    <a:srgbClr val="CC9900"/>
    <a:srgbClr val="006699"/>
    <a:srgbClr val="CC3300"/>
    <a:srgbClr val="0000FF"/>
    <a:srgbClr val="00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20330" autoAdjust="0"/>
    <p:restoredTop sz="83333" autoAdjust="0"/>
  </p:normalViewPr>
  <p:slideViewPr>
    <p:cSldViewPr>
      <p:cViewPr>
        <p:scale>
          <a:sx n="70" d="100"/>
          <a:sy n="70" d="100"/>
        </p:scale>
        <p:origin x="-1836" y="210"/>
      </p:cViewPr>
      <p:guideLst>
        <p:guide orient="horz" pos="2160"/>
        <p:guide orient="horz" pos="960"/>
        <p:guide orient="horz" pos="480"/>
        <p:guide pos="2880"/>
        <p:guide pos="384"/>
        <p:guide pos="480"/>
        <p:guide pos="768"/>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Lst>
  </p:outlineViewPr>
  <p:notesTextViewPr>
    <p:cViewPr>
      <p:scale>
        <a:sx n="100" d="100"/>
        <a:sy n="100" d="100"/>
      </p:scale>
      <p:origin x="0" y="0"/>
    </p:cViewPr>
  </p:notesTextViewPr>
  <p:sorterViewPr>
    <p:cViewPr>
      <p:scale>
        <a:sx n="75" d="100"/>
        <a:sy n="75" d="100"/>
      </p:scale>
      <p:origin x="0" y="0"/>
    </p:cViewPr>
  </p:sorterViewPr>
  <p:notesViewPr>
    <p:cSldViewPr>
      <p:cViewPr>
        <p:scale>
          <a:sx n="100" d="100"/>
          <a:sy n="100" d="100"/>
        </p:scale>
        <p:origin x="-1836" y="1986"/>
      </p:cViewPr>
      <p:guideLst>
        <p:guide orient="horz" pos="2928"/>
        <p:guide orient="horz" pos="3312"/>
        <p:guide orient="horz" pos="3456"/>
        <p:guide orient="horz" pos="288"/>
        <p:guide pos="2202"/>
        <p:guide pos="288"/>
        <p:guide pos="384"/>
        <p:guide pos="432"/>
        <p:guide pos="576"/>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13" Type="http://schemas.openxmlformats.org/officeDocument/2006/relationships/slide" Target="slides/slide33.xml"/><Relationship Id="rId3" Type="http://schemas.openxmlformats.org/officeDocument/2006/relationships/slide" Target="slides/slide3.xml"/><Relationship Id="rId7" Type="http://schemas.openxmlformats.org/officeDocument/2006/relationships/slide" Target="slides/slide9.xml"/><Relationship Id="rId12" Type="http://schemas.openxmlformats.org/officeDocument/2006/relationships/slide" Target="slides/slide31.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30.xml"/><Relationship Id="rId5" Type="http://schemas.openxmlformats.org/officeDocument/2006/relationships/slide" Target="slides/slide6.xml"/><Relationship Id="rId10" Type="http://schemas.openxmlformats.org/officeDocument/2006/relationships/slide" Target="slides/slide20.xml"/><Relationship Id="rId4" Type="http://schemas.openxmlformats.org/officeDocument/2006/relationships/slide" Target="slides/slide5.xml"/><Relationship Id="rId9" Type="http://schemas.openxmlformats.org/officeDocument/2006/relationships/slide" Target="slides/slide17.xml"/><Relationship Id="rId14"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defRPr sz="1200" smtClean="0"/>
            </a:lvl1pPr>
          </a:lstStyle>
          <a:p>
            <a:pPr>
              <a:defRPr/>
            </a:pPr>
            <a:endParaRPr lang="en-US" altLang="en-US"/>
          </a:p>
        </p:txBody>
      </p:sp>
      <p:sp>
        <p:nvSpPr>
          <p:cNvPr id="115715" name="Rectangle 3"/>
          <p:cNvSpPr>
            <a:spLocks noGrp="1" noChangeArrowheads="1"/>
          </p:cNvSpPr>
          <p:nvPr>
            <p:ph type="dt" sz="quarter" idx="1"/>
          </p:nvPr>
        </p:nvSpPr>
        <p:spPr bwMode="auto">
          <a:xfrm>
            <a:off x="3962400" y="0"/>
            <a:ext cx="30289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defRPr sz="1200" smtClean="0"/>
            </a:lvl1pPr>
          </a:lstStyle>
          <a:p>
            <a:pPr>
              <a:defRPr/>
            </a:pPr>
            <a:endParaRPr lang="en-US" altLang="en-US"/>
          </a:p>
        </p:txBody>
      </p:sp>
      <p:sp>
        <p:nvSpPr>
          <p:cNvPr id="115716" name="Rectangle 4"/>
          <p:cNvSpPr>
            <a:spLocks noGrp="1" noChangeArrowheads="1"/>
          </p:cNvSpPr>
          <p:nvPr>
            <p:ph type="ftr" sz="quarter" idx="2"/>
          </p:nvPr>
        </p:nvSpPr>
        <p:spPr bwMode="auto">
          <a:xfrm>
            <a:off x="0" y="8818563"/>
            <a:ext cx="30289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defRPr sz="1200" smtClean="0"/>
            </a:lvl1pPr>
          </a:lstStyle>
          <a:p>
            <a:pPr>
              <a:defRPr/>
            </a:pPr>
            <a:endParaRPr lang="en-US" altLang="en-US"/>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defRPr sz="1200" smtClean="0"/>
            </a:lvl1pPr>
          </a:lstStyle>
          <a:p>
            <a:pPr>
              <a:defRPr/>
            </a:pPr>
            <a:fld id="{6F63A52D-E013-4AB6-A158-FF89680C0EA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Slide_Image_Placeholder"/>
          <p:cNvSpPr>
            <a:spLocks noGrp="1" noRot="1" noChangeAspect="1" noChangeArrowheads="1" noTextEdit="1"/>
          </p:cNvSpPr>
          <p:nvPr>
            <p:ph type="sldImg" idx="2"/>
          </p:nvPr>
        </p:nvSpPr>
        <p:spPr bwMode="auto">
          <a:xfrm>
            <a:off x="477838" y="463550"/>
            <a:ext cx="6035675" cy="4525963"/>
          </a:xfrm>
          <a:prstGeom prst="rect">
            <a:avLst/>
          </a:prstGeom>
          <a:noFill/>
          <a:ln w="9525">
            <a:solidFill>
              <a:srgbClr val="000000"/>
            </a:solidFill>
            <a:miter lim="800000"/>
            <a:headEnd/>
            <a:tailEnd/>
          </a:ln>
          <a:effectLst/>
        </p:spPr>
      </p:sp>
      <p:sp>
        <p:nvSpPr>
          <p:cNvPr id="4101" name="Notes_TextBox_Placeholder"/>
          <p:cNvSpPr>
            <a:spLocks noGrp="1" noChangeArrowheads="1"/>
          </p:cNvSpPr>
          <p:nvPr>
            <p:ph type="body" sz="quarter" idx="3"/>
          </p:nvPr>
        </p:nvSpPr>
        <p:spPr bwMode="auto">
          <a:xfrm>
            <a:off x="457200" y="5221288"/>
            <a:ext cx="6076950" cy="36560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2915" tIns="12915" rIns="12915" bIns="12915"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44036" name="NotesMaster_TextBoxGuide" hidden="1"/>
          <p:cNvSpPr>
            <a:spLocks noChangeShapeType="1"/>
          </p:cNvSpPr>
          <p:nvPr/>
        </p:nvSpPr>
        <p:spPr bwMode="auto">
          <a:xfrm>
            <a:off x="457200" y="8875713"/>
            <a:ext cx="6076950" cy="0"/>
          </a:xfrm>
          <a:prstGeom prst="line">
            <a:avLst/>
          </a:prstGeom>
          <a:noFill/>
          <a:ln w="9525">
            <a:solidFill>
              <a:srgbClr val="008200"/>
            </a:solidFill>
            <a:prstDash val="sysDot"/>
            <a:round/>
            <a:headEnd/>
            <a:tailEnd/>
          </a:ln>
          <a:effectLst/>
        </p:spPr>
        <p:txBody>
          <a:bodyPr wrap="none" anchor="ctr"/>
          <a:lstStyle/>
          <a:p>
            <a:endParaRPr lang="en-US"/>
          </a:p>
        </p:txBody>
      </p:sp>
      <p:sp>
        <p:nvSpPr>
          <p:cNvPr id="4106" name="Rectangle 10"/>
          <p:cNvSpPr>
            <a:spLocks noGrp="1" noChangeArrowheads="1"/>
          </p:cNvSpPr>
          <p:nvPr>
            <p:ph type="ftr" sz="quarter" idx="4"/>
          </p:nvPr>
        </p:nvSpPr>
        <p:spPr bwMode="auto">
          <a:xfrm>
            <a:off x="457200" y="9001125"/>
            <a:ext cx="6076950" cy="228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buFontTx/>
              <a:buNone/>
              <a:defRPr sz="1100" smtClean="0"/>
            </a:lvl1pPr>
          </a:lstStyle>
          <a:p>
            <a:pPr>
              <a:defRPr/>
            </a:pPr>
            <a:r>
              <a:rPr lang="en-US" altLang="en-US"/>
              <a:t>Oracle Database 11</a:t>
            </a:r>
            <a:r>
              <a:rPr lang="en-US" altLang="en-US" i="1"/>
              <a:t>g</a:t>
            </a:r>
            <a:r>
              <a:rPr lang="en-US" altLang="en-US"/>
              <a:t>: Administration Workshop I   8 - </a:t>
            </a:r>
            <a:fld id="{D156F621-00E2-4D7B-9B25-CE2CB6D28B4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dt="0"/>
  <p:notesStyle>
    <a:lvl1pPr algn="l" defTabSz="457200" rtl="0" eaLnBrk="0" fontAlgn="base" hangingPunct="0">
      <a:spcBef>
        <a:spcPct val="50000"/>
      </a:spcBef>
      <a:spcAft>
        <a:spcPct val="0"/>
      </a:spcAft>
      <a:buSzPct val="100000"/>
      <a:buFont typeface="Arial" charset="0"/>
      <a:defRPr sz="1200" b="1" kern="1200">
        <a:solidFill>
          <a:schemeClr val="tx1"/>
        </a:solidFill>
        <a:latin typeface="Arial" charset="0"/>
        <a:ea typeface="+mn-ea"/>
        <a:cs typeface="+mn-cs"/>
      </a:defRPr>
    </a:lvl1pPr>
    <a:lvl2pPr marL="114300" algn="l" defTabSz="457200" rtl="0" eaLnBrk="0" fontAlgn="base" hangingPunct="0">
      <a:spcBef>
        <a:spcPct val="25000"/>
      </a:spcBef>
      <a:spcAft>
        <a:spcPct val="0"/>
      </a:spcAft>
      <a:buSzPct val="100000"/>
      <a:buFont typeface="Times New Roman" pitchFamily="18" charset="0"/>
      <a:defRPr sz="1200" kern="1200">
        <a:solidFill>
          <a:srgbClr val="000000"/>
        </a:solidFill>
        <a:latin typeface="Times New Roman" pitchFamily="18" charset="0"/>
        <a:ea typeface="+mn-ea"/>
        <a:cs typeface="+mn-cs"/>
      </a:defRPr>
    </a:lvl2pPr>
    <a:lvl3pPr marL="457200" indent="-228600" algn="l" defTabSz="457200" rtl="0" eaLnBrk="0" fontAlgn="base" hangingPunct="0">
      <a:spcBef>
        <a:spcPct val="0"/>
      </a:spcBef>
      <a:spcAft>
        <a:spcPct val="0"/>
      </a:spcAft>
      <a:buSzPct val="100000"/>
      <a:buFont typeface="Times New Roman" pitchFamily="18" charset="0"/>
      <a:buChar char="•"/>
      <a:defRPr sz="1200" kern="1200">
        <a:solidFill>
          <a:srgbClr val="000000"/>
        </a:solidFill>
        <a:latin typeface="Times New Roman" pitchFamily="18" charset="0"/>
        <a:ea typeface="+mn-ea"/>
        <a:cs typeface="+mn-cs"/>
      </a:defRPr>
    </a:lvl3pPr>
    <a:lvl4pPr marL="800100" indent="-228600" algn="l" defTabSz="457200" rtl="0" eaLnBrk="0" fontAlgn="base" hangingPunct="0">
      <a:spcBef>
        <a:spcPct val="0"/>
      </a:spcBef>
      <a:spcAft>
        <a:spcPct val="0"/>
      </a:spcAft>
      <a:buSzPct val="100000"/>
      <a:buFont typeface="Times New Roman" pitchFamily="18" charset="0"/>
      <a:buChar char="-"/>
      <a:defRPr sz="1200" kern="1200">
        <a:solidFill>
          <a:srgbClr val="000000"/>
        </a:solidFill>
        <a:latin typeface="Times New Roman" pitchFamily="18" charset="0"/>
        <a:ea typeface="+mn-ea"/>
        <a:cs typeface="+mn-cs"/>
      </a:defRPr>
    </a:lvl4pPr>
    <a:lvl5pPr marL="914400" algn="l" defTabSz="457200" rtl="0" eaLnBrk="0" fontAlgn="base" hangingPunct="0">
      <a:spcBef>
        <a:spcPct val="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6"/>
          <p:cNvSpPr>
            <a:spLocks noGrp="1" noRot="1" noChangeAspect="1" noChangeArrowheads="1" noTextEdit="1"/>
          </p:cNvSpPr>
          <p:nvPr>
            <p:ph type="sldImg"/>
          </p:nvPr>
        </p:nvSpPr>
        <p:spPr>
          <a:ln/>
        </p:spPr>
      </p:sp>
      <p:sp>
        <p:nvSpPr>
          <p:cNvPr id="45059" name="Rectangle 7"/>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8 - </a:t>
            </a:r>
            <a:fld id="{8BFEBDFA-B9BD-4789-A466-7C8A3259B1A7}" type="slidenum">
              <a:rPr lang="en-US" altLang="en-US"/>
              <a:pPr/>
              <a:t>10</a:t>
            </a:fld>
            <a:endParaRPr lang="en-US"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457200" y="5221288"/>
            <a:ext cx="6076950" cy="3541712"/>
          </a:xfrm>
          <a:noFill/>
        </p:spPr>
        <p:txBody>
          <a:bodyPr/>
          <a:lstStyle/>
          <a:p>
            <a:pPr eaLnBrk="1" hangingPunct="1"/>
            <a:r>
              <a:rPr lang="en-US" altLang="en-US" smtClean="0"/>
              <a:t>Unlocking a User Account and Resetting the Password</a:t>
            </a:r>
          </a:p>
          <a:p>
            <a:pPr lvl="1" eaLnBrk="1" hangingPunct="1"/>
            <a:r>
              <a:rPr lang="en-US" altLang="en-US" smtClean="0"/>
              <a:t>During installation and database creation, you can unlock and reset many of the Oracle-supplied database user accounts. If you did not choose to unlock the user accounts at that time, you can unlock the user by selecting the user on the Users page, selecting Unlock User from the Actions list, and clicking Go. This does not change the password in any way. If the password was expired at the time that you unlocked the user, it will remain expired until you edit the user and change the password.</a:t>
            </a:r>
          </a:p>
          <a:p>
            <a:pPr lvl="1" eaLnBrk="1" hangingPunct="1"/>
            <a:r>
              <a:rPr lang="en-US" altLang="en-US" smtClean="0"/>
              <a:t>To unlock the user and reset the password, perform the following steps on the Edit Users page:</a:t>
            </a:r>
          </a:p>
          <a:p>
            <a:pPr lvl="2" eaLnBrk="1" hangingPunct="1">
              <a:buFont typeface="Times New Roman" pitchFamily="18" charset="0"/>
              <a:buNone/>
            </a:pPr>
            <a:r>
              <a:rPr lang="en-US" altLang="en-US" smtClean="0"/>
              <a:t>1.	Enter the new password in the Enter Password and Confirm Password fields.</a:t>
            </a:r>
          </a:p>
          <a:p>
            <a:pPr lvl="2" eaLnBrk="1" hangingPunct="1">
              <a:buFont typeface="Times New Roman" pitchFamily="18" charset="0"/>
              <a:buNone/>
            </a:pPr>
            <a:r>
              <a:rPr lang="en-US" altLang="en-US" smtClean="0"/>
              <a:t>2.	Select the Unlocked check box.</a:t>
            </a:r>
          </a:p>
          <a:p>
            <a:pPr lvl="2" eaLnBrk="1" hangingPunct="1">
              <a:buFont typeface="Times New Roman" pitchFamily="18" charset="0"/>
              <a:buNone/>
            </a:pPr>
            <a:r>
              <a:rPr lang="en-US" altLang="en-US" smtClean="0"/>
              <a:t>3.	Click Apply to reset the password and unlock the user account.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8 - </a:t>
            </a:r>
            <a:fld id="{B279AB7B-F5D1-45C6-8228-4F619A2B335C}" type="slidenum">
              <a:rPr lang="en-US" altLang="en-US"/>
              <a:pPr/>
              <a:t>11</a:t>
            </a:fld>
            <a:endParaRPr lang="en-US" alt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457200" y="5221288"/>
            <a:ext cx="6076950" cy="3541712"/>
          </a:xfrm>
          <a:noFill/>
        </p:spPr>
        <p:txBody>
          <a:bodyPr/>
          <a:lstStyle/>
          <a:p>
            <a:pPr eaLnBrk="1" hangingPunct="1"/>
            <a:r>
              <a:rPr lang="en-US" altLang="en-US" smtClean="0"/>
              <a:t>Privileges</a:t>
            </a:r>
          </a:p>
          <a:p>
            <a:pPr lvl="1" eaLnBrk="1" hangingPunct="1"/>
            <a:r>
              <a:rPr lang="en-US" altLang="en-US" smtClean="0"/>
              <a:t>A </a:t>
            </a:r>
            <a:r>
              <a:rPr lang="en-US" altLang="en-US" i="1" smtClean="0"/>
              <a:t>privilege</a:t>
            </a:r>
            <a:r>
              <a:rPr lang="en-US" altLang="en-US" smtClean="0"/>
              <a:t> is a right to execute a particular type of SQL statement or to access another user’s object. The Oracle database enables you to control what the users can and cannot do in the database.</a:t>
            </a:r>
          </a:p>
          <a:p>
            <a:pPr lvl="1" eaLnBrk="1" hangingPunct="1"/>
            <a:r>
              <a:rPr lang="en-US" altLang="en-US" smtClean="0"/>
              <a:t>Privileges are divided into two categories:</a:t>
            </a:r>
          </a:p>
          <a:p>
            <a:pPr lvl="2" eaLnBrk="1" hangingPunct="1"/>
            <a:r>
              <a:rPr lang="en-US" altLang="en-US" b="1" smtClean="0"/>
              <a:t>System privileges:</a:t>
            </a:r>
            <a:r>
              <a:rPr lang="en-US" altLang="en-US" smtClean="0"/>
              <a:t> Each system privilege allows a user to perform a particular database operation or class of database operations. For example, the privilege to create tablespaces is a system privilege. System privileges can be granted by the administrator or by someone who has been given explicit permission to administer the privilege. There are more than 170 distinct system privileges. Many system privileges contain the </a:t>
            </a:r>
            <a:r>
              <a:rPr lang="en-US" altLang="en-US" smtClean="0">
                <a:latin typeface="Courier New" pitchFamily="49" charset="0"/>
              </a:rPr>
              <a:t>ANY</a:t>
            </a:r>
            <a:r>
              <a:rPr lang="en-US" altLang="en-US" smtClean="0"/>
              <a:t> clause.</a:t>
            </a:r>
          </a:p>
          <a:p>
            <a:pPr lvl="2" eaLnBrk="1" hangingPunct="1"/>
            <a:r>
              <a:rPr lang="en-US" altLang="en-US" b="1" smtClean="0"/>
              <a:t>Object privileges:</a:t>
            </a:r>
            <a:r>
              <a:rPr lang="en-US" altLang="en-US" smtClean="0"/>
              <a:t> Object privileges allow a user to perform a particular action on a specific object, such as a table, view, sequence, procedure, function, or package. Without specific permission, users can access only their own objects. Object privileges can be granted by the owner of an object, by the administrator, or by someone who has been explicitly given permission to grant privileges on the object.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8 - </a:t>
            </a:r>
            <a:fld id="{A2C7DB29-182D-4445-90D3-279632A06788}" type="slidenum">
              <a:rPr lang="en-US" altLang="en-US"/>
              <a:pPr/>
              <a:t>12</a:t>
            </a:fld>
            <a:endParaRPr lang="en-US" alt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457200" y="5221288"/>
            <a:ext cx="6076950" cy="3541712"/>
          </a:xfrm>
          <a:noFill/>
        </p:spPr>
        <p:txBody>
          <a:bodyPr/>
          <a:lstStyle/>
          <a:p>
            <a:pPr eaLnBrk="1" hangingPunct="1"/>
            <a:r>
              <a:rPr lang="en-US" altLang="en-US" smtClean="0"/>
              <a:t>System Privileges</a:t>
            </a:r>
          </a:p>
          <a:p>
            <a:pPr lvl="1" eaLnBrk="1" hangingPunct="1"/>
            <a:r>
              <a:rPr lang="en-US" altLang="en-US" smtClean="0"/>
              <a:t>To grant system privileges, click the Systems Privileges tab on the Edit User page. Select the appropriate privileges from the list of available privileges, and move them to the Selected System Privileges list by clicking the Move arrow. </a:t>
            </a:r>
          </a:p>
          <a:p>
            <a:pPr lvl="1" eaLnBrk="1" hangingPunct="1"/>
            <a:r>
              <a:rPr lang="en-US" altLang="en-US" smtClean="0"/>
              <a:t>Granting a privilege with the </a:t>
            </a:r>
            <a:r>
              <a:rPr lang="en-US" altLang="en-US" smtClean="0">
                <a:latin typeface="Courier New" pitchFamily="49" charset="0"/>
              </a:rPr>
              <a:t>ANY</a:t>
            </a:r>
            <a:r>
              <a:rPr lang="en-US" altLang="en-US" smtClean="0"/>
              <a:t> clause means that the privilege crosses schema lines. For example, if you have the </a:t>
            </a:r>
            <a:r>
              <a:rPr lang="en-US" altLang="en-US" smtClean="0">
                <a:latin typeface="Courier New" pitchFamily="49" charset="0"/>
              </a:rPr>
              <a:t>CREATE</a:t>
            </a:r>
            <a:r>
              <a:rPr lang="en-US" altLang="en-US" smtClean="0"/>
              <a:t> </a:t>
            </a:r>
            <a:r>
              <a:rPr lang="en-US" altLang="en-US" smtClean="0">
                <a:latin typeface="Courier New" pitchFamily="49" charset="0"/>
              </a:rPr>
              <a:t>TABLE</a:t>
            </a:r>
            <a:r>
              <a:rPr lang="en-US" altLang="en-US" smtClean="0"/>
              <a:t> privilege, you can create a table</a:t>
            </a:r>
            <a:r>
              <a:rPr lang="en-US" altLang="en-US" smtClean="0">
                <a:cs typeface="Times New Roman" pitchFamily="18" charset="0"/>
              </a:rPr>
              <a:t>—</a:t>
            </a:r>
            <a:r>
              <a:rPr lang="en-US" altLang="en-US" smtClean="0"/>
              <a:t>but only in your own schema. The </a:t>
            </a:r>
            <a:r>
              <a:rPr lang="en-US" altLang="en-US" smtClean="0">
                <a:latin typeface="Courier New" pitchFamily="49" charset="0"/>
              </a:rPr>
              <a:t>SELECT</a:t>
            </a:r>
            <a:r>
              <a:rPr lang="en-US" altLang="en-US" smtClean="0"/>
              <a:t> </a:t>
            </a:r>
            <a:r>
              <a:rPr lang="en-US" altLang="en-US" smtClean="0">
                <a:latin typeface="Courier New" pitchFamily="49" charset="0"/>
              </a:rPr>
              <a:t>ANY</a:t>
            </a:r>
            <a:r>
              <a:rPr lang="en-US" altLang="en-US" smtClean="0"/>
              <a:t> </a:t>
            </a:r>
            <a:r>
              <a:rPr lang="en-US" altLang="en-US" smtClean="0">
                <a:latin typeface="Courier New" pitchFamily="49" charset="0"/>
              </a:rPr>
              <a:t>TABLE</a:t>
            </a:r>
            <a:r>
              <a:rPr lang="en-US" altLang="en-US" smtClean="0"/>
              <a:t> privilege allows you to select from tables owned by other users. The </a:t>
            </a:r>
            <a:r>
              <a:rPr lang="en-US" altLang="en-US" smtClean="0">
                <a:latin typeface="Courier New" pitchFamily="49" charset="0"/>
              </a:rPr>
              <a:t>SYS</a:t>
            </a:r>
            <a:r>
              <a:rPr lang="en-US" altLang="en-US" smtClean="0"/>
              <a:t> user and users with the </a:t>
            </a:r>
            <a:r>
              <a:rPr lang="en-US" altLang="en-US" smtClean="0">
                <a:latin typeface="Courier New" pitchFamily="49" charset="0"/>
              </a:rPr>
              <a:t>DBA</a:t>
            </a:r>
            <a:r>
              <a:rPr lang="en-US" altLang="en-US" smtClean="0"/>
              <a:t> role are granted all of the </a:t>
            </a:r>
            <a:r>
              <a:rPr lang="en-US" altLang="en-US" smtClean="0">
                <a:latin typeface="Courier New" pitchFamily="49" charset="0"/>
              </a:rPr>
              <a:t>ANY</a:t>
            </a:r>
            <a:r>
              <a:rPr lang="en-US" altLang="en-US" smtClean="0"/>
              <a:t> privileges; they can therefore do anything to any data object. The scope of the </a:t>
            </a:r>
            <a:r>
              <a:rPr lang="en-US" altLang="en-US" smtClean="0">
                <a:latin typeface="Courier New" pitchFamily="49" charset="0"/>
              </a:rPr>
              <a:t>ANY</a:t>
            </a:r>
            <a:r>
              <a:rPr lang="en-US" altLang="en-US" smtClean="0"/>
              <a:t> system privileges can be controlled using the Oracle Database Vault Option.</a:t>
            </a:r>
          </a:p>
          <a:p>
            <a:pPr lvl="1" eaLnBrk="1" hangingPunct="1"/>
            <a:r>
              <a:rPr lang="en-US" altLang="en-US" smtClean="0"/>
              <a:t>Selecting the Admin Option check box enables the user to administer the privilege and grant the system privilege to other users.</a:t>
            </a:r>
          </a:p>
          <a:p>
            <a:pPr lvl="1" eaLnBrk="1" hangingPunct="1"/>
            <a:r>
              <a:rPr lang="en-US" altLang="en-US" smtClean="0"/>
              <a:t>The SQL syntax for granting system privileges is:</a:t>
            </a:r>
          </a:p>
          <a:p>
            <a:pPr lvl="4" eaLnBrk="1" hangingPunct="1"/>
            <a:r>
              <a:rPr lang="en-US" altLang="en-US" smtClean="0"/>
              <a:t>GRANT &lt;</a:t>
            </a:r>
            <a:r>
              <a:rPr lang="en-US" altLang="en-US" i="1" smtClean="0"/>
              <a:t>system_privilege</a:t>
            </a:r>
            <a:r>
              <a:rPr lang="en-US" altLang="en-US" smtClean="0"/>
              <a:t>&gt; TO &lt;</a:t>
            </a:r>
            <a:r>
              <a:rPr lang="en-US" altLang="en-US" i="1" smtClean="0"/>
              <a:t>grantee clause</a:t>
            </a:r>
            <a:r>
              <a:rPr lang="en-US" altLang="en-US" smtClean="0"/>
              <a:t>&gt; [WITH ADMIN OPTION]</a:t>
            </a:r>
          </a:p>
          <a:p>
            <a:pPr lvl="1" eaLnBrk="1" hangingPunct="1"/>
            <a:r>
              <a:rPr lang="en-US" altLang="en-US" smtClean="0"/>
              <a:t>Carefully consider security requirements before granting system permissions. Some system privileges are usually granted only to administrators:</a:t>
            </a:r>
          </a:p>
          <a:p>
            <a:pPr lvl="2" eaLnBrk="1" hangingPunct="1">
              <a:buSzPct val="70000"/>
              <a:buFont typeface="Courier New" pitchFamily="49" charset="0"/>
              <a:buChar char="•"/>
            </a:pPr>
            <a:r>
              <a:rPr lang="en-US" altLang="en-US" b="1" smtClean="0">
                <a:latin typeface="Courier New" pitchFamily="49" charset="0"/>
              </a:rPr>
              <a:t>RESTRICTED</a:t>
            </a:r>
            <a:r>
              <a:rPr lang="en-US" altLang="en-US" b="1" smtClean="0"/>
              <a:t> </a:t>
            </a:r>
            <a:r>
              <a:rPr lang="en-US" altLang="en-US" b="1" smtClean="0">
                <a:latin typeface="Courier New" pitchFamily="49" charset="0"/>
              </a:rPr>
              <a:t>SESSION</a:t>
            </a:r>
            <a:r>
              <a:rPr lang="en-US" altLang="en-US" b="1" smtClean="0"/>
              <a:t>:</a:t>
            </a:r>
            <a:r>
              <a:rPr lang="en-US" altLang="en-US" smtClean="0"/>
              <a:t> This privilege allows you to log in even if the database has been opened in restricted mode.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8 - </a:t>
            </a:r>
            <a:fld id="{BB8019FA-431A-4D95-8DCF-05D1F2A8AD55}" type="slidenum">
              <a:rPr lang="en-US" altLang="en-US"/>
              <a:pPr/>
              <a:t>13</a:t>
            </a:fld>
            <a:endParaRPr lang="en-US" altLang="en-US"/>
          </a:p>
        </p:txBody>
      </p:sp>
      <p:sp>
        <p:nvSpPr>
          <p:cNvPr id="57347" name="Rectangle 3"/>
          <p:cNvSpPr>
            <a:spLocks noGrp="1" noChangeArrowheads="1"/>
          </p:cNvSpPr>
          <p:nvPr>
            <p:ph type="body" idx="1"/>
          </p:nvPr>
        </p:nvSpPr>
        <p:spPr>
          <a:xfrm>
            <a:off x="457200" y="450850"/>
            <a:ext cx="6076950" cy="8426450"/>
          </a:xfrm>
          <a:noFill/>
        </p:spPr>
        <p:txBody>
          <a:bodyPr/>
          <a:lstStyle/>
          <a:p>
            <a:pPr eaLnBrk="1" hangingPunct="1"/>
            <a:r>
              <a:rPr lang="en-US" altLang="en-US" smtClean="0"/>
              <a:t>System Privileges (continued)</a:t>
            </a:r>
          </a:p>
          <a:p>
            <a:pPr lvl="2" eaLnBrk="1" hangingPunct="1">
              <a:spcBef>
                <a:spcPct val="25000"/>
              </a:spcBef>
              <a:buSzPct val="70000"/>
              <a:buFont typeface="Courier New" pitchFamily="49" charset="0"/>
              <a:buChar char="•"/>
            </a:pPr>
            <a:r>
              <a:rPr lang="en-US" altLang="en-US" b="1" smtClean="0">
                <a:latin typeface="Courier New" pitchFamily="49" charset="0"/>
              </a:rPr>
              <a:t>SYSDBA</a:t>
            </a:r>
            <a:r>
              <a:rPr lang="en-US" altLang="en-US" b="1" smtClean="0"/>
              <a:t> and </a:t>
            </a:r>
            <a:r>
              <a:rPr lang="en-US" altLang="en-US" b="1" smtClean="0">
                <a:latin typeface="Courier New" pitchFamily="49" charset="0"/>
              </a:rPr>
              <a:t>SYSOPER</a:t>
            </a:r>
            <a:r>
              <a:rPr lang="en-US" altLang="en-US" b="1" smtClean="0"/>
              <a:t>:</a:t>
            </a:r>
            <a:r>
              <a:rPr lang="en-US" altLang="en-US" smtClean="0"/>
              <a:t> These privileges allow you to shut down, start up, and perform recovery and other administrative tasks in the database. </a:t>
            </a:r>
            <a:r>
              <a:rPr lang="en-US" altLang="en-US" smtClean="0">
                <a:latin typeface="Courier New" pitchFamily="49" charset="0"/>
              </a:rPr>
              <a:t>SYSOPER</a:t>
            </a:r>
            <a:r>
              <a:rPr lang="en-US" altLang="en-US" smtClean="0"/>
              <a:t> allows a user to perform basic operational tasks, but without the ability to look at user data. It includes the following system privileges:</a:t>
            </a:r>
          </a:p>
          <a:p>
            <a:pPr lvl="3" eaLnBrk="1" hangingPunct="1"/>
            <a:r>
              <a:rPr lang="en-US" altLang="en-US" smtClean="0">
                <a:latin typeface="Courier New" pitchFamily="49" charset="0"/>
              </a:rPr>
              <a:t>STARTUP</a:t>
            </a:r>
            <a:r>
              <a:rPr lang="en-US" altLang="en-US" smtClean="0"/>
              <a:t> and </a:t>
            </a:r>
            <a:r>
              <a:rPr lang="en-US" altLang="en-US" smtClean="0">
                <a:latin typeface="Courier New" pitchFamily="49" charset="0"/>
              </a:rPr>
              <a:t>SHUTDOWN</a:t>
            </a:r>
            <a:endParaRPr lang="en-US" altLang="en-US" smtClean="0"/>
          </a:p>
          <a:p>
            <a:pPr lvl="3" eaLnBrk="1" hangingPunct="1"/>
            <a:r>
              <a:rPr lang="en-US" altLang="en-US" smtClean="0">
                <a:latin typeface="Courier New" pitchFamily="49" charset="0"/>
              </a:rPr>
              <a:t>CREATE</a:t>
            </a:r>
            <a:r>
              <a:rPr lang="en-US" altLang="en-US" smtClean="0"/>
              <a:t> </a:t>
            </a:r>
            <a:r>
              <a:rPr lang="en-US" altLang="en-US" smtClean="0">
                <a:latin typeface="Courier New" pitchFamily="49" charset="0"/>
              </a:rPr>
              <a:t>SPFILE</a:t>
            </a:r>
            <a:endParaRPr lang="en-US" altLang="en-US" smtClean="0"/>
          </a:p>
          <a:p>
            <a:pPr lvl="3" eaLnBrk="1" hangingPunct="1"/>
            <a:r>
              <a:rPr lang="en-US" altLang="en-US" smtClean="0">
                <a:latin typeface="Courier New" pitchFamily="49" charset="0"/>
              </a:rPr>
              <a:t>ALTER</a:t>
            </a:r>
            <a:r>
              <a:rPr lang="en-US" altLang="en-US" smtClean="0"/>
              <a:t> </a:t>
            </a:r>
            <a:r>
              <a:rPr lang="en-US" altLang="en-US" smtClean="0">
                <a:latin typeface="Courier New" pitchFamily="49" charset="0"/>
              </a:rPr>
              <a:t>DATABASE</a:t>
            </a:r>
            <a:r>
              <a:rPr lang="en-US" altLang="en-US" smtClean="0"/>
              <a:t> </a:t>
            </a:r>
            <a:r>
              <a:rPr lang="en-US" altLang="en-US" smtClean="0">
                <a:latin typeface="Courier New" pitchFamily="49" charset="0"/>
              </a:rPr>
              <a:t>OPEN/MOUNT/BACKUP</a:t>
            </a:r>
            <a:endParaRPr lang="en-US" altLang="en-US" smtClean="0"/>
          </a:p>
          <a:p>
            <a:pPr lvl="3" eaLnBrk="1" hangingPunct="1"/>
            <a:r>
              <a:rPr lang="en-US" altLang="en-US" smtClean="0">
                <a:latin typeface="Courier New" pitchFamily="49" charset="0"/>
              </a:rPr>
              <a:t>ALTER</a:t>
            </a:r>
            <a:r>
              <a:rPr lang="en-US" altLang="en-US" smtClean="0"/>
              <a:t> </a:t>
            </a:r>
            <a:r>
              <a:rPr lang="en-US" altLang="en-US" smtClean="0">
                <a:latin typeface="Courier New" pitchFamily="49" charset="0"/>
              </a:rPr>
              <a:t>DATABASE</a:t>
            </a:r>
            <a:r>
              <a:rPr lang="en-US" altLang="en-US" smtClean="0"/>
              <a:t> </a:t>
            </a:r>
            <a:r>
              <a:rPr lang="en-US" altLang="en-US" smtClean="0">
                <a:latin typeface="Courier New" pitchFamily="49" charset="0"/>
              </a:rPr>
              <a:t>ARCHIVELOG</a:t>
            </a:r>
            <a:endParaRPr lang="en-US" altLang="en-US" smtClean="0"/>
          </a:p>
          <a:p>
            <a:pPr lvl="3" eaLnBrk="1" hangingPunct="1"/>
            <a:r>
              <a:rPr lang="en-US" altLang="en-US" smtClean="0">
                <a:latin typeface="Courier New" pitchFamily="49" charset="0"/>
              </a:rPr>
              <a:t>ALTER</a:t>
            </a:r>
            <a:r>
              <a:rPr lang="en-US" altLang="en-US" smtClean="0"/>
              <a:t> </a:t>
            </a:r>
            <a:r>
              <a:rPr lang="en-US" altLang="en-US" smtClean="0">
                <a:latin typeface="Courier New" pitchFamily="49" charset="0"/>
              </a:rPr>
              <a:t>DATABASE</a:t>
            </a:r>
            <a:r>
              <a:rPr lang="en-US" altLang="en-US" smtClean="0"/>
              <a:t> </a:t>
            </a:r>
            <a:r>
              <a:rPr lang="en-US" altLang="en-US" smtClean="0">
                <a:latin typeface="Courier New" pitchFamily="49" charset="0"/>
              </a:rPr>
              <a:t>RECOVER</a:t>
            </a:r>
            <a:r>
              <a:rPr lang="en-US" altLang="en-US" smtClean="0"/>
              <a:t> (Complete recovery only. Any form of incomplete recovery, such as </a:t>
            </a:r>
            <a:r>
              <a:rPr lang="en-US" altLang="en-US" smtClean="0">
                <a:latin typeface="Courier New" pitchFamily="49" charset="0"/>
              </a:rPr>
              <a:t>UNTIL</a:t>
            </a:r>
            <a:r>
              <a:rPr lang="en-US" altLang="en-US" smtClean="0">
                <a:latin typeface="Arial Unicode MS" pitchFamily="34" charset="-128"/>
              </a:rPr>
              <a:t> </a:t>
            </a:r>
            <a:r>
              <a:rPr lang="en-US" altLang="en-US" smtClean="0">
                <a:latin typeface="Courier New" pitchFamily="49" charset="0"/>
              </a:rPr>
              <a:t>TIME|CHANGE|CANCEL|CONTROLFILE</a:t>
            </a:r>
            <a:r>
              <a:rPr lang="en-US" altLang="en-US" smtClean="0"/>
              <a:t>, requires connecting as </a:t>
            </a:r>
            <a:r>
              <a:rPr lang="en-US" altLang="en-US" smtClean="0">
                <a:latin typeface="Courier New" pitchFamily="49" charset="0"/>
              </a:rPr>
              <a:t>SYSDBA</a:t>
            </a:r>
            <a:r>
              <a:rPr lang="en-US" altLang="en-US" smtClean="0"/>
              <a:t>.)</a:t>
            </a:r>
          </a:p>
          <a:p>
            <a:pPr lvl="3" eaLnBrk="1" hangingPunct="1"/>
            <a:r>
              <a:rPr lang="en-US" altLang="en-US" smtClean="0">
                <a:latin typeface="Courier New" pitchFamily="49" charset="0"/>
              </a:rPr>
              <a:t>RESTRICTED</a:t>
            </a:r>
            <a:r>
              <a:rPr lang="en-US" altLang="en-US" smtClean="0"/>
              <a:t> </a:t>
            </a:r>
            <a:r>
              <a:rPr lang="en-US" altLang="en-US" smtClean="0">
                <a:latin typeface="Courier New" pitchFamily="49" charset="0"/>
              </a:rPr>
              <a:t>SESSION</a:t>
            </a:r>
          </a:p>
          <a:p>
            <a:pPr lvl="2" eaLnBrk="1" hangingPunct="1">
              <a:spcBef>
                <a:spcPct val="25000"/>
              </a:spcBef>
              <a:buSzPct val="70000"/>
              <a:buFont typeface="Times New Roman" pitchFamily="18" charset="0"/>
              <a:buNone/>
            </a:pPr>
            <a:r>
              <a:rPr lang="en-US" altLang="en-US" smtClean="0"/>
              <a:t>	The </a:t>
            </a:r>
            <a:r>
              <a:rPr lang="en-US" altLang="en-US" smtClean="0">
                <a:latin typeface="Courier New" pitchFamily="49" charset="0"/>
              </a:rPr>
              <a:t>SYSDBA</a:t>
            </a:r>
            <a:r>
              <a:rPr lang="en-US" altLang="en-US" smtClean="0"/>
              <a:t> system privilege additionally authorizes incomplete recovery and the deletion of a database. Effectively, the </a:t>
            </a:r>
            <a:r>
              <a:rPr lang="en-US" altLang="en-US" smtClean="0">
                <a:latin typeface="Courier New" pitchFamily="49" charset="0"/>
              </a:rPr>
              <a:t>SYSDBA</a:t>
            </a:r>
            <a:r>
              <a:rPr lang="en-US" altLang="en-US" smtClean="0"/>
              <a:t> system privilege allows a user to connect as the </a:t>
            </a:r>
            <a:r>
              <a:rPr lang="en-US" altLang="en-US" smtClean="0">
                <a:latin typeface="Courier New" pitchFamily="49" charset="0"/>
              </a:rPr>
              <a:t>SYS</a:t>
            </a:r>
            <a:r>
              <a:rPr lang="en-US" altLang="en-US" smtClean="0"/>
              <a:t> user.</a:t>
            </a:r>
          </a:p>
          <a:p>
            <a:pPr lvl="2" eaLnBrk="1" hangingPunct="1">
              <a:spcBef>
                <a:spcPct val="25000"/>
              </a:spcBef>
              <a:buSzPct val="70000"/>
              <a:buFont typeface="Courier New" pitchFamily="49" charset="0"/>
              <a:buChar char="•"/>
            </a:pPr>
            <a:r>
              <a:rPr lang="en-US" altLang="en-US" b="1" smtClean="0">
                <a:latin typeface="Courier New" pitchFamily="49" charset="0"/>
              </a:rPr>
              <a:t>SYSASM</a:t>
            </a:r>
            <a:r>
              <a:rPr lang="en-US" altLang="en-US" b="1" smtClean="0"/>
              <a:t>: </a:t>
            </a:r>
            <a:r>
              <a:rPr lang="en-US" altLang="en-US" smtClean="0"/>
              <a:t>This privilege allows you to start up, shut down and administer an ASM instance.</a:t>
            </a:r>
          </a:p>
          <a:p>
            <a:pPr lvl="2" eaLnBrk="1" hangingPunct="1">
              <a:buSzPct val="70000"/>
              <a:buFont typeface="Courier New" pitchFamily="49" charset="0"/>
              <a:buChar char="•"/>
            </a:pPr>
            <a:r>
              <a:rPr lang="en-US" altLang="en-US" b="1" smtClean="0">
                <a:latin typeface="Courier New" pitchFamily="49" charset="0"/>
              </a:rPr>
              <a:t>DROP</a:t>
            </a:r>
            <a:r>
              <a:rPr lang="en-US" altLang="en-US" b="1" smtClean="0"/>
              <a:t> </a:t>
            </a:r>
            <a:r>
              <a:rPr lang="en-US" altLang="en-US" b="1" smtClean="0">
                <a:latin typeface="Courier New" pitchFamily="49" charset="0"/>
              </a:rPr>
              <a:t>ANY</a:t>
            </a:r>
            <a:r>
              <a:rPr lang="en-US" altLang="en-US" b="1" smtClean="0"/>
              <a:t> </a:t>
            </a:r>
            <a:r>
              <a:rPr lang="en-US" altLang="en-US" b="1" i="1" smtClean="0">
                <a:latin typeface="Courier New" pitchFamily="49" charset="0"/>
              </a:rPr>
              <a:t>object</a:t>
            </a:r>
            <a:r>
              <a:rPr lang="en-US" altLang="en-US" b="1" smtClean="0"/>
              <a:t>: </a:t>
            </a:r>
            <a:r>
              <a:rPr lang="en-US" altLang="en-US" smtClean="0"/>
              <a:t>The </a:t>
            </a:r>
            <a:r>
              <a:rPr lang="en-US" altLang="en-US" smtClean="0">
                <a:latin typeface="Courier New" pitchFamily="49" charset="0"/>
              </a:rPr>
              <a:t>DROP</a:t>
            </a:r>
            <a:r>
              <a:rPr lang="en-US" altLang="en-US" smtClean="0"/>
              <a:t> </a:t>
            </a:r>
            <a:r>
              <a:rPr lang="en-US" altLang="en-US" smtClean="0">
                <a:latin typeface="Courier New" pitchFamily="49" charset="0"/>
              </a:rPr>
              <a:t>ANY</a:t>
            </a:r>
            <a:r>
              <a:rPr lang="en-US" altLang="en-US" smtClean="0"/>
              <a:t> privilege allows you to delete objects that other schema users own.</a:t>
            </a:r>
          </a:p>
          <a:p>
            <a:pPr lvl="2" eaLnBrk="1" hangingPunct="1">
              <a:buSzPct val="70000"/>
              <a:buFont typeface="Courier New" pitchFamily="49" charset="0"/>
              <a:buChar char="•"/>
            </a:pPr>
            <a:r>
              <a:rPr lang="en-US" altLang="en-US" b="1" smtClean="0">
                <a:latin typeface="Courier New" pitchFamily="49" charset="0"/>
              </a:rPr>
              <a:t>CREATE</a:t>
            </a:r>
            <a:r>
              <a:rPr lang="en-US" altLang="en-US" b="1" smtClean="0"/>
              <a:t>, </a:t>
            </a:r>
            <a:r>
              <a:rPr lang="en-US" altLang="en-US" b="1" smtClean="0">
                <a:latin typeface="Courier New" pitchFamily="49" charset="0"/>
              </a:rPr>
              <a:t>MANAGE</a:t>
            </a:r>
            <a:r>
              <a:rPr lang="en-US" altLang="en-US" b="1" smtClean="0"/>
              <a:t>, </a:t>
            </a:r>
            <a:r>
              <a:rPr lang="en-US" altLang="en-US" b="1" smtClean="0">
                <a:latin typeface="Courier New" pitchFamily="49" charset="0"/>
              </a:rPr>
              <a:t>DROP</a:t>
            </a:r>
            <a:r>
              <a:rPr lang="en-US" altLang="en-US" b="1" smtClean="0"/>
              <a:t>, and </a:t>
            </a:r>
            <a:r>
              <a:rPr lang="en-US" altLang="en-US" b="1" smtClean="0">
                <a:latin typeface="Courier New" pitchFamily="49" charset="0"/>
              </a:rPr>
              <a:t>ALTER</a:t>
            </a:r>
            <a:r>
              <a:rPr lang="en-US" altLang="en-US" b="1" smtClean="0"/>
              <a:t> </a:t>
            </a:r>
            <a:r>
              <a:rPr lang="en-US" altLang="en-US" b="1" smtClean="0">
                <a:latin typeface="Courier New" pitchFamily="49" charset="0"/>
              </a:rPr>
              <a:t>TABLESPACE</a:t>
            </a:r>
            <a:r>
              <a:rPr lang="en-US" altLang="en-US" b="1" smtClean="0"/>
              <a:t>:</a:t>
            </a:r>
            <a:r>
              <a:rPr lang="en-US" altLang="en-US" smtClean="0"/>
              <a:t> </a:t>
            </a:r>
            <a:r>
              <a:rPr lang="en-US" altLang="en-US" smtClean="0">
                <a:ea typeface="SimSun" pitchFamily="2" charset="-122"/>
              </a:rPr>
              <a:t>These privileges allow for tablespace administration, including creating, dropping, and changing tablespace attributes</a:t>
            </a:r>
            <a:r>
              <a:rPr lang="en-US" altLang="en-US" smtClean="0"/>
              <a:t>.</a:t>
            </a:r>
          </a:p>
          <a:p>
            <a:pPr lvl="2" eaLnBrk="1" hangingPunct="1">
              <a:buSzPct val="70000"/>
              <a:buFont typeface="Courier New" pitchFamily="49" charset="0"/>
              <a:buChar char="•"/>
            </a:pPr>
            <a:r>
              <a:rPr lang="en-US" altLang="en-US" b="1" smtClean="0">
                <a:latin typeface="Courier New" pitchFamily="49" charset="0"/>
              </a:rPr>
              <a:t>CREATE LIBRARY</a:t>
            </a:r>
            <a:r>
              <a:rPr lang="en-US" altLang="en-US" b="1" smtClean="0"/>
              <a:t>: </a:t>
            </a:r>
            <a:r>
              <a:rPr lang="en-US" altLang="en-US" smtClean="0"/>
              <a:t>The Oracle database allows developers to create and call external code (for example, a C library) from PL/SQL. The library must be named by a </a:t>
            </a:r>
            <a:r>
              <a:rPr lang="en-US" altLang="en-US" smtClean="0">
                <a:latin typeface="Courier New" pitchFamily="49" charset="0"/>
              </a:rPr>
              <a:t>LIBRARY</a:t>
            </a:r>
            <a:r>
              <a:rPr lang="en-US" altLang="en-US" smtClean="0"/>
              <a:t> object in the database. The </a:t>
            </a:r>
            <a:r>
              <a:rPr lang="en-US" altLang="en-US" smtClean="0">
                <a:latin typeface="Courier New" pitchFamily="49" charset="0"/>
              </a:rPr>
              <a:t>CREATE LIBRARY</a:t>
            </a:r>
            <a:r>
              <a:rPr lang="en-US" altLang="en-US" smtClean="0"/>
              <a:t> privilege allows a user to create an arbitrary code library that is executable from PL/SQL.</a:t>
            </a:r>
            <a:endParaRPr lang="en-US" altLang="en-US" b="1" smtClean="0">
              <a:latin typeface="Courier New" pitchFamily="49" charset="0"/>
            </a:endParaRPr>
          </a:p>
          <a:p>
            <a:pPr lvl="2" eaLnBrk="1" hangingPunct="1">
              <a:buSzPct val="70000"/>
              <a:buFont typeface="Courier New" pitchFamily="49" charset="0"/>
              <a:buChar char="•"/>
            </a:pPr>
            <a:r>
              <a:rPr lang="en-US" altLang="en-US" b="1" smtClean="0">
                <a:latin typeface="Courier New" pitchFamily="49" charset="0"/>
              </a:rPr>
              <a:t>CREATE</a:t>
            </a:r>
            <a:r>
              <a:rPr lang="en-US" altLang="en-US" b="1" smtClean="0"/>
              <a:t> </a:t>
            </a:r>
            <a:r>
              <a:rPr lang="en-US" altLang="en-US" b="1" smtClean="0">
                <a:latin typeface="Courier New" pitchFamily="49" charset="0"/>
              </a:rPr>
              <a:t>ANY</a:t>
            </a:r>
            <a:r>
              <a:rPr lang="en-US" altLang="en-US" b="1" smtClean="0"/>
              <a:t> </a:t>
            </a:r>
            <a:r>
              <a:rPr lang="en-US" altLang="en-US" b="1" smtClean="0">
                <a:latin typeface="Courier New" pitchFamily="49" charset="0"/>
              </a:rPr>
              <a:t>DIRECTORY</a:t>
            </a:r>
            <a:r>
              <a:rPr lang="en-US" altLang="en-US" b="1" smtClean="0"/>
              <a:t>:</a:t>
            </a:r>
            <a:r>
              <a:rPr lang="en-US" altLang="en-US" smtClean="0"/>
              <a:t> As a security measure, the operating system directory where the code resides must be linked to a virtual Oracle directory object. With the </a:t>
            </a:r>
            <a:r>
              <a:rPr lang="en-US" altLang="en-US" smtClean="0">
                <a:latin typeface="Courier New" pitchFamily="49" charset="0"/>
              </a:rPr>
              <a:t>CREATE</a:t>
            </a:r>
            <a:r>
              <a:rPr lang="en-US" altLang="en-US" smtClean="0"/>
              <a:t> </a:t>
            </a:r>
            <a:r>
              <a:rPr lang="en-US" altLang="en-US" smtClean="0">
                <a:latin typeface="Courier New" pitchFamily="49" charset="0"/>
              </a:rPr>
              <a:t>ANY</a:t>
            </a:r>
            <a:r>
              <a:rPr lang="en-US" altLang="en-US" smtClean="0"/>
              <a:t> </a:t>
            </a:r>
            <a:r>
              <a:rPr lang="en-US" altLang="en-US" smtClean="0">
                <a:latin typeface="Courier New" pitchFamily="49" charset="0"/>
              </a:rPr>
              <a:t>DIRECTORY</a:t>
            </a:r>
            <a:r>
              <a:rPr lang="en-US" altLang="en-US" smtClean="0"/>
              <a:t> privilege, you can potentially call insecure code objects.</a:t>
            </a:r>
            <a:br>
              <a:rPr lang="en-US" altLang="en-US" smtClean="0"/>
            </a:br>
            <a:r>
              <a:rPr lang="en-US" altLang="en-US" smtClean="0"/>
              <a:t>The </a:t>
            </a:r>
            <a:r>
              <a:rPr lang="en-US" altLang="en-US" smtClean="0">
                <a:latin typeface="Courier New" pitchFamily="49" charset="0"/>
              </a:rPr>
              <a:t>CREATE</a:t>
            </a:r>
            <a:r>
              <a:rPr lang="en-US" altLang="en-US" smtClean="0"/>
              <a:t> </a:t>
            </a:r>
            <a:r>
              <a:rPr lang="en-US" altLang="en-US" smtClean="0">
                <a:latin typeface="Courier New" pitchFamily="49" charset="0"/>
              </a:rPr>
              <a:t>ANY</a:t>
            </a:r>
            <a:r>
              <a:rPr lang="en-US" altLang="en-US" smtClean="0"/>
              <a:t> </a:t>
            </a:r>
            <a:r>
              <a:rPr lang="en-US" altLang="en-US" smtClean="0">
                <a:latin typeface="Courier New" pitchFamily="49" charset="0"/>
              </a:rPr>
              <a:t>DIRECTORY</a:t>
            </a:r>
            <a:r>
              <a:rPr lang="en-US" altLang="en-US" smtClean="0"/>
              <a:t> privilege allows a user to create a directory object (with read and write access) to any directory that the Oracle software owner can access. This means that the user can access external procedures in those directories. The user can attempt to directly read and write any database file, such as data files, redo log, and audit logs. Ensure that your organization has a security strategy that prevents misuse of powerful privileges such as this one.</a:t>
            </a:r>
          </a:p>
          <a:p>
            <a:pPr lvl="2" eaLnBrk="1" hangingPunct="1">
              <a:buSzPct val="70000"/>
              <a:buFont typeface="Courier New" pitchFamily="49" charset="0"/>
              <a:buChar char="•"/>
            </a:pPr>
            <a:r>
              <a:rPr lang="en-US" altLang="en-US" b="1" smtClean="0">
                <a:latin typeface="Courier New" pitchFamily="49" charset="0"/>
              </a:rPr>
              <a:t>GRANT</a:t>
            </a:r>
            <a:r>
              <a:rPr lang="en-US" altLang="en-US" b="1" smtClean="0"/>
              <a:t> </a:t>
            </a:r>
            <a:r>
              <a:rPr lang="en-US" altLang="en-US" b="1" smtClean="0">
                <a:latin typeface="Courier New" pitchFamily="49" charset="0"/>
              </a:rPr>
              <a:t>ANY</a:t>
            </a:r>
            <a:r>
              <a:rPr lang="en-US" altLang="en-US" b="1" smtClean="0"/>
              <a:t> </a:t>
            </a:r>
            <a:r>
              <a:rPr lang="en-US" altLang="en-US" b="1" smtClean="0">
                <a:latin typeface="Courier New" pitchFamily="49" charset="0"/>
              </a:rPr>
              <a:t>OBJECT</a:t>
            </a:r>
            <a:r>
              <a:rPr lang="en-US" altLang="en-US" b="1" smtClean="0"/>
              <a:t> </a:t>
            </a:r>
            <a:r>
              <a:rPr lang="en-US" altLang="en-US" b="1" smtClean="0">
                <a:latin typeface="Courier New" pitchFamily="49" charset="0"/>
              </a:rPr>
              <a:t>PRIVILEGE</a:t>
            </a:r>
            <a:r>
              <a:rPr lang="en-US" altLang="en-US" b="1" smtClean="0"/>
              <a:t>:</a:t>
            </a:r>
            <a:r>
              <a:rPr lang="en-US" altLang="en-US" smtClean="0"/>
              <a:t> This privilege allows you to grant object permissions on objects that you do not own.</a:t>
            </a:r>
          </a:p>
          <a:p>
            <a:pPr lvl="2" eaLnBrk="1" hangingPunct="1">
              <a:buSzPct val="70000"/>
              <a:buFont typeface="Courier New" pitchFamily="49" charset="0"/>
              <a:buChar char="•"/>
            </a:pPr>
            <a:r>
              <a:rPr lang="en-US" altLang="en-US" b="1" smtClean="0">
                <a:latin typeface="Courier New" pitchFamily="49" charset="0"/>
              </a:rPr>
              <a:t>ALTER</a:t>
            </a:r>
            <a:r>
              <a:rPr lang="en-US" altLang="en-US" b="1" smtClean="0"/>
              <a:t> </a:t>
            </a:r>
            <a:r>
              <a:rPr lang="en-US" altLang="en-US" b="1" smtClean="0">
                <a:latin typeface="Courier New" pitchFamily="49" charset="0"/>
              </a:rPr>
              <a:t>DATABASE</a:t>
            </a:r>
            <a:r>
              <a:rPr lang="en-US" altLang="en-US" b="1" smtClean="0"/>
              <a:t> and </a:t>
            </a:r>
            <a:r>
              <a:rPr lang="en-US" altLang="en-US" b="1" smtClean="0">
                <a:latin typeface="Courier New" pitchFamily="49" charset="0"/>
              </a:rPr>
              <a:t>ALTER</a:t>
            </a:r>
            <a:r>
              <a:rPr lang="en-US" altLang="en-US" b="1" smtClean="0"/>
              <a:t> </a:t>
            </a:r>
            <a:r>
              <a:rPr lang="en-US" altLang="en-US" b="1" smtClean="0">
                <a:latin typeface="Courier New" pitchFamily="49" charset="0"/>
              </a:rPr>
              <a:t>SYSTEM</a:t>
            </a:r>
            <a:r>
              <a:rPr lang="en-US" altLang="en-US" b="1" smtClean="0"/>
              <a:t>:</a:t>
            </a:r>
            <a:r>
              <a:rPr lang="en-US" altLang="en-US" smtClean="0"/>
              <a:t> </a:t>
            </a:r>
            <a:r>
              <a:rPr lang="en-US" altLang="en-US" smtClean="0">
                <a:ea typeface="SimSun" pitchFamily="2" charset="-122"/>
              </a:rPr>
              <a:t>These very powerful privileges allow you to modify the database and the Oracle instance (for example, renaming a data file or flushing the buffer cache)</a:t>
            </a:r>
            <a:r>
              <a:rPr lang="en-US" altLang="en-US" smtClean="0"/>
              <a:t>.</a:t>
            </a:r>
          </a:p>
          <a:p>
            <a:pPr eaLnBrk="1" hangingPunct="1">
              <a:buSzPct val="70000"/>
              <a:buFont typeface="Courier New" pitchFamily="49" charset="0"/>
              <a:buChar char="•"/>
            </a:pPr>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8 - </a:t>
            </a:r>
            <a:fld id="{87AB3DC9-9AB3-4335-A907-595D71F134BB}" type="slidenum">
              <a:rPr lang="en-US" altLang="en-US"/>
              <a:pPr/>
              <a:t>14</a:t>
            </a:fld>
            <a:endParaRPr lang="en-US" alt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457200" y="5221288"/>
            <a:ext cx="6076950" cy="3541712"/>
          </a:xfrm>
          <a:noFill/>
        </p:spPr>
        <p:txBody>
          <a:bodyPr/>
          <a:lstStyle/>
          <a:p>
            <a:pPr eaLnBrk="1" hangingPunct="1"/>
            <a:r>
              <a:rPr lang="en-US" altLang="en-US" smtClean="0"/>
              <a:t>Object Privileges</a:t>
            </a:r>
          </a:p>
          <a:p>
            <a:pPr lvl="1" eaLnBrk="1" hangingPunct="1"/>
            <a:r>
              <a:rPr lang="en-US" altLang="en-US" smtClean="0"/>
              <a:t>To grant object privileges, click the Object Privileges tab on the Edit User page. Select the type of object on which you want to grant privileges, and then click the Add button. Choose the objects by either entering </a:t>
            </a:r>
            <a:r>
              <a:rPr lang="en-US" altLang="en-US" smtClean="0">
                <a:latin typeface="Courier New" pitchFamily="49" charset="0"/>
              </a:rPr>
              <a:t>&lt;</a:t>
            </a:r>
            <a:r>
              <a:rPr lang="en-US" altLang="en-US" i="1" smtClean="0">
                <a:latin typeface="Courier New" pitchFamily="49" charset="0"/>
              </a:rPr>
              <a:t>username.object name</a:t>
            </a:r>
            <a:r>
              <a:rPr lang="en-US" altLang="en-US" smtClean="0">
                <a:latin typeface="Courier New" pitchFamily="49" charset="0"/>
              </a:rPr>
              <a:t>&gt;</a:t>
            </a:r>
            <a:r>
              <a:rPr lang="en-US" altLang="en-US" smtClean="0"/>
              <a:t> or selecting them from the list.</a:t>
            </a:r>
          </a:p>
          <a:p>
            <a:pPr lvl="1" eaLnBrk="1" hangingPunct="1"/>
            <a:r>
              <a:rPr lang="en-US" altLang="en-US" smtClean="0"/>
              <a:t>Then select the appropriate privileges from the Available Privileges list and click the Move button. When you have finished selecting privileges, click OK.</a:t>
            </a:r>
          </a:p>
          <a:p>
            <a:pPr lvl="1" eaLnBrk="1" hangingPunct="1"/>
            <a:r>
              <a:rPr lang="en-US" altLang="en-US" smtClean="0"/>
              <a:t>On the Edit User page, select the Grant check box if this user is allowed to grant other users the same access.</a:t>
            </a:r>
          </a:p>
          <a:p>
            <a:pPr lvl="1" eaLnBrk="1" hangingPunct="1"/>
            <a:r>
              <a:rPr lang="en-US" altLang="en-US" smtClean="0"/>
              <a:t>The SQL syntax for granting object privileges is:</a:t>
            </a:r>
          </a:p>
          <a:p>
            <a:pPr lvl="4" eaLnBrk="1" hangingPunct="1"/>
            <a:r>
              <a:rPr lang="en-US" altLang="en-US" smtClean="0"/>
              <a:t>GRANT &lt;</a:t>
            </a:r>
            <a:r>
              <a:rPr lang="en-US" altLang="en-US" i="1" smtClean="0"/>
              <a:t>object_privilege</a:t>
            </a:r>
            <a:r>
              <a:rPr lang="en-US" altLang="en-US" smtClean="0"/>
              <a:t>&gt; ON &lt;object&gt; TO &lt;</a:t>
            </a:r>
            <a:r>
              <a:rPr lang="en-US" altLang="en-US" i="1" smtClean="0"/>
              <a:t>grantee clause</a:t>
            </a:r>
            <a:r>
              <a:rPr lang="en-US" altLang="en-US" smtClean="0"/>
              <a:t>&gt; </a:t>
            </a:r>
            <a:br>
              <a:rPr lang="en-US" altLang="en-US" smtClean="0"/>
            </a:br>
            <a:r>
              <a:rPr lang="en-US" altLang="en-US" smtClean="0"/>
              <a:t>[WITH GRANT OPTION]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8 - </a:t>
            </a:r>
            <a:fld id="{1BAA7D4F-CEC4-4E89-877D-3CA36426F539}" type="slidenum">
              <a:rPr lang="en-US" altLang="en-US"/>
              <a:pPr/>
              <a:t>15</a:t>
            </a:fld>
            <a:endParaRPr lang="en-US" altLang="en-US"/>
          </a:p>
        </p:txBody>
      </p:sp>
      <p:sp>
        <p:nvSpPr>
          <p:cNvPr id="59395" name="Rectangle 4"/>
          <p:cNvSpPr>
            <a:spLocks noGrp="1" noRot="1" noChangeAspect="1" noChangeArrowheads="1" noTextEdit="1"/>
          </p:cNvSpPr>
          <p:nvPr>
            <p:ph type="sldImg"/>
          </p:nvPr>
        </p:nvSpPr>
        <p:spPr>
          <a:ln/>
        </p:spPr>
      </p:sp>
      <p:sp>
        <p:nvSpPr>
          <p:cNvPr id="59396" name="Rectangle 5"/>
          <p:cNvSpPr>
            <a:spLocks noGrp="1" noChangeArrowheads="1"/>
          </p:cNvSpPr>
          <p:nvPr>
            <p:ph type="body" idx="1"/>
          </p:nvPr>
        </p:nvSpPr>
        <p:spPr>
          <a:noFill/>
        </p:spPr>
        <p:txBody>
          <a:bodyPr/>
          <a:lstStyle/>
          <a:p>
            <a:pPr eaLnBrk="1" hangingPunct="1"/>
            <a:r>
              <a:rPr lang="en-US" altLang="en-US" smtClean="0"/>
              <a:t>Revoking System Privileges with </a:t>
            </a:r>
            <a:r>
              <a:rPr lang="en-US" altLang="en-US" smtClean="0">
                <a:latin typeface="Courier New" pitchFamily="49" charset="0"/>
              </a:rPr>
              <a:t>ADMIN OPTION</a:t>
            </a:r>
          </a:p>
          <a:p>
            <a:pPr lvl="1" eaLnBrk="1" hangingPunct="1"/>
            <a:r>
              <a:rPr lang="en-US" altLang="en-US" smtClean="0"/>
              <a:t>System privileges that have been granted directly with a </a:t>
            </a:r>
            <a:r>
              <a:rPr lang="en-US" altLang="en-US" smtClean="0">
                <a:latin typeface="Courier New" pitchFamily="49" charset="0"/>
              </a:rPr>
              <a:t>GRANT</a:t>
            </a:r>
            <a:r>
              <a:rPr lang="en-US" altLang="en-US" smtClean="0"/>
              <a:t> command can be revoked by using the </a:t>
            </a:r>
            <a:r>
              <a:rPr lang="en-US" altLang="en-US" smtClean="0">
                <a:latin typeface="Courier New" pitchFamily="49" charset="0"/>
              </a:rPr>
              <a:t>REVOKE</a:t>
            </a:r>
            <a:r>
              <a:rPr lang="en-US" altLang="en-US" smtClean="0">
                <a:latin typeface="Arial" charset="0"/>
              </a:rPr>
              <a:t> </a:t>
            </a:r>
            <a:r>
              <a:rPr lang="en-US" altLang="en-US" smtClean="0"/>
              <a:t>SQL statement. Users with </a:t>
            </a:r>
            <a:r>
              <a:rPr lang="en-US" altLang="en-US" smtClean="0">
                <a:latin typeface="Courier New" pitchFamily="49" charset="0"/>
              </a:rPr>
              <a:t>ADMIN</a:t>
            </a:r>
            <a:r>
              <a:rPr lang="en-US" altLang="en-US" smtClean="0"/>
              <a:t> </a:t>
            </a:r>
            <a:r>
              <a:rPr lang="en-US" altLang="en-US" smtClean="0">
                <a:latin typeface="Courier New" pitchFamily="49" charset="0"/>
              </a:rPr>
              <a:t>OPTION</a:t>
            </a:r>
            <a:r>
              <a:rPr lang="en-US" altLang="en-US" smtClean="0"/>
              <a:t> for a system privilege can revoke the privilege from any other database user. The revoker does not have to be the same user who originally granted the privilege.</a:t>
            </a:r>
          </a:p>
          <a:p>
            <a:pPr lvl="1" eaLnBrk="1" hangingPunct="1">
              <a:lnSpc>
                <a:spcPct val="95000"/>
              </a:lnSpc>
            </a:pPr>
            <a:r>
              <a:rPr lang="en-US" altLang="en-US" smtClean="0"/>
              <a:t>There are no cascading effects when a system privilege is revoked, regardless of whether it is given the </a:t>
            </a:r>
            <a:r>
              <a:rPr lang="en-US" altLang="en-US" smtClean="0">
                <a:latin typeface="Courier New" pitchFamily="49" charset="0"/>
              </a:rPr>
              <a:t>ADMIN</a:t>
            </a:r>
            <a:r>
              <a:rPr lang="en-US" altLang="en-US" smtClean="0"/>
              <a:t> </a:t>
            </a:r>
            <a:r>
              <a:rPr lang="en-US" altLang="en-US" smtClean="0">
                <a:latin typeface="Courier New" pitchFamily="49" charset="0"/>
              </a:rPr>
              <a:t>OPTION</a:t>
            </a:r>
            <a:r>
              <a:rPr lang="en-US" altLang="en-US" smtClean="0"/>
              <a:t>.</a:t>
            </a:r>
          </a:p>
          <a:p>
            <a:pPr lvl="1" eaLnBrk="1" hangingPunct="1">
              <a:lnSpc>
                <a:spcPct val="95000"/>
              </a:lnSpc>
            </a:pPr>
            <a:r>
              <a:rPr lang="en-US" altLang="en-US" smtClean="0"/>
              <a:t>The SQL syntax for revoking system privileges is:</a:t>
            </a:r>
          </a:p>
          <a:p>
            <a:pPr lvl="4" eaLnBrk="1" hangingPunct="1">
              <a:lnSpc>
                <a:spcPct val="95000"/>
              </a:lnSpc>
            </a:pPr>
            <a:r>
              <a:rPr lang="en-US" altLang="en-US" smtClean="0"/>
              <a:t>REVOKE &lt;</a:t>
            </a:r>
            <a:r>
              <a:rPr lang="en-US" altLang="en-US" i="1" smtClean="0"/>
              <a:t>system_privilege</a:t>
            </a:r>
            <a:r>
              <a:rPr lang="en-US" altLang="en-US" smtClean="0"/>
              <a:t>&gt; FROM &lt;</a:t>
            </a:r>
            <a:r>
              <a:rPr lang="en-US" altLang="en-US" i="1" smtClean="0"/>
              <a:t>grantee clause</a:t>
            </a:r>
            <a:r>
              <a:rPr lang="en-US" altLang="en-US" smtClean="0"/>
              <a:t>&gt;</a:t>
            </a:r>
          </a:p>
          <a:p>
            <a:pPr lvl="1" eaLnBrk="1" hangingPunct="1">
              <a:lnSpc>
                <a:spcPct val="95000"/>
              </a:lnSpc>
            </a:pPr>
            <a:r>
              <a:rPr lang="en-US" altLang="en-US" smtClean="0"/>
              <a:t>The slide illustrates the following situation.</a:t>
            </a:r>
          </a:p>
          <a:p>
            <a:pPr lvl="1" eaLnBrk="1" hangingPunct="1">
              <a:lnSpc>
                <a:spcPct val="95000"/>
              </a:lnSpc>
            </a:pPr>
            <a:r>
              <a:rPr lang="en-US" altLang="en-US" b="1" smtClean="0"/>
              <a:t>Scenario</a:t>
            </a:r>
          </a:p>
          <a:p>
            <a:pPr lvl="2" eaLnBrk="1" hangingPunct="1">
              <a:lnSpc>
                <a:spcPct val="95000"/>
              </a:lnSpc>
              <a:buFont typeface="Times New Roman" pitchFamily="18" charset="0"/>
              <a:buNone/>
            </a:pPr>
            <a:r>
              <a:rPr lang="en-US" altLang="en-US" smtClean="0"/>
              <a:t>1.	The DBA grants the </a:t>
            </a:r>
            <a:r>
              <a:rPr lang="en-US" altLang="en-US" smtClean="0">
                <a:latin typeface="Courier New" pitchFamily="49" charset="0"/>
              </a:rPr>
              <a:t>CREATE</a:t>
            </a:r>
            <a:r>
              <a:rPr lang="en-US" altLang="en-US" smtClean="0"/>
              <a:t> </a:t>
            </a:r>
            <a:r>
              <a:rPr lang="en-US" altLang="en-US" smtClean="0">
                <a:latin typeface="Courier New" pitchFamily="49" charset="0"/>
              </a:rPr>
              <a:t>TABLE</a:t>
            </a:r>
            <a:r>
              <a:rPr lang="en-US" altLang="en-US" smtClean="0"/>
              <a:t> system privilege to Joe with </a:t>
            </a:r>
            <a:r>
              <a:rPr lang="en-US" altLang="en-US" smtClean="0">
                <a:latin typeface="Courier New" pitchFamily="49" charset="0"/>
              </a:rPr>
              <a:t>ADMIN</a:t>
            </a:r>
            <a:r>
              <a:rPr lang="en-US" altLang="en-US" smtClean="0"/>
              <a:t> </a:t>
            </a:r>
            <a:r>
              <a:rPr lang="en-US" altLang="en-US" smtClean="0">
                <a:latin typeface="Courier New" pitchFamily="49" charset="0"/>
              </a:rPr>
              <a:t>OPTION</a:t>
            </a:r>
            <a:r>
              <a:rPr lang="en-US" altLang="en-US" smtClean="0"/>
              <a:t>.</a:t>
            </a:r>
          </a:p>
          <a:p>
            <a:pPr lvl="2" eaLnBrk="1" hangingPunct="1">
              <a:lnSpc>
                <a:spcPct val="95000"/>
              </a:lnSpc>
              <a:buFont typeface="Times New Roman" pitchFamily="18" charset="0"/>
              <a:buNone/>
            </a:pPr>
            <a:r>
              <a:rPr lang="en-US" altLang="en-US" smtClean="0"/>
              <a:t>2.	Joe creates a table.</a:t>
            </a:r>
          </a:p>
          <a:p>
            <a:pPr lvl="2" eaLnBrk="1" hangingPunct="1">
              <a:lnSpc>
                <a:spcPct val="95000"/>
              </a:lnSpc>
              <a:buFont typeface="Times New Roman" pitchFamily="18" charset="0"/>
              <a:buNone/>
            </a:pPr>
            <a:r>
              <a:rPr lang="en-US" altLang="en-US" smtClean="0"/>
              <a:t>3.	Joe grants the </a:t>
            </a:r>
            <a:r>
              <a:rPr lang="en-US" altLang="en-US" smtClean="0">
                <a:latin typeface="Courier New" pitchFamily="49" charset="0"/>
              </a:rPr>
              <a:t>CREATE</a:t>
            </a:r>
            <a:r>
              <a:rPr lang="en-US" altLang="en-US" smtClean="0"/>
              <a:t> </a:t>
            </a:r>
            <a:r>
              <a:rPr lang="en-US" altLang="en-US" smtClean="0">
                <a:latin typeface="Courier New" pitchFamily="49" charset="0"/>
              </a:rPr>
              <a:t>TABLE</a:t>
            </a:r>
            <a:r>
              <a:rPr lang="en-US" altLang="en-US" smtClean="0"/>
              <a:t> system privilege to Emily.</a:t>
            </a:r>
          </a:p>
          <a:p>
            <a:pPr lvl="2" eaLnBrk="1" hangingPunct="1">
              <a:lnSpc>
                <a:spcPct val="95000"/>
              </a:lnSpc>
              <a:buFont typeface="Times New Roman" pitchFamily="18" charset="0"/>
              <a:buNone/>
            </a:pPr>
            <a:r>
              <a:rPr lang="en-US" altLang="en-US" smtClean="0"/>
              <a:t>4.	Emily creates a table.</a:t>
            </a:r>
          </a:p>
          <a:p>
            <a:pPr lvl="2" eaLnBrk="1" hangingPunct="1">
              <a:lnSpc>
                <a:spcPct val="95000"/>
              </a:lnSpc>
              <a:buFont typeface="Times New Roman" pitchFamily="18" charset="0"/>
              <a:buNone/>
            </a:pPr>
            <a:r>
              <a:rPr lang="en-US" altLang="en-US" smtClean="0"/>
              <a:t>5.	The DBA revokes the </a:t>
            </a:r>
            <a:r>
              <a:rPr lang="en-US" altLang="en-US" smtClean="0">
                <a:latin typeface="Courier New" pitchFamily="49" charset="0"/>
              </a:rPr>
              <a:t>CREATE</a:t>
            </a:r>
            <a:r>
              <a:rPr lang="en-US" altLang="en-US" smtClean="0"/>
              <a:t> </a:t>
            </a:r>
            <a:r>
              <a:rPr lang="en-US" altLang="en-US" smtClean="0">
                <a:latin typeface="Courier New" pitchFamily="49" charset="0"/>
              </a:rPr>
              <a:t>TABLE</a:t>
            </a:r>
            <a:r>
              <a:rPr lang="en-US" altLang="en-US" smtClean="0"/>
              <a:t> system privilege from Joe.</a:t>
            </a:r>
          </a:p>
          <a:p>
            <a:pPr lvl="1" eaLnBrk="1" hangingPunct="1">
              <a:lnSpc>
                <a:spcPct val="95000"/>
              </a:lnSpc>
            </a:pPr>
            <a:r>
              <a:rPr lang="en-US" altLang="en-US" b="1" smtClean="0"/>
              <a:t>Result</a:t>
            </a:r>
          </a:p>
          <a:p>
            <a:pPr lvl="1" eaLnBrk="1" hangingPunct="1">
              <a:lnSpc>
                <a:spcPct val="95000"/>
              </a:lnSpc>
            </a:pPr>
            <a:r>
              <a:rPr lang="en-US" altLang="en-US" smtClean="0"/>
              <a:t>Joe’s table still exists, but Joe cannot create new tables. Emily’s table still exists, and she still has the </a:t>
            </a:r>
            <a:r>
              <a:rPr lang="en-US" altLang="en-US" smtClean="0">
                <a:latin typeface="Courier New" pitchFamily="49" charset="0"/>
              </a:rPr>
              <a:t>CREATE</a:t>
            </a:r>
            <a:r>
              <a:rPr lang="en-US" altLang="en-US" smtClean="0"/>
              <a:t> </a:t>
            </a:r>
            <a:r>
              <a:rPr lang="en-US" altLang="en-US" smtClean="0">
                <a:latin typeface="Courier New" pitchFamily="49" charset="0"/>
              </a:rPr>
              <a:t>TABLE</a:t>
            </a:r>
            <a:r>
              <a:rPr lang="en-US" altLang="en-US" smtClean="0"/>
              <a:t> system privilege.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8 - </a:t>
            </a:r>
            <a:fld id="{8930952F-926A-45D4-8DFA-4A2A2DB5169D}" type="slidenum">
              <a:rPr lang="en-US" altLang="en-US"/>
              <a:pPr/>
              <a:t>16</a:t>
            </a:fld>
            <a:endParaRPr lang="en-US" alt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457200" y="5221288"/>
            <a:ext cx="6076950" cy="3541712"/>
          </a:xfrm>
          <a:noFill/>
        </p:spPr>
        <p:txBody>
          <a:bodyPr/>
          <a:lstStyle/>
          <a:p>
            <a:pPr eaLnBrk="1" hangingPunct="1"/>
            <a:r>
              <a:rPr lang="en-US" altLang="en-US" smtClean="0"/>
              <a:t>Revoking Object Privileges with </a:t>
            </a:r>
            <a:r>
              <a:rPr lang="en-US" altLang="en-US" smtClean="0">
                <a:latin typeface="Courier New" pitchFamily="49" charset="0"/>
              </a:rPr>
              <a:t>GRANT OPTION</a:t>
            </a:r>
            <a:r>
              <a:rPr lang="en-US" altLang="en-US" smtClean="0"/>
              <a:t> </a:t>
            </a:r>
          </a:p>
          <a:p>
            <a:pPr lvl="1" eaLnBrk="1" hangingPunct="1"/>
            <a:r>
              <a:rPr lang="en-US" altLang="en-US" smtClean="0"/>
              <a:t>Cascading effects can be observed when revoking a system privilege that is related to a data manipulation language (DML) operation. For example, if the </a:t>
            </a:r>
            <a:r>
              <a:rPr lang="en-US" altLang="en-US" smtClean="0">
                <a:latin typeface="Courier New" pitchFamily="49" charset="0"/>
              </a:rPr>
              <a:t>SELECT</a:t>
            </a:r>
            <a:r>
              <a:rPr lang="en-US" altLang="en-US" smtClean="0"/>
              <a:t> </a:t>
            </a:r>
            <a:r>
              <a:rPr lang="en-US" altLang="en-US" smtClean="0">
                <a:latin typeface="Courier New" pitchFamily="49" charset="0"/>
              </a:rPr>
              <a:t>ANY</a:t>
            </a:r>
            <a:r>
              <a:rPr lang="en-US" altLang="en-US" smtClean="0"/>
              <a:t> </a:t>
            </a:r>
            <a:r>
              <a:rPr lang="en-US" altLang="en-US" smtClean="0">
                <a:latin typeface="Courier New" pitchFamily="49" charset="0"/>
              </a:rPr>
              <a:t>TABLE</a:t>
            </a:r>
            <a:r>
              <a:rPr lang="en-US" altLang="en-US" smtClean="0"/>
              <a:t> privilege is granted to a user, and if that user has created procedures that use the table, all procedures that are contained in the user’s schema must be recompiled before they can be used again.</a:t>
            </a:r>
          </a:p>
          <a:p>
            <a:pPr lvl="1" eaLnBrk="1" hangingPunct="1"/>
            <a:r>
              <a:rPr lang="en-US" altLang="en-US" smtClean="0"/>
              <a:t>Revoking object privileges also cascades when given with </a:t>
            </a:r>
            <a:r>
              <a:rPr lang="en-US" altLang="en-US" smtClean="0">
                <a:latin typeface="Courier New" pitchFamily="49" charset="0"/>
              </a:rPr>
              <a:t>GRANT</a:t>
            </a:r>
            <a:r>
              <a:rPr lang="en-US" altLang="en-US" smtClean="0"/>
              <a:t> </a:t>
            </a:r>
            <a:r>
              <a:rPr lang="en-US" altLang="en-US" smtClean="0">
                <a:latin typeface="Courier New" pitchFamily="49" charset="0"/>
              </a:rPr>
              <a:t>OPTION</a:t>
            </a:r>
            <a:r>
              <a:rPr lang="en-US" altLang="en-US" smtClean="0"/>
              <a:t>. As a user, you can revoke only those privileges that you have granted. For example, Bob cannot revoke the object privilege that Joe granted to Emily. Only the grantee or a user with the privilege called </a:t>
            </a:r>
            <a:r>
              <a:rPr lang="en-US" altLang="en-US" smtClean="0">
                <a:latin typeface="Courier New" pitchFamily="49" charset="0"/>
              </a:rPr>
              <a:t>GRANT ANY OBJECT PRIVILEGE</a:t>
            </a:r>
            <a:r>
              <a:rPr lang="en-US" altLang="en-US" smtClean="0"/>
              <a:t> can revoke object privileges. </a:t>
            </a:r>
          </a:p>
          <a:p>
            <a:pPr lvl="1" eaLnBrk="1" hangingPunct="1"/>
            <a:r>
              <a:rPr lang="en-US" altLang="en-US" b="1" smtClean="0"/>
              <a:t>Scenario</a:t>
            </a:r>
          </a:p>
          <a:p>
            <a:pPr lvl="2" eaLnBrk="1" hangingPunct="1">
              <a:buFont typeface="Times New Roman" pitchFamily="18" charset="0"/>
              <a:buNone/>
            </a:pPr>
            <a:r>
              <a:rPr lang="en-US" altLang="en-US" smtClean="0"/>
              <a:t>1.	Joe is granted the </a:t>
            </a:r>
            <a:r>
              <a:rPr lang="en-US" altLang="en-US" smtClean="0">
                <a:latin typeface="Courier New" pitchFamily="49" charset="0"/>
              </a:rPr>
              <a:t>SELECT</a:t>
            </a:r>
            <a:r>
              <a:rPr lang="en-US" altLang="en-US" smtClean="0"/>
              <a:t> object privilege on </a:t>
            </a:r>
            <a:r>
              <a:rPr lang="en-US" altLang="en-US" smtClean="0">
                <a:latin typeface="Courier New" pitchFamily="49" charset="0"/>
              </a:rPr>
              <a:t>EMPLOYEES</a:t>
            </a:r>
            <a:r>
              <a:rPr lang="en-US" altLang="en-US" smtClean="0"/>
              <a:t> with </a:t>
            </a:r>
            <a:r>
              <a:rPr lang="en-US" altLang="en-US" smtClean="0">
                <a:latin typeface="Courier New" pitchFamily="49" charset="0"/>
              </a:rPr>
              <a:t>GRANT</a:t>
            </a:r>
            <a:r>
              <a:rPr lang="en-US" altLang="en-US" smtClean="0"/>
              <a:t> </a:t>
            </a:r>
            <a:r>
              <a:rPr lang="en-US" altLang="en-US" smtClean="0">
                <a:latin typeface="Courier New" pitchFamily="49" charset="0"/>
              </a:rPr>
              <a:t>OPTION</a:t>
            </a:r>
            <a:r>
              <a:rPr lang="en-US" altLang="en-US" smtClean="0"/>
              <a:t>.</a:t>
            </a:r>
          </a:p>
          <a:p>
            <a:pPr lvl="2" eaLnBrk="1" hangingPunct="1">
              <a:buFont typeface="Times New Roman" pitchFamily="18" charset="0"/>
              <a:buNone/>
            </a:pPr>
            <a:r>
              <a:rPr lang="en-US" altLang="en-US" smtClean="0"/>
              <a:t>2.	Joe grants the </a:t>
            </a:r>
            <a:r>
              <a:rPr lang="en-US" altLang="en-US" smtClean="0">
                <a:latin typeface="Courier New" pitchFamily="49" charset="0"/>
              </a:rPr>
              <a:t>SELECT</a:t>
            </a:r>
            <a:r>
              <a:rPr lang="en-US" altLang="en-US" smtClean="0"/>
              <a:t> privilege on </a:t>
            </a:r>
            <a:r>
              <a:rPr lang="en-US" altLang="en-US" smtClean="0">
                <a:latin typeface="Courier New" pitchFamily="49" charset="0"/>
              </a:rPr>
              <a:t>EMPLOYEES</a:t>
            </a:r>
            <a:r>
              <a:rPr lang="en-US" altLang="en-US" smtClean="0"/>
              <a:t> to Emily.</a:t>
            </a:r>
          </a:p>
          <a:p>
            <a:pPr lvl="2" eaLnBrk="1" hangingPunct="1">
              <a:buFont typeface="Times New Roman" pitchFamily="18" charset="0"/>
              <a:buNone/>
            </a:pPr>
            <a:r>
              <a:rPr lang="en-US" altLang="en-US" smtClean="0"/>
              <a:t>3.	The </a:t>
            </a:r>
            <a:r>
              <a:rPr lang="en-US" altLang="en-US" smtClean="0">
                <a:latin typeface="Courier New" pitchFamily="49" charset="0"/>
              </a:rPr>
              <a:t>SELECT</a:t>
            </a:r>
            <a:r>
              <a:rPr lang="en-US" altLang="en-US" sz="1100" smtClean="0"/>
              <a:t> </a:t>
            </a:r>
            <a:r>
              <a:rPr lang="en-US" altLang="en-US" smtClean="0"/>
              <a:t>privilege is revoked from Joe. This revoke is cascaded to Emily as well.</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8 - </a:t>
            </a:r>
            <a:fld id="{B3D99FC0-2BC5-42D5-B39C-C885B10A0288}" type="slidenum">
              <a:rPr lang="en-US" altLang="en-US"/>
              <a:pPr/>
              <a:t>17</a:t>
            </a:fld>
            <a:endParaRPr lang="en-US" alt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457200" y="5221288"/>
            <a:ext cx="6076950" cy="3541712"/>
          </a:xfrm>
          <a:noFill/>
        </p:spPr>
        <p:txBody>
          <a:bodyPr/>
          <a:lstStyle/>
          <a:p>
            <a:pPr eaLnBrk="1" hangingPunct="1"/>
            <a:r>
              <a:rPr lang="en-US" altLang="en-US" smtClean="0"/>
              <a:t>Benefits of Roles</a:t>
            </a:r>
          </a:p>
          <a:p>
            <a:pPr lvl="2" eaLnBrk="1" hangingPunct="1">
              <a:spcBef>
                <a:spcPct val="25000"/>
              </a:spcBef>
            </a:pPr>
            <a:r>
              <a:rPr lang="en-US" altLang="en-US" b="1" smtClean="0"/>
              <a:t>Easier privilege management: </a:t>
            </a:r>
            <a:r>
              <a:rPr lang="en-US" altLang="en-US" smtClean="0"/>
              <a:t>Use roles to simplify privilege management. Rather than granting the same set of privileges to several users, you can grant the privileges to a role and then grant that role to each user. </a:t>
            </a:r>
          </a:p>
          <a:p>
            <a:pPr lvl="2" eaLnBrk="1" hangingPunct="1"/>
            <a:r>
              <a:rPr lang="en-US" altLang="en-US" b="1" smtClean="0"/>
              <a:t>Dynamic privilege management: </a:t>
            </a:r>
            <a:r>
              <a:rPr lang="en-US" altLang="en-US" smtClean="0"/>
              <a:t>If the privileges associated with a role are modified, all users who are granted the role acquire the modified privileges automatically and immediately.</a:t>
            </a:r>
          </a:p>
          <a:p>
            <a:pPr lvl="2" eaLnBrk="1" hangingPunct="1"/>
            <a:r>
              <a:rPr lang="en-US" altLang="en-US" b="1" smtClean="0"/>
              <a:t>Selective availability of privileges: </a:t>
            </a:r>
            <a:r>
              <a:rPr lang="en-US" altLang="en-US" smtClean="0"/>
              <a:t>Roles can be enabled and disabled to turn privileges on and off temporarily. This allows the privileges of the user to be controlled in a given situation.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8 - </a:t>
            </a:r>
            <a:fld id="{8CBD4EF1-BDE6-4077-8114-332CC5098735}" type="slidenum">
              <a:rPr lang="en-US" altLang="en-US"/>
              <a:pPr/>
              <a:t>18</a:t>
            </a:fld>
            <a:endParaRPr lang="en-US" alt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457200" y="5221288"/>
            <a:ext cx="6076950" cy="3541712"/>
          </a:xfrm>
          <a:noFill/>
        </p:spPr>
        <p:txBody>
          <a:bodyPr/>
          <a:lstStyle/>
          <a:p>
            <a:pPr eaLnBrk="1" hangingPunct="1"/>
            <a:r>
              <a:rPr lang="en-US" altLang="en-US" smtClean="0"/>
              <a:t>Assigning Privileges to Roles and Assigning Roles to Users</a:t>
            </a:r>
          </a:p>
          <a:p>
            <a:pPr lvl="1" eaLnBrk="1" hangingPunct="1"/>
            <a:r>
              <a:rPr lang="en-US" altLang="en-US" smtClean="0"/>
              <a:t>In most systems, it is time consuming and error prone to grant necessary privileges to each user individually. The Oracle software provides for easy and controlled privilege management through roles. Roles are named groups of related privileges that are granted to users or to other roles. Roles are designed to ease the administration of privileges in the database and, therefore, improve security.</a:t>
            </a:r>
          </a:p>
          <a:p>
            <a:pPr lvl="1" eaLnBrk="1" hangingPunct="1"/>
            <a:r>
              <a:rPr lang="en-US" altLang="en-US" b="1" smtClean="0"/>
              <a:t>Role characteristics</a:t>
            </a:r>
            <a:endParaRPr lang="en-US" altLang="en-US" smtClean="0"/>
          </a:p>
          <a:p>
            <a:pPr lvl="2" eaLnBrk="1" hangingPunct="1">
              <a:lnSpc>
                <a:spcPct val="95000"/>
              </a:lnSpc>
            </a:pPr>
            <a:r>
              <a:rPr lang="en-US" altLang="en-US" smtClean="0"/>
              <a:t>Privileges are granted to and revoked from roles as though the role were a user.</a:t>
            </a:r>
          </a:p>
          <a:p>
            <a:pPr lvl="2" eaLnBrk="1" hangingPunct="1">
              <a:lnSpc>
                <a:spcPct val="95000"/>
              </a:lnSpc>
            </a:pPr>
            <a:r>
              <a:rPr lang="en-US" altLang="en-US" smtClean="0"/>
              <a:t>Roles are granted to and revoked from users or other roles as though they were system privileges.</a:t>
            </a:r>
          </a:p>
          <a:p>
            <a:pPr lvl="2" eaLnBrk="1" hangingPunct="1">
              <a:lnSpc>
                <a:spcPct val="95000"/>
              </a:lnSpc>
            </a:pPr>
            <a:r>
              <a:rPr lang="en-US" altLang="en-US" smtClean="0"/>
              <a:t>A role can consist of both system and object privileges.</a:t>
            </a:r>
          </a:p>
          <a:p>
            <a:pPr lvl="2" eaLnBrk="1" hangingPunct="1">
              <a:lnSpc>
                <a:spcPct val="95000"/>
              </a:lnSpc>
            </a:pPr>
            <a:r>
              <a:rPr lang="en-US" altLang="en-US" smtClean="0"/>
              <a:t>A role can be enabled or disabled for each user who is granted the role.</a:t>
            </a:r>
          </a:p>
          <a:p>
            <a:pPr lvl="2" eaLnBrk="1" hangingPunct="1">
              <a:lnSpc>
                <a:spcPct val="95000"/>
              </a:lnSpc>
            </a:pPr>
            <a:r>
              <a:rPr lang="en-US" altLang="en-US" smtClean="0"/>
              <a:t>A role can require a password to be enabled.</a:t>
            </a:r>
          </a:p>
          <a:p>
            <a:pPr lvl="2" eaLnBrk="1" hangingPunct="1">
              <a:lnSpc>
                <a:spcPct val="95000"/>
              </a:lnSpc>
            </a:pPr>
            <a:r>
              <a:rPr lang="en-US" altLang="en-US" smtClean="0"/>
              <a:t>Roles are not owned by anyone, and they are not in any schema.</a:t>
            </a:r>
          </a:p>
          <a:p>
            <a:pPr lvl="1" eaLnBrk="1" hangingPunct="1"/>
            <a:r>
              <a:rPr lang="en-US" altLang="en-US" smtClean="0"/>
              <a:t>In the slide example, the </a:t>
            </a:r>
            <a:r>
              <a:rPr lang="en-US" altLang="en-US" smtClean="0">
                <a:latin typeface="Courier New" pitchFamily="49" charset="0"/>
              </a:rPr>
              <a:t>SELECT</a:t>
            </a:r>
            <a:r>
              <a:rPr lang="en-US" altLang="en-US" smtClean="0"/>
              <a:t> and </a:t>
            </a:r>
            <a:r>
              <a:rPr lang="en-US" altLang="en-US" smtClean="0">
                <a:latin typeface="Courier New" pitchFamily="49" charset="0"/>
              </a:rPr>
              <a:t>UPDATE</a:t>
            </a:r>
            <a:r>
              <a:rPr lang="en-US" altLang="en-US" smtClean="0"/>
              <a:t> privileges on the </a:t>
            </a:r>
            <a:r>
              <a:rPr lang="en-US" altLang="en-US" smtClean="0">
                <a:latin typeface="Courier New" pitchFamily="49" charset="0"/>
              </a:rPr>
              <a:t>employees</a:t>
            </a:r>
            <a:r>
              <a:rPr lang="en-US" altLang="en-US" smtClean="0"/>
              <a:t> table </a:t>
            </a:r>
            <a:r>
              <a:rPr lang="en-US" altLang="en-US" i="1" smtClean="0"/>
              <a:t>and</a:t>
            </a:r>
            <a:r>
              <a:rPr lang="en-US" altLang="en-US" smtClean="0"/>
              <a:t> the </a:t>
            </a:r>
            <a:r>
              <a:rPr lang="en-US" altLang="en-US" smtClean="0">
                <a:latin typeface="Courier New" pitchFamily="49" charset="0"/>
              </a:rPr>
              <a:t>CREATE</a:t>
            </a:r>
            <a:r>
              <a:rPr lang="en-US" altLang="en-US" smtClean="0"/>
              <a:t> </a:t>
            </a:r>
            <a:r>
              <a:rPr lang="en-US" altLang="en-US" smtClean="0">
                <a:latin typeface="Courier New" pitchFamily="49" charset="0"/>
              </a:rPr>
              <a:t>JOB</a:t>
            </a:r>
            <a:r>
              <a:rPr lang="en-US" altLang="en-US" smtClean="0"/>
              <a:t> system privilege are granted to the </a:t>
            </a:r>
            <a:r>
              <a:rPr lang="en-US" altLang="en-US" smtClean="0">
                <a:latin typeface="Courier New" pitchFamily="49" charset="0"/>
              </a:rPr>
              <a:t>HR_CLERK</a:t>
            </a:r>
            <a:r>
              <a:rPr lang="en-US" altLang="en-US" smtClean="0"/>
              <a:t> role. </a:t>
            </a:r>
            <a:r>
              <a:rPr lang="en-US" altLang="en-US" smtClean="0">
                <a:latin typeface="Courier New" pitchFamily="49" charset="0"/>
              </a:rPr>
              <a:t>DELETE</a:t>
            </a:r>
            <a:r>
              <a:rPr lang="en-US" altLang="en-US" smtClean="0"/>
              <a:t> and </a:t>
            </a:r>
            <a:r>
              <a:rPr lang="en-US" altLang="en-US" smtClean="0">
                <a:latin typeface="Courier New" pitchFamily="49" charset="0"/>
              </a:rPr>
              <a:t>INSERT</a:t>
            </a:r>
            <a:r>
              <a:rPr lang="en-US" altLang="en-US" smtClean="0"/>
              <a:t> privileges on the </a:t>
            </a:r>
            <a:r>
              <a:rPr lang="en-US" altLang="en-US" smtClean="0">
                <a:latin typeface="Courier New" pitchFamily="49" charset="0"/>
              </a:rPr>
              <a:t>employees</a:t>
            </a:r>
            <a:r>
              <a:rPr lang="en-US" altLang="en-US" smtClean="0"/>
              <a:t> table </a:t>
            </a:r>
            <a:r>
              <a:rPr lang="en-US" altLang="en-US" i="1" smtClean="0"/>
              <a:t>and</a:t>
            </a:r>
            <a:r>
              <a:rPr lang="en-US" altLang="en-US" smtClean="0"/>
              <a:t> the </a:t>
            </a:r>
            <a:r>
              <a:rPr lang="en-US" altLang="en-US" smtClean="0">
                <a:latin typeface="Courier New" pitchFamily="49" charset="0"/>
              </a:rPr>
              <a:t>HR_CLERK</a:t>
            </a:r>
            <a:r>
              <a:rPr lang="en-US" altLang="en-US" smtClean="0"/>
              <a:t> role are granted to the </a:t>
            </a:r>
            <a:r>
              <a:rPr lang="en-US" altLang="en-US" smtClean="0">
                <a:latin typeface="Courier New" pitchFamily="49" charset="0"/>
              </a:rPr>
              <a:t>HR_MGR</a:t>
            </a:r>
            <a:r>
              <a:rPr lang="en-US" altLang="en-US" smtClean="0"/>
              <a:t> role.</a:t>
            </a:r>
            <a:br>
              <a:rPr lang="en-US" altLang="en-US" smtClean="0"/>
            </a:br>
            <a:r>
              <a:rPr lang="en-US" altLang="en-US" smtClean="0"/>
              <a:t>The manager is granted the </a:t>
            </a:r>
            <a:r>
              <a:rPr lang="en-US" altLang="en-US" smtClean="0">
                <a:latin typeface="Courier New" pitchFamily="49" charset="0"/>
              </a:rPr>
              <a:t>HR_MGR</a:t>
            </a:r>
            <a:r>
              <a:rPr lang="en-US" altLang="en-US" smtClean="0"/>
              <a:t> role and can now select, delete, insert, and update the </a:t>
            </a:r>
            <a:r>
              <a:rPr lang="en-US" altLang="en-US" smtClean="0">
                <a:latin typeface="Courier New" pitchFamily="49" charset="0"/>
              </a:rPr>
              <a:t>employees</a:t>
            </a:r>
            <a:r>
              <a:rPr lang="en-US" altLang="en-US" smtClean="0"/>
              <a:t> table.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8 - </a:t>
            </a:r>
            <a:fld id="{D8997482-084D-480A-B716-3B5C87E0F781}" type="slidenum">
              <a:rPr lang="en-US" altLang="en-US"/>
              <a:pPr/>
              <a:t>19</a:t>
            </a:fld>
            <a:endParaRPr lang="en-US"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457200" y="5221288"/>
            <a:ext cx="6076950" cy="3541712"/>
          </a:xfrm>
          <a:noFill/>
        </p:spPr>
        <p:txBody>
          <a:bodyPr/>
          <a:lstStyle/>
          <a:p>
            <a:pPr eaLnBrk="1" hangingPunct="1"/>
            <a:r>
              <a:rPr lang="en-US" altLang="en-US" smtClean="0"/>
              <a:t>Predefined Roles</a:t>
            </a:r>
          </a:p>
          <a:p>
            <a:pPr lvl="1" eaLnBrk="1" hangingPunct="1"/>
            <a:r>
              <a:rPr lang="en-US" altLang="en-US" smtClean="0"/>
              <a:t>There are several roles that are defined automatically for Oracle databases when you run database creation scripts. </a:t>
            </a:r>
            <a:r>
              <a:rPr lang="en-US" altLang="en-US" smtClean="0">
                <a:latin typeface="Courier New" pitchFamily="49" charset="0"/>
              </a:rPr>
              <a:t>CONNECT</a:t>
            </a:r>
            <a:r>
              <a:rPr lang="en-US" altLang="en-US" smtClean="0"/>
              <a:t> is granted automatically to any user that is created with Enterprise Manager. For security reasons, the </a:t>
            </a:r>
            <a:r>
              <a:rPr lang="en-US" altLang="en-US" smtClean="0">
                <a:latin typeface="Courier New" pitchFamily="49" charset="0"/>
              </a:rPr>
              <a:t>CONNECT</a:t>
            </a:r>
            <a:r>
              <a:rPr lang="en-US" altLang="en-US" smtClean="0"/>
              <a:t> role has contained only the </a:t>
            </a:r>
            <a:r>
              <a:rPr lang="en-US" altLang="en-US" smtClean="0">
                <a:latin typeface="Courier New" pitchFamily="49" charset="0"/>
              </a:rPr>
              <a:t>CREATE SESSION</a:t>
            </a:r>
            <a:r>
              <a:rPr lang="en-US" altLang="en-US" smtClean="0"/>
              <a:t> privilege since version 10.2.0 of the Oracle Database.</a:t>
            </a:r>
          </a:p>
          <a:p>
            <a:pPr lvl="1">
              <a:buSzPct val="70000"/>
            </a:pPr>
            <a:r>
              <a:rPr lang="en-US" altLang="en-US" b="1" smtClean="0"/>
              <a:t>Note:</a:t>
            </a:r>
            <a:r>
              <a:rPr lang="en-US" altLang="en-US" smtClean="0"/>
              <a:t> Be aware that granting the </a:t>
            </a:r>
            <a:r>
              <a:rPr lang="en-US" altLang="en-US" smtClean="0">
                <a:latin typeface="Courier New" pitchFamily="49" charset="0"/>
              </a:rPr>
              <a:t>RESOURCE</a:t>
            </a:r>
            <a:r>
              <a:rPr lang="en-US" altLang="en-US" smtClean="0"/>
              <a:t> role includes granting the </a:t>
            </a:r>
            <a:r>
              <a:rPr lang="en-US" altLang="en-US" smtClean="0">
                <a:latin typeface="Courier New" pitchFamily="49" charset="0"/>
              </a:rPr>
              <a:t>UNLIMITED TABLESPACE</a:t>
            </a:r>
            <a:r>
              <a:rPr lang="en-US" altLang="en-US" smtClean="0"/>
              <a:t> privilege.</a:t>
            </a:r>
          </a:p>
          <a:p>
            <a:pPr lvl="1" eaLnBrk="1" hangingPunct="1"/>
            <a:r>
              <a:rPr lang="en-US" altLang="en-US" b="1" smtClean="0"/>
              <a:t>Functional Roles</a:t>
            </a:r>
          </a:p>
          <a:p>
            <a:pPr lvl="1" eaLnBrk="1" hangingPunct="1"/>
            <a:r>
              <a:rPr lang="en-US" altLang="en-US" smtClean="0"/>
              <a:t>Other roles that authorize you to administer special functions are created when that functionality is installed. For example, </a:t>
            </a:r>
            <a:r>
              <a:rPr lang="en-US" altLang="en-US" smtClean="0">
                <a:latin typeface="Courier New" pitchFamily="49" charset="0"/>
              </a:rPr>
              <a:t>XDBADMIN</a:t>
            </a:r>
            <a:r>
              <a:rPr lang="en-US" altLang="en-US" smtClean="0"/>
              <a:t> contains the privileges required to administer the Extensible Markup Language (XML) database if that feature is installed. </a:t>
            </a:r>
            <a:r>
              <a:rPr lang="en-US" altLang="en-US" smtClean="0">
                <a:latin typeface="Courier New" pitchFamily="49" charset="0"/>
              </a:rPr>
              <a:t>AQ_ADMINISTRATOR_ROLE</a:t>
            </a:r>
            <a:r>
              <a:rPr lang="en-US" altLang="en-US" smtClean="0"/>
              <a:t> provides privileges to administer advanced queuing. </a:t>
            </a:r>
            <a:r>
              <a:rPr lang="en-US" altLang="en-US" smtClean="0">
                <a:latin typeface="Courier New" pitchFamily="49" charset="0"/>
              </a:rPr>
              <a:t>HS_ADMIN_ROLE</a:t>
            </a:r>
            <a:r>
              <a:rPr lang="en-US" altLang="en-US" smtClean="0"/>
              <a:t> includes the privileges needed to administer heterogeneous services. </a:t>
            </a:r>
          </a:p>
          <a:p>
            <a:pPr lvl="1" eaLnBrk="1" hangingPunct="1"/>
            <a:r>
              <a:rPr lang="en-US" altLang="en-US" smtClean="0"/>
              <a:t>You must not alter the privileges granted to these functional roles without the assistance of Oracle Support because you may inadvertently disable the needed functionality.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8 - </a:t>
            </a:r>
            <a:fld id="{7C9C7639-88F0-4E9C-9E40-506A6C46FEEF}" type="slidenum">
              <a:rPr lang="en-US" altLang="en-US"/>
              <a:pPr/>
              <a:t>2</a:t>
            </a:fld>
            <a:endParaRPr lang="en-US" altLang="en-US"/>
          </a:p>
        </p:txBody>
      </p:sp>
      <p:sp>
        <p:nvSpPr>
          <p:cNvPr id="46083" name="Rectangle 4"/>
          <p:cNvSpPr>
            <a:spLocks noGrp="1" noRot="1" noChangeAspect="1" noChangeArrowheads="1" noTextEdit="1"/>
          </p:cNvSpPr>
          <p:nvPr>
            <p:ph type="sldImg"/>
          </p:nvPr>
        </p:nvSpPr>
        <p:spPr>
          <a:ln/>
        </p:spPr>
      </p:sp>
      <p:sp>
        <p:nvSpPr>
          <p:cNvPr id="46084" name="Rectangle 5"/>
          <p:cNvSpPr>
            <a:spLocks noGrp="1" noChangeArrowheads="1"/>
          </p:cNvSpPr>
          <p:nvPr>
            <p:ph type="body" idx="1"/>
          </p:nvPr>
        </p:nvSpPr>
        <p:spPr>
          <a:noFill/>
        </p:spPr>
        <p:txBody>
          <a:bodyPr/>
          <a:lstStyle/>
          <a:p>
            <a:pPr eaLnBrk="1" hangingPunct="1"/>
            <a:r>
              <a:rPr lang="en-US" altLang="en-US" smtClean="0"/>
              <a:t>Objectives</a:t>
            </a:r>
          </a:p>
          <a:p>
            <a:pPr lvl="1" eaLnBrk="1" hangingPunct="1"/>
            <a:r>
              <a:rPr lang="en-US" altLang="en-US" smtClean="0"/>
              <a:t>The following terms relate to administering database users and assist you in understanding the objectives:</a:t>
            </a:r>
          </a:p>
          <a:p>
            <a:pPr lvl="2" eaLnBrk="1" hangingPunct="1"/>
            <a:r>
              <a:rPr lang="en-US" altLang="en-US" smtClean="0"/>
              <a:t>A </a:t>
            </a:r>
            <a:r>
              <a:rPr lang="en-US" altLang="en-US" i="1" smtClean="0"/>
              <a:t>database user account</a:t>
            </a:r>
            <a:r>
              <a:rPr lang="en-US" altLang="en-US" smtClean="0"/>
              <a:t> is a way to organize the ownership of and access to database objects.</a:t>
            </a:r>
          </a:p>
          <a:p>
            <a:pPr lvl="2" eaLnBrk="1" hangingPunct="1"/>
            <a:r>
              <a:rPr lang="en-US" altLang="en-US" smtClean="0"/>
              <a:t>A </a:t>
            </a:r>
            <a:r>
              <a:rPr lang="en-US" altLang="en-US" i="1" smtClean="0"/>
              <a:t>password</a:t>
            </a:r>
            <a:r>
              <a:rPr lang="en-US" altLang="en-US" smtClean="0"/>
              <a:t> is an authentication by the Oracle database.</a:t>
            </a:r>
          </a:p>
          <a:p>
            <a:pPr lvl="2" eaLnBrk="1" hangingPunct="1"/>
            <a:r>
              <a:rPr lang="en-US" altLang="en-US" smtClean="0"/>
              <a:t>A </a:t>
            </a:r>
            <a:r>
              <a:rPr lang="en-US" altLang="en-US" i="1" smtClean="0"/>
              <a:t>privilege</a:t>
            </a:r>
            <a:r>
              <a:rPr lang="en-US" altLang="en-US" smtClean="0"/>
              <a:t> is a right to execute a particular type of SQL statement or to access another user’s object.</a:t>
            </a:r>
          </a:p>
          <a:p>
            <a:pPr lvl="2" eaLnBrk="1" hangingPunct="1"/>
            <a:r>
              <a:rPr lang="en-US" altLang="en-US" smtClean="0"/>
              <a:t>A </a:t>
            </a:r>
            <a:r>
              <a:rPr lang="en-US" altLang="en-US" i="1" smtClean="0"/>
              <a:t>role</a:t>
            </a:r>
            <a:r>
              <a:rPr lang="en-US" altLang="en-US" smtClean="0"/>
              <a:t> is a named group of related privileges that are granted to users or to other roles. </a:t>
            </a:r>
          </a:p>
          <a:p>
            <a:pPr lvl="2" eaLnBrk="1" hangingPunct="1"/>
            <a:r>
              <a:rPr lang="en-US" altLang="en-US" i="1" smtClean="0"/>
              <a:t>Profiles</a:t>
            </a:r>
            <a:r>
              <a:rPr lang="en-US" altLang="en-US" smtClean="0"/>
              <a:t> impose a named set of resource limits on database usage and instance resources and manage account status and password management rules.</a:t>
            </a:r>
          </a:p>
          <a:p>
            <a:pPr lvl="2" eaLnBrk="1" hangingPunct="1"/>
            <a:r>
              <a:rPr lang="en-US" altLang="en-US" smtClean="0"/>
              <a:t>A</a:t>
            </a:r>
            <a:r>
              <a:rPr lang="en-US" altLang="en-US" i="1" smtClean="0"/>
              <a:t> quota</a:t>
            </a:r>
            <a:r>
              <a:rPr lang="en-US" altLang="en-US" smtClean="0"/>
              <a:t> is a space allowance in a given tablespace. This is one of the ways by which you can control resource usage by users.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8 - </a:t>
            </a:r>
            <a:fld id="{E5CF8E0B-C7A8-4B2D-94A1-98A5564B9CA1}" type="slidenum">
              <a:rPr lang="en-US" altLang="en-US"/>
              <a:pPr/>
              <a:t>20</a:t>
            </a:fld>
            <a:endParaRPr lang="en-US" alt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457200" y="5221288"/>
            <a:ext cx="6076950" cy="3541712"/>
          </a:xfrm>
          <a:noFill/>
        </p:spPr>
        <p:txBody>
          <a:bodyPr/>
          <a:lstStyle/>
          <a:p>
            <a:pPr eaLnBrk="1" hangingPunct="1"/>
            <a:r>
              <a:rPr lang="en-US" altLang="en-US" smtClean="0"/>
              <a:t>Creating a Role</a:t>
            </a:r>
          </a:p>
          <a:p>
            <a:pPr lvl="1" eaLnBrk="1" hangingPunct="1"/>
            <a:r>
              <a:rPr lang="en-US" altLang="en-US" smtClean="0"/>
              <a:t>A </a:t>
            </a:r>
            <a:r>
              <a:rPr lang="en-US" altLang="en-US" i="1" smtClean="0"/>
              <a:t>role</a:t>
            </a:r>
            <a:r>
              <a:rPr lang="en-US" altLang="en-US" smtClean="0"/>
              <a:t> is a named group of related privileges that are granted to users or to other roles. A DBA manages privileges through roles.</a:t>
            </a:r>
          </a:p>
          <a:p>
            <a:pPr lvl="1">
              <a:buFontTx/>
              <a:buNone/>
            </a:pPr>
            <a:r>
              <a:rPr lang="en-US" altLang="en-US" smtClean="0"/>
              <a:t>To create a role, perform the following steps:</a:t>
            </a:r>
          </a:p>
          <a:p>
            <a:pPr lvl="2">
              <a:buFont typeface="Times New Roman" pitchFamily="18" charset="0"/>
              <a:buNone/>
            </a:pPr>
            <a:r>
              <a:rPr lang="en-US" altLang="en-US" smtClean="0"/>
              <a:t>1.	In Enterprise Manager Database Control, </a:t>
            </a:r>
            <a:r>
              <a:rPr lang="en-US" altLang="en-US" smtClean="0">
                <a:cs typeface="Times New Roman" pitchFamily="18" charset="0"/>
              </a:rPr>
              <a:t>click the Server tab and then click Roles under the Security heading.</a:t>
            </a:r>
            <a:endParaRPr lang="en-US" altLang="en-US" smtClean="0"/>
          </a:p>
          <a:p>
            <a:pPr lvl="2">
              <a:buFont typeface="Times New Roman" pitchFamily="18" charset="0"/>
              <a:buNone/>
            </a:pPr>
            <a:r>
              <a:rPr lang="en-US" altLang="en-US" smtClean="0"/>
              <a:t>2.	Click the Create button.</a:t>
            </a:r>
          </a:p>
          <a:p>
            <a:pPr lvl="2">
              <a:buFont typeface="Times New Roman" pitchFamily="18" charset="0"/>
              <a:buNone/>
            </a:pPr>
            <a:r>
              <a:rPr lang="en-US" altLang="en-US" smtClean="0"/>
              <a:t>3.	On the General tab, enter a name for the role.</a:t>
            </a:r>
          </a:p>
          <a:p>
            <a:pPr lvl="2">
              <a:buFont typeface="Times New Roman" pitchFamily="18" charset="0"/>
              <a:buNone/>
            </a:pPr>
            <a:r>
              <a:rPr lang="en-US" altLang="en-US" smtClean="0"/>
              <a:t>4.	Optionally, add the system privileges, object privileges, and other roles as required. The role can be edited at a later time to modify these settings if necessary.</a:t>
            </a:r>
          </a:p>
          <a:p>
            <a:pPr lvl="2">
              <a:buFont typeface="Times New Roman" pitchFamily="18" charset="0"/>
              <a:buNone/>
            </a:pPr>
            <a:r>
              <a:rPr lang="en-US" altLang="en-US" smtClean="0"/>
              <a:t>5.	Click OK when finished.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8 - </a:t>
            </a:r>
            <a:fld id="{DA7E2CCD-6AA0-4EBE-BD19-6ACADE4AE0F2}" type="slidenum">
              <a:rPr lang="en-US" altLang="en-US"/>
              <a:pPr/>
              <a:t>21</a:t>
            </a:fld>
            <a:endParaRPr lang="en-US" alt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xfrm>
            <a:off x="457200" y="5221288"/>
            <a:ext cx="6076950" cy="3541712"/>
          </a:xfrm>
          <a:noFill/>
        </p:spPr>
        <p:txBody>
          <a:bodyPr/>
          <a:lstStyle/>
          <a:p>
            <a:pPr eaLnBrk="1" hangingPunct="1"/>
            <a:r>
              <a:rPr lang="en-US" altLang="en-US" smtClean="0"/>
              <a:t>Secure Roles</a:t>
            </a:r>
            <a:endParaRPr lang="en-US" altLang="en-US" i="1" u="sng" smtClean="0">
              <a:solidFill>
                <a:srgbClr val="0000FF"/>
              </a:solidFill>
            </a:endParaRPr>
          </a:p>
          <a:p>
            <a:pPr lvl="1" eaLnBrk="1" hangingPunct="1"/>
            <a:r>
              <a:rPr lang="en-US" altLang="en-US" smtClean="0"/>
              <a:t>Roles are usually enabled by default, which means that if a role is granted to a user, then that user can exercise the privileges given to the role. Default roles are assigned to the user at connect time. </a:t>
            </a:r>
          </a:p>
          <a:p>
            <a:pPr lvl="1" eaLnBrk="1" hangingPunct="1"/>
            <a:r>
              <a:rPr lang="en-US" altLang="en-US" smtClean="0"/>
              <a:t>It is possible to:</a:t>
            </a:r>
          </a:p>
          <a:p>
            <a:pPr lvl="2" eaLnBrk="1" hangingPunct="1"/>
            <a:r>
              <a:rPr lang="en-US" altLang="en-US" smtClean="0"/>
              <a:t>Make a role nondefault. When the role is granted to a user, deselect the DEFAULT check box. The user must now explicitly enable the role before the role’s privileges can be exercised.</a:t>
            </a:r>
          </a:p>
          <a:p>
            <a:pPr lvl="2" eaLnBrk="1" hangingPunct="1"/>
            <a:r>
              <a:rPr lang="en-US" altLang="en-US" smtClean="0"/>
              <a:t>Have a role require additional authentication. The default authentication for a role is None, but it is possible to have the role require additional authentication before it can be set.</a:t>
            </a:r>
          </a:p>
          <a:p>
            <a:pPr lvl="2" eaLnBrk="1" hangingPunct="1"/>
            <a:r>
              <a:rPr lang="en-US" altLang="en-US" smtClean="0"/>
              <a:t>Create secure application roles that can be enabled only by executing a PL/SQL procedure successfully. The PL/SQL procedure can check things such as the user’s network address, the program that the user is running, the time of day, and other elements needed to properly secure a group of permissions.</a:t>
            </a:r>
          </a:p>
          <a:p>
            <a:pPr lvl="2" eaLnBrk="1" hangingPunct="1"/>
            <a:r>
              <a:rPr lang="en-US" altLang="en-US" smtClean="0"/>
              <a:t>Administer roles easily using the Oracle Database Vault option. Secure application roles are simplified, and traditional roles can be further restricted.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8 - </a:t>
            </a:r>
            <a:fld id="{F720B5EF-1DF7-4AE8-BED8-800D9A5AC91C}" type="slidenum">
              <a:rPr lang="en-US" altLang="en-US"/>
              <a:pPr/>
              <a:t>22</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457200" y="5221288"/>
            <a:ext cx="6076950" cy="3541712"/>
          </a:xfrm>
          <a:noFill/>
        </p:spPr>
        <p:txBody>
          <a:bodyPr/>
          <a:lstStyle/>
          <a:p>
            <a:pPr>
              <a:buFontTx/>
              <a:buNone/>
            </a:pPr>
            <a:r>
              <a:rPr lang="en-US" altLang="en-US" smtClean="0"/>
              <a:t>Assigning Roles to Users</a:t>
            </a:r>
          </a:p>
          <a:p>
            <a:pPr lvl="1">
              <a:buFontTx/>
              <a:buNone/>
            </a:pPr>
            <a:r>
              <a:rPr lang="en-US" altLang="en-US" smtClean="0"/>
              <a:t>You can use roles to administer database privileges. You can add privileges to a role and grant the role to a user. The user can then enable the role and exercise the privileges granted by the role. A role contains all privileges that are granted to that role and all privileges of other roles that are granted to it. </a:t>
            </a:r>
          </a:p>
          <a:p>
            <a:pPr lvl="1">
              <a:buFontTx/>
              <a:buNone/>
            </a:pPr>
            <a:r>
              <a:rPr lang="en-US" altLang="en-US" smtClean="0"/>
              <a:t>By default, Enterprise Manager automatically grants the </a:t>
            </a:r>
            <a:r>
              <a:rPr lang="en-US" altLang="en-US" smtClean="0">
                <a:latin typeface="Courier New" pitchFamily="49" charset="0"/>
              </a:rPr>
              <a:t>CONNECT</a:t>
            </a:r>
            <a:r>
              <a:rPr lang="en-US" altLang="en-US" smtClean="0"/>
              <a:t> role to new users. This allows users to connect to the database and create database objects in their own schemas.</a:t>
            </a:r>
          </a:p>
          <a:p>
            <a:pPr lvl="1">
              <a:buFontTx/>
              <a:buNone/>
            </a:pPr>
            <a:r>
              <a:rPr lang="en-US" altLang="en-US" smtClean="0"/>
              <a:t>To assign a role to a user:</a:t>
            </a:r>
          </a:p>
          <a:p>
            <a:pPr lvl="2">
              <a:buFont typeface="Times New Roman" pitchFamily="18" charset="0"/>
              <a:buNone/>
            </a:pPr>
            <a:r>
              <a:rPr lang="en-US" altLang="en-US" smtClean="0"/>
              <a:t>1.	In Enterprise Manager Database Control, </a:t>
            </a:r>
            <a:r>
              <a:rPr lang="en-US" altLang="en-US" smtClean="0">
                <a:cs typeface="Times New Roman" pitchFamily="18" charset="0"/>
              </a:rPr>
              <a:t>click the Server tab and then click Users under the Security heading.</a:t>
            </a:r>
            <a:r>
              <a:rPr lang="en-US" altLang="en-US" smtClean="0"/>
              <a:t> </a:t>
            </a:r>
          </a:p>
          <a:p>
            <a:pPr lvl="2">
              <a:buFont typeface="Times New Roman" pitchFamily="18" charset="0"/>
              <a:buNone/>
            </a:pPr>
            <a:r>
              <a:rPr lang="en-US" altLang="en-US" smtClean="0"/>
              <a:t>2.	Select the user and click the Edit button.</a:t>
            </a:r>
          </a:p>
          <a:p>
            <a:pPr lvl="2">
              <a:buFont typeface="Times New Roman" pitchFamily="18" charset="0"/>
              <a:buNone/>
            </a:pPr>
            <a:r>
              <a:rPr lang="en-US" altLang="en-US" smtClean="0"/>
              <a:t>3.	Click the Roles tab, and then click the Edit List button.</a:t>
            </a:r>
          </a:p>
          <a:p>
            <a:pPr lvl="2">
              <a:buFont typeface="Times New Roman" pitchFamily="18" charset="0"/>
              <a:buNone/>
            </a:pPr>
            <a:r>
              <a:rPr lang="en-US" altLang="en-US" smtClean="0"/>
              <a:t>4.	Select the desired role under Available Roles and move it under Selected Roles.</a:t>
            </a:r>
          </a:p>
          <a:p>
            <a:pPr lvl="2">
              <a:buFont typeface="Times New Roman" pitchFamily="18" charset="0"/>
              <a:buNone/>
            </a:pPr>
            <a:r>
              <a:rPr lang="en-US" altLang="en-US" smtClean="0"/>
              <a:t>5.	When you have assigned all appropriate roles, click the OK button.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8 - </a:t>
            </a:r>
            <a:fld id="{D60BE411-BA1D-4A46-933B-892618D667E4}" type="slidenum">
              <a:rPr lang="en-US" altLang="en-US"/>
              <a:pPr/>
              <a:t>23</a:t>
            </a:fld>
            <a:endParaRPr lang="en-US" alt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457200" y="5221288"/>
            <a:ext cx="6076950" cy="3541712"/>
          </a:xfrm>
          <a:noFill/>
        </p:spPr>
        <p:txBody>
          <a:bodyPr/>
          <a:lstStyle/>
          <a:p>
            <a:pPr eaLnBrk="1" hangingPunct="1"/>
            <a:r>
              <a:rPr lang="en-US" altLang="en-US" smtClean="0"/>
              <a:t>Answer: 2</a:t>
            </a:r>
          </a:p>
          <a:p>
            <a:pPr eaLnBrk="1" hangingPunct="1"/>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8 - </a:t>
            </a:r>
            <a:fld id="{CFD99445-0EA4-43BA-BCEA-65FB6B685DDB}" type="slidenum">
              <a:rPr lang="en-US" altLang="en-US"/>
              <a:pPr/>
              <a:t>24</a:t>
            </a:fld>
            <a:endParaRPr lang="en-US" alt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xfrm>
            <a:off x="457200" y="5221288"/>
            <a:ext cx="6076950" cy="3541712"/>
          </a:xfrm>
          <a:noFill/>
        </p:spPr>
        <p:txBody>
          <a:bodyPr/>
          <a:lstStyle/>
          <a:p>
            <a:pPr eaLnBrk="1" hangingPunct="1"/>
            <a:r>
              <a:rPr lang="en-US" altLang="en-US" smtClean="0"/>
              <a:t>Answers: 1, 2</a:t>
            </a:r>
          </a:p>
          <a:p>
            <a:pPr eaLnBrk="1" hangingPunct="1"/>
            <a:endParaRPr lang="en-US" altLang="en-US" smtClean="0"/>
          </a:p>
          <a:p>
            <a:pPr eaLnBrk="1" hangingPunct="1"/>
            <a:endParaRPr lang="en-US" altLang="en-US" b="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8 - </a:t>
            </a:r>
            <a:fld id="{FCBF5CA1-1800-4985-8D61-1EE2767CE284}" type="slidenum">
              <a:rPr lang="en-US" altLang="en-US"/>
              <a:pPr/>
              <a:t>25</a:t>
            </a:fld>
            <a:endParaRPr lang="en-US" alt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xfrm>
            <a:off x="457200" y="5221288"/>
            <a:ext cx="6076950" cy="3541712"/>
          </a:xfrm>
          <a:noFill/>
        </p:spPr>
        <p:txBody>
          <a:bodyPr/>
          <a:lstStyle/>
          <a:p>
            <a:pPr eaLnBrk="1" hangingPunct="1"/>
            <a:r>
              <a:rPr lang="en-US" altLang="en-US" smtClean="0"/>
              <a:t>Profiles and Users</a:t>
            </a:r>
          </a:p>
          <a:p>
            <a:pPr lvl="1" eaLnBrk="1" hangingPunct="1"/>
            <a:r>
              <a:rPr lang="en-US" altLang="en-US" smtClean="0"/>
              <a:t>Profiles impose a named set of resource limits on database usage and instance resources. Profiles also manage the account status and place limitations on users’ passwords (length, expiration time, and so on). Every user is assigned a profile and may belong to only one profile at any given time. If users have already logged in when you change their profile, the change does not take effect until their next login.</a:t>
            </a:r>
          </a:p>
          <a:p>
            <a:pPr lvl="1">
              <a:buFontTx/>
              <a:buNone/>
            </a:pPr>
            <a:r>
              <a:rPr lang="en-US" altLang="en-US" smtClean="0"/>
              <a:t>The </a:t>
            </a:r>
            <a:r>
              <a:rPr lang="en-US" altLang="en-US" smtClean="0">
                <a:latin typeface="Courier New" pitchFamily="49" charset="0"/>
              </a:rPr>
              <a:t>DEFAULT</a:t>
            </a:r>
            <a:r>
              <a:rPr lang="en-US" altLang="en-US" smtClean="0"/>
              <a:t> profile serves as the basis for all other profiles. As illustrated in the slide, limitations for a profile can be implicitly specified (as in CPU/Session), can be unlimited (as in CPU/Call), or can reference whatever setting is in the </a:t>
            </a:r>
            <a:r>
              <a:rPr lang="en-US" altLang="en-US" smtClean="0">
                <a:latin typeface="Courier New" pitchFamily="49" charset="0"/>
              </a:rPr>
              <a:t>DEFAULT</a:t>
            </a:r>
            <a:r>
              <a:rPr lang="en-US" altLang="en-US" smtClean="0"/>
              <a:t> profile (as in Connect Time).</a:t>
            </a:r>
          </a:p>
          <a:p>
            <a:pPr lvl="1">
              <a:buFontTx/>
              <a:buNone/>
            </a:pPr>
            <a:r>
              <a:rPr lang="en-US" altLang="en-US" smtClean="0"/>
              <a:t>Profiles cannot impose resource limitations on users unless the </a:t>
            </a:r>
            <a:r>
              <a:rPr lang="en-US" altLang="en-US" smtClean="0">
                <a:latin typeface="Courier New" pitchFamily="49" charset="0"/>
              </a:rPr>
              <a:t>RESOURCE_LIMIT</a:t>
            </a:r>
            <a:r>
              <a:rPr lang="en-US" altLang="en-US" smtClean="0"/>
              <a:t> initialization parameter is set to </a:t>
            </a:r>
            <a:r>
              <a:rPr lang="en-US" altLang="en-US" smtClean="0">
                <a:latin typeface="Courier New" pitchFamily="49" charset="0"/>
              </a:rPr>
              <a:t>TRUE</a:t>
            </a:r>
            <a:r>
              <a:rPr lang="en-US" altLang="en-US" smtClean="0"/>
              <a:t>. With </a:t>
            </a:r>
            <a:r>
              <a:rPr lang="en-US" altLang="en-US" smtClean="0">
                <a:latin typeface="Courier New" pitchFamily="49" charset="0"/>
              </a:rPr>
              <a:t>RESOURCE_LIMIT</a:t>
            </a:r>
            <a:r>
              <a:rPr lang="en-US" altLang="en-US" smtClean="0"/>
              <a:t> at its default value of </a:t>
            </a:r>
            <a:r>
              <a:rPr lang="en-US" altLang="en-US" smtClean="0">
                <a:latin typeface="Courier New" pitchFamily="49" charset="0"/>
              </a:rPr>
              <a:t>FALSE</a:t>
            </a:r>
            <a:r>
              <a:rPr lang="en-US" altLang="en-US" smtClean="0"/>
              <a:t>, profile resource limitations are ignored. Profile password settings are always enforced</a:t>
            </a:r>
          </a:p>
          <a:p>
            <a:pPr lvl="1">
              <a:lnSpc>
                <a:spcPct val="90000"/>
              </a:lnSpc>
              <a:buFontTx/>
              <a:buNone/>
            </a:pPr>
            <a:r>
              <a:rPr lang="en-US" altLang="en-US" smtClean="0"/>
              <a:t>Profiles enable the administrator to control the following system resources:</a:t>
            </a:r>
          </a:p>
          <a:p>
            <a:pPr lvl="2"/>
            <a:r>
              <a:rPr lang="en-US" altLang="en-US" b="1" smtClean="0"/>
              <a:t>CPU:</a:t>
            </a:r>
            <a:r>
              <a:rPr lang="en-US" altLang="en-US" smtClean="0"/>
              <a:t> CPU resources may be limited on a per-session or per-call basis. A CPU/Session limitation of 1,000 means that if any individual session that uses this profile consumes more than 10 seconds of CPU time (CPU time limitations are in hundredths of a second), that session receives an error and is logged off:</a:t>
            </a:r>
          </a:p>
          <a:p>
            <a:pPr lvl="4">
              <a:buFontTx/>
              <a:buNone/>
            </a:pPr>
            <a:r>
              <a:rPr lang="en-US" altLang="en-US" smtClean="0"/>
              <a:t>ORA-02392: exceeded session limit on CPU usage, you are being logged off</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8 - </a:t>
            </a:r>
            <a:fld id="{0F25031B-D946-4574-BD86-E0764F5D5EA7}" type="slidenum">
              <a:rPr lang="en-US" altLang="en-US"/>
              <a:pPr/>
              <a:t>26</a:t>
            </a:fld>
            <a:endParaRPr lang="en-US" altLang="en-US"/>
          </a:p>
        </p:txBody>
      </p:sp>
      <p:sp>
        <p:nvSpPr>
          <p:cNvPr id="70659" name="Rectangle 3"/>
          <p:cNvSpPr>
            <a:spLocks noGrp="1" noChangeArrowheads="1"/>
          </p:cNvSpPr>
          <p:nvPr>
            <p:ph type="body" idx="1"/>
          </p:nvPr>
        </p:nvSpPr>
        <p:spPr>
          <a:xfrm>
            <a:off x="457200" y="450850"/>
            <a:ext cx="6076950" cy="8426450"/>
          </a:xfrm>
          <a:noFill/>
        </p:spPr>
        <p:txBody>
          <a:bodyPr/>
          <a:lstStyle/>
          <a:p>
            <a:pPr eaLnBrk="1" hangingPunct="1"/>
            <a:r>
              <a:rPr lang="en-US" altLang="en-US" smtClean="0"/>
              <a:t>Profiles and Users (continued)</a:t>
            </a:r>
          </a:p>
          <a:p>
            <a:pPr lvl="1" eaLnBrk="1" hangingPunct="1"/>
            <a:r>
              <a:rPr lang="en-US" altLang="en-US" smtClean="0"/>
              <a:t>A per-call limitation does the same thing, but instead of limiting the user’s overall session, it prevents any single command from consuming too much CPU. If CPU/Call is limited and the user exceeds the limitation, the command aborts. The user receives an error message such as the following:</a:t>
            </a:r>
          </a:p>
          <a:p>
            <a:pPr lvl="4" eaLnBrk="1" hangingPunct="1"/>
            <a:r>
              <a:rPr lang="en-US" altLang="en-US" smtClean="0"/>
              <a:t>ORA-02393: exceeded call limit on CPU usage</a:t>
            </a:r>
          </a:p>
          <a:p>
            <a:pPr lvl="2" eaLnBrk="1" hangingPunct="1"/>
            <a:r>
              <a:rPr lang="en-US" altLang="en-US" b="1" smtClean="0"/>
              <a:t>Network/Memory:</a:t>
            </a:r>
            <a:r>
              <a:rPr lang="en-US" altLang="en-US" smtClean="0"/>
              <a:t> Each database session consumes system memory resources and (if the session is from a user who is not local to the server) network resources. You can specify the following:</a:t>
            </a:r>
          </a:p>
          <a:p>
            <a:pPr lvl="3" eaLnBrk="1" hangingPunct="1"/>
            <a:r>
              <a:rPr lang="en-US" altLang="en-US" b="1" smtClean="0"/>
              <a:t>Connect Time:</a:t>
            </a:r>
            <a:r>
              <a:rPr lang="en-US" altLang="en-US" smtClean="0"/>
              <a:t> Indicates for how many minutes a user can be connected before being automatically logged off </a:t>
            </a:r>
          </a:p>
          <a:p>
            <a:pPr lvl="3" eaLnBrk="1" hangingPunct="1"/>
            <a:r>
              <a:rPr lang="en-US" altLang="en-US" b="1" smtClean="0"/>
              <a:t>Idle Time:</a:t>
            </a:r>
            <a:r>
              <a:rPr lang="en-US" altLang="en-US" smtClean="0"/>
              <a:t> Indicates for how many minutes a user’s session can remain idle before being automatically logged off. Idle time is calculated for the server process only. It does not take into account application activity. The </a:t>
            </a:r>
            <a:r>
              <a:rPr lang="en-US" altLang="en-US" smtClean="0">
                <a:latin typeface="Courier New" pitchFamily="49" charset="0"/>
              </a:rPr>
              <a:t>IDLE_TIME</a:t>
            </a:r>
            <a:r>
              <a:rPr lang="en-US" altLang="en-US" smtClean="0"/>
              <a:t> limit is not affected by long-running queries and other operations. </a:t>
            </a:r>
          </a:p>
          <a:p>
            <a:pPr lvl="3" eaLnBrk="1" hangingPunct="1"/>
            <a:r>
              <a:rPr lang="en-US" altLang="en-US" b="1" smtClean="0"/>
              <a:t>Concurrent Sessions:</a:t>
            </a:r>
            <a:r>
              <a:rPr lang="en-US" altLang="en-US" smtClean="0"/>
              <a:t> Indicates how many concurrent sessions can be created by using a database user account</a:t>
            </a:r>
          </a:p>
          <a:p>
            <a:pPr lvl="3" eaLnBrk="1" hangingPunct="1"/>
            <a:r>
              <a:rPr lang="en-US" altLang="en-US" b="1" smtClean="0"/>
              <a:t>Private SGA:</a:t>
            </a:r>
            <a:r>
              <a:rPr lang="en-US" altLang="en-US" smtClean="0"/>
              <a:t> Limits the amount of space consumed in the System Global Area (SGA) for sorting, merging bitmaps, and so on. This restriction takes effect only if the session uses a shared server. (Shared servers are covered in the lesson titled </a:t>
            </a:r>
            <a:r>
              <a:rPr lang="en-US" altLang="en-US" smtClean="0">
                <a:ea typeface="SimSun" pitchFamily="2" charset="-122"/>
              </a:rPr>
              <a:t>“Configuring the Oracle Network Environment.”</a:t>
            </a:r>
            <a:r>
              <a:rPr lang="en-US" altLang="en-US" smtClean="0"/>
              <a:t>)</a:t>
            </a:r>
          </a:p>
          <a:p>
            <a:pPr lvl="2" eaLnBrk="1" hangingPunct="1"/>
            <a:r>
              <a:rPr lang="en-US" altLang="en-US" b="1" smtClean="0"/>
              <a:t>Disk I/O:</a:t>
            </a:r>
            <a:r>
              <a:rPr lang="en-US" altLang="en-US" smtClean="0"/>
              <a:t> This limits the amount of data a user can read at the per-session level or per-call level. Reads/Session and Reads/Call place a limitation on the total number of reads from both memory and the disk. This can be done to ensure that no I/O-intensive statements overuse memory and disks.</a:t>
            </a:r>
          </a:p>
          <a:p>
            <a:pPr lvl="1" eaLnBrk="1" hangingPunct="1"/>
            <a:r>
              <a:rPr lang="en-US" altLang="en-US" smtClean="0"/>
              <a:t>Profiles also allow a composite limit. Composite limits are based on a weighted combination of CPU/Session, Reads/Session, Connect Time, and Private SGA. Composite limits are discussed in more detail in the </a:t>
            </a:r>
            <a:r>
              <a:rPr lang="en-US" altLang="en-US" i="1" smtClean="0"/>
              <a:t>Oracle Database Security Guide</a:t>
            </a:r>
            <a:r>
              <a:rPr lang="en-US" altLang="en-US" smtClean="0"/>
              <a:t>.</a:t>
            </a:r>
          </a:p>
          <a:p>
            <a:pPr lvl="1" eaLnBrk="1" hangingPunct="1"/>
            <a:r>
              <a:rPr lang="en-US" altLang="en-US" smtClean="0"/>
              <a:t>To create a profile, click the Server tab</a:t>
            </a:r>
            <a:r>
              <a:rPr lang="en-US" altLang="en-US" smtClean="0">
                <a:cs typeface="Times New Roman" pitchFamily="18" charset="0"/>
              </a:rPr>
              <a:t> and then click Profiles under the Security heading. On the Profiles page,</a:t>
            </a:r>
            <a:r>
              <a:rPr lang="en-US" altLang="en-US" smtClean="0"/>
              <a:t> click the Create button.</a:t>
            </a:r>
          </a:p>
          <a:p>
            <a:pPr lvl="1" eaLnBrk="1" hangingPunct="1"/>
            <a:r>
              <a:rPr lang="en-US" altLang="en-US" b="1" smtClean="0"/>
              <a:t>Note:</a:t>
            </a:r>
            <a:r>
              <a:rPr lang="en-US" altLang="en-US" smtClean="0"/>
              <a:t> Resource Manager is an alternative to many of the profile settings. For more details about Resource Manager, see the </a:t>
            </a:r>
            <a:r>
              <a:rPr lang="en-US" altLang="en-US" i="1" smtClean="0"/>
              <a:t>Oracle Database Administrator’s Guide</a:t>
            </a:r>
            <a:r>
              <a:rPr lang="en-US" altLang="en-US" smtClean="0"/>
              <a:t>.</a:t>
            </a:r>
          </a:p>
          <a:p>
            <a:pPr eaLnBrk="1" hangingPunct="1"/>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8 - </a:t>
            </a:r>
            <a:fld id="{E35B546A-59F1-4FD3-96DA-20649357C50D}" type="slidenum">
              <a:rPr lang="en-US" altLang="en-US"/>
              <a:pPr/>
              <a:t>27</a:t>
            </a:fld>
            <a:endParaRPr lang="en-US" alt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457200" y="5221288"/>
            <a:ext cx="6076950" cy="3541712"/>
          </a:xfrm>
          <a:noFill/>
        </p:spPr>
        <p:txBody>
          <a:bodyPr/>
          <a:lstStyle/>
          <a:p>
            <a:pPr eaLnBrk="1" hangingPunct="1"/>
            <a:r>
              <a:rPr lang="en-US" altLang="en-US" smtClean="0"/>
              <a:t>Implementing Password Security Features</a:t>
            </a:r>
          </a:p>
          <a:p>
            <a:pPr lvl="1" eaLnBrk="1" hangingPunct="1"/>
            <a:r>
              <a:rPr lang="en-US" altLang="en-US" smtClean="0"/>
              <a:t>Oracle password management is implemented with user profiles. Profiles can provide many standard security features.</a:t>
            </a:r>
          </a:p>
          <a:p>
            <a:pPr lvl="1" eaLnBrk="1" hangingPunct="1">
              <a:spcBef>
                <a:spcPct val="20000"/>
              </a:spcBef>
            </a:pPr>
            <a:r>
              <a:rPr lang="en-US" altLang="en-US" b="1" smtClean="0"/>
              <a:t>Account locking:</a:t>
            </a:r>
            <a:r>
              <a:rPr lang="en-US" altLang="en-US" smtClean="0"/>
              <a:t> Enables automatic locking of accounts for a set duration when users fail to log in to the system in the specified number of attempts</a:t>
            </a:r>
          </a:p>
          <a:p>
            <a:pPr lvl="2" eaLnBrk="1" hangingPunct="1"/>
            <a:r>
              <a:rPr lang="en-US" altLang="en-US" b="1" smtClean="0">
                <a:solidFill>
                  <a:schemeClr val="bg2"/>
                </a:solidFill>
                <a:latin typeface="Courier New" pitchFamily="49" charset="0"/>
              </a:rPr>
              <a:t>FAILED_LOGIN_ATTEMPTS</a:t>
            </a:r>
            <a:r>
              <a:rPr lang="en-US" altLang="en-US" b="1" smtClean="0">
                <a:solidFill>
                  <a:schemeClr val="bg2"/>
                </a:solidFill>
              </a:rPr>
              <a:t>:</a:t>
            </a:r>
            <a:r>
              <a:rPr lang="en-US" altLang="en-US" smtClean="0">
                <a:solidFill>
                  <a:schemeClr val="bg2"/>
                </a:solidFill>
              </a:rPr>
              <a:t> Specifies the number of failed login attempts before the lockout of the account</a:t>
            </a:r>
          </a:p>
          <a:p>
            <a:pPr lvl="2" eaLnBrk="1" hangingPunct="1"/>
            <a:r>
              <a:rPr lang="en-US" altLang="en-US" b="1" smtClean="0">
                <a:solidFill>
                  <a:schemeClr val="bg2"/>
                </a:solidFill>
                <a:latin typeface="Courier New" pitchFamily="49" charset="0"/>
              </a:rPr>
              <a:t>PASSWORD_LOCK_TIME</a:t>
            </a:r>
            <a:r>
              <a:rPr lang="en-US" altLang="en-US" b="1" smtClean="0">
                <a:solidFill>
                  <a:schemeClr val="bg2"/>
                </a:solidFill>
              </a:rPr>
              <a:t>:</a:t>
            </a:r>
            <a:r>
              <a:rPr lang="en-US" altLang="en-US" smtClean="0">
                <a:solidFill>
                  <a:schemeClr val="bg2"/>
                </a:solidFill>
              </a:rPr>
              <a:t> Specifies the number of days for which the account is locked after the specified number of failed login attempts</a:t>
            </a:r>
            <a:endParaRPr lang="en-US" altLang="en-US" smtClean="0"/>
          </a:p>
          <a:p>
            <a:pPr lvl="1" eaLnBrk="1" hangingPunct="1">
              <a:spcBef>
                <a:spcPct val="20000"/>
              </a:spcBef>
            </a:pPr>
            <a:r>
              <a:rPr lang="en-US" altLang="en-US" b="1" smtClean="0"/>
              <a:t>Password aging and expiration:</a:t>
            </a:r>
            <a:r>
              <a:rPr lang="en-US" altLang="en-US" smtClean="0"/>
              <a:t> Enables user passwords to have a lifetime, after which the passwords expire and must be changed</a:t>
            </a:r>
          </a:p>
          <a:p>
            <a:pPr lvl="2" eaLnBrk="1" hangingPunct="1"/>
            <a:r>
              <a:rPr lang="en-US" altLang="en-US" b="1" smtClean="0">
                <a:solidFill>
                  <a:schemeClr val="bg2"/>
                </a:solidFill>
                <a:latin typeface="Courier New" pitchFamily="49" charset="0"/>
              </a:rPr>
              <a:t>PASSWORD_LIFE_TIME</a:t>
            </a:r>
            <a:r>
              <a:rPr lang="en-US" altLang="en-US" b="1" smtClean="0">
                <a:solidFill>
                  <a:schemeClr val="bg2"/>
                </a:solidFill>
              </a:rPr>
              <a:t>:</a:t>
            </a:r>
            <a:r>
              <a:rPr lang="en-US" altLang="en-US" smtClean="0">
                <a:solidFill>
                  <a:schemeClr val="bg2"/>
                </a:solidFill>
              </a:rPr>
              <a:t> Determines the lifetime of the password in days, after which the password expires</a:t>
            </a:r>
            <a:endParaRPr lang="en-US" altLang="en-US" sz="1000" smtClean="0">
              <a:solidFill>
                <a:schemeClr val="bg2"/>
              </a:solidFill>
            </a:endParaRPr>
          </a:p>
          <a:p>
            <a:pPr lvl="2" eaLnBrk="1" hangingPunct="1"/>
            <a:r>
              <a:rPr lang="en-US" altLang="en-US" b="1" smtClean="0">
                <a:solidFill>
                  <a:schemeClr val="bg2"/>
                </a:solidFill>
                <a:latin typeface="Courier New" pitchFamily="49" charset="0"/>
              </a:rPr>
              <a:t>PASSWORD_GRACE_TIME</a:t>
            </a:r>
            <a:r>
              <a:rPr lang="en-US" altLang="en-US" b="1" smtClean="0">
                <a:solidFill>
                  <a:schemeClr val="bg2"/>
                </a:solidFill>
              </a:rPr>
              <a:t>:</a:t>
            </a:r>
            <a:r>
              <a:rPr lang="en-US" altLang="en-US" smtClean="0">
                <a:solidFill>
                  <a:schemeClr val="bg2"/>
                </a:solidFill>
              </a:rPr>
              <a:t> Specifies a grace period in days for changing the password after the first successful login after the password has expired</a:t>
            </a:r>
          </a:p>
          <a:p>
            <a:pPr lvl="1" eaLnBrk="1" hangingPunct="1">
              <a:lnSpc>
                <a:spcPct val="95000"/>
              </a:lnSpc>
              <a:spcBef>
                <a:spcPct val="20000"/>
              </a:spcBef>
            </a:pPr>
            <a:r>
              <a:rPr lang="en-US" altLang="en-US" b="1" smtClean="0"/>
              <a:t>Note:</a:t>
            </a:r>
            <a:r>
              <a:rPr lang="en-US" altLang="en-US" smtClean="0"/>
              <a:t> Expiring passwords and locking the </a:t>
            </a:r>
            <a:r>
              <a:rPr lang="en-US" altLang="en-US" smtClean="0">
                <a:latin typeface="Courier New" pitchFamily="49" charset="0"/>
              </a:rPr>
              <a:t>SYS</a:t>
            </a:r>
            <a:r>
              <a:rPr lang="en-US" altLang="en-US" smtClean="0"/>
              <a:t>, </a:t>
            </a:r>
            <a:r>
              <a:rPr lang="en-US" altLang="en-US" smtClean="0">
                <a:latin typeface="Courier New" pitchFamily="49" charset="0"/>
              </a:rPr>
              <a:t>SYSMAN</a:t>
            </a:r>
            <a:r>
              <a:rPr lang="en-US" altLang="en-US" smtClean="0"/>
              <a:t>, and </a:t>
            </a:r>
            <a:r>
              <a:rPr lang="en-US" altLang="en-US" smtClean="0">
                <a:latin typeface="Courier New" pitchFamily="49" charset="0"/>
              </a:rPr>
              <a:t>DBSNMP</a:t>
            </a:r>
            <a:r>
              <a:rPr lang="en-US" altLang="en-US" smtClean="0"/>
              <a:t> accounts prevent Enterprise Manager from functioning properly.</a:t>
            </a:r>
            <a:r>
              <a:rPr lang="en-US" altLang="en-US" smtClean="0">
                <a:solidFill>
                  <a:schemeClr val="bg2"/>
                </a:solidFill>
              </a:rPr>
              <a:t> </a:t>
            </a:r>
            <a:r>
              <a:rPr lang="en-US" altLang="en-US" smtClean="0">
                <a:cs typeface="Arial" charset="0"/>
              </a:rPr>
              <a:t>The applications must catch the “password expired” warning message and handle the password change; otherwise, the grace period expires and the user is locked out without knowing the reason.</a:t>
            </a:r>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8 - </a:t>
            </a:r>
            <a:fld id="{246ABF4B-2C05-49EC-8E05-A28653FCAE52}" type="slidenum">
              <a:rPr lang="en-US" altLang="en-US"/>
              <a:pPr/>
              <a:t>28</a:t>
            </a:fld>
            <a:endParaRPr lang="en-US" altLang="en-US"/>
          </a:p>
        </p:txBody>
      </p:sp>
      <p:sp>
        <p:nvSpPr>
          <p:cNvPr id="72707" name="Rectangle 3"/>
          <p:cNvSpPr>
            <a:spLocks noGrp="1" noChangeArrowheads="1"/>
          </p:cNvSpPr>
          <p:nvPr>
            <p:ph type="body" idx="1"/>
          </p:nvPr>
        </p:nvSpPr>
        <p:spPr>
          <a:xfrm>
            <a:off x="457200" y="450850"/>
            <a:ext cx="6076950" cy="8426450"/>
          </a:xfrm>
          <a:noFill/>
        </p:spPr>
        <p:txBody>
          <a:bodyPr/>
          <a:lstStyle/>
          <a:p>
            <a:pPr eaLnBrk="1" hangingPunct="1"/>
            <a:r>
              <a:rPr lang="en-US" altLang="en-US" smtClean="0"/>
              <a:t>Implementing Password Security Features </a:t>
            </a:r>
            <a:r>
              <a:rPr lang="en-US" altLang="en-US" smtClean="0">
                <a:solidFill>
                  <a:srgbClr val="000000"/>
                </a:solidFill>
              </a:rPr>
              <a:t>(continued)</a:t>
            </a:r>
          </a:p>
          <a:p>
            <a:pPr lvl="1" eaLnBrk="1" hangingPunct="1"/>
            <a:r>
              <a:rPr lang="en-US" altLang="en-US" b="1" smtClean="0"/>
              <a:t>Password history:</a:t>
            </a:r>
            <a:r>
              <a:rPr lang="en-US" altLang="en-US" smtClean="0"/>
              <a:t> Checks the new password to ensure that the password is not reused for a specified amount of time or a specified number of password changes. These checks can be implemented by using one of the following:</a:t>
            </a:r>
          </a:p>
          <a:p>
            <a:pPr lvl="2" eaLnBrk="1" hangingPunct="1">
              <a:buSzPct val="70000"/>
              <a:buFont typeface="Courier New" pitchFamily="49" charset="0"/>
              <a:buChar char="•"/>
            </a:pPr>
            <a:r>
              <a:rPr lang="en-US" altLang="en-US" b="1" smtClean="0">
                <a:latin typeface="Courier New" pitchFamily="49" charset="0"/>
              </a:rPr>
              <a:t>PASSWORD_REUSE_TIME</a:t>
            </a:r>
            <a:r>
              <a:rPr lang="en-US" altLang="en-US" b="1" smtClean="0"/>
              <a:t>:</a:t>
            </a:r>
            <a:r>
              <a:rPr lang="en-US" altLang="en-US" smtClean="0"/>
              <a:t> Specifies that a user cannot reuse a password for a given number of days</a:t>
            </a:r>
          </a:p>
          <a:p>
            <a:pPr lvl="2" eaLnBrk="1" hangingPunct="1">
              <a:buSzPct val="70000"/>
              <a:buFont typeface="Courier New" pitchFamily="49" charset="0"/>
              <a:buChar char="•"/>
            </a:pPr>
            <a:r>
              <a:rPr lang="en-US" altLang="en-US" b="1" smtClean="0">
                <a:latin typeface="Courier New" pitchFamily="49" charset="0"/>
              </a:rPr>
              <a:t>PASSWORD_REUSE_MAX</a:t>
            </a:r>
            <a:r>
              <a:rPr lang="en-US" altLang="en-US" b="1" smtClean="0"/>
              <a:t>:</a:t>
            </a:r>
            <a:r>
              <a:rPr lang="en-US" altLang="en-US" smtClean="0"/>
              <a:t> Specifies the number of password changes that are required before the current password can be reused </a:t>
            </a:r>
          </a:p>
          <a:p>
            <a:pPr lvl="1" eaLnBrk="1" hangingPunct="1"/>
            <a:r>
              <a:rPr lang="en-US" altLang="en-US" smtClean="0"/>
              <a:t>Recall that the values of the profile parameters are either set or inherited from the </a:t>
            </a:r>
            <a:r>
              <a:rPr lang="en-US" altLang="en-US" smtClean="0">
                <a:latin typeface="Courier New" pitchFamily="49" charset="0"/>
              </a:rPr>
              <a:t>DEFAULT</a:t>
            </a:r>
            <a:r>
              <a:rPr lang="en-US" altLang="en-US" smtClean="0"/>
              <a:t> profile.</a:t>
            </a:r>
          </a:p>
          <a:p>
            <a:pPr lvl="1" eaLnBrk="1" hangingPunct="1"/>
            <a:r>
              <a:rPr lang="en-US" altLang="en-US" smtClean="0"/>
              <a:t>If both password history parameters have a value of </a:t>
            </a:r>
            <a:r>
              <a:rPr lang="en-US" altLang="en-US" smtClean="0">
                <a:latin typeface="Courier New" pitchFamily="49" charset="0"/>
              </a:rPr>
              <a:t>UNLIMITED</a:t>
            </a:r>
            <a:r>
              <a:rPr lang="en-US" altLang="en-US" smtClean="0"/>
              <a:t>, Oracle Database ignores both. The user can reuse any password at any time, which is not a good security practice.</a:t>
            </a:r>
          </a:p>
          <a:p>
            <a:pPr lvl="1" eaLnBrk="1" hangingPunct="1"/>
            <a:r>
              <a:rPr lang="en-US" altLang="en-US" smtClean="0"/>
              <a:t>If both parameters are set, password reuse is allowed</a:t>
            </a:r>
            <a:r>
              <a:rPr lang="en-US" altLang="en-US" smtClean="0">
                <a:cs typeface="Times New Roman" pitchFamily="18" charset="0"/>
              </a:rPr>
              <a:t>—</a:t>
            </a:r>
            <a:r>
              <a:rPr lang="en-US" altLang="en-US" smtClean="0"/>
              <a:t>but only after meeting both conditions. The user must have changed the password the specified number of times, and the specified number of days must have passed since the old password was last used.</a:t>
            </a:r>
          </a:p>
          <a:p>
            <a:pPr lvl="1" eaLnBrk="1" hangingPunct="1"/>
            <a:r>
              <a:rPr lang="en-US" altLang="en-US" smtClean="0"/>
              <a:t>For example, the profile of user </a:t>
            </a:r>
            <a:r>
              <a:rPr lang="en-US" altLang="en-US" smtClean="0">
                <a:latin typeface="Courier New" pitchFamily="49" charset="0"/>
              </a:rPr>
              <a:t>ALFRED</a:t>
            </a:r>
            <a:r>
              <a:rPr lang="en-US" altLang="en-US" smtClean="0"/>
              <a:t> has </a:t>
            </a:r>
            <a:r>
              <a:rPr lang="en-US" altLang="en-US" smtClean="0">
                <a:latin typeface="Courier New" pitchFamily="49" charset="0"/>
              </a:rPr>
              <a:t>PASSWORD_REUSE_MAX</a:t>
            </a:r>
            <a:r>
              <a:rPr lang="en-US" altLang="en-US" smtClean="0"/>
              <a:t> set to 10 and </a:t>
            </a:r>
            <a:r>
              <a:rPr lang="en-US" altLang="en-US" smtClean="0">
                <a:latin typeface="Courier New" pitchFamily="49" charset="0"/>
              </a:rPr>
              <a:t>PASSWORD_REUSE_TIME</a:t>
            </a:r>
            <a:r>
              <a:rPr lang="en-US" altLang="en-US" smtClean="0"/>
              <a:t> set to 30. User </a:t>
            </a:r>
            <a:r>
              <a:rPr lang="en-US" altLang="en-US" smtClean="0">
                <a:latin typeface="Courier New" pitchFamily="49" charset="0"/>
              </a:rPr>
              <a:t>ALFRED</a:t>
            </a:r>
            <a:r>
              <a:rPr lang="en-US" altLang="en-US" smtClean="0"/>
              <a:t> cannot reuse a password until he has reset the password 10 times and until 30 days have passed since the password was last used.</a:t>
            </a:r>
          </a:p>
          <a:p>
            <a:pPr lvl="1" eaLnBrk="1" hangingPunct="1"/>
            <a:r>
              <a:rPr lang="en-US" altLang="en-US" smtClean="0"/>
              <a:t>If one parameter is set to a number and the other parameter is specified as </a:t>
            </a:r>
            <a:r>
              <a:rPr lang="en-US" altLang="en-US" smtClean="0">
                <a:latin typeface="Courier New" pitchFamily="49" charset="0"/>
              </a:rPr>
              <a:t>UNLIMITED</a:t>
            </a:r>
            <a:r>
              <a:rPr lang="en-US" altLang="en-US" smtClean="0"/>
              <a:t>, then the user can never reuse a password.</a:t>
            </a:r>
          </a:p>
          <a:p>
            <a:pPr lvl="1" eaLnBrk="1" hangingPunct="1"/>
            <a:r>
              <a:rPr lang="en-US" altLang="en-US" b="1" smtClean="0"/>
              <a:t>Password complexity verification:</a:t>
            </a:r>
            <a:r>
              <a:rPr lang="en-US" altLang="en-US" smtClean="0"/>
              <a:t> Makes a complexity check on the password to verify that it meets certain rules. The check must ensure that the password is complex enough to provide protection against intruders who may try to break into the system by guessing the password.</a:t>
            </a:r>
          </a:p>
          <a:p>
            <a:pPr lvl="1" eaLnBrk="1" hangingPunct="1"/>
            <a:r>
              <a:rPr lang="en-US" altLang="en-US" smtClean="0"/>
              <a:t>The </a:t>
            </a:r>
            <a:r>
              <a:rPr lang="en-US" altLang="en-US" smtClean="0">
                <a:solidFill>
                  <a:schemeClr val="bg2"/>
                </a:solidFill>
                <a:latin typeface="Courier New" pitchFamily="49" charset="0"/>
              </a:rPr>
              <a:t>PASSWORD_VERIFY_FUNCTION</a:t>
            </a:r>
            <a:r>
              <a:rPr lang="en-US" altLang="en-US" smtClean="0"/>
              <a:t> parameter names </a:t>
            </a:r>
            <a:r>
              <a:rPr lang="en-US" altLang="en-US" smtClean="0">
                <a:solidFill>
                  <a:schemeClr val="bg2"/>
                </a:solidFill>
              </a:rPr>
              <a:t>a PL/SQL function that performs a password complexity check before a password is assigned. </a:t>
            </a:r>
            <a:r>
              <a:rPr lang="en-US" altLang="en-US" smtClean="0"/>
              <a:t>Password verification functions must be owned by the </a:t>
            </a:r>
            <a:r>
              <a:rPr lang="en-US" altLang="en-US" smtClean="0">
                <a:latin typeface="Courier New" pitchFamily="49" charset="0"/>
              </a:rPr>
              <a:t>SYS</a:t>
            </a:r>
            <a:r>
              <a:rPr lang="en-US" altLang="en-US" smtClean="0"/>
              <a:t> user and must return a Boolean value (</a:t>
            </a:r>
            <a:r>
              <a:rPr lang="en-US" altLang="en-US" smtClean="0">
                <a:latin typeface="Courier New" pitchFamily="49" charset="0"/>
              </a:rPr>
              <a:t>TRUE</a:t>
            </a:r>
            <a:r>
              <a:rPr lang="en-US" altLang="en-US" smtClean="0"/>
              <a:t> or </a:t>
            </a:r>
            <a:r>
              <a:rPr lang="en-US" altLang="en-US" smtClean="0">
                <a:latin typeface="Courier New" pitchFamily="49" charset="0"/>
              </a:rPr>
              <a:t>FALSE</a:t>
            </a:r>
            <a:r>
              <a:rPr lang="en-US" altLang="en-US" smtClean="0"/>
              <a:t>). A model password verification function is provided in the </a:t>
            </a:r>
            <a:r>
              <a:rPr lang="en-US" altLang="en-US" smtClean="0">
                <a:latin typeface="Courier New" pitchFamily="49" charset="0"/>
              </a:rPr>
              <a:t>utlpwdmg.sql</a:t>
            </a:r>
            <a:r>
              <a:rPr lang="en-US" altLang="en-US" smtClean="0"/>
              <a:t> script found in the following directories:</a:t>
            </a:r>
          </a:p>
          <a:p>
            <a:pPr lvl="2" eaLnBrk="1" hangingPunct="1"/>
            <a:r>
              <a:rPr lang="en-US" altLang="en-US" smtClean="0"/>
              <a:t>Unix and Linux platforms: </a:t>
            </a:r>
            <a:r>
              <a:rPr lang="en-US" altLang="en-US" smtClean="0">
                <a:latin typeface="Courier New" pitchFamily="49" charset="0"/>
              </a:rPr>
              <a:t>$ORACLE_HOME/rdbms/admin</a:t>
            </a:r>
            <a:endParaRPr lang="en-US" altLang="en-US" smtClean="0"/>
          </a:p>
          <a:p>
            <a:pPr lvl="2" eaLnBrk="1" hangingPunct="1"/>
            <a:r>
              <a:rPr lang="en-US" altLang="en-US" smtClean="0"/>
              <a:t>Windows platforms: </a:t>
            </a:r>
            <a:r>
              <a:rPr lang="en-US" altLang="en-US" smtClean="0">
                <a:latin typeface="Courier New" pitchFamily="49" charset="0"/>
              </a:rPr>
              <a:t>%ORACLE_HOME%\rdbms\admin</a:t>
            </a:r>
            <a:endParaRPr lang="en-US" altLang="en-US" smtClean="0"/>
          </a:p>
          <a:p>
            <a:pPr eaLnBrk="1" hangingPunct="1"/>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8 - </a:t>
            </a:r>
            <a:fld id="{96100C8E-44BB-4D0C-8C55-1BF37BD6333E}" type="slidenum">
              <a:rPr lang="en-US" altLang="en-US"/>
              <a:pPr/>
              <a:t>29</a:t>
            </a:fld>
            <a:endParaRPr lang="en-US" alt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xfrm>
            <a:off x="457200" y="5221288"/>
            <a:ext cx="6076950" cy="3541712"/>
          </a:xfrm>
          <a:noFill/>
        </p:spPr>
        <p:txBody>
          <a:bodyPr/>
          <a:lstStyle/>
          <a:p>
            <a:pPr>
              <a:buSzTx/>
              <a:buFontTx/>
              <a:buNone/>
            </a:pPr>
            <a:r>
              <a:rPr lang="en-US" altLang="en-US" smtClean="0"/>
              <a:t>Creating a Password Profile</a:t>
            </a:r>
            <a:endParaRPr lang="en-US" altLang="en-US" b="0" smtClean="0"/>
          </a:p>
          <a:p>
            <a:pPr lvl="1">
              <a:buSzTx/>
              <a:buFontTx/>
              <a:buNone/>
            </a:pPr>
            <a:r>
              <a:rPr lang="en-US" altLang="en-US" smtClean="0"/>
              <a:t>To create a password profile, </a:t>
            </a:r>
            <a:r>
              <a:rPr lang="en-US" altLang="en-US" smtClean="0">
                <a:cs typeface="Times New Roman" pitchFamily="18" charset="0"/>
              </a:rPr>
              <a:t>click the Server tab and then click Profiles under the Security heading. On the Profiles page,</a:t>
            </a:r>
            <a:r>
              <a:rPr lang="en-US" altLang="en-US" smtClean="0"/>
              <a:t> click the Create button. Click the Password tab to set the password limits.</a:t>
            </a:r>
          </a:p>
          <a:p>
            <a:pPr lvl="1" eaLnBrk="1" hangingPunct="1">
              <a:buClr>
                <a:srgbClr val="FF0000"/>
              </a:buClr>
              <a:buSzTx/>
            </a:pPr>
            <a:r>
              <a:rPr lang="en-US" altLang="en-US" smtClean="0"/>
              <a:t>You can choose common values for each of the settings from a list of values (click the flashlight icon to browse), or you can enter a custom value.</a:t>
            </a:r>
          </a:p>
          <a:p>
            <a:pPr lvl="1" eaLnBrk="1" hangingPunct="1">
              <a:buClr>
                <a:srgbClr val="FF0000"/>
              </a:buClr>
              <a:buSzTx/>
            </a:pPr>
            <a:r>
              <a:rPr lang="en-US" altLang="en-US" smtClean="0"/>
              <a:t>All time periods are expressed in days but can also be expressed as fractions. There are 1,440 minutes in a day; 5/1,440 is therefore five minutes.</a:t>
            </a:r>
          </a:p>
          <a:p>
            <a:pPr lvl="1" eaLnBrk="1" hangingPunct="1">
              <a:buClr>
                <a:srgbClr val="FF0000"/>
              </a:buClr>
              <a:buSzTx/>
            </a:pPr>
            <a:r>
              <a:rPr lang="en-US" altLang="en-US" smtClean="0"/>
              <a:t>Enterprise Manager can also be used to edit existing password profiles.</a:t>
            </a:r>
          </a:p>
          <a:p>
            <a:pPr lvl="1" eaLnBrk="1" hangingPunct="1">
              <a:buClr>
                <a:srgbClr val="FF0000"/>
              </a:buClr>
              <a:buSzTx/>
            </a:pPr>
            <a:r>
              <a:rPr lang="en-US" altLang="en-US" smtClean="0"/>
              <a:t>If the </a:t>
            </a:r>
            <a:r>
              <a:rPr lang="en-US" altLang="en-US" smtClean="0">
                <a:latin typeface="Courier New" pitchFamily="49" charset="0"/>
              </a:rPr>
              <a:t>utlpwdmg.sql</a:t>
            </a:r>
            <a:r>
              <a:rPr lang="en-US" altLang="en-US" smtClean="0"/>
              <a:t> script has been run, the </a:t>
            </a:r>
            <a:r>
              <a:rPr lang="en-US" altLang="en-US" smtClean="0">
                <a:latin typeface="Courier New" pitchFamily="49" charset="0"/>
              </a:rPr>
              <a:t>VERIFY_FUNCTION</a:t>
            </a:r>
            <a:r>
              <a:rPr lang="en-US" altLang="en-US" smtClean="0"/>
              <a:t> and </a:t>
            </a:r>
            <a:r>
              <a:rPr lang="en-US" altLang="en-US" smtClean="0">
                <a:latin typeface="Courier New" pitchFamily="49" charset="0"/>
              </a:rPr>
              <a:t>VERIFY_FUNCTION_11G</a:t>
            </a:r>
            <a:r>
              <a:rPr lang="en-US" altLang="en-US" smtClean="0"/>
              <a:t> functions are available. If you have created your own complexity function, the name of that function may be entered. The function name does not appear in the Select list. If the function produces run-time errors, the user is unable to change the password. </a:t>
            </a:r>
          </a:p>
          <a:p>
            <a:pPr lvl="1" eaLnBrk="1" hangingPunct="1">
              <a:buClr>
                <a:srgbClr val="FF0000"/>
              </a:buClr>
              <a:buSzTx/>
            </a:pPr>
            <a:r>
              <a:rPr lang="en-US" altLang="en-US" b="1" smtClean="0"/>
              <a:t>Dropping a Password Profile</a:t>
            </a:r>
          </a:p>
          <a:p>
            <a:pPr lvl="1" eaLnBrk="1" hangingPunct="1">
              <a:buClr>
                <a:srgbClr val="FF0000"/>
              </a:buClr>
              <a:buSzTx/>
            </a:pPr>
            <a:r>
              <a:rPr lang="en-US" altLang="en-US" smtClean="0"/>
              <a:t>In Enterprise Manager, you cannot drop a profile that is used by users. However, if you drop a profile with the </a:t>
            </a:r>
            <a:r>
              <a:rPr lang="en-US" altLang="en-US" smtClean="0">
                <a:latin typeface="Courier New" pitchFamily="49" charset="0"/>
              </a:rPr>
              <a:t>CASCADE</a:t>
            </a:r>
            <a:r>
              <a:rPr lang="en-US" altLang="en-US" smtClean="0"/>
              <a:t> option (for example, in SQL*Plus), all users who have that profile are automatically assigned the </a:t>
            </a:r>
            <a:r>
              <a:rPr lang="en-US" altLang="en-US" smtClean="0">
                <a:latin typeface="Courier New" pitchFamily="49" charset="0"/>
              </a:rPr>
              <a:t>DEFAULT</a:t>
            </a:r>
            <a:r>
              <a:rPr lang="en-US" altLang="en-US" smtClean="0"/>
              <a:t> profile.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8 - </a:t>
            </a:r>
            <a:fld id="{094FF3CA-83A9-4430-A93A-0CACF247A71C}" type="slidenum">
              <a:rPr lang="en-US" altLang="en-US"/>
              <a:pPr/>
              <a:t>3</a:t>
            </a:fld>
            <a:endParaRPr lang="en-US" alt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xfrm>
            <a:off x="457200" y="5221288"/>
            <a:ext cx="6076950" cy="3541712"/>
          </a:xfrm>
          <a:noFill/>
        </p:spPr>
        <p:txBody>
          <a:bodyPr/>
          <a:lstStyle/>
          <a:p>
            <a:pPr eaLnBrk="1" hangingPunct="1"/>
            <a:r>
              <a:rPr lang="en-US" altLang="en-US" smtClean="0"/>
              <a:t>Database User Accounts</a:t>
            </a:r>
          </a:p>
          <a:p>
            <a:pPr lvl="1" eaLnBrk="1" hangingPunct="1"/>
            <a:r>
              <a:rPr lang="en-US" altLang="en-US" smtClean="0"/>
              <a:t>To access the database, a user must specify a valid database user account and successfully authenticate as required by that user account. Each database user has a unique database account. </a:t>
            </a:r>
            <a:br>
              <a:rPr lang="en-US" altLang="en-US" smtClean="0"/>
            </a:br>
            <a:r>
              <a:rPr lang="en-US" altLang="en-US" smtClean="0"/>
              <a:t>Oracle recommends this to avoid potential security holes and provide meaningful data for certain audit activities. However, users may sometimes share a common database account. In these rare cases, the operating system and applications must provide adequate security for the database. Each user account has:</a:t>
            </a:r>
          </a:p>
          <a:p>
            <a:pPr lvl="2" eaLnBrk="1" hangingPunct="1"/>
            <a:r>
              <a:rPr lang="en-US" altLang="en-US" b="1" smtClean="0"/>
              <a:t>A unique username:</a:t>
            </a:r>
            <a:r>
              <a:rPr lang="en-US" altLang="en-US" smtClean="0"/>
              <a:t> Usernames cannot exceed 30 bytes, cannot contain special characters, and must start with a letter.</a:t>
            </a:r>
          </a:p>
          <a:p>
            <a:pPr lvl="2" eaLnBrk="1" hangingPunct="1"/>
            <a:r>
              <a:rPr lang="en-US" altLang="en-US" b="1" smtClean="0"/>
              <a:t>An authentication method:</a:t>
            </a:r>
            <a:r>
              <a:rPr lang="en-US" altLang="en-US" smtClean="0"/>
              <a:t> The most common authentication method is a password, but Oracle Database 11</a:t>
            </a:r>
            <a:r>
              <a:rPr lang="en-US" altLang="en-US" i="1" smtClean="0"/>
              <a:t>g</a:t>
            </a:r>
            <a:r>
              <a:rPr lang="en-US" altLang="en-US" smtClean="0"/>
              <a:t> supports password, global, and external authentication methods (such as biometric, certificate, and token authentication).</a:t>
            </a:r>
          </a:p>
          <a:p>
            <a:pPr lvl="2" eaLnBrk="1" hangingPunct="1"/>
            <a:r>
              <a:rPr lang="en-US" altLang="en-US" b="1" smtClean="0"/>
              <a:t>A default tablespace:</a:t>
            </a:r>
            <a:r>
              <a:rPr lang="en-US" altLang="en-US" smtClean="0"/>
              <a:t> This is a place where a user creates objects if the user does not specify some other tablespace. Note that having a default tablespace does not imply that the user has the </a:t>
            </a:r>
            <a:r>
              <a:rPr lang="en-US" altLang="en-US" i="1" smtClean="0"/>
              <a:t>privilege</a:t>
            </a:r>
            <a:r>
              <a:rPr lang="en-US" altLang="en-US" smtClean="0"/>
              <a:t> of creating objects in that tablespace, nor does the user have a </a:t>
            </a:r>
            <a:r>
              <a:rPr lang="en-US" altLang="en-US" i="1" smtClean="0"/>
              <a:t>quota</a:t>
            </a:r>
            <a:r>
              <a:rPr lang="en-US" altLang="en-US" smtClean="0"/>
              <a:t> of space in that tablespace in which to create objects. Both of these are granted separately.</a:t>
            </a:r>
          </a:p>
          <a:p>
            <a:pPr lvl="2" eaLnBrk="1" hangingPunct="1"/>
            <a:r>
              <a:rPr lang="en-US" altLang="en-US" b="1" smtClean="0"/>
              <a:t>A temporary tablespace:</a:t>
            </a:r>
            <a:r>
              <a:rPr lang="en-US" altLang="en-US" smtClean="0"/>
              <a:t> This is a place where temporary objects, such as sorts and temporary tables, are created on behalf of the user by the instance. No quota is applied to temporary tablespaces.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8 - </a:t>
            </a:r>
            <a:fld id="{AE99A6E1-3FF9-469C-BFFA-C7579F3F093F}" type="slidenum">
              <a:rPr lang="en-US" altLang="en-US"/>
              <a:pPr/>
              <a:t>30</a:t>
            </a:fld>
            <a:endParaRPr lang="en-US" alt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xfrm>
            <a:off x="457200" y="5221288"/>
            <a:ext cx="6076950" cy="3541712"/>
          </a:xfrm>
          <a:noFill/>
        </p:spPr>
        <p:txBody>
          <a:bodyPr/>
          <a:lstStyle/>
          <a:p>
            <a:pPr eaLnBrk="1" hangingPunct="1"/>
            <a:r>
              <a:rPr lang="en-US" altLang="en-US" smtClean="0"/>
              <a:t>Supplied Password Verification Function: </a:t>
            </a:r>
            <a:r>
              <a:rPr lang="en-US" altLang="en-US" smtClean="0">
                <a:latin typeface="Courier New" pitchFamily="49" charset="0"/>
              </a:rPr>
              <a:t>VERIFY_FUNCTION_11G</a:t>
            </a:r>
          </a:p>
          <a:p>
            <a:pPr lvl="1" eaLnBrk="1" hangingPunct="1"/>
            <a:r>
              <a:rPr lang="en-US" altLang="en-US" smtClean="0"/>
              <a:t>The Oracle server provides two password complexity verification functions named </a:t>
            </a:r>
            <a:r>
              <a:rPr lang="en-US" altLang="en-US" smtClean="0">
                <a:latin typeface="Courier New" pitchFamily="49" charset="0"/>
              </a:rPr>
              <a:t>VERIFY_FUNCTION</a:t>
            </a:r>
            <a:r>
              <a:rPr lang="en-US" altLang="en-US" smtClean="0"/>
              <a:t> and </a:t>
            </a:r>
            <a:r>
              <a:rPr lang="en-US" altLang="en-US" smtClean="0">
                <a:latin typeface="Courier New" pitchFamily="49" charset="0"/>
              </a:rPr>
              <a:t>VERIFY_FUNCTION_11g</a:t>
            </a:r>
            <a:r>
              <a:rPr lang="en-US" altLang="en-US" smtClean="0"/>
              <a:t>. These functions are created with the </a:t>
            </a:r>
            <a:r>
              <a:rPr lang="en-US" altLang="en-US" smtClean="0">
                <a:latin typeface="Courier New" pitchFamily="49" charset="0"/>
              </a:rPr>
              <a:t>&lt;oracle_home&gt;/rdbms/admin/utlpwdmg.sql</a:t>
            </a:r>
            <a:r>
              <a:rPr lang="en-US" altLang="en-US" smtClean="0"/>
              <a:t> script. The </a:t>
            </a:r>
            <a:r>
              <a:rPr lang="en-US" altLang="en-US" smtClean="0">
                <a:latin typeface="Courier New" pitchFamily="49" charset="0"/>
              </a:rPr>
              <a:t>VERIFY_FUNCTION</a:t>
            </a:r>
            <a:r>
              <a:rPr lang="en-US" altLang="en-US" smtClean="0"/>
              <a:t> is provided for those who prefer the password function provided with previous versions. The password complexity verification function must be created in the </a:t>
            </a:r>
            <a:r>
              <a:rPr lang="en-US" altLang="en-US" smtClean="0">
                <a:latin typeface="Courier New" pitchFamily="49" charset="0"/>
              </a:rPr>
              <a:t>SYS</a:t>
            </a:r>
            <a:r>
              <a:rPr lang="en-US" altLang="en-US" smtClean="0"/>
              <a:t> schema. It can be used as a template for your customized password verification.</a:t>
            </a:r>
          </a:p>
          <a:p>
            <a:pPr lvl="1" eaLnBrk="1" hangingPunct="1"/>
            <a:r>
              <a:rPr lang="en-US" altLang="en-US" smtClean="0"/>
              <a:t>In addition to creating </a:t>
            </a:r>
            <a:r>
              <a:rPr lang="en-US" altLang="en-US" smtClean="0">
                <a:latin typeface="Courier New" pitchFamily="49" charset="0"/>
              </a:rPr>
              <a:t>VERIFY_FUNCTION</a:t>
            </a:r>
            <a:r>
              <a:rPr lang="en-US" altLang="en-US" smtClean="0"/>
              <a:t>, the </a:t>
            </a:r>
            <a:r>
              <a:rPr lang="en-US" altLang="en-US" smtClean="0">
                <a:latin typeface="Courier New" pitchFamily="49" charset="0"/>
              </a:rPr>
              <a:t>utlpwdmg</a:t>
            </a:r>
            <a:r>
              <a:rPr lang="en-US" altLang="en-US" smtClean="0"/>
              <a:t> script also changes the </a:t>
            </a:r>
            <a:r>
              <a:rPr lang="en-US" altLang="en-US" smtClean="0">
                <a:latin typeface="Courier New" pitchFamily="49" charset="0"/>
              </a:rPr>
              <a:t>DEFAULT</a:t>
            </a:r>
            <a:r>
              <a:rPr lang="en-US" altLang="en-US" smtClean="0"/>
              <a:t> profile with the following </a:t>
            </a:r>
            <a:r>
              <a:rPr lang="en-US" altLang="en-US" smtClean="0">
                <a:latin typeface="Courier New" pitchFamily="49" charset="0"/>
              </a:rPr>
              <a:t>ALTER</a:t>
            </a:r>
            <a:r>
              <a:rPr lang="en-US" altLang="en-US" smtClean="0"/>
              <a:t> </a:t>
            </a:r>
            <a:r>
              <a:rPr lang="en-US" altLang="en-US" smtClean="0">
                <a:latin typeface="Courier New" pitchFamily="49" charset="0"/>
              </a:rPr>
              <a:t>PROFILE</a:t>
            </a:r>
            <a:r>
              <a:rPr lang="en-US" altLang="en-US" smtClean="0"/>
              <a:t> command:</a:t>
            </a:r>
          </a:p>
          <a:p>
            <a:pPr lvl="4" eaLnBrk="1" hangingPunct="1"/>
            <a:r>
              <a:rPr lang="en-US" altLang="en-US" smtClean="0"/>
              <a:t>ALTER PROFILE default LIMIT</a:t>
            </a:r>
            <a:br>
              <a:rPr lang="en-US" altLang="en-US" smtClean="0"/>
            </a:br>
            <a:r>
              <a:rPr lang="en-US" altLang="en-US" smtClean="0"/>
              <a:t>PASSWORD_LIFE_TIME 180</a:t>
            </a:r>
            <a:br>
              <a:rPr lang="en-US" altLang="en-US" smtClean="0"/>
            </a:br>
            <a:r>
              <a:rPr lang="en-US" altLang="en-US" smtClean="0"/>
              <a:t>PASSWORD_GRACE_TIME 7</a:t>
            </a:r>
            <a:br>
              <a:rPr lang="en-US" altLang="en-US" smtClean="0"/>
            </a:br>
            <a:r>
              <a:rPr lang="en-US" altLang="en-US" smtClean="0"/>
              <a:t>PASSWORD_REUSE_TIME UNLIMITED</a:t>
            </a:r>
            <a:br>
              <a:rPr lang="en-US" altLang="en-US" smtClean="0"/>
            </a:br>
            <a:r>
              <a:rPr lang="en-US" altLang="en-US" smtClean="0"/>
              <a:t>PASSWORD_REUSE_MAX UNLIMITED</a:t>
            </a:r>
            <a:br>
              <a:rPr lang="en-US" altLang="en-US" smtClean="0"/>
            </a:br>
            <a:r>
              <a:rPr lang="en-US" altLang="en-US" smtClean="0"/>
              <a:t>FAILED_LOGIN_ATTEMPTS 10</a:t>
            </a:r>
            <a:br>
              <a:rPr lang="en-US" altLang="en-US" smtClean="0"/>
            </a:br>
            <a:r>
              <a:rPr lang="en-US" altLang="en-US" smtClean="0"/>
              <a:t>PASSWORD_LOCK_TIME 1</a:t>
            </a:r>
            <a:br>
              <a:rPr lang="en-US" altLang="en-US" smtClean="0"/>
            </a:br>
            <a:r>
              <a:rPr lang="en-US" altLang="en-US" smtClean="0"/>
              <a:t>PASSWORD_VERIFY_FUNCTION verify_function_11g;</a:t>
            </a:r>
          </a:p>
          <a:p>
            <a:pPr lvl="1" eaLnBrk="1" hangingPunct="1"/>
            <a:r>
              <a:rPr lang="en-US" altLang="en-US" smtClean="0"/>
              <a:t>Remember that when users are created, they are assigned the </a:t>
            </a:r>
            <a:r>
              <a:rPr lang="en-US" altLang="en-US" smtClean="0">
                <a:latin typeface="Courier New" pitchFamily="49" charset="0"/>
              </a:rPr>
              <a:t>DEFAULT</a:t>
            </a:r>
            <a:r>
              <a:rPr lang="en-US" altLang="en-US" smtClean="0"/>
              <a:t> profile unless another profile is specified.</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8 - </a:t>
            </a:r>
            <a:fld id="{207B2B9A-737A-4C31-81C2-36E8C4D5EEA3}" type="slidenum">
              <a:rPr lang="en-US" altLang="en-US"/>
              <a:pPr/>
              <a:t>31</a:t>
            </a:fld>
            <a:endParaRPr lang="en-US" alt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xfrm>
            <a:off x="457200" y="5221288"/>
            <a:ext cx="6076950" cy="3541712"/>
          </a:xfrm>
          <a:noFill/>
        </p:spPr>
        <p:txBody>
          <a:bodyPr/>
          <a:lstStyle/>
          <a:p>
            <a:pPr>
              <a:lnSpc>
                <a:spcPct val="90000"/>
              </a:lnSpc>
              <a:buFontTx/>
              <a:buNone/>
            </a:pPr>
            <a:r>
              <a:rPr lang="en-US" altLang="en-US" smtClean="0"/>
              <a:t>Assigning Quotas to Users</a:t>
            </a:r>
          </a:p>
          <a:p>
            <a:pPr lvl="1">
              <a:lnSpc>
                <a:spcPct val="90000"/>
              </a:lnSpc>
              <a:buFontTx/>
              <a:buNone/>
            </a:pPr>
            <a:r>
              <a:rPr lang="en-US" altLang="en-US" smtClean="0"/>
              <a:t>A </a:t>
            </a:r>
            <a:r>
              <a:rPr lang="en-US" altLang="en-US" i="1" smtClean="0"/>
              <a:t>quota</a:t>
            </a:r>
            <a:r>
              <a:rPr lang="en-US" altLang="en-US" smtClean="0"/>
              <a:t> is a space allowance in a given tablespace. By default, a user has no quota on any of the tablespaces. You have three options for providing a quota for a user on a tablespace.</a:t>
            </a:r>
          </a:p>
          <a:p>
            <a:pPr lvl="2">
              <a:lnSpc>
                <a:spcPct val="90000"/>
              </a:lnSpc>
            </a:pPr>
            <a:r>
              <a:rPr lang="en-US" altLang="en-US" b="1" smtClean="0"/>
              <a:t>Unlimited:</a:t>
            </a:r>
            <a:r>
              <a:rPr lang="en-US" altLang="en-US" smtClean="0"/>
              <a:t> Allows the user to use as much space as is available in the tablespace</a:t>
            </a:r>
          </a:p>
          <a:p>
            <a:pPr lvl="2">
              <a:lnSpc>
                <a:spcPct val="90000"/>
              </a:lnSpc>
            </a:pPr>
            <a:r>
              <a:rPr lang="en-US" altLang="en-US" b="1" smtClean="0"/>
              <a:t>Value:</a:t>
            </a:r>
            <a:r>
              <a:rPr lang="en-US" altLang="en-US" smtClean="0"/>
              <a:t> Number of kilobytes or megabytes that the user can use. This does not guarantee that the space is set aside for the user. This value can be larger or smaller than the current space that is available in the tablespace.</a:t>
            </a:r>
          </a:p>
          <a:p>
            <a:pPr lvl="2">
              <a:lnSpc>
                <a:spcPct val="90000"/>
              </a:lnSpc>
              <a:buSzPct val="70000"/>
              <a:buFont typeface="Courier New" pitchFamily="49" charset="0"/>
              <a:buChar char="•"/>
            </a:pPr>
            <a:r>
              <a:rPr lang="en-US" altLang="en-US" b="1" smtClean="0">
                <a:latin typeface="Courier New" pitchFamily="49" charset="0"/>
              </a:rPr>
              <a:t>UNLIMITED</a:t>
            </a:r>
            <a:r>
              <a:rPr lang="en-US" altLang="en-US" b="1" smtClean="0"/>
              <a:t> </a:t>
            </a:r>
            <a:r>
              <a:rPr lang="en-US" altLang="en-US" b="1" smtClean="0">
                <a:latin typeface="Courier New" pitchFamily="49" charset="0"/>
              </a:rPr>
              <a:t>TABLESPACE</a:t>
            </a:r>
            <a:r>
              <a:rPr lang="en-US" altLang="en-US" b="1" smtClean="0"/>
              <a:t> system privilege: </a:t>
            </a:r>
            <a:r>
              <a:rPr lang="en-US" altLang="en-US" smtClean="0"/>
              <a:t>Overrides all individual tablespace quotas and gives the user unlimited quota on all tablespaces, including </a:t>
            </a:r>
            <a:r>
              <a:rPr lang="en-US" altLang="en-US" smtClean="0">
                <a:latin typeface="Courier New" pitchFamily="49" charset="0"/>
              </a:rPr>
              <a:t>SYSTEM</a:t>
            </a:r>
            <a:r>
              <a:rPr lang="en-US" altLang="en-US" smtClean="0"/>
              <a:t> and </a:t>
            </a:r>
            <a:r>
              <a:rPr lang="en-US" altLang="en-US" smtClean="0">
                <a:latin typeface="Courier New" pitchFamily="49" charset="0"/>
              </a:rPr>
              <a:t>SYSAUX</a:t>
            </a:r>
            <a:r>
              <a:rPr lang="en-US" altLang="en-US" smtClean="0"/>
              <a:t>. This privilege must be granted with caution.</a:t>
            </a:r>
            <a:r>
              <a:rPr lang="en-US" altLang="en-US" b="1" smtClean="0"/>
              <a:t/>
            </a:r>
            <a:br>
              <a:rPr lang="en-US" altLang="en-US" b="1" smtClean="0"/>
            </a:br>
            <a:r>
              <a:rPr lang="en-US" altLang="en-US" b="1" smtClean="0"/>
              <a:t>Note:</a:t>
            </a:r>
            <a:r>
              <a:rPr lang="en-US" altLang="en-US" smtClean="0"/>
              <a:t> Be aware that granting the </a:t>
            </a:r>
            <a:r>
              <a:rPr lang="en-US" altLang="en-US" smtClean="0">
                <a:latin typeface="Courier New" pitchFamily="49" charset="0"/>
              </a:rPr>
              <a:t>RESOURCE</a:t>
            </a:r>
            <a:r>
              <a:rPr lang="en-US" altLang="en-US" smtClean="0"/>
              <a:t> role includes granting this privilege.</a:t>
            </a:r>
          </a:p>
          <a:p>
            <a:pPr lvl="1">
              <a:lnSpc>
                <a:spcPct val="90000"/>
              </a:lnSpc>
              <a:buFontTx/>
              <a:buNone/>
            </a:pPr>
            <a:r>
              <a:rPr lang="en-US" altLang="en-US" smtClean="0"/>
              <a:t>You must not provide a quota to users on the </a:t>
            </a:r>
            <a:r>
              <a:rPr lang="en-US" altLang="en-US" smtClean="0">
                <a:latin typeface="Courier New" pitchFamily="49" charset="0"/>
              </a:rPr>
              <a:t>SYSTEM</a:t>
            </a:r>
            <a:r>
              <a:rPr lang="en-US" altLang="en-US" smtClean="0"/>
              <a:t> or </a:t>
            </a:r>
            <a:r>
              <a:rPr lang="en-US" altLang="en-US" smtClean="0">
                <a:latin typeface="Courier New" pitchFamily="49" charset="0"/>
              </a:rPr>
              <a:t>SYSAUX</a:t>
            </a:r>
            <a:r>
              <a:rPr lang="en-US" altLang="en-US" smtClean="0"/>
              <a:t> tablespaces. Typically, only the </a:t>
            </a:r>
            <a:r>
              <a:rPr lang="en-US" altLang="en-US" smtClean="0">
                <a:latin typeface="Courier New" pitchFamily="49" charset="0"/>
              </a:rPr>
              <a:t>SYS</a:t>
            </a:r>
            <a:r>
              <a:rPr lang="en-US" altLang="en-US" smtClean="0"/>
              <a:t> and </a:t>
            </a:r>
            <a:r>
              <a:rPr lang="en-US" altLang="en-US" smtClean="0">
                <a:latin typeface="Courier New" pitchFamily="49" charset="0"/>
              </a:rPr>
              <a:t>SYSTEM</a:t>
            </a:r>
            <a:r>
              <a:rPr lang="en-US" altLang="en-US" smtClean="0"/>
              <a:t> users are able to create objects in the </a:t>
            </a:r>
            <a:r>
              <a:rPr lang="en-US" altLang="en-US" smtClean="0">
                <a:latin typeface="Courier New" pitchFamily="49" charset="0"/>
              </a:rPr>
              <a:t>SYSTEM</a:t>
            </a:r>
            <a:r>
              <a:rPr lang="en-US" altLang="en-US" smtClean="0"/>
              <a:t> or </a:t>
            </a:r>
            <a:r>
              <a:rPr lang="en-US" altLang="en-US" smtClean="0">
                <a:latin typeface="Courier New" pitchFamily="49" charset="0"/>
              </a:rPr>
              <a:t>SYSAUX</a:t>
            </a:r>
            <a:r>
              <a:rPr lang="en-US" altLang="en-US" smtClean="0"/>
              <a:t> tablespaces.</a:t>
            </a:r>
          </a:p>
          <a:p>
            <a:pPr lvl="1">
              <a:lnSpc>
                <a:spcPct val="90000"/>
              </a:lnSpc>
              <a:buFontTx/>
              <a:buNone/>
            </a:pPr>
            <a:r>
              <a:rPr lang="en-US" altLang="en-US" smtClean="0"/>
              <a:t>You do not need a quota on an assigned temporary tablespace or any undo tablespaces. You do not need to have quota to be able to insert, update, and delete data in an Oracle database. The only users that need quota, are the accounts that own the database objects. It is typical when installing application code, that the installer creates database accounts to own the objects. Only these accounts need quota. Other database users can be granted permission to use these objects without quota.</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8 - </a:t>
            </a:r>
            <a:fld id="{0AD463EC-053D-45BE-BF65-14B414BC4E3D}" type="slidenum">
              <a:rPr lang="en-US" altLang="en-US"/>
              <a:pPr/>
              <a:t>32</a:t>
            </a:fld>
            <a:endParaRPr lang="en-US" altLang="en-US"/>
          </a:p>
        </p:txBody>
      </p:sp>
      <p:sp>
        <p:nvSpPr>
          <p:cNvPr id="76803" name="Rectangle 3"/>
          <p:cNvSpPr>
            <a:spLocks noGrp="1" noChangeArrowheads="1"/>
          </p:cNvSpPr>
          <p:nvPr>
            <p:ph type="body" idx="1"/>
          </p:nvPr>
        </p:nvSpPr>
        <p:spPr>
          <a:xfrm>
            <a:off x="457200" y="450850"/>
            <a:ext cx="6076950" cy="8426450"/>
          </a:xfrm>
          <a:noFill/>
        </p:spPr>
        <p:txBody>
          <a:bodyPr/>
          <a:lstStyle/>
          <a:p>
            <a:pPr>
              <a:buFontTx/>
              <a:buNone/>
            </a:pPr>
            <a:r>
              <a:rPr lang="en-US" altLang="en-US" smtClean="0"/>
              <a:t>Assigning Quotas to Users (continued)</a:t>
            </a:r>
          </a:p>
          <a:p>
            <a:pPr lvl="2">
              <a:spcBef>
                <a:spcPct val="25000"/>
              </a:spcBef>
            </a:pPr>
            <a:r>
              <a:rPr lang="en-US" altLang="en-US" smtClean="0"/>
              <a:t>The Oracle instance checks the quota when a user creates or extends a segment.</a:t>
            </a:r>
          </a:p>
          <a:p>
            <a:pPr lvl="2"/>
            <a:r>
              <a:rPr lang="en-US" altLang="en-US" smtClean="0"/>
              <a:t>For activities that are assigned to a user schema, only those activities that use space in a tablespace count against the quota. Activities that do not use space in the assigned tablespace do not affect the quota (such as creating views or using temporary tablespaces).</a:t>
            </a:r>
          </a:p>
          <a:p>
            <a:pPr lvl="2"/>
            <a:r>
              <a:rPr lang="en-US" altLang="en-US" smtClean="0"/>
              <a:t>The quota is replenished when objects owned by the user are dropped with the </a:t>
            </a:r>
            <a:r>
              <a:rPr lang="en-US" altLang="en-US" smtClean="0">
                <a:latin typeface="Courier New" pitchFamily="49" charset="0"/>
              </a:rPr>
              <a:t>PURGE</a:t>
            </a:r>
            <a:r>
              <a:rPr lang="en-US" altLang="en-US" smtClean="0"/>
              <a:t> clause or when the objects owned by the user in the recycle bin are purged.</a:t>
            </a:r>
          </a:p>
          <a:p>
            <a:pPr eaLnBrk="1" hangingPunct="1"/>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8 - </a:t>
            </a:r>
            <a:fld id="{5BB1E9C2-C8F4-4600-A139-9B2D6FD80041}" type="slidenum">
              <a:rPr lang="en-US" altLang="en-US"/>
              <a:pPr/>
              <a:t>33</a:t>
            </a:fld>
            <a:endParaRPr lang="en-US" alt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xfrm>
            <a:off x="457200" y="5221288"/>
            <a:ext cx="6076950" cy="3541712"/>
          </a:xfrm>
          <a:noFill/>
        </p:spPr>
        <p:txBody>
          <a:bodyPr/>
          <a:lstStyle/>
          <a:p>
            <a:pPr eaLnBrk="1" hangingPunct="1"/>
            <a:r>
              <a:rPr lang="en-US" altLang="en-US" smtClean="0"/>
              <a:t>Applying the Principle of Least Privilege</a:t>
            </a:r>
          </a:p>
          <a:p>
            <a:pPr lvl="1" eaLnBrk="1" hangingPunct="1"/>
            <a:r>
              <a:rPr lang="en-US" altLang="en-US" smtClean="0"/>
              <a:t>The principle of least privilege means that a user must be given only those privileges that are required to efficiently complete a task. This reduces the chances of users modifying or viewing data (either accidentally or maliciously) that they do not have the privilege to modify or view.</a:t>
            </a:r>
          </a:p>
          <a:p>
            <a:pPr lvl="1" eaLnBrk="1" hangingPunct="1"/>
            <a:r>
              <a:rPr lang="en-US" altLang="en-US" b="1" smtClean="0"/>
              <a:t>Protect the data dictionary:</a:t>
            </a:r>
            <a:r>
              <a:rPr lang="en-US" altLang="en-US" smtClean="0"/>
              <a:t> The </a:t>
            </a:r>
            <a:r>
              <a:rPr lang="en-US" altLang="en-US" smtClean="0">
                <a:solidFill>
                  <a:schemeClr val="bg2"/>
                </a:solidFill>
                <a:latin typeface="Courier New" pitchFamily="49" charset="0"/>
              </a:rPr>
              <a:t>O7_DICTIONARY_ACCESSIBILITY</a:t>
            </a:r>
            <a:r>
              <a:rPr lang="en-US" altLang="en-US" smtClean="0">
                <a:solidFill>
                  <a:schemeClr val="bg2"/>
                </a:solidFill>
              </a:rPr>
              <a:t> parameter is set by default to </a:t>
            </a:r>
            <a:r>
              <a:rPr lang="en-US" altLang="en-US" smtClean="0">
                <a:solidFill>
                  <a:schemeClr val="bg2"/>
                </a:solidFill>
                <a:latin typeface="Courier New" pitchFamily="49" charset="0"/>
              </a:rPr>
              <a:t>FALSE</a:t>
            </a:r>
            <a:r>
              <a:rPr lang="en-US" altLang="en-US" smtClean="0">
                <a:solidFill>
                  <a:schemeClr val="bg2"/>
                </a:solidFill>
              </a:rPr>
              <a:t>. You must not allow this to be changed without a very good reason because it prevents users with the </a:t>
            </a:r>
            <a:r>
              <a:rPr lang="en-US" altLang="en-US" smtClean="0">
                <a:solidFill>
                  <a:schemeClr val="bg2"/>
                </a:solidFill>
                <a:latin typeface="Courier New" pitchFamily="49" charset="0"/>
              </a:rPr>
              <a:t>ANY</a:t>
            </a:r>
            <a:r>
              <a:rPr lang="en-US" altLang="en-US" smtClean="0">
                <a:solidFill>
                  <a:schemeClr val="bg2"/>
                </a:solidFill>
              </a:rPr>
              <a:t> </a:t>
            </a:r>
            <a:r>
              <a:rPr lang="en-US" altLang="en-US" smtClean="0">
                <a:solidFill>
                  <a:schemeClr val="bg2"/>
                </a:solidFill>
                <a:latin typeface="Courier New" pitchFamily="49" charset="0"/>
              </a:rPr>
              <a:t>TABLE</a:t>
            </a:r>
            <a:r>
              <a:rPr lang="en-US" altLang="en-US" smtClean="0">
                <a:solidFill>
                  <a:schemeClr val="bg2"/>
                </a:solidFill>
              </a:rPr>
              <a:t> system privileges from accessing the data dictionary base tables. It also ensures that the </a:t>
            </a:r>
            <a:r>
              <a:rPr lang="en-US" altLang="en-US" smtClean="0">
                <a:solidFill>
                  <a:schemeClr val="bg2"/>
                </a:solidFill>
                <a:latin typeface="Courier New" pitchFamily="49" charset="0"/>
              </a:rPr>
              <a:t>SYS</a:t>
            </a:r>
            <a:r>
              <a:rPr lang="en-US" altLang="en-US" smtClean="0">
                <a:solidFill>
                  <a:schemeClr val="bg2"/>
                </a:solidFill>
              </a:rPr>
              <a:t> user can log in only as </a:t>
            </a:r>
            <a:r>
              <a:rPr lang="en-US" altLang="en-US" smtClean="0">
                <a:solidFill>
                  <a:schemeClr val="bg2"/>
                </a:solidFill>
                <a:latin typeface="Courier New" pitchFamily="49" charset="0"/>
              </a:rPr>
              <a:t>SYSDBA</a:t>
            </a:r>
            <a:r>
              <a:rPr lang="en-US" altLang="en-US" smtClean="0">
                <a:solidFill>
                  <a:schemeClr val="bg2"/>
                </a:solidFill>
              </a:rPr>
              <a:t>.</a:t>
            </a:r>
          </a:p>
          <a:p>
            <a:pPr lvl="1" eaLnBrk="1" hangingPunct="1"/>
            <a:r>
              <a:rPr lang="en-US" altLang="en-US" b="1" smtClean="0"/>
              <a:t>Revoke unnecessary privileges from </a:t>
            </a:r>
            <a:r>
              <a:rPr lang="en-US" altLang="en-US" b="1" smtClean="0">
                <a:latin typeface="Courier New" pitchFamily="49" charset="0"/>
              </a:rPr>
              <a:t>PUBLIC</a:t>
            </a:r>
            <a:r>
              <a:rPr lang="en-US" altLang="en-US" b="1" smtClean="0"/>
              <a:t>:</a:t>
            </a:r>
            <a:r>
              <a:rPr lang="en-US" altLang="en-US" smtClean="0">
                <a:solidFill>
                  <a:schemeClr val="bg2"/>
                </a:solidFill>
              </a:rPr>
              <a:t> Several packages are extremely useful to applications that need them, but require proper configuration to be used securely. </a:t>
            </a:r>
            <a:r>
              <a:rPr lang="en-US" altLang="en-US" smtClean="0">
                <a:solidFill>
                  <a:schemeClr val="bg2"/>
                </a:solidFill>
                <a:latin typeface="Courier New" pitchFamily="49" charset="0"/>
              </a:rPr>
              <a:t>PUBLIC</a:t>
            </a:r>
            <a:r>
              <a:rPr lang="en-US" altLang="en-US" smtClean="0">
                <a:solidFill>
                  <a:schemeClr val="bg2"/>
                </a:solidFill>
              </a:rPr>
              <a:t> is granted execute privilege on the following packages: </a:t>
            </a:r>
            <a:r>
              <a:rPr lang="en-US" altLang="en-US" smtClean="0">
                <a:latin typeface="Courier New" pitchFamily="49" charset="0"/>
              </a:rPr>
              <a:t>UTL_SMTP</a:t>
            </a:r>
            <a:r>
              <a:rPr lang="en-US" altLang="en-US" smtClean="0"/>
              <a:t>, </a:t>
            </a:r>
            <a:r>
              <a:rPr lang="en-US" altLang="en-US" smtClean="0">
                <a:latin typeface="Courier New" pitchFamily="49" charset="0"/>
              </a:rPr>
              <a:t>UTL_TCP</a:t>
            </a:r>
            <a:r>
              <a:rPr lang="en-US" altLang="en-US" smtClean="0"/>
              <a:t>, </a:t>
            </a:r>
            <a:r>
              <a:rPr lang="en-US" altLang="en-US" smtClean="0">
                <a:latin typeface="Courier New" pitchFamily="49" charset="0"/>
              </a:rPr>
              <a:t>UTL_HTTP</a:t>
            </a:r>
            <a:r>
              <a:rPr lang="en-US" altLang="en-US" smtClean="0"/>
              <a:t>, and </a:t>
            </a:r>
            <a:r>
              <a:rPr lang="en-US" altLang="en-US" smtClean="0">
                <a:latin typeface="Courier New" pitchFamily="49" charset="0"/>
              </a:rPr>
              <a:t>UTL_FILE</a:t>
            </a:r>
            <a:r>
              <a:rPr lang="en-US" altLang="en-US" smtClean="0"/>
              <a:t>. In Oracle Database 11</a:t>
            </a:r>
            <a:r>
              <a:rPr lang="en-US" altLang="en-US" i="1" smtClean="0"/>
              <a:t>g</a:t>
            </a:r>
            <a:r>
              <a:rPr lang="en-US" altLang="en-US" smtClean="0"/>
              <a:t>, network access is controlled by an access control list (ACL) that may be configured to allow certain users access to specific network services. Network access is denied by default. An ACL must be created to allow network access. File through </a:t>
            </a:r>
            <a:r>
              <a:rPr lang="en-US" altLang="en-US" smtClean="0">
                <a:latin typeface="Courier New" pitchFamily="49" charset="0"/>
              </a:rPr>
              <a:t>UTL_FILE</a:t>
            </a:r>
            <a:r>
              <a:rPr lang="en-US" altLang="en-US" smtClean="0"/>
              <a:t> access is controlled at two levels: at the OS level with permissions on files and directories, and in the database by </a:t>
            </a:r>
            <a:r>
              <a:rPr lang="en-US" altLang="en-US" smtClean="0">
                <a:latin typeface="Courier New" pitchFamily="49" charset="0"/>
              </a:rPr>
              <a:t>DIRECTORY</a:t>
            </a:r>
            <a:r>
              <a:rPr lang="en-US" altLang="en-US" smtClean="0"/>
              <a:t> objects that allow access to specific file system directories. The </a:t>
            </a:r>
            <a:r>
              <a:rPr lang="en-US" altLang="en-US" smtClean="0">
                <a:latin typeface="Courier New" pitchFamily="49" charset="0"/>
              </a:rPr>
              <a:t>DIRECTORY</a:t>
            </a:r>
            <a:r>
              <a:rPr lang="en-US" altLang="en-US" smtClean="0"/>
              <a:t> object may be granted to a user for read or for read and write. Execute privileges on other PL/SQL packages should be carefully controlled.</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8 - </a:t>
            </a:r>
            <a:fld id="{614F3E01-573C-412D-9B86-FE414711EA1E}" type="slidenum">
              <a:rPr lang="en-US" altLang="en-US"/>
              <a:pPr/>
              <a:t>34</a:t>
            </a:fld>
            <a:endParaRPr lang="en-US" altLang="en-US"/>
          </a:p>
        </p:txBody>
      </p:sp>
      <p:sp>
        <p:nvSpPr>
          <p:cNvPr id="78851" name="Rectangle 3"/>
          <p:cNvSpPr>
            <a:spLocks noGrp="1" noChangeArrowheads="1"/>
          </p:cNvSpPr>
          <p:nvPr>
            <p:ph type="body" idx="1"/>
          </p:nvPr>
        </p:nvSpPr>
        <p:spPr>
          <a:xfrm>
            <a:off x="457200" y="457200"/>
            <a:ext cx="6076950" cy="8420100"/>
          </a:xfrm>
          <a:noFill/>
        </p:spPr>
        <p:txBody>
          <a:bodyPr/>
          <a:lstStyle/>
          <a:p>
            <a:pPr eaLnBrk="1" hangingPunct="1"/>
            <a:r>
              <a:rPr lang="en-US" altLang="en-US" smtClean="0"/>
              <a:t>Applying the Principle of Least Privilege</a:t>
            </a:r>
            <a:r>
              <a:rPr lang="en-US" altLang="en-US" smtClean="0">
                <a:solidFill>
                  <a:srgbClr val="000000"/>
                </a:solidFill>
              </a:rPr>
              <a:t> (continued)</a:t>
            </a:r>
          </a:p>
          <a:p>
            <a:pPr lvl="1" eaLnBrk="1" hangingPunct="1"/>
            <a:r>
              <a:rPr lang="en-US" altLang="en-US" smtClean="0"/>
              <a:t>The more powerful packages that may potentially be misused include:</a:t>
            </a:r>
          </a:p>
          <a:p>
            <a:pPr lvl="2" eaLnBrk="1" hangingPunct="1">
              <a:buSzPct val="70000"/>
              <a:buFont typeface="Courier New" pitchFamily="49" charset="0"/>
              <a:buChar char="•"/>
            </a:pPr>
            <a:r>
              <a:rPr lang="en-US" altLang="en-US" b="1" smtClean="0">
                <a:latin typeface="Courier New" pitchFamily="49" charset="0"/>
              </a:rPr>
              <a:t>UTL_SMTP</a:t>
            </a:r>
            <a:r>
              <a:rPr lang="en-US" altLang="en-US" b="1" smtClean="0"/>
              <a:t>:</a:t>
            </a:r>
            <a:r>
              <a:rPr lang="en-US" altLang="en-US" smtClean="0"/>
              <a:t> Permits arbitrary email messages to be sent by using the database as a Simple Mail Transfer Protocol (SMTP) mail server. Use the ACL to control which machines may be accessed by which users.</a:t>
            </a:r>
          </a:p>
          <a:p>
            <a:pPr lvl="2" eaLnBrk="1" hangingPunct="1">
              <a:buSzPct val="70000"/>
              <a:buFont typeface="Courier New" pitchFamily="49" charset="0"/>
              <a:buChar char="•"/>
            </a:pPr>
            <a:r>
              <a:rPr lang="en-US" altLang="en-US" b="1" smtClean="0">
                <a:latin typeface="Courier New" pitchFamily="49" charset="0"/>
              </a:rPr>
              <a:t>UTL_TCP</a:t>
            </a:r>
            <a:r>
              <a:rPr lang="en-US" altLang="en-US" b="1" smtClean="0"/>
              <a:t>:</a:t>
            </a:r>
            <a:r>
              <a:rPr lang="en-US" altLang="en-US" smtClean="0"/>
              <a:t> Permits outgoing network connections to be established by the database server to any receiving or waiting network service. Thus, arbitrary data can be sent between the database server and any waiting network service. Use the ACL to control access.</a:t>
            </a:r>
          </a:p>
          <a:p>
            <a:pPr lvl="2" eaLnBrk="1" hangingPunct="1">
              <a:buSzPct val="70000"/>
              <a:buFont typeface="Courier New" pitchFamily="49" charset="0"/>
              <a:buChar char="•"/>
            </a:pPr>
            <a:r>
              <a:rPr lang="en-US" altLang="en-US" b="1" smtClean="0">
                <a:latin typeface="Courier New" pitchFamily="49" charset="0"/>
              </a:rPr>
              <a:t>UTL_HTTP</a:t>
            </a:r>
            <a:r>
              <a:rPr lang="en-US" altLang="en-US" b="1" smtClean="0"/>
              <a:t>:</a:t>
            </a:r>
            <a:r>
              <a:rPr lang="en-US" altLang="en-US" smtClean="0"/>
              <a:t> Allows the database server to request and retrieve data via HTTP. Granting this package to a user may permit data to be sent via HTML forms to a malicious Web site. Limit access by using the ACL.</a:t>
            </a:r>
          </a:p>
          <a:p>
            <a:pPr lvl="2" eaLnBrk="1" hangingPunct="1">
              <a:buSzPct val="70000"/>
              <a:buFont typeface="Courier New" pitchFamily="49" charset="0"/>
              <a:buChar char="•"/>
            </a:pPr>
            <a:r>
              <a:rPr lang="en-US" altLang="en-US" b="1" smtClean="0">
                <a:latin typeface="Courier New" pitchFamily="49" charset="0"/>
              </a:rPr>
              <a:t>UTL_FILE</a:t>
            </a:r>
            <a:r>
              <a:rPr lang="en-US" altLang="en-US" b="1" smtClean="0"/>
              <a:t>:</a:t>
            </a:r>
            <a:r>
              <a:rPr lang="en-US" altLang="en-US" smtClean="0"/>
              <a:t> If configured improperly, allows text-level access to any file on the host operating system. When properly configured, this package limits user access to specific directory locations.</a:t>
            </a:r>
          </a:p>
          <a:p>
            <a:pPr lvl="1" eaLnBrk="1" hangingPunct="1"/>
            <a:r>
              <a:rPr lang="en-US" altLang="en-US" b="1" smtClean="0"/>
              <a:t>Restrict access to OS directories:</a:t>
            </a:r>
            <a:r>
              <a:rPr lang="en-US" altLang="en-US" smtClean="0"/>
              <a:t> </a:t>
            </a:r>
            <a:r>
              <a:rPr lang="en-US" altLang="en-US" smtClean="0">
                <a:cs typeface="Arial" charset="0"/>
              </a:rPr>
              <a:t>The </a:t>
            </a:r>
            <a:r>
              <a:rPr lang="en-US" altLang="en-US" smtClean="0">
                <a:latin typeface="Courier New" pitchFamily="49" charset="0"/>
                <a:cs typeface="Arial" charset="0"/>
              </a:rPr>
              <a:t>DIRECTORY</a:t>
            </a:r>
            <a:r>
              <a:rPr lang="en-US" altLang="en-US" smtClean="0">
                <a:cs typeface="Arial" charset="0"/>
              </a:rPr>
              <a:t> object inside the database enables DBAs to map directories to OS paths and to grant privileges on those directories to individual users.</a:t>
            </a:r>
            <a:endParaRPr lang="en-US" altLang="en-US" smtClean="0"/>
          </a:p>
          <a:p>
            <a:pPr lvl="1" eaLnBrk="1" hangingPunct="1"/>
            <a:r>
              <a:rPr lang="en-US" altLang="en-US" b="1" smtClean="0"/>
              <a:t>Limit users with administrative privileges:</a:t>
            </a:r>
            <a:r>
              <a:rPr lang="en-US" altLang="en-US" smtClean="0"/>
              <a:t> Do not provide database users more privileges than necessary. Nonadministrators must not be granted the DBA role. To implement least privilege, restrict the following types of privileges:</a:t>
            </a:r>
          </a:p>
          <a:p>
            <a:pPr lvl="2" eaLnBrk="1" hangingPunct="1"/>
            <a:r>
              <a:rPr lang="en-US" altLang="en-US" smtClean="0"/>
              <a:t>Grants of system and object privileges</a:t>
            </a:r>
          </a:p>
          <a:p>
            <a:pPr lvl="2" eaLnBrk="1" hangingPunct="1">
              <a:buSzPct val="70000"/>
            </a:pPr>
            <a:r>
              <a:rPr lang="en-US" altLang="en-US" smtClean="0">
                <a:latin typeface="Courier New" pitchFamily="49" charset="0"/>
              </a:rPr>
              <a:t>SYS</a:t>
            </a:r>
            <a:r>
              <a:rPr lang="en-US" altLang="en-US" smtClean="0"/>
              <a:t>-privileged connections to the database, such as </a:t>
            </a:r>
            <a:r>
              <a:rPr lang="en-US" altLang="en-US" smtClean="0">
                <a:latin typeface="Courier New" pitchFamily="49" charset="0"/>
              </a:rPr>
              <a:t>SYSDBA</a:t>
            </a:r>
            <a:r>
              <a:rPr lang="en-US" altLang="en-US" smtClean="0"/>
              <a:t> and </a:t>
            </a:r>
            <a:r>
              <a:rPr lang="en-US" altLang="en-US" smtClean="0">
                <a:latin typeface="Courier New" pitchFamily="49" charset="0"/>
              </a:rPr>
              <a:t>SYSOPER</a:t>
            </a:r>
          </a:p>
          <a:p>
            <a:pPr lvl="2" eaLnBrk="1" hangingPunct="1"/>
            <a:r>
              <a:rPr lang="en-US" altLang="en-US" smtClean="0"/>
              <a:t>Other DBA-type privileges, such as </a:t>
            </a:r>
            <a:r>
              <a:rPr lang="en-US" altLang="en-US" smtClean="0">
                <a:latin typeface="Courier New" pitchFamily="49" charset="0"/>
              </a:rPr>
              <a:t>DROP</a:t>
            </a:r>
            <a:r>
              <a:rPr lang="en-US" altLang="en-US" smtClean="0"/>
              <a:t> </a:t>
            </a:r>
            <a:r>
              <a:rPr lang="en-US" altLang="en-US" smtClean="0">
                <a:latin typeface="Courier New" pitchFamily="49" charset="0"/>
              </a:rPr>
              <a:t>ANY</a:t>
            </a:r>
            <a:r>
              <a:rPr lang="en-US" altLang="en-US" smtClean="0"/>
              <a:t> </a:t>
            </a:r>
            <a:r>
              <a:rPr lang="en-US" altLang="en-US" smtClean="0">
                <a:latin typeface="Courier New" pitchFamily="49" charset="0"/>
              </a:rPr>
              <a:t>TABLE</a:t>
            </a:r>
          </a:p>
          <a:p>
            <a:pPr lvl="1" eaLnBrk="1" hangingPunct="1"/>
            <a:r>
              <a:rPr lang="en-US" altLang="en-US" b="1" smtClean="0"/>
              <a:t>Restrict remote database authentication:</a:t>
            </a:r>
            <a:r>
              <a:rPr lang="en-US" altLang="en-US" smtClean="0"/>
              <a:t> The </a:t>
            </a:r>
            <a:r>
              <a:rPr lang="en-US" altLang="en-US" smtClean="0">
                <a:solidFill>
                  <a:schemeClr val="tx1"/>
                </a:solidFill>
                <a:latin typeface="Courier New" pitchFamily="49" charset="0"/>
              </a:rPr>
              <a:t>REMOTE_OS_AUTHENT</a:t>
            </a:r>
            <a:r>
              <a:rPr lang="en-US" altLang="en-US" sz="1000" smtClean="0">
                <a:solidFill>
                  <a:schemeClr val="tx1"/>
                </a:solidFill>
              </a:rPr>
              <a:t> </a:t>
            </a:r>
            <a:r>
              <a:rPr lang="en-US" altLang="en-US" smtClean="0"/>
              <a:t>parameter </a:t>
            </a:r>
            <a:r>
              <a:rPr lang="en-US" altLang="en-US" smtClean="0">
                <a:solidFill>
                  <a:schemeClr val="tx1"/>
                </a:solidFill>
              </a:rPr>
              <a:t>is set to </a:t>
            </a:r>
            <a:r>
              <a:rPr lang="en-US" altLang="en-US" smtClean="0">
                <a:solidFill>
                  <a:schemeClr val="tx1"/>
                </a:solidFill>
                <a:latin typeface="Courier New" pitchFamily="49" charset="0"/>
              </a:rPr>
              <a:t>FALSE</a:t>
            </a:r>
            <a:r>
              <a:rPr lang="en-US" altLang="en-US" smtClean="0">
                <a:solidFill>
                  <a:schemeClr val="tx1"/>
                </a:solidFill>
              </a:rPr>
              <a:t> by default. It must not be changed unless all clients can be trusted to authenticate users appropriately. With the advent of Secure External Password Store (available in Oracle Database 10</a:t>
            </a:r>
            <a:r>
              <a:rPr lang="en-US" altLang="en-US" i="1" smtClean="0">
                <a:solidFill>
                  <a:schemeClr val="tx1"/>
                </a:solidFill>
              </a:rPr>
              <a:t>g</a:t>
            </a:r>
            <a:r>
              <a:rPr lang="en-US" altLang="en-US" smtClean="0">
                <a:solidFill>
                  <a:schemeClr val="tx1"/>
                </a:solidFill>
              </a:rPr>
              <a:t> Release 2), there are few compelling reasons ever to allow remote OS authentication. </a:t>
            </a:r>
          </a:p>
          <a:p>
            <a:pPr lvl="1" eaLnBrk="1" hangingPunct="1"/>
            <a:r>
              <a:rPr lang="en-US" altLang="en-US" smtClean="0"/>
              <a:t>In the remote authentication process:</a:t>
            </a:r>
          </a:p>
          <a:p>
            <a:pPr lvl="2" eaLnBrk="1" hangingPunct="1"/>
            <a:r>
              <a:rPr lang="en-US" altLang="en-US" smtClean="0"/>
              <a:t>The database user is authenticated externally</a:t>
            </a:r>
          </a:p>
          <a:p>
            <a:pPr lvl="2" eaLnBrk="1" hangingPunct="1"/>
            <a:r>
              <a:rPr lang="en-US" altLang="en-US" smtClean="0"/>
              <a:t>The remote system authenticates the user</a:t>
            </a:r>
          </a:p>
          <a:p>
            <a:pPr lvl="2" eaLnBrk="1" hangingPunct="1"/>
            <a:r>
              <a:rPr lang="en-US" altLang="en-US" smtClean="0"/>
              <a:t>The user logs in to the database without further authentication</a:t>
            </a:r>
          </a:p>
          <a:p>
            <a:pPr lvl="1" eaLnBrk="1" hangingPunct="1"/>
            <a:r>
              <a:rPr lang="en-US" altLang="en-US" b="1" smtClean="0"/>
              <a:t>Note:</a:t>
            </a:r>
            <a:r>
              <a:rPr lang="en-US" altLang="en-US" smtClean="0"/>
              <a:t> Always test your applications thoroughly if you have revoked privileges.</a:t>
            </a:r>
          </a:p>
          <a:p>
            <a:pPr eaLnBrk="1" hangingPunct="1"/>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8 - </a:t>
            </a:r>
            <a:fld id="{F0FC8606-991A-45C2-BE35-611263928FF7}" type="slidenum">
              <a:rPr lang="en-US" altLang="en-US"/>
              <a:pPr/>
              <a:t>35</a:t>
            </a:fld>
            <a:endParaRPr lang="en-US" alt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xfrm>
            <a:off x="457200" y="5221288"/>
            <a:ext cx="6076950" cy="3541712"/>
          </a:xfrm>
          <a:noFill/>
        </p:spPr>
        <p:txBody>
          <a:bodyPr/>
          <a:lstStyle/>
          <a:p>
            <a:pPr eaLnBrk="1" hangingPunct="1"/>
            <a:r>
              <a:rPr lang="en-US" altLang="en-US" smtClean="0"/>
              <a:t>Setting Database Administrator Authentication</a:t>
            </a:r>
          </a:p>
          <a:p>
            <a:pPr lvl="1" eaLnBrk="1" hangingPunct="1"/>
            <a:r>
              <a:rPr lang="en-US" altLang="en-US" smtClean="0"/>
              <a:t>Users with </a:t>
            </a:r>
            <a:r>
              <a:rPr lang="en-US" altLang="en-US" smtClean="0">
                <a:latin typeface="Courier New" pitchFamily="49" charset="0"/>
              </a:rPr>
              <a:t>SYSDBA</a:t>
            </a:r>
            <a:r>
              <a:rPr lang="en-US" altLang="en-US" smtClean="0"/>
              <a:t>, </a:t>
            </a:r>
            <a:r>
              <a:rPr lang="en-US" altLang="en-US" smtClean="0">
                <a:latin typeface="Courier New" pitchFamily="49" charset="0"/>
              </a:rPr>
              <a:t>SYSOPER</a:t>
            </a:r>
            <a:r>
              <a:rPr lang="en-US" altLang="en-US" smtClean="0"/>
              <a:t>, or </a:t>
            </a:r>
            <a:r>
              <a:rPr lang="en-US" altLang="en-US" smtClean="0">
                <a:latin typeface="Courier New" pitchFamily="49" charset="0"/>
              </a:rPr>
              <a:t>SYSASM</a:t>
            </a:r>
            <a:r>
              <a:rPr lang="en-US" altLang="en-US" smtClean="0"/>
              <a:t> privileges must always be authenticated. When connecting locally, the user is authenticated by the local OS by being a member of a privileged OS group. If connecting remotely, a password file is used to authenticate privileged users. If the password file is configured, it will be checked first. In Oracle Database 11</a:t>
            </a:r>
            <a:r>
              <a:rPr lang="en-US" altLang="en-US" i="1" smtClean="0"/>
              <a:t>g</a:t>
            </a:r>
            <a:r>
              <a:rPr lang="en-US" altLang="en-US" smtClean="0"/>
              <a:t>, these passwords are case-sensitive. Oracle Database 11</a:t>
            </a:r>
            <a:r>
              <a:rPr lang="en-US" altLang="en-US" i="1" smtClean="0"/>
              <a:t>g</a:t>
            </a:r>
            <a:r>
              <a:rPr lang="en-US" altLang="en-US" smtClean="0"/>
              <a:t> provides other methods that make remote administrator authentication more secure and centralize the administration of these privileged users. </a:t>
            </a:r>
          </a:p>
          <a:p>
            <a:pPr lvl="1" eaLnBrk="1" hangingPunct="1"/>
            <a:r>
              <a:rPr lang="en-US" altLang="en-US" smtClean="0"/>
              <a:t>When a database is created using the Database Configuration Assistant, the password file is case-sensitive. If you upgrade from earlier database versions, be sure to make the password file case-sensitive for remote connections:</a:t>
            </a:r>
          </a:p>
          <a:p>
            <a:pPr lvl="4" eaLnBrk="1" hangingPunct="1"/>
            <a:r>
              <a:rPr lang="en-US" altLang="en-US" smtClean="0"/>
              <a:t>orapwd file=orapworcl entries=5 </a:t>
            </a:r>
            <a:r>
              <a:rPr lang="en-US" altLang="en-US" b="1" smtClean="0"/>
              <a:t>ignorecase=N </a:t>
            </a:r>
          </a:p>
          <a:p>
            <a:pPr lvl="1" eaLnBrk="1" hangingPunct="1"/>
            <a:r>
              <a:rPr lang="en-US" altLang="en-US" smtClean="0"/>
              <a:t>If your concern is that the password file might be vulnerable or that the maintenance of many password files is a burden, strong authentication can be implemented. The Advanced Security option is required if you want to use strong authentication methods. For more information about strong authentication, see the </a:t>
            </a:r>
            <a:r>
              <a:rPr lang="en-US" altLang="en-US" i="1" smtClean="0"/>
              <a:t>Oracle Database</a:t>
            </a:r>
            <a:r>
              <a:rPr lang="en-US" altLang="en-US" smtClean="0"/>
              <a:t> </a:t>
            </a:r>
            <a:r>
              <a:rPr lang="en-US" altLang="en-US" i="1" smtClean="0"/>
              <a:t>Advanced Security Administrator’s Guide</a:t>
            </a:r>
            <a:r>
              <a:rPr lang="en-US" altLang="en-US" smtClean="0"/>
              <a: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8 - </a:t>
            </a:r>
            <a:fld id="{5F9B8666-E9CE-4EFF-9468-C67902BA0BBA}" type="slidenum">
              <a:rPr lang="en-US" altLang="en-US"/>
              <a:pPr/>
              <a:t>36</a:t>
            </a:fld>
            <a:endParaRPr lang="en-US" alt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xfrm>
            <a:off x="457200" y="5221288"/>
            <a:ext cx="6076950" cy="3541712"/>
          </a:xfrm>
          <a:noFill/>
        </p:spPr>
        <p:txBody>
          <a:bodyPr/>
          <a:lstStyle/>
          <a:p>
            <a:pPr eaLnBrk="1" hangingPunct="1"/>
            <a:r>
              <a:rPr lang="en-US" altLang="en-US" smtClean="0"/>
              <a:t>Answer: 1</a:t>
            </a:r>
          </a:p>
          <a:p>
            <a:pPr eaLnBrk="1" hangingPunct="1"/>
            <a:endParaRPr lang="en-US"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8 - </a:t>
            </a:r>
            <a:fld id="{CA7AEC38-27BD-4773-8A25-2F59F6474EF1}" type="slidenum">
              <a:rPr lang="en-US" altLang="en-US"/>
              <a:pPr/>
              <a:t>37</a:t>
            </a:fld>
            <a:endParaRPr lang="en-US" alt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xfrm>
            <a:off x="457200" y="5221288"/>
            <a:ext cx="6076950" cy="3541712"/>
          </a:xfrm>
          <a:noFill/>
        </p:spPr>
        <p:txBody>
          <a:bodyPr/>
          <a:lstStyle/>
          <a:p>
            <a:pPr eaLnBrk="1" hangingPunct="1"/>
            <a:r>
              <a:rPr lang="en-US" altLang="en-US" smtClean="0"/>
              <a:t>Answer: 2</a:t>
            </a:r>
          </a:p>
          <a:p>
            <a:pPr eaLnBrk="1" hangingPunct="1"/>
            <a:endParaRPr lang="en-US"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8 - </a:t>
            </a:r>
            <a:fld id="{B4726463-D6D6-4C3E-817D-3DA4BD7DE83A}" type="slidenum">
              <a:rPr lang="en-US" altLang="en-US"/>
              <a:pPr/>
              <a:t>38</a:t>
            </a:fld>
            <a:endParaRPr lang="en-US" alt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xfrm>
            <a:off x="457200" y="5221288"/>
            <a:ext cx="6076950" cy="3541712"/>
          </a:xfrm>
          <a:noFill/>
        </p:spPr>
        <p:txBody>
          <a:bodyPr/>
          <a:lstStyle/>
          <a:p>
            <a:pPr eaLnBrk="1" hangingPunct="1"/>
            <a:endParaRPr lang="en-US"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8 - </a:t>
            </a:r>
            <a:fld id="{D04D1634-CEE9-4FE2-ACFE-E1F0A395A4D0}" type="slidenum">
              <a:rPr lang="en-US" altLang="en-US"/>
              <a:pPr/>
              <a:t>39</a:t>
            </a:fld>
            <a:endParaRPr lang="en-US" alt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xfrm>
            <a:off x="457200" y="5221288"/>
            <a:ext cx="6076950" cy="3541712"/>
          </a:xfrm>
          <a:noFill/>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8 - </a:t>
            </a:r>
            <a:fld id="{0F24925A-B67D-4571-B752-A128EA9D6757}" type="slidenum">
              <a:rPr lang="en-US" altLang="en-US"/>
              <a:pPr/>
              <a:t>4</a:t>
            </a:fld>
            <a:endParaRPr lang="en-US" altLang="en-US"/>
          </a:p>
        </p:txBody>
      </p:sp>
      <p:sp>
        <p:nvSpPr>
          <p:cNvPr id="48131" name="Rectangle 1030"/>
          <p:cNvSpPr>
            <a:spLocks noGrp="1" noChangeArrowheads="1"/>
          </p:cNvSpPr>
          <p:nvPr>
            <p:ph type="body" idx="1"/>
          </p:nvPr>
        </p:nvSpPr>
        <p:spPr>
          <a:xfrm>
            <a:off x="457200" y="457200"/>
            <a:ext cx="6076950" cy="8420100"/>
          </a:xfrm>
          <a:noFill/>
        </p:spPr>
        <p:txBody>
          <a:bodyPr/>
          <a:lstStyle/>
          <a:p>
            <a:pPr eaLnBrk="1" hangingPunct="1"/>
            <a:r>
              <a:rPr lang="en-US" altLang="en-US" smtClean="0"/>
              <a:t>Database User Accounts (continued)</a:t>
            </a:r>
          </a:p>
          <a:p>
            <a:pPr lvl="2" eaLnBrk="1" hangingPunct="1">
              <a:spcBef>
                <a:spcPct val="25000"/>
              </a:spcBef>
            </a:pPr>
            <a:r>
              <a:rPr lang="en-US" altLang="en-US" b="1" smtClean="0"/>
              <a:t>A user profile:</a:t>
            </a:r>
            <a:r>
              <a:rPr lang="en-US" altLang="en-US" smtClean="0"/>
              <a:t> This is a set of resource and password restrictions assigned to the user.</a:t>
            </a:r>
          </a:p>
          <a:p>
            <a:pPr lvl="2" eaLnBrk="1" hangingPunct="1"/>
            <a:r>
              <a:rPr lang="en-US" altLang="en-US" b="1" smtClean="0"/>
              <a:t>An initial consumer group:</a:t>
            </a:r>
            <a:r>
              <a:rPr lang="en-US" altLang="en-US" smtClean="0"/>
              <a:t> This is used by the Resource Manager.</a:t>
            </a:r>
          </a:p>
          <a:p>
            <a:pPr lvl="2" eaLnBrk="1" hangingPunct="1"/>
            <a:r>
              <a:rPr lang="en-US" altLang="en-US" b="1" smtClean="0"/>
              <a:t>An account status:</a:t>
            </a:r>
            <a:r>
              <a:rPr lang="en-US" altLang="en-US" smtClean="0"/>
              <a:t> Users can access only “open” accounts. The </a:t>
            </a:r>
            <a:r>
              <a:rPr lang="en-US" altLang="en-US" sz="1100" smtClean="0">
                <a:latin typeface="Courier New" pitchFamily="49" charset="0"/>
              </a:rPr>
              <a:t>account_status</a:t>
            </a:r>
            <a:r>
              <a:rPr lang="en-US" altLang="en-US" smtClean="0"/>
              <a:t> may be in various combinations of “locked” and “expired.” </a:t>
            </a:r>
          </a:p>
          <a:p>
            <a:pPr lvl="1" eaLnBrk="1" hangingPunct="1"/>
            <a:r>
              <a:rPr lang="en-US" altLang="en-US" b="1" smtClean="0"/>
              <a:t>Schemas: </a:t>
            </a:r>
            <a:r>
              <a:rPr lang="en-US" altLang="en-US" smtClean="0"/>
              <a:t>A </a:t>
            </a:r>
            <a:r>
              <a:rPr lang="en-US" altLang="en-US" i="1" smtClean="0"/>
              <a:t>schema</a:t>
            </a:r>
            <a:r>
              <a:rPr lang="en-US" altLang="en-US" smtClean="0"/>
              <a:t> is a collection of database objects that are owned by a database user. Schema objects are the logical structures that directly refer to the database’s data. Schema objects include such structures as tables, views, sequences, stored procedures, synonyms, indexes, clusters, and database links. In general, schema objects include everything that your application creates in the database. </a:t>
            </a:r>
          </a:p>
          <a:p>
            <a:pPr lvl="1" eaLnBrk="1" hangingPunct="1"/>
            <a:r>
              <a:rPr lang="en-US" altLang="en-US" b="1" smtClean="0"/>
              <a:t>Note: </a:t>
            </a:r>
            <a:r>
              <a:rPr lang="en-US" altLang="en-US" smtClean="0"/>
              <a:t>A database user is not necessarily a person. It is a common practice to create a user that owns the database objects of a particular application, such as HR. The database user can be a device, an application, or just a way to group database objects for security purposes. The personal identifying information of a person is not needed for a database user.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Rectangle 3"/>
          <p:cNvSpPr>
            <a:spLocks noGrp="1" noChangeArrowheads="1"/>
          </p:cNvSpPr>
          <p:nvPr>
            <p:ph type="body" idx="1"/>
          </p:nvPr>
        </p:nvSpPr>
        <p:spPr>
          <a:xfrm>
            <a:off x="457200" y="457200"/>
            <a:ext cx="6076950" cy="8420100"/>
          </a:xfrm>
          <a:noFill/>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8 - </a:t>
            </a:r>
            <a:fld id="{5452BB7D-514C-42D6-88CD-8CEAE9878416}" type="slidenum">
              <a:rPr lang="en-US" altLang="en-US"/>
              <a:pPr/>
              <a:t>5</a:t>
            </a:fld>
            <a:endParaRPr lang="en-US" altLang="en-US"/>
          </a:p>
        </p:txBody>
      </p:sp>
      <p:sp>
        <p:nvSpPr>
          <p:cNvPr id="49155" name="Rectangle 4"/>
          <p:cNvSpPr>
            <a:spLocks noGrp="1" noRot="1" noChangeAspect="1" noChangeArrowheads="1" noTextEdit="1"/>
          </p:cNvSpPr>
          <p:nvPr>
            <p:ph type="sldImg"/>
          </p:nvPr>
        </p:nvSpPr>
        <p:spPr>
          <a:ln/>
        </p:spPr>
      </p:sp>
      <p:sp>
        <p:nvSpPr>
          <p:cNvPr id="49156" name="Rectangle 5"/>
          <p:cNvSpPr>
            <a:spLocks noGrp="1" noChangeArrowheads="1"/>
          </p:cNvSpPr>
          <p:nvPr>
            <p:ph type="body" idx="1"/>
          </p:nvPr>
        </p:nvSpPr>
        <p:spPr>
          <a:noFill/>
        </p:spPr>
        <p:txBody>
          <a:bodyPr/>
          <a:lstStyle/>
          <a:p>
            <a:pPr eaLnBrk="1" hangingPunct="1"/>
            <a:r>
              <a:rPr lang="en-US" altLang="en-US" smtClean="0"/>
              <a:t>Predefined Administrative Accounts</a:t>
            </a:r>
          </a:p>
          <a:p>
            <a:pPr lvl="1" eaLnBrk="1" hangingPunct="1"/>
            <a:r>
              <a:rPr lang="en-US" altLang="en-US" smtClean="0"/>
              <a:t>The </a:t>
            </a:r>
            <a:r>
              <a:rPr lang="en-US" altLang="en-US" smtClean="0">
                <a:latin typeface="Courier New" pitchFamily="49" charset="0"/>
              </a:rPr>
              <a:t>SYS</a:t>
            </a:r>
            <a:r>
              <a:rPr lang="en-US" altLang="en-US" smtClean="0"/>
              <a:t> and </a:t>
            </a:r>
            <a:r>
              <a:rPr lang="en-US" altLang="en-US" smtClean="0">
                <a:latin typeface="Courier New" pitchFamily="49" charset="0"/>
              </a:rPr>
              <a:t>SYSTEM</a:t>
            </a:r>
            <a:r>
              <a:rPr lang="en-US" altLang="en-US" smtClean="0"/>
              <a:t> accounts have the database administrator (DBA) role granted to them by default. In addition, the </a:t>
            </a:r>
            <a:r>
              <a:rPr lang="en-US" altLang="en-US" smtClean="0">
                <a:latin typeface="Courier New" pitchFamily="49" charset="0"/>
              </a:rPr>
              <a:t>SYS</a:t>
            </a:r>
            <a:r>
              <a:rPr lang="en-US" altLang="en-US" smtClean="0"/>
              <a:t> account has all privileges with </a:t>
            </a:r>
            <a:r>
              <a:rPr lang="en-US" altLang="en-US" smtClean="0">
                <a:latin typeface="Courier New" pitchFamily="49" charset="0"/>
              </a:rPr>
              <a:t>ADMIN</a:t>
            </a:r>
            <a:r>
              <a:rPr lang="en-US" altLang="en-US" smtClean="0"/>
              <a:t> </a:t>
            </a:r>
            <a:r>
              <a:rPr lang="en-US" altLang="en-US" smtClean="0">
                <a:latin typeface="Courier New" pitchFamily="49" charset="0"/>
              </a:rPr>
              <a:t>OPTION</a:t>
            </a:r>
            <a:r>
              <a:rPr lang="en-US" altLang="en-US" smtClean="0"/>
              <a:t> and owns the data dictionary. To connect to the </a:t>
            </a:r>
            <a:r>
              <a:rPr lang="en-US" altLang="en-US" smtClean="0">
                <a:latin typeface="Courier New" pitchFamily="49" charset="0"/>
              </a:rPr>
              <a:t>SYS</a:t>
            </a:r>
            <a:r>
              <a:rPr lang="en-US" altLang="en-US" smtClean="0"/>
              <a:t> account, you must use the </a:t>
            </a:r>
            <a:r>
              <a:rPr lang="en-US" altLang="en-US" smtClean="0">
                <a:latin typeface="Courier New" pitchFamily="49" charset="0"/>
              </a:rPr>
              <a:t>AS</a:t>
            </a:r>
            <a:r>
              <a:rPr lang="en-US" altLang="en-US" smtClean="0"/>
              <a:t> </a:t>
            </a:r>
            <a:r>
              <a:rPr lang="en-US" altLang="en-US" smtClean="0">
                <a:latin typeface="Courier New" pitchFamily="49" charset="0"/>
              </a:rPr>
              <a:t>SYSDBA</a:t>
            </a:r>
            <a:r>
              <a:rPr lang="en-US" altLang="en-US" smtClean="0"/>
              <a:t> clause for a database instance and </a:t>
            </a:r>
            <a:r>
              <a:rPr lang="en-US" altLang="en-US" smtClean="0">
                <a:latin typeface="Courier New" pitchFamily="49" charset="0"/>
              </a:rPr>
              <a:t>AS</a:t>
            </a:r>
            <a:r>
              <a:rPr lang="en-US" altLang="en-US" smtClean="0"/>
              <a:t> </a:t>
            </a:r>
            <a:r>
              <a:rPr lang="en-US" altLang="en-US" smtClean="0">
                <a:latin typeface="Courier New" pitchFamily="49" charset="0"/>
              </a:rPr>
              <a:t>SYSASM</a:t>
            </a:r>
            <a:r>
              <a:rPr lang="en-US" altLang="en-US" smtClean="0"/>
              <a:t> for an Automatic Storage Management (ASM) instance. Any user that is granted the </a:t>
            </a:r>
            <a:r>
              <a:rPr lang="en-US" altLang="en-US" smtClean="0">
                <a:latin typeface="Courier New" pitchFamily="49" charset="0"/>
              </a:rPr>
              <a:t>SYSDBA</a:t>
            </a:r>
            <a:r>
              <a:rPr lang="en-US" altLang="en-US" smtClean="0"/>
              <a:t> privilege can connect to the </a:t>
            </a:r>
            <a:r>
              <a:rPr lang="en-US" altLang="en-US" smtClean="0">
                <a:latin typeface="Courier New" pitchFamily="49" charset="0"/>
              </a:rPr>
              <a:t>SYS</a:t>
            </a:r>
            <a:r>
              <a:rPr lang="en-US" altLang="en-US" smtClean="0"/>
              <a:t> account by using the </a:t>
            </a:r>
            <a:r>
              <a:rPr lang="en-US" altLang="en-US" smtClean="0">
                <a:latin typeface="Courier New" pitchFamily="49" charset="0"/>
              </a:rPr>
              <a:t>AS</a:t>
            </a:r>
            <a:r>
              <a:rPr lang="en-US" altLang="en-US" smtClean="0"/>
              <a:t> </a:t>
            </a:r>
            <a:r>
              <a:rPr lang="en-US" altLang="en-US" smtClean="0">
                <a:latin typeface="Courier New" pitchFamily="49" charset="0"/>
              </a:rPr>
              <a:t>SYSDBA</a:t>
            </a:r>
            <a:r>
              <a:rPr lang="en-US" altLang="en-US" smtClean="0"/>
              <a:t> clause. Only “privileged” users who are granted the </a:t>
            </a:r>
            <a:r>
              <a:rPr lang="en-US" altLang="en-US" smtClean="0">
                <a:latin typeface="Courier New" pitchFamily="49" charset="0"/>
              </a:rPr>
              <a:t>SYSDBA</a:t>
            </a:r>
            <a:r>
              <a:rPr lang="en-US" altLang="en-US" smtClean="0"/>
              <a:t>, </a:t>
            </a:r>
            <a:r>
              <a:rPr lang="en-US" altLang="en-US" smtClean="0">
                <a:latin typeface="Courier New" pitchFamily="49" charset="0"/>
              </a:rPr>
              <a:t>SYSOPER</a:t>
            </a:r>
            <a:r>
              <a:rPr lang="en-US" altLang="en-US" smtClean="0"/>
              <a:t>, or </a:t>
            </a:r>
            <a:r>
              <a:rPr lang="en-US" altLang="en-US" smtClean="0">
                <a:latin typeface="Courier New" pitchFamily="49" charset="0"/>
              </a:rPr>
              <a:t>SYSASM</a:t>
            </a:r>
            <a:r>
              <a:rPr lang="en-US" altLang="en-US" smtClean="0"/>
              <a:t> privileges are allowed to start up and shut down instances. The </a:t>
            </a:r>
            <a:r>
              <a:rPr lang="en-US" altLang="en-US" smtClean="0">
                <a:latin typeface="Courier New" pitchFamily="49" charset="0"/>
              </a:rPr>
              <a:t>SYSTEM</a:t>
            </a:r>
            <a:r>
              <a:rPr lang="en-US" altLang="en-US" smtClean="0"/>
              <a:t> account does not have the </a:t>
            </a:r>
            <a:r>
              <a:rPr lang="en-US" altLang="en-US" smtClean="0">
                <a:latin typeface="Courier New" pitchFamily="49" charset="0"/>
              </a:rPr>
              <a:t>SYSDBA</a:t>
            </a:r>
            <a:r>
              <a:rPr lang="en-US" altLang="en-US" smtClean="0"/>
              <a:t> privilege. </a:t>
            </a:r>
            <a:r>
              <a:rPr lang="en-US" altLang="en-US" smtClean="0">
                <a:latin typeface="Courier New" pitchFamily="49" charset="0"/>
              </a:rPr>
              <a:t>SYSTEM</a:t>
            </a:r>
            <a:r>
              <a:rPr lang="en-US" altLang="en-US" smtClean="0"/>
              <a:t> is also granted the </a:t>
            </a:r>
            <a:r>
              <a:rPr lang="en-US" altLang="en-US" smtClean="0">
                <a:latin typeface="Courier New" pitchFamily="49" charset="0"/>
              </a:rPr>
              <a:t>AQ_ADMINISTRATOR_ROLE</a:t>
            </a:r>
            <a:r>
              <a:rPr lang="en-US" altLang="en-US" smtClean="0"/>
              <a:t> and </a:t>
            </a:r>
            <a:r>
              <a:rPr lang="en-US" altLang="en-US" smtClean="0">
                <a:latin typeface="Courier New" pitchFamily="49" charset="0"/>
              </a:rPr>
              <a:t>MGMT_USER</a:t>
            </a:r>
            <a:r>
              <a:rPr lang="en-US" altLang="en-US" smtClean="0"/>
              <a:t> roles. The </a:t>
            </a:r>
            <a:r>
              <a:rPr lang="en-US" altLang="en-US" smtClean="0">
                <a:latin typeface="Courier New" pitchFamily="49" charset="0"/>
              </a:rPr>
              <a:t>SYS</a:t>
            </a:r>
            <a:r>
              <a:rPr lang="en-US" altLang="en-US" smtClean="0"/>
              <a:t> and </a:t>
            </a:r>
            <a:r>
              <a:rPr lang="en-US" altLang="en-US" smtClean="0">
                <a:latin typeface="Courier New" pitchFamily="49" charset="0"/>
              </a:rPr>
              <a:t>SYSTEM</a:t>
            </a:r>
            <a:r>
              <a:rPr lang="en-US" altLang="en-US" smtClean="0"/>
              <a:t> accounts are required accounts in the database. They cannot be dropped.</a:t>
            </a:r>
          </a:p>
          <a:p>
            <a:pPr lvl="1" eaLnBrk="1" hangingPunct="1"/>
            <a:r>
              <a:rPr lang="en-US" altLang="en-US" smtClean="0"/>
              <a:t>The </a:t>
            </a:r>
            <a:r>
              <a:rPr lang="en-US" altLang="en-US" smtClean="0">
                <a:latin typeface="Courier New" pitchFamily="49" charset="0"/>
              </a:rPr>
              <a:t>DBSNMP</a:t>
            </a:r>
            <a:r>
              <a:rPr lang="en-US" altLang="en-US" smtClean="0"/>
              <a:t> account is used by the management agent of Enterprise Manager to monitor and manage the database. The </a:t>
            </a:r>
            <a:r>
              <a:rPr lang="en-US" altLang="en-US" smtClean="0">
                <a:latin typeface="Courier New" pitchFamily="49" charset="0"/>
              </a:rPr>
              <a:t>SYSMAN</a:t>
            </a:r>
            <a:r>
              <a:rPr lang="en-US" altLang="en-US" smtClean="0"/>
              <a:t> account is used to perform Oracle Enterprise Manager administration tasks. Neither </a:t>
            </a:r>
            <a:r>
              <a:rPr lang="en-US" altLang="en-US" smtClean="0">
                <a:latin typeface="Courier New" pitchFamily="49" charset="0"/>
              </a:rPr>
              <a:t>DBSNMP</a:t>
            </a:r>
            <a:r>
              <a:rPr lang="en-US" altLang="en-US" smtClean="0"/>
              <a:t> nor </a:t>
            </a:r>
            <a:r>
              <a:rPr lang="en-US" altLang="en-US" smtClean="0">
                <a:latin typeface="Courier New" pitchFamily="49" charset="0"/>
              </a:rPr>
              <a:t>SYSMAN</a:t>
            </a:r>
            <a:r>
              <a:rPr lang="en-US" altLang="en-US" smtClean="0"/>
              <a:t> have the </a:t>
            </a:r>
            <a:r>
              <a:rPr lang="en-US" altLang="en-US" smtClean="0">
                <a:latin typeface="Courier New" pitchFamily="49" charset="0"/>
              </a:rPr>
              <a:t>SYSDBA</a:t>
            </a:r>
            <a:r>
              <a:rPr lang="en-US" altLang="en-US" smtClean="0"/>
              <a:t> privilege.</a:t>
            </a:r>
          </a:p>
          <a:p>
            <a:pPr lvl="1" eaLnBrk="1" hangingPunct="1"/>
            <a:r>
              <a:rPr lang="en-US" altLang="en-US" b="1" smtClean="0"/>
              <a:t>Best practice tip:</a:t>
            </a:r>
            <a:r>
              <a:rPr lang="en-US" altLang="en-US" smtClean="0"/>
              <a:t> Applying the principle of least privilege, these accounts are not used for routine operations. Users who need DBA privileges have separate accounts with the required privileges granted to them. For example, Jim has a low-privilege account called </a:t>
            </a:r>
            <a:r>
              <a:rPr lang="en-US" altLang="en-US" smtClean="0">
                <a:latin typeface="Courier New" pitchFamily="49" charset="0"/>
              </a:rPr>
              <a:t>jim</a:t>
            </a:r>
            <a:r>
              <a:rPr lang="en-US" altLang="en-US" smtClean="0"/>
              <a:t> and a privileged account called </a:t>
            </a:r>
            <a:r>
              <a:rPr lang="en-US" altLang="en-US" smtClean="0">
                <a:latin typeface="Courier New" pitchFamily="49" charset="0"/>
              </a:rPr>
              <a:t>jim_dba</a:t>
            </a:r>
            <a:r>
              <a:rPr lang="en-US" altLang="en-US" smtClean="0"/>
              <a:t>. This method allows the principle of least privilege to be applied, eliminates the need for account sharing, and allows individual actions to be audited.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8 - </a:t>
            </a:r>
            <a:fld id="{75E3156C-C23D-48D9-9F77-3735D8916B02}" type="slidenum">
              <a:rPr lang="en-US" altLang="en-US"/>
              <a:pPr/>
              <a:t>6</a:t>
            </a:fld>
            <a:endParaRPr lang="en-US" altLang="en-US"/>
          </a:p>
        </p:txBody>
      </p:sp>
      <p:sp>
        <p:nvSpPr>
          <p:cNvPr id="50179" name="Rectangle 4"/>
          <p:cNvSpPr>
            <a:spLocks noGrp="1" noRot="1" noChangeAspect="1" noChangeArrowheads="1" noTextEdit="1"/>
          </p:cNvSpPr>
          <p:nvPr>
            <p:ph type="sldImg"/>
          </p:nvPr>
        </p:nvSpPr>
        <p:spPr>
          <a:ln/>
        </p:spPr>
      </p:sp>
      <p:sp>
        <p:nvSpPr>
          <p:cNvPr id="50180" name="Rectangle 5"/>
          <p:cNvSpPr>
            <a:spLocks noGrp="1" noChangeArrowheads="1"/>
          </p:cNvSpPr>
          <p:nvPr>
            <p:ph type="body" idx="1"/>
          </p:nvPr>
        </p:nvSpPr>
        <p:spPr>
          <a:noFill/>
        </p:spPr>
        <p:txBody>
          <a:bodyPr/>
          <a:lstStyle/>
          <a:p>
            <a:pPr eaLnBrk="1" hangingPunct="1"/>
            <a:r>
              <a:rPr lang="en-US" altLang="en-US" smtClean="0"/>
              <a:t>Creating a User</a:t>
            </a:r>
          </a:p>
          <a:p>
            <a:pPr lvl="1"/>
            <a:r>
              <a:rPr lang="en-US" altLang="en-US" smtClean="0"/>
              <a:t>On the Users page of Enterprise Manager, you manage the database users who are allowed to access the current database. You use this page to create, delete, and modify the settings of a user.</a:t>
            </a:r>
          </a:p>
          <a:p>
            <a:pPr lvl="1">
              <a:buFontTx/>
              <a:buNone/>
            </a:pPr>
            <a:r>
              <a:rPr lang="en-US" altLang="en-US" smtClean="0"/>
              <a:t>To create a database user:</a:t>
            </a:r>
          </a:p>
          <a:p>
            <a:pPr lvl="2">
              <a:buFont typeface="Times New Roman" pitchFamily="18" charset="0"/>
              <a:buNone/>
            </a:pPr>
            <a:r>
              <a:rPr lang="en-US" altLang="en-US" smtClean="0"/>
              <a:t>1.	In Enterprise Manager Database Control, </a:t>
            </a:r>
            <a:r>
              <a:rPr lang="en-US" altLang="en-US" smtClean="0">
                <a:cs typeface="Times New Roman" pitchFamily="18" charset="0"/>
              </a:rPr>
              <a:t>click the Server tab and then click Users in the Security section.</a:t>
            </a:r>
            <a:r>
              <a:rPr lang="en-US" altLang="en-US" smtClean="0"/>
              <a:t> </a:t>
            </a:r>
          </a:p>
          <a:p>
            <a:pPr lvl="2">
              <a:buFont typeface="Times New Roman" pitchFamily="18" charset="0"/>
              <a:buNone/>
            </a:pPr>
            <a:r>
              <a:rPr lang="en-US" altLang="en-US" smtClean="0"/>
              <a:t>2.	Click the Create button.</a:t>
            </a:r>
          </a:p>
          <a:p>
            <a:pPr lvl="1"/>
            <a:r>
              <a:rPr lang="en-US" altLang="en-US" smtClean="0"/>
              <a:t>Provide the required information. Mandatory items (such as Name) are marked with an asterisk (*). The name specified must follow the same rules as those used for creating database objects. The pages that follow in this lesson give you more information about authentication. Profiles are covered later in this lesson.</a:t>
            </a:r>
          </a:p>
          <a:p>
            <a:pPr lvl="1"/>
            <a:r>
              <a:rPr lang="en-US" altLang="en-US" smtClean="0"/>
              <a:t>Assign a default tablespace and a temporary tablespace to each user. If users do not specify a tablespace when creating an object, the object will be created in the default tablespace assigned to the object owner. This enables you to control where their objects are created. If you do not choose a default tablespace, the system-defined default permanent tablespace is used. The case is similar for the temporary tablespace: if you do not specify a tablespace, the system-defined temporary tablespace is used.</a:t>
            </a:r>
          </a:p>
          <a:p>
            <a:pPr lvl="1">
              <a:buFontTx/>
              <a:buNone/>
            </a:pPr>
            <a:r>
              <a:rPr lang="en-US" altLang="en-US" b="1" smtClean="0"/>
              <a:t>Note:</a:t>
            </a:r>
            <a:r>
              <a:rPr lang="en-US" altLang="en-US" smtClean="0"/>
              <a:t> Click Show SQL to see the supporting SQL syntax. For full SQL syntax for creating users, please see the </a:t>
            </a:r>
            <a:r>
              <a:rPr lang="en-US" altLang="en-US" i="1" smtClean="0"/>
              <a:t>Oracle® Database SQL Language Reference</a:t>
            </a:r>
            <a:r>
              <a:rPr lang="en-US" altLang="en-US" smtClean="0"/>
              <a:t> manual.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8 - </a:t>
            </a:r>
            <a:fld id="{155E5FA9-63DB-4DF9-B02D-5437CA9B3699}" type="slidenum">
              <a:rPr lang="en-US" altLang="en-US"/>
              <a:pPr/>
              <a:t>7</a:t>
            </a:fld>
            <a:endParaRPr lang="en-US" altLang="en-US"/>
          </a:p>
        </p:txBody>
      </p:sp>
      <p:sp>
        <p:nvSpPr>
          <p:cNvPr id="51203" name="Rectangle 5"/>
          <p:cNvSpPr>
            <a:spLocks noGrp="1" noRot="1" noChangeAspect="1" noChangeArrowheads="1" noTextEdit="1"/>
          </p:cNvSpPr>
          <p:nvPr>
            <p:ph type="sldImg"/>
          </p:nvPr>
        </p:nvSpPr>
        <p:spPr>
          <a:ln/>
        </p:spPr>
      </p:sp>
      <p:sp>
        <p:nvSpPr>
          <p:cNvPr id="51204" name="Rectangle 6"/>
          <p:cNvSpPr>
            <a:spLocks noGrp="1" noChangeArrowheads="1"/>
          </p:cNvSpPr>
          <p:nvPr>
            <p:ph type="body" idx="1"/>
          </p:nvPr>
        </p:nvSpPr>
        <p:spPr>
          <a:noFill/>
        </p:spPr>
        <p:txBody>
          <a:bodyPr/>
          <a:lstStyle/>
          <a:p>
            <a:pPr eaLnBrk="1" hangingPunct="1"/>
            <a:r>
              <a:rPr lang="en-US" altLang="en-US" smtClean="0"/>
              <a:t>Authenticating Users</a:t>
            </a:r>
          </a:p>
          <a:p>
            <a:pPr lvl="1">
              <a:buFontTx/>
              <a:buNone/>
            </a:pPr>
            <a:r>
              <a:rPr lang="en-US" altLang="en-US" i="1" smtClean="0"/>
              <a:t>Authentication</a:t>
            </a:r>
            <a:r>
              <a:rPr lang="en-US" altLang="en-US" smtClean="0"/>
              <a:t> means verifying the identity of someone or something (a user, device, or other entity) that wants to use data, resources, or applications. Validating that identity establishes a trust relationship for further interactions. Authentication also enables accountability by making it possible to link access and actions to specific identities. After authentication, authorization processes can allow or limit the levels of access and action that are permitted to that entity.</a:t>
            </a:r>
          </a:p>
          <a:p>
            <a:pPr lvl="1">
              <a:lnSpc>
                <a:spcPct val="95000"/>
              </a:lnSpc>
              <a:buFontTx/>
              <a:buNone/>
            </a:pPr>
            <a:r>
              <a:rPr lang="en-US" altLang="en-US" smtClean="0"/>
              <a:t>When you create a user, you must decide on the authentication technique to use, which can be modified later.</a:t>
            </a:r>
          </a:p>
          <a:p>
            <a:pPr lvl="1">
              <a:lnSpc>
                <a:spcPct val="95000"/>
              </a:lnSpc>
              <a:buFontTx/>
              <a:buNone/>
            </a:pPr>
            <a:r>
              <a:rPr lang="en-US" altLang="en-US" b="1" smtClean="0"/>
              <a:t>Password:</a:t>
            </a:r>
            <a:r>
              <a:rPr lang="en-US" altLang="en-US" smtClean="0"/>
              <a:t> This is also referred to as authentication by the Oracle database. Create each user with an associated password that must be supplied when the user attempts to establish a connection. When setting up a password, you can expire the password immediately, which forces the user to change the password after first logging in. If you decide on expiring user passwords, make sure that users have the ability to change the password. Some applications do not have this functionality. All passwords created in Oracle Database 11</a:t>
            </a:r>
            <a:r>
              <a:rPr lang="en-US" altLang="en-US" i="1" smtClean="0"/>
              <a:t>g</a:t>
            </a:r>
            <a:r>
              <a:rPr lang="en-US" altLang="en-US" smtClean="0"/>
              <a:t> are case-sensitive by default. These passwords may also contain multibyte characters and are limited to 30 bytes. Each password created in a database that is upgraded to Oracle Database 11</a:t>
            </a:r>
            <a:r>
              <a:rPr lang="en-US" altLang="en-US" i="1" smtClean="0"/>
              <a:t>g</a:t>
            </a:r>
            <a:r>
              <a:rPr lang="en-US" altLang="en-US" smtClean="0"/>
              <a:t> remains case-insensitive until the password is changed.</a:t>
            </a:r>
          </a:p>
          <a:p>
            <a:pPr lvl="1">
              <a:lnSpc>
                <a:spcPct val="95000"/>
              </a:lnSpc>
              <a:buFontTx/>
              <a:buNone/>
            </a:pPr>
            <a:r>
              <a:rPr lang="en-US" altLang="en-US" smtClean="0"/>
              <a:t>Passwords are always automatically and transparently encrypted using the Advanced Encryption Standard (AES) algorithm during network (client/server and server/server) connections before sending them across the network.</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8 - </a:t>
            </a:r>
            <a:fld id="{276E3CA1-6BD5-42B6-B91D-E8298651AD0D}" type="slidenum">
              <a:rPr lang="en-US" altLang="en-US"/>
              <a:pPr/>
              <a:t>8</a:t>
            </a:fld>
            <a:endParaRPr lang="en-US" altLang="en-US"/>
          </a:p>
        </p:txBody>
      </p:sp>
      <p:sp>
        <p:nvSpPr>
          <p:cNvPr id="52227" name="Rectangle 1027"/>
          <p:cNvSpPr>
            <a:spLocks noGrp="1" noChangeArrowheads="1"/>
          </p:cNvSpPr>
          <p:nvPr>
            <p:ph type="body" idx="1"/>
          </p:nvPr>
        </p:nvSpPr>
        <p:spPr>
          <a:xfrm>
            <a:off x="457200" y="450850"/>
            <a:ext cx="6076950" cy="8426450"/>
          </a:xfrm>
          <a:noFill/>
        </p:spPr>
        <p:txBody>
          <a:bodyPr/>
          <a:lstStyle/>
          <a:p>
            <a:pPr>
              <a:buFontTx/>
              <a:buNone/>
            </a:pPr>
            <a:r>
              <a:rPr lang="en-US" altLang="en-US" smtClean="0"/>
              <a:t>Authenticating Users (continued)</a:t>
            </a:r>
          </a:p>
          <a:p>
            <a:pPr lvl="1">
              <a:buFontTx/>
              <a:buNone/>
            </a:pPr>
            <a:r>
              <a:rPr lang="en-US" altLang="en-US" b="1" smtClean="0"/>
              <a:t>External:</a:t>
            </a:r>
            <a:r>
              <a:rPr lang="en-US" altLang="en-US" smtClean="0"/>
              <a:t> This is authentication by a method outside the database (operating system, Kerberos, or Radius). The Advanced Security Option is required for Kerberos or Radius. Users can connect to the Oracle database without specifying a username or password. The Advanced Security Option (which is a strong authentication) allows users to be identified through the use of biometrics, x509 certificates, and token devices. With external authentication, your database relies on the underlying operating system, network authentication service, or external authentication service to restrict access to database accounts. A database password is not used for this type of login. If your operating system or network service permits, you can have it authenticate users. If you use operating system authentication, set the </a:t>
            </a:r>
            <a:r>
              <a:rPr lang="en-US" altLang="en-US" smtClean="0">
                <a:latin typeface="Courier New" pitchFamily="49" charset="0"/>
              </a:rPr>
              <a:t>OS_AUTHENT_PREFIX</a:t>
            </a:r>
            <a:r>
              <a:rPr lang="en-US" altLang="en-US" smtClean="0"/>
              <a:t> initialization parameter and use this prefix in Oracle usernames. The </a:t>
            </a:r>
            <a:r>
              <a:rPr lang="en-US" altLang="en-US" smtClean="0">
                <a:latin typeface="Courier New" pitchFamily="49" charset="0"/>
              </a:rPr>
              <a:t>OS_AUTHENT_PREFIX</a:t>
            </a:r>
            <a:r>
              <a:rPr lang="en-US" altLang="en-US" smtClean="0"/>
              <a:t> parameter defines a prefix that the Oracle database adds to the beginning of each user’s operating system account name. The default value of this parameter is </a:t>
            </a:r>
            <a:r>
              <a:rPr lang="en-US" altLang="en-US" smtClean="0">
                <a:latin typeface="Courier New" pitchFamily="49" charset="0"/>
              </a:rPr>
              <a:t>OPS$</a:t>
            </a:r>
            <a:r>
              <a:rPr lang="en-US" altLang="en-US" smtClean="0"/>
              <a:t> for backward compatibility with the previous versions of the Oracle software. The Oracle database compares the prefixed username with the Oracle usernames in the database when a user attempts to connect. For example, suppose that </a:t>
            </a:r>
            <a:r>
              <a:rPr lang="en-US" altLang="en-US" smtClean="0">
                <a:latin typeface="Courier New" pitchFamily="49" charset="0"/>
              </a:rPr>
              <a:t>OS_AUTHENT_PREFIX</a:t>
            </a:r>
            <a:r>
              <a:rPr lang="en-US" altLang="en-US" smtClean="0"/>
              <a:t> is set as follows:</a:t>
            </a:r>
          </a:p>
          <a:p>
            <a:pPr lvl="4">
              <a:buFontTx/>
              <a:buNone/>
            </a:pPr>
            <a:r>
              <a:rPr lang="en-US" altLang="en-US" smtClean="0"/>
              <a:t>OS_AUTHENT_PREFIX=OPS$</a:t>
            </a:r>
          </a:p>
          <a:p>
            <a:pPr lvl="1">
              <a:buFontTx/>
              <a:buNone/>
            </a:pPr>
            <a:r>
              <a:rPr lang="en-US" altLang="en-US" smtClean="0"/>
              <a:t>If a user with an operating system account named </a:t>
            </a:r>
            <a:r>
              <a:rPr lang="en-US" altLang="en-US" smtClean="0">
                <a:latin typeface="Courier New" pitchFamily="49" charset="0"/>
              </a:rPr>
              <a:t>tsmith</a:t>
            </a:r>
            <a:r>
              <a:rPr lang="en-US" altLang="en-US" smtClean="0"/>
              <a:t> needs to connect to an Oracle database and be authenticated by the operating system, the Oracle database checks whether there is a corresponding database user </a:t>
            </a:r>
            <a:r>
              <a:rPr lang="en-US" altLang="en-US" smtClean="0">
                <a:latin typeface="Courier New" pitchFamily="49" charset="0"/>
              </a:rPr>
              <a:t>OPS$tsmith</a:t>
            </a:r>
            <a:r>
              <a:rPr lang="en-US" altLang="en-US" smtClean="0"/>
              <a:t> and, if so, allows the user to connect. All references to a user who is authenticated by the operating system must include the prefix, as seen in </a:t>
            </a:r>
            <a:r>
              <a:rPr lang="en-US" altLang="en-US" smtClean="0">
                <a:latin typeface="Courier New" pitchFamily="49" charset="0"/>
              </a:rPr>
              <a:t>OPS$tsmith</a:t>
            </a:r>
            <a:r>
              <a:rPr lang="en-US" altLang="en-US" smtClean="0"/>
              <a:t>. </a:t>
            </a:r>
          </a:p>
          <a:p>
            <a:pPr lvl="1">
              <a:buFontTx/>
              <a:buNone/>
            </a:pPr>
            <a:r>
              <a:rPr lang="en-US" altLang="en-US" b="1" smtClean="0"/>
              <a:t>Note:</a:t>
            </a:r>
            <a:r>
              <a:rPr lang="en-US" altLang="en-US" smtClean="0"/>
              <a:t> The text of the </a:t>
            </a:r>
            <a:r>
              <a:rPr lang="en-US" altLang="en-US" smtClean="0">
                <a:latin typeface="Courier New" pitchFamily="49" charset="0"/>
              </a:rPr>
              <a:t>OS_AUTHENT_PREFIX</a:t>
            </a:r>
            <a:r>
              <a:rPr lang="en-US" altLang="en-US" smtClean="0"/>
              <a:t> initialization parameter is case-sensitive on some operating systems. See the Oracle documentation that is specific to your operating system for more information about this initialization parameter.</a:t>
            </a:r>
          </a:p>
          <a:p>
            <a:pPr lvl="1">
              <a:buFontTx/>
              <a:buNone/>
            </a:pPr>
            <a:r>
              <a:rPr lang="en-US" altLang="en-US" b="1" smtClean="0"/>
              <a:t>Global:</a:t>
            </a:r>
            <a:r>
              <a:rPr lang="en-US" altLang="en-US" smtClean="0"/>
              <a:t> With the Oracle Advanced Security option, global authentication enables users to be identified through the use of Oracle Internet Directory. </a:t>
            </a:r>
          </a:p>
          <a:p>
            <a:pPr lvl="1">
              <a:buFontTx/>
              <a:buNone/>
            </a:pPr>
            <a:r>
              <a:rPr lang="en-US" altLang="en-US" smtClean="0"/>
              <a:t>For more information about advanced authentication methods, see the </a:t>
            </a:r>
            <a:r>
              <a:rPr lang="en-US" altLang="en-US" i="1" smtClean="0"/>
              <a:t>Oracle Database Security</a:t>
            </a:r>
            <a:r>
              <a:rPr lang="en-US" altLang="en-US" smtClean="0"/>
              <a:t> course.</a:t>
            </a:r>
          </a:p>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
          <p:cNvSpPr>
            <a:spLocks noGrp="1" noChangeArrowheads="1"/>
          </p:cNvSpPr>
          <p:nvPr>
            <p:ph type="ftr" sz="quarter" idx="4"/>
          </p:nvPr>
        </p:nvSpPr>
        <p:spPr>
          <a:noFill/>
          <a:ln>
            <a:miter lim="800000"/>
            <a:headEnd/>
            <a:tailEnd/>
          </a:ln>
        </p:spPr>
        <p:txBody>
          <a:bodyPr/>
          <a:lstStyle/>
          <a:p>
            <a:r>
              <a:rPr lang="en-US" altLang="en-US"/>
              <a:t>Oracle Database 11</a:t>
            </a:r>
            <a:r>
              <a:rPr lang="en-US" altLang="en-US" i="1"/>
              <a:t>g</a:t>
            </a:r>
            <a:r>
              <a:rPr lang="en-US" altLang="en-US"/>
              <a:t>: Administration Workshop I   8 - </a:t>
            </a:r>
            <a:fld id="{F8014BAD-1165-41ED-B5EC-6BFDEC507F0A}" type="slidenum">
              <a:rPr lang="en-US" altLang="en-US"/>
              <a:pPr/>
              <a:t>9</a:t>
            </a:fld>
            <a:endParaRPr lang="en-US" alt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xfrm>
            <a:off x="457200" y="5221288"/>
            <a:ext cx="6076950" cy="3541712"/>
          </a:xfrm>
          <a:noFill/>
        </p:spPr>
        <p:txBody>
          <a:bodyPr/>
          <a:lstStyle/>
          <a:p>
            <a:pPr eaLnBrk="1" hangingPunct="1"/>
            <a:r>
              <a:rPr lang="en-US" altLang="en-US" smtClean="0"/>
              <a:t>Administrator Authentication</a:t>
            </a:r>
          </a:p>
          <a:p>
            <a:pPr lvl="1" eaLnBrk="1" hangingPunct="1"/>
            <a:r>
              <a:rPr lang="en-US" altLang="en-US" b="1" smtClean="0"/>
              <a:t>Operating system security:</a:t>
            </a:r>
            <a:r>
              <a:rPr lang="en-US" altLang="en-US" smtClean="0"/>
              <a:t> In UNIX and Linux, DBAs by default belong to the </a:t>
            </a:r>
            <a:r>
              <a:rPr lang="en-US" altLang="en-US" smtClean="0">
                <a:latin typeface="Courier New" pitchFamily="49" charset="0"/>
              </a:rPr>
              <a:t>oinstall</a:t>
            </a:r>
            <a:r>
              <a:rPr lang="en-US" altLang="en-US" smtClean="0"/>
              <a:t> OS group, which has the required privileges to create and delete database files.</a:t>
            </a:r>
          </a:p>
          <a:p>
            <a:pPr lvl="1" eaLnBrk="1" hangingPunct="1"/>
            <a:r>
              <a:rPr lang="en-US" altLang="en-US" b="1" smtClean="0"/>
              <a:t>Administrator security: </a:t>
            </a:r>
            <a:r>
              <a:rPr lang="en-US" altLang="en-US" smtClean="0"/>
              <a:t>Connections for the privileged users </a:t>
            </a:r>
            <a:r>
              <a:rPr lang="en-US" altLang="en-US" smtClean="0">
                <a:latin typeface="Courier New" pitchFamily="49" charset="0"/>
              </a:rPr>
              <a:t>SYSDBA</a:t>
            </a:r>
            <a:r>
              <a:rPr lang="en-US" altLang="en-US" smtClean="0"/>
              <a:t>, </a:t>
            </a:r>
            <a:r>
              <a:rPr lang="en-US" altLang="en-US" smtClean="0">
                <a:latin typeface="Courier New" pitchFamily="49" charset="0"/>
              </a:rPr>
              <a:t>SYSOPER</a:t>
            </a:r>
            <a:r>
              <a:rPr lang="en-US" altLang="en-US" smtClean="0"/>
              <a:t>, and </a:t>
            </a:r>
            <a:r>
              <a:rPr lang="en-US" altLang="en-US" smtClean="0">
                <a:latin typeface="Courier New" pitchFamily="49" charset="0"/>
              </a:rPr>
              <a:t>SYSASM</a:t>
            </a:r>
            <a:r>
              <a:rPr lang="en-US" altLang="en-US" smtClean="0"/>
              <a:t> are authorized only after verification with the password file or with the OS privileges and permissions. If OS authentication is used, the database does </a:t>
            </a:r>
            <a:r>
              <a:rPr lang="en-US" altLang="en-US" i="1" smtClean="0"/>
              <a:t>not</a:t>
            </a:r>
            <a:r>
              <a:rPr lang="en-US" altLang="en-US" smtClean="0"/>
              <a:t> use the supplied username and password. OS authentication is used if there is no password file, if the supplied username or password is not in that file, or if no username and password are supplied. The password file in Oracle Database 11</a:t>
            </a:r>
            <a:r>
              <a:rPr lang="en-US" altLang="en-US" i="1" smtClean="0"/>
              <a:t>g</a:t>
            </a:r>
            <a:r>
              <a:rPr lang="en-US" altLang="en-US" smtClean="0"/>
              <a:t> uses case-sensitive passwords by default.</a:t>
            </a:r>
          </a:p>
          <a:p>
            <a:pPr lvl="1" eaLnBrk="1" hangingPunct="1"/>
            <a:r>
              <a:rPr lang="en-US" altLang="en-US" smtClean="0"/>
              <a:t>However, if authentication succeeds by means of the password file, the connection is logged with the username. If authentication succeeds by means of the operating system, it is a </a:t>
            </a:r>
            <a:r>
              <a:rPr lang="en-US" altLang="en-US" smtClean="0">
                <a:latin typeface="Courier New" pitchFamily="49" charset="0"/>
              </a:rPr>
              <a:t>CONNECT</a:t>
            </a:r>
            <a:r>
              <a:rPr lang="en-US" altLang="en-US" smtClean="0"/>
              <a:t> </a:t>
            </a:r>
            <a:r>
              <a:rPr lang="en-US" altLang="en-US" smtClean="0">
                <a:latin typeface="Courier New" pitchFamily="49" charset="0"/>
              </a:rPr>
              <a:t>/</a:t>
            </a:r>
            <a:r>
              <a:rPr lang="en-US" altLang="en-US" smtClean="0"/>
              <a:t> connection that does not record the specific user.</a:t>
            </a:r>
          </a:p>
          <a:p>
            <a:pPr lvl="1" eaLnBrk="1" hangingPunct="1"/>
            <a:r>
              <a:rPr lang="en-US" altLang="en-US" b="1" smtClean="0"/>
              <a:t>Note: </a:t>
            </a:r>
            <a:r>
              <a:rPr lang="en-US" altLang="en-US" smtClean="0"/>
              <a:t>If you are a member of the </a:t>
            </a:r>
            <a:r>
              <a:rPr lang="en-US" altLang="en-US" smtClean="0">
                <a:latin typeface="Courier New" pitchFamily="49" charset="0"/>
              </a:rPr>
              <a:t>OSDBA</a:t>
            </a:r>
            <a:r>
              <a:rPr lang="en-US" altLang="en-US" smtClean="0"/>
              <a:t> or </a:t>
            </a:r>
            <a:r>
              <a:rPr lang="en-US" altLang="en-US" smtClean="0">
                <a:latin typeface="Courier New" pitchFamily="49" charset="0"/>
              </a:rPr>
              <a:t>OSOPER</a:t>
            </a:r>
            <a:r>
              <a:rPr lang="en-US" altLang="en-US" smtClean="0"/>
              <a:t> group for the operating system and you connect as </a:t>
            </a:r>
            <a:r>
              <a:rPr lang="en-US" altLang="en-US" smtClean="0">
                <a:latin typeface="Courier New" pitchFamily="49" charset="0"/>
              </a:rPr>
              <a:t>SYSDBA</a:t>
            </a:r>
            <a:r>
              <a:rPr lang="en-US" altLang="en-US" smtClean="0"/>
              <a:t> or </a:t>
            </a:r>
            <a:r>
              <a:rPr lang="en-US" altLang="en-US" smtClean="0">
                <a:latin typeface="Courier New" pitchFamily="49" charset="0"/>
              </a:rPr>
              <a:t>SYSOPER</a:t>
            </a:r>
            <a:r>
              <a:rPr lang="en-US" altLang="en-US" smtClean="0"/>
              <a:t>, you will be connected with the associated administrative privileges regardless of the username and password that you specify. For </a:t>
            </a:r>
            <a:r>
              <a:rPr lang="en-US" altLang="en-US" smtClean="0">
                <a:latin typeface="Courier New" pitchFamily="49" charset="0"/>
              </a:rPr>
              <a:t>SYSASM</a:t>
            </a:r>
            <a:r>
              <a:rPr lang="en-US" altLang="en-US" smtClean="0"/>
              <a:t> you must not specify any username or password (for example, </a:t>
            </a:r>
            <a:r>
              <a:rPr lang="en-US" altLang="en-US" smtClean="0">
                <a:latin typeface="Courier New" pitchFamily="49" charset="0"/>
              </a:rPr>
              <a:t>sqlplus / as SYSASM</a:t>
            </a:r>
            <a:r>
              <a:rPr lang="en-US" altLang="en-US" smtClean="0"/>
              <a:t>). </a:t>
            </a:r>
          </a:p>
          <a:p>
            <a:pPr lvl="1" eaLnBrk="1" hangingPunct="1"/>
            <a:r>
              <a:rPr lang="en-US" altLang="en-US" smtClean="0"/>
              <a:t>In Oracle Database 11</a:t>
            </a:r>
            <a:r>
              <a:rPr lang="en-US" altLang="en-US" i="1" smtClean="0"/>
              <a:t>g</a:t>
            </a:r>
            <a:r>
              <a:rPr lang="en-US" altLang="en-US" smtClean="0"/>
              <a:t>, a privileged user may use strong authentication methods: Kerberos, SSL, or directory authentication if the Advanced Security Option is licensed.</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itle_Gray_Number"/>
          <p:cNvSpPr>
            <a:spLocks noChangeArrowheads="1"/>
          </p:cNvSpPr>
          <p:nvPr/>
        </p:nvSpPr>
        <p:spPr bwMode="gray">
          <a:xfrm>
            <a:off x="3505200" y="952500"/>
            <a:ext cx="2057400" cy="4318000"/>
          </a:xfrm>
          <a:prstGeom prst="rect">
            <a:avLst/>
          </a:prstGeom>
          <a:solidFill>
            <a:srgbClr val="FFFFFF"/>
          </a:solidFill>
          <a:ln w="9525">
            <a:solidFill>
              <a:srgbClr val="FFFFFF"/>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2700" tIns="12700" rIns="12700" bIns="12700" anchor="ct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algn="ctr">
              <a:buClr>
                <a:srgbClr val="000000"/>
              </a:buClr>
              <a:defRPr/>
            </a:pPr>
            <a:r>
              <a:rPr lang="en-US" altLang="en-US" sz="27700" smtClean="0">
                <a:solidFill>
                  <a:srgbClr val="CCCCCC"/>
                </a:solidFill>
              </a:rPr>
              <a:t>8</a:t>
            </a:r>
          </a:p>
        </p:txBody>
      </p:sp>
      <p:pic>
        <p:nvPicPr>
          <p:cNvPr id="5" name="Picture 4117"/>
          <p:cNvPicPr>
            <a:picLocks noChangeAspect="1" noChangeArrowheads="1"/>
          </p:cNvPicPr>
          <p:nvPr/>
        </p:nvPicPr>
        <p:blipFill>
          <a:blip r:embed="rId2" cstate="print"/>
          <a:srcRect/>
          <a:stretch>
            <a:fillRect/>
          </a:stretch>
        </p:blipFill>
        <p:spPr bwMode="auto">
          <a:xfrm>
            <a:off x="0" y="6370638"/>
            <a:ext cx="9144000" cy="271462"/>
          </a:xfrm>
          <a:prstGeom prst="rect">
            <a:avLst/>
          </a:prstGeom>
          <a:noFill/>
          <a:ln w="9525">
            <a:noFill/>
            <a:miter lim="800000"/>
            <a:headEnd/>
            <a:tailEnd/>
          </a:ln>
        </p:spPr>
      </p:pic>
      <p:sp>
        <p:nvSpPr>
          <p:cNvPr id="6" name="Slide_Copyright"/>
          <p:cNvSpPr>
            <a:spLocks noChangeArrowheads="1"/>
          </p:cNvSpPr>
          <p:nvPr/>
        </p:nvSpPr>
        <p:spPr bwMode="auto">
          <a:xfrm>
            <a:off x="2517775" y="6654800"/>
            <a:ext cx="4102100" cy="190500"/>
          </a:xfrm>
          <a:prstGeom prst="rect">
            <a:avLst/>
          </a:prstGeom>
          <a:noFill/>
          <a:ln w="9525">
            <a:noFill/>
            <a:miter lim="800000"/>
            <a:headEnd/>
            <a:tailEnd/>
          </a:ln>
          <a:effectLst/>
        </p:spPr>
        <p:txBody>
          <a:bodyPr wrap="none" anchor="ctr"/>
          <a:lstStyle/>
          <a:p>
            <a:pPr>
              <a:spcBef>
                <a:spcPct val="0"/>
              </a:spcBef>
              <a:buClrTx/>
              <a:buFontTx/>
              <a:buNone/>
            </a:pPr>
            <a:r>
              <a:rPr lang="en-US" altLang="en-US" sz="1200" b="0"/>
              <a:t>Copyright © 2009, Oracle. All rights reserved.</a:t>
            </a:r>
          </a:p>
        </p:txBody>
      </p:sp>
      <p:sp>
        <p:nvSpPr>
          <p:cNvPr id="276483" name="Default_Title"/>
          <p:cNvSpPr>
            <a:spLocks noGrp="1" noChangeArrowheads="1"/>
          </p:cNvSpPr>
          <p:nvPr>
            <p:ph type="ctrTitle"/>
          </p:nvPr>
        </p:nvSpPr>
        <p:spPr>
          <a:xfrm>
            <a:off x="914400" y="2667000"/>
            <a:ext cx="7315200" cy="685800"/>
          </a:xfrm>
        </p:spPr>
        <p:txBody>
          <a:bodyPr/>
          <a:lstStyle>
            <a:lvl1pPr>
              <a:spcBef>
                <a:spcPct val="0"/>
              </a:spcBef>
              <a:defRPr/>
            </a:lvl1pPr>
          </a:lstStyle>
          <a:p>
            <a:pPr lvl="0"/>
            <a:r>
              <a:rPr lang="en-US" altLang="en-US" noProof="0" smtClean="0"/>
              <a:t>&lt;Insert Lesson, Module, Course Title&gt;</a:t>
            </a:r>
          </a:p>
        </p:txBody>
      </p:sp>
      <p:sp>
        <p:nvSpPr>
          <p:cNvPr id="276484" name="Title_PlaceholderSubtitle"/>
          <p:cNvSpPr>
            <a:spLocks noGrp="1" noChangeArrowheads="1"/>
          </p:cNvSpPr>
          <p:nvPr>
            <p:ph type="subTitle" idx="1"/>
          </p:nvPr>
        </p:nvSpPr>
        <p:spPr bwMode="auto">
          <a:xfrm>
            <a:off x="927100" y="4419600"/>
            <a:ext cx="7302500" cy="431800"/>
          </a:xfrm>
        </p:spPr>
        <p:txBody>
          <a:bodyPr/>
          <a:lstStyle>
            <a:lvl1pPr algn="ctr">
              <a:defRPr/>
            </a:lvl1pPr>
          </a:lstStyle>
          <a:p>
            <a:pPr lvl="0"/>
            <a:r>
              <a:rPr lang="en-US" altLang="en-US" noProof="0" smtClean="0"/>
              <a:t>&lt;Insert Subtitle&gt;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8438" y="439738"/>
            <a:ext cx="1979612" cy="27590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439738"/>
            <a:ext cx="5786438" cy="2759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4478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4478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lide_PlaceholderText"/>
          <p:cNvSpPr>
            <a:spLocks noGrp="1" noChangeArrowheads="1"/>
          </p:cNvSpPr>
          <p:nvPr>
            <p:ph type="body" idx="1"/>
          </p:nvPr>
        </p:nvSpPr>
        <p:spPr bwMode="gray">
          <a:xfrm>
            <a:off x="609600" y="1447800"/>
            <a:ext cx="7918450" cy="1751013"/>
          </a:xfrm>
          <a:prstGeom prst="rect">
            <a:avLst/>
          </a:prstGeom>
          <a:noFill/>
          <a:ln w="9525">
            <a:noFill/>
            <a:miter lim="800000"/>
            <a:headEnd/>
            <a:tailEnd/>
          </a:ln>
          <a:effectLst/>
        </p:spPr>
        <p:txBody>
          <a:bodyPr vert="horz" wrap="square" lIns="12700" tIns="12700" rIns="12700" bIns="12700" numCol="1" anchor="t" anchorCtr="0" compatLnSpc="1">
            <a:prstTxWarp prst="textNoShape">
              <a:avLst/>
            </a:prstTxWarp>
            <a:spAutoFit/>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1027" name="Picture 13"/>
          <p:cNvPicPr>
            <a:picLocks noChangeAspect="1" noChangeArrowheads="1"/>
          </p:cNvPicPr>
          <p:nvPr/>
        </p:nvPicPr>
        <p:blipFill>
          <a:blip r:embed="rId13" cstate="print"/>
          <a:srcRect/>
          <a:stretch>
            <a:fillRect/>
          </a:stretch>
        </p:blipFill>
        <p:spPr bwMode="auto">
          <a:xfrm>
            <a:off x="0" y="6370638"/>
            <a:ext cx="9144000" cy="271462"/>
          </a:xfrm>
          <a:prstGeom prst="rect">
            <a:avLst/>
          </a:prstGeom>
          <a:noFill/>
          <a:ln w="9525">
            <a:noFill/>
            <a:miter lim="800000"/>
            <a:headEnd/>
            <a:tailEnd/>
          </a:ln>
        </p:spPr>
      </p:pic>
      <p:sp>
        <p:nvSpPr>
          <p:cNvPr id="1028" name="Slide_Copyright"/>
          <p:cNvSpPr>
            <a:spLocks noChangeArrowheads="1"/>
          </p:cNvSpPr>
          <p:nvPr/>
        </p:nvSpPr>
        <p:spPr bwMode="auto">
          <a:xfrm>
            <a:off x="2517775" y="6654800"/>
            <a:ext cx="4102100" cy="190500"/>
          </a:xfrm>
          <a:prstGeom prst="rect">
            <a:avLst/>
          </a:prstGeom>
          <a:noFill/>
          <a:ln w="9525">
            <a:noFill/>
            <a:miter lim="800000"/>
            <a:headEnd/>
            <a:tailEnd/>
          </a:ln>
          <a:effectLst/>
        </p:spPr>
        <p:txBody>
          <a:bodyPr wrap="none" anchor="ctr"/>
          <a:lstStyle/>
          <a:p>
            <a:pPr>
              <a:spcBef>
                <a:spcPct val="0"/>
              </a:spcBef>
              <a:buClrTx/>
              <a:buFontTx/>
              <a:buNone/>
            </a:pPr>
            <a:r>
              <a:rPr lang="en-US" altLang="en-US" sz="1200" b="0"/>
              <a:t>Copyright © 2009, Oracle. All rights reserved.</a:t>
            </a:r>
          </a:p>
        </p:txBody>
      </p:sp>
      <p:grpSp>
        <p:nvGrpSpPr>
          <p:cNvPr id="1029" name="Group 29" hidden="1"/>
          <p:cNvGrpSpPr>
            <a:grpSpLocks/>
          </p:cNvGrpSpPr>
          <p:nvPr/>
        </p:nvGrpSpPr>
        <p:grpSpPr bwMode="auto">
          <a:xfrm>
            <a:off x="495300" y="390525"/>
            <a:ext cx="8153400" cy="5857875"/>
            <a:chOff x="296" y="246"/>
            <a:chExt cx="5136" cy="3690"/>
          </a:xfrm>
        </p:grpSpPr>
        <p:grpSp>
          <p:nvGrpSpPr>
            <p:cNvPr id="1032" name="Group 24" hidden="1"/>
            <p:cNvGrpSpPr>
              <a:grpSpLocks/>
            </p:cNvGrpSpPr>
            <p:nvPr userDrawn="1"/>
          </p:nvGrpSpPr>
          <p:grpSpPr bwMode="auto">
            <a:xfrm>
              <a:off x="374" y="246"/>
              <a:ext cx="4965" cy="3690"/>
              <a:chOff x="374" y="246"/>
              <a:chExt cx="4965" cy="3690"/>
            </a:xfrm>
          </p:grpSpPr>
          <p:sp>
            <p:nvSpPr>
              <p:cNvPr id="1034" name="Rectangle 14" hidden="1"/>
              <p:cNvSpPr>
                <a:spLocks noChangeArrowheads="1"/>
              </p:cNvSpPr>
              <p:nvPr userDrawn="1"/>
            </p:nvSpPr>
            <p:spPr bwMode="auto">
              <a:xfrm>
                <a:off x="374" y="336"/>
                <a:ext cx="4965" cy="3600"/>
              </a:xfrm>
              <a:prstGeom prst="rect">
                <a:avLst/>
              </a:prstGeom>
              <a:noFill/>
              <a:ln w="6350">
                <a:solidFill>
                  <a:schemeClr val="folHlink"/>
                </a:solidFill>
                <a:miter lim="800000"/>
                <a:headEnd type="none" w="sm" len="sm"/>
                <a:tailEnd type="none" w="sm" len="sm"/>
              </a:ln>
              <a:effectLst/>
            </p:spPr>
            <p:txBody>
              <a:bodyPr wrap="none" anchor="ctr"/>
              <a:lstStyle/>
              <a:p>
                <a:endParaRPr lang="en-US"/>
              </a:p>
            </p:txBody>
          </p:sp>
          <p:sp>
            <p:nvSpPr>
              <p:cNvPr id="1035" name="Delete_Instruction_Box" hidden="1"/>
              <p:cNvSpPr>
                <a:spLocks noChangeArrowheads="1"/>
              </p:cNvSpPr>
              <p:nvPr userDrawn="1"/>
            </p:nvSpPr>
            <p:spPr bwMode="gray">
              <a:xfrm>
                <a:off x="4026" y="246"/>
                <a:ext cx="1002" cy="176"/>
              </a:xfrm>
              <a:prstGeom prst="rect">
                <a:avLst/>
              </a:prstGeom>
              <a:solidFill>
                <a:srgbClr val="FFFFFF"/>
              </a:solidFill>
              <a:ln w="9525">
                <a:solidFill>
                  <a:schemeClr val="bg1"/>
                </a:solidFill>
                <a:miter lim="800000"/>
                <a:headEnd/>
                <a:tailEnd/>
              </a:ln>
              <a:effectLst/>
            </p:spPr>
            <p:txBody>
              <a:bodyPr wrap="none" anchor="ctr"/>
              <a:lstStyle/>
              <a:p>
                <a:pPr>
                  <a:spcBef>
                    <a:spcPct val="0"/>
                  </a:spcBef>
                  <a:buClrTx/>
                  <a:buFontTx/>
                  <a:buNone/>
                </a:pPr>
                <a:r>
                  <a:rPr lang="en-US" altLang="en-US" sz="1000" b="0">
                    <a:solidFill>
                      <a:schemeClr val="folHlink"/>
                    </a:solidFill>
                  </a:rPr>
                  <a:t>[ Delete from Slide Master ]</a:t>
                </a:r>
              </a:p>
            </p:txBody>
          </p:sp>
        </p:grpSp>
        <p:sp>
          <p:nvSpPr>
            <p:cNvPr id="1033" name="Line 28" hidden="1"/>
            <p:cNvSpPr>
              <a:spLocks noChangeShapeType="1"/>
            </p:cNvSpPr>
            <p:nvPr userDrawn="1"/>
          </p:nvSpPr>
          <p:spPr bwMode="auto">
            <a:xfrm>
              <a:off x="296" y="816"/>
              <a:ext cx="5136" cy="0"/>
            </a:xfrm>
            <a:prstGeom prst="line">
              <a:avLst/>
            </a:prstGeom>
            <a:noFill/>
            <a:ln w="6350">
              <a:solidFill>
                <a:schemeClr val="folHlink"/>
              </a:solidFill>
              <a:prstDash val="dash"/>
              <a:round/>
              <a:headEnd type="none" w="sm" len="sm"/>
              <a:tailEnd type="none" w="sm" len="sm"/>
            </a:ln>
            <a:effectLst/>
          </p:spPr>
          <p:txBody>
            <a:bodyPr/>
            <a:lstStyle/>
            <a:p>
              <a:endParaRPr lang="en-US"/>
            </a:p>
          </p:txBody>
        </p:sp>
      </p:grpSp>
      <p:sp>
        <p:nvSpPr>
          <p:cNvPr id="1030" name="Slide_PlaceholderTitle"/>
          <p:cNvSpPr>
            <a:spLocks noGrp="1" noChangeArrowheads="1"/>
          </p:cNvSpPr>
          <p:nvPr>
            <p:ph type="title"/>
          </p:nvPr>
        </p:nvSpPr>
        <p:spPr bwMode="auto">
          <a:xfrm>
            <a:off x="609600" y="439738"/>
            <a:ext cx="7918450" cy="876300"/>
          </a:xfrm>
          <a:prstGeom prst="rect">
            <a:avLst/>
          </a:prstGeom>
          <a:noFill/>
          <a:ln w="9525">
            <a:noFill/>
            <a:miter lim="800000"/>
            <a:headEnd/>
            <a:tailEnd/>
          </a:ln>
          <a:effectLst/>
        </p:spPr>
        <p:txBody>
          <a:bodyPr vert="horz" wrap="square" lIns="12700" tIns="12700" rIns="12700" bIns="12700" numCol="1" anchor="t" anchorCtr="0" compatLnSpc="1">
            <a:prstTxWarp prst="textNoShape">
              <a:avLst/>
            </a:prstTxWarp>
          </a:bodyPr>
          <a:lstStyle/>
          <a:p>
            <a:pPr lvl="0"/>
            <a:r>
              <a:rPr lang="en-US" altLang="en-US" smtClean="0"/>
              <a:t>Click to edit Master title style </a:t>
            </a:r>
          </a:p>
        </p:txBody>
      </p:sp>
      <p:sp>
        <p:nvSpPr>
          <p:cNvPr id="1031" name="Slide_Page_Number"/>
          <p:cNvSpPr>
            <a:spLocks noChangeArrowheads="1"/>
          </p:cNvSpPr>
          <p:nvPr/>
        </p:nvSpPr>
        <p:spPr bwMode="auto">
          <a:xfrm>
            <a:off x="457200" y="6654800"/>
            <a:ext cx="965200" cy="182563"/>
          </a:xfrm>
          <a:prstGeom prst="rect">
            <a:avLst/>
          </a:prstGeom>
          <a:noFill/>
          <a:ln w="9525">
            <a:noFill/>
            <a:miter lim="800000"/>
            <a:headEnd/>
            <a:tailEnd/>
          </a:ln>
          <a:effectLst/>
        </p:spPr>
        <p:txBody>
          <a:bodyPr wrap="none" anchor="ctr"/>
          <a:lstStyle/>
          <a:p>
            <a:pPr algn="just">
              <a:spcBef>
                <a:spcPct val="0"/>
              </a:spcBef>
              <a:buClrTx/>
              <a:buFontTx/>
              <a:buNone/>
            </a:pPr>
            <a:r>
              <a:rPr lang="en-US" altLang="en-US" sz="1200" b="0"/>
              <a:t>8 - </a:t>
            </a:r>
            <a:fld id="{2AC2672A-ABE2-41F4-BC19-C18CB6AD3D8A}" type="slidenum">
              <a:rPr lang="en-US" altLang="en-US" sz="1200" b="0"/>
              <a:pPr algn="just">
                <a:spcBef>
                  <a:spcPct val="0"/>
                </a:spcBef>
                <a:buClrTx/>
                <a:buFontTx/>
                <a:buNone/>
              </a:pPr>
              <a:t>‹#›</a:t>
            </a:fld>
            <a:endParaRPr lang="en-US" altLang="en-US" sz="1200" b="0"/>
          </a:p>
        </p:txBody>
      </p:sp>
    </p:spTree>
  </p:cSld>
  <p:clrMap bg1="lt1" tx1="dk1" bg2="lt2" tx2="dk2" accent1="accent1" accent2="accent2" accent3="accent3" accent4="accent4" accent5="accent5" accent6="accent6" hlink="hlink" folHlink="folHlink"/>
  <p:sldLayoutIdLst>
    <p:sldLayoutId id="2147483677"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ctr" defTabSz="228600" rtl="0" eaLnBrk="0" fontAlgn="base" hangingPunct="0">
        <a:spcBef>
          <a:spcPct val="20000"/>
        </a:spcBef>
        <a:spcAft>
          <a:spcPct val="0"/>
        </a:spcAft>
        <a:buClr>
          <a:srgbClr val="000000"/>
        </a:buClr>
        <a:buFont typeface="Arial" charset="0"/>
        <a:defRPr sz="2600" b="1">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charset="0"/>
        <a:defRPr sz="2600" b="1">
          <a:solidFill>
            <a:schemeClr val="tx1"/>
          </a:solidFill>
          <a:latin typeface="Arial" charset="0"/>
        </a:defRPr>
      </a:lvl2pPr>
      <a:lvl3pPr algn="ctr" defTabSz="228600" rtl="0" eaLnBrk="0" fontAlgn="base" hangingPunct="0">
        <a:spcBef>
          <a:spcPct val="20000"/>
        </a:spcBef>
        <a:spcAft>
          <a:spcPct val="0"/>
        </a:spcAft>
        <a:buClr>
          <a:srgbClr val="000000"/>
        </a:buClr>
        <a:buFont typeface="Arial" charset="0"/>
        <a:defRPr sz="2600" b="1">
          <a:solidFill>
            <a:schemeClr val="tx1"/>
          </a:solidFill>
          <a:latin typeface="Arial" charset="0"/>
        </a:defRPr>
      </a:lvl3pPr>
      <a:lvl4pPr algn="ctr" defTabSz="228600" rtl="0" eaLnBrk="0" fontAlgn="base" hangingPunct="0">
        <a:spcBef>
          <a:spcPct val="20000"/>
        </a:spcBef>
        <a:spcAft>
          <a:spcPct val="0"/>
        </a:spcAft>
        <a:buClr>
          <a:srgbClr val="000000"/>
        </a:buClr>
        <a:buFont typeface="Arial" charset="0"/>
        <a:defRPr sz="2600" b="1">
          <a:solidFill>
            <a:schemeClr val="tx1"/>
          </a:solidFill>
          <a:latin typeface="Arial" charset="0"/>
        </a:defRPr>
      </a:lvl4pPr>
      <a:lvl5pPr algn="ctr" defTabSz="228600" rtl="0" eaLnBrk="0" fontAlgn="base" hangingPunct="0">
        <a:spcBef>
          <a:spcPct val="20000"/>
        </a:spcBef>
        <a:spcAft>
          <a:spcPct val="0"/>
        </a:spcAft>
        <a:buClr>
          <a:srgbClr val="000000"/>
        </a:buClr>
        <a:buFont typeface="Arial" charset="0"/>
        <a:defRPr sz="2600" b="1">
          <a:solidFill>
            <a:schemeClr val="tx1"/>
          </a:solidFill>
          <a:latin typeface="Arial" charset="0"/>
        </a:defRPr>
      </a:lvl5pPr>
      <a:lvl6pPr marL="457200" algn="ctr" defTabSz="228600" rtl="0" fontAlgn="base">
        <a:spcBef>
          <a:spcPct val="20000"/>
        </a:spcBef>
        <a:spcAft>
          <a:spcPct val="0"/>
        </a:spcAft>
        <a:buClr>
          <a:srgbClr val="000000"/>
        </a:buClr>
        <a:buFont typeface="Arial" charset="0"/>
        <a:defRPr sz="2600" b="1">
          <a:solidFill>
            <a:schemeClr val="tx1"/>
          </a:solidFill>
          <a:latin typeface="Arial" charset="0"/>
        </a:defRPr>
      </a:lvl6pPr>
      <a:lvl7pPr marL="914400" algn="ctr" defTabSz="228600" rtl="0" fontAlgn="base">
        <a:spcBef>
          <a:spcPct val="20000"/>
        </a:spcBef>
        <a:spcAft>
          <a:spcPct val="0"/>
        </a:spcAft>
        <a:buClr>
          <a:srgbClr val="000000"/>
        </a:buClr>
        <a:buFont typeface="Arial" charset="0"/>
        <a:defRPr sz="2600" b="1">
          <a:solidFill>
            <a:schemeClr val="tx1"/>
          </a:solidFill>
          <a:latin typeface="Arial" charset="0"/>
        </a:defRPr>
      </a:lvl7pPr>
      <a:lvl8pPr marL="1371600" algn="ctr" defTabSz="228600" rtl="0" fontAlgn="base">
        <a:spcBef>
          <a:spcPct val="20000"/>
        </a:spcBef>
        <a:spcAft>
          <a:spcPct val="0"/>
        </a:spcAft>
        <a:buClr>
          <a:srgbClr val="000000"/>
        </a:buClr>
        <a:buFont typeface="Arial" charset="0"/>
        <a:defRPr sz="2600" b="1">
          <a:solidFill>
            <a:schemeClr val="tx1"/>
          </a:solidFill>
          <a:latin typeface="Arial" charset="0"/>
        </a:defRPr>
      </a:lvl8pPr>
      <a:lvl9pPr marL="1828800" algn="ctr" defTabSz="228600" rtl="0" fontAlgn="base">
        <a:spcBef>
          <a:spcPct val="20000"/>
        </a:spcBef>
        <a:spcAft>
          <a:spcPct val="0"/>
        </a:spcAft>
        <a:buClr>
          <a:srgbClr val="000000"/>
        </a:buClr>
        <a:buFont typeface="Arial" charset="0"/>
        <a:defRPr sz="2600" b="1">
          <a:solidFill>
            <a:schemeClr val="tx1"/>
          </a:solidFill>
          <a:latin typeface="Arial" charset="0"/>
        </a:defRPr>
      </a:lvl9pPr>
    </p:titleStyle>
    <p:bodyStyle>
      <a:lvl1pPr algn="l" defTabSz="228600" rtl="0" eaLnBrk="0" fontAlgn="base" hangingPunct="0">
        <a:spcBef>
          <a:spcPct val="20000"/>
        </a:spcBef>
        <a:spcAft>
          <a:spcPct val="0"/>
        </a:spcAft>
        <a:buClr>
          <a:srgbClr val="000000"/>
        </a:buClr>
        <a:buFont typeface="Arial" charset="0"/>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21.jpeg"/><Relationship Id="rId4" Type="http://schemas.openxmlformats.org/officeDocument/2006/relationships/image" Target="../media/image20.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3.png"/><Relationship Id="rId7"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32.png"/><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en-US" smtClean="0"/>
              <a:t>Administering User Security</a:t>
            </a:r>
          </a:p>
        </p:txBody>
      </p:sp>
      <p:sp>
        <p:nvSpPr>
          <p:cNvPr id="3075" name="Line 6"/>
          <p:cNvSpPr>
            <a:spLocks noChangeShapeType="1"/>
          </p:cNvSpPr>
          <p:nvPr/>
        </p:nvSpPr>
        <p:spPr bwMode="auto">
          <a:xfrm>
            <a:off x="1828800" y="4495800"/>
            <a:ext cx="990600" cy="0"/>
          </a:xfrm>
          <a:prstGeom prst="line">
            <a:avLst/>
          </a:prstGeom>
          <a:noFill/>
          <a:ln w="9525">
            <a:noFill/>
            <a:round/>
            <a:headEnd/>
            <a:tailEnd type="triangle" w="med" len="med"/>
          </a:ln>
          <a:effectLst/>
        </p:spPr>
        <p:txBody>
          <a:bodyPr lIns="12700" tIns="12700" rIns="12700" bIns="12700">
            <a:spAutoFit/>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Snap_171"/>
          <p:cNvPicPr>
            <a:picLocks noChangeAspect="1" noChangeArrowheads="1"/>
          </p:cNvPicPr>
          <p:nvPr/>
        </p:nvPicPr>
        <p:blipFill>
          <a:blip r:embed="rId3" cstate="print"/>
          <a:srcRect/>
          <a:stretch>
            <a:fillRect/>
          </a:stretch>
        </p:blipFill>
        <p:spPr bwMode="auto">
          <a:xfrm>
            <a:off x="862013" y="1409700"/>
            <a:ext cx="7419975" cy="4038600"/>
          </a:xfrm>
          <a:prstGeom prst="rect">
            <a:avLst/>
          </a:prstGeom>
          <a:noFill/>
          <a:ln w="9525">
            <a:noFill/>
            <a:miter lim="800000"/>
            <a:headEnd/>
            <a:tailEnd/>
          </a:ln>
        </p:spPr>
      </p:pic>
      <p:sp>
        <p:nvSpPr>
          <p:cNvPr id="12291" name="Rectangle 3"/>
          <p:cNvSpPr>
            <a:spLocks noGrp="1" noChangeArrowheads="1"/>
          </p:cNvSpPr>
          <p:nvPr>
            <p:ph type="title"/>
          </p:nvPr>
        </p:nvSpPr>
        <p:spPr/>
        <p:txBody>
          <a:bodyPr/>
          <a:lstStyle/>
          <a:p>
            <a:pPr eaLnBrk="1" hangingPunct="1"/>
            <a:r>
              <a:rPr lang="en-US" altLang="en-US" smtClean="0"/>
              <a:t>Unlocking a User Account and</a:t>
            </a:r>
            <a:br>
              <a:rPr lang="en-US" altLang="en-US" smtClean="0"/>
            </a:br>
            <a:r>
              <a:rPr lang="en-US" altLang="en-US" smtClean="0"/>
              <a:t>Resetting the Password</a:t>
            </a:r>
          </a:p>
        </p:txBody>
      </p:sp>
      <p:sp>
        <p:nvSpPr>
          <p:cNvPr id="12292" name="Freeform 4"/>
          <p:cNvSpPr>
            <a:spLocks/>
          </p:cNvSpPr>
          <p:nvPr/>
        </p:nvSpPr>
        <p:spPr bwMode="auto">
          <a:xfrm flipH="1" flipV="1">
            <a:off x="3979863" y="4610100"/>
            <a:ext cx="3106737" cy="1257300"/>
          </a:xfrm>
          <a:custGeom>
            <a:avLst/>
            <a:gdLst>
              <a:gd name="T0" fmla="*/ 0 w 309"/>
              <a:gd name="T1" fmla="*/ 0 h 381"/>
              <a:gd name="T2" fmla="*/ 0 w 309"/>
              <a:gd name="T3" fmla="*/ 1254000 h 381"/>
              <a:gd name="T4" fmla="*/ 3096683 w 309"/>
              <a:gd name="T5" fmla="*/ 1254000 h 381"/>
              <a:gd name="T6" fmla="*/ 0 60000 65536"/>
              <a:gd name="T7" fmla="*/ 0 60000 65536"/>
              <a:gd name="T8" fmla="*/ 0 60000 65536"/>
            </a:gdLst>
            <a:ahLst/>
            <a:cxnLst>
              <a:cxn ang="T6">
                <a:pos x="T0" y="T1"/>
              </a:cxn>
              <a:cxn ang="T7">
                <a:pos x="T2" y="T3"/>
              </a:cxn>
              <a:cxn ang="T8">
                <a:pos x="T4" y="T5"/>
              </a:cxn>
            </a:cxnLst>
            <a:rect l="0" t="0" r="r" b="b"/>
            <a:pathLst>
              <a:path w="309" h="381">
                <a:moveTo>
                  <a:pt x="0" y="0"/>
                </a:moveTo>
                <a:lnTo>
                  <a:pt x="0" y="380"/>
                </a:lnTo>
                <a:lnTo>
                  <a:pt x="308" y="380"/>
                </a:lnTo>
              </a:path>
            </a:pathLst>
          </a:custGeom>
          <a:noFill/>
          <a:ln w="28575" cap="rnd" cmpd="sng">
            <a:solidFill>
              <a:schemeClr val="accent2"/>
            </a:solidFill>
            <a:prstDash val="solid"/>
            <a:round/>
            <a:headEnd type="none" w="sm" len="sm"/>
            <a:tailEnd type="triangle" w="sm" len="sm"/>
          </a:ln>
          <a:effectLst/>
        </p:spPr>
        <p:txBody>
          <a:bodyPr/>
          <a:lstStyle/>
          <a:p>
            <a:endParaRPr lang="en-US"/>
          </a:p>
        </p:txBody>
      </p:sp>
      <p:sp>
        <p:nvSpPr>
          <p:cNvPr id="12293" name="Freeform 5"/>
          <p:cNvSpPr>
            <a:spLocks/>
          </p:cNvSpPr>
          <p:nvPr/>
        </p:nvSpPr>
        <p:spPr bwMode="auto">
          <a:xfrm>
            <a:off x="1276350" y="5122863"/>
            <a:ext cx="5502275" cy="682625"/>
          </a:xfrm>
          <a:custGeom>
            <a:avLst/>
            <a:gdLst>
              <a:gd name="T0" fmla="*/ 5502275 w 458"/>
              <a:gd name="T1" fmla="*/ 682625 h 430"/>
              <a:gd name="T2" fmla="*/ 0 w 458"/>
              <a:gd name="T3" fmla="*/ 682625 h 430"/>
              <a:gd name="T4" fmla="*/ 0 w 458"/>
              <a:gd name="T5" fmla="*/ 0 h 430"/>
              <a:gd name="T6" fmla="*/ 0 60000 65536"/>
              <a:gd name="T7" fmla="*/ 0 60000 65536"/>
              <a:gd name="T8" fmla="*/ 0 60000 65536"/>
            </a:gdLst>
            <a:ahLst/>
            <a:cxnLst>
              <a:cxn ang="T6">
                <a:pos x="T0" y="T1"/>
              </a:cxn>
              <a:cxn ang="T7">
                <a:pos x="T2" y="T3"/>
              </a:cxn>
              <a:cxn ang="T8">
                <a:pos x="T4" y="T5"/>
              </a:cxn>
            </a:cxnLst>
            <a:rect l="0" t="0" r="r" b="b"/>
            <a:pathLst>
              <a:path w="458" h="430">
                <a:moveTo>
                  <a:pt x="458" y="430"/>
                </a:moveTo>
                <a:lnTo>
                  <a:pt x="0" y="430"/>
                </a:lnTo>
                <a:lnTo>
                  <a:pt x="0" y="0"/>
                </a:lnTo>
              </a:path>
            </a:pathLst>
          </a:custGeom>
          <a:noFill/>
          <a:ln w="28575" cap="flat" cmpd="sng">
            <a:solidFill>
              <a:schemeClr val="accent2"/>
            </a:solidFill>
            <a:prstDash val="solid"/>
            <a:round/>
            <a:headEnd type="none" w="sm" len="sm"/>
            <a:tailEnd type="triangle" w="sm" len="sm"/>
          </a:ln>
          <a:effectLst/>
        </p:spPr>
        <p:txBody>
          <a:bodyPr/>
          <a:lstStyle/>
          <a:p>
            <a:endParaRPr lang="en-US"/>
          </a:p>
        </p:txBody>
      </p:sp>
      <p:sp>
        <p:nvSpPr>
          <p:cNvPr id="12294" name="Rectangle 6"/>
          <p:cNvSpPr>
            <a:spLocks noChangeArrowheads="1"/>
          </p:cNvSpPr>
          <p:nvPr/>
        </p:nvSpPr>
        <p:spPr bwMode="blackWhite">
          <a:xfrm>
            <a:off x="1660525" y="5643563"/>
            <a:ext cx="4903788" cy="293687"/>
          </a:xfrm>
          <a:prstGeom prst="rect">
            <a:avLst/>
          </a:prstGeom>
          <a:solidFill>
            <a:srgbClr val="FFFF99"/>
          </a:solidFill>
          <a:ln w="28575">
            <a:solidFill>
              <a:schemeClr val="tx1"/>
            </a:solidFill>
            <a:miter lim="800000"/>
            <a:headEnd/>
            <a:tailEnd/>
          </a:ln>
          <a:effectLst/>
        </p:spPr>
        <p:txBody>
          <a:bodyPr lIns="57150" tIns="28575" rIns="57150" bIns="28575">
            <a:spAutoFit/>
          </a:bodyPr>
          <a:lstStyle/>
          <a:p>
            <a:pPr algn="l" defTabSz="369888" eaLnBrk="0" hangingPunct="0">
              <a:lnSpc>
                <a:spcPct val="85000"/>
              </a:lnSpc>
              <a:spcBef>
                <a:spcPct val="0"/>
              </a:spcBef>
              <a:buClrTx/>
              <a:buFontTx/>
              <a:buNone/>
            </a:pPr>
            <a:r>
              <a:rPr lang="en-US" altLang="en-US" sz="1600"/>
              <a:t>Select the user, select Unlock User, and click Go.</a:t>
            </a:r>
          </a:p>
        </p:txBody>
      </p:sp>
      <p:pic>
        <p:nvPicPr>
          <p:cNvPr id="12295" name="Picture 7" descr="house040_pad_unlock"/>
          <p:cNvPicPr>
            <a:picLocks noChangeAspect="1" noChangeArrowheads="1"/>
          </p:cNvPicPr>
          <p:nvPr/>
        </p:nvPicPr>
        <p:blipFill>
          <a:blip r:embed="rId4" cstate="print"/>
          <a:srcRect/>
          <a:stretch>
            <a:fillRect/>
          </a:stretch>
        </p:blipFill>
        <p:spPr bwMode="gray">
          <a:xfrm>
            <a:off x="6645275" y="5257800"/>
            <a:ext cx="593725" cy="1031875"/>
          </a:xfrm>
          <a:prstGeom prst="rect">
            <a:avLst/>
          </a:prstGeom>
          <a:noFill/>
          <a:ln w="9525">
            <a:noFill/>
            <a:miter lim="800000"/>
            <a:headEnd/>
            <a:tailEnd/>
          </a:ln>
        </p:spPr>
      </p:pic>
      <p:sp>
        <p:nvSpPr>
          <p:cNvPr id="12296" name="Rectangle 8"/>
          <p:cNvSpPr>
            <a:spLocks noChangeArrowheads="1"/>
          </p:cNvSpPr>
          <p:nvPr/>
        </p:nvSpPr>
        <p:spPr bwMode="auto">
          <a:xfrm>
            <a:off x="3890963" y="3629025"/>
            <a:ext cx="420687" cy="246063"/>
          </a:xfrm>
          <a:prstGeom prst="rect">
            <a:avLst/>
          </a:prstGeom>
          <a:noFill/>
          <a:ln w="28575">
            <a:solidFill>
              <a:schemeClr val="accent2"/>
            </a:solidFill>
            <a:miter lim="800000"/>
            <a:headEnd type="none" w="sm" len="sm"/>
            <a:tailEnd type="none" w="sm" len="sm"/>
          </a:ln>
          <a:effectLst/>
        </p:spPr>
        <p:txBody>
          <a:bodyPr wrap="none" anchor="ctr"/>
          <a:lstStyle/>
          <a:p>
            <a:endParaRPr lang="en-US"/>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smtClean="0"/>
              <a:t>Privileges</a:t>
            </a:r>
          </a:p>
        </p:txBody>
      </p:sp>
      <p:sp>
        <p:nvSpPr>
          <p:cNvPr id="13315" name="Rectangle 3"/>
          <p:cNvSpPr>
            <a:spLocks noGrp="1" noChangeArrowheads="1"/>
          </p:cNvSpPr>
          <p:nvPr>
            <p:ph type="body" idx="1"/>
          </p:nvPr>
        </p:nvSpPr>
        <p:spPr/>
        <p:txBody>
          <a:bodyPr/>
          <a:lstStyle/>
          <a:p>
            <a:pPr eaLnBrk="1" hangingPunct="1"/>
            <a:r>
              <a:rPr lang="en-US" altLang="en-US" smtClean="0"/>
              <a:t>There are two types of user privileges:</a:t>
            </a:r>
          </a:p>
          <a:p>
            <a:pPr lvl="1" eaLnBrk="1" hangingPunct="1"/>
            <a:r>
              <a:rPr lang="en-US" altLang="en-US" smtClean="0"/>
              <a:t>System: Enables users to perform particular actions in the database</a:t>
            </a:r>
          </a:p>
          <a:p>
            <a:pPr lvl="1" eaLnBrk="1" hangingPunct="1"/>
            <a:r>
              <a:rPr lang="en-US" altLang="en-US" smtClean="0"/>
              <a:t>Object: Enables users to access and manipulate a specific object</a:t>
            </a:r>
          </a:p>
        </p:txBody>
      </p:sp>
      <p:pic>
        <p:nvPicPr>
          <p:cNvPr id="13316" name="Picture 4" descr="People: Person, User, Blue"/>
          <p:cNvPicPr>
            <a:picLocks noChangeAspect="1" noChangeArrowheads="1"/>
          </p:cNvPicPr>
          <p:nvPr/>
        </p:nvPicPr>
        <p:blipFill>
          <a:blip r:embed="rId3" cstate="print"/>
          <a:srcRect/>
          <a:stretch>
            <a:fillRect/>
          </a:stretch>
        </p:blipFill>
        <p:spPr bwMode="gray">
          <a:xfrm>
            <a:off x="3905250" y="3276600"/>
            <a:ext cx="1333500" cy="1323975"/>
          </a:xfrm>
          <a:prstGeom prst="rect">
            <a:avLst/>
          </a:prstGeom>
          <a:noFill/>
          <a:ln w="9525">
            <a:noFill/>
            <a:miter lim="800000"/>
            <a:headEnd/>
            <a:tailEnd/>
          </a:ln>
        </p:spPr>
      </p:pic>
      <p:sp>
        <p:nvSpPr>
          <p:cNvPr id="13317" name="Line 5"/>
          <p:cNvSpPr>
            <a:spLocks noChangeShapeType="1"/>
          </p:cNvSpPr>
          <p:nvPr/>
        </p:nvSpPr>
        <p:spPr bwMode="auto">
          <a:xfrm flipV="1">
            <a:off x="3886200" y="5229225"/>
            <a:ext cx="0" cy="638175"/>
          </a:xfrm>
          <a:prstGeom prst="line">
            <a:avLst/>
          </a:prstGeom>
          <a:noFill/>
          <a:ln w="28575">
            <a:solidFill>
              <a:schemeClr val="tx1"/>
            </a:solidFill>
            <a:round/>
            <a:headEnd/>
            <a:tailEnd type="triangle" w="sm" len="sm"/>
          </a:ln>
          <a:effectLst/>
        </p:spPr>
        <p:txBody>
          <a:bodyPr wrap="none" anchor="ctr"/>
          <a:lstStyle/>
          <a:p>
            <a:endParaRPr lang="en-US"/>
          </a:p>
        </p:txBody>
      </p:sp>
      <p:sp>
        <p:nvSpPr>
          <p:cNvPr id="13318" name="Line 6"/>
          <p:cNvSpPr>
            <a:spLocks noChangeShapeType="1"/>
          </p:cNvSpPr>
          <p:nvPr/>
        </p:nvSpPr>
        <p:spPr bwMode="auto">
          <a:xfrm flipV="1">
            <a:off x="4572000" y="4573588"/>
            <a:ext cx="0" cy="561975"/>
          </a:xfrm>
          <a:prstGeom prst="line">
            <a:avLst/>
          </a:prstGeom>
          <a:noFill/>
          <a:ln w="28575">
            <a:solidFill>
              <a:schemeClr val="tx1"/>
            </a:solidFill>
            <a:round/>
            <a:headEnd type="none" w="sm" len="sm"/>
            <a:tailEnd type="triangle" w="sm" len="sm"/>
          </a:ln>
          <a:effectLst/>
        </p:spPr>
        <p:txBody>
          <a:bodyPr/>
          <a:lstStyle/>
          <a:p>
            <a:endParaRPr lang="en-US"/>
          </a:p>
        </p:txBody>
      </p:sp>
      <p:sp>
        <p:nvSpPr>
          <p:cNvPr id="13319" name="Oval 7"/>
          <p:cNvSpPr>
            <a:spLocks noChangeArrowheads="1"/>
          </p:cNvSpPr>
          <p:nvPr/>
        </p:nvSpPr>
        <p:spPr bwMode="blackWhite">
          <a:xfrm>
            <a:off x="5257800" y="5410200"/>
            <a:ext cx="2743200" cy="838200"/>
          </a:xfrm>
          <a:prstGeom prst="ellipse">
            <a:avLst/>
          </a:prstGeom>
          <a:solidFill>
            <a:srgbClr val="FFFFCC"/>
          </a:solidFill>
          <a:ln w="28575">
            <a:solidFill>
              <a:schemeClr val="tx1"/>
            </a:solidFill>
            <a:round/>
            <a:headEnd type="none" w="sm" len="sm"/>
            <a:tailEnd type="none" w="sm" len="sm"/>
          </a:ln>
          <a:effectLst/>
        </p:spPr>
        <p:txBody>
          <a:bodyPr wrap="none" anchor="ctr"/>
          <a:lstStyle/>
          <a:p>
            <a:pPr defTabSz="228600"/>
            <a:r>
              <a:rPr lang="en-US" altLang="en-US"/>
              <a:t>System privilege: </a:t>
            </a:r>
          </a:p>
          <a:p>
            <a:pPr defTabSz="228600"/>
            <a:r>
              <a:rPr lang="en-US" altLang="en-US"/>
              <a:t>Create session</a:t>
            </a:r>
          </a:p>
        </p:txBody>
      </p:sp>
      <p:sp>
        <p:nvSpPr>
          <p:cNvPr id="13320" name="Rectangle 8"/>
          <p:cNvSpPr>
            <a:spLocks noChangeArrowheads="1"/>
          </p:cNvSpPr>
          <p:nvPr/>
        </p:nvSpPr>
        <p:spPr bwMode="blackWhite">
          <a:xfrm>
            <a:off x="3702050" y="4876800"/>
            <a:ext cx="1739900" cy="354013"/>
          </a:xfrm>
          <a:prstGeom prst="rect">
            <a:avLst/>
          </a:prstGeom>
          <a:solidFill>
            <a:srgbClr val="FFFF00"/>
          </a:solidFill>
          <a:ln w="28575">
            <a:solidFill>
              <a:srgbClr val="000000"/>
            </a:solidFill>
            <a:miter lim="800000"/>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ltLang="en-US">
                <a:solidFill>
                  <a:schemeClr val="bg2"/>
                </a:solidFill>
                <a:latin typeface="Courier New" pitchFamily="49" charset="0"/>
              </a:rPr>
              <a:t>HR_DBA</a:t>
            </a:r>
          </a:p>
        </p:txBody>
      </p:sp>
      <p:sp>
        <p:nvSpPr>
          <p:cNvPr id="13321" name="Oval 9"/>
          <p:cNvSpPr>
            <a:spLocks noChangeArrowheads="1"/>
          </p:cNvSpPr>
          <p:nvPr/>
        </p:nvSpPr>
        <p:spPr bwMode="blackWhite">
          <a:xfrm>
            <a:off x="1143000" y="5410200"/>
            <a:ext cx="2743200" cy="838200"/>
          </a:xfrm>
          <a:prstGeom prst="ellipse">
            <a:avLst/>
          </a:prstGeom>
          <a:solidFill>
            <a:srgbClr val="FFFFCC"/>
          </a:solidFill>
          <a:ln w="28575">
            <a:solidFill>
              <a:schemeClr val="tx1"/>
            </a:solidFill>
            <a:round/>
            <a:headEnd type="none" w="sm" len="sm"/>
            <a:tailEnd type="none" w="sm" len="sm"/>
          </a:ln>
          <a:effectLst/>
        </p:spPr>
        <p:txBody>
          <a:bodyPr wrap="none" anchor="ctr"/>
          <a:lstStyle/>
          <a:p>
            <a:pPr defTabSz="228600"/>
            <a:r>
              <a:rPr lang="en-US" altLang="en-US"/>
              <a:t>Object privilege: </a:t>
            </a:r>
          </a:p>
          <a:p>
            <a:pPr defTabSz="228600"/>
            <a:r>
              <a:rPr lang="en-US" altLang="en-US"/>
              <a:t>Update employees</a:t>
            </a:r>
          </a:p>
        </p:txBody>
      </p:sp>
      <p:sp>
        <p:nvSpPr>
          <p:cNvPr id="13322" name="Line 10"/>
          <p:cNvSpPr>
            <a:spLocks noChangeShapeType="1"/>
          </p:cNvSpPr>
          <p:nvPr/>
        </p:nvSpPr>
        <p:spPr bwMode="auto">
          <a:xfrm flipV="1">
            <a:off x="5257800" y="5229225"/>
            <a:ext cx="0" cy="638175"/>
          </a:xfrm>
          <a:prstGeom prst="line">
            <a:avLst/>
          </a:prstGeom>
          <a:noFill/>
          <a:ln w="28575">
            <a:solidFill>
              <a:schemeClr val="tx1"/>
            </a:solidFill>
            <a:round/>
            <a:headEnd/>
            <a:tailEnd type="triangle" w="sm" len="sm"/>
          </a:ln>
          <a:effectLst/>
        </p:spPr>
        <p:txBody>
          <a:bodyPr wrap="none" anchor="ctr"/>
          <a:lstStyle/>
          <a:p>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UserSysPriv"/>
          <p:cNvPicPr>
            <a:picLocks noChangeAspect="1" noChangeArrowheads="1"/>
          </p:cNvPicPr>
          <p:nvPr/>
        </p:nvPicPr>
        <p:blipFill>
          <a:blip r:embed="rId3" cstate="print"/>
          <a:srcRect/>
          <a:stretch>
            <a:fillRect/>
          </a:stretch>
        </p:blipFill>
        <p:spPr bwMode="auto">
          <a:xfrm>
            <a:off x="633413" y="1371600"/>
            <a:ext cx="7820025" cy="2852738"/>
          </a:xfrm>
          <a:prstGeom prst="rect">
            <a:avLst/>
          </a:prstGeom>
          <a:noFill/>
          <a:ln w="12700">
            <a:solidFill>
              <a:schemeClr val="tx1"/>
            </a:solidFill>
            <a:miter lim="800000"/>
            <a:headEnd/>
            <a:tailEnd/>
          </a:ln>
        </p:spPr>
      </p:pic>
      <p:pic>
        <p:nvPicPr>
          <p:cNvPr id="14339" name="Picture 3" descr="ModSysPriv"/>
          <p:cNvPicPr>
            <a:picLocks noChangeAspect="1" noChangeArrowheads="1"/>
          </p:cNvPicPr>
          <p:nvPr/>
        </p:nvPicPr>
        <p:blipFill>
          <a:blip r:embed="rId4" cstate="print"/>
          <a:srcRect/>
          <a:stretch>
            <a:fillRect/>
          </a:stretch>
        </p:blipFill>
        <p:spPr bwMode="auto">
          <a:xfrm>
            <a:off x="2157413" y="3786188"/>
            <a:ext cx="6400800" cy="2500312"/>
          </a:xfrm>
          <a:prstGeom prst="rect">
            <a:avLst/>
          </a:prstGeom>
          <a:noFill/>
          <a:ln w="12700">
            <a:solidFill>
              <a:schemeClr val="tx1"/>
            </a:solidFill>
            <a:miter lim="800000"/>
            <a:headEnd/>
            <a:tailEnd/>
          </a:ln>
        </p:spPr>
      </p:pic>
      <p:sp>
        <p:nvSpPr>
          <p:cNvPr id="14340" name="Rectangle 4"/>
          <p:cNvSpPr>
            <a:spLocks noGrp="1" noChangeArrowheads="1"/>
          </p:cNvSpPr>
          <p:nvPr>
            <p:ph type="title"/>
          </p:nvPr>
        </p:nvSpPr>
        <p:spPr/>
        <p:txBody>
          <a:bodyPr/>
          <a:lstStyle/>
          <a:p>
            <a:pPr eaLnBrk="1" hangingPunct="1"/>
            <a:r>
              <a:rPr lang="en-US" altLang="en-US" smtClean="0"/>
              <a:t>System Privileges</a:t>
            </a:r>
          </a:p>
        </p:txBody>
      </p:sp>
      <p:sp>
        <p:nvSpPr>
          <p:cNvPr id="14341" name="Freeform 5"/>
          <p:cNvSpPr>
            <a:spLocks/>
          </p:cNvSpPr>
          <p:nvPr/>
        </p:nvSpPr>
        <p:spPr bwMode="auto">
          <a:xfrm flipH="1">
            <a:off x="5076825" y="2341563"/>
            <a:ext cx="2703513" cy="1662112"/>
          </a:xfrm>
          <a:custGeom>
            <a:avLst/>
            <a:gdLst>
              <a:gd name="T0" fmla="*/ 0 w 220"/>
              <a:gd name="T1" fmla="*/ 0 h 411"/>
              <a:gd name="T2" fmla="*/ 2691224 w 220"/>
              <a:gd name="T3" fmla="*/ 0 h 411"/>
              <a:gd name="T4" fmla="*/ 2691224 w 220"/>
              <a:gd name="T5" fmla="*/ 1658068 h 411"/>
              <a:gd name="T6" fmla="*/ 0 60000 65536"/>
              <a:gd name="T7" fmla="*/ 0 60000 65536"/>
              <a:gd name="T8" fmla="*/ 0 60000 65536"/>
            </a:gdLst>
            <a:ahLst/>
            <a:cxnLst>
              <a:cxn ang="T6">
                <a:pos x="T0" y="T1"/>
              </a:cxn>
              <a:cxn ang="T7">
                <a:pos x="T2" y="T3"/>
              </a:cxn>
              <a:cxn ang="T8">
                <a:pos x="T4" y="T5"/>
              </a:cxn>
            </a:cxnLst>
            <a:rect l="0" t="0" r="r" b="b"/>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a:effectLst/>
        </p:spPr>
        <p:txBody>
          <a:bodyPr/>
          <a:lstStyle/>
          <a:p>
            <a:endParaRPr lang="en-US"/>
          </a:p>
        </p:txBody>
      </p:sp>
      <p:sp>
        <p:nvSpPr>
          <p:cNvPr id="14342" name="Rectangle 6"/>
          <p:cNvSpPr>
            <a:spLocks noChangeArrowheads="1"/>
          </p:cNvSpPr>
          <p:nvPr/>
        </p:nvSpPr>
        <p:spPr bwMode="auto">
          <a:xfrm>
            <a:off x="7810500" y="2224088"/>
            <a:ext cx="609600" cy="228600"/>
          </a:xfrm>
          <a:prstGeom prst="rect">
            <a:avLst/>
          </a:prstGeom>
          <a:noFill/>
          <a:ln w="28575">
            <a:solidFill>
              <a:schemeClr val="accent2"/>
            </a:solidFill>
            <a:miter lim="800000"/>
            <a:headEnd type="none" w="sm" len="sm"/>
            <a:tailEnd type="none" w="sm" len="sm"/>
          </a:ln>
          <a:effectLst/>
        </p:spPr>
        <p:txBody>
          <a:bodyPr wrap="none" anchor="ctr"/>
          <a:lstStyle/>
          <a:p>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1026"/>
          <p:cNvSpPr>
            <a:spLocks noGrp="1" noChangeArrowheads="1"/>
          </p:cNvSpPr>
          <p:nvPr>
            <p:ph type="title"/>
          </p:nvPr>
        </p:nvSpPr>
        <p:spPr/>
        <p:txBody>
          <a:bodyPr/>
          <a:lstStyle/>
          <a:p>
            <a:pPr eaLnBrk="1" hangingPunct="1"/>
            <a:endParaRPr lang="en-US" altLang="en-US" smtClean="0"/>
          </a:p>
        </p:txBody>
      </p:sp>
      <p:sp>
        <p:nvSpPr>
          <p:cNvPr id="15363" name="Rectangle 1027"/>
          <p:cNvSpPr>
            <a:spLocks noGrp="1" noChangeArrowheads="1"/>
          </p:cNvSpPr>
          <p:nvPr>
            <p:ph type="body" idx="1"/>
          </p:nvPr>
        </p:nvSpPr>
        <p:spPr/>
        <p:txBody>
          <a:bodyPr/>
          <a:lstStyle/>
          <a:p>
            <a:pPr eaLnBrk="1" hangingPunct="1"/>
            <a:endParaRPr lang="en-US" altLang="en-US" smtClean="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Snap_175"/>
          <p:cNvPicPr>
            <a:picLocks noChangeAspect="1" noChangeArrowheads="1"/>
          </p:cNvPicPr>
          <p:nvPr/>
        </p:nvPicPr>
        <p:blipFill>
          <a:blip r:embed="rId3" cstate="print"/>
          <a:srcRect/>
          <a:stretch>
            <a:fillRect/>
          </a:stretch>
        </p:blipFill>
        <p:spPr bwMode="auto">
          <a:xfrm>
            <a:off x="511175" y="1231900"/>
            <a:ext cx="6727825" cy="2209800"/>
          </a:xfrm>
          <a:prstGeom prst="rect">
            <a:avLst/>
          </a:prstGeom>
          <a:noFill/>
          <a:ln w="9525">
            <a:noFill/>
            <a:miter lim="800000"/>
            <a:headEnd/>
            <a:tailEnd/>
          </a:ln>
        </p:spPr>
      </p:pic>
      <p:sp>
        <p:nvSpPr>
          <p:cNvPr id="16387" name="Rectangle 13"/>
          <p:cNvSpPr>
            <a:spLocks noGrp="1" noChangeArrowheads="1"/>
          </p:cNvSpPr>
          <p:nvPr>
            <p:ph type="title"/>
          </p:nvPr>
        </p:nvSpPr>
        <p:spPr/>
        <p:txBody>
          <a:bodyPr/>
          <a:lstStyle/>
          <a:p>
            <a:pPr eaLnBrk="1" hangingPunct="1"/>
            <a:r>
              <a:rPr lang="en-US" altLang="en-US" smtClean="0"/>
              <a:t>Object Privileges</a:t>
            </a:r>
          </a:p>
        </p:txBody>
      </p:sp>
      <p:sp>
        <p:nvSpPr>
          <p:cNvPr id="16388" name="Rectangle 14"/>
          <p:cNvSpPr>
            <a:spLocks noGrp="1" noChangeArrowheads="1"/>
          </p:cNvSpPr>
          <p:nvPr>
            <p:ph type="body" idx="1"/>
          </p:nvPr>
        </p:nvSpPr>
        <p:spPr>
          <a:xfrm>
            <a:off x="609600" y="3810000"/>
            <a:ext cx="3810000" cy="1565275"/>
          </a:xfrm>
        </p:spPr>
        <p:txBody>
          <a:bodyPr/>
          <a:lstStyle/>
          <a:p>
            <a:pPr eaLnBrk="1" hangingPunct="1"/>
            <a:r>
              <a:rPr lang="en-US" altLang="en-US" smtClean="0"/>
              <a:t>To grant object privileges:</a:t>
            </a:r>
          </a:p>
          <a:p>
            <a:pPr lvl="1" eaLnBrk="1" hangingPunct="1"/>
            <a:r>
              <a:rPr lang="en-US" altLang="en-US" smtClean="0"/>
              <a:t>Choose the object type.</a:t>
            </a:r>
          </a:p>
          <a:p>
            <a:pPr lvl="1" eaLnBrk="1" hangingPunct="1"/>
            <a:r>
              <a:rPr lang="en-US" altLang="en-US" smtClean="0"/>
              <a:t>Select objects.</a:t>
            </a:r>
          </a:p>
          <a:p>
            <a:pPr lvl="1" eaLnBrk="1" hangingPunct="1"/>
            <a:r>
              <a:rPr lang="en-US" altLang="en-US" smtClean="0"/>
              <a:t>Select privileges.</a:t>
            </a:r>
          </a:p>
        </p:txBody>
      </p:sp>
      <p:sp>
        <p:nvSpPr>
          <p:cNvPr id="16389" name="Freeform 5"/>
          <p:cNvSpPr>
            <a:spLocks/>
          </p:cNvSpPr>
          <p:nvPr/>
        </p:nvSpPr>
        <p:spPr bwMode="auto">
          <a:xfrm>
            <a:off x="7161213" y="2279650"/>
            <a:ext cx="427037" cy="441325"/>
          </a:xfrm>
          <a:custGeom>
            <a:avLst/>
            <a:gdLst>
              <a:gd name="T0" fmla="*/ 0 w 220"/>
              <a:gd name="T1" fmla="*/ 0 h 411"/>
              <a:gd name="T2" fmla="*/ 425096 w 220"/>
              <a:gd name="T3" fmla="*/ 0 h 411"/>
              <a:gd name="T4" fmla="*/ 425096 w 220"/>
              <a:gd name="T5" fmla="*/ 440251 h 411"/>
              <a:gd name="T6" fmla="*/ 0 60000 65536"/>
              <a:gd name="T7" fmla="*/ 0 60000 65536"/>
              <a:gd name="T8" fmla="*/ 0 60000 65536"/>
            </a:gdLst>
            <a:ahLst/>
            <a:cxnLst>
              <a:cxn ang="T6">
                <a:pos x="T0" y="T1"/>
              </a:cxn>
              <a:cxn ang="T7">
                <a:pos x="T2" y="T3"/>
              </a:cxn>
              <a:cxn ang="T8">
                <a:pos x="T4" y="T5"/>
              </a:cxn>
            </a:cxnLst>
            <a:rect l="0" t="0" r="r" b="b"/>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a:effectLst/>
        </p:spPr>
        <p:txBody>
          <a:bodyPr/>
          <a:lstStyle/>
          <a:p>
            <a:endParaRPr lang="en-US"/>
          </a:p>
        </p:txBody>
      </p:sp>
      <p:pic>
        <p:nvPicPr>
          <p:cNvPr id="16390" name="Picture 6" descr="Snap_177a"/>
          <p:cNvPicPr>
            <a:picLocks noChangeAspect="1" noChangeArrowheads="1"/>
          </p:cNvPicPr>
          <p:nvPr/>
        </p:nvPicPr>
        <p:blipFill>
          <a:blip r:embed="rId4" cstate="print"/>
          <a:srcRect/>
          <a:stretch>
            <a:fillRect/>
          </a:stretch>
        </p:blipFill>
        <p:spPr bwMode="auto">
          <a:xfrm>
            <a:off x="4546600" y="2708275"/>
            <a:ext cx="3290888" cy="3422650"/>
          </a:xfrm>
          <a:prstGeom prst="rect">
            <a:avLst/>
          </a:prstGeom>
          <a:noFill/>
          <a:ln w="9525">
            <a:noFill/>
            <a:miter lim="800000"/>
            <a:headEnd/>
            <a:tailEnd/>
          </a:ln>
        </p:spPr>
      </p:pic>
      <p:sp>
        <p:nvSpPr>
          <p:cNvPr id="16391" name="AutoShape 7"/>
          <p:cNvSpPr>
            <a:spLocks noChangeArrowheads="1"/>
          </p:cNvSpPr>
          <p:nvPr/>
        </p:nvSpPr>
        <p:spPr bwMode="auto">
          <a:xfrm>
            <a:off x="7908925" y="4027488"/>
            <a:ext cx="923925" cy="979487"/>
          </a:xfrm>
          <a:prstGeom prst="wedgeRectCallout">
            <a:avLst>
              <a:gd name="adj1" fmla="val -102060"/>
              <a:gd name="adj2" fmla="val -76417"/>
            </a:avLst>
          </a:prstGeom>
          <a:solidFill>
            <a:srgbClr val="FFFFCC"/>
          </a:solidFill>
          <a:ln w="9525">
            <a:solidFill>
              <a:srgbClr val="808080"/>
            </a:solidFill>
            <a:miter lim="800000"/>
            <a:headEnd/>
            <a:tailEnd/>
          </a:ln>
          <a:effectLst/>
        </p:spPr>
        <p:txBody>
          <a:bodyPr lIns="91432" tIns="45716" rIns="91432" bIns="45716" anchor="ctr"/>
          <a:lstStyle/>
          <a:p>
            <a:pPr eaLnBrk="0" hangingPunct="0">
              <a:spcBef>
                <a:spcPct val="0"/>
              </a:spcBef>
              <a:buClrTx/>
              <a:buFontTx/>
              <a:buNone/>
            </a:pPr>
            <a:r>
              <a:rPr lang="en-US" altLang="en-US" sz="1400" b="0"/>
              <a:t>Search and select objects.</a:t>
            </a:r>
          </a:p>
        </p:txBody>
      </p:sp>
      <p:sp>
        <p:nvSpPr>
          <p:cNvPr id="16392" name="Oval 8"/>
          <p:cNvSpPr>
            <a:spLocks noChangeArrowheads="1"/>
          </p:cNvSpPr>
          <p:nvPr/>
        </p:nvSpPr>
        <p:spPr bwMode="blackWhite">
          <a:xfrm>
            <a:off x="6924675" y="1765300"/>
            <a:ext cx="414338" cy="414338"/>
          </a:xfrm>
          <a:prstGeom prst="ellipse">
            <a:avLst/>
          </a:prstGeom>
          <a:solidFill>
            <a:srgbClr val="99CC00"/>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ltLang="en-US" sz="2000"/>
              <a:t>1</a:t>
            </a:r>
          </a:p>
        </p:txBody>
      </p:sp>
      <p:sp>
        <p:nvSpPr>
          <p:cNvPr id="16393" name="Oval 9"/>
          <p:cNvSpPr>
            <a:spLocks noChangeArrowheads="1"/>
          </p:cNvSpPr>
          <p:nvPr/>
        </p:nvSpPr>
        <p:spPr bwMode="blackWhite">
          <a:xfrm>
            <a:off x="6988175" y="3201988"/>
            <a:ext cx="411163" cy="414337"/>
          </a:xfrm>
          <a:prstGeom prst="ellipse">
            <a:avLst/>
          </a:prstGeom>
          <a:solidFill>
            <a:srgbClr val="99CC00"/>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ltLang="en-US" sz="2000"/>
              <a:t>2</a:t>
            </a:r>
          </a:p>
        </p:txBody>
      </p:sp>
      <p:sp>
        <p:nvSpPr>
          <p:cNvPr id="16394" name="Oval 10"/>
          <p:cNvSpPr>
            <a:spLocks noChangeArrowheads="1"/>
          </p:cNvSpPr>
          <p:nvPr/>
        </p:nvSpPr>
        <p:spPr bwMode="blackWhite">
          <a:xfrm>
            <a:off x="6467475" y="5045075"/>
            <a:ext cx="414338" cy="414338"/>
          </a:xfrm>
          <a:prstGeom prst="ellipse">
            <a:avLst/>
          </a:prstGeom>
          <a:solidFill>
            <a:srgbClr val="99CC00"/>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ltLang="en-US" sz="2000"/>
              <a:t>3</a:t>
            </a:r>
          </a:p>
        </p:txBody>
      </p:sp>
      <p:sp>
        <p:nvSpPr>
          <p:cNvPr id="16395" name="Rectangle 11"/>
          <p:cNvSpPr>
            <a:spLocks noChangeArrowheads="1"/>
          </p:cNvSpPr>
          <p:nvPr/>
        </p:nvSpPr>
        <p:spPr bwMode="auto">
          <a:xfrm>
            <a:off x="5078413" y="2089150"/>
            <a:ext cx="1741487" cy="290513"/>
          </a:xfrm>
          <a:prstGeom prst="rect">
            <a:avLst/>
          </a:prstGeom>
          <a:noFill/>
          <a:ln w="28575">
            <a:solidFill>
              <a:schemeClr val="accent2"/>
            </a:solidFill>
            <a:miter lim="800000"/>
            <a:headEnd type="none" w="sm" len="sm"/>
            <a:tailEnd type="none" w="sm" len="sm"/>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1282700" y="2373313"/>
            <a:ext cx="866775" cy="366712"/>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altLang="en-US">
                <a:latin typeface="Courier New" pitchFamily="49" charset="0"/>
              </a:rPr>
              <a:t>GRANT</a:t>
            </a:r>
          </a:p>
        </p:txBody>
      </p:sp>
      <p:sp>
        <p:nvSpPr>
          <p:cNvPr id="17411" name="Rectangle 3"/>
          <p:cNvSpPr>
            <a:spLocks noChangeArrowheads="1"/>
          </p:cNvSpPr>
          <p:nvPr/>
        </p:nvSpPr>
        <p:spPr bwMode="auto">
          <a:xfrm>
            <a:off x="1282700" y="4110038"/>
            <a:ext cx="1003300" cy="366712"/>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altLang="en-US">
                <a:latin typeface="Courier New" pitchFamily="49" charset="0"/>
              </a:rPr>
              <a:t>REVOKE</a:t>
            </a:r>
          </a:p>
        </p:txBody>
      </p:sp>
      <p:sp>
        <p:nvSpPr>
          <p:cNvPr id="17412" name="Rectangle 4"/>
          <p:cNvSpPr>
            <a:spLocks noGrp="1" noChangeArrowheads="1"/>
          </p:cNvSpPr>
          <p:nvPr>
            <p:ph type="title"/>
          </p:nvPr>
        </p:nvSpPr>
        <p:spPr/>
        <p:txBody>
          <a:bodyPr/>
          <a:lstStyle/>
          <a:p>
            <a:pPr eaLnBrk="1" hangingPunct="1"/>
            <a:r>
              <a:rPr lang="en-US" altLang="en-US" smtClean="0"/>
              <a:t>Revoking System Privileges</a:t>
            </a:r>
            <a:br>
              <a:rPr lang="en-US" altLang="en-US" smtClean="0"/>
            </a:br>
            <a:r>
              <a:rPr lang="en-US" altLang="en-US" smtClean="0"/>
              <a:t>with </a:t>
            </a:r>
            <a:r>
              <a:rPr lang="en-US" altLang="en-US" smtClean="0">
                <a:latin typeface="Courier New" pitchFamily="49" charset="0"/>
              </a:rPr>
              <a:t>ADMIN</a:t>
            </a:r>
            <a:r>
              <a:rPr lang="en-US" altLang="en-US" smtClean="0"/>
              <a:t> </a:t>
            </a:r>
            <a:r>
              <a:rPr lang="en-US" altLang="en-US" smtClean="0">
                <a:latin typeface="Courier New" pitchFamily="49" charset="0"/>
              </a:rPr>
              <a:t>OPTION</a:t>
            </a:r>
          </a:p>
        </p:txBody>
      </p:sp>
      <p:sp>
        <p:nvSpPr>
          <p:cNvPr id="17413" name="Rectangle 5"/>
          <p:cNvSpPr>
            <a:spLocks noChangeArrowheads="1"/>
          </p:cNvSpPr>
          <p:nvPr/>
        </p:nvSpPr>
        <p:spPr bwMode="blackGray">
          <a:xfrm>
            <a:off x="990600" y="4737100"/>
            <a:ext cx="2819400" cy="730250"/>
          </a:xfrm>
          <a:prstGeom prst="rect">
            <a:avLst/>
          </a:prstGeom>
          <a:solidFill>
            <a:srgbClr val="DDDDDD"/>
          </a:solidFill>
          <a:ln w="28575">
            <a:solidFill>
              <a:schemeClr val="bg2"/>
            </a:solidFill>
            <a:miter lim="800000"/>
            <a:headEnd/>
            <a:tailEnd/>
          </a:ln>
          <a:effectLst/>
        </p:spPr>
        <p:txBody>
          <a:bodyPr lIns="92075" tIns="46038" rIns="92075" bIns="46038">
            <a:spAutoFit/>
          </a:bodyPr>
          <a:lstStyle/>
          <a:p>
            <a:pPr algn="l" defTabSz="400050" eaLnBrk="0" hangingPunct="0">
              <a:spcBef>
                <a:spcPct val="0"/>
              </a:spcBef>
              <a:buClrTx/>
              <a:buFontTx/>
              <a:buNone/>
              <a:tabLst>
                <a:tab pos="400050" algn="r"/>
                <a:tab pos="673100" algn="l"/>
              </a:tabLst>
            </a:pPr>
            <a:r>
              <a:rPr lang="en-US" altLang="en-US" sz="2000">
                <a:solidFill>
                  <a:schemeClr val="bg2"/>
                </a:solidFill>
                <a:latin typeface="Courier New" pitchFamily="49" charset="0"/>
              </a:rPr>
              <a:t>REVOKE CREATE TABLE FROM joe;</a:t>
            </a:r>
          </a:p>
        </p:txBody>
      </p:sp>
      <p:sp>
        <p:nvSpPr>
          <p:cNvPr id="17414" name="Text Box 6"/>
          <p:cNvSpPr txBox="1">
            <a:spLocks noChangeArrowheads="1"/>
          </p:cNvSpPr>
          <p:nvPr/>
        </p:nvSpPr>
        <p:spPr bwMode="auto">
          <a:xfrm>
            <a:off x="7613650" y="1595438"/>
            <a:ext cx="692150" cy="366712"/>
          </a:xfrm>
          <a:prstGeom prst="rect">
            <a:avLst/>
          </a:prstGeom>
          <a:noFill/>
          <a:ln w="28575">
            <a:noFill/>
            <a:miter lim="800000"/>
            <a:headEnd type="none" w="sm" len="sm"/>
            <a:tailEnd type="none" w="sm" len="sm"/>
          </a:ln>
          <a:effectLst/>
        </p:spPr>
        <p:txBody>
          <a:bodyPr wrap="none">
            <a:spAutoFit/>
          </a:bodyPr>
          <a:lstStyle/>
          <a:p>
            <a:pPr algn="r" defTabSz="228600"/>
            <a:r>
              <a:rPr lang="en-US" altLang="en-US">
                <a:solidFill>
                  <a:srgbClr val="0000FF"/>
                </a:solidFill>
              </a:rPr>
              <a:t>User</a:t>
            </a:r>
          </a:p>
        </p:txBody>
      </p:sp>
      <p:sp>
        <p:nvSpPr>
          <p:cNvPr id="17415" name="Text Box 7"/>
          <p:cNvSpPr txBox="1">
            <a:spLocks noChangeArrowheads="1"/>
          </p:cNvSpPr>
          <p:nvPr/>
        </p:nvSpPr>
        <p:spPr bwMode="auto">
          <a:xfrm>
            <a:off x="7169150" y="2495550"/>
            <a:ext cx="1136650" cy="366713"/>
          </a:xfrm>
          <a:prstGeom prst="rect">
            <a:avLst/>
          </a:prstGeom>
          <a:noFill/>
          <a:ln w="28575">
            <a:noFill/>
            <a:miter lim="800000"/>
            <a:headEnd type="none" w="sm" len="sm"/>
            <a:tailEnd type="none" w="sm" len="sm"/>
          </a:ln>
          <a:effectLst/>
        </p:spPr>
        <p:txBody>
          <a:bodyPr wrap="none">
            <a:spAutoFit/>
          </a:bodyPr>
          <a:lstStyle/>
          <a:p>
            <a:pPr algn="r" defTabSz="228600"/>
            <a:r>
              <a:rPr lang="en-US" altLang="en-US">
                <a:solidFill>
                  <a:srgbClr val="0000FF"/>
                </a:solidFill>
              </a:rPr>
              <a:t>Privilege</a:t>
            </a:r>
          </a:p>
        </p:txBody>
      </p:sp>
      <p:sp>
        <p:nvSpPr>
          <p:cNvPr id="17416" name="Text Box 8"/>
          <p:cNvSpPr txBox="1">
            <a:spLocks noChangeArrowheads="1"/>
          </p:cNvSpPr>
          <p:nvPr/>
        </p:nvSpPr>
        <p:spPr bwMode="auto">
          <a:xfrm>
            <a:off x="7404100" y="3424238"/>
            <a:ext cx="895350" cy="366712"/>
          </a:xfrm>
          <a:prstGeom prst="rect">
            <a:avLst/>
          </a:prstGeom>
          <a:noFill/>
          <a:ln w="28575">
            <a:noFill/>
            <a:miter lim="800000"/>
            <a:headEnd type="none" w="sm" len="sm"/>
            <a:tailEnd type="none" w="sm" len="sm"/>
          </a:ln>
          <a:effectLst/>
        </p:spPr>
        <p:txBody>
          <a:bodyPr wrap="none">
            <a:spAutoFit/>
          </a:bodyPr>
          <a:lstStyle/>
          <a:p>
            <a:pPr algn="r" defTabSz="228600"/>
            <a:r>
              <a:rPr lang="en-US" altLang="en-US">
                <a:solidFill>
                  <a:srgbClr val="0000FF"/>
                </a:solidFill>
              </a:rPr>
              <a:t>Object</a:t>
            </a:r>
          </a:p>
        </p:txBody>
      </p:sp>
      <p:sp>
        <p:nvSpPr>
          <p:cNvPr id="17417" name="Line 10"/>
          <p:cNvSpPr>
            <a:spLocks noChangeShapeType="1"/>
          </p:cNvSpPr>
          <p:nvPr/>
        </p:nvSpPr>
        <p:spPr bwMode="blackWhite">
          <a:xfrm>
            <a:off x="3289300" y="3848100"/>
            <a:ext cx="4173538" cy="0"/>
          </a:xfrm>
          <a:prstGeom prst="line">
            <a:avLst/>
          </a:prstGeom>
          <a:noFill/>
          <a:ln w="28575">
            <a:solidFill>
              <a:schemeClr val="tx1"/>
            </a:solidFill>
            <a:round/>
            <a:headEnd type="none" w="sm" len="sm"/>
            <a:tailEnd type="none" w="sm" len="sm"/>
          </a:ln>
          <a:effectLst/>
        </p:spPr>
        <p:txBody>
          <a:bodyPr/>
          <a:lstStyle/>
          <a:p>
            <a:endParaRPr lang="en-US"/>
          </a:p>
        </p:txBody>
      </p:sp>
      <p:grpSp>
        <p:nvGrpSpPr>
          <p:cNvPr id="17418" name="Group 47"/>
          <p:cNvGrpSpPr>
            <a:grpSpLocks/>
          </p:cNvGrpSpPr>
          <p:nvPr/>
        </p:nvGrpSpPr>
        <p:grpSpPr bwMode="auto">
          <a:xfrm>
            <a:off x="3670300" y="1447800"/>
            <a:ext cx="3644900" cy="2362200"/>
            <a:chOff x="2312" y="912"/>
            <a:chExt cx="2296" cy="1488"/>
          </a:xfrm>
        </p:grpSpPr>
        <p:sp>
          <p:nvSpPr>
            <p:cNvPr id="17436" name="Line 11"/>
            <p:cNvSpPr>
              <a:spLocks noChangeShapeType="1"/>
            </p:cNvSpPr>
            <p:nvPr/>
          </p:nvSpPr>
          <p:spPr bwMode="blackWhite">
            <a:xfrm flipH="1">
              <a:off x="2783" y="1163"/>
              <a:ext cx="2" cy="939"/>
            </a:xfrm>
            <a:prstGeom prst="line">
              <a:avLst/>
            </a:prstGeom>
            <a:noFill/>
            <a:ln w="28575">
              <a:solidFill>
                <a:schemeClr val="tx1"/>
              </a:solidFill>
              <a:round/>
              <a:headEnd type="none" w="sm" len="sm"/>
              <a:tailEnd type="none" w="sm" len="sm"/>
            </a:ln>
            <a:effectLst/>
          </p:spPr>
          <p:txBody>
            <a:bodyPr/>
            <a:lstStyle/>
            <a:p>
              <a:endParaRPr lang="en-US"/>
            </a:p>
          </p:txBody>
        </p:sp>
        <p:sp>
          <p:nvSpPr>
            <p:cNvPr id="17437" name="Line 12"/>
            <p:cNvSpPr>
              <a:spLocks noChangeShapeType="1"/>
            </p:cNvSpPr>
            <p:nvPr/>
          </p:nvSpPr>
          <p:spPr bwMode="blackWhite">
            <a:xfrm flipH="1">
              <a:off x="3533" y="1163"/>
              <a:ext cx="2" cy="939"/>
            </a:xfrm>
            <a:prstGeom prst="line">
              <a:avLst/>
            </a:prstGeom>
            <a:noFill/>
            <a:ln w="28575">
              <a:solidFill>
                <a:schemeClr val="tx1"/>
              </a:solidFill>
              <a:round/>
              <a:headEnd type="none" w="sm" len="sm"/>
              <a:tailEnd type="none" w="sm" len="sm"/>
            </a:ln>
            <a:effectLst/>
          </p:spPr>
          <p:txBody>
            <a:bodyPr/>
            <a:lstStyle/>
            <a:p>
              <a:endParaRPr lang="en-US"/>
            </a:p>
          </p:txBody>
        </p:sp>
        <p:sp>
          <p:nvSpPr>
            <p:cNvPr id="17438" name="Line 13"/>
            <p:cNvSpPr>
              <a:spLocks noChangeShapeType="1"/>
            </p:cNvSpPr>
            <p:nvPr/>
          </p:nvSpPr>
          <p:spPr bwMode="blackWhite">
            <a:xfrm flipH="1">
              <a:off x="4282" y="1163"/>
              <a:ext cx="3" cy="939"/>
            </a:xfrm>
            <a:prstGeom prst="line">
              <a:avLst/>
            </a:prstGeom>
            <a:noFill/>
            <a:ln w="28575">
              <a:solidFill>
                <a:schemeClr val="tx1"/>
              </a:solidFill>
              <a:round/>
              <a:headEnd type="none" w="sm" len="sm"/>
              <a:tailEnd type="none" w="sm" len="sm"/>
            </a:ln>
            <a:effectLst/>
          </p:spPr>
          <p:txBody>
            <a:bodyPr/>
            <a:lstStyle/>
            <a:p>
              <a:endParaRPr lang="en-US"/>
            </a:p>
          </p:txBody>
        </p:sp>
        <p:sp>
          <p:nvSpPr>
            <p:cNvPr id="17439" name="AutoShape 14"/>
            <p:cNvSpPr>
              <a:spLocks noChangeArrowheads="1"/>
            </p:cNvSpPr>
            <p:nvPr/>
          </p:nvSpPr>
          <p:spPr bwMode="blackWhite">
            <a:xfrm>
              <a:off x="2540" y="1054"/>
              <a:ext cx="472" cy="231"/>
            </a:xfrm>
            <a:prstGeom prst="triangle">
              <a:avLst>
                <a:gd name="adj" fmla="val 49995"/>
              </a:avLst>
            </a:prstGeom>
            <a:solidFill>
              <a:srgbClr val="99CCFF"/>
            </a:solidFill>
            <a:ln w="28575">
              <a:solidFill>
                <a:srgbClr val="000000"/>
              </a:solidFill>
              <a:miter lim="800000"/>
              <a:headEnd/>
              <a:tailEnd/>
            </a:ln>
            <a:effectLst/>
          </p:spPr>
          <p:txBody>
            <a:bodyPr wrap="none" lIns="46038" tIns="46038" rIns="46038" bIns="46038" anchor="ctr"/>
            <a:lstStyle/>
            <a:p>
              <a:endParaRPr lang="en-US"/>
            </a:p>
          </p:txBody>
        </p:sp>
        <p:sp>
          <p:nvSpPr>
            <p:cNvPr id="17440" name="Oval 15"/>
            <p:cNvSpPr>
              <a:spLocks noChangeArrowheads="1"/>
            </p:cNvSpPr>
            <p:nvPr/>
          </p:nvSpPr>
          <p:spPr bwMode="blackWhite">
            <a:xfrm>
              <a:off x="2578" y="1439"/>
              <a:ext cx="405" cy="403"/>
            </a:xfrm>
            <a:prstGeom prst="ellipse">
              <a:avLst/>
            </a:prstGeom>
            <a:solidFill>
              <a:srgbClr val="FFCCFF"/>
            </a:solidFill>
            <a:ln w="28575">
              <a:solidFill>
                <a:srgbClr val="000000"/>
              </a:solidFill>
              <a:round/>
              <a:headEnd/>
              <a:tailEnd/>
            </a:ln>
            <a:effectLst/>
          </p:spPr>
          <p:txBody>
            <a:bodyPr wrap="none" lIns="46038" tIns="46038" rIns="46038" bIns="46038" anchor="ctr"/>
            <a:lstStyle/>
            <a:p>
              <a:endParaRPr lang="en-US"/>
            </a:p>
          </p:txBody>
        </p:sp>
        <p:sp>
          <p:nvSpPr>
            <p:cNvPr id="17441" name="AutoShape 16"/>
            <p:cNvSpPr>
              <a:spLocks noChangeArrowheads="1"/>
            </p:cNvSpPr>
            <p:nvPr/>
          </p:nvSpPr>
          <p:spPr bwMode="blackWhite">
            <a:xfrm>
              <a:off x="3289" y="1054"/>
              <a:ext cx="473" cy="231"/>
            </a:xfrm>
            <a:prstGeom prst="triangle">
              <a:avLst>
                <a:gd name="adj" fmla="val 49995"/>
              </a:avLst>
            </a:prstGeom>
            <a:solidFill>
              <a:srgbClr val="99CCFF"/>
            </a:solidFill>
            <a:ln w="28575">
              <a:solidFill>
                <a:srgbClr val="000000"/>
              </a:solidFill>
              <a:miter lim="800000"/>
              <a:headEnd/>
              <a:tailEnd/>
            </a:ln>
            <a:effectLst/>
          </p:spPr>
          <p:txBody>
            <a:bodyPr wrap="none" lIns="46038" tIns="46038" rIns="46038" bIns="46038" anchor="ctr"/>
            <a:lstStyle/>
            <a:p>
              <a:endParaRPr lang="en-US"/>
            </a:p>
          </p:txBody>
        </p:sp>
        <p:sp>
          <p:nvSpPr>
            <p:cNvPr id="17442" name="Oval 17"/>
            <p:cNvSpPr>
              <a:spLocks noChangeArrowheads="1"/>
            </p:cNvSpPr>
            <p:nvPr/>
          </p:nvSpPr>
          <p:spPr bwMode="blackWhite">
            <a:xfrm>
              <a:off x="3328" y="1439"/>
              <a:ext cx="406" cy="403"/>
            </a:xfrm>
            <a:prstGeom prst="ellipse">
              <a:avLst/>
            </a:prstGeom>
            <a:solidFill>
              <a:srgbClr val="FFCCFF"/>
            </a:solidFill>
            <a:ln w="28575">
              <a:solidFill>
                <a:srgbClr val="000000"/>
              </a:solidFill>
              <a:round/>
              <a:headEnd/>
              <a:tailEnd/>
            </a:ln>
            <a:effectLst/>
          </p:spPr>
          <p:txBody>
            <a:bodyPr wrap="none" lIns="46038" tIns="46038" rIns="46038" bIns="46038" anchor="ctr"/>
            <a:lstStyle/>
            <a:p>
              <a:endParaRPr lang="en-US"/>
            </a:p>
          </p:txBody>
        </p:sp>
        <p:sp>
          <p:nvSpPr>
            <p:cNvPr id="17443" name="AutoShape 18"/>
            <p:cNvSpPr>
              <a:spLocks noChangeArrowheads="1"/>
            </p:cNvSpPr>
            <p:nvPr/>
          </p:nvSpPr>
          <p:spPr bwMode="blackWhite">
            <a:xfrm>
              <a:off x="4039" y="1054"/>
              <a:ext cx="472" cy="231"/>
            </a:xfrm>
            <a:prstGeom prst="triangle">
              <a:avLst>
                <a:gd name="adj" fmla="val 49995"/>
              </a:avLst>
            </a:prstGeom>
            <a:solidFill>
              <a:srgbClr val="99CCFF"/>
            </a:solidFill>
            <a:ln w="28575">
              <a:solidFill>
                <a:srgbClr val="000000"/>
              </a:solidFill>
              <a:miter lim="800000"/>
              <a:headEnd/>
              <a:tailEnd/>
            </a:ln>
            <a:effectLst/>
          </p:spPr>
          <p:txBody>
            <a:bodyPr wrap="none" lIns="46038" tIns="46038" rIns="46038" bIns="46038" anchor="ctr"/>
            <a:lstStyle/>
            <a:p>
              <a:endParaRPr lang="en-US"/>
            </a:p>
          </p:txBody>
        </p:sp>
        <p:sp>
          <p:nvSpPr>
            <p:cNvPr id="17444" name="Oval 19"/>
            <p:cNvSpPr>
              <a:spLocks noChangeArrowheads="1"/>
            </p:cNvSpPr>
            <p:nvPr/>
          </p:nvSpPr>
          <p:spPr bwMode="blackWhite">
            <a:xfrm>
              <a:off x="4078" y="1439"/>
              <a:ext cx="404" cy="403"/>
            </a:xfrm>
            <a:prstGeom prst="ellipse">
              <a:avLst/>
            </a:prstGeom>
            <a:solidFill>
              <a:srgbClr val="FFCCFF"/>
            </a:solidFill>
            <a:ln w="28575">
              <a:solidFill>
                <a:srgbClr val="000000"/>
              </a:solidFill>
              <a:round/>
              <a:headEnd/>
              <a:tailEnd/>
            </a:ln>
            <a:effectLst/>
          </p:spPr>
          <p:txBody>
            <a:bodyPr wrap="none" lIns="46038" tIns="46038" rIns="46038" bIns="46038" anchor="ctr"/>
            <a:lstStyle/>
            <a:p>
              <a:endParaRPr lang="en-US"/>
            </a:p>
          </p:txBody>
        </p:sp>
        <p:sp>
          <p:nvSpPr>
            <p:cNvPr id="17445" name="AutoShape 20"/>
            <p:cNvSpPr>
              <a:spLocks noChangeArrowheads="1"/>
            </p:cNvSpPr>
            <p:nvPr/>
          </p:nvSpPr>
          <p:spPr bwMode="blackWhite">
            <a:xfrm>
              <a:off x="3097" y="1154"/>
              <a:ext cx="180" cy="153"/>
            </a:xfrm>
            <a:prstGeom prst="rightArrow">
              <a:avLst>
                <a:gd name="adj1" fmla="val 50000"/>
                <a:gd name="adj2" fmla="val 58829"/>
              </a:avLst>
            </a:prstGeom>
            <a:solidFill>
              <a:srgbClr val="3399FF"/>
            </a:solidFill>
            <a:ln w="28575">
              <a:solidFill>
                <a:srgbClr val="000000"/>
              </a:solidFill>
              <a:miter lim="800000"/>
              <a:headEnd/>
              <a:tailEnd/>
            </a:ln>
            <a:effectLst/>
          </p:spPr>
          <p:txBody>
            <a:bodyPr wrap="none" lIns="46038" tIns="46038" rIns="46038" bIns="46038" anchor="ctr"/>
            <a:lstStyle/>
            <a:p>
              <a:endParaRPr lang="en-US"/>
            </a:p>
          </p:txBody>
        </p:sp>
        <p:sp>
          <p:nvSpPr>
            <p:cNvPr id="17446" name="AutoShape 21"/>
            <p:cNvSpPr>
              <a:spLocks noChangeArrowheads="1"/>
            </p:cNvSpPr>
            <p:nvPr/>
          </p:nvSpPr>
          <p:spPr bwMode="blackWhite">
            <a:xfrm>
              <a:off x="3845" y="1154"/>
              <a:ext cx="182" cy="153"/>
            </a:xfrm>
            <a:prstGeom prst="rightArrow">
              <a:avLst>
                <a:gd name="adj1" fmla="val 50000"/>
                <a:gd name="adj2" fmla="val 59483"/>
              </a:avLst>
            </a:prstGeom>
            <a:solidFill>
              <a:srgbClr val="3399FF"/>
            </a:solidFill>
            <a:ln w="28575">
              <a:solidFill>
                <a:srgbClr val="000000"/>
              </a:solidFill>
              <a:miter lim="800000"/>
              <a:headEnd/>
              <a:tailEnd/>
            </a:ln>
            <a:effectLst/>
          </p:spPr>
          <p:txBody>
            <a:bodyPr wrap="none" lIns="46038" tIns="46038" rIns="46038" bIns="46038" anchor="ctr"/>
            <a:lstStyle/>
            <a:p>
              <a:endParaRPr lang="en-US"/>
            </a:p>
          </p:txBody>
        </p:sp>
        <p:sp>
          <p:nvSpPr>
            <p:cNvPr id="17447" name="Rectangle 22"/>
            <p:cNvSpPr>
              <a:spLocks noChangeArrowheads="1"/>
            </p:cNvSpPr>
            <p:nvPr/>
          </p:nvSpPr>
          <p:spPr bwMode="blackWhite">
            <a:xfrm>
              <a:off x="2312" y="912"/>
              <a:ext cx="443" cy="231"/>
            </a:xfrm>
            <a:prstGeom prst="rect">
              <a:avLst/>
            </a:prstGeom>
            <a:noFill/>
            <a:ln w="28575">
              <a:noFill/>
              <a:miter lim="800000"/>
              <a:headEnd/>
              <a:tailEnd/>
            </a:ln>
            <a:effectLst/>
          </p:spPr>
          <p:txBody>
            <a:bodyPr lIns="92075" tIns="46038" rIns="92075" bIns="46038">
              <a:spAutoFit/>
            </a:bodyPr>
            <a:lstStyle/>
            <a:p>
              <a:pPr algn="l" eaLnBrk="0" hangingPunct="0">
                <a:spcBef>
                  <a:spcPct val="0"/>
                </a:spcBef>
                <a:buClrTx/>
                <a:buFontTx/>
                <a:buNone/>
              </a:pPr>
              <a:r>
                <a:rPr lang="en-US" altLang="en-US"/>
                <a:t>DBA</a:t>
              </a:r>
            </a:p>
          </p:txBody>
        </p:sp>
        <p:sp>
          <p:nvSpPr>
            <p:cNvPr id="17448" name="Rectangle 23"/>
            <p:cNvSpPr>
              <a:spLocks noChangeArrowheads="1"/>
            </p:cNvSpPr>
            <p:nvPr/>
          </p:nvSpPr>
          <p:spPr bwMode="blackWhite">
            <a:xfrm>
              <a:off x="3120" y="912"/>
              <a:ext cx="376" cy="231"/>
            </a:xfrm>
            <a:prstGeom prst="rect">
              <a:avLst/>
            </a:prstGeom>
            <a:noFill/>
            <a:ln w="28575">
              <a:noFill/>
              <a:miter lim="800000"/>
              <a:headEnd/>
              <a:tailEnd/>
            </a:ln>
            <a:effectLst/>
          </p:spPr>
          <p:txBody>
            <a:bodyPr lIns="92075" tIns="46038" rIns="92075" bIns="46038">
              <a:spAutoFit/>
            </a:bodyPr>
            <a:lstStyle/>
            <a:p>
              <a:pPr algn="l" eaLnBrk="0" hangingPunct="0">
                <a:spcBef>
                  <a:spcPct val="0"/>
                </a:spcBef>
                <a:buClrTx/>
                <a:buFontTx/>
                <a:buNone/>
              </a:pPr>
              <a:r>
                <a:rPr lang="en-US" altLang="en-US"/>
                <a:t>Joe</a:t>
              </a:r>
            </a:p>
          </p:txBody>
        </p:sp>
        <p:sp>
          <p:nvSpPr>
            <p:cNvPr id="17449" name="Rectangle 24"/>
            <p:cNvSpPr>
              <a:spLocks noChangeArrowheads="1"/>
            </p:cNvSpPr>
            <p:nvPr/>
          </p:nvSpPr>
          <p:spPr bwMode="blackWhite">
            <a:xfrm>
              <a:off x="3744" y="912"/>
              <a:ext cx="592" cy="231"/>
            </a:xfrm>
            <a:prstGeom prst="rect">
              <a:avLst/>
            </a:prstGeom>
            <a:noFill/>
            <a:ln w="28575">
              <a:noFill/>
              <a:miter lim="800000"/>
              <a:headEnd/>
              <a:tailEnd/>
            </a:ln>
            <a:effectLst/>
          </p:spPr>
          <p:txBody>
            <a:bodyPr lIns="92075" tIns="46038" rIns="92075" bIns="46038">
              <a:spAutoFit/>
            </a:bodyPr>
            <a:lstStyle/>
            <a:p>
              <a:pPr algn="l" eaLnBrk="0" hangingPunct="0">
                <a:spcBef>
                  <a:spcPct val="0"/>
                </a:spcBef>
                <a:buClrTx/>
                <a:buFontTx/>
                <a:buNone/>
              </a:pPr>
              <a:r>
                <a:rPr lang="en-US" altLang="en-US"/>
                <a:t>Emily</a:t>
              </a:r>
            </a:p>
          </p:txBody>
        </p:sp>
        <p:sp>
          <p:nvSpPr>
            <p:cNvPr id="17450" name="AutoShape 25"/>
            <p:cNvSpPr>
              <a:spLocks noChangeArrowheads="1"/>
            </p:cNvSpPr>
            <p:nvPr/>
          </p:nvSpPr>
          <p:spPr bwMode="blackWhite">
            <a:xfrm>
              <a:off x="2472" y="2018"/>
              <a:ext cx="624" cy="382"/>
            </a:xfrm>
            <a:prstGeom prst="flowChartInternalStorage">
              <a:avLst/>
            </a:prstGeom>
            <a:solidFill>
              <a:srgbClr val="FFFF99"/>
            </a:solidFill>
            <a:ln w="28575">
              <a:solidFill>
                <a:schemeClr val="tx1"/>
              </a:solidFill>
              <a:miter lim="800000"/>
              <a:headEnd type="none" w="sm" len="sm"/>
              <a:tailEnd type="none" w="sm" len="sm"/>
            </a:ln>
            <a:effectLst/>
          </p:spPr>
          <p:txBody>
            <a:bodyPr wrap="none" anchor="ctr"/>
            <a:lstStyle/>
            <a:p>
              <a:endParaRPr lang="en-US"/>
            </a:p>
          </p:txBody>
        </p:sp>
        <p:sp>
          <p:nvSpPr>
            <p:cNvPr id="17451" name="AutoShape 26"/>
            <p:cNvSpPr>
              <a:spLocks noChangeArrowheads="1"/>
            </p:cNvSpPr>
            <p:nvPr/>
          </p:nvSpPr>
          <p:spPr bwMode="blackWhite">
            <a:xfrm>
              <a:off x="3216" y="2018"/>
              <a:ext cx="624" cy="382"/>
            </a:xfrm>
            <a:prstGeom prst="flowChartInternalStorage">
              <a:avLst/>
            </a:prstGeom>
            <a:solidFill>
              <a:srgbClr val="FFFF99"/>
            </a:solidFill>
            <a:ln w="28575">
              <a:solidFill>
                <a:schemeClr val="tx1"/>
              </a:solidFill>
              <a:miter lim="800000"/>
              <a:headEnd type="none" w="sm" len="sm"/>
              <a:tailEnd type="none" w="sm" len="sm"/>
            </a:ln>
            <a:effectLst/>
          </p:spPr>
          <p:txBody>
            <a:bodyPr wrap="none" anchor="ctr"/>
            <a:lstStyle/>
            <a:p>
              <a:endParaRPr lang="en-US"/>
            </a:p>
          </p:txBody>
        </p:sp>
        <p:sp>
          <p:nvSpPr>
            <p:cNvPr id="17452" name="AutoShape 27"/>
            <p:cNvSpPr>
              <a:spLocks noChangeArrowheads="1"/>
            </p:cNvSpPr>
            <p:nvPr/>
          </p:nvSpPr>
          <p:spPr bwMode="blackWhite">
            <a:xfrm>
              <a:off x="3984" y="2018"/>
              <a:ext cx="624" cy="382"/>
            </a:xfrm>
            <a:prstGeom prst="flowChartInternalStorage">
              <a:avLst/>
            </a:prstGeom>
            <a:solidFill>
              <a:srgbClr val="FFFF99"/>
            </a:solidFill>
            <a:ln w="28575">
              <a:solidFill>
                <a:schemeClr val="tx1"/>
              </a:solidFill>
              <a:miter lim="800000"/>
              <a:headEnd type="none" w="sm" len="sm"/>
              <a:tailEnd type="none" w="sm" len="sm"/>
            </a:ln>
            <a:effectLst/>
          </p:spPr>
          <p:txBody>
            <a:bodyPr wrap="none" anchor="ctr"/>
            <a:lstStyle/>
            <a:p>
              <a:endParaRPr lang="en-US"/>
            </a:p>
          </p:txBody>
        </p:sp>
      </p:grpSp>
      <p:grpSp>
        <p:nvGrpSpPr>
          <p:cNvPr id="17419" name="Group 45"/>
          <p:cNvGrpSpPr>
            <a:grpSpLocks/>
          </p:cNvGrpSpPr>
          <p:nvPr/>
        </p:nvGrpSpPr>
        <p:grpSpPr bwMode="auto">
          <a:xfrm>
            <a:off x="3670300" y="3962400"/>
            <a:ext cx="3649663" cy="2286000"/>
            <a:chOff x="2312" y="2496"/>
            <a:chExt cx="2299" cy="1440"/>
          </a:xfrm>
        </p:grpSpPr>
        <p:sp>
          <p:nvSpPr>
            <p:cNvPr id="17420" name="Line 29"/>
            <p:cNvSpPr>
              <a:spLocks noChangeShapeType="1"/>
            </p:cNvSpPr>
            <p:nvPr/>
          </p:nvSpPr>
          <p:spPr bwMode="auto">
            <a:xfrm flipH="1">
              <a:off x="2783" y="2728"/>
              <a:ext cx="2" cy="943"/>
            </a:xfrm>
            <a:prstGeom prst="line">
              <a:avLst/>
            </a:prstGeom>
            <a:noFill/>
            <a:ln w="28575">
              <a:solidFill>
                <a:schemeClr val="tx1"/>
              </a:solidFill>
              <a:round/>
              <a:headEnd type="none" w="sm" len="sm"/>
              <a:tailEnd type="none" w="sm" len="sm"/>
            </a:ln>
            <a:effectLst/>
          </p:spPr>
          <p:txBody>
            <a:bodyPr/>
            <a:lstStyle/>
            <a:p>
              <a:endParaRPr lang="en-US"/>
            </a:p>
          </p:txBody>
        </p:sp>
        <p:sp>
          <p:nvSpPr>
            <p:cNvPr id="17421" name="Line 30"/>
            <p:cNvSpPr>
              <a:spLocks noChangeShapeType="1"/>
            </p:cNvSpPr>
            <p:nvPr/>
          </p:nvSpPr>
          <p:spPr bwMode="auto">
            <a:xfrm flipH="1">
              <a:off x="4282" y="2728"/>
              <a:ext cx="3" cy="943"/>
            </a:xfrm>
            <a:prstGeom prst="line">
              <a:avLst/>
            </a:prstGeom>
            <a:noFill/>
            <a:ln w="28575">
              <a:solidFill>
                <a:schemeClr val="tx1"/>
              </a:solidFill>
              <a:round/>
              <a:headEnd type="none" w="sm" len="sm"/>
              <a:tailEnd type="none" w="sm" len="sm"/>
            </a:ln>
            <a:effectLst/>
          </p:spPr>
          <p:txBody>
            <a:bodyPr/>
            <a:lstStyle/>
            <a:p>
              <a:endParaRPr lang="en-US"/>
            </a:p>
          </p:txBody>
        </p:sp>
        <p:sp>
          <p:nvSpPr>
            <p:cNvPr id="17422" name="Line 31"/>
            <p:cNvSpPr>
              <a:spLocks noChangeShapeType="1"/>
            </p:cNvSpPr>
            <p:nvPr/>
          </p:nvSpPr>
          <p:spPr bwMode="auto">
            <a:xfrm flipH="1">
              <a:off x="3533" y="2703"/>
              <a:ext cx="2" cy="943"/>
            </a:xfrm>
            <a:prstGeom prst="line">
              <a:avLst/>
            </a:prstGeom>
            <a:noFill/>
            <a:ln w="28575">
              <a:solidFill>
                <a:schemeClr val="tx1"/>
              </a:solidFill>
              <a:round/>
              <a:headEnd type="none" w="sm" len="sm"/>
              <a:tailEnd type="none" w="sm" len="sm"/>
            </a:ln>
            <a:effectLst/>
          </p:spPr>
          <p:txBody>
            <a:bodyPr/>
            <a:lstStyle/>
            <a:p>
              <a:endParaRPr lang="en-US"/>
            </a:p>
          </p:txBody>
        </p:sp>
        <p:sp>
          <p:nvSpPr>
            <p:cNvPr id="17423" name="Oval 32"/>
            <p:cNvSpPr>
              <a:spLocks noChangeArrowheads="1"/>
            </p:cNvSpPr>
            <p:nvPr/>
          </p:nvSpPr>
          <p:spPr bwMode="blackWhite">
            <a:xfrm>
              <a:off x="3328" y="2980"/>
              <a:ext cx="406" cy="405"/>
            </a:xfrm>
            <a:prstGeom prst="ellipse">
              <a:avLst/>
            </a:prstGeom>
            <a:solidFill>
              <a:srgbClr val="FFCCFF"/>
            </a:solidFill>
            <a:ln w="28575">
              <a:solidFill>
                <a:srgbClr val="000000"/>
              </a:solidFill>
              <a:round/>
              <a:headEnd/>
              <a:tailEnd/>
            </a:ln>
            <a:effectLst/>
          </p:spPr>
          <p:txBody>
            <a:bodyPr wrap="none" lIns="46038" tIns="46038" rIns="46038" bIns="46038" anchor="ctr"/>
            <a:lstStyle/>
            <a:p>
              <a:endParaRPr lang="en-US"/>
            </a:p>
          </p:txBody>
        </p:sp>
        <p:sp>
          <p:nvSpPr>
            <p:cNvPr id="17424" name="AutoShape 33"/>
            <p:cNvSpPr>
              <a:spLocks noChangeArrowheads="1"/>
            </p:cNvSpPr>
            <p:nvPr/>
          </p:nvSpPr>
          <p:spPr bwMode="blackWhite">
            <a:xfrm>
              <a:off x="2540" y="2619"/>
              <a:ext cx="472" cy="231"/>
            </a:xfrm>
            <a:prstGeom prst="triangle">
              <a:avLst>
                <a:gd name="adj" fmla="val 49995"/>
              </a:avLst>
            </a:prstGeom>
            <a:solidFill>
              <a:srgbClr val="99CCFF"/>
            </a:solidFill>
            <a:ln w="28575">
              <a:solidFill>
                <a:srgbClr val="000000"/>
              </a:solidFill>
              <a:miter lim="800000"/>
              <a:headEnd/>
              <a:tailEnd/>
            </a:ln>
            <a:effectLst/>
          </p:spPr>
          <p:txBody>
            <a:bodyPr wrap="none" lIns="46038" tIns="46038" rIns="46038" bIns="46038" anchor="ctr"/>
            <a:lstStyle/>
            <a:p>
              <a:endParaRPr lang="en-US"/>
            </a:p>
          </p:txBody>
        </p:sp>
        <p:sp>
          <p:nvSpPr>
            <p:cNvPr id="17425" name="Oval 34"/>
            <p:cNvSpPr>
              <a:spLocks noChangeArrowheads="1"/>
            </p:cNvSpPr>
            <p:nvPr/>
          </p:nvSpPr>
          <p:spPr bwMode="blackWhite">
            <a:xfrm>
              <a:off x="2578" y="3005"/>
              <a:ext cx="405" cy="405"/>
            </a:xfrm>
            <a:prstGeom prst="ellipse">
              <a:avLst/>
            </a:prstGeom>
            <a:solidFill>
              <a:srgbClr val="FFCCFF"/>
            </a:solidFill>
            <a:ln w="28575">
              <a:solidFill>
                <a:srgbClr val="000000"/>
              </a:solidFill>
              <a:round/>
              <a:headEnd/>
              <a:tailEnd/>
            </a:ln>
            <a:effectLst/>
          </p:spPr>
          <p:txBody>
            <a:bodyPr wrap="none" lIns="46038" tIns="46038" rIns="46038" bIns="46038" anchor="ctr"/>
            <a:lstStyle/>
            <a:p>
              <a:endParaRPr lang="en-US"/>
            </a:p>
          </p:txBody>
        </p:sp>
        <p:sp>
          <p:nvSpPr>
            <p:cNvPr id="17426" name="AutoShape 35"/>
            <p:cNvSpPr>
              <a:spLocks noChangeArrowheads="1"/>
            </p:cNvSpPr>
            <p:nvPr/>
          </p:nvSpPr>
          <p:spPr bwMode="blackWhite">
            <a:xfrm>
              <a:off x="4039" y="2619"/>
              <a:ext cx="472" cy="231"/>
            </a:xfrm>
            <a:prstGeom prst="triangle">
              <a:avLst>
                <a:gd name="adj" fmla="val 49995"/>
              </a:avLst>
            </a:prstGeom>
            <a:solidFill>
              <a:srgbClr val="99CCFF"/>
            </a:solidFill>
            <a:ln w="28575">
              <a:solidFill>
                <a:srgbClr val="000000"/>
              </a:solidFill>
              <a:miter lim="800000"/>
              <a:headEnd/>
              <a:tailEnd/>
            </a:ln>
            <a:effectLst/>
          </p:spPr>
          <p:txBody>
            <a:bodyPr wrap="none" lIns="46038" tIns="46038" rIns="46038" bIns="46038" anchor="ctr"/>
            <a:lstStyle/>
            <a:p>
              <a:endParaRPr lang="en-US"/>
            </a:p>
          </p:txBody>
        </p:sp>
        <p:sp>
          <p:nvSpPr>
            <p:cNvPr id="17427" name="Oval 36"/>
            <p:cNvSpPr>
              <a:spLocks noChangeArrowheads="1"/>
            </p:cNvSpPr>
            <p:nvPr/>
          </p:nvSpPr>
          <p:spPr bwMode="blackWhite">
            <a:xfrm>
              <a:off x="4078" y="3005"/>
              <a:ext cx="404" cy="405"/>
            </a:xfrm>
            <a:prstGeom prst="ellipse">
              <a:avLst/>
            </a:prstGeom>
            <a:solidFill>
              <a:srgbClr val="FFCCFF"/>
            </a:solidFill>
            <a:ln w="28575">
              <a:solidFill>
                <a:srgbClr val="000000"/>
              </a:solidFill>
              <a:round/>
              <a:headEnd/>
              <a:tailEnd/>
            </a:ln>
            <a:effectLst/>
          </p:spPr>
          <p:txBody>
            <a:bodyPr wrap="none" lIns="46038" tIns="46038" rIns="46038" bIns="46038" anchor="ctr"/>
            <a:lstStyle/>
            <a:p>
              <a:endParaRPr lang="en-US"/>
            </a:p>
          </p:txBody>
        </p:sp>
        <p:sp>
          <p:nvSpPr>
            <p:cNvPr id="17428" name="AutoShape 37"/>
            <p:cNvSpPr>
              <a:spLocks noChangeArrowheads="1"/>
            </p:cNvSpPr>
            <p:nvPr/>
          </p:nvSpPr>
          <p:spPr bwMode="blackWhite">
            <a:xfrm>
              <a:off x="3289" y="2619"/>
              <a:ext cx="473" cy="231"/>
            </a:xfrm>
            <a:prstGeom prst="triangle">
              <a:avLst>
                <a:gd name="adj" fmla="val 49995"/>
              </a:avLst>
            </a:prstGeom>
            <a:solidFill>
              <a:srgbClr val="99CCFF"/>
            </a:solidFill>
            <a:ln w="28575">
              <a:solidFill>
                <a:srgbClr val="000000"/>
              </a:solidFill>
              <a:miter lim="800000"/>
              <a:headEnd/>
              <a:tailEnd/>
            </a:ln>
            <a:effectLst/>
          </p:spPr>
          <p:txBody>
            <a:bodyPr wrap="none" lIns="46038" tIns="46038" rIns="46038" bIns="46038" anchor="ctr"/>
            <a:lstStyle/>
            <a:p>
              <a:endParaRPr lang="en-US"/>
            </a:p>
          </p:txBody>
        </p:sp>
        <p:sp>
          <p:nvSpPr>
            <p:cNvPr id="17429" name="Rectangle 38"/>
            <p:cNvSpPr>
              <a:spLocks noChangeArrowheads="1"/>
            </p:cNvSpPr>
            <p:nvPr/>
          </p:nvSpPr>
          <p:spPr bwMode="auto">
            <a:xfrm>
              <a:off x="3120" y="2496"/>
              <a:ext cx="376" cy="231"/>
            </a:xfrm>
            <a:prstGeom prst="rect">
              <a:avLst/>
            </a:prstGeom>
            <a:noFill/>
            <a:ln w="9525">
              <a:noFill/>
              <a:miter lim="800000"/>
              <a:headEnd/>
              <a:tailEnd/>
            </a:ln>
            <a:effectLst/>
          </p:spPr>
          <p:txBody>
            <a:bodyPr lIns="92075" tIns="46038" rIns="92075" bIns="46038">
              <a:spAutoFit/>
            </a:bodyPr>
            <a:lstStyle/>
            <a:p>
              <a:pPr algn="l" eaLnBrk="0" hangingPunct="0">
                <a:spcBef>
                  <a:spcPct val="0"/>
                </a:spcBef>
                <a:buClrTx/>
                <a:buFontTx/>
                <a:buNone/>
              </a:pPr>
              <a:r>
                <a:rPr lang="en-US" altLang="en-US"/>
                <a:t>Joe</a:t>
              </a:r>
            </a:p>
          </p:txBody>
        </p:sp>
        <p:sp>
          <p:nvSpPr>
            <p:cNvPr id="17430" name="Rectangle 39"/>
            <p:cNvSpPr>
              <a:spLocks noChangeArrowheads="1"/>
            </p:cNvSpPr>
            <p:nvPr/>
          </p:nvSpPr>
          <p:spPr bwMode="auto">
            <a:xfrm>
              <a:off x="3744" y="2496"/>
              <a:ext cx="544" cy="231"/>
            </a:xfrm>
            <a:prstGeom prst="rect">
              <a:avLst/>
            </a:prstGeom>
            <a:noFill/>
            <a:ln w="9525">
              <a:noFill/>
              <a:miter lim="800000"/>
              <a:headEnd/>
              <a:tailEnd/>
            </a:ln>
            <a:effectLst/>
          </p:spPr>
          <p:txBody>
            <a:bodyPr lIns="92075" tIns="46038" rIns="92075" bIns="46038">
              <a:spAutoFit/>
            </a:bodyPr>
            <a:lstStyle/>
            <a:p>
              <a:pPr algn="l" eaLnBrk="0" hangingPunct="0">
                <a:spcBef>
                  <a:spcPct val="0"/>
                </a:spcBef>
                <a:buClrTx/>
                <a:buFontTx/>
                <a:buNone/>
              </a:pPr>
              <a:r>
                <a:rPr lang="en-US" altLang="en-US"/>
                <a:t>Emily</a:t>
              </a:r>
            </a:p>
          </p:txBody>
        </p:sp>
        <p:sp>
          <p:nvSpPr>
            <p:cNvPr id="17431" name="Rectangle 40"/>
            <p:cNvSpPr>
              <a:spLocks noChangeArrowheads="1"/>
            </p:cNvSpPr>
            <p:nvPr/>
          </p:nvSpPr>
          <p:spPr bwMode="auto">
            <a:xfrm>
              <a:off x="2312" y="2496"/>
              <a:ext cx="443" cy="231"/>
            </a:xfrm>
            <a:prstGeom prst="rect">
              <a:avLst/>
            </a:prstGeom>
            <a:noFill/>
            <a:ln w="9525">
              <a:noFill/>
              <a:miter lim="800000"/>
              <a:headEnd/>
              <a:tailEnd/>
            </a:ln>
            <a:effectLst/>
          </p:spPr>
          <p:txBody>
            <a:bodyPr lIns="92075" tIns="46038" rIns="92075" bIns="46038">
              <a:spAutoFit/>
            </a:bodyPr>
            <a:lstStyle/>
            <a:p>
              <a:pPr algn="l" eaLnBrk="0" hangingPunct="0">
                <a:spcBef>
                  <a:spcPct val="0"/>
                </a:spcBef>
                <a:buClrTx/>
                <a:buFontTx/>
                <a:buNone/>
              </a:pPr>
              <a:r>
                <a:rPr lang="en-US" altLang="en-US"/>
                <a:t>DBA</a:t>
              </a:r>
            </a:p>
          </p:txBody>
        </p:sp>
        <p:sp>
          <p:nvSpPr>
            <p:cNvPr id="17432" name="AutoShape 41"/>
            <p:cNvSpPr>
              <a:spLocks noChangeArrowheads="1"/>
            </p:cNvSpPr>
            <p:nvPr/>
          </p:nvSpPr>
          <p:spPr bwMode="blackWhite">
            <a:xfrm>
              <a:off x="2475" y="3552"/>
              <a:ext cx="624" cy="384"/>
            </a:xfrm>
            <a:prstGeom prst="flowChartInternalStorage">
              <a:avLst/>
            </a:prstGeom>
            <a:solidFill>
              <a:srgbClr val="FFFF99"/>
            </a:solidFill>
            <a:ln w="28575">
              <a:solidFill>
                <a:schemeClr val="tx1"/>
              </a:solidFill>
              <a:miter lim="800000"/>
              <a:headEnd type="none" w="sm" len="sm"/>
              <a:tailEnd type="none" w="sm" len="sm"/>
            </a:ln>
            <a:effectLst/>
          </p:spPr>
          <p:txBody>
            <a:bodyPr wrap="none" anchor="ctr"/>
            <a:lstStyle/>
            <a:p>
              <a:endParaRPr lang="en-US"/>
            </a:p>
          </p:txBody>
        </p:sp>
        <p:sp>
          <p:nvSpPr>
            <p:cNvPr id="17433" name="AutoShape 42"/>
            <p:cNvSpPr>
              <a:spLocks noChangeArrowheads="1"/>
            </p:cNvSpPr>
            <p:nvPr/>
          </p:nvSpPr>
          <p:spPr bwMode="blackWhite">
            <a:xfrm>
              <a:off x="3219" y="3552"/>
              <a:ext cx="624" cy="384"/>
            </a:xfrm>
            <a:prstGeom prst="flowChartInternalStorage">
              <a:avLst/>
            </a:prstGeom>
            <a:solidFill>
              <a:srgbClr val="FFFF99"/>
            </a:solidFill>
            <a:ln w="28575">
              <a:solidFill>
                <a:schemeClr val="tx1"/>
              </a:solidFill>
              <a:miter lim="800000"/>
              <a:headEnd type="none" w="sm" len="sm"/>
              <a:tailEnd type="none" w="sm" len="sm"/>
            </a:ln>
            <a:effectLst/>
          </p:spPr>
          <p:txBody>
            <a:bodyPr wrap="none" anchor="ctr"/>
            <a:lstStyle/>
            <a:p>
              <a:endParaRPr lang="en-US"/>
            </a:p>
          </p:txBody>
        </p:sp>
        <p:sp>
          <p:nvSpPr>
            <p:cNvPr id="17434" name="AutoShape 43"/>
            <p:cNvSpPr>
              <a:spLocks noChangeArrowheads="1"/>
            </p:cNvSpPr>
            <p:nvPr/>
          </p:nvSpPr>
          <p:spPr bwMode="blackWhite">
            <a:xfrm>
              <a:off x="3987" y="3552"/>
              <a:ext cx="624" cy="384"/>
            </a:xfrm>
            <a:prstGeom prst="flowChartInternalStorage">
              <a:avLst/>
            </a:prstGeom>
            <a:solidFill>
              <a:srgbClr val="FFFF99"/>
            </a:solidFill>
            <a:ln w="28575">
              <a:solidFill>
                <a:schemeClr val="tx1"/>
              </a:solidFill>
              <a:miter lim="800000"/>
              <a:headEnd type="none" w="sm" len="sm"/>
              <a:tailEnd type="none" w="sm" len="sm"/>
            </a:ln>
            <a:effectLst/>
          </p:spPr>
          <p:txBody>
            <a:bodyPr wrap="none" anchor="ctr"/>
            <a:lstStyle/>
            <a:p>
              <a:endParaRPr lang="en-US"/>
            </a:p>
          </p:txBody>
        </p:sp>
        <p:pic>
          <p:nvPicPr>
            <p:cNvPr id="17435" name="Picture 44" descr="Symbols: Red Xmark, No, Cancel "/>
            <p:cNvPicPr>
              <a:picLocks noChangeAspect="1" noChangeArrowheads="1"/>
            </p:cNvPicPr>
            <p:nvPr/>
          </p:nvPicPr>
          <p:blipFill>
            <a:blip r:embed="rId3" cstate="print"/>
            <a:srcRect/>
            <a:stretch>
              <a:fillRect/>
            </a:stretch>
          </p:blipFill>
          <p:spPr bwMode="gray">
            <a:xfrm>
              <a:off x="3216" y="2868"/>
              <a:ext cx="598" cy="684"/>
            </a:xfrm>
            <a:prstGeom prst="rect">
              <a:avLst/>
            </a:prstGeom>
            <a:noFill/>
            <a:ln w="9525">
              <a:noFill/>
              <a:miter lim="800000"/>
              <a:headEnd/>
              <a:tailEnd/>
            </a:ln>
          </p:spPr>
        </p:pic>
      </p:gr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Line 2"/>
          <p:cNvSpPr>
            <a:spLocks noChangeShapeType="1"/>
          </p:cNvSpPr>
          <p:nvPr/>
        </p:nvSpPr>
        <p:spPr bwMode="auto">
          <a:xfrm flipH="1">
            <a:off x="1828800" y="3581400"/>
            <a:ext cx="5486400" cy="0"/>
          </a:xfrm>
          <a:prstGeom prst="line">
            <a:avLst/>
          </a:prstGeom>
          <a:noFill/>
          <a:ln w="50800">
            <a:solidFill>
              <a:schemeClr val="tx1"/>
            </a:solidFill>
            <a:round/>
            <a:headEnd type="none" w="sm" len="sm"/>
            <a:tailEnd type="none" w="sm" len="sm"/>
          </a:ln>
          <a:effectLst/>
        </p:spPr>
        <p:txBody>
          <a:bodyPr/>
          <a:lstStyle/>
          <a:p>
            <a:endParaRPr lang="en-US"/>
          </a:p>
        </p:txBody>
      </p:sp>
      <p:sp>
        <p:nvSpPr>
          <p:cNvPr id="18435" name="Rectangle 3"/>
          <p:cNvSpPr>
            <a:spLocks noChangeArrowheads="1"/>
          </p:cNvSpPr>
          <p:nvPr/>
        </p:nvSpPr>
        <p:spPr bwMode="auto">
          <a:xfrm>
            <a:off x="958850" y="2057400"/>
            <a:ext cx="1428750" cy="357188"/>
          </a:xfrm>
          <a:prstGeom prst="rect">
            <a:avLst/>
          </a:prstGeom>
          <a:noFill/>
          <a:ln w="9525">
            <a:noFill/>
            <a:miter lim="800000"/>
            <a:headEnd/>
            <a:tailEnd/>
          </a:ln>
          <a:effectLst/>
        </p:spPr>
        <p:txBody>
          <a:bodyPr lIns="82550" tIns="41275" rIns="82550" bIns="41275">
            <a:spAutoFit/>
          </a:bodyPr>
          <a:lstStyle/>
          <a:p>
            <a:pPr algn="l" defTabSz="822325" eaLnBrk="0" hangingPunct="0">
              <a:spcBef>
                <a:spcPct val="50000"/>
              </a:spcBef>
              <a:buClrTx/>
              <a:buFontTx/>
              <a:buNone/>
            </a:pPr>
            <a:r>
              <a:rPr lang="en-US" altLang="en-US">
                <a:latin typeface="Courier New" pitchFamily="49" charset="0"/>
              </a:rPr>
              <a:t>GRANT</a:t>
            </a:r>
          </a:p>
        </p:txBody>
      </p:sp>
      <p:sp>
        <p:nvSpPr>
          <p:cNvPr id="18436" name="Rectangle 4"/>
          <p:cNvSpPr>
            <a:spLocks noChangeArrowheads="1"/>
          </p:cNvSpPr>
          <p:nvPr/>
        </p:nvSpPr>
        <p:spPr bwMode="auto">
          <a:xfrm>
            <a:off x="958850" y="3690938"/>
            <a:ext cx="1666875" cy="357187"/>
          </a:xfrm>
          <a:prstGeom prst="rect">
            <a:avLst/>
          </a:prstGeom>
          <a:noFill/>
          <a:ln w="9525">
            <a:noFill/>
            <a:miter lim="800000"/>
            <a:headEnd/>
            <a:tailEnd/>
          </a:ln>
          <a:effectLst/>
        </p:spPr>
        <p:txBody>
          <a:bodyPr lIns="82550" tIns="41275" rIns="82550" bIns="41275">
            <a:spAutoFit/>
          </a:bodyPr>
          <a:lstStyle/>
          <a:p>
            <a:pPr algn="l" defTabSz="822325" eaLnBrk="0" hangingPunct="0">
              <a:spcBef>
                <a:spcPct val="50000"/>
              </a:spcBef>
              <a:buClrTx/>
              <a:buFontTx/>
              <a:buNone/>
            </a:pPr>
            <a:r>
              <a:rPr lang="en-US" altLang="en-US">
                <a:latin typeface="Courier New" pitchFamily="49" charset="0"/>
              </a:rPr>
              <a:t>REVOKE</a:t>
            </a:r>
          </a:p>
        </p:txBody>
      </p:sp>
      <p:sp>
        <p:nvSpPr>
          <p:cNvPr id="18437" name="Rectangle 5"/>
          <p:cNvSpPr>
            <a:spLocks noGrp="1" noChangeArrowheads="1"/>
          </p:cNvSpPr>
          <p:nvPr>
            <p:ph type="title"/>
          </p:nvPr>
        </p:nvSpPr>
        <p:spPr/>
        <p:txBody>
          <a:bodyPr/>
          <a:lstStyle/>
          <a:p>
            <a:pPr eaLnBrk="1" hangingPunct="1"/>
            <a:r>
              <a:rPr lang="en-US" altLang="en-US" smtClean="0"/>
              <a:t>Revoking Object Privileges</a:t>
            </a:r>
            <a:br>
              <a:rPr lang="en-US" altLang="en-US" smtClean="0"/>
            </a:br>
            <a:r>
              <a:rPr lang="en-US" altLang="en-US" smtClean="0"/>
              <a:t>with </a:t>
            </a:r>
            <a:r>
              <a:rPr lang="en-US" altLang="en-US" smtClean="0">
                <a:latin typeface="Courier New" pitchFamily="49" charset="0"/>
              </a:rPr>
              <a:t>GRANT</a:t>
            </a:r>
            <a:r>
              <a:rPr lang="en-US" altLang="en-US" smtClean="0"/>
              <a:t> </a:t>
            </a:r>
            <a:r>
              <a:rPr lang="en-US" altLang="en-US" smtClean="0">
                <a:latin typeface="Courier New" pitchFamily="49" charset="0"/>
              </a:rPr>
              <a:t>OPTION</a:t>
            </a:r>
          </a:p>
        </p:txBody>
      </p:sp>
      <p:grpSp>
        <p:nvGrpSpPr>
          <p:cNvPr id="18438" name="Group 38"/>
          <p:cNvGrpSpPr>
            <a:grpSpLocks/>
          </p:cNvGrpSpPr>
          <p:nvPr/>
        </p:nvGrpSpPr>
        <p:grpSpPr bwMode="auto">
          <a:xfrm>
            <a:off x="3101975" y="1603375"/>
            <a:ext cx="3590925" cy="1901825"/>
            <a:chOff x="1954" y="1010"/>
            <a:chExt cx="2262" cy="1198"/>
          </a:xfrm>
        </p:grpSpPr>
        <p:sp>
          <p:nvSpPr>
            <p:cNvPr id="18456" name="Line 7"/>
            <p:cNvSpPr>
              <a:spLocks noChangeShapeType="1"/>
            </p:cNvSpPr>
            <p:nvPr/>
          </p:nvSpPr>
          <p:spPr bwMode="blackWhite">
            <a:xfrm>
              <a:off x="3150" y="1344"/>
              <a:ext cx="0" cy="510"/>
            </a:xfrm>
            <a:prstGeom prst="line">
              <a:avLst/>
            </a:prstGeom>
            <a:noFill/>
            <a:ln w="50800">
              <a:solidFill>
                <a:schemeClr val="tx1"/>
              </a:solidFill>
              <a:round/>
              <a:headEnd type="none" w="sm" len="sm"/>
              <a:tailEnd type="none" w="sm" len="sm"/>
            </a:ln>
            <a:effectLst/>
          </p:spPr>
          <p:txBody>
            <a:bodyPr/>
            <a:lstStyle/>
            <a:p>
              <a:endParaRPr lang="en-US"/>
            </a:p>
          </p:txBody>
        </p:sp>
        <p:sp>
          <p:nvSpPr>
            <p:cNvPr id="18457" name="Line 8"/>
            <p:cNvSpPr>
              <a:spLocks noChangeShapeType="1"/>
            </p:cNvSpPr>
            <p:nvPr/>
          </p:nvSpPr>
          <p:spPr bwMode="blackWhite">
            <a:xfrm>
              <a:off x="3903" y="1344"/>
              <a:ext cx="0" cy="547"/>
            </a:xfrm>
            <a:prstGeom prst="line">
              <a:avLst/>
            </a:prstGeom>
            <a:noFill/>
            <a:ln w="50800">
              <a:solidFill>
                <a:schemeClr val="tx1"/>
              </a:solidFill>
              <a:round/>
              <a:headEnd type="none" w="sm" len="sm"/>
              <a:tailEnd type="none" w="sm" len="sm"/>
            </a:ln>
            <a:effectLst/>
          </p:spPr>
          <p:txBody>
            <a:bodyPr/>
            <a:lstStyle/>
            <a:p>
              <a:endParaRPr lang="en-US"/>
            </a:p>
          </p:txBody>
        </p:sp>
        <p:sp>
          <p:nvSpPr>
            <p:cNvPr id="18458" name="Line 9"/>
            <p:cNvSpPr>
              <a:spLocks noChangeShapeType="1"/>
            </p:cNvSpPr>
            <p:nvPr/>
          </p:nvSpPr>
          <p:spPr bwMode="blackWhite">
            <a:xfrm>
              <a:off x="2400" y="1344"/>
              <a:ext cx="0" cy="522"/>
            </a:xfrm>
            <a:prstGeom prst="line">
              <a:avLst/>
            </a:prstGeom>
            <a:noFill/>
            <a:ln w="50800">
              <a:solidFill>
                <a:schemeClr val="tx1"/>
              </a:solidFill>
              <a:round/>
              <a:headEnd type="none" w="sm" len="sm"/>
              <a:tailEnd type="none" w="sm" len="sm"/>
            </a:ln>
            <a:effectLst/>
          </p:spPr>
          <p:txBody>
            <a:bodyPr/>
            <a:lstStyle/>
            <a:p>
              <a:endParaRPr lang="en-US"/>
            </a:p>
          </p:txBody>
        </p:sp>
        <p:sp>
          <p:nvSpPr>
            <p:cNvPr id="18459" name="AutoShape 10"/>
            <p:cNvSpPr>
              <a:spLocks noChangeArrowheads="1"/>
            </p:cNvSpPr>
            <p:nvPr/>
          </p:nvSpPr>
          <p:spPr bwMode="blackWhite">
            <a:xfrm>
              <a:off x="2148" y="1156"/>
              <a:ext cx="472" cy="231"/>
            </a:xfrm>
            <a:prstGeom prst="triangle">
              <a:avLst>
                <a:gd name="adj" fmla="val 49995"/>
              </a:avLst>
            </a:prstGeom>
            <a:solidFill>
              <a:srgbClr val="99CCFF"/>
            </a:solidFill>
            <a:ln w="28575">
              <a:solidFill>
                <a:srgbClr val="000000"/>
              </a:solidFill>
              <a:miter lim="800000"/>
              <a:headEnd/>
              <a:tailEnd/>
            </a:ln>
            <a:effectLst/>
          </p:spPr>
          <p:txBody>
            <a:bodyPr wrap="none" lIns="46038" tIns="46038" rIns="46038" bIns="46038" anchor="ctr"/>
            <a:lstStyle/>
            <a:p>
              <a:endParaRPr lang="en-US"/>
            </a:p>
          </p:txBody>
        </p:sp>
        <p:sp>
          <p:nvSpPr>
            <p:cNvPr id="18460" name="AutoShape 11"/>
            <p:cNvSpPr>
              <a:spLocks noChangeArrowheads="1"/>
            </p:cNvSpPr>
            <p:nvPr/>
          </p:nvSpPr>
          <p:spPr bwMode="blackWhite">
            <a:xfrm>
              <a:off x="2897" y="1156"/>
              <a:ext cx="473" cy="231"/>
            </a:xfrm>
            <a:prstGeom prst="triangle">
              <a:avLst>
                <a:gd name="adj" fmla="val 49995"/>
              </a:avLst>
            </a:prstGeom>
            <a:solidFill>
              <a:srgbClr val="99CCFF"/>
            </a:solidFill>
            <a:ln w="28575">
              <a:solidFill>
                <a:srgbClr val="000000"/>
              </a:solidFill>
              <a:miter lim="800000"/>
              <a:headEnd/>
              <a:tailEnd/>
            </a:ln>
            <a:effectLst/>
          </p:spPr>
          <p:txBody>
            <a:bodyPr wrap="none" lIns="46038" tIns="46038" rIns="46038" bIns="46038" anchor="ctr"/>
            <a:lstStyle/>
            <a:p>
              <a:endParaRPr lang="en-US"/>
            </a:p>
          </p:txBody>
        </p:sp>
        <p:sp>
          <p:nvSpPr>
            <p:cNvPr id="18461" name="AutoShape 12"/>
            <p:cNvSpPr>
              <a:spLocks noChangeArrowheads="1"/>
            </p:cNvSpPr>
            <p:nvPr/>
          </p:nvSpPr>
          <p:spPr bwMode="blackWhite">
            <a:xfrm>
              <a:off x="3647" y="1156"/>
              <a:ext cx="472" cy="231"/>
            </a:xfrm>
            <a:prstGeom prst="triangle">
              <a:avLst>
                <a:gd name="adj" fmla="val 49995"/>
              </a:avLst>
            </a:prstGeom>
            <a:solidFill>
              <a:srgbClr val="99CCFF"/>
            </a:solidFill>
            <a:ln w="28575">
              <a:solidFill>
                <a:srgbClr val="000000"/>
              </a:solidFill>
              <a:miter lim="800000"/>
              <a:headEnd/>
              <a:tailEnd/>
            </a:ln>
            <a:effectLst/>
          </p:spPr>
          <p:txBody>
            <a:bodyPr wrap="none" lIns="46038" tIns="46038" rIns="46038" bIns="46038" anchor="ctr"/>
            <a:lstStyle/>
            <a:p>
              <a:endParaRPr lang="en-US"/>
            </a:p>
          </p:txBody>
        </p:sp>
        <p:sp>
          <p:nvSpPr>
            <p:cNvPr id="18462" name="AutoShape 13"/>
            <p:cNvSpPr>
              <a:spLocks noChangeArrowheads="1"/>
            </p:cNvSpPr>
            <p:nvPr/>
          </p:nvSpPr>
          <p:spPr bwMode="blackWhite">
            <a:xfrm rot="-2700000">
              <a:off x="2539" y="1552"/>
              <a:ext cx="423" cy="128"/>
            </a:xfrm>
            <a:prstGeom prst="rightArrow">
              <a:avLst>
                <a:gd name="adj1" fmla="val 50000"/>
                <a:gd name="adj2" fmla="val 60173"/>
              </a:avLst>
            </a:prstGeom>
            <a:solidFill>
              <a:srgbClr val="3399FF"/>
            </a:solidFill>
            <a:ln w="28575">
              <a:solidFill>
                <a:srgbClr val="000000"/>
              </a:solidFill>
              <a:miter lim="800000"/>
              <a:headEnd/>
              <a:tailEnd/>
            </a:ln>
            <a:effectLst/>
          </p:spPr>
          <p:txBody>
            <a:bodyPr wrap="none" lIns="46038" tIns="46038" rIns="46038" bIns="46038" anchor="ctr"/>
            <a:lstStyle/>
            <a:p>
              <a:endParaRPr lang="en-US"/>
            </a:p>
          </p:txBody>
        </p:sp>
        <p:sp>
          <p:nvSpPr>
            <p:cNvPr id="18463" name="AutoShape 14"/>
            <p:cNvSpPr>
              <a:spLocks noChangeArrowheads="1"/>
            </p:cNvSpPr>
            <p:nvPr/>
          </p:nvSpPr>
          <p:spPr bwMode="blackWhite">
            <a:xfrm rot="-2700000">
              <a:off x="3403" y="1551"/>
              <a:ext cx="423" cy="128"/>
            </a:xfrm>
            <a:prstGeom prst="rightArrow">
              <a:avLst>
                <a:gd name="adj1" fmla="val 50000"/>
                <a:gd name="adj2" fmla="val 60173"/>
              </a:avLst>
            </a:prstGeom>
            <a:solidFill>
              <a:srgbClr val="3399FF"/>
            </a:solidFill>
            <a:ln w="28575">
              <a:solidFill>
                <a:srgbClr val="000000"/>
              </a:solidFill>
              <a:miter lim="800000"/>
              <a:headEnd/>
              <a:tailEnd/>
            </a:ln>
            <a:effectLst/>
          </p:spPr>
          <p:txBody>
            <a:bodyPr wrap="none" lIns="46038" tIns="46038" rIns="46038" bIns="46038" anchor="ctr"/>
            <a:lstStyle/>
            <a:p>
              <a:endParaRPr lang="en-US"/>
            </a:p>
          </p:txBody>
        </p:sp>
        <p:sp>
          <p:nvSpPr>
            <p:cNvPr id="18464" name="Rectangle 15"/>
            <p:cNvSpPr>
              <a:spLocks noChangeArrowheads="1"/>
            </p:cNvSpPr>
            <p:nvPr/>
          </p:nvSpPr>
          <p:spPr bwMode="blackWhite">
            <a:xfrm>
              <a:off x="1954" y="1010"/>
              <a:ext cx="397" cy="231"/>
            </a:xfrm>
            <a:prstGeom prst="rect">
              <a:avLst/>
            </a:prstGeom>
            <a:noFill/>
            <a:ln w="9525">
              <a:noFill/>
              <a:miter lim="800000"/>
              <a:headEnd/>
              <a:tailEnd/>
            </a:ln>
            <a:effectLst/>
          </p:spPr>
          <p:txBody>
            <a:bodyPr lIns="92075" tIns="46038" rIns="92075" bIns="46038">
              <a:spAutoFit/>
            </a:bodyPr>
            <a:lstStyle/>
            <a:p>
              <a:pPr algn="l" eaLnBrk="0" hangingPunct="0">
                <a:spcBef>
                  <a:spcPct val="0"/>
                </a:spcBef>
                <a:buClrTx/>
                <a:buFontTx/>
                <a:buNone/>
              </a:pPr>
              <a:r>
                <a:rPr lang="en-US" altLang="en-US"/>
                <a:t>Bob</a:t>
              </a:r>
            </a:p>
          </p:txBody>
        </p:sp>
        <p:sp>
          <p:nvSpPr>
            <p:cNvPr id="18465" name="Rectangle 16"/>
            <p:cNvSpPr>
              <a:spLocks noChangeArrowheads="1"/>
            </p:cNvSpPr>
            <p:nvPr/>
          </p:nvSpPr>
          <p:spPr bwMode="blackWhite">
            <a:xfrm>
              <a:off x="2728" y="1010"/>
              <a:ext cx="376" cy="231"/>
            </a:xfrm>
            <a:prstGeom prst="rect">
              <a:avLst/>
            </a:prstGeom>
            <a:noFill/>
            <a:ln w="9525">
              <a:noFill/>
              <a:miter lim="800000"/>
              <a:headEnd/>
              <a:tailEnd/>
            </a:ln>
            <a:effectLst/>
          </p:spPr>
          <p:txBody>
            <a:bodyPr lIns="92075" tIns="46038" rIns="92075" bIns="46038">
              <a:spAutoFit/>
            </a:bodyPr>
            <a:lstStyle/>
            <a:p>
              <a:pPr algn="l" eaLnBrk="0" hangingPunct="0">
                <a:spcBef>
                  <a:spcPct val="0"/>
                </a:spcBef>
                <a:buClrTx/>
                <a:buFontTx/>
                <a:buNone/>
              </a:pPr>
              <a:r>
                <a:rPr lang="en-US" altLang="en-US"/>
                <a:t>Joe</a:t>
              </a:r>
            </a:p>
          </p:txBody>
        </p:sp>
        <p:sp>
          <p:nvSpPr>
            <p:cNvPr id="18466" name="Rectangle 17"/>
            <p:cNvSpPr>
              <a:spLocks noChangeArrowheads="1"/>
            </p:cNvSpPr>
            <p:nvPr/>
          </p:nvSpPr>
          <p:spPr bwMode="blackWhite">
            <a:xfrm>
              <a:off x="3352" y="1010"/>
              <a:ext cx="536" cy="231"/>
            </a:xfrm>
            <a:prstGeom prst="rect">
              <a:avLst/>
            </a:prstGeom>
            <a:noFill/>
            <a:ln w="9525">
              <a:noFill/>
              <a:miter lim="800000"/>
              <a:headEnd/>
              <a:tailEnd/>
            </a:ln>
            <a:effectLst/>
          </p:spPr>
          <p:txBody>
            <a:bodyPr lIns="92075" tIns="46038" rIns="92075" bIns="46038">
              <a:spAutoFit/>
            </a:bodyPr>
            <a:lstStyle/>
            <a:p>
              <a:pPr algn="l" eaLnBrk="0" hangingPunct="0">
                <a:spcBef>
                  <a:spcPct val="0"/>
                </a:spcBef>
                <a:buClrTx/>
                <a:buFontTx/>
                <a:buNone/>
              </a:pPr>
              <a:r>
                <a:rPr lang="en-US" altLang="en-US"/>
                <a:t>Emily</a:t>
              </a:r>
            </a:p>
          </p:txBody>
        </p:sp>
        <p:sp>
          <p:nvSpPr>
            <p:cNvPr id="18467" name="AutoShape 18"/>
            <p:cNvSpPr>
              <a:spLocks noChangeArrowheads="1"/>
            </p:cNvSpPr>
            <p:nvPr/>
          </p:nvSpPr>
          <p:spPr bwMode="blackWhite">
            <a:xfrm>
              <a:off x="2080" y="1824"/>
              <a:ext cx="624" cy="384"/>
            </a:xfrm>
            <a:prstGeom prst="flowChartInternalStorage">
              <a:avLst/>
            </a:prstGeom>
            <a:solidFill>
              <a:srgbClr val="FFFF99"/>
            </a:solidFill>
            <a:ln w="28575">
              <a:solidFill>
                <a:schemeClr val="tx1"/>
              </a:solidFill>
              <a:miter lim="800000"/>
              <a:headEnd type="none" w="sm" len="sm"/>
              <a:tailEnd type="none" w="sm" len="sm"/>
            </a:ln>
            <a:effectLst/>
          </p:spPr>
          <p:txBody>
            <a:bodyPr wrap="none" anchor="ctr"/>
            <a:lstStyle/>
            <a:p>
              <a:endParaRPr lang="en-US"/>
            </a:p>
          </p:txBody>
        </p:sp>
        <p:sp>
          <p:nvSpPr>
            <p:cNvPr id="18468" name="AutoShape 19"/>
            <p:cNvSpPr>
              <a:spLocks noChangeArrowheads="1"/>
            </p:cNvSpPr>
            <p:nvPr/>
          </p:nvSpPr>
          <p:spPr bwMode="blackWhite">
            <a:xfrm>
              <a:off x="2824" y="1824"/>
              <a:ext cx="624" cy="384"/>
            </a:xfrm>
            <a:prstGeom prst="flowChartInternalStorage">
              <a:avLst/>
            </a:prstGeom>
            <a:solidFill>
              <a:srgbClr val="FFFF99"/>
            </a:solidFill>
            <a:ln w="28575">
              <a:solidFill>
                <a:schemeClr val="tx1"/>
              </a:solidFill>
              <a:miter lim="800000"/>
              <a:headEnd type="none" w="sm" len="sm"/>
              <a:tailEnd type="none" w="sm" len="sm"/>
            </a:ln>
            <a:effectLst/>
          </p:spPr>
          <p:txBody>
            <a:bodyPr wrap="none" anchor="ctr"/>
            <a:lstStyle/>
            <a:p>
              <a:endParaRPr lang="en-US"/>
            </a:p>
          </p:txBody>
        </p:sp>
        <p:sp>
          <p:nvSpPr>
            <p:cNvPr id="18469" name="AutoShape 20"/>
            <p:cNvSpPr>
              <a:spLocks noChangeArrowheads="1"/>
            </p:cNvSpPr>
            <p:nvPr/>
          </p:nvSpPr>
          <p:spPr bwMode="blackWhite">
            <a:xfrm>
              <a:off x="3592" y="1824"/>
              <a:ext cx="624" cy="384"/>
            </a:xfrm>
            <a:prstGeom prst="flowChartInternalStorage">
              <a:avLst/>
            </a:prstGeom>
            <a:solidFill>
              <a:srgbClr val="FFFF99"/>
            </a:solidFill>
            <a:ln w="28575">
              <a:solidFill>
                <a:schemeClr val="tx1"/>
              </a:solidFill>
              <a:miter lim="800000"/>
              <a:headEnd type="none" w="sm" len="sm"/>
              <a:tailEnd type="none" w="sm" len="sm"/>
            </a:ln>
            <a:effectLst/>
          </p:spPr>
          <p:txBody>
            <a:bodyPr wrap="none" anchor="ctr"/>
            <a:lstStyle/>
            <a:p>
              <a:endParaRPr lang="en-US"/>
            </a:p>
          </p:txBody>
        </p:sp>
      </p:grpSp>
      <p:grpSp>
        <p:nvGrpSpPr>
          <p:cNvPr id="18439" name="Group 39"/>
          <p:cNvGrpSpPr>
            <a:grpSpLocks/>
          </p:cNvGrpSpPr>
          <p:nvPr/>
        </p:nvGrpSpPr>
        <p:grpSpPr bwMode="auto">
          <a:xfrm>
            <a:off x="3127375" y="3698875"/>
            <a:ext cx="3578225" cy="2320925"/>
            <a:chOff x="1970" y="2330"/>
            <a:chExt cx="2254" cy="1462"/>
          </a:xfrm>
        </p:grpSpPr>
        <p:sp>
          <p:nvSpPr>
            <p:cNvPr id="18440" name="Line 22"/>
            <p:cNvSpPr>
              <a:spLocks noChangeShapeType="1"/>
            </p:cNvSpPr>
            <p:nvPr/>
          </p:nvSpPr>
          <p:spPr bwMode="blackWhite">
            <a:xfrm flipH="1">
              <a:off x="2398" y="2598"/>
              <a:ext cx="3" cy="932"/>
            </a:xfrm>
            <a:prstGeom prst="line">
              <a:avLst/>
            </a:prstGeom>
            <a:noFill/>
            <a:ln w="50800">
              <a:solidFill>
                <a:schemeClr val="tx1"/>
              </a:solidFill>
              <a:round/>
              <a:headEnd type="none" w="sm" len="sm"/>
              <a:tailEnd type="none" w="sm" len="sm"/>
            </a:ln>
            <a:effectLst/>
          </p:spPr>
          <p:txBody>
            <a:bodyPr/>
            <a:lstStyle/>
            <a:p>
              <a:endParaRPr lang="en-US"/>
            </a:p>
          </p:txBody>
        </p:sp>
        <p:sp>
          <p:nvSpPr>
            <p:cNvPr id="18441" name="AutoShape 23"/>
            <p:cNvSpPr>
              <a:spLocks noChangeArrowheads="1"/>
            </p:cNvSpPr>
            <p:nvPr/>
          </p:nvSpPr>
          <p:spPr bwMode="blackWhite">
            <a:xfrm>
              <a:off x="2167" y="2489"/>
              <a:ext cx="472" cy="231"/>
            </a:xfrm>
            <a:prstGeom prst="triangle">
              <a:avLst>
                <a:gd name="adj" fmla="val 49995"/>
              </a:avLst>
            </a:prstGeom>
            <a:solidFill>
              <a:srgbClr val="99CCFF"/>
            </a:solidFill>
            <a:ln w="28575">
              <a:solidFill>
                <a:srgbClr val="000000"/>
              </a:solidFill>
              <a:miter lim="800000"/>
              <a:headEnd/>
              <a:tailEnd/>
            </a:ln>
            <a:effectLst/>
          </p:spPr>
          <p:txBody>
            <a:bodyPr wrap="none" lIns="46038" tIns="46038" rIns="46038" bIns="46038" anchor="ctr"/>
            <a:lstStyle/>
            <a:p>
              <a:endParaRPr lang="en-US"/>
            </a:p>
          </p:txBody>
        </p:sp>
        <p:sp>
          <p:nvSpPr>
            <p:cNvPr id="18442" name="Line 24"/>
            <p:cNvSpPr>
              <a:spLocks noChangeShapeType="1"/>
            </p:cNvSpPr>
            <p:nvPr/>
          </p:nvSpPr>
          <p:spPr bwMode="blackWhite">
            <a:xfrm flipH="1">
              <a:off x="3164" y="2598"/>
              <a:ext cx="2" cy="943"/>
            </a:xfrm>
            <a:prstGeom prst="line">
              <a:avLst/>
            </a:prstGeom>
            <a:noFill/>
            <a:ln w="50800">
              <a:solidFill>
                <a:schemeClr val="tx1"/>
              </a:solidFill>
              <a:round/>
              <a:headEnd type="none" w="sm" len="sm"/>
              <a:tailEnd type="none" w="sm" len="sm"/>
            </a:ln>
            <a:effectLst/>
          </p:spPr>
          <p:txBody>
            <a:bodyPr/>
            <a:lstStyle/>
            <a:p>
              <a:endParaRPr lang="en-US"/>
            </a:p>
          </p:txBody>
        </p:sp>
        <p:sp>
          <p:nvSpPr>
            <p:cNvPr id="18443" name="AutoShape 25"/>
            <p:cNvSpPr>
              <a:spLocks noChangeArrowheads="1"/>
            </p:cNvSpPr>
            <p:nvPr/>
          </p:nvSpPr>
          <p:spPr bwMode="blackWhite">
            <a:xfrm>
              <a:off x="2921" y="2489"/>
              <a:ext cx="472" cy="231"/>
            </a:xfrm>
            <a:prstGeom prst="triangle">
              <a:avLst>
                <a:gd name="adj" fmla="val 49995"/>
              </a:avLst>
            </a:prstGeom>
            <a:solidFill>
              <a:srgbClr val="99CCFF"/>
            </a:solidFill>
            <a:ln w="28575">
              <a:solidFill>
                <a:srgbClr val="000000"/>
              </a:solidFill>
              <a:miter lim="800000"/>
              <a:headEnd/>
              <a:tailEnd/>
            </a:ln>
            <a:effectLst/>
          </p:spPr>
          <p:txBody>
            <a:bodyPr wrap="none" lIns="46038" tIns="46038" rIns="46038" bIns="46038" anchor="ctr"/>
            <a:lstStyle/>
            <a:p>
              <a:endParaRPr lang="en-US"/>
            </a:p>
          </p:txBody>
        </p:sp>
        <p:sp>
          <p:nvSpPr>
            <p:cNvPr id="18444" name="Line 26"/>
            <p:cNvSpPr>
              <a:spLocks noChangeShapeType="1"/>
            </p:cNvSpPr>
            <p:nvPr/>
          </p:nvSpPr>
          <p:spPr bwMode="blackWhite">
            <a:xfrm flipH="1">
              <a:off x="3918" y="2598"/>
              <a:ext cx="2" cy="943"/>
            </a:xfrm>
            <a:prstGeom prst="line">
              <a:avLst/>
            </a:prstGeom>
            <a:noFill/>
            <a:ln w="50800">
              <a:solidFill>
                <a:schemeClr val="tx1"/>
              </a:solidFill>
              <a:round/>
              <a:headEnd type="none" w="sm" len="sm"/>
              <a:tailEnd type="none" w="sm" len="sm"/>
            </a:ln>
            <a:effectLst/>
          </p:spPr>
          <p:txBody>
            <a:bodyPr/>
            <a:lstStyle/>
            <a:p>
              <a:endParaRPr lang="en-US"/>
            </a:p>
          </p:txBody>
        </p:sp>
        <p:sp>
          <p:nvSpPr>
            <p:cNvPr id="18445" name="AutoShape 27"/>
            <p:cNvSpPr>
              <a:spLocks noChangeArrowheads="1"/>
            </p:cNvSpPr>
            <p:nvPr/>
          </p:nvSpPr>
          <p:spPr bwMode="blackWhite">
            <a:xfrm>
              <a:off x="3675" y="2489"/>
              <a:ext cx="472" cy="231"/>
            </a:xfrm>
            <a:prstGeom prst="triangle">
              <a:avLst>
                <a:gd name="adj" fmla="val 49995"/>
              </a:avLst>
            </a:prstGeom>
            <a:solidFill>
              <a:srgbClr val="99CCFF"/>
            </a:solidFill>
            <a:ln w="28575">
              <a:solidFill>
                <a:srgbClr val="000000"/>
              </a:solidFill>
              <a:miter lim="800000"/>
              <a:headEnd/>
              <a:tailEnd/>
            </a:ln>
            <a:effectLst/>
          </p:spPr>
          <p:txBody>
            <a:bodyPr wrap="none" lIns="46038" tIns="46038" rIns="46038" bIns="46038" anchor="ctr"/>
            <a:lstStyle/>
            <a:p>
              <a:endParaRPr lang="en-US"/>
            </a:p>
          </p:txBody>
        </p:sp>
        <p:sp>
          <p:nvSpPr>
            <p:cNvPr id="18446" name="AutoShape 28"/>
            <p:cNvSpPr>
              <a:spLocks noChangeArrowheads="1"/>
            </p:cNvSpPr>
            <p:nvPr/>
          </p:nvSpPr>
          <p:spPr bwMode="blackWhite">
            <a:xfrm rot="-2700000">
              <a:off x="2415" y="2884"/>
              <a:ext cx="608" cy="165"/>
            </a:xfrm>
            <a:prstGeom prst="rightArrow">
              <a:avLst>
                <a:gd name="adj1" fmla="val 50000"/>
                <a:gd name="adj2" fmla="val 67095"/>
              </a:avLst>
            </a:prstGeom>
            <a:solidFill>
              <a:srgbClr val="3399FF"/>
            </a:solidFill>
            <a:ln w="28575">
              <a:solidFill>
                <a:srgbClr val="000000"/>
              </a:solidFill>
              <a:miter lim="800000"/>
              <a:headEnd/>
              <a:tailEnd/>
            </a:ln>
            <a:effectLst/>
          </p:spPr>
          <p:txBody>
            <a:bodyPr wrap="none" lIns="46038" tIns="46038" rIns="46038" bIns="46038" anchor="ctr"/>
            <a:lstStyle/>
            <a:p>
              <a:endParaRPr lang="en-US"/>
            </a:p>
          </p:txBody>
        </p:sp>
        <p:sp>
          <p:nvSpPr>
            <p:cNvPr id="18447" name="AutoShape 29"/>
            <p:cNvSpPr>
              <a:spLocks noChangeArrowheads="1"/>
            </p:cNvSpPr>
            <p:nvPr/>
          </p:nvSpPr>
          <p:spPr bwMode="blackWhite">
            <a:xfrm rot="-2700000">
              <a:off x="3319" y="2876"/>
              <a:ext cx="608" cy="165"/>
            </a:xfrm>
            <a:prstGeom prst="rightArrow">
              <a:avLst>
                <a:gd name="adj1" fmla="val 50000"/>
                <a:gd name="adj2" fmla="val 67095"/>
              </a:avLst>
            </a:prstGeom>
            <a:solidFill>
              <a:srgbClr val="3399FF"/>
            </a:solidFill>
            <a:ln w="28575">
              <a:solidFill>
                <a:srgbClr val="000000"/>
              </a:solidFill>
              <a:miter lim="800000"/>
              <a:headEnd/>
              <a:tailEnd/>
            </a:ln>
            <a:effectLst/>
          </p:spPr>
          <p:txBody>
            <a:bodyPr wrap="none" lIns="46038" tIns="46038" rIns="46038" bIns="46038" anchor="ctr"/>
            <a:lstStyle/>
            <a:p>
              <a:endParaRPr lang="en-US"/>
            </a:p>
          </p:txBody>
        </p:sp>
        <p:sp>
          <p:nvSpPr>
            <p:cNvPr id="18448" name="Rectangle 30"/>
            <p:cNvSpPr>
              <a:spLocks noChangeArrowheads="1"/>
            </p:cNvSpPr>
            <p:nvPr/>
          </p:nvSpPr>
          <p:spPr bwMode="auto">
            <a:xfrm>
              <a:off x="3416" y="2330"/>
              <a:ext cx="520" cy="231"/>
            </a:xfrm>
            <a:prstGeom prst="rect">
              <a:avLst/>
            </a:prstGeom>
            <a:noFill/>
            <a:ln w="9525">
              <a:noFill/>
              <a:miter lim="800000"/>
              <a:headEnd/>
              <a:tailEnd/>
            </a:ln>
            <a:effectLst/>
          </p:spPr>
          <p:txBody>
            <a:bodyPr lIns="92075" tIns="46038" rIns="92075" bIns="46038">
              <a:spAutoFit/>
            </a:bodyPr>
            <a:lstStyle/>
            <a:p>
              <a:pPr algn="l" eaLnBrk="0" hangingPunct="0">
                <a:spcBef>
                  <a:spcPct val="0"/>
                </a:spcBef>
                <a:buClrTx/>
                <a:buFontTx/>
                <a:buNone/>
              </a:pPr>
              <a:r>
                <a:rPr lang="en-US" altLang="en-US"/>
                <a:t>Emily</a:t>
              </a:r>
            </a:p>
          </p:txBody>
        </p:sp>
        <p:sp>
          <p:nvSpPr>
            <p:cNvPr id="18449" name="Rectangle 31"/>
            <p:cNvSpPr>
              <a:spLocks noChangeArrowheads="1"/>
            </p:cNvSpPr>
            <p:nvPr/>
          </p:nvSpPr>
          <p:spPr bwMode="auto">
            <a:xfrm>
              <a:off x="2752" y="2330"/>
              <a:ext cx="376" cy="231"/>
            </a:xfrm>
            <a:prstGeom prst="rect">
              <a:avLst/>
            </a:prstGeom>
            <a:noFill/>
            <a:ln w="9525">
              <a:noFill/>
              <a:miter lim="800000"/>
              <a:headEnd/>
              <a:tailEnd/>
            </a:ln>
            <a:effectLst/>
          </p:spPr>
          <p:txBody>
            <a:bodyPr lIns="92075" tIns="46038" rIns="92075" bIns="46038">
              <a:spAutoFit/>
            </a:bodyPr>
            <a:lstStyle/>
            <a:p>
              <a:pPr algn="l" eaLnBrk="0" hangingPunct="0">
                <a:spcBef>
                  <a:spcPct val="0"/>
                </a:spcBef>
                <a:buClrTx/>
                <a:buFontTx/>
                <a:buNone/>
              </a:pPr>
              <a:r>
                <a:rPr lang="en-US" altLang="en-US"/>
                <a:t>Joe</a:t>
              </a:r>
            </a:p>
          </p:txBody>
        </p:sp>
        <p:sp>
          <p:nvSpPr>
            <p:cNvPr id="18450" name="Rectangle 32"/>
            <p:cNvSpPr>
              <a:spLocks noChangeArrowheads="1"/>
            </p:cNvSpPr>
            <p:nvPr/>
          </p:nvSpPr>
          <p:spPr bwMode="auto">
            <a:xfrm>
              <a:off x="1970" y="2330"/>
              <a:ext cx="397" cy="231"/>
            </a:xfrm>
            <a:prstGeom prst="rect">
              <a:avLst/>
            </a:prstGeom>
            <a:noFill/>
            <a:ln w="9525">
              <a:noFill/>
              <a:miter lim="800000"/>
              <a:headEnd/>
              <a:tailEnd/>
            </a:ln>
            <a:effectLst/>
          </p:spPr>
          <p:txBody>
            <a:bodyPr lIns="92075" tIns="46038" rIns="92075" bIns="46038">
              <a:spAutoFit/>
            </a:bodyPr>
            <a:lstStyle/>
            <a:p>
              <a:pPr algn="l" eaLnBrk="0" hangingPunct="0">
                <a:spcBef>
                  <a:spcPct val="0"/>
                </a:spcBef>
                <a:buClrTx/>
                <a:buFontTx/>
                <a:buNone/>
              </a:pPr>
              <a:r>
                <a:rPr lang="en-US" altLang="en-US"/>
                <a:t>Bob</a:t>
              </a:r>
            </a:p>
          </p:txBody>
        </p:sp>
        <p:sp>
          <p:nvSpPr>
            <p:cNvPr id="18451" name="AutoShape 33"/>
            <p:cNvSpPr>
              <a:spLocks noChangeArrowheads="1"/>
            </p:cNvSpPr>
            <p:nvPr/>
          </p:nvSpPr>
          <p:spPr bwMode="blackWhite">
            <a:xfrm>
              <a:off x="2088" y="3408"/>
              <a:ext cx="624" cy="384"/>
            </a:xfrm>
            <a:prstGeom prst="flowChartInternalStorage">
              <a:avLst/>
            </a:prstGeom>
            <a:solidFill>
              <a:srgbClr val="FFFF99"/>
            </a:solidFill>
            <a:ln w="28575">
              <a:solidFill>
                <a:schemeClr val="tx1"/>
              </a:solidFill>
              <a:miter lim="800000"/>
              <a:headEnd type="none" w="sm" len="sm"/>
              <a:tailEnd type="none" w="sm" len="sm"/>
            </a:ln>
            <a:effectLst/>
          </p:spPr>
          <p:txBody>
            <a:bodyPr wrap="none" anchor="ctr"/>
            <a:lstStyle/>
            <a:p>
              <a:endParaRPr lang="en-US"/>
            </a:p>
          </p:txBody>
        </p:sp>
        <p:sp>
          <p:nvSpPr>
            <p:cNvPr id="18452" name="AutoShape 34"/>
            <p:cNvSpPr>
              <a:spLocks noChangeArrowheads="1"/>
            </p:cNvSpPr>
            <p:nvPr/>
          </p:nvSpPr>
          <p:spPr bwMode="blackWhite">
            <a:xfrm>
              <a:off x="2832" y="3408"/>
              <a:ext cx="624" cy="384"/>
            </a:xfrm>
            <a:prstGeom prst="flowChartInternalStorage">
              <a:avLst/>
            </a:prstGeom>
            <a:solidFill>
              <a:srgbClr val="FFFF99"/>
            </a:solidFill>
            <a:ln w="28575">
              <a:solidFill>
                <a:schemeClr val="tx1"/>
              </a:solidFill>
              <a:miter lim="800000"/>
              <a:headEnd type="none" w="sm" len="sm"/>
              <a:tailEnd type="none" w="sm" len="sm"/>
            </a:ln>
            <a:effectLst/>
          </p:spPr>
          <p:txBody>
            <a:bodyPr wrap="none" anchor="ctr"/>
            <a:lstStyle/>
            <a:p>
              <a:endParaRPr lang="en-US"/>
            </a:p>
          </p:txBody>
        </p:sp>
        <p:sp>
          <p:nvSpPr>
            <p:cNvPr id="18453" name="AutoShape 35"/>
            <p:cNvSpPr>
              <a:spLocks noChangeArrowheads="1"/>
            </p:cNvSpPr>
            <p:nvPr/>
          </p:nvSpPr>
          <p:spPr bwMode="blackWhite">
            <a:xfrm>
              <a:off x="3600" y="3408"/>
              <a:ext cx="624" cy="384"/>
            </a:xfrm>
            <a:prstGeom prst="flowChartInternalStorage">
              <a:avLst/>
            </a:prstGeom>
            <a:solidFill>
              <a:srgbClr val="FFFF99"/>
            </a:solidFill>
            <a:ln w="28575">
              <a:solidFill>
                <a:schemeClr val="tx1"/>
              </a:solidFill>
              <a:miter lim="800000"/>
              <a:headEnd type="none" w="sm" len="sm"/>
              <a:tailEnd type="none" w="sm" len="sm"/>
            </a:ln>
            <a:effectLst/>
          </p:spPr>
          <p:txBody>
            <a:bodyPr wrap="none" anchor="ctr"/>
            <a:lstStyle/>
            <a:p>
              <a:endParaRPr lang="en-US"/>
            </a:p>
          </p:txBody>
        </p:sp>
        <p:pic>
          <p:nvPicPr>
            <p:cNvPr id="18454" name="Picture 36" descr="Symbols: Red Xmark, No, Cancel "/>
            <p:cNvPicPr>
              <a:picLocks noChangeAspect="1" noChangeArrowheads="1"/>
            </p:cNvPicPr>
            <p:nvPr/>
          </p:nvPicPr>
          <p:blipFill>
            <a:blip r:embed="rId3" cstate="print"/>
            <a:srcRect/>
            <a:stretch>
              <a:fillRect/>
            </a:stretch>
          </p:blipFill>
          <p:spPr bwMode="gray">
            <a:xfrm>
              <a:off x="2862" y="2727"/>
              <a:ext cx="598" cy="684"/>
            </a:xfrm>
            <a:prstGeom prst="rect">
              <a:avLst/>
            </a:prstGeom>
            <a:noFill/>
            <a:ln w="9525">
              <a:noFill/>
              <a:miter lim="800000"/>
              <a:headEnd/>
              <a:tailEnd/>
            </a:ln>
          </p:spPr>
        </p:pic>
        <p:pic>
          <p:nvPicPr>
            <p:cNvPr id="18455" name="Picture 37" descr="Symbols: Red Xmark, No, Cancel "/>
            <p:cNvPicPr>
              <a:picLocks noChangeAspect="1" noChangeArrowheads="1"/>
            </p:cNvPicPr>
            <p:nvPr/>
          </p:nvPicPr>
          <p:blipFill>
            <a:blip r:embed="rId3" cstate="print"/>
            <a:srcRect/>
            <a:stretch>
              <a:fillRect/>
            </a:stretch>
          </p:blipFill>
          <p:spPr bwMode="gray">
            <a:xfrm>
              <a:off x="3600" y="2724"/>
              <a:ext cx="598" cy="684"/>
            </a:xfrm>
            <a:prstGeom prst="rect">
              <a:avLst/>
            </a:prstGeom>
            <a:noFill/>
            <a:ln w="9525">
              <a:noFill/>
              <a:miter lim="800000"/>
              <a:headEnd/>
              <a:tailEnd/>
            </a:ln>
          </p:spPr>
        </p:pic>
      </p:gr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pPr eaLnBrk="1" hangingPunct="1"/>
            <a:r>
              <a:rPr lang="en-US" altLang="en-US" smtClean="0"/>
              <a:t>Benefits of Roles</a:t>
            </a:r>
          </a:p>
        </p:txBody>
      </p:sp>
      <p:sp>
        <p:nvSpPr>
          <p:cNvPr id="19459" name="Rectangle 6"/>
          <p:cNvSpPr>
            <a:spLocks noGrp="1" noChangeArrowheads="1"/>
          </p:cNvSpPr>
          <p:nvPr>
            <p:ph type="body" idx="1"/>
          </p:nvPr>
        </p:nvSpPr>
        <p:spPr>
          <a:xfrm>
            <a:off x="609600" y="1447800"/>
            <a:ext cx="7918450" cy="1163638"/>
          </a:xfrm>
        </p:spPr>
        <p:txBody>
          <a:bodyPr/>
          <a:lstStyle/>
          <a:p>
            <a:pPr lvl="1" eaLnBrk="1" hangingPunct="1"/>
            <a:r>
              <a:rPr lang="en-US" altLang="en-US" smtClean="0"/>
              <a:t>Easier privilege management</a:t>
            </a:r>
          </a:p>
          <a:p>
            <a:pPr lvl="1" eaLnBrk="1" hangingPunct="1"/>
            <a:r>
              <a:rPr lang="en-US" altLang="en-US" smtClean="0"/>
              <a:t>Dynamic privilege management</a:t>
            </a:r>
          </a:p>
          <a:p>
            <a:pPr lvl="1" eaLnBrk="1" hangingPunct="1"/>
            <a:r>
              <a:rPr lang="en-US" altLang="en-US" smtClean="0"/>
              <a:t>Selective availability of privileges</a:t>
            </a:r>
          </a:p>
        </p:txBody>
      </p:sp>
      <p:pic>
        <p:nvPicPr>
          <p:cNvPr id="19460" name="Picture 4" descr="Media: Performing Arts, Theater"/>
          <p:cNvPicPr>
            <a:picLocks noChangeAspect="1" noChangeArrowheads="1"/>
          </p:cNvPicPr>
          <p:nvPr/>
        </p:nvPicPr>
        <p:blipFill>
          <a:blip r:embed="rId3" cstate="print"/>
          <a:srcRect/>
          <a:stretch>
            <a:fillRect/>
          </a:stretch>
        </p:blipFill>
        <p:spPr bwMode="gray">
          <a:xfrm>
            <a:off x="6781800" y="4800600"/>
            <a:ext cx="1398588" cy="1376363"/>
          </a:xfrm>
          <a:prstGeom prst="rect">
            <a:avLst/>
          </a:prstGeom>
          <a:noFill/>
          <a:ln w="9525">
            <a:noFill/>
            <a:miter lim="800000"/>
            <a:headEnd/>
            <a:tailEnd/>
          </a:ln>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Line 2"/>
          <p:cNvSpPr>
            <a:spLocks noChangeShapeType="1"/>
          </p:cNvSpPr>
          <p:nvPr/>
        </p:nvSpPr>
        <p:spPr bwMode="auto">
          <a:xfrm flipV="1">
            <a:off x="5549900" y="3873500"/>
            <a:ext cx="1588" cy="879475"/>
          </a:xfrm>
          <a:prstGeom prst="line">
            <a:avLst/>
          </a:prstGeom>
          <a:noFill/>
          <a:ln w="28575">
            <a:solidFill>
              <a:schemeClr val="tx1"/>
            </a:solidFill>
            <a:round/>
            <a:headEnd/>
            <a:tailEnd type="triangle" w="sm" len="sm"/>
          </a:ln>
          <a:effectLst/>
        </p:spPr>
        <p:txBody>
          <a:bodyPr wrap="none" anchor="ctr"/>
          <a:lstStyle/>
          <a:p>
            <a:endParaRPr lang="en-US"/>
          </a:p>
        </p:txBody>
      </p:sp>
      <p:sp>
        <p:nvSpPr>
          <p:cNvPr id="20483" name="Line 3"/>
          <p:cNvSpPr>
            <a:spLocks noChangeShapeType="1"/>
          </p:cNvSpPr>
          <p:nvPr/>
        </p:nvSpPr>
        <p:spPr bwMode="auto">
          <a:xfrm flipH="1" flipV="1">
            <a:off x="6321425" y="3873500"/>
            <a:ext cx="4763" cy="1552575"/>
          </a:xfrm>
          <a:prstGeom prst="line">
            <a:avLst/>
          </a:prstGeom>
          <a:noFill/>
          <a:ln w="28575">
            <a:solidFill>
              <a:schemeClr val="tx1"/>
            </a:solidFill>
            <a:round/>
            <a:headEnd/>
            <a:tailEnd type="triangle" w="sm" len="sm"/>
          </a:ln>
          <a:effectLst/>
        </p:spPr>
        <p:txBody>
          <a:bodyPr wrap="none" anchor="ctr"/>
          <a:lstStyle/>
          <a:p>
            <a:endParaRPr lang="en-US"/>
          </a:p>
        </p:txBody>
      </p:sp>
      <p:sp>
        <p:nvSpPr>
          <p:cNvPr id="20484" name="Rectangle 4"/>
          <p:cNvSpPr>
            <a:spLocks noGrp="1" noChangeArrowheads="1"/>
          </p:cNvSpPr>
          <p:nvPr>
            <p:ph type="title"/>
          </p:nvPr>
        </p:nvSpPr>
        <p:spPr/>
        <p:txBody>
          <a:bodyPr/>
          <a:lstStyle/>
          <a:p>
            <a:pPr eaLnBrk="1" hangingPunct="1"/>
            <a:r>
              <a:rPr lang="en-US" altLang="en-US" smtClean="0"/>
              <a:t>Assigning Privileges to Roles and</a:t>
            </a:r>
            <a:br>
              <a:rPr lang="en-US" altLang="en-US" smtClean="0"/>
            </a:br>
            <a:r>
              <a:rPr lang="en-US" altLang="en-US" smtClean="0"/>
              <a:t>Assigning Roles to Users</a:t>
            </a:r>
          </a:p>
        </p:txBody>
      </p:sp>
      <p:sp>
        <p:nvSpPr>
          <p:cNvPr id="20485" name="Rectangle 5"/>
          <p:cNvSpPr>
            <a:spLocks noChangeArrowheads="1"/>
          </p:cNvSpPr>
          <p:nvPr/>
        </p:nvSpPr>
        <p:spPr bwMode="auto">
          <a:xfrm>
            <a:off x="811213" y="2306638"/>
            <a:ext cx="823912" cy="357187"/>
          </a:xfrm>
          <a:prstGeom prst="rect">
            <a:avLst/>
          </a:prstGeom>
          <a:noFill/>
          <a:ln w="9525">
            <a:noFill/>
            <a:miter lim="800000"/>
            <a:headEnd/>
            <a:tailEnd/>
          </a:ln>
          <a:effectLst/>
        </p:spPr>
        <p:txBody>
          <a:bodyPr lIns="82550" tIns="41275" rIns="82550" bIns="41275">
            <a:spAutoFit/>
          </a:bodyPr>
          <a:lstStyle/>
          <a:p>
            <a:pPr algn="l" defTabSz="822325" eaLnBrk="0" hangingPunct="0">
              <a:spcBef>
                <a:spcPct val="50000"/>
              </a:spcBef>
              <a:buClrTx/>
              <a:buFontTx/>
              <a:buNone/>
            </a:pPr>
            <a:r>
              <a:rPr lang="en-US" altLang="en-US"/>
              <a:t>Users</a:t>
            </a:r>
          </a:p>
        </p:txBody>
      </p:sp>
      <p:sp>
        <p:nvSpPr>
          <p:cNvPr id="20486" name="Rectangle 6"/>
          <p:cNvSpPr>
            <a:spLocks noChangeArrowheads="1"/>
          </p:cNvSpPr>
          <p:nvPr/>
        </p:nvSpPr>
        <p:spPr bwMode="auto">
          <a:xfrm>
            <a:off x="762000" y="4752975"/>
            <a:ext cx="1292225" cy="357188"/>
          </a:xfrm>
          <a:prstGeom prst="rect">
            <a:avLst/>
          </a:prstGeom>
          <a:noFill/>
          <a:ln w="9525">
            <a:noFill/>
            <a:miter lim="800000"/>
            <a:headEnd/>
            <a:tailEnd/>
          </a:ln>
          <a:effectLst/>
        </p:spPr>
        <p:txBody>
          <a:bodyPr lIns="82550" tIns="41275" rIns="82550" bIns="41275">
            <a:spAutoFit/>
          </a:bodyPr>
          <a:lstStyle/>
          <a:p>
            <a:pPr algn="l" defTabSz="822325" eaLnBrk="0" hangingPunct="0">
              <a:spcBef>
                <a:spcPct val="50000"/>
              </a:spcBef>
              <a:buClrTx/>
              <a:buFontTx/>
              <a:buNone/>
            </a:pPr>
            <a:r>
              <a:rPr lang="en-US" altLang="en-US"/>
              <a:t>Privileges</a:t>
            </a:r>
          </a:p>
        </p:txBody>
      </p:sp>
      <p:sp>
        <p:nvSpPr>
          <p:cNvPr id="20487" name="Rectangle 7"/>
          <p:cNvSpPr>
            <a:spLocks noChangeArrowheads="1"/>
          </p:cNvSpPr>
          <p:nvPr/>
        </p:nvSpPr>
        <p:spPr bwMode="auto">
          <a:xfrm>
            <a:off x="811213" y="3462338"/>
            <a:ext cx="817562" cy="357187"/>
          </a:xfrm>
          <a:prstGeom prst="rect">
            <a:avLst/>
          </a:prstGeom>
          <a:noFill/>
          <a:ln w="9525">
            <a:noFill/>
            <a:miter lim="800000"/>
            <a:headEnd/>
            <a:tailEnd/>
          </a:ln>
          <a:effectLst/>
        </p:spPr>
        <p:txBody>
          <a:bodyPr lIns="82550" tIns="41275" rIns="82550" bIns="41275">
            <a:spAutoFit/>
          </a:bodyPr>
          <a:lstStyle/>
          <a:p>
            <a:pPr algn="l" defTabSz="822325" eaLnBrk="0" hangingPunct="0">
              <a:spcBef>
                <a:spcPct val="50000"/>
              </a:spcBef>
              <a:buClrTx/>
              <a:buFontTx/>
              <a:buNone/>
            </a:pPr>
            <a:r>
              <a:rPr lang="en-US" altLang="en-US"/>
              <a:t>Roles</a:t>
            </a:r>
          </a:p>
        </p:txBody>
      </p:sp>
      <p:sp>
        <p:nvSpPr>
          <p:cNvPr id="20488" name="Rectangle 8"/>
          <p:cNvSpPr>
            <a:spLocks noChangeArrowheads="1"/>
          </p:cNvSpPr>
          <p:nvPr/>
        </p:nvSpPr>
        <p:spPr bwMode="blackWhite">
          <a:xfrm>
            <a:off x="5257800" y="3525838"/>
            <a:ext cx="2438400" cy="354012"/>
          </a:xfrm>
          <a:prstGeom prst="rect">
            <a:avLst/>
          </a:prstGeom>
          <a:solidFill>
            <a:srgbClr val="CC99FF"/>
          </a:solidFill>
          <a:ln w="28575">
            <a:solidFill>
              <a:srgbClr val="000000"/>
            </a:solidFill>
            <a:miter lim="800000"/>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ltLang="en-US">
                <a:solidFill>
                  <a:schemeClr val="bg2"/>
                </a:solidFill>
                <a:latin typeface="Courier New" pitchFamily="49" charset="0"/>
              </a:rPr>
              <a:t>HR_CLERK</a:t>
            </a:r>
          </a:p>
        </p:txBody>
      </p:sp>
      <p:sp>
        <p:nvSpPr>
          <p:cNvPr id="20489" name="Rectangle 9"/>
          <p:cNvSpPr>
            <a:spLocks noChangeArrowheads="1"/>
          </p:cNvSpPr>
          <p:nvPr/>
        </p:nvSpPr>
        <p:spPr bwMode="blackWhite">
          <a:xfrm>
            <a:off x="2743200" y="3532188"/>
            <a:ext cx="1739900" cy="354012"/>
          </a:xfrm>
          <a:prstGeom prst="rect">
            <a:avLst/>
          </a:prstGeom>
          <a:solidFill>
            <a:srgbClr val="FFFF00"/>
          </a:solidFill>
          <a:ln w="28575">
            <a:solidFill>
              <a:srgbClr val="000000"/>
            </a:solidFill>
            <a:miter lim="800000"/>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ltLang="en-US">
                <a:solidFill>
                  <a:schemeClr val="bg2"/>
                </a:solidFill>
                <a:latin typeface="Courier New" pitchFamily="49" charset="0"/>
              </a:rPr>
              <a:t>HR_MGR</a:t>
            </a:r>
          </a:p>
        </p:txBody>
      </p:sp>
      <p:pic>
        <p:nvPicPr>
          <p:cNvPr id="20490" name="Picture 10" descr="People: Person, User, Blue"/>
          <p:cNvPicPr>
            <a:picLocks noChangeAspect="1" noChangeArrowheads="1"/>
          </p:cNvPicPr>
          <p:nvPr/>
        </p:nvPicPr>
        <p:blipFill>
          <a:blip r:embed="rId3" cstate="print"/>
          <a:srcRect/>
          <a:stretch>
            <a:fillRect/>
          </a:stretch>
        </p:blipFill>
        <p:spPr bwMode="gray">
          <a:xfrm>
            <a:off x="2895600" y="1674813"/>
            <a:ext cx="1333500" cy="1323975"/>
          </a:xfrm>
          <a:prstGeom prst="rect">
            <a:avLst/>
          </a:prstGeom>
          <a:noFill/>
          <a:ln w="9525">
            <a:noFill/>
            <a:miter lim="800000"/>
            <a:headEnd/>
            <a:tailEnd/>
          </a:ln>
        </p:spPr>
      </p:pic>
      <p:pic>
        <p:nvPicPr>
          <p:cNvPr id="20491" name="Picture 11" descr="People: Person, User, Yellow"/>
          <p:cNvPicPr>
            <a:picLocks noChangeAspect="1" noChangeArrowheads="1"/>
          </p:cNvPicPr>
          <p:nvPr/>
        </p:nvPicPr>
        <p:blipFill>
          <a:blip r:embed="rId4" cstate="print"/>
          <a:srcRect/>
          <a:stretch>
            <a:fillRect/>
          </a:stretch>
        </p:blipFill>
        <p:spPr bwMode="gray">
          <a:xfrm>
            <a:off x="4800600" y="1674813"/>
            <a:ext cx="1333500" cy="1323975"/>
          </a:xfrm>
          <a:prstGeom prst="rect">
            <a:avLst/>
          </a:prstGeom>
          <a:noFill/>
          <a:ln w="9525">
            <a:noFill/>
            <a:miter lim="800000"/>
            <a:headEnd/>
            <a:tailEnd/>
          </a:ln>
        </p:spPr>
      </p:pic>
      <p:pic>
        <p:nvPicPr>
          <p:cNvPr id="20492" name="Picture 12" descr="People: Person, User, Yellow"/>
          <p:cNvPicPr>
            <a:picLocks noChangeAspect="1" noChangeArrowheads="1"/>
          </p:cNvPicPr>
          <p:nvPr/>
        </p:nvPicPr>
        <p:blipFill>
          <a:blip r:embed="rId4" cstate="print"/>
          <a:srcRect/>
          <a:stretch>
            <a:fillRect/>
          </a:stretch>
        </p:blipFill>
        <p:spPr bwMode="gray">
          <a:xfrm>
            <a:off x="6477000" y="1674813"/>
            <a:ext cx="1333500" cy="1323975"/>
          </a:xfrm>
          <a:prstGeom prst="rect">
            <a:avLst/>
          </a:prstGeom>
          <a:noFill/>
          <a:ln w="9525">
            <a:noFill/>
            <a:miter lim="800000"/>
            <a:headEnd/>
            <a:tailEnd/>
          </a:ln>
        </p:spPr>
      </p:pic>
      <p:sp>
        <p:nvSpPr>
          <p:cNvPr id="20493" name="Text Box 13"/>
          <p:cNvSpPr txBox="1">
            <a:spLocks noChangeArrowheads="1"/>
          </p:cNvSpPr>
          <p:nvPr/>
        </p:nvSpPr>
        <p:spPr bwMode="auto">
          <a:xfrm>
            <a:off x="2990850" y="2514600"/>
            <a:ext cx="1143000" cy="366713"/>
          </a:xfrm>
          <a:prstGeom prst="rect">
            <a:avLst/>
          </a:prstGeom>
          <a:noFill/>
          <a:ln w="28575">
            <a:noFill/>
            <a:miter lim="800000"/>
            <a:headEnd type="none" w="sm" len="sm"/>
            <a:tailEnd type="none" w="sm" len="sm"/>
          </a:ln>
          <a:effectLst/>
        </p:spPr>
        <p:txBody>
          <a:bodyPr>
            <a:spAutoFit/>
          </a:bodyPr>
          <a:lstStyle/>
          <a:p>
            <a:pPr defTabSz="228600">
              <a:spcBef>
                <a:spcPct val="50000"/>
              </a:spcBef>
            </a:pPr>
            <a:r>
              <a:rPr lang="en-US" altLang="en-US"/>
              <a:t>Jenny</a:t>
            </a:r>
          </a:p>
        </p:txBody>
      </p:sp>
      <p:sp>
        <p:nvSpPr>
          <p:cNvPr id="20494" name="Text Box 14"/>
          <p:cNvSpPr txBox="1">
            <a:spLocks noChangeArrowheads="1"/>
          </p:cNvSpPr>
          <p:nvPr/>
        </p:nvSpPr>
        <p:spPr bwMode="auto">
          <a:xfrm>
            <a:off x="4895850" y="2514600"/>
            <a:ext cx="1143000" cy="366713"/>
          </a:xfrm>
          <a:prstGeom prst="rect">
            <a:avLst/>
          </a:prstGeom>
          <a:noFill/>
          <a:ln w="28575">
            <a:noFill/>
            <a:miter lim="800000"/>
            <a:headEnd type="none" w="sm" len="sm"/>
            <a:tailEnd type="none" w="sm" len="sm"/>
          </a:ln>
          <a:effectLst/>
        </p:spPr>
        <p:txBody>
          <a:bodyPr>
            <a:spAutoFit/>
          </a:bodyPr>
          <a:lstStyle/>
          <a:p>
            <a:pPr defTabSz="228600">
              <a:spcBef>
                <a:spcPct val="50000"/>
              </a:spcBef>
            </a:pPr>
            <a:r>
              <a:rPr lang="en-US" altLang="en-US"/>
              <a:t>David</a:t>
            </a:r>
          </a:p>
        </p:txBody>
      </p:sp>
      <p:sp>
        <p:nvSpPr>
          <p:cNvPr id="20495" name="Text Box 15"/>
          <p:cNvSpPr txBox="1">
            <a:spLocks noChangeArrowheads="1"/>
          </p:cNvSpPr>
          <p:nvPr/>
        </p:nvSpPr>
        <p:spPr bwMode="auto">
          <a:xfrm>
            <a:off x="6572250" y="2514600"/>
            <a:ext cx="1143000" cy="366713"/>
          </a:xfrm>
          <a:prstGeom prst="rect">
            <a:avLst/>
          </a:prstGeom>
          <a:noFill/>
          <a:ln w="28575">
            <a:noFill/>
            <a:miter lim="800000"/>
            <a:headEnd type="none" w="sm" len="sm"/>
            <a:tailEnd type="none" w="sm" len="sm"/>
          </a:ln>
          <a:effectLst/>
        </p:spPr>
        <p:txBody>
          <a:bodyPr>
            <a:spAutoFit/>
          </a:bodyPr>
          <a:lstStyle/>
          <a:p>
            <a:pPr defTabSz="228600">
              <a:spcBef>
                <a:spcPct val="50000"/>
              </a:spcBef>
            </a:pPr>
            <a:r>
              <a:rPr lang="en-US" altLang="en-US"/>
              <a:t>Rachel</a:t>
            </a:r>
          </a:p>
        </p:txBody>
      </p:sp>
      <p:sp>
        <p:nvSpPr>
          <p:cNvPr id="20496" name="Line 16"/>
          <p:cNvSpPr>
            <a:spLocks noChangeShapeType="1"/>
          </p:cNvSpPr>
          <p:nvPr/>
        </p:nvSpPr>
        <p:spPr bwMode="auto">
          <a:xfrm flipH="1">
            <a:off x="4495800" y="3684588"/>
            <a:ext cx="762000" cy="1587"/>
          </a:xfrm>
          <a:prstGeom prst="line">
            <a:avLst/>
          </a:prstGeom>
          <a:noFill/>
          <a:ln w="28575">
            <a:solidFill>
              <a:schemeClr val="tx1"/>
            </a:solidFill>
            <a:round/>
            <a:headEnd type="none" w="sm" len="sm"/>
            <a:tailEnd type="triangle" w="sm" len="sm"/>
          </a:ln>
          <a:effectLst/>
        </p:spPr>
        <p:txBody>
          <a:bodyPr/>
          <a:lstStyle/>
          <a:p>
            <a:endParaRPr lang="en-US"/>
          </a:p>
        </p:txBody>
      </p:sp>
      <p:sp>
        <p:nvSpPr>
          <p:cNvPr id="20497" name="Oval 17"/>
          <p:cNvSpPr>
            <a:spLocks noChangeArrowheads="1"/>
          </p:cNvSpPr>
          <p:nvPr/>
        </p:nvSpPr>
        <p:spPr bwMode="blackWhite">
          <a:xfrm>
            <a:off x="2070100" y="4524375"/>
            <a:ext cx="1752600" cy="914400"/>
          </a:xfrm>
          <a:prstGeom prst="ellipse">
            <a:avLst/>
          </a:prstGeom>
          <a:solidFill>
            <a:srgbClr val="FFFF00"/>
          </a:solidFill>
          <a:ln w="28575">
            <a:solidFill>
              <a:schemeClr val="tx1"/>
            </a:solidFill>
            <a:round/>
            <a:headEnd type="none" w="sm" len="sm"/>
            <a:tailEnd type="none" w="sm" len="sm"/>
          </a:ln>
          <a:effectLst/>
        </p:spPr>
        <p:txBody>
          <a:bodyPr wrap="none" anchor="ctr"/>
          <a:lstStyle/>
          <a:p>
            <a:pPr defTabSz="228600"/>
            <a:r>
              <a:rPr lang="en-US" altLang="en-US"/>
              <a:t>Delete</a:t>
            </a:r>
          </a:p>
          <a:p>
            <a:pPr defTabSz="228600"/>
            <a:r>
              <a:rPr lang="en-US" altLang="en-US"/>
              <a:t>employees.</a:t>
            </a:r>
          </a:p>
        </p:txBody>
      </p:sp>
      <p:sp>
        <p:nvSpPr>
          <p:cNvPr id="20498" name="Oval 18"/>
          <p:cNvSpPr>
            <a:spLocks noChangeArrowheads="1"/>
          </p:cNvSpPr>
          <p:nvPr/>
        </p:nvSpPr>
        <p:spPr bwMode="blackWhite">
          <a:xfrm>
            <a:off x="5473700" y="5349875"/>
            <a:ext cx="1752600" cy="914400"/>
          </a:xfrm>
          <a:prstGeom prst="ellipse">
            <a:avLst/>
          </a:prstGeom>
          <a:solidFill>
            <a:srgbClr val="CC99FF"/>
          </a:solidFill>
          <a:ln w="28575">
            <a:solidFill>
              <a:schemeClr val="tx1"/>
            </a:solidFill>
            <a:round/>
            <a:headEnd type="none" w="sm" len="sm"/>
            <a:tailEnd type="none" w="sm" len="sm"/>
          </a:ln>
          <a:effectLst/>
        </p:spPr>
        <p:txBody>
          <a:bodyPr wrap="none" anchor="ctr"/>
          <a:lstStyle/>
          <a:p>
            <a:pPr defTabSz="228600"/>
            <a:r>
              <a:rPr lang="en-US" altLang="en-US"/>
              <a:t>Select</a:t>
            </a:r>
          </a:p>
          <a:p>
            <a:pPr defTabSz="228600"/>
            <a:r>
              <a:rPr lang="en-US" altLang="en-US"/>
              <a:t>employees.</a:t>
            </a:r>
          </a:p>
        </p:txBody>
      </p:sp>
      <p:sp>
        <p:nvSpPr>
          <p:cNvPr id="20499" name="Oval 19"/>
          <p:cNvSpPr>
            <a:spLocks noChangeArrowheads="1"/>
          </p:cNvSpPr>
          <p:nvPr/>
        </p:nvSpPr>
        <p:spPr bwMode="blackWhite">
          <a:xfrm>
            <a:off x="6718300" y="4524375"/>
            <a:ext cx="1752600" cy="914400"/>
          </a:xfrm>
          <a:prstGeom prst="ellipse">
            <a:avLst/>
          </a:prstGeom>
          <a:solidFill>
            <a:srgbClr val="CC99FF"/>
          </a:solidFill>
          <a:ln w="28575">
            <a:solidFill>
              <a:schemeClr val="tx1"/>
            </a:solidFill>
            <a:round/>
            <a:headEnd type="none" w="sm" len="sm"/>
            <a:tailEnd type="none" w="sm" len="sm"/>
          </a:ln>
          <a:effectLst/>
        </p:spPr>
        <p:txBody>
          <a:bodyPr wrap="none" anchor="ctr"/>
          <a:lstStyle/>
          <a:p>
            <a:pPr defTabSz="228600"/>
            <a:r>
              <a:rPr lang="en-US" altLang="en-US"/>
              <a:t>Update</a:t>
            </a:r>
          </a:p>
          <a:p>
            <a:pPr defTabSz="228600"/>
            <a:r>
              <a:rPr lang="en-US" altLang="en-US"/>
              <a:t>employees.</a:t>
            </a:r>
          </a:p>
        </p:txBody>
      </p:sp>
      <p:sp>
        <p:nvSpPr>
          <p:cNvPr id="20500" name="Line 20"/>
          <p:cNvSpPr>
            <a:spLocks noChangeShapeType="1"/>
          </p:cNvSpPr>
          <p:nvPr/>
        </p:nvSpPr>
        <p:spPr bwMode="auto">
          <a:xfrm flipV="1">
            <a:off x="2933700" y="3873500"/>
            <a:ext cx="1588" cy="638175"/>
          </a:xfrm>
          <a:prstGeom prst="line">
            <a:avLst/>
          </a:prstGeom>
          <a:noFill/>
          <a:ln w="28575">
            <a:solidFill>
              <a:schemeClr val="tx1"/>
            </a:solidFill>
            <a:round/>
            <a:headEnd/>
            <a:tailEnd type="triangle" w="sm" len="sm"/>
          </a:ln>
          <a:effectLst/>
        </p:spPr>
        <p:txBody>
          <a:bodyPr wrap="none" anchor="ctr"/>
          <a:lstStyle/>
          <a:p>
            <a:endParaRPr lang="en-US"/>
          </a:p>
        </p:txBody>
      </p:sp>
      <p:sp>
        <p:nvSpPr>
          <p:cNvPr id="20501" name="Line 21"/>
          <p:cNvSpPr>
            <a:spLocks noChangeShapeType="1"/>
          </p:cNvSpPr>
          <p:nvPr/>
        </p:nvSpPr>
        <p:spPr bwMode="auto">
          <a:xfrm flipV="1">
            <a:off x="7518400" y="3873500"/>
            <a:ext cx="1588" cy="638175"/>
          </a:xfrm>
          <a:prstGeom prst="line">
            <a:avLst/>
          </a:prstGeom>
          <a:noFill/>
          <a:ln w="28575">
            <a:solidFill>
              <a:schemeClr val="tx1"/>
            </a:solidFill>
            <a:round/>
            <a:headEnd/>
            <a:tailEnd type="triangle" w="sm" len="sm"/>
          </a:ln>
          <a:effectLst/>
        </p:spPr>
        <p:txBody>
          <a:bodyPr wrap="none" anchor="ctr"/>
          <a:lstStyle/>
          <a:p>
            <a:endParaRPr lang="en-US"/>
          </a:p>
        </p:txBody>
      </p:sp>
      <p:sp>
        <p:nvSpPr>
          <p:cNvPr id="20502" name="Line 22"/>
          <p:cNvSpPr>
            <a:spLocks noChangeShapeType="1"/>
          </p:cNvSpPr>
          <p:nvPr/>
        </p:nvSpPr>
        <p:spPr bwMode="auto">
          <a:xfrm flipV="1">
            <a:off x="3560763" y="2970213"/>
            <a:ext cx="1587" cy="561975"/>
          </a:xfrm>
          <a:prstGeom prst="line">
            <a:avLst/>
          </a:prstGeom>
          <a:noFill/>
          <a:ln w="28575">
            <a:solidFill>
              <a:schemeClr val="tx1"/>
            </a:solidFill>
            <a:round/>
            <a:headEnd type="none" w="sm" len="sm"/>
            <a:tailEnd type="triangle" w="sm" len="sm"/>
          </a:ln>
          <a:effectLst/>
        </p:spPr>
        <p:txBody>
          <a:bodyPr/>
          <a:lstStyle/>
          <a:p>
            <a:endParaRPr lang="en-US"/>
          </a:p>
        </p:txBody>
      </p:sp>
      <p:sp>
        <p:nvSpPr>
          <p:cNvPr id="20503" name="Line 23"/>
          <p:cNvSpPr>
            <a:spLocks noChangeShapeType="1"/>
          </p:cNvSpPr>
          <p:nvPr/>
        </p:nvSpPr>
        <p:spPr bwMode="auto">
          <a:xfrm flipV="1">
            <a:off x="7142163" y="2970213"/>
            <a:ext cx="1587" cy="561975"/>
          </a:xfrm>
          <a:prstGeom prst="line">
            <a:avLst/>
          </a:prstGeom>
          <a:noFill/>
          <a:ln w="28575">
            <a:solidFill>
              <a:schemeClr val="tx1"/>
            </a:solidFill>
            <a:round/>
            <a:headEnd type="none" w="sm" len="sm"/>
            <a:tailEnd type="triangle" w="sm" len="sm"/>
          </a:ln>
          <a:effectLst/>
        </p:spPr>
        <p:txBody>
          <a:bodyPr/>
          <a:lstStyle/>
          <a:p>
            <a:endParaRPr lang="en-US"/>
          </a:p>
        </p:txBody>
      </p:sp>
      <p:sp>
        <p:nvSpPr>
          <p:cNvPr id="20504" name="Line 24"/>
          <p:cNvSpPr>
            <a:spLocks noChangeShapeType="1"/>
          </p:cNvSpPr>
          <p:nvPr/>
        </p:nvSpPr>
        <p:spPr bwMode="auto">
          <a:xfrm flipV="1">
            <a:off x="5465763" y="2970213"/>
            <a:ext cx="1587" cy="561975"/>
          </a:xfrm>
          <a:prstGeom prst="line">
            <a:avLst/>
          </a:prstGeom>
          <a:noFill/>
          <a:ln w="28575">
            <a:solidFill>
              <a:schemeClr val="tx1"/>
            </a:solidFill>
            <a:round/>
            <a:headEnd type="none" w="sm" len="sm"/>
            <a:tailEnd type="triangle" w="sm" len="sm"/>
          </a:ln>
          <a:effectLst/>
        </p:spPr>
        <p:txBody>
          <a:bodyPr/>
          <a:lstStyle/>
          <a:p>
            <a:endParaRPr lang="en-US"/>
          </a:p>
        </p:txBody>
      </p:sp>
      <p:sp>
        <p:nvSpPr>
          <p:cNvPr id="20505" name="Oval 25"/>
          <p:cNvSpPr>
            <a:spLocks noChangeArrowheads="1"/>
          </p:cNvSpPr>
          <p:nvPr/>
        </p:nvSpPr>
        <p:spPr bwMode="blackWhite">
          <a:xfrm>
            <a:off x="3073400" y="5362575"/>
            <a:ext cx="1752600" cy="914400"/>
          </a:xfrm>
          <a:prstGeom prst="ellipse">
            <a:avLst/>
          </a:prstGeom>
          <a:solidFill>
            <a:srgbClr val="FFFF00"/>
          </a:solidFill>
          <a:ln w="28575">
            <a:solidFill>
              <a:schemeClr val="tx1"/>
            </a:solidFill>
            <a:round/>
            <a:headEnd type="none" w="sm" len="sm"/>
            <a:tailEnd type="none" w="sm" len="sm"/>
          </a:ln>
          <a:effectLst/>
        </p:spPr>
        <p:txBody>
          <a:bodyPr wrap="none" anchor="ctr"/>
          <a:lstStyle/>
          <a:p>
            <a:pPr defTabSz="228600"/>
            <a:r>
              <a:rPr lang="en-US" altLang="en-US"/>
              <a:t>Insert</a:t>
            </a:r>
          </a:p>
          <a:p>
            <a:pPr defTabSz="228600"/>
            <a:r>
              <a:rPr lang="en-US" altLang="en-US"/>
              <a:t>employees.</a:t>
            </a:r>
          </a:p>
        </p:txBody>
      </p:sp>
      <p:sp>
        <p:nvSpPr>
          <p:cNvPr id="20506" name="Line 26"/>
          <p:cNvSpPr>
            <a:spLocks noChangeShapeType="1"/>
          </p:cNvSpPr>
          <p:nvPr/>
        </p:nvSpPr>
        <p:spPr bwMode="auto">
          <a:xfrm flipV="1">
            <a:off x="3937000" y="3873500"/>
            <a:ext cx="1588" cy="1476375"/>
          </a:xfrm>
          <a:prstGeom prst="line">
            <a:avLst/>
          </a:prstGeom>
          <a:noFill/>
          <a:ln w="28575">
            <a:solidFill>
              <a:schemeClr val="tx1"/>
            </a:solidFill>
            <a:round/>
            <a:headEnd/>
            <a:tailEnd type="triangle" w="sm" len="sm"/>
          </a:ln>
          <a:effectLst/>
        </p:spPr>
        <p:txBody>
          <a:bodyPr wrap="none" anchor="ctr"/>
          <a:lstStyle/>
          <a:p>
            <a:endParaRPr lang="en-US"/>
          </a:p>
        </p:txBody>
      </p:sp>
      <p:sp>
        <p:nvSpPr>
          <p:cNvPr id="20507" name="Oval 27"/>
          <p:cNvSpPr>
            <a:spLocks noChangeArrowheads="1"/>
          </p:cNvSpPr>
          <p:nvPr/>
        </p:nvSpPr>
        <p:spPr bwMode="blackWhite">
          <a:xfrm>
            <a:off x="4178300" y="4524375"/>
            <a:ext cx="1752600" cy="914400"/>
          </a:xfrm>
          <a:prstGeom prst="ellipse">
            <a:avLst/>
          </a:prstGeom>
          <a:solidFill>
            <a:srgbClr val="FF99CC"/>
          </a:solidFill>
          <a:ln w="28575">
            <a:solidFill>
              <a:schemeClr val="tx1"/>
            </a:solidFill>
            <a:round/>
            <a:headEnd type="none" w="sm" len="sm"/>
            <a:tailEnd type="none" w="sm" len="sm"/>
          </a:ln>
          <a:effectLst/>
        </p:spPr>
        <p:txBody>
          <a:bodyPr wrap="none" anchor="ctr"/>
          <a:lstStyle/>
          <a:p>
            <a:pPr defTabSz="228600"/>
            <a:r>
              <a:rPr lang="en-US" altLang="en-US"/>
              <a:t>Create</a:t>
            </a:r>
          </a:p>
          <a:p>
            <a:pPr defTabSz="228600"/>
            <a:r>
              <a:rPr lang="en-US" altLang="en-US"/>
              <a:t>Job.</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mtClean="0"/>
              <a:t>Predefined Roles</a:t>
            </a:r>
          </a:p>
        </p:txBody>
      </p:sp>
      <p:graphicFrame>
        <p:nvGraphicFramePr>
          <p:cNvPr id="350211" name="Group 3"/>
          <p:cNvGraphicFramePr>
            <a:graphicFrameLocks noGrp="1"/>
          </p:cNvGraphicFramePr>
          <p:nvPr/>
        </p:nvGraphicFramePr>
        <p:xfrm>
          <a:off x="895350" y="1671638"/>
          <a:ext cx="7466013" cy="4308412"/>
        </p:xfrm>
        <a:graphic>
          <a:graphicData uri="http://schemas.openxmlformats.org/drawingml/2006/table">
            <a:tbl>
              <a:tblPr/>
              <a:tblGrid>
                <a:gridCol w="2154238"/>
                <a:gridCol w="5311775"/>
              </a:tblGrid>
              <a:tr h="512763">
                <a:tc>
                  <a:txBody>
                    <a:bodyPr/>
                    <a:lstStyle>
                      <a:lvl1pPr algn="l" defTabSz="228600">
                        <a:buClr>
                          <a:srgbClr val="000000"/>
                        </a:buClr>
                        <a:defRPr sz="2000">
                          <a:solidFill>
                            <a:schemeClr val="tx1"/>
                          </a:solidFill>
                          <a:latin typeface="Arial" charset="0"/>
                        </a:defRPr>
                      </a:lvl1pPr>
                      <a:lvl2pPr marL="100013" indent="14288" algn="l" defTabSz="228600">
                        <a:defRPr sz="2000">
                          <a:solidFill>
                            <a:schemeClr val="tx1"/>
                          </a:solidFill>
                          <a:latin typeface="Arial" charset="0"/>
                        </a:defRPr>
                      </a:lvl2pPr>
                      <a:lvl3pPr marL="495300" indent="193675" algn="l" defTabSz="228600">
                        <a:defRPr>
                          <a:solidFill>
                            <a:schemeClr val="tx1"/>
                          </a:solidFill>
                          <a:latin typeface="Arial" charset="0"/>
                        </a:defRPr>
                      </a:lvl3pPr>
                      <a:lvl4pPr marL="1147763" indent="-12700" algn="l" defTabSz="228600">
                        <a:buClr>
                          <a:schemeClr val="accent2"/>
                        </a:buClr>
                        <a:buSzPct val="45000"/>
                        <a:defRPr sz="1600">
                          <a:solidFill>
                            <a:schemeClr val="tx1"/>
                          </a:solidFill>
                          <a:latin typeface="Arial" charset="0"/>
                        </a:defRPr>
                      </a:lvl4pPr>
                      <a:lvl5pPr marL="1497013" indent="-15875" algn="l" defTabSz="228600">
                        <a:buClr>
                          <a:schemeClr val="accent2"/>
                        </a:buClr>
                        <a:buSzPct val="55000"/>
                        <a:defRPr sz="1400">
                          <a:solidFill>
                            <a:schemeClr val="tx1"/>
                          </a:solidFill>
                          <a:latin typeface="Arial" charset="0"/>
                        </a:defRPr>
                      </a:lvl5pPr>
                      <a:lvl6pPr marL="1954213" indent="-15875" defTabSz="228600" fontAlgn="base">
                        <a:spcBef>
                          <a:spcPct val="20000"/>
                        </a:spcBef>
                        <a:spcAft>
                          <a:spcPct val="0"/>
                        </a:spcAft>
                        <a:buClr>
                          <a:schemeClr val="accent2"/>
                        </a:buClr>
                        <a:buSzPct val="55000"/>
                        <a:buFont typeface="Arial" charset="0"/>
                        <a:defRPr sz="1400">
                          <a:solidFill>
                            <a:schemeClr val="tx1"/>
                          </a:solidFill>
                          <a:latin typeface="Arial" charset="0"/>
                        </a:defRPr>
                      </a:lvl6pPr>
                      <a:lvl7pPr marL="2411413" indent="-15875" defTabSz="228600" fontAlgn="base">
                        <a:spcBef>
                          <a:spcPct val="20000"/>
                        </a:spcBef>
                        <a:spcAft>
                          <a:spcPct val="0"/>
                        </a:spcAft>
                        <a:buClr>
                          <a:schemeClr val="accent2"/>
                        </a:buClr>
                        <a:buSzPct val="55000"/>
                        <a:buFont typeface="Arial" charset="0"/>
                        <a:defRPr sz="1400">
                          <a:solidFill>
                            <a:schemeClr val="tx1"/>
                          </a:solidFill>
                          <a:latin typeface="Arial" charset="0"/>
                        </a:defRPr>
                      </a:lvl7pPr>
                      <a:lvl8pPr marL="2868613" indent="-15875" defTabSz="228600" fontAlgn="base">
                        <a:spcBef>
                          <a:spcPct val="20000"/>
                        </a:spcBef>
                        <a:spcAft>
                          <a:spcPct val="0"/>
                        </a:spcAft>
                        <a:buClr>
                          <a:schemeClr val="accent2"/>
                        </a:buClr>
                        <a:buSzPct val="55000"/>
                        <a:buFont typeface="Arial" charset="0"/>
                        <a:defRPr sz="1400">
                          <a:solidFill>
                            <a:schemeClr val="tx1"/>
                          </a:solidFill>
                          <a:latin typeface="Arial" charset="0"/>
                        </a:defRPr>
                      </a:lvl8pPr>
                      <a:lvl9pPr marL="3325813" indent="-15875" defTabSz="228600" fontAlgn="base">
                        <a:spcBef>
                          <a:spcPct val="20000"/>
                        </a:spcBef>
                        <a:spcAft>
                          <a:spcPct val="0"/>
                        </a:spcAft>
                        <a:buClr>
                          <a:schemeClr val="accent2"/>
                        </a:buClr>
                        <a:buSzPct val="55000"/>
                        <a:buFont typeface="Arial" charset="0"/>
                        <a:defRPr sz="1400">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bg1"/>
                          </a:solidFill>
                          <a:effectLst/>
                          <a:latin typeface="Arial" charset="0"/>
                        </a:rPr>
                        <a:t>Role</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lvl1pPr algn="l" defTabSz="228600">
                        <a:buClr>
                          <a:srgbClr val="000000"/>
                        </a:buClr>
                        <a:defRPr sz="2000">
                          <a:solidFill>
                            <a:schemeClr val="tx1"/>
                          </a:solidFill>
                          <a:latin typeface="Arial" charset="0"/>
                        </a:defRPr>
                      </a:lvl1pPr>
                      <a:lvl2pPr marL="100013" indent="14288" algn="l" defTabSz="228600">
                        <a:defRPr sz="2000">
                          <a:solidFill>
                            <a:schemeClr val="tx1"/>
                          </a:solidFill>
                          <a:latin typeface="Arial" charset="0"/>
                        </a:defRPr>
                      </a:lvl2pPr>
                      <a:lvl3pPr marL="495300" indent="193675" algn="l" defTabSz="228600">
                        <a:defRPr>
                          <a:solidFill>
                            <a:schemeClr val="tx1"/>
                          </a:solidFill>
                          <a:latin typeface="Arial" charset="0"/>
                        </a:defRPr>
                      </a:lvl3pPr>
                      <a:lvl4pPr marL="1147763" indent="-12700" algn="l" defTabSz="228600">
                        <a:buClr>
                          <a:schemeClr val="accent2"/>
                        </a:buClr>
                        <a:buSzPct val="45000"/>
                        <a:defRPr sz="1600">
                          <a:solidFill>
                            <a:schemeClr val="tx1"/>
                          </a:solidFill>
                          <a:latin typeface="Arial" charset="0"/>
                        </a:defRPr>
                      </a:lvl4pPr>
                      <a:lvl5pPr marL="1497013" indent="-15875" algn="l" defTabSz="228600">
                        <a:buClr>
                          <a:schemeClr val="accent2"/>
                        </a:buClr>
                        <a:buSzPct val="55000"/>
                        <a:defRPr sz="1400">
                          <a:solidFill>
                            <a:schemeClr val="tx1"/>
                          </a:solidFill>
                          <a:latin typeface="Arial" charset="0"/>
                        </a:defRPr>
                      </a:lvl5pPr>
                      <a:lvl6pPr marL="1954213" indent="-15875" defTabSz="228600" fontAlgn="base">
                        <a:spcBef>
                          <a:spcPct val="20000"/>
                        </a:spcBef>
                        <a:spcAft>
                          <a:spcPct val="0"/>
                        </a:spcAft>
                        <a:buClr>
                          <a:schemeClr val="accent2"/>
                        </a:buClr>
                        <a:buSzPct val="55000"/>
                        <a:buFont typeface="Arial" charset="0"/>
                        <a:defRPr sz="1400">
                          <a:solidFill>
                            <a:schemeClr val="tx1"/>
                          </a:solidFill>
                          <a:latin typeface="Arial" charset="0"/>
                        </a:defRPr>
                      </a:lvl6pPr>
                      <a:lvl7pPr marL="2411413" indent="-15875" defTabSz="228600" fontAlgn="base">
                        <a:spcBef>
                          <a:spcPct val="20000"/>
                        </a:spcBef>
                        <a:spcAft>
                          <a:spcPct val="0"/>
                        </a:spcAft>
                        <a:buClr>
                          <a:schemeClr val="accent2"/>
                        </a:buClr>
                        <a:buSzPct val="55000"/>
                        <a:buFont typeface="Arial" charset="0"/>
                        <a:defRPr sz="1400">
                          <a:solidFill>
                            <a:schemeClr val="tx1"/>
                          </a:solidFill>
                          <a:latin typeface="Arial" charset="0"/>
                        </a:defRPr>
                      </a:lvl7pPr>
                      <a:lvl8pPr marL="2868613" indent="-15875" defTabSz="228600" fontAlgn="base">
                        <a:spcBef>
                          <a:spcPct val="20000"/>
                        </a:spcBef>
                        <a:spcAft>
                          <a:spcPct val="0"/>
                        </a:spcAft>
                        <a:buClr>
                          <a:schemeClr val="accent2"/>
                        </a:buClr>
                        <a:buSzPct val="55000"/>
                        <a:buFont typeface="Arial" charset="0"/>
                        <a:defRPr sz="1400">
                          <a:solidFill>
                            <a:schemeClr val="tx1"/>
                          </a:solidFill>
                          <a:latin typeface="Arial" charset="0"/>
                        </a:defRPr>
                      </a:lvl8pPr>
                      <a:lvl9pPr marL="3325813" indent="-15875" defTabSz="228600" fontAlgn="base">
                        <a:spcBef>
                          <a:spcPct val="20000"/>
                        </a:spcBef>
                        <a:spcAft>
                          <a:spcPct val="0"/>
                        </a:spcAft>
                        <a:buClr>
                          <a:schemeClr val="accent2"/>
                        </a:buClr>
                        <a:buSzPct val="55000"/>
                        <a:buFont typeface="Arial" charset="0"/>
                        <a:defRPr sz="1400">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bg1"/>
                          </a:solidFill>
                          <a:effectLst/>
                          <a:latin typeface="Arial" charset="0"/>
                        </a:rPr>
                        <a:t>Privileges Included</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chemeClr val="accent2"/>
                    </a:solidFill>
                  </a:tcPr>
                </a:tc>
              </a:tr>
              <a:tr h="479425">
                <a:tc>
                  <a:txBody>
                    <a:bodyPr/>
                    <a:lstStyle>
                      <a:lvl1pPr algn="l" defTabSz="228600">
                        <a:buClr>
                          <a:srgbClr val="000000"/>
                        </a:buClr>
                        <a:defRPr sz="2000">
                          <a:solidFill>
                            <a:schemeClr val="tx1"/>
                          </a:solidFill>
                          <a:latin typeface="Arial" charset="0"/>
                        </a:defRPr>
                      </a:lvl1pPr>
                      <a:lvl2pPr marL="100013" indent="14288" algn="l" defTabSz="228600">
                        <a:defRPr sz="2000">
                          <a:solidFill>
                            <a:schemeClr val="tx1"/>
                          </a:solidFill>
                          <a:latin typeface="Arial" charset="0"/>
                        </a:defRPr>
                      </a:lvl2pPr>
                      <a:lvl3pPr marL="495300" indent="193675" algn="l" defTabSz="228600">
                        <a:defRPr>
                          <a:solidFill>
                            <a:schemeClr val="tx1"/>
                          </a:solidFill>
                          <a:latin typeface="Arial" charset="0"/>
                        </a:defRPr>
                      </a:lvl3pPr>
                      <a:lvl4pPr marL="1147763" indent="-12700" algn="l" defTabSz="228600">
                        <a:buClr>
                          <a:schemeClr val="accent2"/>
                        </a:buClr>
                        <a:buSzPct val="45000"/>
                        <a:defRPr sz="1600">
                          <a:solidFill>
                            <a:schemeClr val="tx1"/>
                          </a:solidFill>
                          <a:latin typeface="Arial" charset="0"/>
                        </a:defRPr>
                      </a:lvl4pPr>
                      <a:lvl5pPr marL="1497013" indent="-15875" algn="l" defTabSz="228600">
                        <a:buClr>
                          <a:schemeClr val="accent2"/>
                        </a:buClr>
                        <a:buSzPct val="55000"/>
                        <a:defRPr sz="1400">
                          <a:solidFill>
                            <a:schemeClr val="tx1"/>
                          </a:solidFill>
                          <a:latin typeface="Arial" charset="0"/>
                        </a:defRPr>
                      </a:lvl5pPr>
                      <a:lvl6pPr marL="1954213" indent="-15875" defTabSz="228600" fontAlgn="base">
                        <a:spcBef>
                          <a:spcPct val="20000"/>
                        </a:spcBef>
                        <a:spcAft>
                          <a:spcPct val="0"/>
                        </a:spcAft>
                        <a:buClr>
                          <a:schemeClr val="accent2"/>
                        </a:buClr>
                        <a:buSzPct val="55000"/>
                        <a:buFont typeface="Arial" charset="0"/>
                        <a:defRPr sz="1400">
                          <a:solidFill>
                            <a:schemeClr val="tx1"/>
                          </a:solidFill>
                          <a:latin typeface="Arial" charset="0"/>
                        </a:defRPr>
                      </a:lvl6pPr>
                      <a:lvl7pPr marL="2411413" indent="-15875" defTabSz="228600" fontAlgn="base">
                        <a:spcBef>
                          <a:spcPct val="20000"/>
                        </a:spcBef>
                        <a:spcAft>
                          <a:spcPct val="0"/>
                        </a:spcAft>
                        <a:buClr>
                          <a:schemeClr val="accent2"/>
                        </a:buClr>
                        <a:buSzPct val="55000"/>
                        <a:buFont typeface="Arial" charset="0"/>
                        <a:defRPr sz="1400">
                          <a:solidFill>
                            <a:schemeClr val="tx1"/>
                          </a:solidFill>
                          <a:latin typeface="Arial" charset="0"/>
                        </a:defRPr>
                      </a:lvl7pPr>
                      <a:lvl8pPr marL="2868613" indent="-15875" defTabSz="228600" fontAlgn="base">
                        <a:spcBef>
                          <a:spcPct val="20000"/>
                        </a:spcBef>
                        <a:spcAft>
                          <a:spcPct val="0"/>
                        </a:spcAft>
                        <a:buClr>
                          <a:schemeClr val="accent2"/>
                        </a:buClr>
                        <a:buSzPct val="55000"/>
                        <a:buFont typeface="Arial" charset="0"/>
                        <a:defRPr sz="1400">
                          <a:solidFill>
                            <a:schemeClr val="tx1"/>
                          </a:solidFill>
                          <a:latin typeface="Arial" charset="0"/>
                        </a:defRPr>
                      </a:lvl8pPr>
                      <a:lvl9pPr marL="3325813" indent="-15875" defTabSz="228600" fontAlgn="base">
                        <a:spcBef>
                          <a:spcPct val="20000"/>
                        </a:spcBef>
                        <a:spcAft>
                          <a:spcPct val="0"/>
                        </a:spcAft>
                        <a:buClr>
                          <a:schemeClr val="accent2"/>
                        </a:buClr>
                        <a:buSzPct val="55000"/>
                        <a:buFont typeface="Arial" charset="0"/>
                        <a:defRPr sz="1400">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600" b="0" i="0" u="none" strike="noStrike" cap="none" normalizeH="0" baseline="0" smtClean="0">
                          <a:ln>
                            <a:noFill/>
                          </a:ln>
                          <a:solidFill>
                            <a:schemeClr val="tx1"/>
                          </a:solidFill>
                          <a:effectLst/>
                          <a:latin typeface="Courier New" pitchFamily="49" charset="0"/>
                        </a:rPr>
                        <a:t>CONNECT</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lvl1pPr algn="l" defTabSz="228600">
                        <a:buClr>
                          <a:srgbClr val="000000"/>
                        </a:buClr>
                        <a:defRPr sz="2000">
                          <a:solidFill>
                            <a:schemeClr val="tx1"/>
                          </a:solidFill>
                          <a:latin typeface="Arial" charset="0"/>
                        </a:defRPr>
                      </a:lvl1pPr>
                      <a:lvl2pPr marL="100013" indent="14288" algn="l" defTabSz="228600">
                        <a:defRPr sz="2000">
                          <a:solidFill>
                            <a:schemeClr val="tx1"/>
                          </a:solidFill>
                          <a:latin typeface="Arial" charset="0"/>
                        </a:defRPr>
                      </a:lvl2pPr>
                      <a:lvl3pPr marL="495300" indent="193675" algn="l" defTabSz="228600">
                        <a:defRPr>
                          <a:solidFill>
                            <a:schemeClr val="tx1"/>
                          </a:solidFill>
                          <a:latin typeface="Arial" charset="0"/>
                        </a:defRPr>
                      </a:lvl3pPr>
                      <a:lvl4pPr marL="1147763" indent="-12700" algn="l" defTabSz="228600">
                        <a:buClr>
                          <a:schemeClr val="accent2"/>
                        </a:buClr>
                        <a:buSzPct val="45000"/>
                        <a:defRPr sz="1600">
                          <a:solidFill>
                            <a:schemeClr val="tx1"/>
                          </a:solidFill>
                          <a:latin typeface="Arial" charset="0"/>
                        </a:defRPr>
                      </a:lvl4pPr>
                      <a:lvl5pPr marL="1497013" indent="-15875" algn="l" defTabSz="228600">
                        <a:buClr>
                          <a:schemeClr val="accent2"/>
                        </a:buClr>
                        <a:buSzPct val="55000"/>
                        <a:defRPr sz="1400">
                          <a:solidFill>
                            <a:schemeClr val="tx1"/>
                          </a:solidFill>
                          <a:latin typeface="Arial" charset="0"/>
                        </a:defRPr>
                      </a:lvl5pPr>
                      <a:lvl6pPr marL="1954213" indent="-15875" defTabSz="228600" fontAlgn="base">
                        <a:spcBef>
                          <a:spcPct val="20000"/>
                        </a:spcBef>
                        <a:spcAft>
                          <a:spcPct val="0"/>
                        </a:spcAft>
                        <a:buClr>
                          <a:schemeClr val="accent2"/>
                        </a:buClr>
                        <a:buSzPct val="55000"/>
                        <a:buFont typeface="Arial" charset="0"/>
                        <a:defRPr sz="1400">
                          <a:solidFill>
                            <a:schemeClr val="tx1"/>
                          </a:solidFill>
                          <a:latin typeface="Arial" charset="0"/>
                        </a:defRPr>
                      </a:lvl6pPr>
                      <a:lvl7pPr marL="2411413" indent="-15875" defTabSz="228600" fontAlgn="base">
                        <a:spcBef>
                          <a:spcPct val="20000"/>
                        </a:spcBef>
                        <a:spcAft>
                          <a:spcPct val="0"/>
                        </a:spcAft>
                        <a:buClr>
                          <a:schemeClr val="accent2"/>
                        </a:buClr>
                        <a:buSzPct val="55000"/>
                        <a:buFont typeface="Arial" charset="0"/>
                        <a:defRPr sz="1400">
                          <a:solidFill>
                            <a:schemeClr val="tx1"/>
                          </a:solidFill>
                          <a:latin typeface="Arial" charset="0"/>
                        </a:defRPr>
                      </a:lvl7pPr>
                      <a:lvl8pPr marL="2868613" indent="-15875" defTabSz="228600" fontAlgn="base">
                        <a:spcBef>
                          <a:spcPct val="20000"/>
                        </a:spcBef>
                        <a:spcAft>
                          <a:spcPct val="0"/>
                        </a:spcAft>
                        <a:buClr>
                          <a:schemeClr val="accent2"/>
                        </a:buClr>
                        <a:buSzPct val="55000"/>
                        <a:buFont typeface="Arial" charset="0"/>
                        <a:defRPr sz="1400">
                          <a:solidFill>
                            <a:schemeClr val="tx1"/>
                          </a:solidFill>
                          <a:latin typeface="Arial" charset="0"/>
                        </a:defRPr>
                      </a:lvl8pPr>
                      <a:lvl9pPr marL="3325813" indent="-15875" defTabSz="228600" fontAlgn="base">
                        <a:spcBef>
                          <a:spcPct val="20000"/>
                        </a:spcBef>
                        <a:spcAft>
                          <a:spcPct val="0"/>
                        </a:spcAft>
                        <a:buClr>
                          <a:schemeClr val="accent2"/>
                        </a:buClr>
                        <a:buSzPct val="55000"/>
                        <a:buFont typeface="Arial" charset="0"/>
                        <a:defRPr sz="1400">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600" b="0" i="0" u="none" strike="noStrike" cap="none" normalizeH="0" baseline="0" smtClean="0">
                          <a:ln>
                            <a:noFill/>
                          </a:ln>
                          <a:solidFill>
                            <a:schemeClr val="tx1"/>
                          </a:solidFill>
                          <a:effectLst/>
                          <a:latin typeface="Courier New" pitchFamily="49" charset="0"/>
                        </a:rPr>
                        <a:t>CREATE SESSION</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r>
              <a:tr h="479425">
                <a:tc>
                  <a:txBody>
                    <a:bodyPr/>
                    <a:lstStyle>
                      <a:lvl1pPr algn="l" defTabSz="228600">
                        <a:buClr>
                          <a:srgbClr val="000000"/>
                        </a:buClr>
                        <a:defRPr sz="2000">
                          <a:solidFill>
                            <a:schemeClr val="tx1"/>
                          </a:solidFill>
                          <a:latin typeface="Arial" charset="0"/>
                        </a:defRPr>
                      </a:lvl1pPr>
                      <a:lvl2pPr marL="100013" indent="14288" algn="l" defTabSz="228600">
                        <a:defRPr sz="2000">
                          <a:solidFill>
                            <a:schemeClr val="tx1"/>
                          </a:solidFill>
                          <a:latin typeface="Arial" charset="0"/>
                        </a:defRPr>
                      </a:lvl2pPr>
                      <a:lvl3pPr marL="495300" indent="193675" algn="l" defTabSz="228600">
                        <a:defRPr>
                          <a:solidFill>
                            <a:schemeClr val="tx1"/>
                          </a:solidFill>
                          <a:latin typeface="Arial" charset="0"/>
                        </a:defRPr>
                      </a:lvl3pPr>
                      <a:lvl4pPr marL="1147763" indent="-12700" algn="l" defTabSz="228600">
                        <a:buClr>
                          <a:schemeClr val="accent2"/>
                        </a:buClr>
                        <a:buSzPct val="45000"/>
                        <a:defRPr sz="1600">
                          <a:solidFill>
                            <a:schemeClr val="tx1"/>
                          </a:solidFill>
                          <a:latin typeface="Arial" charset="0"/>
                        </a:defRPr>
                      </a:lvl4pPr>
                      <a:lvl5pPr marL="1497013" indent="-15875" algn="l" defTabSz="228600">
                        <a:buClr>
                          <a:schemeClr val="accent2"/>
                        </a:buClr>
                        <a:buSzPct val="55000"/>
                        <a:defRPr sz="1400">
                          <a:solidFill>
                            <a:schemeClr val="tx1"/>
                          </a:solidFill>
                          <a:latin typeface="Arial" charset="0"/>
                        </a:defRPr>
                      </a:lvl5pPr>
                      <a:lvl6pPr marL="1954213" indent="-15875" defTabSz="228600" fontAlgn="base">
                        <a:spcBef>
                          <a:spcPct val="20000"/>
                        </a:spcBef>
                        <a:spcAft>
                          <a:spcPct val="0"/>
                        </a:spcAft>
                        <a:buClr>
                          <a:schemeClr val="accent2"/>
                        </a:buClr>
                        <a:buSzPct val="55000"/>
                        <a:buFont typeface="Arial" charset="0"/>
                        <a:defRPr sz="1400">
                          <a:solidFill>
                            <a:schemeClr val="tx1"/>
                          </a:solidFill>
                          <a:latin typeface="Arial" charset="0"/>
                        </a:defRPr>
                      </a:lvl6pPr>
                      <a:lvl7pPr marL="2411413" indent="-15875" defTabSz="228600" fontAlgn="base">
                        <a:spcBef>
                          <a:spcPct val="20000"/>
                        </a:spcBef>
                        <a:spcAft>
                          <a:spcPct val="0"/>
                        </a:spcAft>
                        <a:buClr>
                          <a:schemeClr val="accent2"/>
                        </a:buClr>
                        <a:buSzPct val="55000"/>
                        <a:buFont typeface="Arial" charset="0"/>
                        <a:defRPr sz="1400">
                          <a:solidFill>
                            <a:schemeClr val="tx1"/>
                          </a:solidFill>
                          <a:latin typeface="Arial" charset="0"/>
                        </a:defRPr>
                      </a:lvl7pPr>
                      <a:lvl8pPr marL="2868613" indent="-15875" defTabSz="228600" fontAlgn="base">
                        <a:spcBef>
                          <a:spcPct val="20000"/>
                        </a:spcBef>
                        <a:spcAft>
                          <a:spcPct val="0"/>
                        </a:spcAft>
                        <a:buClr>
                          <a:schemeClr val="accent2"/>
                        </a:buClr>
                        <a:buSzPct val="55000"/>
                        <a:buFont typeface="Arial" charset="0"/>
                        <a:defRPr sz="1400">
                          <a:solidFill>
                            <a:schemeClr val="tx1"/>
                          </a:solidFill>
                          <a:latin typeface="Arial" charset="0"/>
                        </a:defRPr>
                      </a:lvl8pPr>
                      <a:lvl9pPr marL="3325813" indent="-15875" defTabSz="228600" fontAlgn="base">
                        <a:spcBef>
                          <a:spcPct val="20000"/>
                        </a:spcBef>
                        <a:spcAft>
                          <a:spcPct val="0"/>
                        </a:spcAft>
                        <a:buClr>
                          <a:schemeClr val="accent2"/>
                        </a:buClr>
                        <a:buSzPct val="55000"/>
                        <a:buFont typeface="Arial" charset="0"/>
                        <a:defRPr sz="1400">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600" b="0" i="0" u="none" strike="noStrike" cap="none" normalizeH="0" baseline="0" smtClean="0">
                          <a:ln>
                            <a:noFill/>
                          </a:ln>
                          <a:solidFill>
                            <a:schemeClr val="tx1"/>
                          </a:solidFill>
                          <a:effectLst/>
                          <a:latin typeface="Courier New" pitchFamily="49" charset="0"/>
                        </a:rPr>
                        <a:t>RESOURCE</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lvl1pPr algn="l" defTabSz="228600">
                        <a:buClr>
                          <a:srgbClr val="000000"/>
                        </a:buClr>
                        <a:defRPr sz="2000">
                          <a:solidFill>
                            <a:schemeClr val="tx1"/>
                          </a:solidFill>
                          <a:latin typeface="Arial" charset="0"/>
                        </a:defRPr>
                      </a:lvl1pPr>
                      <a:lvl2pPr marL="100013" indent="14288" algn="l" defTabSz="228600">
                        <a:defRPr sz="2000">
                          <a:solidFill>
                            <a:schemeClr val="tx1"/>
                          </a:solidFill>
                          <a:latin typeface="Arial" charset="0"/>
                        </a:defRPr>
                      </a:lvl2pPr>
                      <a:lvl3pPr marL="495300" indent="193675" algn="l" defTabSz="228600">
                        <a:defRPr>
                          <a:solidFill>
                            <a:schemeClr val="tx1"/>
                          </a:solidFill>
                          <a:latin typeface="Arial" charset="0"/>
                        </a:defRPr>
                      </a:lvl3pPr>
                      <a:lvl4pPr marL="1147763" indent="-12700" algn="l" defTabSz="228600">
                        <a:buClr>
                          <a:schemeClr val="accent2"/>
                        </a:buClr>
                        <a:buSzPct val="45000"/>
                        <a:defRPr sz="1600">
                          <a:solidFill>
                            <a:schemeClr val="tx1"/>
                          </a:solidFill>
                          <a:latin typeface="Arial" charset="0"/>
                        </a:defRPr>
                      </a:lvl4pPr>
                      <a:lvl5pPr marL="1497013" indent="-15875" algn="l" defTabSz="228600">
                        <a:buClr>
                          <a:schemeClr val="accent2"/>
                        </a:buClr>
                        <a:buSzPct val="55000"/>
                        <a:defRPr sz="1400">
                          <a:solidFill>
                            <a:schemeClr val="tx1"/>
                          </a:solidFill>
                          <a:latin typeface="Arial" charset="0"/>
                        </a:defRPr>
                      </a:lvl5pPr>
                      <a:lvl6pPr marL="1954213" indent="-15875" defTabSz="228600" fontAlgn="base">
                        <a:spcBef>
                          <a:spcPct val="20000"/>
                        </a:spcBef>
                        <a:spcAft>
                          <a:spcPct val="0"/>
                        </a:spcAft>
                        <a:buClr>
                          <a:schemeClr val="accent2"/>
                        </a:buClr>
                        <a:buSzPct val="55000"/>
                        <a:buFont typeface="Arial" charset="0"/>
                        <a:defRPr sz="1400">
                          <a:solidFill>
                            <a:schemeClr val="tx1"/>
                          </a:solidFill>
                          <a:latin typeface="Arial" charset="0"/>
                        </a:defRPr>
                      </a:lvl6pPr>
                      <a:lvl7pPr marL="2411413" indent="-15875" defTabSz="228600" fontAlgn="base">
                        <a:spcBef>
                          <a:spcPct val="20000"/>
                        </a:spcBef>
                        <a:spcAft>
                          <a:spcPct val="0"/>
                        </a:spcAft>
                        <a:buClr>
                          <a:schemeClr val="accent2"/>
                        </a:buClr>
                        <a:buSzPct val="55000"/>
                        <a:buFont typeface="Arial" charset="0"/>
                        <a:defRPr sz="1400">
                          <a:solidFill>
                            <a:schemeClr val="tx1"/>
                          </a:solidFill>
                          <a:latin typeface="Arial" charset="0"/>
                        </a:defRPr>
                      </a:lvl7pPr>
                      <a:lvl8pPr marL="2868613" indent="-15875" defTabSz="228600" fontAlgn="base">
                        <a:spcBef>
                          <a:spcPct val="20000"/>
                        </a:spcBef>
                        <a:spcAft>
                          <a:spcPct val="0"/>
                        </a:spcAft>
                        <a:buClr>
                          <a:schemeClr val="accent2"/>
                        </a:buClr>
                        <a:buSzPct val="55000"/>
                        <a:buFont typeface="Arial" charset="0"/>
                        <a:defRPr sz="1400">
                          <a:solidFill>
                            <a:schemeClr val="tx1"/>
                          </a:solidFill>
                          <a:latin typeface="Arial" charset="0"/>
                        </a:defRPr>
                      </a:lvl8pPr>
                      <a:lvl9pPr marL="3325813" indent="-15875" defTabSz="228600" fontAlgn="base">
                        <a:spcBef>
                          <a:spcPct val="20000"/>
                        </a:spcBef>
                        <a:spcAft>
                          <a:spcPct val="0"/>
                        </a:spcAft>
                        <a:buClr>
                          <a:schemeClr val="accent2"/>
                        </a:buClr>
                        <a:buSzPct val="55000"/>
                        <a:buFont typeface="Arial" charset="0"/>
                        <a:defRPr sz="1400">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600" b="0" i="0" u="none" strike="noStrike" cap="none" normalizeH="0" baseline="0" smtClean="0">
                          <a:ln>
                            <a:noFill/>
                          </a:ln>
                          <a:solidFill>
                            <a:schemeClr val="tx1"/>
                          </a:solidFill>
                          <a:effectLst/>
                          <a:latin typeface="Courier New" pitchFamily="49" charset="0"/>
                        </a:rPr>
                        <a:t>CREATE CLUSTER</a:t>
                      </a:r>
                      <a:r>
                        <a:rPr kumimoji="0" lang="en-US" altLang="en-US" sz="1600" b="0" i="0" u="none" strike="noStrike" cap="none" normalizeH="0" baseline="0" smtClean="0">
                          <a:ln>
                            <a:noFill/>
                          </a:ln>
                          <a:solidFill>
                            <a:schemeClr val="tx1"/>
                          </a:solidFill>
                          <a:effectLst/>
                          <a:latin typeface="Arial" charset="0"/>
                        </a:rPr>
                        <a:t>,</a:t>
                      </a:r>
                      <a:r>
                        <a:rPr kumimoji="0" lang="en-US" altLang="en-US" sz="1600" b="0" i="0" u="none" strike="noStrike" cap="none" normalizeH="0" baseline="0" smtClean="0">
                          <a:ln>
                            <a:noFill/>
                          </a:ln>
                          <a:solidFill>
                            <a:schemeClr val="tx1"/>
                          </a:solidFill>
                          <a:effectLst/>
                          <a:latin typeface="Courier New" pitchFamily="49" charset="0"/>
                        </a:rPr>
                        <a:t> CREATE INDEXTYPE</a:t>
                      </a:r>
                      <a:r>
                        <a:rPr kumimoji="0" lang="en-US" altLang="en-US" sz="1600" b="0" i="0" u="none" strike="noStrike" cap="none" normalizeH="0" baseline="0" smtClean="0">
                          <a:ln>
                            <a:noFill/>
                          </a:ln>
                          <a:solidFill>
                            <a:schemeClr val="tx1"/>
                          </a:solidFill>
                          <a:effectLst/>
                          <a:latin typeface="Arial" charset="0"/>
                        </a:rPr>
                        <a:t>,</a:t>
                      </a:r>
                      <a:r>
                        <a:rPr kumimoji="0" lang="en-US" altLang="en-US" sz="1600" b="0" i="0" u="none" strike="noStrike" cap="none" normalizeH="0" baseline="0" smtClean="0">
                          <a:ln>
                            <a:noFill/>
                          </a:ln>
                          <a:solidFill>
                            <a:schemeClr val="tx1"/>
                          </a:solidFill>
                          <a:effectLst/>
                          <a:latin typeface="Courier New" pitchFamily="49" charset="0"/>
                        </a:rPr>
                        <a:t> CREATE OPERATOR</a:t>
                      </a:r>
                      <a:r>
                        <a:rPr kumimoji="0" lang="en-US" altLang="en-US" sz="1600" b="0" i="0" u="none" strike="noStrike" cap="none" normalizeH="0" baseline="0" smtClean="0">
                          <a:ln>
                            <a:noFill/>
                          </a:ln>
                          <a:solidFill>
                            <a:schemeClr val="tx1"/>
                          </a:solidFill>
                          <a:effectLst/>
                          <a:latin typeface="Arial" charset="0"/>
                        </a:rPr>
                        <a:t>,</a:t>
                      </a:r>
                      <a:r>
                        <a:rPr kumimoji="0" lang="en-US" altLang="en-US" sz="1600" b="0" i="0" u="none" strike="noStrike" cap="none" normalizeH="0" baseline="0" smtClean="0">
                          <a:ln>
                            <a:noFill/>
                          </a:ln>
                          <a:solidFill>
                            <a:schemeClr val="tx1"/>
                          </a:solidFill>
                          <a:effectLst/>
                          <a:latin typeface="Courier New" pitchFamily="49" charset="0"/>
                        </a:rPr>
                        <a:t> CREATE PROCEDURE</a:t>
                      </a:r>
                      <a:r>
                        <a:rPr kumimoji="0" lang="en-US" altLang="en-US" sz="1600" b="0" i="0" u="none" strike="noStrike" cap="none" normalizeH="0" baseline="0" smtClean="0">
                          <a:ln>
                            <a:noFill/>
                          </a:ln>
                          <a:solidFill>
                            <a:schemeClr val="tx1"/>
                          </a:solidFill>
                          <a:effectLst/>
                          <a:latin typeface="Arial" charset="0"/>
                        </a:rPr>
                        <a:t>,</a:t>
                      </a:r>
                      <a:r>
                        <a:rPr kumimoji="0" lang="en-US" altLang="en-US" sz="1600" b="0" i="0" u="none" strike="noStrike" cap="none" normalizeH="0" baseline="0" smtClean="0">
                          <a:ln>
                            <a:noFill/>
                          </a:ln>
                          <a:solidFill>
                            <a:schemeClr val="tx1"/>
                          </a:solidFill>
                          <a:effectLst/>
                          <a:latin typeface="Courier New" pitchFamily="49" charset="0"/>
                        </a:rPr>
                        <a:t> CREATE SEQUENCE</a:t>
                      </a:r>
                      <a:r>
                        <a:rPr kumimoji="0" lang="en-US" altLang="en-US" sz="1600" b="0" i="0" u="none" strike="noStrike" cap="none" normalizeH="0" baseline="0" smtClean="0">
                          <a:ln>
                            <a:noFill/>
                          </a:ln>
                          <a:solidFill>
                            <a:schemeClr val="tx1"/>
                          </a:solidFill>
                          <a:effectLst/>
                          <a:latin typeface="Arial" charset="0"/>
                        </a:rPr>
                        <a:t>,</a:t>
                      </a:r>
                      <a:r>
                        <a:rPr kumimoji="0" lang="en-US" altLang="en-US" sz="1600" b="0" i="0" u="none" strike="noStrike" cap="none" normalizeH="0" baseline="0" smtClean="0">
                          <a:ln>
                            <a:noFill/>
                          </a:ln>
                          <a:solidFill>
                            <a:schemeClr val="tx1"/>
                          </a:solidFill>
                          <a:effectLst/>
                          <a:latin typeface="Courier New" pitchFamily="49" charset="0"/>
                        </a:rPr>
                        <a:t> CREATE TABLE</a:t>
                      </a:r>
                      <a:r>
                        <a:rPr kumimoji="0" lang="en-US" altLang="en-US" sz="1600" b="0" i="0" u="none" strike="noStrike" cap="none" normalizeH="0" baseline="0" smtClean="0">
                          <a:ln>
                            <a:noFill/>
                          </a:ln>
                          <a:solidFill>
                            <a:schemeClr val="tx1"/>
                          </a:solidFill>
                          <a:effectLst/>
                          <a:latin typeface="Arial" charset="0"/>
                        </a:rPr>
                        <a:t>,</a:t>
                      </a:r>
                      <a:r>
                        <a:rPr kumimoji="0" lang="en-US" altLang="en-US" sz="1600" b="0" i="0" u="none" strike="noStrike" cap="none" normalizeH="0" baseline="0" smtClean="0">
                          <a:ln>
                            <a:noFill/>
                          </a:ln>
                          <a:solidFill>
                            <a:schemeClr val="tx1"/>
                          </a:solidFill>
                          <a:effectLst/>
                          <a:latin typeface="Courier New" pitchFamily="49" charset="0"/>
                        </a:rPr>
                        <a:t> CREATE TRIGGER</a:t>
                      </a:r>
                      <a:r>
                        <a:rPr kumimoji="0" lang="en-US" altLang="en-US" sz="1600" b="0" i="0" u="none" strike="noStrike" cap="none" normalizeH="0" baseline="0" smtClean="0">
                          <a:ln>
                            <a:noFill/>
                          </a:ln>
                          <a:solidFill>
                            <a:schemeClr val="tx1"/>
                          </a:solidFill>
                          <a:effectLst/>
                          <a:latin typeface="Arial" charset="0"/>
                        </a:rPr>
                        <a:t>,</a:t>
                      </a:r>
                      <a:r>
                        <a:rPr kumimoji="0" lang="en-US" altLang="en-US" sz="1600" b="0" i="0" u="none" strike="noStrike" cap="none" normalizeH="0" baseline="0" smtClean="0">
                          <a:ln>
                            <a:noFill/>
                          </a:ln>
                          <a:solidFill>
                            <a:schemeClr val="tx1"/>
                          </a:solidFill>
                          <a:effectLst/>
                          <a:latin typeface="Courier New" pitchFamily="49" charset="0"/>
                        </a:rPr>
                        <a:t> CREATE TYPE</a:t>
                      </a:r>
                      <a:endParaRPr kumimoji="0" lang="en-US" altLang="en-US" sz="1600" b="0" i="0" u="none" strike="noStrike" cap="none" normalizeH="0" baseline="0" smtClean="0">
                        <a:ln>
                          <a:noFill/>
                        </a:ln>
                        <a:solidFill>
                          <a:schemeClr val="tx1"/>
                        </a:solidFill>
                        <a:effectLst/>
                        <a:latin typeface="Arial"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r>
              <a:tr h="479425">
                <a:tc>
                  <a:txBody>
                    <a:bodyPr/>
                    <a:lstStyle>
                      <a:lvl1pPr algn="l" defTabSz="228600">
                        <a:buClr>
                          <a:srgbClr val="000000"/>
                        </a:buClr>
                        <a:defRPr sz="2000">
                          <a:solidFill>
                            <a:schemeClr val="tx1"/>
                          </a:solidFill>
                          <a:latin typeface="Arial" charset="0"/>
                        </a:defRPr>
                      </a:lvl1pPr>
                      <a:lvl2pPr marL="100013" indent="14288" algn="l" defTabSz="228600">
                        <a:defRPr sz="2000">
                          <a:solidFill>
                            <a:schemeClr val="tx1"/>
                          </a:solidFill>
                          <a:latin typeface="Arial" charset="0"/>
                        </a:defRPr>
                      </a:lvl2pPr>
                      <a:lvl3pPr marL="495300" indent="193675" algn="l" defTabSz="228600">
                        <a:defRPr>
                          <a:solidFill>
                            <a:schemeClr val="tx1"/>
                          </a:solidFill>
                          <a:latin typeface="Arial" charset="0"/>
                        </a:defRPr>
                      </a:lvl3pPr>
                      <a:lvl4pPr marL="1147763" indent="-12700" algn="l" defTabSz="228600">
                        <a:buClr>
                          <a:schemeClr val="accent2"/>
                        </a:buClr>
                        <a:buSzPct val="45000"/>
                        <a:defRPr sz="1600">
                          <a:solidFill>
                            <a:schemeClr val="tx1"/>
                          </a:solidFill>
                          <a:latin typeface="Arial" charset="0"/>
                        </a:defRPr>
                      </a:lvl4pPr>
                      <a:lvl5pPr marL="1497013" indent="-15875" algn="l" defTabSz="228600">
                        <a:buClr>
                          <a:schemeClr val="accent2"/>
                        </a:buClr>
                        <a:buSzPct val="55000"/>
                        <a:defRPr sz="1400">
                          <a:solidFill>
                            <a:schemeClr val="tx1"/>
                          </a:solidFill>
                          <a:latin typeface="Arial" charset="0"/>
                        </a:defRPr>
                      </a:lvl5pPr>
                      <a:lvl6pPr marL="1954213" indent="-15875" defTabSz="228600" fontAlgn="base">
                        <a:spcBef>
                          <a:spcPct val="20000"/>
                        </a:spcBef>
                        <a:spcAft>
                          <a:spcPct val="0"/>
                        </a:spcAft>
                        <a:buClr>
                          <a:schemeClr val="accent2"/>
                        </a:buClr>
                        <a:buSzPct val="55000"/>
                        <a:buFont typeface="Arial" charset="0"/>
                        <a:defRPr sz="1400">
                          <a:solidFill>
                            <a:schemeClr val="tx1"/>
                          </a:solidFill>
                          <a:latin typeface="Arial" charset="0"/>
                        </a:defRPr>
                      </a:lvl6pPr>
                      <a:lvl7pPr marL="2411413" indent="-15875" defTabSz="228600" fontAlgn="base">
                        <a:spcBef>
                          <a:spcPct val="20000"/>
                        </a:spcBef>
                        <a:spcAft>
                          <a:spcPct val="0"/>
                        </a:spcAft>
                        <a:buClr>
                          <a:schemeClr val="accent2"/>
                        </a:buClr>
                        <a:buSzPct val="55000"/>
                        <a:buFont typeface="Arial" charset="0"/>
                        <a:defRPr sz="1400">
                          <a:solidFill>
                            <a:schemeClr val="tx1"/>
                          </a:solidFill>
                          <a:latin typeface="Arial" charset="0"/>
                        </a:defRPr>
                      </a:lvl7pPr>
                      <a:lvl8pPr marL="2868613" indent="-15875" defTabSz="228600" fontAlgn="base">
                        <a:spcBef>
                          <a:spcPct val="20000"/>
                        </a:spcBef>
                        <a:spcAft>
                          <a:spcPct val="0"/>
                        </a:spcAft>
                        <a:buClr>
                          <a:schemeClr val="accent2"/>
                        </a:buClr>
                        <a:buSzPct val="55000"/>
                        <a:buFont typeface="Arial" charset="0"/>
                        <a:defRPr sz="1400">
                          <a:solidFill>
                            <a:schemeClr val="tx1"/>
                          </a:solidFill>
                          <a:latin typeface="Arial" charset="0"/>
                        </a:defRPr>
                      </a:lvl8pPr>
                      <a:lvl9pPr marL="3325813" indent="-15875" defTabSz="228600" fontAlgn="base">
                        <a:spcBef>
                          <a:spcPct val="20000"/>
                        </a:spcBef>
                        <a:spcAft>
                          <a:spcPct val="0"/>
                        </a:spcAft>
                        <a:buClr>
                          <a:schemeClr val="accent2"/>
                        </a:buClr>
                        <a:buSzPct val="55000"/>
                        <a:buFont typeface="Arial" charset="0"/>
                        <a:defRPr sz="1400">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600" b="0" i="0" u="none" strike="noStrike" cap="none" normalizeH="0" baseline="0" smtClean="0">
                          <a:ln>
                            <a:noFill/>
                          </a:ln>
                          <a:solidFill>
                            <a:schemeClr val="tx1"/>
                          </a:solidFill>
                          <a:effectLst/>
                          <a:latin typeface="Courier New" pitchFamily="49" charset="0"/>
                        </a:rPr>
                        <a:t>SCHEDULER_ ADMIN</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lvl1pPr algn="l" defTabSz="228600">
                        <a:buClr>
                          <a:srgbClr val="000000"/>
                        </a:buClr>
                        <a:defRPr sz="2000">
                          <a:solidFill>
                            <a:schemeClr val="tx1"/>
                          </a:solidFill>
                          <a:latin typeface="Arial" charset="0"/>
                        </a:defRPr>
                      </a:lvl1pPr>
                      <a:lvl2pPr marL="100013" indent="14288" algn="l" defTabSz="228600">
                        <a:defRPr sz="2000">
                          <a:solidFill>
                            <a:schemeClr val="tx1"/>
                          </a:solidFill>
                          <a:latin typeface="Arial" charset="0"/>
                        </a:defRPr>
                      </a:lvl2pPr>
                      <a:lvl3pPr marL="495300" indent="193675" algn="l" defTabSz="228600">
                        <a:defRPr>
                          <a:solidFill>
                            <a:schemeClr val="tx1"/>
                          </a:solidFill>
                          <a:latin typeface="Arial" charset="0"/>
                        </a:defRPr>
                      </a:lvl3pPr>
                      <a:lvl4pPr marL="1147763" indent="-12700" algn="l" defTabSz="228600">
                        <a:buClr>
                          <a:schemeClr val="accent2"/>
                        </a:buClr>
                        <a:buSzPct val="45000"/>
                        <a:defRPr sz="1600">
                          <a:solidFill>
                            <a:schemeClr val="tx1"/>
                          </a:solidFill>
                          <a:latin typeface="Arial" charset="0"/>
                        </a:defRPr>
                      </a:lvl4pPr>
                      <a:lvl5pPr marL="1497013" indent="-15875" algn="l" defTabSz="228600">
                        <a:buClr>
                          <a:schemeClr val="accent2"/>
                        </a:buClr>
                        <a:buSzPct val="55000"/>
                        <a:defRPr sz="1400">
                          <a:solidFill>
                            <a:schemeClr val="tx1"/>
                          </a:solidFill>
                          <a:latin typeface="Arial" charset="0"/>
                        </a:defRPr>
                      </a:lvl5pPr>
                      <a:lvl6pPr marL="1954213" indent="-15875" defTabSz="228600" fontAlgn="base">
                        <a:spcBef>
                          <a:spcPct val="20000"/>
                        </a:spcBef>
                        <a:spcAft>
                          <a:spcPct val="0"/>
                        </a:spcAft>
                        <a:buClr>
                          <a:schemeClr val="accent2"/>
                        </a:buClr>
                        <a:buSzPct val="55000"/>
                        <a:buFont typeface="Arial" charset="0"/>
                        <a:defRPr sz="1400">
                          <a:solidFill>
                            <a:schemeClr val="tx1"/>
                          </a:solidFill>
                          <a:latin typeface="Arial" charset="0"/>
                        </a:defRPr>
                      </a:lvl6pPr>
                      <a:lvl7pPr marL="2411413" indent="-15875" defTabSz="228600" fontAlgn="base">
                        <a:spcBef>
                          <a:spcPct val="20000"/>
                        </a:spcBef>
                        <a:spcAft>
                          <a:spcPct val="0"/>
                        </a:spcAft>
                        <a:buClr>
                          <a:schemeClr val="accent2"/>
                        </a:buClr>
                        <a:buSzPct val="55000"/>
                        <a:buFont typeface="Arial" charset="0"/>
                        <a:defRPr sz="1400">
                          <a:solidFill>
                            <a:schemeClr val="tx1"/>
                          </a:solidFill>
                          <a:latin typeface="Arial" charset="0"/>
                        </a:defRPr>
                      </a:lvl7pPr>
                      <a:lvl8pPr marL="2868613" indent="-15875" defTabSz="228600" fontAlgn="base">
                        <a:spcBef>
                          <a:spcPct val="20000"/>
                        </a:spcBef>
                        <a:spcAft>
                          <a:spcPct val="0"/>
                        </a:spcAft>
                        <a:buClr>
                          <a:schemeClr val="accent2"/>
                        </a:buClr>
                        <a:buSzPct val="55000"/>
                        <a:buFont typeface="Arial" charset="0"/>
                        <a:defRPr sz="1400">
                          <a:solidFill>
                            <a:schemeClr val="tx1"/>
                          </a:solidFill>
                          <a:latin typeface="Arial" charset="0"/>
                        </a:defRPr>
                      </a:lvl8pPr>
                      <a:lvl9pPr marL="3325813" indent="-15875" defTabSz="228600" fontAlgn="base">
                        <a:spcBef>
                          <a:spcPct val="20000"/>
                        </a:spcBef>
                        <a:spcAft>
                          <a:spcPct val="0"/>
                        </a:spcAft>
                        <a:buClr>
                          <a:schemeClr val="accent2"/>
                        </a:buClr>
                        <a:buSzPct val="55000"/>
                        <a:buFont typeface="Arial" charset="0"/>
                        <a:defRPr sz="1400">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600" b="0" i="0" u="none" strike="noStrike" cap="none" normalizeH="0" baseline="0" smtClean="0">
                          <a:ln>
                            <a:noFill/>
                          </a:ln>
                          <a:solidFill>
                            <a:schemeClr val="tx1"/>
                          </a:solidFill>
                          <a:effectLst/>
                          <a:latin typeface="Courier New" pitchFamily="49" charset="0"/>
                        </a:rPr>
                        <a:t>CREATE ANY JOB</a:t>
                      </a:r>
                      <a:r>
                        <a:rPr kumimoji="0" lang="en-US" altLang="en-US" sz="1600" b="0" i="0" u="none" strike="noStrike" cap="none" normalizeH="0" baseline="0" smtClean="0">
                          <a:ln>
                            <a:noFill/>
                          </a:ln>
                          <a:solidFill>
                            <a:schemeClr val="tx1"/>
                          </a:solidFill>
                          <a:effectLst/>
                          <a:latin typeface="Arial" charset="0"/>
                        </a:rPr>
                        <a:t>,</a:t>
                      </a:r>
                      <a:r>
                        <a:rPr kumimoji="0" lang="en-US" altLang="en-US" sz="1600" b="0" i="0" u="none" strike="noStrike" cap="none" normalizeH="0" baseline="0" smtClean="0">
                          <a:ln>
                            <a:noFill/>
                          </a:ln>
                          <a:solidFill>
                            <a:schemeClr val="tx1"/>
                          </a:solidFill>
                          <a:effectLst/>
                          <a:latin typeface="Courier New" pitchFamily="49" charset="0"/>
                        </a:rPr>
                        <a:t> CREATE EXTERNAL JOB</a:t>
                      </a:r>
                      <a:r>
                        <a:rPr kumimoji="0" lang="en-US" altLang="en-US" sz="1600" b="0" i="0" u="none" strike="noStrike" cap="none" normalizeH="0" baseline="0" smtClean="0">
                          <a:ln>
                            <a:noFill/>
                          </a:ln>
                          <a:solidFill>
                            <a:schemeClr val="tx1"/>
                          </a:solidFill>
                          <a:effectLst/>
                          <a:latin typeface="Arial" charset="0"/>
                        </a:rPr>
                        <a:t>,</a:t>
                      </a:r>
                      <a:r>
                        <a:rPr kumimoji="0" lang="en-US" altLang="en-US" sz="1600" b="0" i="0" u="none" strike="noStrike" cap="none" normalizeH="0" baseline="0" smtClean="0">
                          <a:ln>
                            <a:noFill/>
                          </a:ln>
                          <a:solidFill>
                            <a:schemeClr val="tx1"/>
                          </a:solidFill>
                          <a:effectLst/>
                          <a:latin typeface="Courier New" pitchFamily="49" charset="0"/>
                        </a:rPr>
                        <a:t> CREATE JOB</a:t>
                      </a:r>
                      <a:r>
                        <a:rPr kumimoji="0" lang="en-US" altLang="en-US" sz="1600" b="0" i="0" u="none" strike="noStrike" cap="none" normalizeH="0" baseline="0" smtClean="0">
                          <a:ln>
                            <a:noFill/>
                          </a:ln>
                          <a:solidFill>
                            <a:schemeClr val="tx1"/>
                          </a:solidFill>
                          <a:effectLst/>
                          <a:latin typeface="Arial" charset="0"/>
                        </a:rPr>
                        <a:t>,</a:t>
                      </a:r>
                      <a:r>
                        <a:rPr kumimoji="0" lang="en-US" altLang="en-US" sz="1600" b="0" i="0" u="none" strike="noStrike" cap="none" normalizeH="0" baseline="0" smtClean="0">
                          <a:ln>
                            <a:noFill/>
                          </a:ln>
                          <a:solidFill>
                            <a:schemeClr val="tx1"/>
                          </a:solidFill>
                          <a:effectLst/>
                          <a:latin typeface="Courier New" pitchFamily="49" charset="0"/>
                        </a:rPr>
                        <a:t> EXECUTE ANY CLASS</a:t>
                      </a:r>
                      <a:r>
                        <a:rPr kumimoji="0" lang="en-US" altLang="en-US" sz="1600" b="0" i="0" u="none" strike="noStrike" cap="none" normalizeH="0" baseline="0" smtClean="0">
                          <a:ln>
                            <a:noFill/>
                          </a:ln>
                          <a:solidFill>
                            <a:schemeClr val="tx1"/>
                          </a:solidFill>
                          <a:effectLst/>
                          <a:latin typeface="Arial" charset="0"/>
                        </a:rPr>
                        <a:t>,</a:t>
                      </a:r>
                      <a:r>
                        <a:rPr kumimoji="0" lang="en-US" altLang="en-US" sz="1600" b="0" i="0" u="none" strike="noStrike" cap="none" normalizeH="0" baseline="0" smtClean="0">
                          <a:ln>
                            <a:noFill/>
                          </a:ln>
                          <a:solidFill>
                            <a:schemeClr val="tx1"/>
                          </a:solidFill>
                          <a:effectLst/>
                          <a:latin typeface="Courier New" pitchFamily="49" charset="0"/>
                        </a:rPr>
                        <a:t> EXECUTE ANY PROGRAM</a:t>
                      </a:r>
                      <a:r>
                        <a:rPr kumimoji="0" lang="en-US" altLang="en-US" sz="1600" b="0" i="0" u="none" strike="noStrike" cap="none" normalizeH="0" baseline="0" smtClean="0">
                          <a:ln>
                            <a:noFill/>
                          </a:ln>
                          <a:solidFill>
                            <a:schemeClr val="tx1"/>
                          </a:solidFill>
                          <a:effectLst/>
                          <a:latin typeface="Arial" charset="0"/>
                        </a:rPr>
                        <a:t>,</a:t>
                      </a:r>
                      <a:r>
                        <a:rPr kumimoji="0" lang="en-US" altLang="en-US" sz="1600" b="0" i="0" u="none" strike="noStrike" cap="none" normalizeH="0" baseline="0" smtClean="0">
                          <a:ln>
                            <a:noFill/>
                          </a:ln>
                          <a:solidFill>
                            <a:schemeClr val="tx1"/>
                          </a:solidFill>
                          <a:effectLst/>
                          <a:latin typeface="Courier New" pitchFamily="49" charset="0"/>
                        </a:rPr>
                        <a:t> MANAGE SCHEDULER</a:t>
                      </a:r>
                      <a:endParaRPr kumimoji="0" lang="en-US" altLang="en-US" sz="1600" b="0" i="0" u="none" strike="noStrike" cap="none" normalizeH="0" baseline="0" smtClean="0">
                        <a:ln>
                          <a:noFill/>
                        </a:ln>
                        <a:solidFill>
                          <a:schemeClr val="tx1"/>
                        </a:solidFill>
                        <a:effectLst/>
                        <a:latin typeface="Arial"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r>
              <a:tr h="481013">
                <a:tc>
                  <a:txBody>
                    <a:bodyPr/>
                    <a:lstStyle>
                      <a:lvl1pPr algn="l" defTabSz="228600">
                        <a:buClr>
                          <a:srgbClr val="000000"/>
                        </a:buClr>
                        <a:defRPr sz="2000">
                          <a:solidFill>
                            <a:schemeClr val="tx1"/>
                          </a:solidFill>
                          <a:latin typeface="Arial" charset="0"/>
                        </a:defRPr>
                      </a:lvl1pPr>
                      <a:lvl2pPr marL="100013" indent="14288" algn="l" defTabSz="228600">
                        <a:defRPr sz="2000">
                          <a:solidFill>
                            <a:schemeClr val="tx1"/>
                          </a:solidFill>
                          <a:latin typeface="Arial" charset="0"/>
                        </a:defRPr>
                      </a:lvl2pPr>
                      <a:lvl3pPr marL="495300" indent="193675" algn="l" defTabSz="228600">
                        <a:defRPr>
                          <a:solidFill>
                            <a:schemeClr val="tx1"/>
                          </a:solidFill>
                          <a:latin typeface="Arial" charset="0"/>
                        </a:defRPr>
                      </a:lvl3pPr>
                      <a:lvl4pPr marL="1147763" indent="-12700" algn="l" defTabSz="228600">
                        <a:buClr>
                          <a:schemeClr val="accent2"/>
                        </a:buClr>
                        <a:buSzPct val="45000"/>
                        <a:defRPr sz="1600">
                          <a:solidFill>
                            <a:schemeClr val="tx1"/>
                          </a:solidFill>
                          <a:latin typeface="Arial" charset="0"/>
                        </a:defRPr>
                      </a:lvl4pPr>
                      <a:lvl5pPr marL="1497013" indent="-15875" algn="l" defTabSz="228600">
                        <a:buClr>
                          <a:schemeClr val="accent2"/>
                        </a:buClr>
                        <a:buSzPct val="55000"/>
                        <a:defRPr sz="1400">
                          <a:solidFill>
                            <a:schemeClr val="tx1"/>
                          </a:solidFill>
                          <a:latin typeface="Arial" charset="0"/>
                        </a:defRPr>
                      </a:lvl5pPr>
                      <a:lvl6pPr marL="1954213" indent="-15875" defTabSz="228600" fontAlgn="base">
                        <a:spcBef>
                          <a:spcPct val="20000"/>
                        </a:spcBef>
                        <a:spcAft>
                          <a:spcPct val="0"/>
                        </a:spcAft>
                        <a:buClr>
                          <a:schemeClr val="accent2"/>
                        </a:buClr>
                        <a:buSzPct val="55000"/>
                        <a:buFont typeface="Arial" charset="0"/>
                        <a:defRPr sz="1400">
                          <a:solidFill>
                            <a:schemeClr val="tx1"/>
                          </a:solidFill>
                          <a:latin typeface="Arial" charset="0"/>
                        </a:defRPr>
                      </a:lvl6pPr>
                      <a:lvl7pPr marL="2411413" indent="-15875" defTabSz="228600" fontAlgn="base">
                        <a:spcBef>
                          <a:spcPct val="20000"/>
                        </a:spcBef>
                        <a:spcAft>
                          <a:spcPct val="0"/>
                        </a:spcAft>
                        <a:buClr>
                          <a:schemeClr val="accent2"/>
                        </a:buClr>
                        <a:buSzPct val="55000"/>
                        <a:buFont typeface="Arial" charset="0"/>
                        <a:defRPr sz="1400">
                          <a:solidFill>
                            <a:schemeClr val="tx1"/>
                          </a:solidFill>
                          <a:latin typeface="Arial" charset="0"/>
                        </a:defRPr>
                      </a:lvl7pPr>
                      <a:lvl8pPr marL="2868613" indent="-15875" defTabSz="228600" fontAlgn="base">
                        <a:spcBef>
                          <a:spcPct val="20000"/>
                        </a:spcBef>
                        <a:spcAft>
                          <a:spcPct val="0"/>
                        </a:spcAft>
                        <a:buClr>
                          <a:schemeClr val="accent2"/>
                        </a:buClr>
                        <a:buSzPct val="55000"/>
                        <a:buFont typeface="Arial" charset="0"/>
                        <a:defRPr sz="1400">
                          <a:solidFill>
                            <a:schemeClr val="tx1"/>
                          </a:solidFill>
                          <a:latin typeface="Arial" charset="0"/>
                        </a:defRPr>
                      </a:lvl8pPr>
                      <a:lvl9pPr marL="3325813" indent="-15875" defTabSz="228600" fontAlgn="base">
                        <a:spcBef>
                          <a:spcPct val="20000"/>
                        </a:spcBef>
                        <a:spcAft>
                          <a:spcPct val="0"/>
                        </a:spcAft>
                        <a:buClr>
                          <a:schemeClr val="accent2"/>
                        </a:buClr>
                        <a:buSzPct val="55000"/>
                        <a:buFont typeface="Arial" charset="0"/>
                        <a:defRPr sz="1400">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600" b="0" i="0" u="none" strike="noStrike" cap="none" normalizeH="0" baseline="0" smtClean="0">
                          <a:ln>
                            <a:noFill/>
                          </a:ln>
                          <a:solidFill>
                            <a:schemeClr val="tx1"/>
                          </a:solidFill>
                          <a:effectLst/>
                          <a:latin typeface="Courier New" pitchFamily="49" charset="0"/>
                        </a:rPr>
                        <a:t>DBA</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lvl1pPr algn="l" defTabSz="228600">
                        <a:buClr>
                          <a:srgbClr val="000000"/>
                        </a:buClr>
                        <a:defRPr sz="2000">
                          <a:solidFill>
                            <a:schemeClr val="tx1"/>
                          </a:solidFill>
                          <a:latin typeface="Arial" charset="0"/>
                        </a:defRPr>
                      </a:lvl1pPr>
                      <a:lvl2pPr marL="100013" indent="14288" algn="l" defTabSz="228600">
                        <a:defRPr sz="2000">
                          <a:solidFill>
                            <a:schemeClr val="tx1"/>
                          </a:solidFill>
                          <a:latin typeface="Arial" charset="0"/>
                        </a:defRPr>
                      </a:lvl2pPr>
                      <a:lvl3pPr marL="495300" indent="193675" algn="l" defTabSz="228600">
                        <a:defRPr>
                          <a:solidFill>
                            <a:schemeClr val="tx1"/>
                          </a:solidFill>
                          <a:latin typeface="Arial" charset="0"/>
                        </a:defRPr>
                      </a:lvl3pPr>
                      <a:lvl4pPr marL="1147763" indent="-12700" algn="l" defTabSz="228600">
                        <a:buClr>
                          <a:schemeClr val="accent2"/>
                        </a:buClr>
                        <a:buSzPct val="45000"/>
                        <a:defRPr sz="1600">
                          <a:solidFill>
                            <a:schemeClr val="tx1"/>
                          </a:solidFill>
                          <a:latin typeface="Arial" charset="0"/>
                        </a:defRPr>
                      </a:lvl4pPr>
                      <a:lvl5pPr marL="1497013" indent="-15875" algn="l" defTabSz="228600">
                        <a:buClr>
                          <a:schemeClr val="accent2"/>
                        </a:buClr>
                        <a:buSzPct val="55000"/>
                        <a:defRPr sz="1400">
                          <a:solidFill>
                            <a:schemeClr val="tx1"/>
                          </a:solidFill>
                          <a:latin typeface="Arial" charset="0"/>
                        </a:defRPr>
                      </a:lvl5pPr>
                      <a:lvl6pPr marL="1954213" indent="-15875" defTabSz="228600" fontAlgn="base">
                        <a:spcBef>
                          <a:spcPct val="20000"/>
                        </a:spcBef>
                        <a:spcAft>
                          <a:spcPct val="0"/>
                        </a:spcAft>
                        <a:buClr>
                          <a:schemeClr val="accent2"/>
                        </a:buClr>
                        <a:buSzPct val="55000"/>
                        <a:buFont typeface="Arial" charset="0"/>
                        <a:defRPr sz="1400">
                          <a:solidFill>
                            <a:schemeClr val="tx1"/>
                          </a:solidFill>
                          <a:latin typeface="Arial" charset="0"/>
                        </a:defRPr>
                      </a:lvl6pPr>
                      <a:lvl7pPr marL="2411413" indent="-15875" defTabSz="228600" fontAlgn="base">
                        <a:spcBef>
                          <a:spcPct val="20000"/>
                        </a:spcBef>
                        <a:spcAft>
                          <a:spcPct val="0"/>
                        </a:spcAft>
                        <a:buClr>
                          <a:schemeClr val="accent2"/>
                        </a:buClr>
                        <a:buSzPct val="55000"/>
                        <a:buFont typeface="Arial" charset="0"/>
                        <a:defRPr sz="1400">
                          <a:solidFill>
                            <a:schemeClr val="tx1"/>
                          </a:solidFill>
                          <a:latin typeface="Arial" charset="0"/>
                        </a:defRPr>
                      </a:lvl7pPr>
                      <a:lvl8pPr marL="2868613" indent="-15875" defTabSz="228600" fontAlgn="base">
                        <a:spcBef>
                          <a:spcPct val="20000"/>
                        </a:spcBef>
                        <a:spcAft>
                          <a:spcPct val="0"/>
                        </a:spcAft>
                        <a:buClr>
                          <a:schemeClr val="accent2"/>
                        </a:buClr>
                        <a:buSzPct val="55000"/>
                        <a:buFont typeface="Arial" charset="0"/>
                        <a:defRPr sz="1400">
                          <a:solidFill>
                            <a:schemeClr val="tx1"/>
                          </a:solidFill>
                          <a:latin typeface="Arial" charset="0"/>
                        </a:defRPr>
                      </a:lvl8pPr>
                      <a:lvl9pPr marL="3325813" indent="-15875" defTabSz="228600" fontAlgn="base">
                        <a:spcBef>
                          <a:spcPct val="20000"/>
                        </a:spcBef>
                        <a:spcAft>
                          <a:spcPct val="0"/>
                        </a:spcAft>
                        <a:buClr>
                          <a:schemeClr val="accent2"/>
                        </a:buClr>
                        <a:buSzPct val="55000"/>
                        <a:buFont typeface="Arial" charset="0"/>
                        <a:defRPr sz="1400">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600" b="0" i="0" u="none" strike="noStrike" cap="none" normalizeH="0" baseline="0" smtClean="0">
                          <a:ln>
                            <a:noFill/>
                          </a:ln>
                          <a:solidFill>
                            <a:schemeClr val="tx1"/>
                          </a:solidFill>
                          <a:effectLst/>
                          <a:latin typeface="Arial" charset="0"/>
                        </a:rPr>
                        <a:t>Most system privileges; several other roles. Do not grant to nonadministrators.</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r>
              <a:tr h="479425">
                <a:tc>
                  <a:txBody>
                    <a:bodyPr/>
                    <a:lstStyle>
                      <a:lvl1pPr algn="l" defTabSz="228600">
                        <a:buClr>
                          <a:srgbClr val="000000"/>
                        </a:buClr>
                        <a:defRPr sz="2000">
                          <a:solidFill>
                            <a:schemeClr val="tx1"/>
                          </a:solidFill>
                          <a:latin typeface="Arial" charset="0"/>
                        </a:defRPr>
                      </a:lvl1pPr>
                      <a:lvl2pPr marL="100013" indent="14288" algn="l" defTabSz="228600">
                        <a:defRPr sz="2000">
                          <a:solidFill>
                            <a:schemeClr val="tx1"/>
                          </a:solidFill>
                          <a:latin typeface="Arial" charset="0"/>
                        </a:defRPr>
                      </a:lvl2pPr>
                      <a:lvl3pPr marL="495300" indent="193675" algn="l" defTabSz="228600">
                        <a:defRPr>
                          <a:solidFill>
                            <a:schemeClr val="tx1"/>
                          </a:solidFill>
                          <a:latin typeface="Arial" charset="0"/>
                        </a:defRPr>
                      </a:lvl3pPr>
                      <a:lvl4pPr marL="1147763" indent="-12700" algn="l" defTabSz="228600">
                        <a:buClr>
                          <a:schemeClr val="accent2"/>
                        </a:buClr>
                        <a:buSzPct val="45000"/>
                        <a:defRPr sz="1600">
                          <a:solidFill>
                            <a:schemeClr val="tx1"/>
                          </a:solidFill>
                          <a:latin typeface="Arial" charset="0"/>
                        </a:defRPr>
                      </a:lvl4pPr>
                      <a:lvl5pPr marL="1497013" indent="-15875" algn="l" defTabSz="228600">
                        <a:buClr>
                          <a:schemeClr val="accent2"/>
                        </a:buClr>
                        <a:buSzPct val="55000"/>
                        <a:defRPr sz="1400">
                          <a:solidFill>
                            <a:schemeClr val="tx1"/>
                          </a:solidFill>
                          <a:latin typeface="Arial" charset="0"/>
                        </a:defRPr>
                      </a:lvl5pPr>
                      <a:lvl6pPr marL="1954213" indent="-15875" defTabSz="228600" fontAlgn="base">
                        <a:spcBef>
                          <a:spcPct val="20000"/>
                        </a:spcBef>
                        <a:spcAft>
                          <a:spcPct val="0"/>
                        </a:spcAft>
                        <a:buClr>
                          <a:schemeClr val="accent2"/>
                        </a:buClr>
                        <a:buSzPct val="55000"/>
                        <a:buFont typeface="Arial" charset="0"/>
                        <a:defRPr sz="1400">
                          <a:solidFill>
                            <a:schemeClr val="tx1"/>
                          </a:solidFill>
                          <a:latin typeface="Arial" charset="0"/>
                        </a:defRPr>
                      </a:lvl6pPr>
                      <a:lvl7pPr marL="2411413" indent="-15875" defTabSz="228600" fontAlgn="base">
                        <a:spcBef>
                          <a:spcPct val="20000"/>
                        </a:spcBef>
                        <a:spcAft>
                          <a:spcPct val="0"/>
                        </a:spcAft>
                        <a:buClr>
                          <a:schemeClr val="accent2"/>
                        </a:buClr>
                        <a:buSzPct val="55000"/>
                        <a:buFont typeface="Arial" charset="0"/>
                        <a:defRPr sz="1400">
                          <a:solidFill>
                            <a:schemeClr val="tx1"/>
                          </a:solidFill>
                          <a:latin typeface="Arial" charset="0"/>
                        </a:defRPr>
                      </a:lvl7pPr>
                      <a:lvl8pPr marL="2868613" indent="-15875" defTabSz="228600" fontAlgn="base">
                        <a:spcBef>
                          <a:spcPct val="20000"/>
                        </a:spcBef>
                        <a:spcAft>
                          <a:spcPct val="0"/>
                        </a:spcAft>
                        <a:buClr>
                          <a:schemeClr val="accent2"/>
                        </a:buClr>
                        <a:buSzPct val="55000"/>
                        <a:buFont typeface="Arial" charset="0"/>
                        <a:defRPr sz="1400">
                          <a:solidFill>
                            <a:schemeClr val="tx1"/>
                          </a:solidFill>
                          <a:latin typeface="Arial" charset="0"/>
                        </a:defRPr>
                      </a:lvl8pPr>
                      <a:lvl9pPr marL="3325813" indent="-15875" defTabSz="228600" fontAlgn="base">
                        <a:spcBef>
                          <a:spcPct val="20000"/>
                        </a:spcBef>
                        <a:spcAft>
                          <a:spcPct val="0"/>
                        </a:spcAft>
                        <a:buClr>
                          <a:schemeClr val="accent2"/>
                        </a:buClr>
                        <a:buSzPct val="55000"/>
                        <a:buFont typeface="Arial" charset="0"/>
                        <a:defRPr sz="1400">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600" b="0" i="0" u="none" strike="noStrike" cap="none" normalizeH="0" baseline="0" smtClean="0">
                          <a:ln>
                            <a:noFill/>
                          </a:ln>
                          <a:solidFill>
                            <a:schemeClr val="tx1"/>
                          </a:solidFill>
                          <a:effectLst/>
                          <a:latin typeface="Courier New" pitchFamily="49" charset="0"/>
                        </a:rPr>
                        <a:t>SELECT_</a:t>
                      </a:r>
                    </a:p>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600" b="0" i="0" u="none" strike="noStrike" cap="none" normalizeH="0" baseline="0" smtClean="0">
                          <a:ln>
                            <a:noFill/>
                          </a:ln>
                          <a:solidFill>
                            <a:schemeClr val="tx1"/>
                          </a:solidFill>
                          <a:effectLst/>
                          <a:latin typeface="Courier New" pitchFamily="49" charset="0"/>
                        </a:rPr>
                        <a:t>CATALOG_ROLE</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lvl1pPr algn="l" defTabSz="228600">
                        <a:buClr>
                          <a:srgbClr val="000000"/>
                        </a:buClr>
                        <a:defRPr sz="2000">
                          <a:solidFill>
                            <a:schemeClr val="tx1"/>
                          </a:solidFill>
                          <a:latin typeface="Arial" charset="0"/>
                        </a:defRPr>
                      </a:lvl1pPr>
                      <a:lvl2pPr marL="100013" indent="14288" algn="l" defTabSz="228600">
                        <a:defRPr sz="2000">
                          <a:solidFill>
                            <a:schemeClr val="tx1"/>
                          </a:solidFill>
                          <a:latin typeface="Arial" charset="0"/>
                        </a:defRPr>
                      </a:lvl2pPr>
                      <a:lvl3pPr marL="495300" indent="193675" algn="l" defTabSz="228600">
                        <a:defRPr>
                          <a:solidFill>
                            <a:schemeClr val="tx1"/>
                          </a:solidFill>
                          <a:latin typeface="Arial" charset="0"/>
                        </a:defRPr>
                      </a:lvl3pPr>
                      <a:lvl4pPr marL="1147763" indent="-12700" algn="l" defTabSz="228600">
                        <a:buClr>
                          <a:schemeClr val="accent2"/>
                        </a:buClr>
                        <a:buSzPct val="45000"/>
                        <a:defRPr sz="1600">
                          <a:solidFill>
                            <a:schemeClr val="tx1"/>
                          </a:solidFill>
                          <a:latin typeface="Arial" charset="0"/>
                        </a:defRPr>
                      </a:lvl4pPr>
                      <a:lvl5pPr marL="1497013" indent="-15875" algn="l" defTabSz="228600">
                        <a:buClr>
                          <a:schemeClr val="accent2"/>
                        </a:buClr>
                        <a:buSzPct val="55000"/>
                        <a:defRPr sz="1400">
                          <a:solidFill>
                            <a:schemeClr val="tx1"/>
                          </a:solidFill>
                          <a:latin typeface="Arial" charset="0"/>
                        </a:defRPr>
                      </a:lvl5pPr>
                      <a:lvl6pPr marL="1954213" indent="-15875" defTabSz="228600" fontAlgn="base">
                        <a:spcBef>
                          <a:spcPct val="20000"/>
                        </a:spcBef>
                        <a:spcAft>
                          <a:spcPct val="0"/>
                        </a:spcAft>
                        <a:buClr>
                          <a:schemeClr val="accent2"/>
                        </a:buClr>
                        <a:buSzPct val="55000"/>
                        <a:buFont typeface="Arial" charset="0"/>
                        <a:defRPr sz="1400">
                          <a:solidFill>
                            <a:schemeClr val="tx1"/>
                          </a:solidFill>
                          <a:latin typeface="Arial" charset="0"/>
                        </a:defRPr>
                      </a:lvl6pPr>
                      <a:lvl7pPr marL="2411413" indent="-15875" defTabSz="228600" fontAlgn="base">
                        <a:spcBef>
                          <a:spcPct val="20000"/>
                        </a:spcBef>
                        <a:spcAft>
                          <a:spcPct val="0"/>
                        </a:spcAft>
                        <a:buClr>
                          <a:schemeClr val="accent2"/>
                        </a:buClr>
                        <a:buSzPct val="55000"/>
                        <a:buFont typeface="Arial" charset="0"/>
                        <a:defRPr sz="1400">
                          <a:solidFill>
                            <a:schemeClr val="tx1"/>
                          </a:solidFill>
                          <a:latin typeface="Arial" charset="0"/>
                        </a:defRPr>
                      </a:lvl7pPr>
                      <a:lvl8pPr marL="2868613" indent="-15875" defTabSz="228600" fontAlgn="base">
                        <a:spcBef>
                          <a:spcPct val="20000"/>
                        </a:spcBef>
                        <a:spcAft>
                          <a:spcPct val="0"/>
                        </a:spcAft>
                        <a:buClr>
                          <a:schemeClr val="accent2"/>
                        </a:buClr>
                        <a:buSzPct val="55000"/>
                        <a:buFont typeface="Arial" charset="0"/>
                        <a:defRPr sz="1400">
                          <a:solidFill>
                            <a:schemeClr val="tx1"/>
                          </a:solidFill>
                          <a:latin typeface="Arial" charset="0"/>
                        </a:defRPr>
                      </a:lvl8pPr>
                      <a:lvl9pPr marL="3325813" indent="-15875" defTabSz="228600" fontAlgn="base">
                        <a:spcBef>
                          <a:spcPct val="20000"/>
                        </a:spcBef>
                        <a:spcAft>
                          <a:spcPct val="0"/>
                        </a:spcAft>
                        <a:buClr>
                          <a:schemeClr val="accent2"/>
                        </a:buClr>
                        <a:buSzPct val="55000"/>
                        <a:buFont typeface="Arial" charset="0"/>
                        <a:defRPr sz="1400">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600" b="0" i="0" u="none" strike="noStrike" cap="none" normalizeH="0" baseline="0" smtClean="0">
                          <a:ln>
                            <a:noFill/>
                          </a:ln>
                          <a:solidFill>
                            <a:schemeClr val="tx1"/>
                          </a:solidFill>
                          <a:effectLst/>
                          <a:latin typeface="Arial" charset="0"/>
                        </a:rPr>
                        <a:t>No system privileges; </a:t>
                      </a:r>
                      <a:r>
                        <a:rPr kumimoji="0" lang="en-US" altLang="en-US" sz="1600" b="0" i="0" u="none" strike="noStrike" cap="none" normalizeH="0" baseline="0" smtClean="0">
                          <a:ln>
                            <a:noFill/>
                          </a:ln>
                          <a:solidFill>
                            <a:schemeClr val="tx1"/>
                          </a:solidFill>
                          <a:effectLst/>
                          <a:latin typeface="Courier New" pitchFamily="49" charset="0"/>
                        </a:rPr>
                        <a:t>HS_ADMIN_ROLE</a:t>
                      </a:r>
                      <a:r>
                        <a:rPr kumimoji="0" lang="en-US" altLang="en-US" sz="1600" b="0" i="0" u="none" strike="noStrike" cap="none" normalizeH="0" baseline="0" smtClean="0">
                          <a:ln>
                            <a:noFill/>
                          </a:ln>
                          <a:solidFill>
                            <a:schemeClr val="tx1"/>
                          </a:solidFill>
                          <a:effectLst/>
                          <a:latin typeface="Arial" charset="0"/>
                        </a:rPr>
                        <a:t> and over 1,700 object privileges on the data dictionary</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r>
            </a:tbl>
          </a:graphicData>
        </a:graphic>
      </p:graphicFrame>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p:txBody>
          <a:bodyPr/>
          <a:lstStyle/>
          <a:p>
            <a:pPr eaLnBrk="1" hangingPunct="1"/>
            <a:r>
              <a:rPr lang="en-US" altLang="en-US" smtClean="0"/>
              <a:t>Objectives</a:t>
            </a:r>
          </a:p>
        </p:txBody>
      </p:sp>
      <p:sp>
        <p:nvSpPr>
          <p:cNvPr id="4099" name="Rectangle 5"/>
          <p:cNvSpPr>
            <a:spLocks noGrp="1" noChangeArrowheads="1"/>
          </p:cNvSpPr>
          <p:nvPr>
            <p:ph type="body" idx="1"/>
          </p:nvPr>
        </p:nvSpPr>
        <p:spPr/>
        <p:txBody>
          <a:bodyPr/>
          <a:lstStyle/>
          <a:p>
            <a:pPr eaLnBrk="1" hangingPunct="1"/>
            <a:r>
              <a:rPr lang="en-US" altLang="en-US" smtClean="0"/>
              <a:t>After completing this lesson, you should be able to:</a:t>
            </a:r>
          </a:p>
          <a:p>
            <a:pPr lvl="1" eaLnBrk="1" hangingPunct="1"/>
            <a:r>
              <a:rPr lang="en-US" altLang="en-US" smtClean="0"/>
              <a:t>Create and manage database user accounts:</a:t>
            </a:r>
          </a:p>
          <a:p>
            <a:pPr lvl="2" eaLnBrk="1" hangingPunct="1"/>
            <a:r>
              <a:rPr lang="en-US" altLang="en-US" smtClean="0"/>
              <a:t>Authenticate users</a:t>
            </a:r>
          </a:p>
          <a:p>
            <a:pPr lvl="2" eaLnBrk="1" hangingPunct="1"/>
            <a:r>
              <a:rPr lang="en-US" altLang="en-US" smtClean="0"/>
              <a:t>Assign default storage areas (tablespaces)</a:t>
            </a:r>
          </a:p>
          <a:p>
            <a:pPr lvl="1" eaLnBrk="1" hangingPunct="1"/>
            <a:r>
              <a:rPr lang="en-US" altLang="en-US" smtClean="0"/>
              <a:t>Grant and revoke privileges</a:t>
            </a:r>
          </a:p>
          <a:p>
            <a:pPr lvl="1" eaLnBrk="1" hangingPunct="1"/>
            <a:r>
              <a:rPr lang="en-US" altLang="en-US" smtClean="0"/>
              <a:t>Create and manage roles</a:t>
            </a:r>
          </a:p>
          <a:p>
            <a:pPr lvl="1" eaLnBrk="1" hangingPunct="1"/>
            <a:r>
              <a:rPr lang="en-US" altLang="en-US" smtClean="0"/>
              <a:t>Create and manage profiles:</a:t>
            </a:r>
          </a:p>
          <a:p>
            <a:pPr lvl="2" eaLnBrk="1" hangingPunct="1"/>
            <a:r>
              <a:rPr lang="en-US" altLang="en-US" smtClean="0"/>
              <a:t>Implement standard password security features</a:t>
            </a:r>
          </a:p>
          <a:p>
            <a:pPr lvl="2" eaLnBrk="1" hangingPunct="1"/>
            <a:r>
              <a:rPr lang="en-US" altLang="en-US" smtClean="0"/>
              <a:t>Control resource usage by users</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Snap_184"/>
          <p:cNvPicPr>
            <a:picLocks noChangeAspect="1" noChangeArrowheads="1"/>
          </p:cNvPicPr>
          <p:nvPr/>
        </p:nvPicPr>
        <p:blipFill>
          <a:blip r:embed="rId3" cstate="print"/>
          <a:srcRect/>
          <a:stretch>
            <a:fillRect/>
          </a:stretch>
        </p:blipFill>
        <p:spPr bwMode="auto">
          <a:xfrm>
            <a:off x="522288" y="1873250"/>
            <a:ext cx="7286625" cy="1714500"/>
          </a:xfrm>
          <a:prstGeom prst="rect">
            <a:avLst/>
          </a:prstGeom>
          <a:noFill/>
          <a:ln w="9525">
            <a:noFill/>
            <a:miter lim="800000"/>
            <a:headEnd/>
            <a:tailEnd/>
          </a:ln>
        </p:spPr>
      </p:pic>
      <p:sp>
        <p:nvSpPr>
          <p:cNvPr id="22531" name="Rectangle 3"/>
          <p:cNvSpPr>
            <a:spLocks noGrp="1" noChangeArrowheads="1"/>
          </p:cNvSpPr>
          <p:nvPr>
            <p:ph type="title"/>
          </p:nvPr>
        </p:nvSpPr>
        <p:spPr/>
        <p:txBody>
          <a:bodyPr/>
          <a:lstStyle/>
          <a:p>
            <a:pPr eaLnBrk="1" hangingPunct="1"/>
            <a:r>
              <a:rPr lang="en-US" altLang="en-US" smtClean="0"/>
              <a:t>Creating a Role</a:t>
            </a:r>
          </a:p>
        </p:txBody>
      </p:sp>
      <p:sp>
        <p:nvSpPr>
          <p:cNvPr id="22532" name="Rectangle 4"/>
          <p:cNvSpPr>
            <a:spLocks noGrp="1" noChangeArrowheads="1"/>
          </p:cNvSpPr>
          <p:nvPr>
            <p:ph type="body" idx="1"/>
          </p:nvPr>
        </p:nvSpPr>
        <p:spPr>
          <a:xfrm>
            <a:off x="674688" y="1408113"/>
            <a:ext cx="7918450" cy="360362"/>
          </a:xfrm>
        </p:spPr>
        <p:txBody>
          <a:bodyPr/>
          <a:lstStyle/>
          <a:p>
            <a:pPr eaLnBrk="1" hangingPunct="1"/>
            <a:r>
              <a:rPr lang="en-US" altLang="en-US" smtClean="0"/>
              <a:t>Select Server &gt; Roles. </a:t>
            </a:r>
          </a:p>
        </p:txBody>
      </p:sp>
      <p:pic>
        <p:nvPicPr>
          <p:cNvPr id="22533" name="Picture 5" descr="Snap_182"/>
          <p:cNvPicPr>
            <a:picLocks noChangeAspect="1" noChangeArrowheads="1"/>
          </p:cNvPicPr>
          <p:nvPr/>
        </p:nvPicPr>
        <p:blipFill>
          <a:blip r:embed="rId4" cstate="print"/>
          <a:srcRect/>
          <a:stretch>
            <a:fillRect/>
          </a:stretch>
        </p:blipFill>
        <p:spPr bwMode="auto">
          <a:xfrm>
            <a:off x="1238250" y="3527425"/>
            <a:ext cx="7305675" cy="2533650"/>
          </a:xfrm>
          <a:prstGeom prst="rect">
            <a:avLst/>
          </a:prstGeom>
          <a:noFill/>
          <a:ln w="9525">
            <a:noFill/>
            <a:miter lim="800000"/>
            <a:headEnd/>
            <a:tailEnd/>
          </a:ln>
        </p:spPr>
      </p:pic>
      <p:sp>
        <p:nvSpPr>
          <p:cNvPr id="22534" name="AutoShape 6"/>
          <p:cNvSpPr>
            <a:spLocks noChangeArrowheads="1"/>
          </p:cNvSpPr>
          <p:nvPr/>
        </p:nvSpPr>
        <p:spPr bwMode="auto">
          <a:xfrm>
            <a:off x="7907338" y="2432050"/>
            <a:ext cx="952500" cy="833438"/>
          </a:xfrm>
          <a:prstGeom prst="wedgeRectCallout">
            <a:avLst>
              <a:gd name="adj1" fmla="val -13500"/>
              <a:gd name="adj2" fmla="val 120667"/>
            </a:avLst>
          </a:prstGeom>
          <a:solidFill>
            <a:srgbClr val="FFFFCC"/>
          </a:solidFill>
          <a:ln w="9525">
            <a:solidFill>
              <a:srgbClr val="808080"/>
            </a:solidFill>
            <a:miter lim="800000"/>
            <a:headEnd/>
            <a:tailEnd/>
          </a:ln>
          <a:effectLst/>
        </p:spPr>
        <p:txBody>
          <a:bodyPr lIns="91432" tIns="45716" rIns="91432" bIns="45716" anchor="ctr"/>
          <a:lstStyle/>
          <a:p>
            <a:pPr eaLnBrk="0" hangingPunct="0">
              <a:spcBef>
                <a:spcPct val="0"/>
              </a:spcBef>
              <a:buClrTx/>
              <a:buFontTx/>
              <a:buNone/>
            </a:pPr>
            <a:r>
              <a:rPr lang="en-US" altLang="en-US" sz="1400" b="0"/>
              <a:t>Click OK when finished.</a:t>
            </a:r>
          </a:p>
        </p:txBody>
      </p:sp>
      <p:sp>
        <p:nvSpPr>
          <p:cNvPr id="22535" name="Rectangle 7"/>
          <p:cNvSpPr>
            <a:spLocks noChangeArrowheads="1"/>
          </p:cNvSpPr>
          <p:nvPr/>
        </p:nvSpPr>
        <p:spPr bwMode="auto">
          <a:xfrm>
            <a:off x="863600" y="2797175"/>
            <a:ext cx="1436688" cy="290513"/>
          </a:xfrm>
          <a:prstGeom prst="rect">
            <a:avLst/>
          </a:prstGeom>
          <a:noFill/>
          <a:ln w="28575">
            <a:solidFill>
              <a:schemeClr val="accent2"/>
            </a:solidFill>
            <a:miter lim="800000"/>
            <a:headEnd type="none" w="sm" len="sm"/>
            <a:tailEnd type="none" w="sm" len="sm"/>
          </a:ln>
          <a:effectLst/>
        </p:spPr>
        <p:txBody>
          <a:bodyPr wrap="none" anchor="ctr"/>
          <a:lstStyle/>
          <a:p>
            <a:endParaRPr lang="en-US"/>
          </a:p>
        </p:txBody>
      </p:sp>
      <p:sp>
        <p:nvSpPr>
          <p:cNvPr id="22536" name="Rectangle 8"/>
          <p:cNvSpPr>
            <a:spLocks noChangeArrowheads="1"/>
          </p:cNvSpPr>
          <p:nvPr/>
        </p:nvSpPr>
        <p:spPr bwMode="auto">
          <a:xfrm>
            <a:off x="7077075" y="4391025"/>
            <a:ext cx="1436688" cy="450850"/>
          </a:xfrm>
          <a:prstGeom prst="rect">
            <a:avLst/>
          </a:prstGeom>
          <a:noFill/>
          <a:ln w="28575">
            <a:solidFill>
              <a:schemeClr val="accent2"/>
            </a:solidFill>
            <a:miter lim="800000"/>
            <a:headEnd type="none" w="sm" len="sm"/>
            <a:tailEnd type="none" w="sm" len="sm"/>
          </a:ln>
          <a:effectLst/>
        </p:spPr>
        <p:txBody>
          <a:bodyPr wrap="none" anchor="ctr"/>
          <a:lstStyle/>
          <a:p>
            <a:endParaRPr lang="en-US"/>
          </a:p>
        </p:txBody>
      </p:sp>
      <p:sp>
        <p:nvSpPr>
          <p:cNvPr id="22537" name="AutoShape 9"/>
          <p:cNvSpPr>
            <a:spLocks noChangeArrowheads="1"/>
          </p:cNvSpPr>
          <p:nvPr/>
        </p:nvSpPr>
        <p:spPr bwMode="auto">
          <a:xfrm>
            <a:off x="4651375" y="1323975"/>
            <a:ext cx="2212975" cy="658813"/>
          </a:xfrm>
          <a:prstGeom prst="wedgeRectCallout">
            <a:avLst>
              <a:gd name="adj1" fmla="val -150574"/>
              <a:gd name="adj2" fmla="val 380361"/>
            </a:avLst>
          </a:prstGeom>
          <a:solidFill>
            <a:srgbClr val="FFFFCC"/>
          </a:solidFill>
          <a:ln w="9525">
            <a:solidFill>
              <a:srgbClr val="808080"/>
            </a:solidFill>
            <a:miter lim="800000"/>
            <a:headEnd/>
            <a:tailEnd/>
          </a:ln>
          <a:effectLst/>
        </p:spPr>
        <p:txBody>
          <a:bodyPr lIns="91432" tIns="45716" rIns="91432" bIns="45716" anchor="ctr"/>
          <a:lstStyle/>
          <a:p>
            <a:pPr eaLnBrk="0" hangingPunct="0">
              <a:spcBef>
                <a:spcPct val="0"/>
              </a:spcBef>
              <a:buClrTx/>
              <a:buFontTx/>
              <a:buNone/>
            </a:pPr>
            <a:r>
              <a:rPr lang="en-US" altLang="en-US" sz="1400" b="0"/>
              <a:t>Add privileges and roles from the appropriate tab.</a:t>
            </a:r>
          </a:p>
        </p:txBody>
      </p:sp>
      <p:sp>
        <p:nvSpPr>
          <p:cNvPr id="22538" name="AutoShape 10"/>
          <p:cNvSpPr>
            <a:spLocks noChangeArrowheads="1"/>
          </p:cNvSpPr>
          <p:nvPr/>
        </p:nvSpPr>
        <p:spPr bwMode="auto">
          <a:xfrm>
            <a:off x="4651375" y="1323975"/>
            <a:ext cx="2212975" cy="658813"/>
          </a:xfrm>
          <a:prstGeom prst="wedgeRectCallout">
            <a:avLst>
              <a:gd name="adj1" fmla="val -113130"/>
              <a:gd name="adj2" fmla="val 381565"/>
            </a:avLst>
          </a:prstGeom>
          <a:solidFill>
            <a:srgbClr val="FFFFCC"/>
          </a:solidFill>
          <a:ln w="9525">
            <a:solidFill>
              <a:srgbClr val="808080"/>
            </a:solidFill>
            <a:miter lim="800000"/>
            <a:headEnd/>
            <a:tailEnd/>
          </a:ln>
          <a:effectLst/>
        </p:spPr>
        <p:txBody>
          <a:bodyPr lIns="91432" tIns="45716" rIns="91432" bIns="45716" anchor="ctr"/>
          <a:lstStyle/>
          <a:p>
            <a:pPr eaLnBrk="0" hangingPunct="0">
              <a:spcBef>
                <a:spcPct val="0"/>
              </a:spcBef>
              <a:buClrTx/>
              <a:buFontTx/>
              <a:buNone/>
            </a:pPr>
            <a:r>
              <a:rPr lang="en-US" altLang="en-US" sz="1400" b="0"/>
              <a:t>Add privileges and roles from the appropriate tab.</a:t>
            </a:r>
          </a:p>
        </p:txBody>
      </p:sp>
      <p:sp>
        <p:nvSpPr>
          <p:cNvPr id="22539" name="AutoShape 11"/>
          <p:cNvSpPr>
            <a:spLocks noChangeArrowheads="1"/>
          </p:cNvSpPr>
          <p:nvPr/>
        </p:nvSpPr>
        <p:spPr bwMode="auto">
          <a:xfrm>
            <a:off x="4651375" y="1323975"/>
            <a:ext cx="2212975" cy="658813"/>
          </a:xfrm>
          <a:prstGeom prst="wedgeRectCallout">
            <a:avLst>
              <a:gd name="adj1" fmla="val -64347"/>
              <a:gd name="adj2" fmla="val 376986"/>
            </a:avLst>
          </a:prstGeom>
          <a:solidFill>
            <a:srgbClr val="FFFFCC"/>
          </a:solidFill>
          <a:ln w="9525">
            <a:solidFill>
              <a:srgbClr val="808080"/>
            </a:solidFill>
            <a:miter lim="800000"/>
            <a:headEnd/>
            <a:tailEnd/>
          </a:ln>
          <a:effectLst/>
        </p:spPr>
        <p:txBody>
          <a:bodyPr lIns="91432" tIns="45716" rIns="91432" bIns="45716" anchor="ctr"/>
          <a:lstStyle/>
          <a:p>
            <a:pPr eaLnBrk="0" hangingPunct="0">
              <a:spcBef>
                <a:spcPct val="0"/>
              </a:spcBef>
              <a:buClrTx/>
              <a:buFontTx/>
              <a:buNone/>
            </a:pPr>
            <a:r>
              <a:rPr lang="en-US" altLang="en-US" sz="1400" b="0"/>
              <a:t>Add privileges and roles from the appropriate tab.</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Snap_183a"/>
          <p:cNvPicPr>
            <a:picLocks noChangeAspect="1" noChangeArrowheads="1"/>
          </p:cNvPicPr>
          <p:nvPr/>
        </p:nvPicPr>
        <p:blipFill>
          <a:blip r:embed="rId3" cstate="print"/>
          <a:srcRect/>
          <a:stretch>
            <a:fillRect/>
          </a:stretch>
        </p:blipFill>
        <p:spPr bwMode="auto">
          <a:xfrm>
            <a:off x="4673600" y="2320925"/>
            <a:ext cx="3052763" cy="2519363"/>
          </a:xfrm>
          <a:prstGeom prst="rect">
            <a:avLst/>
          </a:prstGeom>
          <a:noFill/>
          <a:ln w="9525">
            <a:noFill/>
            <a:miter lim="800000"/>
            <a:headEnd/>
            <a:tailEnd/>
          </a:ln>
        </p:spPr>
      </p:pic>
      <p:sp>
        <p:nvSpPr>
          <p:cNvPr id="23555" name="Rectangle 3"/>
          <p:cNvSpPr>
            <a:spLocks noChangeArrowheads="1"/>
          </p:cNvSpPr>
          <p:nvPr/>
        </p:nvSpPr>
        <p:spPr bwMode="blackGray">
          <a:xfrm>
            <a:off x="609600" y="5180013"/>
            <a:ext cx="7924800" cy="730250"/>
          </a:xfrm>
          <a:prstGeom prst="rect">
            <a:avLst/>
          </a:prstGeom>
          <a:solidFill>
            <a:srgbClr val="DDDDDD"/>
          </a:solidFill>
          <a:ln w="28575">
            <a:solidFill>
              <a:schemeClr val="bg2"/>
            </a:solidFill>
            <a:miter lim="800000"/>
            <a:headEnd/>
            <a:tailEnd/>
          </a:ln>
          <a:effectLst/>
        </p:spPr>
        <p:txBody>
          <a:bodyPr lIns="92075" tIns="46038" rIns="92075" bIns="46038">
            <a:spAutoFit/>
          </a:bodyPr>
          <a:lstStyle/>
          <a:p>
            <a:pPr algn="l" defTabSz="400050" eaLnBrk="0" hangingPunct="0">
              <a:spcBef>
                <a:spcPct val="0"/>
              </a:spcBef>
              <a:buClrTx/>
              <a:buFontTx/>
              <a:buNone/>
              <a:tabLst>
                <a:tab pos="400050" algn="r"/>
                <a:tab pos="673100" algn="l"/>
              </a:tabLst>
            </a:pPr>
            <a:r>
              <a:rPr lang="en-US" altLang="en-US" sz="2000">
                <a:solidFill>
                  <a:schemeClr val="bg2"/>
                </a:solidFill>
                <a:latin typeface="Courier New" pitchFamily="49" charset="0"/>
              </a:rPr>
              <a:t>CREATE ROLE secure_application_role</a:t>
            </a:r>
          </a:p>
          <a:p>
            <a:pPr algn="l" defTabSz="400050" eaLnBrk="0" hangingPunct="0">
              <a:spcBef>
                <a:spcPct val="0"/>
              </a:spcBef>
              <a:buClrTx/>
              <a:buFontTx/>
              <a:buNone/>
              <a:tabLst>
                <a:tab pos="400050" algn="r"/>
                <a:tab pos="673100" algn="l"/>
              </a:tabLst>
            </a:pPr>
            <a:r>
              <a:rPr lang="en-US" altLang="en-US" sz="2000">
                <a:solidFill>
                  <a:schemeClr val="bg2"/>
                </a:solidFill>
                <a:latin typeface="Courier New" pitchFamily="49" charset="0"/>
              </a:rPr>
              <a:t>	IDENTIFIED USING </a:t>
            </a:r>
            <a:r>
              <a:rPr lang="en-US" altLang="en-US" sz="2000" i="1">
                <a:solidFill>
                  <a:schemeClr val="bg2"/>
                </a:solidFill>
                <a:latin typeface="Courier New" pitchFamily="49" charset="0"/>
              </a:rPr>
              <a:t>&lt;security_procedure_name&gt;</a:t>
            </a:r>
            <a:r>
              <a:rPr lang="en-US" altLang="en-US" sz="2000">
                <a:solidFill>
                  <a:schemeClr val="bg2"/>
                </a:solidFill>
                <a:latin typeface="Courier New" pitchFamily="49" charset="0"/>
              </a:rPr>
              <a:t>;</a:t>
            </a:r>
          </a:p>
        </p:txBody>
      </p:sp>
      <p:sp>
        <p:nvSpPr>
          <p:cNvPr id="23556" name="Rectangle 4"/>
          <p:cNvSpPr>
            <a:spLocks noGrp="1" noChangeArrowheads="1"/>
          </p:cNvSpPr>
          <p:nvPr>
            <p:ph type="title"/>
          </p:nvPr>
        </p:nvSpPr>
        <p:spPr/>
        <p:txBody>
          <a:bodyPr/>
          <a:lstStyle/>
          <a:p>
            <a:pPr eaLnBrk="1" hangingPunct="1"/>
            <a:r>
              <a:rPr lang="en-US" altLang="en-US" smtClean="0"/>
              <a:t>Secure Roles</a:t>
            </a:r>
          </a:p>
        </p:txBody>
      </p:sp>
      <p:sp>
        <p:nvSpPr>
          <p:cNvPr id="23557" name="Rectangle 5"/>
          <p:cNvSpPr>
            <a:spLocks noGrp="1" noChangeArrowheads="1"/>
          </p:cNvSpPr>
          <p:nvPr>
            <p:ph type="body" idx="1"/>
          </p:nvPr>
        </p:nvSpPr>
        <p:spPr>
          <a:xfrm>
            <a:off x="609600" y="1462088"/>
            <a:ext cx="7918450" cy="4044950"/>
          </a:xfrm>
        </p:spPr>
        <p:txBody>
          <a:bodyPr/>
          <a:lstStyle/>
          <a:p>
            <a:pPr lvl="1" eaLnBrk="1" hangingPunct="1">
              <a:spcBef>
                <a:spcPct val="0"/>
              </a:spcBef>
            </a:pPr>
            <a:r>
              <a:rPr lang="en-US" altLang="en-US" smtClean="0"/>
              <a:t>Roles can be nondefault and enabled when required.</a:t>
            </a:r>
            <a:br>
              <a:rPr lang="en-US" altLang="en-US" smtClean="0"/>
            </a:br>
            <a:r>
              <a:rPr lang="en-US" altLang="en-US" smtClean="0"/>
              <a:t/>
            </a:r>
            <a:br>
              <a:rPr lang="en-US" altLang="en-US" smtClean="0"/>
            </a:br>
            <a:endParaRPr lang="en-US" altLang="en-US" smtClean="0"/>
          </a:p>
          <a:p>
            <a:pPr lvl="1" eaLnBrk="1" hangingPunct="1">
              <a:spcBef>
                <a:spcPct val="0"/>
              </a:spcBef>
            </a:pPr>
            <a:r>
              <a:rPr lang="en-US" altLang="en-US" smtClean="0"/>
              <a:t>Roles can be protected </a:t>
            </a:r>
            <a:br>
              <a:rPr lang="en-US" altLang="en-US" smtClean="0"/>
            </a:br>
            <a:r>
              <a:rPr lang="en-US" altLang="en-US" smtClean="0"/>
              <a:t>through authentication.</a:t>
            </a:r>
            <a:br>
              <a:rPr lang="en-US" altLang="en-US" smtClean="0"/>
            </a:br>
            <a:r>
              <a:rPr lang="en-US" altLang="en-US" smtClean="0"/>
              <a:t/>
            </a:r>
            <a:br>
              <a:rPr lang="en-US" altLang="en-US" smtClean="0"/>
            </a:br>
            <a:r>
              <a:rPr lang="en-US" altLang="en-US" smtClean="0"/>
              <a:t/>
            </a:r>
            <a:br>
              <a:rPr lang="en-US" altLang="en-US" smtClean="0"/>
            </a:br>
            <a:r>
              <a:rPr lang="en-US" altLang="en-US" smtClean="0"/>
              <a:t/>
            </a:r>
            <a:br>
              <a:rPr lang="en-US" altLang="en-US" smtClean="0"/>
            </a:br>
            <a:r>
              <a:rPr lang="en-US" altLang="en-US" smtClean="0"/>
              <a:t/>
            </a:r>
            <a:br>
              <a:rPr lang="en-US" altLang="en-US" smtClean="0"/>
            </a:br>
            <a:endParaRPr lang="en-US" altLang="en-US" smtClean="0"/>
          </a:p>
          <a:p>
            <a:pPr lvl="1" eaLnBrk="1" hangingPunct="1">
              <a:spcBef>
                <a:spcPct val="0"/>
              </a:spcBef>
            </a:pPr>
            <a:r>
              <a:rPr lang="en-US" altLang="en-US" smtClean="0"/>
              <a:t>Roles can also be secured programmatically.</a:t>
            </a:r>
          </a:p>
          <a:p>
            <a:pPr eaLnBrk="1" hangingPunct="1">
              <a:spcBef>
                <a:spcPct val="0"/>
              </a:spcBef>
            </a:pPr>
            <a:endParaRPr lang="en-US" altLang="en-US" smtClean="0"/>
          </a:p>
        </p:txBody>
      </p:sp>
      <p:sp>
        <p:nvSpPr>
          <p:cNvPr id="23558" name="Rectangle 6"/>
          <p:cNvSpPr>
            <a:spLocks noChangeArrowheads="1"/>
          </p:cNvSpPr>
          <p:nvPr/>
        </p:nvSpPr>
        <p:spPr bwMode="blackGray">
          <a:xfrm>
            <a:off x="609600" y="1847850"/>
            <a:ext cx="7924800" cy="425450"/>
          </a:xfrm>
          <a:prstGeom prst="rect">
            <a:avLst/>
          </a:prstGeom>
          <a:solidFill>
            <a:srgbClr val="DDDDDD"/>
          </a:solidFill>
          <a:ln w="28575">
            <a:solidFill>
              <a:schemeClr val="bg2"/>
            </a:solidFill>
            <a:miter lim="800000"/>
            <a:headEnd/>
            <a:tailEnd/>
          </a:ln>
          <a:effectLst/>
        </p:spPr>
        <p:txBody>
          <a:bodyPr lIns="92075" tIns="46038" rIns="92075" bIns="46038">
            <a:spAutoFit/>
          </a:bodyPr>
          <a:lstStyle/>
          <a:p>
            <a:pPr algn="l" defTabSz="400050" eaLnBrk="0" hangingPunct="0">
              <a:spcBef>
                <a:spcPct val="0"/>
              </a:spcBef>
              <a:buClrTx/>
              <a:buFontTx/>
              <a:buNone/>
              <a:tabLst>
                <a:tab pos="400050" algn="r"/>
                <a:tab pos="673100" algn="l"/>
              </a:tabLst>
            </a:pPr>
            <a:r>
              <a:rPr lang="en-US" altLang="en-US" sz="2000">
                <a:solidFill>
                  <a:schemeClr val="bg2"/>
                </a:solidFill>
                <a:latin typeface="Courier New" pitchFamily="49" charset="0"/>
              </a:rPr>
              <a:t>SET ROLE vacationdba;</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Media: Performing Arts, Theater"/>
          <p:cNvPicPr>
            <a:picLocks noChangeAspect="1" noChangeArrowheads="1"/>
          </p:cNvPicPr>
          <p:nvPr/>
        </p:nvPicPr>
        <p:blipFill>
          <a:blip r:embed="rId3" cstate="print"/>
          <a:srcRect/>
          <a:stretch>
            <a:fillRect/>
          </a:stretch>
        </p:blipFill>
        <p:spPr bwMode="gray">
          <a:xfrm>
            <a:off x="7194550" y="4886325"/>
            <a:ext cx="1165225" cy="1146175"/>
          </a:xfrm>
          <a:prstGeom prst="rect">
            <a:avLst/>
          </a:prstGeom>
          <a:noFill/>
          <a:ln w="9525">
            <a:noFill/>
            <a:miter lim="800000"/>
            <a:headEnd/>
            <a:tailEnd/>
          </a:ln>
        </p:spPr>
      </p:pic>
      <p:sp>
        <p:nvSpPr>
          <p:cNvPr id="24579" name="Rectangle 3"/>
          <p:cNvSpPr>
            <a:spLocks noGrp="1" noChangeArrowheads="1"/>
          </p:cNvSpPr>
          <p:nvPr>
            <p:ph type="title"/>
          </p:nvPr>
        </p:nvSpPr>
        <p:spPr/>
        <p:txBody>
          <a:bodyPr/>
          <a:lstStyle/>
          <a:p>
            <a:pPr eaLnBrk="1" hangingPunct="1"/>
            <a:r>
              <a:rPr lang="en-US" altLang="en-US" smtClean="0"/>
              <a:t>Assigning Roles to Users</a:t>
            </a:r>
          </a:p>
        </p:txBody>
      </p:sp>
      <p:pic>
        <p:nvPicPr>
          <p:cNvPr id="24580" name="Picture 4" descr="Snap_187"/>
          <p:cNvPicPr>
            <a:picLocks noChangeAspect="1" noChangeArrowheads="1"/>
          </p:cNvPicPr>
          <p:nvPr/>
        </p:nvPicPr>
        <p:blipFill>
          <a:blip r:embed="rId4" cstate="print"/>
          <a:srcRect/>
          <a:stretch>
            <a:fillRect/>
          </a:stretch>
        </p:blipFill>
        <p:spPr bwMode="auto">
          <a:xfrm>
            <a:off x="808038" y="1735138"/>
            <a:ext cx="6534150" cy="1638300"/>
          </a:xfrm>
          <a:prstGeom prst="rect">
            <a:avLst/>
          </a:prstGeom>
          <a:noFill/>
          <a:ln w="9525">
            <a:noFill/>
            <a:miter lim="800000"/>
            <a:headEnd/>
            <a:tailEnd/>
          </a:ln>
        </p:spPr>
      </p:pic>
      <p:pic>
        <p:nvPicPr>
          <p:cNvPr id="24581" name="Picture 5" descr="Snap_188"/>
          <p:cNvPicPr>
            <a:picLocks noChangeAspect="1" noChangeArrowheads="1"/>
          </p:cNvPicPr>
          <p:nvPr/>
        </p:nvPicPr>
        <p:blipFill>
          <a:blip r:embed="rId5" cstate="print"/>
          <a:srcRect/>
          <a:stretch>
            <a:fillRect/>
          </a:stretch>
        </p:blipFill>
        <p:spPr bwMode="auto">
          <a:xfrm>
            <a:off x="1223963" y="3446463"/>
            <a:ext cx="5286375" cy="2628900"/>
          </a:xfrm>
          <a:prstGeom prst="rect">
            <a:avLst/>
          </a:prstGeom>
          <a:noFill/>
          <a:ln w="9525">
            <a:noFill/>
            <a:miter lim="800000"/>
            <a:headEnd/>
            <a:tailEnd/>
          </a:ln>
        </p:spPr>
      </p:pic>
      <p:sp>
        <p:nvSpPr>
          <p:cNvPr id="24582" name="Rectangle 6"/>
          <p:cNvSpPr>
            <a:spLocks noChangeArrowheads="1"/>
          </p:cNvSpPr>
          <p:nvPr/>
        </p:nvSpPr>
        <p:spPr bwMode="auto">
          <a:xfrm>
            <a:off x="6608763" y="2624138"/>
            <a:ext cx="706437" cy="301625"/>
          </a:xfrm>
          <a:prstGeom prst="rect">
            <a:avLst/>
          </a:prstGeom>
          <a:noFill/>
          <a:ln w="28575">
            <a:solidFill>
              <a:schemeClr val="accent2"/>
            </a:solidFill>
            <a:miter lim="800000"/>
            <a:headEnd type="none" w="sm" len="sm"/>
            <a:tailEnd type="none" w="sm" len="sm"/>
          </a:ln>
          <a:effectLst/>
        </p:spPr>
        <p:txBody>
          <a:bodyPr wrap="none" anchor="ctr"/>
          <a:lstStyle/>
          <a:p>
            <a:endParaRPr lang="en-US"/>
          </a:p>
        </p:txBody>
      </p:sp>
      <p:sp>
        <p:nvSpPr>
          <p:cNvPr id="24583" name="Freeform 7"/>
          <p:cNvSpPr>
            <a:spLocks/>
          </p:cNvSpPr>
          <p:nvPr/>
        </p:nvSpPr>
        <p:spPr bwMode="auto">
          <a:xfrm>
            <a:off x="6492875" y="2925763"/>
            <a:ext cx="547688" cy="1423987"/>
          </a:xfrm>
          <a:custGeom>
            <a:avLst/>
            <a:gdLst>
              <a:gd name="T0" fmla="*/ 547688 w 345"/>
              <a:gd name="T1" fmla="*/ 0 h 897"/>
              <a:gd name="T2" fmla="*/ 547688 w 345"/>
              <a:gd name="T3" fmla="*/ 1423987 h 897"/>
              <a:gd name="T4" fmla="*/ 0 w 345"/>
              <a:gd name="T5" fmla="*/ 1423987 h 897"/>
              <a:gd name="T6" fmla="*/ 0 60000 65536"/>
              <a:gd name="T7" fmla="*/ 0 60000 65536"/>
              <a:gd name="T8" fmla="*/ 0 60000 65536"/>
            </a:gdLst>
            <a:ahLst/>
            <a:cxnLst>
              <a:cxn ang="T6">
                <a:pos x="T0" y="T1"/>
              </a:cxn>
              <a:cxn ang="T7">
                <a:pos x="T2" y="T3"/>
              </a:cxn>
              <a:cxn ang="T8">
                <a:pos x="T4" y="T5"/>
              </a:cxn>
            </a:cxnLst>
            <a:rect l="0" t="0" r="r" b="b"/>
            <a:pathLst>
              <a:path w="345" h="897">
                <a:moveTo>
                  <a:pt x="345" y="0"/>
                </a:moveTo>
                <a:lnTo>
                  <a:pt x="345" y="897"/>
                </a:lnTo>
                <a:lnTo>
                  <a:pt x="0" y="897"/>
                </a:lnTo>
              </a:path>
            </a:pathLst>
          </a:custGeom>
          <a:noFill/>
          <a:ln w="28575" cap="flat" cmpd="sng">
            <a:solidFill>
              <a:schemeClr val="accent2"/>
            </a:solidFill>
            <a:prstDash val="solid"/>
            <a:round/>
            <a:headEnd type="none" w="sm" len="sm"/>
            <a:tailEnd type="triangle" w="sm" len="sm"/>
          </a:ln>
          <a:effectLst/>
        </p:spPr>
        <p:txBody>
          <a:bodyPr/>
          <a:lstStyle/>
          <a:p>
            <a:endParaRPr lang="en-US"/>
          </a:p>
        </p:txBody>
      </p:sp>
      <p:sp>
        <p:nvSpPr>
          <p:cNvPr id="24584" name="Rectangle 8"/>
          <p:cNvSpPr>
            <a:spLocks noChangeArrowheads="1"/>
          </p:cNvSpPr>
          <p:nvPr/>
        </p:nvSpPr>
        <p:spPr bwMode="auto">
          <a:xfrm>
            <a:off x="1665288" y="2305050"/>
            <a:ext cx="641350" cy="301625"/>
          </a:xfrm>
          <a:prstGeom prst="rect">
            <a:avLst/>
          </a:prstGeom>
          <a:noFill/>
          <a:ln w="28575">
            <a:solidFill>
              <a:schemeClr val="accent2"/>
            </a:solidFill>
            <a:miter lim="800000"/>
            <a:headEnd type="none" w="sm" len="sm"/>
            <a:tailEnd type="none" w="sm" len="sm"/>
          </a:ln>
          <a:effectLst/>
        </p:spPr>
        <p:txBody>
          <a:bodyPr wrap="none" anchor="ctr"/>
          <a:lstStyle/>
          <a:p>
            <a:endParaRPr lang="en-US"/>
          </a:p>
        </p:txBody>
      </p:sp>
      <p:sp>
        <p:nvSpPr>
          <p:cNvPr id="24585" name="Rectangle 9"/>
          <p:cNvSpPr>
            <a:spLocks noChangeArrowheads="1"/>
          </p:cNvSpPr>
          <p:nvPr/>
        </p:nvSpPr>
        <p:spPr bwMode="auto">
          <a:xfrm>
            <a:off x="3609975" y="4213225"/>
            <a:ext cx="511175" cy="444500"/>
          </a:xfrm>
          <a:prstGeom prst="rect">
            <a:avLst/>
          </a:prstGeom>
          <a:noFill/>
          <a:ln w="28575">
            <a:solidFill>
              <a:schemeClr val="accent2"/>
            </a:solidFill>
            <a:miter lim="800000"/>
            <a:headEnd type="none" w="sm" len="sm"/>
            <a:tailEnd type="none" w="sm" len="sm"/>
          </a:ln>
          <a:effectLst/>
        </p:spPr>
        <p:txBody>
          <a:bodyPr wrap="none" anchor="ctr"/>
          <a:lstStyle/>
          <a:p>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smtClean="0"/>
              <a:t>Quiz</a:t>
            </a:r>
          </a:p>
        </p:txBody>
      </p:sp>
      <p:sp>
        <p:nvSpPr>
          <p:cNvPr id="25603" name="Rectangle 3"/>
          <p:cNvSpPr>
            <a:spLocks noGrp="1" noChangeArrowheads="1"/>
          </p:cNvSpPr>
          <p:nvPr>
            <p:ph type="body" idx="1"/>
          </p:nvPr>
        </p:nvSpPr>
        <p:spPr>
          <a:xfrm>
            <a:off x="609600" y="1447800"/>
            <a:ext cx="7918450" cy="1498600"/>
          </a:xfrm>
        </p:spPr>
        <p:txBody>
          <a:bodyPr/>
          <a:lstStyle/>
          <a:p>
            <a:pPr eaLnBrk="1" hangingPunct="1"/>
            <a:r>
              <a:rPr lang="en-US" altLang="en-US" smtClean="0"/>
              <a:t>All passwords created in Oracle Database 11</a:t>
            </a:r>
            <a:r>
              <a:rPr lang="en-US" altLang="en-US" i="1" smtClean="0"/>
              <a:t>g</a:t>
            </a:r>
            <a:r>
              <a:rPr lang="en-US" altLang="en-US" smtClean="0"/>
              <a:t> are not case-sensitive by default. </a:t>
            </a:r>
          </a:p>
          <a:p>
            <a:pPr lvl="1" eaLnBrk="1" hangingPunct="1">
              <a:buFont typeface="Arial" charset="0"/>
              <a:buAutoNum type="arabicPeriod"/>
            </a:pPr>
            <a:r>
              <a:rPr lang="en-US" altLang="en-US" smtClean="0"/>
              <a:t>True </a:t>
            </a:r>
          </a:p>
          <a:p>
            <a:pPr lvl="1" eaLnBrk="1" hangingPunct="1">
              <a:buFont typeface="Arial" charset="0"/>
              <a:buAutoNum type="arabicPeriod"/>
            </a:pPr>
            <a:r>
              <a:rPr lang="en-US" altLang="en-US" smtClean="0"/>
              <a:t>False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smtClean="0"/>
              <a:t>Quiz</a:t>
            </a:r>
          </a:p>
        </p:txBody>
      </p:sp>
      <p:sp>
        <p:nvSpPr>
          <p:cNvPr id="26627" name="Rectangle 3"/>
          <p:cNvSpPr>
            <a:spLocks noGrp="1" noChangeArrowheads="1"/>
          </p:cNvSpPr>
          <p:nvPr>
            <p:ph type="body" idx="1"/>
          </p:nvPr>
        </p:nvSpPr>
        <p:spPr>
          <a:xfrm>
            <a:off x="609600" y="1447800"/>
            <a:ext cx="7918450" cy="1966913"/>
          </a:xfrm>
        </p:spPr>
        <p:txBody>
          <a:bodyPr/>
          <a:lstStyle/>
          <a:p>
            <a:pPr eaLnBrk="1" hangingPunct="1"/>
            <a:r>
              <a:rPr lang="en-US" altLang="en-US" smtClean="0"/>
              <a:t>A database role: </a:t>
            </a:r>
          </a:p>
          <a:p>
            <a:pPr marL="573088" lvl="1" indent="-458788" eaLnBrk="1" hangingPunct="1">
              <a:buFont typeface="Arial" charset="0"/>
              <a:buAutoNum type="arabicPeriod"/>
            </a:pPr>
            <a:r>
              <a:rPr lang="en-US" altLang="en-US" smtClean="0"/>
              <a:t>Can be enabled or disabled </a:t>
            </a:r>
          </a:p>
          <a:p>
            <a:pPr marL="573088" lvl="1" indent="-458788" eaLnBrk="1" hangingPunct="1">
              <a:buFont typeface="Arial" charset="0"/>
              <a:buAutoNum type="arabicPeriod"/>
            </a:pPr>
            <a:r>
              <a:rPr lang="en-US" altLang="en-US" smtClean="0"/>
              <a:t>Can consist of system and object privileges </a:t>
            </a:r>
          </a:p>
          <a:p>
            <a:pPr marL="573088" lvl="1" indent="-458788" eaLnBrk="1" hangingPunct="1">
              <a:buFont typeface="Arial" charset="0"/>
              <a:buAutoNum type="arabicPeriod"/>
            </a:pPr>
            <a:r>
              <a:rPr lang="en-US" altLang="en-US" smtClean="0"/>
              <a:t>Is owned by its creator </a:t>
            </a:r>
          </a:p>
          <a:p>
            <a:pPr marL="573088" lvl="1" indent="-458788" eaLnBrk="1" hangingPunct="1">
              <a:buFont typeface="Arial" charset="0"/>
              <a:buAutoNum type="arabicPeriod"/>
            </a:pPr>
            <a:r>
              <a:rPr lang="en-US" altLang="en-US" smtClean="0"/>
              <a:t>Cannot be protected by a password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smtClean="0"/>
              <a:t>Profiles and Users</a:t>
            </a:r>
          </a:p>
        </p:txBody>
      </p:sp>
      <p:sp>
        <p:nvSpPr>
          <p:cNvPr id="27651" name="Rectangle 7"/>
          <p:cNvSpPr>
            <a:spLocks noGrp="1" noChangeArrowheads="1"/>
          </p:cNvSpPr>
          <p:nvPr>
            <p:ph type="body" idx="1"/>
          </p:nvPr>
        </p:nvSpPr>
        <p:spPr>
          <a:xfrm>
            <a:off x="609600" y="1447800"/>
            <a:ext cx="3276600" cy="2765425"/>
          </a:xfrm>
        </p:spPr>
        <p:txBody>
          <a:bodyPr/>
          <a:lstStyle/>
          <a:p>
            <a:pPr eaLnBrk="1" hangingPunct="1">
              <a:lnSpc>
                <a:spcPct val="95000"/>
              </a:lnSpc>
            </a:pPr>
            <a:r>
              <a:rPr lang="en-US" altLang="en-US" smtClean="0"/>
              <a:t>Users are assigned only one profile at a time.</a:t>
            </a:r>
            <a:endParaRPr lang="en-US" altLang="en-US" sz="800" smtClean="0"/>
          </a:p>
          <a:p>
            <a:pPr eaLnBrk="1" hangingPunct="1">
              <a:lnSpc>
                <a:spcPct val="95000"/>
              </a:lnSpc>
            </a:pPr>
            <a:r>
              <a:rPr lang="en-US" altLang="en-US" smtClean="0"/>
              <a:t>Profiles:</a:t>
            </a:r>
          </a:p>
          <a:p>
            <a:pPr lvl="1" eaLnBrk="1" hangingPunct="1">
              <a:lnSpc>
                <a:spcPct val="95000"/>
              </a:lnSpc>
            </a:pPr>
            <a:r>
              <a:rPr lang="en-US" altLang="en-US" smtClean="0"/>
              <a:t>Control resource consumption</a:t>
            </a:r>
          </a:p>
          <a:p>
            <a:pPr lvl="1" eaLnBrk="1" hangingPunct="1">
              <a:lnSpc>
                <a:spcPct val="95000"/>
              </a:lnSpc>
            </a:pPr>
            <a:r>
              <a:rPr lang="en-US" altLang="en-US" smtClean="0"/>
              <a:t>Manage account status and password expiration</a:t>
            </a:r>
          </a:p>
        </p:txBody>
      </p:sp>
      <p:pic>
        <p:nvPicPr>
          <p:cNvPr id="27652" name="Picture 4" descr="Snap_189"/>
          <p:cNvPicPr>
            <a:picLocks noChangeAspect="1" noChangeArrowheads="1"/>
          </p:cNvPicPr>
          <p:nvPr/>
        </p:nvPicPr>
        <p:blipFill>
          <a:blip r:embed="rId3" cstate="print"/>
          <a:srcRect/>
          <a:stretch>
            <a:fillRect/>
          </a:stretch>
        </p:blipFill>
        <p:spPr bwMode="auto">
          <a:xfrm>
            <a:off x="3940175" y="1216025"/>
            <a:ext cx="4114800" cy="4505325"/>
          </a:xfrm>
          <a:prstGeom prst="rect">
            <a:avLst/>
          </a:prstGeom>
          <a:noFill/>
          <a:ln w="9525">
            <a:noFill/>
            <a:miter lim="800000"/>
            <a:headEnd/>
            <a:tailEnd/>
          </a:ln>
        </p:spPr>
      </p:pic>
      <p:sp>
        <p:nvSpPr>
          <p:cNvPr id="27653" name="Rectangle 8"/>
          <p:cNvSpPr>
            <a:spLocks noChangeArrowheads="1"/>
          </p:cNvSpPr>
          <p:nvPr/>
        </p:nvSpPr>
        <p:spPr bwMode="auto">
          <a:xfrm>
            <a:off x="615950" y="5759450"/>
            <a:ext cx="8056563" cy="574675"/>
          </a:xfrm>
          <a:prstGeom prst="rect">
            <a:avLst/>
          </a:prstGeom>
          <a:noFill/>
          <a:ln w="9525">
            <a:noFill/>
            <a:miter lim="800000"/>
            <a:headEnd/>
            <a:tailEnd/>
          </a:ln>
          <a:effectLst/>
        </p:spPr>
        <p:txBody>
          <a:bodyPr lIns="12700" tIns="12700" rIns="12700" bIns="12700">
            <a:spAutoFit/>
          </a:bodyPr>
          <a:lstStyle/>
          <a:p>
            <a:pPr algn="l" defTabSz="228600">
              <a:buClr>
                <a:srgbClr val="000000"/>
              </a:buClr>
            </a:pPr>
            <a:r>
              <a:rPr lang="en-US" altLang="en-US"/>
              <a:t>Note: </a:t>
            </a:r>
            <a:r>
              <a:rPr lang="en-US" altLang="en-US">
                <a:latin typeface="Courier New" pitchFamily="49" charset="0"/>
              </a:rPr>
              <a:t>RESOURCE_LIMIT</a:t>
            </a:r>
            <a:r>
              <a:rPr lang="en-US" altLang="en-US"/>
              <a:t> must be set to </a:t>
            </a:r>
            <a:r>
              <a:rPr lang="en-US" altLang="en-US">
                <a:latin typeface="Courier New" pitchFamily="49" charset="0"/>
              </a:rPr>
              <a:t>TRUE</a:t>
            </a:r>
            <a:r>
              <a:rPr lang="en-US" altLang="en-US"/>
              <a:t> before profiles can impose resource limitations.</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endParaRPr lang="en-US" altLang="en-US" smtClean="0"/>
          </a:p>
        </p:txBody>
      </p:sp>
      <p:sp>
        <p:nvSpPr>
          <p:cNvPr id="28675" name="Rectangle 3"/>
          <p:cNvSpPr>
            <a:spLocks noGrp="1" noChangeArrowheads="1"/>
          </p:cNvSpPr>
          <p:nvPr>
            <p:ph type="body" idx="1"/>
          </p:nvPr>
        </p:nvSpPr>
        <p:spPr/>
        <p:txBody>
          <a:bodyPr/>
          <a:lstStyle/>
          <a:p>
            <a:pPr eaLnBrk="1" hangingPunct="1"/>
            <a:endParaRPr lang="en-US" altLang="en-US" smtClean="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smtClean="0"/>
              <a:t>Implementing Password </a:t>
            </a:r>
            <a:br>
              <a:rPr lang="en-US" altLang="en-US" smtClean="0"/>
            </a:br>
            <a:r>
              <a:rPr lang="en-US" altLang="en-US" smtClean="0"/>
              <a:t>Security Features</a:t>
            </a:r>
          </a:p>
        </p:txBody>
      </p:sp>
      <p:grpSp>
        <p:nvGrpSpPr>
          <p:cNvPr id="29699" name="Group 3"/>
          <p:cNvGrpSpPr>
            <a:grpSpLocks/>
          </p:cNvGrpSpPr>
          <p:nvPr/>
        </p:nvGrpSpPr>
        <p:grpSpPr bwMode="auto">
          <a:xfrm>
            <a:off x="2905125" y="1693863"/>
            <a:ext cx="1352550" cy="1774825"/>
            <a:chOff x="1830" y="1056"/>
            <a:chExt cx="852" cy="1118"/>
          </a:xfrm>
        </p:grpSpPr>
        <p:sp>
          <p:nvSpPr>
            <p:cNvPr id="29716" name="Rectangle 4"/>
            <p:cNvSpPr>
              <a:spLocks noChangeArrowheads="1"/>
            </p:cNvSpPr>
            <p:nvPr/>
          </p:nvSpPr>
          <p:spPr bwMode="gray">
            <a:xfrm>
              <a:off x="1830" y="1776"/>
              <a:ext cx="852" cy="398"/>
            </a:xfrm>
            <a:prstGeom prst="rect">
              <a:avLst/>
            </a:prstGeom>
            <a:noFill/>
            <a:ln w="9525">
              <a:noFill/>
              <a:miter lim="800000"/>
              <a:headEnd/>
              <a:tailEnd/>
            </a:ln>
            <a:effectLst/>
          </p:spPr>
          <p:txBody>
            <a:bodyPr lIns="82550" tIns="41275" rIns="82550" bIns="41275">
              <a:spAutoFit/>
            </a:bodyPr>
            <a:lstStyle/>
            <a:p>
              <a:pPr defTabSz="822325" eaLnBrk="0" hangingPunct="0">
                <a:spcBef>
                  <a:spcPct val="50000"/>
                </a:spcBef>
                <a:buClrTx/>
                <a:buFontTx/>
                <a:buNone/>
              </a:pPr>
              <a:r>
                <a:rPr lang="en-US" altLang="en-US"/>
                <a:t>Password history</a:t>
              </a:r>
            </a:p>
          </p:txBody>
        </p:sp>
        <p:pic>
          <p:nvPicPr>
            <p:cNvPr id="29717" name="Picture 5" descr="Book: Upright Labeled Volumes, One Pulled, Spines Right"/>
            <p:cNvPicPr>
              <a:picLocks noChangeAspect="1" noChangeArrowheads="1"/>
            </p:cNvPicPr>
            <p:nvPr/>
          </p:nvPicPr>
          <p:blipFill>
            <a:blip r:embed="rId3" cstate="print"/>
            <a:srcRect/>
            <a:stretch>
              <a:fillRect/>
            </a:stretch>
          </p:blipFill>
          <p:spPr bwMode="gray">
            <a:xfrm>
              <a:off x="1975" y="1056"/>
              <a:ext cx="563" cy="768"/>
            </a:xfrm>
            <a:prstGeom prst="rect">
              <a:avLst/>
            </a:prstGeom>
            <a:noFill/>
            <a:ln w="9525">
              <a:noFill/>
              <a:miter lim="800000"/>
              <a:headEnd/>
              <a:tailEnd/>
            </a:ln>
          </p:spPr>
        </p:pic>
      </p:grpSp>
      <p:grpSp>
        <p:nvGrpSpPr>
          <p:cNvPr id="29700" name="Group 6"/>
          <p:cNvGrpSpPr>
            <a:grpSpLocks/>
          </p:cNvGrpSpPr>
          <p:nvPr/>
        </p:nvGrpSpPr>
        <p:grpSpPr bwMode="auto">
          <a:xfrm>
            <a:off x="4953000" y="3659188"/>
            <a:ext cx="1514475" cy="1751012"/>
            <a:chOff x="3072" y="1071"/>
            <a:chExt cx="954" cy="1103"/>
          </a:xfrm>
        </p:grpSpPr>
        <p:sp>
          <p:nvSpPr>
            <p:cNvPr id="29714" name="Rectangle 7"/>
            <p:cNvSpPr>
              <a:spLocks noChangeArrowheads="1"/>
            </p:cNvSpPr>
            <p:nvPr/>
          </p:nvSpPr>
          <p:spPr bwMode="gray">
            <a:xfrm>
              <a:off x="3072" y="1776"/>
              <a:ext cx="954" cy="398"/>
            </a:xfrm>
            <a:prstGeom prst="rect">
              <a:avLst/>
            </a:prstGeom>
            <a:noFill/>
            <a:ln w="9525">
              <a:noFill/>
              <a:miter lim="800000"/>
              <a:headEnd/>
              <a:tailEnd/>
            </a:ln>
            <a:effectLst/>
          </p:spPr>
          <p:txBody>
            <a:bodyPr lIns="82550" tIns="41275" rIns="82550" bIns="41275">
              <a:spAutoFit/>
            </a:bodyPr>
            <a:lstStyle/>
            <a:p>
              <a:pPr defTabSz="822325" eaLnBrk="0" hangingPunct="0">
                <a:spcBef>
                  <a:spcPct val="50000"/>
                </a:spcBef>
                <a:buClrTx/>
                <a:buFontTx/>
                <a:buNone/>
              </a:pPr>
              <a:r>
                <a:rPr lang="en-US" altLang="en-US"/>
                <a:t>Account locking</a:t>
              </a:r>
            </a:p>
          </p:txBody>
        </p:sp>
        <p:pic>
          <p:nvPicPr>
            <p:cNvPr id="29715" name="Picture 8" descr="Household: Padlock, Locked, Security"/>
            <p:cNvPicPr>
              <a:picLocks noChangeAspect="1" noChangeArrowheads="1"/>
            </p:cNvPicPr>
            <p:nvPr/>
          </p:nvPicPr>
          <p:blipFill>
            <a:blip r:embed="rId4" cstate="print"/>
            <a:srcRect/>
            <a:stretch>
              <a:fillRect/>
            </a:stretch>
          </p:blipFill>
          <p:spPr bwMode="gray">
            <a:xfrm>
              <a:off x="3312" y="1071"/>
              <a:ext cx="474" cy="738"/>
            </a:xfrm>
            <a:prstGeom prst="rect">
              <a:avLst/>
            </a:prstGeom>
            <a:noFill/>
            <a:ln w="9525">
              <a:noFill/>
              <a:miter lim="800000"/>
              <a:headEnd/>
              <a:tailEnd/>
            </a:ln>
          </p:spPr>
        </p:pic>
      </p:grpSp>
      <p:grpSp>
        <p:nvGrpSpPr>
          <p:cNvPr id="29701" name="Group 9"/>
          <p:cNvGrpSpPr>
            <a:grpSpLocks/>
          </p:cNvGrpSpPr>
          <p:nvPr/>
        </p:nvGrpSpPr>
        <p:grpSpPr bwMode="auto">
          <a:xfrm>
            <a:off x="2590800" y="3735388"/>
            <a:ext cx="1981200" cy="1674812"/>
            <a:chOff x="1632" y="2580"/>
            <a:chExt cx="1248" cy="1055"/>
          </a:xfrm>
        </p:grpSpPr>
        <p:sp>
          <p:nvSpPr>
            <p:cNvPr id="29712" name="Rectangle 10"/>
            <p:cNvSpPr>
              <a:spLocks noChangeArrowheads="1"/>
            </p:cNvSpPr>
            <p:nvPr/>
          </p:nvSpPr>
          <p:spPr bwMode="gray">
            <a:xfrm>
              <a:off x="1632" y="3237"/>
              <a:ext cx="1248" cy="398"/>
            </a:xfrm>
            <a:prstGeom prst="rect">
              <a:avLst/>
            </a:prstGeom>
            <a:noFill/>
            <a:ln w="9525">
              <a:noFill/>
              <a:miter lim="800000"/>
              <a:headEnd/>
              <a:tailEnd/>
            </a:ln>
            <a:effectLst/>
          </p:spPr>
          <p:txBody>
            <a:bodyPr lIns="82550" tIns="41275" rIns="82550" bIns="41275">
              <a:spAutoFit/>
            </a:bodyPr>
            <a:lstStyle/>
            <a:p>
              <a:pPr defTabSz="822325" eaLnBrk="0" hangingPunct="0">
                <a:spcBef>
                  <a:spcPct val="0"/>
                </a:spcBef>
                <a:buClrTx/>
                <a:buFontTx/>
                <a:buNone/>
              </a:pPr>
              <a:r>
                <a:rPr lang="en-US" altLang="en-US"/>
                <a:t>Password aging </a:t>
              </a:r>
            </a:p>
            <a:p>
              <a:pPr defTabSz="822325" eaLnBrk="0" hangingPunct="0">
                <a:spcBef>
                  <a:spcPct val="0"/>
                </a:spcBef>
                <a:buClrTx/>
                <a:buFontTx/>
                <a:buNone/>
              </a:pPr>
              <a:r>
                <a:rPr lang="en-US" altLang="en-US"/>
                <a:t>and expiration </a:t>
              </a:r>
            </a:p>
          </p:txBody>
        </p:sp>
        <p:pic>
          <p:nvPicPr>
            <p:cNvPr id="29713" name="Picture 11" descr="Time: Stopwatch"/>
            <p:cNvPicPr>
              <a:picLocks noChangeAspect="1" noChangeArrowheads="1"/>
            </p:cNvPicPr>
            <p:nvPr/>
          </p:nvPicPr>
          <p:blipFill>
            <a:blip r:embed="rId5" cstate="print"/>
            <a:srcRect/>
            <a:stretch>
              <a:fillRect/>
            </a:stretch>
          </p:blipFill>
          <p:spPr bwMode="gray">
            <a:xfrm>
              <a:off x="1982" y="2580"/>
              <a:ext cx="547" cy="684"/>
            </a:xfrm>
            <a:prstGeom prst="rect">
              <a:avLst/>
            </a:prstGeom>
            <a:noFill/>
            <a:ln w="9525">
              <a:noFill/>
              <a:miter lim="800000"/>
              <a:headEnd/>
              <a:tailEnd/>
            </a:ln>
          </p:spPr>
        </p:pic>
      </p:grpSp>
      <p:grpSp>
        <p:nvGrpSpPr>
          <p:cNvPr id="29702" name="Group 12"/>
          <p:cNvGrpSpPr>
            <a:grpSpLocks/>
          </p:cNvGrpSpPr>
          <p:nvPr/>
        </p:nvGrpSpPr>
        <p:grpSpPr bwMode="auto">
          <a:xfrm>
            <a:off x="4876800" y="1524000"/>
            <a:ext cx="1514475" cy="1944688"/>
            <a:chOff x="3072" y="2583"/>
            <a:chExt cx="954" cy="1225"/>
          </a:xfrm>
        </p:grpSpPr>
        <p:sp>
          <p:nvSpPr>
            <p:cNvPr id="29710" name="Rectangle 13"/>
            <p:cNvSpPr>
              <a:spLocks noChangeArrowheads="1"/>
            </p:cNvSpPr>
            <p:nvPr/>
          </p:nvSpPr>
          <p:spPr bwMode="gray">
            <a:xfrm>
              <a:off x="3072" y="3237"/>
              <a:ext cx="954" cy="571"/>
            </a:xfrm>
            <a:prstGeom prst="rect">
              <a:avLst/>
            </a:prstGeom>
            <a:noFill/>
            <a:ln w="9525">
              <a:noFill/>
              <a:miter lim="800000"/>
              <a:headEnd/>
              <a:tailEnd/>
            </a:ln>
            <a:effectLst/>
          </p:spPr>
          <p:txBody>
            <a:bodyPr lIns="82550" tIns="41275" rIns="82550" bIns="41275">
              <a:spAutoFit/>
            </a:bodyPr>
            <a:lstStyle/>
            <a:p>
              <a:pPr defTabSz="822325" eaLnBrk="0" hangingPunct="0">
                <a:spcBef>
                  <a:spcPct val="50000"/>
                </a:spcBef>
                <a:buClrTx/>
                <a:buFontTx/>
                <a:buNone/>
              </a:pPr>
              <a:r>
                <a:rPr lang="en-US" altLang="en-US"/>
                <a:t>Password complexity verification</a:t>
              </a:r>
            </a:p>
          </p:txBody>
        </p:sp>
        <p:pic>
          <p:nvPicPr>
            <p:cNvPr id="29711" name="Picture 14" descr="Symbols: Question Mark"/>
            <p:cNvPicPr>
              <a:picLocks noChangeAspect="1" noChangeArrowheads="1"/>
            </p:cNvPicPr>
            <p:nvPr/>
          </p:nvPicPr>
          <p:blipFill>
            <a:blip r:embed="rId6" cstate="print"/>
            <a:srcRect/>
            <a:stretch>
              <a:fillRect/>
            </a:stretch>
          </p:blipFill>
          <p:spPr bwMode="gray">
            <a:xfrm>
              <a:off x="3364" y="2583"/>
              <a:ext cx="370" cy="678"/>
            </a:xfrm>
            <a:prstGeom prst="rect">
              <a:avLst/>
            </a:prstGeom>
            <a:noFill/>
            <a:ln w="9525">
              <a:noFill/>
              <a:miter lim="800000"/>
              <a:headEnd/>
              <a:tailEnd/>
            </a:ln>
          </p:spPr>
        </p:pic>
      </p:grpSp>
      <p:grpSp>
        <p:nvGrpSpPr>
          <p:cNvPr id="29703" name="Group 15"/>
          <p:cNvGrpSpPr>
            <a:grpSpLocks/>
          </p:cNvGrpSpPr>
          <p:nvPr/>
        </p:nvGrpSpPr>
        <p:grpSpPr bwMode="auto">
          <a:xfrm>
            <a:off x="1187450" y="2819400"/>
            <a:ext cx="6678613" cy="1812925"/>
            <a:chOff x="748" y="1920"/>
            <a:chExt cx="4207" cy="1142"/>
          </a:xfrm>
        </p:grpSpPr>
        <p:sp>
          <p:nvSpPr>
            <p:cNvPr id="29705" name="Rectangle 16"/>
            <p:cNvSpPr>
              <a:spLocks noChangeArrowheads="1"/>
            </p:cNvSpPr>
            <p:nvPr/>
          </p:nvSpPr>
          <p:spPr bwMode="gray">
            <a:xfrm>
              <a:off x="748" y="2664"/>
              <a:ext cx="1178" cy="225"/>
            </a:xfrm>
            <a:prstGeom prst="rect">
              <a:avLst/>
            </a:prstGeom>
            <a:noFill/>
            <a:ln w="9525">
              <a:noFill/>
              <a:miter lim="800000"/>
              <a:headEnd/>
              <a:tailEnd/>
            </a:ln>
            <a:effectLst/>
          </p:spPr>
          <p:txBody>
            <a:bodyPr lIns="82550" tIns="41275" rIns="82550" bIns="41275">
              <a:spAutoFit/>
            </a:bodyPr>
            <a:lstStyle/>
            <a:p>
              <a:pPr defTabSz="822325" eaLnBrk="0" hangingPunct="0">
                <a:spcBef>
                  <a:spcPct val="50000"/>
                </a:spcBef>
                <a:buClrTx/>
                <a:buFontTx/>
                <a:buNone/>
              </a:pPr>
              <a:r>
                <a:rPr lang="en-US" altLang="en-US"/>
                <a:t>User</a:t>
              </a:r>
            </a:p>
          </p:txBody>
        </p:sp>
        <p:sp>
          <p:nvSpPr>
            <p:cNvPr id="29706" name="Line 17"/>
            <p:cNvSpPr>
              <a:spLocks noChangeShapeType="1"/>
            </p:cNvSpPr>
            <p:nvPr/>
          </p:nvSpPr>
          <p:spPr bwMode="gray">
            <a:xfrm flipH="1">
              <a:off x="1697" y="2352"/>
              <a:ext cx="2623"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29707" name="Rectangle 18"/>
            <p:cNvSpPr>
              <a:spLocks noChangeArrowheads="1"/>
            </p:cNvSpPr>
            <p:nvPr/>
          </p:nvSpPr>
          <p:spPr bwMode="gray">
            <a:xfrm>
              <a:off x="4001" y="2664"/>
              <a:ext cx="954" cy="398"/>
            </a:xfrm>
            <a:prstGeom prst="rect">
              <a:avLst/>
            </a:prstGeom>
            <a:noFill/>
            <a:ln w="9525">
              <a:noFill/>
              <a:miter lim="800000"/>
              <a:headEnd/>
              <a:tailEnd/>
            </a:ln>
            <a:effectLst/>
          </p:spPr>
          <p:txBody>
            <a:bodyPr lIns="82550" tIns="41275" rIns="82550" bIns="41275">
              <a:spAutoFit/>
            </a:bodyPr>
            <a:lstStyle/>
            <a:p>
              <a:pPr defTabSz="822325" eaLnBrk="0" hangingPunct="0">
                <a:spcBef>
                  <a:spcPct val="50000"/>
                </a:spcBef>
                <a:buClrTx/>
                <a:buFontTx/>
                <a:buNone/>
              </a:pPr>
              <a:r>
                <a:rPr lang="en-US" altLang="en-US"/>
                <a:t>Setting up profiles</a:t>
              </a:r>
            </a:p>
          </p:txBody>
        </p:sp>
        <p:pic>
          <p:nvPicPr>
            <p:cNvPr id="29708" name="Picture 19" descr="People: Person, User, Blue"/>
            <p:cNvPicPr>
              <a:picLocks noChangeAspect="1" noChangeArrowheads="1"/>
            </p:cNvPicPr>
            <p:nvPr/>
          </p:nvPicPr>
          <p:blipFill>
            <a:blip r:embed="rId7" cstate="print"/>
            <a:srcRect/>
            <a:stretch>
              <a:fillRect/>
            </a:stretch>
          </p:blipFill>
          <p:spPr bwMode="gray">
            <a:xfrm>
              <a:off x="973" y="1920"/>
              <a:ext cx="729" cy="724"/>
            </a:xfrm>
            <a:prstGeom prst="rect">
              <a:avLst/>
            </a:prstGeom>
            <a:noFill/>
            <a:ln w="9525">
              <a:noFill/>
              <a:miter lim="800000"/>
              <a:headEnd/>
              <a:tailEnd/>
            </a:ln>
          </p:spPr>
        </p:pic>
        <p:pic>
          <p:nvPicPr>
            <p:cNvPr id="29709" name="Picture 20" descr="profiles"/>
            <p:cNvPicPr>
              <a:picLocks noChangeAspect="1" noChangeArrowheads="1"/>
            </p:cNvPicPr>
            <p:nvPr/>
          </p:nvPicPr>
          <p:blipFill>
            <a:blip r:embed="rId8" cstate="print"/>
            <a:srcRect/>
            <a:stretch>
              <a:fillRect/>
            </a:stretch>
          </p:blipFill>
          <p:spPr bwMode="gray">
            <a:xfrm>
              <a:off x="4155" y="1920"/>
              <a:ext cx="646" cy="768"/>
            </a:xfrm>
            <a:prstGeom prst="rect">
              <a:avLst/>
            </a:prstGeom>
            <a:noFill/>
            <a:ln w="9525">
              <a:noFill/>
              <a:miter lim="800000"/>
              <a:headEnd/>
              <a:tailEnd/>
            </a:ln>
          </p:spPr>
        </p:pic>
      </p:grpSp>
      <p:sp>
        <p:nvSpPr>
          <p:cNvPr id="29704" name="Rectangle 21"/>
          <p:cNvSpPr>
            <a:spLocks noChangeArrowheads="1"/>
          </p:cNvSpPr>
          <p:nvPr/>
        </p:nvSpPr>
        <p:spPr bwMode="auto">
          <a:xfrm>
            <a:off x="914400" y="5638800"/>
            <a:ext cx="7620000" cy="641350"/>
          </a:xfrm>
          <a:prstGeom prst="rect">
            <a:avLst/>
          </a:prstGeom>
          <a:noFill/>
          <a:ln w="28575">
            <a:noFill/>
            <a:miter lim="800000"/>
            <a:headEnd/>
            <a:tailEnd/>
          </a:ln>
          <a:effectLst/>
        </p:spPr>
        <p:txBody>
          <a:bodyPr>
            <a:spAutoFit/>
          </a:bodyPr>
          <a:lstStyle/>
          <a:p>
            <a:pPr algn="l" defTabSz="228600">
              <a:buClr>
                <a:srgbClr val="000000"/>
              </a:buClr>
            </a:pPr>
            <a:r>
              <a:rPr lang="en-US" altLang="en-US"/>
              <a:t>Note: Do not use profiles that cause the </a:t>
            </a:r>
            <a:r>
              <a:rPr lang="en-US" altLang="en-US">
                <a:latin typeface="Courier New" pitchFamily="49" charset="0"/>
              </a:rPr>
              <a:t>SYS</a:t>
            </a:r>
            <a:r>
              <a:rPr lang="en-US" altLang="en-US"/>
              <a:t>, </a:t>
            </a:r>
            <a:r>
              <a:rPr lang="en-US" altLang="en-US">
                <a:latin typeface="Courier New" pitchFamily="49" charset="0"/>
              </a:rPr>
              <a:t>SYSMAN</a:t>
            </a:r>
            <a:r>
              <a:rPr lang="en-US" altLang="en-US"/>
              <a:t>, and </a:t>
            </a:r>
            <a:r>
              <a:rPr lang="en-US" altLang="en-US">
                <a:latin typeface="Courier New" pitchFamily="49" charset="0"/>
              </a:rPr>
              <a:t>DBSNMP</a:t>
            </a:r>
            <a:r>
              <a:rPr lang="en-US" altLang="en-US"/>
              <a:t> passwords to expire and the accounts to be locked.</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endParaRPr lang="en-US" altLang="en-US" smtClean="0"/>
          </a:p>
        </p:txBody>
      </p:sp>
      <p:sp>
        <p:nvSpPr>
          <p:cNvPr id="30723" name="Rectangle 3"/>
          <p:cNvSpPr>
            <a:spLocks noGrp="1" noChangeArrowheads="1"/>
          </p:cNvSpPr>
          <p:nvPr>
            <p:ph type="body" idx="1"/>
          </p:nvPr>
        </p:nvSpPr>
        <p:spPr/>
        <p:txBody>
          <a:bodyPr/>
          <a:lstStyle/>
          <a:p>
            <a:pPr eaLnBrk="1" hangingPunct="1"/>
            <a:endParaRPr lang="en-US" altLang="en-US" smtClean="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smtClean="0"/>
              <a:t>Creating a Password Profile</a:t>
            </a:r>
          </a:p>
        </p:txBody>
      </p:sp>
      <p:pic>
        <p:nvPicPr>
          <p:cNvPr id="31747" name="Picture 3" descr="Snap_0519"/>
          <p:cNvPicPr>
            <a:picLocks noChangeAspect="1" noChangeArrowheads="1"/>
          </p:cNvPicPr>
          <p:nvPr/>
        </p:nvPicPr>
        <p:blipFill>
          <a:blip r:embed="rId3" cstate="print"/>
          <a:srcRect/>
          <a:stretch>
            <a:fillRect/>
          </a:stretch>
        </p:blipFill>
        <p:spPr bwMode="auto">
          <a:xfrm>
            <a:off x="1465263" y="1506538"/>
            <a:ext cx="6448425" cy="4476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title"/>
          </p:nvPr>
        </p:nvSpPr>
        <p:spPr/>
        <p:txBody>
          <a:bodyPr/>
          <a:lstStyle/>
          <a:p>
            <a:pPr eaLnBrk="1" hangingPunct="1"/>
            <a:r>
              <a:rPr lang="en-US" altLang="en-US" smtClean="0"/>
              <a:t>Database User Accounts</a:t>
            </a:r>
          </a:p>
        </p:txBody>
      </p:sp>
      <p:sp>
        <p:nvSpPr>
          <p:cNvPr id="5123" name="Rectangle 6"/>
          <p:cNvSpPr>
            <a:spLocks noGrp="1" noChangeArrowheads="1"/>
          </p:cNvSpPr>
          <p:nvPr>
            <p:ph type="body" idx="1"/>
          </p:nvPr>
        </p:nvSpPr>
        <p:spPr>
          <a:xfrm>
            <a:off x="609600" y="1447800"/>
            <a:ext cx="7918450" cy="4711700"/>
          </a:xfrm>
        </p:spPr>
        <p:txBody>
          <a:bodyPr/>
          <a:lstStyle/>
          <a:p>
            <a:pPr eaLnBrk="1" hangingPunct="1"/>
            <a:r>
              <a:rPr lang="en-US" altLang="en-US" smtClean="0"/>
              <a:t>Each database user account has:</a:t>
            </a:r>
          </a:p>
          <a:p>
            <a:pPr lvl="1" eaLnBrk="1" hangingPunct="1"/>
            <a:r>
              <a:rPr lang="en-US" altLang="en-US" smtClean="0"/>
              <a:t>A unique username</a:t>
            </a:r>
          </a:p>
          <a:p>
            <a:pPr lvl="1" eaLnBrk="1" hangingPunct="1"/>
            <a:r>
              <a:rPr lang="en-US" altLang="en-US" smtClean="0"/>
              <a:t>An authentication method</a:t>
            </a:r>
          </a:p>
          <a:p>
            <a:pPr lvl="1" eaLnBrk="1" hangingPunct="1"/>
            <a:r>
              <a:rPr lang="en-US" altLang="en-US" smtClean="0"/>
              <a:t>A default tablespace </a:t>
            </a:r>
          </a:p>
          <a:p>
            <a:pPr lvl="1" eaLnBrk="1" hangingPunct="1"/>
            <a:r>
              <a:rPr lang="en-US" altLang="en-US" smtClean="0"/>
              <a:t>A temporary tablespace</a:t>
            </a:r>
          </a:p>
          <a:p>
            <a:pPr lvl="1" eaLnBrk="1" hangingPunct="1"/>
            <a:r>
              <a:rPr lang="en-US" altLang="en-US" smtClean="0"/>
              <a:t>A user profile</a:t>
            </a:r>
          </a:p>
          <a:p>
            <a:pPr lvl="1" eaLnBrk="1" hangingPunct="1"/>
            <a:r>
              <a:rPr lang="en-US" altLang="en-US" smtClean="0"/>
              <a:t>An initial consumer group</a:t>
            </a:r>
          </a:p>
          <a:p>
            <a:pPr lvl="1" eaLnBrk="1" hangingPunct="1"/>
            <a:r>
              <a:rPr lang="en-US" altLang="en-US" smtClean="0"/>
              <a:t>An account status</a:t>
            </a:r>
          </a:p>
          <a:p>
            <a:pPr eaLnBrk="1" hangingPunct="1"/>
            <a:r>
              <a:rPr lang="en-US" altLang="en-US" smtClean="0"/>
              <a:t>A schema:</a:t>
            </a:r>
          </a:p>
          <a:p>
            <a:pPr lvl="1" eaLnBrk="1" hangingPunct="1"/>
            <a:r>
              <a:rPr lang="en-US" altLang="en-US" smtClean="0"/>
              <a:t>Is a collection of database objects that are owned by a database user</a:t>
            </a:r>
          </a:p>
          <a:p>
            <a:pPr lvl="1" eaLnBrk="1" hangingPunct="1"/>
            <a:r>
              <a:rPr lang="en-US" altLang="en-US" smtClean="0"/>
              <a:t>Has the same name as the user account</a:t>
            </a:r>
          </a:p>
        </p:txBody>
      </p:sp>
      <p:pic>
        <p:nvPicPr>
          <p:cNvPr id="5124" name="Picture 4" descr="conce061_UserId"/>
          <p:cNvPicPr>
            <a:picLocks noChangeAspect="1" noChangeArrowheads="1"/>
          </p:cNvPicPr>
          <p:nvPr/>
        </p:nvPicPr>
        <p:blipFill>
          <a:blip r:embed="rId3" cstate="print"/>
          <a:srcRect/>
          <a:stretch>
            <a:fillRect/>
          </a:stretch>
        </p:blipFill>
        <p:spPr bwMode="gray">
          <a:xfrm>
            <a:off x="7086600" y="1828800"/>
            <a:ext cx="1074738" cy="1565275"/>
          </a:xfrm>
          <a:prstGeom prst="rect">
            <a:avLst/>
          </a:prstGeom>
          <a:noFill/>
          <a:ln w="9525">
            <a:noFill/>
            <a:miter lim="800000"/>
            <a:headEnd/>
            <a:tailEnd/>
          </a:ln>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house05_Padlock_3part"/>
          <p:cNvPicPr>
            <a:picLocks noChangeAspect="1" noChangeArrowheads="1"/>
          </p:cNvPicPr>
          <p:nvPr/>
        </p:nvPicPr>
        <p:blipFill>
          <a:blip r:embed="rId3" cstate="print"/>
          <a:srcRect/>
          <a:stretch>
            <a:fillRect/>
          </a:stretch>
        </p:blipFill>
        <p:spPr bwMode="gray">
          <a:xfrm>
            <a:off x="7459663" y="4724400"/>
            <a:ext cx="846137" cy="1600200"/>
          </a:xfrm>
          <a:prstGeom prst="rect">
            <a:avLst/>
          </a:prstGeom>
          <a:noFill/>
          <a:ln w="9525">
            <a:noFill/>
            <a:miter lim="800000"/>
            <a:headEnd/>
            <a:tailEnd/>
          </a:ln>
        </p:spPr>
      </p:pic>
      <p:sp>
        <p:nvSpPr>
          <p:cNvPr id="32771" name="Rectangle 3"/>
          <p:cNvSpPr>
            <a:spLocks noGrp="1" noChangeArrowheads="1"/>
          </p:cNvSpPr>
          <p:nvPr>
            <p:ph type="title"/>
          </p:nvPr>
        </p:nvSpPr>
        <p:spPr/>
        <p:txBody>
          <a:bodyPr/>
          <a:lstStyle/>
          <a:p>
            <a:pPr eaLnBrk="1" hangingPunct="1"/>
            <a:r>
              <a:rPr lang="en-US" altLang="en-US" smtClean="0"/>
              <a:t>Supplied Password Verification Function: </a:t>
            </a:r>
            <a:r>
              <a:rPr lang="en-US" altLang="en-US" smtClean="0">
                <a:latin typeface="Courier New" pitchFamily="49" charset="0"/>
              </a:rPr>
              <a:t>VERIFY_FUNCTION_11G</a:t>
            </a:r>
          </a:p>
        </p:txBody>
      </p:sp>
      <p:sp>
        <p:nvSpPr>
          <p:cNvPr id="32772" name="Rectangle 4"/>
          <p:cNvSpPr>
            <a:spLocks noGrp="1" noChangeArrowheads="1"/>
          </p:cNvSpPr>
          <p:nvPr>
            <p:ph type="body" idx="1"/>
          </p:nvPr>
        </p:nvSpPr>
        <p:spPr>
          <a:xfrm>
            <a:off x="609600" y="1536700"/>
            <a:ext cx="7918450" cy="4779963"/>
          </a:xfrm>
        </p:spPr>
        <p:txBody>
          <a:bodyPr/>
          <a:lstStyle/>
          <a:p>
            <a:pPr eaLnBrk="1" hangingPunct="1"/>
            <a:r>
              <a:rPr lang="en-US" altLang="en-US" smtClean="0"/>
              <a:t>The </a:t>
            </a:r>
            <a:r>
              <a:rPr lang="en-US" altLang="en-US" smtClean="0">
                <a:latin typeface="Courier New" pitchFamily="49" charset="0"/>
              </a:rPr>
              <a:t>VERIFY_FUNCTION_11G</a:t>
            </a:r>
            <a:r>
              <a:rPr lang="en-US" altLang="en-US" smtClean="0"/>
              <a:t> function insures that the password is:</a:t>
            </a:r>
          </a:p>
          <a:p>
            <a:pPr lvl="1" eaLnBrk="1" hangingPunct="1"/>
            <a:r>
              <a:rPr lang="en-US" altLang="en-US" smtClean="0"/>
              <a:t>At least eight characters</a:t>
            </a:r>
          </a:p>
          <a:p>
            <a:pPr lvl="1" eaLnBrk="1" hangingPunct="1"/>
            <a:r>
              <a:rPr lang="en-US" altLang="en-US" smtClean="0"/>
              <a:t>Different from the username, username with a number, or username reversed</a:t>
            </a:r>
          </a:p>
          <a:p>
            <a:pPr lvl="1" eaLnBrk="1" hangingPunct="1"/>
            <a:r>
              <a:rPr lang="en-US" altLang="en-US" smtClean="0"/>
              <a:t>Different from the database name or the database name with a number</a:t>
            </a:r>
          </a:p>
          <a:p>
            <a:pPr lvl="1" eaLnBrk="1" hangingPunct="1"/>
            <a:r>
              <a:rPr lang="en-US" altLang="en-US" smtClean="0"/>
              <a:t>A string with at least one alphabetic and one numeric character</a:t>
            </a:r>
          </a:p>
          <a:p>
            <a:pPr lvl="1" eaLnBrk="1" hangingPunct="1"/>
            <a:r>
              <a:rPr lang="en-US" altLang="en-US" smtClean="0"/>
              <a:t>Different from the previous password by </a:t>
            </a:r>
            <a:br>
              <a:rPr lang="en-US" altLang="en-US" smtClean="0"/>
            </a:br>
            <a:r>
              <a:rPr lang="en-US" altLang="en-US" smtClean="0"/>
              <a:t>at least three letters</a:t>
            </a:r>
          </a:p>
          <a:p>
            <a:pPr eaLnBrk="1" hangingPunct="1"/>
            <a:r>
              <a:rPr lang="en-US" altLang="en-US" smtClean="0"/>
              <a:t>Tip: Use this function as a template to create </a:t>
            </a:r>
            <a:br>
              <a:rPr lang="en-US" altLang="en-US" smtClean="0"/>
            </a:br>
            <a:r>
              <a:rPr lang="en-US" altLang="en-US" smtClean="0"/>
              <a:t>your own customized password verification.</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smtClean="0"/>
              <a:t>Assigning Quotas to Users</a:t>
            </a:r>
          </a:p>
        </p:txBody>
      </p:sp>
      <p:sp>
        <p:nvSpPr>
          <p:cNvPr id="33795" name="Rectangle 3"/>
          <p:cNvSpPr>
            <a:spLocks noGrp="1" noChangeArrowheads="1"/>
          </p:cNvSpPr>
          <p:nvPr>
            <p:ph type="body" idx="1"/>
          </p:nvPr>
        </p:nvSpPr>
        <p:spPr>
          <a:xfrm>
            <a:off x="609600" y="1536700"/>
            <a:ext cx="7918450" cy="2336800"/>
          </a:xfrm>
        </p:spPr>
        <p:txBody>
          <a:bodyPr/>
          <a:lstStyle/>
          <a:p>
            <a:pPr eaLnBrk="1" hangingPunct="1"/>
            <a:r>
              <a:rPr lang="en-US" altLang="en-US" smtClean="0"/>
              <a:t>Users who do not have the </a:t>
            </a:r>
            <a:r>
              <a:rPr lang="en-US" altLang="en-US" smtClean="0">
                <a:latin typeface="Courier New" pitchFamily="49" charset="0"/>
              </a:rPr>
              <a:t>UNLIMITED TABLESPACE</a:t>
            </a:r>
            <a:r>
              <a:rPr lang="en-US" altLang="en-US" smtClean="0"/>
              <a:t> system privilege must be given a quota before they can create objects in a tablespace. </a:t>
            </a:r>
          </a:p>
          <a:p>
            <a:pPr eaLnBrk="1" hangingPunct="1">
              <a:spcBef>
                <a:spcPct val="50000"/>
              </a:spcBef>
            </a:pPr>
            <a:r>
              <a:rPr lang="en-US" altLang="en-US" smtClean="0"/>
              <a:t>Quotas can be:</a:t>
            </a:r>
          </a:p>
          <a:p>
            <a:pPr lvl="1" eaLnBrk="1" hangingPunct="1"/>
            <a:r>
              <a:rPr lang="en-US" altLang="en-US" smtClean="0"/>
              <a:t>A specific value in megabytes or kilobytes</a:t>
            </a:r>
          </a:p>
          <a:p>
            <a:pPr lvl="1" eaLnBrk="1" hangingPunct="1"/>
            <a:r>
              <a:rPr lang="en-US" altLang="en-US" smtClean="0"/>
              <a:t>Unlimited</a:t>
            </a:r>
          </a:p>
        </p:txBody>
      </p:sp>
      <p:pic>
        <p:nvPicPr>
          <p:cNvPr id="33796" name="Picture 4" descr="Snap_192"/>
          <p:cNvPicPr>
            <a:picLocks noChangeAspect="1" noChangeArrowheads="1"/>
          </p:cNvPicPr>
          <p:nvPr/>
        </p:nvPicPr>
        <p:blipFill>
          <a:blip r:embed="rId3" cstate="print"/>
          <a:srcRect/>
          <a:stretch>
            <a:fillRect/>
          </a:stretch>
        </p:blipFill>
        <p:spPr bwMode="auto">
          <a:xfrm>
            <a:off x="2789238" y="3514725"/>
            <a:ext cx="5283200" cy="2825750"/>
          </a:xfrm>
          <a:prstGeom prst="rect">
            <a:avLst/>
          </a:prstGeom>
          <a:noFill/>
          <a:ln w="9525">
            <a:noFill/>
            <a:miter lim="800000"/>
            <a:headEnd/>
            <a:tailEnd/>
          </a:ln>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endParaRPr lang="en-US" altLang="en-US" smtClean="0"/>
          </a:p>
        </p:txBody>
      </p:sp>
      <p:sp>
        <p:nvSpPr>
          <p:cNvPr id="34819" name="Rectangle 3"/>
          <p:cNvSpPr>
            <a:spLocks noGrp="1" noChangeArrowheads="1"/>
          </p:cNvSpPr>
          <p:nvPr>
            <p:ph type="body" idx="1"/>
          </p:nvPr>
        </p:nvSpPr>
        <p:spPr/>
        <p:txBody>
          <a:bodyPr/>
          <a:lstStyle/>
          <a:p>
            <a:pPr eaLnBrk="1" hangingPunct="1"/>
            <a:endParaRPr lang="en-US" altLang="en-US" smtClean="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title"/>
          </p:nvPr>
        </p:nvSpPr>
        <p:spPr/>
        <p:txBody>
          <a:bodyPr/>
          <a:lstStyle/>
          <a:p>
            <a:pPr eaLnBrk="1" hangingPunct="1"/>
            <a:r>
              <a:rPr lang="en-US" altLang="en-US" smtClean="0"/>
              <a:t>Applying the Principle of Least Privilege</a:t>
            </a:r>
          </a:p>
        </p:txBody>
      </p:sp>
      <p:sp>
        <p:nvSpPr>
          <p:cNvPr id="35843" name="Rectangle 7"/>
          <p:cNvSpPr>
            <a:spLocks noGrp="1" noChangeArrowheads="1"/>
          </p:cNvSpPr>
          <p:nvPr>
            <p:ph type="body" idx="1"/>
          </p:nvPr>
        </p:nvSpPr>
        <p:spPr>
          <a:xfrm>
            <a:off x="609600" y="1447800"/>
            <a:ext cx="7918450" cy="2844800"/>
          </a:xfrm>
        </p:spPr>
        <p:txBody>
          <a:bodyPr/>
          <a:lstStyle/>
          <a:p>
            <a:pPr lvl="1" eaLnBrk="1" hangingPunct="1"/>
            <a:r>
              <a:rPr lang="en-US" altLang="en-US" smtClean="0"/>
              <a:t>Protect the data dictionary:</a:t>
            </a:r>
          </a:p>
          <a:p>
            <a:pPr eaLnBrk="1" hangingPunct="1"/>
            <a:r>
              <a:rPr lang="en-US" altLang="en-US" sz="2600" smtClean="0"/>
              <a:t>	</a:t>
            </a:r>
          </a:p>
          <a:p>
            <a:pPr lvl="1" eaLnBrk="1" hangingPunct="1"/>
            <a:r>
              <a:rPr lang="en-US" altLang="en-US" smtClean="0"/>
              <a:t>Revoke unnecessary privileges from </a:t>
            </a:r>
            <a:r>
              <a:rPr lang="en-US" altLang="en-US" smtClean="0">
                <a:latin typeface="Courier New" pitchFamily="49" charset="0"/>
              </a:rPr>
              <a:t>PUBLIC</a:t>
            </a:r>
            <a:r>
              <a:rPr lang="en-US" altLang="en-US" smtClean="0"/>
              <a:t>.</a:t>
            </a:r>
          </a:p>
          <a:p>
            <a:pPr lvl="1" eaLnBrk="1" hangingPunct="1"/>
            <a:r>
              <a:rPr lang="en-US" altLang="en-US" smtClean="0"/>
              <a:t>Use access control lists (ACL) to control network access.</a:t>
            </a:r>
          </a:p>
          <a:p>
            <a:pPr lvl="1" eaLnBrk="1" hangingPunct="1"/>
            <a:r>
              <a:rPr lang="en-US" altLang="en-US" smtClean="0"/>
              <a:t>Restrict the directories accessible by users.</a:t>
            </a:r>
          </a:p>
          <a:p>
            <a:pPr lvl="1" eaLnBrk="1" hangingPunct="1"/>
            <a:r>
              <a:rPr lang="en-US" altLang="en-US" smtClean="0"/>
              <a:t>Limit users with administrative privileges.</a:t>
            </a:r>
          </a:p>
          <a:p>
            <a:pPr lvl="1" eaLnBrk="1" hangingPunct="1"/>
            <a:r>
              <a:rPr lang="en-US" altLang="en-US" smtClean="0"/>
              <a:t>Restrict remote database authentication:</a:t>
            </a:r>
          </a:p>
        </p:txBody>
      </p:sp>
      <p:sp>
        <p:nvSpPr>
          <p:cNvPr id="35844" name="Rectangle 3"/>
          <p:cNvSpPr>
            <a:spLocks noChangeArrowheads="1"/>
          </p:cNvSpPr>
          <p:nvPr/>
        </p:nvSpPr>
        <p:spPr bwMode="blackGray">
          <a:xfrm>
            <a:off x="609600" y="1857375"/>
            <a:ext cx="7924800" cy="381000"/>
          </a:xfrm>
          <a:prstGeom prst="rect">
            <a:avLst/>
          </a:prstGeom>
          <a:solidFill>
            <a:srgbClr val="CCCCCC"/>
          </a:solidFill>
          <a:ln w="28575">
            <a:solidFill>
              <a:schemeClr val="tx1"/>
            </a:solidFill>
            <a:miter lim="800000"/>
            <a:headEnd type="none" w="sm" len="sm"/>
            <a:tailEnd type="none" w="sm" len="sm"/>
          </a:ln>
          <a:effectLst/>
        </p:spPr>
        <p:txBody>
          <a:bodyPr wrap="none" anchor="ctr"/>
          <a:lstStyle/>
          <a:p>
            <a:pPr algn="l" defTabSz="228600"/>
            <a:r>
              <a:rPr lang="en-US" altLang="en-US">
                <a:solidFill>
                  <a:schemeClr val="bg2"/>
                </a:solidFill>
                <a:latin typeface="Courier New" pitchFamily="49" charset="0"/>
              </a:rPr>
              <a:t>O7_DICTIONARY_ACCESSIBILITY=FALSE</a:t>
            </a:r>
          </a:p>
        </p:txBody>
      </p:sp>
      <p:sp>
        <p:nvSpPr>
          <p:cNvPr id="35845" name="Rectangle 4"/>
          <p:cNvSpPr>
            <a:spLocks noChangeArrowheads="1"/>
          </p:cNvSpPr>
          <p:nvPr/>
        </p:nvSpPr>
        <p:spPr bwMode="blackGray">
          <a:xfrm>
            <a:off x="609600" y="4357688"/>
            <a:ext cx="7924800" cy="381000"/>
          </a:xfrm>
          <a:prstGeom prst="rect">
            <a:avLst/>
          </a:prstGeom>
          <a:solidFill>
            <a:srgbClr val="CCCCCC"/>
          </a:solidFill>
          <a:ln w="28575">
            <a:solidFill>
              <a:schemeClr val="tx1"/>
            </a:solidFill>
            <a:miter lim="800000"/>
            <a:headEnd type="none" w="sm" len="sm"/>
            <a:tailEnd type="none" w="sm" len="sm"/>
          </a:ln>
          <a:effectLst/>
        </p:spPr>
        <p:txBody>
          <a:bodyPr wrap="none" anchor="ctr"/>
          <a:lstStyle/>
          <a:p>
            <a:pPr algn="l" defTabSz="228600"/>
            <a:r>
              <a:rPr lang="en-US" altLang="en-US">
                <a:latin typeface="Courier New" pitchFamily="49" charset="0"/>
              </a:rPr>
              <a:t>REMOTE_OS_AUTHENT=FALSE</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endParaRPr lang="en-US" altLang="en-US" smtClean="0"/>
          </a:p>
        </p:txBody>
      </p:sp>
      <p:sp>
        <p:nvSpPr>
          <p:cNvPr id="36867" name="Rectangle 3"/>
          <p:cNvSpPr>
            <a:spLocks noGrp="1" noChangeArrowheads="1"/>
          </p:cNvSpPr>
          <p:nvPr>
            <p:ph type="body" idx="1"/>
          </p:nvPr>
        </p:nvSpPr>
        <p:spPr/>
        <p:txBody>
          <a:bodyPr/>
          <a:lstStyle/>
          <a:p>
            <a:pPr eaLnBrk="1" hangingPunct="1"/>
            <a:endParaRPr lang="en-US" altLang="en-US" smtClean="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
          <p:cNvSpPr>
            <a:spLocks noGrp="1" noChangeArrowheads="1"/>
          </p:cNvSpPr>
          <p:nvPr>
            <p:ph type="title"/>
          </p:nvPr>
        </p:nvSpPr>
        <p:spPr/>
        <p:txBody>
          <a:bodyPr/>
          <a:lstStyle/>
          <a:p>
            <a:pPr eaLnBrk="1" hangingPunct="1"/>
            <a:r>
              <a:rPr lang="en-US" altLang="en-US" smtClean="0"/>
              <a:t>Protect Privileged Accounts</a:t>
            </a:r>
          </a:p>
        </p:txBody>
      </p:sp>
      <p:sp>
        <p:nvSpPr>
          <p:cNvPr id="37891" name="Rectangle 11"/>
          <p:cNvSpPr>
            <a:spLocks noGrp="1" noChangeArrowheads="1"/>
          </p:cNvSpPr>
          <p:nvPr>
            <p:ph type="body" idx="1"/>
          </p:nvPr>
        </p:nvSpPr>
        <p:spPr/>
        <p:txBody>
          <a:bodyPr/>
          <a:lstStyle/>
          <a:p>
            <a:pPr eaLnBrk="1" hangingPunct="1"/>
            <a:r>
              <a:rPr lang="en-US" altLang="en-US" smtClean="0"/>
              <a:t>Privileged accounts can be protected by:</a:t>
            </a:r>
          </a:p>
          <a:p>
            <a:pPr lvl="1" eaLnBrk="1" hangingPunct="1"/>
            <a:r>
              <a:rPr lang="en-US" altLang="en-US" smtClean="0"/>
              <a:t>Using password file with case-sensitive passwords</a:t>
            </a:r>
          </a:p>
          <a:p>
            <a:pPr lvl="1" eaLnBrk="1" hangingPunct="1"/>
            <a:r>
              <a:rPr lang="en-US" altLang="en-US" smtClean="0"/>
              <a:t>Enabling strong authentication for administrator roles</a:t>
            </a:r>
          </a:p>
        </p:txBody>
      </p:sp>
      <p:sp>
        <p:nvSpPr>
          <p:cNvPr id="37892" name="Line 4"/>
          <p:cNvSpPr>
            <a:spLocks noChangeShapeType="1"/>
          </p:cNvSpPr>
          <p:nvPr/>
        </p:nvSpPr>
        <p:spPr bwMode="auto">
          <a:xfrm>
            <a:off x="4616450" y="5168900"/>
            <a:ext cx="2470150" cy="0"/>
          </a:xfrm>
          <a:prstGeom prst="line">
            <a:avLst/>
          </a:prstGeom>
          <a:noFill/>
          <a:ln w="28575">
            <a:solidFill>
              <a:schemeClr val="tx1"/>
            </a:solidFill>
            <a:round/>
            <a:headEnd/>
            <a:tailEnd type="triangle" w="sm" len="sm"/>
          </a:ln>
          <a:effectLst/>
        </p:spPr>
        <p:txBody>
          <a:bodyPr lIns="12700" tIns="12700" rIns="12700" bIns="12700">
            <a:spAutoFit/>
          </a:bodyPr>
          <a:lstStyle/>
          <a:p>
            <a:endParaRPr lang="en-US"/>
          </a:p>
        </p:txBody>
      </p:sp>
      <p:pic>
        <p:nvPicPr>
          <p:cNvPr id="37893" name="Picture 5" descr="Dbase, Solid gray"/>
          <p:cNvPicPr>
            <a:picLocks noChangeAspect="1" noChangeArrowheads="1"/>
          </p:cNvPicPr>
          <p:nvPr/>
        </p:nvPicPr>
        <p:blipFill>
          <a:blip r:embed="rId3" cstate="print"/>
          <a:srcRect/>
          <a:stretch>
            <a:fillRect/>
          </a:stretch>
        </p:blipFill>
        <p:spPr bwMode="gray">
          <a:xfrm>
            <a:off x="7086600" y="4529138"/>
            <a:ext cx="1143000" cy="1465262"/>
          </a:xfrm>
          <a:prstGeom prst="rect">
            <a:avLst/>
          </a:prstGeom>
          <a:noFill/>
          <a:ln w="9525">
            <a:noFill/>
            <a:miter lim="800000"/>
            <a:headEnd/>
            <a:tailEnd/>
          </a:ln>
        </p:spPr>
      </p:pic>
      <p:pic>
        <p:nvPicPr>
          <p:cNvPr id="37894" name="Picture 6" descr="Padlock, Locked, Household, Security"/>
          <p:cNvPicPr>
            <a:picLocks noChangeAspect="1" noChangeArrowheads="1"/>
          </p:cNvPicPr>
          <p:nvPr/>
        </p:nvPicPr>
        <p:blipFill>
          <a:blip r:embed="rId4" cstate="print"/>
          <a:srcRect/>
          <a:stretch>
            <a:fillRect/>
          </a:stretch>
        </p:blipFill>
        <p:spPr bwMode="gray">
          <a:xfrm>
            <a:off x="7404100" y="5046663"/>
            <a:ext cx="552450" cy="858837"/>
          </a:xfrm>
          <a:prstGeom prst="rect">
            <a:avLst/>
          </a:prstGeom>
          <a:noFill/>
          <a:ln w="9525">
            <a:noFill/>
            <a:miter lim="800000"/>
            <a:headEnd/>
            <a:tailEnd/>
          </a:ln>
        </p:spPr>
      </p:pic>
      <p:pic>
        <p:nvPicPr>
          <p:cNvPr id="37895" name="Picture 7" descr="Key, Lock, Household"/>
          <p:cNvPicPr>
            <a:picLocks noChangeAspect="1" noChangeArrowheads="1"/>
          </p:cNvPicPr>
          <p:nvPr/>
        </p:nvPicPr>
        <p:blipFill>
          <a:blip r:embed="rId5" cstate="print"/>
          <a:srcRect/>
          <a:stretch>
            <a:fillRect/>
          </a:stretch>
        </p:blipFill>
        <p:spPr bwMode="gray">
          <a:xfrm>
            <a:off x="5686425" y="4833938"/>
            <a:ext cx="685800" cy="531812"/>
          </a:xfrm>
          <a:prstGeom prst="rect">
            <a:avLst/>
          </a:prstGeom>
          <a:noFill/>
          <a:ln w="9525">
            <a:noFill/>
            <a:miter lim="800000"/>
            <a:headEnd/>
            <a:tailEnd/>
          </a:ln>
        </p:spPr>
      </p:pic>
      <p:pic>
        <p:nvPicPr>
          <p:cNvPr id="37896" name="Picture 8" descr="People: Person, User, Blue"/>
          <p:cNvPicPr>
            <a:picLocks noChangeAspect="1" noChangeArrowheads="1"/>
          </p:cNvPicPr>
          <p:nvPr/>
        </p:nvPicPr>
        <p:blipFill>
          <a:blip r:embed="rId6" cstate="print"/>
          <a:srcRect/>
          <a:stretch>
            <a:fillRect/>
          </a:stretch>
        </p:blipFill>
        <p:spPr bwMode="gray">
          <a:xfrm>
            <a:off x="3771900" y="4630738"/>
            <a:ext cx="1004888" cy="998537"/>
          </a:xfrm>
          <a:prstGeom prst="rect">
            <a:avLst/>
          </a:prstGeom>
          <a:noFill/>
          <a:ln w="9525">
            <a:noFill/>
            <a:miter lim="800000"/>
            <a:headEnd/>
            <a:tailEnd/>
          </a:ln>
        </p:spPr>
      </p:pic>
      <p:sp>
        <p:nvSpPr>
          <p:cNvPr id="37897" name="Rectangle 9"/>
          <p:cNvSpPr>
            <a:spLocks noChangeArrowheads="1"/>
          </p:cNvSpPr>
          <p:nvPr/>
        </p:nvSpPr>
        <p:spPr bwMode="auto">
          <a:xfrm>
            <a:off x="3657600" y="5235575"/>
            <a:ext cx="1271588" cy="422275"/>
          </a:xfrm>
          <a:prstGeom prst="rect">
            <a:avLst/>
          </a:prstGeom>
          <a:noFill/>
          <a:ln w="9525">
            <a:noFill/>
            <a:miter lim="800000"/>
            <a:headEnd/>
            <a:tailEnd/>
          </a:ln>
          <a:effectLst/>
        </p:spPr>
        <p:txBody>
          <a:bodyPr lIns="92075" tIns="46038" rIns="92075" bIns="46038">
            <a:spAutoFit/>
          </a:bodyPr>
          <a:lstStyle/>
          <a:p>
            <a:pPr eaLnBrk="0" hangingPunct="0">
              <a:lnSpc>
                <a:spcPct val="120000"/>
              </a:lnSpc>
              <a:spcBef>
                <a:spcPct val="50000"/>
              </a:spcBef>
              <a:buClrTx/>
              <a:buFontTx/>
              <a:buNone/>
            </a:pPr>
            <a:r>
              <a:rPr lang="en-US" altLang="en-US">
                <a:solidFill>
                  <a:schemeClr val="bg2"/>
                </a:solidFill>
                <a:latin typeface="Courier New" pitchFamily="49" charset="0"/>
              </a:rPr>
              <a:t>SYSDBA</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smtClean="0"/>
              <a:t>Quiz</a:t>
            </a:r>
          </a:p>
        </p:txBody>
      </p:sp>
      <p:sp>
        <p:nvSpPr>
          <p:cNvPr id="38915" name="Rectangle 3"/>
          <p:cNvSpPr>
            <a:spLocks noGrp="1" noChangeArrowheads="1"/>
          </p:cNvSpPr>
          <p:nvPr>
            <p:ph type="body" idx="1"/>
          </p:nvPr>
        </p:nvSpPr>
        <p:spPr>
          <a:xfrm>
            <a:off x="609600" y="1447800"/>
            <a:ext cx="7918450" cy="1498600"/>
          </a:xfrm>
        </p:spPr>
        <p:txBody>
          <a:bodyPr/>
          <a:lstStyle/>
          <a:p>
            <a:pPr eaLnBrk="1" hangingPunct="1"/>
            <a:r>
              <a:rPr lang="en-US" altLang="en-US" smtClean="0"/>
              <a:t>Applying the principle of least privilege is not enough to harden the Oracle database. </a:t>
            </a:r>
          </a:p>
          <a:p>
            <a:pPr marL="573088" lvl="1" indent="-458788" eaLnBrk="1" hangingPunct="1">
              <a:buFont typeface="Arial" charset="0"/>
              <a:buAutoNum type="arabicPeriod"/>
            </a:pPr>
            <a:r>
              <a:rPr lang="en-US" altLang="en-US" smtClean="0"/>
              <a:t>True </a:t>
            </a:r>
          </a:p>
          <a:p>
            <a:pPr marL="573088" lvl="1" indent="-458788" eaLnBrk="1" hangingPunct="1">
              <a:buFont typeface="Arial" charset="0"/>
              <a:buAutoNum type="arabicPeriod"/>
            </a:pPr>
            <a:r>
              <a:rPr lang="en-US" altLang="en-US" smtClean="0"/>
              <a:t>False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smtClean="0"/>
              <a:t>Quiz</a:t>
            </a:r>
          </a:p>
        </p:txBody>
      </p:sp>
      <p:sp>
        <p:nvSpPr>
          <p:cNvPr id="39939" name="Rectangle 3"/>
          <p:cNvSpPr>
            <a:spLocks noGrp="1" noChangeArrowheads="1"/>
          </p:cNvSpPr>
          <p:nvPr>
            <p:ph type="body" idx="1"/>
          </p:nvPr>
        </p:nvSpPr>
        <p:spPr>
          <a:xfrm>
            <a:off x="609600" y="1447800"/>
            <a:ext cx="7918450" cy="1498600"/>
          </a:xfrm>
        </p:spPr>
        <p:txBody>
          <a:bodyPr/>
          <a:lstStyle/>
          <a:p>
            <a:pPr eaLnBrk="1" hangingPunct="1"/>
            <a:r>
              <a:rPr lang="en-US" altLang="en-US" smtClean="0"/>
              <a:t>With </a:t>
            </a:r>
            <a:r>
              <a:rPr lang="en-US" altLang="en-US" smtClean="0">
                <a:latin typeface="Courier New" pitchFamily="49" charset="0"/>
              </a:rPr>
              <a:t>RESOURCE_LIMIT</a:t>
            </a:r>
            <a:r>
              <a:rPr lang="en-US" altLang="en-US" smtClean="0"/>
              <a:t> set at its default value of </a:t>
            </a:r>
            <a:r>
              <a:rPr lang="en-US" altLang="en-US" smtClean="0">
                <a:latin typeface="Courier New" pitchFamily="49" charset="0"/>
              </a:rPr>
              <a:t>FALSE</a:t>
            </a:r>
            <a:r>
              <a:rPr lang="en-US" altLang="en-US" smtClean="0"/>
              <a:t>, profile password limitations are ignored. </a:t>
            </a:r>
          </a:p>
          <a:p>
            <a:pPr marL="573088" lvl="1" indent="-458788" eaLnBrk="1" hangingPunct="1">
              <a:buFont typeface="Arial" charset="0"/>
              <a:buAutoNum type="arabicPeriod"/>
            </a:pPr>
            <a:r>
              <a:rPr lang="en-US" altLang="en-US" smtClean="0"/>
              <a:t>True </a:t>
            </a:r>
          </a:p>
          <a:p>
            <a:pPr marL="573088" lvl="1" indent="-458788" eaLnBrk="1" hangingPunct="1">
              <a:buFont typeface="Arial" charset="0"/>
              <a:buAutoNum type="arabicPeriod"/>
            </a:pPr>
            <a:r>
              <a:rPr lang="en-US" altLang="en-US" smtClean="0"/>
              <a:t>False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p:txBody>
          <a:bodyPr/>
          <a:lstStyle/>
          <a:p>
            <a:pPr eaLnBrk="1" hangingPunct="1"/>
            <a:r>
              <a:rPr lang="en-US" altLang="en-US" smtClean="0"/>
              <a:t>Summary</a:t>
            </a:r>
          </a:p>
        </p:txBody>
      </p:sp>
      <p:sp>
        <p:nvSpPr>
          <p:cNvPr id="40963" name="Rectangle 5"/>
          <p:cNvSpPr>
            <a:spLocks noGrp="1" noChangeArrowheads="1"/>
          </p:cNvSpPr>
          <p:nvPr>
            <p:ph type="body" idx="1"/>
          </p:nvPr>
        </p:nvSpPr>
        <p:spPr/>
        <p:txBody>
          <a:bodyPr/>
          <a:lstStyle/>
          <a:p>
            <a:pPr eaLnBrk="1" hangingPunct="1"/>
            <a:r>
              <a:rPr lang="en-US" altLang="en-US" smtClean="0"/>
              <a:t>In this lesson, you should have learned how to:</a:t>
            </a:r>
          </a:p>
          <a:p>
            <a:pPr lvl="1" eaLnBrk="1" hangingPunct="1"/>
            <a:r>
              <a:rPr lang="en-US" altLang="en-US" smtClean="0"/>
              <a:t>Create and manage database user accounts:</a:t>
            </a:r>
          </a:p>
          <a:p>
            <a:pPr lvl="2" eaLnBrk="1" hangingPunct="1"/>
            <a:r>
              <a:rPr lang="en-US" altLang="en-US" smtClean="0"/>
              <a:t>Authenticate users</a:t>
            </a:r>
          </a:p>
          <a:p>
            <a:pPr lvl="2" eaLnBrk="1" hangingPunct="1"/>
            <a:r>
              <a:rPr lang="en-US" altLang="en-US" smtClean="0"/>
              <a:t>Assign default storage areas (tablespaces)</a:t>
            </a:r>
          </a:p>
          <a:p>
            <a:pPr lvl="1" eaLnBrk="1" hangingPunct="1"/>
            <a:r>
              <a:rPr lang="en-US" altLang="en-US" smtClean="0"/>
              <a:t>Grant and revoke privileges</a:t>
            </a:r>
          </a:p>
          <a:p>
            <a:pPr lvl="1" eaLnBrk="1" hangingPunct="1"/>
            <a:r>
              <a:rPr lang="en-US" altLang="en-US" smtClean="0"/>
              <a:t>Create and manage roles</a:t>
            </a:r>
          </a:p>
          <a:p>
            <a:pPr lvl="1" eaLnBrk="1" hangingPunct="1"/>
            <a:r>
              <a:rPr lang="en-US" altLang="en-US" smtClean="0"/>
              <a:t>Create and manage profiles:</a:t>
            </a:r>
          </a:p>
          <a:p>
            <a:pPr lvl="2" eaLnBrk="1" hangingPunct="1"/>
            <a:r>
              <a:rPr lang="en-US" altLang="en-US" smtClean="0"/>
              <a:t>Implement standard password security features</a:t>
            </a:r>
          </a:p>
          <a:p>
            <a:pPr lvl="2" eaLnBrk="1" hangingPunct="1"/>
            <a:r>
              <a:rPr lang="en-US" altLang="en-US" smtClean="0"/>
              <a:t>Control resource usage by users</a:t>
            </a: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p:txBody>
          <a:bodyPr/>
          <a:lstStyle/>
          <a:p>
            <a:pPr eaLnBrk="1" hangingPunct="1"/>
            <a:r>
              <a:rPr lang="en-US" altLang="en-US" smtClean="0"/>
              <a:t>Practice 8 Overview: </a:t>
            </a:r>
            <a:br>
              <a:rPr lang="en-US" altLang="en-US" smtClean="0"/>
            </a:br>
            <a:r>
              <a:rPr lang="en-US" altLang="en-US" smtClean="0"/>
              <a:t>Administering Users</a:t>
            </a:r>
          </a:p>
        </p:txBody>
      </p:sp>
      <p:sp>
        <p:nvSpPr>
          <p:cNvPr id="41987" name="Rectangle 5"/>
          <p:cNvSpPr>
            <a:spLocks noGrp="1" noChangeArrowheads="1"/>
          </p:cNvSpPr>
          <p:nvPr>
            <p:ph type="body" idx="1"/>
          </p:nvPr>
        </p:nvSpPr>
        <p:spPr>
          <a:xfrm>
            <a:off x="609600" y="1447800"/>
            <a:ext cx="7918450" cy="3025775"/>
          </a:xfrm>
        </p:spPr>
        <p:txBody>
          <a:bodyPr/>
          <a:lstStyle/>
          <a:p>
            <a:pPr eaLnBrk="1" hangingPunct="1"/>
            <a:r>
              <a:rPr lang="en-US" altLang="en-US" smtClean="0"/>
              <a:t>This practice covers the following topics:</a:t>
            </a:r>
          </a:p>
          <a:p>
            <a:pPr lvl="1" eaLnBrk="1" hangingPunct="1"/>
            <a:r>
              <a:rPr lang="en-US" altLang="en-US" smtClean="0"/>
              <a:t>Creating a profile to limit resource consumption</a:t>
            </a:r>
          </a:p>
          <a:p>
            <a:pPr lvl="1" eaLnBrk="1" hangingPunct="1"/>
            <a:r>
              <a:rPr lang="en-US" altLang="en-US" smtClean="0"/>
              <a:t>Creating two roles:</a:t>
            </a:r>
          </a:p>
          <a:p>
            <a:pPr lvl="2" eaLnBrk="1" hangingPunct="1"/>
            <a:r>
              <a:rPr lang="en-US" altLang="en-US" smtClean="0">
                <a:latin typeface="Courier New" pitchFamily="49" charset="0"/>
              </a:rPr>
              <a:t>HRCLERK</a:t>
            </a:r>
          </a:p>
          <a:p>
            <a:pPr lvl="2" eaLnBrk="1" hangingPunct="1"/>
            <a:r>
              <a:rPr lang="en-US" altLang="en-US" smtClean="0">
                <a:latin typeface="Courier New" pitchFamily="49" charset="0"/>
              </a:rPr>
              <a:t>HRMANAGER</a:t>
            </a:r>
          </a:p>
          <a:p>
            <a:pPr lvl="1" eaLnBrk="1" hangingPunct="1"/>
            <a:r>
              <a:rPr lang="en-US" altLang="en-US" smtClean="0"/>
              <a:t>Creating four new users: </a:t>
            </a:r>
          </a:p>
          <a:p>
            <a:pPr lvl="2" eaLnBrk="1" hangingPunct="1"/>
            <a:r>
              <a:rPr lang="en-US" altLang="en-US" smtClean="0"/>
              <a:t>One manager and two clerks</a:t>
            </a:r>
          </a:p>
          <a:p>
            <a:pPr lvl="2" eaLnBrk="1" hangingPunct="1"/>
            <a:r>
              <a:rPr lang="en-US" altLang="en-US" smtClean="0"/>
              <a:t>One schema user for the next practice session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endParaRPr lang="en-US" altLang="en-US" smtClean="0"/>
          </a:p>
        </p:txBody>
      </p:sp>
      <p:sp>
        <p:nvSpPr>
          <p:cNvPr id="6147" name="Rectangle 3"/>
          <p:cNvSpPr>
            <a:spLocks noGrp="1" noChangeArrowheads="1"/>
          </p:cNvSpPr>
          <p:nvPr>
            <p:ph type="body" idx="1"/>
          </p:nvPr>
        </p:nvSpPr>
        <p:spPr/>
        <p:txBody>
          <a:bodyPr/>
          <a:lstStyle/>
          <a:p>
            <a:pPr eaLnBrk="1" hangingPunct="1"/>
            <a:endParaRPr lang="en-US" altLang="en-US" smtClean="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endParaRPr lang="en-US" altLang="en-US" smtClean="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p:txBody>
          <a:bodyPr/>
          <a:lstStyle/>
          <a:p>
            <a:pPr eaLnBrk="1" hangingPunct="1"/>
            <a:r>
              <a:rPr lang="en-US" altLang="en-US" smtClean="0"/>
              <a:t>Predefined Administrative Accounts</a:t>
            </a:r>
          </a:p>
        </p:txBody>
      </p:sp>
      <p:sp>
        <p:nvSpPr>
          <p:cNvPr id="7171" name="Rectangle 5"/>
          <p:cNvSpPr>
            <a:spLocks noGrp="1" noChangeArrowheads="1"/>
          </p:cNvSpPr>
          <p:nvPr>
            <p:ph type="body" idx="1"/>
          </p:nvPr>
        </p:nvSpPr>
        <p:spPr>
          <a:xfrm>
            <a:off x="609600" y="1447800"/>
            <a:ext cx="7918450" cy="4706938"/>
          </a:xfrm>
        </p:spPr>
        <p:txBody>
          <a:bodyPr/>
          <a:lstStyle/>
          <a:p>
            <a:pPr lvl="1" eaLnBrk="1" hangingPunct="1"/>
            <a:r>
              <a:rPr lang="en-US" altLang="en-US" smtClean="0">
                <a:latin typeface="Courier New" pitchFamily="49" charset="0"/>
              </a:rPr>
              <a:t>SYS</a:t>
            </a:r>
            <a:r>
              <a:rPr lang="en-US" altLang="en-US" smtClean="0"/>
              <a:t> account:</a:t>
            </a:r>
          </a:p>
          <a:p>
            <a:pPr lvl="2" eaLnBrk="1" hangingPunct="1"/>
            <a:r>
              <a:rPr lang="en-US" altLang="en-US" smtClean="0"/>
              <a:t>Is granted the DBA role, as well as several other roles.</a:t>
            </a:r>
          </a:p>
          <a:p>
            <a:pPr lvl="2" eaLnBrk="1" hangingPunct="1"/>
            <a:r>
              <a:rPr lang="en-US" altLang="en-US" smtClean="0"/>
              <a:t>Has all privileges with </a:t>
            </a:r>
            <a:r>
              <a:rPr lang="en-US" altLang="en-US" smtClean="0">
                <a:latin typeface="Courier New" pitchFamily="49" charset="0"/>
              </a:rPr>
              <a:t>ADMIN</a:t>
            </a:r>
            <a:r>
              <a:rPr lang="en-US" altLang="en-US" smtClean="0"/>
              <a:t> </a:t>
            </a:r>
            <a:r>
              <a:rPr lang="en-US" altLang="en-US" smtClean="0">
                <a:latin typeface="Courier New" pitchFamily="49" charset="0"/>
              </a:rPr>
              <a:t>OPTION</a:t>
            </a:r>
          </a:p>
          <a:p>
            <a:pPr lvl="2" eaLnBrk="1" hangingPunct="1"/>
            <a:r>
              <a:rPr lang="en-US" altLang="en-US" smtClean="0"/>
              <a:t>Is required for startup, shutdown, and some maintenance commands</a:t>
            </a:r>
          </a:p>
          <a:p>
            <a:pPr lvl="2" eaLnBrk="1" hangingPunct="1"/>
            <a:r>
              <a:rPr lang="en-US" altLang="en-US" smtClean="0"/>
              <a:t>Owns the data dictionary and the Automatic Workload Repository (AWR)</a:t>
            </a:r>
          </a:p>
          <a:p>
            <a:pPr lvl="1" eaLnBrk="1" hangingPunct="1"/>
            <a:r>
              <a:rPr lang="en-US" altLang="en-US" smtClean="0">
                <a:latin typeface="Courier New" pitchFamily="49" charset="0"/>
              </a:rPr>
              <a:t>SYSTEM</a:t>
            </a:r>
            <a:r>
              <a:rPr lang="en-US" altLang="en-US" smtClean="0"/>
              <a:t> account is granted the </a:t>
            </a:r>
            <a:r>
              <a:rPr lang="en-US" altLang="en-US" smtClean="0">
                <a:latin typeface="Courier New" pitchFamily="49" charset="0"/>
              </a:rPr>
              <a:t>DBA</a:t>
            </a:r>
            <a:r>
              <a:rPr lang="en-US" altLang="en-US" smtClean="0"/>
              <a:t>, </a:t>
            </a:r>
            <a:r>
              <a:rPr lang="en-US" altLang="en-US" smtClean="0">
                <a:latin typeface="Courier New" pitchFamily="49" charset="0"/>
              </a:rPr>
              <a:t>MGMT_USER</a:t>
            </a:r>
            <a:r>
              <a:rPr lang="en-US" altLang="en-US" smtClean="0"/>
              <a:t>, and  </a:t>
            </a:r>
            <a:r>
              <a:rPr lang="en-US" altLang="en-US" smtClean="0">
                <a:latin typeface="Courier New" pitchFamily="49" charset="0"/>
              </a:rPr>
              <a:t>AQ_ADMINISTRATOR_ROLE</a:t>
            </a:r>
            <a:r>
              <a:rPr lang="en-US" altLang="en-US" smtClean="0"/>
              <a:t> roles. </a:t>
            </a:r>
          </a:p>
          <a:p>
            <a:pPr lvl="1" eaLnBrk="1" hangingPunct="1"/>
            <a:r>
              <a:rPr lang="en-US" altLang="en-US" smtClean="0">
                <a:latin typeface="Courier New" pitchFamily="49" charset="0"/>
              </a:rPr>
              <a:t>DBSNMP</a:t>
            </a:r>
            <a:r>
              <a:rPr lang="en-US" altLang="en-US" smtClean="0"/>
              <a:t> account is granted the </a:t>
            </a:r>
            <a:r>
              <a:rPr lang="en-US" altLang="en-US" smtClean="0">
                <a:latin typeface="Courier New" pitchFamily="49" charset="0"/>
              </a:rPr>
              <a:t>OEM_MONITOR</a:t>
            </a:r>
            <a:r>
              <a:rPr lang="en-US" altLang="en-US" smtClean="0"/>
              <a:t> role.</a:t>
            </a:r>
          </a:p>
          <a:p>
            <a:pPr lvl="1" eaLnBrk="1" hangingPunct="1"/>
            <a:r>
              <a:rPr lang="en-US" altLang="en-US" smtClean="0">
                <a:latin typeface="Courier New" pitchFamily="49" charset="0"/>
              </a:rPr>
              <a:t>SYSMAN</a:t>
            </a:r>
            <a:r>
              <a:rPr lang="en-US" altLang="en-US" smtClean="0"/>
              <a:t> account is granted the </a:t>
            </a:r>
            <a:r>
              <a:rPr lang="en-US" altLang="en-US" smtClean="0">
                <a:latin typeface="Courier New" pitchFamily="49" charset="0"/>
              </a:rPr>
              <a:t>MGMT_USER</a:t>
            </a:r>
            <a:r>
              <a:rPr lang="en-US" altLang="en-US" smtClean="0"/>
              <a:t>, </a:t>
            </a:r>
            <a:r>
              <a:rPr lang="en-US" altLang="en-US" smtClean="0">
                <a:latin typeface="Courier New" pitchFamily="49" charset="0"/>
              </a:rPr>
              <a:t>RESOURCE</a:t>
            </a:r>
            <a:r>
              <a:rPr lang="en-US" altLang="en-US" smtClean="0"/>
              <a:t> and </a:t>
            </a:r>
            <a:r>
              <a:rPr lang="en-US" altLang="en-US" smtClean="0">
                <a:latin typeface="Courier New" pitchFamily="49" charset="0"/>
              </a:rPr>
              <a:t>SELECT_CATALOG_ROLE</a:t>
            </a:r>
            <a:r>
              <a:rPr lang="en-US" altLang="en-US" smtClean="0"/>
              <a:t> roles.</a:t>
            </a:r>
          </a:p>
          <a:p>
            <a:pPr lvl="1" eaLnBrk="1" hangingPunct="1"/>
            <a:r>
              <a:rPr lang="en-US" altLang="en-US" smtClean="0"/>
              <a:t>These accounts are not used for routine operations.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title"/>
          </p:nvPr>
        </p:nvSpPr>
        <p:spPr/>
        <p:txBody>
          <a:bodyPr/>
          <a:lstStyle/>
          <a:p>
            <a:pPr eaLnBrk="1" hangingPunct="1"/>
            <a:r>
              <a:rPr lang="en-US" altLang="en-US" smtClean="0"/>
              <a:t>Creating a User</a:t>
            </a:r>
          </a:p>
        </p:txBody>
      </p:sp>
      <p:sp>
        <p:nvSpPr>
          <p:cNvPr id="8195" name="Rectangle 4"/>
          <p:cNvSpPr>
            <a:spLocks noGrp="1" noChangeArrowheads="1"/>
          </p:cNvSpPr>
          <p:nvPr>
            <p:ph type="body" idx="1"/>
          </p:nvPr>
        </p:nvSpPr>
        <p:spPr>
          <a:xfrm>
            <a:off x="609600" y="5964238"/>
            <a:ext cx="7918450" cy="360362"/>
          </a:xfrm>
        </p:spPr>
        <p:txBody>
          <a:bodyPr/>
          <a:lstStyle/>
          <a:p>
            <a:pPr eaLnBrk="1" hangingPunct="1"/>
            <a:r>
              <a:rPr lang="en-US" altLang="en-US" smtClean="0"/>
              <a:t>Select Server &gt; Users, and then click the Create button.</a:t>
            </a:r>
          </a:p>
        </p:txBody>
      </p:sp>
      <p:pic>
        <p:nvPicPr>
          <p:cNvPr id="8196" name="Picture 5" descr="Snap_0178"/>
          <p:cNvPicPr>
            <a:picLocks noChangeAspect="1" noChangeArrowheads="1"/>
          </p:cNvPicPr>
          <p:nvPr/>
        </p:nvPicPr>
        <p:blipFill>
          <a:blip r:embed="rId3" cstate="print"/>
          <a:srcRect/>
          <a:stretch>
            <a:fillRect/>
          </a:stretch>
        </p:blipFill>
        <p:spPr bwMode="auto">
          <a:xfrm>
            <a:off x="609600" y="1295400"/>
            <a:ext cx="7194550" cy="3511550"/>
          </a:xfrm>
          <a:prstGeom prst="rect">
            <a:avLst/>
          </a:prstGeom>
          <a:noFill/>
          <a:ln w="9525">
            <a:noFill/>
            <a:miter lim="800000"/>
            <a:headEnd/>
            <a:tailEnd/>
          </a:ln>
        </p:spPr>
      </p:pic>
      <p:pic>
        <p:nvPicPr>
          <p:cNvPr id="8197" name="Picture 6" descr="Snap_0179"/>
          <p:cNvPicPr>
            <a:picLocks noChangeAspect="1" noChangeArrowheads="1"/>
          </p:cNvPicPr>
          <p:nvPr/>
        </p:nvPicPr>
        <p:blipFill>
          <a:blip r:embed="rId4" cstate="print"/>
          <a:srcRect/>
          <a:stretch>
            <a:fillRect/>
          </a:stretch>
        </p:blipFill>
        <p:spPr bwMode="auto">
          <a:xfrm>
            <a:off x="609600" y="4876800"/>
            <a:ext cx="6105525" cy="977900"/>
          </a:xfrm>
          <a:prstGeom prst="rect">
            <a:avLst/>
          </a:prstGeom>
          <a:noFill/>
          <a:ln w="9525">
            <a:noFill/>
            <a:miter lim="800000"/>
            <a:headEnd/>
            <a:tailEnd/>
          </a:ln>
        </p:spPr>
      </p:pic>
      <p:sp>
        <p:nvSpPr>
          <p:cNvPr id="8198" name="Line 7"/>
          <p:cNvSpPr>
            <a:spLocks noChangeShapeType="1"/>
          </p:cNvSpPr>
          <p:nvPr/>
        </p:nvSpPr>
        <p:spPr bwMode="auto">
          <a:xfrm>
            <a:off x="6324600" y="1905000"/>
            <a:ext cx="0" cy="2971800"/>
          </a:xfrm>
          <a:prstGeom prst="line">
            <a:avLst/>
          </a:prstGeom>
          <a:noFill/>
          <a:ln w="28575">
            <a:solidFill>
              <a:schemeClr val="accent2"/>
            </a:solidFill>
            <a:round/>
            <a:headEnd type="none" w="sm" len="sm"/>
            <a:tailEnd type="triangle" w="sm" len="sm"/>
          </a:ln>
          <a:effectLst/>
        </p:spPr>
        <p:txBody>
          <a:bodyPr/>
          <a:lstStyle/>
          <a:p>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7" descr="Snap_0118"/>
          <p:cNvPicPr>
            <a:picLocks noChangeAspect="1" noChangeArrowheads="1"/>
          </p:cNvPicPr>
          <p:nvPr/>
        </p:nvPicPr>
        <p:blipFill>
          <a:blip r:embed="rId3" cstate="print"/>
          <a:srcRect/>
          <a:stretch>
            <a:fillRect/>
          </a:stretch>
        </p:blipFill>
        <p:spPr bwMode="auto">
          <a:xfrm>
            <a:off x="838200" y="2819400"/>
            <a:ext cx="7542213" cy="3192463"/>
          </a:xfrm>
          <a:prstGeom prst="rect">
            <a:avLst/>
          </a:prstGeom>
          <a:noFill/>
          <a:ln w="9525">
            <a:noFill/>
            <a:miter lim="800000"/>
            <a:headEnd/>
            <a:tailEnd/>
          </a:ln>
        </p:spPr>
      </p:pic>
      <p:sp>
        <p:nvSpPr>
          <p:cNvPr id="9219" name="Rectangle 2"/>
          <p:cNvSpPr>
            <a:spLocks noGrp="1" noChangeArrowheads="1"/>
          </p:cNvSpPr>
          <p:nvPr>
            <p:ph type="title"/>
          </p:nvPr>
        </p:nvSpPr>
        <p:spPr/>
        <p:txBody>
          <a:bodyPr/>
          <a:lstStyle/>
          <a:p>
            <a:pPr eaLnBrk="1" hangingPunct="1"/>
            <a:r>
              <a:rPr lang="en-US" altLang="en-US" smtClean="0"/>
              <a:t>Authenticating Users</a:t>
            </a:r>
          </a:p>
        </p:txBody>
      </p:sp>
      <p:sp>
        <p:nvSpPr>
          <p:cNvPr id="9220" name="Rectangle 3"/>
          <p:cNvSpPr>
            <a:spLocks noGrp="1" noChangeArrowheads="1"/>
          </p:cNvSpPr>
          <p:nvPr>
            <p:ph type="body" idx="1"/>
          </p:nvPr>
        </p:nvSpPr>
        <p:spPr/>
        <p:txBody>
          <a:bodyPr/>
          <a:lstStyle/>
          <a:p>
            <a:pPr lvl="1" eaLnBrk="1" hangingPunct="1"/>
            <a:r>
              <a:rPr lang="en-US" altLang="en-US" smtClean="0"/>
              <a:t>Password</a:t>
            </a:r>
          </a:p>
          <a:p>
            <a:pPr lvl="1" eaLnBrk="1" hangingPunct="1"/>
            <a:r>
              <a:rPr lang="en-US" altLang="en-US" smtClean="0"/>
              <a:t>External</a:t>
            </a:r>
          </a:p>
          <a:p>
            <a:pPr lvl="1" eaLnBrk="1" hangingPunct="1"/>
            <a:r>
              <a:rPr lang="en-US" altLang="en-US" smtClean="0"/>
              <a:t>Global</a:t>
            </a:r>
          </a:p>
        </p:txBody>
      </p:sp>
      <p:pic>
        <p:nvPicPr>
          <p:cNvPr id="9221" name="Picture 5" descr="People: Policeman, Security"/>
          <p:cNvPicPr>
            <a:picLocks noChangeAspect="1" noChangeArrowheads="1"/>
          </p:cNvPicPr>
          <p:nvPr/>
        </p:nvPicPr>
        <p:blipFill>
          <a:blip r:embed="rId4" cstate="print"/>
          <a:srcRect/>
          <a:stretch>
            <a:fillRect/>
          </a:stretch>
        </p:blipFill>
        <p:spPr bwMode="gray">
          <a:xfrm>
            <a:off x="7697788" y="4310063"/>
            <a:ext cx="749300" cy="1863725"/>
          </a:xfrm>
          <a:prstGeom prst="rect">
            <a:avLst/>
          </a:prstGeom>
          <a:noFill/>
          <a:ln w="9525">
            <a:noFill/>
            <a:miter lim="800000"/>
            <a:headEnd/>
            <a:tailEnd/>
          </a:ln>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1026"/>
          <p:cNvSpPr>
            <a:spLocks noGrp="1" noChangeArrowheads="1"/>
          </p:cNvSpPr>
          <p:nvPr>
            <p:ph type="title"/>
          </p:nvPr>
        </p:nvSpPr>
        <p:spPr/>
        <p:txBody>
          <a:bodyPr/>
          <a:lstStyle/>
          <a:p>
            <a:pPr eaLnBrk="1" hangingPunct="1"/>
            <a:endParaRPr lang="en-US" altLang="en-US" smtClean="0"/>
          </a:p>
        </p:txBody>
      </p:sp>
      <p:sp>
        <p:nvSpPr>
          <p:cNvPr id="10243" name="Rectangle 1027"/>
          <p:cNvSpPr>
            <a:spLocks noGrp="1" noChangeArrowheads="1"/>
          </p:cNvSpPr>
          <p:nvPr>
            <p:ph type="body" idx="1"/>
          </p:nvPr>
        </p:nvSpPr>
        <p:spPr/>
        <p:txBody>
          <a:bodyPr/>
          <a:lstStyle/>
          <a:p>
            <a:pPr eaLnBrk="1" hangingPunct="1"/>
            <a:endParaRPr lang="en-US" altLang="en-US" smtClean="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noGrp="1" noChangeArrowheads="1"/>
          </p:cNvSpPr>
          <p:nvPr>
            <p:ph type="title"/>
          </p:nvPr>
        </p:nvSpPr>
        <p:spPr/>
        <p:txBody>
          <a:bodyPr/>
          <a:lstStyle/>
          <a:p>
            <a:pPr eaLnBrk="1" hangingPunct="1"/>
            <a:r>
              <a:rPr lang="en-US" altLang="en-US" smtClean="0"/>
              <a:t>Administrator Authentication</a:t>
            </a:r>
          </a:p>
        </p:txBody>
      </p:sp>
      <p:sp>
        <p:nvSpPr>
          <p:cNvPr id="11267" name="Rectangle 6"/>
          <p:cNvSpPr>
            <a:spLocks noGrp="1" noChangeArrowheads="1"/>
          </p:cNvSpPr>
          <p:nvPr>
            <p:ph type="body" idx="1"/>
          </p:nvPr>
        </p:nvSpPr>
        <p:spPr>
          <a:xfrm>
            <a:off x="609600" y="1447800"/>
            <a:ext cx="7918450" cy="4706938"/>
          </a:xfrm>
        </p:spPr>
        <p:txBody>
          <a:bodyPr/>
          <a:lstStyle/>
          <a:p>
            <a:pPr eaLnBrk="1" hangingPunct="1"/>
            <a:r>
              <a:rPr lang="en-US" altLang="en-US" smtClean="0"/>
              <a:t>Operating system security:</a:t>
            </a:r>
          </a:p>
          <a:p>
            <a:pPr lvl="1" eaLnBrk="1" hangingPunct="1"/>
            <a:r>
              <a:rPr lang="en-US" altLang="en-US" smtClean="0"/>
              <a:t>DBAs must have the OS privileges to create and delete files.</a:t>
            </a:r>
          </a:p>
          <a:p>
            <a:pPr lvl="1" eaLnBrk="1" hangingPunct="1"/>
            <a:r>
              <a:rPr lang="en-US" altLang="en-US" smtClean="0"/>
              <a:t>Typical database users should not have the OS privileges to create or delete database files. </a:t>
            </a:r>
          </a:p>
          <a:p>
            <a:pPr eaLnBrk="1" hangingPunct="1"/>
            <a:r>
              <a:rPr lang="en-US" altLang="en-US" smtClean="0"/>
              <a:t>Administrator security:</a:t>
            </a:r>
          </a:p>
          <a:p>
            <a:pPr lvl="1" eaLnBrk="1" hangingPunct="1"/>
            <a:r>
              <a:rPr lang="en-US" altLang="en-US" smtClean="0"/>
              <a:t>For </a:t>
            </a:r>
            <a:r>
              <a:rPr lang="en-US" altLang="en-US" smtClean="0">
                <a:latin typeface="Courier New" pitchFamily="49" charset="0"/>
              </a:rPr>
              <a:t>SYSDBA</a:t>
            </a:r>
            <a:r>
              <a:rPr lang="en-US" altLang="en-US" smtClean="0">
                <a:latin typeface="Times New Roman" pitchFamily="18" charset="0"/>
              </a:rPr>
              <a:t>, </a:t>
            </a:r>
            <a:r>
              <a:rPr lang="en-US" altLang="en-US" smtClean="0">
                <a:latin typeface="Courier New" pitchFamily="49" charset="0"/>
              </a:rPr>
              <a:t>SYSOPER</a:t>
            </a:r>
            <a:r>
              <a:rPr lang="en-US" altLang="en-US" smtClean="0"/>
              <a:t>, and </a:t>
            </a:r>
            <a:r>
              <a:rPr lang="en-US" altLang="en-US" smtClean="0">
                <a:latin typeface="Courier New" pitchFamily="49" charset="0"/>
              </a:rPr>
              <a:t>SYSASM</a:t>
            </a:r>
            <a:r>
              <a:rPr lang="en-US" altLang="en-US" smtClean="0"/>
              <a:t> connections: </a:t>
            </a:r>
          </a:p>
          <a:p>
            <a:pPr lvl="2" eaLnBrk="1" hangingPunct="1"/>
            <a:r>
              <a:rPr lang="en-US" altLang="en-US" smtClean="0"/>
              <a:t>DBA user by name is audited for password file and strong authentication methods</a:t>
            </a:r>
          </a:p>
          <a:p>
            <a:pPr lvl="2" eaLnBrk="1" hangingPunct="1"/>
            <a:r>
              <a:rPr lang="en-US" altLang="en-US" smtClean="0"/>
              <a:t>OS account name is audited for OS authentication</a:t>
            </a:r>
          </a:p>
          <a:p>
            <a:pPr lvl="2" eaLnBrk="1" hangingPunct="1"/>
            <a:r>
              <a:rPr lang="en-US" altLang="en-US" smtClean="0"/>
              <a:t>OS authentication takes precedence over password file authentication for privileged users</a:t>
            </a:r>
          </a:p>
          <a:p>
            <a:pPr lvl="2" eaLnBrk="1" hangingPunct="1"/>
            <a:r>
              <a:rPr lang="en-US" altLang="en-US" smtClean="0"/>
              <a:t>Password file uses case-sensitive passwords</a:t>
            </a:r>
          </a:p>
        </p:txBody>
      </p:sp>
    </p:spTree>
  </p:cSld>
  <p:clrMapOvr>
    <a:masterClrMapping/>
  </p:clrMapOvr>
</p:sld>
</file>

<file path=ppt/theme/theme1.xml><?xml version="1.0" encoding="utf-8"?>
<a:theme xmlns:a="http://schemas.openxmlformats.org/drawingml/2006/main" name="OU6_Jan09">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U6_Jan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charset="0"/>
          <a:buNone/>
          <a:tabLst/>
          <a:defRPr kumimoji="0" lang="en-US" alt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charset="0"/>
          <a:buNone/>
          <a:tabLst/>
          <a:defRPr kumimoji="0" lang="en-US" altLang="en-US" sz="1800" b="1" i="0" u="none" strike="noStrike" cap="none" normalizeH="0" baseline="0" smtClean="0">
            <a:ln>
              <a:noFill/>
            </a:ln>
            <a:solidFill>
              <a:schemeClr val="tx1"/>
            </a:solidFill>
            <a:effectLst/>
            <a:latin typeface="Arial" charset="0"/>
          </a:defRPr>
        </a:defPPr>
      </a:lstStyle>
    </a:lnDef>
  </a:objectDefaults>
  <a:extraClrSchemeLst>
    <a:extraClrScheme>
      <a:clrScheme name="OU6_Jan09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OU6_Jan09</Template>
  <TotalTime>1277</TotalTime>
  <Words>7495</Words>
  <Application>Microsoft Office PowerPoint</Application>
  <PresentationFormat>On-screen Show (4:3)</PresentationFormat>
  <Paragraphs>513</Paragraphs>
  <Slides>40</Slides>
  <Notes>40</Notes>
  <HiddenSlides>8</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OU6_Jan09</vt:lpstr>
      <vt:lpstr>Administering User Security</vt:lpstr>
      <vt:lpstr>Objectives</vt:lpstr>
      <vt:lpstr>Database User Accounts</vt:lpstr>
      <vt:lpstr>Slide 4</vt:lpstr>
      <vt:lpstr>Predefined Administrative Accounts</vt:lpstr>
      <vt:lpstr>Creating a User</vt:lpstr>
      <vt:lpstr>Authenticating Users</vt:lpstr>
      <vt:lpstr>Slide 8</vt:lpstr>
      <vt:lpstr>Administrator Authentication</vt:lpstr>
      <vt:lpstr>Unlocking a User Account and Resetting the Password</vt:lpstr>
      <vt:lpstr>Privileges</vt:lpstr>
      <vt:lpstr>System Privileges</vt:lpstr>
      <vt:lpstr>Slide 13</vt:lpstr>
      <vt:lpstr>Object Privileges</vt:lpstr>
      <vt:lpstr>Revoking System Privileges with ADMIN OPTION</vt:lpstr>
      <vt:lpstr>Revoking Object Privileges with GRANT OPTION</vt:lpstr>
      <vt:lpstr>Benefits of Roles</vt:lpstr>
      <vt:lpstr>Assigning Privileges to Roles and Assigning Roles to Users</vt:lpstr>
      <vt:lpstr>Predefined Roles</vt:lpstr>
      <vt:lpstr>Creating a Role</vt:lpstr>
      <vt:lpstr>Secure Roles</vt:lpstr>
      <vt:lpstr>Assigning Roles to Users</vt:lpstr>
      <vt:lpstr>Quiz</vt:lpstr>
      <vt:lpstr>Quiz</vt:lpstr>
      <vt:lpstr>Profiles and Users</vt:lpstr>
      <vt:lpstr>Slide 26</vt:lpstr>
      <vt:lpstr>Implementing Password  Security Features</vt:lpstr>
      <vt:lpstr>Slide 28</vt:lpstr>
      <vt:lpstr>Creating a Password Profile</vt:lpstr>
      <vt:lpstr>Supplied Password Verification Function: VERIFY_FUNCTION_11G</vt:lpstr>
      <vt:lpstr>Assigning Quotas to Users</vt:lpstr>
      <vt:lpstr>Slide 32</vt:lpstr>
      <vt:lpstr>Applying the Principle of Least Privilege</vt:lpstr>
      <vt:lpstr>Slide 34</vt:lpstr>
      <vt:lpstr>Protect Privileged Accounts</vt:lpstr>
      <vt:lpstr>Quiz</vt:lpstr>
      <vt:lpstr>Quiz</vt:lpstr>
      <vt:lpstr>Summary</vt:lpstr>
      <vt:lpstr>Practice 8 Overview:  Administering Users</vt:lpstr>
      <vt:lpstr>Slide 40</vt:lpstr>
    </vt:vector>
  </TitlesOfParts>
  <Company>Oracle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Administering User Security</dc:title>
  <dc:subject>OU6_Jan09</dc:subject>
  <dc:creator>Deirdre Matishak</dc:creator>
  <dc:description>Oracle University Production Services: Graphics Team</dc:description>
  <cp:lastModifiedBy>ha</cp:lastModifiedBy>
  <cp:revision>36</cp:revision>
  <cp:lastPrinted>2002-03-28T23:57:22Z</cp:lastPrinted>
  <dcterms:created xsi:type="dcterms:W3CDTF">2009-06-11T00:02:21Z</dcterms:created>
  <dcterms:modified xsi:type="dcterms:W3CDTF">2015-05-03T15:07:51Z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ies>
</file>