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8"/>
  </p:notesMasterIdLst>
  <p:handoutMasterIdLst>
    <p:handoutMasterId r:id="rId4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7" r:id="rId21"/>
    <p:sldId id="275" r:id="rId22"/>
    <p:sldId id="306"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8" r:id="rId45"/>
    <p:sldId id="303" r:id="rId46"/>
    <p:sldId id="304" r:id="rId47"/>
  </p:sldIdLst>
  <p:sldSz cx="9144000" cy="6858000" type="screen4x3"/>
  <p:notesSz cx="6858000" cy="9144000"/>
  <p:defaultTextStyle>
    <a:defPPr>
      <a:defRPr lang="en-US"/>
    </a:defPPr>
    <a:lvl1pPr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1pPr>
    <a:lvl2pPr marL="4572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2pPr>
    <a:lvl3pPr marL="9144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3pPr>
    <a:lvl4pPr marL="13716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4pPr>
    <a:lvl5pPr marL="18288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5pPr>
    <a:lvl6pPr marL="2286000" algn="l" defTabSz="914400" rtl="0" eaLnBrk="1" latinLnBrk="0" hangingPunct="1">
      <a:defRPr sz="1200" kern="1200">
        <a:solidFill>
          <a:schemeClr val="accent2"/>
        </a:solidFill>
        <a:latin typeface="Times New Roman" pitchFamily="18" charset="0"/>
        <a:ea typeface="+mn-ea"/>
        <a:cs typeface="+mn-cs"/>
      </a:defRPr>
    </a:lvl6pPr>
    <a:lvl7pPr marL="2743200" algn="l" defTabSz="914400" rtl="0" eaLnBrk="1" latinLnBrk="0" hangingPunct="1">
      <a:defRPr sz="1200" kern="1200">
        <a:solidFill>
          <a:schemeClr val="accent2"/>
        </a:solidFill>
        <a:latin typeface="Times New Roman" pitchFamily="18" charset="0"/>
        <a:ea typeface="+mn-ea"/>
        <a:cs typeface="+mn-cs"/>
      </a:defRPr>
    </a:lvl7pPr>
    <a:lvl8pPr marL="3200400" algn="l" defTabSz="914400" rtl="0" eaLnBrk="1" latinLnBrk="0" hangingPunct="1">
      <a:defRPr sz="1200" kern="1200">
        <a:solidFill>
          <a:schemeClr val="accent2"/>
        </a:solidFill>
        <a:latin typeface="Times New Roman" pitchFamily="18" charset="0"/>
        <a:ea typeface="+mn-ea"/>
        <a:cs typeface="+mn-cs"/>
      </a:defRPr>
    </a:lvl8pPr>
    <a:lvl9pPr marL="3657600" algn="l" defTabSz="914400" rtl="0" eaLnBrk="1" latinLnBrk="0" hangingPunct="1">
      <a:defRPr sz="12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4975" autoAdjust="0"/>
    <p:restoredTop sz="77957" autoAdjust="0"/>
  </p:normalViewPr>
  <p:slideViewPr>
    <p:cSldViewPr>
      <p:cViewPr>
        <p:scale>
          <a:sx n="60" d="100"/>
          <a:sy n="60" d="100"/>
        </p:scale>
        <p:origin x="-2094" y="0"/>
      </p:cViewPr>
      <p:guideLst>
        <p:guide orient="horz" pos="480"/>
        <p:guide orient="horz" pos="1104"/>
        <p:guide pos="384"/>
        <p:guide pos="480"/>
        <p:guide pos="537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80" y="-60"/>
      </p:cViewPr>
      <p:guideLst>
        <p:guide orient="horz" pos="3269"/>
        <p:guide orient="horz" pos="3413"/>
        <p:guide orient="horz" pos="245"/>
        <p:guide orient="horz" pos="288"/>
        <p:guide orient="horz" pos="384"/>
        <p:guide pos="288"/>
        <p:guide pos="342"/>
        <p:guide pos="390"/>
        <p:guide pos="582"/>
        <p:guide pos="77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23.xml"/><Relationship Id="rId18" Type="http://schemas.openxmlformats.org/officeDocument/2006/relationships/slide" Target="slides/slide28.xml"/><Relationship Id="rId26" Type="http://schemas.openxmlformats.org/officeDocument/2006/relationships/slide" Target="slides/slide40.xml"/><Relationship Id="rId3" Type="http://schemas.openxmlformats.org/officeDocument/2006/relationships/slide" Target="slides/slide3.xml"/><Relationship Id="rId21" Type="http://schemas.openxmlformats.org/officeDocument/2006/relationships/slide" Target="slides/slide35.xml"/><Relationship Id="rId7" Type="http://schemas.openxmlformats.org/officeDocument/2006/relationships/slide" Target="slides/slide8.xml"/><Relationship Id="rId12" Type="http://schemas.openxmlformats.org/officeDocument/2006/relationships/slide" Target="slides/slide16.xml"/><Relationship Id="rId17" Type="http://schemas.openxmlformats.org/officeDocument/2006/relationships/slide" Target="slides/slide27.xml"/><Relationship Id="rId25" Type="http://schemas.openxmlformats.org/officeDocument/2006/relationships/slide" Target="slides/slide39.xml"/><Relationship Id="rId2" Type="http://schemas.openxmlformats.org/officeDocument/2006/relationships/slide" Target="slides/slide2.xml"/><Relationship Id="rId16" Type="http://schemas.openxmlformats.org/officeDocument/2006/relationships/slide" Target="slides/slide26.xml"/><Relationship Id="rId20" Type="http://schemas.openxmlformats.org/officeDocument/2006/relationships/slide" Target="slides/slide34.xml"/><Relationship Id="rId29" Type="http://schemas.openxmlformats.org/officeDocument/2006/relationships/slide" Target="slides/slide43.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5.xml"/><Relationship Id="rId24" Type="http://schemas.openxmlformats.org/officeDocument/2006/relationships/slide" Target="slides/slide38.xml"/><Relationship Id="rId32" Type="http://schemas.openxmlformats.org/officeDocument/2006/relationships/slide" Target="slides/slide46.xml"/><Relationship Id="rId5" Type="http://schemas.openxmlformats.org/officeDocument/2006/relationships/slide" Target="slides/slide6.xml"/><Relationship Id="rId15" Type="http://schemas.openxmlformats.org/officeDocument/2006/relationships/slide" Target="slides/slide25.xml"/><Relationship Id="rId23" Type="http://schemas.openxmlformats.org/officeDocument/2006/relationships/slide" Target="slides/slide37.xml"/><Relationship Id="rId28" Type="http://schemas.openxmlformats.org/officeDocument/2006/relationships/slide" Target="slides/slide42.xml"/><Relationship Id="rId10" Type="http://schemas.openxmlformats.org/officeDocument/2006/relationships/slide" Target="slides/slide14.xml"/><Relationship Id="rId19" Type="http://schemas.openxmlformats.org/officeDocument/2006/relationships/slide" Target="slides/slide29.xml"/><Relationship Id="rId31" Type="http://schemas.openxmlformats.org/officeDocument/2006/relationships/slide" Target="slides/slide45.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24.xml"/><Relationship Id="rId22" Type="http://schemas.openxmlformats.org/officeDocument/2006/relationships/slide" Target="slides/slide36.xml"/><Relationship Id="rId27" Type="http://schemas.openxmlformats.org/officeDocument/2006/relationships/slide" Target="slides/slide41.xml"/><Relationship Id="rId30"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2" tIns="45717" rIns="91432" bIns="45717" numCol="1" anchor="t" anchorCtr="0" compatLnSpc="1">
            <a:prstTxWarp prst="textNoShape">
              <a:avLst/>
            </a:prstTxWarp>
          </a:bodyPr>
          <a:lstStyle>
            <a:lvl1pPr algn="l">
              <a:spcBef>
                <a:spcPct val="0"/>
              </a:spcBef>
              <a:buClr>
                <a:srgbClr val="000000"/>
              </a:buClr>
              <a:defRPr b="1">
                <a:solidFill>
                  <a:schemeClr val="tx1"/>
                </a:solidFill>
                <a:latin typeface="Arial" charset="0"/>
              </a:defRPr>
            </a:lvl1pPr>
          </a:lstStyle>
          <a:p>
            <a:endParaRPr lang="en-US"/>
          </a:p>
        </p:txBody>
      </p:sp>
      <p:sp>
        <p:nvSpPr>
          <p:cNvPr id="11571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32" tIns="45717" rIns="91432" bIns="45717" numCol="1" anchor="t" anchorCtr="0" compatLnSpc="1">
            <a:prstTxWarp prst="textNoShape">
              <a:avLst/>
            </a:prstTxWarp>
          </a:bodyPr>
          <a:lstStyle>
            <a:lvl1pPr algn="r">
              <a:spcBef>
                <a:spcPct val="0"/>
              </a:spcBef>
              <a:buClr>
                <a:srgbClr val="000000"/>
              </a:buClr>
              <a:defRPr b="1">
                <a:solidFill>
                  <a:schemeClr val="tx1"/>
                </a:solidFill>
                <a:latin typeface="Arial" charset="0"/>
              </a:defRPr>
            </a:lvl1pPr>
          </a:lstStyle>
          <a:p>
            <a:endParaRPr lang="en-US"/>
          </a:p>
        </p:txBody>
      </p:sp>
      <p:sp>
        <p:nvSpPr>
          <p:cNvPr id="11571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32" tIns="45717" rIns="91432" bIns="45717" numCol="1" anchor="b" anchorCtr="0" compatLnSpc="1">
            <a:prstTxWarp prst="textNoShape">
              <a:avLst/>
            </a:prstTxWarp>
          </a:bodyPr>
          <a:lstStyle>
            <a:lvl1pPr algn="l">
              <a:spcBef>
                <a:spcPct val="0"/>
              </a:spcBef>
              <a:buClr>
                <a:srgbClr val="000000"/>
              </a:buClr>
              <a:defRPr b="1">
                <a:solidFill>
                  <a:schemeClr val="tx1"/>
                </a:solidFill>
                <a:latin typeface="Arial" charset="0"/>
              </a:defRPr>
            </a:lvl1pPr>
          </a:lstStyle>
          <a:p>
            <a:endParaRPr lang="en-US"/>
          </a:p>
        </p:txBody>
      </p:sp>
      <p:sp>
        <p:nvSpPr>
          <p:cNvPr id="11571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32" tIns="45717" rIns="91432" bIns="45717" numCol="1" anchor="b" anchorCtr="0" compatLnSpc="1">
            <a:prstTxWarp prst="textNoShape">
              <a:avLst/>
            </a:prstTxWarp>
          </a:bodyPr>
          <a:lstStyle>
            <a:lvl1pPr algn="r">
              <a:spcBef>
                <a:spcPct val="0"/>
              </a:spcBef>
              <a:buClr>
                <a:srgbClr val="000000"/>
              </a:buClr>
              <a:defRPr b="1">
                <a:solidFill>
                  <a:schemeClr val="tx1"/>
                </a:solidFill>
                <a:latin typeface="Arial" charset="0"/>
              </a:defRPr>
            </a:lvl1pPr>
          </a:lstStyle>
          <a:p>
            <a:fld id="{7DD97FBA-5CD3-4FA7-AD06-CA160523C67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457200" y="457200"/>
            <a:ext cx="5943600" cy="4457700"/>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49263" y="5143500"/>
            <a:ext cx="5959475" cy="3489325"/>
          </a:xfrm>
          <a:prstGeom prst="rect">
            <a:avLst/>
          </a:prstGeom>
          <a:noFill/>
          <a:ln w="9525">
            <a:noFill/>
            <a:miter lim="800000"/>
            <a:headEnd/>
            <a:tailEnd/>
          </a:ln>
          <a:effectLst/>
        </p:spPr>
        <p:txBody>
          <a:bodyPr vert="horz" wrap="square" lIns="12699" tIns="12699" rIns="12699" bIns="1269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49263" y="8782050"/>
            <a:ext cx="5959475" cy="225425"/>
          </a:xfrm>
          <a:prstGeom prst="rect">
            <a:avLst/>
          </a:prstGeom>
          <a:noFill/>
          <a:ln w="9525">
            <a:noFill/>
            <a:miter lim="800000"/>
            <a:headEnd/>
            <a:tailEnd/>
          </a:ln>
          <a:effectLst/>
        </p:spPr>
        <p:txBody>
          <a:bodyPr vert="horz" wrap="square" lIns="89913" tIns="44956" rIns="89913" bIns="44956" numCol="1" anchor="b" anchorCtr="0" compatLnSpc="1">
            <a:prstTxWarp prst="textNoShape">
              <a:avLst/>
            </a:prstTxWarp>
          </a:bodyPr>
          <a:lstStyle>
            <a:lvl1pPr defTabSz="898525">
              <a:spcBef>
                <a:spcPct val="0"/>
              </a:spcBef>
              <a:buClrTx/>
              <a:buFontTx/>
              <a:buNone/>
              <a:defRPr sz="1100" b="1">
                <a:solidFill>
                  <a:schemeClr val="tx1"/>
                </a:solidFill>
                <a:latin typeface="Arial" charset="0"/>
              </a:defRPr>
            </a:lvl1pPr>
          </a:lstStyle>
          <a:p>
            <a:r>
              <a:rPr lang="en-US"/>
              <a:t>Oracle Database 11</a:t>
            </a:r>
            <a:r>
              <a:rPr lang="en-US" i="1"/>
              <a:t>g</a:t>
            </a:r>
            <a:r>
              <a:rPr lang="en-US"/>
              <a:t>: Administration Workshop I   8 - </a:t>
            </a:r>
            <a:fld id="{384C40A8-5C5A-499C-ABB6-B5FABA292596}"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0005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68580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85725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5156" name="Rectangle 4"/>
          <p:cNvSpPr>
            <a:spLocks noChangeArrowheads="1" noTextEdit="1"/>
          </p:cNvSpPr>
          <p:nvPr>
            <p:ph type="sldImg"/>
          </p:nvPr>
        </p:nvSpPr>
        <p:spPr>
          <a:ln/>
        </p:spPr>
      </p:sp>
      <p:sp>
        <p:nvSpPr>
          <p:cNvPr id="305157"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B0D0E551-5B09-4A5B-9195-EAD09071CC78}" type="slidenum">
              <a:rPr lang="en-US"/>
              <a:pPr/>
              <a:t>10</a:t>
            </a:fld>
            <a:endParaRPr lang="en-US"/>
          </a:p>
        </p:txBody>
      </p:sp>
      <p:sp>
        <p:nvSpPr>
          <p:cNvPr id="323588" name="Rectangle 4"/>
          <p:cNvSpPr>
            <a:spLocks noGrp="1" noChangeArrowheads="1"/>
          </p:cNvSpPr>
          <p:nvPr>
            <p:ph type="body" idx="1"/>
          </p:nvPr>
        </p:nvSpPr>
        <p:spPr>
          <a:xfrm>
            <a:off x="449263" y="450850"/>
            <a:ext cx="5959475" cy="8181975"/>
          </a:xfrm>
        </p:spPr>
        <p:txBody>
          <a:bodyPr/>
          <a:lstStyle/>
          <a:p>
            <a:r>
              <a:rPr lang="en-US"/>
              <a:t>Specifying Data Types in Tables (continued)</a:t>
            </a:r>
          </a:p>
          <a:p>
            <a:pPr lvl="2">
              <a:spcBef>
                <a:spcPct val="25000"/>
              </a:spcBef>
              <a:buSzPct val="70000"/>
            </a:pPr>
            <a:r>
              <a:rPr lang="en-US" b="1">
                <a:latin typeface="Courier New" pitchFamily="49" charset="0"/>
              </a:rPr>
              <a:t>NCLOB</a:t>
            </a:r>
            <a:r>
              <a:rPr lang="en-US" b="1"/>
              <a:t>:</a:t>
            </a:r>
            <a:r>
              <a:rPr lang="en-US"/>
              <a:t> Character large object containing Unicode characters. Both fixed-width and variable-width character sets are supported, and both use the </a:t>
            </a:r>
            <a:r>
              <a:rPr lang="en-US">
                <a:latin typeface="Courier New" pitchFamily="49" charset="0"/>
              </a:rPr>
              <a:t>NCHAR</a:t>
            </a:r>
            <a:r>
              <a:rPr lang="en-US"/>
              <a:t> database character set. This data type stores national character set data.</a:t>
            </a:r>
            <a:br>
              <a:rPr lang="en-US"/>
            </a:br>
            <a:r>
              <a:rPr lang="en-US" b="1"/>
              <a:t>Note:</a:t>
            </a:r>
            <a:r>
              <a:rPr lang="en-US"/>
              <a:t> Maximum size for all LOB data types (</a:t>
            </a:r>
            <a:r>
              <a:rPr lang="en-US">
                <a:latin typeface="Courier New" pitchFamily="49" charset="0"/>
              </a:rPr>
              <a:t>BLOB</a:t>
            </a:r>
            <a:r>
              <a:rPr lang="en-US"/>
              <a:t>, </a:t>
            </a:r>
            <a:r>
              <a:rPr lang="en-US">
                <a:latin typeface="Courier New" pitchFamily="49" charset="0"/>
              </a:rPr>
              <a:t>CLOB</a:t>
            </a:r>
            <a:r>
              <a:rPr lang="en-US"/>
              <a:t>, and </a:t>
            </a:r>
            <a:r>
              <a:rPr lang="en-US">
                <a:latin typeface="Courier New" pitchFamily="49" charset="0"/>
              </a:rPr>
              <a:t>NCLOB</a:t>
            </a:r>
            <a:r>
              <a:rPr lang="en-US"/>
              <a:t>) is</a:t>
            </a:r>
            <a:br>
              <a:rPr lang="en-US"/>
            </a:br>
            <a:r>
              <a:rPr lang="en-US"/>
              <a:t>(4 GB – 1) * (the value of </a:t>
            </a:r>
            <a:r>
              <a:rPr lang="en-US">
                <a:latin typeface="Courier New" pitchFamily="49" charset="0"/>
              </a:rPr>
              <a:t>CHUNK</a:t>
            </a:r>
            <a:r>
              <a:rPr lang="en-US"/>
              <a:t>). </a:t>
            </a:r>
            <a:br>
              <a:rPr lang="en-US"/>
            </a:br>
            <a:r>
              <a:rPr lang="en-US">
                <a:latin typeface="Courier New" pitchFamily="49" charset="0"/>
              </a:rPr>
              <a:t>CHUNK</a:t>
            </a:r>
            <a:r>
              <a:rPr lang="en-US"/>
              <a:t> is an optional attribute that you can set when defining a LOB. </a:t>
            </a:r>
            <a:r>
              <a:rPr lang="en-US">
                <a:latin typeface="Courier New" pitchFamily="49" charset="0"/>
              </a:rPr>
              <a:t>CHUNK</a:t>
            </a:r>
            <a:r>
              <a:rPr lang="en-US"/>
              <a:t> specifies the number of bytes to be allocated for LOB manipulation. If the size is not a multiple of the database block size, the database rounds up the size in bytes to the next multiple. </a:t>
            </a:r>
            <a:br>
              <a:rPr lang="en-US"/>
            </a:br>
            <a:r>
              <a:rPr lang="en-US"/>
              <a:t>For example, if the database block size is 2,048 and the </a:t>
            </a:r>
            <a:r>
              <a:rPr lang="en-US">
                <a:latin typeface="Courier New" pitchFamily="49" charset="0"/>
              </a:rPr>
              <a:t>CHUNK</a:t>
            </a:r>
            <a:r>
              <a:rPr lang="en-US"/>
              <a:t> size is 2,050, the database allocates 4,096 bytes (2 blocks). The maximum value is 32,768 (32 KB), which is the largest Oracle database block size allowed. The default </a:t>
            </a:r>
            <a:r>
              <a:rPr lang="en-US">
                <a:latin typeface="Courier New" pitchFamily="49" charset="0"/>
              </a:rPr>
              <a:t>CHUNK</a:t>
            </a:r>
            <a:r>
              <a:rPr lang="en-US"/>
              <a:t> size is one Oracle database block.</a:t>
            </a:r>
          </a:p>
          <a:p>
            <a:pPr lvl="2">
              <a:buSzPct val="70000"/>
            </a:pPr>
            <a:r>
              <a:rPr lang="en-US" b="1">
                <a:latin typeface="Courier New" pitchFamily="49" charset="0"/>
              </a:rPr>
              <a:t>BFILE</a:t>
            </a:r>
            <a:r>
              <a:rPr lang="en-US" b="1"/>
              <a:t>:</a:t>
            </a:r>
            <a:r>
              <a:rPr lang="en-US"/>
              <a:t> Contains a locator to a large binary file stored outside the database. It enables byte stream I/O access to external LOBs residing on the database server. The maximum size is 4 GB.</a:t>
            </a:r>
            <a:endParaRPr lang="en-US">
              <a:latin typeface="Courier New" pitchFamily="49" charset="0"/>
            </a:endParaRPr>
          </a:p>
          <a:p>
            <a:pPr lvl="2">
              <a:buSzPct val="70000"/>
            </a:pPr>
            <a:r>
              <a:rPr lang="en-US" b="1">
                <a:latin typeface="Courier New" pitchFamily="49" charset="0"/>
              </a:rPr>
              <a:t>TIMESTAMP(</a:t>
            </a:r>
            <a:r>
              <a:rPr lang="en-US" b="1" i="1">
                <a:latin typeface="Courier New" pitchFamily="49" charset="0"/>
              </a:rPr>
              <a:t>fractional_seconds_precision</a:t>
            </a:r>
            <a:r>
              <a:rPr lang="en-US" b="1">
                <a:latin typeface="Courier New" pitchFamily="49" charset="0"/>
              </a:rPr>
              <a:t>)</a:t>
            </a:r>
            <a:r>
              <a:rPr lang="en-US" b="1"/>
              <a:t>:</a:t>
            </a:r>
            <a:r>
              <a:rPr lang="en-US"/>
              <a:t> Specifies the year, month, and day values of date, as well as hour, minute, and second values of time, where </a:t>
            </a:r>
            <a:r>
              <a:rPr lang="en-US" i="1">
                <a:latin typeface="Courier New" pitchFamily="49" charset="0"/>
              </a:rPr>
              <a:t>fractional_seconds_precision</a:t>
            </a:r>
            <a:r>
              <a:rPr lang="en-US"/>
              <a:t> is the number of digits in the fractional part of a second. The accepted values are 0 to 9. The default is 6.</a:t>
            </a:r>
          </a:p>
          <a:p>
            <a:pPr lvl="1"/>
            <a:r>
              <a:rPr lang="en-US"/>
              <a:t>For a complete list of built-in data types and user-defined types, see the </a:t>
            </a:r>
            <a:r>
              <a:rPr lang="en-US" i="1"/>
              <a:t>Oracle Database</a:t>
            </a:r>
            <a:r>
              <a:rPr lang="en-US"/>
              <a:t> </a:t>
            </a:r>
            <a:r>
              <a:rPr lang="en-US" i="1"/>
              <a:t>SQL Reference</a:t>
            </a:r>
            <a:r>
              <a:rPr lang="en-US"/>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47F9CBEB-00E0-44F8-B649-605060DCAFB8}" type="slidenum">
              <a:rPr lang="en-US"/>
              <a:pPr/>
              <a:t>11</a:t>
            </a:fld>
            <a:endParaRPr lang="en-US"/>
          </a:p>
        </p:txBody>
      </p:sp>
      <p:sp>
        <p:nvSpPr>
          <p:cNvPr id="325636" name="Rectangle 4"/>
          <p:cNvSpPr>
            <a:spLocks noChangeArrowheads="1" noTextEdit="1"/>
          </p:cNvSpPr>
          <p:nvPr>
            <p:ph type="sldImg"/>
          </p:nvPr>
        </p:nvSpPr>
        <p:spPr>
          <a:ln/>
        </p:spPr>
      </p:sp>
      <p:sp>
        <p:nvSpPr>
          <p:cNvPr id="325637" name="Rectangle 5"/>
          <p:cNvSpPr>
            <a:spLocks noGrp="1" noChangeArrowheads="1"/>
          </p:cNvSpPr>
          <p:nvPr>
            <p:ph type="body" idx="1"/>
          </p:nvPr>
        </p:nvSpPr>
        <p:spPr/>
        <p:txBody>
          <a:bodyPr/>
          <a:lstStyle/>
          <a:p>
            <a:r>
              <a:rPr lang="en-US"/>
              <a:t>Creating and Modifying Tables</a:t>
            </a:r>
          </a:p>
          <a:p>
            <a:pPr lvl="1"/>
            <a:r>
              <a:rPr lang="en-US"/>
              <a:t>Tables are the basic units of data storage in an Oracle database. Each table has columns and rows that hold all user-accessible data. </a:t>
            </a:r>
          </a:p>
          <a:p>
            <a:pPr lvl="1"/>
            <a:r>
              <a:rPr lang="en-US" b="1"/>
              <a:t>Creating a Table</a:t>
            </a:r>
          </a:p>
          <a:p>
            <a:pPr lvl="1"/>
            <a:r>
              <a:rPr lang="en-US"/>
              <a:t>To create a table by using Enterprise Manager:</a:t>
            </a:r>
          </a:p>
          <a:p>
            <a:pPr lvl="2">
              <a:buFont typeface="Times New Roman" pitchFamily="18" charset="0"/>
              <a:buNone/>
            </a:pPr>
            <a:r>
              <a:rPr lang="en-US"/>
              <a:t>1. 	Click Tables on the Schema page. The Tables page appears.</a:t>
            </a:r>
          </a:p>
          <a:p>
            <a:pPr lvl="2">
              <a:buFont typeface="Times New Roman" pitchFamily="18" charset="0"/>
              <a:buNone/>
            </a:pPr>
            <a:r>
              <a:rPr lang="en-US"/>
              <a:t>2.	If you know the schema name, enter all or part of it in the Schema field in the Search region. If you do not know the schema name, click the flashlight icon next to the Schema field. The “Search and Select: Schema” window appears. You can browse the schema names and select the one that you are looking for.</a:t>
            </a:r>
          </a:p>
          <a:p>
            <a:pPr lvl="2">
              <a:buFont typeface="Times New Roman" pitchFamily="18" charset="0"/>
              <a:buNone/>
            </a:pPr>
            <a:r>
              <a:rPr lang="en-US"/>
              <a:t>3. 	Click Create. The Create Table: Table Organization page appears.</a:t>
            </a:r>
          </a:p>
          <a:p>
            <a:pPr lvl="2">
              <a:buFont typeface="Times New Roman" pitchFamily="18" charset="0"/>
              <a:buNone/>
            </a:pPr>
            <a:r>
              <a:rPr lang="en-US"/>
              <a:t>4. 	Accept the default of “Standard, Heap Organized” by clicking Continue. The Create Table page appears.</a:t>
            </a:r>
          </a:p>
          <a:p>
            <a:pPr lvl="2">
              <a:buFont typeface="Times New Roman" pitchFamily="18" charset="0"/>
              <a:buNone/>
            </a:pPr>
            <a:r>
              <a:rPr lang="en-US"/>
              <a:t>5.	Enter the table name in the Name field. </a:t>
            </a:r>
          </a:p>
          <a:p>
            <a:pPr lvl="2">
              <a:buFont typeface="Times New Roman" pitchFamily="18" charset="0"/>
              <a:buNone/>
            </a:pPr>
            <a:r>
              <a:rPr lang="en-US"/>
              <a:t>6.	Enter the schema name in the Schema field, or click the flashlight icon to invoke the search function.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C70E1244-6E45-44FF-8FDF-38A0928860A5}" type="slidenum">
              <a:rPr lang="en-US"/>
              <a:pPr/>
              <a:t>12</a:t>
            </a:fld>
            <a:endParaRPr lang="en-US"/>
          </a:p>
        </p:txBody>
      </p:sp>
      <p:sp>
        <p:nvSpPr>
          <p:cNvPr id="327686" name="Rectangle 1030"/>
          <p:cNvSpPr>
            <a:spLocks noChangeArrowheads="1" noTextEdit="1"/>
          </p:cNvSpPr>
          <p:nvPr>
            <p:ph type="sldImg"/>
          </p:nvPr>
        </p:nvSpPr>
        <p:spPr>
          <a:ln/>
        </p:spPr>
      </p:sp>
      <p:sp>
        <p:nvSpPr>
          <p:cNvPr id="327687" name="Rectangle 1031"/>
          <p:cNvSpPr>
            <a:spLocks noGrp="1" noChangeArrowheads="1"/>
          </p:cNvSpPr>
          <p:nvPr>
            <p:ph type="body" idx="1"/>
          </p:nvPr>
        </p:nvSpPr>
        <p:spPr/>
        <p:txBody>
          <a:bodyPr/>
          <a:lstStyle/>
          <a:p>
            <a:r>
              <a:rPr lang="en-US"/>
              <a:t>Creating and Modifying Tables</a:t>
            </a:r>
            <a:r>
              <a:rPr lang="en-US" altLang="en-US"/>
              <a:t> (continued)</a:t>
            </a:r>
            <a:endParaRPr lang="en-US"/>
          </a:p>
          <a:p>
            <a:pPr lvl="2">
              <a:spcBef>
                <a:spcPct val="25000"/>
              </a:spcBef>
              <a:buFont typeface="Times New Roman" pitchFamily="18" charset="0"/>
              <a:buNone/>
            </a:pPr>
            <a:r>
              <a:rPr lang="en-US"/>
              <a:t>7.	Enter the tablespace name in the Tablespace field, or click the flashlight icon to invoke the search function.</a:t>
            </a:r>
          </a:p>
          <a:p>
            <a:pPr lvl="2">
              <a:buFont typeface="Times New Roman" pitchFamily="18" charset="0"/>
              <a:buNone/>
            </a:pPr>
            <a:r>
              <a:rPr lang="en-US"/>
              <a:t>8. 	In the Columns region, enter the column name and data types.</a:t>
            </a:r>
            <a:endParaRPr lang="en-US" altLang="en-US"/>
          </a:p>
          <a:p>
            <a:pPr lvl="2">
              <a:buFont typeface="Times New Roman" pitchFamily="18" charset="0"/>
              <a:buNone/>
            </a:pPr>
            <a:r>
              <a:rPr lang="en-US" altLang="en-US"/>
              <a:t>9.	Click OK. An update message indicates that the table has been successfully created.</a:t>
            </a:r>
          </a:p>
          <a:p>
            <a:pPr lvl="1"/>
            <a:r>
              <a:rPr lang="en-US" altLang="en-US" b="1"/>
              <a:t>Modifying a Table</a:t>
            </a:r>
          </a:p>
          <a:p>
            <a:pPr lvl="1"/>
            <a:r>
              <a:rPr lang="en-US" altLang="en-US"/>
              <a:t>You can modify a table by using Enterprise Manager. For example, you add a column to a table as follows:</a:t>
            </a:r>
          </a:p>
          <a:p>
            <a:pPr lvl="2">
              <a:buFont typeface="Times New Roman" pitchFamily="18" charset="0"/>
              <a:buNone/>
            </a:pPr>
            <a:r>
              <a:rPr lang="en-US" altLang="en-US"/>
              <a:t>1. 	On the Tables page, select the table in the results list and click Edit.</a:t>
            </a:r>
          </a:p>
          <a:p>
            <a:pPr lvl="2">
              <a:buFont typeface="Times New Roman" pitchFamily="18" charset="0"/>
              <a:buNone/>
            </a:pPr>
            <a:r>
              <a:rPr lang="en-US" altLang="en-US"/>
              <a:t>2. 	On the Edit Table page, click the Add 5 Table Columns button. An editable columns list appears.</a:t>
            </a:r>
          </a:p>
          <a:p>
            <a:pPr lvl="2">
              <a:buFont typeface="Times New Roman" pitchFamily="18" charset="0"/>
              <a:buNone/>
            </a:pPr>
            <a:r>
              <a:rPr lang="en-US" altLang="en-US"/>
              <a:t>3. 	Enter the new column name, data type, and size. Then click Apply. An update message indicates that the table has been modified successfully.</a:t>
            </a:r>
          </a:p>
          <a:p>
            <a:pPr lvl="1"/>
            <a:r>
              <a:rPr lang="en-US" altLang="en-US"/>
              <a:t>You can also use SQL to create tables. In the example in the slide, you create the </a:t>
            </a:r>
            <a:r>
              <a:rPr lang="en-US" altLang="en-US">
                <a:latin typeface="Courier New" pitchFamily="49" charset="0"/>
              </a:rPr>
              <a:t>JOBS</a:t>
            </a:r>
            <a:r>
              <a:rPr lang="en-US" altLang="en-US"/>
              <a:t> table in the </a:t>
            </a:r>
            <a:r>
              <a:rPr lang="en-US" altLang="en-US">
                <a:latin typeface="Courier New" pitchFamily="49" charset="0"/>
              </a:rPr>
              <a:t>SHOPOWNER</a:t>
            </a:r>
            <a:r>
              <a:rPr lang="en-US" altLang="en-US"/>
              <a:t> schema, and the table is created in the </a:t>
            </a:r>
            <a:r>
              <a:rPr lang="en-US" altLang="en-US">
                <a:latin typeface="Courier New" pitchFamily="49" charset="0"/>
              </a:rPr>
              <a:t>USERS</a:t>
            </a:r>
            <a:r>
              <a:rPr lang="en-US" altLang="en-US"/>
              <a:t> tablespace.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B2650BD5-B49B-49C9-97E5-3FA3D06C2C77}" type="slidenum">
              <a:rPr lang="en-US"/>
              <a:pPr/>
              <a:t>13</a:t>
            </a:fld>
            <a:endParaRPr lang="en-US"/>
          </a:p>
        </p:txBody>
      </p:sp>
      <p:sp>
        <p:nvSpPr>
          <p:cNvPr id="329732" name="Rectangle 4"/>
          <p:cNvSpPr>
            <a:spLocks noChangeArrowheads="1" noTextEdit="1"/>
          </p:cNvSpPr>
          <p:nvPr>
            <p:ph type="sldImg"/>
          </p:nvPr>
        </p:nvSpPr>
        <p:spPr>
          <a:ln/>
        </p:spPr>
      </p:sp>
      <p:sp>
        <p:nvSpPr>
          <p:cNvPr id="329733" name="Rectangle 5"/>
          <p:cNvSpPr>
            <a:spLocks noGrp="1" noChangeArrowheads="1"/>
          </p:cNvSpPr>
          <p:nvPr>
            <p:ph type="body" idx="1"/>
          </p:nvPr>
        </p:nvSpPr>
        <p:spPr/>
        <p:txBody>
          <a:bodyPr/>
          <a:lstStyle/>
          <a:p>
            <a:r>
              <a:rPr lang="en-US"/>
              <a:t>Understanding Data Integrity</a:t>
            </a:r>
          </a:p>
          <a:p>
            <a:pPr lvl="1"/>
            <a:r>
              <a:rPr lang="en-US">
                <a:solidFill>
                  <a:schemeClr val="tx1"/>
                </a:solidFill>
              </a:rPr>
              <a:t>You can use the following integrity constraints to impose restrictions on the input of column values: </a:t>
            </a:r>
          </a:p>
          <a:p>
            <a:pPr lvl="2">
              <a:buSzPct val="70000"/>
            </a:pPr>
            <a:r>
              <a:rPr lang="en-US" b="1">
                <a:solidFill>
                  <a:schemeClr val="tx1"/>
                </a:solidFill>
                <a:latin typeface="Courier New" pitchFamily="49" charset="0"/>
              </a:rPr>
              <a:t>NOT</a:t>
            </a:r>
            <a:r>
              <a:rPr lang="en-US" b="1">
                <a:solidFill>
                  <a:schemeClr val="tx1"/>
                </a:solidFill>
              </a:rPr>
              <a:t> </a:t>
            </a:r>
            <a:r>
              <a:rPr lang="en-US" b="1">
                <a:solidFill>
                  <a:schemeClr val="tx1"/>
                </a:solidFill>
                <a:latin typeface="Courier New" pitchFamily="49" charset="0"/>
              </a:rPr>
              <a:t>NULL</a:t>
            </a:r>
            <a:r>
              <a:rPr lang="en-US" b="1">
                <a:solidFill>
                  <a:schemeClr val="tx1"/>
                </a:solidFill>
              </a:rPr>
              <a:t>:</a:t>
            </a:r>
            <a:r>
              <a:rPr lang="en-US">
                <a:solidFill>
                  <a:schemeClr val="tx1"/>
                </a:solidFill>
              </a:rPr>
              <a:t> By default, all columns in a table allow null values. The word </a:t>
            </a:r>
            <a:r>
              <a:rPr lang="en-US" i="1">
                <a:solidFill>
                  <a:schemeClr val="tx1"/>
                </a:solidFill>
              </a:rPr>
              <a:t>null</a:t>
            </a:r>
            <a:r>
              <a:rPr lang="en-US">
                <a:solidFill>
                  <a:schemeClr val="tx1"/>
                </a:solidFill>
              </a:rPr>
              <a:t> means the absence of a value. A </a:t>
            </a:r>
            <a:r>
              <a:rPr lang="en-US">
                <a:solidFill>
                  <a:schemeClr val="tx1"/>
                </a:solidFill>
                <a:latin typeface="Courier New" pitchFamily="49" charset="0"/>
              </a:rPr>
              <a:t>NOT</a:t>
            </a:r>
            <a:r>
              <a:rPr lang="en-US">
                <a:solidFill>
                  <a:schemeClr val="tx1"/>
                </a:solidFill>
              </a:rPr>
              <a:t> </a:t>
            </a:r>
            <a:r>
              <a:rPr lang="en-US">
                <a:solidFill>
                  <a:schemeClr val="tx1"/>
                </a:solidFill>
                <a:latin typeface="Courier New" pitchFamily="49" charset="0"/>
              </a:rPr>
              <a:t>NULL</a:t>
            </a:r>
            <a:r>
              <a:rPr lang="en-US">
                <a:solidFill>
                  <a:schemeClr val="tx1"/>
                </a:solidFill>
              </a:rPr>
              <a:t> constraint requires that a column of a table must contain no null values. For example, you can define a </a:t>
            </a:r>
            <a:r>
              <a:rPr lang="en-US">
                <a:solidFill>
                  <a:schemeClr val="tx1"/>
                </a:solidFill>
                <a:latin typeface="Courier New" pitchFamily="49" charset="0"/>
              </a:rPr>
              <a:t>NOT</a:t>
            </a:r>
            <a:r>
              <a:rPr lang="en-US">
                <a:solidFill>
                  <a:schemeClr val="tx1"/>
                </a:solidFill>
              </a:rPr>
              <a:t> </a:t>
            </a:r>
            <a:r>
              <a:rPr lang="en-US">
                <a:solidFill>
                  <a:schemeClr val="tx1"/>
                </a:solidFill>
                <a:latin typeface="Courier New" pitchFamily="49" charset="0"/>
              </a:rPr>
              <a:t>NULL</a:t>
            </a:r>
            <a:r>
              <a:rPr lang="en-US">
                <a:solidFill>
                  <a:schemeClr val="tx1"/>
                </a:solidFill>
              </a:rPr>
              <a:t> constraint to require that a value be input in the </a:t>
            </a:r>
            <a:r>
              <a:rPr lang="en-US">
                <a:solidFill>
                  <a:schemeClr val="tx1"/>
                </a:solidFill>
                <a:latin typeface="Courier New" pitchFamily="49" charset="0"/>
              </a:rPr>
              <a:t>LAST_NAME</a:t>
            </a:r>
            <a:r>
              <a:rPr lang="en-US">
                <a:solidFill>
                  <a:schemeClr val="tx1"/>
                </a:solidFill>
              </a:rPr>
              <a:t> column for every row of the </a:t>
            </a:r>
            <a:r>
              <a:rPr lang="en-US">
                <a:solidFill>
                  <a:schemeClr val="tx1"/>
                </a:solidFill>
                <a:latin typeface="Courier New" pitchFamily="49" charset="0"/>
              </a:rPr>
              <a:t>EMPLOYEES</a:t>
            </a:r>
            <a:r>
              <a:rPr lang="en-US">
                <a:solidFill>
                  <a:schemeClr val="tx1"/>
                </a:solidFill>
              </a:rPr>
              <a:t> table. </a:t>
            </a:r>
          </a:p>
          <a:p>
            <a:pPr lvl="2">
              <a:buSzPct val="70000"/>
            </a:pPr>
            <a:r>
              <a:rPr lang="en-US" b="1">
                <a:solidFill>
                  <a:schemeClr val="tx1"/>
                </a:solidFill>
                <a:latin typeface="Courier New" pitchFamily="49" charset="0"/>
              </a:rPr>
              <a:t>UNIQUE</a:t>
            </a:r>
            <a:r>
              <a:rPr lang="en-US" b="1">
                <a:solidFill>
                  <a:schemeClr val="tx1"/>
                </a:solidFill>
              </a:rPr>
              <a:t> Key:</a:t>
            </a:r>
            <a:r>
              <a:rPr lang="en-US">
                <a:solidFill>
                  <a:schemeClr val="tx1"/>
                </a:solidFill>
              </a:rPr>
              <a:t> A </a:t>
            </a:r>
            <a:r>
              <a:rPr lang="en-US">
                <a:solidFill>
                  <a:schemeClr val="tx1"/>
                </a:solidFill>
                <a:latin typeface="Courier New" pitchFamily="49" charset="0"/>
              </a:rPr>
              <a:t>UNIQUE</a:t>
            </a:r>
            <a:r>
              <a:rPr lang="en-US">
                <a:solidFill>
                  <a:schemeClr val="tx1"/>
                </a:solidFill>
              </a:rPr>
              <a:t> key integrity constraint requires that every value in a column or set of columns (key) be unique—that is, no two rows of a table have duplicate values in a specified column or set of columns. For example, a </a:t>
            </a:r>
            <a:r>
              <a:rPr lang="en-US">
                <a:solidFill>
                  <a:schemeClr val="tx1"/>
                </a:solidFill>
                <a:latin typeface="Courier New" pitchFamily="49" charset="0"/>
              </a:rPr>
              <a:t>UNIQUE</a:t>
            </a:r>
            <a:r>
              <a:rPr lang="en-US">
                <a:solidFill>
                  <a:schemeClr val="tx1"/>
                </a:solidFill>
              </a:rPr>
              <a:t> key constraint is defined on the </a:t>
            </a:r>
            <a:r>
              <a:rPr lang="en-US">
                <a:latin typeface="Courier New" pitchFamily="49" charset="0"/>
              </a:rPr>
              <a:t>DEPARTMENT_NAME</a:t>
            </a:r>
            <a:r>
              <a:rPr lang="en-US"/>
              <a:t> </a:t>
            </a:r>
            <a:r>
              <a:rPr lang="en-US">
                <a:solidFill>
                  <a:schemeClr val="tx1"/>
                </a:solidFill>
              </a:rPr>
              <a:t>column of the </a:t>
            </a:r>
            <a:r>
              <a:rPr lang="en-US">
                <a:solidFill>
                  <a:schemeClr val="tx1"/>
                </a:solidFill>
                <a:latin typeface="Courier New" pitchFamily="49" charset="0"/>
              </a:rPr>
              <a:t>DEPARTMENTS</a:t>
            </a:r>
            <a:r>
              <a:rPr lang="en-US">
                <a:solidFill>
                  <a:schemeClr val="tx1"/>
                </a:solidFill>
              </a:rPr>
              <a:t> table to disallow rows with duplicate department names. Except for special circumstances, this is enforced with a unique index.</a:t>
            </a:r>
          </a:p>
          <a:p>
            <a:pPr lvl="2">
              <a:buSzPct val="70000"/>
            </a:pPr>
            <a:r>
              <a:rPr lang="en-US" b="1">
                <a:solidFill>
                  <a:schemeClr val="tx1"/>
                </a:solidFill>
                <a:latin typeface="Courier New" pitchFamily="49" charset="0"/>
              </a:rPr>
              <a:t>PRIMARY</a:t>
            </a:r>
            <a:r>
              <a:rPr lang="en-US" b="1">
                <a:solidFill>
                  <a:schemeClr val="tx1"/>
                </a:solidFill>
              </a:rPr>
              <a:t> </a:t>
            </a:r>
            <a:r>
              <a:rPr lang="en-US" b="1">
                <a:solidFill>
                  <a:schemeClr val="tx1"/>
                </a:solidFill>
                <a:latin typeface="Courier New" pitchFamily="49" charset="0"/>
              </a:rPr>
              <a:t>KEY</a:t>
            </a:r>
            <a:r>
              <a:rPr lang="en-US" b="1">
                <a:solidFill>
                  <a:schemeClr val="tx1"/>
                </a:solidFill>
              </a:rPr>
              <a:t>:</a:t>
            </a:r>
            <a:r>
              <a:rPr lang="en-US">
                <a:solidFill>
                  <a:schemeClr val="tx1"/>
                </a:solidFill>
              </a:rPr>
              <a:t> Each table in the database can have at most one </a:t>
            </a:r>
            <a:r>
              <a:rPr lang="en-US">
                <a:solidFill>
                  <a:schemeClr val="tx1"/>
                </a:solidFill>
                <a:latin typeface="Courier New" pitchFamily="49" charset="0"/>
              </a:rPr>
              <a:t>PRIMARY</a:t>
            </a:r>
            <a:r>
              <a:rPr lang="en-US">
                <a:solidFill>
                  <a:schemeClr val="tx1"/>
                </a:solidFill>
              </a:rPr>
              <a:t> </a:t>
            </a:r>
            <a:r>
              <a:rPr lang="en-US">
                <a:solidFill>
                  <a:schemeClr val="tx1"/>
                </a:solidFill>
                <a:latin typeface="Courier New" pitchFamily="49" charset="0"/>
              </a:rPr>
              <a:t>KEY</a:t>
            </a:r>
            <a:r>
              <a:rPr lang="en-US">
                <a:solidFill>
                  <a:schemeClr val="tx1"/>
                </a:solidFill>
              </a:rPr>
              <a:t> constraint. The values in the group of one or more columns that are subject to this constraint constitute the unique identifier of the row. In effect, each row is named by its primary key values.</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9039C525-71E1-40A6-8F8F-A8CE704ACEA7}" type="slidenum">
              <a:rPr lang="en-US"/>
              <a:pPr/>
              <a:t>14</a:t>
            </a:fld>
            <a:endParaRPr lang="en-US"/>
          </a:p>
        </p:txBody>
      </p:sp>
      <p:sp>
        <p:nvSpPr>
          <p:cNvPr id="331780" name="Rectangle 4"/>
          <p:cNvSpPr>
            <a:spLocks noGrp="1" noChangeArrowheads="1"/>
          </p:cNvSpPr>
          <p:nvPr>
            <p:ph type="body" idx="1"/>
          </p:nvPr>
        </p:nvSpPr>
        <p:spPr>
          <a:xfrm>
            <a:off x="449263" y="450850"/>
            <a:ext cx="5959475" cy="8181975"/>
          </a:xfrm>
        </p:spPr>
        <p:txBody>
          <a:bodyPr/>
          <a:lstStyle/>
          <a:p>
            <a:r>
              <a:rPr lang="en-US"/>
              <a:t>Understanding Data Integrity (continued)</a:t>
            </a:r>
          </a:p>
          <a:p>
            <a:pPr lvl="1"/>
            <a:r>
              <a:rPr lang="en-US"/>
              <a:t>The Oracle server’s implementation of the </a:t>
            </a:r>
            <a:r>
              <a:rPr lang="en-US">
                <a:latin typeface="Courier New" pitchFamily="49" charset="0"/>
              </a:rPr>
              <a:t>PRIMARY</a:t>
            </a:r>
            <a:r>
              <a:rPr lang="en-US"/>
              <a:t> </a:t>
            </a:r>
            <a:r>
              <a:rPr lang="en-US">
                <a:latin typeface="Courier New" pitchFamily="49" charset="0"/>
              </a:rPr>
              <a:t>KEY</a:t>
            </a:r>
            <a:r>
              <a:rPr lang="en-US"/>
              <a:t> integrity constraint guarantees that both the following are true:</a:t>
            </a:r>
          </a:p>
          <a:p>
            <a:pPr lvl="2"/>
            <a:r>
              <a:rPr lang="en-US"/>
              <a:t>No two rows of a table have duplicate values in the specified column or set of columns. </a:t>
            </a:r>
          </a:p>
          <a:p>
            <a:pPr lvl="2"/>
            <a:r>
              <a:rPr lang="en-US"/>
              <a:t>The primary key columns do not allow nulls. That is, a value must exist for the primary key columns in each row.</a:t>
            </a:r>
          </a:p>
          <a:p>
            <a:pPr lvl="2">
              <a:spcBef>
                <a:spcPct val="25000"/>
              </a:spcBef>
              <a:buFont typeface="Times New Roman" pitchFamily="18" charset="0"/>
              <a:buNone/>
            </a:pPr>
            <a:r>
              <a:rPr lang="en-US"/>
              <a:t>	Under normal circumstances, the database enforces the </a:t>
            </a:r>
            <a:r>
              <a:rPr lang="en-US">
                <a:latin typeface="Courier New" pitchFamily="49" charset="0"/>
              </a:rPr>
              <a:t>PRIMARY</a:t>
            </a:r>
            <a:r>
              <a:rPr lang="en-US"/>
              <a:t> </a:t>
            </a:r>
            <a:r>
              <a:rPr lang="en-US">
                <a:latin typeface="Courier New" pitchFamily="49" charset="0"/>
              </a:rPr>
              <a:t>KEY</a:t>
            </a:r>
            <a:r>
              <a:rPr lang="en-US"/>
              <a:t> constraints by using indexes. The primary key constraint created for the </a:t>
            </a:r>
            <a:r>
              <a:rPr lang="en-US">
                <a:latin typeface="Courier New" pitchFamily="49" charset="0"/>
              </a:rPr>
              <a:t>DEPARTMENT_ID</a:t>
            </a:r>
            <a:r>
              <a:rPr lang="en-US"/>
              <a:t> column in the </a:t>
            </a:r>
            <a:r>
              <a:rPr lang="en-US">
                <a:latin typeface="Courier New" pitchFamily="49" charset="0"/>
              </a:rPr>
              <a:t>DEPARTMENTS</a:t>
            </a:r>
            <a:r>
              <a:rPr lang="en-US"/>
              <a:t> table is enforced by the implicit creation of: </a:t>
            </a:r>
          </a:p>
          <a:p>
            <a:pPr lvl="3"/>
            <a:r>
              <a:rPr lang="en-US"/>
              <a:t>A unique index on that column </a:t>
            </a:r>
          </a:p>
          <a:p>
            <a:pPr lvl="3"/>
            <a:r>
              <a:rPr lang="en-US"/>
              <a:t>A </a:t>
            </a:r>
            <a:r>
              <a:rPr lang="en-US">
                <a:latin typeface="Courier New" pitchFamily="49" charset="0"/>
              </a:rPr>
              <a:t>NOT</a:t>
            </a:r>
            <a:r>
              <a:rPr lang="en-US"/>
              <a:t> </a:t>
            </a:r>
            <a:r>
              <a:rPr lang="en-US">
                <a:latin typeface="Courier New" pitchFamily="49" charset="0"/>
              </a:rPr>
              <a:t>NULL</a:t>
            </a:r>
            <a:r>
              <a:rPr lang="en-US"/>
              <a:t> constraint for that column </a:t>
            </a:r>
          </a:p>
          <a:p>
            <a:pPr lvl="2"/>
            <a:r>
              <a:rPr lang="en-US" b="1"/>
              <a:t>Referential integrity constraints:</a:t>
            </a:r>
            <a:r>
              <a:rPr lang="en-US"/>
              <a:t> Different tables in a relational database can be related by common columns, and the rules that govern the relationship of the columns must be maintained. Referential integrity rules guarantee that these relationships are preserved. </a:t>
            </a:r>
          </a:p>
          <a:p>
            <a:pPr lvl="2">
              <a:spcBef>
                <a:spcPct val="10000"/>
              </a:spcBef>
              <a:buFont typeface="Times New Roman" pitchFamily="18" charset="0"/>
              <a:buNone/>
            </a:pPr>
            <a:r>
              <a:rPr lang="en-US"/>
              <a:t>	A referential integrity constraint requires that for each row of a table, the value in the foreign key must match a value in a parent key. </a:t>
            </a:r>
          </a:p>
          <a:p>
            <a:pPr lvl="2">
              <a:spcBef>
                <a:spcPct val="10000"/>
              </a:spcBef>
              <a:buFont typeface="Times New Roman" pitchFamily="18" charset="0"/>
              <a:buNone/>
            </a:pPr>
            <a:r>
              <a:rPr lang="en-US"/>
              <a:t>	As an example, a foreign key is defined on the </a:t>
            </a:r>
            <a:r>
              <a:rPr lang="en-US">
                <a:latin typeface="Courier New" pitchFamily="49" charset="0"/>
              </a:rPr>
              <a:t>DEPARTMENT_ID</a:t>
            </a:r>
            <a:r>
              <a:rPr lang="en-US"/>
              <a:t> column of the </a:t>
            </a:r>
            <a:r>
              <a:rPr lang="en-US">
                <a:latin typeface="Courier New" pitchFamily="49" charset="0"/>
              </a:rPr>
              <a:t>EMPLOYEES</a:t>
            </a:r>
            <a:r>
              <a:rPr lang="en-US"/>
              <a:t> table. It guarantees that every value in this column must match a value in the primary key of the </a:t>
            </a:r>
            <a:r>
              <a:rPr lang="en-US">
                <a:latin typeface="Courier New" pitchFamily="49" charset="0"/>
              </a:rPr>
              <a:t>DEPARTMENTS</a:t>
            </a:r>
            <a:r>
              <a:rPr lang="en-US"/>
              <a:t> table. Therefore, no erroneous department numbers can exist in the </a:t>
            </a:r>
            <a:r>
              <a:rPr lang="en-US">
                <a:latin typeface="Courier New" pitchFamily="49" charset="0"/>
              </a:rPr>
              <a:t>DEPARTMENT_ID</a:t>
            </a:r>
            <a:r>
              <a:rPr lang="en-US"/>
              <a:t> column of the </a:t>
            </a:r>
            <a:r>
              <a:rPr lang="en-US">
                <a:latin typeface="Courier New" pitchFamily="49" charset="0"/>
              </a:rPr>
              <a:t>EMPLOYEES</a:t>
            </a:r>
            <a:r>
              <a:rPr lang="en-US"/>
              <a:t> table. </a:t>
            </a:r>
          </a:p>
          <a:p>
            <a:pPr lvl="2">
              <a:spcBef>
                <a:spcPct val="10000"/>
              </a:spcBef>
              <a:buFont typeface="Times New Roman" pitchFamily="18" charset="0"/>
              <a:buNone/>
            </a:pPr>
            <a:r>
              <a:rPr lang="en-US"/>
              <a:t>	Another type of referential integrity constraint is called a self-referential integrity constraint. This type of foreign key references a parent key in the same table.</a:t>
            </a:r>
          </a:p>
          <a:p>
            <a:pPr lvl="2"/>
            <a:r>
              <a:rPr lang="en-US" b="1"/>
              <a:t>Check constraints:</a:t>
            </a:r>
            <a:r>
              <a:rPr lang="en-US"/>
              <a:t> A </a:t>
            </a:r>
            <a:r>
              <a:rPr lang="en-US">
                <a:latin typeface="Courier New" pitchFamily="49" charset="0"/>
              </a:rPr>
              <a:t>CHECK</a:t>
            </a:r>
            <a:r>
              <a:rPr lang="en-US"/>
              <a:t> integrity constraint on a column or set of columns requires that a specified condition be true or unknown for every row of the table. </a:t>
            </a:r>
          </a:p>
          <a:p>
            <a:pPr lvl="1"/>
            <a:r>
              <a:rPr lang="en-US"/>
              <a:t>If a data manipulation language (DML) statement results in the condition of a constraint evaluating to </a:t>
            </a:r>
            <a:r>
              <a:rPr lang="en-US">
                <a:latin typeface="Courier New" pitchFamily="49" charset="0"/>
              </a:rPr>
              <a:t>FALSE</a:t>
            </a:r>
            <a:r>
              <a:rPr lang="en-US"/>
              <a:t>, the statement is rolled back if the constraint is </a:t>
            </a:r>
            <a:r>
              <a:rPr lang="en-US">
                <a:latin typeface="Courier New" pitchFamily="49" charset="0"/>
              </a:rPr>
              <a:t>IMMEDIATE</a:t>
            </a:r>
            <a:r>
              <a:rPr lang="en-US"/>
              <a:t>. If the constraint is deferrable and is set to </a:t>
            </a:r>
            <a:r>
              <a:rPr lang="en-US">
                <a:latin typeface="Courier New" pitchFamily="49" charset="0"/>
              </a:rPr>
              <a:t>DEFERRED</a:t>
            </a:r>
            <a:r>
              <a:rPr lang="en-US"/>
              <a:t>, rollback occurs at commit rather than at DML execution.</a:t>
            </a:r>
          </a:p>
          <a:p>
            <a:pPr lvl="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FD657DE3-B0AA-4F03-A108-0921C5A77786}" type="slidenum">
              <a:rPr lang="en-US"/>
              <a:pPr/>
              <a:t>15</a:t>
            </a:fld>
            <a:endParaRPr lang="en-US"/>
          </a:p>
        </p:txBody>
      </p:sp>
      <p:sp>
        <p:nvSpPr>
          <p:cNvPr id="333828" name="Rectangle 4"/>
          <p:cNvSpPr>
            <a:spLocks noChangeArrowheads="1" noTextEdit="1"/>
          </p:cNvSpPr>
          <p:nvPr>
            <p:ph type="sldImg"/>
          </p:nvPr>
        </p:nvSpPr>
        <p:spPr>
          <a:ln/>
        </p:spPr>
      </p:sp>
      <p:sp>
        <p:nvSpPr>
          <p:cNvPr id="333829" name="Rectangle 5"/>
          <p:cNvSpPr>
            <a:spLocks noGrp="1" noChangeArrowheads="1"/>
          </p:cNvSpPr>
          <p:nvPr>
            <p:ph type="body" idx="1"/>
          </p:nvPr>
        </p:nvSpPr>
        <p:spPr/>
        <p:txBody>
          <a:bodyPr/>
          <a:lstStyle/>
          <a:p>
            <a:r>
              <a:rPr lang="en-US"/>
              <a:t>Defining Constraints</a:t>
            </a:r>
          </a:p>
          <a:p>
            <a:pPr lvl="1"/>
            <a:r>
              <a:rPr lang="en-US"/>
              <a:t>To add a constraint to a table by using Enterprise Manager:</a:t>
            </a:r>
          </a:p>
          <a:p>
            <a:pPr lvl="2">
              <a:buFont typeface="Times New Roman" pitchFamily="18" charset="0"/>
              <a:buNone/>
            </a:pPr>
            <a:r>
              <a:rPr lang="en-US"/>
              <a:t>1.	Select the table on the Tables page and click Edit.</a:t>
            </a:r>
          </a:p>
          <a:p>
            <a:pPr lvl="2">
              <a:buFont typeface="Times New Roman" pitchFamily="18" charset="0"/>
              <a:buNone/>
            </a:pPr>
            <a:r>
              <a:rPr lang="en-US"/>
              <a:t>2.	Click Constraints. The Constraints page shows all constraints that have been defined </a:t>
            </a:r>
            <a:br>
              <a:rPr lang="en-US"/>
            </a:br>
            <a:r>
              <a:rPr lang="en-US"/>
              <a:t>on the table.</a:t>
            </a:r>
          </a:p>
          <a:p>
            <a:pPr lvl="2">
              <a:buFont typeface="Times New Roman" pitchFamily="18" charset="0"/>
              <a:buNone/>
            </a:pPr>
            <a:r>
              <a:rPr lang="en-US"/>
              <a:t>3.	Select the type of constraint that you want to add from the drop-down list, and then </a:t>
            </a:r>
            <a:br>
              <a:rPr lang="en-US"/>
            </a:br>
            <a:r>
              <a:rPr lang="en-US"/>
              <a:t>click Add.</a:t>
            </a:r>
          </a:p>
          <a:p>
            <a:pPr lvl="2">
              <a:buFont typeface="Times New Roman" pitchFamily="18" charset="0"/>
              <a:buNone/>
            </a:pPr>
            <a:r>
              <a:rPr lang="en-US"/>
              <a:t>4.	Enter the appropriate information for the type of constraint that you are defining. </a:t>
            </a:r>
            <a:br>
              <a:rPr lang="en-US"/>
            </a:br>
            <a:r>
              <a:rPr lang="en-US"/>
              <a:t>Click OK.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A23DBA75-206C-4A3F-A739-6713656735B2}" type="slidenum">
              <a:rPr lang="en-US"/>
              <a:pPr/>
              <a:t>16</a:t>
            </a:fld>
            <a:endParaRPr lang="en-US"/>
          </a:p>
        </p:txBody>
      </p:sp>
      <p:sp>
        <p:nvSpPr>
          <p:cNvPr id="335876" name="Rectangle 4"/>
          <p:cNvSpPr>
            <a:spLocks noChangeArrowheads="1" noTextEdit="1"/>
          </p:cNvSpPr>
          <p:nvPr>
            <p:ph type="sldImg"/>
          </p:nvPr>
        </p:nvSpPr>
        <p:spPr>
          <a:ln/>
        </p:spPr>
      </p:sp>
      <p:sp>
        <p:nvSpPr>
          <p:cNvPr id="335877" name="Rectangle 5"/>
          <p:cNvSpPr>
            <a:spLocks noGrp="1" noChangeArrowheads="1"/>
          </p:cNvSpPr>
          <p:nvPr>
            <p:ph type="body" idx="1"/>
          </p:nvPr>
        </p:nvSpPr>
        <p:spPr/>
        <p:txBody>
          <a:bodyPr/>
          <a:lstStyle/>
          <a:p>
            <a:r>
              <a:rPr lang="en-US"/>
              <a:t>Constraint Violations</a:t>
            </a:r>
          </a:p>
          <a:p>
            <a:pPr lvl="1"/>
            <a:r>
              <a:rPr lang="en-US"/>
              <a:t>A constraint violation occurs when DML is submitted that does not comply with the constraint. Constraint violations can come in many forms, among which are the following:</a:t>
            </a:r>
          </a:p>
          <a:p>
            <a:pPr lvl="2"/>
            <a:r>
              <a:rPr lang="en-US" b="1"/>
              <a:t>Uniqueness:</a:t>
            </a:r>
            <a:r>
              <a:rPr lang="en-US"/>
              <a:t> An attempt is made to have duplicate values in a column that has a unique constraint (for example, where a column is the primary key or is uniquely indexed).</a:t>
            </a:r>
          </a:p>
          <a:p>
            <a:pPr lvl="2"/>
            <a:r>
              <a:rPr lang="en-US" b="1"/>
              <a:t>Referential integrity:</a:t>
            </a:r>
            <a:r>
              <a:rPr lang="en-US"/>
              <a:t> The rule that every child row has a parent row is violated.</a:t>
            </a:r>
          </a:p>
          <a:p>
            <a:pPr lvl="2"/>
            <a:r>
              <a:rPr lang="en-US" b="1"/>
              <a:t>Check:</a:t>
            </a:r>
            <a:r>
              <a:rPr lang="en-US"/>
              <a:t> An attempt is made to store a value in a column that does not follow the rules defined for that column. For example, an </a:t>
            </a:r>
            <a:r>
              <a:rPr lang="en-US">
                <a:latin typeface="Courier New" pitchFamily="49" charset="0"/>
              </a:rPr>
              <a:t>AGE</a:t>
            </a:r>
            <a:r>
              <a:rPr lang="en-US"/>
              <a:t> column might have a check constraint </a:t>
            </a:r>
            <a:br>
              <a:rPr lang="en-US"/>
            </a:br>
            <a:r>
              <a:rPr lang="en-US"/>
              <a:t>that enforces it to be a positive number.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A5267016-A322-4D1B-8438-320AF718AFED}" type="slidenum">
              <a:rPr lang="en-US"/>
              <a:pPr/>
              <a:t>17</a:t>
            </a:fld>
            <a:endParaRPr lang="en-US"/>
          </a:p>
        </p:txBody>
      </p:sp>
      <p:sp>
        <p:nvSpPr>
          <p:cNvPr id="337924" name="Rectangle 4"/>
          <p:cNvSpPr>
            <a:spLocks noChangeArrowheads="1" noTextEdit="1"/>
          </p:cNvSpPr>
          <p:nvPr>
            <p:ph type="sldImg"/>
          </p:nvPr>
        </p:nvSpPr>
        <p:spPr>
          <a:ln/>
        </p:spPr>
      </p:sp>
      <p:sp>
        <p:nvSpPr>
          <p:cNvPr id="337925" name="Rectangle 5"/>
          <p:cNvSpPr>
            <a:spLocks noGrp="1" noChangeArrowheads="1"/>
          </p:cNvSpPr>
          <p:nvPr>
            <p:ph type="body" idx="1"/>
          </p:nvPr>
        </p:nvSpPr>
        <p:spPr/>
        <p:txBody>
          <a:bodyPr/>
          <a:lstStyle/>
          <a:p>
            <a:r>
              <a:rPr lang="en-US"/>
              <a:t>Constraint States</a:t>
            </a:r>
          </a:p>
          <a:p>
            <a:pPr lvl="1"/>
            <a:r>
              <a:rPr lang="en-US"/>
              <a:t>To better deal with situations in which data must be temporarily in violation of a constraint, you can designate a constraint to be in various states. An integrity constraint can be enabled (</a:t>
            </a:r>
            <a:r>
              <a:rPr lang="en-US">
                <a:latin typeface="Courier New" pitchFamily="49" charset="0"/>
              </a:rPr>
              <a:t>ENABLE</a:t>
            </a:r>
            <a:r>
              <a:rPr lang="en-US"/>
              <a:t>) or disabled (</a:t>
            </a:r>
            <a:r>
              <a:rPr lang="en-US">
                <a:latin typeface="Courier New" pitchFamily="49" charset="0"/>
              </a:rPr>
              <a:t>DISABLE</a:t>
            </a:r>
            <a:r>
              <a:rPr lang="en-US"/>
              <a:t>). </a:t>
            </a:r>
          </a:p>
          <a:p>
            <a:pPr lvl="1"/>
            <a:r>
              <a:rPr lang="en-US"/>
              <a:t>If a constraint is enabled, the data is checked as it is entered or updated in the database. Data that does not conform to the constraint’s rule is prevented from being entered. </a:t>
            </a:r>
          </a:p>
          <a:p>
            <a:pPr lvl="1"/>
            <a:r>
              <a:rPr lang="en-US"/>
              <a:t>If a constraint is disabled, the nonconforming data can be entered into the database. </a:t>
            </a:r>
          </a:p>
          <a:p>
            <a:pPr lvl="1"/>
            <a:r>
              <a:rPr lang="en-US"/>
              <a:t>An integrity constraint can be in one of the following states:</a:t>
            </a:r>
          </a:p>
          <a:p>
            <a:pPr lvl="2">
              <a:buSzPct val="70000"/>
            </a:pPr>
            <a:r>
              <a:rPr lang="en-US">
                <a:latin typeface="Courier New" pitchFamily="49" charset="0"/>
              </a:rPr>
              <a:t>DISABLE</a:t>
            </a:r>
            <a:r>
              <a:rPr lang="en-US"/>
              <a:t> </a:t>
            </a:r>
            <a:r>
              <a:rPr lang="en-US">
                <a:latin typeface="Courier New" pitchFamily="49" charset="0"/>
              </a:rPr>
              <a:t>NOVALIDATE</a:t>
            </a:r>
          </a:p>
          <a:p>
            <a:pPr lvl="2">
              <a:buSzPct val="70000"/>
            </a:pPr>
            <a:r>
              <a:rPr lang="en-US">
                <a:latin typeface="Courier New" pitchFamily="49" charset="0"/>
              </a:rPr>
              <a:t>DISABLE</a:t>
            </a:r>
            <a:r>
              <a:rPr lang="en-US"/>
              <a:t> </a:t>
            </a:r>
            <a:r>
              <a:rPr lang="en-US">
                <a:latin typeface="Courier New" pitchFamily="49" charset="0"/>
              </a:rPr>
              <a:t>VALIDATE</a:t>
            </a:r>
          </a:p>
          <a:p>
            <a:pPr lvl="2">
              <a:buSzPct val="70000"/>
            </a:pPr>
            <a:r>
              <a:rPr lang="en-US">
                <a:latin typeface="Courier New" pitchFamily="49" charset="0"/>
              </a:rPr>
              <a:t>ENABLE</a:t>
            </a:r>
            <a:r>
              <a:rPr lang="en-US"/>
              <a:t> </a:t>
            </a:r>
            <a:r>
              <a:rPr lang="en-US">
                <a:latin typeface="Courier New" pitchFamily="49" charset="0"/>
              </a:rPr>
              <a:t>NOVALIDATE</a:t>
            </a:r>
          </a:p>
          <a:p>
            <a:pPr lvl="2">
              <a:buSzPct val="70000"/>
            </a:pPr>
            <a:r>
              <a:rPr lang="en-US">
                <a:latin typeface="Courier New" pitchFamily="49" charset="0"/>
              </a:rPr>
              <a:t>ENABLE</a:t>
            </a:r>
            <a:r>
              <a:rPr lang="en-US"/>
              <a:t> </a:t>
            </a:r>
            <a:r>
              <a:rPr lang="en-US">
                <a:latin typeface="Courier New" pitchFamily="49" charset="0"/>
              </a:rPr>
              <a:t>VALIDATE</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369BF9DE-F292-4BA5-84AC-11717E49A172}" type="slidenum">
              <a:rPr lang="en-US"/>
              <a:pPr/>
              <a:t>18</a:t>
            </a:fld>
            <a:endParaRPr lang="en-US"/>
          </a:p>
        </p:txBody>
      </p:sp>
      <p:sp>
        <p:nvSpPr>
          <p:cNvPr id="339972" name="Rectangle 4"/>
          <p:cNvSpPr>
            <a:spLocks noGrp="1" noChangeArrowheads="1"/>
          </p:cNvSpPr>
          <p:nvPr>
            <p:ph type="body" idx="1"/>
          </p:nvPr>
        </p:nvSpPr>
        <p:spPr>
          <a:xfrm>
            <a:off x="449263" y="450850"/>
            <a:ext cx="5959475" cy="8181975"/>
          </a:xfrm>
        </p:spPr>
        <p:txBody>
          <a:bodyPr/>
          <a:lstStyle/>
          <a:p>
            <a:r>
              <a:rPr lang="en-US"/>
              <a:t>Constraint States (continued)</a:t>
            </a:r>
          </a:p>
          <a:p>
            <a:pPr lvl="1"/>
            <a:r>
              <a:rPr lang="en-US" b="1">
                <a:latin typeface="Courier New" pitchFamily="49" charset="0"/>
              </a:rPr>
              <a:t>DISABLE</a:t>
            </a:r>
            <a:r>
              <a:rPr lang="en-US" b="1"/>
              <a:t> </a:t>
            </a:r>
            <a:r>
              <a:rPr lang="en-US" b="1">
                <a:latin typeface="Courier New" pitchFamily="49" charset="0"/>
              </a:rPr>
              <a:t>NOVALIDATE</a:t>
            </a:r>
            <a:r>
              <a:rPr lang="en-US" b="1"/>
              <a:t>:</a:t>
            </a:r>
            <a:r>
              <a:rPr lang="en-US"/>
              <a:t> New as well as existing data may not conform to the constraint because it is not checked. This is often used when the data is from an already validated source and the table is read-only, so no new data is being entered into the table. </a:t>
            </a:r>
            <a:r>
              <a:rPr lang="en-US">
                <a:latin typeface="Courier New" pitchFamily="49" charset="0"/>
              </a:rPr>
              <a:t>NOVALIDATE</a:t>
            </a:r>
            <a:r>
              <a:rPr lang="en-US"/>
              <a:t> is used in data warehousing situations where the data has already been cleaned up. No validation is needed, thereby saving time.</a:t>
            </a:r>
          </a:p>
          <a:p>
            <a:pPr lvl="1"/>
            <a:r>
              <a:rPr lang="en-US" b="1">
                <a:latin typeface="Courier New" pitchFamily="49" charset="0"/>
              </a:rPr>
              <a:t>DISABLE</a:t>
            </a:r>
            <a:r>
              <a:rPr lang="en-US" b="1"/>
              <a:t> </a:t>
            </a:r>
            <a:r>
              <a:rPr lang="en-US" b="1">
                <a:latin typeface="Courier New" pitchFamily="49" charset="0"/>
              </a:rPr>
              <a:t>VALIDATE</a:t>
            </a:r>
            <a:r>
              <a:rPr lang="en-US" b="1"/>
              <a:t>:</a:t>
            </a:r>
            <a:r>
              <a:rPr lang="en-US"/>
              <a:t> If a constraint is in this state, modification of the constrained columns is not allowed because it would be inconsistent to validate the existing data and then allow unchecked data to enter the table. This is often used when existing data must be validated but not modified and when the index is not otherwise needed for performance.</a:t>
            </a:r>
            <a:endParaRPr lang="en-US">
              <a:latin typeface="Courier New" pitchFamily="49" charset="0"/>
            </a:endParaRPr>
          </a:p>
          <a:p>
            <a:pPr lvl="1"/>
            <a:r>
              <a:rPr lang="en-US" b="1">
                <a:latin typeface="Courier New" pitchFamily="49" charset="0"/>
              </a:rPr>
              <a:t>ENABLE</a:t>
            </a:r>
            <a:r>
              <a:rPr lang="en-US" b="1"/>
              <a:t> </a:t>
            </a:r>
            <a:r>
              <a:rPr lang="en-US" b="1">
                <a:latin typeface="Courier New" pitchFamily="49" charset="0"/>
              </a:rPr>
              <a:t>NOVALIDATE</a:t>
            </a:r>
            <a:r>
              <a:rPr lang="en-US" b="1"/>
              <a:t>:</a:t>
            </a:r>
            <a:r>
              <a:rPr lang="en-US"/>
              <a:t> New data conforms to the constraint, but existing data is in an unknown state. This is frequently used when it is known that clean and conforming data exists in the table so there is no need for validation. However, new violations are not allowed to enter the system.</a:t>
            </a:r>
          </a:p>
          <a:p>
            <a:pPr lvl="1"/>
            <a:r>
              <a:rPr lang="en-US" b="1">
                <a:latin typeface="Courier New" pitchFamily="49" charset="0"/>
              </a:rPr>
              <a:t>ENABLE</a:t>
            </a:r>
            <a:r>
              <a:rPr lang="en-US" b="1"/>
              <a:t> </a:t>
            </a:r>
            <a:r>
              <a:rPr lang="en-US" b="1">
                <a:latin typeface="Courier New" pitchFamily="49" charset="0"/>
              </a:rPr>
              <a:t>VALIDATE</a:t>
            </a:r>
            <a:r>
              <a:rPr lang="en-US" b="1"/>
              <a:t>: </a:t>
            </a:r>
            <a:r>
              <a:rPr lang="en-US"/>
              <a:t>Both new and existing data conform to the constraint. This is the typical and default state of a constraint.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A0726320-ADA1-4207-9B24-B75008CC14BE}" type="slidenum">
              <a:rPr lang="en-US"/>
              <a:pPr/>
              <a:t>19</a:t>
            </a:fld>
            <a:endParaRPr lang="en-US"/>
          </a:p>
        </p:txBody>
      </p:sp>
      <p:sp>
        <p:nvSpPr>
          <p:cNvPr id="342020" name="Rectangle 4"/>
          <p:cNvSpPr>
            <a:spLocks noChangeArrowheads="1" noTextEdit="1"/>
          </p:cNvSpPr>
          <p:nvPr>
            <p:ph type="sldImg"/>
          </p:nvPr>
        </p:nvSpPr>
        <p:spPr>
          <a:ln/>
        </p:spPr>
      </p:sp>
      <p:sp>
        <p:nvSpPr>
          <p:cNvPr id="342021" name="Rectangle 5"/>
          <p:cNvSpPr>
            <a:spLocks noGrp="1" noChangeArrowheads="1"/>
          </p:cNvSpPr>
          <p:nvPr>
            <p:ph type="body" idx="1"/>
          </p:nvPr>
        </p:nvSpPr>
        <p:spPr/>
        <p:txBody>
          <a:bodyPr/>
          <a:lstStyle/>
          <a:p>
            <a:r>
              <a:rPr lang="en-US"/>
              <a:t>Constraint Checking</a:t>
            </a:r>
          </a:p>
          <a:p>
            <a:pPr lvl="1"/>
            <a:r>
              <a:rPr lang="en-US"/>
              <a:t>You can defer the checking of constraints for validity until the end of the transaction. </a:t>
            </a:r>
          </a:p>
          <a:p>
            <a:pPr lvl="1"/>
            <a:r>
              <a:rPr lang="en-US" b="1"/>
              <a:t>Nondeferred constraints</a:t>
            </a:r>
            <a:r>
              <a:rPr lang="en-US"/>
              <a:t>, also known as </a:t>
            </a:r>
            <a:r>
              <a:rPr lang="en-US" i="1"/>
              <a:t>immediate constraints</a:t>
            </a:r>
            <a:r>
              <a:rPr lang="en-US"/>
              <a:t>, are enforced at the end of every DML statement. A constraint violation causes the statement to be rolled back. If a constraint causes an action such as </a:t>
            </a:r>
            <a:r>
              <a:rPr lang="en-US">
                <a:latin typeface="Courier New" pitchFamily="49" charset="0"/>
              </a:rPr>
              <a:t>delete</a:t>
            </a:r>
            <a:r>
              <a:rPr lang="en-US"/>
              <a:t> </a:t>
            </a:r>
            <a:r>
              <a:rPr lang="en-US">
                <a:latin typeface="Courier New" pitchFamily="49" charset="0"/>
              </a:rPr>
              <a:t>cascade</a:t>
            </a:r>
            <a:r>
              <a:rPr lang="en-US"/>
              <a:t>, the action is taken as part of the statement that caused it. A constraint that is defined as nondeferrable cannot be changed to a deferrable constraint. For nondeferrable constraints, the primary key and unique key constraints need unique indexes; if the column or columns already have a non-unique index, constraint creation fails because those indexes cannot be used for a unique or primary key.</a:t>
            </a:r>
          </a:p>
          <a:p>
            <a:pPr lvl="1"/>
            <a:r>
              <a:rPr lang="en-US" b="1"/>
              <a:t>Deferred constraints</a:t>
            </a:r>
            <a:r>
              <a:rPr lang="en-US"/>
              <a:t> are constraints that are checked only when a transaction is committed. </a:t>
            </a:r>
            <a:br>
              <a:rPr lang="en-US"/>
            </a:br>
            <a:r>
              <a:rPr lang="en-US"/>
              <a:t>If constraint violations are detected at commit time, the entire transaction is rolled back. These constraints are most useful when both the parent and child rows in a foreign key relationship are entered at the same time, as in the case of an order entry system in which the order and the items in the order are entered at the same time. For deferrable constraints, primary key and unique keys need non-unique indexes; if the column or columns already have a unique index on them, constraint creation fails because those indexes cannot be deferred.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2AB9FB37-E2FB-49DC-AC95-A72956A150A5}" type="slidenum">
              <a:rPr lang="en-US"/>
              <a:pPr/>
              <a:t>2</a:t>
            </a:fld>
            <a:endParaRPr lang="en-US"/>
          </a:p>
        </p:txBody>
      </p:sp>
      <p:sp>
        <p:nvSpPr>
          <p:cNvPr id="307204" name="Rectangle 4"/>
          <p:cNvSpPr>
            <a:spLocks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FC8E633C-1CF6-4FBF-AAE1-BDAE1F100A66}" type="slidenum">
              <a:rPr lang="en-US"/>
              <a:pPr/>
              <a:t>20</a:t>
            </a:fld>
            <a:endParaRPr lang="en-US"/>
          </a:p>
        </p:txBody>
      </p:sp>
      <p:sp>
        <p:nvSpPr>
          <p:cNvPr id="415747" name="Rectangle 1027"/>
          <p:cNvSpPr>
            <a:spLocks noGrp="1" noChangeArrowheads="1"/>
          </p:cNvSpPr>
          <p:nvPr>
            <p:ph type="body" idx="1"/>
          </p:nvPr>
        </p:nvSpPr>
        <p:spPr>
          <a:xfrm>
            <a:off x="449263" y="457200"/>
            <a:ext cx="5959475" cy="3489325"/>
          </a:xfrm>
        </p:spPr>
        <p:txBody>
          <a:bodyPr/>
          <a:lstStyle/>
          <a:p>
            <a:r>
              <a:rPr lang="en-US"/>
              <a:t>Constraint Checking (continued)</a:t>
            </a:r>
          </a:p>
          <a:p>
            <a:pPr lvl="1"/>
            <a:r>
              <a:rPr lang="en-US"/>
              <a:t>A constraint that is defined as deferrable can be specified as one of the following:</a:t>
            </a:r>
          </a:p>
          <a:p>
            <a:pPr lvl="2">
              <a:buSzPct val="70000"/>
            </a:pPr>
            <a:r>
              <a:rPr lang="en-US">
                <a:latin typeface="Courier New" pitchFamily="49" charset="0"/>
              </a:rPr>
              <a:t>Initially</a:t>
            </a:r>
            <a:r>
              <a:rPr lang="en-US"/>
              <a:t> </a:t>
            </a:r>
            <a:r>
              <a:rPr lang="en-US">
                <a:latin typeface="Courier New" pitchFamily="49" charset="0"/>
              </a:rPr>
              <a:t>immediate</a:t>
            </a:r>
            <a:r>
              <a:rPr lang="en-US"/>
              <a:t> specifies that by default it must function as an immediate constraint unless explicitly set otherwise.</a:t>
            </a:r>
          </a:p>
          <a:p>
            <a:pPr lvl="2">
              <a:buSzPct val="70000"/>
            </a:pPr>
            <a:r>
              <a:rPr lang="en-US">
                <a:latin typeface="Courier New" pitchFamily="49" charset="0"/>
              </a:rPr>
              <a:t>Initially</a:t>
            </a:r>
            <a:r>
              <a:rPr lang="en-US"/>
              <a:t> </a:t>
            </a:r>
            <a:r>
              <a:rPr lang="en-US">
                <a:latin typeface="Courier New" pitchFamily="49" charset="0"/>
              </a:rPr>
              <a:t>deferred</a:t>
            </a:r>
            <a:r>
              <a:rPr lang="en-US"/>
              <a:t> specifies that by default the constraint must be enforced only at the end of the transaction.</a:t>
            </a:r>
          </a:p>
          <a:p>
            <a:pPr lvl="1">
              <a:buSzPct val="70000"/>
            </a:pPr>
            <a:r>
              <a:rPr lang="en-US" b="1"/>
              <a:t>Note:</a:t>
            </a:r>
            <a:r>
              <a:rPr lang="en-US"/>
              <a:t> If an appropriate index already exists on the column, it is used for the constraint. An additional index does not need to be created for primary keys and unique keys.</a:t>
            </a:r>
          </a:p>
          <a:p>
            <a:pPr lvl="1"/>
            <a:endParaRPr lang="en-US"/>
          </a:p>
          <a:p>
            <a:pPr lvl="1"/>
            <a:endParaRPr lang="en-US"/>
          </a:p>
          <a:p>
            <a:pPr lvl="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0374F6EC-2185-4DDF-9266-0F5869A659DA}" type="slidenum">
              <a:rPr lang="en-US"/>
              <a:pPr/>
              <a:t>21</a:t>
            </a:fld>
            <a:endParaRPr lang="en-US"/>
          </a:p>
        </p:txBody>
      </p:sp>
      <p:sp>
        <p:nvSpPr>
          <p:cNvPr id="344068" name="Rectangle 4"/>
          <p:cNvSpPr>
            <a:spLocks noChangeArrowheads="1" noTextEdit="1"/>
          </p:cNvSpPr>
          <p:nvPr>
            <p:ph type="sldImg"/>
          </p:nvPr>
        </p:nvSpPr>
        <p:spPr>
          <a:ln/>
        </p:spPr>
      </p:sp>
      <p:sp>
        <p:nvSpPr>
          <p:cNvPr id="344069" name="Rectangle 5"/>
          <p:cNvSpPr>
            <a:spLocks noGrp="1" noChangeArrowheads="1"/>
          </p:cNvSpPr>
          <p:nvPr>
            <p:ph type="body" idx="1"/>
          </p:nvPr>
        </p:nvSpPr>
        <p:spPr/>
        <p:txBody>
          <a:bodyPr/>
          <a:lstStyle/>
          <a:p>
            <a:pPr marL="228600" indent="-228600"/>
            <a:r>
              <a:rPr lang="en-US"/>
              <a:t>Creating Constraints with SQL: Examples</a:t>
            </a:r>
          </a:p>
          <a:p>
            <a:pPr marL="457200" lvl="2" indent="-228600">
              <a:spcBef>
                <a:spcPct val="25000"/>
              </a:spcBef>
              <a:buFont typeface="Times New Roman" pitchFamily="18" charset="0"/>
              <a:buNone/>
            </a:pPr>
            <a:r>
              <a:rPr lang="en-US"/>
              <a:t>a.	After this statement executes, any inserts or updates done on the </a:t>
            </a:r>
            <a:r>
              <a:rPr lang="en-US">
                <a:latin typeface="Courier New" pitchFamily="49" charset="0"/>
              </a:rPr>
              <a:t>COUNTRIES</a:t>
            </a:r>
            <a:r>
              <a:rPr lang="en-US"/>
              <a:t> table are required to have a </a:t>
            </a:r>
            <a:r>
              <a:rPr lang="en-US">
                <a:latin typeface="Courier New" pitchFamily="49" charset="0"/>
              </a:rPr>
              <a:t>COUNTRY_NAME</a:t>
            </a:r>
            <a:r>
              <a:rPr lang="en-US"/>
              <a:t> value that is unique. But it is possible that when this statement is issued, there already exist </a:t>
            </a:r>
            <a:r>
              <a:rPr lang="en-US">
                <a:latin typeface="Courier New" pitchFamily="49" charset="0"/>
              </a:rPr>
              <a:t>COUNTRY_NAME</a:t>
            </a:r>
            <a:r>
              <a:rPr lang="en-US"/>
              <a:t> values in the table that are not unique. The </a:t>
            </a:r>
            <a:r>
              <a:rPr lang="en-US">
                <a:latin typeface="Courier New" pitchFamily="49" charset="0"/>
              </a:rPr>
              <a:t>NOVALIDATE</a:t>
            </a:r>
            <a:r>
              <a:rPr lang="en-US"/>
              <a:t> keyword indicates that they should be ignored. Only new rows are constrained.</a:t>
            </a:r>
          </a:p>
          <a:p>
            <a:pPr marL="457200" lvl="2" indent="-228600">
              <a:buFont typeface="Times New Roman" pitchFamily="18" charset="0"/>
              <a:buNone/>
            </a:pPr>
            <a:r>
              <a:rPr lang="en-US"/>
              <a:t>b.	This statement adds a primary key to the </a:t>
            </a:r>
            <a:r>
              <a:rPr lang="en-US">
                <a:latin typeface="Courier New" pitchFamily="49" charset="0"/>
              </a:rPr>
              <a:t>JOBS</a:t>
            </a:r>
            <a:r>
              <a:rPr lang="en-US"/>
              <a:t> table. The constraint name is </a:t>
            </a:r>
            <a:r>
              <a:rPr lang="en-US">
                <a:latin typeface="Courier New" pitchFamily="49" charset="0"/>
              </a:rPr>
              <a:t>JOB</a:t>
            </a:r>
            <a:r>
              <a:rPr lang="en-US"/>
              <a:t>_</a:t>
            </a:r>
            <a:r>
              <a:rPr lang="en-US">
                <a:latin typeface="Courier New" pitchFamily="49" charset="0"/>
              </a:rPr>
              <a:t>PK</a:t>
            </a:r>
            <a:r>
              <a:rPr lang="en-US"/>
              <a:t>, and the primary key is the </a:t>
            </a:r>
            <a:r>
              <a:rPr lang="en-US">
                <a:latin typeface="Courier New" pitchFamily="49" charset="0"/>
              </a:rPr>
              <a:t>JOB_ID</a:t>
            </a:r>
            <a:r>
              <a:rPr lang="en-US"/>
              <a:t> column.</a:t>
            </a:r>
          </a:p>
          <a:p>
            <a:pPr marL="457200" lvl="2" indent="-228600">
              <a:buFont typeface="Times New Roman" pitchFamily="18" charset="0"/>
              <a:buNone/>
            </a:pPr>
            <a:r>
              <a:rPr lang="en-US"/>
              <a:t>c.	This statement defines constraints at the time the table is created, rather than using an </a:t>
            </a:r>
            <a:r>
              <a:rPr lang="en-US">
                <a:latin typeface="Courier New" pitchFamily="49" charset="0"/>
              </a:rPr>
              <a:t>ALTER</a:t>
            </a:r>
            <a:r>
              <a:rPr lang="en-US"/>
              <a:t> </a:t>
            </a:r>
            <a:r>
              <a:rPr lang="en-US">
                <a:latin typeface="Courier New" pitchFamily="49" charset="0"/>
              </a:rPr>
              <a:t>TABLE</a:t>
            </a:r>
            <a:r>
              <a:rPr lang="en-US"/>
              <a:t> statement later. The </a:t>
            </a:r>
            <a:r>
              <a:rPr lang="en-US">
                <a:latin typeface="Courier New" pitchFamily="49" charset="0"/>
              </a:rPr>
              <a:t>MGR_FK</a:t>
            </a:r>
            <a:r>
              <a:rPr lang="en-US"/>
              <a:t> constraint ensures that the values in the </a:t>
            </a:r>
            <a:r>
              <a:rPr lang="en-US">
                <a:latin typeface="Courier New" pitchFamily="49" charset="0"/>
              </a:rPr>
              <a:t>MGR_NO</a:t>
            </a:r>
            <a:r>
              <a:rPr lang="en-US"/>
              <a:t> column must be present in the primary key column of the table. The </a:t>
            </a:r>
            <a:r>
              <a:rPr lang="en-US">
                <a:latin typeface="Courier New" pitchFamily="49" charset="0"/>
              </a:rPr>
              <a:t>CK1</a:t>
            </a:r>
            <a:r>
              <a:rPr lang="en-US"/>
              <a:t> constraint ensures that the </a:t>
            </a:r>
            <a:r>
              <a:rPr lang="en-US">
                <a:latin typeface="Courier New" pitchFamily="49" charset="0"/>
              </a:rPr>
              <a:t>SALARY</a:t>
            </a:r>
            <a:r>
              <a:rPr lang="en-US"/>
              <a:t> is greater than zero.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9BAE0B82-3EC4-416A-972A-824CE12DC300}" type="slidenum">
              <a:rPr lang="en-US"/>
              <a:pPr/>
              <a:t>22</a:t>
            </a:fld>
            <a:endParaRPr lang="en-US"/>
          </a:p>
        </p:txBody>
      </p:sp>
      <p:sp>
        <p:nvSpPr>
          <p:cNvPr id="409603" name="Rectangle 2051"/>
          <p:cNvSpPr>
            <a:spLocks noGrp="1" noChangeArrowheads="1"/>
          </p:cNvSpPr>
          <p:nvPr>
            <p:ph type="body" idx="1"/>
          </p:nvPr>
        </p:nvSpPr>
        <p:spPr>
          <a:xfrm>
            <a:off x="449263" y="447675"/>
            <a:ext cx="5959475" cy="8239125"/>
          </a:xfrm>
        </p:spPr>
        <p:txBody>
          <a:bodyPr/>
          <a:lstStyle/>
          <a:p>
            <a:pPr>
              <a:buFont typeface="Times New Roman" pitchFamily="18" charset="0"/>
              <a:buNone/>
            </a:pPr>
            <a:r>
              <a:rPr lang="en-US"/>
              <a:t>Creating Constraints with SQL: Examples (continued)</a:t>
            </a:r>
          </a:p>
          <a:p>
            <a:pPr lvl="1"/>
            <a:r>
              <a:rPr lang="en-US"/>
              <a:t>When a constraint is violated, you receive an error such as:</a:t>
            </a:r>
          </a:p>
          <a:p>
            <a:pPr lvl="4"/>
            <a:r>
              <a:rPr lang="en-US"/>
              <a:t> INSERT INTO emp</a:t>
            </a:r>
          </a:p>
          <a:p>
            <a:pPr lvl="4"/>
            <a:r>
              <a:rPr lang="en-US"/>
              <a:t>(Select employee_id , last_name, first_name,department_id, manager_id, hire_date, salary FROM HR.employees where department_id =30);</a:t>
            </a:r>
          </a:p>
          <a:p>
            <a:pPr lvl="4"/>
            <a:r>
              <a:rPr lang="en-US"/>
              <a:t>  2  INSERT INTO emp</a:t>
            </a:r>
          </a:p>
          <a:p>
            <a:pPr lvl="4"/>
            <a:r>
              <a:rPr lang="en-US"/>
              <a:t>*</a:t>
            </a:r>
          </a:p>
          <a:p>
            <a:pPr lvl="4"/>
            <a:r>
              <a:rPr lang="en-US"/>
              <a:t>ERROR at line 1:</a:t>
            </a:r>
          </a:p>
          <a:p>
            <a:pPr lvl="4"/>
            <a:r>
              <a:rPr lang="en-US"/>
              <a:t>ORA-02291: integrity constraint (SYS.MGR_FK) violated - parent key not found</a:t>
            </a:r>
          </a:p>
          <a:p>
            <a:pPr lvl="1"/>
            <a:r>
              <a:rPr lang="en-US" b="1"/>
              <a:t>Note:</a:t>
            </a:r>
            <a:r>
              <a:rPr lang="en-US"/>
              <a:t> Every constraint has a name. If a name is not specified while creating the constraint, a system-assigned name that starts with </a:t>
            </a:r>
            <a:r>
              <a:rPr lang="en-US">
                <a:latin typeface="Courier New" pitchFamily="49" charset="0"/>
              </a:rPr>
              <a:t>SYS_</a:t>
            </a:r>
            <a:r>
              <a:rPr lang="en-US"/>
              <a:t> is provided.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95D51842-C491-40A3-B749-DE0E312051F9}" type="slidenum">
              <a:rPr lang="en-US"/>
              <a:pPr/>
              <a:t>23</a:t>
            </a:fld>
            <a:endParaRPr lang="en-US"/>
          </a:p>
        </p:txBody>
      </p:sp>
      <p:sp>
        <p:nvSpPr>
          <p:cNvPr id="346116" name="Rectangle 4"/>
          <p:cNvSpPr>
            <a:spLocks noChangeArrowheads="1" noTextEdit="1"/>
          </p:cNvSpPr>
          <p:nvPr>
            <p:ph type="sldImg"/>
          </p:nvPr>
        </p:nvSpPr>
        <p:spPr>
          <a:ln/>
        </p:spPr>
      </p:sp>
      <p:sp>
        <p:nvSpPr>
          <p:cNvPr id="346117" name="Rectangle 5"/>
          <p:cNvSpPr>
            <a:spLocks noGrp="1" noChangeArrowheads="1"/>
          </p:cNvSpPr>
          <p:nvPr>
            <p:ph type="body" idx="1"/>
          </p:nvPr>
        </p:nvSpPr>
        <p:spPr/>
        <p:txBody>
          <a:bodyPr/>
          <a:lstStyle/>
          <a:p>
            <a:r>
              <a:rPr lang="en-US"/>
              <a:t>Viewing the Columns in a Table</a:t>
            </a:r>
          </a:p>
          <a:p>
            <a:pPr lvl="1"/>
            <a:r>
              <a:rPr lang="en-US"/>
              <a:t>To view the attributes of a table by using Enterprise Manager:</a:t>
            </a:r>
          </a:p>
          <a:p>
            <a:pPr lvl="2">
              <a:buFont typeface="Times New Roman" pitchFamily="18" charset="0"/>
              <a:buNone/>
            </a:pPr>
            <a:r>
              <a:rPr lang="en-US"/>
              <a:t>1. 	Click the Tables link in the Schema region of the Database Administration page.</a:t>
            </a:r>
          </a:p>
          <a:p>
            <a:pPr lvl="2">
              <a:buFont typeface="Times New Roman" pitchFamily="18" charset="0"/>
              <a:buAutoNum type="arabicPeriod" startAt="2"/>
            </a:pPr>
            <a:r>
              <a:rPr lang="en-US"/>
              <a:t>Select a table from the Results list and click the View button to see the attributes of the table.</a:t>
            </a:r>
          </a:p>
          <a:p>
            <a:pPr lvl="1"/>
            <a:r>
              <a:rPr lang="en-US"/>
              <a:t>You can also use the SQL*Plus </a:t>
            </a:r>
            <a:r>
              <a:rPr lang="en-US">
                <a:latin typeface="Courier New" pitchFamily="49" charset="0"/>
              </a:rPr>
              <a:t>DESCRIBE</a:t>
            </a:r>
            <a:r>
              <a:rPr lang="en-US"/>
              <a:t> command to view the table descriptions:</a:t>
            </a:r>
          </a:p>
          <a:p>
            <a:pPr lvl="1"/>
            <a:endParaRPr lang="en-US"/>
          </a:p>
          <a:p>
            <a:pPr marL="1123950" lvl="4" indent="-209550"/>
            <a:r>
              <a:rPr lang="en-US"/>
              <a:t>SQL&gt; desc hr.departments</a:t>
            </a:r>
          </a:p>
          <a:p>
            <a:pPr marL="1123950" lvl="4" indent="-209550"/>
            <a:r>
              <a:rPr lang="en-US"/>
              <a:t> Name                     Null?    Type</a:t>
            </a:r>
          </a:p>
          <a:p>
            <a:pPr marL="1123950" lvl="4" indent="-209550"/>
            <a:r>
              <a:rPr lang="en-US"/>
              <a:t> ------------------------ -------- --------</a:t>
            </a:r>
          </a:p>
          <a:p>
            <a:pPr marL="1123950" lvl="4" indent="-209550"/>
            <a:r>
              <a:rPr lang="en-US"/>
              <a:t> DEPARTMENT_ID            NOT NULL NUMBER(4)</a:t>
            </a:r>
          </a:p>
          <a:p>
            <a:pPr marL="1123950" lvl="4" indent="-209550"/>
            <a:r>
              <a:rPr lang="en-US"/>
              <a:t> DEPARTMENT_NAME          NOT NULL VARCHAR2(30)</a:t>
            </a:r>
          </a:p>
          <a:p>
            <a:pPr marL="1123950" lvl="4" indent="-209550"/>
            <a:r>
              <a:rPr lang="en-US"/>
              <a:t> MANAGER_ID                        NUMBER(6)</a:t>
            </a:r>
          </a:p>
          <a:p>
            <a:pPr marL="1123950" lvl="4" indent="-209550"/>
            <a:r>
              <a:rPr lang="en-US"/>
              <a:t> LOCATION_ID                       NUMBER(4)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F17A8EC3-F0CB-4032-837F-754783AA3745}" type="slidenum">
              <a:rPr lang="en-US"/>
              <a:pPr/>
              <a:t>24</a:t>
            </a:fld>
            <a:endParaRPr lang="en-US"/>
          </a:p>
        </p:txBody>
      </p:sp>
      <p:sp>
        <p:nvSpPr>
          <p:cNvPr id="348164" name="Rectangle 4"/>
          <p:cNvSpPr>
            <a:spLocks noChangeArrowheads="1" noTextEdit="1"/>
          </p:cNvSpPr>
          <p:nvPr>
            <p:ph type="sldImg"/>
          </p:nvPr>
        </p:nvSpPr>
        <p:spPr>
          <a:ln/>
        </p:spPr>
      </p:sp>
      <p:sp>
        <p:nvSpPr>
          <p:cNvPr id="348165" name="Rectangle 5"/>
          <p:cNvSpPr>
            <a:spLocks noGrp="1" noChangeArrowheads="1"/>
          </p:cNvSpPr>
          <p:nvPr>
            <p:ph type="body" idx="1"/>
          </p:nvPr>
        </p:nvSpPr>
        <p:spPr/>
        <p:txBody>
          <a:bodyPr/>
          <a:lstStyle/>
          <a:p>
            <a:r>
              <a:rPr lang="en-US"/>
              <a:t>Viewing the Contents of a Table</a:t>
            </a:r>
          </a:p>
          <a:p>
            <a:pPr lvl="1"/>
            <a:r>
              <a:rPr lang="en-US"/>
              <a:t>To view the rows in a table by using Enterprise Manager:</a:t>
            </a:r>
          </a:p>
          <a:p>
            <a:pPr lvl="2">
              <a:buFont typeface="Times New Roman" pitchFamily="18" charset="0"/>
              <a:buNone/>
            </a:pPr>
            <a:r>
              <a:rPr lang="en-US"/>
              <a:t>1.	Select the table on the Tables page. </a:t>
            </a:r>
          </a:p>
          <a:p>
            <a:pPr lvl="2">
              <a:buFont typeface="Times New Roman" pitchFamily="18" charset="0"/>
              <a:buNone/>
            </a:pPr>
            <a:r>
              <a:rPr lang="en-US"/>
              <a:t>2.	Select View Data from the Actions menu. Then click Go. </a:t>
            </a:r>
          </a:p>
          <a:p>
            <a:pPr lvl="1"/>
            <a:r>
              <a:rPr lang="en-US"/>
              <a:t>The View Data for Table page appears. The row data for the table is shown in the Result region. The Query box displays the SQL query that is executed to produce the results. On this page, you can click any column name and sort the data in the column in either ascending or descending order. If you want to change the query, click the Refine Query button. On the Refine Query for Table page, you can select the columns that you want to display and specify a </a:t>
            </a:r>
            <a:r>
              <a:rPr lang="en-US">
                <a:latin typeface="Courier New" pitchFamily="49" charset="0"/>
              </a:rPr>
              <a:t>WHERE</a:t>
            </a:r>
            <a:r>
              <a:rPr lang="en-US"/>
              <a:t> clause for the SQL statement to limit the results.</a:t>
            </a:r>
          </a:p>
          <a:p>
            <a:pPr lvl="1"/>
            <a:r>
              <a:rPr lang="en-US"/>
              <a:t>For more information about the </a:t>
            </a:r>
            <a:r>
              <a:rPr lang="en-US">
                <a:latin typeface="Courier New" pitchFamily="49" charset="0"/>
              </a:rPr>
              <a:t>WHERE</a:t>
            </a:r>
            <a:r>
              <a:rPr lang="en-US"/>
              <a:t> clauses in SQL statements, see the </a:t>
            </a:r>
            <a:r>
              <a:rPr lang="en-US" i="1"/>
              <a:t>Oracle Database SQL Reference</a:t>
            </a:r>
            <a:r>
              <a:rPr lang="en-US"/>
              <a:t>.</a:t>
            </a:r>
          </a:p>
          <a:p>
            <a:pPr lvl="1"/>
            <a:r>
              <a:rPr lang="en-US"/>
              <a:t>You can also execute the query from a SQL prompt: </a:t>
            </a:r>
          </a:p>
          <a:p>
            <a:pPr lvl="4"/>
            <a:r>
              <a:rPr lang="en-US"/>
              <a:t>SQL&gt; SELECT department_id , department_name, manager_id, manager_name </a:t>
            </a:r>
          </a:p>
          <a:p>
            <a:pPr lvl="4"/>
            <a:r>
              <a:rPr lang="en-US"/>
              <a:t>FROM departments;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42CC534F-2621-4846-9257-7395504D4234}" type="slidenum">
              <a:rPr lang="en-US"/>
              <a:pPr/>
              <a:t>25</a:t>
            </a:fld>
            <a:endParaRPr lang="en-US"/>
          </a:p>
        </p:txBody>
      </p:sp>
      <p:sp>
        <p:nvSpPr>
          <p:cNvPr id="350212" name="Rectangle 4"/>
          <p:cNvSpPr>
            <a:spLocks noChangeArrowheads="1" noTextEdit="1"/>
          </p:cNvSpPr>
          <p:nvPr>
            <p:ph type="sldImg"/>
          </p:nvPr>
        </p:nvSpPr>
        <p:spPr>
          <a:ln/>
        </p:spPr>
      </p:sp>
      <p:sp>
        <p:nvSpPr>
          <p:cNvPr id="350213" name="Rectangle 5"/>
          <p:cNvSpPr>
            <a:spLocks noGrp="1" noChangeArrowheads="1"/>
          </p:cNvSpPr>
          <p:nvPr>
            <p:ph type="body" idx="1"/>
          </p:nvPr>
        </p:nvSpPr>
        <p:spPr/>
        <p:txBody>
          <a:bodyPr/>
          <a:lstStyle/>
          <a:p>
            <a:pPr eaLnBrk="0" hangingPunct="0">
              <a:spcBef>
                <a:spcPct val="0"/>
              </a:spcBef>
              <a:buFontTx/>
              <a:buNone/>
            </a:pPr>
            <a:r>
              <a:rPr lang="en-US"/>
              <a:t>Actions with Tables</a:t>
            </a:r>
          </a:p>
          <a:p>
            <a:pPr lvl="1" eaLnBrk="0" hangingPunct="0">
              <a:buFontTx/>
              <a:buNone/>
            </a:pPr>
            <a:r>
              <a:rPr lang="en-US"/>
              <a:t>You can select a table and then perform actions on that table. Here are some of those actions:</a:t>
            </a:r>
          </a:p>
          <a:p>
            <a:pPr lvl="2" eaLnBrk="0" hangingPunct="0"/>
            <a:r>
              <a:rPr lang="en-US" b="1"/>
              <a:t>Create Like:</a:t>
            </a:r>
            <a:r>
              <a:rPr lang="en-US"/>
              <a:t> Create a table that has the same structure as the selected table. You must change the constraint names. You can add or delete columns and make other changes to the table structure before it is created.</a:t>
            </a:r>
          </a:p>
          <a:p>
            <a:pPr lvl="2" eaLnBrk="0" hangingPunct="0"/>
            <a:r>
              <a:rPr lang="en-US" b="1"/>
              <a:t>Create Index:</a:t>
            </a:r>
            <a:r>
              <a:rPr lang="en-US"/>
              <a:t> Create indexes on a table</a:t>
            </a:r>
          </a:p>
          <a:p>
            <a:pPr lvl="2" eaLnBrk="0" hangingPunct="0"/>
            <a:r>
              <a:rPr lang="en-US" b="1"/>
              <a:t>Generate DDL:</a:t>
            </a:r>
            <a:r>
              <a:rPr lang="en-US"/>
              <a:t> Generate the DDL that represents the table as it already exists. This can then be copied to a text file for use as a script or for documentation purposes.</a:t>
            </a:r>
          </a:p>
          <a:p>
            <a:pPr lvl="2" eaLnBrk="0" hangingPunct="0"/>
            <a:r>
              <a:rPr lang="en-US" b="1"/>
              <a:t>Grant Privileges:</a:t>
            </a:r>
            <a:r>
              <a:rPr lang="en-US"/>
              <a:t> By default, only the owner can do anything with a table when it is created. The owner must grant privileges to other users for them to perform DML or possibly DDL on the table.</a:t>
            </a:r>
          </a:p>
          <a:p>
            <a:pPr lvl="2" eaLnBrk="0" hangingPunct="0"/>
            <a:r>
              <a:rPr lang="en-US" b="1"/>
              <a:t>Show Dependencies:</a:t>
            </a:r>
            <a:r>
              <a:rPr lang="en-US"/>
              <a:t> Show objects that this table depends on or objects that depend on this table</a:t>
            </a:r>
          </a:p>
          <a:p>
            <a:pPr lvl="2" eaLnBrk="0" hangingPunct="0"/>
            <a:r>
              <a:rPr lang="en-US" b="1"/>
              <a:t>View Data:</a:t>
            </a:r>
            <a:r>
              <a:rPr lang="en-US"/>
              <a:t> Select and display data from the table in a read-only manner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9A5D9DCE-C49D-49B8-A2EF-D5EB5A85AC01}" type="slidenum">
              <a:rPr lang="en-US"/>
              <a:pPr/>
              <a:t>26</a:t>
            </a:fld>
            <a:endParaRPr lang="en-US"/>
          </a:p>
        </p:txBody>
      </p:sp>
      <p:sp>
        <p:nvSpPr>
          <p:cNvPr id="352260" name="Rectangle 4"/>
          <p:cNvSpPr>
            <a:spLocks noChangeArrowheads="1" noTextEdit="1"/>
          </p:cNvSpPr>
          <p:nvPr>
            <p:ph type="sldImg"/>
          </p:nvPr>
        </p:nvSpPr>
        <p:spPr>
          <a:ln/>
        </p:spPr>
      </p:sp>
      <p:sp>
        <p:nvSpPr>
          <p:cNvPr id="352261" name="Rectangle 5"/>
          <p:cNvSpPr>
            <a:spLocks noGrp="1" noChangeArrowheads="1"/>
          </p:cNvSpPr>
          <p:nvPr>
            <p:ph type="body" idx="1"/>
          </p:nvPr>
        </p:nvSpPr>
        <p:spPr/>
        <p:txBody>
          <a:bodyPr/>
          <a:lstStyle/>
          <a:p>
            <a:r>
              <a:rPr lang="en-US"/>
              <a:t>Dropping a Table</a:t>
            </a:r>
          </a:p>
          <a:p>
            <a:pPr lvl="1"/>
            <a:r>
              <a:rPr lang="en-US" b="1"/>
              <a:t>Syntax:</a:t>
            </a:r>
            <a:endParaRPr lang="en-US"/>
          </a:p>
          <a:p>
            <a:pPr lvl="4"/>
            <a:r>
              <a:rPr lang="en-US"/>
              <a:t>DROP TABLE [schema.] table [CASCADE CONSTRAINTS] [PURGE]</a:t>
            </a:r>
          </a:p>
          <a:p>
            <a:pPr lvl="1"/>
            <a:r>
              <a:rPr lang="en-US"/>
              <a:t>The </a:t>
            </a:r>
            <a:r>
              <a:rPr lang="en-US">
                <a:latin typeface="Courier New" pitchFamily="49" charset="0"/>
              </a:rPr>
              <a:t>DROP</a:t>
            </a:r>
            <a:r>
              <a:rPr lang="en-US"/>
              <a:t> </a:t>
            </a:r>
            <a:r>
              <a:rPr lang="en-US">
                <a:latin typeface="Courier New" pitchFamily="49" charset="0"/>
              </a:rPr>
              <a:t>TABLE</a:t>
            </a:r>
            <a:r>
              <a:rPr lang="en-US"/>
              <a:t> command removes data, the table structure, and associated object privileges and partitions if any exist. </a:t>
            </a:r>
          </a:p>
          <a:p>
            <a:pPr lvl="1"/>
            <a:r>
              <a:rPr lang="en-US">
                <a:ea typeface="SimSun" pitchFamily="2" charset="-122"/>
              </a:rPr>
              <a:t>Some </a:t>
            </a:r>
            <a:r>
              <a:rPr lang="en-US">
                <a:latin typeface="Courier New" pitchFamily="49" charset="0"/>
                <a:cs typeface="Courier New" pitchFamily="49" charset="0"/>
              </a:rPr>
              <a:t>DROP</a:t>
            </a:r>
            <a:r>
              <a:rPr lang="en-US">
                <a:cs typeface="Courier New" pitchFamily="49" charset="0"/>
              </a:rPr>
              <a:t> </a:t>
            </a:r>
            <a:r>
              <a:rPr lang="en-US">
                <a:latin typeface="Courier New" pitchFamily="49" charset="0"/>
                <a:cs typeface="Courier New" pitchFamily="49" charset="0"/>
              </a:rPr>
              <a:t>TABLE</a:t>
            </a:r>
            <a:r>
              <a:rPr lang="en-US">
                <a:ea typeface="SimSun" pitchFamily="2" charset="-122"/>
              </a:rPr>
              <a:t> considerations:</a:t>
            </a:r>
            <a:r>
              <a:rPr lang="en-US"/>
              <a:t> </a:t>
            </a:r>
          </a:p>
          <a:p>
            <a:pPr lvl="2"/>
            <a:r>
              <a:rPr lang="en-US"/>
              <a:t>Without the </a:t>
            </a:r>
            <a:r>
              <a:rPr lang="en-US">
                <a:latin typeface="Courier New" pitchFamily="49" charset="0"/>
              </a:rPr>
              <a:t>PURGE</a:t>
            </a:r>
            <a:r>
              <a:rPr lang="en-US"/>
              <a:t> clause, the table definition, associated indexes, and triggers are placed in a recycle bin. The table data still exists but is inaccessible without the table definition. If you drop a table through Enterprise Manager, the </a:t>
            </a:r>
            <a:r>
              <a:rPr lang="en-US">
                <a:latin typeface="Courier New" pitchFamily="49" charset="0"/>
              </a:rPr>
              <a:t>PURGE</a:t>
            </a:r>
            <a:r>
              <a:rPr lang="en-US"/>
              <a:t> clause is not used.</a:t>
            </a:r>
          </a:p>
          <a:p>
            <a:pPr lvl="2"/>
            <a:r>
              <a:rPr lang="en-US"/>
              <a:t>Use the </a:t>
            </a:r>
            <a:r>
              <a:rPr lang="en-US">
                <a:latin typeface="Courier New" pitchFamily="49" charset="0"/>
              </a:rPr>
              <a:t>FLASHBACK</a:t>
            </a:r>
            <a:r>
              <a:rPr lang="en-US"/>
              <a:t> </a:t>
            </a:r>
            <a:r>
              <a:rPr lang="en-US">
                <a:latin typeface="Courier New" pitchFamily="49" charset="0"/>
              </a:rPr>
              <a:t>TABLE</a:t>
            </a:r>
            <a:r>
              <a:rPr lang="en-US"/>
              <a:t> command to recover schema objects from the recycle bin. The </a:t>
            </a:r>
            <a:r>
              <a:rPr lang="en-US">
                <a:latin typeface="Courier New" pitchFamily="49" charset="0"/>
              </a:rPr>
              <a:t>PURGE</a:t>
            </a:r>
            <a:r>
              <a:rPr lang="en-US"/>
              <a:t> </a:t>
            </a:r>
            <a:r>
              <a:rPr lang="en-US">
                <a:latin typeface="Courier New" pitchFamily="49" charset="0"/>
              </a:rPr>
              <a:t>RECYCLEBIN</a:t>
            </a:r>
            <a:r>
              <a:rPr lang="en-US"/>
              <a:t> command empties the recycle bin. </a:t>
            </a:r>
          </a:p>
          <a:p>
            <a:pPr lvl="2"/>
            <a:r>
              <a:rPr lang="en-US"/>
              <a:t>The </a:t>
            </a:r>
            <a:r>
              <a:rPr lang="en-US">
                <a:latin typeface="Courier New" pitchFamily="49" charset="0"/>
              </a:rPr>
              <a:t>CASCADE</a:t>
            </a:r>
            <a:r>
              <a:rPr lang="en-US"/>
              <a:t> </a:t>
            </a:r>
            <a:r>
              <a:rPr lang="en-US">
                <a:latin typeface="Courier New" pitchFamily="49" charset="0"/>
              </a:rPr>
              <a:t>CONSTRAINTS</a:t>
            </a:r>
            <a:r>
              <a:rPr lang="en-US"/>
              <a:t> option is required to remove all dependent referential integrity constraints.</a:t>
            </a:r>
          </a:p>
          <a:p>
            <a:pPr lvl="1"/>
            <a:r>
              <a:rPr lang="en-US" b="1"/>
              <a:t>Note:</a:t>
            </a:r>
            <a:r>
              <a:rPr lang="en-US"/>
              <a:t> If you do not use the </a:t>
            </a:r>
            <a:r>
              <a:rPr lang="en-US">
                <a:latin typeface="Courier New" pitchFamily="49" charset="0"/>
              </a:rPr>
              <a:t>PURGE</a:t>
            </a:r>
            <a:r>
              <a:rPr lang="en-US"/>
              <a:t> option, the space taken up by the table and its indexes still counts against the user’s allowed quota for the tablespaces involved. That is, the space is still considered as being used.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9E5E54EB-72A5-4BAF-82D4-31F5221A746B}" type="slidenum">
              <a:rPr lang="en-US"/>
              <a:pPr/>
              <a:t>27</a:t>
            </a:fld>
            <a:endParaRPr lang="en-US"/>
          </a:p>
        </p:txBody>
      </p:sp>
      <p:sp>
        <p:nvSpPr>
          <p:cNvPr id="354308" name="Rectangle 4"/>
          <p:cNvSpPr>
            <a:spLocks noChangeArrowheads="1" noTextEdit="1"/>
          </p:cNvSpPr>
          <p:nvPr>
            <p:ph type="sldImg"/>
          </p:nvPr>
        </p:nvSpPr>
        <p:spPr>
          <a:ln/>
        </p:spPr>
      </p:sp>
      <p:sp>
        <p:nvSpPr>
          <p:cNvPr id="354309" name="Rectangle 5"/>
          <p:cNvSpPr>
            <a:spLocks noGrp="1" noChangeArrowheads="1"/>
          </p:cNvSpPr>
          <p:nvPr>
            <p:ph type="body" idx="1"/>
          </p:nvPr>
        </p:nvSpPr>
        <p:spPr/>
        <p:txBody>
          <a:bodyPr/>
          <a:lstStyle/>
          <a:p>
            <a:r>
              <a:rPr lang="en-US"/>
              <a:t>Truncating a Table</a:t>
            </a:r>
          </a:p>
          <a:p>
            <a:pPr lvl="1"/>
            <a:r>
              <a:rPr lang="en-US" b="1"/>
              <a:t>Syntax</a:t>
            </a:r>
            <a:endParaRPr lang="en-US"/>
          </a:p>
          <a:p>
            <a:pPr lvl="4"/>
            <a:r>
              <a:rPr lang="en-US"/>
              <a:t>TRUNCATE TABLE [schema.] table [{</a:t>
            </a:r>
            <a:r>
              <a:rPr lang="en-US" u="sng"/>
              <a:t>DROP </a:t>
            </a:r>
            <a:r>
              <a:rPr lang="en-US"/>
              <a:t>| REUSE} STORAGE]</a:t>
            </a:r>
          </a:p>
          <a:p>
            <a:pPr lvl="1"/>
            <a:r>
              <a:rPr lang="en-US"/>
              <a:t>Effects of using this command:</a:t>
            </a:r>
          </a:p>
          <a:p>
            <a:pPr lvl="2"/>
            <a:r>
              <a:rPr lang="en-US"/>
              <a:t>The table is marked as empty by setting the high-water mark (HWM) to the beginning of the table, making its rows unavailable.</a:t>
            </a:r>
          </a:p>
          <a:p>
            <a:pPr lvl="2"/>
            <a:r>
              <a:rPr lang="en-US"/>
              <a:t>No undo data is generated, and the command commits implicitly because </a:t>
            </a:r>
            <a:r>
              <a:rPr lang="en-US">
                <a:latin typeface="Courier New" pitchFamily="49" charset="0"/>
              </a:rPr>
              <a:t>TRUNCATE TABLE</a:t>
            </a:r>
            <a:r>
              <a:rPr lang="en-US"/>
              <a:t> is a DDL command.</a:t>
            </a:r>
          </a:p>
          <a:p>
            <a:pPr lvl="2"/>
            <a:r>
              <a:rPr lang="en-US"/>
              <a:t>Corresponding indexes are also truncated.</a:t>
            </a:r>
          </a:p>
          <a:p>
            <a:pPr lvl="2"/>
            <a:r>
              <a:rPr lang="en-US"/>
              <a:t>A table that is being referenced by a foreign key cannot be truncated.</a:t>
            </a:r>
          </a:p>
          <a:p>
            <a:pPr lvl="2"/>
            <a:r>
              <a:rPr lang="en-US"/>
              <a:t>The delete triggers do not fire when this command is used.</a:t>
            </a:r>
          </a:p>
          <a:p>
            <a:pPr lvl="1"/>
            <a:r>
              <a:rPr lang="en-US"/>
              <a:t>This is usually many times faster than issuing a </a:t>
            </a:r>
            <a:r>
              <a:rPr lang="en-US">
                <a:latin typeface="Courier New" pitchFamily="49" charset="0"/>
              </a:rPr>
              <a:t>DELETE</a:t>
            </a:r>
            <a:r>
              <a:rPr lang="en-US"/>
              <a:t> statement to delete all the rows of the table due to the following reasons:</a:t>
            </a:r>
          </a:p>
          <a:p>
            <a:pPr lvl="2"/>
            <a:r>
              <a:rPr lang="en-US"/>
              <a:t>The Oracle database resets the table’s HWM instead of processing each row as a </a:t>
            </a:r>
            <a:r>
              <a:rPr lang="en-US">
                <a:latin typeface="Courier New" pitchFamily="49" charset="0"/>
              </a:rPr>
              <a:t>DELETE</a:t>
            </a:r>
            <a:r>
              <a:rPr lang="en-US"/>
              <a:t> operation.</a:t>
            </a:r>
          </a:p>
          <a:p>
            <a:pPr lvl="2"/>
            <a:r>
              <a:rPr lang="en-US"/>
              <a:t>No undo data is generated.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99503521-A951-4939-9A4D-5A30715FA330}" type="slidenum">
              <a:rPr lang="en-US"/>
              <a:pPr/>
              <a:t>28</a:t>
            </a:fld>
            <a:endParaRPr lang="en-US"/>
          </a:p>
        </p:txBody>
      </p:sp>
      <p:sp>
        <p:nvSpPr>
          <p:cNvPr id="356356" name="Rectangle 4"/>
          <p:cNvSpPr>
            <a:spLocks noChangeArrowheads="1" noTextEdit="1"/>
          </p:cNvSpPr>
          <p:nvPr>
            <p:ph type="sldImg"/>
          </p:nvPr>
        </p:nvSpPr>
        <p:spPr>
          <a:ln/>
        </p:spPr>
      </p:sp>
      <p:sp>
        <p:nvSpPr>
          <p:cNvPr id="356357" name="Rectangle 5"/>
          <p:cNvSpPr>
            <a:spLocks noGrp="1" noChangeArrowheads="1"/>
          </p:cNvSpPr>
          <p:nvPr>
            <p:ph type="body" idx="1"/>
          </p:nvPr>
        </p:nvSpPr>
        <p:spPr/>
        <p:txBody>
          <a:bodyPr/>
          <a:lstStyle/>
          <a:p>
            <a:r>
              <a:rPr lang="en-US"/>
              <a:t>Indexes</a:t>
            </a:r>
          </a:p>
          <a:p>
            <a:pPr lvl="1"/>
            <a:r>
              <a:rPr lang="en-US"/>
              <a:t>Indexes are optional structures associated with tables. They can be created to improve the performance of data update and retrieval. An Oracle index provides a direct access path to a row of data.</a:t>
            </a:r>
          </a:p>
          <a:p>
            <a:pPr lvl="1"/>
            <a:r>
              <a:rPr lang="en-US"/>
              <a:t>Indexes can be created on one or more columns of a table. After an index is created, it is automatically maintained and used by the Oracle server. Updates to a table’s data, such as adding new rows, updating rows, or deleting rows, are automatically propagated to all relevant indexes with complete transparency to users.</a:t>
            </a:r>
          </a:p>
          <a:p>
            <a:pPr lvl="1"/>
            <a:r>
              <a:rPr lang="en-US"/>
              <a:t>Indexes can also improve performance in the enforcement of primary key and unique key constraints. Without indexes, the entire table is scanned (full table scan) with each DML operation on the table.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C3902218-33ED-4C53-A3CC-E9D6B66E6275}" type="slidenum">
              <a:rPr lang="en-US"/>
              <a:pPr/>
              <a:t>29</a:t>
            </a:fld>
            <a:endParaRPr lang="en-US"/>
          </a:p>
        </p:txBody>
      </p:sp>
      <p:sp>
        <p:nvSpPr>
          <p:cNvPr id="358404" name="Rectangle 4"/>
          <p:cNvSpPr>
            <a:spLocks noChangeArrowheads="1" noTextEdit="1"/>
          </p:cNvSpPr>
          <p:nvPr>
            <p:ph type="sldImg"/>
          </p:nvPr>
        </p:nvSpPr>
        <p:spPr>
          <a:ln/>
        </p:spPr>
      </p:sp>
      <p:sp>
        <p:nvSpPr>
          <p:cNvPr id="358405" name="Rectangle 5"/>
          <p:cNvSpPr>
            <a:spLocks noGrp="1" noChangeArrowheads="1"/>
          </p:cNvSpPr>
          <p:nvPr>
            <p:ph type="body" idx="1"/>
          </p:nvPr>
        </p:nvSpPr>
        <p:spPr/>
        <p:txBody>
          <a:bodyPr/>
          <a:lstStyle/>
          <a:p>
            <a:r>
              <a:rPr lang="en-US"/>
              <a:t>Types of Indexes</a:t>
            </a:r>
          </a:p>
          <a:p>
            <a:pPr lvl="1"/>
            <a:r>
              <a:rPr lang="en-US"/>
              <a:t>A B-tree index has its key values stored in a balanced tree (B-tree), enabling fast binary searches.</a:t>
            </a:r>
          </a:p>
          <a:p>
            <a:pPr lvl="1"/>
            <a:r>
              <a:rPr lang="en-US"/>
              <a:t>A bitmap index has a bitmap for each distinct key value being indexed. In each bitmap, there is a bit set aside for each row in the table being indexed. This allows for fast lookups when there are few distinct values; that is, the indexed column has low cardinality. Use bitmap indexes for low-cardinality columns. </a:t>
            </a:r>
          </a:p>
          <a:p>
            <a:pPr lvl="1"/>
            <a:r>
              <a:rPr lang="en-US"/>
              <a:t>An example of this is a gender indicator that has values of “M” and “F” only. As a result, there are only two bitmaps to search. If a bitmap index were used for a </a:t>
            </a:r>
            <a:r>
              <a:rPr lang="en-US">
                <a:latin typeface="Courier New" pitchFamily="49" charset="0"/>
              </a:rPr>
              <a:t>phone_number</a:t>
            </a:r>
            <a:r>
              <a:rPr lang="en-US"/>
              <a:t> column, there would be so many bitmaps to manage and search that it would be very inefficient.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BBD2FA0B-A7FD-4564-B6B9-1A78E7D6201E}" type="slidenum">
              <a:rPr lang="en-US"/>
              <a:pPr/>
              <a:t>3</a:t>
            </a:fld>
            <a:endParaRPr lang="en-US"/>
          </a:p>
        </p:txBody>
      </p:sp>
      <p:sp>
        <p:nvSpPr>
          <p:cNvPr id="309252" name="Rectangle 4"/>
          <p:cNvSpPr>
            <a:spLocks noChangeArrowheads="1" noTextEdit="1"/>
          </p:cNvSpPr>
          <p:nvPr>
            <p:ph type="sldImg"/>
          </p:nvPr>
        </p:nvSpPr>
        <p:spPr>
          <a:ln/>
        </p:spPr>
      </p:sp>
      <p:sp>
        <p:nvSpPr>
          <p:cNvPr id="309253" name="Rectangle 5"/>
          <p:cNvSpPr>
            <a:spLocks noGrp="1" noChangeArrowheads="1"/>
          </p:cNvSpPr>
          <p:nvPr>
            <p:ph type="body" idx="1"/>
          </p:nvPr>
        </p:nvSpPr>
        <p:spPr/>
        <p:txBody>
          <a:bodyPr/>
          <a:lstStyle/>
          <a:p>
            <a:r>
              <a:rPr lang="en-US"/>
              <a:t>What Is a Schema?</a:t>
            </a:r>
          </a:p>
          <a:p>
            <a:pPr lvl="1"/>
            <a:r>
              <a:rPr lang="en-US"/>
              <a:t>A </a:t>
            </a:r>
            <a:r>
              <a:rPr lang="en-US" i="1"/>
              <a:t>schema</a:t>
            </a:r>
            <a:r>
              <a:rPr lang="en-US"/>
              <a:t> is a collection of database objects that are owned by a particular user. For a production database, this user typically represents not a person but an application. A schema has the same name as the user that owns the schema. Schema objects are the logical structures that directly refer to a database’s data. Schema objects include structures such as tables, views, and indexes. </a:t>
            </a:r>
          </a:p>
          <a:p>
            <a:pPr lvl="1"/>
            <a:r>
              <a:rPr lang="en-US"/>
              <a:t>You can create and manipulate schema objects by using SQL or Enterprise Manager. When you use Enterprise Manager, the underlying SQL is generated for you.</a:t>
            </a:r>
          </a:p>
          <a:p>
            <a:pPr lvl="1"/>
            <a:r>
              <a:rPr lang="en-US" b="1"/>
              <a:t>Note:</a:t>
            </a:r>
            <a:r>
              <a:rPr lang="en-US"/>
              <a:t> A schema does not necessarily need to be directly related to a single tablespace. You can define configurations so that objects in a single schema can be in different tablespaces and so that a tablespace can hold objects from different schemas.</a:t>
            </a:r>
          </a:p>
          <a:p>
            <a:pPr lvl="1"/>
            <a:r>
              <a:rPr lang="en-US"/>
              <a:t>When you create the database, several schemas are created for you, including the following two important schemas:</a:t>
            </a:r>
          </a:p>
          <a:p>
            <a:pPr lvl="2">
              <a:buSzPct val="70000"/>
            </a:pPr>
            <a:r>
              <a:rPr lang="en-US" b="1">
                <a:latin typeface="Courier New" pitchFamily="49" charset="0"/>
              </a:rPr>
              <a:t>SYS</a:t>
            </a:r>
            <a:r>
              <a:rPr lang="en-US" b="1"/>
              <a:t> schema:</a:t>
            </a:r>
            <a:r>
              <a:rPr lang="en-US"/>
              <a:t> Contains the data dictionary, as described in the lesson titled “Administering User Security”	</a:t>
            </a:r>
          </a:p>
          <a:p>
            <a:pPr lvl="2">
              <a:buSzPct val="70000"/>
            </a:pPr>
            <a:r>
              <a:rPr lang="en-US" b="1">
                <a:latin typeface="Courier New" pitchFamily="49" charset="0"/>
              </a:rPr>
              <a:t>SYSTEM</a:t>
            </a:r>
            <a:r>
              <a:rPr lang="en-US" b="1"/>
              <a:t> schema:</a:t>
            </a:r>
            <a:r>
              <a:rPr lang="en-US"/>
              <a:t> Contains additional tables and views that store administrative information, as described in the lesson titled “Administering User Security”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953F62E9-3256-4F44-AA77-91B828D9E08F}" type="slidenum">
              <a:rPr lang="en-US"/>
              <a:pPr/>
              <a:t>30</a:t>
            </a:fld>
            <a:endParaRPr lang="en-US"/>
          </a:p>
        </p:txBody>
      </p:sp>
      <p:sp>
        <p:nvSpPr>
          <p:cNvPr id="360452" name="Rectangle 4"/>
          <p:cNvSpPr>
            <a:spLocks noChangeArrowheads="1" noTextEdit="1"/>
          </p:cNvSpPr>
          <p:nvPr>
            <p:ph type="sldImg"/>
          </p:nvPr>
        </p:nvSpPr>
        <p:spPr>
          <a:ln/>
        </p:spPr>
      </p:sp>
      <p:sp>
        <p:nvSpPr>
          <p:cNvPr id="360453" name="Rectangle 5"/>
          <p:cNvSpPr>
            <a:spLocks noGrp="1" noChangeArrowheads="1"/>
          </p:cNvSpPr>
          <p:nvPr>
            <p:ph type="body" idx="1"/>
          </p:nvPr>
        </p:nvSpPr>
        <p:spPr/>
        <p:txBody>
          <a:bodyPr/>
          <a:lstStyle/>
          <a:p>
            <a:r>
              <a:rPr lang="en-US"/>
              <a:t>B-Tree Index</a:t>
            </a:r>
          </a:p>
          <a:p>
            <a:pPr lvl="1"/>
            <a:r>
              <a:rPr lang="en-US" b="1"/>
              <a:t>Structure of a B-tree Index</a:t>
            </a:r>
            <a:endParaRPr lang="en-US"/>
          </a:p>
          <a:p>
            <a:pPr lvl="1"/>
            <a:r>
              <a:rPr lang="en-US"/>
              <a:t>At the top of the index is the root, which contains entries that point to the next level in the index. At the next level are branch blocks, which in turn point to blocks at the next level in the index. At the lowest level are the leaf nodes, which contain the index entries that point to rows in the table. The leaf blocks are doubly linked to facilitate the scanning of the index in an ascending as well as descending order of key values.</a:t>
            </a:r>
            <a:endParaRPr lang="en-US" b="1"/>
          </a:p>
          <a:p>
            <a:pPr lvl="1"/>
            <a:r>
              <a:rPr lang="en-US" b="1"/>
              <a:t>Format of Index Leaf Entries</a:t>
            </a:r>
            <a:endParaRPr lang="en-US"/>
          </a:p>
          <a:p>
            <a:pPr lvl="1"/>
            <a:r>
              <a:rPr lang="en-US"/>
              <a:t>An index entry has the following components:</a:t>
            </a:r>
            <a:endParaRPr lang="en-US" b="1"/>
          </a:p>
          <a:p>
            <a:pPr lvl="2"/>
            <a:r>
              <a:rPr lang="en-US" b="1"/>
              <a:t>Entry header:</a:t>
            </a:r>
            <a:r>
              <a:rPr lang="en-US"/>
              <a:t> Stores the number of columns and locking information</a:t>
            </a:r>
          </a:p>
          <a:p>
            <a:pPr lvl="2"/>
            <a:r>
              <a:rPr lang="en-US" b="1"/>
              <a:t>Key column length-value pairs:</a:t>
            </a:r>
            <a:r>
              <a:rPr lang="en-US"/>
              <a:t> Define the size of a column in the key followed by the value for the column (The number of such pairs is the maximum of the number of columns in the index.)</a:t>
            </a:r>
          </a:p>
          <a:p>
            <a:pPr lvl="2">
              <a:buSzPct val="70000"/>
            </a:pPr>
            <a:r>
              <a:rPr lang="en-US" b="1">
                <a:latin typeface="Courier New" pitchFamily="49" charset="0"/>
              </a:rPr>
              <a:t>ROWID</a:t>
            </a:r>
            <a:r>
              <a:rPr lang="en-US" b="1"/>
              <a:t>:</a:t>
            </a:r>
            <a:r>
              <a:rPr lang="en-US"/>
              <a:t> Row ID of a row that contains the key values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F6A16075-20CD-42FE-92D3-F595F171C4CB}" type="slidenum">
              <a:rPr lang="en-US"/>
              <a:pPr/>
              <a:t>31</a:t>
            </a:fld>
            <a:endParaRPr lang="en-US"/>
          </a:p>
        </p:txBody>
      </p:sp>
      <p:sp>
        <p:nvSpPr>
          <p:cNvPr id="362500" name="Rectangle 4"/>
          <p:cNvSpPr>
            <a:spLocks noGrp="1" noChangeArrowheads="1"/>
          </p:cNvSpPr>
          <p:nvPr>
            <p:ph type="body" idx="1"/>
          </p:nvPr>
        </p:nvSpPr>
        <p:spPr>
          <a:xfrm>
            <a:off x="449263" y="450850"/>
            <a:ext cx="5959475" cy="8181975"/>
          </a:xfrm>
        </p:spPr>
        <p:txBody>
          <a:bodyPr/>
          <a:lstStyle/>
          <a:p>
            <a:r>
              <a:rPr lang="en-US"/>
              <a:t>B-Tree Index (continued)</a:t>
            </a:r>
          </a:p>
          <a:p>
            <a:pPr lvl="1"/>
            <a:r>
              <a:rPr lang="en-US" b="1"/>
              <a:t>Index Leaf Entry Characteristics</a:t>
            </a:r>
          </a:p>
          <a:p>
            <a:pPr lvl="1"/>
            <a:r>
              <a:rPr lang="en-US"/>
              <a:t>In a B-tree index on a nonpartitioned table:</a:t>
            </a:r>
            <a:endParaRPr lang="en-US" b="1"/>
          </a:p>
          <a:p>
            <a:pPr lvl="2"/>
            <a:r>
              <a:rPr lang="en-US"/>
              <a:t>Key values are repeated if there are multiple rows that have the same key value unless the index is compressed</a:t>
            </a:r>
            <a:endParaRPr lang="en-US" b="1"/>
          </a:p>
          <a:p>
            <a:pPr lvl="2"/>
            <a:r>
              <a:rPr lang="en-US"/>
              <a:t>There is no index entry corresponding to a row that has all key columns that are </a:t>
            </a:r>
            <a:r>
              <a:rPr lang="en-US">
                <a:latin typeface="Courier New" pitchFamily="49" charset="0"/>
              </a:rPr>
              <a:t>NULL</a:t>
            </a:r>
            <a:r>
              <a:rPr lang="en-US"/>
              <a:t>. Therefore, a </a:t>
            </a:r>
            <a:r>
              <a:rPr lang="en-US">
                <a:latin typeface="Courier New" pitchFamily="49" charset="0"/>
              </a:rPr>
              <a:t>WHERE</a:t>
            </a:r>
            <a:r>
              <a:rPr lang="en-US"/>
              <a:t> clause specifying </a:t>
            </a:r>
            <a:r>
              <a:rPr lang="en-US">
                <a:latin typeface="Courier New" pitchFamily="49" charset="0"/>
              </a:rPr>
              <a:t>NULL</a:t>
            </a:r>
            <a:r>
              <a:rPr lang="en-US"/>
              <a:t> always results in a full table scan.</a:t>
            </a:r>
            <a:endParaRPr lang="en-US" b="1"/>
          </a:p>
          <a:p>
            <a:pPr lvl="2"/>
            <a:r>
              <a:rPr lang="en-US"/>
              <a:t>A restricted </a:t>
            </a:r>
            <a:r>
              <a:rPr lang="en-US">
                <a:latin typeface="Courier New" pitchFamily="49" charset="0"/>
              </a:rPr>
              <a:t>ROWID</a:t>
            </a:r>
            <a:r>
              <a:rPr lang="en-US"/>
              <a:t> is used to point to the rows of the table because all rows belong to the same segment</a:t>
            </a:r>
            <a:endParaRPr lang="en-US" b="1"/>
          </a:p>
          <a:p>
            <a:pPr lvl="1"/>
            <a:r>
              <a:rPr lang="en-US" b="1"/>
              <a:t>Effect of DML Operations on an Index</a:t>
            </a:r>
            <a:endParaRPr lang="en-US"/>
          </a:p>
          <a:p>
            <a:pPr lvl="1"/>
            <a:r>
              <a:rPr lang="en-US"/>
              <a:t>The Oracle server maintains all the indexes when DML operations are carried out on a table. Here is an explanation of the effect of a DML command on an index:</a:t>
            </a:r>
            <a:endParaRPr lang="en-US" b="1"/>
          </a:p>
          <a:p>
            <a:pPr lvl="2"/>
            <a:r>
              <a:rPr lang="en-US"/>
              <a:t>Insert operations result in the insertion of an index entry in the appropriate block.</a:t>
            </a:r>
            <a:endParaRPr lang="en-US" b="1"/>
          </a:p>
          <a:p>
            <a:pPr lvl="2"/>
            <a:r>
              <a:rPr lang="en-US"/>
              <a:t>Deleting a row results only in a logical deletion of the index entry. The space used by the deleted row is available for new sequential leaf entries.</a:t>
            </a:r>
          </a:p>
          <a:p>
            <a:pPr lvl="2"/>
            <a:r>
              <a:rPr lang="en-US"/>
              <a:t>Updates to the key columns result in a logical delete and an insert to the index. The </a:t>
            </a:r>
            <a:r>
              <a:rPr lang="en-US">
                <a:latin typeface="Courier New" pitchFamily="49" charset="0"/>
              </a:rPr>
              <a:t>PCTFREE</a:t>
            </a:r>
            <a:r>
              <a:rPr lang="en-US"/>
              <a:t> setting has no effect on the index except at the time of creation. A new entry may be added to an index block even if it has less space than that specified by </a:t>
            </a:r>
            <a:r>
              <a:rPr lang="en-US">
                <a:latin typeface="Courier New" pitchFamily="49" charset="0"/>
              </a:rPr>
              <a:t>PCTFREE</a:t>
            </a:r>
            <a:r>
              <a:rPr lang="en-US"/>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859F572A-0558-4018-AE31-86A737AE151E}" type="slidenum">
              <a:rPr lang="en-US"/>
              <a:pPr/>
              <a:t>32</a:t>
            </a:fld>
            <a:endParaRPr lang="en-US"/>
          </a:p>
        </p:txBody>
      </p:sp>
      <p:sp>
        <p:nvSpPr>
          <p:cNvPr id="364546" name="Rectangle 2"/>
          <p:cNvSpPr>
            <a:spLocks noChangeArrowheads="1"/>
          </p:cNvSpPr>
          <p:nvPr/>
        </p:nvSpPr>
        <p:spPr bwMode="auto">
          <a:xfrm>
            <a:off x="3884613" y="-1588"/>
            <a:ext cx="2974975" cy="454026"/>
          </a:xfrm>
          <a:prstGeom prst="rect">
            <a:avLst/>
          </a:prstGeom>
          <a:noFill/>
          <a:ln w="9525">
            <a:noFill/>
            <a:miter lim="800000"/>
            <a:headEnd/>
            <a:tailEnd/>
          </a:ln>
          <a:effectLst/>
        </p:spPr>
        <p:txBody>
          <a:bodyPr wrap="none" anchor="ctr"/>
          <a:lstStyle/>
          <a:p>
            <a:endParaRPr lang="en-US"/>
          </a:p>
        </p:txBody>
      </p:sp>
      <p:sp>
        <p:nvSpPr>
          <p:cNvPr id="364547" name="Rectangle 3"/>
          <p:cNvSpPr>
            <a:spLocks noChangeArrowheads="1"/>
          </p:cNvSpPr>
          <p:nvPr/>
        </p:nvSpPr>
        <p:spPr bwMode="auto">
          <a:xfrm>
            <a:off x="-1588" y="8688388"/>
            <a:ext cx="2971801" cy="455612"/>
          </a:xfrm>
          <a:prstGeom prst="rect">
            <a:avLst/>
          </a:prstGeom>
          <a:noFill/>
          <a:ln w="9525">
            <a:noFill/>
            <a:miter lim="800000"/>
            <a:headEnd/>
            <a:tailEnd/>
          </a:ln>
          <a:effectLst/>
        </p:spPr>
        <p:txBody>
          <a:bodyPr wrap="none" anchor="ctr"/>
          <a:lstStyle/>
          <a:p>
            <a:endParaRPr lang="en-US"/>
          </a:p>
        </p:txBody>
      </p:sp>
      <p:sp>
        <p:nvSpPr>
          <p:cNvPr id="364548" name="Rectangle 4"/>
          <p:cNvSpPr>
            <a:spLocks noChangeArrowheads="1"/>
          </p:cNvSpPr>
          <p:nvPr/>
        </p:nvSpPr>
        <p:spPr bwMode="auto">
          <a:xfrm>
            <a:off x="-1588" y="-1588"/>
            <a:ext cx="2971801" cy="454026"/>
          </a:xfrm>
          <a:prstGeom prst="rect">
            <a:avLst/>
          </a:prstGeom>
          <a:noFill/>
          <a:ln w="9525">
            <a:noFill/>
            <a:miter lim="800000"/>
            <a:headEnd/>
            <a:tailEnd/>
          </a:ln>
          <a:effectLst/>
        </p:spPr>
        <p:txBody>
          <a:bodyPr wrap="none" anchor="ctr"/>
          <a:lstStyle/>
          <a:p>
            <a:endParaRPr lang="en-US"/>
          </a:p>
        </p:txBody>
      </p:sp>
      <p:sp>
        <p:nvSpPr>
          <p:cNvPr id="364551" name="Rectangle 7"/>
          <p:cNvSpPr>
            <a:spLocks noChangeArrowheads="1" noTextEdit="1"/>
          </p:cNvSpPr>
          <p:nvPr>
            <p:ph type="sldImg"/>
          </p:nvPr>
        </p:nvSpPr>
        <p:spPr>
          <a:ln/>
        </p:spPr>
      </p:sp>
      <p:sp>
        <p:nvSpPr>
          <p:cNvPr id="364552" name="Rectangle 8"/>
          <p:cNvSpPr>
            <a:spLocks noGrp="1" noChangeArrowheads="1"/>
          </p:cNvSpPr>
          <p:nvPr>
            <p:ph type="body" idx="1"/>
          </p:nvPr>
        </p:nvSpPr>
        <p:spPr/>
        <p:txBody>
          <a:bodyPr/>
          <a:lstStyle/>
          <a:p>
            <a:r>
              <a:rPr lang="en-US"/>
              <a:t>Bitmap Indexes</a:t>
            </a:r>
          </a:p>
          <a:p>
            <a:pPr lvl="1"/>
            <a:r>
              <a:rPr lang="en-US"/>
              <a:t>Bitmap indexes are more advantageous than B-tree indexes in certain situations:</a:t>
            </a:r>
            <a:endParaRPr lang="en-US" b="1"/>
          </a:p>
          <a:p>
            <a:pPr lvl="2"/>
            <a:r>
              <a:rPr lang="en-US"/>
              <a:t>When a table has millions of rows and the key columns have low cardinality (that is, when there are very few distinct values for the column). For example, bitmap indexes may be preferable to B-tree indexes for the gender and marital status columns of a table containing passport records.</a:t>
            </a:r>
          </a:p>
          <a:p>
            <a:pPr lvl="2"/>
            <a:r>
              <a:rPr lang="en-US"/>
              <a:t>When queries often use a combination of multiple </a:t>
            </a:r>
            <a:r>
              <a:rPr lang="en-US">
                <a:latin typeface="Courier New" pitchFamily="49" charset="0"/>
              </a:rPr>
              <a:t>WHERE</a:t>
            </a:r>
            <a:r>
              <a:rPr lang="en-US"/>
              <a:t> conditions involving the </a:t>
            </a:r>
            <a:r>
              <a:rPr lang="en-US">
                <a:latin typeface="Courier New" pitchFamily="49" charset="0"/>
              </a:rPr>
              <a:t>OR</a:t>
            </a:r>
            <a:r>
              <a:rPr lang="en-US"/>
              <a:t> operator</a:t>
            </a:r>
          </a:p>
          <a:p>
            <a:pPr lvl="2"/>
            <a:r>
              <a:rPr lang="en-US"/>
              <a:t>When there is read-only or low update activity on the key columns</a:t>
            </a:r>
          </a:p>
          <a:p>
            <a:pPr lvl="1"/>
            <a:r>
              <a:rPr lang="en-US" b="1"/>
              <a:t>Structure of a Bitmap Index</a:t>
            </a:r>
            <a:endParaRPr lang="en-US"/>
          </a:p>
          <a:p>
            <a:pPr lvl="1"/>
            <a:r>
              <a:rPr lang="en-US"/>
              <a:t>A bitmap index is also organized as a B-tree, but the leaf node stores a bitmap for each key value instead of a list of row IDs. Each bit in the bitmap corresponds to a possible row ID, and if the bit is set, this means that the row with the corresponding row ID contains the key value.</a:t>
            </a:r>
            <a:endParaRPr lang="en-US" b="1"/>
          </a:p>
          <a:p>
            <a:pPr lvl="1"/>
            <a:r>
              <a:rPr lang="en-US"/>
              <a:t>As shown in the diagram, the leaf node of a bitmap index contains the following:</a:t>
            </a:r>
            <a:endParaRPr lang="en-US" b="1"/>
          </a:p>
          <a:p>
            <a:pPr lvl="2"/>
            <a:r>
              <a:rPr lang="en-US"/>
              <a:t>An entry header that</a:t>
            </a:r>
            <a:r>
              <a:rPr lang="en-US" i="1"/>
              <a:t> </a:t>
            </a:r>
            <a:r>
              <a:rPr lang="en-US"/>
              <a:t>contains the number of columns and lock information</a:t>
            </a:r>
          </a:p>
          <a:p>
            <a:pPr lvl="2"/>
            <a:r>
              <a:rPr lang="en-US"/>
              <a:t>Key values consisting of length and value pairs for each key column (In the slide example, the key consists of only one column; the first entry has a key value of </a:t>
            </a:r>
            <a:r>
              <a:rPr lang="en-US">
                <a:latin typeface="Courier New" pitchFamily="49" charset="0"/>
              </a:rPr>
              <a:t>Blue</a:t>
            </a:r>
            <a:r>
              <a:rPr lang="en-US"/>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561FDB5C-3157-4D24-820F-195564F490D7}" type="slidenum">
              <a:rPr lang="en-US"/>
              <a:pPr/>
              <a:t>33</a:t>
            </a:fld>
            <a:endParaRPr lang="en-US"/>
          </a:p>
        </p:txBody>
      </p:sp>
      <p:sp>
        <p:nvSpPr>
          <p:cNvPr id="366596" name="Rectangle 4"/>
          <p:cNvSpPr>
            <a:spLocks noGrp="1" noChangeArrowheads="1"/>
          </p:cNvSpPr>
          <p:nvPr>
            <p:ph type="body" idx="1"/>
          </p:nvPr>
        </p:nvSpPr>
        <p:spPr>
          <a:xfrm>
            <a:off x="449263" y="450850"/>
            <a:ext cx="5959475" cy="8181975"/>
          </a:xfrm>
        </p:spPr>
        <p:txBody>
          <a:bodyPr/>
          <a:lstStyle/>
          <a:p>
            <a:r>
              <a:rPr lang="en-US"/>
              <a:t>Bitmap Indexes (continued)</a:t>
            </a:r>
          </a:p>
          <a:p>
            <a:pPr lvl="1"/>
            <a:r>
              <a:rPr lang="en-US" b="1"/>
              <a:t>Structure of a Bitmap Index (continued)</a:t>
            </a:r>
          </a:p>
          <a:p>
            <a:pPr lvl="2"/>
            <a:r>
              <a:rPr lang="en-US"/>
              <a:t>Start </a:t>
            </a:r>
            <a:r>
              <a:rPr lang="en-US">
                <a:latin typeface="Courier New" pitchFamily="49" charset="0"/>
              </a:rPr>
              <a:t>ROWID</a:t>
            </a:r>
            <a:r>
              <a:rPr lang="en-US"/>
              <a:t>, which in the example specifies block number 10, row number 0, and file number 3</a:t>
            </a:r>
            <a:endParaRPr lang="en-US" b="1"/>
          </a:p>
          <a:p>
            <a:pPr lvl="2"/>
            <a:r>
              <a:rPr lang="en-US"/>
              <a:t>End </a:t>
            </a:r>
            <a:r>
              <a:rPr lang="en-US">
                <a:latin typeface="Courier New" pitchFamily="49" charset="0"/>
              </a:rPr>
              <a:t>ROWID</a:t>
            </a:r>
            <a:r>
              <a:rPr lang="en-US"/>
              <a:t>, which in the example specifies block number 12, row number 8, and file number 3</a:t>
            </a:r>
            <a:endParaRPr lang="en-US" b="1"/>
          </a:p>
          <a:p>
            <a:pPr lvl="2"/>
            <a:r>
              <a:rPr lang="en-US"/>
              <a:t>A bitmap segment</a:t>
            </a:r>
            <a:r>
              <a:rPr lang="en-US" i="1"/>
              <a:t> </a:t>
            </a:r>
            <a:r>
              <a:rPr lang="en-US"/>
              <a:t>consisting of a string of bits (The bit is set when the corresponding row contains the key value and is unset when the row does not contain the key value. The Oracle server uses a patented compression technique to store bitmap segments.) </a:t>
            </a:r>
          </a:p>
          <a:p>
            <a:pPr lvl="1"/>
            <a:r>
              <a:rPr lang="en-US"/>
              <a:t>The start </a:t>
            </a:r>
            <a:r>
              <a:rPr lang="en-US">
                <a:latin typeface="Courier New" pitchFamily="49" charset="0"/>
              </a:rPr>
              <a:t>ROWID</a:t>
            </a:r>
            <a:r>
              <a:rPr lang="en-US"/>
              <a:t> is the row ID of the first row pointed to by the bitmap segment of the bitmap</a:t>
            </a:r>
            <a:r>
              <a:rPr lang="en-US">
                <a:cs typeface="Times New Roman" pitchFamily="18" charset="0"/>
              </a:rPr>
              <a:t>—</a:t>
            </a:r>
            <a:r>
              <a:rPr lang="en-US"/>
              <a:t>that is, the first bit of the bitmap corresponds to that row ID, the second bit of the bitmap corresponds to the next row in the block, and the end </a:t>
            </a:r>
            <a:r>
              <a:rPr lang="en-US">
                <a:latin typeface="Courier New" pitchFamily="49" charset="0"/>
              </a:rPr>
              <a:t>ROWID</a:t>
            </a:r>
            <a:r>
              <a:rPr lang="en-US"/>
              <a:t> is a pointer to the last row in the table covered by the bitmap segment. Bitmap indexes use restricted row IDs.</a:t>
            </a:r>
          </a:p>
          <a:p>
            <a:pPr lvl="1"/>
            <a:r>
              <a:rPr lang="en-US" b="1"/>
              <a:t>Using a Bitmap Index</a:t>
            </a:r>
            <a:endParaRPr lang="en-US"/>
          </a:p>
          <a:p>
            <a:pPr lvl="1"/>
            <a:r>
              <a:rPr lang="en-US"/>
              <a:t>The B-tree is used to locate the leaf nodes that contain bitmap segments for a given value of the key. The start </a:t>
            </a:r>
            <a:r>
              <a:rPr lang="en-US">
                <a:latin typeface="Courier New" pitchFamily="49" charset="0"/>
              </a:rPr>
              <a:t>ROWID</a:t>
            </a:r>
            <a:r>
              <a:rPr lang="en-US"/>
              <a:t> and the bitmap segments are used to locate the rows that contain the key value.</a:t>
            </a:r>
            <a:endParaRPr lang="en-US" b="1"/>
          </a:p>
          <a:p>
            <a:pPr lvl="1"/>
            <a:r>
              <a:rPr lang="en-US"/>
              <a:t>When changes are made to the key column in the table, bitmaps must be modified. This results in the locking of the relevant bitmap segments. Because locks are acquired on the whole bitmap segment, a row that is covered by the bitmap cannot be updated by other transactions until the first transaction ends.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400C4BB4-A2B9-4B45-A202-52FFD653E387}" type="slidenum">
              <a:rPr lang="en-US"/>
              <a:pPr/>
              <a:t>34</a:t>
            </a:fld>
            <a:endParaRPr lang="en-US"/>
          </a:p>
        </p:txBody>
      </p:sp>
      <p:sp>
        <p:nvSpPr>
          <p:cNvPr id="368644" name="Rectangle 4"/>
          <p:cNvSpPr>
            <a:spLocks noChangeArrowheads="1" noTextEdit="1"/>
          </p:cNvSpPr>
          <p:nvPr>
            <p:ph type="sldImg"/>
          </p:nvPr>
        </p:nvSpPr>
        <p:spPr>
          <a:ln/>
        </p:spPr>
      </p:sp>
      <p:sp>
        <p:nvSpPr>
          <p:cNvPr id="368645" name="Rectangle 5"/>
          <p:cNvSpPr>
            <a:spLocks noGrp="1" noChangeArrowheads="1"/>
          </p:cNvSpPr>
          <p:nvPr>
            <p:ph type="body" idx="1"/>
          </p:nvPr>
        </p:nvSpPr>
        <p:spPr/>
        <p:txBody>
          <a:bodyPr/>
          <a:lstStyle/>
          <a:p>
            <a:r>
              <a:rPr lang="en-US"/>
              <a:t>Index Options</a:t>
            </a:r>
          </a:p>
          <a:p>
            <a:pPr lvl="1"/>
            <a:r>
              <a:rPr lang="en-US"/>
              <a:t>For efficiency of retrieval, it may be advantageous to have an index store the keys in descending order. This decision is made on the basis of how the data is accessed most frequently.</a:t>
            </a:r>
          </a:p>
          <a:p>
            <a:pPr lvl="1"/>
            <a:r>
              <a:rPr lang="en-US"/>
              <a:t>A </a:t>
            </a:r>
            <a:r>
              <a:rPr lang="en-US" i="1"/>
              <a:t>reverse key index</a:t>
            </a:r>
            <a:r>
              <a:rPr lang="en-US"/>
              <a:t> has the bytes of the indexed value stored in reverse order. This can reduce activity in a particular hot spot in the index. If many users are processing data in the same order, the prefix portions of the key values (that are currently being processed) are close in value at any given instant. Consequently, there is a lot of activity in that area of the index structure. A reverse key index spreads that activity out across the index structure by indexing a reversed-byte version of the key values.</a:t>
            </a:r>
          </a:p>
          <a:p>
            <a:pPr lvl="1"/>
            <a:r>
              <a:rPr lang="en-US"/>
              <a:t>An index created by the combination of more than one column is called a </a:t>
            </a:r>
            <a:r>
              <a:rPr lang="en-US" i="1"/>
              <a:t>composite index</a:t>
            </a:r>
            <a:r>
              <a:rPr lang="en-US"/>
              <a:t>. For example, you can create an index based on a person’s last name and first name:</a:t>
            </a:r>
          </a:p>
          <a:p>
            <a:pPr lvl="4"/>
            <a:r>
              <a:rPr lang="en-US"/>
              <a:t>CREATE INDEX name_ix ON employees</a:t>
            </a:r>
          </a:p>
          <a:p>
            <a:pPr lvl="4"/>
            <a:r>
              <a:rPr lang="en-US"/>
              <a:t>(last_name, first_name);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04A26A80-664C-425F-A069-593942ACDBA8}" type="slidenum">
              <a:rPr lang="en-US"/>
              <a:pPr/>
              <a:t>35</a:t>
            </a:fld>
            <a:endParaRPr lang="en-US"/>
          </a:p>
        </p:txBody>
      </p:sp>
      <p:sp>
        <p:nvSpPr>
          <p:cNvPr id="370692" name="Rectangle 2052"/>
          <p:cNvSpPr>
            <a:spLocks noGrp="1" noChangeArrowheads="1"/>
          </p:cNvSpPr>
          <p:nvPr>
            <p:ph type="body" idx="1"/>
          </p:nvPr>
        </p:nvSpPr>
        <p:spPr>
          <a:xfrm>
            <a:off x="449263" y="450850"/>
            <a:ext cx="5959475" cy="8181975"/>
          </a:xfrm>
        </p:spPr>
        <p:txBody>
          <a:bodyPr/>
          <a:lstStyle/>
          <a:p>
            <a:r>
              <a:rPr lang="en-US"/>
              <a:t>Index Options (continued)</a:t>
            </a:r>
          </a:p>
          <a:p>
            <a:pPr lvl="1"/>
            <a:r>
              <a:rPr lang="en-US"/>
              <a:t>A </a:t>
            </a:r>
            <a:r>
              <a:rPr lang="en-US" i="1"/>
              <a:t>function-based index</a:t>
            </a:r>
            <a:r>
              <a:rPr lang="en-US"/>
              <a:t> indexes a function’s return value. This function can be a built-in SQL function, a supplied PL/SQL function, or a user-written function. This relieves the server from having to invoke the function for every key value as it performs a search on the indexed expression. The following example indexes the returned tree volume that is computed by the function, based on each tree’s species, height, and volume (which are columns in the </a:t>
            </a:r>
            <a:r>
              <a:rPr lang="en-US">
                <a:latin typeface="Courier New" pitchFamily="49" charset="0"/>
              </a:rPr>
              <a:t>TREES</a:t>
            </a:r>
            <a:r>
              <a:rPr lang="en-US"/>
              <a:t> table):</a:t>
            </a:r>
          </a:p>
          <a:p>
            <a:pPr lvl="4"/>
            <a:r>
              <a:rPr lang="en-US"/>
              <a:t>CREATE INDEX tree_vol_ix ON</a:t>
            </a:r>
          </a:p>
          <a:p>
            <a:pPr lvl="4"/>
            <a:r>
              <a:rPr lang="en-US"/>
              <a:t>TREES(volume(species,height,circumference));</a:t>
            </a:r>
          </a:p>
          <a:p>
            <a:pPr lvl="1"/>
            <a:r>
              <a:rPr lang="en-US"/>
              <a:t>Any query that contains the expression </a:t>
            </a:r>
            <a:r>
              <a:rPr lang="en-US">
                <a:latin typeface="Courier New" pitchFamily="49" charset="0"/>
              </a:rPr>
              <a:t>volume(species,height,circumference)</a:t>
            </a:r>
            <a:r>
              <a:rPr lang="en-US"/>
              <a:t> in the </a:t>
            </a:r>
            <a:r>
              <a:rPr lang="en-US">
                <a:latin typeface="Courier New" pitchFamily="49" charset="0"/>
              </a:rPr>
              <a:t>WHERE</a:t>
            </a:r>
            <a:r>
              <a:rPr lang="en-US"/>
              <a:t> clause may be able to take advantage of this index and execute much more quickly because the volume computation is already done for each tree. Function-based indexes are maintained automatically, as are normal indexes.</a:t>
            </a:r>
          </a:p>
          <a:p>
            <a:pPr lvl="1"/>
            <a:r>
              <a:rPr lang="en-US"/>
              <a:t>Use a </a:t>
            </a:r>
            <a:r>
              <a:rPr lang="en-US" i="1"/>
              <a:t>compressed index</a:t>
            </a:r>
            <a:r>
              <a:rPr lang="en-US"/>
              <a:t> to reduce disk consumption at execution time. Because repeated key values are removed, more index entries can fit in a given amount of disk space, resulting in the ability to read more entries from the disk in the same amount of time. Compression and decompression must be performed for the writing and reading of the index, respectively.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7D89BC4A-4F02-4C05-A076-6422E104A44F}" type="slidenum">
              <a:rPr lang="en-US"/>
              <a:pPr/>
              <a:t>36</a:t>
            </a:fld>
            <a:endParaRPr lang="en-US"/>
          </a:p>
        </p:txBody>
      </p:sp>
      <p:sp>
        <p:nvSpPr>
          <p:cNvPr id="372740" name="Rectangle 4"/>
          <p:cNvSpPr>
            <a:spLocks noChangeArrowheads="1" noTextEdit="1"/>
          </p:cNvSpPr>
          <p:nvPr>
            <p:ph type="sldImg"/>
          </p:nvPr>
        </p:nvSpPr>
        <p:spPr>
          <a:ln/>
        </p:spPr>
      </p:sp>
      <p:sp>
        <p:nvSpPr>
          <p:cNvPr id="372741" name="Rectangle 5"/>
          <p:cNvSpPr>
            <a:spLocks noGrp="1" noChangeArrowheads="1"/>
          </p:cNvSpPr>
          <p:nvPr>
            <p:ph type="body" idx="1"/>
          </p:nvPr>
        </p:nvSpPr>
        <p:spPr/>
        <p:txBody>
          <a:bodyPr/>
          <a:lstStyle/>
          <a:p>
            <a:r>
              <a:rPr lang="en-US"/>
              <a:t>Creating Indexes</a:t>
            </a:r>
          </a:p>
          <a:p>
            <a:pPr lvl="1"/>
            <a:r>
              <a:rPr lang="en-US"/>
              <a:t>Click the Indexes link under the Schema heading of the Administration page to view the Indexes page. You can view index attributes or use the Actions menu to view dependencies for an index.</a:t>
            </a:r>
          </a:p>
          <a:p>
            <a:pPr lvl="1"/>
            <a:r>
              <a:rPr lang="en-US"/>
              <a:t>Indexes can be created explicitly, or they can be created implicitly through constraints that are placed on a table. An example of an implicitly created index is the definition of a primary key, in which case a unique index is automatically created to enforce uniqueness on the column.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A6D5FB58-D4CC-4914-A43D-22D02386D835}" type="slidenum">
              <a:rPr lang="en-US"/>
              <a:pPr/>
              <a:t>37</a:t>
            </a:fld>
            <a:endParaRPr lang="en-US"/>
          </a:p>
        </p:txBody>
      </p:sp>
      <p:sp>
        <p:nvSpPr>
          <p:cNvPr id="374788" name="Rectangle 1028"/>
          <p:cNvSpPr>
            <a:spLocks noChangeArrowheads="1" noTextEdit="1"/>
          </p:cNvSpPr>
          <p:nvPr>
            <p:ph type="sldImg"/>
          </p:nvPr>
        </p:nvSpPr>
        <p:spPr>
          <a:ln/>
        </p:spPr>
      </p:sp>
      <p:sp>
        <p:nvSpPr>
          <p:cNvPr id="374789" name="Rectangle 1029"/>
          <p:cNvSpPr>
            <a:spLocks noGrp="1" noChangeArrowheads="1"/>
          </p:cNvSpPr>
          <p:nvPr>
            <p:ph type="body" idx="1"/>
          </p:nvPr>
        </p:nvSpPr>
        <p:spPr/>
        <p:txBody>
          <a:bodyPr/>
          <a:lstStyle/>
          <a:p>
            <a:r>
              <a:rPr lang="en-US"/>
              <a:t>Views</a:t>
            </a:r>
          </a:p>
          <a:p>
            <a:pPr lvl="1"/>
            <a:r>
              <a:rPr lang="en-US"/>
              <a:t>Views are representations of queries of data from one or more tables or other views. Views are stored queries because they can hide very complex conditions and joins as well as other complex expressions and SQL constructs. Views do not actually contain data; instead, they derive their data from the tables on which they are based. These tables are referred to as the </a:t>
            </a:r>
            <a:r>
              <a:rPr lang="en-US" i="1"/>
              <a:t>base tables</a:t>
            </a:r>
            <a:r>
              <a:rPr lang="en-US"/>
              <a:t> of the view.</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59E32A91-CAC7-4BEE-A3FD-0D65B0C5246F}" type="slidenum">
              <a:rPr lang="en-US"/>
              <a:pPr/>
              <a:t>38</a:t>
            </a:fld>
            <a:endParaRPr lang="en-US"/>
          </a:p>
        </p:txBody>
      </p:sp>
      <p:sp>
        <p:nvSpPr>
          <p:cNvPr id="376836" name="Rectangle 4"/>
          <p:cNvSpPr>
            <a:spLocks noChangeArrowheads="1" noTextEdit="1"/>
          </p:cNvSpPr>
          <p:nvPr>
            <p:ph type="sldImg"/>
          </p:nvPr>
        </p:nvSpPr>
        <p:spPr>
          <a:ln/>
        </p:spPr>
      </p:sp>
      <p:sp>
        <p:nvSpPr>
          <p:cNvPr id="376837" name="Rectangle 5"/>
          <p:cNvSpPr>
            <a:spLocks noGrp="1" noChangeArrowheads="1"/>
          </p:cNvSpPr>
          <p:nvPr>
            <p:ph type="body" idx="1"/>
          </p:nvPr>
        </p:nvSpPr>
        <p:spPr/>
        <p:txBody>
          <a:bodyPr/>
          <a:lstStyle/>
          <a:p>
            <a:r>
              <a:rPr lang="en-US"/>
              <a:t>Creating Views</a:t>
            </a:r>
          </a:p>
          <a:p>
            <a:pPr lvl="1"/>
            <a:r>
              <a:rPr lang="en-US"/>
              <a:t>Like tables, views can be queried, updated, inserted into, and deleted from</a:t>
            </a:r>
            <a:r>
              <a:rPr lang="en-US">
                <a:cs typeface="Times New Roman" pitchFamily="18" charset="0"/>
              </a:rPr>
              <a:t>—</a:t>
            </a:r>
            <a:r>
              <a:rPr lang="en-US"/>
              <a:t>with some restrictions. All operations performed on a view actually affect the base tables of the view. Views provide an additional level of security by restricting access to a predetermined set of rows and columns of a table. They also hide data complexity and store complex queries.</a:t>
            </a:r>
          </a:p>
          <a:p>
            <a:pPr lvl="1"/>
            <a:r>
              <a:rPr lang="en-US"/>
              <a:t>To see the views that are defined in the database, click the Views link under the Schema heading on the Administration page.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4354196D-0240-4A55-8320-9B5CF3918F05}" type="slidenum">
              <a:rPr lang="en-US"/>
              <a:pPr/>
              <a:t>39</a:t>
            </a:fld>
            <a:endParaRPr lang="en-US"/>
          </a:p>
        </p:txBody>
      </p:sp>
      <p:sp>
        <p:nvSpPr>
          <p:cNvPr id="378884" name="Rectangle 4"/>
          <p:cNvSpPr>
            <a:spLocks noChangeArrowheads="1" noTextEdit="1"/>
          </p:cNvSpPr>
          <p:nvPr>
            <p:ph type="sldImg"/>
          </p:nvPr>
        </p:nvSpPr>
        <p:spPr>
          <a:ln/>
        </p:spPr>
      </p:sp>
      <p:sp>
        <p:nvSpPr>
          <p:cNvPr id="378885" name="Rectangle 5"/>
          <p:cNvSpPr>
            <a:spLocks noGrp="1" noChangeArrowheads="1"/>
          </p:cNvSpPr>
          <p:nvPr>
            <p:ph type="body" idx="1"/>
          </p:nvPr>
        </p:nvSpPr>
        <p:spPr/>
        <p:txBody>
          <a:bodyPr/>
          <a:lstStyle/>
          <a:p>
            <a:r>
              <a:rPr lang="en-US"/>
              <a:t>Sequences</a:t>
            </a:r>
          </a:p>
          <a:p>
            <a:pPr lvl="1"/>
            <a:r>
              <a:rPr lang="en-US"/>
              <a:t>To retrieve the next value from a sequence, you reference it by its name; there is no association of a sequence to a table or a column.</a:t>
            </a:r>
          </a:p>
          <a:p>
            <a:pPr lvl="1">
              <a:lnSpc>
                <a:spcPct val="90000"/>
              </a:lnSpc>
              <a:spcBef>
                <a:spcPct val="20000"/>
              </a:spcBef>
            </a:pPr>
            <a:r>
              <a:rPr lang="en-US"/>
              <a:t>After a given number is issued, it is not issued again unless the sequence is defined as cyclical. Sometimes an application requests a value that it never ends up using or storing in the database. This may result in gaps in the numbers that reside in the table into which they are being stored.</a:t>
            </a:r>
          </a:p>
          <a:p>
            <a:pPr lvl="1">
              <a:lnSpc>
                <a:spcPct val="95000"/>
              </a:lnSpc>
              <a:spcBef>
                <a:spcPct val="15000"/>
              </a:spcBef>
            </a:pPr>
            <a:r>
              <a:rPr lang="en-US"/>
              <a:t>Caching of sequence numbers improves performance because a set of numbers is preallocated in memory for faster access. If there is an instance failure, cached sequence numbers are not used, thus resulting in gaps.</a:t>
            </a:r>
          </a:p>
          <a:p>
            <a:pPr lvl="1"/>
            <a:r>
              <a:rPr lang="en-US" b="1"/>
              <a:t>Note:</a:t>
            </a:r>
            <a:r>
              <a:rPr lang="en-US"/>
              <a:t> If an application requires that there be no gaps, the application should implement a custom number generator. However, this method can result in very poor performance. If you use a table to store a value, and if you increment that value and update the table for each request, that process would be a systemwide bottleneck. This is because every session would have to wait for that mechanism, which, to guarantee no duplicates or gaps, can handle only a single request at a time. Gaps can also happen when cached values are aged out of the shared pool. The </a:t>
            </a:r>
            <a:r>
              <a:rPr lang="en-US">
                <a:latin typeface="Courier New" pitchFamily="49" charset="0"/>
              </a:rPr>
              <a:t>DBMS_SHARED_POOL.KEEP</a:t>
            </a:r>
            <a:r>
              <a:rPr lang="en-US"/>
              <a:t> procedure allows the </a:t>
            </a:r>
            <a:r>
              <a:rPr lang="en-US">
                <a:latin typeface="Courier New" pitchFamily="49" charset="0"/>
              </a:rPr>
              <a:t>"Q"</a:t>
            </a:r>
            <a:r>
              <a:rPr lang="en-US"/>
              <a:t> flag in the flag parameter to indicate that the name of the object being kept is a sequence. Doing this prevents the sequence from aging out.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9AF6CEE5-ADF7-48FE-88C2-D9329E294AD2}" type="slidenum">
              <a:rPr lang="en-US"/>
              <a:pPr/>
              <a:t>4</a:t>
            </a:fld>
            <a:endParaRPr lang="en-US"/>
          </a:p>
        </p:txBody>
      </p:sp>
      <p:sp>
        <p:nvSpPr>
          <p:cNvPr id="311300" name="Rectangle 4"/>
          <p:cNvSpPr>
            <a:spLocks noGrp="1" noChangeArrowheads="1"/>
          </p:cNvSpPr>
          <p:nvPr>
            <p:ph type="body" idx="1"/>
          </p:nvPr>
        </p:nvSpPr>
        <p:spPr>
          <a:xfrm>
            <a:off x="449263" y="450850"/>
            <a:ext cx="5959475" cy="8181975"/>
          </a:xfrm>
        </p:spPr>
        <p:txBody>
          <a:bodyPr/>
          <a:lstStyle/>
          <a:p>
            <a:pPr eaLnBrk="0" hangingPunct="0">
              <a:buFontTx/>
              <a:buNone/>
            </a:pPr>
            <a:r>
              <a:rPr lang="en-US"/>
              <a:t>What Is a Schema? (continued)</a:t>
            </a:r>
          </a:p>
          <a:p>
            <a:pPr lvl="1"/>
            <a:r>
              <a:rPr lang="en-US"/>
              <a:t>During a complete installation of an Oracle database, sample schemas are installed automatically. Sample schemas serve the purpose of providing a common platform for examples in Oracle documentation and curricula. They are a set of interlinked schemas aimed at providing examples of different levels of complexity and include the following:</a:t>
            </a:r>
          </a:p>
          <a:p>
            <a:pPr lvl="2">
              <a:buSzPct val="70000"/>
            </a:pPr>
            <a:r>
              <a:rPr lang="en-US" b="1">
                <a:latin typeface="Courier New" pitchFamily="49" charset="0"/>
              </a:rPr>
              <a:t>HR</a:t>
            </a:r>
            <a:r>
              <a:rPr lang="en-US" b="1"/>
              <a:t>:</a:t>
            </a:r>
            <a:r>
              <a:rPr lang="en-US"/>
              <a:t> The Human Resources schema is a simple schema for introducing basic topics. An extension to this schema supports Oracle Internet Directory demonstrations.</a:t>
            </a:r>
            <a:endParaRPr lang="en-US" altLang="en-US"/>
          </a:p>
          <a:p>
            <a:pPr lvl="2">
              <a:buSzPct val="70000"/>
            </a:pPr>
            <a:r>
              <a:rPr lang="en-US" altLang="en-US" b="1">
                <a:latin typeface="Courier New" pitchFamily="49" charset="0"/>
              </a:rPr>
              <a:t>OE</a:t>
            </a:r>
            <a:r>
              <a:rPr lang="en-US" altLang="en-US" b="1"/>
              <a:t>:</a:t>
            </a:r>
            <a:r>
              <a:rPr lang="en-US" altLang="en-US"/>
              <a:t> The Order Entry schema deals with matters of intermediate complexity. A multitude of data types are available in the </a:t>
            </a:r>
            <a:r>
              <a:rPr lang="en-US" altLang="en-US">
                <a:latin typeface="Courier New" pitchFamily="49" charset="0"/>
              </a:rPr>
              <a:t>OE</a:t>
            </a:r>
            <a:r>
              <a:rPr lang="en-US" altLang="en-US"/>
              <a:t> schema. The </a:t>
            </a:r>
            <a:r>
              <a:rPr lang="en-US" altLang="en-US">
                <a:latin typeface="Courier New" pitchFamily="49" charset="0"/>
              </a:rPr>
              <a:t>OC</a:t>
            </a:r>
            <a:r>
              <a:rPr lang="en-US" altLang="en-US"/>
              <a:t> (Online Catalog) subschema is a collection of object-relational database objects built inside the </a:t>
            </a:r>
            <a:r>
              <a:rPr lang="en-US" altLang="en-US">
                <a:latin typeface="Courier New" pitchFamily="49" charset="0"/>
              </a:rPr>
              <a:t>OE</a:t>
            </a:r>
            <a:r>
              <a:rPr lang="en-US" altLang="en-US"/>
              <a:t> schema.</a:t>
            </a:r>
          </a:p>
          <a:p>
            <a:pPr lvl="2">
              <a:buSzPct val="70000"/>
            </a:pPr>
            <a:r>
              <a:rPr lang="en-US" altLang="en-US" b="1">
                <a:latin typeface="Courier New" pitchFamily="49" charset="0"/>
              </a:rPr>
              <a:t>PM</a:t>
            </a:r>
            <a:r>
              <a:rPr lang="en-US" altLang="en-US" b="1"/>
              <a:t>:</a:t>
            </a:r>
            <a:r>
              <a:rPr lang="en-US" altLang="en-US"/>
              <a:t> The Product Media schema is dedicated to multimedia data types.</a:t>
            </a:r>
          </a:p>
          <a:p>
            <a:pPr lvl="2">
              <a:buSzPct val="70000"/>
            </a:pPr>
            <a:r>
              <a:rPr lang="en-US" altLang="en-US" b="1">
                <a:latin typeface="Courier New" pitchFamily="49" charset="0"/>
              </a:rPr>
              <a:t>QS</a:t>
            </a:r>
            <a:r>
              <a:rPr lang="en-US" altLang="en-US" b="1"/>
              <a:t>:</a:t>
            </a:r>
            <a:r>
              <a:rPr lang="en-US" altLang="en-US"/>
              <a:t> The Queued Shipping schema contains a set of schemas that are used to demonstrate Oracle Advanced Queuing capabilities.</a:t>
            </a:r>
          </a:p>
          <a:p>
            <a:pPr lvl="2">
              <a:buSzPct val="70000"/>
            </a:pPr>
            <a:r>
              <a:rPr lang="en-US" altLang="en-US" b="1">
                <a:latin typeface="Courier New" pitchFamily="49" charset="0"/>
              </a:rPr>
              <a:t>SH</a:t>
            </a:r>
            <a:r>
              <a:rPr lang="en-US" altLang="en-US" b="1"/>
              <a:t>:</a:t>
            </a:r>
            <a:r>
              <a:rPr lang="en-US" altLang="en-US"/>
              <a:t> The Sales History schema allows demonstrations with larger amounts of data. An extension to this schema provides support for advanced analytic processing.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A3C32F91-8D83-43CC-9E98-7CFAF7BDDB36}" type="slidenum">
              <a:rPr lang="en-US"/>
              <a:pPr/>
              <a:t>40</a:t>
            </a:fld>
            <a:endParaRPr lang="en-US"/>
          </a:p>
        </p:txBody>
      </p:sp>
      <p:sp>
        <p:nvSpPr>
          <p:cNvPr id="380932" name="Rectangle 4"/>
          <p:cNvSpPr>
            <a:spLocks noChangeArrowheads="1" noTextEdit="1"/>
          </p:cNvSpPr>
          <p:nvPr>
            <p:ph type="sldImg"/>
          </p:nvPr>
        </p:nvSpPr>
        <p:spPr>
          <a:ln/>
        </p:spPr>
      </p:sp>
      <p:sp>
        <p:nvSpPr>
          <p:cNvPr id="380933" name="Rectangle 5"/>
          <p:cNvSpPr>
            <a:spLocks noGrp="1" noChangeArrowheads="1"/>
          </p:cNvSpPr>
          <p:nvPr>
            <p:ph type="body" idx="1"/>
          </p:nvPr>
        </p:nvSpPr>
        <p:spPr/>
        <p:txBody>
          <a:bodyPr/>
          <a:lstStyle/>
          <a:p>
            <a:r>
              <a:rPr lang="en-US"/>
              <a:t>Creating a Sequence</a:t>
            </a:r>
          </a:p>
          <a:p>
            <a:pPr lvl="1"/>
            <a:r>
              <a:rPr lang="en-US"/>
              <a:t>You can view and create sequences with Enterprise Manager by clicking the Sequences link under the Schema heading of the Administration page. Here is a summary of the sequence creation options:</a:t>
            </a:r>
          </a:p>
          <a:p>
            <a:pPr lvl="2"/>
            <a:r>
              <a:rPr lang="en-US" b="1"/>
              <a:t>Name:</a:t>
            </a:r>
            <a:r>
              <a:rPr lang="en-US"/>
              <a:t> </a:t>
            </a:r>
            <a:r>
              <a:rPr lang="en-US">
                <a:ea typeface="SimSun" pitchFamily="2" charset="-122"/>
              </a:rPr>
              <a:t>Name of the sequence, which is how it is referenced</a:t>
            </a:r>
            <a:endParaRPr lang="en-US"/>
          </a:p>
          <a:p>
            <a:pPr lvl="2"/>
            <a:r>
              <a:rPr lang="en-US" b="1"/>
              <a:t>Schema:</a:t>
            </a:r>
            <a:r>
              <a:rPr lang="en-US"/>
              <a:t> Owner of the sequence</a:t>
            </a:r>
          </a:p>
          <a:p>
            <a:pPr lvl="2"/>
            <a:r>
              <a:rPr lang="en-US" b="1"/>
              <a:t>Maximum Value:</a:t>
            </a:r>
            <a:r>
              <a:rPr lang="en-US"/>
              <a:t> Specifies the maximum value that the sequence can generate. This integer value can have 28 or fewer digits. It must be greater than Minimum Value and Initial. Using Unlimited indicates the maximum value of 10</a:t>
            </a:r>
            <a:r>
              <a:rPr lang="en-US" baseline="30000"/>
              <a:t>27</a:t>
            </a:r>
            <a:r>
              <a:rPr lang="en-US"/>
              <a:t> for an ascending sequence or –1 for a descending sequence. The default is Unlimited.</a:t>
            </a:r>
          </a:p>
          <a:p>
            <a:pPr lvl="2"/>
            <a:r>
              <a:rPr lang="en-US" b="1"/>
              <a:t>Minimum Value:</a:t>
            </a:r>
            <a:r>
              <a:rPr lang="en-US"/>
              <a:t> Specifies the minimum value of the sequence. This integer value can have 28 or fewer digits. It must be less than or equal to Initial and less than Maximum Value. Using Unlimited indicates the minimum value of 1 for an ascending sequence or </a:t>
            </a:r>
            <a:br>
              <a:rPr lang="en-US"/>
            </a:br>
            <a:r>
              <a:rPr lang="en-US"/>
              <a:t>–10</a:t>
            </a:r>
            <a:r>
              <a:rPr lang="en-US" baseline="30000"/>
              <a:t>26</a:t>
            </a:r>
            <a:r>
              <a:rPr lang="en-US"/>
              <a:t> for a descending sequence. The default is Unlimited.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14671B79-4CE8-4478-B9B7-2AAED93D8B7E}" type="slidenum">
              <a:rPr lang="en-US"/>
              <a:pPr/>
              <a:t>41</a:t>
            </a:fld>
            <a:endParaRPr lang="en-US"/>
          </a:p>
        </p:txBody>
      </p:sp>
      <p:sp>
        <p:nvSpPr>
          <p:cNvPr id="382980" name="Rectangle 4"/>
          <p:cNvSpPr>
            <a:spLocks noGrp="1" noChangeArrowheads="1"/>
          </p:cNvSpPr>
          <p:nvPr>
            <p:ph type="body" idx="1"/>
          </p:nvPr>
        </p:nvSpPr>
        <p:spPr>
          <a:xfrm>
            <a:off x="449263" y="450850"/>
            <a:ext cx="5959475" cy="8181975"/>
          </a:xfrm>
        </p:spPr>
        <p:txBody>
          <a:bodyPr/>
          <a:lstStyle/>
          <a:p>
            <a:r>
              <a:rPr lang="en-US"/>
              <a:t>Creating a Sequence</a:t>
            </a:r>
            <a:r>
              <a:rPr lang="en-US" altLang="en-US"/>
              <a:t> (continued)</a:t>
            </a:r>
          </a:p>
          <a:p>
            <a:pPr lvl="2">
              <a:spcBef>
                <a:spcPct val="25000"/>
              </a:spcBef>
            </a:pPr>
            <a:r>
              <a:rPr lang="en-US" b="1"/>
              <a:t>Interval:</a:t>
            </a:r>
            <a:r>
              <a:rPr lang="en-US"/>
              <a:t> Specifies the interval between sequence numbers. This integer value can be any positive or negative integer, but it cannot be 0. It can have 28 or fewer digits. The default value is 1.</a:t>
            </a:r>
          </a:p>
          <a:p>
            <a:pPr lvl="2"/>
            <a:r>
              <a:rPr lang="en-US" b="1"/>
              <a:t>Initial:</a:t>
            </a:r>
            <a:r>
              <a:rPr lang="en-US"/>
              <a:t> Specifies the first sequence number to be generated. Use this clause to start an ascending sequence at a value greater than its minimum or to start a descending sequence at a value less than its maximum.</a:t>
            </a:r>
          </a:p>
          <a:p>
            <a:pPr lvl="2"/>
            <a:r>
              <a:rPr lang="en-US" b="1"/>
              <a:t>Cycle Values:</a:t>
            </a:r>
            <a:r>
              <a:rPr lang="en-US"/>
              <a:t> After an ascending sequence reaches its maximum value, it generates its minimum value. After a descending sequence reaches its minimum, it generates its maximum value. If you do not choose this option, an error is returned when you attempt to retrieve a value after the sequence has been exhausted.</a:t>
            </a:r>
          </a:p>
          <a:p>
            <a:pPr lvl="2"/>
            <a:r>
              <a:rPr lang="en-US" b="1"/>
              <a:t>Order Values:</a:t>
            </a:r>
            <a:r>
              <a:rPr lang="en-US"/>
              <a:t> Guarantees that sequence numbers are generated in the order of request. This clause is useful if you are using sequence numbers as time stamps. Guaranteeing order is usually not important for sequences that are used to generate primary keys. This option is necessary only to guarantee ordered generation if you are using the </a:t>
            </a:r>
            <a:r>
              <a:rPr lang="en-US">
                <a:latin typeface="Courier New" pitchFamily="49" charset="0"/>
              </a:rPr>
              <a:t>CACHE</a:t>
            </a:r>
            <a:r>
              <a:rPr lang="en-US"/>
              <a:t> option with Oracle Database with Real Application Clusters. </a:t>
            </a:r>
            <a:r>
              <a:rPr lang="en-US">
                <a:cs typeface="Arial" charset="0"/>
              </a:rPr>
              <a:t>If you are not caching, the sequence is in order by default.</a:t>
            </a:r>
            <a:endParaRPr lang="en-US"/>
          </a:p>
          <a:p>
            <a:pPr lvl="2"/>
            <a:r>
              <a:rPr lang="en-US" b="1"/>
              <a:t>Cache Options:</a:t>
            </a:r>
            <a:r>
              <a:rPr lang="en-US"/>
              <a:t> Specifies how many values of the sequence the Oracle database preallocates and keeps in memory for faster access. This integer value can have 28 or fewer digits. The minimum value for this parameter is 2. For sequences that cycle, this value must be less than the number of values in the cycle. You cannot cache more values than would fit in a given cycle of sequence numbers.</a:t>
            </a: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9C3DD589-7BB2-4F10-AAFC-EBD160E1DD68}" type="slidenum">
              <a:rPr lang="en-US"/>
              <a:pPr/>
              <a:t>42</a:t>
            </a:fld>
            <a:endParaRPr lang="en-US"/>
          </a:p>
        </p:txBody>
      </p:sp>
      <p:sp>
        <p:nvSpPr>
          <p:cNvPr id="385028" name="Rectangle 4"/>
          <p:cNvSpPr>
            <a:spLocks noChangeArrowheads="1" noTextEdit="1"/>
          </p:cNvSpPr>
          <p:nvPr>
            <p:ph type="sldImg"/>
          </p:nvPr>
        </p:nvSpPr>
        <p:spPr>
          <a:ln/>
        </p:spPr>
      </p:sp>
      <p:sp>
        <p:nvSpPr>
          <p:cNvPr id="385029" name="Rectangle 5"/>
          <p:cNvSpPr>
            <a:spLocks noGrp="1" noChangeArrowheads="1"/>
          </p:cNvSpPr>
          <p:nvPr>
            <p:ph type="body" idx="1"/>
          </p:nvPr>
        </p:nvSpPr>
        <p:spPr/>
        <p:txBody>
          <a:bodyPr/>
          <a:lstStyle/>
          <a:p>
            <a:r>
              <a:rPr lang="en-US"/>
              <a:t>Using a Sequence</a:t>
            </a:r>
          </a:p>
          <a:p>
            <a:pPr lvl="1"/>
            <a:r>
              <a:rPr lang="en-US"/>
              <a:t>Refer to sequence values in SQL statements with the following pseudocolumns:</a:t>
            </a:r>
          </a:p>
          <a:p>
            <a:pPr lvl="2">
              <a:buSzPct val="70000"/>
            </a:pPr>
            <a:r>
              <a:rPr lang="en-US" b="1">
                <a:latin typeface="Courier New" pitchFamily="49" charset="0"/>
              </a:rPr>
              <a:t>CURRVAL</a:t>
            </a:r>
            <a:r>
              <a:rPr lang="en-US" b="1"/>
              <a:t>:</a:t>
            </a:r>
            <a:r>
              <a:rPr lang="en-US"/>
              <a:t> Returns the current value of a sequence</a:t>
            </a:r>
          </a:p>
          <a:p>
            <a:pPr lvl="2">
              <a:buSzPct val="70000"/>
            </a:pPr>
            <a:r>
              <a:rPr lang="en-US" b="1">
                <a:latin typeface="Courier New" pitchFamily="49" charset="0"/>
              </a:rPr>
              <a:t>NEXTVAL</a:t>
            </a:r>
            <a:r>
              <a:rPr lang="en-US" b="1"/>
              <a:t>:</a:t>
            </a:r>
            <a:r>
              <a:rPr lang="en-US"/>
              <a:t> Increments the sequence and returns the next value</a:t>
            </a:r>
          </a:p>
          <a:p>
            <a:pPr lvl="1"/>
            <a:r>
              <a:rPr lang="en-US"/>
              <a:t>You must qualify </a:t>
            </a:r>
            <a:r>
              <a:rPr lang="en-US">
                <a:latin typeface="Courier New" pitchFamily="49" charset="0"/>
              </a:rPr>
              <a:t>CURRVAL</a:t>
            </a:r>
            <a:r>
              <a:rPr lang="en-US"/>
              <a:t> and </a:t>
            </a:r>
            <a:r>
              <a:rPr lang="en-US">
                <a:latin typeface="Courier New" pitchFamily="49" charset="0"/>
              </a:rPr>
              <a:t>NEXTVAL</a:t>
            </a:r>
            <a:r>
              <a:rPr lang="en-US"/>
              <a:t> with the name of the sequence:</a:t>
            </a:r>
          </a:p>
          <a:p>
            <a:pPr lvl="4"/>
            <a:r>
              <a:rPr lang="en-US" i="1"/>
              <a:t>sequence</a:t>
            </a:r>
            <a:r>
              <a:rPr lang="en-US"/>
              <a:t>.CURRVAL</a:t>
            </a:r>
          </a:p>
          <a:p>
            <a:pPr lvl="4"/>
            <a:r>
              <a:rPr lang="en-US" i="1"/>
              <a:t>sequence</a:t>
            </a:r>
            <a:r>
              <a:rPr lang="en-US"/>
              <a:t>.NEXTVAL</a:t>
            </a:r>
          </a:p>
          <a:p>
            <a:pPr lvl="1"/>
            <a:r>
              <a:rPr lang="en-US"/>
              <a:t>The first reference to </a:t>
            </a:r>
            <a:r>
              <a:rPr lang="en-US">
                <a:latin typeface="Courier New" pitchFamily="49" charset="0"/>
              </a:rPr>
              <a:t>NEXTVAL</a:t>
            </a:r>
            <a:r>
              <a:rPr lang="en-US"/>
              <a:t> returns the initial value of the sequence. Subsequent references to </a:t>
            </a:r>
            <a:r>
              <a:rPr lang="en-US">
                <a:latin typeface="Courier New" pitchFamily="49" charset="0"/>
              </a:rPr>
              <a:t>NEXTVAL</a:t>
            </a:r>
            <a:r>
              <a:rPr lang="en-US"/>
              <a:t> increment the sequence value by the defined increment and return the new value. A reference to </a:t>
            </a:r>
            <a:r>
              <a:rPr lang="en-US">
                <a:latin typeface="Courier New" pitchFamily="49" charset="0"/>
              </a:rPr>
              <a:t>CURRVAL</a:t>
            </a:r>
            <a:r>
              <a:rPr lang="en-US"/>
              <a:t> always returns the current value of the sequence, which is the value returned by the last reference to </a:t>
            </a:r>
            <a:r>
              <a:rPr lang="en-US">
                <a:latin typeface="Courier New" pitchFamily="49" charset="0"/>
              </a:rPr>
              <a:t>NEXTVAL</a:t>
            </a:r>
            <a:r>
              <a:rPr lang="en-US"/>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6341311A-BE4F-400F-A37E-12F4256F5C7F}" type="slidenum">
              <a:rPr lang="en-US"/>
              <a:pPr/>
              <a:t>43</a:t>
            </a:fld>
            <a:endParaRPr lang="en-US"/>
          </a:p>
        </p:txBody>
      </p:sp>
      <p:sp>
        <p:nvSpPr>
          <p:cNvPr id="387076" name="Rectangle 4"/>
          <p:cNvSpPr>
            <a:spLocks noChangeArrowheads="1" noTextEdit="1"/>
          </p:cNvSpPr>
          <p:nvPr>
            <p:ph type="sldImg"/>
          </p:nvPr>
        </p:nvSpPr>
        <p:spPr>
          <a:ln/>
        </p:spPr>
      </p:sp>
      <p:sp>
        <p:nvSpPr>
          <p:cNvPr id="387077" name="Rectangle 5"/>
          <p:cNvSpPr>
            <a:spLocks noGrp="1" noChangeArrowheads="1"/>
          </p:cNvSpPr>
          <p:nvPr>
            <p:ph type="body" idx="1"/>
          </p:nvPr>
        </p:nvSpPr>
        <p:spPr/>
        <p:txBody>
          <a:bodyPr/>
          <a:lstStyle/>
          <a:p>
            <a:r>
              <a:rPr lang="en-US"/>
              <a:t>Temporary Tables</a:t>
            </a:r>
          </a:p>
          <a:p>
            <a:pPr lvl="1"/>
            <a:r>
              <a:rPr lang="en-US"/>
              <a:t>You can take advantage of temporary tables when you need to store data privately for the purpose of performing a task and you want the data to be cleaned up when that task is performed, at the end of either a transaction or a session. Temporary tables provide this functionality while relieving you of the responsibilities of hiding your data from other sessions and removing the generated data when you have finished. The only temporary table data that is  visible to a session is the data that the session has inserted.</a:t>
            </a:r>
          </a:p>
          <a:p>
            <a:pPr lvl="1"/>
            <a:r>
              <a:rPr lang="en-US"/>
              <a:t>A temporary table can be transaction specific or session specific. For transaction-specific temporary tables, data exists for the duration of the transaction. For session-specific temporary tables, data exists for the duration of the session. In both cases, the data inserted by a session is private to the session. Each session can view and modify only its own data. As a result, DML locks are never acquired on the data of temporary tables. </a:t>
            </a:r>
          </a:p>
          <a:p>
            <a:pPr lvl="1"/>
            <a:r>
              <a:rPr lang="en-US"/>
              <a:t>The following clauses control the lifetime of the rows:</a:t>
            </a:r>
          </a:p>
          <a:p>
            <a:pPr lvl="2">
              <a:buSzPct val="70000"/>
            </a:pPr>
            <a:r>
              <a:rPr lang="en-US" b="1">
                <a:latin typeface="Courier New" pitchFamily="49" charset="0"/>
              </a:rPr>
              <a:t>ON</a:t>
            </a:r>
            <a:r>
              <a:rPr lang="en-US" b="1"/>
              <a:t> </a:t>
            </a:r>
            <a:r>
              <a:rPr lang="en-US" b="1">
                <a:latin typeface="Courier New" pitchFamily="49" charset="0"/>
              </a:rPr>
              <a:t>COMMIT</a:t>
            </a:r>
            <a:r>
              <a:rPr lang="en-US" b="1"/>
              <a:t> </a:t>
            </a:r>
            <a:r>
              <a:rPr lang="en-US" b="1">
                <a:latin typeface="Courier New" pitchFamily="49" charset="0"/>
              </a:rPr>
              <a:t>DELETE</a:t>
            </a:r>
            <a:r>
              <a:rPr lang="en-US" b="1"/>
              <a:t> </a:t>
            </a:r>
            <a:r>
              <a:rPr lang="en-US" b="1">
                <a:latin typeface="Courier New" pitchFamily="49" charset="0"/>
              </a:rPr>
              <a:t>ROWS</a:t>
            </a:r>
            <a:r>
              <a:rPr lang="en-US" b="1"/>
              <a:t>:</a:t>
            </a:r>
            <a:r>
              <a:rPr lang="en-US"/>
              <a:t> To specify that the lifetime of the inserted rows is </a:t>
            </a:r>
            <a:r>
              <a:rPr lang="en-US">
                <a:ea typeface="SimSun" pitchFamily="2" charset="-122"/>
              </a:rPr>
              <a:t>for the duration of the transaction only</a:t>
            </a:r>
            <a:endParaRPr lang="en-US"/>
          </a:p>
          <a:p>
            <a:pPr lvl="2">
              <a:buSzPct val="70000"/>
            </a:pPr>
            <a:r>
              <a:rPr lang="en-US" b="1">
                <a:latin typeface="Courier New" pitchFamily="49" charset="0"/>
              </a:rPr>
              <a:t>ON</a:t>
            </a:r>
            <a:r>
              <a:rPr lang="en-US" b="1"/>
              <a:t> </a:t>
            </a:r>
            <a:r>
              <a:rPr lang="en-US" b="1">
                <a:latin typeface="Courier New" pitchFamily="49" charset="0"/>
              </a:rPr>
              <a:t>COMMIT</a:t>
            </a:r>
            <a:r>
              <a:rPr lang="en-US" b="1"/>
              <a:t> </a:t>
            </a:r>
            <a:r>
              <a:rPr lang="en-US" b="1">
                <a:latin typeface="Courier New" pitchFamily="49" charset="0"/>
              </a:rPr>
              <a:t>PRESERVE</a:t>
            </a:r>
            <a:r>
              <a:rPr lang="en-US" b="1"/>
              <a:t> </a:t>
            </a:r>
            <a:r>
              <a:rPr lang="en-US" b="1">
                <a:latin typeface="Courier New" pitchFamily="49" charset="0"/>
              </a:rPr>
              <a:t>ROWS</a:t>
            </a:r>
            <a:r>
              <a:rPr lang="en-US" b="1"/>
              <a:t>:</a:t>
            </a:r>
            <a:r>
              <a:rPr lang="en-US"/>
              <a:t> To specify that the lifetime of the inserted rows is for the duration of the session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1D86FA48-0051-40D3-A7F9-D8E6B11E8607}" type="slidenum">
              <a:rPr lang="en-US"/>
              <a:pPr/>
              <a:t>44</a:t>
            </a:fld>
            <a:endParaRPr lang="en-US"/>
          </a:p>
        </p:txBody>
      </p:sp>
      <p:sp>
        <p:nvSpPr>
          <p:cNvPr id="391172" name="Rectangle 4"/>
          <p:cNvSpPr>
            <a:spLocks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t>Temporary Tables: Considerations</a:t>
            </a:r>
          </a:p>
          <a:p>
            <a:pPr lvl="1"/>
            <a:r>
              <a:rPr lang="en-US"/>
              <a:t>The </a:t>
            </a:r>
            <a:r>
              <a:rPr lang="en-US">
                <a:latin typeface="Courier New" pitchFamily="49" charset="0"/>
              </a:rPr>
              <a:t>CREATE</a:t>
            </a:r>
            <a:r>
              <a:rPr lang="en-US"/>
              <a:t> </a:t>
            </a:r>
            <a:r>
              <a:rPr lang="en-US">
                <a:latin typeface="Courier New" pitchFamily="49" charset="0"/>
              </a:rPr>
              <a:t>GLOBAL</a:t>
            </a:r>
            <a:r>
              <a:rPr lang="en-US"/>
              <a:t> </a:t>
            </a:r>
            <a:r>
              <a:rPr lang="en-US">
                <a:latin typeface="Courier New" pitchFamily="49" charset="0"/>
              </a:rPr>
              <a:t>TEMPORARY</a:t>
            </a:r>
            <a:r>
              <a:rPr lang="en-US"/>
              <a:t> </a:t>
            </a:r>
            <a:r>
              <a:rPr lang="en-US">
                <a:latin typeface="Courier New" pitchFamily="49" charset="0"/>
              </a:rPr>
              <a:t>TABLE</a:t>
            </a:r>
            <a:r>
              <a:rPr lang="en-US"/>
              <a:t> statement creates a temporary table. You can create indexes, views, and triggers on temporary tables, and you can also use Export and Import or Data Pump to export and import the definition of a temporary table. However, no data is exported even if you use the </a:t>
            </a:r>
            <a:r>
              <a:rPr lang="en-US">
                <a:latin typeface="Courier New" pitchFamily="49" charset="0"/>
              </a:rPr>
              <a:t>ROWS</a:t>
            </a:r>
            <a:r>
              <a:rPr lang="en-US"/>
              <a:t> option.</a:t>
            </a:r>
          </a:p>
          <a:p>
            <a:pPr lvl="1"/>
            <a:r>
              <a:rPr lang="en-US"/>
              <a:t>In addition to the already mentioned events that cause data to be deleted, you can force data to be removed efficiently with the </a:t>
            </a:r>
            <a:r>
              <a:rPr lang="en-US">
                <a:latin typeface="Courier New" pitchFamily="49" charset="0"/>
              </a:rPr>
              <a:t>TRUNCATE</a:t>
            </a:r>
            <a:r>
              <a:rPr lang="en-US"/>
              <a:t> </a:t>
            </a:r>
            <a:r>
              <a:rPr lang="en-US">
                <a:latin typeface="Courier New" pitchFamily="49" charset="0"/>
              </a:rPr>
              <a:t>TABLE</a:t>
            </a:r>
            <a:r>
              <a:rPr lang="en-US"/>
              <a:t> command. This removes all data that you have inserted. It is more efficient than using the </a:t>
            </a:r>
            <a:r>
              <a:rPr lang="en-US">
                <a:latin typeface="Courier New" pitchFamily="49" charset="0"/>
              </a:rPr>
              <a:t>DELETE</a:t>
            </a:r>
            <a:r>
              <a:rPr lang="en-US"/>
              <a:t> command.</a:t>
            </a:r>
          </a:p>
          <a:p>
            <a:pPr lvl="1"/>
            <a:r>
              <a:rPr lang="en-US"/>
              <a:t>Temporary tables can be created with Enterprise Manager by clicking the Temporary option on the Create Table: Table Organization page. Click Continue. The next page enables you to specify whether the temporary table is session specific or transaction specific. The Tablespace field is disabled because a temporary table is always created in the user’s temporary tablespace; no other tablespace can be specified.</a:t>
            </a:r>
          </a:p>
          <a:p>
            <a:pPr lvl="1"/>
            <a:r>
              <a:rPr lang="en-US" b="1"/>
              <a:t>Note:</a:t>
            </a:r>
            <a:r>
              <a:rPr lang="en-US"/>
              <a:t> The </a:t>
            </a:r>
            <a:r>
              <a:rPr lang="en-US">
                <a:latin typeface="Courier New" pitchFamily="49" charset="0"/>
              </a:rPr>
              <a:t>GLOBAL</a:t>
            </a:r>
            <a:r>
              <a:rPr lang="en-US"/>
              <a:t> keyword is based on the terminology specified in the International Organization for Standardization (ISO) standard for SQL.</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F10EA3C5-C795-40DB-8C0E-5EC46DF89C89}" type="slidenum">
              <a:rPr lang="en-US"/>
              <a:pPr/>
              <a:t>45</a:t>
            </a:fld>
            <a:endParaRPr lang="en-US"/>
          </a:p>
        </p:txBody>
      </p:sp>
      <p:sp>
        <p:nvSpPr>
          <p:cNvPr id="401412" name="Rectangle 4"/>
          <p:cNvSpPr>
            <a:spLocks noChangeArrowheads="1" noTextEdit="1"/>
          </p:cNvSpPr>
          <p:nvPr>
            <p:ph type="sldImg"/>
          </p:nvPr>
        </p:nvSpPr>
        <p:spPr>
          <a:ln/>
        </p:spPr>
      </p:sp>
      <p:sp>
        <p:nvSpPr>
          <p:cNvPr id="40141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E12EFF4F-8251-4338-9777-B561D08C3802}" type="slidenum">
              <a:rPr lang="en-US"/>
              <a:pPr/>
              <a:t>46</a:t>
            </a:fld>
            <a:endParaRPr lang="en-US"/>
          </a:p>
        </p:txBody>
      </p:sp>
      <p:sp>
        <p:nvSpPr>
          <p:cNvPr id="403460" name="Rectangle 2052"/>
          <p:cNvSpPr>
            <a:spLocks noChangeArrowheads="1" noTextEdit="1"/>
          </p:cNvSpPr>
          <p:nvPr>
            <p:ph type="sldImg"/>
          </p:nvPr>
        </p:nvSpPr>
        <p:spPr>
          <a:ln/>
        </p:spPr>
      </p:sp>
      <p:sp>
        <p:nvSpPr>
          <p:cNvPr id="403461" name="Rectangle 205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A05D2A0A-E928-485F-B808-FD4AD4A14DB1}" type="slidenum">
              <a:rPr lang="en-US"/>
              <a:pPr/>
              <a:t>5</a:t>
            </a:fld>
            <a:endParaRPr lang="en-US"/>
          </a:p>
        </p:txBody>
      </p:sp>
      <p:sp>
        <p:nvSpPr>
          <p:cNvPr id="313348" name="Rectangle 4"/>
          <p:cNvSpPr>
            <a:spLocks noChangeArrowheads="1" noTextEdit="1"/>
          </p:cNvSpPr>
          <p:nvPr>
            <p:ph type="sldImg"/>
          </p:nvPr>
        </p:nvSpPr>
        <p:spPr>
          <a:ln/>
        </p:spPr>
      </p:sp>
      <p:sp>
        <p:nvSpPr>
          <p:cNvPr id="313349" name="Rectangle 5"/>
          <p:cNvSpPr>
            <a:spLocks noGrp="1" noChangeArrowheads="1"/>
          </p:cNvSpPr>
          <p:nvPr>
            <p:ph type="body" idx="1"/>
          </p:nvPr>
        </p:nvSpPr>
        <p:spPr/>
        <p:txBody>
          <a:bodyPr/>
          <a:lstStyle/>
          <a:p>
            <a:r>
              <a:rPr lang="en-US"/>
              <a:t>Accessing Schema Objects</a:t>
            </a:r>
          </a:p>
          <a:p>
            <a:pPr lvl="1"/>
            <a:r>
              <a:rPr lang="en-US"/>
              <a:t>You can quickly access many types of schema objects from the Schema page.</a:t>
            </a:r>
          </a:p>
          <a:p>
            <a:pPr lvl="1"/>
            <a:r>
              <a:rPr lang="en-US"/>
              <a:t>After you click any link, the Results page is displayed. In the Search region of the page, you can enter a schema name and object name to search for a specific object. In addition, you can search for other types of objects from the Search region by selecting the object type from the drop-down list. The drop-down list includes additional object types that are not shown as links on the Schema page.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F5C79CD3-F685-428B-BD53-46657FF6B050}" type="slidenum">
              <a:rPr lang="en-US"/>
              <a:pPr/>
              <a:t>6</a:t>
            </a:fld>
            <a:endParaRPr lang="en-US"/>
          </a:p>
        </p:txBody>
      </p:sp>
      <p:sp>
        <p:nvSpPr>
          <p:cNvPr id="315396" name="Rectangle 4"/>
          <p:cNvSpPr>
            <a:spLocks noChangeArrowheads="1" noTextEdit="1"/>
          </p:cNvSpPr>
          <p:nvPr>
            <p:ph type="sldImg"/>
          </p:nvPr>
        </p:nvSpPr>
        <p:spPr>
          <a:ln/>
        </p:spPr>
      </p:sp>
      <p:sp>
        <p:nvSpPr>
          <p:cNvPr id="315397" name="Rectangle 5"/>
          <p:cNvSpPr>
            <a:spLocks noGrp="1" noChangeArrowheads="1"/>
          </p:cNvSpPr>
          <p:nvPr>
            <p:ph type="body" idx="1"/>
          </p:nvPr>
        </p:nvSpPr>
        <p:spPr/>
        <p:txBody>
          <a:bodyPr/>
          <a:lstStyle/>
          <a:p>
            <a:r>
              <a:rPr lang="en-US"/>
              <a:t>Naming Database Objects</a:t>
            </a:r>
          </a:p>
          <a:p>
            <a:pPr lvl="1"/>
            <a:r>
              <a:rPr lang="en-US"/>
              <a:t>When you name an object in the database, you can enclose the name in double quotation marks (</a:t>
            </a:r>
            <a:r>
              <a:rPr lang="en-US">
                <a:latin typeface="Courier New" pitchFamily="49" charset="0"/>
              </a:rPr>
              <a:t>“”</a:t>
            </a:r>
            <a:r>
              <a:rPr lang="en-US"/>
              <a:t>). If you do this, you can break several of the naming rules mentioned in the slide. However, this is not recommended because if you name an object this way, you must always refer to it with the quotation marks around the name. For example, you must do the following if you name a table </a:t>
            </a:r>
            <a:r>
              <a:rPr lang="en-US" sz="1100">
                <a:latin typeface="Courier New" pitchFamily="49" charset="0"/>
              </a:rPr>
              <a:t>“Local Temp”</a:t>
            </a:r>
            <a:r>
              <a:rPr lang="en-US"/>
              <a:t>:</a:t>
            </a:r>
          </a:p>
          <a:p>
            <a:pPr lvl="4"/>
            <a:r>
              <a:rPr lang="en-US"/>
              <a:t>SQL&gt;  select * from "Local Temp";</a:t>
            </a:r>
          </a:p>
          <a:p>
            <a:pPr lvl="4"/>
            <a:r>
              <a:rPr lang="en-US"/>
              <a:t>TEMP_DATE    LO_TEMP    HI_TEMP</a:t>
            </a:r>
          </a:p>
          <a:p>
            <a:pPr lvl="4"/>
            <a:r>
              <a:rPr lang="en-US"/>
              <a:t>--------- ---------- ----------</a:t>
            </a:r>
          </a:p>
          <a:p>
            <a:pPr lvl="4"/>
            <a:r>
              <a:rPr lang="en-US"/>
              <a:t>01-DEC-03         30         41</a:t>
            </a:r>
          </a:p>
          <a:p>
            <a:pPr lvl="1"/>
            <a:r>
              <a:rPr lang="en-US"/>
              <a:t>If you enter the name in the wrong case, you get an error:</a:t>
            </a:r>
          </a:p>
          <a:p>
            <a:pPr lvl="4"/>
            <a:r>
              <a:rPr lang="en-US"/>
              <a:t>SQL&gt; select * from "local temp";</a:t>
            </a:r>
          </a:p>
          <a:p>
            <a:pPr lvl="4"/>
            <a:r>
              <a:rPr lang="en-US"/>
              <a:t>select * from "local temp"</a:t>
            </a:r>
          </a:p>
          <a:p>
            <a:pPr lvl="4"/>
            <a:r>
              <a:rPr lang="en-US"/>
              <a:t>              *</a:t>
            </a:r>
          </a:p>
          <a:p>
            <a:pPr lvl="4"/>
            <a:r>
              <a:rPr lang="en-US"/>
              <a:t>ERROR at line 1:</a:t>
            </a:r>
          </a:p>
          <a:p>
            <a:pPr lvl="4"/>
            <a:r>
              <a:rPr lang="en-US"/>
              <a:t>ORA-00942: table or view does not exist</a:t>
            </a:r>
          </a:p>
          <a:p>
            <a:pPr lvl="1"/>
            <a:r>
              <a:rPr lang="en-US"/>
              <a:t>Nonquoted names are stored in all-uppercase characters and are not case-sensitive. When a SQL statement is processed, nonquoted names are converted to all uppercase.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3795BA4B-E440-4896-9ED9-C40419725D9A}" type="slidenum">
              <a:rPr lang="en-US"/>
              <a:pPr/>
              <a:t>7</a:t>
            </a:fld>
            <a:endParaRPr lang="en-US"/>
          </a:p>
        </p:txBody>
      </p:sp>
      <p:sp>
        <p:nvSpPr>
          <p:cNvPr id="317444" name="Rectangle 4"/>
          <p:cNvSpPr>
            <a:spLocks noGrp="1" noChangeArrowheads="1"/>
          </p:cNvSpPr>
          <p:nvPr>
            <p:ph type="body" idx="1"/>
          </p:nvPr>
        </p:nvSpPr>
        <p:spPr>
          <a:xfrm>
            <a:off x="449263" y="450850"/>
            <a:ext cx="5959475" cy="8181975"/>
          </a:xfrm>
        </p:spPr>
        <p:txBody>
          <a:bodyPr/>
          <a:lstStyle/>
          <a:p>
            <a:r>
              <a:rPr lang="en-US"/>
              <a:t>Naming Database Objects (continued)</a:t>
            </a:r>
          </a:p>
          <a:p>
            <a:pPr lvl="1"/>
            <a:r>
              <a:rPr lang="en-US"/>
              <a:t>Nonquoted identifiers can contain only alphanumeric characters from your database character set and the underscore (</a:t>
            </a:r>
            <a:r>
              <a:rPr lang="en-US">
                <a:latin typeface="Courier New" pitchFamily="49" charset="0"/>
              </a:rPr>
              <a:t>_</a:t>
            </a:r>
            <a:r>
              <a:rPr lang="en-US"/>
              <a:t>), the dollar sign (</a:t>
            </a:r>
            <a:r>
              <a:rPr lang="en-US">
                <a:latin typeface="Courier New" pitchFamily="49" charset="0"/>
              </a:rPr>
              <a:t>$</a:t>
            </a:r>
            <a:r>
              <a:rPr lang="en-US"/>
              <a:t>), and the pound sign (</a:t>
            </a:r>
            <a:r>
              <a:rPr lang="en-US">
                <a:latin typeface="Courier New" pitchFamily="49" charset="0"/>
              </a:rPr>
              <a:t>#</a:t>
            </a:r>
            <a:r>
              <a:rPr lang="en-US"/>
              <a:t>). Database links can also contain periods (</a:t>
            </a:r>
            <a:r>
              <a:rPr lang="en-US">
                <a:latin typeface="Courier New" pitchFamily="49" charset="0"/>
              </a:rPr>
              <a:t>.</a:t>
            </a:r>
            <a:r>
              <a:rPr lang="en-US"/>
              <a:t>) and the “at” sign (</a:t>
            </a:r>
            <a:r>
              <a:rPr lang="en-US">
                <a:latin typeface="Courier New" pitchFamily="49" charset="0"/>
              </a:rPr>
              <a:t>@</a:t>
            </a:r>
            <a:r>
              <a:rPr lang="en-US"/>
              <a:t>). You are strongly discouraged from using </a:t>
            </a:r>
            <a:r>
              <a:rPr lang="en-US">
                <a:latin typeface="Courier New" pitchFamily="49" charset="0"/>
              </a:rPr>
              <a:t>$</a:t>
            </a:r>
            <a:r>
              <a:rPr lang="en-US"/>
              <a:t> and </a:t>
            </a:r>
            <a:r>
              <a:rPr lang="en-US">
                <a:latin typeface="Courier New" pitchFamily="49" charset="0"/>
              </a:rPr>
              <a:t>#</a:t>
            </a:r>
            <a:r>
              <a:rPr lang="en-US"/>
              <a:t> in nonquoted identifiers.</a:t>
            </a:r>
          </a:p>
          <a:p>
            <a:pPr lvl="1"/>
            <a:r>
              <a:rPr lang="en-US"/>
              <a:t>Quoted identifiers can contain any characters and punctuation marks, as well as spaces. However, neither quoted nor nonquoted identifiers can contain double quotation marks.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427A4ECE-687C-466E-98FC-5C4A04DA528E}" type="slidenum">
              <a:rPr lang="en-US"/>
              <a:pPr/>
              <a:t>8</a:t>
            </a:fld>
            <a:endParaRPr lang="en-US"/>
          </a:p>
        </p:txBody>
      </p:sp>
      <p:sp>
        <p:nvSpPr>
          <p:cNvPr id="319492" name="Rectangle 4"/>
          <p:cNvSpPr>
            <a:spLocks noChangeArrowheads="1" noTextEdit="1"/>
          </p:cNvSpPr>
          <p:nvPr>
            <p:ph type="sldImg"/>
          </p:nvPr>
        </p:nvSpPr>
        <p:spPr>
          <a:ln/>
        </p:spPr>
      </p:sp>
      <p:sp>
        <p:nvSpPr>
          <p:cNvPr id="319493" name="Rectangle 5"/>
          <p:cNvSpPr>
            <a:spLocks noGrp="1" noChangeArrowheads="1"/>
          </p:cNvSpPr>
          <p:nvPr>
            <p:ph type="body" idx="1"/>
          </p:nvPr>
        </p:nvSpPr>
        <p:spPr/>
        <p:txBody>
          <a:bodyPr/>
          <a:lstStyle/>
          <a:p>
            <a:r>
              <a:rPr lang="en-US"/>
              <a:t>Specifying Data Types in Tables</a:t>
            </a:r>
          </a:p>
          <a:p>
            <a:pPr lvl="1"/>
            <a:r>
              <a:rPr lang="en-US"/>
              <a:t>When you create a table, you must specify a data type for each of its columns. When you create a procedure or function, you must specify a data type for each of its arguments. These data types define the domain of values that each column can contain or that each argument can have.</a:t>
            </a:r>
          </a:p>
          <a:p>
            <a:pPr lvl="1"/>
            <a:r>
              <a:rPr lang="en-US"/>
              <a:t>Built-in data types in the Oracle database include:</a:t>
            </a:r>
          </a:p>
          <a:p>
            <a:pPr lvl="2">
              <a:buSzPct val="70000"/>
            </a:pPr>
            <a:r>
              <a:rPr lang="en-US" b="1">
                <a:latin typeface="Courier New" pitchFamily="49" charset="0"/>
              </a:rPr>
              <a:t>CHAR</a:t>
            </a:r>
            <a:r>
              <a:rPr lang="en-US" b="1"/>
              <a:t>:</a:t>
            </a:r>
            <a:r>
              <a:rPr lang="en-US"/>
              <a:t> Fixed-length character data of </a:t>
            </a:r>
            <a:r>
              <a:rPr lang="en-US" i="1">
                <a:latin typeface="Courier New" pitchFamily="49" charset="0"/>
              </a:rPr>
              <a:t>size</a:t>
            </a:r>
            <a:r>
              <a:rPr lang="en-US"/>
              <a:t> bytes or characters. The maximum size is 2,000 bytes or characters; the default and minimum size is 1 byte.</a:t>
            </a:r>
          </a:p>
          <a:p>
            <a:pPr lvl="3">
              <a:buSzPct val="70000"/>
            </a:pPr>
            <a:r>
              <a:rPr lang="en-US">
                <a:latin typeface="Courier New" pitchFamily="49" charset="0"/>
              </a:rPr>
              <a:t>BYTE</a:t>
            </a:r>
            <a:r>
              <a:rPr lang="en-US"/>
              <a:t> indicates that the column has byte-length semantics (that is, the length of the column is measured in bytes).</a:t>
            </a:r>
          </a:p>
          <a:p>
            <a:pPr lvl="3">
              <a:buSzPct val="70000"/>
            </a:pPr>
            <a:r>
              <a:rPr lang="en-US">
                <a:latin typeface="Courier New" pitchFamily="49" charset="0"/>
              </a:rPr>
              <a:t>CHAR</a:t>
            </a:r>
            <a:r>
              <a:rPr lang="en-US"/>
              <a:t> indicates that the column has character semantics (that is, it treats strings as a sequence of characters).</a:t>
            </a:r>
          </a:p>
          <a:p>
            <a:pPr lvl="2">
              <a:buSzPct val="70000"/>
            </a:pPr>
            <a:r>
              <a:rPr lang="en-US" b="1">
                <a:latin typeface="Courier New" pitchFamily="49" charset="0"/>
              </a:rPr>
              <a:t>VARCHAR2</a:t>
            </a:r>
            <a:r>
              <a:rPr lang="en-US" b="1"/>
              <a:t>:</a:t>
            </a:r>
            <a:r>
              <a:rPr lang="en-US"/>
              <a:t> Variable-length character string having maximum length </a:t>
            </a:r>
            <a:r>
              <a:rPr lang="en-US" i="1">
                <a:latin typeface="Courier New" pitchFamily="49" charset="0"/>
              </a:rPr>
              <a:t>size</a:t>
            </a:r>
            <a:r>
              <a:rPr lang="en-US"/>
              <a:t> bytes or characters. The maximum size is 4,000 bytes. You must specify the size for </a:t>
            </a:r>
            <a:r>
              <a:rPr lang="en-US">
                <a:latin typeface="Courier New" pitchFamily="49" charset="0"/>
              </a:rPr>
              <a:t>VARCHAR2</a:t>
            </a:r>
            <a:r>
              <a:rPr lang="en-US"/>
              <a:t>.</a:t>
            </a:r>
          </a:p>
          <a:p>
            <a:pPr lvl="2">
              <a:buSzPct val="70000"/>
            </a:pPr>
            <a:r>
              <a:rPr lang="en-US" b="1">
                <a:latin typeface="Courier New" pitchFamily="49" charset="0"/>
              </a:rPr>
              <a:t>DATE</a:t>
            </a:r>
            <a:r>
              <a:rPr lang="en-US" b="1"/>
              <a:t>:</a:t>
            </a:r>
            <a:r>
              <a:rPr lang="en-US"/>
              <a:t> Valid date ranging from January 1, 4712 (B.C.), through December 31, 9999 (A.D.). It also stores the time (hours, minutes, and seconds).</a:t>
            </a:r>
          </a:p>
          <a:p>
            <a:pPr lvl="2">
              <a:buSzPct val="70000"/>
            </a:pPr>
            <a:r>
              <a:rPr lang="en-US" b="1">
                <a:latin typeface="Courier New" pitchFamily="49" charset="0"/>
              </a:rPr>
              <a:t>NUMBER</a:t>
            </a:r>
            <a:r>
              <a:rPr lang="en-US" b="1"/>
              <a:t>:</a:t>
            </a:r>
            <a:r>
              <a:rPr lang="en-US"/>
              <a:t> Number with precision </a:t>
            </a:r>
            <a:r>
              <a:rPr lang="en-US" i="1"/>
              <a:t>p</a:t>
            </a:r>
            <a:r>
              <a:rPr lang="en-US"/>
              <a:t> and scale </a:t>
            </a:r>
            <a:r>
              <a:rPr lang="en-US" i="1"/>
              <a:t>s</a:t>
            </a:r>
            <a:r>
              <a:rPr lang="en-US"/>
              <a:t>. The precision can range from 1 through 38. The scale can range from –84 through 127.</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8 - </a:t>
            </a:r>
            <a:fld id="{FC4BA764-87DD-4670-B37E-87B4C01AB3E6}" type="slidenum">
              <a:rPr lang="en-US"/>
              <a:pPr/>
              <a:t>9</a:t>
            </a:fld>
            <a:endParaRPr lang="en-US"/>
          </a:p>
        </p:txBody>
      </p:sp>
      <p:sp>
        <p:nvSpPr>
          <p:cNvPr id="321540" name="Rectangle 4"/>
          <p:cNvSpPr>
            <a:spLocks noGrp="1" noChangeArrowheads="1"/>
          </p:cNvSpPr>
          <p:nvPr>
            <p:ph type="body" idx="1"/>
          </p:nvPr>
        </p:nvSpPr>
        <p:spPr>
          <a:xfrm>
            <a:off x="449263" y="450850"/>
            <a:ext cx="5959475" cy="8181975"/>
          </a:xfrm>
        </p:spPr>
        <p:txBody>
          <a:bodyPr/>
          <a:lstStyle/>
          <a:p>
            <a:r>
              <a:rPr lang="en-US"/>
              <a:t>Specifying Data Types in Tables (continued)</a:t>
            </a:r>
          </a:p>
          <a:p>
            <a:pPr lvl="2">
              <a:spcBef>
                <a:spcPct val="25000"/>
              </a:spcBef>
              <a:buSzPct val="70000"/>
            </a:pPr>
            <a:r>
              <a:rPr lang="en-US" b="1">
                <a:latin typeface="Courier New" pitchFamily="49" charset="0"/>
              </a:rPr>
              <a:t>BINARY_FLOAT</a:t>
            </a:r>
            <a:r>
              <a:rPr lang="en-US" b="1"/>
              <a:t>:</a:t>
            </a:r>
            <a:r>
              <a:rPr lang="en-US"/>
              <a:t> 32-bit floating-point number. This data type requires 5 bytes, including the length byte.</a:t>
            </a:r>
          </a:p>
          <a:p>
            <a:pPr lvl="2">
              <a:buSzPct val="70000"/>
            </a:pPr>
            <a:r>
              <a:rPr lang="en-US" b="1">
                <a:latin typeface="Courier New" pitchFamily="49" charset="0"/>
              </a:rPr>
              <a:t>BINARY_DOUBLE</a:t>
            </a:r>
            <a:r>
              <a:rPr lang="en-US" b="1"/>
              <a:t>:</a:t>
            </a:r>
            <a:r>
              <a:rPr lang="en-US"/>
              <a:t> 64-bit floating-point number. This data type requires 9 bytes.</a:t>
            </a:r>
          </a:p>
          <a:p>
            <a:pPr lvl="2">
              <a:buSzPct val="70000"/>
            </a:pPr>
            <a:r>
              <a:rPr lang="en-US" b="1">
                <a:latin typeface="Courier New" pitchFamily="49" charset="0"/>
              </a:rPr>
              <a:t>FLOAT(</a:t>
            </a:r>
            <a:r>
              <a:rPr lang="en-US" b="1" i="1">
                <a:latin typeface="Courier New" pitchFamily="49" charset="0"/>
              </a:rPr>
              <a:t>p</a:t>
            </a:r>
            <a:r>
              <a:rPr lang="en-US" b="1">
                <a:latin typeface="Courier New" pitchFamily="49" charset="0"/>
              </a:rPr>
              <a:t>)</a:t>
            </a:r>
            <a:r>
              <a:rPr lang="en-US" b="1"/>
              <a:t>:</a:t>
            </a:r>
            <a:r>
              <a:rPr lang="en-US"/>
              <a:t> American National Standards Institute (ANSI) data type. The </a:t>
            </a:r>
            <a:r>
              <a:rPr lang="en-US">
                <a:latin typeface="Courier New" pitchFamily="49" charset="0"/>
              </a:rPr>
              <a:t>FLOAT</a:t>
            </a:r>
            <a:r>
              <a:rPr lang="en-US"/>
              <a:t> data type is a floating-point number with a binary precision</a:t>
            </a:r>
            <a:r>
              <a:rPr lang="en-US" i="1"/>
              <a:t> p</a:t>
            </a:r>
            <a:r>
              <a:rPr lang="en-US"/>
              <a:t>. The default precision for this data type is 126 binary or 38 decimal.</a:t>
            </a:r>
            <a:endParaRPr lang="en-US">
              <a:latin typeface="Courier New" pitchFamily="49" charset="0"/>
            </a:endParaRPr>
          </a:p>
          <a:p>
            <a:pPr lvl="2">
              <a:buSzPct val="70000"/>
            </a:pPr>
            <a:r>
              <a:rPr lang="en-US" b="1">
                <a:latin typeface="Courier New" pitchFamily="49" charset="0"/>
              </a:rPr>
              <a:t>INTEGER</a:t>
            </a:r>
            <a:r>
              <a:rPr lang="en-US" b="1"/>
              <a:t>:</a:t>
            </a:r>
            <a:r>
              <a:rPr lang="en-US"/>
              <a:t> Equivalent to </a:t>
            </a:r>
            <a:r>
              <a:rPr lang="en-US">
                <a:latin typeface="Courier New" pitchFamily="49" charset="0"/>
              </a:rPr>
              <a:t>NUMBER(p</a:t>
            </a:r>
            <a:r>
              <a:rPr lang="en-US"/>
              <a:t>,</a:t>
            </a:r>
            <a:r>
              <a:rPr lang="en-US">
                <a:latin typeface="Courier New" pitchFamily="49" charset="0"/>
              </a:rPr>
              <a:t>0)</a:t>
            </a:r>
            <a:endParaRPr lang="en-US"/>
          </a:p>
          <a:p>
            <a:pPr lvl="2">
              <a:buSzPct val="70000"/>
            </a:pPr>
            <a:r>
              <a:rPr lang="en-US" b="1">
                <a:latin typeface="Courier New" pitchFamily="49" charset="0"/>
              </a:rPr>
              <a:t>NCHAR(</a:t>
            </a:r>
            <a:r>
              <a:rPr lang="en-US" b="1" i="1">
                <a:latin typeface="Courier New" pitchFamily="49" charset="0"/>
              </a:rPr>
              <a:t>length</a:t>
            </a:r>
            <a:r>
              <a:rPr lang="en-US" b="1">
                <a:latin typeface="Courier New" pitchFamily="49" charset="0"/>
              </a:rPr>
              <a:t>)</a:t>
            </a:r>
            <a:r>
              <a:rPr lang="en-US" b="1"/>
              <a:t>:</a:t>
            </a:r>
            <a:r>
              <a:rPr lang="en-US"/>
              <a:t> Unicode-only data type. When you create a table with an </a:t>
            </a:r>
            <a:r>
              <a:rPr lang="en-US">
                <a:latin typeface="Courier New" pitchFamily="49" charset="0"/>
              </a:rPr>
              <a:t>NCHAR</a:t>
            </a:r>
            <a:r>
              <a:rPr lang="en-US"/>
              <a:t> column, you define the column length in characters. You define the national character set when you create your database. The maximum length of a column is determined by the national character set definition. The width specifications of the </a:t>
            </a:r>
            <a:r>
              <a:rPr lang="en-US">
                <a:latin typeface="Courier New" pitchFamily="49" charset="0"/>
              </a:rPr>
              <a:t>NCHAR</a:t>
            </a:r>
            <a:r>
              <a:rPr lang="en-US"/>
              <a:t> data type refer to the number of characters. The maximum column size allowed is 2,000 bytes. If you insert a value that is less than the column length, the Oracle database pads the value with blanks for full column length. You cannot insert a </a:t>
            </a:r>
            <a:r>
              <a:rPr lang="en-US">
                <a:latin typeface="Courier New" pitchFamily="49" charset="0"/>
              </a:rPr>
              <a:t>CHAR</a:t>
            </a:r>
            <a:r>
              <a:rPr lang="en-US"/>
              <a:t> value into an </a:t>
            </a:r>
            <a:r>
              <a:rPr lang="en-US">
                <a:latin typeface="Courier New" pitchFamily="49" charset="0"/>
              </a:rPr>
              <a:t>NCHAR</a:t>
            </a:r>
            <a:r>
              <a:rPr lang="en-US"/>
              <a:t> column, nor can you insert an </a:t>
            </a:r>
            <a:r>
              <a:rPr lang="en-US">
                <a:latin typeface="Courier New" pitchFamily="49" charset="0"/>
              </a:rPr>
              <a:t>NCHAR</a:t>
            </a:r>
            <a:r>
              <a:rPr lang="en-US"/>
              <a:t> value into a </a:t>
            </a:r>
            <a:r>
              <a:rPr lang="en-US">
                <a:latin typeface="Courier New" pitchFamily="49" charset="0"/>
              </a:rPr>
              <a:t>CHAR</a:t>
            </a:r>
            <a:r>
              <a:rPr lang="en-US"/>
              <a:t> column.</a:t>
            </a:r>
          </a:p>
          <a:p>
            <a:pPr lvl="2">
              <a:spcBef>
                <a:spcPct val="25000"/>
              </a:spcBef>
              <a:buSzPct val="70000"/>
            </a:pPr>
            <a:r>
              <a:rPr lang="en-US" b="1">
                <a:latin typeface="Courier New" pitchFamily="49" charset="0"/>
              </a:rPr>
              <a:t>NVARCHAR2(size [BYTE|CHAR])</a:t>
            </a:r>
            <a:r>
              <a:rPr lang="en-US" b="1"/>
              <a:t>:</a:t>
            </a:r>
            <a:r>
              <a:rPr lang="en-US"/>
              <a:t> Unicode-only data type. It is like </a:t>
            </a:r>
            <a:r>
              <a:rPr lang="en-US">
                <a:latin typeface="Courier New" pitchFamily="49" charset="0"/>
              </a:rPr>
              <a:t>NCHAR</a:t>
            </a:r>
            <a:r>
              <a:rPr lang="en-US"/>
              <a:t> except that its maximum length is 4,000 bytes and it is not blank-padded.</a:t>
            </a:r>
            <a:endParaRPr lang="en-US">
              <a:latin typeface="Courier New" pitchFamily="49" charset="0"/>
            </a:endParaRPr>
          </a:p>
          <a:p>
            <a:pPr lvl="2">
              <a:buSzPct val="70000"/>
            </a:pPr>
            <a:r>
              <a:rPr lang="en-US" b="1">
                <a:latin typeface="Courier New" pitchFamily="49" charset="0"/>
              </a:rPr>
              <a:t>LONG</a:t>
            </a:r>
            <a:r>
              <a:rPr lang="en-US" b="1"/>
              <a:t>:</a:t>
            </a:r>
            <a:r>
              <a:rPr lang="en-US"/>
              <a:t> Character data of variable length of up to 2 GB (or 2</a:t>
            </a:r>
            <a:r>
              <a:rPr lang="en-US" baseline="30000"/>
              <a:t>31</a:t>
            </a:r>
            <a:r>
              <a:rPr lang="en-US"/>
              <a:t> – 1 bytes). The </a:t>
            </a:r>
            <a:r>
              <a:rPr lang="en-US">
                <a:latin typeface="Courier New" pitchFamily="49" charset="0"/>
              </a:rPr>
              <a:t>LONG</a:t>
            </a:r>
            <a:r>
              <a:rPr lang="en-US"/>
              <a:t> data type is deprecated; use the large object (LOB) data type instead.</a:t>
            </a:r>
            <a:endParaRPr lang="en-US">
              <a:latin typeface="Courier New" pitchFamily="49" charset="0"/>
            </a:endParaRPr>
          </a:p>
          <a:p>
            <a:pPr lvl="2">
              <a:buSzPct val="70000"/>
            </a:pPr>
            <a:r>
              <a:rPr lang="en-US" b="1">
                <a:latin typeface="Courier New" pitchFamily="49" charset="0"/>
              </a:rPr>
              <a:t>LONG RAW</a:t>
            </a:r>
            <a:r>
              <a:rPr lang="en-US" b="1"/>
              <a:t>:</a:t>
            </a:r>
            <a:r>
              <a:rPr lang="en-US"/>
              <a:t> Raw binary data of variable length of up to 2 GB</a:t>
            </a:r>
            <a:endParaRPr lang="en-US">
              <a:latin typeface="Courier New" pitchFamily="49" charset="0"/>
            </a:endParaRPr>
          </a:p>
          <a:p>
            <a:pPr lvl="2">
              <a:buSzPct val="70000"/>
            </a:pPr>
            <a:r>
              <a:rPr lang="en-US" b="1">
                <a:latin typeface="Courier New" pitchFamily="49" charset="0"/>
              </a:rPr>
              <a:t>RAW(</a:t>
            </a:r>
            <a:r>
              <a:rPr lang="en-US" b="1" i="1">
                <a:latin typeface="Courier New" pitchFamily="49" charset="0"/>
              </a:rPr>
              <a:t>size</a:t>
            </a:r>
            <a:r>
              <a:rPr lang="en-US" b="1">
                <a:latin typeface="Courier New" pitchFamily="49" charset="0"/>
              </a:rPr>
              <a:t>)</a:t>
            </a:r>
            <a:r>
              <a:rPr lang="en-US" b="1"/>
              <a:t>:</a:t>
            </a:r>
            <a:r>
              <a:rPr lang="en-US"/>
              <a:t> Raw binary data of length </a:t>
            </a:r>
            <a:r>
              <a:rPr lang="en-US" i="1">
                <a:latin typeface="Courier New" pitchFamily="49" charset="0"/>
              </a:rPr>
              <a:t>size</a:t>
            </a:r>
            <a:r>
              <a:rPr lang="en-US"/>
              <a:t> bytes. The maximum size is 2,000 bytes. You must specify the size for a </a:t>
            </a:r>
            <a:r>
              <a:rPr lang="en-US">
                <a:latin typeface="Courier New" pitchFamily="49" charset="0"/>
              </a:rPr>
              <a:t>RAW</a:t>
            </a:r>
            <a:r>
              <a:rPr lang="en-US"/>
              <a:t> value.</a:t>
            </a:r>
          </a:p>
          <a:p>
            <a:pPr lvl="2">
              <a:buSzPct val="70000"/>
            </a:pPr>
            <a:r>
              <a:rPr lang="en-US" b="1">
                <a:latin typeface="Courier New" pitchFamily="49" charset="0"/>
              </a:rPr>
              <a:t>ROWID</a:t>
            </a:r>
            <a:r>
              <a:rPr lang="en-US" b="1"/>
              <a:t>:</a:t>
            </a:r>
            <a:r>
              <a:rPr lang="en-US"/>
              <a:t> Base-64 string representing the unique address of a row in the database. This data type is primarily for values returned by the </a:t>
            </a:r>
            <a:r>
              <a:rPr lang="en-US">
                <a:latin typeface="Courier New" pitchFamily="49" charset="0"/>
              </a:rPr>
              <a:t>ROWID</a:t>
            </a:r>
            <a:r>
              <a:rPr lang="en-US"/>
              <a:t> pseudocolumn.</a:t>
            </a:r>
            <a:endParaRPr lang="en-US">
              <a:latin typeface="Courier New" pitchFamily="49" charset="0"/>
            </a:endParaRPr>
          </a:p>
          <a:p>
            <a:pPr lvl="2">
              <a:buSzPct val="70000"/>
            </a:pPr>
            <a:r>
              <a:rPr lang="en-US" b="1">
                <a:latin typeface="Courier New" pitchFamily="49" charset="0"/>
              </a:rPr>
              <a:t>UROWID</a:t>
            </a:r>
            <a:r>
              <a:rPr lang="en-US" b="1"/>
              <a:t>:</a:t>
            </a:r>
            <a:r>
              <a:rPr lang="en-US"/>
              <a:t> Base-64 string representing the logical address of a row of an index-organized table. The optional size is the size of a column of the </a:t>
            </a:r>
            <a:r>
              <a:rPr lang="en-US">
                <a:latin typeface="Courier New" pitchFamily="49" charset="0"/>
              </a:rPr>
              <a:t>UROWID</a:t>
            </a:r>
            <a:r>
              <a:rPr lang="en-US"/>
              <a:t> type. The maximum size and default is 4,000 bytes. </a:t>
            </a:r>
            <a:r>
              <a:rPr lang="en-US">
                <a:latin typeface="Courier New" pitchFamily="49" charset="0"/>
              </a:rPr>
              <a:t>UROWID</a:t>
            </a:r>
            <a:r>
              <a:rPr lang="en-US"/>
              <a:t> data type in a column has a type code for 1 byte followed by the row ID of a matching type. The three types are physical row ID, logical row ID, and foreign row IDs (which occur when selecting a row ID column over a dblink via a heterogeneous service gateway). </a:t>
            </a:r>
          </a:p>
          <a:p>
            <a:pPr lvl="2">
              <a:buSzPct val="70000"/>
            </a:pPr>
            <a:r>
              <a:rPr lang="en-US" b="1">
                <a:latin typeface="Courier New" pitchFamily="49" charset="0"/>
              </a:rPr>
              <a:t>BLOB</a:t>
            </a:r>
            <a:r>
              <a:rPr lang="en-US" b="1"/>
              <a:t>:</a:t>
            </a:r>
            <a:r>
              <a:rPr lang="en-US"/>
              <a:t> Binary large object </a:t>
            </a:r>
            <a:endParaRPr lang="en-US">
              <a:latin typeface="Courier New" pitchFamily="49" charset="0"/>
            </a:endParaRPr>
          </a:p>
          <a:p>
            <a:pPr lvl="2">
              <a:buSzPct val="70000"/>
            </a:pPr>
            <a:r>
              <a:rPr lang="en-US" b="1">
                <a:latin typeface="Courier New" pitchFamily="49" charset="0"/>
              </a:rPr>
              <a:t>CLOB</a:t>
            </a:r>
            <a:r>
              <a:rPr lang="en-US" b="1"/>
              <a:t>:</a:t>
            </a:r>
            <a:r>
              <a:rPr lang="en-US"/>
              <a:t> Character large object containing single-byte or multibyte characters. Both fixed-width and variable-width character sets are supported, and both use the </a:t>
            </a:r>
            <a:r>
              <a:rPr lang="en-US">
                <a:latin typeface="Courier New" pitchFamily="49" charset="0"/>
              </a:rPr>
              <a:t>CHAR</a:t>
            </a:r>
            <a:r>
              <a:rPr lang="en-US"/>
              <a:t> database character set.</a:t>
            </a:r>
          </a:p>
          <a:p>
            <a:pPr lvl="1">
              <a:buSzPct val="70000"/>
            </a:pPr>
            <a:r>
              <a:rPr lang="en-US" b="1"/>
              <a:t>Note:</a:t>
            </a:r>
            <a:r>
              <a:rPr lang="en-US"/>
              <a:t> For single byte character sets, columns that are defined in character semantics are basically the same as those defined in byte semantics. Character semantics are useful for defining varying-width multibyte strings, reducing the complexity when defining the actual length requirements for data storage. For example, in a Unicode database (</a:t>
            </a:r>
            <a:r>
              <a:rPr lang="en-US">
                <a:latin typeface="Courier New" pitchFamily="49" charset="0"/>
                <a:cs typeface="Courier New" pitchFamily="49" charset="0"/>
              </a:rPr>
              <a:t>UTF8</a:t>
            </a:r>
            <a:r>
              <a:rPr lang="en-US"/>
              <a:t>), you need to define a </a:t>
            </a:r>
            <a:r>
              <a:rPr lang="en-US">
                <a:latin typeface="Courier New" pitchFamily="49" charset="0"/>
                <a:cs typeface="Courier New" pitchFamily="49" charset="0"/>
              </a:rPr>
              <a:t>VARCHAR2</a:t>
            </a:r>
            <a:r>
              <a:rPr lang="en-US"/>
              <a:t> column that can store up to five Chinese characters together with five English characters. In byte semantics, this would require (5 * 3 bytes) + (1 * 5 bytes) = 20 bytes; in character semantics, the column requires 10 characters.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b="1">
                <a:solidFill>
                  <a:srgbClr val="CCCCCC"/>
                </a:solidFill>
              </a:rPr>
              <a:t>8</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98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98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solidFill>
                  <a:schemeClr val="tx1"/>
                </a:solidFill>
                <a:latin typeface="Arial" charset="0"/>
              </a:rPr>
              <a:t>8 - </a:t>
            </a:r>
            <a:fld id="{F57495E3-2234-4619-8C03-F0242FB54EC7}" type="slidenum">
              <a:rPr lang="en-US">
                <a:solidFill>
                  <a:schemeClr val="tx1"/>
                </a:solidFill>
                <a:latin typeface="Arial" charset="0"/>
              </a:rPr>
              <a:pPr algn="just">
                <a:spcBef>
                  <a:spcPct val="0"/>
                </a:spcBef>
                <a:buClrTx/>
                <a:buFontTx/>
                <a:buNone/>
              </a:pPr>
              <a:t>‹#›</a:t>
            </a:fld>
            <a:endParaRPr lang="en-US">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charset="0"/>
        <a:defRPr sz="2600" b="1">
          <a:solidFill>
            <a:schemeClr val="tx1"/>
          </a:solidFill>
          <a:latin typeface="Arial" charset="0"/>
        </a:defRPr>
      </a:lvl2pPr>
      <a:lvl3pPr algn="ctr" defTabSz="228600" rtl="0" fontAlgn="base">
        <a:spcBef>
          <a:spcPct val="20000"/>
        </a:spcBef>
        <a:spcAft>
          <a:spcPct val="0"/>
        </a:spcAft>
        <a:buClr>
          <a:srgbClr val="000000"/>
        </a:buClr>
        <a:buFont typeface="Arial" charset="0"/>
        <a:defRPr sz="2600" b="1">
          <a:solidFill>
            <a:schemeClr val="tx1"/>
          </a:solidFill>
          <a:latin typeface="Arial" charset="0"/>
        </a:defRPr>
      </a:lvl3pPr>
      <a:lvl4pPr algn="ctr" defTabSz="228600" rtl="0" fontAlgn="base">
        <a:spcBef>
          <a:spcPct val="20000"/>
        </a:spcBef>
        <a:spcAft>
          <a:spcPct val="0"/>
        </a:spcAft>
        <a:buClr>
          <a:srgbClr val="000000"/>
        </a:buClr>
        <a:buFont typeface="Arial" charset="0"/>
        <a:defRPr sz="2600" b="1">
          <a:solidFill>
            <a:schemeClr val="tx1"/>
          </a:solidFill>
          <a:latin typeface="Arial" charset="0"/>
        </a:defRPr>
      </a:lvl4pPr>
      <a:lvl5pPr algn="ctr" defTabSz="228600" rtl="0" fontAlgn="base">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fontAlgn="base">
        <a:spcBef>
          <a:spcPct val="20000"/>
        </a:spcBef>
        <a:spcAft>
          <a:spcPct val="0"/>
        </a:spcAft>
        <a:buClr>
          <a:srgbClr val="000000"/>
        </a:buClr>
        <a:buFont typeface="Arial"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charset="0"/>
        <a:buChar char="•"/>
        <a:defRPr sz="2200" b="1">
          <a:solidFill>
            <a:schemeClr val="tx1"/>
          </a:solidFill>
          <a:latin typeface="+mn-lt"/>
        </a:defRPr>
      </a:lvl2pPr>
      <a:lvl3pPr marL="909638" indent="-331788" algn="l" defTabSz="228600" rtl="0" fontAlgn="base">
        <a:spcBef>
          <a:spcPct val="20000"/>
        </a:spcBef>
        <a:spcAft>
          <a:spcPct val="0"/>
        </a:spcAft>
        <a:buClr>
          <a:srgbClr val="FF0000"/>
        </a:buClr>
        <a:buFont typeface="Arial" charset="0"/>
        <a:buChar char="–"/>
        <a:defRPr sz="2000" b="1">
          <a:solidFill>
            <a:schemeClr val="tx1"/>
          </a:solidFill>
          <a:latin typeface="+mn-lt"/>
        </a:defRPr>
      </a:lvl3pPr>
      <a:lvl4pPr marL="1255713" indent="-231775" algn="l" defTabSz="228600" rtl="0" fontAlgn="base">
        <a:spcBef>
          <a:spcPct val="20000"/>
        </a:spcBef>
        <a:spcAft>
          <a:spcPct val="0"/>
        </a:spcAft>
        <a:buClr>
          <a:schemeClr val="accent2"/>
        </a:buClr>
        <a:buSzPct val="45000"/>
        <a:buFont typeface="Arial" charset="0"/>
        <a:buChar char="—"/>
        <a:defRPr b="1">
          <a:solidFill>
            <a:schemeClr val="tx1"/>
          </a:solidFill>
          <a:latin typeface="+mn-lt"/>
        </a:defRPr>
      </a:lvl4pPr>
      <a:lvl5pPr marL="16017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5pPr>
      <a:lvl6pPr marL="20589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6pPr>
      <a:lvl7pPr marL="25161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7pPr>
      <a:lvl8pPr marL="29733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8pPr>
      <a:lvl9pPr marL="34305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ctrTitle"/>
          </p:nvPr>
        </p:nvSpPr>
        <p:spPr/>
        <p:txBody>
          <a:bodyPr/>
          <a:lstStyle/>
          <a:p>
            <a:r>
              <a:rPr lang="en-US"/>
              <a:t>Managing Schema Objects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t>Specifying Data Types in Tables</a:t>
            </a:r>
            <a:br>
              <a:rPr lang="en-US"/>
            </a:br>
            <a:r>
              <a:rPr lang="en-US" altLang="en-US"/>
              <a:t>Full Notes Page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4617" name="Picture 9" descr="C:\Documents and Settings\pvennapu\My Documents\courses\DBA1\graphics\ls8_11.gif"/>
          <p:cNvPicPr>
            <a:picLocks noChangeAspect="1" noChangeArrowheads="1"/>
          </p:cNvPicPr>
          <p:nvPr/>
        </p:nvPicPr>
        <p:blipFill>
          <a:blip r:embed="rId3" cstate="print"/>
          <a:srcRect/>
          <a:stretch>
            <a:fillRect/>
          </a:stretch>
        </p:blipFill>
        <p:spPr bwMode="gray">
          <a:xfrm>
            <a:off x="762000" y="1219200"/>
            <a:ext cx="7772400" cy="4352925"/>
          </a:xfrm>
          <a:prstGeom prst="rect">
            <a:avLst/>
          </a:prstGeom>
          <a:noFill/>
          <a:ln w="28575">
            <a:solidFill>
              <a:schemeClr val="tx1"/>
            </a:solidFill>
            <a:miter lim="800000"/>
            <a:headEnd/>
            <a:tailEnd/>
          </a:ln>
        </p:spPr>
      </p:pic>
      <p:sp>
        <p:nvSpPr>
          <p:cNvPr id="324610" name="Rectangle 2"/>
          <p:cNvSpPr>
            <a:spLocks noGrp="1" noChangeArrowheads="1"/>
          </p:cNvSpPr>
          <p:nvPr>
            <p:ph type="title"/>
          </p:nvPr>
        </p:nvSpPr>
        <p:spPr/>
        <p:txBody>
          <a:bodyPr/>
          <a:lstStyle/>
          <a:p>
            <a:r>
              <a:rPr lang="en-US"/>
              <a:t>Creating and Modifying Tables</a:t>
            </a:r>
          </a:p>
        </p:txBody>
      </p:sp>
      <p:sp>
        <p:nvSpPr>
          <p:cNvPr id="324612" name="Rectangle 4"/>
          <p:cNvSpPr>
            <a:spLocks noChangeArrowheads="1"/>
          </p:cNvSpPr>
          <p:nvPr/>
        </p:nvSpPr>
        <p:spPr bwMode="blackWhite">
          <a:xfrm>
            <a:off x="5918200" y="2014538"/>
            <a:ext cx="2286000" cy="552450"/>
          </a:xfrm>
          <a:prstGeom prst="rect">
            <a:avLst/>
          </a:prstGeom>
          <a:solidFill>
            <a:schemeClr val="bg1"/>
          </a:solidFill>
          <a:ln w="28575">
            <a:solidFill>
              <a:schemeClr val="accent2"/>
            </a:solidFill>
            <a:miter lim="800000"/>
            <a:headEnd/>
            <a:tailEnd/>
          </a:ln>
          <a:effectLst/>
        </p:spPr>
        <p:txBody>
          <a:bodyPr lIns="57150" tIns="28575" rIns="57150" bIns="28575">
            <a:spAutoFit/>
          </a:bodyPr>
          <a:lstStyle/>
          <a:p>
            <a:pPr algn="l" defTabSz="369888" eaLnBrk="0" hangingPunct="0">
              <a:lnSpc>
                <a:spcPct val="85000"/>
              </a:lnSpc>
              <a:spcBef>
                <a:spcPct val="0"/>
              </a:spcBef>
              <a:buClrTx/>
              <a:buFontTx/>
              <a:buNone/>
            </a:pPr>
            <a:r>
              <a:rPr lang="en-US" sz="1800" b="1">
                <a:solidFill>
                  <a:schemeClr val="tx1"/>
                </a:solidFill>
                <a:latin typeface="Arial" charset="0"/>
              </a:rPr>
              <a:t>Specify the table name and schema.</a:t>
            </a:r>
          </a:p>
        </p:txBody>
      </p:sp>
      <p:sp>
        <p:nvSpPr>
          <p:cNvPr id="324613" name="Line 5"/>
          <p:cNvSpPr>
            <a:spLocks noChangeShapeType="1"/>
          </p:cNvSpPr>
          <p:nvPr/>
        </p:nvSpPr>
        <p:spPr bwMode="auto">
          <a:xfrm flipH="1">
            <a:off x="4343400" y="2290763"/>
            <a:ext cx="1549400" cy="0"/>
          </a:xfrm>
          <a:prstGeom prst="line">
            <a:avLst/>
          </a:prstGeom>
          <a:noFill/>
          <a:ln w="28575" cap="rnd">
            <a:solidFill>
              <a:schemeClr val="accent2"/>
            </a:solidFill>
            <a:round/>
            <a:headEnd type="none" w="sm" len="sm"/>
            <a:tailEnd type="triangle" w="sm" len="sm"/>
          </a:ln>
          <a:effectLst/>
        </p:spPr>
        <p:txBody>
          <a:bodyPr/>
          <a:lstStyle/>
          <a:p>
            <a:endParaRPr lang="en-US"/>
          </a:p>
        </p:txBody>
      </p:sp>
      <p:sp>
        <p:nvSpPr>
          <p:cNvPr id="324614" name="Line 6"/>
          <p:cNvSpPr>
            <a:spLocks noChangeShapeType="1"/>
          </p:cNvSpPr>
          <p:nvPr/>
        </p:nvSpPr>
        <p:spPr bwMode="auto">
          <a:xfrm>
            <a:off x="4335463" y="3941763"/>
            <a:ext cx="0" cy="254000"/>
          </a:xfrm>
          <a:prstGeom prst="line">
            <a:avLst/>
          </a:prstGeom>
          <a:noFill/>
          <a:ln w="28575" cap="rnd">
            <a:solidFill>
              <a:schemeClr val="accent2"/>
            </a:solidFill>
            <a:round/>
            <a:headEnd type="none" w="sm" len="sm"/>
            <a:tailEnd type="triangle" w="sm" len="sm"/>
          </a:ln>
          <a:effectLst/>
        </p:spPr>
        <p:txBody>
          <a:bodyPr/>
          <a:lstStyle/>
          <a:p>
            <a:endParaRPr lang="en-US"/>
          </a:p>
        </p:txBody>
      </p:sp>
      <p:sp>
        <p:nvSpPr>
          <p:cNvPr id="324615" name="Rectangle 7"/>
          <p:cNvSpPr>
            <a:spLocks noChangeArrowheads="1"/>
          </p:cNvSpPr>
          <p:nvPr/>
        </p:nvSpPr>
        <p:spPr bwMode="blackWhite">
          <a:xfrm>
            <a:off x="282575" y="3541713"/>
            <a:ext cx="3124200" cy="552450"/>
          </a:xfrm>
          <a:prstGeom prst="rect">
            <a:avLst/>
          </a:prstGeom>
          <a:solidFill>
            <a:schemeClr val="bg1"/>
          </a:solidFill>
          <a:ln w="28575">
            <a:solidFill>
              <a:schemeClr val="accent2"/>
            </a:solidFill>
            <a:miter lim="800000"/>
            <a:headEnd/>
            <a:tailEnd/>
          </a:ln>
          <a:effectLst/>
        </p:spPr>
        <p:txBody>
          <a:bodyPr lIns="57150" tIns="28575" rIns="57150" bIns="28575">
            <a:spAutoFit/>
          </a:bodyPr>
          <a:lstStyle/>
          <a:p>
            <a:pPr algn="l" defTabSz="369888" eaLnBrk="0" hangingPunct="0">
              <a:lnSpc>
                <a:spcPct val="85000"/>
              </a:lnSpc>
              <a:spcBef>
                <a:spcPct val="0"/>
              </a:spcBef>
              <a:buClrTx/>
              <a:buFontTx/>
              <a:buNone/>
            </a:pPr>
            <a:r>
              <a:rPr lang="en-US" sz="1800" b="1">
                <a:solidFill>
                  <a:schemeClr val="tx1"/>
                </a:solidFill>
                <a:latin typeface="Arial" charset="0"/>
              </a:rPr>
              <a:t>Specify the column names, data types, and lengths.</a:t>
            </a:r>
          </a:p>
        </p:txBody>
      </p:sp>
      <p:sp>
        <p:nvSpPr>
          <p:cNvPr id="324616" name="Line 8"/>
          <p:cNvSpPr>
            <a:spLocks noChangeShapeType="1"/>
          </p:cNvSpPr>
          <p:nvPr/>
        </p:nvSpPr>
        <p:spPr bwMode="auto">
          <a:xfrm flipH="1">
            <a:off x="3406775" y="3941763"/>
            <a:ext cx="928688" cy="0"/>
          </a:xfrm>
          <a:prstGeom prst="line">
            <a:avLst/>
          </a:prstGeom>
          <a:noFill/>
          <a:ln w="28575">
            <a:solidFill>
              <a:srgbClr val="FF0000"/>
            </a:solidFill>
            <a:round/>
            <a:headEnd type="none" w="sm" len="sm"/>
            <a:tailEnd type="none" w="sm" len="sm"/>
          </a:ln>
          <a:effectLst/>
        </p:spPr>
        <p:txBody>
          <a:bodyPr/>
          <a:lstStyle/>
          <a:p>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title"/>
          </p:nvPr>
        </p:nvSpPr>
        <p:spPr/>
        <p:txBody>
          <a:bodyPr/>
          <a:lstStyle/>
          <a:p>
            <a:r>
              <a:rPr lang="en-US"/>
              <a:t>Creating and Modifying Tables</a:t>
            </a:r>
            <a:br>
              <a:rPr lang="en-US"/>
            </a:br>
            <a:endParaRPr lang="en-US" altLang="en-US"/>
          </a:p>
        </p:txBody>
      </p:sp>
      <p:sp>
        <p:nvSpPr>
          <p:cNvPr id="326661" name="Rectangle 5"/>
          <p:cNvSpPr>
            <a:spLocks noChangeArrowheads="1"/>
          </p:cNvSpPr>
          <p:nvPr/>
        </p:nvSpPr>
        <p:spPr bwMode="blackGray">
          <a:xfrm>
            <a:off x="609600" y="1295400"/>
            <a:ext cx="7924800" cy="261302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a:buClr>
                <a:schemeClr val="accent2"/>
              </a:buClr>
              <a:buSzPct val="55000"/>
              <a:buFont typeface="Times New Roman" pitchFamily="18" charset="0"/>
              <a:buNone/>
              <a:tabLst>
                <a:tab pos="400050" algn="r"/>
                <a:tab pos="673100" algn="l"/>
              </a:tabLst>
            </a:pPr>
            <a:r>
              <a:rPr lang="en-US" altLang="en-US" sz="2000" b="1">
                <a:solidFill>
                  <a:schemeClr val="tx1"/>
                </a:solidFill>
                <a:latin typeface="Courier New" pitchFamily="49" charset="0"/>
              </a:rPr>
              <a:t>CREATE TABLE SHOPOWNER.JOBS (</a:t>
            </a:r>
          </a:p>
          <a:p>
            <a:pPr lvl="1" algn="l" defTabSz="400050">
              <a:buClr>
                <a:schemeClr val="accent2"/>
              </a:buClr>
              <a:buSzPct val="55000"/>
              <a:buFont typeface="Times New Roman" pitchFamily="18" charset="0"/>
              <a:buNone/>
              <a:tabLst>
                <a:tab pos="400050" algn="r"/>
                <a:tab pos="673100" algn="l"/>
              </a:tabLst>
            </a:pPr>
            <a:r>
              <a:rPr lang="en-US" altLang="en-US" sz="2000" b="1">
                <a:solidFill>
                  <a:schemeClr val="tx1"/>
                </a:solidFill>
                <a:latin typeface="Courier New" pitchFamily="49" charset="0"/>
              </a:rPr>
              <a:t>Job_id NUMBER(5), </a:t>
            </a:r>
          </a:p>
          <a:p>
            <a:pPr lvl="1" algn="l" defTabSz="400050">
              <a:buClr>
                <a:schemeClr val="accent2"/>
              </a:buClr>
              <a:buSzPct val="55000"/>
              <a:buFont typeface="Times New Roman" pitchFamily="18" charset="0"/>
              <a:buNone/>
              <a:tabLst>
                <a:tab pos="400050" algn="r"/>
                <a:tab pos="673100" algn="l"/>
              </a:tabLst>
            </a:pPr>
            <a:r>
              <a:rPr lang="en-US" altLang="en-US" sz="2000" b="1">
                <a:solidFill>
                  <a:schemeClr val="tx1"/>
                </a:solidFill>
                <a:latin typeface="Courier New" pitchFamily="49" charset="0"/>
              </a:rPr>
              <a:t>Job_title VARCHAR2(30),</a:t>
            </a:r>
          </a:p>
          <a:p>
            <a:pPr lvl="1" algn="l" defTabSz="400050">
              <a:buClr>
                <a:schemeClr val="accent2"/>
              </a:buClr>
              <a:buSzPct val="55000"/>
              <a:buFont typeface="Times New Roman" pitchFamily="18" charset="0"/>
              <a:buNone/>
              <a:tabLst>
                <a:tab pos="400050" algn="r"/>
                <a:tab pos="673100" algn="l"/>
              </a:tabLst>
            </a:pPr>
            <a:r>
              <a:rPr lang="en-US" altLang="en-US" sz="2000" b="1">
                <a:solidFill>
                  <a:schemeClr val="tx1"/>
                </a:solidFill>
                <a:latin typeface="Courier New" pitchFamily="49" charset="0"/>
              </a:rPr>
              <a:t>MIN_SALARY NUMBER(6),</a:t>
            </a:r>
          </a:p>
          <a:p>
            <a:pPr lvl="1" algn="l" defTabSz="400050">
              <a:buClr>
                <a:schemeClr val="accent2"/>
              </a:buClr>
              <a:buSzPct val="55000"/>
              <a:buFont typeface="Times New Roman" pitchFamily="18" charset="0"/>
              <a:buNone/>
              <a:tabLst>
                <a:tab pos="400050" algn="r"/>
                <a:tab pos="673100" algn="l"/>
              </a:tabLst>
            </a:pPr>
            <a:r>
              <a:rPr lang="en-US" altLang="en-US" sz="2000" b="1">
                <a:solidFill>
                  <a:schemeClr val="tx1"/>
                </a:solidFill>
                <a:latin typeface="Courier New" pitchFamily="49" charset="0"/>
              </a:rPr>
              <a:t>MAX_SALARY NUMBER(6)</a:t>
            </a:r>
          </a:p>
          <a:p>
            <a:pPr lvl="1" algn="l" defTabSz="400050">
              <a:buClr>
                <a:schemeClr val="accent2"/>
              </a:buClr>
              <a:buSzPct val="55000"/>
              <a:buFont typeface="Times New Roman" pitchFamily="18" charset="0"/>
              <a:buNone/>
              <a:tabLst>
                <a:tab pos="400050" algn="r"/>
                <a:tab pos="673100" algn="l"/>
              </a:tabLst>
            </a:pPr>
            <a:r>
              <a:rPr lang="en-US" altLang="en-US" sz="2000" b="1">
                <a:solidFill>
                  <a:schemeClr val="tx1"/>
                </a:solidFill>
                <a:latin typeface="Courier New" pitchFamily="49" charset="0"/>
              </a:rPr>
              <a:t>) </a:t>
            </a:r>
          </a:p>
          <a:p>
            <a:pPr lvl="1" algn="l" defTabSz="400050">
              <a:buClr>
                <a:schemeClr val="accent2"/>
              </a:buClr>
              <a:buSzPct val="55000"/>
              <a:buFont typeface="Times New Roman" pitchFamily="18" charset="0"/>
              <a:buNone/>
              <a:tabLst>
                <a:tab pos="400050" algn="r"/>
                <a:tab pos="673100" algn="l"/>
              </a:tabLst>
            </a:pPr>
            <a:r>
              <a:rPr lang="en-US" altLang="en-US" sz="2000" b="1">
                <a:solidFill>
                  <a:schemeClr val="tx1"/>
                </a:solidFill>
                <a:latin typeface="Courier New" pitchFamily="49" charset="0"/>
              </a:rPr>
              <a:t>TABLESPACE USERS;</a:t>
            </a:r>
            <a:endParaRPr lang="en-US" sz="2000" b="1">
              <a:solidFill>
                <a:schemeClr val="tx1"/>
              </a:solidFill>
              <a:latin typeface="Courier New" pitchFamily="49" charset="0"/>
            </a:endParaRPr>
          </a:p>
        </p:txBody>
      </p:sp>
      <p:sp>
        <p:nvSpPr>
          <p:cNvPr id="326663" name="Rectangle 7"/>
          <p:cNvSpPr>
            <a:spLocks noChangeArrowheads="1"/>
          </p:cNvSpPr>
          <p:nvPr/>
        </p:nvSpPr>
        <p:spPr bwMode="blackGray">
          <a:xfrm>
            <a:off x="609600" y="4073525"/>
            <a:ext cx="7924800"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a:buClr>
                <a:schemeClr val="accent2"/>
              </a:buClr>
              <a:buSzPct val="55000"/>
              <a:buFont typeface="Times New Roman" pitchFamily="18" charset="0"/>
              <a:buNone/>
              <a:tabLst>
                <a:tab pos="400050" algn="r"/>
                <a:tab pos="673100" algn="l"/>
              </a:tabLst>
            </a:pPr>
            <a:r>
              <a:rPr lang="en-US" altLang="en-US" sz="2000" b="1">
                <a:solidFill>
                  <a:schemeClr val="tx1"/>
                </a:solidFill>
                <a:latin typeface="Courier New" pitchFamily="49" charset="0"/>
              </a:rPr>
              <a:t>ALTER TABLE SHOPOWNER.JOBS add bonus NUMBER(6);</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Understanding Data Integrity</a:t>
            </a:r>
          </a:p>
        </p:txBody>
      </p:sp>
      <p:grpSp>
        <p:nvGrpSpPr>
          <p:cNvPr id="328771" name="Group 67"/>
          <p:cNvGrpSpPr>
            <a:grpSpLocks/>
          </p:cNvGrpSpPr>
          <p:nvPr/>
        </p:nvGrpSpPr>
        <p:grpSpPr bwMode="auto">
          <a:xfrm>
            <a:off x="369888" y="2303463"/>
            <a:ext cx="8394700" cy="3797300"/>
            <a:chOff x="233" y="1451"/>
            <a:chExt cx="5288" cy="2392"/>
          </a:xfrm>
        </p:grpSpPr>
        <p:grpSp>
          <p:nvGrpSpPr>
            <p:cNvPr id="328708" name="Group 4"/>
            <p:cNvGrpSpPr>
              <a:grpSpLocks/>
            </p:cNvGrpSpPr>
            <p:nvPr/>
          </p:nvGrpSpPr>
          <p:grpSpPr bwMode="auto">
            <a:xfrm>
              <a:off x="2459" y="2085"/>
              <a:ext cx="408" cy="488"/>
              <a:chOff x="2459" y="2428"/>
              <a:chExt cx="408" cy="488"/>
            </a:xfrm>
          </p:grpSpPr>
          <p:sp>
            <p:nvSpPr>
              <p:cNvPr id="328709" name="Oval 5"/>
              <p:cNvSpPr>
                <a:spLocks noChangeArrowheads="1"/>
              </p:cNvSpPr>
              <p:nvPr/>
            </p:nvSpPr>
            <p:spPr bwMode="gray">
              <a:xfrm>
                <a:off x="2459" y="2428"/>
                <a:ext cx="408" cy="424"/>
              </a:xfrm>
              <a:prstGeom prst="ellipse">
                <a:avLst/>
              </a:prstGeom>
              <a:noFill/>
              <a:ln w="28575">
                <a:solidFill>
                  <a:schemeClr val="tx1"/>
                </a:solidFill>
                <a:prstDash val="dash"/>
                <a:round/>
                <a:headEnd/>
                <a:tailEnd/>
              </a:ln>
              <a:effectLst/>
            </p:spPr>
            <p:txBody>
              <a:bodyPr wrap="none" anchor="ctr"/>
              <a:lstStyle/>
              <a:p>
                <a:endParaRPr lang="en-US"/>
              </a:p>
            </p:txBody>
          </p:sp>
          <p:grpSp>
            <p:nvGrpSpPr>
              <p:cNvPr id="328710" name="Group 6"/>
              <p:cNvGrpSpPr>
                <a:grpSpLocks/>
              </p:cNvGrpSpPr>
              <p:nvPr/>
            </p:nvGrpSpPr>
            <p:grpSpPr bwMode="auto">
              <a:xfrm>
                <a:off x="2675" y="2756"/>
                <a:ext cx="81" cy="160"/>
                <a:chOff x="1384" y="703"/>
                <a:chExt cx="81" cy="160"/>
              </a:xfrm>
            </p:grpSpPr>
            <p:sp>
              <p:nvSpPr>
                <p:cNvPr id="328711" name="Line 7"/>
                <p:cNvSpPr>
                  <a:spLocks noChangeShapeType="1"/>
                </p:cNvSpPr>
                <p:nvPr/>
              </p:nvSpPr>
              <p:spPr bwMode="gray">
                <a:xfrm flipV="1">
                  <a:off x="1384" y="784"/>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sp>
              <p:nvSpPr>
                <p:cNvPr id="328712" name="Line 8"/>
                <p:cNvSpPr>
                  <a:spLocks noChangeShapeType="1"/>
                </p:cNvSpPr>
                <p:nvPr/>
              </p:nvSpPr>
              <p:spPr bwMode="gray">
                <a:xfrm>
                  <a:off x="1384" y="703"/>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grpSp>
        </p:grpSp>
        <p:grpSp>
          <p:nvGrpSpPr>
            <p:cNvPr id="328713" name="Group 9"/>
            <p:cNvGrpSpPr>
              <a:grpSpLocks/>
            </p:cNvGrpSpPr>
            <p:nvPr/>
          </p:nvGrpSpPr>
          <p:grpSpPr bwMode="auto">
            <a:xfrm>
              <a:off x="233" y="1453"/>
              <a:ext cx="1032" cy="2212"/>
              <a:chOff x="1246" y="1172"/>
              <a:chExt cx="976" cy="2564"/>
            </a:xfrm>
          </p:grpSpPr>
          <p:sp>
            <p:nvSpPr>
              <p:cNvPr id="328714" name="Rectangle 10"/>
              <p:cNvSpPr>
                <a:spLocks noChangeArrowheads="1"/>
              </p:cNvSpPr>
              <p:nvPr/>
            </p:nvSpPr>
            <p:spPr bwMode="gray">
              <a:xfrm>
                <a:off x="1246" y="1172"/>
                <a:ext cx="976" cy="2564"/>
              </a:xfrm>
              <a:prstGeom prst="rect">
                <a:avLst/>
              </a:prstGeom>
              <a:solidFill>
                <a:srgbClr val="FFFFCC"/>
              </a:solidFill>
              <a:ln w="3175">
                <a:solidFill>
                  <a:schemeClr val="folHlink"/>
                </a:solidFill>
                <a:miter lim="800000"/>
                <a:headEnd/>
                <a:tailEnd/>
              </a:ln>
              <a:effectLst/>
            </p:spPr>
            <p:txBody>
              <a:bodyPr wrap="none" anchor="ctr"/>
              <a:lstStyle/>
              <a:p>
                <a:pPr eaLnBrk="0" hangingPunct="0">
                  <a:spcBef>
                    <a:spcPct val="0"/>
                  </a:spcBef>
                  <a:buClrTx/>
                  <a:buFontTx/>
                  <a:buNone/>
                </a:pPr>
                <a:endParaRPr lang="en-US" sz="1800" b="1">
                  <a:solidFill>
                    <a:schemeClr val="tx1"/>
                  </a:solidFill>
                  <a:latin typeface="Arial" charset="0"/>
                </a:endParaRPr>
              </a:p>
            </p:txBody>
          </p:sp>
          <p:sp>
            <p:nvSpPr>
              <p:cNvPr id="328715" name="Text Box 11"/>
              <p:cNvSpPr txBox="1">
                <a:spLocks noChangeArrowheads="1"/>
              </p:cNvSpPr>
              <p:nvPr/>
            </p:nvSpPr>
            <p:spPr bwMode="gray">
              <a:xfrm>
                <a:off x="1290" y="1213"/>
                <a:ext cx="932" cy="890"/>
              </a:xfrm>
              <a:prstGeom prst="rect">
                <a:avLst/>
              </a:prstGeom>
              <a:noFill/>
              <a:ln w="3175">
                <a:noFill/>
                <a:miter lim="800000"/>
                <a:headEnd/>
                <a:tailEnd/>
              </a:ln>
              <a:effectLst/>
            </p:spPr>
            <p:txBody>
              <a:bodyPr>
                <a:spAutoFit/>
              </a:bodyPr>
              <a:lstStyle/>
              <a:p>
                <a:pPr algn="l" eaLnBrk="0" hangingPunct="0">
                  <a:spcBef>
                    <a:spcPct val="0"/>
                  </a:spcBef>
                  <a:buClrTx/>
                  <a:buFontTx/>
                  <a:buNone/>
                </a:pPr>
                <a:r>
                  <a:rPr lang="en-US" sz="1400" b="1">
                    <a:solidFill>
                      <a:schemeClr val="tx1"/>
                    </a:solidFill>
                    <a:latin typeface="Courier New" pitchFamily="49" charset="0"/>
                  </a:rPr>
                  <a:t>JOB_HISTORY</a:t>
                </a:r>
              </a:p>
              <a:p>
                <a:pPr algn="l" eaLnBrk="0" hangingPunct="0">
                  <a:spcBef>
                    <a:spcPct val="0"/>
                  </a:spcBef>
                  <a:buClrTx/>
                  <a:buFontTx/>
                  <a:buNone/>
                </a:pPr>
                <a:r>
                  <a:rPr lang="en-US" sz="1000" b="1">
                    <a:solidFill>
                      <a:schemeClr val="tx1"/>
                    </a:solidFill>
                    <a:latin typeface="Courier New" pitchFamily="49" charset="0"/>
                  </a:rPr>
                  <a:t>EMPLOYEE_ID (PK,FK)</a:t>
                </a:r>
              </a:p>
              <a:p>
                <a:pPr algn="l" eaLnBrk="0" hangingPunct="0">
                  <a:spcBef>
                    <a:spcPct val="0"/>
                  </a:spcBef>
                  <a:buClrTx/>
                  <a:buFontTx/>
                  <a:buNone/>
                </a:pPr>
                <a:r>
                  <a:rPr lang="en-US" sz="1000" b="1">
                    <a:solidFill>
                      <a:schemeClr val="tx1"/>
                    </a:solidFill>
                    <a:latin typeface="Courier New" pitchFamily="49" charset="0"/>
                  </a:rPr>
                  <a:t>START_DATE (PK)</a:t>
                </a:r>
              </a:p>
              <a:p>
                <a:pPr algn="l" eaLnBrk="0" hangingPunct="0">
                  <a:spcBef>
                    <a:spcPct val="0"/>
                  </a:spcBef>
                  <a:buClrTx/>
                  <a:buFontTx/>
                  <a:buNone/>
                </a:pPr>
                <a:r>
                  <a:rPr lang="en-US" sz="1000" b="1">
                    <a:solidFill>
                      <a:schemeClr val="tx1"/>
                    </a:solidFill>
                    <a:latin typeface="Courier New" pitchFamily="49" charset="0"/>
                  </a:rPr>
                  <a:t>END_DATE</a:t>
                </a:r>
              </a:p>
              <a:p>
                <a:pPr algn="l" eaLnBrk="0" hangingPunct="0">
                  <a:spcBef>
                    <a:spcPct val="0"/>
                  </a:spcBef>
                  <a:buClrTx/>
                  <a:buFontTx/>
                  <a:buNone/>
                </a:pPr>
                <a:r>
                  <a:rPr lang="en-US" sz="1000" b="1">
                    <a:solidFill>
                      <a:schemeClr val="tx1"/>
                    </a:solidFill>
                    <a:latin typeface="Courier New" pitchFamily="49" charset="0"/>
                  </a:rPr>
                  <a:t>JOB_ID (FK)</a:t>
                </a:r>
              </a:p>
              <a:p>
                <a:pPr algn="l" eaLnBrk="0" hangingPunct="0">
                  <a:spcBef>
                    <a:spcPct val="0"/>
                  </a:spcBef>
                  <a:buClrTx/>
                  <a:buFontTx/>
                  <a:buNone/>
                </a:pPr>
                <a:r>
                  <a:rPr lang="en-US" sz="1000" b="1">
                    <a:solidFill>
                      <a:schemeClr val="tx1"/>
                    </a:solidFill>
                    <a:latin typeface="Courier New" pitchFamily="49" charset="0"/>
                  </a:rPr>
                  <a:t>DEPARTMENT_ID (FK)</a:t>
                </a:r>
              </a:p>
            </p:txBody>
          </p:sp>
        </p:grpSp>
        <p:grpSp>
          <p:nvGrpSpPr>
            <p:cNvPr id="328716" name="Group 12"/>
            <p:cNvGrpSpPr>
              <a:grpSpLocks/>
            </p:cNvGrpSpPr>
            <p:nvPr/>
          </p:nvGrpSpPr>
          <p:grpSpPr bwMode="auto">
            <a:xfrm>
              <a:off x="1598" y="1673"/>
              <a:ext cx="1080" cy="1780"/>
              <a:chOff x="2888" y="1756"/>
              <a:chExt cx="976" cy="1780"/>
            </a:xfrm>
          </p:grpSpPr>
          <p:sp>
            <p:nvSpPr>
              <p:cNvPr id="328717" name="Rectangle 13"/>
              <p:cNvSpPr>
                <a:spLocks noChangeArrowheads="1"/>
              </p:cNvSpPr>
              <p:nvPr/>
            </p:nvSpPr>
            <p:spPr bwMode="gray">
              <a:xfrm>
                <a:off x="2888" y="1756"/>
                <a:ext cx="976" cy="1780"/>
              </a:xfrm>
              <a:prstGeom prst="rect">
                <a:avLst/>
              </a:prstGeom>
              <a:solidFill>
                <a:srgbClr val="FFFFCC"/>
              </a:solidFill>
              <a:ln w="3175">
                <a:solidFill>
                  <a:schemeClr val="folHlink"/>
                </a:solidFill>
                <a:miter lim="800000"/>
                <a:headEnd/>
                <a:tailEnd/>
              </a:ln>
              <a:effectLst/>
            </p:spPr>
            <p:txBody>
              <a:bodyPr wrap="none" anchor="ctr"/>
              <a:lstStyle/>
              <a:p>
                <a:pPr eaLnBrk="0" hangingPunct="0">
                  <a:spcBef>
                    <a:spcPct val="0"/>
                  </a:spcBef>
                  <a:buClrTx/>
                  <a:buFontTx/>
                  <a:buNone/>
                </a:pPr>
                <a:endParaRPr lang="en-US" sz="1800" b="1">
                  <a:solidFill>
                    <a:schemeClr val="tx1"/>
                  </a:solidFill>
                  <a:latin typeface="Arial" charset="0"/>
                </a:endParaRPr>
              </a:p>
            </p:txBody>
          </p:sp>
          <p:sp>
            <p:nvSpPr>
              <p:cNvPr id="328718" name="Text Box 14"/>
              <p:cNvSpPr txBox="1">
                <a:spLocks noChangeArrowheads="1"/>
              </p:cNvSpPr>
              <p:nvPr/>
            </p:nvSpPr>
            <p:spPr bwMode="gray">
              <a:xfrm>
                <a:off x="2888" y="1760"/>
                <a:ext cx="932" cy="1248"/>
              </a:xfrm>
              <a:prstGeom prst="rect">
                <a:avLst/>
              </a:prstGeom>
              <a:noFill/>
              <a:ln w="3175">
                <a:noFill/>
                <a:miter lim="800000"/>
                <a:headEnd/>
                <a:tailEnd/>
              </a:ln>
              <a:effectLst/>
            </p:spPr>
            <p:txBody>
              <a:bodyPr>
                <a:spAutoFit/>
              </a:bodyPr>
              <a:lstStyle/>
              <a:p>
                <a:pPr algn="l" eaLnBrk="0" hangingPunct="0">
                  <a:spcBef>
                    <a:spcPct val="0"/>
                  </a:spcBef>
                  <a:buClrTx/>
                  <a:buFontTx/>
                  <a:buNone/>
                </a:pPr>
                <a:r>
                  <a:rPr lang="en-US" sz="1400" b="1">
                    <a:solidFill>
                      <a:schemeClr val="tx1"/>
                    </a:solidFill>
                    <a:latin typeface="Courier New" pitchFamily="49" charset="0"/>
                  </a:rPr>
                  <a:t>EMPLOYEES</a:t>
                </a:r>
              </a:p>
              <a:p>
                <a:pPr algn="l" eaLnBrk="0" hangingPunct="0">
                  <a:spcBef>
                    <a:spcPct val="0"/>
                  </a:spcBef>
                  <a:buClrTx/>
                  <a:buFontTx/>
                  <a:buNone/>
                </a:pPr>
                <a:r>
                  <a:rPr lang="en-US" sz="1000" b="1">
                    <a:solidFill>
                      <a:schemeClr val="tx1"/>
                    </a:solidFill>
                    <a:latin typeface="Courier New" pitchFamily="49" charset="0"/>
                  </a:rPr>
                  <a:t>EMPLOYEE_ID (PK)</a:t>
                </a:r>
              </a:p>
              <a:p>
                <a:pPr algn="l" eaLnBrk="0" hangingPunct="0">
                  <a:spcBef>
                    <a:spcPct val="0"/>
                  </a:spcBef>
                  <a:buClrTx/>
                  <a:buFontTx/>
                  <a:buNone/>
                </a:pPr>
                <a:r>
                  <a:rPr lang="en-US" sz="1000" b="1">
                    <a:solidFill>
                      <a:schemeClr val="tx1"/>
                    </a:solidFill>
                    <a:latin typeface="Courier New" pitchFamily="49" charset="0"/>
                  </a:rPr>
                  <a:t>FIRST_NAME</a:t>
                </a:r>
              </a:p>
              <a:p>
                <a:pPr algn="l" eaLnBrk="0" hangingPunct="0">
                  <a:spcBef>
                    <a:spcPct val="0"/>
                  </a:spcBef>
                  <a:buClrTx/>
                  <a:buFontTx/>
                  <a:buNone/>
                </a:pPr>
                <a:r>
                  <a:rPr lang="en-US" sz="1000" b="1">
                    <a:solidFill>
                      <a:schemeClr val="tx1"/>
                    </a:solidFill>
                    <a:latin typeface="Courier New" pitchFamily="49" charset="0"/>
                  </a:rPr>
                  <a:t>LAST_NAME</a:t>
                </a:r>
              </a:p>
              <a:p>
                <a:pPr algn="l" eaLnBrk="0" hangingPunct="0">
                  <a:spcBef>
                    <a:spcPct val="0"/>
                  </a:spcBef>
                  <a:buClrTx/>
                  <a:buFontTx/>
                  <a:buNone/>
                </a:pPr>
                <a:r>
                  <a:rPr lang="en-US" sz="1000" b="1">
                    <a:solidFill>
                      <a:schemeClr val="tx1"/>
                    </a:solidFill>
                    <a:latin typeface="Courier New" pitchFamily="49" charset="0"/>
                  </a:rPr>
                  <a:t>EMAIL</a:t>
                </a:r>
              </a:p>
              <a:p>
                <a:pPr algn="l" eaLnBrk="0" hangingPunct="0">
                  <a:spcBef>
                    <a:spcPct val="0"/>
                  </a:spcBef>
                  <a:buClrTx/>
                  <a:buFontTx/>
                  <a:buNone/>
                </a:pPr>
                <a:r>
                  <a:rPr lang="en-US" sz="1000" b="1">
                    <a:solidFill>
                      <a:schemeClr val="tx1"/>
                    </a:solidFill>
                    <a:latin typeface="Courier New" pitchFamily="49" charset="0"/>
                  </a:rPr>
                  <a:t>PHONE_NUMBER</a:t>
                </a:r>
              </a:p>
              <a:p>
                <a:pPr algn="l" eaLnBrk="0" hangingPunct="0">
                  <a:spcBef>
                    <a:spcPct val="0"/>
                  </a:spcBef>
                  <a:buClrTx/>
                  <a:buFontTx/>
                  <a:buNone/>
                </a:pPr>
                <a:r>
                  <a:rPr lang="en-US" sz="1000" b="1">
                    <a:solidFill>
                      <a:schemeClr val="tx1"/>
                    </a:solidFill>
                    <a:latin typeface="Courier New" pitchFamily="49" charset="0"/>
                  </a:rPr>
                  <a:t>HIRE_DATE</a:t>
                </a:r>
              </a:p>
              <a:p>
                <a:pPr algn="l" eaLnBrk="0" hangingPunct="0">
                  <a:spcBef>
                    <a:spcPct val="0"/>
                  </a:spcBef>
                  <a:buClrTx/>
                  <a:buFontTx/>
                  <a:buNone/>
                </a:pPr>
                <a:r>
                  <a:rPr lang="en-US" sz="1000" b="1">
                    <a:solidFill>
                      <a:schemeClr val="tx1"/>
                    </a:solidFill>
                    <a:latin typeface="Courier New" pitchFamily="49" charset="0"/>
                  </a:rPr>
                  <a:t>JOB_ID (FK)</a:t>
                </a:r>
              </a:p>
              <a:p>
                <a:pPr algn="l" eaLnBrk="0" hangingPunct="0">
                  <a:spcBef>
                    <a:spcPct val="0"/>
                  </a:spcBef>
                  <a:buClrTx/>
                  <a:buFontTx/>
                  <a:buNone/>
                </a:pPr>
                <a:r>
                  <a:rPr lang="en-US" sz="1000" b="1">
                    <a:solidFill>
                      <a:schemeClr val="tx1"/>
                    </a:solidFill>
                    <a:latin typeface="Courier New" pitchFamily="49" charset="0"/>
                  </a:rPr>
                  <a:t>SALARY</a:t>
                </a:r>
              </a:p>
              <a:p>
                <a:pPr algn="l" eaLnBrk="0" hangingPunct="0">
                  <a:spcBef>
                    <a:spcPct val="0"/>
                  </a:spcBef>
                  <a:buClrTx/>
                  <a:buFontTx/>
                  <a:buNone/>
                </a:pPr>
                <a:r>
                  <a:rPr lang="en-US" sz="1000" b="1">
                    <a:solidFill>
                      <a:schemeClr val="tx1"/>
                    </a:solidFill>
                    <a:latin typeface="Courier New" pitchFamily="49" charset="0"/>
                  </a:rPr>
                  <a:t>COMMISION_PCT</a:t>
                </a:r>
              </a:p>
              <a:p>
                <a:pPr algn="l" eaLnBrk="0" hangingPunct="0">
                  <a:spcBef>
                    <a:spcPct val="0"/>
                  </a:spcBef>
                  <a:buClrTx/>
                  <a:buFontTx/>
                  <a:buNone/>
                </a:pPr>
                <a:r>
                  <a:rPr lang="en-US" sz="1000" b="1">
                    <a:solidFill>
                      <a:schemeClr val="tx1"/>
                    </a:solidFill>
                    <a:latin typeface="Courier New" pitchFamily="49" charset="0"/>
                  </a:rPr>
                  <a:t>MANAGER_ID (FK)</a:t>
                </a:r>
              </a:p>
              <a:p>
                <a:pPr algn="l" eaLnBrk="0" hangingPunct="0">
                  <a:spcBef>
                    <a:spcPct val="0"/>
                  </a:spcBef>
                  <a:buClrTx/>
                  <a:buFontTx/>
                  <a:buNone/>
                </a:pPr>
                <a:r>
                  <a:rPr lang="en-US" sz="1000" b="1">
                    <a:solidFill>
                      <a:schemeClr val="tx1"/>
                    </a:solidFill>
                    <a:latin typeface="Courier New" pitchFamily="49" charset="0"/>
                  </a:rPr>
                  <a:t>DEPARTMENT_ID (FK)</a:t>
                </a:r>
              </a:p>
            </p:txBody>
          </p:sp>
        </p:grpSp>
        <p:grpSp>
          <p:nvGrpSpPr>
            <p:cNvPr id="328719" name="Group 15"/>
            <p:cNvGrpSpPr>
              <a:grpSpLocks/>
            </p:cNvGrpSpPr>
            <p:nvPr/>
          </p:nvGrpSpPr>
          <p:grpSpPr bwMode="auto">
            <a:xfrm>
              <a:off x="3053" y="1453"/>
              <a:ext cx="1027" cy="886"/>
              <a:chOff x="4341" y="1266"/>
              <a:chExt cx="995" cy="886"/>
            </a:xfrm>
          </p:grpSpPr>
          <p:sp>
            <p:nvSpPr>
              <p:cNvPr id="328720" name="Rectangle 16"/>
              <p:cNvSpPr>
                <a:spLocks noChangeArrowheads="1"/>
              </p:cNvSpPr>
              <p:nvPr/>
            </p:nvSpPr>
            <p:spPr bwMode="gray">
              <a:xfrm>
                <a:off x="4349" y="1266"/>
                <a:ext cx="976" cy="886"/>
              </a:xfrm>
              <a:prstGeom prst="rect">
                <a:avLst/>
              </a:prstGeom>
              <a:solidFill>
                <a:srgbClr val="FFFFCC"/>
              </a:solidFill>
              <a:ln w="3175">
                <a:solidFill>
                  <a:schemeClr val="folHlink"/>
                </a:solidFill>
                <a:miter lim="800000"/>
                <a:headEnd/>
                <a:tailEnd/>
              </a:ln>
              <a:effectLst/>
            </p:spPr>
            <p:txBody>
              <a:bodyPr wrap="none" anchor="ctr"/>
              <a:lstStyle/>
              <a:p>
                <a:pPr eaLnBrk="0" hangingPunct="0">
                  <a:spcBef>
                    <a:spcPct val="0"/>
                  </a:spcBef>
                  <a:buClrTx/>
                  <a:buFontTx/>
                  <a:buNone/>
                </a:pPr>
                <a:endParaRPr lang="en-US" sz="1800" b="1">
                  <a:solidFill>
                    <a:schemeClr val="tx1"/>
                  </a:solidFill>
                  <a:latin typeface="Arial" charset="0"/>
                </a:endParaRPr>
              </a:p>
            </p:txBody>
          </p:sp>
          <p:sp>
            <p:nvSpPr>
              <p:cNvPr id="328721" name="Text Box 17"/>
              <p:cNvSpPr txBox="1">
                <a:spLocks noChangeArrowheads="1"/>
              </p:cNvSpPr>
              <p:nvPr/>
            </p:nvSpPr>
            <p:spPr bwMode="gray">
              <a:xfrm>
                <a:off x="4341" y="1280"/>
                <a:ext cx="995" cy="576"/>
              </a:xfrm>
              <a:prstGeom prst="rect">
                <a:avLst/>
              </a:prstGeom>
              <a:noFill/>
              <a:ln w="3175">
                <a:noFill/>
                <a:miter lim="800000"/>
                <a:headEnd/>
                <a:tailEnd/>
              </a:ln>
              <a:effectLst/>
            </p:spPr>
            <p:txBody>
              <a:bodyPr>
                <a:spAutoFit/>
              </a:bodyPr>
              <a:lstStyle/>
              <a:p>
                <a:pPr algn="l" eaLnBrk="0" hangingPunct="0">
                  <a:spcBef>
                    <a:spcPct val="0"/>
                  </a:spcBef>
                  <a:buClrTx/>
                  <a:buFontTx/>
                  <a:buNone/>
                </a:pPr>
                <a:r>
                  <a:rPr lang="en-US" sz="1400" b="1">
                    <a:solidFill>
                      <a:schemeClr val="tx1"/>
                    </a:solidFill>
                    <a:latin typeface="Courier New" pitchFamily="49" charset="0"/>
                  </a:rPr>
                  <a:t>DEPARTMENTS</a:t>
                </a:r>
              </a:p>
              <a:p>
                <a:pPr algn="l" eaLnBrk="0" hangingPunct="0">
                  <a:spcBef>
                    <a:spcPct val="0"/>
                  </a:spcBef>
                  <a:buClrTx/>
                  <a:buFontTx/>
                  <a:buNone/>
                </a:pPr>
                <a:r>
                  <a:rPr lang="en-US" sz="1000" b="1">
                    <a:solidFill>
                      <a:schemeClr val="tx1"/>
                    </a:solidFill>
                    <a:latin typeface="Courier New" pitchFamily="49" charset="0"/>
                  </a:rPr>
                  <a:t>DEPARTMENT_ID (PK)</a:t>
                </a:r>
              </a:p>
              <a:p>
                <a:pPr algn="l" eaLnBrk="0" hangingPunct="0">
                  <a:spcBef>
                    <a:spcPct val="0"/>
                  </a:spcBef>
                  <a:buClrTx/>
                  <a:buFontTx/>
                  <a:buNone/>
                </a:pPr>
                <a:r>
                  <a:rPr lang="en-US" sz="1000" b="1">
                    <a:solidFill>
                      <a:schemeClr val="tx1"/>
                    </a:solidFill>
                    <a:latin typeface="Courier New" pitchFamily="49" charset="0"/>
                  </a:rPr>
                  <a:t>DEPARTMENT_NAME</a:t>
                </a:r>
              </a:p>
              <a:p>
                <a:pPr algn="l" eaLnBrk="0" hangingPunct="0">
                  <a:spcBef>
                    <a:spcPct val="0"/>
                  </a:spcBef>
                  <a:buClrTx/>
                  <a:buFontTx/>
                  <a:buNone/>
                </a:pPr>
                <a:r>
                  <a:rPr lang="en-US" sz="1000" b="1">
                    <a:solidFill>
                      <a:schemeClr val="tx1"/>
                    </a:solidFill>
                    <a:latin typeface="Courier New" pitchFamily="49" charset="0"/>
                  </a:rPr>
                  <a:t>MANAGER_ID</a:t>
                </a:r>
              </a:p>
              <a:p>
                <a:pPr algn="l" eaLnBrk="0" hangingPunct="0">
                  <a:spcBef>
                    <a:spcPct val="0"/>
                  </a:spcBef>
                  <a:buClrTx/>
                  <a:buFontTx/>
                  <a:buNone/>
                </a:pPr>
                <a:r>
                  <a:rPr lang="en-US" sz="1000" b="1">
                    <a:solidFill>
                      <a:schemeClr val="tx1"/>
                    </a:solidFill>
                    <a:latin typeface="Courier New" pitchFamily="49" charset="0"/>
                  </a:rPr>
                  <a:t>LOCATION_ID (FK)</a:t>
                </a:r>
              </a:p>
            </p:txBody>
          </p:sp>
        </p:grpSp>
        <p:grpSp>
          <p:nvGrpSpPr>
            <p:cNvPr id="328722" name="Group 18"/>
            <p:cNvGrpSpPr>
              <a:grpSpLocks/>
            </p:cNvGrpSpPr>
            <p:nvPr/>
          </p:nvGrpSpPr>
          <p:grpSpPr bwMode="auto">
            <a:xfrm>
              <a:off x="3061" y="2875"/>
              <a:ext cx="1027" cy="790"/>
              <a:chOff x="4341" y="1266"/>
              <a:chExt cx="995" cy="886"/>
            </a:xfrm>
          </p:grpSpPr>
          <p:sp>
            <p:nvSpPr>
              <p:cNvPr id="328723" name="Rectangle 19"/>
              <p:cNvSpPr>
                <a:spLocks noChangeArrowheads="1"/>
              </p:cNvSpPr>
              <p:nvPr/>
            </p:nvSpPr>
            <p:spPr bwMode="gray">
              <a:xfrm>
                <a:off x="4349" y="1266"/>
                <a:ext cx="976" cy="886"/>
              </a:xfrm>
              <a:prstGeom prst="rect">
                <a:avLst/>
              </a:prstGeom>
              <a:solidFill>
                <a:srgbClr val="FFFFCC"/>
              </a:solidFill>
              <a:ln w="3175">
                <a:solidFill>
                  <a:schemeClr val="folHlink"/>
                </a:solidFill>
                <a:miter lim="800000"/>
                <a:headEnd/>
                <a:tailEnd/>
              </a:ln>
              <a:effectLst/>
            </p:spPr>
            <p:txBody>
              <a:bodyPr wrap="none" anchor="ctr"/>
              <a:lstStyle/>
              <a:p>
                <a:pPr eaLnBrk="0" hangingPunct="0">
                  <a:spcBef>
                    <a:spcPct val="0"/>
                  </a:spcBef>
                  <a:buClrTx/>
                  <a:buFontTx/>
                  <a:buNone/>
                </a:pPr>
                <a:endParaRPr lang="en-US" sz="1800" b="1">
                  <a:solidFill>
                    <a:schemeClr val="tx1"/>
                  </a:solidFill>
                  <a:latin typeface="Arial" charset="0"/>
                </a:endParaRPr>
              </a:p>
            </p:txBody>
          </p:sp>
          <p:sp>
            <p:nvSpPr>
              <p:cNvPr id="328724" name="Text Box 20"/>
              <p:cNvSpPr txBox="1">
                <a:spLocks noChangeArrowheads="1"/>
              </p:cNvSpPr>
              <p:nvPr/>
            </p:nvSpPr>
            <p:spPr bwMode="gray">
              <a:xfrm>
                <a:off x="4341" y="1279"/>
                <a:ext cx="995" cy="646"/>
              </a:xfrm>
              <a:prstGeom prst="rect">
                <a:avLst/>
              </a:prstGeom>
              <a:noFill/>
              <a:ln w="3175">
                <a:noFill/>
                <a:miter lim="800000"/>
                <a:headEnd/>
                <a:tailEnd/>
              </a:ln>
              <a:effectLst/>
            </p:spPr>
            <p:txBody>
              <a:bodyPr>
                <a:spAutoFit/>
              </a:bodyPr>
              <a:lstStyle/>
              <a:p>
                <a:pPr algn="l" eaLnBrk="0" hangingPunct="0">
                  <a:spcBef>
                    <a:spcPct val="0"/>
                  </a:spcBef>
                  <a:buClrTx/>
                  <a:buFontTx/>
                  <a:buNone/>
                </a:pPr>
                <a:r>
                  <a:rPr lang="en-US" sz="1400" b="1">
                    <a:solidFill>
                      <a:schemeClr val="tx1"/>
                    </a:solidFill>
                    <a:latin typeface="Courier New" pitchFamily="49" charset="0"/>
                  </a:rPr>
                  <a:t>JOBS</a:t>
                </a:r>
              </a:p>
              <a:p>
                <a:pPr algn="l" eaLnBrk="0" hangingPunct="0">
                  <a:spcBef>
                    <a:spcPct val="0"/>
                  </a:spcBef>
                  <a:buClrTx/>
                  <a:buFontTx/>
                  <a:buNone/>
                </a:pPr>
                <a:r>
                  <a:rPr lang="en-US" sz="1000" b="1">
                    <a:solidFill>
                      <a:schemeClr val="tx1"/>
                    </a:solidFill>
                    <a:latin typeface="Courier New" pitchFamily="49" charset="0"/>
                  </a:rPr>
                  <a:t>JOB_ID (PK)</a:t>
                </a:r>
              </a:p>
              <a:p>
                <a:pPr algn="l" eaLnBrk="0" hangingPunct="0">
                  <a:spcBef>
                    <a:spcPct val="0"/>
                  </a:spcBef>
                  <a:buClrTx/>
                  <a:buFontTx/>
                  <a:buNone/>
                </a:pPr>
                <a:r>
                  <a:rPr lang="en-US" sz="1000" b="1">
                    <a:solidFill>
                      <a:schemeClr val="tx1"/>
                    </a:solidFill>
                    <a:latin typeface="Courier New" pitchFamily="49" charset="0"/>
                  </a:rPr>
                  <a:t>JOB_TITLE</a:t>
                </a:r>
              </a:p>
              <a:p>
                <a:pPr algn="l" eaLnBrk="0" hangingPunct="0">
                  <a:spcBef>
                    <a:spcPct val="0"/>
                  </a:spcBef>
                  <a:buClrTx/>
                  <a:buFontTx/>
                  <a:buNone/>
                </a:pPr>
                <a:r>
                  <a:rPr lang="en-US" sz="1000" b="1">
                    <a:solidFill>
                      <a:schemeClr val="tx1"/>
                    </a:solidFill>
                    <a:latin typeface="Courier New" pitchFamily="49" charset="0"/>
                  </a:rPr>
                  <a:t>MIN_SALARY</a:t>
                </a:r>
              </a:p>
              <a:p>
                <a:pPr algn="l" eaLnBrk="0" hangingPunct="0">
                  <a:spcBef>
                    <a:spcPct val="0"/>
                  </a:spcBef>
                  <a:buClrTx/>
                  <a:buFontTx/>
                  <a:buNone/>
                </a:pPr>
                <a:r>
                  <a:rPr lang="en-US" sz="1000" b="1">
                    <a:solidFill>
                      <a:schemeClr val="tx1"/>
                    </a:solidFill>
                    <a:latin typeface="Courier New" pitchFamily="49" charset="0"/>
                  </a:rPr>
                  <a:t>MAX_SALARY</a:t>
                </a:r>
              </a:p>
            </p:txBody>
          </p:sp>
        </p:grpSp>
        <p:sp>
          <p:nvSpPr>
            <p:cNvPr id="328725" name="Rectangle 21"/>
            <p:cNvSpPr>
              <a:spLocks noChangeArrowheads="1"/>
            </p:cNvSpPr>
            <p:nvPr/>
          </p:nvSpPr>
          <p:spPr bwMode="gray">
            <a:xfrm>
              <a:off x="4398" y="3452"/>
              <a:ext cx="1087" cy="391"/>
            </a:xfrm>
            <a:prstGeom prst="rect">
              <a:avLst/>
            </a:prstGeom>
            <a:solidFill>
              <a:srgbClr val="FFFFCC"/>
            </a:solidFill>
            <a:ln w="3175">
              <a:solidFill>
                <a:schemeClr val="folHlink"/>
              </a:solidFill>
              <a:miter lim="800000"/>
              <a:headEnd/>
              <a:tailEnd/>
            </a:ln>
            <a:effectLst/>
          </p:spPr>
          <p:txBody>
            <a:bodyPr wrap="none" anchor="ctr"/>
            <a:lstStyle/>
            <a:p>
              <a:pPr eaLnBrk="0" hangingPunct="0">
                <a:spcBef>
                  <a:spcPct val="0"/>
                </a:spcBef>
                <a:buClrTx/>
                <a:buFontTx/>
                <a:buNone/>
              </a:pPr>
              <a:endParaRPr lang="en-US" sz="1800" b="1">
                <a:solidFill>
                  <a:schemeClr val="tx1"/>
                </a:solidFill>
                <a:latin typeface="Arial" charset="0"/>
              </a:endParaRPr>
            </a:p>
          </p:txBody>
        </p:sp>
        <p:sp>
          <p:nvSpPr>
            <p:cNvPr id="328726" name="Text Box 22"/>
            <p:cNvSpPr txBox="1">
              <a:spLocks noChangeArrowheads="1"/>
            </p:cNvSpPr>
            <p:nvPr/>
          </p:nvSpPr>
          <p:spPr bwMode="gray">
            <a:xfrm>
              <a:off x="4389" y="3459"/>
              <a:ext cx="1108" cy="384"/>
            </a:xfrm>
            <a:prstGeom prst="rect">
              <a:avLst/>
            </a:prstGeom>
            <a:noFill/>
            <a:ln w="3175">
              <a:noFill/>
              <a:miter lim="800000"/>
              <a:headEnd/>
              <a:tailEnd/>
            </a:ln>
            <a:effectLst/>
          </p:spPr>
          <p:txBody>
            <a:bodyPr>
              <a:spAutoFit/>
            </a:bodyPr>
            <a:lstStyle/>
            <a:p>
              <a:pPr algn="l" eaLnBrk="0" hangingPunct="0">
                <a:spcBef>
                  <a:spcPct val="0"/>
                </a:spcBef>
                <a:buClrTx/>
                <a:buFontTx/>
                <a:buNone/>
              </a:pPr>
              <a:r>
                <a:rPr lang="en-US" sz="1400" b="1">
                  <a:solidFill>
                    <a:schemeClr val="tx1"/>
                  </a:solidFill>
                  <a:latin typeface="Courier New" pitchFamily="49" charset="0"/>
                </a:rPr>
                <a:t>REGIONS</a:t>
              </a:r>
            </a:p>
            <a:p>
              <a:pPr algn="l" eaLnBrk="0" hangingPunct="0">
                <a:spcBef>
                  <a:spcPct val="0"/>
                </a:spcBef>
                <a:buClrTx/>
                <a:buFontTx/>
                <a:buNone/>
              </a:pPr>
              <a:r>
                <a:rPr lang="en-US" sz="1000" b="1">
                  <a:solidFill>
                    <a:schemeClr val="tx1"/>
                  </a:solidFill>
                  <a:latin typeface="Courier New" pitchFamily="49" charset="0"/>
                </a:rPr>
                <a:t>REGION_ID (PK)</a:t>
              </a:r>
            </a:p>
            <a:p>
              <a:pPr algn="l" eaLnBrk="0" hangingPunct="0">
                <a:spcBef>
                  <a:spcPct val="0"/>
                </a:spcBef>
                <a:buClrTx/>
                <a:buFontTx/>
                <a:buNone/>
              </a:pPr>
              <a:r>
                <a:rPr lang="en-US" sz="1000" b="1">
                  <a:solidFill>
                    <a:schemeClr val="tx1"/>
                  </a:solidFill>
                  <a:latin typeface="Courier New" pitchFamily="49" charset="0"/>
                </a:rPr>
                <a:t>REGION_NAME</a:t>
              </a:r>
            </a:p>
          </p:txBody>
        </p:sp>
        <p:sp>
          <p:nvSpPr>
            <p:cNvPr id="328727" name="Rectangle 23"/>
            <p:cNvSpPr>
              <a:spLocks noChangeArrowheads="1"/>
            </p:cNvSpPr>
            <p:nvPr/>
          </p:nvSpPr>
          <p:spPr bwMode="gray">
            <a:xfrm>
              <a:off x="4398" y="2722"/>
              <a:ext cx="1087" cy="489"/>
            </a:xfrm>
            <a:prstGeom prst="rect">
              <a:avLst/>
            </a:prstGeom>
            <a:solidFill>
              <a:srgbClr val="FFFFCC"/>
            </a:solidFill>
            <a:ln w="3175">
              <a:solidFill>
                <a:schemeClr val="folHlink"/>
              </a:solidFill>
              <a:miter lim="800000"/>
              <a:headEnd/>
              <a:tailEnd/>
            </a:ln>
            <a:effectLst/>
          </p:spPr>
          <p:txBody>
            <a:bodyPr wrap="none" anchor="ctr"/>
            <a:lstStyle/>
            <a:p>
              <a:pPr eaLnBrk="0" hangingPunct="0">
                <a:spcBef>
                  <a:spcPct val="0"/>
                </a:spcBef>
                <a:buClrTx/>
                <a:buFontTx/>
                <a:buNone/>
              </a:pPr>
              <a:endParaRPr lang="en-US" sz="1800" b="1">
                <a:solidFill>
                  <a:schemeClr val="tx1"/>
                </a:solidFill>
                <a:latin typeface="Arial" charset="0"/>
              </a:endParaRPr>
            </a:p>
          </p:txBody>
        </p:sp>
        <p:sp>
          <p:nvSpPr>
            <p:cNvPr id="328728" name="Text Box 24"/>
            <p:cNvSpPr txBox="1">
              <a:spLocks noChangeArrowheads="1"/>
            </p:cNvSpPr>
            <p:nvPr/>
          </p:nvSpPr>
          <p:spPr bwMode="gray">
            <a:xfrm>
              <a:off x="4389" y="2731"/>
              <a:ext cx="1108" cy="480"/>
            </a:xfrm>
            <a:prstGeom prst="rect">
              <a:avLst/>
            </a:prstGeom>
            <a:noFill/>
            <a:ln w="3175">
              <a:noFill/>
              <a:miter lim="800000"/>
              <a:headEnd/>
              <a:tailEnd/>
            </a:ln>
            <a:effectLst/>
          </p:spPr>
          <p:txBody>
            <a:bodyPr>
              <a:spAutoFit/>
            </a:bodyPr>
            <a:lstStyle/>
            <a:p>
              <a:pPr algn="l" eaLnBrk="0" hangingPunct="0">
                <a:spcBef>
                  <a:spcPct val="0"/>
                </a:spcBef>
                <a:buClrTx/>
                <a:buFontTx/>
                <a:buNone/>
              </a:pPr>
              <a:r>
                <a:rPr lang="en-US" sz="1400" b="1">
                  <a:solidFill>
                    <a:schemeClr val="tx1"/>
                  </a:solidFill>
                  <a:latin typeface="Courier New" pitchFamily="49" charset="0"/>
                </a:rPr>
                <a:t>COUNTRIES</a:t>
              </a:r>
            </a:p>
            <a:p>
              <a:pPr algn="l" eaLnBrk="0" hangingPunct="0">
                <a:spcBef>
                  <a:spcPct val="0"/>
                </a:spcBef>
                <a:buClrTx/>
                <a:buFontTx/>
                <a:buNone/>
              </a:pPr>
              <a:r>
                <a:rPr lang="en-US" sz="1000" b="1">
                  <a:solidFill>
                    <a:schemeClr val="tx1"/>
                  </a:solidFill>
                  <a:latin typeface="Courier New" pitchFamily="49" charset="0"/>
                </a:rPr>
                <a:t>COUNTRY_ID (PK)</a:t>
              </a:r>
            </a:p>
            <a:p>
              <a:pPr algn="l" eaLnBrk="0" hangingPunct="0">
                <a:spcBef>
                  <a:spcPct val="0"/>
                </a:spcBef>
                <a:buClrTx/>
                <a:buFontTx/>
                <a:buNone/>
              </a:pPr>
              <a:r>
                <a:rPr lang="en-US" sz="1000" b="1">
                  <a:solidFill>
                    <a:schemeClr val="tx1"/>
                  </a:solidFill>
                  <a:latin typeface="Courier New" pitchFamily="49" charset="0"/>
                </a:rPr>
                <a:t>COUNTRY_NAME</a:t>
              </a:r>
            </a:p>
            <a:p>
              <a:pPr algn="l" eaLnBrk="0" hangingPunct="0">
                <a:spcBef>
                  <a:spcPct val="0"/>
                </a:spcBef>
                <a:buClrTx/>
                <a:buFontTx/>
                <a:buNone/>
              </a:pPr>
              <a:r>
                <a:rPr lang="en-US" sz="1000" b="1">
                  <a:solidFill>
                    <a:schemeClr val="tx1"/>
                  </a:solidFill>
                  <a:latin typeface="Courier New" pitchFamily="49" charset="0"/>
                </a:rPr>
                <a:t>REGION_ID (FK)</a:t>
              </a:r>
            </a:p>
          </p:txBody>
        </p:sp>
        <p:grpSp>
          <p:nvGrpSpPr>
            <p:cNvPr id="328729" name="Group 25"/>
            <p:cNvGrpSpPr>
              <a:grpSpLocks/>
            </p:cNvGrpSpPr>
            <p:nvPr/>
          </p:nvGrpSpPr>
          <p:grpSpPr bwMode="auto">
            <a:xfrm>
              <a:off x="4398" y="1451"/>
              <a:ext cx="1123" cy="1044"/>
              <a:chOff x="4398" y="826"/>
              <a:chExt cx="1123" cy="1044"/>
            </a:xfrm>
          </p:grpSpPr>
          <p:sp>
            <p:nvSpPr>
              <p:cNvPr id="328730" name="Rectangle 26"/>
              <p:cNvSpPr>
                <a:spLocks noChangeArrowheads="1"/>
              </p:cNvSpPr>
              <p:nvPr/>
            </p:nvSpPr>
            <p:spPr bwMode="gray">
              <a:xfrm>
                <a:off x="4398" y="833"/>
                <a:ext cx="1087" cy="1037"/>
              </a:xfrm>
              <a:prstGeom prst="rect">
                <a:avLst/>
              </a:prstGeom>
              <a:solidFill>
                <a:srgbClr val="FFFFCC"/>
              </a:solidFill>
              <a:ln w="3175">
                <a:solidFill>
                  <a:schemeClr val="folHlink"/>
                </a:solidFill>
                <a:miter lim="800000"/>
                <a:headEnd/>
                <a:tailEnd/>
              </a:ln>
              <a:effectLst/>
            </p:spPr>
            <p:txBody>
              <a:bodyPr wrap="none" anchor="ctr"/>
              <a:lstStyle/>
              <a:p>
                <a:pPr eaLnBrk="0" hangingPunct="0">
                  <a:spcBef>
                    <a:spcPct val="0"/>
                  </a:spcBef>
                  <a:buClrTx/>
                  <a:buFontTx/>
                  <a:buNone/>
                </a:pPr>
                <a:endParaRPr lang="en-US" sz="1800" b="1">
                  <a:solidFill>
                    <a:schemeClr val="tx1"/>
                  </a:solidFill>
                  <a:latin typeface="Arial" charset="0"/>
                </a:endParaRPr>
              </a:p>
            </p:txBody>
          </p:sp>
          <p:sp>
            <p:nvSpPr>
              <p:cNvPr id="328731" name="Text Box 27"/>
              <p:cNvSpPr txBox="1">
                <a:spLocks noChangeArrowheads="1"/>
              </p:cNvSpPr>
              <p:nvPr/>
            </p:nvSpPr>
            <p:spPr bwMode="gray">
              <a:xfrm>
                <a:off x="4413" y="826"/>
                <a:ext cx="1108" cy="768"/>
              </a:xfrm>
              <a:prstGeom prst="rect">
                <a:avLst/>
              </a:prstGeom>
              <a:noFill/>
              <a:ln w="3175">
                <a:noFill/>
                <a:miter lim="800000"/>
                <a:headEnd/>
                <a:tailEnd/>
              </a:ln>
              <a:effectLst/>
            </p:spPr>
            <p:txBody>
              <a:bodyPr>
                <a:spAutoFit/>
              </a:bodyPr>
              <a:lstStyle/>
              <a:p>
                <a:pPr algn="l" eaLnBrk="0" hangingPunct="0">
                  <a:spcBef>
                    <a:spcPct val="0"/>
                  </a:spcBef>
                  <a:buClrTx/>
                  <a:buFontTx/>
                  <a:buNone/>
                </a:pPr>
                <a:r>
                  <a:rPr lang="en-US" sz="1400" b="1">
                    <a:solidFill>
                      <a:schemeClr val="tx1"/>
                    </a:solidFill>
                    <a:latin typeface="Courier New" pitchFamily="49" charset="0"/>
                  </a:rPr>
                  <a:t>LOCATIONS</a:t>
                </a:r>
              </a:p>
              <a:p>
                <a:pPr algn="l" eaLnBrk="0" hangingPunct="0">
                  <a:spcBef>
                    <a:spcPct val="0"/>
                  </a:spcBef>
                  <a:buClrTx/>
                  <a:buFontTx/>
                  <a:buNone/>
                </a:pPr>
                <a:r>
                  <a:rPr lang="en-US" sz="1000" b="1">
                    <a:solidFill>
                      <a:schemeClr val="tx1"/>
                    </a:solidFill>
                    <a:latin typeface="Courier New" pitchFamily="49" charset="0"/>
                  </a:rPr>
                  <a:t>LOCATION_ID (PK)</a:t>
                </a:r>
              </a:p>
              <a:p>
                <a:pPr algn="l" eaLnBrk="0" hangingPunct="0">
                  <a:spcBef>
                    <a:spcPct val="0"/>
                  </a:spcBef>
                  <a:buClrTx/>
                  <a:buFontTx/>
                  <a:buNone/>
                </a:pPr>
                <a:r>
                  <a:rPr lang="en-US" sz="1000" b="1">
                    <a:solidFill>
                      <a:schemeClr val="tx1"/>
                    </a:solidFill>
                    <a:latin typeface="Courier New" pitchFamily="49" charset="0"/>
                  </a:rPr>
                  <a:t>STREET_ADDRESS</a:t>
                </a:r>
              </a:p>
              <a:p>
                <a:pPr algn="l" eaLnBrk="0" hangingPunct="0">
                  <a:spcBef>
                    <a:spcPct val="0"/>
                  </a:spcBef>
                  <a:buClrTx/>
                  <a:buFontTx/>
                  <a:buNone/>
                </a:pPr>
                <a:r>
                  <a:rPr lang="en-US" sz="1000" b="1">
                    <a:solidFill>
                      <a:schemeClr val="tx1"/>
                    </a:solidFill>
                    <a:latin typeface="Courier New" pitchFamily="49" charset="0"/>
                  </a:rPr>
                  <a:t>POSTAL_CODE</a:t>
                </a:r>
              </a:p>
              <a:p>
                <a:pPr algn="l" eaLnBrk="0" hangingPunct="0">
                  <a:spcBef>
                    <a:spcPct val="0"/>
                  </a:spcBef>
                  <a:buClrTx/>
                  <a:buFontTx/>
                  <a:buNone/>
                </a:pPr>
                <a:r>
                  <a:rPr lang="en-US" sz="1000" b="1">
                    <a:solidFill>
                      <a:schemeClr val="tx1"/>
                    </a:solidFill>
                    <a:latin typeface="Courier New" pitchFamily="49" charset="0"/>
                  </a:rPr>
                  <a:t>CITY</a:t>
                </a:r>
              </a:p>
              <a:p>
                <a:pPr algn="l" eaLnBrk="0" hangingPunct="0">
                  <a:spcBef>
                    <a:spcPct val="0"/>
                  </a:spcBef>
                  <a:buClrTx/>
                  <a:buFontTx/>
                  <a:buNone/>
                </a:pPr>
                <a:r>
                  <a:rPr lang="en-US" sz="1000" b="1">
                    <a:solidFill>
                      <a:schemeClr val="tx1"/>
                    </a:solidFill>
                    <a:latin typeface="Courier New" pitchFamily="49" charset="0"/>
                  </a:rPr>
                  <a:t>STATE_PROVINCE</a:t>
                </a:r>
              </a:p>
              <a:p>
                <a:pPr algn="l" eaLnBrk="0" hangingPunct="0">
                  <a:spcBef>
                    <a:spcPct val="0"/>
                  </a:spcBef>
                  <a:buClrTx/>
                  <a:buFontTx/>
                  <a:buNone/>
                </a:pPr>
                <a:r>
                  <a:rPr lang="en-US" sz="1000" b="1">
                    <a:solidFill>
                      <a:schemeClr val="tx1"/>
                    </a:solidFill>
                    <a:latin typeface="Courier New" pitchFamily="49" charset="0"/>
                  </a:rPr>
                  <a:t>COUNTRY_ID (FK)</a:t>
                </a:r>
              </a:p>
            </p:txBody>
          </p:sp>
        </p:grpSp>
        <p:sp>
          <p:nvSpPr>
            <p:cNvPr id="328732" name="Line 28"/>
            <p:cNvSpPr>
              <a:spLocks noChangeShapeType="1"/>
            </p:cNvSpPr>
            <p:nvPr/>
          </p:nvSpPr>
          <p:spPr bwMode="gray">
            <a:xfrm>
              <a:off x="1264" y="1597"/>
              <a:ext cx="1808" cy="16"/>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328733" name="Line 29"/>
            <p:cNvSpPr>
              <a:spLocks noChangeShapeType="1"/>
            </p:cNvSpPr>
            <p:nvPr/>
          </p:nvSpPr>
          <p:spPr bwMode="gray">
            <a:xfrm>
              <a:off x="1264" y="3501"/>
              <a:ext cx="1808" cy="3"/>
            </a:xfrm>
            <a:prstGeom prst="line">
              <a:avLst/>
            </a:prstGeom>
            <a:noFill/>
            <a:ln w="28575">
              <a:solidFill>
                <a:schemeClr val="tx1"/>
              </a:solidFill>
              <a:round/>
              <a:headEnd type="none" w="sm" len="sm"/>
              <a:tailEnd type="none" w="sm" len="sm"/>
            </a:ln>
            <a:effectLst/>
          </p:spPr>
          <p:txBody>
            <a:bodyPr/>
            <a:lstStyle/>
            <a:p>
              <a:endParaRPr lang="en-US"/>
            </a:p>
          </p:txBody>
        </p:sp>
        <p:grpSp>
          <p:nvGrpSpPr>
            <p:cNvPr id="328734" name="Group 30"/>
            <p:cNvGrpSpPr>
              <a:grpSpLocks/>
            </p:cNvGrpSpPr>
            <p:nvPr/>
          </p:nvGrpSpPr>
          <p:grpSpPr bwMode="auto">
            <a:xfrm>
              <a:off x="1267" y="1525"/>
              <a:ext cx="81" cy="160"/>
              <a:chOff x="1384" y="703"/>
              <a:chExt cx="81" cy="160"/>
            </a:xfrm>
          </p:grpSpPr>
          <p:sp>
            <p:nvSpPr>
              <p:cNvPr id="328735" name="Line 31"/>
              <p:cNvSpPr>
                <a:spLocks noChangeShapeType="1"/>
              </p:cNvSpPr>
              <p:nvPr/>
            </p:nvSpPr>
            <p:spPr bwMode="gray">
              <a:xfrm flipV="1">
                <a:off x="1384" y="784"/>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sp>
            <p:nvSpPr>
              <p:cNvPr id="328736" name="Line 32"/>
              <p:cNvSpPr>
                <a:spLocks noChangeShapeType="1"/>
              </p:cNvSpPr>
              <p:nvPr/>
            </p:nvSpPr>
            <p:spPr bwMode="gray">
              <a:xfrm>
                <a:off x="1384" y="703"/>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grpSp>
        <p:grpSp>
          <p:nvGrpSpPr>
            <p:cNvPr id="328737" name="Group 33"/>
            <p:cNvGrpSpPr>
              <a:grpSpLocks/>
            </p:cNvGrpSpPr>
            <p:nvPr/>
          </p:nvGrpSpPr>
          <p:grpSpPr bwMode="auto">
            <a:xfrm>
              <a:off x="1255" y="3421"/>
              <a:ext cx="81" cy="160"/>
              <a:chOff x="1384" y="703"/>
              <a:chExt cx="81" cy="160"/>
            </a:xfrm>
          </p:grpSpPr>
          <p:sp>
            <p:nvSpPr>
              <p:cNvPr id="328738" name="Line 34"/>
              <p:cNvSpPr>
                <a:spLocks noChangeShapeType="1"/>
              </p:cNvSpPr>
              <p:nvPr/>
            </p:nvSpPr>
            <p:spPr bwMode="gray">
              <a:xfrm flipV="1">
                <a:off x="1384" y="784"/>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sp>
            <p:nvSpPr>
              <p:cNvPr id="328739" name="Line 35"/>
              <p:cNvSpPr>
                <a:spLocks noChangeShapeType="1"/>
              </p:cNvSpPr>
              <p:nvPr/>
            </p:nvSpPr>
            <p:spPr bwMode="gray">
              <a:xfrm>
                <a:off x="1384" y="703"/>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grpSp>
        <p:grpSp>
          <p:nvGrpSpPr>
            <p:cNvPr id="328740" name="Group 36"/>
            <p:cNvGrpSpPr>
              <a:grpSpLocks/>
            </p:cNvGrpSpPr>
            <p:nvPr/>
          </p:nvGrpSpPr>
          <p:grpSpPr bwMode="auto">
            <a:xfrm>
              <a:off x="1265" y="1865"/>
              <a:ext cx="335" cy="160"/>
              <a:chOff x="1265" y="1872"/>
              <a:chExt cx="335" cy="160"/>
            </a:xfrm>
          </p:grpSpPr>
          <p:sp>
            <p:nvSpPr>
              <p:cNvPr id="328741" name="Line 37"/>
              <p:cNvSpPr>
                <a:spLocks noChangeShapeType="1"/>
              </p:cNvSpPr>
              <p:nvPr/>
            </p:nvSpPr>
            <p:spPr bwMode="gray">
              <a:xfrm>
                <a:off x="1265" y="1952"/>
                <a:ext cx="335" cy="4"/>
              </a:xfrm>
              <a:prstGeom prst="line">
                <a:avLst/>
              </a:prstGeom>
              <a:noFill/>
              <a:ln w="28575">
                <a:solidFill>
                  <a:schemeClr val="tx1"/>
                </a:solidFill>
                <a:round/>
                <a:headEnd type="none" w="sm" len="sm"/>
                <a:tailEnd type="none" w="sm" len="sm"/>
              </a:ln>
              <a:effectLst/>
            </p:spPr>
            <p:txBody>
              <a:bodyPr/>
              <a:lstStyle/>
              <a:p>
                <a:endParaRPr lang="en-US"/>
              </a:p>
            </p:txBody>
          </p:sp>
          <p:grpSp>
            <p:nvGrpSpPr>
              <p:cNvPr id="328742" name="Group 38"/>
              <p:cNvGrpSpPr>
                <a:grpSpLocks/>
              </p:cNvGrpSpPr>
              <p:nvPr/>
            </p:nvGrpSpPr>
            <p:grpSpPr bwMode="auto">
              <a:xfrm>
                <a:off x="1265" y="1872"/>
                <a:ext cx="81" cy="160"/>
                <a:chOff x="1384" y="703"/>
                <a:chExt cx="81" cy="160"/>
              </a:xfrm>
            </p:grpSpPr>
            <p:sp>
              <p:nvSpPr>
                <p:cNvPr id="328743" name="Line 39"/>
                <p:cNvSpPr>
                  <a:spLocks noChangeShapeType="1"/>
                </p:cNvSpPr>
                <p:nvPr/>
              </p:nvSpPr>
              <p:spPr bwMode="gray">
                <a:xfrm flipV="1">
                  <a:off x="1384" y="784"/>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sp>
              <p:nvSpPr>
                <p:cNvPr id="328744" name="Line 40"/>
                <p:cNvSpPr>
                  <a:spLocks noChangeShapeType="1"/>
                </p:cNvSpPr>
                <p:nvPr/>
              </p:nvSpPr>
              <p:spPr bwMode="gray">
                <a:xfrm>
                  <a:off x="1384" y="703"/>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grpSp>
        </p:grpSp>
        <p:grpSp>
          <p:nvGrpSpPr>
            <p:cNvPr id="328745" name="Group 41"/>
            <p:cNvGrpSpPr>
              <a:grpSpLocks/>
            </p:cNvGrpSpPr>
            <p:nvPr/>
          </p:nvGrpSpPr>
          <p:grpSpPr bwMode="auto">
            <a:xfrm>
              <a:off x="4067" y="1557"/>
              <a:ext cx="338" cy="160"/>
              <a:chOff x="4067" y="1316"/>
              <a:chExt cx="338" cy="160"/>
            </a:xfrm>
          </p:grpSpPr>
          <p:sp>
            <p:nvSpPr>
              <p:cNvPr id="328746" name="Line 42"/>
              <p:cNvSpPr>
                <a:spLocks noChangeShapeType="1"/>
              </p:cNvSpPr>
              <p:nvPr/>
            </p:nvSpPr>
            <p:spPr bwMode="gray">
              <a:xfrm>
                <a:off x="4069" y="1388"/>
                <a:ext cx="336" cy="16"/>
              </a:xfrm>
              <a:prstGeom prst="line">
                <a:avLst/>
              </a:prstGeom>
              <a:noFill/>
              <a:ln w="28575">
                <a:solidFill>
                  <a:schemeClr val="tx1"/>
                </a:solidFill>
                <a:prstDash val="dash"/>
                <a:round/>
                <a:headEnd type="none" w="sm" len="sm"/>
                <a:tailEnd type="none" w="sm" len="sm"/>
              </a:ln>
              <a:effectLst/>
            </p:spPr>
            <p:txBody>
              <a:bodyPr/>
              <a:lstStyle/>
              <a:p>
                <a:endParaRPr lang="en-US"/>
              </a:p>
            </p:txBody>
          </p:sp>
          <p:grpSp>
            <p:nvGrpSpPr>
              <p:cNvPr id="328747" name="Group 43"/>
              <p:cNvGrpSpPr>
                <a:grpSpLocks/>
              </p:cNvGrpSpPr>
              <p:nvPr/>
            </p:nvGrpSpPr>
            <p:grpSpPr bwMode="auto">
              <a:xfrm>
                <a:off x="4067" y="1316"/>
                <a:ext cx="81" cy="160"/>
                <a:chOff x="1384" y="703"/>
                <a:chExt cx="81" cy="160"/>
              </a:xfrm>
            </p:grpSpPr>
            <p:sp>
              <p:nvSpPr>
                <p:cNvPr id="328748" name="Line 44"/>
                <p:cNvSpPr>
                  <a:spLocks noChangeShapeType="1"/>
                </p:cNvSpPr>
                <p:nvPr/>
              </p:nvSpPr>
              <p:spPr bwMode="gray">
                <a:xfrm flipV="1">
                  <a:off x="1384" y="784"/>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sp>
              <p:nvSpPr>
                <p:cNvPr id="328749" name="Line 45"/>
                <p:cNvSpPr>
                  <a:spLocks noChangeShapeType="1"/>
                </p:cNvSpPr>
                <p:nvPr/>
              </p:nvSpPr>
              <p:spPr bwMode="gray">
                <a:xfrm>
                  <a:off x="1384" y="703"/>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grpSp>
        </p:grpSp>
        <p:grpSp>
          <p:nvGrpSpPr>
            <p:cNvPr id="328750" name="Group 46"/>
            <p:cNvGrpSpPr>
              <a:grpSpLocks/>
            </p:cNvGrpSpPr>
            <p:nvPr/>
          </p:nvGrpSpPr>
          <p:grpSpPr bwMode="auto">
            <a:xfrm>
              <a:off x="2681" y="2961"/>
              <a:ext cx="391" cy="160"/>
              <a:chOff x="2681" y="2992"/>
              <a:chExt cx="391" cy="160"/>
            </a:xfrm>
          </p:grpSpPr>
          <p:sp>
            <p:nvSpPr>
              <p:cNvPr id="328751" name="Line 47"/>
              <p:cNvSpPr>
                <a:spLocks noChangeShapeType="1"/>
              </p:cNvSpPr>
              <p:nvPr/>
            </p:nvSpPr>
            <p:spPr bwMode="gray">
              <a:xfrm>
                <a:off x="2681" y="3072"/>
                <a:ext cx="391" cy="4"/>
              </a:xfrm>
              <a:prstGeom prst="line">
                <a:avLst/>
              </a:prstGeom>
              <a:noFill/>
              <a:ln w="28575">
                <a:solidFill>
                  <a:schemeClr val="tx1"/>
                </a:solidFill>
                <a:round/>
                <a:headEnd type="none" w="sm" len="sm"/>
                <a:tailEnd type="none" w="sm" len="sm"/>
              </a:ln>
              <a:effectLst/>
            </p:spPr>
            <p:txBody>
              <a:bodyPr/>
              <a:lstStyle/>
              <a:p>
                <a:endParaRPr lang="en-US"/>
              </a:p>
            </p:txBody>
          </p:sp>
          <p:grpSp>
            <p:nvGrpSpPr>
              <p:cNvPr id="328752" name="Group 48"/>
              <p:cNvGrpSpPr>
                <a:grpSpLocks/>
              </p:cNvGrpSpPr>
              <p:nvPr/>
            </p:nvGrpSpPr>
            <p:grpSpPr bwMode="auto">
              <a:xfrm>
                <a:off x="2681" y="2992"/>
                <a:ext cx="81" cy="160"/>
                <a:chOff x="1384" y="703"/>
                <a:chExt cx="81" cy="160"/>
              </a:xfrm>
            </p:grpSpPr>
            <p:sp>
              <p:nvSpPr>
                <p:cNvPr id="328753" name="Line 49"/>
                <p:cNvSpPr>
                  <a:spLocks noChangeShapeType="1"/>
                </p:cNvSpPr>
                <p:nvPr/>
              </p:nvSpPr>
              <p:spPr bwMode="gray">
                <a:xfrm flipV="1">
                  <a:off x="1384" y="784"/>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sp>
              <p:nvSpPr>
                <p:cNvPr id="328754" name="Line 50"/>
                <p:cNvSpPr>
                  <a:spLocks noChangeShapeType="1"/>
                </p:cNvSpPr>
                <p:nvPr/>
              </p:nvSpPr>
              <p:spPr bwMode="gray">
                <a:xfrm>
                  <a:off x="1384" y="703"/>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grpSp>
        </p:grpSp>
        <p:grpSp>
          <p:nvGrpSpPr>
            <p:cNvPr id="328755" name="Group 51"/>
            <p:cNvGrpSpPr>
              <a:grpSpLocks/>
            </p:cNvGrpSpPr>
            <p:nvPr/>
          </p:nvGrpSpPr>
          <p:grpSpPr bwMode="auto">
            <a:xfrm>
              <a:off x="2686" y="1865"/>
              <a:ext cx="391" cy="160"/>
              <a:chOff x="2681" y="2992"/>
              <a:chExt cx="391" cy="160"/>
            </a:xfrm>
          </p:grpSpPr>
          <p:sp>
            <p:nvSpPr>
              <p:cNvPr id="328756" name="Line 52"/>
              <p:cNvSpPr>
                <a:spLocks noChangeShapeType="1"/>
              </p:cNvSpPr>
              <p:nvPr/>
            </p:nvSpPr>
            <p:spPr bwMode="gray">
              <a:xfrm>
                <a:off x="2681" y="3072"/>
                <a:ext cx="391" cy="4"/>
              </a:xfrm>
              <a:prstGeom prst="line">
                <a:avLst/>
              </a:prstGeom>
              <a:noFill/>
              <a:ln w="28575">
                <a:solidFill>
                  <a:schemeClr val="tx1"/>
                </a:solidFill>
                <a:prstDash val="dash"/>
                <a:round/>
                <a:headEnd type="none" w="sm" len="sm"/>
                <a:tailEnd type="none" w="sm" len="sm"/>
              </a:ln>
              <a:effectLst/>
            </p:spPr>
            <p:txBody>
              <a:bodyPr/>
              <a:lstStyle/>
              <a:p>
                <a:endParaRPr lang="en-US"/>
              </a:p>
            </p:txBody>
          </p:sp>
          <p:grpSp>
            <p:nvGrpSpPr>
              <p:cNvPr id="328757" name="Group 53"/>
              <p:cNvGrpSpPr>
                <a:grpSpLocks/>
              </p:cNvGrpSpPr>
              <p:nvPr/>
            </p:nvGrpSpPr>
            <p:grpSpPr bwMode="auto">
              <a:xfrm>
                <a:off x="2681" y="2992"/>
                <a:ext cx="81" cy="160"/>
                <a:chOff x="1384" y="703"/>
                <a:chExt cx="81" cy="160"/>
              </a:xfrm>
            </p:grpSpPr>
            <p:sp>
              <p:nvSpPr>
                <p:cNvPr id="328758" name="Line 54"/>
                <p:cNvSpPr>
                  <a:spLocks noChangeShapeType="1"/>
                </p:cNvSpPr>
                <p:nvPr/>
              </p:nvSpPr>
              <p:spPr bwMode="gray">
                <a:xfrm flipV="1">
                  <a:off x="1384" y="784"/>
                  <a:ext cx="81" cy="79"/>
                </a:xfrm>
                <a:prstGeom prst="line">
                  <a:avLst/>
                </a:prstGeom>
                <a:noFill/>
                <a:ln w="28575">
                  <a:solidFill>
                    <a:srgbClr val="000000"/>
                  </a:solidFill>
                  <a:prstDash val="dash"/>
                  <a:round/>
                  <a:headEnd/>
                  <a:tailEnd/>
                </a:ln>
                <a:effectLst/>
              </p:spPr>
              <p:txBody>
                <a:bodyPr wrap="none" lIns="46038" tIns="46038" rIns="46038" bIns="46038" anchor="ctr"/>
                <a:lstStyle/>
                <a:p>
                  <a:endParaRPr lang="en-US"/>
                </a:p>
              </p:txBody>
            </p:sp>
            <p:sp>
              <p:nvSpPr>
                <p:cNvPr id="328759" name="Line 55"/>
                <p:cNvSpPr>
                  <a:spLocks noChangeShapeType="1"/>
                </p:cNvSpPr>
                <p:nvPr/>
              </p:nvSpPr>
              <p:spPr bwMode="gray">
                <a:xfrm>
                  <a:off x="1384" y="703"/>
                  <a:ext cx="81" cy="79"/>
                </a:xfrm>
                <a:prstGeom prst="line">
                  <a:avLst/>
                </a:prstGeom>
                <a:noFill/>
                <a:ln w="28575">
                  <a:solidFill>
                    <a:srgbClr val="000000"/>
                  </a:solidFill>
                  <a:prstDash val="dash"/>
                  <a:round/>
                  <a:headEnd/>
                  <a:tailEnd/>
                </a:ln>
                <a:effectLst/>
              </p:spPr>
              <p:txBody>
                <a:bodyPr wrap="none" lIns="46038" tIns="46038" rIns="46038" bIns="46038" anchor="ctr"/>
                <a:lstStyle/>
                <a:p>
                  <a:endParaRPr lang="en-US"/>
                </a:p>
              </p:txBody>
            </p:sp>
          </p:grpSp>
        </p:grpSp>
        <p:grpSp>
          <p:nvGrpSpPr>
            <p:cNvPr id="328760" name="Group 56"/>
            <p:cNvGrpSpPr>
              <a:grpSpLocks/>
            </p:cNvGrpSpPr>
            <p:nvPr/>
          </p:nvGrpSpPr>
          <p:grpSpPr bwMode="auto">
            <a:xfrm rot="5400000">
              <a:off x="4814" y="2560"/>
              <a:ext cx="269" cy="160"/>
              <a:chOff x="4067" y="1316"/>
              <a:chExt cx="338" cy="160"/>
            </a:xfrm>
          </p:grpSpPr>
          <p:sp>
            <p:nvSpPr>
              <p:cNvPr id="328761" name="Line 57"/>
              <p:cNvSpPr>
                <a:spLocks noChangeShapeType="1"/>
              </p:cNvSpPr>
              <p:nvPr/>
            </p:nvSpPr>
            <p:spPr bwMode="gray">
              <a:xfrm>
                <a:off x="4069" y="1388"/>
                <a:ext cx="336" cy="16"/>
              </a:xfrm>
              <a:prstGeom prst="line">
                <a:avLst/>
              </a:prstGeom>
              <a:noFill/>
              <a:ln w="28575">
                <a:solidFill>
                  <a:schemeClr val="tx1"/>
                </a:solidFill>
                <a:prstDash val="dash"/>
                <a:round/>
                <a:headEnd type="none" w="sm" len="sm"/>
                <a:tailEnd type="none" w="sm" len="sm"/>
              </a:ln>
              <a:effectLst/>
            </p:spPr>
            <p:txBody>
              <a:bodyPr/>
              <a:lstStyle/>
              <a:p>
                <a:endParaRPr lang="en-US"/>
              </a:p>
            </p:txBody>
          </p:sp>
          <p:grpSp>
            <p:nvGrpSpPr>
              <p:cNvPr id="328762" name="Group 58"/>
              <p:cNvGrpSpPr>
                <a:grpSpLocks/>
              </p:cNvGrpSpPr>
              <p:nvPr/>
            </p:nvGrpSpPr>
            <p:grpSpPr bwMode="auto">
              <a:xfrm>
                <a:off x="4067" y="1316"/>
                <a:ext cx="81" cy="160"/>
                <a:chOff x="1384" y="703"/>
                <a:chExt cx="81" cy="160"/>
              </a:xfrm>
            </p:grpSpPr>
            <p:sp>
              <p:nvSpPr>
                <p:cNvPr id="328763" name="Line 59"/>
                <p:cNvSpPr>
                  <a:spLocks noChangeShapeType="1"/>
                </p:cNvSpPr>
                <p:nvPr/>
              </p:nvSpPr>
              <p:spPr bwMode="gray">
                <a:xfrm flipV="1">
                  <a:off x="1384" y="784"/>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sp>
              <p:nvSpPr>
                <p:cNvPr id="328764" name="Line 60"/>
                <p:cNvSpPr>
                  <a:spLocks noChangeShapeType="1"/>
                </p:cNvSpPr>
                <p:nvPr/>
              </p:nvSpPr>
              <p:spPr bwMode="gray">
                <a:xfrm>
                  <a:off x="1384" y="703"/>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grpSp>
        </p:grpSp>
        <p:grpSp>
          <p:nvGrpSpPr>
            <p:cNvPr id="328765" name="Group 61"/>
            <p:cNvGrpSpPr>
              <a:grpSpLocks/>
            </p:cNvGrpSpPr>
            <p:nvPr/>
          </p:nvGrpSpPr>
          <p:grpSpPr bwMode="auto">
            <a:xfrm rot="5400000">
              <a:off x="4843" y="3267"/>
              <a:ext cx="212" cy="160"/>
              <a:chOff x="4067" y="1316"/>
              <a:chExt cx="338" cy="160"/>
            </a:xfrm>
          </p:grpSpPr>
          <p:sp>
            <p:nvSpPr>
              <p:cNvPr id="328766" name="Line 62"/>
              <p:cNvSpPr>
                <a:spLocks noChangeShapeType="1"/>
              </p:cNvSpPr>
              <p:nvPr/>
            </p:nvSpPr>
            <p:spPr bwMode="gray">
              <a:xfrm>
                <a:off x="4069" y="1388"/>
                <a:ext cx="336" cy="16"/>
              </a:xfrm>
              <a:prstGeom prst="line">
                <a:avLst/>
              </a:prstGeom>
              <a:noFill/>
              <a:ln w="28575">
                <a:solidFill>
                  <a:schemeClr val="tx1"/>
                </a:solidFill>
                <a:prstDash val="dash"/>
                <a:round/>
                <a:headEnd type="none" w="sm" len="sm"/>
                <a:tailEnd type="none" w="sm" len="sm"/>
              </a:ln>
              <a:effectLst/>
            </p:spPr>
            <p:txBody>
              <a:bodyPr/>
              <a:lstStyle/>
              <a:p>
                <a:endParaRPr lang="en-US"/>
              </a:p>
            </p:txBody>
          </p:sp>
          <p:grpSp>
            <p:nvGrpSpPr>
              <p:cNvPr id="328767" name="Group 63"/>
              <p:cNvGrpSpPr>
                <a:grpSpLocks/>
              </p:cNvGrpSpPr>
              <p:nvPr/>
            </p:nvGrpSpPr>
            <p:grpSpPr bwMode="auto">
              <a:xfrm>
                <a:off x="4067" y="1316"/>
                <a:ext cx="81" cy="160"/>
                <a:chOff x="1384" y="703"/>
                <a:chExt cx="81" cy="160"/>
              </a:xfrm>
            </p:grpSpPr>
            <p:sp>
              <p:nvSpPr>
                <p:cNvPr id="328768" name="Line 64"/>
                <p:cNvSpPr>
                  <a:spLocks noChangeShapeType="1"/>
                </p:cNvSpPr>
                <p:nvPr/>
              </p:nvSpPr>
              <p:spPr bwMode="gray">
                <a:xfrm flipV="1">
                  <a:off x="1384" y="784"/>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sp>
              <p:nvSpPr>
                <p:cNvPr id="328769" name="Line 65"/>
                <p:cNvSpPr>
                  <a:spLocks noChangeShapeType="1"/>
                </p:cNvSpPr>
                <p:nvPr/>
              </p:nvSpPr>
              <p:spPr bwMode="gray">
                <a:xfrm>
                  <a:off x="1384" y="703"/>
                  <a:ext cx="81" cy="79"/>
                </a:xfrm>
                <a:prstGeom prst="line">
                  <a:avLst/>
                </a:prstGeom>
                <a:noFill/>
                <a:ln w="28575">
                  <a:solidFill>
                    <a:srgbClr val="000000"/>
                  </a:solidFill>
                  <a:round/>
                  <a:headEnd/>
                  <a:tailEnd/>
                </a:ln>
                <a:effectLst/>
              </p:spPr>
              <p:txBody>
                <a:bodyPr wrap="none" lIns="46038" tIns="46038" rIns="46038" bIns="46038" anchor="ctr"/>
                <a:lstStyle/>
                <a:p>
                  <a:endParaRPr lang="en-US"/>
                </a:p>
              </p:txBody>
            </p:sp>
          </p:grpSp>
        </p:grpSp>
      </p:grpSp>
      <p:sp>
        <p:nvSpPr>
          <p:cNvPr id="328770" name="Text Box 66"/>
          <p:cNvSpPr txBox="1">
            <a:spLocks noChangeArrowheads="1"/>
          </p:cNvSpPr>
          <p:nvPr/>
        </p:nvSpPr>
        <p:spPr bwMode="gray">
          <a:xfrm>
            <a:off x="7115175" y="3810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b="1">
                <a:solidFill>
                  <a:srgbClr val="0000FF"/>
                </a:solidFill>
                <a:latin typeface="Arial" charset="0"/>
              </a:rPr>
              <a:t>	</a:t>
            </a:r>
            <a:r>
              <a:rPr lang="en-US" sz="1400" b="1">
                <a:solidFill>
                  <a:schemeClr val="folHlink"/>
                </a:solidFill>
                <a:latin typeface="Arial" charset="0"/>
              </a:rPr>
              <a:t>Schema</a:t>
            </a:r>
          </a:p>
          <a:p>
            <a:pPr algn="l" defTabSz="228600">
              <a:spcBef>
                <a:spcPct val="0"/>
              </a:spcBef>
            </a:pPr>
            <a:r>
              <a:rPr lang="en-US" sz="1400" b="1">
                <a:solidFill>
                  <a:srgbClr val="0000FF"/>
                </a:solidFill>
                <a:latin typeface="Arial" charset="0"/>
              </a:rPr>
              <a:t>&gt;	Constraints</a:t>
            </a:r>
            <a:endParaRPr lang="en-US" sz="1400" b="1">
              <a:solidFill>
                <a:schemeClr val="tx1"/>
              </a:solidFill>
              <a:latin typeface="Arial" charset="0"/>
            </a:endParaRPr>
          </a:p>
          <a:p>
            <a:pPr algn="l" defTabSz="228600">
              <a:spcBef>
                <a:spcPct val="0"/>
              </a:spcBef>
            </a:pPr>
            <a:r>
              <a:rPr lang="en-US" sz="1400" b="1">
                <a:solidFill>
                  <a:schemeClr val="tx1"/>
                </a:solidFill>
                <a:latin typeface="Arial" charset="0"/>
              </a:rPr>
              <a:t>	Indexes</a:t>
            </a:r>
          </a:p>
          <a:p>
            <a:pPr algn="l" defTabSz="228600">
              <a:spcBef>
                <a:spcPct val="0"/>
              </a:spcBef>
            </a:pPr>
            <a:r>
              <a:rPr lang="en-US" sz="1400" b="1">
                <a:solidFill>
                  <a:schemeClr val="tx1"/>
                </a:solidFill>
                <a:latin typeface="Arial" charset="0"/>
              </a:rPr>
              <a:t>	Views</a:t>
            </a:r>
          </a:p>
          <a:p>
            <a:pPr algn="l" defTabSz="228600">
              <a:spcBef>
                <a:spcPct val="0"/>
              </a:spcBef>
            </a:pPr>
            <a:r>
              <a:rPr lang="en-US" sz="1400" b="1">
                <a:solidFill>
                  <a:schemeClr val="tx1"/>
                </a:solidFill>
                <a:latin typeface="Arial" charset="0"/>
              </a:rPr>
              <a:t>	Sequences</a:t>
            </a:r>
          </a:p>
          <a:p>
            <a:pPr algn="l" defTabSz="228600">
              <a:spcBef>
                <a:spcPct val="0"/>
              </a:spcBef>
            </a:pPr>
            <a:r>
              <a:rPr lang="en-US" sz="1400" b="1">
                <a:solidFill>
                  <a:schemeClr val="tx1"/>
                </a:solidFill>
                <a:latin typeface="Arial" charset="0"/>
              </a:rPr>
              <a:t>	Temp Tables</a:t>
            </a:r>
          </a:p>
          <a:p>
            <a:pPr algn="l" defTabSz="228600">
              <a:spcBef>
                <a:spcPct val="0"/>
              </a:spcBef>
            </a:pPr>
            <a:r>
              <a:rPr lang="en-US" sz="1400" b="1">
                <a:solidFill>
                  <a:schemeClr val="tx1"/>
                </a:solidFill>
                <a:latin typeface="Arial" charset="0"/>
              </a:rPr>
              <a:t>	Data Dict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t>Understanding Data Integrity</a:t>
            </a:r>
            <a:br>
              <a:rPr lang="en-US"/>
            </a:br>
            <a:r>
              <a:rPr lang="en-US" altLang="en-US"/>
              <a:t>Full Notes Page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t>Defining Constraints</a:t>
            </a:r>
          </a:p>
        </p:txBody>
      </p:sp>
      <p:pic>
        <p:nvPicPr>
          <p:cNvPr id="332803" name="Picture 3" descr="C:\data\ILT\DBA_I_AND_II_update\graphics\lesson6\add_unique_constraint.png"/>
          <p:cNvPicPr>
            <a:picLocks noChangeAspect="1" noChangeArrowheads="1"/>
          </p:cNvPicPr>
          <p:nvPr/>
        </p:nvPicPr>
        <p:blipFill>
          <a:blip r:embed="rId3" cstate="print"/>
          <a:srcRect/>
          <a:stretch>
            <a:fillRect/>
          </a:stretch>
        </p:blipFill>
        <p:spPr bwMode="gray">
          <a:xfrm>
            <a:off x="889000" y="1409700"/>
            <a:ext cx="7315200" cy="4695825"/>
          </a:xfrm>
          <a:prstGeom prst="rect">
            <a:avLst/>
          </a:prstGeom>
          <a:noFill/>
          <a:ln w="28575">
            <a:solidFill>
              <a:schemeClr val="tx1"/>
            </a:solidFill>
            <a:miter lim="800000"/>
            <a:headEnd/>
            <a:tailEnd/>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903" name="Rectangle 55"/>
          <p:cNvSpPr>
            <a:spLocks noGrp="1" noChangeArrowheads="1"/>
          </p:cNvSpPr>
          <p:nvPr>
            <p:ph type="title"/>
          </p:nvPr>
        </p:nvSpPr>
        <p:spPr/>
        <p:txBody>
          <a:bodyPr/>
          <a:lstStyle/>
          <a:p>
            <a:r>
              <a:rPr lang="en-US"/>
              <a:t>Constraint Violations</a:t>
            </a:r>
          </a:p>
        </p:txBody>
      </p:sp>
      <p:sp>
        <p:nvSpPr>
          <p:cNvPr id="334904" name="Rectangle 56"/>
          <p:cNvSpPr>
            <a:spLocks noGrp="1" noChangeArrowheads="1"/>
          </p:cNvSpPr>
          <p:nvPr>
            <p:ph type="body" idx="1"/>
          </p:nvPr>
        </p:nvSpPr>
        <p:spPr>
          <a:xfrm>
            <a:off x="609600" y="1676400"/>
            <a:ext cx="7918450" cy="2235200"/>
          </a:xfrm>
        </p:spPr>
        <p:txBody>
          <a:bodyPr/>
          <a:lstStyle/>
          <a:p>
            <a:r>
              <a:rPr lang="en-US"/>
              <a:t>Examples of how a constraint can be violated:</a:t>
            </a:r>
          </a:p>
          <a:p>
            <a:pPr lvl="1"/>
            <a:r>
              <a:rPr lang="en-US"/>
              <a:t>Inserting a duplicate primary key value</a:t>
            </a:r>
          </a:p>
          <a:p>
            <a:pPr lvl="1"/>
            <a:r>
              <a:rPr lang="en-US"/>
              <a:t>Deleting the parent of a child row in a referential integrity constraint</a:t>
            </a:r>
          </a:p>
          <a:p>
            <a:pPr lvl="1"/>
            <a:r>
              <a:rPr lang="en-US"/>
              <a:t>Updating a column to a value that is out of the bounds of a check constraint</a:t>
            </a:r>
          </a:p>
        </p:txBody>
      </p:sp>
      <p:graphicFrame>
        <p:nvGraphicFramePr>
          <p:cNvPr id="334929" name="Group 81"/>
          <p:cNvGraphicFramePr>
            <a:graphicFrameLocks noGrp="1"/>
          </p:cNvGraphicFramePr>
          <p:nvPr/>
        </p:nvGraphicFramePr>
        <p:xfrm>
          <a:off x="1230313" y="4343400"/>
          <a:ext cx="1539875" cy="1584960"/>
        </p:xfrm>
        <a:graphic>
          <a:graphicData uri="http://schemas.openxmlformats.org/drawingml/2006/table">
            <a:tbl>
              <a:tblPr/>
              <a:tblGrid>
                <a:gridCol w="771525"/>
                <a:gridCol w="768350"/>
              </a:tblGrid>
              <a:tr h="2540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accent2"/>
                          </a:solidFill>
                          <a:effectLst/>
                          <a:latin typeface="Arial" charset="0"/>
                        </a:rPr>
                        <a:t>101</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2540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102</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2540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103</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2540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34869" name="Text Box 21"/>
          <p:cNvSpPr txBox="1">
            <a:spLocks noChangeArrowheads="1"/>
          </p:cNvSpPr>
          <p:nvPr/>
        </p:nvSpPr>
        <p:spPr bwMode="auto">
          <a:xfrm>
            <a:off x="533400" y="4935538"/>
            <a:ext cx="608013" cy="396875"/>
          </a:xfrm>
          <a:prstGeom prst="rect">
            <a:avLst/>
          </a:prstGeom>
          <a:noFill/>
          <a:ln w="28575">
            <a:noFill/>
            <a:miter lim="800000"/>
            <a:headEnd type="none" w="sm" len="sm"/>
            <a:tailEnd type="none" w="sm" len="sm"/>
          </a:ln>
          <a:effectLst/>
        </p:spPr>
        <p:txBody>
          <a:bodyPr wrap="none">
            <a:spAutoFit/>
          </a:bodyPr>
          <a:lstStyle/>
          <a:p>
            <a:pPr defTabSz="228600"/>
            <a:r>
              <a:rPr lang="en-US" sz="2000" b="1">
                <a:latin typeface="Arial" charset="0"/>
              </a:rPr>
              <a:t>101</a:t>
            </a:r>
          </a:p>
        </p:txBody>
      </p:sp>
      <p:pic>
        <p:nvPicPr>
          <p:cNvPr id="334870" name="Picture 22" descr="C:\data\ILT\DBA_I_update\Rev_post_pilot\graphics\less07\symbo068.gif"/>
          <p:cNvPicPr>
            <a:picLocks noChangeAspect="1" noChangeArrowheads="1"/>
          </p:cNvPicPr>
          <p:nvPr/>
        </p:nvPicPr>
        <p:blipFill>
          <a:blip r:embed="rId3" cstate="print"/>
          <a:srcRect/>
          <a:stretch>
            <a:fillRect/>
          </a:stretch>
        </p:blipFill>
        <p:spPr bwMode="gray">
          <a:xfrm>
            <a:off x="784225" y="5811838"/>
            <a:ext cx="446088" cy="354012"/>
          </a:xfrm>
          <a:prstGeom prst="rect">
            <a:avLst/>
          </a:prstGeom>
          <a:noFill/>
        </p:spPr>
      </p:pic>
      <p:sp>
        <p:nvSpPr>
          <p:cNvPr id="334871" name="Line 23"/>
          <p:cNvSpPr>
            <a:spLocks noChangeShapeType="1"/>
          </p:cNvSpPr>
          <p:nvPr/>
        </p:nvSpPr>
        <p:spPr bwMode="auto">
          <a:xfrm>
            <a:off x="788988" y="5332413"/>
            <a:ext cx="0" cy="382587"/>
          </a:xfrm>
          <a:prstGeom prst="line">
            <a:avLst/>
          </a:prstGeom>
          <a:noFill/>
          <a:ln w="44450">
            <a:solidFill>
              <a:schemeClr val="tx1"/>
            </a:solidFill>
            <a:round/>
            <a:headEnd type="none" w="sm" len="sm"/>
            <a:tailEnd type="none" w="sm" len="sm"/>
          </a:ln>
          <a:effectLst/>
        </p:spPr>
        <p:txBody>
          <a:bodyPr/>
          <a:lstStyle/>
          <a:p>
            <a:endParaRPr lang="en-US"/>
          </a:p>
        </p:txBody>
      </p:sp>
      <p:sp>
        <p:nvSpPr>
          <p:cNvPr id="334872" name="Line 24"/>
          <p:cNvSpPr>
            <a:spLocks noChangeShapeType="1"/>
          </p:cNvSpPr>
          <p:nvPr/>
        </p:nvSpPr>
        <p:spPr bwMode="auto">
          <a:xfrm>
            <a:off x="788988" y="5715000"/>
            <a:ext cx="352425" cy="0"/>
          </a:xfrm>
          <a:prstGeom prst="line">
            <a:avLst/>
          </a:prstGeom>
          <a:noFill/>
          <a:ln w="44450">
            <a:solidFill>
              <a:schemeClr val="tx1"/>
            </a:solidFill>
            <a:round/>
            <a:headEnd type="none" w="sm" len="sm"/>
            <a:tailEnd type="triangle" w="sm" len="sm"/>
          </a:ln>
          <a:effectLst/>
        </p:spPr>
        <p:txBody>
          <a:bodyPr/>
          <a:lstStyle/>
          <a:p>
            <a:endParaRPr lang="en-US"/>
          </a:p>
        </p:txBody>
      </p:sp>
      <p:pic>
        <p:nvPicPr>
          <p:cNvPr id="334873" name="Picture 25" descr="C:\data\ILT\DBA_I_update\Rev_post_pilot\graphics\less07\table018.gif"/>
          <p:cNvPicPr>
            <a:picLocks noChangeAspect="1" noChangeArrowheads="1"/>
          </p:cNvPicPr>
          <p:nvPr/>
        </p:nvPicPr>
        <p:blipFill>
          <a:blip r:embed="rId4" cstate="print"/>
          <a:srcRect/>
          <a:stretch>
            <a:fillRect/>
          </a:stretch>
        </p:blipFill>
        <p:spPr bwMode="gray">
          <a:xfrm>
            <a:off x="4186238" y="4203700"/>
            <a:ext cx="1154112" cy="731838"/>
          </a:xfrm>
          <a:prstGeom prst="rect">
            <a:avLst/>
          </a:prstGeom>
          <a:noFill/>
        </p:spPr>
      </p:pic>
      <p:pic>
        <p:nvPicPr>
          <p:cNvPr id="334874" name="Picture 26" descr="C:\data\ILT\DBA_I_update\Rev_post_pilot\graphics\less07\table018.gif"/>
          <p:cNvPicPr>
            <a:picLocks noChangeAspect="1" noChangeArrowheads="1"/>
          </p:cNvPicPr>
          <p:nvPr/>
        </p:nvPicPr>
        <p:blipFill>
          <a:blip r:embed="rId4" cstate="print"/>
          <a:srcRect/>
          <a:stretch>
            <a:fillRect/>
          </a:stretch>
        </p:blipFill>
        <p:spPr bwMode="gray">
          <a:xfrm>
            <a:off x="4565650" y="5133975"/>
            <a:ext cx="1154113" cy="731838"/>
          </a:xfrm>
          <a:prstGeom prst="rect">
            <a:avLst/>
          </a:prstGeom>
          <a:noFill/>
        </p:spPr>
      </p:pic>
      <p:pic>
        <p:nvPicPr>
          <p:cNvPr id="334875" name="Picture 27" descr="C:\data\ILT\DBA_I_update\Rev_post_pilot\graphics\less07\table018.gif"/>
          <p:cNvPicPr>
            <a:picLocks noChangeAspect="1" noChangeArrowheads="1"/>
          </p:cNvPicPr>
          <p:nvPr/>
        </p:nvPicPr>
        <p:blipFill>
          <a:blip r:embed="rId4" cstate="print"/>
          <a:srcRect/>
          <a:stretch>
            <a:fillRect/>
          </a:stretch>
        </p:blipFill>
        <p:spPr bwMode="gray">
          <a:xfrm>
            <a:off x="3411538" y="5162550"/>
            <a:ext cx="1154112" cy="731838"/>
          </a:xfrm>
          <a:prstGeom prst="rect">
            <a:avLst/>
          </a:prstGeom>
          <a:noFill/>
        </p:spPr>
      </p:pic>
      <p:sp>
        <p:nvSpPr>
          <p:cNvPr id="334878" name="Text Box 30"/>
          <p:cNvSpPr txBox="1">
            <a:spLocks noChangeArrowheads="1"/>
          </p:cNvSpPr>
          <p:nvPr/>
        </p:nvSpPr>
        <p:spPr bwMode="auto">
          <a:xfrm>
            <a:off x="4464050" y="4216400"/>
            <a:ext cx="777875" cy="701675"/>
          </a:xfrm>
          <a:prstGeom prst="rect">
            <a:avLst/>
          </a:prstGeom>
          <a:noFill/>
          <a:ln w="28575">
            <a:noFill/>
            <a:miter lim="800000"/>
            <a:headEnd type="none" w="sm" len="sm"/>
            <a:tailEnd type="none" w="sm" len="sm"/>
          </a:ln>
          <a:effectLst/>
        </p:spPr>
        <p:txBody>
          <a:bodyPr>
            <a:spAutoFit/>
          </a:bodyPr>
          <a:lstStyle/>
          <a:p>
            <a:pPr defTabSz="228600"/>
            <a:r>
              <a:rPr lang="en-US" sz="4000" b="1">
                <a:latin typeface="Arial" charset="0"/>
              </a:rPr>
              <a:t>X</a:t>
            </a:r>
          </a:p>
        </p:txBody>
      </p:sp>
      <p:pic>
        <p:nvPicPr>
          <p:cNvPr id="334879" name="Picture 31" descr="C:\data\ILT\DBA_I_update\Rev_post_pilot\graphics\less07\symbo068.gif"/>
          <p:cNvPicPr>
            <a:picLocks noChangeAspect="1" noChangeArrowheads="1"/>
          </p:cNvPicPr>
          <p:nvPr/>
        </p:nvPicPr>
        <p:blipFill>
          <a:blip r:embed="rId3" cstate="print"/>
          <a:srcRect/>
          <a:stretch>
            <a:fillRect/>
          </a:stretch>
        </p:blipFill>
        <p:spPr bwMode="gray">
          <a:xfrm>
            <a:off x="5116513" y="4560888"/>
            <a:ext cx="446087" cy="354012"/>
          </a:xfrm>
          <a:prstGeom prst="rect">
            <a:avLst/>
          </a:prstGeom>
          <a:noFill/>
        </p:spPr>
      </p:pic>
      <p:graphicFrame>
        <p:nvGraphicFramePr>
          <p:cNvPr id="334952" name="Group 104"/>
          <p:cNvGraphicFramePr>
            <a:graphicFrameLocks noGrp="1"/>
          </p:cNvGraphicFramePr>
          <p:nvPr/>
        </p:nvGraphicFramePr>
        <p:xfrm>
          <a:off x="6457950" y="4313238"/>
          <a:ext cx="1246188" cy="1584960"/>
        </p:xfrm>
        <a:graphic>
          <a:graphicData uri="http://schemas.openxmlformats.org/drawingml/2006/table">
            <a:tbl>
              <a:tblPr/>
              <a:tblGrid>
                <a:gridCol w="623888"/>
                <a:gridCol w="622300"/>
              </a:tblGrid>
              <a:tr h="3175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49</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16</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  5</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34897" name="Text Box 49"/>
          <p:cNvSpPr txBox="1">
            <a:spLocks noChangeArrowheads="1"/>
          </p:cNvSpPr>
          <p:nvPr/>
        </p:nvSpPr>
        <p:spPr bwMode="auto">
          <a:xfrm>
            <a:off x="6545263" y="3913188"/>
            <a:ext cx="4127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ID</a:t>
            </a:r>
          </a:p>
        </p:txBody>
      </p:sp>
      <p:sp>
        <p:nvSpPr>
          <p:cNvPr id="334898" name="Text Box 50"/>
          <p:cNvSpPr txBox="1">
            <a:spLocks noChangeArrowheads="1"/>
          </p:cNvSpPr>
          <p:nvPr/>
        </p:nvSpPr>
        <p:spPr bwMode="auto">
          <a:xfrm>
            <a:off x="7069138" y="3913188"/>
            <a:ext cx="6794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AGE</a:t>
            </a:r>
          </a:p>
        </p:txBody>
      </p:sp>
      <p:sp>
        <p:nvSpPr>
          <p:cNvPr id="334899" name="Text Box 51"/>
          <p:cNvSpPr txBox="1">
            <a:spLocks noChangeArrowheads="1"/>
          </p:cNvSpPr>
          <p:nvPr/>
        </p:nvSpPr>
        <p:spPr bwMode="auto">
          <a:xfrm>
            <a:off x="7926388" y="4521200"/>
            <a:ext cx="608012" cy="396875"/>
          </a:xfrm>
          <a:prstGeom prst="rect">
            <a:avLst/>
          </a:prstGeom>
          <a:noFill/>
          <a:ln w="28575">
            <a:noFill/>
            <a:miter lim="800000"/>
            <a:headEnd type="none" w="sm" len="sm"/>
            <a:tailEnd type="none" w="sm" len="sm"/>
          </a:ln>
          <a:effectLst/>
        </p:spPr>
        <p:txBody>
          <a:bodyPr wrap="none">
            <a:spAutoFit/>
          </a:bodyPr>
          <a:lstStyle/>
          <a:p>
            <a:pPr defTabSz="228600"/>
            <a:r>
              <a:rPr lang="en-US" sz="2000" b="1">
                <a:latin typeface="Arial" charset="0"/>
                <a:cs typeface="Arial" charset="0"/>
              </a:rPr>
              <a:t>–</a:t>
            </a:r>
            <a:r>
              <a:rPr lang="en-US" sz="2000" b="1">
                <a:latin typeface="Arial" charset="0"/>
              </a:rPr>
              <a:t>30</a:t>
            </a:r>
          </a:p>
        </p:txBody>
      </p:sp>
      <p:pic>
        <p:nvPicPr>
          <p:cNvPr id="334900" name="Picture 52" descr="C:\data\ILT\DBA_I_update\Rev_post_pilot\graphics\less07\symbo068.gif"/>
          <p:cNvPicPr>
            <a:picLocks noChangeAspect="1" noChangeArrowheads="1"/>
          </p:cNvPicPr>
          <p:nvPr/>
        </p:nvPicPr>
        <p:blipFill>
          <a:blip r:embed="rId3" cstate="print"/>
          <a:srcRect/>
          <a:stretch>
            <a:fillRect/>
          </a:stretch>
        </p:blipFill>
        <p:spPr bwMode="gray">
          <a:xfrm>
            <a:off x="7827963" y="5389563"/>
            <a:ext cx="446087" cy="354012"/>
          </a:xfrm>
          <a:prstGeom prst="rect">
            <a:avLst/>
          </a:prstGeom>
          <a:noFill/>
        </p:spPr>
      </p:pic>
      <p:sp>
        <p:nvSpPr>
          <p:cNvPr id="334901" name="Line 53"/>
          <p:cNvSpPr>
            <a:spLocks noChangeShapeType="1"/>
          </p:cNvSpPr>
          <p:nvPr/>
        </p:nvSpPr>
        <p:spPr bwMode="auto">
          <a:xfrm>
            <a:off x="8180388" y="4918075"/>
            <a:ext cx="0" cy="382588"/>
          </a:xfrm>
          <a:prstGeom prst="line">
            <a:avLst/>
          </a:prstGeom>
          <a:noFill/>
          <a:ln w="44450">
            <a:solidFill>
              <a:schemeClr val="tx1"/>
            </a:solidFill>
            <a:round/>
            <a:headEnd type="none" w="sm" len="sm"/>
            <a:tailEnd type="none" w="sm" len="sm"/>
          </a:ln>
          <a:effectLst/>
        </p:spPr>
        <p:txBody>
          <a:bodyPr/>
          <a:lstStyle/>
          <a:p>
            <a:endParaRPr lang="en-US"/>
          </a:p>
        </p:txBody>
      </p:sp>
      <p:sp>
        <p:nvSpPr>
          <p:cNvPr id="334902" name="Line 54"/>
          <p:cNvSpPr>
            <a:spLocks noChangeShapeType="1"/>
          </p:cNvSpPr>
          <p:nvPr/>
        </p:nvSpPr>
        <p:spPr bwMode="auto">
          <a:xfrm flipH="1">
            <a:off x="7748588" y="5300663"/>
            <a:ext cx="431800" cy="0"/>
          </a:xfrm>
          <a:prstGeom prst="line">
            <a:avLst/>
          </a:prstGeom>
          <a:noFill/>
          <a:ln w="44450">
            <a:solidFill>
              <a:schemeClr val="tx1"/>
            </a:solidFill>
            <a:round/>
            <a:headEnd type="none" w="sm" len="sm"/>
            <a:tailEnd type="triangle" w="sm" len="sm"/>
          </a:ln>
          <a:effectLst/>
        </p:spPr>
        <p:txBody>
          <a:bodyPr/>
          <a:lstStyle/>
          <a:p>
            <a:endParaRPr lang="en-US"/>
          </a:p>
        </p:txBody>
      </p:sp>
      <p:sp>
        <p:nvSpPr>
          <p:cNvPr id="334905" name="Freeform 57"/>
          <p:cNvSpPr>
            <a:spLocks/>
          </p:cNvSpPr>
          <p:nvPr/>
        </p:nvSpPr>
        <p:spPr bwMode="auto">
          <a:xfrm>
            <a:off x="3995738" y="4876800"/>
            <a:ext cx="304800" cy="600075"/>
          </a:xfrm>
          <a:custGeom>
            <a:avLst/>
            <a:gdLst/>
            <a:ahLst/>
            <a:cxnLst>
              <a:cxn ang="0">
                <a:pos x="0" y="384"/>
              </a:cxn>
              <a:cxn ang="0">
                <a:pos x="0" y="192"/>
              </a:cxn>
              <a:cxn ang="0">
                <a:pos x="288" y="192"/>
              </a:cxn>
              <a:cxn ang="0">
                <a:pos x="288" y="0"/>
              </a:cxn>
            </a:cxnLst>
            <a:rect l="0" t="0" r="r" b="b"/>
            <a:pathLst>
              <a:path w="288" h="384">
                <a:moveTo>
                  <a:pt x="0" y="384"/>
                </a:moveTo>
                <a:lnTo>
                  <a:pt x="0" y="192"/>
                </a:lnTo>
                <a:lnTo>
                  <a:pt x="288" y="192"/>
                </a:lnTo>
                <a:lnTo>
                  <a:pt x="288"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334906" name="Freeform 58"/>
          <p:cNvSpPr>
            <a:spLocks/>
          </p:cNvSpPr>
          <p:nvPr/>
        </p:nvSpPr>
        <p:spPr bwMode="auto">
          <a:xfrm flipH="1">
            <a:off x="4419600" y="4819650"/>
            <a:ext cx="1143000" cy="438150"/>
          </a:xfrm>
          <a:custGeom>
            <a:avLst/>
            <a:gdLst/>
            <a:ahLst/>
            <a:cxnLst>
              <a:cxn ang="0">
                <a:pos x="0" y="384"/>
              </a:cxn>
              <a:cxn ang="0">
                <a:pos x="0" y="192"/>
              </a:cxn>
              <a:cxn ang="0">
                <a:pos x="288" y="192"/>
              </a:cxn>
              <a:cxn ang="0">
                <a:pos x="288" y="0"/>
              </a:cxn>
            </a:cxnLst>
            <a:rect l="0" t="0" r="r" b="b"/>
            <a:pathLst>
              <a:path w="288" h="384">
                <a:moveTo>
                  <a:pt x="0" y="384"/>
                </a:moveTo>
                <a:lnTo>
                  <a:pt x="0" y="192"/>
                </a:lnTo>
                <a:lnTo>
                  <a:pt x="288" y="192"/>
                </a:lnTo>
                <a:lnTo>
                  <a:pt x="288"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898" name="Group 2"/>
          <p:cNvGrpSpPr>
            <a:grpSpLocks/>
          </p:cNvGrpSpPr>
          <p:nvPr/>
        </p:nvGrpSpPr>
        <p:grpSpPr bwMode="auto">
          <a:xfrm>
            <a:off x="1204913" y="4081463"/>
            <a:ext cx="1182687" cy="915987"/>
            <a:chOff x="759" y="2571"/>
            <a:chExt cx="745" cy="577"/>
          </a:xfrm>
        </p:grpSpPr>
        <p:sp>
          <p:nvSpPr>
            <p:cNvPr id="336899" name="Rectangle 3"/>
            <p:cNvSpPr>
              <a:spLocks noChangeArrowheads="1"/>
            </p:cNvSpPr>
            <p:nvPr/>
          </p:nvSpPr>
          <p:spPr bwMode="gray">
            <a:xfrm>
              <a:off x="759" y="2689"/>
              <a:ext cx="745" cy="344"/>
            </a:xfrm>
            <a:prstGeom prst="rect">
              <a:avLst/>
            </a:prstGeom>
            <a:solidFill>
              <a:srgbClr val="99CC99"/>
            </a:solidFill>
            <a:ln w="9525">
              <a:noFill/>
              <a:miter lim="800000"/>
              <a:headEnd/>
              <a:tailEnd/>
            </a:ln>
            <a:effectLst/>
          </p:spPr>
          <p:txBody>
            <a:bodyPr wrap="none" anchor="ctr"/>
            <a:lstStyle/>
            <a:p>
              <a:endParaRPr lang="en-US"/>
            </a:p>
          </p:txBody>
        </p:sp>
        <p:sp>
          <p:nvSpPr>
            <p:cNvPr id="336900" name="Oval 4"/>
            <p:cNvSpPr>
              <a:spLocks noChangeArrowheads="1"/>
            </p:cNvSpPr>
            <p:nvPr/>
          </p:nvSpPr>
          <p:spPr bwMode="gray">
            <a:xfrm>
              <a:off x="759" y="2571"/>
              <a:ext cx="745" cy="221"/>
            </a:xfrm>
            <a:prstGeom prst="ellipse">
              <a:avLst/>
            </a:prstGeom>
            <a:solidFill>
              <a:srgbClr val="CCFFCC"/>
            </a:solidFill>
            <a:ln w="9525">
              <a:noFill/>
              <a:round/>
              <a:headEnd/>
              <a:tailEnd/>
            </a:ln>
            <a:effectLst/>
          </p:spPr>
          <p:txBody>
            <a:bodyPr wrap="none" anchor="ctr"/>
            <a:lstStyle/>
            <a:p>
              <a:endParaRPr lang="en-US"/>
            </a:p>
          </p:txBody>
        </p:sp>
        <p:sp>
          <p:nvSpPr>
            <p:cNvPr id="336901" name="Oval 5"/>
            <p:cNvSpPr>
              <a:spLocks noChangeArrowheads="1"/>
            </p:cNvSpPr>
            <p:nvPr/>
          </p:nvSpPr>
          <p:spPr bwMode="gray">
            <a:xfrm>
              <a:off x="759" y="2927"/>
              <a:ext cx="745" cy="221"/>
            </a:xfrm>
            <a:prstGeom prst="ellipse">
              <a:avLst/>
            </a:prstGeom>
            <a:solidFill>
              <a:srgbClr val="99CC99"/>
            </a:solidFill>
            <a:ln w="9525">
              <a:noFill/>
              <a:round/>
              <a:headEnd/>
              <a:tailEnd/>
            </a:ln>
            <a:effectLst/>
          </p:spPr>
          <p:txBody>
            <a:bodyPr wrap="none" anchor="ctr"/>
            <a:lstStyle/>
            <a:p>
              <a:endParaRPr lang="en-US"/>
            </a:p>
          </p:txBody>
        </p:sp>
      </p:grpSp>
      <p:grpSp>
        <p:nvGrpSpPr>
          <p:cNvPr id="336902" name="Group 6"/>
          <p:cNvGrpSpPr>
            <a:grpSpLocks/>
          </p:cNvGrpSpPr>
          <p:nvPr/>
        </p:nvGrpSpPr>
        <p:grpSpPr bwMode="auto">
          <a:xfrm>
            <a:off x="4778375" y="4081463"/>
            <a:ext cx="1182688" cy="915987"/>
            <a:chOff x="3010" y="2571"/>
            <a:chExt cx="745" cy="577"/>
          </a:xfrm>
        </p:grpSpPr>
        <p:sp>
          <p:nvSpPr>
            <p:cNvPr id="336903" name="Rectangle 7"/>
            <p:cNvSpPr>
              <a:spLocks noChangeArrowheads="1"/>
            </p:cNvSpPr>
            <p:nvPr/>
          </p:nvSpPr>
          <p:spPr bwMode="gray">
            <a:xfrm>
              <a:off x="3010" y="2689"/>
              <a:ext cx="745" cy="344"/>
            </a:xfrm>
            <a:prstGeom prst="rect">
              <a:avLst/>
            </a:prstGeom>
            <a:solidFill>
              <a:srgbClr val="99CC99"/>
            </a:solidFill>
            <a:ln w="9525">
              <a:noFill/>
              <a:miter lim="800000"/>
              <a:headEnd/>
              <a:tailEnd/>
            </a:ln>
            <a:effectLst/>
          </p:spPr>
          <p:txBody>
            <a:bodyPr wrap="none" anchor="ctr"/>
            <a:lstStyle/>
            <a:p>
              <a:endParaRPr lang="en-US"/>
            </a:p>
          </p:txBody>
        </p:sp>
        <p:sp>
          <p:nvSpPr>
            <p:cNvPr id="336904" name="Oval 8"/>
            <p:cNvSpPr>
              <a:spLocks noChangeArrowheads="1"/>
            </p:cNvSpPr>
            <p:nvPr/>
          </p:nvSpPr>
          <p:spPr bwMode="gray">
            <a:xfrm>
              <a:off x="3010" y="2571"/>
              <a:ext cx="745" cy="221"/>
            </a:xfrm>
            <a:prstGeom prst="ellipse">
              <a:avLst/>
            </a:prstGeom>
            <a:solidFill>
              <a:srgbClr val="CCFFCC"/>
            </a:solidFill>
            <a:ln w="9525">
              <a:noFill/>
              <a:round/>
              <a:headEnd/>
              <a:tailEnd/>
            </a:ln>
            <a:effectLst/>
          </p:spPr>
          <p:txBody>
            <a:bodyPr wrap="none" anchor="ctr"/>
            <a:lstStyle/>
            <a:p>
              <a:endParaRPr lang="en-US"/>
            </a:p>
          </p:txBody>
        </p:sp>
        <p:sp>
          <p:nvSpPr>
            <p:cNvPr id="336905" name="Oval 9"/>
            <p:cNvSpPr>
              <a:spLocks noChangeArrowheads="1"/>
            </p:cNvSpPr>
            <p:nvPr/>
          </p:nvSpPr>
          <p:spPr bwMode="gray">
            <a:xfrm>
              <a:off x="3010" y="2927"/>
              <a:ext cx="745" cy="221"/>
            </a:xfrm>
            <a:prstGeom prst="ellipse">
              <a:avLst/>
            </a:prstGeom>
            <a:solidFill>
              <a:srgbClr val="99CC99"/>
            </a:solidFill>
            <a:ln w="9525">
              <a:noFill/>
              <a:round/>
              <a:headEnd/>
              <a:tailEnd/>
            </a:ln>
            <a:effectLst/>
          </p:spPr>
          <p:txBody>
            <a:bodyPr wrap="none" anchor="ctr"/>
            <a:lstStyle/>
            <a:p>
              <a:endParaRPr lang="en-US"/>
            </a:p>
          </p:txBody>
        </p:sp>
      </p:grpSp>
      <p:grpSp>
        <p:nvGrpSpPr>
          <p:cNvPr id="336906" name="Group 10"/>
          <p:cNvGrpSpPr>
            <a:grpSpLocks/>
          </p:cNvGrpSpPr>
          <p:nvPr/>
        </p:nvGrpSpPr>
        <p:grpSpPr bwMode="auto">
          <a:xfrm>
            <a:off x="6678613" y="4038600"/>
            <a:ext cx="1182687" cy="915988"/>
            <a:chOff x="4207" y="2571"/>
            <a:chExt cx="745" cy="577"/>
          </a:xfrm>
        </p:grpSpPr>
        <p:sp>
          <p:nvSpPr>
            <p:cNvPr id="336907" name="Rectangle 11"/>
            <p:cNvSpPr>
              <a:spLocks noChangeArrowheads="1"/>
            </p:cNvSpPr>
            <p:nvPr/>
          </p:nvSpPr>
          <p:spPr bwMode="gray">
            <a:xfrm>
              <a:off x="4207" y="2689"/>
              <a:ext cx="745" cy="344"/>
            </a:xfrm>
            <a:prstGeom prst="rect">
              <a:avLst/>
            </a:prstGeom>
            <a:solidFill>
              <a:srgbClr val="99CC99"/>
            </a:solidFill>
            <a:ln w="9525">
              <a:noFill/>
              <a:miter lim="800000"/>
              <a:headEnd/>
              <a:tailEnd/>
            </a:ln>
            <a:effectLst/>
          </p:spPr>
          <p:txBody>
            <a:bodyPr wrap="none" anchor="ctr"/>
            <a:lstStyle/>
            <a:p>
              <a:endParaRPr lang="en-US"/>
            </a:p>
          </p:txBody>
        </p:sp>
        <p:sp>
          <p:nvSpPr>
            <p:cNvPr id="336908" name="Oval 12"/>
            <p:cNvSpPr>
              <a:spLocks noChangeArrowheads="1"/>
            </p:cNvSpPr>
            <p:nvPr/>
          </p:nvSpPr>
          <p:spPr bwMode="gray">
            <a:xfrm>
              <a:off x="4207" y="2571"/>
              <a:ext cx="745" cy="221"/>
            </a:xfrm>
            <a:prstGeom prst="ellipse">
              <a:avLst/>
            </a:prstGeom>
            <a:solidFill>
              <a:srgbClr val="CCFFCC"/>
            </a:solidFill>
            <a:ln w="9525">
              <a:noFill/>
              <a:round/>
              <a:headEnd/>
              <a:tailEnd/>
            </a:ln>
            <a:effectLst/>
          </p:spPr>
          <p:txBody>
            <a:bodyPr wrap="none" anchor="ctr"/>
            <a:lstStyle/>
            <a:p>
              <a:endParaRPr lang="en-US"/>
            </a:p>
          </p:txBody>
        </p:sp>
        <p:sp>
          <p:nvSpPr>
            <p:cNvPr id="336909" name="Oval 13"/>
            <p:cNvSpPr>
              <a:spLocks noChangeArrowheads="1"/>
            </p:cNvSpPr>
            <p:nvPr/>
          </p:nvSpPr>
          <p:spPr bwMode="gray">
            <a:xfrm>
              <a:off x="4207" y="2927"/>
              <a:ext cx="745" cy="221"/>
            </a:xfrm>
            <a:prstGeom prst="ellipse">
              <a:avLst/>
            </a:prstGeom>
            <a:solidFill>
              <a:srgbClr val="99CC99"/>
            </a:solidFill>
            <a:ln w="9525">
              <a:noFill/>
              <a:round/>
              <a:headEnd/>
              <a:tailEnd/>
            </a:ln>
            <a:effectLst/>
          </p:spPr>
          <p:txBody>
            <a:bodyPr wrap="none" anchor="ctr"/>
            <a:lstStyle/>
            <a:p>
              <a:endParaRPr lang="en-US"/>
            </a:p>
          </p:txBody>
        </p:sp>
      </p:grpSp>
      <p:sp>
        <p:nvSpPr>
          <p:cNvPr id="336910" name="Rectangle 14"/>
          <p:cNvSpPr>
            <a:spLocks noGrp="1" noChangeArrowheads="1"/>
          </p:cNvSpPr>
          <p:nvPr>
            <p:ph type="title"/>
          </p:nvPr>
        </p:nvSpPr>
        <p:spPr/>
        <p:txBody>
          <a:bodyPr/>
          <a:lstStyle/>
          <a:p>
            <a:r>
              <a:rPr lang="en-US"/>
              <a:t>Constraint States</a:t>
            </a:r>
          </a:p>
        </p:txBody>
      </p:sp>
      <p:sp>
        <p:nvSpPr>
          <p:cNvPr id="336911" name="Rectangle 15"/>
          <p:cNvSpPr>
            <a:spLocks noChangeArrowheads="1"/>
          </p:cNvSpPr>
          <p:nvPr/>
        </p:nvSpPr>
        <p:spPr bwMode="auto">
          <a:xfrm>
            <a:off x="4586288" y="1657350"/>
            <a:ext cx="1738312" cy="6127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1800" b="1">
                <a:solidFill>
                  <a:schemeClr val="tx1"/>
                </a:solidFill>
                <a:latin typeface="Courier New" pitchFamily="49" charset="0"/>
              </a:rPr>
              <a:t>ENABLE</a:t>
            </a:r>
            <a:br>
              <a:rPr lang="en-US" sz="1800" b="1">
                <a:solidFill>
                  <a:schemeClr val="tx1"/>
                </a:solidFill>
                <a:latin typeface="Courier New" pitchFamily="49" charset="0"/>
              </a:rPr>
            </a:br>
            <a:r>
              <a:rPr lang="en-US" sz="1800" b="1">
                <a:solidFill>
                  <a:schemeClr val="tx1"/>
                </a:solidFill>
                <a:latin typeface="Courier New" pitchFamily="49" charset="0"/>
              </a:rPr>
              <a:t>NOVALIDATE</a:t>
            </a:r>
          </a:p>
        </p:txBody>
      </p:sp>
      <p:sp>
        <p:nvSpPr>
          <p:cNvPr id="336912" name="Rectangle 16"/>
          <p:cNvSpPr>
            <a:spLocks noChangeArrowheads="1"/>
          </p:cNvSpPr>
          <p:nvPr/>
        </p:nvSpPr>
        <p:spPr bwMode="auto">
          <a:xfrm>
            <a:off x="6488113" y="1657350"/>
            <a:ext cx="1565275" cy="6127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1800" b="1">
                <a:solidFill>
                  <a:schemeClr val="tx1"/>
                </a:solidFill>
                <a:latin typeface="Courier New" pitchFamily="49" charset="0"/>
              </a:rPr>
              <a:t>ENABLE</a:t>
            </a:r>
            <a:br>
              <a:rPr lang="en-US" sz="1800" b="1">
                <a:solidFill>
                  <a:schemeClr val="tx1"/>
                </a:solidFill>
                <a:latin typeface="Courier New" pitchFamily="49" charset="0"/>
              </a:rPr>
            </a:br>
            <a:r>
              <a:rPr lang="en-US" sz="1800" b="1">
                <a:solidFill>
                  <a:schemeClr val="tx1"/>
                </a:solidFill>
                <a:latin typeface="Courier New" pitchFamily="49" charset="0"/>
              </a:rPr>
              <a:t>VALIDATE</a:t>
            </a:r>
          </a:p>
        </p:txBody>
      </p:sp>
      <p:sp>
        <p:nvSpPr>
          <p:cNvPr id="336913" name="Rectangle 17"/>
          <p:cNvSpPr>
            <a:spLocks noChangeArrowheads="1"/>
          </p:cNvSpPr>
          <p:nvPr/>
        </p:nvSpPr>
        <p:spPr bwMode="black">
          <a:xfrm>
            <a:off x="6834188" y="5775325"/>
            <a:ext cx="1606550"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Existing data</a:t>
            </a:r>
          </a:p>
        </p:txBody>
      </p:sp>
      <p:sp>
        <p:nvSpPr>
          <p:cNvPr id="336914" name="Rectangle 18"/>
          <p:cNvSpPr>
            <a:spLocks noChangeArrowheads="1"/>
          </p:cNvSpPr>
          <p:nvPr/>
        </p:nvSpPr>
        <p:spPr bwMode="black">
          <a:xfrm>
            <a:off x="6865938" y="5286375"/>
            <a:ext cx="1187450"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New data</a:t>
            </a:r>
          </a:p>
        </p:txBody>
      </p:sp>
      <p:sp>
        <p:nvSpPr>
          <p:cNvPr id="336915" name="AutoShape 19"/>
          <p:cNvSpPr>
            <a:spLocks noChangeArrowheads="1"/>
          </p:cNvSpPr>
          <p:nvPr/>
        </p:nvSpPr>
        <p:spPr bwMode="blackWhite">
          <a:xfrm rot="16200000" flipH="1">
            <a:off x="1098550" y="2695576"/>
            <a:ext cx="1393825" cy="825500"/>
          </a:xfrm>
          <a:prstGeom prst="homePlate">
            <a:avLst>
              <a:gd name="adj" fmla="val 56282"/>
            </a:avLst>
          </a:prstGeom>
          <a:solidFill>
            <a:srgbClr val="FFFFCC"/>
          </a:solidFill>
          <a:ln w="28575">
            <a:solidFill>
              <a:schemeClr val="bg2"/>
            </a:solidFill>
            <a:miter lim="800000"/>
            <a:headEnd/>
            <a:tailEnd/>
          </a:ln>
          <a:effectLst/>
        </p:spPr>
        <p:txBody>
          <a:bodyPr wrap="none" anchor="ctr"/>
          <a:lstStyle/>
          <a:p>
            <a:endParaRPr lang="en-US"/>
          </a:p>
        </p:txBody>
      </p:sp>
      <p:sp>
        <p:nvSpPr>
          <p:cNvPr id="336916" name="AutoShape 20"/>
          <p:cNvSpPr>
            <a:spLocks noChangeArrowheads="1"/>
          </p:cNvSpPr>
          <p:nvPr/>
        </p:nvSpPr>
        <p:spPr bwMode="blackWhite">
          <a:xfrm rot="16200000" flipH="1">
            <a:off x="6573837" y="2724151"/>
            <a:ext cx="1393825" cy="825500"/>
          </a:xfrm>
          <a:prstGeom prst="homePlate">
            <a:avLst>
              <a:gd name="adj" fmla="val 56282"/>
            </a:avLst>
          </a:prstGeom>
          <a:solidFill>
            <a:srgbClr val="FFFFCC"/>
          </a:solidFill>
          <a:ln w="28575">
            <a:solidFill>
              <a:schemeClr val="bg2"/>
            </a:solidFill>
            <a:miter lim="800000"/>
            <a:headEnd/>
            <a:tailEnd/>
          </a:ln>
          <a:effectLst/>
        </p:spPr>
        <p:txBody>
          <a:bodyPr wrap="none" anchor="ctr"/>
          <a:lstStyle/>
          <a:p>
            <a:endParaRPr lang="en-US"/>
          </a:p>
        </p:txBody>
      </p:sp>
      <p:grpSp>
        <p:nvGrpSpPr>
          <p:cNvPr id="336917" name="Group 21"/>
          <p:cNvGrpSpPr>
            <a:grpSpLocks/>
          </p:cNvGrpSpPr>
          <p:nvPr/>
        </p:nvGrpSpPr>
        <p:grpSpPr bwMode="auto">
          <a:xfrm>
            <a:off x="6273800" y="5819775"/>
            <a:ext cx="404813" cy="314325"/>
            <a:chOff x="2664" y="3317"/>
            <a:chExt cx="745" cy="577"/>
          </a:xfrm>
        </p:grpSpPr>
        <p:sp>
          <p:nvSpPr>
            <p:cNvPr id="336918" name="Rectangle 22"/>
            <p:cNvSpPr>
              <a:spLocks noChangeArrowheads="1"/>
            </p:cNvSpPr>
            <p:nvPr/>
          </p:nvSpPr>
          <p:spPr bwMode="gray">
            <a:xfrm>
              <a:off x="2664" y="3435"/>
              <a:ext cx="745" cy="344"/>
            </a:xfrm>
            <a:prstGeom prst="rect">
              <a:avLst/>
            </a:prstGeom>
            <a:solidFill>
              <a:srgbClr val="99CC99"/>
            </a:solidFill>
            <a:ln w="9525">
              <a:noFill/>
              <a:miter lim="800000"/>
              <a:headEnd/>
              <a:tailEnd/>
            </a:ln>
            <a:effectLst/>
          </p:spPr>
          <p:txBody>
            <a:bodyPr wrap="none" anchor="ctr"/>
            <a:lstStyle/>
            <a:p>
              <a:endParaRPr lang="en-US"/>
            </a:p>
          </p:txBody>
        </p:sp>
        <p:sp>
          <p:nvSpPr>
            <p:cNvPr id="336919" name="Oval 23"/>
            <p:cNvSpPr>
              <a:spLocks noChangeArrowheads="1"/>
            </p:cNvSpPr>
            <p:nvPr/>
          </p:nvSpPr>
          <p:spPr bwMode="gray">
            <a:xfrm>
              <a:off x="2664" y="3317"/>
              <a:ext cx="745" cy="221"/>
            </a:xfrm>
            <a:prstGeom prst="ellipse">
              <a:avLst/>
            </a:prstGeom>
            <a:solidFill>
              <a:srgbClr val="CCFFCC"/>
            </a:solidFill>
            <a:ln w="9525">
              <a:noFill/>
              <a:round/>
              <a:headEnd/>
              <a:tailEnd/>
            </a:ln>
            <a:effectLst/>
          </p:spPr>
          <p:txBody>
            <a:bodyPr wrap="none" anchor="ctr"/>
            <a:lstStyle/>
            <a:p>
              <a:endParaRPr lang="en-US"/>
            </a:p>
          </p:txBody>
        </p:sp>
        <p:sp>
          <p:nvSpPr>
            <p:cNvPr id="336920" name="Oval 24"/>
            <p:cNvSpPr>
              <a:spLocks noChangeArrowheads="1"/>
            </p:cNvSpPr>
            <p:nvPr/>
          </p:nvSpPr>
          <p:spPr bwMode="gray">
            <a:xfrm>
              <a:off x="2664" y="3673"/>
              <a:ext cx="745" cy="221"/>
            </a:xfrm>
            <a:prstGeom prst="ellipse">
              <a:avLst/>
            </a:prstGeom>
            <a:solidFill>
              <a:srgbClr val="99CC99"/>
            </a:solidFill>
            <a:ln w="9525">
              <a:noFill/>
              <a:round/>
              <a:headEnd/>
              <a:tailEnd/>
            </a:ln>
            <a:effectLst/>
          </p:spPr>
          <p:txBody>
            <a:bodyPr wrap="none" anchor="ctr"/>
            <a:lstStyle/>
            <a:p>
              <a:endParaRPr lang="en-US"/>
            </a:p>
          </p:txBody>
        </p:sp>
      </p:grpSp>
      <p:sp>
        <p:nvSpPr>
          <p:cNvPr id="336921" name="AutoShape 25"/>
          <p:cNvSpPr>
            <a:spLocks noChangeArrowheads="1"/>
          </p:cNvSpPr>
          <p:nvPr/>
        </p:nvSpPr>
        <p:spPr bwMode="blackWhite">
          <a:xfrm rot="16200000" flipH="1">
            <a:off x="6259513" y="5332413"/>
            <a:ext cx="382587" cy="242887"/>
          </a:xfrm>
          <a:prstGeom prst="homePlate">
            <a:avLst>
              <a:gd name="adj" fmla="val 52505"/>
            </a:avLst>
          </a:prstGeom>
          <a:solidFill>
            <a:srgbClr val="FFFFCC"/>
          </a:solidFill>
          <a:ln w="28575">
            <a:solidFill>
              <a:schemeClr val="bg2"/>
            </a:solidFill>
            <a:miter lim="800000"/>
            <a:headEnd/>
            <a:tailEnd/>
          </a:ln>
          <a:effectLst/>
        </p:spPr>
        <p:txBody>
          <a:bodyPr wrap="none" anchor="ctr"/>
          <a:lstStyle/>
          <a:p>
            <a:endParaRPr lang="en-US"/>
          </a:p>
        </p:txBody>
      </p:sp>
      <p:sp>
        <p:nvSpPr>
          <p:cNvPr id="336922" name="AutoShape 26"/>
          <p:cNvSpPr>
            <a:spLocks noChangeArrowheads="1"/>
          </p:cNvSpPr>
          <p:nvPr/>
        </p:nvSpPr>
        <p:spPr bwMode="blackWhite">
          <a:xfrm rot="16200000" flipH="1">
            <a:off x="4670425" y="2701926"/>
            <a:ext cx="1393825" cy="825500"/>
          </a:xfrm>
          <a:prstGeom prst="homePlate">
            <a:avLst>
              <a:gd name="adj" fmla="val 56282"/>
            </a:avLst>
          </a:prstGeom>
          <a:solidFill>
            <a:srgbClr val="FFFFCC"/>
          </a:solidFill>
          <a:ln w="28575">
            <a:solidFill>
              <a:schemeClr val="bg2"/>
            </a:solidFill>
            <a:miter lim="800000"/>
            <a:headEnd/>
            <a:tailEnd/>
          </a:ln>
          <a:effectLst/>
        </p:spPr>
        <p:txBody>
          <a:bodyPr wrap="none" anchor="ctr"/>
          <a:lstStyle/>
          <a:p>
            <a:endParaRPr lang="en-US"/>
          </a:p>
        </p:txBody>
      </p:sp>
      <p:sp>
        <p:nvSpPr>
          <p:cNvPr id="336923" name="Rectangle 27"/>
          <p:cNvSpPr>
            <a:spLocks noChangeArrowheads="1"/>
          </p:cNvSpPr>
          <p:nvPr/>
        </p:nvSpPr>
        <p:spPr bwMode="auto">
          <a:xfrm>
            <a:off x="1012825" y="1657350"/>
            <a:ext cx="1730375" cy="6127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1800" b="1">
                <a:solidFill>
                  <a:schemeClr val="tx1"/>
                </a:solidFill>
                <a:latin typeface="Courier New" pitchFamily="49" charset="0"/>
              </a:rPr>
              <a:t>DISABLE</a:t>
            </a:r>
            <a:br>
              <a:rPr lang="en-US" sz="1800" b="1">
                <a:solidFill>
                  <a:schemeClr val="tx1"/>
                </a:solidFill>
                <a:latin typeface="Courier New" pitchFamily="49" charset="0"/>
              </a:rPr>
            </a:br>
            <a:r>
              <a:rPr lang="en-US" sz="1800" b="1">
                <a:solidFill>
                  <a:schemeClr val="tx1"/>
                </a:solidFill>
                <a:latin typeface="Courier New" pitchFamily="49" charset="0"/>
              </a:rPr>
              <a:t>NOVALIDATE</a:t>
            </a:r>
          </a:p>
        </p:txBody>
      </p:sp>
      <p:grpSp>
        <p:nvGrpSpPr>
          <p:cNvPr id="336924" name="Group 28"/>
          <p:cNvGrpSpPr>
            <a:grpSpLocks/>
          </p:cNvGrpSpPr>
          <p:nvPr/>
        </p:nvGrpSpPr>
        <p:grpSpPr bwMode="auto">
          <a:xfrm>
            <a:off x="2963863" y="4089400"/>
            <a:ext cx="1182687" cy="915988"/>
            <a:chOff x="1867" y="2576"/>
            <a:chExt cx="745" cy="577"/>
          </a:xfrm>
        </p:grpSpPr>
        <p:sp>
          <p:nvSpPr>
            <p:cNvPr id="336925" name="Rectangle 29"/>
            <p:cNvSpPr>
              <a:spLocks noChangeArrowheads="1"/>
            </p:cNvSpPr>
            <p:nvPr/>
          </p:nvSpPr>
          <p:spPr bwMode="gray">
            <a:xfrm>
              <a:off x="1867" y="2694"/>
              <a:ext cx="745" cy="344"/>
            </a:xfrm>
            <a:prstGeom prst="rect">
              <a:avLst/>
            </a:prstGeom>
            <a:solidFill>
              <a:srgbClr val="99CC99"/>
            </a:solidFill>
            <a:ln w="9525">
              <a:noFill/>
              <a:miter lim="800000"/>
              <a:headEnd/>
              <a:tailEnd/>
            </a:ln>
            <a:effectLst/>
          </p:spPr>
          <p:txBody>
            <a:bodyPr wrap="none" anchor="ctr"/>
            <a:lstStyle/>
            <a:p>
              <a:endParaRPr lang="en-US"/>
            </a:p>
          </p:txBody>
        </p:sp>
        <p:sp>
          <p:nvSpPr>
            <p:cNvPr id="336926" name="Oval 30"/>
            <p:cNvSpPr>
              <a:spLocks noChangeArrowheads="1"/>
            </p:cNvSpPr>
            <p:nvPr/>
          </p:nvSpPr>
          <p:spPr bwMode="gray">
            <a:xfrm>
              <a:off x="1867" y="2576"/>
              <a:ext cx="745" cy="221"/>
            </a:xfrm>
            <a:prstGeom prst="ellipse">
              <a:avLst/>
            </a:prstGeom>
            <a:solidFill>
              <a:srgbClr val="CCFFCC"/>
            </a:solidFill>
            <a:ln w="9525">
              <a:noFill/>
              <a:round/>
              <a:headEnd/>
              <a:tailEnd/>
            </a:ln>
            <a:effectLst/>
          </p:spPr>
          <p:txBody>
            <a:bodyPr wrap="none" anchor="ctr"/>
            <a:lstStyle/>
            <a:p>
              <a:endParaRPr lang="en-US"/>
            </a:p>
          </p:txBody>
        </p:sp>
        <p:sp>
          <p:nvSpPr>
            <p:cNvPr id="336927" name="Oval 31"/>
            <p:cNvSpPr>
              <a:spLocks noChangeArrowheads="1"/>
            </p:cNvSpPr>
            <p:nvPr/>
          </p:nvSpPr>
          <p:spPr bwMode="gray">
            <a:xfrm>
              <a:off x="1867" y="2932"/>
              <a:ext cx="745" cy="221"/>
            </a:xfrm>
            <a:prstGeom prst="ellipse">
              <a:avLst/>
            </a:prstGeom>
            <a:solidFill>
              <a:srgbClr val="99CC99"/>
            </a:solidFill>
            <a:ln w="9525">
              <a:noFill/>
              <a:round/>
              <a:headEnd/>
              <a:tailEnd/>
            </a:ln>
            <a:effectLst/>
          </p:spPr>
          <p:txBody>
            <a:bodyPr wrap="none" anchor="ctr"/>
            <a:lstStyle/>
            <a:p>
              <a:endParaRPr lang="en-US"/>
            </a:p>
          </p:txBody>
        </p:sp>
      </p:grpSp>
      <p:sp>
        <p:nvSpPr>
          <p:cNvPr id="336928" name="Rectangle 32"/>
          <p:cNvSpPr>
            <a:spLocks noChangeArrowheads="1"/>
          </p:cNvSpPr>
          <p:nvPr/>
        </p:nvSpPr>
        <p:spPr bwMode="auto">
          <a:xfrm>
            <a:off x="2773363" y="1665288"/>
            <a:ext cx="1565275" cy="6127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1800" b="1">
                <a:solidFill>
                  <a:schemeClr val="tx1"/>
                </a:solidFill>
                <a:latin typeface="Courier New" pitchFamily="49" charset="0"/>
              </a:rPr>
              <a:t>DISABLE</a:t>
            </a:r>
            <a:br>
              <a:rPr lang="en-US" sz="1800" b="1">
                <a:solidFill>
                  <a:schemeClr val="tx1"/>
                </a:solidFill>
                <a:latin typeface="Courier New" pitchFamily="49" charset="0"/>
              </a:rPr>
            </a:br>
            <a:r>
              <a:rPr lang="en-US" sz="1800" b="1">
                <a:solidFill>
                  <a:schemeClr val="tx1"/>
                </a:solidFill>
                <a:latin typeface="Courier New" pitchFamily="49" charset="0"/>
              </a:rPr>
              <a:t>VALIDATE</a:t>
            </a:r>
          </a:p>
        </p:txBody>
      </p:sp>
      <p:sp>
        <p:nvSpPr>
          <p:cNvPr id="336929" name="AutoShape 33"/>
          <p:cNvSpPr>
            <a:spLocks noChangeArrowheads="1"/>
          </p:cNvSpPr>
          <p:nvPr/>
        </p:nvSpPr>
        <p:spPr bwMode="gray">
          <a:xfrm rot="16200000" flipH="1">
            <a:off x="2859087" y="2732088"/>
            <a:ext cx="1393825" cy="825500"/>
          </a:xfrm>
          <a:prstGeom prst="homePlate">
            <a:avLst>
              <a:gd name="adj" fmla="val 56282"/>
            </a:avLst>
          </a:prstGeom>
          <a:solidFill>
            <a:srgbClr val="FFFFCC"/>
          </a:solidFill>
          <a:ln w="28575">
            <a:solidFill>
              <a:schemeClr val="bg2"/>
            </a:solidFill>
            <a:miter lim="800000"/>
            <a:headEnd/>
            <a:tailEnd/>
          </a:ln>
          <a:effectLst/>
        </p:spPr>
        <p:txBody>
          <a:bodyPr wrap="none" anchor="ctr"/>
          <a:lstStyle/>
          <a:p>
            <a:endParaRPr lang="en-US"/>
          </a:p>
        </p:txBody>
      </p:sp>
      <p:pic>
        <p:nvPicPr>
          <p:cNvPr id="336930" name="Picture 34" descr="Symbols: Question Mark"/>
          <p:cNvPicPr>
            <a:picLocks noChangeAspect="1" noChangeArrowheads="1"/>
          </p:cNvPicPr>
          <p:nvPr/>
        </p:nvPicPr>
        <p:blipFill>
          <a:blip r:embed="rId3" cstate="print"/>
          <a:srcRect/>
          <a:stretch>
            <a:fillRect/>
          </a:stretch>
        </p:blipFill>
        <p:spPr bwMode="gray">
          <a:xfrm>
            <a:off x="5175250" y="4157663"/>
            <a:ext cx="442913" cy="811212"/>
          </a:xfrm>
          <a:prstGeom prst="rect">
            <a:avLst/>
          </a:prstGeom>
          <a:noFill/>
        </p:spPr>
      </p:pic>
      <p:pic>
        <p:nvPicPr>
          <p:cNvPr id="336931" name="Picture 35" descr="Symbols: Question Mark"/>
          <p:cNvPicPr>
            <a:picLocks noChangeAspect="1" noChangeArrowheads="1"/>
          </p:cNvPicPr>
          <p:nvPr/>
        </p:nvPicPr>
        <p:blipFill>
          <a:blip r:embed="rId3" cstate="print"/>
          <a:srcRect/>
          <a:stretch>
            <a:fillRect/>
          </a:stretch>
        </p:blipFill>
        <p:spPr bwMode="gray">
          <a:xfrm>
            <a:off x="1608138" y="4157663"/>
            <a:ext cx="442912" cy="811212"/>
          </a:xfrm>
          <a:prstGeom prst="rect">
            <a:avLst/>
          </a:prstGeom>
          <a:noFill/>
        </p:spPr>
      </p:pic>
      <p:pic>
        <p:nvPicPr>
          <p:cNvPr id="336932" name="Picture 36" descr="Symbols: Question Mark"/>
          <p:cNvPicPr>
            <a:picLocks noChangeAspect="1" noChangeArrowheads="1"/>
          </p:cNvPicPr>
          <p:nvPr/>
        </p:nvPicPr>
        <p:blipFill>
          <a:blip r:embed="rId3" cstate="print"/>
          <a:srcRect/>
          <a:stretch>
            <a:fillRect/>
          </a:stretch>
        </p:blipFill>
        <p:spPr bwMode="gray">
          <a:xfrm>
            <a:off x="1566863" y="2576513"/>
            <a:ext cx="442912" cy="811212"/>
          </a:xfrm>
          <a:prstGeom prst="rect">
            <a:avLst/>
          </a:prstGeom>
          <a:noFill/>
        </p:spPr>
      </p:pic>
      <p:sp>
        <p:nvSpPr>
          <p:cNvPr id="336933" name="Rectangle 37"/>
          <p:cNvSpPr>
            <a:spLocks noChangeArrowheads="1"/>
          </p:cNvSpPr>
          <p:nvPr/>
        </p:nvSpPr>
        <p:spPr bwMode="black">
          <a:xfrm>
            <a:off x="2457450" y="3621088"/>
            <a:ext cx="1047750" cy="366712"/>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sz="1800" b="1">
                <a:solidFill>
                  <a:schemeClr val="hlink"/>
                </a:solidFill>
                <a:latin typeface="Arial" charset="0"/>
              </a:rPr>
              <a:t>No DML</a:t>
            </a:r>
          </a:p>
        </p:txBody>
      </p:sp>
      <p:pic>
        <p:nvPicPr>
          <p:cNvPr id="336934" name="Picture 38" descr="C:\Documents and Settings\jubillin.JUBILLIN-LAP\My Documents\OU_Pictures\symbo009_redX.gif"/>
          <p:cNvPicPr>
            <a:picLocks noChangeAspect="1" noChangeArrowheads="1"/>
          </p:cNvPicPr>
          <p:nvPr/>
        </p:nvPicPr>
        <p:blipFill>
          <a:blip r:embed="rId4" cstate="print"/>
          <a:srcRect/>
          <a:stretch>
            <a:fillRect/>
          </a:stretch>
        </p:blipFill>
        <p:spPr bwMode="gray">
          <a:xfrm>
            <a:off x="3276600" y="2514600"/>
            <a:ext cx="601663" cy="874713"/>
          </a:xfrm>
          <a:prstGeom prst="rect">
            <a:avLst/>
          </a:prstGeom>
          <a:noFill/>
        </p:spPr>
      </p:pic>
      <p:pic>
        <p:nvPicPr>
          <p:cNvPr id="336935" name="Picture 39" descr="Symbols: Green Checkmark, OK, Yes"/>
          <p:cNvPicPr>
            <a:picLocks noChangeAspect="1" noChangeArrowheads="1"/>
          </p:cNvPicPr>
          <p:nvPr/>
        </p:nvPicPr>
        <p:blipFill>
          <a:blip r:embed="rId5" cstate="print"/>
          <a:srcRect/>
          <a:stretch>
            <a:fillRect/>
          </a:stretch>
        </p:blipFill>
        <p:spPr bwMode="gray">
          <a:xfrm>
            <a:off x="6959600" y="2490788"/>
            <a:ext cx="673100" cy="1033462"/>
          </a:xfrm>
          <a:prstGeom prst="rect">
            <a:avLst/>
          </a:prstGeom>
          <a:noFill/>
        </p:spPr>
      </p:pic>
      <p:pic>
        <p:nvPicPr>
          <p:cNvPr id="336936" name="Picture 40" descr="Symbols: Green Checkmark, OK, Yes"/>
          <p:cNvPicPr>
            <a:picLocks noChangeAspect="1" noChangeArrowheads="1"/>
          </p:cNvPicPr>
          <p:nvPr/>
        </p:nvPicPr>
        <p:blipFill>
          <a:blip r:embed="rId5" cstate="print"/>
          <a:srcRect/>
          <a:stretch>
            <a:fillRect/>
          </a:stretch>
        </p:blipFill>
        <p:spPr bwMode="gray">
          <a:xfrm>
            <a:off x="5056188" y="2490788"/>
            <a:ext cx="673100" cy="1033462"/>
          </a:xfrm>
          <a:prstGeom prst="rect">
            <a:avLst/>
          </a:prstGeom>
          <a:noFill/>
        </p:spPr>
      </p:pic>
      <p:pic>
        <p:nvPicPr>
          <p:cNvPr id="336937" name="Picture 41" descr="Symbols: Green Checkmark, OK, Yes"/>
          <p:cNvPicPr>
            <a:picLocks noChangeAspect="1" noChangeArrowheads="1"/>
          </p:cNvPicPr>
          <p:nvPr/>
        </p:nvPicPr>
        <p:blipFill>
          <a:blip r:embed="rId5" cstate="print"/>
          <a:srcRect/>
          <a:stretch>
            <a:fillRect/>
          </a:stretch>
        </p:blipFill>
        <p:spPr bwMode="gray">
          <a:xfrm>
            <a:off x="3276600" y="3914775"/>
            <a:ext cx="673100" cy="1033463"/>
          </a:xfrm>
          <a:prstGeom prst="rect">
            <a:avLst/>
          </a:prstGeom>
          <a:noFill/>
        </p:spPr>
      </p:pic>
      <p:pic>
        <p:nvPicPr>
          <p:cNvPr id="336938" name="Picture 42" descr="Symbols: Green Checkmark, OK, Yes"/>
          <p:cNvPicPr>
            <a:picLocks noChangeAspect="1" noChangeArrowheads="1"/>
          </p:cNvPicPr>
          <p:nvPr/>
        </p:nvPicPr>
        <p:blipFill>
          <a:blip r:embed="rId5" cstate="print"/>
          <a:srcRect/>
          <a:stretch>
            <a:fillRect/>
          </a:stretch>
        </p:blipFill>
        <p:spPr bwMode="gray">
          <a:xfrm>
            <a:off x="6972300" y="3863975"/>
            <a:ext cx="673100" cy="1033463"/>
          </a:xfrm>
          <a:prstGeom prst="rect">
            <a:avLst/>
          </a:prstGeom>
          <a:noFill/>
        </p:spPr>
      </p:pic>
      <p:sp>
        <p:nvSpPr>
          <p:cNvPr id="336939" name="Rectangle 43"/>
          <p:cNvSpPr>
            <a:spLocks noChangeArrowheads="1"/>
          </p:cNvSpPr>
          <p:nvPr/>
        </p:nvSpPr>
        <p:spPr bwMode="auto">
          <a:xfrm>
            <a:off x="6178550" y="5148263"/>
            <a:ext cx="2260600" cy="1062037"/>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t>Constraint States</a:t>
            </a:r>
            <a:br>
              <a:rPr lang="en-US"/>
            </a:br>
            <a:r>
              <a:rPr lang="en-US"/>
              <a:t>Full Notes Page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Constraint Checking</a:t>
            </a:r>
          </a:p>
        </p:txBody>
      </p:sp>
      <p:sp>
        <p:nvSpPr>
          <p:cNvPr id="341014" name="Rectangle 22"/>
          <p:cNvSpPr>
            <a:spLocks noGrp="1" noChangeArrowheads="1"/>
          </p:cNvSpPr>
          <p:nvPr>
            <p:ph type="body" idx="1"/>
          </p:nvPr>
        </p:nvSpPr>
        <p:spPr>
          <a:xfrm>
            <a:off x="609600" y="1676400"/>
            <a:ext cx="7918450" cy="1163638"/>
          </a:xfrm>
        </p:spPr>
        <p:txBody>
          <a:bodyPr/>
          <a:lstStyle/>
          <a:p>
            <a:r>
              <a:rPr lang="en-US"/>
              <a:t>Constraints are checked at the time of:</a:t>
            </a:r>
          </a:p>
          <a:p>
            <a:pPr lvl="1"/>
            <a:r>
              <a:rPr lang="en-US"/>
              <a:t>Statement execution (for nondeferred constraints)</a:t>
            </a:r>
          </a:p>
          <a:p>
            <a:pPr lvl="1"/>
            <a:r>
              <a:rPr lang="en-US">
                <a:latin typeface="Courier New" pitchFamily="49" charset="0"/>
              </a:rPr>
              <a:t>COMMIT</a:t>
            </a:r>
            <a:r>
              <a:rPr lang="en-US"/>
              <a:t> (for deferred constraints)</a:t>
            </a:r>
          </a:p>
        </p:txBody>
      </p:sp>
      <p:sp>
        <p:nvSpPr>
          <p:cNvPr id="340995" name="Line 3"/>
          <p:cNvSpPr>
            <a:spLocks noChangeShapeType="1"/>
          </p:cNvSpPr>
          <p:nvPr/>
        </p:nvSpPr>
        <p:spPr bwMode="auto">
          <a:xfrm>
            <a:off x="7248525" y="4410075"/>
            <a:ext cx="0" cy="520700"/>
          </a:xfrm>
          <a:prstGeom prst="line">
            <a:avLst/>
          </a:prstGeom>
          <a:noFill/>
          <a:ln w="28575">
            <a:solidFill>
              <a:schemeClr val="tx1"/>
            </a:solidFill>
            <a:round/>
            <a:headEnd type="none" w="sm" len="sm"/>
            <a:tailEnd type="triangle" w="sm" len="sm"/>
          </a:ln>
          <a:effectLst/>
        </p:spPr>
        <p:txBody>
          <a:bodyPr/>
          <a:lstStyle/>
          <a:p>
            <a:endParaRPr lang="en-US"/>
          </a:p>
        </p:txBody>
      </p:sp>
      <p:sp>
        <p:nvSpPr>
          <p:cNvPr id="340996" name="Rectangle 4"/>
          <p:cNvSpPr>
            <a:spLocks noChangeArrowheads="1"/>
          </p:cNvSpPr>
          <p:nvPr/>
        </p:nvSpPr>
        <p:spPr bwMode="auto">
          <a:xfrm>
            <a:off x="1905000" y="2962275"/>
            <a:ext cx="5514975" cy="425450"/>
          </a:xfrm>
          <a:prstGeom prst="rect">
            <a:avLst/>
          </a:prstGeom>
          <a:noFill/>
          <a:ln w="28575">
            <a:solidFill>
              <a:schemeClr val="tx1"/>
            </a:solidFill>
            <a:miter lim="800000"/>
            <a:headEnd/>
            <a:tailEnd/>
          </a:ln>
          <a:effectLst/>
        </p:spPr>
        <p:txBody>
          <a:bodyPr lIns="92075" tIns="46038" rIns="92075" bIns="46038">
            <a:spAutoFit/>
          </a:bodyPr>
          <a:lstStyle/>
          <a:p>
            <a:pPr defTabSz="228600">
              <a:buClr>
                <a:srgbClr val="000000"/>
              </a:buClr>
            </a:pPr>
            <a:r>
              <a:rPr lang="en-US" sz="2000" b="1">
                <a:solidFill>
                  <a:schemeClr val="tx1"/>
                </a:solidFill>
                <a:latin typeface="Arial" charset="0"/>
              </a:rPr>
              <a:t>Case: DML statement followed by </a:t>
            </a:r>
            <a:r>
              <a:rPr lang="en-US" sz="2000" b="1">
                <a:solidFill>
                  <a:schemeClr val="tx1"/>
                </a:solidFill>
                <a:latin typeface="Courier New" pitchFamily="49" charset="0"/>
              </a:rPr>
              <a:t>COMMIT</a:t>
            </a:r>
            <a:endParaRPr lang="en-US" sz="2000" b="1">
              <a:solidFill>
                <a:schemeClr val="tx1"/>
              </a:solidFill>
              <a:latin typeface="Arial" charset="0"/>
            </a:endParaRPr>
          </a:p>
        </p:txBody>
      </p:sp>
      <p:sp>
        <p:nvSpPr>
          <p:cNvPr id="340997" name="Rectangle 5"/>
          <p:cNvSpPr>
            <a:spLocks noChangeArrowheads="1"/>
          </p:cNvSpPr>
          <p:nvPr/>
        </p:nvSpPr>
        <p:spPr bwMode="auto">
          <a:xfrm>
            <a:off x="2746375" y="3640138"/>
            <a:ext cx="3425825" cy="669925"/>
          </a:xfrm>
          <a:prstGeom prst="rect">
            <a:avLst/>
          </a:prstGeom>
          <a:noFill/>
          <a:ln w="9525">
            <a:noFill/>
            <a:miter lim="800000"/>
            <a:headEnd/>
            <a:tailEnd/>
          </a:ln>
          <a:effectLst/>
        </p:spPr>
        <p:txBody>
          <a:bodyPr lIns="92075" tIns="46038" rIns="92075" bIns="46038">
            <a:spAutoFit/>
          </a:bodyPr>
          <a:lstStyle/>
          <a:p>
            <a:pPr algn="l" defTabSz="346075" eaLnBrk="0" hangingPunct="0">
              <a:lnSpc>
                <a:spcPct val="95000"/>
              </a:lnSpc>
              <a:spcBef>
                <a:spcPct val="35000"/>
              </a:spcBef>
              <a:buClrTx/>
              <a:buFontTx/>
              <a:buNone/>
              <a:tabLst>
                <a:tab pos="571500" algn="l"/>
              </a:tabLst>
            </a:pPr>
            <a:r>
              <a:rPr lang="en-US" sz="2000" b="1">
                <a:solidFill>
                  <a:schemeClr val="tx1"/>
                </a:solidFill>
                <a:latin typeface="Arial" charset="0"/>
              </a:rPr>
              <a:t>Nondeferred constraints </a:t>
            </a:r>
            <a:br>
              <a:rPr lang="en-US" sz="2000" b="1">
                <a:solidFill>
                  <a:schemeClr val="tx1"/>
                </a:solidFill>
                <a:latin typeface="Arial" charset="0"/>
              </a:rPr>
            </a:br>
            <a:r>
              <a:rPr lang="en-US" sz="2000" b="1">
                <a:solidFill>
                  <a:schemeClr val="tx1"/>
                </a:solidFill>
                <a:latin typeface="Arial" charset="0"/>
              </a:rPr>
              <a:t>checked</a:t>
            </a:r>
          </a:p>
        </p:txBody>
      </p:sp>
      <p:sp>
        <p:nvSpPr>
          <p:cNvPr id="340998" name="Rectangle 6"/>
          <p:cNvSpPr>
            <a:spLocks noChangeArrowheads="1"/>
          </p:cNvSpPr>
          <p:nvPr/>
        </p:nvSpPr>
        <p:spPr bwMode="auto">
          <a:xfrm>
            <a:off x="2746375" y="4449763"/>
            <a:ext cx="2687638" cy="381000"/>
          </a:xfrm>
          <a:prstGeom prst="rect">
            <a:avLst/>
          </a:prstGeom>
          <a:noFill/>
          <a:ln w="9525">
            <a:noFill/>
            <a:miter lim="800000"/>
            <a:headEnd/>
            <a:tailEnd/>
          </a:ln>
          <a:effectLst/>
        </p:spPr>
        <p:txBody>
          <a:bodyPr lIns="92075" tIns="46038" rIns="92075" bIns="46038">
            <a:spAutoFit/>
          </a:bodyPr>
          <a:lstStyle/>
          <a:p>
            <a:pPr algn="l" defTabSz="346075" eaLnBrk="0" hangingPunct="0">
              <a:lnSpc>
                <a:spcPct val="95000"/>
              </a:lnSpc>
              <a:spcBef>
                <a:spcPct val="35000"/>
              </a:spcBef>
              <a:buClrTx/>
              <a:buFontTx/>
              <a:buNone/>
              <a:tabLst>
                <a:tab pos="571500" algn="l"/>
              </a:tabLst>
            </a:pPr>
            <a:r>
              <a:rPr lang="en-US" sz="2000" b="1">
                <a:solidFill>
                  <a:schemeClr val="tx1"/>
                </a:solidFill>
                <a:latin typeface="Courier New" pitchFamily="49" charset="0"/>
              </a:rPr>
              <a:t>COMMIT</a:t>
            </a:r>
            <a:r>
              <a:rPr lang="en-US" sz="2000" b="1">
                <a:solidFill>
                  <a:schemeClr val="tx1"/>
                </a:solidFill>
                <a:latin typeface="Arial" charset="0"/>
              </a:rPr>
              <a:t> issued</a:t>
            </a:r>
          </a:p>
        </p:txBody>
      </p:sp>
      <p:sp>
        <p:nvSpPr>
          <p:cNvPr id="340999" name="Rectangle 7"/>
          <p:cNvSpPr>
            <a:spLocks noChangeArrowheads="1"/>
          </p:cNvSpPr>
          <p:nvPr/>
        </p:nvSpPr>
        <p:spPr bwMode="auto">
          <a:xfrm>
            <a:off x="2746375" y="5089525"/>
            <a:ext cx="4568825" cy="381000"/>
          </a:xfrm>
          <a:prstGeom prst="rect">
            <a:avLst/>
          </a:prstGeom>
          <a:noFill/>
          <a:ln w="9525">
            <a:noFill/>
            <a:miter lim="800000"/>
            <a:headEnd/>
            <a:tailEnd/>
          </a:ln>
          <a:effectLst/>
        </p:spPr>
        <p:txBody>
          <a:bodyPr lIns="92075" tIns="46038" rIns="92075" bIns="46038">
            <a:spAutoFit/>
          </a:bodyPr>
          <a:lstStyle/>
          <a:p>
            <a:pPr algn="l" defTabSz="346075" eaLnBrk="0" hangingPunct="0">
              <a:lnSpc>
                <a:spcPct val="95000"/>
              </a:lnSpc>
              <a:spcBef>
                <a:spcPct val="35000"/>
              </a:spcBef>
              <a:buClrTx/>
              <a:buFontTx/>
              <a:buNone/>
              <a:tabLst>
                <a:tab pos="571500" algn="l"/>
              </a:tabLst>
            </a:pPr>
            <a:r>
              <a:rPr lang="en-US" sz="2000" b="1">
                <a:solidFill>
                  <a:schemeClr val="tx1"/>
                </a:solidFill>
                <a:latin typeface="Arial" charset="0"/>
              </a:rPr>
              <a:t>Deferred constraints checked</a:t>
            </a:r>
          </a:p>
        </p:txBody>
      </p:sp>
      <p:sp>
        <p:nvSpPr>
          <p:cNvPr id="341000" name="Rectangle 8"/>
          <p:cNvSpPr>
            <a:spLocks noChangeArrowheads="1"/>
          </p:cNvSpPr>
          <p:nvPr/>
        </p:nvSpPr>
        <p:spPr bwMode="auto">
          <a:xfrm>
            <a:off x="2789238" y="5775325"/>
            <a:ext cx="2925762" cy="381000"/>
          </a:xfrm>
          <a:prstGeom prst="rect">
            <a:avLst/>
          </a:prstGeom>
          <a:noFill/>
          <a:ln w="9525">
            <a:noFill/>
            <a:miter lim="800000"/>
            <a:headEnd/>
            <a:tailEnd/>
          </a:ln>
          <a:effectLst/>
        </p:spPr>
        <p:txBody>
          <a:bodyPr lIns="92075" tIns="46038" rIns="92075" bIns="46038">
            <a:spAutoFit/>
          </a:bodyPr>
          <a:lstStyle/>
          <a:p>
            <a:pPr algn="l" defTabSz="346075" eaLnBrk="0" hangingPunct="0">
              <a:lnSpc>
                <a:spcPct val="95000"/>
              </a:lnSpc>
              <a:spcBef>
                <a:spcPct val="35000"/>
              </a:spcBef>
              <a:buClrTx/>
              <a:buFontTx/>
              <a:buNone/>
              <a:tabLst>
                <a:tab pos="571500" algn="l"/>
              </a:tabLst>
            </a:pPr>
            <a:r>
              <a:rPr lang="en-US" sz="2000" b="1">
                <a:solidFill>
                  <a:schemeClr val="tx1"/>
                </a:solidFill>
                <a:latin typeface="Courier New" pitchFamily="49" charset="0"/>
              </a:rPr>
              <a:t>COMMIT</a:t>
            </a:r>
            <a:r>
              <a:rPr lang="en-US" sz="2000" b="1">
                <a:solidFill>
                  <a:schemeClr val="tx1"/>
                </a:solidFill>
                <a:latin typeface="Arial" charset="0"/>
              </a:rPr>
              <a:t> complete</a:t>
            </a:r>
          </a:p>
        </p:txBody>
      </p:sp>
      <p:pic>
        <p:nvPicPr>
          <p:cNvPr id="341001" name="Picture 9" descr="Documents: Code, Highlight, Examine"/>
          <p:cNvPicPr>
            <a:picLocks noChangeAspect="1" noChangeArrowheads="1"/>
          </p:cNvPicPr>
          <p:nvPr/>
        </p:nvPicPr>
        <p:blipFill>
          <a:blip r:embed="rId3" cstate="print"/>
          <a:srcRect/>
          <a:stretch>
            <a:fillRect/>
          </a:stretch>
        </p:blipFill>
        <p:spPr bwMode="gray">
          <a:xfrm>
            <a:off x="7023100" y="4930775"/>
            <a:ext cx="665163" cy="820738"/>
          </a:xfrm>
          <a:prstGeom prst="rect">
            <a:avLst/>
          </a:prstGeom>
          <a:noFill/>
        </p:spPr>
      </p:pic>
      <p:pic>
        <p:nvPicPr>
          <p:cNvPr id="341002" name="Picture 10" descr="Documents: Code, Highlight, Examine"/>
          <p:cNvPicPr>
            <a:picLocks noChangeAspect="1" noChangeArrowheads="1"/>
          </p:cNvPicPr>
          <p:nvPr/>
        </p:nvPicPr>
        <p:blipFill>
          <a:blip r:embed="rId3" cstate="print"/>
          <a:srcRect/>
          <a:stretch>
            <a:fillRect/>
          </a:stretch>
        </p:blipFill>
        <p:spPr bwMode="gray">
          <a:xfrm>
            <a:off x="6997700" y="3489325"/>
            <a:ext cx="665163" cy="820738"/>
          </a:xfrm>
          <a:prstGeom prst="rect">
            <a:avLst/>
          </a:prstGeom>
          <a:noFill/>
        </p:spPr>
      </p:pic>
      <p:sp>
        <p:nvSpPr>
          <p:cNvPr id="341003" name="Line 11"/>
          <p:cNvSpPr>
            <a:spLocks noChangeShapeType="1"/>
          </p:cNvSpPr>
          <p:nvPr/>
        </p:nvSpPr>
        <p:spPr bwMode="auto">
          <a:xfrm>
            <a:off x="7248525" y="5751513"/>
            <a:ext cx="0" cy="409575"/>
          </a:xfrm>
          <a:prstGeom prst="line">
            <a:avLst/>
          </a:prstGeom>
          <a:noFill/>
          <a:ln w="28575">
            <a:solidFill>
              <a:schemeClr val="tx1"/>
            </a:solidFill>
            <a:round/>
            <a:headEnd type="none" w="sm" len="sm"/>
            <a:tailEnd type="triangle" w="sm" len="sm"/>
          </a:ln>
          <a:effectLst/>
        </p:spPr>
        <p:txBody>
          <a:bodyPr/>
          <a:lstStyle/>
          <a:p>
            <a:endParaRPr lang="en-US"/>
          </a:p>
        </p:txBody>
      </p:sp>
      <p:sp>
        <p:nvSpPr>
          <p:cNvPr id="341004" name="Line 12"/>
          <p:cNvSpPr>
            <a:spLocks noChangeShapeType="1"/>
          </p:cNvSpPr>
          <p:nvPr/>
        </p:nvSpPr>
        <p:spPr bwMode="auto">
          <a:xfrm>
            <a:off x="6916738" y="6199188"/>
            <a:ext cx="663575" cy="0"/>
          </a:xfrm>
          <a:prstGeom prst="line">
            <a:avLst/>
          </a:prstGeom>
          <a:noFill/>
          <a:ln w="28575">
            <a:solidFill>
              <a:schemeClr val="tx1"/>
            </a:solidFill>
            <a:round/>
            <a:headEnd type="none" w="sm" len="sm"/>
            <a:tailEnd type="none" w="sm" len="sm"/>
          </a:ln>
          <a:effectLst/>
        </p:spPr>
        <p:txBody>
          <a:bodyPr/>
          <a:lstStyle/>
          <a:p>
            <a:endParaRPr lang="en-US"/>
          </a:p>
        </p:txBody>
      </p:sp>
      <p:sp>
        <p:nvSpPr>
          <p:cNvPr id="341005" name="Oval 13"/>
          <p:cNvSpPr>
            <a:spLocks noChangeArrowheads="1"/>
          </p:cNvSpPr>
          <p:nvPr/>
        </p:nvSpPr>
        <p:spPr bwMode="blackWhite">
          <a:xfrm>
            <a:off x="2014538" y="3630613"/>
            <a:ext cx="411162" cy="396875"/>
          </a:xfrm>
          <a:prstGeom prst="ellipse">
            <a:avLst/>
          </a:prstGeom>
          <a:solidFill>
            <a:srgbClr val="339966"/>
          </a:solidFill>
          <a:ln w="28575">
            <a:solidFill>
              <a:schemeClr val="tx1"/>
            </a:solidFill>
            <a:round/>
            <a:headEnd type="none" w="sm" len="sm"/>
            <a:tailEnd type="none" w="sm" len="sm"/>
          </a:ln>
          <a:effectLst/>
        </p:spPr>
        <p:txBody>
          <a:bodyPr wrap="none" anchor="ctr"/>
          <a:lstStyle/>
          <a:p>
            <a:pPr defTabSz="228600"/>
            <a:endParaRPr lang="en-US" sz="1800" b="1">
              <a:solidFill>
                <a:schemeClr val="tx1"/>
              </a:solidFill>
              <a:latin typeface="Arial" charset="0"/>
            </a:endParaRPr>
          </a:p>
        </p:txBody>
      </p:sp>
      <p:sp>
        <p:nvSpPr>
          <p:cNvPr id="341006" name="Text Box 14"/>
          <p:cNvSpPr txBox="1">
            <a:spLocks noChangeArrowheads="1"/>
          </p:cNvSpPr>
          <p:nvPr/>
        </p:nvSpPr>
        <p:spPr bwMode="blackWhite">
          <a:xfrm>
            <a:off x="2049463" y="3654425"/>
            <a:ext cx="311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1</a:t>
            </a:r>
          </a:p>
        </p:txBody>
      </p:sp>
      <p:sp>
        <p:nvSpPr>
          <p:cNvPr id="341007" name="Oval 15"/>
          <p:cNvSpPr>
            <a:spLocks noChangeArrowheads="1"/>
          </p:cNvSpPr>
          <p:nvPr/>
        </p:nvSpPr>
        <p:spPr bwMode="blackWhite">
          <a:xfrm>
            <a:off x="2020888" y="5094288"/>
            <a:ext cx="411162" cy="396875"/>
          </a:xfrm>
          <a:prstGeom prst="ellipse">
            <a:avLst/>
          </a:prstGeom>
          <a:solidFill>
            <a:srgbClr val="339966"/>
          </a:solidFill>
          <a:ln w="28575">
            <a:solidFill>
              <a:schemeClr val="tx1"/>
            </a:solidFill>
            <a:round/>
            <a:headEnd type="none" w="sm" len="sm"/>
            <a:tailEnd type="none" w="sm" len="sm"/>
          </a:ln>
          <a:effectLst/>
        </p:spPr>
        <p:txBody>
          <a:bodyPr wrap="none" anchor="ctr"/>
          <a:lstStyle/>
          <a:p>
            <a:endParaRPr lang="en-US"/>
          </a:p>
        </p:txBody>
      </p:sp>
      <p:sp>
        <p:nvSpPr>
          <p:cNvPr id="341008" name="Text Box 16"/>
          <p:cNvSpPr txBox="1">
            <a:spLocks noChangeArrowheads="1"/>
          </p:cNvSpPr>
          <p:nvPr/>
        </p:nvSpPr>
        <p:spPr bwMode="blackWhite">
          <a:xfrm>
            <a:off x="2074863" y="5118100"/>
            <a:ext cx="311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3</a:t>
            </a:r>
          </a:p>
        </p:txBody>
      </p:sp>
      <p:sp>
        <p:nvSpPr>
          <p:cNvPr id="341009" name="Oval 17"/>
          <p:cNvSpPr>
            <a:spLocks noChangeArrowheads="1"/>
          </p:cNvSpPr>
          <p:nvPr/>
        </p:nvSpPr>
        <p:spPr bwMode="blackWhite">
          <a:xfrm>
            <a:off x="1998663" y="4419600"/>
            <a:ext cx="411162" cy="396875"/>
          </a:xfrm>
          <a:prstGeom prst="ellipse">
            <a:avLst/>
          </a:prstGeom>
          <a:solidFill>
            <a:srgbClr val="339966"/>
          </a:solidFill>
          <a:ln w="28575">
            <a:solidFill>
              <a:schemeClr val="tx1"/>
            </a:solidFill>
            <a:round/>
            <a:headEnd type="none" w="sm" len="sm"/>
            <a:tailEnd type="none" w="sm" len="sm"/>
          </a:ln>
          <a:effectLst/>
        </p:spPr>
        <p:txBody>
          <a:bodyPr wrap="none" anchor="ctr"/>
          <a:lstStyle/>
          <a:p>
            <a:endParaRPr lang="en-US"/>
          </a:p>
        </p:txBody>
      </p:sp>
      <p:sp>
        <p:nvSpPr>
          <p:cNvPr id="341010" name="Text Box 18"/>
          <p:cNvSpPr txBox="1">
            <a:spLocks noChangeArrowheads="1"/>
          </p:cNvSpPr>
          <p:nvPr/>
        </p:nvSpPr>
        <p:spPr bwMode="auto">
          <a:xfrm>
            <a:off x="2062163" y="4443413"/>
            <a:ext cx="311150"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2</a:t>
            </a:r>
          </a:p>
        </p:txBody>
      </p:sp>
      <p:sp>
        <p:nvSpPr>
          <p:cNvPr id="341011" name="Oval 19"/>
          <p:cNvSpPr>
            <a:spLocks noChangeArrowheads="1"/>
          </p:cNvSpPr>
          <p:nvPr/>
        </p:nvSpPr>
        <p:spPr bwMode="blackWhite">
          <a:xfrm>
            <a:off x="2035175" y="5751513"/>
            <a:ext cx="411163" cy="396875"/>
          </a:xfrm>
          <a:prstGeom prst="ellipse">
            <a:avLst/>
          </a:prstGeom>
          <a:solidFill>
            <a:srgbClr val="339966"/>
          </a:solidFill>
          <a:ln w="28575">
            <a:solidFill>
              <a:schemeClr val="tx1"/>
            </a:solidFill>
            <a:round/>
            <a:headEnd type="none" w="sm" len="sm"/>
            <a:tailEnd type="none" w="sm" len="sm"/>
          </a:ln>
          <a:effectLst/>
        </p:spPr>
        <p:txBody>
          <a:bodyPr wrap="none" anchor="ctr"/>
          <a:lstStyle/>
          <a:p>
            <a:endParaRPr lang="en-US"/>
          </a:p>
        </p:txBody>
      </p:sp>
      <p:sp>
        <p:nvSpPr>
          <p:cNvPr id="341012" name="Text Box 20"/>
          <p:cNvSpPr txBox="1">
            <a:spLocks noChangeArrowheads="1"/>
          </p:cNvSpPr>
          <p:nvPr/>
        </p:nvSpPr>
        <p:spPr bwMode="auto">
          <a:xfrm>
            <a:off x="2087563" y="5775325"/>
            <a:ext cx="311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4</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4"/>
          <p:cNvSpPr>
            <a:spLocks noGrp="1" noChangeArrowheads="1"/>
          </p:cNvSpPr>
          <p:nvPr>
            <p:ph type="title"/>
          </p:nvPr>
        </p:nvSpPr>
        <p:spPr/>
        <p:txBody>
          <a:bodyPr/>
          <a:lstStyle/>
          <a:p>
            <a:r>
              <a:rPr lang="en-US"/>
              <a:t>Objectives</a:t>
            </a:r>
          </a:p>
        </p:txBody>
      </p:sp>
      <p:sp>
        <p:nvSpPr>
          <p:cNvPr id="306181" name="Rectangle 5"/>
          <p:cNvSpPr>
            <a:spLocks noGrp="1" noChangeArrowheads="1"/>
          </p:cNvSpPr>
          <p:nvPr>
            <p:ph type="body" idx="1"/>
          </p:nvPr>
        </p:nvSpPr>
        <p:spPr>
          <a:xfrm>
            <a:off x="609600" y="1676400"/>
            <a:ext cx="7918450" cy="3573463"/>
          </a:xfrm>
        </p:spPr>
        <p:txBody>
          <a:bodyPr/>
          <a:lstStyle/>
          <a:p>
            <a:r>
              <a:rPr lang="en-US"/>
              <a:t>After completing this lesson, you should be able to:</a:t>
            </a:r>
          </a:p>
          <a:p>
            <a:pPr lvl="1"/>
            <a:r>
              <a:rPr lang="en-US"/>
              <a:t>Define schema objects and data types</a:t>
            </a:r>
          </a:p>
          <a:p>
            <a:pPr lvl="1"/>
            <a:r>
              <a:rPr lang="en-US"/>
              <a:t>Create and modify tables</a:t>
            </a:r>
          </a:p>
          <a:p>
            <a:pPr lvl="1"/>
            <a:r>
              <a:rPr lang="en-US"/>
              <a:t>Define constraints</a:t>
            </a:r>
          </a:p>
          <a:p>
            <a:pPr lvl="1"/>
            <a:r>
              <a:rPr lang="en-US"/>
              <a:t>View the columns and contents of a table</a:t>
            </a:r>
          </a:p>
          <a:p>
            <a:pPr lvl="1"/>
            <a:r>
              <a:rPr lang="en-US"/>
              <a:t>Create indexes</a:t>
            </a:r>
          </a:p>
          <a:p>
            <a:pPr lvl="1"/>
            <a:r>
              <a:rPr lang="en-US"/>
              <a:t>Create views</a:t>
            </a:r>
          </a:p>
          <a:p>
            <a:pPr lvl="1"/>
            <a:r>
              <a:rPr lang="en-US"/>
              <a:t>Create sequences</a:t>
            </a:r>
          </a:p>
          <a:p>
            <a:pPr lvl="1"/>
            <a:r>
              <a:rPr lang="en-US"/>
              <a:t>Explain the use of temporary tables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4722" name="Rectangle 1026"/>
          <p:cNvSpPr>
            <a:spLocks noGrp="1" noChangeArrowheads="1"/>
          </p:cNvSpPr>
          <p:nvPr>
            <p:ph type="title"/>
          </p:nvPr>
        </p:nvSpPr>
        <p:spPr/>
        <p:txBody>
          <a:bodyPr/>
          <a:lstStyle/>
          <a:p>
            <a:r>
              <a:rPr lang="en-US"/>
              <a:t>Notes Only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Creating Constraints with SQL: Examples</a:t>
            </a:r>
          </a:p>
        </p:txBody>
      </p:sp>
      <p:sp>
        <p:nvSpPr>
          <p:cNvPr id="343043" name="Rectangle 3"/>
          <p:cNvSpPr>
            <a:spLocks noChangeArrowheads="1"/>
          </p:cNvSpPr>
          <p:nvPr/>
        </p:nvSpPr>
        <p:spPr bwMode="blackGray">
          <a:xfrm>
            <a:off x="838200" y="1649413"/>
            <a:ext cx="7848600" cy="803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lnSpc>
                <a:spcPct val="125000"/>
              </a:lnSpc>
              <a:spcBef>
                <a:spcPct val="0"/>
              </a:spcBef>
              <a:buClrTx/>
              <a:buFontTx/>
              <a:buNone/>
              <a:tabLst>
                <a:tab pos="400050" algn="r"/>
                <a:tab pos="673100" algn="l"/>
              </a:tabLst>
            </a:pPr>
            <a:r>
              <a:rPr lang="en-US" sz="1800" b="1">
                <a:solidFill>
                  <a:schemeClr val="tx1"/>
                </a:solidFill>
                <a:latin typeface="Courier New" pitchFamily="49" charset="0"/>
              </a:rPr>
              <a:t>ALTER TABLE countries</a:t>
            </a:r>
            <a:br>
              <a:rPr lang="en-US" sz="1800" b="1">
                <a:solidFill>
                  <a:schemeClr val="tx1"/>
                </a:solidFill>
                <a:latin typeface="Courier New" pitchFamily="49" charset="0"/>
              </a:rPr>
            </a:br>
            <a:r>
              <a:rPr lang="en-US" sz="1800" b="1">
                <a:solidFill>
                  <a:schemeClr val="tx1"/>
                </a:solidFill>
                <a:latin typeface="Courier New" pitchFamily="49" charset="0"/>
              </a:rPr>
              <a:t>ADD (UNIQUE(country_name) ENABLE NOVALIDATE);</a:t>
            </a:r>
          </a:p>
        </p:txBody>
      </p:sp>
      <p:sp>
        <p:nvSpPr>
          <p:cNvPr id="343044" name="Rectangle 4"/>
          <p:cNvSpPr>
            <a:spLocks noChangeArrowheads="1"/>
          </p:cNvSpPr>
          <p:nvPr/>
        </p:nvSpPr>
        <p:spPr bwMode="blackGray">
          <a:xfrm>
            <a:off x="838200" y="3017838"/>
            <a:ext cx="7848600" cy="803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lnSpc>
                <a:spcPct val="125000"/>
              </a:lnSpc>
              <a:spcBef>
                <a:spcPct val="0"/>
              </a:spcBef>
              <a:buClrTx/>
              <a:buFontTx/>
              <a:buNone/>
              <a:tabLst>
                <a:tab pos="400050" algn="r"/>
                <a:tab pos="673100" algn="l"/>
              </a:tabLst>
            </a:pPr>
            <a:r>
              <a:rPr lang="en-US" sz="1800" b="1">
                <a:solidFill>
                  <a:schemeClr val="bg2"/>
                </a:solidFill>
                <a:latin typeface="Courier New" pitchFamily="49" charset="0"/>
              </a:rPr>
              <a:t>ALTER TABLE shopowner.jobs ADD CONSTRAINT job_pk PRIMARY KEY (job_id);</a:t>
            </a:r>
          </a:p>
        </p:txBody>
      </p:sp>
      <p:sp>
        <p:nvSpPr>
          <p:cNvPr id="343045" name="Rectangle 5"/>
          <p:cNvSpPr>
            <a:spLocks noChangeArrowheads="1"/>
          </p:cNvSpPr>
          <p:nvPr/>
        </p:nvSpPr>
        <p:spPr bwMode="blackGray">
          <a:xfrm>
            <a:off x="838200" y="4343400"/>
            <a:ext cx="7848600" cy="18319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lnSpc>
                <a:spcPct val="125000"/>
              </a:lnSpc>
              <a:spcBef>
                <a:spcPct val="0"/>
              </a:spcBef>
              <a:buClrTx/>
              <a:buFontTx/>
              <a:buNone/>
              <a:tabLst>
                <a:tab pos="400050" algn="r"/>
                <a:tab pos="673100" algn="l"/>
              </a:tabLst>
            </a:pPr>
            <a:r>
              <a:rPr lang="en-US" sz="1800" b="1">
                <a:solidFill>
                  <a:schemeClr val="bg2"/>
                </a:solidFill>
                <a:latin typeface="Courier New" pitchFamily="49" charset="0"/>
              </a:rPr>
              <a:t>CREATE</a:t>
            </a:r>
            <a:r>
              <a:rPr lang="en-US" sz="800" b="1">
                <a:solidFill>
                  <a:schemeClr val="bg2"/>
                </a:solidFill>
                <a:latin typeface="Courier New" pitchFamily="49" charset="0"/>
              </a:rPr>
              <a:t> </a:t>
            </a:r>
            <a:r>
              <a:rPr lang="en-US" sz="1800" b="1">
                <a:solidFill>
                  <a:schemeClr val="bg2"/>
                </a:solidFill>
                <a:latin typeface="Courier New" pitchFamily="49" charset="0"/>
              </a:rPr>
              <a:t>TABLE</a:t>
            </a:r>
            <a:r>
              <a:rPr lang="en-US" sz="800" b="1">
                <a:solidFill>
                  <a:schemeClr val="bg2"/>
                </a:solidFill>
                <a:latin typeface="Courier New" pitchFamily="49" charset="0"/>
              </a:rPr>
              <a:t> </a:t>
            </a:r>
            <a:r>
              <a:rPr lang="en-US" sz="1800" b="1">
                <a:solidFill>
                  <a:schemeClr val="bg2"/>
                </a:solidFill>
                <a:latin typeface="Courier New" pitchFamily="49" charset="0"/>
              </a:rPr>
              <a:t>emp</a:t>
            </a:r>
            <a:r>
              <a:rPr lang="en-US" sz="800" b="1">
                <a:solidFill>
                  <a:schemeClr val="bg2"/>
                </a:solidFill>
                <a:latin typeface="Courier New" pitchFamily="49" charset="0"/>
              </a:rPr>
              <a:t> </a:t>
            </a:r>
            <a:r>
              <a:rPr lang="en-US" sz="1800" b="1">
                <a:solidFill>
                  <a:schemeClr val="bg2"/>
                </a:solidFill>
                <a:latin typeface="Courier New" pitchFamily="49" charset="0"/>
              </a:rPr>
              <a:t>(emp_no</a:t>
            </a:r>
            <a:r>
              <a:rPr lang="en-US" sz="800" b="1">
                <a:solidFill>
                  <a:schemeClr val="bg2"/>
                </a:solidFill>
                <a:latin typeface="Courier New" pitchFamily="49" charset="0"/>
              </a:rPr>
              <a:t> </a:t>
            </a:r>
            <a:r>
              <a:rPr lang="en-US" sz="1800" b="1">
                <a:solidFill>
                  <a:schemeClr val="bg2"/>
                </a:solidFill>
                <a:latin typeface="Courier New" pitchFamily="49" charset="0"/>
              </a:rPr>
              <a:t>NUMBER</a:t>
            </a:r>
            <a:r>
              <a:rPr lang="en-US" sz="800" b="1">
                <a:solidFill>
                  <a:schemeClr val="bg2"/>
                </a:solidFill>
                <a:latin typeface="Courier New" pitchFamily="49" charset="0"/>
              </a:rPr>
              <a:t> </a:t>
            </a:r>
            <a:r>
              <a:rPr lang="en-US" sz="1800" b="1">
                <a:solidFill>
                  <a:schemeClr val="bg2"/>
                </a:solidFill>
                <a:latin typeface="Courier New" pitchFamily="49" charset="0"/>
              </a:rPr>
              <a:t>PRIMARY</a:t>
            </a:r>
            <a:r>
              <a:rPr lang="en-US" sz="800" b="1">
                <a:solidFill>
                  <a:schemeClr val="bg2"/>
                </a:solidFill>
                <a:latin typeface="Courier New" pitchFamily="49" charset="0"/>
              </a:rPr>
              <a:t> </a:t>
            </a:r>
            <a:r>
              <a:rPr lang="en-US" sz="1800" b="1">
                <a:solidFill>
                  <a:schemeClr val="bg2"/>
                </a:solidFill>
                <a:latin typeface="Courier New" pitchFamily="49" charset="0"/>
              </a:rPr>
              <a:t>KEY,Last_name VARCHAR2(30), first_name VARCHAR2(30), </a:t>
            </a:r>
            <a:r>
              <a:rPr lang="en-US" sz="800" b="1">
                <a:solidFill>
                  <a:schemeClr val="bg2"/>
                </a:solidFill>
                <a:latin typeface="Courier New" pitchFamily="49" charset="0"/>
              </a:rPr>
              <a:t> </a:t>
            </a:r>
            <a:r>
              <a:rPr lang="en-US" sz="1800" b="1">
                <a:solidFill>
                  <a:schemeClr val="bg2"/>
                </a:solidFill>
                <a:latin typeface="Courier New" pitchFamily="49" charset="0"/>
              </a:rPr>
              <a:t>dept_no</a:t>
            </a:r>
            <a:r>
              <a:rPr lang="en-US" sz="800" b="1">
                <a:solidFill>
                  <a:schemeClr val="bg2"/>
                </a:solidFill>
                <a:latin typeface="Courier New" pitchFamily="49" charset="0"/>
              </a:rPr>
              <a:t> </a:t>
            </a:r>
            <a:r>
              <a:rPr lang="en-US" sz="1800" b="1">
                <a:solidFill>
                  <a:schemeClr val="bg2"/>
                </a:solidFill>
                <a:latin typeface="Courier New" pitchFamily="49" charset="0"/>
              </a:rPr>
              <a:t>NUMBER,</a:t>
            </a:r>
            <a:r>
              <a:rPr lang="en-US" sz="800" b="1">
                <a:solidFill>
                  <a:schemeClr val="bg2"/>
                </a:solidFill>
                <a:latin typeface="Courier New" pitchFamily="49" charset="0"/>
              </a:rPr>
              <a:t> </a:t>
            </a:r>
            <a:r>
              <a:rPr lang="en-US" sz="1800" b="1">
                <a:solidFill>
                  <a:schemeClr val="bg2"/>
                </a:solidFill>
                <a:latin typeface="Courier New" pitchFamily="49" charset="0"/>
              </a:rPr>
              <a:t>Mgr_no</a:t>
            </a:r>
            <a:r>
              <a:rPr lang="en-US" sz="800" b="1">
                <a:solidFill>
                  <a:schemeClr val="bg2"/>
                </a:solidFill>
                <a:latin typeface="Courier New" pitchFamily="49" charset="0"/>
              </a:rPr>
              <a:t> </a:t>
            </a:r>
            <a:r>
              <a:rPr lang="en-US" sz="1800" b="1">
                <a:solidFill>
                  <a:schemeClr val="bg2"/>
                </a:solidFill>
                <a:latin typeface="Courier New" pitchFamily="49" charset="0"/>
              </a:rPr>
              <a:t>NUMBER, hire_date date,salary NUMBER,</a:t>
            </a:r>
          </a:p>
          <a:p>
            <a:pPr algn="l" defTabSz="400050" eaLnBrk="0" hangingPunct="0">
              <a:lnSpc>
                <a:spcPct val="125000"/>
              </a:lnSpc>
              <a:spcBef>
                <a:spcPct val="0"/>
              </a:spcBef>
              <a:buClrTx/>
              <a:buFontTx/>
              <a:buNone/>
              <a:tabLst>
                <a:tab pos="400050" algn="r"/>
                <a:tab pos="673100" algn="l"/>
              </a:tabLst>
            </a:pPr>
            <a:r>
              <a:rPr lang="en-US" sz="1800" b="1">
                <a:solidFill>
                  <a:schemeClr val="bg2"/>
                </a:solidFill>
                <a:latin typeface="Courier New" pitchFamily="49" charset="0"/>
              </a:rPr>
              <a:t>CONSTRAINT</a:t>
            </a:r>
            <a:r>
              <a:rPr lang="en-US" sz="800" b="1">
                <a:solidFill>
                  <a:schemeClr val="bg2"/>
                </a:solidFill>
                <a:latin typeface="Courier New" pitchFamily="49" charset="0"/>
              </a:rPr>
              <a:t> </a:t>
            </a:r>
            <a:r>
              <a:rPr lang="en-US" sz="1800" b="1">
                <a:solidFill>
                  <a:schemeClr val="bg2"/>
                </a:solidFill>
                <a:latin typeface="Courier New" pitchFamily="49" charset="0"/>
              </a:rPr>
              <a:t>Mgr_FK</a:t>
            </a:r>
            <a:r>
              <a:rPr lang="en-US" sz="800" b="1">
                <a:solidFill>
                  <a:schemeClr val="bg2"/>
                </a:solidFill>
                <a:latin typeface="Courier New" pitchFamily="49" charset="0"/>
              </a:rPr>
              <a:t> </a:t>
            </a:r>
            <a:r>
              <a:rPr lang="en-US" sz="1800" b="1">
                <a:solidFill>
                  <a:schemeClr val="bg2"/>
                </a:solidFill>
                <a:latin typeface="Courier New" pitchFamily="49" charset="0"/>
              </a:rPr>
              <a:t>FOREIGN</a:t>
            </a:r>
            <a:r>
              <a:rPr lang="en-US" sz="800" b="1">
                <a:solidFill>
                  <a:schemeClr val="bg2"/>
                </a:solidFill>
                <a:latin typeface="Courier New" pitchFamily="49" charset="0"/>
              </a:rPr>
              <a:t> </a:t>
            </a:r>
            <a:r>
              <a:rPr lang="en-US" sz="1800" b="1">
                <a:solidFill>
                  <a:schemeClr val="bg2"/>
                </a:solidFill>
                <a:latin typeface="Courier New" pitchFamily="49" charset="0"/>
              </a:rPr>
              <a:t>KEY</a:t>
            </a:r>
            <a:r>
              <a:rPr lang="en-US" sz="800" b="1">
                <a:solidFill>
                  <a:schemeClr val="bg2"/>
                </a:solidFill>
                <a:latin typeface="Courier New" pitchFamily="49" charset="0"/>
              </a:rPr>
              <a:t> </a:t>
            </a:r>
            <a:r>
              <a:rPr lang="en-US" sz="1800" b="1">
                <a:solidFill>
                  <a:schemeClr val="bg2"/>
                </a:solidFill>
                <a:latin typeface="Courier New" pitchFamily="49" charset="0"/>
              </a:rPr>
              <a:t>(mgr_no)</a:t>
            </a:r>
            <a:r>
              <a:rPr lang="en-US" sz="800" b="1">
                <a:solidFill>
                  <a:schemeClr val="bg2"/>
                </a:solidFill>
                <a:latin typeface="Courier New" pitchFamily="49" charset="0"/>
              </a:rPr>
              <a:t> </a:t>
            </a:r>
            <a:r>
              <a:rPr lang="en-US" sz="1800" b="1">
                <a:solidFill>
                  <a:schemeClr val="bg2"/>
                </a:solidFill>
                <a:latin typeface="Courier New" pitchFamily="49" charset="0"/>
              </a:rPr>
              <a:t>REFERENCES emp(emp_no),</a:t>
            </a:r>
            <a:r>
              <a:rPr lang="en-US" sz="800" b="1">
                <a:solidFill>
                  <a:schemeClr val="bg2"/>
                </a:solidFill>
                <a:latin typeface="Arial" charset="0"/>
              </a:rPr>
              <a:t> </a:t>
            </a:r>
            <a:r>
              <a:rPr lang="en-US" sz="1800" b="1">
                <a:solidFill>
                  <a:schemeClr val="bg2"/>
                </a:solidFill>
                <a:latin typeface="Courier New" pitchFamily="49" charset="0"/>
              </a:rPr>
              <a:t>CONSTRAINT</a:t>
            </a:r>
            <a:r>
              <a:rPr lang="en-US" sz="800" b="1">
                <a:solidFill>
                  <a:schemeClr val="bg2"/>
                </a:solidFill>
                <a:latin typeface="Courier New" pitchFamily="49" charset="0"/>
              </a:rPr>
              <a:t> </a:t>
            </a:r>
            <a:r>
              <a:rPr lang="en-US" sz="1800" b="1">
                <a:solidFill>
                  <a:schemeClr val="bg2"/>
                </a:solidFill>
                <a:latin typeface="Courier New" pitchFamily="49" charset="0"/>
              </a:rPr>
              <a:t>ck1 CHECK</a:t>
            </a:r>
            <a:r>
              <a:rPr lang="en-US" sz="800" b="1">
                <a:solidFill>
                  <a:schemeClr val="bg2"/>
                </a:solidFill>
                <a:latin typeface="Courier New" pitchFamily="49" charset="0"/>
              </a:rPr>
              <a:t> </a:t>
            </a:r>
            <a:r>
              <a:rPr lang="en-US" sz="1800" b="1">
                <a:solidFill>
                  <a:schemeClr val="bg2"/>
                </a:solidFill>
                <a:latin typeface="Courier New" pitchFamily="49" charset="0"/>
              </a:rPr>
              <a:t>(salary &gt; 0)); </a:t>
            </a:r>
          </a:p>
        </p:txBody>
      </p:sp>
      <p:sp>
        <p:nvSpPr>
          <p:cNvPr id="343046" name="Oval 6"/>
          <p:cNvSpPr>
            <a:spLocks noChangeArrowheads="1"/>
          </p:cNvSpPr>
          <p:nvPr/>
        </p:nvSpPr>
        <p:spPr bwMode="blackWhite">
          <a:xfrm>
            <a:off x="355600" y="1860550"/>
            <a:ext cx="374650" cy="374650"/>
          </a:xfrm>
          <a:prstGeom prst="ellipse">
            <a:avLst/>
          </a:prstGeom>
          <a:solidFill>
            <a:srgbClr val="339966"/>
          </a:solidFill>
          <a:ln w="28575">
            <a:solidFill>
              <a:schemeClr val="tx1"/>
            </a:solidFill>
            <a:round/>
            <a:headEnd type="none" w="sm" len="sm"/>
            <a:tailEnd type="none" w="sm" len="sm"/>
          </a:ln>
          <a:effectLst/>
        </p:spPr>
        <p:txBody>
          <a:bodyPr wrap="none" anchor="ctr"/>
          <a:lstStyle/>
          <a:p>
            <a:endParaRPr lang="en-US"/>
          </a:p>
        </p:txBody>
      </p:sp>
      <p:sp>
        <p:nvSpPr>
          <p:cNvPr id="343047" name="Text Box 7"/>
          <p:cNvSpPr txBox="1">
            <a:spLocks noChangeArrowheads="1"/>
          </p:cNvSpPr>
          <p:nvPr/>
        </p:nvSpPr>
        <p:spPr bwMode="blackWhite">
          <a:xfrm>
            <a:off x="393700" y="1847850"/>
            <a:ext cx="311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a</a:t>
            </a:r>
          </a:p>
        </p:txBody>
      </p:sp>
      <p:sp>
        <p:nvSpPr>
          <p:cNvPr id="343048" name="Oval 8"/>
          <p:cNvSpPr>
            <a:spLocks noChangeArrowheads="1"/>
          </p:cNvSpPr>
          <p:nvPr/>
        </p:nvSpPr>
        <p:spPr bwMode="blackWhite">
          <a:xfrm>
            <a:off x="368300" y="4848225"/>
            <a:ext cx="374650" cy="374650"/>
          </a:xfrm>
          <a:prstGeom prst="ellipse">
            <a:avLst/>
          </a:prstGeom>
          <a:solidFill>
            <a:srgbClr val="339966"/>
          </a:solidFill>
          <a:ln w="28575">
            <a:solidFill>
              <a:schemeClr val="tx1"/>
            </a:solidFill>
            <a:round/>
            <a:headEnd type="none" w="sm" len="sm"/>
            <a:tailEnd type="none" w="sm" len="sm"/>
          </a:ln>
          <a:effectLst/>
        </p:spPr>
        <p:txBody>
          <a:bodyPr wrap="none" anchor="ctr"/>
          <a:lstStyle/>
          <a:p>
            <a:endParaRPr lang="en-US"/>
          </a:p>
        </p:txBody>
      </p:sp>
      <p:sp>
        <p:nvSpPr>
          <p:cNvPr id="343049" name="Text Box 9"/>
          <p:cNvSpPr txBox="1">
            <a:spLocks noChangeArrowheads="1"/>
          </p:cNvSpPr>
          <p:nvPr/>
        </p:nvSpPr>
        <p:spPr bwMode="auto">
          <a:xfrm>
            <a:off x="406400" y="4845050"/>
            <a:ext cx="311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c</a:t>
            </a:r>
          </a:p>
        </p:txBody>
      </p:sp>
      <p:sp>
        <p:nvSpPr>
          <p:cNvPr id="343050" name="Oval 10"/>
          <p:cNvSpPr>
            <a:spLocks noChangeArrowheads="1"/>
          </p:cNvSpPr>
          <p:nvPr/>
        </p:nvSpPr>
        <p:spPr bwMode="blackWhite">
          <a:xfrm>
            <a:off x="342900" y="3251200"/>
            <a:ext cx="374650" cy="374650"/>
          </a:xfrm>
          <a:prstGeom prst="ellipse">
            <a:avLst/>
          </a:prstGeom>
          <a:solidFill>
            <a:srgbClr val="339966"/>
          </a:solidFill>
          <a:ln w="28575">
            <a:solidFill>
              <a:schemeClr val="tx1"/>
            </a:solidFill>
            <a:round/>
            <a:headEnd type="none" w="sm" len="sm"/>
            <a:tailEnd type="none" w="sm" len="sm"/>
          </a:ln>
          <a:effectLst/>
        </p:spPr>
        <p:txBody>
          <a:bodyPr wrap="none" anchor="ctr"/>
          <a:lstStyle/>
          <a:p>
            <a:endParaRPr lang="en-US"/>
          </a:p>
        </p:txBody>
      </p:sp>
      <p:sp>
        <p:nvSpPr>
          <p:cNvPr id="343051" name="Text Box 11"/>
          <p:cNvSpPr txBox="1">
            <a:spLocks noChangeArrowheads="1"/>
          </p:cNvSpPr>
          <p:nvPr/>
        </p:nvSpPr>
        <p:spPr bwMode="auto">
          <a:xfrm>
            <a:off x="374650" y="3257550"/>
            <a:ext cx="3238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b</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8578" name="Rectangle 1026"/>
          <p:cNvSpPr>
            <a:spLocks noGrp="1" noChangeArrowheads="1"/>
          </p:cNvSpPr>
          <p:nvPr>
            <p:ph type="title"/>
          </p:nvPr>
        </p:nvSpPr>
        <p:spPr/>
        <p:txBody>
          <a:bodyPr/>
          <a:lstStyle/>
          <a:p>
            <a:r>
              <a:rPr lang="en-US"/>
              <a:t>Notes Only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Viewing the Columns in a Table</a:t>
            </a:r>
          </a:p>
        </p:txBody>
      </p:sp>
      <p:pic>
        <p:nvPicPr>
          <p:cNvPr id="345092" name="Picture 4" descr="C:\Documents and Settings\pvennapu\My Documents\courses\DBA1\graphics\ls8_21.gif"/>
          <p:cNvPicPr>
            <a:picLocks noChangeAspect="1" noChangeArrowheads="1"/>
          </p:cNvPicPr>
          <p:nvPr/>
        </p:nvPicPr>
        <p:blipFill>
          <a:blip r:embed="rId3" cstate="print"/>
          <a:srcRect/>
          <a:stretch>
            <a:fillRect/>
          </a:stretch>
        </p:blipFill>
        <p:spPr bwMode="gray">
          <a:xfrm>
            <a:off x="609600" y="1252538"/>
            <a:ext cx="7924800" cy="5029200"/>
          </a:xfrm>
          <a:prstGeom prst="rect">
            <a:avLst/>
          </a:prstGeom>
          <a:noFill/>
          <a:ln w="28575">
            <a:solidFill>
              <a:schemeClr val="tx1"/>
            </a:solidFill>
            <a:miter lim="800000"/>
            <a:headEnd/>
            <a:tailEnd/>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Viewing the Contents of a Table</a:t>
            </a:r>
          </a:p>
        </p:txBody>
      </p:sp>
      <p:pic>
        <p:nvPicPr>
          <p:cNvPr id="347140" name="Picture 4" descr="C:\Documents and Settings\pvennapu\My Documents\courses\DBA1\graphics\ls8_22.gif"/>
          <p:cNvPicPr>
            <a:picLocks noChangeAspect="1" noChangeArrowheads="1"/>
          </p:cNvPicPr>
          <p:nvPr/>
        </p:nvPicPr>
        <p:blipFill>
          <a:blip r:embed="rId3" cstate="print"/>
          <a:srcRect/>
          <a:stretch>
            <a:fillRect/>
          </a:stretch>
        </p:blipFill>
        <p:spPr bwMode="gray">
          <a:xfrm>
            <a:off x="666750" y="1752600"/>
            <a:ext cx="7867650" cy="4076700"/>
          </a:xfrm>
          <a:prstGeom prst="rect">
            <a:avLst/>
          </a:prstGeom>
          <a:noFill/>
          <a:ln w="28575">
            <a:solidFill>
              <a:schemeClr val="tx1"/>
            </a:solidFill>
            <a:miter lim="800000"/>
            <a:headEnd/>
            <a:tailEnd/>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t>Actions with Tables</a:t>
            </a:r>
          </a:p>
        </p:txBody>
      </p:sp>
      <p:pic>
        <p:nvPicPr>
          <p:cNvPr id="349187" name="Picture 3" descr="C:\data\ILT\DBA_I_AND_II_update\graphics\lesson6\actions_with_tables.png"/>
          <p:cNvPicPr>
            <a:picLocks noChangeAspect="1" noChangeArrowheads="1"/>
          </p:cNvPicPr>
          <p:nvPr/>
        </p:nvPicPr>
        <p:blipFill>
          <a:blip r:embed="rId3" cstate="print"/>
          <a:srcRect/>
          <a:stretch>
            <a:fillRect/>
          </a:stretch>
        </p:blipFill>
        <p:spPr bwMode="gray">
          <a:xfrm>
            <a:off x="630238" y="1409700"/>
            <a:ext cx="2781300" cy="2571750"/>
          </a:xfrm>
          <a:prstGeom prst="rect">
            <a:avLst/>
          </a:prstGeom>
          <a:noFill/>
          <a:ln w="28575">
            <a:solidFill>
              <a:schemeClr val="tx1"/>
            </a:solidFill>
            <a:miter lim="800000"/>
            <a:headEnd/>
            <a:tailEnd/>
          </a:ln>
        </p:spPr>
      </p:pic>
      <p:pic>
        <p:nvPicPr>
          <p:cNvPr id="349188" name="Picture 4" descr="C:\data\ILT\DBA_I_AND_II_update\graphics\lesson6\create_index_eg.png"/>
          <p:cNvPicPr>
            <a:picLocks noChangeAspect="1" noChangeArrowheads="1"/>
          </p:cNvPicPr>
          <p:nvPr/>
        </p:nvPicPr>
        <p:blipFill>
          <a:blip r:embed="rId4" cstate="print"/>
          <a:srcRect/>
          <a:stretch>
            <a:fillRect/>
          </a:stretch>
        </p:blipFill>
        <p:spPr bwMode="gray">
          <a:xfrm>
            <a:off x="3038475" y="1800225"/>
            <a:ext cx="5343525" cy="4106863"/>
          </a:xfrm>
          <a:prstGeom prst="rect">
            <a:avLst/>
          </a:prstGeom>
          <a:noFill/>
          <a:ln w="28575">
            <a:solidFill>
              <a:schemeClr val="tx1"/>
            </a:solidFill>
            <a:miter lim="800000"/>
            <a:headEnd/>
            <a:tailEnd/>
          </a:ln>
        </p:spPr>
      </p:pic>
      <p:grpSp>
        <p:nvGrpSpPr>
          <p:cNvPr id="349189" name="Group 5"/>
          <p:cNvGrpSpPr>
            <a:grpSpLocks/>
          </p:cNvGrpSpPr>
          <p:nvPr/>
        </p:nvGrpSpPr>
        <p:grpSpPr bwMode="auto">
          <a:xfrm>
            <a:off x="3216275" y="1571625"/>
            <a:ext cx="2352675" cy="228600"/>
            <a:chOff x="1914" y="990"/>
            <a:chExt cx="1482" cy="314"/>
          </a:xfrm>
        </p:grpSpPr>
        <p:sp>
          <p:nvSpPr>
            <p:cNvPr id="349190" name="Line 6"/>
            <p:cNvSpPr>
              <a:spLocks noChangeShapeType="1"/>
            </p:cNvSpPr>
            <p:nvPr/>
          </p:nvSpPr>
          <p:spPr bwMode="auto">
            <a:xfrm>
              <a:off x="1914" y="990"/>
              <a:ext cx="1482" cy="0"/>
            </a:xfrm>
            <a:prstGeom prst="line">
              <a:avLst/>
            </a:prstGeom>
            <a:noFill/>
            <a:ln w="28575">
              <a:solidFill>
                <a:srgbClr val="FF0000"/>
              </a:solidFill>
              <a:round/>
              <a:headEnd type="none" w="sm" len="sm"/>
              <a:tailEnd type="none" w="sm" len="sm"/>
            </a:ln>
            <a:effectLst/>
          </p:spPr>
          <p:txBody>
            <a:bodyPr/>
            <a:lstStyle/>
            <a:p>
              <a:endParaRPr lang="en-US"/>
            </a:p>
          </p:txBody>
        </p:sp>
        <p:sp>
          <p:nvSpPr>
            <p:cNvPr id="349191" name="Line 7"/>
            <p:cNvSpPr>
              <a:spLocks noChangeShapeType="1"/>
            </p:cNvSpPr>
            <p:nvPr/>
          </p:nvSpPr>
          <p:spPr bwMode="auto">
            <a:xfrm>
              <a:off x="3396" y="990"/>
              <a:ext cx="0" cy="314"/>
            </a:xfrm>
            <a:prstGeom prst="line">
              <a:avLst/>
            </a:prstGeom>
            <a:noFill/>
            <a:ln w="28575">
              <a:solidFill>
                <a:srgbClr val="FF0000"/>
              </a:solidFill>
              <a:round/>
              <a:headEnd type="none" w="sm" len="sm"/>
              <a:tailEnd type="triangle" w="sm" len="sm"/>
            </a:ln>
            <a:effectLst/>
          </p:spPr>
          <p:txBody>
            <a:bodyPr/>
            <a:lstStyle/>
            <a:p>
              <a:endParaRPr lang="en-US"/>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7" name="Rectangle 5"/>
          <p:cNvSpPr>
            <a:spLocks noGrp="1" noChangeArrowheads="1"/>
          </p:cNvSpPr>
          <p:nvPr>
            <p:ph type="title"/>
          </p:nvPr>
        </p:nvSpPr>
        <p:spPr/>
        <p:txBody>
          <a:bodyPr/>
          <a:lstStyle/>
          <a:p>
            <a:r>
              <a:rPr lang="en-US"/>
              <a:t>Dropping a Table</a:t>
            </a:r>
          </a:p>
        </p:txBody>
      </p:sp>
      <p:sp>
        <p:nvSpPr>
          <p:cNvPr id="351238" name="Rectangle 6"/>
          <p:cNvSpPr>
            <a:spLocks noGrp="1" noChangeArrowheads="1"/>
          </p:cNvSpPr>
          <p:nvPr>
            <p:ph type="body" idx="1"/>
          </p:nvPr>
        </p:nvSpPr>
        <p:spPr>
          <a:xfrm>
            <a:off x="609600" y="1676400"/>
            <a:ext cx="7918450" cy="3908425"/>
          </a:xfrm>
        </p:spPr>
        <p:txBody>
          <a:bodyPr/>
          <a:lstStyle/>
          <a:p>
            <a:r>
              <a:rPr lang="en-US"/>
              <a:t>Dropping a table removes:</a:t>
            </a:r>
          </a:p>
          <a:p>
            <a:pPr lvl="1"/>
            <a:r>
              <a:rPr lang="en-US"/>
              <a:t>Data</a:t>
            </a:r>
          </a:p>
          <a:p>
            <a:pPr lvl="1"/>
            <a:r>
              <a:rPr lang="en-US"/>
              <a:t>Table structure</a:t>
            </a:r>
          </a:p>
          <a:p>
            <a:pPr lvl="1"/>
            <a:r>
              <a:rPr lang="en-US"/>
              <a:t>Database triggers</a:t>
            </a:r>
          </a:p>
          <a:p>
            <a:pPr lvl="1"/>
            <a:r>
              <a:rPr lang="en-US"/>
              <a:t>Corresponding indexes</a:t>
            </a:r>
          </a:p>
          <a:p>
            <a:pPr lvl="1"/>
            <a:r>
              <a:rPr lang="en-US"/>
              <a:t>Associated object privileges</a:t>
            </a:r>
          </a:p>
          <a:p>
            <a:r>
              <a:rPr lang="en-US"/>
              <a:t>Optional clauses for the </a:t>
            </a:r>
            <a:r>
              <a:rPr lang="en-US">
                <a:latin typeface="Courier New" pitchFamily="49" charset="0"/>
              </a:rPr>
              <a:t>DROP</a:t>
            </a:r>
            <a:r>
              <a:rPr lang="en-US"/>
              <a:t> </a:t>
            </a:r>
            <a:r>
              <a:rPr lang="en-US">
                <a:latin typeface="Courier New" pitchFamily="49" charset="0"/>
              </a:rPr>
              <a:t>TABLE</a:t>
            </a:r>
            <a:r>
              <a:rPr lang="en-US"/>
              <a:t> statement:</a:t>
            </a:r>
          </a:p>
          <a:p>
            <a:pPr lvl="1"/>
            <a:r>
              <a:rPr lang="en-US">
                <a:latin typeface="Courier New" pitchFamily="49" charset="0"/>
              </a:rPr>
              <a:t>CASCADE</a:t>
            </a:r>
            <a:r>
              <a:rPr lang="en-US"/>
              <a:t> </a:t>
            </a:r>
            <a:r>
              <a:rPr lang="en-US">
                <a:latin typeface="Courier New" pitchFamily="49" charset="0"/>
              </a:rPr>
              <a:t>CONSTRAINTS</a:t>
            </a:r>
            <a:r>
              <a:rPr lang="en-US"/>
              <a:t>: Dependent referential integrity constraints</a:t>
            </a:r>
          </a:p>
          <a:p>
            <a:pPr lvl="1"/>
            <a:r>
              <a:rPr lang="en-US">
                <a:latin typeface="Courier New" pitchFamily="49" charset="0"/>
              </a:rPr>
              <a:t>PURGE</a:t>
            </a:r>
            <a:r>
              <a:rPr lang="en-US"/>
              <a:t>: No flashback possible</a:t>
            </a:r>
          </a:p>
        </p:txBody>
      </p:sp>
      <p:sp>
        <p:nvSpPr>
          <p:cNvPr id="351236" name="Rectangle 4"/>
          <p:cNvSpPr>
            <a:spLocks noChangeArrowheads="1"/>
          </p:cNvSpPr>
          <p:nvPr/>
        </p:nvSpPr>
        <p:spPr bwMode="blackGray">
          <a:xfrm>
            <a:off x="3657600" y="2286000"/>
            <a:ext cx="4699000" cy="498475"/>
          </a:xfrm>
          <a:prstGeom prst="rect">
            <a:avLst/>
          </a:prstGeom>
          <a:solidFill>
            <a:schemeClr val="accent1"/>
          </a:solidFill>
          <a:ln w="25400">
            <a:solidFill>
              <a:schemeClr val="bg2"/>
            </a:solidFill>
            <a:miter lim="800000"/>
            <a:headEnd/>
            <a:tailEnd/>
          </a:ln>
          <a:effectLst/>
        </p:spPr>
        <p:txBody>
          <a:bodyPr lIns="45720" tIns="46038" rIns="45720" bIns="46038">
            <a:spAutoFit/>
          </a:bodyPr>
          <a:lstStyle/>
          <a:p>
            <a:pPr algn="l" defTabSz="400050">
              <a:lnSpc>
                <a:spcPct val="125000"/>
              </a:lnSpc>
              <a:spcBef>
                <a:spcPct val="0"/>
              </a:spcBef>
              <a:buClr>
                <a:srgbClr val="000000"/>
              </a:buClr>
              <a:tabLst>
                <a:tab pos="400050" algn="r"/>
                <a:tab pos="673100" algn="l"/>
              </a:tabLst>
            </a:pPr>
            <a:r>
              <a:rPr lang="en-US" sz="2000" b="1">
                <a:solidFill>
                  <a:schemeClr val="bg2"/>
                </a:solidFill>
                <a:latin typeface="Courier New" pitchFamily="49" charset="0"/>
              </a:rPr>
              <a:t>DROP TABLE hr.employees PURGE;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7" name="Rectangle 7"/>
          <p:cNvSpPr>
            <a:spLocks noGrp="1" noChangeArrowheads="1"/>
          </p:cNvSpPr>
          <p:nvPr>
            <p:ph type="title"/>
          </p:nvPr>
        </p:nvSpPr>
        <p:spPr/>
        <p:txBody>
          <a:bodyPr/>
          <a:lstStyle/>
          <a:p>
            <a:r>
              <a:rPr lang="en-US"/>
              <a:t>Truncating a Table</a:t>
            </a:r>
          </a:p>
        </p:txBody>
      </p:sp>
      <p:sp>
        <p:nvSpPr>
          <p:cNvPr id="353288" name="Rectangle 8"/>
          <p:cNvSpPr>
            <a:spLocks noGrp="1" noChangeArrowheads="1"/>
          </p:cNvSpPr>
          <p:nvPr>
            <p:ph type="body" idx="1"/>
          </p:nvPr>
        </p:nvSpPr>
        <p:spPr>
          <a:xfrm>
            <a:off x="609600" y="1676400"/>
            <a:ext cx="7918450" cy="1096963"/>
          </a:xfrm>
        </p:spPr>
        <p:txBody>
          <a:bodyPr/>
          <a:lstStyle/>
          <a:p>
            <a:pPr lvl="1"/>
            <a:r>
              <a:rPr lang="en-US"/>
              <a:t>Truncating a table removes the data and releases used space.</a:t>
            </a:r>
          </a:p>
          <a:p>
            <a:pPr lvl="1"/>
            <a:r>
              <a:rPr lang="en-US"/>
              <a:t>Corresponding indexes are truncated.</a:t>
            </a:r>
          </a:p>
        </p:txBody>
      </p:sp>
      <p:sp>
        <p:nvSpPr>
          <p:cNvPr id="353284" name="Rectangle 4"/>
          <p:cNvSpPr>
            <a:spLocks noChangeArrowheads="1"/>
          </p:cNvSpPr>
          <p:nvPr/>
        </p:nvSpPr>
        <p:spPr bwMode="blackGray">
          <a:xfrm>
            <a:off x="609600" y="3006725"/>
            <a:ext cx="7924800" cy="4984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a:lnSpc>
                <a:spcPct val="125000"/>
              </a:lnSpc>
              <a:spcBef>
                <a:spcPct val="0"/>
              </a:spcBef>
              <a:buClr>
                <a:srgbClr val="000000"/>
              </a:buClr>
              <a:tabLst>
                <a:tab pos="400050" algn="r"/>
                <a:tab pos="673100" algn="l"/>
              </a:tabLst>
            </a:pPr>
            <a:r>
              <a:rPr lang="en-US" sz="2000" b="1">
                <a:solidFill>
                  <a:schemeClr val="bg2"/>
                </a:solidFill>
                <a:latin typeface="Courier New" pitchFamily="49" charset="0"/>
              </a:rPr>
              <a:t>TRUNCATE TABLE hr.employees;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Indexes</a:t>
            </a:r>
          </a:p>
        </p:txBody>
      </p:sp>
      <p:graphicFrame>
        <p:nvGraphicFramePr>
          <p:cNvPr id="355331" name="Group 3"/>
          <p:cNvGraphicFramePr>
            <a:graphicFrameLocks noGrp="1"/>
          </p:cNvGraphicFramePr>
          <p:nvPr/>
        </p:nvGraphicFramePr>
        <p:xfrm>
          <a:off x="1762125" y="3286125"/>
          <a:ext cx="1038225" cy="1981200"/>
        </p:xfrm>
        <a:graphic>
          <a:graphicData uri="http://schemas.openxmlformats.org/drawingml/2006/table">
            <a:tbl>
              <a:tblPr/>
              <a:tblGrid>
                <a:gridCol w="519113"/>
                <a:gridCol w="519112"/>
              </a:tblGrid>
              <a:tr h="3937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21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37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22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21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37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55351" name="Group 23"/>
          <p:cNvGraphicFramePr>
            <a:graphicFrameLocks noGrp="1"/>
          </p:cNvGraphicFramePr>
          <p:nvPr/>
        </p:nvGraphicFramePr>
        <p:xfrm>
          <a:off x="4821238" y="3286125"/>
          <a:ext cx="3340100" cy="1981200"/>
        </p:xfrm>
        <a:graphic>
          <a:graphicData uri="http://schemas.openxmlformats.org/drawingml/2006/table">
            <a:tbl>
              <a:tblPr/>
              <a:tblGrid>
                <a:gridCol w="666750"/>
                <a:gridCol w="671512"/>
                <a:gridCol w="663575"/>
                <a:gridCol w="671513"/>
                <a:gridCol w="666750"/>
              </a:tblGrid>
              <a:tr h="2000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09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365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381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09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smtClean="0">
                          <a:ln>
                            <a:noFill/>
                          </a:ln>
                          <a:solidFill>
                            <a:schemeClr val="tx1"/>
                          </a:solidFill>
                          <a:effectLst/>
                          <a:latin typeface="Arial" charset="0"/>
                        </a:rPr>
                        <a:t> 22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55389" name="Text Box 61"/>
          <p:cNvSpPr txBox="1">
            <a:spLocks noChangeArrowheads="1"/>
          </p:cNvSpPr>
          <p:nvPr/>
        </p:nvSpPr>
        <p:spPr bwMode="auto">
          <a:xfrm>
            <a:off x="1857375" y="5440363"/>
            <a:ext cx="847725" cy="396875"/>
          </a:xfrm>
          <a:prstGeom prst="rect">
            <a:avLst/>
          </a:prstGeom>
          <a:noFill/>
          <a:ln w="28575">
            <a:noFill/>
            <a:miter lim="800000"/>
            <a:headEnd type="none" w="sm" len="sm"/>
            <a:tailEnd type="none" w="sm" len="sm"/>
          </a:ln>
          <a:effectLst/>
        </p:spPr>
        <p:txBody>
          <a:bodyPr wrap="none">
            <a:spAutoFit/>
          </a:bodyPr>
          <a:lstStyle/>
          <a:p>
            <a:pPr defTabSz="228600"/>
            <a:r>
              <a:rPr lang="en-US" sz="2000" b="1">
                <a:solidFill>
                  <a:schemeClr val="tx1"/>
                </a:solidFill>
                <a:latin typeface="Arial" charset="0"/>
              </a:rPr>
              <a:t>Index</a:t>
            </a:r>
          </a:p>
        </p:txBody>
      </p:sp>
      <p:sp>
        <p:nvSpPr>
          <p:cNvPr id="355390" name="Text Box 62"/>
          <p:cNvSpPr txBox="1">
            <a:spLocks noChangeArrowheads="1"/>
          </p:cNvSpPr>
          <p:nvPr/>
        </p:nvSpPr>
        <p:spPr bwMode="auto">
          <a:xfrm>
            <a:off x="6126163" y="5440363"/>
            <a:ext cx="847725" cy="396875"/>
          </a:xfrm>
          <a:prstGeom prst="rect">
            <a:avLst/>
          </a:prstGeom>
          <a:noFill/>
          <a:ln w="28575">
            <a:noFill/>
            <a:miter lim="800000"/>
            <a:headEnd type="none" w="sm" len="sm"/>
            <a:tailEnd type="none" w="sm" len="sm"/>
          </a:ln>
          <a:effectLst/>
        </p:spPr>
        <p:txBody>
          <a:bodyPr wrap="none">
            <a:spAutoFit/>
          </a:bodyPr>
          <a:lstStyle/>
          <a:p>
            <a:pPr defTabSz="228600"/>
            <a:r>
              <a:rPr lang="en-US" sz="2000" b="1">
                <a:solidFill>
                  <a:schemeClr val="tx1"/>
                </a:solidFill>
                <a:latin typeface="Arial" charset="0"/>
              </a:rPr>
              <a:t>Table</a:t>
            </a:r>
          </a:p>
        </p:txBody>
      </p:sp>
      <p:sp>
        <p:nvSpPr>
          <p:cNvPr id="355391" name="Text Box 63"/>
          <p:cNvSpPr txBox="1">
            <a:spLocks noChangeArrowheads="1"/>
          </p:cNvSpPr>
          <p:nvPr/>
        </p:nvSpPr>
        <p:spPr bwMode="auto">
          <a:xfrm>
            <a:off x="1524000" y="2943225"/>
            <a:ext cx="798513" cy="336550"/>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600" b="1">
                <a:solidFill>
                  <a:schemeClr val="tx1"/>
                </a:solidFill>
                <a:latin typeface="Arial" charset="0"/>
              </a:rPr>
              <a:t>Key</a:t>
            </a:r>
          </a:p>
        </p:txBody>
      </p:sp>
      <p:sp>
        <p:nvSpPr>
          <p:cNvPr id="355392" name="Text Box 64"/>
          <p:cNvSpPr txBox="1">
            <a:spLocks noChangeArrowheads="1"/>
          </p:cNvSpPr>
          <p:nvPr/>
        </p:nvSpPr>
        <p:spPr bwMode="auto">
          <a:xfrm>
            <a:off x="2233613" y="2797175"/>
            <a:ext cx="873125" cy="482600"/>
          </a:xfrm>
          <a:prstGeom prst="rect">
            <a:avLst/>
          </a:prstGeom>
          <a:noFill/>
          <a:ln w="28575">
            <a:noFill/>
            <a:miter lim="800000"/>
            <a:headEnd type="none" w="sm" len="sm"/>
            <a:tailEnd type="none" w="sm" len="sm"/>
          </a:ln>
          <a:effectLst/>
        </p:spPr>
        <p:txBody>
          <a:bodyPr wrap="none">
            <a:spAutoFit/>
          </a:bodyPr>
          <a:lstStyle/>
          <a:p>
            <a:pPr defTabSz="228600">
              <a:lnSpc>
                <a:spcPct val="80000"/>
              </a:lnSpc>
              <a:spcBef>
                <a:spcPct val="10000"/>
              </a:spcBef>
            </a:pPr>
            <a:r>
              <a:rPr lang="en-US" sz="1600" b="1">
                <a:solidFill>
                  <a:schemeClr val="tx1"/>
                </a:solidFill>
                <a:latin typeface="Arial" charset="0"/>
              </a:rPr>
              <a:t>Row</a:t>
            </a:r>
            <a:br>
              <a:rPr lang="en-US" sz="1600" b="1">
                <a:solidFill>
                  <a:schemeClr val="tx1"/>
                </a:solidFill>
                <a:latin typeface="Arial" charset="0"/>
              </a:rPr>
            </a:br>
            <a:r>
              <a:rPr lang="en-US" sz="1600" b="1">
                <a:solidFill>
                  <a:schemeClr val="tx1"/>
                </a:solidFill>
                <a:latin typeface="Arial" charset="0"/>
              </a:rPr>
              <a:t>pointer</a:t>
            </a:r>
          </a:p>
        </p:txBody>
      </p:sp>
      <p:sp>
        <p:nvSpPr>
          <p:cNvPr id="355393" name="Oval 65"/>
          <p:cNvSpPr>
            <a:spLocks noChangeArrowheads="1"/>
          </p:cNvSpPr>
          <p:nvPr/>
        </p:nvSpPr>
        <p:spPr bwMode="gray">
          <a:xfrm>
            <a:off x="2476500" y="4232275"/>
            <a:ext cx="114300" cy="114300"/>
          </a:xfrm>
          <a:prstGeom prst="ellipse">
            <a:avLst/>
          </a:prstGeom>
          <a:solidFill>
            <a:schemeClr val="accent2"/>
          </a:solidFill>
          <a:ln w="28575">
            <a:noFill/>
            <a:round/>
            <a:headEnd type="none" w="sm" len="sm"/>
            <a:tailEnd type="none" w="sm" len="sm"/>
          </a:ln>
          <a:effectLst/>
        </p:spPr>
        <p:txBody>
          <a:bodyPr wrap="none" anchor="ctr"/>
          <a:lstStyle/>
          <a:p>
            <a:endParaRPr lang="en-US"/>
          </a:p>
        </p:txBody>
      </p:sp>
      <p:sp>
        <p:nvSpPr>
          <p:cNvPr id="355394" name="Freeform 66"/>
          <p:cNvSpPr>
            <a:spLocks/>
          </p:cNvSpPr>
          <p:nvPr/>
        </p:nvSpPr>
        <p:spPr bwMode="gray">
          <a:xfrm>
            <a:off x="2528888" y="4283075"/>
            <a:ext cx="2278062" cy="800100"/>
          </a:xfrm>
          <a:custGeom>
            <a:avLst/>
            <a:gdLst/>
            <a:ahLst/>
            <a:cxnLst>
              <a:cxn ang="0">
                <a:pos x="0" y="0"/>
              </a:cxn>
              <a:cxn ang="0">
                <a:pos x="986" y="0"/>
              </a:cxn>
              <a:cxn ang="0">
                <a:pos x="986" y="504"/>
              </a:cxn>
              <a:cxn ang="0">
                <a:pos x="1435" y="504"/>
              </a:cxn>
            </a:cxnLst>
            <a:rect l="0" t="0" r="r" b="b"/>
            <a:pathLst>
              <a:path w="1435" h="504">
                <a:moveTo>
                  <a:pt x="0" y="0"/>
                </a:moveTo>
                <a:lnTo>
                  <a:pt x="986" y="0"/>
                </a:lnTo>
                <a:lnTo>
                  <a:pt x="986" y="504"/>
                </a:lnTo>
                <a:lnTo>
                  <a:pt x="1435" y="504"/>
                </a:lnTo>
              </a:path>
            </a:pathLst>
          </a:custGeom>
          <a:noFill/>
          <a:ln w="57150" cap="flat" cmpd="sng">
            <a:solidFill>
              <a:schemeClr val="accent2"/>
            </a:solidFill>
            <a:prstDash val="solid"/>
            <a:round/>
            <a:headEnd type="none" w="sm" len="sm"/>
            <a:tailEnd type="triangle" w="sm" len="sm"/>
          </a:ln>
          <a:effectLst/>
        </p:spPr>
        <p:txBody>
          <a:bodyPr/>
          <a:lstStyle/>
          <a:p>
            <a:endParaRPr lang="en-US"/>
          </a:p>
        </p:txBody>
      </p:sp>
      <p:sp>
        <p:nvSpPr>
          <p:cNvPr id="355395" name="Freeform 67"/>
          <p:cNvSpPr>
            <a:spLocks/>
          </p:cNvSpPr>
          <p:nvPr/>
        </p:nvSpPr>
        <p:spPr bwMode="gray">
          <a:xfrm>
            <a:off x="1219200" y="2320925"/>
            <a:ext cx="527050" cy="1960563"/>
          </a:xfrm>
          <a:custGeom>
            <a:avLst/>
            <a:gdLst/>
            <a:ahLst/>
            <a:cxnLst>
              <a:cxn ang="0">
                <a:pos x="0" y="0"/>
              </a:cxn>
              <a:cxn ang="0">
                <a:pos x="0" y="1235"/>
              </a:cxn>
              <a:cxn ang="0">
                <a:pos x="332" y="1235"/>
              </a:cxn>
            </a:cxnLst>
            <a:rect l="0" t="0" r="r" b="b"/>
            <a:pathLst>
              <a:path w="332" h="1235">
                <a:moveTo>
                  <a:pt x="0" y="0"/>
                </a:moveTo>
                <a:lnTo>
                  <a:pt x="0" y="1235"/>
                </a:lnTo>
                <a:lnTo>
                  <a:pt x="332" y="1235"/>
                </a:lnTo>
              </a:path>
            </a:pathLst>
          </a:custGeom>
          <a:noFill/>
          <a:ln w="57150" cap="flat" cmpd="sng">
            <a:solidFill>
              <a:schemeClr val="accent2"/>
            </a:solidFill>
            <a:prstDash val="solid"/>
            <a:round/>
            <a:headEnd type="none" w="sm" len="sm"/>
            <a:tailEnd type="triangle" w="sm" len="sm"/>
          </a:ln>
          <a:effectLst/>
        </p:spPr>
        <p:txBody>
          <a:bodyPr/>
          <a:lstStyle/>
          <a:p>
            <a:endParaRPr lang="en-US"/>
          </a:p>
        </p:txBody>
      </p:sp>
      <p:sp>
        <p:nvSpPr>
          <p:cNvPr id="355396" name="Text Box 68"/>
          <p:cNvSpPr txBox="1">
            <a:spLocks noChangeArrowheads="1"/>
          </p:cNvSpPr>
          <p:nvPr/>
        </p:nvSpPr>
        <p:spPr bwMode="auto">
          <a:xfrm>
            <a:off x="823913" y="1890713"/>
            <a:ext cx="2651125" cy="425450"/>
          </a:xfrm>
          <a:prstGeom prst="rect">
            <a:avLst/>
          </a:prstGeom>
          <a:noFill/>
          <a:ln w="28575">
            <a:solidFill>
              <a:schemeClr val="tx1"/>
            </a:solidFill>
            <a:miter lim="800000"/>
            <a:headEnd type="none" w="sm" len="sm"/>
            <a:tailEnd type="none" w="sm" len="sm"/>
          </a:ln>
          <a:effectLst/>
        </p:spPr>
        <p:txBody>
          <a:bodyPr wrap="none">
            <a:spAutoFit/>
          </a:bodyPr>
          <a:lstStyle/>
          <a:p>
            <a:pPr defTabSz="228600"/>
            <a:r>
              <a:rPr lang="en-US" sz="2000" b="1">
                <a:solidFill>
                  <a:schemeClr val="tx1"/>
                </a:solidFill>
                <a:latin typeface="Courier New" pitchFamily="49" charset="0"/>
              </a:rPr>
              <a:t>… WHERE key = 22</a:t>
            </a:r>
          </a:p>
        </p:txBody>
      </p:sp>
      <p:sp>
        <p:nvSpPr>
          <p:cNvPr id="355397" name="Oval 69"/>
          <p:cNvSpPr>
            <a:spLocks noChangeArrowheads="1"/>
          </p:cNvSpPr>
          <p:nvPr/>
        </p:nvSpPr>
        <p:spPr bwMode="auto">
          <a:xfrm>
            <a:off x="2476500" y="4605338"/>
            <a:ext cx="114300" cy="114300"/>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55398" name="Oval 70"/>
          <p:cNvSpPr>
            <a:spLocks noChangeArrowheads="1"/>
          </p:cNvSpPr>
          <p:nvPr/>
        </p:nvSpPr>
        <p:spPr bwMode="auto">
          <a:xfrm>
            <a:off x="2476500" y="5010150"/>
            <a:ext cx="114300" cy="114300"/>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55399" name="Oval 71"/>
          <p:cNvSpPr>
            <a:spLocks noChangeArrowheads="1"/>
          </p:cNvSpPr>
          <p:nvPr/>
        </p:nvSpPr>
        <p:spPr bwMode="auto">
          <a:xfrm>
            <a:off x="2476500" y="3829050"/>
            <a:ext cx="114300" cy="114300"/>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55400" name="Oval 72"/>
          <p:cNvSpPr>
            <a:spLocks noChangeArrowheads="1"/>
          </p:cNvSpPr>
          <p:nvPr/>
        </p:nvSpPr>
        <p:spPr bwMode="auto">
          <a:xfrm>
            <a:off x="2476500" y="3424238"/>
            <a:ext cx="114300" cy="114300"/>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55401" name="Freeform 73"/>
          <p:cNvSpPr>
            <a:spLocks/>
          </p:cNvSpPr>
          <p:nvPr/>
        </p:nvSpPr>
        <p:spPr bwMode="auto">
          <a:xfrm>
            <a:off x="2528888" y="3857625"/>
            <a:ext cx="2266950" cy="1209675"/>
          </a:xfrm>
          <a:custGeom>
            <a:avLst/>
            <a:gdLst/>
            <a:ahLst/>
            <a:cxnLst>
              <a:cxn ang="0">
                <a:pos x="0" y="762"/>
              </a:cxn>
              <a:cxn ang="0">
                <a:pos x="720" y="762"/>
              </a:cxn>
              <a:cxn ang="0">
                <a:pos x="720" y="0"/>
              </a:cxn>
              <a:cxn ang="0">
                <a:pos x="1428" y="0"/>
              </a:cxn>
            </a:cxnLst>
            <a:rect l="0" t="0" r="r" b="b"/>
            <a:pathLst>
              <a:path w="1428" h="762">
                <a:moveTo>
                  <a:pt x="0" y="762"/>
                </a:moveTo>
                <a:lnTo>
                  <a:pt x="720" y="762"/>
                </a:lnTo>
                <a:lnTo>
                  <a:pt x="720" y="0"/>
                </a:lnTo>
                <a:lnTo>
                  <a:pt x="1428"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355402" name="Freeform 74"/>
          <p:cNvSpPr>
            <a:spLocks/>
          </p:cNvSpPr>
          <p:nvPr/>
        </p:nvSpPr>
        <p:spPr bwMode="auto">
          <a:xfrm>
            <a:off x="2528888" y="3490913"/>
            <a:ext cx="2271712" cy="395287"/>
          </a:xfrm>
          <a:custGeom>
            <a:avLst/>
            <a:gdLst/>
            <a:ahLst/>
            <a:cxnLst>
              <a:cxn ang="0">
                <a:pos x="0" y="249"/>
              </a:cxn>
              <a:cxn ang="0">
                <a:pos x="453" y="249"/>
              </a:cxn>
              <a:cxn ang="0">
                <a:pos x="453" y="0"/>
              </a:cxn>
              <a:cxn ang="0">
                <a:pos x="1431" y="0"/>
              </a:cxn>
            </a:cxnLst>
            <a:rect l="0" t="0" r="r" b="b"/>
            <a:pathLst>
              <a:path w="1431" h="249">
                <a:moveTo>
                  <a:pt x="0" y="249"/>
                </a:moveTo>
                <a:lnTo>
                  <a:pt x="453" y="249"/>
                </a:lnTo>
                <a:lnTo>
                  <a:pt x="453" y="0"/>
                </a:lnTo>
                <a:lnTo>
                  <a:pt x="1431" y="0"/>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355403" name="Line 75"/>
          <p:cNvSpPr>
            <a:spLocks noChangeShapeType="1"/>
          </p:cNvSpPr>
          <p:nvPr/>
        </p:nvSpPr>
        <p:spPr bwMode="auto">
          <a:xfrm>
            <a:off x="2533650" y="4662488"/>
            <a:ext cx="2262188"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355404" name="Freeform 76"/>
          <p:cNvSpPr>
            <a:spLocks/>
          </p:cNvSpPr>
          <p:nvPr/>
        </p:nvSpPr>
        <p:spPr bwMode="auto">
          <a:xfrm>
            <a:off x="2533650" y="3481388"/>
            <a:ext cx="2262188" cy="728662"/>
          </a:xfrm>
          <a:custGeom>
            <a:avLst/>
            <a:gdLst/>
            <a:ahLst/>
            <a:cxnLst>
              <a:cxn ang="0">
                <a:pos x="0" y="0"/>
              </a:cxn>
              <a:cxn ang="0">
                <a:pos x="300" y="0"/>
              </a:cxn>
              <a:cxn ang="0">
                <a:pos x="300" y="459"/>
              </a:cxn>
              <a:cxn ang="0">
                <a:pos x="1425" y="459"/>
              </a:cxn>
            </a:cxnLst>
            <a:rect l="0" t="0" r="r" b="b"/>
            <a:pathLst>
              <a:path w="1425" h="459">
                <a:moveTo>
                  <a:pt x="0" y="0"/>
                </a:moveTo>
                <a:lnTo>
                  <a:pt x="300" y="0"/>
                </a:lnTo>
                <a:lnTo>
                  <a:pt x="300" y="459"/>
                </a:lnTo>
                <a:lnTo>
                  <a:pt x="1425" y="459"/>
                </a:lnTo>
              </a:path>
            </a:pathLst>
          </a:custGeom>
          <a:noFill/>
          <a:ln w="28575" cap="flat" cmpd="sng">
            <a:solidFill>
              <a:schemeClr val="tx1"/>
            </a:solidFill>
            <a:prstDash val="solid"/>
            <a:round/>
            <a:headEnd type="none" w="sm" len="sm"/>
            <a:tailEnd type="triangle" w="sm" len="sm"/>
          </a:ln>
          <a:effectLst/>
        </p:spPr>
        <p:txBody>
          <a:bodyPr/>
          <a:lstStyle/>
          <a:p>
            <a:endParaRPr lang="en-US"/>
          </a:p>
        </p:txBody>
      </p:sp>
      <p:sp>
        <p:nvSpPr>
          <p:cNvPr id="355405" name="Text Box 77"/>
          <p:cNvSpPr txBox="1">
            <a:spLocks noChangeArrowheads="1"/>
          </p:cNvSpPr>
          <p:nvPr/>
        </p:nvSpPr>
        <p:spPr bwMode="gray">
          <a:xfrm>
            <a:off x="7115175" y="3810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b="1">
                <a:solidFill>
                  <a:srgbClr val="0000FF"/>
                </a:solidFill>
                <a:latin typeface="Arial" charset="0"/>
              </a:rPr>
              <a:t>	</a:t>
            </a:r>
            <a:r>
              <a:rPr lang="en-US" sz="1400" b="1">
                <a:solidFill>
                  <a:schemeClr val="folHlink"/>
                </a:solidFill>
                <a:latin typeface="Arial" charset="0"/>
              </a:rPr>
              <a:t>Schema </a:t>
            </a:r>
            <a:r>
              <a:rPr lang="en-US" sz="1400" b="1">
                <a:solidFill>
                  <a:srgbClr val="0000FF"/>
                </a:solidFill>
                <a:latin typeface="Arial" charset="0"/>
              </a:rPr>
              <a:t>	</a:t>
            </a:r>
            <a:r>
              <a:rPr lang="en-US" sz="1400" b="1">
                <a:solidFill>
                  <a:schemeClr val="folHlink"/>
                </a:solidFill>
                <a:latin typeface="Arial" charset="0"/>
              </a:rPr>
              <a:t>Constraints</a:t>
            </a:r>
            <a:endParaRPr lang="en-US" sz="1400" b="1">
              <a:solidFill>
                <a:schemeClr val="tx1"/>
              </a:solidFill>
              <a:latin typeface="Arial" charset="0"/>
            </a:endParaRPr>
          </a:p>
          <a:p>
            <a:pPr algn="l" defTabSz="228600">
              <a:spcBef>
                <a:spcPct val="0"/>
              </a:spcBef>
            </a:pPr>
            <a:r>
              <a:rPr lang="en-US" sz="1400" b="1">
                <a:solidFill>
                  <a:srgbClr val="0000FF"/>
                </a:solidFill>
                <a:latin typeface="Arial" charset="0"/>
              </a:rPr>
              <a:t>&gt;</a:t>
            </a:r>
            <a:r>
              <a:rPr lang="en-US" sz="1400" b="1">
                <a:solidFill>
                  <a:schemeClr val="tx1"/>
                </a:solidFill>
                <a:latin typeface="Arial" charset="0"/>
              </a:rPr>
              <a:t>	</a:t>
            </a:r>
            <a:r>
              <a:rPr lang="en-US" sz="1400" b="1">
                <a:solidFill>
                  <a:srgbClr val="0000FF"/>
                </a:solidFill>
                <a:latin typeface="Arial" charset="0"/>
              </a:rPr>
              <a:t>Indexes</a:t>
            </a:r>
            <a:endParaRPr lang="en-US" sz="1400" b="1">
              <a:solidFill>
                <a:schemeClr val="tx1"/>
              </a:solidFill>
              <a:latin typeface="Arial" charset="0"/>
            </a:endParaRPr>
          </a:p>
          <a:p>
            <a:pPr algn="l" defTabSz="228600">
              <a:spcBef>
                <a:spcPct val="0"/>
              </a:spcBef>
            </a:pPr>
            <a:r>
              <a:rPr lang="en-US" sz="1400" b="1">
                <a:solidFill>
                  <a:schemeClr val="tx1"/>
                </a:solidFill>
                <a:latin typeface="Arial" charset="0"/>
              </a:rPr>
              <a:t>	Views</a:t>
            </a:r>
          </a:p>
          <a:p>
            <a:pPr algn="l" defTabSz="228600">
              <a:spcBef>
                <a:spcPct val="0"/>
              </a:spcBef>
            </a:pPr>
            <a:r>
              <a:rPr lang="en-US" sz="1400" b="1">
                <a:solidFill>
                  <a:schemeClr val="tx1"/>
                </a:solidFill>
                <a:latin typeface="Arial" charset="0"/>
              </a:rPr>
              <a:t>	Sequences</a:t>
            </a:r>
          </a:p>
          <a:p>
            <a:pPr algn="l" defTabSz="228600">
              <a:spcBef>
                <a:spcPct val="0"/>
              </a:spcBef>
            </a:pPr>
            <a:r>
              <a:rPr lang="en-US" sz="1400" b="1">
                <a:solidFill>
                  <a:schemeClr val="tx1"/>
                </a:solidFill>
                <a:latin typeface="Arial" charset="0"/>
              </a:rPr>
              <a:t>	Temp Tables</a:t>
            </a:r>
          </a:p>
          <a:p>
            <a:pPr algn="l" defTabSz="228600">
              <a:spcBef>
                <a:spcPct val="0"/>
              </a:spcBef>
            </a:pPr>
            <a:r>
              <a:rPr lang="en-US" sz="1400" b="1">
                <a:solidFill>
                  <a:schemeClr val="tx1"/>
                </a:solidFill>
                <a:latin typeface="Arial" charset="0"/>
              </a:rPr>
              <a:t>	Data Dict</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Grp="1" noChangeArrowheads="1"/>
          </p:cNvSpPr>
          <p:nvPr>
            <p:ph type="title"/>
          </p:nvPr>
        </p:nvSpPr>
        <p:spPr/>
        <p:txBody>
          <a:bodyPr/>
          <a:lstStyle/>
          <a:p>
            <a:r>
              <a:rPr lang="en-US"/>
              <a:t>Types of Indexes</a:t>
            </a:r>
          </a:p>
        </p:txBody>
      </p:sp>
      <p:sp>
        <p:nvSpPr>
          <p:cNvPr id="357381" name="Rectangle 5"/>
          <p:cNvSpPr>
            <a:spLocks noGrp="1" noChangeArrowheads="1"/>
          </p:cNvSpPr>
          <p:nvPr>
            <p:ph type="body" idx="1"/>
          </p:nvPr>
        </p:nvSpPr>
        <p:spPr>
          <a:xfrm>
            <a:off x="609600" y="1676400"/>
            <a:ext cx="7918450" cy="3598863"/>
          </a:xfrm>
        </p:spPr>
        <p:txBody>
          <a:bodyPr/>
          <a:lstStyle/>
          <a:p>
            <a:r>
              <a:rPr lang="en-US"/>
              <a:t>These are several types of index structures that are available depending on your needs. Two of the most common are:</a:t>
            </a:r>
          </a:p>
          <a:p>
            <a:pPr lvl="1"/>
            <a:r>
              <a:rPr lang="en-US"/>
              <a:t>B-tree index</a:t>
            </a:r>
          </a:p>
          <a:p>
            <a:pPr lvl="2"/>
            <a:r>
              <a:rPr lang="en-US"/>
              <a:t>Default index type; in the form of a balanced tree</a:t>
            </a:r>
          </a:p>
          <a:p>
            <a:pPr lvl="1"/>
            <a:r>
              <a:rPr lang="en-US"/>
              <a:t>Bitmap index:</a:t>
            </a:r>
          </a:p>
          <a:p>
            <a:pPr lvl="2"/>
            <a:r>
              <a:rPr lang="en-US"/>
              <a:t>Has a bitmap for each distinct value indexed </a:t>
            </a:r>
          </a:p>
          <a:p>
            <a:pPr lvl="2"/>
            <a:r>
              <a:rPr lang="en-US"/>
              <a:t>Each bit position represents a row that may or may not contain the indexed value. </a:t>
            </a:r>
          </a:p>
          <a:p>
            <a:pPr lvl="2"/>
            <a:r>
              <a:rPr lang="en-US"/>
              <a:t>Best for low-cardinality columns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t>What Is a Schema?</a:t>
            </a:r>
          </a:p>
        </p:txBody>
      </p:sp>
      <p:sp>
        <p:nvSpPr>
          <p:cNvPr id="308227" name="Line 3"/>
          <p:cNvSpPr>
            <a:spLocks noChangeShapeType="1"/>
          </p:cNvSpPr>
          <p:nvPr/>
        </p:nvSpPr>
        <p:spPr bwMode="auto">
          <a:xfrm>
            <a:off x="4267200" y="5257800"/>
            <a:ext cx="3581400"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308228" name="Line 4"/>
          <p:cNvSpPr>
            <a:spLocks noChangeShapeType="1"/>
          </p:cNvSpPr>
          <p:nvPr/>
        </p:nvSpPr>
        <p:spPr bwMode="auto">
          <a:xfrm>
            <a:off x="4267200" y="2438400"/>
            <a:ext cx="3581400" cy="0"/>
          </a:xfrm>
          <a:prstGeom prst="line">
            <a:avLst/>
          </a:prstGeom>
          <a:noFill/>
          <a:ln w="28575">
            <a:solidFill>
              <a:schemeClr val="tx1"/>
            </a:solidFill>
            <a:prstDash val="dash"/>
            <a:round/>
            <a:headEnd type="none" w="sm" len="sm"/>
            <a:tailEnd type="none" w="sm" len="sm"/>
          </a:ln>
          <a:effectLst/>
        </p:spPr>
        <p:txBody>
          <a:bodyPr/>
          <a:lstStyle/>
          <a:p>
            <a:endParaRPr lang="en-US"/>
          </a:p>
        </p:txBody>
      </p:sp>
      <p:grpSp>
        <p:nvGrpSpPr>
          <p:cNvPr id="308229" name="Group 5"/>
          <p:cNvGrpSpPr>
            <a:grpSpLocks/>
          </p:cNvGrpSpPr>
          <p:nvPr/>
        </p:nvGrpSpPr>
        <p:grpSpPr bwMode="auto">
          <a:xfrm>
            <a:off x="4560888" y="2927350"/>
            <a:ext cx="1458912" cy="1858963"/>
            <a:chOff x="2969" y="1670"/>
            <a:chExt cx="919" cy="1171"/>
          </a:xfrm>
        </p:grpSpPr>
        <p:pic>
          <p:nvPicPr>
            <p:cNvPr id="308230" name="Picture 6" descr="table001_turqoise"/>
            <p:cNvPicPr>
              <a:picLocks noChangeAspect="1" noChangeArrowheads="1"/>
            </p:cNvPicPr>
            <p:nvPr/>
          </p:nvPicPr>
          <p:blipFill>
            <a:blip r:embed="rId3" cstate="print"/>
            <a:srcRect/>
            <a:stretch>
              <a:fillRect/>
            </a:stretch>
          </p:blipFill>
          <p:spPr bwMode="gray">
            <a:xfrm>
              <a:off x="2969" y="1670"/>
              <a:ext cx="727" cy="979"/>
            </a:xfrm>
            <a:prstGeom prst="rect">
              <a:avLst/>
            </a:prstGeom>
            <a:noFill/>
          </p:spPr>
        </p:pic>
        <p:pic>
          <p:nvPicPr>
            <p:cNvPr id="308231" name="Picture 7" descr="table001_turqoise"/>
            <p:cNvPicPr>
              <a:picLocks noChangeAspect="1" noChangeArrowheads="1"/>
            </p:cNvPicPr>
            <p:nvPr/>
          </p:nvPicPr>
          <p:blipFill>
            <a:blip r:embed="rId3" cstate="print"/>
            <a:srcRect/>
            <a:stretch>
              <a:fillRect/>
            </a:stretch>
          </p:blipFill>
          <p:spPr bwMode="gray">
            <a:xfrm>
              <a:off x="3065" y="1766"/>
              <a:ext cx="727" cy="979"/>
            </a:xfrm>
            <a:prstGeom prst="rect">
              <a:avLst/>
            </a:prstGeom>
            <a:noFill/>
          </p:spPr>
        </p:pic>
        <p:pic>
          <p:nvPicPr>
            <p:cNvPr id="308232" name="Picture 8" descr="table001_turqoise"/>
            <p:cNvPicPr>
              <a:picLocks noChangeAspect="1" noChangeArrowheads="1"/>
            </p:cNvPicPr>
            <p:nvPr/>
          </p:nvPicPr>
          <p:blipFill>
            <a:blip r:embed="rId3" cstate="print"/>
            <a:srcRect/>
            <a:stretch>
              <a:fillRect/>
            </a:stretch>
          </p:blipFill>
          <p:spPr bwMode="gray">
            <a:xfrm>
              <a:off x="3161" y="1862"/>
              <a:ext cx="727" cy="979"/>
            </a:xfrm>
            <a:prstGeom prst="rect">
              <a:avLst/>
            </a:prstGeom>
            <a:noFill/>
          </p:spPr>
        </p:pic>
      </p:grpSp>
      <p:grpSp>
        <p:nvGrpSpPr>
          <p:cNvPr id="308233" name="Group 9"/>
          <p:cNvGrpSpPr>
            <a:grpSpLocks/>
          </p:cNvGrpSpPr>
          <p:nvPr/>
        </p:nvGrpSpPr>
        <p:grpSpPr bwMode="auto">
          <a:xfrm>
            <a:off x="6705600" y="3055938"/>
            <a:ext cx="838200" cy="1603375"/>
            <a:chOff x="4320" y="1703"/>
            <a:chExt cx="528" cy="1010"/>
          </a:xfrm>
        </p:grpSpPr>
        <p:pic>
          <p:nvPicPr>
            <p:cNvPr id="308234" name="Picture 10" descr="diagr014_index"/>
            <p:cNvPicPr>
              <a:picLocks noChangeAspect="1" noChangeArrowheads="1"/>
            </p:cNvPicPr>
            <p:nvPr/>
          </p:nvPicPr>
          <p:blipFill>
            <a:blip r:embed="rId4" cstate="print"/>
            <a:srcRect/>
            <a:stretch>
              <a:fillRect/>
            </a:stretch>
          </p:blipFill>
          <p:spPr bwMode="gray">
            <a:xfrm>
              <a:off x="4320" y="1703"/>
              <a:ext cx="432" cy="914"/>
            </a:xfrm>
            <a:prstGeom prst="rect">
              <a:avLst/>
            </a:prstGeom>
            <a:noFill/>
          </p:spPr>
        </p:pic>
        <p:pic>
          <p:nvPicPr>
            <p:cNvPr id="308235" name="Picture 11" descr="diagr014_index"/>
            <p:cNvPicPr>
              <a:picLocks noChangeAspect="1" noChangeArrowheads="1"/>
            </p:cNvPicPr>
            <p:nvPr/>
          </p:nvPicPr>
          <p:blipFill>
            <a:blip r:embed="rId4" cstate="print"/>
            <a:srcRect/>
            <a:stretch>
              <a:fillRect/>
            </a:stretch>
          </p:blipFill>
          <p:spPr bwMode="gray">
            <a:xfrm>
              <a:off x="4416" y="1799"/>
              <a:ext cx="432" cy="914"/>
            </a:xfrm>
            <a:prstGeom prst="rect">
              <a:avLst/>
            </a:prstGeom>
            <a:noFill/>
          </p:spPr>
        </p:pic>
      </p:grpSp>
      <p:sp>
        <p:nvSpPr>
          <p:cNvPr id="308236" name="Line 12"/>
          <p:cNvSpPr>
            <a:spLocks noChangeShapeType="1"/>
          </p:cNvSpPr>
          <p:nvPr/>
        </p:nvSpPr>
        <p:spPr bwMode="auto">
          <a:xfrm>
            <a:off x="4267200" y="2438400"/>
            <a:ext cx="0" cy="2819400"/>
          </a:xfrm>
          <a:prstGeom prst="line">
            <a:avLst/>
          </a:prstGeom>
          <a:noFill/>
          <a:ln w="28575">
            <a:solidFill>
              <a:schemeClr val="tx1"/>
            </a:solidFill>
            <a:prstDash val="dash"/>
            <a:round/>
            <a:headEnd type="none" w="sm" len="sm"/>
            <a:tailEnd/>
          </a:ln>
          <a:effectLst/>
        </p:spPr>
        <p:txBody>
          <a:bodyPr/>
          <a:lstStyle/>
          <a:p>
            <a:endParaRPr lang="en-US"/>
          </a:p>
        </p:txBody>
      </p:sp>
      <p:sp>
        <p:nvSpPr>
          <p:cNvPr id="308237" name="Line 13"/>
          <p:cNvSpPr>
            <a:spLocks noChangeShapeType="1"/>
          </p:cNvSpPr>
          <p:nvPr/>
        </p:nvSpPr>
        <p:spPr bwMode="auto">
          <a:xfrm>
            <a:off x="7848600" y="2438400"/>
            <a:ext cx="0" cy="2819400"/>
          </a:xfrm>
          <a:prstGeom prst="line">
            <a:avLst/>
          </a:prstGeom>
          <a:noFill/>
          <a:ln w="28575">
            <a:solidFill>
              <a:schemeClr val="tx1"/>
            </a:solidFill>
            <a:prstDash val="dash"/>
            <a:round/>
            <a:headEnd type="none" w="sm" len="sm"/>
            <a:tailEnd/>
          </a:ln>
          <a:effectLst/>
        </p:spPr>
        <p:txBody>
          <a:bodyPr/>
          <a:lstStyle/>
          <a:p>
            <a:endParaRPr lang="en-US"/>
          </a:p>
        </p:txBody>
      </p:sp>
      <p:sp>
        <p:nvSpPr>
          <p:cNvPr id="308238" name="Rectangle 14"/>
          <p:cNvSpPr>
            <a:spLocks noChangeArrowheads="1"/>
          </p:cNvSpPr>
          <p:nvPr/>
        </p:nvSpPr>
        <p:spPr bwMode="auto">
          <a:xfrm>
            <a:off x="5181600" y="4800600"/>
            <a:ext cx="1997075"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800" b="1">
                <a:solidFill>
                  <a:schemeClr val="tx1"/>
                </a:solidFill>
                <a:latin typeface="Courier New" pitchFamily="49" charset="0"/>
              </a:rPr>
              <a:t>HR</a:t>
            </a:r>
            <a:r>
              <a:rPr lang="en-US" sz="1800" b="1">
                <a:solidFill>
                  <a:schemeClr val="tx1"/>
                </a:solidFill>
                <a:latin typeface="Arial" charset="0"/>
              </a:rPr>
              <a:t> schema</a:t>
            </a:r>
          </a:p>
        </p:txBody>
      </p:sp>
      <p:sp>
        <p:nvSpPr>
          <p:cNvPr id="308239" name="Rectangle 15"/>
          <p:cNvSpPr>
            <a:spLocks noChangeArrowheads="1"/>
          </p:cNvSpPr>
          <p:nvPr/>
        </p:nvSpPr>
        <p:spPr bwMode="auto">
          <a:xfrm>
            <a:off x="685800" y="5043488"/>
            <a:ext cx="1997075" cy="290512"/>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800" b="1">
                <a:solidFill>
                  <a:schemeClr val="tx1"/>
                </a:solidFill>
                <a:latin typeface="Courier New" pitchFamily="49" charset="0"/>
              </a:rPr>
              <a:t>HR</a:t>
            </a:r>
            <a:r>
              <a:rPr lang="en-US" sz="1800" b="1">
                <a:solidFill>
                  <a:schemeClr val="tx1"/>
                </a:solidFill>
                <a:latin typeface="Arial" charset="0"/>
              </a:rPr>
              <a:t> user</a:t>
            </a:r>
          </a:p>
        </p:txBody>
      </p:sp>
      <p:sp>
        <p:nvSpPr>
          <p:cNvPr id="308240" name="Line 16"/>
          <p:cNvSpPr>
            <a:spLocks noChangeShapeType="1"/>
          </p:cNvSpPr>
          <p:nvPr/>
        </p:nvSpPr>
        <p:spPr bwMode="auto">
          <a:xfrm>
            <a:off x="2057400" y="3857625"/>
            <a:ext cx="2133600"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08241" name="Rectangle 17"/>
          <p:cNvSpPr>
            <a:spLocks noChangeArrowheads="1"/>
          </p:cNvSpPr>
          <p:nvPr/>
        </p:nvSpPr>
        <p:spPr bwMode="auto">
          <a:xfrm>
            <a:off x="2117725" y="3962400"/>
            <a:ext cx="1997075"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800" b="1">
                <a:solidFill>
                  <a:schemeClr val="tx1"/>
                </a:solidFill>
                <a:latin typeface="Arial" charset="0"/>
              </a:rPr>
              <a:t>owns</a:t>
            </a:r>
          </a:p>
        </p:txBody>
      </p:sp>
      <p:pic>
        <p:nvPicPr>
          <p:cNvPr id="308242" name="Picture 18" descr="peop039_green"/>
          <p:cNvPicPr>
            <a:picLocks noChangeAspect="1" noChangeArrowheads="1"/>
          </p:cNvPicPr>
          <p:nvPr/>
        </p:nvPicPr>
        <p:blipFill>
          <a:blip r:embed="rId5" cstate="print"/>
          <a:srcRect/>
          <a:stretch>
            <a:fillRect/>
          </a:stretch>
        </p:blipFill>
        <p:spPr bwMode="gray">
          <a:xfrm>
            <a:off x="1143000" y="2743200"/>
            <a:ext cx="936625" cy="2228850"/>
          </a:xfrm>
          <a:prstGeom prst="rect">
            <a:avLst/>
          </a:prstGeom>
          <a:noFill/>
        </p:spPr>
      </p:pic>
      <p:sp>
        <p:nvSpPr>
          <p:cNvPr id="308243" name="Text Box 19"/>
          <p:cNvSpPr txBox="1">
            <a:spLocks noChangeArrowheads="1"/>
          </p:cNvSpPr>
          <p:nvPr/>
        </p:nvSpPr>
        <p:spPr bwMode="gray">
          <a:xfrm>
            <a:off x="7010400" y="3810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b="1">
                <a:solidFill>
                  <a:srgbClr val="0000FF"/>
                </a:solidFill>
                <a:latin typeface="Arial" charset="0"/>
              </a:rPr>
              <a:t>&gt;	Schema </a:t>
            </a:r>
            <a:r>
              <a:rPr lang="en-US" sz="1400" b="1">
                <a:solidFill>
                  <a:schemeClr val="tx1"/>
                </a:solidFill>
                <a:latin typeface="Arial" charset="0"/>
              </a:rPr>
              <a:t>	Constraints</a:t>
            </a:r>
          </a:p>
          <a:p>
            <a:pPr algn="l" defTabSz="228600">
              <a:spcBef>
                <a:spcPct val="0"/>
              </a:spcBef>
            </a:pPr>
            <a:r>
              <a:rPr lang="en-US" sz="1400" b="1">
                <a:solidFill>
                  <a:schemeClr val="tx1"/>
                </a:solidFill>
                <a:latin typeface="Arial" charset="0"/>
              </a:rPr>
              <a:t>	Indexes</a:t>
            </a:r>
          </a:p>
          <a:p>
            <a:pPr algn="l" defTabSz="228600">
              <a:spcBef>
                <a:spcPct val="0"/>
              </a:spcBef>
            </a:pPr>
            <a:r>
              <a:rPr lang="en-US" sz="1400" b="1">
                <a:solidFill>
                  <a:schemeClr val="tx1"/>
                </a:solidFill>
                <a:latin typeface="Arial" charset="0"/>
              </a:rPr>
              <a:t>	Views</a:t>
            </a:r>
          </a:p>
          <a:p>
            <a:pPr algn="l" defTabSz="228600">
              <a:spcBef>
                <a:spcPct val="0"/>
              </a:spcBef>
            </a:pPr>
            <a:r>
              <a:rPr lang="en-US" sz="1400" b="1">
                <a:solidFill>
                  <a:schemeClr val="tx1"/>
                </a:solidFill>
                <a:latin typeface="Arial" charset="0"/>
              </a:rPr>
              <a:t>	Sequences</a:t>
            </a:r>
          </a:p>
          <a:p>
            <a:pPr algn="l" defTabSz="228600">
              <a:spcBef>
                <a:spcPct val="0"/>
              </a:spcBef>
            </a:pPr>
            <a:r>
              <a:rPr lang="en-US" sz="1400" b="1">
                <a:solidFill>
                  <a:schemeClr val="tx1"/>
                </a:solidFill>
                <a:latin typeface="Arial" charset="0"/>
              </a:rPr>
              <a:t>	Temp Tables</a:t>
            </a:r>
          </a:p>
          <a:p>
            <a:pPr algn="l" defTabSz="228600">
              <a:spcBef>
                <a:spcPct val="0"/>
              </a:spcBef>
            </a:pPr>
            <a:r>
              <a:rPr lang="en-US" sz="1400" b="1">
                <a:solidFill>
                  <a:schemeClr val="tx1"/>
                </a:solidFill>
                <a:latin typeface="Arial" charset="0"/>
              </a:rPr>
              <a:t>	Data Dict</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Line 2"/>
          <p:cNvSpPr>
            <a:spLocks noChangeShapeType="1"/>
          </p:cNvSpPr>
          <p:nvPr/>
        </p:nvSpPr>
        <p:spPr bwMode="auto">
          <a:xfrm>
            <a:off x="2871788" y="5275263"/>
            <a:ext cx="15875" cy="0"/>
          </a:xfrm>
          <a:prstGeom prst="line">
            <a:avLst/>
          </a:prstGeom>
          <a:noFill/>
          <a:ln w="9525">
            <a:noFill/>
            <a:round/>
            <a:headEnd type="none" w="sm" len="sm"/>
            <a:tailEnd type="none" w="sm" len="sm"/>
          </a:ln>
          <a:effectLst/>
        </p:spPr>
        <p:txBody>
          <a:bodyPr/>
          <a:lstStyle/>
          <a:p>
            <a:endParaRPr lang="en-US"/>
          </a:p>
        </p:txBody>
      </p:sp>
      <p:sp>
        <p:nvSpPr>
          <p:cNvPr id="359427" name="Line 3"/>
          <p:cNvSpPr>
            <a:spLocks noChangeShapeType="1"/>
          </p:cNvSpPr>
          <p:nvPr/>
        </p:nvSpPr>
        <p:spPr bwMode="auto">
          <a:xfrm>
            <a:off x="2652713" y="5389563"/>
            <a:ext cx="19050" cy="0"/>
          </a:xfrm>
          <a:prstGeom prst="line">
            <a:avLst/>
          </a:prstGeom>
          <a:noFill/>
          <a:ln w="9525">
            <a:noFill/>
            <a:round/>
            <a:headEnd type="none" w="sm" len="sm"/>
            <a:tailEnd type="none" w="sm" len="sm"/>
          </a:ln>
          <a:effectLst/>
        </p:spPr>
        <p:txBody>
          <a:bodyPr/>
          <a:lstStyle/>
          <a:p>
            <a:endParaRPr lang="en-US"/>
          </a:p>
        </p:txBody>
      </p:sp>
      <p:sp>
        <p:nvSpPr>
          <p:cNvPr id="359428" name="Rectangle 4"/>
          <p:cNvSpPr>
            <a:spLocks noGrp="1" noChangeArrowheads="1"/>
          </p:cNvSpPr>
          <p:nvPr>
            <p:ph type="title"/>
          </p:nvPr>
        </p:nvSpPr>
        <p:spPr/>
        <p:txBody>
          <a:bodyPr/>
          <a:lstStyle/>
          <a:p>
            <a:r>
              <a:rPr lang="en-US"/>
              <a:t>B-Tree Index</a:t>
            </a:r>
          </a:p>
        </p:txBody>
      </p:sp>
      <p:sp>
        <p:nvSpPr>
          <p:cNvPr id="359429" name="Rectangle 5"/>
          <p:cNvSpPr>
            <a:spLocks noChangeArrowheads="1"/>
          </p:cNvSpPr>
          <p:nvPr/>
        </p:nvSpPr>
        <p:spPr bwMode="auto">
          <a:xfrm>
            <a:off x="6016625" y="5648325"/>
            <a:ext cx="184150" cy="457200"/>
          </a:xfrm>
          <a:prstGeom prst="rect">
            <a:avLst/>
          </a:prstGeom>
          <a:noFill/>
          <a:ln w="9525">
            <a:noFill/>
            <a:miter lim="800000"/>
            <a:headEnd/>
            <a:tailEnd/>
          </a:ln>
          <a:effectLst/>
        </p:spPr>
        <p:txBody>
          <a:bodyPr wrap="none" anchor="ctr"/>
          <a:lstStyle/>
          <a:p>
            <a:endParaRPr lang="en-US"/>
          </a:p>
        </p:txBody>
      </p:sp>
      <p:sp>
        <p:nvSpPr>
          <p:cNvPr id="359430" name="Freeform 6"/>
          <p:cNvSpPr>
            <a:spLocks/>
          </p:cNvSpPr>
          <p:nvPr/>
        </p:nvSpPr>
        <p:spPr bwMode="gray">
          <a:xfrm>
            <a:off x="7816850" y="1689100"/>
            <a:ext cx="520700" cy="473075"/>
          </a:xfrm>
          <a:custGeom>
            <a:avLst/>
            <a:gdLst/>
            <a:ahLst/>
            <a:cxnLst>
              <a:cxn ang="0">
                <a:pos x="327" y="0"/>
              </a:cxn>
              <a:cxn ang="0">
                <a:pos x="327" y="211"/>
              </a:cxn>
              <a:cxn ang="0">
                <a:pos x="0" y="297"/>
              </a:cxn>
              <a:cxn ang="0">
                <a:pos x="0" y="85"/>
              </a:cxn>
              <a:cxn ang="0">
                <a:pos x="327" y="0"/>
              </a:cxn>
            </a:cxnLst>
            <a:rect l="0" t="0" r="r" b="b"/>
            <a:pathLst>
              <a:path w="328" h="298">
                <a:moveTo>
                  <a:pt x="327" y="0"/>
                </a:moveTo>
                <a:lnTo>
                  <a:pt x="327" y="211"/>
                </a:lnTo>
                <a:lnTo>
                  <a:pt x="0" y="297"/>
                </a:lnTo>
                <a:lnTo>
                  <a:pt x="0" y="85"/>
                </a:lnTo>
                <a:lnTo>
                  <a:pt x="327" y="0"/>
                </a:lnTo>
              </a:path>
            </a:pathLst>
          </a:custGeom>
          <a:solidFill>
            <a:srgbClr val="66FF33"/>
          </a:solidFill>
          <a:ln w="28575" cap="rnd">
            <a:noFill/>
            <a:round/>
            <a:headEnd type="none" w="sm" len="sm"/>
            <a:tailEnd type="none" w="sm" len="sm"/>
          </a:ln>
          <a:effectLst/>
        </p:spPr>
        <p:txBody>
          <a:bodyPr/>
          <a:lstStyle/>
          <a:p>
            <a:endParaRPr lang="en-US"/>
          </a:p>
        </p:txBody>
      </p:sp>
      <p:sp>
        <p:nvSpPr>
          <p:cNvPr id="359431" name="Freeform 7"/>
          <p:cNvSpPr>
            <a:spLocks/>
          </p:cNvSpPr>
          <p:nvPr/>
        </p:nvSpPr>
        <p:spPr bwMode="gray">
          <a:xfrm>
            <a:off x="7667625" y="1600200"/>
            <a:ext cx="658813" cy="225425"/>
          </a:xfrm>
          <a:custGeom>
            <a:avLst/>
            <a:gdLst/>
            <a:ahLst/>
            <a:cxnLst>
              <a:cxn ang="0">
                <a:pos x="321" y="0"/>
              </a:cxn>
              <a:cxn ang="0">
                <a:pos x="414" y="55"/>
              </a:cxn>
              <a:cxn ang="0">
                <a:pos x="87" y="141"/>
              </a:cxn>
              <a:cxn ang="0">
                <a:pos x="0" y="85"/>
              </a:cxn>
              <a:cxn ang="0">
                <a:pos x="321" y="0"/>
              </a:cxn>
            </a:cxnLst>
            <a:rect l="0" t="0" r="r" b="b"/>
            <a:pathLst>
              <a:path w="415" h="142">
                <a:moveTo>
                  <a:pt x="321" y="0"/>
                </a:moveTo>
                <a:lnTo>
                  <a:pt x="414" y="55"/>
                </a:lnTo>
                <a:lnTo>
                  <a:pt x="87" y="141"/>
                </a:lnTo>
                <a:lnTo>
                  <a:pt x="0" y="85"/>
                </a:lnTo>
                <a:lnTo>
                  <a:pt x="321" y="0"/>
                </a:lnTo>
              </a:path>
            </a:pathLst>
          </a:custGeom>
          <a:solidFill>
            <a:srgbClr val="00CC66"/>
          </a:solidFill>
          <a:ln w="28575" cap="rnd" cmpd="sng">
            <a:solidFill>
              <a:srgbClr val="000000"/>
            </a:solidFill>
            <a:prstDash val="solid"/>
            <a:round/>
            <a:headEnd type="none" w="sm" len="sm"/>
            <a:tailEnd type="none" w="sm" len="sm"/>
          </a:ln>
          <a:effectLst/>
        </p:spPr>
        <p:txBody>
          <a:bodyPr/>
          <a:lstStyle/>
          <a:p>
            <a:endParaRPr lang="en-US"/>
          </a:p>
        </p:txBody>
      </p:sp>
      <p:sp>
        <p:nvSpPr>
          <p:cNvPr id="359432" name="Freeform 8"/>
          <p:cNvSpPr>
            <a:spLocks/>
          </p:cNvSpPr>
          <p:nvPr/>
        </p:nvSpPr>
        <p:spPr bwMode="gray">
          <a:xfrm>
            <a:off x="7669213" y="1749425"/>
            <a:ext cx="142875" cy="419100"/>
          </a:xfrm>
          <a:custGeom>
            <a:avLst/>
            <a:gdLst/>
            <a:ahLst/>
            <a:cxnLst>
              <a:cxn ang="0">
                <a:pos x="0" y="0"/>
              </a:cxn>
              <a:cxn ang="0">
                <a:pos x="0" y="205"/>
              </a:cxn>
              <a:cxn ang="0">
                <a:pos x="89" y="263"/>
              </a:cxn>
              <a:cxn ang="0">
                <a:pos x="89" y="51"/>
              </a:cxn>
              <a:cxn ang="0">
                <a:pos x="0" y="0"/>
              </a:cxn>
            </a:cxnLst>
            <a:rect l="0" t="0" r="r" b="b"/>
            <a:pathLst>
              <a:path w="90" h="264">
                <a:moveTo>
                  <a:pt x="0" y="0"/>
                </a:moveTo>
                <a:lnTo>
                  <a:pt x="0" y="205"/>
                </a:lnTo>
                <a:lnTo>
                  <a:pt x="89" y="263"/>
                </a:lnTo>
                <a:lnTo>
                  <a:pt x="89" y="51"/>
                </a:lnTo>
                <a:lnTo>
                  <a:pt x="0" y="0"/>
                </a:lnTo>
              </a:path>
            </a:pathLst>
          </a:custGeom>
          <a:solidFill>
            <a:srgbClr val="006600"/>
          </a:solidFill>
          <a:ln w="28575" cap="rnd">
            <a:noFill/>
            <a:round/>
            <a:headEnd type="none" w="sm" len="sm"/>
            <a:tailEnd type="none" w="sm" len="sm"/>
          </a:ln>
          <a:effectLst/>
        </p:spPr>
        <p:txBody>
          <a:bodyPr/>
          <a:lstStyle/>
          <a:p>
            <a:endParaRPr lang="en-US"/>
          </a:p>
        </p:txBody>
      </p:sp>
      <p:sp>
        <p:nvSpPr>
          <p:cNvPr id="359433" name="Freeform 9"/>
          <p:cNvSpPr>
            <a:spLocks/>
          </p:cNvSpPr>
          <p:nvPr/>
        </p:nvSpPr>
        <p:spPr bwMode="gray">
          <a:xfrm>
            <a:off x="7262813" y="1822450"/>
            <a:ext cx="579437" cy="477838"/>
          </a:xfrm>
          <a:custGeom>
            <a:avLst/>
            <a:gdLst/>
            <a:ahLst/>
            <a:cxnLst>
              <a:cxn ang="0">
                <a:pos x="364" y="0"/>
              </a:cxn>
              <a:cxn ang="0">
                <a:pos x="364" y="213"/>
              </a:cxn>
              <a:cxn ang="0">
                <a:pos x="0" y="300"/>
              </a:cxn>
              <a:cxn ang="0">
                <a:pos x="0" y="86"/>
              </a:cxn>
              <a:cxn ang="0">
                <a:pos x="364" y="0"/>
              </a:cxn>
            </a:cxnLst>
            <a:rect l="0" t="0" r="r" b="b"/>
            <a:pathLst>
              <a:path w="365" h="301">
                <a:moveTo>
                  <a:pt x="364" y="0"/>
                </a:moveTo>
                <a:lnTo>
                  <a:pt x="364" y="213"/>
                </a:lnTo>
                <a:lnTo>
                  <a:pt x="0" y="300"/>
                </a:lnTo>
                <a:lnTo>
                  <a:pt x="0" y="86"/>
                </a:lnTo>
                <a:lnTo>
                  <a:pt x="364" y="0"/>
                </a:lnTo>
              </a:path>
            </a:pathLst>
          </a:custGeom>
          <a:pattFill prst="dkUpDiag">
            <a:fgClr>
              <a:srgbClr val="CC99FF"/>
            </a:fgClr>
            <a:bgClr>
              <a:schemeClr val="bg1"/>
            </a:bgClr>
          </a:pattFill>
          <a:ln w="28575" cap="rnd">
            <a:noFill/>
            <a:round/>
            <a:headEnd type="none" w="sm" len="sm"/>
            <a:tailEnd type="none" w="sm" len="sm"/>
          </a:ln>
          <a:effectLst/>
        </p:spPr>
        <p:txBody>
          <a:bodyPr/>
          <a:lstStyle/>
          <a:p>
            <a:endParaRPr lang="en-US"/>
          </a:p>
        </p:txBody>
      </p:sp>
      <p:sp>
        <p:nvSpPr>
          <p:cNvPr id="359434" name="Freeform 10"/>
          <p:cNvSpPr>
            <a:spLocks/>
          </p:cNvSpPr>
          <p:nvPr/>
        </p:nvSpPr>
        <p:spPr bwMode="gray">
          <a:xfrm>
            <a:off x="7262813" y="1822450"/>
            <a:ext cx="579437" cy="477838"/>
          </a:xfrm>
          <a:custGeom>
            <a:avLst/>
            <a:gdLst/>
            <a:ahLst/>
            <a:cxnLst>
              <a:cxn ang="0">
                <a:pos x="364" y="0"/>
              </a:cxn>
              <a:cxn ang="0">
                <a:pos x="364" y="213"/>
              </a:cxn>
              <a:cxn ang="0">
                <a:pos x="0" y="300"/>
              </a:cxn>
              <a:cxn ang="0">
                <a:pos x="0" y="86"/>
              </a:cxn>
              <a:cxn ang="0">
                <a:pos x="364" y="0"/>
              </a:cxn>
            </a:cxnLst>
            <a:rect l="0" t="0" r="r" b="b"/>
            <a:pathLst>
              <a:path w="365" h="301">
                <a:moveTo>
                  <a:pt x="364" y="0"/>
                </a:moveTo>
                <a:lnTo>
                  <a:pt x="364" y="213"/>
                </a:lnTo>
                <a:lnTo>
                  <a:pt x="0" y="300"/>
                </a:lnTo>
                <a:lnTo>
                  <a:pt x="0" y="86"/>
                </a:lnTo>
                <a:lnTo>
                  <a:pt x="364"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35" name="Freeform 11"/>
          <p:cNvSpPr>
            <a:spLocks/>
          </p:cNvSpPr>
          <p:nvPr/>
        </p:nvSpPr>
        <p:spPr bwMode="gray">
          <a:xfrm>
            <a:off x="7108825" y="1731963"/>
            <a:ext cx="733425" cy="228600"/>
          </a:xfrm>
          <a:custGeom>
            <a:avLst/>
            <a:gdLst/>
            <a:ahLst/>
            <a:cxnLst>
              <a:cxn ang="0">
                <a:pos x="357" y="0"/>
              </a:cxn>
              <a:cxn ang="0">
                <a:pos x="461" y="56"/>
              </a:cxn>
              <a:cxn ang="0">
                <a:pos x="97" y="143"/>
              </a:cxn>
              <a:cxn ang="0">
                <a:pos x="0" y="86"/>
              </a:cxn>
              <a:cxn ang="0">
                <a:pos x="357" y="0"/>
              </a:cxn>
            </a:cxnLst>
            <a:rect l="0" t="0" r="r" b="b"/>
            <a:pathLst>
              <a:path w="462" h="144">
                <a:moveTo>
                  <a:pt x="357" y="0"/>
                </a:moveTo>
                <a:lnTo>
                  <a:pt x="461" y="56"/>
                </a:lnTo>
                <a:lnTo>
                  <a:pt x="97" y="143"/>
                </a:lnTo>
                <a:lnTo>
                  <a:pt x="0" y="86"/>
                </a:lnTo>
                <a:lnTo>
                  <a:pt x="357" y="0"/>
                </a:lnTo>
              </a:path>
            </a:pathLst>
          </a:custGeom>
          <a:solidFill>
            <a:srgbClr val="B2B2B2"/>
          </a:solidFill>
          <a:ln w="28575" cap="rnd">
            <a:noFill/>
            <a:round/>
            <a:headEnd type="none" w="sm" len="sm"/>
            <a:tailEnd type="none" w="sm" len="sm"/>
          </a:ln>
          <a:effectLst/>
        </p:spPr>
        <p:txBody>
          <a:bodyPr/>
          <a:lstStyle/>
          <a:p>
            <a:endParaRPr lang="en-US"/>
          </a:p>
        </p:txBody>
      </p:sp>
      <p:sp>
        <p:nvSpPr>
          <p:cNvPr id="359436" name="Freeform 12"/>
          <p:cNvSpPr>
            <a:spLocks/>
          </p:cNvSpPr>
          <p:nvPr/>
        </p:nvSpPr>
        <p:spPr bwMode="gray">
          <a:xfrm>
            <a:off x="7108825" y="1731963"/>
            <a:ext cx="733425" cy="228600"/>
          </a:xfrm>
          <a:custGeom>
            <a:avLst/>
            <a:gdLst/>
            <a:ahLst/>
            <a:cxnLst>
              <a:cxn ang="0">
                <a:pos x="357" y="0"/>
              </a:cxn>
              <a:cxn ang="0">
                <a:pos x="461" y="56"/>
              </a:cxn>
              <a:cxn ang="0">
                <a:pos x="97" y="143"/>
              </a:cxn>
              <a:cxn ang="0">
                <a:pos x="0" y="86"/>
              </a:cxn>
              <a:cxn ang="0">
                <a:pos x="357" y="0"/>
              </a:cxn>
            </a:cxnLst>
            <a:rect l="0" t="0" r="r" b="b"/>
            <a:pathLst>
              <a:path w="462" h="144">
                <a:moveTo>
                  <a:pt x="357" y="0"/>
                </a:moveTo>
                <a:lnTo>
                  <a:pt x="461" y="56"/>
                </a:lnTo>
                <a:lnTo>
                  <a:pt x="97" y="143"/>
                </a:lnTo>
                <a:lnTo>
                  <a:pt x="0" y="86"/>
                </a:lnTo>
                <a:lnTo>
                  <a:pt x="357" y="0"/>
                </a:lnTo>
              </a:path>
            </a:pathLst>
          </a:custGeom>
          <a:solidFill>
            <a:srgbClr val="9933FF"/>
          </a:solidFill>
          <a:ln w="28575" cap="rnd" cmpd="sng">
            <a:solidFill>
              <a:srgbClr val="000000"/>
            </a:solidFill>
            <a:prstDash val="solid"/>
            <a:round/>
            <a:headEnd type="none" w="sm" len="sm"/>
            <a:tailEnd type="none" w="sm" len="sm"/>
          </a:ln>
          <a:effectLst/>
        </p:spPr>
        <p:txBody>
          <a:bodyPr/>
          <a:lstStyle/>
          <a:p>
            <a:endParaRPr lang="en-US"/>
          </a:p>
        </p:txBody>
      </p:sp>
      <p:sp>
        <p:nvSpPr>
          <p:cNvPr id="359437" name="Freeform 13"/>
          <p:cNvSpPr>
            <a:spLocks/>
          </p:cNvSpPr>
          <p:nvPr/>
        </p:nvSpPr>
        <p:spPr bwMode="gray">
          <a:xfrm>
            <a:off x="7108825" y="1878013"/>
            <a:ext cx="155575" cy="422275"/>
          </a:xfrm>
          <a:custGeom>
            <a:avLst/>
            <a:gdLst/>
            <a:ahLst/>
            <a:cxnLst>
              <a:cxn ang="0">
                <a:pos x="0" y="0"/>
              </a:cxn>
              <a:cxn ang="0">
                <a:pos x="0" y="212"/>
              </a:cxn>
              <a:cxn ang="0">
                <a:pos x="97" y="265"/>
              </a:cxn>
              <a:cxn ang="0">
                <a:pos x="97" y="51"/>
              </a:cxn>
              <a:cxn ang="0">
                <a:pos x="0" y="0"/>
              </a:cxn>
            </a:cxnLst>
            <a:rect l="0" t="0" r="r" b="b"/>
            <a:pathLst>
              <a:path w="98" h="266">
                <a:moveTo>
                  <a:pt x="0" y="0"/>
                </a:moveTo>
                <a:lnTo>
                  <a:pt x="0" y="212"/>
                </a:lnTo>
                <a:lnTo>
                  <a:pt x="97" y="265"/>
                </a:lnTo>
                <a:lnTo>
                  <a:pt x="97" y="51"/>
                </a:lnTo>
                <a:lnTo>
                  <a:pt x="0" y="0"/>
                </a:lnTo>
              </a:path>
            </a:pathLst>
          </a:custGeom>
          <a:solidFill>
            <a:srgbClr val="999999"/>
          </a:solidFill>
          <a:ln w="28575" cap="rnd">
            <a:noFill/>
            <a:round/>
            <a:headEnd type="none" w="sm" len="sm"/>
            <a:tailEnd type="none" w="sm" len="sm"/>
          </a:ln>
          <a:effectLst/>
        </p:spPr>
        <p:txBody>
          <a:bodyPr/>
          <a:lstStyle/>
          <a:p>
            <a:endParaRPr lang="en-US"/>
          </a:p>
        </p:txBody>
      </p:sp>
      <p:sp>
        <p:nvSpPr>
          <p:cNvPr id="359438" name="Freeform 14"/>
          <p:cNvSpPr>
            <a:spLocks/>
          </p:cNvSpPr>
          <p:nvPr/>
        </p:nvSpPr>
        <p:spPr bwMode="gray">
          <a:xfrm>
            <a:off x="7108825" y="1878013"/>
            <a:ext cx="155575" cy="422275"/>
          </a:xfrm>
          <a:custGeom>
            <a:avLst/>
            <a:gdLst/>
            <a:ahLst/>
            <a:cxnLst>
              <a:cxn ang="0">
                <a:pos x="0" y="0"/>
              </a:cxn>
              <a:cxn ang="0">
                <a:pos x="0" y="212"/>
              </a:cxn>
              <a:cxn ang="0">
                <a:pos x="97" y="265"/>
              </a:cxn>
              <a:cxn ang="0">
                <a:pos x="97" y="51"/>
              </a:cxn>
              <a:cxn ang="0">
                <a:pos x="0" y="0"/>
              </a:cxn>
            </a:cxnLst>
            <a:rect l="0" t="0" r="r" b="b"/>
            <a:pathLst>
              <a:path w="98" h="266">
                <a:moveTo>
                  <a:pt x="0" y="0"/>
                </a:moveTo>
                <a:lnTo>
                  <a:pt x="0" y="212"/>
                </a:lnTo>
                <a:lnTo>
                  <a:pt x="97" y="265"/>
                </a:lnTo>
                <a:lnTo>
                  <a:pt x="97" y="51"/>
                </a:lnTo>
                <a:lnTo>
                  <a:pt x="0"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39" name="Freeform 15"/>
          <p:cNvSpPr>
            <a:spLocks/>
          </p:cNvSpPr>
          <p:nvPr/>
        </p:nvSpPr>
        <p:spPr bwMode="gray">
          <a:xfrm>
            <a:off x="7016750" y="1958975"/>
            <a:ext cx="247650" cy="406400"/>
          </a:xfrm>
          <a:custGeom>
            <a:avLst/>
            <a:gdLst/>
            <a:ahLst/>
            <a:cxnLst>
              <a:cxn ang="0">
                <a:pos x="155" y="0"/>
              </a:cxn>
              <a:cxn ang="0">
                <a:pos x="155" y="213"/>
              </a:cxn>
              <a:cxn ang="0">
                <a:pos x="0" y="255"/>
              </a:cxn>
              <a:cxn ang="0">
                <a:pos x="0" y="41"/>
              </a:cxn>
              <a:cxn ang="0">
                <a:pos x="155" y="0"/>
              </a:cxn>
            </a:cxnLst>
            <a:rect l="0" t="0" r="r" b="b"/>
            <a:pathLst>
              <a:path w="156" h="256">
                <a:moveTo>
                  <a:pt x="155" y="0"/>
                </a:moveTo>
                <a:lnTo>
                  <a:pt x="155" y="213"/>
                </a:lnTo>
                <a:lnTo>
                  <a:pt x="0" y="255"/>
                </a:lnTo>
                <a:lnTo>
                  <a:pt x="0" y="41"/>
                </a:lnTo>
                <a:lnTo>
                  <a:pt x="155" y="0"/>
                </a:lnTo>
              </a:path>
            </a:pathLst>
          </a:custGeom>
          <a:solidFill>
            <a:srgbClr val="FF9999"/>
          </a:solidFill>
          <a:ln w="28575" cap="rnd">
            <a:noFill/>
            <a:round/>
            <a:headEnd type="none" w="sm" len="sm"/>
            <a:tailEnd type="none" w="sm" len="sm"/>
          </a:ln>
          <a:effectLst/>
        </p:spPr>
        <p:txBody>
          <a:bodyPr/>
          <a:lstStyle/>
          <a:p>
            <a:endParaRPr lang="en-US"/>
          </a:p>
        </p:txBody>
      </p:sp>
      <p:sp>
        <p:nvSpPr>
          <p:cNvPr id="359440" name="Freeform 16"/>
          <p:cNvSpPr>
            <a:spLocks/>
          </p:cNvSpPr>
          <p:nvPr/>
        </p:nvSpPr>
        <p:spPr bwMode="gray">
          <a:xfrm>
            <a:off x="7016750" y="1958975"/>
            <a:ext cx="247650" cy="406400"/>
          </a:xfrm>
          <a:custGeom>
            <a:avLst/>
            <a:gdLst/>
            <a:ahLst/>
            <a:cxnLst>
              <a:cxn ang="0">
                <a:pos x="155" y="0"/>
              </a:cxn>
              <a:cxn ang="0">
                <a:pos x="155" y="213"/>
              </a:cxn>
              <a:cxn ang="0">
                <a:pos x="0" y="255"/>
              </a:cxn>
              <a:cxn ang="0">
                <a:pos x="0" y="41"/>
              </a:cxn>
              <a:cxn ang="0">
                <a:pos x="155" y="0"/>
              </a:cxn>
            </a:cxnLst>
            <a:rect l="0" t="0" r="r" b="b"/>
            <a:pathLst>
              <a:path w="156" h="256">
                <a:moveTo>
                  <a:pt x="155" y="0"/>
                </a:moveTo>
                <a:lnTo>
                  <a:pt x="155" y="213"/>
                </a:lnTo>
                <a:lnTo>
                  <a:pt x="0" y="255"/>
                </a:lnTo>
                <a:lnTo>
                  <a:pt x="0" y="41"/>
                </a:lnTo>
                <a:lnTo>
                  <a:pt x="155"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41" name="Freeform 17"/>
          <p:cNvSpPr>
            <a:spLocks/>
          </p:cNvSpPr>
          <p:nvPr/>
        </p:nvSpPr>
        <p:spPr bwMode="gray">
          <a:xfrm>
            <a:off x="6861175" y="1868488"/>
            <a:ext cx="403225" cy="157162"/>
          </a:xfrm>
          <a:custGeom>
            <a:avLst/>
            <a:gdLst/>
            <a:ahLst/>
            <a:cxnLst>
              <a:cxn ang="0">
                <a:pos x="155" y="0"/>
              </a:cxn>
              <a:cxn ang="0">
                <a:pos x="253" y="56"/>
              </a:cxn>
              <a:cxn ang="0">
                <a:pos x="103" y="98"/>
              </a:cxn>
              <a:cxn ang="0">
                <a:pos x="0" y="45"/>
              </a:cxn>
              <a:cxn ang="0">
                <a:pos x="155" y="0"/>
              </a:cxn>
            </a:cxnLst>
            <a:rect l="0" t="0" r="r" b="b"/>
            <a:pathLst>
              <a:path w="254" h="99">
                <a:moveTo>
                  <a:pt x="155" y="0"/>
                </a:moveTo>
                <a:lnTo>
                  <a:pt x="253" y="56"/>
                </a:lnTo>
                <a:lnTo>
                  <a:pt x="103" y="98"/>
                </a:lnTo>
                <a:lnTo>
                  <a:pt x="0" y="45"/>
                </a:lnTo>
                <a:lnTo>
                  <a:pt x="155" y="0"/>
                </a:lnTo>
              </a:path>
            </a:pathLst>
          </a:custGeom>
          <a:solidFill>
            <a:srgbClr val="FF0066"/>
          </a:solidFill>
          <a:ln w="28575" cap="rnd">
            <a:noFill/>
            <a:round/>
            <a:headEnd type="none" w="sm" len="sm"/>
            <a:tailEnd type="none" w="sm" len="sm"/>
          </a:ln>
          <a:effectLst/>
        </p:spPr>
        <p:txBody>
          <a:bodyPr/>
          <a:lstStyle/>
          <a:p>
            <a:endParaRPr lang="en-US"/>
          </a:p>
        </p:txBody>
      </p:sp>
      <p:sp>
        <p:nvSpPr>
          <p:cNvPr id="359442" name="Freeform 18"/>
          <p:cNvSpPr>
            <a:spLocks/>
          </p:cNvSpPr>
          <p:nvPr/>
        </p:nvSpPr>
        <p:spPr bwMode="gray">
          <a:xfrm>
            <a:off x="6861175" y="1868488"/>
            <a:ext cx="403225" cy="157162"/>
          </a:xfrm>
          <a:custGeom>
            <a:avLst/>
            <a:gdLst/>
            <a:ahLst/>
            <a:cxnLst>
              <a:cxn ang="0">
                <a:pos x="155" y="0"/>
              </a:cxn>
              <a:cxn ang="0">
                <a:pos x="253" y="56"/>
              </a:cxn>
              <a:cxn ang="0">
                <a:pos x="103" y="98"/>
              </a:cxn>
              <a:cxn ang="0">
                <a:pos x="0" y="45"/>
              </a:cxn>
              <a:cxn ang="0">
                <a:pos x="155" y="0"/>
              </a:cxn>
            </a:cxnLst>
            <a:rect l="0" t="0" r="r" b="b"/>
            <a:pathLst>
              <a:path w="254" h="99">
                <a:moveTo>
                  <a:pt x="155" y="0"/>
                </a:moveTo>
                <a:lnTo>
                  <a:pt x="253" y="56"/>
                </a:lnTo>
                <a:lnTo>
                  <a:pt x="103" y="98"/>
                </a:lnTo>
                <a:lnTo>
                  <a:pt x="0" y="45"/>
                </a:lnTo>
                <a:lnTo>
                  <a:pt x="155"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43" name="Freeform 19"/>
          <p:cNvSpPr>
            <a:spLocks/>
          </p:cNvSpPr>
          <p:nvPr/>
        </p:nvSpPr>
        <p:spPr bwMode="gray">
          <a:xfrm>
            <a:off x="6861175" y="1941513"/>
            <a:ext cx="157163" cy="423862"/>
          </a:xfrm>
          <a:custGeom>
            <a:avLst/>
            <a:gdLst/>
            <a:ahLst/>
            <a:cxnLst>
              <a:cxn ang="0">
                <a:pos x="0" y="0"/>
              </a:cxn>
              <a:cxn ang="0">
                <a:pos x="0" y="213"/>
              </a:cxn>
              <a:cxn ang="0">
                <a:pos x="98" y="266"/>
              </a:cxn>
              <a:cxn ang="0">
                <a:pos x="98" y="52"/>
              </a:cxn>
              <a:cxn ang="0">
                <a:pos x="0" y="0"/>
              </a:cxn>
            </a:cxnLst>
            <a:rect l="0" t="0" r="r" b="b"/>
            <a:pathLst>
              <a:path w="99" h="267">
                <a:moveTo>
                  <a:pt x="0" y="0"/>
                </a:moveTo>
                <a:lnTo>
                  <a:pt x="0" y="213"/>
                </a:lnTo>
                <a:lnTo>
                  <a:pt x="98" y="266"/>
                </a:lnTo>
                <a:lnTo>
                  <a:pt x="98" y="52"/>
                </a:lnTo>
                <a:lnTo>
                  <a:pt x="0" y="0"/>
                </a:lnTo>
              </a:path>
            </a:pathLst>
          </a:custGeom>
          <a:solidFill>
            <a:srgbClr val="999999"/>
          </a:solidFill>
          <a:ln w="28575" cap="rnd">
            <a:noFill/>
            <a:round/>
            <a:headEnd type="none" w="sm" len="sm"/>
            <a:tailEnd type="none" w="sm" len="sm"/>
          </a:ln>
          <a:effectLst/>
        </p:spPr>
        <p:txBody>
          <a:bodyPr/>
          <a:lstStyle/>
          <a:p>
            <a:endParaRPr lang="en-US"/>
          </a:p>
        </p:txBody>
      </p:sp>
      <p:sp>
        <p:nvSpPr>
          <p:cNvPr id="359444" name="Freeform 20"/>
          <p:cNvSpPr>
            <a:spLocks/>
          </p:cNvSpPr>
          <p:nvPr/>
        </p:nvSpPr>
        <p:spPr bwMode="gray">
          <a:xfrm>
            <a:off x="6861175" y="1941513"/>
            <a:ext cx="157163" cy="423862"/>
          </a:xfrm>
          <a:custGeom>
            <a:avLst/>
            <a:gdLst/>
            <a:ahLst/>
            <a:cxnLst>
              <a:cxn ang="0">
                <a:pos x="0" y="0"/>
              </a:cxn>
              <a:cxn ang="0">
                <a:pos x="0" y="213"/>
              </a:cxn>
              <a:cxn ang="0">
                <a:pos x="98" y="266"/>
              </a:cxn>
              <a:cxn ang="0">
                <a:pos x="98" y="52"/>
              </a:cxn>
              <a:cxn ang="0">
                <a:pos x="0" y="0"/>
              </a:cxn>
            </a:cxnLst>
            <a:rect l="0" t="0" r="r" b="b"/>
            <a:pathLst>
              <a:path w="99" h="267">
                <a:moveTo>
                  <a:pt x="0" y="0"/>
                </a:moveTo>
                <a:lnTo>
                  <a:pt x="0" y="213"/>
                </a:lnTo>
                <a:lnTo>
                  <a:pt x="98" y="266"/>
                </a:lnTo>
                <a:lnTo>
                  <a:pt x="98" y="52"/>
                </a:lnTo>
                <a:lnTo>
                  <a:pt x="0"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45" name="Freeform 21"/>
          <p:cNvSpPr>
            <a:spLocks/>
          </p:cNvSpPr>
          <p:nvPr/>
        </p:nvSpPr>
        <p:spPr bwMode="gray">
          <a:xfrm>
            <a:off x="6448425" y="2024063"/>
            <a:ext cx="569913" cy="487362"/>
          </a:xfrm>
          <a:custGeom>
            <a:avLst/>
            <a:gdLst/>
            <a:ahLst/>
            <a:cxnLst>
              <a:cxn ang="0">
                <a:pos x="358" y="0"/>
              </a:cxn>
              <a:cxn ang="0">
                <a:pos x="358" y="213"/>
              </a:cxn>
              <a:cxn ang="0">
                <a:pos x="0" y="306"/>
              </a:cxn>
              <a:cxn ang="0">
                <a:pos x="0" y="92"/>
              </a:cxn>
              <a:cxn ang="0">
                <a:pos x="358" y="0"/>
              </a:cxn>
            </a:cxnLst>
            <a:rect l="0" t="0" r="r" b="b"/>
            <a:pathLst>
              <a:path w="359" h="307">
                <a:moveTo>
                  <a:pt x="358" y="0"/>
                </a:moveTo>
                <a:lnTo>
                  <a:pt x="358" y="213"/>
                </a:lnTo>
                <a:lnTo>
                  <a:pt x="0" y="306"/>
                </a:lnTo>
                <a:lnTo>
                  <a:pt x="0" y="92"/>
                </a:lnTo>
                <a:lnTo>
                  <a:pt x="358" y="0"/>
                </a:lnTo>
              </a:path>
            </a:pathLst>
          </a:custGeom>
          <a:pattFill prst="dkUpDiag">
            <a:fgClr>
              <a:srgbClr val="CC99FF"/>
            </a:fgClr>
            <a:bgClr>
              <a:schemeClr val="bg1"/>
            </a:bgClr>
          </a:pattFill>
          <a:ln w="28575" cap="rnd">
            <a:noFill/>
            <a:round/>
            <a:headEnd type="none" w="sm" len="sm"/>
            <a:tailEnd type="none" w="sm" len="sm"/>
          </a:ln>
          <a:effectLst/>
        </p:spPr>
        <p:txBody>
          <a:bodyPr/>
          <a:lstStyle/>
          <a:p>
            <a:endParaRPr lang="en-US"/>
          </a:p>
        </p:txBody>
      </p:sp>
      <p:sp>
        <p:nvSpPr>
          <p:cNvPr id="359446" name="Freeform 22"/>
          <p:cNvSpPr>
            <a:spLocks/>
          </p:cNvSpPr>
          <p:nvPr/>
        </p:nvSpPr>
        <p:spPr bwMode="gray">
          <a:xfrm>
            <a:off x="6448425" y="2024063"/>
            <a:ext cx="569913" cy="487362"/>
          </a:xfrm>
          <a:custGeom>
            <a:avLst/>
            <a:gdLst/>
            <a:ahLst/>
            <a:cxnLst>
              <a:cxn ang="0">
                <a:pos x="358" y="0"/>
              </a:cxn>
              <a:cxn ang="0">
                <a:pos x="358" y="213"/>
              </a:cxn>
              <a:cxn ang="0">
                <a:pos x="0" y="306"/>
              </a:cxn>
              <a:cxn ang="0">
                <a:pos x="0" y="92"/>
              </a:cxn>
              <a:cxn ang="0">
                <a:pos x="358" y="0"/>
              </a:cxn>
            </a:cxnLst>
            <a:rect l="0" t="0" r="r" b="b"/>
            <a:pathLst>
              <a:path w="359" h="307">
                <a:moveTo>
                  <a:pt x="358" y="0"/>
                </a:moveTo>
                <a:lnTo>
                  <a:pt x="358" y="213"/>
                </a:lnTo>
                <a:lnTo>
                  <a:pt x="0" y="306"/>
                </a:lnTo>
                <a:lnTo>
                  <a:pt x="0" y="92"/>
                </a:lnTo>
                <a:lnTo>
                  <a:pt x="358"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47" name="Freeform 23"/>
          <p:cNvSpPr>
            <a:spLocks/>
          </p:cNvSpPr>
          <p:nvPr/>
        </p:nvSpPr>
        <p:spPr bwMode="gray">
          <a:xfrm>
            <a:off x="6283325" y="1931988"/>
            <a:ext cx="742950" cy="239712"/>
          </a:xfrm>
          <a:custGeom>
            <a:avLst/>
            <a:gdLst/>
            <a:ahLst/>
            <a:cxnLst>
              <a:cxn ang="0">
                <a:pos x="363" y="0"/>
              </a:cxn>
              <a:cxn ang="0">
                <a:pos x="467" y="58"/>
              </a:cxn>
              <a:cxn ang="0">
                <a:pos x="103" y="150"/>
              </a:cxn>
              <a:cxn ang="0">
                <a:pos x="0" y="91"/>
              </a:cxn>
              <a:cxn ang="0">
                <a:pos x="363" y="0"/>
              </a:cxn>
            </a:cxnLst>
            <a:rect l="0" t="0" r="r" b="b"/>
            <a:pathLst>
              <a:path w="468" h="151">
                <a:moveTo>
                  <a:pt x="363" y="0"/>
                </a:moveTo>
                <a:lnTo>
                  <a:pt x="467" y="58"/>
                </a:lnTo>
                <a:lnTo>
                  <a:pt x="103" y="150"/>
                </a:lnTo>
                <a:lnTo>
                  <a:pt x="0" y="91"/>
                </a:lnTo>
                <a:lnTo>
                  <a:pt x="363" y="0"/>
                </a:lnTo>
              </a:path>
            </a:pathLst>
          </a:custGeom>
          <a:solidFill>
            <a:srgbClr val="9933FF"/>
          </a:solidFill>
          <a:ln w="28575" cap="rnd">
            <a:noFill/>
            <a:round/>
            <a:headEnd type="none" w="sm" len="sm"/>
            <a:tailEnd type="none" w="sm" len="sm"/>
          </a:ln>
          <a:effectLst/>
        </p:spPr>
        <p:txBody>
          <a:bodyPr/>
          <a:lstStyle/>
          <a:p>
            <a:endParaRPr lang="en-US"/>
          </a:p>
        </p:txBody>
      </p:sp>
      <p:sp>
        <p:nvSpPr>
          <p:cNvPr id="359448" name="Freeform 24"/>
          <p:cNvSpPr>
            <a:spLocks/>
          </p:cNvSpPr>
          <p:nvPr/>
        </p:nvSpPr>
        <p:spPr bwMode="gray">
          <a:xfrm>
            <a:off x="6292850" y="1941513"/>
            <a:ext cx="742950" cy="239712"/>
          </a:xfrm>
          <a:custGeom>
            <a:avLst/>
            <a:gdLst/>
            <a:ahLst/>
            <a:cxnLst>
              <a:cxn ang="0">
                <a:pos x="363" y="0"/>
              </a:cxn>
              <a:cxn ang="0">
                <a:pos x="467" y="58"/>
              </a:cxn>
              <a:cxn ang="0">
                <a:pos x="103" y="150"/>
              </a:cxn>
              <a:cxn ang="0">
                <a:pos x="0" y="91"/>
              </a:cxn>
              <a:cxn ang="0">
                <a:pos x="363" y="0"/>
              </a:cxn>
            </a:cxnLst>
            <a:rect l="0" t="0" r="r" b="b"/>
            <a:pathLst>
              <a:path w="468" h="151">
                <a:moveTo>
                  <a:pt x="363" y="0"/>
                </a:moveTo>
                <a:lnTo>
                  <a:pt x="467" y="58"/>
                </a:lnTo>
                <a:lnTo>
                  <a:pt x="103" y="150"/>
                </a:lnTo>
                <a:lnTo>
                  <a:pt x="0" y="91"/>
                </a:lnTo>
                <a:lnTo>
                  <a:pt x="363"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49" name="Freeform 25"/>
          <p:cNvSpPr>
            <a:spLocks/>
          </p:cNvSpPr>
          <p:nvPr/>
        </p:nvSpPr>
        <p:spPr bwMode="gray">
          <a:xfrm>
            <a:off x="6283325" y="2078038"/>
            <a:ext cx="157163" cy="433387"/>
          </a:xfrm>
          <a:custGeom>
            <a:avLst/>
            <a:gdLst/>
            <a:ahLst/>
            <a:cxnLst>
              <a:cxn ang="0">
                <a:pos x="0" y="0"/>
              </a:cxn>
              <a:cxn ang="0">
                <a:pos x="0" y="213"/>
              </a:cxn>
              <a:cxn ang="0">
                <a:pos x="98" y="272"/>
              </a:cxn>
              <a:cxn ang="0">
                <a:pos x="98" y="58"/>
              </a:cxn>
              <a:cxn ang="0">
                <a:pos x="0" y="0"/>
              </a:cxn>
            </a:cxnLst>
            <a:rect l="0" t="0" r="r" b="b"/>
            <a:pathLst>
              <a:path w="99" h="273">
                <a:moveTo>
                  <a:pt x="0" y="0"/>
                </a:moveTo>
                <a:lnTo>
                  <a:pt x="0" y="213"/>
                </a:lnTo>
                <a:lnTo>
                  <a:pt x="98" y="272"/>
                </a:lnTo>
                <a:lnTo>
                  <a:pt x="98" y="58"/>
                </a:lnTo>
                <a:lnTo>
                  <a:pt x="0" y="0"/>
                </a:lnTo>
              </a:path>
            </a:pathLst>
          </a:custGeom>
          <a:solidFill>
            <a:srgbClr val="999999"/>
          </a:solidFill>
          <a:ln w="28575" cap="rnd">
            <a:noFill/>
            <a:round/>
            <a:headEnd type="none" w="sm" len="sm"/>
            <a:tailEnd type="none" w="sm" len="sm"/>
          </a:ln>
          <a:effectLst/>
        </p:spPr>
        <p:txBody>
          <a:bodyPr/>
          <a:lstStyle/>
          <a:p>
            <a:endParaRPr lang="en-US"/>
          </a:p>
        </p:txBody>
      </p:sp>
      <p:sp>
        <p:nvSpPr>
          <p:cNvPr id="359450" name="Freeform 26"/>
          <p:cNvSpPr>
            <a:spLocks/>
          </p:cNvSpPr>
          <p:nvPr/>
        </p:nvSpPr>
        <p:spPr bwMode="gray">
          <a:xfrm>
            <a:off x="6283325" y="2078038"/>
            <a:ext cx="157163" cy="433387"/>
          </a:xfrm>
          <a:custGeom>
            <a:avLst/>
            <a:gdLst/>
            <a:ahLst/>
            <a:cxnLst>
              <a:cxn ang="0">
                <a:pos x="0" y="0"/>
              </a:cxn>
              <a:cxn ang="0">
                <a:pos x="0" y="213"/>
              </a:cxn>
              <a:cxn ang="0">
                <a:pos x="98" y="272"/>
              </a:cxn>
              <a:cxn ang="0">
                <a:pos x="98" y="58"/>
              </a:cxn>
              <a:cxn ang="0">
                <a:pos x="0" y="0"/>
              </a:cxn>
            </a:cxnLst>
            <a:rect l="0" t="0" r="r" b="b"/>
            <a:pathLst>
              <a:path w="99" h="273">
                <a:moveTo>
                  <a:pt x="0" y="0"/>
                </a:moveTo>
                <a:lnTo>
                  <a:pt x="0" y="213"/>
                </a:lnTo>
                <a:lnTo>
                  <a:pt x="98" y="272"/>
                </a:lnTo>
                <a:lnTo>
                  <a:pt x="98" y="58"/>
                </a:lnTo>
                <a:lnTo>
                  <a:pt x="0"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51" name="Freeform 27"/>
          <p:cNvSpPr>
            <a:spLocks/>
          </p:cNvSpPr>
          <p:nvPr/>
        </p:nvSpPr>
        <p:spPr bwMode="gray">
          <a:xfrm>
            <a:off x="6319838" y="2160588"/>
            <a:ext cx="130175" cy="377825"/>
          </a:xfrm>
          <a:custGeom>
            <a:avLst/>
            <a:gdLst/>
            <a:ahLst/>
            <a:cxnLst>
              <a:cxn ang="0">
                <a:pos x="81" y="0"/>
              </a:cxn>
              <a:cxn ang="0">
                <a:pos x="81" y="214"/>
              </a:cxn>
              <a:cxn ang="0">
                <a:pos x="0" y="237"/>
              </a:cxn>
              <a:cxn ang="0">
                <a:pos x="0" y="28"/>
              </a:cxn>
              <a:cxn ang="0">
                <a:pos x="81" y="0"/>
              </a:cxn>
            </a:cxnLst>
            <a:rect l="0" t="0" r="r" b="b"/>
            <a:pathLst>
              <a:path w="82" h="238">
                <a:moveTo>
                  <a:pt x="81" y="0"/>
                </a:moveTo>
                <a:lnTo>
                  <a:pt x="81" y="214"/>
                </a:lnTo>
                <a:lnTo>
                  <a:pt x="0" y="237"/>
                </a:lnTo>
                <a:lnTo>
                  <a:pt x="0" y="28"/>
                </a:lnTo>
                <a:lnTo>
                  <a:pt x="81" y="0"/>
                </a:lnTo>
              </a:path>
            </a:pathLst>
          </a:custGeom>
          <a:solidFill>
            <a:srgbClr val="FF9999"/>
          </a:solidFill>
          <a:ln w="28575" cap="rnd">
            <a:noFill/>
            <a:round/>
            <a:headEnd type="none" w="sm" len="sm"/>
            <a:tailEnd type="none" w="sm" len="sm"/>
          </a:ln>
          <a:effectLst/>
        </p:spPr>
        <p:txBody>
          <a:bodyPr/>
          <a:lstStyle/>
          <a:p>
            <a:endParaRPr lang="en-US"/>
          </a:p>
        </p:txBody>
      </p:sp>
      <p:sp>
        <p:nvSpPr>
          <p:cNvPr id="359452" name="Freeform 28"/>
          <p:cNvSpPr>
            <a:spLocks/>
          </p:cNvSpPr>
          <p:nvPr/>
        </p:nvSpPr>
        <p:spPr bwMode="gray">
          <a:xfrm>
            <a:off x="6319838" y="2160588"/>
            <a:ext cx="130175" cy="377825"/>
          </a:xfrm>
          <a:custGeom>
            <a:avLst/>
            <a:gdLst/>
            <a:ahLst/>
            <a:cxnLst>
              <a:cxn ang="0">
                <a:pos x="81" y="0"/>
              </a:cxn>
              <a:cxn ang="0">
                <a:pos x="81" y="214"/>
              </a:cxn>
              <a:cxn ang="0">
                <a:pos x="0" y="237"/>
              </a:cxn>
              <a:cxn ang="0">
                <a:pos x="0" y="28"/>
              </a:cxn>
              <a:cxn ang="0">
                <a:pos x="81" y="0"/>
              </a:cxn>
            </a:cxnLst>
            <a:rect l="0" t="0" r="r" b="b"/>
            <a:pathLst>
              <a:path w="82" h="238">
                <a:moveTo>
                  <a:pt x="81" y="0"/>
                </a:moveTo>
                <a:lnTo>
                  <a:pt x="81" y="214"/>
                </a:lnTo>
                <a:lnTo>
                  <a:pt x="0" y="237"/>
                </a:lnTo>
                <a:lnTo>
                  <a:pt x="0" y="28"/>
                </a:lnTo>
                <a:lnTo>
                  <a:pt x="81"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53" name="Freeform 29"/>
          <p:cNvSpPr>
            <a:spLocks/>
          </p:cNvSpPr>
          <p:nvPr/>
        </p:nvSpPr>
        <p:spPr bwMode="gray">
          <a:xfrm>
            <a:off x="6164263" y="2078038"/>
            <a:ext cx="293687" cy="130175"/>
          </a:xfrm>
          <a:custGeom>
            <a:avLst/>
            <a:gdLst/>
            <a:ahLst/>
            <a:cxnLst>
              <a:cxn ang="0">
                <a:pos x="80" y="0"/>
              </a:cxn>
              <a:cxn ang="0">
                <a:pos x="184" y="52"/>
              </a:cxn>
              <a:cxn ang="0">
                <a:pos x="97" y="81"/>
              </a:cxn>
              <a:cxn ang="0">
                <a:pos x="0" y="24"/>
              </a:cxn>
              <a:cxn ang="0">
                <a:pos x="80" y="0"/>
              </a:cxn>
            </a:cxnLst>
            <a:rect l="0" t="0" r="r" b="b"/>
            <a:pathLst>
              <a:path w="185" h="82">
                <a:moveTo>
                  <a:pt x="80" y="0"/>
                </a:moveTo>
                <a:lnTo>
                  <a:pt x="184" y="52"/>
                </a:lnTo>
                <a:lnTo>
                  <a:pt x="97" y="81"/>
                </a:lnTo>
                <a:lnTo>
                  <a:pt x="0" y="24"/>
                </a:lnTo>
                <a:lnTo>
                  <a:pt x="80" y="0"/>
                </a:lnTo>
              </a:path>
            </a:pathLst>
          </a:custGeom>
          <a:solidFill>
            <a:srgbClr val="B2B2B2"/>
          </a:solidFill>
          <a:ln w="28575" cap="rnd">
            <a:noFill/>
            <a:round/>
            <a:headEnd type="none" w="sm" len="sm"/>
            <a:tailEnd type="none" w="sm" len="sm"/>
          </a:ln>
          <a:effectLst/>
        </p:spPr>
        <p:txBody>
          <a:bodyPr/>
          <a:lstStyle/>
          <a:p>
            <a:endParaRPr lang="en-US"/>
          </a:p>
        </p:txBody>
      </p:sp>
      <p:sp>
        <p:nvSpPr>
          <p:cNvPr id="359454" name="Freeform 30"/>
          <p:cNvSpPr>
            <a:spLocks/>
          </p:cNvSpPr>
          <p:nvPr/>
        </p:nvSpPr>
        <p:spPr bwMode="gray">
          <a:xfrm>
            <a:off x="6164263" y="2078038"/>
            <a:ext cx="293687" cy="130175"/>
          </a:xfrm>
          <a:custGeom>
            <a:avLst/>
            <a:gdLst/>
            <a:ahLst/>
            <a:cxnLst>
              <a:cxn ang="0">
                <a:pos x="80" y="0"/>
              </a:cxn>
              <a:cxn ang="0">
                <a:pos x="184" y="52"/>
              </a:cxn>
              <a:cxn ang="0">
                <a:pos x="97" y="81"/>
              </a:cxn>
              <a:cxn ang="0">
                <a:pos x="0" y="24"/>
              </a:cxn>
              <a:cxn ang="0">
                <a:pos x="80" y="0"/>
              </a:cxn>
            </a:cxnLst>
            <a:rect l="0" t="0" r="r" b="b"/>
            <a:pathLst>
              <a:path w="185" h="82">
                <a:moveTo>
                  <a:pt x="80" y="0"/>
                </a:moveTo>
                <a:lnTo>
                  <a:pt x="184" y="52"/>
                </a:lnTo>
                <a:lnTo>
                  <a:pt x="97" y="81"/>
                </a:lnTo>
                <a:lnTo>
                  <a:pt x="0" y="24"/>
                </a:lnTo>
                <a:lnTo>
                  <a:pt x="80" y="0"/>
                </a:lnTo>
              </a:path>
            </a:pathLst>
          </a:custGeom>
          <a:solidFill>
            <a:srgbClr val="FF0066"/>
          </a:solidFill>
          <a:ln w="28575" cap="rnd" cmpd="sng">
            <a:solidFill>
              <a:srgbClr val="000000"/>
            </a:solidFill>
            <a:prstDash val="solid"/>
            <a:round/>
            <a:headEnd type="none" w="sm" len="sm"/>
            <a:tailEnd type="none" w="sm" len="sm"/>
          </a:ln>
          <a:effectLst/>
        </p:spPr>
        <p:txBody>
          <a:bodyPr/>
          <a:lstStyle/>
          <a:p>
            <a:endParaRPr lang="en-US"/>
          </a:p>
        </p:txBody>
      </p:sp>
      <p:sp>
        <p:nvSpPr>
          <p:cNvPr id="359455" name="Freeform 31"/>
          <p:cNvSpPr>
            <a:spLocks/>
          </p:cNvSpPr>
          <p:nvPr/>
        </p:nvSpPr>
        <p:spPr bwMode="gray">
          <a:xfrm>
            <a:off x="6164263" y="2116138"/>
            <a:ext cx="157162" cy="422275"/>
          </a:xfrm>
          <a:custGeom>
            <a:avLst/>
            <a:gdLst/>
            <a:ahLst/>
            <a:cxnLst>
              <a:cxn ang="0">
                <a:pos x="0" y="0"/>
              </a:cxn>
              <a:cxn ang="0">
                <a:pos x="0" y="212"/>
              </a:cxn>
              <a:cxn ang="0">
                <a:pos x="98" y="265"/>
              </a:cxn>
              <a:cxn ang="0">
                <a:pos x="98" y="56"/>
              </a:cxn>
              <a:cxn ang="0">
                <a:pos x="0" y="0"/>
              </a:cxn>
            </a:cxnLst>
            <a:rect l="0" t="0" r="r" b="b"/>
            <a:pathLst>
              <a:path w="99" h="266">
                <a:moveTo>
                  <a:pt x="0" y="0"/>
                </a:moveTo>
                <a:lnTo>
                  <a:pt x="0" y="212"/>
                </a:lnTo>
                <a:lnTo>
                  <a:pt x="98" y="265"/>
                </a:lnTo>
                <a:lnTo>
                  <a:pt x="98" y="56"/>
                </a:lnTo>
                <a:lnTo>
                  <a:pt x="0"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56" name="Freeform 32"/>
          <p:cNvSpPr>
            <a:spLocks/>
          </p:cNvSpPr>
          <p:nvPr/>
        </p:nvSpPr>
        <p:spPr bwMode="gray">
          <a:xfrm>
            <a:off x="6162675" y="2109788"/>
            <a:ext cx="158750" cy="433387"/>
          </a:xfrm>
          <a:custGeom>
            <a:avLst/>
            <a:gdLst/>
            <a:ahLst/>
            <a:cxnLst>
              <a:cxn ang="0">
                <a:pos x="0" y="0"/>
              </a:cxn>
              <a:cxn ang="0">
                <a:pos x="0" y="213"/>
              </a:cxn>
              <a:cxn ang="0">
                <a:pos x="99" y="272"/>
              </a:cxn>
              <a:cxn ang="0">
                <a:pos x="99" y="58"/>
              </a:cxn>
              <a:cxn ang="0">
                <a:pos x="0" y="0"/>
              </a:cxn>
            </a:cxnLst>
            <a:rect l="0" t="0" r="r" b="b"/>
            <a:pathLst>
              <a:path w="100" h="273">
                <a:moveTo>
                  <a:pt x="0" y="0"/>
                </a:moveTo>
                <a:lnTo>
                  <a:pt x="0" y="213"/>
                </a:lnTo>
                <a:lnTo>
                  <a:pt x="99" y="272"/>
                </a:lnTo>
                <a:lnTo>
                  <a:pt x="99" y="58"/>
                </a:lnTo>
                <a:lnTo>
                  <a:pt x="0" y="0"/>
                </a:lnTo>
              </a:path>
            </a:pathLst>
          </a:custGeom>
          <a:solidFill>
            <a:srgbClr val="999999"/>
          </a:solidFill>
          <a:ln w="28575" cap="rnd">
            <a:noFill/>
            <a:round/>
            <a:headEnd type="none" w="sm" len="sm"/>
            <a:tailEnd type="none" w="sm" len="sm"/>
          </a:ln>
          <a:effectLst/>
        </p:spPr>
        <p:txBody>
          <a:bodyPr/>
          <a:lstStyle/>
          <a:p>
            <a:endParaRPr lang="en-US"/>
          </a:p>
        </p:txBody>
      </p:sp>
      <p:sp>
        <p:nvSpPr>
          <p:cNvPr id="359457" name="Freeform 33"/>
          <p:cNvSpPr>
            <a:spLocks/>
          </p:cNvSpPr>
          <p:nvPr/>
        </p:nvSpPr>
        <p:spPr bwMode="gray">
          <a:xfrm>
            <a:off x="6162675" y="2109788"/>
            <a:ext cx="158750" cy="433387"/>
          </a:xfrm>
          <a:custGeom>
            <a:avLst/>
            <a:gdLst/>
            <a:ahLst/>
            <a:cxnLst>
              <a:cxn ang="0">
                <a:pos x="0" y="0"/>
              </a:cxn>
              <a:cxn ang="0">
                <a:pos x="0" y="213"/>
              </a:cxn>
              <a:cxn ang="0">
                <a:pos x="99" y="272"/>
              </a:cxn>
              <a:cxn ang="0">
                <a:pos x="99" y="58"/>
              </a:cxn>
              <a:cxn ang="0">
                <a:pos x="0" y="0"/>
              </a:cxn>
            </a:cxnLst>
            <a:rect l="0" t="0" r="r" b="b"/>
            <a:pathLst>
              <a:path w="100" h="273">
                <a:moveTo>
                  <a:pt x="0" y="0"/>
                </a:moveTo>
                <a:lnTo>
                  <a:pt x="0" y="213"/>
                </a:lnTo>
                <a:lnTo>
                  <a:pt x="99" y="272"/>
                </a:lnTo>
                <a:lnTo>
                  <a:pt x="99" y="58"/>
                </a:lnTo>
                <a:lnTo>
                  <a:pt x="0"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58" name="Freeform 34"/>
          <p:cNvSpPr>
            <a:spLocks/>
          </p:cNvSpPr>
          <p:nvPr/>
        </p:nvSpPr>
        <p:spPr bwMode="gray">
          <a:xfrm>
            <a:off x="5870575" y="2201863"/>
            <a:ext cx="460375" cy="460375"/>
          </a:xfrm>
          <a:custGeom>
            <a:avLst/>
            <a:gdLst/>
            <a:ahLst/>
            <a:cxnLst>
              <a:cxn ang="0">
                <a:pos x="289" y="0"/>
              </a:cxn>
              <a:cxn ang="0">
                <a:pos x="289" y="208"/>
              </a:cxn>
              <a:cxn ang="0">
                <a:pos x="0" y="289"/>
              </a:cxn>
              <a:cxn ang="0">
                <a:pos x="0" y="75"/>
              </a:cxn>
              <a:cxn ang="0">
                <a:pos x="289" y="0"/>
              </a:cxn>
            </a:cxnLst>
            <a:rect l="0" t="0" r="r" b="b"/>
            <a:pathLst>
              <a:path w="290" h="290">
                <a:moveTo>
                  <a:pt x="289" y="0"/>
                </a:moveTo>
                <a:lnTo>
                  <a:pt x="289" y="208"/>
                </a:lnTo>
                <a:lnTo>
                  <a:pt x="0" y="289"/>
                </a:lnTo>
                <a:lnTo>
                  <a:pt x="0" y="75"/>
                </a:lnTo>
                <a:lnTo>
                  <a:pt x="289" y="0"/>
                </a:lnTo>
              </a:path>
            </a:pathLst>
          </a:custGeom>
          <a:solidFill>
            <a:srgbClr val="CCCCCC"/>
          </a:solidFill>
          <a:ln w="28575" cap="rnd">
            <a:noFill/>
            <a:round/>
            <a:headEnd type="none" w="sm" len="sm"/>
            <a:tailEnd type="none" w="sm" len="sm"/>
          </a:ln>
          <a:effectLst/>
        </p:spPr>
        <p:txBody>
          <a:bodyPr/>
          <a:lstStyle/>
          <a:p>
            <a:endParaRPr lang="en-US"/>
          </a:p>
        </p:txBody>
      </p:sp>
      <p:sp>
        <p:nvSpPr>
          <p:cNvPr id="359459" name="Freeform 35"/>
          <p:cNvSpPr>
            <a:spLocks/>
          </p:cNvSpPr>
          <p:nvPr/>
        </p:nvSpPr>
        <p:spPr bwMode="gray">
          <a:xfrm>
            <a:off x="5870575" y="2201863"/>
            <a:ext cx="460375" cy="460375"/>
          </a:xfrm>
          <a:custGeom>
            <a:avLst/>
            <a:gdLst/>
            <a:ahLst/>
            <a:cxnLst>
              <a:cxn ang="0">
                <a:pos x="289" y="0"/>
              </a:cxn>
              <a:cxn ang="0">
                <a:pos x="289" y="208"/>
              </a:cxn>
              <a:cxn ang="0">
                <a:pos x="0" y="289"/>
              </a:cxn>
              <a:cxn ang="0">
                <a:pos x="0" y="75"/>
              </a:cxn>
              <a:cxn ang="0">
                <a:pos x="289" y="0"/>
              </a:cxn>
            </a:cxnLst>
            <a:rect l="0" t="0" r="r" b="b"/>
            <a:pathLst>
              <a:path w="290" h="290">
                <a:moveTo>
                  <a:pt x="289" y="0"/>
                </a:moveTo>
                <a:lnTo>
                  <a:pt x="289" y="208"/>
                </a:lnTo>
                <a:lnTo>
                  <a:pt x="0" y="289"/>
                </a:lnTo>
                <a:lnTo>
                  <a:pt x="0" y="75"/>
                </a:lnTo>
                <a:lnTo>
                  <a:pt x="289" y="0"/>
                </a:lnTo>
              </a:path>
            </a:pathLst>
          </a:custGeom>
          <a:solidFill>
            <a:srgbClr val="FFCC66"/>
          </a:solidFill>
          <a:ln w="28575" cap="rnd" cmpd="sng">
            <a:solidFill>
              <a:srgbClr val="000000"/>
            </a:solidFill>
            <a:prstDash val="solid"/>
            <a:round/>
            <a:headEnd type="none" w="sm" len="sm"/>
            <a:tailEnd type="none" w="sm" len="sm"/>
          </a:ln>
          <a:effectLst/>
        </p:spPr>
        <p:txBody>
          <a:bodyPr/>
          <a:lstStyle/>
          <a:p>
            <a:endParaRPr lang="en-US"/>
          </a:p>
        </p:txBody>
      </p:sp>
      <p:sp>
        <p:nvSpPr>
          <p:cNvPr id="359460" name="Freeform 36"/>
          <p:cNvSpPr>
            <a:spLocks/>
          </p:cNvSpPr>
          <p:nvPr/>
        </p:nvSpPr>
        <p:spPr bwMode="gray">
          <a:xfrm>
            <a:off x="5713413" y="2109788"/>
            <a:ext cx="617537" cy="212725"/>
          </a:xfrm>
          <a:custGeom>
            <a:avLst/>
            <a:gdLst/>
            <a:ahLst/>
            <a:cxnLst>
              <a:cxn ang="0">
                <a:pos x="283" y="0"/>
              </a:cxn>
              <a:cxn ang="0">
                <a:pos x="388" y="58"/>
              </a:cxn>
              <a:cxn ang="0">
                <a:pos x="104" y="133"/>
              </a:cxn>
              <a:cxn ang="0">
                <a:pos x="0" y="74"/>
              </a:cxn>
              <a:cxn ang="0">
                <a:pos x="283" y="0"/>
              </a:cxn>
            </a:cxnLst>
            <a:rect l="0" t="0" r="r" b="b"/>
            <a:pathLst>
              <a:path w="389" h="134">
                <a:moveTo>
                  <a:pt x="283" y="0"/>
                </a:moveTo>
                <a:lnTo>
                  <a:pt x="388" y="58"/>
                </a:lnTo>
                <a:lnTo>
                  <a:pt x="104" y="133"/>
                </a:lnTo>
                <a:lnTo>
                  <a:pt x="0" y="74"/>
                </a:lnTo>
                <a:lnTo>
                  <a:pt x="283" y="0"/>
                </a:lnTo>
              </a:path>
            </a:pathLst>
          </a:custGeom>
          <a:solidFill>
            <a:srgbClr val="FF9900"/>
          </a:solidFill>
          <a:ln w="28575" cap="rnd">
            <a:noFill/>
            <a:round/>
            <a:headEnd type="none" w="sm" len="sm"/>
            <a:tailEnd type="none" w="sm" len="sm"/>
          </a:ln>
          <a:effectLst/>
        </p:spPr>
        <p:txBody>
          <a:bodyPr/>
          <a:lstStyle/>
          <a:p>
            <a:endParaRPr lang="en-US"/>
          </a:p>
        </p:txBody>
      </p:sp>
      <p:sp>
        <p:nvSpPr>
          <p:cNvPr id="359461" name="Freeform 37"/>
          <p:cNvSpPr>
            <a:spLocks/>
          </p:cNvSpPr>
          <p:nvPr/>
        </p:nvSpPr>
        <p:spPr bwMode="gray">
          <a:xfrm>
            <a:off x="5713413" y="2109788"/>
            <a:ext cx="617537" cy="212725"/>
          </a:xfrm>
          <a:custGeom>
            <a:avLst/>
            <a:gdLst/>
            <a:ahLst/>
            <a:cxnLst>
              <a:cxn ang="0">
                <a:pos x="283" y="0"/>
              </a:cxn>
              <a:cxn ang="0">
                <a:pos x="388" y="58"/>
              </a:cxn>
              <a:cxn ang="0">
                <a:pos x="104" y="133"/>
              </a:cxn>
              <a:cxn ang="0">
                <a:pos x="0" y="74"/>
              </a:cxn>
              <a:cxn ang="0">
                <a:pos x="283" y="0"/>
              </a:cxn>
            </a:cxnLst>
            <a:rect l="0" t="0" r="r" b="b"/>
            <a:pathLst>
              <a:path w="389" h="134">
                <a:moveTo>
                  <a:pt x="283" y="0"/>
                </a:moveTo>
                <a:lnTo>
                  <a:pt x="388" y="58"/>
                </a:lnTo>
                <a:lnTo>
                  <a:pt x="104" y="133"/>
                </a:lnTo>
                <a:lnTo>
                  <a:pt x="0" y="74"/>
                </a:lnTo>
                <a:lnTo>
                  <a:pt x="283" y="0"/>
                </a:lnTo>
              </a:path>
            </a:pathLst>
          </a:custGeom>
          <a:noFill/>
          <a:ln w="28575" cap="rnd" cmpd="sng">
            <a:solidFill>
              <a:srgbClr val="000000"/>
            </a:solidFill>
            <a:prstDash val="solid"/>
            <a:round/>
            <a:headEnd type="none" w="sm" len="sm"/>
            <a:tailEnd type="none" w="sm" len="sm"/>
          </a:ln>
          <a:effectLst/>
        </p:spPr>
        <p:txBody>
          <a:bodyPr/>
          <a:lstStyle/>
          <a:p>
            <a:endParaRPr lang="en-US"/>
          </a:p>
        </p:txBody>
      </p:sp>
      <p:sp>
        <p:nvSpPr>
          <p:cNvPr id="359462" name="Freeform 38"/>
          <p:cNvSpPr>
            <a:spLocks/>
          </p:cNvSpPr>
          <p:nvPr/>
        </p:nvSpPr>
        <p:spPr bwMode="gray">
          <a:xfrm>
            <a:off x="5713413" y="2238375"/>
            <a:ext cx="158750" cy="423863"/>
          </a:xfrm>
          <a:custGeom>
            <a:avLst/>
            <a:gdLst/>
            <a:ahLst/>
            <a:cxnLst>
              <a:cxn ang="0">
                <a:pos x="0" y="0"/>
              </a:cxn>
              <a:cxn ang="0">
                <a:pos x="0" y="207"/>
              </a:cxn>
              <a:cxn ang="0">
                <a:pos x="99" y="266"/>
              </a:cxn>
              <a:cxn ang="0">
                <a:pos x="99" y="52"/>
              </a:cxn>
              <a:cxn ang="0">
                <a:pos x="0" y="0"/>
              </a:cxn>
            </a:cxnLst>
            <a:rect l="0" t="0" r="r" b="b"/>
            <a:pathLst>
              <a:path w="100" h="267">
                <a:moveTo>
                  <a:pt x="0" y="0"/>
                </a:moveTo>
                <a:lnTo>
                  <a:pt x="0" y="207"/>
                </a:lnTo>
                <a:lnTo>
                  <a:pt x="99" y="266"/>
                </a:lnTo>
                <a:lnTo>
                  <a:pt x="99" y="52"/>
                </a:lnTo>
                <a:lnTo>
                  <a:pt x="0" y="0"/>
                </a:lnTo>
              </a:path>
            </a:pathLst>
          </a:custGeom>
          <a:solidFill>
            <a:srgbClr val="CC6600"/>
          </a:solidFill>
          <a:ln w="28575" cap="rnd">
            <a:noFill/>
            <a:round/>
            <a:headEnd type="none" w="sm" len="sm"/>
            <a:tailEnd type="none" w="sm" len="sm"/>
          </a:ln>
          <a:effectLst/>
        </p:spPr>
        <p:txBody>
          <a:bodyPr/>
          <a:lstStyle/>
          <a:p>
            <a:endParaRPr lang="en-US"/>
          </a:p>
        </p:txBody>
      </p:sp>
      <p:sp>
        <p:nvSpPr>
          <p:cNvPr id="359463" name="Freeform 39"/>
          <p:cNvSpPr>
            <a:spLocks/>
          </p:cNvSpPr>
          <p:nvPr/>
        </p:nvSpPr>
        <p:spPr bwMode="gray">
          <a:xfrm>
            <a:off x="5713413" y="2238375"/>
            <a:ext cx="158750" cy="423863"/>
          </a:xfrm>
          <a:custGeom>
            <a:avLst/>
            <a:gdLst/>
            <a:ahLst/>
            <a:cxnLst>
              <a:cxn ang="0">
                <a:pos x="0" y="0"/>
              </a:cxn>
              <a:cxn ang="0">
                <a:pos x="0" y="207"/>
              </a:cxn>
              <a:cxn ang="0">
                <a:pos x="99" y="266"/>
              </a:cxn>
              <a:cxn ang="0">
                <a:pos x="99" y="52"/>
              </a:cxn>
              <a:cxn ang="0">
                <a:pos x="0" y="0"/>
              </a:cxn>
            </a:cxnLst>
            <a:rect l="0" t="0" r="r" b="b"/>
            <a:pathLst>
              <a:path w="100" h="267">
                <a:moveTo>
                  <a:pt x="0" y="0"/>
                </a:moveTo>
                <a:lnTo>
                  <a:pt x="0" y="207"/>
                </a:lnTo>
                <a:lnTo>
                  <a:pt x="99" y="266"/>
                </a:lnTo>
                <a:lnTo>
                  <a:pt x="99" y="52"/>
                </a:lnTo>
                <a:lnTo>
                  <a:pt x="0" y="0"/>
                </a:lnTo>
              </a:path>
            </a:pathLst>
          </a:custGeom>
          <a:noFill/>
          <a:ln w="28575" cap="rnd" cmpd="sng">
            <a:solidFill>
              <a:srgbClr val="000000"/>
            </a:solidFill>
            <a:prstDash val="solid"/>
            <a:round/>
            <a:headEnd type="none" w="sm" len="sm"/>
            <a:tailEnd type="none" w="sm" len="sm"/>
          </a:ln>
          <a:effectLst/>
        </p:spPr>
        <p:txBody>
          <a:bodyPr/>
          <a:lstStyle/>
          <a:p>
            <a:endParaRPr lang="en-US"/>
          </a:p>
        </p:txBody>
      </p:sp>
      <p:grpSp>
        <p:nvGrpSpPr>
          <p:cNvPr id="359464" name="Group 40"/>
          <p:cNvGrpSpPr>
            <a:grpSpLocks/>
          </p:cNvGrpSpPr>
          <p:nvPr/>
        </p:nvGrpSpPr>
        <p:grpSpPr bwMode="auto">
          <a:xfrm>
            <a:off x="3868738" y="3105150"/>
            <a:ext cx="715962" cy="1660525"/>
            <a:chOff x="2437" y="1956"/>
            <a:chExt cx="451" cy="1046"/>
          </a:xfrm>
        </p:grpSpPr>
        <p:sp>
          <p:nvSpPr>
            <p:cNvPr id="359465" name="Line 41"/>
            <p:cNvSpPr>
              <a:spLocks noChangeShapeType="1"/>
            </p:cNvSpPr>
            <p:nvPr/>
          </p:nvSpPr>
          <p:spPr bwMode="gray">
            <a:xfrm flipH="1" flipV="1">
              <a:off x="2665" y="1960"/>
              <a:ext cx="2" cy="882"/>
            </a:xfrm>
            <a:prstGeom prst="line">
              <a:avLst/>
            </a:prstGeom>
            <a:noFill/>
            <a:ln w="28575">
              <a:solidFill>
                <a:schemeClr val="tx1"/>
              </a:solidFill>
              <a:round/>
              <a:headEnd type="none" w="sm" len="sm"/>
              <a:tailEnd type="none" w="sm" len="sm"/>
            </a:ln>
            <a:effectLst/>
          </p:spPr>
          <p:txBody>
            <a:bodyPr/>
            <a:lstStyle/>
            <a:p>
              <a:endParaRPr lang="en-US"/>
            </a:p>
          </p:txBody>
        </p:sp>
        <p:sp>
          <p:nvSpPr>
            <p:cNvPr id="359466" name="Line 42"/>
            <p:cNvSpPr>
              <a:spLocks noChangeShapeType="1"/>
            </p:cNvSpPr>
            <p:nvPr/>
          </p:nvSpPr>
          <p:spPr bwMode="gray">
            <a:xfrm flipH="1" flipV="1">
              <a:off x="2697" y="1956"/>
              <a:ext cx="191" cy="837"/>
            </a:xfrm>
            <a:prstGeom prst="line">
              <a:avLst/>
            </a:prstGeom>
            <a:noFill/>
            <a:ln w="28575">
              <a:solidFill>
                <a:schemeClr val="tx1"/>
              </a:solidFill>
              <a:round/>
              <a:headEnd type="none" w="sm" len="sm"/>
              <a:tailEnd type="none" w="sm" len="sm"/>
            </a:ln>
            <a:effectLst/>
          </p:spPr>
          <p:txBody>
            <a:bodyPr/>
            <a:lstStyle/>
            <a:p>
              <a:endParaRPr lang="en-US"/>
            </a:p>
          </p:txBody>
        </p:sp>
        <p:sp>
          <p:nvSpPr>
            <p:cNvPr id="359467" name="Line 43"/>
            <p:cNvSpPr>
              <a:spLocks noChangeShapeType="1"/>
            </p:cNvSpPr>
            <p:nvPr/>
          </p:nvSpPr>
          <p:spPr bwMode="gray">
            <a:xfrm flipV="1">
              <a:off x="2437" y="1978"/>
              <a:ext cx="192" cy="1024"/>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59468" name="Group 44"/>
          <p:cNvGrpSpPr>
            <a:grpSpLocks/>
          </p:cNvGrpSpPr>
          <p:nvPr/>
        </p:nvGrpSpPr>
        <p:grpSpPr bwMode="auto">
          <a:xfrm>
            <a:off x="3163888" y="2220913"/>
            <a:ext cx="182562" cy="449262"/>
            <a:chOff x="1993" y="1399"/>
            <a:chExt cx="115" cy="283"/>
          </a:xfrm>
        </p:grpSpPr>
        <p:sp>
          <p:nvSpPr>
            <p:cNvPr id="359469" name="Freeform 45"/>
            <p:cNvSpPr>
              <a:spLocks/>
            </p:cNvSpPr>
            <p:nvPr/>
          </p:nvSpPr>
          <p:spPr bwMode="gray">
            <a:xfrm>
              <a:off x="1993" y="1425"/>
              <a:ext cx="34" cy="257"/>
            </a:xfrm>
            <a:custGeom>
              <a:avLst/>
              <a:gdLst/>
              <a:ahLst/>
              <a:cxnLst>
                <a:cxn ang="0">
                  <a:pos x="0" y="0"/>
                </a:cxn>
                <a:cxn ang="0">
                  <a:pos x="0" y="225"/>
                </a:cxn>
                <a:cxn ang="0">
                  <a:pos x="33" y="256"/>
                </a:cxn>
                <a:cxn ang="0">
                  <a:pos x="33" y="25"/>
                </a:cxn>
                <a:cxn ang="0">
                  <a:pos x="0" y="0"/>
                </a:cxn>
              </a:cxnLst>
              <a:rect l="0" t="0" r="r" b="b"/>
              <a:pathLst>
                <a:path w="34" h="257">
                  <a:moveTo>
                    <a:pt x="0" y="0"/>
                  </a:moveTo>
                  <a:lnTo>
                    <a:pt x="0" y="225"/>
                  </a:lnTo>
                  <a:lnTo>
                    <a:pt x="33" y="256"/>
                  </a:lnTo>
                  <a:lnTo>
                    <a:pt x="33"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470" name="Freeform 46"/>
            <p:cNvSpPr>
              <a:spLocks/>
            </p:cNvSpPr>
            <p:nvPr/>
          </p:nvSpPr>
          <p:spPr bwMode="gray">
            <a:xfrm>
              <a:off x="1993" y="1406"/>
              <a:ext cx="115" cy="89"/>
            </a:xfrm>
            <a:custGeom>
              <a:avLst/>
              <a:gdLst/>
              <a:ahLst/>
              <a:cxnLst>
                <a:cxn ang="0">
                  <a:pos x="0" y="36"/>
                </a:cxn>
                <a:cxn ang="0">
                  <a:pos x="79" y="0"/>
                </a:cxn>
                <a:cxn ang="0">
                  <a:pos x="114" y="30"/>
                </a:cxn>
                <a:cxn ang="0">
                  <a:pos x="75" y="88"/>
                </a:cxn>
                <a:cxn ang="0">
                  <a:pos x="33" y="62"/>
                </a:cxn>
                <a:cxn ang="0">
                  <a:pos x="0" y="36"/>
                </a:cxn>
              </a:cxnLst>
              <a:rect l="0" t="0" r="r" b="b"/>
              <a:pathLst>
                <a:path w="115" h="89">
                  <a:moveTo>
                    <a:pt x="0" y="36"/>
                  </a:moveTo>
                  <a:lnTo>
                    <a:pt x="79" y="0"/>
                  </a:lnTo>
                  <a:lnTo>
                    <a:pt x="114" y="30"/>
                  </a:lnTo>
                  <a:lnTo>
                    <a:pt x="75" y="88"/>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471" name="Freeform 47"/>
            <p:cNvSpPr>
              <a:spLocks/>
            </p:cNvSpPr>
            <p:nvPr/>
          </p:nvSpPr>
          <p:spPr bwMode="gray">
            <a:xfrm>
              <a:off x="2022" y="1399"/>
              <a:ext cx="82" cy="264"/>
            </a:xfrm>
            <a:custGeom>
              <a:avLst/>
              <a:gdLst/>
              <a:ahLst/>
              <a:cxnLst>
                <a:cxn ang="0">
                  <a:pos x="81" y="0"/>
                </a:cxn>
                <a:cxn ang="0">
                  <a:pos x="0" y="34"/>
                </a:cxn>
                <a:cxn ang="0">
                  <a:pos x="0" y="263"/>
                </a:cxn>
                <a:cxn ang="0">
                  <a:pos x="81" y="228"/>
                </a:cxn>
                <a:cxn ang="0">
                  <a:pos x="81" y="0"/>
                </a:cxn>
              </a:cxnLst>
              <a:rect l="0" t="0" r="r" b="b"/>
              <a:pathLst>
                <a:path w="82" h="264">
                  <a:moveTo>
                    <a:pt x="81" y="0"/>
                  </a:moveTo>
                  <a:lnTo>
                    <a:pt x="0" y="34"/>
                  </a:lnTo>
                  <a:lnTo>
                    <a:pt x="0" y="263"/>
                  </a:lnTo>
                  <a:lnTo>
                    <a:pt x="81" y="228"/>
                  </a:lnTo>
                  <a:lnTo>
                    <a:pt x="81" y="0"/>
                  </a:lnTo>
                </a:path>
              </a:pathLst>
            </a:custGeom>
            <a:solidFill>
              <a:srgbClr val="00CC66"/>
            </a:solidFill>
            <a:ln w="28575" cap="rnd">
              <a:noFill/>
              <a:round/>
              <a:headEnd type="none" w="sm" len="sm"/>
              <a:tailEnd type="none" w="sm" len="sm"/>
            </a:ln>
            <a:effectLst/>
          </p:spPr>
          <p:txBody>
            <a:bodyPr/>
            <a:lstStyle/>
            <a:p>
              <a:endParaRPr lang="en-US"/>
            </a:p>
          </p:txBody>
        </p:sp>
      </p:grpSp>
      <p:sp>
        <p:nvSpPr>
          <p:cNvPr id="359472" name="Line 48"/>
          <p:cNvSpPr>
            <a:spLocks noChangeShapeType="1"/>
          </p:cNvSpPr>
          <p:nvPr/>
        </p:nvSpPr>
        <p:spPr bwMode="gray">
          <a:xfrm flipV="1">
            <a:off x="3268663" y="2593975"/>
            <a:ext cx="0" cy="857250"/>
          </a:xfrm>
          <a:prstGeom prst="line">
            <a:avLst/>
          </a:prstGeom>
          <a:noFill/>
          <a:ln w="28575">
            <a:solidFill>
              <a:schemeClr val="tx1"/>
            </a:solidFill>
            <a:round/>
            <a:headEnd type="none" w="sm" len="sm"/>
            <a:tailEnd type="none" w="sm" len="sm"/>
          </a:ln>
          <a:effectLst/>
        </p:spPr>
        <p:txBody>
          <a:bodyPr/>
          <a:lstStyle/>
          <a:p>
            <a:endParaRPr lang="en-US"/>
          </a:p>
        </p:txBody>
      </p:sp>
      <p:grpSp>
        <p:nvGrpSpPr>
          <p:cNvPr id="359473" name="Group 49"/>
          <p:cNvGrpSpPr>
            <a:grpSpLocks/>
          </p:cNvGrpSpPr>
          <p:nvPr/>
        </p:nvGrpSpPr>
        <p:grpSpPr bwMode="auto">
          <a:xfrm>
            <a:off x="2212975" y="5345113"/>
            <a:ext cx="182563" cy="449262"/>
            <a:chOff x="1394" y="3367"/>
            <a:chExt cx="115" cy="283"/>
          </a:xfrm>
        </p:grpSpPr>
        <p:sp>
          <p:nvSpPr>
            <p:cNvPr id="359474" name="Freeform 50"/>
            <p:cNvSpPr>
              <a:spLocks/>
            </p:cNvSpPr>
            <p:nvPr/>
          </p:nvSpPr>
          <p:spPr bwMode="gray">
            <a:xfrm>
              <a:off x="1394" y="3393"/>
              <a:ext cx="34" cy="257"/>
            </a:xfrm>
            <a:custGeom>
              <a:avLst/>
              <a:gdLst/>
              <a:ahLst/>
              <a:cxnLst>
                <a:cxn ang="0">
                  <a:pos x="0" y="0"/>
                </a:cxn>
                <a:cxn ang="0">
                  <a:pos x="0" y="225"/>
                </a:cxn>
                <a:cxn ang="0">
                  <a:pos x="33" y="256"/>
                </a:cxn>
                <a:cxn ang="0">
                  <a:pos x="33" y="25"/>
                </a:cxn>
                <a:cxn ang="0">
                  <a:pos x="0" y="0"/>
                </a:cxn>
              </a:cxnLst>
              <a:rect l="0" t="0" r="r" b="b"/>
              <a:pathLst>
                <a:path w="34" h="257">
                  <a:moveTo>
                    <a:pt x="0" y="0"/>
                  </a:moveTo>
                  <a:lnTo>
                    <a:pt x="0" y="225"/>
                  </a:lnTo>
                  <a:lnTo>
                    <a:pt x="33" y="256"/>
                  </a:lnTo>
                  <a:lnTo>
                    <a:pt x="33"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475" name="Freeform 51"/>
            <p:cNvSpPr>
              <a:spLocks/>
            </p:cNvSpPr>
            <p:nvPr/>
          </p:nvSpPr>
          <p:spPr bwMode="gray">
            <a:xfrm>
              <a:off x="1394" y="3374"/>
              <a:ext cx="115" cy="90"/>
            </a:xfrm>
            <a:custGeom>
              <a:avLst/>
              <a:gdLst/>
              <a:ahLst/>
              <a:cxnLst>
                <a:cxn ang="0">
                  <a:pos x="0" y="36"/>
                </a:cxn>
                <a:cxn ang="0">
                  <a:pos x="79" y="0"/>
                </a:cxn>
                <a:cxn ang="0">
                  <a:pos x="114" y="30"/>
                </a:cxn>
                <a:cxn ang="0">
                  <a:pos x="75" y="89"/>
                </a:cxn>
                <a:cxn ang="0">
                  <a:pos x="33" y="62"/>
                </a:cxn>
                <a:cxn ang="0">
                  <a:pos x="0" y="36"/>
                </a:cxn>
              </a:cxnLst>
              <a:rect l="0" t="0" r="r" b="b"/>
              <a:pathLst>
                <a:path w="115" h="90">
                  <a:moveTo>
                    <a:pt x="0" y="36"/>
                  </a:moveTo>
                  <a:lnTo>
                    <a:pt x="79" y="0"/>
                  </a:lnTo>
                  <a:lnTo>
                    <a:pt x="114" y="30"/>
                  </a:lnTo>
                  <a:lnTo>
                    <a:pt x="75" y="89"/>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476" name="Freeform 52"/>
            <p:cNvSpPr>
              <a:spLocks/>
            </p:cNvSpPr>
            <p:nvPr/>
          </p:nvSpPr>
          <p:spPr bwMode="gray">
            <a:xfrm>
              <a:off x="1424" y="3367"/>
              <a:ext cx="82" cy="264"/>
            </a:xfrm>
            <a:custGeom>
              <a:avLst/>
              <a:gdLst/>
              <a:ahLst/>
              <a:cxnLst>
                <a:cxn ang="0">
                  <a:pos x="81" y="0"/>
                </a:cxn>
                <a:cxn ang="0">
                  <a:pos x="0" y="34"/>
                </a:cxn>
                <a:cxn ang="0">
                  <a:pos x="0" y="263"/>
                </a:cxn>
                <a:cxn ang="0">
                  <a:pos x="81" y="228"/>
                </a:cxn>
                <a:cxn ang="0">
                  <a:pos x="81" y="0"/>
                </a:cxn>
              </a:cxnLst>
              <a:rect l="0" t="0" r="r" b="b"/>
              <a:pathLst>
                <a:path w="82" h="264">
                  <a:moveTo>
                    <a:pt x="81" y="0"/>
                  </a:moveTo>
                  <a:lnTo>
                    <a:pt x="0" y="34"/>
                  </a:lnTo>
                  <a:lnTo>
                    <a:pt x="0" y="263"/>
                  </a:lnTo>
                  <a:lnTo>
                    <a:pt x="81" y="228"/>
                  </a:lnTo>
                  <a:lnTo>
                    <a:pt x="81" y="0"/>
                  </a:lnTo>
                </a:path>
              </a:pathLst>
            </a:custGeom>
            <a:solidFill>
              <a:srgbClr val="00CC66"/>
            </a:solidFill>
            <a:ln w="28575" cap="rnd">
              <a:noFill/>
              <a:round/>
              <a:headEnd type="none" w="sm" len="sm"/>
              <a:tailEnd type="none" w="sm" len="sm"/>
            </a:ln>
            <a:effectLst/>
          </p:spPr>
          <p:txBody>
            <a:bodyPr/>
            <a:lstStyle/>
            <a:p>
              <a:endParaRPr lang="en-US"/>
            </a:p>
          </p:txBody>
        </p:sp>
      </p:grpSp>
      <p:sp>
        <p:nvSpPr>
          <p:cNvPr id="359477" name="Line 53"/>
          <p:cNvSpPr>
            <a:spLocks noChangeShapeType="1"/>
          </p:cNvSpPr>
          <p:nvPr/>
        </p:nvSpPr>
        <p:spPr bwMode="gray">
          <a:xfrm flipH="1">
            <a:off x="2311400" y="2579688"/>
            <a:ext cx="873125" cy="1181100"/>
          </a:xfrm>
          <a:prstGeom prst="line">
            <a:avLst/>
          </a:prstGeom>
          <a:noFill/>
          <a:ln w="28575">
            <a:solidFill>
              <a:schemeClr val="tx1"/>
            </a:solidFill>
            <a:round/>
            <a:headEnd type="none" w="sm" len="sm"/>
            <a:tailEnd type="none" w="sm" len="sm"/>
          </a:ln>
          <a:effectLst/>
        </p:spPr>
        <p:txBody>
          <a:bodyPr/>
          <a:lstStyle/>
          <a:p>
            <a:endParaRPr lang="en-US"/>
          </a:p>
        </p:txBody>
      </p:sp>
      <p:sp>
        <p:nvSpPr>
          <p:cNvPr id="359478" name="Line 54"/>
          <p:cNvSpPr>
            <a:spLocks noChangeShapeType="1"/>
          </p:cNvSpPr>
          <p:nvPr/>
        </p:nvSpPr>
        <p:spPr bwMode="gray">
          <a:xfrm>
            <a:off x="3336925" y="2549525"/>
            <a:ext cx="874713" cy="503238"/>
          </a:xfrm>
          <a:prstGeom prst="line">
            <a:avLst/>
          </a:prstGeom>
          <a:noFill/>
          <a:ln w="28575">
            <a:solidFill>
              <a:schemeClr val="tx1"/>
            </a:solidFill>
            <a:round/>
            <a:headEnd type="none" w="sm" len="sm"/>
            <a:tailEnd type="none" w="sm" len="sm"/>
          </a:ln>
          <a:effectLst/>
        </p:spPr>
        <p:txBody>
          <a:bodyPr/>
          <a:lstStyle/>
          <a:p>
            <a:endParaRPr lang="en-US"/>
          </a:p>
        </p:txBody>
      </p:sp>
      <p:grpSp>
        <p:nvGrpSpPr>
          <p:cNvPr id="359479" name="Group 55"/>
          <p:cNvGrpSpPr>
            <a:grpSpLocks/>
          </p:cNvGrpSpPr>
          <p:nvPr/>
        </p:nvGrpSpPr>
        <p:grpSpPr bwMode="auto">
          <a:xfrm>
            <a:off x="4149725" y="2800350"/>
            <a:ext cx="182563" cy="446088"/>
            <a:chOff x="2614" y="1764"/>
            <a:chExt cx="115" cy="281"/>
          </a:xfrm>
        </p:grpSpPr>
        <p:sp>
          <p:nvSpPr>
            <p:cNvPr id="359480" name="Freeform 56"/>
            <p:cNvSpPr>
              <a:spLocks/>
            </p:cNvSpPr>
            <p:nvPr/>
          </p:nvSpPr>
          <p:spPr bwMode="gray">
            <a:xfrm>
              <a:off x="2614" y="1788"/>
              <a:ext cx="34" cy="257"/>
            </a:xfrm>
            <a:custGeom>
              <a:avLst/>
              <a:gdLst/>
              <a:ahLst/>
              <a:cxnLst>
                <a:cxn ang="0">
                  <a:pos x="0" y="0"/>
                </a:cxn>
                <a:cxn ang="0">
                  <a:pos x="0" y="225"/>
                </a:cxn>
                <a:cxn ang="0">
                  <a:pos x="33" y="256"/>
                </a:cxn>
                <a:cxn ang="0">
                  <a:pos x="33" y="25"/>
                </a:cxn>
                <a:cxn ang="0">
                  <a:pos x="0" y="0"/>
                </a:cxn>
              </a:cxnLst>
              <a:rect l="0" t="0" r="r" b="b"/>
              <a:pathLst>
                <a:path w="34" h="257">
                  <a:moveTo>
                    <a:pt x="0" y="0"/>
                  </a:moveTo>
                  <a:lnTo>
                    <a:pt x="0" y="225"/>
                  </a:lnTo>
                  <a:lnTo>
                    <a:pt x="33" y="256"/>
                  </a:lnTo>
                  <a:lnTo>
                    <a:pt x="33"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481" name="Freeform 57"/>
            <p:cNvSpPr>
              <a:spLocks/>
            </p:cNvSpPr>
            <p:nvPr/>
          </p:nvSpPr>
          <p:spPr bwMode="gray">
            <a:xfrm>
              <a:off x="2614" y="1769"/>
              <a:ext cx="115" cy="89"/>
            </a:xfrm>
            <a:custGeom>
              <a:avLst/>
              <a:gdLst/>
              <a:ahLst/>
              <a:cxnLst>
                <a:cxn ang="0">
                  <a:pos x="0" y="36"/>
                </a:cxn>
                <a:cxn ang="0">
                  <a:pos x="79" y="0"/>
                </a:cxn>
                <a:cxn ang="0">
                  <a:pos x="114" y="30"/>
                </a:cxn>
                <a:cxn ang="0">
                  <a:pos x="75" y="88"/>
                </a:cxn>
                <a:cxn ang="0">
                  <a:pos x="33" y="62"/>
                </a:cxn>
                <a:cxn ang="0">
                  <a:pos x="0" y="36"/>
                </a:cxn>
              </a:cxnLst>
              <a:rect l="0" t="0" r="r" b="b"/>
              <a:pathLst>
                <a:path w="115" h="89">
                  <a:moveTo>
                    <a:pt x="0" y="36"/>
                  </a:moveTo>
                  <a:lnTo>
                    <a:pt x="79" y="0"/>
                  </a:lnTo>
                  <a:lnTo>
                    <a:pt x="114" y="30"/>
                  </a:lnTo>
                  <a:lnTo>
                    <a:pt x="75" y="88"/>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482" name="Freeform 58"/>
            <p:cNvSpPr>
              <a:spLocks/>
            </p:cNvSpPr>
            <p:nvPr/>
          </p:nvSpPr>
          <p:spPr bwMode="gray">
            <a:xfrm>
              <a:off x="2644" y="1764"/>
              <a:ext cx="82" cy="264"/>
            </a:xfrm>
            <a:custGeom>
              <a:avLst/>
              <a:gdLst/>
              <a:ahLst/>
              <a:cxnLst>
                <a:cxn ang="0">
                  <a:pos x="81" y="0"/>
                </a:cxn>
                <a:cxn ang="0">
                  <a:pos x="0" y="34"/>
                </a:cxn>
                <a:cxn ang="0">
                  <a:pos x="0" y="263"/>
                </a:cxn>
                <a:cxn ang="0">
                  <a:pos x="81" y="228"/>
                </a:cxn>
                <a:cxn ang="0">
                  <a:pos x="81" y="0"/>
                </a:cxn>
              </a:cxnLst>
              <a:rect l="0" t="0" r="r" b="b"/>
              <a:pathLst>
                <a:path w="82" h="264">
                  <a:moveTo>
                    <a:pt x="81" y="0"/>
                  </a:moveTo>
                  <a:lnTo>
                    <a:pt x="0" y="34"/>
                  </a:lnTo>
                  <a:lnTo>
                    <a:pt x="0" y="263"/>
                  </a:lnTo>
                  <a:lnTo>
                    <a:pt x="81" y="228"/>
                  </a:lnTo>
                  <a:lnTo>
                    <a:pt x="81"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483" name="Group 59"/>
          <p:cNvGrpSpPr>
            <a:grpSpLocks/>
          </p:cNvGrpSpPr>
          <p:nvPr/>
        </p:nvGrpSpPr>
        <p:grpSpPr bwMode="auto">
          <a:xfrm>
            <a:off x="1930400" y="4021138"/>
            <a:ext cx="715963" cy="1660525"/>
            <a:chOff x="1216" y="2533"/>
            <a:chExt cx="451" cy="1046"/>
          </a:xfrm>
        </p:grpSpPr>
        <p:sp>
          <p:nvSpPr>
            <p:cNvPr id="359484" name="Line 60"/>
            <p:cNvSpPr>
              <a:spLocks noChangeShapeType="1"/>
            </p:cNvSpPr>
            <p:nvPr/>
          </p:nvSpPr>
          <p:spPr bwMode="gray">
            <a:xfrm flipH="1" flipV="1">
              <a:off x="1440" y="2537"/>
              <a:ext cx="1" cy="882"/>
            </a:xfrm>
            <a:prstGeom prst="line">
              <a:avLst/>
            </a:prstGeom>
            <a:noFill/>
            <a:ln w="28575">
              <a:solidFill>
                <a:schemeClr val="tx1"/>
              </a:solidFill>
              <a:round/>
              <a:headEnd type="none" w="sm" len="sm"/>
              <a:tailEnd type="none" w="sm" len="sm"/>
            </a:ln>
            <a:effectLst/>
          </p:spPr>
          <p:txBody>
            <a:bodyPr/>
            <a:lstStyle/>
            <a:p>
              <a:endParaRPr lang="en-US"/>
            </a:p>
          </p:txBody>
        </p:sp>
        <p:sp>
          <p:nvSpPr>
            <p:cNvPr id="359485" name="Line 61"/>
            <p:cNvSpPr>
              <a:spLocks noChangeShapeType="1"/>
            </p:cNvSpPr>
            <p:nvPr/>
          </p:nvSpPr>
          <p:spPr bwMode="gray">
            <a:xfrm flipH="1" flipV="1">
              <a:off x="1476" y="2533"/>
              <a:ext cx="191" cy="837"/>
            </a:xfrm>
            <a:prstGeom prst="line">
              <a:avLst/>
            </a:prstGeom>
            <a:noFill/>
            <a:ln w="28575">
              <a:solidFill>
                <a:schemeClr val="tx1"/>
              </a:solidFill>
              <a:round/>
              <a:headEnd type="none" w="sm" len="sm"/>
              <a:tailEnd type="none" w="sm" len="sm"/>
            </a:ln>
            <a:effectLst/>
          </p:spPr>
          <p:txBody>
            <a:bodyPr/>
            <a:lstStyle/>
            <a:p>
              <a:endParaRPr lang="en-US"/>
            </a:p>
          </p:txBody>
        </p:sp>
        <p:sp>
          <p:nvSpPr>
            <p:cNvPr id="359486" name="Line 62"/>
            <p:cNvSpPr>
              <a:spLocks noChangeShapeType="1"/>
            </p:cNvSpPr>
            <p:nvPr/>
          </p:nvSpPr>
          <p:spPr bwMode="gray">
            <a:xfrm flipV="1">
              <a:off x="1216" y="2555"/>
              <a:ext cx="192" cy="1024"/>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59487" name="Group 63"/>
          <p:cNvGrpSpPr>
            <a:grpSpLocks/>
          </p:cNvGrpSpPr>
          <p:nvPr/>
        </p:nvGrpSpPr>
        <p:grpSpPr bwMode="auto">
          <a:xfrm>
            <a:off x="2198688" y="3654425"/>
            <a:ext cx="180975" cy="447675"/>
            <a:chOff x="1385" y="2302"/>
            <a:chExt cx="114" cy="282"/>
          </a:xfrm>
        </p:grpSpPr>
        <p:sp>
          <p:nvSpPr>
            <p:cNvPr id="359488" name="Freeform 64"/>
            <p:cNvSpPr>
              <a:spLocks/>
            </p:cNvSpPr>
            <p:nvPr/>
          </p:nvSpPr>
          <p:spPr bwMode="gray">
            <a:xfrm>
              <a:off x="1385" y="2327"/>
              <a:ext cx="35" cy="257"/>
            </a:xfrm>
            <a:custGeom>
              <a:avLst/>
              <a:gdLst/>
              <a:ahLst/>
              <a:cxnLst>
                <a:cxn ang="0">
                  <a:pos x="0" y="0"/>
                </a:cxn>
                <a:cxn ang="0">
                  <a:pos x="0" y="225"/>
                </a:cxn>
                <a:cxn ang="0">
                  <a:pos x="34" y="256"/>
                </a:cxn>
                <a:cxn ang="0">
                  <a:pos x="34" y="25"/>
                </a:cxn>
                <a:cxn ang="0">
                  <a:pos x="0" y="0"/>
                </a:cxn>
              </a:cxnLst>
              <a:rect l="0" t="0" r="r" b="b"/>
              <a:pathLst>
                <a:path w="35" h="257">
                  <a:moveTo>
                    <a:pt x="0" y="0"/>
                  </a:moveTo>
                  <a:lnTo>
                    <a:pt x="0" y="225"/>
                  </a:lnTo>
                  <a:lnTo>
                    <a:pt x="34" y="256"/>
                  </a:lnTo>
                  <a:lnTo>
                    <a:pt x="34"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489" name="Freeform 65"/>
            <p:cNvSpPr>
              <a:spLocks/>
            </p:cNvSpPr>
            <p:nvPr/>
          </p:nvSpPr>
          <p:spPr bwMode="gray">
            <a:xfrm>
              <a:off x="1385" y="2309"/>
              <a:ext cx="114" cy="89"/>
            </a:xfrm>
            <a:custGeom>
              <a:avLst/>
              <a:gdLst/>
              <a:ahLst/>
              <a:cxnLst>
                <a:cxn ang="0">
                  <a:pos x="0" y="36"/>
                </a:cxn>
                <a:cxn ang="0">
                  <a:pos x="78" y="0"/>
                </a:cxn>
                <a:cxn ang="0">
                  <a:pos x="113" y="30"/>
                </a:cxn>
                <a:cxn ang="0">
                  <a:pos x="74" y="88"/>
                </a:cxn>
                <a:cxn ang="0">
                  <a:pos x="33" y="62"/>
                </a:cxn>
                <a:cxn ang="0">
                  <a:pos x="0" y="36"/>
                </a:cxn>
              </a:cxnLst>
              <a:rect l="0" t="0" r="r" b="b"/>
              <a:pathLst>
                <a:path w="114" h="89">
                  <a:moveTo>
                    <a:pt x="0" y="36"/>
                  </a:moveTo>
                  <a:lnTo>
                    <a:pt x="78" y="0"/>
                  </a:lnTo>
                  <a:lnTo>
                    <a:pt x="113" y="30"/>
                  </a:lnTo>
                  <a:lnTo>
                    <a:pt x="74" y="88"/>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490" name="Freeform 66"/>
            <p:cNvSpPr>
              <a:spLocks/>
            </p:cNvSpPr>
            <p:nvPr/>
          </p:nvSpPr>
          <p:spPr bwMode="gray">
            <a:xfrm>
              <a:off x="1415" y="2302"/>
              <a:ext cx="82" cy="264"/>
            </a:xfrm>
            <a:custGeom>
              <a:avLst/>
              <a:gdLst/>
              <a:ahLst/>
              <a:cxnLst>
                <a:cxn ang="0">
                  <a:pos x="81" y="0"/>
                </a:cxn>
                <a:cxn ang="0">
                  <a:pos x="0" y="34"/>
                </a:cxn>
                <a:cxn ang="0">
                  <a:pos x="0" y="263"/>
                </a:cxn>
                <a:cxn ang="0">
                  <a:pos x="81" y="228"/>
                </a:cxn>
                <a:cxn ang="0">
                  <a:pos x="81" y="0"/>
                </a:cxn>
              </a:cxnLst>
              <a:rect l="0" t="0" r="r" b="b"/>
              <a:pathLst>
                <a:path w="82" h="264">
                  <a:moveTo>
                    <a:pt x="81" y="0"/>
                  </a:moveTo>
                  <a:lnTo>
                    <a:pt x="0" y="34"/>
                  </a:lnTo>
                  <a:lnTo>
                    <a:pt x="0" y="263"/>
                  </a:lnTo>
                  <a:lnTo>
                    <a:pt x="81" y="228"/>
                  </a:lnTo>
                  <a:lnTo>
                    <a:pt x="81"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491" name="Group 67"/>
          <p:cNvGrpSpPr>
            <a:grpSpLocks/>
          </p:cNvGrpSpPr>
          <p:nvPr/>
        </p:nvGrpSpPr>
        <p:grpSpPr bwMode="auto">
          <a:xfrm>
            <a:off x="1854200" y="5559425"/>
            <a:ext cx="182563" cy="449263"/>
            <a:chOff x="1168" y="3502"/>
            <a:chExt cx="115" cy="283"/>
          </a:xfrm>
        </p:grpSpPr>
        <p:sp>
          <p:nvSpPr>
            <p:cNvPr id="359492" name="Freeform 68"/>
            <p:cNvSpPr>
              <a:spLocks/>
            </p:cNvSpPr>
            <p:nvPr/>
          </p:nvSpPr>
          <p:spPr bwMode="gray">
            <a:xfrm>
              <a:off x="1168" y="3528"/>
              <a:ext cx="34" cy="257"/>
            </a:xfrm>
            <a:custGeom>
              <a:avLst/>
              <a:gdLst/>
              <a:ahLst/>
              <a:cxnLst>
                <a:cxn ang="0">
                  <a:pos x="0" y="0"/>
                </a:cxn>
                <a:cxn ang="0">
                  <a:pos x="0" y="225"/>
                </a:cxn>
                <a:cxn ang="0">
                  <a:pos x="33" y="256"/>
                </a:cxn>
                <a:cxn ang="0">
                  <a:pos x="33" y="25"/>
                </a:cxn>
                <a:cxn ang="0">
                  <a:pos x="0" y="0"/>
                </a:cxn>
              </a:cxnLst>
              <a:rect l="0" t="0" r="r" b="b"/>
              <a:pathLst>
                <a:path w="34" h="257">
                  <a:moveTo>
                    <a:pt x="0" y="0"/>
                  </a:moveTo>
                  <a:lnTo>
                    <a:pt x="0" y="225"/>
                  </a:lnTo>
                  <a:lnTo>
                    <a:pt x="33" y="256"/>
                  </a:lnTo>
                  <a:lnTo>
                    <a:pt x="33"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493" name="Freeform 69"/>
            <p:cNvSpPr>
              <a:spLocks/>
            </p:cNvSpPr>
            <p:nvPr/>
          </p:nvSpPr>
          <p:spPr bwMode="gray">
            <a:xfrm>
              <a:off x="1168" y="3509"/>
              <a:ext cx="115" cy="90"/>
            </a:xfrm>
            <a:custGeom>
              <a:avLst/>
              <a:gdLst/>
              <a:ahLst/>
              <a:cxnLst>
                <a:cxn ang="0">
                  <a:pos x="0" y="36"/>
                </a:cxn>
                <a:cxn ang="0">
                  <a:pos x="79" y="0"/>
                </a:cxn>
                <a:cxn ang="0">
                  <a:pos x="114" y="30"/>
                </a:cxn>
                <a:cxn ang="0">
                  <a:pos x="75" y="89"/>
                </a:cxn>
                <a:cxn ang="0">
                  <a:pos x="33" y="62"/>
                </a:cxn>
                <a:cxn ang="0">
                  <a:pos x="0" y="36"/>
                </a:cxn>
              </a:cxnLst>
              <a:rect l="0" t="0" r="r" b="b"/>
              <a:pathLst>
                <a:path w="115" h="90">
                  <a:moveTo>
                    <a:pt x="0" y="36"/>
                  </a:moveTo>
                  <a:lnTo>
                    <a:pt x="79" y="0"/>
                  </a:lnTo>
                  <a:lnTo>
                    <a:pt x="114" y="30"/>
                  </a:lnTo>
                  <a:lnTo>
                    <a:pt x="75" y="89"/>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494" name="Freeform 70"/>
            <p:cNvSpPr>
              <a:spLocks/>
            </p:cNvSpPr>
            <p:nvPr/>
          </p:nvSpPr>
          <p:spPr bwMode="gray">
            <a:xfrm>
              <a:off x="1198" y="3502"/>
              <a:ext cx="82" cy="264"/>
            </a:xfrm>
            <a:custGeom>
              <a:avLst/>
              <a:gdLst/>
              <a:ahLst/>
              <a:cxnLst>
                <a:cxn ang="0">
                  <a:pos x="81" y="0"/>
                </a:cxn>
                <a:cxn ang="0">
                  <a:pos x="0" y="34"/>
                </a:cxn>
                <a:cxn ang="0">
                  <a:pos x="0" y="263"/>
                </a:cxn>
                <a:cxn ang="0">
                  <a:pos x="81" y="228"/>
                </a:cxn>
                <a:cxn ang="0">
                  <a:pos x="81" y="0"/>
                </a:cxn>
              </a:cxnLst>
              <a:rect l="0" t="0" r="r" b="b"/>
              <a:pathLst>
                <a:path w="82" h="264">
                  <a:moveTo>
                    <a:pt x="81" y="0"/>
                  </a:moveTo>
                  <a:lnTo>
                    <a:pt x="0" y="34"/>
                  </a:lnTo>
                  <a:lnTo>
                    <a:pt x="0" y="263"/>
                  </a:lnTo>
                  <a:lnTo>
                    <a:pt x="81" y="228"/>
                  </a:lnTo>
                  <a:lnTo>
                    <a:pt x="81"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495" name="Group 71"/>
          <p:cNvGrpSpPr>
            <a:grpSpLocks/>
          </p:cNvGrpSpPr>
          <p:nvPr/>
        </p:nvGrpSpPr>
        <p:grpSpPr bwMode="auto">
          <a:xfrm>
            <a:off x="2563813" y="5164138"/>
            <a:ext cx="182562" cy="449262"/>
            <a:chOff x="1615" y="3253"/>
            <a:chExt cx="115" cy="283"/>
          </a:xfrm>
        </p:grpSpPr>
        <p:sp>
          <p:nvSpPr>
            <p:cNvPr id="359496" name="Freeform 72"/>
            <p:cNvSpPr>
              <a:spLocks/>
            </p:cNvSpPr>
            <p:nvPr/>
          </p:nvSpPr>
          <p:spPr bwMode="gray">
            <a:xfrm>
              <a:off x="1615" y="3279"/>
              <a:ext cx="34" cy="257"/>
            </a:xfrm>
            <a:custGeom>
              <a:avLst/>
              <a:gdLst/>
              <a:ahLst/>
              <a:cxnLst>
                <a:cxn ang="0">
                  <a:pos x="0" y="0"/>
                </a:cxn>
                <a:cxn ang="0">
                  <a:pos x="0" y="225"/>
                </a:cxn>
                <a:cxn ang="0">
                  <a:pos x="33" y="256"/>
                </a:cxn>
                <a:cxn ang="0">
                  <a:pos x="33" y="25"/>
                </a:cxn>
                <a:cxn ang="0">
                  <a:pos x="0" y="0"/>
                </a:cxn>
              </a:cxnLst>
              <a:rect l="0" t="0" r="r" b="b"/>
              <a:pathLst>
                <a:path w="34" h="257">
                  <a:moveTo>
                    <a:pt x="0" y="0"/>
                  </a:moveTo>
                  <a:lnTo>
                    <a:pt x="0" y="225"/>
                  </a:lnTo>
                  <a:lnTo>
                    <a:pt x="33" y="256"/>
                  </a:lnTo>
                  <a:lnTo>
                    <a:pt x="33"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497" name="Freeform 73"/>
            <p:cNvSpPr>
              <a:spLocks/>
            </p:cNvSpPr>
            <p:nvPr/>
          </p:nvSpPr>
          <p:spPr bwMode="gray">
            <a:xfrm>
              <a:off x="1615" y="3260"/>
              <a:ext cx="115" cy="90"/>
            </a:xfrm>
            <a:custGeom>
              <a:avLst/>
              <a:gdLst/>
              <a:ahLst/>
              <a:cxnLst>
                <a:cxn ang="0">
                  <a:pos x="0" y="36"/>
                </a:cxn>
                <a:cxn ang="0">
                  <a:pos x="79" y="0"/>
                </a:cxn>
                <a:cxn ang="0">
                  <a:pos x="114" y="30"/>
                </a:cxn>
                <a:cxn ang="0">
                  <a:pos x="75" y="89"/>
                </a:cxn>
                <a:cxn ang="0">
                  <a:pos x="33" y="62"/>
                </a:cxn>
                <a:cxn ang="0">
                  <a:pos x="0" y="36"/>
                </a:cxn>
              </a:cxnLst>
              <a:rect l="0" t="0" r="r" b="b"/>
              <a:pathLst>
                <a:path w="115" h="90">
                  <a:moveTo>
                    <a:pt x="0" y="36"/>
                  </a:moveTo>
                  <a:lnTo>
                    <a:pt x="79" y="0"/>
                  </a:lnTo>
                  <a:lnTo>
                    <a:pt x="114" y="30"/>
                  </a:lnTo>
                  <a:lnTo>
                    <a:pt x="75" y="89"/>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498" name="Freeform 74"/>
            <p:cNvSpPr>
              <a:spLocks/>
            </p:cNvSpPr>
            <p:nvPr/>
          </p:nvSpPr>
          <p:spPr bwMode="gray">
            <a:xfrm>
              <a:off x="1645" y="3253"/>
              <a:ext cx="82" cy="264"/>
            </a:xfrm>
            <a:custGeom>
              <a:avLst/>
              <a:gdLst/>
              <a:ahLst/>
              <a:cxnLst>
                <a:cxn ang="0">
                  <a:pos x="81" y="0"/>
                </a:cxn>
                <a:cxn ang="0">
                  <a:pos x="0" y="34"/>
                </a:cxn>
                <a:cxn ang="0">
                  <a:pos x="0" y="263"/>
                </a:cxn>
                <a:cxn ang="0">
                  <a:pos x="81" y="228"/>
                </a:cxn>
                <a:cxn ang="0">
                  <a:pos x="81" y="0"/>
                </a:cxn>
              </a:cxnLst>
              <a:rect l="0" t="0" r="r" b="b"/>
              <a:pathLst>
                <a:path w="82" h="264">
                  <a:moveTo>
                    <a:pt x="81" y="0"/>
                  </a:moveTo>
                  <a:lnTo>
                    <a:pt x="0" y="34"/>
                  </a:lnTo>
                  <a:lnTo>
                    <a:pt x="0" y="263"/>
                  </a:lnTo>
                  <a:lnTo>
                    <a:pt x="81" y="228"/>
                  </a:lnTo>
                  <a:lnTo>
                    <a:pt x="81"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499" name="Group 75"/>
          <p:cNvGrpSpPr>
            <a:grpSpLocks/>
          </p:cNvGrpSpPr>
          <p:nvPr/>
        </p:nvGrpSpPr>
        <p:grpSpPr bwMode="auto">
          <a:xfrm>
            <a:off x="2894013" y="3524250"/>
            <a:ext cx="728662" cy="1655763"/>
            <a:chOff x="1823" y="2220"/>
            <a:chExt cx="459" cy="1043"/>
          </a:xfrm>
        </p:grpSpPr>
        <p:sp>
          <p:nvSpPr>
            <p:cNvPr id="359500" name="Line 76"/>
            <p:cNvSpPr>
              <a:spLocks noChangeShapeType="1"/>
            </p:cNvSpPr>
            <p:nvPr/>
          </p:nvSpPr>
          <p:spPr bwMode="gray">
            <a:xfrm flipH="1" flipV="1">
              <a:off x="2050" y="2220"/>
              <a:ext cx="1" cy="882"/>
            </a:xfrm>
            <a:prstGeom prst="line">
              <a:avLst/>
            </a:prstGeom>
            <a:noFill/>
            <a:ln w="28575">
              <a:solidFill>
                <a:schemeClr val="tx1"/>
              </a:solidFill>
              <a:round/>
              <a:headEnd type="none" w="sm" len="sm"/>
              <a:tailEnd type="none" w="sm" len="sm"/>
            </a:ln>
            <a:effectLst/>
          </p:spPr>
          <p:txBody>
            <a:bodyPr/>
            <a:lstStyle/>
            <a:p>
              <a:endParaRPr lang="en-US"/>
            </a:p>
          </p:txBody>
        </p:sp>
        <p:sp>
          <p:nvSpPr>
            <p:cNvPr id="359501" name="Line 77"/>
            <p:cNvSpPr>
              <a:spLocks noChangeShapeType="1"/>
            </p:cNvSpPr>
            <p:nvPr/>
          </p:nvSpPr>
          <p:spPr bwMode="gray">
            <a:xfrm flipH="1" flipV="1">
              <a:off x="2090" y="2220"/>
              <a:ext cx="192" cy="838"/>
            </a:xfrm>
            <a:prstGeom prst="line">
              <a:avLst/>
            </a:prstGeom>
            <a:noFill/>
            <a:ln w="28575">
              <a:solidFill>
                <a:schemeClr val="tx1"/>
              </a:solidFill>
              <a:round/>
              <a:headEnd type="none" w="sm" len="sm"/>
              <a:tailEnd type="none" w="sm" len="sm"/>
            </a:ln>
            <a:effectLst/>
          </p:spPr>
          <p:txBody>
            <a:bodyPr/>
            <a:lstStyle/>
            <a:p>
              <a:endParaRPr lang="en-US"/>
            </a:p>
          </p:txBody>
        </p:sp>
        <p:sp>
          <p:nvSpPr>
            <p:cNvPr id="359502" name="Line 78"/>
            <p:cNvSpPr>
              <a:spLocks noChangeShapeType="1"/>
            </p:cNvSpPr>
            <p:nvPr/>
          </p:nvSpPr>
          <p:spPr bwMode="gray">
            <a:xfrm flipV="1">
              <a:off x="1823" y="2239"/>
              <a:ext cx="191" cy="1024"/>
            </a:xfrm>
            <a:prstGeom prst="line">
              <a:avLst/>
            </a:prstGeom>
            <a:noFill/>
            <a:ln w="28575">
              <a:solidFill>
                <a:schemeClr val="tx1"/>
              </a:solidFill>
              <a:round/>
              <a:headEnd type="none" w="sm" len="sm"/>
              <a:tailEnd type="none" w="sm" len="sm"/>
            </a:ln>
            <a:effectLst/>
          </p:spPr>
          <p:txBody>
            <a:bodyPr/>
            <a:lstStyle/>
            <a:p>
              <a:endParaRPr lang="en-US"/>
            </a:p>
          </p:txBody>
        </p:sp>
      </p:grpSp>
      <p:grpSp>
        <p:nvGrpSpPr>
          <p:cNvPr id="359503" name="Group 79"/>
          <p:cNvGrpSpPr>
            <a:grpSpLocks/>
          </p:cNvGrpSpPr>
          <p:nvPr/>
        </p:nvGrpSpPr>
        <p:grpSpPr bwMode="auto">
          <a:xfrm>
            <a:off x="3178175" y="3236913"/>
            <a:ext cx="180975" cy="447675"/>
            <a:chOff x="2002" y="2039"/>
            <a:chExt cx="114" cy="282"/>
          </a:xfrm>
        </p:grpSpPr>
        <p:sp>
          <p:nvSpPr>
            <p:cNvPr id="359504" name="Freeform 80"/>
            <p:cNvSpPr>
              <a:spLocks/>
            </p:cNvSpPr>
            <p:nvPr/>
          </p:nvSpPr>
          <p:spPr bwMode="gray">
            <a:xfrm>
              <a:off x="2002" y="2064"/>
              <a:ext cx="33" cy="257"/>
            </a:xfrm>
            <a:custGeom>
              <a:avLst/>
              <a:gdLst/>
              <a:ahLst/>
              <a:cxnLst>
                <a:cxn ang="0">
                  <a:pos x="0" y="0"/>
                </a:cxn>
                <a:cxn ang="0">
                  <a:pos x="0" y="225"/>
                </a:cxn>
                <a:cxn ang="0">
                  <a:pos x="32" y="256"/>
                </a:cxn>
                <a:cxn ang="0">
                  <a:pos x="32" y="25"/>
                </a:cxn>
                <a:cxn ang="0">
                  <a:pos x="0" y="0"/>
                </a:cxn>
              </a:cxnLst>
              <a:rect l="0" t="0" r="r" b="b"/>
              <a:pathLst>
                <a:path w="33" h="257">
                  <a:moveTo>
                    <a:pt x="0" y="0"/>
                  </a:moveTo>
                  <a:lnTo>
                    <a:pt x="0" y="225"/>
                  </a:lnTo>
                  <a:lnTo>
                    <a:pt x="32" y="256"/>
                  </a:lnTo>
                  <a:lnTo>
                    <a:pt x="32"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505" name="Freeform 81"/>
            <p:cNvSpPr>
              <a:spLocks/>
            </p:cNvSpPr>
            <p:nvPr/>
          </p:nvSpPr>
          <p:spPr bwMode="gray">
            <a:xfrm>
              <a:off x="2002" y="2046"/>
              <a:ext cx="114" cy="89"/>
            </a:xfrm>
            <a:custGeom>
              <a:avLst/>
              <a:gdLst/>
              <a:ahLst/>
              <a:cxnLst>
                <a:cxn ang="0">
                  <a:pos x="0" y="36"/>
                </a:cxn>
                <a:cxn ang="0">
                  <a:pos x="78" y="0"/>
                </a:cxn>
                <a:cxn ang="0">
                  <a:pos x="113" y="30"/>
                </a:cxn>
                <a:cxn ang="0">
                  <a:pos x="74" y="88"/>
                </a:cxn>
                <a:cxn ang="0">
                  <a:pos x="33" y="62"/>
                </a:cxn>
                <a:cxn ang="0">
                  <a:pos x="0" y="36"/>
                </a:cxn>
              </a:cxnLst>
              <a:rect l="0" t="0" r="r" b="b"/>
              <a:pathLst>
                <a:path w="114" h="89">
                  <a:moveTo>
                    <a:pt x="0" y="36"/>
                  </a:moveTo>
                  <a:lnTo>
                    <a:pt x="78" y="0"/>
                  </a:lnTo>
                  <a:lnTo>
                    <a:pt x="113" y="30"/>
                  </a:lnTo>
                  <a:lnTo>
                    <a:pt x="74" y="88"/>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506" name="Freeform 82"/>
            <p:cNvSpPr>
              <a:spLocks/>
            </p:cNvSpPr>
            <p:nvPr/>
          </p:nvSpPr>
          <p:spPr bwMode="gray">
            <a:xfrm>
              <a:off x="2032" y="2039"/>
              <a:ext cx="81" cy="264"/>
            </a:xfrm>
            <a:custGeom>
              <a:avLst/>
              <a:gdLst/>
              <a:ahLst/>
              <a:cxnLst>
                <a:cxn ang="0">
                  <a:pos x="80" y="0"/>
                </a:cxn>
                <a:cxn ang="0">
                  <a:pos x="0" y="34"/>
                </a:cxn>
                <a:cxn ang="0">
                  <a:pos x="0" y="263"/>
                </a:cxn>
                <a:cxn ang="0">
                  <a:pos x="80" y="228"/>
                </a:cxn>
                <a:cxn ang="0">
                  <a:pos x="80" y="0"/>
                </a:cxn>
              </a:cxnLst>
              <a:rect l="0" t="0" r="r" b="b"/>
              <a:pathLst>
                <a:path w="81" h="264">
                  <a:moveTo>
                    <a:pt x="80" y="0"/>
                  </a:moveTo>
                  <a:lnTo>
                    <a:pt x="0" y="34"/>
                  </a:lnTo>
                  <a:lnTo>
                    <a:pt x="0" y="263"/>
                  </a:lnTo>
                  <a:lnTo>
                    <a:pt x="80" y="228"/>
                  </a:lnTo>
                  <a:lnTo>
                    <a:pt x="80"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507" name="Group 83"/>
          <p:cNvGrpSpPr>
            <a:grpSpLocks/>
          </p:cNvGrpSpPr>
          <p:nvPr/>
        </p:nvGrpSpPr>
        <p:grpSpPr bwMode="auto">
          <a:xfrm>
            <a:off x="3486150" y="4725988"/>
            <a:ext cx="184150" cy="447675"/>
            <a:chOff x="2196" y="2977"/>
            <a:chExt cx="116" cy="282"/>
          </a:xfrm>
        </p:grpSpPr>
        <p:sp>
          <p:nvSpPr>
            <p:cNvPr id="359508" name="Freeform 84"/>
            <p:cNvSpPr>
              <a:spLocks/>
            </p:cNvSpPr>
            <p:nvPr/>
          </p:nvSpPr>
          <p:spPr bwMode="gray">
            <a:xfrm>
              <a:off x="2196" y="3002"/>
              <a:ext cx="34" cy="257"/>
            </a:xfrm>
            <a:custGeom>
              <a:avLst/>
              <a:gdLst/>
              <a:ahLst/>
              <a:cxnLst>
                <a:cxn ang="0">
                  <a:pos x="0" y="0"/>
                </a:cxn>
                <a:cxn ang="0">
                  <a:pos x="0" y="225"/>
                </a:cxn>
                <a:cxn ang="0">
                  <a:pos x="33" y="256"/>
                </a:cxn>
                <a:cxn ang="0">
                  <a:pos x="33" y="25"/>
                </a:cxn>
                <a:cxn ang="0">
                  <a:pos x="0" y="0"/>
                </a:cxn>
              </a:cxnLst>
              <a:rect l="0" t="0" r="r" b="b"/>
              <a:pathLst>
                <a:path w="34" h="257">
                  <a:moveTo>
                    <a:pt x="0" y="0"/>
                  </a:moveTo>
                  <a:lnTo>
                    <a:pt x="0" y="225"/>
                  </a:lnTo>
                  <a:lnTo>
                    <a:pt x="33" y="256"/>
                  </a:lnTo>
                  <a:lnTo>
                    <a:pt x="33"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509" name="Freeform 85"/>
            <p:cNvSpPr>
              <a:spLocks/>
            </p:cNvSpPr>
            <p:nvPr/>
          </p:nvSpPr>
          <p:spPr bwMode="gray">
            <a:xfrm>
              <a:off x="2196" y="2984"/>
              <a:ext cx="116" cy="89"/>
            </a:xfrm>
            <a:custGeom>
              <a:avLst/>
              <a:gdLst/>
              <a:ahLst/>
              <a:cxnLst>
                <a:cxn ang="0">
                  <a:pos x="0" y="36"/>
                </a:cxn>
                <a:cxn ang="0">
                  <a:pos x="79" y="0"/>
                </a:cxn>
                <a:cxn ang="0">
                  <a:pos x="115" y="30"/>
                </a:cxn>
                <a:cxn ang="0">
                  <a:pos x="75" y="88"/>
                </a:cxn>
                <a:cxn ang="0">
                  <a:pos x="33" y="62"/>
                </a:cxn>
                <a:cxn ang="0">
                  <a:pos x="0" y="36"/>
                </a:cxn>
              </a:cxnLst>
              <a:rect l="0" t="0" r="r" b="b"/>
              <a:pathLst>
                <a:path w="116" h="89">
                  <a:moveTo>
                    <a:pt x="0" y="36"/>
                  </a:moveTo>
                  <a:lnTo>
                    <a:pt x="79" y="0"/>
                  </a:lnTo>
                  <a:lnTo>
                    <a:pt x="115" y="30"/>
                  </a:lnTo>
                  <a:lnTo>
                    <a:pt x="75" y="88"/>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510" name="Freeform 86"/>
            <p:cNvSpPr>
              <a:spLocks/>
            </p:cNvSpPr>
            <p:nvPr/>
          </p:nvSpPr>
          <p:spPr bwMode="gray">
            <a:xfrm>
              <a:off x="2228" y="2977"/>
              <a:ext cx="82" cy="264"/>
            </a:xfrm>
            <a:custGeom>
              <a:avLst/>
              <a:gdLst/>
              <a:ahLst/>
              <a:cxnLst>
                <a:cxn ang="0">
                  <a:pos x="81" y="0"/>
                </a:cxn>
                <a:cxn ang="0">
                  <a:pos x="0" y="34"/>
                </a:cxn>
                <a:cxn ang="0">
                  <a:pos x="0" y="263"/>
                </a:cxn>
                <a:cxn ang="0">
                  <a:pos x="81" y="228"/>
                </a:cxn>
                <a:cxn ang="0">
                  <a:pos x="81" y="0"/>
                </a:cxn>
              </a:cxnLst>
              <a:rect l="0" t="0" r="r" b="b"/>
              <a:pathLst>
                <a:path w="82" h="264">
                  <a:moveTo>
                    <a:pt x="81" y="0"/>
                  </a:moveTo>
                  <a:lnTo>
                    <a:pt x="0" y="34"/>
                  </a:lnTo>
                  <a:lnTo>
                    <a:pt x="0" y="263"/>
                  </a:lnTo>
                  <a:lnTo>
                    <a:pt x="81" y="228"/>
                  </a:lnTo>
                  <a:lnTo>
                    <a:pt x="81"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511" name="Group 87"/>
          <p:cNvGrpSpPr>
            <a:grpSpLocks/>
          </p:cNvGrpSpPr>
          <p:nvPr/>
        </p:nvGrpSpPr>
        <p:grpSpPr bwMode="auto">
          <a:xfrm>
            <a:off x="3190875" y="4899025"/>
            <a:ext cx="182563" cy="444500"/>
            <a:chOff x="2010" y="3086"/>
            <a:chExt cx="115" cy="280"/>
          </a:xfrm>
        </p:grpSpPr>
        <p:sp>
          <p:nvSpPr>
            <p:cNvPr id="359512" name="Freeform 88"/>
            <p:cNvSpPr>
              <a:spLocks/>
            </p:cNvSpPr>
            <p:nvPr/>
          </p:nvSpPr>
          <p:spPr bwMode="gray">
            <a:xfrm>
              <a:off x="2010" y="3109"/>
              <a:ext cx="34" cy="257"/>
            </a:xfrm>
            <a:custGeom>
              <a:avLst/>
              <a:gdLst/>
              <a:ahLst/>
              <a:cxnLst>
                <a:cxn ang="0">
                  <a:pos x="0" y="0"/>
                </a:cxn>
                <a:cxn ang="0">
                  <a:pos x="0" y="225"/>
                </a:cxn>
                <a:cxn ang="0">
                  <a:pos x="33" y="256"/>
                </a:cxn>
                <a:cxn ang="0">
                  <a:pos x="33" y="25"/>
                </a:cxn>
                <a:cxn ang="0">
                  <a:pos x="0" y="0"/>
                </a:cxn>
              </a:cxnLst>
              <a:rect l="0" t="0" r="r" b="b"/>
              <a:pathLst>
                <a:path w="34" h="257">
                  <a:moveTo>
                    <a:pt x="0" y="0"/>
                  </a:moveTo>
                  <a:lnTo>
                    <a:pt x="0" y="225"/>
                  </a:lnTo>
                  <a:lnTo>
                    <a:pt x="33" y="256"/>
                  </a:lnTo>
                  <a:lnTo>
                    <a:pt x="33"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513" name="Freeform 89"/>
            <p:cNvSpPr>
              <a:spLocks/>
            </p:cNvSpPr>
            <p:nvPr/>
          </p:nvSpPr>
          <p:spPr bwMode="gray">
            <a:xfrm>
              <a:off x="2010" y="3091"/>
              <a:ext cx="115" cy="89"/>
            </a:xfrm>
            <a:custGeom>
              <a:avLst/>
              <a:gdLst/>
              <a:ahLst/>
              <a:cxnLst>
                <a:cxn ang="0">
                  <a:pos x="0" y="36"/>
                </a:cxn>
                <a:cxn ang="0">
                  <a:pos x="79" y="0"/>
                </a:cxn>
                <a:cxn ang="0">
                  <a:pos x="114" y="30"/>
                </a:cxn>
                <a:cxn ang="0">
                  <a:pos x="75" y="88"/>
                </a:cxn>
                <a:cxn ang="0">
                  <a:pos x="33" y="62"/>
                </a:cxn>
                <a:cxn ang="0">
                  <a:pos x="0" y="36"/>
                </a:cxn>
              </a:cxnLst>
              <a:rect l="0" t="0" r="r" b="b"/>
              <a:pathLst>
                <a:path w="115" h="89">
                  <a:moveTo>
                    <a:pt x="0" y="36"/>
                  </a:moveTo>
                  <a:lnTo>
                    <a:pt x="79" y="0"/>
                  </a:lnTo>
                  <a:lnTo>
                    <a:pt x="114" y="30"/>
                  </a:lnTo>
                  <a:lnTo>
                    <a:pt x="75" y="88"/>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514" name="Freeform 90"/>
            <p:cNvSpPr>
              <a:spLocks/>
            </p:cNvSpPr>
            <p:nvPr/>
          </p:nvSpPr>
          <p:spPr bwMode="gray">
            <a:xfrm>
              <a:off x="2041" y="3086"/>
              <a:ext cx="82" cy="264"/>
            </a:xfrm>
            <a:custGeom>
              <a:avLst/>
              <a:gdLst/>
              <a:ahLst/>
              <a:cxnLst>
                <a:cxn ang="0">
                  <a:pos x="81" y="0"/>
                </a:cxn>
                <a:cxn ang="0">
                  <a:pos x="0" y="34"/>
                </a:cxn>
                <a:cxn ang="0">
                  <a:pos x="0" y="263"/>
                </a:cxn>
                <a:cxn ang="0">
                  <a:pos x="81" y="228"/>
                </a:cxn>
                <a:cxn ang="0">
                  <a:pos x="81" y="0"/>
                </a:cxn>
              </a:cxnLst>
              <a:rect l="0" t="0" r="r" b="b"/>
              <a:pathLst>
                <a:path w="82" h="264">
                  <a:moveTo>
                    <a:pt x="81" y="0"/>
                  </a:moveTo>
                  <a:lnTo>
                    <a:pt x="0" y="34"/>
                  </a:lnTo>
                  <a:lnTo>
                    <a:pt x="0" y="263"/>
                  </a:lnTo>
                  <a:lnTo>
                    <a:pt x="81" y="228"/>
                  </a:lnTo>
                  <a:lnTo>
                    <a:pt x="81"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515" name="Group 91"/>
          <p:cNvGrpSpPr>
            <a:grpSpLocks/>
          </p:cNvGrpSpPr>
          <p:nvPr/>
        </p:nvGrpSpPr>
        <p:grpSpPr bwMode="auto">
          <a:xfrm>
            <a:off x="2803525" y="5068888"/>
            <a:ext cx="185738" cy="449262"/>
            <a:chOff x="1766" y="3193"/>
            <a:chExt cx="117" cy="283"/>
          </a:xfrm>
        </p:grpSpPr>
        <p:sp>
          <p:nvSpPr>
            <p:cNvPr id="359516" name="Freeform 92"/>
            <p:cNvSpPr>
              <a:spLocks/>
            </p:cNvSpPr>
            <p:nvPr/>
          </p:nvSpPr>
          <p:spPr bwMode="gray">
            <a:xfrm>
              <a:off x="1766" y="3219"/>
              <a:ext cx="34" cy="257"/>
            </a:xfrm>
            <a:custGeom>
              <a:avLst/>
              <a:gdLst/>
              <a:ahLst/>
              <a:cxnLst>
                <a:cxn ang="0">
                  <a:pos x="0" y="0"/>
                </a:cxn>
                <a:cxn ang="0">
                  <a:pos x="0" y="225"/>
                </a:cxn>
                <a:cxn ang="0">
                  <a:pos x="33" y="256"/>
                </a:cxn>
                <a:cxn ang="0">
                  <a:pos x="33" y="25"/>
                </a:cxn>
                <a:cxn ang="0">
                  <a:pos x="0" y="0"/>
                </a:cxn>
              </a:cxnLst>
              <a:rect l="0" t="0" r="r" b="b"/>
              <a:pathLst>
                <a:path w="34" h="257">
                  <a:moveTo>
                    <a:pt x="0" y="0"/>
                  </a:moveTo>
                  <a:lnTo>
                    <a:pt x="0" y="225"/>
                  </a:lnTo>
                  <a:lnTo>
                    <a:pt x="33" y="256"/>
                  </a:lnTo>
                  <a:lnTo>
                    <a:pt x="33"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517" name="Freeform 93"/>
            <p:cNvSpPr>
              <a:spLocks/>
            </p:cNvSpPr>
            <p:nvPr/>
          </p:nvSpPr>
          <p:spPr bwMode="gray">
            <a:xfrm>
              <a:off x="1766" y="3200"/>
              <a:ext cx="117" cy="87"/>
            </a:xfrm>
            <a:custGeom>
              <a:avLst/>
              <a:gdLst/>
              <a:ahLst/>
              <a:cxnLst>
                <a:cxn ang="0">
                  <a:pos x="0" y="35"/>
                </a:cxn>
                <a:cxn ang="0">
                  <a:pos x="80" y="0"/>
                </a:cxn>
                <a:cxn ang="0">
                  <a:pos x="116" y="29"/>
                </a:cxn>
                <a:cxn ang="0">
                  <a:pos x="76" y="86"/>
                </a:cxn>
                <a:cxn ang="0">
                  <a:pos x="33" y="60"/>
                </a:cxn>
                <a:cxn ang="0">
                  <a:pos x="0" y="35"/>
                </a:cxn>
              </a:cxnLst>
              <a:rect l="0" t="0" r="r" b="b"/>
              <a:pathLst>
                <a:path w="117" h="87">
                  <a:moveTo>
                    <a:pt x="0" y="35"/>
                  </a:moveTo>
                  <a:lnTo>
                    <a:pt x="80" y="0"/>
                  </a:lnTo>
                  <a:lnTo>
                    <a:pt x="116" y="29"/>
                  </a:lnTo>
                  <a:lnTo>
                    <a:pt x="76" y="86"/>
                  </a:lnTo>
                  <a:lnTo>
                    <a:pt x="33" y="60"/>
                  </a:lnTo>
                  <a:lnTo>
                    <a:pt x="0" y="35"/>
                  </a:lnTo>
                </a:path>
              </a:pathLst>
            </a:custGeom>
            <a:solidFill>
              <a:srgbClr val="009900"/>
            </a:solidFill>
            <a:ln w="28575" cap="rnd">
              <a:noFill/>
              <a:round/>
              <a:headEnd type="none" w="sm" len="sm"/>
              <a:tailEnd type="none" w="sm" len="sm"/>
            </a:ln>
            <a:effectLst/>
          </p:spPr>
          <p:txBody>
            <a:bodyPr/>
            <a:lstStyle/>
            <a:p>
              <a:endParaRPr lang="en-US"/>
            </a:p>
          </p:txBody>
        </p:sp>
        <p:sp>
          <p:nvSpPr>
            <p:cNvPr id="359518" name="Freeform 94"/>
            <p:cNvSpPr>
              <a:spLocks/>
            </p:cNvSpPr>
            <p:nvPr/>
          </p:nvSpPr>
          <p:spPr bwMode="gray">
            <a:xfrm>
              <a:off x="1797" y="3193"/>
              <a:ext cx="83" cy="264"/>
            </a:xfrm>
            <a:custGeom>
              <a:avLst/>
              <a:gdLst/>
              <a:ahLst/>
              <a:cxnLst>
                <a:cxn ang="0">
                  <a:pos x="82" y="0"/>
                </a:cxn>
                <a:cxn ang="0">
                  <a:pos x="0" y="34"/>
                </a:cxn>
                <a:cxn ang="0">
                  <a:pos x="0" y="263"/>
                </a:cxn>
                <a:cxn ang="0">
                  <a:pos x="82" y="228"/>
                </a:cxn>
                <a:cxn ang="0">
                  <a:pos x="82" y="0"/>
                </a:cxn>
              </a:cxnLst>
              <a:rect l="0" t="0" r="r" b="b"/>
              <a:pathLst>
                <a:path w="83" h="264">
                  <a:moveTo>
                    <a:pt x="82" y="0"/>
                  </a:moveTo>
                  <a:lnTo>
                    <a:pt x="0" y="34"/>
                  </a:lnTo>
                  <a:lnTo>
                    <a:pt x="0" y="263"/>
                  </a:lnTo>
                  <a:lnTo>
                    <a:pt x="82" y="228"/>
                  </a:lnTo>
                  <a:lnTo>
                    <a:pt x="82"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519" name="Group 95"/>
          <p:cNvGrpSpPr>
            <a:grpSpLocks/>
          </p:cNvGrpSpPr>
          <p:nvPr/>
        </p:nvGrpSpPr>
        <p:grpSpPr bwMode="auto">
          <a:xfrm>
            <a:off x="3810000" y="4578350"/>
            <a:ext cx="184150" cy="444500"/>
            <a:chOff x="2400" y="2884"/>
            <a:chExt cx="116" cy="280"/>
          </a:xfrm>
        </p:grpSpPr>
        <p:sp>
          <p:nvSpPr>
            <p:cNvPr id="359520" name="Freeform 96"/>
            <p:cNvSpPr>
              <a:spLocks/>
            </p:cNvSpPr>
            <p:nvPr/>
          </p:nvSpPr>
          <p:spPr bwMode="gray">
            <a:xfrm>
              <a:off x="2400" y="2907"/>
              <a:ext cx="36" cy="257"/>
            </a:xfrm>
            <a:custGeom>
              <a:avLst/>
              <a:gdLst/>
              <a:ahLst/>
              <a:cxnLst>
                <a:cxn ang="0">
                  <a:pos x="0" y="0"/>
                </a:cxn>
                <a:cxn ang="0">
                  <a:pos x="0" y="225"/>
                </a:cxn>
                <a:cxn ang="0">
                  <a:pos x="35" y="256"/>
                </a:cxn>
                <a:cxn ang="0">
                  <a:pos x="35" y="25"/>
                </a:cxn>
                <a:cxn ang="0">
                  <a:pos x="0" y="0"/>
                </a:cxn>
              </a:cxnLst>
              <a:rect l="0" t="0" r="r" b="b"/>
              <a:pathLst>
                <a:path w="36" h="257">
                  <a:moveTo>
                    <a:pt x="0" y="0"/>
                  </a:moveTo>
                  <a:lnTo>
                    <a:pt x="0" y="225"/>
                  </a:lnTo>
                  <a:lnTo>
                    <a:pt x="35" y="256"/>
                  </a:lnTo>
                  <a:lnTo>
                    <a:pt x="35"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521" name="Freeform 97"/>
            <p:cNvSpPr>
              <a:spLocks/>
            </p:cNvSpPr>
            <p:nvPr/>
          </p:nvSpPr>
          <p:spPr bwMode="gray">
            <a:xfrm>
              <a:off x="2400" y="2890"/>
              <a:ext cx="116" cy="88"/>
            </a:xfrm>
            <a:custGeom>
              <a:avLst/>
              <a:gdLst/>
              <a:ahLst/>
              <a:cxnLst>
                <a:cxn ang="0">
                  <a:pos x="0" y="36"/>
                </a:cxn>
                <a:cxn ang="0">
                  <a:pos x="79" y="0"/>
                </a:cxn>
                <a:cxn ang="0">
                  <a:pos x="115" y="29"/>
                </a:cxn>
                <a:cxn ang="0">
                  <a:pos x="75" y="87"/>
                </a:cxn>
                <a:cxn ang="0">
                  <a:pos x="33" y="61"/>
                </a:cxn>
                <a:cxn ang="0">
                  <a:pos x="0" y="36"/>
                </a:cxn>
              </a:cxnLst>
              <a:rect l="0" t="0" r="r" b="b"/>
              <a:pathLst>
                <a:path w="116" h="88">
                  <a:moveTo>
                    <a:pt x="0" y="36"/>
                  </a:moveTo>
                  <a:lnTo>
                    <a:pt x="79" y="0"/>
                  </a:lnTo>
                  <a:lnTo>
                    <a:pt x="115" y="29"/>
                  </a:lnTo>
                  <a:lnTo>
                    <a:pt x="75" y="87"/>
                  </a:lnTo>
                  <a:lnTo>
                    <a:pt x="33" y="61"/>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522" name="Freeform 98"/>
            <p:cNvSpPr>
              <a:spLocks/>
            </p:cNvSpPr>
            <p:nvPr/>
          </p:nvSpPr>
          <p:spPr bwMode="gray">
            <a:xfrm>
              <a:off x="2432" y="2884"/>
              <a:ext cx="82" cy="263"/>
            </a:xfrm>
            <a:custGeom>
              <a:avLst/>
              <a:gdLst/>
              <a:ahLst/>
              <a:cxnLst>
                <a:cxn ang="0">
                  <a:pos x="81" y="0"/>
                </a:cxn>
                <a:cxn ang="0">
                  <a:pos x="0" y="34"/>
                </a:cxn>
                <a:cxn ang="0">
                  <a:pos x="0" y="262"/>
                </a:cxn>
                <a:cxn ang="0">
                  <a:pos x="81" y="227"/>
                </a:cxn>
                <a:cxn ang="0">
                  <a:pos x="81" y="0"/>
                </a:cxn>
              </a:cxnLst>
              <a:rect l="0" t="0" r="r" b="b"/>
              <a:pathLst>
                <a:path w="82" h="263">
                  <a:moveTo>
                    <a:pt x="81" y="0"/>
                  </a:moveTo>
                  <a:lnTo>
                    <a:pt x="0" y="34"/>
                  </a:lnTo>
                  <a:lnTo>
                    <a:pt x="0" y="262"/>
                  </a:lnTo>
                  <a:lnTo>
                    <a:pt x="81" y="227"/>
                  </a:lnTo>
                  <a:lnTo>
                    <a:pt x="81"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523" name="Group 99"/>
          <p:cNvGrpSpPr>
            <a:grpSpLocks/>
          </p:cNvGrpSpPr>
          <p:nvPr/>
        </p:nvGrpSpPr>
        <p:grpSpPr bwMode="auto">
          <a:xfrm>
            <a:off x="4092575" y="4425950"/>
            <a:ext cx="184150" cy="449263"/>
            <a:chOff x="2578" y="2788"/>
            <a:chExt cx="116" cy="283"/>
          </a:xfrm>
        </p:grpSpPr>
        <p:sp>
          <p:nvSpPr>
            <p:cNvPr id="359524" name="Freeform 100"/>
            <p:cNvSpPr>
              <a:spLocks/>
            </p:cNvSpPr>
            <p:nvPr/>
          </p:nvSpPr>
          <p:spPr bwMode="gray">
            <a:xfrm>
              <a:off x="2578" y="2814"/>
              <a:ext cx="34" cy="257"/>
            </a:xfrm>
            <a:custGeom>
              <a:avLst/>
              <a:gdLst/>
              <a:ahLst/>
              <a:cxnLst>
                <a:cxn ang="0">
                  <a:pos x="0" y="0"/>
                </a:cxn>
                <a:cxn ang="0">
                  <a:pos x="0" y="225"/>
                </a:cxn>
                <a:cxn ang="0">
                  <a:pos x="33" y="256"/>
                </a:cxn>
                <a:cxn ang="0">
                  <a:pos x="33" y="25"/>
                </a:cxn>
                <a:cxn ang="0">
                  <a:pos x="0" y="0"/>
                </a:cxn>
              </a:cxnLst>
              <a:rect l="0" t="0" r="r" b="b"/>
              <a:pathLst>
                <a:path w="34" h="257">
                  <a:moveTo>
                    <a:pt x="0" y="0"/>
                  </a:moveTo>
                  <a:lnTo>
                    <a:pt x="0" y="225"/>
                  </a:lnTo>
                  <a:lnTo>
                    <a:pt x="33" y="256"/>
                  </a:lnTo>
                  <a:lnTo>
                    <a:pt x="33"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525" name="Freeform 101"/>
            <p:cNvSpPr>
              <a:spLocks/>
            </p:cNvSpPr>
            <p:nvPr/>
          </p:nvSpPr>
          <p:spPr bwMode="gray">
            <a:xfrm>
              <a:off x="2578" y="2795"/>
              <a:ext cx="116" cy="90"/>
            </a:xfrm>
            <a:custGeom>
              <a:avLst/>
              <a:gdLst/>
              <a:ahLst/>
              <a:cxnLst>
                <a:cxn ang="0">
                  <a:pos x="0" y="36"/>
                </a:cxn>
                <a:cxn ang="0">
                  <a:pos x="79" y="0"/>
                </a:cxn>
                <a:cxn ang="0">
                  <a:pos x="115" y="30"/>
                </a:cxn>
                <a:cxn ang="0">
                  <a:pos x="75" y="89"/>
                </a:cxn>
                <a:cxn ang="0">
                  <a:pos x="33" y="62"/>
                </a:cxn>
                <a:cxn ang="0">
                  <a:pos x="0" y="36"/>
                </a:cxn>
              </a:cxnLst>
              <a:rect l="0" t="0" r="r" b="b"/>
              <a:pathLst>
                <a:path w="116" h="90">
                  <a:moveTo>
                    <a:pt x="0" y="36"/>
                  </a:moveTo>
                  <a:lnTo>
                    <a:pt x="79" y="0"/>
                  </a:lnTo>
                  <a:lnTo>
                    <a:pt x="115" y="30"/>
                  </a:lnTo>
                  <a:lnTo>
                    <a:pt x="75" y="89"/>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526" name="Freeform 102"/>
            <p:cNvSpPr>
              <a:spLocks/>
            </p:cNvSpPr>
            <p:nvPr/>
          </p:nvSpPr>
          <p:spPr bwMode="gray">
            <a:xfrm>
              <a:off x="2610" y="2788"/>
              <a:ext cx="82" cy="264"/>
            </a:xfrm>
            <a:custGeom>
              <a:avLst/>
              <a:gdLst/>
              <a:ahLst/>
              <a:cxnLst>
                <a:cxn ang="0">
                  <a:pos x="81" y="0"/>
                </a:cxn>
                <a:cxn ang="0">
                  <a:pos x="0" y="34"/>
                </a:cxn>
                <a:cxn ang="0">
                  <a:pos x="0" y="263"/>
                </a:cxn>
                <a:cxn ang="0">
                  <a:pos x="81" y="228"/>
                </a:cxn>
                <a:cxn ang="0">
                  <a:pos x="81" y="0"/>
                </a:cxn>
              </a:cxnLst>
              <a:rect l="0" t="0" r="r" b="b"/>
              <a:pathLst>
                <a:path w="82" h="264">
                  <a:moveTo>
                    <a:pt x="81" y="0"/>
                  </a:moveTo>
                  <a:lnTo>
                    <a:pt x="0" y="34"/>
                  </a:lnTo>
                  <a:lnTo>
                    <a:pt x="0" y="263"/>
                  </a:lnTo>
                  <a:lnTo>
                    <a:pt x="81" y="228"/>
                  </a:lnTo>
                  <a:lnTo>
                    <a:pt x="81"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527" name="Group 103"/>
          <p:cNvGrpSpPr>
            <a:grpSpLocks/>
          </p:cNvGrpSpPr>
          <p:nvPr/>
        </p:nvGrpSpPr>
        <p:grpSpPr bwMode="auto">
          <a:xfrm>
            <a:off x="4479925" y="4200525"/>
            <a:ext cx="182563" cy="449263"/>
            <a:chOff x="2822" y="2646"/>
            <a:chExt cx="115" cy="283"/>
          </a:xfrm>
        </p:grpSpPr>
        <p:sp>
          <p:nvSpPr>
            <p:cNvPr id="359528" name="Freeform 104"/>
            <p:cNvSpPr>
              <a:spLocks/>
            </p:cNvSpPr>
            <p:nvPr/>
          </p:nvSpPr>
          <p:spPr bwMode="gray">
            <a:xfrm>
              <a:off x="2822" y="2672"/>
              <a:ext cx="34" cy="257"/>
            </a:xfrm>
            <a:custGeom>
              <a:avLst/>
              <a:gdLst/>
              <a:ahLst/>
              <a:cxnLst>
                <a:cxn ang="0">
                  <a:pos x="0" y="0"/>
                </a:cxn>
                <a:cxn ang="0">
                  <a:pos x="0" y="225"/>
                </a:cxn>
                <a:cxn ang="0">
                  <a:pos x="33" y="256"/>
                </a:cxn>
                <a:cxn ang="0">
                  <a:pos x="33" y="25"/>
                </a:cxn>
                <a:cxn ang="0">
                  <a:pos x="0" y="0"/>
                </a:cxn>
              </a:cxnLst>
              <a:rect l="0" t="0" r="r" b="b"/>
              <a:pathLst>
                <a:path w="34" h="257">
                  <a:moveTo>
                    <a:pt x="0" y="0"/>
                  </a:moveTo>
                  <a:lnTo>
                    <a:pt x="0" y="225"/>
                  </a:lnTo>
                  <a:lnTo>
                    <a:pt x="33" y="256"/>
                  </a:lnTo>
                  <a:lnTo>
                    <a:pt x="33" y="25"/>
                  </a:lnTo>
                  <a:lnTo>
                    <a:pt x="0" y="0"/>
                  </a:lnTo>
                </a:path>
              </a:pathLst>
            </a:custGeom>
            <a:solidFill>
              <a:srgbClr val="009900"/>
            </a:solidFill>
            <a:ln w="28575" cap="rnd">
              <a:noFill/>
              <a:round/>
              <a:headEnd type="none" w="sm" len="sm"/>
              <a:tailEnd type="none" w="sm" len="sm"/>
            </a:ln>
            <a:effectLst/>
          </p:spPr>
          <p:txBody>
            <a:bodyPr/>
            <a:lstStyle/>
            <a:p>
              <a:endParaRPr lang="en-US"/>
            </a:p>
          </p:txBody>
        </p:sp>
        <p:sp>
          <p:nvSpPr>
            <p:cNvPr id="359529" name="Freeform 105"/>
            <p:cNvSpPr>
              <a:spLocks/>
            </p:cNvSpPr>
            <p:nvPr/>
          </p:nvSpPr>
          <p:spPr bwMode="gray">
            <a:xfrm>
              <a:off x="2822" y="2653"/>
              <a:ext cx="115" cy="90"/>
            </a:xfrm>
            <a:custGeom>
              <a:avLst/>
              <a:gdLst/>
              <a:ahLst/>
              <a:cxnLst>
                <a:cxn ang="0">
                  <a:pos x="0" y="36"/>
                </a:cxn>
                <a:cxn ang="0">
                  <a:pos x="79" y="0"/>
                </a:cxn>
                <a:cxn ang="0">
                  <a:pos x="114" y="30"/>
                </a:cxn>
                <a:cxn ang="0">
                  <a:pos x="75" y="89"/>
                </a:cxn>
                <a:cxn ang="0">
                  <a:pos x="33" y="62"/>
                </a:cxn>
                <a:cxn ang="0">
                  <a:pos x="0" y="36"/>
                </a:cxn>
              </a:cxnLst>
              <a:rect l="0" t="0" r="r" b="b"/>
              <a:pathLst>
                <a:path w="115" h="90">
                  <a:moveTo>
                    <a:pt x="0" y="36"/>
                  </a:moveTo>
                  <a:lnTo>
                    <a:pt x="79" y="0"/>
                  </a:lnTo>
                  <a:lnTo>
                    <a:pt x="114" y="30"/>
                  </a:lnTo>
                  <a:lnTo>
                    <a:pt x="75" y="89"/>
                  </a:lnTo>
                  <a:lnTo>
                    <a:pt x="33" y="62"/>
                  </a:lnTo>
                  <a:lnTo>
                    <a:pt x="0" y="36"/>
                  </a:lnTo>
                </a:path>
              </a:pathLst>
            </a:custGeom>
            <a:solidFill>
              <a:srgbClr val="009900"/>
            </a:solidFill>
            <a:ln w="28575" cap="rnd">
              <a:noFill/>
              <a:round/>
              <a:headEnd type="none" w="sm" len="sm"/>
              <a:tailEnd type="none" w="sm" len="sm"/>
            </a:ln>
            <a:effectLst/>
          </p:spPr>
          <p:txBody>
            <a:bodyPr/>
            <a:lstStyle/>
            <a:p>
              <a:endParaRPr lang="en-US"/>
            </a:p>
          </p:txBody>
        </p:sp>
        <p:sp>
          <p:nvSpPr>
            <p:cNvPr id="359530" name="Freeform 106"/>
            <p:cNvSpPr>
              <a:spLocks/>
            </p:cNvSpPr>
            <p:nvPr/>
          </p:nvSpPr>
          <p:spPr bwMode="gray">
            <a:xfrm>
              <a:off x="2852" y="2646"/>
              <a:ext cx="82" cy="264"/>
            </a:xfrm>
            <a:custGeom>
              <a:avLst/>
              <a:gdLst/>
              <a:ahLst/>
              <a:cxnLst>
                <a:cxn ang="0">
                  <a:pos x="81" y="0"/>
                </a:cxn>
                <a:cxn ang="0">
                  <a:pos x="0" y="34"/>
                </a:cxn>
                <a:cxn ang="0">
                  <a:pos x="0" y="263"/>
                </a:cxn>
                <a:cxn ang="0">
                  <a:pos x="81" y="228"/>
                </a:cxn>
                <a:cxn ang="0">
                  <a:pos x="81" y="0"/>
                </a:cxn>
              </a:cxnLst>
              <a:rect l="0" t="0" r="r" b="b"/>
              <a:pathLst>
                <a:path w="82" h="264">
                  <a:moveTo>
                    <a:pt x="81" y="0"/>
                  </a:moveTo>
                  <a:lnTo>
                    <a:pt x="0" y="34"/>
                  </a:lnTo>
                  <a:lnTo>
                    <a:pt x="0" y="263"/>
                  </a:lnTo>
                  <a:lnTo>
                    <a:pt x="81" y="228"/>
                  </a:lnTo>
                  <a:lnTo>
                    <a:pt x="81" y="0"/>
                  </a:lnTo>
                </a:path>
              </a:pathLst>
            </a:custGeom>
            <a:solidFill>
              <a:srgbClr val="00CC66"/>
            </a:solidFill>
            <a:ln w="28575" cap="rnd">
              <a:noFill/>
              <a:round/>
              <a:headEnd type="none" w="sm" len="sm"/>
              <a:tailEnd type="none" w="sm" len="sm"/>
            </a:ln>
            <a:effectLst/>
          </p:spPr>
          <p:txBody>
            <a:bodyPr/>
            <a:lstStyle/>
            <a:p>
              <a:endParaRPr lang="en-US"/>
            </a:p>
          </p:txBody>
        </p:sp>
      </p:grpSp>
      <p:grpSp>
        <p:nvGrpSpPr>
          <p:cNvPr id="359531" name="Group 107"/>
          <p:cNvGrpSpPr>
            <a:grpSpLocks/>
          </p:cNvGrpSpPr>
          <p:nvPr/>
        </p:nvGrpSpPr>
        <p:grpSpPr bwMode="auto">
          <a:xfrm>
            <a:off x="4465638" y="4457700"/>
            <a:ext cx="195262" cy="95250"/>
            <a:chOff x="2813" y="2808"/>
            <a:chExt cx="123" cy="60"/>
          </a:xfrm>
        </p:grpSpPr>
        <p:sp>
          <p:nvSpPr>
            <p:cNvPr id="359532" name="Freeform 108"/>
            <p:cNvSpPr>
              <a:spLocks/>
            </p:cNvSpPr>
            <p:nvPr/>
          </p:nvSpPr>
          <p:spPr bwMode="gray">
            <a:xfrm>
              <a:off x="2813" y="2829"/>
              <a:ext cx="42" cy="39"/>
            </a:xfrm>
            <a:custGeom>
              <a:avLst/>
              <a:gdLst/>
              <a:ahLst/>
              <a:cxnLst>
                <a:cxn ang="0">
                  <a:pos x="0" y="0"/>
                </a:cxn>
                <a:cxn ang="0">
                  <a:pos x="6" y="38"/>
                </a:cxn>
                <a:cxn ang="0">
                  <a:pos x="41" y="38"/>
                </a:cxn>
                <a:cxn ang="0">
                  <a:pos x="36" y="0"/>
                </a:cxn>
                <a:cxn ang="0">
                  <a:pos x="0" y="0"/>
                </a:cxn>
              </a:cxnLst>
              <a:rect l="0" t="0" r="r" b="b"/>
              <a:pathLst>
                <a:path w="42" h="39">
                  <a:moveTo>
                    <a:pt x="0" y="0"/>
                  </a:moveTo>
                  <a:lnTo>
                    <a:pt x="6" y="38"/>
                  </a:lnTo>
                  <a:lnTo>
                    <a:pt x="41" y="38"/>
                  </a:lnTo>
                  <a:lnTo>
                    <a:pt x="36" y="0"/>
                  </a:lnTo>
                  <a:lnTo>
                    <a:pt x="0" y="0"/>
                  </a:lnTo>
                </a:path>
              </a:pathLst>
            </a:custGeom>
            <a:solidFill>
              <a:srgbClr val="CC6600"/>
            </a:solidFill>
            <a:ln w="28575" cap="rnd">
              <a:noFill/>
              <a:round/>
              <a:headEnd type="none" w="sm" len="sm"/>
              <a:tailEnd type="none" w="sm" len="sm"/>
            </a:ln>
            <a:effectLst/>
          </p:spPr>
          <p:txBody>
            <a:bodyPr/>
            <a:lstStyle/>
            <a:p>
              <a:endParaRPr lang="en-US"/>
            </a:p>
          </p:txBody>
        </p:sp>
        <p:sp>
          <p:nvSpPr>
            <p:cNvPr id="359533" name="Freeform 109"/>
            <p:cNvSpPr>
              <a:spLocks/>
            </p:cNvSpPr>
            <p:nvPr/>
          </p:nvSpPr>
          <p:spPr bwMode="gray">
            <a:xfrm>
              <a:off x="2814" y="2814"/>
              <a:ext cx="120" cy="19"/>
            </a:xfrm>
            <a:custGeom>
              <a:avLst/>
              <a:gdLst/>
              <a:ahLst/>
              <a:cxnLst>
                <a:cxn ang="0">
                  <a:pos x="0" y="18"/>
                </a:cxn>
                <a:cxn ang="0">
                  <a:pos x="82" y="0"/>
                </a:cxn>
                <a:cxn ang="0">
                  <a:pos x="119" y="0"/>
                </a:cxn>
                <a:cxn ang="0">
                  <a:pos x="80" y="17"/>
                </a:cxn>
                <a:cxn ang="0">
                  <a:pos x="36" y="18"/>
                </a:cxn>
                <a:cxn ang="0">
                  <a:pos x="0" y="18"/>
                </a:cxn>
              </a:cxnLst>
              <a:rect l="0" t="0" r="r" b="b"/>
              <a:pathLst>
                <a:path w="120" h="19">
                  <a:moveTo>
                    <a:pt x="0" y="18"/>
                  </a:moveTo>
                  <a:lnTo>
                    <a:pt x="82" y="0"/>
                  </a:lnTo>
                  <a:lnTo>
                    <a:pt x="119" y="0"/>
                  </a:lnTo>
                  <a:lnTo>
                    <a:pt x="80" y="17"/>
                  </a:lnTo>
                  <a:lnTo>
                    <a:pt x="36" y="18"/>
                  </a:lnTo>
                  <a:lnTo>
                    <a:pt x="0" y="18"/>
                  </a:lnTo>
                </a:path>
              </a:pathLst>
            </a:custGeom>
            <a:solidFill>
              <a:srgbClr val="FF9900"/>
            </a:solidFill>
            <a:ln w="28575" cap="rnd">
              <a:noFill/>
              <a:round/>
              <a:headEnd type="none" w="sm" len="sm"/>
              <a:tailEnd type="none" w="sm" len="sm"/>
            </a:ln>
            <a:effectLst/>
          </p:spPr>
          <p:txBody>
            <a:bodyPr/>
            <a:lstStyle/>
            <a:p>
              <a:endParaRPr lang="en-US"/>
            </a:p>
          </p:txBody>
        </p:sp>
        <p:sp>
          <p:nvSpPr>
            <p:cNvPr id="359534" name="Freeform 110"/>
            <p:cNvSpPr>
              <a:spLocks/>
            </p:cNvSpPr>
            <p:nvPr/>
          </p:nvSpPr>
          <p:spPr bwMode="gray">
            <a:xfrm>
              <a:off x="2844" y="2808"/>
              <a:ext cx="92" cy="57"/>
            </a:xfrm>
            <a:custGeom>
              <a:avLst/>
              <a:gdLst/>
              <a:ahLst/>
              <a:cxnLst>
                <a:cxn ang="0">
                  <a:pos x="86" y="0"/>
                </a:cxn>
                <a:cxn ang="0">
                  <a:pos x="0" y="18"/>
                </a:cxn>
                <a:cxn ang="0">
                  <a:pos x="6" y="56"/>
                </a:cxn>
                <a:cxn ang="0">
                  <a:pos x="91" y="38"/>
                </a:cxn>
                <a:cxn ang="0">
                  <a:pos x="86" y="0"/>
                </a:cxn>
              </a:cxnLst>
              <a:rect l="0" t="0" r="r" b="b"/>
              <a:pathLst>
                <a:path w="92" h="57">
                  <a:moveTo>
                    <a:pt x="86" y="0"/>
                  </a:moveTo>
                  <a:lnTo>
                    <a:pt x="0" y="18"/>
                  </a:lnTo>
                  <a:lnTo>
                    <a:pt x="6" y="56"/>
                  </a:lnTo>
                  <a:lnTo>
                    <a:pt x="91" y="38"/>
                  </a:lnTo>
                  <a:lnTo>
                    <a:pt x="86" y="0"/>
                  </a:lnTo>
                </a:path>
              </a:pathLst>
            </a:custGeom>
            <a:solidFill>
              <a:srgbClr val="FFCC66"/>
            </a:solidFill>
            <a:ln w="28575" cap="rnd" cmpd="sng">
              <a:solidFill>
                <a:srgbClr val="FF9933"/>
              </a:solidFill>
              <a:prstDash val="solid"/>
              <a:round/>
              <a:headEnd type="none" w="sm" len="sm"/>
              <a:tailEnd type="none" w="sm" len="sm"/>
            </a:ln>
            <a:effectLst/>
          </p:spPr>
          <p:txBody>
            <a:bodyPr/>
            <a:lstStyle/>
            <a:p>
              <a:endParaRPr lang="en-US"/>
            </a:p>
          </p:txBody>
        </p:sp>
      </p:grpSp>
      <p:sp>
        <p:nvSpPr>
          <p:cNvPr id="359535" name="Freeform 111"/>
          <p:cNvSpPr>
            <a:spLocks/>
          </p:cNvSpPr>
          <p:nvPr/>
        </p:nvSpPr>
        <p:spPr bwMode="gray">
          <a:xfrm>
            <a:off x="4475163" y="2027238"/>
            <a:ext cx="3868737" cy="2487612"/>
          </a:xfrm>
          <a:custGeom>
            <a:avLst/>
            <a:gdLst/>
            <a:ahLst/>
            <a:cxnLst>
              <a:cxn ang="0">
                <a:pos x="0" y="1545"/>
              </a:cxn>
              <a:cxn ang="0">
                <a:pos x="786" y="132"/>
              </a:cxn>
              <a:cxn ang="0">
                <a:pos x="786" y="348"/>
              </a:cxn>
              <a:cxn ang="0">
                <a:pos x="882" y="402"/>
              </a:cxn>
              <a:cxn ang="0">
                <a:pos x="2436" y="0"/>
              </a:cxn>
              <a:cxn ang="0">
                <a:pos x="108" y="1566"/>
              </a:cxn>
            </a:cxnLst>
            <a:rect l="0" t="0" r="r" b="b"/>
            <a:pathLst>
              <a:path w="2437" h="1567">
                <a:moveTo>
                  <a:pt x="0" y="1545"/>
                </a:moveTo>
                <a:lnTo>
                  <a:pt x="786" y="132"/>
                </a:lnTo>
                <a:lnTo>
                  <a:pt x="786" y="348"/>
                </a:lnTo>
                <a:lnTo>
                  <a:pt x="882" y="402"/>
                </a:lnTo>
                <a:lnTo>
                  <a:pt x="2436" y="0"/>
                </a:lnTo>
                <a:lnTo>
                  <a:pt x="108" y="1566"/>
                </a:lnTo>
              </a:path>
            </a:pathLst>
          </a:custGeom>
          <a:solidFill>
            <a:schemeClr val="accent1"/>
          </a:solidFill>
          <a:ln w="28575" cap="rnd" cmpd="sng">
            <a:solidFill>
              <a:srgbClr val="969696"/>
            </a:solidFill>
            <a:prstDash val="dash"/>
            <a:round/>
            <a:headEnd type="none" w="sm" len="sm"/>
            <a:tailEnd type="none" w="sm" len="sm"/>
          </a:ln>
          <a:effectLst/>
        </p:spPr>
        <p:txBody>
          <a:bodyPr/>
          <a:lstStyle/>
          <a:p>
            <a:endParaRPr lang="en-US"/>
          </a:p>
        </p:txBody>
      </p:sp>
      <p:sp>
        <p:nvSpPr>
          <p:cNvPr id="359536" name="Rectangle 112"/>
          <p:cNvSpPr>
            <a:spLocks noChangeArrowheads="1"/>
          </p:cNvSpPr>
          <p:nvPr/>
        </p:nvSpPr>
        <p:spPr bwMode="gray">
          <a:xfrm>
            <a:off x="5308600" y="5037138"/>
            <a:ext cx="447675" cy="200025"/>
          </a:xfrm>
          <a:prstGeom prst="rect">
            <a:avLst/>
          </a:prstGeom>
          <a:solidFill>
            <a:srgbClr val="FF9999"/>
          </a:solidFill>
          <a:ln w="28575">
            <a:noFill/>
            <a:miter lim="800000"/>
            <a:headEnd/>
            <a:tailEnd/>
          </a:ln>
          <a:effectLst/>
        </p:spPr>
        <p:txBody>
          <a:bodyPr wrap="none" anchor="ctr"/>
          <a:lstStyle/>
          <a:p>
            <a:endParaRPr lang="en-US"/>
          </a:p>
        </p:txBody>
      </p:sp>
      <p:sp>
        <p:nvSpPr>
          <p:cNvPr id="359537" name="Rectangle 113"/>
          <p:cNvSpPr>
            <a:spLocks noChangeArrowheads="1"/>
          </p:cNvSpPr>
          <p:nvPr/>
        </p:nvSpPr>
        <p:spPr bwMode="gray">
          <a:xfrm>
            <a:off x="5308600" y="5418138"/>
            <a:ext cx="447675" cy="200025"/>
          </a:xfrm>
          <a:prstGeom prst="rect">
            <a:avLst/>
          </a:prstGeom>
          <a:pattFill prst="dkUpDiag">
            <a:fgClr>
              <a:srgbClr val="CC99FF"/>
            </a:fgClr>
            <a:bgClr>
              <a:schemeClr val="bg1"/>
            </a:bgClr>
          </a:pattFill>
          <a:ln w="28575">
            <a:noFill/>
            <a:miter lim="800000"/>
            <a:headEnd/>
            <a:tailEnd/>
          </a:ln>
          <a:effectLst/>
        </p:spPr>
        <p:txBody>
          <a:bodyPr wrap="none" anchor="ctr"/>
          <a:lstStyle/>
          <a:p>
            <a:endParaRPr lang="en-US"/>
          </a:p>
        </p:txBody>
      </p:sp>
      <p:sp>
        <p:nvSpPr>
          <p:cNvPr id="359538" name="Rectangle 114"/>
          <p:cNvSpPr>
            <a:spLocks noChangeArrowheads="1"/>
          </p:cNvSpPr>
          <p:nvPr/>
        </p:nvSpPr>
        <p:spPr bwMode="gray">
          <a:xfrm>
            <a:off x="5308600" y="5788025"/>
            <a:ext cx="447675" cy="200025"/>
          </a:xfrm>
          <a:prstGeom prst="rect">
            <a:avLst/>
          </a:prstGeom>
          <a:solidFill>
            <a:srgbClr val="66FF33"/>
          </a:solidFill>
          <a:ln w="28575">
            <a:noFill/>
            <a:miter lim="800000"/>
            <a:headEnd/>
            <a:tailEnd/>
          </a:ln>
          <a:effectLst/>
        </p:spPr>
        <p:txBody>
          <a:bodyPr wrap="none" anchor="ctr"/>
          <a:lstStyle/>
          <a:p>
            <a:endParaRPr lang="en-US"/>
          </a:p>
        </p:txBody>
      </p:sp>
      <p:sp>
        <p:nvSpPr>
          <p:cNvPr id="359539" name="Rectangle 115"/>
          <p:cNvSpPr>
            <a:spLocks noChangeArrowheads="1"/>
          </p:cNvSpPr>
          <p:nvPr/>
        </p:nvSpPr>
        <p:spPr bwMode="gray">
          <a:xfrm>
            <a:off x="5314950" y="4662488"/>
            <a:ext cx="434975" cy="187325"/>
          </a:xfrm>
          <a:prstGeom prst="rect">
            <a:avLst/>
          </a:prstGeom>
          <a:solidFill>
            <a:srgbClr val="FFCC66"/>
          </a:solidFill>
          <a:ln w="28575">
            <a:solidFill>
              <a:srgbClr val="000000"/>
            </a:solidFill>
            <a:miter lim="800000"/>
            <a:headEnd/>
            <a:tailEnd/>
          </a:ln>
          <a:effectLst/>
        </p:spPr>
        <p:txBody>
          <a:bodyPr wrap="none" anchor="ctr"/>
          <a:lstStyle/>
          <a:p>
            <a:endParaRPr lang="en-US"/>
          </a:p>
        </p:txBody>
      </p:sp>
      <p:sp>
        <p:nvSpPr>
          <p:cNvPr id="359540" name="Rectangle 116"/>
          <p:cNvSpPr>
            <a:spLocks noChangeArrowheads="1"/>
          </p:cNvSpPr>
          <p:nvPr/>
        </p:nvSpPr>
        <p:spPr bwMode="auto">
          <a:xfrm>
            <a:off x="5949950" y="4579938"/>
            <a:ext cx="22161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Index entry header</a:t>
            </a:r>
          </a:p>
        </p:txBody>
      </p:sp>
      <p:sp>
        <p:nvSpPr>
          <p:cNvPr id="359541" name="Rectangle 117"/>
          <p:cNvSpPr>
            <a:spLocks noChangeArrowheads="1"/>
          </p:cNvSpPr>
          <p:nvPr/>
        </p:nvSpPr>
        <p:spPr bwMode="auto">
          <a:xfrm>
            <a:off x="5949950" y="4960938"/>
            <a:ext cx="22288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Key column length</a:t>
            </a:r>
          </a:p>
        </p:txBody>
      </p:sp>
      <p:sp>
        <p:nvSpPr>
          <p:cNvPr id="359542" name="Rectangle 118"/>
          <p:cNvSpPr>
            <a:spLocks noChangeArrowheads="1"/>
          </p:cNvSpPr>
          <p:nvPr/>
        </p:nvSpPr>
        <p:spPr bwMode="auto">
          <a:xfrm>
            <a:off x="5949950" y="5341938"/>
            <a:ext cx="21272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Key column value</a:t>
            </a:r>
          </a:p>
        </p:txBody>
      </p:sp>
      <p:sp>
        <p:nvSpPr>
          <p:cNvPr id="359543" name="Rectangle 119"/>
          <p:cNvSpPr>
            <a:spLocks noChangeArrowheads="1"/>
          </p:cNvSpPr>
          <p:nvPr/>
        </p:nvSpPr>
        <p:spPr bwMode="auto">
          <a:xfrm>
            <a:off x="5949950" y="5711825"/>
            <a:ext cx="866775"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Courier New" pitchFamily="49" charset="0"/>
              </a:rPr>
              <a:t>ROWID</a:t>
            </a:r>
          </a:p>
        </p:txBody>
      </p:sp>
      <p:sp>
        <p:nvSpPr>
          <p:cNvPr id="359544" name="Rectangle 120"/>
          <p:cNvSpPr>
            <a:spLocks noChangeArrowheads="1"/>
          </p:cNvSpPr>
          <p:nvPr/>
        </p:nvSpPr>
        <p:spPr bwMode="auto">
          <a:xfrm>
            <a:off x="2271713" y="2193925"/>
            <a:ext cx="704850"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Root</a:t>
            </a:r>
          </a:p>
        </p:txBody>
      </p:sp>
      <p:sp>
        <p:nvSpPr>
          <p:cNvPr id="359545" name="Rectangle 121"/>
          <p:cNvSpPr>
            <a:spLocks noChangeArrowheads="1"/>
          </p:cNvSpPr>
          <p:nvPr/>
        </p:nvSpPr>
        <p:spPr bwMode="auto">
          <a:xfrm>
            <a:off x="1123950" y="3654425"/>
            <a:ext cx="971550"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Branch</a:t>
            </a:r>
          </a:p>
        </p:txBody>
      </p:sp>
      <p:sp>
        <p:nvSpPr>
          <p:cNvPr id="359546" name="Rectangle 122"/>
          <p:cNvSpPr>
            <a:spLocks noChangeArrowheads="1"/>
          </p:cNvSpPr>
          <p:nvPr/>
        </p:nvSpPr>
        <p:spPr bwMode="auto">
          <a:xfrm>
            <a:off x="1247775" y="4981575"/>
            <a:ext cx="654050"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Leaf</a:t>
            </a:r>
          </a:p>
        </p:txBody>
      </p:sp>
      <p:sp>
        <p:nvSpPr>
          <p:cNvPr id="359547" name="Rectangle 123"/>
          <p:cNvSpPr>
            <a:spLocks noChangeArrowheads="1"/>
          </p:cNvSpPr>
          <p:nvPr/>
        </p:nvSpPr>
        <p:spPr bwMode="auto">
          <a:xfrm>
            <a:off x="5273675" y="1455738"/>
            <a:ext cx="14033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Index entry</a:t>
            </a:r>
          </a:p>
        </p:txBody>
      </p:sp>
      <p:grpSp>
        <p:nvGrpSpPr>
          <p:cNvPr id="359548" name="Group 124"/>
          <p:cNvGrpSpPr>
            <a:grpSpLocks/>
          </p:cNvGrpSpPr>
          <p:nvPr/>
        </p:nvGrpSpPr>
        <p:grpSpPr bwMode="auto">
          <a:xfrm>
            <a:off x="1795463" y="4613275"/>
            <a:ext cx="3165475" cy="1614488"/>
            <a:chOff x="1131" y="2980"/>
            <a:chExt cx="1994" cy="927"/>
          </a:xfrm>
        </p:grpSpPr>
        <p:sp>
          <p:nvSpPr>
            <p:cNvPr id="359549" name="Line 125"/>
            <p:cNvSpPr>
              <a:spLocks noChangeShapeType="1"/>
            </p:cNvSpPr>
            <p:nvPr/>
          </p:nvSpPr>
          <p:spPr bwMode="gray">
            <a:xfrm flipV="1">
              <a:off x="1131" y="3791"/>
              <a:ext cx="246" cy="116"/>
            </a:xfrm>
            <a:prstGeom prst="line">
              <a:avLst/>
            </a:prstGeom>
            <a:noFill/>
            <a:ln w="28575">
              <a:solidFill>
                <a:srgbClr val="FF3300"/>
              </a:solidFill>
              <a:round/>
              <a:headEnd type="triangle" w="sm" len="sm"/>
              <a:tailEnd type="triangle" w="sm" len="sm"/>
            </a:ln>
            <a:effectLst/>
          </p:spPr>
          <p:txBody>
            <a:bodyPr/>
            <a:lstStyle/>
            <a:p>
              <a:endParaRPr lang="en-US"/>
            </a:p>
          </p:txBody>
        </p:sp>
        <p:sp>
          <p:nvSpPr>
            <p:cNvPr id="359550" name="Line 126"/>
            <p:cNvSpPr>
              <a:spLocks noChangeShapeType="1"/>
            </p:cNvSpPr>
            <p:nvPr/>
          </p:nvSpPr>
          <p:spPr bwMode="gray">
            <a:xfrm flipV="1">
              <a:off x="1422" y="3656"/>
              <a:ext cx="246" cy="116"/>
            </a:xfrm>
            <a:prstGeom prst="line">
              <a:avLst/>
            </a:prstGeom>
            <a:noFill/>
            <a:ln w="28575">
              <a:solidFill>
                <a:srgbClr val="FF3300"/>
              </a:solidFill>
              <a:round/>
              <a:headEnd type="triangle" w="sm" len="sm"/>
              <a:tailEnd type="triangle" w="sm" len="sm"/>
            </a:ln>
            <a:effectLst/>
          </p:spPr>
          <p:txBody>
            <a:bodyPr/>
            <a:lstStyle/>
            <a:p>
              <a:endParaRPr lang="en-US"/>
            </a:p>
          </p:txBody>
        </p:sp>
        <p:sp>
          <p:nvSpPr>
            <p:cNvPr id="359551" name="Line 127"/>
            <p:cNvSpPr>
              <a:spLocks noChangeShapeType="1"/>
            </p:cNvSpPr>
            <p:nvPr/>
          </p:nvSpPr>
          <p:spPr bwMode="gray">
            <a:xfrm flipV="1">
              <a:off x="1714" y="3521"/>
              <a:ext cx="246" cy="116"/>
            </a:xfrm>
            <a:prstGeom prst="line">
              <a:avLst/>
            </a:prstGeom>
            <a:noFill/>
            <a:ln w="28575">
              <a:solidFill>
                <a:srgbClr val="FF3300"/>
              </a:solidFill>
              <a:round/>
              <a:headEnd type="triangle" w="sm" len="sm"/>
              <a:tailEnd type="triangle" w="sm" len="sm"/>
            </a:ln>
            <a:effectLst/>
          </p:spPr>
          <p:txBody>
            <a:bodyPr/>
            <a:lstStyle/>
            <a:p>
              <a:endParaRPr lang="en-US"/>
            </a:p>
          </p:txBody>
        </p:sp>
        <p:sp>
          <p:nvSpPr>
            <p:cNvPr id="359552" name="Line 128"/>
            <p:cNvSpPr>
              <a:spLocks noChangeShapeType="1"/>
            </p:cNvSpPr>
            <p:nvPr/>
          </p:nvSpPr>
          <p:spPr bwMode="gray">
            <a:xfrm flipV="1">
              <a:off x="2005" y="3382"/>
              <a:ext cx="246" cy="115"/>
            </a:xfrm>
            <a:prstGeom prst="line">
              <a:avLst/>
            </a:prstGeom>
            <a:noFill/>
            <a:ln w="28575">
              <a:solidFill>
                <a:srgbClr val="FF3300"/>
              </a:solidFill>
              <a:round/>
              <a:headEnd type="triangle" w="sm" len="sm"/>
              <a:tailEnd type="triangle" w="sm" len="sm"/>
            </a:ln>
            <a:effectLst/>
          </p:spPr>
          <p:txBody>
            <a:bodyPr/>
            <a:lstStyle/>
            <a:p>
              <a:endParaRPr lang="en-US"/>
            </a:p>
          </p:txBody>
        </p:sp>
        <p:sp>
          <p:nvSpPr>
            <p:cNvPr id="359553" name="Line 129"/>
            <p:cNvSpPr>
              <a:spLocks noChangeShapeType="1"/>
            </p:cNvSpPr>
            <p:nvPr/>
          </p:nvSpPr>
          <p:spPr bwMode="gray">
            <a:xfrm flipV="1">
              <a:off x="2292" y="3250"/>
              <a:ext cx="247" cy="116"/>
            </a:xfrm>
            <a:prstGeom prst="line">
              <a:avLst/>
            </a:prstGeom>
            <a:noFill/>
            <a:ln w="28575">
              <a:solidFill>
                <a:srgbClr val="FF3300"/>
              </a:solidFill>
              <a:round/>
              <a:headEnd type="triangle" w="sm" len="sm"/>
              <a:tailEnd type="triangle" w="sm" len="sm"/>
            </a:ln>
            <a:effectLst/>
          </p:spPr>
          <p:txBody>
            <a:bodyPr/>
            <a:lstStyle/>
            <a:p>
              <a:endParaRPr lang="en-US"/>
            </a:p>
          </p:txBody>
        </p:sp>
        <p:sp>
          <p:nvSpPr>
            <p:cNvPr id="359554" name="Line 130"/>
            <p:cNvSpPr>
              <a:spLocks noChangeShapeType="1"/>
            </p:cNvSpPr>
            <p:nvPr/>
          </p:nvSpPr>
          <p:spPr bwMode="gray">
            <a:xfrm flipV="1">
              <a:off x="2588" y="3115"/>
              <a:ext cx="246" cy="116"/>
            </a:xfrm>
            <a:prstGeom prst="line">
              <a:avLst/>
            </a:prstGeom>
            <a:noFill/>
            <a:ln w="28575">
              <a:solidFill>
                <a:srgbClr val="FF3300"/>
              </a:solidFill>
              <a:round/>
              <a:headEnd type="triangle" w="sm" len="sm"/>
              <a:tailEnd type="triangle" w="sm" len="sm"/>
            </a:ln>
            <a:effectLst/>
          </p:spPr>
          <p:txBody>
            <a:bodyPr/>
            <a:lstStyle/>
            <a:p>
              <a:endParaRPr lang="en-US"/>
            </a:p>
          </p:txBody>
        </p:sp>
        <p:sp>
          <p:nvSpPr>
            <p:cNvPr id="359555" name="Line 131"/>
            <p:cNvSpPr>
              <a:spLocks noChangeShapeType="1"/>
            </p:cNvSpPr>
            <p:nvPr/>
          </p:nvSpPr>
          <p:spPr bwMode="gray">
            <a:xfrm flipV="1">
              <a:off x="2879" y="2980"/>
              <a:ext cx="246" cy="116"/>
            </a:xfrm>
            <a:prstGeom prst="line">
              <a:avLst/>
            </a:prstGeom>
            <a:noFill/>
            <a:ln w="28575">
              <a:solidFill>
                <a:srgbClr val="FF3300"/>
              </a:solidFill>
              <a:round/>
              <a:headEnd type="triangle" w="sm" len="sm"/>
              <a:tailEnd type="triangle" w="sm" len="sm"/>
            </a:ln>
            <a:effectLst/>
          </p:spPr>
          <p:txBody>
            <a:bodyPr/>
            <a:lstStyle/>
            <a:p>
              <a:endParaRPr lang="en-US"/>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en-US"/>
              <a:t>B</a:t>
            </a:r>
            <a:r>
              <a:rPr lang="en-US"/>
              <a:t>-Tree Index </a:t>
            </a:r>
            <a:br>
              <a:rPr lang="en-US"/>
            </a:br>
            <a:r>
              <a:rPr lang="en-US" altLang="en-US"/>
              <a:t>Full Notes Page</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3522" name="Group 2"/>
          <p:cNvGrpSpPr>
            <a:grpSpLocks/>
          </p:cNvGrpSpPr>
          <p:nvPr/>
        </p:nvGrpSpPr>
        <p:grpSpPr bwMode="auto">
          <a:xfrm>
            <a:off x="1427163" y="3929063"/>
            <a:ext cx="457200" cy="261937"/>
            <a:chOff x="894" y="2475"/>
            <a:chExt cx="288" cy="165"/>
          </a:xfrm>
        </p:grpSpPr>
        <p:sp>
          <p:nvSpPr>
            <p:cNvPr id="363523" name="Freeform 3"/>
            <p:cNvSpPr>
              <a:spLocks/>
            </p:cNvSpPr>
            <p:nvPr/>
          </p:nvSpPr>
          <p:spPr bwMode="auto">
            <a:xfrm flipH="1" flipV="1">
              <a:off x="894" y="2574"/>
              <a:ext cx="288" cy="66"/>
            </a:xfrm>
            <a:custGeom>
              <a:avLst/>
              <a:gdLst/>
              <a:ahLst/>
              <a:cxnLst>
                <a:cxn ang="0">
                  <a:pos x="0" y="0"/>
                </a:cxn>
                <a:cxn ang="0">
                  <a:pos x="0" y="48"/>
                </a:cxn>
                <a:cxn ang="0">
                  <a:pos x="192" y="48"/>
                </a:cxn>
                <a:cxn ang="0">
                  <a:pos x="192" y="0"/>
                </a:cxn>
              </a:cxnLst>
              <a:rect l="0" t="0" r="r" b="b"/>
              <a:pathLst>
                <a:path w="192" h="48">
                  <a:moveTo>
                    <a:pt x="0" y="0"/>
                  </a:moveTo>
                  <a:lnTo>
                    <a:pt x="0" y="48"/>
                  </a:lnTo>
                  <a:lnTo>
                    <a:pt x="192" y="48"/>
                  </a:lnTo>
                  <a:lnTo>
                    <a:pt x="192" y="0"/>
                  </a:lnTo>
                </a:path>
              </a:pathLst>
            </a:custGeom>
            <a:noFill/>
            <a:ln w="25400" cap="flat" cmpd="sng">
              <a:solidFill>
                <a:schemeClr val="hlink"/>
              </a:solidFill>
              <a:prstDash val="solid"/>
              <a:round/>
              <a:headEnd type="none" w="sm" len="sm"/>
              <a:tailEnd type="none" w="sm" len="sm"/>
            </a:ln>
            <a:effectLst/>
          </p:spPr>
          <p:txBody>
            <a:bodyPr/>
            <a:lstStyle/>
            <a:p>
              <a:endParaRPr lang="en-US"/>
            </a:p>
          </p:txBody>
        </p:sp>
        <p:sp>
          <p:nvSpPr>
            <p:cNvPr id="363524" name="Line 4"/>
            <p:cNvSpPr>
              <a:spLocks noChangeShapeType="1"/>
            </p:cNvSpPr>
            <p:nvPr/>
          </p:nvSpPr>
          <p:spPr bwMode="auto">
            <a:xfrm flipH="1">
              <a:off x="1041" y="2475"/>
              <a:ext cx="0" cy="96"/>
            </a:xfrm>
            <a:prstGeom prst="line">
              <a:avLst/>
            </a:prstGeom>
            <a:noFill/>
            <a:ln w="25400">
              <a:solidFill>
                <a:schemeClr val="hlink"/>
              </a:solidFill>
              <a:round/>
              <a:headEnd type="none" w="sm" len="sm"/>
              <a:tailEnd type="none" w="sm" len="sm"/>
            </a:ln>
            <a:effectLst/>
          </p:spPr>
          <p:txBody>
            <a:bodyPr/>
            <a:lstStyle/>
            <a:p>
              <a:endParaRPr lang="en-US"/>
            </a:p>
          </p:txBody>
        </p:sp>
      </p:grpSp>
      <p:grpSp>
        <p:nvGrpSpPr>
          <p:cNvPr id="363525" name="Group 5"/>
          <p:cNvGrpSpPr>
            <a:grpSpLocks/>
          </p:cNvGrpSpPr>
          <p:nvPr/>
        </p:nvGrpSpPr>
        <p:grpSpPr bwMode="auto">
          <a:xfrm>
            <a:off x="1122363" y="4446588"/>
            <a:ext cx="285750" cy="239712"/>
            <a:chOff x="702" y="2801"/>
            <a:chExt cx="180" cy="151"/>
          </a:xfrm>
        </p:grpSpPr>
        <p:sp>
          <p:nvSpPr>
            <p:cNvPr id="363526" name="Freeform 6"/>
            <p:cNvSpPr>
              <a:spLocks/>
            </p:cNvSpPr>
            <p:nvPr/>
          </p:nvSpPr>
          <p:spPr bwMode="auto">
            <a:xfrm flipV="1">
              <a:off x="702" y="2886"/>
              <a:ext cx="180" cy="66"/>
            </a:xfrm>
            <a:custGeom>
              <a:avLst/>
              <a:gdLst/>
              <a:ahLst/>
              <a:cxnLst>
                <a:cxn ang="0">
                  <a:pos x="0" y="0"/>
                </a:cxn>
                <a:cxn ang="0">
                  <a:pos x="0" y="48"/>
                </a:cxn>
                <a:cxn ang="0">
                  <a:pos x="192" y="48"/>
                </a:cxn>
                <a:cxn ang="0">
                  <a:pos x="192" y="0"/>
                </a:cxn>
              </a:cxnLst>
              <a:rect l="0" t="0" r="r" b="b"/>
              <a:pathLst>
                <a:path w="192" h="48">
                  <a:moveTo>
                    <a:pt x="0" y="0"/>
                  </a:moveTo>
                  <a:lnTo>
                    <a:pt x="0" y="48"/>
                  </a:lnTo>
                  <a:lnTo>
                    <a:pt x="192" y="48"/>
                  </a:lnTo>
                  <a:lnTo>
                    <a:pt x="192" y="0"/>
                  </a:lnTo>
                </a:path>
              </a:pathLst>
            </a:custGeom>
            <a:noFill/>
            <a:ln w="25400" cap="flat" cmpd="sng">
              <a:solidFill>
                <a:schemeClr val="hlink"/>
              </a:solidFill>
              <a:prstDash val="solid"/>
              <a:round/>
              <a:headEnd type="none" w="sm" len="sm"/>
              <a:tailEnd type="none" w="sm" len="sm"/>
            </a:ln>
            <a:effectLst/>
          </p:spPr>
          <p:txBody>
            <a:bodyPr/>
            <a:lstStyle/>
            <a:p>
              <a:endParaRPr lang="en-US"/>
            </a:p>
          </p:txBody>
        </p:sp>
        <p:sp>
          <p:nvSpPr>
            <p:cNvPr id="363527" name="Line 7"/>
            <p:cNvSpPr>
              <a:spLocks noChangeShapeType="1"/>
            </p:cNvSpPr>
            <p:nvPr/>
          </p:nvSpPr>
          <p:spPr bwMode="auto">
            <a:xfrm>
              <a:off x="882" y="2801"/>
              <a:ext cx="0" cy="96"/>
            </a:xfrm>
            <a:prstGeom prst="line">
              <a:avLst/>
            </a:prstGeom>
            <a:noFill/>
            <a:ln w="25400">
              <a:solidFill>
                <a:schemeClr val="hlink"/>
              </a:solidFill>
              <a:round/>
              <a:headEnd type="none" w="sm" len="sm"/>
              <a:tailEnd type="none" w="sm" len="sm"/>
            </a:ln>
            <a:effectLst/>
          </p:spPr>
          <p:txBody>
            <a:bodyPr/>
            <a:lstStyle/>
            <a:p>
              <a:endParaRPr lang="en-US"/>
            </a:p>
          </p:txBody>
        </p:sp>
      </p:grpSp>
      <p:grpSp>
        <p:nvGrpSpPr>
          <p:cNvPr id="363528" name="Group 8"/>
          <p:cNvGrpSpPr>
            <a:grpSpLocks/>
          </p:cNvGrpSpPr>
          <p:nvPr/>
        </p:nvGrpSpPr>
        <p:grpSpPr bwMode="auto">
          <a:xfrm>
            <a:off x="1865313" y="4446588"/>
            <a:ext cx="285750" cy="239712"/>
            <a:chOff x="1170" y="2801"/>
            <a:chExt cx="180" cy="151"/>
          </a:xfrm>
        </p:grpSpPr>
        <p:sp>
          <p:nvSpPr>
            <p:cNvPr id="363529" name="Freeform 9"/>
            <p:cNvSpPr>
              <a:spLocks/>
            </p:cNvSpPr>
            <p:nvPr/>
          </p:nvSpPr>
          <p:spPr bwMode="auto">
            <a:xfrm flipH="1" flipV="1">
              <a:off x="1170" y="2886"/>
              <a:ext cx="180" cy="66"/>
            </a:xfrm>
            <a:custGeom>
              <a:avLst/>
              <a:gdLst/>
              <a:ahLst/>
              <a:cxnLst>
                <a:cxn ang="0">
                  <a:pos x="0" y="0"/>
                </a:cxn>
                <a:cxn ang="0">
                  <a:pos x="0" y="48"/>
                </a:cxn>
                <a:cxn ang="0">
                  <a:pos x="192" y="48"/>
                </a:cxn>
                <a:cxn ang="0">
                  <a:pos x="192" y="0"/>
                </a:cxn>
              </a:cxnLst>
              <a:rect l="0" t="0" r="r" b="b"/>
              <a:pathLst>
                <a:path w="192" h="48">
                  <a:moveTo>
                    <a:pt x="0" y="0"/>
                  </a:moveTo>
                  <a:lnTo>
                    <a:pt x="0" y="48"/>
                  </a:lnTo>
                  <a:lnTo>
                    <a:pt x="192" y="48"/>
                  </a:lnTo>
                  <a:lnTo>
                    <a:pt x="192" y="0"/>
                  </a:lnTo>
                </a:path>
              </a:pathLst>
            </a:custGeom>
            <a:noFill/>
            <a:ln w="25400" cap="flat" cmpd="sng">
              <a:solidFill>
                <a:schemeClr val="hlink"/>
              </a:solidFill>
              <a:prstDash val="solid"/>
              <a:round/>
              <a:headEnd type="none" w="sm" len="sm"/>
              <a:tailEnd type="none" w="sm" len="sm"/>
            </a:ln>
            <a:effectLst/>
          </p:spPr>
          <p:txBody>
            <a:bodyPr/>
            <a:lstStyle/>
            <a:p>
              <a:endParaRPr lang="en-US"/>
            </a:p>
          </p:txBody>
        </p:sp>
        <p:sp>
          <p:nvSpPr>
            <p:cNvPr id="363530" name="Line 10"/>
            <p:cNvSpPr>
              <a:spLocks noChangeShapeType="1"/>
            </p:cNvSpPr>
            <p:nvPr/>
          </p:nvSpPr>
          <p:spPr bwMode="auto">
            <a:xfrm flipH="1">
              <a:off x="1170" y="2801"/>
              <a:ext cx="0" cy="96"/>
            </a:xfrm>
            <a:prstGeom prst="line">
              <a:avLst/>
            </a:prstGeom>
            <a:noFill/>
            <a:ln w="25400">
              <a:solidFill>
                <a:schemeClr val="hlink"/>
              </a:solidFill>
              <a:round/>
              <a:headEnd type="none" w="sm" len="sm"/>
              <a:tailEnd type="none" w="sm" len="sm"/>
            </a:ln>
            <a:effectLst/>
          </p:spPr>
          <p:txBody>
            <a:bodyPr/>
            <a:lstStyle/>
            <a:p>
              <a:endParaRPr lang="en-US"/>
            </a:p>
          </p:txBody>
        </p:sp>
      </p:grpSp>
      <p:sp>
        <p:nvSpPr>
          <p:cNvPr id="363531" name="Freeform 11"/>
          <p:cNvSpPr>
            <a:spLocks/>
          </p:cNvSpPr>
          <p:nvPr/>
        </p:nvSpPr>
        <p:spPr bwMode="auto">
          <a:xfrm>
            <a:off x="1122363" y="5029200"/>
            <a:ext cx="228600" cy="76200"/>
          </a:xfrm>
          <a:custGeom>
            <a:avLst/>
            <a:gdLst/>
            <a:ahLst/>
            <a:cxnLst>
              <a:cxn ang="0">
                <a:pos x="0" y="0"/>
              </a:cxn>
              <a:cxn ang="0">
                <a:pos x="0" y="48"/>
              </a:cxn>
              <a:cxn ang="0">
                <a:pos x="192" y="48"/>
              </a:cxn>
              <a:cxn ang="0">
                <a:pos x="192" y="0"/>
              </a:cxn>
            </a:cxnLst>
            <a:rect l="0" t="0" r="r" b="b"/>
            <a:pathLst>
              <a:path w="192" h="48">
                <a:moveTo>
                  <a:pt x="0" y="0"/>
                </a:moveTo>
                <a:lnTo>
                  <a:pt x="0" y="48"/>
                </a:lnTo>
                <a:lnTo>
                  <a:pt x="192" y="48"/>
                </a:lnTo>
                <a:lnTo>
                  <a:pt x="192" y="0"/>
                </a:lnTo>
              </a:path>
            </a:pathLst>
          </a:custGeom>
          <a:noFill/>
          <a:ln w="25400" cap="flat" cmpd="sng">
            <a:solidFill>
              <a:schemeClr val="hlink"/>
            </a:solidFill>
            <a:prstDash val="solid"/>
            <a:round/>
            <a:headEnd type="none" w="sm" len="sm"/>
            <a:tailEnd type="none" w="sm" len="sm"/>
          </a:ln>
          <a:effectLst/>
        </p:spPr>
        <p:txBody>
          <a:bodyPr/>
          <a:lstStyle/>
          <a:p>
            <a:endParaRPr lang="en-US"/>
          </a:p>
        </p:txBody>
      </p:sp>
      <p:sp>
        <p:nvSpPr>
          <p:cNvPr id="363532" name="Freeform 12"/>
          <p:cNvSpPr>
            <a:spLocks/>
          </p:cNvSpPr>
          <p:nvPr/>
        </p:nvSpPr>
        <p:spPr bwMode="auto">
          <a:xfrm>
            <a:off x="1517650" y="5029200"/>
            <a:ext cx="228600" cy="76200"/>
          </a:xfrm>
          <a:custGeom>
            <a:avLst/>
            <a:gdLst/>
            <a:ahLst/>
            <a:cxnLst>
              <a:cxn ang="0">
                <a:pos x="0" y="0"/>
              </a:cxn>
              <a:cxn ang="0">
                <a:pos x="0" y="48"/>
              </a:cxn>
              <a:cxn ang="0">
                <a:pos x="192" y="48"/>
              </a:cxn>
              <a:cxn ang="0">
                <a:pos x="192" y="0"/>
              </a:cxn>
            </a:cxnLst>
            <a:rect l="0" t="0" r="r" b="b"/>
            <a:pathLst>
              <a:path w="192" h="48">
                <a:moveTo>
                  <a:pt x="0" y="0"/>
                </a:moveTo>
                <a:lnTo>
                  <a:pt x="0" y="48"/>
                </a:lnTo>
                <a:lnTo>
                  <a:pt x="192" y="48"/>
                </a:lnTo>
                <a:lnTo>
                  <a:pt x="192" y="0"/>
                </a:lnTo>
              </a:path>
            </a:pathLst>
          </a:custGeom>
          <a:noFill/>
          <a:ln w="25400" cap="flat" cmpd="sng">
            <a:solidFill>
              <a:schemeClr val="hlink"/>
            </a:solidFill>
            <a:prstDash val="solid"/>
            <a:round/>
            <a:headEnd type="none" w="sm" len="sm"/>
            <a:tailEnd type="none" w="sm" len="sm"/>
          </a:ln>
          <a:effectLst/>
        </p:spPr>
        <p:txBody>
          <a:bodyPr/>
          <a:lstStyle/>
          <a:p>
            <a:endParaRPr lang="en-US"/>
          </a:p>
        </p:txBody>
      </p:sp>
      <p:sp>
        <p:nvSpPr>
          <p:cNvPr id="363533" name="Freeform 13"/>
          <p:cNvSpPr>
            <a:spLocks/>
          </p:cNvSpPr>
          <p:nvPr/>
        </p:nvSpPr>
        <p:spPr bwMode="auto">
          <a:xfrm>
            <a:off x="1912938" y="5029200"/>
            <a:ext cx="228600" cy="76200"/>
          </a:xfrm>
          <a:custGeom>
            <a:avLst/>
            <a:gdLst/>
            <a:ahLst/>
            <a:cxnLst>
              <a:cxn ang="0">
                <a:pos x="0" y="0"/>
              </a:cxn>
              <a:cxn ang="0">
                <a:pos x="0" y="48"/>
              </a:cxn>
              <a:cxn ang="0">
                <a:pos x="192" y="48"/>
              </a:cxn>
              <a:cxn ang="0">
                <a:pos x="192" y="0"/>
              </a:cxn>
            </a:cxnLst>
            <a:rect l="0" t="0" r="r" b="b"/>
            <a:pathLst>
              <a:path w="192" h="48">
                <a:moveTo>
                  <a:pt x="0" y="0"/>
                </a:moveTo>
                <a:lnTo>
                  <a:pt x="0" y="48"/>
                </a:lnTo>
                <a:lnTo>
                  <a:pt x="192" y="48"/>
                </a:lnTo>
                <a:lnTo>
                  <a:pt x="192" y="0"/>
                </a:lnTo>
              </a:path>
            </a:pathLst>
          </a:custGeom>
          <a:noFill/>
          <a:ln w="25400" cap="flat" cmpd="sng">
            <a:solidFill>
              <a:schemeClr val="hlink"/>
            </a:solidFill>
            <a:prstDash val="solid"/>
            <a:round/>
            <a:headEnd type="none" w="sm" len="sm"/>
            <a:tailEnd type="none" w="sm" len="sm"/>
          </a:ln>
          <a:effectLst/>
        </p:spPr>
        <p:txBody>
          <a:bodyPr/>
          <a:lstStyle/>
          <a:p>
            <a:endParaRPr lang="en-US"/>
          </a:p>
        </p:txBody>
      </p:sp>
      <p:sp>
        <p:nvSpPr>
          <p:cNvPr id="363534" name="Rectangle 14"/>
          <p:cNvSpPr>
            <a:spLocks noChangeArrowheads="1"/>
          </p:cNvSpPr>
          <p:nvPr/>
        </p:nvSpPr>
        <p:spPr bwMode="auto">
          <a:xfrm>
            <a:off x="685800" y="6105525"/>
            <a:ext cx="1905000" cy="457200"/>
          </a:xfrm>
          <a:prstGeom prst="rect">
            <a:avLst/>
          </a:prstGeom>
          <a:noFill/>
          <a:ln w="9525">
            <a:noFill/>
            <a:miter lim="800000"/>
            <a:headEnd/>
            <a:tailEnd/>
          </a:ln>
          <a:effectLst/>
        </p:spPr>
        <p:txBody>
          <a:bodyPr wrap="none" anchor="ctr"/>
          <a:lstStyle/>
          <a:p>
            <a:endParaRPr lang="en-US"/>
          </a:p>
        </p:txBody>
      </p:sp>
      <p:sp>
        <p:nvSpPr>
          <p:cNvPr id="363535" name="Rectangle 15"/>
          <p:cNvSpPr>
            <a:spLocks noGrp="1" noChangeArrowheads="1"/>
          </p:cNvSpPr>
          <p:nvPr>
            <p:ph type="title"/>
          </p:nvPr>
        </p:nvSpPr>
        <p:spPr/>
        <p:txBody>
          <a:bodyPr/>
          <a:lstStyle/>
          <a:p>
            <a:r>
              <a:rPr lang="en-US"/>
              <a:t>Bitmap Indexes</a:t>
            </a:r>
          </a:p>
        </p:txBody>
      </p:sp>
      <p:grpSp>
        <p:nvGrpSpPr>
          <p:cNvPr id="363536" name="Group 16"/>
          <p:cNvGrpSpPr>
            <a:grpSpLocks/>
          </p:cNvGrpSpPr>
          <p:nvPr/>
        </p:nvGrpSpPr>
        <p:grpSpPr bwMode="auto">
          <a:xfrm>
            <a:off x="4394200" y="1600200"/>
            <a:ext cx="1584325" cy="2695575"/>
            <a:chOff x="2768" y="1008"/>
            <a:chExt cx="998" cy="1698"/>
          </a:xfrm>
        </p:grpSpPr>
        <p:sp>
          <p:nvSpPr>
            <p:cNvPr id="363537" name="Rectangle 17"/>
            <p:cNvSpPr>
              <a:spLocks noChangeArrowheads="1"/>
            </p:cNvSpPr>
            <p:nvPr/>
          </p:nvSpPr>
          <p:spPr bwMode="blackWhite">
            <a:xfrm>
              <a:off x="2768" y="1008"/>
              <a:ext cx="992" cy="1694"/>
            </a:xfrm>
            <a:prstGeom prst="rect">
              <a:avLst/>
            </a:prstGeom>
            <a:solidFill>
              <a:srgbClr val="919191"/>
            </a:solidFill>
            <a:ln w="9525">
              <a:noFill/>
              <a:miter lim="800000"/>
              <a:headEnd/>
              <a:tailEnd/>
            </a:ln>
            <a:effectLst/>
          </p:spPr>
          <p:txBody>
            <a:bodyPr wrap="none" anchor="ctr"/>
            <a:lstStyle/>
            <a:p>
              <a:endParaRPr lang="en-US"/>
            </a:p>
          </p:txBody>
        </p:sp>
        <p:sp>
          <p:nvSpPr>
            <p:cNvPr id="363538" name="AutoShape 18"/>
            <p:cNvSpPr>
              <a:spLocks noChangeArrowheads="1"/>
            </p:cNvSpPr>
            <p:nvPr/>
          </p:nvSpPr>
          <p:spPr bwMode="blackWhite">
            <a:xfrm rot="5400000" flipV="1">
              <a:off x="1929" y="1847"/>
              <a:ext cx="1694" cy="16"/>
            </a:xfrm>
            <a:custGeom>
              <a:avLst/>
              <a:gdLst>
                <a:gd name="G0" fmla="+- 211 0 0"/>
                <a:gd name="G1" fmla="+- 21600 0 211"/>
                <a:gd name="G2" fmla="*/ 211 1 2"/>
                <a:gd name="G3" fmla="+- 21600 0 G2"/>
                <a:gd name="G4" fmla="+/ 211 21600 2"/>
                <a:gd name="G5" fmla="+/ G1 0 2"/>
                <a:gd name="G6" fmla="*/ 21600 21600 211"/>
                <a:gd name="G7" fmla="*/ G6 1 2"/>
                <a:gd name="G8" fmla="+- 21600 0 G7"/>
                <a:gd name="G9" fmla="*/ 21600 1 2"/>
                <a:gd name="G10" fmla="+- 211 0 G9"/>
                <a:gd name="G11" fmla="?: G10 G8 0"/>
                <a:gd name="G12" fmla="?: G10 G7 21600"/>
                <a:gd name="T0" fmla="*/ 21494 w 21600"/>
                <a:gd name="T1" fmla="*/ 10800 h 21600"/>
                <a:gd name="T2" fmla="*/ 10800 w 21600"/>
                <a:gd name="T3" fmla="*/ 21600 h 21600"/>
                <a:gd name="T4" fmla="*/ 106 w 21600"/>
                <a:gd name="T5" fmla="*/ 10800 h 21600"/>
                <a:gd name="T6" fmla="*/ 10800 w 21600"/>
                <a:gd name="T7" fmla="*/ 0 h 21600"/>
                <a:gd name="T8" fmla="*/ 1906 w 21600"/>
                <a:gd name="T9" fmla="*/ 1906 h 21600"/>
                <a:gd name="T10" fmla="*/ 19694 w 21600"/>
                <a:gd name="T11" fmla="*/ 19694 h 21600"/>
              </a:gdLst>
              <a:ahLst/>
              <a:cxnLst>
                <a:cxn ang="0">
                  <a:pos x="T0" y="T1"/>
                </a:cxn>
                <a:cxn ang="0">
                  <a:pos x="T2" y="T3"/>
                </a:cxn>
                <a:cxn ang="0">
                  <a:pos x="T4" y="T5"/>
                </a:cxn>
                <a:cxn ang="0">
                  <a:pos x="T6" y="T7"/>
                </a:cxn>
              </a:cxnLst>
              <a:rect l="T8" t="T9" r="T10" b="T11"/>
              <a:pathLst>
                <a:path w="21600" h="21600">
                  <a:moveTo>
                    <a:pt x="0" y="0"/>
                  </a:moveTo>
                  <a:lnTo>
                    <a:pt x="211" y="21600"/>
                  </a:lnTo>
                  <a:lnTo>
                    <a:pt x="21389"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539" name="AutoShape 19"/>
            <p:cNvSpPr>
              <a:spLocks noChangeArrowheads="1"/>
            </p:cNvSpPr>
            <p:nvPr/>
          </p:nvSpPr>
          <p:spPr bwMode="blackWhite">
            <a:xfrm rot="-10800000" flipH="1" flipV="1">
              <a:off x="2768" y="1008"/>
              <a:ext cx="992" cy="18"/>
            </a:xfrm>
            <a:custGeom>
              <a:avLst/>
              <a:gdLst>
                <a:gd name="G0" fmla="+- 211 0 0"/>
                <a:gd name="G1" fmla="+- 21600 0 211"/>
                <a:gd name="G2" fmla="*/ 211 1 2"/>
                <a:gd name="G3" fmla="+- 21600 0 G2"/>
                <a:gd name="G4" fmla="+/ 211 21600 2"/>
                <a:gd name="G5" fmla="+/ G1 0 2"/>
                <a:gd name="G6" fmla="*/ 21600 21600 211"/>
                <a:gd name="G7" fmla="*/ G6 1 2"/>
                <a:gd name="G8" fmla="+- 21600 0 G7"/>
                <a:gd name="G9" fmla="*/ 21600 1 2"/>
                <a:gd name="G10" fmla="+- 211 0 G9"/>
                <a:gd name="G11" fmla="?: G10 G8 0"/>
                <a:gd name="G12" fmla="?: G10 G7 21600"/>
                <a:gd name="T0" fmla="*/ 21494 w 21600"/>
                <a:gd name="T1" fmla="*/ 10800 h 21600"/>
                <a:gd name="T2" fmla="*/ 10800 w 21600"/>
                <a:gd name="T3" fmla="*/ 21600 h 21600"/>
                <a:gd name="T4" fmla="*/ 106 w 21600"/>
                <a:gd name="T5" fmla="*/ 10800 h 21600"/>
                <a:gd name="T6" fmla="*/ 10800 w 21600"/>
                <a:gd name="T7" fmla="*/ 0 h 21600"/>
                <a:gd name="T8" fmla="*/ 1906 w 21600"/>
                <a:gd name="T9" fmla="*/ 1906 h 21600"/>
                <a:gd name="T10" fmla="*/ 19694 w 21600"/>
                <a:gd name="T11" fmla="*/ 19694 h 21600"/>
              </a:gdLst>
              <a:ahLst/>
              <a:cxnLst>
                <a:cxn ang="0">
                  <a:pos x="T0" y="T1"/>
                </a:cxn>
                <a:cxn ang="0">
                  <a:pos x="T2" y="T3"/>
                </a:cxn>
                <a:cxn ang="0">
                  <a:pos x="T4" y="T5"/>
                </a:cxn>
                <a:cxn ang="0">
                  <a:pos x="T6" y="T7"/>
                </a:cxn>
              </a:cxnLst>
              <a:rect l="T8" t="T9" r="T10" b="T11"/>
              <a:pathLst>
                <a:path w="21600" h="21600">
                  <a:moveTo>
                    <a:pt x="0" y="0"/>
                  </a:moveTo>
                  <a:lnTo>
                    <a:pt x="211" y="21600"/>
                  </a:lnTo>
                  <a:lnTo>
                    <a:pt x="21389"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540" name="AutoShape 20"/>
            <p:cNvSpPr>
              <a:spLocks noChangeArrowheads="1"/>
            </p:cNvSpPr>
            <p:nvPr/>
          </p:nvSpPr>
          <p:spPr bwMode="blackWhite">
            <a:xfrm rot="-5400000" flipH="1" flipV="1">
              <a:off x="2911" y="1847"/>
              <a:ext cx="1694" cy="16"/>
            </a:xfrm>
            <a:custGeom>
              <a:avLst/>
              <a:gdLst>
                <a:gd name="G0" fmla="+- 211 0 0"/>
                <a:gd name="G1" fmla="+- 21600 0 211"/>
                <a:gd name="G2" fmla="*/ 211 1 2"/>
                <a:gd name="G3" fmla="+- 21600 0 G2"/>
                <a:gd name="G4" fmla="+/ 211 21600 2"/>
                <a:gd name="G5" fmla="+/ G1 0 2"/>
                <a:gd name="G6" fmla="*/ 21600 21600 211"/>
                <a:gd name="G7" fmla="*/ G6 1 2"/>
                <a:gd name="G8" fmla="+- 21600 0 G7"/>
                <a:gd name="G9" fmla="*/ 21600 1 2"/>
                <a:gd name="G10" fmla="+- 211 0 G9"/>
                <a:gd name="G11" fmla="?: G10 G8 0"/>
                <a:gd name="G12" fmla="?: G10 G7 21600"/>
                <a:gd name="T0" fmla="*/ 21494 w 21600"/>
                <a:gd name="T1" fmla="*/ 10800 h 21600"/>
                <a:gd name="T2" fmla="*/ 10800 w 21600"/>
                <a:gd name="T3" fmla="*/ 21600 h 21600"/>
                <a:gd name="T4" fmla="*/ 106 w 21600"/>
                <a:gd name="T5" fmla="*/ 10800 h 21600"/>
                <a:gd name="T6" fmla="*/ 10800 w 21600"/>
                <a:gd name="T7" fmla="*/ 0 h 21600"/>
                <a:gd name="T8" fmla="*/ 1906 w 21600"/>
                <a:gd name="T9" fmla="*/ 1906 h 21600"/>
                <a:gd name="T10" fmla="*/ 19694 w 21600"/>
                <a:gd name="T11" fmla="*/ 19694 h 21600"/>
              </a:gdLst>
              <a:ahLst/>
              <a:cxnLst>
                <a:cxn ang="0">
                  <a:pos x="T0" y="T1"/>
                </a:cxn>
                <a:cxn ang="0">
                  <a:pos x="T2" y="T3"/>
                </a:cxn>
                <a:cxn ang="0">
                  <a:pos x="T4" y="T5"/>
                </a:cxn>
                <a:cxn ang="0">
                  <a:pos x="T6" y="T7"/>
                </a:cxn>
              </a:cxnLst>
              <a:rect l="T8" t="T9" r="T10" b="T11"/>
              <a:pathLst>
                <a:path w="21600" h="21600">
                  <a:moveTo>
                    <a:pt x="0" y="0"/>
                  </a:moveTo>
                  <a:lnTo>
                    <a:pt x="211" y="21600"/>
                  </a:lnTo>
                  <a:lnTo>
                    <a:pt x="21389"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541" name="AutoShape 21"/>
            <p:cNvSpPr>
              <a:spLocks noChangeArrowheads="1"/>
            </p:cNvSpPr>
            <p:nvPr/>
          </p:nvSpPr>
          <p:spPr bwMode="blackWhite">
            <a:xfrm flipV="1">
              <a:off x="2768" y="2690"/>
              <a:ext cx="992" cy="16"/>
            </a:xfrm>
            <a:custGeom>
              <a:avLst/>
              <a:gdLst>
                <a:gd name="G0" fmla="+- 211 0 0"/>
                <a:gd name="G1" fmla="+- 21600 0 211"/>
                <a:gd name="G2" fmla="*/ 211 1 2"/>
                <a:gd name="G3" fmla="+- 21600 0 G2"/>
                <a:gd name="G4" fmla="+/ 211 21600 2"/>
                <a:gd name="G5" fmla="+/ G1 0 2"/>
                <a:gd name="G6" fmla="*/ 21600 21600 211"/>
                <a:gd name="G7" fmla="*/ G6 1 2"/>
                <a:gd name="G8" fmla="+- 21600 0 G7"/>
                <a:gd name="G9" fmla="*/ 21600 1 2"/>
                <a:gd name="G10" fmla="+- 211 0 G9"/>
                <a:gd name="G11" fmla="?: G10 G8 0"/>
                <a:gd name="G12" fmla="?: G10 G7 21600"/>
                <a:gd name="T0" fmla="*/ 21494 w 21600"/>
                <a:gd name="T1" fmla="*/ 10800 h 21600"/>
                <a:gd name="T2" fmla="*/ 10800 w 21600"/>
                <a:gd name="T3" fmla="*/ 21600 h 21600"/>
                <a:gd name="T4" fmla="*/ 106 w 21600"/>
                <a:gd name="T5" fmla="*/ 10800 h 21600"/>
                <a:gd name="T6" fmla="*/ 10800 w 21600"/>
                <a:gd name="T7" fmla="*/ 0 h 21600"/>
                <a:gd name="T8" fmla="*/ 1906 w 21600"/>
                <a:gd name="T9" fmla="*/ 1906 h 21600"/>
                <a:gd name="T10" fmla="*/ 19694 w 21600"/>
                <a:gd name="T11" fmla="*/ 19694 h 21600"/>
              </a:gdLst>
              <a:ahLst/>
              <a:cxnLst>
                <a:cxn ang="0">
                  <a:pos x="T0" y="T1"/>
                </a:cxn>
                <a:cxn ang="0">
                  <a:pos x="T2" y="T3"/>
                </a:cxn>
                <a:cxn ang="0">
                  <a:pos x="T4" y="T5"/>
                </a:cxn>
                <a:cxn ang="0">
                  <a:pos x="T6" y="T7"/>
                </a:cxn>
              </a:cxnLst>
              <a:rect l="T8" t="T9" r="T10" b="T11"/>
              <a:pathLst>
                <a:path w="21600" h="21600">
                  <a:moveTo>
                    <a:pt x="0" y="0"/>
                  </a:moveTo>
                  <a:lnTo>
                    <a:pt x="211" y="21600"/>
                  </a:lnTo>
                  <a:lnTo>
                    <a:pt x="21389" y="21600"/>
                  </a:lnTo>
                  <a:lnTo>
                    <a:pt x="21600" y="0"/>
                  </a:lnTo>
                  <a:close/>
                </a:path>
              </a:pathLst>
            </a:custGeom>
            <a:solidFill>
              <a:srgbClr val="414141"/>
            </a:solidFill>
            <a:ln w="9525">
              <a:noFill/>
              <a:miter lim="800000"/>
              <a:headEnd/>
              <a:tailEnd/>
            </a:ln>
            <a:effectLst/>
          </p:spPr>
          <p:txBody>
            <a:bodyPr wrap="none" anchor="ctr"/>
            <a:lstStyle/>
            <a:p>
              <a:endParaRPr lang="en-US"/>
            </a:p>
          </p:txBody>
        </p:sp>
      </p:grpSp>
      <p:grpSp>
        <p:nvGrpSpPr>
          <p:cNvPr id="363542" name="Group 22"/>
          <p:cNvGrpSpPr>
            <a:grpSpLocks/>
          </p:cNvGrpSpPr>
          <p:nvPr/>
        </p:nvGrpSpPr>
        <p:grpSpPr bwMode="auto">
          <a:xfrm>
            <a:off x="4557713" y="4098925"/>
            <a:ext cx="1273175" cy="84138"/>
            <a:chOff x="2871" y="2582"/>
            <a:chExt cx="802" cy="53"/>
          </a:xfrm>
        </p:grpSpPr>
        <p:sp>
          <p:nvSpPr>
            <p:cNvPr id="363543" name="Rectangle 23"/>
            <p:cNvSpPr>
              <a:spLocks noChangeArrowheads="1"/>
            </p:cNvSpPr>
            <p:nvPr/>
          </p:nvSpPr>
          <p:spPr bwMode="auto">
            <a:xfrm>
              <a:off x="2871" y="2582"/>
              <a:ext cx="226" cy="53"/>
            </a:xfrm>
            <a:prstGeom prst="rect">
              <a:avLst/>
            </a:prstGeom>
            <a:solidFill>
              <a:srgbClr val="DADADA"/>
            </a:solidFill>
            <a:ln w="9525">
              <a:noFill/>
              <a:miter lim="800000"/>
              <a:headEnd/>
              <a:tailEnd/>
            </a:ln>
            <a:effectLst/>
          </p:spPr>
          <p:txBody>
            <a:bodyPr wrap="none" anchor="ctr"/>
            <a:lstStyle/>
            <a:p>
              <a:endParaRPr lang="en-US"/>
            </a:p>
          </p:txBody>
        </p:sp>
        <p:sp>
          <p:nvSpPr>
            <p:cNvPr id="363544" name="Rectangle 24"/>
            <p:cNvSpPr>
              <a:spLocks noChangeArrowheads="1"/>
            </p:cNvSpPr>
            <p:nvPr/>
          </p:nvSpPr>
          <p:spPr bwMode="auto">
            <a:xfrm>
              <a:off x="3124" y="2582"/>
              <a:ext cx="148" cy="53"/>
            </a:xfrm>
            <a:prstGeom prst="rect">
              <a:avLst/>
            </a:prstGeom>
            <a:solidFill>
              <a:srgbClr val="DADADA"/>
            </a:solidFill>
            <a:ln w="9525">
              <a:noFill/>
              <a:miter lim="800000"/>
              <a:headEnd/>
              <a:tailEnd/>
            </a:ln>
            <a:effectLst/>
          </p:spPr>
          <p:txBody>
            <a:bodyPr wrap="none" anchor="ctr"/>
            <a:lstStyle/>
            <a:p>
              <a:endParaRPr lang="en-US"/>
            </a:p>
          </p:txBody>
        </p:sp>
        <p:sp>
          <p:nvSpPr>
            <p:cNvPr id="363545" name="Rectangle 25"/>
            <p:cNvSpPr>
              <a:spLocks noChangeArrowheads="1"/>
            </p:cNvSpPr>
            <p:nvPr/>
          </p:nvSpPr>
          <p:spPr bwMode="auto">
            <a:xfrm>
              <a:off x="3307" y="2582"/>
              <a:ext cx="366" cy="53"/>
            </a:xfrm>
            <a:prstGeom prst="rect">
              <a:avLst/>
            </a:prstGeom>
            <a:solidFill>
              <a:srgbClr val="DADADA"/>
            </a:solidFill>
            <a:ln w="9525">
              <a:noFill/>
              <a:miter lim="800000"/>
              <a:headEnd/>
              <a:tailEnd/>
            </a:ln>
            <a:effectLst/>
          </p:spPr>
          <p:txBody>
            <a:bodyPr wrap="none" anchor="ctr"/>
            <a:lstStyle/>
            <a:p>
              <a:endParaRPr lang="en-US"/>
            </a:p>
          </p:txBody>
        </p:sp>
      </p:grpSp>
      <p:grpSp>
        <p:nvGrpSpPr>
          <p:cNvPr id="363546" name="Group 26"/>
          <p:cNvGrpSpPr>
            <a:grpSpLocks/>
          </p:cNvGrpSpPr>
          <p:nvPr/>
        </p:nvGrpSpPr>
        <p:grpSpPr bwMode="auto">
          <a:xfrm>
            <a:off x="4557713" y="4086225"/>
            <a:ext cx="360362" cy="107950"/>
            <a:chOff x="2871" y="2574"/>
            <a:chExt cx="227" cy="68"/>
          </a:xfrm>
        </p:grpSpPr>
        <p:sp>
          <p:nvSpPr>
            <p:cNvPr id="363547" name="Freeform 27"/>
            <p:cNvSpPr>
              <a:spLocks/>
            </p:cNvSpPr>
            <p:nvPr/>
          </p:nvSpPr>
          <p:spPr bwMode="auto">
            <a:xfrm>
              <a:off x="2871" y="2574"/>
              <a:ext cx="227" cy="68"/>
            </a:xfrm>
            <a:custGeom>
              <a:avLst/>
              <a:gdLst/>
              <a:ahLst/>
              <a:cxnLst>
                <a:cxn ang="0">
                  <a:pos x="226" y="0"/>
                </a:cxn>
                <a:cxn ang="0">
                  <a:pos x="226" y="67"/>
                </a:cxn>
                <a:cxn ang="0">
                  <a:pos x="0" y="67"/>
                </a:cxn>
              </a:cxnLst>
              <a:rect l="0" t="0" r="r" b="b"/>
              <a:pathLst>
                <a:path w="227" h="68">
                  <a:moveTo>
                    <a:pt x="226" y="0"/>
                  </a:moveTo>
                  <a:lnTo>
                    <a:pt x="226"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548" name="Freeform 28"/>
            <p:cNvSpPr>
              <a:spLocks/>
            </p:cNvSpPr>
            <p:nvPr/>
          </p:nvSpPr>
          <p:spPr bwMode="auto">
            <a:xfrm>
              <a:off x="2871" y="2574"/>
              <a:ext cx="227" cy="68"/>
            </a:xfrm>
            <a:custGeom>
              <a:avLst/>
              <a:gdLst/>
              <a:ahLst/>
              <a:cxnLst>
                <a:cxn ang="0">
                  <a:pos x="0" y="67"/>
                </a:cxn>
                <a:cxn ang="0">
                  <a:pos x="0" y="0"/>
                </a:cxn>
                <a:cxn ang="0">
                  <a:pos x="226" y="0"/>
                </a:cxn>
              </a:cxnLst>
              <a:rect l="0" t="0" r="r" b="b"/>
              <a:pathLst>
                <a:path w="227" h="68">
                  <a:moveTo>
                    <a:pt x="0" y="67"/>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49" name="Group 29"/>
          <p:cNvGrpSpPr>
            <a:grpSpLocks/>
          </p:cNvGrpSpPr>
          <p:nvPr/>
        </p:nvGrpSpPr>
        <p:grpSpPr bwMode="auto">
          <a:xfrm>
            <a:off x="4959350" y="4086225"/>
            <a:ext cx="236538" cy="107950"/>
            <a:chOff x="3124" y="2574"/>
            <a:chExt cx="149" cy="68"/>
          </a:xfrm>
        </p:grpSpPr>
        <p:sp>
          <p:nvSpPr>
            <p:cNvPr id="363550" name="Freeform 30"/>
            <p:cNvSpPr>
              <a:spLocks/>
            </p:cNvSpPr>
            <p:nvPr/>
          </p:nvSpPr>
          <p:spPr bwMode="auto">
            <a:xfrm>
              <a:off x="3124" y="2574"/>
              <a:ext cx="149" cy="68"/>
            </a:xfrm>
            <a:custGeom>
              <a:avLst/>
              <a:gdLst/>
              <a:ahLst/>
              <a:cxnLst>
                <a:cxn ang="0">
                  <a:pos x="148" y="0"/>
                </a:cxn>
                <a:cxn ang="0">
                  <a:pos x="148" y="67"/>
                </a:cxn>
                <a:cxn ang="0">
                  <a:pos x="0" y="67"/>
                </a:cxn>
              </a:cxnLst>
              <a:rect l="0" t="0" r="r" b="b"/>
              <a:pathLst>
                <a:path w="149" h="68">
                  <a:moveTo>
                    <a:pt x="148" y="0"/>
                  </a:moveTo>
                  <a:lnTo>
                    <a:pt x="148" y="67"/>
                  </a:lnTo>
                  <a:lnTo>
                    <a:pt x="0" y="67"/>
                  </a:lnTo>
                </a:path>
              </a:pathLst>
            </a:custGeom>
            <a:solidFill>
              <a:srgbClr val="FF3300"/>
            </a:solidFill>
            <a:ln w="12700" cap="rnd" cmpd="sng">
              <a:solidFill>
                <a:srgbClr val="000000"/>
              </a:solidFill>
              <a:prstDash val="solid"/>
              <a:round/>
              <a:headEnd type="none" w="sm" len="sm"/>
              <a:tailEnd type="none" w="sm" len="sm"/>
            </a:ln>
            <a:effectLst/>
          </p:spPr>
          <p:txBody>
            <a:bodyPr/>
            <a:lstStyle/>
            <a:p>
              <a:endParaRPr lang="en-US"/>
            </a:p>
          </p:txBody>
        </p:sp>
        <p:sp>
          <p:nvSpPr>
            <p:cNvPr id="363551" name="Freeform 31"/>
            <p:cNvSpPr>
              <a:spLocks/>
            </p:cNvSpPr>
            <p:nvPr/>
          </p:nvSpPr>
          <p:spPr bwMode="auto">
            <a:xfrm>
              <a:off x="3124" y="2574"/>
              <a:ext cx="149" cy="68"/>
            </a:xfrm>
            <a:custGeom>
              <a:avLst/>
              <a:gdLst/>
              <a:ahLst/>
              <a:cxnLst>
                <a:cxn ang="0">
                  <a:pos x="0" y="67"/>
                </a:cxn>
                <a:cxn ang="0">
                  <a:pos x="0" y="0"/>
                </a:cxn>
                <a:cxn ang="0">
                  <a:pos x="148" y="0"/>
                </a:cxn>
              </a:cxnLst>
              <a:rect l="0" t="0" r="r" b="b"/>
              <a:pathLst>
                <a:path w="149" h="68">
                  <a:moveTo>
                    <a:pt x="0" y="67"/>
                  </a:moveTo>
                  <a:lnTo>
                    <a:pt x="0" y="0"/>
                  </a:lnTo>
                  <a:lnTo>
                    <a:pt x="148" y="0"/>
                  </a:lnTo>
                </a:path>
              </a:pathLst>
            </a:custGeom>
            <a:solidFill>
              <a:srgbClr val="FF33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52" name="Group 32"/>
          <p:cNvGrpSpPr>
            <a:grpSpLocks/>
          </p:cNvGrpSpPr>
          <p:nvPr/>
        </p:nvGrpSpPr>
        <p:grpSpPr bwMode="auto">
          <a:xfrm>
            <a:off x="5235575" y="4086225"/>
            <a:ext cx="596900" cy="107950"/>
            <a:chOff x="3298" y="2574"/>
            <a:chExt cx="376" cy="68"/>
          </a:xfrm>
        </p:grpSpPr>
        <p:sp>
          <p:nvSpPr>
            <p:cNvPr id="363553" name="Freeform 33"/>
            <p:cNvSpPr>
              <a:spLocks/>
            </p:cNvSpPr>
            <p:nvPr/>
          </p:nvSpPr>
          <p:spPr bwMode="auto">
            <a:xfrm>
              <a:off x="3298" y="2574"/>
              <a:ext cx="376" cy="68"/>
            </a:xfrm>
            <a:custGeom>
              <a:avLst/>
              <a:gdLst/>
              <a:ahLst/>
              <a:cxnLst>
                <a:cxn ang="0">
                  <a:pos x="375" y="0"/>
                </a:cxn>
                <a:cxn ang="0">
                  <a:pos x="375" y="67"/>
                </a:cxn>
                <a:cxn ang="0">
                  <a:pos x="0" y="67"/>
                </a:cxn>
              </a:cxnLst>
              <a:rect l="0" t="0" r="r" b="b"/>
              <a:pathLst>
                <a:path w="376" h="68">
                  <a:moveTo>
                    <a:pt x="375" y="0"/>
                  </a:moveTo>
                  <a:lnTo>
                    <a:pt x="375"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554" name="Freeform 34"/>
            <p:cNvSpPr>
              <a:spLocks/>
            </p:cNvSpPr>
            <p:nvPr/>
          </p:nvSpPr>
          <p:spPr bwMode="auto">
            <a:xfrm>
              <a:off x="3298" y="2574"/>
              <a:ext cx="376" cy="68"/>
            </a:xfrm>
            <a:custGeom>
              <a:avLst/>
              <a:gdLst/>
              <a:ahLst/>
              <a:cxnLst>
                <a:cxn ang="0">
                  <a:pos x="0" y="67"/>
                </a:cxn>
                <a:cxn ang="0">
                  <a:pos x="0" y="0"/>
                </a:cxn>
                <a:cxn ang="0">
                  <a:pos x="375" y="0"/>
                </a:cxn>
              </a:cxnLst>
              <a:rect l="0" t="0" r="r" b="b"/>
              <a:pathLst>
                <a:path w="376" h="68">
                  <a:moveTo>
                    <a:pt x="0" y="67"/>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55" name="Group 35"/>
          <p:cNvGrpSpPr>
            <a:grpSpLocks/>
          </p:cNvGrpSpPr>
          <p:nvPr/>
        </p:nvGrpSpPr>
        <p:grpSpPr bwMode="auto">
          <a:xfrm>
            <a:off x="4557713" y="3965575"/>
            <a:ext cx="1273175" cy="82550"/>
            <a:chOff x="2871" y="2498"/>
            <a:chExt cx="802" cy="52"/>
          </a:xfrm>
        </p:grpSpPr>
        <p:sp>
          <p:nvSpPr>
            <p:cNvPr id="363556" name="Rectangle 36"/>
            <p:cNvSpPr>
              <a:spLocks noChangeArrowheads="1"/>
            </p:cNvSpPr>
            <p:nvPr/>
          </p:nvSpPr>
          <p:spPr bwMode="auto">
            <a:xfrm>
              <a:off x="2871" y="2498"/>
              <a:ext cx="226" cy="52"/>
            </a:xfrm>
            <a:prstGeom prst="rect">
              <a:avLst/>
            </a:prstGeom>
            <a:solidFill>
              <a:srgbClr val="DADADA"/>
            </a:solidFill>
            <a:ln w="9525">
              <a:noFill/>
              <a:miter lim="800000"/>
              <a:headEnd/>
              <a:tailEnd/>
            </a:ln>
            <a:effectLst/>
          </p:spPr>
          <p:txBody>
            <a:bodyPr wrap="none" anchor="ctr"/>
            <a:lstStyle/>
            <a:p>
              <a:endParaRPr lang="en-US"/>
            </a:p>
          </p:txBody>
        </p:sp>
        <p:sp>
          <p:nvSpPr>
            <p:cNvPr id="363557" name="Rectangle 37"/>
            <p:cNvSpPr>
              <a:spLocks noChangeArrowheads="1"/>
            </p:cNvSpPr>
            <p:nvPr/>
          </p:nvSpPr>
          <p:spPr bwMode="auto">
            <a:xfrm>
              <a:off x="3124" y="2498"/>
              <a:ext cx="148" cy="52"/>
            </a:xfrm>
            <a:prstGeom prst="rect">
              <a:avLst/>
            </a:prstGeom>
            <a:solidFill>
              <a:srgbClr val="DADADA"/>
            </a:solidFill>
            <a:ln w="9525">
              <a:noFill/>
              <a:miter lim="800000"/>
              <a:headEnd/>
              <a:tailEnd/>
            </a:ln>
            <a:effectLst/>
          </p:spPr>
          <p:txBody>
            <a:bodyPr wrap="none" anchor="ctr"/>
            <a:lstStyle/>
            <a:p>
              <a:endParaRPr lang="en-US"/>
            </a:p>
          </p:txBody>
        </p:sp>
        <p:sp>
          <p:nvSpPr>
            <p:cNvPr id="363558" name="Rectangle 38"/>
            <p:cNvSpPr>
              <a:spLocks noChangeArrowheads="1"/>
            </p:cNvSpPr>
            <p:nvPr/>
          </p:nvSpPr>
          <p:spPr bwMode="auto">
            <a:xfrm>
              <a:off x="3307" y="2498"/>
              <a:ext cx="366" cy="52"/>
            </a:xfrm>
            <a:prstGeom prst="rect">
              <a:avLst/>
            </a:prstGeom>
            <a:solidFill>
              <a:srgbClr val="DADADA"/>
            </a:solidFill>
            <a:ln w="9525">
              <a:noFill/>
              <a:miter lim="800000"/>
              <a:headEnd/>
              <a:tailEnd/>
            </a:ln>
            <a:effectLst/>
          </p:spPr>
          <p:txBody>
            <a:bodyPr wrap="none" anchor="ctr"/>
            <a:lstStyle/>
            <a:p>
              <a:endParaRPr lang="en-US"/>
            </a:p>
          </p:txBody>
        </p:sp>
      </p:grpSp>
      <p:grpSp>
        <p:nvGrpSpPr>
          <p:cNvPr id="363559" name="Group 39"/>
          <p:cNvGrpSpPr>
            <a:grpSpLocks/>
          </p:cNvGrpSpPr>
          <p:nvPr/>
        </p:nvGrpSpPr>
        <p:grpSpPr bwMode="auto">
          <a:xfrm>
            <a:off x="4557713" y="3952875"/>
            <a:ext cx="360362" cy="106363"/>
            <a:chOff x="2871" y="2490"/>
            <a:chExt cx="227" cy="67"/>
          </a:xfrm>
        </p:grpSpPr>
        <p:sp>
          <p:nvSpPr>
            <p:cNvPr id="363560" name="Freeform 40"/>
            <p:cNvSpPr>
              <a:spLocks/>
            </p:cNvSpPr>
            <p:nvPr/>
          </p:nvSpPr>
          <p:spPr bwMode="auto">
            <a:xfrm>
              <a:off x="2871" y="2490"/>
              <a:ext cx="227" cy="67"/>
            </a:xfrm>
            <a:custGeom>
              <a:avLst/>
              <a:gdLst/>
              <a:ahLst/>
              <a:cxnLst>
                <a:cxn ang="0">
                  <a:pos x="226" y="0"/>
                </a:cxn>
                <a:cxn ang="0">
                  <a:pos x="226" y="66"/>
                </a:cxn>
                <a:cxn ang="0">
                  <a:pos x="0" y="66"/>
                </a:cxn>
              </a:cxnLst>
              <a:rect l="0" t="0" r="r" b="b"/>
              <a:pathLst>
                <a:path w="227" h="67">
                  <a:moveTo>
                    <a:pt x="226" y="0"/>
                  </a:moveTo>
                  <a:lnTo>
                    <a:pt x="226" y="66"/>
                  </a:lnTo>
                  <a:lnTo>
                    <a:pt x="0" y="66"/>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561" name="Freeform 41"/>
            <p:cNvSpPr>
              <a:spLocks/>
            </p:cNvSpPr>
            <p:nvPr/>
          </p:nvSpPr>
          <p:spPr bwMode="auto">
            <a:xfrm>
              <a:off x="2871" y="2490"/>
              <a:ext cx="227" cy="67"/>
            </a:xfrm>
            <a:custGeom>
              <a:avLst/>
              <a:gdLst/>
              <a:ahLst/>
              <a:cxnLst>
                <a:cxn ang="0">
                  <a:pos x="0" y="66"/>
                </a:cxn>
                <a:cxn ang="0">
                  <a:pos x="0" y="0"/>
                </a:cxn>
                <a:cxn ang="0">
                  <a:pos x="226" y="0"/>
                </a:cxn>
              </a:cxnLst>
              <a:rect l="0" t="0" r="r" b="b"/>
              <a:pathLst>
                <a:path w="227" h="67">
                  <a:moveTo>
                    <a:pt x="0" y="66"/>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62" name="Group 42"/>
          <p:cNvGrpSpPr>
            <a:grpSpLocks/>
          </p:cNvGrpSpPr>
          <p:nvPr/>
        </p:nvGrpSpPr>
        <p:grpSpPr bwMode="auto">
          <a:xfrm>
            <a:off x="4959350" y="3952875"/>
            <a:ext cx="236538" cy="106363"/>
            <a:chOff x="3124" y="2490"/>
            <a:chExt cx="149" cy="67"/>
          </a:xfrm>
        </p:grpSpPr>
        <p:sp>
          <p:nvSpPr>
            <p:cNvPr id="363563" name="Freeform 43"/>
            <p:cNvSpPr>
              <a:spLocks/>
            </p:cNvSpPr>
            <p:nvPr/>
          </p:nvSpPr>
          <p:spPr bwMode="auto">
            <a:xfrm>
              <a:off x="3124" y="2490"/>
              <a:ext cx="149" cy="67"/>
            </a:xfrm>
            <a:custGeom>
              <a:avLst/>
              <a:gdLst/>
              <a:ahLst/>
              <a:cxnLst>
                <a:cxn ang="0">
                  <a:pos x="148" y="0"/>
                </a:cxn>
                <a:cxn ang="0">
                  <a:pos x="148" y="66"/>
                </a:cxn>
                <a:cxn ang="0">
                  <a:pos x="0" y="66"/>
                </a:cxn>
              </a:cxnLst>
              <a:rect l="0" t="0" r="r" b="b"/>
              <a:pathLst>
                <a:path w="149" h="67">
                  <a:moveTo>
                    <a:pt x="148" y="0"/>
                  </a:moveTo>
                  <a:lnTo>
                    <a:pt x="148" y="66"/>
                  </a:lnTo>
                  <a:lnTo>
                    <a:pt x="0" y="66"/>
                  </a:lnTo>
                </a:path>
              </a:pathLst>
            </a:custGeom>
            <a:solidFill>
              <a:srgbClr val="FAFD00"/>
            </a:solidFill>
            <a:ln w="12700" cap="rnd" cmpd="sng">
              <a:solidFill>
                <a:srgbClr val="000000"/>
              </a:solidFill>
              <a:prstDash val="solid"/>
              <a:round/>
              <a:headEnd type="none" w="sm" len="sm"/>
              <a:tailEnd type="none" w="sm" len="sm"/>
            </a:ln>
            <a:effectLst/>
          </p:spPr>
          <p:txBody>
            <a:bodyPr/>
            <a:lstStyle/>
            <a:p>
              <a:endParaRPr lang="en-US"/>
            </a:p>
          </p:txBody>
        </p:sp>
        <p:sp>
          <p:nvSpPr>
            <p:cNvPr id="363564" name="Freeform 44"/>
            <p:cNvSpPr>
              <a:spLocks/>
            </p:cNvSpPr>
            <p:nvPr/>
          </p:nvSpPr>
          <p:spPr bwMode="auto">
            <a:xfrm>
              <a:off x="3124" y="2490"/>
              <a:ext cx="149" cy="67"/>
            </a:xfrm>
            <a:custGeom>
              <a:avLst/>
              <a:gdLst/>
              <a:ahLst/>
              <a:cxnLst>
                <a:cxn ang="0">
                  <a:pos x="0" y="66"/>
                </a:cxn>
                <a:cxn ang="0">
                  <a:pos x="0" y="0"/>
                </a:cxn>
                <a:cxn ang="0">
                  <a:pos x="148" y="0"/>
                </a:cxn>
              </a:cxnLst>
              <a:rect l="0" t="0" r="r" b="b"/>
              <a:pathLst>
                <a:path w="149" h="67">
                  <a:moveTo>
                    <a:pt x="0" y="66"/>
                  </a:moveTo>
                  <a:lnTo>
                    <a:pt x="0" y="0"/>
                  </a:lnTo>
                  <a:lnTo>
                    <a:pt x="148" y="0"/>
                  </a:lnTo>
                </a:path>
              </a:pathLst>
            </a:custGeom>
            <a:solidFill>
              <a:srgbClr val="FAFD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65" name="Group 45"/>
          <p:cNvGrpSpPr>
            <a:grpSpLocks/>
          </p:cNvGrpSpPr>
          <p:nvPr/>
        </p:nvGrpSpPr>
        <p:grpSpPr bwMode="auto">
          <a:xfrm>
            <a:off x="5235575" y="3952875"/>
            <a:ext cx="596900" cy="106363"/>
            <a:chOff x="3298" y="2490"/>
            <a:chExt cx="376" cy="67"/>
          </a:xfrm>
        </p:grpSpPr>
        <p:sp>
          <p:nvSpPr>
            <p:cNvPr id="363566" name="Freeform 46"/>
            <p:cNvSpPr>
              <a:spLocks/>
            </p:cNvSpPr>
            <p:nvPr/>
          </p:nvSpPr>
          <p:spPr bwMode="auto">
            <a:xfrm>
              <a:off x="3298" y="2490"/>
              <a:ext cx="376" cy="67"/>
            </a:xfrm>
            <a:custGeom>
              <a:avLst/>
              <a:gdLst/>
              <a:ahLst/>
              <a:cxnLst>
                <a:cxn ang="0">
                  <a:pos x="375" y="0"/>
                </a:cxn>
                <a:cxn ang="0">
                  <a:pos x="375" y="66"/>
                </a:cxn>
                <a:cxn ang="0">
                  <a:pos x="0" y="66"/>
                </a:cxn>
              </a:cxnLst>
              <a:rect l="0" t="0" r="r" b="b"/>
              <a:pathLst>
                <a:path w="376" h="67">
                  <a:moveTo>
                    <a:pt x="375" y="0"/>
                  </a:moveTo>
                  <a:lnTo>
                    <a:pt x="375" y="66"/>
                  </a:lnTo>
                  <a:lnTo>
                    <a:pt x="0" y="66"/>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567" name="Freeform 47"/>
            <p:cNvSpPr>
              <a:spLocks/>
            </p:cNvSpPr>
            <p:nvPr/>
          </p:nvSpPr>
          <p:spPr bwMode="auto">
            <a:xfrm>
              <a:off x="3298" y="2490"/>
              <a:ext cx="376" cy="67"/>
            </a:xfrm>
            <a:custGeom>
              <a:avLst/>
              <a:gdLst/>
              <a:ahLst/>
              <a:cxnLst>
                <a:cxn ang="0">
                  <a:pos x="0" y="66"/>
                </a:cxn>
                <a:cxn ang="0">
                  <a:pos x="0" y="0"/>
                </a:cxn>
                <a:cxn ang="0">
                  <a:pos x="375" y="0"/>
                </a:cxn>
              </a:cxnLst>
              <a:rect l="0" t="0" r="r" b="b"/>
              <a:pathLst>
                <a:path w="376" h="67">
                  <a:moveTo>
                    <a:pt x="0" y="66"/>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68" name="Group 48"/>
          <p:cNvGrpSpPr>
            <a:grpSpLocks/>
          </p:cNvGrpSpPr>
          <p:nvPr/>
        </p:nvGrpSpPr>
        <p:grpSpPr bwMode="auto">
          <a:xfrm>
            <a:off x="4557713" y="3830638"/>
            <a:ext cx="1273175" cy="84137"/>
            <a:chOff x="2871" y="2413"/>
            <a:chExt cx="802" cy="53"/>
          </a:xfrm>
        </p:grpSpPr>
        <p:sp>
          <p:nvSpPr>
            <p:cNvPr id="363569" name="Rectangle 49"/>
            <p:cNvSpPr>
              <a:spLocks noChangeArrowheads="1"/>
            </p:cNvSpPr>
            <p:nvPr/>
          </p:nvSpPr>
          <p:spPr bwMode="auto">
            <a:xfrm>
              <a:off x="2871" y="2413"/>
              <a:ext cx="226" cy="53"/>
            </a:xfrm>
            <a:prstGeom prst="rect">
              <a:avLst/>
            </a:prstGeom>
            <a:solidFill>
              <a:srgbClr val="DADADA"/>
            </a:solidFill>
            <a:ln w="9525">
              <a:noFill/>
              <a:miter lim="800000"/>
              <a:headEnd/>
              <a:tailEnd/>
            </a:ln>
            <a:effectLst/>
          </p:spPr>
          <p:txBody>
            <a:bodyPr wrap="none" anchor="ctr"/>
            <a:lstStyle/>
            <a:p>
              <a:endParaRPr lang="en-US"/>
            </a:p>
          </p:txBody>
        </p:sp>
        <p:sp>
          <p:nvSpPr>
            <p:cNvPr id="363570" name="Rectangle 50"/>
            <p:cNvSpPr>
              <a:spLocks noChangeArrowheads="1"/>
            </p:cNvSpPr>
            <p:nvPr/>
          </p:nvSpPr>
          <p:spPr bwMode="auto">
            <a:xfrm>
              <a:off x="3124" y="2413"/>
              <a:ext cx="148" cy="53"/>
            </a:xfrm>
            <a:prstGeom prst="rect">
              <a:avLst/>
            </a:prstGeom>
            <a:solidFill>
              <a:srgbClr val="DADADA"/>
            </a:solidFill>
            <a:ln w="9525">
              <a:noFill/>
              <a:miter lim="800000"/>
              <a:headEnd/>
              <a:tailEnd/>
            </a:ln>
            <a:effectLst/>
          </p:spPr>
          <p:txBody>
            <a:bodyPr wrap="none" anchor="ctr"/>
            <a:lstStyle/>
            <a:p>
              <a:endParaRPr lang="en-US"/>
            </a:p>
          </p:txBody>
        </p:sp>
        <p:sp>
          <p:nvSpPr>
            <p:cNvPr id="363571" name="Rectangle 51"/>
            <p:cNvSpPr>
              <a:spLocks noChangeArrowheads="1"/>
            </p:cNvSpPr>
            <p:nvPr/>
          </p:nvSpPr>
          <p:spPr bwMode="auto">
            <a:xfrm>
              <a:off x="3307" y="2413"/>
              <a:ext cx="366" cy="53"/>
            </a:xfrm>
            <a:prstGeom prst="rect">
              <a:avLst/>
            </a:prstGeom>
            <a:solidFill>
              <a:srgbClr val="DADADA"/>
            </a:solidFill>
            <a:ln w="9525">
              <a:noFill/>
              <a:miter lim="800000"/>
              <a:headEnd/>
              <a:tailEnd/>
            </a:ln>
            <a:effectLst/>
          </p:spPr>
          <p:txBody>
            <a:bodyPr wrap="none" anchor="ctr"/>
            <a:lstStyle/>
            <a:p>
              <a:endParaRPr lang="en-US"/>
            </a:p>
          </p:txBody>
        </p:sp>
      </p:grpSp>
      <p:grpSp>
        <p:nvGrpSpPr>
          <p:cNvPr id="363572" name="Group 52"/>
          <p:cNvGrpSpPr>
            <a:grpSpLocks/>
          </p:cNvGrpSpPr>
          <p:nvPr/>
        </p:nvGrpSpPr>
        <p:grpSpPr bwMode="auto">
          <a:xfrm>
            <a:off x="4557713" y="3817938"/>
            <a:ext cx="360362" cy="109537"/>
            <a:chOff x="2871" y="2405"/>
            <a:chExt cx="227" cy="69"/>
          </a:xfrm>
        </p:grpSpPr>
        <p:sp>
          <p:nvSpPr>
            <p:cNvPr id="363573" name="Freeform 53"/>
            <p:cNvSpPr>
              <a:spLocks/>
            </p:cNvSpPr>
            <p:nvPr/>
          </p:nvSpPr>
          <p:spPr bwMode="auto">
            <a:xfrm>
              <a:off x="2871" y="2405"/>
              <a:ext cx="227" cy="69"/>
            </a:xfrm>
            <a:custGeom>
              <a:avLst/>
              <a:gdLst/>
              <a:ahLst/>
              <a:cxnLst>
                <a:cxn ang="0">
                  <a:pos x="226" y="0"/>
                </a:cxn>
                <a:cxn ang="0">
                  <a:pos x="226" y="68"/>
                </a:cxn>
                <a:cxn ang="0">
                  <a:pos x="0" y="68"/>
                </a:cxn>
              </a:cxnLst>
              <a:rect l="0" t="0" r="r" b="b"/>
              <a:pathLst>
                <a:path w="227" h="69">
                  <a:moveTo>
                    <a:pt x="226" y="0"/>
                  </a:moveTo>
                  <a:lnTo>
                    <a:pt x="226" y="68"/>
                  </a:lnTo>
                  <a:lnTo>
                    <a:pt x="0" y="68"/>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574" name="Freeform 54"/>
            <p:cNvSpPr>
              <a:spLocks/>
            </p:cNvSpPr>
            <p:nvPr/>
          </p:nvSpPr>
          <p:spPr bwMode="auto">
            <a:xfrm>
              <a:off x="2871" y="2405"/>
              <a:ext cx="227" cy="69"/>
            </a:xfrm>
            <a:custGeom>
              <a:avLst/>
              <a:gdLst/>
              <a:ahLst/>
              <a:cxnLst>
                <a:cxn ang="0">
                  <a:pos x="0" y="68"/>
                </a:cxn>
                <a:cxn ang="0">
                  <a:pos x="0" y="0"/>
                </a:cxn>
                <a:cxn ang="0">
                  <a:pos x="226" y="0"/>
                </a:cxn>
              </a:cxnLst>
              <a:rect l="0" t="0" r="r" b="b"/>
              <a:pathLst>
                <a:path w="227" h="69">
                  <a:moveTo>
                    <a:pt x="0" y="68"/>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75" name="Group 55"/>
          <p:cNvGrpSpPr>
            <a:grpSpLocks/>
          </p:cNvGrpSpPr>
          <p:nvPr/>
        </p:nvGrpSpPr>
        <p:grpSpPr bwMode="auto">
          <a:xfrm>
            <a:off x="4959350" y="3817938"/>
            <a:ext cx="236538" cy="109537"/>
            <a:chOff x="3124" y="2405"/>
            <a:chExt cx="149" cy="69"/>
          </a:xfrm>
        </p:grpSpPr>
        <p:sp>
          <p:nvSpPr>
            <p:cNvPr id="363576" name="Freeform 56"/>
            <p:cNvSpPr>
              <a:spLocks/>
            </p:cNvSpPr>
            <p:nvPr/>
          </p:nvSpPr>
          <p:spPr bwMode="auto">
            <a:xfrm>
              <a:off x="3124" y="2405"/>
              <a:ext cx="149" cy="69"/>
            </a:xfrm>
            <a:custGeom>
              <a:avLst/>
              <a:gdLst/>
              <a:ahLst/>
              <a:cxnLst>
                <a:cxn ang="0">
                  <a:pos x="148" y="0"/>
                </a:cxn>
                <a:cxn ang="0">
                  <a:pos x="148" y="68"/>
                </a:cxn>
                <a:cxn ang="0">
                  <a:pos x="0" y="68"/>
                </a:cxn>
              </a:cxnLst>
              <a:rect l="0" t="0" r="r" b="b"/>
              <a:pathLst>
                <a:path w="149" h="69">
                  <a:moveTo>
                    <a:pt x="148" y="0"/>
                  </a:moveTo>
                  <a:lnTo>
                    <a:pt x="148" y="68"/>
                  </a:lnTo>
                  <a:lnTo>
                    <a:pt x="0" y="68"/>
                  </a:lnTo>
                </a:path>
              </a:pathLst>
            </a:custGeom>
            <a:solidFill>
              <a:srgbClr val="3365FB"/>
            </a:solidFill>
            <a:ln w="12700" cap="rnd" cmpd="sng">
              <a:solidFill>
                <a:srgbClr val="000000"/>
              </a:solidFill>
              <a:prstDash val="solid"/>
              <a:round/>
              <a:headEnd type="none" w="sm" len="sm"/>
              <a:tailEnd type="none" w="sm" len="sm"/>
            </a:ln>
            <a:effectLst/>
          </p:spPr>
          <p:txBody>
            <a:bodyPr/>
            <a:lstStyle/>
            <a:p>
              <a:endParaRPr lang="en-US"/>
            </a:p>
          </p:txBody>
        </p:sp>
        <p:sp>
          <p:nvSpPr>
            <p:cNvPr id="363577" name="Freeform 57"/>
            <p:cNvSpPr>
              <a:spLocks/>
            </p:cNvSpPr>
            <p:nvPr/>
          </p:nvSpPr>
          <p:spPr bwMode="auto">
            <a:xfrm>
              <a:off x="3124" y="2405"/>
              <a:ext cx="149" cy="69"/>
            </a:xfrm>
            <a:custGeom>
              <a:avLst/>
              <a:gdLst/>
              <a:ahLst/>
              <a:cxnLst>
                <a:cxn ang="0">
                  <a:pos x="0" y="68"/>
                </a:cxn>
                <a:cxn ang="0">
                  <a:pos x="0" y="0"/>
                </a:cxn>
                <a:cxn ang="0">
                  <a:pos x="148" y="0"/>
                </a:cxn>
              </a:cxnLst>
              <a:rect l="0" t="0" r="r" b="b"/>
              <a:pathLst>
                <a:path w="149" h="69">
                  <a:moveTo>
                    <a:pt x="0" y="68"/>
                  </a:moveTo>
                  <a:lnTo>
                    <a:pt x="0" y="0"/>
                  </a:lnTo>
                  <a:lnTo>
                    <a:pt x="148" y="0"/>
                  </a:lnTo>
                </a:path>
              </a:pathLst>
            </a:custGeom>
            <a:solidFill>
              <a:srgbClr val="3365FB"/>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78" name="Group 58"/>
          <p:cNvGrpSpPr>
            <a:grpSpLocks/>
          </p:cNvGrpSpPr>
          <p:nvPr/>
        </p:nvGrpSpPr>
        <p:grpSpPr bwMode="auto">
          <a:xfrm>
            <a:off x="5235575" y="3817938"/>
            <a:ext cx="596900" cy="109537"/>
            <a:chOff x="3298" y="2405"/>
            <a:chExt cx="376" cy="69"/>
          </a:xfrm>
        </p:grpSpPr>
        <p:sp>
          <p:nvSpPr>
            <p:cNvPr id="363579" name="Freeform 59"/>
            <p:cNvSpPr>
              <a:spLocks/>
            </p:cNvSpPr>
            <p:nvPr/>
          </p:nvSpPr>
          <p:spPr bwMode="auto">
            <a:xfrm>
              <a:off x="3298" y="2405"/>
              <a:ext cx="376" cy="69"/>
            </a:xfrm>
            <a:custGeom>
              <a:avLst/>
              <a:gdLst/>
              <a:ahLst/>
              <a:cxnLst>
                <a:cxn ang="0">
                  <a:pos x="375" y="0"/>
                </a:cxn>
                <a:cxn ang="0">
                  <a:pos x="375" y="68"/>
                </a:cxn>
                <a:cxn ang="0">
                  <a:pos x="0" y="68"/>
                </a:cxn>
              </a:cxnLst>
              <a:rect l="0" t="0" r="r" b="b"/>
              <a:pathLst>
                <a:path w="376" h="69">
                  <a:moveTo>
                    <a:pt x="375" y="0"/>
                  </a:moveTo>
                  <a:lnTo>
                    <a:pt x="375" y="68"/>
                  </a:lnTo>
                  <a:lnTo>
                    <a:pt x="0" y="68"/>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580" name="Freeform 60"/>
            <p:cNvSpPr>
              <a:spLocks/>
            </p:cNvSpPr>
            <p:nvPr/>
          </p:nvSpPr>
          <p:spPr bwMode="auto">
            <a:xfrm>
              <a:off x="3298" y="2405"/>
              <a:ext cx="376" cy="69"/>
            </a:xfrm>
            <a:custGeom>
              <a:avLst/>
              <a:gdLst/>
              <a:ahLst/>
              <a:cxnLst>
                <a:cxn ang="0">
                  <a:pos x="0" y="68"/>
                </a:cxn>
                <a:cxn ang="0">
                  <a:pos x="0" y="0"/>
                </a:cxn>
                <a:cxn ang="0">
                  <a:pos x="375" y="0"/>
                </a:cxn>
              </a:cxnLst>
              <a:rect l="0" t="0" r="r" b="b"/>
              <a:pathLst>
                <a:path w="376" h="69">
                  <a:moveTo>
                    <a:pt x="0" y="68"/>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81" name="Group 61"/>
          <p:cNvGrpSpPr>
            <a:grpSpLocks/>
          </p:cNvGrpSpPr>
          <p:nvPr/>
        </p:nvGrpSpPr>
        <p:grpSpPr bwMode="auto">
          <a:xfrm>
            <a:off x="4557713" y="3697288"/>
            <a:ext cx="1273175" cy="84137"/>
            <a:chOff x="2871" y="2329"/>
            <a:chExt cx="802" cy="53"/>
          </a:xfrm>
        </p:grpSpPr>
        <p:sp>
          <p:nvSpPr>
            <p:cNvPr id="363582" name="Rectangle 62"/>
            <p:cNvSpPr>
              <a:spLocks noChangeArrowheads="1"/>
            </p:cNvSpPr>
            <p:nvPr/>
          </p:nvSpPr>
          <p:spPr bwMode="auto">
            <a:xfrm>
              <a:off x="2871" y="2329"/>
              <a:ext cx="226" cy="53"/>
            </a:xfrm>
            <a:prstGeom prst="rect">
              <a:avLst/>
            </a:prstGeom>
            <a:solidFill>
              <a:srgbClr val="DADADA"/>
            </a:solidFill>
            <a:ln w="9525">
              <a:noFill/>
              <a:miter lim="800000"/>
              <a:headEnd/>
              <a:tailEnd/>
            </a:ln>
            <a:effectLst/>
          </p:spPr>
          <p:txBody>
            <a:bodyPr wrap="none" anchor="ctr"/>
            <a:lstStyle/>
            <a:p>
              <a:endParaRPr lang="en-US"/>
            </a:p>
          </p:txBody>
        </p:sp>
        <p:sp>
          <p:nvSpPr>
            <p:cNvPr id="363583" name="Rectangle 63"/>
            <p:cNvSpPr>
              <a:spLocks noChangeArrowheads="1"/>
            </p:cNvSpPr>
            <p:nvPr/>
          </p:nvSpPr>
          <p:spPr bwMode="auto">
            <a:xfrm>
              <a:off x="3124" y="2329"/>
              <a:ext cx="148" cy="53"/>
            </a:xfrm>
            <a:prstGeom prst="rect">
              <a:avLst/>
            </a:prstGeom>
            <a:solidFill>
              <a:srgbClr val="DADADA"/>
            </a:solidFill>
            <a:ln w="9525">
              <a:noFill/>
              <a:miter lim="800000"/>
              <a:headEnd/>
              <a:tailEnd/>
            </a:ln>
            <a:effectLst/>
          </p:spPr>
          <p:txBody>
            <a:bodyPr wrap="none" anchor="ctr"/>
            <a:lstStyle/>
            <a:p>
              <a:endParaRPr lang="en-US"/>
            </a:p>
          </p:txBody>
        </p:sp>
        <p:sp>
          <p:nvSpPr>
            <p:cNvPr id="363584" name="Rectangle 64"/>
            <p:cNvSpPr>
              <a:spLocks noChangeArrowheads="1"/>
            </p:cNvSpPr>
            <p:nvPr/>
          </p:nvSpPr>
          <p:spPr bwMode="auto">
            <a:xfrm>
              <a:off x="3307" y="2329"/>
              <a:ext cx="366" cy="53"/>
            </a:xfrm>
            <a:prstGeom prst="rect">
              <a:avLst/>
            </a:prstGeom>
            <a:solidFill>
              <a:srgbClr val="DADADA"/>
            </a:solidFill>
            <a:ln w="9525">
              <a:noFill/>
              <a:miter lim="800000"/>
              <a:headEnd/>
              <a:tailEnd/>
            </a:ln>
            <a:effectLst/>
          </p:spPr>
          <p:txBody>
            <a:bodyPr wrap="none" anchor="ctr"/>
            <a:lstStyle/>
            <a:p>
              <a:endParaRPr lang="en-US"/>
            </a:p>
          </p:txBody>
        </p:sp>
      </p:grpSp>
      <p:grpSp>
        <p:nvGrpSpPr>
          <p:cNvPr id="363585" name="Group 65"/>
          <p:cNvGrpSpPr>
            <a:grpSpLocks/>
          </p:cNvGrpSpPr>
          <p:nvPr/>
        </p:nvGrpSpPr>
        <p:grpSpPr bwMode="auto">
          <a:xfrm>
            <a:off x="4557713" y="3684588"/>
            <a:ext cx="360362" cy="107950"/>
            <a:chOff x="2871" y="2321"/>
            <a:chExt cx="227" cy="68"/>
          </a:xfrm>
        </p:grpSpPr>
        <p:sp>
          <p:nvSpPr>
            <p:cNvPr id="363586" name="Freeform 66"/>
            <p:cNvSpPr>
              <a:spLocks/>
            </p:cNvSpPr>
            <p:nvPr/>
          </p:nvSpPr>
          <p:spPr bwMode="auto">
            <a:xfrm>
              <a:off x="2871" y="2321"/>
              <a:ext cx="227" cy="68"/>
            </a:xfrm>
            <a:custGeom>
              <a:avLst/>
              <a:gdLst/>
              <a:ahLst/>
              <a:cxnLst>
                <a:cxn ang="0">
                  <a:pos x="226" y="0"/>
                </a:cxn>
                <a:cxn ang="0">
                  <a:pos x="226" y="67"/>
                </a:cxn>
                <a:cxn ang="0">
                  <a:pos x="0" y="67"/>
                </a:cxn>
              </a:cxnLst>
              <a:rect l="0" t="0" r="r" b="b"/>
              <a:pathLst>
                <a:path w="227" h="68">
                  <a:moveTo>
                    <a:pt x="226" y="0"/>
                  </a:moveTo>
                  <a:lnTo>
                    <a:pt x="226"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587" name="Freeform 67"/>
            <p:cNvSpPr>
              <a:spLocks/>
            </p:cNvSpPr>
            <p:nvPr/>
          </p:nvSpPr>
          <p:spPr bwMode="auto">
            <a:xfrm>
              <a:off x="2871" y="2321"/>
              <a:ext cx="227" cy="68"/>
            </a:xfrm>
            <a:custGeom>
              <a:avLst/>
              <a:gdLst/>
              <a:ahLst/>
              <a:cxnLst>
                <a:cxn ang="0">
                  <a:pos x="0" y="67"/>
                </a:cxn>
                <a:cxn ang="0">
                  <a:pos x="0" y="0"/>
                </a:cxn>
                <a:cxn ang="0">
                  <a:pos x="226" y="0"/>
                </a:cxn>
              </a:cxnLst>
              <a:rect l="0" t="0" r="r" b="b"/>
              <a:pathLst>
                <a:path w="227" h="68">
                  <a:moveTo>
                    <a:pt x="0" y="67"/>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88" name="Group 68"/>
          <p:cNvGrpSpPr>
            <a:grpSpLocks/>
          </p:cNvGrpSpPr>
          <p:nvPr/>
        </p:nvGrpSpPr>
        <p:grpSpPr bwMode="auto">
          <a:xfrm>
            <a:off x="4959350" y="3684588"/>
            <a:ext cx="236538" cy="107950"/>
            <a:chOff x="3124" y="2321"/>
            <a:chExt cx="149" cy="68"/>
          </a:xfrm>
        </p:grpSpPr>
        <p:sp>
          <p:nvSpPr>
            <p:cNvPr id="363589" name="Freeform 69"/>
            <p:cNvSpPr>
              <a:spLocks/>
            </p:cNvSpPr>
            <p:nvPr/>
          </p:nvSpPr>
          <p:spPr bwMode="auto">
            <a:xfrm>
              <a:off x="3124" y="2321"/>
              <a:ext cx="149" cy="68"/>
            </a:xfrm>
            <a:custGeom>
              <a:avLst/>
              <a:gdLst/>
              <a:ahLst/>
              <a:cxnLst>
                <a:cxn ang="0">
                  <a:pos x="148" y="0"/>
                </a:cxn>
                <a:cxn ang="0">
                  <a:pos x="148" y="67"/>
                </a:cxn>
                <a:cxn ang="0">
                  <a:pos x="0" y="67"/>
                </a:cxn>
              </a:cxnLst>
              <a:rect l="0" t="0" r="r" b="b"/>
              <a:pathLst>
                <a:path w="149" h="68">
                  <a:moveTo>
                    <a:pt x="148" y="0"/>
                  </a:moveTo>
                  <a:lnTo>
                    <a:pt x="148" y="67"/>
                  </a:lnTo>
                  <a:lnTo>
                    <a:pt x="0" y="67"/>
                  </a:lnTo>
                </a:path>
              </a:pathLst>
            </a:custGeom>
            <a:solidFill>
              <a:srgbClr val="FF3300"/>
            </a:solidFill>
            <a:ln w="12700" cap="rnd" cmpd="sng">
              <a:solidFill>
                <a:srgbClr val="000000"/>
              </a:solidFill>
              <a:prstDash val="solid"/>
              <a:round/>
              <a:headEnd type="none" w="sm" len="sm"/>
              <a:tailEnd type="none" w="sm" len="sm"/>
            </a:ln>
            <a:effectLst/>
          </p:spPr>
          <p:txBody>
            <a:bodyPr/>
            <a:lstStyle/>
            <a:p>
              <a:endParaRPr lang="en-US"/>
            </a:p>
          </p:txBody>
        </p:sp>
        <p:sp>
          <p:nvSpPr>
            <p:cNvPr id="363590" name="Freeform 70"/>
            <p:cNvSpPr>
              <a:spLocks/>
            </p:cNvSpPr>
            <p:nvPr/>
          </p:nvSpPr>
          <p:spPr bwMode="auto">
            <a:xfrm>
              <a:off x="3124" y="2321"/>
              <a:ext cx="149" cy="68"/>
            </a:xfrm>
            <a:custGeom>
              <a:avLst/>
              <a:gdLst/>
              <a:ahLst/>
              <a:cxnLst>
                <a:cxn ang="0">
                  <a:pos x="0" y="67"/>
                </a:cxn>
                <a:cxn ang="0">
                  <a:pos x="0" y="0"/>
                </a:cxn>
                <a:cxn ang="0">
                  <a:pos x="148" y="0"/>
                </a:cxn>
              </a:cxnLst>
              <a:rect l="0" t="0" r="r" b="b"/>
              <a:pathLst>
                <a:path w="149" h="68">
                  <a:moveTo>
                    <a:pt x="0" y="67"/>
                  </a:moveTo>
                  <a:lnTo>
                    <a:pt x="0" y="0"/>
                  </a:lnTo>
                  <a:lnTo>
                    <a:pt x="148" y="0"/>
                  </a:lnTo>
                </a:path>
              </a:pathLst>
            </a:custGeom>
            <a:solidFill>
              <a:srgbClr val="FF33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91" name="Group 71"/>
          <p:cNvGrpSpPr>
            <a:grpSpLocks/>
          </p:cNvGrpSpPr>
          <p:nvPr/>
        </p:nvGrpSpPr>
        <p:grpSpPr bwMode="auto">
          <a:xfrm>
            <a:off x="5235575" y="3684588"/>
            <a:ext cx="596900" cy="107950"/>
            <a:chOff x="3298" y="2321"/>
            <a:chExt cx="376" cy="68"/>
          </a:xfrm>
        </p:grpSpPr>
        <p:sp>
          <p:nvSpPr>
            <p:cNvPr id="363592" name="Freeform 72"/>
            <p:cNvSpPr>
              <a:spLocks/>
            </p:cNvSpPr>
            <p:nvPr/>
          </p:nvSpPr>
          <p:spPr bwMode="auto">
            <a:xfrm>
              <a:off x="3298" y="2321"/>
              <a:ext cx="376" cy="68"/>
            </a:xfrm>
            <a:custGeom>
              <a:avLst/>
              <a:gdLst/>
              <a:ahLst/>
              <a:cxnLst>
                <a:cxn ang="0">
                  <a:pos x="375" y="0"/>
                </a:cxn>
                <a:cxn ang="0">
                  <a:pos x="375" y="67"/>
                </a:cxn>
                <a:cxn ang="0">
                  <a:pos x="0" y="67"/>
                </a:cxn>
              </a:cxnLst>
              <a:rect l="0" t="0" r="r" b="b"/>
              <a:pathLst>
                <a:path w="376" h="68">
                  <a:moveTo>
                    <a:pt x="375" y="0"/>
                  </a:moveTo>
                  <a:lnTo>
                    <a:pt x="375"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593" name="Freeform 73"/>
            <p:cNvSpPr>
              <a:spLocks/>
            </p:cNvSpPr>
            <p:nvPr/>
          </p:nvSpPr>
          <p:spPr bwMode="auto">
            <a:xfrm>
              <a:off x="3298" y="2321"/>
              <a:ext cx="376" cy="68"/>
            </a:xfrm>
            <a:custGeom>
              <a:avLst/>
              <a:gdLst/>
              <a:ahLst/>
              <a:cxnLst>
                <a:cxn ang="0">
                  <a:pos x="0" y="67"/>
                </a:cxn>
                <a:cxn ang="0">
                  <a:pos x="0" y="0"/>
                </a:cxn>
                <a:cxn ang="0">
                  <a:pos x="375" y="0"/>
                </a:cxn>
              </a:cxnLst>
              <a:rect l="0" t="0" r="r" b="b"/>
              <a:pathLst>
                <a:path w="376" h="68">
                  <a:moveTo>
                    <a:pt x="0" y="67"/>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594" name="Group 74"/>
          <p:cNvGrpSpPr>
            <a:grpSpLocks/>
          </p:cNvGrpSpPr>
          <p:nvPr/>
        </p:nvGrpSpPr>
        <p:grpSpPr bwMode="auto">
          <a:xfrm>
            <a:off x="4557713" y="3563938"/>
            <a:ext cx="1273175" cy="82550"/>
            <a:chOff x="2871" y="2245"/>
            <a:chExt cx="802" cy="52"/>
          </a:xfrm>
        </p:grpSpPr>
        <p:sp>
          <p:nvSpPr>
            <p:cNvPr id="363595" name="Rectangle 75"/>
            <p:cNvSpPr>
              <a:spLocks noChangeArrowheads="1"/>
            </p:cNvSpPr>
            <p:nvPr/>
          </p:nvSpPr>
          <p:spPr bwMode="auto">
            <a:xfrm>
              <a:off x="2871" y="2245"/>
              <a:ext cx="226" cy="52"/>
            </a:xfrm>
            <a:prstGeom prst="rect">
              <a:avLst/>
            </a:prstGeom>
            <a:solidFill>
              <a:srgbClr val="DADADA"/>
            </a:solidFill>
            <a:ln w="9525">
              <a:noFill/>
              <a:miter lim="800000"/>
              <a:headEnd/>
              <a:tailEnd/>
            </a:ln>
            <a:effectLst/>
          </p:spPr>
          <p:txBody>
            <a:bodyPr wrap="none" anchor="ctr"/>
            <a:lstStyle/>
            <a:p>
              <a:endParaRPr lang="en-US"/>
            </a:p>
          </p:txBody>
        </p:sp>
        <p:sp>
          <p:nvSpPr>
            <p:cNvPr id="363596" name="Rectangle 76"/>
            <p:cNvSpPr>
              <a:spLocks noChangeArrowheads="1"/>
            </p:cNvSpPr>
            <p:nvPr/>
          </p:nvSpPr>
          <p:spPr bwMode="auto">
            <a:xfrm>
              <a:off x="3124" y="2245"/>
              <a:ext cx="148" cy="52"/>
            </a:xfrm>
            <a:prstGeom prst="rect">
              <a:avLst/>
            </a:prstGeom>
            <a:solidFill>
              <a:srgbClr val="DADADA"/>
            </a:solidFill>
            <a:ln w="9525">
              <a:noFill/>
              <a:miter lim="800000"/>
              <a:headEnd/>
              <a:tailEnd/>
            </a:ln>
            <a:effectLst/>
          </p:spPr>
          <p:txBody>
            <a:bodyPr wrap="none" anchor="ctr"/>
            <a:lstStyle/>
            <a:p>
              <a:endParaRPr lang="en-US"/>
            </a:p>
          </p:txBody>
        </p:sp>
        <p:sp>
          <p:nvSpPr>
            <p:cNvPr id="363597" name="Rectangle 77"/>
            <p:cNvSpPr>
              <a:spLocks noChangeArrowheads="1"/>
            </p:cNvSpPr>
            <p:nvPr/>
          </p:nvSpPr>
          <p:spPr bwMode="auto">
            <a:xfrm>
              <a:off x="3307" y="2245"/>
              <a:ext cx="366" cy="52"/>
            </a:xfrm>
            <a:prstGeom prst="rect">
              <a:avLst/>
            </a:prstGeom>
            <a:solidFill>
              <a:srgbClr val="DADADA"/>
            </a:solidFill>
            <a:ln w="9525">
              <a:noFill/>
              <a:miter lim="800000"/>
              <a:headEnd/>
              <a:tailEnd/>
            </a:ln>
            <a:effectLst/>
          </p:spPr>
          <p:txBody>
            <a:bodyPr wrap="none" anchor="ctr"/>
            <a:lstStyle/>
            <a:p>
              <a:endParaRPr lang="en-US"/>
            </a:p>
          </p:txBody>
        </p:sp>
      </p:grpSp>
      <p:grpSp>
        <p:nvGrpSpPr>
          <p:cNvPr id="363598" name="Group 78"/>
          <p:cNvGrpSpPr>
            <a:grpSpLocks/>
          </p:cNvGrpSpPr>
          <p:nvPr/>
        </p:nvGrpSpPr>
        <p:grpSpPr bwMode="auto">
          <a:xfrm>
            <a:off x="4557713" y="3549650"/>
            <a:ext cx="360362" cy="107950"/>
            <a:chOff x="2871" y="2236"/>
            <a:chExt cx="227" cy="68"/>
          </a:xfrm>
        </p:grpSpPr>
        <p:sp>
          <p:nvSpPr>
            <p:cNvPr id="363599" name="Freeform 79"/>
            <p:cNvSpPr>
              <a:spLocks/>
            </p:cNvSpPr>
            <p:nvPr/>
          </p:nvSpPr>
          <p:spPr bwMode="auto">
            <a:xfrm>
              <a:off x="2871" y="2236"/>
              <a:ext cx="227" cy="68"/>
            </a:xfrm>
            <a:custGeom>
              <a:avLst/>
              <a:gdLst/>
              <a:ahLst/>
              <a:cxnLst>
                <a:cxn ang="0">
                  <a:pos x="226" y="0"/>
                </a:cxn>
                <a:cxn ang="0">
                  <a:pos x="226" y="67"/>
                </a:cxn>
                <a:cxn ang="0">
                  <a:pos x="0" y="67"/>
                </a:cxn>
              </a:cxnLst>
              <a:rect l="0" t="0" r="r" b="b"/>
              <a:pathLst>
                <a:path w="227" h="68">
                  <a:moveTo>
                    <a:pt x="226" y="0"/>
                  </a:moveTo>
                  <a:lnTo>
                    <a:pt x="226"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00" name="Freeform 80"/>
            <p:cNvSpPr>
              <a:spLocks/>
            </p:cNvSpPr>
            <p:nvPr/>
          </p:nvSpPr>
          <p:spPr bwMode="auto">
            <a:xfrm>
              <a:off x="2871" y="2236"/>
              <a:ext cx="227" cy="68"/>
            </a:xfrm>
            <a:custGeom>
              <a:avLst/>
              <a:gdLst/>
              <a:ahLst/>
              <a:cxnLst>
                <a:cxn ang="0">
                  <a:pos x="0" y="67"/>
                </a:cxn>
                <a:cxn ang="0">
                  <a:pos x="0" y="0"/>
                </a:cxn>
                <a:cxn ang="0">
                  <a:pos x="226" y="0"/>
                </a:cxn>
              </a:cxnLst>
              <a:rect l="0" t="0" r="r" b="b"/>
              <a:pathLst>
                <a:path w="227" h="68">
                  <a:moveTo>
                    <a:pt x="0" y="67"/>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01" name="Group 81"/>
          <p:cNvGrpSpPr>
            <a:grpSpLocks/>
          </p:cNvGrpSpPr>
          <p:nvPr/>
        </p:nvGrpSpPr>
        <p:grpSpPr bwMode="auto">
          <a:xfrm>
            <a:off x="4959350" y="3549650"/>
            <a:ext cx="236538" cy="107950"/>
            <a:chOff x="3124" y="2236"/>
            <a:chExt cx="149" cy="68"/>
          </a:xfrm>
        </p:grpSpPr>
        <p:sp>
          <p:nvSpPr>
            <p:cNvPr id="363602" name="Freeform 82"/>
            <p:cNvSpPr>
              <a:spLocks/>
            </p:cNvSpPr>
            <p:nvPr/>
          </p:nvSpPr>
          <p:spPr bwMode="auto">
            <a:xfrm>
              <a:off x="3124" y="2236"/>
              <a:ext cx="149" cy="68"/>
            </a:xfrm>
            <a:custGeom>
              <a:avLst/>
              <a:gdLst/>
              <a:ahLst/>
              <a:cxnLst>
                <a:cxn ang="0">
                  <a:pos x="148" y="0"/>
                </a:cxn>
                <a:cxn ang="0">
                  <a:pos x="148" y="67"/>
                </a:cxn>
                <a:cxn ang="0">
                  <a:pos x="0" y="67"/>
                </a:cxn>
              </a:cxnLst>
              <a:rect l="0" t="0" r="r" b="b"/>
              <a:pathLst>
                <a:path w="149" h="68">
                  <a:moveTo>
                    <a:pt x="148" y="0"/>
                  </a:moveTo>
                  <a:lnTo>
                    <a:pt x="148" y="67"/>
                  </a:lnTo>
                  <a:lnTo>
                    <a:pt x="0" y="67"/>
                  </a:lnTo>
                </a:path>
              </a:pathLst>
            </a:custGeom>
            <a:solidFill>
              <a:srgbClr val="3365FB"/>
            </a:solidFill>
            <a:ln w="12700" cap="rnd" cmpd="sng">
              <a:solidFill>
                <a:srgbClr val="000000"/>
              </a:solidFill>
              <a:prstDash val="solid"/>
              <a:round/>
              <a:headEnd type="none" w="sm" len="sm"/>
              <a:tailEnd type="none" w="sm" len="sm"/>
            </a:ln>
            <a:effectLst/>
          </p:spPr>
          <p:txBody>
            <a:bodyPr/>
            <a:lstStyle/>
            <a:p>
              <a:endParaRPr lang="en-US"/>
            </a:p>
          </p:txBody>
        </p:sp>
        <p:sp>
          <p:nvSpPr>
            <p:cNvPr id="363603" name="Freeform 83"/>
            <p:cNvSpPr>
              <a:spLocks/>
            </p:cNvSpPr>
            <p:nvPr/>
          </p:nvSpPr>
          <p:spPr bwMode="auto">
            <a:xfrm>
              <a:off x="3124" y="2236"/>
              <a:ext cx="149" cy="68"/>
            </a:xfrm>
            <a:custGeom>
              <a:avLst/>
              <a:gdLst/>
              <a:ahLst/>
              <a:cxnLst>
                <a:cxn ang="0">
                  <a:pos x="0" y="67"/>
                </a:cxn>
                <a:cxn ang="0">
                  <a:pos x="0" y="0"/>
                </a:cxn>
                <a:cxn ang="0">
                  <a:pos x="148" y="0"/>
                </a:cxn>
              </a:cxnLst>
              <a:rect l="0" t="0" r="r" b="b"/>
              <a:pathLst>
                <a:path w="149" h="68">
                  <a:moveTo>
                    <a:pt x="0" y="67"/>
                  </a:moveTo>
                  <a:lnTo>
                    <a:pt x="0" y="0"/>
                  </a:lnTo>
                  <a:lnTo>
                    <a:pt x="148" y="0"/>
                  </a:lnTo>
                </a:path>
              </a:pathLst>
            </a:custGeom>
            <a:solidFill>
              <a:srgbClr val="3365FB"/>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04" name="Group 84"/>
          <p:cNvGrpSpPr>
            <a:grpSpLocks/>
          </p:cNvGrpSpPr>
          <p:nvPr/>
        </p:nvGrpSpPr>
        <p:grpSpPr bwMode="auto">
          <a:xfrm>
            <a:off x="5235575" y="3549650"/>
            <a:ext cx="596900" cy="107950"/>
            <a:chOff x="3298" y="2236"/>
            <a:chExt cx="376" cy="68"/>
          </a:xfrm>
        </p:grpSpPr>
        <p:sp>
          <p:nvSpPr>
            <p:cNvPr id="363605" name="Freeform 85"/>
            <p:cNvSpPr>
              <a:spLocks/>
            </p:cNvSpPr>
            <p:nvPr/>
          </p:nvSpPr>
          <p:spPr bwMode="auto">
            <a:xfrm>
              <a:off x="3298" y="2236"/>
              <a:ext cx="376" cy="68"/>
            </a:xfrm>
            <a:custGeom>
              <a:avLst/>
              <a:gdLst/>
              <a:ahLst/>
              <a:cxnLst>
                <a:cxn ang="0">
                  <a:pos x="375" y="0"/>
                </a:cxn>
                <a:cxn ang="0">
                  <a:pos x="375" y="67"/>
                </a:cxn>
                <a:cxn ang="0">
                  <a:pos x="0" y="67"/>
                </a:cxn>
              </a:cxnLst>
              <a:rect l="0" t="0" r="r" b="b"/>
              <a:pathLst>
                <a:path w="376" h="68">
                  <a:moveTo>
                    <a:pt x="375" y="0"/>
                  </a:moveTo>
                  <a:lnTo>
                    <a:pt x="375"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06" name="Freeform 86"/>
            <p:cNvSpPr>
              <a:spLocks/>
            </p:cNvSpPr>
            <p:nvPr/>
          </p:nvSpPr>
          <p:spPr bwMode="auto">
            <a:xfrm>
              <a:off x="3298" y="2236"/>
              <a:ext cx="376" cy="68"/>
            </a:xfrm>
            <a:custGeom>
              <a:avLst/>
              <a:gdLst/>
              <a:ahLst/>
              <a:cxnLst>
                <a:cxn ang="0">
                  <a:pos x="0" y="67"/>
                </a:cxn>
                <a:cxn ang="0">
                  <a:pos x="0" y="0"/>
                </a:cxn>
                <a:cxn ang="0">
                  <a:pos x="375" y="0"/>
                </a:cxn>
              </a:cxnLst>
              <a:rect l="0" t="0" r="r" b="b"/>
              <a:pathLst>
                <a:path w="376" h="68">
                  <a:moveTo>
                    <a:pt x="0" y="67"/>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07" name="Group 87"/>
          <p:cNvGrpSpPr>
            <a:grpSpLocks/>
          </p:cNvGrpSpPr>
          <p:nvPr/>
        </p:nvGrpSpPr>
        <p:grpSpPr bwMode="auto">
          <a:xfrm>
            <a:off x="4557713" y="3429000"/>
            <a:ext cx="1273175" cy="82550"/>
            <a:chOff x="2871" y="2160"/>
            <a:chExt cx="802" cy="52"/>
          </a:xfrm>
        </p:grpSpPr>
        <p:sp>
          <p:nvSpPr>
            <p:cNvPr id="363608" name="Rectangle 88"/>
            <p:cNvSpPr>
              <a:spLocks noChangeArrowheads="1"/>
            </p:cNvSpPr>
            <p:nvPr/>
          </p:nvSpPr>
          <p:spPr bwMode="auto">
            <a:xfrm>
              <a:off x="2871" y="2160"/>
              <a:ext cx="226" cy="52"/>
            </a:xfrm>
            <a:prstGeom prst="rect">
              <a:avLst/>
            </a:prstGeom>
            <a:solidFill>
              <a:srgbClr val="DADADA"/>
            </a:solidFill>
            <a:ln w="9525">
              <a:noFill/>
              <a:miter lim="800000"/>
              <a:headEnd/>
              <a:tailEnd/>
            </a:ln>
            <a:effectLst/>
          </p:spPr>
          <p:txBody>
            <a:bodyPr wrap="none" anchor="ctr"/>
            <a:lstStyle/>
            <a:p>
              <a:endParaRPr lang="en-US"/>
            </a:p>
          </p:txBody>
        </p:sp>
        <p:sp>
          <p:nvSpPr>
            <p:cNvPr id="363609" name="Rectangle 89"/>
            <p:cNvSpPr>
              <a:spLocks noChangeArrowheads="1"/>
            </p:cNvSpPr>
            <p:nvPr/>
          </p:nvSpPr>
          <p:spPr bwMode="auto">
            <a:xfrm>
              <a:off x="3124" y="2160"/>
              <a:ext cx="148" cy="52"/>
            </a:xfrm>
            <a:prstGeom prst="rect">
              <a:avLst/>
            </a:prstGeom>
            <a:solidFill>
              <a:srgbClr val="DADADA"/>
            </a:solidFill>
            <a:ln w="9525">
              <a:noFill/>
              <a:miter lim="800000"/>
              <a:headEnd/>
              <a:tailEnd/>
            </a:ln>
            <a:effectLst/>
          </p:spPr>
          <p:txBody>
            <a:bodyPr wrap="none" anchor="ctr"/>
            <a:lstStyle/>
            <a:p>
              <a:endParaRPr lang="en-US"/>
            </a:p>
          </p:txBody>
        </p:sp>
        <p:sp>
          <p:nvSpPr>
            <p:cNvPr id="363610" name="Rectangle 90"/>
            <p:cNvSpPr>
              <a:spLocks noChangeArrowheads="1"/>
            </p:cNvSpPr>
            <p:nvPr/>
          </p:nvSpPr>
          <p:spPr bwMode="auto">
            <a:xfrm>
              <a:off x="3307" y="2160"/>
              <a:ext cx="366" cy="52"/>
            </a:xfrm>
            <a:prstGeom prst="rect">
              <a:avLst/>
            </a:prstGeom>
            <a:solidFill>
              <a:srgbClr val="DADADA"/>
            </a:solidFill>
            <a:ln w="9525">
              <a:noFill/>
              <a:miter lim="800000"/>
              <a:headEnd/>
              <a:tailEnd/>
            </a:ln>
            <a:effectLst/>
          </p:spPr>
          <p:txBody>
            <a:bodyPr wrap="none" anchor="ctr"/>
            <a:lstStyle/>
            <a:p>
              <a:endParaRPr lang="en-US"/>
            </a:p>
          </p:txBody>
        </p:sp>
      </p:grpSp>
      <p:grpSp>
        <p:nvGrpSpPr>
          <p:cNvPr id="363611" name="Group 91"/>
          <p:cNvGrpSpPr>
            <a:grpSpLocks/>
          </p:cNvGrpSpPr>
          <p:nvPr/>
        </p:nvGrpSpPr>
        <p:grpSpPr bwMode="auto">
          <a:xfrm>
            <a:off x="4557713" y="3416300"/>
            <a:ext cx="360362" cy="107950"/>
            <a:chOff x="2871" y="2152"/>
            <a:chExt cx="227" cy="68"/>
          </a:xfrm>
        </p:grpSpPr>
        <p:sp>
          <p:nvSpPr>
            <p:cNvPr id="363612" name="Freeform 92"/>
            <p:cNvSpPr>
              <a:spLocks/>
            </p:cNvSpPr>
            <p:nvPr/>
          </p:nvSpPr>
          <p:spPr bwMode="auto">
            <a:xfrm>
              <a:off x="2871" y="2152"/>
              <a:ext cx="227" cy="68"/>
            </a:xfrm>
            <a:custGeom>
              <a:avLst/>
              <a:gdLst/>
              <a:ahLst/>
              <a:cxnLst>
                <a:cxn ang="0">
                  <a:pos x="226" y="0"/>
                </a:cxn>
                <a:cxn ang="0">
                  <a:pos x="226" y="67"/>
                </a:cxn>
                <a:cxn ang="0">
                  <a:pos x="0" y="67"/>
                </a:cxn>
              </a:cxnLst>
              <a:rect l="0" t="0" r="r" b="b"/>
              <a:pathLst>
                <a:path w="227" h="68">
                  <a:moveTo>
                    <a:pt x="226" y="0"/>
                  </a:moveTo>
                  <a:lnTo>
                    <a:pt x="226"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13" name="Freeform 93"/>
            <p:cNvSpPr>
              <a:spLocks/>
            </p:cNvSpPr>
            <p:nvPr/>
          </p:nvSpPr>
          <p:spPr bwMode="auto">
            <a:xfrm>
              <a:off x="2871" y="2152"/>
              <a:ext cx="227" cy="68"/>
            </a:xfrm>
            <a:custGeom>
              <a:avLst/>
              <a:gdLst/>
              <a:ahLst/>
              <a:cxnLst>
                <a:cxn ang="0">
                  <a:pos x="0" y="67"/>
                </a:cxn>
                <a:cxn ang="0">
                  <a:pos x="0" y="0"/>
                </a:cxn>
                <a:cxn ang="0">
                  <a:pos x="226" y="0"/>
                </a:cxn>
              </a:cxnLst>
              <a:rect l="0" t="0" r="r" b="b"/>
              <a:pathLst>
                <a:path w="227" h="68">
                  <a:moveTo>
                    <a:pt x="0" y="67"/>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14" name="Group 94"/>
          <p:cNvGrpSpPr>
            <a:grpSpLocks/>
          </p:cNvGrpSpPr>
          <p:nvPr/>
        </p:nvGrpSpPr>
        <p:grpSpPr bwMode="auto">
          <a:xfrm>
            <a:off x="4959350" y="3416300"/>
            <a:ext cx="236538" cy="107950"/>
            <a:chOff x="3124" y="2152"/>
            <a:chExt cx="149" cy="68"/>
          </a:xfrm>
        </p:grpSpPr>
        <p:sp>
          <p:nvSpPr>
            <p:cNvPr id="363615" name="Freeform 95"/>
            <p:cNvSpPr>
              <a:spLocks/>
            </p:cNvSpPr>
            <p:nvPr/>
          </p:nvSpPr>
          <p:spPr bwMode="auto">
            <a:xfrm>
              <a:off x="3124" y="2152"/>
              <a:ext cx="149" cy="68"/>
            </a:xfrm>
            <a:custGeom>
              <a:avLst/>
              <a:gdLst/>
              <a:ahLst/>
              <a:cxnLst>
                <a:cxn ang="0">
                  <a:pos x="148" y="0"/>
                </a:cxn>
                <a:cxn ang="0">
                  <a:pos x="148" y="67"/>
                </a:cxn>
                <a:cxn ang="0">
                  <a:pos x="0" y="67"/>
                </a:cxn>
              </a:cxnLst>
              <a:rect l="0" t="0" r="r" b="b"/>
              <a:pathLst>
                <a:path w="149" h="68">
                  <a:moveTo>
                    <a:pt x="148" y="0"/>
                  </a:moveTo>
                  <a:lnTo>
                    <a:pt x="148" y="67"/>
                  </a:lnTo>
                  <a:lnTo>
                    <a:pt x="0" y="67"/>
                  </a:lnTo>
                </a:path>
              </a:pathLst>
            </a:custGeom>
            <a:solidFill>
              <a:srgbClr val="006600"/>
            </a:solidFill>
            <a:ln w="12700" cap="rnd" cmpd="sng">
              <a:solidFill>
                <a:srgbClr val="000000"/>
              </a:solidFill>
              <a:prstDash val="solid"/>
              <a:round/>
              <a:headEnd type="none" w="sm" len="sm"/>
              <a:tailEnd type="none" w="sm" len="sm"/>
            </a:ln>
            <a:effectLst/>
          </p:spPr>
          <p:txBody>
            <a:bodyPr/>
            <a:lstStyle/>
            <a:p>
              <a:endParaRPr lang="en-US"/>
            </a:p>
          </p:txBody>
        </p:sp>
        <p:sp>
          <p:nvSpPr>
            <p:cNvPr id="363616" name="Freeform 96"/>
            <p:cNvSpPr>
              <a:spLocks/>
            </p:cNvSpPr>
            <p:nvPr/>
          </p:nvSpPr>
          <p:spPr bwMode="auto">
            <a:xfrm>
              <a:off x="3124" y="2152"/>
              <a:ext cx="149" cy="68"/>
            </a:xfrm>
            <a:custGeom>
              <a:avLst/>
              <a:gdLst/>
              <a:ahLst/>
              <a:cxnLst>
                <a:cxn ang="0">
                  <a:pos x="0" y="67"/>
                </a:cxn>
                <a:cxn ang="0">
                  <a:pos x="0" y="0"/>
                </a:cxn>
                <a:cxn ang="0">
                  <a:pos x="148" y="0"/>
                </a:cxn>
              </a:cxnLst>
              <a:rect l="0" t="0" r="r" b="b"/>
              <a:pathLst>
                <a:path w="149" h="68">
                  <a:moveTo>
                    <a:pt x="0" y="67"/>
                  </a:moveTo>
                  <a:lnTo>
                    <a:pt x="0" y="0"/>
                  </a:lnTo>
                  <a:lnTo>
                    <a:pt x="148" y="0"/>
                  </a:lnTo>
                </a:path>
              </a:pathLst>
            </a:custGeom>
            <a:solidFill>
              <a:srgbClr val="0066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17" name="Group 97"/>
          <p:cNvGrpSpPr>
            <a:grpSpLocks/>
          </p:cNvGrpSpPr>
          <p:nvPr/>
        </p:nvGrpSpPr>
        <p:grpSpPr bwMode="auto">
          <a:xfrm>
            <a:off x="5235575" y="3416300"/>
            <a:ext cx="596900" cy="107950"/>
            <a:chOff x="3298" y="2152"/>
            <a:chExt cx="376" cy="68"/>
          </a:xfrm>
        </p:grpSpPr>
        <p:sp>
          <p:nvSpPr>
            <p:cNvPr id="363618" name="Freeform 98"/>
            <p:cNvSpPr>
              <a:spLocks/>
            </p:cNvSpPr>
            <p:nvPr/>
          </p:nvSpPr>
          <p:spPr bwMode="auto">
            <a:xfrm>
              <a:off x="3298" y="2152"/>
              <a:ext cx="376" cy="68"/>
            </a:xfrm>
            <a:custGeom>
              <a:avLst/>
              <a:gdLst/>
              <a:ahLst/>
              <a:cxnLst>
                <a:cxn ang="0">
                  <a:pos x="375" y="0"/>
                </a:cxn>
                <a:cxn ang="0">
                  <a:pos x="375" y="67"/>
                </a:cxn>
                <a:cxn ang="0">
                  <a:pos x="0" y="67"/>
                </a:cxn>
              </a:cxnLst>
              <a:rect l="0" t="0" r="r" b="b"/>
              <a:pathLst>
                <a:path w="376" h="68">
                  <a:moveTo>
                    <a:pt x="375" y="0"/>
                  </a:moveTo>
                  <a:lnTo>
                    <a:pt x="375"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19" name="Freeform 99"/>
            <p:cNvSpPr>
              <a:spLocks/>
            </p:cNvSpPr>
            <p:nvPr/>
          </p:nvSpPr>
          <p:spPr bwMode="auto">
            <a:xfrm>
              <a:off x="3298" y="2152"/>
              <a:ext cx="376" cy="68"/>
            </a:xfrm>
            <a:custGeom>
              <a:avLst/>
              <a:gdLst/>
              <a:ahLst/>
              <a:cxnLst>
                <a:cxn ang="0">
                  <a:pos x="0" y="67"/>
                </a:cxn>
                <a:cxn ang="0">
                  <a:pos x="0" y="0"/>
                </a:cxn>
                <a:cxn ang="0">
                  <a:pos x="375" y="0"/>
                </a:cxn>
              </a:cxnLst>
              <a:rect l="0" t="0" r="r" b="b"/>
              <a:pathLst>
                <a:path w="376" h="68">
                  <a:moveTo>
                    <a:pt x="0" y="67"/>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20" name="Group 100"/>
          <p:cNvGrpSpPr>
            <a:grpSpLocks/>
          </p:cNvGrpSpPr>
          <p:nvPr/>
        </p:nvGrpSpPr>
        <p:grpSpPr bwMode="auto">
          <a:xfrm>
            <a:off x="4557713" y="3295650"/>
            <a:ext cx="1273175" cy="82550"/>
            <a:chOff x="2871" y="2076"/>
            <a:chExt cx="802" cy="52"/>
          </a:xfrm>
        </p:grpSpPr>
        <p:sp>
          <p:nvSpPr>
            <p:cNvPr id="363621" name="Rectangle 101"/>
            <p:cNvSpPr>
              <a:spLocks noChangeArrowheads="1"/>
            </p:cNvSpPr>
            <p:nvPr/>
          </p:nvSpPr>
          <p:spPr bwMode="auto">
            <a:xfrm>
              <a:off x="2871" y="2076"/>
              <a:ext cx="226" cy="52"/>
            </a:xfrm>
            <a:prstGeom prst="rect">
              <a:avLst/>
            </a:prstGeom>
            <a:solidFill>
              <a:srgbClr val="DADADA"/>
            </a:solidFill>
            <a:ln w="9525">
              <a:noFill/>
              <a:miter lim="800000"/>
              <a:headEnd/>
              <a:tailEnd/>
            </a:ln>
            <a:effectLst/>
          </p:spPr>
          <p:txBody>
            <a:bodyPr wrap="none" anchor="ctr"/>
            <a:lstStyle/>
            <a:p>
              <a:endParaRPr lang="en-US"/>
            </a:p>
          </p:txBody>
        </p:sp>
        <p:sp>
          <p:nvSpPr>
            <p:cNvPr id="363622" name="Rectangle 102"/>
            <p:cNvSpPr>
              <a:spLocks noChangeArrowheads="1"/>
            </p:cNvSpPr>
            <p:nvPr/>
          </p:nvSpPr>
          <p:spPr bwMode="auto">
            <a:xfrm>
              <a:off x="3124" y="2076"/>
              <a:ext cx="148" cy="52"/>
            </a:xfrm>
            <a:prstGeom prst="rect">
              <a:avLst/>
            </a:prstGeom>
            <a:solidFill>
              <a:srgbClr val="DADADA"/>
            </a:solidFill>
            <a:ln w="9525">
              <a:noFill/>
              <a:miter lim="800000"/>
              <a:headEnd/>
              <a:tailEnd/>
            </a:ln>
            <a:effectLst/>
          </p:spPr>
          <p:txBody>
            <a:bodyPr wrap="none" anchor="ctr"/>
            <a:lstStyle/>
            <a:p>
              <a:endParaRPr lang="en-US"/>
            </a:p>
          </p:txBody>
        </p:sp>
        <p:sp>
          <p:nvSpPr>
            <p:cNvPr id="363623" name="Rectangle 103"/>
            <p:cNvSpPr>
              <a:spLocks noChangeArrowheads="1"/>
            </p:cNvSpPr>
            <p:nvPr/>
          </p:nvSpPr>
          <p:spPr bwMode="auto">
            <a:xfrm>
              <a:off x="3307" y="2076"/>
              <a:ext cx="366" cy="52"/>
            </a:xfrm>
            <a:prstGeom prst="rect">
              <a:avLst/>
            </a:prstGeom>
            <a:solidFill>
              <a:srgbClr val="DADADA"/>
            </a:solidFill>
            <a:ln w="9525">
              <a:noFill/>
              <a:miter lim="800000"/>
              <a:headEnd/>
              <a:tailEnd/>
            </a:ln>
            <a:effectLst/>
          </p:spPr>
          <p:txBody>
            <a:bodyPr wrap="none" anchor="ctr"/>
            <a:lstStyle/>
            <a:p>
              <a:endParaRPr lang="en-US"/>
            </a:p>
          </p:txBody>
        </p:sp>
      </p:grpSp>
      <p:grpSp>
        <p:nvGrpSpPr>
          <p:cNvPr id="363624" name="Group 104"/>
          <p:cNvGrpSpPr>
            <a:grpSpLocks/>
          </p:cNvGrpSpPr>
          <p:nvPr/>
        </p:nvGrpSpPr>
        <p:grpSpPr bwMode="auto">
          <a:xfrm>
            <a:off x="4557713" y="3282950"/>
            <a:ext cx="360362" cy="106363"/>
            <a:chOff x="2871" y="2068"/>
            <a:chExt cx="227" cy="67"/>
          </a:xfrm>
        </p:grpSpPr>
        <p:sp>
          <p:nvSpPr>
            <p:cNvPr id="363625" name="Freeform 105"/>
            <p:cNvSpPr>
              <a:spLocks/>
            </p:cNvSpPr>
            <p:nvPr/>
          </p:nvSpPr>
          <p:spPr bwMode="auto">
            <a:xfrm>
              <a:off x="2871" y="2068"/>
              <a:ext cx="227" cy="67"/>
            </a:xfrm>
            <a:custGeom>
              <a:avLst/>
              <a:gdLst/>
              <a:ahLst/>
              <a:cxnLst>
                <a:cxn ang="0">
                  <a:pos x="226" y="0"/>
                </a:cxn>
                <a:cxn ang="0">
                  <a:pos x="226" y="66"/>
                </a:cxn>
                <a:cxn ang="0">
                  <a:pos x="0" y="66"/>
                </a:cxn>
              </a:cxnLst>
              <a:rect l="0" t="0" r="r" b="b"/>
              <a:pathLst>
                <a:path w="227" h="67">
                  <a:moveTo>
                    <a:pt x="226" y="0"/>
                  </a:moveTo>
                  <a:lnTo>
                    <a:pt x="226" y="66"/>
                  </a:lnTo>
                  <a:lnTo>
                    <a:pt x="0" y="66"/>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26" name="Freeform 106"/>
            <p:cNvSpPr>
              <a:spLocks/>
            </p:cNvSpPr>
            <p:nvPr/>
          </p:nvSpPr>
          <p:spPr bwMode="auto">
            <a:xfrm>
              <a:off x="2871" y="2068"/>
              <a:ext cx="227" cy="67"/>
            </a:xfrm>
            <a:custGeom>
              <a:avLst/>
              <a:gdLst/>
              <a:ahLst/>
              <a:cxnLst>
                <a:cxn ang="0">
                  <a:pos x="0" y="66"/>
                </a:cxn>
                <a:cxn ang="0">
                  <a:pos x="0" y="0"/>
                </a:cxn>
                <a:cxn ang="0">
                  <a:pos x="226" y="0"/>
                </a:cxn>
              </a:cxnLst>
              <a:rect l="0" t="0" r="r" b="b"/>
              <a:pathLst>
                <a:path w="227" h="67">
                  <a:moveTo>
                    <a:pt x="0" y="66"/>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27" name="Group 107"/>
          <p:cNvGrpSpPr>
            <a:grpSpLocks/>
          </p:cNvGrpSpPr>
          <p:nvPr/>
        </p:nvGrpSpPr>
        <p:grpSpPr bwMode="auto">
          <a:xfrm>
            <a:off x="4959350" y="3282950"/>
            <a:ext cx="236538" cy="106363"/>
            <a:chOff x="3124" y="2068"/>
            <a:chExt cx="149" cy="67"/>
          </a:xfrm>
        </p:grpSpPr>
        <p:sp>
          <p:nvSpPr>
            <p:cNvPr id="363628" name="Freeform 108"/>
            <p:cNvSpPr>
              <a:spLocks/>
            </p:cNvSpPr>
            <p:nvPr/>
          </p:nvSpPr>
          <p:spPr bwMode="auto">
            <a:xfrm>
              <a:off x="3124" y="2068"/>
              <a:ext cx="149" cy="67"/>
            </a:xfrm>
            <a:custGeom>
              <a:avLst/>
              <a:gdLst/>
              <a:ahLst/>
              <a:cxnLst>
                <a:cxn ang="0">
                  <a:pos x="148" y="0"/>
                </a:cxn>
                <a:cxn ang="0">
                  <a:pos x="148" y="66"/>
                </a:cxn>
                <a:cxn ang="0">
                  <a:pos x="0" y="66"/>
                </a:cxn>
              </a:cxnLst>
              <a:rect l="0" t="0" r="r" b="b"/>
              <a:pathLst>
                <a:path w="149" h="67">
                  <a:moveTo>
                    <a:pt x="148" y="0"/>
                  </a:moveTo>
                  <a:lnTo>
                    <a:pt x="148" y="66"/>
                  </a:lnTo>
                  <a:lnTo>
                    <a:pt x="0" y="66"/>
                  </a:lnTo>
                </a:path>
              </a:pathLst>
            </a:custGeom>
            <a:solidFill>
              <a:srgbClr val="FAFD00"/>
            </a:solidFill>
            <a:ln w="12700" cap="rnd" cmpd="sng">
              <a:solidFill>
                <a:srgbClr val="000000"/>
              </a:solidFill>
              <a:prstDash val="solid"/>
              <a:round/>
              <a:headEnd type="none" w="sm" len="sm"/>
              <a:tailEnd type="none" w="sm" len="sm"/>
            </a:ln>
            <a:effectLst/>
          </p:spPr>
          <p:txBody>
            <a:bodyPr/>
            <a:lstStyle/>
            <a:p>
              <a:endParaRPr lang="en-US"/>
            </a:p>
          </p:txBody>
        </p:sp>
        <p:sp>
          <p:nvSpPr>
            <p:cNvPr id="363629" name="Freeform 109"/>
            <p:cNvSpPr>
              <a:spLocks/>
            </p:cNvSpPr>
            <p:nvPr/>
          </p:nvSpPr>
          <p:spPr bwMode="auto">
            <a:xfrm>
              <a:off x="3124" y="2068"/>
              <a:ext cx="149" cy="67"/>
            </a:xfrm>
            <a:custGeom>
              <a:avLst/>
              <a:gdLst/>
              <a:ahLst/>
              <a:cxnLst>
                <a:cxn ang="0">
                  <a:pos x="0" y="66"/>
                </a:cxn>
                <a:cxn ang="0">
                  <a:pos x="0" y="0"/>
                </a:cxn>
                <a:cxn ang="0">
                  <a:pos x="148" y="0"/>
                </a:cxn>
              </a:cxnLst>
              <a:rect l="0" t="0" r="r" b="b"/>
              <a:pathLst>
                <a:path w="149" h="67">
                  <a:moveTo>
                    <a:pt x="0" y="66"/>
                  </a:moveTo>
                  <a:lnTo>
                    <a:pt x="0" y="0"/>
                  </a:lnTo>
                  <a:lnTo>
                    <a:pt x="148" y="0"/>
                  </a:lnTo>
                </a:path>
              </a:pathLst>
            </a:custGeom>
            <a:solidFill>
              <a:srgbClr val="FAFD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30" name="Group 110"/>
          <p:cNvGrpSpPr>
            <a:grpSpLocks/>
          </p:cNvGrpSpPr>
          <p:nvPr/>
        </p:nvGrpSpPr>
        <p:grpSpPr bwMode="auto">
          <a:xfrm>
            <a:off x="5235575" y="3282950"/>
            <a:ext cx="596900" cy="106363"/>
            <a:chOff x="3298" y="2068"/>
            <a:chExt cx="376" cy="67"/>
          </a:xfrm>
        </p:grpSpPr>
        <p:sp>
          <p:nvSpPr>
            <p:cNvPr id="363631" name="Freeform 111"/>
            <p:cNvSpPr>
              <a:spLocks/>
            </p:cNvSpPr>
            <p:nvPr/>
          </p:nvSpPr>
          <p:spPr bwMode="auto">
            <a:xfrm>
              <a:off x="3298" y="2068"/>
              <a:ext cx="376" cy="67"/>
            </a:xfrm>
            <a:custGeom>
              <a:avLst/>
              <a:gdLst/>
              <a:ahLst/>
              <a:cxnLst>
                <a:cxn ang="0">
                  <a:pos x="375" y="0"/>
                </a:cxn>
                <a:cxn ang="0">
                  <a:pos x="375" y="66"/>
                </a:cxn>
                <a:cxn ang="0">
                  <a:pos x="0" y="66"/>
                </a:cxn>
              </a:cxnLst>
              <a:rect l="0" t="0" r="r" b="b"/>
              <a:pathLst>
                <a:path w="376" h="67">
                  <a:moveTo>
                    <a:pt x="375" y="0"/>
                  </a:moveTo>
                  <a:lnTo>
                    <a:pt x="375" y="66"/>
                  </a:lnTo>
                  <a:lnTo>
                    <a:pt x="0" y="66"/>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32" name="Freeform 112"/>
            <p:cNvSpPr>
              <a:spLocks/>
            </p:cNvSpPr>
            <p:nvPr/>
          </p:nvSpPr>
          <p:spPr bwMode="auto">
            <a:xfrm>
              <a:off x="3298" y="2068"/>
              <a:ext cx="376" cy="67"/>
            </a:xfrm>
            <a:custGeom>
              <a:avLst/>
              <a:gdLst/>
              <a:ahLst/>
              <a:cxnLst>
                <a:cxn ang="0">
                  <a:pos x="0" y="66"/>
                </a:cxn>
                <a:cxn ang="0">
                  <a:pos x="0" y="0"/>
                </a:cxn>
                <a:cxn ang="0">
                  <a:pos x="375" y="0"/>
                </a:cxn>
              </a:cxnLst>
              <a:rect l="0" t="0" r="r" b="b"/>
              <a:pathLst>
                <a:path w="376" h="67">
                  <a:moveTo>
                    <a:pt x="0" y="66"/>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33" name="Group 113"/>
          <p:cNvGrpSpPr>
            <a:grpSpLocks/>
          </p:cNvGrpSpPr>
          <p:nvPr/>
        </p:nvGrpSpPr>
        <p:grpSpPr bwMode="auto">
          <a:xfrm>
            <a:off x="4557713" y="3160713"/>
            <a:ext cx="1273175" cy="84137"/>
            <a:chOff x="2871" y="1991"/>
            <a:chExt cx="802" cy="53"/>
          </a:xfrm>
        </p:grpSpPr>
        <p:sp>
          <p:nvSpPr>
            <p:cNvPr id="363634" name="Rectangle 114"/>
            <p:cNvSpPr>
              <a:spLocks noChangeArrowheads="1"/>
            </p:cNvSpPr>
            <p:nvPr/>
          </p:nvSpPr>
          <p:spPr bwMode="auto">
            <a:xfrm>
              <a:off x="2871" y="1991"/>
              <a:ext cx="226" cy="53"/>
            </a:xfrm>
            <a:prstGeom prst="rect">
              <a:avLst/>
            </a:prstGeom>
            <a:solidFill>
              <a:srgbClr val="DADADA"/>
            </a:solidFill>
            <a:ln w="9525">
              <a:noFill/>
              <a:miter lim="800000"/>
              <a:headEnd/>
              <a:tailEnd/>
            </a:ln>
            <a:effectLst/>
          </p:spPr>
          <p:txBody>
            <a:bodyPr wrap="none" anchor="ctr"/>
            <a:lstStyle/>
            <a:p>
              <a:endParaRPr lang="en-US"/>
            </a:p>
          </p:txBody>
        </p:sp>
        <p:sp>
          <p:nvSpPr>
            <p:cNvPr id="363635" name="Rectangle 115"/>
            <p:cNvSpPr>
              <a:spLocks noChangeArrowheads="1"/>
            </p:cNvSpPr>
            <p:nvPr/>
          </p:nvSpPr>
          <p:spPr bwMode="auto">
            <a:xfrm>
              <a:off x="3124" y="1991"/>
              <a:ext cx="148" cy="53"/>
            </a:xfrm>
            <a:prstGeom prst="rect">
              <a:avLst/>
            </a:prstGeom>
            <a:solidFill>
              <a:srgbClr val="DADADA"/>
            </a:solidFill>
            <a:ln w="9525">
              <a:noFill/>
              <a:miter lim="800000"/>
              <a:headEnd/>
              <a:tailEnd/>
            </a:ln>
            <a:effectLst/>
          </p:spPr>
          <p:txBody>
            <a:bodyPr wrap="none" anchor="ctr"/>
            <a:lstStyle/>
            <a:p>
              <a:endParaRPr lang="en-US"/>
            </a:p>
          </p:txBody>
        </p:sp>
        <p:sp>
          <p:nvSpPr>
            <p:cNvPr id="363636" name="Rectangle 116"/>
            <p:cNvSpPr>
              <a:spLocks noChangeArrowheads="1"/>
            </p:cNvSpPr>
            <p:nvPr/>
          </p:nvSpPr>
          <p:spPr bwMode="auto">
            <a:xfrm>
              <a:off x="3307" y="1991"/>
              <a:ext cx="366" cy="53"/>
            </a:xfrm>
            <a:prstGeom prst="rect">
              <a:avLst/>
            </a:prstGeom>
            <a:solidFill>
              <a:srgbClr val="DADADA"/>
            </a:solidFill>
            <a:ln w="9525">
              <a:noFill/>
              <a:miter lim="800000"/>
              <a:headEnd/>
              <a:tailEnd/>
            </a:ln>
            <a:effectLst/>
          </p:spPr>
          <p:txBody>
            <a:bodyPr wrap="none" anchor="ctr"/>
            <a:lstStyle/>
            <a:p>
              <a:endParaRPr lang="en-US"/>
            </a:p>
          </p:txBody>
        </p:sp>
      </p:grpSp>
      <p:grpSp>
        <p:nvGrpSpPr>
          <p:cNvPr id="363637" name="Group 117"/>
          <p:cNvGrpSpPr>
            <a:grpSpLocks/>
          </p:cNvGrpSpPr>
          <p:nvPr/>
        </p:nvGrpSpPr>
        <p:grpSpPr bwMode="auto">
          <a:xfrm>
            <a:off x="4557713" y="3148013"/>
            <a:ext cx="360362" cy="107950"/>
            <a:chOff x="2871" y="1983"/>
            <a:chExt cx="227" cy="68"/>
          </a:xfrm>
        </p:grpSpPr>
        <p:sp>
          <p:nvSpPr>
            <p:cNvPr id="363638" name="Freeform 118"/>
            <p:cNvSpPr>
              <a:spLocks/>
            </p:cNvSpPr>
            <p:nvPr/>
          </p:nvSpPr>
          <p:spPr bwMode="auto">
            <a:xfrm>
              <a:off x="2871" y="1983"/>
              <a:ext cx="227" cy="68"/>
            </a:xfrm>
            <a:custGeom>
              <a:avLst/>
              <a:gdLst/>
              <a:ahLst/>
              <a:cxnLst>
                <a:cxn ang="0">
                  <a:pos x="226" y="0"/>
                </a:cxn>
                <a:cxn ang="0">
                  <a:pos x="226" y="67"/>
                </a:cxn>
                <a:cxn ang="0">
                  <a:pos x="0" y="67"/>
                </a:cxn>
              </a:cxnLst>
              <a:rect l="0" t="0" r="r" b="b"/>
              <a:pathLst>
                <a:path w="227" h="68">
                  <a:moveTo>
                    <a:pt x="226" y="0"/>
                  </a:moveTo>
                  <a:lnTo>
                    <a:pt x="226"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39" name="Freeform 119"/>
            <p:cNvSpPr>
              <a:spLocks/>
            </p:cNvSpPr>
            <p:nvPr/>
          </p:nvSpPr>
          <p:spPr bwMode="auto">
            <a:xfrm>
              <a:off x="2871" y="1983"/>
              <a:ext cx="227" cy="68"/>
            </a:xfrm>
            <a:custGeom>
              <a:avLst/>
              <a:gdLst/>
              <a:ahLst/>
              <a:cxnLst>
                <a:cxn ang="0">
                  <a:pos x="0" y="67"/>
                </a:cxn>
                <a:cxn ang="0">
                  <a:pos x="0" y="0"/>
                </a:cxn>
                <a:cxn ang="0">
                  <a:pos x="226" y="0"/>
                </a:cxn>
              </a:cxnLst>
              <a:rect l="0" t="0" r="r" b="b"/>
              <a:pathLst>
                <a:path w="227" h="68">
                  <a:moveTo>
                    <a:pt x="0" y="67"/>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40" name="Group 120"/>
          <p:cNvGrpSpPr>
            <a:grpSpLocks/>
          </p:cNvGrpSpPr>
          <p:nvPr/>
        </p:nvGrpSpPr>
        <p:grpSpPr bwMode="auto">
          <a:xfrm>
            <a:off x="4959350" y="3148013"/>
            <a:ext cx="236538" cy="107950"/>
            <a:chOff x="3124" y="1983"/>
            <a:chExt cx="149" cy="68"/>
          </a:xfrm>
        </p:grpSpPr>
        <p:sp>
          <p:nvSpPr>
            <p:cNvPr id="363641" name="Freeform 121"/>
            <p:cNvSpPr>
              <a:spLocks/>
            </p:cNvSpPr>
            <p:nvPr/>
          </p:nvSpPr>
          <p:spPr bwMode="auto">
            <a:xfrm>
              <a:off x="3124" y="1983"/>
              <a:ext cx="149" cy="68"/>
            </a:xfrm>
            <a:custGeom>
              <a:avLst/>
              <a:gdLst/>
              <a:ahLst/>
              <a:cxnLst>
                <a:cxn ang="0">
                  <a:pos x="148" y="0"/>
                </a:cxn>
                <a:cxn ang="0">
                  <a:pos x="148" y="67"/>
                </a:cxn>
                <a:cxn ang="0">
                  <a:pos x="0" y="67"/>
                </a:cxn>
              </a:cxnLst>
              <a:rect l="0" t="0" r="r" b="b"/>
              <a:pathLst>
                <a:path w="149" h="68">
                  <a:moveTo>
                    <a:pt x="148" y="0"/>
                  </a:moveTo>
                  <a:lnTo>
                    <a:pt x="148" y="67"/>
                  </a:lnTo>
                  <a:lnTo>
                    <a:pt x="0" y="67"/>
                  </a:lnTo>
                </a:path>
              </a:pathLst>
            </a:custGeom>
            <a:solidFill>
              <a:srgbClr val="3365FB"/>
            </a:solidFill>
            <a:ln w="12700" cap="rnd" cmpd="sng">
              <a:solidFill>
                <a:srgbClr val="000000"/>
              </a:solidFill>
              <a:prstDash val="solid"/>
              <a:round/>
              <a:headEnd type="none" w="sm" len="sm"/>
              <a:tailEnd type="none" w="sm" len="sm"/>
            </a:ln>
            <a:effectLst/>
          </p:spPr>
          <p:txBody>
            <a:bodyPr/>
            <a:lstStyle/>
            <a:p>
              <a:endParaRPr lang="en-US"/>
            </a:p>
          </p:txBody>
        </p:sp>
        <p:sp>
          <p:nvSpPr>
            <p:cNvPr id="363642" name="Freeform 122"/>
            <p:cNvSpPr>
              <a:spLocks/>
            </p:cNvSpPr>
            <p:nvPr/>
          </p:nvSpPr>
          <p:spPr bwMode="auto">
            <a:xfrm>
              <a:off x="3124" y="1983"/>
              <a:ext cx="149" cy="68"/>
            </a:xfrm>
            <a:custGeom>
              <a:avLst/>
              <a:gdLst/>
              <a:ahLst/>
              <a:cxnLst>
                <a:cxn ang="0">
                  <a:pos x="0" y="67"/>
                </a:cxn>
                <a:cxn ang="0">
                  <a:pos x="0" y="0"/>
                </a:cxn>
                <a:cxn ang="0">
                  <a:pos x="148" y="0"/>
                </a:cxn>
              </a:cxnLst>
              <a:rect l="0" t="0" r="r" b="b"/>
              <a:pathLst>
                <a:path w="149" h="68">
                  <a:moveTo>
                    <a:pt x="0" y="67"/>
                  </a:moveTo>
                  <a:lnTo>
                    <a:pt x="0" y="0"/>
                  </a:lnTo>
                  <a:lnTo>
                    <a:pt x="148" y="0"/>
                  </a:lnTo>
                </a:path>
              </a:pathLst>
            </a:custGeom>
            <a:solidFill>
              <a:srgbClr val="3365FB"/>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43" name="Group 123"/>
          <p:cNvGrpSpPr>
            <a:grpSpLocks/>
          </p:cNvGrpSpPr>
          <p:nvPr/>
        </p:nvGrpSpPr>
        <p:grpSpPr bwMode="auto">
          <a:xfrm>
            <a:off x="5235575" y="3148013"/>
            <a:ext cx="596900" cy="107950"/>
            <a:chOff x="3298" y="1983"/>
            <a:chExt cx="376" cy="68"/>
          </a:xfrm>
        </p:grpSpPr>
        <p:sp>
          <p:nvSpPr>
            <p:cNvPr id="363644" name="Freeform 124"/>
            <p:cNvSpPr>
              <a:spLocks/>
            </p:cNvSpPr>
            <p:nvPr/>
          </p:nvSpPr>
          <p:spPr bwMode="auto">
            <a:xfrm>
              <a:off x="3298" y="1983"/>
              <a:ext cx="376" cy="68"/>
            </a:xfrm>
            <a:custGeom>
              <a:avLst/>
              <a:gdLst/>
              <a:ahLst/>
              <a:cxnLst>
                <a:cxn ang="0">
                  <a:pos x="375" y="0"/>
                </a:cxn>
                <a:cxn ang="0">
                  <a:pos x="375" y="67"/>
                </a:cxn>
                <a:cxn ang="0">
                  <a:pos x="0" y="67"/>
                </a:cxn>
              </a:cxnLst>
              <a:rect l="0" t="0" r="r" b="b"/>
              <a:pathLst>
                <a:path w="376" h="68">
                  <a:moveTo>
                    <a:pt x="375" y="0"/>
                  </a:moveTo>
                  <a:lnTo>
                    <a:pt x="375"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45" name="Freeform 125"/>
            <p:cNvSpPr>
              <a:spLocks/>
            </p:cNvSpPr>
            <p:nvPr/>
          </p:nvSpPr>
          <p:spPr bwMode="auto">
            <a:xfrm>
              <a:off x="3298" y="1983"/>
              <a:ext cx="376" cy="68"/>
            </a:xfrm>
            <a:custGeom>
              <a:avLst/>
              <a:gdLst/>
              <a:ahLst/>
              <a:cxnLst>
                <a:cxn ang="0">
                  <a:pos x="0" y="67"/>
                </a:cxn>
                <a:cxn ang="0">
                  <a:pos x="0" y="0"/>
                </a:cxn>
                <a:cxn ang="0">
                  <a:pos x="375" y="0"/>
                </a:cxn>
              </a:cxnLst>
              <a:rect l="0" t="0" r="r" b="b"/>
              <a:pathLst>
                <a:path w="376" h="68">
                  <a:moveTo>
                    <a:pt x="0" y="67"/>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46" name="Group 126"/>
          <p:cNvGrpSpPr>
            <a:grpSpLocks/>
          </p:cNvGrpSpPr>
          <p:nvPr/>
        </p:nvGrpSpPr>
        <p:grpSpPr bwMode="auto">
          <a:xfrm>
            <a:off x="4557713" y="3027363"/>
            <a:ext cx="1273175" cy="84137"/>
            <a:chOff x="2871" y="1907"/>
            <a:chExt cx="802" cy="53"/>
          </a:xfrm>
        </p:grpSpPr>
        <p:sp>
          <p:nvSpPr>
            <p:cNvPr id="363647" name="Rectangle 127"/>
            <p:cNvSpPr>
              <a:spLocks noChangeArrowheads="1"/>
            </p:cNvSpPr>
            <p:nvPr/>
          </p:nvSpPr>
          <p:spPr bwMode="auto">
            <a:xfrm>
              <a:off x="2871" y="1907"/>
              <a:ext cx="226" cy="53"/>
            </a:xfrm>
            <a:prstGeom prst="rect">
              <a:avLst/>
            </a:prstGeom>
            <a:solidFill>
              <a:srgbClr val="DADADA"/>
            </a:solidFill>
            <a:ln w="9525">
              <a:noFill/>
              <a:miter lim="800000"/>
              <a:headEnd/>
              <a:tailEnd/>
            </a:ln>
            <a:effectLst/>
          </p:spPr>
          <p:txBody>
            <a:bodyPr wrap="none" anchor="ctr"/>
            <a:lstStyle/>
            <a:p>
              <a:endParaRPr lang="en-US"/>
            </a:p>
          </p:txBody>
        </p:sp>
        <p:sp>
          <p:nvSpPr>
            <p:cNvPr id="363648" name="Rectangle 128"/>
            <p:cNvSpPr>
              <a:spLocks noChangeArrowheads="1"/>
            </p:cNvSpPr>
            <p:nvPr/>
          </p:nvSpPr>
          <p:spPr bwMode="auto">
            <a:xfrm>
              <a:off x="3124" y="1907"/>
              <a:ext cx="148" cy="53"/>
            </a:xfrm>
            <a:prstGeom prst="rect">
              <a:avLst/>
            </a:prstGeom>
            <a:solidFill>
              <a:srgbClr val="DADADA"/>
            </a:solidFill>
            <a:ln w="9525">
              <a:noFill/>
              <a:miter lim="800000"/>
              <a:headEnd/>
              <a:tailEnd/>
            </a:ln>
            <a:effectLst/>
          </p:spPr>
          <p:txBody>
            <a:bodyPr wrap="none" anchor="ctr"/>
            <a:lstStyle/>
            <a:p>
              <a:endParaRPr lang="en-US"/>
            </a:p>
          </p:txBody>
        </p:sp>
        <p:sp>
          <p:nvSpPr>
            <p:cNvPr id="363649" name="Rectangle 129"/>
            <p:cNvSpPr>
              <a:spLocks noChangeArrowheads="1"/>
            </p:cNvSpPr>
            <p:nvPr/>
          </p:nvSpPr>
          <p:spPr bwMode="auto">
            <a:xfrm>
              <a:off x="3307" y="1907"/>
              <a:ext cx="366" cy="53"/>
            </a:xfrm>
            <a:prstGeom prst="rect">
              <a:avLst/>
            </a:prstGeom>
            <a:solidFill>
              <a:srgbClr val="DADADA"/>
            </a:solidFill>
            <a:ln w="9525">
              <a:noFill/>
              <a:miter lim="800000"/>
              <a:headEnd/>
              <a:tailEnd/>
            </a:ln>
            <a:effectLst/>
          </p:spPr>
          <p:txBody>
            <a:bodyPr wrap="none" anchor="ctr"/>
            <a:lstStyle/>
            <a:p>
              <a:endParaRPr lang="en-US"/>
            </a:p>
          </p:txBody>
        </p:sp>
      </p:grpSp>
      <p:grpSp>
        <p:nvGrpSpPr>
          <p:cNvPr id="363650" name="Group 130"/>
          <p:cNvGrpSpPr>
            <a:grpSpLocks/>
          </p:cNvGrpSpPr>
          <p:nvPr/>
        </p:nvGrpSpPr>
        <p:grpSpPr bwMode="auto">
          <a:xfrm>
            <a:off x="4557713" y="3013075"/>
            <a:ext cx="360362" cy="109538"/>
            <a:chOff x="2871" y="1898"/>
            <a:chExt cx="227" cy="69"/>
          </a:xfrm>
        </p:grpSpPr>
        <p:sp>
          <p:nvSpPr>
            <p:cNvPr id="363651" name="Freeform 131"/>
            <p:cNvSpPr>
              <a:spLocks/>
            </p:cNvSpPr>
            <p:nvPr/>
          </p:nvSpPr>
          <p:spPr bwMode="auto">
            <a:xfrm>
              <a:off x="2871" y="1898"/>
              <a:ext cx="227" cy="69"/>
            </a:xfrm>
            <a:custGeom>
              <a:avLst/>
              <a:gdLst/>
              <a:ahLst/>
              <a:cxnLst>
                <a:cxn ang="0">
                  <a:pos x="226" y="0"/>
                </a:cxn>
                <a:cxn ang="0">
                  <a:pos x="226" y="68"/>
                </a:cxn>
                <a:cxn ang="0">
                  <a:pos x="0" y="68"/>
                </a:cxn>
              </a:cxnLst>
              <a:rect l="0" t="0" r="r" b="b"/>
              <a:pathLst>
                <a:path w="227" h="69">
                  <a:moveTo>
                    <a:pt x="226" y="0"/>
                  </a:moveTo>
                  <a:lnTo>
                    <a:pt x="226" y="68"/>
                  </a:lnTo>
                  <a:lnTo>
                    <a:pt x="0" y="68"/>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52" name="Freeform 132"/>
            <p:cNvSpPr>
              <a:spLocks/>
            </p:cNvSpPr>
            <p:nvPr/>
          </p:nvSpPr>
          <p:spPr bwMode="auto">
            <a:xfrm>
              <a:off x="2871" y="1898"/>
              <a:ext cx="227" cy="69"/>
            </a:xfrm>
            <a:custGeom>
              <a:avLst/>
              <a:gdLst/>
              <a:ahLst/>
              <a:cxnLst>
                <a:cxn ang="0">
                  <a:pos x="0" y="68"/>
                </a:cxn>
                <a:cxn ang="0">
                  <a:pos x="0" y="0"/>
                </a:cxn>
                <a:cxn ang="0">
                  <a:pos x="226" y="0"/>
                </a:cxn>
              </a:cxnLst>
              <a:rect l="0" t="0" r="r" b="b"/>
              <a:pathLst>
                <a:path w="227" h="69">
                  <a:moveTo>
                    <a:pt x="0" y="68"/>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53" name="Group 133"/>
          <p:cNvGrpSpPr>
            <a:grpSpLocks/>
          </p:cNvGrpSpPr>
          <p:nvPr/>
        </p:nvGrpSpPr>
        <p:grpSpPr bwMode="auto">
          <a:xfrm>
            <a:off x="4959350" y="3013075"/>
            <a:ext cx="236538" cy="109538"/>
            <a:chOff x="3124" y="1898"/>
            <a:chExt cx="149" cy="69"/>
          </a:xfrm>
        </p:grpSpPr>
        <p:sp>
          <p:nvSpPr>
            <p:cNvPr id="363654" name="Freeform 134"/>
            <p:cNvSpPr>
              <a:spLocks/>
            </p:cNvSpPr>
            <p:nvPr/>
          </p:nvSpPr>
          <p:spPr bwMode="auto">
            <a:xfrm>
              <a:off x="3124" y="1898"/>
              <a:ext cx="149" cy="69"/>
            </a:xfrm>
            <a:custGeom>
              <a:avLst/>
              <a:gdLst/>
              <a:ahLst/>
              <a:cxnLst>
                <a:cxn ang="0">
                  <a:pos x="148" y="0"/>
                </a:cxn>
                <a:cxn ang="0">
                  <a:pos x="148" y="68"/>
                </a:cxn>
                <a:cxn ang="0">
                  <a:pos x="0" y="68"/>
                </a:cxn>
              </a:cxnLst>
              <a:rect l="0" t="0" r="r" b="b"/>
              <a:pathLst>
                <a:path w="149" h="69">
                  <a:moveTo>
                    <a:pt x="148" y="0"/>
                  </a:moveTo>
                  <a:lnTo>
                    <a:pt x="148" y="68"/>
                  </a:lnTo>
                  <a:lnTo>
                    <a:pt x="0" y="68"/>
                  </a:lnTo>
                </a:path>
              </a:pathLst>
            </a:custGeom>
            <a:solidFill>
              <a:srgbClr val="006600"/>
            </a:solidFill>
            <a:ln w="12700" cap="rnd" cmpd="sng">
              <a:solidFill>
                <a:srgbClr val="000000"/>
              </a:solidFill>
              <a:prstDash val="solid"/>
              <a:round/>
              <a:headEnd type="none" w="sm" len="sm"/>
              <a:tailEnd type="none" w="sm" len="sm"/>
            </a:ln>
            <a:effectLst/>
          </p:spPr>
          <p:txBody>
            <a:bodyPr/>
            <a:lstStyle/>
            <a:p>
              <a:endParaRPr lang="en-US"/>
            </a:p>
          </p:txBody>
        </p:sp>
        <p:sp>
          <p:nvSpPr>
            <p:cNvPr id="363655" name="Freeform 135"/>
            <p:cNvSpPr>
              <a:spLocks/>
            </p:cNvSpPr>
            <p:nvPr/>
          </p:nvSpPr>
          <p:spPr bwMode="auto">
            <a:xfrm>
              <a:off x="3124" y="1898"/>
              <a:ext cx="149" cy="69"/>
            </a:xfrm>
            <a:custGeom>
              <a:avLst/>
              <a:gdLst/>
              <a:ahLst/>
              <a:cxnLst>
                <a:cxn ang="0">
                  <a:pos x="0" y="68"/>
                </a:cxn>
                <a:cxn ang="0">
                  <a:pos x="0" y="0"/>
                </a:cxn>
                <a:cxn ang="0">
                  <a:pos x="148" y="0"/>
                </a:cxn>
              </a:cxnLst>
              <a:rect l="0" t="0" r="r" b="b"/>
              <a:pathLst>
                <a:path w="149" h="69">
                  <a:moveTo>
                    <a:pt x="0" y="68"/>
                  </a:moveTo>
                  <a:lnTo>
                    <a:pt x="0" y="0"/>
                  </a:lnTo>
                  <a:lnTo>
                    <a:pt x="148" y="0"/>
                  </a:lnTo>
                </a:path>
              </a:pathLst>
            </a:custGeom>
            <a:solidFill>
              <a:srgbClr val="0066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56" name="Group 136"/>
          <p:cNvGrpSpPr>
            <a:grpSpLocks/>
          </p:cNvGrpSpPr>
          <p:nvPr/>
        </p:nvGrpSpPr>
        <p:grpSpPr bwMode="auto">
          <a:xfrm>
            <a:off x="5235575" y="3013075"/>
            <a:ext cx="596900" cy="109538"/>
            <a:chOff x="3298" y="1898"/>
            <a:chExt cx="376" cy="69"/>
          </a:xfrm>
        </p:grpSpPr>
        <p:sp>
          <p:nvSpPr>
            <p:cNvPr id="363657" name="Freeform 137"/>
            <p:cNvSpPr>
              <a:spLocks/>
            </p:cNvSpPr>
            <p:nvPr/>
          </p:nvSpPr>
          <p:spPr bwMode="auto">
            <a:xfrm>
              <a:off x="3298" y="1898"/>
              <a:ext cx="376" cy="69"/>
            </a:xfrm>
            <a:custGeom>
              <a:avLst/>
              <a:gdLst/>
              <a:ahLst/>
              <a:cxnLst>
                <a:cxn ang="0">
                  <a:pos x="375" y="0"/>
                </a:cxn>
                <a:cxn ang="0">
                  <a:pos x="375" y="68"/>
                </a:cxn>
                <a:cxn ang="0">
                  <a:pos x="0" y="68"/>
                </a:cxn>
              </a:cxnLst>
              <a:rect l="0" t="0" r="r" b="b"/>
              <a:pathLst>
                <a:path w="376" h="69">
                  <a:moveTo>
                    <a:pt x="375" y="0"/>
                  </a:moveTo>
                  <a:lnTo>
                    <a:pt x="375" y="68"/>
                  </a:lnTo>
                  <a:lnTo>
                    <a:pt x="0" y="68"/>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58" name="Freeform 138"/>
            <p:cNvSpPr>
              <a:spLocks/>
            </p:cNvSpPr>
            <p:nvPr/>
          </p:nvSpPr>
          <p:spPr bwMode="auto">
            <a:xfrm>
              <a:off x="3298" y="1898"/>
              <a:ext cx="376" cy="69"/>
            </a:xfrm>
            <a:custGeom>
              <a:avLst/>
              <a:gdLst/>
              <a:ahLst/>
              <a:cxnLst>
                <a:cxn ang="0">
                  <a:pos x="0" y="68"/>
                </a:cxn>
                <a:cxn ang="0">
                  <a:pos x="0" y="0"/>
                </a:cxn>
                <a:cxn ang="0">
                  <a:pos x="375" y="0"/>
                </a:cxn>
              </a:cxnLst>
              <a:rect l="0" t="0" r="r" b="b"/>
              <a:pathLst>
                <a:path w="376" h="69">
                  <a:moveTo>
                    <a:pt x="0" y="68"/>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59" name="Group 139"/>
          <p:cNvGrpSpPr>
            <a:grpSpLocks/>
          </p:cNvGrpSpPr>
          <p:nvPr/>
        </p:nvGrpSpPr>
        <p:grpSpPr bwMode="auto">
          <a:xfrm>
            <a:off x="4557713" y="2894013"/>
            <a:ext cx="1273175" cy="82550"/>
            <a:chOff x="2871" y="1823"/>
            <a:chExt cx="802" cy="52"/>
          </a:xfrm>
        </p:grpSpPr>
        <p:sp>
          <p:nvSpPr>
            <p:cNvPr id="363660" name="Rectangle 140"/>
            <p:cNvSpPr>
              <a:spLocks noChangeArrowheads="1"/>
            </p:cNvSpPr>
            <p:nvPr/>
          </p:nvSpPr>
          <p:spPr bwMode="auto">
            <a:xfrm>
              <a:off x="2871" y="1823"/>
              <a:ext cx="226" cy="52"/>
            </a:xfrm>
            <a:prstGeom prst="rect">
              <a:avLst/>
            </a:prstGeom>
            <a:solidFill>
              <a:srgbClr val="DADADA"/>
            </a:solidFill>
            <a:ln w="9525">
              <a:noFill/>
              <a:miter lim="800000"/>
              <a:headEnd/>
              <a:tailEnd/>
            </a:ln>
            <a:effectLst/>
          </p:spPr>
          <p:txBody>
            <a:bodyPr wrap="none" anchor="ctr"/>
            <a:lstStyle/>
            <a:p>
              <a:endParaRPr lang="en-US"/>
            </a:p>
          </p:txBody>
        </p:sp>
        <p:sp>
          <p:nvSpPr>
            <p:cNvPr id="363661" name="Rectangle 141"/>
            <p:cNvSpPr>
              <a:spLocks noChangeArrowheads="1"/>
            </p:cNvSpPr>
            <p:nvPr/>
          </p:nvSpPr>
          <p:spPr bwMode="auto">
            <a:xfrm>
              <a:off x="3124" y="1823"/>
              <a:ext cx="148" cy="52"/>
            </a:xfrm>
            <a:prstGeom prst="rect">
              <a:avLst/>
            </a:prstGeom>
            <a:solidFill>
              <a:srgbClr val="DADADA"/>
            </a:solidFill>
            <a:ln w="9525">
              <a:noFill/>
              <a:miter lim="800000"/>
              <a:headEnd/>
              <a:tailEnd/>
            </a:ln>
            <a:effectLst/>
          </p:spPr>
          <p:txBody>
            <a:bodyPr wrap="none" anchor="ctr"/>
            <a:lstStyle/>
            <a:p>
              <a:endParaRPr lang="en-US"/>
            </a:p>
          </p:txBody>
        </p:sp>
        <p:sp>
          <p:nvSpPr>
            <p:cNvPr id="363662" name="Rectangle 142"/>
            <p:cNvSpPr>
              <a:spLocks noChangeArrowheads="1"/>
            </p:cNvSpPr>
            <p:nvPr/>
          </p:nvSpPr>
          <p:spPr bwMode="auto">
            <a:xfrm>
              <a:off x="3307" y="1823"/>
              <a:ext cx="366" cy="52"/>
            </a:xfrm>
            <a:prstGeom prst="rect">
              <a:avLst/>
            </a:prstGeom>
            <a:solidFill>
              <a:srgbClr val="DADADA"/>
            </a:solidFill>
            <a:ln w="9525">
              <a:noFill/>
              <a:miter lim="800000"/>
              <a:headEnd/>
              <a:tailEnd/>
            </a:ln>
            <a:effectLst/>
          </p:spPr>
          <p:txBody>
            <a:bodyPr wrap="none" anchor="ctr"/>
            <a:lstStyle/>
            <a:p>
              <a:endParaRPr lang="en-US"/>
            </a:p>
          </p:txBody>
        </p:sp>
      </p:grpSp>
      <p:grpSp>
        <p:nvGrpSpPr>
          <p:cNvPr id="363663" name="Group 143"/>
          <p:cNvGrpSpPr>
            <a:grpSpLocks/>
          </p:cNvGrpSpPr>
          <p:nvPr/>
        </p:nvGrpSpPr>
        <p:grpSpPr bwMode="auto">
          <a:xfrm>
            <a:off x="4557713" y="2881313"/>
            <a:ext cx="360362" cy="106362"/>
            <a:chOff x="2871" y="1815"/>
            <a:chExt cx="227" cy="67"/>
          </a:xfrm>
        </p:grpSpPr>
        <p:sp>
          <p:nvSpPr>
            <p:cNvPr id="363664" name="Freeform 144"/>
            <p:cNvSpPr>
              <a:spLocks/>
            </p:cNvSpPr>
            <p:nvPr/>
          </p:nvSpPr>
          <p:spPr bwMode="auto">
            <a:xfrm>
              <a:off x="2871" y="1815"/>
              <a:ext cx="227" cy="67"/>
            </a:xfrm>
            <a:custGeom>
              <a:avLst/>
              <a:gdLst/>
              <a:ahLst/>
              <a:cxnLst>
                <a:cxn ang="0">
                  <a:pos x="226" y="0"/>
                </a:cxn>
                <a:cxn ang="0">
                  <a:pos x="226" y="66"/>
                </a:cxn>
                <a:cxn ang="0">
                  <a:pos x="0" y="66"/>
                </a:cxn>
              </a:cxnLst>
              <a:rect l="0" t="0" r="r" b="b"/>
              <a:pathLst>
                <a:path w="227" h="67">
                  <a:moveTo>
                    <a:pt x="226" y="0"/>
                  </a:moveTo>
                  <a:lnTo>
                    <a:pt x="226" y="66"/>
                  </a:lnTo>
                  <a:lnTo>
                    <a:pt x="0" y="66"/>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65" name="Freeform 145"/>
            <p:cNvSpPr>
              <a:spLocks/>
            </p:cNvSpPr>
            <p:nvPr/>
          </p:nvSpPr>
          <p:spPr bwMode="auto">
            <a:xfrm>
              <a:off x="2871" y="1815"/>
              <a:ext cx="227" cy="67"/>
            </a:xfrm>
            <a:custGeom>
              <a:avLst/>
              <a:gdLst/>
              <a:ahLst/>
              <a:cxnLst>
                <a:cxn ang="0">
                  <a:pos x="0" y="66"/>
                </a:cxn>
                <a:cxn ang="0">
                  <a:pos x="0" y="0"/>
                </a:cxn>
                <a:cxn ang="0">
                  <a:pos x="226" y="0"/>
                </a:cxn>
              </a:cxnLst>
              <a:rect l="0" t="0" r="r" b="b"/>
              <a:pathLst>
                <a:path w="227" h="67">
                  <a:moveTo>
                    <a:pt x="0" y="66"/>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66" name="Group 146"/>
          <p:cNvGrpSpPr>
            <a:grpSpLocks/>
          </p:cNvGrpSpPr>
          <p:nvPr/>
        </p:nvGrpSpPr>
        <p:grpSpPr bwMode="auto">
          <a:xfrm>
            <a:off x="4959350" y="2881313"/>
            <a:ext cx="236538" cy="106362"/>
            <a:chOff x="3124" y="1815"/>
            <a:chExt cx="149" cy="67"/>
          </a:xfrm>
        </p:grpSpPr>
        <p:sp>
          <p:nvSpPr>
            <p:cNvPr id="363667" name="Freeform 147"/>
            <p:cNvSpPr>
              <a:spLocks/>
            </p:cNvSpPr>
            <p:nvPr/>
          </p:nvSpPr>
          <p:spPr bwMode="auto">
            <a:xfrm>
              <a:off x="3124" y="1815"/>
              <a:ext cx="149" cy="67"/>
            </a:xfrm>
            <a:custGeom>
              <a:avLst/>
              <a:gdLst/>
              <a:ahLst/>
              <a:cxnLst>
                <a:cxn ang="0">
                  <a:pos x="148" y="0"/>
                </a:cxn>
                <a:cxn ang="0">
                  <a:pos x="148" y="66"/>
                </a:cxn>
                <a:cxn ang="0">
                  <a:pos x="0" y="66"/>
                </a:cxn>
              </a:cxnLst>
              <a:rect l="0" t="0" r="r" b="b"/>
              <a:pathLst>
                <a:path w="149" h="67">
                  <a:moveTo>
                    <a:pt x="148" y="0"/>
                  </a:moveTo>
                  <a:lnTo>
                    <a:pt x="148" y="66"/>
                  </a:lnTo>
                  <a:lnTo>
                    <a:pt x="0" y="66"/>
                  </a:lnTo>
                </a:path>
              </a:pathLst>
            </a:custGeom>
            <a:solidFill>
              <a:srgbClr val="FF3300"/>
            </a:solidFill>
            <a:ln w="12700" cap="rnd" cmpd="sng">
              <a:solidFill>
                <a:srgbClr val="000000"/>
              </a:solidFill>
              <a:prstDash val="solid"/>
              <a:round/>
              <a:headEnd type="none" w="sm" len="sm"/>
              <a:tailEnd type="none" w="sm" len="sm"/>
            </a:ln>
            <a:effectLst/>
          </p:spPr>
          <p:txBody>
            <a:bodyPr/>
            <a:lstStyle/>
            <a:p>
              <a:endParaRPr lang="en-US"/>
            </a:p>
          </p:txBody>
        </p:sp>
        <p:sp>
          <p:nvSpPr>
            <p:cNvPr id="363668" name="Freeform 148"/>
            <p:cNvSpPr>
              <a:spLocks/>
            </p:cNvSpPr>
            <p:nvPr/>
          </p:nvSpPr>
          <p:spPr bwMode="auto">
            <a:xfrm>
              <a:off x="3124" y="1815"/>
              <a:ext cx="149" cy="67"/>
            </a:xfrm>
            <a:custGeom>
              <a:avLst/>
              <a:gdLst/>
              <a:ahLst/>
              <a:cxnLst>
                <a:cxn ang="0">
                  <a:pos x="0" y="66"/>
                </a:cxn>
                <a:cxn ang="0">
                  <a:pos x="0" y="0"/>
                </a:cxn>
                <a:cxn ang="0">
                  <a:pos x="148" y="0"/>
                </a:cxn>
              </a:cxnLst>
              <a:rect l="0" t="0" r="r" b="b"/>
              <a:pathLst>
                <a:path w="149" h="67">
                  <a:moveTo>
                    <a:pt x="0" y="66"/>
                  </a:moveTo>
                  <a:lnTo>
                    <a:pt x="0" y="0"/>
                  </a:lnTo>
                  <a:lnTo>
                    <a:pt x="148" y="0"/>
                  </a:lnTo>
                </a:path>
              </a:pathLst>
            </a:custGeom>
            <a:solidFill>
              <a:srgbClr val="FF33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69" name="Group 149"/>
          <p:cNvGrpSpPr>
            <a:grpSpLocks/>
          </p:cNvGrpSpPr>
          <p:nvPr/>
        </p:nvGrpSpPr>
        <p:grpSpPr bwMode="auto">
          <a:xfrm>
            <a:off x="5235575" y="2881313"/>
            <a:ext cx="596900" cy="106362"/>
            <a:chOff x="3298" y="1815"/>
            <a:chExt cx="376" cy="67"/>
          </a:xfrm>
        </p:grpSpPr>
        <p:sp>
          <p:nvSpPr>
            <p:cNvPr id="363670" name="Freeform 150"/>
            <p:cNvSpPr>
              <a:spLocks/>
            </p:cNvSpPr>
            <p:nvPr/>
          </p:nvSpPr>
          <p:spPr bwMode="auto">
            <a:xfrm>
              <a:off x="3298" y="1815"/>
              <a:ext cx="376" cy="67"/>
            </a:xfrm>
            <a:custGeom>
              <a:avLst/>
              <a:gdLst/>
              <a:ahLst/>
              <a:cxnLst>
                <a:cxn ang="0">
                  <a:pos x="375" y="0"/>
                </a:cxn>
                <a:cxn ang="0">
                  <a:pos x="375" y="66"/>
                </a:cxn>
                <a:cxn ang="0">
                  <a:pos x="0" y="66"/>
                </a:cxn>
              </a:cxnLst>
              <a:rect l="0" t="0" r="r" b="b"/>
              <a:pathLst>
                <a:path w="376" h="67">
                  <a:moveTo>
                    <a:pt x="375" y="0"/>
                  </a:moveTo>
                  <a:lnTo>
                    <a:pt x="375" y="66"/>
                  </a:lnTo>
                  <a:lnTo>
                    <a:pt x="0" y="66"/>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71" name="Freeform 151"/>
            <p:cNvSpPr>
              <a:spLocks/>
            </p:cNvSpPr>
            <p:nvPr/>
          </p:nvSpPr>
          <p:spPr bwMode="auto">
            <a:xfrm>
              <a:off x="3298" y="1815"/>
              <a:ext cx="376" cy="67"/>
            </a:xfrm>
            <a:custGeom>
              <a:avLst/>
              <a:gdLst/>
              <a:ahLst/>
              <a:cxnLst>
                <a:cxn ang="0">
                  <a:pos x="0" y="66"/>
                </a:cxn>
                <a:cxn ang="0">
                  <a:pos x="0" y="0"/>
                </a:cxn>
                <a:cxn ang="0">
                  <a:pos x="375" y="0"/>
                </a:cxn>
              </a:cxnLst>
              <a:rect l="0" t="0" r="r" b="b"/>
              <a:pathLst>
                <a:path w="376" h="67">
                  <a:moveTo>
                    <a:pt x="0" y="66"/>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72" name="Group 152"/>
          <p:cNvGrpSpPr>
            <a:grpSpLocks/>
          </p:cNvGrpSpPr>
          <p:nvPr/>
        </p:nvGrpSpPr>
        <p:grpSpPr bwMode="auto">
          <a:xfrm>
            <a:off x="4557713" y="2759075"/>
            <a:ext cx="1273175" cy="82550"/>
            <a:chOff x="2871" y="1738"/>
            <a:chExt cx="802" cy="52"/>
          </a:xfrm>
        </p:grpSpPr>
        <p:sp>
          <p:nvSpPr>
            <p:cNvPr id="363673" name="Rectangle 153"/>
            <p:cNvSpPr>
              <a:spLocks noChangeArrowheads="1"/>
            </p:cNvSpPr>
            <p:nvPr/>
          </p:nvSpPr>
          <p:spPr bwMode="auto">
            <a:xfrm>
              <a:off x="2871" y="1738"/>
              <a:ext cx="226" cy="52"/>
            </a:xfrm>
            <a:prstGeom prst="rect">
              <a:avLst/>
            </a:prstGeom>
            <a:solidFill>
              <a:srgbClr val="DADADA"/>
            </a:solidFill>
            <a:ln w="9525">
              <a:noFill/>
              <a:miter lim="800000"/>
              <a:headEnd/>
              <a:tailEnd/>
            </a:ln>
            <a:effectLst/>
          </p:spPr>
          <p:txBody>
            <a:bodyPr wrap="none" anchor="ctr"/>
            <a:lstStyle/>
            <a:p>
              <a:endParaRPr lang="en-US"/>
            </a:p>
          </p:txBody>
        </p:sp>
        <p:sp>
          <p:nvSpPr>
            <p:cNvPr id="363674" name="Rectangle 154"/>
            <p:cNvSpPr>
              <a:spLocks noChangeArrowheads="1"/>
            </p:cNvSpPr>
            <p:nvPr/>
          </p:nvSpPr>
          <p:spPr bwMode="auto">
            <a:xfrm>
              <a:off x="3124" y="1738"/>
              <a:ext cx="148" cy="52"/>
            </a:xfrm>
            <a:prstGeom prst="rect">
              <a:avLst/>
            </a:prstGeom>
            <a:solidFill>
              <a:srgbClr val="DADADA"/>
            </a:solidFill>
            <a:ln w="9525">
              <a:noFill/>
              <a:miter lim="800000"/>
              <a:headEnd/>
              <a:tailEnd/>
            </a:ln>
            <a:effectLst/>
          </p:spPr>
          <p:txBody>
            <a:bodyPr wrap="none" anchor="ctr"/>
            <a:lstStyle/>
            <a:p>
              <a:endParaRPr lang="en-US"/>
            </a:p>
          </p:txBody>
        </p:sp>
        <p:sp>
          <p:nvSpPr>
            <p:cNvPr id="363675" name="Rectangle 155"/>
            <p:cNvSpPr>
              <a:spLocks noChangeArrowheads="1"/>
            </p:cNvSpPr>
            <p:nvPr/>
          </p:nvSpPr>
          <p:spPr bwMode="auto">
            <a:xfrm>
              <a:off x="3307" y="1738"/>
              <a:ext cx="366" cy="52"/>
            </a:xfrm>
            <a:prstGeom prst="rect">
              <a:avLst/>
            </a:prstGeom>
            <a:solidFill>
              <a:srgbClr val="DADADA"/>
            </a:solidFill>
            <a:ln w="9525">
              <a:noFill/>
              <a:miter lim="800000"/>
              <a:headEnd/>
              <a:tailEnd/>
            </a:ln>
            <a:effectLst/>
          </p:spPr>
          <p:txBody>
            <a:bodyPr wrap="none" anchor="ctr"/>
            <a:lstStyle/>
            <a:p>
              <a:endParaRPr lang="en-US"/>
            </a:p>
          </p:txBody>
        </p:sp>
      </p:grpSp>
      <p:grpSp>
        <p:nvGrpSpPr>
          <p:cNvPr id="363676" name="Group 156"/>
          <p:cNvGrpSpPr>
            <a:grpSpLocks/>
          </p:cNvGrpSpPr>
          <p:nvPr/>
        </p:nvGrpSpPr>
        <p:grpSpPr bwMode="auto">
          <a:xfrm>
            <a:off x="4557713" y="2746375"/>
            <a:ext cx="360362" cy="107950"/>
            <a:chOff x="2871" y="1730"/>
            <a:chExt cx="227" cy="68"/>
          </a:xfrm>
        </p:grpSpPr>
        <p:sp>
          <p:nvSpPr>
            <p:cNvPr id="363677" name="Freeform 157"/>
            <p:cNvSpPr>
              <a:spLocks/>
            </p:cNvSpPr>
            <p:nvPr/>
          </p:nvSpPr>
          <p:spPr bwMode="auto">
            <a:xfrm>
              <a:off x="2871" y="1730"/>
              <a:ext cx="227" cy="68"/>
            </a:xfrm>
            <a:custGeom>
              <a:avLst/>
              <a:gdLst/>
              <a:ahLst/>
              <a:cxnLst>
                <a:cxn ang="0">
                  <a:pos x="226" y="0"/>
                </a:cxn>
                <a:cxn ang="0">
                  <a:pos x="226" y="67"/>
                </a:cxn>
                <a:cxn ang="0">
                  <a:pos x="0" y="67"/>
                </a:cxn>
              </a:cxnLst>
              <a:rect l="0" t="0" r="r" b="b"/>
              <a:pathLst>
                <a:path w="227" h="68">
                  <a:moveTo>
                    <a:pt x="226" y="0"/>
                  </a:moveTo>
                  <a:lnTo>
                    <a:pt x="226"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78" name="Freeform 158"/>
            <p:cNvSpPr>
              <a:spLocks/>
            </p:cNvSpPr>
            <p:nvPr/>
          </p:nvSpPr>
          <p:spPr bwMode="auto">
            <a:xfrm>
              <a:off x="2871" y="1730"/>
              <a:ext cx="227" cy="68"/>
            </a:xfrm>
            <a:custGeom>
              <a:avLst/>
              <a:gdLst/>
              <a:ahLst/>
              <a:cxnLst>
                <a:cxn ang="0">
                  <a:pos x="0" y="67"/>
                </a:cxn>
                <a:cxn ang="0">
                  <a:pos x="0" y="0"/>
                </a:cxn>
                <a:cxn ang="0">
                  <a:pos x="226" y="0"/>
                </a:cxn>
              </a:cxnLst>
              <a:rect l="0" t="0" r="r" b="b"/>
              <a:pathLst>
                <a:path w="227" h="68">
                  <a:moveTo>
                    <a:pt x="0" y="67"/>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79" name="Group 159"/>
          <p:cNvGrpSpPr>
            <a:grpSpLocks/>
          </p:cNvGrpSpPr>
          <p:nvPr/>
        </p:nvGrpSpPr>
        <p:grpSpPr bwMode="auto">
          <a:xfrm>
            <a:off x="4959350" y="2746375"/>
            <a:ext cx="236538" cy="107950"/>
            <a:chOff x="3124" y="1730"/>
            <a:chExt cx="149" cy="68"/>
          </a:xfrm>
        </p:grpSpPr>
        <p:sp>
          <p:nvSpPr>
            <p:cNvPr id="363680" name="Freeform 160"/>
            <p:cNvSpPr>
              <a:spLocks/>
            </p:cNvSpPr>
            <p:nvPr/>
          </p:nvSpPr>
          <p:spPr bwMode="auto">
            <a:xfrm>
              <a:off x="3124" y="1730"/>
              <a:ext cx="149" cy="68"/>
            </a:xfrm>
            <a:custGeom>
              <a:avLst/>
              <a:gdLst/>
              <a:ahLst/>
              <a:cxnLst>
                <a:cxn ang="0">
                  <a:pos x="148" y="0"/>
                </a:cxn>
                <a:cxn ang="0">
                  <a:pos x="148" y="67"/>
                </a:cxn>
                <a:cxn ang="0">
                  <a:pos x="0" y="67"/>
                </a:cxn>
              </a:cxnLst>
              <a:rect l="0" t="0" r="r" b="b"/>
              <a:pathLst>
                <a:path w="149" h="68">
                  <a:moveTo>
                    <a:pt x="148" y="0"/>
                  </a:moveTo>
                  <a:lnTo>
                    <a:pt x="148" y="67"/>
                  </a:lnTo>
                  <a:lnTo>
                    <a:pt x="0" y="67"/>
                  </a:lnTo>
                </a:path>
              </a:pathLst>
            </a:custGeom>
            <a:solidFill>
              <a:srgbClr val="FF3300"/>
            </a:solidFill>
            <a:ln w="12700" cap="rnd" cmpd="sng">
              <a:solidFill>
                <a:srgbClr val="000000"/>
              </a:solidFill>
              <a:prstDash val="solid"/>
              <a:round/>
              <a:headEnd type="none" w="sm" len="sm"/>
              <a:tailEnd type="none" w="sm" len="sm"/>
            </a:ln>
            <a:effectLst/>
          </p:spPr>
          <p:txBody>
            <a:bodyPr/>
            <a:lstStyle/>
            <a:p>
              <a:endParaRPr lang="en-US"/>
            </a:p>
          </p:txBody>
        </p:sp>
        <p:sp>
          <p:nvSpPr>
            <p:cNvPr id="363681" name="Freeform 161"/>
            <p:cNvSpPr>
              <a:spLocks/>
            </p:cNvSpPr>
            <p:nvPr/>
          </p:nvSpPr>
          <p:spPr bwMode="auto">
            <a:xfrm>
              <a:off x="3124" y="1730"/>
              <a:ext cx="149" cy="68"/>
            </a:xfrm>
            <a:custGeom>
              <a:avLst/>
              <a:gdLst/>
              <a:ahLst/>
              <a:cxnLst>
                <a:cxn ang="0">
                  <a:pos x="0" y="67"/>
                </a:cxn>
                <a:cxn ang="0">
                  <a:pos x="0" y="0"/>
                </a:cxn>
                <a:cxn ang="0">
                  <a:pos x="148" y="0"/>
                </a:cxn>
              </a:cxnLst>
              <a:rect l="0" t="0" r="r" b="b"/>
              <a:pathLst>
                <a:path w="149" h="68">
                  <a:moveTo>
                    <a:pt x="0" y="67"/>
                  </a:moveTo>
                  <a:lnTo>
                    <a:pt x="0" y="0"/>
                  </a:lnTo>
                  <a:lnTo>
                    <a:pt x="148" y="0"/>
                  </a:lnTo>
                </a:path>
              </a:pathLst>
            </a:custGeom>
            <a:solidFill>
              <a:srgbClr val="FF33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82" name="Group 162"/>
          <p:cNvGrpSpPr>
            <a:grpSpLocks/>
          </p:cNvGrpSpPr>
          <p:nvPr/>
        </p:nvGrpSpPr>
        <p:grpSpPr bwMode="auto">
          <a:xfrm>
            <a:off x="5235575" y="2746375"/>
            <a:ext cx="596900" cy="107950"/>
            <a:chOff x="3298" y="1730"/>
            <a:chExt cx="376" cy="68"/>
          </a:xfrm>
        </p:grpSpPr>
        <p:sp>
          <p:nvSpPr>
            <p:cNvPr id="363683" name="Freeform 163"/>
            <p:cNvSpPr>
              <a:spLocks/>
            </p:cNvSpPr>
            <p:nvPr/>
          </p:nvSpPr>
          <p:spPr bwMode="auto">
            <a:xfrm>
              <a:off x="3298" y="1730"/>
              <a:ext cx="376" cy="68"/>
            </a:xfrm>
            <a:custGeom>
              <a:avLst/>
              <a:gdLst/>
              <a:ahLst/>
              <a:cxnLst>
                <a:cxn ang="0">
                  <a:pos x="375" y="0"/>
                </a:cxn>
                <a:cxn ang="0">
                  <a:pos x="375" y="67"/>
                </a:cxn>
                <a:cxn ang="0">
                  <a:pos x="0" y="67"/>
                </a:cxn>
              </a:cxnLst>
              <a:rect l="0" t="0" r="r" b="b"/>
              <a:pathLst>
                <a:path w="376" h="68">
                  <a:moveTo>
                    <a:pt x="375" y="0"/>
                  </a:moveTo>
                  <a:lnTo>
                    <a:pt x="375"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84" name="Freeform 164"/>
            <p:cNvSpPr>
              <a:spLocks/>
            </p:cNvSpPr>
            <p:nvPr/>
          </p:nvSpPr>
          <p:spPr bwMode="auto">
            <a:xfrm>
              <a:off x="3298" y="1730"/>
              <a:ext cx="376" cy="68"/>
            </a:xfrm>
            <a:custGeom>
              <a:avLst/>
              <a:gdLst/>
              <a:ahLst/>
              <a:cxnLst>
                <a:cxn ang="0">
                  <a:pos x="0" y="67"/>
                </a:cxn>
                <a:cxn ang="0">
                  <a:pos x="0" y="0"/>
                </a:cxn>
                <a:cxn ang="0">
                  <a:pos x="375" y="0"/>
                </a:cxn>
              </a:cxnLst>
              <a:rect l="0" t="0" r="r" b="b"/>
              <a:pathLst>
                <a:path w="376" h="68">
                  <a:moveTo>
                    <a:pt x="0" y="67"/>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85" name="Group 165"/>
          <p:cNvGrpSpPr>
            <a:grpSpLocks/>
          </p:cNvGrpSpPr>
          <p:nvPr/>
        </p:nvGrpSpPr>
        <p:grpSpPr bwMode="auto">
          <a:xfrm>
            <a:off x="4557713" y="2624138"/>
            <a:ext cx="1273175" cy="85725"/>
            <a:chOff x="2871" y="1653"/>
            <a:chExt cx="802" cy="54"/>
          </a:xfrm>
        </p:grpSpPr>
        <p:sp>
          <p:nvSpPr>
            <p:cNvPr id="363686" name="Rectangle 166"/>
            <p:cNvSpPr>
              <a:spLocks noChangeArrowheads="1"/>
            </p:cNvSpPr>
            <p:nvPr/>
          </p:nvSpPr>
          <p:spPr bwMode="auto">
            <a:xfrm>
              <a:off x="2871" y="1653"/>
              <a:ext cx="226" cy="54"/>
            </a:xfrm>
            <a:prstGeom prst="rect">
              <a:avLst/>
            </a:prstGeom>
            <a:solidFill>
              <a:srgbClr val="DADADA"/>
            </a:solidFill>
            <a:ln w="9525">
              <a:noFill/>
              <a:miter lim="800000"/>
              <a:headEnd/>
              <a:tailEnd/>
            </a:ln>
            <a:effectLst/>
          </p:spPr>
          <p:txBody>
            <a:bodyPr wrap="none" anchor="ctr"/>
            <a:lstStyle/>
            <a:p>
              <a:endParaRPr lang="en-US"/>
            </a:p>
          </p:txBody>
        </p:sp>
        <p:sp>
          <p:nvSpPr>
            <p:cNvPr id="363687" name="Rectangle 167"/>
            <p:cNvSpPr>
              <a:spLocks noChangeArrowheads="1"/>
            </p:cNvSpPr>
            <p:nvPr/>
          </p:nvSpPr>
          <p:spPr bwMode="auto">
            <a:xfrm>
              <a:off x="3124" y="1653"/>
              <a:ext cx="148" cy="54"/>
            </a:xfrm>
            <a:prstGeom prst="rect">
              <a:avLst/>
            </a:prstGeom>
            <a:solidFill>
              <a:srgbClr val="DADADA"/>
            </a:solidFill>
            <a:ln w="9525">
              <a:noFill/>
              <a:miter lim="800000"/>
              <a:headEnd/>
              <a:tailEnd/>
            </a:ln>
            <a:effectLst/>
          </p:spPr>
          <p:txBody>
            <a:bodyPr wrap="none" anchor="ctr"/>
            <a:lstStyle/>
            <a:p>
              <a:endParaRPr lang="en-US"/>
            </a:p>
          </p:txBody>
        </p:sp>
        <p:sp>
          <p:nvSpPr>
            <p:cNvPr id="363688" name="Rectangle 168"/>
            <p:cNvSpPr>
              <a:spLocks noChangeArrowheads="1"/>
            </p:cNvSpPr>
            <p:nvPr/>
          </p:nvSpPr>
          <p:spPr bwMode="auto">
            <a:xfrm>
              <a:off x="3307" y="1653"/>
              <a:ext cx="366" cy="54"/>
            </a:xfrm>
            <a:prstGeom prst="rect">
              <a:avLst/>
            </a:prstGeom>
            <a:solidFill>
              <a:srgbClr val="DADADA"/>
            </a:solidFill>
            <a:ln w="9525">
              <a:noFill/>
              <a:miter lim="800000"/>
              <a:headEnd/>
              <a:tailEnd/>
            </a:ln>
            <a:effectLst/>
          </p:spPr>
          <p:txBody>
            <a:bodyPr wrap="none" anchor="ctr"/>
            <a:lstStyle/>
            <a:p>
              <a:endParaRPr lang="en-US"/>
            </a:p>
          </p:txBody>
        </p:sp>
      </p:grpSp>
      <p:grpSp>
        <p:nvGrpSpPr>
          <p:cNvPr id="363689" name="Group 169"/>
          <p:cNvGrpSpPr>
            <a:grpSpLocks/>
          </p:cNvGrpSpPr>
          <p:nvPr/>
        </p:nvGrpSpPr>
        <p:grpSpPr bwMode="auto">
          <a:xfrm>
            <a:off x="4557713" y="2611438"/>
            <a:ext cx="360362" cy="109537"/>
            <a:chOff x="2871" y="1645"/>
            <a:chExt cx="227" cy="69"/>
          </a:xfrm>
        </p:grpSpPr>
        <p:sp>
          <p:nvSpPr>
            <p:cNvPr id="363690" name="Freeform 170"/>
            <p:cNvSpPr>
              <a:spLocks/>
            </p:cNvSpPr>
            <p:nvPr/>
          </p:nvSpPr>
          <p:spPr bwMode="auto">
            <a:xfrm>
              <a:off x="2871" y="1645"/>
              <a:ext cx="227" cy="69"/>
            </a:xfrm>
            <a:custGeom>
              <a:avLst/>
              <a:gdLst/>
              <a:ahLst/>
              <a:cxnLst>
                <a:cxn ang="0">
                  <a:pos x="226" y="0"/>
                </a:cxn>
                <a:cxn ang="0">
                  <a:pos x="226" y="68"/>
                </a:cxn>
                <a:cxn ang="0">
                  <a:pos x="0" y="68"/>
                </a:cxn>
              </a:cxnLst>
              <a:rect l="0" t="0" r="r" b="b"/>
              <a:pathLst>
                <a:path w="227" h="69">
                  <a:moveTo>
                    <a:pt x="226" y="0"/>
                  </a:moveTo>
                  <a:lnTo>
                    <a:pt x="226" y="68"/>
                  </a:lnTo>
                  <a:lnTo>
                    <a:pt x="0" y="68"/>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91" name="Freeform 171"/>
            <p:cNvSpPr>
              <a:spLocks/>
            </p:cNvSpPr>
            <p:nvPr/>
          </p:nvSpPr>
          <p:spPr bwMode="auto">
            <a:xfrm>
              <a:off x="2871" y="1645"/>
              <a:ext cx="227" cy="69"/>
            </a:xfrm>
            <a:custGeom>
              <a:avLst/>
              <a:gdLst/>
              <a:ahLst/>
              <a:cxnLst>
                <a:cxn ang="0">
                  <a:pos x="0" y="68"/>
                </a:cxn>
                <a:cxn ang="0">
                  <a:pos x="0" y="0"/>
                </a:cxn>
                <a:cxn ang="0">
                  <a:pos x="226" y="0"/>
                </a:cxn>
              </a:cxnLst>
              <a:rect l="0" t="0" r="r" b="b"/>
              <a:pathLst>
                <a:path w="227" h="69">
                  <a:moveTo>
                    <a:pt x="0" y="68"/>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92" name="Group 172"/>
          <p:cNvGrpSpPr>
            <a:grpSpLocks/>
          </p:cNvGrpSpPr>
          <p:nvPr/>
        </p:nvGrpSpPr>
        <p:grpSpPr bwMode="auto">
          <a:xfrm>
            <a:off x="4959350" y="2611438"/>
            <a:ext cx="236538" cy="109537"/>
            <a:chOff x="3124" y="1645"/>
            <a:chExt cx="149" cy="69"/>
          </a:xfrm>
        </p:grpSpPr>
        <p:sp>
          <p:nvSpPr>
            <p:cNvPr id="363693" name="Freeform 173"/>
            <p:cNvSpPr>
              <a:spLocks/>
            </p:cNvSpPr>
            <p:nvPr/>
          </p:nvSpPr>
          <p:spPr bwMode="auto">
            <a:xfrm>
              <a:off x="3124" y="1645"/>
              <a:ext cx="149" cy="69"/>
            </a:xfrm>
            <a:custGeom>
              <a:avLst/>
              <a:gdLst/>
              <a:ahLst/>
              <a:cxnLst>
                <a:cxn ang="0">
                  <a:pos x="148" y="0"/>
                </a:cxn>
                <a:cxn ang="0">
                  <a:pos x="148" y="68"/>
                </a:cxn>
                <a:cxn ang="0">
                  <a:pos x="0" y="68"/>
                </a:cxn>
              </a:cxnLst>
              <a:rect l="0" t="0" r="r" b="b"/>
              <a:pathLst>
                <a:path w="149" h="69">
                  <a:moveTo>
                    <a:pt x="148" y="0"/>
                  </a:moveTo>
                  <a:lnTo>
                    <a:pt x="148" y="68"/>
                  </a:lnTo>
                  <a:lnTo>
                    <a:pt x="0" y="68"/>
                  </a:lnTo>
                </a:path>
              </a:pathLst>
            </a:custGeom>
            <a:solidFill>
              <a:srgbClr val="3365FB"/>
            </a:solidFill>
            <a:ln w="12700" cap="rnd" cmpd="sng">
              <a:solidFill>
                <a:srgbClr val="000000"/>
              </a:solidFill>
              <a:prstDash val="solid"/>
              <a:round/>
              <a:headEnd type="none" w="sm" len="sm"/>
              <a:tailEnd type="none" w="sm" len="sm"/>
            </a:ln>
            <a:effectLst/>
          </p:spPr>
          <p:txBody>
            <a:bodyPr/>
            <a:lstStyle/>
            <a:p>
              <a:endParaRPr lang="en-US"/>
            </a:p>
          </p:txBody>
        </p:sp>
        <p:sp>
          <p:nvSpPr>
            <p:cNvPr id="363694" name="Freeform 174"/>
            <p:cNvSpPr>
              <a:spLocks/>
            </p:cNvSpPr>
            <p:nvPr/>
          </p:nvSpPr>
          <p:spPr bwMode="auto">
            <a:xfrm>
              <a:off x="3124" y="1645"/>
              <a:ext cx="149" cy="69"/>
            </a:xfrm>
            <a:custGeom>
              <a:avLst/>
              <a:gdLst/>
              <a:ahLst/>
              <a:cxnLst>
                <a:cxn ang="0">
                  <a:pos x="0" y="68"/>
                </a:cxn>
                <a:cxn ang="0">
                  <a:pos x="0" y="0"/>
                </a:cxn>
                <a:cxn ang="0">
                  <a:pos x="148" y="0"/>
                </a:cxn>
              </a:cxnLst>
              <a:rect l="0" t="0" r="r" b="b"/>
              <a:pathLst>
                <a:path w="149" h="69">
                  <a:moveTo>
                    <a:pt x="0" y="68"/>
                  </a:moveTo>
                  <a:lnTo>
                    <a:pt x="0" y="0"/>
                  </a:lnTo>
                  <a:lnTo>
                    <a:pt x="148" y="0"/>
                  </a:lnTo>
                </a:path>
              </a:pathLst>
            </a:custGeom>
            <a:solidFill>
              <a:srgbClr val="3365FB"/>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95" name="Group 175"/>
          <p:cNvGrpSpPr>
            <a:grpSpLocks/>
          </p:cNvGrpSpPr>
          <p:nvPr/>
        </p:nvGrpSpPr>
        <p:grpSpPr bwMode="auto">
          <a:xfrm>
            <a:off x="5235575" y="2611438"/>
            <a:ext cx="596900" cy="109537"/>
            <a:chOff x="3298" y="1645"/>
            <a:chExt cx="376" cy="69"/>
          </a:xfrm>
        </p:grpSpPr>
        <p:sp>
          <p:nvSpPr>
            <p:cNvPr id="363696" name="Freeform 176"/>
            <p:cNvSpPr>
              <a:spLocks/>
            </p:cNvSpPr>
            <p:nvPr/>
          </p:nvSpPr>
          <p:spPr bwMode="auto">
            <a:xfrm>
              <a:off x="3298" y="1645"/>
              <a:ext cx="376" cy="69"/>
            </a:xfrm>
            <a:custGeom>
              <a:avLst/>
              <a:gdLst/>
              <a:ahLst/>
              <a:cxnLst>
                <a:cxn ang="0">
                  <a:pos x="375" y="0"/>
                </a:cxn>
                <a:cxn ang="0">
                  <a:pos x="375" y="68"/>
                </a:cxn>
                <a:cxn ang="0">
                  <a:pos x="0" y="68"/>
                </a:cxn>
              </a:cxnLst>
              <a:rect l="0" t="0" r="r" b="b"/>
              <a:pathLst>
                <a:path w="376" h="69">
                  <a:moveTo>
                    <a:pt x="375" y="0"/>
                  </a:moveTo>
                  <a:lnTo>
                    <a:pt x="375" y="68"/>
                  </a:lnTo>
                  <a:lnTo>
                    <a:pt x="0" y="68"/>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697" name="Freeform 177"/>
            <p:cNvSpPr>
              <a:spLocks/>
            </p:cNvSpPr>
            <p:nvPr/>
          </p:nvSpPr>
          <p:spPr bwMode="auto">
            <a:xfrm>
              <a:off x="3298" y="1645"/>
              <a:ext cx="376" cy="69"/>
            </a:xfrm>
            <a:custGeom>
              <a:avLst/>
              <a:gdLst/>
              <a:ahLst/>
              <a:cxnLst>
                <a:cxn ang="0">
                  <a:pos x="0" y="68"/>
                </a:cxn>
                <a:cxn ang="0">
                  <a:pos x="0" y="0"/>
                </a:cxn>
                <a:cxn ang="0">
                  <a:pos x="375" y="0"/>
                </a:cxn>
              </a:cxnLst>
              <a:rect l="0" t="0" r="r" b="b"/>
              <a:pathLst>
                <a:path w="376" h="69">
                  <a:moveTo>
                    <a:pt x="0" y="68"/>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698" name="Group 178"/>
          <p:cNvGrpSpPr>
            <a:grpSpLocks/>
          </p:cNvGrpSpPr>
          <p:nvPr/>
        </p:nvGrpSpPr>
        <p:grpSpPr bwMode="auto">
          <a:xfrm>
            <a:off x="4557713" y="2490788"/>
            <a:ext cx="1273175" cy="84137"/>
            <a:chOff x="2871" y="1569"/>
            <a:chExt cx="802" cy="53"/>
          </a:xfrm>
        </p:grpSpPr>
        <p:sp>
          <p:nvSpPr>
            <p:cNvPr id="363699" name="Rectangle 179"/>
            <p:cNvSpPr>
              <a:spLocks noChangeArrowheads="1"/>
            </p:cNvSpPr>
            <p:nvPr/>
          </p:nvSpPr>
          <p:spPr bwMode="auto">
            <a:xfrm>
              <a:off x="2871" y="1569"/>
              <a:ext cx="226" cy="53"/>
            </a:xfrm>
            <a:prstGeom prst="rect">
              <a:avLst/>
            </a:prstGeom>
            <a:solidFill>
              <a:srgbClr val="DADADA"/>
            </a:solidFill>
            <a:ln w="9525">
              <a:noFill/>
              <a:miter lim="800000"/>
              <a:headEnd/>
              <a:tailEnd/>
            </a:ln>
            <a:effectLst/>
          </p:spPr>
          <p:txBody>
            <a:bodyPr wrap="none" anchor="ctr"/>
            <a:lstStyle/>
            <a:p>
              <a:endParaRPr lang="en-US"/>
            </a:p>
          </p:txBody>
        </p:sp>
        <p:sp>
          <p:nvSpPr>
            <p:cNvPr id="363700" name="Rectangle 180"/>
            <p:cNvSpPr>
              <a:spLocks noChangeArrowheads="1"/>
            </p:cNvSpPr>
            <p:nvPr/>
          </p:nvSpPr>
          <p:spPr bwMode="auto">
            <a:xfrm>
              <a:off x="3124" y="1569"/>
              <a:ext cx="148" cy="53"/>
            </a:xfrm>
            <a:prstGeom prst="rect">
              <a:avLst/>
            </a:prstGeom>
            <a:solidFill>
              <a:srgbClr val="DADADA"/>
            </a:solidFill>
            <a:ln w="9525">
              <a:noFill/>
              <a:miter lim="800000"/>
              <a:headEnd/>
              <a:tailEnd/>
            </a:ln>
            <a:effectLst/>
          </p:spPr>
          <p:txBody>
            <a:bodyPr wrap="none" anchor="ctr"/>
            <a:lstStyle/>
            <a:p>
              <a:endParaRPr lang="en-US"/>
            </a:p>
          </p:txBody>
        </p:sp>
        <p:sp>
          <p:nvSpPr>
            <p:cNvPr id="363701" name="Rectangle 181"/>
            <p:cNvSpPr>
              <a:spLocks noChangeArrowheads="1"/>
            </p:cNvSpPr>
            <p:nvPr/>
          </p:nvSpPr>
          <p:spPr bwMode="auto">
            <a:xfrm>
              <a:off x="3307" y="1569"/>
              <a:ext cx="366" cy="53"/>
            </a:xfrm>
            <a:prstGeom prst="rect">
              <a:avLst/>
            </a:prstGeom>
            <a:solidFill>
              <a:srgbClr val="DADADA"/>
            </a:solidFill>
            <a:ln w="9525">
              <a:noFill/>
              <a:miter lim="800000"/>
              <a:headEnd/>
              <a:tailEnd/>
            </a:ln>
            <a:effectLst/>
          </p:spPr>
          <p:txBody>
            <a:bodyPr wrap="none" anchor="ctr"/>
            <a:lstStyle/>
            <a:p>
              <a:endParaRPr lang="en-US"/>
            </a:p>
          </p:txBody>
        </p:sp>
      </p:grpSp>
      <p:grpSp>
        <p:nvGrpSpPr>
          <p:cNvPr id="363702" name="Group 182"/>
          <p:cNvGrpSpPr>
            <a:grpSpLocks/>
          </p:cNvGrpSpPr>
          <p:nvPr/>
        </p:nvGrpSpPr>
        <p:grpSpPr bwMode="auto">
          <a:xfrm>
            <a:off x="4557713" y="2478088"/>
            <a:ext cx="360362" cy="107950"/>
            <a:chOff x="2871" y="1561"/>
            <a:chExt cx="227" cy="68"/>
          </a:xfrm>
        </p:grpSpPr>
        <p:sp>
          <p:nvSpPr>
            <p:cNvPr id="363703" name="Freeform 183"/>
            <p:cNvSpPr>
              <a:spLocks/>
            </p:cNvSpPr>
            <p:nvPr/>
          </p:nvSpPr>
          <p:spPr bwMode="auto">
            <a:xfrm>
              <a:off x="2871" y="1561"/>
              <a:ext cx="227" cy="68"/>
            </a:xfrm>
            <a:custGeom>
              <a:avLst/>
              <a:gdLst/>
              <a:ahLst/>
              <a:cxnLst>
                <a:cxn ang="0">
                  <a:pos x="226" y="0"/>
                </a:cxn>
                <a:cxn ang="0">
                  <a:pos x="226" y="67"/>
                </a:cxn>
                <a:cxn ang="0">
                  <a:pos x="0" y="67"/>
                </a:cxn>
              </a:cxnLst>
              <a:rect l="0" t="0" r="r" b="b"/>
              <a:pathLst>
                <a:path w="227" h="68">
                  <a:moveTo>
                    <a:pt x="226" y="0"/>
                  </a:moveTo>
                  <a:lnTo>
                    <a:pt x="226"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04" name="Freeform 184"/>
            <p:cNvSpPr>
              <a:spLocks/>
            </p:cNvSpPr>
            <p:nvPr/>
          </p:nvSpPr>
          <p:spPr bwMode="auto">
            <a:xfrm>
              <a:off x="2871" y="1561"/>
              <a:ext cx="227" cy="68"/>
            </a:xfrm>
            <a:custGeom>
              <a:avLst/>
              <a:gdLst/>
              <a:ahLst/>
              <a:cxnLst>
                <a:cxn ang="0">
                  <a:pos x="0" y="67"/>
                </a:cxn>
                <a:cxn ang="0">
                  <a:pos x="0" y="0"/>
                </a:cxn>
                <a:cxn ang="0">
                  <a:pos x="226" y="0"/>
                </a:cxn>
              </a:cxnLst>
              <a:rect l="0" t="0" r="r" b="b"/>
              <a:pathLst>
                <a:path w="227" h="68">
                  <a:moveTo>
                    <a:pt x="0" y="67"/>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05" name="Group 185"/>
          <p:cNvGrpSpPr>
            <a:grpSpLocks/>
          </p:cNvGrpSpPr>
          <p:nvPr/>
        </p:nvGrpSpPr>
        <p:grpSpPr bwMode="auto">
          <a:xfrm>
            <a:off x="4959350" y="2478088"/>
            <a:ext cx="236538" cy="107950"/>
            <a:chOff x="3124" y="1561"/>
            <a:chExt cx="149" cy="68"/>
          </a:xfrm>
        </p:grpSpPr>
        <p:sp>
          <p:nvSpPr>
            <p:cNvPr id="363706" name="Freeform 186"/>
            <p:cNvSpPr>
              <a:spLocks/>
            </p:cNvSpPr>
            <p:nvPr/>
          </p:nvSpPr>
          <p:spPr bwMode="auto">
            <a:xfrm>
              <a:off x="3124" y="1561"/>
              <a:ext cx="149" cy="68"/>
            </a:xfrm>
            <a:custGeom>
              <a:avLst/>
              <a:gdLst/>
              <a:ahLst/>
              <a:cxnLst>
                <a:cxn ang="0">
                  <a:pos x="148" y="0"/>
                </a:cxn>
                <a:cxn ang="0">
                  <a:pos x="148" y="67"/>
                </a:cxn>
                <a:cxn ang="0">
                  <a:pos x="0" y="67"/>
                </a:cxn>
              </a:cxnLst>
              <a:rect l="0" t="0" r="r" b="b"/>
              <a:pathLst>
                <a:path w="149" h="68">
                  <a:moveTo>
                    <a:pt x="148" y="0"/>
                  </a:moveTo>
                  <a:lnTo>
                    <a:pt x="148" y="67"/>
                  </a:lnTo>
                  <a:lnTo>
                    <a:pt x="0" y="67"/>
                  </a:lnTo>
                </a:path>
              </a:pathLst>
            </a:custGeom>
            <a:solidFill>
              <a:srgbClr val="FAFD00"/>
            </a:solidFill>
            <a:ln w="12700" cap="rnd" cmpd="sng">
              <a:solidFill>
                <a:srgbClr val="000000"/>
              </a:solidFill>
              <a:prstDash val="solid"/>
              <a:round/>
              <a:headEnd type="none" w="sm" len="sm"/>
              <a:tailEnd type="none" w="sm" len="sm"/>
            </a:ln>
            <a:effectLst/>
          </p:spPr>
          <p:txBody>
            <a:bodyPr/>
            <a:lstStyle/>
            <a:p>
              <a:endParaRPr lang="en-US"/>
            </a:p>
          </p:txBody>
        </p:sp>
        <p:sp>
          <p:nvSpPr>
            <p:cNvPr id="363707" name="Freeform 187"/>
            <p:cNvSpPr>
              <a:spLocks/>
            </p:cNvSpPr>
            <p:nvPr/>
          </p:nvSpPr>
          <p:spPr bwMode="auto">
            <a:xfrm>
              <a:off x="3124" y="1561"/>
              <a:ext cx="149" cy="68"/>
            </a:xfrm>
            <a:custGeom>
              <a:avLst/>
              <a:gdLst/>
              <a:ahLst/>
              <a:cxnLst>
                <a:cxn ang="0">
                  <a:pos x="0" y="67"/>
                </a:cxn>
                <a:cxn ang="0">
                  <a:pos x="0" y="0"/>
                </a:cxn>
                <a:cxn ang="0">
                  <a:pos x="148" y="0"/>
                </a:cxn>
              </a:cxnLst>
              <a:rect l="0" t="0" r="r" b="b"/>
              <a:pathLst>
                <a:path w="149" h="68">
                  <a:moveTo>
                    <a:pt x="0" y="67"/>
                  </a:moveTo>
                  <a:lnTo>
                    <a:pt x="0" y="0"/>
                  </a:lnTo>
                  <a:lnTo>
                    <a:pt x="148" y="0"/>
                  </a:lnTo>
                </a:path>
              </a:pathLst>
            </a:custGeom>
            <a:solidFill>
              <a:srgbClr val="FAFD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08" name="Group 188"/>
          <p:cNvGrpSpPr>
            <a:grpSpLocks/>
          </p:cNvGrpSpPr>
          <p:nvPr/>
        </p:nvGrpSpPr>
        <p:grpSpPr bwMode="auto">
          <a:xfrm>
            <a:off x="5235575" y="2478088"/>
            <a:ext cx="596900" cy="107950"/>
            <a:chOff x="3298" y="1561"/>
            <a:chExt cx="376" cy="68"/>
          </a:xfrm>
        </p:grpSpPr>
        <p:sp>
          <p:nvSpPr>
            <p:cNvPr id="363709" name="Freeform 189"/>
            <p:cNvSpPr>
              <a:spLocks/>
            </p:cNvSpPr>
            <p:nvPr/>
          </p:nvSpPr>
          <p:spPr bwMode="auto">
            <a:xfrm>
              <a:off x="3298" y="1561"/>
              <a:ext cx="376" cy="68"/>
            </a:xfrm>
            <a:custGeom>
              <a:avLst/>
              <a:gdLst/>
              <a:ahLst/>
              <a:cxnLst>
                <a:cxn ang="0">
                  <a:pos x="375" y="0"/>
                </a:cxn>
                <a:cxn ang="0">
                  <a:pos x="375" y="67"/>
                </a:cxn>
                <a:cxn ang="0">
                  <a:pos x="0" y="67"/>
                </a:cxn>
              </a:cxnLst>
              <a:rect l="0" t="0" r="r" b="b"/>
              <a:pathLst>
                <a:path w="376" h="68">
                  <a:moveTo>
                    <a:pt x="375" y="0"/>
                  </a:moveTo>
                  <a:lnTo>
                    <a:pt x="375"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10" name="Freeform 190"/>
            <p:cNvSpPr>
              <a:spLocks/>
            </p:cNvSpPr>
            <p:nvPr/>
          </p:nvSpPr>
          <p:spPr bwMode="auto">
            <a:xfrm>
              <a:off x="3298" y="1561"/>
              <a:ext cx="376" cy="68"/>
            </a:xfrm>
            <a:custGeom>
              <a:avLst/>
              <a:gdLst/>
              <a:ahLst/>
              <a:cxnLst>
                <a:cxn ang="0">
                  <a:pos x="0" y="67"/>
                </a:cxn>
                <a:cxn ang="0">
                  <a:pos x="0" y="0"/>
                </a:cxn>
                <a:cxn ang="0">
                  <a:pos x="375" y="0"/>
                </a:cxn>
              </a:cxnLst>
              <a:rect l="0" t="0" r="r" b="b"/>
              <a:pathLst>
                <a:path w="376" h="68">
                  <a:moveTo>
                    <a:pt x="0" y="67"/>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11" name="Group 191"/>
          <p:cNvGrpSpPr>
            <a:grpSpLocks/>
          </p:cNvGrpSpPr>
          <p:nvPr/>
        </p:nvGrpSpPr>
        <p:grpSpPr bwMode="auto">
          <a:xfrm>
            <a:off x="4557713" y="2357438"/>
            <a:ext cx="1273175" cy="82550"/>
            <a:chOff x="2871" y="1485"/>
            <a:chExt cx="802" cy="52"/>
          </a:xfrm>
        </p:grpSpPr>
        <p:sp>
          <p:nvSpPr>
            <p:cNvPr id="363712" name="Rectangle 192"/>
            <p:cNvSpPr>
              <a:spLocks noChangeArrowheads="1"/>
            </p:cNvSpPr>
            <p:nvPr/>
          </p:nvSpPr>
          <p:spPr bwMode="auto">
            <a:xfrm>
              <a:off x="2871" y="1485"/>
              <a:ext cx="226" cy="52"/>
            </a:xfrm>
            <a:prstGeom prst="rect">
              <a:avLst/>
            </a:prstGeom>
            <a:solidFill>
              <a:srgbClr val="DADADA"/>
            </a:solidFill>
            <a:ln w="9525">
              <a:noFill/>
              <a:miter lim="800000"/>
              <a:headEnd/>
              <a:tailEnd/>
            </a:ln>
            <a:effectLst/>
          </p:spPr>
          <p:txBody>
            <a:bodyPr wrap="none" anchor="ctr"/>
            <a:lstStyle/>
            <a:p>
              <a:endParaRPr lang="en-US"/>
            </a:p>
          </p:txBody>
        </p:sp>
        <p:sp>
          <p:nvSpPr>
            <p:cNvPr id="363713" name="Rectangle 193"/>
            <p:cNvSpPr>
              <a:spLocks noChangeArrowheads="1"/>
            </p:cNvSpPr>
            <p:nvPr/>
          </p:nvSpPr>
          <p:spPr bwMode="auto">
            <a:xfrm>
              <a:off x="3124" y="1485"/>
              <a:ext cx="148" cy="52"/>
            </a:xfrm>
            <a:prstGeom prst="rect">
              <a:avLst/>
            </a:prstGeom>
            <a:solidFill>
              <a:srgbClr val="DADADA"/>
            </a:solidFill>
            <a:ln w="9525">
              <a:noFill/>
              <a:miter lim="800000"/>
              <a:headEnd/>
              <a:tailEnd/>
            </a:ln>
            <a:effectLst/>
          </p:spPr>
          <p:txBody>
            <a:bodyPr wrap="none" anchor="ctr"/>
            <a:lstStyle/>
            <a:p>
              <a:endParaRPr lang="en-US"/>
            </a:p>
          </p:txBody>
        </p:sp>
        <p:sp>
          <p:nvSpPr>
            <p:cNvPr id="363714" name="Rectangle 194"/>
            <p:cNvSpPr>
              <a:spLocks noChangeArrowheads="1"/>
            </p:cNvSpPr>
            <p:nvPr/>
          </p:nvSpPr>
          <p:spPr bwMode="auto">
            <a:xfrm>
              <a:off x="3307" y="1485"/>
              <a:ext cx="366" cy="52"/>
            </a:xfrm>
            <a:prstGeom prst="rect">
              <a:avLst/>
            </a:prstGeom>
            <a:solidFill>
              <a:srgbClr val="DADADA"/>
            </a:solidFill>
            <a:ln w="9525">
              <a:noFill/>
              <a:miter lim="800000"/>
              <a:headEnd/>
              <a:tailEnd/>
            </a:ln>
            <a:effectLst/>
          </p:spPr>
          <p:txBody>
            <a:bodyPr wrap="none" anchor="ctr"/>
            <a:lstStyle/>
            <a:p>
              <a:endParaRPr lang="en-US"/>
            </a:p>
          </p:txBody>
        </p:sp>
      </p:grpSp>
      <p:grpSp>
        <p:nvGrpSpPr>
          <p:cNvPr id="363715" name="Group 195"/>
          <p:cNvGrpSpPr>
            <a:grpSpLocks/>
          </p:cNvGrpSpPr>
          <p:nvPr/>
        </p:nvGrpSpPr>
        <p:grpSpPr bwMode="auto">
          <a:xfrm>
            <a:off x="4557713" y="2343150"/>
            <a:ext cx="360362" cy="109538"/>
            <a:chOff x="2871" y="1476"/>
            <a:chExt cx="227" cy="69"/>
          </a:xfrm>
        </p:grpSpPr>
        <p:sp>
          <p:nvSpPr>
            <p:cNvPr id="363716" name="Freeform 196"/>
            <p:cNvSpPr>
              <a:spLocks/>
            </p:cNvSpPr>
            <p:nvPr/>
          </p:nvSpPr>
          <p:spPr bwMode="auto">
            <a:xfrm>
              <a:off x="2871" y="1476"/>
              <a:ext cx="227" cy="69"/>
            </a:xfrm>
            <a:custGeom>
              <a:avLst/>
              <a:gdLst/>
              <a:ahLst/>
              <a:cxnLst>
                <a:cxn ang="0">
                  <a:pos x="226" y="0"/>
                </a:cxn>
                <a:cxn ang="0">
                  <a:pos x="226" y="68"/>
                </a:cxn>
                <a:cxn ang="0">
                  <a:pos x="0" y="68"/>
                </a:cxn>
              </a:cxnLst>
              <a:rect l="0" t="0" r="r" b="b"/>
              <a:pathLst>
                <a:path w="227" h="69">
                  <a:moveTo>
                    <a:pt x="226" y="0"/>
                  </a:moveTo>
                  <a:lnTo>
                    <a:pt x="226" y="68"/>
                  </a:lnTo>
                  <a:lnTo>
                    <a:pt x="0" y="68"/>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17" name="Freeform 197"/>
            <p:cNvSpPr>
              <a:spLocks/>
            </p:cNvSpPr>
            <p:nvPr/>
          </p:nvSpPr>
          <p:spPr bwMode="auto">
            <a:xfrm>
              <a:off x="2871" y="1476"/>
              <a:ext cx="227" cy="69"/>
            </a:xfrm>
            <a:custGeom>
              <a:avLst/>
              <a:gdLst/>
              <a:ahLst/>
              <a:cxnLst>
                <a:cxn ang="0">
                  <a:pos x="0" y="68"/>
                </a:cxn>
                <a:cxn ang="0">
                  <a:pos x="0" y="0"/>
                </a:cxn>
                <a:cxn ang="0">
                  <a:pos x="226" y="0"/>
                </a:cxn>
              </a:cxnLst>
              <a:rect l="0" t="0" r="r" b="b"/>
              <a:pathLst>
                <a:path w="227" h="69">
                  <a:moveTo>
                    <a:pt x="0" y="68"/>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18" name="Group 198"/>
          <p:cNvGrpSpPr>
            <a:grpSpLocks/>
          </p:cNvGrpSpPr>
          <p:nvPr/>
        </p:nvGrpSpPr>
        <p:grpSpPr bwMode="auto">
          <a:xfrm>
            <a:off x="4959350" y="2343150"/>
            <a:ext cx="236538" cy="109538"/>
            <a:chOff x="3124" y="1476"/>
            <a:chExt cx="149" cy="69"/>
          </a:xfrm>
        </p:grpSpPr>
        <p:sp>
          <p:nvSpPr>
            <p:cNvPr id="363719" name="Freeform 199"/>
            <p:cNvSpPr>
              <a:spLocks/>
            </p:cNvSpPr>
            <p:nvPr/>
          </p:nvSpPr>
          <p:spPr bwMode="auto">
            <a:xfrm>
              <a:off x="3124" y="1476"/>
              <a:ext cx="149" cy="69"/>
            </a:xfrm>
            <a:custGeom>
              <a:avLst/>
              <a:gdLst/>
              <a:ahLst/>
              <a:cxnLst>
                <a:cxn ang="0">
                  <a:pos x="148" y="0"/>
                </a:cxn>
                <a:cxn ang="0">
                  <a:pos x="148" y="68"/>
                </a:cxn>
                <a:cxn ang="0">
                  <a:pos x="0" y="68"/>
                </a:cxn>
              </a:cxnLst>
              <a:rect l="0" t="0" r="r" b="b"/>
              <a:pathLst>
                <a:path w="149" h="69">
                  <a:moveTo>
                    <a:pt x="148" y="0"/>
                  </a:moveTo>
                  <a:lnTo>
                    <a:pt x="148" y="68"/>
                  </a:lnTo>
                  <a:lnTo>
                    <a:pt x="0" y="68"/>
                  </a:lnTo>
                </a:path>
              </a:pathLst>
            </a:custGeom>
            <a:solidFill>
              <a:srgbClr val="006600"/>
            </a:solidFill>
            <a:ln w="12700" cap="rnd" cmpd="sng">
              <a:solidFill>
                <a:srgbClr val="000000"/>
              </a:solidFill>
              <a:prstDash val="solid"/>
              <a:round/>
              <a:headEnd type="none" w="sm" len="sm"/>
              <a:tailEnd type="none" w="sm" len="sm"/>
            </a:ln>
            <a:effectLst/>
          </p:spPr>
          <p:txBody>
            <a:bodyPr/>
            <a:lstStyle/>
            <a:p>
              <a:endParaRPr lang="en-US"/>
            </a:p>
          </p:txBody>
        </p:sp>
        <p:sp>
          <p:nvSpPr>
            <p:cNvPr id="363720" name="Freeform 200"/>
            <p:cNvSpPr>
              <a:spLocks/>
            </p:cNvSpPr>
            <p:nvPr/>
          </p:nvSpPr>
          <p:spPr bwMode="auto">
            <a:xfrm>
              <a:off x="3124" y="1476"/>
              <a:ext cx="149" cy="69"/>
            </a:xfrm>
            <a:custGeom>
              <a:avLst/>
              <a:gdLst/>
              <a:ahLst/>
              <a:cxnLst>
                <a:cxn ang="0">
                  <a:pos x="0" y="68"/>
                </a:cxn>
                <a:cxn ang="0">
                  <a:pos x="0" y="0"/>
                </a:cxn>
                <a:cxn ang="0">
                  <a:pos x="148" y="0"/>
                </a:cxn>
              </a:cxnLst>
              <a:rect l="0" t="0" r="r" b="b"/>
              <a:pathLst>
                <a:path w="149" h="69">
                  <a:moveTo>
                    <a:pt x="0" y="68"/>
                  </a:moveTo>
                  <a:lnTo>
                    <a:pt x="0" y="0"/>
                  </a:lnTo>
                  <a:lnTo>
                    <a:pt x="148" y="0"/>
                  </a:lnTo>
                </a:path>
              </a:pathLst>
            </a:custGeom>
            <a:solidFill>
              <a:srgbClr val="0066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21" name="Group 201"/>
          <p:cNvGrpSpPr>
            <a:grpSpLocks/>
          </p:cNvGrpSpPr>
          <p:nvPr/>
        </p:nvGrpSpPr>
        <p:grpSpPr bwMode="auto">
          <a:xfrm>
            <a:off x="5235575" y="2343150"/>
            <a:ext cx="596900" cy="109538"/>
            <a:chOff x="3298" y="1476"/>
            <a:chExt cx="376" cy="69"/>
          </a:xfrm>
        </p:grpSpPr>
        <p:sp>
          <p:nvSpPr>
            <p:cNvPr id="363722" name="Freeform 202"/>
            <p:cNvSpPr>
              <a:spLocks/>
            </p:cNvSpPr>
            <p:nvPr/>
          </p:nvSpPr>
          <p:spPr bwMode="auto">
            <a:xfrm>
              <a:off x="3298" y="1476"/>
              <a:ext cx="376" cy="69"/>
            </a:xfrm>
            <a:custGeom>
              <a:avLst/>
              <a:gdLst/>
              <a:ahLst/>
              <a:cxnLst>
                <a:cxn ang="0">
                  <a:pos x="375" y="0"/>
                </a:cxn>
                <a:cxn ang="0">
                  <a:pos x="375" y="68"/>
                </a:cxn>
                <a:cxn ang="0">
                  <a:pos x="0" y="68"/>
                </a:cxn>
              </a:cxnLst>
              <a:rect l="0" t="0" r="r" b="b"/>
              <a:pathLst>
                <a:path w="376" h="69">
                  <a:moveTo>
                    <a:pt x="375" y="0"/>
                  </a:moveTo>
                  <a:lnTo>
                    <a:pt x="375" y="68"/>
                  </a:lnTo>
                  <a:lnTo>
                    <a:pt x="0" y="68"/>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23" name="Freeform 203"/>
            <p:cNvSpPr>
              <a:spLocks/>
            </p:cNvSpPr>
            <p:nvPr/>
          </p:nvSpPr>
          <p:spPr bwMode="auto">
            <a:xfrm>
              <a:off x="3298" y="1476"/>
              <a:ext cx="376" cy="69"/>
            </a:xfrm>
            <a:custGeom>
              <a:avLst/>
              <a:gdLst/>
              <a:ahLst/>
              <a:cxnLst>
                <a:cxn ang="0">
                  <a:pos x="0" y="68"/>
                </a:cxn>
                <a:cxn ang="0">
                  <a:pos x="0" y="0"/>
                </a:cxn>
                <a:cxn ang="0">
                  <a:pos x="375" y="0"/>
                </a:cxn>
              </a:cxnLst>
              <a:rect l="0" t="0" r="r" b="b"/>
              <a:pathLst>
                <a:path w="376" h="69">
                  <a:moveTo>
                    <a:pt x="0" y="68"/>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24" name="Group 204"/>
          <p:cNvGrpSpPr>
            <a:grpSpLocks/>
          </p:cNvGrpSpPr>
          <p:nvPr/>
        </p:nvGrpSpPr>
        <p:grpSpPr bwMode="auto">
          <a:xfrm>
            <a:off x="4557713" y="2222500"/>
            <a:ext cx="1273175" cy="84138"/>
            <a:chOff x="2871" y="1400"/>
            <a:chExt cx="802" cy="53"/>
          </a:xfrm>
        </p:grpSpPr>
        <p:sp>
          <p:nvSpPr>
            <p:cNvPr id="363725" name="Rectangle 205"/>
            <p:cNvSpPr>
              <a:spLocks noChangeArrowheads="1"/>
            </p:cNvSpPr>
            <p:nvPr/>
          </p:nvSpPr>
          <p:spPr bwMode="auto">
            <a:xfrm>
              <a:off x="2871" y="1400"/>
              <a:ext cx="226" cy="53"/>
            </a:xfrm>
            <a:prstGeom prst="rect">
              <a:avLst/>
            </a:prstGeom>
            <a:solidFill>
              <a:srgbClr val="DADADA"/>
            </a:solidFill>
            <a:ln w="9525">
              <a:noFill/>
              <a:miter lim="800000"/>
              <a:headEnd/>
              <a:tailEnd/>
            </a:ln>
            <a:effectLst/>
          </p:spPr>
          <p:txBody>
            <a:bodyPr wrap="none" anchor="ctr"/>
            <a:lstStyle/>
            <a:p>
              <a:endParaRPr lang="en-US"/>
            </a:p>
          </p:txBody>
        </p:sp>
        <p:sp>
          <p:nvSpPr>
            <p:cNvPr id="363726" name="Rectangle 206"/>
            <p:cNvSpPr>
              <a:spLocks noChangeArrowheads="1"/>
            </p:cNvSpPr>
            <p:nvPr/>
          </p:nvSpPr>
          <p:spPr bwMode="auto">
            <a:xfrm>
              <a:off x="3124" y="1400"/>
              <a:ext cx="148" cy="53"/>
            </a:xfrm>
            <a:prstGeom prst="rect">
              <a:avLst/>
            </a:prstGeom>
            <a:solidFill>
              <a:srgbClr val="DADADA"/>
            </a:solidFill>
            <a:ln w="9525">
              <a:noFill/>
              <a:miter lim="800000"/>
              <a:headEnd/>
              <a:tailEnd/>
            </a:ln>
            <a:effectLst/>
          </p:spPr>
          <p:txBody>
            <a:bodyPr wrap="none" anchor="ctr"/>
            <a:lstStyle/>
            <a:p>
              <a:endParaRPr lang="en-US"/>
            </a:p>
          </p:txBody>
        </p:sp>
        <p:sp>
          <p:nvSpPr>
            <p:cNvPr id="363727" name="Rectangle 207"/>
            <p:cNvSpPr>
              <a:spLocks noChangeArrowheads="1"/>
            </p:cNvSpPr>
            <p:nvPr/>
          </p:nvSpPr>
          <p:spPr bwMode="auto">
            <a:xfrm>
              <a:off x="3307" y="1400"/>
              <a:ext cx="366" cy="53"/>
            </a:xfrm>
            <a:prstGeom prst="rect">
              <a:avLst/>
            </a:prstGeom>
            <a:solidFill>
              <a:srgbClr val="DADADA"/>
            </a:solidFill>
            <a:ln w="9525">
              <a:noFill/>
              <a:miter lim="800000"/>
              <a:headEnd/>
              <a:tailEnd/>
            </a:ln>
            <a:effectLst/>
          </p:spPr>
          <p:txBody>
            <a:bodyPr wrap="none" anchor="ctr"/>
            <a:lstStyle/>
            <a:p>
              <a:endParaRPr lang="en-US"/>
            </a:p>
          </p:txBody>
        </p:sp>
      </p:grpSp>
      <p:grpSp>
        <p:nvGrpSpPr>
          <p:cNvPr id="363728" name="Group 208"/>
          <p:cNvGrpSpPr>
            <a:grpSpLocks/>
          </p:cNvGrpSpPr>
          <p:nvPr/>
        </p:nvGrpSpPr>
        <p:grpSpPr bwMode="auto">
          <a:xfrm>
            <a:off x="4557713" y="2209800"/>
            <a:ext cx="360362" cy="107950"/>
            <a:chOff x="2871" y="1392"/>
            <a:chExt cx="227" cy="68"/>
          </a:xfrm>
        </p:grpSpPr>
        <p:sp>
          <p:nvSpPr>
            <p:cNvPr id="363729" name="Freeform 209"/>
            <p:cNvSpPr>
              <a:spLocks/>
            </p:cNvSpPr>
            <p:nvPr/>
          </p:nvSpPr>
          <p:spPr bwMode="auto">
            <a:xfrm>
              <a:off x="2871" y="1392"/>
              <a:ext cx="227" cy="68"/>
            </a:xfrm>
            <a:custGeom>
              <a:avLst/>
              <a:gdLst/>
              <a:ahLst/>
              <a:cxnLst>
                <a:cxn ang="0">
                  <a:pos x="226" y="0"/>
                </a:cxn>
                <a:cxn ang="0">
                  <a:pos x="226" y="67"/>
                </a:cxn>
                <a:cxn ang="0">
                  <a:pos x="0" y="67"/>
                </a:cxn>
              </a:cxnLst>
              <a:rect l="0" t="0" r="r" b="b"/>
              <a:pathLst>
                <a:path w="227" h="68">
                  <a:moveTo>
                    <a:pt x="226" y="0"/>
                  </a:moveTo>
                  <a:lnTo>
                    <a:pt x="226"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30" name="Freeform 210"/>
            <p:cNvSpPr>
              <a:spLocks/>
            </p:cNvSpPr>
            <p:nvPr/>
          </p:nvSpPr>
          <p:spPr bwMode="auto">
            <a:xfrm>
              <a:off x="2871" y="1392"/>
              <a:ext cx="227" cy="68"/>
            </a:xfrm>
            <a:custGeom>
              <a:avLst/>
              <a:gdLst/>
              <a:ahLst/>
              <a:cxnLst>
                <a:cxn ang="0">
                  <a:pos x="0" y="67"/>
                </a:cxn>
                <a:cxn ang="0">
                  <a:pos x="0" y="0"/>
                </a:cxn>
                <a:cxn ang="0">
                  <a:pos x="226" y="0"/>
                </a:cxn>
              </a:cxnLst>
              <a:rect l="0" t="0" r="r" b="b"/>
              <a:pathLst>
                <a:path w="227" h="68">
                  <a:moveTo>
                    <a:pt x="0" y="67"/>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31" name="Group 211"/>
          <p:cNvGrpSpPr>
            <a:grpSpLocks/>
          </p:cNvGrpSpPr>
          <p:nvPr/>
        </p:nvGrpSpPr>
        <p:grpSpPr bwMode="auto">
          <a:xfrm>
            <a:off x="4959350" y="2209800"/>
            <a:ext cx="236538" cy="107950"/>
            <a:chOff x="3124" y="1392"/>
            <a:chExt cx="149" cy="68"/>
          </a:xfrm>
        </p:grpSpPr>
        <p:sp>
          <p:nvSpPr>
            <p:cNvPr id="363732" name="Freeform 212"/>
            <p:cNvSpPr>
              <a:spLocks/>
            </p:cNvSpPr>
            <p:nvPr/>
          </p:nvSpPr>
          <p:spPr bwMode="auto">
            <a:xfrm>
              <a:off x="3124" y="1392"/>
              <a:ext cx="149" cy="68"/>
            </a:xfrm>
            <a:custGeom>
              <a:avLst/>
              <a:gdLst/>
              <a:ahLst/>
              <a:cxnLst>
                <a:cxn ang="0">
                  <a:pos x="148" y="0"/>
                </a:cxn>
                <a:cxn ang="0">
                  <a:pos x="148" y="67"/>
                </a:cxn>
                <a:cxn ang="0">
                  <a:pos x="0" y="67"/>
                </a:cxn>
              </a:cxnLst>
              <a:rect l="0" t="0" r="r" b="b"/>
              <a:pathLst>
                <a:path w="149" h="68">
                  <a:moveTo>
                    <a:pt x="148" y="0"/>
                  </a:moveTo>
                  <a:lnTo>
                    <a:pt x="148" y="67"/>
                  </a:lnTo>
                  <a:lnTo>
                    <a:pt x="0" y="67"/>
                  </a:lnTo>
                </a:path>
              </a:pathLst>
            </a:custGeom>
            <a:solidFill>
              <a:srgbClr val="3365FB"/>
            </a:solidFill>
            <a:ln w="12700" cap="rnd" cmpd="sng">
              <a:solidFill>
                <a:srgbClr val="000000"/>
              </a:solidFill>
              <a:prstDash val="solid"/>
              <a:round/>
              <a:headEnd type="none" w="sm" len="sm"/>
              <a:tailEnd type="none" w="sm" len="sm"/>
            </a:ln>
            <a:effectLst/>
          </p:spPr>
          <p:txBody>
            <a:bodyPr/>
            <a:lstStyle/>
            <a:p>
              <a:endParaRPr lang="en-US"/>
            </a:p>
          </p:txBody>
        </p:sp>
        <p:sp>
          <p:nvSpPr>
            <p:cNvPr id="363733" name="Freeform 213"/>
            <p:cNvSpPr>
              <a:spLocks/>
            </p:cNvSpPr>
            <p:nvPr/>
          </p:nvSpPr>
          <p:spPr bwMode="auto">
            <a:xfrm>
              <a:off x="3124" y="1392"/>
              <a:ext cx="149" cy="68"/>
            </a:xfrm>
            <a:custGeom>
              <a:avLst/>
              <a:gdLst/>
              <a:ahLst/>
              <a:cxnLst>
                <a:cxn ang="0">
                  <a:pos x="0" y="67"/>
                </a:cxn>
                <a:cxn ang="0">
                  <a:pos x="0" y="0"/>
                </a:cxn>
                <a:cxn ang="0">
                  <a:pos x="148" y="0"/>
                </a:cxn>
              </a:cxnLst>
              <a:rect l="0" t="0" r="r" b="b"/>
              <a:pathLst>
                <a:path w="149" h="68">
                  <a:moveTo>
                    <a:pt x="0" y="67"/>
                  </a:moveTo>
                  <a:lnTo>
                    <a:pt x="0" y="0"/>
                  </a:lnTo>
                  <a:lnTo>
                    <a:pt x="148" y="0"/>
                  </a:lnTo>
                </a:path>
              </a:pathLst>
            </a:custGeom>
            <a:solidFill>
              <a:srgbClr val="3365FB"/>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34" name="Group 214"/>
          <p:cNvGrpSpPr>
            <a:grpSpLocks/>
          </p:cNvGrpSpPr>
          <p:nvPr/>
        </p:nvGrpSpPr>
        <p:grpSpPr bwMode="auto">
          <a:xfrm>
            <a:off x="5235575" y="2209800"/>
            <a:ext cx="596900" cy="107950"/>
            <a:chOff x="3298" y="1392"/>
            <a:chExt cx="376" cy="68"/>
          </a:xfrm>
        </p:grpSpPr>
        <p:sp>
          <p:nvSpPr>
            <p:cNvPr id="363735" name="Freeform 215"/>
            <p:cNvSpPr>
              <a:spLocks/>
            </p:cNvSpPr>
            <p:nvPr/>
          </p:nvSpPr>
          <p:spPr bwMode="auto">
            <a:xfrm>
              <a:off x="3298" y="1392"/>
              <a:ext cx="376" cy="68"/>
            </a:xfrm>
            <a:custGeom>
              <a:avLst/>
              <a:gdLst/>
              <a:ahLst/>
              <a:cxnLst>
                <a:cxn ang="0">
                  <a:pos x="375" y="0"/>
                </a:cxn>
                <a:cxn ang="0">
                  <a:pos x="375" y="67"/>
                </a:cxn>
                <a:cxn ang="0">
                  <a:pos x="0" y="67"/>
                </a:cxn>
              </a:cxnLst>
              <a:rect l="0" t="0" r="r" b="b"/>
              <a:pathLst>
                <a:path w="376" h="68">
                  <a:moveTo>
                    <a:pt x="375" y="0"/>
                  </a:moveTo>
                  <a:lnTo>
                    <a:pt x="375"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36" name="Freeform 216"/>
            <p:cNvSpPr>
              <a:spLocks/>
            </p:cNvSpPr>
            <p:nvPr/>
          </p:nvSpPr>
          <p:spPr bwMode="auto">
            <a:xfrm>
              <a:off x="3298" y="1392"/>
              <a:ext cx="376" cy="68"/>
            </a:xfrm>
            <a:custGeom>
              <a:avLst/>
              <a:gdLst/>
              <a:ahLst/>
              <a:cxnLst>
                <a:cxn ang="0">
                  <a:pos x="0" y="67"/>
                </a:cxn>
                <a:cxn ang="0">
                  <a:pos x="0" y="0"/>
                </a:cxn>
                <a:cxn ang="0">
                  <a:pos x="375" y="0"/>
                </a:cxn>
              </a:cxnLst>
              <a:rect l="0" t="0" r="r" b="b"/>
              <a:pathLst>
                <a:path w="376" h="68">
                  <a:moveTo>
                    <a:pt x="0" y="67"/>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37" name="Group 217"/>
          <p:cNvGrpSpPr>
            <a:grpSpLocks/>
          </p:cNvGrpSpPr>
          <p:nvPr/>
        </p:nvGrpSpPr>
        <p:grpSpPr bwMode="auto">
          <a:xfrm>
            <a:off x="4557713" y="2089150"/>
            <a:ext cx="1273175" cy="82550"/>
            <a:chOff x="2871" y="1316"/>
            <a:chExt cx="802" cy="52"/>
          </a:xfrm>
        </p:grpSpPr>
        <p:sp>
          <p:nvSpPr>
            <p:cNvPr id="363738" name="Rectangle 218"/>
            <p:cNvSpPr>
              <a:spLocks noChangeArrowheads="1"/>
            </p:cNvSpPr>
            <p:nvPr/>
          </p:nvSpPr>
          <p:spPr bwMode="auto">
            <a:xfrm>
              <a:off x="2871" y="1316"/>
              <a:ext cx="226" cy="52"/>
            </a:xfrm>
            <a:prstGeom prst="rect">
              <a:avLst/>
            </a:prstGeom>
            <a:solidFill>
              <a:srgbClr val="DADADA"/>
            </a:solidFill>
            <a:ln w="9525">
              <a:noFill/>
              <a:miter lim="800000"/>
              <a:headEnd/>
              <a:tailEnd/>
            </a:ln>
            <a:effectLst/>
          </p:spPr>
          <p:txBody>
            <a:bodyPr wrap="none" anchor="ctr"/>
            <a:lstStyle/>
            <a:p>
              <a:endParaRPr lang="en-US"/>
            </a:p>
          </p:txBody>
        </p:sp>
        <p:sp>
          <p:nvSpPr>
            <p:cNvPr id="363739" name="Rectangle 219"/>
            <p:cNvSpPr>
              <a:spLocks noChangeArrowheads="1"/>
            </p:cNvSpPr>
            <p:nvPr/>
          </p:nvSpPr>
          <p:spPr bwMode="auto">
            <a:xfrm>
              <a:off x="3124" y="1316"/>
              <a:ext cx="148" cy="52"/>
            </a:xfrm>
            <a:prstGeom prst="rect">
              <a:avLst/>
            </a:prstGeom>
            <a:solidFill>
              <a:srgbClr val="DADADA"/>
            </a:solidFill>
            <a:ln w="9525">
              <a:noFill/>
              <a:miter lim="800000"/>
              <a:headEnd/>
              <a:tailEnd/>
            </a:ln>
            <a:effectLst/>
          </p:spPr>
          <p:txBody>
            <a:bodyPr wrap="none" anchor="ctr"/>
            <a:lstStyle/>
            <a:p>
              <a:endParaRPr lang="en-US"/>
            </a:p>
          </p:txBody>
        </p:sp>
        <p:sp>
          <p:nvSpPr>
            <p:cNvPr id="363740" name="Rectangle 220"/>
            <p:cNvSpPr>
              <a:spLocks noChangeArrowheads="1"/>
            </p:cNvSpPr>
            <p:nvPr/>
          </p:nvSpPr>
          <p:spPr bwMode="auto">
            <a:xfrm>
              <a:off x="3307" y="1316"/>
              <a:ext cx="366" cy="52"/>
            </a:xfrm>
            <a:prstGeom prst="rect">
              <a:avLst/>
            </a:prstGeom>
            <a:solidFill>
              <a:srgbClr val="DADADA"/>
            </a:solidFill>
            <a:ln w="9525">
              <a:noFill/>
              <a:miter lim="800000"/>
              <a:headEnd/>
              <a:tailEnd/>
            </a:ln>
            <a:effectLst/>
          </p:spPr>
          <p:txBody>
            <a:bodyPr wrap="none" anchor="ctr"/>
            <a:lstStyle/>
            <a:p>
              <a:endParaRPr lang="en-US"/>
            </a:p>
          </p:txBody>
        </p:sp>
      </p:grpSp>
      <p:grpSp>
        <p:nvGrpSpPr>
          <p:cNvPr id="363741" name="Group 221"/>
          <p:cNvGrpSpPr>
            <a:grpSpLocks/>
          </p:cNvGrpSpPr>
          <p:nvPr/>
        </p:nvGrpSpPr>
        <p:grpSpPr bwMode="auto">
          <a:xfrm>
            <a:off x="4557713" y="2076450"/>
            <a:ext cx="360362" cy="106363"/>
            <a:chOff x="2871" y="1308"/>
            <a:chExt cx="227" cy="67"/>
          </a:xfrm>
        </p:grpSpPr>
        <p:sp>
          <p:nvSpPr>
            <p:cNvPr id="363742" name="Freeform 222"/>
            <p:cNvSpPr>
              <a:spLocks/>
            </p:cNvSpPr>
            <p:nvPr/>
          </p:nvSpPr>
          <p:spPr bwMode="auto">
            <a:xfrm>
              <a:off x="2871" y="1308"/>
              <a:ext cx="227" cy="67"/>
            </a:xfrm>
            <a:custGeom>
              <a:avLst/>
              <a:gdLst/>
              <a:ahLst/>
              <a:cxnLst>
                <a:cxn ang="0">
                  <a:pos x="226" y="0"/>
                </a:cxn>
                <a:cxn ang="0">
                  <a:pos x="226" y="66"/>
                </a:cxn>
                <a:cxn ang="0">
                  <a:pos x="0" y="66"/>
                </a:cxn>
              </a:cxnLst>
              <a:rect l="0" t="0" r="r" b="b"/>
              <a:pathLst>
                <a:path w="227" h="67">
                  <a:moveTo>
                    <a:pt x="226" y="0"/>
                  </a:moveTo>
                  <a:lnTo>
                    <a:pt x="226" y="66"/>
                  </a:lnTo>
                  <a:lnTo>
                    <a:pt x="0" y="66"/>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43" name="Freeform 223"/>
            <p:cNvSpPr>
              <a:spLocks/>
            </p:cNvSpPr>
            <p:nvPr/>
          </p:nvSpPr>
          <p:spPr bwMode="auto">
            <a:xfrm>
              <a:off x="2871" y="1308"/>
              <a:ext cx="227" cy="67"/>
            </a:xfrm>
            <a:custGeom>
              <a:avLst/>
              <a:gdLst/>
              <a:ahLst/>
              <a:cxnLst>
                <a:cxn ang="0">
                  <a:pos x="0" y="66"/>
                </a:cxn>
                <a:cxn ang="0">
                  <a:pos x="0" y="0"/>
                </a:cxn>
                <a:cxn ang="0">
                  <a:pos x="226" y="0"/>
                </a:cxn>
              </a:cxnLst>
              <a:rect l="0" t="0" r="r" b="b"/>
              <a:pathLst>
                <a:path w="227" h="67">
                  <a:moveTo>
                    <a:pt x="0" y="66"/>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44" name="Group 224"/>
          <p:cNvGrpSpPr>
            <a:grpSpLocks/>
          </p:cNvGrpSpPr>
          <p:nvPr/>
        </p:nvGrpSpPr>
        <p:grpSpPr bwMode="auto">
          <a:xfrm>
            <a:off x="4959350" y="2076450"/>
            <a:ext cx="236538" cy="106363"/>
            <a:chOff x="3124" y="1308"/>
            <a:chExt cx="149" cy="67"/>
          </a:xfrm>
        </p:grpSpPr>
        <p:sp>
          <p:nvSpPr>
            <p:cNvPr id="363745" name="Freeform 225"/>
            <p:cNvSpPr>
              <a:spLocks/>
            </p:cNvSpPr>
            <p:nvPr/>
          </p:nvSpPr>
          <p:spPr bwMode="auto">
            <a:xfrm>
              <a:off x="3124" y="1308"/>
              <a:ext cx="149" cy="67"/>
            </a:xfrm>
            <a:custGeom>
              <a:avLst/>
              <a:gdLst/>
              <a:ahLst/>
              <a:cxnLst>
                <a:cxn ang="0">
                  <a:pos x="148" y="0"/>
                </a:cxn>
                <a:cxn ang="0">
                  <a:pos x="148" y="66"/>
                </a:cxn>
                <a:cxn ang="0">
                  <a:pos x="0" y="66"/>
                </a:cxn>
              </a:cxnLst>
              <a:rect l="0" t="0" r="r" b="b"/>
              <a:pathLst>
                <a:path w="149" h="67">
                  <a:moveTo>
                    <a:pt x="148" y="0"/>
                  </a:moveTo>
                  <a:lnTo>
                    <a:pt x="148" y="66"/>
                  </a:lnTo>
                  <a:lnTo>
                    <a:pt x="0" y="66"/>
                  </a:lnTo>
                </a:path>
              </a:pathLst>
            </a:custGeom>
            <a:solidFill>
              <a:srgbClr val="006600"/>
            </a:solidFill>
            <a:ln w="12700" cap="rnd" cmpd="sng">
              <a:solidFill>
                <a:srgbClr val="000000"/>
              </a:solidFill>
              <a:prstDash val="solid"/>
              <a:round/>
              <a:headEnd type="none" w="sm" len="sm"/>
              <a:tailEnd type="none" w="sm" len="sm"/>
            </a:ln>
            <a:effectLst/>
          </p:spPr>
          <p:txBody>
            <a:bodyPr/>
            <a:lstStyle/>
            <a:p>
              <a:endParaRPr lang="en-US"/>
            </a:p>
          </p:txBody>
        </p:sp>
        <p:sp>
          <p:nvSpPr>
            <p:cNvPr id="363746" name="Freeform 226"/>
            <p:cNvSpPr>
              <a:spLocks/>
            </p:cNvSpPr>
            <p:nvPr/>
          </p:nvSpPr>
          <p:spPr bwMode="auto">
            <a:xfrm>
              <a:off x="3124" y="1308"/>
              <a:ext cx="149" cy="67"/>
            </a:xfrm>
            <a:custGeom>
              <a:avLst/>
              <a:gdLst/>
              <a:ahLst/>
              <a:cxnLst>
                <a:cxn ang="0">
                  <a:pos x="0" y="66"/>
                </a:cxn>
                <a:cxn ang="0">
                  <a:pos x="0" y="0"/>
                </a:cxn>
                <a:cxn ang="0">
                  <a:pos x="148" y="0"/>
                </a:cxn>
              </a:cxnLst>
              <a:rect l="0" t="0" r="r" b="b"/>
              <a:pathLst>
                <a:path w="149" h="67">
                  <a:moveTo>
                    <a:pt x="0" y="66"/>
                  </a:moveTo>
                  <a:lnTo>
                    <a:pt x="0" y="0"/>
                  </a:lnTo>
                  <a:lnTo>
                    <a:pt x="148" y="0"/>
                  </a:lnTo>
                </a:path>
              </a:pathLst>
            </a:custGeom>
            <a:solidFill>
              <a:srgbClr val="0066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47" name="Group 227"/>
          <p:cNvGrpSpPr>
            <a:grpSpLocks/>
          </p:cNvGrpSpPr>
          <p:nvPr/>
        </p:nvGrpSpPr>
        <p:grpSpPr bwMode="auto">
          <a:xfrm>
            <a:off x="5235575" y="2076450"/>
            <a:ext cx="596900" cy="106363"/>
            <a:chOff x="3298" y="1308"/>
            <a:chExt cx="376" cy="67"/>
          </a:xfrm>
        </p:grpSpPr>
        <p:sp>
          <p:nvSpPr>
            <p:cNvPr id="363748" name="Freeform 228"/>
            <p:cNvSpPr>
              <a:spLocks/>
            </p:cNvSpPr>
            <p:nvPr/>
          </p:nvSpPr>
          <p:spPr bwMode="auto">
            <a:xfrm>
              <a:off x="3298" y="1308"/>
              <a:ext cx="376" cy="67"/>
            </a:xfrm>
            <a:custGeom>
              <a:avLst/>
              <a:gdLst/>
              <a:ahLst/>
              <a:cxnLst>
                <a:cxn ang="0">
                  <a:pos x="375" y="0"/>
                </a:cxn>
                <a:cxn ang="0">
                  <a:pos x="375" y="66"/>
                </a:cxn>
                <a:cxn ang="0">
                  <a:pos x="0" y="66"/>
                </a:cxn>
              </a:cxnLst>
              <a:rect l="0" t="0" r="r" b="b"/>
              <a:pathLst>
                <a:path w="376" h="67">
                  <a:moveTo>
                    <a:pt x="375" y="0"/>
                  </a:moveTo>
                  <a:lnTo>
                    <a:pt x="375" y="66"/>
                  </a:lnTo>
                  <a:lnTo>
                    <a:pt x="0" y="66"/>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49" name="Freeform 229"/>
            <p:cNvSpPr>
              <a:spLocks/>
            </p:cNvSpPr>
            <p:nvPr/>
          </p:nvSpPr>
          <p:spPr bwMode="auto">
            <a:xfrm>
              <a:off x="3298" y="1308"/>
              <a:ext cx="376" cy="67"/>
            </a:xfrm>
            <a:custGeom>
              <a:avLst/>
              <a:gdLst/>
              <a:ahLst/>
              <a:cxnLst>
                <a:cxn ang="0">
                  <a:pos x="0" y="66"/>
                </a:cxn>
                <a:cxn ang="0">
                  <a:pos x="0" y="0"/>
                </a:cxn>
                <a:cxn ang="0">
                  <a:pos x="375" y="0"/>
                </a:cxn>
              </a:cxnLst>
              <a:rect l="0" t="0" r="r" b="b"/>
              <a:pathLst>
                <a:path w="376" h="67">
                  <a:moveTo>
                    <a:pt x="0" y="66"/>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50" name="Group 230"/>
          <p:cNvGrpSpPr>
            <a:grpSpLocks/>
          </p:cNvGrpSpPr>
          <p:nvPr/>
        </p:nvGrpSpPr>
        <p:grpSpPr bwMode="auto">
          <a:xfrm>
            <a:off x="4557713" y="1954213"/>
            <a:ext cx="1273175" cy="84137"/>
            <a:chOff x="2871" y="1231"/>
            <a:chExt cx="802" cy="53"/>
          </a:xfrm>
        </p:grpSpPr>
        <p:sp>
          <p:nvSpPr>
            <p:cNvPr id="363751" name="Rectangle 231"/>
            <p:cNvSpPr>
              <a:spLocks noChangeArrowheads="1"/>
            </p:cNvSpPr>
            <p:nvPr/>
          </p:nvSpPr>
          <p:spPr bwMode="auto">
            <a:xfrm>
              <a:off x="2871" y="1231"/>
              <a:ext cx="226" cy="53"/>
            </a:xfrm>
            <a:prstGeom prst="rect">
              <a:avLst/>
            </a:prstGeom>
            <a:solidFill>
              <a:srgbClr val="DADADA"/>
            </a:solidFill>
            <a:ln w="9525">
              <a:noFill/>
              <a:miter lim="800000"/>
              <a:headEnd/>
              <a:tailEnd/>
            </a:ln>
            <a:effectLst/>
          </p:spPr>
          <p:txBody>
            <a:bodyPr wrap="none" anchor="ctr"/>
            <a:lstStyle/>
            <a:p>
              <a:endParaRPr lang="en-US"/>
            </a:p>
          </p:txBody>
        </p:sp>
        <p:sp>
          <p:nvSpPr>
            <p:cNvPr id="363752" name="Rectangle 232"/>
            <p:cNvSpPr>
              <a:spLocks noChangeArrowheads="1"/>
            </p:cNvSpPr>
            <p:nvPr/>
          </p:nvSpPr>
          <p:spPr bwMode="auto">
            <a:xfrm>
              <a:off x="3124" y="1231"/>
              <a:ext cx="148" cy="53"/>
            </a:xfrm>
            <a:prstGeom prst="rect">
              <a:avLst/>
            </a:prstGeom>
            <a:solidFill>
              <a:srgbClr val="DADADA"/>
            </a:solidFill>
            <a:ln w="9525">
              <a:noFill/>
              <a:miter lim="800000"/>
              <a:headEnd/>
              <a:tailEnd/>
            </a:ln>
            <a:effectLst/>
          </p:spPr>
          <p:txBody>
            <a:bodyPr wrap="none" anchor="ctr"/>
            <a:lstStyle/>
            <a:p>
              <a:endParaRPr lang="en-US"/>
            </a:p>
          </p:txBody>
        </p:sp>
        <p:sp>
          <p:nvSpPr>
            <p:cNvPr id="363753" name="Rectangle 233"/>
            <p:cNvSpPr>
              <a:spLocks noChangeArrowheads="1"/>
            </p:cNvSpPr>
            <p:nvPr/>
          </p:nvSpPr>
          <p:spPr bwMode="auto">
            <a:xfrm>
              <a:off x="3307" y="1231"/>
              <a:ext cx="366" cy="53"/>
            </a:xfrm>
            <a:prstGeom prst="rect">
              <a:avLst/>
            </a:prstGeom>
            <a:solidFill>
              <a:srgbClr val="DADADA"/>
            </a:solidFill>
            <a:ln w="9525">
              <a:noFill/>
              <a:miter lim="800000"/>
              <a:headEnd/>
              <a:tailEnd/>
            </a:ln>
            <a:effectLst/>
          </p:spPr>
          <p:txBody>
            <a:bodyPr wrap="none" anchor="ctr"/>
            <a:lstStyle/>
            <a:p>
              <a:endParaRPr lang="en-US"/>
            </a:p>
          </p:txBody>
        </p:sp>
      </p:grpSp>
      <p:grpSp>
        <p:nvGrpSpPr>
          <p:cNvPr id="363754" name="Group 234"/>
          <p:cNvGrpSpPr>
            <a:grpSpLocks/>
          </p:cNvGrpSpPr>
          <p:nvPr/>
        </p:nvGrpSpPr>
        <p:grpSpPr bwMode="auto">
          <a:xfrm>
            <a:off x="4557713" y="1941513"/>
            <a:ext cx="360362" cy="109537"/>
            <a:chOff x="2871" y="1223"/>
            <a:chExt cx="227" cy="69"/>
          </a:xfrm>
        </p:grpSpPr>
        <p:sp>
          <p:nvSpPr>
            <p:cNvPr id="363755" name="Freeform 235"/>
            <p:cNvSpPr>
              <a:spLocks/>
            </p:cNvSpPr>
            <p:nvPr/>
          </p:nvSpPr>
          <p:spPr bwMode="auto">
            <a:xfrm>
              <a:off x="2871" y="1223"/>
              <a:ext cx="227" cy="69"/>
            </a:xfrm>
            <a:custGeom>
              <a:avLst/>
              <a:gdLst/>
              <a:ahLst/>
              <a:cxnLst>
                <a:cxn ang="0">
                  <a:pos x="226" y="0"/>
                </a:cxn>
                <a:cxn ang="0">
                  <a:pos x="226" y="68"/>
                </a:cxn>
                <a:cxn ang="0">
                  <a:pos x="0" y="68"/>
                </a:cxn>
              </a:cxnLst>
              <a:rect l="0" t="0" r="r" b="b"/>
              <a:pathLst>
                <a:path w="227" h="69">
                  <a:moveTo>
                    <a:pt x="226" y="0"/>
                  </a:moveTo>
                  <a:lnTo>
                    <a:pt x="226" y="68"/>
                  </a:lnTo>
                  <a:lnTo>
                    <a:pt x="0" y="68"/>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56" name="Freeform 236"/>
            <p:cNvSpPr>
              <a:spLocks/>
            </p:cNvSpPr>
            <p:nvPr/>
          </p:nvSpPr>
          <p:spPr bwMode="auto">
            <a:xfrm>
              <a:off x="2871" y="1223"/>
              <a:ext cx="227" cy="69"/>
            </a:xfrm>
            <a:custGeom>
              <a:avLst/>
              <a:gdLst/>
              <a:ahLst/>
              <a:cxnLst>
                <a:cxn ang="0">
                  <a:pos x="0" y="68"/>
                </a:cxn>
                <a:cxn ang="0">
                  <a:pos x="0" y="0"/>
                </a:cxn>
                <a:cxn ang="0">
                  <a:pos x="226" y="0"/>
                </a:cxn>
              </a:cxnLst>
              <a:rect l="0" t="0" r="r" b="b"/>
              <a:pathLst>
                <a:path w="227" h="69">
                  <a:moveTo>
                    <a:pt x="0" y="68"/>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57" name="Group 237"/>
          <p:cNvGrpSpPr>
            <a:grpSpLocks/>
          </p:cNvGrpSpPr>
          <p:nvPr/>
        </p:nvGrpSpPr>
        <p:grpSpPr bwMode="auto">
          <a:xfrm>
            <a:off x="4959350" y="1941513"/>
            <a:ext cx="236538" cy="109537"/>
            <a:chOff x="3124" y="1223"/>
            <a:chExt cx="149" cy="69"/>
          </a:xfrm>
        </p:grpSpPr>
        <p:sp>
          <p:nvSpPr>
            <p:cNvPr id="363758" name="Freeform 238"/>
            <p:cNvSpPr>
              <a:spLocks/>
            </p:cNvSpPr>
            <p:nvPr/>
          </p:nvSpPr>
          <p:spPr bwMode="auto">
            <a:xfrm>
              <a:off x="3124" y="1223"/>
              <a:ext cx="149" cy="69"/>
            </a:xfrm>
            <a:custGeom>
              <a:avLst/>
              <a:gdLst/>
              <a:ahLst/>
              <a:cxnLst>
                <a:cxn ang="0">
                  <a:pos x="148" y="0"/>
                </a:cxn>
                <a:cxn ang="0">
                  <a:pos x="148" y="68"/>
                </a:cxn>
                <a:cxn ang="0">
                  <a:pos x="0" y="68"/>
                </a:cxn>
              </a:cxnLst>
              <a:rect l="0" t="0" r="r" b="b"/>
              <a:pathLst>
                <a:path w="149" h="69">
                  <a:moveTo>
                    <a:pt x="148" y="0"/>
                  </a:moveTo>
                  <a:lnTo>
                    <a:pt x="148" y="68"/>
                  </a:lnTo>
                  <a:lnTo>
                    <a:pt x="0" y="68"/>
                  </a:lnTo>
                </a:path>
              </a:pathLst>
            </a:custGeom>
            <a:solidFill>
              <a:srgbClr val="FAFD00"/>
            </a:solidFill>
            <a:ln w="12700" cap="rnd" cmpd="sng">
              <a:solidFill>
                <a:srgbClr val="000000"/>
              </a:solidFill>
              <a:prstDash val="solid"/>
              <a:round/>
              <a:headEnd type="none" w="sm" len="sm"/>
              <a:tailEnd type="none" w="sm" len="sm"/>
            </a:ln>
            <a:effectLst/>
          </p:spPr>
          <p:txBody>
            <a:bodyPr/>
            <a:lstStyle/>
            <a:p>
              <a:endParaRPr lang="en-US"/>
            </a:p>
          </p:txBody>
        </p:sp>
        <p:sp>
          <p:nvSpPr>
            <p:cNvPr id="363759" name="Freeform 239"/>
            <p:cNvSpPr>
              <a:spLocks/>
            </p:cNvSpPr>
            <p:nvPr/>
          </p:nvSpPr>
          <p:spPr bwMode="auto">
            <a:xfrm>
              <a:off x="3124" y="1223"/>
              <a:ext cx="149" cy="69"/>
            </a:xfrm>
            <a:custGeom>
              <a:avLst/>
              <a:gdLst/>
              <a:ahLst/>
              <a:cxnLst>
                <a:cxn ang="0">
                  <a:pos x="0" y="68"/>
                </a:cxn>
                <a:cxn ang="0">
                  <a:pos x="0" y="0"/>
                </a:cxn>
                <a:cxn ang="0">
                  <a:pos x="148" y="0"/>
                </a:cxn>
              </a:cxnLst>
              <a:rect l="0" t="0" r="r" b="b"/>
              <a:pathLst>
                <a:path w="149" h="69">
                  <a:moveTo>
                    <a:pt x="0" y="68"/>
                  </a:moveTo>
                  <a:lnTo>
                    <a:pt x="0" y="0"/>
                  </a:lnTo>
                  <a:lnTo>
                    <a:pt x="148" y="0"/>
                  </a:lnTo>
                </a:path>
              </a:pathLst>
            </a:custGeom>
            <a:solidFill>
              <a:srgbClr val="FAFD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60" name="Group 240"/>
          <p:cNvGrpSpPr>
            <a:grpSpLocks/>
          </p:cNvGrpSpPr>
          <p:nvPr/>
        </p:nvGrpSpPr>
        <p:grpSpPr bwMode="auto">
          <a:xfrm>
            <a:off x="5235575" y="1941513"/>
            <a:ext cx="596900" cy="109537"/>
            <a:chOff x="3298" y="1223"/>
            <a:chExt cx="376" cy="69"/>
          </a:xfrm>
        </p:grpSpPr>
        <p:sp>
          <p:nvSpPr>
            <p:cNvPr id="363761" name="Freeform 241"/>
            <p:cNvSpPr>
              <a:spLocks/>
            </p:cNvSpPr>
            <p:nvPr/>
          </p:nvSpPr>
          <p:spPr bwMode="auto">
            <a:xfrm>
              <a:off x="3298" y="1223"/>
              <a:ext cx="376" cy="69"/>
            </a:xfrm>
            <a:custGeom>
              <a:avLst/>
              <a:gdLst/>
              <a:ahLst/>
              <a:cxnLst>
                <a:cxn ang="0">
                  <a:pos x="375" y="0"/>
                </a:cxn>
                <a:cxn ang="0">
                  <a:pos x="375" y="68"/>
                </a:cxn>
                <a:cxn ang="0">
                  <a:pos x="0" y="68"/>
                </a:cxn>
              </a:cxnLst>
              <a:rect l="0" t="0" r="r" b="b"/>
              <a:pathLst>
                <a:path w="376" h="69">
                  <a:moveTo>
                    <a:pt x="375" y="0"/>
                  </a:moveTo>
                  <a:lnTo>
                    <a:pt x="375" y="68"/>
                  </a:lnTo>
                  <a:lnTo>
                    <a:pt x="0" y="68"/>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62" name="Freeform 242"/>
            <p:cNvSpPr>
              <a:spLocks/>
            </p:cNvSpPr>
            <p:nvPr/>
          </p:nvSpPr>
          <p:spPr bwMode="auto">
            <a:xfrm>
              <a:off x="3298" y="1223"/>
              <a:ext cx="376" cy="69"/>
            </a:xfrm>
            <a:custGeom>
              <a:avLst/>
              <a:gdLst/>
              <a:ahLst/>
              <a:cxnLst>
                <a:cxn ang="0">
                  <a:pos x="0" y="68"/>
                </a:cxn>
                <a:cxn ang="0">
                  <a:pos x="0" y="0"/>
                </a:cxn>
                <a:cxn ang="0">
                  <a:pos x="375" y="0"/>
                </a:cxn>
              </a:cxnLst>
              <a:rect l="0" t="0" r="r" b="b"/>
              <a:pathLst>
                <a:path w="376" h="69">
                  <a:moveTo>
                    <a:pt x="0" y="68"/>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63" name="Group 243"/>
          <p:cNvGrpSpPr>
            <a:grpSpLocks/>
          </p:cNvGrpSpPr>
          <p:nvPr/>
        </p:nvGrpSpPr>
        <p:grpSpPr bwMode="auto">
          <a:xfrm>
            <a:off x="4557713" y="1822450"/>
            <a:ext cx="1273175" cy="82550"/>
            <a:chOff x="2871" y="1148"/>
            <a:chExt cx="802" cy="52"/>
          </a:xfrm>
        </p:grpSpPr>
        <p:sp>
          <p:nvSpPr>
            <p:cNvPr id="363764" name="Rectangle 244"/>
            <p:cNvSpPr>
              <a:spLocks noChangeArrowheads="1"/>
            </p:cNvSpPr>
            <p:nvPr/>
          </p:nvSpPr>
          <p:spPr bwMode="auto">
            <a:xfrm>
              <a:off x="2871" y="1148"/>
              <a:ext cx="226" cy="52"/>
            </a:xfrm>
            <a:prstGeom prst="rect">
              <a:avLst/>
            </a:prstGeom>
            <a:solidFill>
              <a:srgbClr val="DADADA"/>
            </a:solidFill>
            <a:ln w="9525">
              <a:noFill/>
              <a:miter lim="800000"/>
              <a:headEnd/>
              <a:tailEnd/>
            </a:ln>
            <a:effectLst/>
          </p:spPr>
          <p:txBody>
            <a:bodyPr wrap="none" anchor="ctr"/>
            <a:lstStyle/>
            <a:p>
              <a:endParaRPr lang="en-US"/>
            </a:p>
          </p:txBody>
        </p:sp>
        <p:sp>
          <p:nvSpPr>
            <p:cNvPr id="363765" name="Rectangle 245"/>
            <p:cNvSpPr>
              <a:spLocks noChangeArrowheads="1"/>
            </p:cNvSpPr>
            <p:nvPr/>
          </p:nvSpPr>
          <p:spPr bwMode="auto">
            <a:xfrm>
              <a:off x="3124" y="1148"/>
              <a:ext cx="148" cy="52"/>
            </a:xfrm>
            <a:prstGeom prst="rect">
              <a:avLst/>
            </a:prstGeom>
            <a:solidFill>
              <a:srgbClr val="DADADA"/>
            </a:solidFill>
            <a:ln w="9525">
              <a:noFill/>
              <a:miter lim="800000"/>
              <a:headEnd/>
              <a:tailEnd/>
            </a:ln>
            <a:effectLst/>
          </p:spPr>
          <p:txBody>
            <a:bodyPr wrap="none" anchor="ctr"/>
            <a:lstStyle/>
            <a:p>
              <a:endParaRPr lang="en-US"/>
            </a:p>
          </p:txBody>
        </p:sp>
        <p:sp>
          <p:nvSpPr>
            <p:cNvPr id="363766" name="Rectangle 246"/>
            <p:cNvSpPr>
              <a:spLocks noChangeArrowheads="1"/>
            </p:cNvSpPr>
            <p:nvPr/>
          </p:nvSpPr>
          <p:spPr bwMode="auto">
            <a:xfrm>
              <a:off x="3307" y="1148"/>
              <a:ext cx="366" cy="52"/>
            </a:xfrm>
            <a:prstGeom prst="rect">
              <a:avLst/>
            </a:prstGeom>
            <a:solidFill>
              <a:srgbClr val="DADADA"/>
            </a:solidFill>
            <a:ln w="9525">
              <a:noFill/>
              <a:miter lim="800000"/>
              <a:headEnd/>
              <a:tailEnd/>
            </a:ln>
            <a:effectLst/>
          </p:spPr>
          <p:txBody>
            <a:bodyPr wrap="none" anchor="ctr"/>
            <a:lstStyle/>
            <a:p>
              <a:endParaRPr lang="en-US"/>
            </a:p>
          </p:txBody>
        </p:sp>
      </p:grpSp>
      <p:grpSp>
        <p:nvGrpSpPr>
          <p:cNvPr id="363767" name="Group 247"/>
          <p:cNvGrpSpPr>
            <a:grpSpLocks/>
          </p:cNvGrpSpPr>
          <p:nvPr/>
        </p:nvGrpSpPr>
        <p:grpSpPr bwMode="auto">
          <a:xfrm>
            <a:off x="4557713" y="1808163"/>
            <a:ext cx="360362" cy="107950"/>
            <a:chOff x="2871" y="1139"/>
            <a:chExt cx="227" cy="68"/>
          </a:xfrm>
        </p:grpSpPr>
        <p:sp>
          <p:nvSpPr>
            <p:cNvPr id="363768" name="Freeform 248"/>
            <p:cNvSpPr>
              <a:spLocks/>
            </p:cNvSpPr>
            <p:nvPr/>
          </p:nvSpPr>
          <p:spPr bwMode="auto">
            <a:xfrm>
              <a:off x="2871" y="1139"/>
              <a:ext cx="227" cy="68"/>
            </a:xfrm>
            <a:custGeom>
              <a:avLst/>
              <a:gdLst/>
              <a:ahLst/>
              <a:cxnLst>
                <a:cxn ang="0">
                  <a:pos x="226" y="0"/>
                </a:cxn>
                <a:cxn ang="0">
                  <a:pos x="226" y="67"/>
                </a:cxn>
                <a:cxn ang="0">
                  <a:pos x="0" y="67"/>
                </a:cxn>
              </a:cxnLst>
              <a:rect l="0" t="0" r="r" b="b"/>
              <a:pathLst>
                <a:path w="227" h="68">
                  <a:moveTo>
                    <a:pt x="226" y="0"/>
                  </a:moveTo>
                  <a:lnTo>
                    <a:pt x="226"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69" name="Freeform 249"/>
            <p:cNvSpPr>
              <a:spLocks/>
            </p:cNvSpPr>
            <p:nvPr/>
          </p:nvSpPr>
          <p:spPr bwMode="auto">
            <a:xfrm>
              <a:off x="2871" y="1139"/>
              <a:ext cx="227" cy="68"/>
            </a:xfrm>
            <a:custGeom>
              <a:avLst/>
              <a:gdLst/>
              <a:ahLst/>
              <a:cxnLst>
                <a:cxn ang="0">
                  <a:pos x="0" y="67"/>
                </a:cxn>
                <a:cxn ang="0">
                  <a:pos x="0" y="0"/>
                </a:cxn>
                <a:cxn ang="0">
                  <a:pos x="226" y="0"/>
                </a:cxn>
              </a:cxnLst>
              <a:rect l="0" t="0" r="r" b="b"/>
              <a:pathLst>
                <a:path w="227" h="68">
                  <a:moveTo>
                    <a:pt x="0" y="67"/>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70" name="Group 250"/>
          <p:cNvGrpSpPr>
            <a:grpSpLocks/>
          </p:cNvGrpSpPr>
          <p:nvPr/>
        </p:nvGrpSpPr>
        <p:grpSpPr bwMode="auto">
          <a:xfrm>
            <a:off x="4959350" y="1808163"/>
            <a:ext cx="236538" cy="107950"/>
            <a:chOff x="3124" y="1139"/>
            <a:chExt cx="149" cy="68"/>
          </a:xfrm>
        </p:grpSpPr>
        <p:sp>
          <p:nvSpPr>
            <p:cNvPr id="363771" name="Freeform 251"/>
            <p:cNvSpPr>
              <a:spLocks/>
            </p:cNvSpPr>
            <p:nvPr/>
          </p:nvSpPr>
          <p:spPr bwMode="auto">
            <a:xfrm>
              <a:off x="3124" y="1139"/>
              <a:ext cx="149" cy="68"/>
            </a:xfrm>
            <a:custGeom>
              <a:avLst/>
              <a:gdLst/>
              <a:ahLst/>
              <a:cxnLst>
                <a:cxn ang="0">
                  <a:pos x="148" y="0"/>
                </a:cxn>
                <a:cxn ang="0">
                  <a:pos x="148" y="67"/>
                </a:cxn>
                <a:cxn ang="0">
                  <a:pos x="0" y="67"/>
                </a:cxn>
              </a:cxnLst>
              <a:rect l="0" t="0" r="r" b="b"/>
              <a:pathLst>
                <a:path w="149" h="68">
                  <a:moveTo>
                    <a:pt x="148" y="0"/>
                  </a:moveTo>
                  <a:lnTo>
                    <a:pt x="148" y="67"/>
                  </a:lnTo>
                  <a:lnTo>
                    <a:pt x="0" y="67"/>
                  </a:lnTo>
                </a:path>
              </a:pathLst>
            </a:custGeom>
            <a:solidFill>
              <a:srgbClr val="FF3300"/>
            </a:solidFill>
            <a:ln w="12700" cap="rnd" cmpd="sng">
              <a:solidFill>
                <a:srgbClr val="000000"/>
              </a:solidFill>
              <a:prstDash val="solid"/>
              <a:round/>
              <a:headEnd type="none" w="sm" len="sm"/>
              <a:tailEnd type="none" w="sm" len="sm"/>
            </a:ln>
            <a:effectLst/>
          </p:spPr>
          <p:txBody>
            <a:bodyPr/>
            <a:lstStyle/>
            <a:p>
              <a:endParaRPr lang="en-US"/>
            </a:p>
          </p:txBody>
        </p:sp>
        <p:sp>
          <p:nvSpPr>
            <p:cNvPr id="363772" name="Freeform 252"/>
            <p:cNvSpPr>
              <a:spLocks/>
            </p:cNvSpPr>
            <p:nvPr/>
          </p:nvSpPr>
          <p:spPr bwMode="auto">
            <a:xfrm>
              <a:off x="3124" y="1139"/>
              <a:ext cx="149" cy="68"/>
            </a:xfrm>
            <a:custGeom>
              <a:avLst/>
              <a:gdLst/>
              <a:ahLst/>
              <a:cxnLst>
                <a:cxn ang="0">
                  <a:pos x="0" y="67"/>
                </a:cxn>
                <a:cxn ang="0">
                  <a:pos x="0" y="0"/>
                </a:cxn>
                <a:cxn ang="0">
                  <a:pos x="148" y="0"/>
                </a:cxn>
              </a:cxnLst>
              <a:rect l="0" t="0" r="r" b="b"/>
              <a:pathLst>
                <a:path w="149" h="68">
                  <a:moveTo>
                    <a:pt x="0" y="67"/>
                  </a:moveTo>
                  <a:lnTo>
                    <a:pt x="0" y="0"/>
                  </a:lnTo>
                  <a:lnTo>
                    <a:pt x="148" y="0"/>
                  </a:lnTo>
                </a:path>
              </a:pathLst>
            </a:custGeom>
            <a:solidFill>
              <a:srgbClr val="FF3300"/>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73" name="Group 253"/>
          <p:cNvGrpSpPr>
            <a:grpSpLocks/>
          </p:cNvGrpSpPr>
          <p:nvPr/>
        </p:nvGrpSpPr>
        <p:grpSpPr bwMode="auto">
          <a:xfrm>
            <a:off x="5235575" y="1808163"/>
            <a:ext cx="596900" cy="107950"/>
            <a:chOff x="3298" y="1139"/>
            <a:chExt cx="376" cy="68"/>
          </a:xfrm>
        </p:grpSpPr>
        <p:sp>
          <p:nvSpPr>
            <p:cNvPr id="363774" name="Freeform 254"/>
            <p:cNvSpPr>
              <a:spLocks/>
            </p:cNvSpPr>
            <p:nvPr/>
          </p:nvSpPr>
          <p:spPr bwMode="auto">
            <a:xfrm>
              <a:off x="3298" y="1139"/>
              <a:ext cx="376" cy="68"/>
            </a:xfrm>
            <a:custGeom>
              <a:avLst/>
              <a:gdLst/>
              <a:ahLst/>
              <a:cxnLst>
                <a:cxn ang="0">
                  <a:pos x="375" y="0"/>
                </a:cxn>
                <a:cxn ang="0">
                  <a:pos x="375" y="67"/>
                </a:cxn>
                <a:cxn ang="0">
                  <a:pos x="0" y="67"/>
                </a:cxn>
              </a:cxnLst>
              <a:rect l="0" t="0" r="r" b="b"/>
              <a:pathLst>
                <a:path w="376" h="68">
                  <a:moveTo>
                    <a:pt x="375" y="0"/>
                  </a:moveTo>
                  <a:lnTo>
                    <a:pt x="375" y="67"/>
                  </a:lnTo>
                  <a:lnTo>
                    <a:pt x="0" y="67"/>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75" name="Freeform 255"/>
            <p:cNvSpPr>
              <a:spLocks/>
            </p:cNvSpPr>
            <p:nvPr/>
          </p:nvSpPr>
          <p:spPr bwMode="auto">
            <a:xfrm>
              <a:off x="3298" y="1139"/>
              <a:ext cx="376" cy="68"/>
            </a:xfrm>
            <a:custGeom>
              <a:avLst/>
              <a:gdLst/>
              <a:ahLst/>
              <a:cxnLst>
                <a:cxn ang="0">
                  <a:pos x="0" y="67"/>
                </a:cxn>
                <a:cxn ang="0">
                  <a:pos x="0" y="0"/>
                </a:cxn>
                <a:cxn ang="0">
                  <a:pos x="375" y="0"/>
                </a:cxn>
              </a:cxnLst>
              <a:rect l="0" t="0" r="r" b="b"/>
              <a:pathLst>
                <a:path w="376" h="68">
                  <a:moveTo>
                    <a:pt x="0" y="67"/>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76" name="Group 256"/>
          <p:cNvGrpSpPr>
            <a:grpSpLocks/>
          </p:cNvGrpSpPr>
          <p:nvPr/>
        </p:nvGrpSpPr>
        <p:grpSpPr bwMode="auto">
          <a:xfrm>
            <a:off x="4557713" y="1687513"/>
            <a:ext cx="1273175" cy="82550"/>
            <a:chOff x="2871" y="1063"/>
            <a:chExt cx="802" cy="52"/>
          </a:xfrm>
        </p:grpSpPr>
        <p:sp>
          <p:nvSpPr>
            <p:cNvPr id="363777" name="Rectangle 257"/>
            <p:cNvSpPr>
              <a:spLocks noChangeArrowheads="1"/>
            </p:cNvSpPr>
            <p:nvPr/>
          </p:nvSpPr>
          <p:spPr bwMode="auto">
            <a:xfrm>
              <a:off x="2871" y="1063"/>
              <a:ext cx="226" cy="52"/>
            </a:xfrm>
            <a:prstGeom prst="rect">
              <a:avLst/>
            </a:prstGeom>
            <a:solidFill>
              <a:srgbClr val="DADADA"/>
            </a:solidFill>
            <a:ln w="9525">
              <a:noFill/>
              <a:miter lim="800000"/>
              <a:headEnd/>
              <a:tailEnd/>
            </a:ln>
            <a:effectLst/>
          </p:spPr>
          <p:txBody>
            <a:bodyPr wrap="none" anchor="ctr"/>
            <a:lstStyle/>
            <a:p>
              <a:endParaRPr lang="en-US"/>
            </a:p>
          </p:txBody>
        </p:sp>
        <p:sp>
          <p:nvSpPr>
            <p:cNvPr id="363778" name="Rectangle 258"/>
            <p:cNvSpPr>
              <a:spLocks noChangeArrowheads="1"/>
            </p:cNvSpPr>
            <p:nvPr/>
          </p:nvSpPr>
          <p:spPr bwMode="auto">
            <a:xfrm>
              <a:off x="3124" y="1063"/>
              <a:ext cx="148" cy="52"/>
            </a:xfrm>
            <a:prstGeom prst="rect">
              <a:avLst/>
            </a:prstGeom>
            <a:solidFill>
              <a:srgbClr val="DADADA"/>
            </a:solidFill>
            <a:ln w="9525">
              <a:noFill/>
              <a:miter lim="800000"/>
              <a:headEnd/>
              <a:tailEnd/>
            </a:ln>
            <a:effectLst/>
          </p:spPr>
          <p:txBody>
            <a:bodyPr wrap="none" anchor="ctr"/>
            <a:lstStyle/>
            <a:p>
              <a:endParaRPr lang="en-US"/>
            </a:p>
          </p:txBody>
        </p:sp>
        <p:sp>
          <p:nvSpPr>
            <p:cNvPr id="363779" name="Rectangle 259"/>
            <p:cNvSpPr>
              <a:spLocks noChangeArrowheads="1"/>
            </p:cNvSpPr>
            <p:nvPr/>
          </p:nvSpPr>
          <p:spPr bwMode="auto">
            <a:xfrm>
              <a:off x="3307" y="1063"/>
              <a:ext cx="366" cy="52"/>
            </a:xfrm>
            <a:prstGeom prst="rect">
              <a:avLst/>
            </a:prstGeom>
            <a:solidFill>
              <a:srgbClr val="DADADA"/>
            </a:solidFill>
            <a:ln w="9525">
              <a:noFill/>
              <a:miter lim="800000"/>
              <a:headEnd/>
              <a:tailEnd/>
            </a:ln>
            <a:effectLst/>
          </p:spPr>
          <p:txBody>
            <a:bodyPr wrap="none" anchor="ctr"/>
            <a:lstStyle/>
            <a:p>
              <a:endParaRPr lang="en-US"/>
            </a:p>
          </p:txBody>
        </p:sp>
      </p:grpSp>
      <p:grpSp>
        <p:nvGrpSpPr>
          <p:cNvPr id="363780" name="Group 260"/>
          <p:cNvGrpSpPr>
            <a:grpSpLocks/>
          </p:cNvGrpSpPr>
          <p:nvPr/>
        </p:nvGrpSpPr>
        <p:grpSpPr bwMode="auto">
          <a:xfrm>
            <a:off x="4557713" y="1674813"/>
            <a:ext cx="360362" cy="106362"/>
            <a:chOff x="2871" y="1055"/>
            <a:chExt cx="227" cy="67"/>
          </a:xfrm>
        </p:grpSpPr>
        <p:sp>
          <p:nvSpPr>
            <p:cNvPr id="363781" name="Freeform 261"/>
            <p:cNvSpPr>
              <a:spLocks/>
            </p:cNvSpPr>
            <p:nvPr/>
          </p:nvSpPr>
          <p:spPr bwMode="auto">
            <a:xfrm>
              <a:off x="2871" y="1055"/>
              <a:ext cx="227" cy="67"/>
            </a:xfrm>
            <a:custGeom>
              <a:avLst/>
              <a:gdLst/>
              <a:ahLst/>
              <a:cxnLst>
                <a:cxn ang="0">
                  <a:pos x="226" y="0"/>
                </a:cxn>
                <a:cxn ang="0">
                  <a:pos x="226" y="66"/>
                </a:cxn>
                <a:cxn ang="0">
                  <a:pos x="0" y="66"/>
                </a:cxn>
              </a:cxnLst>
              <a:rect l="0" t="0" r="r" b="b"/>
              <a:pathLst>
                <a:path w="227" h="67">
                  <a:moveTo>
                    <a:pt x="226" y="0"/>
                  </a:moveTo>
                  <a:lnTo>
                    <a:pt x="226" y="66"/>
                  </a:lnTo>
                  <a:lnTo>
                    <a:pt x="0" y="66"/>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82" name="Freeform 262"/>
            <p:cNvSpPr>
              <a:spLocks/>
            </p:cNvSpPr>
            <p:nvPr/>
          </p:nvSpPr>
          <p:spPr bwMode="auto">
            <a:xfrm>
              <a:off x="2871" y="1055"/>
              <a:ext cx="227" cy="67"/>
            </a:xfrm>
            <a:custGeom>
              <a:avLst/>
              <a:gdLst/>
              <a:ahLst/>
              <a:cxnLst>
                <a:cxn ang="0">
                  <a:pos x="0" y="66"/>
                </a:cxn>
                <a:cxn ang="0">
                  <a:pos x="0" y="0"/>
                </a:cxn>
                <a:cxn ang="0">
                  <a:pos x="226" y="0"/>
                </a:cxn>
              </a:cxnLst>
              <a:rect l="0" t="0" r="r" b="b"/>
              <a:pathLst>
                <a:path w="227" h="67">
                  <a:moveTo>
                    <a:pt x="0" y="66"/>
                  </a:moveTo>
                  <a:lnTo>
                    <a:pt x="0" y="0"/>
                  </a:lnTo>
                  <a:lnTo>
                    <a:pt x="226"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83" name="Group 263"/>
          <p:cNvGrpSpPr>
            <a:grpSpLocks/>
          </p:cNvGrpSpPr>
          <p:nvPr/>
        </p:nvGrpSpPr>
        <p:grpSpPr bwMode="auto">
          <a:xfrm>
            <a:off x="4959350" y="1674813"/>
            <a:ext cx="236538" cy="106362"/>
            <a:chOff x="3124" y="1055"/>
            <a:chExt cx="149" cy="67"/>
          </a:xfrm>
        </p:grpSpPr>
        <p:sp>
          <p:nvSpPr>
            <p:cNvPr id="363784" name="Freeform 264"/>
            <p:cNvSpPr>
              <a:spLocks/>
            </p:cNvSpPr>
            <p:nvPr/>
          </p:nvSpPr>
          <p:spPr bwMode="auto">
            <a:xfrm>
              <a:off x="3124" y="1055"/>
              <a:ext cx="149" cy="67"/>
            </a:xfrm>
            <a:custGeom>
              <a:avLst/>
              <a:gdLst/>
              <a:ahLst/>
              <a:cxnLst>
                <a:cxn ang="0">
                  <a:pos x="148" y="0"/>
                </a:cxn>
                <a:cxn ang="0">
                  <a:pos x="148" y="66"/>
                </a:cxn>
                <a:cxn ang="0">
                  <a:pos x="0" y="66"/>
                </a:cxn>
              </a:cxnLst>
              <a:rect l="0" t="0" r="r" b="b"/>
              <a:pathLst>
                <a:path w="149" h="67">
                  <a:moveTo>
                    <a:pt x="148" y="0"/>
                  </a:moveTo>
                  <a:lnTo>
                    <a:pt x="148" y="66"/>
                  </a:lnTo>
                  <a:lnTo>
                    <a:pt x="0" y="66"/>
                  </a:lnTo>
                </a:path>
              </a:pathLst>
            </a:custGeom>
            <a:solidFill>
              <a:srgbClr val="3365FB"/>
            </a:solidFill>
            <a:ln w="12700" cap="rnd" cmpd="sng">
              <a:solidFill>
                <a:srgbClr val="000000"/>
              </a:solidFill>
              <a:prstDash val="solid"/>
              <a:round/>
              <a:headEnd type="none" w="sm" len="sm"/>
              <a:tailEnd type="none" w="sm" len="sm"/>
            </a:ln>
            <a:effectLst/>
          </p:spPr>
          <p:txBody>
            <a:bodyPr/>
            <a:lstStyle/>
            <a:p>
              <a:endParaRPr lang="en-US"/>
            </a:p>
          </p:txBody>
        </p:sp>
        <p:sp>
          <p:nvSpPr>
            <p:cNvPr id="363785" name="Freeform 265"/>
            <p:cNvSpPr>
              <a:spLocks/>
            </p:cNvSpPr>
            <p:nvPr/>
          </p:nvSpPr>
          <p:spPr bwMode="auto">
            <a:xfrm>
              <a:off x="3124" y="1055"/>
              <a:ext cx="149" cy="67"/>
            </a:xfrm>
            <a:custGeom>
              <a:avLst/>
              <a:gdLst/>
              <a:ahLst/>
              <a:cxnLst>
                <a:cxn ang="0">
                  <a:pos x="0" y="66"/>
                </a:cxn>
                <a:cxn ang="0">
                  <a:pos x="0" y="0"/>
                </a:cxn>
                <a:cxn ang="0">
                  <a:pos x="148" y="0"/>
                </a:cxn>
              </a:cxnLst>
              <a:rect l="0" t="0" r="r" b="b"/>
              <a:pathLst>
                <a:path w="149" h="67">
                  <a:moveTo>
                    <a:pt x="0" y="66"/>
                  </a:moveTo>
                  <a:lnTo>
                    <a:pt x="0" y="0"/>
                  </a:lnTo>
                  <a:lnTo>
                    <a:pt x="148" y="0"/>
                  </a:lnTo>
                </a:path>
              </a:pathLst>
            </a:custGeom>
            <a:solidFill>
              <a:srgbClr val="3365FB"/>
            </a:solidFill>
            <a:ln w="12700" cap="rnd" cmpd="sng">
              <a:solidFill>
                <a:srgbClr val="DDDDDD"/>
              </a:solidFill>
              <a:prstDash val="solid"/>
              <a:round/>
              <a:headEnd type="none" w="sm" len="sm"/>
              <a:tailEnd type="none" w="sm" len="sm"/>
            </a:ln>
            <a:effectLst/>
          </p:spPr>
          <p:txBody>
            <a:bodyPr/>
            <a:lstStyle/>
            <a:p>
              <a:endParaRPr lang="en-US"/>
            </a:p>
          </p:txBody>
        </p:sp>
      </p:grpSp>
      <p:grpSp>
        <p:nvGrpSpPr>
          <p:cNvPr id="363786" name="Group 266"/>
          <p:cNvGrpSpPr>
            <a:grpSpLocks/>
          </p:cNvGrpSpPr>
          <p:nvPr/>
        </p:nvGrpSpPr>
        <p:grpSpPr bwMode="auto">
          <a:xfrm>
            <a:off x="5235575" y="1674813"/>
            <a:ext cx="596900" cy="106362"/>
            <a:chOff x="3298" y="1055"/>
            <a:chExt cx="376" cy="67"/>
          </a:xfrm>
        </p:grpSpPr>
        <p:sp>
          <p:nvSpPr>
            <p:cNvPr id="363787" name="Freeform 267"/>
            <p:cNvSpPr>
              <a:spLocks/>
            </p:cNvSpPr>
            <p:nvPr/>
          </p:nvSpPr>
          <p:spPr bwMode="auto">
            <a:xfrm>
              <a:off x="3298" y="1055"/>
              <a:ext cx="376" cy="67"/>
            </a:xfrm>
            <a:custGeom>
              <a:avLst/>
              <a:gdLst/>
              <a:ahLst/>
              <a:cxnLst>
                <a:cxn ang="0">
                  <a:pos x="375" y="0"/>
                </a:cxn>
                <a:cxn ang="0">
                  <a:pos x="375" y="66"/>
                </a:cxn>
                <a:cxn ang="0">
                  <a:pos x="0" y="66"/>
                </a:cxn>
              </a:cxnLst>
              <a:rect l="0" t="0" r="r" b="b"/>
              <a:pathLst>
                <a:path w="376" h="67">
                  <a:moveTo>
                    <a:pt x="375" y="0"/>
                  </a:moveTo>
                  <a:lnTo>
                    <a:pt x="375" y="66"/>
                  </a:lnTo>
                  <a:lnTo>
                    <a:pt x="0" y="66"/>
                  </a:lnTo>
                </a:path>
              </a:pathLst>
            </a:custGeom>
            <a:solidFill>
              <a:srgbClr val="919191"/>
            </a:solidFill>
            <a:ln w="12700" cap="rnd" cmpd="sng">
              <a:solidFill>
                <a:srgbClr val="000000"/>
              </a:solidFill>
              <a:prstDash val="solid"/>
              <a:round/>
              <a:headEnd type="none" w="sm" len="sm"/>
              <a:tailEnd type="none" w="sm" len="sm"/>
            </a:ln>
            <a:effectLst/>
          </p:spPr>
          <p:txBody>
            <a:bodyPr/>
            <a:lstStyle/>
            <a:p>
              <a:endParaRPr lang="en-US"/>
            </a:p>
          </p:txBody>
        </p:sp>
        <p:sp>
          <p:nvSpPr>
            <p:cNvPr id="363788" name="Freeform 268"/>
            <p:cNvSpPr>
              <a:spLocks/>
            </p:cNvSpPr>
            <p:nvPr/>
          </p:nvSpPr>
          <p:spPr bwMode="auto">
            <a:xfrm>
              <a:off x="3298" y="1055"/>
              <a:ext cx="376" cy="67"/>
            </a:xfrm>
            <a:custGeom>
              <a:avLst/>
              <a:gdLst/>
              <a:ahLst/>
              <a:cxnLst>
                <a:cxn ang="0">
                  <a:pos x="0" y="66"/>
                </a:cxn>
                <a:cxn ang="0">
                  <a:pos x="0" y="0"/>
                </a:cxn>
                <a:cxn ang="0">
                  <a:pos x="375" y="0"/>
                </a:cxn>
              </a:cxnLst>
              <a:rect l="0" t="0" r="r" b="b"/>
              <a:pathLst>
                <a:path w="376" h="67">
                  <a:moveTo>
                    <a:pt x="0" y="66"/>
                  </a:moveTo>
                  <a:lnTo>
                    <a:pt x="0" y="0"/>
                  </a:lnTo>
                  <a:lnTo>
                    <a:pt x="375" y="0"/>
                  </a:lnTo>
                </a:path>
              </a:pathLst>
            </a:custGeom>
            <a:solidFill>
              <a:srgbClr val="919191"/>
            </a:solidFill>
            <a:ln w="12700" cap="rnd" cmpd="sng">
              <a:solidFill>
                <a:srgbClr val="DDDDDD"/>
              </a:solidFill>
              <a:prstDash val="solid"/>
              <a:round/>
              <a:headEnd type="none" w="sm" len="sm"/>
              <a:tailEnd type="none" w="sm" len="sm"/>
            </a:ln>
            <a:effectLst/>
          </p:spPr>
          <p:txBody>
            <a:bodyPr/>
            <a:lstStyle/>
            <a:p>
              <a:endParaRPr lang="en-US"/>
            </a:p>
          </p:txBody>
        </p:sp>
      </p:grpSp>
      <p:sp>
        <p:nvSpPr>
          <p:cNvPr id="363789" name="Line 269"/>
          <p:cNvSpPr>
            <a:spLocks noChangeShapeType="1"/>
          </p:cNvSpPr>
          <p:nvPr/>
        </p:nvSpPr>
        <p:spPr bwMode="auto">
          <a:xfrm>
            <a:off x="6010275" y="2514600"/>
            <a:ext cx="1524000" cy="0"/>
          </a:xfrm>
          <a:prstGeom prst="line">
            <a:avLst/>
          </a:prstGeom>
          <a:noFill/>
          <a:ln w="28575">
            <a:solidFill>
              <a:schemeClr val="hlink"/>
            </a:solidFill>
            <a:round/>
            <a:headEnd type="none" w="sm" len="sm"/>
            <a:tailEnd type="none" w="sm" len="sm"/>
          </a:ln>
          <a:effectLst/>
        </p:spPr>
        <p:txBody>
          <a:bodyPr/>
          <a:lstStyle/>
          <a:p>
            <a:endParaRPr lang="en-US"/>
          </a:p>
        </p:txBody>
      </p:sp>
      <p:sp>
        <p:nvSpPr>
          <p:cNvPr id="363790" name="Line 270"/>
          <p:cNvSpPr>
            <a:spLocks noChangeShapeType="1"/>
          </p:cNvSpPr>
          <p:nvPr/>
        </p:nvSpPr>
        <p:spPr bwMode="auto">
          <a:xfrm>
            <a:off x="5997575" y="3352800"/>
            <a:ext cx="1547813" cy="0"/>
          </a:xfrm>
          <a:prstGeom prst="line">
            <a:avLst/>
          </a:prstGeom>
          <a:noFill/>
          <a:ln w="28575">
            <a:solidFill>
              <a:schemeClr val="hlink"/>
            </a:solidFill>
            <a:round/>
            <a:headEnd type="none" w="sm" len="sm"/>
            <a:tailEnd type="none" w="sm" len="sm"/>
          </a:ln>
          <a:effectLst/>
        </p:spPr>
        <p:txBody>
          <a:bodyPr/>
          <a:lstStyle/>
          <a:p>
            <a:endParaRPr lang="en-US"/>
          </a:p>
        </p:txBody>
      </p:sp>
      <p:grpSp>
        <p:nvGrpSpPr>
          <p:cNvPr id="363791" name="Group 271"/>
          <p:cNvGrpSpPr>
            <a:grpSpLocks/>
          </p:cNvGrpSpPr>
          <p:nvPr/>
        </p:nvGrpSpPr>
        <p:grpSpPr bwMode="auto">
          <a:xfrm>
            <a:off x="1471613" y="3671888"/>
            <a:ext cx="363537" cy="368300"/>
            <a:chOff x="922" y="2319"/>
            <a:chExt cx="229" cy="232"/>
          </a:xfrm>
        </p:grpSpPr>
        <p:sp>
          <p:nvSpPr>
            <p:cNvPr id="363792" name="Rectangle 272"/>
            <p:cNvSpPr>
              <a:spLocks noChangeArrowheads="1"/>
            </p:cNvSpPr>
            <p:nvPr/>
          </p:nvSpPr>
          <p:spPr bwMode="auto">
            <a:xfrm>
              <a:off x="926" y="2323"/>
              <a:ext cx="213" cy="214"/>
            </a:xfrm>
            <a:prstGeom prst="rect">
              <a:avLst/>
            </a:prstGeom>
            <a:solidFill>
              <a:srgbClr val="919191"/>
            </a:solidFill>
            <a:ln w="12700">
              <a:solidFill>
                <a:srgbClr val="919191"/>
              </a:solidFill>
              <a:miter lim="800000"/>
              <a:headEnd/>
              <a:tailEnd/>
            </a:ln>
            <a:effectLst/>
          </p:spPr>
          <p:txBody>
            <a:bodyPr wrap="none" anchor="ctr"/>
            <a:lstStyle/>
            <a:p>
              <a:endParaRPr lang="en-US"/>
            </a:p>
          </p:txBody>
        </p:sp>
        <p:sp>
          <p:nvSpPr>
            <p:cNvPr id="363793" name="AutoShape 273"/>
            <p:cNvSpPr>
              <a:spLocks noChangeArrowheads="1"/>
            </p:cNvSpPr>
            <p:nvPr/>
          </p:nvSpPr>
          <p:spPr bwMode="auto">
            <a:xfrm rot="-10800000" flipH="1" flipV="1">
              <a:off x="922" y="2319"/>
              <a:ext cx="221" cy="16"/>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794" name="AutoShape 274"/>
            <p:cNvSpPr>
              <a:spLocks noChangeArrowheads="1"/>
            </p:cNvSpPr>
            <p:nvPr/>
          </p:nvSpPr>
          <p:spPr bwMode="auto">
            <a:xfrm flipV="1">
              <a:off x="922" y="2535"/>
              <a:ext cx="221" cy="16"/>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795" name="AutoShape 275"/>
            <p:cNvSpPr>
              <a:spLocks noChangeArrowheads="1"/>
            </p:cNvSpPr>
            <p:nvPr/>
          </p:nvSpPr>
          <p:spPr bwMode="auto">
            <a:xfrm rot="5400000" flipV="1">
              <a:off x="819" y="2422"/>
              <a:ext cx="222" cy="16"/>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796" name="AutoShape 276"/>
            <p:cNvSpPr>
              <a:spLocks noChangeArrowheads="1"/>
            </p:cNvSpPr>
            <p:nvPr/>
          </p:nvSpPr>
          <p:spPr bwMode="auto">
            <a:xfrm rot="-5400000" flipH="1" flipV="1">
              <a:off x="1032" y="2422"/>
              <a:ext cx="222" cy="16"/>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rgbClr val="414141"/>
            </a:solidFill>
            <a:ln w="9525">
              <a:noFill/>
              <a:miter lim="800000"/>
              <a:headEnd/>
              <a:tailEnd/>
            </a:ln>
            <a:effectLst/>
          </p:spPr>
          <p:txBody>
            <a:bodyPr wrap="none" anchor="ctr"/>
            <a:lstStyle/>
            <a:p>
              <a:endParaRPr lang="en-US"/>
            </a:p>
          </p:txBody>
        </p:sp>
      </p:grpSp>
      <p:grpSp>
        <p:nvGrpSpPr>
          <p:cNvPr id="363797" name="Group 277"/>
          <p:cNvGrpSpPr>
            <a:grpSpLocks/>
          </p:cNvGrpSpPr>
          <p:nvPr/>
        </p:nvGrpSpPr>
        <p:grpSpPr bwMode="auto">
          <a:xfrm>
            <a:off x="1700213" y="4138613"/>
            <a:ext cx="363537" cy="368300"/>
            <a:chOff x="1066" y="2607"/>
            <a:chExt cx="229" cy="232"/>
          </a:xfrm>
        </p:grpSpPr>
        <p:sp>
          <p:nvSpPr>
            <p:cNvPr id="363798" name="Rectangle 278"/>
            <p:cNvSpPr>
              <a:spLocks noChangeArrowheads="1"/>
            </p:cNvSpPr>
            <p:nvPr/>
          </p:nvSpPr>
          <p:spPr bwMode="auto">
            <a:xfrm>
              <a:off x="1070" y="2611"/>
              <a:ext cx="213" cy="214"/>
            </a:xfrm>
            <a:prstGeom prst="rect">
              <a:avLst/>
            </a:prstGeom>
            <a:solidFill>
              <a:srgbClr val="919191"/>
            </a:solidFill>
            <a:ln w="12700">
              <a:solidFill>
                <a:srgbClr val="919191"/>
              </a:solidFill>
              <a:miter lim="800000"/>
              <a:headEnd/>
              <a:tailEnd/>
            </a:ln>
            <a:effectLst/>
          </p:spPr>
          <p:txBody>
            <a:bodyPr wrap="none" anchor="ctr"/>
            <a:lstStyle/>
            <a:p>
              <a:endParaRPr lang="en-US"/>
            </a:p>
          </p:txBody>
        </p:sp>
        <p:sp>
          <p:nvSpPr>
            <p:cNvPr id="363799" name="AutoShape 279"/>
            <p:cNvSpPr>
              <a:spLocks noChangeArrowheads="1"/>
            </p:cNvSpPr>
            <p:nvPr/>
          </p:nvSpPr>
          <p:spPr bwMode="auto">
            <a:xfrm rot="-10800000" flipH="1" flipV="1">
              <a:off x="1066" y="2607"/>
              <a:ext cx="221" cy="16"/>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00" name="AutoShape 280"/>
            <p:cNvSpPr>
              <a:spLocks noChangeArrowheads="1"/>
            </p:cNvSpPr>
            <p:nvPr/>
          </p:nvSpPr>
          <p:spPr bwMode="auto">
            <a:xfrm flipV="1">
              <a:off x="1066" y="2823"/>
              <a:ext cx="221" cy="16"/>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801" name="AutoShape 281"/>
            <p:cNvSpPr>
              <a:spLocks noChangeArrowheads="1"/>
            </p:cNvSpPr>
            <p:nvPr/>
          </p:nvSpPr>
          <p:spPr bwMode="auto">
            <a:xfrm rot="5400000" flipV="1">
              <a:off x="963" y="2710"/>
              <a:ext cx="222" cy="16"/>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02" name="AutoShape 282"/>
            <p:cNvSpPr>
              <a:spLocks noChangeArrowheads="1"/>
            </p:cNvSpPr>
            <p:nvPr/>
          </p:nvSpPr>
          <p:spPr bwMode="auto">
            <a:xfrm rot="-5400000" flipH="1" flipV="1">
              <a:off x="1176" y="2710"/>
              <a:ext cx="222" cy="16"/>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rgbClr val="414141"/>
            </a:solidFill>
            <a:ln w="9525">
              <a:noFill/>
              <a:miter lim="800000"/>
              <a:headEnd/>
              <a:tailEnd/>
            </a:ln>
            <a:effectLst/>
          </p:spPr>
          <p:txBody>
            <a:bodyPr wrap="none" anchor="ctr"/>
            <a:lstStyle/>
            <a:p>
              <a:endParaRPr lang="en-US"/>
            </a:p>
          </p:txBody>
        </p:sp>
      </p:grpSp>
      <p:sp>
        <p:nvSpPr>
          <p:cNvPr id="363803" name="Rectangle 283"/>
          <p:cNvSpPr>
            <a:spLocks noChangeArrowheads="1"/>
          </p:cNvSpPr>
          <p:nvPr/>
        </p:nvSpPr>
        <p:spPr bwMode="auto">
          <a:xfrm>
            <a:off x="868363" y="4678363"/>
            <a:ext cx="338137" cy="339725"/>
          </a:xfrm>
          <a:prstGeom prst="rect">
            <a:avLst/>
          </a:prstGeom>
          <a:solidFill>
            <a:srgbClr val="3365FB"/>
          </a:solidFill>
          <a:ln w="12700">
            <a:solidFill>
              <a:srgbClr val="919191"/>
            </a:solidFill>
            <a:miter lim="800000"/>
            <a:headEnd/>
            <a:tailEnd/>
          </a:ln>
          <a:effectLst/>
        </p:spPr>
        <p:txBody>
          <a:bodyPr wrap="none" anchor="ctr"/>
          <a:lstStyle/>
          <a:p>
            <a:endParaRPr lang="en-US"/>
          </a:p>
        </p:txBody>
      </p:sp>
      <p:sp>
        <p:nvSpPr>
          <p:cNvPr id="363804" name="AutoShape 284"/>
          <p:cNvSpPr>
            <a:spLocks noChangeArrowheads="1"/>
          </p:cNvSpPr>
          <p:nvPr/>
        </p:nvSpPr>
        <p:spPr bwMode="auto">
          <a:xfrm rot="-10800000" flipH="1" flipV="1">
            <a:off x="862013" y="4672013"/>
            <a:ext cx="350837" cy="25400"/>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05" name="AutoShape 285"/>
          <p:cNvSpPr>
            <a:spLocks noChangeArrowheads="1"/>
          </p:cNvSpPr>
          <p:nvPr/>
        </p:nvSpPr>
        <p:spPr bwMode="auto">
          <a:xfrm flipV="1">
            <a:off x="862013" y="5014913"/>
            <a:ext cx="350837" cy="25400"/>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806" name="AutoShape 286"/>
          <p:cNvSpPr>
            <a:spLocks noChangeArrowheads="1"/>
          </p:cNvSpPr>
          <p:nvPr/>
        </p:nvSpPr>
        <p:spPr bwMode="auto">
          <a:xfrm rot="5400000" flipV="1">
            <a:off x="698500" y="4835526"/>
            <a:ext cx="352425" cy="25400"/>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07" name="AutoShape 287"/>
          <p:cNvSpPr>
            <a:spLocks noChangeArrowheads="1"/>
          </p:cNvSpPr>
          <p:nvPr/>
        </p:nvSpPr>
        <p:spPr bwMode="auto">
          <a:xfrm rot="-5400000" flipH="1" flipV="1">
            <a:off x="1036637" y="4835526"/>
            <a:ext cx="352425" cy="25400"/>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rgbClr val="414141"/>
          </a:solidFill>
          <a:ln w="9525">
            <a:noFill/>
            <a:miter lim="800000"/>
            <a:headEnd/>
            <a:tailEnd/>
          </a:ln>
          <a:effectLst/>
        </p:spPr>
        <p:txBody>
          <a:bodyPr wrap="none" anchor="ctr"/>
          <a:lstStyle/>
          <a:p>
            <a:endParaRPr lang="en-US"/>
          </a:p>
        </p:txBody>
      </p:sp>
      <p:grpSp>
        <p:nvGrpSpPr>
          <p:cNvPr id="363808" name="Group 288"/>
          <p:cNvGrpSpPr>
            <a:grpSpLocks/>
          </p:cNvGrpSpPr>
          <p:nvPr/>
        </p:nvGrpSpPr>
        <p:grpSpPr bwMode="auto">
          <a:xfrm>
            <a:off x="1243013" y="4138613"/>
            <a:ext cx="363537" cy="368300"/>
            <a:chOff x="778" y="2607"/>
            <a:chExt cx="229" cy="232"/>
          </a:xfrm>
        </p:grpSpPr>
        <p:sp>
          <p:nvSpPr>
            <p:cNvPr id="363809" name="Rectangle 289"/>
            <p:cNvSpPr>
              <a:spLocks noChangeArrowheads="1"/>
            </p:cNvSpPr>
            <p:nvPr/>
          </p:nvSpPr>
          <p:spPr bwMode="auto">
            <a:xfrm>
              <a:off x="782" y="2611"/>
              <a:ext cx="213" cy="214"/>
            </a:xfrm>
            <a:prstGeom prst="rect">
              <a:avLst/>
            </a:prstGeom>
            <a:solidFill>
              <a:srgbClr val="919191"/>
            </a:solidFill>
            <a:ln w="12700">
              <a:solidFill>
                <a:srgbClr val="919191"/>
              </a:solidFill>
              <a:miter lim="800000"/>
              <a:headEnd/>
              <a:tailEnd/>
            </a:ln>
            <a:effectLst/>
          </p:spPr>
          <p:txBody>
            <a:bodyPr wrap="none" anchor="ctr"/>
            <a:lstStyle/>
            <a:p>
              <a:endParaRPr lang="en-US"/>
            </a:p>
          </p:txBody>
        </p:sp>
        <p:sp>
          <p:nvSpPr>
            <p:cNvPr id="363810" name="AutoShape 290"/>
            <p:cNvSpPr>
              <a:spLocks noChangeArrowheads="1"/>
            </p:cNvSpPr>
            <p:nvPr/>
          </p:nvSpPr>
          <p:spPr bwMode="auto">
            <a:xfrm rot="-10800000" flipH="1" flipV="1">
              <a:off x="778" y="2607"/>
              <a:ext cx="221" cy="16"/>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11" name="AutoShape 291"/>
            <p:cNvSpPr>
              <a:spLocks noChangeArrowheads="1"/>
            </p:cNvSpPr>
            <p:nvPr/>
          </p:nvSpPr>
          <p:spPr bwMode="auto">
            <a:xfrm flipV="1">
              <a:off x="778" y="2823"/>
              <a:ext cx="221" cy="16"/>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812" name="AutoShape 292"/>
            <p:cNvSpPr>
              <a:spLocks noChangeArrowheads="1"/>
            </p:cNvSpPr>
            <p:nvPr/>
          </p:nvSpPr>
          <p:spPr bwMode="auto">
            <a:xfrm rot="5400000" flipV="1">
              <a:off x="675" y="2710"/>
              <a:ext cx="222" cy="16"/>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13" name="AutoShape 293"/>
            <p:cNvSpPr>
              <a:spLocks noChangeArrowheads="1"/>
            </p:cNvSpPr>
            <p:nvPr/>
          </p:nvSpPr>
          <p:spPr bwMode="auto">
            <a:xfrm rot="-5400000" flipH="1" flipV="1">
              <a:off x="888" y="2710"/>
              <a:ext cx="222" cy="16"/>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rgbClr val="414141"/>
            </a:solidFill>
            <a:ln w="9525">
              <a:noFill/>
              <a:miter lim="800000"/>
              <a:headEnd/>
              <a:tailEnd/>
            </a:ln>
            <a:effectLst/>
          </p:spPr>
          <p:txBody>
            <a:bodyPr wrap="none" anchor="ctr"/>
            <a:lstStyle/>
            <a:p>
              <a:endParaRPr lang="en-US"/>
            </a:p>
          </p:txBody>
        </p:sp>
      </p:grpSp>
      <p:sp>
        <p:nvSpPr>
          <p:cNvPr id="363814" name="Rectangle 294"/>
          <p:cNvSpPr>
            <a:spLocks noChangeArrowheads="1"/>
          </p:cNvSpPr>
          <p:nvPr/>
        </p:nvSpPr>
        <p:spPr bwMode="auto">
          <a:xfrm>
            <a:off x="1249363" y="4678363"/>
            <a:ext cx="338137" cy="339725"/>
          </a:xfrm>
          <a:prstGeom prst="rect">
            <a:avLst/>
          </a:prstGeom>
          <a:solidFill>
            <a:srgbClr val="006600"/>
          </a:solidFill>
          <a:ln w="12700">
            <a:solidFill>
              <a:srgbClr val="919191"/>
            </a:solidFill>
            <a:miter lim="800000"/>
            <a:headEnd/>
            <a:tailEnd/>
          </a:ln>
          <a:effectLst/>
        </p:spPr>
        <p:txBody>
          <a:bodyPr wrap="none" anchor="ctr"/>
          <a:lstStyle/>
          <a:p>
            <a:endParaRPr lang="en-US"/>
          </a:p>
        </p:txBody>
      </p:sp>
      <p:sp>
        <p:nvSpPr>
          <p:cNvPr id="363815" name="AutoShape 295"/>
          <p:cNvSpPr>
            <a:spLocks noChangeArrowheads="1"/>
          </p:cNvSpPr>
          <p:nvPr/>
        </p:nvSpPr>
        <p:spPr bwMode="auto">
          <a:xfrm rot="-10800000" flipH="1" flipV="1">
            <a:off x="1243013" y="4672013"/>
            <a:ext cx="350837" cy="25400"/>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16" name="AutoShape 296"/>
          <p:cNvSpPr>
            <a:spLocks noChangeArrowheads="1"/>
          </p:cNvSpPr>
          <p:nvPr/>
        </p:nvSpPr>
        <p:spPr bwMode="auto">
          <a:xfrm flipV="1">
            <a:off x="1243013" y="5014913"/>
            <a:ext cx="350837" cy="25400"/>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817" name="AutoShape 297"/>
          <p:cNvSpPr>
            <a:spLocks noChangeArrowheads="1"/>
          </p:cNvSpPr>
          <p:nvPr/>
        </p:nvSpPr>
        <p:spPr bwMode="auto">
          <a:xfrm rot="5400000" flipV="1">
            <a:off x="1079500" y="4835526"/>
            <a:ext cx="352425" cy="25400"/>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18" name="AutoShape 298"/>
          <p:cNvSpPr>
            <a:spLocks noChangeArrowheads="1"/>
          </p:cNvSpPr>
          <p:nvPr/>
        </p:nvSpPr>
        <p:spPr bwMode="auto">
          <a:xfrm rot="-5400000" flipH="1" flipV="1">
            <a:off x="1417637" y="4835526"/>
            <a:ext cx="352425" cy="25400"/>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819" name="Rectangle 299"/>
          <p:cNvSpPr>
            <a:spLocks noChangeArrowheads="1"/>
          </p:cNvSpPr>
          <p:nvPr/>
        </p:nvSpPr>
        <p:spPr bwMode="auto">
          <a:xfrm>
            <a:off x="1630363" y="4678363"/>
            <a:ext cx="338137" cy="339725"/>
          </a:xfrm>
          <a:prstGeom prst="rect">
            <a:avLst/>
          </a:prstGeom>
          <a:solidFill>
            <a:srgbClr val="FF3300"/>
          </a:solidFill>
          <a:ln w="12700">
            <a:solidFill>
              <a:srgbClr val="919191"/>
            </a:solidFill>
            <a:miter lim="800000"/>
            <a:headEnd/>
            <a:tailEnd/>
          </a:ln>
          <a:effectLst/>
        </p:spPr>
        <p:txBody>
          <a:bodyPr wrap="none" anchor="ctr"/>
          <a:lstStyle/>
          <a:p>
            <a:endParaRPr lang="en-US"/>
          </a:p>
        </p:txBody>
      </p:sp>
      <p:sp>
        <p:nvSpPr>
          <p:cNvPr id="363820" name="AutoShape 300"/>
          <p:cNvSpPr>
            <a:spLocks noChangeArrowheads="1"/>
          </p:cNvSpPr>
          <p:nvPr/>
        </p:nvSpPr>
        <p:spPr bwMode="auto">
          <a:xfrm rot="-10800000" flipH="1" flipV="1">
            <a:off x="1624013" y="4672013"/>
            <a:ext cx="350837" cy="25400"/>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21" name="AutoShape 301"/>
          <p:cNvSpPr>
            <a:spLocks noChangeArrowheads="1"/>
          </p:cNvSpPr>
          <p:nvPr/>
        </p:nvSpPr>
        <p:spPr bwMode="auto">
          <a:xfrm flipV="1">
            <a:off x="1624013" y="5014913"/>
            <a:ext cx="350837" cy="25400"/>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822" name="AutoShape 302"/>
          <p:cNvSpPr>
            <a:spLocks noChangeArrowheads="1"/>
          </p:cNvSpPr>
          <p:nvPr/>
        </p:nvSpPr>
        <p:spPr bwMode="auto">
          <a:xfrm rot="5400000" flipV="1">
            <a:off x="1460500" y="4835526"/>
            <a:ext cx="352425" cy="25400"/>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23" name="AutoShape 303"/>
          <p:cNvSpPr>
            <a:spLocks noChangeArrowheads="1"/>
          </p:cNvSpPr>
          <p:nvPr/>
        </p:nvSpPr>
        <p:spPr bwMode="auto">
          <a:xfrm rot="-5400000" flipH="1" flipV="1">
            <a:off x="1798637" y="4835526"/>
            <a:ext cx="352425" cy="25400"/>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824" name="Rectangle 304"/>
          <p:cNvSpPr>
            <a:spLocks noChangeArrowheads="1"/>
          </p:cNvSpPr>
          <p:nvPr/>
        </p:nvSpPr>
        <p:spPr bwMode="auto">
          <a:xfrm>
            <a:off x="2011363" y="4678363"/>
            <a:ext cx="338137" cy="339725"/>
          </a:xfrm>
          <a:prstGeom prst="rect">
            <a:avLst/>
          </a:prstGeom>
          <a:solidFill>
            <a:srgbClr val="FAFD00"/>
          </a:solidFill>
          <a:ln w="12700">
            <a:solidFill>
              <a:srgbClr val="919191"/>
            </a:solidFill>
            <a:miter lim="800000"/>
            <a:headEnd/>
            <a:tailEnd/>
          </a:ln>
          <a:effectLst/>
        </p:spPr>
        <p:txBody>
          <a:bodyPr wrap="none" anchor="ctr"/>
          <a:lstStyle/>
          <a:p>
            <a:endParaRPr lang="en-US"/>
          </a:p>
        </p:txBody>
      </p:sp>
      <p:sp>
        <p:nvSpPr>
          <p:cNvPr id="363825" name="AutoShape 305"/>
          <p:cNvSpPr>
            <a:spLocks noChangeArrowheads="1"/>
          </p:cNvSpPr>
          <p:nvPr/>
        </p:nvSpPr>
        <p:spPr bwMode="auto">
          <a:xfrm rot="-10800000" flipH="1" flipV="1">
            <a:off x="2005013" y="4672013"/>
            <a:ext cx="350837" cy="25400"/>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26" name="AutoShape 306"/>
          <p:cNvSpPr>
            <a:spLocks noChangeArrowheads="1"/>
          </p:cNvSpPr>
          <p:nvPr/>
        </p:nvSpPr>
        <p:spPr bwMode="auto">
          <a:xfrm flipV="1">
            <a:off x="2005013" y="5014913"/>
            <a:ext cx="350837" cy="25400"/>
          </a:xfrm>
          <a:custGeom>
            <a:avLst/>
            <a:gdLst>
              <a:gd name="G0" fmla="+- 687 0 0"/>
              <a:gd name="G1" fmla="+- 21600 0 687"/>
              <a:gd name="G2" fmla="*/ 687 1 2"/>
              <a:gd name="G3" fmla="+- 21600 0 G2"/>
              <a:gd name="G4" fmla="+/ 687 21600 2"/>
              <a:gd name="G5" fmla="+/ G1 0 2"/>
              <a:gd name="G6" fmla="*/ 21600 21600 687"/>
              <a:gd name="G7" fmla="*/ G6 1 2"/>
              <a:gd name="G8" fmla="+- 21600 0 G7"/>
              <a:gd name="G9" fmla="*/ 21600 1 2"/>
              <a:gd name="G10" fmla="+- 687 0 G9"/>
              <a:gd name="G11" fmla="?: G10 G8 0"/>
              <a:gd name="G12" fmla="?: G10 G7 21600"/>
              <a:gd name="T0" fmla="*/ 21256 w 21600"/>
              <a:gd name="T1" fmla="*/ 10800 h 21600"/>
              <a:gd name="T2" fmla="*/ 10800 w 21600"/>
              <a:gd name="T3" fmla="*/ 21600 h 21600"/>
              <a:gd name="T4" fmla="*/ 344 w 21600"/>
              <a:gd name="T5" fmla="*/ 10800 h 21600"/>
              <a:gd name="T6" fmla="*/ 10800 w 21600"/>
              <a:gd name="T7" fmla="*/ 0 h 21600"/>
              <a:gd name="T8" fmla="*/ 2144 w 21600"/>
              <a:gd name="T9" fmla="*/ 2144 h 21600"/>
              <a:gd name="T10" fmla="*/ 19456 w 21600"/>
              <a:gd name="T11" fmla="*/ 19456 h 21600"/>
            </a:gdLst>
            <a:ahLst/>
            <a:cxnLst>
              <a:cxn ang="0">
                <a:pos x="T0" y="T1"/>
              </a:cxn>
              <a:cxn ang="0">
                <a:pos x="T2" y="T3"/>
              </a:cxn>
              <a:cxn ang="0">
                <a:pos x="T4" y="T5"/>
              </a:cxn>
              <a:cxn ang="0">
                <a:pos x="T6" y="T7"/>
              </a:cxn>
            </a:cxnLst>
            <a:rect l="T8" t="T9" r="T10" b="T11"/>
            <a:pathLst>
              <a:path w="21600" h="21600">
                <a:moveTo>
                  <a:pt x="0" y="0"/>
                </a:moveTo>
                <a:lnTo>
                  <a:pt x="687" y="21600"/>
                </a:lnTo>
                <a:lnTo>
                  <a:pt x="20913"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827" name="AutoShape 307"/>
          <p:cNvSpPr>
            <a:spLocks noChangeArrowheads="1"/>
          </p:cNvSpPr>
          <p:nvPr/>
        </p:nvSpPr>
        <p:spPr bwMode="auto">
          <a:xfrm rot="5400000" flipV="1">
            <a:off x="1841500" y="4835526"/>
            <a:ext cx="352425" cy="25400"/>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chemeClr val="folHlink"/>
          </a:solidFill>
          <a:ln w="9525">
            <a:noFill/>
            <a:miter lim="800000"/>
            <a:headEnd/>
            <a:tailEnd/>
          </a:ln>
          <a:effectLst/>
        </p:spPr>
        <p:txBody>
          <a:bodyPr wrap="none" anchor="ctr"/>
          <a:lstStyle/>
          <a:p>
            <a:endParaRPr lang="en-US"/>
          </a:p>
        </p:txBody>
      </p:sp>
      <p:sp>
        <p:nvSpPr>
          <p:cNvPr id="363828" name="AutoShape 308"/>
          <p:cNvSpPr>
            <a:spLocks noChangeArrowheads="1"/>
          </p:cNvSpPr>
          <p:nvPr/>
        </p:nvSpPr>
        <p:spPr bwMode="auto">
          <a:xfrm rot="-5400000" flipH="1" flipV="1">
            <a:off x="2179637" y="4835526"/>
            <a:ext cx="352425" cy="25400"/>
          </a:xfrm>
          <a:custGeom>
            <a:avLst/>
            <a:gdLst>
              <a:gd name="G0" fmla="+- 722 0 0"/>
              <a:gd name="G1" fmla="+- 21600 0 722"/>
              <a:gd name="G2" fmla="*/ 722 1 2"/>
              <a:gd name="G3" fmla="+- 21600 0 G2"/>
              <a:gd name="G4" fmla="+/ 722 21600 2"/>
              <a:gd name="G5" fmla="+/ G1 0 2"/>
              <a:gd name="G6" fmla="*/ 21600 21600 722"/>
              <a:gd name="G7" fmla="*/ G6 1 2"/>
              <a:gd name="G8" fmla="+- 21600 0 G7"/>
              <a:gd name="G9" fmla="*/ 21600 1 2"/>
              <a:gd name="G10" fmla="+- 722 0 G9"/>
              <a:gd name="G11" fmla="?: G10 G8 0"/>
              <a:gd name="G12" fmla="?: G10 G7 21600"/>
              <a:gd name="T0" fmla="*/ 21239 w 21600"/>
              <a:gd name="T1" fmla="*/ 10800 h 21600"/>
              <a:gd name="T2" fmla="*/ 10800 w 21600"/>
              <a:gd name="T3" fmla="*/ 21600 h 21600"/>
              <a:gd name="T4" fmla="*/ 361 w 21600"/>
              <a:gd name="T5" fmla="*/ 10800 h 21600"/>
              <a:gd name="T6" fmla="*/ 10800 w 21600"/>
              <a:gd name="T7" fmla="*/ 0 h 21600"/>
              <a:gd name="T8" fmla="*/ 2161 w 21600"/>
              <a:gd name="T9" fmla="*/ 2161 h 21600"/>
              <a:gd name="T10" fmla="*/ 19439 w 21600"/>
              <a:gd name="T11" fmla="*/ 19439 h 21600"/>
            </a:gdLst>
            <a:ahLst/>
            <a:cxnLst>
              <a:cxn ang="0">
                <a:pos x="T0" y="T1"/>
              </a:cxn>
              <a:cxn ang="0">
                <a:pos x="T2" y="T3"/>
              </a:cxn>
              <a:cxn ang="0">
                <a:pos x="T4" y="T5"/>
              </a:cxn>
              <a:cxn ang="0">
                <a:pos x="T6" y="T7"/>
              </a:cxn>
            </a:cxnLst>
            <a:rect l="T8" t="T9" r="T10" b="T11"/>
            <a:pathLst>
              <a:path w="21600" h="21600">
                <a:moveTo>
                  <a:pt x="0" y="0"/>
                </a:moveTo>
                <a:lnTo>
                  <a:pt x="722" y="21600"/>
                </a:lnTo>
                <a:lnTo>
                  <a:pt x="20878" y="21600"/>
                </a:lnTo>
                <a:lnTo>
                  <a:pt x="21600" y="0"/>
                </a:lnTo>
                <a:close/>
              </a:path>
            </a:pathLst>
          </a:custGeom>
          <a:solidFill>
            <a:srgbClr val="414141"/>
          </a:solidFill>
          <a:ln w="9525">
            <a:noFill/>
            <a:miter lim="800000"/>
            <a:headEnd/>
            <a:tailEnd/>
          </a:ln>
          <a:effectLst/>
        </p:spPr>
        <p:txBody>
          <a:bodyPr wrap="none" anchor="ctr"/>
          <a:lstStyle/>
          <a:p>
            <a:endParaRPr lang="en-US"/>
          </a:p>
        </p:txBody>
      </p:sp>
      <p:sp>
        <p:nvSpPr>
          <p:cNvPr id="363830" name="Line 310"/>
          <p:cNvSpPr>
            <a:spLocks noChangeShapeType="1"/>
          </p:cNvSpPr>
          <p:nvPr/>
        </p:nvSpPr>
        <p:spPr bwMode="auto">
          <a:xfrm>
            <a:off x="1450975" y="5038725"/>
            <a:ext cx="0" cy="457200"/>
          </a:xfrm>
          <a:prstGeom prst="line">
            <a:avLst/>
          </a:prstGeom>
          <a:noFill/>
          <a:ln w="28575">
            <a:solidFill>
              <a:srgbClr val="006600"/>
            </a:solidFill>
            <a:round/>
            <a:headEnd type="none" w="sm" len="sm"/>
            <a:tailEnd type="none" w="sm" len="sm"/>
          </a:ln>
          <a:effectLst/>
        </p:spPr>
        <p:txBody>
          <a:bodyPr/>
          <a:lstStyle/>
          <a:p>
            <a:endParaRPr lang="en-US"/>
          </a:p>
        </p:txBody>
      </p:sp>
      <p:sp>
        <p:nvSpPr>
          <p:cNvPr id="363831" name="Line 311"/>
          <p:cNvSpPr>
            <a:spLocks noChangeShapeType="1"/>
          </p:cNvSpPr>
          <p:nvPr/>
        </p:nvSpPr>
        <p:spPr bwMode="auto">
          <a:xfrm>
            <a:off x="1450975" y="5495925"/>
            <a:ext cx="1219200" cy="0"/>
          </a:xfrm>
          <a:prstGeom prst="line">
            <a:avLst/>
          </a:prstGeom>
          <a:noFill/>
          <a:ln w="28575">
            <a:solidFill>
              <a:srgbClr val="006600"/>
            </a:solidFill>
            <a:round/>
            <a:headEnd type="none" w="sm" len="sm"/>
            <a:tailEnd type="triangle" w="sm" len="sm"/>
          </a:ln>
          <a:effectLst/>
        </p:spPr>
        <p:txBody>
          <a:bodyPr/>
          <a:lstStyle/>
          <a:p>
            <a:endParaRPr lang="en-US"/>
          </a:p>
        </p:txBody>
      </p:sp>
      <p:sp>
        <p:nvSpPr>
          <p:cNvPr id="363833" name="Line 313"/>
          <p:cNvSpPr>
            <a:spLocks noChangeShapeType="1"/>
          </p:cNvSpPr>
          <p:nvPr/>
        </p:nvSpPr>
        <p:spPr bwMode="auto">
          <a:xfrm>
            <a:off x="993775" y="5038725"/>
            <a:ext cx="0" cy="152400"/>
          </a:xfrm>
          <a:prstGeom prst="line">
            <a:avLst/>
          </a:prstGeom>
          <a:noFill/>
          <a:ln w="28575">
            <a:solidFill>
              <a:srgbClr val="0000FF"/>
            </a:solidFill>
            <a:round/>
            <a:headEnd type="none" w="sm" len="sm"/>
            <a:tailEnd type="none" w="sm" len="sm"/>
          </a:ln>
          <a:effectLst/>
        </p:spPr>
        <p:txBody>
          <a:bodyPr/>
          <a:lstStyle/>
          <a:p>
            <a:endParaRPr lang="en-US"/>
          </a:p>
        </p:txBody>
      </p:sp>
      <p:sp>
        <p:nvSpPr>
          <p:cNvPr id="363834" name="Line 314"/>
          <p:cNvSpPr>
            <a:spLocks noChangeShapeType="1"/>
          </p:cNvSpPr>
          <p:nvPr/>
        </p:nvSpPr>
        <p:spPr bwMode="auto">
          <a:xfrm>
            <a:off x="993775" y="5191125"/>
            <a:ext cx="1676400" cy="0"/>
          </a:xfrm>
          <a:prstGeom prst="line">
            <a:avLst/>
          </a:prstGeom>
          <a:noFill/>
          <a:ln w="28575">
            <a:solidFill>
              <a:srgbClr val="0000FF"/>
            </a:solidFill>
            <a:round/>
            <a:headEnd type="none" w="sm" len="sm"/>
            <a:tailEnd type="triangle" w="sm" len="sm"/>
          </a:ln>
          <a:effectLst/>
        </p:spPr>
        <p:txBody>
          <a:bodyPr/>
          <a:lstStyle/>
          <a:p>
            <a:endParaRPr lang="en-US"/>
          </a:p>
        </p:txBody>
      </p:sp>
      <p:grpSp>
        <p:nvGrpSpPr>
          <p:cNvPr id="363835" name="Group 315"/>
          <p:cNvGrpSpPr>
            <a:grpSpLocks/>
          </p:cNvGrpSpPr>
          <p:nvPr/>
        </p:nvGrpSpPr>
        <p:grpSpPr bwMode="auto">
          <a:xfrm>
            <a:off x="2212975" y="5038725"/>
            <a:ext cx="457200" cy="1066800"/>
            <a:chOff x="1389" y="3174"/>
            <a:chExt cx="288" cy="672"/>
          </a:xfrm>
        </p:grpSpPr>
        <p:sp>
          <p:nvSpPr>
            <p:cNvPr id="363836" name="Line 316"/>
            <p:cNvSpPr>
              <a:spLocks noChangeShapeType="1"/>
            </p:cNvSpPr>
            <p:nvPr/>
          </p:nvSpPr>
          <p:spPr bwMode="auto">
            <a:xfrm>
              <a:off x="1389" y="3174"/>
              <a:ext cx="0" cy="672"/>
            </a:xfrm>
            <a:prstGeom prst="line">
              <a:avLst/>
            </a:prstGeom>
            <a:noFill/>
            <a:ln w="28575">
              <a:solidFill>
                <a:srgbClr val="FFFF66"/>
              </a:solidFill>
              <a:round/>
              <a:headEnd type="none" w="sm" len="sm"/>
              <a:tailEnd type="none" w="sm" len="sm"/>
            </a:ln>
            <a:effectLst/>
          </p:spPr>
          <p:txBody>
            <a:bodyPr/>
            <a:lstStyle/>
            <a:p>
              <a:endParaRPr lang="en-US"/>
            </a:p>
          </p:txBody>
        </p:sp>
        <p:sp>
          <p:nvSpPr>
            <p:cNvPr id="363837" name="Line 317"/>
            <p:cNvSpPr>
              <a:spLocks noChangeShapeType="1"/>
            </p:cNvSpPr>
            <p:nvPr/>
          </p:nvSpPr>
          <p:spPr bwMode="auto">
            <a:xfrm>
              <a:off x="1389" y="3846"/>
              <a:ext cx="288" cy="0"/>
            </a:xfrm>
            <a:prstGeom prst="line">
              <a:avLst/>
            </a:prstGeom>
            <a:noFill/>
            <a:ln w="28575">
              <a:solidFill>
                <a:srgbClr val="FFFF66"/>
              </a:solidFill>
              <a:round/>
              <a:headEnd type="none" w="sm" len="sm"/>
              <a:tailEnd type="stealth" w="med" len="lg"/>
            </a:ln>
            <a:effectLst/>
          </p:spPr>
          <p:txBody>
            <a:bodyPr/>
            <a:lstStyle/>
            <a:p>
              <a:endParaRPr lang="en-US"/>
            </a:p>
          </p:txBody>
        </p:sp>
      </p:grpSp>
      <p:sp>
        <p:nvSpPr>
          <p:cNvPr id="363839" name="Line 319"/>
          <p:cNvSpPr>
            <a:spLocks noChangeShapeType="1"/>
          </p:cNvSpPr>
          <p:nvPr/>
        </p:nvSpPr>
        <p:spPr bwMode="auto">
          <a:xfrm>
            <a:off x="1831975" y="5038725"/>
            <a:ext cx="0" cy="762000"/>
          </a:xfrm>
          <a:prstGeom prst="line">
            <a:avLst/>
          </a:prstGeom>
          <a:noFill/>
          <a:ln w="28575">
            <a:solidFill>
              <a:schemeClr val="hlink"/>
            </a:solidFill>
            <a:round/>
            <a:headEnd type="none" w="sm" len="sm"/>
            <a:tailEnd type="none" w="sm" len="sm"/>
          </a:ln>
          <a:effectLst/>
        </p:spPr>
        <p:txBody>
          <a:bodyPr/>
          <a:lstStyle/>
          <a:p>
            <a:endParaRPr lang="en-US"/>
          </a:p>
        </p:txBody>
      </p:sp>
      <p:sp>
        <p:nvSpPr>
          <p:cNvPr id="363840" name="Line 320"/>
          <p:cNvSpPr>
            <a:spLocks noChangeShapeType="1"/>
          </p:cNvSpPr>
          <p:nvPr/>
        </p:nvSpPr>
        <p:spPr bwMode="auto">
          <a:xfrm>
            <a:off x="1831975" y="5800725"/>
            <a:ext cx="838200" cy="0"/>
          </a:xfrm>
          <a:prstGeom prst="line">
            <a:avLst/>
          </a:prstGeom>
          <a:noFill/>
          <a:ln w="28575">
            <a:solidFill>
              <a:schemeClr val="hlink"/>
            </a:solidFill>
            <a:round/>
            <a:headEnd type="none" w="sm" len="sm"/>
            <a:tailEnd type="triangle" w="sm" len="sm"/>
          </a:ln>
          <a:effectLst/>
        </p:spPr>
        <p:txBody>
          <a:bodyPr/>
          <a:lstStyle/>
          <a:p>
            <a:endParaRPr lang="en-US"/>
          </a:p>
        </p:txBody>
      </p:sp>
      <p:grpSp>
        <p:nvGrpSpPr>
          <p:cNvPr id="363841" name="Group 321"/>
          <p:cNvGrpSpPr>
            <a:grpSpLocks/>
          </p:cNvGrpSpPr>
          <p:nvPr/>
        </p:nvGrpSpPr>
        <p:grpSpPr bwMode="auto">
          <a:xfrm>
            <a:off x="2616200" y="4330700"/>
            <a:ext cx="5697538" cy="1916113"/>
            <a:chOff x="1648" y="2728"/>
            <a:chExt cx="3589" cy="1207"/>
          </a:xfrm>
        </p:grpSpPr>
        <p:grpSp>
          <p:nvGrpSpPr>
            <p:cNvPr id="363842" name="Group 322"/>
            <p:cNvGrpSpPr>
              <a:grpSpLocks/>
            </p:cNvGrpSpPr>
            <p:nvPr/>
          </p:nvGrpSpPr>
          <p:grpSpPr bwMode="auto">
            <a:xfrm>
              <a:off x="1648" y="3148"/>
              <a:ext cx="3589" cy="787"/>
              <a:chOff x="1648" y="3148"/>
              <a:chExt cx="3589" cy="787"/>
            </a:xfrm>
          </p:grpSpPr>
          <p:sp>
            <p:nvSpPr>
              <p:cNvPr id="363843" name="Rectangle 323"/>
              <p:cNvSpPr>
                <a:spLocks noChangeArrowheads="1"/>
              </p:cNvSpPr>
              <p:nvPr/>
            </p:nvSpPr>
            <p:spPr bwMode="auto">
              <a:xfrm>
                <a:off x="1810" y="3148"/>
                <a:ext cx="3427" cy="21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1600" b="1">
                    <a:solidFill>
                      <a:schemeClr val="tx1"/>
                    </a:solidFill>
                    <a:latin typeface="Courier New" pitchFamily="49" charset="0"/>
                  </a:rPr>
                  <a:t>&lt;Blue, 10.0.3, 12.8.3, 1000100100010010100&gt;</a:t>
                </a:r>
              </a:p>
            </p:txBody>
          </p:sp>
          <p:sp>
            <p:nvSpPr>
              <p:cNvPr id="363844" name="Rectangle 324"/>
              <p:cNvSpPr>
                <a:spLocks noChangeArrowheads="1"/>
              </p:cNvSpPr>
              <p:nvPr/>
            </p:nvSpPr>
            <p:spPr bwMode="auto">
              <a:xfrm>
                <a:off x="1725" y="3340"/>
                <a:ext cx="3504" cy="21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1600" b="1">
                    <a:solidFill>
                      <a:schemeClr val="tx1"/>
                    </a:solidFill>
                    <a:latin typeface="Courier New" pitchFamily="49" charset="0"/>
                  </a:rPr>
                  <a:t>&lt;Green, 10.0.3, 12.8.3, 0001010000100100000&gt;</a:t>
                </a:r>
              </a:p>
            </p:txBody>
          </p:sp>
          <p:sp>
            <p:nvSpPr>
              <p:cNvPr id="363845" name="Rectangle 325"/>
              <p:cNvSpPr>
                <a:spLocks noChangeArrowheads="1"/>
              </p:cNvSpPr>
              <p:nvPr/>
            </p:nvSpPr>
            <p:spPr bwMode="auto">
              <a:xfrm>
                <a:off x="1879" y="3532"/>
                <a:ext cx="3350" cy="21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1600" b="1">
                    <a:solidFill>
                      <a:schemeClr val="tx1"/>
                    </a:solidFill>
                    <a:latin typeface="Courier New" pitchFamily="49" charset="0"/>
                  </a:rPr>
                  <a:t>&lt;Red, 10.0.3, 12.8.3, 0100000011000001001&gt;</a:t>
                </a:r>
              </a:p>
            </p:txBody>
          </p:sp>
          <p:sp>
            <p:nvSpPr>
              <p:cNvPr id="363846" name="Rectangle 326"/>
              <p:cNvSpPr>
                <a:spLocks noChangeArrowheads="1"/>
              </p:cNvSpPr>
              <p:nvPr/>
            </p:nvSpPr>
            <p:spPr bwMode="auto">
              <a:xfrm>
                <a:off x="1648" y="3723"/>
                <a:ext cx="3581" cy="21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1600" b="1">
                    <a:solidFill>
                      <a:schemeClr val="tx1"/>
                    </a:solidFill>
                    <a:latin typeface="Courier New" pitchFamily="49" charset="0"/>
                  </a:rPr>
                  <a:t>&lt;Yellow, 10.0.3, 12.8.3, 0010001000001000010&gt;</a:t>
                </a:r>
              </a:p>
            </p:txBody>
          </p:sp>
        </p:grpSp>
        <p:sp>
          <p:nvSpPr>
            <p:cNvPr id="363847" name="Rectangle 327"/>
            <p:cNvSpPr>
              <a:spLocks noChangeArrowheads="1"/>
            </p:cNvSpPr>
            <p:nvPr/>
          </p:nvSpPr>
          <p:spPr bwMode="auto">
            <a:xfrm>
              <a:off x="2044" y="2901"/>
              <a:ext cx="380" cy="231"/>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Key</a:t>
              </a:r>
            </a:p>
          </p:txBody>
        </p:sp>
        <p:sp>
          <p:nvSpPr>
            <p:cNvPr id="363848" name="Rectangle 328"/>
            <p:cNvSpPr>
              <a:spLocks noChangeArrowheads="1"/>
            </p:cNvSpPr>
            <p:nvPr/>
          </p:nvSpPr>
          <p:spPr bwMode="auto">
            <a:xfrm>
              <a:off x="2427" y="2728"/>
              <a:ext cx="546" cy="404"/>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Start</a:t>
              </a:r>
            </a:p>
            <a:p>
              <a:pPr algn="l" eaLnBrk="0" hangingPunct="0">
                <a:spcBef>
                  <a:spcPct val="0"/>
                </a:spcBef>
                <a:buClrTx/>
                <a:buFontTx/>
                <a:buNone/>
              </a:pPr>
              <a:r>
                <a:rPr lang="en-US" sz="1800" b="1">
                  <a:solidFill>
                    <a:schemeClr val="tx1"/>
                  </a:solidFill>
                  <a:latin typeface="Courier New" pitchFamily="49" charset="0"/>
                </a:rPr>
                <a:t>ROWID</a:t>
              </a:r>
            </a:p>
          </p:txBody>
        </p:sp>
        <p:sp>
          <p:nvSpPr>
            <p:cNvPr id="363849" name="Rectangle 329"/>
            <p:cNvSpPr>
              <a:spLocks noChangeArrowheads="1"/>
            </p:cNvSpPr>
            <p:nvPr/>
          </p:nvSpPr>
          <p:spPr bwMode="auto">
            <a:xfrm>
              <a:off x="2960" y="2728"/>
              <a:ext cx="546" cy="404"/>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End</a:t>
              </a:r>
            </a:p>
            <a:p>
              <a:pPr algn="l" eaLnBrk="0" hangingPunct="0">
                <a:spcBef>
                  <a:spcPct val="0"/>
                </a:spcBef>
                <a:buClrTx/>
                <a:buFontTx/>
                <a:buNone/>
              </a:pPr>
              <a:r>
                <a:rPr lang="en-US" sz="1800" b="1">
                  <a:solidFill>
                    <a:schemeClr val="tx1"/>
                  </a:solidFill>
                  <a:latin typeface="Courier New" pitchFamily="49" charset="0"/>
                </a:rPr>
                <a:t>ROWID</a:t>
              </a:r>
            </a:p>
          </p:txBody>
        </p:sp>
        <p:sp>
          <p:nvSpPr>
            <p:cNvPr id="363850" name="Rectangle 330"/>
            <p:cNvSpPr>
              <a:spLocks noChangeArrowheads="1"/>
            </p:cNvSpPr>
            <p:nvPr/>
          </p:nvSpPr>
          <p:spPr bwMode="auto">
            <a:xfrm>
              <a:off x="3440" y="2901"/>
              <a:ext cx="1180" cy="231"/>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a:solidFill>
                    <a:schemeClr val="tx1"/>
                  </a:solidFill>
                  <a:latin typeface="Arial" charset="0"/>
                </a:rPr>
                <a:t>	</a:t>
              </a:r>
              <a:r>
                <a:rPr lang="en-US" sz="1800" b="1">
                  <a:solidFill>
                    <a:schemeClr val="tx1"/>
                  </a:solidFill>
                  <a:latin typeface="Arial" charset="0"/>
                </a:rPr>
                <a:t>Bitmap</a:t>
              </a:r>
            </a:p>
          </p:txBody>
        </p:sp>
      </p:grpSp>
      <p:sp>
        <p:nvSpPr>
          <p:cNvPr id="363851" name="Rectangle 331"/>
          <p:cNvSpPr>
            <a:spLocks noChangeArrowheads="1"/>
          </p:cNvSpPr>
          <p:nvPr/>
        </p:nvSpPr>
        <p:spPr bwMode="auto">
          <a:xfrm>
            <a:off x="3286125" y="1665288"/>
            <a:ext cx="7810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Table</a:t>
            </a:r>
          </a:p>
        </p:txBody>
      </p:sp>
      <p:sp>
        <p:nvSpPr>
          <p:cNvPr id="363852" name="Rectangle 332"/>
          <p:cNvSpPr>
            <a:spLocks noChangeArrowheads="1"/>
          </p:cNvSpPr>
          <p:nvPr/>
        </p:nvSpPr>
        <p:spPr bwMode="auto">
          <a:xfrm>
            <a:off x="1262063" y="3227388"/>
            <a:ext cx="7810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Index</a:t>
            </a:r>
          </a:p>
        </p:txBody>
      </p:sp>
      <p:sp>
        <p:nvSpPr>
          <p:cNvPr id="363853" name="Rectangle 333"/>
          <p:cNvSpPr>
            <a:spLocks noChangeArrowheads="1"/>
          </p:cNvSpPr>
          <p:nvPr/>
        </p:nvSpPr>
        <p:spPr bwMode="auto">
          <a:xfrm>
            <a:off x="6232525" y="1944688"/>
            <a:ext cx="11239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Block 10</a:t>
            </a:r>
          </a:p>
        </p:txBody>
      </p:sp>
      <p:sp>
        <p:nvSpPr>
          <p:cNvPr id="363854" name="Rectangle 334"/>
          <p:cNvSpPr>
            <a:spLocks noChangeArrowheads="1"/>
          </p:cNvSpPr>
          <p:nvPr/>
        </p:nvSpPr>
        <p:spPr bwMode="auto">
          <a:xfrm>
            <a:off x="6232525" y="2681288"/>
            <a:ext cx="11239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Block 11</a:t>
            </a:r>
          </a:p>
        </p:txBody>
      </p:sp>
      <p:sp>
        <p:nvSpPr>
          <p:cNvPr id="363855" name="Rectangle 335"/>
          <p:cNvSpPr>
            <a:spLocks noChangeArrowheads="1"/>
          </p:cNvSpPr>
          <p:nvPr/>
        </p:nvSpPr>
        <p:spPr bwMode="auto">
          <a:xfrm>
            <a:off x="6232525" y="3443288"/>
            <a:ext cx="11239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Block 12</a:t>
            </a:r>
          </a:p>
        </p:txBody>
      </p:sp>
      <p:sp>
        <p:nvSpPr>
          <p:cNvPr id="363856" name="Rectangle 336"/>
          <p:cNvSpPr>
            <a:spLocks noChangeArrowheads="1"/>
          </p:cNvSpPr>
          <p:nvPr/>
        </p:nvSpPr>
        <p:spPr bwMode="auto">
          <a:xfrm>
            <a:off x="6232525" y="1601788"/>
            <a:ext cx="768350"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1800" b="1">
                <a:solidFill>
                  <a:schemeClr val="tx1"/>
                </a:solidFill>
                <a:latin typeface="Arial" charset="0"/>
              </a:rPr>
              <a:t>File 3</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t>Bitmap Indexes </a:t>
            </a:r>
            <a:br>
              <a:rPr lang="en-US"/>
            </a:br>
            <a:r>
              <a:rPr lang="en-US" altLang="en-US"/>
              <a:t>Full Notes Page</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Rectangle 4"/>
          <p:cNvSpPr>
            <a:spLocks noGrp="1" noChangeArrowheads="1"/>
          </p:cNvSpPr>
          <p:nvPr>
            <p:ph type="title"/>
          </p:nvPr>
        </p:nvSpPr>
        <p:spPr/>
        <p:txBody>
          <a:bodyPr/>
          <a:lstStyle/>
          <a:p>
            <a:r>
              <a:rPr lang="en-US"/>
              <a:t>Index Options</a:t>
            </a:r>
          </a:p>
        </p:txBody>
      </p:sp>
      <p:sp>
        <p:nvSpPr>
          <p:cNvPr id="367621" name="Rectangle 5"/>
          <p:cNvSpPr>
            <a:spLocks noGrp="1" noChangeArrowheads="1"/>
          </p:cNvSpPr>
          <p:nvPr>
            <p:ph type="body" idx="1"/>
          </p:nvPr>
        </p:nvSpPr>
        <p:spPr>
          <a:xfrm>
            <a:off x="609600" y="1676400"/>
            <a:ext cx="7918450" cy="3533775"/>
          </a:xfrm>
        </p:spPr>
        <p:txBody>
          <a:bodyPr/>
          <a:lstStyle/>
          <a:p>
            <a:pPr lvl="1">
              <a:lnSpc>
                <a:spcPct val="95000"/>
              </a:lnSpc>
            </a:pPr>
            <a:r>
              <a:rPr lang="en-US"/>
              <a:t>Unique index: Ensures that every indexed value is unique</a:t>
            </a:r>
          </a:p>
          <a:p>
            <a:pPr lvl="1">
              <a:lnSpc>
                <a:spcPct val="95000"/>
              </a:lnSpc>
            </a:pPr>
            <a:r>
              <a:rPr lang="en-US"/>
              <a:t>Reverse key index: Has its key value bytes stored in reverse order</a:t>
            </a:r>
          </a:p>
          <a:p>
            <a:pPr lvl="1">
              <a:lnSpc>
                <a:spcPct val="95000"/>
              </a:lnSpc>
            </a:pPr>
            <a:r>
              <a:rPr lang="en-US"/>
              <a:t>Composite index: Is based on more than one column</a:t>
            </a:r>
          </a:p>
          <a:p>
            <a:pPr lvl="1">
              <a:lnSpc>
                <a:spcPct val="95000"/>
              </a:lnSpc>
            </a:pPr>
            <a:r>
              <a:rPr lang="en-US"/>
              <a:t>Function-based index: Is based on a function’s return value</a:t>
            </a:r>
          </a:p>
          <a:p>
            <a:pPr lvl="1">
              <a:lnSpc>
                <a:spcPct val="95000"/>
              </a:lnSpc>
            </a:pPr>
            <a:r>
              <a:rPr lang="en-US"/>
              <a:t>Compressed index: Has repeated key values removed</a:t>
            </a:r>
          </a:p>
          <a:p>
            <a:pPr lvl="1">
              <a:lnSpc>
                <a:spcPct val="95000"/>
              </a:lnSpc>
            </a:pPr>
            <a:r>
              <a:rPr lang="en-US"/>
              <a:t>Order: An index can have its key values stored in ascending or descending order.</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Index Options</a:t>
            </a:r>
            <a:br>
              <a:rPr lang="en-US"/>
            </a:br>
            <a:r>
              <a:rPr lang="en-US"/>
              <a:t>Full Notes Page</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t>Creating Indexes</a:t>
            </a:r>
          </a:p>
        </p:txBody>
      </p:sp>
      <p:pic>
        <p:nvPicPr>
          <p:cNvPr id="371715" name="Picture 3"/>
          <p:cNvPicPr>
            <a:picLocks noChangeAspect="1" noChangeArrowheads="1"/>
          </p:cNvPicPr>
          <p:nvPr/>
        </p:nvPicPr>
        <p:blipFill>
          <a:blip r:embed="rId3" cstate="print"/>
          <a:srcRect l="629"/>
          <a:stretch>
            <a:fillRect/>
          </a:stretch>
        </p:blipFill>
        <p:spPr bwMode="gray">
          <a:xfrm>
            <a:off x="1709738" y="1266825"/>
            <a:ext cx="5729287" cy="3802063"/>
          </a:xfrm>
          <a:prstGeom prst="rect">
            <a:avLst/>
          </a:prstGeom>
          <a:noFill/>
          <a:ln w="28575">
            <a:solidFill>
              <a:schemeClr val="tx1"/>
            </a:solidFill>
            <a:miter lim="800000"/>
            <a:headEnd type="none" w="sm" len="sm"/>
            <a:tailEnd type="none" w="sm" len="sm"/>
          </a:ln>
          <a:effectLst/>
        </p:spPr>
      </p:pic>
      <p:sp>
        <p:nvSpPr>
          <p:cNvPr id="371716" name="Rectangle 4"/>
          <p:cNvSpPr>
            <a:spLocks noChangeArrowheads="1"/>
          </p:cNvSpPr>
          <p:nvPr/>
        </p:nvSpPr>
        <p:spPr bwMode="blackGray">
          <a:xfrm>
            <a:off x="609600" y="5364163"/>
            <a:ext cx="7924800" cy="8794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lnSpc>
                <a:spcPct val="125000"/>
              </a:lnSpc>
              <a:spcBef>
                <a:spcPct val="0"/>
              </a:spcBef>
              <a:buClrTx/>
              <a:buFontTx/>
              <a:buNone/>
              <a:tabLst>
                <a:tab pos="400050" algn="r"/>
                <a:tab pos="673100" algn="l"/>
              </a:tabLst>
            </a:pPr>
            <a:r>
              <a:rPr lang="en-US" sz="2000" b="1">
                <a:solidFill>
                  <a:schemeClr val="bg2"/>
                </a:solidFill>
                <a:latin typeface="Courier New" pitchFamily="49" charset="0"/>
              </a:rPr>
              <a:t>CREATE INDEX my_index ON</a:t>
            </a:r>
            <a:br>
              <a:rPr lang="en-US" sz="2000" b="1">
                <a:solidFill>
                  <a:schemeClr val="bg2"/>
                </a:solidFill>
                <a:latin typeface="Courier New" pitchFamily="49" charset="0"/>
              </a:rPr>
            </a:br>
            <a:r>
              <a:rPr lang="en-US" sz="2000" b="1">
                <a:solidFill>
                  <a:schemeClr val="bg2"/>
                </a:solidFill>
                <a:latin typeface="Courier New" pitchFamily="49" charset="0"/>
              </a:rPr>
              <a:t>employees(last_name, first_name);</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t>Views</a:t>
            </a:r>
          </a:p>
        </p:txBody>
      </p:sp>
      <p:sp>
        <p:nvSpPr>
          <p:cNvPr id="373763" name="Rectangle 3"/>
          <p:cNvSpPr>
            <a:spLocks noChangeArrowheads="1"/>
          </p:cNvSpPr>
          <p:nvPr/>
        </p:nvSpPr>
        <p:spPr bwMode="blackGray">
          <a:xfrm>
            <a:off x="609600" y="4800600"/>
            <a:ext cx="7924800" cy="14890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lnSpc>
                <a:spcPct val="125000"/>
              </a:lnSpc>
              <a:spcBef>
                <a:spcPct val="0"/>
              </a:spcBef>
              <a:buClrTx/>
              <a:buFontTx/>
              <a:buNone/>
              <a:tabLst>
                <a:tab pos="400050" algn="r"/>
                <a:tab pos="673100" algn="l"/>
              </a:tabLst>
            </a:pPr>
            <a:r>
              <a:rPr lang="en-US" sz="1800" b="1">
                <a:solidFill>
                  <a:schemeClr val="bg2"/>
                </a:solidFill>
                <a:latin typeface="Courier New" pitchFamily="49" charset="0"/>
              </a:rPr>
              <a:t>CREATE</a:t>
            </a:r>
            <a:r>
              <a:rPr lang="en-US" sz="1800" b="1">
                <a:solidFill>
                  <a:schemeClr val="bg2"/>
                </a:solidFill>
                <a:latin typeface="Arial" charset="0"/>
              </a:rPr>
              <a:t> </a:t>
            </a:r>
            <a:r>
              <a:rPr lang="en-US" sz="1800" b="1">
                <a:solidFill>
                  <a:schemeClr val="bg2"/>
                </a:solidFill>
                <a:latin typeface="Courier New" pitchFamily="49" charset="0"/>
              </a:rPr>
              <a:t>VIEW</a:t>
            </a:r>
            <a:r>
              <a:rPr lang="en-US" sz="1800" b="1">
                <a:solidFill>
                  <a:schemeClr val="bg2"/>
                </a:solidFill>
                <a:latin typeface="Arial" charset="0"/>
              </a:rPr>
              <a:t> </a:t>
            </a:r>
            <a:r>
              <a:rPr lang="en-US" sz="1800" b="1">
                <a:solidFill>
                  <a:schemeClr val="bg2"/>
                </a:solidFill>
                <a:latin typeface="Courier New" pitchFamily="49" charset="0"/>
              </a:rPr>
              <a:t>v</a:t>
            </a:r>
            <a:r>
              <a:rPr lang="en-US" sz="1800" b="1">
                <a:solidFill>
                  <a:schemeClr val="bg2"/>
                </a:solidFill>
                <a:latin typeface="Arial" charset="0"/>
              </a:rPr>
              <a:t> </a:t>
            </a:r>
            <a:r>
              <a:rPr lang="en-US" sz="1800" b="1">
                <a:solidFill>
                  <a:schemeClr val="bg2"/>
                </a:solidFill>
                <a:latin typeface="Courier New" pitchFamily="49" charset="0"/>
              </a:rPr>
              <a:t>AS</a:t>
            </a:r>
            <a:r>
              <a:rPr lang="en-US" sz="1800" b="1">
                <a:solidFill>
                  <a:schemeClr val="bg2"/>
                </a:solidFill>
                <a:latin typeface="Arial" charset="0"/>
              </a:rPr>
              <a:t> </a:t>
            </a:r>
            <a:r>
              <a:rPr lang="en-US" sz="1800" b="1">
                <a:solidFill>
                  <a:schemeClr val="bg2"/>
                </a:solidFill>
                <a:latin typeface="Courier New" pitchFamily="49" charset="0"/>
              </a:rPr>
              <a:t>SELECT</a:t>
            </a:r>
            <a:r>
              <a:rPr lang="en-US" sz="1800" b="1">
                <a:solidFill>
                  <a:schemeClr val="bg2"/>
                </a:solidFill>
                <a:latin typeface="Arial" charset="0"/>
              </a:rPr>
              <a:t> </a:t>
            </a:r>
            <a:r>
              <a:rPr lang="en-US" sz="1800" b="1">
                <a:solidFill>
                  <a:schemeClr val="bg2"/>
                </a:solidFill>
                <a:latin typeface="Courier New" pitchFamily="49" charset="0"/>
              </a:rPr>
              <a:t>location_id,</a:t>
            </a:r>
            <a:r>
              <a:rPr lang="en-US" sz="1800" b="1">
                <a:solidFill>
                  <a:schemeClr val="bg2"/>
                </a:solidFill>
                <a:latin typeface="Arial" charset="0"/>
              </a:rPr>
              <a:t> </a:t>
            </a:r>
            <a:r>
              <a:rPr lang="en-US" sz="1800" b="1">
                <a:solidFill>
                  <a:schemeClr val="bg2"/>
                </a:solidFill>
                <a:latin typeface="Courier New" pitchFamily="49" charset="0"/>
              </a:rPr>
              <a:t>country_name</a:t>
            </a:r>
            <a:r>
              <a:rPr lang="en-US" sz="1800" b="1">
                <a:solidFill>
                  <a:schemeClr val="bg2"/>
                </a:solidFill>
                <a:latin typeface="Arial" charset="0"/>
              </a:rPr>
              <a:t> </a:t>
            </a:r>
            <a:r>
              <a:rPr lang="en-US" sz="1800" b="1">
                <a:solidFill>
                  <a:schemeClr val="bg2"/>
                </a:solidFill>
                <a:latin typeface="Courier New" pitchFamily="49" charset="0"/>
              </a:rPr>
              <a:t>FROM locations</a:t>
            </a:r>
            <a:r>
              <a:rPr lang="en-US" sz="1800" b="1">
                <a:solidFill>
                  <a:schemeClr val="bg2"/>
                </a:solidFill>
                <a:latin typeface="Arial" charset="0"/>
              </a:rPr>
              <a:t> </a:t>
            </a:r>
            <a:r>
              <a:rPr lang="en-US" sz="1800" b="1">
                <a:solidFill>
                  <a:schemeClr val="bg2"/>
                </a:solidFill>
                <a:latin typeface="Courier New" pitchFamily="49" charset="0"/>
              </a:rPr>
              <a:t>l,</a:t>
            </a:r>
            <a:r>
              <a:rPr lang="en-US" sz="1800" b="1">
                <a:solidFill>
                  <a:schemeClr val="bg2"/>
                </a:solidFill>
                <a:latin typeface="Arial" charset="0"/>
              </a:rPr>
              <a:t> </a:t>
            </a:r>
            <a:r>
              <a:rPr lang="en-US" sz="1800" b="1">
                <a:solidFill>
                  <a:schemeClr val="bg2"/>
                </a:solidFill>
                <a:latin typeface="Courier New" pitchFamily="49" charset="0"/>
              </a:rPr>
              <a:t>countries</a:t>
            </a:r>
            <a:r>
              <a:rPr lang="en-US" sz="1800" b="1">
                <a:solidFill>
                  <a:schemeClr val="bg2"/>
                </a:solidFill>
                <a:latin typeface="Arial" charset="0"/>
              </a:rPr>
              <a:t> </a:t>
            </a:r>
            <a:r>
              <a:rPr lang="en-US" sz="1800" b="1">
                <a:solidFill>
                  <a:schemeClr val="bg2"/>
                </a:solidFill>
                <a:latin typeface="Courier New" pitchFamily="49" charset="0"/>
              </a:rPr>
              <a:t>c</a:t>
            </a:r>
          </a:p>
          <a:p>
            <a:pPr algn="l" defTabSz="400050" eaLnBrk="0" hangingPunct="0">
              <a:lnSpc>
                <a:spcPct val="125000"/>
              </a:lnSpc>
              <a:spcBef>
                <a:spcPct val="0"/>
              </a:spcBef>
              <a:buClrTx/>
              <a:buFontTx/>
              <a:buNone/>
              <a:tabLst>
                <a:tab pos="400050" algn="r"/>
                <a:tab pos="673100" algn="l"/>
              </a:tabLst>
            </a:pPr>
            <a:r>
              <a:rPr lang="en-US" sz="1800" b="1">
                <a:solidFill>
                  <a:schemeClr val="bg2"/>
                </a:solidFill>
                <a:latin typeface="Courier New" pitchFamily="49" charset="0"/>
              </a:rPr>
              <a:t>WHERE</a:t>
            </a:r>
            <a:r>
              <a:rPr lang="en-US" sz="1800" b="1">
                <a:solidFill>
                  <a:schemeClr val="bg2"/>
                </a:solidFill>
                <a:latin typeface="Arial" charset="0"/>
              </a:rPr>
              <a:t> </a:t>
            </a:r>
            <a:r>
              <a:rPr lang="en-US" sz="1800" b="1">
                <a:solidFill>
                  <a:schemeClr val="bg2"/>
                </a:solidFill>
                <a:latin typeface="Courier New" pitchFamily="49" charset="0"/>
              </a:rPr>
              <a:t>l.country_id</a:t>
            </a:r>
            <a:r>
              <a:rPr lang="en-US" sz="1800" b="1">
                <a:solidFill>
                  <a:schemeClr val="bg2"/>
                </a:solidFill>
                <a:latin typeface="Arial" charset="0"/>
              </a:rPr>
              <a:t> </a:t>
            </a:r>
            <a:r>
              <a:rPr lang="en-US" sz="1800" b="1">
                <a:solidFill>
                  <a:schemeClr val="bg2"/>
                </a:solidFill>
                <a:latin typeface="Courier New" pitchFamily="49" charset="0"/>
              </a:rPr>
              <a:t>=</a:t>
            </a:r>
            <a:r>
              <a:rPr lang="en-US" sz="1800" b="1">
                <a:solidFill>
                  <a:schemeClr val="bg2"/>
                </a:solidFill>
                <a:latin typeface="Arial" charset="0"/>
              </a:rPr>
              <a:t> </a:t>
            </a:r>
            <a:r>
              <a:rPr lang="en-US" sz="1800" b="1">
                <a:solidFill>
                  <a:schemeClr val="bg2"/>
                </a:solidFill>
                <a:latin typeface="Courier New" pitchFamily="49" charset="0"/>
              </a:rPr>
              <a:t>c.country_id</a:t>
            </a:r>
            <a:r>
              <a:rPr lang="en-US" sz="1800" b="1">
                <a:solidFill>
                  <a:schemeClr val="bg2"/>
                </a:solidFill>
                <a:latin typeface="Arial" charset="0"/>
              </a:rPr>
              <a:t> </a:t>
            </a:r>
            <a:r>
              <a:rPr lang="en-US" sz="1800" b="1">
                <a:solidFill>
                  <a:schemeClr val="bg2"/>
                </a:solidFill>
                <a:latin typeface="Courier New" pitchFamily="49" charset="0"/>
              </a:rPr>
              <a:t>AND</a:t>
            </a:r>
            <a:r>
              <a:rPr lang="en-US" sz="1800" b="1">
                <a:solidFill>
                  <a:schemeClr val="bg2"/>
                </a:solidFill>
                <a:latin typeface="Arial" charset="0"/>
              </a:rPr>
              <a:t> </a:t>
            </a:r>
            <a:r>
              <a:rPr lang="en-US" sz="1800" b="1">
                <a:solidFill>
                  <a:schemeClr val="bg2"/>
                </a:solidFill>
                <a:latin typeface="Courier New" pitchFamily="49" charset="0"/>
              </a:rPr>
              <a:t>c.country_id</a:t>
            </a:r>
            <a:r>
              <a:rPr lang="en-US" sz="1800" b="1">
                <a:solidFill>
                  <a:schemeClr val="bg2"/>
                </a:solidFill>
                <a:latin typeface="Arial" charset="0"/>
              </a:rPr>
              <a:t> </a:t>
            </a:r>
            <a:r>
              <a:rPr lang="en-US" sz="1800" b="1">
                <a:solidFill>
                  <a:schemeClr val="bg2"/>
                </a:solidFill>
                <a:latin typeface="Courier New" pitchFamily="49" charset="0"/>
              </a:rPr>
              <a:t>in ('AU','BR');</a:t>
            </a:r>
          </a:p>
        </p:txBody>
      </p:sp>
      <p:pic>
        <p:nvPicPr>
          <p:cNvPr id="373764" name="Picture 4" descr="C:\data\ILT\DBA_I_AND_II_update\graphics\lesson6\view_table_2.png"/>
          <p:cNvPicPr>
            <a:picLocks noChangeAspect="1" noChangeArrowheads="1"/>
          </p:cNvPicPr>
          <p:nvPr/>
        </p:nvPicPr>
        <p:blipFill>
          <a:blip r:embed="rId3" cstate="print"/>
          <a:srcRect/>
          <a:stretch>
            <a:fillRect/>
          </a:stretch>
        </p:blipFill>
        <p:spPr bwMode="gray">
          <a:xfrm>
            <a:off x="419100" y="3390900"/>
            <a:ext cx="3429000" cy="1143000"/>
          </a:xfrm>
          <a:prstGeom prst="rect">
            <a:avLst/>
          </a:prstGeom>
          <a:noFill/>
          <a:ln w="28575">
            <a:solidFill>
              <a:schemeClr val="tx1"/>
            </a:solidFill>
            <a:miter lim="800000"/>
            <a:headEnd/>
            <a:tailEnd/>
          </a:ln>
        </p:spPr>
      </p:pic>
      <p:sp>
        <p:nvSpPr>
          <p:cNvPr id="373765" name="Text Box 5"/>
          <p:cNvSpPr txBox="1">
            <a:spLocks noChangeArrowheads="1"/>
          </p:cNvSpPr>
          <p:nvPr/>
        </p:nvSpPr>
        <p:spPr bwMode="auto">
          <a:xfrm>
            <a:off x="396875" y="3040063"/>
            <a:ext cx="1736725" cy="366712"/>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Courier New" pitchFamily="49" charset="0"/>
              </a:rPr>
              <a:t>COUNTRY</a:t>
            </a:r>
            <a:r>
              <a:rPr lang="en-US" sz="1800" b="1">
                <a:solidFill>
                  <a:schemeClr val="tx1"/>
                </a:solidFill>
                <a:latin typeface="Arial" charset="0"/>
              </a:rPr>
              <a:t> table</a:t>
            </a:r>
          </a:p>
        </p:txBody>
      </p:sp>
      <p:sp>
        <p:nvSpPr>
          <p:cNvPr id="373766" name="Text Box 6"/>
          <p:cNvSpPr txBox="1">
            <a:spLocks noChangeArrowheads="1"/>
          </p:cNvSpPr>
          <p:nvPr/>
        </p:nvSpPr>
        <p:spPr bwMode="auto">
          <a:xfrm>
            <a:off x="365125" y="1241425"/>
            <a:ext cx="18732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Courier New" pitchFamily="49" charset="0"/>
              </a:rPr>
              <a:t>LOCATION</a:t>
            </a:r>
            <a:r>
              <a:rPr lang="en-US" sz="1800" b="1">
                <a:solidFill>
                  <a:schemeClr val="tx1"/>
                </a:solidFill>
                <a:latin typeface="Arial" charset="0"/>
              </a:rPr>
              <a:t> table</a:t>
            </a:r>
          </a:p>
        </p:txBody>
      </p:sp>
      <p:sp>
        <p:nvSpPr>
          <p:cNvPr id="373767" name="Text Box 7"/>
          <p:cNvSpPr txBox="1">
            <a:spLocks noChangeArrowheads="1"/>
          </p:cNvSpPr>
          <p:nvPr/>
        </p:nvSpPr>
        <p:spPr bwMode="auto">
          <a:xfrm>
            <a:off x="5762625" y="3206750"/>
            <a:ext cx="704850" cy="366713"/>
          </a:xfrm>
          <a:prstGeom prst="rect">
            <a:avLst/>
          </a:prstGeom>
          <a:noFill/>
          <a:ln w="28575">
            <a:noFill/>
            <a:miter lim="800000"/>
            <a:headEnd type="none" w="sm" len="sm"/>
            <a:tailEnd type="none" w="sm" len="sm"/>
          </a:ln>
          <a:effectLst/>
        </p:spPr>
        <p:txBody>
          <a:bodyPr>
            <a:spAutoFit/>
          </a:bodyPr>
          <a:lstStyle/>
          <a:p>
            <a:pPr defTabSz="228600"/>
            <a:r>
              <a:rPr lang="en-US" sz="1800" b="1">
                <a:solidFill>
                  <a:schemeClr val="tx1"/>
                </a:solidFill>
                <a:latin typeface="Arial" charset="0"/>
              </a:rPr>
              <a:t>View</a:t>
            </a:r>
          </a:p>
        </p:txBody>
      </p:sp>
      <p:sp>
        <p:nvSpPr>
          <p:cNvPr id="373768" name="Rectangle 8"/>
          <p:cNvSpPr>
            <a:spLocks noChangeArrowheads="1"/>
          </p:cNvSpPr>
          <p:nvPr/>
        </p:nvSpPr>
        <p:spPr bwMode="auto">
          <a:xfrm>
            <a:off x="1333500" y="3859213"/>
            <a:ext cx="1562100" cy="228600"/>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373769" name="Rectangle 9"/>
          <p:cNvSpPr>
            <a:spLocks noChangeArrowheads="1"/>
          </p:cNvSpPr>
          <p:nvPr/>
        </p:nvSpPr>
        <p:spPr bwMode="auto">
          <a:xfrm>
            <a:off x="1333500" y="4295775"/>
            <a:ext cx="1562100" cy="228600"/>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pic>
        <p:nvPicPr>
          <p:cNvPr id="373770" name="Picture 10" descr="C:\data\ILT\DBA_I_AND_II_update\graphics\lesson6\view_locations_table.png"/>
          <p:cNvPicPr>
            <a:picLocks noChangeAspect="1" noChangeArrowheads="1"/>
          </p:cNvPicPr>
          <p:nvPr/>
        </p:nvPicPr>
        <p:blipFill>
          <a:blip r:embed="rId4" cstate="print"/>
          <a:srcRect/>
          <a:stretch>
            <a:fillRect/>
          </a:stretch>
        </p:blipFill>
        <p:spPr bwMode="gray">
          <a:xfrm>
            <a:off x="423863" y="1592263"/>
            <a:ext cx="8294687" cy="1104900"/>
          </a:xfrm>
          <a:prstGeom prst="rect">
            <a:avLst/>
          </a:prstGeom>
          <a:noFill/>
          <a:ln w="28575">
            <a:solidFill>
              <a:schemeClr val="tx1"/>
            </a:solidFill>
            <a:miter lim="800000"/>
            <a:headEnd/>
            <a:tailEnd/>
          </a:ln>
        </p:spPr>
      </p:pic>
      <p:pic>
        <p:nvPicPr>
          <p:cNvPr id="373771" name="Picture 11" descr="C:\data\ILT\DBA_I_AND_II_update\graphics\lesson6\view_v.png"/>
          <p:cNvPicPr>
            <a:picLocks noChangeAspect="1" noChangeArrowheads="1"/>
          </p:cNvPicPr>
          <p:nvPr/>
        </p:nvPicPr>
        <p:blipFill>
          <a:blip r:embed="rId5" cstate="print"/>
          <a:srcRect/>
          <a:stretch>
            <a:fillRect/>
          </a:stretch>
        </p:blipFill>
        <p:spPr bwMode="gray">
          <a:xfrm>
            <a:off x="5886450" y="3690938"/>
            <a:ext cx="2667000" cy="676275"/>
          </a:xfrm>
          <a:prstGeom prst="rect">
            <a:avLst/>
          </a:prstGeom>
          <a:noFill/>
          <a:ln w="28575">
            <a:solidFill>
              <a:schemeClr val="tx1"/>
            </a:solidFill>
            <a:miter lim="800000"/>
            <a:headEnd/>
            <a:tailEnd/>
          </a:ln>
        </p:spPr>
      </p:pic>
      <p:sp>
        <p:nvSpPr>
          <p:cNvPr id="373772" name="Rectangle 12"/>
          <p:cNvSpPr>
            <a:spLocks noChangeArrowheads="1"/>
          </p:cNvSpPr>
          <p:nvPr/>
        </p:nvSpPr>
        <p:spPr bwMode="auto">
          <a:xfrm>
            <a:off x="419100" y="1801813"/>
            <a:ext cx="1409700" cy="446087"/>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373773" name="Line 13"/>
          <p:cNvSpPr>
            <a:spLocks noChangeShapeType="1"/>
          </p:cNvSpPr>
          <p:nvPr/>
        </p:nvSpPr>
        <p:spPr bwMode="auto">
          <a:xfrm>
            <a:off x="1143000" y="2247900"/>
            <a:ext cx="0" cy="647700"/>
          </a:xfrm>
          <a:prstGeom prst="line">
            <a:avLst/>
          </a:prstGeom>
          <a:noFill/>
          <a:ln w="28575">
            <a:solidFill>
              <a:srgbClr val="FF0000"/>
            </a:solidFill>
            <a:round/>
            <a:headEnd type="none" w="sm" len="sm"/>
            <a:tailEnd type="none" w="sm" len="sm"/>
          </a:ln>
          <a:effectLst/>
        </p:spPr>
        <p:txBody>
          <a:bodyPr/>
          <a:lstStyle/>
          <a:p>
            <a:endParaRPr lang="en-US"/>
          </a:p>
        </p:txBody>
      </p:sp>
      <p:sp>
        <p:nvSpPr>
          <p:cNvPr id="373774" name="Line 14"/>
          <p:cNvSpPr>
            <a:spLocks noChangeShapeType="1"/>
          </p:cNvSpPr>
          <p:nvPr/>
        </p:nvSpPr>
        <p:spPr bwMode="auto">
          <a:xfrm>
            <a:off x="1143000" y="2881313"/>
            <a:ext cx="5356225" cy="0"/>
          </a:xfrm>
          <a:prstGeom prst="line">
            <a:avLst/>
          </a:prstGeom>
          <a:noFill/>
          <a:ln w="28575">
            <a:solidFill>
              <a:srgbClr val="FF0000"/>
            </a:solidFill>
            <a:round/>
            <a:headEnd type="none" w="sm" len="sm"/>
            <a:tailEnd type="none" w="sm" len="sm"/>
          </a:ln>
          <a:effectLst/>
        </p:spPr>
        <p:txBody>
          <a:bodyPr/>
          <a:lstStyle/>
          <a:p>
            <a:endParaRPr lang="en-US"/>
          </a:p>
        </p:txBody>
      </p:sp>
      <p:sp>
        <p:nvSpPr>
          <p:cNvPr id="373775" name="Line 15"/>
          <p:cNvSpPr>
            <a:spLocks noChangeShapeType="1"/>
          </p:cNvSpPr>
          <p:nvPr/>
        </p:nvSpPr>
        <p:spPr bwMode="auto">
          <a:xfrm>
            <a:off x="6484938" y="2881313"/>
            <a:ext cx="0" cy="795337"/>
          </a:xfrm>
          <a:prstGeom prst="line">
            <a:avLst/>
          </a:prstGeom>
          <a:noFill/>
          <a:ln w="28575">
            <a:solidFill>
              <a:srgbClr val="FF0000"/>
            </a:solidFill>
            <a:round/>
            <a:headEnd type="none" w="sm" len="sm"/>
            <a:tailEnd type="triangle" w="sm" len="sm"/>
          </a:ln>
          <a:effectLst/>
        </p:spPr>
        <p:txBody>
          <a:bodyPr/>
          <a:lstStyle/>
          <a:p>
            <a:endParaRPr lang="en-US"/>
          </a:p>
        </p:txBody>
      </p:sp>
      <p:sp>
        <p:nvSpPr>
          <p:cNvPr id="373776" name="Line 16"/>
          <p:cNvSpPr>
            <a:spLocks noChangeShapeType="1"/>
          </p:cNvSpPr>
          <p:nvPr/>
        </p:nvSpPr>
        <p:spPr bwMode="auto">
          <a:xfrm>
            <a:off x="2909888" y="3963988"/>
            <a:ext cx="1447800" cy="0"/>
          </a:xfrm>
          <a:prstGeom prst="line">
            <a:avLst/>
          </a:prstGeom>
          <a:noFill/>
          <a:ln w="28575">
            <a:solidFill>
              <a:srgbClr val="FF0000"/>
            </a:solidFill>
            <a:round/>
            <a:headEnd type="none" w="sm" len="sm"/>
            <a:tailEnd type="none" w="sm" len="sm"/>
          </a:ln>
          <a:effectLst/>
        </p:spPr>
        <p:txBody>
          <a:bodyPr/>
          <a:lstStyle/>
          <a:p>
            <a:endParaRPr lang="en-US"/>
          </a:p>
        </p:txBody>
      </p:sp>
      <p:sp>
        <p:nvSpPr>
          <p:cNvPr id="373777" name="Line 17"/>
          <p:cNvSpPr>
            <a:spLocks noChangeShapeType="1"/>
          </p:cNvSpPr>
          <p:nvPr/>
        </p:nvSpPr>
        <p:spPr bwMode="auto">
          <a:xfrm>
            <a:off x="2895600" y="4395788"/>
            <a:ext cx="1447800" cy="0"/>
          </a:xfrm>
          <a:prstGeom prst="line">
            <a:avLst/>
          </a:prstGeom>
          <a:noFill/>
          <a:ln w="28575">
            <a:solidFill>
              <a:srgbClr val="FF0000"/>
            </a:solidFill>
            <a:round/>
            <a:headEnd type="none" w="sm" len="sm"/>
            <a:tailEnd type="none" w="sm" len="sm"/>
          </a:ln>
          <a:effectLst/>
        </p:spPr>
        <p:txBody>
          <a:bodyPr/>
          <a:lstStyle/>
          <a:p>
            <a:endParaRPr lang="en-US"/>
          </a:p>
        </p:txBody>
      </p:sp>
      <p:sp>
        <p:nvSpPr>
          <p:cNvPr id="373778" name="Line 18"/>
          <p:cNvSpPr>
            <a:spLocks noChangeShapeType="1"/>
          </p:cNvSpPr>
          <p:nvPr/>
        </p:nvSpPr>
        <p:spPr bwMode="auto">
          <a:xfrm>
            <a:off x="4343400" y="3963988"/>
            <a:ext cx="0" cy="684212"/>
          </a:xfrm>
          <a:prstGeom prst="line">
            <a:avLst/>
          </a:prstGeom>
          <a:noFill/>
          <a:ln w="28575">
            <a:solidFill>
              <a:srgbClr val="FF0000"/>
            </a:solidFill>
            <a:round/>
            <a:headEnd type="none" w="sm" len="sm"/>
            <a:tailEnd type="none" w="sm" len="sm"/>
          </a:ln>
          <a:effectLst/>
        </p:spPr>
        <p:txBody>
          <a:bodyPr/>
          <a:lstStyle/>
          <a:p>
            <a:endParaRPr lang="en-US"/>
          </a:p>
        </p:txBody>
      </p:sp>
      <p:sp>
        <p:nvSpPr>
          <p:cNvPr id="373779" name="Line 19"/>
          <p:cNvSpPr>
            <a:spLocks noChangeShapeType="1"/>
          </p:cNvSpPr>
          <p:nvPr/>
        </p:nvSpPr>
        <p:spPr bwMode="auto">
          <a:xfrm>
            <a:off x="4343400" y="4633913"/>
            <a:ext cx="3276600" cy="0"/>
          </a:xfrm>
          <a:prstGeom prst="line">
            <a:avLst/>
          </a:prstGeom>
          <a:noFill/>
          <a:ln w="28575">
            <a:solidFill>
              <a:srgbClr val="FF0000"/>
            </a:solidFill>
            <a:round/>
            <a:headEnd type="none" w="sm" len="sm"/>
            <a:tailEnd type="none" w="sm" len="sm"/>
          </a:ln>
          <a:effectLst/>
        </p:spPr>
        <p:txBody>
          <a:bodyPr/>
          <a:lstStyle/>
          <a:p>
            <a:endParaRPr lang="en-US"/>
          </a:p>
        </p:txBody>
      </p:sp>
      <p:sp>
        <p:nvSpPr>
          <p:cNvPr id="373780" name="Line 20"/>
          <p:cNvSpPr>
            <a:spLocks noChangeShapeType="1"/>
          </p:cNvSpPr>
          <p:nvPr/>
        </p:nvSpPr>
        <p:spPr bwMode="auto">
          <a:xfrm flipV="1">
            <a:off x="7620000" y="4395788"/>
            <a:ext cx="0" cy="252412"/>
          </a:xfrm>
          <a:prstGeom prst="line">
            <a:avLst/>
          </a:prstGeom>
          <a:noFill/>
          <a:ln w="28575">
            <a:solidFill>
              <a:srgbClr val="FF0000"/>
            </a:solidFill>
            <a:round/>
            <a:headEnd type="none" w="sm" len="sm"/>
            <a:tailEnd type="triangle" w="sm" len="sm"/>
          </a:ln>
          <a:effectLst/>
        </p:spPr>
        <p:txBody>
          <a:bodyPr/>
          <a:lstStyle/>
          <a:p>
            <a:endParaRPr lang="en-US"/>
          </a:p>
        </p:txBody>
      </p:sp>
      <p:sp>
        <p:nvSpPr>
          <p:cNvPr id="373781" name="Text Box 21"/>
          <p:cNvSpPr txBox="1">
            <a:spLocks noChangeArrowheads="1"/>
          </p:cNvSpPr>
          <p:nvPr/>
        </p:nvSpPr>
        <p:spPr bwMode="gray">
          <a:xfrm>
            <a:off x="7115175" y="323850"/>
            <a:ext cx="1674813" cy="118427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b="1">
                <a:solidFill>
                  <a:srgbClr val="0000FF"/>
                </a:solidFill>
                <a:latin typeface="Arial" charset="0"/>
              </a:rPr>
              <a:t>	</a:t>
            </a:r>
            <a:r>
              <a:rPr lang="en-US" sz="1400" b="1">
                <a:solidFill>
                  <a:schemeClr val="folHlink"/>
                </a:solidFill>
                <a:latin typeface="Arial" charset="0"/>
              </a:rPr>
              <a:t>Schema </a:t>
            </a:r>
            <a:r>
              <a:rPr lang="en-US" sz="1400" b="1">
                <a:solidFill>
                  <a:srgbClr val="0000FF"/>
                </a:solidFill>
                <a:latin typeface="Arial" charset="0"/>
              </a:rPr>
              <a:t>	</a:t>
            </a:r>
            <a:r>
              <a:rPr lang="en-US" sz="1400" b="1">
                <a:solidFill>
                  <a:schemeClr val="folHlink"/>
                </a:solidFill>
                <a:latin typeface="Arial" charset="0"/>
              </a:rPr>
              <a:t>Constraints</a:t>
            </a:r>
            <a:endParaRPr lang="en-US" sz="1400" b="1">
              <a:solidFill>
                <a:schemeClr val="tx1"/>
              </a:solidFill>
              <a:latin typeface="Arial" charset="0"/>
            </a:endParaRPr>
          </a:p>
          <a:p>
            <a:pPr algn="l" defTabSz="228600">
              <a:spcBef>
                <a:spcPct val="0"/>
              </a:spcBef>
            </a:pPr>
            <a:r>
              <a:rPr lang="en-US" sz="1400" b="1">
                <a:solidFill>
                  <a:schemeClr val="tx1"/>
                </a:solidFill>
                <a:latin typeface="Arial" charset="0"/>
              </a:rPr>
              <a:t>	</a:t>
            </a:r>
            <a:r>
              <a:rPr lang="en-US" sz="1400" b="1">
                <a:solidFill>
                  <a:schemeClr val="folHlink"/>
                </a:solidFill>
                <a:latin typeface="Arial" charset="0"/>
              </a:rPr>
              <a:t>Indexes</a:t>
            </a:r>
            <a:endParaRPr lang="en-US" sz="1400" b="1">
              <a:solidFill>
                <a:schemeClr val="tx1"/>
              </a:solidFill>
              <a:latin typeface="Arial" charset="0"/>
            </a:endParaRPr>
          </a:p>
          <a:p>
            <a:pPr algn="l" defTabSz="228600">
              <a:spcBef>
                <a:spcPct val="0"/>
              </a:spcBef>
            </a:pPr>
            <a:r>
              <a:rPr lang="en-US" sz="1400" b="1">
                <a:solidFill>
                  <a:srgbClr val="0000FF"/>
                </a:solidFill>
                <a:latin typeface="Arial" charset="0"/>
              </a:rPr>
              <a:t>&gt;	Views</a:t>
            </a:r>
            <a:endParaRPr lang="en-US" sz="1400" b="1">
              <a:solidFill>
                <a:schemeClr val="tx1"/>
              </a:solidFill>
              <a:latin typeface="Arial" charset="0"/>
            </a:endParaRPr>
          </a:p>
          <a:p>
            <a:pPr algn="l" defTabSz="228600">
              <a:spcBef>
                <a:spcPct val="0"/>
              </a:spcBef>
            </a:pPr>
            <a:r>
              <a:rPr lang="en-US" sz="1400" b="1">
                <a:solidFill>
                  <a:schemeClr val="tx1"/>
                </a:solidFill>
                <a:latin typeface="Arial" charset="0"/>
              </a:rPr>
              <a:t>	…</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t>Creating Views</a:t>
            </a:r>
          </a:p>
        </p:txBody>
      </p:sp>
      <p:pic>
        <p:nvPicPr>
          <p:cNvPr id="375811" name="Picture 3" descr="C:\data\ILT\DBA_I_AND_II_update\graphics\lesson6\create_view.png"/>
          <p:cNvPicPr>
            <a:picLocks noChangeAspect="1" noChangeArrowheads="1"/>
          </p:cNvPicPr>
          <p:nvPr/>
        </p:nvPicPr>
        <p:blipFill>
          <a:blip r:embed="rId3" cstate="print"/>
          <a:srcRect/>
          <a:stretch>
            <a:fillRect/>
          </a:stretch>
        </p:blipFill>
        <p:spPr bwMode="gray">
          <a:xfrm>
            <a:off x="650875" y="1557338"/>
            <a:ext cx="7083425" cy="4548187"/>
          </a:xfrm>
          <a:prstGeom prst="rect">
            <a:avLst/>
          </a:prstGeom>
          <a:noFill/>
          <a:ln w="28575">
            <a:solidFill>
              <a:schemeClr val="tx1"/>
            </a:solidFill>
            <a:miter lim="800000"/>
            <a:headEnd/>
            <a:tailEnd/>
          </a:ln>
        </p:spPr>
      </p:pic>
      <p:pic>
        <p:nvPicPr>
          <p:cNvPr id="375812" name="Picture 4" descr="C:\data\ILT\DBA_I_AND_II_update\graphics\lesson6\create_view_sql.png"/>
          <p:cNvPicPr>
            <a:picLocks noChangeAspect="1" noChangeArrowheads="1"/>
          </p:cNvPicPr>
          <p:nvPr/>
        </p:nvPicPr>
        <p:blipFill>
          <a:blip r:embed="rId4" cstate="print"/>
          <a:srcRect/>
          <a:stretch>
            <a:fillRect/>
          </a:stretch>
        </p:blipFill>
        <p:spPr bwMode="gray">
          <a:xfrm>
            <a:off x="2466975" y="3033713"/>
            <a:ext cx="6127750" cy="785812"/>
          </a:xfrm>
          <a:prstGeom prst="rect">
            <a:avLst/>
          </a:prstGeom>
          <a:noFill/>
          <a:ln w="28575">
            <a:solidFill>
              <a:schemeClr val="tx1"/>
            </a:solidFill>
            <a:miter lim="800000"/>
            <a:headEnd/>
            <a:tailEnd/>
          </a:ln>
        </p:spPr>
      </p:pic>
      <p:sp>
        <p:nvSpPr>
          <p:cNvPr id="375813" name="Line 5"/>
          <p:cNvSpPr>
            <a:spLocks noChangeShapeType="1"/>
          </p:cNvSpPr>
          <p:nvPr/>
        </p:nvSpPr>
        <p:spPr bwMode="auto">
          <a:xfrm>
            <a:off x="6067425" y="2400300"/>
            <a:ext cx="0" cy="633413"/>
          </a:xfrm>
          <a:prstGeom prst="line">
            <a:avLst/>
          </a:prstGeom>
          <a:noFill/>
          <a:ln w="28575">
            <a:solidFill>
              <a:srgbClr val="FF0000"/>
            </a:solidFill>
            <a:round/>
            <a:headEnd type="none" w="sm" len="sm"/>
            <a:tailEnd type="triangle" w="sm" len="sm"/>
          </a:ln>
          <a:effectLst/>
        </p:spPr>
        <p:txBody>
          <a:bodyPr/>
          <a:lstStyle/>
          <a:p>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74" name="Rectangle 18"/>
          <p:cNvSpPr>
            <a:spLocks noGrp="1" noChangeArrowheads="1"/>
          </p:cNvSpPr>
          <p:nvPr>
            <p:ph type="title"/>
          </p:nvPr>
        </p:nvSpPr>
        <p:spPr/>
        <p:txBody>
          <a:bodyPr/>
          <a:lstStyle/>
          <a:p>
            <a:r>
              <a:rPr lang="en-US"/>
              <a:t>Sequences</a:t>
            </a:r>
          </a:p>
        </p:txBody>
      </p:sp>
      <p:sp>
        <p:nvSpPr>
          <p:cNvPr id="377875" name="Rectangle 19"/>
          <p:cNvSpPr>
            <a:spLocks noGrp="1" noChangeArrowheads="1"/>
          </p:cNvSpPr>
          <p:nvPr>
            <p:ph type="body" idx="1"/>
          </p:nvPr>
        </p:nvSpPr>
        <p:spPr>
          <a:xfrm>
            <a:off x="609600" y="1676400"/>
            <a:ext cx="7918450" cy="4043363"/>
          </a:xfrm>
        </p:spPr>
        <p:txBody>
          <a:bodyPr/>
          <a:lstStyle/>
          <a:p>
            <a:r>
              <a:rPr lang="en-US"/>
              <a:t>A sequence is a mechanism for automatically </a:t>
            </a:r>
            <a:br>
              <a:rPr lang="en-US"/>
            </a:br>
            <a:r>
              <a:rPr lang="en-US"/>
              <a:t>generating integers that follow a pattern.</a:t>
            </a:r>
          </a:p>
          <a:p>
            <a:pPr lvl="1"/>
            <a:r>
              <a:rPr lang="en-US"/>
              <a:t>A sequence has a name, which is</a:t>
            </a:r>
            <a:br>
              <a:rPr lang="en-US"/>
            </a:br>
            <a:r>
              <a:rPr lang="en-US"/>
              <a:t>how it is referenced when the next</a:t>
            </a:r>
            <a:br>
              <a:rPr lang="en-US"/>
            </a:br>
            <a:r>
              <a:rPr lang="en-US"/>
              <a:t>value is requested.</a:t>
            </a:r>
          </a:p>
          <a:p>
            <a:pPr lvl="1"/>
            <a:r>
              <a:rPr lang="en-US"/>
              <a:t>A sequence is not associated with</a:t>
            </a:r>
            <a:br>
              <a:rPr lang="en-US"/>
            </a:br>
            <a:r>
              <a:rPr lang="en-US"/>
              <a:t>any particular table or column.</a:t>
            </a:r>
          </a:p>
          <a:p>
            <a:pPr lvl="1"/>
            <a:r>
              <a:rPr lang="en-US"/>
              <a:t>The progression can be ascending or</a:t>
            </a:r>
            <a:br>
              <a:rPr lang="en-US"/>
            </a:br>
            <a:r>
              <a:rPr lang="en-US"/>
              <a:t>descending.</a:t>
            </a:r>
          </a:p>
          <a:p>
            <a:pPr lvl="1"/>
            <a:r>
              <a:rPr lang="en-US"/>
              <a:t>The interval between numbers can be of any size.</a:t>
            </a:r>
          </a:p>
          <a:p>
            <a:pPr lvl="1"/>
            <a:r>
              <a:rPr lang="en-US"/>
              <a:t>A sequence can cycle when a limit is reached.</a:t>
            </a:r>
          </a:p>
        </p:txBody>
      </p:sp>
      <p:sp>
        <p:nvSpPr>
          <p:cNvPr id="377860" name="Text Box 4"/>
          <p:cNvSpPr txBox="1">
            <a:spLocks noChangeArrowheads="1"/>
          </p:cNvSpPr>
          <p:nvPr/>
        </p:nvSpPr>
        <p:spPr bwMode="auto">
          <a:xfrm>
            <a:off x="6991350" y="2514600"/>
            <a:ext cx="311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1</a:t>
            </a:r>
          </a:p>
        </p:txBody>
      </p:sp>
      <p:sp>
        <p:nvSpPr>
          <p:cNvPr id="377861" name="Text Box 5"/>
          <p:cNvSpPr txBox="1">
            <a:spLocks noChangeArrowheads="1"/>
          </p:cNvSpPr>
          <p:nvPr/>
        </p:nvSpPr>
        <p:spPr bwMode="auto">
          <a:xfrm>
            <a:off x="7143750" y="2667000"/>
            <a:ext cx="311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2</a:t>
            </a:r>
          </a:p>
        </p:txBody>
      </p:sp>
      <p:sp>
        <p:nvSpPr>
          <p:cNvPr id="377862" name="Text Box 6"/>
          <p:cNvSpPr txBox="1">
            <a:spLocks noChangeArrowheads="1"/>
          </p:cNvSpPr>
          <p:nvPr/>
        </p:nvSpPr>
        <p:spPr bwMode="auto">
          <a:xfrm>
            <a:off x="7296150" y="2819400"/>
            <a:ext cx="311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3</a:t>
            </a:r>
          </a:p>
        </p:txBody>
      </p:sp>
      <p:sp>
        <p:nvSpPr>
          <p:cNvPr id="377863" name="Text Box 7"/>
          <p:cNvSpPr txBox="1">
            <a:spLocks noChangeArrowheads="1"/>
          </p:cNvSpPr>
          <p:nvPr/>
        </p:nvSpPr>
        <p:spPr bwMode="auto">
          <a:xfrm>
            <a:off x="7448550" y="2971800"/>
            <a:ext cx="311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4</a:t>
            </a:r>
          </a:p>
        </p:txBody>
      </p:sp>
      <p:sp>
        <p:nvSpPr>
          <p:cNvPr id="377864" name="Text Box 8"/>
          <p:cNvSpPr txBox="1">
            <a:spLocks noChangeArrowheads="1"/>
          </p:cNvSpPr>
          <p:nvPr/>
        </p:nvSpPr>
        <p:spPr bwMode="auto">
          <a:xfrm>
            <a:off x="7607300" y="3168650"/>
            <a:ext cx="3111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charset="0"/>
              </a:rPr>
              <a:t>5</a:t>
            </a:r>
          </a:p>
        </p:txBody>
      </p:sp>
      <p:pic>
        <p:nvPicPr>
          <p:cNvPr id="377865" name="Picture 9" descr="C:\data\ILT\DBA_I_AND_II_update\graphics\lesson6\red_check_symbo006.gif"/>
          <p:cNvPicPr>
            <a:picLocks noChangeAspect="1" noChangeArrowheads="1"/>
          </p:cNvPicPr>
          <p:nvPr/>
        </p:nvPicPr>
        <p:blipFill>
          <a:blip r:embed="rId3" cstate="print"/>
          <a:srcRect/>
          <a:stretch>
            <a:fillRect/>
          </a:stretch>
        </p:blipFill>
        <p:spPr bwMode="gray">
          <a:xfrm>
            <a:off x="6577013" y="2547938"/>
            <a:ext cx="244475" cy="242887"/>
          </a:xfrm>
          <a:prstGeom prst="rect">
            <a:avLst/>
          </a:prstGeom>
          <a:noFill/>
        </p:spPr>
      </p:pic>
      <p:pic>
        <p:nvPicPr>
          <p:cNvPr id="377866" name="Picture 10" descr="C:\data\ILT\DBA_I_AND_II_update\graphics\lesson6\red_check_symbo006.gif"/>
          <p:cNvPicPr>
            <a:picLocks noChangeAspect="1" noChangeArrowheads="1"/>
          </p:cNvPicPr>
          <p:nvPr/>
        </p:nvPicPr>
        <p:blipFill>
          <a:blip r:embed="rId3" cstate="print"/>
          <a:srcRect/>
          <a:stretch>
            <a:fillRect/>
          </a:stretch>
        </p:blipFill>
        <p:spPr bwMode="gray">
          <a:xfrm>
            <a:off x="6729413" y="2700338"/>
            <a:ext cx="244475" cy="242887"/>
          </a:xfrm>
          <a:prstGeom prst="rect">
            <a:avLst/>
          </a:prstGeom>
          <a:noFill/>
        </p:spPr>
      </p:pic>
      <p:pic>
        <p:nvPicPr>
          <p:cNvPr id="377867" name="Picture 11" descr="C:\data\ILT\DBA_I_AND_II_update\graphics\lesson6\red_check_symbo006.gif"/>
          <p:cNvPicPr>
            <a:picLocks noChangeAspect="1" noChangeArrowheads="1"/>
          </p:cNvPicPr>
          <p:nvPr/>
        </p:nvPicPr>
        <p:blipFill>
          <a:blip r:embed="rId3" cstate="print"/>
          <a:srcRect/>
          <a:stretch>
            <a:fillRect/>
          </a:stretch>
        </p:blipFill>
        <p:spPr bwMode="gray">
          <a:xfrm>
            <a:off x="6881813" y="2852738"/>
            <a:ext cx="244475" cy="242887"/>
          </a:xfrm>
          <a:prstGeom prst="rect">
            <a:avLst/>
          </a:prstGeom>
          <a:noFill/>
        </p:spPr>
      </p:pic>
      <p:pic>
        <p:nvPicPr>
          <p:cNvPr id="377868" name="Picture 12" descr="C:\data\ILT\DBA_I_AND_II_update\graphics\lesson6\red_check_symbo006.gif"/>
          <p:cNvPicPr>
            <a:picLocks noChangeAspect="1" noChangeArrowheads="1"/>
          </p:cNvPicPr>
          <p:nvPr/>
        </p:nvPicPr>
        <p:blipFill>
          <a:blip r:embed="rId3" cstate="print"/>
          <a:srcRect/>
          <a:stretch>
            <a:fillRect/>
          </a:stretch>
        </p:blipFill>
        <p:spPr bwMode="gray">
          <a:xfrm>
            <a:off x="7034213" y="3005138"/>
            <a:ext cx="244475" cy="242887"/>
          </a:xfrm>
          <a:prstGeom prst="rect">
            <a:avLst/>
          </a:prstGeom>
          <a:noFill/>
        </p:spPr>
      </p:pic>
      <p:sp>
        <p:nvSpPr>
          <p:cNvPr id="377869" name="AutoShape 13"/>
          <p:cNvSpPr>
            <a:spLocks noChangeArrowheads="1"/>
          </p:cNvSpPr>
          <p:nvPr/>
        </p:nvSpPr>
        <p:spPr bwMode="gray">
          <a:xfrm>
            <a:off x="6729413" y="3248025"/>
            <a:ext cx="663575" cy="242888"/>
          </a:xfrm>
          <a:prstGeom prst="rightArrow">
            <a:avLst>
              <a:gd name="adj1" fmla="val 22731"/>
              <a:gd name="adj2" fmla="val 68136"/>
            </a:avLst>
          </a:prstGeom>
          <a:solidFill>
            <a:srgbClr val="008000"/>
          </a:solidFill>
          <a:ln w="28575">
            <a:solidFill>
              <a:srgbClr val="008000"/>
            </a:solidFill>
            <a:miter lim="800000"/>
            <a:headEnd type="none" w="sm" len="sm"/>
            <a:tailEnd type="none" w="sm" len="sm"/>
          </a:ln>
          <a:effectLst/>
        </p:spPr>
        <p:txBody>
          <a:bodyPr wrap="none" anchor="ctr"/>
          <a:lstStyle/>
          <a:p>
            <a:endParaRPr lang="en-US"/>
          </a:p>
        </p:txBody>
      </p:sp>
      <p:sp>
        <p:nvSpPr>
          <p:cNvPr id="377870" name="Oval 14"/>
          <p:cNvSpPr>
            <a:spLocks noChangeArrowheads="1"/>
          </p:cNvSpPr>
          <p:nvPr/>
        </p:nvSpPr>
        <p:spPr bwMode="gray">
          <a:xfrm>
            <a:off x="7888288" y="3535363"/>
            <a:ext cx="92075" cy="95250"/>
          </a:xfrm>
          <a:prstGeom prst="ellipse">
            <a:avLst/>
          </a:prstGeom>
          <a:solidFill>
            <a:srgbClr val="000000"/>
          </a:solidFill>
          <a:ln w="28575">
            <a:solidFill>
              <a:schemeClr val="tx1"/>
            </a:solidFill>
            <a:round/>
            <a:headEnd type="none" w="sm" len="sm"/>
            <a:tailEnd type="none" w="sm" len="sm"/>
          </a:ln>
          <a:effectLst/>
        </p:spPr>
        <p:txBody>
          <a:bodyPr wrap="none" anchor="ctr"/>
          <a:lstStyle/>
          <a:p>
            <a:endParaRPr lang="en-US"/>
          </a:p>
        </p:txBody>
      </p:sp>
      <p:sp>
        <p:nvSpPr>
          <p:cNvPr id="377871" name="Oval 15"/>
          <p:cNvSpPr>
            <a:spLocks noChangeArrowheads="1"/>
          </p:cNvSpPr>
          <p:nvPr/>
        </p:nvSpPr>
        <p:spPr bwMode="gray">
          <a:xfrm>
            <a:off x="8121650" y="3783013"/>
            <a:ext cx="92075" cy="95250"/>
          </a:xfrm>
          <a:prstGeom prst="ellipse">
            <a:avLst/>
          </a:prstGeom>
          <a:solidFill>
            <a:srgbClr val="000000"/>
          </a:solidFill>
          <a:ln w="28575">
            <a:solidFill>
              <a:schemeClr val="tx1"/>
            </a:solidFill>
            <a:round/>
            <a:headEnd type="none" w="sm" len="sm"/>
            <a:tailEnd type="none" w="sm" len="sm"/>
          </a:ln>
          <a:effectLst/>
        </p:spPr>
        <p:txBody>
          <a:bodyPr wrap="none" anchor="ctr"/>
          <a:lstStyle/>
          <a:p>
            <a:endParaRPr lang="en-US"/>
          </a:p>
        </p:txBody>
      </p:sp>
      <p:sp>
        <p:nvSpPr>
          <p:cNvPr id="377872" name="Oval 16"/>
          <p:cNvSpPr>
            <a:spLocks noChangeArrowheads="1"/>
          </p:cNvSpPr>
          <p:nvPr/>
        </p:nvSpPr>
        <p:spPr bwMode="gray">
          <a:xfrm>
            <a:off x="8366125" y="4030663"/>
            <a:ext cx="92075" cy="95250"/>
          </a:xfrm>
          <a:prstGeom prst="ellipse">
            <a:avLst/>
          </a:prstGeom>
          <a:solidFill>
            <a:srgbClr val="000000"/>
          </a:solidFill>
          <a:ln w="28575">
            <a:solidFill>
              <a:schemeClr val="tx1"/>
            </a:solidFill>
            <a:round/>
            <a:headEnd type="none" w="sm" len="sm"/>
            <a:tailEnd type="none" w="sm" len="sm"/>
          </a:ln>
          <a:effectLst/>
        </p:spPr>
        <p:txBody>
          <a:bodyPr wrap="none" anchor="ctr"/>
          <a:lstStyle/>
          <a:p>
            <a:endParaRPr lang="en-US"/>
          </a:p>
        </p:txBody>
      </p:sp>
      <p:sp>
        <p:nvSpPr>
          <p:cNvPr id="377873" name="Text Box 17"/>
          <p:cNvSpPr txBox="1">
            <a:spLocks noChangeArrowheads="1"/>
          </p:cNvSpPr>
          <p:nvPr/>
        </p:nvSpPr>
        <p:spPr bwMode="gray">
          <a:xfrm>
            <a:off x="7115175" y="3810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b="1">
                <a:solidFill>
                  <a:srgbClr val="0000FF"/>
                </a:solidFill>
                <a:latin typeface="Arial" charset="0"/>
              </a:rPr>
              <a:t>	</a:t>
            </a:r>
            <a:r>
              <a:rPr lang="en-US" sz="1400" b="1">
                <a:solidFill>
                  <a:schemeClr val="folHlink"/>
                </a:solidFill>
                <a:latin typeface="Arial" charset="0"/>
              </a:rPr>
              <a:t>Schema </a:t>
            </a:r>
            <a:r>
              <a:rPr lang="en-US" sz="1400" b="1">
                <a:solidFill>
                  <a:srgbClr val="0000FF"/>
                </a:solidFill>
                <a:latin typeface="Arial" charset="0"/>
              </a:rPr>
              <a:t>	</a:t>
            </a:r>
            <a:r>
              <a:rPr lang="en-US" sz="1400" b="1">
                <a:solidFill>
                  <a:schemeClr val="folHlink"/>
                </a:solidFill>
                <a:latin typeface="Arial" charset="0"/>
              </a:rPr>
              <a:t>Constraints</a:t>
            </a:r>
            <a:endParaRPr lang="en-US" sz="1400" b="1">
              <a:solidFill>
                <a:schemeClr val="tx1"/>
              </a:solidFill>
              <a:latin typeface="Arial" charset="0"/>
            </a:endParaRPr>
          </a:p>
          <a:p>
            <a:pPr algn="l" defTabSz="228600">
              <a:spcBef>
                <a:spcPct val="0"/>
              </a:spcBef>
            </a:pPr>
            <a:r>
              <a:rPr lang="en-US" sz="1400" b="1">
                <a:solidFill>
                  <a:schemeClr val="folHlink"/>
                </a:solidFill>
                <a:latin typeface="Arial" charset="0"/>
              </a:rPr>
              <a:t>	Indexes</a:t>
            </a:r>
          </a:p>
          <a:p>
            <a:pPr algn="l" defTabSz="228600">
              <a:spcBef>
                <a:spcPct val="0"/>
              </a:spcBef>
            </a:pPr>
            <a:r>
              <a:rPr lang="en-US" sz="1400" b="1">
                <a:solidFill>
                  <a:schemeClr val="folHlink"/>
                </a:solidFill>
                <a:latin typeface="Arial" charset="0"/>
              </a:rPr>
              <a:t>	Views</a:t>
            </a:r>
          </a:p>
          <a:p>
            <a:pPr algn="l" defTabSz="228600">
              <a:spcBef>
                <a:spcPct val="0"/>
              </a:spcBef>
            </a:pPr>
            <a:r>
              <a:rPr lang="en-US" sz="1400" b="1">
                <a:solidFill>
                  <a:srgbClr val="0000FF"/>
                </a:solidFill>
                <a:latin typeface="Arial" charset="0"/>
              </a:rPr>
              <a:t>&gt;	Sequences</a:t>
            </a:r>
            <a:endParaRPr lang="en-US" sz="1400" b="1">
              <a:solidFill>
                <a:schemeClr val="tx1"/>
              </a:solidFill>
              <a:latin typeface="Arial" charset="0"/>
            </a:endParaRPr>
          </a:p>
          <a:p>
            <a:pPr algn="l" defTabSz="228600">
              <a:spcBef>
                <a:spcPct val="0"/>
              </a:spcBef>
            </a:pPr>
            <a:r>
              <a:rPr lang="en-US" sz="1400" b="1">
                <a:solidFill>
                  <a:schemeClr val="tx1"/>
                </a:solidFill>
                <a:latin typeface="Arial" charset="0"/>
              </a:rPr>
              <a:t>	Temp Tables</a:t>
            </a:r>
          </a:p>
          <a:p>
            <a:pPr algn="l" defTabSz="228600">
              <a:spcBef>
                <a:spcPct val="0"/>
              </a:spcBef>
            </a:pPr>
            <a:r>
              <a:rPr lang="en-US" sz="1400" b="1">
                <a:solidFill>
                  <a:schemeClr val="tx1"/>
                </a:solidFill>
                <a:latin typeface="Arial" charset="0"/>
              </a:rPr>
              <a:t>	Data Dict</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t>Schemas</a:t>
            </a:r>
            <a:br>
              <a:rPr lang="en-US"/>
            </a:br>
            <a:r>
              <a:rPr lang="en-US" altLang="en-US"/>
              <a:t>Full Notes Page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t>Creating a Sequence</a:t>
            </a:r>
          </a:p>
        </p:txBody>
      </p:sp>
      <p:pic>
        <p:nvPicPr>
          <p:cNvPr id="379907" name="Picture 3" descr="C:\data\ILT\DBA_I_update\Rev_post_pilot\graphics\less07\create_sequence.gif"/>
          <p:cNvPicPr>
            <a:picLocks noChangeAspect="1" noChangeArrowheads="1"/>
          </p:cNvPicPr>
          <p:nvPr/>
        </p:nvPicPr>
        <p:blipFill>
          <a:blip r:embed="rId3" cstate="print"/>
          <a:srcRect/>
          <a:stretch>
            <a:fillRect/>
          </a:stretch>
        </p:blipFill>
        <p:spPr bwMode="gray">
          <a:xfrm>
            <a:off x="609600" y="1219200"/>
            <a:ext cx="5770563" cy="4872038"/>
          </a:xfrm>
          <a:prstGeom prst="rect">
            <a:avLst/>
          </a:prstGeom>
          <a:noFill/>
          <a:ln w="28575">
            <a:solidFill>
              <a:schemeClr val="tx1"/>
            </a:solidFill>
            <a:miter lim="800000"/>
            <a:headEnd/>
            <a:tailEnd/>
          </a:ln>
        </p:spPr>
      </p:pic>
      <p:pic>
        <p:nvPicPr>
          <p:cNvPr id="379908" name="Picture 4" descr="C:\data\ILT\DBA_I_update\Rev_post_pilot\graphics\less07\create_sequence_show_sql.gif"/>
          <p:cNvPicPr>
            <a:picLocks noChangeAspect="1" noChangeArrowheads="1"/>
          </p:cNvPicPr>
          <p:nvPr/>
        </p:nvPicPr>
        <p:blipFill>
          <a:blip r:embed="rId4" cstate="print"/>
          <a:srcRect/>
          <a:stretch>
            <a:fillRect/>
          </a:stretch>
        </p:blipFill>
        <p:spPr bwMode="gray">
          <a:xfrm>
            <a:off x="2667000" y="1878013"/>
            <a:ext cx="5791200" cy="865187"/>
          </a:xfrm>
          <a:prstGeom prst="rect">
            <a:avLst/>
          </a:prstGeom>
          <a:noFill/>
          <a:ln w="28575">
            <a:solidFill>
              <a:schemeClr val="tx1"/>
            </a:solidFill>
            <a:miter lim="800000"/>
            <a:headEnd/>
            <a:tailEnd/>
          </a:ln>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t>Creating a Sequence</a:t>
            </a:r>
            <a:r>
              <a:rPr lang="en-US" altLang="en-US"/>
              <a:t> </a:t>
            </a:r>
            <a:br>
              <a:rPr lang="en-US" altLang="en-US"/>
            </a:br>
            <a:r>
              <a:rPr lang="en-US" altLang="en-US"/>
              <a:t>Full Notes Page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t>Using a Sequence</a:t>
            </a:r>
          </a:p>
        </p:txBody>
      </p:sp>
      <p:sp>
        <p:nvSpPr>
          <p:cNvPr id="384006" name="Rectangle 6"/>
          <p:cNvSpPr>
            <a:spLocks noChangeArrowheads="1"/>
          </p:cNvSpPr>
          <p:nvPr/>
        </p:nvSpPr>
        <p:spPr bwMode="blackGray">
          <a:xfrm>
            <a:off x="609600" y="1025525"/>
            <a:ext cx="7924800" cy="46894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lnSpc>
                <a:spcPct val="125000"/>
              </a:lnSpc>
              <a:spcBef>
                <a:spcPct val="0"/>
              </a:spcBef>
              <a:buClrTx/>
              <a:buFontTx/>
              <a:buNone/>
              <a:tabLst>
                <a:tab pos="400050" algn="r"/>
                <a:tab pos="673100" algn="l"/>
              </a:tabLst>
            </a:pPr>
            <a:r>
              <a:rPr lang="en-US" sz="2000" b="1">
                <a:solidFill>
                  <a:schemeClr val="bg2"/>
                </a:solidFill>
                <a:latin typeface="Courier New" pitchFamily="49" charset="0"/>
              </a:rPr>
              <a:t>SQL&gt; CREATE TABLE orders </a:t>
            </a:r>
            <a:br>
              <a:rPr lang="en-US" sz="2000" b="1">
                <a:solidFill>
                  <a:schemeClr val="bg2"/>
                </a:solidFill>
                <a:latin typeface="Courier New" pitchFamily="49" charset="0"/>
              </a:rPr>
            </a:br>
            <a:r>
              <a:rPr lang="en-US" sz="2000" b="1">
                <a:solidFill>
                  <a:schemeClr val="bg2"/>
                </a:solidFill>
                <a:latin typeface="Courier New" pitchFamily="49" charset="0"/>
              </a:rPr>
              <a:t>  (id NUMBER,</a:t>
            </a:r>
            <a:br>
              <a:rPr lang="en-US" sz="2000" b="1">
                <a:solidFill>
                  <a:schemeClr val="bg2"/>
                </a:solidFill>
                <a:latin typeface="Courier New" pitchFamily="49" charset="0"/>
              </a:rPr>
            </a:br>
            <a:r>
              <a:rPr lang="en-US" sz="2000" b="1">
                <a:solidFill>
                  <a:schemeClr val="bg2"/>
                </a:solidFill>
                <a:latin typeface="Courier New" pitchFamily="49" charset="0"/>
              </a:rPr>
              <a:t>   ord_date DATE, </a:t>
            </a:r>
            <a:br>
              <a:rPr lang="en-US" sz="2000" b="1">
                <a:solidFill>
                  <a:schemeClr val="bg2"/>
                </a:solidFill>
                <a:latin typeface="Courier New" pitchFamily="49" charset="0"/>
              </a:rPr>
            </a:br>
            <a:r>
              <a:rPr lang="en-US" sz="2000" b="1">
                <a:solidFill>
                  <a:schemeClr val="bg2"/>
                </a:solidFill>
                <a:latin typeface="Courier New" pitchFamily="49" charset="0"/>
              </a:rPr>
              <a:t>   prod_id NUMBER,</a:t>
            </a:r>
          </a:p>
          <a:p>
            <a:pPr algn="l" defTabSz="400050" eaLnBrk="0" hangingPunct="0">
              <a:lnSpc>
                <a:spcPct val="125000"/>
              </a:lnSpc>
              <a:spcBef>
                <a:spcPct val="0"/>
              </a:spcBef>
              <a:buClrTx/>
              <a:buFontTx/>
              <a:buNone/>
              <a:tabLst>
                <a:tab pos="400050" algn="r"/>
                <a:tab pos="673100" algn="l"/>
              </a:tabLst>
            </a:pPr>
            <a:r>
              <a:rPr lang="en-US" sz="2000" b="1">
                <a:solidFill>
                  <a:schemeClr val="bg2"/>
                </a:solidFill>
                <a:latin typeface="Courier New" pitchFamily="49" charset="0"/>
              </a:rPr>
              <a:t>   prod_desc VARCHAR2(30)</a:t>
            </a:r>
            <a:br>
              <a:rPr lang="en-US" sz="2000" b="1">
                <a:solidFill>
                  <a:schemeClr val="bg2"/>
                </a:solidFill>
                <a:latin typeface="Courier New" pitchFamily="49" charset="0"/>
              </a:rPr>
            </a:br>
            <a:r>
              <a:rPr lang="en-US" sz="2000" b="1">
                <a:solidFill>
                  <a:schemeClr val="bg2"/>
                </a:solidFill>
                <a:latin typeface="Courier New" pitchFamily="49" charset="0"/>
              </a:rPr>
              <a:t>   );</a:t>
            </a:r>
          </a:p>
          <a:p>
            <a:pPr algn="l" defTabSz="400050" eaLnBrk="0" hangingPunct="0">
              <a:lnSpc>
                <a:spcPct val="125000"/>
              </a:lnSpc>
              <a:spcBef>
                <a:spcPct val="0"/>
              </a:spcBef>
              <a:buClrTx/>
              <a:buFontTx/>
              <a:buNone/>
              <a:tabLst>
                <a:tab pos="400050" algn="r"/>
                <a:tab pos="673100" algn="l"/>
              </a:tabLst>
            </a:pPr>
            <a:r>
              <a:rPr lang="en-US" sz="2000" b="1">
                <a:solidFill>
                  <a:schemeClr val="bg2"/>
                </a:solidFill>
                <a:latin typeface="Courier New" pitchFamily="49" charset="0"/>
              </a:rPr>
              <a:t>Table created.</a:t>
            </a:r>
          </a:p>
          <a:p>
            <a:pPr algn="l" defTabSz="400050" eaLnBrk="0" hangingPunct="0">
              <a:lnSpc>
                <a:spcPct val="125000"/>
              </a:lnSpc>
              <a:spcBef>
                <a:spcPct val="0"/>
              </a:spcBef>
              <a:buClrTx/>
              <a:buFontTx/>
              <a:buNone/>
              <a:tabLst>
                <a:tab pos="400050" algn="r"/>
                <a:tab pos="673100" algn="l"/>
              </a:tabLst>
            </a:pPr>
            <a:endParaRPr lang="en-US" sz="2000" b="1">
              <a:solidFill>
                <a:schemeClr val="bg2"/>
              </a:solidFill>
              <a:latin typeface="Courier New" pitchFamily="49" charset="0"/>
            </a:endParaRPr>
          </a:p>
          <a:p>
            <a:pPr algn="l" defTabSz="400050" eaLnBrk="0" hangingPunct="0">
              <a:lnSpc>
                <a:spcPct val="125000"/>
              </a:lnSpc>
              <a:spcBef>
                <a:spcPct val="0"/>
              </a:spcBef>
              <a:buClrTx/>
              <a:buFontTx/>
              <a:buNone/>
              <a:tabLst>
                <a:tab pos="400050" algn="r"/>
                <a:tab pos="673100" algn="l"/>
              </a:tabLst>
            </a:pPr>
            <a:r>
              <a:rPr lang="en-US" sz="2000" b="1">
                <a:solidFill>
                  <a:schemeClr val="bg2"/>
                </a:solidFill>
                <a:latin typeface="Courier New" pitchFamily="49" charset="0"/>
              </a:rPr>
              <a:t>SQL&gt; INSERT INTO orders VALUES ( abc_seq.NEXTVAL, sysdate, 1245009, 'Gizmo X');</a:t>
            </a:r>
          </a:p>
          <a:p>
            <a:pPr algn="l" defTabSz="400050" eaLnBrk="0" hangingPunct="0">
              <a:lnSpc>
                <a:spcPct val="125000"/>
              </a:lnSpc>
              <a:spcBef>
                <a:spcPct val="0"/>
              </a:spcBef>
              <a:buClrTx/>
              <a:buFontTx/>
              <a:buNone/>
              <a:tabLst>
                <a:tab pos="400050" algn="r"/>
                <a:tab pos="673100" algn="l"/>
              </a:tabLst>
            </a:pPr>
            <a:endParaRPr lang="en-US" sz="2000" b="1">
              <a:solidFill>
                <a:schemeClr val="bg2"/>
              </a:solidFill>
              <a:latin typeface="Courier New" pitchFamily="49" charset="0"/>
            </a:endParaRPr>
          </a:p>
          <a:p>
            <a:pPr algn="l" defTabSz="400050" eaLnBrk="0" hangingPunct="0">
              <a:lnSpc>
                <a:spcPct val="125000"/>
              </a:lnSpc>
              <a:spcBef>
                <a:spcPct val="0"/>
              </a:spcBef>
              <a:buClrTx/>
              <a:buFontTx/>
              <a:buNone/>
              <a:tabLst>
                <a:tab pos="400050" algn="r"/>
                <a:tab pos="673100" algn="l"/>
              </a:tabLst>
            </a:pPr>
            <a:r>
              <a:rPr lang="en-US" sz="2000" b="1">
                <a:solidFill>
                  <a:schemeClr val="bg2"/>
                </a:solidFill>
                <a:latin typeface="Courier New" pitchFamily="49" charset="0"/>
              </a:rPr>
              <a:t>1 row created. </a:t>
            </a:r>
          </a:p>
        </p:txBody>
      </p:sp>
      <p:sp>
        <p:nvSpPr>
          <p:cNvPr id="384007" name="Rectangle 7"/>
          <p:cNvSpPr>
            <a:spLocks noChangeArrowheads="1"/>
          </p:cNvSpPr>
          <p:nvPr/>
        </p:nvSpPr>
        <p:spPr bwMode="auto">
          <a:xfrm>
            <a:off x="5638800" y="4038600"/>
            <a:ext cx="2438400" cy="5334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6" name="Rectangle 8"/>
          <p:cNvSpPr>
            <a:spLocks noGrp="1" noChangeArrowheads="1"/>
          </p:cNvSpPr>
          <p:nvPr>
            <p:ph type="title"/>
          </p:nvPr>
        </p:nvSpPr>
        <p:spPr/>
        <p:txBody>
          <a:bodyPr/>
          <a:lstStyle/>
          <a:p>
            <a:r>
              <a:rPr lang="en-US"/>
              <a:t>Temporary Tables</a:t>
            </a:r>
          </a:p>
        </p:txBody>
      </p:sp>
      <p:sp>
        <p:nvSpPr>
          <p:cNvPr id="386057" name="Rectangle 9"/>
          <p:cNvSpPr>
            <a:spLocks noGrp="1" noChangeArrowheads="1"/>
          </p:cNvSpPr>
          <p:nvPr>
            <p:ph type="body" idx="1"/>
          </p:nvPr>
        </p:nvSpPr>
        <p:spPr>
          <a:xfrm>
            <a:off x="609600" y="1676400"/>
            <a:ext cx="7918450" cy="2235200"/>
          </a:xfrm>
        </p:spPr>
        <p:txBody>
          <a:bodyPr/>
          <a:lstStyle/>
          <a:p>
            <a:r>
              <a:rPr lang="en-US"/>
              <a:t>A temporary table:</a:t>
            </a:r>
          </a:p>
          <a:p>
            <a:pPr lvl="1"/>
            <a:r>
              <a:rPr lang="en-US"/>
              <a:t>Provides storage of data that is automatically cleaned up when the session or transaction ends</a:t>
            </a:r>
          </a:p>
          <a:p>
            <a:pPr lvl="1"/>
            <a:r>
              <a:rPr lang="en-US"/>
              <a:t>Provides private storage of data for each session</a:t>
            </a:r>
          </a:p>
          <a:p>
            <a:pPr lvl="1"/>
            <a:r>
              <a:rPr lang="en-US"/>
              <a:t>Is available for use to all sessions without affecting the private data of each session</a:t>
            </a:r>
          </a:p>
        </p:txBody>
      </p:sp>
      <p:pic>
        <p:nvPicPr>
          <p:cNvPr id="386052" name="Picture 4" descr="C:\data\ILT\DBA_I_AND_II_update\graphics\lesson6\temp_table025.gif"/>
          <p:cNvPicPr>
            <a:picLocks noChangeAspect="1" noChangeArrowheads="1"/>
          </p:cNvPicPr>
          <p:nvPr/>
        </p:nvPicPr>
        <p:blipFill>
          <a:blip r:embed="rId3" cstate="print"/>
          <a:srcRect/>
          <a:stretch>
            <a:fillRect/>
          </a:stretch>
        </p:blipFill>
        <p:spPr bwMode="gray">
          <a:xfrm>
            <a:off x="3109913" y="4530725"/>
            <a:ext cx="841375" cy="1416050"/>
          </a:xfrm>
          <a:prstGeom prst="rect">
            <a:avLst/>
          </a:prstGeom>
          <a:noFill/>
        </p:spPr>
      </p:pic>
      <p:pic>
        <p:nvPicPr>
          <p:cNvPr id="386053" name="Picture 5" descr="C:\data\ILT\DBA_I_AND_II_update\graphics\lesson6\temp_table025.gif"/>
          <p:cNvPicPr>
            <a:picLocks noChangeAspect="1" noChangeArrowheads="1"/>
          </p:cNvPicPr>
          <p:nvPr/>
        </p:nvPicPr>
        <p:blipFill>
          <a:blip r:embed="rId3" cstate="print">
            <a:lum bright="30000" contrast="14000"/>
          </a:blip>
          <a:srcRect/>
          <a:stretch>
            <a:fillRect/>
          </a:stretch>
        </p:blipFill>
        <p:spPr bwMode="gray">
          <a:xfrm>
            <a:off x="4143375" y="4530725"/>
            <a:ext cx="841375" cy="1416050"/>
          </a:xfrm>
          <a:prstGeom prst="rect">
            <a:avLst/>
          </a:prstGeom>
          <a:noFill/>
          <a:ln w="9525">
            <a:noFill/>
            <a:miter lim="800000"/>
            <a:headEnd/>
            <a:tailEnd/>
          </a:ln>
        </p:spPr>
      </p:pic>
      <p:pic>
        <p:nvPicPr>
          <p:cNvPr id="386054" name="Picture 6" descr="C:\data\ILT\DBA_I_AND_II_update\graphics\lesson6\conce059.gif"/>
          <p:cNvPicPr>
            <a:picLocks noChangeAspect="1" noChangeArrowheads="1"/>
          </p:cNvPicPr>
          <p:nvPr/>
        </p:nvPicPr>
        <p:blipFill>
          <a:blip r:embed="rId4" cstate="print"/>
          <a:srcRect/>
          <a:stretch>
            <a:fillRect/>
          </a:stretch>
        </p:blipFill>
        <p:spPr bwMode="gray">
          <a:xfrm>
            <a:off x="5257800" y="4114800"/>
            <a:ext cx="2046288" cy="1406525"/>
          </a:xfrm>
          <a:prstGeom prst="rect">
            <a:avLst/>
          </a:prstGeom>
          <a:noFill/>
        </p:spPr>
      </p:pic>
      <p:sp>
        <p:nvSpPr>
          <p:cNvPr id="386055" name="Text Box 7"/>
          <p:cNvSpPr txBox="1">
            <a:spLocks noChangeArrowheads="1"/>
          </p:cNvSpPr>
          <p:nvPr/>
        </p:nvSpPr>
        <p:spPr bwMode="gray">
          <a:xfrm>
            <a:off x="7115175" y="3810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b="1">
                <a:solidFill>
                  <a:srgbClr val="0000FF"/>
                </a:solidFill>
                <a:latin typeface="Arial" charset="0"/>
              </a:rPr>
              <a:t>	</a:t>
            </a:r>
            <a:r>
              <a:rPr lang="en-US" sz="1400" b="1">
                <a:solidFill>
                  <a:schemeClr val="folHlink"/>
                </a:solidFill>
                <a:latin typeface="Arial" charset="0"/>
              </a:rPr>
              <a:t>Schema </a:t>
            </a:r>
            <a:r>
              <a:rPr lang="en-US" sz="1400" b="1">
                <a:solidFill>
                  <a:srgbClr val="0000FF"/>
                </a:solidFill>
                <a:latin typeface="Arial" charset="0"/>
              </a:rPr>
              <a:t>	</a:t>
            </a:r>
            <a:r>
              <a:rPr lang="en-US" sz="1400" b="1">
                <a:solidFill>
                  <a:schemeClr val="folHlink"/>
                </a:solidFill>
                <a:latin typeface="Arial" charset="0"/>
              </a:rPr>
              <a:t>Constraints</a:t>
            </a:r>
            <a:endParaRPr lang="en-US" sz="1400" b="1">
              <a:solidFill>
                <a:schemeClr val="tx1"/>
              </a:solidFill>
              <a:latin typeface="Arial" charset="0"/>
            </a:endParaRPr>
          </a:p>
          <a:p>
            <a:pPr algn="l" defTabSz="228600">
              <a:spcBef>
                <a:spcPct val="0"/>
              </a:spcBef>
            </a:pPr>
            <a:r>
              <a:rPr lang="en-US" sz="1400" b="1">
                <a:solidFill>
                  <a:schemeClr val="folHlink"/>
                </a:solidFill>
                <a:latin typeface="Arial" charset="0"/>
              </a:rPr>
              <a:t>	Indexes</a:t>
            </a:r>
          </a:p>
          <a:p>
            <a:pPr algn="l" defTabSz="228600">
              <a:spcBef>
                <a:spcPct val="0"/>
              </a:spcBef>
            </a:pPr>
            <a:r>
              <a:rPr lang="en-US" sz="1400" b="1">
                <a:solidFill>
                  <a:schemeClr val="folHlink"/>
                </a:solidFill>
                <a:latin typeface="Arial" charset="0"/>
              </a:rPr>
              <a:t>	Views</a:t>
            </a:r>
          </a:p>
          <a:p>
            <a:pPr algn="l" defTabSz="228600">
              <a:spcBef>
                <a:spcPct val="0"/>
              </a:spcBef>
            </a:pPr>
            <a:r>
              <a:rPr lang="en-US" sz="1400" b="1">
                <a:solidFill>
                  <a:srgbClr val="0000FF"/>
                </a:solidFill>
                <a:latin typeface="Arial" charset="0"/>
              </a:rPr>
              <a:t>	</a:t>
            </a:r>
            <a:r>
              <a:rPr lang="en-US" sz="1400" b="1">
                <a:solidFill>
                  <a:schemeClr val="folHlink"/>
                </a:solidFill>
                <a:latin typeface="Arial" charset="0"/>
              </a:rPr>
              <a:t>Sequences</a:t>
            </a:r>
          </a:p>
          <a:p>
            <a:pPr algn="l" defTabSz="228600">
              <a:spcBef>
                <a:spcPct val="0"/>
              </a:spcBef>
            </a:pPr>
            <a:r>
              <a:rPr lang="en-US" sz="1400" b="1">
                <a:solidFill>
                  <a:srgbClr val="0000FF"/>
                </a:solidFill>
                <a:latin typeface="Arial" charset="0"/>
              </a:rPr>
              <a:t>&gt;	Temp Tables</a:t>
            </a:r>
            <a:r>
              <a:rPr lang="en-US" sz="1400" b="1">
                <a:solidFill>
                  <a:schemeClr val="tx1"/>
                </a:solidFill>
                <a:latin typeface="Arial" charset="0"/>
              </a:rPr>
              <a:t>	Data Dict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9" name="Rectangle 5"/>
          <p:cNvSpPr>
            <a:spLocks noGrp="1" noChangeArrowheads="1"/>
          </p:cNvSpPr>
          <p:nvPr>
            <p:ph type="title"/>
          </p:nvPr>
        </p:nvSpPr>
        <p:spPr/>
        <p:txBody>
          <a:bodyPr/>
          <a:lstStyle/>
          <a:p>
            <a:r>
              <a:rPr lang="en-US"/>
              <a:t>Temporary Tables: Considerations</a:t>
            </a:r>
          </a:p>
        </p:txBody>
      </p:sp>
      <p:sp>
        <p:nvSpPr>
          <p:cNvPr id="390150" name="Rectangle 6"/>
          <p:cNvSpPr>
            <a:spLocks noGrp="1" noChangeArrowheads="1"/>
          </p:cNvSpPr>
          <p:nvPr>
            <p:ph type="body" idx="1"/>
          </p:nvPr>
        </p:nvSpPr>
        <p:spPr>
          <a:xfrm>
            <a:off x="609600" y="1676400"/>
            <a:ext cx="7918450" cy="4535488"/>
          </a:xfrm>
        </p:spPr>
        <p:txBody>
          <a:bodyPr/>
          <a:lstStyle/>
          <a:p>
            <a:pPr lvl="1"/>
            <a:r>
              <a:rPr lang="en-US"/>
              <a:t>Use the </a:t>
            </a:r>
            <a:r>
              <a:rPr lang="en-US">
                <a:latin typeface="Courier New" pitchFamily="49" charset="0"/>
              </a:rPr>
              <a:t>GLOBAL</a:t>
            </a:r>
            <a:r>
              <a:rPr lang="en-US"/>
              <a:t> </a:t>
            </a:r>
            <a:r>
              <a:rPr lang="en-US">
                <a:latin typeface="Courier New" pitchFamily="49" charset="0"/>
              </a:rPr>
              <a:t>TEMPORARY</a:t>
            </a:r>
            <a:r>
              <a:rPr lang="en-US"/>
              <a:t> clause to create temporary tables:</a:t>
            </a:r>
          </a:p>
          <a:p>
            <a:pPr lvl="1"/>
            <a:endParaRPr lang="en-US"/>
          </a:p>
          <a:p>
            <a:pPr lvl="1"/>
            <a:endParaRPr lang="en-US"/>
          </a:p>
          <a:p>
            <a:pPr lvl="1"/>
            <a:endParaRPr lang="en-US"/>
          </a:p>
          <a:p>
            <a:pPr lvl="1"/>
            <a:endParaRPr lang="en-US"/>
          </a:p>
          <a:p>
            <a:pPr lvl="1"/>
            <a:r>
              <a:rPr lang="en-US"/>
              <a:t>Use the </a:t>
            </a:r>
            <a:r>
              <a:rPr lang="en-US">
                <a:latin typeface="Courier New" pitchFamily="49" charset="0"/>
              </a:rPr>
              <a:t>TRUNCATE TABLE</a:t>
            </a:r>
            <a:r>
              <a:rPr lang="en-US"/>
              <a:t> command to delete the contents of the table.</a:t>
            </a:r>
          </a:p>
          <a:p>
            <a:pPr lvl="1"/>
            <a:r>
              <a:rPr lang="en-US"/>
              <a:t>You can create the following on temporary tables:</a:t>
            </a:r>
          </a:p>
          <a:p>
            <a:pPr lvl="2"/>
            <a:r>
              <a:rPr lang="en-US"/>
              <a:t>Indexes</a:t>
            </a:r>
          </a:p>
          <a:p>
            <a:pPr lvl="2"/>
            <a:r>
              <a:rPr lang="en-US"/>
              <a:t>Views</a:t>
            </a:r>
          </a:p>
          <a:p>
            <a:pPr lvl="2"/>
            <a:r>
              <a:rPr lang="en-US"/>
              <a:t>Triggers</a:t>
            </a:r>
          </a:p>
        </p:txBody>
      </p:sp>
      <p:sp>
        <p:nvSpPr>
          <p:cNvPr id="390148" name="Rectangle 4"/>
          <p:cNvSpPr>
            <a:spLocks noChangeArrowheads="1"/>
          </p:cNvSpPr>
          <p:nvPr/>
        </p:nvSpPr>
        <p:spPr bwMode="blackGray">
          <a:xfrm>
            <a:off x="609600" y="2524125"/>
            <a:ext cx="7924800" cy="12604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lnSpc>
                <a:spcPct val="125000"/>
              </a:lnSpc>
              <a:spcBef>
                <a:spcPct val="0"/>
              </a:spcBef>
              <a:buClrTx/>
              <a:buFontTx/>
              <a:buNone/>
              <a:tabLst>
                <a:tab pos="400050" algn="r"/>
                <a:tab pos="673100" algn="l"/>
              </a:tabLst>
            </a:pPr>
            <a:r>
              <a:rPr lang="en-US" sz="2000" b="1">
                <a:solidFill>
                  <a:schemeClr val="bg2"/>
                </a:solidFill>
                <a:latin typeface="Courier New" pitchFamily="49" charset="0"/>
              </a:rPr>
              <a:t>CREATE GLOBAL TEMPORARY TABLE employees_temp</a:t>
            </a:r>
          </a:p>
          <a:p>
            <a:pPr algn="l" defTabSz="400050" eaLnBrk="0" hangingPunct="0">
              <a:lnSpc>
                <a:spcPct val="125000"/>
              </a:lnSpc>
              <a:spcBef>
                <a:spcPct val="0"/>
              </a:spcBef>
              <a:buClrTx/>
              <a:buFontTx/>
              <a:buNone/>
              <a:tabLst>
                <a:tab pos="400050" algn="r"/>
                <a:tab pos="673100" algn="l"/>
              </a:tabLst>
            </a:pPr>
            <a:r>
              <a:rPr lang="en-US" sz="2000" b="1">
                <a:solidFill>
                  <a:schemeClr val="bg2"/>
                </a:solidFill>
                <a:latin typeface="Courier New" pitchFamily="49" charset="0"/>
              </a:rPr>
              <a:t>ON COMMIT PRESERVE ROWS</a:t>
            </a:r>
          </a:p>
          <a:p>
            <a:pPr algn="l" defTabSz="400050" eaLnBrk="0" hangingPunct="0">
              <a:lnSpc>
                <a:spcPct val="125000"/>
              </a:lnSpc>
              <a:spcBef>
                <a:spcPct val="0"/>
              </a:spcBef>
              <a:buClrTx/>
              <a:buFontTx/>
              <a:buNone/>
              <a:tabLst>
                <a:tab pos="400050" algn="r"/>
                <a:tab pos="673100" algn="l"/>
              </a:tabLst>
            </a:pPr>
            <a:r>
              <a:rPr lang="en-US" sz="2000" b="1">
                <a:solidFill>
                  <a:schemeClr val="bg2"/>
                </a:solidFill>
                <a:latin typeface="Courier New" pitchFamily="49" charset="0"/>
              </a:rPr>
              <a:t>AS SELECT * FROM employees;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a:spLocks noGrp="1" noChangeArrowheads="1"/>
          </p:cNvSpPr>
          <p:nvPr>
            <p:ph type="title"/>
          </p:nvPr>
        </p:nvSpPr>
        <p:spPr/>
        <p:txBody>
          <a:bodyPr/>
          <a:lstStyle/>
          <a:p>
            <a:r>
              <a:rPr lang="en-US"/>
              <a:t>Summary</a:t>
            </a:r>
          </a:p>
        </p:txBody>
      </p:sp>
      <p:sp>
        <p:nvSpPr>
          <p:cNvPr id="400389" name="Rectangle 5"/>
          <p:cNvSpPr>
            <a:spLocks noGrp="1" noChangeArrowheads="1"/>
          </p:cNvSpPr>
          <p:nvPr>
            <p:ph type="body" idx="1"/>
          </p:nvPr>
        </p:nvSpPr>
        <p:spPr>
          <a:xfrm>
            <a:off x="609600" y="1676400"/>
            <a:ext cx="7918450" cy="3573463"/>
          </a:xfrm>
        </p:spPr>
        <p:txBody>
          <a:bodyPr/>
          <a:lstStyle/>
          <a:p>
            <a:r>
              <a:rPr lang="en-US"/>
              <a:t>In this lesson, you should have learned how to:</a:t>
            </a:r>
          </a:p>
          <a:p>
            <a:pPr lvl="1"/>
            <a:r>
              <a:rPr lang="en-US"/>
              <a:t>Define schema objects and data types</a:t>
            </a:r>
          </a:p>
          <a:p>
            <a:pPr lvl="1"/>
            <a:r>
              <a:rPr lang="en-US"/>
              <a:t>Create and modify tables</a:t>
            </a:r>
          </a:p>
          <a:p>
            <a:pPr lvl="1"/>
            <a:r>
              <a:rPr lang="en-US"/>
              <a:t>Define constraints</a:t>
            </a:r>
          </a:p>
          <a:p>
            <a:pPr lvl="1"/>
            <a:r>
              <a:rPr lang="en-US"/>
              <a:t>View the columns and contents of a table</a:t>
            </a:r>
          </a:p>
          <a:p>
            <a:pPr lvl="1"/>
            <a:r>
              <a:rPr lang="en-US"/>
              <a:t>Create indexes</a:t>
            </a:r>
          </a:p>
          <a:p>
            <a:pPr lvl="1"/>
            <a:r>
              <a:rPr lang="en-US"/>
              <a:t>Create views</a:t>
            </a:r>
          </a:p>
          <a:p>
            <a:pPr lvl="1"/>
            <a:r>
              <a:rPr lang="en-US"/>
              <a:t>Create sequences</a:t>
            </a:r>
          </a:p>
          <a:p>
            <a:pPr lvl="1"/>
            <a:r>
              <a:rPr lang="en-US"/>
              <a:t>Explain the use of temporary tables</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2052"/>
          <p:cNvSpPr>
            <a:spLocks noGrp="1" noChangeArrowheads="1"/>
          </p:cNvSpPr>
          <p:nvPr>
            <p:ph type="title"/>
          </p:nvPr>
        </p:nvSpPr>
        <p:spPr/>
        <p:txBody>
          <a:bodyPr/>
          <a:lstStyle/>
          <a:p>
            <a:r>
              <a:rPr lang="en-US"/>
              <a:t>Practice 8 Overview:</a:t>
            </a:r>
            <a:br>
              <a:rPr lang="en-US"/>
            </a:br>
            <a:r>
              <a:rPr lang="en-US"/>
              <a:t>Administering Schema Objects</a:t>
            </a:r>
          </a:p>
        </p:txBody>
      </p:sp>
      <p:sp>
        <p:nvSpPr>
          <p:cNvPr id="402437" name="Rectangle 2053"/>
          <p:cNvSpPr>
            <a:spLocks noGrp="1" noChangeArrowheads="1"/>
          </p:cNvSpPr>
          <p:nvPr>
            <p:ph type="body" idx="1"/>
          </p:nvPr>
        </p:nvSpPr>
        <p:spPr>
          <a:xfrm>
            <a:off x="609600" y="1676400"/>
            <a:ext cx="7918450" cy="2660650"/>
          </a:xfrm>
        </p:spPr>
        <p:txBody>
          <a:bodyPr/>
          <a:lstStyle/>
          <a:p>
            <a:r>
              <a:rPr lang="en-US"/>
              <a:t>This practice covers the following topics:</a:t>
            </a:r>
          </a:p>
          <a:p>
            <a:pPr lvl="1"/>
            <a:r>
              <a:rPr lang="en-US"/>
              <a:t>Creating tables with columns</a:t>
            </a:r>
          </a:p>
          <a:p>
            <a:pPr lvl="1"/>
            <a:r>
              <a:rPr lang="en-US"/>
              <a:t>Creating constraints:</a:t>
            </a:r>
          </a:p>
          <a:p>
            <a:pPr lvl="2"/>
            <a:r>
              <a:rPr lang="en-US">
                <a:latin typeface="Courier New" pitchFamily="49" charset="0"/>
              </a:rPr>
              <a:t>PRIMARY KEY</a:t>
            </a:r>
          </a:p>
          <a:p>
            <a:pPr lvl="2"/>
            <a:r>
              <a:rPr lang="en-US">
                <a:latin typeface="Courier New" pitchFamily="49" charset="0"/>
              </a:rPr>
              <a:t>FOREIGN KEY</a:t>
            </a:r>
          </a:p>
          <a:p>
            <a:pPr lvl="2"/>
            <a:r>
              <a:rPr lang="en-US">
                <a:latin typeface="Courier New" pitchFamily="49" charset="0"/>
              </a:rPr>
              <a:t>CHECK</a:t>
            </a:r>
            <a:endParaRPr lang="en-US"/>
          </a:p>
          <a:p>
            <a:pPr lvl="1"/>
            <a:r>
              <a:rPr lang="en-US"/>
              <a:t>Creating indexes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type="title"/>
          </p:nvPr>
        </p:nvSpPr>
        <p:spPr/>
        <p:txBody>
          <a:bodyPr/>
          <a:lstStyle/>
          <a:p>
            <a:r>
              <a:rPr lang="en-US"/>
              <a:t>Accessing Schema Objects</a:t>
            </a:r>
          </a:p>
        </p:txBody>
      </p:sp>
      <p:pic>
        <p:nvPicPr>
          <p:cNvPr id="312329" name="Picture 9" descr="C:\Documents and Settings\pvennapu\My Documents\courses\DBA1\graphics\ls8_5.gif"/>
          <p:cNvPicPr>
            <a:picLocks noChangeAspect="1" noChangeArrowheads="1"/>
          </p:cNvPicPr>
          <p:nvPr/>
        </p:nvPicPr>
        <p:blipFill>
          <a:blip r:embed="rId3" cstate="print"/>
          <a:srcRect/>
          <a:stretch>
            <a:fillRect/>
          </a:stretch>
        </p:blipFill>
        <p:spPr bwMode="auto">
          <a:xfrm>
            <a:off x="762000" y="1482725"/>
            <a:ext cx="7772400" cy="4524375"/>
          </a:xfrm>
          <a:prstGeom prst="rect">
            <a:avLst/>
          </a:prstGeom>
          <a:noFill/>
          <a:ln w="28575">
            <a:solidFill>
              <a:schemeClr val="tx1"/>
            </a:solidFill>
            <a:miter lim="800000"/>
            <a:headEnd/>
            <a:tailEnd/>
          </a:ln>
        </p:spPr>
      </p:pic>
      <p:pic>
        <p:nvPicPr>
          <p:cNvPr id="312330" name="Picture 10" descr="C:\Documents and Settings\pvennapu\My Documents\courses\DBA1\graphics\ls8_5.gif"/>
          <p:cNvPicPr>
            <a:picLocks noChangeAspect="1" noChangeArrowheads="1"/>
          </p:cNvPicPr>
          <p:nvPr/>
        </p:nvPicPr>
        <p:blipFill>
          <a:blip r:embed="rId4" cstate="print"/>
          <a:srcRect/>
          <a:stretch>
            <a:fillRect/>
          </a:stretch>
        </p:blipFill>
        <p:spPr bwMode="gray">
          <a:xfrm>
            <a:off x="600075" y="947738"/>
            <a:ext cx="7934325" cy="5334000"/>
          </a:xfrm>
          <a:prstGeom prst="rect">
            <a:avLst/>
          </a:prstGeom>
          <a:noFill/>
          <a:ln w="28575">
            <a:solidFill>
              <a:schemeClr val="tx1"/>
            </a:solidFill>
            <a:miter lim="800000"/>
            <a:headEnd/>
            <a:tailEnd/>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3" name="Rectangle 5"/>
          <p:cNvSpPr>
            <a:spLocks noGrp="1" noChangeArrowheads="1"/>
          </p:cNvSpPr>
          <p:nvPr>
            <p:ph type="title"/>
          </p:nvPr>
        </p:nvSpPr>
        <p:spPr/>
        <p:txBody>
          <a:bodyPr/>
          <a:lstStyle/>
          <a:p>
            <a:r>
              <a:rPr lang="en-US"/>
              <a:t>Naming Database Objects</a:t>
            </a:r>
          </a:p>
        </p:txBody>
      </p:sp>
      <p:sp>
        <p:nvSpPr>
          <p:cNvPr id="314374" name="Rectangle 6"/>
          <p:cNvSpPr>
            <a:spLocks noGrp="1" noChangeArrowheads="1"/>
          </p:cNvSpPr>
          <p:nvPr>
            <p:ph type="body" idx="1"/>
          </p:nvPr>
        </p:nvSpPr>
        <p:spPr>
          <a:xfrm>
            <a:off x="609600" y="1676400"/>
            <a:ext cx="7918450" cy="2965450"/>
          </a:xfrm>
        </p:spPr>
        <p:txBody>
          <a:bodyPr/>
          <a:lstStyle/>
          <a:p>
            <a:pPr lvl="1"/>
            <a:r>
              <a:rPr lang="en-US"/>
              <a:t>The length of names must be from 1 to 30 bytes, with these exceptions:</a:t>
            </a:r>
          </a:p>
          <a:p>
            <a:pPr lvl="2"/>
            <a:r>
              <a:rPr lang="en-US"/>
              <a:t>Names of databases are limited to 8 bytes.</a:t>
            </a:r>
          </a:p>
          <a:p>
            <a:pPr lvl="2"/>
            <a:r>
              <a:rPr lang="en-US"/>
              <a:t>Names of database links can be as long as 128 bytes.</a:t>
            </a:r>
          </a:p>
          <a:p>
            <a:pPr lvl="1"/>
            <a:r>
              <a:rPr lang="en-US"/>
              <a:t>Nonquoted names cannot be Oracle-reserved words.</a:t>
            </a:r>
          </a:p>
          <a:p>
            <a:pPr lvl="1"/>
            <a:r>
              <a:rPr lang="en-US"/>
              <a:t>Nonquoted names must begin with an alphabetic character from your database character set.</a:t>
            </a:r>
          </a:p>
          <a:p>
            <a:pPr lvl="1"/>
            <a:r>
              <a:rPr lang="en-US"/>
              <a:t>Quoted names are not recommended.</a:t>
            </a:r>
          </a:p>
        </p:txBody>
      </p:sp>
      <p:pic>
        <p:nvPicPr>
          <p:cNvPr id="314372" name="Picture 4"/>
          <p:cNvPicPr>
            <a:picLocks noChangeAspect="1" noChangeArrowheads="1"/>
          </p:cNvPicPr>
          <p:nvPr/>
        </p:nvPicPr>
        <p:blipFill>
          <a:blip r:embed="rId3" cstate="print"/>
          <a:srcRect/>
          <a:stretch>
            <a:fillRect/>
          </a:stretch>
        </p:blipFill>
        <p:spPr bwMode="gray">
          <a:xfrm>
            <a:off x="6705600" y="5257800"/>
            <a:ext cx="1390650" cy="838200"/>
          </a:xfrm>
          <a:prstGeom prst="rect">
            <a:avLst/>
          </a:prstGeom>
          <a:noFill/>
          <a:ln w="28575">
            <a:noFill/>
            <a:miter lim="800000"/>
            <a:headEnd type="none" w="sm" len="sm"/>
            <a:tailEnd type="none" w="sm" len="sm"/>
          </a:ln>
          <a:effec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Naming Database Objects</a:t>
            </a:r>
            <a:br>
              <a:rPr lang="en-US"/>
            </a:br>
            <a:r>
              <a:rPr lang="en-US" altLang="en-US"/>
              <a:t>Full Notes Page</a:t>
            </a:r>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6" name="Rectangle 12"/>
          <p:cNvSpPr>
            <a:spLocks noGrp="1" noChangeArrowheads="1"/>
          </p:cNvSpPr>
          <p:nvPr>
            <p:ph type="title"/>
          </p:nvPr>
        </p:nvSpPr>
        <p:spPr/>
        <p:txBody>
          <a:bodyPr/>
          <a:lstStyle/>
          <a:p>
            <a:r>
              <a:rPr lang="en-US"/>
              <a:t>Specifying Data Types in Tables</a:t>
            </a:r>
          </a:p>
        </p:txBody>
      </p:sp>
      <p:sp>
        <p:nvSpPr>
          <p:cNvPr id="318477" name="Rectangle 13"/>
          <p:cNvSpPr>
            <a:spLocks noGrp="1" noChangeArrowheads="1"/>
          </p:cNvSpPr>
          <p:nvPr>
            <p:ph type="body" idx="1"/>
          </p:nvPr>
        </p:nvSpPr>
        <p:spPr>
          <a:xfrm>
            <a:off x="609600" y="1676400"/>
            <a:ext cx="7918450" cy="3641725"/>
          </a:xfrm>
        </p:spPr>
        <p:txBody>
          <a:bodyPr/>
          <a:lstStyle/>
          <a:p>
            <a:r>
              <a:rPr lang="en-US"/>
              <a:t>Common data types:</a:t>
            </a:r>
          </a:p>
          <a:p>
            <a:pPr lvl="1"/>
            <a:r>
              <a:rPr lang="en-US">
                <a:latin typeface="Courier New" pitchFamily="49" charset="0"/>
              </a:rPr>
              <a:t>CHAR(</a:t>
            </a:r>
            <a:r>
              <a:rPr lang="en-US" i="1">
                <a:latin typeface="Courier New" pitchFamily="49" charset="0"/>
              </a:rPr>
              <a:t>size </a:t>
            </a:r>
            <a:r>
              <a:rPr lang="en-US">
                <a:latin typeface="Courier New" pitchFamily="49" charset="0"/>
              </a:rPr>
              <a:t>[BYTE|CHAR]</a:t>
            </a:r>
            <a:r>
              <a:rPr lang="en-US"/>
              <a:t>): Fixed-length character data of </a:t>
            </a:r>
            <a:r>
              <a:rPr lang="en-US" i="1">
                <a:latin typeface="Courier New" pitchFamily="49" charset="0"/>
              </a:rPr>
              <a:t>size</a:t>
            </a:r>
            <a:r>
              <a:rPr lang="en-US"/>
              <a:t> bytes or characters</a:t>
            </a:r>
          </a:p>
          <a:p>
            <a:pPr lvl="1"/>
            <a:r>
              <a:rPr lang="en-US">
                <a:latin typeface="Courier New" pitchFamily="49" charset="0"/>
              </a:rPr>
              <a:t>VARCHAR2(</a:t>
            </a:r>
            <a:r>
              <a:rPr lang="en-US" i="1">
                <a:latin typeface="Courier New" pitchFamily="49" charset="0"/>
              </a:rPr>
              <a:t>size </a:t>
            </a:r>
            <a:r>
              <a:rPr lang="en-US">
                <a:latin typeface="Courier New" pitchFamily="49" charset="0"/>
              </a:rPr>
              <a:t>[BYTE|CHAR]</a:t>
            </a:r>
            <a:r>
              <a:rPr lang="en-US"/>
              <a:t>): Variable-length character string having a maximum length of </a:t>
            </a:r>
            <a:r>
              <a:rPr lang="en-US" i="1">
                <a:latin typeface="Courier New" pitchFamily="49" charset="0"/>
              </a:rPr>
              <a:t>size</a:t>
            </a:r>
            <a:r>
              <a:rPr lang="en-US"/>
              <a:t> bytes or characters</a:t>
            </a:r>
          </a:p>
          <a:p>
            <a:pPr lvl="1"/>
            <a:r>
              <a:rPr lang="en-US">
                <a:latin typeface="Courier New" pitchFamily="49" charset="0"/>
              </a:rPr>
              <a:t>DATE</a:t>
            </a:r>
            <a:r>
              <a:rPr lang="en-US"/>
              <a:t>: Valid date ranging from January 1, 4712 (B.C.), through December 31, 9999 (A.D.)</a:t>
            </a:r>
          </a:p>
          <a:p>
            <a:pPr lvl="1"/>
            <a:r>
              <a:rPr lang="en-US">
                <a:latin typeface="Courier New" pitchFamily="49" charset="0"/>
              </a:rPr>
              <a:t>NUMBER(</a:t>
            </a:r>
            <a:r>
              <a:rPr lang="en-US" i="1">
                <a:latin typeface="Courier New" pitchFamily="49" charset="0"/>
              </a:rPr>
              <a:t>p</a:t>
            </a:r>
            <a:r>
              <a:rPr lang="en-US">
                <a:latin typeface="Courier New" pitchFamily="49" charset="0"/>
              </a:rPr>
              <a:t>,</a:t>
            </a:r>
            <a:r>
              <a:rPr lang="en-US" i="1">
                <a:latin typeface="Courier New" pitchFamily="49" charset="0"/>
              </a:rPr>
              <a:t>s</a:t>
            </a:r>
            <a:r>
              <a:rPr lang="en-US"/>
              <a:t>): Number with precision </a:t>
            </a:r>
            <a:r>
              <a:rPr lang="en-US" i="1">
                <a:latin typeface="Courier New" pitchFamily="49" charset="0"/>
              </a:rPr>
              <a:t>p</a:t>
            </a:r>
            <a:r>
              <a:rPr lang="en-US"/>
              <a:t> and </a:t>
            </a:r>
            <a:br>
              <a:rPr lang="en-US"/>
            </a:br>
            <a:r>
              <a:rPr lang="en-US"/>
              <a:t>scale </a:t>
            </a:r>
            <a:r>
              <a:rPr lang="en-US" i="1">
                <a:latin typeface="Courier New" pitchFamily="49" charset="0"/>
              </a:rPr>
              <a:t>s</a:t>
            </a:r>
          </a:p>
        </p:txBody>
      </p:sp>
      <p:grpSp>
        <p:nvGrpSpPr>
          <p:cNvPr id="318468" name="Group 4"/>
          <p:cNvGrpSpPr>
            <a:grpSpLocks/>
          </p:cNvGrpSpPr>
          <p:nvPr/>
        </p:nvGrpSpPr>
        <p:grpSpPr bwMode="auto">
          <a:xfrm>
            <a:off x="6553200" y="5334000"/>
            <a:ext cx="838200" cy="838200"/>
            <a:chOff x="2592" y="3072"/>
            <a:chExt cx="624" cy="576"/>
          </a:xfrm>
        </p:grpSpPr>
        <p:pic>
          <p:nvPicPr>
            <p:cNvPr id="318469" name="Picture 5" descr="Symbols: Number 4"/>
            <p:cNvPicPr>
              <a:picLocks noChangeAspect="1" noChangeArrowheads="1"/>
            </p:cNvPicPr>
            <p:nvPr/>
          </p:nvPicPr>
          <p:blipFill>
            <a:blip r:embed="rId3" cstate="print"/>
            <a:srcRect/>
            <a:stretch>
              <a:fillRect/>
            </a:stretch>
          </p:blipFill>
          <p:spPr bwMode="gray">
            <a:xfrm>
              <a:off x="2592" y="3216"/>
              <a:ext cx="310" cy="432"/>
            </a:xfrm>
            <a:prstGeom prst="rect">
              <a:avLst/>
            </a:prstGeom>
            <a:noFill/>
          </p:spPr>
        </p:pic>
        <p:pic>
          <p:nvPicPr>
            <p:cNvPr id="318470" name="Picture 6" descr="Symbols: Number 2"/>
            <p:cNvPicPr>
              <a:picLocks noChangeAspect="1" noChangeArrowheads="1"/>
            </p:cNvPicPr>
            <p:nvPr/>
          </p:nvPicPr>
          <p:blipFill>
            <a:blip r:embed="rId4" cstate="print"/>
            <a:srcRect/>
            <a:stretch>
              <a:fillRect/>
            </a:stretch>
          </p:blipFill>
          <p:spPr bwMode="gray">
            <a:xfrm>
              <a:off x="2928" y="3072"/>
              <a:ext cx="288" cy="482"/>
            </a:xfrm>
            <a:prstGeom prst="rect">
              <a:avLst/>
            </a:prstGeom>
            <a:noFill/>
          </p:spPr>
        </p:pic>
      </p:grpSp>
      <p:pic>
        <p:nvPicPr>
          <p:cNvPr id="318471" name="Picture 7" descr="Time: Calendar, Pages"/>
          <p:cNvPicPr>
            <a:picLocks noChangeAspect="1" noChangeArrowheads="1"/>
          </p:cNvPicPr>
          <p:nvPr/>
        </p:nvPicPr>
        <p:blipFill>
          <a:blip r:embed="rId5" cstate="print"/>
          <a:srcRect/>
          <a:stretch>
            <a:fillRect/>
          </a:stretch>
        </p:blipFill>
        <p:spPr bwMode="gray">
          <a:xfrm>
            <a:off x="4191000" y="5054600"/>
            <a:ext cx="1008063" cy="1295400"/>
          </a:xfrm>
          <a:prstGeom prst="rect">
            <a:avLst/>
          </a:prstGeom>
          <a:noFill/>
        </p:spPr>
      </p:pic>
      <p:grpSp>
        <p:nvGrpSpPr>
          <p:cNvPr id="318472" name="Group 8"/>
          <p:cNvGrpSpPr>
            <a:grpSpLocks/>
          </p:cNvGrpSpPr>
          <p:nvPr/>
        </p:nvGrpSpPr>
        <p:grpSpPr bwMode="auto">
          <a:xfrm>
            <a:off x="1828800" y="5257800"/>
            <a:ext cx="1295400" cy="990600"/>
            <a:chOff x="710" y="3024"/>
            <a:chExt cx="1190" cy="962"/>
          </a:xfrm>
        </p:grpSpPr>
        <p:pic>
          <p:nvPicPr>
            <p:cNvPr id="318473" name="Picture 9" descr="Symbols: English Character, Letter A"/>
            <p:cNvPicPr>
              <a:picLocks noChangeAspect="1" noChangeArrowheads="1"/>
            </p:cNvPicPr>
            <p:nvPr/>
          </p:nvPicPr>
          <p:blipFill>
            <a:blip r:embed="rId6" cstate="print"/>
            <a:srcRect/>
            <a:stretch>
              <a:fillRect/>
            </a:stretch>
          </p:blipFill>
          <p:spPr bwMode="gray">
            <a:xfrm>
              <a:off x="710" y="3504"/>
              <a:ext cx="419" cy="482"/>
            </a:xfrm>
            <a:prstGeom prst="rect">
              <a:avLst/>
            </a:prstGeom>
            <a:noFill/>
          </p:spPr>
        </p:pic>
        <p:pic>
          <p:nvPicPr>
            <p:cNvPr id="318474" name="Picture 10" descr="Symbols: English Character, Letter B"/>
            <p:cNvPicPr>
              <a:picLocks noChangeAspect="1" noChangeArrowheads="1"/>
            </p:cNvPicPr>
            <p:nvPr/>
          </p:nvPicPr>
          <p:blipFill>
            <a:blip r:embed="rId7" cstate="print"/>
            <a:srcRect/>
            <a:stretch>
              <a:fillRect/>
            </a:stretch>
          </p:blipFill>
          <p:spPr bwMode="gray">
            <a:xfrm>
              <a:off x="1152" y="3264"/>
              <a:ext cx="361" cy="489"/>
            </a:xfrm>
            <a:prstGeom prst="rect">
              <a:avLst/>
            </a:prstGeom>
            <a:noFill/>
          </p:spPr>
        </p:pic>
        <p:pic>
          <p:nvPicPr>
            <p:cNvPr id="318475" name="Picture 11" descr="Symbols: English Character, Letter C"/>
            <p:cNvPicPr>
              <a:picLocks noChangeAspect="1" noChangeArrowheads="1"/>
            </p:cNvPicPr>
            <p:nvPr/>
          </p:nvPicPr>
          <p:blipFill>
            <a:blip r:embed="rId8" cstate="print"/>
            <a:srcRect/>
            <a:stretch>
              <a:fillRect/>
            </a:stretch>
          </p:blipFill>
          <p:spPr bwMode="gray">
            <a:xfrm>
              <a:off x="1536" y="3024"/>
              <a:ext cx="364" cy="480"/>
            </a:xfrm>
            <a:prstGeom prst="rect">
              <a:avLst/>
            </a:prstGeom>
            <a:noFill/>
          </p:spPr>
        </p:pic>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t>Specifying Data Types in Tables</a:t>
            </a:r>
            <a:br>
              <a:rPr lang="en-US"/>
            </a:br>
            <a:r>
              <a:rPr lang="en-US" altLang="en-US"/>
              <a:t>Full Notes Page</a:t>
            </a:r>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E:\project data\EPB\11i EPB Mini-pack B BPA and Security Admin Responsibilities\Original BPA and Security Files from OUCWR\D18970GC11_ppt\OU6.pot</Template>
  <TotalTime>3595</TotalTime>
  <Words>7974</Words>
  <Application>Microsoft Office PowerPoint</Application>
  <PresentationFormat>On-screen Show (4:3)</PresentationFormat>
  <Paragraphs>664</Paragraphs>
  <Slides>46</Slides>
  <Notes>46</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Times New Roman</vt:lpstr>
      <vt:lpstr>Arial</vt:lpstr>
      <vt:lpstr>Courier New</vt:lpstr>
      <vt:lpstr>SimSun</vt:lpstr>
      <vt:lpstr>OU6</vt:lpstr>
      <vt:lpstr>Managing Schema Objects</vt:lpstr>
      <vt:lpstr>Objectives</vt:lpstr>
      <vt:lpstr>What Is a Schema?</vt:lpstr>
      <vt:lpstr>Schemas Full Notes Page</vt:lpstr>
      <vt:lpstr>Accessing Schema Objects</vt:lpstr>
      <vt:lpstr>Naming Database Objects</vt:lpstr>
      <vt:lpstr>Naming Database Objects Full Notes Page</vt:lpstr>
      <vt:lpstr>Specifying Data Types in Tables</vt:lpstr>
      <vt:lpstr>Specifying Data Types in Tables Full Notes Page</vt:lpstr>
      <vt:lpstr>Specifying Data Types in Tables Full Notes Page</vt:lpstr>
      <vt:lpstr>Creating and Modifying Tables</vt:lpstr>
      <vt:lpstr>Creating and Modifying Tables </vt:lpstr>
      <vt:lpstr>Understanding Data Integrity</vt:lpstr>
      <vt:lpstr>Understanding Data Integrity Full Notes Page</vt:lpstr>
      <vt:lpstr>Defining Constraints</vt:lpstr>
      <vt:lpstr>Constraint Violations</vt:lpstr>
      <vt:lpstr>Constraint States</vt:lpstr>
      <vt:lpstr>Constraint States Full Notes Page</vt:lpstr>
      <vt:lpstr>Constraint Checking</vt:lpstr>
      <vt:lpstr>Notes Only</vt:lpstr>
      <vt:lpstr>Creating Constraints with SQL: Examples</vt:lpstr>
      <vt:lpstr>Notes Only</vt:lpstr>
      <vt:lpstr>Viewing the Columns in a Table</vt:lpstr>
      <vt:lpstr>Viewing the Contents of a Table</vt:lpstr>
      <vt:lpstr>Actions with Tables</vt:lpstr>
      <vt:lpstr>Dropping a Table</vt:lpstr>
      <vt:lpstr>Truncating a Table</vt:lpstr>
      <vt:lpstr>Indexes</vt:lpstr>
      <vt:lpstr>Types of Indexes</vt:lpstr>
      <vt:lpstr>B-Tree Index</vt:lpstr>
      <vt:lpstr>B-Tree Index  Full Notes Page</vt:lpstr>
      <vt:lpstr>Bitmap Indexes</vt:lpstr>
      <vt:lpstr>Bitmap Indexes  Full Notes Page</vt:lpstr>
      <vt:lpstr>Index Options</vt:lpstr>
      <vt:lpstr>Index Options Full Notes Page</vt:lpstr>
      <vt:lpstr>Creating Indexes</vt:lpstr>
      <vt:lpstr>Views</vt:lpstr>
      <vt:lpstr>Creating Views</vt:lpstr>
      <vt:lpstr>Sequences</vt:lpstr>
      <vt:lpstr>Creating a Sequence</vt:lpstr>
      <vt:lpstr>Creating a Sequence  Full Notes Page</vt:lpstr>
      <vt:lpstr>Using a Sequence</vt:lpstr>
      <vt:lpstr>Temporary Tables</vt:lpstr>
      <vt:lpstr>Temporary Tables: Considerations</vt:lpstr>
      <vt:lpstr>Summary</vt:lpstr>
      <vt:lpstr>Practice 8 Overview: Administering Schema Objects</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creator>Internal Systems</dc:creator>
  <cp:lastModifiedBy>ha</cp:lastModifiedBy>
  <cp:revision>99</cp:revision>
  <cp:lastPrinted>2002-03-28T23:57:22Z</cp:lastPrinted>
  <dcterms:created xsi:type="dcterms:W3CDTF">2006-01-17T11:30:56Z</dcterms:created>
  <dcterms:modified xsi:type="dcterms:W3CDTF">2015-04-29T16:26:38Z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