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2"/>
  </p:notesMasterIdLst>
  <p:handoutMasterIdLst>
    <p:handoutMasterId r:id="rId23"/>
  </p:handoutMasterIdLst>
  <p:sldIdLst>
    <p:sldId id="316" r:id="rId2"/>
    <p:sldId id="317" r:id="rId3"/>
    <p:sldId id="319" r:id="rId4"/>
    <p:sldId id="335" r:id="rId5"/>
    <p:sldId id="321" r:id="rId6"/>
    <p:sldId id="322" r:id="rId7"/>
    <p:sldId id="323" r:id="rId8"/>
    <p:sldId id="324" r:id="rId9"/>
    <p:sldId id="325" r:id="rId10"/>
    <p:sldId id="336" r:id="rId11"/>
    <p:sldId id="327" r:id="rId12"/>
    <p:sldId id="328" r:id="rId13"/>
    <p:sldId id="329" r:id="rId14"/>
    <p:sldId id="330" r:id="rId15"/>
    <p:sldId id="331" r:id="rId16"/>
    <p:sldId id="334" r:id="rId17"/>
    <p:sldId id="337" r:id="rId18"/>
    <p:sldId id="332" r:id="rId19"/>
    <p:sldId id="333" r:id="rId20"/>
    <p:sldId id="338" r:id="rId21"/>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79" autoAdjust="0"/>
    <p:restoredTop sz="55730" autoAdjust="0"/>
  </p:normalViewPr>
  <p:slideViewPr>
    <p:cSldViewPr>
      <p:cViewPr>
        <p:scale>
          <a:sx n="75" d="100"/>
          <a:sy n="75" d="100"/>
        </p:scale>
        <p:origin x="-1734" y="-30"/>
      </p:cViewPr>
      <p:guideLst>
        <p:guide orient="horz" pos="2160"/>
        <p:guide orient="horz" pos="960"/>
        <p:guide orient="horz" pos="480"/>
        <p:guide pos="2880"/>
        <p:guide pos="384"/>
        <p:guide pos="480"/>
        <p:guide pos="768"/>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15" d="100"/>
          <a:sy n="115" d="100"/>
        </p:scale>
        <p:origin x="-1662" y="2556"/>
      </p:cViewPr>
      <p:guideLst>
        <p:guide orient="horz" pos="288"/>
        <p:guide orient="horz" pos="3312"/>
        <p:guide orient="horz" pos="3456"/>
        <p:guide pos="2202"/>
        <p:guide pos="288"/>
        <p:guide pos="384"/>
        <p:guide pos="432"/>
        <p:guide pos="57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9.xml"/><Relationship Id="rId5" Type="http://schemas.openxmlformats.org/officeDocument/2006/relationships/slide" Target="slides/slide11.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smtClean="0"/>
            </a:lvl1pPr>
          </a:lstStyle>
          <a:p>
            <a:pPr>
              <a:defRPr/>
            </a:pPr>
            <a:endParaRPr lang="en-US" alt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smtClean="0"/>
            </a:lvl1pPr>
          </a:lstStyle>
          <a:p>
            <a:pPr>
              <a:defRPr/>
            </a:pPr>
            <a:endParaRPr lang="en-US" alt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smtClean="0"/>
            </a:lvl1pPr>
          </a:lstStyle>
          <a:p>
            <a:pPr>
              <a:defRPr/>
            </a:pPr>
            <a:endParaRPr lang="en-US" alt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smtClean="0"/>
            </a:lvl1pPr>
          </a:lstStyle>
          <a:p>
            <a:pPr>
              <a:defRPr/>
            </a:pPr>
            <a:fld id="{8B078BB7-C0D7-4329-8D10-AC327934C9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915" tIns="12915" rIns="12915" bIns="12915"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3556" name="NotesMaster_TextBoxGuide" hidden="1"/>
          <p:cNvSpPr>
            <a:spLocks noChangeShapeType="1"/>
          </p:cNvSpPr>
          <p:nvPr/>
        </p:nvSpPr>
        <p:spPr bwMode="auto">
          <a:xfrm>
            <a:off x="457200" y="8875713"/>
            <a:ext cx="6076950" cy="0"/>
          </a:xfrm>
          <a:prstGeom prst="line">
            <a:avLst/>
          </a:prstGeom>
          <a:noFill/>
          <a:ln w="9525">
            <a:solidFill>
              <a:srgbClr val="008200"/>
            </a:solidFill>
            <a:prstDash val="sysDot"/>
            <a:round/>
            <a:headEnd/>
            <a:tailEnd/>
          </a:ln>
          <a:effectLst/>
        </p:spPr>
        <p:txBody>
          <a:bodyPr wrap="none" anchor="ctr"/>
          <a:lstStyle/>
          <a:p>
            <a:endParaRPr lang="en-US"/>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100" smtClean="0"/>
            </a:lvl1pPr>
          </a:lstStyle>
          <a:p>
            <a:pPr>
              <a:defRPr/>
            </a:pPr>
            <a:r>
              <a:rPr lang="en-US" altLang="en-US"/>
              <a:t>Oracle Database 11</a:t>
            </a:r>
            <a:r>
              <a:rPr lang="en-US" altLang="en-US" i="1"/>
              <a:t>g</a:t>
            </a:r>
            <a:r>
              <a:rPr lang="en-US" altLang="en-US"/>
              <a:t>: Administration Workshop I   10 - </a:t>
            </a:r>
            <a:fld id="{CE679D90-52A0-4ACD-AD90-7EF0E05DC5D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a:ln/>
        </p:spPr>
      </p:sp>
      <p:sp>
        <p:nvSpPr>
          <p:cNvPr id="24579" name="Rectangle 3"/>
          <p:cNvSpPr>
            <a:spLocks noGrp="1" noChangeArrowheads="1"/>
          </p:cNvSpPr>
          <p:nvPr>
            <p:ph type="body" idx="1"/>
          </p:nvPr>
        </p:nvSpPr>
        <p:spPr>
          <a:xfrm>
            <a:off x="458788" y="5221288"/>
            <a:ext cx="6073775" cy="3541712"/>
          </a:xfrm>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13F3339A-8314-4F48-99C4-0F8E20150468}" type="slidenum">
              <a:rPr lang="en-US" altLang="en-US"/>
              <a:pPr/>
              <a:t>10</a:t>
            </a:fld>
            <a:endParaRPr lang="en-US" altLang="en-US"/>
          </a:p>
        </p:txBody>
      </p:sp>
      <p:sp>
        <p:nvSpPr>
          <p:cNvPr id="33795" name="Rectangle 3"/>
          <p:cNvSpPr>
            <a:spLocks noGrp="1" noChangeArrowheads="1"/>
          </p:cNvSpPr>
          <p:nvPr>
            <p:ph type="body" idx="1"/>
          </p:nvPr>
        </p:nvSpPr>
        <p:spPr>
          <a:xfrm>
            <a:off x="457200" y="450850"/>
            <a:ext cx="6076950" cy="8426450"/>
          </a:xfrm>
          <a:noFill/>
        </p:spPr>
        <p:txBody>
          <a:bodyPr/>
          <a:lstStyle/>
          <a:p>
            <a:pPr eaLnBrk="1" hangingPunct="1"/>
            <a:r>
              <a:rPr lang="en-US" altLang="en-US" smtClean="0"/>
              <a:t>Configuring Undo Retention (continued)</a:t>
            </a:r>
          </a:p>
          <a:p>
            <a:pPr lvl="1" eaLnBrk="1" hangingPunct="1"/>
            <a:r>
              <a:rPr lang="en-US" altLang="en-US" smtClean="0"/>
              <a:t>Undo information is divided into three categories:</a:t>
            </a:r>
          </a:p>
          <a:p>
            <a:pPr lvl="2" eaLnBrk="1" hangingPunct="1"/>
            <a:r>
              <a:rPr lang="en-US" altLang="en-US" b="1" smtClean="0"/>
              <a:t>Uncommitted undo information (Active):</a:t>
            </a:r>
            <a:r>
              <a:rPr lang="en-US" altLang="en-US" smtClean="0"/>
              <a:t> Supports a currently running transaction, and is required if a user wants to roll back or if the transaction has failed. Uncommitted undo information is never overwritten.</a:t>
            </a:r>
          </a:p>
          <a:p>
            <a:pPr lvl="2" eaLnBrk="1" hangingPunct="1"/>
            <a:r>
              <a:rPr lang="en-US" altLang="en-US" b="1" smtClean="0"/>
              <a:t>Committed undo information (Unexpired):</a:t>
            </a:r>
            <a:r>
              <a:rPr lang="en-US" altLang="en-US" smtClean="0"/>
              <a:t> Is no longer needed to support a running transaction but is still needed to meet the undo retention interval. It is also known as “unexpired” undo information. Committed undo information is retained when possible without causing an active transaction to fail because of lack of space.</a:t>
            </a:r>
          </a:p>
          <a:p>
            <a:pPr lvl="2" eaLnBrk="1" hangingPunct="1"/>
            <a:r>
              <a:rPr lang="en-US" altLang="en-US" b="1" smtClean="0"/>
              <a:t>Expired undo information (Expired):</a:t>
            </a:r>
            <a:r>
              <a:rPr lang="en-US" altLang="en-US" smtClean="0"/>
              <a:t> Is no longer needed to support a running transaction. Expired undo information is overwritten when space is required by an active transaction.</a:t>
            </a:r>
          </a:p>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4ABCB78C-03E1-418D-AD8F-EC3F898A9C91}" type="slidenum">
              <a:rPr lang="en-US" altLang="en-US"/>
              <a:pPr/>
              <a:t>11</a:t>
            </a:fld>
            <a:endParaRPr lang="en-US" alt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Guaranteeing Undo Retention</a:t>
            </a:r>
          </a:p>
          <a:p>
            <a:pPr lvl="1" eaLnBrk="1" hangingPunct="1"/>
            <a:r>
              <a:rPr lang="en-US" altLang="en-US" smtClean="0"/>
              <a:t>The default undo behavior is to overwrite the undo information of committed transactions that has not yet expired rather than to allow an active transaction to fail because of lack of undo space.</a:t>
            </a:r>
          </a:p>
          <a:p>
            <a:pPr lvl="1" eaLnBrk="1" hangingPunct="1"/>
            <a:r>
              <a:rPr lang="en-US" altLang="en-US" smtClean="0"/>
              <a:t>This behavior can be changed by guaranteeing retention. With guaranteed retention, undo retention settings are enforced even if they cause transactions to fail.</a:t>
            </a:r>
          </a:p>
          <a:p>
            <a:pPr lvl="1" eaLnBrk="1" hangingPunct="1"/>
            <a:r>
              <a:rPr lang="en-US" altLang="en-US" smtClean="0">
                <a:latin typeface="Courier New" pitchFamily="49" charset="0"/>
              </a:rPr>
              <a:t>RETENTION</a:t>
            </a:r>
            <a:r>
              <a:rPr lang="en-US" altLang="en-US" smtClean="0"/>
              <a:t> </a:t>
            </a:r>
            <a:r>
              <a:rPr lang="en-US" altLang="en-US" smtClean="0">
                <a:latin typeface="Courier New" pitchFamily="49" charset="0"/>
              </a:rPr>
              <a:t>GUARANTEE</a:t>
            </a:r>
            <a:r>
              <a:rPr lang="en-US" altLang="en-US" smtClean="0"/>
              <a:t> is a tablespace attribute rather than an initialization parameter. This attribute can be changed only with SQL command-line statements. The syntax to change an undo tablespace to guarantee retention is:</a:t>
            </a:r>
          </a:p>
          <a:p>
            <a:pPr lvl="4" eaLnBrk="1" hangingPunct="1"/>
            <a:r>
              <a:rPr lang="en-US" altLang="en-US" smtClean="0"/>
              <a:t>SQL&gt; ALTER TABLESPACE undotbs1 RETENTION GUARANTEE;</a:t>
            </a:r>
          </a:p>
          <a:p>
            <a:pPr lvl="1" eaLnBrk="1" hangingPunct="1"/>
            <a:r>
              <a:rPr lang="en-US" altLang="en-US" smtClean="0"/>
              <a:t>To return a guaranteed undo tablespace to its normal setting, use the following command:</a:t>
            </a:r>
          </a:p>
          <a:p>
            <a:pPr lvl="4" eaLnBrk="1" hangingPunct="1"/>
            <a:r>
              <a:rPr lang="en-US" altLang="en-US" smtClean="0"/>
              <a:t>SQL&gt; ALTER TABLESPACE undotbs1 RETENTION NOGUARANTEE;</a:t>
            </a:r>
          </a:p>
          <a:p>
            <a:pPr lvl="1" eaLnBrk="1" hangingPunct="1"/>
            <a:r>
              <a:rPr lang="en-US" altLang="en-US" smtClean="0"/>
              <a:t>The retention guarantee applies only to undo tablespaces. Attempts to set it on a non-undo tablespace result in the following error:</a:t>
            </a:r>
          </a:p>
          <a:p>
            <a:pPr lvl="4" eaLnBrk="1" hangingPunct="1"/>
            <a:r>
              <a:rPr lang="en-US" altLang="en-US" smtClean="0"/>
              <a:t>SQL&gt; ALTER TABLESPACE example RETENTION GUARANTEE;</a:t>
            </a:r>
          </a:p>
          <a:p>
            <a:pPr lvl="4" eaLnBrk="1" hangingPunct="1"/>
            <a:r>
              <a:rPr lang="en-US" altLang="en-US" smtClean="0"/>
              <a:t>ERROR at line 1:</a:t>
            </a:r>
          </a:p>
          <a:p>
            <a:pPr lvl="4" eaLnBrk="1" hangingPunct="1"/>
            <a:r>
              <a:rPr lang="en-US" altLang="en-US" smtClean="0"/>
              <a:t>ORA-30044: 'Retention' can only specified for undo tablespace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E764E73A-7A87-4F4F-A77A-09922A4DAE3C}" type="slidenum">
              <a:rPr lang="en-US" altLang="en-US"/>
              <a:pPr/>
              <a:t>12</a:t>
            </a:fld>
            <a:endParaRPr lang="en-US" altLang="en-US"/>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Changing an Undo Tablespace to a Fixed Size</a:t>
            </a:r>
          </a:p>
          <a:p>
            <a:pPr lvl="1" eaLnBrk="1" hangingPunct="1"/>
            <a:r>
              <a:rPr lang="en-US" altLang="en-US" smtClean="0"/>
              <a:t>You might have two reasons for changing the undo tablespace to a fixed size: to support Flashback operations (where you expect future use of the undo) or to prevent the tablespace from growing too large. </a:t>
            </a:r>
          </a:p>
          <a:p>
            <a:pPr lvl="1" eaLnBrk="1" hangingPunct="1"/>
            <a:r>
              <a:rPr lang="en-US" altLang="en-US" smtClean="0"/>
              <a:t>If you decide to change the undo tablespace to a fixed size, you must choose a large enough size to avoid the following two errors:</a:t>
            </a:r>
          </a:p>
          <a:p>
            <a:pPr lvl="2" eaLnBrk="1" hangingPunct="1"/>
            <a:r>
              <a:rPr lang="en-US" altLang="en-US" smtClean="0"/>
              <a:t>DML failures (because there is not enough space to the undo for new transactions)</a:t>
            </a:r>
          </a:p>
          <a:p>
            <a:pPr lvl="2" eaLnBrk="1" hangingPunct="1"/>
            <a:r>
              <a:rPr lang="en-US" altLang="en-US" smtClean="0"/>
              <a:t>“Snapshot too old” errors (because there was insufficient undo data for read consistency)</a:t>
            </a:r>
          </a:p>
          <a:p>
            <a:pPr lvl="1" eaLnBrk="1" hangingPunct="1"/>
            <a:r>
              <a:rPr lang="en-US" altLang="en-US" smtClean="0"/>
              <a:t>Oracle recommends that you run a regular, full workload, allowing the undo tablespace to grow to its minimum required size.</a:t>
            </a:r>
            <a:r>
              <a:rPr lang="en-US" altLang="en-US" smtClean="0">
                <a:solidFill>
                  <a:srgbClr val="0033CC"/>
                </a:solidFill>
              </a:rPr>
              <a:t> </a:t>
            </a:r>
            <a:r>
              <a:rPr lang="en-US" altLang="en-US" smtClean="0"/>
              <a:t>The automatically gathered statistics include the duration of the longest-running query and the undo generation rate. Computing the minimum undo tablespace size based on these statistics is advisable for a system without Flashback operations, and for a system for which you do not expect longer-running queries in the future. </a:t>
            </a:r>
          </a:p>
          <a:p>
            <a:pPr lvl="1" eaLnBrk="1" hangingPunct="1"/>
            <a:r>
              <a:rPr lang="en-US" altLang="en-US" smtClean="0"/>
              <a:t>You can use the Undo Advisor to enter your desired duration for the undo period for longer-running queries and flashback.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ABCF97DF-1034-4C91-BC52-1385A63C71E8}" type="slidenum">
              <a:rPr lang="en-US" altLang="en-US"/>
              <a:pPr/>
              <a:t>13</a:t>
            </a:fld>
            <a:endParaRPr lang="en-US" altLang="en-US"/>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General Undo Information</a:t>
            </a:r>
          </a:p>
          <a:p>
            <a:pPr lvl="1" eaLnBrk="1" hangingPunct="1"/>
            <a:r>
              <a:rPr lang="en-US" altLang="en-US" smtClean="0"/>
              <a:t>In Enterprise Manager, select Server &gt; Automatic Undo Management.</a:t>
            </a:r>
          </a:p>
          <a:p>
            <a:pPr lvl="1" eaLnBrk="1" hangingPunct="1"/>
            <a:r>
              <a:rPr lang="en-US" altLang="en-US" smtClean="0"/>
              <a:t>There are two pages: General and System Activity. In the top part of the General page, you see the Undo Retention Settings and information about the undo tablespace for this instance.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3F0344B4-33DB-4C55-8A91-BA2AE65A0CCD}" type="slidenum">
              <a:rPr lang="en-US" altLang="en-US"/>
              <a:pPr/>
              <a:t>14</a:t>
            </a:fld>
            <a:endParaRPr lang="en-US" altLang="en-US"/>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Using the Undo Advisor</a:t>
            </a:r>
          </a:p>
          <a:p>
            <a:pPr lvl="1" eaLnBrk="1" hangingPunct="1"/>
            <a:r>
              <a:rPr lang="en-US" altLang="en-US" smtClean="0"/>
              <a:t>The middle part of the General Undo page is your access to the Undo Advisor. It provides an estimate of the undo tablespace size required to satisfy a given undo retention.</a:t>
            </a:r>
          </a:p>
          <a:p>
            <a:pPr lvl="1" eaLnBrk="1" hangingPunct="1"/>
            <a:r>
              <a:rPr lang="en-US" altLang="en-US" smtClean="0"/>
              <a:t>The analysis region of the advisor displays the tablespace size required to support the retention period. You can click a point on the graph to see the tablespace size required to support the selected period.</a:t>
            </a:r>
          </a:p>
          <a:p>
            <a:pPr lvl="1" eaLnBrk="1" hangingPunct="1"/>
            <a:r>
              <a:rPr lang="en-US" altLang="en-US" smtClean="0"/>
              <a:t>Click the Edit Undo Tablespace button, and then click Edit in the Datafile section to change the undo tablespace to a fixed size.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5D2E2342-F8A8-42CF-AB75-3ABB45E83AFD}" type="slidenum">
              <a:rPr lang="en-US" altLang="en-US"/>
              <a:pPr/>
              <a:t>15</a:t>
            </a:fld>
            <a:endParaRPr lang="en-US" alt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xfrm>
            <a:off x="458788" y="5221288"/>
            <a:ext cx="6073775" cy="3541712"/>
          </a:xfrm>
          <a:noFill/>
        </p:spPr>
        <p:txBody>
          <a:bodyPr/>
          <a:lstStyle/>
          <a:p>
            <a:pPr marL="228600" indent="-228600" eaLnBrk="1" hangingPunct="1"/>
            <a:r>
              <a:rPr lang="en-US" altLang="en-US" smtClean="0"/>
              <a:t>Viewing System Activity</a:t>
            </a:r>
          </a:p>
          <a:p>
            <a:pPr marL="342900" lvl="1" indent="-228600" eaLnBrk="1" hangingPunct="1"/>
            <a:r>
              <a:rPr lang="en-US" altLang="en-US" smtClean="0"/>
              <a:t>The top part of the page displays system activity during the selected period. </a:t>
            </a:r>
          </a:p>
          <a:p>
            <a:pPr marL="342900" lvl="1" indent="-228600" eaLnBrk="1" hangingPunct="1"/>
            <a:r>
              <a:rPr lang="en-US" altLang="en-US" smtClean="0"/>
              <a:t>Beneath this, there are three graphs:</a:t>
            </a:r>
          </a:p>
          <a:p>
            <a:pPr lvl="2" eaLnBrk="1" hangingPunct="1">
              <a:buFont typeface="Times New Roman" pitchFamily="18" charset="0"/>
              <a:buNone/>
            </a:pPr>
            <a:r>
              <a:rPr lang="en-US" altLang="en-US" smtClean="0"/>
              <a:t>1.	</a:t>
            </a:r>
            <a:r>
              <a:rPr lang="en-US" altLang="en-US" b="1" smtClean="0"/>
              <a:t>Undo Tablespace Usage:</a:t>
            </a:r>
            <a:r>
              <a:rPr lang="en-US" altLang="en-US" smtClean="0"/>
              <a:t> Shows the tablespace size (in MB) by days of the month</a:t>
            </a:r>
          </a:p>
          <a:p>
            <a:pPr lvl="2" eaLnBrk="1" hangingPunct="1">
              <a:buFont typeface="Times New Roman" pitchFamily="18" charset="0"/>
              <a:buNone/>
            </a:pPr>
            <a:r>
              <a:rPr lang="en-US" altLang="en-US" smtClean="0"/>
              <a:t>2.	</a:t>
            </a:r>
            <a:r>
              <a:rPr lang="en-US" altLang="en-US" b="1" smtClean="0"/>
              <a:t>Undo Retention Auto-Tuning:</a:t>
            </a:r>
            <a:r>
              <a:rPr lang="en-US" altLang="en-US" smtClean="0"/>
              <a:t> Visualizes the tuned undo retention (in minutes) by days of the month</a:t>
            </a:r>
          </a:p>
          <a:p>
            <a:pPr lvl="2" eaLnBrk="1" hangingPunct="1">
              <a:buFont typeface="Times New Roman" pitchFamily="18" charset="0"/>
              <a:buNone/>
            </a:pPr>
            <a:r>
              <a:rPr lang="en-US" altLang="en-US" smtClean="0"/>
              <a:t>3.	</a:t>
            </a:r>
            <a:r>
              <a:rPr lang="en-US" altLang="en-US" b="1" smtClean="0"/>
              <a:t>Undo Generation Rate:</a:t>
            </a:r>
            <a:r>
              <a:rPr lang="en-US" altLang="en-US" smtClean="0"/>
              <a:t> Displays the undo generation (in KB per seconds) by days of the month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67CF76BD-8FB3-4191-A2EB-5801D3B50A3D}" type="slidenum">
              <a:rPr lang="en-US" altLang="en-US"/>
              <a:pPr/>
              <a:t>16</a:t>
            </a:fld>
            <a:endParaRPr lang="en-US" altLang="en-US"/>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xfrm>
            <a:off x="455613" y="5221288"/>
            <a:ext cx="6080125" cy="3541712"/>
          </a:xfrm>
          <a:noFill/>
        </p:spPr>
        <p:txBody>
          <a:bodyPr/>
          <a:lstStyle/>
          <a:p>
            <a:pPr eaLnBrk="1" hangingPunct="1"/>
            <a:r>
              <a:rPr lang="en-US" altLang="en-US" smtClean="0"/>
              <a:t>Answer: 2</a:t>
            </a:r>
          </a:p>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4BEBC827-0BF9-4609-ADA6-9937A5A9643B}" type="slidenum">
              <a:rPr lang="en-US" altLang="en-US"/>
              <a:pPr/>
              <a:t>17</a:t>
            </a:fld>
            <a:endParaRPr lang="en-US" altLang="en-US"/>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xfrm>
            <a:off x="455613" y="5221288"/>
            <a:ext cx="6080125" cy="3541712"/>
          </a:xfrm>
          <a:noFill/>
        </p:spPr>
        <p:txBody>
          <a:bodyPr/>
          <a:lstStyle/>
          <a:p>
            <a:pPr eaLnBrk="1" hangingPunct="1"/>
            <a:r>
              <a:rPr lang="en-US" altLang="en-US" smtClean="0"/>
              <a:t>Answer: 3</a:t>
            </a:r>
          </a:p>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62DA191A-A323-48F0-B9FD-D520F8F713A2}" type="slidenum">
              <a:rPr lang="en-US" altLang="en-US"/>
              <a:pPr/>
              <a:t>18</a:t>
            </a:fld>
            <a:endParaRPr lang="en-US" altLang="en-US"/>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xfrm>
            <a:off x="458788" y="5221288"/>
            <a:ext cx="6073775" cy="3541712"/>
          </a:xfrm>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9EB510AA-403C-4C16-BA51-53E8E2EB198E}" type="slidenum">
              <a:rPr lang="en-US" altLang="en-US"/>
              <a:pPr/>
              <a:t>19</a:t>
            </a:fld>
            <a:endParaRPr lang="en-US" altLang="en-US"/>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xfrm>
            <a:off x="458788" y="5221288"/>
            <a:ext cx="6073775" cy="3541712"/>
          </a:xfrm>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C0C40E16-0E9D-4DD2-A78C-8DDA5449547D}" type="slidenum">
              <a:rPr lang="en-US" altLang="en-US"/>
              <a:pPr/>
              <a:t>2</a:t>
            </a:fld>
            <a:endParaRPr lang="en-US" altLang="en-US"/>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xfrm>
            <a:off x="458788" y="5221288"/>
            <a:ext cx="6073775" cy="3541712"/>
          </a:xfrm>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57200" y="457200"/>
            <a:ext cx="6076950" cy="8420100"/>
          </a:xfrm>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2DD0A217-BA7C-4BB5-A16A-388EF30AD5B1}" type="slidenum">
              <a:rPr lang="en-US" altLang="en-US"/>
              <a:pPr/>
              <a:t>3</a:t>
            </a:fld>
            <a:endParaRPr lang="en-US" altLang="en-US"/>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Undo Data </a:t>
            </a:r>
          </a:p>
          <a:p>
            <a:pPr lvl="1" eaLnBrk="1" hangingPunct="1">
              <a:lnSpc>
                <a:spcPct val="98000"/>
              </a:lnSpc>
            </a:pPr>
            <a:r>
              <a:rPr lang="en-US" altLang="en-US" smtClean="0"/>
              <a:t>The Oracle database saves the old value (undo data) when a process changes data in a database. It stores the data as it exists before modifications. Capturing undo data enables you to roll back your uncommitted data. Undo supports read-consistent and flashback queries. Undo can also be used to “rewind” (flash back) transactions and tables.</a:t>
            </a:r>
          </a:p>
          <a:p>
            <a:pPr lvl="1" eaLnBrk="1" hangingPunct="1">
              <a:lnSpc>
                <a:spcPct val="98000"/>
              </a:lnSpc>
            </a:pPr>
            <a:r>
              <a:rPr lang="en-US" altLang="en-US" smtClean="0"/>
              <a:t>Read-consistent queries provide results that are consistent with the data as of the time a query started. For a read-consistent query to succeed, the original information must still exist as undo information. If the original data is no longer available, you receive a “Snapshot too old” error (</a:t>
            </a:r>
            <a:r>
              <a:rPr lang="en-US" altLang="en-US" sz="1100" smtClean="0">
                <a:latin typeface="Courier New" pitchFamily="49" charset="0"/>
              </a:rPr>
              <a:t>ORA-01555</a:t>
            </a:r>
            <a:r>
              <a:rPr lang="en-US" altLang="en-US" smtClean="0"/>
              <a:t>). As long as the undo information is retained, the Oracle database can reconstruct data to satisfy read-consistent queries.</a:t>
            </a:r>
          </a:p>
          <a:p>
            <a:pPr lvl="1" eaLnBrk="1" hangingPunct="1">
              <a:lnSpc>
                <a:spcPct val="98000"/>
              </a:lnSpc>
            </a:pPr>
            <a:r>
              <a:rPr lang="en-US" altLang="en-US" smtClean="0"/>
              <a:t>Flashback queries purposely ask for a version of the data as it existed at some time in the past. As long as undo information for that past time still exists, flashback queries can complete successfully. Oracle Flashback Transaction uses undo to create compensating transactions, to back out a transaction and its dependent transactions. With Oracle Flashback Table, you can recover a table to a specific point in time.</a:t>
            </a:r>
          </a:p>
          <a:p>
            <a:pPr lvl="1" eaLnBrk="1" hangingPunct="1">
              <a:lnSpc>
                <a:spcPct val="98000"/>
              </a:lnSpc>
            </a:pPr>
            <a:r>
              <a:rPr lang="en-US" altLang="en-US" smtClean="0"/>
              <a:t>Undo data is also used to recover from failed transactions. A failed transaction occurs when a user session ends abnormally (possibly because of network errors or a failure on the client computer) before the user decides to commit or roll back the transaction. Failed transactions may also occur when the instance crashes or you issue the </a:t>
            </a:r>
            <a:r>
              <a:rPr lang="en-US" altLang="en-US" smtClean="0">
                <a:latin typeface="Courier New" pitchFamily="49" charset="0"/>
              </a:rPr>
              <a:t>SHUTDOWN ABORT</a:t>
            </a:r>
            <a:r>
              <a:rPr lang="en-US" altLang="en-US" smtClean="0"/>
              <a:t> command.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D62B223C-79E8-4DC3-B845-E7A79844C903}" type="slidenum">
              <a:rPr lang="en-US" altLang="en-US"/>
              <a:pPr/>
              <a:t>4</a:t>
            </a:fld>
            <a:endParaRPr lang="en-US" altLang="en-US"/>
          </a:p>
        </p:txBody>
      </p:sp>
      <p:sp>
        <p:nvSpPr>
          <p:cNvPr id="27651" name="Rectangle 3"/>
          <p:cNvSpPr>
            <a:spLocks noGrp="1" noChangeArrowheads="1"/>
          </p:cNvSpPr>
          <p:nvPr>
            <p:ph type="body" idx="1"/>
          </p:nvPr>
        </p:nvSpPr>
        <p:spPr>
          <a:xfrm>
            <a:off x="457200" y="450850"/>
            <a:ext cx="6076950" cy="8426450"/>
          </a:xfrm>
          <a:noFill/>
        </p:spPr>
        <p:txBody>
          <a:bodyPr/>
          <a:lstStyle/>
          <a:p>
            <a:pPr eaLnBrk="1" hangingPunct="1"/>
            <a:r>
              <a:rPr lang="en-US" altLang="en-US" smtClean="0"/>
              <a:t>Undo Data (continued)</a:t>
            </a:r>
          </a:p>
          <a:p>
            <a:pPr lvl="1" eaLnBrk="1" hangingPunct="1"/>
            <a:r>
              <a:rPr lang="en-US" altLang="en-US" smtClean="0"/>
              <a:t>In case of a failed transaction, the safest behavior is chosen, and the Oracle database reverses all changes made by a user, thereby restoring the original data.</a:t>
            </a:r>
          </a:p>
          <a:p>
            <a:pPr lvl="1" eaLnBrk="1" hangingPunct="1"/>
            <a:r>
              <a:rPr lang="en-US" altLang="en-US" smtClean="0"/>
              <a:t>Undo information is retained for all transactions, at least until the transaction is ended by one of the following:</a:t>
            </a:r>
          </a:p>
          <a:p>
            <a:pPr lvl="2" eaLnBrk="1" hangingPunct="1"/>
            <a:r>
              <a:rPr lang="en-US" altLang="en-US" smtClean="0">
                <a:ea typeface="SimSun" pitchFamily="2" charset="-122"/>
              </a:rPr>
              <a:t>User undoes a transaction (transaction rolls back).</a:t>
            </a:r>
            <a:endParaRPr lang="en-US" altLang="en-US" smtClean="0"/>
          </a:p>
          <a:p>
            <a:pPr lvl="2" eaLnBrk="1" hangingPunct="1"/>
            <a:r>
              <a:rPr lang="en-US" altLang="en-US" smtClean="0"/>
              <a:t>User ends a transaction (</a:t>
            </a:r>
            <a:r>
              <a:rPr lang="en-US" altLang="en-US" smtClean="0">
                <a:ea typeface="SimSun" pitchFamily="2" charset="-122"/>
              </a:rPr>
              <a:t>transaction</a:t>
            </a:r>
            <a:r>
              <a:rPr lang="en-US" altLang="en-US" smtClean="0"/>
              <a:t> commits).</a:t>
            </a:r>
          </a:p>
          <a:p>
            <a:pPr lvl="2" eaLnBrk="1" hangingPunct="1"/>
            <a:r>
              <a:rPr lang="en-US" altLang="en-US" smtClean="0"/>
              <a:t>User executes a DDL statement, such as a </a:t>
            </a:r>
            <a:r>
              <a:rPr lang="en-US" altLang="en-US" smtClean="0">
                <a:latin typeface="Courier New" pitchFamily="49" charset="0"/>
              </a:rPr>
              <a:t>CREATE</a:t>
            </a:r>
            <a:r>
              <a:rPr lang="en-US" altLang="en-US" smtClean="0"/>
              <a:t>, </a:t>
            </a:r>
            <a:r>
              <a:rPr lang="en-US" altLang="en-US" smtClean="0">
                <a:latin typeface="Courier New" pitchFamily="49" charset="0"/>
              </a:rPr>
              <a:t>DROP</a:t>
            </a:r>
            <a:r>
              <a:rPr lang="en-US" altLang="en-US" smtClean="0"/>
              <a:t>, </a:t>
            </a:r>
            <a:r>
              <a:rPr lang="en-US" altLang="en-US" smtClean="0">
                <a:latin typeface="Courier New" pitchFamily="49" charset="0"/>
              </a:rPr>
              <a:t>RENAME</a:t>
            </a:r>
            <a:r>
              <a:rPr lang="en-US" altLang="en-US" smtClean="0"/>
              <a:t> or </a:t>
            </a:r>
            <a:r>
              <a:rPr lang="en-US" altLang="en-US" smtClean="0">
                <a:latin typeface="Courier New" pitchFamily="49" charset="0"/>
              </a:rPr>
              <a:t>ALTER</a:t>
            </a:r>
            <a:r>
              <a:rPr lang="en-US" altLang="en-US" smtClean="0"/>
              <a:t> statement. If the current transaction contains any DML statements, the database first commits the transaction and then executes and commits the DDL as a new transaction.</a:t>
            </a:r>
          </a:p>
          <a:p>
            <a:pPr lvl="2" eaLnBrk="1" hangingPunct="1"/>
            <a:r>
              <a:rPr lang="en-US" altLang="en-US" smtClean="0"/>
              <a:t>User session terminates abnormally (</a:t>
            </a:r>
            <a:r>
              <a:rPr lang="en-US" altLang="en-US" smtClean="0">
                <a:ea typeface="SimSun" pitchFamily="2" charset="-122"/>
              </a:rPr>
              <a:t>transaction</a:t>
            </a:r>
            <a:r>
              <a:rPr lang="en-US" altLang="en-US" smtClean="0"/>
              <a:t> rolls back).</a:t>
            </a:r>
          </a:p>
          <a:p>
            <a:pPr lvl="2" eaLnBrk="1" hangingPunct="1"/>
            <a:r>
              <a:rPr lang="en-US" altLang="en-US" smtClean="0"/>
              <a:t>User session terminates normally with an exit (</a:t>
            </a:r>
            <a:r>
              <a:rPr lang="en-US" altLang="en-US" smtClean="0">
                <a:ea typeface="SimSun" pitchFamily="2" charset="-122"/>
              </a:rPr>
              <a:t>transaction</a:t>
            </a:r>
            <a:r>
              <a:rPr lang="en-US" altLang="en-US" smtClean="0"/>
              <a:t> commits).</a:t>
            </a:r>
          </a:p>
          <a:p>
            <a:pPr lvl="1" eaLnBrk="1" hangingPunct="1"/>
            <a:r>
              <a:rPr lang="en-US" altLang="en-US" smtClean="0"/>
              <a:t>The amount of undo data that is retained and the time for which it is retained depend on the amount of database activity and the database configuration.</a:t>
            </a:r>
          </a:p>
          <a:p>
            <a:pPr lvl="1" eaLnBrk="1" hangingPunct="1"/>
            <a:r>
              <a:rPr lang="en-US" altLang="en-US" b="1" smtClean="0"/>
              <a:t>Note:</a:t>
            </a:r>
            <a:r>
              <a:rPr lang="en-US" altLang="en-US" smtClean="0"/>
              <a:t> Oracle Flashback Transaction leverages the online redo logs to mine the appropriate undo SQL for execution. It only uses Undo as an artificial time boundary, to determine a redo mining start time for the target transaction, if a transaction start time is not supplied in the flashback transaction invocation.</a:t>
            </a:r>
          </a:p>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ECD7964B-50F7-482C-8662-0B44581E5B6D}" type="slidenum">
              <a:rPr lang="en-US" altLang="en-US"/>
              <a:pPr/>
              <a:t>5</a:t>
            </a:fld>
            <a:endParaRPr lang="en-US" altLang="en-US"/>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Transactions and Undo Data </a:t>
            </a:r>
          </a:p>
          <a:p>
            <a:pPr lvl="1" eaLnBrk="1" hangingPunct="1"/>
            <a:r>
              <a:rPr lang="en-US" altLang="en-US" smtClean="0"/>
              <a:t>When a transaction starts, it is assigned to an undo segment. Throughout the life of the transaction, when data is changed, the original (before the change) values are copied into the undo segment. You can see which transactions are assigned to which undo segments by checking the </a:t>
            </a:r>
            <a:r>
              <a:rPr lang="en-US" altLang="en-US" smtClean="0">
                <a:latin typeface="Courier New" pitchFamily="49" charset="0"/>
              </a:rPr>
              <a:t>V$TRANSACTION</a:t>
            </a:r>
            <a:r>
              <a:rPr lang="en-US" altLang="en-US" smtClean="0"/>
              <a:t> dynamic performance view.</a:t>
            </a:r>
          </a:p>
          <a:p>
            <a:pPr lvl="1" eaLnBrk="1" hangingPunct="1"/>
            <a:r>
              <a:rPr lang="en-US" altLang="en-US" smtClean="0"/>
              <a:t>Undo segments are specialized segments that are automatically created by the instance as needed to support transactions. Like all segments, undo segments are made up of extents, which, in turn, consist of data blocks. Undo segments automatically grow and shrink as needed, acting as a circular storage buffer for their assigned transactions.</a:t>
            </a:r>
          </a:p>
          <a:p>
            <a:pPr lvl="1" eaLnBrk="1" hangingPunct="1"/>
            <a:r>
              <a:rPr lang="en-US" altLang="en-US" smtClean="0"/>
              <a:t>Transactions fill extents in their undo segments until a transaction is completed or all space is consumed. If an extent fills up and more space is needed, the transaction acquires that space from the next extent in the segment. After all extents have been consumed, the transaction either wraps around back into the first extent or requests a new extent to be allocated to the undo segment.</a:t>
            </a:r>
          </a:p>
          <a:p>
            <a:pPr lvl="1" eaLnBrk="1" hangingPunct="1"/>
            <a:r>
              <a:rPr lang="en-US" altLang="en-US" b="1" smtClean="0"/>
              <a:t>Note:</a:t>
            </a:r>
            <a:r>
              <a:rPr lang="en-US" altLang="en-US" smtClean="0"/>
              <a:t> Parallel DML and DDL operations can actually cause a transaction to use more than one undo segment. To learn more about parallel DML execution, see the </a:t>
            </a:r>
            <a:r>
              <a:rPr lang="en-US" altLang="en-US" i="1" smtClean="0"/>
              <a:t>Oracle Database Administrator’s Guide</a:t>
            </a:r>
            <a:r>
              <a:rPr lang="en-US" alt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E768D57E-1597-4319-B15C-10CA3DA34C83}" type="slidenum">
              <a:rPr lang="en-US" altLang="en-US"/>
              <a:pPr/>
              <a:t>6</a:t>
            </a:fld>
            <a:endParaRPr lang="en-US" altLang="en-US"/>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Storing Undo Information </a:t>
            </a:r>
          </a:p>
          <a:p>
            <a:pPr lvl="1" eaLnBrk="1" hangingPunct="1"/>
            <a:r>
              <a:rPr lang="en-US" altLang="en-US" smtClean="0"/>
              <a:t>Undo segments can exist only in a specialized form of tablespace called an </a:t>
            </a:r>
            <a:r>
              <a:rPr lang="en-US" altLang="en-US" i="1" smtClean="0"/>
              <a:t>undo tablespace</a:t>
            </a:r>
            <a:r>
              <a:rPr lang="en-US" altLang="en-US" smtClean="0"/>
              <a:t>. (You cannot create other segment types, such as tables, in the undo tablespace.) </a:t>
            </a:r>
          </a:p>
          <a:p>
            <a:pPr lvl="1" eaLnBrk="1" hangingPunct="1">
              <a:lnSpc>
                <a:spcPct val="98000"/>
              </a:lnSpc>
              <a:spcBef>
                <a:spcPct val="20000"/>
              </a:spcBef>
            </a:pPr>
            <a:r>
              <a:rPr lang="en-US" altLang="en-US" smtClean="0"/>
              <a:t>The DBCA automatically creates a smallfile undo tablespace. You can also create a bigfile undo tablespace. However, in a high-volume online transaction processing (OLTP) environment with many short concurrent transactions, contention could occur on the file header. An undo tablespace, stored in multiple data files, can resolve this potential issue. </a:t>
            </a:r>
          </a:p>
          <a:p>
            <a:pPr lvl="1" eaLnBrk="1" hangingPunct="1">
              <a:lnSpc>
                <a:spcPct val="98000"/>
              </a:lnSpc>
              <a:spcBef>
                <a:spcPct val="20000"/>
              </a:spcBef>
            </a:pPr>
            <a:r>
              <a:rPr lang="en-US" altLang="en-US" smtClean="0"/>
              <a:t>Although a database may have many undo tablespaces, only one of them at a time can be designated as the current undo tablespace for any instance in the database. </a:t>
            </a:r>
          </a:p>
          <a:p>
            <a:pPr lvl="1" eaLnBrk="1" hangingPunct="1">
              <a:lnSpc>
                <a:spcPct val="95000"/>
              </a:lnSpc>
              <a:spcBef>
                <a:spcPct val="15000"/>
              </a:spcBef>
            </a:pPr>
            <a:r>
              <a:rPr lang="en-US" altLang="en-US" smtClean="0"/>
              <a:t>Undo segments are automatically created and always owned by </a:t>
            </a:r>
            <a:r>
              <a:rPr lang="en-US" altLang="en-US" smtClean="0">
                <a:latin typeface="Courier New" pitchFamily="49" charset="0"/>
              </a:rPr>
              <a:t>SYS</a:t>
            </a:r>
            <a:r>
              <a:rPr lang="en-US" altLang="en-US" smtClean="0"/>
              <a:t>. Because the undo segments act as a circular buffer, each segment has a minimum of two extents. The default maximum number of extents depends on the database block size but is very high (32,765 for an 8 KB block size).</a:t>
            </a:r>
          </a:p>
          <a:p>
            <a:pPr lvl="1" eaLnBrk="1" hangingPunct="1">
              <a:lnSpc>
                <a:spcPct val="98000"/>
              </a:lnSpc>
              <a:spcBef>
                <a:spcPct val="20000"/>
              </a:spcBef>
            </a:pPr>
            <a:r>
              <a:rPr lang="en-US" altLang="en-US" smtClean="0"/>
              <a:t>Undo tablespaces are permanent, locally managed tablespaces with automatic extent allocation. They are automatically managed by the database. </a:t>
            </a:r>
          </a:p>
          <a:p>
            <a:pPr lvl="1" eaLnBrk="1" hangingPunct="1">
              <a:lnSpc>
                <a:spcPct val="98000"/>
              </a:lnSpc>
              <a:spcBef>
                <a:spcPct val="20000"/>
              </a:spcBef>
            </a:pPr>
            <a:r>
              <a:rPr lang="en-US" altLang="en-US" smtClean="0"/>
              <a:t>Because undo data is required to recover from failed transactions (such as those that may occur when an instance crashes), undo tablespaces can be recovered only while the instance is in the </a:t>
            </a:r>
            <a:r>
              <a:rPr lang="en-US" altLang="en-US" smtClean="0">
                <a:latin typeface="Courier New" pitchFamily="49" charset="0"/>
              </a:rPr>
              <a:t>MOUNT</a:t>
            </a:r>
            <a:r>
              <a:rPr lang="en-US" altLang="en-US" smtClean="0"/>
              <a:t> state. Recovery considerations for undo tablespaces are covered in the lesson titled “Performing Database Recovery.”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844CCA47-C6C5-49FA-BED8-9B0B2AE8AF69}" type="slidenum">
              <a:rPr lang="en-US" altLang="en-US"/>
              <a:pPr/>
              <a:t>7</a:t>
            </a:fld>
            <a:endParaRPr lang="en-US" altLang="en-US"/>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Undo Data Versus Redo Data </a:t>
            </a:r>
          </a:p>
          <a:p>
            <a:pPr lvl="1" eaLnBrk="1" hangingPunct="1"/>
            <a:r>
              <a:rPr lang="en-US" altLang="en-US" smtClean="0"/>
              <a:t>Undo data and redo data seem similar at first, but they serve different purposes. Undo data is needed if there is the need to undo a change, and this occurs for read consistency and rollback. Redo data is needed if there is the need to perform the changes again, in cases where they are lost for some reason. Undo block changes are also written to the redo log.</a:t>
            </a:r>
          </a:p>
          <a:p>
            <a:pPr lvl="1" eaLnBrk="1" hangingPunct="1"/>
            <a:r>
              <a:rPr lang="en-US" altLang="en-US" smtClean="0"/>
              <a:t>The process of committing entails a verification that the changes in the transaction have been written to the redo log file, which is persistent storage on the disk, as opposed to memory. In addition, the redo log file is typically multiplexed. As a result, there are multiple copies of the redo data on the disk. Although the changes may not yet have been written to the data files where the table’s blocks are actually stored, writing to the persistent redo log is enough to guarantee consistency of the database.</a:t>
            </a:r>
          </a:p>
          <a:p>
            <a:pPr lvl="1" eaLnBrk="1" hangingPunct="1"/>
            <a:r>
              <a:rPr lang="en-US" altLang="en-US" smtClean="0"/>
              <a:t>Suppose that a power outage occurs just before committed changes have been reflected in the data files. This situation does not cause a problem because the transaction has been committed. When the system starts up again, it is thus able to roll forward any redo records that are not yet reflected in data files at the time of the outage.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B37167DA-8D44-42CA-AE94-B39AA27BC1B9}" type="slidenum">
              <a:rPr lang="en-US" altLang="en-US"/>
              <a:pPr/>
              <a:t>8</a:t>
            </a:fld>
            <a:endParaRPr lang="en-US" altLang="en-US"/>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Managing Undo</a:t>
            </a:r>
          </a:p>
          <a:p>
            <a:pPr lvl="1" eaLnBrk="1" hangingPunct="1"/>
            <a:r>
              <a:rPr lang="en-US" altLang="en-US" smtClean="0"/>
              <a:t>The Oracle database provides </a:t>
            </a:r>
            <a:r>
              <a:rPr lang="en-US" altLang="en-US" i="1" smtClean="0"/>
              <a:t>automatic undo management</a:t>
            </a:r>
            <a:r>
              <a:rPr lang="en-US" altLang="en-US" smtClean="0"/>
              <a:t>, which is a fully automated mechanism for managing undo information and space in a dedicated undo tablespace for all sessions. The system automatically tunes itself to provide the best possible retention of undo information . More precisely, the undo retention period for autoextending tablespaces is tuned to be slightly longer than the longest-running active query. For fixed-size undo tablespaces, the database dynamically tunes for best possible retention.</a:t>
            </a:r>
          </a:p>
          <a:p>
            <a:pPr lvl="1" eaLnBrk="1" hangingPunct="1"/>
            <a:r>
              <a:rPr lang="en-US" altLang="en-US" smtClean="0"/>
              <a:t>Automatic undo management is the default for Oracle Database 11</a:t>
            </a:r>
            <a:r>
              <a:rPr lang="en-US" altLang="en-US" i="1" smtClean="0"/>
              <a:t>g</a:t>
            </a:r>
            <a:r>
              <a:rPr lang="en-US" altLang="en-US" smtClean="0"/>
              <a:t> (and later releases). Manual undo management is supported for backward compatibility with Oracle8</a:t>
            </a:r>
            <a:r>
              <a:rPr lang="en-US" altLang="en-US" i="1" smtClean="0"/>
              <a:t>i</a:t>
            </a:r>
            <a:r>
              <a:rPr lang="en-US" altLang="en-US" smtClean="0"/>
              <a:t> and earlier releases but requires more DBA interaction. In manual undo management mode, undo space is managed through rollback segments (not through undo tablespace). </a:t>
            </a:r>
          </a:p>
          <a:p>
            <a:pPr lvl="1" eaLnBrk="1" hangingPunct="1"/>
            <a:r>
              <a:rPr lang="en-US" altLang="en-US" b="1" smtClean="0"/>
              <a:t>Note:</a:t>
            </a:r>
            <a:r>
              <a:rPr lang="en-US" altLang="en-US" smtClean="0"/>
              <a:t> Oracle strongly recommends that you use automatic undo management.</a:t>
            </a:r>
          </a:p>
          <a:p>
            <a:pPr lvl="1" eaLnBrk="1" hangingPunct="1"/>
            <a:r>
              <a:rPr lang="en-US" altLang="en-US" smtClean="0"/>
              <a:t>Although by default the Oracle database manages undo data and space automatically, you may need to perform some tasks if your database is using Flashback operations. The administration of undo should prevent space errors, the use of too much space, and “Snapshot too old” errors.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10 - </a:t>
            </a:r>
            <a:fld id="{5E4993B2-D924-42C3-8E61-EA5D95AD3F5F}" type="slidenum">
              <a:rPr lang="en-US" altLang="en-US"/>
              <a:pPr/>
              <a:t>9</a:t>
            </a:fld>
            <a:endParaRPr lang="en-US" altLang="en-US"/>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xfrm>
            <a:off x="458788" y="5221288"/>
            <a:ext cx="6073775" cy="3541712"/>
          </a:xfrm>
          <a:noFill/>
        </p:spPr>
        <p:txBody>
          <a:bodyPr/>
          <a:lstStyle/>
          <a:p>
            <a:pPr eaLnBrk="1" hangingPunct="1"/>
            <a:r>
              <a:rPr lang="en-US" altLang="en-US" smtClean="0"/>
              <a:t>Configuring Undo Retention</a:t>
            </a:r>
          </a:p>
          <a:p>
            <a:pPr lvl="1" eaLnBrk="1" hangingPunct="1"/>
            <a:r>
              <a:rPr lang="en-US" altLang="en-US" smtClean="0">
                <a:latin typeface="Courier New" pitchFamily="49" charset="0"/>
              </a:rPr>
              <a:t>The UNDO_RETENTION</a:t>
            </a:r>
            <a:r>
              <a:rPr lang="en-US" altLang="en-US" smtClean="0"/>
              <a:t> initialization parameter specifies (in seconds) the low threshold value of undo retention. Set the minimum undo retention period for the autoextending undo tablespace to be as long as the longest expected Flashback operation. For autoextending undo tablespaces, the system retains undo for at least the time specified in this parameter, and automatically tunes the undo retention period to meet the undo requirements of the queries. But this autotuned retention period may be insufficient for your Flashback operations.</a:t>
            </a:r>
          </a:p>
          <a:p>
            <a:pPr lvl="1" eaLnBrk="1" hangingPunct="1"/>
            <a:r>
              <a:rPr lang="en-US" altLang="en-US" smtClean="0"/>
              <a:t>For fixed-size undo tablespaces, the system automatically tunes for the best possible undo retention period on the basis of undo tablespace size and usage history; it ignores </a:t>
            </a:r>
            <a:r>
              <a:rPr lang="en-US" altLang="en-US" smtClean="0">
                <a:latin typeface="Courier New" pitchFamily="49" charset="0"/>
              </a:rPr>
              <a:t>UNDO_RETENTION</a:t>
            </a:r>
            <a:r>
              <a:rPr lang="en-US" altLang="en-US" smtClean="0"/>
              <a:t> unless retention guarantee is enabled. So for automatic undo management, the </a:t>
            </a:r>
            <a:r>
              <a:rPr lang="en-US" altLang="en-US" smtClean="0">
                <a:latin typeface="Courier New" pitchFamily="49" charset="0"/>
              </a:rPr>
              <a:t>UNDO_RETENTION</a:t>
            </a:r>
            <a:r>
              <a:rPr lang="en-US" altLang="en-US" smtClean="0"/>
              <a:t> setting is used for the three cases listed in the slide. </a:t>
            </a:r>
            <a:br>
              <a:rPr lang="en-US" altLang="en-US" smtClean="0"/>
            </a:br>
            <a:r>
              <a:rPr lang="en-US" altLang="en-US" smtClean="0"/>
              <a:t>In cases other than these three, this parameter is ignored.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2700" tIns="12700" rIns="12700" bIns="12700"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buClr>
                <a:srgbClr val="000000"/>
              </a:buClr>
              <a:defRPr/>
            </a:pPr>
            <a:r>
              <a:rPr lang="en-US" altLang="en-US" sz="27700" smtClean="0">
                <a:solidFill>
                  <a:srgbClr val="CCCCCC"/>
                </a:solidFill>
              </a:rPr>
              <a:t>10</a:t>
            </a:r>
          </a:p>
        </p:txBody>
      </p:sp>
      <p:pic>
        <p:nvPicPr>
          <p:cNvPr id="5"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ltLang="en-US" sz="1200" b="0"/>
              <a:t>Copyright © 2009, Oracle.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altLang="en-US" noProof="0" smtClean="0"/>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pPr lvl="0"/>
            <a:r>
              <a:rPr lang="en-US" altLang="en-US" noProof="0" smtClean="0"/>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1028"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ltLang="en-US" sz="1200" b="0"/>
              <a:t>Copyright © 2009, Oracle. All rights reserved.</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altLang="en-US" smtClean="0"/>
              <a:t>Click to edit Master title style </a:t>
            </a:r>
          </a:p>
        </p:txBody>
      </p:sp>
      <p:sp>
        <p:nvSpPr>
          <p:cNvPr id="1030"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ltLang="en-US" sz="1200" b="0"/>
              <a:t>10 - </a:t>
            </a:r>
            <a:fld id="{E01D27B2-57B2-4105-946F-E8D69813F234}" type="slidenum">
              <a:rPr lang="en-US" altLang="en-US" sz="1200" b="0"/>
              <a:pPr algn="just">
                <a:spcBef>
                  <a:spcPct val="0"/>
                </a:spcBef>
                <a:buClrTx/>
                <a:buFontTx/>
                <a:buNone/>
              </a:pPr>
              <a:t>‹#›</a:t>
            </a:fld>
            <a:endParaRPr lang="en-US" altLang="en-US" sz="1200" b="0"/>
          </a:p>
        </p:txBody>
      </p:sp>
    </p:spTree>
  </p:cSld>
  <p:clrMap bg1="lt1" tx1="dk1" bg2="lt2" tx2="dk2" accent1="accent1" accent2="accent2" accent3="accent3" accent4="accent4" accent5="accent5" accent6="accent6" hlink="hlink" folHlink="folHlink"/>
  <p:sldLayoutIdLst>
    <p:sldLayoutId id="2147483677"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eaLnBrk="0" fontAlgn="base" hangingPunct="0">
        <a:spcBef>
          <a:spcPct val="20000"/>
        </a:spcBef>
        <a:spcAft>
          <a:spcPct val="0"/>
        </a:spcAft>
        <a:buClr>
          <a:srgbClr val="000000"/>
        </a:buClr>
        <a:buFont typeface="Arial" charset="0"/>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098"/>
          <p:cNvSpPr>
            <a:spLocks noGrp="1" noChangeArrowheads="1"/>
          </p:cNvSpPr>
          <p:nvPr>
            <p:ph type="ctrTitle"/>
          </p:nvPr>
        </p:nvSpPr>
        <p:spPr/>
        <p:txBody>
          <a:bodyPr/>
          <a:lstStyle/>
          <a:p>
            <a:pPr eaLnBrk="1" hangingPunct="1"/>
            <a:r>
              <a:rPr lang="en-US" altLang="en-US" smtClean="0"/>
              <a:t>Managing Undo Data</a:t>
            </a:r>
          </a:p>
        </p:txBody>
      </p:sp>
      <p:sp>
        <p:nvSpPr>
          <p:cNvPr id="3075" name="Line 4099"/>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endParaRPr lang="en-US" altLang="en-US" smtClean="0"/>
          </a:p>
        </p:txBody>
      </p:sp>
      <p:sp>
        <p:nvSpPr>
          <p:cNvPr id="12291" name="Rectangle 1027"/>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3744913" y="2852738"/>
            <a:ext cx="731837" cy="0"/>
          </a:xfrm>
          <a:prstGeom prst="line">
            <a:avLst/>
          </a:prstGeom>
          <a:noFill/>
          <a:ln w="28575">
            <a:solidFill>
              <a:schemeClr val="tx1"/>
            </a:solidFill>
            <a:round/>
            <a:headEnd type="none" w="sm" len="sm"/>
            <a:tailEnd type="none" w="sm" len="sm"/>
          </a:ln>
          <a:effectLst/>
        </p:spPr>
        <p:txBody>
          <a:bodyPr/>
          <a:lstStyle/>
          <a:p>
            <a:endParaRPr lang="en-US"/>
          </a:p>
        </p:txBody>
      </p:sp>
      <p:sp>
        <p:nvSpPr>
          <p:cNvPr id="13315" name="Line 3"/>
          <p:cNvSpPr>
            <a:spLocks noChangeShapeType="1"/>
          </p:cNvSpPr>
          <p:nvPr/>
        </p:nvSpPr>
        <p:spPr bwMode="auto">
          <a:xfrm>
            <a:off x="3744913" y="3613150"/>
            <a:ext cx="731837" cy="0"/>
          </a:xfrm>
          <a:prstGeom prst="line">
            <a:avLst/>
          </a:prstGeom>
          <a:noFill/>
          <a:ln w="28575">
            <a:solidFill>
              <a:schemeClr val="tx1"/>
            </a:solidFill>
            <a:round/>
            <a:headEnd type="none" w="sm" len="sm"/>
            <a:tailEnd type="none" w="sm" len="sm"/>
          </a:ln>
          <a:effectLst/>
        </p:spPr>
        <p:txBody>
          <a:bodyPr/>
          <a:lstStyle/>
          <a:p>
            <a:endParaRPr lang="en-US"/>
          </a:p>
        </p:txBody>
      </p:sp>
      <p:sp>
        <p:nvSpPr>
          <p:cNvPr id="13316" name="Rectangle 4"/>
          <p:cNvSpPr>
            <a:spLocks noGrp="1" noChangeArrowheads="1"/>
          </p:cNvSpPr>
          <p:nvPr>
            <p:ph type="title"/>
          </p:nvPr>
        </p:nvSpPr>
        <p:spPr/>
        <p:txBody>
          <a:bodyPr/>
          <a:lstStyle/>
          <a:p>
            <a:pPr eaLnBrk="1" hangingPunct="1"/>
            <a:r>
              <a:rPr lang="en-US" altLang="en-US" smtClean="0"/>
              <a:t>Guaranteeing Undo Retention</a:t>
            </a:r>
          </a:p>
        </p:txBody>
      </p:sp>
      <p:sp>
        <p:nvSpPr>
          <p:cNvPr id="13317" name="Text Box 5"/>
          <p:cNvSpPr txBox="1">
            <a:spLocks noChangeArrowheads="1"/>
          </p:cNvSpPr>
          <p:nvPr/>
        </p:nvSpPr>
        <p:spPr bwMode="gray">
          <a:xfrm>
            <a:off x="5702300" y="4800600"/>
            <a:ext cx="3136900" cy="915988"/>
          </a:xfrm>
          <a:prstGeom prst="rect">
            <a:avLst/>
          </a:prstGeom>
          <a:noFill/>
          <a:ln w="28575">
            <a:noFill/>
            <a:miter lim="800000"/>
            <a:headEnd type="none" w="sm" len="sm"/>
            <a:tailEnd type="none" w="sm" len="sm"/>
          </a:ln>
          <a:effectLst/>
        </p:spPr>
        <p:txBody>
          <a:bodyPr>
            <a:spAutoFit/>
          </a:bodyPr>
          <a:lstStyle/>
          <a:p>
            <a:pPr defTabSz="228600"/>
            <a:r>
              <a:rPr lang="en-US" altLang="en-US"/>
              <a:t>A transaction will </a:t>
            </a:r>
            <a:r>
              <a:rPr lang="en-US" altLang="en-US">
                <a:solidFill>
                  <a:schemeClr val="accent2"/>
                </a:solidFill>
              </a:rPr>
              <a:t>fail</a:t>
            </a:r>
            <a:r>
              <a:rPr lang="en-US" altLang="en-US"/>
              <a:t> </a:t>
            </a:r>
            <a:br>
              <a:rPr lang="en-US" altLang="en-US"/>
            </a:br>
            <a:r>
              <a:rPr lang="en-US" altLang="en-US"/>
              <a:t>if it generates more undo than there is space.</a:t>
            </a:r>
          </a:p>
        </p:txBody>
      </p:sp>
      <p:sp>
        <p:nvSpPr>
          <p:cNvPr id="13318" name="Text Box 6"/>
          <p:cNvSpPr txBox="1">
            <a:spLocks noChangeArrowheads="1"/>
          </p:cNvSpPr>
          <p:nvPr/>
        </p:nvSpPr>
        <p:spPr bwMode="auto">
          <a:xfrm>
            <a:off x="857250" y="4816475"/>
            <a:ext cx="3092450" cy="915988"/>
          </a:xfrm>
          <a:prstGeom prst="rect">
            <a:avLst/>
          </a:prstGeom>
          <a:noFill/>
          <a:ln w="28575">
            <a:noFill/>
            <a:miter lim="800000"/>
            <a:headEnd type="none" w="sm" len="sm"/>
            <a:tailEnd type="none" w="sm" len="sm"/>
          </a:ln>
          <a:effectLst/>
        </p:spPr>
        <p:txBody>
          <a:bodyPr wrap="none">
            <a:spAutoFit/>
          </a:bodyPr>
          <a:lstStyle/>
          <a:p>
            <a:pPr defTabSz="228600"/>
            <a:r>
              <a:rPr lang="en-US" altLang="en-US">
                <a:latin typeface="Courier New" pitchFamily="49" charset="0"/>
              </a:rPr>
              <a:t>SELECT</a:t>
            </a:r>
            <a:r>
              <a:rPr lang="en-US" altLang="en-US"/>
              <a:t> statements</a:t>
            </a:r>
            <a:br>
              <a:rPr lang="en-US" altLang="en-US"/>
            </a:br>
            <a:r>
              <a:rPr lang="en-US" altLang="en-US"/>
              <a:t>running 15 minutes or less</a:t>
            </a:r>
            <a:br>
              <a:rPr lang="en-US" altLang="en-US"/>
            </a:br>
            <a:r>
              <a:rPr lang="en-US" altLang="en-US"/>
              <a:t>are always satisfied.</a:t>
            </a:r>
          </a:p>
        </p:txBody>
      </p:sp>
      <p:grpSp>
        <p:nvGrpSpPr>
          <p:cNvPr id="13319" name="Group 7"/>
          <p:cNvGrpSpPr>
            <a:grpSpLocks/>
          </p:cNvGrpSpPr>
          <p:nvPr/>
        </p:nvGrpSpPr>
        <p:grpSpPr bwMode="auto">
          <a:xfrm>
            <a:off x="4452938" y="2436813"/>
            <a:ext cx="1133475" cy="1420812"/>
            <a:chOff x="960" y="684"/>
            <a:chExt cx="532" cy="412"/>
          </a:xfrm>
        </p:grpSpPr>
        <p:sp>
          <p:nvSpPr>
            <p:cNvPr id="13339" name="Rectangle 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13340" name="Oval 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13341" name="Oval 1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sp>
        <p:nvSpPr>
          <p:cNvPr id="13320" name="Rectangle 11"/>
          <p:cNvSpPr>
            <a:spLocks noChangeArrowheads="1"/>
          </p:cNvSpPr>
          <p:nvPr/>
        </p:nvSpPr>
        <p:spPr bwMode="auto">
          <a:xfrm>
            <a:off x="4297363" y="3933825"/>
            <a:ext cx="1444625" cy="825500"/>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r>
              <a:rPr lang="en-US" altLang="en-US" sz="1600"/>
              <a:t>Undo data in undo tablespace</a:t>
            </a:r>
          </a:p>
        </p:txBody>
      </p:sp>
      <p:sp>
        <p:nvSpPr>
          <p:cNvPr id="13321" name="Oval 12"/>
          <p:cNvSpPr>
            <a:spLocks noChangeArrowheads="1"/>
          </p:cNvSpPr>
          <p:nvPr/>
        </p:nvSpPr>
        <p:spPr bwMode="gray">
          <a:xfrm>
            <a:off x="4641850" y="2997200"/>
            <a:ext cx="754063" cy="754063"/>
          </a:xfrm>
          <a:prstGeom prst="ellipse">
            <a:avLst/>
          </a:prstGeom>
          <a:solidFill>
            <a:schemeClr val="accent1"/>
          </a:solidFill>
          <a:ln w="28575">
            <a:solidFill>
              <a:schemeClr val="tx1"/>
            </a:solidFill>
            <a:round/>
            <a:headEnd type="none" w="sm" len="sm"/>
            <a:tailEnd type="none" w="sm" len="sm"/>
          </a:ln>
          <a:effectLst/>
        </p:spPr>
        <p:txBody>
          <a:bodyPr wrap="none" anchor="ctr"/>
          <a:lstStyle/>
          <a:p>
            <a:endParaRPr lang="en-US"/>
          </a:p>
        </p:txBody>
      </p:sp>
      <p:sp>
        <p:nvSpPr>
          <p:cNvPr id="13322" name="AutoShape 13"/>
          <p:cNvSpPr>
            <a:spLocks noChangeArrowheads="1"/>
          </p:cNvSpPr>
          <p:nvPr/>
        </p:nvSpPr>
        <p:spPr bwMode="gray">
          <a:xfrm rot="5400000">
            <a:off x="4641850" y="2962275"/>
            <a:ext cx="755650" cy="825500"/>
          </a:xfrm>
          <a:custGeom>
            <a:avLst/>
            <a:gdLst>
              <a:gd name="T0" fmla="*/ 377825 w 21600"/>
              <a:gd name="T1" fmla="*/ 0 h 21600"/>
              <a:gd name="T2" fmla="*/ 94456 w 21600"/>
              <a:gd name="T3" fmla="*/ 412750 h 21600"/>
              <a:gd name="T4" fmla="*/ 377825 w 21600"/>
              <a:gd name="T5" fmla="*/ 206375 h 21600"/>
              <a:gd name="T6" fmla="*/ 661194 w 21600"/>
              <a:gd name="T7" fmla="*/ 41275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00"/>
          </a:solidFill>
          <a:ln w="28575">
            <a:solidFill>
              <a:schemeClr val="tx1"/>
            </a:solidFill>
            <a:miter lim="800000"/>
            <a:headEnd type="none" w="sm" len="sm"/>
            <a:tailEnd type="none" w="sm" len="sm"/>
          </a:ln>
          <a:effectLst/>
        </p:spPr>
        <p:txBody>
          <a:bodyPr wrap="none" anchor="ctr"/>
          <a:lstStyle/>
          <a:p>
            <a:endParaRPr lang="en-US"/>
          </a:p>
        </p:txBody>
      </p:sp>
      <p:sp>
        <p:nvSpPr>
          <p:cNvPr id="13323" name="Line 14"/>
          <p:cNvSpPr>
            <a:spLocks noChangeShapeType="1"/>
          </p:cNvSpPr>
          <p:nvPr/>
        </p:nvSpPr>
        <p:spPr bwMode="auto">
          <a:xfrm>
            <a:off x="4919663" y="3417888"/>
            <a:ext cx="200025" cy="42862"/>
          </a:xfrm>
          <a:prstGeom prst="line">
            <a:avLst/>
          </a:prstGeom>
          <a:noFill/>
          <a:ln w="28575">
            <a:solidFill>
              <a:schemeClr val="tx1"/>
            </a:solidFill>
            <a:round/>
            <a:headEnd type="none" w="sm" len="sm"/>
            <a:tailEnd type="none" w="sm" len="sm"/>
          </a:ln>
          <a:effectLst/>
        </p:spPr>
        <p:txBody>
          <a:bodyPr/>
          <a:lstStyle/>
          <a:p>
            <a:endParaRPr lang="en-US"/>
          </a:p>
        </p:txBody>
      </p:sp>
      <p:sp>
        <p:nvSpPr>
          <p:cNvPr id="13324" name="Freeform 15"/>
          <p:cNvSpPr>
            <a:spLocks/>
          </p:cNvSpPr>
          <p:nvPr/>
        </p:nvSpPr>
        <p:spPr bwMode="auto">
          <a:xfrm>
            <a:off x="4665663" y="3416300"/>
            <a:ext cx="749300" cy="334963"/>
          </a:xfrm>
          <a:custGeom>
            <a:avLst/>
            <a:gdLst>
              <a:gd name="T0" fmla="*/ 173038 w 472"/>
              <a:gd name="T1" fmla="*/ 20638 h 211"/>
              <a:gd name="T2" fmla="*/ 0 w 472"/>
              <a:gd name="T3" fmla="*/ 82550 h 211"/>
              <a:gd name="T4" fmla="*/ 19050 w 472"/>
              <a:gd name="T5" fmla="*/ 139700 h 211"/>
              <a:gd name="T6" fmla="*/ 58738 w 472"/>
              <a:gd name="T7" fmla="*/ 196850 h 211"/>
              <a:gd name="T8" fmla="*/ 111125 w 472"/>
              <a:gd name="T9" fmla="*/ 244475 h 211"/>
              <a:gd name="T10" fmla="*/ 173038 w 472"/>
              <a:gd name="T11" fmla="*/ 287338 h 211"/>
              <a:gd name="T12" fmla="*/ 242888 w 472"/>
              <a:gd name="T13" fmla="*/ 320675 h 211"/>
              <a:gd name="T14" fmla="*/ 330200 w 472"/>
              <a:gd name="T15" fmla="*/ 334963 h 211"/>
              <a:gd name="T16" fmla="*/ 425450 w 472"/>
              <a:gd name="T17" fmla="*/ 331788 h 211"/>
              <a:gd name="T18" fmla="*/ 495300 w 472"/>
              <a:gd name="T19" fmla="*/ 315913 h 211"/>
              <a:gd name="T20" fmla="*/ 566738 w 472"/>
              <a:gd name="T21" fmla="*/ 284163 h 211"/>
              <a:gd name="T22" fmla="*/ 617538 w 472"/>
              <a:gd name="T23" fmla="*/ 247650 h 211"/>
              <a:gd name="T24" fmla="*/ 660400 w 472"/>
              <a:gd name="T25" fmla="*/ 204788 h 211"/>
              <a:gd name="T26" fmla="*/ 701675 w 472"/>
              <a:gd name="T27" fmla="*/ 144463 h 211"/>
              <a:gd name="T28" fmla="*/ 730250 w 472"/>
              <a:gd name="T29" fmla="*/ 95250 h 211"/>
              <a:gd name="T30" fmla="*/ 749300 w 472"/>
              <a:gd name="T31" fmla="*/ 39688 h 211"/>
              <a:gd name="T32" fmla="*/ 744538 w 472"/>
              <a:gd name="T33" fmla="*/ 38100 h 211"/>
              <a:gd name="T34" fmla="*/ 549275 w 472"/>
              <a:gd name="T35" fmla="*/ 0 h 211"/>
              <a:gd name="T36" fmla="*/ 501650 w 472"/>
              <a:gd name="T37" fmla="*/ 73025 h 211"/>
              <a:gd name="T38" fmla="*/ 369888 w 472"/>
              <a:gd name="T39" fmla="*/ 138113 h 211"/>
              <a:gd name="T40" fmla="*/ 231775 w 472"/>
              <a:gd name="T41" fmla="*/ 96838 h 211"/>
              <a:gd name="T42" fmla="*/ 173038 w 472"/>
              <a:gd name="T43" fmla="*/ 20638 h 2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2" h="211">
                <a:moveTo>
                  <a:pt x="109" y="13"/>
                </a:moveTo>
                <a:lnTo>
                  <a:pt x="0" y="52"/>
                </a:lnTo>
                <a:lnTo>
                  <a:pt x="12" y="88"/>
                </a:lnTo>
                <a:lnTo>
                  <a:pt x="37" y="124"/>
                </a:lnTo>
                <a:lnTo>
                  <a:pt x="70" y="154"/>
                </a:lnTo>
                <a:lnTo>
                  <a:pt x="109" y="181"/>
                </a:lnTo>
                <a:lnTo>
                  <a:pt x="153" y="202"/>
                </a:lnTo>
                <a:lnTo>
                  <a:pt x="208" y="211"/>
                </a:lnTo>
                <a:lnTo>
                  <a:pt x="268" y="209"/>
                </a:lnTo>
                <a:lnTo>
                  <a:pt x="312" y="199"/>
                </a:lnTo>
                <a:lnTo>
                  <a:pt x="357" y="179"/>
                </a:lnTo>
                <a:lnTo>
                  <a:pt x="389" y="156"/>
                </a:lnTo>
                <a:lnTo>
                  <a:pt x="416" y="129"/>
                </a:lnTo>
                <a:lnTo>
                  <a:pt x="442" y="91"/>
                </a:lnTo>
                <a:lnTo>
                  <a:pt x="460" y="60"/>
                </a:lnTo>
                <a:lnTo>
                  <a:pt x="472" y="25"/>
                </a:lnTo>
                <a:lnTo>
                  <a:pt x="469" y="24"/>
                </a:lnTo>
                <a:lnTo>
                  <a:pt x="346" y="0"/>
                </a:lnTo>
                <a:lnTo>
                  <a:pt x="316" y="46"/>
                </a:lnTo>
                <a:lnTo>
                  <a:pt x="233" y="87"/>
                </a:lnTo>
                <a:lnTo>
                  <a:pt x="146" y="61"/>
                </a:lnTo>
                <a:lnTo>
                  <a:pt x="109" y="13"/>
                </a:lnTo>
                <a:close/>
              </a:path>
            </a:pathLst>
          </a:custGeom>
          <a:solidFill>
            <a:srgbClr val="FF0000"/>
          </a:solidFill>
          <a:ln w="28575" cap="flat" cmpd="sng">
            <a:solidFill>
              <a:srgbClr val="000000"/>
            </a:solidFill>
            <a:prstDash val="solid"/>
            <a:round/>
            <a:headEnd type="none" w="sm" len="sm"/>
            <a:tailEnd type="none" w="sm" len="sm"/>
          </a:ln>
          <a:effectLst/>
        </p:spPr>
        <p:txBody>
          <a:bodyPr/>
          <a:lstStyle/>
          <a:p>
            <a:endParaRPr lang="en-US"/>
          </a:p>
        </p:txBody>
      </p:sp>
      <p:sp>
        <p:nvSpPr>
          <p:cNvPr id="13325" name="Oval 16"/>
          <p:cNvSpPr>
            <a:spLocks noChangeArrowheads="1"/>
          </p:cNvSpPr>
          <p:nvPr/>
        </p:nvSpPr>
        <p:spPr bwMode="auto">
          <a:xfrm>
            <a:off x="4830763" y="3181350"/>
            <a:ext cx="377825" cy="376238"/>
          </a:xfrm>
          <a:prstGeom prst="ellipse">
            <a:avLst/>
          </a:prstGeom>
          <a:solidFill>
            <a:schemeClr val="bg1"/>
          </a:solidFill>
          <a:ln w="28575">
            <a:solidFill>
              <a:schemeClr val="tx1"/>
            </a:solidFill>
            <a:round/>
            <a:headEnd type="none" w="sm" len="sm"/>
            <a:tailEnd type="none" w="sm" len="sm"/>
          </a:ln>
          <a:effectLst/>
        </p:spPr>
        <p:txBody>
          <a:bodyPr wrap="none" anchor="ctr"/>
          <a:lstStyle/>
          <a:p>
            <a:endParaRPr lang="en-US"/>
          </a:p>
        </p:txBody>
      </p:sp>
      <p:sp>
        <p:nvSpPr>
          <p:cNvPr id="13326" name="Line 17"/>
          <p:cNvSpPr>
            <a:spLocks noChangeShapeType="1"/>
          </p:cNvSpPr>
          <p:nvPr/>
        </p:nvSpPr>
        <p:spPr bwMode="auto">
          <a:xfrm>
            <a:off x="5580063" y="2725738"/>
            <a:ext cx="731837" cy="0"/>
          </a:xfrm>
          <a:prstGeom prst="line">
            <a:avLst/>
          </a:prstGeom>
          <a:noFill/>
          <a:ln w="28575">
            <a:solidFill>
              <a:schemeClr val="tx1"/>
            </a:solidFill>
            <a:round/>
            <a:headEnd type="none" w="sm" len="sm"/>
            <a:tailEnd type="none" w="sm" len="sm"/>
          </a:ln>
          <a:effectLst/>
        </p:spPr>
        <p:txBody>
          <a:bodyPr/>
          <a:lstStyle/>
          <a:p>
            <a:endParaRPr lang="en-US"/>
          </a:p>
        </p:txBody>
      </p:sp>
      <p:sp>
        <p:nvSpPr>
          <p:cNvPr id="13327" name="Line 18"/>
          <p:cNvSpPr>
            <a:spLocks noChangeShapeType="1"/>
          </p:cNvSpPr>
          <p:nvPr/>
        </p:nvSpPr>
        <p:spPr bwMode="gray">
          <a:xfrm>
            <a:off x="5580063" y="3460750"/>
            <a:ext cx="731837" cy="0"/>
          </a:xfrm>
          <a:prstGeom prst="line">
            <a:avLst/>
          </a:prstGeom>
          <a:noFill/>
          <a:ln w="28575">
            <a:solidFill>
              <a:srgbClr val="FF0000"/>
            </a:solidFill>
            <a:round/>
            <a:headEnd type="none" w="sm" len="sm"/>
            <a:tailEnd type="none" w="sm" len="sm"/>
          </a:ln>
          <a:effectLst/>
        </p:spPr>
        <p:txBody>
          <a:bodyPr/>
          <a:lstStyle/>
          <a:p>
            <a:endParaRPr lang="en-US"/>
          </a:p>
        </p:txBody>
      </p:sp>
      <p:sp>
        <p:nvSpPr>
          <p:cNvPr id="13328" name="Line 19"/>
          <p:cNvSpPr>
            <a:spLocks noChangeShapeType="1"/>
          </p:cNvSpPr>
          <p:nvPr/>
        </p:nvSpPr>
        <p:spPr bwMode="gray">
          <a:xfrm rot="5400000">
            <a:off x="5770562" y="3248026"/>
            <a:ext cx="396875" cy="0"/>
          </a:xfrm>
          <a:prstGeom prst="line">
            <a:avLst/>
          </a:prstGeom>
          <a:noFill/>
          <a:ln w="28575">
            <a:solidFill>
              <a:srgbClr val="FF0000"/>
            </a:solidFill>
            <a:round/>
            <a:headEnd type="none" w="sm" len="sm"/>
            <a:tailEnd type="triangle" w="sm" len="sm"/>
          </a:ln>
          <a:effectLst/>
        </p:spPr>
        <p:txBody>
          <a:bodyPr/>
          <a:lstStyle/>
          <a:p>
            <a:endParaRPr lang="en-US"/>
          </a:p>
        </p:txBody>
      </p:sp>
      <p:sp>
        <p:nvSpPr>
          <p:cNvPr id="13329" name="Line 20"/>
          <p:cNvSpPr>
            <a:spLocks noChangeShapeType="1"/>
          </p:cNvSpPr>
          <p:nvPr/>
        </p:nvSpPr>
        <p:spPr bwMode="auto">
          <a:xfrm rot="16200000" flipV="1">
            <a:off x="5779294" y="2924969"/>
            <a:ext cx="379412"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13330" name="Line 21"/>
          <p:cNvSpPr>
            <a:spLocks noChangeShapeType="1"/>
          </p:cNvSpPr>
          <p:nvPr/>
        </p:nvSpPr>
        <p:spPr bwMode="gray">
          <a:xfrm rot="10800000">
            <a:off x="5991225" y="3116263"/>
            <a:ext cx="1168400" cy="0"/>
          </a:xfrm>
          <a:prstGeom prst="line">
            <a:avLst/>
          </a:prstGeom>
          <a:noFill/>
          <a:ln w="28575">
            <a:solidFill>
              <a:srgbClr val="FF0000"/>
            </a:solidFill>
            <a:round/>
            <a:headEnd type="none" w="sm" len="sm"/>
            <a:tailEnd type="triangle" w="sm" len="sm"/>
          </a:ln>
          <a:effectLst/>
        </p:spPr>
        <p:txBody>
          <a:bodyPr/>
          <a:lstStyle/>
          <a:p>
            <a:endParaRPr lang="en-US"/>
          </a:p>
        </p:txBody>
      </p:sp>
      <p:sp>
        <p:nvSpPr>
          <p:cNvPr id="13331" name="Line 22"/>
          <p:cNvSpPr>
            <a:spLocks noChangeShapeType="1"/>
          </p:cNvSpPr>
          <p:nvPr/>
        </p:nvSpPr>
        <p:spPr bwMode="auto">
          <a:xfrm rot="10800000">
            <a:off x="2135188" y="3446463"/>
            <a:ext cx="674687" cy="0"/>
          </a:xfrm>
          <a:prstGeom prst="line">
            <a:avLst/>
          </a:prstGeom>
          <a:noFill/>
          <a:ln w="28575">
            <a:solidFill>
              <a:srgbClr val="000000"/>
            </a:solidFill>
            <a:round/>
            <a:headEnd type="none" w="sm" len="sm"/>
            <a:tailEnd type="triangle" w="sm" len="sm"/>
          </a:ln>
          <a:effectLst/>
        </p:spPr>
        <p:txBody>
          <a:bodyPr/>
          <a:lstStyle/>
          <a:p>
            <a:endParaRPr lang="en-US"/>
          </a:p>
        </p:txBody>
      </p:sp>
      <p:sp>
        <p:nvSpPr>
          <p:cNvPr id="13332" name="Rectangle 23"/>
          <p:cNvSpPr>
            <a:spLocks noChangeArrowheads="1"/>
          </p:cNvSpPr>
          <p:nvPr/>
        </p:nvSpPr>
        <p:spPr bwMode="auto">
          <a:xfrm>
            <a:off x="2179638" y="3027363"/>
            <a:ext cx="2371725" cy="581025"/>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r>
              <a:rPr lang="en-US" altLang="en-US" sz="1600"/>
              <a:t>Retention guarantee:</a:t>
            </a:r>
            <a:br>
              <a:rPr lang="en-US" altLang="en-US" sz="1600"/>
            </a:br>
            <a:r>
              <a:rPr lang="en-US" altLang="en-US" sz="1600"/>
              <a:t>15 minutes</a:t>
            </a:r>
          </a:p>
        </p:txBody>
      </p:sp>
      <p:sp>
        <p:nvSpPr>
          <p:cNvPr id="13333" name="Line 24"/>
          <p:cNvSpPr>
            <a:spLocks noChangeShapeType="1"/>
          </p:cNvSpPr>
          <p:nvPr/>
        </p:nvSpPr>
        <p:spPr bwMode="auto">
          <a:xfrm rot="5400000">
            <a:off x="3811588" y="3478213"/>
            <a:ext cx="260350" cy="0"/>
          </a:xfrm>
          <a:prstGeom prst="line">
            <a:avLst/>
          </a:prstGeom>
          <a:noFill/>
          <a:ln w="28575">
            <a:solidFill>
              <a:srgbClr val="000000"/>
            </a:solidFill>
            <a:round/>
            <a:headEnd type="none" w="sm" len="sm"/>
            <a:tailEnd type="triangle" w="sm" len="sm"/>
          </a:ln>
          <a:effectLst/>
        </p:spPr>
        <p:txBody>
          <a:bodyPr/>
          <a:lstStyle/>
          <a:p>
            <a:endParaRPr lang="en-US"/>
          </a:p>
        </p:txBody>
      </p:sp>
      <p:sp>
        <p:nvSpPr>
          <p:cNvPr id="13334" name="Line 25"/>
          <p:cNvSpPr>
            <a:spLocks noChangeShapeType="1"/>
          </p:cNvSpPr>
          <p:nvPr/>
        </p:nvSpPr>
        <p:spPr bwMode="auto">
          <a:xfrm rot="16200000" flipV="1">
            <a:off x="3813969" y="2991644"/>
            <a:ext cx="255588" cy="0"/>
          </a:xfrm>
          <a:prstGeom prst="line">
            <a:avLst/>
          </a:prstGeom>
          <a:noFill/>
          <a:ln w="28575">
            <a:solidFill>
              <a:schemeClr val="tx1"/>
            </a:solidFill>
            <a:round/>
            <a:headEnd type="none" w="sm" len="sm"/>
            <a:tailEnd type="triangle" w="sm" len="sm"/>
          </a:ln>
          <a:effectLst/>
        </p:spPr>
        <p:txBody>
          <a:bodyPr/>
          <a:lstStyle/>
          <a:p>
            <a:endParaRPr lang="en-US"/>
          </a:p>
        </p:txBody>
      </p:sp>
      <p:pic>
        <p:nvPicPr>
          <p:cNvPr id="13335" name="Picture 26" descr="Documents: DML Code"/>
          <p:cNvPicPr>
            <a:picLocks noChangeAspect="1" noChangeArrowheads="1"/>
          </p:cNvPicPr>
          <p:nvPr/>
        </p:nvPicPr>
        <p:blipFill>
          <a:blip r:embed="rId3" cstate="print"/>
          <a:srcRect/>
          <a:stretch>
            <a:fillRect/>
          </a:stretch>
        </p:blipFill>
        <p:spPr bwMode="gray">
          <a:xfrm>
            <a:off x="7072313" y="2286000"/>
            <a:ext cx="690562" cy="1465263"/>
          </a:xfrm>
          <a:prstGeom prst="rect">
            <a:avLst/>
          </a:prstGeom>
          <a:noFill/>
          <a:ln w="9525">
            <a:noFill/>
            <a:miter lim="800000"/>
            <a:headEnd/>
            <a:tailEnd/>
          </a:ln>
        </p:spPr>
      </p:pic>
      <p:pic>
        <p:nvPicPr>
          <p:cNvPr id="13336" name="Picture 27" descr="Documents: SQL Code"/>
          <p:cNvPicPr>
            <a:picLocks noChangeAspect="1" noChangeArrowheads="1"/>
          </p:cNvPicPr>
          <p:nvPr/>
        </p:nvPicPr>
        <p:blipFill>
          <a:blip r:embed="rId4" cstate="print"/>
          <a:srcRect/>
          <a:stretch>
            <a:fillRect/>
          </a:stretch>
        </p:blipFill>
        <p:spPr bwMode="gray">
          <a:xfrm>
            <a:off x="1362075" y="2878138"/>
            <a:ext cx="777875" cy="1622425"/>
          </a:xfrm>
          <a:prstGeom prst="rect">
            <a:avLst/>
          </a:prstGeom>
          <a:noFill/>
          <a:ln w="9525">
            <a:noFill/>
            <a:miter lim="800000"/>
            <a:headEnd/>
            <a:tailEnd/>
          </a:ln>
        </p:spPr>
      </p:pic>
      <p:sp>
        <p:nvSpPr>
          <p:cNvPr id="13337" name="Rectangle 28"/>
          <p:cNvSpPr>
            <a:spLocks noChangeArrowheads="1"/>
          </p:cNvSpPr>
          <p:nvPr/>
        </p:nvSpPr>
        <p:spPr bwMode="gray">
          <a:xfrm>
            <a:off x="685800" y="1631950"/>
            <a:ext cx="7886700" cy="577850"/>
          </a:xfrm>
          <a:prstGeom prst="rect">
            <a:avLst/>
          </a:prstGeom>
          <a:solidFill>
            <a:srgbClr val="CCCCCC"/>
          </a:solidFill>
          <a:ln w="28575">
            <a:solidFill>
              <a:srgbClr val="000000"/>
            </a:solidFill>
            <a:miter lim="800000"/>
            <a:headEnd/>
            <a:tailEnd/>
          </a:ln>
          <a:effectLst/>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altLang="en-US">
                <a:latin typeface="Courier New" pitchFamily="49" charset="0"/>
              </a:rPr>
              <a:t>SQL&gt; ALTER TABLESPACE undotbs1 RETENTION GUARANTEE;</a:t>
            </a:r>
          </a:p>
        </p:txBody>
      </p:sp>
      <p:sp>
        <p:nvSpPr>
          <p:cNvPr id="13338" name="Text Box 29"/>
          <p:cNvSpPr txBox="1">
            <a:spLocks noChangeArrowheads="1"/>
          </p:cNvSpPr>
          <p:nvPr/>
        </p:nvSpPr>
        <p:spPr bwMode="auto">
          <a:xfrm>
            <a:off x="914400" y="5791200"/>
            <a:ext cx="7772400" cy="581025"/>
          </a:xfrm>
          <a:prstGeom prst="rect">
            <a:avLst/>
          </a:prstGeom>
          <a:noFill/>
          <a:ln w="28575">
            <a:noFill/>
            <a:miter lim="800000"/>
            <a:headEnd type="none" w="sm" len="sm"/>
            <a:tailEnd type="none" w="sm" len="sm"/>
          </a:ln>
          <a:effectLst/>
        </p:spPr>
        <p:txBody>
          <a:bodyPr>
            <a:spAutoFit/>
          </a:bodyPr>
          <a:lstStyle/>
          <a:p>
            <a:pPr algn="l" defTabSz="228600"/>
            <a:r>
              <a:rPr lang="en-US" altLang="en-US" sz="1600"/>
              <a:t>Note: This example is based on an UNDO_RETENTION setting of 900 seconds (15 minutes).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nap_264a"/>
          <p:cNvPicPr>
            <a:picLocks noChangeAspect="1" noChangeArrowheads="1"/>
          </p:cNvPicPr>
          <p:nvPr/>
        </p:nvPicPr>
        <p:blipFill>
          <a:blip r:embed="rId3" cstate="print"/>
          <a:srcRect/>
          <a:stretch>
            <a:fillRect/>
          </a:stretch>
        </p:blipFill>
        <p:spPr bwMode="auto">
          <a:xfrm>
            <a:off x="5700713" y="1766888"/>
            <a:ext cx="2806700" cy="1890712"/>
          </a:xfrm>
          <a:prstGeom prst="rect">
            <a:avLst/>
          </a:prstGeom>
          <a:noFill/>
          <a:ln w="9525">
            <a:noFill/>
            <a:miter lim="800000"/>
            <a:headEnd/>
            <a:tailEnd/>
          </a:ln>
        </p:spPr>
      </p:pic>
      <p:sp>
        <p:nvSpPr>
          <p:cNvPr id="14339" name="Rectangle 6"/>
          <p:cNvSpPr>
            <a:spLocks noGrp="1" noChangeArrowheads="1"/>
          </p:cNvSpPr>
          <p:nvPr>
            <p:ph type="title"/>
          </p:nvPr>
        </p:nvSpPr>
        <p:spPr/>
        <p:txBody>
          <a:bodyPr/>
          <a:lstStyle/>
          <a:p>
            <a:pPr eaLnBrk="1" hangingPunct="1"/>
            <a:r>
              <a:rPr lang="en-US" altLang="en-US" smtClean="0"/>
              <a:t>Changing an Undo Tablespace </a:t>
            </a:r>
            <a:br>
              <a:rPr lang="en-US" altLang="en-US" smtClean="0"/>
            </a:br>
            <a:r>
              <a:rPr lang="en-US" altLang="en-US" smtClean="0"/>
              <a:t>to a Fixed Size</a:t>
            </a:r>
          </a:p>
        </p:txBody>
      </p:sp>
      <p:sp>
        <p:nvSpPr>
          <p:cNvPr id="14340" name="Rectangle 7"/>
          <p:cNvSpPr>
            <a:spLocks noGrp="1" noChangeArrowheads="1"/>
          </p:cNvSpPr>
          <p:nvPr>
            <p:ph type="body" idx="1"/>
          </p:nvPr>
        </p:nvSpPr>
        <p:spPr>
          <a:xfrm>
            <a:off x="609600" y="1447800"/>
            <a:ext cx="7918450" cy="3841750"/>
          </a:xfrm>
        </p:spPr>
        <p:txBody>
          <a:bodyPr/>
          <a:lstStyle/>
          <a:p>
            <a:pPr eaLnBrk="1" hangingPunct="1"/>
            <a:r>
              <a:rPr lang="en-US" altLang="en-US" smtClean="0"/>
              <a:t>Reasons:</a:t>
            </a:r>
          </a:p>
          <a:p>
            <a:pPr lvl="1" eaLnBrk="1" hangingPunct="1"/>
            <a:r>
              <a:rPr lang="en-US" altLang="en-US" smtClean="0"/>
              <a:t>Supporting Flashback operations </a:t>
            </a:r>
          </a:p>
          <a:p>
            <a:pPr lvl="1" eaLnBrk="1" hangingPunct="1"/>
            <a:r>
              <a:rPr lang="en-US" altLang="en-US" smtClean="0"/>
              <a:t>Limiting tablespace growth</a:t>
            </a:r>
          </a:p>
          <a:p>
            <a:pPr eaLnBrk="1" hangingPunct="1"/>
            <a:r>
              <a:rPr lang="en-US" altLang="en-US" smtClean="0"/>
              <a:t>Workflow:</a:t>
            </a:r>
          </a:p>
          <a:p>
            <a:pPr lvl="1" eaLnBrk="1" hangingPunct="1">
              <a:buFont typeface="Arial" charset="0"/>
              <a:buNone/>
            </a:pPr>
            <a:r>
              <a:rPr lang="en-US" altLang="en-US" smtClean="0"/>
              <a:t>1.	Run regular workload.</a:t>
            </a:r>
          </a:p>
          <a:p>
            <a:pPr lvl="1" eaLnBrk="1" hangingPunct="1">
              <a:buFont typeface="Arial" charset="0"/>
              <a:buNone/>
            </a:pPr>
            <a:r>
              <a:rPr lang="en-US" altLang="en-US" smtClean="0"/>
              <a:t>2.	Self-tuning mechanism establishes </a:t>
            </a:r>
            <a:br>
              <a:rPr lang="en-US" altLang="en-US" smtClean="0"/>
            </a:br>
            <a:r>
              <a:rPr lang="en-US" altLang="en-US" smtClean="0"/>
              <a:t>minimum required size.</a:t>
            </a:r>
          </a:p>
          <a:p>
            <a:pPr lvl="1" eaLnBrk="1" hangingPunct="1">
              <a:buFont typeface="Arial" charset="0"/>
              <a:buNone/>
            </a:pPr>
            <a:r>
              <a:rPr lang="en-US" altLang="en-US" smtClean="0"/>
              <a:t>3.	(Optional) Use Undo Advisor, which calculates required size for future growth.</a:t>
            </a:r>
          </a:p>
          <a:p>
            <a:pPr lvl="1" eaLnBrk="1" hangingPunct="1">
              <a:buFont typeface="Arial" charset="0"/>
              <a:buNone/>
            </a:pPr>
            <a:r>
              <a:rPr lang="en-US" altLang="en-US" smtClean="0"/>
              <a:t>4.	(Optional) Change undo tablespace to a fixed size.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altLang="en-US" smtClean="0"/>
              <a:t>General Undo Information</a:t>
            </a:r>
          </a:p>
        </p:txBody>
      </p:sp>
      <p:pic>
        <p:nvPicPr>
          <p:cNvPr id="15363" name="Picture 6" descr="Snap_0127"/>
          <p:cNvPicPr>
            <a:picLocks noChangeAspect="1" noChangeArrowheads="1"/>
          </p:cNvPicPr>
          <p:nvPr/>
        </p:nvPicPr>
        <p:blipFill>
          <a:blip r:embed="rId3" cstate="print"/>
          <a:srcRect/>
          <a:stretch>
            <a:fillRect/>
          </a:stretch>
        </p:blipFill>
        <p:spPr bwMode="auto">
          <a:xfrm>
            <a:off x="990600" y="2209800"/>
            <a:ext cx="7134225" cy="2219325"/>
          </a:xfrm>
          <a:prstGeom prst="rect">
            <a:avLst/>
          </a:prstGeom>
          <a:noFill/>
          <a:ln w="9525">
            <a:noFill/>
            <a:miter lim="800000"/>
            <a:headEnd/>
            <a:tailEnd/>
          </a:ln>
        </p:spPr>
      </p:pic>
      <p:sp>
        <p:nvSpPr>
          <p:cNvPr id="15364" name="AutoShape 4"/>
          <p:cNvSpPr>
            <a:spLocks noChangeArrowheads="1"/>
          </p:cNvSpPr>
          <p:nvPr/>
        </p:nvSpPr>
        <p:spPr bwMode="auto">
          <a:xfrm>
            <a:off x="6553200" y="4876800"/>
            <a:ext cx="1676400" cy="527050"/>
          </a:xfrm>
          <a:prstGeom prst="wedgeRectCallout">
            <a:avLst>
              <a:gd name="adj1" fmla="val -67329"/>
              <a:gd name="adj2" fmla="val -214759"/>
            </a:avLst>
          </a:prstGeom>
          <a:solidFill>
            <a:srgbClr val="FFFFCC"/>
          </a:solidFill>
          <a:ln w="9525">
            <a:solidFill>
              <a:srgbClr val="808080"/>
            </a:solidFill>
            <a:miter lim="800000"/>
            <a:headEnd/>
            <a:tailEnd/>
          </a:ln>
          <a:effectLst/>
        </p:spPr>
        <p:txBody>
          <a:bodyPr lIns="91432" tIns="45716" rIns="91432" bIns="45716" anchor="ctr">
            <a:spAutoFit/>
          </a:bodyPr>
          <a:lstStyle/>
          <a:p>
            <a:pPr eaLnBrk="0" hangingPunct="0">
              <a:spcBef>
                <a:spcPct val="0"/>
              </a:spcBef>
              <a:buClrTx/>
              <a:buFontTx/>
              <a:buNone/>
            </a:pPr>
            <a:r>
              <a:rPr lang="en-US" altLang="en-US" sz="1400" b="0"/>
              <a:t>Current tablespace size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Snap_0128"/>
          <p:cNvPicPr>
            <a:picLocks noChangeAspect="1" noChangeArrowheads="1"/>
          </p:cNvPicPr>
          <p:nvPr/>
        </p:nvPicPr>
        <p:blipFill>
          <a:blip r:embed="rId3" cstate="print"/>
          <a:srcRect/>
          <a:stretch>
            <a:fillRect/>
          </a:stretch>
        </p:blipFill>
        <p:spPr bwMode="auto">
          <a:xfrm>
            <a:off x="457200" y="1350963"/>
            <a:ext cx="6627813" cy="4186237"/>
          </a:xfrm>
          <a:prstGeom prst="rect">
            <a:avLst/>
          </a:prstGeom>
          <a:noFill/>
          <a:ln w="9525">
            <a:noFill/>
            <a:miter lim="800000"/>
            <a:headEnd/>
            <a:tailEnd/>
          </a:ln>
        </p:spPr>
      </p:pic>
      <p:sp>
        <p:nvSpPr>
          <p:cNvPr id="16387" name="Rectangle 3"/>
          <p:cNvSpPr>
            <a:spLocks noGrp="1" noChangeArrowheads="1"/>
          </p:cNvSpPr>
          <p:nvPr>
            <p:ph type="title"/>
          </p:nvPr>
        </p:nvSpPr>
        <p:spPr/>
        <p:txBody>
          <a:bodyPr/>
          <a:lstStyle/>
          <a:p>
            <a:pPr eaLnBrk="1" hangingPunct="1"/>
            <a:r>
              <a:rPr lang="en-US" altLang="en-US" smtClean="0"/>
              <a:t>Using the Undo Advisor</a:t>
            </a:r>
          </a:p>
        </p:txBody>
      </p:sp>
      <p:sp>
        <p:nvSpPr>
          <p:cNvPr id="16388" name="Freeform 5"/>
          <p:cNvSpPr>
            <a:spLocks/>
          </p:cNvSpPr>
          <p:nvPr/>
        </p:nvSpPr>
        <p:spPr bwMode="auto">
          <a:xfrm>
            <a:off x="1371600" y="5486400"/>
            <a:ext cx="4495800" cy="457200"/>
          </a:xfrm>
          <a:custGeom>
            <a:avLst/>
            <a:gdLst>
              <a:gd name="T0" fmla="*/ 0 w 2880"/>
              <a:gd name="T1" fmla="*/ 0 h 384"/>
              <a:gd name="T2" fmla="*/ 0 w 2880"/>
              <a:gd name="T3" fmla="*/ 457200 h 384"/>
              <a:gd name="T4" fmla="*/ 4495800 w 2880"/>
              <a:gd name="T5" fmla="*/ 457200 h 384"/>
              <a:gd name="T6" fmla="*/ 0 60000 65536"/>
              <a:gd name="T7" fmla="*/ 0 60000 65536"/>
              <a:gd name="T8" fmla="*/ 0 60000 65536"/>
            </a:gdLst>
            <a:ahLst/>
            <a:cxnLst>
              <a:cxn ang="T6">
                <a:pos x="T0" y="T1"/>
              </a:cxn>
              <a:cxn ang="T7">
                <a:pos x="T2" y="T3"/>
              </a:cxn>
              <a:cxn ang="T8">
                <a:pos x="T4" y="T5"/>
              </a:cxn>
            </a:cxnLst>
            <a:rect l="0" t="0" r="r" b="b"/>
            <a:pathLst>
              <a:path w="2880" h="384">
                <a:moveTo>
                  <a:pt x="0" y="0"/>
                </a:moveTo>
                <a:lnTo>
                  <a:pt x="0" y="384"/>
                </a:lnTo>
                <a:lnTo>
                  <a:pt x="2880" y="384"/>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pic>
        <p:nvPicPr>
          <p:cNvPr id="16389" name="Picture 8" descr="Snap_0130"/>
          <p:cNvPicPr>
            <a:picLocks noChangeAspect="1" noChangeArrowheads="1"/>
          </p:cNvPicPr>
          <p:nvPr/>
        </p:nvPicPr>
        <p:blipFill>
          <a:blip r:embed="rId4" cstate="print"/>
          <a:srcRect/>
          <a:stretch>
            <a:fillRect/>
          </a:stretch>
        </p:blipFill>
        <p:spPr bwMode="auto">
          <a:xfrm>
            <a:off x="5867400" y="3511550"/>
            <a:ext cx="2660650" cy="2774950"/>
          </a:xfrm>
          <a:prstGeom prst="rect">
            <a:avLst/>
          </a:prstGeom>
          <a:noFill/>
          <a:ln w="9525">
            <a:noFill/>
            <a:miter lim="800000"/>
            <a:headEnd/>
            <a:tailEnd/>
          </a:ln>
        </p:spPr>
      </p:pic>
      <p:sp>
        <p:nvSpPr>
          <p:cNvPr id="16390" name="Rectangle 10"/>
          <p:cNvSpPr>
            <a:spLocks noChangeArrowheads="1"/>
          </p:cNvSpPr>
          <p:nvPr/>
        </p:nvSpPr>
        <p:spPr bwMode="auto">
          <a:xfrm>
            <a:off x="4419600" y="3733800"/>
            <a:ext cx="13716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16391" name="Rectangle 11"/>
          <p:cNvSpPr>
            <a:spLocks noChangeArrowheads="1"/>
          </p:cNvSpPr>
          <p:nvPr/>
        </p:nvSpPr>
        <p:spPr bwMode="auto">
          <a:xfrm>
            <a:off x="2057400" y="4953000"/>
            <a:ext cx="2438400" cy="4572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4" descr="Snap_0132"/>
          <p:cNvPicPr>
            <a:picLocks noChangeAspect="1" noChangeArrowheads="1"/>
          </p:cNvPicPr>
          <p:nvPr/>
        </p:nvPicPr>
        <p:blipFill>
          <a:blip r:embed="rId3" cstate="print"/>
          <a:srcRect/>
          <a:stretch>
            <a:fillRect/>
          </a:stretch>
        </p:blipFill>
        <p:spPr bwMode="auto">
          <a:xfrm>
            <a:off x="508000" y="1490663"/>
            <a:ext cx="7431088" cy="1709737"/>
          </a:xfrm>
          <a:prstGeom prst="rect">
            <a:avLst/>
          </a:prstGeom>
          <a:noFill/>
          <a:ln w="9525">
            <a:noFill/>
            <a:miter lim="800000"/>
            <a:headEnd/>
            <a:tailEnd/>
          </a:ln>
        </p:spPr>
      </p:pic>
      <p:pic>
        <p:nvPicPr>
          <p:cNvPr id="17411" name="Picture 15" descr="Snap_0133"/>
          <p:cNvPicPr>
            <a:picLocks noChangeAspect="1" noChangeArrowheads="1"/>
          </p:cNvPicPr>
          <p:nvPr/>
        </p:nvPicPr>
        <p:blipFill>
          <a:blip r:embed="rId4" cstate="print"/>
          <a:srcRect/>
          <a:stretch>
            <a:fillRect/>
          </a:stretch>
        </p:blipFill>
        <p:spPr bwMode="auto">
          <a:xfrm>
            <a:off x="4038600" y="2133600"/>
            <a:ext cx="4597400" cy="1808163"/>
          </a:xfrm>
          <a:prstGeom prst="rect">
            <a:avLst/>
          </a:prstGeom>
          <a:noFill/>
          <a:ln w="9525">
            <a:noFill/>
            <a:miter lim="800000"/>
            <a:headEnd/>
            <a:tailEnd/>
          </a:ln>
        </p:spPr>
      </p:pic>
      <p:pic>
        <p:nvPicPr>
          <p:cNvPr id="17412" name="Picture 16" descr="Snap_0134"/>
          <p:cNvPicPr>
            <a:picLocks noChangeAspect="1" noChangeArrowheads="1"/>
          </p:cNvPicPr>
          <p:nvPr/>
        </p:nvPicPr>
        <p:blipFill>
          <a:blip r:embed="rId5" cstate="print"/>
          <a:srcRect/>
          <a:stretch>
            <a:fillRect/>
          </a:stretch>
        </p:blipFill>
        <p:spPr bwMode="auto">
          <a:xfrm>
            <a:off x="3810000" y="4097338"/>
            <a:ext cx="4835525" cy="1846262"/>
          </a:xfrm>
          <a:prstGeom prst="rect">
            <a:avLst/>
          </a:prstGeom>
          <a:noFill/>
          <a:ln w="9525">
            <a:noFill/>
            <a:miter lim="800000"/>
            <a:headEnd/>
            <a:tailEnd/>
          </a:ln>
        </p:spPr>
      </p:pic>
      <p:pic>
        <p:nvPicPr>
          <p:cNvPr id="17413" name="Picture 17" descr="Snap_0135"/>
          <p:cNvPicPr>
            <a:picLocks noChangeAspect="1" noChangeArrowheads="1"/>
          </p:cNvPicPr>
          <p:nvPr/>
        </p:nvPicPr>
        <p:blipFill>
          <a:blip r:embed="rId6" cstate="print"/>
          <a:srcRect/>
          <a:stretch>
            <a:fillRect/>
          </a:stretch>
        </p:blipFill>
        <p:spPr bwMode="auto">
          <a:xfrm>
            <a:off x="863600" y="3946525"/>
            <a:ext cx="2870200" cy="1946275"/>
          </a:xfrm>
          <a:prstGeom prst="rect">
            <a:avLst/>
          </a:prstGeom>
          <a:noFill/>
          <a:ln w="9525">
            <a:noFill/>
            <a:miter lim="800000"/>
            <a:headEnd/>
            <a:tailEnd/>
          </a:ln>
        </p:spPr>
      </p:pic>
      <p:sp>
        <p:nvSpPr>
          <p:cNvPr id="17414" name="Rectangle 6"/>
          <p:cNvSpPr>
            <a:spLocks noGrp="1" noChangeArrowheads="1"/>
          </p:cNvSpPr>
          <p:nvPr>
            <p:ph type="title"/>
          </p:nvPr>
        </p:nvSpPr>
        <p:spPr/>
        <p:txBody>
          <a:bodyPr/>
          <a:lstStyle/>
          <a:p>
            <a:pPr eaLnBrk="1" hangingPunct="1"/>
            <a:r>
              <a:rPr lang="en-US" altLang="en-US" smtClean="0"/>
              <a:t>Viewing System Activity</a:t>
            </a:r>
          </a:p>
        </p:txBody>
      </p:sp>
      <p:sp>
        <p:nvSpPr>
          <p:cNvPr id="17415" name="Oval 7"/>
          <p:cNvSpPr>
            <a:spLocks noChangeArrowheads="1"/>
          </p:cNvSpPr>
          <p:nvPr/>
        </p:nvSpPr>
        <p:spPr bwMode="blackWhite">
          <a:xfrm>
            <a:off x="3167063" y="4108450"/>
            <a:ext cx="414337" cy="414338"/>
          </a:xfrm>
          <a:prstGeom prst="ellipse">
            <a:avLst/>
          </a:prstGeom>
          <a:solidFill>
            <a:srgbClr val="FFFF66"/>
          </a:solidFill>
          <a:ln w="3175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sz="2000"/>
              <a:t>3</a:t>
            </a:r>
          </a:p>
        </p:txBody>
      </p:sp>
      <p:sp>
        <p:nvSpPr>
          <p:cNvPr id="17416" name="Oval 8"/>
          <p:cNvSpPr>
            <a:spLocks noChangeArrowheads="1"/>
          </p:cNvSpPr>
          <p:nvPr/>
        </p:nvSpPr>
        <p:spPr bwMode="blackWhite">
          <a:xfrm>
            <a:off x="8067675" y="2362200"/>
            <a:ext cx="414338" cy="414338"/>
          </a:xfrm>
          <a:prstGeom prst="ellipse">
            <a:avLst/>
          </a:prstGeom>
          <a:solidFill>
            <a:srgbClr val="FFFF66"/>
          </a:solidFill>
          <a:ln w="3175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sz="2000"/>
              <a:t>1</a:t>
            </a:r>
          </a:p>
        </p:txBody>
      </p:sp>
      <p:sp>
        <p:nvSpPr>
          <p:cNvPr id="17417" name="Oval 9"/>
          <p:cNvSpPr>
            <a:spLocks noChangeArrowheads="1"/>
          </p:cNvSpPr>
          <p:nvPr/>
        </p:nvSpPr>
        <p:spPr bwMode="blackWhite">
          <a:xfrm>
            <a:off x="8067675" y="4267200"/>
            <a:ext cx="414338" cy="414338"/>
          </a:xfrm>
          <a:prstGeom prst="ellipse">
            <a:avLst/>
          </a:prstGeom>
          <a:solidFill>
            <a:srgbClr val="FFFF66"/>
          </a:solidFill>
          <a:ln w="3175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sz="2000"/>
              <a:t>2</a:t>
            </a:r>
          </a:p>
        </p:txBody>
      </p:sp>
      <p:sp>
        <p:nvSpPr>
          <p:cNvPr id="17418" name="Line 10"/>
          <p:cNvSpPr>
            <a:spLocks noChangeShapeType="1"/>
          </p:cNvSpPr>
          <p:nvPr/>
        </p:nvSpPr>
        <p:spPr bwMode="auto">
          <a:xfrm>
            <a:off x="1066800" y="3168650"/>
            <a:ext cx="0" cy="776288"/>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17419" name="Line 11"/>
          <p:cNvSpPr>
            <a:spLocks noChangeShapeType="1"/>
          </p:cNvSpPr>
          <p:nvPr/>
        </p:nvSpPr>
        <p:spPr bwMode="auto">
          <a:xfrm>
            <a:off x="1066800" y="3429000"/>
            <a:ext cx="2971800" cy="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17420" name="Freeform 12"/>
          <p:cNvSpPr>
            <a:spLocks/>
          </p:cNvSpPr>
          <p:nvPr/>
        </p:nvSpPr>
        <p:spPr bwMode="auto">
          <a:xfrm>
            <a:off x="1066800" y="3657600"/>
            <a:ext cx="2895600" cy="457200"/>
          </a:xfrm>
          <a:custGeom>
            <a:avLst/>
            <a:gdLst>
              <a:gd name="T0" fmla="*/ 0 w 1824"/>
              <a:gd name="T1" fmla="*/ 0 h 336"/>
              <a:gd name="T2" fmla="*/ 2895600 w 1824"/>
              <a:gd name="T3" fmla="*/ 0 h 336"/>
              <a:gd name="T4" fmla="*/ 2895600 w 1824"/>
              <a:gd name="T5" fmla="*/ 457200 h 336"/>
              <a:gd name="T6" fmla="*/ 0 60000 65536"/>
              <a:gd name="T7" fmla="*/ 0 60000 65536"/>
              <a:gd name="T8" fmla="*/ 0 60000 65536"/>
            </a:gdLst>
            <a:ahLst/>
            <a:cxnLst>
              <a:cxn ang="T6">
                <a:pos x="T0" y="T1"/>
              </a:cxn>
              <a:cxn ang="T7">
                <a:pos x="T2" y="T3"/>
              </a:cxn>
              <a:cxn ang="T8">
                <a:pos x="T4" y="T5"/>
              </a:cxn>
            </a:cxnLst>
            <a:rect l="0" t="0" r="r" b="b"/>
            <a:pathLst>
              <a:path w="1824" h="336">
                <a:moveTo>
                  <a:pt x="0" y="0"/>
                </a:moveTo>
                <a:lnTo>
                  <a:pt x="1824" y="0"/>
                </a:lnTo>
                <a:lnTo>
                  <a:pt x="1824" y="336"/>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Quiz</a:t>
            </a:r>
          </a:p>
        </p:txBody>
      </p:sp>
      <p:sp>
        <p:nvSpPr>
          <p:cNvPr id="18435" name="Rectangle 3"/>
          <p:cNvSpPr>
            <a:spLocks noGrp="1" noChangeArrowheads="1"/>
          </p:cNvSpPr>
          <p:nvPr>
            <p:ph type="body" idx="1"/>
          </p:nvPr>
        </p:nvSpPr>
        <p:spPr>
          <a:xfrm>
            <a:off x="609600" y="1447800"/>
            <a:ext cx="7918450" cy="1833563"/>
          </a:xfrm>
        </p:spPr>
        <p:txBody>
          <a:bodyPr/>
          <a:lstStyle/>
          <a:p>
            <a:pPr eaLnBrk="1" hangingPunct="1"/>
            <a:r>
              <a:rPr lang="en-US" altLang="en-US" smtClean="0"/>
              <a:t>All you need to do to guarantee that all queries under 15 minutes will find the undo data needed for read consistency, is set the </a:t>
            </a:r>
            <a:r>
              <a:rPr lang="en-US" altLang="en-US" smtClean="0">
                <a:latin typeface="Courier New" pitchFamily="49" charset="0"/>
              </a:rPr>
              <a:t>UNDO_RETENTION</a:t>
            </a:r>
            <a:r>
              <a:rPr lang="en-US" altLang="en-US" smtClean="0"/>
              <a:t> parameter to 15 minutes.</a:t>
            </a:r>
          </a:p>
          <a:p>
            <a:pPr marL="576263" lvl="1" indent="-461963" eaLnBrk="1" hangingPunct="1">
              <a:buFont typeface="Arial" charset="0"/>
              <a:buAutoNum type="arabicPeriod"/>
            </a:pPr>
            <a:r>
              <a:rPr lang="en-US" altLang="en-US" smtClean="0"/>
              <a:t>True</a:t>
            </a:r>
          </a:p>
          <a:p>
            <a:pPr marL="576263" lvl="1" indent="-461963" eaLnBrk="1" hangingPunct="1">
              <a:buFont typeface="Arial" charset="0"/>
              <a:buAutoNum type="arabicPeriod"/>
            </a:pPr>
            <a:r>
              <a:rPr lang="en-US" altLang="en-US" smtClean="0"/>
              <a:t>False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Quiz</a:t>
            </a:r>
          </a:p>
        </p:txBody>
      </p:sp>
      <p:sp>
        <p:nvSpPr>
          <p:cNvPr id="19459" name="Rectangle 3"/>
          <p:cNvSpPr>
            <a:spLocks noGrp="1" noChangeArrowheads="1"/>
          </p:cNvSpPr>
          <p:nvPr>
            <p:ph type="body" idx="1"/>
          </p:nvPr>
        </p:nvSpPr>
        <p:spPr>
          <a:xfrm>
            <a:off x="609600" y="1447800"/>
            <a:ext cx="7918450" cy="2368550"/>
          </a:xfrm>
        </p:spPr>
        <p:txBody>
          <a:bodyPr/>
          <a:lstStyle/>
          <a:p>
            <a:pPr eaLnBrk="1" hangingPunct="1"/>
            <a:r>
              <a:rPr lang="en-US" altLang="en-US" smtClean="0"/>
              <a:t>Which statement does not relate to undo data?</a:t>
            </a:r>
          </a:p>
          <a:p>
            <a:pPr marL="576263" lvl="1" indent="-461963" eaLnBrk="1" hangingPunct="1">
              <a:buFont typeface="Arial" charset="0"/>
              <a:buAutoNum type="arabicPeriod"/>
            </a:pPr>
            <a:r>
              <a:rPr lang="en-US" altLang="en-US" smtClean="0"/>
              <a:t>Provides a record of how to undo a change</a:t>
            </a:r>
          </a:p>
          <a:p>
            <a:pPr marL="576263" lvl="1" indent="-461963" eaLnBrk="1" hangingPunct="1">
              <a:buFont typeface="Arial" charset="0"/>
              <a:buAutoNum type="arabicPeriod"/>
            </a:pPr>
            <a:r>
              <a:rPr lang="en-US" altLang="en-US" smtClean="0"/>
              <a:t>Is used for rollback, read consistency, and flashback</a:t>
            </a:r>
          </a:p>
          <a:p>
            <a:pPr marL="576263" lvl="1" indent="-461963" eaLnBrk="1" hangingPunct="1">
              <a:buFont typeface="Arial" charset="0"/>
              <a:buAutoNum type="arabicPeriod"/>
            </a:pPr>
            <a:r>
              <a:rPr lang="en-US" altLang="en-US" smtClean="0"/>
              <a:t>Is stored in memory only, not written to disk</a:t>
            </a:r>
          </a:p>
          <a:p>
            <a:pPr marL="576263" lvl="1" indent="-461963" eaLnBrk="1" hangingPunct="1">
              <a:buFont typeface="Arial" charset="0"/>
              <a:buAutoNum type="arabicPeriod"/>
            </a:pPr>
            <a:r>
              <a:rPr lang="en-US" altLang="en-US" smtClean="0"/>
              <a:t>Protects against inconsistent reads in a multiuser system</a:t>
            </a:r>
          </a:p>
          <a:p>
            <a:pPr marL="576263" lvl="1" indent="-461963" eaLnBrk="1" hangingPunct="1">
              <a:buFont typeface="Arial" charset="0"/>
              <a:buAutoNum type="arabicPeriod"/>
            </a:pPr>
            <a:endParaRPr lang="en-US"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en-US" smtClean="0"/>
              <a:t>Summary</a:t>
            </a:r>
          </a:p>
        </p:txBody>
      </p:sp>
      <p:sp>
        <p:nvSpPr>
          <p:cNvPr id="20483" name="Rectangle 5"/>
          <p:cNvSpPr>
            <a:spLocks noGrp="1" noChangeArrowheads="1"/>
          </p:cNvSpPr>
          <p:nvPr>
            <p:ph type="body" idx="1"/>
          </p:nvPr>
        </p:nvSpPr>
        <p:spPr/>
        <p:txBody>
          <a:bodyPr/>
          <a:lstStyle/>
          <a:p>
            <a:pPr eaLnBrk="1" hangingPunct="1"/>
            <a:r>
              <a:rPr lang="en-US" altLang="en-US" smtClean="0"/>
              <a:t>In this lesson, you should have learned how to:</a:t>
            </a:r>
          </a:p>
          <a:p>
            <a:pPr lvl="1" eaLnBrk="1" hangingPunct="1"/>
            <a:r>
              <a:rPr lang="en-US" altLang="en-US" smtClean="0"/>
              <a:t>Explain DML and undo data generation</a:t>
            </a:r>
          </a:p>
          <a:p>
            <a:pPr lvl="1" eaLnBrk="1" hangingPunct="1"/>
            <a:r>
              <a:rPr lang="en-US" altLang="en-US" smtClean="0"/>
              <a:t>Monitor and administer undo data</a:t>
            </a:r>
          </a:p>
          <a:p>
            <a:pPr lvl="1" eaLnBrk="1" hangingPunct="1"/>
            <a:r>
              <a:rPr lang="en-US" altLang="en-US" smtClean="0"/>
              <a:t>Describe the difference between undo data and redo data</a:t>
            </a:r>
          </a:p>
          <a:p>
            <a:pPr lvl="1" eaLnBrk="1" hangingPunct="1"/>
            <a:r>
              <a:rPr lang="en-US" altLang="en-US" smtClean="0"/>
              <a:t>Configure undo retention</a:t>
            </a:r>
          </a:p>
          <a:p>
            <a:pPr lvl="1" eaLnBrk="1" hangingPunct="1"/>
            <a:r>
              <a:rPr lang="en-US" altLang="en-US" smtClean="0"/>
              <a:t>Guarantee undo retention</a:t>
            </a:r>
          </a:p>
          <a:p>
            <a:pPr lvl="1" eaLnBrk="1" hangingPunct="1"/>
            <a:r>
              <a:rPr lang="en-US" altLang="en-US" smtClean="0"/>
              <a:t>Use the Undo Advisor</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smtClean="0"/>
              <a:t>Practice 10 Overview: </a:t>
            </a:r>
            <a:br>
              <a:rPr lang="en-US" altLang="en-US" smtClean="0"/>
            </a:br>
            <a:r>
              <a:rPr lang="en-US" altLang="en-US" smtClean="0"/>
              <a:t>Managing Undo Segments</a:t>
            </a:r>
          </a:p>
        </p:txBody>
      </p:sp>
      <p:sp>
        <p:nvSpPr>
          <p:cNvPr id="21507" name="Rectangle 5"/>
          <p:cNvSpPr>
            <a:spLocks noGrp="1" noChangeArrowheads="1"/>
          </p:cNvSpPr>
          <p:nvPr>
            <p:ph type="body" idx="1"/>
          </p:nvPr>
        </p:nvSpPr>
        <p:spPr/>
        <p:txBody>
          <a:bodyPr/>
          <a:lstStyle/>
          <a:p>
            <a:pPr eaLnBrk="1" hangingPunct="1"/>
            <a:r>
              <a:rPr lang="en-US" altLang="en-US" smtClean="0"/>
              <a:t>This practice covers the following topics:</a:t>
            </a:r>
          </a:p>
          <a:p>
            <a:pPr lvl="1" eaLnBrk="1" hangingPunct="1"/>
            <a:r>
              <a:rPr lang="en-US" altLang="en-US" smtClean="0"/>
              <a:t>Viewing system activity</a:t>
            </a:r>
          </a:p>
          <a:p>
            <a:pPr lvl="1" eaLnBrk="1" hangingPunct="1"/>
            <a:r>
              <a:rPr lang="en-US" altLang="en-US" smtClean="0"/>
              <a:t>Calculating undo tablespace sizing to support a </a:t>
            </a:r>
            <a:br>
              <a:rPr lang="en-US" altLang="en-US" smtClean="0"/>
            </a:br>
            <a:r>
              <a:rPr lang="en-US" altLang="en-US" smtClean="0"/>
              <a:t>48-hour retention interval</a:t>
            </a:r>
          </a:p>
          <a:p>
            <a:pPr lvl="1" eaLnBrk="1" hangingPunct="1"/>
            <a:r>
              <a:rPr lang="en-US" altLang="en-US" smtClean="0"/>
              <a:t>Modifying an undo tablespace to support a </a:t>
            </a:r>
            <a:br>
              <a:rPr lang="en-US" altLang="en-US" smtClean="0"/>
            </a:br>
            <a:r>
              <a:rPr lang="en-US" altLang="en-US" smtClean="0"/>
              <a:t>48-hour retention interval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altLang="en-US" smtClean="0"/>
              <a:t>Objectives</a:t>
            </a:r>
          </a:p>
        </p:txBody>
      </p:sp>
      <p:sp>
        <p:nvSpPr>
          <p:cNvPr id="4099" name="Rectangle 5"/>
          <p:cNvSpPr>
            <a:spLocks noGrp="1" noChangeArrowheads="1"/>
          </p:cNvSpPr>
          <p:nvPr>
            <p:ph type="body" idx="1"/>
          </p:nvPr>
        </p:nvSpPr>
        <p:spPr>
          <a:xfrm>
            <a:off x="609600" y="1447800"/>
            <a:ext cx="7918450" cy="3124200"/>
          </a:xfrm>
        </p:spPr>
        <p:txBody>
          <a:bodyPr/>
          <a:lstStyle/>
          <a:p>
            <a:pPr eaLnBrk="1" hangingPunct="1"/>
            <a:r>
              <a:rPr lang="en-US" altLang="en-US" smtClean="0"/>
              <a:t>After completing this lesson, you should be able to:</a:t>
            </a:r>
          </a:p>
          <a:p>
            <a:pPr lvl="1" eaLnBrk="1" hangingPunct="1"/>
            <a:r>
              <a:rPr lang="en-US" altLang="en-US" smtClean="0"/>
              <a:t>Explain DML and undo data generation</a:t>
            </a:r>
          </a:p>
          <a:p>
            <a:pPr lvl="1" eaLnBrk="1" hangingPunct="1"/>
            <a:r>
              <a:rPr lang="en-US" altLang="en-US" smtClean="0"/>
              <a:t>Monitor and administer undo data</a:t>
            </a:r>
          </a:p>
          <a:p>
            <a:pPr lvl="1" eaLnBrk="1" hangingPunct="1"/>
            <a:r>
              <a:rPr lang="en-US" altLang="en-US" smtClean="0"/>
              <a:t>Describe the difference between undo data and redo data</a:t>
            </a:r>
          </a:p>
          <a:p>
            <a:pPr lvl="1" eaLnBrk="1" hangingPunct="1"/>
            <a:r>
              <a:rPr lang="en-US" altLang="en-US" smtClean="0"/>
              <a:t>Configure undo retention</a:t>
            </a:r>
          </a:p>
          <a:p>
            <a:pPr lvl="1" eaLnBrk="1" hangingPunct="1"/>
            <a:r>
              <a:rPr lang="en-US" altLang="en-US" smtClean="0"/>
              <a:t>Guarantee undo retention</a:t>
            </a:r>
          </a:p>
          <a:p>
            <a:pPr lvl="1" eaLnBrk="1" hangingPunct="1"/>
            <a:r>
              <a:rPr lang="en-US" altLang="en-US" smtClean="0"/>
              <a:t>Use the Undo Advisor</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en-US" altLang="en-US"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p:nvPr>
        </p:nvSpPr>
        <p:spPr/>
        <p:txBody>
          <a:bodyPr/>
          <a:lstStyle/>
          <a:p>
            <a:pPr eaLnBrk="1" hangingPunct="1"/>
            <a:r>
              <a:rPr lang="en-US" altLang="en-US" smtClean="0"/>
              <a:t>Undo Data</a:t>
            </a:r>
          </a:p>
        </p:txBody>
      </p:sp>
      <p:sp>
        <p:nvSpPr>
          <p:cNvPr id="5123" name="Rectangle 10"/>
          <p:cNvSpPr>
            <a:spLocks noGrp="1" noChangeArrowheads="1"/>
          </p:cNvSpPr>
          <p:nvPr>
            <p:ph type="body" idx="1"/>
          </p:nvPr>
        </p:nvSpPr>
        <p:spPr>
          <a:xfrm>
            <a:off x="609600" y="1447800"/>
            <a:ext cx="7918450" cy="3732213"/>
          </a:xfrm>
        </p:spPr>
        <p:txBody>
          <a:bodyPr/>
          <a:lstStyle/>
          <a:p>
            <a:pPr eaLnBrk="1" hangingPunct="1"/>
            <a:r>
              <a:rPr lang="en-US" altLang="en-US" smtClean="0"/>
              <a:t>Undo data is:</a:t>
            </a:r>
          </a:p>
          <a:p>
            <a:pPr lvl="1" eaLnBrk="1" hangingPunct="1"/>
            <a:r>
              <a:rPr lang="en-US" altLang="en-US" smtClean="0"/>
              <a:t>A copy of original, premodified data</a:t>
            </a:r>
          </a:p>
          <a:p>
            <a:pPr lvl="1" eaLnBrk="1" hangingPunct="1"/>
            <a:r>
              <a:rPr lang="en-US" altLang="en-US" smtClean="0"/>
              <a:t>Captured for </a:t>
            </a:r>
            <a:r>
              <a:rPr lang="en-US" altLang="en-US" i="1" smtClean="0"/>
              <a:t>every</a:t>
            </a:r>
            <a:r>
              <a:rPr lang="en-US" altLang="en-US" smtClean="0"/>
              <a:t> transaction that changes data</a:t>
            </a:r>
          </a:p>
          <a:p>
            <a:pPr lvl="1" eaLnBrk="1" hangingPunct="1"/>
            <a:r>
              <a:rPr lang="en-US" altLang="en-US" smtClean="0"/>
              <a:t>Retained at least until the transaction is ended</a:t>
            </a:r>
          </a:p>
          <a:p>
            <a:pPr lvl="1" eaLnBrk="1" hangingPunct="1"/>
            <a:r>
              <a:rPr lang="en-US" altLang="en-US" smtClean="0"/>
              <a:t>Used to support:</a:t>
            </a:r>
          </a:p>
          <a:p>
            <a:pPr lvl="2" eaLnBrk="1" hangingPunct="1"/>
            <a:r>
              <a:rPr lang="en-US" altLang="en-US" smtClean="0"/>
              <a:t>Rollback operations</a:t>
            </a:r>
          </a:p>
          <a:p>
            <a:pPr lvl="2" eaLnBrk="1" hangingPunct="1"/>
            <a:r>
              <a:rPr lang="en-US" altLang="en-US" smtClean="0"/>
              <a:t>Read-consistent queries</a:t>
            </a:r>
          </a:p>
          <a:p>
            <a:pPr lvl="2" eaLnBrk="1" hangingPunct="1"/>
            <a:r>
              <a:rPr lang="en-US" altLang="en-US" smtClean="0"/>
              <a:t>Oracle Flashback Query, Oracle Flashback </a:t>
            </a:r>
            <a:br>
              <a:rPr lang="en-US" altLang="en-US" smtClean="0"/>
            </a:br>
            <a:r>
              <a:rPr lang="en-US" altLang="en-US" smtClean="0"/>
              <a:t>Transaction, and Oracle Flashback Table</a:t>
            </a:r>
          </a:p>
          <a:p>
            <a:pPr lvl="2" eaLnBrk="1" hangingPunct="1"/>
            <a:r>
              <a:rPr lang="en-US" altLang="en-US" smtClean="0"/>
              <a:t>Recovery from failed transactions</a:t>
            </a:r>
          </a:p>
        </p:txBody>
      </p:sp>
      <p:pic>
        <p:nvPicPr>
          <p:cNvPr id="5124" name="Picture 4" descr="People: Person, User, Yellow"/>
          <p:cNvPicPr>
            <a:picLocks noChangeAspect="1" noChangeArrowheads="1"/>
          </p:cNvPicPr>
          <p:nvPr/>
        </p:nvPicPr>
        <p:blipFill>
          <a:blip r:embed="rId3" cstate="print"/>
          <a:srcRect/>
          <a:stretch>
            <a:fillRect/>
          </a:stretch>
        </p:blipFill>
        <p:spPr bwMode="gray">
          <a:xfrm>
            <a:off x="6172200" y="4978400"/>
            <a:ext cx="1231900" cy="1223963"/>
          </a:xfrm>
          <a:prstGeom prst="rect">
            <a:avLst/>
          </a:prstGeom>
          <a:noFill/>
          <a:ln w="9525">
            <a:noFill/>
            <a:miter lim="800000"/>
            <a:headEnd/>
            <a:tailEnd/>
          </a:ln>
        </p:spPr>
      </p:pic>
      <p:pic>
        <p:nvPicPr>
          <p:cNvPr id="5125" name="Picture 5" descr="Tables: Table with Header"/>
          <p:cNvPicPr>
            <a:picLocks noChangeAspect="1" noChangeArrowheads="1"/>
          </p:cNvPicPr>
          <p:nvPr/>
        </p:nvPicPr>
        <p:blipFill>
          <a:blip r:embed="rId4" cstate="print"/>
          <a:srcRect/>
          <a:stretch>
            <a:fillRect/>
          </a:stretch>
        </p:blipFill>
        <p:spPr bwMode="gray">
          <a:xfrm>
            <a:off x="7199313" y="4424363"/>
            <a:ext cx="887412" cy="1196975"/>
          </a:xfrm>
          <a:prstGeom prst="rect">
            <a:avLst/>
          </a:prstGeom>
          <a:noFill/>
          <a:ln w="9525">
            <a:noFill/>
            <a:miter lim="800000"/>
            <a:headEnd/>
            <a:tailEnd/>
          </a:ln>
        </p:spPr>
      </p:pic>
      <p:pic>
        <p:nvPicPr>
          <p:cNvPr id="5126" name="Picture 6" descr="Tables: Table with Header, 1 Row Highlighted"/>
          <p:cNvPicPr>
            <a:picLocks noChangeAspect="1" noChangeArrowheads="1"/>
          </p:cNvPicPr>
          <p:nvPr/>
        </p:nvPicPr>
        <p:blipFill>
          <a:blip r:embed="rId5" cstate="print"/>
          <a:srcRect/>
          <a:stretch>
            <a:fillRect/>
          </a:stretch>
        </p:blipFill>
        <p:spPr bwMode="gray">
          <a:xfrm>
            <a:off x="7410450" y="4846638"/>
            <a:ext cx="887413" cy="1196975"/>
          </a:xfrm>
          <a:prstGeom prst="rect">
            <a:avLst/>
          </a:prstGeom>
          <a:noFill/>
          <a:ln w="9525">
            <a:noFill/>
            <a:miter lim="800000"/>
            <a:headEnd/>
            <a:tailEnd/>
          </a:ln>
        </p:spPr>
      </p:pic>
      <p:pic>
        <p:nvPicPr>
          <p:cNvPr id="5127" name="Picture 7" descr="Concept: Rollback"/>
          <p:cNvPicPr>
            <a:picLocks noChangeAspect="1" noChangeArrowheads="1"/>
          </p:cNvPicPr>
          <p:nvPr/>
        </p:nvPicPr>
        <p:blipFill>
          <a:blip r:embed="rId6" cstate="print"/>
          <a:srcRect/>
          <a:stretch>
            <a:fillRect/>
          </a:stretch>
        </p:blipFill>
        <p:spPr bwMode="gray">
          <a:xfrm>
            <a:off x="7539038" y="4443413"/>
            <a:ext cx="782637" cy="747712"/>
          </a:xfrm>
          <a:prstGeom prst="rect">
            <a:avLst/>
          </a:prstGeom>
          <a:noFill/>
          <a:ln w="9525">
            <a:noFill/>
            <a:miter lim="800000"/>
            <a:headEnd/>
            <a:tailEnd/>
          </a:ln>
        </p:spPr>
      </p:pic>
      <p:sp>
        <p:nvSpPr>
          <p:cNvPr id="5128" name="Text Box 8"/>
          <p:cNvSpPr txBox="1">
            <a:spLocks noChangeArrowheads="1"/>
          </p:cNvSpPr>
          <p:nvPr/>
        </p:nvSpPr>
        <p:spPr bwMode="gray">
          <a:xfrm>
            <a:off x="6238875" y="5791200"/>
            <a:ext cx="915988" cy="396875"/>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ltLang="en-US" sz="2000"/>
              <a:t>User</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endParaRPr lang="en-US" altLang="en-US" smtClean="0"/>
          </a:p>
        </p:txBody>
      </p:sp>
      <p:sp>
        <p:nvSpPr>
          <p:cNvPr id="6147" name="Rectangle 1027"/>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1"/>
          <p:cNvSpPr>
            <a:spLocks noGrp="1" noChangeArrowheads="1"/>
          </p:cNvSpPr>
          <p:nvPr>
            <p:ph type="title"/>
          </p:nvPr>
        </p:nvSpPr>
        <p:spPr/>
        <p:txBody>
          <a:bodyPr/>
          <a:lstStyle/>
          <a:p>
            <a:pPr eaLnBrk="1" hangingPunct="1"/>
            <a:r>
              <a:rPr lang="en-US" altLang="en-US" smtClean="0"/>
              <a:t>Transactions and Undo Data</a:t>
            </a:r>
          </a:p>
        </p:txBody>
      </p:sp>
      <p:sp>
        <p:nvSpPr>
          <p:cNvPr id="7171" name="Rectangle 42"/>
          <p:cNvSpPr>
            <a:spLocks noGrp="1" noChangeArrowheads="1"/>
          </p:cNvSpPr>
          <p:nvPr>
            <p:ph type="body" idx="1"/>
          </p:nvPr>
        </p:nvSpPr>
        <p:spPr>
          <a:xfrm>
            <a:off x="609600" y="4770438"/>
            <a:ext cx="7918450" cy="1096962"/>
          </a:xfrm>
        </p:spPr>
        <p:txBody>
          <a:bodyPr/>
          <a:lstStyle/>
          <a:p>
            <a:pPr lvl="1" eaLnBrk="1" hangingPunct="1"/>
            <a:r>
              <a:rPr lang="en-US" altLang="en-US" smtClean="0"/>
              <a:t>Each transaction is assigned to only one undo segment.</a:t>
            </a:r>
          </a:p>
          <a:p>
            <a:pPr lvl="1" eaLnBrk="1" hangingPunct="1"/>
            <a:r>
              <a:rPr lang="en-US" altLang="en-US" smtClean="0"/>
              <a:t>An undo segment can service more than one transaction at a time.</a:t>
            </a:r>
          </a:p>
        </p:txBody>
      </p:sp>
      <p:sp>
        <p:nvSpPr>
          <p:cNvPr id="7172" name="Rectangle 4"/>
          <p:cNvSpPr>
            <a:spLocks noChangeArrowheads="1"/>
          </p:cNvSpPr>
          <p:nvPr/>
        </p:nvSpPr>
        <p:spPr bwMode="blackWhite">
          <a:xfrm>
            <a:off x="3517900" y="1917700"/>
            <a:ext cx="1295400" cy="873125"/>
          </a:xfrm>
          <a:prstGeom prst="rect">
            <a:avLst/>
          </a:prstGeom>
          <a:solidFill>
            <a:srgbClr val="FFCC00"/>
          </a:solidFill>
          <a:ln w="28575">
            <a:solidFill>
              <a:schemeClr val="tx1"/>
            </a:solidFill>
            <a:miter lim="800000"/>
            <a:headEnd type="none" w="sm" len="sm"/>
            <a:tailEnd type="none" w="sm" len="sm"/>
          </a:ln>
          <a:effectLst/>
        </p:spPr>
        <p:txBody>
          <a:bodyPr wrap="none" anchor="ctr"/>
          <a:lstStyle/>
          <a:p>
            <a:endParaRPr lang="en-US"/>
          </a:p>
        </p:txBody>
      </p:sp>
      <p:pic>
        <p:nvPicPr>
          <p:cNvPr id="7173" name="Picture 5" descr="table010_rowReplaced"/>
          <p:cNvPicPr>
            <a:picLocks noChangeAspect="1" noChangeArrowheads="1"/>
          </p:cNvPicPr>
          <p:nvPr/>
        </p:nvPicPr>
        <p:blipFill>
          <a:blip r:embed="rId3" cstate="print"/>
          <a:srcRect/>
          <a:stretch>
            <a:fillRect/>
          </a:stretch>
        </p:blipFill>
        <p:spPr bwMode="gray">
          <a:xfrm>
            <a:off x="2030413" y="2038350"/>
            <a:ext cx="1822450" cy="1189038"/>
          </a:xfrm>
          <a:prstGeom prst="rect">
            <a:avLst/>
          </a:prstGeom>
          <a:noFill/>
          <a:ln w="9525">
            <a:noFill/>
            <a:miter lim="800000"/>
            <a:headEnd/>
            <a:tailEnd/>
          </a:ln>
        </p:spPr>
      </p:pic>
      <p:sp>
        <p:nvSpPr>
          <p:cNvPr id="7174" name="Text Box 6"/>
          <p:cNvSpPr txBox="1">
            <a:spLocks noChangeArrowheads="1"/>
          </p:cNvSpPr>
          <p:nvPr/>
        </p:nvSpPr>
        <p:spPr bwMode="auto">
          <a:xfrm>
            <a:off x="3733800" y="2038350"/>
            <a:ext cx="1133475" cy="336550"/>
          </a:xfrm>
          <a:prstGeom prst="rect">
            <a:avLst/>
          </a:prstGeom>
          <a:noFill/>
          <a:ln w="28575">
            <a:noFill/>
            <a:miter lim="800000"/>
            <a:headEnd type="none" w="sm" len="sm"/>
            <a:tailEnd type="none" w="sm" len="sm"/>
          </a:ln>
          <a:effectLst/>
        </p:spPr>
        <p:txBody>
          <a:bodyPr>
            <a:spAutoFit/>
          </a:bodyPr>
          <a:lstStyle/>
          <a:p>
            <a:pPr defTabSz="228600"/>
            <a:r>
              <a:rPr lang="en-US" altLang="en-US" sz="1600"/>
              <a:t>Data in</a:t>
            </a:r>
          </a:p>
        </p:txBody>
      </p:sp>
      <p:sp>
        <p:nvSpPr>
          <p:cNvPr id="7175" name="Rectangle 7"/>
          <p:cNvSpPr>
            <a:spLocks noChangeArrowheads="1"/>
          </p:cNvSpPr>
          <p:nvPr/>
        </p:nvSpPr>
        <p:spPr bwMode="gray">
          <a:xfrm>
            <a:off x="4876800" y="2011363"/>
            <a:ext cx="2024063" cy="630237"/>
          </a:xfrm>
          <a:prstGeom prst="rect">
            <a:avLst/>
          </a:prstGeom>
          <a:noFill/>
          <a:ln w="28575">
            <a:noFill/>
            <a:miter lim="800000"/>
            <a:headEnd type="none" w="sm" len="sm"/>
            <a:tailEnd type="none" w="sm" len="sm"/>
          </a:ln>
          <a:effectLst/>
        </p:spPr>
        <p:txBody>
          <a:bodyPr wrap="none">
            <a:spAutoFit/>
          </a:bodyPr>
          <a:lstStyle/>
          <a:p>
            <a:pPr defTabSz="228600"/>
            <a:r>
              <a:rPr lang="en-US" altLang="en-US" sz="1600"/>
              <a:t>Undo “</a:t>
            </a:r>
            <a:r>
              <a:rPr lang="en-US" altLang="en-US" sz="1600">
                <a:solidFill>
                  <a:schemeClr val="hlink"/>
                </a:solidFill>
              </a:rPr>
              <a:t>old</a:t>
            </a:r>
            <a:r>
              <a:rPr lang="en-US" altLang="en-US" sz="1600"/>
              <a:t>” data</a:t>
            </a:r>
          </a:p>
          <a:p>
            <a:pPr defTabSz="228600"/>
            <a:r>
              <a:rPr lang="en-US" altLang="en-US" sz="1600"/>
              <a:t>in undo tablespace</a:t>
            </a:r>
          </a:p>
        </p:txBody>
      </p:sp>
      <p:sp>
        <p:nvSpPr>
          <p:cNvPr id="7176" name="Rectangle 8"/>
          <p:cNvSpPr>
            <a:spLocks noChangeArrowheads="1"/>
          </p:cNvSpPr>
          <p:nvPr/>
        </p:nvSpPr>
        <p:spPr bwMode="auto">
          <a:xfrm>
            <a:off x="1169988" y="3262313"/>
            <a:ext cx="1719262" cy="630237"/>
          </a:xfrm>
          <a:prstGeom prst="rect">
            <a:avLst/>
          </a:prstGeom>
          <a:noFill/>
          <a:ln w="28575">
            <a:noFill/>
            <a:miter lim="800000"/>
            <a:headEnd type="none" w="sm" len="sm"/>
            <a:tailEnd type="none" w="sm" len="sm"/>
          </a:ln>
          <a:effectLst/>
        </p:spPr>
        <p:txBody>
          <a:bodyPr wrap="none">
            <a:spAutoFit/>
          </a:bodyPr>
          <a:lstStyle/>
          <a:p>
            <a:pPr defTabSz="228600"/>
            <a:r>
              <a:rPr lang="en-US" altLang="en-US" sz="1600">
                <a:latin typeface="Courier New" pitchFamily="49" charset="0"/>
              </a:rPr>
              <a:t>UPDATE</a:t>
            </a:r>
            <a:r>
              <a:rPr lang="en-US" altLang="en-US" sz="1600"/>
              <a:t> </a:t>
            </a:r>
          </a:p>
          <a:p>
            <a:pPr defTabSz="228600"/>
            <a:r>
              <a:rPr lang="en-US" altLang="en-US" sz="1600"/>
              <a:t>DML operations</a:t>
            </a:r>
          </a:p>
        </p:txBody>
      </p:sp>
      <p:sp>
        <p:nvSpPr>
          <p:cNvPr id="7177" name="Text Box 9"/>
          <p:cNvSpPr txBox="1">
            <a:spLocks noChangeArrowheads="1"/>
          </p:cNvSpPr>
          <p:nvPr/>
        </p:nvSpPr>
        <p:spPr bwMode="auto">
          <a:xfrm>
            <a:off x="3475038" y="2381250"/>
            <a:ext cx="1392237" cy="336550"/>
          </a:xfrm>
          <a:prstGeom prst="rect">
            <a:avLst/>
          </a:prstGeom>
          <a:noFill/>
          <a:ln w="28575">
            <a:noFill/>
            <a:miter lim="800000"/>
            <a:headEnd type="none" w="sm" len="sm"/>
            <a:tailEnd type="none" w="sm" len="sm"/>
          </a:ln>
          <a:effectLst/>
        </p:spPr>
        <p:txBody>
          <a:bodyPr wrap="none">
            <a:spAutoFit/>
          </a:bodyPr>
          <a:lstStyle/>
          <a:p>
            <a:pPr defTabSz="228600"/>
            <a:r>
              <a:rPr lang="en-US" altLang="en-US" sz="1600"/>
              <a:t>buffer cache</a:t>
            </a:r>
          </a:p>
        </p:txBody>
      </p:sp>
      <p:sp>
        <p:nvSpPr>
          <p:cNvPr id="7178" name="AutoShape 10"/>
          <p:cNvSpPr>
            <a:spLocks noChangeArrowheads="1"/>
          </p:cNvSpPr>
          <p:nvPr/>
        </p:nvSpPr>
        <p:spPr bwMode="blackWhite">
          <a:xfrm>
            <a:off x="3517900" y="3305175"/>
            <a:ext cx="1301750" cy="785813"/>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algn="l" eaLnBrk="0" hangingPunct="0">
              <a:spcBef>
                <a:spcPct val="0"/>
              </a:spcBef>
              <a:buClrTx/>
              <a:buFontTx/>
              <a:buNone/>
            </a:pPr>
            <a:r>
              <a:rPr lang="en-US" altLang="en-US"/>
              <a:t>Redo log </a:t>
            </a:r>
          </a:p>
          <a:p>
            <a:pPr algn="l" eaLnBrk="0" hangingPunct="0">
              <a:spcBef>
                <a:spcPct val="0"/>
              </a:spcBef>
              <a:buClrTx/>
              <a:buFontTx/>
              <a:buNone/>
            </a:pPr>
            <a:r>
              <a:rPr lang="en-US" altLang="en-US"/>
              <a:t>buffer</a:t>
            </a:r>
          </a:p>
        </p:txBody>
      </p:sp>
      <p:grpSp>
        <p:nvGrpSpPr>
          <p:cNvPr id="7179" name="Group 11"/>
          <p:cNvGrpSpPr>
            <a:grpSpLocks/>
          </p:cNvGrpSpPr>
          <p:nvPr/>
        </p:nvGrpSpPr>
        <p:grpSpPr bwMode="auto">
          <a:xfrm>
            <a:off x="7007225" y="3060700"/>
            <a:ext cx="830263" cy="904875"/>
            <a:chOff x="679" y="2640"/>
            <a:chExt cx="532" cy="412"/>
          </a:xfrm>
        </p:grpSpPr>
        <p:sp>
          <p:nvSpPr>
            <p:cNvPr id="7206"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7207"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7208"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7180" name="Group 15"/>
          <p:cNvGrpSpPr>
            <a:grpSpLocks/>
          </p:cNvGrpSpPr>
          <p:nvPr/>
        </p:nvGrpSpPr>
        <p:grpSpPr bwMode="auto">
          <a:xfrm>
            <a:off x="7156450" y="3189288"/>
            <a:ext cx="831850" cy="946150"/>
            <a:chOff x="679" y="2640"/>
            <a:chExt cx="532" cy="412"/>
          </a:xfrm>
        </p:grpSpPr>
        <p:sp>
          <p:nvSpPr>
            <p:cNvPr id="7203" name="Rectangle 16"/>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7204" name="Oval 17"/>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7205" name="Oval 18"/>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7181" name="Group 19"/>
          <p:cNvGrpSpPr>
            <a:grpSpLocks/>
          </p:cNvGrpSpPr>
          <p:nvPr/>
        </p:nvGrpSpPr>
        <p:grpSpPr bwMode="auto">
          <a:xfrm>
            <a:off x="7318375" y="3289300"/>
            <a:ext cx="830263" cy="1016000"/>
            <a:chOff x="679" y="2640"/>
            <a:chExt cx="532" cy="412"/>
          </a:xfrm>
        </p:grpSpPr>
        <p:sp>
          <p:nvSpPr>
            <p:cNvPr id="7200" name="Rectangle 20"/>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7201" name="Oval 21"/>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7202" name="Oval 22"/>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sp>
        <p:nvSpPr>
          <p:cNvPr id="7182" name="Text Box 23"/>
          <p:cNvSpPr txBox="1">
            <a:spLocks noChangeArrowheads="1"/>
          </p:cNvSpPr>
          <p:nvPr/>
        </p:nvSpPr>
        <p:spPr bwMode="gray">
          <a:xfrm>
            <a:off x="7156450" y="3643313"/>
            <a:ext cx="1052513" cy="482600"/>
          </a:xfrm>
          <a:prstGeom prst="rect">
            <a:avLst/>
          </a:prstGeom>
          <a:noFill/>
          <a:ln w="3175">
            <a:noFill/>
            <a:miter lim="800000"/>
            <a:headEnd/>
            <a:tailEnd/>
          </a:ln>
          <a:effectLst/>
        </p:spPr>
        <p:txBody>
          <a:bodyPr wrap="none">
            <a:spAutoFit/>
          </a:bodyPr>
          <a:lstStyle/>
          <a:p>
            <a:pPr defTabSz="228600">
              <a:lnSpc>
                <a:spcPct val="80000"/>
              </a:lnSpc>
              <a:spcBef>
                <a:spcPct val="0"/>
              </a:spcBef>
            </a:pPr>
            <a:r>
              <a:rPr lang="en-US" altLang="en-US" sz="1600"/>
              <a:t>Redo log</a:t>
            </a:r>
          </a:p>
          <a:p>
            <a:pPr defTabSz="228600">
              <a:lnSpc>
                <a:spcPct val="80000"/>
              </a:lnSpc>
              <a:spcBef>
                <a:spcPct val="0"/>
              </a:spcBef>
            </a:pPr>
            <a:r>
              <a:rPr lang="en-US" altLang="en-US" sz="1600"/>
              <a:t>files</a:t>
            </a:r>
          </a:p>
        </p:txBody>
      </p:sp>
      <p:sp>
        <p:nvSpPr>
          <p:cNvPr id="7183" name="Line 24"/>
          <p:cNvSpPr>
            <a:spLocks noChangeShapeType="1"/>
          </p:cNvSpPr>
          <p:nvPr/>
        </p:nvSpPr>
        <p:spPr bwMode="auto">
          <a:xfrm rot="-5352254">
            <a:off x="5900737" y="2614613"/>
            <a:ext cx="23813" cy="2198688"/>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7184" name="Rectangle 25"/>
          <p:cNvSpPr>
            <a:spLocks noChangeArrowheads="1"/>
          </p:cNvSpPr>
          <p:nvPr/>
        </p:nvSpPr>
        <p:spPr bwMode="gray">
          <a:xfrm>
            <a:off x="4886325" y="3414713"/>
            <a:ext cx="2070100" cy="630237"/>
          </a:xfrm>
          <a:prstGeom prst="rect">
            <a:avLst/>
          </a:prstGeom>
          <a:noFill/>
          <a:ln w="28575">
            <a:noFill/>
            <a:miter lim="800000"/>
            <a:headEnd type="none" w="sm" len="sm"/>
            <a:tailEnd type="none" w="sm" len="sm"/>
          </a:ln>
          <a:effectLst/>
        </p:spPr>
        <p:txBody>
          <a:bodyPr wrap="none">
            <a:spAutoFit/>
          </a:bodyPr>
          <a:lstStyle/>
          <a:p>
            <a:pPr defTabSz="228600"/>
            <a:r>
              <a:rPr lang="en-US" altLang="en-US" sz="1600">
                <a:solidFill>
                  <a:schemeClr val="hlink"/>
                </a:solidFill>
              </a:rPr>
              <a:t>New</a:t>
            </a:r>
            <a:r>
              <a:rPr lang="en-US" altLang="en-US" sz="1600"/>
              <a:t> change details</a:t>
            </a:r>
          </a:p>
          <a:p>
            <a:pPr defTabSz="228600"/>
            <a:r>
              <a:rPr lang="en-US" altLang="en-US" sz="1600"/>
              <a:t>in Redo log files</a:t>
            </a:r>
          </a:p>
        </p:txBody>
      </p:sp>
      <p:pic>
        <p:nvPicPr>
          <p:cNvPr id="7185" name="Picture 26" descr="nf93"/>
          <p:cNvPicPr>
            <a:picLocks noChangeAspect="1" noChangeArrowheads="1"/>
          </p:cNvPicPr>
          <p:nvPr/>
        </p:nvPicPr>
        <p:blipFill>
          <a:blip r:embed="rId4" cstate="print"/>
          <a:srcRect/>
          <a:stretch>
            <a:fillRect/>
          </a:stretch>
        </p:blipFill>
        <p:spPr bwMode="gray">
          <a:xfrm>
            <a:off x="7689850" y="4062413"/>
            <a:ext cx="239713" cy="231775"/>
          </a:xfrm>
          <a:prstGeom prst="rect">
            <a:avLst/>
          </a:prstGeom>
          <a:noFill/>
          <a:ln w="9525">
            <a:noFill/>
            <a:miter lim="800000"/>
            <a:headEnd/>
            <a:tailEnd/>
          </a:ln>
        </p:spPr>
      </p:pic>
      <p:pic>
        <p:nvPicPr>
          <p:cNvPr id="7186" name="Picture 27" descr="nf93"/>
          <p:cNvPicPr>
            <a:picLocks noChangeAspect="1" noChangeArrowheads="1"/>
          </p:cNvPicPr>
          <p:nvPr/>
        </p:nvPicPr>
        <p:blipFill>
          <a:blip r:embed="rId4" cstate="print"/>
          <a:srcRect/>
          <a:stretch>
            <a:fillRect/>
          </a:stretch>
        </p:blipFill>
        <p:spPr bwMode="gray">
          <a:xfrm>
            <a:off x="4370388" y="3711575"/>
            <a:ext cx="239712" cy="231775"/>
          </a:xfrm>
          <a:prstGeom prst="rect">
            <a:avLst/>
          </a:prstGeom>
          <a:noFill/>
          <a:ln w="9525">
            <a:noFill/>
            <a:miter lim="800000"/>
            <a:headEnd/>
            <a:tailEnd/>
          </a:ln>
        </p:spPr>
      </p:pic>
      <p:grpSp>
        <p:nvGrpSpPr>
          <p:cNvPr id="7187" name="Group 28"/>
          <p:cNvGrpSpPr>
            <a:grpSpLocks/>
          </p:cNvGrpSpPr>
          <p:nvPr/>
        </p:nvGrpSpPr>
        <p:grpSpPr bwMode="auto">
          <a:xfrm>
            <a:off x="6983413" y="1577975"/>
            <a:ext cx="1149350" cy="1420813"/>
            <a:chOff x="960" y="684"/>
            <a:chExt cx="532" cy="412"/>
          </a:xfrm>
        </p:grpSpPr>
        <p:sp>
          <p:nvSpPr>
            <p:cNvPr id="7197" name="Rectangle 2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7198" name="Oval 3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7199" name="Oval 3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sp>
        <p:nvSpPr>
          <p:cNvPr id="7188" name="Rectangle 32"/>
          <p:cNvSpPr>
            <a:spLocks noChangeArrowheads="1"/>
          </p:cNvSpPr>
          <p:nvPr/>
        </p:nvSpPr>
        <p:spPr bwMode="auto">
          <a:xfrm>
            <a:off x="6964363" y="1536700"/>
            <a:ext cx="1189037" cy="581025"/>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r>
              <a:rPr lang="en-US" altLang="en-US" sz="1600"/>
              <a:t>Undo segment</a:t>
            </a:r>
          </a:p>
        </p:txBody>
      </p:sp>
      <p:grpSp>
        <p:nvGrpSpPr>
          <p:cNvPr id="7189" name="Group 33"/>
          <p:cNvGrpSpPr>
            <a:grpSpLocks/>
          </p:cNvGrpSpPr>
          <p:nvPr/>
        </p:nvGrpSpPr>
        <p:grpSpPr bwMode="auto">
          <a:xfrm>
            <a:off x="7156450" y="2201863"/>
            <a:ext cx="804863" cy="755650"/>
            <a:chOff x="4781" y="1387"/>
            <a:chExt cx="520" cy="476"/>
          </a:xfrm>
        </p:grpSpPr>
        <p:sp>
          <p:nvSpPr>
            <p:cNvPr id="7192" name="Oval 34"/>
            <p:cNvSpPr>
              <a:spLocks noChangeArrowheads="1"/>
            </p:cNvSpPr>
            <p:nvPr/>
          </p:nvSpPr>
          <p:spPr bwMode="gray">
            <a:xfrm>
              <a:off x="4783" y="1387"/>
              <a:ext cx="475" cy="475"/>
            </a:xfrm>
            <a:prstGeom prst="ellipse">
              <a:avLst/>
            </a:prstGeom>
            <a:solidFill>
              <a:schemeClr val="accent1"/>
            </a:solidFill>
            <a:ln w="28575">
              <a:solidFill>
                <a:schemeClr val="tx1"/>
              </a:solidFill>
              <a:round/>
              <a:headEnd type="none" w="sm" len="sm"/>
              <a:tailEnd type="none" w="sm" len="sm"/>
            </a:ln>
            <a:effectLst/>
          </p:spPr>
          <p:txBody>
            <a:bodyPr wrap="none" anchor="ctr"/>
            <a:lstStyle/>
            <a:p>
              <a:endParaRPr lang="en-US"/>
            </a:p>
          </p:txBody>
        </p:sp>
        <p:sp>
          <p:nvSpPr>
            <p:cNvPr id="7193" name="Oval 35"/>
            <p:cNvSpPr>
              <a:spLocks noChangeArrowheads="1"/>
            </p:cNvSpPr>
            <p:nvPr/>
          </p:nvSpPr>
          <p:spPr bwMode="gray">
            <a:xfrm>
              <a:off x="4930" y="1503"/>
              <a:ext cx="238" cy="237"/>
            </a:xfrm>
            <a:prstGeom prst="ellipse">
              <a:avLst/>
            </a:prstGeom>
            <a:solidFill>
              <a:schemeClr val="bg1"/>
            </a:solidFill>
            <a:ln w="28575">
              <a:solidFill>
                <a:schemeClr val="tx1"/>
              </a:solidFill>
              <a:round/>
              <a:headEnd type="none" w="sm" len="sm"/>
              <a:tailEnd type="none" w="sm" len="sm"/>
            </a:ln>
            <a:effectLst/>
          </p:spPr>
          <p:txBody>
            <a:bodyPr wrap="none" anchor="ctr"/>
            <a:lstStyle/>
            <a:p>
              <a:endParaRPr lang="en-US"/>
            </a:p>
          </p:txBody>
        </p:sp>
        <p:sp>
          <p:nvSpPr>
            <p:cNvPr id="7194" name="AutoShape 36"/>
            <p:cNvSpPr>
              <a:spLocks noChangeArrowheads="1"/>
            </p:cNvSpPr>
            <p:nvPr/>
          </p:nvSpPr>
          <p:spPr bwMode="gray">
            <a:xfrm rot="5400000">
              <a:off x="4803" y="1365"/>
              <a:ext cx="476" cy="520"/>
            </a:xfrm>
            <a:custGeom>
              <a:avLst/>
              <a:gdLst>
                <a:gd name="T0" fmla="*/ 238 w 21600"/>
                <a:gd name="T1" fmla="*/ 0 h 21600"/>
                <a:gd name="T2" fmla="*/ 59 w 21600"/>
                <a:gd name="T3" fmla="*/ 260 h 21600"/>
                <a:gd name="T4" fmla="*/ 238 w 21600"/>
                <a:gd name="T5" fmla="*/ 130 h 21600"/>
                <a:gd name="T6" fmla="*/ 417 w 21600"/>
                <a:gd name="T7" fmla="*/ 260 h 21600"/>
                <a:gd name="T8" fmla="*/ 0 60000 65536"/>
                <a:gd name="T9" fmla="*/ 0 60000 65536"/>
                <a:gd name="T10" fmla="*/ 0 60000 65536"/>
                <a:gd name="T11" fmla="*/ 0 60000 65536"/>
                <a:gd name="T12" fmla="*/ 0 w 21600"/>
                <a:gd name="T13" fmla="*/ 0 h 21600"/>
                <a:gd name="T14" fmla="*/ 21600 w 21600"/>
                <a:gd name="T15" fmla="*/ 772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00"/>
            </a:solidFill>
            <a:ln w="28575">
              <a:solidFill>
                <a:schemeClr val="tx1"/>
              </a:solidFill>
              <a:miter lim="800000"/>
              <a:headEnd type="none" w="sm" len="sm"/>
              <a:tailEnd type="none" w="sm" len="sm"/>
            </a:ln>
            <a:effectLst/>
          </p:spPr>
          <p:txBody>
            <a:bodyPr wrap="none" anchor="ctr"/>
            <a:lstStyle/>
            <a:p>
              <a:endParaRPr lang="en-US"/>
            </a:p>
          </p:txBody>
        </p:sp>
        <p:sp>
          <p:nvSpPr>
            <p:cNvPr id="7195" name="Line 37"/>
            <p:cNvSpPr>
              <a:spLocks noChangeShapeType="1"/>
            </p:cNvSpPr>
            <p:nvPr/>
          </p:nvSpPr>
          <p:spPr bwMode="gray">
            <a:xfrm>
              <a:off x="5161" y="1652"/>
              <a:ext cx="126" cy="27"/>
            </a:xfrm>
            <a:prstGeom prst="line">
              <a:avLst/>
            </a:prstGeom>
            <a:noFill/>
            <a:ln w="28575">
              <a:solidFill>
                <a:schemeClr val="tx1"/>
              </a:solidFill>
              <a:round/>
              <a:headEnd type="none" w="sm" len="sm"/>
              <a:tailEnd type="none" w="sm" len="sm"/>
            </a:ln>
            <a:effectLst/>
          </p:spPr>
          <p:txBody>
            <a:bodyPr/>
            <a:lstStyle/>
            <a:p>
              <a:endParaRPr lang="en-US"/>
            </a:p>
          </p:txBody>
        </p:sp>
        <p:sp>
          <p:nvSpPr>
            <p:cNvPr id="7196" name="Freeform 38"/>
            <p:cNvSpPr>
              <a:spLocks/>
            </p:cNvSpPr>
            <p:nvPr/>
          </p:nvSpPr>
          <p:spPr bwMode="gray">
            <a:xfrm>
              <a:off x="5026" y="1662"/>
              <a:ext cx="259" cy="192"/>
            </a:xfrm>
            <a:custGeom>
              <a:avLst/>
              <a:gdLst>
                <a:gd name="T0" fmla="*/ 0 w 259"/>
                <a:gd name="T1" fmla="*/ 86 h 192"/>
                <a:gd name="T2" fmla="*/ 3 w 259"/>
                <a:gd name="T3" fmla="*/ 192 h 192"/>
                <a:gd name="T4" fmla="*/ 45 w 259"/>
                <a:gd name="T5" fmla="*/ 191 h 192"/>
                <a:gd name="T6" fmla="*/ 96 w 259"/>
                <a:gd name="T7" fmla="*/ 182 h 192"/>
                <a:gd name="T8" fmla="*/ 141 w 259"/>
                <a:gd name="T9" fmla="*/ 164 h 192"/>
                <a:gd name="T10" fmla="*/ 196 w 259"/>
                <a:gd name="T11" fmla="*/ 126 h 192"/>
                <a:gd name="T12" fmla="*/ 228 w 259"/>
                <a:gd name="T13" fmla="*/ 90 h 192"/>
                <a:gd name="T14" fmla="*/ 252 w 259"/>
                <a:gd name="T15" fmla="*/ 50 h 192"/>
                <a:gd name="T16" fmla="*/ 259 w 259"/>
                <a:gd name="T17" fmla="*/ 26 h 192"/>
                <a:gd name="T18" fmla="*/ 144 w 259"/>
                <a:gd name="T19" fmla="*/ 0 h 192"/>
                <a:gd name="T20" fmla="*/ 132 w 259"/>
                <a:gd name="T21" fmla="*/ 27 h 192"/>
                <a:gd name="T22" fmla="*/ 102 w 259"/>
                <a:gd name="T23" fmla="*/ 60 h 192"/>
                <a:gd name="T24" fmla="*/ 60 w 259"/>
                <a:gd name="T25" fmla="*/ 8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9" h="192">
                  <a:moveTo>
                    <a:pt x="0" y="86"/>
                  </a:moveTo>
                  <a:lnTo>
                    <a:pt x="3" y="192"/>
                  </a:lnTo>
                  <a:lnTo>
                    <a:pt x="45" y="191"/>
                  </a:lnTo>
                  <a:lnTo>
                    <a:pt x="96" y="182"/>
                  </a:lnTo>
                  <a:lnTo>
                    <a:pt x="141" y="164"/>
                  </a:lnTo>
                  <a:lnTo>
                    <a:pt x="196" y="126"/>
                  </a:lnTo>
                  <a:lnTo>
                    <a:pt x="228" y="90"/>
                  </a:lnTo>
                  <a:lnTo>
                    <a:pt x="252" y="50"/>
                  </a:lnTo>
                  <a:lnTo>
                    <a:pt x="259" y="26"/>
                  </a:lnTo>
                  <a:lnTo>
                    <a:pt x="144" y="0"/>
                  </a:lnTo>
                  <a:lnTo>
                    <a:pt x="132" y="27"/>
                  </a:lnTo>
                  <a:lnTo>
                    <a:pt x="102" y="60"/>
                  </a:lnTo>
                  <a:lnTo>
                    <a:pt x="60" y="81"/>
                  </a:lnTo>
                </a:path>
              </a:pathLst>
            </a:custGeom>
            <a:solidFill>
              <a:schemeClr val="accent1"/>
            </a:solidFill>
            <a:ln w="28575" cap="flat" cmpd="sng">
              <a:noFill/>
              <a:prstDash val="solid"/>
              <a:round/>
              <a:headEnd type="none" w="sm" len="sm"/>
              <a:tailEnd type="none" w="sm" len="sm"/>
            </a:ln>
            <a:effectLst/>
          </p:spPr>
          <p:txBody>
            <a:bodyPr/>
            <a:lstStyle/>
            <a:p>
              <a:endParaRPr lang="en-US"/>
            </a:p>
          </p:txBody>
        </p:sp>
      </p:grpSp>
      <p:sp>
        <p:nvSpPr>
          <p:cNvPr id="7190" name="Line 39"/>
          <p:cNvSpPr>
            <a:spLocks noChangeShapeType="1"/>
          </p:cNvSpPr>
          <p:nvPr/>
        </p:nvSpPr>
        <p:spPr bwMode="auto">
          <a:xfrm>
            <a:off x="4813300" y="2298700"/>
            <a:ext cx="273685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7191" name="Line 40"/>
          <p:cNvSpPr>
            <a:spLocks noChangeShapeType="1"/>
          </p:cNvSpPr>
          <p:nvPr/>
        </p:nvSpPr>
        <p:spPr bwMode="auto">
          <a:xfrm>
            <a:off x="2030413" y="3060700"/>
            <a:ext cx="1487487" cy="644525"/>
          </a:xfrm>
          <a:prstGeom prst="line">
            <a:avLst/>
          </a:prstGeom>
          <a:noFill/>
          <a:ln w="28575">
            <a:solidFill>
              <a:schemeClr val="tx1"/>
            </a:solidFill>
            <a:round/>
            <a:headEnd type="none" w="sm" len="sm"/>
            <a:tailEnd type="triangle" w="sm" len="sm"/>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smtClean="0"/>
              <a:t>Storing Undo Information</a:t>
            </a:r>
          </a:p>
        </p:txBody>
      </p:sp>
      <p:sp>
        <p:nvSpPr>
          <p:cNvPr id="8195" name="Rectangle 5"/>
          <p:cNvSpPr>
            <a:spLocks noGrp="1" noChangeArrowheads="1"/>
          </p:cNvSpPr>
          <p:nvPr>
            <p:ph type="body" idx="1"/>
          </p:nvPr>
        </p:nvSpPr>
        <p:spPr/>
        <p:txBody>
          <a:bodyPr/>
          <a:lstStyle/>
          <a:p>
            <a:pPr eaLnBrk="1" hangingPunct="1"/>
            <a:r>
              <a:rPr lang="en-US" altLang="en-US" smtClean="0"/>
              <a:t>Undo information is stored in undo segments, which are stored in an undo tablespace. Undo tablespaces:</a:t>
            </a:r>
          </a:p>
          <a:p>
            <a:pPr lvl="1" eaLnBrk="1" hangingPunct="1"/>
            <a:r>
              <a:rPr lang="en-US" altLang="en-US" smtClean="0"/>
              <a:t>Are used only for undo segments</a:t>
            </a:r>
          </a:p>
          <a:p>
            <a:pPr lvl="1" eaLnBrk="1" hangingPunct="1"/>
            <a:r>
              <a:rPr lang="en-US" altLang="en-US" smtClean="0"/>
              <a:t>Have special recovery considerations</a:t>
            </a:r>
          </a:p>
          <a:p>
            <a:pPr lvl="1" eaLnBrk="1" hangingPunct="1"/>
            <a:r>
              <a:rPr lang="en-US" altLang="en-US" smtClean="0"/>
              <a:t>May be associated with only a single instance</a:t>
            </a:r>
          </a:p>
          <a:p>
            <a:pPr lvl="1" eaLnBrk="1" hangingPunct="1"/>
            <a:r>
              <a:rPr lang="en-US" altLang="en-US" smtClean="0"/>
              <a:t>Require that only one of them be the current writable undo tablespace for a given instance at any given time</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Undo Data Versus Redo Data</a:t>
            </a:r>
          </a:p>
        </p:txBody>
      </p:sp>
      <p:graphicFrame>
        <p:nvGraphicFramePr>
          <p:cNvPr id="329731" name="Group 3"/>
          <p:cNvGraphicFramePr>
            <a:graphicFrameLocks noGrp="1"/>
          </p:cNvGraphicFramePr>
          <p:nvPr/>
        </p:nvGraphicFramePr>
        <p:xfrm>
          <a:off x="838200" y="1600200"/>
          <a:ext cx="7391400" cy="2976880"/>
        </p:xfrm>
        <a:graphic>
          <a:graphicData uri="http://schemas.openxmlformats.org/drawingml/2006/table">
            <a:tbl>
              <a:tblPr/>
              <a:tblGrid>
                <a:gridCol w="1524000"/>
                <a:gridCol w="3276600"/>
                <a:gridCol w="2590800"/>
              </a:tblGrid>
              <a:tr h="488950">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alt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Undo</a:t>
                      </a: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Redo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469900">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Record of</a:t>
                      </a: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How to undo a change</a:t>
                      </a: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How to reproduce a change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717550">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Used for</a:t>
                      </a: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Rollback, read consistency, flashback</a:t>
                      </a: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Rolling forward database changes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412750">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Stored in</a:t>
                      </a: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Undo segments</a:t>
                      </a: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Redo log files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717550">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Protects against</a:t>
                      </a: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Inconsistent reads in multiuser systems</a:t>
                      </a: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a:solidFill>
                            <a:schemeClr val="tx1"/>
                          </a:solidFill>
                          <a:latin typeface="Arial" charset="0"/>
                        </a:defRPr>
                      </a:lvl1pPr>
                      <a:lvl2pPr marL="114300" algn="l" defTabSz="228600">
                        <a:defRPr sz="2000">
                          <a:solidFill>
                            <a:schemeClr val="tx1"/>
                          </a:solidFill>
                          <a:latin typeface="Arial" charset="0"/>
                        </a:defRPr>
                      </a:lvl2pPr>
                      <a:lvl3pPr marL="685800" indent="-107950" algn="l" defTabSz="228600">
                        <a:defRPr>
                          <a:solidFill>
                            <a:schemeClr val="tx1"/>
                          </a:solidFill>
                          <a:latin typeface="Arial" charset="0"/>
                        </a:defRPr>
                      </a:lvl3pPr>
                      <a:lvl4pPr marL="1255713" indent="-231775" algn="l" defTabSz="228600">
                        <a:buClr>
                          <a:schemeClr val="accent2"/>
                        </a:buClr>
                        <a:buSzPct val="45000"/>
                        <a:defRPr sz="1600">
                          <a:solidFill>
                            <a:schemeClr val="tx1"/>
                          </a:solidFill>
                          <a:latin typeface="Arial" charset="0"/>
                        </a:defRPr>
                      </a:lvl4pPr>
                      <a:lvl5pPr marL="1601788" indent="-230188" algn="l" defTabSz="228600">
                        <a:buClr>
                          <a:schemeClr val="accent2"/>
                        </a:buClr>
                        <a:buSzPct val="55000"/>
                        <a:defRPr sz="1400">
                          <a:solidFill>
                            <a:schemeClr val="tx1"/>
                          </a:solidFill>
                          <a:latin typeface="Arial" charset="0"/>
                        </a:defRPr>
                      </a:lvl5pPr>
                      <a:lvl6pPr marL="20589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5161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9733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430588" indent="-230188"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0" i="0" u="none" strike="noStrike" cap="none" normalizeH="0" baseline="0" smtClean="0">
                          <a:ln>
                            <a:noFill/>
                          </a:ln>
                          <a:solidFill>
                            <a:schemeClr val="tx1"/>
                          </a:solidFill>
                          <a:effectLst/>
                          <a:latin typeface="Arial" charset="0"/>
                        </a:rPr>
                        <a:t>Data loss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grpSp>
        <p:nvGrpSpPr>
          <p:cNvPr id="9245" name="Group 31"/>
          <p:cNvGrpSpPr>
            <a:grpSpLocks/>
          </p:cNvGrpSpPr>
          <p:nvPr/>
        </p:nvGrpSpPr>
        <p:grpSpPr bwMode="auto">
          <a:xfrm>
            <a:off x="6429375" y="4814888"/>
            <a:ext cx="830263" cy="904875"/>
            <a:chOff x="679" y="2640"/>
            <a:chExt cx="532" cy="412"/>
          </a:xfrm>
        </p:grpSpPr>
        <p:sp>
          <p:nvSpPr>
            <p:cNvPr id="9267" name="Rectangle 3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9268" name="Oval 3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9269" name="Oval 3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9246" name="Group 35"/>
          <p:cNvGrpSpPr>
            <a:grpSpLocks/>
          </p:cNvGrpSpPr>
          <p:nvPr/>
        </p:nvGrpSpPr>
        <p:grpSpPr bwMode="auto">
          <a:xfrm>
            <a:off x="6578600" y="4943475"/>
            <a:ext cx="831850" cy="946150"/>
            <a:chOff x="679" y="2640"/>
            <a:chExt cx="532" cy="412"/>
          </a:xfrm>
        </p:grpSpPr>
        <p:sp>
          <p:nvSpPr>
            <p:cNvPr id="9264" name="Rectangle 36"/>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9265" name="Oval 37"/>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9266" name="Oval 38"/>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9247" name="Group 39"/>
          <p:cNvGrpSpPr>
            <a:grpSpLocks/>
          </p:cNvGrpSpPr>
          <p:nvPr/>
        </p:nvGrpSpPr>
        <p:grpSpPr bwMode="auto">
          <a:xfrm>
            <a:off x="6740525" y="5043488"/>
            <a:ext cx="830263" cy="1016000"/>
            <a:chOff x="679" y="2640"/>
            <a:chExt cx="532" cy="412"/>
          </a:xfrm>
        </p:grpSpPr>
        <p:sp>
          <p:nvSpPr>
            <p:cNvPr id="9261" name="Rectangle 40"/>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9262" name="Oval 41"/>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9263" name="Oval 42"/>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sp>
        <p:nvSpPr>
          <p:cNvPr id="9248" name="Text Box 43"/>
          <p:cNvSpPr txBox="1">
            <a:spLocks noChangeArrowheads="1"/>
          </p:cNvSpPr>
          <p:nvPr/>
        </p:nvSpPr>
        <p:spPr bwMode="gray">
          <a:xfrm>
            <a:off x="6540500" y="5407025"/>
            <a:ext cx="1141413" cy="482600"/>
          </a:xfrm>
          <a:prstGeom prst="rect">
            <a:avLst/>
          </a:prstGeom>
          <a:noFill/>
          <a:ln w="3175">
            <a:noFill/>
            <a:miter lim="800000"/>
            <a:headEnd/>
            <a:tailEnd/>
          </a:ln>
          <a:effectLst/>
        </p:spPr>
        <p:txBody>
          <a:bodyPr>
            <a:spAutoFit/>
          </a:bodyPr>
          <a:lstStyle/>
          <a:p>
            <a:pPr defTabSz="228600">
              <a:lnSpc>
                <a:spcPct val="80000"/>
              </a:lnSpc>
              <a:spcBef>
                <a:spcPct val="0"/>
              </a:spcBef>
            </a:pPr>
            <a:r>
              <a:rPr lang="en-US" altLang="en-US" sz="1600"/>
              <a:t>Redo log </a:t>
            </a:r>
          </a:p>
          <a:p>
            <a:pPr defTabSz="228600">
              <a:lnSpc>
                <a:spcPct val="80000"/>
              </a:lnSpc>
              <a:spcBef>
                <a:spcPct val="0"/>
              </a:spcBef>
            </a:pPr>
            <a:r>
              <a:rPr lang="en-US" altLang="en-US" sz="1600"/>
              <a:t>files</a:t>
            </a:r>
          </a:p>
        </p:txBody>
      </p:sp>
      <p:pic>
        <p:nvPicPr>
          <p:cNvPr id="9249" name="Picture 44" descr="nf93"/>
          <p:cNvPicPr>
            <a:picLocks noChangeAspect="1" noChangeArrowheads="1"/>
          </p:cNvPicPr>
          <p:nvPr/>
        </p:nvPicPr>
        <p:blipFill>
          <a:blip r:embed="rId3" cstate="print"/>
          <a:srcRect/>
          <a:stretch>
            <a:fillRect/>
          </a:stretch>
        </p:blipFill>
        <p:spPr bwMode="gray">
          <a:xfrm>
            <a:off x="7112000" y="5816600"/>
            <a:ext cx="239713" cy="231775"/>
          </a:xfrm>
          <a:prstGeom prst="rect">
            <a:avLst/>
          </a:prstGeom>
          <a:noFill/>
          <a:ln w="9525">
            <a:noFill/>
            <a:miter lim="800000"/>
            <a:headEnd/>
            <a:tailEnd/>
          </a:ln>
        </p:spPr>
      </p:pic>
      <p:grpSp>
        <p:nvGrpSpPr>
          <p:cNvPr id="9250" name="Group 45"/>
          <p:cNvGrpSpPr>
            <a:grpSpLocks/>
          </p:cNvGrpSpPr>
          <p:nvPr/>
        </p:nvGrpSpPr>
        <p:grpSpPr bwMode="auto">
          <a:xfrm>
            <a:off x="3433763" y="4772025"/>
            <a:ext cx="963612" cy="1276350"/>
            <a:chOff x="960" y="684"/>
            <a:chExt cx="532" cy="412"/>
          </a:xfrm>
        </p:grpSpPr>
        <p:sp>
          <p:nvSpPr>
            <p:cNvPr id="9258" name="Rectangle 46"/>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9259" name="Oval 47"/>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9260" name="Oval 48"/>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sp>
        <p:nvSpPr>
          <p:cNvPr id="9251" name="Rectangle 49"/>
          <p:cNvSpPr>
            <a:spLocks noChangeArrowheads="1"/>
          </p:cNvSpPr>
          <p:nvPr/>
        </p:nvSpPr>
        <p:spPr bwMode="auto">
          <a:xfrm>
            <a:off x="3273425" y="4735513"/>
            <a:ext cx="1344613" cy="581025"/>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r>
              <a:rPr lang="en-US" altLang="en-US" sz="1600"/>
              <a:t>Undo segment</a:t>
            </a:r>
          </a:p>
        </p:txBody>
      </p:sp>
      <p:grpSp>
        <p:nvGrpSpPr>
          <p:cNvPr id="9252" name="Group 50"/>
          <p:cNvGrpSpPr>
            <a:grpSpLocks/>
          </p:cNvGrpSpPr>
          <p:nvPr/>
        </p:nvGrpSpPr>
        <p:grpSpPr bwMode="auto">
          <a:xfrm>
            <a:off x="3578225" y="5332413"/>
            <a:ext cx="676275" cy="679450"/>
            <a:chOff x="4781" y="1387"/>
            <a:chExt cx="520" cy="476"/>
          </a:xfrm>
        </p:grpSpPr>
        <p:sp>
          <p:nvSpPr>
            <p:cNvPr id="9253" name="Oval 51"/>
            <p:cNvSpPr>
              <a:spLocks noChangeArrowheads="1"/>
            </p:cNvSpPr>
            <p:nvPr/>
          </p:nvSpPr>
          <p:spPr bwMode="gray">
            <a:xfrm>
              <a:off x="4783" y="1387"/>
              <a:ext cx="475" cy="475"/>
            </a:xfrm>
            <a:prstGeom prst="ellipse">
              <a:avLst/>
            </a:prstGeom>
            <a:solidFill>
              <a:schemeClr val="accent1"/>
            </a:solidFill>
            <a:ln w="28575">
              <a:solidFill>
                <a:schemeClr val="tx1"/>
              </a:solidFill>
              <a:round/>
              <a:headEnd type="none" w="sm" len="sm"/>
              <a:tailEnd type="none" w="sm" len="sm"/>
            </a:ln>
            <a:effectLst/>
          </p:spPr>
          <p:txBody>
            <a:bodyPr wrap="none" anchor="ctr"/>
            <a:lstStyle/>
            <a:p>
              <a:endParaRPr lang="en-US"/>
            </a:p>
          </p:txBody>
        </p:sp>
        <p:sp>
          <p:nvSpPr>
            <p:cNvPr id="9254" name="Oval 52"/>
            <p:cNvSpPr>
              <a:spLocks noChangeArrowheads="1"/>
            </p:cNvSpPr>
            <p:nvPr/>
          </p:nvSpPr>
          <p:spPr bwMode="gray">
            <a:xfrm>
              <a:off x="4930" y="1503"/>
              <a:ext cx="238" cy="237"/>
            </a:xfrm>
            <a:prstGeom prst="ellipse">
              <a:avLst/>
            </a:prstGeom>
            <a:solidFill>
              <a:schemeClr val="bg1"/>
            </a:solidFill>
            <a:ln w="28575">
              <a:solidFill>
                <a:schemeClr val="tx1"/>
              </a:solidFill>
              <a:round/>
              <a:headEnd type="none" w="sm" len="sm"/>
              <a:tailEnd type="none" w="sm" len="sm"/>
            </a:ln>
            <a:effectLst/>
          </p:spPr>
          <p:txBody>
            <a:bodyPr wrap="none" anchor="ctr"/>
            <a:lstStyle/>
            <a:p>
              <a:endParaRPr lang="en-US"/>
            </a:p>
          </p:txBody>
        </p:sp>
        <p:sp>
          <p:nvSpPr>
            <p:cNvPr id="9255" name="AutoShape 53"/>
            <p:cNvSpPr>
              <a:spLocks noChangeArrowheads="1"/>
            </p:cNvSpPr>
            <p:nvPr/>
          </p:nvSpPr>
          <p:spPr bwMode="gray">
            <a:xfrm rot="5400000">
              <a:off x="4803" y="1365"/>
              <a:ext cx="476" cy="520"/>
            </a:xfrm>
            <a:custGeom>
              <a:avLst/>
              <a:gdLst>
                <a:gd name="T0" fmla="*/ 238 w 21600"/>
                <a:gd name="T1" fmla="*/ 0 h 21600"/>
                <a:gd name="T2" fmla="*/ 59 w 21600"/>
                <a:gd name="T3" fmla="*/ 260 h 21600"/>
                <a:gd name="T4" fmla="*/ 238 w 21600"/>
                <a:gd name="T5" fmla="*/ 130 h 21600"/>
                <a:gd name="T6" fmla="*/ 417 w 21600"/>
                <a:gd name="T7" fmla="*/ 260 h 21600"/>
                <a:gd name="T8" fmla="*/ 0 60000 65536"/>
                <a:gd name="T9" fmla="*/ 0 60000 65536"/>
                <a:gd name="T10" fmla="*/ 0 60000 65536"/>
                <a:gd name="T11" fmla="*/ 0 60000 65536"/>
                <a:gd name="T12" fmla="*/ 0 w 21600"/>
                <a:gd name="T13" fmla="*/ 0 h 21600"/>
                <a:gd name="T14" fmla="*/ 21600 w 21600"/>
                <a:gd name="T15" fmla="*/ 772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00"/>
            </a:solidFill>
            <a:ln w="28575">
              <a:solidFill>
                <a:schemeClr val="tx1"/>
              </a:solidFill>
              <a:miter lim="800000"/>
              <a:headEnd type="none" w="sm" len="sm"/>
              <a:tailEnd type="none" w="sm" len="sm"/>
            </a:ln>
            <a:effectLst/>
          </p:spPr>
          <p:txBody>
            <a:bodyPr wrap="none" anchor="ctr"/>
            <a:lstStyle/>
            <a:p>
              <a:endParaRPr lang="en-US"/>
            </a:p>
          </p:txBody>
        </p:sp>
        <p:sp>
          <p:nvSpPr>
            <p:cNvPr id="9256" name="Line 54"/>
            <p:cNvSpPr>
              <a:spLocks noChangeShapeType="1"/>
            </p:cNvSpPr>
            <p:nvPr/>
          </p:nvSpPr>
          <p:spPr bwMode="gray">
            <a:xfrm>
              <a:off x="5161" y="1652"/>
              <a:ext cx="126" cy="27"/>
            </a:xfrm>
            <a:prstGeom prst="line">
              <a:avLst/>
            </a:prstGeom>
            <a:noFill/>
            <a:ln w="28575">
              <a:solidFill>
                <a:schemeClr val="tx1"/>
              </a:solidFill>
              <a:round/>
              <a:headEnd type="none" w="sm" len="sm"/>
              <a:tailEnd type="none" w="sm" len="sm"/>
            </a:ln>
            <a:effectLst/>
          </p:spPr>
          <p:txBody>
            <a:bodyPr/>
            <a:lstStyle/>
            <a:p>
              <a:endParaRPr lang="en-US"/>
            </a:p>
          </p:txBody>
        </p:sp>
        <p:sp>
          <p:nvSpPr>
            <p:cNvPr id="9257" name="Freeform 55"/>
            <p:cNvSpPr>
              <a:spLocks/>
            </p:cNvSpPr>
            <p:nvPr/>
          </p:nvSpPr>
          <p:spPr bwMode="gray">
            <a:xfrm>
              <a:off x="5026" y="1662"/>
              <a:ext cx="259" cy="192"/>
            </a:xfrm>
            <a:custGeom>
              <a:avLst/>
              <a:gdLst>
                <a:gd name="T0" fmla="*/ 0 w 259"/>
                <a:gd name="T1" fmla="*/ 86 h 192"/>
                <a:gd name="T2" fmla="*/ 3 w 259"/>
                <a:gd name="T3" fmla="*/ 192 h 192"/>
                <a:gd name="T4" fmla="*/ 45 w 259"/>
                <a:gd name="T5" fmla="*/ 191 h 192"/>
                <a:gd name="T6" fmla="*/ 96 w 259"/>
                <a:gd name="T7" fmla="*/ 182 h 192"/>
                <a:gd name="T8" fmla="*/ 141 w 259"/>
                <a:gd name="T9" fmla="*/ 164 h 192"/>
                <a:gd name="T10" fmla="*/ 196 w 259"/>
                <a:gd name="T11" fmla="*/ 126 h 192"/>
                <a:gd name="T12" fmla="*/ 228 w 259"/>
                <a:gd name="T13" fmla="*/ 90 h 192"/>
                <a:gd name="T14" fmla="*/ 252 w 259"/>
                <a:gd name="T15" fmla="*/ 50 h 192"/>
                <a:gd name="T16" fmla="*/ 259 w 259"/>
                <a:gd name="T17" fmla="*/ 26 h 192"/>
                <a:gd name="T18" fmla="*/ 144 w 259"/>
                <a:gd name="T19" fmla="*/ 0 h 192"/>
                <a:gd name="T20" fmla="*/ 132 w 259"/>
                <a:gd name="T21" fmla="*/ 27 h 192"/>
                <a:gd name="T22" fmla="*/ 102 w 259"/>
                <a:gd name="T23" fmla="*/ 60 h 192"/>
                <a:gd name="T24" fmla="*/ 60 w 259"/>
                <a:gd name="T25" fmla="*/ 8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9" h="192">
                  <a:moveTo>
                    <a:pt x="0" y="86"/>
                  </a:moveTo>
                  <a:lnTo>
                    <a:pt x="3" y="192"/>
                  </a:lnTo>
                  <a:lnTo>
                    <a:pt x="45" y="191"/>
                  </a:lnTo>
                  <a:lnTo>
                    <a:pt x="96" y="182"/>
                  </a:lnTo>
                  <a:lnTo>
                    <a:pt x="141" y="164"/>
                  </a:lnTo>
                  <a:lnTo>
                    <a:pt x="196" y="126"/>
                  </a:lnTo>
                  <a:lnTo>
                    <a:pt x="228" y="90"/>
                  </a:lnTo>
                  <a:lnTo>
                    <a:pt x="252" y="50"/>
                  </a:lnTo>
                  <a:lnTo>
                    <a:pt x="259" y="26"/>
                  </a:lnTo>
                  <a:lnTo>
                    <a:pt x="144" y="0"/>
                  </a:lnTo>
                  <a:lnTo>
                    <a:pt x="132" y="27"/>
                  </a:lnTo>
                  <a:lnTo>
                    <a:pt x="102" y="60"/>
                  </a:lnTo>
                  <a:lnTo>
                    <a:pt x="60" y="81"/>
                  </a:lnTo>
                </a:path>
              </a:pathLst>
            </a:custGeom>
            <a:solidFill>
              <a:schemeClr val="accent1"/>
            </a:solidFill>
            <a:ln w="28575" cap="flat" cmpd="sng">
              <a:noFill/>
              <a:prstDash val="solid"/>
              <a:round/>
              <a:headEnd type="none" w="sm" len="sm"/>
              <a:tailEnd type="none" w="sm" len="sm"/>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en-US" smtClean="0"/>
              <a:t>Managing Undo</a:t>
            </a:r>
          </a:p>
        </p:txBody>
      </p:sp>
      <p:sp>
        <p:nvSpPr>
          <p:cNvPr id="10243" name="Rectangle 5"/>
          <p:cNvSpPr>
            <a:spLocks noGrp="1" noChangeArrowheads="1"/>
          </p:cNvSpPr>
          <p:nvPr>
            <p:ph type="body" idx="1"/>
          </p:nvPr>
        </p:nvSpPr>
        <p:spPr>
          <a:xfrm>
            <a:off x="609600" y="1447800"/>
            <a:ext cx="7918450" cy="4243388"/>
          </a:xfrm>
        </p:spPr>
        <p:txBody>
          <a:bodyPr/>
          <a:lstStyle/>
          <a:p>
            <a:pPr eaLnBrk="1" hangingPunct="1"/>
            <a:r>
              <a:rPr lang="en-US" altLang="en-US" smtClean="0"/>
              <a:t>Automatic undo management:</a:t>
            </a:r>
          </a:p>
          <a:p>
            <a:pPr lvl="1" eaLnBrk="1" hangingPunct="1"/>
            <a:r>
              <a:rPr lang="en-US" altLang="en-US" smtClean="0"/>
              <a:t>Fully automated management of undo data and space in a dedicated undo tablespace</a:t>
            </a:r>
          </a:p>
          <a:p>
            <a:pPr lvl="1" eaLnBrk="1" hangingPunct="1"/>
            <a:r>
              <a:rPr lang="en-US" altLang="en-US" smtClean="0"/>
              <a:t>For all sessions</a:t>
            </a:r>
          </a:p>
          <a:p>
            <a:pPr lvl="1" eaLnBrk="1" hangingPunct="1"/>
            <a:r>
              <a:rPr lang="en-US" altLang="en-US" smtClean="0"/>
              <a:t>Self-tuning in </a:t>
            </a:r>
            <a:r>
              <a:rPr lang="en-US" altLang="en-US" smtClean="0">
                <a:latin typeface="Courier New" pitchFamily="49" charset="0"/>
              </a:rPr>
              <a:t>AUTOEXTEND</a:t>
            </a:r>
            <a:r>
              <a:rPr lang="en-US" altLang="en-US" smtClean="0"/>
              <a:t> tablespaces to satisfy long-running queries</a:t>
            </a:r>
          </a:p>
          <a:p>
            <a:pPr lvl="1" eaLnBrk="1" hangingPunct="1"/>
            <a:r>
              <a:rPr lang="en-US" altLang="en-US" smtClean="0"/>
              <a:t>Self-tuning in fixed-size tablespaces for best retention</a:t>
            </a:r>
          </a:p>
          <a:p>
            <a:pPr eaLnBrk="1" hangingPunct="1"/>
            <a:r>
              <a:rPr lang="en-US" altLang="en-US" smtClean="0"/>
              <a:t>DBA tasks in support of Flashback operations:</a:t>
            </a:r>
          </a:p>
          <a:p>
            <a:pPr lvl="1" eaLnBrk="1" hangingPunct="1"/>
            <a:r>
              <a:rPr lang="en-US" altLang="en-US" smtClean="0"/>
              <a:t>Configuring undo retention</a:t>
            </a:r>
          </a:p>
          <a:p>
            <a:pPr lvl="1" eaLnBrk="1" hangingPunct="1"/>
            <a:r>
              <a:rPr lang="en-US" altLang="en-US" smtClean="0"/>
              <a:t>Changing undo tablespace to a fixed size</a:t>
            </a:r>
          </a:p>
          <a:p>
            <a:pPr lvl="1" eaLnBrk="1" hangingPunct="1"/>
            <a:r>
              <a:rPr lang="en-US" altLang="en-US" smtClean="0"/>
              <a:t>Avoiding space and “snapshot too old” errors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pPr eaLnBrk="1" hangingPunct="1"/>
            <a:r>
              <a:rPr lang="en-US" altLang="en-US" smtClean="0"/>
              <a:t>Configuring Undo Retention</a:t>
            </a:r>
          </a:p>
        </p:txBody>
      </p:sp>
      <p:sp>
        <p:nvSpPr>
          <p:cNvPr id="11267" name="Rectangle 7"/>
          <p:cNvSpPr>
            <a:spLocks noGrp="1" noChangeArrowheads="1"/>
          </p:cNvSpPr>
          <p:nvPr>
            <p:ph type="body" idx="1"/>
          </p:nvPr>
        </p:nvSpPr>
        <p:spPr>
          <a:xfrm>
            <a:off x="609600" y="1447800"/>
            <a:ext cx="7918450" cy="2235200"/>
          </a:xfrm>
        </p:spPr>
        <p:txBody>
          <a:bodyPr/>
          <a:lstStyle/>
          <a:p>
            <a:pPr eaLnBrk="1" hangingPunct="1"/>
            <a:r>
              <a:rPr lang="en-US" altLang="en-US" smtClean="0">
                <a:latin typeface="Courier New" pitchFamily="49" charset="0"/>
              </a:rPr>
              <a:t>UNDO_RETENTION</a:t>
            </a:r>
            <a:r>
              <a:rPr lang="en-US" altLang="en-US" smtClean="0"/>
              <a:t> specifies (in seconds) how long already committed undo information is to be retained. The only time you must set this parameter is when:</a:t>
            </a:r>
          </a:p>
          <a:p>
            <a:pPr lvl="1" eaLnBrk="1" hangingPunct="1"/>
            <a:r>
              <a:rPr lang="en-US" altLang="en-US" smtClean="0"/>
              <a:t>The undo tablespace has the </a:t>
            </a:r>
            <a:r>
              <a:rPr lang="en-US" altLang="en-US" smtClean="0">
                <a:latin typeface="Courier New" pitchFamily="49" charset="0"/>
              </a:rPr>
              <a:t>AUTOEXTEND</a:t>
            </a:r>
            <a:r>
              <a:rPr lang="en-US" altLang="en-US" smtClean="0"/>
              <a:t> option enabled</a:t>
            </a:r>
          </a:p>
          <a:p>
            <a:pPr lvl="1" eaLnBrk="1" hangingPunct="1"/>
            <a:r>
              <a:rPr lang="en-US" altLang="en-US" smtClean="0"/>
              <a:t>You want to set undo retention for LOBs</a:t>
            </a:r>
          </a:p>
          <a:p>
            <a:pPr lvl="1" eaLnBrk="1" hangingPunct="1"/>
            <a:r>
              <a:rPr lang="en-US" altLang="en-US" smtClean="0"/>
              <a:t>You want to guarantee retention</a:t>
            </a:r>
          </a:p>
        </p:txBody>
      </p:sp>
      <p:pic>
        <p:nvPicPr>
          <p:cNvPr id="11268" name="Picture 4" descr="coordinator"/>
          <p:cNvPicPr>
            <a:picLocks noChangeAspect="1" noChangeArrowheads="1"/>
          </p:cNvPicPr>
          <p:nvPr/>
        </p:nvPicPr>
        <p:blipFill>
          <a:blip r:embed="rId3" cstate="print"/>
          <a:srcRect/>
          <a:stretch>
            <a:fillRect/>
          </a:stretch>
        </p:blipFill>
        <p:spPr bwMode="gray">
          <a:xfrm>
            <a:off x="6604000" y="4800600"/>
            <a:ext cx="1320800" cy="1311275"/>
          </a:xfrm>
          <a:prstGeom prst="rect">
            <a:avLst/>
          </a:prstGeom>
          <a:noFill/>
          <a:ln w="9525">
            <a:noFill/>
            <a:miter lim="800000"/>
            <a:headEnd/>
            <a:tailEnd/>
          </a:ln>
        </p:spPr>
      </p:pic>
      <p:sp>
        <p:nvSpPr>
          <p:cNvPr id="11269" name="Text Box 5"/>
          <p:cNvSpPr txBox="1">
            <a:spLocks noChangeArrowheads="1"/>
          </p:cNvSpPr>
          <p:nvPr/>
        </p:nvSpPr>
        <p:spPr bwMode="gray">
          <a:xfrm>
            <a:off x="6985000" y="5638800"/>
            <a:ext cx="679450" cy="366713"/>
          </a:xfrm>
          <a:prstGeom prst="rect">
            <a:avLst/>
          </a:prstGeom>
          <a:noFill/>
          <a:ln w="28575">
            <a:noFill/>
            <a:miter lim="800000"/>
            <a:headEnd type="none" w="sm" len="sm"/>
            <a:tailEnd type="none" w="sm" len="sm"/>
          </a:ln>
          <a:effectLst/>
        </p:spPr>
        <p:txBody>
          <a:bodyPr wrap="none">
            <a:spAutoFit/>
          </a:bodyPr>
          <a:lstStyle/>
          <a:p>
            <a:pPr defTabSz="228600"/>
            <a:r>
              <a:rPr lang="en-US" altLang="en-US"/>
              <a:t>DBA</a:t>
            </a:r>
          </a:p>
        </p:txBody>
      </p:sp>
    </p:spTree>
  </p:cSld>
  <p:clrMapOvr>
    <a:masterClrMapping/>
  </p:clrMapOvr>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OU6_Jan09</Template>
  <TotalTime>1212</TotalTime>
  <Words>3048</Words>
  <Application>Microsoft Office PowerPoint</Application>
  <PresentationFormat>On-screen Show (4:3)</PresentationFormat>
  <Paragraphs>217</Paragraphs>
  <Slides>20</Slides>
  <Notes>20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Courier New</vt:lpstr>
      <vt:lpstr>SimSun</vt:lpstr>
      <vt:lpstr>OU6_Jan09</vt:lpstr>
      <vt:lpstr>Managing Undo Data</vt:lpstr>
      <vt:lpstr>Objectives</vt:lpstr>
      <vt:lpstr>Undo Data</vt:lpstr>
      <vt:lpstr>Slide 4</vt:lpstr>
      <vt:lpstr>Transactions and Undo Data</vt:lpstr>
      <vt:lpstr>Storing Undo Information</vt:lpstr>
      <vt:lpstr>Undo Data Versus Redo Data</vt:lpstr>
      <vt:lpstr>Managing Undo</vt:lpstr>
      <vt:lpstr>Configuring Undo Retention</vt:lpstr>
      <vt:lpstr>Slide 10</vt:lpstr>
      <vt:lpstr>Guaranteeing Undo Retention</vt:lpstr>
      <vt:lpstr>Changing an Undo Tablespace  to a Fixed Size</vt:lpstr>
      <vt:lpstr>General Undo Information</vt:lpstr>
      <vt:lpstr>Using the Undo Advisor</vt:lpstr>
      <vt:lpstr>Viewing System Activity</vt:lpstr>
      <vt:lpstr>Quiz</vt:lpstr>
      <vt:lpstr>Quiz</vt:lpstr>
      <vt:lpstr>Summary</vt:lpstr>
      <vt:lpstr>Practice 10 Overview:  Managing Undo Segments</vt:lpstr>
      <vt:lpstr>Slide 20</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Undo Data</dc:title>
  <dc:subject>OU6_Jan09</dc:subject>
  <dc:creator>Deirdre Matishak</dc:creator>
  <dc:description>Oracle University Production Services: Graphics Team</dc:description>
  <cp:lastModifiedBy>ha</cp:lastModifiedBy>
  <cp:revision>21</cp:revision>
  <cp:lastPrinted>2002-03-28T23:57:22Z</cp:lastPrinted>
  <dcterms:created xsi:type="dcterms:W3CDTF">2009-06-15T14:26:18Z</dcterms:created>
  <dcterms:modified xsi:type="dcterms:W3CDTF">2015-05-03T21:10:23Z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