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4" r:id="rId1"/>
  </p:sldMasterIdLst>
  <p:notesMasterIdLst>
    <p:notesMasterId r:id="rId34"/>
  </p:notesMasterIdLst>
  <p:handoutMasterIdLst>
    <p:handoutMasterId r:id="rId35"/>
  </p:handoutMasterIdLst>
  <p:sldIdLst>
    <p:sldId id="256" r:id="rId2"/>
    <p:sldId id="257" r:id="rId3"/>
    <p:sldId id="258" r:id="rId4"/>
    <p:sldId id="259" r:id="rId5"/>
    <p:sldId id="260" r:id="rId6"/>
    <p:sldId id="261" r:id="rId7"/>
    <p:sldId id="262" r:id="rId8"/>
    <p:sldId id="263" r:id="rId9"/>
    <p:sldId id="264" r:id="rId10"/>
    <p:sldId id="265" r:id="rId11"/>
    <p:sldId id="287" r:id="rId12"/>
    <p:sldId id="266" r:id="rId13"/>
    <p:sldId id="267" r:id="rId14"/>
    <p:sldId id="268" r:id="rId15"/>
    <p:sldId id="269" r:id="rId16"/>
    <p:sldId id="271" r:id="rId17"/>
    <p:sldId id="270"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8" r:id="rId33"/>
  </p:sldIdLst>
  <p:sldSz cx="9144000" cy="6858000" type="screen4x3"/>
  <p:notesSz cx="6991350" cy="9282113"/>
  <p:defaultTextStyle>
    <a:defPPr>
      <a:defRPr lang="en-US"/>
    </a:defPPr>
    <a:lvl1pPr algn="ctr" rtl="0" fontAlgn="base">
      <a:spcBef>
        <a:spcPct val="20000"/>
      </a:spcBef>
      <a:spcAft>
        <a:spcPct val="0"/>
      </a:spcAft>
      <a:buClr>
        <a:srgbClr val="FF0000"/>
      </a:buClr>
      <a:buFont typeface="Arial" pitchFamily="34" charset="0"/>
      <a:defRPr sz="1200" kern="1200">
        <a:solidFill>
          <a:schemeClr val="accent2"/>
        </a:solidFill>
        <a:latin typeface="Times New Roman" pitchFamily="18" charset="0"/>
        <a:ea typeface="+mn-ea"/>
        <a:cs typeface="+mn-cs"/>
      </a:defRPr>
    </a:lvl1pPr>
    <a:lvl2pPr marL="457200" algn="ctr" rtl="0" fontAlgn="base">
      <a:spcBef>
        <a:spcPct val="20000"/>
      </a:spcBef>
      <a:spcAft>
        <a:spcPct val="0"/>
      </a:spcAft>
      <a:buClr>
        <a:srgbClr val="FF0000"/>
      </a:buClr>
      <a:buFont typeface="Arial" pitchFamily="34" charset="0"/>
      <a:defRPr sz="1200" kern="1200">
        <a:solidFill>
          <a:schemeClr val="accent2"/>
        </a:solidFill>
        <a:latin typeface="Times New Roman" pitchFamily="18" charset="0"/>
        <a:ea typeface="+mn-ea"/>
        <a:cs typeface="+mn-cs"/>
      </a:defRPr>
    </a:lvl2pPr>
    <a:lvl3pPr marL="914400" algn="ctr" rtl="0" fontAlgn="base">
      <a:spcBef>
        <a:spcPct val="20000"/>
      </a:spcBef>
      <a:spcAft>
        <a:spcPct val="0"/>
      </a:spcAft>
      <a:buClr>
        <a:srgbClr val="FF0000"/>
      </a:buClr>
      <a:buFont typeface="Arial" pitchFamily="34" charset="0"/>
      <a:defRPr sz="1200" kern="1200">
        <a:solidFill>
          <a:schemeClr val="accent2"/>
        </a:solidFill>
        <a:latin typeface="Times New Roman" pitchFamily="18" charset="0"/>
        <a:ea typeface="+mn-ea"/>
        <a:cs typeface="+mn-cs"/>
      </a:defRPr>
    </a:lvl3pPr>
    <a:lvl4pPr marL="1371600" algn="ctr" rtl="0" fontAlgn="base">
      <a:spcBef>
        <a:spcPct val="20000"/>
      </a:spcBef>
      <a:spcAft>
        <a:spcPct val="0"/>
      </a:spcAft>
      <a:buClr>
        <a:srgbClr val="FF0000"/>
      </a:buClr>
      <a:buFont typeface="Arial" pitchFamily="34" charset="0"/>
      <a:defRPr sz="1200" kern="1200">
        <a:solidFill>
          <a:schemeClr val="accent2"/>
        </a:solidFill>
        <a:latin typeface="Times New Roman" pitchFamily="18" charset="0"/>
        <a:ea typeface="+mn-ea"/>
        <a:cs typeface="+mn-cs"/>
      </a:defRPr>
    </a:lvl4pPr>
    <a:lvl5pPr marL="1828800" algn="ctr" rtl="0" fontAlgn="base">
      <a:spcBef>
        <a:spcPct val="20000"/>
      </a:spcBef>
      <a:spcAft>
        <a:spcPct val="0"/>
      </a:spcAft>
      <a:buClr>
        <a:srgbClr val="FF0000"/>
      </a:buClr>
      <a:buFont typeface="Arial" pitchFamily="34" charset="0"/>
      <a:defRPr sz="1200" kern="1200">
        <a:solidFill>
          <a:schemeClr val="accent2"/>
        </a:solidFill>
        <a:latin typeface="Times New Roman" pitchFamily="18" charset="0"/>
        <a:ea typeface="+mn-ea"/>
        <a:cs typeface="+mn-cs"/>
      </a:defRPr>
    </a:lvl5pPr>
    <a:lvl6pPr marL="2286000" algn="l" defTabSz="914400" rtl="0" eaLnBrk="1" latinLnBrk="0" hangingPunct="1">
      <a:defRPr sz="1200" kern="1200">
        <a:solidFill>
          <a:schemeClr val="accent2"/>
        </a:solidFill>
        <a:latin typeface="Times New Roman" pitchFamily="18" charset="0"/>
        <a:ea typeface="+mn-ea"/>
        <a:cs typeface="+mn-cs"/>
      </a:defRPr>
    </a:lvl6pPr>
    <a:lvl7pPr marL="2743200" algn="l" defTabSz="914400" rtl="0" eaLnBrk="1" latinLnBrk="0" hangingPunct="1">
      <a:defRPr sz="1200" kern="1200">
        <a:solidFill>
          <a:schemeClr val="accent2"/>
        </a:solidFill>
        <a:latin typeface="Times New Roman" pitchFamily="18" charset="0"/>
        <a:ea typeface="+mn-ea"/>
        <a:cs typeface="+mn-cs"/>
      </a:defRPr>
    </a:lvl7pPr>
    <a:lvl8pPr marL="3200400" algn="l" defTabSz="914400" rtl="0" eaLnBrk="1" latinLnBrk="0" hangingPunct="1">
      <a:defRPr sz="1200" kern="1200">
        <a:solidFill>
          <a:schemeClr val="accent2"/>
        </a:solidFill>
        <a:latin typeface="Times New Roman" pitchFamily="18" charset="0"/>
        <a:ea typeface="+mn-ea"/>
        <a:cs typeface="+mn-cs"/>
      </a:defRPr>
    </a:lvl8pPr>
    <a:lvl9pPr marL="3657600" algn="l" defTabSz="914400" rtl="0" eaLnBrk="1" latinLnBrk="0" hangingPunct="1">
      <a:defRPr sz="1200" kern="1200">
        <a:solidFill>
          <a:schemeClr val="accent2"/>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CCFF"/>
    <a:srgbClr val="CC6600"/>
    <a:srgbClr val="FFCC66"/>
    <a:srgbClr val="CC9900"/>
    <a:srgbClr val="006699"/>
    <a:srgbClr val="CC3300"/>
    <a:srgbClr val="CCCCCC"/>
    <a:srgbClr val="0000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24975" autoAdjust="0"/>
    <p:restoredTop sz="80287" autoAdjust="0"/>
  </p:normalViewPr>
  <p:slideViewPr>
    <p:cSldViewPr snapToGrid="0">
      <p:cViewPr>
        <p:scale>
          <a:sx n="60" d="100"/>
          <a:sy n="60" d="100"/>
        </p:scale>
        <p:origin x="-2094" y="-42"/>
      </p:cViewPr>
      <p:guideLst>
        <p:guide orient="horz" pos="900"/>
        <p:guide pos="384"/>
        <p:guide pos="5376"/>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Lst>
  </p:outlineViewPr>
  <p:notesTextViewPr>
    <p:cViewPr>
      <p:scale>
        <a:sx n="100" d="100"/>
        <a:sy n="100" d="100"/>
      </p:scale>
      <p:origin x="0" y="0"/>
    </p:cViewPr>
  </p:notesTextViewPr>
  <p:sorterViewPr>
    <p:cViewPr>
      <p:scale>
        <a:sx n="100" d="100"/>
        <a:sy n="100" d="100"/>
      </p:scale>
      <p:origin x="0" y="10836"/>
    </p:cViewPr>
  </p:sorterViewPr>
  <p:notesViewPr>
    <p:cSldViewPr snapToGrid="0">
      <p:cViewPr>
        <p:scale>
          <a:sx n="100" d="100"/>
          <a:sy n="100" d="100"/>
        </p:scale>
        <p:origin x="-738" y="-60"/>
      </p:cViewPr>
      <p:guideLst>
        <p:guide orient="horz" pos="3312"/>
        <p:guide orient="horz" pos="288"/>
        <p:guide orient="horz" pos="384"/>
        <p:guide pos="288"/>
        <p:guide pos="336"/>
        <p:guide pos="432"/>
        <p:guide pos="624"/>
        <p:guide pos="816"/>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_rels/viewProps.xml.rels><?xml version="1.0" encoding="UTF-8" standalone="yes"?>
<Relationships xmlns="http://schemas.openxmlformats.org/package/2006/relationships"><Relationship Id="rId8" Type="http://schemas.openxmlformats.org/officeDocument/2006/relationships/slide" Target="slides/slide8.xml"/><Relationship Id="rId13" Type="http://schemas.openxmlformats.org/officeDocument/2006/relationships/slide" Target="slides/slide15.xml"/><Relationship Id="rId18" Type="http://schemas.openxmlformats.org/officeDocument/2006/relationships/slide" Target="slides/slide23.xml"/><Relationship Id="rId26" Type="http://schemas.openxmlformats.org/officeDocument/2006/relationships/slide" Target="slides/slide31.xml"/><Relationship Id="rId3" Type="http://schemas.openxmlformats.org/officeDocument/2006/relationships/slide" Target="slides/slide3.xml"/><Relationship Id="rId21" Type="http://schemas.openxmlformats.org/officeDocument/2006/relationships/slide" Target="slides/slide26.xml"/><Relationship Id="rId7" Type="http://schemas.openxmlformats.org/officeDocument/2006/relationships/slide" Target="slides/slide7.xml"/><Relationship Id="rId12" Type="http://schemas.openxmlformats.org/officeDocument/2006/relationships/slide" Target="slides/slide14.xml"/><Relationship Id="rId17" Type="http://schemas.openxmlformats.org/officeDocument/2006/relationships/slide" Target="slides/slide21.xml"/><Relationship Id="rId25" Type="http://schemas.openxmlformats.org/officeDocument/2006/relationships/slide" Target="slides/slide30.xml"/><Relationship Id="rId2" Type="http://schemas.openxmlformats.org/officeDocument/2006/relationships/slide" Target="slides/slide2.xml"/><Relationship Id="rId16" Type="http://schemas.openxmlformats.org/officeDocument/2006/relationships/slide" Target="slides/slide20.xml"/><Relationship Id="rId20" Type="http://schemas.openxmlformats.org/officeDocument/2006/relationships/slide" Target="slides/slide25.xml"/><Relationship Id="rId1" Type="http://schemas.openxmlformats.org/officeDocument/2006/relationships/slide" Target="slides/slide1.xml"/><Relationship Id="rId6" Type="http://schemas.openxmlformats.org/officeDocument/2006/relationships/slide" Target="slides/slide6.xml"/><Relationship Id="rId11" Type="http://schemas.openxmlformats.org/officeDocument/2006/relationships/slide" Target="slides/slide12.xml"/><Relationship Id="rId24" Type="http://schemas.openxmlformats.org/officeDocument/2006/relationships/slide" Target="slides/slide29.xml"/><Relationship Id="rId5" Type="http://schemas.openxmlformats.org/officeDocument/2006/relationships/slide" Target="slides/slide5.xml"/><Relationship Id="rId15" Type="http://schemas.openxmlformats.org/officeDocument/2006/relationships/slide" Target="slides/slide18.xml"/><Relationship Id="rId23" Type="http://schemas.openxmlformats.org/officeDocument/2006/relationships/slide" Target="slides/slide28.xml"/><Relationship Id="rId10" Type="http://schemas.openxmlformats.org/officeDocument/2006/relationships/slide" Target="slides/slide10.xml"/><Relationship Id="rId19" Type="http://schemas.openxmlformats.org/officeDocument/2006/relationships/slide" Target="slides/slide24.xml"/><Relationship Id="rId4" Type="http://schemas.openxmlformats.org/officeDocument/2006/relationships/slide" Target="slides/slide4.xml"/><Relationship Id="rId9" Type="http://schemas.openxmlformats.org/officeDocument/2006/relationships/slide" Target="slides/slide9.xml"/><Relationship Id="rId14" Type="http://schemas.openxmlformats.org/officeDocument/2006/relationships/slide" Target="slides/slide16.xml"/><Relationship Id="rId22" Type="http://schemas.openxmlformats.org/officeDocument/2006/relationships/slide" Target="slides/slide2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5714" name="Rectangle 2"/>
          <p:cNvSpPr>
            <a:spLocks noGrp="1" noChangeArrowheads="1"/>
          </p:cNvSpPr>
          <p:nvPr>
            <p:ph type="hdr" sz="quarter"/>
          </p:nvPr>
        </p:nvSpPr>
        <p:spPr bwMode="auto">
          <a:xfrm>
            <a:off x="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l" defTabSz="930275">
              <a:spcBef>
                <a:spcPct val="0"/>
              </a:spcBef>
              <a:buClr>
                <a:srgbClr val="000000"/>
              </a:buClr>
              <a:defRPr b="1">
                <a:solidFill>
                  <a:schemeClr val="tx1"/>
                </a:solidFill>
                <a:latin typeface="Arial" pitchFamily="34" charset="0"/>
              </a:defRPr>
            </a:lvl1pPr>
          </a:lstStyle>
          <a:p>
            <a:endParaRPr lang="en-US"/>
          </a:p>
        </p:txBody>
      </p:sp>
      <p:sp>
        <p:nvSpPr>
          <p:cNvPr id="115715" name="Rectangle 3"/>
          <p:cNvSpPr>
            <a:spLocks noGrp="1" noChangeArrowheads="1"/>
          </p:cNvSpPr>
          <p:nvPr>
            <p:ph type="dt" sz="quarter" idx="1"/>
          </p:nvPr>
        </p:nvSpPr>
        <p:spPr bwMode="auto">
          <a:xfrm>
            <a:off x="396240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r" defTabSz="930275">
              <a:spcBef>
                <a:spcPct val="0"/>
              </a:spcBef>
              <a:buClr>
                <a:srgbClr val="000000"/>
              </a:buClr>
              <a:defRPr b="1">
                <a:solidFill>
                  <a:schemeClr val="tx1"/>
                </a:solidFill>
                <a:latin typeface="Arial" pitchFamily="34" charset="0"/>
              </a:defRPr>
            </a:lvl1pPr>
          </a:lstStyle>
          <a:p>
            <a:endParaRPr lang="en-US"/>
          </a:p>
        </p:txBody>
      </p:sp>
      <p:sp>
        <p:nvSpPr>
          <p:cNvPr id="115716" name="Rectangle 4"/>
          <p:cNvSpPr>
            <a:spLocks noGrp="1" noChangeArrowheads="1"/>
          </p:cNvSpPr>
          <p:nvPr>
            <p:ph type="ftr" sz="quarter" idx="2"/>
          </p:nvPr>
        </p:nvSpPr>
        <p:spPr bwMode="auto">
          <a:xfrm>
            <a:off x="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l" defTabSz="930275">
              <a:spcBef>
                <a:spcPct val="0"/>
              </a:spcBef>
              <a:buClr>
                <a:srgbClr val="000000"/>
              </a:buClr>
              <a:defRPr b="1">
                <a:solidFill>
                  <a:schemeClr val="tx1"/>
                </a:solidFill>
                <a:latin typeface="Arial" pitchFamily="34" charset="0"/>
              </a:defRPr>
            </a:lvl1pPr>
          </a:lstStyle>
          <a:p>
            <a:endParaRPr lang="en-US"/>
          </a:p>
        </p:txBody>
      </p:sp>
      <p:sp>
        <p:nvSpPr>
          <p:cNvPr id="115717" name="Rectangle 5"/>
          <p:cNvSpPr>
            <a:spLocks noGrp="1" noChangeArrowheads="1"/>
          </p:cNvSpPr>
          <p:nvPr>
            <p:ph type="sldNum" sz="quarter" idx="3"/>
          </p:nvPr>
        </p:nvSpPr>
        <p:spPr bwMode="auto">
          <a:xfrm>
            <a:off x="396240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r" defTabSz="930275">
              <a:spcBef>
                <a:spcPct val="0"/>
              </a:spcBef>
              <a:buClr>
                <a:srgbClr val="000000"/>
              </a:buClr>
              <a:defRPr b="1">
                <a:solidFill>
                  <a:schemeClr val="tx1"/>
                </a:solidFill>
                <a:latin typeface="Arial" pitchFamily="34" charset="0"/>
              </a:defRPr>
            </a:lvl1pPr>
          </a:lstStyle>
          <a:p>
            <a:fld id="{BC44F061-1FE1-4DB7-8007-0415D47A5A5D}" type="slidenum">
              <a:rPr lang="en-US"/>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00" name="Slide_Image_Placeholder"/>
          <p:cNvSpPr>
            <a:spLocks noChangeArrowheads="1" noTextEdit="1"/>
          </p:cNvSpPr>
          <p:nvPr>
            <p:ph type="sldImg" idx="2"/>
          </p:nvPr>
        </p:nvSpPr>
        <p:spPr bwMode="auto">
          <a:xfrm>
            <a:off x="477838" y="463550"/>
            <a:ext cx="6035675" cy="4525963"/>
          </a:xfrm>
          <a:prstGeom prst="rect">
            <a:avLst/>
          </a:prstGeom>
          <a:noFill/>
          <a:ln w="9525">
            <a:solidFill>
              <a:srgbClr val="000000"/>
            </a:solidFill>
            <a:miter lim="800000"/>
            <a:headEnd/>
            <a:tailEnd/>
          </a:ln>
          <a:effectLst/>
        </p:spPr>
      </p:sp>
      <p:sp>
        <p:nvSpPr>
          <p:cNvPr id="4101" name="Notes_TextBox_Placeholder"/>
          <p:cNvSpPr>
            <a:spLocks noGrp="1" noChangeArrowheads="1"/>
          </p:cNvSpPr>
          <p:nvPr>
            <p:ph type="body" sz="quarter" idx="3"/>
          </p:nvPr>
        </p:nvSpPr>
        <p:spPr bwMode="auto">
          <a:xfrm>
            <a:off x="457200" y="5221288"/>
            <a:ext cx="6076950" cy="3541712"/>
          </a:xfrm>
          <a:prstGeom prst="rect">
            <a:avLst/>
          </a:prstGeom>
          <a:noFill/>
          <a:ln w="9525">
            <a:noFill/>
            <a:miter lim="800000"/>
            <a:headEnd/>
            <a:tailEnd/>
          </a:ln>
          <a:effectLst/>
        </p:spPr>
        <p:txBody>
          <a:bodyPr vert="horz" wrap="square" lIns="12915" tIns="12915" rIns="12915" bIns="12915"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106" name="Rectangle 10"/>
          <p:cNvSpPr>
            <a:spLocks noGrp="1" noChangeArrowheads="1"/>
          </p:cNvSpPr>
          <p:nvPr>
            <p:ph type="ftr" sz="quarter" idx="4"/>
          </p:nvPr>
        </p:nvSpPr>
        <p:spPr bwMode="auto">
          <a:xfrm>
            <a:off x="457200" y="8915400"/>
            <a:ext cx="6076950" cy="228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buClrTx/>
              <a:buFontTx/>
              <a:buNone/>
              <a:defRPr sz="1100" b="1">
                <a:solidFill>
                  <a:schemeClr val="tx1"/>
                </a:solidFill>
                <a:latin typeface="Arial" pitchFamily="34" charset="0"/>
              </a:defRPr>
            </a:lvl1pPr>
          </a:lstStyle>
          <a:p>
            <a:r>
              <a:rPr lang="en-US"/>
              <a:t>Oracle Database 11</a:t>
            </a:r>
            <a:r>
              <a:rPr lang="en-US" i="1"/>
              <a:t>g</a:t>
            </a:r>
            <a:r>
              <a:rPr lang="en-US"/>
              <a:t>: Administration Workshop I   11 - </a:t>
            </a:r>
            <a:fld id="{65FC384A-73FE-4E9E-AA07-A3106C28E8DD}" type="slidenum">
              <a:rPr lang="en-US"/>
              <a:pPr/>
              <a:t>‹#›</a:t>
            </a:fld>
            <a:endParaRPr lang="en-US"/>
          </a:p>
        </p:txBody>
      </p:sp>
    </p:spTree>
  </p:cSld>
  <p:clrMap bg1="lt1" tx1="dk1" bg2="lt2" tx2="dk2" accent1="accent1" accent2="accent2" accent3="accent3" accent4="accent4" accent5="accent5" accent6="accent6" hlink="hlink" folHlink="folHlink"/>
  <p:hf hdr="0" dt="0"/>
  <p:notesStyle>
    <a:lvl1pPr algn="l" defTabSz="457200" rtl="0" fontAlgn="base">
      <a:spcBef>
        <a:spcPct val="50000"/>
      </a:spcBef>
      <a:spcAft>
        <a:spcPct val="0"/>
      </a:spcAft>
      <a:buSzPct val="100000"/>
      <a:buFont typeface="Arial" pitchFamily="34" charset="0"/>
      <a:defRPr sz="1200" b="1" kern="1200">
        <a:solidFill>
          <a:schemeClr val="tx1"/>
        </a:solidFill>
        <a:latin typeface="Arial" pitchFamily="34" charset="0"/>
        <a:ea typeface="+mn-ea"/>
        <a:cs typeface="+mn-cs"/>
      </a:defRPr>
    </a:lvl1pPr>
    <a:lvl2pPr marL="114300" algn="l" defTabSz="457200" rtl="0" fontAlgn="base">
      <a:spcBef>
        <a:spcPct val="25000"/>
      </a:spcBef>
      <a:spcAft>
        <a:spcPct val="0"/>
      </a:spcAft>
      <a:buSzPct val="100000"/>
      <a:buFont typeface="Times New Roman" pitchFamily="18" charset="0"/>
      <a:defRPr sz="1200" kern="1200">
        <a:solidFill>
          <a:srgbClr val="000000"/>
        </a:solidFill>
        <a:latin typeface="Times New Roman" pitchFamily="18" charset="0"/>
        <a:ea typeface="+mn-ea"/>
        <a:cs typeface="+mn-cs"/>
      </a:defRPr>
    </a:lvl2pPr>
    <a:lvl3pPr marL="400050" indent="-171450" algn="l" defTabSz="457200" rtl="0" fontAlgn="base">
      <a:spcBef>
        <a:spcPct val="0"/>
      </a:spcBef>
      <a:spcAft>
        <a:spcPct val="0"/>
      </a:spcAft>
      <a:buSzPct val="100000"/>
      <a:buFont typeface="Times New Roman" pitchFamily="18" charset="0"/>
      <a:buChar char="•"/>
      <a:defRPr sz="1200" kern="1200">
        <a:solidFill>
          <a:srgbClr val="000000"/>
        </a:solidFill>
        <a:latin typeface="Times New Roman" pitchFamily="18" charset="0"/>
        <a:ea typeface="+mn-ea"/>
        <a:cs typeface="+mn-cs"/>
      </a:defRPr>
    </a:lvl3pPr>
    <a:lvl4pPr marL="685800" indent="-171450" algn="l" defTabSz="457200" rtl="0" fontAlgn="base">
      <a:spcBef>
        <a:spcPct val="0"/>
      </a:spcBef>
      <a:spcAft>
        <a:spcPct val="0"/>
      </a:spcAft>
      <a:buSzPct val="100000"/>
      <a:buFont typeface="Times New Roman" pitchFamily="18" charset="0"/>
      <a:buChar char="-"/>
      <a:defRPr sz="1200" kern="1200">
        <a:solidFill>
          <a:srgbClr val="000000"/>
        </a:solidFill>
        <a:latin typeface="Times New Roman" pitchFamily="18" charset="0"/>
        <a:ea typeface="+mn-ea"/>
        <a:cs typeface="+mn-cs"/>
      </a:defRPr>
    </a:lvl4pPr>
    <a:lvl5pPr marL="857250" algn="l" defTabSz="457200" rtl="0" fontAlgn="base">
      <a:spcBef>
        <a:spcPct val="0"/>
      </a:spcBef>
      <a:spcAft>
        <a:spcPct val="0"/>
      </a:spcAft>
      <a:buSzPct val="100000"/>
      <a:buFont typeface="Times New Roman" pitchFamily="18" charset="0"/>
      <a:defRPr sz="1100" kern="1200">
        <a:solidFill>
          <a:srgbClr val="000000"/>
        </a:solidFill>
        <a:latin typeface="Courier New" pitchFamily="49"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5156" name="Rectangle 2052"/>
          <p:cNvSpPr>
            <a:spLocks noChangeArrowheads="1" noTextEdit="1"/>
          </p:cNvSpPr>
          <p:nvPr>
            <p:ph type="sldImg"/>
          </p:nvPr>
        </p:nvSpPr>
        <p:spPr>
          <a:ln/>
        </p:spPr>
      </p:sp>
      <p:sp>
        <p:nvSpPr>
          <p:cNvPr id="305157" name="Rectangle 205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11 - </a:t>
            </a:r>
            <a:fld id="{62E5941C-04E2-452E-8B19-F5C1F51B6DF4}" type="slidenum">
              <a:rPr lang="en-US"/>
              <a:pPr/>
              <a:t>10</a:t>
            </a:fld>
            <a:endParaRPr lang="en-US"/>
          </a:p>
        </p:txBody>
      </p:sp>
      <p:sp>
        <p:nvSpPr>
          <p:cNvPr id="323588" name="Rectangle 4"/>
          <p:cNvSpPr>
            <a:spLocks noGrp="1" noChangeArrowheads="1"/>
          </p:cNvSpPr>
          <p:nvPr>
            <p:ph type="body" idx="1"/>
          </p:nvPr>
        </p:nvSpPr>
        <p:spPr>
          <a:xfrm>
            <a:off x="457200" y="457200"/>
            <a:ext cx="6076950" cy="8305800"/>
          </a:xfrm>
        </p:spPr>
        <p:txBody>
          <a:bodyPr/>
          <a:lstStyle/>
          <a:p>
            <a:r>
              <a:rPr lang="en-US"/>
              <a:t>Applying the Principle of Least Privilege</a:t>
            </a:r>
            <a:r>
              <a:rPr lang="en-US">
                <a:solidFill>
                  <a:srgbClr val="000000"/>
                </a:solidFill>
              </a:rPr>
              <a:t> (continued)</a:t>
            </a:r>
          </a:p>
          <a:p>
            <a:pPr lvl="1"/>
            <a:r>
              <a:rPr lang="en-US"/>
              <a:t>The more powerful packages that may potentially be misused include:</a:t>
            </a:r>
          </a:p>
          <a:p>
            <a:pPr lvl="2">
              <a:buSzPct val="70000"/>
            </a:pPr>
            <a:r>
              <a:rPr lang="en-US" b="1">
                <a:latin typeface="Courier New" pitchFamily="49" charset="0"/>
              </a:rPr>
              <a:t>UTL_SMTP</a:t>
            </a:r>
            <a:r>
              <a:rPr lang="en-US" b="1"/>
              <a:t>:</a:t>
            </a:r>
            <a:r>
              <a:rPr lang="en-US"/>
              <a:t> Permits arbitrary email messages to be sent by using the database as a Simple Mail Transfer Protocol (SMTP) mail server. Use the ACL to control which machines may be accessed by which users.</a:t>
            </a:r>
          </a:p>
          <a:p>
            <a:pPr lvl="2">
              <a:buSzPct val="70000"/>
            </a:pPr>
            <a:r>
              <a:rPr lang="en-US" b="1">
                <a:latin typeface="Courier New" pitchFamily="49" charset="0"/>
              </a:rPr>
              <a:t>UTL_TCP</a:t>
            </a:r>
            <a:r>
              <a:rPr lang="en-US" b="1"/>
              <a:t>:</a:t>
            </a:r>
            <a:r>
              <a:rPr lang="en-US"/>
              <a:t> Permits outgoing network connections to be established by the database server to any receiving or waiting network service. Thus, arbitrary data can be sent between the database server and any waiting network service. Use the ACL to control access.</a:t>
            </a:r>
          </a:p>
          <a:p>
            <a:pPr lvl="2">
              <a:buSzPct val="70000"/>
            </a:pPr>
            <a:r>
              <a:rPr lang="en-US" b="1">
                <a:latin typeface="Courier New" pitchFamily="49" charset="0"/>
              </a:rPr>
              <a:t>UTL_HTTP</a:t>
            </a:r>
            <a:r>
              <a:rPr lang="en-US" b="1"/>
              <a:t>:</a:t>
            </a:r>
            <a:r>
              <a:rPr lang="en-US"/>
              <a:t> Allows the database server to request and retrieve data via HTTP. Granting this package to a user may permit data to be sent via HTML forms to a malicious Web site. Limit access by using the ACL.</a:t>
            </a:r>
          </a:p>
          <a:p>
            <a:pPr lvl="2">
              <a:buSzPct val="70000"/>
            </a:pPr>
            <a:r>
              <a:rPr lang="en-US" b="1">
                <a:latin typeface="Courier New" pitchFamily="49" charset="0"/>
              </a:rPr>
              <a:t>UTL_FILE</a:t>
            </a:r>
            <a:r>
              <a:rPr lang="en-US" b="1"/>
              <a:t>:</a:t>
            </a:r>
            <a:r>
              <a:rPr lang="en-US"/>
              <a:t> If configured improperly, allows text-level access to any file on the host operating system. When properly configured, this package limits user access to specific directory locations.</a:t>
            </a:r>
          </a:p>
          <a:p>
            <a:pPr lvl="1"/>
            <a:r>
              <a:rPr lang="en-US" b="1"/>
              <a:t>Restrict access to OS directories:</a:t>
            </a:r>
            <a:r>
              <a:rPr lang="en-US"/>
              <a:t> </a:t>
            </a:r>
            <a:r>
              <a:rPr lang="en-US">
                <a:cs typeface="Arial" pitchFamily="34" charset="0"/>
              </a:rPr>
              <a:t>The </a:t>
            </a:r>
            <a:r>
              <a:rPr lang="en-US">
                <a:latin typeface="Courier New" pitchFamily="49" charset="0"/>
                <a:cs typeface="Arial" pitchFamily="34" charset="0"/>
              </a:rPr>
              <a:t>DIRECTORY</a:t>
            </a:r>
            <a:r>
              <a:rPr lang="en-US">
                <a:cs typeface="Arial" pitchFamily="34" charset="0"/>
              </a:rPr>
              <a:t> object inside the database enables DBAs to map directories to OS paths and to grant privileges on those directories to individual users.</a:t>
            </a:r>
            <a:endParaRPr lang="en-US"/>
          </a:p>
          <a:p>
            <a:pPr lvl="1"/>
            <a:r>
              <a:rPr lang="en-US" b="1"/>
              <a:t>Limit users with administrative privileges:</a:t>
            </a:r>
            <a:r>
              <a:rPr lang="en-US"/>
              <a:t> Do not provide database users more privileges than necessary. Nonadministrators must not be granted the DBA role. To implement least privilege, restrict the following types of privileges:</a:t>
            </a:r>
          </a:p>
          <a:p>
            <a:pPr lvl="2"/>
            <a:r>
              <a:rPr lang="en-US"/>
              <a:t>Grants of system and object privileges</a:t>
            </a:r>
          </a:p>
          <a:p>
            <a:pPr lvl="2">
              <a:buSzPct val="70000"/>
            </a:pPr>
            <a:r>
              <a:rPr lang="en-US">
                <a:latin typeface="Courier New" pitchFamily="49" charset="0"/>
              </a:rPr>
              <a:t>SYS</a:t>
            </a:r>
            <a:r>
              <a:rPr lang="en-US"/>
              <a:t>-privileged connections to the database, such as </a:t>
            </a:r>
            <a:r>
              <a:rPr lang="en-US">
                <a:latin typeface="Courier New" pitchFamily="49" charset="0"/>
              </a:rPr>
              <a:t>SYSDBA</a:t>
            </a:r>
            <a:r>
              <a:rPr lang="en-US"/>
              <a:t> and </a:t>
            </a:r>
            <a:r>
              <a:rPr lang="en-US">
                <a:latin typeface="Courier New" pitchFamily="49" charset="0"/>
              </a:rPr>
              <a:t>SYSOPER</a:t>
            </a:r>
          </a:p>
          <a:p>
            <a:pPr lvl="2"/>
            <a:r>
              <a:rPr lang="en-US"/>
              <a:t>Other DBA-type privileges, such as </a:t>
            </a:r>
            <a:r>
              <a:rPr lang="en-US">
                <a:latin typeface="Courier New" pitchFamily="49" charset="0"/>
              </a:rPr>
              <a:t>DROP</a:t>
            </a:r>
            <a:r>
              <a:rPr lang="en-US"/>
              <a:t> </a:t>
            </a:r>
            <a:r>
              <a:rPr lang="en-US">
                <a:latin typeface="Courier New" pitchFamily="49" charset="0"/>
              </a:rPr>
              <a:t>ANY</a:t>
            </a:r>
            <a:r>
              <a:rPr lang="en-US"/>
              <a:t> </a:t>
            </a:r>
            <a:r>
              <a:rPr lang="en-US">
                <a:latin typeface="Courier New" pitchFamily="49" charset="0"/>
              </a:rPr>
              <a:t>TABLE</a:t>
            </a:r>
          </a:p>
          <a:p>
            <a:pPr lvl="1"/>
            <a:r>
              <a:rPr lang="en-US" b="1"/>
              <a:t>Restrict remote database authentication:</a:t>
            </a:r>
            <a:r>
              <a:rPr lang="en-US"/>
              <a:t> The </a:t>
            </a:r>
            <a:r>
              <a:rPr lang="en-US">
                <a:solidFill>
                  <a:schemeClr val="tx1"/>
                </a:solidFill>
                <a:latin typeface="Courier New" pitchFamily="49" charset="0"/>
              </a:rPr>
              <a:t>REMOTE_OS_AUTHENT</a:t>
            </a:r>
            <a:r>
              <a:rPr lang="en-US" sz="1000">
                <a:solidFill>
                  <a:schemeClr val="tx1"/>
                </a:solidFill>
              </a:rPr>
              <a:t> </a:t>
            </a:r>
            <a:r>
              <a:rPr lang="en-US"/>
              <a:t>parameter </a:t>
            </a:r>
            <a:r>
              <a:rPr lang="en-US">
                <a:solidFill>
                  <a:schemeClr val="tx1"/>
                </a:solidFill>
              </a:rPr>
              <a:t>is set to </a:t>
            </a:r>
            <a:r>
              <a:rPr lang="en-US">
                <a:solidFill>
                  <a:schemeClr val="tx1"/>
                </a:solidFill>
                <a:latin typeface="Courier New" pitchFamily="49" charset="0"/>
              </a:rPr>
              <a:t>FALSE</a:t>
            </a:r>
            <a:r>
              <a:rPr lang="en-US">
                <a:solidFill>
                  <a:schemeClr val="tx1"/>
                </a:solidFill>
              </a:rPr>
              <a:t> by default. It must not be changed unless all clients can be trusted to authenticate users appropriately. With the advent of Secure External Password Store (available in Oracle Database 10</a:t>
            </a:r>
            <a:r>
              <a:rPr lang="en-US" i="1">
                <a:solidFill>
                  <a:schemeClr val="tx1"/>
                </a:solidFill>
              </a:rPr>
              <a:t>g</a:t>
            </a:r>
            <a:r>
              <a:rPr lang="en-US">
                <a:solidFill>
                  <a:schemeClr val="tx1"/>
                </a:solidFill>
              </a:rPr>
              <a:t> Release 2), there are few compelling reasons ever to allow remote OS authentication. </a:t>
            </a:r>
          </a:p>
          <a:p>
            <a:pPr lvl="1"/>
            <a:r>
              <a:rPr lang="en-US"/>
              <a:t>In the remote authentication process:</a:t>
            </a:r>
          </a:p>
          <a:p>
            <a:pPr lvl="2"/>
            <a:r>
              <a:rPr lang="en-US"/>
              <a:t>The database user is authenticated externally</a:t>
            </a:r>
          </a:p>
          <a:p>
            <a:pPr lvl="2"/>
            <a:r>
              <a:rPr lang="en-US"/>
              <a:t>The remote system authenticates the user</a:t>
            </a:r>
          </a:p>
          <a:p>
            <a:pPr lvl="2"/>
            <a:r>
              <a:rPr lang="en-US"/>
              <a:t>The user logs in to the database without further authentication</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11 - </a:t>
            </a:r>
            <a:fld id="{FCFFBBA4-9026-4D9E-B7EE-DEEC76B648B6}" type="slidenum">
              <a:rPr lang="en-US"/>
              <a:pPr/>
              <a:t>11</a:t>
            </a:fld>
            <a:endParaRPr lang="en-US"/>
          </a:p>
        </p:txBody>
      </p:sp>
      <p:sp>
        <p:nvSpPr>
          <p:cNvPr id="368642" name="Rectangle 2"/>
          <p:cNvSpPr>
            <a:spLocks noChangeArrowheads="1" noTextEdit="1"/>
          </p:cNvSpPr>
          <p:nvPr>
            <p:ph type="sldImg"/>
          </p:nvPr>
        </p:nvSpPr>
        <p:spPr>
          <a:ln/>
        </p:spPr>
      </p:sp>
      <p:sp>
        <p:nvSpPr>
          <p:cNvPr id="368643" name="Rectangle 3"/>
          <p:cNvSpPr>
            <a:spLocks noGrp="1" noChangeArrowheads="1"/>
          </p:cNvSpPr>
          <p:nvPr>
            <p:ph type="body" idx="1"/>
          </p:nvPr>
        </p:nvSpPr>
        <p:spPr/>
        <p:txBody>
          <a:bodyPr/>
          <a:lstStyle/>
          <a:p>
            <a:r>
              <a:rPr lang="en-US"/>
              <a:t>Setting Database Administrator Authentication</a:t>
            </a:r>
          </a:p>
          <a:p>
            <a:pPr lvl="1"/>
            <a:r>
              <a:rPr lang="en-US"/>
              <a:t>Users with </a:t>
            </a:r>
            <a:r>
              <a:rPr lang="en-US">
                <a:latin typeface="Courier New" pitchFamily="49" charset="0"/>
              </a:rPr>
              <a:t>SYSDBA</a:t>
            </a:r>
            <a:r>
              <a:rPr lang="en-US"/>
              <a:t>, </a:t>
            </a:r>
            <a:r>
              <a:rPr lang="en-US">
                <a:latin typeface="Courier New" pitchFamily="49" charset="0"/>
              </a:rPr>
              <a:t>SYSOPER</a:t>
            </a:r>
            <a:r>
              <a:rPr lang="en-US"/>
              <a:t>, or </a:t>
            </a:r>
            <a:r>
              <a:rPr lang="en-US">
                <a:latin typeface="Courier New" pitchFamily="49" charset="0"/>
              </a:rPr>
              <a:t>SYSASM</a:t>
            </a:r>
            <a:r>
              <a:rPr lang="en-US"/>
              <a:t> privileges must always be authenticated. When connecting locally, the user is authenticated by the local OS by being a member of a privileged OS group. If connecting remotely, a password file is used to authenticate privileged users. If the password file is configured, it will be checked first. In Oracle Database 11</a:t>
            </a:r>
            <a:r>
              <a:rPr lang="en-US" i="1"/>
              <a:t>g</a:t>
            </a:r>
            <a:r>
              <a:rPr lang="en-US"/>
              <a:t>, these passwords are case-sensitive. Oracle Database 11</a:t>
            </a:r>
            <a:r>
              <a:rPr lang="en-US" i="1"/>
              <a:t>g</a:t>
            </a:r>
            <a:r>
              <a:rPr lang="en-US"/>
              <a:t> provides other methods that make remote administrator authentication more secure and centralize the administration of these privileged users. </a:t>
            </a:r>
          </a:p>
          <a:p>
            <a:pPr lvl="1"/>
            <a:r>
              <a:rPr lang="en-US"/>
              <a:t>When a database is created using the Database Configuration Assistant, the password file is case-sensitive. If you upgrade from earlier database versions, be sure to make the password file case-sensitive for remote connections:</a:t>
            </a:r>
          </a:p>
          <a:p>
            <a:pPr lvl="4"/>
            <a:r>
              <a:rPr lang="en-US"/>
              <a:t>orapwd file=orapworcl entries=5 </a:t>
            </a:r>
            <a:r>
              <a:rPr lang="en-US" b="1"/>
              <a:t>ignorecase=N </a:t>
            </a:r>
          </a:p>
          <a:p>
            <a:pPr lvl="1"/>
            <a:r>
              <a:rPr lang="en-US"/>
              <a:t>If your concern is that the password file might be vulnerable or that the maintenance of many password files is a burden, strong authentication can be implemented:</a:t>
            </a:r>
          </a:p>
          <a:p>
            <a:pPr lvl="2"/>
            <a:r>
              <a:rPr lang="en-US"/>
              <a:t>Grant </a:t>
            </a:r>
            <a:r>
              <a:rPr lang="en-US">
                <a:latin typeface="Courier New" pitchFamily="49" charset="0"/>
              </a:rPr>
              <a:t>OSDBA</a:t>
            </a:r>
            <a:r>
              <a:rPr lang="en-US"/>
              <a:t> or </a:t>
            </a:r>
            <a:r>
              <a:rPr lang="en-US">
                <a:latin typeface="Courier New" pitchFamily="49" charset="0"/>
              </a:rPr>
              <a:t>OSOPER</a:t>
            </a:r>
            <a:r>
              <a:rPr lang="en-US"/>
              <a:t> roles in Oracle Internet Directory.</a:t>
            </a:r>
          </a:p>
          <a:p>
            <a:pPr lvl="2"/>
            <a:r>
              <a:rPr lang="en-US"/>
              <a:t>Use Kerberos tickets</a:t>
            </a:r>
          </a:p>
          <a:p>
            <a:pPr lvl="2"/>
            <a:r>
              <a:rPr lang="en-US"/>
              <a:t>Use certificates over SSL </a:t>
            </a:r>
          </a:p>
          <a:p>
            <a:pPr lvl="1"/>
            <a:r>
              <a:rPr lang="en-US"/>
              <a:t>The Advanced Security option is required if you want to use strong authentication methods. For more information about strong authentication, see the </a:t>
            </a:r>
            <a:r>
              <a:rPr lang="en-US" i="1"/>
              <a:t>Oracle Database</a:t>
            </a:r>
            <a:r>
              <a:rPr lang="en-US"/>
              <a:t> </a:t>
            </a:r>
            <a:r>
              <a:rPr lang="en-US" i="1"/>
              <a:t>Advanced Security Administrator’s Guide</a:t>
            </a:r>
            <a:r>
              <a:rPr lang="en-US"/>
              <a:t>.</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11 - </a:t>
            </a:r>
            <a:fld id="{E2AA8F5E-443D-4F76-8462-ED6CAF47E5B1}" type="slidenum">
              <a:rPr lang="en-US"/>
              <a:pPr/>
              <a:t>12</a:t>
            </a:fld>
            <a:endParaRPr lang="en-US"/>
          </a:p>
        </p:txBody>
      </p:sp>
      <p:sp>
        <p:nvSpPr>
          <p:cNvPr id="325636" name="Rectangle 4"/>
          <p:cNvSpPr>
            <a:spLocks noChangeArrowheads="1" noTextEdit="1"/>
          </p:cNvSpPr>
          <p:nvPr>
            <p:ph type="sldImg"/>
          </p:nvPr>
        </p:nvSpPr>
        <p:spPr>
          <a:ln/>
        </p:spPr>
      </p:sp>
      <p:sp>
        <p:nvSpPr>
          <p:cNvPr id="325637" name="Rectangle 5"/>
          <p:cNvSpPr>
            <a:spLocks noGrp="1" noChangeArrowheads="1"/>
          </p:cNvSpPr>
          <p:nvPr>
            <p:ph type="body" idx="1"/>
          </p:nvPr>
        </p:nvSpPr>
        <p:spPr/>
        <p:txBody>
          <a:bodyPr/>
          <a:lstStyle/>
          <a:p>
            <a:r>
              <a:rPr lang="en-US"/>
              <a:t>Monitoring for Compliance</a:t>
            </a:r>
          </a:p>
          <a:p>
            <a:pPr lvl="1"/>
            <a:r>
              <a:rPr lang="en-US"/>
              <a:t>Auditing, which means capturing and storing information about what is happening in the system, increases the amount of work the system must do. Auditing must be focused so that only events that are of interest are captured. Properly focused auditing has minimal impact on system performance. Improperly focused auditing can significantly affect performance.</a:t>
            </a:r>
          </a:p>
          <a:p>
            <a:pPr lvl="2"/>
            <a:r>
              <a:rPr lang="en-US" b="1"/>
              <a:t>Mandatory auditing:</a:t>
            </a:r>
            <a:r>
              <a:rPr lang="en-US"/>
              <a:t> All Oracle databases audit certain actions regardless of other audit options or parameters. The reason for mandatory audit logs is that the database needs to record some database activities, such as connections by privileged users.</a:t>
            </a:r>
          </a:p>
          <a:p>
            <a:pPr lvl="2" eaLnBrk="0" hangingPunct="0">
              <a:buSzTx/>
            </a:pPr>
            <a:r>
              <a:rPr lang="en-US" b="1"/>
              <a:t>Standard database auditing:</a:t>
            </a:r>
            <a:r>
              <a:rPr lang="en-US"/>
              <a:t> Enabled at the system level by using the </a:t>
            </a:r>
            <a:r>
              <a:rPr lang="en-US">
                <a:latin typeface="Courier New" pitchFamily="49" charset="0"/>
              </a:rPr>
              <a:t>AUDIT_TRAIL</a:t>
            </a:r>
            <a:r>
              <a:rPr lang="en-US"/>
              <a:t> initialization parameter. After you enable auditing, select the objects and privileges that you want to audit and set the auditing properties with the </a:t>
            </a:r>
            <a:r>
              <a:rPr lang="en-US">
                <a:latin typeface="Courier New" pitchFamily="49" charset="0"/>
              </a:rPr>
              <a:t>AUDIT</a:t>
            </a:r>
            <a:r>
              <a:rPr lang="en-US"/>
              <a:t> command.</a:t>
            </a:r>
          </a:p>
          <a:p>
            <a:pPr lvl="2" eaLnBrk="0" hangingPunct="0">
              <a:buSzTx/>
            </a:pPr>
            <a:r>
              <a:rPr lang="en-US" b="1"/>
              <a:t>Value-based auditing:</a:t>
            </a:r>
            <a:r>
              <a:rPr lang="en-US"/>
              <a:t> Extends standard database auditing, capturing not only the audited event that occurred but also the actual values that were inserted, updated, or deleted. Value-based auditing is implemented through database triggers.</a:t>
            </a:r>
          </a:p>
          <a:p>
            <a:pPr lvl="2"/>
            <a:r>
              <a:rPr lang="en-US" b="1"/>
              <a:t>Fine-grained auditing</a:t>
            </a:r>
            <a:r>
              <a:rPr lang="en-US"/>
              <a:t> </a:t>
            </a:r>
            <a:r>
              <a:rPr lang="en-US" b="1"/>
              <a:t>(FGA):</a:t>
            </a:r>
            <a:r>
              <a:rPr lang="en-US"/>
              <a:t> Extends standard database auditing, capturing the actual SQL statement that was issued rather than only the fact that the event occurred</a:t>
            </a:r>
          </a:p>
          <a:p>
            <a:pPr lvl="2"/>
            <a:r>
              <a:rPr lang="en-US" b="1"/>
              <a:t>DBA auditing:</a:t>
            </a:r>
            <a:r>
              <a:rPr lang="en-US"/>
              <a:t> Separates the auditing duties between the DBA and an auditor or security administrator who monitors the DBA activities in an operating system audit trail</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11 - </a:t>
            </a:r>
            <a:fld id="{779FEECA-90B2-4C22-BF6D-1F65AB576DB0}" type="slidenum">
              <a:rPr lang="en-US"/>
              <a:pPr/>
              <a:t>13</a:t>
            </a:fld>
            <a:endParaRPr lang="en-US"/>
          </a:p>
        </p:txBody>
      </p:sp>
      <p:sp>
        <p:nvSpPr>
          <p:cNvPr id="327684" name="Rectangle 4"/>
          <p:cNvSpPr>
            <a:spLocks noChangeArrowheads="1" noTextEdit="1"/>
          </p:cNvSpPr>
          <p:nvPr>
            <p:ph type="sldImg"/>
          </p:nvPr>
        </p:nvSpPr>
        <p:spPr>
          <a:ln/>
        </p:spPr>
      </p:sp>
      <p:sp>
        <p:nvSpPr>
          <p:cNvPr id="327685" name="Rectangle 5"/>
          <p:cNvSpPr>
            <a:spLocks noGrp="1" noChangeArrowheads="1"/>
          </p:cNvSpPr>
          <p:nvPr>
            <p:ph type="body" idx="1"/>
          </p:nvPr>
        </p:nvSpPr>
        <p:spPr/>
        <p:txBody>
          <a:bodyPr/>
          <a:lstStyle/>
          <a:p>
            <a:r>
              <a:rPr lang="en-US"/>
              <a:t>Standard Database Auditing</a:t>
            </a:r>
          </a:p>
          <a:p>
            <a:pPr lvl="1"/>
            <a:r>
              <a:rPr lang="en-US"/>
              <a:t>After you enable database auditing and specify the auditing options (login events, exercise of system and object privileges, or the use of SQL statements), the database begins collecting audit information. </a:t>
            </a:r>
          </a:p>
          <a:p>
            <a:pPr lvl="1"/>
            <a:r>
              <a:rPr lang="en-US"/>
              <a:t>If </a:t>
            </a:r>
            <a:r>
              <a:rPr lang="en-US">
                <a:latin typeface="Courier New" pitchFamily="49" charset="0"/>
              </a:rPr>
              <a:t>AUDIT_TRAIL</a:t>
            </a:r>
            <a:r>
              <a:rPr lang="en-US"/>
              <a:t> is set to </a:t>
            </a:r>
            <a:r>
              <a:rPr lang="en-US">
                <a:latin typeface="Courier New" pitchFamily="49" charset="0"/>
              </a:rPr>
              <a:t>OS</a:t>
            </a:r>
            <a:r>
              <a:rPr lang="en-US"/>
              <a:t>, the audit records are stored in the operating system’s audit system. In a Windows environment, this is the event log. In a UNIX or Linux environment, audit records are stored in a file that is specified with the </a:t>
            </a:r>
            <a:r>
              <a:rPr lang="en-US">
                <a:latin typeface="Courier New" pitchFamily="49" charset="0"/>
              </a:rPr>
              <a:t>AUDIT_FILE_DEST</a:t>
            </a:r>
            <a:r>
              <a:rPr lang="en-US"/>
              <a:t> parameter. </a:t>
            </a:r>
          </a:p>
          <a:p>
            <a:pPr lvl="1"/>
            <a:r>
              <a:rPr lang="en-US"/>
              <a:t>If the </a:t>
            </a:r>
            <a:r>
              <a:rPr lang="en-US">
                <a:latin typeface="Courier New" pitchFamily="49" charset="0"/>
              </a:rPr>
              <a:t>AUDIT_TRAIL</a:t>
            </a:r>
            <a:r>
              <a:rPr lang="en-US"/>
              <a:t> parameter is set to </a:t>
            </a:r>
            <a:r>
              <a:rPr lang="en-US">
                <a:latin typeface="Courier New" pitchFamily="49" charset="0"/>
              </a:rPr>
              <a:t>DB</a:t>
            </a:r>
            <a:r>
              <a:rPr lang="en-US"/>
              <a:t>, you can review audit records in the </a:t>
            </a:r>
            <a:r>
              <a:rPr lang="en-US">
                <a:latin typeface="Courier New" pitchFamily="49" charset="0"/>
              </a:rPr>
              <a:t>DBA_AUDIT_TRAIL</a:t>
            </a:r>
            <a:r>
              <a:rPr lang="en-US"/>
              <a:t> view, which is part of the </a:t>
            </a:r>
            <a:r>
              <a:rPr lang="en-US">
                <a:latin typeface="Courier New" pitchFamily="49" charset="0"/>
              </a:rPr>
              <a:t>SYS</a:t>
            </a:r>
            <a:r>
              <a:rPr lang="en-US"/>
              <a:t> schema.</a:t>
            </a:r>
          </a:p>
          <a:p>
            <a:pPr lvl="1"/>
            <a:r>
              <a:rPr lang="en-US"/>
              <a:t>If </a:t>
            </a:r>
            <a:r>
              <a:rPr lang="en-US">
                <a:latin typeface="Courier New" pitchFamily="49" charset="0"/>
              </a:rPr>
              <a:t>AUDIT_TRAIL</a:t>
            </a:r>
            <a:r>
              <a:rPr lang="en-US"/>
              <a:t> is set to </a:t>
            </a:r>
            <a:r>
              <a:rPr lang="en-US">
                <a:latin typeface="Courier New" pitchFamily="49" charset="0"/>
              </a:rPr>
              <a:t>XML</a:t>
            </a:r>
            <a:r>
              <a:rPr lang="en-US"/>
              <a:t> or to </a:t>
            </a:r>
            <a:r>
              <a:rPr lang="en-US">
                <a:latin typeface="Courier New" pitchFamily="49" charset="0"/>
              </a:rPr>
              <a:t>XML,EXTENDED</a:t>
            </a:r>
            <a:r>
              <a:rPr lang="en-US"/>
              <a:t>, the audit records are written to XML files in the directory to which the </a:t>
            </a:r>
            <a:r>
              <a:rPr lang="en-US">
                <a:latin typeface="Courier New" pitchFamily="49" charset="0"/>
              </a:rPr>
              <a:t>AUDIT_FILE_DEST</a:t>
            </a:r>
            <a:r>
              <a:rPr lang="en-US"/>
              <a:t> parameter points. The </a:t>
            </a:r>
            <a:r>
              <a:rPr lang="en-US">
                <a:latin typeface="Courier New" pitchFamily="49" charset="0"/>
              </a:rPr>
              <a:t>V$XML_AUDIT_TRAIL</a:t>
            </a:r>
            <a:r>
              <a:rPr lang="en-US"/>
              <a:t> view allows you to view all the XML files in this directory. </a:t>
            </a:r>
          </a:p>
          <a:p>
            <a:pPr lvl="1"/>
            <a:r>
              <a:rPr lang="en-US"/>
              <a:t>Maintaining the audit trail is an important administrative task. Depending on the focus of the audit options, the audit trail can grow very large very quickly. If not properly maintained, the audit trail can create so many records that it affects the performance of the system. Audit overhead is directly related to the number of records that are produced.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11 - </a:t>
            </a:r>
            <a:fld id="{E0DAD7A4-C06A-4198-A17E-4FF95F36E433}" type="slidenum">
              <a:rPr lang="en-US"/>
              <a:pPr/>
              <a:t>14</a:t>
            </a:fld>
            <a:endParaRPr lang="en-US"/>
          </a:p>
        </p:txBody>
      </p:sp>
      <p:sp>
        <p:nvSpPr>
          <p:cNvPr id="329732" name="Rectangle 4"/>
          <p:cNvSpPr>
            <a:spLocks noChangeArrowheads="1" noTextEdit="1"/>
          </p:cNvSpPr>
          <p:nvPr>
            <p:ph type="sldImg"/>
          </p:nvPr>
        </p:nvSpPr>
        <p:spPr>
          <a:ln/>
        </p:spPr>
      </p:sp>
      <p:sp>
        <p:nvSpPr>
          <p:cNvPr id="329733" name="Rectangle 5"/>
          <p:cNvSpPr>
            <a:spLocks noGrp="1" noChangeArrowheads="1"/>
          </p:cNvSpPr>
          <p:nvPr>
            <p:ph type="body" idx="1"/>
          </p:nvPr>
        </p:nvSpPr>
        <p:spPr/>
        <p:txBody>
          <a:bodyPr/>
          <a:lstStyle/>
          <a:p>
            <a:r>
              <a:rPr lang="en-US"/>
              <a:t>Enabling Auditing</a:t>
            </a:r>
          </a:p>
          <a:p>
            <a:pPr lvl="1"/>
            <a:r>
              <a:rPr lang="en-US"/>
              <a:t>You must enable database auditing before audit settings will produce audit records.</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11 - </a:t>
            </a:r>
            <a:fld id="{72DF77CE-5AF0-40B4-866C-78C8B988D3D4}" type="slidenum">
              <a:rPr lang="en-US"/>
              <a:pPr/>
              <a:t>15</a:t>
            </a:fld>
            <a:endParaRPr lang="en-US"/>
          </a:p>
        </p:txBody>
      </p:sp>
      <p:sp>
        <p:nvSpPr>
          <p:cNvPr id="331780" name="Rectangle 4"/>
          <p:cNvSpPr>
            <a:spLocks noChangeArrowheads="1" noTextEdit="1"/>
          </p:cNvSpPr>
          <p:nvPr>
            <p:ph type="sldImg"/>
          </p:nvPr>
        </p:nvSpPr>
        <p:spPr>
          <a:ln/>
        </p:spPr>
      </p:sp>
      <p:sp>
        <p:nvSpPr>
          <p:cNvPr id="331781" name="Rectangle 5"/>
          <p:cNvSpPr>
            <a:spLocks noGrp="1" noChangeArrowheads="1"/>
          </p:cNvSpPr>
          <p:nvPr>
            <p:ph type="body" idx="1"/>
          </p:nvPr>
        </p:nvSpPr>
        <p:spPr/>
        <p:txBody>
          <a:bodyPr/>
          <a:lstStyle/>
          <a:p>
            <a:pPr>
              <a:lnSpc>
                <a:spcPct val="90000"/>
              </a:lnSpc>
            </a:pPr>
            <a:r>
              <a:rPr lang="en-US"/>
              <a:t>Uniform Audit Trails</a:t>
            </a:r>
          </a:p>
          <a:p>
            <a:pPr lvl="1">
              <a:lnSpc>
                <a:spcPct val="90000"/>
              </a:lnSpc>
            </a:pPr>
            <a:r>
              <a:rPr lang="en-US"/>
              <a:t>To use database auditing, you must first set the static </a:t>
            </a:r>
            <a:r>
              <a:rPr lang="en-US">
                <a:latin typeface="Courier New" pitchFamily="49" charset="0"/>
              </a:rPr>
              <a:t>AUDIT_TRAIL</a:t>
            </a:r>
            <a:r>
              <a:rPr lang="en-US"/>
              <a:t> parameter to point to a storage location for audit records. This enables database auditing.</a:t>
            </a:r>
          </a:p>
          <a:p>
            <a:pPr lvl="1">
              <a:lnSpc>
                <a:spcPct val="90000"/>
              </a:lnSpc>
            </a:pPr>
            <a:r>
              <a:rPr lang="en-US"/>
              <a:t>The Oracle database tracks the same fields for standard and fine-grained auditing, enabling you to easily analyze database activities. To accomplish this, both the standard audit trail and the fine-grained audit trail have attributes that complement each other.</a:t>
            </a:r>
          </a:p>
          <a:p>
            <a:pPr lvl="1">
              <a:lnSpc>
                <a:spcPct val="90000"/>
              </a:lnSpc>
            </a:pPr>
            <a:r>
              <a:rPr lang="en-US"/>
              <a:t>The extra information that is collected by standard auditing includes:</a:t>
            </a:r>
          </a:p>
          <a:p>
            <a:pPr lvl="2">
              <a:lnSpc>
                <a:spcPct val="90000"/>
              </a:lnSpc>
            </a:pPr>
            <a:r>
              <a:rPr lang="en-US"/>
              <a:t>The system change number (SCN), which records every change to the system</a:t>
            </a:r>
          </a:p>
          <a:p>
            <a:pPr lvl="2">
              <a:lnSpc>
                <a:spcPct val="90000"/>
              </a:lnSpc>
            </a:pPr>
            <a:r>
              <a:rPr lang="en-US"/>
              <a:t>The exact SQL text executed by the user and the bind variables used with the SQL text. These columns appear only if you have specified </a:t>
            </a:r>
            <a:r>
              <a:rPr lang="en-US">
                <a:latin typeface="Courier New" pitchFamily="49" charset="0"/>
              </a:rPr>
              <a:t>AUDIT_TRAIL=DB_EXTENDED</a:t>
            </a:r>
            <a:r>
              <a:rPr lang="en-US"/>
              <a:t> in your initialization parameter file.</a:t>
            </a:r>
          </a:p>
          <a:p>
            <a:pPr lvl="1">
              <a:lnSpc>
                <a:spcPct val="90000"/>
              </a:lnSpc>
              <a:spcBef>
                <a:spcPct val="0"/>
              </a:spcBef>
            </a:pPr>
            <a:r>
              <a:rPr lang="en-US"/>
              <a:t>The extra information that is collected by fine-grained auditing includes:</a:t>
            </a:r>
          </a:p>
          <a:p>
            <a:pPr lvl="2">
              <a:lnSpc>
                <a:spcPct val="90000"/>
              </a:lnSpc>
            </a:pPr>
            <a:r>
              <a:rPr lang="en-US"/>
              <a:t>A serial number for each audit record</a:t>
            </a:r>
          </a:p>
          <a:p>
            <a:pPr lvl="2">
              <a:lnSpc>
                <a:spcPct val="90000"/>
              </a:lnSpc>
            </a:pPr>
            <a:r>
              <a:rPr lang="en-US"/>
              <a:t>A statement number that links multiple audit entries that originate from a single statement</a:t>
            </a:r>
          </a:p>
          <a:p>
            <a:pPr lvl="1">
              <a:lnSpc>
                <a:spcPct val="90000"/>
              </a:lnSpc>
              <a:spcBef>
                <a:spcPct val="0"/>
              </a:spcBef>
            </a:pPr>
            <a:r>
              <a:rPr lang="en-US"/>
              <a:t>Common attributes include:</a:t>
            </a:r>
          </a:p>
          <a:p>
            <a:pPr lvl="2">
              <a:lnSpc>
                <a:spcPct val="90000"/>
              </a:lnSpc>
            </a:pPr>
            <a:r>
              <a:rPr lang="en-US"/>
              <a:t>A global time stamp in Universal Time Coordinates (UTC). This field is useful for monitoring across servers in separate geographic locations and time zones.</a:t>
            </a:r>
          </a:p>
          <a:p>
            <a:pPr lvl="2">
              <a:lnSpc>
                <a:spcPct val="90000"/>
              </a:lnSpc>
            </a:pPr>
            <a:r>
              <a:rPr lang="en-US"/>
              <a:t>An instance number that is unique for each Real Application Clusters (RAC) instance</a:t>
            </a:r>
          </a:p>
          <a:p>
            <a:pPr lvl="2">
              <a:lnSpc>
                <a:spcPct val="90000"/>
              </a:lnSpc>
            </a:pPr>
            <a:r>
              <a:rPr lang="en-US"/>
              <a:t>A transaction identifier that helps you group audit records of a single transaction</a:t>
            </a:r>
          </a:p>
          <a:p>
            <a:pPr lvl="1">
              <a:lnSpc>
                <a:spcPct val="90000"/>
              </a:lnSpc>
            </a:pPr>
            <a:r>
              <a:rPr lang="en-US"/>
              <a:t>The </a:t>
            </a:r>
            <a:r>
              <a:rPr lang="en-US">
                <a:latin typeface="Courier New" pitchFamily="49" charset="0"/>
              </a:rPr>
              <a:t>DBA_COMMON_AUDIT_TRAIL</a:t>
            </a:r>
            <a:r>
              <a:rPr lang="en-US"/>
              <a:t> view combines standard and fine-grained audit log records.</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11 - </a:t>
            </a:r>
            <a:fld id="{65CD6E13-45DD-454C-9BA4-63DDF560E6BF}" type="slidenum">
              <a:rPr lang="en-US"/>
              <a:pPr/>
              <a:t>16</a:t>
            </a:fld>
            <a:endParaRPr lang="en-US"/>
          </a:p>
        </p:txBody>
      </p:sp>
      <p:sp>
        <p:nvSpPr>
          <p:cNvPr id="335876" name="Rectangle 4"/>
          <p:cNvSpPr>
            <a:spLocks noChangeArrowheads="1" noTextEdit="1"/>
          </p:cNvSpPr>
          <p:nvPr>
            <p:ph type="sldImg"/>
          </p:nvPr>
        </p:nvSpPr>
        <p:spPr>
          <a:ln/>
        </p:spPr>
      </p:sp>
      <p:sp>
        <p:nvSpPr>
          <p:cNvPr id="335877" name="Rectangle 5"/>
          <p:cNvSpPr>
            <a:spLocks noGrp="1" noChangeArrowheads="1"/>
          </p:cNvSpPr>
          <p:nvPr>
            <p:ph type="body" idx="1"/>
          </p:nvPr>
        </p:nvSpPr>
        <p:spPr/>
        <p:txBody>
          <a:bodyPr/>
          <a:lstStyle/>
          <a:p>
            <a:r>
              <a:rPr lang="en-US"/>
              <a:t>Specifying Audited Options</a:t>
            </a:r>
          </a:p>
          <a:p>
            <a:pPr lvl="1"/>
            <a:r>
              <a:rPr lang="en-US" b="1"/>
              <a:t>SQL statement auditing:</a:t>
            </a:r>
            <a:r>
              <a:rPr lang="en-US"/>
              <a:t> The statement shown in the slide can audit any data definition language (DDL) statement that affects a table, including </a:t>
            </a:r>
            <a:r>
              <a:rPr lang="en-US">
                <a:latin typeface="Courier New" pitchFamily="49" charset="0"/>
              </a:rPr>
              <a:t>CREATE</a:t>
            </a:r>
            <a:r>
              <a:rPr lang="en-US"/>
              <a:t> </a:t>
            </a:r>
            <a:r>
              <a:rPr lang="en-US">
                <a:latin typeface="Courier New" pitchFamily="49" charset="0"/>
              </a:rPr>
              <a:t>TABLE</a:t>
            </a:r>
            <a:r>
              <a:rPr lang="en-US"/>
              <a:t>, </a:t>
            </a:r>
            <a:r>
              <a:rPr lang="en-US">
                <a:latin typeface="Courier New" pitchFamily="49" charset="0"/>
              </a:rPr>
              <a:t>DROP</a:t>
            </a:r>
            <a:r>
              <a:rPr lang="en-US"/>
              <a:t> </a:t>
            </a:r>
            <a:r>
              <a:rPr lang="en-US">
                <a:latin typeface="Courier New" pitchFamily="49" charset="0"/>
              </a:rPr>
              <a:t>TABLE</a:t>
            </a:r>
            <a:r>
              <a:rPr lang="en-US"/>
              <a:t>, </a:t>
            </a:r>
            <a:r>
              <a:rPr lang="en-US">
                <a:latin typeface="Courier New" pitchFamily="49" charset="0"/>
              </a:rPr>
              <a:t>TRUNCATE</a:t>
            </a:r>
            <a:r>
              <a:rPr lang="en-US"/>
              <a:t> </a:t>
            </a:r>
            <a:r>
              <a:rPr lang="en-US">
                <a:latin typeface="Courier New" pitchFamily="49" charset="0"/>
              </a:rPr>
              <a:t>TABLE</a:t>
            </a:r>
            <a:r>
              <a:rPr lang="en-US"/>
              <a:t>, and so on. SQL statement auditing can be focused by username or by success or failure: </a:t>
            </a:r>
          </a:p>
          <a:p>
            <a:pPr lvl="4" eaLnBrk="0" hangingPunct="0">
              <a:lnSpc>
                <a:spcPct val="125000"/>
              </a:lnSpc>
              <a:buSzTx/>
            </a:pPr>
            <a:r>
              <a:rPr lang="en-US">
                <a:solidFill>
                  <a:schemeClr val="bg2"/>
                </a:solidFill>
              </a:rPr>
              <a:t>SQL&gt; AUDIT TABLE BY hr WHENEVER NOT SUCCESSFUL;</a:t>
            </a:r>
          </a:p>
          <a:p>
            <a:pPr lvl="1">
              <a:spcBef>
                <a:spcPct val="10000"/>
              </a:spcBef>
            </a:pPr>
            <a:r>
              <a:rPr lang="en-US" b="1"/>
              <a:t>System-privilege auditing:</a:t>
            </a:r>
            <a:r>
              <a:rPr lang="en-US"/>
              <a:t> Can be used to audit the exercise of any system privilege (such as </a:t>
            </a:r>
            <a:r>
              <a:rPr lang="en-US">
                <a:latin typeface="Courier New" pitchFamily="49" charset="0"/>
              </a:rPr>
              <a:t>DROP</a:t>
            </a:r>
            <a:r>
              <a:rPr lang="en-US"/>
              <a:t> </a:t>
            </a:r>
            <a:r>
              <a:rPr lang="en-US">
                <a:latin typeface="Courier New" pitchFamily="49" charset="0"/>
              </a:rPr>
              <a:t>ANY</a:t>
            </a:r>
            <a:r>
              <a:rPr lang="en-US"/>
              <a:t> </a:t>
            </a:r>
            <a:r>
              <a:rPr lang="en-US">
                <a:latin typeface="Courier New" pitchFamily="49" charset="0"/>
              </a:rPr>
              <a:t>TABLE</a:t>
            </a:r>
            <a:r>
              <a:rPr lang="en-US"/>
              <a:t>). It can be focused by username or by success or failure. By default, auditing is </a:t>
            </a:r>
            <a:r>
              <a:rPr lang="en-US">
                <a:latin typeface="Courier New" pitchFamily="49" charset="0"/>
              </a:rPr>
              <a:t>BY</a:t>
            </a:r>
            <a:r>
              <a:rPr lang="en-US"/>
              <a:t> </a:t>
            </a:r>
            <a:r>
              <a:rPr lang="en-US">
                <a:latin typeface="Courier New" pitchFamily="49" charset="0"/>
              </a:rPr>
              <a:t>ACCESS</a:t>
            </a:r>
            <a:r>
              <a:rPr lang="en-US"/>
              <a:t>. Each time an audited system privilege is exercised, an audit record is generated. You can choose to group those records with the </a:t>
            </a:r>
            <a:r>
              <a:rPr lang="en-US">
                <a:latin typeface="Courier New" pitchFamily="49" charset="0"/>
              </a:rPr>
              <a:t>BY</a:t>
            </a:r>
            <a:r>
              <a:rPr lang="en-US"/>
              <a:t> </a:t>
            </a:r>
            <a:r>
              <a:rPr lang="en-US">
                <a:latin typeface="Courier New" pitchFamily="49" charset="0"/>
              </a:rPr>
              <a:t>SESSION</a:t>
            </a:r>
            <a:r>
              <a:rPr lang="en-US"/>
              <a:t> clause so that only one record is generated per session. (In this way, if a user updates 100,000 records in a table belonging to another user, you gather only one audit record.) Consider using the </a:t>
            </a:r>
            <a:r>
              <a:rPr lang="en-US">
                <a:latin typeface="Courier New" pitchFamily="49" charset="0"/>
              </a:rPr>
              <a:t>BY</a:t>
            </a:r>
            <a:r>
              <a:rPr lang="en-US"/>
              <a:t> </a:t>
            </a:r>
            <a:r>
              <a:rPr lang="en-US">
                <a:latin typeface="Courier New" pitchFamily="49" charset="0"/>
              </a:rPr>
              <a:t>SESSION</a:t>
            </a:r>
            <a:r>
              <a:rPr lang="en-US"/>
              <a:t> clause to limit the performance and storage impact of system-privilege auditing.</a:t>
            </a:r>
          </a:p>
          <a:p>
            <a:pPr lvl="1"/>
            <a:r>
              <a:rPr lang="en-US" b="1"/>
              <a:t>Object-privilege auditing:</a:t>
            </a:r>
            <a:r>
              <a:rPr lang="en-US"/>
              <a:t> Can be used to audit actions on tables, views, procedures, sequences, directories, and user-defined data types. This type of auditing can be focused by success or failure and grouped by session or access. Unlike system-privilege auditing, the default grouping is by session. You must explicitly specify </a:t>
            </a:r>
            <a:r>
              <a:rPr lang="en-US">
                <a:latin typeface="Courier New" pitchFamily="49" charset="0"/>
              </a:rPr>
              <a:t>BY</a:t>
            </a:r>
            <a:r>
              <a:rPr lang="en-US"/>
              <a:t> </a:t>
            </a:r>
            <a:r>
              <a:rPr lang="en-US">
                <a:latin typeface="Courier New" pitchFamily="49" charset="0"/>
              </a:rPr>
              <a:t>ACCESS</a:t>
            </a:r>
            <a:r>
              <a:rPr lang="en-US"/>
              <a:t> if you want a separate audit trail record to be generated for each action.</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11 - </a:t>
            </a:r>
            <a:fld id="{E7387AC1-C4D6-4405-B9DE-EF276A783933}" type="slidenum">
              <a:rPr lang="en-US"/>
              <a:pPr/>
              <a:t>17</a:t>
            </a:fld>
            <a:endParaRPr lang="en-US"/>
          </a:p>
        </p:txBody>
      </p:sp>
      <p:sp>
        <p:nvSpPr>
          <p:cNvPr id="333828" name="Rectangle 4"/>
          <p:cNvSpPr>
            <a:spLocks noChangeArrowheads="1" noTextEdit="1"/>
          </p:cNvSpPr>
          <p:nvPr>
            <p:ph type="sldImg"/>
          </p:nvPr>
        </p:nvSpPr>
        <p:spPr>
          <a:ln/>
        </p:spPr>
      </p:sp>
      <p:sp>
        <p:nvSpPr>
          <p:cNvPr id="333829" name="Rectangle 5"/>
          <p:cNvSpPr>
            <a:spLocks noGrp="1" noChangeArrowheads="1"/>
          </p:cNvSpPr>
          <p:nvPr>
            <p:ph type="body" idx="1"/>
          </p:nvPr>
        </p:nvSpPr>
        <p:spPr/>
        <p:txBody>
          <a:bodyPr/>
          <a:lstStyle/>
          <a:p>
            <a:r>
              <a:rPr lang="en-US"/>
              <a:t>Enterprise Manager Audit Page</a:t>
            </a:r>
          </a:p>
          <a:p>
            <a:pPr lvl="1"/>
            <a:r>
              <a:rPr lang="en-US"/>
              <a:t>You can reach the Audit page from the Database Control Home page by clicking the Server tab and then clicking the Audit Settings link in the Security region.</a:t>
            </a:r>
          </a:p>
          <a:p>
            <a:pPr lvl="1"/>
            <a:r>
              <a:rPr lang="en-US"/>
              <a:t>The Audit page contains the following regions:</a:t>
            </a:r>
          </a:p>
          <a:p>
            <a:pPr lvl="2"/>
            <a:r>
              <a:rPr lang="en-US" b="1"/>
              <a:t>Configuration:</a:t>
            </a:r>
            <a:r>
              <a:rPr lang="en-US"/>
              <a:t> Shows the current configuration parameter values and contains links to edit the parameter values</a:t>
            </a:r>
          </a:p>
          <a:p>
            <a:pPr lvl="2"/>
            <a:r>
              <a:rPr lang="en-US" b="1"/>
              <a:t>Audit Trails: </a:t>
            </a:r>
            <a:r>
              <a:rPr lang="en-US"/>
              <a:t>Provides easy-to-use access to the audit information that has been collected</a:t>
            </a:r>
          </a:p>
          <a:p>
            <a:pPr lvl="1"/>
            <a:r>
              <a:rPr lang="en-US"/>
              <a:t>Use these tabbed pages to set and unset audit options:</a:t>
            </a:r>
          </a:p>
          <a:p>
            <a:pPr lvl="2"/>
            <a:r>
              <a:rPr lang="en-US" b="1"/>
              <a:t>Audited Privileges:</a:t>
            </a:r>
            <a:r>
              <a:rPr lang="en-US"/>
              <a:t> Shows privileges that are audited</a:t>
            </a:r>
          </a:p>
          <a:p>
            <a:pPr lvl="2"/>
            <a:r>
              <a:rPr lang="en-US" b="1"/>
              <a:t>Audited Objects:</a:t>
            </a:r>
            <a:r>
              <a:rPr lang="en-US"/>
              <a:t> Shows objects that are audited</a:t>
            </a:r>
          </a:p>
          <a:p>
            <a:pPr lvl="2"/>
            <a:r>
              <a:rPr lang="en-US" b="1"/>
              <a:t>Audited Statements:</a:t>
            </a:r>
            <a:r>
              <a:rPr lang="en-US"/>
              <a:t> Shows statements that are audited</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11 - </a:t>
            </a:r>
            <a:fld id="{A9A63934-2145-45B6-B1A9-26B5DB34604B}" type="slidenum">
              <a:rPr lang="en-US"/>
              <a:pPr/>
              <a:t>18</a:t>
            </a:fld>
            <a:endParaRPr lang="en-US"/>
          </a:p>
        </p:txBody>
      </p:sp>
      <p:sp>
        <p:nvSpPr>
          <p:cNvPr id="337924" name="Rectangle 4"/>
          <p:cNvSpPr>
            <a:spLocks noChangeArrowheads="1" noTextEdit="1"/>
          </p:cNvSpPr>
          <p:nvPr>
            <p:ph type="sldImg"/>
          </p:nvPr>
        </p:nvSpPr>
        <p:spPr>
          <a:ln/>
        </p:spPr>
      </p:sp>
      <p:sp>
        <p:nvSpPr>
          <p:cNvPr id="337925" name="Rectangle 5"/>
          <p:cNvSpPr>
            <a:spLocks noGrp="1" noChangeArrowheads="1"/>
          </p:cNvSpPr>
          <p:nvPr>
            <p:ph type="body" idx="1"/>
          </p:nvPr>
        </p:nvSpPr>
        <p:spPr/>
        <p:txBody>
          <a:bodyPr/>
          <a:lstStyle/>
          <a:p>
            <a:r>
              <a:rPr lang="en-US"/>
              <a:t>Using and Maintaining Audit Information</a:t>
            </a:r>
          </a:p>
          <a:p>
            <a:pPr lvl="1"/>
            <a:r>
              <a:rPr lang="en-US" b="1"/>
              <a:t>Best Practice Tip</a:t>
            </a:r>
          </a:p>
          <a:p>
            <a:pPr lvl="1"/>
            <a:r>
              <a:rPr lang="en-US"/>
              <a:t>Auditing incurs a performance penalty proportional to the number of writes to the audit trail. To tailor the audit options to the needs of your site, enable only those options that are necessary to meet the security policy. Focus the auditing to reduce the number of audit trail entries.</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11 - </a:t>
            </a:r>
            <a:fld id="{0F864320-304F-4CB7-AE82-A3EF6ECF53FD}" type="slidenum">
              <a:rPr lang="en-US"/>
              <a:pPr/>
              <a:t>19</a:t>
            </a:fld>
            <a:endParaRPr lang="en-US"/>
          </a:p>
        </p:txBody>
      </p:sp>
      <p:sp>
        <p:nvSpPr>
          <p:cNvPr id="339972" name="Rectangle 4"/>
          <p:cNvSpPr>
            <a:spLocks noChangeArrowheads="1" noTextEdit="1"/>
          </p:cNvSpPr>
          <p:nvPr>
            <p:ph type="sldImg"/>
          </p:nvPr>
        </p:nvSpPr>
        <p:spPr>
          <a:ln/>
        </p:spPr>
      </p:sp>
      <p:sp>
        <p:nvSpPr>
          <p:cNvPr id="339973" name="Rectangle 5"/>
          <p:cNvSpPr>
            <a:spLocks noGrp="1" noChangeArrowheads="1"/>
          </p:cNvSpPr>
          <p:nvPr>
            <p:ph type="body" idx="1"/>
          </p:nvPr>
        </p:nvSpPr>
        <p:spPr/>
        <p:txBody>
          <a:bodyPr/>
          <a:lstStyle/>
          <a:p>
            <a:r>
              <a:rPr lang="en-US"/>
              <a:t>Value-Based Auditing</a:t>
            </a:r>
          </a:p>
          <a:p>
            <a:pPr lvl="1"/>
            <a:r>
              <a:rPr lang="en-US"/>
              <a:t>Database auditing records the inserts, updates, and deletes that have occurred in audited objects but does not capture the actual values that are changed. To extend database auditing, value-based auditing leverages database triggers (event-driven PL/SQL constructs) to capture the changed values.</a:t>
            </a:r>
          </a:p>
          <a:p>
            <a:pPr lvl="1"/>
            <a:r>
              <a:rPr lang="en-US"/>
              <a:t>When a user inserts, updates, or deletes data from a table with the appropriate trigger attached, the trigger works in the background to copy audit information to a table that is designed to contain the audit information. Value-based auditing tends to degrade performance more than standard database auditing because the audit trigger code must be executed each time the insert, update, or delete operation occurs. The degree of degradation depends on the efficiency of the trigger code. Value-based auditing must be used only in situations in which the information captured by standard database auditing is insufficient.</a:t>
            </a:r>
          </a:p>
          <a:p>
            <a:pPr lvl="1"/>
            <a:r>
              <a:rPr lang="en-US"/>
              <a:t>Value-based auditing is implemented by user or third-party code. The Oracle database provides the PL/SQL constructs to allow value-based audit systems to be built.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11 - </a:t>
            </a:r>
            <a:fld id="{887CC42D-8129-479A-A5E2-E4406D37B8DE}" type="slidenum">
              <a:rPr lang="en-US"/>
              <a:pPr/>
              <a:t>2</a:t>
            </a:fld>
            <a:endParaRPr lang="en-US"/>
          </a:p>
        </p:txBody>
      </p:sp>
      <p:sp>
        <p:nvSpPr>
          <p:cNvPr id="307204" name="Rectangle 4"/>
          <p:cNvSpPr>
            <a:spLocks noChangeArrowheads="1" noTextEdit="1"/>
          </p:cNvSpPr>
          <p:nvPr>
            <p:ph type="sldImg"/>
          </p:nvPr>
        </p:nvSpPr>
        <p:spPr>
          <a:ln/>
        </p:spPr>
      </p:sp>
      <p:sp>
        <p:nvSpPr>
          <p:cNvPr id="307205" name="Rectangle 5"/>
          <p:cNvSpPr>
            <a:spLocks noGrp="1" noChangeArrowheads="1"/>
          </p:cNvSpPr>
          <p:nvPr>
            <p:ph type="body" idx="1"/>
          </p:nvPr>
        </p:nvSpPr>
        <p:spPr/>
        <p:txBody>
          <a:bodyPr/>
          <a:lstStyle/>
          <a:p>
            <a:r>
              <a:rPr lang="en-US"/>
              <a:t>Objectives</a:t>
            </a:r>
          </a:p>
          <a:p>
            <a:pPr lvl="1"/>
            <a:r>
              <a:rPr lang="en-US"/>
              <a:t>This lesson is a starting point for learning about Oracle Security. Additional information is provided in the following documentation:</a:t>
            </a:r>
          </a:p>
          <a:p>
            <a:pPr lvl="2"/>
            <a:r>
              <a:rPr lang="en-US" i="1"/>
              <a:t>Oracle Database Concepts 11g Release 1 (11.1) </a:t>
            </a:r>
          </a:p>
          <a:p>
            <a:pPr lvl="2"/>
            <a:r>
              <a:rPr lang="en-US" i="1"/>
              <a:t>Oracle Database Administrator’s Guide 11g Release 1 (11.1)</a:t>
            </a:r>
          </a:p>
          <a:p>
            <a:pPr lvl="2"/>
            <a:r>
              <a:rPr lang="en-US" i="1"/>
              <a:t>Oracle Database Security Guide 11g Release 1 (11.1) </a:t>
            </a:r>
          </a:p>
          <a:p>
            <a:pPr lvl="1"/>
            <a:r>
              <a:rPr lang="en-US"/>
              <a:t>Additional training is provided in the following courses:</a:t>
            </a:r>
          </a:p>
          <a:p>
            <a:pPr lvl="2"/>
            <a:r>
              <a:rPr lang="en-US" i="1"/>
              <a:t>Oracle Database 11g: Administration Workshop II </a:t>
            </a:r>
            <a:r>
              <a:rPr lang="en-US"/>
              <a:t>(D50079GC10)</a:t>
            </a:r>
          </a:p>
          <a:p>
            <a:pPr lvl="2"/>
            <a:r>
              <a:rPr lang="en-US" i="1"/>
              <a:t>Oracle Database 11g: Security </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11 - </a:t>
            </a:r>
            <a:fld id="{5D80E846-83CB-4596-975B-3D3C2572E8D3}" type="slidenum">
              <a:rPr lang="en-US"/>
              <a:pPr/>
              <a:t>20</a:t>
            </a:fld>
            <a:endParaRPr lang="en-US"/>
          </a:p>
        </p:txBody>
      </p:sp>
      <p:sp>
        <p:nvSpPr>
          <p:cNvPr id="342020" name="Rectangle 4"/>
          <p:cNvSpPr>
            <a:spLocks noGrp="1" noChangeArrowheads="1"/>
          </p:cNvSpPr>
          <p:nvPr>
            <p:ph type="body" idx="1"/>
          </p:nvPr>
        </p:nvSpPr>
        <p:spPr>
          <a:xfrm>
            <a:off x="457200" y="457200"/>
            <a:ext cx="6076950" cy="8305800"/>
          </a:xfrm>
        </p:spPr>
        <p:txBody>
          <a:bodyPr/>
          <a:lstStyle/>
          <a:p>
            <a:r>
              <a:rPr lang="en-US"/>
              <a:t>Value-Based Auditing </a:t>
            </a:r>
            <a:r>
              <a:rPr lang="en-US">
                <a:solidFill>
                  <a:srgbClr val="000000"/>
                </a:solidFill>
              </a:rPr>
              <a:t>(continued)</a:t>
            </a:r>
          </a:p>
          <a:p>
            <a:pPr lvl="1"/>
            <a:r>
              <a:rPr lang="en-US"/>
              <a:t>The key to value-based auditing is the audit trigger, which is simply a PL/SQL trigger that is constructed to capture audit information. </a:t>
            </a:r>
          </a:p>
          <a:p>
            <a:pPr lvl="1"/>
            <a:r>
              <a:rPr lang="en-US"/>
              <a:t>Example of a typical audit trigger:</a:t>
            </a:r>
          </a:p>
          <a:p>
            <a:pPr lvl="3">
              <a:buFont typeface="Times New Roman" pitchFamily="18" charset="0"/>
              <a:buNone/>
            </a:pPr>
            <a:r>
              <a:rPr lang="en-US" sz="1100">
                <a:latin typeface="Courier New" pitchFamily="49" charset="0"/>
              </a:rPr>
              <a:t>CREATE OR REPLACE TRIGGER system.hrsalary_audit</a:t>
            </a:r>
            <a:br>
              <a:rPr lang="en-US" sz="1100">
                <a:latin typeface="Courier New" pitchFamily="49" charset="0"/>
              </a:rPr>
            </a:br>
            <a:r>
              <a:rPr lang="en-US" sz="1100">
                <a:latin typeface="Courier New" pitchFamily="49" charset="0"/>
              </a:rPr>
              <a:t>    AFTER UPDATE OF salary</a:t>
            </a:r>
            <a:br>
              <a:rPr lang="en-US" sz="1100">
                <a:latin typeface="Courier New" pitchFamily="49" charset="0"/>
              </a:rPr>
            </a:br>
            <a:r>
              <a:rPr lang="en-US" sz="1100">
                <a:latin typeface="Courier New" pitchFamily="49" charset="0"/>
              </a:rPr>
              <a:t>    ON hr.employees </a:t>
            </a:r>
            <a:br>
              <a:rPr lang="en-US" sz="1100">
                <a:latin typeface="Courier New" pitchFamily="49" charset="0"/>
              </a:rPr>
            </a:br>
            <a:r>
              <a:rPr lang="en-US" sz="1100">
                <a:latin typeface="Courier New" pitchFamily="49" charset="0"/>
              </a:rPr>
              <a:t>    REFERENCING NEW AS NEW OLD AS OLD </a:t>
            </a:r>
            <a:br>
              <a:rPr lang="en-US" sz="1100">
                <a:latin typeface="Courier New" pitchFamily="49" charset="0"/>
              </a:rPr>
            </a:br>
            <a:r>
              <a:rPr lang="en-US" sz="1100">
                <a:latin typeface="Courier New" pitchFamily="49" charset="0"/>
              </a:rPr>
              <a:t>    FOR EACH ROW  </a:t>
            </a:r>
            <a:br>
              <a:rPr lang="en-US" sz="1100">
                <a:latin typeface="Courier New" pitchFamily="49" charset="0"/>
              </a:rPr>
            </a:br>
            <a:r>
              <a:rPr lang="en-US" sz="1100">
                <a:latin typeface="Courier New" pitchFamily="49" charset="0"/>
              </a:rPr>
              <a:t>BEGIN</a:t>
            </a:r>
            <a:br>
              <a:rPr lang="en-US" sz="1100">
                <a:latin typeface="Courier New" pitchFamily="49" charset="0"/>
              </a:rPr>
            </a:br>
            <a:r>
              <a:rPr lang="en-US" sz="1100">
                <a:latin typeface="Courier New" pitchFamily="49" charset="0"/>
              </a:rPr>
              <a:t> IF :old.salary != :new.salary THEN</a:t>
            </a:r>
            <a:br>
              <a:rPr lang="en-US" sz="1100">
                <a:latin typeface="Courier New" pitchFamily="49" charset="0"/>
              </a:rPr>
            </a:br>
            <a:r>
              <a:rPr lang="en-US" sz="1100">
                <a:latin typeface="Courier New" pitchFamily="49" charset="0"/>
              </a:rPr>
              <a:t>     INSERT INTO system.audit_employees  </a:t>
            </a:r>
            <a:br>
              <a:rPr lang="en-US" sz="1100">
                <a:latin typeface="Courier New" pitchFamily="49" charset="0"/>
              </a:rPr>
            </a:br>
            <a:r>
              <a:rPr lang="en-US" sz="1100">
                <a:latin typeface="Courier New" pitchFamily="49" charset="0"/>
              </a:rPr>
              <a:t>     VALUES (sys_context('userenv','os_user'), sysdate, </a:t>
            </a:r>
            <a:br>
              <a:rPr lang="en-US" sz="1100">
                <a:latin typeface="Courier New" pitchFamily="49" charset="0"/>
              </a:rPr>
            </a:br>
            <a:r>
              <a:rPr lang="en-US" sz="1100">
                <a:latin typeface="Courier New" pitchFamily="49" charset="0"/>
              </a:rPr>
              <a:t>     sys_context('userenv','ip_address'),</a:t>
            </a:r>
            <a:br>
              <a:rPr lang="en-US" sz="1100">
                <a:latin typeface="Courier New" pitchFamily="49" charset="0"/>
              </a:rPr>
            </a:br>
            <a:r>
              <a:rPr lang="en-US" sz="1100">
                <a:latin typeface="Courier New" pitchFamily="49" charset="0"/>
              </a:rPr>
              <a:t>     :new.employee_id ||</a:t>
            </a:r>
          </a:p>
          <a:p>
            <a:pPr lvl="3">
              <a:buFont typeface="Times New Roman" pitchFamily="18" charset="0"/>
              <a:buNone/>
            </a:pPr>
            <a:r>
              <a:rPr lang="en-US" sz="1100">
                <a:latin typeface="Courier New" pitchFamily="49" charset="0"/>
              </a:rPr>
              <a:t>		    ' salary changed from '||:old.salary|| </a:t>
            </a:r>
            <a:br>
              <a:rPr lang="en-US" sz="1100">
                <a:latin typeface="Courier New" pitchFamily="49" charset="0"/>
              </a:rPr>
            </a:br>
            <a:r>
              <a:rPr lang="en-US" sz="1100">
                <a:latin typeface="Courier New" pitchFamily="49" charset="0"/>
              </a:rPr>
              <a:t>     ' to '||:new.salary);</a:t>
            </a:r>
          </a:p>
          <a:p>
            <a:pPr lvl="3">
              <a:buFont typeface="Times New Roman" pitchFamily="18" charset="0"/>
              <a:buNone/>
            </a:pPr>
            <a:r>
              <a:rPr lang="en-US" sz="1100">
                <a:latin typeface="Courier New" pitchFamily="49" charset="0"/>
              </a:rPr>
              <a:t>  END IF; </a:t>
            </a:r>
            <a:br>
              <a:rPr lang="en-US" sz="1100">
                <a:latin typeface="Courier New" pitchFamily="49" charset="0"/>
              </a:rPr>
            </a:br>
            <a:r>
              <a:rPr lang="en-US" sz="1100">
                <a:latin typeface="Courier New" pitchFamily="49" charset="0"/>
              </a:rPr>
              <a:t>END;</a:t>
            </a:r>
          </a:p>
          <a:p>
            <a:pPr lvl="3">
              <a:buFont typeface="Times New Roman" pitchFamily="18" charset="0"/>
              <a:buNone/>
            </a:pPr>
            <a:r>
              <a:rPr lang="en-US" sz="1100">
                <a:latin typeface="Courier New" pitchFamily="49" charset="0"/>
              </a:rPr>
              <a:t>/</a:t>
            </a:r>
          </a:p>
          <a:p>
            <a:pPr lvl="1"/>
            <a:r>
              <a:rPr lang="en-US"/>
              <a:t>This trigger focuses auditing to capture changes to the salary column of the </a:t>
            </a:r>
            <a:r>
              <a:rPr lang="en-US">
                <a:latin typeface="Courier New" pitchFamily="49" charset="0"/>
              </a:rPr>
              <a:t>hr.employees</a:t>
            </a:r>
            <a:r>
              <a:rPr lang="en-US"/>
              <a:t> table. When a row is updated, the trigger checks the salary column. If the old salary is not equal to the new salary, the trigger inserts an audit record into the </a:t>
            </a:r>
            <a:r>
              <a:rPr lang="en-US">
                <a:latin typeface="Courier New" pitchFamily="49" charset="0"/>
              </a:rPr>
              <a:t>audit_employees</a:t>
            </a:r>
            <a:r>
              <a:rPr lang="en-US"/>
              <a:t> table (created via a separate operation in the </a:t>
            </a:r>
            <a:r>
              <a:rPr lang="en-US">
                <a:latin typeface="Courier New" pitchFamily="49" charset="0"/>
              </a:rPr>
              <a:t>SYSTEM</a:t>
            </a:r>
            <a:r>
              <a:rPr lang="en-US"/>
              <a:t> schema). The audit record includes the username, the IP address from which the change is made, the primary key identifying which record is changed, and the actual salary values that are changed. </a:t>
            </a:r>
          </a:p>
          <a:p>
            <a:pPr lvl="1"/>
            <a:r>
              <a:rPr lang="en-US"/>
              <a:t>Database triggers can also be used to capture information about user connections in cases where standard database auditing does not gather sufficient data. With login triggers, the administrator can capture data that identifies the user who is connecting to the database. Examples include the following:</a:t>
            </a:r>
          </a:p>
          <a:p>
            <a:pPr lvl="2"/>
            <a:r>
              <a:rPr lang="en-US"/>
              <a:t>IP address of the person logging in</a:t>
            </a:r>
          </a:p>
          <a:p>
            <a:pPr lvl="2"/>
            <a:r>
              <a:rPr lang="en-US"/>
              <a:t>First 48 characters of the program name that is used to connect to the instance</a:t>
            </a:r>
          </a:p>
          <a:p>
            <a:pPr lvl="2"/>
            <a:r>
              <a:rPr lang="en-US"/>
              <a:t>Terminal name that is used to connect to the instance</a:t>
            </a:r>
          </a:p>
          <a:p>
            <a:pPr lvl="1"/>
            <a:r>
              <a:rPr lang="en-US"/>
              <a:t>For a complete list of user parameters, see the section titled “</a:t>
            </a:r>
            <a:r>
              <a:rPr lang="en-US">
                <a:latin typeface="Courier New" pitchFamily="49" charset="0"/>
              </a:rPr>
              <a:t>SYS_CONTEXT</a:t>
            </a:r>
            <a:r>
              <a:rPr lang="en-US"/>
              <a:t>” in the </a:t>
            </a:r>
            <a:r>
              <a:rPr lang="en-US" i="1"/>
              <a:t>Oracle Database SQL Reference</a:t>
            </a:r>
            <a:r>
              <a:rPr lang="en-US"/>
              <a:t>.</a:t>
            </a:r>
          </a:p>
          <a:p>
            <a:pPr lvl="1"/>
            <a:r>
              <a:rPr lang="en-US"/>
              <a:t>Value-based triggers have been superceded in many cases by the fine-grained auditing (FGA) feature. </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11 - </a:t>
            </a:r>
            <a:fld id="{34341AFC-5570-4BB2-BC33-5FC58677A4EF}" type="slidenum">
              <a:rPr lang="en-US"/>
              <a:pPr/>
              <a:t>21</a:t>
            </a:fld>
            <a:endParaRPr lang="en-US"/>
          </a:p>
        </p:txBody>
      </p:sp>
      <p:sp>
        <p:nvSpPr>
          <p:cNvPr id="344068" name="Rectangle 4"/>
          <p:cNvSpPr>
            <a:spLocks noChangeArrowheads="1" noTextEdit="1"/>
          </p:cNvSpPr>
          <p:nvPr>
            <p:ph type="sldImg"/>
          </p:nvPr>
        </p:nvSpPr>
        <p:spPr>
          <a:ln/>
        </p:spPr>
      </p:sp>
      <p:sp>
        <p:nvSpPr>
          <p:cNvPr id="344069" name="Rectangle 5"/>
          <p:cNvSpPr>
            <a:spLocks noGrp="1" noChangeArrowheads="1"/>
          </p:cNvSpPr>
          <p:nvPr>
            <p:ph type="body" idx="1"/>
          </p:nvPr>
        </p:nvSpPr>
        <p:spPr/>
        <p:txBody>
          <a:bodyPr/>
          <a:lstStyle/>
          <a:p>
            <a:r>
              <a:rPr lang="en-US"/>
              <a:t>Fine-Grained Auditing </a:t>
            </a:r>
          </a:p>
          <a:p>
            <a:pPr lvl="1"/>
            <a:r>
              <a:rPr lang="en-US"/>
              <a:t>Database auditing records the fact that an operation has occurred but does not capture information about the statement that caused the operation. Fine-grained auditing (FGA) extends that capability to enable the capture of actual SQL statements that query or manipulate data. </a:t>
            </a:r>
            <a:br>
              <a:rPr lang="en-US"/>
            </a:br>
            <a:r>
              <a:rPr lang="en-US"/>
              <a:t>FGA also allows auditing to be more narrowly focused than standard or value-based database auditing.</a:t>
            </a:r>
          </a:p>
          <a:p>
            <a:pPr lvl="1"/>
            <a:r>
              <a:rPr lang="en-US"/>
              <a:t>FGA options can be focused by individual columns in a table or view, and can even be conditional so that audits are captured only if certain administrator-defined specifications are met. More than one relevant column is supported for an FGA policy. By default, if any one of these columns is present in the SQL statement, it is audited. </a:t>
            </a:r>
            <a:r>
              <a:rPr lang="en-US">
                <a:latin typeface="Courier New" pitchFamily="49" charset="0"/>
              </a:rPr>
              <a:t>DBMS_FGA.ALL_COLUMNS</a:t>
            </a:r>
            <a:r>
              <a:rPr lang="en-US"/>
              <a:t> and </a:t>
            </a:r>
            <a:r>
              <a:rPr lang="en-US">
                <a:latin typeface="Courier New" pitchFamily="49" charset="0"/>
              </a:rPr>
              <a:t>DBMS_FGA.ANY_COLUMNS</a:t>
            </a:r>
            <a:r>
              <a:rPr lang="en-US"/>
              <a:t> are provided to audit on the basis of whether any or all of the relevant columns are used in the statement.</a:t>
            </a:r>
          </a:p>
          <a:p>
            <a:pPr lvl="1"/>
            <a:r>
              <a:rPr lang="en-US"/>
              <a:t>Use the </a:t>
            </a:r>
            <a:r>
              <a:rPr lang="en-US">
                <a:latin typeface="Courier New" pitchFamily="49" charset="0"/>
              </a:rPr>
              <a:t>DBMS_FGA</a:t>
            </a:r>
            <a:r>
              <a:rPr lang="en-US"/>
              <a:t> PL/SQL package to create an audit policy on the target table or view. If any of the rows returned from a query block match the audited column and the specified audit condition, an audit event causes an audit record to be created and stored in the audit trail. As an option, the audit event can also execute a procedure. FGA automatically focuses auditing at the statement level. A </a:t>
            </a:r>
            <a:r>
              <a:rPr lang="en-US">
                <a:latin typeface="Courier New" pitchFamily="49" charset="0"/>
              </a:rPr>
              <a:t>SELECT</a:t>
            </a:r>
            <a:r>
              <a:rPr lang="en-US"/>
              <a:t> statement that returns thousands of rows thus generates only one audit record.</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11 - </a:t>
            </a:r>
            <a:fld id="{C3BA8B05-5A84-4752-B7AD-A49CF07DCB6D}" type="slidenum">
              <a:rPr lang="en-US"/>
              <a:pPr/>
              <a:t>22</a:t>
            </a:fld>
            <a:endParaRPr lang="en-US"/>
          </a:p>
        </p:txBody>
      </p:sp>
      <p:sp>
        <p:nvSpPr>
          <p:cNvPr id="346116" name="Rectangle 4"/>
          <p:cNvSpPr>
            <a:spLocks noChangeArrowheads="1" noTextEdit="1"/>
          </p:cNvSpPr>
          <p:nvPr>
            <p:ph type="sldImg"/>
          </p:nvPr>
        </p:nvSpPr>
        <p:spPr>
          <a:ln/>
        </p:spPr>
      </p:sp>
      <p:sp>
        <p:nvSpPr>
          <p:cNvPr id="346117" name="Rectangle 5"/>
          <p:cNvSpPr>
            <a:spLocks noGrp="1" noChangeArrowheads="1"/>
          </p:cNvSpPr>
          <p:nvPr>
            <p:ph type="body" idx="1"/>
          </p:nvPr>
        </p:nvSpPr>
        <p:spPr/>
        <p:txBody>
          <a:bodyPr/>
          <a:lstStyle/>
          <a:p>
            <a:r>
              <a:rPr lang="en-US"/>
              <a:t>FGA Policy</a:t>
            </a:r>
          </a:p>
          <a:p>
            <a:pPr lvl="1"/>
            <a:r>
              <a:rPr lang="en-US"/>
              <a:t>The example in the slide shows the creation of a fine-grained auditing policy with the </a:t>
            </a:r>
            <a:r>
              <a:rPr lang="en-US">
                <a:latin typeface="Courier New" pitchFamily="49" charset="0"/>
              </a:rPr>
              <a:t>DBMS_FGA.ADD_POLICY</a:t>
            </a:r>
            <a:r>
              <a:rPr lang="en-US"/>
              <a:t> procedure, which accepts the following arguments.</a:t>
            </a:r>
          </a:p>
          <a:p>
            <a:pPr lvl="1"/>
            <a:r>
              <a:rPr lang="en-US" b="1"/>
              <a:t>Policy Name</a:t>
            </a:r>
          </a:p>
          <a:p>
            <a:pPr lvl="1"/>
            <a:r>
              <a:rPr lang="en-US"/>
              <a:t>You assign each FGA policy a name when you create it. The example in the slide names the policy </a:t>
            </a:r>
            <a:r>
              <a:rPr lang="en-US">
                <a:latin typeface="Courier New" pitchFamily="49" charset="0"/>
              </a:rPr>
              <a:t>AUDIT_EMPS_SALARY</a:t>
            </a:r>
            <a:r>
              <a:rPr lang="en-US"/>
              <a:t> by using the following argument:</a:t>
            </a:r>
          </a:p>
          <a:p>
            <a:pPr lvl="4"/>
            <a:r>
              <a:rPr lang="en-US"/>
              <a:t>policy_name =&gt; 'audit_emps_salary'</a:t>
            </a:r>
          </a:p>
          <a:p>
            <a:pPr lvl="1"/>
            <a:r>
              <a:rPr lang="en-US" b="1"/>
              <a:t>Audit Condition</a:t>
            </a:r>
          </a:p>
          <a:p>
            <a:pPr lvl="1"/>
            <a:r>
              <a:rPr lang="en-US"/>
              <a:t>The audit condition is a SQL predicate that defines when the audit event must fire. In the slide example, all rows in department 10 are audited by using the following condition argument:</a:t>
            </a:r>
          </a:p>
          <a:p>
            <a:pPr lvl="4"/>
            <a:r>
              <a:rPr lang="en-US">
                <a:solidFill>
                  <a:schemeClr val="tx1"/>
                </a:solidFill>
              </a:rPr>
              <a:t>audit_condition =&gt; 'department_id = 10'</a:t>
            </a:r>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11 - </a:t>
            </a:r>
            <a:fld id="{A3EC5A05-D817-447E-BC08-97D7967BC08E}" type="slidenum">
              <a:rPr lang="en-US"/>
              <a:pPr/>
              <a:t>23</a:t>
            </a:fld>
            <a:endParaRPr lang="en-US"/>
          </a:p>
        </p:txBody>
      </p:sp>
      <p:sp>
        <p:nvSpPr>
          <p:cNvPr id="348164" name="Rectangle 4"/>
          <p:cNvSpPr>
            <a:spLocks noGrp="1" noChangeArrowheads="1"/>
          </p:cNvSpPr>
          <p:nvPr>
            <p:ph type="body" idx="1"/>
          </p:nvPr>
        </p:nvSpPr>
        <p:spPr>
          <a:xfrm>
            <a:off x="457200" y="457200"/>
            <a:ext cx="6076950" cy="8305800"/>
          </a:xfrm>
        </p:spPr>
        <p:txBody>
          <a:bodyPr/>
          <a:lstStyle/>
          <a:p>
            <a:r>
              <a:rPr lang="en-US"/>
              <a:t>FGA Policy (continued)</a:t>
            </a:r>
          </a:p>
          <a:p>
            <a:pPr lvl="1"/>
            <a:r>
              <a:rPr lang="en-US" b="1"/>
              <a:t>Audit Column</a:t>
            </a:r>
          </a:p>
          <a:p>
            <a:pPr lvl="1"/>
            <a:r>
              <a:rPr lang="en-US"/>
              <a:t>The audit column defines the data that is being audited. An audit event occurs if this column is included in the </a:t>
            </a:r>
            <a:r>
              <a:rPr lang="en-US">
                <a:latin typeface="Courier New" pitchFamily="49" charset="0"/>
              </a:rPr>
              <a:t>SELECT</a:t>
            </a:r>
            <a:r>
              <a:rPr lang="en-US"/>
              <a:t> statement or if the audit condition allows the selection. The example in the slide audits two columns by using the following argument:</a:t>
            </a:r>
          </a:p>
          <a:p>
            <a:pPr lvl="4"/>
            <a:r>
              <a:rPr lang="en-US"/>
              <a:t>audit_column =&gt; 'SALARY,COMMISION_PCT'</a:t>
            </a:r>
          </a:p>
          <a:p>
            <a:pPr lvl="1"/>
            <a:r>
              <a:rPr lang="en-US"/>
              <a:t>This argument is optional. If it is not specified, only the </a:t>
            </a:r>
            <a:r>
              <a:rPr lang="en-US">
                <a:latin typeface="Courier New" pitchFamily="49" charset="0"/>
              </a:rPr>
              <a:t>AUDIT_CONDITION</a:t>
            </a:r>
            <a:r>
              <a:rPr lang="en-US"/>
              <a:t> argument determines whether an audit event must occur.</a:t>
            </a:r>
          </a:p>
          <a:p>
            <a:pPr lvl="1"/>
            <a:r>
              <a:rPr lang="en-US" b="1"/>
              <a:t>Object</a:t>
            </a:r>
          </a:p>
          <a:p>
            <a:pPr lvl="1"/>
            <a:r>
              <a:rPr lang="en-US"/>
              <a:t>The object is the table or view that is being audited. It is passed as two arguments:</a:t>
            </a:r>
          </a:p>
          <a:p>
            <a:pPr lvl="2"/>
            <a:r>
              <a:rPr lang="en-US"/>
              <a:t>The schema that contains the object</a:t>
            </a:r>
          </a:p>
          <a:p>
            <a:pPr lvl="2"/>
            <a:r>
              <a:rPr lang="en-US"/>
              <a:t>The name of the object</a:t>
            </a:r>
          </a:p>
          <a:p>
            <a:pPr lvl="1"/>
            <a:r>
              <a:rPr lang="en-US"/>
              <a:t>The example in the slide audits the </a:t>
            </a:r>
            <a:r>
              <a:rPr lang="en-US">
                <a:latin typeface="Courier New" pitchFamily="49" charset="0"/>
              </a:rPr>
              <a:t>hr.employees</a:t>
            </a:r>
            <a:r>
              <a:rPr lang="en-US"/>
              <a:t> table by using the following arguments:</a:t>
            </a:r>
          </a:p>
          <a:p>
            <a:pPr lvl="4"/>
            <a:r>
              <a:rPr lang="en-US"/>
              <a:t>object_schema =&gt; 'hr'</a:t>
            </a:r>
            <a:br>
              <a:rPr lang="en-US"/>
            </a:br>
            <a:r>
              <a:rPr lang="en-US"/>
              <a:t>object_name =&gt; 'employees'</a:t>
            </a:r>
          </a:p>
          <a:p>
            <a:pPr lvl="1"/>
            <a:r>
              <a:rPr lang="en-US" b="1"/>
              <a:t>Handler</a:t>
            </a:r>
          </a:p>
          <a:p>
            <a:pPr lvl="1"/>
            <a:r>
              <a:rPr lang="en-US"/>
              <a:t>An optional event handler is a PL/SQL procedure that defines additional actions that must be taken during auditing. For example, the event handler can send an alert page to the administrator. If it is not defined, an audit event entry is inserted into the audit trail. If an audit event handler is defined, the audit entry is inserted into the audit trail and the audit event handler is executed.</a:t>
            </a:r>
          </a:p>
          <a:p>
            <a:pPr lvl="1"/>
            <a:r>
              <a:rPr lang="en-US"/>
              <a:t>The audit event entry includes the FGA policy that caused the event, the user executing the SQL statement, and the SQL statement and its bind variables. </a:t>
            </a:r>
          </a:p>
          <a:p>
            <a:pPr lvl="1"/>
            <a:r>
              <a:rPr lang="en-US"/>
              <a:t>The event handler is passed as two arguments:</a:t>
            </a:r>
          </a:p>
          <a:p>
            <a:pPr lvl="2"/>
            <a:r>
              <a:rPr lang="en-US"/>
              <a:t>The schema that contains the PL/SQL program unit</a:t>
            </a:r>
          </a:p>
          <a:p>
            <a:pPr lvl="2"/>
            <a:r>
              <a:rPr lang="en-US"/>
              <a:t>The name of the PL/SQL program unit</a:t>
            </a:r>
          </a:p>
          <a:p>
            <a:pPr lvl="1"/>
            <a:r>
              <a:rPr lang="en-US"/>
              <a:t>The example in the slide executes the </a:t>
            </a:r>
            <a:r>
              <a:rPr lang="en-US">
                <a:latin typeface="Courier New" pitchFamily="49" charset="0"/>
              </a:rPr>
              <a:t>SECURE.LOG_EMPS_SALARY</a:t>
            </a:r>
            <a:r>
              <a:rPr lang="en-US"/>
              <a:t> procedure by using the following arguments:</a:t>
            </a:r>
          </a:p>
          <a:p>
            <a:pPr lvl="4"/>
            <a:r>
              <a:rPr lang="en-US"/>
              <a:t>handler_schema =&gt; 'secure'</a:t>
            </a:r>
            <a:br>
              <a:rPr lang="en-US"/>
            </a:br>
            <a:r>
              <a:rPr lang="en-US"/>
              <a:t>handler_module =&gt; 'log_emps_salary'</a:t>
            </a:r>
          </a:p>
          <a:p>
            <a:pPr lvl="1"/>
            <a:r>
              <a:rPr lang="en-US"/>
              <a:t>By default, audit trail always writes the SQL text and SQL bind information to LOBs. The default can be changed (for example, if the system would suffer performance degradation).</a:t>
            </a:r>
          </a:p>
          <a:p>
            <a:pPr lvl="1"/>
            <a:r>
              <a:rPr lang="en-US" b="1"/>
              <a:t>Status</a:t>
            </a:r>
          </a:p>
          <a:p>
            <a:pPr lvl="1"/>
            <a:r>
              <a:rPr lang="en-US"/>
              <a:t>The status indicates whether the FGA policy is enabled. In the slide example, the following argument enables the policy:</a:t>
            </a:r>
          </a:p>
          <a:p>
            <a:pPr lvl="4"/>
            <a:r>
              <a:rPr lang="en-US"/>
              <a:t>enable =&gt; TRUE</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11 - </a:t>
            </a:r>
            <a:fld id="{1FF0064E-7508-4BD7-8963-F191F73E2355}" type="slidenum">
              <a:rPr lang="en-US"/>
              <a:pPr/>
              <a:t>24</a:t>
            </a:fld>
            <a:endParaRPr lang="en-US"/>
          </a:p>
        </p:txBody>
      </p:sp>
      <p:sp>
        <p:nvSpPr>
          <p:cNvPr id="350212" name="Rectangle 4"/>
          <p:cNvSpPr>
            <a:spLocks noChangeArrowheads="1" noTextEdit="1"/>
          </p:cNvSpPr>
          <p:nvPr>
            <p:ph type="sldImg"/>
          </p:nvPr>
        </p:nvSpPr>
        <p:spPr>
          <a:ln/>
        </p:spPr>
      </p:sp>
      <p:sp>
        <p:nvSpPr>
          <p:cNvPr id="350213" name="Rectangle 5"/>
          <p:cNvSpPr>
            <a:spLocks noGrp="1" noChangeArrowheads="1"/>
          </p:cNvSpPr>
          <p:nvPr>
            <p:ph type="body" idx="1"/>
          </p:nvPr>
        </p:nvSpPr>
        <p:spPr/>
        <p:txBody>
          <a:bodyPr/>
          <a:lstStyle/>
          <a:p>
            <a:r>
              <a:rPr lang="en-US"/>
              <a:t>Audited DML Statement: Considerations</a:t>
            </a:r>
          </a:p>
          <a:p>
            <a:pPr lvl="1"/>
            <a:r>
              <a:rPr lang="en-US"/>
              <a:t>With an FGA policy defined for DML statements, a DML statement is audited if the data rows (both new and old) that are being manipulated meet the policy predicate criteria.</a:t>
            </a:r>
          </a:p>
          <a:p>
            <a:pPr lvl="1"/>
            <a:r>
              <a:rPr lang="en-US"/>
              <a:t>However, if relevant columns are also specified in the policy definition, the statement is audited when the data meets the FGA policy predicate and the statement references the relevant columns defined.</a:t>
            </a:r>
          </a:p>
          <a:p>
            <a:pPr lvl="1"/>
            <a:r>
              <a:rPr lang="en-US"/>
              <a:t>For </a:t>
            </a:r>
            <a:r>
              <a:rPr lang="en-US">
                <a:latin typeface="Courier New" pitchFamily="49" charset="0"/>
              </a:rPr>
              <a:t>DELETE</a:t>
            </a:r>
            <a:r>
              <a:rPr lang="en-US"/>
              <a:t> statements, specifying relevant columns during policy definition is not useful because all columns in a table are touched by a </a:t>
            </a:r>
            <a:r>
              <a:rPr lang="en-US">
                <a:latin typeface="Courier New" pitchFamily="49" charset="0"/>
              </a:rPr>
              <a:t>DELETE</a:t>
            </a:r>
            <a:r>
              <a:rPr lang="en-US"/>
              <a:t> statement. Therefore, a </a:t>
            </a:r>
            <a:r>
              <a:rPr lang="en-US">
                <a:latin typeface="Courier New" pitchFamily="49" charset="0"/>
              </a:rPr>
              <a:t>DELETE</a:t>
            </a:r>
            <a:r>
              <a:rPr lang="en-US"/>
              <a:t> statement is always audited regardless of the relevant columns.</a:t>
            </a:r>
          </a:p>
          <a:p>
            <a:pPr lvl="1"/>
            <a:r>
              <a:rPr lang="en-US">
                <a:latin typeface="Courier New" pitchFamily="49" charset="0"/>
              </a:rPr>
              <a:t>MERGE</a:t>
            </a:r>
            <a:r>
              <a:rPr lang="en-US"/>
              <a:t> statements are supported by FGA. The underlying </a:t>
            </a:r>
            <a:r>
              <a:rPr lang="en-US">
                <a:latin typeface="Courier New" pitchFamily="49" charset="0"/>
              </a:rPr>
              <a:t>INSERT</a:t>
            </a:r>
            <a:r>
              <a:rPr lang="en-US"/>
              <a:t> and </a:t>
            </a:r>
            <a:r>
              <a:rPr lang="en-US">
                <a:latin typeface="Courier New" pitchFamily="49" charset="0"/>
              </a:rPr>
              <a:t>UPDATE</a:t>
            </a:r>
            <a:r>
              <a:rPr lang="en-US"/>
              <a:t> statements are audited if they meet the defined </a:t>
            </a:r>
            <a:r>
              <a:rPr lang="en-US">
                <a:latin typeface="Courier New" pitchFamily="49" charset="0"/>
              </a:rPr>
              <a:t>INSERT</a:t>
            </a:r>
            <a:r>
              <a:rPr lang="en-US"/>
              <a:t> or </a:t>
            </a:r>
            <a:r>
              <a:rPr lang="en-US">
                <a:latin typeface="Courier New" pitchFamily="49" charset="0"/>
              </a:rPr>
              <a:t>UPDATE</a:t>
            </a:r>
            <a:r>
              <a:rPr lang="en-US"/>
              <a:t> FGA policies.</a:t>
            </a:r>
          </a:p>
          <a:p>
            <a:pPr lvl="1"/>
            <a:r>
              <a:rPr lang="en-US"/>
              <a:t>Using the previously defined FGA policy, the first statement is not audited whereas the second one is. None of the employees in department 10 receive a commission, but </a:t>
            </a:r>
            <a:r>
              <a:rPr lang="en-US">
                <a:latin typeface="Courier New" pitchFamily="49" charset="0"/>
              </a:rPr>
              <a:t>employee_id=200</a:t>
            </a:r>
            <a:r>
              <a:rPr lang="en-US"/>
              <a:t> specifies an employee in department 10.</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11 - </a:t>
            </a:r>
            <a:fld id="{D27874F4-F9C9-496D-83CA-687D65796FE4}" type="slidenum">
              <a:rPr lang="en-US"/>
              <a:pPr/>
              <a:t>25</a:t>
            </a:fld>
            <a:endParaRPr lang="en-US"/>
          </a:p>
        </p:txBody>
      </p:sp>
      <p:sp>
        <p:nvSpPr>
          <p:cNvPr id="352260" name="Rectangle 4"/>
          <p:cNvSpPr>
            <a:spLocks noChangeArrowheads="1" noTextEdit="1"/>
          </p:cNvSpPr>
          <p:nvPr>
            <p:ph type="sldImg"/>
          </p:nvPr>
        </p:nvSpPr>
        <p:spPr>
          <a:ln/>
        </p:spPr>
      </p:sp>
      <p:sp>
        <p:nvSpPr>
          <p:cNvPr id="352261" name="Rectangle 5"/>
          <p:cNvSpPr>
            <a:spLocks noGrp="1" noChangeArrowheads="1"/>
          </p:cNvSpPr>
          <p:nvPr>
            <p:ph type="body" idx="1"/>
          </p:nvPr>
        </p:nvSpPr>
        <p:spPr/>
        <p:txBody>
          <a:bodyPr/>
          <a:lstStyle/>
          <a:p>
            <a:r>
              <a:rPr lang="en-US"/>
              <a:t>FGA Guidelines</a:t>
            </a:r>
          </a:p>
          <a:p>
            <a:pPr lvl="1"/>
            <a:r>
              <a:rPr lang="en-US"/>
              <a:t>For the </a:t>
            </a:r>
            <a:r>
              <a:rPr lang="en-US">
                <a:latin typeface="Courier New" pitchFamily="49" charset="0"/>
              </a:rPr>
              <a:t>SELECT</a:t>
            </a:r>
            <a:r>
              <a:rPr lang="en-US"/>
              <a:t> statements, FGA captures the statement itself and not the actual rows. However, when FGA is combined with Flashback Query, the rows can be reconstructed as they existed at that point in time.</a:t>
            </a:r>
          </a:p>
          <a:p>
            <a:pPr lvl="1"/>
            <a:r>
              <a:rPr lang="en-US"/>
              <a:t>For more details about Flashback Query, see the lesson titled “Performing Flashback.”</a:t>
            </a:r>
          </a:p>
          <a:p>
            <a:pPr lvl="1"/>
            <a:r>
              <a:rPr lang="en-US"/>
              <a:t>For more details about the </a:t>
            </a:r>
            <a:r>
              <a:rPr lang="en-US">
                <a:latin typeface="Courier New" pitchFamily="49" charset="0"/>
              </a:rPr>
              <a:t>DBMS_FGA</a:t>
            </a:r>
            <a:r>
              <a:rPr lang="en-US"/>
              <a:t> package, see the </a:t>
            </a:r>
            <a:r>
              <a:rPr lang="en-US" i="1"/>
              <a:t>Oracle Database PL/SQL Packages and Types Reference</a:t>
            </a:r>
            <a:r>
              <a:rPr lang="en-US"/>
              <a:t>.</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11 - </a:t>
            </a:r>
            <a:fld id="{3699DADA-0C28-4149-878D-D412F9AE22DF}" type="slidenum">
              <a:rPr lang="en-US"/>
              <a:pPr/>
              <a:t>26</a:t>
            </a:fld>
            <a:endParaRPr lang="en-US"/>
          </a:p>
        </p:txBody>
      </p:sp>
      <p:sp>
        <p:nvSpPr>
          <p:cNvPr id="354310" name="Rectangle 6"/>
          <p:cNvSpPr>
            <a:spLocks noChangeArrowheads="1" noTextEdit="1"/>
          </p:cNvSpPr>
          <p:nvPr>
            <p:ph type="sldImg"/>
          </p:nvPr>
        </p:nvSpPr>
        <p:spPr>
          <a:ln/>
        </p:spPr>
      </p:sp>
      <p:sp>
        <p:nvSpPr>
          <p:cNvPr id="354311" name="Rectangle 7"/>
          <p:cNvSpPr>
            <a:spLocks noGrp="1" noChangeArrowheads="1"/>
          </p:cNvSpPr>
          <p:nvPr>
            <p:ph type="body" idx="1"/>
          </p:nvPr>
        </p:nvSpPr>
        <p:spPr/>
        <p:txBody>
          <a:bodyPr/>
          <a:lstStyle/>
          <a:p>
            <a:r>
              <a:rPr lang="en-US"/>
              <a:t>DBA Auditing</a:t>
            </a:r>
          </a:p>
          <a:p>
            <a:pPr lvl="1"/>
            <a:r>
              <a:rPr lang="en-US"/>
              <a:t>The </a:t>
            </a:r>
            <a:r>
              <a:rPr lang="en-US">
                <a:latin typeface="Courier New" pitchFamily="49" charset="0"/>
              </a:rPr>
              <a:t>SYSDBA</a:t>
            </a:r>
            <a:r>
              <a:rPr lang="en-US"/>
              <a:t> and </a:t>
            </a:r>
            <a:r>
              <a:rPr lang="en-US">
                <a:latin typeface="Courier New" pitchFamily="49" charset="0"/>
              </a:rPr>
              <a:t>SYSOPER</a:t>
            </a:r>
            <a:r>
              <a:rPr lang="en-US"/>
              <a:t> users have privileges to start up and shut down the database. Because they may make changes while the database is closed, the audit trail for these privileges must be stored outside the database. The Oracle database automatically captures login events by the </a:t>
            </a:r>
            <a:r>
              <a:rPr lang="en-US">
                <a:latin typeface="Courier New" pitchFamily="49" charset="0"/>
              </a:rPr>
              <a:t>SYSDBA</a:t>
            </a:r>
            <a:r>
              <a:rPr lang="en-US"/>
              <a:t> and </a:t>
            </a:r>
            <a:r>
              <a:rPr lang="en-US">
                <a:latin typeface="Courier New" pitchFamily="49" charset="0"/>
              </a:rPr>
              <a:t>SYSOPER</a:t>
            </a:r>
            <a:r>
              <a:rPr lang="en-US"/>
              <a:t> users. </a:t>
            </a:r>
            <a:r>
              <a:rPr lang="en-US">
                <a:cs typeface="Arial" pitchFamily="34" charset="0"/>
              </a:rPr>
              <a:t>This provides a valuable way to track authorized or unauthorized </a:t>
            </a:r>
            <a:r>
              <a:rPr lang="en-US">
                <a:latin typeface="Courier New" pitchFamily="49" charset="0"/>
                <a:cs typeface="Arial" pitchFamily="34" charset="0"/>
              </a:rPr>
              <a:t>SYSDBA</a:t>
            </a:r>
            <a:r>
              <a:rPr lang="en-US">
                <a:cs typeface="Arial" pitchFamily="34" charset="0"/>
              </a:rPr>
              <a:t> and </a:t>
            </a:r>
            <a:r>
              <a:rPr lang="en-US">
                <a:latin typeface="Courier New" pitchFamily="49" charset="0"/>
              </a:rPr>
              <a:t>SYSOPER</a:t>
            </a:r>
            <a:r>
              <a:rPr lang="en-US">
                <a:cs typeface="Arial" pitchFamily="34" charset="0"/>
              </a:rPr>
              <a:t> actions, but it is useful only if the OS audit trail is reviewed.</a:t>
            </a:r>
          </a:p>
          <a:p>
            <a:pPr lvl="1"/>
            <a:r>
              <a:rPr lang="en-US"/>
              <a:t>The Oracle database always captures the login events of privileged users. Other actions are captured if DBA auditing is specifically enabled. Enable auditing of the </a:t>
            </a:r>
            <a:r>
              <a:rPr lang="en-US">
                <a:latin typeface="Courier New" pitchFamily="49" charset="0"/>
              </a:rPr>
              <a:t>SYSDBA</a:t>
            </a:r>
            <a:r>
              <a:rPr lang="en-US"/>
              <a:t> and </a:t>
            </a:r>
            <a:r>
              <a:rPr lang="en-US">
                <a:latin typeface="Courier New" pitchFamily="49" charset="0"/>
              </a:rPr>
              <a:t>SYSOPER</a:t>
            </a:r>
            <a:r>
              <a:rPr lang="en-US"/>
              <a:t> users by setting the initialization parameter: </a:t>
            </a:r>
          </a:p>
          <a:p>
            <a:pPr lvl="4"/>
            <a:r>
              <a:rPr lang="en-US"/>
              <a:t>audit_sys_operations=TRUE </a:t>
            </a:r>
            <a:r>
              <a:rPr lang="en-US" sz="1200">
                <a:latin typeface="Times New Roman" pitchFamily="18" charset="0"/>
              </a:rPr>
              <a:t>(The default is </a:t>
            </a:r>
            <a:r>
              <a:rPr lang="en-US" sz="1200"/>
              <a:t>FALSE</a:t>
            </a:r>
            <a:r>
              <a:rPr lang="en-US" sz="1200">
                <a:latin typeface="Times New Roman" pitchFamily="18" charset="0"/>
              </a:rPr>
              <a:t>.)</a:t>
            </a:r>
          </a:p>
          <a:p>
            <a:pPr lvl="1"/>
            <a:r>
              <a:rPr lang="en-US"/>
              <a:t>If the </a:t>
            </a:r>
            <a:r>
              <a:rPr lang="en-US">
                <a:latin typeface="Courier New" pitchFamily="49" charset="0"/>
              </a:rPr>
              <a:t>SYS</a:t>
            </a:r>
            <a:r>
              <a:rPr lang="en-US"/>
              <a:t> operations are audited, the </a:t>
            </a:r>
            <a:r>
              <a:rPr lang="en-US">
                <a:latin typeface="Courier New" pitchFamily="49" charset="0"/>
              </a:rPr>
              <a:t>audit_file_dest</a:t>
            </a:r>
            <a:r>
              <a:rPr lang="en-US">
                <a:latin typeface="Arial" pitchFamily="34" charset="0"/>
              </a:rPr>
              <a:t> </a:t>
            </a:r>
            <a:r>
              <a:rPr lang="en-US"/>
              <a:t>initialization parameter controls the storage location of the audit records. On a Windows platform, the audit trail defaults to the Windows event log. On UNIX and Linux platforms, audit records are stored in </a:t>
            </a:r>
            <a:r>
              <a:rPr lang="en-US">
                <a:latin typeface="Courier New" pitchFamily="49" charset="0"/>
              </a:rPr>
              <a:t>$ORACLE_HOME/rdbms/audit</a:t>
            </a:r>
            <a:r>
              <a:rPr lang="en-US"/>
              <a:t>. </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11 - </a:t>
            </a:r>
            <a:fld id="{F49F4240-2111-45BF-8DB9-7C499B923AD2}" type="slidenum">
              <a:rPr lang="en-US"/>
              <a:pPr/>
              <a:t>27</a:t>
            </a:fld>
            <a:endParaRPr lang="en-US"/>
          </a:p>
        </p:txBody>
      </p:sp>
      <p:sp>
        <p:nvSpPr>
          <p:cNvPr id="356356" name="Rectangle 4"/>
          <p:cNvSpPr>
            <a:spLocks noChangeArrowheads="1" noTextEdit="1"/>
          </p:cNvSpPr>
          <p:nvPr>
            <p:ph type="sldImg"/>
          </p:nvPr>
        </p:nvSpPr>
        <p:spPr>
          <a:ln/>
        </p:spPr>
      </p:sp>
      <p:sp>
        <p:nvSpPr>
          <p:cNvPr id="356357" name="Rectangle 5"/>
          <p:cNvSpPr>
            <a:spLocks noGrp="1" noChangeArrowheads="1"/>
          </p:cNvSpPr>
          <p:nvPr>
            <p:ph type="body" idx="1"/>
          </p:nvPr>
        </p:nvSpPr>
        <p:spPr/>
        <p:txBody>
          <a:bodyPr/>
          <a:lstStyle/>
          <a:p>
            <a:r>
              <a:rPr lang="en-US"/>
              <a:t>Maintaining the Audit Trail</a:t>
            </a:r>
          </a:p>
          <a:p>
            <a:pPr lvl="1"/>
            <a:r>
              <a:rPr lang="en-US"/>
              <a:t>Each type of audit trail must be maintained. Basic maintenance must include reviewing the audit records and removing older records from the database or operating system. Audit trails can grow to fill the available storage. If the file system is full, the system may crash or simply cause performance problems. If the database audit trail fills the tablespace, audited actions do not complete. If the audit trail fills the system tablespace, the performance of other operations is affected before audit operations halt. </a:t>
            </a:r>
          </a:p>
          <a:p>
            <a:pPr lvl="1"/>
            <a:r>
              <a:rPr lang="en-US"/>
              <a:t>The audit trail for standard auditing is stored in the </a:t>
            </a:r>
            <a:r>
              <a:rPr lang="en-US">
                <a:latin typeface="Courier New" pitchFamily="49" charset="0"/>
              </a:rPr>
              <a:t>AUD$</a:t>
            </a:r>
            <a:r>
              <a:rPr lang="en-US"/>
              <a:t> table. The audit trail for FGA is the </a:t>
            </a:r>
            <a:r>
              <a:rPr lang="en-US">
                <a:latin typeface="Courier New" pitchFamily="49" charset="0"/>
              </a:rPr>
              <a:t>FGA_LOG$</a:t>
            </a:r>
            <a:r>
              <a:rPr lang="en-US"/>
              <a:t> table. Both these tables are created in the </a:t>
            </a:r>
            <a:r>
              <a:rPr lang="en-US">
                <a:latin typeface="Courier New" pitchFamily="49" charset="0"/>
              </a:rPr>
              <a:t>SYSTEM</a:t>
            </a:r>
            <a:r>
              <a:rPr lang="en-US"/>
              <a:t> tablespace by default. You can move these tables to another tablespace by using the Data Pump export and import utilities. </a:t>
            </a:r>
          </a:p>
          <a:p>
            <a:pPr lvl="1"/>
            <a:r>
              <a:rPr lang="en-US" b="1"/>
              <a:t>Note:</a:t>
            </a:r>
            <a:r>
              <a:rPr lang="en-US"/>
              <a:t> Moving the audit tables out of the </a:t>
            </a:r>
            <a:r>
              <a:rPr lang="en-US">
                <a:latin typeface="Courier New" pitchFamily="49" charset="0"/>
              </a:rPr>
              <a:t>SYSTEM</a:t>
            </a:r>
            <a:r>
              <a:rPr lang="en-US"/>
              <a:t> tablespace is not supported. </a:t>
            </a:r>
          </a:p>
          <a:p>
            <a:pPr lvl="1"/>
            <a:r>
              <a:rPr lang="en-US"/>
              <a:t>Audit records can be lost during the process of removing records from the audit tables. </a:t>
            </a:r>
          </a:p>
          <a:p>
            <a:pPr lvl="1"/>
            <a:r>
              <a:rPr lang="en-US" b="1">
                <a:ea typeface="Arial Unicode MS" pitchFamily="34" charset="-128"/>
                <a:cs typeface="Arial Unicode MS" pitchFamily="34" charset="-128"/>
              </a:rPr>
              <a:t>Best Practice Tip</a:t>
            </a:r>
          </a:p>
          <a:p>
            <a:pPr lvl="1"/>
            <a:r>
              <a:rPr lang="en-US">
                <a:ea typeface="Arial Unicode MS" pitchFamily="34" charset="-128"/>
                <a:cs typeface="Arial Unicode MS" pitchFamily="34" charset="-128"/>
              </a:rPr>
              <a:t>Use an export based on a time stamp, and then delete rows from the audit trail based on the same time stamp.</a:t>
            </a:r>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11 - </a:t>
            </a:r>
            <a:fld id="{11E02370-91E0-4920-87A3-9EEE5A1F5D26}" type="slidenum">
              <a:rPr lang="en-US"/>
              <a:pPr/>
              <a:t>28</a:t>
            </a:fld>
            <a:endParaRPr lang="en-US"/>
          </a:p>
        </p:txBody>
      </p:sp>
      <p:sp>
        <p:nvSpPr>
          <p:cNvPr id="358404" name="Rectangle 4"/>
          <p:cNvSpPr>
            <a:spLocks noChangeArrowheads="1" noTextEdit="1"/>
          </p:cNvSpPr>
          <p:nvPr>
            <p:ph type="sldImg"/>
          </p:nvPr>
        </p:nvSpPr>
        <p:spPr>
          <a:ln/>
        </p:spPr>
      </p:sp>
      <p:sp>
        <p:nvSpPr>
          <p:cNvPr id="358405" name="Rectangle 5"/>
          <p:cNvSpPr>
            <a:spLocks noGrp="1" noChangeArrowheads="1"/>
          </p:cNvSpPr>
          <p:nvPr>
            <p:ph type="body" idx="1"/>
          </p:nvPr>
        </p:nvSpPr>
        <p:spPr/>
        <p:txBody>
          <a:bodyPr/>
          <a:lstStyle/>
          <a:p>
            <a:r>
              <a:rPr lang="en-US"/>
              <a:t>Security Updates</a:t>
            </a:r>
          </a:p>
          <a:p>
            <a:pPr lvl="1"/>
            <a:r>
              <a:rPr lang="en-US"/>
              <a:t>Oracle Critical Patch Updates (CPUs) contain an assessment of the risk and degree of exposure associated with the vulnerability, along with a severity rating. The CPUs help to mitigate this risk; you can manage patches with Oracle Enterprise Manager. Oracle Corporation includes in the CPU an acknowledgement of the individual or organization that notified it of the vulnerability.</a:t>
            </a:r>
          </a:p>
          <a:p>
            <a:pPr lvl="1"/>
            <a:r>
              <a:rPr lang="en-US"/>
              <a:t>CPU information is posted on the Oracle Technology Network site and on Oracle MetaLink. Although CPU information is publicly available for anyone interested in the updates, only customers with a current Customer Support Identification (CSI) number can download a patch.</a:t>
            </a:r>
          </a:p>
          <a:p>
            <a:pPr lvl="1"/>
            <a:r>
              <a:rPr lang="en-US"/>
              <a:t>Oracle appreciates your cooperation in keeping its products secure through prompt, complete, and confidential notification of potential security vulnerabilities. If you discover a security vulnerability with any Oracle product, we encourage you to submit a service request through MetaLink. You can also send email to </a:t>
            </a:r>
            <a:r>
              <a:rPr lang="en-US">
                <a:latin typeface="Courier New" pitchFamily="49" charset="0"/>
              </a:rPr>
              <a:t>secalert_us@oracle.com</a:t>
            </a:r>
            <a:r>
              <a:rPr lang="en-US"/>
              <a:t>.</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11 - </a:t>
            </a:r>
            <a:fld id="{61EDC180-C102-4F4C-8631-162C928516F4}" type="slidenum">
              <a:rPr lang="en-US"/>
              <a:pPr/>
              <a:t>29</a:t>
            </a:fld>
            <a:endParaRPr lang="en-US"/>
          </a:p>
        </p:txBody>
      </p:sp>
      <p:sp>
        <p:nvSpPr>
          <p:cNvPr id="360452" name="Rectangle 4"/>
          <p:cNvSpPr>
            <a:spLocks noChangeArrowheads="1" noTextEdit="1"/>
          </p:cNvSpPr>
          <p:nvPr>
            <p:ph type="sldImg"/>
          </p:nvPr>
        </p:nvSpPr>
        <p:spPr>
          <a:ln/>
        </p:spPr>
      </p:sp>
      <p:sp>
        <p:nvSpPr>
          <p:cNvPr id="360453" name="Rectangle 5"/>
          <p:cNvSpPr>
            <a:spLocks noGrp="1" noChangeArrowheads="1"/>
          </p:cNvSpPr>
          <p:nvPr>
            <p:ph type="body" idx="1"/>
          </p:nvPr>
        </p:nvSpPr>
        <p:spPr/>
        <p:txBody>
          <a:bodyPr/>
          <a:lstStyle/>
          <a:p>
            <a:r>
              <a:rPr lang="en-US"/>
              <a:t>Applying Security Patches</a:t>
            </a:r>
          </a:p>
          <a:p>
            <a:pPr lvl="1"/>
            <a:r>
              <a:rPr lang="en-US" b="1"/>
              <a:t>Critical Patch Update Process</a:t>
            </a:r>
          </a:p>
          <a:p>
            <a:pPr lvl="1"/>
            <a:r>
              <a:rPr lang="en-US"/>
              <a:t>Oracle initiated the CPU process in January 2005. The process bundles together critical patches on a quarterly basis. (This program replaced the Security Alert patch releases.) These patches are cumulative and include commonly requested and required prerequisite patches. The quarterly patch release comes with a risk assessment matrix to enable you to determine for your site the impact and security risks. (See MetaLink Note: </a:t>
            </a:r>
            <a:r>
              <a:rPr lang="en-US">
                <a:latin typeface="Helvetica" pitchFamily="34" charset="0"/>
              </a:rPr>
              <a:t>360470.1</a:t>
            </a:r>
            <a:r>
              <a:rPr lang="en-US"/>
              <a:t> “Security Alerts and Critical Patch Updates</a:t>
            </a:r>
            <a:r>
              <a:rPr lang="en-US">
                <a:cs typeface="Times New Roman" pitchFamily="18" charset="0"/>
              </a:rPr>
              <a:t>–</a:t>
            </a:r>
            <a:r>
              <a:rPr lang="en-US"/>
              <a:t>Frequently Asked Questions.”) You must </a:t>
            </a:r>
            <a:r>
              <a:rPr lang="en-US">
                <a:cs typeface="Arial" pitchFamily="34" charset="0"/>
              </a:rPr>
              <a:t>subscribe to MetaLink </a:t>
            </a:r>
            <a:r>
              <a:rPr lang="en-US"/>
              <a:t>to receive Critical Patch Updates.</a:t>
            </a:r>
          </a:p>
          <a:p>
            <a:pPr lvl="1"/>
            <a:r>
              <a:rPr lang="en-US" b="1"/>
              <a:t>Apply All Security Patches and Workarounds</a:t>
            </a:r>
          </a:p>
          <a:p>
            <a:pPr lvl="1"/>
            <a:r>
              <a:rPr lang="en-US"/>
              <a:t>Always apply all relevant and current security patches for both the operating system on which the database resides and the Oracle software, and for all installed</a:t>
            </a:r>
            <a:r>
              <a:rPr lang="en-US" i="1"/>
              <a:t> </a:t>
            </a:r>
            <a:r>
              <a:rPr lang="en-US"/>
              <a:t>options and components.</a:t>
            </a:r>
          </a:p>
          <a:p>
            <a:pPr lvl="1"/>
            <a:r>
              <a:rPr lang="en-US" b="1"/>
              <a:t>Contact the Oracle Security Products Team</a:t>
            </a:r>
          </a:p>
          <a:p>
            <a:pPr lvl="1"/>
            <a:r>
              <a:rPr lang="en-US"/>
              <a:t>If you believe that you have found a security vulnerability in Oracle software, follow the instructions provided from the Reporting Security Vulnerabilities link at this URL:</a:t>
            </a:r>
          </a:p>
          <a:p>
            <a:pPr lvl="1"/>
            <a:r>
              <a:rPr lang="en-US"/>
              <a:t>http://www.oracle.com/technology/deploy/security/alerts.htm</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11 - </a:t>
            </a:r>
            <a:fld id="{90219938-9E6F-4DCC-B664-9E37B8492852}" type="slidenum">
              <a:rPr lang="en-US"/>
              <a:pPr/>
              <a:t>3</a:t>
            </a:fld>
            <a:endParaRPr lang="en-US"/>
          </a:p>
        </p:txBody>
      </p:sp>
      <p:sp>
        <p:nvSpPr>
          <p:cNvPr id="309252" name="Rectangle 4"/>
          <p:cNvSpPr>
            <a:spLocks noChangeArrowheads="1" noTextEdit="1"/>
          </p:cNvSpPr>
          <p:nvPr>
            <p:ph type="sldImg"/>
          </p:nvPr>
        </p:nvSpPr>
        <p:spPr>
          <a:ln/>
        </p:spPr>
      </p:sp>
      <p:sp>
        <p:nvSpPr>
          <p:cNvPr id="309253" name="Rectangle 5"/>
          <p:cNvSpPr>
            <a:spLocks noGrp="1" noChangeArrowheads="1"/>
          </p:cNvSpPr>
          <p:nvPr>
            <p:ph type="body" idx="1"/>
          </p:nvPr>
        </p:nvSpPr>
        <p:spPr/>
        <p:txBody>
          <a:bodyPr/>
          <a:lstStyle/>
          <a:p>
            <a:r>
              <a:rPr lang="en-US"/>
              <a:t>Industry Security Requirements</a:t>
            </a:r>
          </a:p>
          <a:p>
            <a:pPr lvl="1"/>
            <a:r>
              <a:rPr lang="en-US"/>
              <a:t>Security requirements have been a matter of individual concern until recently. Unless you were handling government or military data, there were few legal requirements. This is rapidly changing. A variety of laws have been passed to enforce the privacy and accuracy of data. Along with these laws, there is a requirement to audit the security measures that are in place. These laws vary by country, but the concerns are the same and many of the solutions are the same. </a:t>
            </a:r>
          </a:p>
          <a:p>
            <a:pPr lvl="1"/>
            <a:r>
              <a:rPr lang="en-US" b="1"/>
              <a:t>Legal: </a:t>
            </a:r>
            <a:r>
              <a:rPr lang="en-US"/>
              <a:t>Each of the laws listed here has specific requirements. This list is representative of many other laws that are being passed worldwide. Of course, security laws vary from place to place.</a:t>
            </a:r>
            <a:endParaRPr lang="en-US" b="1"/>
          </a:p>
          <a:p>
            <a:pPr lvl="2"/>
            <a:r>
              <a:rPr lang="en-US" b="1"/>
              <a:t>Sarbanes-Oxley Act (SOX)</a:t>
            </a:r>
            <a:r>
              <a:rPr lang="en-US"/>
              <a:t> requires that public companies strengthen and document internal controls to prevent individuals from committing fraudulent acts that may compromise an organization’s financial position or the accuracy of its financial statements. The chief executive officer and the chief financial officer must attest to the adequacy of the internal controls and accuracy of the financial report. These officers are subject to fines and imprisonment for fraudulent reports. The details of SOX include requirements for providing the information that is used to generate the reports, as well as internal controls that are used to assure the integrity of the financial information.</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11 - </a:t>
            </a:r>
            <a:fld id="{77C5C275-55F1-43C6-9A92-432C30BCC87D}" type="slidenum">
              <a:rPr lang="en-US"/>
              <a:pPr/>
              <a:t>30</a:t>
            </a:fld>
            <a:endParaRPr lang="en-US"/>
          </a:p>
        </p:txBody>
      </p:sp>
      <p:sp>
        <p:nvSpPr>
          <p:cNvPr id="362500" name="Rectangle 4"/>
          <p:cNvSpPr>
            <a:spLocks noChangeArrowheads="1" noTextEdit="1"/>
          </p:cNvSpPr>
          <p:nvPr>
            <p:ph type="sldImg"/>
          </p:nvPr>
        </p:nvSpPr>
        <p:spPr>
          <a:ln/>
        </p:spPr>
      </p:sp>
      <p:sp>
        <p:nvSpPr>
          <p:cNvPr id="362501" name="Rectangle 5"/>
          <p:cNvSpPr>
            <a:spLocks noGrp="1" noChangeArrowheads="1"/>
          </p:cNvSpPr>
          <p:nvPr>
            <p:ph type="body" idx="1"/>
          </p:nvPr>
        </p:nvSpPr>
        <p:spPr/>
        <p:txBody>
          <a:bodyPr/>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11 - </a:t>
            </a:r>
            <a:fld id="{7B5D0DAB-853F-4BA6-8BBA-B461A70F7601}" type="slidenum">
              <a:rPr lang="en-US"/>
              <a:pPr/>
              <a:t>31</a:t>
            </a:fld>
            <a:endParaRPr lang="en-US"/>
          </a:p>
        </p:txBody>
      </p:sp>
      <p:sp>
        <p:nvSpPr>
          <p:cNvPr id="364548" name="Rectangle 4"/>
          <p:cNvSpPr>
            <a:spLocks noChangeArrowheads="1" noTextEdit="1"/>
          </p:cNvSpPr>
          <p:nvPr>
            <p:ph type="sldImg"/>
          </p:nvPr>
        </p:nvSpPr>
        <p:spPr>
          <a:ln/>
        </p:spPr>
      </p:sp>
      <p:sp>
        <p:nvSpPr>
          <p:cNvPr id="364549" name="Rectangle 5"/>
          <p:cNvSpPr>
            <a:spLocks noGrp="1" noChangeArrowheads="1"/>
          </p:cNvSpPr>
          <p:nvPr>
            <p:ph type="body" idx="1"/>
          </p:nvPr>
        </p:nvSpPr>
        <p:spPr/>
        <p:txBody>
          <a:bodyPr/>
          <a:lstStyle/>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11 - </a:t>
            </a:r>
            <a:fld id="{47413F4E-1414-4A78-BFC3-AD2C48CED133}" type="slidenum">
              <a:rPr lang="en-US"/>
              <a:pPr/>
              <a:t>4</a:t>
            </a:fld>
            <a:endParaRPr lang="en-US"/>
          </a:p>
        </p:txBody>
      </p:sp>
      <p:sp>
        <p:nvSpPr>
          <p:cNvPr id="311300" name="Rectangle 4"/>
          <p:cNvSpPr>
            <a:spLocks noGrp="1" noChangeArrowheads="1"/>
          </p:cNvSpPr>
          <p:nvPr>
            <p:ph type="body" idx="1"/>
          </p:nvPr>
        </p:nvSpPr>
        <p:spPr>
          <a:xfrm>
            <a:off x="457200" y="457200"/>
            <a:ext cx="6076950" cy="8305800"/>
          </a:xfrm>
        </p:spPr>
        <p:txBody>
          <a:bodyPr/>
          <a:lstStyle/>
          <a:p>
            <a:r>
              <a:rPr lang="en-US"/>
              <a:t>Industry Security Requirements (continued)</a:t>
            </a:r>
          </a:p>
          <a:p>
            <a:pPr lvl="2">
              <a:spcBef>
                <a:spcPct val="25000"/>
              </a:spcBef>
            </a:pPr>
            <a:r>
              <a:rPr lang="en-US" b="1"/>
              <a:t>Health Information Portability and Accountability Act (HIPAA) </a:t>
            </a:r>
            <a:r>
              <a:rPr lang="en-US"/>
              <a:t>is intended to protect personally identifiable health information from release or misuse. Information holders must provide audit trails of all who access this data. </a:t>
            </a:r>
          </a:p>
          <a:p>
            <a:pPr lvl="2"/>
            <a:r>
              <a:rPr lang="en-US" b="1"/>
              <a:t>EU Data Directive</a:t>
            </a:r>
            <a:r>
              <a:rPr lang="en-US"/>
              <a:t> is intended to protect individual privacy and sets a standard across all of the member countries of the European Union.</a:t>
            </a:r>
          </a:p>
          <a:p>
            <a:pPr lvl="2"/>
            <a:r>
              <a:rPr lang="en-US" b="1"/>
              <a:t>UK Data Protection Act </a:t>
            </a:r>
            <a:r>
              <a:rPr lang="en-US"/>
              <a:t>is intended to protect individual privacy by restricted access to individually identifiable data. It has eight points, one of which requires that data be kept secure.</a:t>
            </a:r>
          </a:p>
          <a:p>
            <a:pPr lvl="2"/>
            <a:r>
              <a:rPr lang="en-US" b="1"/>
              <a:t>Norwegian Personal Data Act</a:t>
            </a:r>
            <a:r>
              <a:rPr lang="en-US"/>
              <a:t> is compatible with and goes beyond the EU data directive in some areas.</a:t>
            </a:r>
          </a:p>
          <a:p>
            <a:pPr lvl="2"/>
            <a:r>
              <a:rPr lang="en-US" b="1"/>
              <a:t>Other laws:</a:t>
            </a:r>
          </a:p>
          <a:p>
            <a:pPr lvl="3"/>
            <a:r>
              <a:rPr lang="en-US" b="1"/>
              <a:t>Family Educational Rights and Privacy Act</a:t>
            </a:r>
            <a:r>
              <a:rPr lang="en-US"/>
              <a:t> </a:t>
            </a:r>
            <a:r>
              <a:rPr lang="en-US" b="1"/>
              <a:t>(FERPA)</a:t>
            </a:r>
            <a:r>
              <a:rPr lang="en-US"/>
              <a:t> covers health and personal information held by schools.</a:t>
            </a:r>
          </a:p>
          <a:p>
            <a:pPr lvl="3"/>
            <a:r>
              <a:rPr lang="en-US" b="1"/>
              <a:t>California Breach Law</a:t>
            </a:r>
            <a:r>
              <a:rPr lang="en-US"/>
              <a:t> requires that an organization holding a variety of personal identity information (PII) (for example, credit card, driver’s license, and government identity numbers) must protect that information. If the information has been compromised, the organization must notify all individuals involved. There are two laws, CA-SB-1386 and CA-AB-1950, that apply to organizations that hold PII.</a:t>
            </a:r>
          </a:p>
          <a:p>
            <a:pPr lvl="3"/>
            <a:r>
              <a:rPr lang="en-US" b="1"/>
              <a:t>Federal Information Security Management Act</a:t>
            </a:r>
            <a:r>
              <a:rPr lang="en-US"/>
              <a:t> </a:t>
            </a:r>
            <a:r>
              <a:rPr lang="en-US" b="1"/>
              <a:t>(FISMA)</a:t>
            </a:r>
            <a:r>
              <a:rPr lang="en-US"/>
              <a:t> is creating security guidance and standards through Federal Information Processing Standard (FIPS) documents that are managed by the National Institute of Standards (NIST). These standards are applied to organizations that are processing information for the U.S. government.</a:t>
            </a:r>
          </a:p>
          <a:p>
            <a:pPr lvl="3"/>
            <a:r>
              <a:rPr lang="en-US" b="1"/>
              <a:t>Payment Card Industry (PCI) data security standard</a:t>
            </a:r>
            <a:r>
              <a:rPr lang="en-US"/>
              <a:t> has become law in Minnesota; other states are considering similar measures. The PCI standard is enforced worldwide by contract.</a:t>
            </a:r>
            <a:endParaRPr lang="en-US" b="1"/>
          </a:p>
          <a:p>
            <a:pPr lvl="1"/>
            <a:r>
              <a:rPr lang="en-US" b="1"/>
              <a:t>Auditing:</a:t>
            </a:r>
            <a:r>
              <a:rPr lang="en-US"/>
              <a:t> Many of these laws include provisions requiring that security plans (internal controls) be audited periodically. SOX requirements are vague and subject to interpretation by the officers of the organization. The implementation details can vary widely, depending on the level of details that the officers require. Because SOX is vague but has severe penalties, it is important to protect your company. The cost of security measures must be balanced against the risk. No one will certify that you are 100% secure. A very good solution is industry consensus. If you meet the agreed-upon minimum security practices and have accomplished due diligence, you may be safe from the worst penalties of the law. Some good resources for industry-standard practices are the SANS Institute (SANS = SysAdmin, Audit, Network, Security), CERT/CC (</a:t>
            </a:r>
            <a:r>
              <a:rPr lang="en-US">
                <a:latin typeface=" Arial"/>
              </a:rPr>
              <a:t>operated by Carnegie Mellon University for the Department of Defense), and the ISO-17799 certification standard:</a:t>
            </a:r>
            <a:endParaRPr lang="en-US"/>
          </a:p>
          <a:p>
            <a:pPr lvl="2"/>
            <a:r>
              <a:rPr lang="en-US">
                <a:solidFill>
                  <a:schemeClr val="tx1"/>
                </a:solidFill>
              </a:rPr>
              <a:t>http://www.sans.org/index.php</a:t>
            </a:r>
          </a:p>
          <a:p>
            <a:pPr lvl="2"/>
            <a:r>
              <a:rPr lang="en-US">
                <a:solidFill>
                  <a:schemeClr val="tx1"/>
                </a:solidFill>
              </a:rPr>
              <a:t>http://www.cert.org/nav/index.html</a:t>
            </a:r>
          </a:p>
          <a:p>
            <a:pPr lvl="2"/>
            <a:r>
              <a:rPr lang="en-US">
                <a:solidFill>
                  <a:schemeClr val="tx1"/>
                </a:solidFill>
              </a:rPr>
              <a:t>http://www.iso17799software.com/</a:t>
            </a:r>
          </a:p>
          <a:p>
            <a:pPr lvl="1"/>
            <a:r>
              <a:rPr lang="en-US">
                <a:solidFill>
                  <a:schemeClr val="tx1"/>
                </a:solidFill>
              </a:rPr>
              <a:t>The ISO-17799 </a:t>
            </a:r>
            <a:r>
              <a:rPr lang="en-US">
                <a:latin typeface=" Arial"/>
              </a:rPr>
              <a:t>certification standard</a:t>
            </a:r>
            <a:r>
              <a:rPr lang="en-US">
                <a:solidFill>
                  <a:schemeClr val="tx1"/>
                </a:solidFill>
              </a:rPr>
              <a:t> is an international standard of security practices. It includes best practices, certification, and risk assessment. It covers a broad range of issues and includes prewritten policies.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11 - </a:t>
            </a:r>
            <a:fld id="{5BCFF4BC-0182-41AD-923E-A80A5D67442D}" type="slidenum">
              <a:rPr lang="en-US"/>
              <a:pPr/>
              <a:t>5</a:t>
            </a:fld>
            <a:endParaRPr lang="en-US"/>
          </a:p>
        </p:txBody>
      </p:sp>
      <p:sp>
        <p:nvSpPr>
          <p:cNvPr id="313348" name="Rectangle 4"/>
          <p:cNvSpPr>
            <a:spLocks noChangeArrowheads="1" noTextEdit="1"/>
          </p:cNvSpPr>
          <p:nvPr>
            <p:ph type="sldImg"/>
          </p:nvPr>
        </p:nvSpPr>
        <p:spPr>
          <a:ln/>
        </p:spPr>
      </p:sp>
      <p:sp>
        <p:nvSpPr>
          <p:cNvPr id="313349" name="Rectangle 5"/>
          <p:cNvSpPr>
            <a:spLocks noGrp="1" noChangeArrowheads="1"/>
          </p:cNvSpPr>
          <p:nvPr>
            <p:ph type="body" idx="1"/>
          </p:nvPr>
        </p:nvSpPr>
        <p:spPr/>
        <p:txBody>
          <a:bodyPr/>
          <a:lstStyle/>
          <a:p>
            <a:r>
              <a:rPr lang="en-US"/>
              <a:t>Separation of Responsibilities</a:t>
            </a:r>
          </a:p>
          <a:p>
            <a:pPr lvl="1"/>
            <a:r>
              <a:rPr lang="en-US"/>
              <a:t>These are the main requirements to satisfy the separation of duties.</a:t>
            </a:r>
          </a:p>
          <a:p>
            <a:pPr lvl="1"/>
            <a:r>
              <a:rPr lang="en-US" b="1"/>
              <a:t>DBAs must be trusted:</a:t>
            </a:r>
            <a:r>
              <a:rPr lang="en-US"/>
              <a:t> It is difficult to restrict a DBA. To do his or her job, the DBA requires high-level privileges. A DBA has a position of trust and must be thoroughly vetted. Even a trusted DBA must have accountability. Consider the following:</a:t>
            </a:r>
          </a:p>
          <a:p>
            <a:pPr lvl="2"/>
            <a:r>
              <a:rPr lang="en-US" b="1"/>
              <a:t>Abuse of trust:</a:t>
            </a:r>
            <a:r>
              <a:rPr lang="en-US"/>
              <a:t> A DBA can potentially misuse the encrypted passwords from the </a:t>
            </a:r>
            <a:r>
              <a:rPr lang="en-US">
                <a:latin typeface="Courier New" pitchFamily="49" charset="0"/>
              </a:rPr>
              <a:t>DBA_USERS</a:t>
            </a:r>
            <a:r>
              <a:rPr lang="en-US"/>
              <a:t> view.</a:t>
            </a:r>
          </a:p>
          <a:p>
            <a:pPr lvl="2"/>
            <a:r>
              <a:rPr lang="en-US" b="1"/>
              <a:t>Audit trails protecting the trusted position:</a:t>
            </a:r>
            <a:r>
              <a:rPr lang="en-US"/>
              <a:t> When auditing is carefully implemented and guidelines have been followed, the audit trail can show that a particular person has not violated procedures or committed a damaging act. If a malicious user tries to cast suspicion on a trusted user, well-designed audit trails catch the act.</a:t>
            </a:r>
          </a:p>
          <a:p>
            <a:pPr lvl="1"/>
            <a:r>
              <a:rPr lang="en-US" b="1"/>
              <a:t>Oracle Database Vault: </a:t>
            </a:r>
            <a:r>
              <a:rPr lang="en-US"/>
              <a:t>The Oracle Database Vault option can be purchased</a:t>
            </a:r>
            <a:r>
              <a:rPr lang="en-US" b="1"/>
              <a:t> </a:t>
            </a:r>
            <a:r>
              <a:rPr lang="en-US"/>
              <a:t>for situations in which the separation of duties must be enforced by the database, or for situations in which the DBA is not allowed to view data in some or all database schemas.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11 - </a:t>
            </a:r>
            <a:fld id="{E2AD6AAA-5302-4742-9B62-EB478167F16C}" type="slidenum">
              <a:rPr lang="en-US"/>
              <a:pPr/>
              <a:t>6</a:t>
            </a:fld>
            <a:endParaRPr lang="en-US"/>
          </a:p>
        </p:txBody>
      </p:sp>
      <p:sp>
        <p:nvSpPr>
          <p:cNvPr id="315396" name="Rectangle 4"/>
          <p:cNvSpPr>
            <a:spLocks noChangeArrowheads="1" noTextEdit="1"/>
          </p:cNvSpPr>
          <p:nvPr>
            <p:ph type="sldImg"/>
          </p:nvPr>
        </p:nvSpPr>
        <p:spPr>
          <a:ln/>
        </p:spPr>
      </p:sp>
      <p:sp>
        <p:nvSpPr>
          <p:cNvPr id="315397" name="Rectangle 5"/>
          <p:cNvSpPr>
            <a:spLocks noGrp="1" noChangeArrowheads="1"/>
          </p:cNvSpPr>
          <p:nvPr>
            <p:ph type="body" idx="1"/>
          </p:nvPr>
        </p:nvSpPr>
        <p:spPr/>
        <p:txBody>
          <a:bodyPr/>
          <a:lstStyle/>
          <a:p>
            <a:r>
              <a:rPr lang="en-US"/>
              <a:t>Database Security</a:t>
            </a:r>
          </a:p>
          <a:p>
            <a:pPr lvl="1"/>
            <a:r>
              <a:rPr lang="en-US"/>
              <a:t>Oracle Database 11</a:t>
            </a:r>
            <a:r>
              <a:rPr lang="en-US" i="1"/>
              <a:t>g</a:t>
            </a:r>
            <a:r>
              <a:rPr lang="en-US"/>
              <a:t> provides the industry’s best framework for a secure system. But for that framework to be effective, the database administrator must follow best practices and continually monitor database activity.</a:t>
            </a:r>
          </a:p>
          <a:p>
            <a:pPr lvl="2"/>
            <a:r>
              <a:rPr lang="en-US" b="1"/>
              <a:t>Restricting Access to Data and Services</a:t>
            </a:r>
            <a:r>
              <a:rPr lang="en-US"/>
              <a:t> </a:t>
            </a:r>
            <a:br>
              <a:rPr lang="en-US"/>
            </a:br>
            <a:r>
              <a:rPr lang="en-US"/>
              <a:t>All users must not have access to all data. Depending on what is stored in your database, restricted access can be mandated by business requirements, by customer expectations, and (increasingly) by legal restrictions. Credit card information, health-care data, identity information, and so on must be protected from unauthorized access. The Oracle database provides extremely fine-grained authorization controls to limit database access. Restricting access must include applying the principle of least privilege.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11 - </a:t>
            </a:r>
            <a:fld id="{9A2864F5-F561-4BD0-9A40-2A9207C38C82}" type="slidenum">
              <a:rPr lang="en-US"/>
              <a:pPr/>
              <a:t>7</a:t>
            </a:fld>
            <a:endParaRPr lang="en-US"/>
          </a:p>
        </p:txBody>
      </p:sp>
      <p:sp>
        <p:nvSpPr>
          <p:cNvPr id="317444" name="Rectangle 4"/>
          <p:cNvSpPr>
            <a:spLocks noGrp="1" noChangeArrowheads="1"/>
          </p:cNvSpPr>
          <p:nvPr>
            <p:ph type="body" idx="1"/>
          </p:nvPr>
        </p:nvSpPr>
        <p:spPr>
          <a:xfrm>
            <a:off x="457200" y="457200"/>
            <a:ext cx="6076950" cy="8305800"/>
          </a:xfrm>
        </p:spPr>
        <p:txBody>
          <a:bodyPr/>
          <a:lstStyle/>
          <a:p>
            <a:r>
              <a:rPr lang="en-US"/>
              <a:t>Database Security</a:t>
            </a:r>
            <a:r>
              <a:rPr lang="en-US">
                <a:solidFill>
                  <a:srgbClr val="000000"/>
                </a:solidFill>
              </a:rPr>
              <a:t> (continued)</a:t>
            </a:r>
            <a:endParaRPr lang="en-US"/>
          </a:p>
          <a:p>
            <a:pPr lvl="2">
              <a:spcBef>
                <a:spcPct val="25000"/>
              </a:spcBef>
            </a:pPr>
            <a:r>
              <a:rPr lang="en-US" b="1"/>
              <a:t>Authenticating Users</a:t>
            </a:r>
            <a:br>
              <a:rPr lang="en-US" b="1"/>
            </a:br>
            <a:r>
              <a:rPr lang="en-US"/>
              <a:t>To enforce access controls on sensitive data, the system must first know who is trying to access the data. Compromised authentication can render all other security precautions useless. The most basic form of user authentication is challenging users to provide something that they know, such as a password. Ensuring that passwords follow simple rules can greatly increase the security of your system. Stronger authentication methods include requiring users to provide something that they have, such as a token or public key infrastructure (PKI) certificate. An even stronger form of authentication is to identify users through a unique biometric characteristic such as a fingerprint, an iris scan, bone structure patterns, and so on. The Oracle database supports advanced authentication techniques (such as token-, biometric-, and certificate-based identification) through the Advanced Security option. User accounts that are not in use must be locked to prevent attempts to compromise authentication.</a:t>
            </a:r>
          </a:p>
          <a:p>
            <a:pPr lvl="2">
              <a:buSzTx/>
            </a:pPr>
            <a:r>
              <a:rPr lang="en-US" b="1"/>
              <a:t>Monitoring for Suspicious Activity</a:t>
            </a:r>
            <a:br>
              <a:rPr lang="en-US" b="1"/>
            </a:br>
            <a:r>
              <a:rPr lang="en-US"/>
              <a:t>Even authorized and authenticated users can sometimes compromise your system. Identifying unusual database activity (such as an employee who suddenly begins querying large amounts of credit card information, research results, or other sensitive information) can be the first step to detecting information theft. The Oracle database provides a rich set of auditing tools to track user activity and identify suspicious trends.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11 - </a:t>
            </a:r>
            <a:fld id="{B52DB4CA-B82B-426D-9B15-C2D0D96A70DD}" type="slidenum">
              <a:rPr lang="en-US"/>
              <a:pPr/>
              <a:t>8</a:t>
            </a:fld>
            <a:endParaRPr lang="en-US"/>
          </a:p>
        </p:txBody>
      </p:sp>
      <p:sp>
        <p:nvSpPr>
          <p:cNvPr id="319492" name="Rectangle 4"/>
          <p:cNvSpPr>
            <a:spLocks noChangeArrowheads="1" noTextEdit="1"/>
          </p:cNvSpPr>
          <p:nvPr>
            <p:ph type="sldImg"/>
          </p:nvPr>
        </p:nvSpPr>
        <p:spPr>
          <a:ln/>
        </p:spPr>
      </p:sp>
      <p:sp>
        <p:nvSpPr>
          <p:cNvPr id="319493" name="Rectangle 5"/>
          <p:cNvSpPr>
            <a:spLocks noGrp="1" noChangeArrowheads="1"/>
          </p:cNvSpPr>
          <p:nvPr>
            <p:ph type="body" idx="1"/>
          </p:nvPr>
        </p:nvSpPr>
        <p:spPr/>
        <p:txBody>
          <a:bodyPr/>
          <a:lstStyle/>
          <a:p>
            <a:pPr eaLnBrk="0" hangingPunct="0">
              <a:buFontTx/>
              <a:buNone/>
            </a:pPr>
            <a:r>
              <a:rPr lang="en-US">
                <a:cs typeface="Courier New" pitchFamily="49" charset="0"/>
              </a:rPr>
              <a:t>Principle of Least Privilege</a:t>
            </a:r>
            <a:r>
              <a:rPr lang="en-US" b="0">
                <a:cs typeface="Courier New" pitchFamily="49" charset="0"/>
              </a:rPr>
              <a:t> </a:t>
            </a:r>
          </a:p>
          <a:p>
            <a:pPr lvl="1" eaLnBrk="0" hangingPunct="0">
              <a:buFontTx/>
              <a:buNone/>
            </a:pPr>
            <a:r>
              <a:rPr lang="en-US">
                <a:cs typeface="Courier New" pitchFamily="49" charset="0"/>
              </a:rPr>
              <a:t>Apply the principle of least privilege, starting at the lowest levels and continuing at every level. There are always new security exploits that cannot be anticipated. By applying this principle, the possibility of the exploit is reduced and the damage may be contained. </a:t>
            </a:r>
          </a:p>
          <a:p>
            <a:pPr lvl="2"/>
            <a:r>
              <a:rPr lang="en-US" b="1"/>
              <a:t>Install only required software on the machine: </a:t>
            </a:r>
            <a:r>
              <a:rPr lang="en-US"/>
              <a:t>By reducing the number of software packages, you reduce maintenance, upgrades, the possibility of security holes, and software conflicts.</a:t>
            </a:r>
            <a:endParaRPr lang="en-US" b="1"/>
          </a:p>
          <a:p>
            <a:pPr lvl="2"/>
            <a:r>
              <a:rPr lang="en-US" b="1"/>
              <a:t>Activate only required services on the machine: </a:t>
            </a:r>
            <a:r>
              <a:rPr lang="en-US"/>
              <a:t>Fewer services imply fewer open ports and fewer attack vectors. </a:t>
            </a:r>
            <a:endParaRPr lang="en-US" b="1"/>
          </a:p>
          <a:p>
            <a:pPr lvl="2"/>
            <a:r>
              <a:rPr lang="en-US" b="1"/>
              <a:t>Give operating system (OS) and database access to only those users that require access: </a:t>
            </a:r>
            <a:r>
              <a:rPr lang="en-US"/>
              <a:t>Fewer users mean fewer passwords and accounts. This reduces the possibility of open or stale accounts. Fewer accounts make it easier for the administrator to keep the accounts current.</a:t>
            </a:r>
            <a:endParaRPr lang="en-US" b="1"/>
          </a:p>
          <a:p>
            <a:pPr lvl="2"/>
            <a:r>
              <a:rPr lang="en-US" b="1"/>
              <a:t>Limit access to the root or administrator account: </a:t>
            </a:r>
            <a:r>
              <a:rPr lang="en-US"/>
              <a:t>The administrator account must be carefully guarded, audited, and never shared. </a:t>
            </a:r>
            <a:endParaRPr lang="en-US" b="1"/>
          </a:p>
          <a:p>
            <a:pPr lvl="2"/>
            <a:r>
              <a:rPr lang="en-US" b="1"/>
              <a:t>Limit access to the </a:t>
            </a:r>
            <a:r>
              <a:rPr lang="en-US" b="1">
                <a:latin typeface="Courier New" pitchFamily="49" charset="0"/>
              </a:rPr>
              <a:t>SYSDBA</a:t>
            </a:r>
            <a:r>
              <a:rPr lang="en-US" b="1"/>
              <a:t> and </a:t>
            </a:r>
            <a:r>
              <a:rPr lang="en-US" b="1">
                <a:latin typeface="Courier New" pitchFamily="49" charset="0"/>
              </a:rPr>
              <a:t>SYSOPER</a:t>
            </a:r>
            <a:r>
              <a:rPr lang="en-US" b="1"/>
              <a:t> accounts: </a:t>
            </a:r>
            <a:r>
              <a:rPr lang="en-US"/>
              <a:t>Users who require access to these roles must each have their own account and be audited.</a:t>
            </a:r>
            <a:endParaRPr lang="en-US" b="1"/>
          </a:p>
          <a:p>
            <a:pPr lvl="2"/>
            <a:r>
              <a:rPr lang="en-US" b="1"/>
              <a:t>Limit users’ access to only the database objects required to do their jobs:</a:t>
            </a:r>
            <a:r>
              <a:rPr lang="en-US"/>
              <a:t> Users who have access to more objects and services than they require have an opportunity for mischief.</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11 - </a:t>
            </a:r>
            <a:fld id="{27AA844A-3730-4390-9D7F-D6BB53650C52}" type="slidenum">
              <a:rPr lang="en-US"/>
              <a:pPr/>
              <a:t>9</a:t>
            </a:fld>
            <a:endParaRPr lang="en-US"/>
          </a:p>
        </p:txBody>
      </p:sp>
      <p:sp>
        <p:nvSpPr>
          <p:cNvPr id="321540" name="Rectangle 4"/>
          <p:cNvSpPr>
            <a:spLocks noChangeArrowheads="1" noTextEdit="1"/>
          </p:cNvSpPr>
          <p:nvPr>
            <p:ph type="sldImg"/>
          </p:nvPr>
        </p:nvSpPr>
        <p:spPr>
          <a:ln/>
        </p:spPr>
      </p:sp>
      <p:sp>
        <p:nvSpPr>
          <p:cNvPr id="321541" name="Rectangle 5"/>
          <p:cNvSpPr>
            <a:spLocks noGrp="1" noChangeArrowheads="1"/>
          </p:cNvSpPr>
          <p:nvPr>
            <p:ph type="body" idx="1"/>
          </p:nvPr>
        </p:nvSpPr>
        <p:spPr/>
        <p:txBody>
          <a:bodyPr/>
          <a:lstStyle/>
          <a:p>
            <a:r>
              <a:rPr lang="en-US"/>
              <a:t>Applying the Principle of Least Privilege</a:t>
            </a:r>
          </a:p>
          <a:p>
            <a:pPr lvl="1"/>
            <a:r>
              <a:rPr lang="en-US"/>
              <a:t>The principle of least privilege means that a user must be given only those privileges that are required to efficiently complete a task. This reduces the chances of users modifying or viewing data (either accidentally or maliciously) that they do not have the privilege to modify or view.</a:t>
            </a:r>
          </a:p>
          <a:p>
            <a:pPr lvl="1"/>
            <a:r>
              <a:rPr lang="en-US" b="1"/>
              <a:t>Protect the data dictionary:</a:t>
            </a:r>
            <a:r>
              <a:rPr lang="en-US"/>
              <a:t> The </a:t>
            </a:r>
            <a:r>
              <a:rPr lang="en-US">
                <a:solidFill>
                  <a:schemeClr val="bg2"/>
                </a:solidFill>
                <a:latin typeface="Courier New" pitchFamily="49" charset="0"/>
              </a:rPr>
              <a:t>O7_DICTIONARY_ACCESSIBILITY</a:t>
            </a:r>
            <a:r>
              <a:rPr lang="en-US">
                <a:solidFill>
                  <a:schemeClr val="bg2"/>
                </a:solidFill>
              </a:rPr>
              <a:t> parameter is set by default to </a:t>
            </a:r>
            <a:r>
              <a:rPr lang="en-US">
                <a:solidFill>
                  <a:schemeClr val="bg2"/>
                </a:solidFill>
                <a:latin typeface="Courier New" pitchFamily="49" charset="0"/>
              </a:rPr>
              <a:t>FALSE</a:t>
            </a:r>
            <a:r>
              <a:rPr lang="en-US">
                <a:solidFill>
                  <a:schemeClr val="bg2"/>
                </a:solidFill>
              </a:rPr>
              <a:t>. You must not allow this to be changed without a very good reason because it prevents users with the </a:t>
            </a:r>
            <a:r>
              <a:rPr lang="en-US">
                <a:solidFill>
                  <a:schemeClr val="bg2"/>
                </a:solidFill>
                <a:latin typeface="Courier New" pitchFamily="49" charset="0"/>
              </a:rPr>
              <a:t>ANY</a:t>
            </a:r>
            <a:r>
              <a:rPr lang="en-US">
                <a:solidFill>
                  <a:schemeClr val="bg2"/>
                </a:solidFill>
              </a:rPr>
              <a:t> </a:t>
            </a:r>
            <a:r>
              <a:rPr lang="en-US">
                <a:solidFill>
                  <a:schemeClr val="bg2"/>
                </a:solidFill>
                <a:latin typeface="Courier New" pitchFamily="49" charset="0"/>
              </a:rPr>
              <a:t>TABLE</a:t>
            </a:r>
            <a:r>
              <a:rPr lang="en-US">
                <a:solidFill>
                  <a:schemeClr val="bg2"/>
                </a:solidFill>
              </a:rPr>
              <a:t> system privileges from accessing the data dictionary base tables. It also ensures that the </a:t>
            </a:r>
            <a:r>
              <a:rPr lang="en-US">
                <a:solidFill>
                  <a:schemeClr val="bg2"/>
                </a:solidFill>
                <a:latin typeface="Courier New" pitchFamily="49" charset="0"/>
              </a:rPr>
              <a:t>SYS</a:t>
            </a:r>
            <a:r>
              <a:rPr lang="en-US">
                <a:solidFill>
                  <a:schemeClr val="bg2"/>
                </a:solidFill>
              </a:rPr>
              <a:t> user can log in only as </a:t>
            </a:r>
            <a:r>
              <a:rPr lang="en-US">
                <a:solidFill>
                  <a:schemeClr val="bg2"/>
                </a:solidFill>
                <a:latin typeface="Courier New" pitchFamily="49" charset="0"/>
              </a:rPr>
              <a:t>SYSDBA</a:t>
            </a:r>
            <a:r>
              <a:rPr lang="en-US">
                <a:solidFill>
                  <a:schemeClr val="bg2"/>
                </a:solidFill>
              </a:rPr>
              <a:t>.</a:t>
            </a:r>
          </a:p>
          <a:p>
            <a:pPr lvl="1"/>
            <a:r>
              <a:rPr lang="en-US" b="1"/>
              <a:t>Revoke unnecessary privileges from </a:t>
            </a:r>
            <a:r>
              <a:rPr lang="en-US" b="1">
                <a:latin typeface="Courier New" pitchFamily="49" charset="0"/>
              </a:rPr>
              <a:t>PUBLIC</a:t>
            </a:r>
            <a:r>
              <a:rPr lang="en-US" b="1"/>
              <a:t>:</a:t>
            </a:r>
            <a:r>
              <a:rPr lang="en-US">
                <a:solidFill>
                  <a:schemeClr val="bg2"/>
                </a:solidFill>
              </a:rPr>
              <a:t> Several packages are extremely useful to applications that need them, but require proper configuration to be used securely. </a:t>
            </a:r>
            <a:r>
              <a:rPr lang="en-US">
                <a:solidFill>
                  <a:schemeClr val="bg2"/>
                </a:solidFill>
                <a:latin typeface="Courier New" pitchFamily="49" charset="0"/>
              </a:rPr>
              <a:t>PUBLIC</a:t>
            </a:r>
            <a:r>
              <a:rPr lang="en-US">
                <a:solidFill>
                  <a:schemeClr val="bg2"/>
                </a:solidFill>
              </a:rPr>
              <a:t> is granted execute privilege on the following packages: </a:t>
            </a:r>
            <a:r>
              <a:rPr lang="en-US">
                <a:latin typeface="Courier New" pitchFamily="49" charset="0"/>
              </a:rPr>
              <a:t>UTL_SMTP</a:t>
            </a:r>
            <a:r>
              <a:rPr lang="en-US"/>
              <a:t>, </a:t>
            </a:r>
            <a:r>
              <a:rPr lang="en-US">
                <a:latin typeface="Courier New" pitchFamily="49" charset="0"/>
              </a:rPr>
              <a:t>UTL_TCP</a:t>
            </a:r>
            <a:r>
              <a:rPr lang="en-US"/>
              <a:t>, </a:t>
            </a:r>
            <a:r>
              <a:rPr lang="en-US">
                <a:latin typeface="Courier New" pitchFamily="49" charset="0"/>
              </a:rPr>
              <a:t>UTL_HTTP</a:t>
            </a:r>
            <a:r>
              <a:rPr lang="en-US"/>
              <a:t>, and </a:t>
            </a:r>
            <a:r>
              <a:rPr lang="en-US">
                <a:latin typeface="Courier New" pitchFamily="49" charset="0"/>
              </a:rPr>
              <a:t>UTL_FILE</a:t>
            </a:r>
            <a:r>
              <a:rPr lang="en-US"/>
              <a:t>. In Oracle Database 11</a:t>
            </a:r>
            <a:r>
              <a:rPr lang="en-US" i="1"/>
              <a:t>g</a:t>
            </a:r>
            <a:r>
              <a:rPr lang="en-US"/>
              <a:t>, network access is controlled by an access control list (ACL) that may be configured to allow certain users access to specific network services. Network access is denied by default. An ACL must be created to allow network access. File through </a:t>
            </a:r>
            <a:r>
              <a:rPr lang="en-US">
                <a:latin typeface="Courier New" pitchFamily="49" charset="0"/>
              </a:rPr>
              <a:t>UTL_FILE</a:t>
            </a:r>
            <a:r>
              <a:rPr lang="en-US"/>
              <a:t> access is controlled at two levels: at the OS level with permissions on files and directories, and in the database by </a:t>
            </a:r>
            <a:r>
              <a:rPr lang="en-US">
                <a:latin typeface="Courier New" pitchFamily="49" charset="0"/>
              </a:rPr>
              <a:t>DIRECTORY</a:t>
            </a:r>
            <a:r>
              <a:rPr lang="en-US"/>
              <a:t> objects that allow access to specific file system directories.The </a:t>
            </a:r>
            <a:r>
              <a:rPr lang="en-US">
                <a:latin typeface="Courier New" pitchFamily="49" charset="0"/>
              </a:rPr>
              <a:t>DIRECTORY</a:t>
            </a:r>
            <a:r>
              <a:rPr lang="en-US"/>
              <a:t> object may be granted to a user for read or for read and write. Execute privileges on other PL/SQL packages should be carefully controlled.</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76482" name="Title_Gray_Number"/>
          <p:cNvSpPr>
            <a:spLocks noChangeArrowheads="1"/>
          </p:cNvSpPr>
          <p:nvPr/>
        </p:nvSpPr>
        <p:spPr bwMode="gray">
          <a:xfrm>
            <a:off x="3505200" y="952500"/>
            <a:ext cx="2057400" cy="4318000"/>
          </a:xfrm>
          <a:prstGeom prst="rect">
            <a:avLst/>
          </a:prstGeom>
          <a:solidFill>
            <a:srgbClr val="FFFFFF"/>
          </a:solidFill>
          <a:ln w="9525">
            <a:solidFill>
              <a:srgbClr val="FFFFFF"/>
            </a:solidFill>
            <a:miter lim="800000"/>
            <a:headEnd/>
            <a:tailEnd/>
          </a:ln>
          <a:effectLst/>
        </p:spPr>
        <p:txBody>
          <a:bodyPr wrap="none" lIns="12700" tIns="12700" rIns="12700" bIns="12700" anchor="ctr"/>
          <a:lstStyle/>
          <a:p>
            <a:pPr defTabSz="228600">
              <a:spcBef>
                <a:spcPct val="0"/>
              </a:spcBef>
              <a:buClr>
                <a:srgbClr val="000000"/>
              </a:buClr>
            </a:pPr>
            <a:r>
              <a:rPr lang="en-US" sz="27700" b="1">
                <a:solidFill>
                  <a:srgbClr val="CCCCCC"/>
                </a:solidFill>
              </a:rPr>
              <a:t>11</a:t>
            </a:r>
          </a:p>
        </p:txBody>
      </p:sp>
      <p:sp>
        <p:nvSpPr>
          <p:cNvPr id="276483" name="Default_Title"/>
          <p:cNvSpPr>
            <a:spLocks noGrp="1" noChangeArrowheads="1"/>
          </p:cNvSpPr>
          <p:nvPr>
            <p:ph type="ctrTitle"/>
          </p:nvPr>
        </p:nvSpPr>
        <p:spPr>
          <a:xfrm>
            <a:off x="914400" y="2667000"/>
            <a:ext cx="7315200" cy="685800"/>
          </a:xfrm>
        </p:spPr>
        <p:txBody>
          <a:bodyPr/>
          <a:lstStyle>
            <a:lvl1pPr>
              <a:spcBef>
                <a:spcPct val="0"/>
              </a:spcBef>
              <a:defRPr/>
            </a:lvl1pPr>
          </a:lstStyle>
          <a:p>
            <a:r>
              <a:rPr lang="en-US"/>
              <a:t>&lt;Insert Lesson, Module, Course Title&gt;</a:t>
            </a:r>
          </a:p>
        </p:txBody>
      </p:sp>
      <p:sp>
        <p:nvSpPr>
          <p:cNvPr id="276484" name="Title_PlaceholderSubtitle"/>
          <p:cNvSpPr>
            <a:spLocks noGrp="1" noChangeArrowheads="1"/>
          </p:cNvSpPr>
          <p:nvPr>
            <p:ph type="subTitle" idx="1"/>
          </p:nvPr>
        </p:nvSpPr>
        <p:spPr>
          <a:xfrm>
            <a:off x="927100" y="4419600"/>
            <a:ext cx="7302500" cy="431800"/>
          </a:xfrm>
        </p:spPr>
        <p:txBody>
          <a:bodyPr/>
          <a:lstStyle>
            <a:lvl1pPr algn="ctr">
              <a:defRPr/>
            </a:lvl1pPr>
          </a:lstStyle>
          <a:p>
            <a:r>
              <a:rPr lang="en-US"/>
              <a:t>&lt;Insert Subtitle&gt;</a:t>
            </a:r>
          </a:p>
        </p:txBody>
      </p:sp>
      <p:pic>
        <p:nvPicPr>
          <p:cNvPr id="276501" name="Picture 21"/>
          <p:cNvPicPr>
            <a:picLocks noChangeAspect="1" noChangeArrowheads="1"/>
          </p:cNvPicPr>
          <p:nvPr/>
        </p:nvPicPr>
        <p:blipFill>
          <a:blip r:embed="rId2" cstate="print"/>
          <a:srcRect/>
          <a:stretch>
            <a:fillRect/>
          </a:stretch>
        </p:blipFill>
        <p:spPr bwMode="auto">
          <a:xfrm>
            <a:off x="0" y="6370638"/>
            <a:ext cx="9144000" cy="271462"/>
          </a:xfrm>
          <a:prstGeom prst="rect">
            <a:avLst/>
          </a:prstGeom>
          <a:noFill/>
          <a:ln w="9525">
            <a:noFill/>
            <a:miter lim="800000"/>
            <a:headEnd/>
            <a:tailEnd/>
          </a:ln>
        </p:spPr>
      </p:pic>
      <p:sp>
        <p:nvSpPr>
          <p:cNvPr id="276516" name="Slide_Copyright"/>
          <p:cNvSpPr>
            <a:spLocks noChangeArrowheads="1"/>
          </p:cNvSpPr>
          <p:nvPr/>
        </p:nvSpPr>
        <p:spPr bwMode="auto">
          <a:xfrm>
            <a:off x="2517775" y="6654800"/>
            <a:ext cx="4102100" cy="190500"/>
          </a:xfrm>
          <a:prstGeom prst="rect">
            <a:avLst/>
          </a:prstGeom>
          <a:noFill/>
          <a:ln w="9525">
            <a:noFill/>
            <a:miter lim="800000"/>
            <a:headEnd/>
            <a:tailEnd/>
          </a:ln>
          <a:effectLst/>
        </p:spPr>
        <p:txBody>
          <a:bodyPr wrap="none" anchor="ctr"/>
          <a:lstStyle/>
          <a:p>
            <a:pPr>
              <a:spcBef>
                <a:spcPct val="0"/>
              </a:spcBef>
              <a:buClrTx/>
              <a:buFontTx/>
              <a:buNone/>
            </a:pPr>
            <a:r>
              <a:rPr lang="en-US">
                <a:solidFill>
                  <a:schemeClr val="tx1"/>
                </a:solidFill>
                <a:latin typeface="Arial" pitchFamily="34" charset="0"/>
              </a:rPr>
              <a:t>Copyright © 2007, Oracle. All rights reserved.</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8438" y="439738"/>
            <a:ext cx="1979612" cy="29876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439738"/>
            <a:ext cx="5786438" cy="29876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76400"/>
            <a:ext cx="3883025" cy="17510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5025" y="1676400"/>
            <a:ext cx="3883025" cy="17510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5459" name="Slide_PlaceholderText"/>
          <p:cNvSpPr>
            <a:spLocks noGrp="1" noChangeArrowheads="1"/>
          </p:cNvSpPr>
          <p:nvPr>
            <p:ph type="body" idx="1"/>
          </p:nvPr>
        </p:nvSpPr>
        <p:spPr bwMode="auto">
          <a:xfrm>
            <a:off x="609600" y="1676400"/>
            <a:ext cx="7918450" cy="1751013"/>
          </a:xfrm>
          <a:prstGeom prst="rect">
            <a:avLst/>
          </a:prstGeom>
          <a:noFill/>
          <a:ln w="9525">
            <a:noFill/>
            <a:miter lim="800000"/>
            <a:headEnd/>
            <a:tailEnd/>
          </a:ln>
          <a:effectLst/>
        </p:spPr>
        <p:txBody>
          <a:bodyPr vert="horz" wrap="square" lIns="12700" tIns="12700" rIns="12700" bIns="1270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275469" name="Picture 13"/>
          <p:cNvPicPr>
            <a:picLocks noChangeAspect="1" noChangeArrowheads="1"/>
          </p:cNvPicPr>
          <p:nvPr/>
        </p:nvPicPr>
        <p:blipFill>
          <a:blip r:embed="rId13" cstate="print"/>
          <a:srcRect/>
          <a:stretch>
            <a:fillRect/>
          </a:stretch>
        </p:blipFill>
        <p:spPr bwMode="auto">
          <a:xfrm>
            <a:off x="0" y="6370638"/>
            <a:ext cx="9144000" cy="271462"/>
          </a:xfrm>
          <a:prstGeom prst="rect">
            <a:avLst/>
          </a:prstGeom>
          <a:noFill/>
          <a:ln w="9525">
            <a:noFill/>
            <a:miter lim="800000"/>
            <a:headEnd/>
            <a:tailEnd/>
          </a:ln>
        </p:spPr>
      </p:pic>
      <p:sp>
        <p:nvSpPr>
          <p:cNvPr id="275462" name="Slide_Copyright"/>
          <p:cNvSpPr>
            <a:spLocks noChangeArrowheads="1"/>
          </p:cNvSpPr>
          <p:nvPr/>
        </p:nvSpPr>
        <p:spPr bwMode="auto">
          <a:xfrm>
            <a:off x="2517775" y="6654800"/>
            <a:ext cx="4102100" cy="190500"/>
          </a:xfrm>
          <a:prstGeom prst="rect">
            <a:avLst/>
          </a:prstGeom>
          <a:noFill/>
          <a:ln w="9525">
            <a:noFill/>
            <a:miter lim="800000"/>
            <a:headEnd/>
            <a:tailEnd/>
          </a:ln>
          <a:effectLst/>
        </p:spPr>
        <p:txBody>
          <a:bodyPr wrap="none" anchor="ctr"/>
          <a:lstStyle/>
          <a:p>
            <a:pPr>
              <a:spcBef>
                <a:spcPct val="0"/>
              </a:spcBef>
              <a:buClrTx/>
              <a:buFontTx/>
              <a:buNone/>
            </a:pPr>
            <a:r>
              <a:rPr lang="en-US">
                <a:solidFill>
                  <a:schemeClr val="tx1"/>
                </a:solidFill>
                <a:latin typeface="Arial" pitchFamily="34" charset="0"/>
              </a:rPr>
              <a:t>Copyright © 2007, Oracle. All rights reserved.</a:t>
            </a:r>
          </a:p>
        </p:txBody>
      </p:sp>
      <p:sp>
        <p:nvSpPr>
          <p:cNvPr id="275458" name="Slide_PlaceholderTitle"/>
          <p:cNvSpPr>
            <a:spLocks noGrp="1" noChangeArrowheads="1"/>
          </p:cNvSpPr>
          <p:nvPr>
            <p:ph type="title"/>
          </p:nvPr>
        </p:nvSpPr>
        <p:spPr bwMode="auto">
          <a:xfrm>
            <a:off x="609600" y="439738"/>
            <a:ext cx="7918450" cy="876300"/>
          </a:xfrm>
          <a:prstGeom prst="rect">
            <a:avLst/>
          </a:prstGeom>
          <a:noFill/>
          <a:ln w="9525">
            <a:noFill/>
            <a:miter lim="800000"/>
            <a:headEnd/>
            <a:tailEnd/>
          </a:ln>
          <a:effectLst/>
        </p:spPr>
        <p:txBody>
          <a:bodyPr vert="horz" wrap="square" lIns="12700" tIns="12700" rIns="12700" bIns="12700" numCol="1" anchor="t" anchorCtr="0" compatLnSpc="1">
            <a:prstTxWarp prst="textNoShape">
              <a:avLst/>
            </a:prstTxWarp>
          </a:bodyPr>
          <a:lstStyle/>
          <a:p>
            <a:pPr lvl="0"/>
            <a:r>
              <a:rPr lang="en-US" smtClean="0"/>
              <a:t>Click to edit Master title style </a:t>
            </a:r>
          </a:p>
        </p:txBody>
      </p:sp>
      <p:sp>
        <p:nvSpPr>
          <p:cNvPr id="275486" name="Slide_Page_Number"/>
          <p:cNvSpPr>
            <a:spLocks noChangeArrowheads="1"/>
          </p:cNvSpPr>
          <p:nvPr/>
        </p:nvSpPr>
        <p:spPr bwMode="auto">
          <a:xfrm>
            <a:off x="457200" y="6654800"/>
            <a:ext cx="965200" cy="182563"/>
          </a:xfrm>
          <a:prstGeom prst="rect">
            <a:avLst/>
          </a:prstGeom>
          <a:noFill/>
          <a:ln w="9525">
            <a:noFill/>
            <a:miter lim="800000"/>
            <a:headEnd/>
            <a:tailEnd/>
          </a:ln>
          <a:effectLst/>
        </p:spPr>
        <p:txBody>
          <a:bodyPr wrap="none" anchor="ctr"/>
          <a:lstStyle/>
          <a:p>
            <a:pPr algn="just">
              <a:spcBef>
                <a:spcPct val="0"/>
              </a:spcBef>
              <a:buClrTx/>
              <a:buFontTx/>
              <a:buNone/>
            </a:pPr>
            <a:r>
              <a:rPr lang="en-US">
                <a:solidFill>
                  <a:schemeClr val="tx1"/>
                </a:solidFill>
                <a:latin typeface="Arial" pitchFamily="34" charset="0"/>
              </a:rPr>
              <a:t>11 - </a:t>
            </a:r>
            <a:fld id="{451E21E0-C7B2-428D-8439-CA06B37D6C94}" type="slidenum">
              <a:rPr lang="en-US">
                <a:solidFill>
                  <a:schemeClr val="tx1"/>
                </a:solidFill>
                <a:latin typeface="Arial" pitchFamily="34" charset="0"/>
              </a:rPr>
              <a:pPr algn="just">
                <a:spcBef>
                  <a:spcPct val="0"/>
                </a:spcBef>
                <a:buClrTx/>
                <a:buFontTx/>
                <a:buNone/>
              </a:pPr>
              <a:t>‹#›</a:t>
            </a:fld>
            <a:endParaRPr lang="en-US">
              <a:solidFill>
                <a:schemeClr val="tx1"/>
              </a:solidFill>
              <a:latin typeface="Arial" pitchFamily="34" charset="0"/>
            </a:endParaRPr>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Lst>
  <p:txStyles>
    <p:titleStyle>
      <a:lvl1pPr algn="ctr" defTabSz="228600" rtl="0" fontAlgn="base">
        <a:spcBef>
          <a:spcPct val="20000"/>
        </a:spcBef>
        <a:spcAft>
          <a:spcPct val="0"/>
        </a:spcAft>
        <a:buClr>
          <a:srgbClr val="000000"/>
        </a:buClr>
        <a:buFont typeface="Arial" pitchFamily="34" charset="0"/>
        <a:defRPr sz="2600" b="1">
          <a:solidFill>
            <a:schemeClr val="tx1"/>
          </a:solidFill>
          <a:latin typeface="+mj-lt"/>
          <a:ea typeface="+mj-ea"/>
          <a:cs typeface="+mj-cs"/>
        </a:defRPr>
      </a:lvl1pPr>
      <a:lvl2pPr algn="ctr" defTabSz="228600" rtl="0" fontAlgn="base">
        <a:spcBef>
          <a:spcPct val="20000"/>
        </a:spcBef>
        <a:spcAft>
          <a:spcPct val="0"/>
        </a:spcAft>
        <a:buClr>
          <a:srgbClr val="000000"/>
        </a:buClr>
        <a:buFont typeface="Arial" pitchFamily="34" charset="0"/>
        <a:defRPr sz="2600" b="1">
          <a:solidFill>
            <a:schemeClr val="tx1"/>
          </a:solidFill>
          <a:latin typeface="Arial" pitchFamily="34" charset="0"/>
        </a:defRPr>
      </a:lvl2pPr>
      <a:lvl3pPr algn="ctr" defTabSz="228600" rtl="0" fontAlgn="base">
        <a:spcBef>
          <a:spcPct val="20000"/>
        </a:spcBef>
        <a:spcAft>
          <a:spcPct val="0"/>
        </a:spcAft>
        <a:buClr>
          <a:srgbClr val="000000"/>
        </a:buClr>
        <a:buFont typeface="Arial" pitchFamily="34" charset="0"/>
        <a:defRPr sz="2600" b="1">
          <a:solidFill>
            <a:schemeClr val="tx1"/>
          </a:solidFill>
          <a:latin typeface="Arial" pitchFamily="34" charset="0"/>
        </a:defRPr>
      </a:lvl3pPr>
      <a:lvl4pPr algn="ctr" defTabSz="228600" rtl="0" fontAlgn="base">
        <a:spcBef>
          <a:spcPct val="20000"/>
        </a:spcBef>
        <a:spcAft>
          <a:spcPct val="0"/>
        </a:spcAft>
        <a:buClr>
          <a:srgbClr val="000000"/>
        </a:buClr>
        <a:buFont typeface="Arial" pitchFamily="34" charset="0"/>
        <a:defRPr sz="2600" b="1">
          <a:solidFill>
            <a:schemeClr val="tx1"/>
          </a:solidFill>
          <a:latin typeface="Arial" pitchFamily="34" charset="0"/>
        </a:defRPr>
      </a:lvl4pPr>
      <a:lvl5pPr algn="ctr" defTabSz="228600" rtl="0" fontAlgn="base">
        <a:spcBef>
          <a:spcPct val="20000"/>
        </a:spcBef>
        <a:spcAft>
          <a:spcPct val="0"/>
        </a:spcAft>
        <a:buClr>
          <a:srgbClr val="000000"/>
        </a:buClr>
        <a:buFont typeface="Arial" pitchFamily="34" charset="0"/>
        <a:defRPr sz="2600" b="1">
          <a:solidFill>
            <a:schemeClr val="tx1"/>
          </a:solidFill>
          <a:latin typeface="Arial" pitchFamily="34" charset="0"/>
        </a:defRPr>
      </a:lvl5pPr>
      <a:lvl6pPr marL="457200" algn="ctr" defTabSz="228600" rtl="0" fontAlgn="base">
        <a:spcBef>
          <a:spcPct val="20000"/>
        </a:spcBef>
        <a:spcAft>
          <a:spcPct val="0"/>
        </a:spcAft>
        <a:buClr>
          <a:srgbClr val="000000"/>
        </a:buClr>
        <a:buFont typeface="Arial" pitchFamily="34" charset="0"/>
        <a:defRPr sz="2600" b="1">
          <a:solidFill>
            <a:schemeClr val="tx1"/>
          </a:solidFill>
          <a:latin typeface="Arial" pitchFamily="34" charset="0"/>
        </a:defRPr>
      </a:lvl6pPr>
      <a:lvl7pPr marL="914400" algn="ctr" defTabSz="228600" rtl="0" fontAlgn="base">
        <a:spcBef>
          <a:spcPct val="20000"/>
        </a:spcBef>
        <a:spcAft>
          <a:spcPct val="0"/>
        </a:spcAft>
        <a:buClr>
          <a:srgbClr val="000000"/>
        </a:buClr>
        <a:buFont typeface="Arial" pitchFamily="34" charset="0"/>
        <a:defRPr sz="2600" b="1">
          <a:solidFill>
            <a:schemeClr val="tx1"/>
          </a:solidFill>
          <a:latin typeface="Arial" pitchFamily="34" charset="0"/>
        </a:defRPr>
      </a:lvl7pPr>
      <a:lvl8pPr marL="1371600" algn="ctr" defTabSz="228600" rtl="0" fontAlgn="base">
        <a:spcBef>
          <a:spcPct val="20000"/>
        </a:spcBef>
        <a:spcAft>
          <a:spcPct val="0"/>
        </a:spcAft>
        <a:buClr>
          <a:srgbClr val="000000"/>
        </a:buClr>
        <a:buFont typeface="Arial" pitchFamily="34" charset="0"/>
        <a:defRPr sz="2600" b="1">
          <a:solidFill>
            <a:schemeClr val="tx1"/>
          </a:solidFill>
          <a:latin typeface="Arial" pitchFamily="34" charset="0"/>
        </a:defRPr>
      </a:lvl8pPr>
      <a:lvl9pPr marL="1828800" algn="ctr" defTabSz="228600" rtl="0" fontAlgn="base">
        <a:spcBef>
          <a:spcPct val="20000"/>
        </a:spcBef>
        <a:spcAft>
          <a:spcPct val="0"/>
        </a:spcAft>
        <a:buClr>
          <a:srgbClr val="000000"/>
        </a:buClr>
        <a:buFont typeface="Arial" pitchFamily="34" charset="0"/>
        <a:defRPr sz="2600" b="1">
          <a:solidFill>
            <a:schemeClr val="tx1"/>
          </a:solidFill>
          <a:latin typeface="Arial" pitchFamily="34" charset="0"/>
        </a:defRPr>
      </a:lvl9pPr>
    </p:titleStyle>
    <p:bodyStyle>
      <a:lvl1pPr algn="l" defTabSz="228600" rtl="0" fontAlgn="base">
        <a:spcBef>
          <a:spcPct val="20000"/>
        </a:spcBef>
        <a:spcAft>
          <a:spcPct val="0"/>
        </a:spcAft>
        <a:buClr>
          <a:srgbClr val="000000"/>
        </a:buClr>
        <a:buFont typeface="Arial" pitchFamily="34" charset="0"/>
        <a:defRPr sz="2200" b="1">
          <a:solidFill>
            <a:schemeClr val="tx1"/>
          </a:solidFill>
          <a:latin typeface="+mn-lt"/>
          <a:ea typeface="+mn-ea"/>
          <a:cs typeface="+mn-cs"/>
        </a:defRPr>
      </a:lvl1pPr>
      <a:lvl2pPr marL="461963" indent="-347663" algn="l" defTabSz="228600" rtl="0" fontAlgn="base">
        <a:spcBef>
          <a:spcPct val="20000"/>
        </a:spcBef>
        <a:spcAft>
          <a:spcPct val="0"/>
        </a:spcAft>
        <a:buClr>
          <a:srgbClr val="FF0000"/>
        </a:buClr>
        <a:buFont typeface="Arial" pitchFamily="34" charset="0"/>
        <a:buChar char="•"/>
        <a:defRPr sz="2200" b="1">
          <a:solidFill>
            <a:schemeClr val="tx1"/>
          </a:solidFill>
          <a:latin typeface="+mn-lt"/>
        </a:defRPr>
      </a:lvl2pPr>
      <a:lvl3pPr marL="909638" indent="-331788" algn="l" defTabSz="228600" rtl="0" fontAlgn="base">
        <a:spcBef>
          <a:spcPct val="20000"/>
        </a:spcBef>
        <a:spcAft>
          <a:spcPct val="0"/>
        </a:spcAft>
        <a:buClr>
          <a:srgbClr val="FF0000"/>
        </a:buClr>
        <a:buFont typeface="Arial" pitchFamily="34" charset="0"/>
        <a:buChar char="–"/>
        <a:defRPr sz="2000" b="1">
          <a:solidFill>
            <a:schemeClr val="tx1"/>
          </a:solidFill>
          <a:latin typeface="+mn-lt"/>
        </a:defRPr>
      </a:lvl3pPr>
      <a:lvl4pPr marL="1255713" indent="-231775" algn="l" defTabSz="228600" rtl="0" fontAlgn="base">
        <a:spcBef>
          <a:spcPct val="20000"/>
        </a:spcBef>
        <a:spcAft>
          <a:spcPct val="0"/>
        </a:spcAft>
        <a:buClr>
          <a:schemeClr val="accent2"/>
        </a:buClr>
        <a:buSzPct val="45000"/>
        <a:buFont typeface="Arial" pitchFamily="34" charset="0"/>
        <a:buChar char="—"/>
        <a:defRPr b="1">
          <a:solidFill>
            <a:schemeClr val="tx1"/>
          </a:solidFill>
          <a:latin typeface="+mn-lt"/>
        </a:defRPr>
      </a:lvl4pPr>
      <a:lvl5pPr marL="1601788" indent="-230188" algn="l" defTabSz="228600" rtl="0" fontAlgn="base">
        <a:spcBef>
          <a:spcPct val="20000"/>
        </a:spcBef>
        <a:spcAft>
          <a:spcPct val="0"/>
        </a:spcAft>
        <a:buClr>
          <a:schemeClr val="accent2"/>
        </a:buClr>
        <a:buSzPct val="55000"/>
        <a:buFont typeface="Arial" pitchFamily="34" charset="0"/>
        <a:buChar char="—"/>
        <a:defRPr sz="1600" b="1">
          <a:solidFill>
            <a:schemeClr val="tx1"/>
          </a:solidFill>
          <a:latin typeface="+mn-lt"/>
        </a:defRPr>
      </a:lvl5pPr>
      <a:lvl6pPr marL="2058988" indent="-230188" algn="l" defTabSz="228600" rtl="0" fontAlgn="base">
        <a:spcBef>
          <a:spcPct val="20000"/>
        </a:spcBef>
        <a:spcAft>
          <a:spcPct val="0"/>
        </a:spcAft>
        <a:buClr>
          <a:schemeClr val="accent2"/>
        </a:buClr>
        <a:buSzPct val="55000"/>
        <a:buFont typeface="Arial" pitchFamily="34" charset="0"/>
        <a:buChar char="—"/>
        <a:defRPr sz="1600" b="1">
          <a:solidFill>
            <a:schemeClr val="tx1"/>
          </a:solidFill>
          <a:latin typeface="+mn-lt"/>
        </a:defRPr>
      </a:lvl6pPr>
      <a:lvl7pPr marL="2516188" indent="-230188" algn="l" defTabSz="228600" rtl="0" fontAlgn="base">
        <a:spcBef>
          <a:spcPct val="20000"/>
        </a:spcBef>
        <a:spcAft>
          <a:spcPct val="0"/>
        </a:spcAft>
        <a:buClr>
          <a:schemeClr val="accent2"/>
        </a:buClr>
        <a:buSzPct val="55000"/>
        <a:buFont typeface="Arial" pitchFamily="34" charset="0"/>
        <a:buChar char="—"/>
        <a:defRPr sz="1600" b="1">
          <a:solidFill>
            <a:schemeClr val="tx1"/>
          </a:solidFill>
          <a:latin typeface="+mn-lt"/>
        </a:defRPr>
      </a:lvl7pPr>
      <a:lvl8pPr marL="2973388" indent="-230188" algn="l" defTabSz="228600" rtl="0" fontAlgn="base">
        <a:spcBef>
          <a:spcPct val="20000"/>
        </a:spcBef>
        <a:spcAft>
          <a:spcPct val="0"/>
        </a:spcAft>
        <a:buClr>
          <a:schemeClr val="accent2"/>
        </a:buClr>
        <a:buSzPct val="55000"/>
        <a:buFont typeface="Arial" pitchFamily="34" charset="0"/>
        <a:buChar char="—"/>
        <a:defRPr sz="1600" b="1">
          <a:solidFill>
            <a:schemeClr val="tx1"/>
          </a:solidFill>
          <a:latin typeface="+mn-lt"/>
        </a:defRPr>
      </a:lvl8pPr>
      <a:lvl9pPr marL="3430588" indent="-230188" algn="l" defTabSz="228600" rtl="0" fontAlgn="base">
        <a:spcBef>
          <a:spcPct val="20000"/>
        </a:spcBef>
        <a:spcAft>
          <a:spcPct val="0"/>
        </a:spcAft>
        <a:buClr>
          <a:schemeClr val="accent2"/>
        </a:buClr>
        <a:buSzPct val="55000"/>
        <a:buFont typeface="Arial" pitchFamily="34" charset="0"/>
        <a:buChar char="—"/>
        <a:defRPr sz="16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6.xml"/><Relationship Id="rId5" Type="http://schemas.openxmlformats.org/officeDocument/2006/relationships/image" Target="../media/image10.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6.xml"/><Relationship Id="rId5" Type="http://schemas.openxmlformats.org/officeDocument/2006/relationships/image" Target="../media/image14.png"/><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6.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Rectangle 2"/>
          <p:cNvSpPr>
            <a:spLocks noGrp="1" noChangeArrowheads="1"/>
          </p:cNvSpPr>
          <p:nvPr>
            <p:ph type="ctrTitle"/>
          </p:nvPr>
        </p:nvSpPr>
        <p:spPr/>
        <p:txBody>
          <a:bodyPr/>
          <a:lstStyle/>
          <a:p>
            <a:r>
              <a:rPr lang="en-US"/>
              <a:t>Implementing Oracle Database Security</a:t>
            </a:r>
          </a:p>
        </p:txBody>
      </p:sp>
      <p:sp>
        <p:nvSpPr>
          <p:cNvPr id="304131" name="Line 3"/>
          <p:cNvSpPr>
            <a:spLocks noChangeShapeType="1"/>
          </p:cNvSpPr>
          <p:nvPr/>
        </p:nvSpPr>
        <p:spPr bwMode="auto">
          <a:xfrm>
            <a:off x="1828800" y="4495800"/>
            <a:ext cx="990600" cy="0"/>
          </a:xfrm>
          <a:prstGeom prst="line">
            <a:avLst/>
          </a:prstGeom>
          <a:noFill/>
          <a:ln w="9525">
            <a:noFill/>
            <a:round/>
            <a:headEnd/>
            <a:tailEnd type="triangle" w="med" len="med"/>
          </a:ln>
          <a:effectLst/>
        </p:spPr>
        <p:txBody>
          <a:bodyPr lIns="12700" tIns="12700" rIns="12700" bIns="12700">
            <a:spAutoFit/>
          </a:bodyPr>
          <a:lstStyle/>
          <a:p>
            <a:endParaRPr lang="en-US"/>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2562" name="Rectangle 2"/>
          <p:cNvSpPr>
            <a:spLocks noGrp="1" noChangeArrowheads="1"/>
          </p:cNvSpPr>
          <p:nvPr>
            <p:ph type="title"/>
          </p:nvPr>
        </p:nvSpPr>
        <p:spPr/>
        <p:txBody>
          <a:bodyPr/>
          <a:lstStyle/>
          <a:p>
            <a:r>
              <a:rPr lang="en-US"/>
              <a:t>Apply the Principle of Least Privilege </a:t>
            </a:r>
            <a:br>
              <a:rPr lang="en-US"/>
            </a:br>
            <a:r>
              <a:rPr lang="en-US"/>
              <a:t>Full Notes Page</a:t>
            </a: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618" name="Rectangle 1026"/>
          <p:cNvSpPr>
            <a:spLocks noGrp="1" noChangeArrowheads="1"/>
          </p:cNvSpPr>
          <p:nvPr>
            <p:ph type="title"/>
          </p:nvPr>
        </p:nvSpPr>
        <p:spPr/>
        <p:txBody>
          <a:bodyPr/>
          <a:lstStyle/>
          <a:p>
            <a:r>
              <a:rPr lang="en-US"/>
              <a:t>Protect Privileged Accounts</a:t>
            </a:r>
            <a:endParaRPr lang="en-US" i="1" u="sng">
              <a:solidFill>
                <a:srgbClr val="0000FF"/>
              </a:solidFill>
            </a:endParaRPr>
          </a:p>
        </p:txBody>
      </p:sp>
      <p:sp>
        <p:nvSpPr>
          <p:cNvPr id="367619" name="Rectangle 1027"/>
          <p:cNvSpPr>
            <a:spLocks noGrp="1" noChangeArrowheads="1"/>
          </p:cNvSpPr>
          <p:nvPr>
            <p:ph type="body" idx="1"/>
          </p:nvPr>
        </p:nvSpPr>
        <p:spPr>
          <a:xfrm>
            <a:off x="609600" y="1676400"/>
            <a:ext cx="7918450" cy="2259013"/>
          </a:xfrm>
        </p:spPr>
        <p:txBody>
          <a:bodyPr/>
          <a:lstStyle/>
          <a:p>
            <a:r>
              <a:rPr lang="en-US"/>
              <a:t>Privileged accounts can be protected by:</a:t>
            </a:r>
          </a:p>
          <a:p>
            <a:pPr lvl="1"/>
            <a:r>
              <a:rPr lang="en-US"/>
              <a:t>Using password file with case-sensitive passwords</a:t>
            </a:r>
          </a:p>
          <a:p>
            <a:pPr lvl="1"/>
            <a:r>
              <a:rPr lang="en-US"/>
              <a:t>Enabling strong authentication for administrator roles</a:t>
            </a:r>
          </a:p>
          <a:p>
            <a:pPr lvl="2"/>
            <a:r>
              <a:rPr lang="en-US"/>
              <a:t>Grant administrator roles in Oracle Internet Directory</a:t>
            </a:r>
          </a:p>
          <a:p>
            <a:pPr lvl="2"/>
            <a:r>
              <a:rPr lang="en-US"/>
              <a:t>Use Kerberos tickets</a:t>
            </a:r>
          </a:p>
          <a:p>
            <a:pPr lvl="2"/>
            <a:r>
              <a:rPr lang="en-US"/>
              <a:t>Use certificates with SSL</a:t>
            </a:r>
          </a:p>
        </p:txBody>
      </p:sp>
      <p:sp>
        <p:nvSpPr>
          <p:cNvPr id="367622" name="Line 1030"/>
          <p:cNvSpPr>
            <a:spLocks noChangeShapeType="1"/>
          </p:cNvSpPr>
          <p:nvPr/>
        </p:nvSpPr>
        <p:spPr bwMode="auto">
          <a:xfrm>
            <a:off x="4616450" y="5168900"/>
            <a:ext cx="2470150" cy="0"/>
          </a:xfrm>
          <a:prstGeom prst="line">
            <a:avLst/>
          </a:prstGeom>
          <a:noFill/>
          <a:ln w="28575">
            <a:solidFill>
              <a:schemeClr val="tx1"/>
            </a:solidFill>
            <a:round/>
            <a:headEnd/>
            <a:tailEnd type="triangle" w="sm" len="sm"/>
          </a:ln>
          <a:effectLst/>
        </p:spPr>
        <p:txBody>
          <a:bodyPr lIns="12700" tIns="12700" rIns="12700" bIns="12700">
            <a:spAutoFit/>
          </a:bodyPr>
          <a:lstStyle/>
          <a:p>
            <a:endParaRPr lang="en-US"/>
          </a:p>
        </p:txBody>
      </p:sp>
      <p:pic>
        <p:nvPicPr>
          <p:cNvPr id="367623" name="Picture 1031" descr="Dbase, Solid gray"/>
          <p:cNvPicPr>
            <a:picLocks noChangeAspect="1" noChangeArrowheads="1"/>
          </p:cNvPicPr>
          <p:nvPr/>
        </p:nvPicPr>
        <p:blipFill>
          <a:blip r:embed="rId3" cstate="print"/>
          <a:srcRect/>
          <a:stretch>
            <a:fillRect/>
          </a:stretch>
        </p:blipFill>
        <p:spPr bwMode="gray">
          <a:xfrm>
            <a:off x="7086600" y="4529138"/>
            <a:ext cx="1143000" cy="1465262"/>
          </a:xfrm>
          <a:prstGeom prst="rect">
            <a:avLst/>
          </a:prstGeom>
          <a:noFill/>
        </p:spPr>
      </p:pic>
      <p:pic>
        <p:nvPicPr>
          <p:cNvPr id="367624" name="Picture 1032" descr="Padlock, Locked, Household, Security"/>
          <p:cNvPicPr>
            <a:picLocks noChangeAspect="1" noChangeArrowheads="1"/>
          </p:cNvPicPr>
          <p:nvPr/>
        </p:nvPicPr>
        <p:blipFill>
          <a:blip r:embed="rId4" cstate="print"/>
          <a:srcRect/>
          <a:stretch>
            <a:fillRect/>
          </a:stretch>
        </p:blipFill>
        <p:spPr bwMode="gray">
          <a:xfrm>
            <a:off x="7404100" y="5046663"/>
            <a:ext cx="552450" cy="858837"/>
          </a:xfrm>
          <a:prstGeom prst="rect">
            <a:avLst/>
          </a:prstGeom>
          <a:noFill/>
        </p:spPr>
      </p:pic>
      <p:pic>
        <p:nvPicPr>
          <p:cNvPr id="367625" name="Picture 1033" descr="Key, Lock, Household"/>
          <p:cNvPicPr>
            <a:picLocks noChangeAspect="1" noChangeArrowheads="1"/>
          </p:cNvPicPr>
          <p:nvPr/>
        </p:nvPicPr>
        <p:blipFill>
          <a:blip r:embed="rId5" cstate="print"/>
          <a:srcRect/>
          <a:stretch>
            <a:fillRect/>
          </a:stretch>
        </p:blipFill>
        <p:spPr bwMode="gray">
          <a:xfrm>
            <a:off x="5686425" y="4833938"/>
            <a:ext cx="685800" cy="531812"/>
          </a:xfrm>
          <a:prstGeom prst="rect">
            <a:avLst/>
          </a:prstGeom>
          <a:noFill/>
        </p:spPr>
      </p:pic>
      <p:pic>
        <p:nvPicPr>
          <p:cNvPr id="367620" name="Picture 1028" descr="People: Person, User, Blue"/>
          <p:cNvPicPr>
            <a:picLocks noChangeAspect="1" noChangeArrowheads="1"/>
          </p:cNvPicPr>
          <p:nvPr/>
        </p:nvPicPr>
        <p:blipFill>
          <a:blip r:embed="rId6" cstate="print"/>
          <a:srcRect/>
          <a:stretch>
            <a:fillRect/>
          </a:stretch>
        </p:blipFill>
        <p:spPr bwMode="gray">
          <a:xfrm>
            <a:off x="3771900" y="4630738"/>
            <a:ext cx="1004888" cy="998537"/>
          </a:xfrm>
          <a:prstGeom prst="rect">
            <a:avLst/>
          </a:prstGeom>
          <a:noFill/>
        </p:spPr>
      </p:pic>
      <p:sp>
        <p:nvSpPr>
          <p:cNvPr id="367621" name="Rectangle 1029"/>
          <p:cNvSpPr>
            <a:spLocks noChangeArrowheads="1"/>
          </p:cNvSpPr>
          <p:nvPr/>
        </p:nvSpPr>
        <p:spPr bwMode="auto">
          <a:xfrm>
            <a:off x="3657600" y="5235575"/>
            <a:ext cx="1271588" cy="422275"/>
          </a:xfrm>
          <a:prstGeom prst="rect">
            <a:avLst/>
          </a:prstGeom>
          <a:noFill/>
          <a:ln w="9525">
            <a:noFill/>
            <a:miter lim="800000"/>
            <a:headEnd/>
            <a:tailEnd/>
          </a:ln>
          <a:effectLst/>
        </p:spPr>
        <p:txBody>
          <a:bodyPr lIns="92075" tIns="46038" rIns="92075" bIns="46038">
            <a:spAutoFit/>
          </a:bodyPr>
          <a:lstStyle/>
          <a:p>
            <a:pPr eaLnBrk="0" hangingPunct="0">
              <a:lnSpc>
                <a:spcPct val="120000"/>
              </a:lnSpc>
              <a:spcBef>
                <a:spcPct val="50000"/>
              </a:spcBef>
              <a:buClrTx/>
              <a:buFontTx/>
              <a:buNone/>
            </a:pPr>
            <a:r>
              <a:rPr lang="en-US" sz="1800" b="1">
                <a:solidFill>
                  <a:schemeClr val="bg2"/>
                </a:solidFill>
                <a:latin typeface="Courier New" pitchFamily="49" charset="0"/>
              </a:rPr>
              <a:t>SYSDBA</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4" name="Rectangle 6"/>
          <p:cNvSpPr>
            <a:spLocks noGrp="1" noChangeArrowheads="1"/>
          </p:cNvSpPr>
          <p:nvPr>
            <p:ph type="title"/>
          </p:nvPr>
        </p:nvSpPr>
        <p:spPr/>
        <p:txBody>
          <a:bodyPr/>
          <a:lstStyle/>
          <a:p>
            <a:r>
              <a:rPr lang="en-US"/>
              <a:t>Monitoring for Compliance</a:t>
            </a:r>
          </a:p>
        </p:txBody>
      </p:sp>
      <p:sp>
        <p:nvSpPr>
          <p:cNvPr id="324615" name="Rectangle 7"/>
          <p:cNvSpPr>
            <a:spLocks noGrp="1" noChangeArrowheads="1"/>
          </p:cNvSpPr>
          <p:nvPr>
            <p:ph type="body" idx="1"/>
          </p:nvPr>
        </p:nvSpPr>
        <p:spPr>
          <a:xfrm>
            <a:off x="609600" y="1676400"/>
            <a:ext cx="7918450" cy="3240088"/>
          </a:xfrm>
        </p:spPr>
        <p:txBody>
          <a:bodyPr/>
          <a:lstStyle/>
          <a:p>
            <a:pPr>
              <a:spcBef>
                <a:spcPct val="60000"/>
              </a:spcBef>
            </a:pPr>
            <a:r>
              <a:rPr lang="en-US"/>
              <a:t>Monitoring or auditing must be an integral</a:t>
            </a:r>
            <a:br>
              <a:rPr lang="en-US"/>
            </a:br>
            <a:r>
              <a:rPr lang="en-US"/>
              <a:t>part of your security procedures.</a:t>
            </a:r>
          </a:p>
          <a:p>
            <a:pPr>
              <a:spcBef>
                <a:spcPct val="60000"/>
              </a:spcBef>
            </a:pPr>
            <a:r>
              <a:rPr lang="en-US"/>
              <a:t>Review the following:</a:t>
            </a:r>
          </a:p>
          <a:p>
            <a:pPr lvl="1"/>
            <a:r>
              <a:rPr lang="en-US"/>
              <a:t>Mandatory auditing</a:t>
            </a:r>
          </a:p>
          <a:p>
            <a:pPr lvl="1"/>
            <a:r>
              <a:rPr lang="en-US"/>
              <a:t>Standard database auditing</a:t>
            </a:r>
          </a:p>
          <a:p>
            <a:pPr lvl="1"/>
            <a:r>
              <a:rPr lang="en-US"/>
              <a:t>Value-based auditing</a:t>
            </a:r>
          </a:p>
          <a:p>
            <a:pPr lvl="1"/>
            <a:r>
              <a:rPr lang="en-US"/>
              <a:t>Fine-grained auditing (FGA)</a:t>
            </a:r>
          </a:p>
          <a:p>
            <a:pPr lvl="1"/>
            <a:r>
              <a:rPr lang="en-US"/>
              <a:t>DBA auditing</a:t>
            </a:r>
          </a:p>
        </p:txBody>
      </p:sp>
      <p:pic>
        <p:nvPicPr>
          <p:cNvPr id="324612" name="Picture 4" descr="C:\Documents and Settings\jubillin.JUBILLIN-LAP\My Documents\OU_Pictures\conce060_FootPrint.gif"/>
          <p:cNvPicPr>
            <a:picLocks noChangeAspect="1" noChangeArrowheads="1"/>
          </p:cNvPicPr>
          <p:nvPr/>
        </p:nvPicPr>
        <p:blipFill>
          <a:blip r:embed="rId3" cstate="print"/>
          <a:srcRect/>
          <a:stretch>
            <a:fillRect/>
          </a:stretch>
        </p:blipFill>
        <p:spPr bwMode="gray">
          <a:xfrm>
            <a:off x="6985000" y="4368800"/>
            <a:ext cx="1450975" cy="1450975"/>
          </a:xfrm>
          <a:prstGeom prst="rect">
            <a:avLst/>
          </a:prstGeom>
          <a:noFill/>
        </p:spPr>
      </p:pic>
    </p:spTree>
  </p:cSld>
  <p:clrMapOvr>
    <a:masterClrMapping/>
  </p:clrMapOvr>
  <p:transition spd="slow"/>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8" name="Line 2"/>
          <p:cNvSpPr>
            <a:spLocks noChangeShapeType="1"/>
          </p:cNvSpPr>
          <p:nvPr/>
        </p:nvSpPr>
        <p:spPr bwMode="auto">
          <a:xfrm>
            <a:off x="1828800" y="2133600"/>
            <a:ext cx="0" cy="1524000"/>
          </a:xfrm>
          <a:prstGeom prst="line">
            <a:avLst/>
          </a:prstGeom>
          <a:noFill/>
          <a:ln w="28575">
            <a:solidFill>
              <a:schemeClr val="tx1"/>
            </a:solidFill>
            <a:round/>
            <a:headEnd type="none" w="sm" len="sm"/>
            <a:tailEnd type="none" w="sm" len="sm"/>
          </a:ln>
          <a:effectLst/>
        </p:spPr>
        <p:txBody>
          <a:bodyPr/>
          <a:lstStyle/>
          <a:p>
            <a:endParaRPr lang="en-US"/>
          </a:p>
        </p:txBody>
      </p:sp>
      <p:sp>
        <p:nvSpPr>
          <p:cNvPr id="326659" name="Rectangle 3"/>
          <p:cNvSpPr>
            <a:spLocks noChangeArrowheads="1"/>
          </p:cNvSpPr>
          <p:nvPr/>
        </p:nvSpPr>
        <p:spPr bwMode="blackWhite">
          <a:xfrm>
            <a:off x="3938588" y="2971800"/>
            <a:ext cx="2181225" cy="2895600"/>
          </a:xfrm>
          <a:prstGeom prst="rect">
            <a:avLst/>
          </a:prstGeom>
          <a:solidFill>
            <a:srgbClr val="FFCC99"/>
          </a:solidFill>
          <a:ln w="28575">
            <a:solidFill>
              <a:schemeClr val="bg2"/>
            </a:solidFill>
            <a:miter lim="800000"/>
            <a:headEnd/>
            <a:tailEnd/>
          </a:ln>
          <a:effectLst/>
        </p:spPr>
        <p:txBody>
          <a:bodyPr wrap="none" anchor="ctr"/>
          <a:lstStyle/>
          <a:p>
            <a:endParaRPr lang="en-US"/>
          </a:p>
        </p:txBody>
      </p:sp>
      <p:pic>
        <p:nvPicPr>
          <p:cNvPr id="326660" name="Picture 4" descr="database_small"/>
          <p:cNvPicPr>
            <a:picLocks noChangeAspect="1" noChangeArrowheads="1"/>
          </p:cNvPicPr>
          <p:nvPr/>
        </p:nvPicPr>
        <p:blipFill>
          <a:blip r:embed="rId3" cstate="print"/>
          <a:srcRect/>
          <a:stretch>
            <a:fillRect/>
          </a:stretch>
        </p:blipFill>
        <p:spPr bwMode="gray">
          <a:xfrm>
            <a:off x="4416425" y="4572000"/>
            <a:ext cx="1227138" cy="1238250"/>
          </a:xfrm>
          <a:prstGeom prst="rect">
            <a:avLst/>
          </a:prstGeom>
          <a:noFill/>
        </p:spPr>
      </p:pic>
      <p:pic>
        <p:nvPicPr>
          <p:cNvPr id="326661" name="Picture 5" descr="database_small"/>
          <p:cNvPicPr>
            <a:picLocks noChangeAspect="1" noChangeArrowheads="1"/>
          </p:cNvPicPr>
          <p:nvPr/>
        </p:nvPicPr>
        <p:blipFill>
          <a:blip r:embed="rId3" cstate="print"/>
          <a:srcRect/>
          <a:stretch>
            <a:fillRect/>
          </a:stretch>
        </p:blipFill>
        <p:spPr bwMode="gray">
          <a:xfrm>
            <a:off x="4416425" y="1276350"/>
            <a:ext cx="1227138" cy="1238250"/>
          </a:xfrm>
          <a:prstGeom prst="rect">
            <a:avLst/>
          </a:prstGeom>
          <a:noFill/>
        </p:spPr>
      </p:pic>
      <p:sp>
        <p:nvSpPr>
          <p:cNvPr id="326662" name="Line 6"/>
          <p:cNvSpPr>
            <a:spLocks noChangeShapeType="1"/>
          </p:cNvSpPr>
          <p:nvPr/>
        </p:nvSpPr>
        <p:spPr bwMode="blackWhite">
          <a:xfrm flipH="1" flipV="1">
            <a:off x="2133600" y="2057400"/>
            <a:ext cx="2286000" cy="0"/>
          </a:xfrm>
          <a:prstGeom prst="line">
            <a:avLst/>
          </a:prstGeom>
          <a:noFill/>
          <a:ln w="28575">
            <a:solidFill>
              <a:schemeClr val="tx1"/>
            </a:solidFill>
            <a:round/>
            <a:headEnd type="triangle" w="sm" len="sm"/>
            <a:tailEnd type="none" w="sm" len="sm"/>
          </a:ln>
          <a:effectLst/>
        </p:spPr>
        <p:txBody>
          <a:bodyPr/>
          <a:lstStyle/>
          <a:p>
            <a:endParaRPr lang="en-US"/>
          </a:p>
        </p:txBody>
      </p:sp>
      <p:sp>
        <p:nvSpPr>
          <p:cNvPr id="326663" name="Rectangle 7"/>
          <p:cNvSpPr>
            <a:spLocks noChangeArrowheads="1"/>
          </p:cNvSpPr>
          <p:nvPr/>
        </p:nvSpPr>
        <p:spPr bwMode="auto">
          <a:xfrm>
            <a:off x="4600575" y="5105400"/>
            <a:ext cx="857250" cy="671513"/>
          </a:xfrm>
          <a:prstGeom prst="rect">
            <a:avLst/>
          </a:prstGeom>
          <a:noFill/>
          <a:ln w="9525">
            <a:noFill/>
            <a:miter lim="800000"/>
            <a:headEnd/>
            <a:tailEnd/>
          </a:ln>
          <a:effectLst/>
        </p:spPr>
        <p:txBody>
          <a:bodyPr lIns="92075" tIns="46038" rIns="92075" bIns="46038">
            <a:spAutoFit/>
          </a:bodyPr>
          <a:lstStyle/>
          <a:p>
            <a:pPr eaLnBrk="0" hangingPunct="0">
              <a:spcBef>
                <a:spcPct val="0"/>
              </a:spcBef>
              <a:buClrTx/>
              <a:buFontTx/>
              <a:buNone/>
            </a:pPr>
            <a:r>
              <a:rPr lang="en-US" sz="1800" b="1">
                <a:solidFill>
                  <a:schemeClr val="bg2"/>
                </a:solidFill>
                <a:latin typeface="Arial" pitchFamily="34" charset="0"/>
              </a:rPr>
              <a:t>Audit</a:t>
            </a:r>
            <a:r>
              <a:rPr lang="en-US" sz="2000" b="1">
                <a:solidFill>
                  <a:schemeClr val="bg2"/>
                </a:solidFill>
                <a:latin typeface="Arial" pitchFamily="34" charset="0"/>
              </a:rPr>
              <a:t> </a:t>
            </a:r>
            <a:r>
              <a:rPr lang="en-US" sz="1800" b="1">
                <a:solidFill>
                  <a:schemeClr val="bg2"/>
                </a:solidFill>
                <a:latin typeface="Arial" pitchFamily="34" charset="0"/>
              </a:rPr>
              <a:t>trail</a:t>
            </a:r>
          </a:p>
        </p:txBody>
      </p:sp>
      <p:sp>
        <p:nvSpPr>
          <p:cNvPr id="326664" name="Rectangle 8"/>
          <p:cNvSpPr>
            <a:spLocks noChangeArrowheads="1"/>
          </p:cNvSpPr>
          <p:nvPr/>
        </p:nvSpPr>
        <p:spPr bwMode="auto">
          <a:xfrm>
            <a:off x="4352925" y="1838325"/>
            <a:ext cx="1354138" cy="641350"/>
          </a:xfrm>
          <a:prstGeom prst="rect">
            <a:avLst/>
          </a:prstGeom>
          <a:noFill/>
          <a:ln w="9525">
            <a:noFill/>
            <a:miter lim="800000"/>
            <a:headEnd/>
            <a:tailEnd/>
          </a:ln>
          <a:effectLst/>
        </p:spPr>
        <p:txBody>
          <a:bodyPr lIns="92075" tIns="46038" rIns="92075" bIns="46038">
            <a:spAutoFit/>
          </a:bodyPr>
          <a:lstStyle/>
          <a:p>
            <a:pPr eaLnBrk="0" hangingPunct="0">
              <a:spcBef>
                <a:spcPct val="0"/>
              </a:spcBef>
              <a:buClrTx/>
              <a:buFontTx/>
              <a:buNone/>
            </a:pPr>
            <a:r>
              <a:rPr lang="en-US" sz="1800" b="1">
                <a:solidFill>
                  <a:schemeClr val="bg2"/>
                </a:solidFill>
                <a:latin typeface="Arial" pitchFamily="34" charset="0"/>
              </a:rPr>
              <a:t>Parameter file</a:t>
            </a:r>
          </a:p>
        </p:txBody>
      </p:sp>
      <p:sp>
        <p:nvSpPr>
          <p:cNvPr id="326665" name="Rectangle 9"/>
          <p:cNvSpPr>
            <a:spLocks noChangeArrowheads="1"/>
          </p:cNvSpPr>
          <p:nvPr/>
        </p:nvSpPr>
        <p:spPr bwMode="auto">
          <a:xfrm>
            <a:off x="2362200" y="2514600"/>
            <a:ext cx="2895600" cy="366713"/>
          </a:xfrm>
          <a:prstGeom prst="rect">
            <a:avLst/>
          </a:prstGeom>
          <a:noFill/>
          <a:ln w="9525">
            <a:noFill/>
            <a:miter lim="800000"/>
            <a:headEnd/>
            <a:tailEnd/>
          </a:ln>
          <a:effectLst/>
        </p:spPr>
        <p:txBody>
          <a:bodyPr lIns="92075" tIns="46038" rIns="92075" bIns="46038">
            <a:spAutoFit/>
          </a:bodyPr>
          <a:lstStyle/>
          <a:p>
            <a:pPr algn="l" eaLnBrk="0" hangingPunct="0">
              <a:spcBef>
                <a:spcPct val="0"/>
              </a:spcBef>
              <a:buClrTx/>
              <a:buFontTx/>
              <a:buNone/>
            </a:pPr>
            <a:r>
              <a:rPr lang="en-US" sz="1800" b="1">
                <a:solidFill>
                  <a:schemeClr val="tx1"/>
                </a:solidFill>
                <a:latin typeface="Arial" pitchFamily="34" charset="0"/>
              </a:rPr>
              <a:t>Specify audit options.</a:t>
            </a:r>
          </a:p>
        </p:txBody>
      </p:sp>
      <p:sp>
        <p:nvSpPr>
          <p:cNvPr id="326666" name="Line 10"/>
          <p:cNvSpPr>
            <a:spLocks noChangeShapeType="1"/>
          </p:cNvSpPr>
          <p:nvPr/>
        </p:nvSpPr>
        <p:spPr bwMode="blackWhite">
          <a:xfrm flipV="1">
            <a:off x="7239000" y="2776538"/>
            <a:ext cx="0" cy="533400"/>
          </a:xfrm>
          <a:prstGeom prst="line">
            <a:avLst/>
          </a:prstGeom>
          <a:noFill/>
          <a:ln w="28575">
            <a:solidFill>
              <a:schemeClr val="tx1"/>
            </a:solidFill>
            <a:round/>
            <a:headEnd type="triangle" w="sm" len="sm"/>
            <a:tailEnd type="none" w="sm" len="sm"/>
          </a:ln>
          <a:effectLst/>
        </p:spPr>
        <p:txBody>
          <a:bodyPr/>
          <a:lstStyle/>
          <a:p>
            <a:endParaRPr lang="en-US"/>
          </a:p>
        </p:txBody>
      </p:sp>
      <p:sp>
        <p:nvSpPr>
          <p:cNvPr id="326667" name="Rectangle 11"/>
          <p:cNvSpPr>
            <a:spLocks noChangeArrowheads="1"/>
          </p:cNvSpPr>
          <p:nvPr/>
        </p:nvSpPr>
        <p:spPr bwMode="auto">
          <a:xfrm>
            <a:off x="6648450" y="3963988"/>
            <a:ext cx="1276350" cy="641350"/>
          </a:xfrm>
          <a:prstGeom prst="rect">
            <a:avLst/>
          </a:prstGeom>
          <a:noFill/>
          <a:ln w="9525">
            <a:noFill/>
            <a:miter lim="800000"/>
            <a:headEnd/>
            <a:tailEnd/>
          </a:ln>
          <a:effectLst/>
        </p:spPr>
        <p:txBody>
          <a:bodyPr wrap="none" lIns="92075" tIns="46038" rIns="92075" bIns="46038">
            <a:spAutoFit/>
          </a:bodyPr>
          <a:lstStyle/>
          <a:p>
            <a:pPr eaLnBrk="0" hangingPunct="0">
              <a:spcBef>
                <a:spcPct val="0"/>
              </a:spcBef>
              <a:buClrTx/>
              <a:buFontTx/>
              <a:buNone/>
            </a:pPr>
            <a:r>
              <a:rPr lang="en-US" sz="1800" b="1">
                <a:solidFill>
                  <a:schemeClr val="tx1"/>
                </a:solidFill>
                <a:latin typeface="Arial" pitchFamily="34" charset="0"/>
              </a:rPr>
              <a:t>Generate </a:t>
            </a:r>
            <a:br>
              <a:rPr lang="en-US" sz="1800" b="1">
                <a:solidFill>
                  <a:schemeClr val="tx1"/>
                </a:solidFill>
                <a:latin typeface="Arial" pitchFamily="34" charset="0"/>
              </a:rPr>
            </a:br>
            <a:r>
              <a:rPr lang="en-US" sz="1800" b="1">
                <a:solidFill>
                  <a:schemeClr val="tx1"/>
                </a:solidFill>
                <a:latin typeface="Arial" pitchFamily="34" charset="0"/>
              </a:rPr>
              <a:t>audit trail.</a:t>
            </a:r>
          </a:p>
        </p:txBody>
      </p:sp>
      <p:sp>
        <p:nvSpPr>
          <p:cNvPr id="326668" name="Rectangle 12"/>
          <p:cNvSpPr>
            <a:spLocks noGrp="1" noChangeArrowheads="1"/>
          </p:cNvSpPr>
          <p:nvPr>
            <p:ph type="title"/>
          </p:nvPr>
        </p:nvSpPr>
        <p:spPr/>
        <p:txBody>
          <a:bodyPr/>
          <a:lstStyle/>
          <a:p>
            <a:r>
              <a:rPr lang="en-US"/>
              <a:t>Standard Database Auditing</a:t>
            </a:r>
          </a:p>
        </p:txBody>
      </p:sp>
      <p:pic>
        <p:nvPicPr>
          <p:cNvPr id="326669" name="Picture 13" descr="People: Person, User, Blue"/>
          <p:cNvPicPr>
            <a:picLocks noChangeAspect="1" noChangeArrowheads="1"/>
          </p:cNvPicPr>
          <p:nvPr/>
        </p:nvPicPr>
        <p:blipFill>
          <a:blip r:embed="rId4" cstate="print"/>
          <a:srcRect/>
          <a:stretch>
            <a:fillRect/>
          </a:stretch>
        </p:blipFill>
        <p:spPr bwMode="gray">
          <a:xfrm>
            <a:off x="1143000" y="1335088"/>
            <a:ext cx="1004888" cy="998537"/>
          </a:xfrm>
          <a:prstGeom prst="rect">
            <a:avLst/>
          </a:prstGeom>
          <a:noFill/>
        </p:spPr>
      </p:pic>
      <p:pic>
        <p:nvPicPr>
          <p:cNvPr id="326670" name="Picture 14" descr="People: Person, User, Blue"/>
          <p:cNvPicPr>
            <a:picLocks noChangeAspect="1" noChangeArrowheads="1"/>
          </p:cNvPicPr>
          <p:nvPr/>
        </p:nvPicPr>
        <p:blipFill>
          <a:blip r:embed="rId4" cstate="print"/>
          <a:srcRect/>
          <a:stretch>
            <a:fillRect/>
          </a:stretch>
        </p:blipFill>
        <p:spPr bwMode="gray">
          <a:xfrm>
            <a:off x="6773863" y="1292225"/>
            <a:ext cx="1004887" cy="998538"/>
          </a:xfrm>
          <a:prstGeom prst="rect">
            <a:avLst/>
          </a:prstGeom>
          <a:noFill/>
        </p:spPr>
      </p:pic>
      <p:sp>
        <p:nvSpPr>
          <p:cNvPr id="326671" name="Rectangle 15"/>
          <p:cNvSpPr>
            <a:spLocks noChangeArrowheads="1"/>
          </p:cNvSpPr>
          <p:nvPr/>
        </p:nvSpPr>
        <p:spPr bwMode="auto">
          <a:xfrm>
            <a:off x="1181100" y="1939925"/>
            <a:ext cx="928688" cy="422275"/>
          </a:xfrm>
          <a:prstGeom prst="rect">
            <a:avLst/>
          </a:prstGeom>
          <a:noFill/>
          <a:ln w="9525">
            <a:noFill/>
            <a:miter lim="800000"/>
            <a:headEnd/>
            <a:tailEnd/>
          </a:ln>
          <a:effectLst/>
        </p:spPr>
        <p:txBody>
          <a:bodyPr lIns="92075" tIns="46038" rIns="92075" bIns="46038">
            <a:spAutoFit/>
          </a:bodyPr>
          <a:lstStyle/>
          <a:p>
            <a:pPr eaLnBrk="0" hangingPunct="0">
              <a:lnSpc>
                <a:spcPct val="120000"/>
              </a:lnSpc>
              <a:spcBef>
                <a:spcPct val="50000"/>
              </a:spcBef>
              <a:buClrTx/>
              <a:buFontTx/>
              <a:buNone/>
            </a:pPr>
            <a:r>
              <a:rPr lang="en-US" sz="1800" b="1">
                <a:solidFill>
                  <a:schemeClr val="bg2"/>
                </a:solidFill>
                <a:latin typeface="Arial" pitchFamily="34" charset="0"/>
              </a:rPr>
              <a:t>DBA</a:t>
            </a:r>
          </a:p>
        </p:txBody>
      </p:sp>
      <p:sp>
        <p:nvSpPr>
          <p:cNvPr id="326672" name="Rectangle 16"/>
          <p:cNvSpPr>
            <a:spLocks noChangeArrowheads="1"/>
          </p:cNvSpPr>
          <p:nvPr/>
        </p:nvSpPr>
        <p:spPr bwMode="auto">
          <a:xfrm>
            <a:off x="6811963" y="1897063"/>
            <a:ext cx="928687" cy="422275"/>
          </a:xfrm>
          <a:prstGeom prst="rect">
            <a:avLst/>
          </a:prstGeom>
          <a:noFill/>
          <a:ln w="9525">
            <a:noFill/>
            <a:miter lim="800000"/>
            <a:headEnd/>
            <a:tailEnd/>
          </a:ln>
          <a:effectLst/>
        </p:spPr>
        <p:txBody>
          <a:bodyPr lIns="92075" tIns="46038" rIns="92075" bIns="46038">
            <a:spAutoFit/>
          </a:bodyPr>
          <a:lstStyle/>
          <a:p>
            <a:pPr eaLnBrk="0" hangingPunct="0">
              <a:lnSpc>
                <a:spcPct val="120000"/>
              </a:lnSpc>
              <a:spcBef>
                <a:spcPct val="50000"/>
              </a:spcBef>
              <a:buClrTx/>
              <a:buFontTx/>
              <a:buNone/>
            </a:pPr>
            <a:r>
              <a:rPr lang="en-US" sz="1800" b="1">
                <a:solidFill>
                  <a:schemeClr val="bg2"/>
                </a:solidFill>
                <a:latin typeface="Arial" pitchFamily="34" charset="0"/>
              </a:rPr>
              <a:t>User</a:t>
            </a:r>
          </a:p>
        </p:txBody>
      </p:sp>
      <p:sp>
        <p:nvSpPr>
          <p:cNvPr id="326673" name="Line 17"/>
          <p:cNvSpPr>
            <a:spLocks noChangeShapeType="1"/>
          </p:cNvSpPr>
          <p:nvPr/>
        </p:nvSpPr>
        <p:spPr bwMode="auto">
          <a:xfrm flipV="1">
            <a:off x="1371600" y="2305050"/>
            <a:ext cx="0" cy="3867150"/>
          </a:xfrm>
          <a:prstGeom prst="line">
            <a:avLst/>
          </a:prstGeom>
          <a:noFill/>
          <a:ln w="28575">
            <a:solidFill>
              <a:schemeClr val="tx1"/>
            </a:solidFill>
            <a:round/>
            <a:headEnd type="none" w="sm" len="sm"/>
            <a:tailEnd type="triangle" w="sm" len="sm"/>
          </a:ln>
          <a:effectLst/>
        </p:spPr>
        <p:txBody>
          <a:bodyPr/>
          <a:lstStyle/>
          <a:p>
            <a:endParaRPr lang="en-US"/>
          </a:p>
        </p:txBody>
      </p:sp>
      <p:sp>
        <p:nvSpPr>
          <p:cNvPr id="326674" name="Line 18"/>
          <p:cNvSpPr>
            <a:spLocks noChangeShapeType="1"/>
          </p:cNvSpPr>
          <p:nvPr/>
        </p:nvSpPr>
        <p:spPr bwMode="auto">
          <a:xfrm flipV="1">
            <a:off x="1600200" y="2324100"/>
            <a:ext cx="0" cy="2781300"/>
          </a:xfrm>
          <a:prstGeom prst="line">
            <a:avLst/>
          </a:prstGeom>
          <a:noFill/>
          <a:ln w="28575">
            <a:solidFill>
              <a:schemeClr val="tx1"/>
            </a:solidFill>
            <a:round/>
            <a:headEnd type="none" w="sm" len="sm"/>
            <a:tailEnd type="triangle" w="sm" len="sm"/>
          </a:ln>
          <a:effectLst/>
        </p:spPr>
        <p:txBody>
          <a:bodyPr/>
          <a:lstStyle/>
          <a:p>
            <a:endParaRPr lang="en-US"/>
          </a:p>
        </p:txBody>
      </p:sp>
      <p:sp>
        <p:nvSpPr>
          <p:cNvPr id="326675" name="Line 19"/>
          <p:cNvSpPr>
            <a:spLocks noChangeShapeType="1"/>
          </p:cNvSpPr>
          <p:nvPr/>
        </p:nvSpPr>
        <p:spPr bwMode="auto">
          <a:xfrm>
            <a:off x="1590675" y="5105400"/>
            <a:ext cx="2828925" cy="0"/>
          </a:xfrm>
          <a:prstGeom prst="line">
            <a:avLst/>
          </a:prstGeom>
          <a:noFill/>
          <a:ln w="28575">
            <a:solidFill>
              <a:schemeClr val="tx1"/>
            </a:solidFill>
            <a:round/>
            <a:headEnd type="none" w="sm" len="sm"/>
            <a:tailEnd type="none" w="sm" len="sm"/>
          </a:ln>
          <a:effectLst/>
        </p:spPr>
        <p:txBody>
          <a:bodyPr/>
          <a:lstStyle/>
          <a:p>
            <a:endParaRPr lang="en-US"/>
          </a:p>
        </p:txBody>
      </p:sp>
      <p:sp>
        <p:nvSpPr>
          <p:cNvPr id="326676" name="Line 20"/>
          <p:cNvSpPr>
            <a:spLocks noChangeShapeType="1"/>
          </p:cNvSpPr>
          <p:nvPr/>
        </p:nvSpPr>
        <p:spPr bwMode="auto">
          <a:xfrm>
            <a:off x="7239000" y="4557713"/>
            <a:ext cx="0" cy="542925"/>
          </a:xfrm>
          <a:prstGeom prst="line">
            <a:avLst/>
          </a:prstGeom>
          <a:noFill/>
          <a:ln w="28575">
            <a:solidFill>
              <a:schemeClr val="tx1"/>
            </a:solidFill>
            <a:round/>
            <a:headEnd type="none" w="sm" len="sm"/>
            <a:tailEnd type="triangle" w="sm" len="sm"/>
          </a:ln>
          <a:effectLst/>
        </p:spPr>
        <p:txBody>
          <a:bodyPr/>
          <a:lstStyle/>
          <a:p>
            <a:endParaRPr lang="en-US"/>
          </a:p>
        </p:txBody>
      </p:sp>
      <p:sp>
        <p:nvSpPr>
          <p:cNvPr id="326677" name="Rectangle 21"/>
          <p:cNvSpPr>
            <a:spLocks noChangeArrowheads="1"/>
          </p:cNvSpPr>
          <p:nvPr/>
        </p:nvSpPr>
        <p:spPr bwMode="auto">
          <a:xfrm>
            <a:off x="6591300" y="2211388"/>
            <a:ext cx="1371600" cy="641350"/>
          </a:xfrm>
          <a:prstGeom prst="rect">
            <a:avLst/>
          </a:prstGeom>
          <a:noFill/>
          <a:ln w="9525">
            <a:noFill/>
            <a:miter lim="800000"/>
            <a:headEnd/>
            <a:tailEnd/>
          </a:ln>
          <a:effectLst/>
        </p:spPr>
        <p:txBody>
          <a:bodyPr lIns="92075" tIns="46038" rIns="92075" bIns="46038">
            <a:spAutoFit/>
          </a:bodyPr>
          <a:lstStyle/>
          <a:p>
            <a:pPr eaLnBrk="0" hangingPunct="0">
              <a:spcBef>
                <a:spcPct val="0"/>
              </a:spcBef>
              <a:buClrTx/>
              <a:buFontTx/>
              <a:buNone/>
            </a:pPr>
            <a:r>
              <a:rPr lang="en-US" sz="1800" b="1">
                <a:solidFill>
                  <a:schemeClr val="tx1"/>
                </a:solidFill>
                <a:latin typeface="Arial" pitchFamily="34" charset="0"/>
              </a:rPr>
              <a:t>executes command.</a:t>
            </a:r>
          </a:p>
        </p:txBody>
      </p:sp>
      <p:sp>
        <p:nvSpPr>
          <p:cNvPr id="326678" name="Line 22"/>
          <p:cNvSpPr>
            <a:spLocks noChangeShapeType="1"/>
          </p:cNvSpPr>
          <p:nvPr/>
        </p:nvSpPr>
        <p:spPr bwMode="auto">
          <a:xfrm>
            <a:off x="1362075" y="6172200"/>
            <a:ext cx="5495925" cy="0"/>
          </a:xfrm>
          <a:prstGeom prst="line">
            <a:avLst/>
          </a:prstGeom>
          <a:noFill/>
          <a:ln w="28575">
            <a:solidFill>
              <a:schemeClr val="tx1"/>
            </a:solidFill>
            <a:round/>
            <a:headEnd type="none" w="sm" len="sm"/>
            <a:tailEnd type="none" w="sm" len="sm"/>
          </a:ln>
          <a:effectLst/>
        </p:spPr>
        <p:txBody>
          <a:bodyPr/>
          <a:lstStyle/>
          <a:p>
            <a:endParaRPr lang="en-US"/>
          </a:p>
        </p:txBody>
      </p:sp>
      <p:sp>
        <p:nvSpPr>
          <p:cNvPr id="326679" name="Line 23"/>
          <p:cNvSpPr>
            <a:spLocks noChangeShapeType="1"/>
          </p:cNvSpPr>
          <p:nvPr/>
        </p:nvSpPr>
        <p:spPr bwMode="auto">
          <a:xfrm>
            <a:off x="1819275" y="3657600"/>
            <a:ext cx="2590800" cy="0"/>
          </a:xfrm>
          <a:prstGeom prst="line">
            <a:avLst/>
          </a:prstGeom>
          <a:noFill/>
          <a:ln w="28575">
            <a:solidFill>
              <a:schemeClr val="tx1"/>
            </a:solidFill>
            <a:round/>
            <a:headEnd type="none" w="sm" len="sm"/>
            <a:tailEnd type="triangle" w="sm" len="sm"/>
          </a:ln>
          <a:effectLst/>
        </p:spPr>
        <p:txBody>
          <a:bodyPr/>
          <a:lstStyle/>
          <a:p>
            <a:endParaRPr lang="en-US"/>
          </a:p>
        </p:txBody>
      </p:sp>
      <p:sp>
        <p:nvSpPr>
          <p:cNvPr id="326680" name="Rectangle 24"/>
          <p:cNvSpPr>
            <a:spLocks noChangeArrowheads="1"/>
          </p:cNvSpPr>
          <p:nvPr/>
        </p:nvSpPr>
        <p:spPr bwMode="auto">
          <a:xfrm>
            <a:off x="4429125" y="2943225"/>
            <a:ext cx="1200150" cy="366713"/>
          </a:xfrm>
          <a:prstGeom prst="rect">
            <a:avLst/>
          </a:prstGeom>
          <a:noFill/>
          <a:ln w="9525">
            <a:noFill/>
            <a:miter lim="800000"/>
            <a:headEnd/>
            <a:tailEnd/>
          </a:ln>
          <a:effectLst/>
        </p:spPr>
        <p:txBody>
          <a:bodyPr wrap="none" lIns="92075" tIns="46038" rIns="92075" bIns="46038">
            <a:spAutoFit/>
          </a:bodyPr>
          <a:lstStyle/>
          <a:p>
            <a:pPr algn="l" eaLnBrk="0" hangingPunct="0">
              <a:spcBef>
                <a:spcPct val="0"/>
              </a:spcBef>
              <a:buClrTx/>
              <a:buFontTx/>
              <a:buNone/>
            </a:pPr>
            <a:r>
              <a:rPr lang="en-US" sz="1800" b="1">
                <a:solidFill>
                  <a:schemeClr val="bg2"/>
                </a:solidFill>
                <a:latin typeface="Arial" pitchFamily="34" charset="0"/>
              </a:rPr>
              <a:t>Database</a:t>
            </a:r>
          </a:p>
        </p:txBody>
      </p:sp>
      <p:sp>
        <p:nvSpPr>
          <p:cNvPr id="326681" name="Line 25"/>
          <p:cNvSpPr>
            <a:spLocks noChangeShapeType="1"/>
          </p:cNvSpPr>
          <p:nvPr/>
        </p:nvSpPr>
        <p:spPr bwMode="auto">
          <a:xfrm>
            <a:off x="5600700" y="3657600"/>
            <a:ext cx="914400" cy="0"/>
          </a:xfrm>
          <a:prstGeom prst="line">
            <a:avLst/>
          </a:prstGeom>
          <a:noFill/>
          <a:ln w="28575">
            <a:solidFill>
              <a:schemeClr val="tx1"/>
            </a:solidFill>
            <a:round/>
            <a:headEnd type="none" w="sm" len="sm"/>
            <a:tailEnd type="triangle" w="sm" len="sm"/>
          </a:ln>
          <a:effectLst/>
        </p:spPr>
        <p:txBody>
          <a:bodyPr/>
          <a:lstStyle/>
          <a:p>
            <a:endParaRPr lang="en-US"/>
          </a:p>
        </p:txBody>
      </p:sp>
      <p:pic>
        <p:nvPicPr>
          <p:cNvPr id="326682" name="Picture 26" descr="Folder: Folder"/>
          <p:cNvPicPr>
            <a:picLocks noChangeAspect="1" noChangeArrowheads="1"/>
          </p:cNvPicPr>
          <p:nvPr/>
        </p:nvPicPr>
        <p:blipFill>
          <a:blip r:embed="rId5" cstate="print"/>
          <a:srcRect/>
          <a:stretch>
            <a:fillRect/>
          </a:stretch>
        </p:blipFill>
        <p:spPr bwMode="gray">
          <a:xfrm>
            <a:off x="6704013" y="4743450"/>
            <a:ext cx="1336675" cy="1600200"/>
          </a:xfrm>
          <a:prstGeom prst="rect">
            <a:avLst/>
          </a:prstGeom>
          <a:noFill/>
        </p:spPr>
      </p:pic>
      <p:sp>
        <p:nvSpPr>
          <p:cNvPr id="326683" name="Rectangle 27"/>
          <p:cNvSpPr>
            <a:spLocks noChangeArrowheads="1"/>
          </p:cNvSpPr>
          <p:nvPr/>
        </p:nvSpPr>
        <p:spPr bwMode="blackWhite">
          <a:xfrm>
            <a:off x="6753225" y="5319713"/>
            <a:ext cx="1371600" cy="915987"/>
          </a:xfrm>
          <a:prstGeom prst="rect">
            <a:avLst/>
          </a:prstGeom>
          <a:noFill/>
          <a:ln w="9525">
            <a:noFill/>
            <a:miter lim="800000"/>
            <a:headEnd/>
            <a:tailEnd/>
          </a:ln>
          <a:effectLst/>
        </p:spPr>
        <p:txBody>
          <a:bodyPr lIns="92075" tIns="46038" rIns="92075" bIns="46038">
            <a:spAutoFit/>
          </a:bodyPr>
          <a:lstStyle/>
          <a:p>
            <a:pPr algn="l" eaLnBrk="0" hangingPunct="0">
              <a:spcBef>
                <a:spcPct val="0"/>
              </a:spcBef>
              <a:buClrTx/>
              <a:buFontTx/>
              <a:buNone/>
            </a:pPr>
            <a:r>
              <a:rPr lang="en-US" sz="1800" b="1">
                <a:solidFill>
                  <a:schemeClr val="bg2"/>
                </a:solidFill>
                <a:latin typeface="Arial" pitchFamily="34" charset="0"/>
              </a:rPr>
              <a:t>OS or XML audit </a:t>
            </a:r>
          </a:p>
          <a:p>
            <a:pPr algn="l" eaLnBrk="0" hangingPunct="0">
              <a:spcBef>
                <a:spcPct val="0"/>
              </a:spcBef>
              <a:buClrTx/>
              <a:buFontTx/>
              <a:buNone/>
            </a:pPr>
            <a:r>
              <a:rPr lang="en-US" sz="1800" b="1">
                <a:solidFill>
                  <a:schemeClr val="bg2"/>
                </a:solidFill>
                <a:latin typeface="Arial" pitchFamily="34" charset="0"/>
              </a:rPr>
              <a:t>trail</a:t>
            </a:r>
          </a:p>
        </p:txBody>
      </p:sp>
      <p:pic>
        <p:nvPicPr>
          <p:cNvPr id="326684" name="Picture 28" descr="database_small"/>
          <p:cNvPicPr>
            <a:picLocks noChangeAspect="1" noChangeArrowheads="1"/>
          </p:cNvPicPr>
          <p:nvPr/>
        </p:nvPicPr>
        <p:blipFill>
          <a:blip r:embed="rId3" cstate="print"/>
          <a:srcRect/>
          <a:stretch>
            <a:fillRect/>
          </a:stretch>
        </p:blipFill>
        <p:spPr bwMode="gray">
          <a:xfrm>
            <a:off x="4416425" y="3257550"/>
            <a:ext cx="1227138" cy="1238250"/>
          </a:xfrm>
          <a:prstGeom prst="rect">
            <a:avLst/>
          </a:prstGeom>
          <a:noFill/>
        </p:spPr>
      </p:pic>
      <p:sp>
        <p:nvSpPr>
          <p:cNvPr id="326685" name="Rectangle 29"/>
          <p:cNvSpPr>
            <a:spLocks noChangeArrowheads="1"/>
          </p:cNvSpPr>
          <p:nvPr/>
        </p:nvSpPr>
        <p:spPr bwMode="auto">
          <a:xfrm>
            <a:off x="4500563" y="3835400"/>
            <a:ext cx="1057275" cy="641350"/>
          </a:xfrm>
          <a:prstGeom prst="rect">
            <a:avLst/>
          </a:prstGeom>
          <a:noFill/>
          <a:ln w="9525">
            <a:noFill/>
            <a:miter lim="800000"/>
            <a:headEnd/>
            <a:tailEnd/>
          </a:ln>
          <a:effectLst/>
        </p:spPr>
        <p:txBody>
          <a:bodyPr lIns="92075" tIns="46038" rIns="92075" bIns="46038">
            <a:spAutoFit/>
          </a:bodyPr>
          <a:lstStyle/>
          <a:p>
            <a:pPr eaLnBrk="0" hangingPunct="0">
              <a:spcBef>
                <a:spcPct val="0"/>
              </a:spcBef>
              <a:buClrTx/>
              <a:buFontTx/>
              <a:buNone/>
            </a:pPr>
            <a:r>
              <a:rPr lang="en-US" sz="1800" b="1">
                <a:solidFill>
                  <a:schemeClr val="bg2"/>
                </a:solidFill>
                <a:latin typeface="Arial" pitchFamily="34" charset="0"/>
              </a:rPr>
              <a:t>Audit options</a:t>
            </a:r>
          </a:p>
        </p:txBody>
      </p:sp>
      <p:sp>
        <p:nvSpPr>
          <p:cNvPr id="326686" name="Line 30"/>
          <p:cNvSpPr>
            <a:spLocks noChangeShapeType="1"/>
          </p:cNvSpPr>
          <p:nvPr/>
        </p:nvSpPr>
        <p:spPr bwMode="auto">
          <a:xfrm flipH="1">
            <a:off x="6324600" y="4419600"/>
            <a:ext cx="381000" cy="0"/>
          </a:xfrm>
          <a:prstGeom prst="line">
            <a:avLst/>
          </a:prstGeom>
          <a:noFill/>
          <a:ln w="28575">
            <a:solidFill>
              <a:schemeClr val="tx1"/>
            </a:solidFill>
            <a:round/>
            <a:headEnd type="none" w="sm" len="sm"/>
            <a:tailEnd type="none" w="sm" len="sm"/>
          </a:ln>
          <a:effectLst/>
        </p:spPr>
        <p:txBody>
          <a:bodyPr/>
          <a:lstStyle/>
          <a:p>
            <a:endParaRPr lang="en-US"/>
          </a:p>
        </p:txBody>
      </p:sp>
      <p:sp>
        <p:nvSpPr>
          <p:cNvPr id="326687" name="Line 31"/>
          <p:cNvSpPr>
            <a:spLocks noChangeShapeType="1"/>
          </p:cNvSpPr>
          <p:nvPr/>
        </p:nvSpPr>
        <p:spPr bwMode="auto">
          <a:xfrm>
            <a:off x="6324600" y="4419600"/>
            <a:ext cx="0" cy="685800"/>
          </a:xfrm>
          <a:prstGeom prst="line">
            <a:avLst/>
          </a:prstGeom>
          <a:noFill/>
          <a:ln w="28575">
            <a:solidFill>
              <a:schemeClr val="tx1"/>
            </a:solidFill>
            <a:round/>
            <a:headEnd type="none" w="sm" len="sm"/>
            <a:tailEnd type="none" w="sm" len="sm"/>
          </a:ln>
          <a:effectLst/>
        </p:spPr>
        <p:txBody>
          <a:bodyPr/>
          <a:lstStyle/>
          <a:p>
            <a:endParaRPr lang="en-US"/>
          </a:p>
        </p:txBody>
      </p:sp>
      <p:sp>
        <p:nvSpPr>
          <p:cNvPr id="326688" name="Line 32"/>
          <p:cNvSpPr>
            <a:spLocks noChangeShapeType="1"/>
          </p:cNvSpPr>
          <p:nvPr/>
        </p:nvSpPr>
        <p:spPr bwMode="auto">
          <a:xfrm flipH="1">
            <a:off x="5667375" y="5105400"/>
            <a:ext cx="676275" cy="0"/>
          </a:xfrm>
          <a:prstGeom prst="line">
            <a:avLst/>
          </a:prstGeom>
          <a:noFill/>
          <a:ln w="28575">
            <a:solidFill>
              <a:schemeClr val="tx1"/>
            </a:solidFill>
            <a:round/>
            <a:headEnd type="none" w="sm" len="sm"/>
            <a:tailEnd type="triangle" w="sm" len="sm"/>
          </a:ln>
          <a:effectLst/>
        </p:spPr>
        <p:txBody>
          <a:bodyPr/>
          <a:lstStyle/>
          <a:p>
            <a:endParaRPr lang="en-US"/>
          </a:p>
        </p:txBody>
      </p:sp>
      <p:sp>
        <p:nvSpPr>
          <p:cNvPr id="326689" name="Text Box 33"/>
          <p:cNvSpPr txBox="1">
            <a:spLocks noChangeArrowheads="1"/>
          </p:cNvSpPr>
          <p:nvPr/>
        </p:nvSpPr>
        <p:spPr bwMode="blackWhite">
          <a:xfrm>
            <a:off x="6515100" y="3325813"/>
            <a:ext cx="1524000" cy="669925"/>
          </a:xfrm>
          <a:prstGeom prst="rect">
            <a:avLst/>
          </a:prstGeom>
          <a:solidFill>
            <a:srgbClr val="99CCFF"/>
          </a:solidFill>
          <a:ln w="28575">
            <a:solidFill>
              <a:schemeClr val="tx1"/>
            </a:solidFill>
            <a:miter lim="800000"/>
            <a:headEnd type="none" w="sm" len="sm"/>
            <a:tailEnd type="none" w="sm" len="sm"/>
          </a:ln>
          <a:effectLst/>
        </p:spPr>
        <p:txBody>
          <a:bodyPr>
            <a:spAutoFit/>
          </a:bodyPr>
          <a:lstStyle/>
          <a:p>
            <a:pPr defTabSz="228600" eaLnBrk="0" hangingPunct="0">
              <a:spcBef>
                <a:spcPct val="0"/>
              </a:spcBef>
              <a:buClrTx/>
              <a:buFontTx/>
              <a:buNone/>
            </a:pPr>
            <a:r>
              <a:rPr lang="en-US" sz="1800" b="1">
                <a:solidFill>
                  <a:schemeClr val="bg2"/>
                </a:solidFill>
                <a:latin typeface="Arial" pitchFamily="34" charset="0"/>
              </a:rPr>
              <a:t>Server</a:t>
            </a:r>
          </a:p>
          <a:p>
            <a:pPr defTabSz="228600" eaLnBrk="0" hangingPunct="0">
              <a:spcBef>
                <a:spcPct val="0"/>
              </a:spcBef>
              <a:buClrTx/>
              <a:buFontTx/>
              <a:buNone/>
            </a:pPr>
            <a:r>
              <a:rPr lang="en-US" sz="1800" b="1">
                <a:solidFill>
                  <a:schemeClr val="bg2"/>
                </a:solidFill>
                <a:latin typeface="Arial" pitchFamily="34" charset="0"/>
              </a:rPr>
              <a:t>process</a:t>
            </a:r>
            <a:endParaRPr lang="en-US" sz="1800" b="1">
              <a:solidFill>
                <a:schemeClr val="tx1"/>
              </a:solidFill>
              <a:latin typeface="Arial" pitchFamily="34" charset="0"/>
            </a:endParaRPr>
          </a:p>
        </p:txBody>
      </p:sp>
      <p:grpSp>
        <p:nvGrpSpPr>
          <p:cNvPr id="326690" name="Group 34"/>
          <p:cNvGrpSpPr>
            <a:grpSpLocks/>
          </p:cNvGrpSpPr>
          <p:nvPr/>
        </p:nvGrpSpPr>
        <p:grpSpPr bwMode="auto">
          <a:xfrm>
            <a:off x="2206625" y="1435100"/>
            <a:ext cx="314325" cy="366713"/>
            <a:chOff x="2334" y="888"/>
            <a:chExt cx="198" cy="231"/>
          </a:xfrm>
        </p:grpSpPr>
        <p:sp>
          <p:nvSpPr>
            <p:cNvPr id="326691" name="Oval 35"/>
            <p:cNvSpPr>
              <a:spLocks noChangeArrowheads="1"/>
            </p:cNvSpPr>
            <p:nvPr/>
          </p:nvSpPr>
          <p:spPr bwMode="blackWhite">
            <a:xfrm>
              <a:off x="2334" y="912"/>
              <a:ext cx="192" cy="197"/>
            </a:xfrm>
            <a:prstGeom prst="ellipse">
              <a:avLst/>
            </a:prstGeom>
            <a:solidFill>
              <a:srgbClr val="008000"/>
            </a:solidFill>
            <a:ln w="28575">
              <a:solidFill>
                <a:schemeClr val="tx1"/>
              </a:solidFill>
              <a:round/>
              <a:headEnd type="none" w="sm" len="sm"/>
              <a:tailEnd type="none" w="sm" len="sm"/>
            </a:ln>
            <a:effectLst/>
          </p:spPr>
          <p:txBody>
            <a:bodyPr wrap="none" anchor="ctr"/>
            <a:lstStyle/>
            <a:p>
              <a:endParaRPr lang="en-US"/>
            </a:p>
          </p:txBody>
        </p:sp>
        <p:sp>
          <p:nvSpPr>
            <p:cNvPr id="326692" name="Text Box 36"/>
            <p:cNvSpPr txBox="1">
              <a:spLocks noChangeArrowheads="1"/>
            </p:cNvSpPr>
            <p:nvPr/>
          </p:nvSpPr>
          <p:spPr bwMode="auto">
            <a:xfrm>
              <a:off x="2336" y="888"/>
              <a:ext cx="196" cy="231"/>
            </a:xfrm>
            <a:prstGeom prst="rect">
              <a:avLst/>
            </a:prstGeom>
            <a:noFill/>
            <a:ln w="28575">
              <a:noFill/>
              <a:miter lim="800000"/>
              <a:headEnd type="none" w="sm" len="sm"/>
              <a:tailEnd type="none" w="sm" len="sm"/>
            </a:ln>
            <a:effectLst/>
          </p:spPr>
          <p:txBody>
            <a:bodyPr wrap="none">
              <a:spAutoFit/>
            </a:bodyPr>
            <a:lstStyle/>
            <a:p>
              <a:pPr defTabSz="228600"/>
              <a:r>
                <a:rPr lang="en-US" sz="1800" b="1">
                  <a:solidFill>
                    <a:schemeClr val="tx1"/>
                  </a:solidFill>
                  <a:latin typeface="Arial" pitchFamily="34" charset="0"/>
                </a:rPr>
                <a:t>1</a:t>
              </a:r>
            </a:p>
          </p:txBody>
        </p:sp>
      </p:grpSp>
      <p:grpSp>
        <p:nvGrpSpPr>
          <p:cNvPr id="326693" name="Group 37"/>
          <p:cNvGrpSpPr>
            <a:grpSpLocks/>
          </p:cNvGrpSpPr>
          <p:nvPr/>
        </p:nvGrpSpPr>
        <p:grpSpPr bwMode="auto">
          <a:xfrm>
            <a:off x="1990725" y="2514600"/>
            <a:ext cx="314325" cy="366713"/>
            <a:chOff x="2334" y="888"/>
            <a:chExt cx="198" cy="231"/>
          </a:xfrm>
        </p:grpSpPr>
        <p:sp>
          <p:nvSpPr>
            <p:cNvPr id="326694" name="Oval 38"/>
            <p:cNvSpPr>
              <a:spLocks noChangeArrowheads="1"/>
            </p:cNvSpPr>
            <p:nvPr/>
          </p:nvSpPr>
          <p:spPr bwMode="blackWhite">
            <a:xfrm>
              <a:off x="2334" y="912"/>
              <a:ext cx="192" cy="197"/>
            </a:xfrm>
            <a:prstGeom prst="ellipse">
              <a:avLst/>
            </a:prstGeom>
            <a:solidFill>
              <a:srgbClr val="008000"/>
            </a:solidFill>
            <a:ln w="28575">
              <a:solidFill>
                <a:schemeClr val="tx1"/>
              </a:solidFill>
              <a:round/>
              <a:headEnd type="none" w="sm" len="sm"/>
              <a:tailEnd type="none" w="sm" len="sm"/>
            </a:ln>
            <a:effectLst/>
          </p:spPr>
          <p:txBody>
            <a:bodyPr wrap="none" anchor="ctr"/>
            <a:lstStyle/>
            <a:p>
              <a:endParaRPr lang="en-US"/>
            </a:p>
          </p:txBody>
        </p:sp>
        <p:sp>
          <p:nvSpPr>
            <p:cNvPr id="326695" name="Text Box 39"/>
            <p:cNvSpPr txBox="1">
              <a:spLocks noChangeArrowheads="1"/>
            </p:cNvSpPr>
            <p:nvPr/>
          </p:nvSpPr>
          <p:spPr bwMode="auto">
            <a:xfrm>
              <a:off x="2336" y="888"/>
              <a:ext cx="196" cy="231"/>
            </a:xfrm>
            <a:prstGeom prst="rect">
              <a:avLst/>
            </a:prstGeom>
            <a:noFill/>
            <a:ln w="28575">
              <a:noFill/>
              <a:miter lim="800000"/>
              <a:headEnd type="none" w="sm" len="sm"/>
              <a:tailEnd type="none" w="sm" len="sm"/>
            </a:ln>
            <a:effectLst/>
          </p:spPr>
          <p:txBody>
            <a:bodyPr wrap="none">
              <a:spAutoFit/>
            </a:bodyPr>
            <a:lstStyle/>
            <a:p>
              <a:pPr defTabSz="228600"/>
              <a:r>
                <a:rPr lang="en-US" sz="1800" b="1">
                  <a:solidFill>
                    <a:schemeClr val="tx1"/>
                  </a:solidFill>
                  <a:latin typeface="Arial" pitchFamily="34" charset="0"/>
                </a:rPr>
                <a:t>2</a:t>
              </a:r>
            </a:p>
          </p:txBody>
        </p:sp>
      </p:grpSp>
      <p:grpSp>
        <p:nvGrpSpPr>
          <p:cNvPr id="326696" name="Group 40"/>
          <p:cNvGrpSpPr>
            <a:grpSpLocks/>
          </p:cNvGrpSpPr>
          <p:nvPr/>
        </p:nvGrpSpPr>
        <p:grpSpPr bwMode="auto">
          <a:xfrm>
            <a:off x="1673225" y="4432300"/>
            <a:ext cx="314325" cy="366713"/>
            <a:chOff x="2334" y="888"/>
            <a:chExt cx="198" cy="231"/>
          </a:xfrm>
        </p:grpSpPr>
        <p:sp>
          <p:nvSpPr>
            <p:cNvPr id="326697" name="Oval 41"/>
            <p:cNvSpPr>
              <a:spLocks noChangeArrowheads="1"/>
            </p:cNvSpPr>
            <p:nvPr/>
          </p:nvSpPr>
          <p:spPr bwMode="blackWhite">
            <a:xfrm>
              <a:off x="2334" y="912"/>
              <a:ext cx="192" cy="197"/>
            </a:xfrm>
            <a:prstGeom prst="ellipse">
              <a:avLst/>
            </a:prstGeom>
            <a:solidFill>
              <a:srgbClr val="008000"/>
            </a:solidFill>
            <a:ln w="28575">
              <a:solidFill>
                <a:schemeClr val="tx1"/>
              </a:solidFill>
              <a:round/>
              <a:headEnd type="none" w="sm" len="sm"/>
              <a:tailEnd type="none" w="sm" len="sm"/>
            </a:ln>
            <a:effectLst/>
          </p:spPr>
          <p:txBody>
            <a:bodyPr wrap="none" anchor="ctr"/>
            <a:lstStyle/>
            <a:p>
              <a:endParaRPr lang="en-US"/>
            </a:p>
          </p:txBody>
        </p:sp>
        <p:sp>
          <p:nvSpPr>
            <p:cNvPr id="326698" name="Text Box 42"/>
            <p:cNvSpPr txBox="1">
              <a:spLocks noChangeArrowheads="1"/>
            </p:cNvSpPr>
            <p:nvPr/>
          </p:nvSpPr>
          <p:spPr bwMode="auto">
            <a:xfrm>
              <a:off x="2336" y="888"/>
              <a:ext cx="196" cy="231"/>
            </a:xfrm>
            <a:prstGeom prst="rect">
              <a:avLst/>
            </a:prstGeom>
            <a:noFill/>
            <a:ln w="28575">
              <a:noFill/>
              <a:miter lim="800000"/>
              <a:headEnd type="none" w="sm" len="sm"/>
              <a:tailEnd type="none" w="sm" len="sm"/>
            </a:ln>
            <a:effectLst/>
          </p:spPr>
          <p:txBody>
            <a:bodyPr wrap="none">
              <a:spAutoFit/>
            </a:bodyPr>
            <a:lstStyle/>
            <a:p>
              <a:pPr defTabSz="228600"/>
              <a:r>
                <a:rPr lang="en-US" sz="1800" b="1">
                  <a:solidFill>
                    <a:schemeClr val="tx1"/>
                  </a:solidFill>
                  <a:latin typeface="Arial" pitchFamily="34" charset="0"/>
                </a:rPr>
                <a:t>3</a:t>
              </a:r>
            </a:p>
          </p:txBody>
        </p:sp>
      </p:grpSp>
      <p:sp>
        <p:nvSpPr>
          <p:cNvPr id="326699" name="Rectangle 43"/>
          <p:cNvSpPr>
            <a:spLocks noChangeArrowheads="1"/>
          </p:cNvSpPr>
          <p:nvPr/>
        </p:nvSpPr>
        <p:spPr bwMode="auto">
          <a:xfrm>
            <a:off x="2552700" y="1462088"/>
            <a:ext cx="1447800" cy="915987"/>
          </a:xfrm>
          <a:prstGeom prst="rect">
            <a:avLst/>
          </a:prstGeom>
          <a:noFill/>
          <a:ln w="9525">
            <a:noFill/>
            <a:miter lim="800000"/>
            <a:headEnd/>
            <a:tailEnd/>
          </a:ln>
          <a:effectLst/>
        </p:spPr>
        <p:txBody>
          <a:bodyPr lIns="92075" tIns="46038" rIns="92075" bIns="46038">
            <a:spAutoFit/>
          </a:bodyPr>
          <a:lstStyle/>
          <a:p>
            <a:pPr algn="l" eaLnBrk="0" hangingPunct="0">
              <a:spcBef>
                <a:spcPct val="0"/>
              </a:spcBef>
              <a:buClrTx/>
              <a:buFontTx/>
              <a:buNone/>
            </a:pPr>
            <a:r>
              <a:rPr lang="en-US" sz="1800" b="1">
                <a:solidFill>
                  <a:schemeClr val="tx1"/>
                </a:solidFill>
                <a:latin typeface="Arial" pitchFamily="34" charset="0"/>
              </a:rPr>
              <a:t>Enable</a:t>
            </a:r>
            <a:br>
              <a:rPr lang="en-US" sz="1800" b="1">
                <a:solidFill>
                  <a:schemeClr val="tx1"/>
                </a:solidFill>
                <a:latin typeface="Arial" pitchFamily="34" charset="0"/>
              </a:rPr>
            </a:br>
            <a:r>
              <a:rPr lang="en-US" sz="1800" b="1">
                <a:solidFill>
                  <a:schemeClr val="tx1"/>
                </a:solidFill>
                <a:latin typeface="Arial" pitchFamily="34" charset="0"/>
              </a:rPr>
              <a:t>database</a:t>
            </a:r>
            <a:br>
              <a:rPr lang="en-US" sz="1800" b="1">
                <a:solidFill>
                  <a:schemeClr val="tx1"/>
                </a:solidFill>
                <a:latin typeface="Arial" pitchFamily="34" charset="0"/>
              </a:rPr>
            </a:br>
            <a:r>
              <a:rPr lang="en-US" sz="1800" b="1">
                <a:solidFill>
                  <a:schemeClr val="tx1"/>
                </a:solidFill>
                <a:latin typeface="Arial" pitchFamily="34" charset="0"/>
              </a:rPr>
              <a:t>auditing.</a:t>
            </a:r>
          </a:p>
        </p:txBody>
      </p:sp>
      <p:sp>
        <p:nvSpPr>
          <p:cNvPr id="326700" name="Text Box 44"/>
          <p:cNvSpPr txBox="1">
            <a:spLocks noChangeArrowheads="1"/>
          </p:cNvSpPr>
          <p:nvPr/>
        </p:nvSpPr>
        <p:spPr bwMode="auto">
          <a:xfrm>
            <a:off x="2084388" y="4430713"/>
            <a:ext cx="1581150" cy="641350"/>
          </a:xfrm>
          <a:prstGeom prst="rect">
            <a:avLst/>
          </a:prstGeom>
          <a:noFill/>
          <a:ln w="28575">
            <a:noFill/>
            <a:miter lim="800000"/>
            <a:headEnd type="none" w="sm" len="sm"/>
            <a:tailEnd type="none" w="sm" len="sm"/>
          </a:ln>
          <a:effectLst/>
        </p:spPr>
        <p:txBody>
          <a:bodyPr wrap="none">
            <a:spAutoFit/>
          </a:bodyPr>
          <a:lstStyle/>
          <a:p>
            <a:pPr defTabSz="228600"/>
            <a:r>
              <a:rPr lang="en-US" sz="1800" b="1">
                <a:solidFill>
                  <a:schemeClr val="tx1"/>
                </a:solidFill>
                <a:latin typeface="Arial" pitchFamily="34" charset="0"/>
              </a:rPr>
              <a:t>Review audit</a:t>
            </a:r>
            <a:br>
              <a:rPr lang="en-US" sz="1800" b="1">
                <a:solidFill>
                  <a:schemeClr val="tx1"/>
                </a:solidFill>
                <a:latin typeface="Arial" pitchFamily="34" charset="0"/>
              </a:rPr>
            </a:br>
            <a:r>
              <a:rPr lang="en-US" sz="1800" b="1">
                <a:solidFill>
                  <a:schemeClr val="tx1"/>
                </a:solidFill>
                <a:latin typeface="Arial" pitchFamily="34" charset="0"/>
              </a:rPr>
              <a:t>information.</a:t>
            </a:r>
          </a:p>
        </p:txBody>
      </p:sp>
      <p:sp>
        <p:nvSpPr>
          <p:cNvPr id="326701" name="Text Box 45"/>
          <p:cNvSpPr txBox="1">
            <a:spLocks noChangeArrowheads="1"/>
          </p:cNvSpPr>
          <p:nvPr/>
        </p:nvSpPr>
        <p:spPr bwMode="auto">
          <a:xfrm>
            <a:off x="1830388" y="5522913"/>
            <a:ext cx="1720850" cy="641350"/>
          </a:xfrm>
          <a:prstGeom prst="rect">
            <a:avLst/>
          </a:prstGeom>
          <a:noFill/>
          <a:ln w="28575">
            <a:noFill/>
            <a:miter lim="800000"/>
            <a:headEnd type="none" w="sm" len="sm"/>
            <a:tailEnd type="none" w="sm" len="sm"/>
          </a:ln>
          <a:effectLst/>
        </p:spPr>
        <p:txBody>
          <a:bodyPr wrap="none">
            <a:spAutoFit/>
          </a:bodyPr>
          <a:lstStyle/>
          <a:p>
            <a:pPr algn="l" defTabSz="228600"/>
            <a:r>
              <a:rPr lang="en-US" sz="1800" b="1">
                <a:solidFill>
                  <a:schemeClr val="tx1"/>
                </a:solidFill>
                <a:latin typeface="Arial" pitchFamily="34" charset="0"/>
              </a:rPr>
              <a:t>Maintain audit</a:t>
            </a:r>
            <a:br>
              <a:rPr lang="en-US" sz="1800" b="1">
                <a:solidFill>
                  <a:schemeClr val="tx1"/>
                </a:solidFill>
                <a:latin typeface="Arial" pitchFamily="34" charset="0"/>
              </a:rPr>
            </a:br>
            <a:r>
              <a:rPr lang="en-US" sz="1800" b="1">
                <a:solidFill>
                  <a:schemeClr val="tx1"/>
                </a:solidFill>
                <a:latin typeface="Arial" pitchFamily="34" charset="0"/>
              </a:rPr>
              <a:t>trail.</a:t>
            </a:r>
          </a:p>
        </p:txBody>
      </p:sp>
      <p:grpSp>
        <p:nvGrpSpPr>
          <p:cNvPr id="326702" name="Group 46"/>
          <p:cNvGrpSpPr>
            <a:grpSpLocks/>
          </p:cNvGrpSpPr>
          <p:nvPr/>
        </p:nvGrpSpPr>
        <p:grpSpPr bwMode="auto">
          <a:xfrm>
            <a:off x="1495425" y="5499100"/>
            <a:ext cx="314325" cy="366713"/>
            <a:chOff x="2334" y="888"/>
            <a:chExt cx="198" cy="231"/>
          </a:xfrm>
        </p:grpSpPr>
        <p:sp>
          <p:nvSpPr>
            <p:cNvPr id="326703" name="Oval 47"/>
            <p:cNvSpPr>
              <a:spLocks noChangeArrowheads="1"/>
            </p:cNvSpPr>
            <p:nvPr/>
          </p:nvSpPr>
          <p:spPr bwMode="blackWhite">
            <a:xfrm>
              <a:off x="2334" y="912"/>
              <a:ext cx="192" cy="197"/>
            </a:xfrm>
            <a:prstGeom prst="ellipse">
              <a:avLst/>
            </a:prstGeom>
            <a:solidFill>
              <a:srgbClr val="008000"/>
            </a:solidFill>
            <a:ln w="28575">
              <a:solidFill>
                <a:schemeClr val="tx1"/>
              </a:solidFill>
              <a:round/>
              <a:headEnd type="none" w="sm" len="sm"/>
              <a:tailEnd type="none" w="sm" len="sm"/>
            </a:ln>
            <a:effectLst/>
          </p:spPr>
          <p:txBody>
            <a:bodyPr wrap="none" anchor="ctr"/>
            <a:lstStyle/>
            <a:p>
              <a:endParaRPr lang="en-US"/>
            </a:p>
          </p:txBody>
        </p:sp>
        <p:sp>
          <p:nvSpPr>
            <p:cNvPr id="326704" name="Text Box 48"/>
            <p:cNvSpPr txBox="1">
              <a:spLocks noChangeArrowheads="1"/>
            </p:cNvSpPr>
            <p:nvPr/>
          </p:nvSpPr>
          <p:spPr bwMode="auto">
            <a:xfrm>
              <a:off x="2336" y="888"/>
              <a:ext cx="196" cy="231"/>
            </a:xfrm>
            <a:prstGeom prst="rect">
              <a:avLst/>
            </a:prstGeom>
            <a:noFill/>
            <a:ln w="28575">
              <a:noFill/>
              <a:miter lim="800000"/>
              <a:headEnd type="none" w="sm" len="sm"/>
              <a:tailEnd type="none" w="sm" len="sm"/>
            </a:ln>
            <a:effectLst/>
          </p:spPr>
          <p:txBody>
            <a:bodyPr wrap="none">
              <a:spAutoFit/>
            </a:bodyPr>
            <a:lstStyle/>
            <a:p>
              <a:pPr defTabSz="228600"/>
              <a:r>
                <a:rPr lang="en-US" sz="1800" b="1">
                  <a:solidFill>
                    <a:schemeClr val="tx1"/>
                  </a:solidFill>
                  <a:latin typeface="Arial" pitchFamily="34" charset="0"/>
                </a:rPr>
                <a:t>4</a:t>
              </a:r>
            </a:p>
          </p:txBody>
        </p:sp>
      </p:gr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8714" name="Picture 10" descr="D:\My_Data\Classes\11g\DBA1\Screenshots\L11_InitParm_860.gif"/>
          <p:cNvPicPr>
            <a:picLocks noChangeAspect="1" noChangeArrowheads="1"/>
          </p:cNvPicPr>
          <p:nvPr/>
        </p:nvPicPr>
        <p:blipFill>
          <a:blip r:embed="rId3" cstate="print"/>
          <a:srcRect/>
          <a:stretch>
            <a:fillRect/>
          </a:stretch>
        </p:blipFill>
        <p:spPr bwMode="gray">
          <a:xfrm>
            <a:off x="939800" y="1485900"/>
            <a:ext cx="7226300" cy="3446463"/>
          </a:xfrm>
          <a:prstGeom prst="rect">
            <a:avLst/>
          </a:prstGeom>
          <a:noFill/>
          <a:ln w="28575">
            <a:solidFill>
              <a:schemeClr val="tx1"/>
            </a:solidFill>
            <a:miter lim="800000"/>
            <a:headEnd/>
            <a:tailEnd/>
          </a:ln>
        </p:spPr>
      </p:pic>
      <p:sp>
        <p:nvSpPr>
          <p:cNvPr id="328706" name="Rectangle 2"/>
          <p:cNvSpPr>
            <a:spLocks noGrp="1" noChangeArrowheads="1"/>
          </p:cNvSpPr>
          <p:nvPr>
            <p:ph type="title"/>
          </p:nvPr>
        </p:nvSpPr>
        <p:spPr/>
        <p:txBody>
          <a:bodyPr/>
          <a:lstStyle/>
          <a:p>
            <a:r>
              <a:rPr lang="en-US"/>
              <a:t>Enabling Auditing</a:t>
            </a:r>
          </a:p>
        </p:txBody>
      </p:sp>
      <p:sp>
        <p:nvSpPr>
          <p:cNvPr id="328707" name="Rectangle 3"/>
          <p:cNvSpPr>
            <a:spLocks noGrp="1" noChangeArrowheads="1"/>
          </p:cNvSpPr>
          <p:nvPr>
            <p:ph type="body" idx="1"/>
          </p:nvPr>
        </p:nvSpPr>
        <p:spPr>
          <a:xfrm>
            <a:off x="889000" y="5588000"/>
            <a:ext cx="7366000" cy="695325"/>
          </a:xfrm>
        </p:spPr>
        <p:txBody>
          <a:bodyPr/>
          <a:lstStyle/>
          <a:p>
            <a:r>
              <a:rPr lang="en-US"/>
              <a:t>Restart database after modifying a static initialization parameter.</a:t>
            </a:r>
          </a:p>
        </p:txBody>
      </p:sp>
      <p:sp>
        <p:nvSpPr>
          <p:cNvPr id="328711" name="Rectangle 7"/>
          <p:cNvSpPr>
            <a:spLocks noChangeArrowheads="1"/>
          </p:cNvSpPr>
          <p:nvPr/>
        </p:nvSpPr>
        <p:spPr bwMode="blackGray">
          <a:xfrm>
            <a:off x="609600" y="5029200"/>
            <a:ext cx="7924800" cy="463550"/>
          </a:xfrm>
          <a:prstGeom prst="rect">
            <a:avLst/>
          </a:prstGeom>
          <a:solidFill>
            <a:schemeClr val="accent1"/>
          </a:solidFill>
          <a:ln w="28575">
            <a:solidFill>
              <a:schemeClr val="bg2"/>
            </a:solidFill>
            <a:miter lim="800000"/>
            <a:headEnd/>
            <a:tailEnd/>
          </a:ln>
          <a:effectLst/>
        </p:spPr>
        <p:txBody>
          <a:bodyPr lIns="92075" tIns="46038" rIns="92075" bIns="46038"/>
          <a:lstStyle/>
          <a:p>
            <a:pPr algn="l" defTabSz="400050" eaLnBrk="0" hangingPunct="0">
              <a:lnSpc>
                <a:spcPct val="125000"/>
              </a:lnSpc>
              <a:spcBef>
                <a:spcPct val="0"/>
              </a:spcBef>
              <a:buClrTx/>
              <a:buFontTx/>
              <a:buNone/>
              <a:tabLst>
                <a:tab pos="400050" algn="r"/>
                <a:tab pos="673100" algn="l"/>
              </a:tabLst>
            </a:pPr>
            <a:r>
              <a:rPr lang="en-US" sz="1800" b="1">
                <a:solidFill>
                  <a:schemeClr val="bg2"/>
                </a:solidFill>
                <a:latin typeface="Courier New" pitchFamily="49" charset="0"/>
              </a:rPr>
              <a:t>ALTER SYSTEM SET audit_trail=“XML” SCOPE=SPFILE;</a:t>
            </a:r>
          </a:p>
        </p:txBody>
      </p:sp>
      <p:sp>
        <p:nvSpPr>
          <p:cNvPr id="328713" name="Rectangle 9"/>
          <p:cNvSpPr>
            <a:spLocks noChangeArrowheads="1"/>
          </p:cNvSpPr>
          <p:nvPr/>
        </p:nvSpPr>
        <p:spPr bwMode="auto">
          <a:xfrm>
            <a:off x="1308100" y="4597400"/>
            <a:ext cx="3263900" cy="292100"/>
          </a:xfrm>
          <a:prstGeom prst="rect">
            <a:avLst/>
          </a:prstGeom>
          <a:noFill/>
          <a:ln w="28575">
            <a:solidFill>
              <a:schemeClr val="accent2"/>
            </a:solidFill>
            <a:miter lim="800000"/>
            <a:headEnd type="none" w="sm" len="sm"/>
            <a:tailEnd type="none" w="sm" len="sm"/>
          </a:ln>
          <a:effectLst/>
        </p:spPr>
        <p:txBody>
          <a:bodyPr wrap="none" anchor="ctr"/>
          <a:lstStyle/>
          <a:p>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Line 2"/>
          <p:cNvSpPr>
            <a:spLocks noChangeShapeType="1"/>
          </p:cNvSpPr>
          <p:nvPr/>
        </p:nvSpPr>
        <p:spPr bwMode="auto">
          <a:xfrm>
            <a:off x="4572000" y="5334000"/>
            <a:ext cx="0" cy="504825"/>
          </a:xfrm>
          <a:prstGeom prst="line">
            <a:avLst/>
          </a:prstGeom>
          <a:noFill/>
          <a:ln w="28575">
            <a:solidFill>
              <a:schemeClr val="tx1"/>
            </a:solidFill>
            <a:round/>
            <a:headEnd type="none" w="sm" len="sm"/>
            <a:tailEnd type="triangle" w="sm" len="sm"/>
          </a:ln>
          <a:effectLst/>
        </p:spPr>
        <p:txBody>
          <a:bodyPr/>
          <a:lstStyle/>
          <a:p>
            <a:endParaRPr lang="en-US"/>
          </a:p>
        </p:txBody>
      </p:sp>
      <p:sp>
        <p:nvSpPr>
          <p:cNvPr id="330755" name="Rectangle 3"/>
          <p:cNvSpPr>
            <a:spLocks noGrp="1" noChangeArrowheads="1"/>
          </p:cNvSpPr>
          <p:nvPr>
            <p:ph type="title"/>
          </p:nvPr>
        </p:nvSpPr>
        <p:spPr/>
        <p:txBody>
          <a:bodyPr/>
          <a:lstStyle/>
          <a:p>
            <a:r>
              <a:rPr lang="en-US"/>
              <a:t>Uniform Audit Trails</a:t>
            </a:r>
          </a:p>
        </p:txBody>
      </p:sp>
      <p:sp>
        <p:nvSpPr>
          <p:cNvPr id="330756" name="Rectangle 4"/>
          <p:cNvSpPr>
            <a:spLocks noGrp="1" noChangeArrowheads="1"/>
          </p:cNvSpPr>
          <p:nvPr>
            <p:ph type="body" idx="1"/>
          </p:nvPr>
        </p:nvSpPr>
        <p:spPr>
          <a:xfrm>
            <a:off x="609600" y="1676400"/>
            <a:ext cx="7918450" cy="360363"/>
          </a:xfrm>
        </p:spPr>
        <p:txBody>
          <a:bodyPr/>
          <a:lstStyle/>
          <a:p>
            <a:r>
              <a:rPr lang="en-US"/>
              <a:t>Use </a:t>
            </a:r>
            <a:r>
              <a:rPr lang="en-US">
                <a:latin typeface="Courier New" pitchFamily="49" charset="0"/>
              </a:rPr>
              <a:t>AUDIT_TRAIL</a:t>
            </a:r>
            <a:r>
              <a:rPr lang="en-US"/>
              <a:t> to enable database auditing.</a:t>
            </a:r>
          </a:p>
        </p:txBody>
      </p:sp>
      <p:sp>
        <p:nvSpPr>
          <p:cNvPr id="330757" name="Rectangle 5"/>
          <p:cNvSpPr>
            <a:spLocks noChangeArrowheads="1"/>
          </p:cNvSpPr>
          <p:nvPr/>
        </p:nvSpPr>
        <p:spPr bwMode="blackWhite">
          <a:xfrm>
            <a:off x="1638300" y="3505200"/>
            <a:ext cx="2311400" cy="381000"/>
          </a:xfrm>
          <a:prstGeom prst="rect">
            <a:avLst/>
          </a:prstGeom>
          <a:solidFill>
            <a:srgbClr val="FFCC99"/>
          </a:solidFill>
          <a:ln w="28575">
            <a:solidFill>
              <a:srgbClr val="000000"/>
            </a:solidFill>
            <a:miter lim="800000"/>
            <a:headEnd/>
            <a:tailEnd/>
          </a:ln>
          <a:effectLst/>
        </p:spPr>
        <p:txBody>
          <a:bodyPr wrap="none" lIns="46038" tIns="46038" rIns="46038" bIns="46038"/>
          <a:lstStyle/>
          <a:p>
            <a:pPr defTabSz="822325" eaLnBrk="0" hangingPunct="0">
              <a:lnSpc>
                <a:spcPct val="95000"/>
              </a:lnSpc>
              <a:spcBef>
                <a:spcPct val="0"/>
              </a:spcBef>
              <a:buClrTx/>
              <a:buFontTx/>
              <a:buNone/>
            </a:pPr>
            <a:r>
              <a:rPr lang="en-US" sz="1800" b="1">
                <a:solidFill>
                  <a:schemeClr val="tx1"/>
                </a:solidFill>
                <a:latin typeface="Courier New" pitchFamily="49" charset="0"/>
              </a:rPr>
              <a:t>DBA_AUDIT_TRAIL</a:t>
            </a:r>
          </a:p>
        </p:txBody>
      </p:sp>
      <p:sp>
        <p:nvSpPr>
          <p:cNvPr id="330758" name="Rectangle 6"/>
          <p:cNvSpPr>
            <a:spLocks noChangeArrowheads="1"/>
          </p:cNvSpPr>
          <p:nvPr/>
        </p:nvSpPr>
        <p:spPr bwMode="blackWhite">
          <a:xfrm>
            <a:off x="4927600" y="3505200"/>
            <a:ext cx="2908300" cy="381000"/>
          </a:xfrm>
          <a:prstGeom prst="rect">
            <a:avLst/>
          </a:prstGeom>
          <a:solidFill>
            <a:srgbClr val="FFCC99"/>
          </a:solidFill>
          <a:ln w="28575">
            <a:solidFill>
              <a:srgbClr val="000000"/>
            </a:solidFill>
            <a:miter lim="800000"/>
            <a:headEnd/>
            <a:tailEnd/>
          </a:ln>
          <a:effectLst/>
        </p:spPr>
        <p:txBody>
          <a:bodyPr wrap="none" lIns="46038" tIns="46038" rIns="46038" bIns="46038"/>
          <a:lstStyle/>
          <a:p>
            <a:pPr defTabSz="822325" eaLnBrk="0" hangingPunct="0">
              <a:lnSpc>
                <a:spcPct val="95000"/>
              </a:lnSpc>
              <a:spcBef>
                <a:spcPct val="0"/>
              </a:spcBef>
              <a:buClrTx/>
              <a:buFontTx/>
              <a:buNone/>
            </a:pPr>
            <a:r>
              <a:rPr lang="en-US" sz="1800" b="1">
                <a:solidFill>
                  <a:schemeClr val="tx1"/>
                </a:solidFill>
                <a:latin typeface="Courier New" pitchFamily="49" charset="0"/>
              </a:rPr>
              <a:t>DBA_FGA_AUDIT_TRAIL</a:t>
            </a:r>
          </a:p>
        </p:txBody>
      </p:sp>
      <p:sp>
        <p:nvSpPr>
          <p:cNvPr id="330759" name="Rectangle 7"/>
          <p:cNvSpPr>
            <a:spLocks noChangeArrowheads="1"/>
          </p:cNvSpPr>
          <p:nvPr/>
        </p:nvSpPr>
        <p:spPr bwMode="blackWhite">
          <a:xfrm>
            <a:off x="2851150" y="5867400"/>
            <a:ext cx="3441700" cy="381000"/>
          </a:xfrm>
          <a:prstGeom prst="rect">
            <a:avLst/>
          </a:prstGeom>
          <a:solidFill>
            <a:srgbClr val="FFCC99"/>
          </a:solidFill>
          <a:ln w="28575">
            <a:solidFill>
              <a:srgbClr val="000000"/>
            </a:solidFill>
            <a:miter lim="800000"/>
            <a:headEnd/>
            <a:tailEnd/>
          </a:ln>
          <a:effectLst/>
        </p:spPr>
        <p:txBody>
          <a:bodyPr wrap="none" lIns="46038" tIns="46038" rIns="46038" bIns="46038"/>
          <a:lstStyle/>
          <a:p>
            <a:pPr defTabSz="822325" eaLnBrk="0" hangingPunct="0">
              <a:lnSpc>
                <a:spcPct val="95000"/>
              </a:lnSpc>
              <a:spcBef>
                <a:spcPct val="0"/>
              </a:spcBef>
              <a:buClrTx/>
              <a:buFontTx/>
              <a:buNone/>
            </a:pPr>
            <a:r>
              <a:rPr lang="en-US" sz="1800" b="1">
                <a:solidFill>
                  <a:schemeClr val="tx1"/>
                </a:solidFill>
                <a:latin typeface="Courier New" pitchFamily="49" charset="0"/>
              </a:rPr>
              <a:t>DBA_COMMON_AUDIT_TRAIL</a:t>
            </a:r>
          </a:p>
        </p:txBody>
      </p:sp>
      <p:sp>
        <p:nvSpPr>
          <p:cNvPr id="330760" name="Rectangle 8"/>
          <p:cNvSpPr>
            <a:spLocks noChangeArrowheads="1"/>
          </p:cNvSpPr>
          <p:nvPr/>
        </p:nvSpPr>
        <p:spPr bwMode="blackGray">
          <a:xfrm>
            <a:off x="1524000" y="4419600"/>
            <a:ext cx="6096000" cy="1146175"/>
          </a:xfrm>
          <a:prstGeom prst="rect">
            <a:avLst/>
          </a:prstGeom>
          <a:solidFill>
            <a:srgbClr val="CCCCCC"/>
          </a:solidFill>
          <a:ln w="28575">
            <a:solidFill>
              <a:srgbClr val="000000"/>
            </a:solidFill>
            <a:miter lim="800000"/>
            <a:headEnd/>
            <a:tailEnd/>
          </a:ln>
          <a:effectLst/>
        </p:spPr>
        <p:txBody>
          <a:bodyPr lIns="92075" tIns="9144" rIns="92075" bIns="9144" anchor="ctr">
            <a:spAutoFit/>
          </a:bodyPr>
          <a:lstStyle/>
          <a:p>
            <a:pPr algn="l" defTabSz="400050" eaLnBrk="0" hangingPunct="0">
              <a:spcBef>
                <a:spcPct val="0"/>
              </a:spcBef>
              <a:buClrTx/>
              <a:buFontTx/>
              <a:buNone/>
              <a:tabLst>
                <a:tab pos="400050" algn="r"/>
                <a:tab pos="673100" algn="l"/>
              </a:tabLst>
            </a:pPr>
            <a:r>
              <a:rPr lang="en-US" sz="1800" b="1">
                <a:solidFill>
                  <a:schemeClr val="tx1"/>
                </a:solidFill>
                <a:latin typeface="Courier New" pitchFamily="49" charset="0"/>
              </a:rPr>
              <a:t>EXTENDED_TIMESTAMP,</a:t>
            </a:r>
          </a:p>
          <a:p>
            <a:pPr algn="l" defTabSz="400050" eaLnBrk="0" hangingPunct="0">
              <a:spcBef>
                <a:spcPct val="0"/>
              </a:spcBef>
              <a:buClrTx/>
              <a:buFontTx/>
              <a:buNone/>
              <a:tabLst>
                <a:tab pos="400050" algn="r"/>
                <a:tab pos="673100" algn="l"/>
              </a:tabLst>
            </a:pPr>
            <a:r>
              <a:rPr lang="en-US" sz="1800" b="1">
                <a:solidFill>
                  <a:schemeClr val="tx1"/>
                </a:solidFill>
                <a:latin typeface="Courier New" pitchFamily="49" charset="0"/>
              </a:rPr>
              <a:t>PROXY_SESSIONID, GLOBAL_UID,</a:t>
            </a:r>
          </a:p>
          <a:p>
            <a:pPr algn="l" defTabSz="400050" eaLnBrk="0" hangingPunct="0">
              <a:spcBef>
                <a:spcPct val="0"/>
              </a:spcBef>
              <a:buClrTx/>
              <a:buFontTx/>
              <a:buNone/>
              <a:tabLst>
                <a:tab pos="400050" algn="r"/>
                <a:tab pos="673100" algn="l"/>
              </a:tabLst>
            </a:pPr>
            <a:r>
              <a:rPr lang="en-US" sz="1800" b="1">
                <a:solidFill>
                  <a:schemeClr val="tx1"/>
                </a:solidFill>
                <a:latin typeface="Courier New" pitchFamily="49" charset="0"/>
              </a:rPr>
              <a:t>INSTANCE_NUMBER, OS_PROCESS, TRANSACTIONID, SCN, SQL_BIND, SQL_TEXT</a:t>
            </a:r>
          </a:p>
        </p:txBody>
      </p:sp>
      <p:sp>
        <p:nvSpPr>
          <p:cNvPr id="330761" name="Rectangle 9"/>
          <p:cNvSpPr>
            <a:spLocks noChangeArrowheads="1"/>
          </p:cNvSpPr>
          <p:nvPr/>
        </p:nvSpPr>
        <p:spPr bwMode="blackGray">
          <a:xfrm>
            <a:off x="5346700" y="2459038"/>
            <a:ext cx="2057400" cy="596900"/>
          </a:xfrm>
          <a:prstGeom prst="rect">
            <a:avLst/>
          </a:prstGeom>
          <a:solidFill>
            <a:srgbClr val="CCCCCC"/>
          </a:solidFill>
          <a:ln w="28575">
            <a:solidFill>
              <a:srgbClr val="000000"/>
            </a:solidFill>
            <a:miter lim="800000"/>
            <a:headEnd/>
            <a:tailEnd/>
          </a:ln>
          <a:effectLst/>
        </p:spPr>
        <p:txBody>
          <a:bodyPr lIns="92075" tIns="9144" rIns="92075" bIns="9144" anchor="ctr">
            <a:spAutoFit/>
          </a:bodyPr>
          <a:lstStyle/>
          <a:p>
            <a:pPr algn="l" defTabSz="400050" eaLnBrk="0" hangingPunct="0">
              <a:spcBef>
                <a:spcPct val="0"/>
              </a:spcBef>
              <a:buClrTx/>
              <a:buFontTx/>
              <a:buNone/>
              <a:tabLst>
                <a:tab pos="400050" algn="r"/>
                <a:tab pos="673100" algn="l"/>
              </a:tabLst>
            </a:pPr>
            <a:r>
              <a:rPr lang="en-US" sz="1800" b="1">
                <a:solidFill>
                  <a:schemeClr val="tx1"/>
                </a:solidFill>
                <a:latin typeface="Courier New" pitchFamily="49" charset="0"/>
              </a:rPr>
              <a:t>STATEMENTID,</a:t>
            </a:r>
          </a:p>
          <a:p>
            <a:pPr algn="l" defTabSz="400050" eaLnBrk="0" hangingPunct="0">
              <a:spcBef>
                <a:spcPct val="0"/>
              </a:spcBef>
              <a:buClrTx/>
              <a:buFontTx/>
              <a:buNone/>
              <a:tabLst>
                <a:tab pos="400050" algn="r"/>
                <a:tab pos="673100" algn="l"/>
              </a:tabLst>
            </a:pPr>
            <a:r>
              <a:rPr lang="en-US" sz="1800" b="1">
                <a:solidFill>
                  <a:schemeClr val="tx1"/>
                </a:solidFill>
                <a:latin typeface="Courier New" pitchFamily="49" charset="0"/>
              </a:rPr>
              <a:t>ENTRYID</a:t>
            </a:r>
          </a:p>
        </p:txBody>
      </p:sp>
      <p:sp>
        <p:nvSpPr>
          <p:cNvPr id="330762" name="Rectangle 10"/>
          <p:cNvSpPr>
            <a:spLocks noChangeArrowheads="1"/>
          </p:cNvSpPr>
          <p:nvPr/>
        </p:nvSpPr>
        <p:spPr bwMode="blackGray">
          <a:xfrm>
            <a:off x="914400" y="2589213"/>
            <a:ext cx="3771900" cy="322262"/>
          </a:xfrm>
          <a:prstGeom prst="rect">
            <a:avLst/>
          </a:prstGeom>
          <a:solidFill>
            <a:srgbClr val="CCCCCC"/>
          </a:solidFill>
          <a:ln w="28575">
            <a:solidFill>
              <a:srgbClr val="000000"/>
            </a:solidFill>
            <a:miter lim="800000"/>
            <a:headEnd/>
            <a:tailEnd/>
          </a:ln>
          <a:effectLst/>
        </p:spPr>
        <p:txBody>
          <a:bodyPr lIns="92075" tIns="9144" rIns="92075" bIns="9144" anchor="ctr">
            <a:spAutoFit/>
          </a:bodyPr>
          <a:lstStyle/>
          <a:p>
            <a:pPr algn="l" defTabSz="400050" eaLnBrk="0" hangingPunct="0">
              <a:spcBef>
                <a:spcPct val="0"/>
              </a:spcBef>
              <a:buClrTx/>
              <a:buFontTx/>
              <a:buNone/>
              <a:tabLst>
                <a:tab pos="400050" algn="r"/>
                <a:tab pos="673100" algn="l"/>
              </a:tabLst>
            </a:pPr>
            <a:r>
              <a:rPr lang="en-US" sz="1800" b="1">
                <a:solidFill>
                  <a:schemeClr val="tx1"/>
                </a:solidFill>
                <a:latin typeface="Courier New" pitchFamily="49" charset="0"/>
              </a:rPr>
              <a:t>AUDIT_TRAIL=DB,EXTENDED</a:t>
            </a:r>
          </a:p>
        </p:txBody>
      </p:sp>
      <p:cxnSp>
        <p:nvCxnSpPr>
          <p:cNvPr id="330763" name="AutoShape 11"/>
          <p:cNvCxnSpPr>
            <a:cxnSpLocks noChangeShapeType="1"/>
            <a:stCxn id="330757" idx="2"/>
            <a:endCxn id="330760" idx="0"/>
          </p:cNvCxnSpPr>
          <p:nvPr/>
        </p:nvCxnSpPr>
        <p:spPr bwMode="auto">
          <a:xfrm rot="16200000" flipH="1">
            <a:off x="3430587" y="3263901"/>
            <a:ext cx="504825" cy="1778000"/>
          </a:xfrm>
          <a:prstGeom prst="bentConnector3">
            <a:avLst>
              <a:gd name="adj1" fmla="val 50000"/>
            </a:avLst>
          </a:prstGeom>
          <a:noFill/>
          <a:ln w="28575">
            <a:solidFill>
              <a:schemeClr val="tx1"/>
            </a:solidFill>
            <a:miter lim="800000"/>
            <a:headEnd type="none" w="sm" len="sm"/>
            <a:tailEnd type="triangle" w="sm" len="sm"/>
          </a:ln>
          <a:effectLst/>
        </p:spPr>
      </p:cxnSp>
      <p:cxnSp>
        <p:nvCxnSpPr>
          <p:cNvPr id="330764" name="AutoShape 12"/>
          <p:cNvCxnSpPr>
            <a:cxnSpLocks noChangeShapeType="1"/>
            <a:stCxn id="330758" idx="2"/>
            <a:endCxn id="330760" idx="0"/>
          </p:cNvCxnSpPr>
          <p:nvPr/>
        </p:nvCxnSpPr>
        <p:spPr bwMode="auto">
          <a:xfrm rot="5400000">
            <a:off x="5224462" y="3248026"/>
            <a:ext cx="504825" cy="1809750"/>
          </a:xfrm>
          <a:prstGeom prst="bentConnector3">
            <a:avLst>
              <a:gd name="adj1" fmla="val 50000"/>
            </a:avLst>
          </a:prstGeom>
          <a:noFill/>
          <a:ln w="28575">
            <a:solidFill>
              <a:schemeClr val="tx1"/>
            </a:solidFill>
            <a:miter lim="800000"/>
            <a:headEnd type="none" w="sm" len="sm"/>
            <a:tailEnd type="triangle" w="sm" len="sm"/>
          </a:ln>
          <a:effectLst/>
        </p:spPr>
      </p:cxnSp>
      <p:sp>
        <p:nvSpPr>
          <p:cNvPr id="330765" name="Line 13"/>
          <p:cNvSpPr>
            <a:spLocks noChangeShapeType="1"/>
          </p:cNvSpPr>
          <p:nvPr/>
        </p:nvSpPr>
        <p:spPr bwMode="auto">
          <a:xfrm>
            <a:off x="2809875" y="2943225"/>
            <a:ext cx="0" cy="542925"/>
          </a:xfrm>
          <a:prstGeom prst="line">
            <a:avLst/>
          </a:prstGeom>
          <a:noFill/>
          <a:ln w="28575">
            <a:solidFill>
              <a:schemeClr val="tx1"/>
            </a:solidFill>
            <a:round/>
            <a:headEnd type="none" w="sm" len="sm"/>
            <a:tailEnd type="triangle" w="sm" len="sm"/>
          </a:ln>
          <a:effectLst/>
        </p:spPr>
        <p:txBody>
          <a:bodyPr/>
          <a:lstStyle/>
          <a:p>
            <a:endParaRPr lang="en-US"/>
          </a:p>
        </p:txBody>
      </p:sp>
      <p:sp>
        <p:nvSpPr>
          <p:cNvPr id="330766" name="Line 14"/>
          <p:cNvSpPr>
            <a:spLocks noChangeShapeType="1"/>
          </p:cNvSpPr>
          <p:nvPr/>
        </p:nvSpPr>
        <p:spPr bwMode="auto">
          <a:xfrm>
            <a:off x="6372225" y="3086100"/>
            <a:ext cx="0" cy="400050"/>
          </a:xfrm>
          <a:prstGeom prst="line">
            <a:avLst/>
          </a:prstGeom>
          <a:noFill/>
          <a:ln w="28575">
            <a:solidFill>
              <a:schemeClr val="tx1"/>
            </a:solidFill>
            <a:round/>
            <a:headEnd type="none" w="sm" len="sm"/>
            <a:tailEnd type="triangle" w="sm" len="sm"/>
          </a:ln>
          <a:effectLst/>
        </p:spPr>
        <p:txBody>
          <a:bodyPr/>
          <a:lstStyle/>
          <a:p>
            <a:endParaRPr lang="en-US"/>
          </a:p>
        </p:txBody>
      </p:sp>
    </p:spTree>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5" name="Rectangle 7"/>
          <p:cNvSpPr>
            <a:spLocks noGrp="1" noChangeArrowheads="1"/>
          </p:cNvSpPr>
          <p:nvPr>
            <p:ph type="title"/>
          </p:nvPr>
        </p:nvSpPr>
        <p:spPr/>
        <p:txBody>
          <a:bodyPr/>
          <a:lstStyle/>
          <a:p>
            <a:r>
              <a:rPr lang="en-US"/>
              <a:t>Specifying Audit Options</a:t>
            </a:r>
          </a:p>
        </p:txBody>
      </p:sp>
      <p:sp>
        <p:nvSpPr>
          <p:cNvPr id="334856" name="Rectangle 8"/>
          <p:cNvSpPr>
            <a:spLocks noGrp="1" noChangeArrowheads="1"/>
          </p:cNvSpPr>
          <p:nvPr>
            <p:ph type="body" idx="1"/>
          </p:nvPr>
        </p:nvSpPr>
        <p:spPr>
          <a:xfrm>
            <a:off x="609600" y="1676400"/>
            <a:ext cx="7918450" cy="3105150"/>
          </a:xfrm>
        </p:spPr>
        <p:txBody>
          <a:bodyPr/>
          <a:lstStyle/>
          <a:p>
            <a:pPr lvl="1"/>
            <a:r>
              <a:rPr lang="en-US"/>
              <a:t>SQL statement auditing:</a:t>
            </a:r>
            <a:br>
              <a:rPr lang="en-US"/>
            </a:br>
            <a:endParaRPr lang="en-US"/>
          </a:p>
          <a:p>
            <a:pPr lvl="1"/>
            <a:endParaRPr lang="en-US"/>
          </a:p>
          <a:p>
            <a:pPr lvl="1"/>
            <a:r>
              <a:rPr lang="en-US"/>
              <a:t>System-privilege auditing (nonfocused and focused):</a:t>
            </a:r>
          </a:p>
          <a:p>
            <a:pPr lvl="1"/>
            <a:endParaRPr lang="en-US"/>
          </a:p>
          <a:p>
            <a:pPr lvl="1"/>
            <a:endParaRPr lang="en-US"/>
          </a:p>
          <a:p>
            <a:pPr lvl="1"/>
            <a:endParaRPr lang="en-US"/>
          </a:p>
          <a:p>
            <a:pPr lvl="1"/>
            <a:r>
              <a:rPr lang="en-US"/>
              <a:t>Object-privilege auditing (nonfocused and focused):</a:t>
            </a:r>
          </a:p>
        </p:txBody>
      </p:sp>
      <p:sp>
        <p:nvSpPr>
          <p:cNvPr id="334852" name="Rectangle 4"/>
          <p:cNvSpPr>
            <a:spLocks noChangeArrowheads="1"/>
          </p:cNvSpPr>
          <p:nvPr/>
        </p:nvSpPr>
        <p:spPr bwMode="blackGray">
          <a:xfrm>
            <a:off x="609600" y="3443288"/>
            <a:ext cx="7924800" cy="660400"/>
          </a:xfrm>
          <a:prstGeom prst="rect">
            <a:avLst/>
          </a:prstGeom>
          <a:solidFill>
            <a:schemeClr val="accent1"/>
          </a:solidFill>
          <a:ln w="28575">
            <a:solidFill>
              <a:schemeClr val="bg2"/>
            </a:solidFill>
            <a:miter lim="800000"/>
            <a:headEnd/>
            <a:tailEnd/>
          </a:ln>
          <a:effectLst/>
        </p:spPr>
        <p:txBody>
          <a:bodyPr lIns="92075" tIns="46038" rIns="92075" bIns="46038" anchor="ctr"/>
          <a:lstStyle/>
          <a:p>
            <a:pPr algn="l" defTabSz="400050" eaLnBrk="0" hangingPunct="0">
              <a:lnSpc>
                <a:spcPct val="125000"/>
              </a:lnSpc>
              <a:spcBef>
                <a:spcPct val="0"/>
              </a:spcBef>
              <a:buClrTx/>
              <a:buFontTx/>
              <a:buNone/>
              <a:tabLst>
                <a:tab pos="400050" algn="r"/>
                <a:tab pos="673100" algn="l"/>
              </a:tabLst>
            </a:pPr>
            <a:r>
              <a:rPr lang="en-US" sz="1800" b="1">
                <a:solidFill>
                  <a:schemeClr val="bg2"/>
                </a:solidFill>
                <a:latin typeface="Courier New" pitchFamily="49" charset="0"/>
              </a:rPr>
              <a:t>AUDIT select any table, create any trigger;</a:t>
            </a:r>
            <a:br>
              <a:rPr lang="en-US" sz="1800" b="1">
                <a:solidFill>
                  <a:schemeClr val="bg2"/>
                </a:solidFill>
                <a:latin typeface="Courier New" pitchFamily="49" charset="0"/>
              </a:rPr>
            </a:br>
            <a:r>
              <a:rPr lang="en-US" sz="1800" b="1">
                <a:solidFill>
                  <a:schemeClr val="bg2"/>
                </a:solidFill>
                <a:latin typeface="Courier New" pitchFamily="49" charset="0"/>
              </a:rPr>
              <a:t>AUDIT select any table BY hr BY SESSION;</a:t>
            </a:r>
          </a:p>
        </p:txBody>
      </p:sp>
      <p:sp>
        <p:nvSpPr>
          <p:cNvPr id="334853" name="Rectangle 5"/>
          <p:cNvSpPr>
            <a:spLocks noChangeArrowheads="1"/>
          </p:cNvSpPr>
          <p:nvPr/>
        </p:nvSpPr>
        <p:spPr bwMode="blackGray">
          <a:xfrm>
            <a:off x="609600" y="2151063"/>
            <a:ext cx="7924800" cy="463550"/>
          </a:xfrm>
          <a:prstGeom prst="rect">
            <a:avLst/>
          </a:prstGeom>
          <a:solidFill>
            <a:schemeClr val="accent1"/>
          </a:solidFill>
          <a:ln w="28575">
            <a:solidFill>
              <a:schemeClr val="bg2"/>
            </a:solidFill>
            <a:miter lim="800000"/>
            <a:headEnd/>
            <a:tailEnd/>
          </a:ln>
          <a:effectLst/>
        </p:spPr>
        <p:txBody>
          <a:bodyPr lIns="92075" tIns="46038" rIns="92075" bIns="46038"/>
          <a:lstStyle/>
          <a:p>
            <a:pPr algn="l" defTabSz="400050" eaLnBrk="0" hangingPunct="0">
              <a:lnSpc>
                <a:spcPct val="125000"/>
              </a:lnSpc>
              <a:spcBef>
                <a:spcPct val="0"/>
              </a:spcBef>
              <a:buClrTx/>
              <a:buFontTx/>
              <a:buNone/>
              <a:tabLst>
                <a:tab pos="400050" algn="r"/>
                <a:tab pos="673100" algn="l"/>
              </a:tabLst>
            </a:pPr>
            <a:r>
              <a:rPr lang="en-US" sz="1800" b="1">
                <a:solidFill>
                  <a:schemeClr val="bg2"/>
                </a:solidFill>
                <a:latin typeface="Courier New" pitchFamily="49" charset="0"/>
              </a:rPr>
              <a:t>AUDIT table;</a:t>
            </a:r>
          </a:p>
        </p:txBody>
      </p:sp>
      <p:sp>
        <p:nvSpPr>
          <p:cNvPr id="334854" name="Rectangle 6"/>
          <p:cNvSpPr>
            <a:spLocks noChangeArrowheads="1"/>
          </p:cNvSpPr>
          <p:nvPr/>
        </p:nvSpPr>
        <p:spPr bwMode="blackGray">
          <a:xfrm>
            <a:off x="609600" y="4924425"/>
            <a:ext cx="7924800" cy="666750"/>
          </a:xfrm>
          <a:prstGeom prst="rect">
            <a:avLst/>
          </a:prstGeom>
          <a:solidFill>
            <a:schemeClr val="accent1"/>
          </a:solidFill>
          <a:ln w="28575">
            <a:solidFill>
              <a:schemeClr val="bg2"/>
            </a:solidFill>
            <a:miter lim="800000"/>
            <a:headEnd/>
            <a:tailEnd/>
          </a:ln>
          <a:effectLst/>
        </p:spPr>
        <p:txBody>
          <a:bodyPr lIns="92075" tIns="46038" rIns="92075" bIns="46038" anchor="ctr"/>
          <a:lstStyle/>
          <a:p>
            <a:pPr algn="l" defTabSz="400050" eaLnBrk="0" hangingPunct="0">
              <a:lnSpc>
                <a:spcPct val="125000"/>
              </a:lnSpc>
              <a:spcBef>
                <a:spcPct val="0"/>
              </a:spcBef>
              <a:buClrTx/>
              <a:buFontTx/>
              <a:buNone/>
              <a:tabLst>
                <a:tab pos="400050" algn="r"/>
                <a:tab pos="673100" algn="l"/>
              </a:tabLst>
            </a:pPr>
            <a:r>
              <a:rPr lang="en-US" sz="1800" b="1">
                <a:solidFill>
                  <a:schemeClr val="bg2"/>
                </a:solidFill>
                <a:latin typeface="Courier New" pitchFamily="49" charset="0"/>
              </a:rPr>
              <a:t>AUDIT ALL on hr.employees;</a:t>
            </a:r>
            <a:br>
              <a:rPr lang="en-US" sz="1800" b="1">
                <a:solidFill>
                  <a:schemeClr val="bg2"/>
                </a:solidFill>
                <a:latin typeface="Courier New" pitchFamily="49" charset="0"/>
              </a:rPr>
            </a:br>
            <a:r>
              <a:rPr lang="en-US" sz="1800" b="1">
                <a:solidFill>
                  <a:schemeClr val="bg2"/>
                </a:solidFill>
                <a:latin typeface="Courier New" pitchFamily="49" charset="0"/>
              </a:rPr>
              <a:t>AUDIT UPDATE,DELETE on hr.employees BY ACCESS;</a:t>
            </a: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2809" name="Picture 9" descr="D:\My_Data\Classes\11g\DBA1\Screenshots\SecurityNav.gif"/>
          <p:cNvPicPr>
            <a:picLocks noChangeAspect="1" noChangeArrowheads="1"/>
          </p:cNvPicPr>
          <p:nvPr/>
        </p:nvPicPr>
        <p:blipFill>
          <a:blip r:embed="rId3" cstate="print"/>
          <a:srcRect/>
          <a:stretch>
            <a:fillRect/>
          </a:stretch>
        </p:blipFill>
        <p:spPr bwMode="gray">
          <a:xfrm>
            <a:off x="685800" y="1120775"/>
            <a:ext cx="2022475" cy="1393825"/>
          </a:xfrm>
          <a:prstGeom prst="rect">
            <a:avLst/>
          </a:prstGeom>
          <a:noFill/>
          <a:ln w="28575">
            <a:solidFill>
              <a:schemeClr val="tx1"/>
            </a:solidFill>
            <a:miter lim="800000"/>
            <a:headEnd/>
            <a:tailEnd/>
          </a:ln>
        </p:spPr>
      </p:pic>
      <p:sp>
        <p:nvSpPr>
          <p:cNvPr id="332802" name="Rectangle 2"/>
          <p:cNvSpPr>
            <a:spLocks noGrp="1" noChangeArrowheads="1"/>
          </p:cNvSpPr>
          <p:nvPr>
            <p:ph type="title"/>
          </p:nvPr>
        </p:nvSpPr>
        <p:spPr/>
        <p:txBody>
          <a:bodyPr/>
          <a:lstStyle/>
          <a:p>
            <a:r>
              <a:rPr lang="en-US"/>
              <a:t>Enterprise Manager Audit Page</a:t>
            </a:r>
          </a:p>
        </p:txBody>
      </p:sp>
      <p:sp>
        <p:nvSpPr>
          <p:cNvPr id="332805" name="Rectangle 5"/>
          <p:cNvSpPr>
            <a:spLocks noChangeArrowheads="1"/>
          </p:cNvSpPr>
          <p:nvPr/>
        </p:nvSpPr>
        <p:spPr bwMode="gray">
          <a:xfrm>
            <a:off x="723900" y="1790700"/>
            <a:ext cx="846138" cy="209550"/>
          </a:xfrm>
          <a:prstGeom prst="rect">
            <a:avLst/>
          </a:prstGeom>
          <a:noFill/>
          <a:ln w="28575">
            <a:solidFill>
              <a:schemeClr val="accent2"/>
            </a:solidFill>
            <a:miter lim="800000"/>
            <a:headEnd type="none" w="sm" len="sm"/>
            <a:tailEnd type="none" w="sm" len="sm"/>
          </a:ln>
          <a:effectLst/>
        </p:spPr>
        <p:txBody>
          <a:bodyPr wrap="none" anchor="ctr"/>
          <a:lstStyle/>
          <a:p>
            <a:endParaRPr lang="en-US"/>
          </a:p>
        </p:txBody>
      </p:sp>
      <p:pic>
        <p:nvPicPr>
          <p:cNvPr id="332812" name="Picture 12" descr="D:\My_Data\Classes\11g\DBA1\Screenshots\AuditPage.gif"/>
          <p:cNvPicPr>
            <a:picLocks noChangeAspect="1" noChangeArrowheads="1"/>
          </p:cNvPicPr>
          <p:nvPr/>
        </p:nvPicPr>
        <p:blipFill>
          <a:blip r:embed="rId4" cstate="print"/>
          <a:srcRect/>
          <a:stretch>
            <a:fillRect/>
          </a:stretch>
        </p:blipFill>
        <p:spPr bwMode="gray">
          <a:xfrm>
            <a:off x="565150" y="2176463"/>
            <a:ext cx="8035925" cy="3989387"/>
          </a:xfrm>
          <a:prstGeom prst="rect">
            <a:avLst/>
          </a:prstGeom>
          <a:noFill/>
          <a:ln w="28575">
            <a:solidFill>
              <a:schemeClr val="tx1"/>
            </a:solidFill>
            <a:miter lim="800000"/>
            <a:headEnd/>
            <a:tailEnd/>
          </a:ln>
        </p:spPr>
      </p:pic>
      <p:sp>
        <p:nvSpPr>
          <p:cNvPr id="332807" name="Line 7"/>
          <p:cNvSpPr>
            <a:spLocks noChangeShapeType="1"/>
          </p:cNvSpPr>
          <p:nvPr/>
        </p:nvSpPr>
        <p:spPr bwMode="gray">
          <a:xfrm>
            <a:off x="1103313" y="2000250"/>
            <a:ext cx="1587" cy="285750"/>
          </a:xfrm>
          <a:prstGeom prst="line">
            <a:avLst/>
          </a:prstGeom>
          <a:noFill/>
          <a:ln w="28575" cap="rnd">
            <a:solidFill>
              <a:schemeClr val="accent2"/>
            </a:solidFill>
            <a:round/>
            <a:headEnd type="none" w="sm" len="sm"/>
            <a:tailEnd type="triangle" w="sm" len="sm"/>
          </a:ln>
          <a:effectLst/>
        </p:spPr>
        <p:txBody>
          <a:bodyPr/>
          <a:lstStyle/>
          <a:p>
            <a:endParaRPr lang="en-US"/>
          </a:p>
        </p:txBody>
      </p:sp>
      <p:pic>
        <p:nvPicPr>
          <p:cNvPr id="332813" name="Picture 13" descr="D:\My_Data\Classes\11g\DBA1\Screenshots\AudPrivs.gif"/>
          <p:cNvPicPr>
            <a:picLocks noChangeAspect="1" noChangeArrowheads="1"/>
          </p:cNvPicPr>
          <p:nvPr/>
        </p:nvPicPr>
        <p:blipFill>
          <a:blip r:embed="rId5" cstate="print"/>
          <a:srcRect t="20091" b="18265"/>
          <a:stretch>
            <a:fillRect/>
          </a:stretch>
        </p:blipFill>
        <p:spPr bwMode="gray">
          <a:xfrm>
            <a:off x="1198563" y="4756150"/>
            <a:ext cx="6994525" cy="1543050"/>
          </a:xfrm>
          <a:prstGeom prst="rect">
            <a:avLst/>
          </a:prstGeom>
          <a:noFill/>
          <a:ln w="28575">
            <a:solidFill>
              <a:schemeClr val="tx1"/>
            </a:solidFill>
            <a:miter lim="800000"/>
            <a:headEnd/>
            <a:tailEnd/>
          </a:ln>
        </p:spPr>
      </p:pic>
      <p:sp>
        <p:nvSpPr>
          <p:cNvPr id="332814" name="Line 14"/>
          <p:cNvSpPr>
            <a:spLocks noChangeShapeType="1"/>
          </p:cNvSpPr>
          <p:nvPr/>
        </p:nvSpPr>
        <p:spPr bwMode="gray">
          <a:xfrm>
            <a:off x="2360613" y="4591050"/>
            <a:ext cx="1587" cy="285750"/>
          </a:xfrm>
          <a:prstGeom prst="line">
            <a:avLst/>
          </a:prstGeom>
          <a:noFill/>
          <a:ln w="28575" cap="rnd">
            <a:solidFill>
              <a:schemeClr val="accent2"/>
            </a:solidFill>
            <a:round/>
            <a:headEnd type="none" w="sm" len="sm"/>
            <a:tailEnd type="triangle" w="sm" len="sm"/>
          </a:ln>
          <a:effectLst/>
        </p:spPr>
        <p:txBody>
          <a:bodyPr/>
          <a:lstStyle/>
          <a:p>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8" name="Rectangle 2"/>
          <p:cNvSpPr>
            <a:spLocks noGrp="1" noChangeArrowheads="1"/>
          </p:cNvSpPr>
          <p:nvPr>
            <p:ph type="title"/>
          </p:nvPr>
        </p:nvSpPr>
        <p:spPr/>
        <p:txBody>
          <a:bodyPr/>
          <a:lstStyle/>
          <a:p>
            <a:r>
              <a:rPr lang="en-US"/>
              <a:t>Using and Maintaining Audit Information</a:t>
            </a:r>
          </a:p>
        </p:txBody>
      </p:sp>
      <p:sp>
        <p:nvSpPr>
          <p:cNvPr id="336899" name="Rectangle 3"/>
          <p:cNvSpPr>
            <a:spLocks noGrp="1" noChangeArrowheads="1"/>
          </p:cNvSpPr>
          <p:nvPr>
            <p:ph type="body" idx="1"/>
          </p:nvPr>
        </p:nvSpPr>
        <p:spPr>
          <a:xfrm>
            <a:off x="876300" y="3505200"/>
            <a:ext cx="7366000" cy="360363"/>
          </a:xfrm>
        </p:spPr>
        <p:txBody>
          <a:bodyPr/>
          <a:lstStyle/>
          <a:p>
            <a:r>
              <a:rPr lang="en-US"/>
              <a:t>Disable audit options if you are not using them.</a:t>
            </a:r>
          </a:p>
        </p:txBody>
      </p:sp>
      <p:pic>
        <p:nvPicPr>
          <p:cNvPr id="336903" name="Picture 7" descr="D:\My_Data\Classes\11g\DBA1\Screenshots\AudTrObj.gif"/>
          <p:cNvPicPr>
            <a:picLocks noChangeAspect="1" noChangeArrowheads="1"/>
          </p:cNvPicPr>
          <p:nvPr/>
        </p:nvPicPr>
        <p:blipFill>
          <a:blip r:embed="rId3" cstate="print"/>
          <a:srcRect/>
          <a:stretch>
            <a:fillRect/>
          </a:stretch>
        </p:blipFill>
        <p:spPr bwMode="gray">
          <a:xfrm>
            <a:off x="1393825" y="985838"/>
            <a:ext cx="6354763" cy="2503487"/>
          </a:xfrm>
          <a:prstGeom prst="rect">
            <a:avLst/>
          </a:prstGeom>
          <a:noFill/>
          <a:ln w="28575">
            <a:solidFill>
              <a:schemeClr val="tx1"/>
            </a:solidFill>
            <a:miter lim="800000"/>
            <a:headEnd/>
            <a:tailEnd/>
          </a:ln>
        </p:spPr>
      </p:pic>
      <p:pic>
        <p:nvPicPr>
          <p:cNvPr id="336904" name="Picture 8" descr="D:\My_Data\Classes\11g\DBA1\Screenshots\ConfAudObjgif.gif"/>
          <p:cNvPicPr>
            <a:picLocks noChangeAspect="1" noChangeArrowheads="1"/>
          </p:cNvPicPr>
          <p:nvPr/>
        </p:nvPicPr>
        <p:blipFill>
          <a:blip r:embed="rId4" cstate="print"/>
          <a:srcRect r="2797" b="24243"/>
          <a:stretch>
            <a:fillRect/>
          </a:stretch>
        </p:blipFill>
        <p:spPr bwMode="gray">
          <a:xfrm>
            <a:off x="1389063" y="3976688"/>
            <a:ext cx="6353175" cy="2286000"/>
          </a:xfrm>
          <a:prstGeom prst="rect">
            <a:avLst/>
          </a:prstGeom>
          <a:noFill/>
          <a:ln w="28575">
            <a:solidFill>
              <a:schemeClr val="tx1"/>
            </a:solid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Rectangle 2"/>
          <p:cNvSpPr>
            <a:spLocks noGrp="1" noChangeArrowheads="1"/>
          </p:cNvSpPr>
          <p:nvPr>
            <p:ph type="title"/>
          </p:nvPr>
        </p:nvSpPr>
        <p:spPr/>
        <p:txBody>
          <a:bodyPr/>
          <a:lstStyle/>
          <a:p>
            <a:r>
              <a:rPr lang="en-US"/>
              <a:t>Value-Based Auditing</a:t>
            </a:r>
          </a:p>
        </p:txBody>
      </p:sp>
      <p:sp>
        <p:nvSpPr>
          <p:cNvPr id="338948" name="Line 4"/>
          <p:cNvSpPr>
            <a:spLocks noChangeShapeType="1"/>
          </p:cNvSpPr>
          <p:nvPr/>
        </p:nvSpPr>
        <p:spPr bwMode="auto">
          <a:xfrm>
            <a:off x="4572000" y="2755900"/>
            <a:ext cx="1600200" cy="0"/>
          </a:xfrm>
          <a:prstGeom prst="line">
            <a:avLst/>
          </a:prstGeom>
          <a:noFill/>
          <a:ln w="28575">
            <a:solidFill>
              <a:schemeClr val="tx1"/>
            </a:solidFill>
            <a:round/>
            <a:headEnd type="none" w="sm" len="sm"/>
            <a:tailEnd type="triangle" w="sm" len="sm"/>
          </a:ln>
          <a:effectLst/>
        </p:spPr>
        <p:txBody>
          <a:bodyPr/>
          <a:lstStyle/>
          <a:p>
            <a:endParaRPr lang="en-US"/>
          </a:p>
        </p:txBody>
      </p:sp>
      <p:pic>
        <p:nvPicPr>
          <p:cNvPr id="338949" name="Picture 5" descr="Tables: Table with Header, 1 Row Highlighted"/>
          <p:cNvPicPr>
            <a:picLocks noChangeAspect="1" noChangeArrowheads="1"/>
          </p:cNvPicPr>
          <p:nvPr/>
        </p:nvPicPr>
        <p:blipFill>
          <a:blip r:embed="rId3" cstate="print"/>
          <a:srcRect/>
          <a:stretch>
            <a:fillRect/>
          </a:stretch>
        </p:blipFill>
        <p:spPr bwMode="gray">
          <a:xfrm>
            <a:off x="4010025" y="4432300"/>
            <a:ext cx="765175" cy="1028700"/>
          </a:xfrm>
          <a:prstGeom prst="rect">
            <a:avLst/>
          </a:prstGeom>
          <a:noFill/>
        </p:spPr>
      </p:pic>
      <p:pic>
        <p:nvPicPr>
          <p:cNvPr id="338950" name="Picture 6" descr="Code_Package: PL/SQL"/>
          <p:cNvPicPr>
            <a:picLocks noChangeAspect="1" noChangeArrowheads="1"/>
          </p:cNvPicPr>
          <p:nvPr/>
        </p:nvPicPr>
        <p:blipFill>
          <a:blip r:embed="rId4" cstate="print"/>
          <a:srcRect/>
          <a:stretch>
            <a:fillRect/>
          </a:stretch>
        </p:blipFill>
        <p:spPr bwMode="gray">
          <a:xfrm>
            <a:off x="4114800" y="2143125"/>
            <a:ext cx="552450" cy="866775"/>
          </a:xfrm>
          <a:prstGeom prst="rect">
            <a:avLst/>
          </a:prstGeom>
          <a:noFill/>
        </p:spPr>
      </p:pic>
      <p:pic>
        <p:nvPicPr>
          <p:cNvPr id="338951" name="Picture 7" descr="Tables: Table, 1 Row"/>
          <p:cNvPicPr>
            <a:picLocks noChangeAspect="1" noChangeArrowheads="1"/>
          </p:cNvPicPr>
          <p:nvPr/>
        </p:nvPicPr>
        <p:blipFill>
          <a:blip r:embed="rId5" cstate="print"/>
          <a:srcRect/>
          <a:stretch>
            <a:fillRect/>
          </a:stretch>
        </p:blipFill>
        <p:spPr bwMode="gray">
          <a:xfrm>
            <a:off x="6184900" y="2271713"/>
            <a:ext cx="962025" cy="609600"/>
          </a:xfrm>
          <a:prstGeom prst="rect">
            <a:avLst/>
          </a:prstGeom>
          <a:noFill/>
        </p:spPr>
      </p:pic>
      <p:pic>
        <p:nvPicPr>
          <p:cNvPr id="338952" name="Picture 8" descr="Tables: Table, Small"/>
          <p:cNvPicPr>
            <a:picLocks noChangeAspect="1" noChangeArrowheads="1"/>
          </p:cNvPicPr>
          <p:nvPr/>
        </p:nvPicPr>
        <p:blipFill>
          <a:blip r:embed="rId6" cstate="print"/>
          <a:srcRect/>
          <a:stretch>
            <a:fillRect/>
          </a:stretch>
        </p:blipFill>
        <p:spPr bwMode="gray">
          <a:xfrm>
            <a:off x="6173788" y="4356100"/>
            <a:ext cx="962025" cy="800100"/>
          </a:xfrm>
          <a:prstGeom prst="rect">
            <a:avLst/>
          </a:prstGeom>
          <a:noFill/>
        </p:spPr>
      </p:pic>
      <p:sp>
        <p:nvSpPr>
          <p:cNvPr id="338953" name="Line 9"/>
          <p:cNvSpPr>
            <a:spLocks noChangeShapeType="1"/>
          </p:cNvSpPr>
          <p:nvPr/>
        </p:nvSpPr>
        <p:spPr bwMode="auto">
          <a:xfrm rot="16200000" flipH="1">
            <a:off x="3962400" y="4127500"/>
            <a:ext cx="914400" cy="0"/>
          </a:xfrm>
          <a:prstGeom prst="line">
            <a:avLst/>
          </a:prstGeom>
          <a:noFill/>
          <a:ln w="28575" cap="rnd">
            <a:solidFill>
              <a:schemeClr val="tx1"/>
            </a:solidFill>
            <a:round/>
            <a:headEnd type="none" w="sm" len="sm"/>
            <a:tailEnd type="triangle" w="sm" len="sm"/>
          </a:ln>
          <a:effectLst/>
        </p:spPr>
        <p:txBody>
          <a:bodyPr/>
          <a:lstStyle/>
          <a:p>
            <a:endParaRPr lang="en-US"/>
          </a:p>
        </p:txBody>
      </p:sp>
      <p:sp>
        <p:nvSpPr>
          <p:cNvPr id="338954" name="Rectangle 10"/>
          <p:cNvSpPr>
            <a:spLocks noChangeArrowheads="1"/>
          </p:cNvSpPr>
          <p:nvPr/>
        </p:nvSpPr>
        <p:spPr bwMode="auto">
          <a:xfrm>
            <a:off x="3302000" y="5400675"/>
            <a:ext cx="2184400" cy="631825"/>
          </a:xfrm>
          <a:prstGeom prst="rect">
            <a:avLst/>
          </a:prstGeom>
          <a:noFill/>
          <a:ln w="9525">
            <a:noFill/>
            <a:miter lim="800000"/>
            <a:headEnd/>
            <a:tailEnd/>
          </a:ln>
          <a:effectLst/>
        </p:spPr>
        <p:txBody>
          <a:bodyPr lIns="82550" tIns="41275" rIns="82550" bIns="41275">
            <a:spAutoFit/>
          </a:bodyPr>
          <a:lstStyle/>
          <a:p>
            <a:pPr defTabSz="822325" eaLnBrk="0" hangingPunct="0">
              <a:spcBef>
                <a:spcPct val="0"/>
              </a:spcBef>
              <a:buClrTx/>
              <a:buFontTx/>
              <a:buNone/>
            </a:pPr>
            <a:r>
              <a:rPr lang="en-US" sz="1800" b="1">
                <a:solidFill>
                  <a:schemeClr val="tx1"/>
                </a:solidFill>
                <a:latin typeface="Arial" pitchFamily="34" charset="0"/>
              </a:rPr>
              <a:t>User’s change </a:t>
            </a:r>
          </a:p>
          <a:p>
            <a:pPr defTabSz="822325" eaLnBrk="0" hangingPunct="0">
              <a:spcBef>
                <a:spcPct val="0"/>
              </a:spcBef>
              <a:buClrTx/>
              <a:buFontTx/>
              <a:buNone/>
            </a:pPr>
            <a:r>
              <a:rPr lang="en-US" sz="1800" b="1">
                <a:solidFill>
                  <a:schemeClr val="tx1"/>
                </a:solidFill>
                <a:latin typeface="Arial" pitchFamily="34" charset="0"/>
              </a:rPr>
              <a:t>is made.</a:t>
            </a:r>
          </a:p>
        </p:txBody>
      </p:sp>
      <p:sp>
        <p:nvSpPr>
          <p:cNvPr id="338955" name="Rectangle 11"/>
          <p:cNvSpPr>
            <a:spLocks noChangeArrowheads="1"/>
          </p:cNvSpPr>
          <p:nvPr/>
        </p:nvSpPr>
        <p:spPr bwMode="auto">
          <a:xfrm>
            <a:off x="3302000" y="3036888"/>
            <a:ext cx="2184400" cy="357187"/>
          </a:xfrm>
          <a:prstGeom prst="rect">
            <a:avLst/>
          </a:prstGeom>
          <a:noFill/>
          <a:ln w="9525">
            <a:noFill/>
            <a:miter lim="800000"/>
            <a:headEnd/>
            <a:tailEnd/>
          </a:ln>
          <a:effectLst/>
        </p:spPr>
        <p:txBody>
          <a:bodyPr lIns="82550" tIns="41275" rIns="82550" bIns="41275">
            <a:spAutoFit/>
          </a:bodyPr>
          <a:lstStyle/>
          <a:p>
            <a:pPr defTabSz="822325" eaLnBrk="0" hangingPunct="0">
              <a:spcBef>
                <a:spcPct val="50000"/>
              </a:spcBef>
              <a:buClrTx/>
              <a:buFontTx/>
              <a:buNone/>
            </a:pPr>
            <a:r>
              <a:rPr lang="en-US" sz="1800" b="1">
                <a:solidFill>
                  <a:schemeClr val="tx1"/>
                </a:solidFill>
                <a:latin typeface="Arial" pitchFamily="34" charset="0"/>
              </a:rPr>
              <a:t>The trigger fires.</a:t>
            </a:r>
          </a:p>
        </p:txBody>
      </p:sp>
      <p:sp>
        <p:nvSpPr>
          <p:cNvPr id="338956" name="Rectangle 12"/>
          <p:cNvSpPr>
            <a:spLocks noChangeArrowheads="1"/>
          </p:cNvSpPr>
          <p:nvPr/>
        </p:nvSpPr>
        <p:spPr bwMode="auto">
          <a:xfrm>
            <a:off x="5257800" y="3038475"/>
            <a:ext cx="2895600" cy="631825"/>
          </a:xfrm>
          <a:prstGeom prst="rect">
            <a:avLst/>
          </a:prstGeom>
          <a:noFill/>
          <a:ln w="9525">
            <a:noFill/>
            <a:miter lim="800000"/>
            <a:headEnd/>
            <a:tailEnd/>
          </a:ln>
          <a:effectLst/>
        </p:spPr>
        <p:txBody>
          <a:bodyPr lIns="82550" tIns="41275" rIns="82550" bIns="41275">
            <a:spAutoFit/>
          </a:bodyPr>
          <a:lstStyle/>
          <a:p>
            <a:pPr defTabSz="822325" eaLnBrk="0" hangingPunct="0">
              <a:spcBef>
                <a:spcPct val="0"/>
              </a:spcBef>
              <a:buClrTx/>
              <a:buFontTx/>
              <a:buNone/>
            </a:pPr>
            <a:r>
              <a:rPr lang="en-US" sz="1800" b="1">
                <a:solidFill>
                  <a:schemeClr val="tx1"/>
                </a:solidFill>
                <a:latin typeface="Arial" pitchFamily="34" charset="0"/>
              </a:rPr>
              <a:t>Audit record is </a:t>
            </a:r>
          </a:p>
          <a:p>
            <a:pPr defTabSz="822325" eaLnBrk="0" hangingPunct="0">
              <a:spcBef>
                <a:spcPct val="0"/>
              </a:spcBef>
              <a:buClrTx/>
              <a:buFontTx/>
              <a:buNone/>
            </a:pPr>
            <a:r>
              <a:rPr lang="en-US" sz="1800" b="1">
                <a:solidFill>
                  <a:schemeClr val="tx1"/>
                </a:solidFill>
                <a:latin typeface="Arial" pitchFamily="34" charset="0"/>
              </a:rPr>
              <a:t>created by the trigger.</a:t>
            </a:r>
          </a:p>
        </p:txBody>
      </p:sp>
      <p:sp>
        <p:nvSpPr>
          <p:cNvPr id="338957" name="Rectangle 13"/>
          <p:cNvSpPr>
            <a:spLocks noChangeArrowheads="1"/>
          </p:cNvSpPr>
          <p:nvPr/>
        </p:nvSpPr>
        <p:spPr bwMode="auto">
          <a:xfrm>
            <a:off x="5562600" y="5400675"/>
            <a:ext cx="2514600" cy="906463"/>
          </a:xfrm>
          <a:prstGeom prst="rect">
            <a:avLst/>
          </a:prstGeom>
          <a:noFill/>
          <a:ln w="9525">
            <a:noFill/>
            <a:miter lim="800000"/>
            <a:headEnd/>
            <a:tailEnd/>
          </a:ln>
          <a:effectLst/>
        </p:spPr>
        <p:txBody>
          <a:bodyPr lIns="82550" tIns="41275" rIns="82550" bIns="41275">
            <a:spAutoFit/>
          </a:bodyPr>
          <a:lstStyle/>
          <a:p>
            <a:pPr defTabSz="822325" eaLnBrk="0" hangingPunct="0">
              <a:spcBef>
                <a:spcPct val="0"/>
              </a:spcBef>
              <a:buClrTx/>
              <a:buFontTx/>
              <a:buNone/>
            </a:pPr>
            <a:r>
              <a:rPr lang="en-US" sz="1800" b="1">
                <a:solidFill>
                  <a:schemeClr val="tx1"/>
                </a:solidFill>
                <a:latin typeface="Arial" pitchFamily="34" charset="0"/>
                <a:ea typeface="SimSun" pitchFamily="2" charset="-122"/>
              </a:rPr>
              <a:t>Audit record is inserted into an audit trail table</a:t>
            </a:r>
            <a:r>
              <a:rPr lang="en-US" sz="1800" b="1">
                <a:solidFill>
                  <a:schemeClr val="tx1"/>
                </a:solidFill>
                <a:latin typeface="Arial" pitchFamily="34" charset="0"/>
              </a:rPr>
              <a:t>.</a:t>
            </a:r>
          </a:p>
        </p:txBody>
      </p:sp>
      <p:sp>
        <p:nvSpPr>
          <p:cNvPr id="338958" name="Rectangle 14"/>
          <p:cNvSpPr>
            <a:spLocks noChangeArrowheads="1"/>
          </p:cNvSpPr>
          <p:nvPr/>
        </p:nvSpPr>
        <p:spPr bwMode="auto">
          <a:xfrm>
            <a:off x="1016000" y="3038475"/>
            <a:ext cx="2184400" cy="631825"/>
          </a:xfrm>
          <a:prstGeom prst="rect">
            <a:avLst/>
          </a:prstGeom>
          <a:noFill/>
          <a:ln w="9525">
            <a:noFill/>
            <a:miter lim="800000"/>
            <a:headEnd/>
            <a:tailEnd/>
          </a:ln>
          <a:effectLst/>
        </p:spPr>
        <p:txBody>
          <a:bodyPr lIns="82550" tIns="41275" rIns="82550" bIns="41275">
            <a:spAutoFit/>
          </a:bodyPr>
          <a:lstStyle/>
          <a:p>
            <a:pPr defTabSz="822325" eaLnBrk="0" hangingPunct="0">
              <a:spcBef>
                <a:spcPct val="0"/>
              </a:spcBef>
              <a:buClrTx/>
              <a:buFontTx/>
              <a:buNone/>
            </a:pPr>
            <a:r>
              <a:rPr lang="en-US" sz="1800" b="1">
                <a:solidFill>
                  <a:schemeClr val="tx1"/>
                </a:solidFill>
                <a:latin typeface="Arial" pitchFamily="34" charset="0"/>
              </a:rPr>
              <a:t>A user makes a change.</a:t>
            </a:r>
          </a:p>
        </p:txBody>
      </p:sp>
      <p:sp>
        <p:nvSpPr>
          <p:cNvPr id="338959" name="Line 15"/>
          <p:cNvSpPr>
            <a:spLocks noChangeShapeType="1"/>
          </p:cNvSpPr>
          <p:nvPr/>
        </p:nvSpPr>
        <p:spPr bwMode="auto">
          <a:xfrm>
            <a:off x="2384425" y="2755900"/>
            <a:ext cx="1752600" cy="0"/>
          </a:xfrm>
          <a:prstGeom prst="line">
            <a:avLst/>
          </a:prstGeom>
          <a:noFill/>
          <a:ln w="28575">
            <a:solidFill>
              <a:schemeClr val="tx1"/>
            </a:solidFill>
            <a:round/>
            <a:headEnd type="none" w="sm" len="sm"/>
            <a:tailEnd type="triangle" w="sm" len="sm"/>
          </a:ln>
          <a:effectLst/>
        </p:spPr>
        <p:txBody>
          <a:bodyPr/>
          <a:lstStyle/>
          <a:p>
            <a:endParaRPr lang="en-US"/>
          </a:p>
        </p:txBody>
      </p:sp>
      <p:pic>
        <p:nvPicPr>
          <p:cNvPr id="338960" name="Picture 16" descr="People: Person, User, Blue"/>
          <p:cNvPicPr>
            <a:picLocks noChangeAspect="1" noChangeArrowheads="1"/>
          </p:cNvPicPr>
          <p:nvPr/>
        </p:nvPicPr>
        <p:blipFill>
          <a:blip r:embed="rId7" cstate="print"/>
          <a:srcRect/>
          <a:stretch>
            <a:fillRect/>
          </a:stretch>
        </p:blipFill>
        <p:spPr bwMode="gray">
          <a:xfrm>
            <a:off x="1597025" y="2070100"/>
            <a:ext cx="1022350" cy="1014413"/>
          </a:xfrm>
          <a:prstGeom prst="rect">
            <a:avLst/>
          </a:prstGeom>
          <a:noFill/>
        </p:spPr>
      </p:pic>
      <p:sp>
        <p:nvSpPr>
          <p:cNvPr id="338961" name="Line 17"/>
          <p:cNvSpPr>
            <a:spLocks noChangeShapeType="1"/>
          </p:cNvSpPr>
          <p:nvPr/>
        </p:nvSpPr>
        <p:spPr bwMode="auto">
          <a:xfrm rot="16200000" flipH="1">
            <a:off x="6172200" y="4127500"/>
            <a:ext cx="914400" cy="0"/>
          </a:xfrm>
          <a:prstGeom prst="line">
            <a:avLst/>
          </a:prstGeom>
          <a:noFill/>
          <a:ln w="28575" cap="rnd">
            <a:solidFill>
              <a:schemeClr val="tx1"/>
            </a:solidFill>
            <a:round/>
            <a:headEnd type="none" w="sm" len="sm"/>
            <a:tailEnd type="triangle" w="sm" len="sm"/>
          </a:ln>
          <a:effectLst/>
        </p:spPr>
        <p:txBody>
          <a:bodyPr/>
          <a:lstStyle/>
          <a:p>
            <a:endParaRPr lang="en-US"/>
          </a:p>
        </p:txBody>
      </p:sp>
    </p:spTree>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81" name="Rectangle 5"/>
          <p:cNvSpPr>
            <a:spLocks noGrp="1" noChangeArrowheads="1"/>
          </p:cNvSpPr>
          <p:nvPr>
            <p:ph type="title"/>
          </p:nvPr>
        </p:nvSpPr>
        <p:spPr/>
        <p:txBody>
          <a:bodyPr/>
          <a:lstStyle/>
          <a:p>
            <a:r>
              <a:rPr lang="en-US"/>
              <a:t>Objectives</a:t>
            </a:r>
          </a:p>
        </p:txBody>
      </p:sp>
      <p:sp>
        <p:nvSpPr>
          <p:cNvPr id="306182" name="Rectangle 6"/>
          <p:cNvSpPr>
            <a:spLocks noGrp="1" noChangeArrowheads="1"/>
          </p:cNvSpPr>
          <p:nvPr>
            <p:ph type="body" idx="1"/>
          </p:nvPr>
        </p:nvSpPr>
        <p:spPr>
          <a:xfrm>
            <a:off x="609600" y="1676400"/>
            <a:ext cx="7918450" cy="2770188"/>
          </a:xfrm>
        </p:spPr>
        <p:txBody>
          <a:bodyPr/>
          <a:lstStyle/>
          <a:p>
            <a:r>
              <a:rPr lang="en-US"/>
              <a:t>After completing this lesson, you should be able to:</a:t>
            </a:r>
          </a:p>
          <a:p>
            <a:pPr lvl="1"/>
            <a:r>
              <a:rPr lang="en-US"/>
              <a:t>Describe DBA responsibilities for security</a:t>
            </a:r>
          </a:p>
          <a:p>
            <a:pPr lvl="1"/>
            <a:r>
              <a:rPr lang="en-US"/>
              <a:t>Apply the principle of least privilege</a:t>
            </a:r>
          </a:p>
          <a:p>
            <a:pPr lvl="1"/>
            <a:r>
              <a:rPr lang="en-US"/>
              <a:t>Enable standard database auditing</a:t>
            </a:r>
          </a:p>
          <a:p>
            <a:pPr lvl="1"/>
            <a:r>
              <a:rPr lang="en-US"/>
              <a:t>Specify audit options </a:t>
            </a:r>
          </a:p>
          <a:p>
            <a:pPr lvl="1"/>
            <a:r>
              <a:rPr lang="en-US"/>
              <a:t>Review audit information</a:t>
            </a:r>
          </a:p>
          <a:p>
            <a:pPr lvl="1"/>
            <a:r>
              <a:rPr lang="en-US"/>
              <a:t>Maintain the audit trail</a:t>
            </a:r>
          </a:p>
        </p:txBody>
      </p:sp>
      <p:pic>
        <p:nvPicPr>
          <p:cNvPr id="306180" name="Picture 4" descr="Concept: Puzzle, Unlock, Security"/>
          <p:cNvPicPr>
            <a:picLocks noChangeAspect="1" noChangeArrowheads="1"/>
          </p:cNvPicPr>
          <p:nvPr/>
        </p:nvPicPr>
        <p:blipFill>
          <a:blip r:embed="rId3" cstate="print"/>
          <a:srcRect/>
          <a:stretch>
            <a:fillRect/>
          </a:stretch>
        </p:blipFill>
        <p:spPr bwMode="gray">
          <a:xfrm>
            <a:off x="7010400" y="4876800"/>
            <a:ext cx="1130300" cy="1371600"/>
          </a:xfrm>
          <a:prstGeom prst="rect">
            <a:avLst/>
          </a:prstGeom>
          <a:noFill/>
        </p:spPr>
      </p:pic>
    </p:spTree>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40994" name="Rectangle 2"/>
          <p:cNvSpPr>
            <a:spLocks noGrp="1" noChangeArrowheads="1"/>
          </p:cNvSpPr>
          <p:nvPr>
            <p:ph type="title"/>
          </p:nvPr>
        </p:nvSpPr>
        <p:spPr/>
        <p:txBody>
          <a:bodyPr/>
          <a:lstStyle/>
          <a:p>
            <a:r>
              <a:rPr lang="en-US"/>
              <a:t>Value-Based Auditing</a:t>
            </a:r>
            <a:br>
              <a:rPr lang="en-US"/>
            </a:br>
            <a:r>
              <a:rPr lang="en-US"/>
              <a:t>Full Notes Page</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88" name="Rectangle 48"/>
          <p:cNvSpPr>
            <a:spLocks noGrp="1" noChangeArrowheads="1"/>
          </p:cNvSpPr>
          <p:nvPr>
            <p:ph type="title"/>
          </p:nvPr>
        </p:nvSpPr>
        <p:spPr/>
        <p:txBody>
          <a:bodyPr/>
          <a:lstStyle/>
          <a:p>
            <a:r>
              <a:rPr lang="en-US"/>
              <a:t>Fine-Grained Auditing</a:t>
            </a:r>
          </a:p>
        </p:txBody>
      </p:sp>
      <p:sp>
        <p:nvSpPr>
          <p:cNvPr id="343089" name="Rectangle 49"/>
          <p:cNvSpPr>
            <a:spLocks noGrp="1" noChangeArrowheads="1"/>
          </p:cNvSpPr>
          <p:nvPr>
            <p:ph type="body" idx="1"/>
          </p:nvPr>
        </p:nvSpPr>
        <p:spPr>
          <a:xfrm>
            <a:off x="609600" y="1676400"/>
            <a:ext cx="7918450" cy="2301875"/>
          </a:xfrm>
        </p:spPr>
        <p:txBody>
          <a:bodyPr/>
          <a:lstStyle/>
          <a:p>
            <a:pPr lvl="1"/>
            <a:r>
              <a:rPr lang="en-US"/>
              <a:t>Monitors data access on the basis of </a:t>
            </a:r>
            <a:br>
              <a:rPr lang="en-US"/>
            </a:br>
            <a:r>
              <a:rPr lang="en-US"/>
              <a:t>content</a:t>
            </a:r>
          </a:p>
          <a:p>
            <a:pPr lvl="1"/>
            <a:r>
              <a:rPr lang="en-US"/>
              <a:t>Audits </a:t>
            </a:r>
            <a:r>
              <a:rPr lang="en-US">
                <a:latin typeface="Courier New" pitchFamily="49" charset="0"/>
              </a:rPr>
              <a:t>SELECT</a:t>
            </a:r>
            <a:r>
              <a:rPr lang="en-US"/>
              <a:t>, </a:t>
            </a:r>
            <a:r>
              <a:rPr lang="en-US">
                <a:latin typeface="Courier New" pitchFamily="49" charset="0"/>
              </a:rPr>
              <a:t>INSERT</a:t>
            </a:r>
            <a:r>
              <a:rPr lang="en-US"/>
              <a:t>, </a:t>
            </a:r>
            <a:r>
              <a:rPr lang="en-US">
                <a:latin typeface="Courier New" pitchFamily="49" charset="0"/>
              </a:rPr>
              <a:t>UPDATE</a:t>
            </a:r>
            <a:r>
              <a:rPr lang="en-US"/>
              <a:t>, </a:t>
            </a:r>
            <a:r>
              <a:rPr lang="en-US">
                <a:latin typeface="Courier New" pitchFamily="49" charset="0"/>
              </a:rPr>
              <a:t>DELETE</a:t>
            </a:r>
            <a:r>
              <a:rPr lang="en-US">
                <a:latin typeface="Times New Roman" pitchFamily="18" charset="0"/>
              </a:rPr>
              <a:t>, </a:t>
            </a:r>
            <a:r>
              <a:rPr lang="en-US"/>
              <a:t>and</a:t>
            </a:r>
            <a:r>
              <a:rPr lang="en-US">
                <a:latin typeface="Courier New" pitchFamily="49" charset="0"/>
              </a:rPr>
              <a:t> MERGE</a:t>
            </a:r>
          </a:p>
          <a:p>
            <a:pPr lvl="1"/>
            <a:r>
              <a:rPr lang="en-US"/>
              <a:t>Can be linked to one or more columns in a table or view</a:t>
            </a:r>
          </a:p>
          <a:p>
            <a:pPr lvl="1"/>
            <a:r>
              <a:rPr lang="en-US"/>
              <a:t>May fire a procedure</a:t>
            </a:r>
          </a:p>
          <a:p>
            <a:pPr lvl="1"/>
            <a:r>
              <a:rPr lang="en-US"/>
              <a:t>Is administered with the </a:t>
            </a:r>
            <a:r>
              <a:rPr lang="en-US">
                <a:latin typeface="Courier New" pitchFamily="49" charset="0"/>
              </a:rPr>
              <a:t>DBMS_FGA</a:t>
            </a:r>
            <a:r>
              <a:rPr lang="en-US"/>
              <a:t> package</a:t>
            </a:r>
          </a:p>
        </p:txBody>
      </p:sp>
      <p:sp>
        <p:nvSpPr>
          <p:cNvPr id="343044" name="Line 4"/>
          <p:cNvSpPr>
            <a:spLocks noChangeShapeType="1"/>
          </p:cNvSpPr>
          <p:nvPr/>
        </p:nvSpPr>
        <p:spPr bwMode="auto">
          <a:xfrm>
            <a:off x="5583238" y="5505450"/>
            <a:ext cx="600075" cy="3175"/>
          </a:xfrm>
          <a:prstGeom prst="line">
            <a:avLst/>
          </a:prstGeom>
          <a:noFill/>
          <a:ln w="28575">
            <a:solidFill>
              <a:schemeClr val="tx1"/>
            </a:solidFill>
            <a:round/>
            <a:headEnd type="none" w="sm" len="sm"/>
            <a:tailEnd type="triangle" w="sm" len="sm"/>
          </a:ln>
          <a:effectLst/>
        </p:spPr>
        <p:txBody>
          <a:bodyPr/>
          <a:lstStyle/>
          <a:p>
            <a:endParaRPr lang="en-US"/>
          </a:p>
        </p:txBody>
      </p:sp>
      <p:sp>
        <p:nvSpPr>
          <p:cNvPr id="343045" name="Line 5"/>
          <p:cNvSpPr>
            <a:spLocks noChangeShapeType="1"/>
          </p:cNvSpPr>
          <p:nvPr/>
        </p:nvSpPr>
        <p:spPr bwMode="auto">
          <a:xfrm>
            <a:off x="5638800" y="4592638"/>
            <a:ext cx="914400" cy="3175"/>
          </a:xfrm>
          <a:prstGeom prst="line">
            <a:avLst/>
          </a:prstGeom>
          <a:noFill/>
          <a:ln w="28575">
            <a:solidFill>
              <a:schemeClr val="tx1"/>
            </a:solidFill>
            <a:round/>
            <a:headEnd type="none" w="sm" len="sm"/>
            <a:tailEnd type="triangle" w="sm" len="sm"/>
          </a:ln>
          <a:effectLst/>
        </p:spPr>
        <p:txBody>
          <a:bodyPr/>
          <a:lstStyle/>
          <a:p>
            <a:endParaRPr lang="en-US"/>
          </a:p>
        </p:txBody>
      </p:sp>
      <p:grpSp>
        <p:nvGrpSpPr>
          <p:cNvPr id="343046" name="Group 6"/>
          <p:cNvGrpSpPr>
            <a:grpSpLocks/>
          </p:cNvGrpSpPr>
          <p:nvPr/>
        </p:nvGrpSpPr>
        <p:grpSpPr bwMode="auto">
          <a:xfrm>
            <a:off x="6202363" y="4354513"/>
            <a:ext cx="1069975" cy="1838325"/>
            <a:chOff x="2912" y="2398"/>
            <a:chExt cx="674" cy="1158"/>
          </a:xfrm>
        </p:grpSpPr>
        <p:sp>
          <p:nvSpPr>
            <p:cNvPr id="343047" name="Freeform 7"/>
            <p:cNvSpPr>
              <a:spLocks/>
            </p:cNvSpPr>
            <p:nvPr/>
          </p:nvSpPr>
          <p:spPr bwMode="gray">
            <a:xfrm>
              <a:off x="2912" y="2398"/>
              <a:ext cx="674" cy="1158"/>
            </a:xfrm>
            <a:custGeom>
              <a:avLst/>
              <a:gdLst/>
              <a:ahLst/>
              <a:cxnLst>
                <a:cxn ang="0">
                  <a:pos x="673" y="922"/>
                </a:cxn>
                <a:cxn ang="0">
                  <a:pos x="0" y="1157"/>
                </a:cxn>
                <a:cxn ang="0">
                  <a:pos x="0" y="234"/>
                </a:cxn>
                <a:cxn ang="0">
                  <a:pos x="673" y="0"/>
                </a:cxn>
                <a:cxn ang="0">
                  <a:pos x="673" y="922"/>
                </a:cxn>
              </a:cxnLst>
              <a:rect l="0" t="0" r="r" b="b"/>
              <a:pathLst>
                <a:path w="674" h="1158">
                  <a:moveTo>
                    <a:pt x="673" y="922"/>
                  </a:moveTo>
                  <a:lnTo>
                    <a:pt x="0" y="1157"/>
                  </a:lnTo>
                  <a:lnTo>
                    <a:pt x="0" y="234"/>
                  </a:lnTo>
                  <a:lnTo>
                    <a:pt x="673" y="0"/>
                  </a:lnTo>
                  <a:lnTo>
                    <a:pt x="673" y="922"/>
                  </a:lnTo>
                </a:path>
              </a:pathLst>
            </a:custGeom>
            <a:solidFill>
              <a:srgbClr val="7F7F7F"/>
            </a:solidFill>
            <a:ln w="9525" cap="rnd">
              <a:noFill/>
              <a:round/>
              <a:headEnd type="none" w="sm" len="sm"/>
              <a:tailEnd type="none" w="sm" len="sm"/>
            </a:ln>
            <a:effectLst/>
          </p:spPr>
          <p:txBody>
            <a:bodyPr/>
            <a:lstStyle/>
            <a:p>
              <a:endParaRPr lang="en-US"/>
            </a:p>
          </p:txBody>
        </p:sp>
        <p:sp>
          <p:nvSpPr>
            <p:cNvPr id="343048" name="Freeform 8"/>
            <p:cNvSpPr>
              <a:spLocks/>
            </p:cNvSpPr>
            <p:nvPr/>
          </p:nvSpPr>
          <p:spPr bwMode="gray">
            <a:xfrm>
              <a:off x="2940" y="2438"/>
              <a:ext cx="617" cy="1062"/>
            </a:xfrm>
            <a:custGeom>
              <a:avLst/>
              <a:gdLst/>
              <a:ahLst/>
              <a:cxnLst>
                <a:cxn ang="0">
                  <a:pos x="616" y="847"/>
                </a:cxn>
                <a:cxn ang="0">
                  <a:pos x="0" y="1061"/>
                </a:cxn>
                <a:cxn ang="0">
                  <a:pos x="0" y="213"/>
                </a:cxn>
                <a:cxn ang="0">
                  <a:pos x="616" y="0"/>
                </a:cxn>
                <a:cxn ang="0">
                  <a:pos x="616" y="847"/>
                </a:cxn>
              </a:cxnLst>
              <a:rect l="0" t="0" r="r" b="b"/>
              <a:pathLst>
                <a:path w="617" h="1062">
                  <a:moveTo>
                    <a:pt x="616" y="847"/>
                  </a:moveTo>
                  <a:lnTo>
                    <a:pt x="0" y="1061"/>
                  </a:lnTo>
                  <a:lnTo>
                    <a:pt x="0" y="213"/>
                  </a:lnTo>
                  <a:lnTo>
                    <a:pt x="616" y="0"/>
                  </a:lnTo>
                  <a:lnTo>
                    <a:pt x="616" y="847"/>
                  </a:lnTo>
                </a:path>
              </a:pathLst>
            </a:custGeom>
            <a:solidFill>
              <a:srgbClr val="FFFFD1"/>
            </a:solidFill>
            <a:ln w="9525" cap="rnd">
              <a:noFill/>
              <a:round/>
              <a:headEnd type="none" w="sm" len="sm"/>
              <a:tailEnd type="none" w="sm" len="sm"/>
            </a:ln>
            <a:effectLst/>
          </p:spPr>
          <p:txBody>
            <a:bodyPr/>
            <a:lstStyle/>
            <a:p>
              <a:endParaRPr lang="en-US"/>
            </a:p>
          </p:txBody>
        </p:sp>
        <p:sp>
          <p:nvSpPr>
            <p:cNvPr id="343049" name="Freeform 9"/>
            <p:cNvSpPr>
              <a:spLocks/>
            </p:cNvSpPr>
            <p:nvPr/>
          </p:nvSpPr>
          <p:spPr bwMode="gray">
            <a:xfrm>
              <a:off x="2970" y="2636"/>
              <a:ext cx="84" cy="106"/>
            </a:xfrm>
            <a:custGeom>
              <a:avLst/>
              <a:gdLst/>
              <a:ahLst/>
              <a:cxnLst>
                <a:cxn ang="0">
                  <a:pos x="83" y="81"/>
                </a:cxn>
                <a:cxn ang="0">
                  <a:pos x="83" y="0"/>
                </a:cxn>
                <a:cxn ang="0">
                  <a:pos x="0" y="23"/>
                </a:cxn>
                <a:cxn ang="0">
                  <a:pos x="0" y="105"/>
                </a:cxn>
                <a:cxn ang="0">
                  <a:pos x="83" y="81"/>
                </a:cxn>
              </a:cxnLst>
              <a:rect l="0" t="0" r="r" b="b"/>
              <a:pathLst>
                <a:path w="84" h="106">
                  <a:moveTo>
                    <a:pt x="83" y="81"/>
                  </a:moveTo>
                  <a:lnTo>
                    <a:pt x="83" y="0"/>
                  </a:lnTo>
                  <a:lnTo>
                    <a:pt x="0" y="23"/>
                  </a:lnTo>
                  <a:lnTo>
                    <a:pt x="0" y="105"/>
                  </a:lnTo>
                  <a:lnTo>
                    <a:pt x="83" y="81"/>
                  </a:lnTo>
                </a:path>
              </a:pathLst>
            </a:custGeom>
            <a:solidFill>
              <a:srgbClr val="B2B2B2"/>
            </a:solidFill>
            <a:ln w="9525" cap="rnd">
              <a:noFill/>
              <a:round/>
              <a:headEnd type="none" w="sm" len="sm"/>
              <a:tailEnd type="none" w="sm" len="sm"/>
            </a:ln>
            <a:effectLst/>
          </p:spPr>
          <p:txBody>
            <a:bodyPr/>
            <a:lstStyle/>
            <a:p>
              <a:endParaRPr lang="en-US"/>
            </a:p>
          </p:txBody>
        </p:sp>
        <p:sp>
          <p:nvSpPr>
            <p:cNvPr id="343050" name="Freeform 10"/>
            <p:cNvSpPr>
              <a:spLocks/>
            </p:cNvSpPr>
            <p:nvPr/>
          </p:nvSpPr>
          <p:spPr bwMode="gray">
            <a:xfrm>
              <a:off x="3088" y="2602"/>
              <a:ext cx="83" cy="106"/>
            </a:xfrm>
            <a:custGeom>
              <a:avLst/>
              <a:gdLst/>
              <a:ahLst/>
              <a:cxnLst>
                <a:cxn ang="0">
                  <a:pos x="82" y="81"/>
                </a:cxn>
                <a:cxn ang="0">
                  <a:pos x="82" y="0"/>
                </a:cxn>
                <a:cxn ang="0">
                  <a:pos x="0" y="23"/>
                </a:cxn>
                <a:cxn ang="0">
                  <a:pos x="0" y="105"/>
                </a:cxn>
                <a:cxn ang="0">
                  <a:pos x="82" y="81"/>
                </a:cxn>
              </a:cxnLst>
              <a:rect l="0" t="0" r="r" b="b"/>
              <a:pathLst>
                <a:path w="83" h="106">
                  <a:moveTo>
                    <a:pt x="82" y="81"/>
                  </a:moveTo>
                  <a:lnTo>
                    <a:pt x="82" y="0"/>
                  </a:lnTo>
                  <a:lnTo>
                    <a:pt x="0" y="23"/>
                  </a:lnTo>
                  <a:lnTo>
                    <a:pt x="0" y="105"/>
                  </a:lnTo>
                  <a:lnTo>
                    <a:pt x="82" y="81"/>
                  </a:lnTo>
                </a:path>
              </a:pathLst>
            </a:custGeom>
            <a:solidFill>
              <a:srgbClr val="B2B2B2"/>
            </a:solidFill>
            <a:ln w="9525" cap="rnd">
              <a:noFill/>
              <a:round/>
              <a:headEnd type="none" w="sm" len="sm"/>
              <a:tailEnd type="none" w="sm" len="sm"/>
            </a:ln>
            <a:effectLst/>
          </p:spPr>
          <p:txBody>
            <a:bodyPr/>
            <a:lstStyle/>
            <a:p>
              <a:endParaRPr lang="en-US"/>
            </a:p>
          </p:txBody>
        </p:sp>
        <p:sp>
          <p:nvSpPr>
            <p:cNvPr id="343051" name="Freeform 11"/>
            <p:cNvSpPr>
              <a:spLocks/>
            </p:cNvSpPr>
            <p:nvPr/>
          </p:nvSpPr>
          <p:spPr bwMode="gray">
            <a:xfrm>
              <a:off x="3205" y="2567"/>
              <a:ext cx="82" cy="107"/>
            </a:xfrm>
            <a:custGeom>
              <a:avLst/>
              <a:gdLst/>
              <a:ahLst/>
              <a:cxnLst>
                <a:cxn ang="0">
                  <a:pos x="81" y="81"/>
                </a:cxn>
                <a:cxn ang="0">
                  <a:pos x="81" y="0"/>
                </a:cxn>
                <a:cxn ang="0">
                  <a:pos x="0" y="24"/>
                </a:cxn>
                <a:cxn ang="0">
                  <a:pos x="0" y="106"/>
                </a:cxn>
                <a:cxn ang="0">
                  <a:pos x="81" y="81"/>
                </a:cxn>
              </a:cxnLst>
              <a:rect l="0" t="0" r="r" b="b"/>
              <a:pathLst>
                <a:path w="82" h="107">
                  <a:moveTo>
                    <a:pt x="81" y="81"/>
                  </a:moveTo>
                  <a:lnTo>
                    <a:pt x="81" y="0"/>
                  </a:lnTo>
                  <a:lnTo>
                    <a:pt x="0" y="24"/>
                  </a:lnTo>
                  <a:lnTo>
                    <a:pt x="0" y="106"/>
                  </a:lnTo>
                  <a:lnTo>
                    <a:pt x="81" y="81"/>
                  </a:lnTo>
                </a:path>
              </a:pathLst>
            </a:custGeom>
            <a:solidFill>
              <a:srgbClr val="B2B2B2"/>
            </a:solidFill>
            <a:ln w="9525" cap="rnd">
              <a:noFill/>
              <a:round/>
              <a:headEnd type="none" w="sm" len="sm"/>
              <a:tailEnd type="none" w="sm" len="sm"/>
            </a:ln>
            <a:effectLst/>
          </p:spPr>
          <p:txBody>
            <a:bodyPr/>
            <a:lstStyle/>
            <a:p>
              <a:endParaRPr lang="en-US"/>
            </a:p>
          </p:txBody>
        </p:sp>
        <p:sp>
          <p:nvSpPr>
            <p:cNvPr id="343052" name="Freeform 12"/>
            <p:cNvSpPr>
              <a:spLocks/>
            </p:cNvSpPr>
            <p:nvPr/>
          </p:nvSpPr>
          <p:spPr bwMode="gray">
            <a:xfrm>
              <a:off x="3322" y="2533"/>
              <a:ext cx="83" cy="106"/>
            </a:xfrm>
            <a:custGeom>
              <a:avLst/>
              <a:gdLst/>
              <a:ahLst/>
              <a:cxnLst>
                <a:cxn ang="0">
                  <a:pos x="82" y="81"/>
                </a:cxn>
                <a:cxn ang="0">
                  <a:pos x="82" y="0"/>
                </a:cxn>
                <a:cxn ang="0">
                  <a:pos x="0" y="23"/>
                </a:cxn>
                <a:cxn ang="0">
                  <a:pos x="0" y="105"/>
                </a:cxn>
                <a:cxn ang="0">
                  <a:pos x="82" y="81"/>
                </a:cxn>
              </a:cxnLst>
              <a:rect l="0" t="0" r="r" b="b"/>
              <a:pathLst>
                <a:path w="83" h="106">
                  <a:moveTo>
                    <a:pt x="82" y="81"/>
                  </a:moveTo>
                  <a:lnTo>
                    <a:pt x="82" y="0"/>
                  </a:lnTo>
                  <a:lnTo>
                    <a:pt x="0" y="23"/>
                  </a:lnTo>
                  <a:lnTo>
                    <a:pt x="0" y="105"/>
                  </a:lnTo>
                  <a:lnTo>
                    <a:pt x="82" y="81"/>
                  </a:lnTo>
                </a:path>
              </a:pathLst>
            </a:custGeom>
            <a:solidFill>
              <a:srgbClr val="B2B2B2"/>
            </a:solidFill>
            <a:ln w="9525" cap="rnd">
              <a:noFill/>
              <a:round/>
              <a:headEnd type="none" w="sm" len="sm"/>
              <a:tailEnd type="none" w="sm" len="sm"/>
            </a:ln>
            <a:effectLst/>
          </p:spPr>
          <p:txBody>
            <a:bodyPr/>
            <a:lstStyle/>
            <a:p>
              <a:endParaRPr lang="en-US"/>
            </a:p>
          </p:txBody>
        </p:sp>
        <p:sp>
          <p:nvSpPr>
            <p:cNvPr id="343053" name="Freeform 13"/>
            <p:cNvSpPr>
              <a:spLocks/>
            </p:cNvSpPr>
            <p:nvPr/>
          </p:nvSpPr>
          <p:spPr bwMode="gray">
            <a:xfrm>
              <a:off x="3440" y="2499"/>
              <a:ext cx="82" cy="106"/>
            </a:xfrm>
            <a:custGeom>
              <a:avLst/>
              <a:gdLst/>
              <a:ahLst/>
              <a:cxnLst>
                <a:cxn ang="0">
                  <a:pos x="81" y="82"/>
                </a:cxn>
                <a:cxn ang="0">
                  <a:pos x="81" y="0"/>
                </a:cxn>
                <a:cxn ang="0">
                  <a:pos x="0" y="23"/>
                </a:cxn>
                <a:cxn ang="0">
                  <a:pos x="0" y="105"/>
                </a:cxn>
                <a:cxn ang="0">
                  <a:pos x="81" y="82"/>
                </a:cxn>
              </a:cxnLst>
              <a:rect l="0" t="0" r="r" b="b"/>
              <a:pathLst>
                <a:path w="82" h="106">
                  <a:moveTo>
                    <a:pt x="81" y="82"/>
                  </a:moveTo>
                  <a:lnTo>
                    <a:pt x="81" y="0"/>
                  </a:lnTo>
                  <a:lnTo>
                    <a:pt x="0" y="23"/>
                  </a:lnTo>
                  <a:lnTo>
                    <a:pt x="0" y="105"/>
                  </a:lnTo>
                  <a:lnTo>
                    <a:pt x="81" y="82"/>
                  </a:lnTo>
                </a:path>
              </a:pathLst>
            </a:custGeom>
            <a:solidFill>
              <a:srgbClr val="B2B2B2"/>
            </a:solidFill>
            <a:ln w="9525" cap="rnd">
              <a:noFill/>
              <a:round/>
              <a:headEnd type="none" w="sm" len="sm"/>
              <a:tailEnd type="none" w="sm" len="sm"/>
            </a:ln>
            <a:effectLst/>
          </p:spPr>
          <p:txBody>
            <a:bodyPr/>
            <a:lstStyle/>
            <a:p>
              <a:endParaRPr lang="en-US"/>
            </a:p>
          </p:txBody>
        </p:sp>
        <p:sp>
          <p:nvSpPr>
            <p:cNvPr id="343054" name="Freeform 14"/>
            <p:cNvSpPr>
              <a:spLocks/>
            </p:cNvSpPr>
            <p:nvPr/>
          </p:nvSpPr>
          <p:spPr bwMode="gray">
            <a:xfrm>
              <a:off x="2970" y="2749"/>
              <a:ext cx="84" cy="106"/>
            </a:xfrm>
            <a:custGeom>
              <a:avLst/>
              <a:gdLst/>
              <a:ahLst/>
              <a:cxnLst>
                <a:cxn ang="0">
                  <a:pos x="83" y="81"/>
                </a:cxn>
                <a:cxn ang="0">
                  <a:pos x="83" y="0"/>
                </a:cxn>
                <a:cxn ang="0">
                  <a:pos x="0" y="22"/>
                </a:cxn>
                <a:cxn ang="0">
                  <a:pos x="0" y="105"/>
                </a:cxn>
                <a:cxn ang="0">
                  <a:pos x="83" y="81"/>
                </a:cxn>
              </a:cxnLst>
              <a:rect l="0" t="0" r="r" b="b"/>
              <a:pathLst>
                <a:path w="84" h="106">
                  <a:moveTo>
                    <a:pt x="83" y="81"/>
                  </a:moveTo>
                  <a:lnTo>
                    <a:pt x="83" y="0"/>
                  </a:lnTo>
                  <a:lnTo>
                    <a:pt x="0" y="22"/>
                  </a:lnTo>
                  <a:lnTo>
                    <a:pt x="0" y="105"/>
                  </a:lnTo>
                  <a:lnTo>
                    <a:pt x="83" y="81"/>
                  </a:lnTo>
                </a:path>
              </a:pathLst>
            </a:custGeom>
            <a:solidFill>
              <a:srgbClr val="FF0066"/>
            </a:solidFill>
            <a:ln w="9525" cap="rnd">
              <a:noFill/>
              <a:round/>
              <a:headEnd type="none" w="sm" len="sm"/>
              <a:tailEnd type="none" w="sm" len="sm"/>
            </a:ln>
            <a:effectLst/>
          </p:spPr>
          <p:txBody>
            <a:bodyPr/>
            <a:lstStyle/>
            <a:p>
              <a:endParaRPr lang="en-US"/>
            </a:p>
          </p:txBody>
        </p:sp>
        <p:sp>
          <p:nvSpPr>
            <p:cNvPr id="343055" name="Freeform 15"/>
            <p:cNvSpPr>
              <a:spLocks/>
            </p:cNvSpPr>
            <p:nvPr/>
          </p:nvSpPr>
          <p:spPr bwMode="gray">
            <a:xfrm>
              <a:off x="3088" y="2715"/>
              <a:ext cx="83" cy="106"/>
            </a:xfrm>
            <a:custGeom>
              <a:avLst/>
              <a:gdLst/>
              <a:ahLst/>
              <a:cxnLst>
                <a:cxn ang="0">
                  <a:pos x="82" y="81"/>
                </a:cxn>
                <a:cxn ang="0">
                  <a:pos x="82" y="0"/>
                </a:cxn>
                <a:cxn ang="0">
                  <a:pos x="0" y="23"/>
                </a:cxn>
                <a:cxn ang="0">
                  <a:pos x="0" y="105"/>
                </a:cxn>
                <a:cxn ang="0">
                  <a:pos x="82" y="81"/>
                </a:cxn>
              </a:cxnLst>
              <a:rect l="0" t="0" r="r" b="b"/>
              <a:pathLst>
                <a:path w="83" h="106">
                  <a:moveTo>
                    <a:pt x="82" y="81"/>
                  </a:moveTo>
                  <a:lnTo>
                    <a:pt x="82" y="0"/>
                  </a:lnTo>
                  <a:lnTo>
                    <a:pt x="0" y="23"/>
                  </a:lnTo>
                  <a:lnTo>
                    <a:pt x="0" y="105"/>
                  </a:lnTo>
                  <a:lnTo>
                    <a:pt x="82" y="81"/>
                  </a:lnTo>
                </a:path>
              </a:pathLst>
            </a:custGeom>
            <a:solidFill>
              <a:srgbClr val="FF0066"/>
            </a:solidFill>
            <a:ln w="9525" cap="rnd">
              <a:noFill/>
              <a:round/>
              <a:headEnd type="none" w="sm" len="sm"/>
              <a:tailEnd type="none" w="sm" len="sm"/>
            </a:ln>
            <a:effectLst/>
          </p:spPr>
          <p:txBody>
            <a:bodyPr/>
            <a:lstStyle/>
            <a:p>
              <a:endParaRPr lang="en-US"/>
            </a:p>
          </p:txBody>
        </p:sp>
        <p:sp>
          <p:nvSpPr>
            <p:cNvPr id="343056" name="Freeform 16"/>
            <p:cNvSpPr>
              <a:spLocks/>
            </p:cNvSpPr>
            <p:nvPr/>
          </p:nvSpPr>
          <p:spPr bwMode="gray">
            <a:xfrm>
              <a:off x="3205" y="2681"/>
              <a:ext cx="82" cy="106"/>
            </a:xfrm>
            <a:custGeom>
              <a:avLst/>
              <a:gdLst/>
              <a:ahLst/>
              <a:cxnLst>
                <a:cxn ang="0">
                  <a:pos x="81" y="81"/>
                </a:cxn>
                <a:cxn ang="0">
                  <a:pos x="81" y="0"/>
                </a:cxn>
                <a:cxn ang="0">
                  <a:pos x="0" y="23"/>
                </a:cxn>
                <a:cxn ang="0">
                  <a:pos x="0" y="105"/>
                </a:cxn>
                <a:cxn ang="0">
                  <a:pos x="81" y="81"/>
                </a:cxn>
              </a:cxnLst>
              <a:rect l="0" t="0" r="r" b="b"/>
              <a:pathLst>
                <a:path w="82" h="106">
                  <a:moveTo>
                    <a:pt x="81" y="81"/>
                  </a:moveTo>
                  <a:lnTo>
                    <a:pt x="81" y="0"/>
                  </a:lnTo>
                  <a:lnTo>
                    <a:pt x="0" y="23"/>
                  </a:lnTo>
                  <a:lnTo>
                    <a:pt x="0" y="105"/>
                  </a:lnTo>
                  <a:lnTo>
                    <a:pt x="81" y="81"/>
                  </a:lnTo>
                </a:path>
              </a:pathLst>
            </a:custGeom>
            <a:solidFill>
              <a:srgbClr val="FF0066"/>
            </a:solidFill>
            <a:ln w="9525" cap="rnd">
              <a:noFill/>
              <a:round/>
              <a:headEnd type="none" w="sm" len="sm"/>
              <a:tailEnd type="none" w="sm" len="sm"/>
            </a:ln>
            <a:effectLst/>
          </p:spPr>
          <p:txBody>
            <a:bodyPr/>
            <a:lstStyle/>
            <a:p>
              <a:endParaRPr lang="en-US"/>
            </a:p>
          </p:txBody>
        </p:sp>
        <p:sp>
          <p:nvSpPr>
            <p:cNvPr id="343057" name="Freeform 17"/>
            <p:cNvSpPr>
              <a:spLocks/>
            </p:cNvSpPr>
            <p:nvPr/>
          </p:nvSpPr>
          <p:spPr bwMode="gray">
            <a:xfrm>
              <a:off x="3322" y="2646"/>
              <a:ext cx="83" cy="106"/>
            </a:xfrm>
            <a:custGeom>
              <a:avLst/>
              <a:gdLst/>
              <a:ahLst/>
              <a:cxnLst>
                <a:cxn ang="0">
                  <a:pos x="82" y="81"/>
                </a:cxn>
                <a:cxn ang="0">
                  <a:pos x="82" y="0"/>
                </a:cxn>
                <a:cxn ang="0">
                  <a:pos x="0" y="23"/>
                </a:cxn>
                <a:cxn ang="0">
                  <a:pos x="0" y="105"/>
                </a:cxn>
                <a:cxn ang="0">
                  <a:pos x="82" y="81"/>
                </a:cxn>
              </a:cxnLst>
              <a:rect l="0" t="0" r="r" b="b"/>
              <a:pathLst>
                <a:path w="83" h="106">
                  <a:moveTo>
                    <a:pt x="82" y="81"/>
                  </a:moveTo>
                  <a:lnTo>
                    <a:pt x="82" y="0"/>
                  </a:lnTo>
                  <a:lnTo>
                    <a:pt x="0" y="23"/>
                  </a:lnTo>
                  <a:lnTo>
                    <a:pt x="0" y="105"/>
                  </a:lnTo>
                  <a:lnTo>
                    <a:pt x="82" y="81"/>
                  </a:lnTo>
                </a:path>
              </a:pathLst>
            </a:custGeom>
            <a:solidFill>
              <a:srgbClr val="FF0066"/>
            </a:solidFill>
            <a:ln w="9525" cap="rnd">
              <a:noFill/>
              <a:round/>
              <a:headEnd type="none" w="sm" len="sm"/>
              <a:tailEnd type="none" w="sm" len="sm"/>
            </a:ln>
            <a:effectLst/>
          </p:spPr>
          <p:txBody>
            <a:bodyPr/>
            <a:lstStyle/>
            <a:p>
              <a:endParaRPr lang="en-US"/>
            </a:p>
          </p:txBody>
        </p:sp>
        <p:sp>
          <p:nvSpPr>
            <p:cNvPr id="343058" name="Freeform 18"/>
            <p:cNvSpPr>
              <a:spLocks/>
            </p:cNvSpPr>
            <p:nvPr/>
          </p:nvSpPr>
          <p:spPr bwMode="gray">
            <a:xfrm>
              <a:off x="3440" y="2612"/>
              <a:ext cx="82" cy="106"/>
            </a:xfrm>
            <a:custGeom>
              <a:avLst/>
              <a:gdLst/>
              <a:ahLst/>
              <a:cxnLst>
                <a:cxn ang="0">
                  <a:pos x="81" y="81"/>
                </a:cxn>
                <a:cxn ang="0">
                  <a:pos x="81" y="0"/>
                </a:cxn>
                <a:cxn ang="0">
                  <a:pos x="0" y="23"/>
                </a:cxn>
                <a:cxn ang="0">
                  <a:pos x="0" y="105"/>
                </a:cxn>
                <a:cxn ang="0">
                  <a:pos x="81" y="81"/>
                </a:cxn>
              </a:cxnLst>
              <a:rect l="0" t="0" r="r" b="b"/>
              <a:pathLst>
                <a:path w="82" h="106">
                  <a:moveTo>
                    <a:pt x="81" y="81"/>
                  </a:moveTo>
                  <a:lnTo>
                    <a:pt x="81" y="0"/>
                  </a:lnTo>
                  <a:lnTo>
                    <a:pt x="0" y="23"/>
                  </a:lnTo>
                  <a:lnTo>
                    <a:pt x="0" y="105"/>
                  </a:lnTo>
                  <a:lnTo>
                    <a:pt x="81" y="81"/>
                  </a:lnTo>
                </a:path>
              </a:pathLst>
            </a:custGeom>
            <a:solidFill>
              <a:srgbClr val="FF0066"/>
            </a:solidFill>
            <a:ln w="9525" cap="rnd">
              <a:noFill/>
              <a:round/>
              <a:headEnd type="none" w="sm" len="sm"/>
              <a:tailEnd type="none" w="sm" len="sm"/>
            </a:ln>
            <a:effectLst/>
          </p:spPr>
          <p:txBody>
            <a:bodyPr/>
            <a:lstStyle/>
            <a:p>
              <a:endParaRPr lang="en-US"/>
            </a:p>
          </p:txBody>
        </p:sp>
        <p:sp>
          <p:nvSpPr>
            <p:cNvPr id="343059" name="Freeform 19"/>
            <p:cNvSpPr>
              <a:spLocks/>
            </p:cNvSpPr>
            <p:nvPr/>
          </p:nvSpPr>
          <p:spPr bwMode="gray">
            <a:xfrm>
              <a:off x="2970" y="2861"/>
              <a:ext cx="84" cy="107"/>
            </a:xfrm>
            <a:custGeom>
              <a:avLst/>
              <a:gdLst/>
              <a:ahLst/>
              <a:cxnLst>
                <a:cxn ang="0">
                  <a:pos x="83" y="82"/>
                </a:cxn>
                <a:cxn ang="0">
                  <a:pos x="83" y="0"/>
                </a:cxn>
                <a:cxn ang="0">
                  <a:pos x="0" y="23"/>
                </a:cxn>
                <a:cxn ang="0">
                  <a:pos x="0" y="106"/>
                </a:cxn>
                <a:cxn ang="0">
                  <a:pos x="83" y="82"/>
                </a:cxn>
              </a:cxnLst>
              <a:rect l="0" t="0" r="r" b="b"/>
              <a:pathLst>
                <a:path w="84" h="107">
                  <a:moveTo>
                    <a:pt x="83" y="82"/>
                  </a:moveTo>
                  <a:lnTo>
                    <a:pt x="83" y="0"/>
                  </a:lnTo>
                  <a:lnTo>
                    <a:pt x="0" y="23"/>
                  </a:lnTo>
                  <a:lnTo>
                    <a:pt x="0" y="106"/>
                  </a:lnTo>
                  <a:lnTo>
                    <a:pt x="83" y="82"/>
                  </a:lnTo>
                </a:path>
              </a:pathLst>
            </a:custGeom>
            <a:solidFill>
              <a:srgbClr val="00ADE5"/>
            </a:solidFill>
            <a:ln w="9525" cap="rnd">
              <a:noFill/>
              <a:round/>
              <a:headEnd type="none" w="sm" len="sm"/>
              <a:tailEnd type="none" w="sm" len="sm"/>
            </a:ln>
            <a:effectLst/>
          </p:spPr>
          <p:txBody>
            <a:bodyPr/>
            <a:lstStyle/>
            <a:p>
              <a:endParaRPr lang="en-US"/>
            </a:p>
          </p:txBody>
        </p:sp>
        <p:sp>
          <p:nvSpPr>
            <p:cNvPr id="343060" name="Freeform 20"/>
            <p:cNvSpPr>
              <a:spLocks/>
            </p:cNvSpPr>
            <p:nvPr/>
          </p:nvSpPr>
          <p:spPr bwMode="gray">
            <a:xfrm>
              <a:off x="3088" y="2828"/>
              <a:ext cx="83" cy="106"/>
            </a:xfrm>
            <a:custGeom>
              <a:avLst/>
              <a:gdLst/>
              <a:ahLst/>
              <a:cxnLst>
                <a:cxn ang="0">
                  <a:pos x="82" y="81"/>
                </a:cxn>
                <a:cxn ang="0">
                  <a:pos x="82" y="0"/>
                </a:cxn>
                <a:cxn ang="0">
                  <a:pos x="0" y="23"/>
                </a:cxn>
                <a:cxn ang="0">
                  <a:pos x="0" y="105"/>
                </a:cxn>
                <a:cxn ang="0">
                  <a:pos x="82" y="81"/>
                </a:cxn>
              </a:cxnLst>
              <a:rect l="0" t="0" r="r" b="b"/>
              <a:pathLst>
                <a:path w="83" h="106">
                  <a:moveTo>
                    <a:pt x="82" y="81"/>
                  </a:moveTo>
                  <a:lnTo>
                    <a:pt x="82" y="0"/>
                  </a:lnTo>
                  <a:lnTo>
                    <a:pt x="0" y="23"/>
                  </a:lnTo>
                  <a:lnTo>
                    <a:pt x="0" y="105"/>
                  </a:lnTo>
                  <a:lnTo>
                    <a:pt x="82" y="81"/>
                  </a:lnTo>
                </a:path>
              </a:pathLst>
            </a:custGeom>
            <a:solidFill>
              <a:srgbClr val="00ADE5"/>
            </a:solidFill>
            <a:ln w="9525" cap="rnd">
              <a:noFill/>
              <a:round/>
              <a:headEnd type="none" w="sm" len="sm"/>
              <a:tailEnd type="none" w="sm" len="sm"/>
            </a:ln>
            <a:effectLst/>
          </p:spPr>
          <p:txBody>
            <a:bodyPr/>
            <a:lstStyle/>
            <a:p>
              <a:endParaRPr lang="en-US"/>
            </a:p>
          </p:txBody>
        </p:sp>
        <p:sp>
          <p:nvSpPr>
            <p:cNvPr id="343061" name="Freeform 21"/>
            <p:cNvSpPr>
              <a:spLocks/>
            </p:cNvSpPr>
            <p:nvPr/>
          </p:nvSpPr>
          <p:spPr bwMode="gray">
            <a:xfrm>
              <a:off x="3205" y="2794"/>
              <a:ext cx="82" cy="106"/>
            </a:xfrm>
            <a:custGeom>
              <a:avLst/>
              <a:gdLst/>
              <a:ahLst/>
              <a:cxnLst>
                <a:cxn ang="0">
                  <a:pos x="81" y="81"/>
                </a:cxn>
                <a:cxn ang="0">
                  <a:pos x="81" y="0"/>
                </a:cxn>
                <a:cxn ang="0">
                  <a:pos x="0" y="23"/>
                </a:cxn>
                <a:cxn ang="0">
                  <a:pos x="0" y="105"/>
                </a:cxn>
                <a:cxn ang="0">
                  <a:pos x="81" y="81"/>
                </a:cxn>
              </a:cxnLst>
              <a:rect l="0" t="0" r="r" b="b"/>
              <a:pathLst>
                <a:path w="82" h="106">
                  <a:moveTo>
                    <a:pt x="81" y="81"/>
                  </a:moveTo>
                  <a:lnTo>
                    <a:pt x="81" y="0"/>
                  </a:lnTo>
                  <a:lnTo>
                    <a:pt x="0" y="23"/>
                  </a:lnTo>
                  <a:lnTo>
                    <a:pt x="0" y="105"/>
                  </a:lnTo>
                  <a:lnTo>
                    <a:pt x="81" y="81"/>
                  </a:lnTo>
                </a:path>
              </a:pathLst>
            </a:custGeom>
            <a:solidFill>
              <a:srgbClr val="00ADE5"/>
            </a:solidFill>
            <a:ln w="9525" cap="rnd">
              <a:noFill/>
              <a:round/>
              <a:headEnd type="none" w="sm" len="sm"/>
              <a:tailEnd type="none" w="sm" len="sm"/>
            </a:ln>
            <a:effectLst/>
          </p:spPr>
          <p:txBody>
            <a:bodyPr/>
            <a:lstStyle/>
            <a:p>
              <a:endParaRPr lang="en-US"/>
            </a:p>
          </p:txBody>
        </p:sp>
        <p:sp>
          <p:nvSpPr>
            <p:cNvPr id="343062" name="Freeform 22"/>
            <p:cNvSpPr>
              <a:spLocks/>
            </p:cNvSpPr>
            <p:nvPr/>
          </p:nvSpPr>
          <p:spPr bwMode="gray">
            <a:xfrm>
              <a:off x="3322" y="2759"/>
              <a:ext cx="83" cy="107"/>
            </a:xfrm>
            <a:custGeom>
              <a:avLst/>
              <a:gdLst/>
              <a:ahLst/>
              <a:cxnLst>
                <a:cxn ang="0">
                  <a:pos x="82" y="81"/>
                </a:cxn>
                <a:cxn ang="0">
                  <a:pos x="82" y="0"/>
                </a:cxn>
                <a:cxn ang="0">
                  <a:pos x="0" y="24"/>
                </a:cxn>
                <a:cxn ang="0">
                  <a:pos x="0" y="106"/>
                </a:cxn>
                <a:cxn ang="0">
                  <a:pos x="82" y="81"/>
                </a:cxn>
              </a:cxnLst>
              <a:rect l="0" t="0" r="r" b="b"/>
              <a:pathLst>
                <a:path w="83" h="107">
                  <a:moveTo>
                    <a:pt x="82" y="81"/>
                  </a:moveTo>
                  <a:lnTo>
                    <a:pt x="82" y="0"/>
                  </a:lnTo>
                  <a:lnTo>
                    <a:pt x="0" y="24"/>
                  </a:lnTo>
                  <a:lnTo>
                    <a:pt x="0" y="106"/>
                  </a:lnTo>
                  <a:lnTo>
                    <a:pt x="82" y="81"/>
                  </a:lnTo>
                </a:path>
              </a:pathLst>
            </a:custGeom>
            <a:solidFill>
              <a:srgbClr val="00ADE5"/>
            </a:solidFill>
            <a:ln w="9525" cap="rnd">
              <a:noFill/>
              <a:round/>
              <a:headEnd type="none" w="sm" len="sm"/>
              <a:tailEnd type="none" w="sm" len="sm"/>
            </a:ln>
            <a:effectLst/>
          </p:spPr>
          <p:txBody>
            <a:bodyPr/>
            <a:lstStyle/>
            <a:p>
              <a:endParaRPr lang="en-US"/>
            </a:p>
          </p:txBody>
        </p:sp>
        <p:sp>
          <p:nvSpPr>
            <p:cNvPr id="343063" name="Freeform 23"/>
            <p:cNvSpPr>
              <a:spLocks/>
            </p:cNvSpPr>
            <p:nvPr/>
          </p:nvSpPr>
          <p:spPr bwMode="gray">
            <a:xfrm>
              <a:off x="3440" y="2725"/>
              <a:ext cx="82" cy="106"/>
            </a:xfrm>
            <a:custGeom>
              <a:avLst/>
              <a:gdLst/>
              <a:ahLst/>
              <a:cxnLst>
                <a:cxn ang="0">
                  <a:pos x="81" y="81"/>
                </a:cxn>
                <a:cxn ang="0">
                  <a:pos x="81" y="0"/>
                </a:cxn>
                <a:cxn ang="0">
                  <a:pos x="0" y="23"/>
                </a:cxn>
                <a:cxn ang="0">
                  <a:pos x="0" y="105"/>
                </a:cxn>
                <a:cxn ang="0">
                  <a:pos x="81" y="81"/>
                </a:cxn>
              </a:cxnLst>
              <a:rect l="0" t="0" r="r" b="b"/>
              <a:pathLst>
                <a:path w="82" h="106">
                  <a:moveTo>
                    <a:pt x="81" y="81"/>
                  </a:moveTo>
                  <a:lnTo>
                    <a:pt x="81" y="0"/>
                  </a:lnTo>
                  <a:lnTo>
                    <a:pt x="0" y="23"/>
                  </a:lnTo>
                  <a:lnTo>
                    <a:pt x="0" y="105"/>
                  </a:lnTo>
                  <a:lnTo>
                    <a:pt x="81" y="81"/>
                  </a:lnTo>
                </a:path>
              </a:pathLst>
            </a:custGeom>
            <a:solidFill>
              <a:srgbClr val="00ADE5"/>
            </a:solidFill>
            <a:ln w="9525" cap="rnd">
              <a:noFill/>
              <a:round/>
              <a:headEnd type="none" w="sm" len="sm"/>
              <a:tailEnd type="none" w="sm" len="sm"/>
            </a:ln>
            <a:effectLst/>
          </p:spPr>
          <p:txBody>
            <a:bodyPr/>
            <a:lstStyle/>
            <a:p>
              <a:endParaRPr lang="en-US"/>
            </a:p>
          </p:txBody>
        </p:sp>
        <p:sp>
          <p:nvSpPr>
            <p:cNvPr id="343064" name="Freeform 24"/>
            <p:cNvSpPr>
              <a:spLocks/>
            </p:cNvSpPr>
            <p:nvPr/>
          </p:nvSpPr>
          <p:spPr bwMode="gray">
            <a:xfrm>
              <a:off x="2970" y="2974"/>
              <a:ext cx="84" cy="108"/>
            </a:xfrm>
            <a:custGeom>
              <a:avLst/>
              <a:gdLst/>
              <a:ahLst/>
              <a:cxnLst>
                <a:cxn ang="0">
                  <a:pos x="83" y="82"/>
                </a:cxn>
                <a:cxn ang="0">
                  <a:pos x="83" y="0"/>
                </a:cxn>
                <a:cxn ang="0">
                  <a:pos x="0" y="24"/>
                </a:cxn>
                <a:cxn ang="0">
                  <a:pos x="0" y="107"/>
                </a:cxn>
                <a:cxn ang="0">
                  <a:pos x="83" y="82"/>
                </a:cxn>
              </a:cxnLst>
              <a:rect l="0" t="0" r="r" b="b"/>
              <a:pathLst>
                <a:path w="84" h="108">
                  <a:moveTo>
                    <a:pt x="83" y="82"/>
                  </a:moveTo>
                  <a:lnTo>
                    <a:pt x="83" y="0"/>
                  </a:lnTo>
                  <a:lnTo>
                    <a:pt x="0" y="24"/>
                  </a:lnTo>
                  <a:lnTo>
                    <a:pt x="0" y="107"/>
                  </a:lnTo>
                  <a:lnTo>
                    <a:pt x="83" y="82"/>
                  </a:lnTo>
                </a:path>
              </a:pathLst>
            </a:custGeom>
            <a:solidFill>
              <a:srgbClr val="B2B2B2"/>
            </a:solidFill>
            <a:ln w="9525" cap="rnd">
              <a:noFill/>
              <a:round/>
              <a:headEnd type="none" w="sm" len="sm"/>
              <a:tailEnd type="none" w="sm" len="sm"/>
            </a:ln>
            <a:effectLst/>
          </p:spPr>
          <p:txBody>
            <a:bodyPr/>
            <a:lstStyle/>
            <a:p>
              <a:endParaRPr lang="en-US"/>
            </a:p>
          </p:txBody>
        </p:sp>
        <p:sp>
          <p:nvSpPr>
            <p:cNvPr id="343065" name="Freeform 25"/>
            <p:cNvSpPr>
              <a:spLocks/>
            </p:cNvSpPr>
            <p:nvPr/>
          </p:nvSpPr>
          <p:spPr bwMode="gray">
            <a:xfrm>
              <a:off x="3088" y="2940"/>
              <a:ext cx="83" cy="107"/>
            </a:xfrm>
            <a:custGeom>
              <a:avLst/>
              <a:gdLst/>
              <a:ahLst/>
              <a:cxnLst>
                <a:cxn ang="0">
                  <a:pos x="82" y="82"/>
                </a:cxn>
                <a:cxn ang="0">
                  <a:pos x="82" y="0"/>
                </a:cxn>
                <a:cxn ang="0">
                  <a:pos x="0" y="23"/>
                </a:cxn>
                <a:cxn ang="0">
                  <a:pos x="0" y="106"/>
                </a:cxn>
                <a:cxn ang="0">
                  <a:pos x="82" y="82"/>
                </a:cxn>
              </a:cxnLst>
              <a:rect l="0" t="0" r="r" b="b"/>
              <a:pathLst>
                <a:path w="83" h="107">
                  <a:moveTo>
                    <a:pt x="82" y="82"/>
                  </a:moveTo>
                  <a:lnTo>
                    <a:pt x="82" y="0"/>
                  </a:lnTo>
                  <a:lnTo>
                    <a:pt x="0" y="23"/>
                  </a:lnTo>
                  <a:lnTo>
                    <a:pt x="0" y="106"/>
                  </a:lnTo>
                  <a:lnTo>
                    <a:pt x="82" y="82"/>
                  </a:lnTo>
                </a:path>
              </a:pathLst>
            </a:custGeom>
            <a:solidFill>
              <a:srgbClr val="B2B2B2"/>
            </a:solidFill>
            <a:ln w="9525" cap="rnd">
              <a:noFill/>
              <a:round/>
              <a:headEnd type="none" w="sm" len="sm"/>
              <a:tailEnd type="none" w="sm" len="sm"/>
            </a:ln>
            <a:effectLst/>
          </p:spPr>
          <p:txBody>
            <a:bodyPr/>
            <a:lstStyle/>
            <a:p>
              <a:endParaRPr lang="en-US"/>
            </a:p>
          </p:txBody>
        </p:sp>
        <p:sp>
          <p:nvSpPr>
            <p:cNvPr id="343066" name="Freeform 26"/>
            <p:cNvSpPr>
              <a:spLocks/>
            </p:cNvSpPr>
            <p:nvPr/>
          </p:nvSpPr>
          <p:spPr bwMode="gray">
            <a:xfrm>
              <a:off x="3205" y="2907"/>
              <a:ext cx="82" cy="106"/>
            </a:xfrm>
            <a:custGeom>
              <a:avLst/>
              <a:gdLst/>
              <a:ahLst/>
              <a:cxnLst>
                <a:cxn ang="0">
                  <a:pos x="81" y="81"/>
                </a:cxn>
                <a:cxn ang="0">
                  <a:pos x="81" y="0"/>
                </a:cxn>
                <a:cxn ang="0">
                  <a:pos x="0" y="23"/>
                </a:cxn>
                <a:cxn ang="0">
                  <a:pos x="0" y="105"/>
                </a:cxn>
                <a:cxn ang="0">
                  <a:pos x="81" y="81"/>
                </a:cxn>
              </a:cxnLst>
              <a:rect l="0" t="0" r="r" b="b"/>
              <a:pathLst>
                <a:path w="82" h="106">
                  <a:moveTo>
                    <a:pt x="81" y="81"/>
                  </a:moveTo>
                  <a:lnTo>
                    <a:pt x="81" y="0"/>
                  </a:lnTo>
                  <a:lnTo>
                    <a:pt x="0" y="23"/>
                  </a:lnTo>
                  <a:lnTo>
                    <a:pt x="0" y="105"/>
                  </a:lnTo>
                  <a:lnTo>
                    <a:pt x="81" y="81"/>
                  </a:lnTo>
                </a:path>
              </a:pathLst>
            </a:custGeom>
            <a:solidFill>
              <a:srgbClr val="B2B2B2"/>
            </a:solidFill>
            <a:ln w="9525" cap="rnd">
              <a:noFill/>
              <a:round/>
              <a:headEnd type="none" w="sm" len="sm"/>
              <a:tailEnd type="none" w="sm" len="sm"/>
            </a:ln>
            <a:effectLst/>
          </p:spPr>
          <p:txBody>
            <a:bodyPr/>
            <a:lstStyle/>
            <a:p>
              <a:endParaRPr lang="en-US"/>
            </a:p>
          </p:txBody>
        </p:sp>
        <p:sp>
          <p:nvSpPr>
            <p:cNvPr id="343067" name="Freeform 27"/>
            <p:cNvSpPr>
              <a:spLocks/>
            </p:cNvSpPr>
            <p:nvPr/>
          </p:nvSpPr>
          <p:spPr bwMode="gray">
            <a:xfrm>
              <a:off x="3322" y="2873"/>
              <a:ext cx="83" cy="106"/>
            </a:xfrm>
            <a:custGeom>
              <a:avLst/>
              <a:gdLst/>
              <a:ahLst/>
              <a:cxnLst>
                <a:cxn ang="0">
                  <a:pos x="82" y="81"/>
                </a:cxn>
                <a:cxn ang="0">
                  <a:pos x="82" y="0"/>
                </a:cxn>
                <a:cxn ang="0">
                  <a:pos x="0" y="23"/>
                </a:cxn>
                <a:cxn ang="0">
                  <a:pos x="0" y="105"/>
                </a:cxn>
                <a:cxn ang="0">
                  <a:pos x="82" y="81"/>
                </a:cxn>
              </a:cxnLst>
              <a:rect l="0" t="0" r="r" b="b"/>
              <a:pathLst>
                <a:path w="83" h="106">
                  <a:moveTo>
                    <a:pt x="82" y="81"/>
                  </a:moveTo>
                  <a:lnTo>
                    <a:pt x="82" y="0"/>
                  </a:lnTo>
                  <a:lnTo>
                    <a:pt x="0" y="23"/>
                  </a:lnTo>
                  <a:lnTo>
                    <a:pt x="0" y="105"/>
                  </a:lnTo>
                  <a:lnTo>
                    <a:pt x="82" y="81"/>
                  </a:lnTo>
                </a:path>
              </a:pathLst>
            </a:custGeom>
            <a:solidFill>
              <a:srgbClr val="B2B2B2"/>
            </a:solidFill>
            <a:ln w="9525" cap="rnd">
              <a:noFill/>
              <a:round/>
              <a:headEnd type="none" w="sm" len="sm"/>
              <a:tailEnd type="none" w="sm" len="sm"/>
            </a:ln>
            <a:effectLst/>
          </p:spPr>
          <p:txBody>
            <a:bodyPr/>
            <a:lstStyle/>
            <a:p>
              <a:endParaRPr lang="en-US"/>
            </a:p>
          </p:txBody>
        </p:sp>
        <p:sp>
          <p:nvSpPr>
            <p:cNvPr id="343068" name="Freeform 28"/>
            <p:cNvSpPr>
              <a:spLocks/>
            </p:cNvSpPr>
            <p:nvPr/>
          </p:nvSpPr>
          <p:spPr bwMode="gray">
            <a:xfrm>
              <a:off x="3440" y="2838"/>
              <a:ext cx="82" cy="106"/>
            </a:xfrm>
            <a:custGeom>
              <a:avLst/>
              <a:gdLst/>
              <a:ahLst/>
              <a:cxnLst>
                <a:cxn ang="0">
                  <a:pos x="81" y="81"/>
                </a:cxn>
                <a:cxn ang="0">
                  <a:pos x="81" y="0"/>
                </a:cxn>
                <a:cxn ang="0">
                  <a:pos x="0" y="23"/>
                </a:cxn>
                <a:cxn ang="0">
                  <a:pos x="0" y="105"/>
                </a:cxn>
                <a:cxn ang="0">
                  <a:pos x="81" y="81"/>
                </a:cxn>
              </a:cxnLst>
              <a:rect l="0" t="0" r="r" b="b"/>
              <a:pathLst>
                <a:path w="82" h="106">
                  <a:moveTo>
                    <a:pt x="81" y="81"/>
                  </a:moveTo>
                  <a:lnTo>
                    <a:pt x="81" y="0"/>
                  </a:lnTo>
                  <a:lnTo>
                    <a:pt x="0" y="23"/>
                  </a:lnTo>
                  <a:lnTo>
                    <a:pt x="0" y="105"/>
                  </a:lnTo>
                  <a:lnTo>
                    <a:pt x="81" y="81"/>
                  </a:lnTo>
                </a:path>
              </a:pathLst>
            </a:custGeom>
            <a:solidFill>
              <a:srgbClr val="B2B2B2"/>
            </a:solidFill>
            <a:ln w="9525" cap="rnd">
              <a:noFill/>
              <a:round/>
              <a:headEnd type="none" w="sm" len="sm"/>
              <a:tailEnd type="none" w="sm" len="sm"/>
            </a:ln>
            <a:effectLst/>
          </p:spPr>
          <p:txBody>
            <a:bodyPr/>
            <a:lstStyle/>
            <a:p>
              <a:endParaRPr lang="en-US"/>
            </a:p>
          </p:txBody>
        </p:sp>
        <p:sp>
          <p:nvSpPr>
            <p:cNvPr id="343069" name="Freeform 29"/>
            <p:cNvSpPr>
              <a:spLocks/>
            </p:cNvSpPr>
            <p:nvPr/>
          </p:nvSpPr>
          <p:spPr bwMode="gray">
            <a:xfrm>
              <a:off x="2970" y="3087"/>
              <a:ext cx="84" cy="107"/>
            </a:xfrm>
            <a:custGeom>
              <a:avLst/>
              <a:gdLst/>
              <a:ahLst/>
              <a:cxnLst>
                <a:cxn ang="0">
                  <a:pos x="83" y="82"/>
                </a:cxn>
                <a:cxn ang="0">
                  <a:pos x="83" y="0"/>
                </a:cxn>
                <a:cxn ang="0">
                  <a:pos x="0" y="24"/>
                </a:cxn>
                <a:cxn ang="0">
                  <a:pos x="0" y="106"/>
                </a:cxn>
                <a:cxn ang="0">
                  <a:pos x="83" y="82"/>
                </a:cxn>
              </a:cxnLst>
              <a:rect l="0" t="0" r="r" b="b"/>
              <a:pathLst>
                <a:path w="84" h="107">
                  <a:moveTo>
                    <a:pt x="83" y="82"/>
                  </a:moveTo>
                  <a:lnTo>
                    <a:pt x="83" y="0"/>
                  </a:lnTo>
                  <a:lnTo>
                    <a:pt x="0" y="24"/>
                  </a:lnTo>
                  <a:lnTo>
                    <a:pt x="0" y="106"/>
                  </a:lnTo>
                  <a:lnTo>
                    <a:pt x="83" y="82"/>
                  </a:lnTo>
                </a:path>
              </a:pathLst>
            </a:custGeom>
            <a:solidFill>
              <a:srgbClr val="00ADE5"/>
            </a:solidFill>
            <a:ln w="9525" cap="rnd">
              <a:noFill/>
              <a:round/>
              <a:headEnd type="none" w="sm" len="sm"/>
              <a:tailEnd type="none" w="sm" len="sm"/>
            </a:ln>
            <a:effectLst/>
          </p:spPr>
          <p:txBody>
            <a:bodyPr/>
            <a:lstStyle/>
            <a:p>
              <a:endParaRPr lang="en-US"/>
            </a:p>
          </p:txBody>
        </p:sp>
        <p:sp>
          <p:nvSpPr>
            <p:cNvPr id="343070" name="Freeform 30"/>
            <p:cNvSpPr>
              <a:spLocks/>
            </p:cNvSpPr>
            <p:nvPr/>
          </p:nvSpPr>
          <p:spPr bwMode="gray">
            <a:xfrm>
              <a:off x="3088" y="3053"/>
              <a:ext cx="83" cy="107"/>
            </a:xfrm>
            <a:custGeom>
              <a:avLst/>
              <a:gdLst/>
              <a:ahLst/>
              <a:cxnLst>
                <a:cxn ang="0">
                  <a:pos x="82" y="82"/>
                </a:cxn>
                <a:cxn ang="0">
                  <a:pos x="82" y="0"/>
                </a:cxn>
                <a:cxn ang="0">
                  <a:pos x="0" y="23"/>
                </a:cxn>
                <a:cxn ang="0">
                  <a:pos x="0" y="106"/>
                </a:cxn>
                <a:cxn ang="0">
                  <a:pos x="82" y="82"/>
                </a:cxn>
              </a:cxnLst>
              <a:rect l="0" t="0" r="r" b="b"/>
              <a:pathLst>
                <a:path w="83" h="107">
                  <a:moveTo>
                    <a:pt x="82" y="82"/>
                  </a:moveTo>
                  <a:lnTo>
                    <a:pt x="82" y="0"/>
                  </a:lnTo>
                  <a:lnTo>
                    <a:pt x="0" y="23"/>
                  </a:lnTo>
                  <a:lnTo>
                    <a:pt x="0" y="106"/>
                  </a:lnTo>
                  <a:lnTo>
                    <a:pt x="82" y="82"/>
                  </a:lnTo>
                </a:path>
              </a:pathLst>
            </a:custGeom>
            <a:solidFill>
              <a:srgbClr val="00ADE5"/>
            </a:solidFill>
            <a:ln w="9525" cap="rnd">
              <a:noFill/>
              <a:round/>
              <a:headEnd type="none" w="sm" len="sm"/>
              <a:tailEnd type="none" w="sm" len="sm"/>
            </a:ln>
            <a:effectLst/>
          </p:spPr>
          <p:txBody>
            <a:bodyPr/>
            <a:lstStyle/>
            <a:p>
              <a:endParaRPr lang="en-US"/>
            </a:p>
          </p:txBody>
        </p:sp>
        <p:sp>
          <p:nvSpPr>
            <p:cNvPr id="343071" name="Freeform 31"/>
            <p:cNvSpPr>
              <a:spLocks/>
            </p:cNvSpPr>
            <p:nvPr/>
          </p:nvSpPr>
          <p:spPr bwMode="gray">
            <a:xfrm>
              <a:off x="3205" y="3020"/>
              <a:ext cx="82" cy="106"/>
            </a:xfrm>
            <a:custGeom>
              <a:avLst/>
              <a:gdLst/>
              <a:ahLst/>
              <a:cxnLst>
                <a:cxn ang="0">
                  <a:pos x="81" y="81"/>
                </a:cxn>
                <a:cxn ang="0">
                  <a:pos x="81" y="0"/>
                </a:cxn>
                <a:cxn ang="0">
                  <a:pos x="0" y="23"/>
                </a:cxn>
                <a:cxn ang="0">
                  <a:pos x="0" y="105"/>
                </a:cxn>
                <a:cxn ang="0">
                  <a:pos x="81" y="81"/>
                </a:cxn>
              </a:cxnLst>
              <a:rect l="0" t="0" r="r" b="b"/>
              <a:pathLst>
                <a:path w="82" h="106">
                  <a:moveTo>
                    <a:pt x="81" y="81"/>
                  </a:moveTo>
                  <a:lnTo>
                    <a:pt x="81" y="0"/>
                  </a:lnTo>
                  <a:lnTo>
                    <a:pt x="0" y="23"/>
                  </a:lnTo>
                  <a:lnTo>
                    <a:pt x="0" y="105"/>
                  </a:lnTo>
                  <a:lnTo>
                    <a:pt x="81" y="81"/>
                  </a:lnTo>
                </a:path>
              </a:pathLst>
            </a:custGeom>
            <a:solidFill>
              <a:srgbClr val="00ADE5"/>
            </a:solidFill>
            <a:ln w="9525" cap="rnd">
              <a:noFill/>
              <a:round/>
              <a:headEnd type="none" w="sm" len="sm"/>
              <a:tailEnd type="none" w="sm" len="sm"/>
            </a:ln>
            <a:effectLst/>
          </p:spPr>
          <p:txBody>
            <a:bodyPr/>
            <a:lstStyle/>
            <a:p>
              <a:endParaRPr lang="en-US"/>
            </a:p>
          </p:txBody>
        </p:sp>
        <p:sp>
          <p:nvSpPr>
            <p:cNvPr id="343072" name="Freeform 32"/>
            <p:cNvSpPr>
              <a:spLocks/>
            </p:cNvSpPr>
            <p:nvPr/>
          </p:nvSpPr>
          <p:spPr bwMode="gray">
            <a:xfrm>
              <a:off x="3322" y="2986"/>
              <a:ext cx="83" cy="106"/>
            </a:xfrm>
            <a:custGeom>
              <a:avLst/>
              <a:gdLst/>
              <a:ahLst/>
              <a:cxnLst>
                <a:cxn ang="0">
                  <a:pos x="82" y="81"/>
                </a:cxn>
                <a:cxn ang="0">
                  <a:pos x="82" y="0"/>
                </a:cxn>
                <a:cxn ang="0">
                  <a:pos x="0" y="23"/>
                </a:cxn>
                <a:cxn ang="0">
                  <a:pos x="0" y="105"/>
                </a:cxn>
                <a:cxn ang="0">
                  <a:pos x="82" y="81"/>
                </a:cxn>
              </a:cxnLst>
              <a:rect l="0" t="0" r="r" b="b"/>
              <a:pathLst>
                <a:path w="83" h="106">
                  <a:moveTo>
                    <a:pt x="82" y="81"/>
                  </a:moveTo>
                  <a:lnTo>
                    <a:pt x="82" y="0"/>
                  </a:lnTo>
                  <a:lnTo>
                    <a:pt x="0" y="23"/>
                  </a:lnTo>
                  <a:lnTo>
                    <a:pt x="0" y="105"/>
                  </a:lnTo>
                  <a:lnTo>
                    <a:pt x="82" y="81"/>
                  </a:lnTo>
                </a:path>
              </a:pathLst>
            </a:custGeom>
            <a:solidFill>
              <a:srgbClr val="00ADE5"/>
            </a:solidFill>
            <a:ln w="9525" cap="rnd">
              <a:noFill/>
              <a:round/>
              <a:headEnd type="none" w="sm" len="sm"/>
              <a:tailEnd type="none" w="sm" len="sm"/>
            </a:ln>
            <a:effectLst/>
          </p:spPr>
          <p:txBody>
            <a:bodyPr/>
            <a:lstStyle/>
            <a:p>
              <a:endParaRPr lang="en-US"/>
            </a:p>
          </p:txBody>
        </p:sp>
        <p:sp>
          <p:nvSpPr>
            <p:cNvPr id="343073" name="Freeform 33"/>
            <p:cNvSpPr>
              <a:spLocks/>
            </p:cNvSpPr>
            <p:nvPr/>
          </p:nvSpPr>
          <p:spPr bwMode="gray">
            <a:xfrm>
              <a:off x="3440" y="2951"/>
              <a:ext cx="82" cy="107"/>
            </a:xfrm>
            <a:custGeom>
              <a:avLst/>
              <a:gdLst/>
              <a:ahLst/>
              <a:cxnLst>
                <a:cxn ang="0">
                  <a:pos x="81" y="81"/>
                </a:cxn>
                <a:cxn ang="0">
                  <a:pos x="81" y="0"/>
                </a:cxn>
                <a:cxn ang="0">
                  <a:pos x="0" y="24"/>
                </a:cxn>
                <a:cxn ang="0">
                  <a:pos x="0" y="106"/>
                </a:cxn>
                <a:cxn ang="0">
                  <a:pos x="81" y="81"/>
                </a:cxn>
              </a:cxnLst>
              <a:rect l="0" t="0" r="r" b="b"/>
              <a:pathLst>
                <a:path w="82" h="107">
                  <a:moveTo>
                    <a:pt x="81" y="81"/>
                  </a:moveTo>
                  <a:lnTo>
                    <a:pt x="81" y="0"/>
                  </a:lnTo>
                  <a:lnTo>
                    <a:pt x="0" y="24"/>
                  </a:lnTo>
                  <a:lnTo>
                    <a:pt x="0" y="106"/>
                  </a:lnTo>
                  <a:lnTo>
                    <a:pt x="81" y="81"/>
                  </a:lnTo>
                </a:path>
              </a:pathLst>
            </a:custGeom>
            <a:solidFill>
              <a:srgbClr val="00ADE5"/>
            </a:solidFill>
            <a:ln w="9525" cap="rnd">
              <a:noFill/>
              <a:round/>
              <a:headEnd type="none" w="sm" len="sm"/>
              <a:tailEnd type="none" w="sm" len="sm"/>
            </a:ln>
            <a:effectLst/>
          </p:spPr>
          <p:txBody>
            <a:bodyPr/>
            <a:lstStyle/>
            <a:p>
              <a:endParaRPr lang="en-US"/>
            </a:p>
          </p:txBody>
        </p:sp>
        <p:sp>
          <p:nvSpPr>
            <p:cNvPr id="343074" name="Freeform 34"/>
            <p:cNvSpPr>
              <a:spLocks/>
            </p:cNvSpPr>
            <p:nvPr/>
          </p:nvSpPr>
          <p:spPr bwMode="gray">
            <a:xfrm>
              <a:off x="2970" y="3201"/>
              <a:ext cx="84" cy="106"/>
            </a:xfrm>
            <a:custGeom>
              <a:avLst/>
              <a:gdLst/>
              <a:ahLst/>
              <a:cxnLst>
                <a:cxn ang="0">
                  <a:pos x="83" y="82"/>
                </a:cxn>
                <a:cxn ang="0">
                  <a:pos x="83" y="0"/>
                </a:cxn>
                <a:cxn ang="0">
                  <a:pos x="0" y="23"/>
                </a:cxn>
                <a:cxn ang="0">
                  <a:pos x="0" y="105"/>
                </a:cxn>
                <a:cxn ang="0">
                  <a:pos x="83" y="82"/>
                </a:cxn>
              </a:cxnLst>
              <a:rect l="0" t="0" r="r" b="b"/>
              <a:pathLst>
                <a:path w="84" h="106">
                  <a:moveTo>
                    <a:pt x="83" y="82"/>
                  </a:moveTo>
                  <a:lnTo>
                    <a:pt x="83" y="0"/>
                  </a:lnTo>
                  <a:lnTo>
                    <a:pt x="0" y="23"/>
                  </a:lnTo>
                  <a:lnTo>
                    <a:pt x="0" y="105"/>
                  </a:lnTo>
                  <a:lnTo>
                    <a:pt x="83" y="82"/>
                  </a:lnTo>
                </a:path>
              </a:pathLst>
            </a:custGeom>
            <a:solidFill>
              <a:srgbClr val="FF0066"/>
            </a:solidFill>
            <a:ln w="9525" cap="rnd">
              <a:noFill/>
              <a:round/>
              <a:headEnd type="none" w="sm" len="sm"/>
              <a:tailEnd type="none" w="sm" len="sm"/>
            </a:ln>
            <a:effectLst/>
          </p:spPr>
          <p:txBody>
            <a:bodyPr/>
            <a:lstStyle/>
            <a:p>
              <a:endParaRPr lang="en-US"/>
            </a:p>
          </p:txBody>
        </p:sp>
        <p:sp>
          <p:nvSpPr>
            <p:cNvPr id="343075" name="Freeform 35"/>
            <p:cNvSpPr>
              <a:spLocks/>
            </p:cNvSpPr>
            <p:nvPr/>
          </p:nvSpPr>
          <p:spPr bwMode="gray">
            <a:xfrm>
              <a:off x="3088" y="3166"/>
              <a:ext cx="83" cy="108"/>
            </a:xfrm>
            <a:custGeom>
              <a:avLst/>
              <a:gdLst/>
              <a:ahLst/>
              <a:cxnLst>
                <a:cxn ang="0">
                  <a:pos x="82" y="82"/>
                </a:cxn>
                <a:cxn ang="0">
                  <a:pos x="82" y="0"/>
                </a:cxn>
                <a:cxn ang="0">
                  <a:pos x="0" y="24"/>
                </a:cxn>
                <a:cxn ang="0">
                  <a:pos x="0" y="107"/>
                </a:cxn>
                <a:cxn ang="0">
                  <a:pos x="82" y="82"/>
                </a:cxn>
              </a:cxnLst>
              <a:rect l="0" t="0" r="r" b="b"/>
              <a:pathLst>
                <a:path w="83" h="108">
                  <a:moveTo>
                    <a:pt x="82" y="82"/>
                  </a:moveTo>
                  <a:lnTo>
                    <a:pt x="82" y="0"/>
                  </a:lnTo>
                  <a:lnTo>
                    <a:pt x="0" y="24"/>
                  </a:lnTo>
                  <a:lnTo>
                    <a:pt x="0" y="107"/>
                  </a:lnTo>
                  <a:lnTo>
                    <a:pt x="82" y="82"/>
                  </a:lnTo>
                </a:path>
              </a:pathLst>
            </a:custGeom>
            <a:solidFill>
              <a:srgbClr val="FF0066"/>
            </a:solidFill>
            <a:ln w="9525" cap="rnd">
              <a:noFill/>
              <a:round/>
              <a:headEnd type="none" w="sm" len="sm"/>
              <a:tailEnd type="none" w="sm" len="sm"/>
            </a:ln>
            <a:effectLst/>
          </p:spPr>
          <p:txBody>
            <a:bodyPr/>
            <a:lstStyle/>
            <a:p>
              <a:endParaRPr lang="en-US"/>
            </a:p>
          </p:txBody>
        </p:sp>
        <p:sp>
          <p:nvSpPr>
            <p:cNvPr id="343076" name="Freeform 36"/>
            <p:cNvSpPr>
              <a:spLocks/>
            </p:cNvSpPr>
            <p:nvPr/>
          </p:nvSpPr>
          <p:spPr bwMode="gray">
            <a:xfrm>
              <a:off x="3205" y="3132"/>
              <a:ext cx="82" cy="107"/>
            </a:xfrm>
            <a:custGeom>
              <a:avLst/>
              <a:gdLst/>
              <a:ahLst/>
              <a:cxnLst>
                <a:cxn ang="0">
                  <a:pos x="81" y="82"/>
                </a:cxn>
                <a:cxn ang="0">
                  <a:pos x="81" y="0"/>
                </a:cxn>
                <a:cxn ang="0">
                  <a:pos x="0" y="23"/>
                </a:cxn>
                <a:cxn ang="0">
                  <a:pos x="0" y="106"/>
                </a:cxn>
                <a:cxn ang="0">
                  <a:pos x="81" y="82"/>
                </a:cxn>
              </a:cxnLst>
              <a:rect l="0" t="0" r="r" b="b"/>
              <a:pathLst>
                <a:path w="82" h="107">
                  <a:moveTo>
                    <a:pt x="81" y="82"/>
                  </a:moveTo>
                  <a:lnTo>
                    <a:pt x="81" y="0"/>
                  </a:lnTo>
                  <a:lnTo>
                    <a:pt x="0" y="23"/>
                  </a:lnTo>
                  <a:lnTo>
                    <a:pt x="0" y="106"/>
                  </a:lnTo>
                  <a:lnTo>
                    <a:pt x="81" y="82"/>
                  </a:lnTo>
                </a:path>
              </a:pathLst>
            </a:custGeom>
            <a:solidFill>
              <a:srgbClr val="FF0066"/>
            </a:solidFill>
            <a:ln w="9525" cap="rnd">
              <a:noFill/>
              <a:round/>
              <a:headEnd type="none" w="sm" len="sm"/>
              <a:tailEnd type="none" w="sm" len="sm"/>
            </a:ln>
            <a:effectLst/>
          </p:spPr>
          <p:txBody>
            <a:bodyPr/>
            <a:lstStyle/>
            <a:p>
              <a:endParaRPr lang="en-US"/>
            </a:p>
          </p:txBody>
        </p:sp>
        <p:sp>
          <p:nvSpPr>
            <p:cNvPr id="343077" name="Freeform 37"/>
            <p:cNvSpPr>
              <a:spLocks/>
            </p:cNvSpPr>
            <p:nvPr/>
          </p:nvSpPr>
          <p:spPr bwMode="gray">
            <a:xfrm>
              <a:off x="3322" y="3099"/>
              <a:ext cx="83" cy="106"/>
            </a:xfrm>
            <a:custGeom>
              <a:avLst/>
              <a:gdLst/>
              <a:ahLst/>
              <a:cxnLst>
                <a:cxn ang="0">
                  <a:pos x="82" y="81"/>
                </a:cxn>
                <a:cxn ang="0">
                  <a:pos x="82" y="0"/>
                </a:cxn>
                <a:cxn ang="0">
                  <a:pos x="0" y="23"/>
                </a:cxn>
                <a:cxn ang="0">
                  <a:pos x="0" y="105"/>
                </a:cxn>
                <a:cxn ang="0">
                  <a:pos x="82" y="81"/>
                </a:cxn>
              </a:cxnLst>
              <a:rect l="0" t="0" r="r" b="b"/>
              <a:pathLst>
                <a:path w="83" h="106">
                  <a:moveTo>
                    <a:pt x="82" y="81"/>
                  </a:moveTo>
                  <a:lnTo>
                    <a:pt x="82" y="0"/>
                  </a:lnTo>
                  <a:lnTo>
                    <a:pt x="0" y="23"/>
                  </a:lnTo>
                  <a:lnTo>
                    <a:pt x="0" y="105"/>
                  </a:lnTo>
                  <a:lnTo>
                    <a:pt x="82" y="81"/>
                  </a:lnTo>
                </a:path>
              </a:pathLst>
            </a:custGeom>
            <a:solidFill>
              <a:srgbClr val="FF0066"/>
            </a:solidFill>
            <a:ln w="9525" cap="rnd">
              <a:noFill/>
              <a:round/>
              <a:headEnd type="none" w="sm" len="sm"/>
              <a:tailEnd type="none" w="sm" len="sm"/>
            </a:ln>
            <a:effectLst/>
          </p:spPr>
          <p:txBody>
            <a:bodyPr/>
            <a:lstStyle/>
            <a:p>
              <a:endParaRPr lang="en-US"/>
            </a:p>
          </p:txBody>
        </p:sp>
        <p:sp>
          <p:nvSpPr>
            <p:cNvPr id="343078" name="Freeform 38"/>
            <p:cNvSpPr>
              <a:spLocks/>
            </p:cNvSpPr>
            <p:nvPr/>
          </p:nvSpPr>
          <p:spPr bwMode="gray">
            <a:xfrm>
              <a:off x="3440" y="3065"/>
              <a:ext cx="82" cy="106"/>
            </a:xfrm>
            <a:custGeom>
              <a:avLst/>
              <a:gdLst/>
              <a:ahLst/>
              <a:cxnLst>
                <a:cxn ang="0">
                  <a:pos x="81" y="81"/>
                </a:cxn>
                <a:cxn ang="0">
                  <a:pos x="81" y="0"/>
                </a:cxn>
                <a:cxn ang="0">
                  <a:pos x="0" y="23"/>
                </a:cxn>
                <a:cxn ang="0">
                  <a:pos x="0" y="105"/>
                </a:cxn>
                <a:cxn ang="0">
                  <a:pos x="81" y="81"/>
                </a:cxn>
              </a:cxnLst>
              <a:rect l="0" t="0" r="r" b="b"/>
              <a:pathLst>
                <a:path w="82" h="106">
                  <a:moveTo>
                    <a:pt x="81" y="81"/>
                  </a:moveTo>
                  <a:lnTo>
                    <a:pt x="81" y="0"/>
                  </a:lnTo>
                  <a:lnTo>
                    <a:pt x="0" y="23"/>
                  </a:lnTo>
                  <a:lnTo>
                    <a:pt x="0" y="105"/>
                  </a:lnTo>
                  <a:lnTo>
                    <a:pt x="81" y="81"/>
                  </a:lnTo>
                </a:path>
              </a:pathLst>
            </a:custGeom>
            <a:solidFill>
              <a:srgbClr val="FF0066"/>
            </a:solidFill>
            <a:ln w="9525" cap="rnd">
              <a:noFill/>
              <a:round/>
              <a:headEnd type="none" w="sm" len="sm"/>
              <a:tailEnd type="none" w="sm" len="sm"/>
            </a:ln>
            <a:effectLst/>
          </p:spPr>
          <p:txBody>
            <a:bodyPr/>
            <a:lstStyle/>
            <a:p>
              <a:endParaRPr lang="en-US"/>
            </a:p>
          </p:txBody>
        </p:sp>
        <p:sp>
          <p:nvSpPr>
            <p:cNvPr id="343079" name="Freeform 39"/>
            <p:cNvSpPr>
              <a:spLocks/>
            </p:cNvSpPr>
            <p:nvPr/>
          </p:nvSpPr>
          <p:spPr bwMode="gray">
            <a:xfrm>
              <a:off x="2977" y="3328"/>
              <a:ext cx="84" cy="107"/>
            </a:xfrm>
            <a:custGeom>
              <a:avLst/>
              <a:gdLst/>
              <a:ahLst/>
              <a:cxnLst>
                <a:cxn ang="0">
                  <a:pos x="83" y="82"/>
                </a:cxn>
                <a:cxn ang="0">
                  <a:pos x="83" y="0"/>
                </a:cxn>
                <a:cxn ang="0">
                  <a:pos x="0" y="24"/>
                </a:cxn>
                <a:cxn ang="0">
                  <a:pos x="0" y="106"/>
                </a:cxn>
                <a:cxn ang="0">
                  <a:pos x="83" y="82"/>
                </a:cxn>
              </a:cxnLst>
              <a:rect l="0" t="0" r="r" b="b"/>
              <a:pathLst>
                <a:path w="84" h="107">
                  <a:moveTo>
                    <a:pt x="83" y="82"/>
                  </a:moveTo>
                  <a:lnTo>
                    <a:pt x="83" y="0"/>
                  </a:lnTo>
                  <a:lnTo>
                    <a:pt x="0" y="24"/>
                  </a:lnTo>
                  <a:lnTo>
                    <a:pt x="0" y="106"/>
                  </a:lnTo>
                  <a:lnTo>
                    <a:pt x="83" y="82"/>
                  </a:lnTo>
                </a:path>
              </a:pathLst>
            </a:custGeom>
            <a:solidFill>
              <a:srgbClr val="00ADE5"/>
            </a:solidFill>
            <a:ln w="9525" cap="rnd">
              <a:noFill/>
              <a:round/>
              <a:headEnd type="none" w="sm" len="sm"/>
              <a:tailEnd type="none" w="sm" len="sm"/>
            </a:ln>
            <a:effectLst/>
          </p:spPr>
          <p:txBody>
            <a:bodyPr/>
            <a:lstStyle/>
            <a:p>
              <a:endParaRPr lang="en-US"/>
            </a:p>
          </p:txBody>
        </p:sp>
        <p:sp>
          <p:nvSpPr>
            <p:cNvPr id="343080" name="Freeform 40"/>
            <p:cNvSpPr>
              <a:spLocks/>
            </p:cNvSpPr>
            <p:nvPr/>
          </p:nvSpPr>
          <p:spPr bwMode="gray">
            <a:xfrm>
              <a:off x="3095" y="3294"/>
              <a:ext cx="83" cy="107"/>
            </a:xfrm>
            <a:custGeom>
              <a:avLst/>
              <a:gdLst/>
              <a:ahLst/>
              <a:cxnLst>
                <a:cxn ang="0">
                  <a:pos x="82" y="82"/>
                </a:cxn>
                <a:cxn ang="0">
                  <a:pos x="82" y="0"/>
                </a:cxn>
                <a:cxn ang="0">
                  <a:pos x="0" y="23"/>
                </a:cxn>
                <a:cxn ang="0">
                  <a:pos x="0" y="106"/>
                </a:cxn>
                <a:cxn ang="0">
                  <a:pos x="82" y="82"/>
                </a:cxn>
              </a:cxnLst>
              <a:rect l="0" t="0" r="r" b="b"/>
              <a:pathLst>
                <a:path w="83" h="107">
                  <a:moveTo>
                    <a:pt x="82" y="82"/>
                  </a:moveTo>
                  <a:lnTo>
                    <a:pt x="82" y="0"/>
                  </a:lnTo>
                  <a:lnTo>
                    <a:pt x="0" y="23"/>
                  </a:lnTo>
                  <a:lnTo>
                    <a:pt x="0" y="106"/>
                  </a:lnTo>
                  <a:lnTo>
                    <a:pt x="82" y="82"/>
                  </a:lnTo>
                </a:path>
              </a:pathLst>
            </a:custGeom>
            <a:solidFill>
              <a:srgbClr val="00ADE5"/>
            </a:solidFill>
            <a:ln w="9525" cap="rnd">
              <a:noFill/>
              <a:round/>
              <a:headEnd type="none" w="sm" len="sm"/>
              <a:tailEnd type="none" w="sm" len="sm"/>
            </a:ln>
            <a:effectLst/>
          </p:spPr>
          <p:txBody>
            <a:bodyPr/>
            <a:lstStyle/>
            <a:p>
              <a:endParaRPr lang="en-US"/>
            </a:p>
          </p:txBody>
        </p:sp>
        <p:sp>
          <p:nvSpPr>
            <p:cNvPr id="343081" name="Freeform 41"/>
            <p:cNvSpPr>
              <a:spLocks/>
            </p:cNvSpPr>
            <p:nvPr/>
          </p:nvSpPr>
          <p:spPr bwMode="gray">
            <a:xfrm>
              <a:off x="3212" y="3261"/>
              <a:ext cx="82" cy="106"/>
            </a:xfrm>
            <a:custGeom>
              <a:avLst/>
              <a:gdLst/>
              <a:ahLst/>
              <a:cxnLst>
                <a:cxn ang="0">
                  <a:pos x="81" y="81"/>
                </a:cxn>
                <a:cxn ang="0">
                  <a:pos x="81" y="0"/>
                </a:cxn>
                <a:cxn ang="0">
                  <a:pos x="0" y="23"/>
                </a:cxn>
                <a:cxn ang="0">
                  <a:pos x="0" y="105"/>
                </a:cxn>
                <a:cxn ang="0">
                  <a:pos x="81" y="81"/>
                </a:cxn>
              </a:cxnLst>
              <a:rect l="0" t="0" r="r" b="b"/>
              <a:pathLst>
                <a:path w="82" h="106">
                  <a:moveTo>
                    <a:pt x="81" y="81"/>
                  </a:moveTo>
                  <a:lnTo>
                    <a:pt x="81" y="0"/>
                  </a:lnTo>
                  <a:lnTo>
                    <a:pt x="0" y="23"/>
                  </a:lnTo>
                  <a:lnTo>
                    <a:pt x="0" y="105"/>
                  </a:lnTo>
                  <a:lnTo>
                    <a:pt x="81" y="81"/>
                  </a:lnTo>
                </a:path>
              </a:pathLst>
            </a:custGeom>
            <a:solidFill>
              <a:srgbClr val="00ADE5"/>
            </a:solidFill>
            <a:ln w="9525" cap="rnd">
              <a:noFill/>
              <a:round/>
              <a:headEnd type="none" w="sm" len="sm"/>
              <a:tailEnd type="none" w="sm" len="sm"/>
            </a:ln>
            <a:effectLst/>
          </p:spPr>
          <p:txBody>
            <a:bodyPr/>
            <a:lstStyle/>
            <a:p>
              <a:endParaRPr lang="en-US"/>
            </a:p>
          </p:txBody>
        </p:sp>
        <p:sp>
          <p:nvSpPr>
            <p:cNvPr id="343082" name="Freeform 42"/>
            <p:cNvSpPr>
              <a:spLocks/>
            </p:cNvSpPr>
            <p:nvPr/>
          </p:nvSpPr>
          <p:spPr bwMode="gray">
            <a:xfrm>
              <a:off x="3329" y="3227"/>
              <a:ext cx="83" cy="106"/>
            </a:xfrm>
            <a:custGeom>
              <a:avLst/>
              <a:gdLst/>
              <a:ahLst/>
              <a:cxnLst>
                <a:cxn ang="0">
                  <a:pos x="82" y="81"/>
                </a:cxn>
                <a:cxn ang="0">
                  <a:pos x="82" y="0"/>
                </a:cxn>
                <a:cxn ang="0">
                  <a:pos x="0" y="23"/>
                </a:cxn>
                <a:cxn ang="0">
                  <a:pos x="0" y="105"/>
                </a:cxn>
                <a:cxn ang="0">
                  <a:pos x="82" y="81"/>
                </a:cxn>
              </a:cxnLst>
              <a:rect l="0" t="0" r="r" b="b"/>
              <a:pathLst>
                <a:path w="83" h="106">
                  <a:moveTo>
                    <a:pt x="82" y="81"/>
                  </a:moveTo>
                  <a:lnTo>
                    <a:pt x="82" y="0"/>
                  </a:lnTo>
                  <a:lnTo>
                    <a:pt x="0" y="23"/>
                  </a:lnTo>
                  <a:lnTo>
                    <a:pt x="0" y="105"/>
                  </a:lnTo>
                  <a:lnTo>
                    <a:pt x="82" y="81"/>
                  </a:lnTo>
                </a:path>
              </a:pathLst>
            </a:custGeom>
            <a:solidFill>
              <a:srgbClr val="00ADE5"/>
            </a:solidFill>
            <a:ln w="9525" cap="rnd">
              <a:noFill/>
              <a:round/>
              <a:headEnd type="none" w="sm" len="sm"/>
              <a:tailEnd type="none" w="sm" len="sm"/>
            </a:ln>
            <a:effectLst/>
          </p:spPr>
          <p:txBody>
            <a:bodyPr/>
            <a:lstStyle/>
            <a:p>
              <a:endParaRPr lang="en-US"/>
            </a:p>
          </p:txBody>
        </p:sp>
        <p:sp>
          <p:nvSpPr>
            <p:cNvPr id="343083" name="Freeform 43"/>
            <p:cNvSpPr>
              <a:spLocks/>
            </p:cNvSpPr>
            <p:nvPr/>
          </p:nvSpPr>
          <p:spPr bwMode="gray">
            <a:xfrm>
              <a:off x="3447" y="3192"/>
              <a:ext cx="82" cy="107"/>
            </a:xfrm>
            <a:custGeom>
              <a:avLst/>
              <a:gdLst/>
              <a:ahLst/>
              <a:cxnLst>
                <a:cxn ang="0">
                  <a:pos x="81" y="81"/>
                </a:cxn>
                <a:cxn ang="0">
                  <a:pos x="81" y="0"/>
                </a:cxn>
                <a:cxn ang="0">
                  <a:pos x="0" y="24"/>
                </a:cxn>
                <a:cxn ang="0">
                  <a:pos x="0" y="106"/>
                </a:cxn>
                <a:cxn ang="0">
                  <a:pos x="81" y="81"/>
                </a:cxn>
              </a:cxnLst>
              <a:rect l="0" t="0" r="r" b="b"/>
              <a:pathLst>
                <a:path w="82" h="107">
                  <a:moveTo>
                    <a:pt x="81" y="81"/>
                  </a:moveTo>
                  <a:lnTo>
                    <a:pt x="81" y="0"/>
                  </a:lnTo>
                  <a:lnTo>
                    <a:pt x="0" y="24"/>
                  </a:lnTo>
                  <a:lnTo>
                    <a:pt x="0" y="106"/>
                  </a:lnTo>
                  <a:lnTo>
                    <a:pt x="81" y="81"/>
                  </a:lnTo>
                </a:path>
              </a:pathLst>
            </a:custGeom>
            <a:solidFill>
              <a:srgbClr val="00ADE5"/>
            </a:solidFill>
            <a:ln w="9525" cap="rnd">
              <a:noFill/>
              <a:round/>
              <a:headEnd type="none" w="sm" len="sm"/>
              <a:tailEnd type="none" w="sm" len="sm"/>
            </a:ln>
            <a:effectLst/>
          </p:spPr>
          <p:txBody>
            <a:bodyPr/>
            <a:lstStyle/>
            <a:p>
              <a:endParaRPr lang="en-US"/>
            </a:p>
          </p:txBody>
        </p:sp>
      </p:grpSp>
      <p:sp>
        <p:nvSpPr>
          <p:cNvPr id="343084" name="Rectangle 44"/>
          <p:cNvSpPr>
            <a:spLocks noChangeArrowheads="1"/>
          </p:cNvSpPr>
          <p:nvPr/>
        </p:nvSpPr>
        <p:spPr bwMode="gray">
          <a:xfrm>
            <a:off x="6816725" y="5826125"/>
            <a:ext cx="1412875" cy="366713"/>
          </a:xfrm>
          <a:prstGeom prst="rect">
            <a:avLst/>
          </a:prstGeom>
          <a:noFill/>
          <a:ln w="9525">
            <a:noFill/>
            <a:miter lim="800000"/>
            <a:headEnd/>
            <a:tailEnd/>
          </a:ln>
          <a:effectLst/>
        </p:spPr>
        <p:txBody>
          <a:bodyPr wrap="none" lIns="92075" tIns="46038" rIns="92075" bIns="46038">
            <a:spAutoFit/>
          </a:bodyPr>
          <a:lstStyle/>
          <a:p>
            <a:pPr algn="l" eaLnBrk="0" hangingPunct="0">
              <a:spcBef>
                <a:spcPct val="0"/>
              </a:spcBef>
              <a:buClrTx/>
              <a:buFontTx/>
              <a:buNone/>
            </a:pPr>
            <a:r>
              <a:rPr lang="en-US" sz="1800" b="1">
                <a:solidFill>
                  <a:schemeClr val="tx1"/>
                </a:solidFill>
                <a:latin typeface="Courier New" pitchFamily="49" charset="0"/>
              </a:rPr>
              <a:t>employees</a:t>
            </a:r>
          </a:p>
        </p:txBody>
      </p:sp>
      <p:sp>
        <p:nvSpPr>
          <p:cNvPr id="343085" name="Rectangle 45"/>
          <p:cNvSpPr>
            <a:spLocks noChangeArrowheads="1"/>
          </p:cNvSpPr>
          <p:nvPr/>
        </p:nvSpPr>
        <p:spPr bwMode="blackGray">
          <a:xfrm>
            <a:off x="1676400" y="4379913"/>
            <a:ext cx="3962400" cy="425450"/>
          </a:xfrm>
          <a:prstGeom prst="rect">
            <a:avLst/>
          </a:prstGeom>
          <a:solidFill>
            <a:srgbClr val="99CCFF"/>
          </a:solidFill>
          <a:ln w="28575">
            <a:solidFill>
              <a:srgbClr val="000000"/>
            </a:solidFill>
            <a:miter lim="800000"/>
            <a:headEnd/>
            <a:tailEnd/>
          </a:ln>
          <a:effectLst/>
        </p:spPr>
        <p:txBody>
          <a:bodyPr lIns="92075" tIns="46038" rIns="92075" bIns="46038">
            <a:spAutoFit/>
          </a:bodyPr>
          <a:lstStyle/>
          <a:p>
            <a:pPr algn="l" defTabSz="400050" eaLnBrk="0" hangingPunct="0">
              <a:spcBef>
                <a:spcPct val="0"/>
              </a:spcBef>
              <a:buClrTx/>
              <a:buFontTx/>
              <a:buNone/>
              <a:tabLst>
                <a:tab pos="400050" algn="r"/>
                <a:tab pos="673100" algn="l"/>
              </a:tabLst>
            </a:pPr>
            <a:r>
              <a:rPr lang="en-US" sz="2000" b="1">
                <a:solidFill>
                  <a:schemeClr val="tx1"/>
                </a:solidFill>
                <a:latin typeface="Arial" pitchFamily="34" charset="0"/>
              </a:rPr>
              <a:t>Policy: </a:t>
            </a:r>
            <a:r>
              <a:rPr lang="en-US" sz="2000" b="1">
                <a:solidFill>
                  <a:schemeClr val="tx1"/>
                </a:solidFill>
                <a:latin typeface="Courier New" pitchFamily="49" charset="0"/>
              </a:rPr>
              <a:t>AUDIT_EMPS_SALARY</a:t>
            </a:r>
          </a:p>
        </p:txBody>
      </p:sp>
      <p:sp>
        <p:nvSpPr>
          <p:cNvPr id="343086" name="Rectangle 46"/>
          <p:cNvSpPr>
            <a:spLocks noChangeArrowheads="1"/>
          </p:cNvSpPr>
          <p:nvPr/>
        </p:nvSpPr>
        <p:spPr bwMode="blackGray">
          <a:xfrm>
            <a:off x="1674813" y="4856163"/>
            <a:ext cx="3962400" cy="1339850"/>
          </a:xfrm>
          <a:prstGeom prst="rect">
            <a:avLst/>
          </a:prstGeom>
          <a:solidFill>
            <a:srgbClr val="CCCCCC"/>
          </a:solidFill>
          <a:ln w="28575">
            <a:solidFill>
              <a:srgbClr val="000000"/>
            </a:solidFill>
            <a:miter lim="800000"/>
            <a:headEnd/>
            <a:tailEnd/>
          </a:ln>
          <a:effectLst/>
        </p:spPr>
        <p:txBody>
          <a:bodyPr lIns="92075" tIns="46038" rIns="92075" bIns="46038">
            <a:spAutoFit/>
          </a:bodyPr>
          <a:lstStyle/>
          <a:p>
            <a:pPr algn="l" defTabSz="400050" eaLnBrk="0" hangingPunct="0">
              <a:spcBef>
                <a:spcPct val="0"/>
              </a:spcBef>
              <a:buClrTx/>
              <a:buFontTx/>
              <a:buNone/>
              <a:tabLst>
                <a:tab pos="400050" algn="r"/>
                <a:tab pos="673100" algn="l"/>
              </a:tabLst>
            </a:pPr>
            <a:r>
              <a:rPr lang="en-US" sz="2000" b="1">
                <a:solidFill>
                  <a:schemeClr val="tx1"/>
                </a:solidFill>
                <a:latin typeface="Courier New" pitchFamily="49" charset="0"/>
              </a:rPr>
              <a:t>SELECT name, salary</a:t>
            </a:r>
          </a:p>
          <a:p>
            <a:pPr algn="l" defTabSz="400050" eaLnBrk="0" hangingPunct="0">
              <a:spcBef>
                <a:spcPct val="0"/>
              </a:spcBef>
              <a:buClrTx/>
              <a:buFontTx/>
              <a:buNone/>
              <a:tabLst>
                <a:tab pos="400050" algn="r"/>
                <a:tab pos="673100" algn="l"/>
              </a:tabLst>
            </a:pPr>
            <a:r>
              <a:rPr lang="en-US" sz="2000" b="1">
                <a:solidFill>
                  <a:schemeClr val="tx1"/>
                </a:solidFill>
                <a:latin typeface="Courier New" pitchFamily="49" charset="0"/>
              </a:rPr>
              <a:t>  FROM employees</a:t>
            </a:r>
          </a:p>
          <a:p>
            <a:pPr algn="l" defTabSz="400050" eaLnBrk="0" hangingPunct="0">
              <a:spcBef>
                <a:spcPct val="0"/>
              </a:spcBef>
              <a:buClrTx/>
              <a:buFontTx/>
              <a:buNone/>
              <a:tabLst>
                <a:tab pos="400050" algn="r"/>
                <a:tab pos="673100" algn="l"/>
              </a:tabLst>
            </a:pPr>
            <a:r>
              <a:rPr lang="en-US" sz="2000" b="1">
                <a:solidFill>
                  <a:schemeClr val="tx1"/>
                </a:solidFill>
                <a:latin typeface="Courier New" pitchFamily="49" charset="0"/>
              </a:rPr>
              <a:t>  WHERE</a:t>
            </a:r>
          </a:p>
          <a:p>
            <a:pPr algn="l" defTabSz="400050" eaLnBrk="0" hangingPunct="0">
              <a:spcBef>
                <a:spcPct val="0"/>
              </a:spcBef>
              <a:buClrTx/>
              <a:buFontTx/>
              <a:buNone/>
              <a:tabLst>
                <a:tab pos="400050" algn="r"/>
                <a:tab pos="673100" algn="l"/>
              </a:tabLst>
            </a:pPr>
            <a:r>
              <a:rPr lang="en-US" sz="2000" b="1">
                <a:solidFill>
                  <a:schemeClr val="tx1"/>
                </a:solidFill>
                <a:latin typeface="Courier New" pitchFamily="49" charset="0"/>
              </a:rPr>
              <a:t>    department_id = 10;</a:t>
            </a: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0" name="Line 2"/>
          <p:cNvSpPr>
            <a:spLocks noChangeShapeType="1"/>
          </p:cNvSpPr>
          <p:nvPr/>
        </p:nvSpPr>
        <p:spPr bwMode="auto">
          <a:xfrm>
            <a:off x="3962400" y="4724400"/>
            <a:ext cx="517525" cy="3175"/>
          </a:xfrm>
          <a:prstGeom prst="line">
            <a:avLst/>
          </a:prstGeom>
          <a:noFill/>
          <a:ln w="28575">
            <a:solidFill>
              <a:schemeClr val="tx1"/>
            </a:solidFill>
            <a:round/>
            <a:headEnd type="none" w="sm" len="sm"/>
            <a:tailEnd type="triangle" w="sm" len="sm"/>
          </a:ln>
          <a:effectLst/>
        </p:spPr>
        <p:txBody>
          <a:bodyPr/>
          <a:lstStyle/>
          <a:p>
            <a:endParaRPr lang="en-US"/>
          </a:p>
        </p:txBody>
      </p:sp>
      <p:sp>
        <p:nvSpPr>
          <p:cNvPr id="345091" name="Line 3"/>
          <p:cNvSpPr>
            <a:spLocks noChangeShapeType="1"/>
          </p:cNvSpPr>
          <p:nvPr/>
        </p:nvSpPr>
        <p:spPr bwMode="auto">
          <a:xfrm>
            <a:off x="3810000" y="5562600"/>
            <a:ext cx="674688" cy="3175"/>
          </a:xfrm>
          <a:prstGeom prst="line">
            <a:avLst/>
          </a:prstGeom>
          <a:noFill/>
          <a:ln w="28575">
            <a:solidFill>
              <a:schemeClr val="tx1"/>
            </a:solidFill>
            <a:round/>
            <a:headEnd type="none" w="sm" len="sm"/>
            <a:tailEnd type="triangle" w="sm" len="sm"/>
          </a:ln>
          <a:effectLst/>
        </p:spPr>
        <p:txBody>
          <a:bodyPr/>
          <a:lstStyle/>
          <a:p>
            <a:endParaRPr lang="en-US"/>
          </a:p>
        </p:txBody>
      </p:sp>
      <p:sp>
        <p:nvSpPr>
          <p:cNvPr id="345092" name="Line 4"/>
          <p:cNvSpPr>
            <a:spLocks noChangeShapeType="1"/>
          </p:cNvSpPr>
          <p:nvPr/>
        </p:nvSpPr>
        <p:spPr bwMode="auto">
          <a:xfrm>
            <a:off x="5414963" y="4724400"/>
            <a:ext cx="836612" cy="3175"/>
          </a:xfrm>
          <a:prstGeom prst="line">
            <a:avLst/>
          </a:prstGeom>
          <a:noFill/>
          <a:ln w="28575">
            <a:solidFill>
              <a:schemeClr val="tx1"/>
            </a:solidFill>
            <a:round/>
            <a:headEnd type="none" w="sm" len="sm"/>
            <a:tailEnd type="triangle" w="sm" len="sm"/>
          </a:ln>
          <a:effectLst/>
        </p:spPr>
        <p:txBody>
          <a:bodyPr/>
          <a:lstStyle/>
          <a:p>
            <a:endParaRPr lang="en-US"/>
          </a:p>
        </p:txBody>
      </p:sp>
      <p:sp>
        <p:nvSpPr>
          <p:cNvPr id="345093" name="Line 5"/>
          <p:cNvSpPr>
            <a:spLocks noChangeShapeType="1"/>
          </p:cNvSpPr>
          <p:nvPr/>
        </p:nvSpPr>
        <p:spPr bwMode="auto">
          <a:xfrm>
            <a:off x="5414963" y="5562600"/>
            <a:ext cx="714375" cy="3175"/>
          </a:xfrm>
          <a:prstGeom prst="line">
            <a:avLst/>
          </a:prstGeom>
          <a:noFill/>
          <a:ln w="28575">
            <a:solidFill>
              <a:schemeClr val="tx1"/>
            </a:solidFill>
            <a:round/>
            <a:headEnd type="none" w="sm" len="sm"/>
            <a:tailEnd type="triangle" w="sm" len="sm"/>
          </a:ln>
          <a:effectLst/>
        </p:spPr>
        <p:txBody>
          <a:bodyPr/>
          <a:lstStyle/>
          <a:p>
            <a:endParaRPr lang="en-US"/>
          </a:p>
        </p:txBody>
      </p:sp>
      <p:sp>
        <p:nvSpPr>
          <p:cNvPr id="345094" name="Line 6"/>
          <p:cNvSpPr>
            <a:spLocks noChangeShapeType="1"/>
          </p:cNvSpPr>
          <p:nvPr/>
        </p:nvSpPr>
        <p:spPr bwMode="auto">
          <a:xfrm rot="5400000">
            <a:off x="4922044" y="4006056"/>
            <a:ext cx="520700" cy="1588"/>
          </a:xfrm>
          <a:prstGeom prst="line">
            <a:avLst/>
          </a:prstGeom>
          <a:noFill/>
          <a:ln w="28575">
            <a:solidFill>
              <a:schemeClr val="tx1"/>
            </a:solidFill>
            <a:round/>
            <a:headEnd type="none" w="sm" len="sm"/>
            <a:tailEnd type="triangle" w="sm" len="sm"/>
          </a:ln>
          <a:effectLst/>
        </p:spPr>
        <p:txBody>
          <a:bodyPr/>
          <a:lstStyle/>
          <a:p>
            <a:endParaRPr lang="en-US"/>
          </a:p>
        </p:txBody>
      </p:sp>
      <p:sp>
        <p:nvSpPr>
          <p:cNvPr id="345144" name="Rectangle 56"/>
          <p:cNvSpPr>
            <a:spLocks noGrp="1" noChangeArrowheads="1"/>
          </p:cNvSpPr>
          <p:nvPr>
            <p:ph type="title"/>
          </p:nvPr>
        </p:nvSpPr>
        <p:spPr/>
        <p:txBody>
          <a:bodyPr/>
          <a:lstStyle/>
          <a:p>
            <a:r>
              <a:rPr lang="en-US"/>
              <a:t>FGA Policy</a:t>
            </a:r>
          </a:p>
        </p:txBody>
      </p:sp>
      <p:sp>
        <p:nvSpPr>
          <p:cNvPr id="345145" name="Rectangle 57"/>
          <p:cNvSpPr>
            <a:spLocks noGrp="1" noChangeArrowheads="1"/>
          </p:cNvSpPr>
          <p:nvPr>
            <p:ph type="body" idx="1"/>
          </p:nvPr>
        </p:nvSpPr>
        <p:spPr>
          <a:xfrm>
            <a:off x="609600" y="1676400"/>
            <a:ext cx="7918450" cy="2162175"/>
          </a:xfrm>
        </p:spPr>
        <p:txBody>
          <a:bodyPr/>
          <a:lstStyle/>
          <a:p>
            <a:pPr lvl="1"/>
            <a:r>
              <a:rPr lang="en-US"/>
              <a:t>Defines:</a:t>
            </a:r>
          </a:p>
          <a:p>
            <a:pPr lvl="2"/>
            <a:r>
              <a:rPr lang="en-US"/>
              <a:t>Audit criteria</a:t>
            </a:r>
          </a:p>
          <a:p>
            <a:pPr lvl="2"/>
            <a:r>
              <a:rPr lang="en-US"/>
              <a:t>Audit action</a:t>
            </a:r>
          </a:p>
          <a:p>
            <a:pPr lvl="1"/>
            <a:r>
              <a:rPr lang="en-US"/>
              <a:t>Is created with </a:t>
            </a:r>
            <a:br>
              <a:rPr lang="en-US"/>
            </a:br>
            <a:r>
              <a:rPr lang="en-US">
                <a:latin typeface="Courier New" pitchFamily="49" charset="0"/>
              </a:rPr>
              <a:t>DBMS_FGA </a:t>
            </a:r>
            <a:br>
              <a:rPr lang="en-US">
                <a:latin typeface="Courier New" pitchFamily="49" charset="0"/>
              </a:rPr>
            </a:br>
            <a:r>
              <a:rPr lang="en-US">
                <a:latin typeface="Courier New" pitchFamily="49" charset="0"/>
              </a:rPr>
              <a:t>.ADD_POLICY</a:t>
            </a:r>
          </a:p>
        </p:txBody>
      </p:sp>
      <p:sp>
        <p:nvSpPr>
          <p:cNvPr id="345096" name="Rectangle 8"/>
          <p:cNvSpPr>
            <a:spLocks noChangeArrowheads="1"/>
          </p:cNvSpPr>
          <p:nvPr/>
        </p:nvSpPr>
        <p:spPr bwMode="blackGray">
          <a:xfrm>
            <a:off x="3429000" y="1241425"/>
            <a:ext cx="4953000" cy="2590800"/>
          </a:xfrm>
          <a:prstGeom prst="rect">
            <a:avLst/>
          </a:prstGeom>
          <a:solidFill>
            <a:srgbClr val="FFFFCC"/>
          </a:solidFill>
          <a:ln w="28575">
            <a:solidFill>
              <a:srgbClr val="000000"/>
            </a:solidFill>
            <a:miter lim="800000"/>
            <a:headEnd/>
            <a:tailEnd/>
          </a:ln>
          <a:effectLst/>
        </p:spPr>
        <p:txBody>
          <a:bodyPr lIns="45720" tIns="46038" rIns="45720" bIns="46038"/>
          <a:lstStyle/>
          <a:p>
            <a:pPr algn="l" defTabSz="400050" eaLnBrk="0" hangingPunct="0">
              <a:spcBef>
                <a:spcPct val="0"/>
              </a:spcBef>
              <a:buClrTx/>
              <a:buFontTx/>
              <a:buNone/>
              <a:tabLst>
                <a:tab pos="400050" algn="r"/>
                <a:tab pos="673100" algn="l"/>
              </a:tabLst>
            </a:pPr>
            <a:r>
              <a:rPr lang="en-US" sz="1600" b="1">
                <a:solidFill>
                  <a:schemeClr val="tx1"/>
                </a:solidFill>
                <a:latin typeface="Courier New" pitchFamily="49" charset="0"/>
              </a:rPr>
              <a:t>dbms_fga.add_policy (</a:t>
            </a:r>
          </a:p>
          <a:p>
            <a:pPr algn="l" defTabSz="400050" eaLnBrk="0" hangingPunct="0">
              <a:spcBef>
                <a:spcPct val="0"/>
              </a:spcBef>
              <a:buClrTx/>
              <a:buFontTx/>
              <a:buNone/>
              <a:tabLst>
                <a:tab pos="400050" algn="r"/>
                <a:tab pos="673100" algn="l"/>
              </a:tabLst>
            </a:pPr>
            <a:r>
              <a:rPr lang="en-US" sz="1600" b="1">
                <a:solidFill>
                  <a:schemeClr val="tx1"/>
                </a:solidFill>
                <a:latin typeface="Courier New" pitchFamily="49" charset="0"/>
              </a:rPr>
              <a:t> object_schema	=&gt; 	'HR',</a:t>
            </a:r>
          </a:p>
          <a:p>
            <a:pPr algn="l" defTabSz="400050" eaLnBrk="0" hangingPunct="0">
              <a:spcBef>
                <a:spcPct val="0"/>
              </a:spcBef>
              <a:buClrTx/>
              <a:buFontTx/>
              <a:buNone/>
              <a:tabLst>
                <a:tab pos="400050" algn="r"/>
                <a:tab pos="673100" algn="l"/>
              </a:tabLst>
            </a:pPr>
            <a:r>
              <a:rPr lang="en-US" sz="1600" b="1">
                <a:solidFill>
                  <a:schemeClr val="tx1"/>
                </a:solidFill>
                <a:latin typeface="Courier New" pitchFamily="49" charset="0"/>
              </a:rPr>
              <a:t> object_name		=&gt; 	'EMPLOYEES',</a:t>
            </a:r>
          </a:p>
          <a:p>
            <a:pPr algn="l" defTabSz="400050" eaLnBrk="0" hangingPunct="0">
              <a:spcBef>
                <a:spcPct val="0"/>
              </a:spcBef>
              <a:buClrTx/>
              <a:buFontTx/>
              <a:buNone/>
              <a:tabLst>
                <a:tab pos="400050" algn="r"/>
                <a:tab pos="673100" algn="l"/>
              </a:tabLst>
            </a:pPr>
            <a:r>
              <a:rPr lang="en-US" sz="1600" b="1">
                <a:solidFill>
                  <a:schemeClr val="tx1"/>
                </a:solidFill>
                <a:latin typeface="Courier New" pitchFamily="49" charset="0"/>
              </a:rPr>
              <a:t> policy_name	=&gt; 	'audit_emps_salary',</a:t>
            </a:r>
          </a:p>
          <a:p>
            <a:pPr algn="l" defTabSz="400050" eaLnBrk="0" hangingPunct="0">
              <a:spcBef>
                <a:spcPct val="0"/>
              </a:spcBef>
              <a:buClrTx/>
              <a:buFontTx/>
              <a:buNone/>
              <a:tabLst>
                <a:tab pos="400050" algn="r"/>
                <a:tab pos="673100" algn="l"/>
              </a:tabLst>
            </a:pPr>
            <a:r>
              <a:rPr lang="en-US" sz="1600" b="1">
                <a:solidFill>
                  <a:schemeClr val="tx1"/>
                </a:solidFill>
                <a:latin typeface="Courier New" pitchFamily="49" charset="0"/>
              </a:rPr>
              <a:t> audit_condition=&gt;	'department_id=10',</a:t>
            </a:r>
          </a:p>
          <a:p>
            <a:pPr algn="l" defTabSz="400050" eaLnBrk="0" hangingPunct="0">
              <a:spcBef>
                <a:spcPct val="0"/>
              </a:spcBef>
              <a:buClrTx/>
              <a:buFontTx/>
              <a:buNone/>
              <a:tabLst>
                <a:tab pos="400050" algn="r"/>
                <a:tab pos="673100" algn="l"/>
              </a:tabLst>
            </a:pPr>
            <a:r>
              <a:rPr lang="en-US" sz="1600" b="1">
                <a:solidFill>
                  <a:schemeClr val="tx1"/>
                </a:solidFill>
                <a:latin typeface="Courier New" pitchFamily="49" charset="0"/>
              </a:rPr>
              <a:t> audit_column 	=&gt; 'SALARY',</a:t>
            </a:r>
          </a:p>
          <a:p>
            <a:pPr algn="l" defTabSz="400050" eaLnBrk="0" hangingPunct="0">
              <a:spcBef>
                <a:spcPct val="0"/>
              </a:spcBef>
              <a:buClrTx/>
              <a:buFontTx/>
              <a:buNone/>
              <a:tabLst>
                <a:tab pos="400050" algn="r"/>
                <a:tab pos="673100" algn="l"/>
              </a:tabLst>
            </a:pPr>
            <a:r>
              <a:rPr lang="en-US" sz="1600" b="1">
                <a:solidFill>
                  <a:schemeClr val="tx1"/>
                </a:solidFill>
                <a:latin typeface="Courier New" pitchFamily="49" charset="0"/>
              </a:rPr>
              <a:t> handler_schema	=&gt; 	'secure',</a:t>
            </a:r>
          </a:p>
          <a:p>
            <a:pPr algn="l" defTabSz="400050" eaLnBrk="0" hangingPunct="0">
              <a:spcBef>
                <a:spcPct val="0"/>
              </a:spcBef>
              <a:buClrTx/>
              <a:buFontTx/>
              <a:buNone/>
              <a:tabLst>
                <a:tab pos="400050" algn="r"/>
                <a:tab pos="673100" algn="l"/>
              </a:tabLst>
            </a:pPr>
            <a:r>
              <a:rPr lang="en-US" sz="1600" b="1">
                <a:solidFill>
                  <a:schemeClr val="tx1"/>
                </a:solidFill>
                <a:latin typeface="Courier New" pitchFamily="49" charset="0"/>
              </a:rPr>
              <a:t> handler_module	=&gt; 	'log_emps_salary',</a:t>
            </a:r>
          </a:p>
          <a:p>
            <a:pPr algn="l" defTabSz="400050" eaLnBrk="0" hangingPunct="0">
              <a:spcBef>
                <a:spcPct val="0"/>
              </a:spcBef>
              <a:buClrTx/>
              <a:buFontTx/>
              <a:buNone/>
              <a:tabLst>
                <a:tab pos="400050" algn="r"/>
                <a:tab pos="673100" algn="l"/>
              </a:tabLst>
            </a:pPr>
            <a:r>
              <a:rPr lang="en-US" sz="1600" b="1">
                <a:solidFill>
                  <a:schemeClr val="tx1"/>
                </a:solidFill>
                <a:latin typeface="Courier New" pitchFamily="49" charset="0"/>
              </a:rPr>
              <a:t> enable			=&gt; 	TRUE,</a:t>
            </a:r>
          </a:p>
          <a:p>
            <a:pPr algn="l" defTabSz="400050" eaLnBrk="0" hangingPunct="0">
              <a:spcBef>
                <a:spcPct val="0"/>
              </a:spcBef>
              <a:buClrTx/>
              <a:buFontTx/>
              <a:buNone/>
              <a:tabLst>
                <a:tab pos="400050" algn="r"/>
                <a:tab pos="673100" algn="l"/>
              </a:tabLst>
            </a:pPr>
            <a:r>
              <a:rPr lang="en-US" sz="1600" b="1">
                <a:solidFill>
                  <a:schemeClr val="tx1"/>
                </a:solidFill>
                <a:latin typeface="Courier New" pitchFamily="49" charset="0"/>
              </a:rPr>
              <a:t> statement_types</a:t>
            </a:r>
            <a:r>
              <a:rPr lang="en-US" sz="1600" b="1">
                <a:solidFill>
                  <a:schemeClr val="tx1"/>
                </a:solidFill>
              </a:rPr>
              <a:t> </a:t>
            </a:r>
            <a:r>
              <a:rPr lang="en-US" sz="1600" b="1">
                <a:solidFill>
                  <a:schemeClr val="tx1"/>
                </a:solidFill>
                <a:latin typeface="Courier New" pitchFamily="49" charset="0"/>
              </a:rPr>
              <a:t>=&gt;	'SELECT,UPDATE');</a:t>
            </a:r>
          </a:p>
        </p:txBody>
      </p:sp>
      <p:sp>
        <p:nvSpPr>
          <p:cNvPr id="345097" name="Rectangle 9"/>
          <p:cNvSpPr>
            <a:spLocks noChangeArrowheads="1"/>
          </p:cNvSpPr>
          <p:nvPr/>
        </p:nvSpPr>
        <p:spPr bwMode="blackGray">
          <a:xfrm>
            <a:off x="950913" y="4329113"/>
            <a:ext cx="3032125" cy="609600"/>
          </a:xfrm>
          <a:prstGeom prst="rect">
            <a:avLst/>
          </a:prstGeom>
          <a:solidFill>
            <a:srgbClr val="CCCCCC"/>
          </a:solidFill>
          <a:ln w="28575">
            <a:solidFill>
              <a:srgbClr val="000000"/>
            </a:solidFill>
            <a:miter lim="800000"/>
            <a:headEnd/>
            <a:tailEnd/>
          </a:ln>
          <a:effectLst/>
        </p:spPr>
        <p:txBody>
          <a:bodyPr lIns="92075" tIns="46038" rIns="92075" bIns="46038">
            <a:spAutoFit/>
          </a:bodyPr>
          <a:lstStyle/>
          <a:p>
            <a:pPr algn="l" defTabSz="400050" eaLnBrk="0" hangingPunct="0">
              <a:spcBef>
                <a:spcPct val="0"/>
              </a:spcBef>
              <a:buClrTx/>
              <a:buFontTx/>
              <a:buNone/>
              <a:tabLst>
                <a:tab pos="400050" algn="r"/>
                <a:tab pos="673100" algn="l"/>
              </a:tabLst>
            </a:pPr>
            <a:r>
              <a:rPr lang="en-US" sz="1600" b="1">
                <a:solidFill>
                  <a:schemeClr val="tx1"/>
                </a:solidFill>
                <a:latin typeface="Courier New" pitchFamily="49" charset="0"/>
              </a:rPr>
              <a:t>SELECT name, job_id</a:t>
            </a:r>
          </a:p>
          <a:p>
            <a:pPr algn="l" defTabSz="400050" eaLnBrk="0" hangingPunct="0">
              <a:spcBef>
                <a:spcPct val="0"/>
              </a:spcBef>
              <a:buClrTx/>
              <a:buFontTx/>
              <a:buNone/>
              <a:tabLst>
                <a:tab pos="400050" algn="r"/>
                <a:tab pos="673100" algn="l"/>
              </a:tabLst>
            </a:pPr>
            <a:r>
              <a:rPr lang="en-US" sz="1600" b="1">
                <a:solidFill>
                  <a:schemeClr val="tx1"/>
                </a:solidFill>
                <a:latin typeface="Courier New" pitchFamily="49" charset="0"/>
              </a:rPr>
              <a:t>  FROM employees;</a:t>
            </a:r>
          </a:p>
        </p:txBody>
      </p:sp>
      <p:sp>
        <p:nvSpPr>
          <p:cNvPr id="345098" name="Rectangle 10"/>
          <p:cNvSpPr>
            <a:spLocks noChangeArrowheads="1"/>
          </p:cNvSpPr>
          <p:nvPr/>
        </p:nvSpPr>
        <p:spPr bwMode="blackGray">
          <a:xfrm>
            <a:off x="950913" y="5137150"/>
            <a:ext cx="3024187" cy="1098550"/>
          </a:xfrm>
          <a:prstGeom prst="rect">
            <a:avLst/>
          </a:prstGeom>
          <a:solidFill>
            <a:srgbClr val="CCCCCC"/>
          </a:solidFill>
          <a:ln w="28575">
            <a:solidFill>
              <a:srgbClr val="000000"/>
            </a:solidFill>
            <a:miter lim="800000"/>
            <a:headEnd/>
            <a:tailEnd/>
          </a:ln>
          <a:effectLst/>
        </p:spPr>
        <p:txBody>
          <a:bodyPr lIns="92075" tIns="46038" rIns="92075" bIns="46038">
            <a:spAutoFit/>
          </a:bodyPr>
          <a:lstStyle/>
          <a:p>
            <a:pPr algn="l" defTabSz="400050" eaLnBrk="0" hangingPunct="0">
              <a:spcBef>
                <a:spcPct val="0"/>
              </a:spcBef>
              <a:buClrTx/>
              <a:buFontTx/>
              <a:buNone/>
              <a:tabLst>
                <a:tab pos="400050" algn="r"/>
                <a:tab pos="673100" algn="l"/>
              </a:tabLst>
            </a:pPr>
            <a:r>
              <a:rPr lang="en-US" sz="1600" b="1">
                <a:solidFill>
                  <a:schemeClr val="tx1"/>
                </a:solidFill>
                <a:latin typeface="Courier New" pitchFamily="49" charset="0"/>
              </a:rPr>
              <a:t>SELECT name, salary</a:t>
            </a:r>
          </a:p>
          <a:p>
            <a:pPr algn="l" defTabSz="400050" eaLnBrk="0" hangingPunct="0">
              <a:spcBef>
                <a:spcPct val="0"/>
              </a:spcBef>
              <a:buClrTx/>
              <a:buFontTx/>
              <a:buNone/>
              <a:tabLst>
                <a:tab pos="400050" algn="r"/>
                <a:tab pos="673100" algn="l"/>
              </a:tabLst>
            </a:pPr>
            <a:r>
              <a:rPr lang="en-US" sz="1600" b="1">
                <a:solidFill>
                  <a:schemeClr val="tx1"/>
                </a:solidFill>
                <a:latin typeface="Courier New" pitchFamily="49" charset="0"/>
              </a:rPr>
              <a:t>  FROM employees</a:t>
            </a:r>
          </a:p>
          <a:p>
            <a:pPr algn="l" defTabSz="400050" eaLnBrk="0" hangingPunct="0">
              <a:spcBef>
                <a:spcPct val="0"/>
              </a:spcBef>
              <a:buClrTx/>
              <a:buFontTx/>
              <a:buNone/>
              <a:tabLst>
                <a:tab pos="400050" algn="r"/>
                <a:tab pos="673100" algn="l"/>
              </a:tabLst>
            </a:pPr>
            <a:r>
              <a:rPr lang="en-US" sz="1600" b="1">
                <a:solidFill>
                  <a:schemeClr val="tx1"/>
                </a:solidFill>
                <a:latin typeface="Courier New" pitchFamily="49" charset="0"/>
              </a:rPr>
              <a:t>  WHERE</a:t>
            </a:r>
          </a:p>
          <a:p>
            <a:pPr algn="l" defTabSz="400050" eaLnBrk="0" hangingPunct="0">
              <a:spcBef>
                <a:spcPct val="0"/>
              </a:spcBef>
              <a:buClrTx/>
              <a:buFontTx/>
              <a:buNone/>
              <a:tabLst>
                <a:tab pos="400050" algn="r"/>
                <a:tab pos="673100" algn="l"/>
              </a:tabLst>
            </a:pPr>
            <a:r>
              <a:rPr lang="en-US" sz="1600" b="1">
                <a:solidFill>
                  <a:schemeClr val="tx1"/>
                </a:solidFill>
                <a:latin typeface="Courier New" pitchFamily="49" charset="0"/>
              </a:rPr>
              <a:t>    department_id = 10;</a:t>
            </a:r>
          </a:p>
        </p:txBody>
      </p:sp>
      <p:sp>
        <p:nvSpPr>
          <p:cNvPr id="345099" name="Rectangle 11"/>
          <p:cNvSpPr>
            <a:spLocks noChangeArrowheads="1"/>
          </p:cNvSpPr>
          <p:nvPr/>
        </p:nvSpPr>
        <p:spPr bwMode="blackGray">
          <a:xfrm>
            <a:off x="6148388" y="5268913"/>
            <a:ext cx="2005012" cy="669925"/>
          </a:xfrm>
          <a:prstGeom prst="rect">
            <a:avLst/>
          </a:prstGeom>
          <a:solidFill>
            <a:srgbClr val="FFFF00"/>
          </a:solidFill>
          <a:ln w="28575">
            <a:solidFill>
              <a:schemeClr val="tx1"/>
            </a:solidFill>
            <a:miter lim="800000"/>
            <a:headEnd/>
            <a:tailEnd/>
          </a:ln>
          <a:effectLst/>
        </p:spPr>
        <p:txBody>
          <a:bodyPr lIns="92075" tIns="46038" rIns="92075" bIns="46038">
            <a:spAutoFit/>
          </a:bodyPr>
          <a:lstStyle/>
          <a:p>
            <a:pPr algn="l" eaLnBrk="0" hangingPunct="0">
              <a:spcBef>
                <a:spcPct val="0"/>
              </a:spcBef>
              <a:buClrTx/>
              <a:buFontTx/>
              <a:buNone/>
            </a:pPr>
            <a:r>
              <a:rPr lang="en-US" sz="1800" b="1">
                <a:solidFill>
                  <a:schemeClr val="tx1"/>
                </a:solidFill>
                <a:latin typeface="Courier New" pitchFamily="49" charset="0"/>
              </a:rPr>
              <a:t>SECURE.LOG_ EMPS_SALARY</a:t>
            </a:r>
          </a:p>
        </p:txBody>
      </p:sp>
      <p:pic>
        <p:nvPicPr>
          <p:cNvPr id="345100" name="Picture 12" descr="Symbols: Red Xmark, No, Cancel"/>
          <p:cNvPicPr>
            <a:picLocks noChangeAspect="1" noChangeArrowheads="1"/>
          </p:cNvPicPr>
          <p:nvPr/>
        </p:nvPicPr>
        <p:blipFill>
          <a:blip r:embed="rId3" cstate="print"/>
          <a:srcRect/>
          <a:stretch>
            <a:fillRect/>
          </a:stretch>
        </p:blipFill>
        <p:spPr bwMode="gray">
          <a:xfrm>
            <a:off x="6096000" y="4495800"/>
            <a:ext cx="415925" cy="476250"/>
          </a:xfrm>
          <a:prstGeom prst="rect">
            <a:avLst/>
          </a:prstGeom>
          <a:noFill/>
        </p:spPr>
      </p:pic>
      <p:grpSp>
        <p:nvGrpSpPr>
          <p:cNvPr id="345101" name="Group 13"/>
          <p:cNvGrpSpPr>
            <a:grpSpLocks/>
          </p:cNvGrpSpPr>
          <p:nvPr/>
        </p:nvGrpSpPr>
        <p:grpSpPr bwMode="auto">
          <a:xfrm>
            <a:off x="4492625" y="4148138"/>
            <a:ext cx="1069975" cy="1838325"/>
            <a:chOff x="2912" y="2398"/>
            <a:chExt cx="674" cy="1158"/>
          </a:xfrm>
        </p:grpSpPr>
        <p:sp>
          <p:nvSpPr>
            <p:cNvPr id="345102" name="Freeform 14"/>
            <p:cNvSpPr>
              <a:spLocks/>
            </p:cNvSpPr>
            <p:nvPr/>
          </p:nvSpPr>
          <p:spPr bwMode="gray">
            <a:xfrm>
              <a:off x="2912" y="2398"/>
              <a:ext cx="674" cy="1158"/>
            </a:xfrm>
            <a:custGeom>
              <a:avLst/>
              <a:gdLst/>
              <a:ahLst/>
              <a:cxnLst>
                <a:cxn ang="0">
                  <a:pos x="673" y="922"/>
                </a:cxn>
                <a:cxn ang="0">
                  <a:pos x="0" y="1157"/>
                </a:cxn>
                <a:cxn ang="0">
                  <a:pos x="0" y="234"/>
                </a:cxn>
                <a:cxn ang="0">
                  <a:pos x="673" y="0"/>
                </a:cxn>
                <a:cxn ang="0">
                  <a:pos x="673" y="922"/>
                </a:cxn>
              </a:cxnLst>
              <a:rect l="0" t="0" r="r" b="b"/>
              <a:pathLst>
                <a:path w="674" h="1158">
                  <a:moveTo>
                    <a:pt x="673" y="922"/>
                  </a:moveTo>
                  <a:lnTo>
                    <a:pt x="0" y="1157"/>
                  </a:lnTo>
                  <a:lnTo>
                    <a:pt x="0" y="234"/>
                  </a:lnTo>
                  <a:lnTo>
                    <a:pt x="673" y="0"/>
                  </a:lnTo>
                  <a:lnTo>
                    <a:pt x="673" y="922"/>
                  </a:lnTo>
                </a:path>
              </a:pathLst>
            </a:custGeom>
            <a:solidFill>
              <a:srgbClr val="7F7F7F"/>
            </a:solidFill>
            <a:ln w="9525" cap="rnd">
              <a:noFill/>
              <a:round/>
              <a:headEnd type="none" w="sm" len="sm"/>
              <a:tailEnd type="none" w="sm" len="sm"/>
            </a:ln>
            <a:effectLst/>
          </p:spPr>
          <p:txBody>
            <a:bodyPr/>
            <a:lstStyle/>
            <a:p>
              <a:endParaRPr lang="en-US"/>
            </a:p>
          </p:txBody>
        </p:sp>
        <p:sp>
          <p:nvSpPr>
            <p:cNvPr id="345103" name="Freeform 15"/>
            <p:cNvSpPr>
              <a:spLocks/>
            </p:cNvSpPr>
            <p:nvPr/>
          </p:nvSpPr>
          <p:spPr bwMode="gray">
            <a:xfrm>
              <a:off x="2940" y="2438"/>
              <a:ext cx="617" cy="1062"/>
            </a:xfrm>
            <a:custGeom>
              <a:avLst/>
              <a:gdLst/>
              <a:ahLst/>
              <a:cxnLst>
                <a:cxn ang="0">
                  <a:pos x="616" y="847"/>
                </a:cxn>
                <a:cxn ang="0">
                  <a:pos x="0" y="1061"/>
                </a:cxn>
                <a:cxn ang="0">
                  <a:pos x="0" y="213"/>
                </a:cxn>
                <a:cxn ang="0">
                  <a:pos x="616" y="0"/>
                </a:cxn>
                <a:cxn ang="0">
                  <a:pos x="616" y="847"/>
                </a:cxn>
              </a:cxnLst>
              <a:rect l="0" t="0" r="r" b="b"/>
              <a:pathLst>
                <a:path w="617" h="1062">
                  <a:moveTo>
                    <a:pt x="616" y="847"/>
                  </a:moveTo>
                  <a:lnTo>
                    <a:pt x="0" y="1061"/>
                  </a:lnTo>
                  <a:lnTo>
                    <a:pt x="0" y="213"/>
                  </a:lnTo>
                  <a:lnTo>
                    <a:pt x="616" y="0"/>
                  </a:lnTo>
                  <a:lnTo>
                    <a:pt x="616" y="847"/>
                  </a:lnTo>
                </a:path>
              </a:pathLst>
            </a:custGeom>
            <a:solidFill>
              <a:srgbClr val="FFFFD1"/>
            </a:solidFill>
            <a:ln w="9525" cap="rnd">
              <a:noFill/>
              <a:round/>
              <a:headEnd type="none" w="sm" len="sm"/>
              <a:tailEnd type="none" w="sm" len="sm"/>
            </a:ln>
            <a:effectLst/>
          </p:spPr>
          <p:txBody>
            <a:bodyPr/>
            <a:lstStyle/>
            <a:p>
              <a:endParaRPr lang="en-US"/>
            </a:p>
          </p:txBody>
        </p:sp>
        <p:sp>
          <p:nvSpPr>
            <p:cNvPr id="345104" name="Freeform 16"/>
            <p:cNvSpPr>
              <a:spLocks/>
            </p:cNvSpPr>
            <p:nvPr/>
          </p:nvSpPr>
          <p:spPr bwMode="gray">
            <a:xfrm>
              <a:off x="2970" y="2636"/>
              <a:ext cx="84" cy="106"/>
            </a:xfrm>
            <a:custGeom>
              <a:avLst/>
              <a:gdLst/>
              <a:ahLst/>
              <a:cxnLst>
                <a:cxn ang="0">
                  <a:pos x="83" y="81"/>
                </a:cxn>
                <a:cxn ang="0">
                  <a:pos x="83" y="0"/>
                </a:cxn>
                <a:cxn ang="0">
                  <a:pos x="0" y="23"/>
                </a:cxn>
                <a:cxn ang="0">
                  <a:pos x="0" y="105"/>
                </a:cxn>
                <a:cxn ang="0">
                  <a:pos x="83" y="81"/>
                </a:cxn>
              </a:cxnLst>
              <a:rect l="0" t="0" r="r" b="b"/>
              <a:pathLst>
                <a:path w="84" h="106">
                  <a:moveTo>
                    <a:pt x="83" y="81"/>
                  </a:moveTo>
                  <a:lnTo>
                    <a:pt x="83" y="0"/>
                  </a:lnTo>
                  <a:lnTo>
                    <a:pt x="0" y="23"/>
                  </a:lnTo>
                  <a:lnTo>
                    <a:pt x="0" y="105"/>
                  </a:lnTo>
                  <a:lnTo>
                    <a:pt x="83" y="81"/>
                  </a:lnTo>
                </a:path>
              </a:pathLst>
            </a:custGeom>
            <a:solidFill>
              <a:srgbClr val="B2B2B2"/>
            </a:solidFill>
            <a:ln w="9525" cap="rnd">
              <a:noFill/>
              <a:round/>
              <a:headEnd type="none" w="sm" len="sm"/>
              <a:tailEnd type="none" w="sm" len="sm"/>
            </a:ln>
            <a:effectLst/>
          </p:spPr>
          <p:txBody>
            <a:bodyPr/>
            <a:lstStyle/>
            <a:p>
              <a:endParaRPr lang="en-US"/>
            </a:p>
          </p:txBody>
        </p:sp>
        <p:sp>
          <p:nvSpPr>
            <p:cNvPr id="345105" name="Freeform 17"/>
            <p:cNvSpPr>
              <a:spLocks/>
            </p:cNvSpPr>
            <p:nvPr/>
          </p:nvSpPr>
          <p:spPr bwMode="gray">
            <a:xfrm>
              <a:off x="3088" y="2602"/>
              <a:ext cx="83" cy="106"/>
            </a:xfrm>
            <a:custGeom>
              <a:avLst/>
              <a:gdLst/>
              <a:ahLst/>
              <a:cxnLst>
                <a:cxn ang="0">
                  <a:pos x="82" y="81"/>
                </a:cxn>
                <a:cxn ang="0">
                  <a:pos x="82" y="0"/>
                </a:cxn>
                <a:cxn ang="0">
                  <a:pos x="0" y="23"/>
                </a:cxn>
                <a:cxn ang="0">
                  <a:pos x="0" y="105"/>
                </a:cxn>
                <a:cxn ang="0">
                  <a:pos x="82" y="81"/>
                </a:cxn>
              </a:cxnLst>
              <a:rect l="0" t="0" r="r" b="b"/>
              <a:pathLst>
                <a:path w="83" h="106">
                  <a:moveTo>
                    <a:pt x="82" y="81"/>
                  </a:moveTo>
                  <a:lnTo>
                    <a:pt x="82" y="0"/>
                  </a:lnTo>
                  <a:lnTo>
                    <a:pt x="0" y="23"/>
                  </a:lnTo>
                  <a:lnTo>
                    <a:pt x="0" y="105"/>
                  </a:lnTo>
                  <a:lnTo>
                    <a:pt x="82" y="81"/>
                  </a:lnTo>
                </a:path>
              </a:pathLst>
            </a:custGeom>
            <a:solidFill>
              <a:srgbClr val="B2B2B2"/>
            </a:solidFill>
            <a:ln w="9525" cap="rnd">
              <a:noFill/>
              <a:round/>
              <a:headEnd type="none" w="sm" len="sm"/>
              <a:tailEnd type="none" w="sm" len="sm"/>
            </a:ln>
            <a:effectLst/>
          </p:spPr>
          <p:txBody>
            <a:bodyPr/>
            <a:lstStyle/>
            <a:p>
              <a:endParaRPr lang="en-US"/>
            </a:p>
          </p:txBody>
        </p:sp>
        <p:sp>
          <p:nvSpPr>
            <p:cNvPr id="345106" name="Freeform 18"/>
            <p:cNvSpPr>
              <a:spLocks/>
            </p:cNvSpPr>
            <p:nvPr/>
          </p:nvSpPr>
          <p:spPr bwMode="gray">
            <a:xfrm>
              <a:off x="3205" y="2567"/>
              <a:ext cx="82" cy="107"/>
            </a:xfrm>
            <a:custGeom>
              <a:avLst/>
              <a:gdLst/>
              <a:ahLst/>
              <a:cxnLst>
                <a:cxn ang="0">
                  <a:pos x="81" y="81"/>
                </a:cxn>
                <a:cxn ang="0">
                  <a:pos x="81" y="0"/>
                </a:cxn>
                <a:cxn ang="0">
                  <a:pos x="0" y="24"/>
                </a:cxn>
                <a:cxn ang="0">
                  <a:pos x="0" y="106"/>
                </a:cxn>
                <a:cxn ang="0">
                  <a:pos x="81" y="81"/>
                </a:cxn>
              </a:cxnLst>
              <a:rect l="0" t="0" r="r" b="b"/>
              <a:pathLst>
                <a:path w="82" h="107">
                  <a:moveTo>
                    <a:pt x="81" y="81"/>
                  </a:moveTo>
                  <a:lnTo>
                    <a:pt x="81" y="0"/>
                  </a:lnTo>
                  <a:lnTo>
                    <a:pt x="0" y="24"/>
                  </a:lnTo>
                  <a:lnTo>
                    <a:pt x="0" y="106"/>
                  </a:lnTo>
                  <a:lnTo>
                    <a:pt x="81" y="81"/>
                  </a:lnTo>
                </a:path>
              </a:pathLst>
            </a:custGeom>
            <a:solidFill>
              <a:srgbClr val="B2B2B2"/>
            </a:solidFill>
            <a:ln w="9525" cap="rnd">
              <a:noFill/>
              <a:round/>
              <a:headEnd type="none" w="sm" len="sm"/>
              <a:tailEnd type="none" w="sm" len="sm"/>
            </a:ln>
            <a:effectLst/>
          </p:spPr>
          <p:txBody>
            <a:bodyPr/>
            <a:lstStyle/>
            <a:p>
              <a:endParaRPr lang="en-US"/>
            </a:p>
          </p:txBody>
        </p:sp>
        <p:sp>
          <p:nvSpPr>
            <p:cNvPr id="345107" name="Freeform 19"/>
            <p:cNvSpPr>
              <a:spLocks/>
            </p:cNvSpPr>
            <p:nvPr/>
          </p:nvSpPr>
          <p:spPr bwMode="gray">
            <a:xfrm>
              <a:off x="3322" y="2533"/>
              <a:ext cx="83" cy="106"/>
            </a:xfrm>
            <a:custGeom>
              <a:avLst/>
              <a:gdLst/>
              <a:ahLst/>
              <a:cxnLst>
                <a:cxn ang="0">
                  <a:pos x="82" y="81"/>
                </a:cxn>
                <a:cxn ang="0">
                  <a:pos x="82" y="0"/>
                </a:cxn>
                <a:cxn ang="0">
                  <a:pos x="0" y="23"/>
                </a:cxn>
                <a:cxn ang="0">
                  <a:pos x="0" y="105"/>
                </a:cxn>
                <a:cxn ang="0">
                  <a:pos x="82" y="81"/>
                </a:cxn>
              </a:cxnLst>
              <a:rect l="0" t="0" r="r" b="b"/>
              <a:pathLst>
                <a:path w="83" h="106">
                  <a:moveTo>
                    <a:pt x="82" y="81"/>
                  </a:moveTo>
                  <a:lnTo>
                    <a:pt x="82" y="0"/>
                  </a:lnTo>
                  <a:lnTo>
                    <a:pt x="0" y="23"/>
                  </a:lnTo>
                  <a:lnTo>
                    <a:pt x="0" y="105"/>
                  </a:lnTo>
                  <a:lnTo>
                    <a:pt x="82" y="81"/>
                  </a:lnTo>
                </a:path>
              </a:pathLst>
            </a:custGeom>
            <a:solidFill>
              <a:srgbClr val="B2B2B2"/>
            </a:solidFill>
            <a:ln w="9525" cap="rnd">
              <a:noFill/>
              <a:round/>
              <a:headEnd type="none" w="sm" len="sm"/>
              <a:tailEnd type="none" w="sm" len="sm"/>
            </a:ln>
            <a:effectLst/>
          </p:spPr>
          <p:txBody>
            <a:bodyPr/>
            <a:lstStyle/>
            <a:p>
              <a:endParaRPr lang="en-US"/>
            </a:p>
          </p:txBody>
        </p:sp>
        <p:sp>
          <p:nvSpPr>
            <p:cNvPr id="345108" name="Freeform 20"/>
            <p:cNvSpPr>
              <a:spLocks/>
            </p:cNvSpPr>
            <p:nvPr/>
          </p:nvSpPr>
          <p:spPr bwMode="gray">
            <a:xfrm>
              <a:off x="3440" y="2499"/>
              <a:ext cx="82" cy="106"/>
            </a:xfrm>
            <a:custGeom>
              <a:avLst/>
              <a:gdLst/>
              <a:ahLst/>
              <a:cxnLst>
                <a:cxn ang="0">
                  <a:pos x="81" y="82"/>
                </a:cxn>
                <a:cxn ang="0">
                  <a:pos x="81" y="0"/>
                </a:cxn>
                <a:cxn ang="0">
                  <a:pos x="0" y="23"/>
                </a:cxn>
                <a:cxn ang="0">
                  <a:pos x="0" y="105"/>
                </a:cxn>
                <a:cxn ang="0">
                  <a:pos x="81" y="82"/>
                </a:cxn>
              </a:cxnLst>
              <a:rect l="0" t="0" r="r" b="b"/>
              <a:pathLst>
                <a:path w="82" h="106">
                  <a:moveTo>
                    <a:pt x="81" y="82"/>
                  </a:moveTo>
                  <a:lnTo>
                    <a:pt x="81" y="0"/>
                  </a:lnTo>
                  <a:lnTo>
                    <a:pt x="0" y="23"/>
                  </a:lnTo>
                  <a:lnTo>
                    <a:pt x="0" y="105"/>
                  </a:lnTo>
                  <a:lnTo>
                    <a:pt x="81" y="82"/>
                  </a:lnTo>
                </a:path>
              </a:pathLst>
            </a:custGeom>
            <a:solidFill>
              <a:srgbClr val="B2B2B2"/>
            </a:solidFill>
            <a:ln w="9525" cap="rnd">
              <a:noFill/>
              <a:round/>
              <a:headEnd type="none" w="sm" len="sm"/>
              <a:tailEnd type="none" w="sm" len="sm"/>
            </a:ln>
            <a:effectLst/>
          </p:spPr>
          <p:txBody>
            <a:bodyPr/>
            <a:lstStyle/>
            <a:p>
              <a:endParaRPr lang="en-US"/>
            </a:p>
          </p:txBody>
        </p:sp>
        <p:sp>
          <p:nvSpPr>
            <p:cNvPr id="345109" name="Freeform 21"/>
            <p:cNvSpPr>
              <a:spLocks/>
            </p:cNvSpPr>
            <p:nvPr/>
          </p:nvSpPr>
          <p:spPr bwMode="gray">
            <a:xfrm>
              <a:off x="2970" y="2749"/>
              <a:ext cx="84" cy="106"/>
            </a:xfrm>
            <a:custGeom>
              <a:avLst/>
              <a:gdLst/>
              <a:ahLst/>
              <a:cxnLst>
                <a:cxn ang="0">
                  <a:pos x="83" y="81"/>
                </a:cxn>
                <a:cxn ang="0">
                  <a:pos x="83" y="0"/>
                </a:cxn>
                <a:cxn ang="0">
                  <a:pos x="0" y="22"/>
                </a:cxn>
                <a:cxn ang="0">
                  <a:pos x="0" y="105"/>
                </a:cxn>
                <a:cxn ang="0">
                  <a:pos x="83" y="81"/>
                </a:cxn>
              </a:cxnLst>
              <a:rect l="0" t="0" r="r" b="b"/>
              <a:pathLst>
                <a:path w="84" h="106">
                  <a:moveTo>
                    <a:pt x="83" y="81"/>
                  </a:moveTo>
                  <a:lnTo>
                    <a:pt x="83" y="0"/>
                  </a:lnTo>
                  <a:lnTo>
                    <a:pt x="0" y="22"/>
                  </a:lnTo>
                  <a:lnTo>
                    <a:pt x="0" y="105"/>
                  </a:lnTo>
                  <a:lnTo>
                    <a:pt x="83" y="81"/>
                  </a:lnTo>
                </a:path>
              </a:pathLst>
            </a:custGeom>
            <a:solidFill>
              <a:srgbClr val="FF0066"/>
            </a:solidFill>
            <a:ln w="9525" cap="rnd">
              <a:noFill/>
              <a:round/>
              <a:headEnd type="none" w="sm" len="sm"/>
              <a:tailEnd type="none" w="sm" len="sm"/>
            </a:ln>
            <a:effectLst/>
          </p:spPr>
          <p:txBody>
            <a:bodyPr/>
            <a:lstStyle/>
            <a:p>
              <a:endParaRPr lang="en-US"/>
            </a:p>
          </p:txBody>
        </p:sp>
        <p:sp>
          <p:nvSpPr>
            <p:cNvPr id="345110" name="Freeform 22"/>
            <p:cNvSpPr>
              <a:spLocks/>
            </p:cNvSpPr>
            <p:nvPr/>
          </p:nvSpPr>
          <p:spPr bwMode="gray">
            <a:xfrm>
              <a:off x="3088" y="2715"/>
              <a:ext cx="83" cy="106"/>
            </a:xfrm>
            <a:custGeom>
              <a:avLst/>
              <a:gdLst/>
              <a:ahLst/>
              <a:cxnLst>
                <a:cxn ang="0">
                  <a:pos x="82" y="81"/>
                </a:cxn>
                <a:cxn ang="0">
                  <a:pos x="82" y="0"/>
                </a:cxn>
                <a:cxn ang="0">
                  <a:pos x="0" y="23"/>
                </a:cxn>
                <a:cxn ang="0">
                  <a:pos x="0" y="105"/>
                </a:cxn>
                <a:cxn ang="0">
                  <a:pos x="82" y="81"/>
                </a:cxn>
              </a:cxnLst>
              <a:rect l="0" t="0" r="r" b="b"/>
              <a:pathLst>
                <a:path w="83" h="106">
                  <a:moveTo>
                    <a:pt x="82" y="81"/>
                  </a:moveTo>
                  <a:lnTo>
                    <a:pt x="82" y="0"/>
                  </a:lnTo>
                  <a:lnTo>
                    <a:pt x="0" y="23"/>
                  </a:lnTo>
                  <a:lnTo>
                    <a:pt x="0" y="105"/>
                  </a:lnTo>
                  <a:lnTo>
                    <a:pt x="82" y="81"/>
                  </a:lnTo>
                </a:path>
              </a:pathLst>
            </a:custGeom>
            <a:solidFill>
              <a:srgbClr val="FF0066"/>
            </a:solidFill>
            <a:ln w="9525" cap="rnd">
              <a:noFill/>
              <a:round/>
              <a:headEnd type="none" w="sm" len="sm"/>
              <a:tailEnd type="none" w="sm" len="sm"/>
            </a:ln>
            <a:effectLst/>
          </p:spPr>
          <p:txBody>
            <a:bodyPr/>
            <a:lstStyle/>
            <a:p>
              <a:endParaRPr lang="en-US"/>
            </a:p>
          </p:txBody>
        </p:sp>
        <p:sp>
          <p:nvSpPr>
            <p:cNvPr id="345111" name="Freeform 23"/>
            <p:cNvSpPr>
              <a:spLocks/>
            </p:cNvSpPr>
            <p:nvPr/>
          </p:nvSpPr>
          <p:spPr bwMode="gray">
            <a:xfrm>
              <a:off x="3205" y="2681"/>
              <a:ext cx="82" cy="106"/>
            </a:xfrm>
            <a:custGeom>
              <a:avLst/>
              <a:gdLst/>
              <a:ahLst/>
              <a:cxnLst>
                <a:cxn ang="0">
                  <a:pos x="81" y="81"/>
                </a:cxn>
                <a:cxn ang="0">
                  <a:pos x="81" y="0"/>
                </a:cxn>
                <a:cxn ang="0">
                  <a:pos x="0" y="23"/>
                </a:cxn>
                <a:cxn ang="0">
                  <a:pos x="0" y="105"/>
                </a:cxn>
                <a:cxn ang="0">
                  <a:pos x="81" y="81"/>
                </a:cxn>
              </a:cxnLst>
              <a:rect l="0" t="0" r="r" b="b"/>
              <a:pathLst>
                <a:path w="82" h="106">
                  <a:moveTo>
                    <a:pt x="81" y="81"/>
                  </a:moveTo>
                  <a:lnTo>
                    <a:pt x="81" y="0"/>
                  </a:lnTo>
                  <a:lnTo>
                    <a:pt x="0" y="23"/>
                  </a:lnTo>
                  <a:lnTo>
                    <a:pt x="0" y="105"/>
                  </a:lnTo>
                  <a:lnTo>
                    <a:pt x="81" y="81"/>
                  </a:lnTo>
                </a:path>
              </a:pathLst>
            </a:custGeom>
            <a:solidFill>
              <a:srgbClr val="FF0066"/>
            </a:solidFill>
            <a:ln w="9525" cap="rnd">
              <a:noFill/>
              <a:round/>
              <a:headEnd type="none" w="sm" len="sm"/>
              <a:tailEnd type="none" w="sm" len="sm"/>
            </a:ln>
            <a:effectLst/>
          </p:spPr>
          <p:txBody>
            <a:bodyPr/>
            <a:lstStyle/>
            <a:p>
              <a:endParaRPr lang="en-US"/>
            </a:p>
          </p:txBody>
        </p:sp>
        <p:sp>
          <p:nvSpPr>
            <p:cNvPr id="345112" name="Freeform 24"/>
            <p:cNvSpPr>
              <a:spLocks/>
            </p:cNvSpPr>
            <p:nvPr/>
          </p:nvSpPr>
          <p:spPr bwMode="gray">
            <a:xfrm>
              <a:off x="3322" y="2646"/>
              <a:ext cx="83" cy="106"/>
            </a:xfrm>
            <a:custGeom>
              <a:avLst/>
              <a:gdLst/>
              <a:ahLst/>
              <a:cxnLst>
                <a:cxn ang="0">
                  <a:pos x="82" y="81"/>
                </a:cxn>
                <a:cxn ang="0">
                  <a:pos x="82" y="0"/>
                </a:cxn>
                <a:cxn ang="0">
                  <a:pos x="0" y="23"/>
                </a:cxn>
                <a:cxn ang="0">
                  <a:pos x="0" y="105"/>
                </a:cxn>
                <a:cxn ang="0">
                  <a:pos x="82" y="81"/>
                </a:cxn>
              </a:cxnLst>
              <a:rect l="0" t="0" r="r" b="b"/>
              <a:pathLst>
                <a:path w="83" h="106">
                  <a:moveTo>
                    <a:pt x="82" y="81"/>
                  </a:moveTo>
                  <a:lnTo>
                    <a:pt x="82" y="0"/>
                  </a:lnTo>
                  <a:lnTo>
                    <a:pt x="0" y="23"/>
                  </a:lnTo>
                  <a:lnTo>
                    <a:pt x="0" y="105"/>
                  </a:lnTo>
                  <a:lnTo>
                    <a:pt x="82" y="81"/>
                  </a:lnTo>
                </a:path>
              </a:pathLst>
            </a:custGeom>
            <a:solidFill>
              <a:srgbClr val="FF0066"/>
            </a:solidFill>
            <a:ln w="9525" cap="rnd">
              <a:noFill/>
              <a:round/>
              <a:headEnd type="none" w="sm" len="sm"/>
              <a:tailEnd type="none" w="sm" len="sm"/>
            </a:ln>
            <a:effectLst/>
          </p:spPr>
          <p:txBody>
            <a:bodyPr/>
            <a:lstStyle/>
            <a:p>
              <a:endParaRPr lang="en-US"/>
            </a:p>
          </p:txBody>
        </p:sp>
        <p:sp>
          <p:nvSpPr>
            <p:cNvPr id="345113" name="Freeform 25"/>
            <p:cNvSpPr>
              <a:spLocks/>
            </p:cNvSpPr>
            <p:nvPr/>
          </p:nvSpPr>
          <p:spPr bwMode="gray">
            <a:xfrm>
              <a:off x="3440" y="2612"/>
              <a:ext cx="82" cy="106"/>
            </a:xfrm>
            <a:custGeom>
              <a:avLst/>
              <a:gdLst/>
              <a:ahLst/>
              <a:cxnLst>
                <a:cxn ang="0">
                  <a:pos x="81" y="81"/>
                </a:cxn>
                <a:cxn ang="0">
                  <a:pos x="81" y="0"/>
                </a:cxn>
                <a:cxn ang="0">
                  <a:pos x="0" y="23"/>
                </a:cxn>
                <a:cxn ang="0">
                  <a:pos x="0" y="105"/>
                </a:cxn>
                <a:cxn ang="0">
                  <a:pos x="81" y="81"/>
                </a:cxn>
              </a:cxnLst>
              <a:rect l="0" t="0" r="r" b="b"/>
              <a:pathLst>
                <a:path w="82" h="106">
                  <a:moveTo>
                    <a:pt x="81" y="81"/>
                  </a:moveTo>
                  <a:lnTo>
                    <a:pt x="81" y="0"/>
                  </a:lnTo>
                  <a:lnTo>
                    <a:pt x="0" y="23"/>
                  </a:lnTo>
                  <a:lnTo>
                    <a:pt x="0" y="105"/>
                  </a:lnTo>
                  <a:lnTo>
                    <a:pt x="81" y="81"/>
                  </a:lnTo>
                </a:path>
              </a:pathLst>
            </a:custGeom>
            <a:solidFill>
              <a:srgbClr val="FF0066"/>
            </a:solidFill>
            <a:ln w="9525" cap="rnd">
              <a:noFill/>
              <a:round/>
              <a:headEnd type="none" w="sm" len="sm"/>
              <a:tailEnd type="none" w="sm" len="sm"/>
            </a:ln>
            <a:effectLst/>
          </p:spPr>
          <p:txBody>
            <a:bodyPr/>
            <a:lstStyle/>
            <a:p>
              <a:endParaRPr lang="en-US"/>
            </a:p>
          </p:txBody>
        </p:sp>
        <p:sp>
          <p:nvSpPr>
            <p:cNvPr id="345114" name="Freeform 26"/>
            <p:cNvSpPr>
              <a:spLocks/>
            </p:cNvSpPr>
            <p:nvPr/>
          </p:nvSpPr>
          <p:spPr bwMode="gray">
            <a:xfrm>
              <a:off x="2970" y="2861"/>
              <a:ext cx="84" cy="107"/>
            </a:xfrm>
            <a:custGeom>
              <a:avLst/>
              <a:gdLst/>
              <a:ahLst/>
              <a:cxnLst>
                <a:cxn ang="0">
                  <a:pos x="83" y="82"/>
                </a:cxn>
                <a:cxn ang="0">
                  <a:pos x="83" y="0"/>
                </a:cxn>
                <a:cxn ang="0">
                  <a:pos x="0" y="23"/>
                </a:cxn>
                <a:cxn ang="0">
                  <a:pos x="0" y="106"/>
                </a:cxn>
                <a:cxn ang="0">
                  <a:pos x="83" y="82"/>
                </a:cxn>
              </a:cxnLst>
              <a:rect l="0" t="0" r="r" b="b"/>
              <a:pathLst>
                <a:path w="84" h="107">
                  <a:moveTo>
                    <a:pt x="83" y="82"/>
                  </a:moveTo>
                  <a:lnTo>
                    <a:pt x="83" y="0"/>
                  </a:lnTo>
                  <a:lnTo>
                    <a:pt x="0" y="23"/>
                  </a:lnTo>
                  <a:lnTo>
                    <a:pt x="0" y="106"/>
                  </a:lnTo>
                  <a:lnTo>
                    <a:pt x="83" y="82"/>
                  </a:lnTo>
                </a:path>
              </a:pathLst>
            </a:custGeom>
            <a:solidFill>
              <a:srgbClr val="00ADE5"/>
            </a:solidFill>
            <a:ln w="9525" cap="rnd">
              <a:noFill/>
              <a:round/>
              <a:headEnd type="none" w="sm" len="sm"/>
              <a:tailEnd type="none" w="sm" len="sm"/>
            </a:ln>
            <a:effectLst/>
          </p:spPr>
          <p:txBody>
            <a:bodyPr/>
            <a:lstStyle/>
            <a:p>
              <a:endParaRPr lang="en-US"/>
            </a:p>
          </p:txBody>
        </p:sp>
        <p:sp>
          <p:nvSpPr>
            <p:cNvPr id="345115" name="Freeform 27"/>
            <p:cNvSpPr>
              <a:spLocks/>
            </p:cNvSpPr>
            <p:nvPr/>
          </p:nvSpPr>
          <p:spPr bwMode="gray">
            <a:xfrm>
              <a:off x="3088" y="2828"/>
              <a:ext cx="83" cy="106"/>
            </a:xfrm>
            <a:custGeom>
              <a:avLst/>
              <a:gdLst/>
              <a:ahLst/>
              <a:cxnLst>
                <a:cxn ang="0">
                  <a:pos x="82" y="81"/>
                </a:cxn>
                <a:cxn ang="0">
                  <a:pos x="82" y="0"/>
                </a:cxn>
                <a:cxn ang="0">
                  <a:pos x="0" y="23"/>
                </a:cxn>
                <a:cxn ang="0">
                  <a:pos x="0" y="105"/>
                </a:cxn>
                <a:cxn ang="0">
                  <a:pos x="82" y="81"/>
                </a:cxn>
              </a:cxnLst>
              <a:rect l="0" t="0" r="r" b="b"/>
              <a:pathLst>
                <a:path w="83" h="106">
                  <a:moveTo>
                    <a:pt x="82" y="81"/>
                  </a:moveTo>
                  <a:lnTo>
                    <a:pt x="82" y="0"/>
                  </a:lnTo>
                  <a:lnTo>
                    <a:pt x="0" y="23"/>
                  </a:lnTo>
                  <a:lnTo>
                    <a:pt x="0" y="105"/>
                  </a:lnTo>
                  <a:lnTo>
                    <a:pt x="82" y="81"/>
                  </a:lnTo>
                </a:path>
              </a:pathLst>
            </a:custGeom>
            <a:solidFill>
              <a:srgbClr val="00ADE5"/>
            </a:solidFill>
            <a:ln w="9525" cap="rnd">
              <a:noFill/>
              <a:round/>
              <a:headEnd type="none" w="sm" len="sm"/>
              <a:tailEnd type="none" w="sm" len="sm"/>
            </a:ln>
            <a:effectLst/>
          </p:spPr>
          <p:txBody>
            <a:bodyPr/>
            <a:lstStyle/>
            <a:p>
              <a:endParaRPr lang="en-US"/>
            </a:p>
          </p:txBody>
        </p:sp>
        <p:sp>
          <p:nvSpPr>
            <p:cNvPr id="345116" name="Freeform 28"/>
            <p:cNvSpPr>
              <a:spLocks/>
            </p:cNvSpPr>
            <p:nvPr/>
          </p:nvSpPr>
          <p:spPr bwMode="gray">
            <a:xfrm>
              <a:off x="3205" y="2794"/>
              <a:ext cx="82" cy="106"/>
            </a:xfrm>
            <a:custGeom>
              <a:avLst/>
              <a:gdLst/>
              <a:ahLst/>
              <a:cxnLst>
                <a:cxn ang="0">
                  <a:pos x="81" y="81"/>
                </a:cxn>
                <a:cxn ang="0">
                  <a:pos x="81" y="0"/>
                </a:cxn>
                <a:cxn ang="0">
                  <a:pos x="0" y="23"/>
                </a:cxn>
                <a:cxn ang="0">
                  <a:pos x="0" y="105"/>
                </a:cxn>
                <a:cxn ang="0">
                  <a:pos x="81" y="81"/>
                </a:cxn>
              </a:cxnLst>
              <a:rect l="0" t="0" r="r" b="b"/>
              <a:pathLst>
                <a:path w="82" h="106">
                  <a:moveTo>
                    <a:pt x="81" y="81"/>
                  </a:moveTo>
                  <a:lnTo>
                    <a:pt x="81" y="0"/>
                  </a:lnTo>
                  <a:lnTo>
                    <a:pt x="0" y="23"/>
                  </a:lnTo>
                  <a:lnTo>
                    <a:pt x="0" y="105"/>
                  </a:lnTo>
                  <a:lnTo>
                    <a:pt x="81" y="81"/>
                  </a:lnTo>
                </a:path>
              </a:pathLst>
            </a:custGeom>
            <a:solidFill>
              <a:srgbClr val="00ADE5"/>
            </a:solidFill>
            <a:ln w="9525" cap="rnd">
              <a:noFill/>
              <a:round/>
              <a:headEnd type="none" w="sm" len="sm"/>
              <a:tailEnd type="none" w="sm" len="sm"/>
            </a:ln>
            <a:effectLst/>
          </p:spPr>
          <p:txBody>
            <a:bodyPr/>
            <a:lstStyle/>
            <a:p>
              <a:endParaRPr lang="en-US"/>
            </a:p>
          </p:txBody>
        </p:sp>
        <p:sp>
          <p:nvSpPr>
            <p:cNvPr id="345117" name="Freeform 29"/>
            <p:cNvSpPr>
              <a:spLocks/>
            </p:cNvSpPr>
            <p:nvPr/>
          </p:nvSpPr>
          <p:spPr bwMode="gray">
            <a:xfrm>
              <a:off x="3322" y="2759"/>
              <a:ext cx="83" cy="107"/>
            </a:xfrm>
            <a:custGeom>
              <a:avLst/>
              <a:gdLst/>
              <a:ahLst/>
              <a:cxnLst>
                <a:cxn ang="0">
                  <a:pos x="82" y="81"/>
                </a:cxn>
                <a:cxn ang="0">
                  <a:pos x="82" y="0"/>
                </a:cxn>
                <a:cxn ang="0">
                  <a:pos x="0" y="24"/>
                </a:cxn>
                <a:cxn ang="0">
                  <a:pos x="0" y="106"/>
                </a:cxn>
                <a:cxn ang="0">
                  <a:pos x="82" y="81"/>
                </a:cxn>
              </a:cxnLst>
              <a:rect l="0" t="0" r="r" b="b"/>
              <a:pathLst>
                <a:path w="83" h="107">
                  <a:moveTo>
                    <a:pt x="82" y="81"/>
                  </a:moveTo>
                  <a:lnTo>
                    <a:pt x="82" y="0"/>
                  </a:lnTo>
                  <a:lnTo>
                    <a:pt x="0" y="24"/>
                  </a:lnTo>
                  <a:lnTo>
                    <a:pt x="0" y="106"/>
                  </a:lnTo>
                  <a:lnTo>
                    <a:pt x="82" y="81"/>
                  </a:lnTo>
                </a:path>
              </a:pathLst>
            </a:custGeom>
            <a:solidFill>
              <a:srgbClr val="00ADE5"/>
            </a:solidFill>
            <a:ln w="9525" cap="rnd">
              <a:noFill/>
              <a:round/>
              <a:headEnd type="none" w="sm" len="sm"/>
              <a:tailEnd type="none" w="sm" len="sm"/>
            </a:ln>
            <a:effectLst/>
          </p:spPr>
          <p:txBody>
            <a:bodyPr/>
            <a:lstStyle/>
            <a:p>
              <a:endParaRPr lang="en-US"/>
            </a:p>
          </p:txBody>
        </p:sp>
        <p:sp>
          <p:nvSpPr>
            <p:cNvPr id="345118" name="Freeform 30"/>
            <p:cNvSpPr>
              <a:spLocks/>
            </p:cNvSpPr>
            <p:nvPr/>
          </p:nvSpPr>
          <p:spPr bwMode="gray">
            <a:xfrm>
              <a:off x="3440" y="2725"/>
              <a:ext cx="82" cy="106"/>
            </a:xfrm>
            <a:custGeom>
              <a:avLst/>
              <a:gdLst/>
              <a:ahLst/>
              <a:cxnLst>
                <a:cxn ang="0">
                  <a:pos x="81" y="81"/>
                </a:cxn>
                <a:cxn ang="0">
                  <a:pos x="81" y="0"/>
                </a:cxn>
                <a:cxn ang="0">
                  <a:pos x="0" y="23"/>
                </a:cxn>
                <a:cxn ang="0">
                  <a:pos x="0" y="105"/>
                </a:cxn>
                <a:cxn ang="0">
                  <a:pos x="81" y="81"/>
                </a:cxn>
              </a:cxnLst>
              <a:rect l="0" t="0" r="r" b="b"/>
              <a:pathLst>
                <a:path w="82" h="106">
                  <a:moveTo>
                    <a:pt x="81" y="81"/>
                  </a:moveTo>
                  <a:lnTo>
                    <a:pt x="81" y="0"/>
                  </a:lnTo>
                  <a:lnTo>
                    <a:pt x="0" y="23"/>
                  </a:lnTo>
                  <a:lnTo>
                    <a:pt x="0" y="105"/>
                  </a:lnTo>
                  <a:lnTo>
                    <a:pt x="81" y="81"/>
                  </a:lnTo>
                </a:path>
              </a:pathLst>
            </a:custGeom>
            <a:solidFill>
              <a:srgbClr val="00ADE5"/>
            </a:solidFill>
            <a:ln w="9525" cap="rnd">
              <a:noFill/>
              <a:round/>
              <a:headEnd type="none" w="sm" len="sm"/>
              <a:tailEnd type="none" w="sm" len="sm"/>
            </a:ln>
            <a:effectLst/>
          </p:spPr>
          <p:txBody>
            <a:bodyPr/>
            <a:lstStyle/>
            <a:p>
              <a:endParaRPr lang="en-US"/>
            </a:p>
          </p:txBody>
        </p:sp>
        <p:sp>
          <p:nvSpPr>
            <p:cNvPr id="345119" name="Freeform 31"/>
            <p:cNvSpPr>
              <a:spLocks/>
            </p:cNvSpPr>
            <p:nvPr/>
          </p:nvSpPr>
          <p:spPr bwMode="gray">
            <a:xfrm>
              <a:off x="2970" y="2974"/>
              <a:ext cx="84" cy="108"/>
            </a:xfrm>
            <a:custGeom>
              <a:avLst/>
              <a:gdLst/>
              <a:ahLst/>
              <a:cxnLst>
                <a:cxn ang="0">
                  <a:pos x="83" y="82"/>
                </a:cxn>
                <a:cxn ang="0">
                  <a:pos x="83" y="0"/>
                </a:cxn>
                <a:cxn ang="0">
                  <a:pos x="0" y="24"/>
                </a:cxn>
                <a:cxn ang="0">
                  <a:pos x="0" y="107"/>
                </a:cxn>
                <a:cxn ang="0">
                  <a:pos x="83" y="82"/>
                </a:cxn>
              </a:cxnLst>
              <a:rect l="0" t="0" r="r" b="b"/>
              <a:pathLst>
                <a:path w="84" h="108">
                  <a:moveTo>
                    <a:pt x="83" y="82"/>
                  </a:moveTo>
                  <a:lnTo>
                    <a:pt x="83" y="0"/>
                  </a:lnTo>
                  <a:lnTo>
                    <a:pt x="0" y="24"/>
                  </a:lnTo>
                  <a:lnTo>
                    <a:pt x="0" y="107"/>
                  </a:lnTo>
                  <a:lnTo>
                    <a:pt x="83" y="82"/>
                  </a:lnTo>
                </a:path>
              </a:pathLst>
            </a:custGeom>
            <a:solidFill>
              <a:srgbClr val="B2B2B2"/>
            </a:solidFill>
            <a:ln w="9525" cap="rnd">
              <a:noFill/>
              <a:round/>
              <a:headEnd type="none" w="sm" len="sm"/>
              <a:tailEnd type="none" w="sm" len="sm"/>
            </a:ln>
            <a:effectLst/>
          </p:spPr>
          <p:txBody>
            <a:bodyPr/>
            <a:lstStyle/>
            <a:p>
              <a:endParaRPr lang="en-US"/>
            </a:p>
          </p:txBody>
        </p:sp>
        <p:sp>
          <p:nvSpPr>
            <p:cNvPr id="345120" name="Freeform 32"/>
            <p:cNvSpPr>
              <a:spLocks/>
            </p:cNvSpPr>
            <p:nvPr/>
          </p:nvSpPr>
          <p:spPr bwMode="gray">
            <a:xfrm>
              <a:off x="3088" y="2940"/>
              <a:ext cx="83" cy="107"/>
            </a:xfrm>
            <a:custGeom>
              <a:avLst/>
              <a:gdLst/>
              <a:ahLst/>
              <a:cxnLst>
                <a:cxn ang="0">
                  <a:pos x="82" y="82"/>
                </a:cxn>
                <a:cxn ang="0">
                  <a:pos x="82" y="0"/>
                </a:cxn>
                <a:cxn ang="0">
                  <a:pos x="0" y="23"/>
                </a:cxn>
                <a:cxn ang="0">
                  <a:pos x="0" y="106"/>
                </a:cxn>
                <a:cxn ang="0">
                  <a:pos x="82" y="82"/>
                </a:cxn>
              </a:cxnLst>
              <a:rect l="0" t="0" r="r" b="b"/>
              <a:pathLst>
                <a:path w="83" h="107">
                  <a:moveTo>
                    <a:pt x="82" y="82"/>
                  </a:moveTo>
                  <a:lnTo>
                    <a:pt x="82" y="0"/>
                  </a:lnTo>
                  <a:lnTo>
                    <a:pt x="0" y="23"/>
                  </a:lnTo>
                  <a:lnTo>
                    <a:pt x="0" y="106"/>
                  </a:lnTo>
                  <a:lnTo>
                    <a:pt x="82" y="82"/>
                  </a:lnTo>
                </a:path>
              </a:pathLst>
            </a:custGeom>
            <a:solidFill>
              <a:srgbClr val="B2B2B2"/>
            </a:solidFill>
            <a:ln w="9525" cap="rnd">
              <a:noFill/>
              <a:round/>
              <a:headEnd type="none" w="sm" len="sm"/>
              <a:tailEnd type="none" w="sm" len="sm"/>
            </a:ln>
            <a:effectLst/>
          </p:spPr>
          <p:txBody>
            <a:bodyPr/>
            <a:lstStyle/>
            <a:p>
              <a:endParaRPr lang="en-US"/>
            </a:p>
          </p:txBody>
        </p:sp>
        <p:sp>
          <p:nvSpPr>
            <p:cNvPr id="345121" name="Freeform 33"/>
            <p:cNvSpPr>
              <a:spLocks/>
            </p:cNvSpPr>
            <p:nvPr/>
          </p:nvSpPr>
          <p:spPr bwMode="gray">
            <a:xfrm>
              <a:off x="3205" y="2907"/>
              <a:ext cx="82" cy="106"/>
            </a:xfrm>
            <a:custGeom>
              <a:avLst/>
              <a:gdLst/>
              <a:ahLst/>
              <a:cxnLst>
                <a:cxn ang="0">
                  <a:pos x="81" y="81"/>
                </a:cxn>
                <a:cxn ang="0">
                  <a:pos x="81" y="0"/>
                </a:cxn>
                <a:cxn ang="0">
                  <a:pos x="0" y="23"/>
                </a:cxn>
                <a:cxn ang="0">
                  <a:pos x="0" y="105"/>
                </a:cxn>
                <a:cxn ang="0">
                  <a:pos x="81" y="81"/>
                </a:cxn>
              </a:cxnLst>
              <a:rect l="0" t="0" r="r" b="b"/>
              <a:pathLst>
                <a:path w="82" h="106">
                  <a:moveTo>
                    <a:pt x="81" y="81"/>
                  </a:moveTo>
                  <a:lnTo>
                    <a:pt x="81" y="0"/>
                  </a:lnTo>
                  <a:lnTo>
                    <a:pt x="0" y="23"/>
                  </a:lnTo>
                  <a:lnTo>
                    <a:pt x="0" y="105"/>
                  </a:lnTo>
                  <a:lnTo>
                    <a:pt x="81" y="81"/>
                  </a:lnTo>
                </a:path>
              </a:pathLst>
            </a:custGeom>
            <a:solidFill>
              <a:srgbClr val="B2B2B2"/>
            </a:solidFill>
            <a:ln w="9525" cap="rnd">
              <a:noFill/>
              <a:round/>
              <a:headEnd type="none" w="sm" len="sm"/>
              <a:tailEnd type="none" w="sm" len="sm"/>
            </a:ln>
            <a:effectLst/>
          </p:spPr>
          <p:txBody>
            <a:bodyPr/>
            <a:lstStyle/>
            <a:p>
              <a:endParaRPr lang="en-US"/>
            </a:p>
          </p:txBody>
        </p:sp>
        <p:sp>
          <p:nvSpPr>
            <p:cNvPr id="345122" name="Freeform 34"/>
            <p:cNvSpPr>
              <a:spLocks/>
            </p:cNvSpPr>
            <p:nvPr/>
          </p:nvSpPr>
          <p:spPr bwMode="gray">
            <a:xfrm>
              <a:off x="3322" y="2873"/>
              <a:ext cx="83" cy="106"/>
            </a:xfrm>
            <a:custGeom>
              <a:avLst/>
              <a:gdLst/>
              <a:ahLst/>
              <a:cxnLst>
                <a:cxn ang="0">
                  <a:pos x="82" y="81"/>
                </a:cxn>
                <a:cxn ang="0">
                  <a:pos x="82" y="0"/>
                </a:cxn>
                <a:cxn ang="0">
                  <a:pos x="0" y="23"/>
                </a:cxn>
                <a:cxn ang="0">
                  <a:pos x="0" y="105"/>
                </a:cxn>
                <a:cxn ang="0">
                  <a:pos x="82" y="81"/>
                </a:cxn>
              </a:cxnLst>
              <a:rect l="0" t="0" r="r" b="b"/>
              <a:pathLst>
                <a:path w="83" h="106">
                  <a:moveTo>
                    <a:pt x="82" y="81"/>
                  </a:moveTo>
                  <a:lnTo>
                    <a:pt x="82" y="0"/>
                  </a:lnTo>
                  <a:lnTo>
                    <a:pt x="0" y="23"/>
                  </a:lnTo>
                  <a:lnTo>
                    <a:pt x="0" y="105"/>
                  </a:lnTo>
                  <a:lnTo>
                    <a:pt x="82" y="81"/>
                  </a:lnTo>
                </a:path>
              </a:pathLst>
            </a:custGeom>
            <a:solidFill>
              <a:srgbClr val="B2B2B2"/>
            </a:solidFill>
            <a:ln w="9525" cap="rnd">
              <a:noFill/>
              <a:round/>
              <a:headEnd type="none" w="sm" len="sm"/>
              <a:tailEnd type="none" w="sm" len="sm"/>
            </a:ln>
            <a:effectLst/>
          </p:spPr>
          <p:txBody>
            <a:bodyPr/>
            <a:lstStyle/>
            <a:p>
              <a:endParaRPr lang="en-US"/>
            </a:p>
          </p:txBody>
        </p:sp>
        <p:sp>
          <p:nvSpPr>
            <p:cNvPr id="345123" name="Freeform 35"/>
            <p:cNvSpPr>
              <a:spLocks/>
            </p:cNvSpPr>
            <p:nvPr/>
          </p:nvSpPr>
          <p:spPr bwMode="gray">
            <a:xfrm>
              <a:off x="3440" y="2838"/>
              <a:ext cx="82" cy="106"/>
            </a:xfrm>
            <a:custGeom>
              <a:avLst/>
              <a:gdLst/>
              <a:ahLst/>
              <a:cxnLst>
                <a:cxn ang="0">
                  <a:pos x="81" y="81"/>
                </a:cxn>
                <a:cxn ang="0">
                  <a:pos x="81" y="0"/>
                </a:cxn>
                <a:cxn ang="0">
                  <a:pos x="0" y="23"/>
                </a:cxn>
                <a:cxn ang="0">
                  <a:pos x="0" y="105"/>
                </a:cxn>
                <a:cxn ang="0">
                  <a:pos x="81" y="81"/>
                </a:cxn>
              </a:cxnLst>
              <a:rect l="0" t="0" r="r" b="b"/>
              <a:pathLst>
                <a:path w="82" h="106">
                  <a:moveTo>
                    <a:pt x="81" y="81"/>
                  </a:moveTo>
                  <a:lnTo>
                    <a:pt x="81" y="0"/>
                  </a:lnTo>
                  <a:lnTo>
                    <a:pt x="0" y="23"/>
                  </a:lnTo>
                  <a:lnTo>
                    <a:pt x="0" y="105"/>
                  </a:lnTo>
                  <a:lnTo>
                    <a:pt x="81" y="81"/>
                  </a:lnTo>
                </a:path>
              </a:pathLst>
            </a:custGeom>
            <a:solidFill>
              <a:srgbClr val="B2B2B2"/>
            </a:solidFill>
            <a:ln w="9525" cap="rnd">
              <a:noFill/>
              <a:round/>
              <a:headEnd type="none" w="sm" len="sm"/>
              <a:tailEnd type="none" w="sm" len="sm"/>
            </a:ln>
            <a:effectLst/>
          </p:spPr>
          <p:txBody>
            <a:bodyPr/>
            <a:lstStyle/>
            <a:p>
              <a:endParaRPr lang="en-US"/>
            </a:p>
          </p:txBody>
        </p:sp>
        <p:sp>
          <p:nvSpPr>
            <p:cNvPr id="345124" name="Freeform 36"/>
            <p:cNvSpPr>
              <a:spLocks/>
            </p:cNvSpPr>
            <p:nvPr/>
          </p:nvSpPr>
          <p:spPr bwMode="gray">
            <a:xfrm>
              <a:off x="2970" y="3087"/>
              <a:ext cx="84" cy="107"/>
            </a:xfrm>
            <a:custGeom>
              <a:avLst/>
              <a:gdLst/>
              <a:ahLst/>
              <a:cxnLst>
                <a:cxn ang="0">
                  <a:pos x="83" y="82"/>
                </a:cxn>
                <a:cxn ang="0">
                  <a:pos x="83" y="0"/>
                </a:cxn>
                <a:cxn ang="0">
                  <a:pos x="0" y="24"/>
                </a:cxn>
                <a:cxn ang="0">
                  <a:pos x="0" y="106"/>
                </a:cxn>
                <a:cxn ang="0">
                  <a:pos x="83" y="82"/>
                </a:cxn>
              </a:cxnLst>
              <a:rect l="0" t="0" r="r" b="b"/>
              <a:pathLst>
                <a:path w="84" h="107">
                  <a:moveTo>
                    <a:pt x="83" y="82"/>
                  </a:moveTo>
                  <a:lnTo>
                    <a:pt x="83" y="0"/>
                  </a:lnTo>
                  <a:lnTo>
                    <a:pt x="0" y="24"/>
                  </a:lnTo>
                  <a:lnTo>
                    <a:pt x="0" y="106"/>
                  </a:lnTo>
                  <a:lnTo>
                    <a:pt x="83" y="82"/>
                  </a:lnTo>
                </a:path>
              </a:pathLst>
            </a:custGeom>
            <a:solidFill>
              <a:srgbClr val="00ADE5"/>
            </a:solidFill>
            <a:ln w="9525" cap="rnd">
              <a:noFill/>
              <a:round/>
              <a:headEnd type="none" w="sm" len="sm"/>
              <a:tailEnd type="none" w="sm" len="sm"/>
            </a:ln>
            <a:effectLst/>
          </p:spPr>
          <p:txBody>
            <a:bodyPr/>
            <a:lstStyle/>
            <a:p>
              <a:endParaRPr lang="en-US"/>
            </a:p>
          </p:txBody>
        </p:sp>
        <p:sp>
          <p:nvSpPr>
            <p:cNvPr id="345125" name="Freeform 37"/>
            <p:cNvSpPr>
              <a:spLocks/>
            </p:cNvSpPr>
            <p:nvPr/>
          </p:nvSpPr>
          <p:spPr bwMode="gray">
            <a:xfrm>
              <a:off x="3088" y="3053"/>
              <a:ext cx="83" cy="107"/>
            </a:xfrm>
            <a:custGeom>
              <a:avLst/>
              <a:gdLst/>
              <a:ahLst/>
              <a:cxnLst>
                <a:cxn ang="0">
                  <a:pos x="82" y="82"/>
                </a:cxn>
                <a:cxn ang="0">
                  <a:pos x="82" y="0"/>
                </a:cxn>
                <a:cxn ang="0">
                  <a:pos x="0" y="23"/>
                </a:cxn>
                <a:cxn ang="0">
                  <a:pos x="0" y="106"/>
                </a:cxn>
                <a:cxn ang="0">
                  <a:pos x="82" y="82"/>
                </a:cxn>
              </a:cxnLst>
              <a:rect l="0" t="0" r="r" b="b"/>
              <a:pathLst>
                <a:path w="83" h="107">
                  <a:moveTo>
                    <a:pt x="82" y="82"/>
                  </a:moveTo>
                  <a:lnTo>
                    <a:pt x="82" y="0"/>
                  </a:lnTo>
                  <a:lnTo>
                    <a:pt x="0" y="23"/>
                  </a:lnTo>
                  <a:lnTo>
                    <a:pt x="0" y="106"/>
                  </a:lnTo>
                  <a:lnTo>
                    <a:pt x="82" y="82"/>
                  </a:lnTo>
                </a:path>
              </a:pathLst>
            </a:custGeom>
            <a:solidFill>
              <a:srgbClr val="00ADE5"/>
            </a:solidFill>
            <a:ln w="9525" cap="rnd">
              <a:noFill/>
              <a:round/>
              <a:headEnd type="none" w="sm" len="sm"/>
              <a:tailEnd type="none" w="sm" len="sm"/>
            </a:ln>
            <a:effectLst/>
          </p:spPr>
          <p:txBody>
            <a:bodyPr/>
            <a:lstStyle/>
            <a:p>
              <a:endParaRPr lang="en-US"/>
            </a:p>
          </p:txBody>
        </p:sp>
        <p:sp>
          <p:nvSpPr>
            <p:cNvPr id="345126" name="Freeform 38"/>
            <p:cNvSpPr>
              <a:spLocks/>
            </p:cNvSpPr>
            <p:nvPr/>
          </p:nvSpPr>
          <p:spPr bwMode="gray">
            <a:xfrm>
              <a:off x="3205" y="3020"/>
              <a:ext cx="82" cy="106"/>
            </a:xfrm>
            <a:custGeom>
              <a:avLst/>
              <a:gdLst/>
              <a:ahLst/>
              <a:cxnLst>
                <a:cxn ang="0">
                  <a:pos x="81" y="81"/>
                </a:cxn>
                <a:cxn ang="0">
                  <a:pos x="81" y="0"/>
                </a:cxn>
                <a:cxn ang="0">
                  <a:pos x="0" y="23"/>
                </a:cxn>
                <a:cxn ang="0">
                  <a:pos x="0" y="105"/>
                </a:cxn>
                <a:cxn ang="0">
                  <a:pos x="81" y="81"/>
                </a:cxn>
              </a:cxnLst>
              <a:rect l="0" t="0" r="r" b="b"/>
              <a:pathLst>
                <a:path w="82" h="106">
                  <a:moveTo>
                    <a:pt x="81" y="81"/>
                  </a:moveTo>
                  <a:lnTo>
                    <a:pt x="81" y="0"/>
                  </a:lnTo>
                  <a:lnTo>
                    <a:pt x="0" y="23"/>
                  </a:lnTo>
                  <a:lnTo>
                    <a:pt x="0" y="105"/>
                  </a:lnTo>
                  <a:lnTo>
                    <a:pt x="81" y="81"/>
                  </a:lnTo>
                </a:path>
              </a:pathLst>
            </a:custGeom>
            <a:solidFill>
              <a:srgbClr val="00ADE5"/>
            </a:solidFill>
            <a:ln w="9525" cap="rnd">
              <a:noFill/>
              <a:round/>
              <a:headEnd type="none" w="sm" len="sm"/>
              <a:tailEnd type="none" w="sm" len="sm"/>
            </a:ln>
            <a:effectLst/>
          </p:spPr>
          <p:txBody>
            <a:bodyPr/>
            <a:lstStyle/>
            <a:p>
              <a:endParaRPr lang="en-US"/>
            </a:p>
          </p:txBody>
        </p:sp>
        <p:sp>
          <p:nvSpPr>
            <p:cNvPr id="345127" name="Freeform 39"/>
            <p:cNvSpPr>
              <a:spLocks/>
            </p:cNvSpPr>
            <p:nvPr/>
          </p:nvSpPr>
          <p:spPr bwMode="gray">
            <a:xfrm>
              <a:off x="3322" y="2986"/>
              <a:ext cx="83" cy="106"/>
            </a:xfrm>
            <a:custGeom>
              <a:avLst/>
              <a:gdLst/>
              <a:ahLst/>
              <a:cxnLst>
                <a:cxn ang="0">
                  <a:pos x="82" y="81"/>
                </a:cxn>
                <a:cxn ang="0">
                  <a:pos x="82" y="0"/>
                </a:cxn>
                <a:cxn ang="0">
                  <a:pos x="0" y="23"/>
                </a:cxn>
                <a:cxn ang="0">
                  <a:pos x="0" y="105"/>
                </a:cxn>
                <a:cxn ang="0">
                  <a:pos x="82" y="81"/>
                </a:cxn>
              </a:cxnLst>
              <a:rect l="0" t="0" r="r" b="b"/>
              <a:pathLst>
                <a:path w="83" h="106">
                  <a:moveTo>
                    <a:pt x="82" y="81"/>
                  </a:moveTo>
                  <a:lnTo>
                    <a:pt x="82" y="0"/>
                  </a:lnTo>
                  <a:lnTo>
                    <a:pt x="0" y="23"/>
                  </a:lnTo>
                  <a:lnTo>
                    <a:pt x="0" y="105"/>
                  </a:lnTo>
                  <a:lnTo>
                    <a:pt x="82" y="81"/>
                  </a:lnTo>
                </a:path>
              </a:pathLst>
            </a:custGeom>
            <a:solidFill>
              <a:srgbClr val="00ADE5"/>
            </a:solidFill>
            <a:ln w="9525" cap="rnd">
              <a:noFill/>
              <a:round/>
              <a:headEnd type="none" w="sm" len="sm"/>
              <a:tailEnd type="none" w="sm" len="sm"/>
            </a:ln>
            <a:effectLst/>
          </p:spPr>
          <p:txBody>
            <a:bodyPr/>
            <a:lstStyle/>
            <a:p>
              <a:endParaRPr lang="en-US"/>
            </a:p>
          </p:txBody>
        </p:sp>
        <p:sp>
          <p:nvSpPr>
            <p:cNvPr id="345128" name="Freeform 40"/>
            <p:cNvSpPr>
              <a:spLocks/>
            </p:cNvSpPr>
            <p:nvPr/>
          </p:nvSpPr>
          <p:spPr bwMode="gray">
            <a:xfrm>
              <a:off x="3440" y="2951"/>
              <a:ext cx="82" cy="107"/>
            </a:xfrm>
            <a:custGeom>
              <a:avLst/>
              <a:gdLst/>
              <a:ahLst/>
              <a:cxnLst>
                <a:cxn ang="0">
                  <a:pos x="81" y="81"/>
                </a:cxn>
                <a:cxn ang="0">
                  <a:pos x="81" y="0"/>
                </a:cxn>
                <a:cxn ang="0">
                  <a:pos x="0" y="24"/>
                </a:cxn>
                <a:cxn ang="0">
                  <a:pos x="0" y="106"/>
                </a:cxn>
                <a:cxn ang="0">
                  <a:pos x="81" y="81"/>
                </a:cxn>
              </a:cxnLst>
              <a:rect l="0" t="0" r="r" b="b"/>
              <a:pathLst>
                <a:path w="82" h="107">
                  <a:moveTo>
                    <a:pt x="81" y="81"/>
                  </a:moveTo>
                  <a:lnTo>
                    <a:pt x="81" y="0"/>
                  </a:lnTo>
                  <a:lnTo>
                    <a:pt x="0" y="24"/>
                  </a:lnTo>
                  <a:lnTo>
                    <a:pt x="0" y="106"/>
                  </a:lnTo>
                  <a:lnTo>
                    <a:pt x="81" y="81"/>
                  </a:lnTo>
                </a:path>
              </a:pathLst>
            </a:custGeom>
            <a:solidFill>
              <a:srgbClr val="00ADE5"/>
            </a:solidFill>
            <a:ln w="9525" cap="rnd">
              <a:noFill/>
              <a:round/>
              <a:headEnd type="none" w="sm" len="sm"/>
              <a:tailEnd type="none" w="sm" len="sm"/>
            </a:ln>
            <a:effectLst/>
          </p:spPr>
          <p:txBody>
            <a:bodyPr/>
            <a:lstStyle/>
            <a:p>
              <a:endParaRPr lang="en-US"/>
            </a:p>
          </p:txBody>
        </p:sp>
        <p:sp>
          <p:nvSpPr>
            <p:cNvPr id="345129" name="Freeform 41"/>
            <p:cNvSpPr>
              <a:spLocks/>
            </p:cNvSpPr>
            <p:nvPr/>
          </p:nvSpPr>
          <p:spPr bwMode="gray">
            <a:xfrm>
              <a:off x="2970" y="3201"/>
              <a:ext cx="84" cy="106"/>
            </a:xfrm>
            <a:custGeom>
              <a:avLst/>
              <a:gdLst/>
              <a:ahLst/>
              <a:cxnLst>
                <a:cxn ang="0">
                  <a:pos x="83" y="82"/>
                </a:cxn>
                <a:cxn ang="0">
                  <a:pos x="83" y="0"/>
                </a:cxn>
                <a:cxn ang="0">
                  <a:pos x="0" y="23"/>
                </a:cxn>
                <a:cxn ang="0">
                  <a:pos x="0" y="105"/>
                </a:cxn>
                <a:cxn ang="0">
                  <a:pos x="83" y="82"/>
                </a:cxn>
              </a:cxnLst>
              <a:rect l="0" t="0" r="r" b="b"/>
              <a:pathLst>
                <a:path w="84" h="106">
                  <a:moveTo>
                    <a:pt x="83" y="82"/>
                  </a:moveTo>
                  <a:lnTo>
                    <a:pt x="83" y="0"/>
                  </a:lnTo>
                  <a:lnTo>
                    <a:pt x="0" y="23"/>
                  </a:lnTo>
                  <a:lnTo>
                    <a:pt x="0" y="105"/>
                  </a:lnTo>
                  <a:lnTo>
                    <a:pt x="83" y="82"/>
                  </a:lnTo>
                </a:path>
              </a:pathLst>
            </a:custGeom>
            <a:solidFill>
              <a:srgbClr val="FF0066"/>
            </a:solidFill>
            <a:ln w="9525" cap="rnd">
              <a:noFill/>
              <a:round/>
              <a:headEnd type="none" w="sm" len="sm"/>
              <a:tailEnd type="none" w="sm" len="sm"/>
            </a:ln>
            <a:effectLst/>
          </p:spPr>
          <p:txBody>
            <a:bodyPr/>
            <a:lstStyle/>
            <a:p>
              <a:endParaRPr lang="en-US"/>
            </a:p>
          </p:txBody>
        </p:sp>
        <p:sp>
          <p:nvSpPr>
            <p:cNvPr id="345130" name="Freeform 42"/>
            <p:cNvSpPr>
              <a:spLocks/>
            </p:cNvSpPr>
            <p:nvPr/>
          </p:nvSpPr>
          <p:spPr bwMode="gray">
            <a:xfrm>
              <a:off x="3088" y="3166"/>
              <a:ext cx="83" cy="108"/>
            </a:xfrm>
            <a:custGeom>
              <a:avLst/>
              <a:gdLst/>
              <a:ahLst/>
              <a:cxnLst>
                <a:cxn ang="0">
                  <a:pos x="82" y="82"/>
                </a:cxn>
                <a:cxn ang="0">
                  <a:pos x="82" y="0"/>
                </a:cxn>
                <a:cxn ang="0">
                  <a:pos x="0" y="24"/>
                </a:cxn>
                <a:cxn ang="0">
                  <a:pos x="0" y="107"/>
                </a:cxn>
                <a:cxn ang="0">
                  <a:pos x="82" y="82"/>
                </a:cxn>
              </a:cxnLst>
              <a:rect l="0" t="0" r="r" b="b"/>
              <a:pathLst>
                <a:path w="83" h="108">
                  <a:moveTo>
                    <a:pt x="82" y="82"/>
                  </a:moveTo>
                  <a:lnTo>
                    <a:pt x="82" y="0"/>
                  </a:lnTo>
                  <a:lnTo>
                    <a:pt x="0" y="24"/>
                  </a:lnTo>
                  <a:lnTo>
                    <a:pt x="0" y="107"/>
                  </a:lnTo>
                  <a:lnTo>
                    <a:pt x="82" y="82"/>
                  </a:lnTo>
                </a:path>
              </a:pathLst>
            </a:custGeom>
            <a:solidFill>
              <a:srgbClr val="FF0066"/>
            </a:solidFill>
            <a:ln w="9525" cap="rnd">
              <a:noFill/>
              <a:round/>
              <a:headEnd type="none" w="sm" len="sm"/>
              <a:tailEnd type="none" w="sm" len="sm"/>
            </a:ln>
            <a:effectLst/>
          </p:spPr>
          <p:txBody>
            <a:bodyPr/>
            <a:lstStyle/>
            <a:p>
              <a:endParaRPr lang="en-US"/>
            </a:p>
          </p:txBody>
        </p:sp>
        <p:sp>
          <p:nvSpPr>
            <p:cNvPr id="345131" name="Freeform 43"/>
            <p:cNvSpPr>
              <a:spLocks/>
            </p:cNvSpPr>
            <p:nvPr/>
          </p:nvSpPr>
          <p:spPr bwMode="gray">
            <a:xfrm>
              <a:off x="3205" y="3132"/>
              <a:ext cx="82" cy="107"/>
            </a:xfrm>
            <a:custGeom>
              <a:avLst/>
              <a:gdLst/>
              <a:ahLst/>
              <a:cxnLst>
                <a:cxn ang="0">
                  <a:pos x="81" y="82"/>
                </a:cxn>
                <a:cxn ang="0">
                  <a:pos x="81" y="0"/>
                </a:cxn>
                <a:cxn ang="0">
                  <a:pos x="0" y="23"/>
                </a:cxn>
                <a:cxn ang="0">
                  <a:pos x="0" y="106"/>
                </a:cxn>
                <a:cxn ang="0">
                  <a:pos x="81" y="82"/>
                </a:cxn>
              </a:cxnLst>
              <a:rect l="0" t="0" r="r" b="b"/>
              <a:pathLst>
                <a:path w="82" h="107">
                  <a:moveTo>
                    <a:pt x="81" y="82"/>
                  </a:moveTo>
                  <a:lnTo>
                    <a:pt x="81" y="0"/>
                  </a:lnTo>
                  <a:lnTo>
                    <a:pt x="0" y="23"/>
                  </a:lnTo>
                  <a:lnTo>
                    <a:pt x="0" y="106"/>
                  </a:lnTo>
                  <a:lnTo>
                    <a:pt x="81" y="82"/>
                  </a:lnTo>
                </a:path>
              </a:pathLst>
            </a:custGeom>
            <a:solidFill>
              <a:srgbClr val="FF0066"/>
            </a:solidFill>
            <a:ln w="9525" cap="rnd">
              <a:noFill/>
              <a:round/>
              <a:headEnd type="none" w="sm" len="sm"/>
              <a:tailEnd type="none" w="sm" len="sm"/>
            </a:ln>
            <a:effectLst/>
          </p:spPr>
          <p:txBody>
            <a:bodyPr/>
            <a:lstStyle/>
            <a:p>
              <a:endParaRPr lang="en-US"/>
            </a:p>
          </p:txBody>
        </p:sp>
        <p:sp>
          <p:nvSpPr>
            <p:cNvPr id="345132" name="Freeform 44"/>
            <p:cNvSpPr>
              <a:spLocks/>
            </p:cNvSpPr>
            <p:nvPr/>
          </p:nvSpPr>
          <p:spPr bwMode="gray">
            <a:xfrm>
              <a:off x="3322" y="3099"/>
              <a:ext cx="83" cy="106"/>
            </a:xfrm>
            <a:custGeom>
              <a:avLst/>
              <a:gdLst/>
              <a:ahLst/>
              <a:cxnLst>
                <a:cxn ang="0">
                  <a:pos x="82" y="81"/>
                </a:cxn>
                <a:cxn ang="0">
                  <a:pos x="82" y="0"/>
                </a:cxn>
                <a:cxn ang="0">
                  <a:pos x="0" y="23"/>
                </a:cxn>
                <a:cxn ang="0">
                  <a:pos x="0" y="105"/>
                </a:cxn>
                <a:cxn ang="0">
                  <a:pos x="82" y="81"/>
                </a:cxn>
              </a:cxnLst>
              <a:rect l="0" t="0" r="r" b="b"/>
              <a:pathLst>
                <a:path w="83" h="106">
                  <a:moveTo>
                    <a:pt x="82" y="81"/>
                  </a:moveTo>
                  <a:lnTo>
                    <a:pt x="82" y="0"/>
                  </a:lnTo>
                  <a:lnTo>
                    <a:pt x="0" y="23"/>
                  </a:lnTo>
                  <a:lnTo>
                    <a:pt x="0" y="105"/>
                  </a:lnTo>
                  <a:lnTo>
                    <a:pt x="82" y="81"/>
                  </a:lnTo>
                </a:path>
              </a:pathLst>
            </a:custGeom>
            <a:solidFill>
              <a:srgbClr val="FF0066"/>
            </a:solidFill>
            <a:ln w="9525" cap="rnd">
              <a:noFill/>
              <a:round/>
              <a:headEnd type="none" w="sm" len="sm"/>
              <a:tailEnd type="none" w="sm" len="sm"/>
            </a:ln>
            <a:effectLst/>
          </p:spPr>
          <p:txBody>
            <a:bodyPr/>
            <a:lstStyle/>
            <a:p>
              <a:endParaRPr lang="en-US"/>
            </a:p>
          </p:txBody>
        </p:sp>
        <p:sp>
          <p:nvSpPr>
            <p:cNvPr id="345133" name="Freeform 45"/>
            <p:cNvSpPr>
              <a:spLocks/>
            </p:cNvSpPr>
            <p:nvPr/>
          </p:nvSpPr>
          <p:spPr bwMode="gray">
            <a:xfrm>
              <a:off x="3440" y="3065"/>
              <a:ext cx="82" cy="106"/>
            </a:xfrm>
            <a:custGeom>
              <a:avLst/>
              <a:gdLst/>
              <a:ahLst/>
              <a:cxnLst>
                <a:cxn ang="0">
                  <a:pos x="81" y="81"/>
                </a:cxn>
                <a:cxn ang="0">
                  <a:pos x="81" y="0"/>
                </a:cxn>
                <a:cxn ang="0">
                  <a:pos x="0" y="23"/>
                </a:cxn>
                <a:cxn ang="0">
                  <a:pos x="0" y="105"/>
                </a:cxn>
                <a:cxn ang="0">
                  <a:pos x="81" y="81"/>
                </a:cxn>
              </a:cxnLst>
              <a:rect l="0" t="0" r="r" b="b"/>
              <a:pathLst>
                <a:path w="82" h="106">
                  <a:moveTo>
                    <a:pt x="81" y="81"/>
                  </a:moveTo>
                  <a:lnTo>
                    <a:pt x="81" y="0"/>
                  </a:lnTo>
                  <a:lnTo>
                    <a:pt x="0" y="23"/>
                  </a:lnTo>
                  <a:lnTo>
                    <a:pt x="0" y="105"/>
                  </a:lnTo>
                  <a:lnTo>
                    <a:pt x="81" y="81"/>
                  </a:lnTo>
                </a:path>
              </a:pathLst>
            </a:custGeom>
            <a:solidFill>
              <a:srgbClr val="FF0066"/>
            </a:solidFill>
            <a:ln w="9525" cap="rnd">
              <a:noFill/>
              <a:round/>
              <a:headEnd type="none" w="sm" len="sm"/>
              <a:tailEnd type="none" w="sm" len="sm"/>
            </a:ln>
            <a:effectLst/>
          </p:spPr>
          <p:txBody>
            <a:bodyPr/>
            <a:lstStyle/>
            <a:p>
              <a:endParaRPr lang="en-US"/>
            </a:p>
          </p:txBody>
        </p:sp>
        <p:sp>
          <p:nvSpPr>
            <p:cNvPr id="345134" name="Freeform 46"/>
            <p:cNvSpPr>
              <a:spLocks/>
            </p:cNvSpPr>
            <p:nvPr/>
          </p:nvSpPr>
          <p:spPr bwMode="gray">
            <a:xfrm>
              <a:off x="2977" y="3328"/>
              <a:ext cx="84" cy="107"/>
            </a:xfrm>
            <a:custGeom>
              <a:avLst/>
              <a:gdLst/>
              <a:ahLst/>
              <a:cxnLst>
                <a:cxn ang="0">
                  <a:pos x="83" y="82"/>
                </a:cxn>
                <a:cxn ang="0">
                  <a:pos x="83" y="0"/>
                </a:cxn>
                <a:cxn ang="0">
                  <a:pos x="0" y="24"/>
                </a:cxn>
                <a:cxn ang="0">
                  <a:pos x="0" y="106"/>
                </a:cxn>
                <a:cxn ang="0">
                  <a:pos x="83" y="82"/>
                </a:cxn>
              </a:cxnLst>
              <a:rect l="0" t="0" r="r" b="b"/>
              <a:pathLst>
                <a:path w="84" h="107">
                  <a:moveTo>
                    <a:pt x="83" y="82"/>
                  </a:moveTo>
                  <a:lnTo>
                    <a:pt x="83" y="0"/>
                  </a:lnTo>
                  <a:lnTo>
                    <a:pt x="0" y="24"/>
                  </a:lnTo>
                  <a:lnTo>
                    <a:pt x="0" y="106"/>
                  </a:lnTo>
                  <a:lnTo>
                    <a:pt x="83" y="82"/>
                  </a:lnTo>
                </a:path>
              </a:pathLst>
            </a:custGeom>
            <a:solidFill>
              <a:srgbClr val="00ADE5"/>
            </a:solidFill>
            <a:ln w="9525" cap="rnd">
              <a:noFill/>
              <a:round/>
              <a:headEnd type="none" w="sm" len="sm"/>
              <a:tailEnd type="none" w="sm" len="sm"/>
            </a:ln>
            <a:effectLst/>
          </p:spPr>
          <p:txBody>
            <a:bodyPr/>
            <a:lstStyle/>
            <a:p>
              <a:endParaRPr lang="en-US"/>
            </a:p>
          </p:txBody>
        </p:sp>
        <p:sp>
          <p:nvSpPr>
            <p:cNvPr id="345135" name="Freeform 47"/>
            <p:cNvSpPr>
              <a:spLocks/>
            </p:cNvSpPr>
            <p:nvPr/>
          </p:nvSpPr>
          <p:spPr bwMode="gray">
            <a:xfrm>
              <a:off x="3095" y="3294"/>
              <a:ext cx="83" cy="107"/>
            </a:xfrm>
            <a:custGeom>
              <a:avLst/>
              <a:gdLst/>
              <a:ahLst/>
              <a:cxnLst>
                <a:cxn ang="0">
                  <a:pos x="82" y="82"/>
                </a:cxn>
                <a:cxn ang="0">
                  <a:pos x="82" y="0"/>
                </a:cxn>
                <a:cxn ang="0">
                  <a:pos x="0" y="23"/>
                </a:cxn>
                <a:cxn ang="0">
                  <a:pos x="0" y="106"/>
                </a:cxn>
                <a:cxn ang="0">
                  <a:pos x="82" y="82"/>
                </a:cxn>
              </a:cxnLst>
              <a:rect l="0" t="0" r="r" b="b"/>
              <a:pathLst>
                <a:path w="83" h="107">
                  <a:moveTo>
                    <a:pt x="82" y="82"/>
                  </a:moveTo>
                  <a:lnTo>
                    <a:pt x="82" y="0"/>
                  </a:lnTo>
                  <a:lnTo>
                    <a:pt x="0" y="23"/>
                  </a:lnTo>
                  <a:lnTo>
                    <a:pt x="0" y="106"/>
                  </a:lnTo>
                  <a:lnTo>
                    <a:pt x="82" y="82"/>
                  </a:lnTo>
                </a:path>
              </a:pathLst>
            </a:custGeom>
            <a:solidFill>
              <a:srgbClr val="00ADE5"/>
            </a:solidFill>
            <a:ln w="9525" cap="rnd">
              <a:noFill/>
              <a:round/>
              <a:headEnd type="none" w="sm" len="sm"/>
              <a:tailEnd type="none" w="sm" len="sm"/>
            </a:ln>
            <a:effectLst/>
          </p:spPr>
          <p:txBody>
            <a:bodyPr/>
            <a:lstStyle/>
            <a:p>
              <a:endParaRPr lang="en-US"/>
            </a:p>
          </p:txBody>
        </p:sp>
        <p:sp>
          <p:nvSpPr>
            <p:cNvPr id="345136" name="Freeform 48"/>
            <p:cNvSpPr>
              <a:spLocks/>
            </p:cNvSpPr>
            <p:nvPr/>
          </p:nvSpPr>
          <p:spPr bwMode="gray">
            <a:xfrm>
              <a:off x="3212" y="3261"/>
              <a:ext cx="82" cy="106"/>
            </a:xfrm>
            <a:custGeom>
              <a:avLst/>
              <a:gdLst/>
              <a:ahLst/>
              <a:cxnLst>
                <a:cxn ang="0">
                  <a:pos x="81" y="81"/>
                </a:cxn>
                <a:cxn ang="0">
                  <a:pos x="81" y="0"/>
                </a:cxn>
                <a:cxn ang="0">
                  <a:pos x="0" y="23"/>
                </a:cxn>
                <a:cxn ang="0">
                  <a:pos x="0" y="105"/>
                </a:cxn>
                <a:cxn ang="0">
                  <a:pos x="81" y="81"/>
                </a:cxn>
              </a:cxnLst>
              <a:rect l="0" t="0" r="r" b="b"/>
              <a:pathLst>
                <a:path w="82" h="106">
                  <a:moveTo>
                    <a:pt x="81" y="81"/>
                  </a:moveTo>
                  <a:lnTo>
                    <a:pt x="81" y="0"/>
                  </a:lnTo>
                  <a:lnTo>
                    <a:pt x="0" y="23"/>
                  </a:lnTo>
                  <a:lnTo>
                    <a:pt x="0" y="105"/>
                  </a:lnTo>
                  <a:lnTo>
                    <a:pt x="81" y="81"/>
                  </a:lnTo>
                </a:path>
              </a:pathLst>
            </a:custGeom>
            <a:solidFill>
              <a:srgbClr val="00ADE5"/>
            </a:solidFill>
            <a:ln w="9525" cap="rnd">
              <a:noFill/>
              <a:round/>
              <a:headEnd type="none" w="sm" len="sm"/>
              <a:tailEnd type="none" w="sm" len="sm"/>
            </a:ln>
            <a:effectLst/>
          </p:spPr>
          <p:txBody>
            <a:bodyPr/>
            <a:lstStyle/>
            <a:p>
              <a:endParaRPr lang="en-US"/>
            </a:p>
          </p:txBody>
        </p:sp>
        <p:sp>
          <p:nvSpPr>
            <p:cNvPr id="345137" name="Freeform 49"/>
            <p:cNvSpPr>
              <a:spLocks/>
            </p:cNvSpPr>
            <p:nvPr/>
          </p:nvSpPr>
          <p:spPr bwMode="gray">
            <a:xfrm>
              <a:off x="3329" y="3227"/>
              <a:ext cx="83" cy="106"/>
            </a:xfrm>
            <a:custGeom>
              <a:avLst/>
              <a:gdLst/>
              <a:ahLst/>
              <a:cxnLst>
                <a:cxn ang="0">
                  <a:pos x="82" y="81"/>
                </a:cxn>
                <a:cxn ang="0">
                  <a:pos x="82" y="0"/>
                </a:cxn>
                <a:cxn ang="0">
                  <a:pos x="0" y="23"/>
                </a:cxn>
                <a:cxn ang="0">
                  <a:pos x="0" y="105"/>
                </a:cxn>
                <a:cxn ang="0">
                  <a:pos x="82" y="81"/>
                </a:cxn>
              </a:cxnLst>
              <a:rect l="0" t="0" r="r" b="b"/>
              <a:pathLst>
                <a:path w="83" h="106">
                  <a:moveTo>
                    <a:pt x="82" y="81"/>
                  </a:moveTo>
                  <a:lnTo>
                    <a:pt x="82" y="0"/>
                  </a:lnTo>
                  <a:lnTo>
                    <a:pt x="0" y="23"/>
                  </a:lnTo>
                  <a:lnTo>
                    <a:pt x="0" y="105"/>
                  </a:lnTo>
                  <a:lnTo>
                    <a:pt x="82" y="81"/>
                  </a:lnTo>
                </a:path>
              </a:pathLst>
            </a:custGeom>
            <a:solidFill>
              <a:srgbClr val="00ADE5"/>
            </a:solidFill>
            <a:ln w="9525" cap="rnd">
              <a:noFill/>
              <a:round/>
              <a:headEnd type="none" w="sm" len="sm"/>
              <a:tailEnd type="none" w="sm" len="sm"/>
            </a:ln>
            <a:effectLst/>
          </p:spPr>
          <p:txBody>
            <a:bodyPr/>
            <a:lstStyle/>
            <a:p>
              <a:endParaRPr lang="en-US"/>
            </a:p>
          </p:txBody>
        </p:sp>
        <p:sp>
          <p:nvSpPr>
            <p:cNvPr id="345138" name="Freeform 50"/>
            <p:cNvSpPr>
              <a:spLocks/>
            </p:cNvSpPr>
            <p:nvPr/>
          </p:nvSpPr>
          <p:spPr bwMode="gray">
            <a:xfrm>
              <a:off x="3447" y="3192"/>
              <a:ext cx="82" cy="107"/>
            </a:xfrm>
            <a:custGeom>
              <a:avLst/>
              <a:gdLst/>
              <a:ahLst/>
              <a:cxnLst>
                <a:cxn ang="0">
                  <a:pos x="81" y="81"/>
                </a:cxn>
                <a:cxn ang="0">
                  <a:pos x="81" y="0"/>
                </a:cxn>
                <a:cxn ang="0">
                  <a:pos x="0" y="24"/>
                </a:cxn>
                <a:cxn ang="0">
                  <a:pos x="0" y="106"/>
                </a:cxn>
                <a:cxn ang="0">
                  <a:pos x="81" y="81"/>
                </a:cxn>
              </a:cxnLst>
              <a:rect l="0" t="0" r="r" b="b"/>
              <a:pathLst>
                <a:path w="82" h="107">
                  <a:moveTo>
                    <a:pt x="81" y="81"/>
                  </a:moveTo>
                  <a:lnTo>
                    <a:pt x="81" y="0"/>
                  </a:lnTo>
                  <a:lnTo>
                    <a:pt x="0" y="24"/>
                  </a:lnTo>
                  <a:lnTo>
                    <a:pt x="0" y="106"/>
                  </a:lnTo>
                  <a:lnTo>
                    <a:pt x="81" y="81"/>
                  </a:lnTo>
                </a:path>
              </a:pathLst>
            </a:custGeom>
            <a:solidFill>
              <a:srgbClr val="00ADE5"/>
            </a:solidFill>
            <a:ln w="9525" cap="rnd">
              <a:noFill/>
              <a:round/>
              <a:headEnd type="none" w="sm" len="sm"/>
              <a:tailEnd type="none" w="sm" len="sm"/>
            </a:ln>
            <a:effectLst/>
          </p:spPr>
          <p:txBody>
            <a:bodyPr/>
            <a:lstStyle/>
            <a:p>
              <a:endParaRPr lang="en-US"/>
            </a:p>
          </p:txBody>
        </p:sp>
      </p:grpSp>
      <p:sp>
        <p:nvSpPr>
          <p:cNvPr id="345139" name="Rectangle 51"/>
          <p:cNvSpPr>
            <a:spLocks noChangeArrowheads="1"/>
          </p:cNvSpPr>
          <p:nvPr/>
        </p:nvSpPr>
        <p:spPr bwMode="gray">
          <a:xfrm>
            <a:off x="4224338" y="5961063"/>
            <a:ext cx="1412875" cy="366712"/>
          </a:xfrm>
          <a:prstGeom prst="rect">
            <a:avLst/>
          </a:prstGeom>
          <a:noFill/>
          <a:ln w="9525">
            <a:noFill/>
            <a:miter lim="800000"/>
            <a:headEnd/>
            <a:tailEnd/>
          </a:ln>
          <a:effectLst/>
        </p:spPr>
        <p:txBody>
          <a:bodyPr wrap="none" lIns="92075" tIns="46038" rIns="92075" bIns="46038">
            <a:spAutoFit/>
          </a:bodyPr>
          <a:lstStyle/>
          <a:p>
            <a:pPr algn="l" eaLnBrk="0" hangingPunct="0">
              <a:spcBef>
                <a:spcPct val="0"/>
              </a:spcBef>
              <a:buClrTx/>
              <a:buFontTx/>
              <a:buNone/>
            </a:pPr>
            <a:r>
              <a:rPr lang="en-US" sz="1800" b="1">
                <a:solidFill>
                  <a:schemeClr val="tx1"/>
                </a:solidFill>
                <a:latin typeface="Courier New" pitchFamily="49" charset="0"/>
              </a:rPr>
              <a:t>employees</a:t>
            </a: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47138" name="Rectangle 2"/>
          <p:cNvSpPr>
            <a:spLocks noGrp="1" noChangeArrowheads="1"/>
          </p:cNvSpPr>
          <p:nvPr>
            <p:ph type="title"/>
          </p:nvPr>
        </p:nvSpPr>
        <p:spPr/>
        <p:txBody>
          <a:bodyPr/>
          <a:lstStyle/>
          <a:p>
            <a:r>
              <a:rPr lang="en-US"/>
              <a:t>FGA Policy</a:t>
            </a:r>
            <a:br>
              <a:rPr lang="en-US"/>
            </a:br>
            <a:r>
              <a:rPr lang="en-US"/>
              <a:t>Full Notes Page</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91" name="Rectangle 7"/>
          <p:cNvSpPr>
            <a:spLocks noGrp="1" noChangeArrowheads="1"/>
          </p:cNvSpPr>
          <p:nvPr>
            <p:ph type="title"/>
          </p:nvPr>
        </p:nvSpPr>
        <p:spPr/>
        <p:txBody>
          <a:bodyPr/>
          <a:lstStyle/>
          <a:p>
            <a:r>
              <a:rPr lang="en-US"/>
              <a:t>Audited DML Statement: Considerations</a:t>
            </a:r>
          </a:p>
        </p:txBody>
      </p:sp>
      <p:sp>
        <p:nvSpPr>
          <p:cNvPr id="349192" name="Rectangle 8"/>
          <p:cNvSpPr>
            <a:spLocks noGrp="1" noChangeArrowheads="1"/>
          </p:cNvSpPr>
          <p:nvPr>
            <p:ph type="body" idx="1"/>
          </p:nvPr>
        </p:nvSpPr>
        <p:spPr>
          <a:xfrm>
            <a:off x="609600" y="1625600"/>
            <a:ext cx="7918450" cy="2168525"/>
          </a:xfrm>
        </p:spPr>
        <p:txBody>
          <a:bodyPr/>
          <a:lstStyle/>
          <a:p>
            <a:pPr lvl="1"/>
            <a:r>
              <a:rPr lang="en-US"/>
              <a:t>Records are audited if the FGA predicate is satisfied and the relevant columns are referenced.</a:t>
            </a:r>
          </a:p>
          <a:p>
            <a:pPr lvl="1"/>
            <a:r>
              <a:rPr lang="en-US">
                <a:latin typeface="Courier New" pitchFamily="49" charset="0"/>
              </a:rPr>
              <a:t>DELETE</a:t>
            </a:r>
            <a:r>
              <a:rPr lang="en-US"/>
              <a:t> statements are audited regardless of columns specified.</a:t>
            </a:r>
          </a:p>
          <a:p>
            <a:pPr lvl="1"/>
            <a:r>
              <a:rPr lang="en-US">
                <a:latin typeface="Courier New" pitchFamily="49" charset="0"/>
              </a:rPr>
              <a:t>MERGE</a:t>
            </a:r>
            <a:r>
              <a:rPr lang="en-US"/>
              <a:t> statements are audited with the underlying </a:t>
            </a:r>
            <a:r>
              <a:rPr lang="en-US">
                <a:latin typeface="Courier New" pitchFamily="49" charset="0"/>
              </a:rPr>
              <a:t>INSERT</a:t>
            </a:r>
            <a:r>
              <a:rPr lang="en-US"/>
              <a:t> or </a:t>
            </a:r>
            <a:r>
              <a:rPr lang="en-US">
                <a:latin typeface="Courier New" pitchFamily="49" charset="0"/>
              </a:rPr>
              <a:t>UPDATE</a:t>
            </a:r>
            <a:r>
              <a:rPr lang="en-US"/>
              <a:t> generated statements.</a:t>
            </a:r>
          </a:p>
        </p:txBody>
      </p:sp>
      <p:sp>
        <p:nvSpPr>
          <p:cNvPr id="349188" name="Rectangle 4"/>
          <p:cNvSpPr>
            <a:spLocks noChangeArrowheads="1"/>
          </p:cNvSpPr>
          <p:nvPr/>
        </p:nvSpPr>
        <p:spPr bwMode="blackGray">
          <a:xfrm>
            <a:off x="609600" y="4083050"/>
            <a:ext cx="7924800" cy="871538"/>
          </a:xfrm>
          <a:prstGeom prst="rect">
            <a:avLst/>
          </a:prstGeom>
          <a:solidFill>
            <a:srgbClr val="CCCCCC"/>
          </a:solidFill>
          <a:ln w="28575">
            <a:solidFill>
              <a:srgbClr val="000000"/>
            </a:solidFill>
            <a:miter lim="800000"/>
            <a:headEnd/>
            <a:tailEnd/>
          </a:ln>
          <a:effectLst/>
        </p:spPr>
        <p:txBody>
          <a:bodyPr lIns="92075" tIns="9144" rIns="92075" bIns="9144" anchor="ctr">
            <a:spAutoFit/>
          </a:bodyPr>
          <a:lstStyle/>
          <a:p>
            <a:pPr algn="l" defTabSz="400050" eaLnBrk="0" hangingPunct="0">
              <a:spcBef>
                <a:spcPct val="0"/>
              </a:spcBef>
              <a:buClrTx/>
              <a:buFontTx/>
              <a:buNone/>
              <a:tabLst>
                <a:tab pos="400050" algn="r"/>
                <a:tab pos="673100" algn="l"/>
              </a:tabLst>
            </a:pPr>
            <a:r>
              <a:rPr lang="en-US" sz="1800" b="1">
                <a:solidFill>
                  <a:schemeClr val="tx1"/>
                </a:solidFill>
                <a:latin typeface="Courier New" pitchFamily="49" charset="0"/>
              </a:rPr>
              <a:t>UPDATE hr.employees</a:t>
            </a:r>
          </a:p>
          <a:p>
            <a:pPr algn="l" defTabSz="400050" eaLnBrk="0" hangingPunct="0">
              <a:spcBef>
                <a:spcPct val="0"/>
              </a:spcBef>
              <a:buClrTx/>
              <a:buFontTx/>
              <a:buNone/>
              <a:tabLst>
                <a:tab pos="400050" algn="r"/>
                <a:tab pos="673100" algn="l"/>
              </a:tabLst>
            </a:pPr>
            <a:r>
              <a:rPr lang="en-US" sz="1800" b="1">
                <a:solidFill>
                  <a:schemeClr val="tx1"/>
                </a:solidFill>
                <a:latin typeface="Courier New" pitchFamily="49" charset="0"/>
              </a:rPr>
              <a:t>SET salary = 1000</a:t>
            </a:r>
          </a:p>
          <a:p>
            <a:pPr algn="l" defTabSz="400050" eaLnBrk="0" hangingPunct="0">
              <a:spcBef>
                <a:spcPct val="0"/>
              </a:spcBef>
              <a:buClrTx/>
              <a:buFontTx/>
              <a:buNone/>
              <a:tabLst>
                <a:tab pos="400050" algn="r"/>
                <a:tab pos="673100" algn="l"/>
              </a:tabLst>
            </a:pPr>
            <a:r>
              <a:rPr lang="en-US" sz="1800" b="1">
                <a:solidFill>
                  <a:schemeClr val="tx1"/>
                </a:solidFill>
                <a:latin typeface="Courier New" pitchFamily="49" charset="0"/>
              </a:rPr>
              <a:t>WHERE commission_pct = .2;</a:t>
            </a:r>
          </a:p>
        </p:txBody>
      </p:sp>
      <p:sp>
        <p:nvSpPr>
          <p:cNvPr id="349189" name="Rectangle 5"/>
          <p:cNvSpPr>
            <a:spLocks noChangeArrowheads="1"/>
          </p:cNvSpPr>
          <p:nvPr/>
        </p:nvSpPr>
        <p:spPr bwMode="blackGray">
          <a:xfrm>
            <a:off x="609600" y="5200650"/>
            <a:ext cx="7924800" cy="871538"/>
          </a:xfrm>
          <a:prstGeom prst="rect">
            <a:avLst/>
          </a:prstGeom>
          <a:solidFill>
            <a:srgbClr val="CCCCCC"/>
          </a:solidFill>
          <a:ln w="28575">
            <a:solidFill>
              <a:srgbClr val="000000"/>
            </a:solidFill>
            <a:miter lim="800000"/>
            <a:headEnd/>
            <a:tailEnd/>
          </a:ln>
          <a:effectLst/>
        </p:spPr>
        <p:txBody>
          <a:bodyPr lIns="92075" tIns="9144" rIns="92075" bIns="9144" anchor="ctr">
            <a:spAutoFit/>
          </a:bodyPr>
          <a:lstStyle/>
          <a:p>
            <a:pPr algn="l" defTabSz="400050" eaLnBrk="0" hangingPunct="0">
              <a:spcBef>
                <a:spcPct val="0"/>
              </a:spcBef>
              <a:buClrTx/>
              <a:buFontTx/>
              <a:buNone/>
              <a:tabLst>
                <a:tab pos="400050" algn="r"/>
                <a:tab pos="673100" algn="l"/>
              </a:tabLst>
            </a:pPr>
            <a:r>
              <a:rPr lang="en-US" sz="1800" b="1">
                <a:solidFill>
                  <a:schemeClr val="tx1"/>
                </a:solidFill>
                <a:latin typeface="Courier New" pitchFamily="49" charset="0"/>
              </a:rPr>
              <a:t>UPDATE hr.employees</a:t>
            </a:r>
          </a:p>
          <a:p>
            <a:pPr algn="l" defTabSz="400050" eaLnBrk="0" hangingPunct="0">
              <a:spcBef>
                <a:spcPct val="0"/>
              </a:spcBef>
              <a:buClrTx/>
              <a:buFontTx/>
              <a:buNone/>
              <a:tabLst>
                <a:tab pos="400050" algn="r"/>
                <a:tab pos="673100" algn="l"/>
              </a:tabLst>
            </a:pPr>
            <a:r>
              <a:rPr lang="en-US" sz="1800" b="1">
                <a:solidFill>
                  <a:schemeClr val="tx1"/>
                </a:solidFill>
                <a:latin typeface="Courier New" pitchFamily="49" charset="0"/>
              </a:rPr>
              <a:t>SET salary = 1000</a:t>
            </a:r>
          </a:p>
          <a:p>
            <a:pPr algn="l" defTabSz="400050" eaLnBrk="0" hangingPunct="0">
              <a:spcBef>
                <a:spcPct val="0"/>
              </a:spcBef>
              <a:buClrTx/>
              <a:buFontTx/>
              <a:buNone/>
              <a:tabLst>
                <a:tab pos="400050" algn="r"/>
                <a:tab pos="673100" algn="l"/>
              </a:tabLst>
            </a:pPr>
            <a:r>
              <a:rPr lang="en-US" sz="1800" b="1">
                <a:solidFill>
                  <a:schemeClr val="tx1"/>
                </a:solidFill>
                <a:latin typeface="Courier New" pitchFamily="49" charset="0"/>
              </a:rPr>
              <a:t>WHERE employee_id = 200;</a:t>
            </a:r>
          </a:p>
        </p:txBody>
      </p:sp>
      <p:pic>
        <p:nvPicPr>
          <p:cNvPr id="349190" name="Picture 6" descr="D:\10iR1_SPOC\10iR1_Server_Manageability\eStudy\DWH\symbo004.gif"/>
          <p:cNvPicPr>
            <a:picLocks noChangeAspect="1" noChangeArrowheads="1"/>
          </p:cNvPicPr>
          <p:nvPr/>
        </p:nvPicPr>
        <p:blipFill>
          <a:blip r:embed="rId3" cstate="print"/>
          <a:srcRect/>
          <a:stretch>
            <a:fillRect/>
          </a:stretch>
        </p:blipFill>
        <p:spPr bwMode="gray">
          <a:xfrm>
            <a:off x="7007225" y="4110038"/>
            <a:ext cx="755650" cy="814387"/>
          </a:xfrm>
          <a:prstGeom prst="rect">
            <a:avLst/>
          </a:prstGeom>
          <a:noFill/>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6" name="Rectangle 4"/>
          <p:cNvSpPr>
            <a:spLocks noGrp="1" noChangeArrowheads="1"/>
          </p:cNvSpPr>
          <p:nvPr>
            <p:ph type="title"/>
          </p:nvPr>
        </p:nvSpPr>
        <p:spPr/>
        <p:txBody>
          <a:bodyPr/>
          <a:lstStyle/>
          <a:p>
            <a:r>
              <a:rPr lang="en-US"/>
              <a:t>FGA Guidelines</a:t>
            </a:r>
          </a:p>
        </p:txBody>
      </p:sp>
      <p:sp>
        <p:nvSpPr>
          <p:cNvPr id="351237" name="Rectangle 5"/>
          <p:cNvSpPr>
            <a:spLocks noGrp="1" noChangeArrowheads="1"/>
          </p:cNvSpPr>
          <p:nvPr>
            <p:ph type="body" idx="1"/>
          </p:nvPr>
        </p:nvSpPr>
        <p:spPr>
          <a:xfrm>
            <a:off x="609600" y="1676400"/>
            <a:ext cx="7918450" cy="4445000"/>
          </a:xfrm>
        </p:spPr>
        <p:txBody>
          <a:bodyPr/>
          <a:lstStyle/>
          <a:p>
            <a:pPr lvl="1"/>
            <a:r>
              <a:rPr lang="en-US"/>
              <a:t>To audit all rows, use a </a:t>
            </a:r>
            <a:r>
              <a:rPr lang="en-US">
                <a:latin typeface="Courier New" pitchFamily="49" charset="0"/>
              </a:rPr>
              <a:t>null</a:t>
            </a:r>
            <a:r>
              <a:rPr lang="en-US"/>
              <a:t> audit condition.</a:t>
            </a:r>
          </a:p>
          <a:p>
            <a:pPr lvl="1"/>
            <a:r>
              <a:rPr lang="en-US"/>
              <a:t>To audit all statements, use a </a:t>
            </a:r>
            <a:r>
              <a:rPr lang="en-US">
                <a:latin typeface="Courier New" pitchFamily="49" charset="0"/>
              </a:rPr>
              <a:t>null</a:t>
            </a:r>
            <a:r>
              <a:rPr lang="en-US"/>
              <a:t> audit column.</a:t>
            </a:r>
            <a:endParaRPr lang="en-US">
              <a:latin typeface="Courier New" pitchFamily="49" charset="0"/>
            </a:endParaRPr>
          </a:p>
          <a:p>
            <a:pPr lvl="1"/>
            <a:r>
              <a:rPr lang="en-US"/>
              <a:t>Policy names must be unique.</a:t>
            </a:r>
          </a:p>
          <a:p>
            <a:pPr lvl="1"/>
            <a:r>
              <a:rPr lang="en-US"/>
              <a:t>The audited table or view must already exist when you create the policy.</a:t>
            </a:r>
          </a:p>
          <a:p>
            <a:pPr lvl="1"/>
            <a:r>
              <a:rPr lang="en-US"/>
              <a:t>If the audit condition syntax is invalid, an </a:t>
            </a:r>
            <a:br>
              <a:rPr lang="en-US"/>
            </a:br>
            <a:r>
              <a:rPr lang="en-US">
                <a:latin typeface="Courier New" pitchFamily="49" charset="0"/>
              </a:rPr>
              <a:t>ORA-28112</a:t>
            </a:r>
            <a:r>
              <a:rPr lang="en-US"/>
              <a:t> error is raised when the audited object is accessed.</a:t>
            </a:r>
          </a:p>
          <a:p>
            <a:pPr lvl="1"/>
            <a:r>
              <a:rPr lang="en-US"/>
              <a:t>If the audited column does not exist in the table, no rows are audited.</a:t>
            </a:r>
          </a:p>
          <a:p>
            <a:pPr lvl="1"/>
            <a:r>
              <a:rPr lang="en-US"/>
              <a:t>If the event handler does not exist, no error is returned and the audit record is still created.</a:t>
            </a: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6" name="Rectangle 6"/>
          <p:cNvSpPr>
            <a:spLocks noGrp="1" noChangeArrowheads="1"/>
          </p:cNvSpPr>
          <p:nvPr>
            <p:ph type="title"/>
          </p:nvPr>
        </p:nvSpPr>
        <p:spPr/>
        <p:txBody>
          <a:bodyPr/>
          <a:lstStyle/>
          <a:p>
            <a:r>
              <a:rPr lang="en-US"/>
              <a:t>DBA Auditing</a:t>
            </a:r>
          </a:p>
        </p:txBody>
      </p:sp>
      <p:sp>
        <p:nvSpPr>
          <p:cNvPr id="353287" name="Rectangle 7"/>
          <p:cNvSpPr>
            <a:spLocks noGrp="1" noChangeArrowheads="1"/>
          </p:cNvSpPr>
          <p:nvPr>
            <p:ph type="body" idx="1"/>
          </p:nvPr>
        </p:nvSpPr>
        <p:spPr>
          <a:xfrm>
            <a:off x="609600" y="1676400"/>
            <a:ext cx="7918450" cy="2514600"/>
          </a:xfrm>
        </p:spPr>
        <p:txBody>
          <a:bodyPr/>
          <a:lstStyle/>
          <a:p>
            <a:pPr>
              <a:lnSpc>
                <a:spcPct val="95000"/>
              </a:lnSpc>
            </a:pPr>
            <a:r>
              <a:rPr lang="en-US"/>
              <a:t>Users with </a:t>
            </a:r>
            <a:r>
              <a:rPr lang="en-US">
                <a:latin typeface="Courier New" pitchFamily="49" charset="0"/>
              </a:rPr>
              <a:t>SYSDBA</a:t>
            </a:r>
            <a:r>
              <a:rPr lang="en-US"/>
              <a:t> or </a:t>
            </a:r>
            <a:r>
              <a:rPr lang="en-US">
                <a:latin typeface="Courier New" pitchFamily="49" charset="0"/>
              </a:rPr>
              <a:t>SYSOPER</a:t>
            </a:r>
            <a:r>
              <a:rPr lang="en-US"/>
              <a:t> privileges</a:t>
            </a:r>
            <a:br>
              <a:rPr lang="en-US"/>
            </a:br>
            <a:r>
              <a:rPr lang="en-US"/>
              <a:t>can connect when the database is closed.</a:t>
            </a:r>
            <a:endParaRPr lang="en-US">
              <a:latin typeface="Courier New" pitchFamily="49" charset="0"/>
            </a:endParaRPr>
          </a:p>
          <a:p>
            <a:pPr lvl="1">
              <a:lnSpc>
                <a:spcPct val="95000"/>
              </a:lnSpc>
            </a:pPr>
            <a:r>
              <a:rPr lang="en-US"/>
              <a:t>Audit trail must be stored outside the database.</a:t>
            </a:r>
          </a:p>
          <a:p>
            <a:pPr lvl="1">
              <a:lnSpc>
                <a:spcPct val="95000"/>
              </a:lnSpc>
            </a:pPr>
            <a:r>
              <a:rPr lang="en-US"/>
              <a:t>Connections as </a:t>
            </a:r>
            <a:r>
              <a:rPr lang="en-US">
                <a:latin typeface="Courier New" pitchFamily="49" charset="0"/>
              </a:rPr>
              <a:t>SYSDBA</a:t>
            </a:r>
            <a:r>
              <a:rPr lang="en-US"/>
              <a:t> or </a:t>
            </a:r>
            <a:r>
              <a:rPr lang="en-US">
                <a:latin typeface="Courier New" pitchFamily="49" charset="0"/>
              </a:rPr>
              <a:t>SYSOPER</a:t>
            </a:r>
            <a:r>
              <a:rPr lang="en-US"/>
              <a:t> are always audited.</a:t>
            </a:r>
          </a:p>
          <a:p>
            <a:pPr lvl="1">
              <a:lnSpc>
                <a:spcPct val="95000"/>
              </a:lnSpc>
            </a:pPr>
            <a:r>
              <a:rPr lang="en-US"/>
              <a:t>You can enable additional auditing of </a:t>
            </a:r>
            <a:r>
              <a:rPr lang="en-US">
                <a:latin typeface="Courier New" pitchFamily="49" charset="0"/>
              </a:rPr>
              <a:t>SYSDBA</a:t>
            </a:r>
            <a:r>
              <a:rPr lang="en-US"/>
              <a:t> or </a:t>
            </a:r>
            <a:r>
              <a:rPr lang="en-US">
                <a:latin typeface="Courier New" pitchFamily="49" charset="0"/>
              </a:rPr>
              <a:t>SYSOPER</a:t>
            </a:r>
            <a:r>
              <a:rPr lang="en-US"/>
              <a:t> actions with </a:t>
            </a:r>
            <a:r>
              <a:rPr lang="en-US">
                <a:latin typeface="Courier New" pitchFamily="49" charset="0"/>
              </a:rPr>
              <a:t>audit_sys_operations</a:t>
            </a:r>
            <a:r>
              <a:rPr lang="en-US"/>
              <a:t>.</a:t>
            </a:r>
          </a:p>
          <a:p>
            <a:pPr lvl="1">
              <a:lnSpc>
                <a:spcPct val="95000"/>
              </a:lnSpc>
            </a:pPr>
            <a:r>
              <a:rPr lang="en-US"/>
              <a:t>You can control the audit trail with </a:t>
            </a:r>
            <a:r>
              <a:rPr lang="en-US">
                <a:latin typeface="Courier New" pitchFamily="49" charset="0"/>
              </a:rPr>
              <a:t>audit_file_dest</a:t>
            </a:r>
            <a:r>
              <a:rPr lang="en-US"/>
              <a:t>.</a:t>
            </a:r>
            <a:r>
              <a:rPr lang="en-US">
                <a:latin typeface="Times New Roman" pitchFamily="18" charset="0"/>
              </a:rPr>
              <a:t> </a:t>
            </a:r>
          </a:p>
        </p:txBody>
      </p:sp>
      <p:pic>
        <p:nvPicPr>
          <p:cNvPr id="353284" name="Picture 4" descr="C:\Documents and Settings\jubillin.JUBILLIN-LAP\My Documents\OU_Pictures\conce060_FootPrint.gif"/>
          <p:cNvPicPr>
            <a:picLocks noChangeAspect="1" noChangeArrowheads="1"/>
          </p:cNvPicPr>
          <p:nvPr/>
        </p:nvPicPr>
        <p:blipFill>
          <a:blip r:embed="rId3" cstate="print"/>
          <a:srcRect/>
          <a:stretch>
            <a:fillRect/>
          </a:stretch>
        </p:blipFill>
        <p:spPr bwMode="gray">
          <a:xfrm>
            <a:off x="6069013" y="4924425"/>
            <a:ext cx="1247775" cy="1247775"/>
          </a:xfrm>
          <a:prstGeom prst="rect">
            <a:avLst/>
          </a:prstGeom>
          <a:noFill/>
        </p:spPr>
      </p:pic>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3" name="Rectangle 1029"/>
          <p:cNvSpPr>
            <a:spLocks noGrp="1" noChangeArrowheads="1"/>
          </p:cNvSpPr>
          <p:nvPr>
            <p:ph type="title"/>
          </p:nvPr>
        </p:nvSpPr>
        <p:spPr/>
        <p:txBody>
          <a:bodyPr/>
          <a:lstStyle/>
          <a:p>
            <a:r>
              <a:rPr lang="en-US"/>
              <a:t>Maintaining the Audit Trail</a:t>
            </a:r>
            <a:endParaRPr lang="en-US" i="1" u="sng">
              <a:solidFill>
                <a:srgbClr val="0000FF"/>
              </a:solidFill>
            </a:endParaRPr>
          </a:p>
        </p:txBody>
      </p:sp>
      <p:sp>
        <p:nvSpPr>
          <p:cNvPr id="355334" name="Rectangle 1030"/>
          <p:cNvSpPr>
            <a:spLocks noGrp="1" noChangeArrowheads="1"/>
          </p:cNvSpPr>
          <p:nvPr>
            <p:ph type="body" idx="1"/>
          </p:nvPr>
        </p:nvSpPr>
        <p:spPr>
          <a:xfrm>
            <a:off x="609600" y="1676400"/>
            <a:ext cx="7918450" cy="2301875"/>
          </a:xfrm>
        </p:spPr>
        <p:txBody>
          <a:bodyPr/>
          <a:lstStyle/>
          <a:p>
            <a:r>
              <a:rPr lang="en-US"/>
              <a:t>The audit trail should be maintained with the following</a:t>
            </a:r>
            <a:br>
              <a:rPr lang="en-US"/>
            </a:br>
            <a:r>
              <a:rPr lang="en-US"/>
              <a:t>best-practice guidelines:</a:t>
            </a:r>
          </a:p>
          <a:p>
            <a:pPr lvl="1"/>
            <a:r>
              <a:rPr lang="en-US"/>
              <a:t>Review and store old records.</a:t>
            </a:r>
          </a:p>
          <a:p>
            <a:pPr lvl="1"/>
            <a:r>
              <a:rPr lang="en-US"/>
              <a:t>Prevent storage problems.</a:t>
            </a:r>
          </a:p>
          <a:p>
            <a:pPr lvl="1"/>
            <a:r>
              <a:rPr lang="en-US"/>
              <a:t>Avoid loss of records.</a:t>
            </a:r>
          </a:p>
          <a:p>
            <a:r>
              <a:rPr lang="en-US"/>
              <a:t> </a:t>
            </a:r>
          </a:p>
        </p:txBody>
      </p:sp>
      <p:pic>
        <p:nvPicPr>
          <p:cNvPr id="355332" name="Picture 1028" descr="C:\Documents and Settings\jubillin\My Documents\OU_Pictures\house088_pallet.gif"/>
          <p:cNvPicPr>
            <a:picLocks noChangeAspect="1" noChangeArrowheads="1"/>
          </p:cNvPicPr>
          <p:nvPr/>
        </p:nvPicPr>
        <p:blipFill>
          <a:blip r:embed="rId3" cstate="print"/>
          <a:srcRect/>
          <a:stretch>
            <a:fillRect/>
          </a:stretch>
        </p:blipFill>
        <p:spPr bwMode="gray">
          <a:xfrm>
            <a:off x="6172200" y="4267200"/>
            <a:ext cx="1682750" cy="1752600"/>
          </a:xfrm>
          <a:prstGeom prst="rect">
            <a:avLst/>
          </a:prstGeom>
          <a:noFill/>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82" name="Rectangle 6"/>
          <p:cNvSpPr>
            <a:spLocks noGrp="1" noChangeArrowheads="1"/>
          </p:cNvSpPr>
          <p:nvPr>
            <p:ph type="title"/>
          </p:nvPr>
        </p:nvSpPr>
        <p:spPr/>
        <p:txBody>
          <a:bodyPr/>
          <a:lstStyle/>
          <a:p>
            <a:r>
              <a:rPr lang="en-US"/>
              <a:t>Security Updates</a:t>
            </a:r>
          </a:p>
        </p:txBody>
      </p:sp>
      <p:sp>
        <p:nvSpPr>
          <p:cNvPr id="357383" name="Rectangle 7"/>
          <p:cNvSpPr>
            <a:spLocks noGrp="1" noChangeArrowheads="1"/>
          </p:cNvSpPr>
          <p:nvPr>
            <p:ph type="body" idx="1"/>
          </p:nvPr>
        </p:nvSpPr>
        <p:spPr>
          <a:xfrm>
            <a:off x="609600" y="1676400"/>
            <a:ext cx="7918450" cy="2436813"/>
          </a:xfrm>
        </p:spPr>
        <p:txBody>
          <a:bodyPr/>
          <a:lstStyle/>
          <a:p>
            <a:pPr lvl="1"/>
            <a:r>
              <a:rPr lang="en-US"/>
              <a:t>Oracle posts Critical Patch Update information on the</a:t>
            </a:r>
            <a:br>
              <a:rPr lang="en-US"/>
            </a:br>
            <a:r>
              <a:rPr lang="en-US"/>
              <a:t>Oracle Technology Network (OTN) site at:</a:t>
            </a:r>
            <a:br>
              <a:rPr lang="en-US"/>
            </a:br>
            <a:r>
              <a:rPr lang="en-US">
                <a:solidFill>
                  <a:srgbClr val="0000FF"/>
                </a:solidFill>
                <a:latin typeface="Courier New" pitchFamily="49" charset="0"/>
              </a:rPr>
              <a:t>http://www.oracle.com/technology/deploy/</a:t>
            </a:r>
            <a:br>
              <a:rPr lang="en-US">
                <a:solidFill>
                  <a:srgbClr val="0000FF"/>
                </a:solidFill>
                <a:latin typeface="Courier New" pitchFamily="49" charset="0"/>
              </a:rPr>
            </a:br>
            <a:r>
              <a:rPr lang="en-US">
                <a:solidFill>
                  <a:srgbClr val="0000FF"/>
                </a:solidFill>
                <a:latin typeface="Courier New" pitchFamily="49" charset="0"/>
              </a:rPr>
              <a:t>security/alerts.htm</a:t>
            </a:r>
          </a:p>
          <a:p>
            <a:pPr lvl="1"/>
            <a:r>
              <a:rPr lang="en-US"/>
              <a:t>Oracle database administrators and developers can also subscribe to email notification of security updates from this OTN page.</a:t>
            </a:r>
          </a:p>
        </p:txBody>
      </p:sp>
      <p:pic>
        <p:nvPicPr>
          <p:cNvPr id="357380" name="Picture 4" descr="C:\Documents and Settings\jubillin.JUBILLIN-LAP\My Documents\My Pictures\conce043.gif"/>
          <p:cNvPicPr>
            <a:picLocks noChangeAspect="1" noChangeArrowheads="1"/>
          </p:cNvPicPr>
          <p:nvPr/>
        </p:nvPicPr>
        <p:blipFill>
          <a:blip r:embed="rId3" cstate="print"/>
          <a:srcRect/>
          <a:stretch>
            <a:fillRect/>
          </a:stretch>
        </p:blipFill>
        <p:spPr bwMode="gray">
          <a:xfrm>
            <a:off x="3762375" y="4746625"/>
            <a:ext cx="1543050" cy="1450975"/>
          </a:xfrm>
          <a:prstGeom prst="rect">
            <a:avLst/>
          </a:prstGeom>
          <a:noFill/>
        </p:spPr>
      </p:pic>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29" name="Rectangle 5"/>
          <p:cNvSpPr>
            <a:spLocks noGrp="1" noChangeArrowheads="1"/>
          </p:cNvSpPr>
          <p:nvPr>
            <p:ph type="title"/>
          </p:nvPr>
        </p:nvSpPr>
        <p:spPr/>
        <p:txBody>
          <a:bodyPr/>
          <a:lstStyle/>
          <a:p>
            <a:r>
              <a:rPr lang="en-US"/>
              <a:t>Applying Security Patches</a:t>
            </a:r>
          </a:p>
        </p:txBody>
      </p:sp>
      <p:sp>
        <p:nvSpPr>
          <p:cNvPr id="359430" name="Rectangle 6"/>
          <p:cNvSpPr>
            <a:spLocks noGrp="1" noChangeArrowheads="1"/>
          </p:cNvSpPr>
          <p:nvPr>
            <p:ph type="body" idx="1"/>
          </p:nvPr>
        </p:nvSpPr>
        <p:spPr>
          <a:xfrm>
            <a:off x="609600" y="1676400"/>
            <a:ext cx="7918450" cy="1163638"/>
          </a:xfrm>
        </p:spPr>
        <p:txBody>
          <a:bodyPr/>
          <a:lstStyle/>
          <a:p>
            <a:pPr lvl="1"/>
            <a:r>
              <a:rPr lang="en-US"/>
              <a:t>Use the Critical Patch Update process.</a:t>
            </a:r>
          </a:p>
          <a:p>
            <a:pPr lvl="1"/>
            <a:r>
              <a:rPr lang="en-US"/>
              <a:t>Apply all security patches and workarounds.</a:t>
            </a:r>
          </a:p>
          <a:p>
            <a:pPr lvl="1"/>
            <a:r>
              <a:rPr lang="en-US"/>
              <a:t>Contact the Oracle Security product team.</a:t>
            </a:r>
          </a:p>
        </p:txBody>
      </p:sp>
      <p:pic>
        <p:nvPicPr>
          <p:cNvPr id="359428" name="Picture 4" descr="C:\My_Data\Graphics\datab015.gif"/>
          <p:cNvPicPr>
            <a:picLocks noChangeAspect="1" noChangeArrowheads="1"/>
          </p:cNvPicPr>
          <p:nvPr/>
        </p:nvPicPr>
        <p:blipFill>
          <a:blip r:embed="rId3" cstate="print"/>
          <a:srcRect/>
          <a:stretch>
            <a:fillRect/>
          </a:stretch>
        </p:blipFill>
        <p:spPr bwMode="gray">
          <a:xfrm>
            <a:off x="6232525" y="4403725"/>
            <a:ext cx="1235075" cy="1463675"/>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37" name="Rectangle 13"/>
          <p:cNvSpPr>
            <a:spLocks noGrp="1" noChangeArrowheads="1"/>
          </p:cNvSpPr>
          <p:nvPr>
            <p:ph type="title"/>
          </p:nvPr>
        </p:nvSpPr>
        <p:spPr/>
        <p:txBody>
          <a:bodyPr/>
          <a:lstStyle/>
          <a:p>
            <a:r>
              <a:rPr lang="en-US"/>
              <a:t>Industry Security Requirements</a:t>
            </a:r>
          </a:p>
        </p:txBody>
      </p:sp>
      <p:sp>
        <p:nvSpPr>
          <p:cNvPr id="308238" name="Rectangle 14"/>
          <p:cNvSpPr>
            <a:spLocks noGrp="1" noChangeArrowheads="1"/>
          </p:cNvSpPr>
          <p:nvPr>
            <p:ph type="body" idx="1"/>
          </p:nvPr>
        </p:nvSpPr>
        <p:spPr>
          <a:xfrm>
            <a:off x="609600" y="1676400"/>
            <a:ext cx="7918450" cy="3257550"/>
          </a:xfrm>
        </p:spPr>
        <p:txBody>
          <a:bodyPr/>
          <a:lstStyle/>
          <a:p>
            <a:pPr lvl="1"/>
            <a:r>
              <a:rPr lang="en-US"/>
              <a:t>Legal:</a:t>
            </a:r>
          </a:p>
          <a:p>
            <a:pPr lvl="2"/>
            <a:r>
              <a:rPr lang="en-US"/>
              <a:t>Sarbanes-Oxley Act (SOX)</a:t>
            </a:r>
          </a:p>
          <a:p>
            <a:pPr lvl="2"/>
            <a:r>
              <a:rPr lang="en-US"/>
              <a:t>Health Information Portability and Accountability Act (HIPAA)</a:t>
            </a:r>
          </a:p>
          <a:p>
            <a:pPr lvl="2"/>
            <a:r>
              <a:rPr lang="en-US"/>
              <a:t>India Information Technology Act </a:t>
            </a:r>
          </a:p>
          <a:p>
            <a:pPr lvl="2"/>
            <a:r>
              <a:rPr lang="en-US"/>
              <a:t>UK Data Protection Act</a:t>
            </a:r>
          </a:p>
          <a:p>
            <a:pPr lvl="2"/>
            <a:r>
              <a:rPr lang="en-US"/>
              <a:t>EU Data Directive 95/46/EC</a:t>
            </a:r>
          </a:p>
          <a:p>
            <a:pPr lvl="2"/>
            <a:r>
              <a:rPr lang="en-US"/>
              <a:t>Norwegian Personal Data Act </a:t>
            </a:r>
          </a:p>
          <a:p>
            <a:pPr lvl="1"/>
            <a:r>
              <a:rPr lang="en-US"/>
              <a:t>Auditing</a:t>
            </a:r>
          </a:p>
        </p:txBody>
      </p:sp>
      <p:sp>
        <p:nvSpPr>
          <p:cNvPr id="308229" name="Line 5"/>
          <p:cNvSpPr>
            <a:spLocks noChangeShapeType="1"/>
          </p:cNvSpPr>
          <p:nvPr/>
        </p:nvSpPr>
        <p:spPr bwMode="gray">
          <a:xfrm>
            <a:off x="4616450" y="5364163"/>
            <a:ext cx="2470150" cy="0"/>
          </a:xfrm>
          <a:prstGeom prst="line">
            <a:avLst/>
          </a:prstGeom>
          <a:noFill/>
          <a:ln w="28575">
            <a:solidFill>
              <a:schemeClr val="tx1"/>
            </a:solidFill>
            <a:round/>
            <a:headEnd/>
            <a:tailEnd type="triangle" w="sm" len="sm"/>
          </a:ln>
          <a:effectLst/>
        </p:spPr>
        <p:txBody>
          <a:bodyPr lIns="12700" tIns="12700" rIns="12700" bIns="12700">
            <a:spAutoFit/>
          </a:bodyPr>
          <a:lstStyle/>
          <a:p>
            <a:endParaRPr lang="en-US"/>
          </a:p>
        </p:txBody>
      </p:sp>
      <p:pic>
        <p:nvPicPr>
          <p:cNvPr id="308230" name="Picture 6" descr="Dbase, Solid gray"/>
          <p:cNvPicPr>
            <a:picLocks noChangeAspect="1" noChangeArrowheads="1"/>
          </p:cNvPicPr>
          <p:nvPr/>
        </p:nvPicPr>
        <p:blipFill>
          <a:blip r:embed="rId3" cstate="print"/>
          <a:srcRect/>
          <a:stretch>
            <a:fillRect/>
          </a:stretch>
        </p:blipFill>
        <p:spPr bwMode="gray">
          <a:xfrm>
            <a:off x="7086600" y="4630738"/>
            <a:ext cx="1143000" cy="1465262"/>
          </a:xfrm>
          <a:prstGeom prst="rect">
            <a:avLst/>
          </a:prstGeom>
          <a:noFill/>
        </p:spPr>
      </p:pic>
      <p:pic>
        <p:nvPicPr>
          <p:cNvPr id="308231" name="Picture 7" descr="Padlock, Locked, Household, Security"/>
          <p:cNvPicPr>
            <a:picLocks noChangeAspect="1" noChangeArrowheads="1"/>
          </p:cNvPicPr>
          <p:nvPr/>
        </p:nvPicPr>
        <p:blipFill>
          <a:blip r:embed="rId4" cstate="print"/>
          <a:srcRect/>
          <a:stretch>
            <a:fillRect/>
          </a:stretch>
        </p:blipFill>
        <p:spPr bwMode="gray">
          <a:xfrm>
            <a:off x="7404100" y="5046663"/>
            <a:ext cx="552450" cy="858837"/>
          </a:xfrm>
          <a:prstGeom prst="rect">
            <a:avLst/>
          </a:prstGeom>
          <a:noFill/>
        </p:spPr>
      </p:pic>
      <p:pic>
        <p:nvPicPr>
          <p:cNvPr id="308233" name="Picture 9" descr="Key, Lock, Household"/>
          <p:cNvPicPr>
            <a:picLocks noChangeAspect="1" noChangeArrowheads="1"/>
          </p:cNvPicPr>
          <p:nvPr/>
        </p:nvPicPr>
        <p:blipFill>
          <a:blip r:embed="rId5" cstate="print"/>
          <a:srcRect/>
          <a:stretch>
            <a:fillRect/>
          </a:stretch>
        </p:blipFill>
        <p:spPr bwMode="gray">
          <a:xfrm>
            <a:off x="5686425" y="5097463"/>
            <a:ext cx="685800" cy="531812"/>
          </a:xfrm>
          <a:prstGeom prst="rect">
            <a:avLst/>
          </a:prstGeom>
          <a:noFill/>
        </p:spPr>
      </p:pic>
      <p:pic>
        <p:nvPicPr>
          <p:cNvPr id="308241" name="Picture 17" descr="People: Person, User, Blue"/>
          <p:cNvPicPr>
            <a:picLocks noChangeAspect="1" noChangeArrowheads="1"/>
          </p:cNvPicPr>
          <p:nvPr/>
        </p:nvPicPr>
        <p:blipFill>
          <a:blip r:embed="rId6" cstate="print"/>
          <a:srcRect/>
          <a:stretch>
            <a:fillRect/>
          </a:stretch>
        </p:blipFill>
        <p:spPr bwMode="gray">
          <a:xfrm>
            <a:off x="3462338" y="4570413"/>
            <a:ext cx="1600200" cy="1589087"/>
          </a:xfrm>
          <a:prstGeom prst="rect">
            <a:avLst/>
          </a:prstGeom>
          <a:noFill/>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477" name="Rectangle 3077"/>
          <p:cNvSpPr>
            <a:spLocks noGrp="1" noChangeArrowheads="1"/>
          </p:cNvSpPr>
          <p:nvPr>
            <p:ph type="title"/>
          </p:nvPr>
        </p:nvSpPr>
        <p:spPr/>
        <p:txBody>
          <a:bodyPr/>
          <a:lstStyle/>
          <a:p>
            <a:r>
              <a:rPr lang="en-US"/>
              <a:t>Summary</a:t>
            </a:r>
          </a:p>
        </p:txBody>
      </p:sp>
      <p:sp>
        <p:nvSpPr>
          <p:cNvPr id="361478" name="Rectangle 3078"/>
          <p:cNvSpPr>
            <a:spLocks noGrp="1" noChangeArrowheads="1"/>
          </p:cNvSpPr>
          <p:nvPr>
            <p:ph type="body" idx="1"/>
          </p:nvPr>
        </p:nvSpPr>
        <p:spPr>
          <a:xfrm>
            <a:off x="609600" y="1676400"/>
            <a:ext cx="7918450" cy="2770188"/>
          </a:xfrm>
        </p:spPr>
        <p:txBody>
          <a:bodyPr/>
          <a:lstStyle/>
          <a:p>
            <a:r>
              <a:rPr lang="en-US"/>
              <a:t>In this lesson, you should have learned how to:</a:t>
            </a:r>
          </a:p>
          <a:p>
            <a:pPr lvl="1"/>
            <a:r>
              <a:rPr lang="en-US"/>
              <a:t>Describe DBA responsibilities for security</a:t>
            </a:r>
          </a:p>
          <a:p>
            <a:pPr lvl="1"/>
            <a:r>
              <a:rPr lang="en-US"/>
              <a:t>Apply the principle of least privilege</a:t>
            </a:r>
          </a:p>
          <a:p>
            <a:pPr lvl="1"/>
            <a:r>
              <a:rPr lang="en-US"/>
              <a:t>Enable standard database auditing</a:t>
            </a:r>
          </a:p>
          <a:p>
            <a:pPr lvl="1"/>
            <a:r>
              <a:rPr lang="en-US"/>
              <a:t>Specify audit options </a:t>
            </a:r>
          </a:p>
          <a:p>
            <a:pPr lvl="1"/>
            <a:r>
              <a:rPr lang="en-US"/>
              <a:t>Review audit information</a:t>
            </a:r>
          </a:p>
          <a:p>
            <a:pPr lvl="1"/>
            <a:r>
              <a:rPr lang="en-US"/>
              <a:t>Maintain the audit trail</a:t>
            </a:r>
          </a:p>
        </p:txBody>
      </p:sp>
      <p:pic>
        <p:nvPicPr>
          <p:cNvPr id="361476" name="Picture 3076" descr="C:\Documents and Settings\jubillin.JUBILLIN-LAP\My Documents\My Pictures\conce038.gif"/>
          <p:cNvPicPr>
            <a:picLocks noChangeAspect="1" noChangeArrowheads="1"/>
          </p:cNvPicPr>
          <p:nvPr/>
        </p:nvPicPr>
        <p:blipFill>
          <a:blip r:embed="rId3" cstate="print"/>
          <a:srcRect/>
          <a:stretch>
            <a:fillRect/>
          </a:stretch>
        </p:blipFill>
        <p:spPr bwMode="gray">
          <a:xfrm>
            <a:off x="6781800" y="4518025"/>
            <a:ext cx="1085850" cy="1577975"/>
          </a:xfrm>
          <a:prstGeom prst="rect">
            <a:avLst/>
          </a:prstGeom>
          <a:noFill/>
        </p:spPr>
      </p:pic>
    </p:spTree>
  </p:cSld>
  <p:clrMapOvr>
    <a:masterClrMapping/>
  </p:clrMapOvr>
  <p:transition spd="slow"/>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524" name="Rectangle 4"/>
          <p:cNvSpPr>
            <a:spLocks noGrp="1" noChangeArrowheads="1"/>
          </p:cNvSpPr>
          <p:nvPr>
            <p:ph type="title"/>
          </p:nvPr>
        </p:nvSpPr>
        <p:spPr/>
        <p:txBody>
          <a:bodyPr/>
          <a:lstStyle/>
          <a:p>
            <a:r>
              <a:rPr lang="en-US"/>
              <a:t>Practice 11 Overview: </a:t>
            </a:r>
            <a:br>
              <a:rPr lang="en-US"/>
            </a:br>
            <a:r>
              <a:rPr lang="en-US"/>
              <a:t>Implementing Oracle Database Security</a:t>
            </a:r>
          </a:p>
        </p:txBody>
      </p:sp>
      <p:sp>
        <p:nvSpPr>
          <p:cNvPr id="363525" name="Rectangle 5"/>
          <p:cNvSpPr>
            <a:spLocks noGrp="1" noChangeArrowheads="1"/>
          </p:cNvSpPr>
          <p:nvPr>
            <p:ph type="body" idx="1"/>
          </p:nvPr>
        </p:nvSpPr>
        <p:spPr>
          <a:xfrm>
            <a:off x="609600" y="1676400"/>
            <a:ext cx="7918450" cy="2368550"/>
          </a:xfrm>
        </p:spPr>
        <p:txBody>
          <a:bodyPr/>
          <a:lstStyle/>
          <a:p>
            <a:r>
              <a:rPr lang="en-US"/>
              <a:t>This practice covers the following topics:	</a:t>
            </a:r>
          </a:p>
          <a:p>
            <a:pPr lvl="1"/>
            <a:r>
              <a:rPr lang="en-US"/>
              <a:t>Enabling standard database auditing</a:t>
            </a:r>
          </a:p>
          <a:p>
            <a:pPr lvl="1"/>
            <a:r>
              <a:rPr lang="en-US"/>
              <a:t>Specifying audit options for the </a:t>
            </a:r>
            <a:r>
              <a:rPr lang="en-US">
                <a:latin typeface="Courier New" pitchFamily="49" charset="0"/>
              </a:rPr>
              <a:t>HR.JOBS</a:t>
            </a:r>
            <a:r>
              <a:rPr lang="en-US"/>
              <a:t> table</a:t>
            </a:r>
          </a:p>
          <a:p>
            <a:pPr lvl="1"/>
            <a:r>
              <a:rPr lang="en-US"/>
              <a:t>Updating the table</a:t>
            </a:r>
          </a:p>
          <a:p>
            <a:pPr lvl="1"/>
            <a:r>
              <a:rPr lang="en-US"/>
              <a:t>Reviewing audit information</a:t>
            </a:r>
          </a:p>
          <a:p>
            <a:pPr lvl="1"/>
            <a:r>
              <a:rPr lang="en-US"/>
              <a:t>Maintaining the audit trail</a:t>
            </a: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0274" name="Rectangle 2"/>
          <p:cNvSpPr>
            <a:spLocks noGrp="1" noChangeArrowheads="1"/>
          </p:cNvSpPr>
          <p:nvPr>
            <p:ph type="title"/>
          </p:nvPr>
        </p:nvSpPr>
        <p:spPr/>
        <p:txBody>
          <a:bodyPr/>
          <a:lstStyle/>
          <a:p>
            <a:r>
              <a:rPr lang="en-US"/>
              <a:t>Security Requirements</a:t>
            </a:r>
            <a:br>
              <a:rPr lang="en-US"/>
            </a:br>
            <a:r>
              <a:rPr lang="en-US"/>
              <a:t>Full Notes Page</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4" name="Rectangle 4"/>
          <p:cNvSpPr>
            <a:spLocks noGrp="1" noChangeArrowheads="1"/>
          </p:cNvSpPr>
          <p:nvPr>
            <p:ph type="title"/>
          </p:nvPr>
        </p:nvSpPr>
        <p:spPr/>
        <p:txBody>
          <a:bodyPr/>
          <a:lstStyle/>
          <a:p>
            <a:r>
              <a:rPr lang="en-US"/>
              <a:t>Separation of Responsibilities</a:t>
            </a:r>
          </a:p>
        </p:txBody>
      </p:sp>
      <p:sp>
        <p:nvSpPr>
          <p:cNvPr id="312325" name="Rectangle 5"/>
          <p:cNvSpPr>
            <a:spLocks noGrp="1" noChangeArrowheads="1"/>
          </p:cNvSpPr>
          <p:nvPr>
            <p:ph type="body" idx="1"/>
          </p:nvPr>
        </p:nvSpPr>
        <p:spPr>
          <a:xfrm>
            <a:off x="609600" y="1676400"/>
            <a:ext cx="7918450" cy="3032125"/>
          </a:xfrm>
        </p:spPr>
        <p:txBody>
          <a:bodyPr/>
          <a:lstStyle/>
          <a:p>
            <a:pPr lvl="1"/>
            <a:r>
              <a:rPr lang="en-US"/>
              <a:t>Users with DBA privileges must be trusted.</a:t>
            </a:r>
          </a:p>
          <a:p>
            <a:pPr lvl="2"/>
            <a:r>
              <a:rPr lang="en-US"/>
              <a:t>Abuse of trust</a:t>
            </a:r>
          </a:p>
          <a:p>
            <a:pPr lvl="2"/>
            <a:r>
              <a:rPr lang="en-US"/>
              <a:t>Audit trails protecting the trusted position</a:t>
            </a:r>
          </a:p>
          <a:p>
            <a:pPr lvl="1"/>
            <a:r>
              <a:rPr lang="en-US"/>
              <a:t>DBA responsibilities must be shared.</a:t>
            </a:r>
          </a:p>
          <a:p>
            <a:pPr lvl="1"/>
            <a:r>
              <a:rPr lang="en-US"/>
              <a:t>Accounts must never be shared.</a:t>
            </a:r>
          </a:p>
          <a:p>
            <a:pPr lvl="1"/>
            <a:r>
              <a:rPr lang="en-US"/>
              <a:t>The DBA and the system administrator must be different people.</a:t>
            </a:r>
          </a:p>
          <a:p>
            <a:pPr lvl="1"/>
            <a:r>
              <a:rPr lang="en-US"/>
              <a:t>Separate operator and DBA responsibilities.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3" name="Rectangle 5"/>
          <p:cNvSpPr>
            <a:spLocks noGrp="1" noChangeArrowheads="1"/>
          </p:cNvSpPr>
          <p:nvPr>
            <p:ph type="title"/>
          </p:nvPr>
        </p:nvSpPr>
        <p:spPr/>
        <p:txBody>
          <a:bodyPr/>
          <a:lstStyle/>
          <a:p>
            <a:r>
              <a:rPr lang="en-US"/>
              <a:t>Database Security</a:t>
            </a:r>
          </a:p>
        </p:txBody>
      </p:sp>
      <p:sp>
        <p:nvSpPr>
          <p:cNvPr id="314374" name="Rectangle 6"/>
          <p:cNvSpPr>
            <a:spLocks noGrp="1" noChangeArrowheads="1"/>
          </p:cNvSpPr>
          <p:nvPr>
            <p:ph type="body" idx="1"/>
          </p:nvPr>
        </p:nvSpPr>
        <p:spPr/>
        <p:txBody>
          <a:bodyPr/>
          <a:lstStyle/>
          <a:p>
            <a:r>
              <a:rPr lang="en-US"/>
              <a:t>A secure system ensures the confidentiality of the data that it contains. There are several aspects of security:</a:t>
            </a:r>
          </a:p>
          <a:p>
            <a:pPr lvl="1"/>
            <a:r>
              <a:rPr lang="en-US"/>
              <a:t>Restricting access to data and services</a:t>
            </a:r>
          </a:p>
          <a:p>
            <a:pPr lvl="1"/>
            <a:r>
              <a:rPr lang="en-US"/>
              <a:t>Authenticating users</a:t>
            </a:r>
          </a:p>
          <a:p>
            <a:pPr lvl="1"/>
            <a:r>
              <a:rPr lang="en-US"/>
              <a:t>Monitoring for suspicious activity</a:t>
            </a:r>
          </a:p>
        </p:txBody>
      </p:sp>
      <p:pic>
        <p:nvPicPr>
          <p:cNvPr id="314372" name="Picture 4" descr="C:\Documents and Settings\jubillin.JUBILLIN-LAP\My Documents\My Pictures\conce043.gif"/>
          <p:cNvPicPr>
            <a:picLocks noChangeAspect="1" noChangeArrowheads="1"/>
          </p:cNvPicPr>
          <p:nvPr/>
        </p:nvPicPr>
        <p:blipFill>
          <a:blip r:embed="rId3" cstate="print"/>
          <a:srcRect/>
          <a:stretch>
            <a:fillRect/>
          </a:stretch>
        </p:blipFill>
        <p:spPr bwMode="gray">
          <a:xfrm>
            <a:off x="3714750" y="4416425"/>
            <a:ext cx="1543050" cy="1450975"/>
          </a:xfrm>
          <a:prstGeom prst="rect">
            <a:avLst/>
          </a:prstGeom>
          <a:noFill/>
        </p:spPr>
      </p:pic>
    </p:spTree>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6418" name="Rectangle 2"/>
          <p:cNvSpPr>
            <a:spLocks noGrp="1" noChangeArrowheads="1"/>
          </p:cNvSpPr>
          <p:nvPr>
            <p:ph type="title"/>
          </p:nvPr>
        </p:nvSpPr>
        <p:spPr/>
        <p:txBody>
          <a:bodyPr/>
          <a:lstStyle/>
          <a:p>
            <a:r>
              <a:rPr lang="en-US"/>
              <a:t>Database Security</a:t>
            </a:r>
            <a:br>
              <a:rPr lang="en-US"/>
            </a:br>
            <a:r>
              <a:rPr lang="en-US"/>
              <a:t>Full Notes Page</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9" name="Rectangle 5"/>
          <p:cNvSpPr>
            <a:spLocks noGrp="1" noChangeArrowheads="1"/>
          </p:cNvSpPr>
          <p:nvPr>
            <p:ph type="title"/>
          </p:nvPr>
        </p:nvSpPr>
        <p:spPr/>
        <p:txBody>
          <a:bodyPr/>
          <a:lstStyle/>
          <a:p>
            <a:r>
              <a:rPr lang="en-US"/>
              <a:t>Principle of Least Privilege</a:t>
            </a:r>
          </a:p>
        </p:txBody>
      </p:sp>
      <p:sp>
        <p:nvSpPr>
          <p:cNvPr id="318470" name="Rectangle 6"/>
          <p:cNvSpPr>
            <a:spLocks noGrp="1" noChangeArrowheads="1"/>
          </p:cNvSpPr>
          <p:nvPr>
            <p:ph type="body" idx="1"/>
          </p:nvPr>
        </p:nvSpPr>
        <p:spPr>
          <a:xfrm>
            <a:off x="609600" y="1676400"/>
            <a:ext cx="7918450" cy="3373438"/>
          </a:xfrm>
        </p:spPr>
        <p:txBody>
          <a:bodyPr/>
          <a:lstStyle/>
          <a:p>
            <a:pPr lvl="1"/>
            <a:r>
              <a:rPr lang="en-US"/>
              <a:t>Install only required software on the </a:t>
            </a:r>
            <a:br>
              <a:rPr lang="en-US"/>
            </a:br>
            <a:r>
              <a:rPr lang="en-US"/>
              <a:t>machine.</a:t>
            </a:r>
          </a:p>
          <a:p>
            <a:pPr lvl="1"/>
            <a:r>
              <a:rPr lang="en-US"/>
              <a:t>Activate only required services on the machine.</a:t>
            </a:r>
          </a:p>
          <a:p>
            <a:pPr lvl="1"/>
            <a:r>
              <a:rPr lang="en-US"/>
              <a:t>Give OS and database access to only those users that require access.</a:t>
            </a:r>
          </a:p>
          <a:p>
            <a:pPr lvl="1"/>
            <a:r>
              <a:rPr lang="en-US"/>
              <a:t>Limit access to the root or administrator account.</a:t>
            </a:r>
          </a:p>
          <a:p>
            <a:pPr lvl="1"/>
            <a:r>
              <a:rPr lang="en-US"/>
              <a:t>Limit access to the </a:t>
            </a:r>
            <a:r>
              <a:rPr lang="en-US">
                <a:latin typeface="Courier New" pitchFamily="49" charset="0"/>
              </a:rPr>
              <a:t>SYSDBA</a:t>
            </a:r>
            <a:r>
              <a:rPr lang="en-US"/>
              <a:t> and </a:t>
            </a:r>
            <a:r>
              <a:rPr lang="en-US">
                <a:latin typeface="Courier New" pitchFamily="49" charset="0"/>
              </a:rPr>
              <a:t>SYSOPER</a:t>
            </a:r>
            <a:r>
              <a:rPr lang="en-US"/>
              <a:t> accounts.</a:t>
            </a:r>
          </a:p>
          <a:p>
            <a:pPr lvl="1"/>
            <a:r>
              <a:rPr lang="en-US"/>
              <a:t>Limit users’ access to only the database objects that are required to do their jobs.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20" name="Rectangle 8"/>
          <p:cNvSpPr>
            <a:spLocks noGrp="1" noChangeArrowheads="1"/>
          </p:cNvSpPr>
          <p:nvPr>
            <p:ph type="body" idx="1"/>
          </p:nvPr>
        </p:nvSpPr>
        <p:spPr>
          <a:xfrm>
            <a:off x="609600" y="1676400"/>
            <a:ext cx="7918450" cy="2368550"/>
          </a:xfrm>
        </p:spPr>
        <p:txBody>
          <a:bodyPr/>
          <a:lstStyle/>
          <a:p>
            <a:pPr lvl="1"/>
            <a:r>
              <a:rPr lang="en-US"/>
              <a:t>Protect the data dictionary:</a:t>
            </a:r>
          </a:p>
          <a:p>
            <a:r>
              <a:rPr lang="en-US"/>
              <a:t>	</a:t>
            </a:r>
          </a:p>
          <a:p>
            <a:pPr lvl="1"/>
            <a:r>
              <a:rPr lang="en-US"/>
              <a:t>Revoke unnecessary privileges from </a:t>
            </a:r>
            <a:r>
              <a:rPr lang="en-US">
                <a:latin typeface="Courier New" pitchFamily="49" charset="0"/>
              </a:rPr>
              <a:t>PUBLIC</a:t>
            </a:r>
            <a:r>
              <a:rPr lang="en-US"/>
              <a:t>.</a:t>
            </a:r>
          </a:p>
          <a:p>
            <a:pPr lvl="1"/>
            <a:r>
              <a:rPr lang="en-US"/>
              <a:t>Restrict the directories accessible by users.</a:t>
            </a:r>
          </a:p>
          <a:p>
            <a:pPr lvl="1"/>
            <a:r>
              <a:rPr lang="en-US"/>
              <a:t>Limit users with administrative privileges.</a:t>
            </a:r>
          </a:p>
          <a:p>
            <a:pPr lvl="1"/>
            <a:r>
              <a:rPr lang="en-US"/>
              <a:t>Restrict remote database authentication:</a:t>
            </a:r>
          </a:p>
        </p:txBody>
      </p:sp>
      <p:sp>
        <p:nvSpPr>
          <p:cNvPr id="320515" name="Rectangle 3"/>
          <p:cNvSpPr>
            <a:spLocks noChangeArrowheads="1"/>
          </p:cNvSpPr>
          <p:nvPr/>
        </p:nvSpPr>
        <p:spPr bwMode="blackGray">
          <a:xfrm>
            <a:off x="609600" y="2100263"/>
            <a:ext cx="7924800" cy="381000"/>
          </a:xfrm>
          <a:prstGeom prst="rect">
            <a:avLst/>
          </a:prstGeom>
          <a:solidFill>
            <a:srgbClr val="CCCCCC"/>
          </a:solidFill>
          <a:ln w="28575">
            <a:solidFill>
              <a:schemeClr val="tx1"/>
            </a:solidFill>
            <a:miter lim="800000"/>
            <a:headEnd type="none" w="sm" len="sm"/>
            <a:tailEnd type="none" w="sm" len="sm"/>
          </a:ln>
          <a:effectLst/>
        </p:spPr>
        <p:txBody>
          <a:bodyPr wrap="none" anchor="ctr"/>
          <a:lstStyle/>
          <a:p>
            <a:pPr algn="l" defTabSz="228600"/>
            <a:r>
              <a:rPr lang="en-US" sz="1800" b="1">
                <a:solidFill>
                  <a:schemeClr val="bg2"/>
                </a:solidFill>
                <a:latin typeface="Courier New" pitchFamily="49" charset="0"/>
              </a:rPr>
              <a:t>O7_DICTIONARY_ACCESSIBILITY=FALSE</a:t>
            </a:r>
          </a:p>
        </p:txBody>
      </p:sp>
      <p:sp>
        <p:nvSpPr>
          <p:cNvPr id="320516" name="Rectangle 4"/>
          <p:cNvSpPr>
            <a:spLocks noChangeArrowheads="1"/>
          </p:cNvSpPr>
          <p:nvPr/>
        </p:nvSpPr>
        <p:spPr bwMode="blackGray">
          <a:xfrm>
            <a:off x="609600" y="4165600"/>
            <a:ext cx="7924800" cy="381000"/>
          </a:xfrm>
          <a:prstGeom prst="rect">
            <a:avLst/>
          </a:prstGeom>
          <a:solidFill>
            <a:srgbClr val="CCCCCC"/>
          </a:solidFill>
          <a:ln w="28575">
            <a:solidFill>
              <a:schemeClr val="tx1"/>
            </a:solidFill>
            <a:miter lim="800000"/>
            <a:headEnd type="none" w="sm" len="sm"/>
            <a:tailEnd type="none" w="sm" len="sm"/>
          </a:ln>
          <a:effectLst/>
        </p:spPr>
        <p:txBody>
          <a:bodyPr wrap="none" anchor="ctr"/>
          <a:lstStyle/>
          <a:p>
            <a:pPr algn="l" defTabSz="228600"/>
            <a:r>
              <a:rPr lang="en-US" sz="1800" b="1">
                <a:solidFill>
                  <a:schemeClr val="tx1"/>
                </a:solidFill>
                <a:latin typeface="Courier New" pitchFamily="49" charset="0"/>
              </a:rPr>
              <a:t>REMOTE_OS_AUTHENT=FALSE</a:t>
            </a:r>
          </a:p>
        </p:txBody>
      </p:sp>
      <p:sp>
        <p:nvSpPr>
          <p:cNvPr id="320519" name="Rectangle 7"/>
          <p:cNvSpPr>
            <a:spLocks noGrp="1" noChangeArrowheads="1"/>
          </p:cNvSpPr>
          <p:nvPr>
            <p:ph type="title"/>
          </p:nvPr>
        </p:nvSpPr>
        <p:spPr/>
        <p:txBody>
          <a:bodyPr/>
          <a:lstStyle/>
          <a:p>
            <a:r>
              <a:rPr lang="en-US"/>
              <a:t>Applying the Principle of Least Privilege</a:t>
            </a: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OU6">
  <a:themeElements>
    <a:clrScheme name="">
      <a:dk1>
        <a:srgbClr val="000000"/>
      </a:dk1>
      <a:lt1>
        <a:srgbClr val="FFFFFF"/>
      </a:lt1>
      <a:dk2>
        <a:srgbClr val="000000"/>
      </a:dk2>
      <a:lt2>
        <a:srgbClr val="000000"/>
      </a:lt2>
      <a:accent1>
        <a:srgbClr val="CCCCCC"/>
      </a:accent1>
      <a:accent2>
        <a:srgbClr val="FF0000"/>
      </a:accent2>
      <a:accent3>
        <a:srgbClr val="FFFFFF"/>
      </a:accent3>
      <a:accent4>
        <a:srgbClr val="000000"/>
      </a:accent4>
      <a:accent5>
        <a:srgbClr val="E2E2E2"/>
      </a:accent5>
      <a:accent6>
        <a:srgbClr val="E70000"/>
      </a:accent6>
      <a:hlink>
        <a:srgbClr val="FF0000"/>
      </a:hlink>
      <a:folHlink>
        <a:srgbClr val="999999"/>
      </a:folHlink>
    </a:clrScheme>
    <a:fontScheme name="OU6">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8575"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defRPr kumimoji="0" lang="en-US" sz="1200" b="0" i="0" u="none" strike="noStrike" cap="none" normalizeH="0" baseline="0" smtClean="0">
            <a:ln>
              <a:noFill/>
            </a:ln>
            <a:solidFill>
              <a:schemeClr val="accent2"/>
            </a:solidFill>
            <a:effectLst/>
            <a:latin typeface="Times New Roman" pitchFamily="18" charset="0"/>
          </a:defRPr>
        </a:defPPr>
      </a:lstStyle>
    </a:spDef>
    <a:lnDef>
      <a:spPr bwMode="auto">
        <a:xfrm>
          <a:off x="0" y="0"/>
          <a:ext cx="1" cy="1"/>
        </a:xfrm>
        <a:custGeom>
          <a:avLst/>
          <a:gdLst/>
          <a:ahLst/>
          <a:cxnLst/>
          <a:rect l="0" t="0" r="0" b="0"/>
          <a:pathLst/>
        </a:custGeom>
        <a:noFill/>
        <a:ln w="28575"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defRPr kumimoji="0" lang="en-US" sz="1200" b="0" i="0" u="none" strike="noStrike" cap="none" normalizeH="0" baseline="0" smtClean="0">
            <a:ln>
              <a:noFill/>
            </a:ln>
            <a:solidFill>
              <a:schemeClr val="accent2"/>
            </a:solidFill>
            <a:effectLst/>
            <a:latin typeface="Times New Roman" pitchFamily="18" charset="0"/>
          </a:defRPr>
        </a:defPPr>
      </a:lstStyle>
    </a:lnDef>
  </a:objectDefaults>
  <a:extraClrSchemeLst>
    <a:extraClrScheme>
      <a:clrScheme name="OU6 1">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E:\project data\EPB\11i EPB Mini-pack B BPA and Security Admin Responsibilities\Original BPA and Security Files from OUCWR\D18970GC11_ppt\OU6.pot</Template>
  <TotalTime>3005</TotalTime>
  <Words>5751</Words>
  <Application>Microsoft Office PowerPoint</Application>
  <PresentationFormat>On-screen Show (4:3)</PresentationFormat>
  <Paragraphs>451</Paragraphs>
  <Slides>32</Slides>
  <Notes>32</Notes>
  <HiddenSlides>6</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32</vt:i4>
      </vt:variant>
    </vt:vector>
  </HeadingPairs>
  <TitlesOfParts>
    <vt:vector size="40" baseType="lpstr">
      <vt:lpstr>Times New Roman</vt:lpstr>
      <vt:lpstr>Arial</vt:lpstr>
      <vt:lpstr>Courier New</vt:lpstr>
      <vt:lpstr>SimSun</vt:lpstr>
      <vt:lpstr> Arial</vt:lpstr>
      <vt:lpstr>Arial Unicode MS</vt:lpstr>
      <vt:lpstr>Helvetica</vt:lpstr>
      <vt:lpstr>OU6</vt:lpstr>
      <vt:lpstr>Implementing Oracle Database Security</vt:lpstr>
      <vt:lpstr>Objectives</vt:lpstr>
      <vt:lpstr>Industry Security Requirements</vt:lpstr>
      <vt:lpstr>Security Requirements Full Notes Page</vt:lpstr>
      <vt:lpstr>Separation of Responsibilities</vt:lpstr>
      <vt:lpstr>Database Security</vt:lpstr>
      <vt:lpstr>Database Security Full Notes Page</vt:lpstr>
      <vt:lpstr>Principle of Least Privilege</vt:lpstr>
      <vt:lpstr>Applying the Principle of Least Privilege</vt:lpstr>
      <vt:lpstr>Apply the Principle of Least Privilege  Full Notes Page</vt:lpstr>
      <vt:lpstr>Protect Privileged Accounts</vt:lpstr>
      <vt:lpstr>Monitoring for Compliance</vt:lpstr>
      <vt:lpstr>Standard Database Auditing</vt:lpstr>
      <vt:lpstr>Enabling Auditing</vt:lpstr>
      <vt:lpstr>Uniform Audit Trails</vt:lpstr>
      <vt:lpstr>Specifying Audit Options</vt:lpstr>
      <vt:lpstr>Enterprise Manager Audit Page</vt:lpstr>
      <vt:lpstr>Using and Maintaining Audit Information</vt:lpstr>
      <vt:lpstr>Value-Based Auditing</vt:lpstr>
      <vt:lpstr>Value-Based Auditing Full Notes Page</vt:lpstr>
      <vt:lpstr>Fine-Grained Auditing</vt:lpstr>
      <vt:lpstr>FGA Policy</vt:lpstr>
      <vt:lpstr>FGA Policy Full Notes Page</vt:lpstr>
      <vt:lpstr>Audited DML Statement: Considerations</vt:lpstr>
      <vt:lpstr>FGA Guidelines</vt:lpstr>
      <vt:lpstr>DBA Auditing</vt:lpstr>
      <vt:lpstr>Maintaining the Audit Trail</vt:lpstr>
      <vt:lpstr>Security Updates</vt:lpstr>
      <vt:lpstr>Applying Security Patches</vt:lpstr>
      <vt:lpstr>Summary</vt:lpstr>
      <vt:lpstr>Practice 11 Overview:  Implementing Oracle Database Security</vt:lpstr>
      <vt:lpstr>Slide 32</vt:lpstr>
    </vt:vector>
  </TitlesOfParts>
  <Company>Oracle Corporation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&lt;Insert Lesson, Module, or Course Title&gt;</dc:title>
  <dc:creator>Internal Systems</dc:creator>
  <cp:lastModifiedBy>ha</cp:lastModifiedBy>
  <cp:revision>78</cp:revision>
  <cp:lastPrinted>2002-03-28T23:57:22Z</cp:lastPrinted>
  <dcterms:created xsi:type="dcterms:W3CDTF">2006-01-17T11:30:56Z</dcterms:created>
  <dcterms:modified xsi:type="dcterms:W3CDTF">2015-04-29T16:36:44Z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ome_page">
    <vt:lpwstr>http://ap337sun.us.oracle.com/powerpoint</vt:lpwstr>
  </property>
  <property fmtid="{D5CDD505-2E9C-101B-9397-08002B2CF9AE}" pid="3" name="Version">
    <vt:lpwstr>1.00</vt:lpwstr>
  </property>
  <property fmtid="{D5CDD505-2E9C-101B-9397-08002B2CF9AE}" pid="4" name="Build_version">
    <vt:lpwstr> 111</vt:lpwstr>
  </property>
  <property fmtid="{D5CDD505-2E9C-101B-9397-08002B2CF9AE}" pid="5" name="Build_Date">
    <vt:filetime>2001-07-03T07:00:00Z</vt:filetime>
  </property>
  <property fmtid="{D5CDD505-2E9C-101B-9397-08002B2CF9AE}" pid="6" name="Build_Time">
    <vt:lpwstr>10:11:09 AM</vt:lpwstr>
  </property>
  <property fmtid="{D5CDD505-2E9C-101B-9397-08002B2CF9AE}" pid="7" name="Install_dir">
    <vt:lpwstr/>
  </property>
</Properties>
</file>