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8"/>
  </p:notesMasterIdLst>
  <p:handoutMasterIdLst>
    <p:handoutMasterId r:id="rId39"/>
  </p:handoutMasterIdLst>
  <p:sldIdLst>
    <p:sldId id="256" r:id="rId2"/>
    <p:sldId id="257" r:id="rId3"/>
    <p:sldId id="258" r:id="rId4"/>
    <p:sldId id="259" r:id="rId5"/>
    <p:sldId id="357" r:id="rId6"/>
    <p:sldId id="260" r:id="rId7"/>
    <p:sldId id="262" r:id="rId8"/>
    <p:sldId id="300" r:id="rId9"/>
    <p:sldId id="261" r:id="rId10"/>
    <p:sldId id="264" r:id="rId11"/>
    <p:sldId id="303" r:id="rId12"/>
    <p:sldId id="289"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53" r:id="rId26"/>
    <p:sldId id="354" r:id="rId27"/>
    <p:sldId id="355" r:id="rId28"/>
    <p:sldId id="345" r:id="rId29"/>
    <p:sldId id="347" r:id="rId30"/>
    <p:sldId id="348" r:id="rId31"/>
    <p:sldId id="349" r:id="rId32"/>
    <p:sldId id="350" r:id="rId33"/>
    <p:sldId id="351" r:id="rId34"/>
    <p:sldId id="352" r:id="rId35"/>
    <p:sldId id="286" r:id="rId36"/>
    <p:sldId id="287" r:id="rId37"/>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DDDDDD"/>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438" autoAdjust="0"/>
    <p:restoredTop sz="80824" autoAdjust="0"/>
  </p:normalViewPr>
  <p:slideViewPr>
    <p:cSldViewPr snapToGrid="0">
      <p:cViewPr>
        <p:scale>
          <a:sx n="60" d="100"/>
          <a:sy n="60" d="100"/>
        </p:scale>
        <p:origin x="-2094" y="-48"/>
      </p:cViewPr>
      <p:guideLst>
        <p:guide orient="horz" pos="866"/>
        <p:guide orient="horz" pos="480"/>
        <p:guide orient="horz" pos="3068"/>
        <p:guide orient="horz" pos="1084"/>
        <p:guide pos="1780"/>
        <p:guide pos="4163"/>
        <p:guide pos="5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12054"/>
    </p:cViewPr>
  </p:sorterViewPr>
  <p:notesViewPr>
    <p:cSldViewPr snapToGrid="0">
      <p:cViewPr>
        <p:scale>
          <a:sx n="100" d="100"/>
          <a:sy n="100" d="100"/>
        </p:scale>
        <p:origin x="-636" y="2772"/>
      </p:cViewPr>
      <p:guideLst>
        <p:guide orient="horz" pos="3412"/>
        <p:guide orient="horz" pos="388"/>
        <p:guide orient="horz" pos="3556"/>
        <p:guide orient="horz" pos="288"/>
        <p:guide pos="336"/>
        <p:guide pos="438"/>
        <p:guide pos="528"/>
        <p:guide pos="72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22.xml"/><Relationship Id="rId18" Type="http://schemas.openxmlformats.org/officeDocument/2006/relationships/slide" Target="slides/slide36.xml"/><Relationship Id="rId3" Type="http://schemas.openxmlformats.org/officeDocument/2006/relationships/slide" Target="slides/slide3.xml"/><Relationship Id="rId7" Type="http://schemas.openxmlformats.org/officeDocument/2006/relationships/slide" Target="slides/slide8.xml"/><Relationship Id="rId12" Type="http://schemas.openxmlformats.org/officeDocument/2006/relationships/slide" Target="slides/slide18.xml"/><Relationship Id="rId17" Type="http://schemas.openxmlformats.org/officeDocument/2006/relationships/slide" Target="slides/slide35.xml"/><Relationship Id="rId2" Type="http://schemas.openxmlformats.org/officeDocument/2006/relationships/slide" Target="slides/slide2.xml"/><Relationship Id="rId16" Type="http://schemas.openxmlformats.org/officeDocument/2006/relationships/slide" Target="slides/slide3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7.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fld id="{5BF1BD31-E819-4118-9309-80B36CF001B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7838" y="5400675"/>
            <a:ext cx="6359525" cy="3663950"/>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77838" y="9221788"/>
            <a:ext cx="6359525" cy="236537"/>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b="1">
                <a:solidFill>
                  <a:schemeClr val="tx1"/>
                </a:solidFill>
                <a:latin typeface="Arial" charset="0"/>
              </a:defRPr>
            </a:lvl1pPr>
          </a:lstStyle>
          <a:p>
            <a:r>
              <a:rPr lang="en-US"/>
              <a:t>Oracle Database 11</a:t>
            </a:r>
            <a:r>
              <a:rPr lang="en-US" i="1"/>
              <a:t>g</a:t>
            </a:r>
            <a:r>
              <a:rPr lang="en-US"/>
              <a:t>: Administration Workshop I   12 - </a:t>
            </a:r>
            <a:fld id="{7F83FF66-9C24-4EAC-9F49-63F013B5C7FD}"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6" name="Rectangle 8"/>
          <p:cNvSpPr>
            <a:spLocks noChangeArrowheads="1" noTextEdit="1"/>
          </p:cNvSpPr>
          <p:nvPr>
            <p:ph type="sldImg"/>
          </p:nvPr>
        </p:nvSpPr>
        <p:spPr>
          <a:ln/>
        </p:spPr>
      </p:sp>
      <p:sp>
        <p:nvSpPr>
          <p:cNvPr id="304137" name="Rectangle 9"/>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8EFC858D-CCA1-4067-8106-3FCEEB801BEA}" type="slidenum">
              <a:rPr lang="en-US"/>
              <a:pPr/>
              <a:t>10</a:t>
            </a:fld>
            <a:endParaRPr lang="en-US"/>
          </a:p>
        </p:txBody>
      </p:sp>
      <p:sp>
        <p:nvSpPr>
          <p:cNvPr id="320516" name="Rectangle 4"/>
          <p:cNvSpPr>
            <a:spLocks noChangeArrowheads="1" noTextEdit="1"/>
          </p:cNvSpPr>
          <p:nvPr>
            <p:ph type="sldImg"/>
          </p:nvPr>
        </p:nvSpPr>
        <p:spPr>
          <a:ln/>
        </p:spPr>
      </p:sp>
      <p:sp>
        <p:nvSpPr>
          <p:cNvPr id="320517" name="Rectangle 5"/>
          <p:cNvSpPr>
            <a:spLocks noGrp="1" noChangeArrowheads="1"/>
          </p:cNvSpPr>
          <p:nvPr>
            <p:ph type="body" idx="1"/>
          </p:nvPr>
        </p:nvSpPr>
        <p:spPr/>
        <p:txBody>
          <a:bodyPr/>
          <a:lstStyle/>
          <a:p>
            <a:r>
              <a:rPr lang="en-US"/>
              <a:t>Statistic Levels</a:t>
            </a:r>
          </a:p>
          <a:p>
            <a:pPr lvl="1"/>
            <a:r>
              <a:rPr lang="en-US"/>
              <a:t>The </a:t>
            </a:r>
            <a:r>
              <a:rPr lang="en-US">
                <a:latin typeface="Courier New" pitchFamily="49" charset="0"/>
              </a:rPr>
              <a:t>STATISTICS_LEVEL</a:t>
            </a:r>
            <a:r>
              <a:rPr lang="en-US"/>
              <a:t> initialization parameter controls the capture of a variety of statistics and various advisors, including the automatic maintenance tasks. The automatic maintenance tasks include gathering optimizer statistics. The </a:t>
            </a:r>
            <a:r>
              <a:rPr lang="en-US">
                <a:latin typeface="Courier New" pitchFamily="49" charset="0"/>
              </a:rPr>
              <a:t>STATISTICS_LEVEL</a:t>
            </a:r>
            <a:r>
              <a:rPr lang="en-US"/>
              <a:t> parameter can be set to the following levels:</a:t>
            </a:r>
          </a:p>
          <a:p>
            <a:pPr lvl="2">
              <a:buSzPct val="70000"/>
            </a:pPr>
            <a:r>
              <a:rPr lang="en-US" b="1">
                <a:latin typeface="Courier New" pitchFamily="49" charset="0"/>
              </a:rPr>
              <a:t>BASIC</a:t>
            </a:r>
            <a:r>
              <a:rPr lang="en-US" b="1"/>
              <a:t>:</a:t>
            </a:r>
            <a:r>
              <a:rPr lang="en-US"/>
              <a:t> The computation of AWR statistics and metrics is turned off. The automatic optimizer statistics task is disabled, as are all advisors and server-generated alerts.</a:t>
            </a:r>
          </a:p>
          <a:p>
            <a:pPr lvl="2">
              <a:buSzPct val="70000"/>
            </a:pPr>
            <a:r>
              <a:rPr lang="en-US" b="1">
                <a:latin typeface="Courier New" pitchFamily="49" charset="0"/>
              </a:rPr>
              <a:t>TYPICAL</a:t>
            </a:r>
            <a:r>
              <a:rPr lang="en-US" b="1"/>
              <a:t>:</a:t>
            </a:r>
            <a:r>
              <a:rPr lang="en-US"/>
              <a:t> Major statistics are collected that are required for database self-management. They represent what is typically needed to monitor Oracle database behavior. This includes automatic gathering of statistics to reduce the likelihood of poorly performing SQL statements due to stale or invalid statistics. </a:t>
            </a:r>
          </a:p>
          <a:p>
            <a:pPr lvl="2">
              <a:buSzPct val="70000"/>
            </a:pPr>
            <a:r>
              <a:rPr lang="en-US" b="1">
                <a:latin typeface="Courier New" pitchFamily="49" charset="0"/>
              </a:rPr>
              <a:t>ALL</a:t>
            </a:r>
            <a:r>
              <a:rPr lang="en-US" b="1"/>
              <a:t>:</a:t>
            </a:r>
            <a:r>
              <a:rPr lang="en-US"/>
              <a:t> All possible statistics are captured. This level of capture adds timed OS statistics and plan execution statistics. These statistics are not needed in most cases and should not be enabled for best performance; they are sometimes needed for specific diagnostics tests.</a:t>
            </a:r>
          </a:p>
          <a:p>
            <a:pPr lvl="1">
              <a:buSzPct val="70000"/>
            </a:pPr>
            <a:r>
              <a:rPr lang="en-US"/>
              <a:t>Oracle recommends that the default value of </a:t>
            </a:r>
            <a:r>
              <a:rPr lang="en-US">
                <a:latin typeface="Courier New" pitchFamily="49" charset="0"/>
              </a:rPr>
              <a:t>TYPICAL</a:t>
            </a:r>
            <a:r>
              <a:rPr lang="en-US"/>
              <a:t> be set for the </a:t>
            </a:r>
            <a:r>
              <a:rPr lang="en-US">
                <a:latin typeface="Courier New" pitchFamily="49" charset="0"/>
              </a:rPr>
              <a:t>STATISTICS_LEVEL</a:t>
            </a:r>
            <a:r>
              <a:rPr lang="en-US"/>
              <a:t> initialization parameter. Setting the value to </a:t>
            </a:r>
            <a:r>
              <a:rPr lang="en-US">
                <a:latin typeface="Courier New" pitchFamily="49" charset="0"/>
              </a:rPr>
              <a:t>BASIC</a:t>
            </a:r>
            <a:r>
              <a:rPr lang="en-US"/>
              <a:t> disables the automatic gathering of optimizer statistics.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FB2CD250-779A-4172-B74D-1909F9C6FC0A}" type="slidenum">
              <a:rPr lang="en-US"/>
              <a:pPr/>
              <a:t>11</a:t>
            </a:fld>
            <a:endParaRPr lang="en-US"/>
          </a:p>
        </p:txBody>
      </p:sp>
      <p:sp>
        <p:nvSpPr>
          <p:cNvPr id="398338" name="Rectangle 2"/>
          <p:cNvSpPr>
            <a:spLocks noChangeArrowheads="1" noTextEdit="1"/>
          </p:cNvSpPr>
          <p:nvPr>
            <p:ph type="sldImg"/>
          </p:nvPr>
        </p:nvSpPr>
        <p:spPr>
          <a:ln/>
        </p:spPr>
      </p:sp>
      <p:sp>
        <p:nvSpPr>
          <p:cNvPr id="398339" name="Rectangle 3"/>
          <p:cNvSpPr>
            <a:spLocks noGrp="1" noChangeArrowheads="1"/>
          </p:cNvSpPr>
          <p:nvPr>
            <p:ph type="body" idx="1"/>
          </p:nvPr>
        </p:nvSpPr>
        <p:spPr/>
        <p:txBody>
          <a:bodyPr/>
          <a:lstStyle/>
          <a:p>
            <a:r>
              <a:rPr lang="en-US"/>
              <a:t>Preferences for Gathering Statistics</a:t>
            </a:r>
          </a:p>
          <a:p>
            <a:pPr lvl="1"/>
            <a:r>
              <a:rPr lang="en-US"/>
              <a:t>The </a:t>
            </a:r>
            <a:r>
              <a:rPr lang="en-US">
                <a:latin typeface="Courier New" pitchFamily="49" charset="0"/>
              </a:rPr>
              <a:t>DBMS_STATS.GATHER_*_STATS</a:t>
            </a:r>
            <a:r>
              <a:rPr lang="en-US"/>
              <a:t> procedures can be called at various levels to gather statistics for an entire database or for individual objects such as tables. When the </a:t>
            </a:r>
            <a:r>
              <a:rPr lang="en-US">
                <a:latin typeface="Courier New" pitchFamily="49" charset="0"/>
              </a:rPr>
              <a:t>GATHER_*_STATS</a:t>
            </a:r>
            <a:r>
              <a:rPr lang="en-US"/>
              <a:t> procedures are called, several of the parameters are often allowed to default. The supplied defaults work well for most of the objects in the database, but for some objects or schemas the defaults need to be changed. Instead of running manual jobs for each of these objects, Oracle Database 11</a:t>
            </a:r>
            <a:r>
              <a:rPr lang="en-US" i="1"/>
              <a:t>g </a:t>
            </a:r>
            <a:r>
              <a:rPr lang="en-US"/>
              <a:t>allows you to set values (called </a:t>
            </a:r>
            <a:r>
              <a:rPr lang="en-US" i="1"/>
              <a:t>preferences</a:t>
            </a:r>
            <a:r>
              <a:rPr lang="en-US"/>
              <a:t>) for individual objects, schemas, or databases, or to change the default values with the global-level command. </a:t>
            </a:r>
          </a:p>
          <a:p>
            <a:pPr lvl="1"/>
            <a:r>
              <a:rPr lang="en-US"/>
              <a:t>The preferences specify the parameters that are given to the gather procedures. The </a:t>
            </a:r>
            <a:r>
              <a:rPr lang="en-US">
                <a:latin typeface="Courier New" pitchFamily="49" charset="0"/>
              </a:rPr>
              <a:t>SET_*_PREFS</a:t>
            </a:r>
            <a:r>
              <a:rPr lang="en-US"/>
              <a:t> procedures create preference values for any object that is not owned by </a:t>
            </a:r>
            <a:r>
              <a:rPr lang="en-US">
                <a:latin typeface="Courier New" pitchFamily="49" charset="0"/>
              </a:rPr>
              <a:t>SYS</a:t>
            </a:r>
            <a:r>
              <a:rPr lang="en-US"/>
              <a:t> or </a:t>
            </a:r>
            <a:r>
              <a:rPr lang="en-US">
                <a:latin typeface="Courier New" pitchFamily="49" charset="0"/>
              </a:rPr>
              <a:t>SYSTEM</a:t>
            </a:r>
            <a:r>
              <a:rPr lang="en-US"/>
              <a:t>. The expected use is that the DBA will set the global preferences for any parameters that should be database-wide. These will be applied for any parameter that is allowed to default. </a:t>
            </a:r>
          </a:p>
          <a:p>
            <a:pPr lvl="1"/>
            <a:r>
              <a:rPr lang="en-US"/>
              <a:t>The </a:t>
            </a:r>
            <a:r>
              <a:rPr lang="en-US">
                <a:latin typeface="Courier New" pitchFamily="49" charset="0"/>
              </a:rPr>
              <a:t>SET_DATATBASE_PREFS</a:t>
            </a:r>
            <a:r>
              <a:rPr lang="en-US"/>
              <a:t> procedure iterates over all the tables and schemas in the database setting the specified preference. </a:t>
            </a:r>
            <a:r>
              <a:rPr lang="en-US">
                <a:latin typeface="Courier New" pitchFamily="49" charset="0"/>
              </a:rPr>
              <a:t>SET_SCHEMA_PREFS</a:t>
            </a:r>
            <a:r>
              <a:rPr lang="en-US"/>
              <a:t> iterates over the tables in the specified schema. </a:t>
            </a:r>
            <a:r>
              <a:rPr lang="en-US">
                <a:latin typeface="Courier New" pitchFamily="49" charset="0"/>
              </a:rPr>
              <a:t>SET_TABLE_PREFS</a:t>
            </a:r>
            <a:r>
              <a:rPr lang="en-US"/>
              <a:t> sets the preference value for a single table. </a:t>
            </a:r>
          </a:p>
          <a:p>
            <a:pPr lvl="1"/>
            <a:r>
              <a:rPr lang="en-US"/>
              <a:t>All object preferences</a:t>
            </a:r>
            <a:r>
              <a:rPr lang="en-US">
                <a:cs typeface="Times New Roman" pitchFamily="18" charset="0"/>
              </a:rPr>
              <a:t>—</a:t>
            </a:r>
            <a:r>
              <a:rPr lang="en-US"/>
              <a:t>whether set at the database, schema, or table level</a:t>
            </a:r>
            <a:r>
              <a:rPr lang="en-US">
                <a:cs typeface="Times New Roman" pitchFamily="18" charset="0"/>
              </a:rPr>
              <a:t>—</a:t>
            </a:r>
            <a:r>
              <a:rPr lang="en-US"/>
              <a:t>are held in a single table. Changing the preferences at the schema level overwrites the preferences that were previously set at the table level.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F2C9C2CC-993E-4EB1-A539-EC916B0F726C}" type="slidenum">
              <a:rPr lang="en-US"/>
              <a:pPr/>
              <a:t>12</a:t>
            </a:fld>
            <a:endParaRPr lang="en-US"/>
          </a:p>
        </p:txBody>
      </p:sp>
      <p:sp>
        <p:nvSpPr>
          <p:cNvPr id="372738" name="Rectangle 2"/>
          <p:cNvSpPr>
            <a:spLocks noGrp="1" noChangeArrowheads="1"/>
          </p:cNvSpPr>
          <p:nvPr>
            <p:ph type="body" idx="1"/>
          </p:nvPr>
        </p:nvSpPr>
        <p:spPr>
          <a:xfrm>
            <a:off x="477838" y="457200"/>
            <a:ext cx="6359525" cy="8355013"/>
          </a:xfrm>
        </p:spPr>
        <p:txBody>
          <a:bodyPr/>
          <a:lstStyle/>
          <a:p>
            <a:r>
              <a:rPr lang="en-US"/>
              <a:t>Preferences for Gathering Statistics (continued)</a:t>
            </a:r>
          </a:p>
          <a:p>
            <a:pPr lvl="1"/>
            <a:r>
              <a:rPr lang="en-US"/>
              <a:t>When the various gather procedures execute, they retrieve the object-level preferences that were set for each object. You can view the object-level preferences in the </a:t>
            </a:r>
            <a:r>
              <a:rPr lang="en-US">
                <a:latin typeface="Courier New" pitchFamily="49" charset="0"/>
              </a:rPr>
              <a:t>DBA_TAB_STAT_PREFS</a:t>
            </a:r>
            <a:r>
              <a:rPr lang="en-US"/>
              <a:t> view. Any preferences that are not set at the object level will be set to the global-level preferences. You can see the global preferences by calling the </a:t>
            </a:r>
            <a:r>
              <a:rPr lang="en-US">
                <a:latin typeface="Courier New" pitchFamily="49" charset="0"/>
              </a:rPr>
              <a:t>DBMS_STATS.GET_PREFS</a:t>
            </a:r>
            <a:r>
              <a:rPr lang="en-US"/>
              <a:t> procedure for each preference.</a:t>
            </a:r>
          </a:p>
          <a:p>
            <a:pPr lvl="1"/>
            <a:r>
              <a:rPr lang="en-US">
                <a:cs typeface="Times New Roman" pitchFamily="18" charset="0"/>
              </a:rPr>
              <a:t>You can set, get, delete, export, and import those preferences at the table, schema, database, and global levels. The preference values are expected to be set from global to table levels, applying the preferences to the smallest group last. </a:t>
            </a:r>
          </a:p>
          <a:p>
            <a:pPr lvl="1"/>
            <a:r>
              <a:rPr lang="en-US">
                <a:cs typeface="Times New Roman" pitchFamily="18" charset="0"/>
              </a:rPr>
              <a:t>Preferences in Oracle Database 11</a:t>
            </a:r>
            <a:r>
              <a:rPr lang="en-US" i="1">
                <a:cs typeface="Times New Roman" pitchFamily="18" charset="0"/>
              </a:rPr>
              <a:t>g</a:t>
            </a:r>
            <a:r>
              <a:rPr lang="en-US">
                <a:cs typeface="Times New Roman" pitchFamily="18" charset="0"/>
              </a:rPr>
              <a:t>:</a:t>
            </a:r>
          </a:p>
          <a:p>
            <a:pPr lvl="2"/>
            <a:r>
              <a:rPr lang="en-US">
                <a:latin typeface="Courier New" pitchFamily="49" charset="0"/>
                <a:cs typeface="Times New Roman" pitchFamily="18" charset="0"/>
              </a:rPr>
              <a:t>CASCADE</a:t>
            </a:r>
            <a:r>
              <a:rPr lang="en-US">
                <a:cs typeface="Times New Roman" pitchFamily="18" charset="0"/>
              </a:rPr>
              <a:t> determines whether index statistics are collected as part of gathering table statistics.</a:t>
            </a:r>
            <a:endParaRPr lang="en-US">
              <a:latin typeface="Courier New" pitchFamily="49" charset="0"/>
              <a:cs typeface="Times New Roman" pitchFamily="18" charset="0"/>
            </a:endParaRPr>
          </a:p>
          <a:p>
            <a:pPr lvl="2"/>
            <a:r>
              <a:rPr lang="en-US">
                <a:latin typeface="Courier New" pitchFamily="49" charset="0"/>
                <a:cs typeface="Times New Roman" pitchFamily="18" charset="0"/>
              </a:rPr>
              <a:t>DEGREE</a:t>
            </a:r>
            <a:r>
              <a:rPr lang="en-US">
                <a:cs typeface="Times New Roman" pitchFamily="18" charset="0"/>
              </a:rPr>
              <a:t> sets the degree of parallelism that is used for gathering statistics.</a:t>
            </a:r>
            <a:endParaRPr lang="en-US">
              <a:latin typeface="Courier New" pitchFamily="49" charset="0"/>
              <a:cs typeface="Times New Roman" pitchFamily="18" charset="0"/>
            </a:endParaRPr>
          </a:p>
          <a:p>
            <a:pPr lvl="2"/>
            <a:r>
              <a:rPr lang="en-US">
                <a:latin typeface="Courier New" pitchFamily="49" charset="0"/>
                <a:cs typeface="Times New Roman" pitchFamily="18" charset="0"/>
              </a:rPr>
              <a:t>PUBLISH</a:t>
            </a:r>
            <a:r>
              <a:rPr lang="en-US">
                <a:cs typeface="Times New Roman" pitchFamily="18" charset="0"/>
              </a:rPr>
              <a:t> is used to decide whether to publish the statistics to the dictionary or store them in a private area. This enables the DBA to validate the statistics before publishing them to the data dictionary with the </a:t>
            </a:r>
            <a:r>
              <a:rPr lang="en-US">
                <a:latin typeface="Courier New" pitchFamily="49" charset="0"/>
                <a:cs typeface="Times New Roman" pitchFamily="18" charset="0"/>
              </a:rPr>
              <a:t>PUBLISH_PENDING_STATS</a:t>
            </a:r>
            <a:r>
              <a:rPr lang="en-US">
                <a:cs typeface="Times New Roman" pitchFamily="18" charset="0"/>
              </a:rPr>
              <a:t> procedure.</a:t>
            </a:r>
          </a:p>
          <a:p>
            <a:pPr lvl="2"/>
            <a:r>
              <a:rPr lang="en-US">
                <a:latin typeface="Courier New" pitchFamily="49" charset="0"/>
                <a:cs typeface="Times New Roman" pitchFamily="18" charset="0"/>
              </a:rPr>
              <a:t>STALE_PERCENT</a:t>
            </a:r>
            <a:r>
              <a:rPr lang="en-US">
                <a:cs typeface="Times New Roman" pitchFamily="18" charset="0"/>
              </a:rPr>
              <a:t> is used to determine the threshold level at which an object is considered to have stale statistics. The value is a percentage of the rows modified since the last statistics gathering. The example changes the 10 percent default to 13 percent for </a:t>
            </a:r>
            <a:r>
              <a:rPr lang="en-US">
                <a:latin typeface="Courier New" pitchFamily="49" charset="0"/>
                <a:cs typeface="Times New Roman" pitchFamily="18" charset="0"/>
              </a:rPr>
              <a:t>SH.SALES</a:t>
            </a:r>
            <a:r>
              <a:rPr lang="en-US">
                <a:cs typeface="Times New Roman" pitchFamily="18" charset="0"/>
              </a:rPr>
              <a:t> only.</a:t>
            </a:r>
          </a:p>
          <a:p>
            <a:pPr lvl="2"/>
            <a:r>
              <a:rPr lang="en-US">
                <a:latin typeface="Courier New" pitchFamily="49" charset="0"/>
                <a:cs typeface="Times New Roman" pitchFamily="18" charset="0"/>
              </a:rPr>
              <a:t>INCREMENTAL</a:t>
            </a:r>
            <a:r>
              <a:rPr lang="en-US">
                <a:cs typeface="Times New Roman" pitchFamily="18" charset="0"/>
              </a:rPr>
              <a:t> is used to gather global statistics on partitioned tables in an incremental way.</a:t>
            </a:r>
          </a:p>
          <a:p>
            <a:pPr lvl="2"/>
            <a:r>
              <a:rPr lang="en-US">
                <a:latin typeface="Courier New" pitchFamily="49" charset="0"/>
                <a:cs typeface="Times New Roman" pitchFamily="18" charset="0"/>
              </a:rPr>
              <a:t>METHOD_OPT</a:t>
            </a:r>
            <a:r>
              <a:rPr lang="en-US">
                <a:cs typeface="Times New Roman" pitchFamily="18" charset="0"/>
              </a:rPr>
              <a:t> determines the columns and histogram parameters that are used to gather column statistics.</a:t>
            </a:r>
          </a:p>
          <a:p>
            <a:pPr lvl="2"/>
            <a:r>
              <a:rPr lang="en-US">
                <a:latin typeface="Courier New" pitchFamily="49" charset="0"/>
                <a:cs typeface="Times New Roman" pitchFamily="18" charset="0"/>
              </a:rPr>
              <a:t>GRANULARITY</a:t>
            </a:r>
            <a:r>
              <a:rPr lang="en-US">
                <a:cs typeface="Times New Roman" pitchFamily="18" charset="0"/>
              </a:rPr>
              <a:t> determines the granularity of statistics to collect (which is pertinent only if the table is partitioned). </a:t>
            </a:r>
          </a:p>
          <a:p>
            <a:pPr lvl="2"/>
            <a:r>
              <a:rPr lang="en-US">
                <a:latin typeface="Courier New" pitchFamily="49" charset="0"/>
                <a:cs typeface="Times New Roman" pitchFamily="18" charset="0"/>
              </a:rPr>
              <a:t>NO_INVALIDATE</a:t>
            </a:r>
            <a:r>
              <a:rPr lang="en-US">
                <a:cs typeface="Times New Roman" pitchFamily="18" charset="0"/>
              </a:rPr>
              <a:t> is used to determine whether to invalidate cursors. </a:t>
            </a:r>
          </a:p>
          <a:p>
            <a:pPr lvl="2"/>
            <a:r>
              <a:rPr lang="en-US">
                <a:latin typeface="Courier New" pitchFamily="49" charset="0"/>
                <a:cs typeface="Times New Roman" pitchFamily="18" charset="0"/>
              </a:rPr>
              <a:t>ESTIMATE_PERCENT</a:t>
            </a:r>
            <a:r>
              <a:rPr lang="en-US">
                <a:cs typeface="Times New Roman" pitchFamily="18" charset="0"/>
              </a:rPr>
              <a:t> is used to determine the number of rows to sample to obtain good statistics. It is a percentage of the number of rows in the table. </a:t>
            </a:r>
          </a:p>
          <a:p>
            <a:pPr lvl="1"/>
            <a:r>
              <a:rPr lang="en-US" b="1">
                <a:cs typeface="Times New Roman" pitchFamily="18" charset="0"/>
              </a:rPr>
              <a:t>Note:</a:t>
            </a:r>
            <a:r>
              <a:rPr lang="en-US">
                <a:cs typeface="Times New Roman" pitchFamily="18" charset="0"/>
              </a:rPr>
              <a:t> For details about these preferences, see the </a:t>
            </a:r>
            <a:r>
              <a:rPr lang="en-US">
                <a:latin typeface="Courier New" pitchFamily="49" charset="0"/>
                <a:cs typeface="Times New Roman" pitchFamily="18" charset="0"/>
              </a:rPr>
              <a:t>DBMS_STATS</a:t>
            </a:r>
            <a:r>
              <a:rPr lang="en-US">
                <a:cs typeface="Times New Roman" pitchFamily="18" charset="0"/>
              </a:rPr>
              <a:t> documentation in the </a:t>
            </a:r>
            <a:r>
              <a:rPr lang="en-US" i="1">
                <a:cs typeface="Times New Roman" pitchFamily="18" charset="0"/>
              </a:rPr>
              <a:t>Oracle Database PL/SQL Packages and Types Reference</a:t>
            </a:r>
            <a:r>
              <a:rPr lang="en-US">
                <a:cs typeface="Times New Roman" pitchFamily="18" charset="0"/>
              </a:rPr>
              <a:t>.</a:t>
            </a:r>
            <a:endParaRPr lang="en-US" i="1">
              <a:cs typeface="Times New Roman" pitchFamily="18" charset="0"/>
            </a:endParaRPr>
          </a:p>
          <a:p>
            <a:pPr lvl="1"/>
            <a:r>
              <a:rPr lang="en-US">
                <a:cs typeface="Times New Roman" pitchFamily="18" charset="0"/>
              </a:rPr>
              <a:t>Preferences may be deleted with the </a:t>
            </a:r>
            <a:r>
              <a:rPr lang="en-US">
                <a:latin typeface="Courier New" pitchFamily="49" charset="0"/>
                <a:cs typeface="Times New Roman" pitchFamily="18" charset="0"/>
              </a:rPr>
              <a:t>DBMS_STATS.DELETE_*_PREFS</a:t>
            </a:r>
            <a:r>
              <a:rPr lang="en-US">
                <a:cs typeface="Times New Roman" pitchFamily="18" charset="0"/>
              </a:rPr>
              <a:t> procedures at the table, schema, and database levels. You can reset the global preferences to the recommended values with the </a:t>
            </a:r>
            <a:r>
              <a:rPr lang="en-US">
                <a:latin typeface="Courier New" pitchFamily="49" charset="0"/>
                <a:cs typeface="Times New Roman" pitchFamily="18" charset="0"/>
              </a:rPr>
              <a:t>DBMS_STATS.RESET_PARAM_DEFAULTS</a:t>
            </a:r>
            <a:r>
              <a:rPr lang="en-US">
                <a:cs typeface="Times New Roman" pitchFamily="18" charset="0"/>
              </a:rPr>
              <a:t> procedure.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007A860A-A1B6-4FE6-BA42-AC180881D49C}" type="slidenum">
              <a:rPr lang="en-US"/>
              <a:pPr/>
              <a:t>13</a:t>
            </a:fld>
            <a:endParaRPr lang="en-US"/>
          </a:p>
        </p:txBody>
      </p:sp>
      <p:sp>
        <p:nvSpPr>
          <p:cNvPr id="462850" name="Rectangle 2"/>
          <p:cNvSpPr>
            <a:spLocks noChangeArrowheads="1" noTextEdit="1"/>
          </p:cNvSpPr>
          <p:nvPr>
            <p:ph type="sldImg"/>
          </p:nvPr>
        </p:nvSpPr>
        <p:spPr>
          <a:ln/>
        </p:spPr>
      </p:sp>
      <p:sp>
        <p:nvSpPr>
          <p:cNvPr id="462851" name="Rectangle 3"/>
          <p:cNvSpPr>
            <a:spLocks noGrp="1" noChangeArrowheads="1"/>
          </p:cNvSpPr>
          <p:nvPr>
            <p:ph type="body" idx="1"/>
          </p:nvPr>
        </p:nvSpPr>
        <p:spPr/>
        <p:txBody>
          <a:bodyPr/>
          <a:lstStyle/>
          <a:p>
            <a:r>
              <a:rPr lang="en-US"/>
              <a:t>Automatic Workload Repository (AWR)</a:t>
            </a:r>
          </a:p>
          <a:p>
            <a:pPr lvl="1"/>
            <a:r>
              <a:rPr lang="en-US"/>
              <a:t>The AWR is the infrastructure that provides services to Oracle Database 11</a:t>
            </a:r>
            <a:r>
              <a:rPr lang="en-US" i="1"/>
              <a:t>g</a:t>
            </a:r>
            <a:r>
              <a:rPr lang="en-US"/>
              <a:t> components to collect, maintain, and utilize statistics for problem detection and self-tuning purposes. You can view it as a data warehouse for database statistics, metrics, and so on.</a:t>
            </a:r>
          </a:p>
          <a:p>
            <a:pPr lvl="1"/>
            <a:r>
              <a:rPr lang="en-US"/>
              <a:t>Every 60 minutes (by default) the database automatically captures statistical information from the SGA and stores it in the AWR in the form of snapshots. These snapshots are stored on the disk by a background process called Manageability Monitor (</a:t>
            </a:r>
            <a:r>
              <a:rPr lang="en-US">
                <a:latin typeface="Courier New" pitchFamily="49" charset="0"/>
              </a:rPr>
              <a:t>MMON</a:t>
            </a:r>
            <a:r>
              <a:rPr lang="en-US"/>
              <a:t>). By default, snapshots are retained for eight days. You can modify both the snapshot interval and the retention intervals.</a:t>
            </a:r>
          </a:p>
          <a:p>
            <a:pPr lvl="1"/>
            <a:r>
              <a:rPr lang="en-US"/>
              <a:t>The AWR contains hundreds of tables, all belonging to the </a:t>
            </a:r>
            <a:r>
              <a:rPr lang="en-US">
                <a:latin typeface="Courier New" pitchFamily="49" charset="0"/>
              </a:rPr>
              <a:t>SYSMAN</a:t>
            </a:r>
            <a:r>
              <a:rPr lang="en-US"/>
              <a:t> schema and stored in the </a:t>
            </a:r>
            <a:r>
              <a:rPr lang="en-US">
                <a:latin typeface="Courier New" pitchFamily="49" charset="0"/>
              </a:rPr>
              <a:t>SYSAUX</a:t>
            </a:r>
            <a:r>
              <a:rPr lang="en-US"/>
              <a:t> tablespace. The Oracle database does not support direct SQL access to the repository. Instead, use Enterprise Manager or the </a:t>
            </a:r>
            <a:r>
              <a:rPr lang="en-US">
                <a:latin typeface="Courier New" pitchFamily="49" charset="0"/>
              </a:rPr>
              <a:t>DBMS_WORKLOAD_REPOSITORY</a:t>
            </a:r>
            <a:r>
              <a:rPr lang="en-US"/>
              <a:t> package to work with the AWR.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5CE4035D-55B7-46A5-90B4-6948B6EC0A23}" type="slidenum">
              <a:rPr lang="en-US"/>
              <a:pPr/>
              <a:t>14</a:t>
            </a:fld>
            <a:endParaRPr lang="en-US"/>
          </a:p>
        </p:txBody>
      </p:sp>
      <p:sp>
        <p:nvSpPr>
          <p:cNvPr id="464898" name="Rectangle 2"/>
          <p:cNvSpPr>
            <a:spLocks noChangeArrowheads="1" noTextEdit="1"/>
          </p:cNvSpPr>
          <p:nvPr>
            <p:ph type="sldImg"/>
          </p:nvPr>
        </p:nvSpPr>
        <p:spPr>
          <a:ln/>
        </p:spPr>
      </p:sp>
      <p:sp>
        <p:nvSpPr>
          <p:cNvPr id="464899" name="Rectangle 3"/>
          <p:cNvSpPr>
            <a:spLocks noGrp="1" noChangeArrowheads="1"/>
          </p:cNvSpPr>
          <p:nvPr>
            <p:ph type="body" idx="1"/>
          </p:nvPr>
        </p:nvSpPr>
        <p:spPr/>
        <p:txBody>
          <a:bodyPr/>
          <a:lstStyle/>
          <a:p>
            <a:r>
              <a:rPr lang="en-US"/>
              <a:t>AWR Infrastructure</a:t>
            </a:r>
            <a:endParaRPr lang="en-US" i="1" u="sng">
              <a:solidFill>
                <a:schemeClr val="accent2"/>
              </a:solidFill>
            </a:endParaRPr>
          </a:p>
          <a:p>
            <a:pPr lvl="1"/>
            <a:r>
              <a:rPr lang="en-US"/>
              <a:t>The AWR infrastructure has two major parts:</a:t>
            </a:r>
          </a:p>
          <a:p>
            <a:pPr lvl="2"/>
            <a:r>
              <a:rPr lang="en-US"/>
              <a:t>An in-memory statistics collection facility that is used by Oracle Database 11</a:t>
            </a:r>
            <a:r>
              <a:rPr lang="en-US" i="1"/>
              <a:t>g</a:t>
            </a:r>
            <a:r>
              <a:rPr lang="en-US"/>
              <a:t> components to collect statistics. These statistics are stored in memory for performance reasons. Statistics stored in memory are accessible through dynamic performance (</a:t>
            </a:r>
            <a:r>
              <a:rPr lang="en-US">
                <a:latin typeface="Courier New" pitchFamily="49" charset="0"/>
              </a:rPr>
              <a:t>V$</a:t>
            </a:r>
            <a:r>
              <a:rPr lang="en-US"/>
              <a:t>) views.</a:t>
            </a:r>
          </a:p>
          <a:p>
            <a:pPr lvl="2"/>
            <a:r>
              <a:rPr lang="en-US"/>
              <a:t>The AWR snapshots that represent the persistent portion of the facility. AWR snapshots are accessible through data dictionary views and Enterprise Manager Database Control.</a:t>
            </a:r>
          </a:p>
          <a:p>
            <a:pPr lvl="1"/>
            <a:r>
              <a:rPr lang="en-US"/>
              <a:t>Statistics are stored in persistent storage for several reasons:</a:t>
            </a:r>
          </a:p>
          <a:p>
            <a:pPr lvl="2"/>
            <a:r>
              <a:rPr lang="en-US"/>
              <a:t>The statistics need to survive instance crashes.</a:t>
            </a:r>
          </a:p>
          <a:p>
            <a:pPr lvl="2"/>
            <a:r>
              <a:rPr lang="en-US"/>
              <a:t>Some analyses need historical data for baseline comparisons.</a:t>
            </a:r>
          </a:p>
          <a:p>
            <a:pPr lvl="2"/>
            <a:r>
              <a:rPr lang="en-US"/>
              <a:t>A memory overflow can occur. When old statistics are replaced by new ones because of memory shortage, the replaced data can be stored for later use.</a:t>
            </a:r>
          </a:p>
          <a:p>
            <a:pPr lvl="1"/>
            <a:r>
              <a:rPr lang="en-US"/>
              <a:t>The memory version of the statistics is transferred to disk on a regular basis by the </a:t>
            </a:r>
            <a:r>
              <a:rPr lang="en-US">
                <a:latin typeface="Courier New" pitchFamily="49" charset="0"/>
              </a:rPr>
              <a:t>MMON</a:t>
            </a:r>
            <a:r>
              <a:rPr lang="en-US"/>
              <a:t> background process. With the AWR, the Oracle database provides a way to capture historical statistics data automatically without DBA intervention.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ABC598A3-9D7C-427C-A881-7BEFFB3CFC7F}" type="slidenum">
              <a:rPr lang="en-US"/>
              <a:pPr/>
              <a:t>15</a:t>
            </a:fld>
            <a:endParaRPr lang="en-US"/>
          </a:p>
        </p:txBody>
      </p:sp>
      <p:sp>
        <p:nvSpPr>
          <p:cNvPr id="466946" name="Rectangle 2"/>
          <p:cNvSpPr>
            <a:spLocks noChangeArrowheads="1" noTextEdit="1"/>
          </p:cNvSpPr>
          <p:nvPr>
            <p:ph type="sldImg"/>
          </p:nvPr>
        </p:nvSpPr>
        <p:spPr>
          <a:ln/>
        </p:spPr>
      </p:sp>
      <p:sp>
        <p:nvSpPr>
          <p:cNvPr id="466947" name="Rectangle 3"/>
          <p:cNvSpPr>
            <a:spLocks noGrp="1" noChangeArrowheads="1"/>
          </p:cNvSpPr>
          <p:nvPr>
            <p:ph type="body" idx="1"/>
          </p:nvPr>
        </p:nvSpPr>
        <p:spPr/>
        <p:txBody>
          <a:bodyPr/>
          <a:lstStyle/>
          <a:p>
            <a:r>
              <a:rPr lang="en-US"/>
              <a:t>Baselines</a:t>
            </a:r>
          </a:p>
          <a:p>
            <a:pPr lvl="1"/>
            <a:r>
              <a:rPr lang="en-US"/>
              <a:t>A baseline is an AWR snapshot set that you have tagged for important periods. A snapshot set is defined on a pair of snapshots; the snapshots are identified by their snapshot sequence numbers (</a:t>
            </a:r>
            <a:r>
              <a:rPr lang="en-US">
                <a:latin typeface="Courier New" pitchFamily="49" charset="0"/>
              </a:rPr>
              <a:t>snap_id</a:t>
            </a:r>
            <a:r>
              <a:rPr lang="en-US"/>
              <a:t>). Each snapshot set corresponds to one and only one pair of snapshots.</a:t>
            </a:r>
          </a:p>
          <a:p>
            <a:pPr lvl="1"/>
            <a:r>
              <a:rPr lang="en-US"/>
              <a:t>A snapshot set can be identified by either a user-supplied name or a system-generated identifier. You create a snapshot set by executing the </a:t>
            </a:r>
            <a:r>
              <a:rPr lang="en-US">
                <a:latin typeface="Courier New" pitchFamily="49" charset="0"/>
              </a:rPr>
              <a:t>DBMS_WORKLOAD_REPOSITORY.CREATE_BASELINE</a:t>
            </a:r>
            <a:r>
              <a:rPr lang="en-US"/>
              <a:t> procedure and specifying a name and a pair of snapshot identifiers. A snapshot set identifier is assigned to the newly created snapshot set. Snapshot set identifiers are unique for the life of a database.</a:t>
            </a:r>
          </a:p>
          <a:p>
            <a:pPr lvl="1"/>
            <a:r>
              <a:rPr lang="en-US"/>
              <a:t>Snapshot sets are used to retain snapshot data. Snapshots belonging to snapshot sets are retained until the snapshot sets are dropped.</a:t>
            </a:r>
          </a:p>
          <a:p>
            <a:pPr lvl="1">
              <a:lnSpc>
                <a:spcPct val="90000"/>
              </a:lnSpc>
            </a:pPr>
            <a:r>
              <a:rPr lang="en-US"/>
              <a:t>You set up snapshot sets, usually from some representative periods in the past, to be used for comparisons with current system behavior. You can also set up threshold-based alerts by using snapshot sets from Enterprise Manager Database Control.</a:t>
            </a:r>
          </a:p>
          <a:p>
            <a:pPr lvl="1">
              <a:lnSpc>
                <a:spcPct val="90000"/>
              </a:lnSpc>
            </a:pPr>
            <a:r>
              <a:rPr lang="en-US"/>
              <a:t>You can get </a:t>
            </a:r>
            <a:r>
              <a:rPr lang="en-US">
                <a:latin typeface="Courier New" pitchFamily="49" charset="0"/>
              </a:rPr>
              <a:t>snap_ids</a:t>
            </a:r>
            <a:r>
              <a:rPr lang="en-US"/>
              <a:t> directly from </a:t>
            </a:r>
            <a:r>
              <a:rPr lang="en-US">
                <a:latin typeface="Courier New" pitchFamily="49" charset="0"/>
              </a:rPr>
              <a:t>DBA_HIST_SNAPSHOT</a:t>
            </a:r>
            <a:r>
              <a:rPr lang="en-US"/>
              <a:t> or Database Control.</a:t>
            </a:r>
          </a:p>
          <a:p>
            <a:pPr lvl="1">
              <a:lnSpc>
                <a:spcPct val="90000"/>
              </a:lnSpc>
            </a:pPr>
            <a:r>
              <a:rPr lang="en-US" b="1"/>
              <a:t>Note:</a:t>
            </a:r>
            <a:r>
              <a:rPr lang="en-US"/>
              <a:t> For more information about the </a:t>
            </a:r>
            <a:r>
              <a:rPr lang="en-US">
                <a:latin typeface="Courier New" pitchFamily="49" charset="0"/>
              </a:rPr>
              <a:t>DBMS_WORKLOAD_REPOSITORY</a:t>
            </a:r>
            <a:r>
              <a:rPr lang="en-US"/>
              <a:t> package, see the </a:t>
            </a:r>
            <a:r>
              <a:rPr lang="en-US" i="1"/>
              <a:t>Oracle Database PL/SQL Packages and Types Reference</a:t>
            </a:r>
            <a:r>
              <a:rPr lang="en-US"/>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3BDA3076-B339-4CFA-A1F8-49AF94945A36}" type="slidenum">
              <a:rPr lang="en-US"/>
              <a:pPr/>
              <a:t>16</a:t>
            </a:fld>
            <a:endParaRPr lang="en-US"/>
          </a:p>
        </p:txBody>
      </p:sp>
      <p:sp>
        <p:nvSpPr>
          <p:cNvPr id="468994" name="Rectangle 2"/>
          <p:cNvSpPr>
            <a:spLocks noChangeArrowheads="1" noTextEdit="1"/>
          </p:cNvSpPr>
          <p:nvPr>
            <p:ph type="sldImg"/>
          </p:nvPr>
        </p:nvSpPr>
        <p:spPr>
          <a:ln/>
        </p:spPr>
      </p:sp>
      <p:sp>
        <p:nvSpPr>
          <p:cNvPr id="468995" name="Rectangle 3"/>
          <p:cNvSpPr>
            <a:spLocks noGrp="1" noChangeArrowheads="1"/>
          </p:cNvSpPr>
          <p:nvPr>
            <p:ph type="body" idx="1"/>
          </p:nvPr>
        </p:nvSpPr>
        <p:spPr/>
        <p:txBody>
          <a:bodyPr/>
          <a:lstStyle/>
          <a:p>
            <a:r>
              <a:rPr lang="en-US"/>
              <a:t>Enterprise Manager and the AWR</a:t>
            </a:r>
          </a:p>
          <a:p>
            <a:pPr lvl="1"/>
            <a:r>
              <a:rPr lang="en-US"/>
              <a:t>Click the Server tab, and then click Automatic Workload Repository in the Statistics Management section. On the Automatic Workload Repository page, click Edit to change the settings.</a:t>
            </a:r>
          </a:p>
          <a:p>
            <a:pPr lvl="1"/>
            <a:r>
              <a:rPr lang="en-US"/>
              <a:t>From the Automatic Workload Repository page, you can:</a:t>
            </a:r>
          </a:p>
          <a:p>
            <a:pPr lvl="2"/>
            <a:r>
              <a:rPr lang="en-US"/>
              <a:t>Edit the workload repository settings</a:t>
            </a:r>
          </a:p>
          <a:p>
            <a:pPr lvl="2"/>
            <a:r>
              <a:rPr lang="en-US"/>
              <a:t>Look at the detailed information about created snapshots and manually create new ones</a:t>
            </a:r>
          </a:p>
          <a:p>
            <a:pPr lvl="2"/>
            <a:r>
              <a:rPr lang="en-US"/>
              <a:t>Create AWR baselines.</a:t>
            </a:r>
          </a:p>
          <a:p>
            <a:pPr lvl="2"/>
            <a:r>
              <a:rPr lang="en-US"/>
              <a:t>Generate an AWR report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6616C64B-8943-4A7F-82C5-AB30ECBE4EFB}" type="slidenum">
              <a:rPr lang="en-US"/>
              <a:pPr/>
              <a:t>17</a:t>
            </a:fld>
            <a:endParaRPr lang="en-US"/>
          </a:p>
        </p:txBody>
      </p:sp>
      <p:sp>
        <p:nvSpPr>
          <p:cNvPr id="471042" name="Rectangle 2"/>
          <p:cNvSpPr>
            <a:spLocks noChangeArrowheads="1" noTextEdit="1"/>
          </p:cNvSpPr>
          <p:nvPr>
            <p:ph type="sldImg"/>
          </p:nvPr>
        </p:nvSpPr>
        <p:spPr>
          <a:ln/>
        </p:spPr>
      </p:sp>
      <p:sp>
        <p:nvSpPr>
          <p:cNvPr id="471043" name="Rectangle 3"/>
          <p:cNvSpPr>
            <a:spLocks noGrp="1" noChangeArrowheads="1"/>
          </p:cNvSpPr>
          <p:nvPr>
            <p:ph type="body" idx="1"/>
          </p:nvPr>
        </p:nvSpPr>
        <p:spPr/>
        <p:txBody>
          <a:bodyPr/>
          <a:lstStyle/>
          <a:p>
            <a:r>
              <a:rPr lang="en-US"/>
              <a:t>Managing the AWR</a:t>
            </a:r>
          </a:p>
          <a:p>
            <a:pPr lvl="1"/>
            <a:r>
              <a:rPr lang="en-US"/>
              <a:t>AWR settings include retention period, collection interval, and collection level. Remember that decreasing any of these settings affects the functionality of components that depend on the AWR, including the advisors.</a:t>
            </a:r>
          </a:p>
          <a:p>
            <a:pPr lvl="1"/>
            <a:r>
              <a:rPr lang="en-US"/>
              <a:t>Increasing the settings can provide improved advisor recommendations</a:t>
            </a:r>
            <a:r>
              <a:rPr lang="en-US">
                <a:cs typeface="Times New Roman" pitchFamily="18" charset="0"/>
              </a:rPr>
              <a:t>—</a:t>
            </a:r>
            <a:r>
              <a:rPr lang="en-US"/>
              <a:t>but at the cost of the space that is required to store the snapshots and the performance expended in collecting the snapshot information. </a:t>
            </a:r>
          </a:p>
          <a:p>
            <a:pPr lvl="1"/>
            <a:r>
              <a:rPr lang="en-US"/>
              <a:t>Consider setting collection level to </a:t>
            </a:r>
            <a:r>
              <a:rPr lang="en-US">
                <a:latin typeface="Courier New" pitchFamily="49" charset="0"/>
              </a:rPr>
              <a:t>ALL</a:t>
            </a:r>
            <a:r>
              <a:rPr lang="en-US"/>
              <a:t> when tuning a new application. The </a:t>
            </a:r>
            <a:r>
              <a:rPr lang="en-US">
                <a:latin typeface="Courier New" pitchFamily="49" charset="0"/>
              </a:rPr>
              <a:t>ALL</a:t>
            </a:r>
            <a:r>
              <a:rPr lang="en-US"/>
              <a:t> setting collects SQL execution plans and timing statistics that enhance the recommendations of the SQL advisors. When tuning is complete, this setting should be returned to the </a:t>
            </a:r>
            <a:r>
              <a:rPr lang="en-US">
                <a:latin typeface="Courier New" pitchFamily="49" charset="0"/>
              </a:rPr>
              <a:t>TYPICAL</a:t>
            </a:r>
            <a:r>
              <a:rPr lang="en-US"/>
              <a:t> setting.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408F8D14-AC8A-48B8-A715-6BDCF72A0BAC}" type="slidenum">
              <a:rPr lang="en-US"/>
              <a:pPr/>
              <a:t>18</a:t>
            </a:fld>
            <a:endParaRPr lang="en-US"/>
          </a:p>
        </p:txBody>
      </p:sp>
      <p:sp>
        <p:nvSpPr>
          <p:cNvPr id="473090" name="Rectangle 2"/>
          <p:cNvSpPr>
            <a:spLocks noChangeArrowheads="1" noTextEdit="1"/>
          </p:cNvSpPr>
          <p:nvPr>
            <p:ph type="sldImg"/>
          </p:nvPr>
        </p:nvSpPr>
        <p:spPr>
          <a:ln/>
        </p:spPr>
      </p:sp>
      <p:sp>
        <p:nvSpPr>
          <p:cNvPr id="473091" name="Rectangle 3"/>
          <p:cNvSpPr>
            <a:spLocks noGrp="1" noChangeArrowheads="1"/>
          </p:cNvSpPr>
          <p:nvPr>
            <p:ph type="body" idx="1"/>
          </p:nvPr>
        </p:nvSpPr>
        <p:spPr/>
        <p:txBody>
          <a:bodyPr/>
          <a:lstStyle/>
          <a:p>
            <a:r>
              <a:rPr lang="en-US"/>
              <a:t>Automatic Database Diagnostic Monitor (ADDM)</a:t>
            </a:r>
          </a:p>
          <a:p>
            <a:pPr lvl="1"/>
            <a:r>
              <a:rPr lang="en-US"/>
              <a:t>Unlike the other advisors, the ADDM runs automatically after each AWR snapshot. Each time a snapshot is taken, the ADDM performs an analysis of the period corresponding to the last two snapshots. The ADDM proactively monitors the instance and detects most bottlenecks before they become a significant problem.</a:t>
            </a:r>
          </a:p>
          <a:p>
            <a:pPr lvl="1"/>
            <a:r>
              <a:rPr lang="en-US"/>
              <a:t>In many cases, the ADDM recommends solutions for detected problems and even quantifies the benefits for the recommendations. </a:t>
            </a:r>
          </a:p>
          <a:p>
            <a:pPr lvl="1"/>
            <a:r>
              <a:rPr lang="en-US"/>
              <a:t>Some common problems that are detected by the ADDM:</a:t>
            </a:r>
          </a:p>
          <a:p>
            <a:pPr lvl="2"/>
            <a:r>
              <a:rPr lang="en-US"/>
              <a:t>CPU bottlenecks</a:t>
            </a:r>
          </a:p>
          <a:p>
            <a:pPr lvl="2"/>
            <a:r>
              <a:rPr lang="en-US"/>
              <a:t>Poor Oracle Net connection management</a:t>
            </a:r>
          </a:p>
          <a:p>
            <a:pPr lvl="2"/>
            <a:r>
              <a:rPr lang="en-US"/>
              <a:t>Lock contention </a:t>
            </a:r>
          </a:p>
          <a:p>
            <a:pPr lvl="2"/>
            <a:r>
              <a:rPr lang="en-US"/>
              <a:t>Input/output (I/O) capacity</a:t>
            </a:r>
          </a:p>
          <a:p>
            <a:pPr lvl="2"/>
            <a:r>
              <a:rPr lang="en-US"/>
              <a:t>Undersizing of database instance memory structures</a:t>
            </a:r>
          </a:p>
          <a:p>
            <a:pPr lvl="2"/>
            <a:r>
              <a:rPr lang="en-US"/>
              <a:t>High-load SQL statements</a:t>
            </a:r>
          </a:p>
          <a:p>
            <a:pPr lvl="2"/>
            <a:r>
              <a:rPr lang="en-US"/>
              <a:t>High PL/SQL and Java time</a:t>
            </a:r>
          </a:p>
          <a:p>
            <a:pPr lvl="2"/>
            <a:r>
              <a:rPr lang="en-US"/>
              <a:t>High checkpoint load and cause (for example, small log files)</a:t>
            </a:r>
          </a:p>
          <a:p>
            <a:pPr lvl="1"/>
            <a:r>
              <a:rPr lang="en-US"/>
              <a:t>The results of each ADDM analysis are stored in the AWR and are also accessible through Enterprise Manager.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965BB081-3012-4EA0-8525-142BF339EE99}" type="slidenum">
              <a:rPr lang="en-US"/>
              <a:pPr/>
              <a:t>19</a:t>
            </a:fld>
            <a:endParaRPr lang="en-US"/>
          </a:p>
        </p:txBody>
      </p:sp>
      <p:sp>
        <p:nvSpPr>
          <p:cNvPr id="475138" name="Rectangle 2"/>
          <p:cNvSpPr>
            <a:spLocks noChangeArrowheads="1" noTextEdit="1"/>
          </p:cNvSpPr>
          <p:nvPr>
            <p:ph type="sldImg"/>
          </p:nvPr>
        </p:nvSpPr>
        <p:spPr>
          <a:ln/>
        </p:spPr>
      </p:sp>
      <p:sp>
        <p:nvSpPr>
          <p:cNvPr id="475139" name="Rectangle 3"/>
          <p:cNvSpPr>
            <a:spLocks noGrp="1" noChangeArrowheads="1"/>
          </p:cNvSpPr>
          <p:nvPr>
            <p:ph type="body" idx="1"/>
          </p:nvPr>
        </p:nvSpPr>
        <p:spPr/>
        <p:txBody>
          <a:bodyPr/>
          <a:lstStyle/>
          <a:p>
            <a:r>
              <a:rPr lang="en-US"/>
              <a:t>ADDM Findings</a:t>
            </a:r>
          </a:p>
          <a:p>
            <a:pPr lvl="1"/>
            <a:r>
              <a:rPr lang="en-US"/>
              <a:t>On the Automatic Database Diagnostic Monitor (ADDM) page, you see the detailed findings for the latest ADDM run. Database Time represents the sum of the nonidle time spent by sessions in the database for the analysis period. A specific impact percentage is given for each finding. The impact represents the time consumed by the corresponding issue compared with the database time for the analysis period. </a:t>
            </a:r>
          </a:p>
          <a:p>
            <a:pPr lvl="1"/>
            <a:r>
              <a:rPr lang="en-US"/>
              <a:t>In the slide, note the following:</a:t>
            </a:r>
          </a:p>
          <a:p>
            <a:pPr lvl="2">
              <a:buFont typeface="Times New Roman" pitchFamily="18" charset="0"/>
              <a:buNone/>
            </a:pPr>
            <a:r>
              <a:rPr lang="en-US"/>
              <a:t>1.	The graphic shows that the number of average active users increased dramatically at this point. In addition, the major problem was a </a:t>
            </a:r>
            <a:r>
              <a:rPr lang="en-US">
                <a:latin typeface="Courier New" pitchFamily="49" charset="0"/>
              </a:rPr>
              <a:t>Wait</a:t>
            </a:r>
            <a:r>
              <a:rPr lang="en-US"/>
              <a:t> problem.</a:t>
            </a:r>
          </a:p>
          <a:p>
            <a:pPr lvl="2">
              <a:buFont typeface="Times New Roman" pitchFamily="18" charset="0"/>
              <a:buNone/>
            </a:pPr>
            <a:r>
              <a:rPr lang="en-US">
                <a:cs typeface="Times New Roman" pitchFamily="18" charset="0"/>
              </a:rPr>
              <a:t>2.	The icon shows that the ADDM output displayed at the bottom of the page corresponds to this point in time. You can go into the past (to view previous analyses) by clicking the other icons.</a:t>
            </a:r>
          </a:p>
          <a:p>
            <a:pPr lvl="2">
              <a:buFont typeface="Times New Roman" pitchFamily="18" charset="0"/>
              <a:buNone/>
            </a:pPr>
            <a:r>
              <a:rPr lang="en-US">
                <a:cs typeface="Times New Roman" pitchFamily="18" charset="0"/>
              </a:rPr>
              <a:t>3.	The findings give you a short summary of what the ADDM found as tunable areas. </a:t>
            </a:r>
            <a:r>
              <a:rPr lang="en-US"/>
              <a:t>By clicking a particular issue, you are directed to the Performance Finding Details page.</a:t>
            </a:r>
          </a:p>
          <a:p>
            <a:pPr lvl="1"/>
            <a:r>
              <a:rPr lang="en-US"/>
              <a:t>Click the View Report button to get details about the performance analysis in the form of a text report.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58038876-FB16-458B-8F8F-1FF13482ECEE}" type="slidenum">
              <a:rPr lang="en-US"/>
              <a:pPr/>
              <a:t>2</a:t>
            </a:fld>
            <a:endParaRPr lang="en-US"/>
          </a:p>
        </p:txBody>
      </p:sp>
      <p:sp>
        <p:nvSpPr>
          <p:cNvPr id="306182" name="Rectangle 6"/>
          <p:cNvSpPr>
            <a:spLocks noChangeArrowheads="1" noTextEdit="1"/>
          </p:cNvSpPr>
          <p:nvPr>
            <p:ph type="sldImg"/>
          </p:nvPr>
        </p:nvSpPr>
        <p:spPr>
          <a:ln/>
        </p:spPr>
      </p:sp>
      <p:sp>
        <p:nvSpPr>
          <p:cNvPr id="306183" name="Rectangle 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2085F380-86C9-458F-B757-53BCF7766C31}" type="slidenum">
              <a:rPr lang="en-US"/>
              <a:pPr/>
              <a:t>20</a:t>
            </a:fld>
            <a:endParaRPr lang="en-US"/>
          </a:p>
        </p:txBody>
      </p:sp>
      <p:sp>
        <p:nvSpPr>
          <p:cNvPr id="477186" name="Rectangle 2"/>
          <p:cNvSpPr>
            <a:spLocks noChangeArrowheads="1" noTextEdit="1"/>
          </p:cNvSpPr>
          <p:nvPr>
            <p:ph type="sldImg"/>
          </p:nvPr>
        </p:nvSpPr>
        <p:spPr>
          <a:ln/>
        </p:spPr>
      </p:sp>
      <p:sp>
        <p:nvSpPr>
          <p:cNvPr id="477187" name="Rectangle 3"/>
          <p:cNvSpPr>
            <a:spLocks noGrp="1" noChangeArrowheads="1"/>
          </p:cNvSpPr>
          <p:nvPr>
            <p:ph type="body" idx="1"/>
          </p:nvPr>
        </p:nvSpPr>
        <p:spPr/>
        <p:txBody>
          <a:bodyPr/>
          <a:lstStyle/>
          <a:p>
            <a:r>
              <a:rPr lang="en-US"/>
              <a:t>ADDM Recommendations</a:t>
            </a:r>
          </a:p>
          <a:p>
            <a:pPr lvl="1"/>
            <a:r>
              <a:rPr lang="en-US"/>
              <a:t>On the Performance Finding Details page, you are given recommendations for solving the corresponding issue. Recommendations are grouped into Schema, SQL Tuning, Database Configuration, and many other categories. The </a:t>
            </a:r>
            <a:r>
              <a:rPr lang="en-US">
                <a:latin typeface="Courier New" pitchFamily="49" charset="0"/>
              </a:rPr>
              <a:t>Benefit(%)</a:t>
            </a:r>
            <a:r>
              <a:rPr lang="en-US"/>
              <a:t>column gives you the maximum reduction in database elapsed time if the recommendation is implemented.</a:t>
            </a:r>
          </a:p>
          <a:p>
            <a:pPr lvl="1"/>
            <a:r>
              <a:rPr lang="en-US"/>
              <a:t>The ADDM considers a variety of changes to a system. Its recommendations can include:</a:t>
            </a:r>
          </a:p>
          <a:p>
            <a:pPr lvl="2"/>
            <a:r>
              <a:rPr lang="en-US" b="1"/>
              <a:t>Hardware changes:</a:t>
            </a:r>
            <a:r>
              <a:rPr lang="en-US"/>
              <a:t> Adding CPUs or changing the I/O subsystem configuration</a:t>
            </a:r>
          </a:p>
          <a:p>
            <a:pPr lvl="2"/>
            <a:r>
              <a:rPr lang="en-US" b="1"/>
              <a:t>Database configuration:</a:t>
            </a:r>
            <a:r>
              <a:rPr lang="en-US"/>
              <a:t> Changing initialization parameter settings</a:t>
            </a:r>
          </a:p>
          <a:p>
            <a:pPr lvl="2"/>
            <a:r>
              <a:rPr lang="en-US" b="1"/>
              <a:t>Schema changes:</a:t>
            </a:r>
            <a:r>
              <a:rPr lang="en-US"/>
              <a:t> Hash-partitioning a table or index, or using Automatic Segment Space Management (ASSM)</a:t>
            </a:r>
          </a:p>
          <a:p>
            <a:pPr lvl="2"/>
            <a:r>
              <a:rPr lang="en-US" b="1"/>
              <a:t>Application changes:</a:t>
            </a:r>
            <a:r>
              <a:rPr lang="en-US"/>
              <a:t> Using the cache option for sequences, or using bind variables</a:t>
            </a:r>
          </a:p>
          <a:p>
            <a:pPr lvl="2"/>
            <a:r>
              <a:rPr lang="en-US" b="1"/>
              <a:t>Using other advisors:</a:t>
            </a:r>
            <a:r>
              <a:rPr lang="en-US"/>
              <a:t> Running the SQL Tuning Advisor on high-load SQL, or running the Segment Advisor on hot objects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6424D9A9-364C-4890-BC8E-428ED29A2E41}" type="slidenum">
              <a:rPr lang="en-US"/>
              <a:pPr/>
              <a:t>21</a:t>
            </a:fld>
            <a:endParaRPr lang="en-US"/>
          </a:p>
        </p:txBody>
      </p:sp>
      <p:sp>
        <p:nvSpPr>
          <p:cNvPr id="479234" name="Rectangle 2"/>
          <p:cNvSpPr>
            <a:spLocks noChangeArrowheads="1" noTextEdit="1"/>
          </p:cNvSpPr>
          <p:nvPr>
            <p:ph type="sldImg"/>
          </p:nvPr>
        </p:nvSpPr>
        <p:spPr>
          <a:ln/>
        </p:spPr>
      </p:sp>
      <p:sp>
        <p:nvSpPr>
          <p:cNvPr id="479235" name="Rectangle 3"/>
          <p:cNvSpPr>
            <a:spLocks noGrp="1" noChangeArrowheads="1"/>
          </p:cNvSpPr>
          <p:nvPr>
            <p:ph type="body" idx="1"/>
          </p:nvPr>
        </p:nvSpPr>
        <p:spPr/>
        <p:txBody>
          <a:bodyPr/>
          <a:lstStyle/>
          <a:p>
            <a:r>
              <a:rPr lang="en-US"/>
              <a:t>Advisory Framework</a:t>
            </a:r>
          </a:p>
          <a:p>
            <a:pPr lvl="1"/>
            <a:r>
              <a:rPr lang="en-US"/>
              <a:t>Advisors provide you with useful feedback about resource utilization and performance for their respective server components. For example, the Memory Advisor provides a recommended value for the </a:t>
            </a:r>
            <a:r>
              <a:rPr lang="en-US">
                <a:latin typeface="Courier New" pitchFamily="49" charset="0"/>
              </a:rPr>
              <a:t>MEMORY_TARGET</a:t>
            </a:r>
            <a:r>
              <a:rPr lang="en-US"/>
              <a:t> initialization parameter, which controls the total amount of memory used by the Oracle database instance.</a:t>
            </a:r>
          </a:p>
          <a:p>
            <a:pPr lvl="1"/>
            <a:r>
              <a:rPr lang="en-US"/>
              <a:t>By building on the data captured in the AWR, the ADDM enables the Oracle database to diagnose its own performance and determine how identified problems can be resolved. ADDM runs automatically after each AWR statistics capture. It can potentially call other advisors.</a:t>
            </a:r>
          </a:p>
          <a:p>
            <a:pPr lvl="1"/>
            <a:r>
              <a:rPr lang="en-US"/>
              <a:t>Here are the major benefits that are provided by the advisor infrastructure:</a:t>
            </a:r>
          </a:p>
          <a:p>
            <a:pPr lvl="2"/>
            <a:r>
              <a:rPr lang="en-US"/>
              <a:t>All advisors use a uniform interface.</a:t>
            </a:r>
          </a:p>
          <a:p>
            <a:pPr lvl="2"/>
            <a:r>
              <a:rPr lang="en-US"/>
              <a:t>All advisors have a common data source and results storage by using the workload repository.</a:t>
            </a:r>
          </a:p>
          <a:p>
            <a:pPr lvl="1"/>
            <a:r>
              <a:rPr lang="en-US"/>
              <a:t>Not all advisors are shown in the slide (for example, the Data Recovery Advisor and the SQL Repair Advisor are not listed).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9BCBEED2-C133-4E5F-93F8-80A614DD39A2}" type="slidenum">
              <a:rPr lang="en-US"/>
              <a:pPr/>
              <a:t>22</a:t>
            </a:fld>
            <a:endParaRPr lang="en-US"/>
          </a:p>
        </p:txBody>
      </p:sp>
      <p:sp>
        <p:nvSpPr>
          <p:cNvPr id="481282" name="Rectangle 2"/>
          <p:cNvSpPr>
            <a:spLocks noGrp="1" noChangeArrowheads="1"/>
          </p:cNvSpPr>
          <p:nvPr>
            <p:ph type="body" idx="1"/>
          </p:nvPr>
        </p:nvSpPr>
        <p:spPr>
          <a:xfrm>
            <a:off x="477838" y="473075"/>
            <a:ext cx="6359525" cy="8591550"/>
          </a:xfrm>
        </p:spPr>
        <p:txBody>
          <a:bodyPr/>
          <a:lstStyle/>
          <a:p>
            <a:r>
              <a:rPr lang="en-US"/>
              <a:t>Advisory Framework (continued)</a:t>
            </a:r>
          </a:p>
          <a:p>
            <a:pPr lvl="1"/>
            <a:r>
              <a:rPr lang="en-US" b="1"/>
              <a:t>Automatic Database Diagnostic Monitor (ADDM)</a:t>
            </a:r>
            <a:endParaRPr lang="en-US"/>
          </a:p>
          <a:p>
            <a:pPr lvl="1"/>
            <a:r>
              <a:rPr lang="en-US"/>
              <a:t>The ADDM is a server-based expert that reviews database performance every 60 minutes. Its goal is to detect possible system bottlenecks early and recommend fixes before system performance degrades noticeably.</a:t>
            </a:r>
            <a:endParaRPr lang="en-US" b="1"/>
          </a:p>
          <a:p>
            <a:pPr lvl="1"/>
            <a:r>
              <a:rPr lang="en-US" b="1"/>
              <a:t>Memory Advisors</a:t>
            </a:r>
          </a:p>
          <a:p>
            <a:pPr lvl="1"/>
            <a:r>
              <a:rPr lang="en-US"/>
              <a:t>The Memory Advisor is actually a collection of several advisory functions that help determine the best settings for the total memory used by the database instance. The System Global Area (SGA) has a set of advisors for the shared pool, database buffer cache, Java pool, and streams pool. The Java pool and streams pool advisors are not exposed on the EM Memory Advisor page. There is an advisor for the Program Global Area (PGA). In addition to the advisory functions, this page provides a central point of control for the large pool and the Java pool.</a:t>
            </a:r>
          </a:p>
          <a:p>
            <a:pPr lvl="1"/>
            <a:r>
              <a:rPr lang="en-US" b="1"/>
              <a:t>Mean-Time-To-Recover (MTTR) Advisor</a:t>
            </a:r>
            <a:endParaRPr lang="en-US"/>
          </a:p>
          <a:p>
            <a:pPr lvl="1"/>
            <a:r>
              <a:rPr lang="en-US"/>
              <a:t>Using the MTTR Advisor, you set the length of time required for the database to recover after an instance crash.</a:t>
            </a:r>
          </a:p>
          <a:p>
            <a:pPr lvl="1"/>
            <a:r>
              <a:rPr lang="en-US" b="1"/>
              <a:t>Segment Advisor</a:t>
            </a:r>
            <a:endParaRPr lang="en-US"/>
          </a:p>
          <a:p>
            <a:pPr lvl="1"/>
            <a:r>
              <a:rPr lang="en-US"/>
              <a:t>This advisor looks for tables and indexes that consume more space than they require. The advisor checks for inefficient space consumption at the tablespace or schema level and produces scripts to reduce space consumption where possible.</a:t>
            </a:r>
            <a:endParaRPr lang="en-US" b="1"/>
          </a:p>
          <a:p>
            <a:pPr lvl="1"/>
            <a:r>
              <a:rPr lang="en-US" b="1"/>
              <a:t>SQL Access Advisor</a:t>
            </a:r>
          </a:p>
          <a:p>
            <a:pPr lvl="1"/>
            <a:r>
              <a:rPr lang="en-US"/>
              <a:t>This advisor analyzes all SQL statements that are issued in a given period and suggests the creation of additional indexes or materialized views that will improve performance.</a:t>
            </a:r>
          </a:p>
          <a:p>
            <a:pPr lvl="1"/>
            <a:r>
              <a:rPr lang="en-US" b="1"/>
              <a:t>SQL Tuning Advisor</a:t>
            </a:r>
          </a:p>
          <a:p>
            <a:pPr lvl="1"/>
            <a:r>
              <a:rPr lang="en-US"/>
              <a:t>This advisor analyzes an individual SQL statement and makes recommendations for improving its performance. Recommendations may include actions such as rewriting the statement, changing the instance configuration, or adding indexes. The SQL Tuning Advisor is not invoked directly. Instead, it is called from within other tools (such as Top SQL or Top Sessions) to help optimize high-impact SQL statements.</a:t>
            </a:r>
            <a:endParaRPr lang="en-US" b="1"/>
          </a:p>
          <a:p>
            <a:pPr lvl="1"/>
            <a:r>
              <a:rPr lang="en-US" b="1"/>
              <a:t>Undo Management Advisor</a:t>
            </a:r>
            <a:endParaRPr lang="en-US"/>
          </a:p>
          <a:p>
            <a:pPr lvl="1"/>
            <a:r>
              <a:rPr lang="en-US"/>
              <a:t>With the Undo Management Advisor, you can determine the undo tablespace size that is required to support a given retention period. Undo management and the use of the advisor are covered in the lesson titled “Managing Undo Data.”</a:t>
            </a:r>
          </a:p>
          <a:p>
            <a:pPr lvl="1"/>
            <a:r>
              <a:rPr lang="en-US" b="1"/>
              <a:t>Data Recovery Advisor</a:t>
            </a:r>
          </a:p>
          <a:p>
            <a:pPr lvl="1"/>
            <a:r>
              <a:rPr lang="en-US"/>
              <a:t>This advisor automatically diagnoses persistent data failures, presents repair options to the user, and executes repairs at the user’s request. The purpose of the Data Recovery Advisor is to reduce the mean time to recover (MTTR) and provide a centralized tool for automated data repair. </a:t>
            </a:r>
          </a:p>
          <a:p>
            <a:pPr lvl="1"/>
            <a:r>
              <a:rPr lang="en-US" b="1"/>
              <a:t>SQL Repair Advisor</a:t>
            </a:r>
          </a:p>
          <a:p>
            <a:pPr lvl="1"/>
            <a:r>
              <a:rPr lang="en-US"/>
              <a:t>You run the SQL Repair Advisor after a SQL statement fails with a critical error that generates a problem in the Automatic Diagnostic Repository. The advisor analyzes the statement and, in many cases, recommends a patch to repair the statement. If you implement the recommendation, the applied SQL patch circumvents the failure by causing the query optimizer to choose an alternative execution plan for future executions. This is done without changing the SQL statement itself.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D40C25BD-77F5-4840-922C-43ECCE34330F}" type="slidenum">
              <a:rPr lang="en-US"/>
              <a:pPr/>
              <a:t>23</a:t>
            </a:fld>
            <a:endParaRPr lang="en-US"/>
          </a:p>
        </p:txBody>
      </p:sp>
      <p:sp>
        <p:nvSpPr>
          <p:cNvPr id="483330" name="Rectangle 2"/>
          <p:cNvSpPr>
            <a:spLocks noChangeArrowheads="1" noTextEdit="1"/>
          </p:cNvSpPr>
          <p:nvPr>
            <p:ph type="sldImg"/>
          </p:nvPr>
        </p:nvSpPr>
        <p:spPr>
          <a:ln/>
        </p:spPr>
      </p:sp>
      <p:sp>
        <p:nvSpPr>
          <p:cNvPr id="483331" name="Rectangle 3"/>
          <p:cNvSpPr>
            <a:spLocks noGrp="1" noChangeArrowheads="1"/>
          </p:cNvSpPr>
          <p:nvPr>
            <p:ph type="body" idx="1"/>
          </p:nvPr>
        </p:nvSpPr>
        <p:spPr/>
        <p:txBody>
          <a:bodyPr/>
          <a:lstStyle/>
          <a:p>
            <a:r>
              <a:rPr lang="en-US"/>
              <a:t>Enterprise Manager and Advisors</a:t>
            </a:r>
          </a:p>
          <a:p>
            <a:pPr lvl="1"/>
            <a:r>
              <a:rPr lang="en-US"/>
              <a:t>The Advisor Central page is the main page of all advisors. You can reach this page by clicking the Advisor Central link in the list of Related Links on the Database Control Home page. However, this is not the only place in Database Control where advisors can be invoked. It is also possible to have access to advisors in certain contexts.</a:t>
            </a:r>
          </a:p>
          <a:p>
            <a:pPr lvl="1"/>
            <a:r>
              <a:rPr lang="en-US"/>
              <a:t>On the Advisors tab of the Advisor Central page, you can list all the advisor tasks that are registered in the workload repository. You can also filter this list by advisor type and for predefined time periods.</a:t>
            </a:r>
          </a:p>
          <a:p>
            <a:pPr lvl="1"/>
            <a:r>
              <a:rPr lang="en-US"/>
              <a:t>The Checkers tab of the Advisor Central page enables you to schedule various database integrity checkers. You can list all the checker runs by name, type, or time period. </a:t>
            </a:r>
          </a:p>
          <a:p>
            <a:pPr lvl="1"/>
            <a:r>
              <a:rPr lang="en-US"/>
              <a:t>Some advisors are described in greater detail in the lessons titled</a:t>
            </a:r>
            <a:r>
              <a:rPr lang="en-US">
                <a:ea typeface="SimSun" pitchFamily="2" charset="-122"/>
              </a:rPr>
              <a:t> “Managing Undo Data,” “Performance Management,” and “Backup and Recovery Concepts.”</a:t>
            </a:r>
            <a:endParaRPr lang="en-US"/>
          </a:p>
          <a:p>
            <a:pPr lvl="1"/>
            <a:r>
              <a:rPr lang="en-US" b="1"/>
              <a:t>Note:</a:t>
            </a:r>
            <a:r>
              <a:rPr lang="en-US"/>
              <a:t> Use the Change Default Parameters page to change the default expiration (in days) for all future tasks. You can also use this page to change the parameters of some important advisors.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BC1BC536-9045-4178-B001-4C24F21A8FC8}" type="slidenum">
              <a:rPr lang="en-US"/>
              <a:pPr/>
              <a:t>24</a:t>
            </a:fld>
            <a:endParaRPr lang="en-US"/>
          </a:p>
        </p:txBody>
      </p:sp>
      <p:sp>
        <p:nvSpPr>
          <p:cNvPr id="485378" name="Rectangle 2"/>
          <p:cNvSpPr>
            <a:spLocks noChangeArrowheads="1" noTextEdit="1"/>
          </p:cNvSpPr>
          <p:nvPr>
            <p:ph type="sldImg"/>
          </p:nvPr>
        </p:nvSpPr>
        <p:spPr>
          <a:ln/>
        </p:spPr>
      </p:sp>
      <p:sp>
        <p:nvSpPr>
          <p:cNvPr id="485379" name="Rectangle 3"/>
          <p:cNvSpPr>
            <a:spLocks noGrp="1" noChangeArrowheads="1"/>
          </p:cNvSpPr>
          <p:nvPr>
            <p:ph type="body" idx="1"/>
          </p:nvPr>
        </p:nvSpPr>
        <p:spPr/>
        <p:txBody>
          <a:bodyPr/>
          <a:lstStyle/>
          <a:p>
            <a:r>
              <a:rPr lang="en-US">
                <a:latin typeface="Courier New" pitchFamily="49" charset="0"/>
              </a:rPr>
              <a:t>DBMS_ADVISOR</a:t>
            </a:r>
            <a:r>
              <a:rPr lang="en-US"/>
              <a:t> Package</a:t>
            </a:r>
          </a:p>
          <a:p>
            <a:pPr lvl="1"/>
            <a:r>
              <a:rPr lang="en-US"/>
              <a:t>The </a:t>
            </a:r>
            <a:r>
              <a:rPr lang="en-US">
                <a:latin typeface="Courier New" pitchFamily="49" charset="0"/>
              </a:rPr>
              <a:t>DBMS_ADVISOR</a:t>
            </a:r>
            <a:r>
              <a:rPr lang="en-US"/>
              <a:t> package contains all constants and procedure declarations for all advisor modules. You can use this package to execute tasks from the command line.</a:t>
            </a:r>
          </a:p>
          <a:p>
            <a:pPr lvl="1"/>
            <a:r>
              <a:rPr lang="en-US"/>
              <a:t>To execute advisor procedures, you must be granted the </a:t>
            </a:r>
            <a:r>
              <a:rPr lang="en-US">
                <a:latin typeface="Courier New" pitchFamily="49" charset="0"/>
              </a:rPr>
              <a:t>ADVISOR</a:t>
            </a:r>
            <a:r>
              <a:rPr lang="en-US"/>
              <a:t> privilege. The </a:t>
            </a:r>
            <a:r>
              <a:rPr lang="en-US">
                <a:latin typeface="Courier New" pitchFamily="49" charset="0"/>
              </a:rPr>
              <a:t>ADVISOR </a:t>
            </a:r>
            <a:r>
              <a:rPr lang="en-US"/>
              <a:t>privilege permits full access to the advisor procedures and views.</a:t>
            </a:r>
          </a:p>
          <a:p>
            <a:pPr lvl="1"/>
            <a:r>
              <a:rPr lang="en-US" b="1"/>
              <a:t>Note:</a:t>
            </a:r>
            <a:r>
              <a:rPr lang="en-US"/>
              <a:t> For more information about all the procedures found in the </a:t>
            </a:r>
            <a:r>
              <a:rPr lang="en-US">
                <a:latin typeface="Courier New" pitchFamily="49" charset="0"/>
              </a:rPr>
              <a:t>DBMS_ADVISOR</a:t>
            </a:r>
            <a:r>
              <a:rPr lang="en-US"/>
              <a:t> package, see the </a:t>
            </a:r>
            <a:r>
              <a:rPr lang="en-US" i="1"/>
              <a:t>Oracle Database PL/SQL Packages and Types Reference</a:t>
            </a:r>
            <a:r>
              <a:rPr lang="en-US"/>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717433C7-7891-404E-9344-78E4D904E823}" type="slidenum">
              <a:rPr lang="en-US"/>
              <a:pPr/>
              <a:t>25</a:t>
            </a:fld>
            <a:endParaRPr lang="en-US"/>
          </a:p>
        </p:txBody>
      </p:sp>
      <p:sp>
        <p:nvSpPr>
          <p:cNvPr id="512002" name="Rectangle 1026"/>
          <p:cNvSpPr>
            <a:spLocks noChangeArrowheads="1" noTextEdit="1"/>
          </p:cNvSpPr>
          <p:nvPr>
            <p:ph type="sldImg"/>
          </p:nvPr>
        </p:nvSpPr>
        <p:spPr>
          <a:ln/>
        </p:spPr>
      </p:sp>
      <p:sp>
        <p:nvSpPr>
          <p:cNvPr id="512003" name="Rectangle 1027"/>
          <p:cNvSpPr>
            <a:spLocks noGrp="1" noChangeArrowheads="1"/>
          </p:cNvSpPr>
          <p:nvPr>
            <p:ph type="body" idx="1"/>
          </p:nvPr>
        </p:nvSpPr>
        <p:spPr/>
        <p:txBody>
          <a:bodyPr/>
          <a:lstStyle/>
          <a:p>
            <a:r>
              <a:rPr lang="en-US"/>
              <a:t>Automated Maintenance Tasks</a:t>
            </a:r>
          </a:p>
          <a:p>
            <a:pPr lvl="1"/>
            <a:r>
              <a:rPr lang="en-US"/>
              <a:t>By analyzing the information stored in the AWR, the database can identify the need to perform routine maintenance tasks, such as optimizer statistics refresh. The automated maintenance tasks infrastructure enables the Oracle database to automatically perform such operations. It uses the Scheduler to run such tasks in predefined maintenance windows.</a:t>
            </a:r>
          </a:p>
          <a:p>
            <a:pPr lvl="1"/>
            <a:r>
              <a:rPr lang="en-US"/>
              <a:t>By default, the weekday maintenance windows start at 10:00 PM and lasts 4 hours. On Saturday and Sunday, the maintenance window starts at 6:00 AM and lasts for 20 hours. All attributes of the maintenance windows are customizable, including the start and end time, frequency, days of the week, and so on. In addition, the impact of automated maintenance tasks on normal database operations can be limited by associating a Database Resource Manager resource plan to the maintenance window.</a:t>
            </a:r>
          </a:p>
          <a:p>
            <a:pPr lvl="1"/>
            <a:r>
              <a:rPr lang="en-US"/>
              <a:t>Examples of maintenance:</a:t>
            </a:r>
          </a:p>
          <a:p>
            <a:pPr lvl="2"/>
            <a:r>
              <a:rPr lang="en-US"/>
              <a:t>Optimizer statistics are automatically refreshed by using the automatic maintenance task infrastructure.</a:t>
            </a:r>
          </a:p>
          <a:p>
            <a:pPr lvl="2"/>
            <a:r>
              <a:rPr lang="en-US"/>
              <a:t>The Automatic Segment Advisor has default jobs, which run in the maintenance window.</a:t>
            </a:r>
          </a:p>
          <a:p>
            <a:pPr lvl="2"/>
            <a:r>
              <a:rPr lang="en-US"/>
              <a:t>When creating a database with the DBCA, you can initiate regular database backups.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DD388175-1088-42B2-9597-A93DE509CD71}" type="slidenum">
              <a:rPr lang="en-US"/>
              <a:pPr/>
              <a:t>26</a:t>
            </a:fld>
            <a:endParaRPr lang="en-US"/>
          </a:p>
        </p:txBody>
      </p:sp>
      <p:sp>
        <p:nvSpPr>
          <p:cNvPr id="514050" name="Rectangle 1026"/>
          <p:cNvSpPr>
            <a:spLocks noChangeArrowheads="1" noTextEdit="1"/>
          </p:cNvSpPr>
          <p:nvPr>
            <p:ph type="sldImg"/>
          </p:nvPr>
        </p:nvSpPr>
        <p:spPr>
          <a:ln/>
        </p:spPr>
      </p:sp>
      <p:sp>
        <p:nvSpPr>
          <p:cNvPr id="514051" name="Rectangle 1027"/>
          <p:cNvSpPr>
            <a:spLocks noGrp="1" noChangeArrowheads="1"/>
          </p:cNvSpPr>
          <p:nvPr>
            <p:ph type="body" idx="1"/>
          </p:nvPr>
        </p:nvSpPr>
        <p:spPr/>
        <p:txBody>
          <a:bodyPr/>
          <a:lstStyle/>
          <a:p>
            <a:r>
              <a:rPr lang="en-US"/>
              <a:t>Automated Maintenance Tasks (continued)</a:t>
            </a:r>
          </a:p>
          <a:p>
            <a:pPr lvl="1"/>
            <a:r>
              <a:rPr lang="en-US"/>
              <a:t>Click Automated Maintenance Tasks under the Scheduler heading on the Server page to access the Automated Maintenance Task page, where you can view the automated maintenance task schedule and recent history. From here you can drill down to details on some tasks. Click Configure to go to the Automated Maintenance Tasks Configuration page. A task executes in a window. The graph shows the last window in which a task was executed and the next window in which the task is scheduled to be executed.</a:t>
            </a:r>
          </a:p>
          <a:p>
            <a:pPr lvl="1"/>
            <a:r>
              <a:rPr lang="en-US" b="1"/>
              <a:t>Note:</a:t>
            </a:r>
            <a:r>
              <a:rPr lang="en-US"/>
              <a:t> The default windows for tasks are shown in the example. When the maintenance window closes, the Scheduler terminates the optimizer statistics gathering job by default. The remaining objects are then processed in the next maintenance window.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FFFC298F-F316-4ED0-B828-16A2B205A382}" type="slidenum">
              <a:rPr lang="en-US"/>
              <a:pPr/>
              <a:t>27</a:t>
            </a:fld>
            <a:endParaRPr lang="en-US"/>
          </a:p>
        </p:txBody>
      </p:sp>
      <p:sp>
        <p:nvSpPr>
          <p:cNvPr id="516098" name="Rectangle 2"/>
          <p:cNvSpPr>
            <a:spLocks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en-US"/>
              <a:t>Automated Maintenance Tasks Configuration</a:t>
            </a:r>
          </a:p>
          <a:p>
            <a:pPr lvl="1"/>
            <a:r>
              <a:rPr lang="en-US"/>
              <a:t>On the Automated Maintenance Tasks Configuration page, you can enable and disable automatic maintenance tasks</a:t>
            </a:r>
            <a:r>
              <a:rPr lang="en-US">
                <a:cs typeface="Times New Roman" pitchFamily="18" charset="0"/>
              </a:rPr>
              <a:t>—</a:t>
            </a:r>
            <a:r>
              <a:rPr lang="en-US"/>
              <a:t>all at once, by individual tasks, or by particular windows. You can also configure the settings that are used for optimizer statistics gathering and the job control parameters for the automatic SQL Tuning Advisor. </a:t>
            </a:r>
          </a:p>
          <a:p>
            <a:pPr lvl="1"/>
            <a:r>
              <a:rPr lang="en-US"/>
              <a:t>Select the window name to view or edit the window schedule.</a:t>
            </a:r>
          </a:p>
          <a:p>
            <a:pPr lvl="1"/>
            <a:r>
              <a:rPr lang="en-US"/>
              <a:t>Click Edit Window Group to add and remove windows in the window group.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A3D8B67C-1E83-40D8-B507-2B6F5D6A8BCC}" type="slidenum">
              <a:rPr lang="en-US"/>
              <a:pPr/>
              <a:t>28</a:t>
            </a:fld>
            <a:endParaRPr lang="en-US"/>
          </a:p>
        </p:txBody>
      </p:sp>
      <p:sp>
        <p:nvSpPr>
          <p:cNvPr id="487426" name="Rectangle 2"/>
          <p:cNvSpPr>
            <a:spLocks noChangeArrowheads="1" noTextEdit="1"/>
          </p:cNvSpPr>
          <p:nvPr>
            <p:ph type="sldImg"/>
          </p:nvPr>
        </p:nvSpPr>
        <p:spPr>
          <a:ln/>
        </p:spPr>
      </p:sp>
      <p:sp>
        <p:nvSpPr>
          <p:cNvPr id="487427" name="Rectangle 3"/>
          <p:cNvSpPr>
            <a:spLocks noGrp="1" noChangeArrowheads="1"/>
          </p:cNvSpPr>
          <p:nvPr>
            <p:ph type="body" idx="1"/>
          </p:nvPr>
        </p:nvSpPr>
        <p:spPr/>
        <p:txBody>
          <a:bodyPr/>
          <a:lstStyle/>
          <a:p>
            <a:r>
              <a:rPr lang="en-US"/>
              <a:t>Server-Generated Alerts</a:t>
            </a:r>
          </a:p>
          <a:p>
            <a:pPr lvl="1"/>
            <a:r>
              <a:rPr lang="en-US"/>
              <a:t>Alerts are notifications of when a database is in an undesirable state and needs your attention. By default, the Oracle database provides alerts via Enterprise Manager Database Control. Optionally, Enterprise Manager can be configured to send an email message to the administrator about problem conditions as well as display alert information on the console. </a:t>
            </a:r>
          </a:p>
          <a:p>
            <a:pPr lvl="1"/>
            <a:r>
              <a:rPr lang="en-US"/>
              <a:t>You can also set thresholds on many of the pertinent metrics for your system. Oracle Database 11</a:t>
            </a:r>
            <a:r>
              <a:rPr lang="en-US" i="1"/>
              <a:t>g </a:t>
            </a:r>
            <a:r>
              <a:rPr lang="en-US"/>
              <a:t>proactively notifies you if the database deviates sufficiently from normal readings to reach those thresholds. An early notification of potential problems enables you to respond quickly and, in many cases, resolve issues before users even notice them. </a:t>
            </a:r>
          </a:p>
          <a:p>
            <a:pPr lvl="1">
              <a:lnSpc>
                <a:spcPct val="90000"/>
              </a:lnSpc>
              <a:spcBef>
                <a:spcPct val="20000"/>
              </a:spcBef>
            </a:pPr>
            <a:r>
              <a:rPr lang="en-US"/>
              <a:t>Approximately 60 metrics are monitored by default, among which are:</a:t>
            </a:r>
          </a:p>
          <a:p>
            <a:pPr lvl="2"/>
            <a:r>
              <a:rPr lang="en-US"/>
              <a:t>Broken Job Count</a:t>
            </a:r>
          </a:p>
          <a:p>
            <a:pPr lvl="2"/>
            <a:r>
              <a:rPr lang="en-US"/>
              <a:t>Database Time Spent Waiting (%)</a:t>
            </a:r>
          </a:p>
          <a:p>
            <a:pPr lvl="2"/>
            <a:r>
              <a:rPr lang="en-US"/>
              <a:t>Dump Area Used (%)</a:t>
            </a:r>
          </a:p>
          <a:p>
            <a:pPr lvl="2"/>
            <a:r>
              <a:rPr lang="en-US"/>
              <a:t>SQL Response Time (%) compared to baseline</a:t>
            </a:r>
          </a:p>
          <a:p>
            <a:pPr lvl="2"/>
            <a:r>
              <a:rPr lang="en-US"/>
              <a:t>Tablespace Used (%)</a:t>
            </a:r>
          </a:p>
          <a:p>
            <a:pPr lvl="2"/>
            <a:r>
              <a:rPr lang="en-US"/>
              <a:t>Generic Incident</a:t>
            </a:r>
          </a:p>
          <a:p>
            <a:pPr lvl="1">
              <a:lnSpc>
                <a:spcPct val="90000"/>
              </a:lnSpc>
              <a:spcBef>
                <a:spcPct val="20000"/>
              </a:spcBef>
            </a:pPr>
            <a:r>
              <a:rPr lang="en-US"/>
              <a:t>A few additional key metrics can provide early problem notification:</a:t>
            </a:r>
          </a:p>
          <a:p>
            <a:pPr lvl="2"/>
            <a:r>
              <a:rPr lang="en-US"/>
              <a:t>Average File Read Time (centiseconds)</a:t>
            </a:r>
          </a:p>
          <a:p>
            <a:pPr lvl="2"/>
            <a:r>
              <a:rPr lang="en-US"/>
              <a:t>Response Time (per transaction)</a:t>
            </a:r>
          </a:p>
          <a:p>
            <a:pPr lvl="2"/>
            <a:r>
              <a:rPr lang="en-US"/>
              <a:t>Wait Time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C9716C5F-06E0-4A5B-AEC0-AB4A5D0BE944}" type="slidenum">
              <a:rPr lang="en-US"/>
              <a:pPr/>
              <a:t>29</a:t>
            </a:fld>
            <a:endParaRPr lang="en-US"/>
          </a:p>
        </p:txBody>
      </p:sp>
      <p:sp>
        <p:nvSpPr>
          <p:cNvPr id="491522" name="Rectangle 2"/>
          <p:cNvSpPr>
            <a:spLocks noChangeArrowheads="1" noTextEdit="1"/>
          </p:cNvSpPr>
          <p:nvPr>
            <p:ph type="sldImg"/>
          </p:nvPr>
        </p:nvSpPr>
        <p:spPr>
          <a:ln/>
        </p:spPr>
      </p:sp>
      <p:sp>
        <p:nvSpPr>
          <p:cNvPr id="491523" name="Rectangle 3"/>
          <p:cNvSpPr>
            <a:spLocks noGrp="1" noChangeArrowheads="1"/>
          </p:cNvSpPr>
          <p:nvPr>
            <p:ph type="body" idx="1"/>
          </p:nvPr>
        </p:nvSpPr>
        <p:spPr/>
        <p:txBody>
          <a:bodyPr/>
          <a:lstStyle/>
          <a:p>
            <a:r>
              <a:rPr lang="en-US"/>
              <a:t>Setting Thresholds</a:t>
            </a:r>
          </a:p>
          <a:p>
            <a:pPr lvl="1"/>
            <a:r>
              <a:rPr lang="en-US"/>
              <a:t>To set or edit a threshold for your whole database, click “Metric and Policy Settings” in the Related Links region of the database home page. Enter your desired warning and critical threshold values. The appropriate alerts appear when the database reaches your specified values. </a:t>
            </a:r>
          </a:p>
          <a:p>
            <a:pPr lvl="1"/>
            <a:r>
              <a:rPr lang="en-US"/>
              <a:t>The thresholds that are already set appear in the “Metrics with thresholds” list. By default, approximately 60 metrics have preset thresholds; you may change these as needed. The “All metrics” list shows the metrics that do not have thresholds set. </a:t>
            </a:r>
          </a:p>
          <a:p>
            <a:pPr lvl="1"/>
            <a:r>
              <a:rPr lang="en-US"/>
              <a:t>Click one of the Edit icons to access a page where you can specify additional corrective actions for either warning or critical thresholds. </a:t>
            </a:r>
          </a:p>
          <a:p>
            <a:pPr lvl="1"/>
            <a:r>
              <a:rPr lang="en-US"/>
              <a:t>Click a Collection Schedule link and change the scheduled collection interval. Be aware that each schedule affects a group of metrics.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18134F42-F6A8-4093-9325-FD6FE93F4201}" type="slidenum">
              <a:rPr lang="en-US"/>
              <a:pPr/>
              <a:t>3</a:t>
            </a:fld>
            <a:endParaRPr lang="en-US"/>
          </a:p>
        </p:txBody>
      </p:sp>
      <p:sp>
        <p:nvSpPr>
          <p:cNvPr id="308232" name="Rectangle 8"/>
          <p:cNvSpPr>
            <a:spLocks noChangeArrowheads="1" noTextEdit="1"/>
          </p:cNvSpPr>
          <p:nvPr>
            <p:ph type="sldImg"/>
          </p:nvPr>
        </p:nvSpPr>
        <p:spPr>
          <a:ln/>
        </p:spPr>
      </p:sp>
      <p:sp>
        <p:nvSpPr>
          <p:cNvPr id="308233" name="Rectangle 9"/>
          <p:cNvSpPr>
            <a:spLocks noGrp="1" noChangeArrowheads="1"/>
          </p:cNvSpPr>
          <p:nvPr>
            <p:ph type="body" idx="1"/>
          </p:nvPr>
        </p:nvSpPr>
        <p:spPr/>
        <p:txBody>
          <a:bodyPr/>
          <a:lstStyle/>
          <a:p>
            <a:r>
              <a:rPr lang="en-US"/>
              <a:t>Database Maintenance</a:t>
            </a:r>
          </a:p>
          <a:p>
            <a:pPr lvl="1"/>
            <a:r>
              <a:rPr lang="en-US"/>
              <a:t>Proactive database maintenance is made easy by the sophisticated infrastructure of the Oracle database, including the following main elements:</a:t>
            </a:r>
          </a:p>
          <a:p>
            <a:pPr lvl="2"/>
            <a:r>
              <a:rPr lang="en-US"/>
              <a:t>The Automatic Workload Repository (AWR) is a built-in repository in each Oracle database. </a:t>
            </a:r>
            <a:br>
              <a:rPr lang="en-US"/>
            </a:br>
            <a:r>
              <a:rPr lang="en-US"/>
              <a:t>At regular intervals, the Oracle database makes a snapshot of all its vital statistics and workload information and stores this data in the AWR. The captured data can be analyzed by you, by the database itself, or by both.</a:t>
            </a:r>
          </a:p>
          <a:p>
            <a:pPr lvl="2"/>
            <a:r>
              <a:rPr lang="en-US"/>
              <a:t>Using automated tasks, the database performs routine maintenance operations such as regular backups, refreshing optimizer statistics, and database health checks.</a:t>
            </a:r>
          </a:p>
          <a:p>
            <a:pPr lvl="1"/>
            <a:r>
              <a:rPr lang="en-US"/>
              <a:t>Reactive database maintenance includes critical errors and conditions discovered by database health checkers:</a:t>
            </a:r>
          </a:p>
          <a:p>
            <a:pPr lvl="2"/>
            <a:r>
              <a:rPr lang="en-US"/>
              <a:t>For problems that cannot be resolved automatically and require administrators to be notified (such as running out of space), the Oracle database provides server-generated alerts. The Oracle database by default monitors itself and sends out alerts to notify you of problems. The alerts notify you and often also provide recommendations on how to resolve reported problem.</a:t>
            </a:r>
          </a:p>
          <a:p>
            <a:pPr lvl="2"/>
            <a:r>
              <a:rPr lang="en-US"/>
              <a:t>Recommendations are generated from a number of advisors, each of which is responsible for a subsystem. For example, there are memory, segment, and SQL advisors.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9D35C20B-78CD-4336-A47B-36CF424B2A2F}" type="slidenum">
              <a:rPr lang="en-US"/>
              <a:pPr/>
              <a:t>30</a:t>
            </a:fld>
            <a:endParaRPr lang="en-US"/>
          </a:p>
        </p:txBody>
      </p:sp>
      <p:sp>
        <p:nvSpPr>
          <p:cNvPr id="493570" name="Rectangle 1026"/>
          <p:cNvSpPr>
            <a:spLocks noChangeArrowheads="1" noTextEdit="1"/>
          </p:cNvSpPr>
          <p:nvPr>
            <p:ph type="sldImg"/>
          </p:nvPr>
        </p:nvSpPr>
        <p:spPr>
          <a:ln/>
        </p:spPr>
      </p:sp>
      <p:sp>
        <p:nvSpPr>
          <p:cNvPr id="493571" name="Rectangle 1027"/>
          <p:cNvSpPr>
            <a:spLocks noGrp="1" noChangeArrowheads="1"/>
          </p:cNvSpPr>
          <p:nvPr>
            <p:ph type="body" idx="1"/>
          </p:nvPr>
        </p:nvSpPr>
        <p:spPr/>
        <p:txBody>
          <a:bodyPr/>
          <a:lstStyle/>
          <a:p>
            <a:r>
              <a:rPr lang="en-US"/>
              <a:t>Creating and Testing an Alert</a:t>
            </a:r>
          </a:p>
          <a:p>
            <a:pPr lvl="1"/>
            <a:r>
              <a:rPr lang="en-US"/>
              <a:t>You can also set thresholds for a specific object.</a:t>
            </a:r>
          </a:p>
          <a:p>
            <a:pPr lvl="1"/>
            <a:r>
              <a:rPr lang="en-US" b="1"/>
              <a:t>Example</a:t>
            </a:r>
          </a:p>
          <a:p>
            <a:pPr lvl="1"/>
            <a:r>
              <a:rPr lang="en-US"/>
              <a:t>You decide that you need to receive a critical alert if the space used in the </a:t>
            </a:r>
            <a:r>
              <a:rPr lang="en-US">
                <a:latin typeface="Courier New" pitchFamily="49" charset="0"/>
              </a:rPr>
              <a:t>INVENTORY</a:t>
            </a:r>
            <a:r>
              <a:rPr lang="en-US"/>
              <a:t> tablespace exceeds 75%. (This tablespace does not allow its data files to automatically extend.) To create and test the alert, perform the following steps:</a:t>
            </a:r>
          </a:p>
          <a:p>
            <a:pPr lvl="2">
              <a:buFont typeface="Times New Roman" pitchFamily="18" charset="0"/>
              <a:buNone/>
            </a:pPr>
            <a:r>
              <a:rPr lang="en-US"/>
              <a:t>1.	In Enterprise Manager, navigate to the “Metrics and Policy Settings” page, and then click the Edit icon for the Tablespace Used (%) threshold. Set your desired threshold for the tablespace.</a:t>
            </a:r>
          </a:p>
          <a:p>
            <a:pPr lvl="2">
              <a:buFont typeface="Times New Roman" pitchFamily="18" charset="0"/>
              <a:buNone/>
            </a:pPr>
            <a:r>
              <a:rPr lang="en-US"/>
              <a:t>2.	Under the Schema tab on the Tables page, create a table to test the alert. Use the “Define using SQL” action to duplicate an existing table. The initial setting of 8 MB in the </a:t>
            </a:r>
            <a:r>
              <a:rPr lang="en-US">
                <a:latin typeface="Courier New" pitchFamily="49" charset="0"/>
              </a:rPr>
              <a:t>STORAGE</a:t>
            </a:r>
            <a:r>
              <a:rPr lang="en-US"/>
              <a:t> clause causes the table to allocate 80% of the 10 MB </a:t>
            </a:r>
            <a:r>
              <a:rPr lang="en-US">
                <a:latin typeface="Courier New" pitchFamily="49" charset="0"/>
              </a:rPr>
              <a:t>INVENTORY</a:t>
            </a:r>
            <a:r>
              <a:rPr lang="en-US"/>
              <a:t> tablespace immediately.</a:t>
            </a:r>
          </a:p>
          <a:p>
            <a:pPr lvl="2">
              <a:buFont typeface="Times New Roman" pitchFamily="18" charset="0"/>
              <a:buNone/>
            </a:pPr>
            <a:r>
              <a:rPr lang="en-US"/>
              <a:t>3.	After you receive an error that this table is unable to extend, check the Database Home page for the associated alert. Tablespace Space Used (%) is collected every 10 minutes by default.</a:t>
            </a:r>
          </a:p>
          <a:p>
            <a:pPr lvl="1"/>
            <a:r>
              <a:rPr lang="en-US"/>
              <a:t>Most alerts contain the name of an associated advisor that can be invoked to give you more detailed advice. For each corresponding alert message, Database Control provides a link to invoke the corresponding advisor.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D07FC7D9-9855-41F8-87CB-5AC3BD759218}" type="slidenum">
              <a:rPr lang="en-US"/>
              <a:pPr/>
              <a:t>31</a:t>
            </a:fld>
            <a:endParaRPr lang="en-US"/>
          </a:p>
        </p:txBody>
      </p:sp>
      <p:sp>
        <p:nvSpPr>
          <p:cNvPr id="495618" name="Rectangle 2"/>
          <p:cNvSpPr>
            <a:spLocks noChangeArrowheads="1" noTextEdit="1"/>
          </p:cNvSpPr>
          <p:nvPr>
            <p:ph type="sldImg"/>
          </p:nvPr>
        </p:nvSpPr>
        <p:spPr>
          <a:ln/>
        </p:spPr>
      </p:sp>
      <p:sp>
        <p:nvSpPr>
          <p:cNvPr id="495619" name="Rectangle 3"/>
          <p:cNvSpPr>
            <a:spLocks noGrp="1" noChangeArrowheads="1"/>
          </p:cNvSpPr>
          <p:nvPr>
            <p:ph type="body" idx="1"/>
          </p:nvPr>
        </p:nvSpPr>
        <p:spPr/>
        <p:txBody>
          <a:bodyPr/>
          <a:lstStyle/>
          <a:p>
            <a:r>
              <a:rPr lang="en-US"/>
              <a:t>Alerts Notification</a:t>
            </a:r>
          </a:p>
          <a:p>
            <a:pPr lvl="1"/>
            <a:r>
              <a:rPr lang="en-US"/>
              <a:t>The notification mechanism uses the Enterprise Manager user interface. It is based on the concept of a notification rule that establishes the appropriate notification mechanism for a set of upcoming alerts.</a:t>
            </a:r>
          </a:p>
          <a:p>
            <a:pPr lvl="1"/>
            <a:r>
              <a:rPr lang="en-US"/>
              <a:t>Using Database Control, you edit the notification rules. On the home page, click the Preferences link </a:t>
            </a:r>
            <a:r>
              <a:rPr lang="en-US">
                <a:ea typeface="SimSun" pitchFamily="2" charset="-122"/>
              </a:rPr>
              <a:t>to display the General page, where you specify the email address at which you want to receive notifications</a:t>
            </a:r>
            <a:r>
              <a:rPr lang="en-US"/>
              <a:t>.</a:t>
            </a:r>
          </a:p>
          <a:p>
            <a:pPr lvl="1"/>
            <a:r>
              <a:rPr lang="en-US">
                <a:ea typeface="SimSun" pitchFamily="2" charset="-122"/>
              </a:rPr>
              <a:t>On the General page, click the Rules link in the Notification region.</a:t>
            </a:r>
            <a:r>
              <a:rPr lang="en-US"/>
              <a:t> Select the “Database Availability and Critical States” </a:t>
            </a:r>
            <a:r>
              <a:rPr lang="en-US">
                <a:solidFill>
                  <a:schemeClr val="tx1"/>
                </a:solidFill>
              </a:rPr>
              <a:t>rule, and then click the Edit</a:t>
            </a:r>
            <a:r>
              <a:rPr lang="en-US" i="1">
                <a:solidFill>
                  <a:schemeClr val="tx1"/>
                </a:solidFill>
              </a:rPr>
              <a:t> </a:t>
            </a:r>
            <a:r>
              <a:rPr lang="en-US">
                <a:solidFill>
                  <a:schemeClr val="tx1"/>
                </a:solidFill>
              </a:rPr>
              <a:t>button. This takes you to the “</a:t>
            </a:r>
            <a:r>
              <a:rPr lang="en-US">
                <a:solidFill>
                  <a:schemeClr val="tx1"/>
                </a:solidFill>
                <a:cs typeface="Arial" charset="0"/>
              </a:rPr>
              <a:t>Edit Notification Rule Database Availability and Critical States” page, where you click</a:t>
            </a:r>
            <a:r>
              <a:rPr lang="en-US">
                <a:cs typeface="Arial" charset="0"/>
              </a:rPr>
              <a:t> the Metrics tab and edit the metrics for which you want to receive notifications.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FA13CF65-E4F2-47FC-901E-79E865058347}" type="slidenum">
              <a:rPr lang="en-US"/>
              <a:pPr/>
              <a:t>32</a:t>
            </a:fld>
            <a:endParaRPr lang="en-US"/>
          </a:p>
        </p:txBody>
      </p:sp>
      <p:sp>
        <p:nvSpPr>
          <p:cNvPr id="497666" name="Rectangle 2"/>
          <p:cNvSpPr>
            <a:spLocks noGrp="1" noChangeArrowheads="1"/>
          </p:cNvSpPr>
          <p:nvPr>
            <p:ph type="body" idx="1"/>
          </p:nvPr>
        </p:nvSpPr>
        <p:spPr>
          <a:xfrm>
            <a:off x="477838" y="473075"/>
            <a:ext cx="6359525" cy="8591550"/>
          </a:xfrm>
        </p:spPr>
        <p:txBody>
          <a:bodyPr/>
          <a:lstStyle/>
          <a:p>
            <a:r>
              <a:rPr lang="en-US" altLang="en-US"/>
              <a:t>Alerts Notification </a:t>
            </a:r>
            <a:r>
              <a:rPr lang="en-US"/>
              <a:t>(continued)</a:t>
            </a:r>
          </a:p>
          <a:p>
            <a:pPr lvl="1"/>
            <a:r>
              <a:rPr lang="en-US"/>
              <a:t>As an option, you can specify that Enterprise Manager provide you with direct notification when specific alerts arise. For example, if you specify that you want email notification for critical alerts, and you have a critical threshold set for the system response time for each call metric, you can send an email message containing a message similar to the following:</a:t>
            </a:r>
          </a:p>
          <a:p>
            <a:pPr lvl="3">
              <a:buFont typeface="Times New Roman" pitchFamily="18" charset="0"/>
              <a:buNone/>
            </a:pPr>
            <a:r>
              <a:rPr lang="en-US">
                <a:latin typeface="Courier New" pitchFamily="49" charset="0"/>
              </a:rPr>
              <a:t>Host Name=mydb.us.mycompany.com </a:t>
            </a:r>
          </a:p>
          <a:p>
            <a:pPr lvl="3">
              <a:buFont typeface="Times New Roman" pitchFamily="18" charset="0"/>
              <a:buNone/>
            </a:pPr>
            <a:r>
              <a:rPr lang="en-US">
                <a:latin typeface="Courier New" pitchFamily="49" charset="0"/>
              </a:rPr>
              <a:t>Metric=Response Time per Call </a:t>
            </a:r>
          </a:p>
          <a:p>
            <a:pPr lvl="3">
              <a:buFont typeface="Times New Roman" pitchFamily="18" charset="0"/>
              <a:buNone/>
            </a:pPr>
            <a:r>
              <a:rPr lang="en-US">
                <a:latin typeface="Courier New" pitchFamily="49" charset="0"/>
              </a:rPr>
              <a:t>Timestamp=08-NOV-2005 10:10:01 (GMT -7:00) </a:t>
            </a:r>
          </a:p>
          <a:p>
            <a:pPr lvl="3">
              <a:buFont typeface="Times New Roman" pitchFamily="18" charset="0"/>
              <a:buNone/>
            </a:pPr>
            <a:r>
              <a:rPr lang="en-US">
                <a:latin typeface="Courier New" pitchFamily="49" charset="0"/>
              </a:rPr>
              <a:t>Severity=Critical </a:t>
            </a:r>
          </a:p>
          <a:p>
            <a:pPr lvl="3">
              <a:buFont typeface="Times New Roman" pitchFamily="18" charset="0"/>
              <a:buNone/>
            </a:pPr>
            <a:r>
              <a:rPr lang="en-US">
                <a:latin typeface="Courier New" pitchFamily="49" charset="0"/>
              </a:rPr>
              <a:t>Message=Response time per call has exceeded the threshold. See the latest ADDM analysis. </a:t>
            </a:r>
          </a:p>
          <a:p>
            <a:pPr lvl="3">
              <a:buFont typeface="Times New Roman" pitchFamily="18" charset="0"/>
              <a:buNone/>
            </a:pPr>
            <a:r>
              <a:rPr lang="en-US">
                <a:latin typeface="Courier New" pitchFamily="49" charset="0"/>
              </a:rPr>
              <a:t>Rule Name= Rule </a:t>
            </a:r>
          </a:p>
          <a:p>
            <a:pPr lvl="3">
              <a:buFont typeface="Times New Roman" pitchFamily="18" charset="0"/>
              <a:buNone/>
            </a:pPr>
            <a:r>
              <a:rPr lang="en-US">
                <a:latin typeface="Courier New" pitchFamily="49" charset="0"/>
              </a:rPr>
              <a:t>Owner=SYSMAN </a:t>
            </a:r>
          </a:p>
          <a:p>
            <a:pPr lvl="1"/>
            <a:r>
              <a:rPr lang="en-US"/>
              <a:t>The email contains a link to the host name and the latest ADDM analysis.</a:t>
            </a:r>
          </a:p>
          <a:p>
            <a:pPr lvl="1"/>
            <a:r>
              <a:rPr lang="en-US"/>
              <a:t>By default, alerts in critical state (such as DB Down, Generic Alert Log Error Status, and Tablespace Used) are set up for notification. However, to receive these notifications, you must set up your email information by following these steps:</a:t>
            </a:r>
          </a:p>
          <a:p>
            <a:pPr lvl="2">
              <a:buFont typeface="Times New Roman" pitchFamily="18" charset="0"/>
              <a:buNone/>
            </a:pPr>
            <a:r>
              <a:rPr lang="en-US"/>
              <a:t>1.	On any Database Control page, click the Setup link in the header and footer area.</a:t>
            </a:r>
          </a:p>
          <a:p>
            <a:pPr lvl="2">
              <a:buFont typeface="Times New Roman" pitchFamily="18" charset="0"/>
              <a:buNone/>
            </a:pPr>
            <a:r>
              <a:rPr lang="en-US"/>
              <a:t>2. 	On the Setup page, select Notification Methods.</a:t>
            </a:r>
          </a:p>
          <a:p>
            <a:pPr lvl="2">
              <a:buFont typeface="Times New Roman" pitchFamily="18" charset="0"/>
              <a:buNone/>
            </a:pPr>
            <a:r>
              <a:rPr lang="en-US"/>
              <a:t>3. 	Enter the required information in the Mail Server region of the Notifications Methods page. </a:t>
            </a:r>
          </a:p>
          <a:p>
            <a:pPr lvl="1"/>
            <a:r>
              <a:rPr lang="en-US"/>
              <a:t>There are other methods of notification, including scripts and Simplified Network Management Protocol (SNMP) traps. The latter can be used to communicate with third-party applications.</a:t>
            </a:r>
          </a:p>
          <a:p>
            <a:pPr lvl="1"/>
            <a:r>
              <a:rPr lang="en-US"/>
              <a:t>To receive notifications:</a:t>
            </a:r>
          </a:p>
          <a:p>
            <a:pPr lvl="2">
              <a:buFont typeface="Times New Roman" pitchFamily="18" charset="0"/>
              <a:buNone/>
            </a:pPr>
            <a:r>
              <a:rPr lang="en-US"/>
              <a:t>1. 	On any Database Control page, click the Preferences link in the header and footer area.</a:t>
            </a:r>
          </a:p>
          <a:p>
            <a:pPr lvl="2">
              <a:buFont typeface="Times New Roman" pitchFamily="18" charset="0"/>
              <a:buNone/>
            </a:pPr>
            <a:r>
              <a:rPr lang="en-US"/>
              <a:t>2. 	On the Preferences page, select General. Enter your email address in the E-mail Addresses region.</a:t>
            </a:r>
          </a:p>
          <a:p>
            <a:pPr lvl="2">
              <a:buFont typeface="Times New Roman" pitchFamily="18" charset="0"/>
              <a:buNone/>
            </a:pPr>
            <a:r>
              <a:rPr lang="en-US"/>
              <a:t>3. 	You can optionally edit notification rules (for example, to change the severity state for receiving notification). To do so, click Notification Rules. The Notification Rules page appears. </a:t>
            </a:r>
            <a:br>
              <a:rPr lang="en-US"/>
            </a:br>
            <a:r>
              <a:rPr lang="en-US" b="1"/>
              <a:t>Note:</a:t>
            </a:r>
            <a:r>
              <a:rPr lang="en-US"/>
              <a:t> For more information about configuring notification rules, see the </a:t>
            </a:r>
            <a:r>
              <a:rPr lang="en-US" i="1"/>
              <a:t>Oracle Enterprise Manager Advanced Configuration</a:t>
            </a:r>
            <a:r>
              <a:rPr lang="en-US"/>
              <a:t> documentation.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2AA135D7-9056-4CAA-85C3-411A541949C5}" type="slidenum">
              <a:rPr lang="en-US"/>
              <a:pPr/>
              <a:t>33</a:t>
            </a:fld>
            <a:endParaRPr lang="en-US"/>
          </a:p>
        </p:txBody>
      </p:sp>
      <p:sp>
        <p:nvSpPr>
          <p:cNvPr id="499714" name="Rectangle 2"/>
          <p:cNvSpPr>
            <a:spLocks noChangeArrowheads="1" noTextEdit="1"/>
          </p:cNvSpPr>
          <p:nvPr>
            <p:ph type="sldImg"/>
          </p:nvPr>
        </p:nvSpPr>
        <p:spPr>
          <a:ln/>
        </p:spPr>
      </p:sp>
      <p:sp>
        <p:nvSpPr>
          <p:cNvPr id="499715" name="Rectangle 3"/>
          <p:cNvSpPr>
            <a:spLocks noGrp="1" noChangeArrowheads="1"/>
          </p:cNvSpPr>
          <p:nvPr>
            <p:ph type="body" idx="1"/>
          </p:nvPr>
        </p:nvSpPr>
        <p:spPr/>
        <p:txBody>
          <a:bodyPr/>
          <a:lstStyle/>
          <a:p>
            <a:r>
              <a:rPr lang="en-US"/>
              <a:t>Reacting to Alerts</a:t>
            </a:r>
          </a:p>
          <a:p>
            <a:pPr lvl="1"/>
            <a:r>
              <a:rPr lang="en-US"/>
              <a:t>When you receive an alert, follow the recommendations that it provides. Or you can consider running the ADDM (or another advisor as appropriate) to obtain more detailed diagnostics of system or object behavior. </a:t>
            </a:r>
          </a:p>
          <a:p>
            <a:pPr lvl="1"/>
            <a:r>
              <a:rPr lang="en-US"/>
              <a:t>Alerts and incidents are generated for critical errors. Critical errors usually generate incidents that are collected into problems. You use the Support Workbench to investigate and possibly report the problem to Oracle Support. </a:t>
            </a:r>
          </a:p>
          <a:p>
            <a:pPr lvl="1"/>
            <a:r>
              <a:rPr lang="en-US"/>
              <a:t>Most alerts (such as “Out of Space”) are cleared automatically when the cause of the problem disappears. However, other alerts (such as Generic Alert Log Error) are sent to you for notification and must be acknowledged by you. After taking the necessary corrective measures, you acknowledge an alert by clearing or purging it. Clearing an alert sends the alert to the Alert History, which is viewable from the home page under Related Links. Purging an alert removes it from the Alert History.</a:t>
            </a:r>
          </a:p>
          <a:p>
            <a:pPr lvl="1"/>
            <a:r>
              <a:rPr lang="en-US"/>
              <a:t>To clear an alert such as Generic Alert Log Error, click the Alert Log link on the home page under Diagnostic Summary. The Alert Log Errors page appears. Select the alert to clear, and then click Clear. To purge an alert, select it and click Purge. You can also click the Clear Every Open Alert button or the Purge Every Alert button.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6FB73A34-20C2-46C4-A90F-E4D013C3B95C}" type="slidenum">
              <a:rPr lang="en-US"/>
              <a:pPr/>
              <a:t>34</a:t>
            </a:fld>
            <a:endParaRPr lang="en-US"/>
          </a:p>
        </p:txBody>
      </p:sp>
      <p:sp>
        <p:nvSpPr>
          <p:cNvPr id="501762" name="Rectangle 2050"/>
          <p:cNvSpPr>
            <a:spLocks noChangeArrowheads="1" noTextEdit="1"/>
          </p:cNvSpPr>
          <p:nvPr>
            <p:ph type="sldImg"/>
          </p:nvPr>
        </p:nvSpPr>
        <p:spPr>
          <a:ln/>
        </p:spPr>
      </p:sp>
      <p:sp>
        <p:nvSpPr>
          <p:cNvPr id="501763" name="Rectangle 2051"/>
          <p:cNvSpPr>
            <a:spLocks noGrp="1" noChangeArrowheads="1"/>
          </p:cNvSpPr>
          <p:nvPr>
            <p:ph type="body" idx="1"/>
          </p:nvPr>
        </p:nvSpPr>
        <p:spPr/>
        <p:txBody>
          <a:bodyPr/>
          <a:lstStyle/>
          <a:p>
            <a:r>
              <a:rPr lang="en-US"/>
              <a:t>Alert Types and Clearing Alerts</a:t>
            </a:r>
          </a:p>
          <a:p>
            <a:pPr lvl="1"/>
            <a:r>
              <a:rPr lang="en-US"/>
              <a:t>There are two kinds of server-generated alerts: threshold and nonthreshold. </a:t>
            </a:r>
          </a:p>
          <a:p>
            <a:pPr lvl="1"/>
            <a:r>
              <a:rPr lang="en-US"/>
              <a:t>Most server-generated alerts are configured by setting a warning and critical threshold values on database metrics. You can define thresholds for more than 120 metrics, including the following:</a:t>
            </a:r>
          </a:p>
          <a:p>
            <a:pPr lvl="2"/>
            <a:r>
              <a:rPr lang="en-US"/>
              <a:t>Physical Reads Per Sec</a:t>
            </a:r>
          </a:p>
          <a:p>
            <a:pPr lvl="2"/>
            <a:r>
              <a:rPr lang="en-US"/>
              <a:t>User Commits Per Sec</a:t>
            </a:r>
          </a:p>
          <a:p>
            <a:pPr lvl="2"/>
            <a:r>
              <a:rPr lang="en-US"/>
              <a:t>SQL Service Response Time</a:t>
            </a:r>
          </a:p>
          <a:p>
            <a:pPr lvl="1"/>
            <a:r>
              <a:rPr lang="en-US"/>
              <a:t>Except for the Tablespace Space Usage metric, which is database related, the other metrics are instance related. Threshold alerts are also referred to as </a:t>
            </a:r>
            <a:r>
              <a:rPr lang="en-US" i="1"/>
              <a:t>stateful alerts</a:t>
            </a:r>
            <a:r>
              <a:rPr lang="en-US"/>
              <a:t>,</a:t>
            </a:r>
            <a:r>
              <a:rPr lang="en-US" i="1"/>
              <a:t> </a:t>
            </a:r>
            <a:r>
              <a:rPr lang="en-US"/>
              <a:t>which are automatically cleared when an alert condition clears. Stateful alerts appear in </a:t>
            </a:r>
            <a:r>
              <a:rPr lang="en-US">
                <a:latin typeface="Courier New" pitchFamily="49" charset="0"/>
              </a:rPr>
              <a:t>DBA_OUTSTANDING_ALERTS</a:t>
            </a:r>
            <a:r>
              <a:rPr lang="en-US"/>
              <a:t> and, when cleared, go to </a:t>
            </a:r>
            <a:r>
              <a:rPr lang="en-US">
                <a:latin typeface="Courier New" pitchFamily="49" charset="0"/>
              </a:rPr>
              <a:t>DBA_ALERT_HISTORY</a:t>
            </a:r>
            <a:r>
              <a:rPr lang="en-US"/>
              <a:t>. </a:t>
            </a:r>
          </a:p>
          <a:p>
            <a:pPr lvl="1"/>
            <a:r>
              <a:rPr lang="en-US"/>
              <a:t>Other server-generated alerts correspond to specific database events such as </a:t>
            </a:r>
            <a:r>
              <a:rPr lang="en-US">
                <a:latin typeface="Courier New" pitchFamily="49" charset="0"/>
              </a:rPr>
              <a:t>ORA-*</a:t>
            </a:r>
            <a:r>
              <a:rPr lang="en-US"/>
              <a:t> errors, “Snapshot too old” errors, Recovery Area Low On Free Space, and Resumable Session Suspended. These are non-threshold-based alerts, also referred to as </a:t>
            </a:r>
            <a:r>
              <a:rPr lang="en-US" i="1"/>
              <a:t>stateless alerts</a:t>
            </a:r>
            <a:r>
              <a:rPr lang="en-US"/>
              <a:t>. Stateless alerts go directly to the history table. Clearing a stateless alert makes sense only in the Database Control environment because Database Control stores stateless alerts in its own repository.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F16A526A-CF78-46D9-AA3D-7951E2E75755}" type="slidenum">
              <a:rPr lang="en-US"/>
              <a:pPr/>
              <a:t>35</a:t>
            </a:fld>
            <a:endParaRPr lang="en-US"/>
          </a:p>
        </p:txBody>
      </p:sp>
      <p:sp>
        <p:nvSpPr>
          <p:cNvPr id="365572" name="Rectangle 4"/>
          <p:cNvSpPr>
            <a:spLocks noChangeArrowheads="1" noTextEdit="1"/>
          </p:cNvSpPr>
          <p:nvPr>
            <p:ph type="sldImg"/>
          </p:nvPr>
        </p:nvSpPr>
        <p:spPr>
          <a:ln/>
        </p:spPr>
      </p:sp>
      <p:sp>
        <p:nvSpPr>
          <p:cNvPr id="36557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5FFC0543-FD9F-4A89-B395-CC461B1C51F8}" type="slidenum">
              <a:rPr lang="en-US"/>
              <a:pPr/>
              <a:t>36</a:t>
            </a:fld>
            <a:endParaRPr lang="en-US"/>
          </a:p>
        </p:txBody>
      </p:sp>
      <p:sp>
        <p:nvSpPr>
          <p:cNvPr id="367620" name="Rectangle 4"/>
          <p:cNvSpPr>
            <a:spLocks noChangeArrowheads="1" noTextEdit="1"/>
          </p:cNvSpPr>
          <p:nvPr>
            <p:ph type="sldImg"/>
          </p:nvPr>
        </p:nvSpPr>
        <p:spPr>
          <a:ln/>
        </p:spPr>
      </p:sp>
      <p:sp>
        <p:nvSpPr>
          <p:cNvPr id="36762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6EFC3AE1-100C-4738-B393-18A624CA4AEE}" type="slidenum">
              <a:rPr lang="en-US"/>
              <a:pPr/>
              <a:t>4</a:t>
            </a:fld>
            <a:endParaRPr lang="en-US"/>
          </a:p>
        </p:txBody>
      </p:sp>
      <p:sp>
        <p:nvSpPr>
          <p:cNvPr id="310276" name="Rectangle 4"/>
          <p:cNvSpPr>
            <a:spLocks noChangeArrowheads="1" noTextEdit="1"/>
          </p:cNvSpPr>
          <p:nvPr>
            <p:ph type="sldImg"/>
          </p:nvPr>
        </p:nvSpPr>
        <p:spPr>
          <a:ln/>
        </p:spPr>
      </p:sp>
      <p:sp>
        <p:nvSpPr>
          <p:cNvPr id="310277" name="Rectangle 5"/>
          <p:cNvSpPr>
            <a:spLocks noGrp="1" noChangeArrowheads="1"/>
          </p:cNvSpPr>
          <p:nvPr>
            <p:ph type="body" idx="1"/>
          </p:nvPr>
        </p:nvSpPr>
        <p:spPr/>
        <p:txBody>
          <a:bodyPr/>
          <a:lstStyle/>
          <a:p>
            <a:r>
              <a:rPr lang="en-US"/>
              <a:t>Terminology</a:t>
            </a:r>
          </a:p>
          <a:p>
            <a:pPr lvl="1"/>
            <a:r>
              <a:rPr lang="en-US"/>
              <a:t>The </a:t>
            </a:r>
            <a:r>
              <a:rPr lang="en-US" i="1"/>
              <a:t>Automatic Workload Repository</a:t>
            </a:r>
            <a:r>
              <a:rPr lang="en-US"/>
              <a:t> (AWR) provides services to internal Oracle server components to collect, process, maintain, and use performance statistics for problem detection and self-tuning purposes. </a:t>
            </a:r>
            <a:r>
              <a:rPr lang="en-US" i="1"/>
              <a:t>Active Session History</a:t>
            </a:r>
            <a:r>
              <a:rPr lang="en-US"/>
              <a:t> (ASH) is the history of recent session activity stored in the AWR.</a:t>
            </a:r>
          </a:p>
          <a:p>
            <a:pPr lvl="1"/>
            <a:r>
              <a:rPr lang="en-US" i="1"/>
              <a:t>Statistics</a:t>
            </a:r>
            <a:r>
              <a:rPr lang="en-US"/>
              <a:t> are collections of data that provide more details about the database and the objects in it. Optimizer statistics are used by the query optimizer to choose the best execution plan for each SQL statement. Database statistics provide information for performance monitoring.</a:t>
            </a:r>
          </a:p>
          <a:p>
            <a:pPr lvl="1"/>
            <a:r>
              <a:rPr lang="en-US" i="1"/>
              <a:t>AWR snapshots</a:t>
            </a:r>
            <a:r>
              <a:rPr lang="en-US"/>
              <a:t> include database statistics and metrics, application statistics (transaction volumes, response time), operating system statistics, and other measures. A </a:t>
            </a:r>
            <a:r>
              <a:rPr lang="en-US" i="1"/>
              <a:t>baseline</a:t>
            </a:r>
            <a:r>
              <a:rPr lang="en-US"/>
              <a:t> is a set of AWR snapshots collected over a period of time. The baseline is used for performance comparison, either current performance versus the baseline or one baseline compared to another. </a:t>
            </a:r>
          </a:p>
          <a:p>
            <a:pPr lvl="1"/>
            <a:r>
              <a:rPr lang="en-US"/>
              <a:t>The </a:t>
            </a:r>
            <a:r>
              <a:rPr lang="en-US" i="1"/>
              <a:t>System Moving Window</a:t>
            </a:r>
            <a:r>
              <a:rPr lang="en-US"/>
              <a:t> baseline is collected by default in Oracle Database 11</a:t>
            </a:r>
            <a:r>
              <a:rPr lang="en-US" i="1"/>
              <a:t>g</a:t>
            </a:r>
            <a:r>
              <a:rPr lang="en-US"/>
              <a:t>. The System Moving Window baseline is a changing set of snapshots that include the last eight days of snapshots by default. This baseline becomes valid after sufficient data has been collected and the statistics calculation occurs. The statistics calculation is scheduled for every Saturday at midnight by default.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068D35DE-199A-4FF3-9E26-2C6C232C00CF}" type="slidenum">
              <a:rPr lang="en-US"/>
              <a:pPr/>
              <a:t>5</a:t>
            </a:fld>
            <a:endParaRPr lang="en-US"/>
          </a:p>
        </p:txBody>
      </p:sp>
      <p:sp>
        <p:nvSpPr>
          <p:cNvPr id="539652" name="Rectangle 4"/>
          <p:cNvSpPr>
            <a:spLocks noChangeArrowheads="1" noTextEdit="1"/>
          </p:cNvSpPr>
          <p:nvPr>
            <p:ph type="sldImg"/>
          </p:nvPr>
        </p:nvSpPr>
        <p:spPr>
          <a:ln/>
        </p:spPr>
      </p:sp>
      <p:sp>
        <p:nvSpPr>
          <p:cNvPr id="539653" name="Rectangle 5"/>
          <p:cNvSpPr>
            <a:spLocks noGrp="1" noChangeArrowheads="1"/>
          </p:cNvSpPr>
          <p:nvPr>
            <p:ph type="body" idx="1"/>
          </p:nvPr>
        </p:nvSpPr>
        <p:spPr/>
        <p:txBody>
          <a:bodyPr/>
          <a:lstStyle/>
          <a:p>
            <a:r>
              <a:rPr lang="en-US"/>
              <a:t>Oracle Optimizer: Overview</a:t>
            </a:r>
          </a:p>
          <a:p>
            <a:pPr lvl="1"/>
            <a:r>
              <a:rPr lang="en-US">
                <a:solidFill>
                  <a:schemeClr val="tx1"/>
                </a:solidFill>
              </a:rPr>
              <a:t>The optimizer is the part of the Oracle database that creates the execution plan for a SQL statement. The determination of the execution plan is an important step in the processing of any SQL statement and can greatly affect execution time.</a:t>
            </a:r>
          </a:p>
          <a:p>
            <a:pPr lvl="1"/>
            <a:r>
              <a:rPr lang="en-US">
                <a:solidFill>
                  <a:schemeClr val="tx1"/>
                </a:solidFill>
              </a:rPr>
              <a:t>The execution plan is a series of operations that are performed in sequence to execute the statement. The optimizer considers many factors related to the referenced objects and the conditions specified in the query. The information necessary to the optimizer includes:</a:t>
            </a:r>
          </a:p>
          <a:p>
            <a:pPr lvl="2"/>
            <a:r>
              <a:rPr lang="en-US">
                <a:solidFill>
                  <a:schemeClr val="tx1"/>
                </a:solidFill>
              </a:rPr>
              <a:t>Statistics gathered for the system (I/O, CPU, and so on) as well as schema objects (number of rows, index, and so on)</a:t>
            </a:r>
          </a:p>
          <a:p>
            <a:pPr lvl="2"/>
            <a:r>
              <a:rPr lang="en-US">
                <a:solidFill>
                  <a:schemeClr val="tx1"/>
                </a:solidFill>
              </a:rPr>
              <a:t>Information in the dictionary</a:t>
            </a:r>
          </a:p>
          <a:p>
            <a:pPr lvl="2">
              <a:buSzPct val="70000"/>
              <a:buFont typeface="Courier New" pitchFamily="49" charset="0"/>
              <a:buChar char="•"/>
            </a:pPr>
            <a:r>
              <a:rPr lang="en-US">
                <a:solidFill>
                  <a:schemeClr val="tx1"/>
                </a:solidFill>
                <a:latin typeface="Courier New" pitchFamily="49" charset="0"/>
              </a:rPr>
              <a:t>WHERE</a:t>
            </a:r>
            <a:r>
              <a:rPr lang="en-US">
                <a:solidFill>
                  <a:schemeClr val="tx1"/>
                </a:solidFill>
              </a:rPr>
              <a:t> clause qualifiers</a:t>
            </a:r>
          </a:p>
          <a:p>
            <a:pPr lvl="2"/>
            <a:r>
              <a:rPr lang="en-US">
                <a:solidFill>
                  <a:schemeClr val="tx1"/>
                </a:solidFill>
              </a:rPr>
              <a:t>Hints supplied by the developer</a:t>
            </a:r>
          </a:p>
          <a:p>
            <a:pPr lvl="1"/>
            <a:r>
              <a:rPr lang="en-US">
                <a:solidFill>
                  <a:schemeClr val="tx1"/>
                </a:solidFill>
              </a:rPr>
              <a:t>When you use diagnostic tools such as Enterprise Manager, </a:t>
            </a:r>
            <a:r>
              <a:rPr lang="en-US">
                <a:solidFill>
                  <a:schemeClr val="tx1"/>
                </a:solidFill>
                <a:latin typeface="Courier New" pitchFamily="49" charset="0"/>
              </a:rPr>
              <a:t>EXPLAIN</a:t>
            </a:r>
            <a:r>
              <a:rPr lang="en-US">
                <a:solidFill>
                  <a:schemeClr val="tx1"/>
                </a:solidFill>
              </a:rPr>
              <a:t> </a:t>
            </a:r>
            <a:r>
              <a:rPr lang="en-US">
                <a:solidFill>
                  <a:schemeClr val="tx1"/>
                </a:solidFill>
                <a:latin typeface="Courier New" pitchFamily="49" charset="0"/>
              </a:rPr>
              <a:t>PLAN</a:t>
            </a:r>
            <a:r>
              <a:rPr lang="en-US">
                <a:solidFill>
                  <a:schemeClr val="tx1"/>
                </a:solidFill>
              </a:rPr>
              <a:t>, and SQL*Plus </a:t>
            </a:r>
            <a:r>
              <a:rPr lang="en-US">
                <a:solidFill>
                  <a:schemeClr val="tx1"/>
                </a:solidFill>
                <a:latin typeface="Courier New" pitchFamily="49" charset="0"/>
              </a:rPr>
              <a:t>AUTOTRACE</a:t>
            </a:r>
            <a:r>
              <a:rPr lang="en-US">
                <a:solidFill>
                  <a:schemeClr val="tx1"/>
                </a:solidFill>
              </a:rPr>
              <a:t>, you can see the execution plan that the optimizer chooses.</a:t>
            </a:r>
          </a:p>
          <a:p>
            <a:pPr lvl="1"/>
            <a:r>
              <a:rPr lang="en-US" b="1">
                <a:solidFill>
                  <a:schemeClr val="tx1"/>
                </a:solidFill>
              </a:rPr>
              <a:t>Note:</a:t>
            </a:r>
            <a:r>
              <a:rPr lang="en-US">
                <a:solidFill>
                  <a:schemeClr val="tx1"/>
                </a:solidFill>
              </a:rPr>
              <a:t> The Oracle optimizer has two names based on its functionality: the </a:t>
            </a:r>
            <a:r>
              <a:rPr lang="en-US" i="1">
                <a:solidFill>
                  <a:schemeClr val="tx1"/>
                </a:solidFill>
              </a:rPr>
              <a:t>query optimizer</a:t>
            </a:r>
            <a:r>
              <a:rPr lang="en-US">
                <a:solidFill>
                  <a:schemeClr val="tx1"/>
                </a:solidFill>
              </a:rPr>
              <a:t> and the </a:t>
            </a:r>
            <a:r>
              <a:rPr lang="en-US" i="1">
                <a:solidFill>
                  <a:schemeClr val="tx1"/>
                </a:solidFill>
              </a:rPr>
              <a:t>Automatic Tuning Optimizer</a:t>
            </a:r>
            <a:r>
              <a:rPr lang="en-US">
                <a:solidFill>
                  <a:schemeClr val="tx1"/>
                </a:solidFill>
              </a:rPr>
              <a: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D870E53E-18ED-4259-959B-8455FA5FB7C9}" type="slidenum">
              <a:rPr lang="en-US"/>
              <a:pPr/>
              <a:t>6</a:t>
            </a:fld>
            <a:endParaRPr lang="en-US"/>
          </a:p>
        </p:txBody>
      </p:sp>
      <p:sp>
        <p:nvSpPr>
          <p:cNvPr id="312324" name="Rectangle 4"/>
          <p:cNvSpPr>
            <a:spLocks noChangeArrowheads="1" noTextEdit="1"/>
          </p:cNvSpPr>
          <p:nvPr>
            <p:ph type="sldImg"/>
          </p:nvPr>
        </p:nvSpPr>
        <p:spPr>
          <a:ln/>
        </p:spPr>
      </p:sp>
      <p:sp>
        <p:nvSpPr>
          <p:cNvPr id="312325" name="Rectangle 5"/>
          <p:cNvSpPr>
            <a:spLocks noGrp="1" noChangeArrowheads="1"/>
          </p:cNvSpPr>
          <p:nvPr>
            <p:ph type="body" idx="1"/>
          </p:nvPr>
        </p:nvSpPr>
        <p:spPr/>
        <p:txBody>
          <a:bodyPr/>
          <a:lstStyle/>
          <a:p>
            <a:r>
              <a:rPr lang="en-US"/>
              <a:t>Optimizer Statistics </a:t>
            </a:r>
          </a:p>
          <a:p>
            <a:pPr lvl="1"/>
            <a:r>
              <a:rPr lang="en-US"/>
              <a:t>Optimizer statistics include table, column, index, and system statistics. Statistics for tables and indexes are stored in the data dictionary. These statistics are not intended to provide real-time data. They provide the optimizer a </a:t>
            </a:r>
            <a:r>
              <a:rPr lang="en-US" i="1"/>
              <a:t>statistically</a:t>
            </a:r>
            <a:r>
              <a:rPr lang="en-US"/>
              <a:t> correct snapshot of data storage and distribution, which the optimizer uses to make decisions on how to access data.</a:t>
            </a:r>
          </a:p>
          <a:p>
            <a:pPr lvl="1"/>
            <a:r>
              <a:rPr lang="en-US"/>
              <a:t>The statistics that are collected include:</a:t>
            </a:r>
          </a:p>
          <a:p>
            <a:pPr lvl="2"/>
            <a:r>
              <a:rPr lang="en-US"/>
              <a:t>Size of the table or index in database blocks</a:t>
            </a:r>
          </a:p>
          <a:p>
            <a:pPr lvl="2"/>
            <a:r>
              <a:rPr lang="en-US"/>
              <a:t>Number of rows </a:t>
            </a:r>
          </a:p>
          <a:p>
            <a:pPr lvl="2"/>
            <a:r>
              <a:rPr lang="en-US"/>
              <a:t>Average row size and chain count (tables only)</a:t>
            </a:r>
          </a:p>
          <a:p>
            <a:pPr lvl="2"/>
            <a:r>
              <a:rPr lang="en-US"/>
              <a:t>Height and number of deleted leaf rows (indexes only)</a:t>
            </a:r>
          </a:p>
          <a:p>
            <a:pPr lvl="1"/>
            <a:r>
              <a:rPr lang="en-US"/>
              <a:t>As data is inserted, deleted, and modified, these facts change. Because the performance impact of maintaining real-time data distribution statistics is prohibitive, these statistics are updated by periodically gathering statistics on tables and indexes.</a:t>
            </a:r>
          </a:p>
          <a:p>
            <a:pPr lvl="1"/>
            <a:r>
              <a:rPr lang="en-US"/>
              <a:t>Optimizer statistics are collected automatically by an automatic maintenance job that runs during predefined maintenance windows once daily by default. System statistics are operating system characteristics that are used by the optimizer. These statistics are not collected automatically. For details about collecting system statistics, see the </a:t>
            </a:r>
            <a:r>
              <a:rPr lang="en-US" i="1"/>
              <a:t>Oracle Database Performance Tuning Guide</a:t>
            </a:r>
            <a:r>
              <a:rPr lang="en-US"/>
              <a:t>.</a:t>
            </a:r>
          </a:p>
          <a:p>
            <a:pPr lvl="1"/>
            <a:r>
              <a:rPr lang="en-US"/>
              <a:t>Optimizer statistics are not the same as the database performance statistics that are gathered in the AWR snapshot.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12EAF57E-2E0D-40ED-A46C-31B6E20BE4DC}" type="slidenum">
              <a:rPr lang="en-US"/>
              <a:pPr/>
              <a:t>7</a:t>
            </a:fld>
            <a:endParaRPr lang="en-US"/>
          </a:p>
        </p:txBody>
      </p:sp>
      <p:sp>
        <p:nvSpPr>
          <p:cNvPr id="316420" name="Rectangle 4"/>
          <p:cNvSpPr>
            <a:spLocks noChangeArrowheads="1" noTextEdit="1"/>
          </p:cNvSpPr>
          <p:nvPr>
            <p:ph type="sldImg"/>
          </p:nvPr>
        </p:nvSpPr>
        <p:spPr>
          <a:ln/>
        </p:spPr>
      </p:sp>
      <p:sp>
        <p:nvSpPr>
          <p:cNvPr id="316421" name="Rectangle 5"/>
          <p:cNvSpPr>
            <a:spLocks noGrp="1" noChangeArrowheads="1"/>
          </p:cNvSpPr>
          <p:nvPr>
            <p:ph type="body" idx="1"/>
          </p:nvPr>
        </p:nvSpPr>
        <p:spPr/>
        <p:txBody>
          <a:bodyPr/>
          <a:lstStyle/>
          <a:p>
            <a:r>
              <a:rPr lang="en-US"/>
              <a:t>Using the Manage Optimizer Statistics Page </a:t>
            </a:r>
          </a:p>
          <a:p>
            <a:pPr lvl="1"/>
            <a:r>
              <a:rPr lang="en-US"/>
              <a:t>To manage optimizer statistics in Enterprise Manager, click the Server tab and then click Manage Optimizer Statistics under the Query Optimizer section. From this page, you can perform the following tasks on statistics:</a:t>
            </a:r>
          </a:p>
          <a:p>
            <a:pPr lvl="2"/>
            <a:r>
              <a:rPr lang="en-US"/>
              <a:t>Gather optimizer statistics manually.</a:t>
            </a:r>
          </a:p>
          <a:p>
            <a:pPr lvl="2"/>
            <a:r>
              <a:rPr lang="en-US"/>
              <a:t>Restore optimizer statistics to a point in the past. The chosen point in time must be within the optimizer statistics retention period, which defaults to 30 days.</a:t>
            </a:r>
          </a:p>
          <a:p>
            <a:pPr lvl="2"/>
            <a:r>
              <a:rPr lang="en-US"/>
              <a:t>Lock optimizer statistics to guarantee that the statistics for certain objects are never overwritten. This is useful if statistics have been calculated for a certain table at a time when well-representative data is present, and you want to always have those statistics. No fluctuations in the table affect the statistics if they are locked.</a:t>
            </a:r>
          </a:p>
          <a:p>
            <a:pPr lvl="2"/>
            <a:r>
              <a:rPr lang="en-US"/>
              <a:t>Unlock optimizer statistics to undo the previously done lock.</a:t>
            </a:r>
          </a:p>
          <a:p>
            <a:pPr lvl="2"/>
            <a:r>
              <a:rPr lang="en-US"/>
              <a:t>Delete optimizer statistics to delete statistics.</a:t>
            </a:r>
          </a:p>
          <a:p>
            <a:pPr lvl="1"/>
            <a:r>
              <a:rPr lang="en-US" b="1"/>
              <a:t>Best Practice Tip</a:t>
            </a:r>
          </a:p>
          <a:p>
            <a:pPr lvl="1"/>
            <a:r>
              <a:rPr lang="en-US"/>
              <a:t>Use the automatic maintenance tasks to gather optimizer statistics. To enable the task for gathering optimizer statistics gathering, you must ensure that the </a:t>
            </a:r>
            <a:r>
              <a:rPr lang="en-US">
                <a:latin typeface="Courier New" pitchFamily="49" charset="0"/>
              </a:rPr>
              <a:t>STATISTICS_LEVEL</a:t>
            </a:r>
            <a:r>
              <a:rPr lang="en-US"/>
              <a:t> initialization parameter is set to </a:t>
            </a:r>
            <a:r>
              <a:rPr lang="en-US">
                <a:latin typeface="Courier New" pitchFamily="49" charset="0"/>
              </a:rPr>
              <a:t>TYPICAL</a:t>
            </a:r>
            <a:r>
              <a:rPr lang="en-US"/>
              <a:t> or </a:t>
            </a:r>
            <a:r>
              <a:rPr lang="en-US">
                <a:latin typeface="Courier New" pitchFamily="49" charset="0"/>
              </a:rPr>
              <a:t>ALL</a:t>
            </a: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AE942B3B-B956-4821-86A7-268285246F41}" type="slidenum">
              <a:rPr lang="en-US"/>
              <a:pPr/>
              <a:t>8</a:t>
            </a:fld>
            <a:endParaRPr lang="en-US"/>
          </a:p>
        </p:txBody>
      </p:sp>
      <p:sp>
        <p:nvSpPr>
          <p:cNvPr id="392194" name="Rectangle 1026"/>
          <p:cNvSpPr>
            <a:spLocks noChangeArrowheads="1" noTextEdit="1"/>
          </p:cNvSpPr>
          <p:nvPr>
            <p:ph type="sldImg"/>
          </p:nvPr>
        </p:nvSpPr>
        <p:spPr>
          <a:ln/>
        </p:spPr>
      </p:sp>
      <p:sp>
        <p:nvSpPr>
          <p:cNvPr id="392195" name="Rectangle 1027"/>
          <p:cNvSpPr>
            <a:spLocks noGrp="1" noChangeArrowheads="1"/>
          </p:cNvSpPr>
          <p:nvPr>
            <p:ph type="body" idx="1"/>
          </p:nvPr>
        </p:nvSpPr>
        <p:spPr/>
        <p:txBody>
          <a:bodyPr/>
          <a:lstStyle/>
          <a:p>
            <a:r>
              <a:rPr lang="en-US"/>
              <a:t>Gathering Optimizer Statistics Manually</a:t>
            </a:r>
          </a:p>
          <a:p>
            <a:pPr lvl="1"/>
            <a:r>
              <a:rPr lang="en-US"/>
              <a:t>You may need to gather statistics manually at certain times, such as when the contents of a table have changed so much between automatic gathering jobs that the statistics no longer represent the table accurately. This is common for large tables that experience more than a 10 percent change in size in a 24-hour period.</a:t>
            </a:r>
          </a:p>
          <a:p>
            <a:pPr lvl="1"/>
            <a:r>
              <a:rPr lang="en-US" b="1"/>
              <a:t>Best practice tip:</a:t>
            </a:r>
            <a:r>
              <a:rPr lang="en-US"/>
              <a:t> Collect statistics often enough that the table never changes by more than about 10 percent between collection periods. This may require manual statistics collection or additional maintenance windows. </a:t>
            </a:r>
          </a:p>
          <a:p>
            <a:pPr lvl="1"/>
            <a:r>
              <a:rPr lang="en-US"/>
              <a:t>Statistics can be manually collected by using either Enterprise Manager or the </a:t>
            </a:r>
            <a:r>
              <a:rPr lang="en-US">
                <a:latin typeface="Courier New" pitchFamily="49" charset="0"/>
              </a:rPr>
              <a:t>DBMS_STATS</a:t>
            </a:r>
            <a:r>
              <a:rPr lang="en-US"/>
              <a:t> package. System statistics can be gathered only by using the </a:t>
            </a:r>
            <a:r>
              <a:rPr lang="en-US">
                <a:latin typeface="Courier New" pitchFamily="49" charset="0"/>
              </a:rPr>
              <a:t>DBMS_STATS</a:t>
            </a:r>
            <a:r>
              <a:rPr lang="en-US"/>
              <a:t> package. </a:t>
            </a:r>
          </a:p>
          <a:p>
            <a:pPr lvl="1"/>
            <a:r>
              <a:rPr lang="en-US"/>
              <a:t>The Gather Optimizer Statistics menu selection starts a wizard that allows you to select the scope, objects, options, and schedule for a job that will gather optimizer statistics. The wizard submits a </a:t>
            </a:r>
            <a:r>
              <a:rPr lang="en-US">
                <a:latin typeface="Courier New" pitchFamily="49" charset="0"/>
              </a:rPr>
              <a:t>DBMS_STATS.GATHER_*_STATS</a:t>
            </a:r>
            <a:r>
              <a:rPr lang="en-US"/>
              <a:t> job at the scope you specify: table, schema, or database. In this wizard, you set the preferences for the default values used by the </a:t>
            </a:r>
            <a:r>
              <a:rPr lang="en-US">
                <a:latin typeface="Courier New" pitchFamily="49" charset="0"/>
              </a:rPr>
              <a:t>DBMS_STATS</a:t>
            </a:r>
            <a:r>
              <a:rPr lang="en-US"/>
              <a:t> package and you schedule this job to run at a time that you determine. </a:t>
            </a:r>
          </a:p>
          <a:p>
            <a:pPr lvl="1"/>
            <a:r>
              <a:rPr lang="en-US"/>
              <a:t>Gathering statistics manually is not recommended because the statistics are gathered more efficiently and with less impact on users during the maintenance windows. </a:t>
            </a:r>
          </a:p>
          <a:p>
            <a:pPr lvl="1"/>
            <a:r>
              <a:rPr lang="en-US"/>
              <a:t>A manual job can also be submitted if the automatic job has failed or been disabled.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12 - </a:t>
            </a:r>
            <a:fld id="{2B3BBCCE-2F5A-4F98-A1B5-734753CDF159}" type="slidenum">
              <a:rPr lang="en-US"/>
              <a:pPr/>
              <a:t>9</a:t>
            </a:fld>
            <a:endParaRPr lang="en-US"/>
          </a:p>
        </p:txBody>
      </p:sp>
      <p:sp>
        <p:nvSpPr>
          <p:cNvPr id="314374" name="Rectangle 6"/>
          <p:cNvSpPr>
            <a:spLocks noGrp="1" noChangeArrowheads="1"/>
          </p:cNvSpPr>
          <p:nvPr>
            <p:ph type="body" idx="1"/>
          </p:nvPr>
        </p:nvSpPr>
        <p:spPr>
          <a:xfrm>
            <a:off x="477838" y="473075"/>
            <a:ext cx="6359525" cy="8591550"/>
          </a:xfrm>
        </p:spPr>
        <p:txBody>
          <a:bodyPr/>
          <a:lstStyle/>
          <a:p>
            <a:r>
              <a:rPr lang="en-US"/>
              <a:t>Gathering Optimizer Statistics Manually </a:t>
            </a:r>
            <a:r>
              <a:rPr lang="en-US" altLang="en-US"/>
              <a:t>(continued)</a:t>
            </a:r>
          </a:p>
          <a:p>
            <a:pPr lvl="1"/>
            <a:r>
              <a:rPr lang="en-US"/>
              <a:t>You can also gather optimizer statistics with the </a:t>
            </a:r>
            <a:r>
              <a:rPr lang="en-US">
                <a:latin typeface="Courier New" pitchFamily="49" charset="0"/>
              </a:rPr>
              <a:t>DBMS_STATS</a:t>
            </a:r>
            <a:r>
              <a:rPr lang="en-US"/>
              <a:t> package directly:</a:t>
            </a:r>
          </a:p>
          <a:p>
            <a:pPr lvl="4"/>
            <a:r>
              <a:rPr lang="en-US"/>
              <a:t>SQL&gt; EXEC dbms_stats.gather_table_stats('HR','EMPLOYEES');</a:t>
            </a:r>
          </a:p>
          <a:p>
            <a:pPr lvl="4"/>
            <a:r>
              <a:rPr lang="en-US"/>
              <a:t>SQL&gt; SELECT num_rows FROM dba_tables</a:t>
            </a:r>
          </a:p>
          <a:p>
            <a:pPr lvl="4"/>
            <a:r>
              <a:rPr lang="en-US"/>
              <a:t>  2  WHERE owner='HR' AND table_name = 'EMPLOYEES';</a:t>
            </a:r>
          </a:p>
          <a:p>
            <a:pPr lvl="4"/>
            <a:r>
              <a:rPr lang="en-US"/>
              <a:t>  NUM_ROWS</a:t>
            </a:r>
          </a:p>
          <a:p>
            <a:pPr lvl="4"/>
            <a:r>
              <a:rPr lang="en-US"/>
              <a:t>----------</a:t>
            </a:r>
          </a:p>
          <a:p>
            <a:pPr lvl="4"/>
            <a:r>
              <a:rPr lang="en-US"/>
              <a:t>       214</a:t>
            </a:r>
          </a:p>
          <a:p>
            <a:pPr lvl="1"/>
            <a:r>
              <a:rPr lang="en-US"/>
              <a:t>Notice that the number of rows now correctly reflects what was in the table at the time that the statistics were gathered. </a:t>
            </a:r>
            <a:r>
              <a:rPr lang="en-US">
                <a:latin typeface="Courier New" pitchFamily="49" charset="0"/>
              </a:rPr>
              <a:t>DBMS_STATS</a:t>
            </a:r>
            <a:r>
              <a:rPr lang="en-US"/>
              <a:t> also enables manual collection of statistics for an entire schema or even for the whole database.</a:t>
            </a:r>
          </a:p>
          <a:p>
            <a:pPr lvl="1"/>
            <a:r>
              <a:rPr lang="en-US"/>
              <a:t>System statistics do not change unless the workload significantly changes. As a result, system statistics do not need frequent adjustment. The </a:t>
            </a:r>
            <a:r>
              <a:rPr lang="en-US">
                <a:latin typeface="Courier New" pitchFamily="49" charset="0"/>
              </a:rPr>
              <a:t>DBMS_STATS.GATHER_SYSTEM_STATS</a:t>
            </a:r>
            <a:r>
              <a:rPr lang="en-US"/>
              <a:t> procedure will collect system statistics over a specified period, or you can start the gathering of system statistics and make another call to stop gathering. </a:t>
            </a:r>
          </a:p>
          <a:p>
            <a:pPr lvl="1"/>
            <a:r>
              <a:rPr lang="en-US" b="1"/>
              <a:t>Best practice</a:t>
            </a:r>
            <a:r>
              <a:rPr lang="en-US"/>
              <a:t> </a:t>
            </a:r>
            <a:r>
              <a:rPr lang="en-US" b="1"/>
              <a:t>tip:</a:t>
            </a:r>
            <a:r>
              <a:rPr lang="en-US"/>
              <a:t> Use the following command when you create a database:</a:t>
            </a:r>
          </a:p>
          <a:p>
            <a:pPr lvl="4"/>
            <a:r>
              <a:rPr lang="en-US"/>
              <a:t>SQL&gt; EXEC dbms_stats.gather_system_stats('NOWORKLOAD');</a:t>
            </a:r>
          </a:p>
          <a:p>
            <a:pPr lvl="1"/>
            <a:r>
              <a:rPr lang="en-US"/>
              <a:t>The </a:t>
            </a:r>
            <a:r>
              <a:rPr lang="en-US">
                <a:latin typeface="Courier New" pitchFamily="49" charset="0"/>
              </a:rPr>
              <a:t>NOWORKLOAD</a:t>
            </a:r>
            <a:r>
              <a:rPr lang="en-US"/>
              <a:t> option takes a few minutes (depending on the size of the database) and captures estimates of I/O characteristics such as average read seek time and I/O transfer rate.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12</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12 - </a:t>
            </a:r>
            <a:fld id="{34BEA752-C564-41E9-B4B9-ECDE0F5DD771}"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Grp="1" noChangeArrowheads="1"/>
          </p:cNvSpPr>
          <p:nvPr>
            <p:ph type="ctrTitle"/>
          </p:nvPr>
        </p:nvSpPr>
        <p:spPr/>
        <p:txBody>
          <a:bodyPr/>
          <a:lstStyle/>
          <a:p>
            <a:r>
              <a:rPr lang="en-US"/>
              <a:t>Database Maintenance</a:t>
            </a:r>
          </a:p>
        </p:txBody>
      </p:sp>
      <p:sp>
        <p:nvSpPr>
          <p:cNvPr id="303107" name="Line 3"/>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noFill/>
        </p:spPr>
        <p:txBody>
          <a:bodyPr/>
          <a:lstStyle/>
          <a:p>
            <a:r>
              <a:rPr lang="en-US"/>
              <a:t>Statistic Levels</a:t>
            </a:r>
          </a:p>
        </p:txBody>
      </p:sp>
      <p:cxnSp>
        <p:nvCxnSpPr>
          <p:cNvPr id="319491" name="AutoShape 3"/>
          <p:cNvCxnSpPr>
            <a:cxnSpLocks noChangeShapeType="1"/>
            <a:stCxn id="319494" idx="2"/>
            <a:endCxn id="319508" idx="0"/>
          </p:cNvCxnSpPr>
          <p:nvPr/>
        </p:nvCxnSpPr>
        <p:spPr bwMode="gray">
          <a:xfrm flipH="1">
            <a:off x="1917700" y="3352800"/>
            <a:ext cx="12700" cy="1585913"/>
          </a:xfrm>
          <a:prstGeom prst="straightConnector1">
            <a:avLst/>
          </a:prstGeom>
          <a:noFill/>
          <a:ln w="28575">
            <a:solidFill>
              <a:schemeClr val="tx1"/>
            </a:solidFill>
            <a:round/>
            <a:headEnd type="none" w="sm" len="sm"/>
            <a:tailEnd type="triangle" w="sm" len="sm"/>
          </a:ln>
          <a:effectLst/>
        </p:spPr>
      </p:cxnSp>
      <p:sp>
        <p:nvSpPr>
          <p:cNvPr id="319492" name="Rectangle 4"/>
          <p:cNvSpPr>
            <a:spLocks noChangeArrowheads="1"/>
          </p:cNvSpPr>
          <p:nvPr/>
        </p:nvSpPr>
        <p:spPr bwMode="gray">
          <a:xfrm>
            <a:off x="3073400" y="1682750"/>
            <a:ext cx="2692400" cy="679450"/>
          </a:xfrm>
          <a:prstGeom prst="rect">
            <a:avLst/>
          </a:prstGeom>
          <a:solidFill>
            <a:srgbClr val="CCCCCC"/>
          </a:solidFill>
          <a:ln w="28575">
            <a:solidFill>
              <a:srgbClr val="000000"/>
            </a:solidFill>
            <a:miter lim="800000"/>
            <a:headEnd/>
            <a:tailEnd/>
          </a:ln>
          <a:effectLst/>
        </p:spPr>
        <p:txBody>
          <a:bodyPr lIns="92075" tIns="9144" rIns="92075" bIns="9144" anchor="ctr"/>
          <a:lstStyle/>
          <a:p>
            <a:pPr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STATISTICS_LEVEL</a:t>
            </a:r>
          </a:p>
        </p:txBody>
      </p:sp>
      <p:pic>
        <p:nvPicPr>
          <p:cNvPr id="319493" name="Picture 5" descr="D:\10iR1_SPOC\10iR1_Beta2\ppt\camera.gif"/>
          <p:cNvPicPr>
            <a:picLocks noChangeAspect="1" noChangeArrowheads="1"/>
          </p:cNvPicPr>
          <p:nvPr/>
        </p:nvPicPr>
        <p:blipFill>
          <a:blip r:embed="rId3" cstate="print"/>
          <a:srcRect/>
          <a:stretch>
            <a:fillRect/>
          </a:stretch>
        </p:blipFill>
        <p:spPr bwMode="gray">
          <a:xfrm>
            <a:off x="1498600" y="3657600"/>
            <a:ext cx="854075" cy="974725"/>
          </a:xfrm>
          <a:prstGeom prst="rect">
            <a:avLst/>
          </a:prstGeom>
          <a:noFill/>
        </p:spPr>
      </p:pic>
      <p:sp>
        <p:nvSpPr>
          <p:cNvPr id="319494" name="Rectangle 6"/>
          <p:cNvSpPr>
            <a:spLocks noChangeArrowheads="1"/>
          </p:cNvSpPr>
          <p:nvPr/>
        </p:nvSpPr>
        <p:spPr bwMode="gray">
          <a:xfrm>
            <a:off x="1371600" y="2836863"/>
            <a:ext cx="1117600" cy="501650"/>
          </a:xfrm>
          <a:prstGeom prst="rect">
            <a:avLst/>
          </a:prstGeom>
          <a:solidFill>
            <a:srgbClr val="CCCCCC"/>
          </a:solidFill>
          <a:ln w="28575">
            <a:solidFill>
              <a:srgbClr val="000000"/>
            </a:solidFill>
            <a:miter lim="800000"/>
            <a:headEnd/>
            <a:tailEnd/>
          </a:ln>
          <a:effectLst/>
        </p:spPr>
        <p:txBody>
          <a:bodyPr lIns="92075" tIns="9144" rIns="92075" bIns="9144" anchor="ctr"/>
          <a:lstStyle/>
          <a:p>
            <a:pPr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BASIC</a:t>
            </a:r>
          </a:p>
        </p:txBody>
      </p:sp>
      <p:pic>
        <p:nvPicPr>
          <p:cNvPr id="319495" name="Picture 7" descr="D:\10iR1_SPOC\10iR1_Server_Manageability\eStudy\DWH\symbo004.gif"/>
          <p:cNvPicPr>
            <a:picLocks noChangeAspect="1" noChangeArrowheads="1"/>
          </p:cNvPicPr>
          <p:nvPr/>
        </p:nvPicPr>
        <p:blipFill>
          <a:blip r:embed="rId4" cstate="print"/>
          <a:srcRect/>
          <a:stretch>
            <a:fillRect/>
          </a:stretch>
        </p:blipFill>
        <p:spPr bwMode="gray">
          <a:xfrm>
            <a:off x="1676400" y="3802063"/>
            <a:ext cx="574675" cy="660400"/>
          </a:xfrm>
          <a:prstGeom prst="rect">
            <a:avLst/>
          </a:prstGeom>
          <a:noFill/>
        </p:spPr>
      </p:pic>
      <p:sp>
        <p:nvSpPr>
          <p:cNvPr id="319496" name="Rectangle 8"/>
          <p:cNvSpPr>
            <a:spLocks noChangeArrowheads="1"/>
          </p:cNvSpPr>
          <p:nvPr/>
        </p:nvSpPr>
        <p:spPr bwMode="gray">
          <a:xfrm>
            <a:off x="3744913" y="2836863"/>
            <a:ext cx="1346200" cy="501650"/>
          </a:xfrm>
          <a:prstGeom prst="rect">
            <a:avLst/>
          </a:prstGeom>
          <a:solidFill>
            <a:srgbClr val="CCCCCC"/>
          </a:solidFill>
          <a:ln w="28575">
            <a:solidFill>
              <a:srgbClr val="000000"/>
            </a:solidFill>
            <a:miter lim="800000"/>
            <a:headEnd/>
            <a:tailEnd/>
          </a:ln>
          <a:effectLst/>
        </p:spPr>
        <p:txBody>
          <a:bodyPr lIns="92075" tIns="9144" rIns="92075" bIns="9144" anchor="ctr"/>
          <a:lstStyle/>
          <a:p>
            <a:pPr defTabSz="400050" eaLnBrk="0" hangingPunct="0">
              <a:spcBef>
                <a:spcPct val="0"/>
              </a:spcBef>
              <a:buClrTx/>
              <a:buFontTx/>
              <a:buNone/>
              <a:tabLst>
                <a:tab pos="400050" algn="r"/>
                <a:tab pos="673100" algn="l"/>
              </a:tabLst>
            </a:pPr>
            <a:r>
              <a:rPr lang="en-US" sz="2000" b="1" u="sng">
                <a:solidFill>
                  <a:schemeClr val="tx1"/>
                </a:solidFill>
                <a:latin typeface="Courier New" pitchFamily="49" charset="0"/>
              </a:rPr>
              <a:t>TYPICAL</a:t>
            </a:r>
          </a:p>
        </p:txBody>
      </p:sp>
      <p:sp>
        <p:nvSpPr>
          <p:cNvPr id="319497" name="Rectangle 9"/>
          <p:cNvSpPr>
            <a:spLocks noChangeArrowheads="1"/>
          </p:cNvSpPr>
          <p:nvPr/>
        </p:nvSpPr>
        <p:spPr bwMode="gray">
          <a:xfrm>
            <a:off x="6438900" y="2836863"/>
            <a:ext cx="1066800" cy="501650"/>
          </a:xfrm>
          <a:prstGeom prst="rect">
            <a:avLst/>
          </a:prstGeom>
          <a:solidFill>
            <a:srgbClr val="CCCCCC"/>
          </a:solidFill>
          <a:ln w="28575">
            <a:solidFill>
              <a:srgbClr val="000000"/>
            </a:solidFill>
            <a:miter lim="800000"/>
            <a:headEnd/>
            <a:tailEnd/>
          </a:ln>
          <a:effectLst/>
        </p:spPr>
        <p:txBody>
          <a:bodyPr lIns="92075" tIns="9144" rIns="92075" bIns="9144" anchor="ctr"/>
          <a:lstStyle/>
          <a:p>
            <a:pPr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ALL</a:t>
            </a:r>
          </a:p>
        </p:txBody>
      </p:sp>
      <p:cxnSp>
        <p:nvCxnSpPr>
          <p:cNvPr id="319498" name="AutoShape 10"/>
          <p:cNvCxnSpPr>
            <a:cxnSpLocks noChangeShapeType="1"/>
            <a:stCxn id="319492" idx="1"/>
            <a:endCxn id="319494" idx="0"/>
          </p:cNvCxnSpPr>
          <p:nvPr/>
        </p:nvCxnSpPr>
        <p:spPr bwMode="gray">
          <a:xfrm rot="10800000" flipV="1">
            <a:off x="1930400" y="2022475"/>
            <a:ext cx="1128713" cy="800100"/>
          </a:xfrm>
          <a:prstGeom prst="bentConnector2">
            <a:avLst/>
          </a:prstGeom>
          <a:noFill/>
          <a:ln w="28575">
            <a:solidFill>
              <a:schemeClr val="tx1"/>
            </a:solidFill>
            <a:miter lim="800000"/>
            <a:headEnd type="none" w="sm" len="sm"/>
            <a:tailEnd type="triangle" w="sm" len="sm"/>
          </a:ln>
          <a:effectLst/>
        </p:spPr>
      </p:cxnSp>
      <p:cxnSp>
        <p:nvCxnSpPr>
          <p:cNvPr id="319499" name="AutoShape 11"/>
          <p:cNvCxnSpPr>
            <a:cxnSpLocks noChangeShapeType="1"/>
            <a:stCxn id="319492" idx="3"/>
            <a:endCxn id="319497" idx="0"/>
          </p:cNvCxnSpPr>
          <p:nvPr/>
        </p:nvCxnSpPr>
        <p:spPr bwMode="gray">
          <a:xfrm>
            <a:off x="5780088" y="2022475"/>
            <a:ext cx="1192212" cy="800100"/>
          </a:xfrm>
          <a:prstGeom prst="bentConnector2">
            <a:avLst/>
          </a:prstGeom>
          <a:noFill/>
          <a:ln w="28575">
            <a:solidFill>
              <a:schemeClr val="tx1"/>
            </a:solidFill>
            <a:miter lim="800000"/>
            <a:headEnd type="none" w="sm" len="sm"/>
            <a:tailEnd type="triangle" w="sm" len="sm"/>
          </a:ln>
          <a:effectLst/>
        </p:spPr>
      </p:cxnSp>
      <p:pic>
        <p:nvPicPr>
          <p:cNvPr id="319500" name="Picture 12" descr="D:\10iR1_SPOC\10iR1_Beta2\ppt\camera.gif"/>
          <p:cNvPicPr>
            <a:picLocks noChangeAspect="1" noChangeArrowheads="1"/>
          </p:cNvPicPr>
          <p:nvPr/>
        </p:nvPicPr>
        <p:blipFill>
          <a:blip r:embed="rId3" cstate="print"/>
          <a:srcRect/>
          <a:stretch>
            <a:fillRect/>
          </a:stretch>
        </p:blipFill>
        <p:spPr bwMode="gray">
          <a:xfrm>
            <a:off x="5334000" y="3614738"/>
            <a:ext cx="854075" cy="974725"/>
          </a:xfrm>
          <a:prstGeom prst="rect">
            <a:avLst/>
          </a:prstGeom>
          <a:noFill/>
        </p:spPr>
      </p:pic>
      <p:pic>
        <p:nvPicPr>
          <p:cNvPr id="319501" name="Picture 13" descr="D:\10iR1_SPOC\10iR1_Server_Manageability\eStudy\DWH\symbo005.gif"/>
          <p:cNvPicPr>
            <a:picLocks noChangeAspect="1" noChangeArrowheads="1"/>
          </p:cNvPicPr>
          <p:nvPr/>
        </p:nvPicPr>
        <p:blipFill>
          <a:blip r:embed="rId5" cstate="print"/>
          <a:srcRect/>
          <a:stretch>
            <a:fillRect/>
          </a:stretch>
        </p:blipFill>
        <p:spPr bwMode="gray">
          <a:xfrm>
            <a:off x="5484813" y="3802063"/>
            <a:ext cx="641350" cy="633412"/>
          </a:xfrm>
          <a:prstGeom prst="rect">
            <a:avLst/>
          </a:prstGeom>
          <a:noFill/>
        </p:spPr>
      </p:pic>
      <p:cxnSp>
        <p:nvCxnSpPr>
          <p:cNvPr id="319502" name="AutoShape 14"/>
          <p:cNvCxnSpPr>
            <a:cxnSpLocks noChangeShapeType="1"/>
          </p:cNvCxnSpPr>
          <p:nvPr/>
        </p:nvCxnSpPr>
        <p:spPr bwMode="gray">
          <a:xfrm rot="16200000" flipH="1">
            <a:off x="4513263" y="3270250"/>
            <a:ext cx="749300" cy="914400"/>
          </a:xfrm>
          <a:prstGeom prst="bentConnector2">
            <a:avLst/>
          </a:prstGeom>
          <a:noFill/>
          <a:ln w="28575">
            <a:solidFill>
              <a:schemeClr val="tx1"/>
            </a:solidFill>
            <a:miter lim="800000"/>
            <a:headEnd type="none" w="sm" len="sm"/>
            <a:tailEnd type="triangle" w="sm" len="sm"/>
          </a:ln>
          <a:effectLst/>
        </p:spPr>
      </p:cxnSp>
      <p:cxnSp>
        <p:nvCxnSpPr>
          <p:cNvPr id="319503" name="AutoShape 15"/>
          <p:cNvCxnSpPr>
            <a:cxnSpLocks noChangeShapeType="1"/>
            <a:stCxn id="319497" idx="2"/>
            <a:endCxn id="0" idx="3"/>
          </p:cNvCxnSpPr>
          <p:nvPr/>
        </p:nvCxnSpPr>
        <p:spPr bwMode="gray">
          <a:xfrm rot="5400000">
            <a:off x="6205538" y="3335337"/>
            <a:ext cx="749300" cy="784225"/>
          </a:xfrm>
          <a:prstGeom prst="bentConnector2">
            <a:avLst/>
          </a:prstGeom>
          <a:noFill/>
          <a:ln w="28575">
            <a:solidFill>
              <a:schemeClr val="tx1"/>
            </a:solidFill>
            <a:miter lim="800000"/>
            <a:headEnd type="none" w="sm" len="sm"/>
            <a:tailEnd type="triangle" w="sm" len="sm"/>
          </a:ln>
          <a:effectLst/>
        </p:spPr>
      </p:cxnSp>
      <p:sp>
        <p:nvSpPr>
          <p:cNvPr id="319504" name="Text Box 16"/>
          <p:cNvSpPr txBox="1">
            <a:spLocks noChangeArrowheads="1"/>
          </p:cNvSpPr>
          <p:nvPr/>
        </p:nvSpPr>
        <p:spPr bwMode="blackWhite">
          <a:xfrm>
            <a:off x="3494088" y="4953000"/>
            <a:ext cx="1851025" cy="990600"/>
          </a:xfrm>
          <a:prstGeom prst="rect">
            <a:avLst/>
          </a:prstGeom>
          <a:solidFill>
            <a:srgbClr val="CCECFF"/>
          </a:solidFill>
          <a:ln w="28575">
            <a:solidFill>
              <a:schemeClr val="tx1"/>
            </a:solidFill>
            <a:miter lim="800000"/>
            <a:headEnd type="none" w="sm" len="sm"/>
            <a:tailEnd type="none" w="sm" len="sm"/>
          </a:ln>
          <a:effectLst/>
        </p:spPr>
        <p:txBody>
          <a:bodyPr wrap="none" anchor="ctr"/>
          <a:lstStyle/>
          <a:p>
            <a:pPr defTabSz="228600">
              <a:spcBef>
                <a:spcPct val="0"/>
              </a:spcBef>
            </a:pPr>
            <a:r>
              <a:rPr lang="en-US" sz="1800" b="1">
                <a:solidFill>
                  <a:schemeClr val="tx1"/>
                </a:solidFill>
                <a:latin typeface="Arial" charset="0"/>
              </a:rPr>
              <a:t>Recommended</a:t>
            </a:r>
            <a:br>
              <a:rPr lang="en-US" sz="1800" b="1">
                <a:solidFill>
                  <a:schemeClr val="tx1"/>
                </a:solidFill>
                <a:latin typeface="Arial" charset="0"/>
              </a:rPr>
            </a:br>
            <a:r>
              <a:rPr lang="en-US" sz="1800" b="1">
                <a:solidFill>
                  <a:schemeClr val="tx1"/>
                </a:solidFill>
                <a:latin typeface="Arial" charset="0"/>
              </a:rPr>
              <a:t>default value</a:t>
            </a:r>
          </a:p>
        </p:txBody>
      </p:sp>
      <p:cxnSp>
        <p:nvCxnSpPr>
          <p:cNvPr id="319505" name="AutoShape 17"/>
          <p:cNvCxnSpPr>
            <a:cxnSpLocks noChangeShapeType="1"/>
          </p:cNvCxnSpPr>
          <p:nvPr/>
        </p:nvCxnSpPr>
        <p:spPr bwMode="gray">
          <a:xfrm>
            <a:off x="4429125" y="3352800"/>
            <a:ext cx="0" cy="1585913"/>
          </a:xfrm>
          <a:prstGeom prst="straightConnector1">
            <a:avLst/>
          </a:prstGeom>
          <a:noFill/>
          <a:ln w="28575">
            <a:solidFill>
              <a:schemeClr val="tx1"/>
            </a:solidFill>
            <a:round/>
            <a:headEnd type="none" w="sm" len="sm"/>
            <a:tailEnd type="triangle" w="sm" len="sm"/>
          </a:ln>
          <a:effectLst/>
        </p:spPr>
      </p:cxnSp>
      <p:sp>
        <p:nvSpPr>
          <p:cNvPr id="319506" name="Text Box 18"/>
          <p:cNvSpPr txBox="1">
            <a:spLocks noChangeArrowheads="1"/>
          </p:cNvSpPr>
          <p:nvPr/>
        </p:nvSpPr>
        <p:spPr bwMode="blackWhite">
          <a:xfrm>
            <a:off x="5791200" y="4953000"/>
            <a:ext cx="2362200" cy="966788"/>
          </a:xfrm>
          <a:prstGeom prst="rect">
            <a:avLst/>
          </a:prstGeom>
          <a:solidFill>
            <a:srgbClr val="CCECFF"/>
          </a:solidFill>
          <a:ln w="28575">
            <a:solidFill>
              <a:schemeClr val="tx1"/>
            </a:solidFill>
            <a:miter lim="800000"/>
            <a:headEnd type="none" w="sm" len="sm"/>
            <a:tailEnd type="none" w="sm" len="sm"/>
          </a:ln>
          <a:effectLst/>
        </p:spPr>
        <p:txBody>
          <a:bodyPr wrap="none" anchor="ctr"/>
          <a:lstStyle/>
          <a:p>
            <a:pPr defTabSz="228600">
              <a:spcBef>
                <a:spcPct val="0"/>
              </a:spcBef>
            </a:pPr>
            <a:r>
              <a:rPr lang="en-US" sz="1800" b="1">
                <a:solidFill>
                  <a:schemeClr val="tx1"/>
                </a:solidFill>
                <a:latin typeface="Arial" charset="0"/>
              </a:rPr>
              <a:t>Additional statistics</a:t>
            </a:r>
            <a:br>
              <a:rPr lang="en-US" sz="1800" b="1">
                <a:solidFill>
                  <a:schemeClr val="tx1"/>
                </a:solidFill>
                <a:latin typeface="Arial" charset="0"/>
              </a:rPr>
            </a:br>
            <a:r>
              <a:rPr lang="en-US" sz="1800" b="1">
                <a:solidFill>
                  <a:schemeClr val="tx1"/>
                </a:solidFill>
                <a:latin typeface="Arial" charset="0"/>
              </a:rPr>
              <a:t>for manual</a:t>
            </a:r>
            <a:br>
              <a:rPr lang="en-US" sz="1800" b="1">
                <a:solidFill>
                  <a:schemeClr val="tx1"/>
                </a:solidFill>
                <a:latin typeface="Arial" charset="0"/>
              </a:rPr>
            </a:br>
            <a:r>
              <a:rPr lang="en-US" sz="1800" b="1">
                <a:solidFill>
                  <a:schemeClr val="tx1"/>
                </a:solidFill>
                <a:latin typeface="Arial" charset="0"/>
              </a:rPr>
              <a:t>SQL diagnostics</a:t>
            </a:r>
          </a:p>
        </p:txBody>
      </p:sp>
      <p:cxnSp>
        <p:nvCxnSpPr>
          <p:cNvPr id="319507" name="AutoShape 19"/>
          <p:cNvCxnSpPr>
            <a:cxnSpLocks noChangeShapeType="1"/>
            <a:stCxn id="319497" idx="2"/>
            <a:endCxn id="319506" idx="0"/>
          </p:cNvCxnSpPr>
          <p:nvPr/>
        </p:nvCxnSpPr>
        <p:spPr bwMode="gray">
          <a:xfrm rot="5400000">
            <a:off x="6179343" y="4145757"/>
            <a:ext cx="1585913" cy="0"/>
          </a:xfrm>
          <a:prstGeom prst="straightConnector1">
            <a:avLst/>
          </a:prstGeom>
          <a:noFill/>
          <a:ln w="28575">
            <a:solidFill>
              <a:schemeClr val="tx1"/>
            </a:solidFill>
            <a:round/>
            <a:headEnd type="none" w="sm" len="sm"/>
            <a:tailEnd type="triangle" w="sm" len="sm"/>
          </a:ln>
          <a:effectLst/>
        </p:spPr>
      </p:cxnSp>
      <p:sp>
        <p:nvSpPr>
          <p:cNvPr id="319508" name="Text Box 20"/>
          <p:cNvSpPr txBox="1">
            <a:spLocks noChangeArrowheads="1"/>
          </p:cNvSpPr>
          <p:nvPr/>
        </p:nvSpPr>
        <p:spPr bwMode="blackWhite">
          <a:xfrm>
            <a:off x="622300" y="4953000"/>
            <a:ext cx="2590800" cy="990600"/>
          </a:xfrm>
          <a:prstGeom prst="rect">
            <a:avLst/>
          </a:prstGeom>
          <a:solidFill>
            <a:srgbClr val="CCECFF"/>
          </a:solidFill>
          <a:ln w="28575">
            <a:solidFill>
              <a:schemeClr val="tx1"/>
            </a:solidFill>
            <a:miter lim="800000"/>
            <a:headEnd type="none" w="sm" len="sm"/>
            <a:tailEnd type="none" w="sm" len="sm"/>
          </a:ln>
          <a:effectLst/>
        </p:spPr>
        <p:txBody>
          <a:bodyPr wrap="none" anchor="ctr"/>
          <a:lstStyle/>
          <a:p>
            <a:pPr defTabSz="228600">
              <a:spcBef>
                <a:spcPct val="0"/>
              </a:spcBef>
            </a:pPr>
            <a:r>
              <a:rPr lang="en-US" sz="1800" b="1">
                <a:solidFill>
                  <a:schemeClr val="tx1"/>
                </a:solidFill>
                <a:latin typeface="Arial" charset="0"/>
              </a:rPr>
              <a:t>Self-tuning</a:t>
            </a:r>
            <a:br>
              <a:rPr lang="en-US" sz="1800" b="1">
                <a:solidFill>
                  <a:schemeClr val="tx1"/>
                </a:solidFill>
                <a:latin typeface="Arial" charset="0"/>
              </a:rPr>
            </a:br>
            <a:r>
              <a:rPr lang="en-US" sz="1800" b="1">
                <a:solidFill>
                  <a:schemeClr val="tx1"/>
                </a:solidFill>
                <a:latin typeface="Arial" charset="0"/>
              </a:rPr>
              <a:t>capabilities disabled</a:t>
            </a:r>
          </a:p>
        </p:txBody>
      </p:sp>
      <p:cxnSp>
        <p:nvCxnSpPr>
          <p:cNvPr id="319509" name="AutoShape 21"/>
          <p:cNvCxnSpPr>
            <a:cxnSpLocks noChangeShapeType="1"/>
            <a:stCxn id="319492" idx="2"/>
          </p:cNvCxnSpPr>
          <p:nvPr/>
        </p:nvCxnSpPr>
        <p:spPr bwMode="gray">
          <a:xfrm flipH="1">
            <a:off x="4418013" y="2376488"/>
            <a:ext cx="1587" cy="460375"/>
          </a:xfrm>
          <a:prstGeom prst="straightConnector1">
            <a:avLst/>
          </a:prstGeom>
          <a:noFill/>
          <a:ln w="28575">
            <a:solidFill>
              <a:schemeClr val="tx1"/>
            </a:solidFill>
            <a:round/>
            <a:headEnd type="none" w="sm" len="sm"/>
            <a:tailEnd type="triangle" w="sm" len="sm"/>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050"/>
          <p:cNvSpPr>
            <a:spLocks noGrp="1" noChangeArrowheads="1"/>
          </p:cNvSpPr>
          <p:nvPr>
            <p:ph type="title"/>
          </p:nvPr>
        </p:nvSpPr>
        <p:spPr/>
        <p:txBody>
          <a:bodyPr/>
          <a:lstStyle/>
          <a:p>
            <a:r>
              <a:rPr lang="en-US"/>
              <a:t>Preferences for Gathering Statistics</a:t>
            </a:r>
            <a:endParaRPr lang="en-US" i="1" u="sng"/>
          </a:p>
        </p:txBody>
      </p:sp>
      <p:sp>
        <p:nvSpPr>
          <p:cNvPr id="397323" name="Text Box 2059"/>
          <p:cNvSpPr txBox="1">
            <a:spLocks noChangeArrowheads="1"/>
          </p:cNvSpPr>
          <p:nvPr/>
        </p:nvSpPr>
        <p:spPr bwMode="auto">
          <a:xfrm>
            <a:off x="6051550" y="2965450"/>
            <a:ext cx="2139950" cy="2686050"/>
          </a:xfrm>
          <a:prstGeom prst="rect">
            <a:avLst/>
          </a:prstGeom>
          <a:noFill/>
          <a:ln w="28575">
            <a:noFill/>
            <a:miter lim="800000"/>
            <a:headEnd type="none" w="sm" len="sm"/>
            <a:tailEnd type="none" w="sm" len="sm"/>
          </a:ln>
          <a:effectLst/>
        </p:spPr>
        <p:txBody>
          <a:bodyPr wrap="none">
            <a:spAutoFit/>
          </a:bodyPr>
          <a:lstStyle/>
          <a:p>
            <a:pPr algn="l" defTabSz="228600"/>
            <a:r>
              <a:rPr lang="en-US" sz="1600" b="1">
                <a:solidFill>
                  <a:schemeClr val="tx1"/>
                </a:solidFill>
                <a:latin typeface="Courier New" pitchFamily="49" charset="0"/>
              </a:rPr>
              <a:t>CASCADE</a:t>
            </a:r>
          </a:p>
          <a:p>
            <a:pPr algn="l" defTabSz="228600"/>
            <a:r>
              <a:rPr lang="en-US" sz="1600" b="1">
                <a:solidFill>
                  <a:schemeClr val="tx1"/>
                </a:solidFill>
                <a:latin typeface="Courier New" pitchFamily="49" charset="0"/>
              </a:rPr>
              <a:t>DEGREE</a:t>
            </a:r>
          </a:p>
          <a:p>
            <a:pPr algn="l" defTabSz="228600"/>
            <a:r>
              <a:rPr lang="en-US" sz="1600" b="1">
                <a:solidFill>
                  <a:schemeClr val="tx1"/>
                </a:solidFill>
                <a:latin typeface="Courier New" pitchFamily="49" charset="0"/>
              </a:rPr>
              <a:t>ESTIMATE_PERCENT</a:t>
            </a:r>
          </a:p>
          <a:p>
            <a:pPr algn="l" defTabSz="228600"/>
            <a:r>
              <a:rPr lang="en-US" sz="1600" b="1">
                <a:solidFill>
                  <a:schemeClr val="tx1"/>
                </a:solidFill>
                <a:latin typeface="Courier New" pitchFamily="49" charset="0"/>
              </a:rPr>
              <a:t>NO_INVALIDATE</a:t>
            </a:r>
          </a:p>
          <a:p>
            <a:pPr algn="l" defTabSz="228600"/>
            <a:r>
              <a:rPr lang="en-US" sz="1600" b="1">
                <a:solidFill>
                  <a:schemeClr val="tx1"/>
                </a:solidFill>
                <a:latin typeface="Courier New" pitchFamily="49" charset="0"/>
              </a:rPr>
              <a:t>METHOD_OPT</a:t>
            </a:r>
          </a:p>
          <a:p>
            <a:pPr algn="l" defTabSz="228600"/>
            <a:r>
              <a:rPr lang="en-US" sz="1600" b="1">
                <a:solidFill>
                  <a:schemeClr val="tx1"/>
                </a:solidFill>
                <a:latin typeface="Courier New" pitchFamily="49" charset="0"/>
              </a:rPr>
              <a:t>GRANULARITY</a:t>
            </a:r>
          </a:p>
          <a:p>
            <a:pPr algn="l" defTabSz="228600"/>
            <a:r>
              <a:rPr lang="en-US" sz="1600" b="1">
                <a:solidFill>
                  <a:schemeClr val="tx1"/>
                </a:solidFill>
                <a:latin typeface="Courier New" pitchFamily="49" charset="0"/>
              </a:rPr>
              <a:t>INCREMENTAL</a:t>
            </a:r>
          </a:p>
          <a:p>
            <a:pPr algn="l" defTabSz="228600"/>
            <a:r>
              <a:rPr lang="en-US" sz="1600" b="1">
                <a:solidFill>
                  <a:schemeClr val="tx1"/>
                </a:solidFill>
                <a:latin typeface="Courier New" pitchFamily="49" charset="0"/>
              </a:rPr>
              <a:t>PUBLISH</a:t>
            </a:r>
          </a:p>
          <a:p>
            <a:pPr algn="l" defTabSz="228600"/>
            <a:r>
              <a:rPr lang="en-US" sz="1600" b="1">
                <a:solidFill>
                  <a:schemeClr val="tx1"/>
                </a:solidFill>
                <a:latin typeface="Courier New" pitchFamily="49" charset="0"/>
              </a:rPr>
              <a:t>STALE_PERCENT</a:t>
            </a:r>
          </a:p>
        </p:txBody>
      </p:sp>
      <p:sp>
        <p:nvSpPr>
          <p:cNvPr id="397324" name="Text Box 2060"/>
          <p:cNvSpPr txBox="1">
            <a:spLocks noChangeArrowheads="1"/>
          </p:cNvSpPr>
          <p:nvPr/>
        </p:nvSpPr>
        <p:spPr bwMode="auto">
          <a:xfrm>
            <a:off x="3562350" y="3800475"/>
            <a:ext cx="2017713" cy="336550"/>
          </a:xfrm>
          <a:prstGeom prst="rect">
            <a:avLst/>
          </a:prstGeom>
          <a:noFill/>
          <a:ln w="28575">
            <a:noFill/>
            <a:miter lim="800000"/>
            <a:headEnd/>
            <a:tailEnd/>
          </a:ln>
          <a:effectLst/>
        </p:spPr>
        <p:txBody>
          <a:bodyPr wrap="none">
            <a:spAutoFit/>
          </a:bodyPr>
          <a:lstStyle/>
          <a:p>
            <a:pPr defTabSz="228600">
              <a:spcBef>
                <a:spcPct val="50000"/>
              </a:spcBef>
            </a:pPr>
            <a:r>
              <a:rPr lang="en-US" sz="1600" b="1">
                <a:solidFill>
                  <a:schemeClr val="tx1"/>
                </a:solidFill>
                <a:latin typeface="Arial" charset="0"/>
              </a:rPr>
              <a:t>DATABASE LEVEL</a:t>
            </a:r>
          </a:p>
        </p:txBody>
      </p:sp>
      <p:sp>
        <p:nvSpPr>
          <p:cNvPr id="397325" name="Text Box 2061"/>
          <p:cNvSpPr txBox="1">
            <a:spLocks noChangeArrowheads="1"/>
          </p:cNvSpPr>
          <p:nvPr/>
        </p:nvSpPr>
        <p:spPr bwMode="auto">
          <a:xfrm>
            <a:off x="3684588" y="3390900"/>
            <a:ext cx="1771650" cy="336550"/>
          </a:xfrm>
          <a:prstGeom prst="rect">
            <a:avLst/>
          </a:prstGeom>
          <a:noFill/>
          <a:ln w="28575">
            <a:noFill/>
            <a:miter lim="800000"/>
            <a:headEnd/>
            <a:tailEnd/>
          </a:ln>
          <a:effectLst/>
        </p:spPr>
        <p:txBody>
          <a:bodyPr wrap="none">
            <a:spAutoFit/>
          </a:bodyPr>
          <a:lstStyle/>
          <a:p>
            <a:pPr defTabSz="228600">
              <a:spcBef>
                <a:spcPct val="50000"/>
              </a:spcBef>
            </a:pPr>
            <a:r>
              <a:rPr lang="en-US" sz="1600" b="1">
                <a:solidFill>
                  <a:schemeClr val="tx1"/>
                </a:solidFill>
                <a:latin typeface="Arial" charset="0"/>
              </a:rPr>
              <a:t>SCHEMA LEVEL</a:t>
            </a:r>
          </a:p>
        </p:txBody>
      </p:sp>
      <p:sp>
        <p:nvSpPr>
          <p:cNvPr id="397326" name="Text Box 2062"/>
          <p:cNvSpPr txBox="1">
            <a:spLocks noChangeArrowheads="1"/>
          </p:cNvSpPr>
          <p:nvPr/>
        </p:nvSpPr>
        <p:spPr bwMode="auto">
          <a:xfrm>
            <a:off x="3786188" y="3028950"/>
            <a:ext cx="1568450" cy="336550"/>
          </a:xfrm>
          <a:prstGeom prst="rect">
            <a:avLst/>
          </a:prstGeom>
          <a:noFill/>
          <a:ln w="28575">
            <a:noFill/>
            <a:miter lim="800000"/>
            <a:headEnd/>
            <a:tailEnd/>
          </a:ln>
          <a:effectLst/>
        </p:spPr>
        <p:txBody>
          <a:bodyPr wrap="none">
            <a:spAutoFit/>
          </a:bodyPr>
          <a:lstStyle/>
          <a:p>
            <a:pPr defTabSz="228600">
              <a:spcBef>
                <a:spcPct val="50000"/>
              </a:spcBef>
            </a:pPr>
            <a:r>
              <a:rPr lang="en-US" sz="1600" b="1">
                <a:solidFill>
                  <a:schemeClr val="tx1"/>
                </a:solidFill>
                <a:latin typeface="Arial" charset="0"/>
              </a:rPr>
              <a:t>TABLE LEVEL</a:t>
            </a:r>
          </a:p>
        </p:txBody>
      </p:sp>
      <p:sp>
        <p:nvSpPr>
          <p:cNvPr id="397327" name="Text Box 2063"/>
          <p:cNvSpPr txBox="1">
            <a:spLocks noChangeArrowheads="1"/>
          </p:cNvSpPr>
          <p:nvPr/>
        </p:nvSpPr>
        <p:spPr bwMode="auto">
          <a:xfrm>
            <a:off x="3505200" y="2686050"/>
            <a:ext cx="2132013" cy="336550"/>
          </a:xfrm>
          <a:prstGeom prst="rect">
            <a:avLst/>
          </a:prstGeom>
          <a:noFill/>
          <a:ln w="28575">
            <a:noFill/>
            <a:miter lim="800000"/>
            <a:headEnd/>
            <a:tailEnd/>
          </a:ln>
          <a:effectLst/>
        </p:spPr>
        <p:txBody>
          <a:bodyPr wrap="none">
            <a:spAutoFit/>
          </a:bodyPr>
          <a:lstStyle/>
          <a:p>
            <a:pPr defTabSz="228600">
              <a:spcBef>
                <a:spcPct val="50000"/>
              </a:spcBef>
            </a:pPr>
            <a:r>
              <a:rPr lang="en-US" sz="1600" b="1">
                <a:solidFill>
                  <a:schemeClr val="tx1"/>
                </a:solidFill>
                <a:latin typeface="Arial" charset="0"/>
              </a:rPr>
              <a:t>STATEMENT LEVEL</a:t>
            </a:r>
          </a:p>
        </p:txBody>
      </p:sp>
      <p:sp>
        <p:nvSpPr>
          <p:cNvPr id="397328" name="Text Box 2064"/>
          <p:cNvSpPr txBox="1">
            <a:spLocks noChangeArrowheads="1"/>
          </p:cNvSpPr>
          <p:nvPr/>
        </p:nvSpPr>
        <p:spPr bwMode="auto">
          <a:xfrm>
            <a:off x="3695700" y="4171950"/>
            <a:ext cx="1751013" cy="336550"/>
          </a:xfrm>
          <a:prstGeom prst="rect">
            <a:avLst/>
          </a:prstGeom>
          <a:noFill/>
          <a:ln w="28575">
            <a:noFill/>
            <a:miter lim="800000"/>
            <a:headEnd/>
            <a:tailEnd/>
          </a:ln>
          <a:effectLst/>
        </p:spPr>
        <p:txBody>
          <a:bodyPr wrap="none">
            <a:spAutoFit/>
          </a:bodyPr>
          <a:lstStyle/>
          <a:p>
            <a:pPr defTabSz="228600">
              <a:spcBef>
                <a:spcPct val="50000"/>
              </a:spcBef>
            </a:pPr>
            <a:r>
              <a:rPr lang="en-US" sz="1600" b="1">
                <a:solidFill>
                  <a:schemeClr val="tx1"/>
                </a:solidFill>
                <a:latin typeface="Arial" charset="0"/>
              </a:rPr>
              <a:t>GLOBAL LEVEL</a:t>
            </a:r>
          </a:p>
        </p:txBody>
      </p:sp>
      <p:sp>
        <p:nvSpPr>
          <p:cNvPr id="397334" name="Text Box 2070"/>
          <p:cNvSpPr txBox="1">
            <a:spLocks noChangeArrowheads="1"/>
          </p:cNvSpPr>
          <p:nvPr/>
        </p:nvSpPr>
        <p:spPr bwMode="auto">
          <a:xfrm>
            <a:off x="6124575" y="2509838"/>
            <a:ext cx="18986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PREFERENCES</a:t>
            </a:r>
          </a:p>
        </p:txBody>
      </p:sp>
      <p:sp>
        <p:nvSpPr>
          <p:cNvPr id="397335" name="Text Box 2071"/>
          <p:cNvSpPr txBox="1">
            <a:spLocks noChangeArrowheads="1"/>
          </p:cNvSpPr>
          <p:nvPr/>
        </p:nvSpPr>
        <p:spPr bwMode="auto">
          <a:xfrm>
            <a:off x="4078288" y="2147888"/>
            <a:ext cx="9842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SCOPE</a:t>
            </a:r>
          </a:p>
        </p:txBody>
      </p:sp>
      <p:sp>
        <p:nvSpPr>
          <p:cNvPr id="397336" name="Rectangle 2072"/>
          <p:cNvSpPr>
            <a:spLocks noChangeArrowheads="1"/>
          </p:cNvSpPr>
          <p:nvPr/>
        </p:nvSpPr>
        <p:spPr bwMode="blackGray">
          <a:xfrm>
            <a:off x="342900" y="5773738"/>
            <a:ext cx="8420100" cy="381000"/>
          </a:xfrm>
          <a:prstGeom prst="rect">
            <a:avLst/>
          </a:prstGeom>
          <a:solidFill>
            <a:srgbClr val="CCCCCC"/>
          </a:solidFill>
          <a:ln w="31750">
            <a:solidFill>
              <a:srgbClr val="000000"/>
            </a:solidFill>
            <a:miter lim="800000"/>
            <a:headEnd/>
            <a:tailEnd/>
          </a:ln>
          <a:effectLst/>
        </p:spPr>
        <p:txBody>
          <a:bodyPr lIns="92075" tIns="9144" rIns="92075" bIns="9144" anchor="ctr"/>
          <a:lstStyle/>
          <a:p>
            <a:pPr algn="l" defTabSz="400050">
              <a:tabLst>
                <a:tab pos="400050" algn="r"/>
                <a:tab pos="673100" algn="l"/>
              </a:tabLst>
            </a:pPr>
            <a:r>
              <a:rPr lang="en-US" sz="1600" b="1">
                <a:solidFill>
                  <a:schemeClr val="tx1"/>
                </a:solidFill>
                <a:latin typeface="Courier New" pitchFamily="49" charset="0"/>
              </a:rPr>
              <a:t>exec dbms_stats.</a:t>
            </a:r>
            <a:r>
              <a:rPr lang="en-US" sz="1600" b="1">
                <a:solidFill>
                  <a:srgbClr val="0000FF"/>
                </a:solidFill>
                <a:latin typeface="Courier New" pitchFamily="49" charset="0"/>
              </a:rPr>
              <a:t>set_table_prefs</a:t>
            </a:r>
            <a:r>
              <a:rPr lang="en-US" sz="1600" b="1">
                <a:solidFill>
                  <a:schemeClr val="tx1"/>
                </a:solidFill>
                <a:latin typeface="Courier New" pitchFamily="49" charset="0"/>
              </a:rPr>
              <a:t>('SH','SALES','</a:t>
            </a:r>
            <a:r>
              <a:rPr lang="en-US" sz="1600" b="1">
                <a:solidFill>
                  <a:srgbClr val="0000FF"/>
                </a:solidFill>
                <a:latin typeface="Courier New" pitchFamily="49" charset="0"/>
              </a:rPr>
              <a:t>STALE_PERCENT</a:t>
            </a:r>
            <a:r>
              <a:rPr lang="en-US" sz="1600" b="1">
                <a:solidFill>
                  <a:schemeClr val="tx1"/>
                </a:solidFill>
                <a:latin typeface="Courier New" pitchFamily="49" charset="0"/>
              </a:rPr>
              <a:t>','13');</a:t>
            </a:r>
          </a:p>
        </p:txBody>
      </p:sp>
      <p:pic>
        <p:nvPicPr>
          <p:cNvPr id="397337" name="Picture 2073" descr="D:\10iR1_SPOC\10iR1_Server_Manageability\eStudy\Space\coordinator.gif"/>
          <p:cNvPicPr>
            <a:picLocks noChangeAspect="1" noChangeArrowheads="1"/>
          </p:cNvPicPr>
          <p:nvPr/>
        </p:nvPicPr>
        <p:blipFill>
          <a:blip r:embed="rId4" cstate="print"/>
          <a:srcRect/>
          <a:stretch>
            <a:fillRect/>
          </a:stretch>
        </p:blipFill>
        <p:spPr bwMode="gray">
          <a:xfrm>
            <a:off x="838200" y="4572000"/>
            <a:ext cx="755650" cy="688975"/>
          </a:xfrm>
          <a:prstGeom prst="rect">
            <a:avLst/>
          </a:prstGeom>
          <a:noFill/>
        </p:spPr>
      </p:pic>
      <p:sp>
        <p:nvSpPr>
          <p:cNvPr id="397338" name="Text Box 2074"/>
          <p:cNvSpPr txBox="1">
            <a:spLocks noChangeArrowheads="1"/>
          </p:cNvSpPr>
          <p:nvPr/>
        </p:nvSpPr>
        <p:spPr bwMode="auto">
          <a:xfrm>
            <a:off x="955675" y="4953000"/>
            <a:ext cx="569913" cy="304800"/>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DBA</a:t>
            </a:r>
          </a:p>
        </p:txBody>
      </p:sp>
      <p:sp>
        <p:nvSpPr>
          <p:cNvPr id="397343" name="Text Box 2079"/>
          <p:cNvSpPr txBox="1">
            <a:spLocks noChangeArrowheads="1"/>
          </p:cNvSpPr>
          <p:nvPr/>
        </p:nvSpPr>
        <p:spPr bwMode="auto">
          <a:xfrm>
            <a:off x="2493963" y="5159375"/>
            <a:ext cx="2900362" cy="623888"/>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DBMS_STATS</a:t>
            </a:r>
          </a:p>
          <a:p>
            <a:pPr defTabSz="228600">
              <a:spcBef>
                <a:spcPct val="50000"/>
              </a:spcBef>
            </a:pPr>
            <a:r>
              <a:rPr lang="en-US" sz="1400" b="1">
                <a:solidFill>
                  <a:schemeClr val="tx1"/>
                </a:solidFill>
                <a:latin typeface="Arial" charset="0"/>
              </a:rPr>
              <a:t>set | get | delete | export | import</a:t>
            </a:r>
          </a:p>
        </p:txBody>
      </p:sp>
      <p:sp>
        <p:nvSpPr>
          <p:cNvPr id="397345" name="AutoShape 2081"/>
          <p:cNvSpPr>
            <a:spLocks noChangeArrowheads="1"/>
          </p:cNvSpPr>
          <p:nvPr/>
        </p:nvSpPr>
        <p:spPr bwMode="blackWhite">
          <a:xfrm>
            <a:off x="1676400" y="4876800"/>
            <a:ext cx="4343400" cy="257175"/>
          </a:xfrm>
          <a:prstGeom prst="leftRightArrow">
            <a:avLst>
              <a:gd name="adj1" fmla="val 50000"/>
              <a:gd name="adj2" fmla="val 337778"/>
            </a:avLst>
          </a:prstGeom>
          <a:solidFill>
            <a:srgbClr val="993300"/>
          </a:solidFill>
          <a:ln w="28575">
            <a:solidFill>
              <a:schemeClr val="tx1"/>
            </a:solidFill>
            <a:miter lim="800000"/>
            <a:headEnd type="none" w="sm" len="sm"/>
            <a:tailEnd type="none" w="sm" len="sm"/>
          </a:ln>
          <a:effectLst/>
        </p:spPr>
        <p:txBody>
          <a:bodyPr wrap="none" anchor="ctr"/>
          <a:lstStyle/>
          <a:p>
            <a:endParaRPr lang="en-US"/>
          </a:p>
        </p:txBody>
      </p:sp>
      <p:graphicFrame>
        <p:nvGraphicFramePr>
          <p:cNvPr id="397346" name="Object 2082"/>
          <p:cNvGraphicFramePr>
            <a:graphicFrameLocks noChangeAspect="1"/>
          </p:cNvGraphicFramePr>
          <p:nvPr/>
        </p:nvGraphicFramePr>
        <p:xfrm>
          <a:off x="609600" y="2054225"/>
          <a:ext cx="1209675" cy="1209675"/>
        </p:xfrm>
        <a:graphic>
          <a:graphicData uri="http://schemas.openxmlformats.org/presentationml/2006/ole">
            <p:oleObj spid="_x0000_s397346" r:id="rId5" imgW="1210056" imgH="1210056" progId="Word.Picture.8">
              <p:embed/>
            </p:oleObj>
          </a:graphicData>
        </a:graphic>
      </p:graphicFrame>
      <p:sp>
        <p:nvSpPr>
          <p:cNvPr id="397347" name="Text Box 2083"/>
          <p:cNvSpPr txBox="1">
            <a:spLocks noChangeArrowheads="1"/>
          </p:cNvSpPr>
          <p:nvPr/>
        </p:nvSpPr>
        <p:spPr bwMode="auto">
          <a:xfrm>
            <a:off x="673100" y="3311525"/>
            <a:ext cx="1003300" cy="942975"/>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Optimizer</a:t>
            </a:r>
            <a:br>
              <a:rPr lang="en-US" sz="1400" b="1">
                <a:solidFill>
                  <a:schemeClr val="tx1"/>
                </a:solidFill>
                <a:latin typeface="Arial" charset="0"/>
              </a:rPr>
            </a:br>
            <a:r>
              <a:rPr lang="en-US" sz="1400" b="1">
                <a:solidFill>
                  <a:schemeClr val="tx1"/>
                </a:solidFill>
                <a:latin typeface="Arial" charset="0"/>
              </a:rPr>
              <a:t>statistics</a:t>
            </a:r>
            <a:br>
              <a:rPr lang="en-US" sz="1400" b="1">
                <a:solidFill>
                  <a:schemeClr val="tx1"/>
                </a:solidFill>
                <a:latin typeface="Arial" charset="0"/>
              </a:rPr>
            </a:br>
            <a:r>
              <a:rPr lang="en-US" sz="1400" b="1">
                <a:solidFill>
                  <a:schemeClr val="tx1"/>
                </a:solidFill>
                <a:latin typeface="Arial" charset="0"/>
              </a:rPr>
              <a:t>gathering</a:t>
            </a:r>
            <a:br>
              <a:rPr lang="en-US" sz="1400" b="1">
                <a:solidFill>
                  <a:schemeClr val="tx1"/>
                </a:solidFill>
                <a:latin typeface="Arial" charset="0"/>
              </a:rPr>
            </a:br>
            <a:r>
              <a:rPr lang="en-US" sz="1400" b="1">
                <a:solidFill>
                  <a:schemeClr val="tx1"/>
                </a:solidFill>
                <a:latin typeface="Arial" charset="0"/>
              </a:rPr>
              <a:t>task</a:t>
            </a:r>
          </a:p>
        </p:txBody>
      </p:sp>
      <p:pic>
        <p:nvPicPr>
          <p:cNvPr id="397348" name="Picture 2084" descr="D:\My_Data\Graphics\interval.gif"/>
          <p:cNvPicPr>
            <a:picLocks noChangeAspect="1" noChangeArrowheads="1"/>
          </p:cNvPicPr>
          <p:nvPr/>
        </p:nvPicPr>
        <p:blipFill>
          <a:blip r:embed="rId6" cstate="print"/>
          <a:srcRect/>
          <a:stretch>
            <a:fillRect/>
          </a:stretch>
        </p:blipFill>
        <p:spPr bwMode="gray">
          <a:xfrm>
            <a:off x="990600" y="2425700"/>
            <a:ext cx="419100" cy="457200"/>
          </a:xfrm>
          <a:prstGeom prst="rect">
            <a:avLst/>
          </a:prstGeom>
          <a:noFill/>
        </p:spPr>
      </p:pic>
      <p:sp>
        <p:nvSpPr>
          <p:cNvPr id="397333" name="AutoShape 2069"/>
          <p:cNvSpPr>
            <a:spLocks noChangeArrowheads="1"/>
          </p:cNvSpPr>
          <p:nvPr/>
        </p:nvSpPr>
        <p:spPr bwMode="blackWhite">
          <a:xfrm>
            <a:off x="1703388" y="2908300"/>
            <a:ext cx="1862137" cy="247650"/>
          </a:xfrm>
          <a:prstGeom prst="leftArrow">
            <a:avLst>
              <a:gd name="adj1" fmla="val 50000"/>
              <a:gd name="adj2" fmla="val 187981"/>
            </a:avLst>
          </a:prstGeom>
          <a:solidFill>
            <a:srgbClr val="800000"/>
          </a:solidFill>
          <a:ln w="28575">
            <a:solidFill>
              <a:srgbClr val="800000"/>
            </a:solidFill>
            <a:miter lim="800000"/>
            <a:headEnd/>
            <a:tailEnd/>
          </a:ln>
          <a:effec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1714" name="Rectangle 2"/>
          <p:cNvSpPr>
            <a:spLocks noGrp="1" noChangeArrowheads="1"/>
          </p:cNvSpPr>
          <p:nvPr>
            <p:ph type="body" idx="1"/>
          </p:nvPr>
        </p:nvSpPr>
        <p:spPr>
          <a:xfrm>
            <a:off x="609600" y="1676400"/>
            <a:ext cx="7918450" cy="360363"/>
          </a:xfrm>
        </p:spPr>
        <p:txBody>
          <a:bodyPr/>
          <a:lstStyle/>
          <a:p>
            <a:endParaRPr lang="en-US"/>
          </a:p>
        </p:txBody>
      </p:sp>
      <p:sp>
        <p:nvSpPr>
          <p:cNvPr id="371715" name="Rectangle 3"/>
          <p:cNvSpPr>
            <a:spLocks noGrp="1" noChangeArrowheads="1"/>
          </p:cNvSpPr>
          <p:nvPr>
            <p:ph type="title"/>
          </p:nvPr>
        </p:nvSpPr>
        <p:spPr/>
        <p:txBody>
          <a:bodyPr/>
          <a:lstStyle/>
          <a:p>
            <a:r>
              <a:rPr lang="en-US"/>
              <a:t>Notes Only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t>Automatic Workload Repository </a:t>
            </a:r>
            <a:br>
              <a:rPr lang="en-US"/>
            </a:br>
            <a:r>
              <a:rPr lang="en-US"/>
              <a:t>(AWR)</a:t>
            </a:r>
          </a:p>
        </p:txBody>
      </p:sp>
      <p:sp>
        <p:nvSpPr>
          <p:cNvPr id="461827" name="Rectangle 3"/>
          <p:cNvSpPr>
            <a:spLocks noGrp="1" noChangeArrowheads="1"/>
          </p:cNvSpPr>
          <p:nvPr>
            <p:ph type="body" idx="1"/>
          </p:nvPr>
        </p:nvSpPr>
        <p:spPr>
          <a:xfrm>
            <a:off x="609600" y="1676400"/>
            <a:ext cx="7918450" cy="1833563"/>
          </a:xfrm>
        </p:spPr>
        <p:txBody>
          <a:bodyPr/>
          <a:lstStyle/>
          <a:p>
            <a:pPr lvl="1"/>
            <a:r>
              <a:rPr lang="en-US" altLang="en-US"/>
              <a:t>Built-in repository of performance </a:t>
            </a:r>
            <a:br>
              <a:rPr lang="en-US" altLang="en-US"/>
            </a:br>
            <a:r>
              <a:rPr lang="en-US" altLang="en-US"/>
              <a:t>information</a:t>
            </a:r>
          </a:p>
          <a:p>
            <a:pPr lvl="1"/>
            <a:r>
              <a:rPr lang="en-US" altLang="en-US"/>
              <a:t>Snapshots of database metrics taken every 60 minutes and retained for eight days</a:t>
            </a:r>
          </a:p>
          <a:p>
            <a:pPr lvl="1"/>
            <a:r>
              <a:rPr lang="en-US" altLang="en-US"/>
              <a:t>Foundation for all self-management functions</a:t>
            </a:r>
          </a:p>
        </p:txBody>
      </p:sp>
      <p:grpSp>
        <p:nvGrpSpPr>
          <p:cNvPr id="461851" name="Group 27"/>
          <p:cNvGrpSpPr>
            <a:grpSpLocks/>
          </p:cNvGrpSpPr>
          <p:nvPr/>
        </p:nvGrpSpPr>
        <p:grpSpPr bwMode="auto">
          <a:xfrm>
            <a:off x="838200" y="3797300"/>
            <a:ext cx="7239000" cy="2070100"/>
            <a:chOff x="528" y="2392"/>
            <a:chExt cx="4560" cy="1304"/>
          </a:xfrm>
        </p:grpSpPr>
        <p:sp>
          <p:nvSpPr>
            <p:cNvPr id="461829" name="Line 5"/>
            <p:cNvSpPr>
              <a:spLocks noChangeShapeType="1"/>
            </p:cNvSpPr>
            <p:nvPr/>
          </p:nvSpPr>
          <p:spPr bwMode="auto">
            <a:xfrm>
              <a:off x="1632" y="3145"/>
              <a:ext cx="192"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1830" name="Line 6"/>
            <p:cNvSpPr>
              <a:spLocks noChangeShapeType="1"/>
            </p:cNvSpPr>
            <p:nvPr/>
          </p:nvSpPr>
          <p:spPr bwMode="auto">
            <a:xfrm>
              <a:off x="2016" y="3145"/>
              <a:ext cx="480" cy="0"/>
            </a:xfrm>
            <a:prstGeom prst="line">
              <a:avLst/>
            </a:prstGeom>
            <a:noFill/>
            <a:ln w="28575">
              <a:solidFill>
                <a:schemeClr val="tx1"/>
              </a:solidFill>
              <a:round/>
              <a:headEnd type="none" w="sm" len="sm"/>
              <a:tailEnd type="triangle" w="sm" len="sm"/>
            </a:ln>
            <a:effectLst/>
          </p:spPr>
          <p:txBody>
            <a:bodyPr/>
            <a:lstStyle/>
            <a:p>
              <a:endParaRPr lang="en-US"/>
            </a:p>
          </p:txBody>
        </p:sp>
        <p:grpSp>
          <p:nvGrpSpPr>
            <p:cNvPr id="461831" name="Group 7"/>
            <p:cNvGrpSpPr>
              <a:grpSpLocks/>
            </p:cNvGrpSpPr>
            <p:nvPr/>
          </p:nvGrpSpPr>
          <p:grpSpPr bwMode="auto">
            <a:xfrm>
              <a:off x="1776" y="2970"/>
              <a:ext cx="624" cy="382"/>
              <a:chOff x="1934" y="1920"/>
              <a:chExt cx="470" cy="350"/>
            </a:xfrm>
          </p:grpSpPr>
          <p:sp>
            <p:nvSpPr>
              <p:cNvPr id="461832" name="Oval 8"/>
              <p:cNvSpPr>
                <a:spLocks noChangeArrowheads="1"/>
              </p:cNvSpPr>
              <p:nvPr/>
            </p:nvSpPr>
            <p:spPr bwMode="blackWhite">
              <a:xfrm>
                <a:off x="1968" y="1920"/>
                <a:ext cx="400" cy="350"/>
              </a:xfrm>
              <a:prstGeom prst="ellipse">
                <a:avLst/>
              </a:prstGeom>
              <a:solidFill>
                <a:srgbClr val="FFCC99"/>
              </a:solidFill>
              <a:ln w="28575">
                <a:solidFill>
                  <a:schemeClr val="tx1"/>
                </a:solidFill>
                <a:round/>
                <a:headEnd type="none" w="sm" len="sm"/>
                <a:tailEnd type="none" w="sm" len="sm"/>
              </a:ln>
              <a:effectLst/>
            </p:spPr>
            <p:txBody>
              <a:bodyPr wrap="none" anchor="ctr"/>
              <a:lstStyle/>
              <a:p>
                <a:endParaRPr lang="en-US"/>
              </a:p>
            </p:txBody>
          </p:sp>
          <p:sp>
            <p:nvSpPr>
              <p:cNvPr id="461833" name="Text Box 9"/>
              <p:cNvSpPr txBox="1">
                <a:spLocks noChangeArrowheads="1"/>
              </p:cNvSpPr>
              <p:nvPr/>
            </p:nvSpPr>
            <p:spPr bwMode="blackWhite">
              <a:xfrm>
                <a:off x="1934" y="1999"/>
                <a:ext cx="470" cy="211"/>
              </a:xfrm>
              <a:prstGeom prst="rect">
                <a:avLst/>
              </a:prstGeom>
              <a:noFill/>
              <a:ln w="28575">
                <a:noFill/>
                <a:miter lim="800000"/>
                <a:headEnd type="none" w="sm" len="sm"/>
                <a:tailEnd type="none" w="sm" len="sm"/>
              </a:ln>
              <a:effectLst/>
            </p:spPr>
            <p:txBody>
              <a:bodyPr>
                <a:spAutoFit/>
              </a:bodyPr>
              <a:lstStyle/>
              <a:p>
                <a:pPr defTabSz="228600"/>
                <a:r>
                  <a:rPr lang="en-US" sz="1800" b="1">
                    <a:solidFill>
                      <a:schemeClr val="tx1"/>
                    </a:solidFill>
                    <a:latin typeface="Courier New" pitchFamily="49" charset="0"/>
                  </a:rPr>
                  <a:t>MMON</a:t>
                </a:r>
              </a:p>
            </p:txBody>
          </p:sp>
        </p:grpSp>
        <p:sp>
          <p:nvSpPr>
            <p:cNvPr id="461834" name="AutoShape 10"/>
            <p:cNvSpPr>
              <a:spLocks noChangeArrowheads="1"/>
            </p:cNvSpPr>
            <p:nvPr/>
          </p:nvSpPr>
          <p:spPr bwMode="blackWhite">
            <a:xfrm>
              <a:off x="528" y="2773"/>
              <a:ext cx="1152" cy="757"/>
            </a:xfrm>
            <a:prstGeom prst="roundRect">
              <a:avLst>
                <a:gd name="adj" fmla="val 0"/>
              </a:avLst>
            </a:prstGeom>
            <a:solidFill>
              <a:srgbClr val="FFCC99"/>
            </a:solidFill>
            <a:ln w="28575">
              <a:solidFill>
                <a:schemeClr val="tx1"/>
              </a:solidFill>
              <a:round/>
              <a:headEnd type="none" w="sm" len="sm"/>
              <a:tailEnd type="none" w="sm" len="sm"/>
            </a:ln>
            <a:effectLst/>
          </p:spPr>
          <p:txBody>
            <a:bodyPr wrap="none" anchor="ctr"/>
            <a:lstStyle/>
            <a:p>
              <a:endParaRPr lang="en-US"/>
            </a:p>
          </p:txBody>
        </p:sp>
        <p:sp>
          <p:nvSpPr>
            <p:cNvPr id="461835" name="Rectangle 11"/>
            <p:cNvSpPr>
              <a:spLocks noChangeArrowheads="1"/>
            </p:cNvSpPr>
            <p:nvPr/>
          </p:nvSpPr>
          <p:spPr bwMode="blackWhite">
            <a:xfrm>
              <a:off x="665" y="2822"/>
              <a:ext cx="887" cy="475"/>
            </a:xfrm>
            <a:prstGeom prst="rect">
              <a:avLst/>
            </a:prstGeom>
            <a:solidFill>
              <a:srgbClr val="FFFFCC"/>
            </a:solidFill>
            <a:ln w="28575">
              <a:solidFill>
                <a:schemeClr val="tx1"/>
              </a:solidFill>
              <a:miter lim="800000"/>
              <a:headEnd type="none" w="sm" len="sm"/>
              <a:tailEnd type="none" w="sm" len="sm"/>
            </a:ln>
            <a:effectLst/>
          </p:spPr>
          <p:txBody>
            <a:bodyPr wrap="none" anchor="ctr"/>
            <a:lstStyle/>
            <a:p>
              <a:endParaRPr lang="en-US"/>
            </a:p>
          </p:txBody>
        </p:sp>
        <p:sp>
          <p:nvSpPr>
            <p:cNvPr id="461836" name="Text Box 12"/>
            <p:cNvSpPr txBox="1">
              <a:spLocks noChangeArrowheads="1"/>
            </p:cNvSpPr>
            <p:nvPr/>
          </p:nvSpPr>
          <p:spPr bwMode="auto">
            <a:xfrm>
              <a:off x="676" y="2857"/>
              <a:ext cx="852" cy="404"/>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In-memory</a:t>
              </a:r>
              <a:br>
                <a:rPr lang="en-US" sz="1800" b="1">
                  <a:solidFill>
                    <a:schemeClr val="tx1"/>
                  </a:solidFill>
                  <a:latin typeface="Arial" charset="0"/>
                </a:rPr>
              </a:br>
              <a:r>
                <a:rPr lang="en-US" sz="1800" b="1">
                  <a:solidFill>
                    <a:schemeClr val="tx1"/>
                  </a:solidFill>
                  <a:latin typeface="Arial" charset="0"/>
                </a:rPr>
                <a:t>statistics</a:t>
              </a:r>
            </a:p>
          </p:txBody>
        </p:sp>
        <p:sp>
          <p:nvSpPr>
            <p:cNvPr id="461837" name="Rectangle 13"/>
            <p:cNvSpPr>
              <a:spLocks noChangeArrowheads="1"/>
            </p:cNvSpPr>
            <p:nvPr/>
          </p:nvSpPr>
          <p:spPr bwMode="auto">
            <a:xfrm>
              <a:off x="1508" y="3277"/>
              <a:ext cx="46" cy="33"/>
            </a:xfrm>
            <a:prstGeom prst="rect">
              <a:avLst/>
            </a:prstGeom>
            <a:noFill/>
            <a:ln w="28575">
              <a:noFill/>
              <a:miter lim="800000"/>
              <a:headEnd type="none" w="sm" len="sm"/>
              <a:tailEnd type="none" w="sm" len="sm"/>
            </a:ln>
            <a:effectLst/>
          </p:spPr>
          <p:txBody>
            <a:bodyPr wrap="none" anchor="ctr"/>
            <a:lstStyle/>
            <a:p>
              <a:endParaRPr lang="en-US"/>
            </a:p>
          </p:txBody>
        </p:sp>
        <p:sp>
          <p:nvSpPr>
            <p:cNvPr id="461838" name="AutoShape 14"/>
            <p:cNvSpPr>
              <a:spLocks noChangeArrowheads="1"/>
            </p:cNvSpPr>
            <p:nvPr/>
          </p:nvSpPr>
          <p:spPr bwMode="blackWhite">
            <a:xfrm>
              <a:off x="3888" y="2392"/>
              <a:ext cx="1200" cy="1304"/>
            </a:xfrm>
            <a:prstGeom prst="roundRect">
              <a:avLst>
                <a:gd name="adj" fmla="val 0"/>
              </a:avLst>
            </a:prstGeom>
            <a:solidFill>
              <a:srgbClr val="FFCCCC"/>
            </a:solidFill>
            <a:ln w="28575">
              <a:solidFill>
                <a:schemeClr val="tx1"/>
              </a:solidFill>
              <a:round/>
              <a:headEnd type="none" w="sm" len="sm"/>
              <a:tailEnd type="none" w="sm" len="sm"/>
            </a:ln>
            <a:effectLst/>
          </p:spPr>
          <p:txBody>
            <a:bodyPr wrap="none" anchor="ctr"/>
            <a:lstStyle/>
            <a:p>
              <a:endParaRPr lang="en-US"/>
            </a:p>
          </p:txBody>
        </p:sp>
        <p:sp>
          <p:nvSpPr>
            <p:cNvPr id="461839" name="AutoShape 15"/>
            <p:cNvSpPr>
              <a:spLocks noChangeArrowheads="1"/>
            </p:cNvSpPr>
            <p:nvPr/>
          </p:nvSpPr>
          <p:spPr bwMode="blackWhite">
            <a:xfrm>
              <a:off x="3965" y="2503"/>
              <a:ext cx="1068" cy="875"/>
            </a:xfrm>
            <a:prstGeom prst="can">
              <a:avLst>
                <a:gd name="adj" fmla="val 25000"/>
              </a:avLst>
            </a:prstGeom>
            <a:solidFill>
              <a:srgbClr val="FFFFCC"/>
            </a:solidFill>
            <a:ln w="28575">
              <a:solidFill>
                <a:schemeClr val="tx1"/>
              </a:solidFill>
              <a:round/>
              <a:headEnd type="none" w="sm" len="sm"/>
              <a:tailEnd type="none" w="sm" len="sm"/>
            </a:ln>
            <a:effectLst/>
          </p:spPr>
          <p:txBody>
            <a:bodyPr wrap="none" anchor="ctr"/>
            <a:lstStyle/>
            <a:p>
              <a:endParaRPr lang="en-US"/>
            </a:p>
          </p:txBody>
        </p:sp>
        <p:sp>
          <p:nvSpPr>
            <p:cNvPr id="461840" name="Text Box 16"/>
            <p:cNvSpPr txBox="1">
              <a:spLocks noChangeArrowheads="1"/>
            </p:cNvSpPr>
            <p:nvPr/>
          </p:nvSpPr>
          <p:spPr bwMode="blackWhite">
            <a:xfrm>
              <a:off x="4136" y="3118"/>
              <a:ext cx="769" cy="212"/>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charset="0"/>
                </a:rPr>
                <a:t>Snapshots</a:t>
              </a:r>
            </a:p>
          </p:txBody>
        </p:sp>
        <p:sp>
          <p:nvSpPr>
            <p:cNvPr id="461841" name="Oval 17"/>
            <p:cNvSpPr>
              <a:spLocks noChangeArrowheads="1"/>
            </p:cNvSpPr>
            <p:nvPr/>
          </p:nvSpPr>
          <p:spPr bwMode="gray">
            <a:xfrm>
              <a:off x="3968" y="2888"/>
              <a:ext cx="1064" cy="216"/>
            </a:xfrm>
            <a:prstGeom prst="ellipse">
              <a:avLst/>
            </a:prstGeom>
            <a:solidFill>
              <a:srgbClr val="0000FF"/>
            </a:solidFill>
            <a:ln w="28575">
              <a:solidFill>
                <a:schemeClr val="tx1"/>
              </a:solidFill>
              <a:round/>
              <a:headEnd type="none" w="sm" len="sm"/>
              <a:tailEnd type="none" w="sm" len="sm"/>
            </a:ln>
            <a:effectLst/>
          </p:spPr>
          <p:txBody>
            <a:bodyPr wrap="none" anchor="ctr"/>
            <a:lstStyle/>
            <a:p>
              <a:endParaRPr lang="en-US"/>
            </a:p>
          </p:txBody>
        </p:sp>
        <p:sp>
          <p:nvSpPr>
            <p:cNvPr id="461842" name="Oval 18"/>
            <p:cNvSpPr>
              <a:spLocks noChangeArrowheads="1"/>
            </p:cNvSpPr>
            <p:nvPr/>
          </p:nvSpPr>
          <p:spPr bwMode="gray">
            <a:xfrm>
              <a:off x="3968" y="2768"/>
              <a:ext cx="1064" cy="216"/>
            </a:xfrm>
            <a:prstGeom prst="ellipse">
              <a:avLst/>
            </a:prstGeom>
            <a:solidFill>
              <a:srgbClr val="66FFFF"/>
            </a:solidFill>
            <a:ln w="28575">
              <a:solidFill>
                <a:schemeClr val="tx1"/>
              </a:solidFill>
              <a:round/>
              <a:headEnd type="none" w="sm" len="sm"/>
              <a:tailEnd type="none" w="sm" len="sm"/>
            </a:ln>
            <a:effectLst/>
          </p:spPr>
          <p:txBody>
            <a:bodyPr wrap="none" anchor="ctr"/>
            <a:lstStyle/>
            <a:p>
              <a:endParaRPr lang="en-US"/>
            </a:p>
          </p:txBody>
        </p:sp>
        <p:sp>
          <p:nvSpPr>
            <p:cNvPr id="461843" name="Oval 19"/>
            <p:cNvSpPr>
              <a:spLocks noChangeArrowheads="1"/>
            </p:cNvSpPr>
            <p:nvPr/>
          </p:nvSpPr>
          <p:spPr bwMode="blackWhite">
            <a:xfrm>
              <a:off x="3968" y="2640"/>
              <a:ext cx="1064" cy="216"/>
            </a:xfrm>
            <a:prstGeom prst="ellipse">
              <a:avLst/>
            </a:prstGeom>
            <a:solidFill>
              <a:srgbClr val="FFFFCC"/>
            </a:solidFill>
            <a:ln w="28575">
              <a:solidFill>
                <a:schemeClr val="tx1"/>
              </a:solidFill>
              <a:round/>
              <a:headEnd type="none" w="sm" len="sm"/>
              <a:tailEnd type="none" w="sm" len="sm"/>
            </a:ln>
            <a:effectLst/>
          </p:spPr>
          <p:txBody>
            <a:bodyPr wrap="none" anchor="ctr"/>
            <a:lstStyle/>
            <a:p>
              <a:endParaRPr lang="en-US"/>
            </a:p>
          </p:txBody>
        </p:sp>
        <p:sp>
          <p:nvSpPr>
            <p:cNvPr id="461844" name="Oval 20"/>
            <p:cNvSpPr>
              <a:spLocks noChangeArrowheads="1"/>
            </p:cNvSpPr>
            <p:nvPr/>
          </p:nvSpPr>
          <p:spPr bwMode="blackWhite">
            <a:xfrm>
              <a:off x="3968" y="2504"/>
              <a:ext cx="1064" cy="216"/>
            </a:xfrm>
            <a:prstGeom prst="ellipse">
              <a:avLst/>
            </a:prstGeom>
            <a:solidFill>
              <a:srgbClr val="FFFFCC"/>
            </a:solidFill>
            <a:ln w="28575">
              <a:solidFill>
                <a:schemeClr val="tx1"/>
              </a:solidFill>
              <a:round/>
              <a:headEnd type="none" w="sm" len="sm"/>
              <a:tailEnd type="none" w="sm" len="sm"/>
            </a:ln>
            <a:effectLst/>
          </p:spPr>
          <p:txBody>
            <a:bodyPr wrap="none" anchor="ctr"/>
            <a:lstStyle/>
            <a:p>
              <a:endParaRPr lang="en-US"/>
            </a:p>
          </p:txBody>
        </p:sp>
        <p:sp>
          <p:nvSpPr>
            <p:cNvPr id="461845" name="Text Box 21"/>
            <p:cNvSpPr txBox="1">
              <a:spLocks noChangeArrowheads="1"/>
            </p:cNvSpPr>
            <p:nvPr/>
          </p:nvSpPr>
          <p:spPr bwMode="blackWhite">
            <a:xfrm>
              <a:off x="4248" y="3456"/>
              <a:ext cx="460"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AWR</a:t>
              </a:r>
            </a:p>
          </p:txBody>
        </p:sp>
        <p:sp>
          <p:nvSpPr>
            <p:cNvPr id="461846" name="Text Box 22"/>
            <p:cNvSpPr txBox="1">
              <a:spLocks noChangeArrowheads="1"/>
            </p:cNvSpPr>
            <p:nvPr/>
          </p:nvSpPr>
          <p:spPr bwMode="auto">
            <a:xfrm>
              <a:off x="926" y="3318"/>
              <a:ext cx="393" cy="212"/>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charset="0"/>
                </a:rPr>
                <a:t>SGA</a:t>
              </a:r>
            </a:p>
          </p:txBody>
        </p:sp>
        <p:sp>
          <p:nvSpPr>
            <p:cNvPr id="461847" name="Text Box 23"/>
            <p:cNvSpPr txBox="1">
              <a:spLocks noChangeArrowheads="1"/>
            </p:cNvSpPr>
            <p:nvPr/>
          </p:nvSpPr>
          <p:spPr bwMode="auto">
            <a:xfrm>
              <a:off x="3020" y="2920"/>
              <a:ext cx="868"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60 minutes</a:t>
              </a:r>
            </a:p>
          </p:txBody>
        </p:sp>
        <p:sp>
          <p:nvSpPr>
            <p:cNvPr id="461848" name="Line 24"/>
            <p:cNvSpPr>
              <a:spLocks noChangeShapeType="1"/>
            </p:cNvSpPr>
            <p:nvPr/>
          </p:nvSpPr>
          <p:spPr bwMode="auto">
            <a:xfrm>
              <a:off x="2861" y="3145"/>
              <a:ext cx="1027"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461849" name="Picture 25" descr="Electronics: Camera, Media"/>
            <p:cNvPicPr>
              <a:picLocks noChangeAspect="1" noChangeArrowheads="1"/>
            </p:cNvPicPr>
            <p:nvPr/>
          </p:nvPicPr>
          <p:blipFill>
            <a:blip r:embed="rId3" cstate="print"/>
            <a:srcRect/>
            <a:stretch>
              <a:fillRect/>
            </a:stretch>
          </p:blipFill>
          <p:spPr bwMode="gray">
            <a:xfrm>
              <a:off x="2503" y="2875"/>
              <a:ext cx="473" cy="539"/>
            </a:xfrm>
            <a:prstGeom prst="rect">
              <a:avLst/>
            </a:prstGeom>
            <a:noFill/>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blackWhite">
          <a:xfrm>
            <a:off x="3733800" y="5257800"/>
            <a:ext cx="4419600" cy="838200"/>
          </a:xfrm>
          <a:prstGeom prst="rect">
            <a:avLst/>
          </a:prstGeom>
          <a:solidFill>
            <a:srgbClr val="CCECFF"/>
          </a:solidFill>
          <a:ln w="28575">
            <a:solidFill>
              <a:schemeClr val="tx1"/>
            </a:solidFill>
            <a:miter lim="800000"/>
            <a:headEnd type="none" w="sm" len="sm"/>
            <a:tailEnd type="none" w="sm" len="sm"/>
          </a:ln>
          <a:effectLst/>
        </p:spPr>
        <p:txBody>
          <a:bodyPr wrap="none" anchor="ctr"/>
          <a:lstStyle/>
          <a:p>
            <a:endParaRPr lang="en-US"/>
          </a:p>
        </p:txBody>
      </p:sp>
      <p:sp>
        <p:nvSpPr>
          <p:cNvPr id="463875" name="Rectangle 3"/>
          <p:cNvSpPr>
            <a:spLocks noGrp="1" noChangeArrowheads="1"/>
          </p:cNvSpPr>
          <p:nvPr>
            <p:ph type="title"/>
          </p:nvPr>
        </p:nvSpPr>
        <p:spPr/>
        <p:txBody>
          <a:bodyPr/>
          <a:lstStyle/>
          <a:p>
            <a:r>
              <a:rPr lang="en-US"/>
              <a:t>AWR Infrastructure</a:t>
            </a:r>
          </a:p>
        </p:txBody>
      </p:sp>
      <p:sp>
        <p:nvSpPr>
          <p:cNvPr id="463876" name="Rectangle 4"/>
          <p:cNvSpPr>
            <a:spLocks noChangeArrowheads="1"/>
          </p:cNvSpPr>
          <p:nvPr/>
        </p:nvSpPr>
        <p:spPr bwMode="blackWhite">
          <a:xfrm>
            <a:off x="1219200" y="2590800"/>
            <a:ext cx="6934200" cy="2362200"/>
          </a:xfrm>
          <a:prstGeom prst="rect">
            <a:avLst/>
          </a:prstGeom>
          <a:solidFill>
            <a:srgbClr val="CCFFCC"/>
          </a:solidFill>
          <a:ln w="28575">
            <a:solidFill>
              <a:schemeClr val="tx1"/>
            </a:solidFill>
            <a:miter lim="800000"/>
            <a:headEnd type="none" w="sm" len="sm"/>
            <a:tailEnd type="none" w="sm" len="sm"/>
          </a:ln>
          <a:effectLst/>
        </p:spPr>
        <p:txBody>
          <a:bodyPr wrap="none" anchor="ctr"/>
          <a:lstStyle/>
          <a:p>
            <a:pPr defTabSz="228600"/>
            <a:endParaRPr lang="en-US" sz="1800" b="1">
              <a:solidFill>
                <a:schemeClr val="tx1"/>
              </a:solidFill>
              <a:latin typeface="Arial" charset="0"/>
            </a:endParaRPr>
          </a:p>
        </p:txBody>
      </p:sp>
      <p:sp>
        <p:nvSpPr>
          <p:cNvPr id="463877" name="AutoShape 5"/>
          <p:cNvSpPr>
            <a:spLocks noChangeArrowheads="1"/>
          </p:cNvSpPr>
          <p:nvPr/>
        </p:nvSpPr>
        <p:spPr bwMode="blackWhite">
          <a:xfrm>
            <a:off x="1495425" y="2832100"/>
            <a:ext cx="2319338" cy="1892300"/>
          </a:xfrm>
          <a:prstGeom prst="roundRect">
            <a:avLst>
              <a:gd name="adj" fmla="val 16667"/>
            </a:avLst>
          </a:prstGeom>
          <a:solidFill>
            <a:srgbClr val="CCECFF"/>
          </a:solidFill>
          <a:ln w="28575">
            <a:solidFill>
              <a:schemeClr val="tx1"/>
            </a:solidFill>
            <a:round/>
            <a:headEnd type="none" w="sm" len="sm"/>
            <a:tailEnd type="none" w="sm" len="sm"/>
          </a:ln>
          <a:effectLst/>
        </p:spPr>
        <p:txBody>
          <a:bodyPr wrap="none" anchor="ctr"/>
          <a:lstStyle/>
          <a:p>
            <a:endParaRPr lang="en-US"/>
          </a:p>
        </p:txBody>
      </p:sp>
      <p:sp>
        <p:nvSpPr>
          <p:cNvPr id="463878" name="Text Box 6"/>
          <p:cNvSpPr txBox="1">
            <a:spLocks noChangeArrowheads="1"/>
          </p:cNvSpPr>
          <p:nvPr/>
        </p:nvSpPr>
        <p:spPr bwMode="auto">
          <a:xfrm>
            <a:off x="2292350" y="2819400"/>
            <a:ext cx="6794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SGA</a:t>
            </a:r>
          </a:p>
        </p:txBody>
      </p:sp>
      <p:sp>
        <p:nvSpPr>
          <p:cNvPr id="463879" name="Rectangle 7"/>
          <p:cNvSpPr>
            <a:spLocks noChangeArrowheads="1"/>
          </p:cNvSpPr>
          <p:nvPr/>
        </p:nvSpPr>
        <p:spPr bwMode="auto">
          <a:xfrm>
            <a:off x="4106863" y="3124200"/>
            <a:ext cx="617537" cy="609600"/>
          </a:xfrm>
          <a:prstGeom prst="rect">
            <a:avLst/>
          </a:prstGeom>
          <a:solidFill>
            <a:srgbClr val="FFFFCC"/>
          </a:solidFill>
          <a:ln w="28575">
            <a:solidFill>
              <a:schemeClr val="tx1"/>
            </a:solidFill>
            <a:miter lim="800000"/>
            <a:headEnd type="none" w="sm" len="sm"/>
            <a:tailEnd type="none" w="sm" len="sm"/>
          </a:ln>
          <a:effectLst/>
        </p:spPr>
        <p:txBody>
          <a:bodyPr wrap="none" anchor="ctr" anchorCtr="1"/>
          <a:lstStyle/>
          <a:p>
            <a:pPr defTabSz="228600"/>
            <a:r>
              <a:rPr lang="en-US" sz="1800" b="1">
                <a:solidFill>
                  <a:schemeClr val="tx1"/>
                </a:solidFill>
                <a:latin typeface="Courier New" pitchFamily="49" charset="0"/>
              </a:rPr>
              <a:t>V$</a:t>
            </a:r>
          </a:p>
        </p:txBody>
      </p:sp>
      <p:sp>
        <p:nvSpPr>
          <p:cNvPr id="463880" name="Rectangle 8"/>
          <p:cNvSpPr>
            <a:spLocks noChangeArrowheads="1"/>
          </p:cNvSpPr>
          <p:nvPr/>
        </p:nvSpPr>
        <p:spPr bwMode="auto">
          <a:xfrm>
            <a:off x="4800600" y="3124200"/>
            <a:ext cx="990600" cy="609600"/>
          </a:xfrm>
          <a:prstGeom prst="rect">
            <a:avLst/>
          </a:prstGeom>
          <a:solidFill>
            <a:srgbClr val="FFFFCC"/>
          </a:solidFill>
          <a:ln w="28575">
            <a:solidFill>
              <a:schemeClr val="tx1"/>
            </a:solidFill>
            <a:miter lim="800000"/>
            <a:headEnd type="none" w="sm" len="sm"/>
            <a:tailEnd type="none" w="sm" len="sm"/>
          </a:ln>
          <a:effectLst/>
        </p:spPr>
        <p:txBody>
          <a:bodyPr wrap="none" anchor="ctr" anchorCtr="1"/>
          <a:lstStyle/>
          <a:p>
            <a:pPr defTabSz="228600"/>
            <a:r>
              <a:rPr lang="en-US" sz="1800" b="1">
                <a:solidFill>
                  <a:schemeClr val="tx1"/>
                </a:solidFill>
                <a:latin typeface="Courier New" pitchFamily="49" charset="0"/>
              </a:rPr>
              <a:t>DBA_*</a:t>
            </a:r>
          </a:p>
        </p:txBody>
      </p:sp>
      <p:sp>
        <p:nvSpPr>
          <p:cNvPr id="463881" name="Rectangle 9"/>
          <p:cNvSpPr>
            <a:spLocks noChangeArrowheads="1"/>
          </p:cNvSpPr>
          <p:nvPr/>
        </p:nvSpPr>
        <p:spPr bwMode="auto">
          <a:xfrm>
            <a:off x="3411538" y="3987800"/>
            <a:ext cx="88900" cy="88900"/>
          </a:xfrm>
          <a:prstGeom prst="rect">
            <a:avLst/>
          </a:prstGeom>
          <a:noFill/>
          <a:ln w="28575">
            <a:noFill/>
            <a:miter lim="800000"/>
            <a:headEnd type="none" w="sm" len="sm"/>
            <a:tailEnd type="none" w="sm" len="sm"/>
          </a:ln>
          <a:effectLst/>
        </p:spPr>
        <p:txBody>
          <a:bodyPr wrap="none" anchor="ctr"/>
          <a:lstStyle/>
          <a:p>
            <a:endParaRPr lang="en-US"/>
          </a:p>
        </p:txBody>
      </p:sp>
      <p:sp>
        <p:nvSpPr>
          <p:cNvPr id="463882" name="AutoShape 10"/>
          <p:cNvSpPr>
            <a:spLocks noChangeArrowheads="1"/>
          </p:cNvSpPr>
          <p:nvPr/>
        </p:nvSpPr>
        <p:spPr bwMode="blackWhite">
          <a:xfrm>
            <a:off x="3829050" y="5410200"/>
            <a:ext cx="823913" cy="533400"/>
          </a:xfrm>
          <a:prstGeom prst="flowChartTerminator">
            <a:avLst/>
          </a:prstGeom>
          <a:solidFill>
            <a:srgbClr val="99CCFF"/>
          </a:solidFill>
          <a:ln w="28575">
            <a:solidFill>
              <a:schemeClr val="tx1"/>
            </a:solidFill>
            <a:miter lim="800000"/>
            <a:headEnd type="none" w="sm" len="sm"/>
            <a:tailEnd type="none" w="sm" len="sm"/>
          </a:ln>
          <a:effectLst/>
        </p:spPr>
        <p:txBody>
          <a:bodyPr wrap="none" lIns="0" rIns="0" anchor="ctr" anchorCtr="1"/>
          <a:lstStyle/>
          <a:p>
            <a:pPr defTabSz="228600"/>
            <a:r>
              <a:rPr lang="en-US" sz="1800" b="1">
                <a:solidFill>
                  <a:schemeClr val="tx1"/>
                </a:solidFill>
                <a:latin typeface="Arial" charset="0"/>
              </a:rPr>
              <a:t>ADDM</a:t>
            </a:r>
          </a:p>
        </p:txBody>
      </p:sp>
      <p:sp>
        <p:nvSpPr>
          <p:cNvPr id="463883" name="AutoShape 11"/>
          <p:cNvSpPr>
            <a:spLocks noChangeArrowheads="1"/>
          </p:cNvSpPr>
          <p:nvPr/>
        </p:nvSpPr>
        <p:spPr bwMode="blackWhite">
          <a:xfrm>
            <a:off x="6543675" y="5403850"/>
            <a:ext cx="1531938" cy="568325"/>
          </a:xfrm>
          <a:prstGeom prst="flowChartTerminator">
            <a:avLst/>
          </a:prstGeom>
          <a:solidFill>
            <a:srgbClr val="99CCFF"/>
          </a:solidFill>
          <a:ln w="28575">
            <a:solidFill>
              <a:schemeClr val="tx1"/>
            </a:solidFill>
            <a:miter lim="800000"/>
            <a:headEnd type="none" w="sm" len="sm"/>
            <a:tailEnd type="none" w="sm" len="sm"/>
          </a:ln>
          <a:effectLst/>
        </p:spPr>
        <p:txBody>
          <a:bodyPr wrap="none" lIns="0" rIns="0" anchor="ctr" anchorCtr="1"/>
          <a:lstStyle/>
          <a:p>
            <a:pPr defTabSz="228600"/>
            <a:r>
              <a:rPr lang="en-US" sz="1800" b="1">
                <a:solidFill>
                  <a:schemeClr val="tx1"/>
                </a:solidFill>
                <a:latin typeface="Arial" charset="0"/>
              </a:rPr>
              <a:t>Self-tuning</a:t>
            </a:r>
            <a:br>
              <a:rPr lang="en-US" sz="1800" b="1">
                <a:solidFill>
                  <a:schemeClr val="tx1"/>
                </a:solidFill>
                <a:latin typeface="Arial" charset="0"/>
              </a:rPr>
            </a:br>
            <a:r>
              <a:rPr lang="en-US" sz="1800" b="1">
                <a:solidFill>
                  <a:schemeClr val="tx1"/>
                </a:solidFill>
                <a:latin typeface="Arial" charset="0"/>
              </a:rPr>
              <a:t>component</a:t>
            </a:r>
          </a:p>
        </p:txBody>
      </p:sp>
      <p:sp>
        <p:nvSpPr>
          <p:cNvPr id="463884" name="AutoShape 12"/>
          <p:cNvSpPr>
            <a:spLocks noChangeArrowheads="1"/>
          </p:cNvSpPr>
          <p:nvPr/>
        </p:nvSpPr>
        <p:spPr bwMode="blackWhite">
          <a:xfrm>
            <a:off x="4756150" y="5403850"/>
            <a:ext cx="1466850" cy="568325"/>
          </a:xfrm>
          <a:prstGeom prst="flowChartTerminator">
            <a:avLst/>
          </a:prstGeom>
          <a:solidFill>
            <a:srgbClr val="99CCFF"/>
          </a:solidFill>
          <a:ln w="28575">
            <a:solidFill>
              <a:schemeClr val="tx1"/>
            </a:solidFill>
            <a:miter lim="800000"/>
            <a:headEnd type="none" w="sm" len="sm"/>
            <a:tailEnd type="none" w="sm" len="sm"/>
          </a:ln>
          <a:effectLst/>
        </p:spPr>
        <p:txBody>
          <a:bodyPr wrap="none" lIns="0" rIns="0" anchor="ctr" anchorCtr="1"/>
          <a:lstStyle/>
          <a:p>
            <a:pPr defTabSz="228600"/>
            <a:r>
              <a:rPr lang="en-US" sz="1800" b="1">
                <a:solidFill>
                  <a:schemeClr val="tx1"/>
                </a:solidFill>
                <a:latin typeface="Arial" charset="0"/>
              </a:rPr>
              <a:t>Self-tuning</a:t>
            </a:r>
            <a:br>
              <a:rPr lang="en-US" sz="1800" b="1">
                <a:solidFill>
                  <a:schemeClr val="tx1"/>
                </a:solidFill>
                <a:latin typeface="Arial" charset="0"/>
              </a:rPr>
            </a:br>
            <a:r>
              <a:rPr lang="en-US" sz="1800" b="1">
                <a:solidFill>
                  <a:schemeClr val="tx1"/>
                </a:solidFill>
                <a:latin typeface="Arial" charset="0"/>
              </a:rPr>
              <a:t>component</a:t>
            </a:r>
          </a:p>
        </p:txBody>
      </p:sp>
      <p:sp>
        <p:nvSpPr>
          <p:cNvPr id="463885" name="Text Box 13"/>
          <p:cNvSpPr txBox="1">
            <a:spLocks noChangeArrowheads="1"/>
          </p:cNvSpPr>
          <p:nvPr/>
        </p:nvSpPr>
        <p:spPr bwMode="blackWhite">
          <a:xfrm>
            <a:off x="6184900" y="5453063"/>
            <a:ext cx="4127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t>
            </a:r>
          </a:p>
        </p:txBody>
      </p:sp>
      <p:sp>
        <p:nvSpPr>
          <p:cNvPr id="463886" name="Text Box 14"/>
          <p:cNvSpPr txBox="1">
            <a:spLocks noChangeArrowheads="1"/>
          </p:cNvSpPr>
          <p:nvPr/>
        </p:nvSpPr>
        <p:spPr bwMode="auto">
          <a:xfrm>
            <a:off x="1970088" y="5691188"/>
            <a:ext cx="17970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Internal clients</a:t>
            </a:r>
          </a:p>
        </p:txBody>
      </p:sp>
      <p:sp>
        <p:nvSpPr>
          <p:cNvPr id="463887" name="Rectangle 15"/>
          <p:cNvSpPr>
            <a:spLocks noChangeArrowheads="1"/>
          </p:cNvSpPr>
          <p:nvPr/>
        </p:nvSpPr>
        <p:spPr bwMode="blackWhite">
          <a:xfrm>
            <a:off x="4579938" y="5283200"/>
            <a:ext cx="88900" cy="88900"/>
          </a:xfrm>
          <a:prstGeom prst="rect">
            <a:avLst/>
          </a:prstGeom>
          <a:noFill/>
          <a:ln w="28575">
            <a:noFill/>
            <a:miter lim="800000"/>
            <a:headEnd type="none" w="sm" len="sm"/>
            <a:tailEnd type="none" w="sm" len="sm"/>
          </a:ln>
          <a:effectLst/>
        </p:spPr>
        <p:txBody>
          <a:bodyPr wrap="none" anchor="ctr"/>
          <a:lstStyle/>
          <a:p>
            <a:endParaRPr lang="en-US"/>
          </a:p>
        </p:txBody>
      </p:sp>
      <p:sp>
        <p:nvSpPr>
          <p:cNvPr id="463888" name="Rectangle 16"/>
          <p:cNvSpPr>
            <a:spLocks noChangeArrowheads="1"/>
          </p:cNvSpPr>
          <p:nvPr/>
        </p:nvSpPr>
        <p:spPr bwMode="auto">
          <a:xfrm>
            <a:off x="2065338" y="4673600"/>
            <a:ext cx="88900" cy="88900"/>
          </a:xfrm>
          <a:prstGeom prst="rect">
            <a:avLst/>
          </a:prstGeom>
          <a:noFill/>
          <a:ln w="28575">
            <a:noFill/>
            <a:miter lim="800000"/>
            <a:headEnd type="none" w="sm" len="sm"/>
            <a:tailEnd type="none" w="sm" len="sm"/>
          </a:ln>
          <a:effectLst/>
        </p:spPr>
        <p:txBody>
          <a:bodyPr wrap="none" anchor="ctr"/>
          <a:lstStyle/>
          <a:p>
            <a:endParaRPr lang="en-US"/>
          </a:p>
        </p:txBody>
      </p:sp>
      <p:sp>
        <p:nvSpPr>
          <p:cNvPr id="463889" name="Rectangle 17"/>
          <p:cNvSpPr>
            <a:spLocks noChangeArrowheads="1"/>
          </p:cNvSpPr>
          <p:nvPr/>
        </p:nvSpPr>
        <p:spPr bwMode="blackWhite">
          <a:xfrm>
            <a:off x="5562600" y="1600200"/>
            <a:ext cx="2590800" cy="838200"/>
          </a:xfrm>
          <a:prstGeom prst="rect">
            <a:avLst/>
          </a:prstGeom>
          <a:solidFill>
            <a:srgbClr val="CCECFF"/>
          </a:solidFill>
          <a:ln w="28575">
            <a:solidFill>
              <a:schemeClr val="tx1"/>
            </a:solidFill>
            <a:miter lim="800000"/>
            <a:headEnd type="none" w="sm" len="sm"/>
            <a:tailEnd type="none" w="sm" len="sm"/>
          </a:ln>
          <a:effectLst/>
        </p:spPr>
        <p:txBody>
          <a:bodyPr wrap="none" anchor="ctr"/>
          <a:lstStyle/>
          <a:p>
            <a:endParaRPr lang="en-US"/>
          </a:p>
        </p:txBody>
      </p:sp>
      <p:sp>
        <p:nvSpPr>
          <p:cNvPr id="463890" name="Text Box 18"/>
          <p:cNvSpPr txBox="1">
            <a:spLocks noChangeArrowheads="1"/>
          </p:cNvSpPr>
          <p:nvPr/>
        </p:nvSpPr>
        <p:spPr bwMode="auto">
          <a:xfrm>
            <a:off x="3727450" y="1544638"/>
            <a:ext cx="18732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External clients</a:t>
            </a:r>
          </a:p>
        </p:txBody>
      </p:sp>
      <p:sp>
        <p:nvSpPr>
          <p:cNvPr id="463891" name="AutoShape 19"/>
          <p:cNvSpPr>
            <a:spLocks noChangeArrowheads="1"/>
          </p:cNvSpPr>
          <p:nvPr/>
        </p:nvSpPr>
        <p:spPr bwMode="blackWhite">
          <a:xfrm>
            <a:off x="5689600" y="1790700"/>
            <a:ext cx="784225" cy="438150"/>
          </a:xfrm>
          <a:prstGeom prst="flowChartTerminator">
            <a:avLst/>
          </a:prstGeom>
          <a:solidFill>
            <a:srgbClr val="99CCFF"/>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EM</a:t>
            </a:r>
          </a:p>
        </p:txBody>
      </p:sp>
      <p:sp>
        <p:nvSpPr>
          <p:cNvPr id="463892" name="AutoShape 20"/>
          <p:cNvSpPr>
            <a:spLocks noChangeArrowheads="1"/>
          </p:cNvSpPr>
          <p:nvPr/>
        </p:nvSpPr>
        <p:spPr bwMode="blackWhite">
          <a:xfrm>
            <a:off x="6604000" y="1790700"/>
            <a:ext cx="1168400" cy="438150"/>
          </a:xfrm>
          <a:prstGeom prst="flowChartTerminator">
            <a:avLst/>
          </a:prstGeom>
          <a:solidFill>
            <a:srgbClr val="99CCFF"/>
          </a:solidFill>
          <a:ln w="28575">
            <a:solidFill>
              <a:schemeClr val="tx1"/>
            </a:solidFill>
            <a:miter lim="800000"/>
            <a:headEnd type="none" w="sm" len="sm"/>
            <a:tailEnd type="none" w="sm" len="sm"/>
          </a:ln>
          <a:effectLst/>
        </p:spPr>
        <p:txBody>
          <a:bodyPr wrap="none" lIns="0" rIns="0" anchor="ctr" anchorCtr="1"/>
          <a:lstStyle/>
          <a:p>
            <a:pPr defTabSz="228600"/>
            <a:r>
              <a:rPr lang="en-US" sz="1800" b="1">
                <a:solidFill>
                  <a:schemeClr val="tx1"/>
                </a:solidFill>
                <a:latin typeface="Arial" charset="0"/>
              </a:rPr>
              <a:t>SQL*Plus</a:t>
            </a:r>
          </a:p>
        </p:txBody>
      </p:sp>
      <p:sp>
        <p:nvSpPr>
          <p:cNvPr id="463893" name="Text Box 21"/>
          <p:cNvSpPr txBox="1">
            <a:spLocks noChangeArrowheads="1"/>
          </p:cNvSpPr>
          <p:nvPr/>
        </p:nvSpPr>
        <p:spPr bwMode="blackWhite">
          <a:xfrm>
            <a:off x="7772400" y="1795463"/>
            <a:ext cx="4127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t>
            </a:r>
          </a:p>
        </p:txBody>
      </p:sp>
      <p:sp>
        <p:nvSpPr>
          <p:cNvPr id="463894" name="Rectangle 22"/>
          <p:cNvSpPr>
            <a:spLocks noChangeArrowheads="1"/>
          </p:cNvSpPr>
          <p:nvPr/>
        </p:nvSpPr>
        <p:spPr bwMode="auto">
          <a:xfrm>
            <a:off x="1804988" y="3200400"/>
            <a:ext cx="1697037" cy="1295400"/>
          </a:xfrm>
          <a:prstGeom prst="rect">
            <a:avLst/>
          </a:prstGeom>
          <a:solidFill>
            <a:srgbClr val="FFFFCC"/>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Efficient</a:t>
            </a:r>
            <a:br>
              <a:rPr lang="en-US" sz="1800" b="1">
                <a:solidFill>
                  <a:schemeClr val="tx1"/>
                </a:solidFill>
                <a:latin typeface="Arial" charset="0"/>
              </a:rPr>
            </a:br>
            <a:r>
              <a:rPr lang="en-US" sz="1800" b="1">
                <a:solidFill>
                  <a:schemeClr val="tx1"/>
                </a:solidFill>
                <a:latin typeface="Arial" charset="0"/>
              </a:rPr>
              <a:t>in-memory</a:t>
            </a:r>
            <a:br>
              <a:rPr lang="en-US" sz="1800" b="1">
                <a:solidFill>
                  <a:schemeClr val="tx1"/>
                </a:solidFill>
                <a:latin typeface="Arial" charset="0"/>
              </a:rPr>
            </a:br>
            <a:r>
              <a:rPr lang="en-US" sz="1800" b="1">
                <a:solidFill>
                  <a:schemeClr val="tx1"/>
                </a:solidFill>
                <a:latin typeface="Arial" charset="0"/>
              </a:rPr>
              <a:t>statistics</a:t>
            </a:r>
            <a:br>
              <a:rPr lang="en-US" sz="1800" b="1">
                <a:solidFill>
                  <a:schemeClr val="tx1"/>
                </a:solidFill>
                <a:latin typeface="Arial" charset="0"/>
              </a:rPr>
            </a:br>
            <a:r>
              <a:rPr lang="en-US" sz="1800" b="1">
                <a:solidFill>
                  <a:schemeClr val="tx1"/>
                </a:solidFill>
                <a:latin typeface="Arial" charset="0"/>
              </a:rPr>
              <a:t>collection</a:t>
            </a:r>
          </a:p>
        </p:txBody>
      </p:sp>
      <p:sp>
        <p:nvSpPr>
          <p:cNvPr id="463895" name="AutoShape 23"/>
          <p:cNvSpPr>
            <a:spLocks noChangeArrowheads="1"/>
          </p:cNvSpPr>
          <p:nvPr/>
        </p:nvSpPr>
        <p:spPr bwMode="auto">
          <a:xfrm>
            <a:off x="6172200" y="2895600"/>
            <a:ext cx="1676400" cy="1752600"/>
          </a:xfrm>
          <a:prstGeom prst="can">
            <a:avLst>
              <a:gd name="adj" fmla="val 26136"/>
            </a:avLst>
          </a:prstGeom>
          <a:solidFill>
            <a:srgbClr val="FFFFCC"/>
          </a:solidFill>
          <a:ln w="28575">
            <a:solidFill>
              <a:schemeClr val="tx1"/>
            </a:solidFill>
            <a:round/>
            <a:headEnd type="none" w="sm" len="sm"/>
            <a:tailEnd type="none" w="sm" len="sm"/>
          </a:ln>
          <a:effectLst/>
        </p:spPr>
        <p:txBody>
          <a:bodyPr wrap="none" anchor="ctr"/>
          <a:lstStyle/>
          <a:p>
            <a:endParaRPr lang="en-US"/>
          </a:p>
        </p:txBody>
      </p:sp>
      <p:sp>
        <p:nvSpPr>
          <p:cNvPr id="463896" name="Text Box 24"/>
          <p:cNvSpPr txBox="1">
            <a:spLocks noChangeArrowheads="1"/>
          </p:cNvSpPr>
          <p:nvPr/>
        </p:nvSpPr>
        <p:spPr bwMode="auto">
          <a:xfrm>
            <a:off x="6338888" y="3616325"/>
            <a:ext cx="1327150" cy="641350"/>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AWR</a:t>
            </a:r>
            <a:br>
              <a:rPr lang="en-US" sz="1800" b="1">
                <a:solidFill>
                  <a:schemeClr val="tx1"/>
                </a:solidFill>
                <a:latin typeface="Arial" charset="0"/>
              </a:rPr>
            </a:br>
            <a:r>
              <a:rPr lang="en-US" sz="1800" b="1">
                <a:solidFill>
                  <a:schemeClr val="tx1"/>
                </a:solidFill>
                <a:latin typeface="Arial" charset="0"/>
              </a:rPr>
              <a:t>snapshots</a:t>
            </a:r>
          </a:p>
        </p:txBody>
      </p:sp>
      <p:sp>
        <p:nvSpPr>
          <p:cNvPr id="463897" name="Oval 25"/>
          <p:cNvSpPr>
            <a:spLocks noChangeArrowheads="1"/>
          </p:cNvSpPr>
          <p:nvPr/>
        </p:nvSpPr>
        <p:spPr bwMode="blackWhite">
          <a:xfrm>
            <a:off x="4495800" y="3810000"/>
            <a:ext cx="838200" cy="762000"/>
          </a:xfrm>
          <a:prstGeom prst="ellipse">
            <a:avLst/>
          </a:prstGeom>
          <a:solidFill>
            <a:srgbClr val="FFCC99"/>
          </a:solidFill>
          <a:ln w="28575">
            <a:solidFill>
              <a:schemeClr val="tx1"/>
            </a:solidFill>
            <a:round/>
            <a:headEnd type="none" w="sm" len="sm"/>
            <a:tailEnd type="none" w="sm" len="sm"/>
          </a:ln>
          <a:effectLst/>
        </p:spPr>
        <p:txBody>
          <a:bodyPr wrap="none" anchor="ctr" anchorCtr="1"/>
          <a:lstStyle/>
          <a:p>
            <a:pPr defTabSz="228600"/>
            <a:r>
              <a:rPr lang="en-US" sz="1800" b="1">
                <a:solidFill>
                  <a:schemeClr val="tx1"/>
                </a:solidFill>
                <a:latin typeface="Courier New" pitchFamily="49" charset="0"/>
              </a:rPr>
              <a:t>MMON</a:t>
            </a:r>
          </a:p>
        </p:txBody>
      </p:sp>
      <p:sp>
        <p:nvSpPr>
          <p:cNvPr id="463898" name="Line 26"/>
          <p:cNvSpPr>
            <a:spLocks noChangeShapeType="1"/>
          </p:cNvSpPr>
          <p:nvPr/>
        </p:nvSpPr>
        <p:spPr bwMode="auto">
          <a:xfrm>
            <a:off x="3505200" y="4191000"/>
            <a:ext cx="9906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899" name="Line 27"/>
          <p:cNvSpPr>
            <a:spLocks noChangeShapeType="1"/>
          </p:cNvSpPr>
          <p:nvPr/>
        </p:nvSpPr>
        <p:spPr bwMode="auto">
          <a:xfrm>
            <a:off x="5334000" y="4191000"/>
            <a:ext cx="8382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0" name="Line 28"/>
          <p:cNvSpPr>
            <a:spLocks noChangeShapeType="1"/>
          </p:cNvSpPr>
          <p:nvPr/>
        </p:nvSpPr>
        <p:spPr bwMode="auto">
          <a:xfrm>
            <a:off x="3505200" y="3429000"/>
            <a:ext cx="6096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1" name="Line 29"/>
          <p:cNvSpPr>
            <a:spLocks noChangeShapeType="1"/>
          </p:cNvSpPr>
          <p:nvPr/>
        </p:nvSpPr>
        <p:spPr bwMode="auto">
          <a:xfrm flipH="1">
            <a:off x="5791200" y="3429000"/>
            <a:ext cx="3810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2" name="Line 30"/>
          <p:cNvSpPr>
            <a:spLocks noChangeShapeType="1"/>
          </p:cNvSpPr>
          <p:nvPr/>
        </p:nvSpPr>
        <p:spPr bwMode="auto">
          <a:xfrm>
            <a:off x="2674938" y="4495800"/>
            <a:ext cx="0" cy="1143000"/>
          </a:xfrm>
          <a:prstGeom prst="line">
            <a:avLst/>
          </a:prstGeom>
          <a:noFill/>
          <a:ln w="28575">
            <a:solidFill>
              <a:schemeClr val="tx1"/>
            </a:solidFill>
            <a:round/>
            <a:headEnd type="none" w="sm" len="sm"/>
            <a:tailEnd/>
          </a:ln>
          <a:effectLst/>
        </p:spPr>
        <p:txBody>
          <a:bodyPr/>
          <a:lstStyle/>
          <a:p>
            <a:endParaRPr lang="en-US"/>
          </a:p>
        </p:txBody>
      </p:sp>
      <p:sp>
        <p:nvSpPr>
          <p:cNvPr id="463903" name="Line 31"/>
          <p:cNvSpPr>
            <a:spLocks noChangeShapeType="1"/>
          </p:cNvSpPr>
          <p:nvPr/>
        </p:nvSpPr>
        <p:spPr bwMode="auto">
          <a:xfrm>
            <a:off x="2667000" y="5630863"/>
            <a:ext cx="10668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4" name="Line 32"/>
          <p:cNvSpPr>
            <a:spLocks noChangeShapeType="1"/>
          </p:cNvSpPr>
          <p:nvPr/>
        </p:nvSpPr>
        <p:spPr bwMode="auto">
          <a:xfrm>
            <a:off x="7010400" y="4648200"/>
            <a:ext cx="0" cy="60960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5" name="Line 33"/>
          <p:cNvSpPr>
            <a:spLocks noChangeShapeType="1"/>
          </p:cNvSpPr>
          <p:nvPr/>
        </p:nvSpPr>
        <p:spPr bwMode="auto">
          <a:xfrm>
            <a:off x="4419600" y="1981200"/>
            <a:ext cx="11430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6" name="Line 34"/>
          <p:cNvSpPr>
            <a:spLocks noChangeShapeType="1"/>
          </p:cNvSpPr>
          <p:nvPr/>
        </p:nvSpPr>
        <p:spPr bwMode="auto">
          <a:xfrm>
            <a:off x="5257800" y="2209800"/>
            <a:ext cx="3048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63907" name="Line 35"/>
          <p:cNvSpPr>
            <a:spLocks noChangeShapeType="1"/>
          </p:cNvSpPr>
          <p:nvPr/>
        </p:nvSpPr>
        <p:spPr bwMode="auto">
          <a:xfrm flipV="1">
            <a:off x="4435475" y="1981200"/>
            <a:ext cx="0" cy="1143000"/>
          </a:xfrm>
          <a:prstGeom prst="line">
            <a:avLst/>
          </a:prstGeom>
          <a:noFill/>
          <a:ln w="28575">
            <a:solidFill>
              <a:schemeClr val="tx1"/>
            </a:solidFill>
            <a:round/>
            <a:headEnd type="none" w="sm" len="sm"/>
            <a:tailEnd type="none" w="sm" len="sm"/>
          </a:ln>
          <a:effectLst/>
        </p:spPr>
        <p:txBody>
          <a:bodyPr/>
          <a:lstStyle/>
          <a:p>
            <a:endParaRPr lang="en-US"/>
          </a:p>
        </p:txBody>
      </p:sp>
      <p:sp>
        <p:nvSpPr>
          <p:cNvPr id="463908" name="Line 36"/>
          <p:cNvSpPr>
            <a:spLocks noChangeShapeType="1"/>
          </p:cNvSpPr>
          <p:nvPr/>
        </p:nvSpPr>
        <p:spPr bwMode="auto">
          <a:xfrm flipV="1">
            <a:off x="5273675" y="2209800"/>
            <a:ext cx="0" cy="914400"/>
          </a:xfrm>
          <a:prstGeom prst="line">
            <a:avLst/>
          </a:prstGeom>
          <a:noFill/>
          <a:ln w="28575">
            <a:solidFill>
              <a:schemeClr val="tx1"/>
            </a:solidFill>
            <a:round/>
            <a:headEnd type="none" w="sm" len="sm"/>
            <a:tailEnd type="none" w="sm" len="sm"/>
          </a:ln>
          <a:effectLst/>
        </p:spPr>
        <p:txBody>
          <a:bodyPr/>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050"/>
          <p:cNvSpPr>
            <a:spLocks noGrp="1" noChangeArrowheads="1"/>
          </p:cNvSpPr>
          <p:nvPr>
            <p:ph type="title"/>
          </p:nvPr>
        </p:nvSpPr>
        <p:spPr/>
        <p:txBody>
          <a:bodyPr/>
          <a:lstStyle/>
          <a:p>
            <a:r>
              <a:rPr lang="en-US"/>
              <a:t>Baselines</a:t>
            </a:r>
          </a:p>
        </p:txBody>
      </p:sp>
      <p:sp>
        <p:nvSpPr>
          <p:cNvPr id="465923" name="Rectangle 2051"/>
          <p:cNvSpPr>
            <a:spLocks noChangeArrowheads="1"/>
          </p:cNvSpPr>
          <p:nvPr/>
        </p:nvSpPr>
        <p:spPr bwMode="blackWhite">
          <a:xfrm>
            <a:off x="3251200" y="3201988"/>
            <a:ext cx="2349500" cy="1117600"/>
          </a:xfrm>
          <a:prstGeom prst="rect">
            <a:avLst/>
          </a:prstGeom>
          <a:solidFill>
            <a:srgbClr val="CCECFF"/>
          </a:solidFill>
          <a:ln w="28575">
            <a:solidFill>
              <a:schemeClr val="tx1"/>
            </a:solidFill>
            <a:miter lim="800000"/>
            <a:headEnd type="none" w="sm" len="sm"/>
            <a:tailEnd type="none" w="sm" len="sm"/>
          </a:ln>
          <a:effectLst/>
        </p:spPr>
        <p:txBody>
          <a:bodyPr wrap="none" anchor="ctr"/>
          <a:lstStyle/>
          <a:p>
            <a:endParaRPr lang="en-US"/>
          </a:p>
        </p:txBody>
      </p:sp>
      <p:sp>
        <p:nvSpPr>
          <p:cNvPr id="465924" name="Rectangle 2052" descr="30 %"/>
          <p:cNvSpPr>
            <a:spLocks noChangeArrowheads="1"/>
          </p:cNvSpPr>
          <p:nvPr/>
        </p:nvSpPr>
        <p:spPr bwMode="gray">
          <a:xfrm>
            <a:off x="4889500" y="3559175"/>
            <a:ext cx="558800" cy="596900"/>
          </a:xfrm>
          <a:prstGeom prst="rect">
            <a:avLst/>
          </a:prstGeom>
          <a:pattFill prst="pct30">
            <a:fgClr>
              <a:srgbClr val="CCECFF"/>
            </a:fgClr>
            <a:bgClr>
              <a:srgbClr val="FFFFFF"/>
            </a:bgClr>
          </a:pattFill>
          <a:ln w="28575">
            <a:solidFill>
              <a:srgbClr val="0000FF"/>
            </a:solidFill>
            <a:miter lim="800000"/>
            <a:headEnd type="none" w="sm" len="sm"/>
            <a:tailEnd type="none" w="sm" len="sm"/>
          </a:ln>
          <a:effectLst/>
        </p:spPr>
        <p:txBody>
          <a:bodyPr wrap="none" anchor="ctr"/>
          <a:lstStyle/>
          <a:p>
            <a:endParaRPr lang="en-US"/>
          </a:p>
        </p:txBody>
      </p:sp>
      <p:sp>
        <p:nvSpPr>
          <p:cNvPr id="465925" name="Rectangle 2053" descr="30 %"/>
          <p:cNvSpPr>
            <a:spLocks noChangeArrowheads="1"/>
          </p:cNvSpPr>
          <p:nvPr/>
        </p:nvSpPr>
        <p:spPr bwMode="gray">
          <a:xfrm>
            <a:off x="3365500" y="3559175"/>
            <a:ext cx="558800" cy="596900"/>
          </a:xfrm>
          <a:prstGeom prst="rect">
            <a:avLst/>
          </a:prstGeom>
          <a:pattFill prst="pct30">
            <a:fgClr>
              <a:srgbClr val="CCECFF"/>
            </a:fgClr>
            <a:bgClr>
              <a:srgbClr val="FFFFFF"/>
            </a:bgClr>
          </a:pattFill>
          <a:ln w="28575">
            <a:solidFill>
              <a:srgbClr val="0000FF"/>
            </a:solidFill>
            <a:miter lim="800000"/>
            <a:headEnd type="none" w="sm" len="sm"/>
            <a:tailEnd type="none" w="sm" len="sm"/>
          </a:ln>
          <a:effectLst/>
        </p:spPr>
        <p:txBody>
          <a:bodyPr wrap="none" anchor="ctr"/>
          <a:lstStyle/>
          <a:p>
            <a:endParaRPr lang="en-US"/>
          </a:p>
        </p:txBody>
      </p:sp>
      <p:sp>
        <p:nvSpPr>
          <p:cNvPr id="465926" name="Rectangle 2054"/>
          <p:cNvSpPr>
            <a:spLocks noChangeArrowheads="1"/>
          </p:cNvSpPr>
          <p:nvPr/>
        </p:nvSpPr>
        <p:spPr bwMode="gray">
          <a:xfrm>
            <a:off x="609600" y="4572000"/>
            <a:ext cx="7772400" cy="14478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10000"/>
              </a:spcBef>
              <a:buClrTx/>
              <a:buFontTx/>
              <a:buNone/>
              <a:tabLst>
                <a:tab pos="400050" algn="r"/>
                <a:tab pos="673100" algn="l"/>
              </a:tabLst>
            </a:pPr>
            <a:r>
              <a:rPr lang="en-US" sz="1800" b="1">
                <a:solidFill>
                  <a:schemeClr val="tx1"/>
                </a:solidFill>
                <a:latin typeface="Courier New" pitchFamily="49" charset="0"/>
              </a:rPr>
              <a:t>DBMS_WORKLOAD_REPOSITORY.</a:t>
            </a:r>
            <a:r>
              <a:rPr lang="en-US" sz="1800" b="1">
                <a:latin typeface="Courier New" pitchFamily="49" charset="0"/>
              </a:rPr>
              <a:t>CREATE_BASELINE</a:t>
            </a:r>
            <a:r>
              <a:rPr lang="en-US" sz="1800" b="1">
                <a:solidFill>
                  <a:schemeClr val="tx1"/>
                </a:solidFill>
                <a:latin typeface="Courier New" pitchFamily="49" charset="0"/>
              </a:rPr>
              <a:t> ( -</a:t>
            </a:r>
          </a:p>
          <a:p>
            <a:pPr algn="l" defTabSz="400050" eaLnBrk="0" hangingPunct="0">
              <a:spcBef>
                <a:spcPct val="10000"/>
              </a:spcBef>
              <a:buClrTx/>
              <a:buFontTx/>
              <a:buNone/>
              <a:tabLst>
                <a:tab pos="400050" algn="r"/>
                <a:tab pos="673100" algn="l"/>
              </a:tabLst>
            </a:pPr>
            <a:r>
              <a:rPr lang="en-US" sz="1800" b="1">
                <a:solidFill>
                  <a:schemeClr val="tx1"/>
                </a:solidFill>
                <a:latin typeface="Courier New" pitchFamily="49" charset="0"/>
              </a:rPr>
              <a:t>        </a:t>
            </a:r>
            <a:r>
              <a:rPr lang="en-US" sz="1800" b="1">
                <a:latin typeface="Courier New" pitchFamily="49" charset="0"/>
              </a:rPr>
              <a:t>start_snap_id</a:t>
            </a:r>
            <a:r>
              <a:rPr lang="en-US" sz="1800" b="1">
                <a:solidFill>
                  <a:schemeClr val="tx1"/>
                </a:solidFill>
                <a:latin typeface="Courier New" pitchFamily="49" charset="0"/>
              </a:rPr>
              <a:t> IN NUMBER,</a:t>
            </a:r>
          </a:p>
          <a:p>
            <a:pPr algn="l" defTabSz="400050" eaLnBrk="0" hangingPunct="0">
              <a:spcBef>
                <a:spcPct val="10000"/>
              </a:spcBef>
              <a:buClrTx/>
              <a:buFontTx/>
              <a:buNone/>
              <a:tabLst>
                <a:tab pos="400050" algn="r"/>
                <a:tab pos="673100" algn="l"/>
              </a:tabLst>
            </a:pPr>
            <a:r>
              <a:rPr lang="en-US" sz="1800" b="1">
                <a:solidFill>
                  <a:schemeClr val="tx1"/>
                </a:solidFill>
                <a:latin typeface="Courier New" pitchFamily="49" charset="0"/>
              </a:rPr>
              <a:t>        </a:t>
            </a:r>
            <a:r>
              <a:rPr lang="en-US" sz="1800" b="1">
                <a:latin typeface="Courier New" pitchFamily="49" charset="0"/>
              </a:rPr>
              <a:t>end_snap_id</a:t>
            </a:r>
            <a:r>
              <a:rPr lang="en-US" sz="1800" b="1">
                <a:solidFill>
                  <a:schemeClr val="tx1"/>
                </a:solidFill>
                <a:latin typeface="Courier New" pitchFamily="49" charset="0"/>
              </a:rPr>
              <a:t>   IN NUMBER,</a:t>
            </a:r>
          </a:p>
          <a:p>
            <a:pPr algn="l" defTabSz="400050" eaLnBrk="0" hangingPunct="0">
              <a:spcBef>
                <a:spcPct val="10000"/>
              </a:spcBef>
              <a:buClrTx/>
              <a:buFontTx/>
              <a:buNone/>
              <a:tabLst>
                <a:tab pos="400050" algn="r"/>
                <a:tab pos="673100" algn="l"/>
              </a:tabLst>
            </a:pPr>
            <a:r>
              <a:rPr lang="en-US" sz="1800" b="1">
                <a:solidFill>
                  <a:schemeClr val="tx1"/>
                </a:solidFill>
                <a:latin typeface="Courier New" pitchFamily="49" charset="0"/>
              </a:rPr>
              <a:t>        baseline_name IN VARCHAR2);</a:t>
            </a:r>
          </a:p>
        </p:txBody>
      </p:sp>
      <p:sp>
        <p:nvSpPr>
          <p:cNvPr id="465927" name="Line 2055"/>
          <p:cNvSpPr>
            <a:spLocks noChangeShapeType="1"/>
          </p:cNvSpPr>
          <p:nvPr/>
        </p:nvSpPr>
        <p:spPr bwMode="auto">
          <a:xfrm>
            <a:off x="1498600" y="3429000"/>
            <a:ext cx="6400800"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465928" name="Picture 2056" descr="D:\10iR1_SPOC\10iR1_Beta2\ppt\camera.gif"/>
          <p:cNvPicPr>
            <a:picLocks noChangeAspect="1" noChangeArrowheads="1"/>
          </p:cNvPicPr>
          <p:nvPr/>
        </p:nvPicPr>
        <p:blipFill>
          <a:blip r:embed="rId3" cstate="print"/>
          <a:srcRect/>
          <a:stretch>
            <a:fillRect/>
          </a:stretch>
        </p:blipFill>
        <p:spPr bwMode="gray">
          <a:xfrm>
            <a:off x="2544763" y="3594100"/>
            <a:ext cx="465137" cy="530225"/>
          </a:xfrm>
          <a:prstGeom prst="rect">
            <a:avLst/>
          </a:prstGeom>
          <a:noFill/>
        </p:spPr>
      </p:pic>
      <p:pic>
        <p:nvPicPr>
          <p:cNvPr id="465929" name="Picture 2057" descr="D:\10iR1_SPOC\10iR1_Beta2\ppt\camera.gif"/>
          <p:cNvPicPr>
            <a:picLocks noChangeAspect="1" noChangeArrowheads="1"/>
          </p:cNvPicPr>
          <p:nvPr/>
        </p:nvPicPr>
        <p:blipFill>
          <a:blip r:embed="rId3" cstate="print"/>
          <a:srcRect/>
          <a:stretch>
            <a:fillRect/>
          </a:stretch>
        </p:blipFill>
        <p:spPr bwMode="gray">
          <a:xfrm>
            <a:off x="3421063" y="3594100"/>
            <a:ext cx="465137" cy="530225"/>
          </a:xfrm>
          <a:prstGeom prst="rect">
            <a:avLst/>
          </a:prstGeom>
          <a:noFill/>
        </p:spPr>
      </p:pic>
      <p:pic>
        <p:nvPicPr>
          <p:cNvPr id="465930" name="Picture 2058" descr="D:\10iR1_SPOC\10iR1_Beta2\ppt\camera.gif"/>
          <p:cNvPicPr>
            <a:picLocks noChangeAspect="1" noChangeArrowheads="1"/>
          </p:cNvPicPr>
          <p:nvPr/>
        </p:nvPicPr>
        <p:blipFill>
          <a:blip r:embed="rId3" cstate="print"/>
          <a:srcRect/>
          <a:stretch>
            <a:fillRect/>
          </a:stretch>
        </p:blipFill>
        <p:spPr bwMode="gray">
          <a:xfrm>
            <a:off x="4157663" y="3594100"/>
            <a:ext cx="465137" cy="530225"/>
          </a:xfrm>
          <a:prstGeom prst="rect">
            <a:avLst/>
          </a:prstGeom>
          <a:noFill/>
        </p:spPr>
      </p:pic>
      <p:pic>
        <p:nvPicPr>
          <p:cNvPr id="465931" name="Picture 2059" descr="D:\10iR1_SPOC\10iR1_Beta2\ppt\camera.gif"/>
          <p:cNvPicPr>
            <a:picLocks noChangeAspect="1" noChangeArrowheads="1"/>
          </p:cNvPicPr>
          <p:nvPr/>
        </p:nvPicPr>
        <p:blipFill>
          <a:blip r:embed="rId3" cstate="print"/>
          <a:srcRect/>
          <a:stretch>
            <a:fillRect/>
          </a:stretch>
        </p:blipFill>
        <p:spPr bwMode="gray">
          <a:xfrm>
            <a:off x="4945063" y="3594100"/>
            <a:ext cx="465137" cy="530225"/>
          </a:xfrm>
          <a:prstGeom prst="rect">
            <a:avLst/>
          </a:prstGeom>
          <a:noFill/>
        </p:spPr>
      </p:pic>
      <p:pic>
        <p:nvPicPr>
          <p:cNvPr id="465932" name="Picture 2060" descr="D:\10iR1_SPOC\10iR1_Beta2\ppt\camera.gif"/>
          <p:cNvPicPr>
            <a:picLocks noChangeAspect="1" noChangeArrowheads="1"/>
          </p:cNvPicPr>
          <p:nvPr/>
        </p:nvPicPr>
        <p:blipFill>
          <a:blip r:embed="rId3" cstate="print"/>
          <a:srcRect/>
          <a:stretch>
            <a:fillRect/>
          </a:stretch>
        </p:blipFill>
        <p:spPr bwMode="gray">
          <a:xfrm>
            <a:off x="5770563" y="3594100"/>
            <a:ext cx="465137" cy="530225"/>
          </a:xfrm>
          <a:prstGeom prst="rect">
            <a:avLst/>
          </a:prstGeom>
          <a:noFill/>
        </p:spPr>
      </p:pic>
      <p:pic>
        <p:nvPicPr>
          <p:cNvPr id="465933" name="Picture 2061" descr="D:\10iR1_SPOC\10iR1_Beta2\ppt\camera.gif"/>
          <p:cNvPicPr>
            <a:picLocks noChangeAspect="1" noChangeArrowheads="1"/>
          </p:cNvPicPr>
          <p:nvPr/>
        </p:nvPicPr>
        <p:blipFill>
          <a:blip r:embed="rId3" cstate="print"/>
          <a:srcRect/>
          <a:stretch>
            <a:fillRect/>
          </a:stretch>
        </p:blipFill>
        <p:spPr bwMode="gray">
          <a:xfrm>
            <a:off x="6659563" y="3594100"/>
            <a:ext cx="465137" cy="530225"/>
          </a:xfrm>
          <a:prstGeom prst="rect">
            <a:avLst/>
          </a:prstGeom>
          <a:noFill/>
        </p:spPr>
      </p:pic>
      <p:sp>
        <p:nvSpPr>
          <p:cNvPr id="465934" name="Line 2062"/>
          <p:cNvSpPr>
            <a:spLocks noChangeShapeType="1"/>
          </p:cNvSpPr>
          <p:nvPr/>
        </p:nvSpPr>
        <p:spPr bwMode="auto">
          <a:xfrm>
            <a:off x="2819400" y="3352800"/>
            <a:ext cx="0" cy="152400"/>
          </a:xfrm>
          <a:prstGeom prst="line">
            <a:avLst/>
          </a:prstGeom>
          <a:noFill/>
          <a:ln w="28575">
            <a:solidFill>
              <a:schemeClr val="tx1"/>
            </a:solidFill>
            <a:round/>
            <a:headEnd type="none" w="sm" len="sm"/>
            <a:tailEnd type="none" w="sm" len="sm"/>
          </a:ln>
          <a:effectLst/>
        </p:spPr>
        <p:txBody>
          <a:bodyPr/>
          <a:lstStyle/>
          <a:p>
            <a:endParaRPr lang="en-US"/>
          </a:p>
        </p:txBody>
      </p:sp>
      <p:pic>
        <p:nvPicPr>
          <p:cNvPr id="465935" name="Picture 2063" descr="D:\10iR1_SPOC\10iR1_Beta2\ppt\alert.gif"/>
          <p:cNvPicPr>
            <a:picLocks noChangeAspect="1" noChangeArrowheads="1"/>
          </p:cNvPicPr>
          <p:nvPr/>
        </p:nvPicPr>
        <p:blipFill>
          <a:blip r:embed="rId4" cstate="print"/>
          <a:srcRect/>
          <a:stretch>
            <a:fillRect/>
          </a:stretch>
        </p:blipFill>
        <p:spPr bwMode="gray">
          <a:xfrm>
            <a:off x="3963988" y="2100263"/>
            <a:ext cx="1038225" cy="1268412"/>
          </a:xfrm>
          <a:prstGeom prst="rect">
            <a:avLst/>
          </a:prstGeom>
          <a:noFill/>
        </p:spPr>
      </p:pic>
      <p:sp>
        <p:nvSpPr>
          <p:cNvPr id="465936" name="Text Box 2064"/>
          <p:cNvSpPr txBox="1">
            <a:spLocks noChangeArrowheads="1"/>
          </p:cNvSpPr>
          <p:nvPr/>
        </p:nvSpPr>
        <p:spPr bwMode="auto">
          <a:xfrm>
            <a:off x="3508375" y="1524000"/>
            <a:ext cx="1898650" cy="641350"/>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Relevant period</a:t>
            </a:r>
            <a:br>
              <a:rPr lang="en-US" sz="1800" b="1">
                <a:solidFill>
                  <a:schemeClr val="tx1"/>
                </a:solidFill>
                <a:latin typeface="Arial" charset="0"/>
              </a:rPr>
            </a:br>
            <a:r>
              <a:rPr lang="en-US" sz="1800" b="1">
                <a:solidFill>
                  <a:schemeClr val="tx1"/>
                </a:solidFill>
                <a:latin typeface="Arial" charset="0"/>
              </a:rPr>
              <a:t>in the past</a:t>
            </a:r>
          </a:p>
        </p:txBody>
      </p:sp>
      <p:cxnSp>
        <p:nvCxnSpPr>
          <p:cNvPr id="465937" name="AutoShape 2065"/>
          <p:cNvCxnSpPr>
            <a:cxnSpLocks noChangeShapeType="1"/>
            <a:stCxn id="465925" idx="0"/>
            <a:endCxn id="465936" idx="1"/>
          </p:cNvCxnSpPr>
          <p:nvPr/>
        </p:nvCxnSpPr>
        <p:spPr bwMode="auto">
          <a:xfrm rot="5400000" flipH="1">
            <a:off x="2726531" y="2626519"/>
            <a:ext cx="1700213" cy="136525"/>
          </a:xfrm>
          <a:prstGeom prst="bentConnector4">
            <a:avLst>
              <a:gd name="adj1" fmla="val 40148"/>
              <a:gd name="adj2" fmla="val 267440"/>
            </a:avLst>
          </a:prstGeom>
          <a:noFill/>
          <a:ln w="28575">
            <a:solidFill>
              <a:schemeClr val="tx1"/>
            </a:solidFill>
            <a:prstDash val="dash"/>
            <a:miter lim="800000"/>
            <a:headEnd type="none" w="sm" len="sm"/>
            <a:tailEnd type="triangle" w="sm" len="sm"/>
          </a:ln>
          <a:effectLst/>
        </p:spPr>
      </p:cxnSp>
      <p:cxnSp>
        <p:nvCxnSpPr>
          <p:cNvPr id="465938" name="AutoShape 2066"/>
          <p:cNvCxnSpPr>
            <a:cxnSpLocks noChangeShapeType="1"/>
            <a:stCxn id="465924" idx="0"/>
            <a:endCxn id="465936" idx="3"/>
          </p:cNvCxnSpPr>
          <p:nvPr/>
        </p:nvCxnSpPr>
        <p:spPr bwMode="auto">
          <a:xfrm rot="16200000">
            <a:off x="4437856" y="2575719"/>
            <a:ext cx="1700213" cy="238125"/>
          </a:xfrm>
          <a:prstGeom prst="bentConnector4">
            <a:avLst>
              <a:gd name="adj1" fmla="val 40148"/>
              <a:gd name="adj2" fmla="val 196000"/>
            </a:avLst>
          </a:prstGeom>
          <a:noFill/>
          <a:ln w="28575">
            <a:solidFill>
              <a:schemeClr val="tx1"/>
            </a:solidFill>
            <a:prstDash val="dash"/>
            <a:miter lim="800000"/>
            <a:headEnd type="none" w="sm" len="sm"/>
            <a:tailEnd type="triangle" w="sm" len="sm"/>
          </a:ln>
          <a:effectLst/>
        </p:spPr>
      </p:cxnSp>
      <p:sp>
        <p:nvSpPr>
          <p:cNvPr id="465939" name="Line 2067"/>
          <p:cNvSpPr>
            <a:spLocks noChangeShapeType="1"/>
          </p:cNvSpPr>
          <p:nvPr/>
        </p:nvSpPr>
        <p:spPr bwMode="auto">
          <a:xfrm>
            <a:off x="4419600" y="3352800"/>
            <a:ext cx="0" cy="152400"/>
          </a:xfrm>
          <a:prstGeom prst="line">
            <a:avLst/>
          </a:prstGeom>
          <a:noFill/>
          <a:ln w="28575">
            <a:solidFill>
              <a:schemeClr val="tx1"/>
            </a:solidFill>
            <a:round/>
            <a:headEnd type="none" w="sm" len="sm"/>
            <a:tailEnd type="none" w="sm" len="sm"/>
          </a:ln>
          <a:effectLst/>
        </p:spPr>
        <p:txBody>
          <a:bodyPr/>
          <a:lstStyle/>
          <a:p>
            <a:endParaRPr lang="en-US"/>
          </a:p>
        </p:txBody>
      </p:sp>
      <p:sp>
        <p:nvSpPr>
          <p:cNvPr id="465940" name="Line 2068"/>
          <p:cNvSpPr>
            <a:spLocks noChangeShapeType="1"/>
          </p:cNvSpPr>
          <p:nvPr/>
        </p:nvSpPr>
        <p:spPr bwMode="auto">
          <a:xfrm>
            <a:off x="6019800" y="3352800"/>
            <a:ext cx="0" cy="152400"/>
          </a:xfrm>
          <a:prstGeom prst="line">
            <a:avLst/>
          </a:prstGeom>
          <a:noFill/>
          <a:ln w="28575">
            <a:solidFill>
              <a:schemeClr val="tx1"/>
            </a:solidFill>
            <a:round/>
            <a:headEnd type="none" w="sm" len="sm"/>
            <a:tailEnd type="none" w="sm" len="sm"/>
          </a:ln>
          <a:effectLst/>
        </p:spPr>
        <p:txBody>
          <a:bodyPr/>
          <a:lstStyle/>
          <a:p>
            <a:endParaRPr lang="en-US"/>
          </a:p>
        </p:txBody>
      </p:sp>
      <p:sp>
        <p:nvSpPr>
          <p:cNvPr id="465941" name="Line 2069"/>
          <p:cNvSpPr>
            <a:spLocks noChangeShapeType="1"/>
          </p:cNvSpPr>
          <p:nvPr/>
        </p:nvSpPr>
        <p:spPr bwMode="auto">
          <a:xfrm>
            <a:off x="6858000" y="3352800"/>
            <a:ext cx="0" cy="152400"/>
          </a:xfrm>
          <a:prstGeom prst="line">
            <a:avLst/>
          </a:prstGeom>
          <a:noFill/>
          <a:ln w="28575">
            <a:solidFill>
              <a:schemeClr val="tx1"/>
            </a:solidFill>
            <a:round/>
            <a:headEnd type="none" w="sm" len="sm"/>
            <a:tailEnd type="none" w="sm" len="sm"/>
          </a:ln>
          <a:effec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5" name="Picture 1031" descr="D:\My_Data\Classes\11g\DBA1\Screenshots\L12NavAWR.gif"/>
          <p:cNvPicPr>
            <a:picLocks noChangeAspect="1" noChangeArrowheads="1"/>
          </p:cNvPicPr>
          <p:nvPr/>
        </p:nvPicPr>
        <p:blipFill>
          <a:blip r:embed="rId3" cstate="print"/>
          <a:srcRect/>
          <a:stretch>
            <a:fillRect/>
          </a:stretch>
        </p:blipFill>
        <p:spPr bwMode="gray">
          <a:xfrm>
            <a:off x="1308100" y="1374775"/>
            <a:ext cx="2286000" cy="835025"/>
          </a:xfrm>
          <a:prstGeom prst="rect">
            <a:avLst/>
          </a:prstGeom>
          <a:noFill/>
          <a:ln w="28575">
            <a:solidFill>
              <a:schemeClr val="tx1"/>
            </a:solidFill>
            <a:miter lim="800000"/>
            <a:headEnd/>
            <a:tailEnd/>
          </a:ln>
        </p:spPr>
      </p:pic>
      <p:sp>
        <p:nvSpPr>
          <p:cNvPr id="467970" name="Rectangle 1026"/>
          <p:cNvSpPr>
            <a:spLocks noGrp="1" noChangeArrowheads="1"/>
          </p:cNvSpPr>
          <p:nvPr>
            <p:ph type="title"/>
          </p:nvPr>
        </p:nvSpPr>
        <p:spPr/>
        <p:txBody>
          <a:bodyPr/>
          <a:lstStyle/>
          <a:p>
            <a:r>
              <a:rPr lang="en-US"/>
              <a:t>Enterprise Manager and the AWR</a:t>
            </a:r>
          </a:p>
        </p:txBody>
      </p:sp>
      <p:cxnSp>
        <p:nvCxnSpPr>
          <p:cNvPr id="467971" name="AutoShape 1027"/>
          <p:cNvCxnSpPr>
            <a:cxnSpLocks noChangeShapeType="1"/>
            <a:stCxn id="467974" idx="3"/>
          </p:cNvCxnSpPr>
          <p:nvPr/>
        </p:nvCxnSpPr>
        <p:spPr bwMode="gray">
          <a:xfrm>
            <a:off x="3492500" y="1765300"/>
            <a:ext cx="1408113" cy="646113"/>
          </a:xfrm>
          <a:prstGeom prst="bentConnector2">
            <a:avLst/>
          </a:prstGeom>
          <a:noFill/>
          <a:ln w="28575">
            <a:solidFill>
              <a:schemeClr val="accent2"/>
            </a:solidFill>
            <a:miter lim="800000"/>
            <a:headEnd type="none" w="sm" len="sm"/>
            <a:tailEnd type="triangle" w="sm" len="sm"/>
          </a:ln>
          <a:effectLst/>
        </p:spPr>
      </p:cxnSp>
      <p:sp>
        <p:nvSpPr>
          <p:cNvPr id="467974" name="Rectangle 1030"/>
          <p:cNvSpPr>
            <a:spLocks noChangeArrowheads="1"/>
          </p:cNvSpPr>
          <p:nvPr/>
        </p:nvSpPr>
        <p:spPr bwMode="gray">
          <a:xfrm>
            <a:off x="1331913" y="1638300"/>
            <a:ext cx="2146300" cy="2540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467976" name="Picture 1032" descr="D:\My_Data\Classes\11g\DBA1\Screenshots\L12AWR.GIF"/>
          <p:cNvPicPr>
            <a:picLocks noChangeAspect="1" noChangeArrowheads="1"/>
          </p:cNvPicPr>
          <p:nvPr/>
        </p:nvPicPr>
        <p:blipFill>
          <a:blip r:embed="rId4" cstate="print"/>
          <a:srcRect/>
          <a:stretch>
            <a:fillRect/>
          </a:stretch>
        </p:blipFill>
        <p:spPr bwMode="gray">
          <a:xfrm>
            <a:off x="1846263" y="2444750"/>
            <a:ext cx="5451475" cy="3771900"/>
          </a:xfrm>
          <a:prstGeom prst="rect">
            <a:avLst/>
          </a:prstGeom>
          <a:noFill/>
          <a:ln w="28575">
            <a:solidFill>
              <a:schemeClr val="tx1"/>
            </a:solidFill>
            <a:miter lim="800000"/>
            <a:headEnd/>
            <a:tailEnd/>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a:t>Managing the AWR</a:t>
            </a:r>
          </a:p>
        </p:txBody>
      </p:sp>
      <p:sp>
        <p:nvSpPr>
          <p:cNvPr id="470019" name="Rectangle 3"/>
          <p:cNvSpPr>
            <a:spLocks noGrp="1" noChangeArrowheads="1"/>
          </p:cNvSpPr>
          <p:nvPr>
            <p:ph type="body" idx="1"/>
          </p:nvPr>
        </p:nvSpPr>
        <p:spPr>
          <a:xfrm>
            <a:off x="609600" y="1905000"/>
            <a:ext cx="7918450" cy="3719513"/>
          </a:xfrm>
        </p:spPr>
        <p:txBody>
          <a:bodyPr/>
          <a:lstStyle/>
          <a:p>
            <a:pPr lvl="1"/>
            <a:r>
              <a:rPr lang="en-US" altLang="en-US"/>
              <a:t>Retention period</a:t>
            </a:r>
          </a:p>
          <a:p>
            <a:pPr lvl="2"/>
            <a:r>
              <a:rPr lang="en-US" altLang="en-US"/>
              <a:t>Default: Eight days</a:t>
            </a:r>
          </a:p>
          <a:p>
            <a:pPr lvl="2"/>
            <a:r>
              <a:rPr lang="en-US" altLang="en-US"/>
              <a:t>Consider storage needs</a:t>
            </a:r>
          </a:p>
          <a:p>
            <a:pPr lvl="1"/>
            <a:r>
              <a:rPr lang="en-US" altLang="en-US"/>
              <a:t>Collection interval</a:t>
            </a:r>
          </a:p>
          <a:p>
            <a:pPr lvl="2"/>
            <a:r>
              <a:rPr lang="en-US" altLang="en-US"/>
              <a:t>Default: 60 minutes</a:t>
            </a:r>
          </a:p>
          <a:p>
            <a:pPr lvl="2"/>
            <a:r>
              <a:rPr lang="en-US" altLang="en-US"/>
              <a:t>Consider storage needs and performance impact</a:t>
            </a:r>
          </a:p>
          <a:p>
            <a:pPr lvl="1"/>
            <a:r>
              <a:rPr lang="en-US" altLang="en-US"/>
              <a:t>Collection level</a:t>
            </a:r>
          </a:p>
          <a:p>
            <a:pPr lvl="2"/>
            <a:r>
              <a:rPr lang="en-US" altLang="en-US"/>
              <a:t>Basic (disables most ADDM functionality) </a:t>
            </a:r>
          </a:p>
          <a:p>
            <a:pPr lvl="2"/>
            <a:r>
              <a:rPr lang="en-US" altLang="en-US"/>
              <a:t>Typical (recommended)</a:t>
            </a:r>
          </a:p>
          <a:p>
            <a:pPr lvl="2"/>
            <a:r>
              <a:rPr lang="en-US" altLang="en-US"/>
              <a:t>All (adds additional SQL tuning information to snapshots)</a:t>
            </a:r>
          </a:p>
        </p:txBody>
      </p:sp>
      <p:pic>
        <p:nvPicPr>
          <p:cNvPr id="470021" name="Picture 5" descr="D:\My_Data\Classes\11g\DBA1\Screenshots\L12EditAWRSetting.gif"/>
          <p:cNvPicPr>
            <a:picLocks noChangeAspect="1" noChangeArrowheads="1"/>
          </p:cNvPicPr>
          <p:nvPr/>
        </p:nvPicPr>
        <p:blipFill>
          <a:blip r:embed="rId3" cstate="print"/>
          <a:srcRect/>
          <a:stretch>
            <a:fillRect/>
          </a:stretch>
        </p:blipFill>
        <p:spPr bwMode="gray">
          <a:xfrm>
            <a:off x="4487863" y="1387475"/>
            <a:ext cx="4332287" cy="2365375"/>
          </a:xfrm>
          <a:prstGeom prst="rect">
            <a:avLst/>
          </a:prstGeom>
          <a:noFill/>
          <a:ln w="28575">
            <a:solidFill>
              <a:schemeClr val="tx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t>Automatic Database </a:t>
            </a:r>
            <a:br>
              <a:rPr lang="en-US"/>
            </a:br>
            <a:r>
              <a:rPr lang="en-US"/>
              <a:t>Diagnostic Monitor (ADDM)</a:t>
            </a:r>
          </a:p>
        </p:txBody>
      </p:sp>
      <p:sp>
        <p:nvSpPr>
          <p:cNvPr id="472067" name="Rectangle 3"/>
          <p:cNvSpPr>
            <a:spLocks noGrp="1" noChangeArrowheads="1"/>
          </p:cNvSpPr>
          <p:nvPr>
            <p:ph type="body" idx="1"/>
          </p:nvPr>
        </p:nvSpPr>
        <p:spPr>
          <a:xfrm>
            <a:off x="609600" y="1676400"/>
            <a:ext cx="7918450" cy="1163638"/>
          </a:xfrm>
        </p:spPr>
        <p:txBody>
          <a:bodyPr/>
          <a:lstStyle/>
          <a:p>
            <a:pPr lvl="1"/>
            <a:r>
              <a:rPr lang="en-US" altLang="en-US"/>
              <a:t>Runs after each AWR snapshot</a:t>
            </a:r>
          </a:p>
          <a:p>
            <a:pPr lvl="1"/>
            <a:r>
              <a:rPr lang="en-US" altLang="en-US"/>
              <a:t>Monitors the instance; detects bottlenecks</a:t>
            </a:r>
          </a:p>
          <a:p>
            <a:pPr lvl="1"/>
            <a:r>
              <a:rPr lang="en-US" altLang="en-US"/>
              <a:t>Stores results in the AWR</a:t>
            </a:r>
          </a:p>
        </p:txBody>
      </p:sp>
      <p:sp>
        <p:nvSpPr>
          <p:cNvPr id="472068" name="AutoShape 4"/>
          <p:cNvSpPr>
            <a:spLocks noChangeArrowheads="1"/>
          </p:cNvSpPr>
          <p:nvPr/>
        </p:nvSpPr>
        <p:spPr bwMode="blackWhite">
          <a:xfrm>
            <a:off x="5715000" y="3048000"/>
            <a:ext cx="2260600" cy="3097213"/>
          </a:xfrm>
          <a:prstGeom prst="roundRect">
            <a:avLst>
              <a:gd name="adj" fmla="val 0"/>
            </a:avLst>
          </a:prstGeom>
          <a:solidFill>
            <a:srgbClr val="FFCCCC"/>
          </a:solidFill>
          <a:ln w="28575">
            <a:solidFill>
              <a:schemeClr val="tx1"/>
            </a:solidFill>
            <a:round/>
            <a:headEnd type="none" w="sm" len="sm"/>
            <a:tailEnd type="none" w="sm" len="sm"/>
          </a:ln>
          <a:effectLst/>
        </p:spPr>
        <p:txBody>
          <a:bodyPr wrap="none" anchor="ctr"/>
          <a:lstStyle/>
          <a:p>
            <a:endParaRPr lang="en-US"/>
          </a:p>
        </p:txBody>
      </p:sp>
      <p:grpSp>
        <p:nvGrpSpPr>
          <p:cNvPr id="472069" name="Group 5"/>
          <p:cNvGrpSpPr>
            <a:grpSpLocks/>
          </p:cNvGrpSpPr>
          <p:nvPr/>
        </p:nvGrpSpPr>
        <p:grpSpPr bwMode="auto">
          <a:xfrm>
            <a:off x="6007100" y="3111500"/>
            <a:ext cx="1701800" cy="1389063"/>
            <a:chOff x="3784" y="1987"/>
            <a:chExt cx="1072" cy="875"/>
          </a:xfrm>
        </p:grpSpPr>
        <p:sp>
          <p:nvSpPr>
            <p:cNvPr id="472070" name="AutoShape 6"/>
            <p:cNvSpPr>
              <a:spLocks noChangeArrowheads="1"/>
            </p:cNvSpPr>
            <p:nvPr/>
          </p:nvSpPr>
          <p:spPr bwMode="blackWhite">
            <a:xfrm>
              <a:off x="3788" y="1987"/>
              <a:ext cx="1068" cy="875"/>
            </a:xfrm>
            <a:prstGeom prst="can">
              <a:avLst>
                <a:gd name="adj" fmla="val 25000"/>
              </a:avLst>
            </a:prstGeom>
            <a:solidFill>
              <a:srgbClr val="FFFFCC"/>
            </a:solidFill>
            <a:ln w="28575">
              <a:solidFill>
                <a:schemeClr val="tx1"/>
              </a:solidFill>
              <a:round/>
              <a:headEnd type="none" w="sm" len="sm"/>
              <a:tailEnd type="none" w="sm" len="sm"/>
            </a:ln>
            <a:effectLst/>
          </p:spPr>
          <p:txBody>
            <a:bodyPr wrap="none" anchor="ctr"/>
            <a:lstStyle/>
            <a:p>
              <a:endParaRPr lang="en-US"/>
            </a:p>
          </p:txBody>
        </p:sp>
        <p:sp>
          <p:nvSpPr>
            <p:cNvPr id="472071" name="Text Box 7"/>
            <p:cNvSpPr txBox="1">
              <a:spLocks noChangeArrowheads="1"/>
            </p:cNvSpPr>
            <p:nvPr/>
          </p:nvSpPr>
          <p:spPr bwMode="blackWhite">
            <a:xfrm>
              <a:off x="3950" y="2602"/>
              <a:ext cx="769" cy="212"/>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charset="0"/>
                </a:rPr>
                <a:t>Snapshots</a:t>
              </a:r>
            </a:p>
          </p:txBody>
        </p:sp>
        <p:sp>
          <p:nvSpPr>
            <p:cNvPr id="472072" name="Oval 8"/>
            <p:cNvSpPr>
              <a:spLocks noChangeArrowheads="1"/>
            </p:cNvSpPr>
            <p:nvPr/>
          </p:nvSpPr>
          <p:spPr bwMode="blackWhite">
            <a:xfrm>
              <a:off x="3792" y="2372"/>
              <a:ext cx="1064" cy="216"/>
            </a:xfrm>
            <a:prstGeom prst="ellipse">
              <a:avLst/>
            </a:prstGeom>
            <a:solidFill>
              <a:srgbClr val="0000FF"/>
            </a:solidFill>
            <a:ln w="28575">
              <a:solidFill>
                <a:schemeClr val="tx1"/>
              </a:solidFill>
              <a:round/>
              <a:headEnd type="none" w="sm" len="sm"/>
              <a:tailEnd type="none" w="sm" len="sm"/>
            </a:ln>
            <a:effectLst/>
          </p:spPr>
          <p:txBody>
            <a:bodyPr wrap="none" anchor="ctr"/>
            <a:lstStyle/>
            <a:p>
              <a:endParaRPr lang="en-US"/>
            </a:p>
          </p:txBody>
        </p:sp>
        <p:sp>
          <p:nvSpPr>
            <p:cNvPr id="472073" name="Oval 9"/>
            <p:cNvSpPr>
              <a:spLocks noChangeArrowheads="1"/>
            </p:cNvSpPr>
            <p:nvPr/>
          </p:nvSpPr>
          <p:spPr bwMode="blackWhite">
            <a:xfrm>
              <a:off x="3792" y="2252"/>
              <a:ext cx="1064" cy="216"/>
            </a:xfrm>
            <a:prstGeom prst="ellipse">
              <a:avLst/>
            </a:prstGeom>
            <a:solidFill>
              <a:srgbClr val="66FFFF"/>
            </a:solidFill>
            <a:ln w="28575">
              <a:solidFill>
                <a:schemeClr val="tx1"/>
              </a:solidFill>
              <a:round/>
              <a:headEnd type="none" w="sm" len="sm"/>
              <a:tailEnd type="none" w="sm" len="sm"/>
            </a:ln>
            <a:effectLst/>
          </p:spPr>
          <p:txBody>
            <a:bodyPr wrap="none" anchor="ctr"/>
            <a:lstStyle/>
            <a:p>
              <a:endParaRPr lang="en-US"/>
            </a:p>
          </p:txBody>
        </p:sp>
        <p:sp>
          <p:nvSpPr>
            <p:cNvPr id="472074" name="Oval 10"/>
            <p:cNvSpPr>
              <a:spLocks noChangeArrowheads="1"/>
            </p:cNvSpPr>
            <p:nvPr/>
          </p:nvSpPr>
          <p:spPr bwMode="blackWhite">
            <a:xfrm>
              <a:off x="3784" y="2124"/>
              <a:ext cx="1064" cy="216"/>
            </a:xfrm>
            <a:prstGeom prst="ellipse">
              <a:avLst/>
            </a:prstGeom>
            <a:solidFill>
              <a:srgbClr val="FFFFCC"/>
            </a:solidFill>
            <a:ln w="28575">
              <a:solidFill>
                <a:schemeClr val="tx1"/>
              </a:solidFill>
              <a:round/>
              <a:headEnd type="none" w="sm" len="sm"/>
              <a:tailEnd type="none" w="sm" len="sm"/>
            </a:ln>
            <a:effectLst/>
          </p:spPr>
          <p:txBody>
            <a:bodyPr wrap="none" anchor="ctr"/>
            <a:lstStyle/>
            <a:p>
              <a:endParaRPr lang="en-US"/>
            </a:p>
          </p:txBody>
        </p:sp>
        <p:sp>
          <p:nvSpPr>
            <p:cNvPr id="472075" name="Oval 11"/>
            <p:cNvSpPr>
              <a:spLocks noChangeArrowheads="1"/>
            </p:cNvSpPr>
            <p:nvPr/>
          </p:nvSpPr>
          <p:spPr bwMode="blackWhite">
            <a:xfrm>
              <a:off x="3792" y="1988"/>
              <a:ext cx="1064" cy="216"/>
            </a:xfrm>
            <a:prstGeom prst="ellipse">
              <a:avLst/>
            </a:prstGeom>
            <a:solidFill>
              <a:srgbClr val="FFFFCC"/>
            </a:solidFill>
            <a:ln w="28575">
              <a:solidFill>
                <a:schemeClr val="tx1"/>
              </a:solidFill>
              <a:round/>
              <a:headEnd type="none" w="sm" len="sm"/>
              <a:tailEnd type="none" w="sm" len="sm"/>
            </a:ln>
            <a:effectLst/>
          </p:spPr>
          <p:txBody>
            <a:bodyPr wrap="none" anchor="ctr"/>
            <a:lstStyle/>
            <a:p>
              <a:endParaRPr lang="en-US"/>
            </a:p>
          </p:txBody>
        </p:sp>
      </p:grpSp>
      <p:sp>
        <p:nvSpPr>
          <p:cNvPr id="472076" name="Text Box 12"/>
          <p:cNvSpPr txBox="1">
            <a:spLocks noChangeArrowheads="1"/>
          </p:cNvSpPr>
          <p:nvPr/>
        </p:nvSpPr>
        <p:spPr bwMode="auto">
          <a:xfrm>
            <a:off x="3602038" y="5124450"/>
            <a:ext cx="8699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ADDM</a:t>
            </a:r>
          </a:p>
        </p:txBody>
      </p:sp>
      <p:sp>
        <p:nvSpPr>
          <p:cNvPr id="472077" name="Rectangle 13"/>
          <p:cNvSpPr>
            <a:spLocks noChangeArrowheads="1"/>
          </p:cNvSpPr>
          <p:nvPr/>
        </p:nvSpPr>
        <p:spPr bwMode="auto">
          <a:xfrm>
            <a:off x="5803900" y="3821113"/>
            <a:ext cx="88900" cy="76200"/>
          </a:xfrm>
          <a:prstGeom prst="rect">
            <a:avLst/>
          </a:prstGeom>
          <a:noFill/>
          <a:ln w="28575">
            <a:noFill/>
            <a:miter lim="800000"/>
            <a:headEnd type="none" w="sm" len="sm"/>
            <a:tailEnd type="none" w="sm" len="sm"/>
          </a:ln>
          <a:effectLst/>
        </p:spPr>
        <p:txBody>
          <a:bodyPr wrap="none" anchor="ctr"/>
          <a:lstStyle/>
          <a:p>
            <a:endParaRPr lang="en-US"/>
          </a:p>
        </p:txBody>
      </p:sp>
      <p:sp>
        <p:nvSpPr>
          <p:cNvPr id="472078" name="Text Box 14"/>
          <p:cNvSpPr txBox="1">
            <a:spLocks noChangeArrowheads="1"/>
          </p:cNvSpPr>
          <p:nvPr/>
        </p:nvSpPr>
        <p:spPr bwMode="auto">
          <a:xfrm>
            <a:off x="6515100" y="5805488"/>
            <a:ext cx="7302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AWR</a:t>
            </a:r>
          </a:p>
        </p:txBody>
      </p:sp>
      <p:sp>
        <p:nvSpPr>
          <p:cNvPr id="472079" name="Rectangle 15"/>
          <p:cNvSpPr>
            <a:spLocks noChangeArrowheads="1"/>
          </p:cNvSpPr>
          <p:nvPr/>
        </p:nvSpPr>
        <p:spPr bwMode="auto">
          <a:xfrm>
            <a:off x="5918200" y="3833813"/>
            <a:ext cx="101600" cy="127000"/>
          </a:xfrm>
          <a:prstGeom prst="rect">
            <a:avLst/>
          </a:prstGeom>
          <a:noFill/>
          <a:ln w="28575">
            <a:noFill/>
            <a:miter lim="800000"/>
            <a:headEnd type="none" w="sm" len="sm"/>
            <a:tailEnd type="none" w="sm" len="sm"/>
          </a:ln>
          <a:effectLst/>
        </p:spPr>
        <p:txBody>
          <a:bodyPr wrap="none" anchor="ctr"/>
          <a:lstStyle/>
          <a:p>
            <a:endParaRPr lang="en-US"/>
          </a:p>
        </p:txBody>
      </p:sp>
      <p:sp>
        <p:nvSpPr>
          <p:cNvPr id="472080" name="Rectangle 16"/>
          <p:cNvSpPr>
            <a:spLocks noChangeArrowheads="1"/>
          </p:cNvSpPr>
          <p:nvPr/>
        </p:nvSpPr>
        <p:spPr bwMode="auto">
          <a:xfrm>
            <a:off x="4394200" y="4659313"/>
            <a:ext cx="88900" cy="127000"/>
          </a:xfrm>
          <a:prstGeom prst="rect">
            <a:avLst/>
          </a:prstGeom>
          <a:noFill/>
          <a:ln w="28575">
            <a:noFill/>
            <a:miter lim="800000"/>
            <a:headEnd type="none" w="sm" len="sm"/>
            <a:tailEnd type="none" w="sm" len="sm"/>
          </a:ln>
          <a:effectLst/>
        </p:spPr>
        <p:txBody>
          <a:bodyPr wrap="none" anchor="ctr"/>
          <a:lstStyle/>
          <a:p>
            <a:endParaRPr lang="en-US"/>
          </a:p>
        </p:txBody>
      </p:sp>
      <p:pic>
        <p:nvPicPr>
          <p:cNvPr id="472081" name="Picture 17" descr="advisor_small"/>
          <p:cNvPicPr>
            <a:picLocks noChangeAspect="1" noChangeArrowheads="1"/>
          </p:cNvPicPr>
          <p:nvPr/>
        </p:nvPicPr>
        <p:blipFill>
          <a:blip r:embed="rId3" cstate="print"/>
          <a:srcRect/>
          <a:stretch>
            <a:fillRect/>
          </a:stretch>
        </p:blipFill>
        <p:spPr bwMode="gray">
          <a:xfrm>
            <a:off x="1143000" y="3983038"/>
            <a:ext cx="1098550" cy="1163637"/>
          </a:xfrm>
          <a:prstGeom prst="rect">
            <a:avLst/>
          </a:prstGeom>
          <a:noFill/>
          <a:ln w="9525">
            <a:solidFill>
              <a:schemeClr val="tx1"/>
            </a:solidFill>
            <a:miter lim="800000"/>
            <a:headEnd/>
            <a:tailEnd/>
          </a:ln>
        </p:spPr>
      </p:pic>
      <p:pic>
        <p:nvPicPr>
          <p:cNvPr id="472082" name="Picture 18" descr="Documents: Identification Cards"/>
          <p:cNvPicPr>
            <a:picLocks noChangeAspect="1" noChangeArrowheads="1"/>
          </p:cNvPicPr>
          <p:nvPr/>
        </p:nvPicPr>
        <p:blipFill>
          <a:blip r:embed="rId4" cstate="print"/>
          <a:srcRect/>
          <a:stretch>
            <a:fillRect/>
          </a:stretch>
        </p:blipFill>
        <p:spPr bwMode="gray">
          <a:xfrm>
            <a:off x="6327775" y="4538663"/>
            <a:ext cx="1104900" cy="952500"/>
          </a:xfrm>
          <a:prstGeom prst="rect">
            <a:avLst/>
          </a:prstGeom>
          <a:noFill/>
        </p:spPr>
      </p:pic>
      <p:sp>
        <p:nvSpPr>
          <p:cNvPr id="472083" name="Text Box 19"/>
          <p:cNvSpPr txBox="1">
            <a:spLocks noChangeArrowheads="1"/>
          </p:cNvSpPr>
          <p:nvPr/>
        </p:nvSpPr>
        <p:spPr bwMode="auto">
          <a:xfrm>
            <a:off x="1371600" y="5124450"/>
            <a:ext cx="5270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EM</a:t>
            </a:r>
          </a:p>
        </p:txBody>
      </p:sp>
      <p:sp>
        <p:nvSpPr>
          <p:cNvPr id="472084" name="Line 20"/>
          <p:cNvSpPr>
            <a:spLocks noChangeShapeType="1"/>
          </p:cNvSpPr>
          <p:nvPr/>
        </p:nvSpPr>
        <p:spPr bwMode="auto">
          <a:xfrm flipH="1">
            <a:off x="2247900" y="4576763"/>
            <a:ext cx="13716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2085" name="Text Box 21"/>
          <p:cNvSpPr txBox="1">
            <a:spLocks noChangeArrowheads="1"/>
          </p:cNvSpPr>
          <p:nvPr/>
        </p:nvSpPr>
        <p:spPr bwMode="auto">
          <a:xfrm>
            <a:off x="5927725" y="5405438"/>
            <a:ext cx="1905000" cy="366712"/>
          </a:xfrm>
          <a:prstGeom prst="rect">
            <a:avLst/>
          </a:prstGeom>
          <a:noFill/>
          <a:ln w="28575">
            <a:noFill/>
            <a:miter lim="800000"/>
            <a:headEnd type="none" w="sm" len="sm"/>
            <a:tailEnd type="none" w="sm" len="sm"/>
          </a:ln>
          <a:effectLst/>
        </p:spPr>
        <p:txBody>
          <a:bodyPr>
            <a:spAutoFit/>
          </a:bodyPr>
          <a:lstStyle/>
          <a:p>
            <a:pPr defTabSz="228600"/>
            <a:r>
              <a:rPr lang="en-US" sz="1800" b="1">
                <a:solidFill>
                  <a:schemeClr val="tx1"/>
                </a:solidFill>
                <a:latin typeface="Arial" charset="0"/>
              </a:rPr>
              <a:t>ADDM results</a:t>
            </a:r>
          </a:p>
        </p:txBody>
      </p:sp>
      <p:sp>
        <p:nvSpPr>
          <p:cNvPr id="472086" name="Line 22"/>
          <p:cNvSpPr>
            <a:spLocks noChangeShapeType="1"/>
          </p:cNvSpPr>
          <p:nvPr/>
        </p:nvSpPr>
        <p:spPr bwMode="auto">
          <a:xfrm>
            <a:off x="4419600" y="4881563"/>
            <a:ext cx="19050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2087" name="Line 23"/>
          <p:cNvSpPr>
            <a:spLocks noChangeShapeType="1"/>
          </p:cNvSpPr>
          <p:nvPr/>
        </p:nvSpPr>
        <p:spPr bwMode="auto">
          <a:xfrm flipH="1">
            <a:off x="4476750" y="4195763"/>
            <a:ext cx="1533525"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472088" name="Picture 24"/>
          <p:cNvPicPr>
            <a:picLocks noChangeAspect="1" noChangeArrowheads="1"/>
          </p:cNvPicPr>
          <p:nvPr/>
        </p:nvPicPr>
        <p:blipFill>
          <a:blip r:embed="rId5" cstate="print">
            <a:lum bright="-6000" contrast="12000"/>
          </a:blip>
          <a:srcRect/>
          <a:stretch>
            <a:fillRect/>
          </a:stretch>
        </p:blipFill>
        <p:spPr bwMode="gray">
          <a:xfrm>
            <a:off x="3641725" y="4152900"/>
            <a:ext cx="796925" cy="822325"/>
          </a:xfrm>
          <a:prstGeom prst="rect">
            <a:avLst/>
          </a:prstGeom>
          <a:solidFill>
            <a:srgbClr val="00C2B0"/>
          </a:solidFill>
          <a:ln w="38100">
            <a:solidFill>
              <a:schemeClr val="hlink"/>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4130" name="Picture 18" descr="D:\My_Data\Classes\11g\DBA1\Screenshots\L12ADDM.GIF"/>
          <p:cNvPicPr>
            <a:picLocks noChangeAspect="1" noChangeArrowheads="1"/>
          </p:cNvPicPr>
          <p:nvPr/>
        </p:nvPicPr>
        <p:blipFill>
          <a:blip r:embed="rId3" cstate="print"/>
          <a:srcRect/>
          <a:stretch>
            <a:fillRect/>
          </a:stretch>
        </p:blipFill>
        <p:spPr bwMode="gray">
          <a:xfrm>
            <a:off x="490538" y="1428750"/>
            <a:ext cx="8240712" cy="4810125"/>
          </a:xfrm>
          <a:prstGeom prst="rect">
            <a:avLst/>
          </a:prstGeom>
          <a:noFill/>
          <a:ln w="28575">
            <a:solidFill>
              <a:schemeClr val="tx1"/>
            </a:solidFill>
            <a:miter lim="800000"/>
            <a:headEnd/>
            <a:tailEnd/>
          </a:ln>
        </p:spPr>
      </p:pic>
      <p:sp>
        <p:nvSpPr>
          <p:cNvPr id="474115" name="Rectangle 3"/>
          <p:cNvSpPr>
            <a:spLocks noGrp="1" noChangeArrowheads="1"/>
          </p:cNvSpPr>
          <p:nvPr>
            <p:ph type="title"/>
          </p:nvPr>
        </p:nvSpPr>
        <p:spPr>
          <a:noFill/>
        </p:spPr>
        <p:txBody>
          <a:bodyPr/>
          <a:lstStyle/>
          <a:p>
            <a:r>
              <a:rPr lang="en-US"/>
              <a:t>ADDM Findings</a:t>
            </a:r>
          </a:p>
        </p:txBody>
      </p:sp>
      <p:sp>
        <p:nvSpPr>
          <p:cNvPr id="474116" name="Rectangle 4"/>
          <p:cNvSpPr>
            <a:spLocks noChangeArrowheads="1"/>
          </p:cNvSpPr>
          <p:nvPr/>
        </p:nvSpPr>
        <p:spPr bwMode="auto">
          <a:xfrm>
            <a:off x="512763" y="5224463"/>
            <a:ext cx="8188325" cy="104775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474117" name="Line 5"/>
          <p:cNvSpPr>
            <a:spLocks noChangeShapeType="1"/>
          </p:cNvSpPr>
          <p:nvPr/>
        </p:nvSpPr>
        <p:spPr bwMode="gray">
          <a:xfrm rot="16200000" flipV="1">
            <a:off x="7205663" y="4017962"/>
            <a:ext cx="234950" cy="3175"/>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474118" name="Oval 6"/>
          <p:cNvSpPr>
            <a:spLocks noChangeArrowheads="1"/>
          </p:cNvSpPr>
          <p:nvPr/>
        </p:nvSpPr>
        <p:spPr bwMode="gray">
          <a:xfrm>
            <a:off x="7277100" y="2289175"/>
            <a:ext cx="415925" cy="415925"/>
          </a:xfrm>
          <a:prstGeom prst="ellipse">
            <a:avLst/>
          </a:prstGeom>
          <a:solidFill>
            <a:schemeClr val="bg1"/>
          </a:solidFill>
          <a:ln w="28575">
            <a:solidFill>
              <a:schemeClr val="accent2"/>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hlink"/>
                </a:solidFill>
                <a:latin typeface="Arial" charset="0"/>
              </a:rPr>
              <a:t>1</a:t>
            </a:r>
          </a:p>
        </p:txBody>
      </p:sp>
      <p:sp>
        <p:nvSpPr>
          <p:cNvPr id="474119" name="Oval 7"/>
          <p:cNvSpPr>
            <a:spLocks noChangeArrowheads="1"/>
          </p:cNvSpPr>
          <p:nvPr/>
        </p:nvSpPr>
        <p:spPr bwMode="gray">
          <a:xfrm>
            <a:off x="6299200" y="3930650"/>
            <a:ext cx="415925" cy="415925"/>
          </a:xfrm>
          <a:prstGeom prst="ellipse">
            <a:avLst/>
          </a:prstGeom>
          <a:solidFill>
            <a:schemeClr val="bg1"/>
          </a:solidFill>
          <a:ln w="28575">
            <a:solidFill>
              <a:schemeClr val="accent2"/>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hlink"/>
                </a:solidFill>
                <a:latin typeface="Arial" charset="0"/>
              </a:rPr>
              <a:t>2</a:t>
            </a:r>
          </a:p>
        </p:txBody>
      </p:sp>
      <p:sp>
        <p:nvSpPr>
          <p:cNvPr id="474120" name="Oval 8"/>
          <p:cNvSpPr>
            <a:spLocks noChangeArrowheads="1"/>
          </p:cNvSpPr>
          <p:nvPr/>
        </p:nvSpPr>
        <p:spPr bwMode="gray">
          <a:xfrm>
            <a:off x="1239838" y="5278438"/>
            <a:ext cx="415925" cy="415925"/>
          </a:xfrm>
          <a:prstGeom prst="ellipse">
            <a:avLst/>
          </a:prstGeom>
          <a:solidFill>
            <a:schemeClr val="bg1"/>
          </a:solidFill>
          <a:ln w="28575">
            <a:solidFill>
              <a:schemeClr val="accent2"/>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hlink"/>
                </a:solidFill>
                <a:latin typeface="Arial" charset="0"/>
              </a:rPr>
              <a:t>3</a:t>
            </a:r>
          </a:p>
        </p:txBody>
      </p:sp>
      <p:sp>
        <p:nvSpPr>
          <p:cNvPr id="474122" name="Rectangle 10"/>
          <p:cNvSpPr>
            <a:spLocks noChangeArrowheads="1"/>
          </p:cNvSpPr>
          <p:nvPr/>
        </p:nvSpPr>
        <p:spPr bwMode="gray">
          <a:xfrm>
            <a:off x="4587875" y="3930650"/>
            <a:ext cx="406400" cy="158750"/>
          </a:xfrm>
          <a:prstGeom prst="rect">
            <a:avLst/>
          </a:prstGeom>
          <a:noFill/>
          <a:ln w="28575">
            <a:solidFill>
              <a:schemeClr val="tx1"/>
            </a:solidFill>
            <a:miter lim="800000"/>
            <a:headEnd/>
            <a:tailEnd/>
          </a:ln>
          <a:effectLst/>
        </p:spPr>
        <p:txBody>
          <a:bodyPr wrap="none" anchor="ctr"/>
          <a:lstStyle/>
          <a:p>
            <a:endParaRPr lang="en-US"/>
          </a:p>
        </p:txBody>
      </p:sp>
      <p:sp>
        <p:nvSpPr>
          <p:cNvPr id="474123" name="Line 11"/>
          <p:cNvSpPr>
            <a:spLocks noChangeShapeType="1"/>
          </p:cNvSpPr>
          <p:nvPr/>
        </p:nvSpPr>
        <p:spPr bwMode="auto">
          <a:xfrm rot="16200000" flipV="1">
            <a:off x="4471988" y="2568575"/>
            <a:ext cx="0" cy="606425"/>
          </a:xfrm>
          <a:prstGeom prst="line">
            <a:avLst/>
          </a:prstGeom>
          <a:noFill/>
          <a:ln w="28575">
            <a:solidFill>
              <a:schemeClr val="tx1"/>
            </a:solidFill>
            <a:round/>
            <a:headEnd type="none" w="sm" len="sm"/>
            <a:tailEnd type="triangle" w="sm" len="sm"/>
          </a:ln>
          <a:effectLst/>
        </p:spPr>
        <p:txBody>
          <a:bodyPr/>
          <a:lstStyle/>
          <a:p>
            <a:endParaRPr lang="en-US"/>
          </a:p>
        </p:txBody>
      </p:sp>
      <p:pic>
        <p:nvPicPr>
          <p:cNvPr id="474125" name="Picture 13" descr="D:\My_Data\Classes\11g\DBA1\Screenshots\L12IconKey.gif"/>
          <p:cNvPicPr>
            <a:picLocks noChangeAspect="1" noChangeArrowheads="1"/>
          </p:cNvPicPr>
          <p:nvPr/>
        </p:nvPicPr>
        <p:blipFill>
          <a:blip r:embed="rId4" cstate="print"/>
          <a:srcRect/>
          <a:stretch>
            <a:fillRect/>
          </a:stretch>
        </p:blipFill>
        <p:spPr bwMode="gray">
          <a:xfrm>
            <a:off x="1760538" y="1179513"/>
            <a:ext cx="2395537" cy="3481387"/>
          </a:xfrm>
          <a:prstGeom prst="rect">
            <a:avLst/>
          </a:prstGeom>
          <a:noFill/>
          <a:ln w="28575">
            <a:solidFill>
              <a:schemeClr val="tx1"/>
            </a:solidFill>
            <a:miter lim="800000"/>
            <a:headEnd/>
            <a:tailEnd/>
          </a:ln>
        </p:spPr>
      </p:pic>
      <p:sp>
        <p:nvSpPr>
          <p:cNvPr id="474126" name="Line 14"/>
          <p:cNvSpPr>
            <a:spLocks noChangeShapeType="1"/>
          </p:cNvSpPr>
          <p:nvPr/>
        </p:nvSpPr>
        <p:spPr bwMode="auto">
          <a:xfrm flipV="1">
            <a:off x="4778375" y="2871788"/>
            <a:ext cx="0" cy="1058862"/>
          </a:xfrm>
          <a:prstGeom prst="line">
            <a:avLst/>
          </a:prstGeom>
          <a:noFill/>
          <a:ln w="28575">
            <a:solidFill>
              <a:schemeClr val="tx1"/>
            </a:solidFill>
            <a:round/>
            <a:headEnd type="none" w="sm" len="sm"/>
            <a:tailEnd type="none" w="sm" len="sm"/>
          </a:ln>
          <a:effectLst/>
        </p:spPr>
        <p:txBody>
          <a:bodyPr/>
          <a:lstStyle/>
          <a:p>
            <a:endParaRPr lang="en-US"/>
          </a:p>
        </p:txBody>
      </p:sp>
      <p:sp>
        <p:nvSpPr>
          <p:cNvPr id="474127" name="Line 15"/>
          <p:cNvSpPr>
            <a:spLocks noChangeShapeType="1"/>
          </p:cNvSpPr>
          <p:nvPr/>
        </p:nvSpPr>
        <p:spPr bwMode="gray">
          <a:xfrm flipH="1" flipV="1">
            <a:off x="7061200" y="2495550"/>
            <a:ext cx="203200" cy="0"/>
          </a:xfrm>
          <a:prstGeom prst="line">
            <a:avLst/>
          </a:prstGeom>
          <a:noFill/>
          <a:ln w="28575">
            <a:solidFill>
              <a:schemeClr val="accent2"/>
            </a:solidFill>
            <a:round/>
            <a:headEnd type="none" w="sm" len="sm"/>
            <a:tailEnd type="none" w="sm" len="sm"/>
          </a:ln>
          <a:effectLst/>
        </p:spPr>
        <p:txBody>
          <a:bodyPr/>
          <a:lstStyle/>
          <a:p>
            <a:endParaRPr lang="en-US"/>
          </a:p>
        </p:txBody>
      </p:sp>
      <p:sp>
        <p:nvSpPr>
          <p:cNvPr id="474128" name="Line 16"/>
          <p:cNvSpPr>
            <a:spLocks noChangeShapeType="1"/>
          </p:cNvSpPr>
          <p:nvPr/>
        </p:nvSpPr>
        <p:spPr bwMode="gray">
          <a:xfrm>
            <a:off x="7059613" y="2492375"/>
            <a:ext cx="1587" cy="55245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474129" name="Line 17"/>
          <p:cNvSpPr>
            <a:spLocks noChangeShapeType="1"/>
          </p:cNvSpPr>
          <p:nvPr/>
        </p:nvSpPr>
        <p:spPr bwMode="gray">
          <a:xfrm flipH="1" flipV="1">
            <a:off x="6705600" y="4129088"/>
            <a:ext cx="622300" cy="0"/>
          </a:xfrm>
          <a:prstGeom prst="line">
            <a:avLst/>
          </a:prstGeom>
          <a:noFill/>
          <a:ln w="28575">
            <a:solidFill>
              <a:schemeClr val="accent2"/>
            </a:solidFill>
            <a:round/>
            <a:headEnd type="none" w="sm" len="sm"/>
            <a:tailEnd type="none" w="sm" len="sm"/>
          </a:ln>
          <a:effec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Rectangle 4"/>
          <p:cNvSpPr>
            <a:spLocks noGrp="1" noChangeArrowheads="1"/>
          </p:cNvSpPr>
          <p:nvPr>
            <p:ph type="title"/>
          </p:nvPr>
        </p:nvSpPr>
        <p:spPr/>
        <p:txBody>
          <a:bodyPr/>
          <a:lstStyle/>
          <a:p>
            <a:r>
              <a:rPr lang="en-US"/>
              <a:t>Objectives</a:t>
            </a:r>
          </a:p>
        </p:txBody>
      </p:sp>
      <p:sp>
        <p:nvSpPr>
          <p:cNvPr id="305157" name="Rectangle 5"/>
          <p:cNvSpPr>
            <a:spLocks noGrp="1" noChangeArrowheads="1"/>
          </p:cNvSpPr>
          <p:nvPr>
            <p:ph type="body" idx="1"/>
          </p:nvPr>
        </p:nvSpPr>
        <p:spPr>
          <a:xfrm>
            <a:off x="609600" y="1676400"/>
            <a:ext cx="7918450" cy="3506788"/>
          </a:xfrm>
        </p:spPr>
        <p:txBody>
          <a:bodyPr/>
          <a:lstStyle/>
          <a:p>
            <a:r>
              <a:rPr lang="en-US"/>
              <a:t>After completing this lesson, you should be able to:</a:t>
            </a:r>
          </a:p>
          <a:p>
            <a:pPr lvl="1"/>
            <a:r>
              <a:rPr lang="en-US"/>
              <a:t>Manage optimizer statistics</a:t>
            </a:r>
          </a:p>
          <a:p>
            <a:pPr lvl="1"/>
            <a:r>
              <a:rPr lang="en-US"/>
              <a:t>Manage the Automatic Workload Repository (AWR)</a:t>
            </a:r>
          </a:p>
          <a:p>
            <a:pPr lvl="1"/>
            <a:r>
              <a:rPr lang="en-US"/>
              <a:t>Use the Automatic Database Diagnostic Monitor (ADDM)</a:t>
            </a:r>
          </a:p>
          <a:p>
            <a:pPr lvl="1"/>
            <a:r>
              <a:rPr lang="en-US"/>
              <a:t>Use advisors and checkers</a:t>
            </a:r>
          </a:p>
          <a:p>
            <a:pPr lvl="1"/>
            <a:r>
              <a:rPr lang="en-US"/>
              <a:t>Set alert thresholds </a:t>
            </a:r>
          </a:p>
          <a:p>
            <a:pPr lvl="1"/>
            <a:r>
              <a:rPr lang="en-US"/>
              <a:t>Use server-generated alerts</a:t>
            </a:r>
          </a:p>
          <a:p>
            <a:pPr lvl="1"/>
            <a:r>
              <a:rPr lang="en-US"/>
              <a:t>Use automated tasks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6165" name="Picture 5" descr="D:\My_Data\Classes\11g\DBA1\Screenshots\L12ADDMFinding.gif"/>
          <p:cNvPicPr>
            <a:picLocks noChangeAspect="1" noChangeArrowheads="1"/>
          </p:cNvPicPr>
          <p:nvPr/>
        </p:nvPicPr>
        <p:blipFill>
          <a:blip r:embed="rId3" cstate="print"/>
          <a:srcRect/>
          <a:stretch>
            <a:fillRect/>
          </a:stretch>
        </p:blipFill>
        <p:spPr bwMode="gray">
          <a:xfrm>
            <a:off x="285750" y="1412875"/>
            <a:ext cx="8572500" cy="4819650"/>
          </a:xfrm>
          <a:prstGeom prst="rect">
            <a:avLst/>
          </a:prstGeom>
          <a:noFill/>
          <a:ln w="28575">
            <a:solidFill>
              <a:schemeClr val="tx1"/>
            </a:solidFill>
            <a:miter lim="800000"/>
            <a:headEnd/>
            <a:tailEnd/>
          </a:ln>
        </p:spPr>
      </p:pic>
      <p:sp>
        <p:nvSpPr>
          <p:cNvPr id="476163" name="Rectangle 3"/>
          <p:cNvSpPr>
            <a:spLocks noGrp="1" noChangeArrowheads="1"/>
          </p:cNvSpPr>
          <p:nvPr>
            <p:ph type="title"/>
          </p:nvPr>
        </p:nvSpPr>
        <p:spPr>
          <a:noFill/>
        </p:spPr>
        <p:txBody>
          <a:bodyPr/>
          <a:lstStyle/>
          <a:p>
            <a:r>
              <a:rPr lang="en-US"/>
              <a:t>ADDM Recommendations</a:t>
            </a:r>
          </a:p>
        </p:txBody>
      </p:sp>
      <p:sp>
        <p:nvSpPr>
          <p:cNvPr id="476164" name="Rectangle 4"/>
          <p:cNvSpPr>
            <a:spLocks noChangeArrowheads="1"/>
          </p:cNvSpPr>
          <p:nvPr/>
        </p:nvSpPr>
        <p:spPr bwMode="gray">
          <a:xfrm>
            <a:off x="995363" y="3416300"/>
            <a:ext cx="7737475" cy="53975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noFill/>
        </p:spPr>
        <p:txBody>
          <a:bodyPr/>
          <a:lstStyle/>
          <a:p>
            <a:r>
              <a:rPr lang="en-US"/>
              <a:t>Advisory Framework</a:t>
            </a:r>
          </a:p>
        </p:txBody>
      </p:sp>
      <p:sp>
        <p:nvSpPr>
          <p:cNvPr id="478211" name="Text Box 3"/>
          <p:cNvSpPr txBox="1">
            <a:spLocks noChangeArrowheads="1"/>
          </p:cNvSpPr>
          <p:nvPr/>
        </p:nvSpPr>
        <p:spPr bwMode="blackWhite">
          <a:xfrm>
            <a:off x="922338" y="1362075"/>
            <a:ext cx="898525" cy="685800"/>
          </a:xfrm>
          <a:prstGeom prst="rect">
            <a:avLst/>
          </a:prstGeom>
          <a:solidFill>
            <a:srgbClr val="99FF99"/>
          </a:solidFill>
          <a:ln w="28575">
            <a:solidFill>
              <a:schemeClr val="tx1"/>
            </a:solidFill>
            <a:miter lim="800000"/>
            <a:headEnd type="none" w="sm" len="sm"/>
            <a:tailEnd type="none" w="sm" len="sm"/>
          </a:ln>
          <a:effectLst/>
        </p:spPr>
        <p:txBody>
          <a:bodyPr anchor="ctr" anchorCtr="1"/>
          <a:lstStyle/>
          <a:p>
            <a:pPr defTabSz="228600"/>
            <a:r>
              <a:rPr lang="en-US" sz="1800" b="1">
                <a:solidFill>
                  <a:schemeClr val="tx1"/>
                </a:solidFill>
                <a:latin typeface="Arial" charset="0"/>
              </a:rPr>
              <a:t>ADDM</a:t>
            </a:r>
          </a:p>
        </p:txBody>
      </p:sp>
      <p:sp>
        <p:nvSpPr>
          <p:cNvPr id="478212" name="Text Box 4"/>
          <p:cNvSpPr txBox="1">
            <a:spLocks noChangeArrowheads="1"/>
          </p:cNvSpPr>
          <p:nvPr/>
        </p:nvSpPr>
        <p:spPr bwMode="blackWhite">
          <a:xfrm>
            <a:off x="2295525" y="1362075"/>
            <a:ext cx="1600200" cy="669925"/>
          </a:xfrm>
          <a:prstGeom prst="rect">
            <a:avLst/>
          </a:prstGeom>
          <a:solidFill>
            <a:srgbClr val="FFCCFF"/>
          </a:solidFill>
          <a:ln w="28575">
            <a:solidFill>
              <a:schemeClr val="tx1"/>
            </a:solidFill>
            <a:miter lim="800000"/>
            <a:headEnd type="none" w="sm" len="sm"/>
            <a:tailEnd type="none" w="sm" len="sm"/>
          </a:ln>
          <a:effectLst/>
        </p:spPr>
        <p:txBody>
          <a:bodyPr>
            <a:spAutoFit/>
          </a:bodyPr>
          <a:lstStyle/>
          <a:p>
            <a:pPr defTabSz="228600"/>
            <a:r>
              <a:rPr lang="en-US" sz="1800" b="1">
                <a:solidFill>
                  <a:schemeClr val="tx1"/>
                </a:solidFill>
                <a:latin typeface="Arial" charset="0"/>
              </a:rPr>
              <a:t>SQL Tuning Advisor</a:t>
            </a:r>
          </a:p>
        </p:txBody>
      </p:sp>
      <p:sp>
        <p:nvSpPr>
          <p:cNvPr id="478213" name="Text Box 5"/>
          <p:cNvSpPr txBox="1">
            <a:spLocks noChangeArrowheads="1"/>
          </p:cNvSpPr>
          <p:nvPr/>
        </p:nvSpPr>
        <p:spPr bwMode="blackWhite">
          <a:xfrm>
            <a:off x="2295525" y="2189163"/>
            <a:ext cx="1600200" cy="669925"/>
          </a:xfrm>
          <a:prstGeom prst="rect">
            <a:avLst/>
          </a:prstGeom>
          <a:solidFill>
            <a:srgbClr val="FFCCFF"/>
          </a:solidFill>
          <a:ln w="28575">
            <a:solidFill>
              <a:schemeClr val="tx1"/>
            </a:solidFill>
            <a:miter lim="800000"/>
            <a:headEnd type="none" w="sm" len="sm"/>
            <a:tailEnd type="none" w="sm" len="sm"/>
          </a:ln>
          <a:effectLst/>
        </p:spPr>
        <p:txBody>
          <a:bodyPr>
            <a:spAutoFit/>
          </a:bodyPr>
          <a:lstStyle/>
          <a:p>
            <a:pPr defTabSz="228600"/>
            <a:r>
              <a:rPr lang="en-US" sz="1800" b="1">
                <a:solidFill>
                  <a:schemeClr val="tx1"/>
                </a:solidFill>
                <a:latin typeface="Arial" charset="0"/>
              </a:rPr>
              <a:t>SQL Access Advisor</a:t>
            </a:r>
          </a:p>
        </p:txBody>
      </p:sp>
      <p:sp>
        <p:nvSpPr>
          <p:cNvPr id="478214" name="Text Box 6"/>
          <p:cNvSpPr txBox="1">
            <a:spLocks noChangeArrowheads="1"/>
          </p:cNvSpPr>
          <p:nvPr/>
        </p:nvSpPr>
        <p:spPr bwMode="blackWhite">
          <a:xfrm>
            <a:off x="2295525" y="3017838"/>
            <a:ext cx="1600200" cy="669925"/>
          </a:xfrm>
          <a:prstGeom prst="rect">
            <a:avLst/>
          </a:prstGeom>
          <a:solidFill>
            <a:srgbClr val="FFFFCC"/>
          </a:solidFill>
          <a:ln w="28575">
            <a:solidFill>
              <a:schemeClr val="tx1"/>
            </a:solidFill>
            <a:miter lim="800000"/>
            <a:headEnd type="none" w="sm" len="sm"/>
            <a:tailEnd type="none" w="sm" len="sm"/>
          </a:ln>
          <a:effectLst/>
        </p:spPr>
        <p:txBody>
          <a:bodyPr>
            <a:spAutoFit/>
          </a:bodyPr>
          <a:lstStyle/>
          <a:p>
            <a:pPr defTabSz="228600"/>
            <a:r>
              <a:rPr lang="en-US" sz="1800" b="1">
                <a:solidFill>
                  <a:schemeClr val="tx1"/>
                </a:solidFill>
                <a:latin typeface="Arial" charset="0"/>
              </a:rPr>
              <a:t>Memory Advisor</a:t>
            </a:r>
          </a:p>
        </p:txBody>
      </p:sp>
      <p:sp>
        <p:nvSpPr>
          <p:cNvPr id="478215" name="Text Box 7"/>
          <p:cNvSpPr txBox="1">
            <a:spLocks noChangeArrowheads="1"/>
          </p:cNvSpPr>
          <p:nvPr/>
        </p:nvSpPr>
        <p:spPr bwMode="blackWhite">
          <a:xfrm>
            <a:off x="2295525" y="4938713"/>
            <a:ext cx="1600200" cy="395287"/>
          </a:xfrm>
          <a:prstGeom prst="rect">
            <a:avLst/>
          </a:prstGeom>
          <a:solidFill>
            <a:srgbClr val="CCECFF"/>
          </a:solidFill>
          <a:ln w="28575">
            <a:solidFill>
              <a:schemeClr val="tx1"/>
            </a:solidFill>
            <a:miter lim="800000"/>
            <a:headEnd type="none" w="sm" len="sm"/>
            <a:tailEnd type="none" w="sm" len="sm"/>
          </a:ln>
          <a:effectLst/>
        </p:spPr>
        <p:txBody>
          <a:bodyPr>
            <a:spAutoFit/>
          </a:bodyPr>
          <a:lstStyle/>
          <a:p>
            <a:pPr defTabSz="228600"/>
            <a:r>
              <a:rPr lang="en-US" sz="1800" b="1">
                <a:solidFill>
                  <a:schemeClr val="tx1"/>
                </a:solidFill>
                <a:latin typeface="Arial" charset="0"/>
              </a:rPr>
              <a:t>Space</a:t>
            </a:r>
          </a:p>
        </p:txBody>
      </p:sp>
      <p:sp>
        <p:nvSpPr>
          <p:cNvPr id="478217" name="Text Box 9"/>
          <p:cNvSpPr txBox="1">
            <a:spLocks noChangeArrowheads="1"/>
          </p:cNvSpPr>
          <p:nvPr/>
        </p:nvSpPr>
        <p:spPr bwMode="blackWhite">
          <a:xfrm>
            <a:off x="4892675" y="3371850"/>
            <a:ext cx="874713" cy="668338"/>
          </a:xfrm>
          <a:prstGeom prst="rect">
            <a:avLst/>
          </a:prstGeom>
          <a:solidFill>
            <a:srgbClr val="FFFF99"/>
          </a:solidFill>
          <a:ln w="28575">
            <a:solidFill>
              <a:schemeClr val="tx1"/>
            </a:solidFill>
            <a:miter lim="800000"/>
            <a:headEnd type="none" w="sm" len="sm"/>
            <a:tailEnd type="none" w="sm" len="sm"/>
          </a:ln>
          <a:effectLst/>
        </p:spPr>
        <p:txBody>
          <a:bodyPr wrap="none" anchor="ctr" anchorCtr="1"/>
          <a:lstStyle/>
          <a:p>
            <a:pPr defTabSz="228600"/>
            <a:r>
              <a:rPr lang="en-US" sz="1600" b="1">
                <a:solidFill>
                  <a:schemeClr val="tx1"/>
                </a:solidFill>
                <a:latin typeface="Arial" charset="0"/>
              </a:rPr>
              <a:t>SGA</a:t>
            </a:r>
          </a:p>
          <a:p>
            <a:pPr defTabSz="228600"/>
            <a:r>
              <a:rPr lang="en-US" sz="1600" b="1">
                <a:solidFill>
                  <a:schemeClr val="tx1"/>
                </a:solidFill>
                <a:latin typeface="Arial" charset="0"/>
              </a:rPr>
              <a:t>Advisor</a:t>
            </a:r>
          </a:p>
        </p:txBody>
      </p:sp>
      <p:sp>
        <p:nvSpPr>
          <p:cNvPr id="478218" name="Text Box 10"/>
          <p:cNvSpPr txBox="1">
            <a:spLocks noChangeArrowheads="1"/>
          </p:cNvSpPr>
          <p:nvPr/>
        </p:nvSpPr>
        <p:spPr bwMode="blackWhite">
          <a:xfrm>
            <a:off x="5772150" y="4767263"/>
            <a:ext cx="2419350" cy="325437"/>
          </a:xfrm>
          <a:prstGeom prst="rect">
            <a:avLst/>
          </a:prstGeom>
          <a:solidFill>
            <a:srgbClr val="CCECFF"/>
          </a:solidFill>
          <a:ln w="28575">
            <a:solidFill>
              <a:schemeClr val="tx1"/>
            </a:solidFill>
            <a:miter lim="800000"/>
            <a:headEnd type="none" w="sm" len="sm"/>
            <a:tailEnd type="none" w="sm" len="sm"/>
          </a:ln>
          <a:effectLst/>
        </p:spPr>
        <p:txBody>
          <a:bodyPr anchor="ctr"/>
          <a:lstStyle/>
          <a:p>
            <a:pPr defTabSz="228600"/>
            <a:r>
              <a:rPr lang="en-US" sz="1600" b="1">
                <a:solidFill>
                  <a:schemeClr val="tx1"/>
                </a:solidFill>
                <a:latin typeface="Arial" charset="0"/>
              </a:rPr>
              <a:t>Segment Advisor</a:t>
            </a:r>
          </a:p>
        </p:txBody>
      </p:sp>
      <p:sp>
        <p:nvSpPr>
          <p:cNvPr id="478219" name="Text Box 11"/>
          <p:cNvSpPr txBox="1">
            <a:spLocks noChangeArrowheads="1"/>
          </p:cNvSpPr>
          <p:nvPr/>
        </p:nvSpPr>
        <p:spPr bwMode="blackWhite">
          <a:xfrm>
            <a:off x="5772150" y="5200650"/>
            <a:ext cx="2419350" cy="342900"/>
          </a:xfrm>
          <a:prstGeom prst="rect">
            <a:avLst/>
          </a:prstGeom>
          <a:solidFill>
            <a:srgbClr val="CCECFF"/>
          </a:solidFill>
          <a:ln w="28575">
            <a:solidFill>
              <a:schemeClr val="tx1"/>
            </a:solidFill>
            <a:miter lim="800000"/>
            <a:headEnd type="none" w="sm" len="sm"/>
            <a:tailEnd type="none" w="sm" len="sm"/>
          </a:ln>
          <a:effectLst/>
        </p:spPr>
        <p:txBody>
          <a:bodyPr anchor="ctr"/>
          <a:lstStyle/>
          <a:p>
            <a:pPr defTabSz="228600"/>
            <a:r>
              <a:rPr lang="en-US" sz="1600" b="1">
                <a:solidFill>
                  <a:schemeClr val="tx1"/>
                </a:solidFill>
                <a:latin typeface="Arial" charset="0"/>
              </a:rPr>
              <a:t>Undo Advisor</a:t>
            </a:r>
          </a:p>
        </p:txBody>
      </p:sp>
      <p:sp>
        <p:nvSpPr>
          <p:cNvPr id="478220" name="Text Box 12"/>
          <p:cNvSpPr txBox="1">
            <a:spLocks noChangeArrowheads="1"/>
          </p:cNvSpPr>
          <p:nvPr/>
        </p:nvSpPr>
        <p:spPr bwMode="blackWhite">
          <a:xfrm>
            <a:off x="6608763" y="1397000"/>
            <a:ext cx="1582737" cy="658813"/>
          </a:xfrm>
          <a:prstGeom prst="rect">
            <a:avLst/>
          </a:prstGeom>
          <a:solidFill>
            <a:srgbClr val="FFFF99"/>
          </a:solidFill>
          <a:ln w="28575">
            <a:solidFill>
              <a:schemeClr val="tx1"/>
            </a:solidFill>
            <a:miter lim="800000"/>
            <a:headEnd type="none" w="sm" len="sm"/>
            <a:tailEnd type="none" w="sm" len="sm"/>
          </a:ln>
          <a:effectLst/>
        </p:spPr>
        <p:txBody>
          <a:bodyPr>
            <a:spAutoFit/>
          </a:bodyPr>
          <a:lstStyle/>
          <a:p>
            <a:pPr defTabSz="228600"/>
            <a:r>
              <a:rPr lang="en-US" sz="1600" b="1">
                <a:solidFill>
                  <a:schemeClr val="tx1"/>
                </a:solidFill>
                <a:latin typeface="Arial" charset="0"/>
              </a:rPr>
              <a:t>Buffer Cache</a:t>
            </a:r>
          </a:p>
          <a:p>
            <a:pPr defTabSz="228600"/>
            <a:r>
              <a:rPr lang="en-US" sz="1600" b="1">
                <a:solidFill>
                  <a:schemeClr val="tx1"/>
                </a:solidFill>
                <a:latin typeface="Arial" charset="0"/>
              </a:rPr>
              <a:t>Advisor</a:t>
            </a:r>
          </a:p>
        </p:txBody>
      </p:sp>
      <p:sp>
        <p:nvSpPr>
          <p:cNvPr id="478221" name="Text Box 13"/>
          <p:cNvSpPr txBox="1">
            <a:spLocks noChangeArrowheads="1"/>
          </p:cNvSpPr>
          <p:nvPr/>
        </p:nvSpPr>
        <p:spPr bwMode="blackWhite">
          <a:xfrm>
            <a:off x="6608763" y="2236788"/>
            <a:ext cx="1563687" cy="658812"/>
          </a:xfrm>
          <a:prstGeom prst="rect">
            <a:avLst/>
          </a:prstGeom>
          <a:solidFill>
            <a:srgbClr val="FFFF99"/>
          </a:solidFill>
          <a:ln w="28575">
            <a:solidFill>
              <a:schemeClr val="tx1"/>
            </a:solidFill>
            <a:miter lim="800000"/>
            <a:headEnd type="none" w="sm" len="sm"/>
            <a:tailEnd type="none" w="sm" len="sm"/>
          </a:ln>
          <a:effectLst/>
        </p:spPr>
        <p:txBody>
          <a:bodyPr>
            <a:spAutoFit/>
          </a:bodyPr>
          <a:lstStyle/>
          <a:p>
            <a:pPr defTabSz="228600"/>
            <a:r>
              <a:rPr lang="en-US" sz="1600" b="1">
                <a:solidFill>
                  <a:schemeClr val="tx1"/>
                </a:solidFill>
                <a:latin typeface="Arial" charset="0"/>
              </a:rPr>
              <a:t>Shared Pool</a:t>
            </a:r>
          </a:p>
          <a:p>
            <a:pPr defTabSz="228600"/>
            <a:r>
              <a:rPr lang="en-US" sz="1600" b="1">
                <a:solidFill>
                  <a:schemeClr val="tx1"/>
                </a:solidFill>
                <a:latin typeface="Arial" charset="0"/>
              </a:rPr>
              <a:t>Advisor</a:t>
            </a:r>
          </a:p>
        </p:txBody>
      </p:sp>
      <p:cxnSp>
        <p:nvCxnSpPr>
          <p:cNvPr id="478225" name="AutoShape 17"/>
          <p:cNvCxnSpPr>
            <a:cxnSpLocks noChangeShapeType="1"/>
            <a:stCxn id="478215" idx="3"/>
            <a:endCxn id="478218" idx="1"/>
          </p:cNvCxnSpPr>
          <p:nvPr/>
        </p:nvCxnSpPr>
        <p:spPr bwMode="blackWhite">
          <a:xfrm flipV="1">
            <a:off x="3910013" y="4930775"/>
            <a:ext cx="1847850" cy="206375"/>
          </a:xfrm>
          <a:prstGeom prst="bentConnector3">
            <a:avLst>
              <a:gd name="adj1" fmla="val 50000"/>
            </a:avLst>
          </a:prstGeom>
          <a:noFill/>
          <a:ln w="28575">
            <a:solidFill>
              <a:schemeClr val="tx1"/>
            </a:solidFill>
            <a:miter lim="800000"/>
            <a:headEnd type="none" w="sm" len="sm"/>
            <a:tailEnd type="triangle" w="sm" len="sm"/>
          </a:ln>
          <a:effectLst/>
        </p:spPr>
      </p:cxnSp>
      <p:cxnSp>
        <p:nvCxnSpPr>
          <p:cNvPr id="478226" name="AutoShape 18"/>
          <p:cNvCxnSpPr>
            <a:cxnSpLocks noChangeShapeType="1"/>
            <a:stCxn id="478215" idx="3"/>
            <a:endCxn id="478219" idx="1"/>
          </p:cNvCxnSpPr>
          <p:nvPr/>
        </p:nvCxnSpPr>
        <p:spPr bwMode="blackWhite">
          <a:xfrm>
            <a:off x="3910013" y="5137150"/>
            <a:ext cx="1847850" cy="234950"/>
          </a:xfrm>
          <a:prstGeom prst="bentConnector3">
            <a:avLst>
              <a:gd name="adj1" fmla="val 50000"/>
            </a:avLst>
          </a:prstGeom>
          <a:noFill/>
          <a:ln w="28575">
            <a:solidFill>
              <a:schemeClr val="tx1"/>
            </a:solidFill>
            <a:miter lim="800000"/>
            <a:headEnd type="none" w="sm" len="sm"/>
            <a:tailEnd type="triangle" w="sm" len="sm"/>
          </a:ln>
          <a:effectLst/>
        </p:spPr>
      </p:cxnSp>
      <p:cxnSp>
        <p:nvCxnSpPr>
          <p:cNvPr id="478228" name="AutoShape 20"/>
          <p:cNvCxnSpPr>
            <a:cxnSpLocks noChangeShapeType="1"/>
            <a:stCxn id="478211" idx="3"/>
            <a:endCxn id="478214" idx="1"/>
          </p:cNvCxnSpPr>
          <p:nvPr/>
        </p:nvCxnSpPr>
        <p:spPr bwMode="blackWhite">
          <a:xfrm>
            <a:off x="1835150" y="1704975"/>
            <a:ext cx="446088" cy="1647825"/>
          </a:xfrm>
          <a:prstGeom prst="bentConnector3">
            <a:avLst>
              <a:gd name="adj1" fmla="val 49824"/>
            </a:avLst>
          </a:prstGeom>
          <a:noFill/>
          <a:ln w="28575">
            <a:solidFill>
              <a:schemeClr val="tx1"/>
            </a:solidFill>
            <a:miter lim="800000"/>
            <a:headEnd type="none" w="sm" len="sm"/>
            <a:tailEnd type="triangle" w="sm" len="sm"/>
          </a:ln>
          <a:effectLst/>
        </p:spPr>
      </p:cxnSp>
      <p:cxnSp>
        <p:nvCxnSpPr>
          <p:cNvPr id="478229" name="AutoShape 21"/>
          <p:cNvCxnSpPr>
            <a:cxnSpLocks noChangeShapeType="1"/>
            <a:stCxn id="478211" idx="3"/>
            <a:endCxn id="478213" idx="1"/>
          </p:cNvCxnSpPr>
          <p:nvPr/>
        </p:nvCxnSpPr>
        <p:spPr bwMode="blackWhite">
          <a:xfrm>
            <a:off x="1835150" y="1704975"/>
            <a:ext cx="446088" cy="819150"/>
          </a:xfrm>
          <a:prstGeom prst="bentConnector3">
            <a:avLst>
              <a:gd name="adj1" fmla="val 49824"/>
            </a:avLst>
          </a:prstGeom>
          <a:noFill/>
          <a:ln w="28575">
            <a:solidFill>
              <a:schemeClr val="tx1"/>
            </a:solidFill>
            <a:miter lim="800000"/>
            <a:headEnd type="none" w="sm" len="sm"/>
            <a:tailEnd type="triangle" w="sm" len="sm"/>
          </a:ln>
          <a:effectLst/>
        </p:spPr>
      </p:cxnSp>
      <p:cxnSp>
        <p:nvCxnSpPr>
          <p:cNvPr id="478230" name="AutoShape 22"/>
          <p:cNvCxnSpPr>
            <a:cxnSpLocks noChangeShapeType="1"/>
            <a:stCxn id="478211" idx="3"/>
            <a:endCxn id="478235" idx="1"/>
          </p:cNvCxnSpPr>
          <p:nvPr/>
        </p:nvCxnSpPr>
        <p:spPr bwMode="blackWhite">
          <a:xfrm>
            <a:off x="1835150" y="1704975"/>
            <a:ext cx="446088" cy="4327525"/>
          </a:xfrm>
          <a:prstGeom prst="bentConnector3">
            <a:avLst>
              <a:gd name="adj1" fmla="val 49824"/>
            </a:avLst>
          </a:prstGeom>
          <a:noFill/>
          <a:ln w="28575">
            <a:solidFill>
              <a:schemeClr val="tx1"/>
            </a:solidFill>
            <a:miter lim="800000"/>
            <a:headEnd type="none" w="sm" len="sm"/>
            <a:tailEnd type="triangle" w="sm" len="sm"/>
          </a:ln>
          <a:effectLst/>
        </p:spPr>
      </p:cxnSp>
      <p:cxnSp>
        <p:nvCxnSpPr>
          <p:cNvPr id="478231" name="AutoShape 23"/>
          <p:cNvCxnSpPr>
            <a:cxnSpLocks noChangeShapeType="1"/>
            <a:stCxn id="478212" idx="3"/>
            <a:endCxn id="478213" idx="3"/>
          </p:cNvCxnSpPr>
          <p:nvPr/>
        </p:nvCxnSpPr>
        <p:spPr bwMode="blackWhite">
          <a:xfrm>
            <a:off x="3910013" y="1697038"/>
            <a:ext cx="1587" cy="827087"/>
          </a:xfrm>
          <a:prstGeom prst="bentConnector3">
            <a:avLst>
              <a:gd name="adj1" fmla="val 13500000"/>
            </a:avLst>
          </a:prstGeom>
          <a:noFill/>
          <a:ln w="28575">
            <a:solidFill>
              <a:schemeClr val="tx1"/>
            </a:solidFill>
            <a:prstDash val="sysDot"/>
            <a:miter lim="800000"/>
            <a:headEnd type="triangle" w="sm" len="sm"/>
            <a:tailEnd type="triangle" w="sm" len="sm"/>
          </a:ln>
          <a:effectLst/>
        </p:spPr>
      </p:cxnSp>
      <p:sp>
        <p:nvSpPr>
          <p:cNvPr id="478235" name="Text Box 27"/>
          <p:cNvSpPr txBox="1">
            <a:spLocks noChangeArrowheads="1"/>
          </p:cNvSpPr>
          <p:nvPr/>
        </p:nvSpPr>
        <p:spPr bwMode="blackWhite">
          <a:xfrm>
            <a:off x="2295525" y="5834063"/>
            <a:ext cx="1600200" cy="395287"/>
          </a:xfrm>
          <a:prstGeom prst="rect">
            <a:avLst/>
          </a:prstGeom>
          <a:solidFill>
            <a:srgbClr val="CCCCFF"/>
          </a:solidFill>
          <a:ln w="28575">
            <a:solidFill>
              <a:schemeClr val="tx1"/>
            </a:solidFill>
            <a:miter lim="800000"/>
            <a:headEnd type="none" w="sm" len="sm"/>
            <a:tailEnd type="none" w="sm" len="sm"/>
          </a:ln>
          <a:effectLst/>
        </p:spPr>
        <p:txBody>
          <a:bodyPr>
            <a:spAutoFit/>
          </a:bodyPr>
          <a:lstStyle/>
          <a:p>
            <a:pPr defTabSz="228600"/>
            <a:r>
              <a:rPr lang="en-US" sz="1800" b="1">
                <a:solidFill>
                  <a:schemeClr val="tx1"/>
                </a:solidFill>
                <a:latin typeface="Arial" charset="0"/>
              </a:rPr>
              <a:t>Backup</a:t>
            </a:r>
          </a:p>
        </p:txBody>
      </p:sp>
      <p:sp>
        <p:nvSpPr>
          <p:cNvPr id="478236" name="Text Box 28"/>
          <p:cNvSpPr txBox="1">
            <a:spLocks noChangeArrowheads="1"/>
          </p:cNvSpPr>
          <p:nvPr/>
        </p:nvSpPr>
        <p:spPr bwMode="blackWhite">
          <a:xfrm>
            <a:off x="5772150" y="5803900"/>
            <a:ext cx="2419350" cy="406400"/>
          </a:xfrm>
          <a:prstGeom prst="rect">
            <a:avLst/>
          </a:prstGeom>
          <a:solidFill>
            <a:srgbClr val="CCCCFF"/>
          </a:solidFill>
          <a:ln w="28575">
            <a:solidFill>
              <a:schemeClr val="tx1"/>
            </a:solidFill>
            <a:miter lim="800000"/>
            <a:headEnd type="none" w="sm" len="sm"/>
            <a:tailEnd type="none" w="sm" len="sm"/>
          </a:ln>
          <a:effectLst/>
        </p:spPr>
        <p:txBody>
          <a:bodyPr anchor="ctr"/>
          <a:lstStyle/>
          <a:p>
            <a:pPr defTabSz="228600"/>
            <a:r>
              <a:rPr lang="en-US" sz="1600" b="1">
                <a:solidFill>
                  <a:schemeClr val="tx1"/>
                </a:solidFill>
                <a:latin typeface="Arial" charset="0"/>
              </a:rPr>
              <a:t>MTTR Advisor</a:t>
            </a:r>
          </a:p>
        </p:txBody>
      </p:sp>
      <p:sp>
        <p:nvSpPr>
          <p:cNvPr id="478237" name="Line 29"/>
          <p:cNvSpPr>
            <a:spLocks noChangeShapeType="1"/>
          </p:cNvSpPr>
          <p:nvPr/>
        </p:nvSpPr>
        <p:spPr bwMode="gray">
          <a:xfrm flipV="1">
            <a:off x="3900488" y="6035675"/>
            <a:ext cx="1868487" cy="3175"/>
          </a:xfrm>
          <a:prstGeom prst="line">
            <a:avLst/>
          </a:prstGeom>
          <a:noFill/>
          <a:ln w="28575">
            <a:solidFill>
              <a:srgbClr val="000000"/>
            </a:solidFill>
            <a:round/>
            <a:headEnd/>
            <a:tailEnd type="triangle" w="sm" len="sm"/>
          </a:ln>
          <a:effectLst/>
        </p:spPr>
        <p:txBody>
          <a:bodyPr/>
          <a:lstStyle/>
          <a:p>
            <a:endParaRPr lang="en-US"/>
          </a:p>
        </p:txBody>
      </p:sp>
      <p:sp>
        <p:nvSpPr>
          <p:cNvPr id="478239" name="Line 31"/>
          <p:cNvSpPr>
            <a:spLocks noChangeShapeType="1"/>
          </p:cNvSpPr>
          <p:nvPr/>
        </p:nvSpPr>
        <p:spPr bwMode="auto">
          <a:xfrm>
            <a:off x="2047875" y="1704975"/>
            <a:ext cx="24765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40" name="Text Box 32"/>
          <p:cNvSpPr txBox="1">
            <a:spLocks noChangeArrowheads="1"/>
          </p:cNvSpPr>
          <p:nvPr/>
        </p:nvSpPr>
        <p:spPr bwMode="blackWhite">
          <a:xfrm>
            <a:off x="6600825" y="3081338"/>
            <a:ext cx="1590675" cy="658812"/>
          </a:xfrm>
          <a:prstGeom prst="rect">
            <a:avLst/>
          </a:prstGeom>
          <a:solidFill>
            <a:srgbClr val="FFFF99"/>
          </a:solidFill>
          <a:ln w="28575">
            <a:solidFill>
              <a:schemeClr val="tx1"/>
            </a:solidFill>
            <a:miter lim="800000"/>
            <a:headEnd type="none" w="sm" len="sm"/>
            <a:tailEnd type="none" w="sm" len="sm"/>
          </a:ln>
          <a:effectLst/>
        </p:spPr>
        <p:txBody>
          <a:bodyPr>
            <a:spAutoFit/>
          </a:bodyPr>
          <a:lstStyle/>
          <a:p>
            <a:pPr defTabSz="228600"/>
            <a:r>
              <a:rPr lang="en-US" sz="1600" b="1">
                <a:solidFill>
                  <a:schemeClr val="tx1"/>
                </a:solidFill>
                <a:latin typeface="Arial" charset="0"/>
              </a:rPr>
              <a:t>Java Pool</a:t>
            </a:r>
          </a:p>
          <a:p>
            <a:pPr defTabSz="228600"/>
            <a:r>
              <a:rPr lang="en-US" sz="1600" b="1">
                <a:solidFill>
                  <a:schemeClr val="tx1"/>
                </a:solidFill>
                <a:latin typeface="Arial" charset="0"/>
              </a:rPr>
              <a:t>Advisor</a:t>
            </a:r>
          </a:p>
        </p:txBody>
      </p:sp>
      <p:sp>
        <p:nvSpPr>
          <p:cNvPr id="478241" name="Text Box 33"/>
          <p:cNvSpPr txBox="1">
            <a:spLocks noChangeArrowheads="1"/>
          </p:cNvSpPr>
          <p:nvPr/>
        </p:nvSpPr>
        <p:spPr bwMode="blackWhite">
          <a:xfrm>
            <a:off x="6610350" y="3933825"/>
            <a:ext cx="1581150" cy="658813"/>
          </a:xfrm>
          <a:prstGeom prst="rect">
            <a:avLst/>
          </a:prstGeom>
          <a:solidFill>
            <a:srgbClr val="FFFF99"/>
          </a:solidFill>
          <a:ln w="28575">
            <a:solidFill>
              <a:schemeClr val="tx1"/>
            </a:solidFill>
            <a:miter lim="800000"/>
            <a:headEnd type="none" w="sm" len="sm"/>
            <a:tailEnd type="none" w="sm" len="sm"/>
          </a:ln>
          <a:effectLst/>
        </p:spPr>
        <p:txBody>
          <a:bodyPr>
            <a:spAutoFit/>
          </a:bodyPr>
          <a:lstStyle/>
          <a:p>
            <a:pPr defTabSz="228600"/>
            <a:r>
              <a:rPr lang="en-US" sz="1600" b="1">
                <a:solidFill>
                  <a:schemeClr val="tx1"/>
                </a:solidFill>
                <a:latin typeface="Arial" charset="0"/>
              </a:rPr>
              <a:t>Streams Pool</a:t>
            </a:r>
          </a:p>
          <a:p>
            <a:pPr defTabSz="228600"/>
            <a:r>
              <a:rPr lang="en-US" sz="1600" b="1">
                <a:solidFill>
                  <a:schemeClr val="tx1"/>
                </a:solidFill>
                <a:latin typeface="Arial" charset="0"/>
              </a:rPr>
              <a:t>Advisor</a:t>
            </a:r>
          </a:p>
        </p:txBody>
      </p:sp>
      <p:sp>
        <p:nvSpPr>
          <p:cNvPr id="478246" name="Line 38"/>
          <p:cNvSpPr>
            <a:spLocks noChangeShapeType="1"/>
          </p:cNvSpPr>
          <p:nvPr/>
        </p:nvSpPr>
        <p:spPr bwMode="auto">
          <a:xfrm flipV="1">
            <a:off x="6161088" y="1720850"/>
            <a:ext cx="420687"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47" name="Line 39"/>
          <p:cNvSpPr>
            <a:spLocks noChangeShapeType="1"/>
          </p:cNvSpPr>
          <p:nvPr/>
        </p:nvSpPr>
        <p:spPr bwMode="auto">
          <a:xfrm flipH="1" flipV="1">
            <a:off x="6161088" y="1720850"/>
            <a:ext cx="0" cy="2579688"/>
          </a:xfrm>
          <a:prstGeom prst="line">
            <a:avLst/>
          </a:prstGeom>
          <a:noFill/>
          <a:ln w="28575">
            <a:solidFill>
              <a:schemeClr val="tx1"/>
            </a:solidFill>
            <a:round/>
            <a:headEnd type="none" w="sm" len="sm"/>
            <a:tailEnd type="none" w="sm" len="sm"/>
          </a:ln>
          <a:effectLst/>
        </p:spPr>
        <p:txBody>
          <a:bodyPr/>
          <a:lstStyle/>
          <a:p>
            <a:endParaRPr lang="en-US"/>
          </a:p>
        </p:txBody>
      </p:sp>
      <p:sp>
        <p:nvSpPr>
          <p:cNvPr id="478248" name="Line 40"/>
          <p:cNvSpPr>
            <a:spLocks noChangeShapeType="1"/>
          </p:cNvSpPr>
          <p:nvPr/>
        </p:nvSpPr>
        <p:spPr bwMode="auto">
          <a:xfrm>
            <a:off x="3902075" y="3324225"/>
            <a:ext cx="649288" cy="4763"/>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49" name="Line 41"/>
          <p:cNvSpPr>
            <a:spLocks noChangeShapeType="1"/>
          </p:cNvSpPr>
          <p:nvPr/>
        </p:nvSpPr>
        <p:spPr bwMode="auto">
          <a:xfrm>
            <a:off x="2073275" y="5095875"/>
            <a:ext cx="20955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50" name="Line 42"/>
          <p:cNvSpPr>
            <a:spLocks noChangeShapeType="1"/>
          </p:cNvSpPr>
          <p:nvPr/>
        </p:nvSpPr>
        <p:spPr bwMode="auto">
          <a:xfrm>
            <a:off x="4551363" y="1981200"/>
            <a:ext cx="0" cy="1762125"/>
          </a:xfrm>
          <a:prstGeom prst="line">
            <a:avLst/>
          </a:prstGeom>
          <a:noFill/>
          <a:ln w="28575">
            <a:solidFill>
              <a:schemeClr val="tx1"/>
            </a:solidFill>
            <a:round/>
            <a:headEnd type="none" w="sm" len="sm"/>
            <a:tailEnd type="none" w="sm" len="sm"/>
          </a:ln>
          <a:effectLst/>
        </p:spPr>
        <p:txBody>
          <a:bodyPr/>
          <a:lstStyle/>
          <a:p>
            <a:endParaRPr lang="en-US"/>
          </a:p>
        </p:txBody>
      </p:sp>
      <p:sp>
        <p:nvSpPr>
          <p:cNvPr id="478251" name="Line 43"/>
          <p:cNvSpPr>
            <a:spLocks noChangeShapeType="1"/>
          </p:cNvSpPr>
          <p:nvPr/>
        </p:nvSpPr>
        <p:spPr bwMode="auto">
          <a:xfrm flipV="1">
            <a:off x="4560888" y="3722688"/>
            <a:ext cx="325437" cy="1587"/>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52" name="Text Box 44"/>
          <p:cNvSpPr txBox="1">
            <a:spLocks noChangeArrowheads="1"/>
          </p:cNvSpPr>
          <p:nvPr/>
        </p:nvSpPr>
        <p:spPr bwMode="blackWhite">
          <a:xfrm>
            <a:off x="4892675" y="1635125"/>
            <a:ext cx="874713" cy="668338"/>
          </a:xfrm>
          <a:prstGeom prst="rect">
            <a:avLst/>
          </a:prstGeom>
          <a:solidFill>
            <a:srgbClr val="FFFF99"/>
          </a:solidFill>
          <a:ln w="28575">
            <a:solidFill>
              <a:schemeClr val="tx1"/>
            </a:solidFill>
            <a:miter lim="800000"/>
            <a:headEnd type="none" w="sm" len="sm"/>
            <a:tailEnd type="none" w="sm" len="sm"/>
          </a:ln>
          <a:effectLst/>
        </p:spPr>
        <p:txBody>
          <a:bodyPr wrap="none" anchor="ctr" anchorCtr="1"/>
          <a:lstStyle/>
          <a:p>
            <a:pPr defTabSz="228600"/>
            <a:r>
              <a:rPr lang="en-US" sz="1600" b="1">
                <a:solidFill>
                  <a:schemeClr val="tx1"/>
                </a:solidFill>
                <a:latin typeface="Arial" charset="0"/>
              </a:rPr>
              <a:t>PGA</a:t>
            </a:r>
          </a:p>
          <a:p>
            <a:pPr defTabSz="228600"/>
            <a:r>
              <a:rPr lang="en-US" sz="1600" b="1">
                <a:solidFill>
                  <a:schemeClr val="tx1"/>
                </a:solidFill>
                <a:latin typeface="Arial" charset="0"/>
              </a:rPr>
              <a:t>Advisor</a:t>
            </a:r>
          </a:p>
        </p:txBody>
      </p:sp>
      <p:sp>
        <p:nvSpPr>
          <p:cNvPr id="478253" name="Line 45"/>
          <p:cNvSpPr>
            <a:spLocks noChangeShapeType="1"/>
          </p:cNvSpPr>
          <p:nvPr/>
        </p:nvSpPr>
        <p:spPr bwMode="auto">
          <a:xfrm flipV="1">
            <a:off x="4551363" y="1993900"/>
            <a:ext cx="315912" cy="1588"/>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54" name="Line 46"/>
          <p:cNvSpPr>
            <a:spLocks noChangeShapeType="1"/>
          </p:cNvSpPr>
          <p:nvPr/>
        </p:nvSpPr>
        <p:spPr bwMode="auto">
          <a:xfrm flipV="1">
            <a:off x="6161088" y="4264025"/>
            <a:ext cx="420687"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55" name="Line 47"/>
          <p:cNvSpPr>
            <a:spLocks noChangeShapeType="1"/>
          </p:cNvSpPr>
          <p:nvPr/>
        </p:nvSpPr>
        <p:spPr bwMode="auto">
          <a:xfrm flipV="1">
            <a:off x="6161088" y="3444875"/>
            <a:ext cx="420687"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56" name="Line 48"/>
          <p:cNvSpPr>
            <a:spLocks noChangeShapeType="1"/>
          </p:cNvSpPr>
          <p:nvPr/>
        </p:nvSpPr>
        <p:spPr bwMode="auto">
          <a:xfrm flipV="1">
            <a:off x="6161088" y="2578100"/>
            <a:ext cx="420687"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78257" name="Line 49"/>
          <p:cNvSpPr>
            <a:spLocks noChangeShapeType="1"/>
          </p:cNvSpPr>
          <p:nvPr/>
        </p:nvSpPr>
        <p:spPr bwMode="auto">
          <a:xfrm flipV="1">
            <a:off x="5789613" y="3673475"/>
            <a:ext cx="363537" cy="0"/>
          </a:xfrm>
          <a:prstGeom prst="line">
            <a:avLst/>
          </a:prstGeom>
          <a:noFill/>
          <a:ln w="28575">
            <a:solidFill>
              <a:schemeClr val="tx1"/>
            </a:solidFill>
            <a:round/>
            <a:headEnd type="none" w="sm" len="sm"/>
            <a:tailEnd type="triangle" w="sm" len="sm"/>
          </a:ln>
          <a:effectLst/>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en-US"/>
              <a:t>Advisors</a:t>
            </a:r>
            <a:br>
              <a:rPr lang="en-US" altLang="en-US"/>
            </a:br>
            <a:r>
              <a:rPr lang="en-US" altLang="en-US"/>
              <a:t>Full Notes Page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noFill/>
        </p:spPr>
        <p:txBody>
          <a:bodyPr/>
          <a:lstStyle/>
          <a:p>
            <a:r>
              <a:rPr lang="en-US"/>
              <a:t>Enterprise Manager and Advisors</a:t>
            </a:r>
          </a:p>
        </p:txBody>
      </p:sp>
      <p:pic>
        <p:nvPicPr>
          <p:cNvPr id="482307" name="Picture 3" descr="D:\My_Data\Classes\11g\DBA1\Screenshots\Advisor_central.gif"/>
          <p:cNvPicPr>
            <a:picLocks noChangeAspect="1" noChangeArrowheads="1"/>
          </p:cNvPicPr>
          <p:nvPr/>
        </p:nvPicPr>
        <p:blipFill>
          <a:blip r:embed="rId3" cstate="print"/>
          <a:srcRect/>
          <a:stretch>
            <a:fillRect/>
          </a:stretch>
        </p:blipFill>
        <p:spPr bwMode="gray">
          <a:xfrm>
            <a:off x="671513" y="1447800"/>
            <a:ext cx="7800975" cy="4371975"/>
          </a:xfrm>
          <a:prstGeom prst="rect">
            <a:avLst/>
          </a:prstGeom>
          <a:noFill/>
          <a:ln w="28575">
            <a:solidFill>
              <a:schemeClr val="tx1"/>
            </a:solidFill>
            <a:miter lim="800000"/>
            <a:headEnd/>
            <a:tailEnd/>
          </a:ln>
        </p:spPr>
      </p:pic>
      <p:pic>
        <p:nvPicPr>
          <p:cNvPr id="482308" name="Picture 4" descr="D:\My_Data\Classes\11g\DBA1\Screenshots\Checkers.gif"/>
          <p:cNvPicPr>
            <a:picLocks noChangeAspect="1" noChangeArrowheads="1"/>
          </p:cNvPicPr>
          <p:nvPr/>
        </p:nvPicPr>
        <p:blipFill>
          <a:blip r:embed="rId4" cstate="print"/>
          <a:srcRect/>
          <a:stretch>
            <a:fillRect/>
          </a:stretch>
        </p:blipFill>
        <p:spPr bwMode="gray">
          <a:xfrm>
            <a:off x="2971800" y="4895850"/>
            <a:ext cx="5645150" cy="1370013"/>
          </a:xfrm>
          <a:prstGeom prst="rect">
            <a:avLst/>
          </a:prstGeom>
          <a:noFill/>
          <a:ln w="28575">
            <a:solidFill>
              <a:schemeClr val="tx1"/>
            </a:solidFill>
            <a:miter lim="800000"/>
            <a:headEnd/>
            <a:tailEnd/>
          </a:ln>
        </p:spPr>
      </p:pic>
      <p:sp>
        <p:nvSpPr>
          <p:cNvPr id="482309" name="Rectangle 5"/>
          <p:cNvSpPr>
            <a:spLocks noChangeArrowheads="1"/>
          </p:cNvSpPr>
          <p:nvPr/>
        </p:nvSpPr>
        <p:spPr bwMode="gray">
          <a:xfrm>
            <a:off x="977900" y="1625600"/>
            <a:ext cx="711200"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482310" name="Rectangle 6"/>
          <p:cNvSpPr>
            <a:spLocks noChangeArrowheads="1"/>
          </p:cNvSpPr>
          <p:nvPr/>
        </p:nvSpPr>
        <p:spPr bwMode="gray">
          <a:xfrm>
            <a:off x="4025900" y="4908550"/>
            <a:ext cx="774700" cy="27305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050"/>
          <p:cNvSpPr>
            <a:spLocks noGrp="1" noChangeArrowheads="1"/>
          </p:cNvSpPr>
          <p:nvPr>
            <p:ph type="title"/>
          </p:nvPr>
        </p:nvSpPr>
        <p:spPr/>
        <p:txBody>
          <a:bodyPr/>
          <a:lstStyle/>
          <a:p>
            <a:r>
              <a:rPr lang="en-US">
                <a:latin typeface="Courier New" pitchFamily="49" charset="0"/>
              </a:rPr>
              <a:t>DBMS_ADVISOR</a:t>
            </a:r>
            <a:r>
              <a:rPr lang="en-US"/>
              <a:t> Package</a:t>
            </a:r>
          </a:p>
        </p:txBody>
      </p:sp>
      <p:sp>
        <p:nvSpPr>
          <p:cNvPr id="484355" name="Rectangle 2051"/>
          <p:cNvSpPr>
            <a:spLocks noChangeArrowheads="1"/>
          </p:cNvSpPr>
          <p:nvPr/>
        </p:nvSpPr>
        <p:spPr bwMode="blackWhite">
          <a:xfrm>
            <a:off x="4103688" y="5697538"/>
            <a:ext cx="4125912" cy="57943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Creates a script of all the recommendations that are accepted</a:t>
            </a:r>
          </a:p>
        </p:txBody>
      </p:sp>
      <p:sp>
        <p:nvSpPr>
          <p:cNvPr id="484356" name="Rectangle 2052"/>
          <p:cNvSpPr>
            <a:spLocks noChangeArrowheads="1"/>
          </p:cNvSpPr>
          <p:nvPr/>
        </p:nvSpPr>
        <p:spPr bwMode="blackWhite">
          <a:xfrm>
            <a:off x="914400" y="5697538"/>
            <a:ext cx="3189288" cy="57943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GET_TASK_SCRIPT</a:t>
            </a:r>
          </a:p>
        </p:txBody>
      </p:sp>
      <p:sp>
        <p:nvSpPr>
          <p:cNvPr id="484357" name="Rectangle 2053"/>
          <p:cNvSpPr>
            <a:spLocks noChangeArrowheads="1"/>
          </p:cNvSpPr>
          <p:nvPr/>
        </p:nvSpPr>
        <p:spPr bwMode="blackWhite">
          <a:xfrm>
            <a:off x="4103688" y="5118100"/>
            <a:ext cx="4125912" cy="57943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Marks one or more recommendations as accepted, rejected, or ignored</a:t>
            </a:r>
          </a:p>
        </p:txBody>
      </p:sp>
      <p:sp>
        <p:nvSpPr>
          <p:cNvPr id="484358" name="Rectangle 2054"/>
          <p:cNvSpPr>
            <a:spLocks noChangeArrowheads="1"/>
          </p:cNvSpPr>
          <p:nvPr/>
        </p:nvSpPr>
        <p:spPr bwMode="blackWhite">
          <a:xfrm>
            <a:off x="914400" y="5118100"/>
            <a:ext cx="3189288" cy="57943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MARK_RECOMMENDATION</a:t>
            </a:r>
          </a:p>
        </p:txBody>
      </p:sp>
      <p:sp>
        <p:nvSpPr>
          <p:cNvPr id="484359" name="Rectangle 2055"/>
          <p:cNvSpPr>
            <a:spLocks noChangeArrowheads="1"/>
          </p:cNvSpPr>
          <p:nvPr/>
        </p:nvSpPr>
        <p:spPr bwMode="blackWhite">
          <a:xfrm>
            <a:off x="4103688" y="4748213"/>
            <a:ext cx="4125912" cy="36988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Modifies a task parameter</a:t>
            </a:r>
          </a:p>
        </p:txBody>
      </p:sp>
      <p:sp>
        <p:nvSpPr>
          <p:cNvPr id="484360" name="Rectangle 2056"/>
          <p:cNvSpPr>
            <a:spLocks noChangeArrowheads="1"/>
          </p:cNvSpPr>
          <p:nvPr/>
        </p:nvSpPr>
        <p:spPr bwMode="blackWhite">
          <a:xfrm>
            <a:off x="914400" y="4748213"/>
            <a:ext cx="3189288" cy="36988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SET_TASK_PARAMETER</a:t>
            </a:r>
          </a:p>
        </p:txBody>
      </p:sp>
      <p:sp>
        <p:nvSpPr>
          <p:cNvPr id="484361" name="Rectangle 2057"/>
          <p:cNvSpPr>
            <a:spLocks noChangeArrowheads="1"/>
          </p:cNvSpPr>
          <p:nvPr/>
        </p:nvSpPr>
        <p:spPr bwMode="blackWhite">
          <a:xfrm>
            <a:off x="4103688" y="4378325"/>
            <a:ext cx="4125912" cy="3698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Updates task attributes</a:t>
            </a:r>
          </a:p>
        </p:txBody>
      </p:sp>
      <p:sp>
        <p:nvSpPr>
          <p:cNvPr id="484362" name="Rectangle 2058"/>
          <p:cNvSpPr>
            <a:spLocks noChangeArrowheads="1"/>
          </p:cNvSpPr>
          <p:nvPr/>
        </p:nvSpPr>
        <p:spPr bwMode="blackWhite">
          <a:xfrm>
            <a:off x="914400" y="4378325"/>
            <a:ext cx="3189288" cy="3698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UPDATE_TASK_ATTRIBUTES</a:t>
            </a:r>
          </a:p>
        </p:txBody>
      </p:sp>
      <p:sp>
        <p:nvSpPr>
          <p:cNvPr id="484363" name="Rectangle 2059"/>
          <p:cNvSpPr>
            <a:spLocks noChangeArrowheads="1"/>
          </p:cNvSpPr>
          <p:nvPr/>
        </p:nvSpPr>
        <p:spPr bwMode="blackWhite">
          <a:xfrm>
            <a:off x="4103688" y="4008438"/>
            <a:ext cx="4125912" cy="36988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Causes a suspended task to resume</a:t>
            </a:r>
          </a:p>
        </p:txBody>
      </p:sp>
      <p:sp>
        <p:nvSpPr>
          <p:cNvPr id="484364" name="Rectangle 2060"/>
          <p:cNvSpPr>
            <a:spLocks noChangeArrowheads="1"/>
          </p:cNvSpPr>
          <p:nvPr/>
        </p:nvSpPr>
        <p:spPr bwMode="blackWhite">
          <a:xfrm>
            <a:off x="914400" y="4008438"/>
            <a:ext cx="3189288" cy="36988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RESUME_TASK</a:t>
            </a:r>
          </a:p>
        </p:txBody>
      </p:sp>
      <p:sp>
        <p:nvSpPr>
          <p:cNvPr id="484365" name="Rectangle 2061"/>
          <p:cNvSpPr>
            <a:spLocks noChangeArrowheads="1"/>
          </p:cNvSpPr>
          <p:nvPr/>
        </p:nvSpPr>
        <p:spPr bwMode="blackWhite">
          <a:xfrm>
            <a:off x="4103688" y="3429000"/>
            <a:ext cx="4125912" cy="57943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Creates and returns a text report for the specified task</a:t>
            </a:r>
          </a:p>
        </p:txBody>
      </p:sp>
      <p:sp>
        <p:nvSpPr>
          <p:cNvPr id="484366" name="Rectangle 2062"/>
          <p:cNvSpPr>
            <a:spLocks noChangeArrowheads="1"/>
          </p:cNvSpPr>
          <p:nvPr/>
        </p:nvSpPr>
        <p:spPr bwMode="blackWhite">
          <a:xfrm>
            <a:off x="914400" y="3429000"/>
            <a:ext cx="3189288" cy="57943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GET_TASK_REPORT</a:t>
            </a:r>
          </a:p>
        </p:txBody>
      </p:sp>
      <p:sp>
        <p:nvSpPr>
          <p:cNvPr id="484367" name="Rectangle 2063"/>
          <p:cNvSpPr>
            <a:spLocks noChangeArrowheads="1"/>
          </p:cNvSpPr>
          <p:nvPr/>
        </p:nvSpPr>
        <p:spPr bwMode="blackWhite">
          <a:xfrm>
            <a:off x="4103688" y="2849563"/>
            <a:ext cx="4125912" cy="57943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Suspends a task that is currently executing</a:t>
            </a:r>
          </a:p>
        </p:txBody>
      </p:sp>
      <p:sp>
        <p:nvSpPr>
          <p:cNvPr id="484368" name="Rectangle 2064"/>
          <p:cNvSpPr>
            <a:spLocks noChangeArrowheads="1"/>
          </p:cNvSpPr>
          <p:nvPr/>
        </p:nvSpPr>
        <p:spPr bwMode="blackWhite">
          <a:xfrm>
            <a:off x="914400" y="2849563"/>
            <a:ext cx="3189288" cy="57943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INTERRUPT_TASK</a:t>
            </a:r>
          </a:p>
        </p:txBody>
      </p:sp>
      <p:sp>
        <p:nvSpPr>
          <p:cNvPr id="484369" name="Rectangle 2065"/>
          <p:cNvSpPr>
            <a:spLocks noChangeArrowheads="1"/>
          </p:cNvSpPr>
          <p:nvPr/>
        </p:nvSpPr>
        <p:spPr bwMode="blackWhite">
          <a:xfrm>
            <a:off x="4103688" y="2479675"/>
            <a:ext cx="4125912" cy="3698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Initiates execution of the task</a:t>
            </a:r>
          </a:p>
        </p:txBody>
      </p:sp>
      <p:sp>
        <p:nvSpPr>
          <p:cNvPr id="484370" name="Rectangle 2066"/>
          <p:cNvSpPr>
            <a:spLocks noChangeArrowheads="1"/>
          </p:cNvSpPr>
          <p:nvPr/>
        </p:nvSpPr>
        <p:spPr bwMode="blackWhite">
          <a:xfrm>
            <a:off x="914400" y="2479675"/>
            <a:ext cx="3189288" cy="3698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EXECUTE_TASK</a:t>
            </a:r>
          </a:p>
        </p:txBody>
      </p:sp>
      <p:sp>
        <p:nvSpPr>
          <p:cNvPr id="484371" name="Rectangle 2067"/>
          <p:cNvSpPr>
            <a:spLocks noChangeArrowheads="1"/>
          </p:cNvSpPr>
          <p:nvPr/>
        </p:nvSpPr>
        <p:spPr bwMode="blackWhite">
          <a:xfrm>
            <a:off x="4103688" y="2109788"/>
            <a:ext cx="4125912" cy="36988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Deletes a task from the repository</a:t>
            </a:r>
          </a:p>
        </p:txBody>
      </p:sp>
      <p:sp>
        <p:nvSpPr>
          <p:cNvPr id="484372" name="Rectangle 2068"/>
          <p:cNvSpPr>
            <a:spLocks noChangeArrowheads="1"/>
          </p:cNvSpPr>
          <p:nvPr/>
        </p:nvSpPr>
        <p:spPr bwMode="blackWhite">
          <a:xfrm>
            <a:off x="914400" y="2109788"/>
            <a:ext cx="3189288" cy="36988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DELETE_TASK</a:t>
            </a:r>
          </a:p>
        </p:txBody>
      </p:sp>
      <p:sp>
        <p:nvSpPr>
          <p:cNvPr id="484373" name="Rectangle 2069"/>
          <p:cNvSpPr>
            <a:spLocks noChangeArrowheads="1"/>
          </p:cNvSpPr>
          <p:nvPr/>
        </p:nvSpPr>
        <p:spPr bwMode="blackWhite">
          <a:xfrm>
            <a:off x="4103688" y="1741488"/>
            <a:ext cx="4125912" cy="368300"/>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Arial" charset="0"/>
              </a:rPr>
              <a:t>Creates a new task in the repository</a:t>
            </a:r>
          </a:p>
        </p:txBody>
      </p:sp>
      <p:sp>
        <p:nvSpPr>
          <p:cNvPr id="484374" name="Rectangle 2070"/>
          <p:cNvSpPr>
            <a:spLocks noChangeArrowheads="1"/>
          </p:cNvSpPr>
          <p:nvPr/>
        </p:nvSpPr>
        <p:spPr bwMode="blackWhite">
          <a:xfrm>
            <a:off x="914400" y="1741488"/>
            <a:ext cx="3189288" cy="368300"/>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chemeClr val="tx1"/>
                </a:solidFill>
                <a:latin typeface="Courier New" pitchFamily="49" charset="0"/>
              </a:rPr>
              <a:t>CREATE_TASK</a:t>
            </a:r>
          </a:p>
        </p:txBody>
      </p:sp>
      <p:sp>
        <p:nvSpPr>
          <p:cNvPr id="484375" name="Rectangle 2071"/>
          <p:cNvSpPr>
            <a:spLocks noChangeArrowheads="1"/>
          </p:cNvSpPr>
          <p:nvPr/>
        </p:nvSpPr>
        <p:spPr bwMode="blackWhite">
          <a:xfrm>
            <a:off x="4103688" y="1371600"/>
            <a:ext cx="4125912" cy="369888"/>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sz="1800" b="1">
                <a:solidFill>
                  <a:schemeClr val="bg1"/>
                </a:solidFill>
                <a:latin typeface="Arial" charset="0"/>
              </a:rPr>
              <a:t>Description</a:t>
            </a:r>
          </a:p>
        </p:txBody>
      </p:sp>
      <p:sp>
        <p:nvSpPr>
          <p:cNvPr id="484376" name="Rectangle 2072"/>
          <p:cNvSpPr>
            <a:spLocks noChangeArrowheads="1"/>
          </p:cNvSpPr>
          <p:nvPr/>
        </p:nvSpPr>
        <p:spPr bwMode="blackWhite">
          <a:xfrm>
            <a:off x="914400" y="1371600"/>
            <a:ext cx="3189288" cy="369888"/>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sz="1800" b="1">
                <a:solidFill>
                  <a:schemeClr val="bg1"/>
                </a:solidFill>
                <a:latin typeface="Arial" charset="0"/>
              </a:rPr>
              <a:t>Procedure</a:t>
            </a:r>
          </a:p>
        </p:txBody>
      </p:sp>
      <p:sp>
        <p:nvSpPr>
          <p:cNvPr id="484377" name="Line 2073"/>
          <p:cNvSpPr>
            <a:spLocks noChangeShapeType="1"/>
          </p:cNvSpPr>
          <p:nvPr/>
        </p:nvSpPr>
        <p:spPr bwMode="blackWhite">
          <a:xfrm>
            <a:off x="914400" y="2109788"/>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78" name="Line 2074"/>
          <p:cNvSpPr>
            <a:spLocks noChangeShapeType="1"/>
          </p:cNvSpPr>
          <p:nvPr/>
        </p:nvSpPr>
        <p:spPr bwMode="blackWhite">
          <a:xfrm>
            <a:off x="914400" y="2479675"/>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79" name="Line 2075"/>
          <p:cNvSpPr>
            <a:spLocks noChangeShapeType="1"/>
          </p:cNvSpPr>
          <p:nvPr/>
        </p:nvSpPr>
        <p:spPr bwMode="blackWhite">
          <a:xfrm>
            <a:off x="914400" y="2849563"/>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0" name="Line 2076"/>
          <p:cNvSpPr>
            <a:spLocks noChangeShapeType="1"/>
          </p:cNvSpPr>
          <p:nvPr/>
        </p:nvSpPr>
        <p:spPr bwMode="blackWhite">
          <a:xfrm>
            <a:off x="914400" y="3429000"/>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1" name="Line 2077"/>
          <p:cNvSpPr>
            <a:spLocks noChangeShapeType="1"/>
          </p:cNvSpPr>
          <p:nvPr/>
        </p:nvSpPr>
        <p:spPr bwMode="blackWhite">
          <a:xfrm>
            <a:off x="914400" y="4008438"/>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2" name="Line 2078"/>
          <p:cNvSpPr>
            <a:spLocks noChangeShapeType="1"/>
          </p:cNvSpPr>
          <p:nvPr/>
        </p:nvSpPr>
        <p:spPr bwMode="blackWhite">
          <a:xfrm>
            <a:off x="914400" y="4378325"/>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3" name="Line 2079"/>
          <p:cNvSpPr>
            <a:spLocks noChangeShapeType="1"/>
          </p:cNvSpPr>
          <p:nvPr/>
        </p:nvSpPr>
        <p:spPr bwMode="blackWhite">
          <a:xfrm>
            <a:off x="914400" y="4748213"/>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4" name="Line 2080"/>
          <p:cNvSpPr>
            <a:spLocks noChangeShapeType="1"/>
          </p:cNvSpPr>
          <p:nvPr/>
        </p:nvSpPr>
        <p:spPr bwMode="blackWhite">
          <a:xfrm>
            <a:off x="914400" y="5118100"/>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5" name="Line 2081"/>
          <p:cNvSpPr>
            <a:spLocks noChangeShapeType="1"/>
          </p:cNvSpPr>
          <p:nvPr/>
        </p:nvSpPr>
        <p:spPr bwMode="blackWhite">
          <a:xfrm>
            <a:off x="914400" y="5697538"/>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86" name="Line 2082"/>
          <p:cNvSpPr>
            <a:spLocks noChangeShapeType="1"/>
          </p:cNvSpPr>
          <p:nvPr/>
        </p:nvSpPr>
        <p:spPr bwMode="blackWhite">
          <a:xfrm>
            <a:off x="914400" y="6276975"/>
            <a:ext cx="7315200" cy="0"/>
          </a:xfrm>
          <a:prstGeom prst="line">
            <a:avLst/>
          </a:prstGeom>
          <a:noFill/>
          <a:ln w="28575" cap="sq">
            <a:solidFill>
              <a:schemeClr val="tx1"/>
            </a:solidFill>
            <a:round/>
            <a:headEnd type="none" w="sm" len="sm"/>
            <a:tailEnd type="none" w="sm" len="sm"/>
          </a:ln>
          <a:effectLst/>
        </p:spPr>
        <p:txBody>
          <a:bodyPr/>
          <a:lstStyle/>
          <a:p>
            <a:endParaRPr lang="en-US"/>
          </a:p>
        </p:txBody>
      </p:sp>
      <p:sp>
        <p:nvSpPr>
          <p:cNvPr id="484387" name="Line 2083"/>
          <p:cNvSpPr>
            <a:spLocks noChangeShapeType="1"/>
          </p:cNvSpPr>
          <p:nvPr/>
        </p:nvSpPr>
        <p:spPr bwMode="blackWhite">
          <a:xfrm>
            <a:off x="914400" y="1371600"/>
            <a:ext cx="0" cy="4905375"/>
          </a:xfrm>
          <a:prstGeom prst="line">
            <a:avLst/>
          </a:prstGeom>
          <a:noFill/>
          <a:ln w="28575" cap="sq">
            <a:solidFill>
              <a:schemeClr val="tx1"/>
            </a:solidFill>
            <a:round/>
            <a:headEnd type="none" w="sm" len="sm"/>
            <a:tailEnd type="none" w="sm" len="sm"/>
          </a:ln>
          <a:effectLst/>
        </p:spPr>
        <p:txBody>
          <a:bodyPr/>
          <a:lstStyle/>
          <a:p>
            <a:endParaRPr lang="en-US"/>
          </a:p>
        </p:txBody>
      </p:sp>
      <p:sp>
        <p:nvSpPr>
          <p:cNvPr id="484388" name="Line 2084"/>
          <p:cNvSpPr>
            <a:spLocks noChangeShapeType="1"/>
          </p:cNvSpPr>
          <p:nvPr/>
        </p:nvSpPr>
        <p:spPr bwMode="blackWhite">
          <a:xfrm>
            <a:off x="4103688" y="1371600"/>
            <a:ext cx="0" cy="4905375"/>
          </a:xfrm>
          <a:prstGeom prst="line">
            <a:avLst/>
          </a:prstGeom>
          <a:noFill/>
          <a:ln w="28575">
            <a:solidFill>
              <a:schemeClr val="tx1"/>
            </a:solidFill>
            <a:round/>
            <a:headEnd type="none" w="sm" len="sm"/>
            <a:tailEnd type="none" w="sm" len="sm"/>
          </a:ln>
          <a:effectLst/>
        </p:spPr>
        <p:txBody>
          <a:bodyPr/>
          <a:lstStyle/>
          <a:p>
            <a:endParaRPr lang="en-US"/>
          </a:p>
        </p:txBody>
      </p:sp>
      <p:sp>
        <p:nvSpPr>
          <p:cNvPr id="484389" name="Line 2085"/>
          <p:cNvSpPr>
            <a:spLocks noChangeShapeType="1"/>
          </p:cNvSpPr>
          <p:nvPr/>
        </p:nvSpPr>
        <p:spPr bwMode="blackWhite">
          <a:xfrm>
            <a:off x="8229600" y="1371600"/>
            <a:ext cx="0" cy="4905375"/>
          </a:xfrm>
          <a:prstGeom prst="line">
            <a:avLst/>
          </a:prstGeom>
          <a:noFill/>
          <a:ln w="28575" cap="sq">
            <a:solidFill>
              <a:schemeClr val="tx1"/>
            </a:solidFill>
            <a:round/>
            <a:headEnd type="none" w="sm" len="sm"/>
            <a:tailEnd type="none" w="sm" len="sm"/>
          </a:ln>
          <a:effectLst/>
        </p:spPr>
        <p:txBody>
          <a:bodyPr/>
          <a:lstStyle/>
          <a:p>
            <a:endParaRPr lang="en-US"/>
          </a:p>
        </p:txBody>
      </p:sp>
      <p:sp>
        <p:nvSpPr>
          <p:cNvPr id="484390" name="Line 2086"/>
          <p:cNvSpPr>
            <a:spLocks noChangeShapeType="1"/>
          </p:cNvSpPr>
          <p:nvPr/>
        </p:nvSpPr>
        <p:spPr bwMode="blackWhite">
          <a:xfrm>
            <a:off x="914400" y="1741488"/>
            <a:ext cx="7315200" cy="0"/>
          </a:xfrm>
          <a:prstGeom prst="line">
            <a:avLst/>
          </a:prstGeom>
          <a:noFill/>
          <a:ln w="28575">
            <a:solidFill>
              <a:schemeClr val="tx1"/>
            </a:solidFill>
            <a:round/>
            <a:headEnd type="none" w="sm" len="sm"/>
            <a:tailEnd type="none" w="sm" len="sm"/>
          </a:ln>
          <a:effectLst/>
        </p:spPr>
        <p:txBody>
          <a:bodyPr/>
          <a:lstStyle/>
          <a:p>
            <a:endParaRPr lang="en-US"/>
          </a:p>
        </p:txBody>
      </p:sp>
      <p:sp>
        <p:nvSpPr>
          <p:cNvPr id="484391" name="Line 2087"/>
          <p:cNvSpPr>
            <a:spLocks noChangeShapeType="1"/>
          </p:cNvSpPr>
          <p:nvPr/>
        </p:nvSpPr>
        <p:spPr bwMode="blackWhite">
          <a:xfrm>
            <a:off x="914400" y="1371600"/>
            <a:ext cx="7315200" cy="0"/>
          </a:xfrm>
          <a:prstGeom prst="line">
            <a:avLst/>
          </a:prstGeom>
          <a:noFill/>
          <a:ln w="28575" cap="sq">
            <a:solidFill>
              <a:schemeClr val="tx1"/>
            </a:solidFill>
            <a:round/>
            <a:headEnd type="none" w="sm" len="sm"/>
            <a:tailEnd type="none" w="sm" len="sm"/>
          </a:ln>
          <a:effec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a:t>Automated Maintenance Tasks</a:t>
            </a:r>
          </a:p>
        </p:txBody>
      </p:sp>
      <p:sp>
        <p:nvSpPr>
          <p:cNvPr id="510979" name="Rectangle 3"/>
          <p:cNvSpPr>
            <a:spLocks noGrp="1" noChangeArrowheads="1"/>
          </p:cNvSpPr>
          <p:nvPr>
            <p:ph type="body" idx="1"/>
          </p:nvPr>
        </p:nvSpPr>
        <p:spPr>
          <a:xfrm>
            <a:off x="609600" y="1676400"/>
            <a:ext cx="7918450" cy="3573463"/>
          </a:xfrm>
        </p:spPr>
        <p:txBody>
          <a:bodyPr/>
          <a:lstStyle/>
          <a:p>
            <a:pPr marL="419100" indent="-419100"/>
            <a:r>
              <a:rPr lang="en-US"/>
              <a:t>Autotask maintenance process:</a:t>
            </a:r>
          </a:p>
          <a:p>
            <a:pPr marL="533400" lvl="1" indent="-419100">
              <a:buFont typeface="Arial" charset="0"/>
              <a:buAutoNum type="arabicPeriod"/>
            </a:pPr>
            <a:r>
              <a:rPr lang="en-US"/>
              <a:t>Maintenance Window opens.</a:t>
            </a:r>
          </a:p>
          <a:p>
            <a:pPr marL="533400" lvl="1" indent="-419100">
              <a:buFont typeface="Arial" charset="0"/>
              <a:buAutoNum type="arabicPeriod"/>
            </a:pPr>
            <a:r>
              <a:rPr lang="en-US"/>
              <a:t>Autotask background process schedules jobs.</a:t>
            </a:r>
          </a:p>
          <a:p>
            <a:pPr marL="533400" lvl="1" indent="-419100">
              <a:buFont typeface="Arial" charset="0"/>
              <a:buAutoNum type="arabicPeriod"/>
            </a:pPr>
            <a:r>
              <a:rPr lang="en-US"/>
              <a:t>Scheduler initiates jobs.</a:t>
            </a:r>
          </a:p>
          <a:p>
            <a:pPr marL="533400" lvl="1" indent="-419100">
              <a:buFont typeface="Arial" charset="0"/>
              <a:buAutoNum type="arabicPeriod"/>
            </a:pPr>
            <a:r>
              <a:rPr lang="en-US"/>
              <a:t>Resource Manager limits impact of Autotask jobs.</a:t>
            </a:r>
          </a:p>
          <a:p>
            <a:pPr marL="419100" indent="-419100"/>
            <a:r>
              <a:rPr lang="en-US"/>
              <a:t>Default Autotask maintenance jobs:</a:t>
            </a:r>
          </a:p>
          <a:p>
            <a:pPr marL="533400" lvl="1" indent="-419100"/>
            <a:r>
              <a:rPr lang="en-US"/>
              <a:t>Gathering optimizer statistics</a:t>
            </a:r>
          </a:p>
          <a:p>
            <a:pPr marL="533400" lvl="1" indent="-419100"/>
            <a:r>
              <a:rPr lang="en-US"/>
              <a:t>Automatic Segment Advisor</a:t>
            </a:r>
          </a:p>
          <a:p>
            <a:pPr marL="533400" lvl="1" indent="-419100"/>
            <a:r>
              <a:rPr lang="en-US"/>
              <a:t>Automatic SQL Advisor</a:t>
            </a:r>
          </a:p>
        </p:txBody>
      </p:sp>
      <p:graphicFrame>
        <p:nvGraphicFramePr>
          <p:cNvPr id="540672" name="Object 0"/>
          <p:cNvGraphicFramePr>
            <a:graphicFrameLocks noChangeAspect="1"/>
          </p:cNvGraphicFramePr>
          <p:nvPr/>
        </p:nvGraphicFramePr>
        <p:xfrm>
          <a:off x="7010400" y="4953000"/>
          <a:ext cx="1047750" cy="1143000"/>
        </p:xfrm>
        <a:graphic>
          <a:graphicData uri="http://schemas.openxmlformats.org/presentationml/2006/ole">
            <p:oleObj spid="_x0000_s540672" name="Photo Editor Photo" r:id="rId4" imgW="1047619" imgH="1142857" progId="MSPhotoEd.3">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t>Automated Maintenance Tasks</a:t>
            </a:r>
          </a:p>
        </p:txBody>
      </p:sp>
      <p:pic>
        <p:nvPicPr>
          <p:cNvPr id="513027" name="Picture 3" descr="D:\My_Data\Classes\11g\DBA1\Screenshots\AutoTask.gif"/>
          <p:cNvPicPr>
            <a:picLocks noChangeAspect="1" noChangeArrowheads="1"/>
          </p:cNvPicPr>
          <p:nvPr/>
        </p:nvPicPr>
        <p:blipFill>
          <a:blip r:embed="rId3" cstate="print"/>
          <a:srcRect/>
          <a:stretch>
            <a:fillRect/>
          </a:stretch>
        </p:blipFill>
        <p:spPr bwMode="gray">
          <a:xfrm>
            <a:off x="468313" y="1371600"/>
            <a:ext cx="8142287" cy="4383088"/>
          </a:xfrm>
          <a:prstGeom prst="rect">
            <a:avLst/>
          </a:prstGeom>
          <a:noFill/>
          <a:ln w="28575">
            <a:solidFill>
              <a:schemeClr val="tx1"/>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1026"/>
          <p:cNvSpPr>
            <a:spLocks noGrp="1" noChangeArrowheads="1"/>
          </p:cNvSpPr>
          <p:nvPr>
            <p:ph type="title"/>
          </p:nvPr>
        </p:nvSpPr>
        <p:spPr/>
        <p:txBody>
          <a:bodyPr/>
          <a:lstStyle/>
          <a:p>
            <a:r>
              <a:rPr lang="en-US"/>
              <a:t>Automated Maintenance Tasks Configuration</a:t>
            </a:r>
          </a:p>
        </p:txBody>
      </p:sp>
      <p:pic>
        <p:nvPicPr>
          <p:cNvPr id="515075" name="Picture 1027" descr="D:\My_Data\Classes\11g\DBA1\Screenshots\autotaskConf.gif"/>
          <p:cNvPicPr>
            <a:picLocks noChangeAspect="1" noChangeArrowheads="1"/>
          </p:cNvPicPr>
          <p:nvPr/>
        </p:nvPicPr>
        <p:blipFill>
          <a:blip r:embed="rId3" cstate="print"/>
          <a:srcRect/>
          <a:stretch>
            <a:fillRect/>
          </a:stretch>
        </p:blipFill>
        <p:spPr bwMode="gray">
          <a:xfrm>
            <a:off x="690563" y="1371600"/>
            <a:ext cx="7761287" cy="4914900"/>
          </a:xfrm>
          <a:prstGeom prst="rect">
            <a:avLst/>
          </a:prstGeom>
          <a:noFill/>
          <a:ln w="28575">
            <a:solidFill>
              <a:schemeClr val="tx1"/>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noFill/>
        </p:spPr>
        <p:txBody>
          <a:bodyPr/>
          <a:lstStyle/>
          <a:p>
            <a:r>
              <a:rPr lang="en-US"/>
              <a:t>Server-Generated Alerts</a:t>
            </a:r>
          </a:p>
        </p:txBody>
      </p:sp>
      <p:pic>
        <p:nvPicPr>
          <p:cNvPr id="486403" name="Picture 3" descr="console"/>
          <p:cNvPicPr>
            <a:picLocks noChangeAspect="1" noChangeArrowheads="1"/>
          </p:cNvPicPr>
          <p:nvPr/>
        </p:nvPicPr>
        <p:blipFill>
          <a:blip r:embed="rId3" cstate="print"/>
          <a:srcRect/>
          <a:stretch>
            <a:fillRect/>
          </a:stretch>
        </p:blipFill>
        <p:spPr bwMode="gray">
          <a:xfrm>
            <a:off x="4572000" y="1952625"/>
            <a:ext cx="1090613" cy="1295400"/>
          </a:xfrm>
          <a:prstGeom prst="rect">
            <a:avLst/>
          </a:prstGeom>
          <a:noFill/>
        </p:spPr>
      </p:pic>
      <p:sp>
        <p:nvSpPr>
          <p:cNvPr id="486404" name="Text Box 4"/>
          <p:cNvSpPr txBox="1">
            <a:spLocks noChangeArrowheads="1"/>
          </p:cNvSpPr>
          <p:nvPr/>
        </p:nvSpPr>
        <p:spPr bwMode="auto">
          <a:xfrm>
            <a:off x="5778500" y="3733800"/>
            <a:ext cx="920750" cy="915988"/>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Server</a:t>
            </a:r>
            <a:br>
              <a:rPr lang="en-US" sz="1800" b="1">
                <a:solidFill>
                  <a:schemeClr val="tx1"/>
                </a:solidFill>
                <a:latin typeface="Arial" charset="0"/>
              </a:rPr>
            </a:br>
            <a:r>
              <a:rPr lang="en-US" sz="1800" b="1">
                <a:solidFill>
                  <a:schemeClr val="tx1"/>
                </a:solidFill>
                <a:latin typeface="Arial" charset="0"/>
              </a:rPr>
              <a:t>alerts</a:t>
            </a:r>
            <a:br>
              <a:rPr lang="en-US" sz="1800" b="1">
                <a:solidFill>
                  <a:schemeClr val="tx1"/>
                </a:solidFill>
                <a:latin typeface="Arial" charset="0"/>
              </a:rPr>
            </a:br>
            <a:r>
              <a:rPr lang="en-US" sz="1800" b="1">
                <a:solidFill>
                  <a:schemeClr val="tx1"/>
                </a:solidFill>
                <a:latin typeface="Arial" charset="0"/>
              </a:rPr>
              <a:t>queue.</a:t>
            </a:r>
          </a:p>
        </p:txBody>
      </p:sp>
      <p:sp>
        <p:nvSpPr>
          <p:cNvPr id="486405" name="Text Box 5"/>
          <p:cNvSpPr txBox="1">
            <a:spLocks noChangeArrowheads="1"/>
          </p:cNvSpPr>
          <p:nvPr/>
        </p:nvSpPr>
        <p:spPr bwMode="auto">
          <a:xfrm>
            <a:off x="3117850" y="4876800"/>
            <a:ext cx="1822450" cy="6969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Metric exceeds</a:t>
            </a:r>
          </a:p>
          <a:p>
            <a:pPr defTabSz="228600"/>
            <a:r>
              <a:rPr lang="en-US" sz="1800" b="1">
                <a:solidFill>
                  <a:schemeClr val="tx1"/>
                </a:solidFill>
                <a:latin typeface="Arial" charset="0"/>
              </a:rPr>
              <a:t>threshold.</a:t>
            </a:r>
          </a:p>
        </p:txBody>
      </p:sp>
      <p:pic>
        <p:nvPicPr>
          <p:cNvPr id="486406" name="Picture 6" descr="queue"/>
          <p:cNvPicPr>
            <a:picLocks noChangeAspect="1" noChangeArrowheads="1"/>
          </p:cNvPicPr>
          <p:nvPr/>
        </p:nvPicPr>
        <p:blipFill>
          <a:blip r:embed="rId4" cstate="print"/>
          <a:srcRect/>
          <a:stretch>
            <a:fillRect/>
          </a:stretch>
        </p:blipFill>
        <p:spPr bwMode="gray">
          <a:xfrm>
            <a:off x="4835525" y="3978275"/>
            <a:ext cx="898525" cy="774700"/>
          </a:xfrm>
          <a:prstGeom prst="rect">
            <a:avLst/>
          </a:prstGeom>
          <a:noFill/>
        </p:spPr>
      </p:pic>
      <p:pic>
        <p:nvPicPr>
          <p:cNvPr id="486407" name="Picture 7" descr="swrf"/>
          <p:cNvPicPr>
            <a:picLocks noChangeAspect="1" noChangeArrowheads="1"/>
          </p:cNvPicPr>
          <p:nvPr/>
        </p:nvPicPr>
        <p:blipFill>
          <a:blip r:embed="rId5" cstate="print"/>
          <a:srcRect/>
          <a:stretch>
            <a:fillRect/>
          </a:stretch>
        </p:blipFill>
        <p:spPr bwMode="gray">
          <a:xfrm>
            <a:off x="7113588" y="4932363"/>
            <a:ext cx="460375" cy="858837"/>
          </a:xfrm>
          <a:prstGeom prst="rect">
            <a:avLst/>
          </a:prstGeom>
          <a:noFill/>
        </p:spPr>
      </p:pic>
      <p:sp>
        <p:nvSpPr>
          <p:cNvPr id="486408" name="Text Box 8"/>
          <p:cNvSpPr txBox="1">
            <a:spLocks noChangeArrowheads="1"/>
          </p:cNvSpPr>
          <p:nvPr/>
        </p:nvSpPr>
        <p:spPr bwMode="auto">
          <a:xfrm>
            <a:off x="6978650" y="5729288"/>
            <a:ext cx="7302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AWR</a:t>
            </a:r>
          </a:p>
        </p:txBody>
      </p:sp>
      <p:pic>
        <p:nvPicPr>
          <p:cNvPr id="486409" name="Picture 9" descr="issue"/>
          <p:cNvPicPr>
            <a:picLocks noChangeAspect="1" noChangeArrowheads="1"/>
          </p:cNvPicPr>
          <p:nvPr/>
        </p:nvPicPr>
        <p:blipFill>
          <a:blip r:embed="rId6" cstate="print"/>
          <a:srcRect/>
          <a:stretch>
            <a:fillRect/>
          </a:stretch>
        </p:blipFill>
        <p:spPr bwMode="gray">
          <a:xfrm>
            <a:off x="5607050" y="2206625"/>
            <a:ext cx="715963" cy="688975"/>
          </a:xfrm>
          <a:prstGeom prst="rect">
            <a:avLst/>
          </a:prstGeom>
          <a:noFill/>
        </p:spPr>
      </p:pic>
      <p:sp>
        <p:nvSpPr>
          <p:cNvPr id="486410" name="Text Box 10"/>
          <p:cNvSpPr txBox="1">
            <a:spLocks noChangeArrowheads="1"/>
          </p:cNvSpPr>
          <p:nvPr/>
        </p:nvSpPr>
        <p:spPr bwMode="auto">
          <a:xfrm>
            <a:off x="2178050" y="2300288"/>
            <a:ext cx="23177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latin typeface="Arial" charset="0"/>
              </a:rPr>
              <a:t>Enterprise Manager</a:t>
            </a:r>
          </a:p>
        </p:txBody>
      </p:sp>
      <p:sp>
        <p:nvSpPr>
          <p:cNvPr id="486411" name="Line 11"/>
          <p:cNvSpPr>
            <a:spLocks noChangeShapeType="1"/>
          </p:cNvSpPr>
          <p:nvPr/>
        </p:nvSpPr>
        <p:spPr bwMode="auto">
          <a:xfrm flipV="1">
            <a:off x="5257800" y="3200400"/>
            <a:ext cx="0" cy="847725"/>
          </a:xfrm>
          <a:prstGeom prst="line">
            <a:avLst/>
          </a:prstGeom>
          <a:noFill/>
          <a:ln w="28575">
            <a:solidFill>
              <a:schemeClr val="tx1"/>
            </a:solidFill>
            <a:round/>
            <a:headEnd type="none" w="sm" len="sm"/>
            <a:tailEnd type="triangle" w="sm" len="sm"/>
          </a:ln>
          <a:effectLst/>
        </p:spPr>
        <p:txBody>
          <a:bodyPr/>
          <a:lstStyle/>
          <a:p>
            <a:endParaRPr lang="en-US"/>
          </a:p>
        </p:txBody>
      </p:sp>
      <p:sp>
        <p:nvSpPr>
          <p:cNvPr id="486412" name="Line 12"/>
          <p:cNvSpPr>
            <a:spLocks noChangeShapeType="1"/>
          </p:cNvSpPr>
          <p:nvPr/>
        </p:nvSpPr>
        <p:spPr bwMode="auto">
          <a:xfrm flipV="1">
            <a:off x="5284788" y="4705350"/>
            <a:ext cx="0" cy="838200"/>
          </a:xfrm>
          <a:prstGeom prst="line">
            <a:avLst/>
          </a:prstGeom>
          <a:noFill/>
          <a:ln w="28575">
            <a:solidFill>
              <a:schemeClr val="tx1"/>
            </a:solidFill>
            <a:round/>
            <a:headEnd type="none" w="sm" len="sm"/>
            <a:tailEnd type="triangle" w="sm" len="sm"/>
          </a:ln>
          <a:effectLst/>
        </p:spPr>
        <p:txBody>
          <a:bodyPr/>
          <a:lstStyle/>
          <a:p>
            <a:endParaRPr lang="en-US"/>
          </a:p>
        </p:txBody>
      </p:sp>
      <p:sp>
        <p:nvSpPr>
          <p:cNvPr id="486413" name="Line 13"/>
          <p:cNvSpPr>
            <a:spLocks noChangeShapeType="1"/>
          </p:cNvSpPr>
          <p:nvPr/>
        </p:nvSpPr>
        <p:spPr bwMode="auto">
          <a:xfrm>
            <a:off x="2286000" y="5257800"/>
            <a:ext cx="0" cy="304800"/>
          </a:xfrm>
          <a:prstGeom prst="line">
            <a:avLst/>
          </a:prstGeom>
          <a:noFill/>
          <a:ln w="28575">
            <a:solidFill>
              <a:schemeClr val="tx1"/>
            </a:solidFill>
            <a:round/>
            <a:headEnd type="none" w="sm" len="sm"/>
            <a:tailEnd type="none" w="sm" len="sm"/>
          </a:ln>
          <a:effectLst/>
        </p:spPr>
        <p:txBody>
          <a:bodyPr/>
          <a:lstStyle/>
          <a:p>
            <a:endParaRPr lang="en-US"/>
          </a:p>
        </p:txBody>
      </p:sp>
      <p:sp>
        <p:nvSpPr>
          <p:cNvPr id="486414" name="Line 14"/>
          <p:cNvSpPr>
            <a:spLocks noChangeShapeType="1"/>
          </p:cNvSpPr>
          <p:nvPr/>
        </p:nvSpPr>
        <p:spPr bwMode="auto">
          <a:xfrm>
            <a:off x="2286000" y="5543550"/>
            <a:ext cx="4800600" cy="0"/>
          </a:xfrm>
          <a:prstGeom prst="line">
            <a:avLst/>
          </a:prstGeom>
          <a:noFill/>
          <a:ln w="28575">
            <a:solidFill>
              <a:schemeClr val="tx1"/>
            </a:solidFill>
            <a:round/>
            <a:headEnd type="none" w="sm" len="sm"/>
            <a:tailEnd type="triangle" w="sm" len="sm"/>
          </a:ln>
          <a:effectLst/>
        </p:spPr>
        <p:txBody>
          <a:bodyPr/>
          <a:lstStyle/>
          <a:p>
            <a:endParaRPr lang="en-US"/>
          </a:p>
        </p:txBody>
      </p:sp>
      <p:grpSp>
        <p:nvGrpSpPr>
          <p:cNvPr id="486415" name="Group 15"/>
          <p:cNvGrpSpPr>
            <a:grpSpLocks/>
          </p:cNvGrpSpPr>
          <p:nvPr/>
        </p:nvGrpSpPr>
        <p:grpSpPr bwMode="auto">
          <a:xfrm>
            <a:off x="1771650" y="4090988"/>
            <a:ext cx="1246188" cy="1177925"/>
            <a:chOff x="528" y="1584"/>
            <a:chExt cx="785" cy="742"/>
          </a:xfrm>
        </p:grpSpPr>
        <p:pic>
          <p:nvPicPr>
            <p:cNvPr id="486416" name="Picture 16" descr="Concept: Clouds, Shape, Thought"/>
            <p:cNvPicPr>
              <a:picLocks noChangeAspect="1" noChangeArrowheads="1"/>
            </p:cNvPicPr>
            <p:nvPr/>
          </p:nvPicPr>
          <p:blipFill>
            <a:blip r:embed="rId7" cstate="print"/>
            <a:srcRect/>
            <a:stretch>
              <a:fillRect/>
            </a:stretch>
          </p:blipFill>
          <p:spPr bwMode="gray">
            <a:xfrm>
              <a:off x="528" y="1584"/>
              <a:ext cx="785" cy="742"/>
            </a:xfrm>
            <a:prstGeom prst="rect">
              <a:avLst/>
            </a:prstGeom>
            <a:noFill/>
          </p:spPr>
        </p:pic>
        <p:sp>
          <p:nvSpPr>
            <p:cNvPr id="486417" name="Text Box 17"/>
            <p:cNvSpPr txBox="1">
              <a:spLocks noChangeArrowheads="1"/>
            </p:cNvSpPr>
            <p:nvPr/>
          </p:nvSpPr>
          <p:spPr bwMode="gray">
            <a:xfrm>
              <a:off x="576" y="1776"/>
              <a:ext cx="700" cy="370"/>
            </a:xfrm>
            <a:prstGeom prst="rect">
              <a:avLst/>
            </a:prstGeom>
            <a:noFill/>
            <a:ln w="9525">
              <a:noFill/>
              <a:miter lim="800000"/>
              <a:headEnd/>
              <a:tailEnd/>
            </a:ln>
            <a:effectLst/>
          </p:spPr>
          <p:txBody>
            <a:bodyPr wrap="none">
              <a:spAutoFit/>
            </a:bodyPr>
            <a:lstStyle/>
            <a:p>
              <a:pPr defTabSz="228600">
                <a:lnSpc>
                  <a:spcPct val="90000"/>
                </a:lnSpc>
                <a:spcBef>
                  <a:spcPct val="0"/>
                </a:spcBef>
              </a:pPr>
              <a:r>
                <a:rPr lang="en-US" sz="1800" b="1">
                  <a:solidFill>
                    <a:schemeClr val="tx1"/>
                  </a:solidFill>
                  <a:latin typeface="Arial" charset="0"/>
                </a:rPr>
                <a:t>Oracle </a:t>
              </a:r>
            </a:p>
            <a:p>
              <a:pPr defTabSz="228600">
                <a:lnSpc>
                  <a:spcPct val="90000"/>
                </a:lnSpc>
                <a:spcBef>
                  <a:spcPct val="0"/>
                </a:spcBef>
              </a:pPr>
              <a:r>
                <a:rPr lang="en-US" sz="1800" b="1">
                  <a:solidFill>
                    <a:schemeClr val="tx1"/>
                  </a:solidFill>
                  <a:latin typeface="Arial" charset="0"/>
                </a:rPr>
                <a:t>instance</a:t>
              </a:r>
            </a:p>
          </p:txBody>
        </p:sp>
      </p:grpSp>
      <p:pic>
        <p:nvPicPr>
          <p:cNvPr id="486418" name="Picture 18" descr="issue"/>
          <p:cNvPicPr>
            <a:picLocks noChangeAspect="1" noChangeArrowheads="1"/>
          </p:cNvPicPr>
          <p:nvPr/>
        </p:nvPicPr>
        <p:blipFill>
          <a:blip r:embed="rId6" cstate="print"/>
          <a:srcRect/>
          <a:stretch>
            <a:fillRect/>
          </a:stretch>
        </p:blipFill>
        <p:spPr bwMode="gray">
          <a:xfrm>
            <a:off x="2809875" y="4014788"/>
            <a:ext cx="715963" cy="6889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t>Setting Thresholds</a:t>
            </a:r>
          </a:p>
        </p:txBody>
      </p:sp>
      <p:pic>
        <p:nvPicPr>
          <p:cNvPr id="490500" name="Picture 4" descr="D:\My_Data\Classes\11g\DBA1\Screenshots\L12MeticThresh.gif"/>
          <p:cNvPicPr>
            <a:picLocks noChangeAspect="1" noChangeArrowheads="1"/>
          </p:cNvPicPr>
          <p:nvPr/>
        </p:nvPicPr>
        <p:blipFill>
          <a:blip r:embed="rId3" cstate="print"/>
          <a:srcRect/>
          <a:stretch>
            <a:fillRect/>
          </a:stretch>
        </p:blipFill>
        <p:spPr bwMode="gray">
          <a:xfrm>
            <a:off x="285750" y="1368425"/>
            <a:ext cx="8572500" cy="4857750"/>
          </a:xfrm>
          <a:prstGeom prst="rect">
            <a:avLst/>
          </a:prstGeom>
          <a:noFill/>
          <a:ln w="28575">
            <a:solidFill>
              <a:schemeClr val="tx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blackWhite">
          <a:xfrm>
            <a:off x="1636713" y="1447800"/>
            <a:ext cx="4572000" cy="3365500"/>
          </a:xfrm>
          <a:prstGeom prst="rect">
            <a:avLst/>
          </a:prstGeom>
          <a:solidFill>
            <a:srgbClr val="FFCC99"/>
          </a:solidFill>
          <a:ln w="28575">
            <a:solidFill>
              <a:schemeClr val="tx1"/>
            </a:solidFill>
            <a:miter lim="800000"/>
            <a:headEnd type="none" w="sm" len="sm"/>
            <a:tailEnd type="none" w="sm" len="sm"/>
          </a:ln>
          <a:effectLst/>
        </p:spPr>
        <p:txBody>
          <a:bodyPr wrap="none" anchor="ctr"/>
          <a:lstStyle/>
          <a:p>
            <a:endParaRPr lang="en-US"/>
          </a:p>
        </p:txBody>
      </p:sp>
      <p:sp>
        <p:nvSpPr>
          <p:cNvPr id="307203" name="Line 3"/>
          <p:cNvSpPr>
            <a:spLocks noChangeShapeType="1"/>
          </p:cNvSpPr>
          <p:nvPr/>
        </p:nvSpPr>
        <p:spPr bwMode="auto">
          <a:xfrm flipH="1">
            <a:off x="3484563" y="2890838"/>
            <a:ext cx="1485900" cy="0"/>
          </a:xfrm>
          <a:prstGeom prst="line">
            <a:avLst/>
          </a:prstGeom>
          <a:noFill/>
          <a:ln w="28575">
            <a:solidFill>
              <a:schemeClr val="tx1"/>
            </a:solidFill>
            <a:prstDash val="dash"/>
            <a:round/>
            <a:headEnd type="none" w="sm" len="sm"/>
            <a:tailEnd type="triangle" w="sm" len="sm"/>
          </a:ln>
          <a:effectLst/>
        </p:spPr>
        <p:txBody>
          <a:bodyPr/>
          <a:lstStyle/>
          <a:p>
            <a:endParaRPr lang="en-US"/>
          </a:p>
        </p:txBody>
      </p:sp>
      <p:sp>
        <p:nvSpPr>
          <p:cNvPr id="307204" name="Rectangle 4"/>
          <p:cNvSpPr>
            <a:spLocks noGrp="1" noChangeArrowheads="1"/>
          </p:cNvSpPr>
          <p:nvPr>
            <p:ph type="title"/>
          </p:nvPr>
        </p:nvSpPr>
        <p:spPr/>
        <p:txBody>
          <a:bodyPr/>
          <a:lstStyle/>
          <a:p>
            <a:r>
              <a:rPr lang="en-US"/>
              <a:t>Database Maintenance</a:t>
            </a:r>
          </a:p>
        </p:txBody>
      </p:sp>
      <p:sp>
        <p:nvSpPr>
          <p:cNvPr id="307205" name="Text Box 5"/>
          <p:cNvSpPr txBox="1">
            <a:spLocks noChangeArrowheads="1"/>
          </p:cNvSpPr>
          <p:nvPr/>
        </p:nvSpPr>
        <p:spPr bwMode="blackWhite">
          <a:xfrm>
            <a:off x="3173413" y="3692525"/>
            <a:ext cx="1600200" cy="944563"/>
          </a:xfrm>
          <a:prstGeom prst="rect">
            <a:avLst/>
          </a:prstGeom>
          <a:solidFill>
            <a:srgbClr val="FFCC66"/>
          </a:solidFill>
          <a:ln w="28575">
            <a:solidFill>
              <a:schemeClr val="tx1"/>
            </a:solidFill>
            <a:miter lim="800000"/>
            <a:headEnd type="none" w="sm" len="sm"/>
            <a:tailEnd type="none" w="sm" len="sm"/>
          </a:ln>
          <a:effectLst/>
        </p:spPr>
        <p:txBody>
          <a:bodyPr>
            <a:spAutoFit/>
          </a:bodyPr>
          <a:lstStyle/>
          <a:p>
            <a:pPr eaLnBrk="0" hangingPunct="0">
              <a:spcBef>
                <a:spcPct val="50000"/>
              </a:spcBef>
              <a:buClrTx/>
              <a:buFontTx/>
              <a:buNone/>
            </a:pPr>
            <a:r>
              <a:rPr lang="en-US" sz="1800" b="1">
                <a:solidFill>
                  <a:schemeClr val="tx2"/>
                </a:solidFill>
                <a:latin typeface="Arial" charset="0"/>
              </a:rPr>
              <a:t>Automatic</a:t>
            </a:r>
            <a:br>
              <a:rPr lang="en-US" sz="1800" b="1">
                <a:solidFill>
                  <a:schemeClr val="tx2"/>
                </a:solidFill>
                <a:latin typeface="Arial" charset="0"/>
              </a:rPr>
            </a:br>
            <a:r>
              <a:rPr lang="en-US" sz="1800" b="1">
                <a:solidFill>
                  <a:schemeClr val="tx2"/>
                </a:solidFill>
                <a:latin typeface="Arial" charset="0"/>
              </a:rPr>
              <a:t>Workload Repository</a:t>
            </a:r>
          </a:p>
        </p:txBody>
      </p:sp>
      <p:sp>
        <p:nvSpPr>
          <p:cNvPr id="307206" name="Text Box 6"/>
          <p:cNvSpPr txBox="1">
            <a:spLocks noChangeArrowheads="1"/>
          </p:cNvSpPr>
          <p:nvPr/>
        </p:nvSpPr>
        <p:spPr bwMode="blackWhite">
          <a:xfrm>
            <a:off x="2028825" y="2555875"/>
            <a:ext cx="1423988" cy="669925"/>
          </a:xfrm>
          <a:prstGeom prst="rect">
            <a:avLst/>
          </a:prstGeom>
          <a:solidFill>
            <a:srgbClr val="999999"/>
          </a:solidFill>
          <a:ln w="28575">
            <a:solidFill>
              <a:schemeClr val="tx1"/>
            </a:solidFill>
            <a:miter lim="800000"/>
            <a:headEnd type="none" w="sm" len="sm"/>
            <a:tailEnd type="none" w="sm" len="sm"/>
          </a:ln>
          <a:effectLst/>
        </p:spPr>
        <p:txBody>
          <a:bodyPr>
            <a:spAutoFit/>
          </a:bodyPr>
          <a:lstStyle/>
          <a:p>
            <a:pPr eaLnBrk="0" hangingPunct="0">
              <a:spcBef>
                <a:spcPct val="50000"/>
              </a:spcBef>
              <a:buClrTx/>
              <a:buFontTx/>
              <a:buNone/>
            </a:pPr>
            <a:r>
              <a:rPr lang="en-US" sz="1800" b="1">
                <a:solidFill>
                  <a:schemeClr val="tx1"/>
                </a:solidFill>
                <a:latin typeface="Arial" charset="0"/>
              </a:rPr>
              <a:t>Advisory</a:t>
            </a:r>
            <a:br>
              <a:rPr lang="en-US" sz="1800" b="1">
                <a:solidFill>
                  <a:schemeClr val="tx1"/>
                </a:solidFill>
                <a:latin typeface="Arial" charset="0"/>
              </a:rPr>
            </a:br>
            <a:r>
              <a:rPr lang="en-US" sz="1800" b="1">
                <a:solidFill>
                  <a:schemeClr val="tx1"/>
                </a:solidFill>
                <a:latin typeface="Arial" charset="0"/>
              </a:rPr>
              <a:t>framework</a:t>
            </a:r>
          </a:p>
        </p:txBody>
      </p:sp>
      <p:sp>
        <p:nvSpPr>
          <p:cNvPr id="307207" name="Text Box 7"/>
          <p:cNvSpPr txBox="1">
            <a:spLocks noChangeArrowheads="1"/>
          </p:cNvSpPr>
          <p:nvPr/>
        </p:nvSpPr>
        <p:spPr bwMode="blackWhite">
          <a:xfrm>
            <a:off x="3222625" y="1611313"/>
            <a:ext cx="1500188" cy="669925"/>
          </a:xfrm>
          <a:prstGeom prst="rect">
            <a:avLst/>
          </a:prstGeom>
          <a:solidFill>
            <a:srgbClr val="999999"/>
          </a:solidFill>
          <a:ln w="28575">
            <a:solidFill>
              <a:schemeClr val="tx1"/>
            </a:solidFill>
            <a:miter lim="800000"/>
            <a:headEnd type="none" w="sm" len="sm"/>
            <a:tailEnd type="none" w="sm" len="sm"/>
          </a:ln>
          <a:effectLst/>
        </p:spPr>
        <p:txBody>
          <a:bodyPr>
            <a:spAutoFit/>
          </a:bodyPr>
          <a:lstStyle/>
          <a:p>
            <a:pPr eaLnBrk="0" hangingPunct="0">
              <a:spcBef>
                <a:spcPct val="50000"/>
              </a:spcBef>
              <a:buClrTx/>
              <a:buFontTx/>
              <a:buNone/>
            </a:pPr>
            <a:r>
              <a:rPr lang="en-US" sz="1800" b="1">
                <a:solidFill>
                  <a:schemeClr val="tx1"/>
                </a:solidFill>
                <a:latin typeface="Arial" charset="0"/>
              </a:rPr>
              <a:t>Automated</a:t>
            </a:r>
            <a:br>
              <a:rPr lang="en-US" sz="1800" b="1">
                <a:solidFill>
                  <a:schemeClr val="tx1"/>
                </a:solidFill>
                <a:latin typeface="Arial" charset="0"/>
              </a:rPr>
            </a:br>
            <a:r>
              <a:rPr lang="en-US" sz="1800" b="1">
                <a:solidFill>
                  <a:schemeClr val="tx1"/>
                </a:solidFill>
                <a:latin typeface="Arial" charset="0"/>
              </a:rPr>
              <a:t>tasks</a:t>
            </a:r>
          </a:p>
        </p:txBody>
      </p:sp>
      <p:sp>
        <p:nvSpPr>
          <p:cNvPr id="307208" name="Line 8"/>
          <p:cNvSpPr>
            <a:spLocks noChangeShapeType="1"/>
          </p:cNvSpPr>
          <p:nvPr/>
        </p:nvSpPr>
        <p:spPr bwMode="auto">
          <a:xfrm>
            <a:off x="3992563" y="2286000"/>
            <a:ext cx="0" cy="1384300"/>
          </a:xfrm>
          <a:prstGeom prst="line">
            <a:avLst/>
          </a:prstGeom>
          <a:noFill/>
          <a:ln w="28575">
            <a:solidFill>
              <a:schemeClr val="tx1"/>
            </a:solidFill>
            <a:round/>
            <a:headEnd/>
            <a:tailEnd type="triangle" w="sm" len="sm"/>
          </a:ln>
          <a:effectLst/>
        </p:spPr>
        <p:txBody>
          <a:bodyPr>
            <a:spAutoFit/>
          </a:bodyPr>
          <a:lstStyle/>
          <a:p>
            <a:endParaRPr lang="en-US"/>
          </a:p>
        </p:txBody>
      </p:sp>
      <p:sp>
        <p:nvSpPr>
          <p:cNvPr id="307209" name="Freeform 9"/>
          <p:cNvSpPr>
            <a:spLocks/>
          </p:cNvSpPr>
          <p:nvPr/>
        </p:nvSpPr>
        <p:spPr bwMode="auto">
          <a:xfrm>
            <a:off x="2811463" y="3213100"/>
            <a:ext cx="342900" cy="965200"/>
          </a:xfrm>
          <a:custGeom>
            <a:avLst/>
            <a:gdLst/>
            <a:ahLst/>
            <a:cxnLst>
              <a:cxn ang="0">
                <a:pos x="0" y="0"/>
              </a:cxn>
              <a:cxn ang="0">
                <a:pos x="0" y="608"/>
              </a:cxn>
              <a:cxn ang="0">
                <a:pos x="216" y="608"/>
              </a:cxn>
            </a:cxnLst>
            <a:rect l="0" t="0" r="r" b="b"/>
            <a:pathLst>
              <a:path w="216" h="608">
                <a:moveTo>
                  <a:pt x="0" y="0"/>
                </a:moveTo>
                <a:lnTo>
                  <a:pt x="0" y="608"/>
                </a:lnTo>
                <a:lnTo>
                  <a:pt x="216" y="608"/>
                </a:lnTo>
              </a:path>
            </a:pathLst>
          </a:custGeom>
          <a:noFill/>
          <a:ln w="28575" cap="flat" cmpd="sng">
            <a:solidFill>
              <a:schemeClr val="tx1"/>
            </a:solidFill>
            <a:prstDash val="solid"/>
            <a:round/>
            <a:headEnd/>
            <a:tailEnd type="triangle" w="sm" len="sm"/>
          </a:ln>
          <a:effectLst/>
        </p:spPr>
        <p:txBody>
          <a:bodyPr>
            <a:spAutoFit/>
          </a:bodyPr>
          <a:lstStyle/>
          <a:p>
            <a:endParaRPr lang="en-US"/>
          </a:p>
        </p:txBody>
      </p:sp>
      <p:sp>
        <p:nvSpPr>
          <p:cNvPr id="307210" name="Freeform 10"/>
          <p:cNvSpPr>
            <a:spLocks/>
          </p:cNvSpPr>
          <p:nvPr/>
        </p:nvSpPr>
        <p:spPr bwMode="auto">
          <a:xfrm flipH="1">
            <a:off x="4779963" y="3200400"/>
            <a:ext cx="342900" cy="965200"/>
          </a:xfrm>
          <a:custGeom>
            <a:avLst/>
            <a:gdLst/>
            <a:ahLst/>
            <a:cxnLst>
              <a:cxn ang="0">
                <a:pos x="0" y="0"/>
              </a:cxn>
              <a:cxn ang="0">
                <a:pos x="0" y="608"/>
              </a:cxn>
              <a:cxn ang="0">
                <a:pos x="216" y="608"/>
              </a:cxn>
            </a:cxnLst>
            <a:rect l="0" t="0" r="r" b="b"/>
            <a:pathLst>
              <a:path w="216" h="608">
                <a:moveTo>
                  <a:pt x="0" y="0"/>
                </a:moveTo>
                <a:lnTo>
                  <a:pt x="0" y="608"/>
                </a:lnTo>
                <a:lnTo>
                  <a:pt x="216" y="608"/>
                </a:lnTo>
              </a:path>
            </a:pathLst>
          </a:custGeom>
          <a:noFill/>
          <a:ln w="28575" cap="flat" cmpd="sng">
            <a:solidFill>
              <a:schemeClr val="tx1"/>
            </a:solidFill>
            <a:prstDash val="solid"/>
            <a:round/>
            <a:headEnd/>
            <a:tailEnd type="triangle" w="sm" len="sm"/>
          </a:ln>
          <a:effectLst/>
        </p:spPr>
        <p:txBody>
          <a:bodyPr>
            <a:spAutoFit/>
          </a:bodyPr>
          <a:lstStyle/>
          <a:p>
            <a:endParaRPr lang="en-US"/>
          </a:p>
        </p:txBody>
      </p:sp>
      <p:sp>
        <p:nvSpPr>
          <p:cNvPr id="307211" name="Text Box 11"/>
          <p:cNvSpPr txBox="1">
            <a:spLocks noChangeArrowheads="1"/>
          </p:cNvSpPr>
          <p:nvPr/>
        </p:nvSpPr>
        <p:spPr bwMode="blackWhite">
          <a:xfrm>
            <a:off x="4492625" y="2555875"/>
            <a:ext cx="1246188" cy="669925"/>
          </a:xfrm>
          <a:prstGeom prst="rect">
            <a:avLst/>
          </a:prstGeom>
          <a:solidFill>
            <a:srgbClr val="999999"/>
          </a:solidFill>
          <a:ln w="28575">
            <a:solidFill>
              <a:schemeClr val="tx1"/>
            </a:solidFill>
            <a:miter lim="800000"/>
            <a:headEnd type="none" w="sm" len="sm"/>
            <a:tailEnd type="none" w="sm" len="sm"/>
          </a:ln>
          <a:effectLst/>
        </p:spPr>
        <p:txBody>
          <a:bodyPr>
            <a:spAutoFit/>
          </a:bodyPr>
          <a:lstStyle/>
          <a:p>
            <a:pPr eaLnBrk="0" hangingPunct="0">
              <a:spcBef>
                <a:spcPct val="50000"/>
              </a:spcBef>
              <a:buClrTx/>
              <a:buFontTx/>
              <a:buNone/>
            </a:pPr>
            <a:r>
              <a:rPr lang="en-US" sz="1800" b="1">
                <a:solidFill>
                  <a:schemeClr val="tx1"/>
                </a:solidFill>
                <a:latin typeface="Arial" charset="0"/>
              </a:rPr>
              <a:t>Server alerts</a:t>
            </a:r>
          </a:p>
        </p:txBody>
      </p:sp>
      <p:sp>
        <p:nvSpPr>
          <p:cNvPr id="307212" name="Text Box 12"/>
          <p:cNvSpPr txBox="1">
            <a:spLocks noChangeArrowheads="1"/>
          </p:cNvSpPr>
          <p:nvPr/>
        </p:nvSpPr>
        <p:spPr bwMode="auto">
          <a:xfrm>
            <a:off x="546100" y="5535613"/>
            <a:ext cx="1936750" cy="641350"/>
          </a:xfrm>
          <a:prstGeom prst="rect">
            <a:avLst/>
          </a:prstGeom>
          <a:noFill/>
          <a:ln w="12700">
            <a:noFill/>
            <a:miter lim="800000"/>
            <a:headEnd/>
            <a:tailEnd/>
          </a:ln>
          <a:effectLst/>
        </p:spPr>
        <p:txBody>
          <a:bodyPr wrap="none">
            <a:spAutoFit/>
          </a:bodyPr>
          <a:lstStyle/>
          <a:p>
            <a:pPr defTabSz="228600" eaLnBrk="0" hangingPunct="0">
              <a:spcBef>
                <a:spcPct val="50000"/>
              </a:spcBef>
              <a:buClrTx/>
              <a:buFontTx/>
              <a:buNone/>
            </a:pPr>
            <a:r>
              <a:rPr lang="en-US" sz="1800" b="1">
                <a:solidFill>
                  <a:schemeClr val="tx1"/>
                </a:solidFill>
                <a:latin typeface="Arial" charset="0"/>
              </a:rPr>
              <a:t>Data warehouse</a:t>
            </a:r>
            <a:br>
              <a:rPr lang="en-US" sz="1800" b="1">
                <a:solidFill>
                  <a:schemeClr val="tx1"/>
                </a:solidFill>
                <a:latin typeface="Arial" charset="0"/>
              </a:rPr>
            </a:br>
            <a:r>
              <a:rPr lang="en-US" sz="1800" b="1">
                <a:solidFill>
                  <a:schemeClr val="tx1"/>
                </a:solidFill>
                <a:latin typeface="Arial" charset="0"/>
              </a:rPr>
              <a:t>of the database</a:t>
            </a:r>
          </a:p>
        </p:txBody>
      </p:sp>
      <p:cxnSp>
        <p:nvCxnSpPr>
          <p:cNvPr id="307213" name="AutoShape 13"/>
          <p:cNvCxnSpPr>
            <a:cxnSpLocks noChangeShapeType="1"/>
            <a:stCxn id="307205" idx="2"/>
            <a:endCxn id="307212" idx="0"/>
          </p:cNvCxnSpPr>
          <p:nvPr/>
        </p:nvCxnSpPr>
        <p:spPr bwMode="auto">
          <a:xfrm rot="5400000">
            <a:off x="2301875" y="3863975"/>
            <a:ext cx="884238" cy="2459038"/>
          </a:xfrm>
          <a:prstGeom prst="bentConnector3">
            <a:avLst>
              <a:gd name="adj1" fmla="val 49190"/>
            </a:avLst>
          </a:prstGeom>
          <a:noFill/>
          <a:ln w="28575">
            <a:solidFill>
              <a:schemeClr val="tx1"/>
            </a:solidFill>
            <a:prstDash val="dash"/>
            <a:miter lim="800000"/>
            <a:headEnd/>
            <a:tailEnd type="triangle" w="sm" len="sm"/>
          </a:ln>
          <a:effectLst/>
        </p:spPr>
      </p:cxnSp>
      <p:sp>
        <p:nvSpPr>
          <p:cNvPr id="307214" name="Text Box 14"/>
          <p:cNvSpPr txBox="1">
            <a:spLocks noChangeArrowheads="1"/>
          </p:cNvSpPr>
          <p:nvPr/>
        </p:nvSpPr>
        <p:spPr bwMode="auto">
          <a:xfrm>
            <a:off x="2879725" y="5548313"/>
            <a:ext cx="2571750" cy="641350"/>
          </a:xfrm>
          <a:prstGeom prst="rect">
            <a:avLst/>
          </a:prstGeom>
          <a:noFill/>
          <a:ln w="12700">
            <a:noFill/>
            <a:miter lim="800000"/>
            <a:headEnd/>
            <a:tailEnd/>
          </a:ln>
          <a:effectLst/>
        </p:spPr>
        <p:txBody>
          <a:bodyPr wrap="none">
            <a:spAutoFit/>
          </a:bodyPr>
          <a:lstStyle/>
          <a:p>
            <a:pPr defTabSz="228600" eaLnBrk="0" hangingPunct="0">
              <a:spcBef>
                <a:spcPct val="50000"/>
              </a:spcBef>
              <a:buClrTx/>
              <a:buFontTx/>
              <a:buNone/>
            </a:pPr>
            <a:r>
              <a:rPr lang="en-US" sz="1800" b="1">
                <a:solidFill>
                  <a:schemeClr val="tx1"/>
                </a:solidFill>
                <a:latin typeface="Arial" charset="0"/>
              </a:rPr>
              <a:t>Automatic collection </a:t>
            </a:r>
            <a:br>
              <a:rPr lang="en-US" sz="1800" b="1">
                <a:solidFill>
                  <a:schemeClr val="tx1"/>
                </a:solidFill>
                <a:latin typeface="Arial" charset="0"/>
              </a:rPr>
            </a:br>
            <a:r>
              <a:rPr lang="en-US" sz="1800" b="1">
                <a:solidFill>
                  <a:schemeClr val="tx1"/>
                </a:solidFill>
                <a:latin typeface="Arial" charset="0"/>
              </a:rPr>
              <a:t>of important statistics</a:t>
            </a:r>
          </a:p>
        </p:txBody>
      </p:sp>
      <p:sp>
        <p:nvSpPr>
          <p:cNvPr id="307215" name="Text Box 15"/>
          <p:cNvSpPr txBox="1">
            <a:spLocks noChangeArrowheads="1"/>
          </p:cNvSpPr>
          <p:nvPr/>
        </p:nvSpPr>
        <p:spPr bwMode="auto">
          <a:xfrm>
            <a:off x="5838825" y="5543550"/>
            <a:ext cx="1784350" cy="641350"/>
          </a:xfrm>
          <a:prstGeom prst="rect">
            <a:avLst/>
          </a:prstGeom>
          <a:noFill/>
          <a:ln w="12700">
            <a:noFill/>
            <a:miter lim="800000"/>
            <a:headEnd/>
            <a:tailEnd/>
          </a:ln>
          <a:effectLst/>
        </p:spPr>
        <p:txBody>
          <a:bodyPr wrap="none">
            <a:spAutoFit/>
          </a:bodyPr>
          <a:lstStyle/>
          <a:p>
            <a:pPr defTabSz="228600" eaLnBrk="0" hangingPunct="0">
              <a:spcBef>
                <a:spcPct val="50000"/>
              </a:spcBef>
              <a:buClrTx/>
              <a:buFontTx/>
              <a:buNone/>
            </a:pPr>
            <a:r>
              <a:rPr lang="en-US" sz="1800" b="1">
                <a:solidFill>
                  <a:schemeClr val="tx1"/>
                </a:solidFill>
                <a:latin typeface="Arial" charset="0"/>
              </a:rPr>
              <a:t>Direct memory</a:t>
            </a:r>
            <a:br>
              <a:rPr lang="en-US" sz="1800" b="1">
                <a:solidFill>
                  <a:schemeClr val="tx1"/>
                </a:solidFill>
                <a:latin typeface="Arial" charset="0"/>
              </a:rPr>
            </a:br>
            <a:r>
              <a:rPr lang="en-US" sz="1800" b="1">
                <a:solidFill>
                  <a:schemeClr val="tx1"/>
                </a:solidFill>
                <a:latin typeface="Arial" charset="0"/>
              </a:rPr>
              <a:t>access</a:t>
            </a:r>
          </a:p>
        </p:txBody>
      </p:sp>
      <p:cxnSp>
        <p:nvCxnSpPr>
          <p:cNvPr id="307216" name="AutoShape 16"/>
          <p:cNvCxnSpPr>
            <a:cxnSpLocks noChangeShapeType="1"/>
            <a:endCxn id="307215" idx="0"/>
          </p:cNvCxnSpPr>
          <p:nvPr/>
        </p:nvCxnSpPr>
        <p:spPr bwMode="auto">
          <a:xfrm>
            <a:off x="3978275" y="5067300"/>
            <a:ext cx="2752725" cy="476250"/>
          </a:xfrm>
          <a:prstGeom prst="bentConnector2">
            <a:avLst/>
          </a:prstGeom>
          <a:noFill/>
          <a:ln w="28575">
            <a:solidFill>
              <a:schemeClr val="tx1"/>
            </a:solidFill>
            <a:prstDash val="dash"/>
            <a:miter lim="800000"/>
            <a:headEnd/>
            <a:tailEnd type="triangle" w="sm" len="sm"/>
          </a:ln>
          <a:effectLst/>
        </p:spPr>
      </p:cxnSp>
      <p:cxnSp>
        <p:nvCxnSpPr>
          <p:cNvPr id="307217" name="AutoShape 17"/>
          <p:cNvCxnSpPr>
            <a:cxnSpLocks noChangeShapeType="1"/>
          </p:cNvCxnSpPr>
          <p:nvPr/>
        </p:nvCxnSpPr>
        <p:spPr bwMode="auto">
          <a:xfrm rot="5400000">
            <a:off x="3750468" y="5310982"/>
            <a:ext cx="449263" cy="6350"/>
          </a:xfrm>
          <a:prstGeom prst="bentConnector3">
            <a:avLst>
              <a:gd name="adj1" fmla="val 49824"/>
            </a:avLst>
          </a:prstGeom>
          <a:noFill/>
          <a:ln w="28575">
            <a:solidFill>
              <a:schemeClr val="tx1"/>
            </a:solidFill>
            <a:prstDash val="dash"/>
            <a:miter lim="800000"/>
            <a:headEnd/>
            <a:tailEnd type="triangle" w="sm" len="sm"/>
          </a:ln>
          <a:effectLst/>
        </p:spPr>
      </p:cxnSp>
      <p:sp>
        <p:nvSpPr>
          <p:cNvPr id="307218" name="Text Box 18"/>
          <p:cNvSpPr txBox="1">
            <a:spLocks noChangeArrowheads="1"/>
          </p:cNvSpPr>
          <p:nvPr/>
        </p:nvSpPr>
        <p:spPr bwMode="auto">
          <a:xfrm>
            <a:off x="1744663" y="1598613"/>
            <a:ext cx="1327150" cy="366712"/>
          </a:xfrm>
          <a:prstGeom prst="rect">
            <a:avLst/>
          </a:prstGeom>
          <a:noFill/>
          <a:ln w="12700">
            <a:noFill/>
            <a:miter lim="800000"/>
            <a:headEnd/>
            <a:tailEnd/>
          </a:ln>
          <a:effectLst/>
        </p:spPr>
        <p:txBody>
          <a:bodyPr>
            <a:spAutoFit/>
          </a:bodyPr>
          <a:lstStyle/>
          <a:p>
            <a:pPr defTabSz="228600" eaLnBrk="0" hangingPunct="0">
              <a:spcBef>
                <a:spcPct val="50000"/>
              </a:spcBef>
              <a:buClrTx/>
              <a:buFontTx/>
              <a:buNone/>
            </a:pPr>
            <a:r>
              <a:rPr lang="en-US" sz="1800" b="1">
                <a:solidFill>
                  <a:schemeClr val="tx2"/>
                </a:solidFill>
                <a:latin typeface="Arial" charset="0"/>
              </a:rPr>
              <a:t>Automatic</a:t>
            </a:r>
          </a:p>
        </p:txBody>
      </p:sp>
      <p:sp>
        <p:nvSpPr>
          <p:cNvPr id="307219" name="Text Box 19"/>
          <p:cNvSpPr txBox="1">
            <a:spLocks noChangeArrowheads="1"/>
          </p:cNvSpPr>
          <p:nvPr/>
        </p:nvSpPr>
        <p:spPr bwMode="auto">
          <a:xfrm>
            <a:off x="4900613" y="1598613"/>
            <a:ext cx="1212850" cy="366712"/>
          </a:xfrm>
          <a:prstGeom prst="rect">
            <a:avLst/>
          </a:prstGeom>
          <a:noFill/>
          <a:ln w="12700">
            <a:noFill/>
            <a:miter lim="800000"/>
            <a:headEnd/>
            <a:tailEnd/>
          </a:ln>
          <a:effectLst/>
        </p:spPr>
        <p:txBody>
          <a:bodyPr wrap="none">
            <a:spAutoFit/>
          </a:bodyPr>
          <a:lstStyle/>
          <a:p>
            <a:pPr defTabSz="228600" eaLnBrk="0" hangingPunct="0">
              <a:spcBef>
                <a:spcPct val="50000"/>
              </a:spcBef>
              <a:buClrTx/>
              <a:buFontTx/>
              <a:buNone/>
            </a:pPr>
            <a:r>
              <a:rPr lang="en-US" sz="1800" b="1">
                <a:solidFill>
                  <a:schemeClr val="tx2"/>
                </a:solidFill>
                <a:latin typeface="Arial" charset="0"/>
              </a:rPr>
              <a:t>Proactive</a:t>
            </a:r>
          </a:p>
        </p:txBody>
      </p:sp>
      <p:sp>
        <p:nvSpPr>
          <p:cNvPr id="307220" name="Text Box 20"/>
          <p:cNvSpPr txBox="1">
            <a:spLocks noChangeArrowheads="1"/>
          </p:cNvSpPr>
          <p:nvPr/>
        </p:nvSpPr>
        <p:spPr bwMode="auto">
          <a:xfrm>
            <a:off x="4989513" y="4354513"/>
            <a:ext cx="1085850" cy="366712"/>
          </a:xfrm>
          <a:prstGeom prst="rect">
            <a:avLst/>
          </a:prstGeom>
          <a:noFill/>
          <a:ln w="12700">
            <a:noFill/>
            <a:miter lim="800000"/>
            <a:headEnd/>
            <a:tailEnd/>
          </a:ln>
          <a:effectLst/>
        </p:spPr>
        <p:txBody>
          <a:bodyPr wrap="none">
            <a:spAutoFit/>
          </a:bodyPr>
          <a:lstStyle/>
          <a:p>
            <a:pPr defTabSz="228600" eaLnBrk="0" hangingPunct="0">
              <a:spcBef>
                <a:spcPct val="50000"/>
              </a:spcBef>
              <a:buClrTx/>
              <a:buFontTx/>
              <a:buNone/>
            </a:pPr>
            <a:r>
              <a:rPr lang="en-US" sz="1800" b="1">
                <a:solidFill>
                  <a:schemeClr val="tx2"/>
                </a:solidFill>
                <a:latin typeface="Arial" charset="0"/>
              </a:rPr>
              <a:t>Efficient</a:t>
            </a:r>
          </a:p>
        </p:txBody>
      </p:sp>
      <p:sp>
        <p:nvSpPr>
          <p:cNvPr id="307221" name="Text Box 21"/>
          <p:cNvSpPr txBox="1">
            <a:spLocks noChangeArrowheads="1"/>
          </p:cNvSpPr>
          <p:nvPr/>
        </p:nvSpPr>
        <p:spPr bwMode="blackWhite">
          <a:xfrm>
            <a:off x="6424613" y="3692525"/>
            <a:ext cx="1600200" cy="944563"/>
          </a:xfrm>
          <a:prstGeom prst="rect">
            <a:avLst/>
          </a:prstGeom>
          <a:solidFill>
            <a:srgbClr val="FFCC66"/>
          </a:solidFill>
          <a:ln w="28575">
            <a:solidFill>
              <a:schemeClr val="tx1"/>
            </a:solidFill>
            <a:miter lim="800000"/>
            <a:headEnd type="none" w="sm" len="sm"/>
            <a:tailEnd type="none" w="sm" len="sm"/>
          </a:ln>
          <a:effectLst/>
        </p:spPr>
        <p:txBody>
          <a:bodyPr>
            <a:spAutoFit/>
          </a:bodyPr>
          <a:lstStyle/>
          <a:p>
            <a:pPr eaLnBrk="0" hangingPunct="0">
              <a:spcBef>
                <a:spcPct val="50000"/>
              </a:spcBef>
              <a:buClrTx/>
              <a:buFontTx/>
              <a:buNone/>
            </a:pPr>
            <a:r>
              <a:rPr lang="en-US" sz="1800" b="1">
                <a:solidFill>
                  <a:schemeClr val="tx2"/>
                </a:solidFill>
                <a:latin typeface="Arial" charset="0"/>
              </a:rPr>
              <a:t>Automatic</a:t>
            </a:r>
            <a:br>
              <a:rPr lang="en-US" sz="1800" b="1">
                <a:solidFill>
                  <a:schemeClr val="tx2"/>
                </a:solidFill>
                <a:latin typeface="Arial" charset="0"/>
              </a:rPr>
            </a:br>
            <a:r>
              <a:rPr lang="en-US" sz="1800" b="1">
                <a:solidFill>
                  <a:schemeClr val="tx2"/>
                </a:solidFill>
                <a:latin typeface="Arial" charset="0"/>
              </a:rPr>
              <a:t>Diagnostic Repository</a:t>
            </a:r>
          </a:p>
        </p:txBody>
      </p:sp>
      <p:sp>
        <p:nvSpPr>
          <p:cNvPr id="307222" name="Text Box 22"/>
          <p:cNvSpPr txBox="1">
            <a:spLocks noChangeArrowheads="1"/>
          </p:cNvSpPr>
          <p:nvPr/>
        </p:nvSpPr>
        <p:spPr bwMode="auto">
          <a:xfrm>
            <a:off x="6608763" y="1598613"/>
            <a:ext cx="1123950" cy="366712"/>
          </a:xfrm>
          <a:prstGeom prst="rect">
            <a:avLst/>
          </a:prstGeom>
          <a:noFill/>
          <a:ln w="12700">
            <a:noFill/>
            <a:miter lim="800000"/>
            <a:headEnd/>
            <a:tailEnd/>
          </a:ln>
          <a:effectLst/>
        </p:spPr>
        <p:txBody>
          <a:bodyPr wrap="none">
            <a:spAutoFit/>
          </a:bodyPr>
          <a:lstStyle/>
          <a:p>
            <a:pPr defTabSz="228600" eaLnBrk="0" hangingPunct="0">
              <a:spcBef>
                <a:spcPct val="50000"/>
              </a:spcBef>
              <a:buClrTx/>
              <a:buFontTx/>
              <a:buNone/>
            </a:pPr>
            <a:r>
              <a:rPr lang="en-US" sz="1800" b="1">
                <a:solidFill>
                  <a:schemeClr val="tx2"/>
                </a:solidFill>
                <a:latin typeface="Arial" charset="0"/>
              </a:rPr>
              <a:t>Reactive</a:t>
            </a:r>
          </a:p>
        </p:txBody>
      </p:sp>
      <p:sp>
        <p:nvSpPr>
          <p:cNvPr id="307223" name="Text Box 23"/>
          <p:cNvSpPr txBox="1">
            <a:spLocks noChangeArrowheads="1"/>
          </p:cNvSpPr>
          <p:nvPr/>
        </p:nvSpPr>
        <p:spPr bwMode="blackWhite">
          <a:xfrm>
            <a:off x="6613525" y="2555875"/>
            <a:ext cx="1246188" cy="669925"/>
          </a:xfrm>
          <a:prstGeom prst="rect">
            <a:avLst/>
          </a:prstGeom>
          <a:solidFill>
            <a:srgbClr val="999999"/>
          </a:solidFill>
          <a:ln w="28575">
            <a:solidFill>
              <a:schemeClr val="tx1"/>
            </a:solidFill>
            <a:miter lim="800000"/>
            <a:headEnd type="none" w="sm" len="sm"/>
            <a:tailEnd type="none" w="sm" len="sm"/>
          </a:ln>
          <a:effectLst/>
        </p:spPr>
        <p:txBody>
          <a:bodyPr>
            <a:spAutoFit/>
          </a:bodyPr>
          <a:lstStyle/>
          <a:p>
            <a:pPr eaLnBrk="0" hangingPunct="0">
              <a:spcBef>
                <a:spcPct val="50000"/>
              </a:spcBef>
              <a:buClrTx/>
              <a:buFontTx/>
              <a:buNone/>
            </a:pPr>
            <a:r>
              <a:rPr lang="en-US" sz="1800" b="1">
                <a:solidFill>
                  <a:schemeClr val="tx1"/>
                </a:solidFill>
                <a:latin typeface="Arial" charset="0"/>
              </a:rPr>
              <a:t>Critical errors</a:t>
            </a:r>
          </a:p>
        </p:txBody>
      </p:sp>
      <p:sp>
        <p:nvSpPr>
          <p:cNvPr id="307224" name="Line 24"/>
          <p:cNvSpPr>
            <a:spLocks noChangeShapeType="1"/>
          </p:cNvSpPr>
          <p:nvPr/>
        </p:nvSpPr>
        <p:spPr bwMode="auto">
          <a:xfrm>
            <a:off x="7213600" y="3238500"/>
            <a:ext cx="0" cy="444500"/>
          </a:xfrm>
          <a:prstGeom prst="line">
            <a:avLst/>
          </a:prstGeom>
          <a:noFill/>
          <a:ln w="28575">
            <a:solidFill>
              <a:schemeClr val="tx1"/>
            </a:solidFill>
            <a:round/>
            <a:headEnd type="none" w="sm" len="sm"/>
            <a:tailEnd type="triangle" w="sm" len="sm"/>
          </a:ln>
          <a:effectLst/>
        </p:spPr>
        <p:txBody>
          <a:bodyPr/>
          <a:lstStyle/>
          <a:p>
            <a:endParaRPr lang="en-US"/>
          </a:p>
        </p:txBody>
      </p:sp>
      <p:sp>
        <p:nvSpPr>
          <p:cNvPr id="307226" name="Line 26"/>
          <p:cNvSpPr>
            <a:spLocks noChangeShapeType="1"/>
          </p:cNvSpPr>
          <p:nvPr/>
        </p:nvSpPr>
        <p:spPr bwMode="auto">
          <a:xfrm flipH="1">
            <a:off x="5740400" y="2871788"/>
            <a:ext cx="863600" cy="0"/>
          </a:xfrm>
          <a:prstGeom prst="line">
            <a:avLst/>
          </a:prstGeom>
          <a:noFill/>
          <a:ln w="28575">
            <a:solidFill>
              <a:schemeClr val="tx1"/>
            </a:solidFill>
            <a:round/>
            <a:headEnd type="none" w="sm" len="sm"/>
            <a:tailEnd type="triangle" w="sm" len="sm"/>
          </a:ln>
          <a:effectLst/>
        </p:spPr>
        <p:txBody>
          <a:bodyPr/>
          <a:lstStyle/>
          <a:p>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2546" name="Picture 2" descr="D:\My_Data\Classes\11g\DBA1\Screenshots\TbsfullAlert.gif"/>
          <p:cNvPicPr>
            <a:picLocks noChangeAspect="1" noChangeArrowheads="1"/>
          </p:cNvPicPr>
          <p:nvPr/>
        </p:nvPicPr>
        <p:blipFill>
          <a:blip r:embed="rId3" cstate="print"/>
          <a:srcRect/>
          <a:stretch>
            <a:fillRect/>
          </a:stretch>
        </p:blipFill>
        <p:spPr bwMode="gray">
          <a:xfrm>
            <a:off x="433388" y="4716463"/>
            <a:ext cx="8275637" cy="1565275"/>
          </a:xfrm>
          <a:prstGeom prst="rect">
            <a:avLst/>
          </a:prstGeom>
          <a:noFill/>
          <a:ln w="28575">
            <a:solidFill>
              <a:schemeClr val="tx1"/>
            </a:solidFill>
            <a:miter lim="800000"/>
            <a:headEnd/>
            <a:tailEnd/>
          </a:ln>
        </p:spPr>
      </p:pic>
      <p:pic>
        <p:nvPicPr>
          <p:cNvPr id="492547" name="Picture 3" descr="D:\My_Data\Classes\11g\DBA1\Screenshots\TbsAlert.gif"/>
          <p:cNvPicPr>
            <a:picLocks noChangeAspect="1" noChangeArrowheads="1"/>
          </p:cNvPicPr>
          <p:nvPr/>
        </p:nvPicPr>
        <p:blipFill>
          <a:blip r:embed="rId4" cstate="print"/>
          <a:srcRect/>
          <a:stretch>
            <a:fillRect/>
          </a:stretch>
        </p:blipFill>
        <p:spPr bwMode="gray">
          <a:xfrm>
            <a:off x="3886200" y="1404938"/>
            <a:ext cx="5029200" cy="2160587"/>
          </a:xfrm>
          <a:prstGeom prst="rect">
            <a:avLst/>
          </a:prstGeom>
          <a:noFill/>
          <a:ln w="28575">
            <a:solidFill>
              <a:schemeClr val="tx1"/>
            </a:solidFill>
            <a:miter lim="800000"/>
            <a:headEnd/>
            <a:tailEnd/>
          </a:ln>
        </p:spPr>
      </p:pic>
      <p:sp>
        <p:nvSpPr>
          <p:cNvPr id="492548" name="Rectangle 4"/>
          <p:cNvSpPr>
            <a:spLocks noGrp="1" noChangeArrowheads="1"/>
          </p:cNvSpPr>
          <p:nvPr>
            <p:ph type="title"/>
          </p:nvPr>
        </p:nvSpPr>
        <p:spPr/>
        <p:txBody>
          <a:bodyPr/>
          <a:lstStyle/>
          <a:p>
            <a:r>
              <a:rPr lang="en-US"/>
              <a:t>Creating and Testing an Alert</a:t>
            </a:r>
          </a:p>
        </p:txBody>
      </p:sp>
      <p:sp>
        <p:nvSpPr>
          <p:cNvPr id="492549" name="Rectangle 5"/>
          <p:cNvSpPr>
            <a:spLocks noGrp="1" noChangeArrowheads="1"/>
          </p:cNvSpPr>
          <p:nvPr>
            <p:ph type="body" idx="1"/>
          </p:nvPr>
        </p:nvSpPr>
        <p:spPr>
          <a:xfrm>
            <a:off x="609600" y="1676400"/>
            <a:ext cx="7918450" cy="1163638"/>
          </a:xfrm>
        </p:spPr>
        <p:txBody>
          <a:bodyPr/>
          <a:lstStyle/>
          <a:p>
            <a:pPr marL="533400" lvl="1" indent="-419100">
              <a:buFont typeface="Arial" charset="0"/>
              <a:buAutoNum type="arabicPeriod"/>
            </a:pPr>
            <a:r>
              <a:rPr lang="en-US"/>
              <a:t>Specify a threshold.</a:t>
            </a:r>
          </a:p>
          <a:p>
            <a:pPr marL="533400" lvl="1" indent="-419100">
              <a:buFont typeface="Arial" charset="0"/>
              <a:buAutoNum type="arabicPeriod"/>
            </a:pPr>
            <a:r>
              <a:rPr lang="en-US"/>
              <a:t>Create a test case.</a:t>
            </a:r>
          </a:p>
          <a:p>
            <a:pPr marL="533400" lvl="1" indent="-419100">
              <a:buFont typeface="Arial" charset="0"/>
              <a:buAutoNum type="arabicPeriod"/>
            </a:pPr>
            <a:r>
              <a:rPr lang="en-US"/>
              <a:t>Check for an alert.</a:t>
            </a:r>
          </a:p>
        </p:txBody>
      </p:sp>
      <p:sp>
        <p:nvSpPr>
          <p:cNvPr id="492550" name="Oval 6"/>
          <p:cNvSpPr>
            <a:spLocks noChangeArrowheads="1"/>
          </p:cNvSpPr>
          <p:nvPr/>
        </p:nvSpPr>
        <p:spPr bwMode="blackWhite">
          <a:xfrm>
            <a:off x="2057400" y="3176588"/>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hlink"/>
                </a:solidFill>
                <a:latin typeface="Arial" charset="0"/>
              </a:rPr>
              <a:t>2</a:t>
            </a:r>
          </a:p>
        </p:txBody>
      </p:sp>
      <p:sp>
        <p:nvSpPr>
          <p:cNvPr id="492551" name="Oval 7"/>
          <p:cNvSpPr>
            <a:spLocks noChangeArrowheads="1"/>
          </p:cNvSpPr>
          <p:nvPr/>
        </p:nvSpPr>
        <p:spPr bwMode="blackWhite">
          <a:xfrm>
            <a:off x="6705600" y="2852738"/>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hlink"/>
                </a:solidFill>
                <a:latin typeface="Arial" charset="0"/>
              </a:rPr>
              <a:t>1</a:t>
            </a:r>
          </a:p>
        </p:txBody>
      </p:sp>
      <p:sp>
        <p:nvSpPr>
          <p:cNvPr id="492552" name="Oval 8"/>
          <p:cNvSpPr>
            <a:spLocks noChangeArrowheads="1"/>
          </p:cNvSpPr>
          <p:nvPr/>
        </p:nvSpPr>
        <p:spPr bwMode="blackWhite">
          <a:xfrm>
            <a:off x="609600" y="4300538"/>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hlink"/>
                </a:solidFill>
                <a:latin typeface="Arial" charset="0"/>
              </a:rPr>
              <a:t>3</a:t>
            </a:r>
          </a:p>
        </p:txBody>
      </p:sp>
      <p:pic>
        <p:nvPicPr>
          <p:cNvPr id="492553" name="Picture 9" descr="D:\My_Data\Classes\11g\DBA1\Screenshots\FillerSql.gif"/>
          <p:cNvPicPr>
            <a:picLocks noChangeAspect="1" noChangeArrowheads="1"/>
          </p:cNvPicPr>
          <p:nvPr/>
        </p:nvPicPr>
        <p:blipFill>
          <a:blip r:embed="rId5" cstate="print"/>
          <a:srcRect/>
          <a:stretch>
            <a:fillRect/>
          </a:stretch>
        </p:blipFill>
        <p:spPr bwMode="gray">
          <a:xfrm>
            <a:off x="1789113" y="3614738"/>
            <a:ext cx="5565775" cy="1028700"/>
          </a:xfrm>
          <a:prstGeom prst="rect">
            <a:avLst/>
          </a:prstGeom>
          <a:noFill/>
          <a:ln w="28575">
            <a:solidFill>
              <a:schemeClr val="tx1"/>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t>Alerts Notification </a:t>
            </a:r>
          </a:p>
        </p:txBody>
      </p:sp>
      <p:pic>
        <p:nvPicPr>
          <p:cNvPr id="494595" name="Picture 3" descr="D:\My_Data\Classes\11g\DBA1\Screenshots\EditNotify.gif"/>
          <p:cNvPicPr>
            <a:picLocks noChangeAspect="1" noChangeArrowheads="1"/>
          </p:cNvPicPr>
          <p:nvPr/>
        </p:nvPicPr>
        <p:blipFill>
          <a:blip r:embed="rId3" cstate="print"/>
          <a:srcRect/>
          <a:stretch>
            <a:fillRect/>
          </a:stretch>
        </p:blipFill>
        <p:spPr bwMode="gray">
          <a:xfrm>
            <a:off x="593725" y="1897063"/>
            <a:ext cx="7954963" cy="4046537"/>
          </a:xfrm>
          <a:prstGeom prst="rect">
            <a:avLst/>
          </a:prstGeom>
          <a:noFill/>
          <a:ln w="28575">
            <a:solidFill>
              <a:schemeClr val="tx1"/>
            </a:solid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1026"/>
          <p:cNvSpPr>
            <a:spLocks noGrp="1" noChangeArrowheads="1"/>
          </p:cNvSpPr>
          <p:nvPr>
            <p:ph type="title"/>
          </p:nvPr>
        </p:nvSpPr>
        <p:spPr/>
        <p:txBody>
          <a:bodyPr/>
          <a:lstStyle/>
          <a:p>
            <a:r>
              <a:rPr lang="en-US" altLang="en-US"/>
              <a:t>Alerts Notification</a:t>
            </a:r>
            <a:br>
              <a:rPr lang="en-US" altLang="en-US"/>
            </a:br>
            <a:r>
              <a:rPr lang="en-US" altLang="en-US"/>
              <a:t>Full Notes Page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t>Reacting to Alerts</a:t>
            </a:r>
          </a:p>
        </p:txBody>
      </p:sp>
      <p:sp>
        <p:nvSpPr>
          <p:cNvPr id="498691" name="Rectangle 3"/>
          <p:cNvSpPr>
            <a:spLocks noGrp="1" noChangeArrowheads="1"/>
          </p:cNvSpPr>
          <p:nvPr>
            <p:ph type="body" idx="1"/>
          </p:nvPr>
        </p:nvSpPr>
        <p:spPr>
          <a:xfrm>
            <a:off x="609600" y="1676400"/>
            <a:ext cx="7918450" cy="1900238"/>
          </a:xfrm>
        </p:spPr>
        <p:txBody>
          <a:bodyPr/>
          <a:lstStyle/>
          <a:p>
            <a:pPr lvl="1"/>
            <a:r>
              <a:rPr lang="en-US"/>
              <a:t>If necessary, you should gather more input (for example, by running ADDM or another advisor).</a:t>
            </a:r>
          </a:p>
          <a:p>
            <a:pPr lvl="1"/>
            <a:r>
              <a:rPr lang="en-US"/>
              <a:t>Investigate critical errors.</a:t>
            </a:r>
          </a:p>
          <a:p>
            <a:pPr lvl="1"/>
            <a:r>
              <a:rPr lang="en-US"/>
              <a:t>Take corrective measures.</a:t>
            </a:r>
          </a:p>
          <a:p>
            <a:pPr lvl="1"/>
            <a:r>
              <a:rPr lang="en-US"/>
              <a:t>Acknowledge alerts that are not automatically cleared.</a:t>
            </a:r>
          </a:p>
        </p:txBody>
      </p:sp>
      <p:pic>
        <p:nvPicPr>
          <p:cNvPr id="498692" name="Picture 4" descr="doctor"/>
          <p:cNvPicPr>
            <a:picLocks noChangeAspect="1" noChangeArrowheads="1"/>
          </p:cNvPicPr>
          <p:nvPr/>
        </p:nvPicPr>
        <p:blipFill>
          <a:blip r:embed="rId3" cstate="print"/>
          <a:srcRect/>
          <a:stretch>
            <a:fillRect/>
          </a:stretch>
        </p:blipFill>
        <p:spPr bwMode="gray">
          <a:xfrm>
            <a:off x="7391400" y="4495800"/>
            <a:ext cx="658813" cy="156845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t>Alert Types and Clearing Alerts</a:t>
            </a:r>
          </a:p>
        </p:txBody>
      </p:sp>
      <p:sp>
        <p:nvSpPr>
          <p:cNvPr id="500739" name="Rectangle 3"/>
          <p:cNvSpPr>
            <a:spLocks noChangeArrowheads="1"/>
          </p:cNvSpPr>
          <p:nvPr/>
        </p:nvSpPr>
        <p:spPr bwMode="auto">
          <a:xfrm>
            <a:off x="3357563" y="2032000"/>
            <a:ext cx="2501900" cy="1003300"/>
          </a:xfrm>
          <a:prstGeom prst="rect">
            <a:avLst/>
          </a:prstGeom>
          <a:solidFill>
            <a:srgbClr val="FFFF99"/>
          </a:solidFill>
          <a:ln w="28575">
            <a:solidFill>
              <a:schemeClr val="tx1"/>
            </a:solidFill>
            <a:miter lim="800000"/>
            <a:headEnd type="none" w="sm" len="sm"/>
            <a:tailEnd type="none" w="sm" len="sm"/>
          </a:ln>
          <a:effectLst/>
        </p:spPr>
        <p:txBody>
          <a:bodyPr wrap="none" anchor="ctr"/>
          <a:lstStyle/>
          <a:p>
            <a:pPr defTabSz="228600"/>
            <a:endParaRPr lang="en-US" sz="1800" b="1">
              <a:solidFill>
                <a:schemeClr val="tx1"/>
              </a:solidFill>
              <a:latin typeface="Arial" charset="0"/>
            </a:endParaRPr>
          </a:p>
        </p:txBody>
      </p:sp>
      <p:sp>
        <p:nvSpPr>
          <p:cNvPr id="500740" name="Oval 4"/>
          <p:cNvSpPr>
            <a:spLocks noChangeArrowheads="1"/>
          </p:cNvSpPr>
          <p:nvPr/>
        </p:nvSpPr>
        <p:spPr bwMode="auto">
          <a:xfrm>
            <a:off x="4229100" y="3276600"/>
            <a:ext cx="762000" cy="685800"/>
          </a:xfrm>
          <a:prstGeom prst="ellipse">
            <a:avLst/>
          </a:prstGeom>
          <a:solidFill>
            <a:srgbClr val="FFCC99"/>
          </a:solidFill>
          <a:ln w="28575">
            <a:solidFill>
              <a:schemeClr val="tx1"/>
            </a:solidFill>
            <a:round/>
            <a:headEnd type="none" w="sm" len="sm"/>
            <a:tailEnd type="none" w="sm" len="sm"/>
          </a:ln>
          <a:effectLst/>
        </p:spPr>
        <p:txBody>
          <a:bodyPr wrap="none" anchor="ctr"/>
          <a:lstStyle/>
          <a:p>
            <a:endParaRPr lang="en-US"/>
          </a:p>
        </p:txBody>
      </p:sp>
      <p:sp>
        <p:nvSpPr>
          <p:cNvPr id="500741" name="Text Box 5"/>
          <p:cNvSpPr txBox="1">
            <a:spLocks noChangeArrowheads="1"/>
          </p:cNvSpPr>
          <p:nvPr/>
        </p:nvSpPr>
        <p:spPr bwMode="auto">
          <a:xfrm>
            <a:off x="4267200" y="3459163"/>
            <a:ext cx="704850" cy="350837"/>
          </a:xfrm>
          <a:prstGeom prst="rect">
            <a:avLst/>
          </a:prstGeom>
          <a:noFill/>
          <a:ln w="28575">
            <a:noFill/>
            <a:miter lim="800000"/>
            <a:headEnd type="none" w="sm" len="sm"/>
            <a:tailEnd type="none" w="sm" len="sm"/>
          </a:ln>
          <a:effectLst/>
        </p:spPr>
        <p:txBody>
          <a:bodyPr wrap="none">
            <a:spAutoFit/>
          </a:bodyPr>
          <a:lstStyle/>
          <a:p>
            <a:pPr defTabSz="228600"/>
            <a:r>
              <a:rPr lang="en-US" sz="1700" b="1">
                <a:solidFill>
                  <a:schemeClr val="tx1"/>
                </a:solidFill>
                <a:latin typeface="Courier New" pitchFamily="49" charset="0"/>
              </a:rPr>
              <a:t>MMON</a:t>
            </a:r>
          </a:p>
        </p:txBody>
      </p:sp>
      <p:sp>
        <p:nvSpPr>
          <p:cNvPr id="500742" name="Line 6"/>
          <p:cNvSpPr>
            <a:spLocks noChangeShapeType="1"/>
          </p:cNvSpPr>
          <p:nvPr/>
        </p:nvSpPr>
        <p:spPr bwMode="auto">
          <a:xfrm flipH="1" flipV="1">
            <a:off x="3429000" y="2222500"/>
            <a:ext cx="736600" cy="0"/>
          </a:xfrm>
          <a:prstGeom prst="line">
            <a:avLst/>
          </a:prstGeom>
          <a:noFill/>
          <a:ln w="28575">
            <a:solidFill>
              <a:schemeClr val="tx2"/>
            </a:solidFill>
            <a:round/>
            <a:headEnd type="triangle" w="sm" len="sm"/>
            <a:tailEnd type="none" w="sm" len="sm"/>
          </a:ln>
          <a:effectLst/>
        </p:spPr>
        <p:txBody>
          <a:bodyPr/>
          <a:lstStyle/>
          <a:p>
            <a:endParaRPr lang="en-US"/>
          </a:p>
        </p:txBody>
      </p:sp>
      <p:sp>
        <p:nvSpPr>
          <p:cNvPr id="500743" name="Line 7"/>
          <p:cNvSpPr>
            <a:spLocks noChangeShapeType="1"/>
          </p:cNvSpPr>
          <p:nvPr/>
        </p:nvSpPr>
        <p:spPr bwMode="auto">
          <a:xfrm flipH="1" flipV="1">
            <a:off x="3429000" y="2794000"/>
            <a:ext cx="755650" cy="0"/>
          </a:xfrm>
          <a:prstGeom prst="line">
            <a:avLst/>
          </a:prstGeom>
          <a:noFill/>
          <a:ln w="28575">
            <a:solidFill>
              <a:schemeClr val="tx2"/>
            </a:solidFill>
            <a:round/>
            <a:headEnd type="triangle" w="sm" len="sm"/>
            <a:tailEnd type="none" w="sm" len="sm"/>
          </a:ln>
          <a:effectLst/>
        </p:spPr>
        <p:txBody>
          <a:bodyPr/>
          <a:lstStyle/>
          <a:p>
            <a:endParaRPr lang="en-US"/>
          </a:p>
        </p:txBody>
      </p:sp>
      <p:sp>
        <p:nvSpPr>
          <p:cNvPr id="500744" name="Rectangle 8"/>
          <p:cNvSpPr>
            <a:spLocks noChangeArrowheads="1"/>
          </p:cNvSpPr>
          <p:nvPr/>
        </p:nvSpPr>
        <p:spPr bwMode="auto">
          <a:xfrm>
            <a:off x="4038600" y="2616200"/>
            <a:ext cx="1828800" cy="35718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tx1"/>
                </a:solidFill>
                <a:latin typeface="Arial" charset="0"/>
              </a:rPr>
              <a:t>85% Warning</a:t>
            </a:r>
          </a:p>
        </p:txBody>
      </p:sp>
      <p:sp>
        <p:nvSpPr>
          <p:cNvPr id="500745" name="Rectangle 9"/>
          <p:cNvSpPr>
            <a:spLocks noChangeArrowheads="1"/>
          </p:cNvSpPr>
          <p:nvPr/>
        </p:nvSpPr>
        <p:spPr bwMode="auto">
          <a:xfrm>
            <a:off x="4076700" y="2044700"/>
            <a:ext cx="1600200" cy="35718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tx1"/>
                </a:solidFill>
                <a:latin typeface="Arial" charset="0"/>
              </a:rPr>
              <a:t>97% Critical</a:t>
            </a:r>
          </a:p>
        </p:txBody>
      </p:sp>
      <p:pic>
        <p:nvPicPr>
          <p:cNvPr id="500746" name="Picture 10" descr="D:\10iR1_SPOC\10iR1_Beta2\ppt\issue.gif"/>
          <p:cNvPicPr>
            <a:picLocks noChangeAspect="1" noChangeArrowheads="1"/>
          </p:cNvPicPr>
          <p:nvPr/>
        </p:nvPicPr>
        <p:blipFill>
          <a:blip r:embed="rId3" cstate="print"/>
          <a:srcRect/>
          <a:stretch>
            <a:fillRect/>
          </a:stretch>
        </p:blipFill>
        <p:spPr bwMode="gray">
          <a:xfrm>
            <a:off x="2292350" y="2540000"/>
            <a:ext cx="638175" cy="614363"/>
          </a:xfrm>
          <a:prstGeom prst="rect">
            <a:avLst/>
          </a:prstGeom>
          <a:noFill/>
        </p:spPr>
      </p:pic>
      <p:cxnSp>
        <p:nvCxnSpPr>
          <p:cNvPr id="500747" name="AutoShape 11"/>
          <p:cNvCxnSpPr>
            <a:cxnSpLocks noChangeShapeType="1"/>
            <a:stCxn id="500740" idx="0"/>
            <a:endCxn id="500739" idx="2"/>
          </p:cNvCxnSpPr>
          <p:nvPr/>
        </p:nvCxnSpPr>
        <p:spPr bwMode="auto">
          <a:xfrm flipH="1" flipV="1">
            <a:off x="4608513" y="3049588"/>
            <a:ext cx="1587" cy="212725"/>
          </a:xfrm>
          <a:prstGeom prst="straightConnector1">
            <a:avLst/>
          </a:prstGeom>
          <a:noFill/>
          <a:ln w="28575">
            <a:solidFill>
              <a:schemeClr val="tx1"/>
            </a:solidFill>
            <a:round/>
            <a:headEnd type="none" w="sm" len="sm"/>
            <a:tailEnd type="triangle" w="sm" len="sm"/>
          </a:ln>
          <a:effectLst/>
        </p:spPr>
      </p:cxnSp>
      <p:pic>
        <p:nvPicPr>
          <p:cNvPr id="500748" name="Picture 12" descr="D:\10iR1_SPOC\10iR1_Beta2\ppt\issue.gif"/>
          <p:cNvPicPr>
            <a:picLocks noChangeAspect="1" noChangeArrowheads="1"/>
          </p:cNvPicPr>
          <p:nvPr/>
        </p:nvPicPr>
        <p:blipFill>
          <a:blip r:embed="rId3" cstate="print"/>
          <a:srcRect/>
          <a:stretch>
            <a:fillRect/>
          </a:stretch>
        </p:blipFill>
        <p:spPr bwMode="gray">
          <a:xfrm>
            <a:off x="2292350" y="1905000"/>
            <a:ext cx="638175" cy="614363"/>
          </a:xfrm>
          <a:prstGeom prst="rect">
            <a:avLst/>
          </a:prstGeom>
          <a:noFill/>
        </p:spPr>
      </p:pic>
      <p:sp>
        <p:nvSpPr>
          <p:cNvPr id="500749" name="Rectangle 13"/>
          <p:cNvSpPr>
            <a:spLocks noChangeArrowheads="1"/>
          </p:cNvSpPr>
          <p:nvPr/>
        </p:nvSpPr>
        <p:spPr bwMode="auto">
          <a:xfrm>
            <a:off x="6184900" y="2057400"/>
            <a:ext cx="977900" cy="327025"/>
          </a:xfrm>
          <a:prstGeom prst="rect">
            <a:avLst/>
          </a:prstGeom>
          <a:noFill/>
          <a:ln w="1587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600" b="1">
                <a:solidFill>
                  <a:schemeClr val="tx1"/>
                </a:solidFill>
                <a:latin typeface="Arial" charset="0"/>
              </a:rPr>
              <a:t>Cleared</a:t>
            </a:r>
          </a:p>
        </p:txBody>
      </p:sp>
      <p:sp>
        <p:nvSpPr>
          <p:cNvPr id="500750" name="Rectangle 14"/>
          <p:cNvSpPr>
            <a:spLocks noChangeArrowheads="1"/>
          </p:cNvSpPr>
          <p:nvPr/>
        </p:nvSpPr>
        <p:spPr bwMode="auto">
          <a:xfrm>
            <a:off x="6184900" y="2641600"/>
            <a:ext cx="977900" cy="327025"/>
          </a:xfrm>
          <a:prstGeom prst="rect">
            <a:avLst/>
          </a:prstGeom>
          <a:noFill/>
          <a:ln w="1587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600" b="1">
                <a:solidFill>
                  <a:schemeClr val="tx1"/>
                </a:solidFill>
                <a:latin typeface="Arial" charset="0"/>
              </a:rPr>
              <a:t>Cleared</a:t>
            </a:r>
          </a:p>
        </p:txBody>
      </p:sp>
      <p:sp>
        <p:nvSpPr>
          <p:cNvPr id="500751" name="Line 15"/>
          <p:cNvSpPr>
            <a:spLocks noChangeShapeType="1"/>
          </p:cNvSpPr>
          <p:nvPr/>
        </p:nvSpPr>
        <p:spPr bwMode="gray">
          <a:xfrm>
            <a:off x="2400300" y="5546725"/>
            <a:ext cx="5029200" cy="0"/>
          </a:xfrm>
          <a:prstGeom prst="line">
            <a:avLst/>
          </a:prstGeom>
          <a:noFill/>
          <a:ln w="57150">
            <a:solidFill>
              <a:schemeClr val="tx1"/>
            </a:solidFill>
            <a:round/>
            <a:headEnd type="none" w="sm" len="sm"/>
            <a:tailEnd type="triangle" w="sm" len="sm"/>
          </a:ln>
          <a:effectLst/>
        </p:spPr>
        <p:txBody>
          <a:bodyPr/>
          <a:lstStyle/>
          <a:p>
            <a:endParaRPr lang="en-US"/>
          </a:p>
        </p:txBody>
      </p:sp>
      <p:sp>
        <p:nvSpPr>
          <p:cNvPr id="500752" name="Line 16"/>
          <p:cNvSpPr>
            <a:spLocks noChangeShapeType="1"/>
          </p:cNvSpPr>
          <p:nvPr/>
        </p:nvSpPr>
        <p:spPr bwMode="auto">
          <a:xfrm>
            <a:off x="3149600" y="5422900"/>
            <a:ext cx="0" cy="279400"/>
          </a:xfrm>
          <a:prstGeom prst="line">
            <a:avLst/>
          </a:prstGeom>
          <a:noFill/>
          <a:ln w="38100">
            <a:solidFill>
              <a:schemeClr val="tx1"/>
            </a:solidFill>
            <a:round/>
            <a:headEnd type="none" w="sm" len="sm"/>
            <a:tailEnd type="none" w="sm" len="sm"/>
          </a:ln>
          <a:effectLst/>
        </p:spPr>
        <p:txBody>
          <a:bodyPr/>
          <a:lstStyle/>
          <a:p>
            <a:endParaRPr lang="en-US"/>
          </a:p>
        </p:txBody>
      </p:sp>
      <p:sp>
        <p:nvSpPr>
          <p:cNvPr id="500753" name="Line 17"/>
          <p:cNvSpPr>
            <a:spLocks noChangeShapeType="1"/>
          </p:cNvSpPr>
          <p:nvPr/>
        </p:nvSpPr>
        <p:spPr bwMode="auto">
          <a:xfrm>
            <a:off x="4724400" y="5422900"/>
            <a:ext cx="0" cy="279400"/>
          </a:xfrm>
          <a:prstGeom prst="line">
            <a:avLst/>
          </a:prstGeom>
          <a:noFill/>
          <a:ln w="38100">
            <a:solidFill>
              <a:schemeClr val="tx1"/>
            </a:solidFill>
            <a:round/>
            <a:headEnd type="none" w="sm" len="sm"/>
            <a:tailEnd type="none" w="sm" len="sm"/>
          </a:ln>
          <a:effectLst/>
        </p:spPr>
        <p:txBody>
          <a:bodyPr/>
          <a:lstStyle/>
          <a:p>
            <a:endParaRPr lang="en-US"/>
          </a:p>
        </p:txBody>
      </p:sp>
      <p:sp>
        <p:nvSpPr>
          <p:cNvPr id="500754" name="Line 18"/>
          <p:cNvSpPr>
            <a:spLocks noChangeShapeType="1"/>
          </p:cNvSpPr>
          <p:nvPr/>
        </p:nvSpPr>
        <p:spPr bwMode="auto">
          <a:xfrm>
            <a:off x="6311900" y="5422900"/>
            <a:ext cx="0" cy="279400"/>
          </a:xfrm>
          <a:prstGeom prst="line">
            <a:avLst/>
          </a:prstGeom>
          <a:noFill/>
          <a:ln w="38100">
            <a:solidFill>
              <a:schemeClr val="tx1"/>
            </a:solidFill>
            <a:round/>
            <a:headEnd type="none" w="sm" len="sm"/>
            <a:tailEnd type="none" w="sm" len="sm"/>
          </a:ln>
          <a:effectLst/>
        </p:spPr>
        <p:txBody>
          <a:bodyPr/>
          <a:lstStyle/>
          <a:p>
            <a:endParaRPr lang="en-US"/>
          </a:p>
        </p:txBody>
      </p:sp>
      <p:pic>
        <p:nvPicPr>
          <p:cNvPr id="500755" name="Picture 19" descr="D:\10iR1_SPOC\10iR1_Beta2\ppt\issue.gif"/>
          <p:cNvPicPr>
            <a:picLocks noChangeAspect="1" noChangeArrowheads="1"/>
          </p:cNvPicPr>
          <p:nvPr/>
        </p:nvPicPr>
        <p:blipFill>
          <a:blip r:embed="rId3" cstate="print"/>
          <a:srcRect/>
          <a:stretch>
            <a:fillRect/>
          </a:stretch>
        </p:blipFill>
        <p:spPr bwMode="gray">
          <a:xfrm>
            <a:off x="2819400" y="5238750"/>
            <a:ext cx="638175" cy="614363"/>
          </a:xfrm>
          <a:prstGeom prst="rect">
            <a:avLst/>
          </a:prstGeom>
          <a:noFill/>
        </p:spPr>
      </p:pic>
      <p:sp>
        <p:nvSpPr>
          <p:cNvPr id="500756" name="Rectangle 20"/>
          <p:cNvSpPr>
            <a:spLocks noChangeArrowheads="1"/>
          </p:cNvSpPr>
          <p:nvPr/>
        </p:nvSpPr>
        <p:spPr bwMode="auto">
          <a:xfrm>
            <a:off x="2752725" y="5768975"/>
            <a:ext cx="749300" cy="357188"/>
          </a:xfrm>
          <a:prstGeom prst="rect">
            <a:avLst/>
          </a:prstGeom>
          <a:noFill/>
          <a:ln w="1587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tx1"/>
                </a:solidFill>
                <a:latin typeface="Arial" charset="0"/>
              </a:rPr>
              <a:t>Alert</a:t>
            </a:r>
          </a:p>
        </p:txBody>
      </p:sp>
      <p:pic>
        <p:nvPicPr>
          <p:cNvPr id="500757" name="Picture 21" descr="D:\10iR1_SPOC\10iR1_Beta2\ppt\issue.gif"/>
          <p:cNvPicPr>
            <a:picLocks noChangeAspect="1" noChangeArrowheads="1"/>
          </p:cNvPicPr>
          <p:nvPr/>
        </p:nvPicPr>
        <p:blipFill>
          <a:blip r:embed="rId3" cstate="print"/>
          <a:srcRect/>
          <a:stretch>
            <a:fillRect/>
          </a:stretch>
        </p:blipFill>
        <p:spPr bwMode="gray">
          <a:xfrm>
            <a:off x="4368800" y="5238750"/>
            <a:ext cx="638175" cy="614363"/>
          </a:xfrm>
          <a:prstGeom prst="rect">
            <a:avLst/>
          </a:prstGeom>
          <a:noFill/>
        </p:spPr>
      </p:pic>
      <p:pic>
        <p:nvPicPr>
          <p:cNvPr id="500758" name="Picture 22" descr="D:\10iR1_SPOC\10iR1_Beta2\ppt\issue.gif"/>
          <p:cNvPicPr>
            <a:picLocks noChangeAspect="1" noChangeArrowheads="1"/>
          </p:cNvPicPr>
          <p:nvPr/>
        </p:nvPicPr>
        <p:blipFill>
          <a:blip r:embed="rId3" cstate="print"/>
          <a:srcRect/>
          <a:stretch>
            <a:fillRect/>
          </a:stretch>
        </p:blipFill>
        <p:spPr bwMode="gray">
          <a:xfrm>
            <a:off x="5981700" y="5238750"/>
            <a:ext cx="638175" cy="614363"/>
          </a:xfrm>
          <a:prstGeom prst="rect">
            <a:avLst/>
          </a:prstGeom>
          <a:noFill/>
        </p:spPr>
      </p:pic>
      <p:sp>
        <p:nvSpPr>
          <p:cNvPr id="500759" name="Text Box 23"/>
          <p:cNvSpPr txBox="1">
            <a:spLocks noChangeArrowheads="1"/>
          </p:cNvSpPr>
          <p:nvPr/>
        </p:nvSpPr>
        <p:spPr bwMode="auto">
          <a:xfrm>
            <a:off x="2498725" y="4633913"/>
            <a:ext cx="1225550" cy="641350"/>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Snapshot</a:t>
            </a:r>
            <a:br>
              <a:rPr lang="en-US" sz="1800" b="1">
                <a:solidFill>
                  <a:schemeClr val="tx1"/>
                </a:solidFill>
                <a:latin typeface="Arial" charset="0"/>
              </a:rPr>
            </a:br>
            <a:r>
              <a:rPr lang="en-US" sz="1800" b="1">
                <a:solidFill>
                  <a:schemeClr val="tx1"/>
                </a:solidFill>
                <a:latin typeface="Arial" charset="0"/>
              </a:rPr>
              <a:t>Too Old</a:t>
            </a:r>
          </a:p>
        </p:txBody>
      </p:sp>
      <p:sp>
        <p:nvSpPr>
          <p:cNvPr id="500760" name="Text Box 24"/>
          <p:cNvSpPr txBox="1">
            <a:spLocks noChangeArrowheads="1"/>
          </p:cNvSpPr>
          <p:nvPr/>
        </p:nvSpPr>
        <p:spPr bwMode="auto">
          <a:xfrm>
            <a:off x="3940175" y="4392613"/>
            <a:ext cx="1416050" cy="915987"/>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Resumable</a:t>
            </a:r>
            <a:br>
              <a:rPr lang="en-US" sz="1800" b="1">
                <a:solidFill>
                  <a:schemeClr val="tx1"/>
                </a:solidFill>
                <a:latin typeface="Arial" charset="0"/>
              </a:rPr>
            </a:br>
            <a:r>
              <a:rPr lang="en-US" sz="1800" b="1">
                <a:solidFill>
                  <a:schemeClr val="tx1"/>
                </a:solidFill>
                <a:latin typeface="Arial" charset="0"/>
              </a:rPr>
              <a:t>Session</a:t>
            </a:r>
            <a:br>
              <a:rPr lang="en-US" sz="1800" b="1">
                <a:solidFill>
                  <a:schemeClr val="tx1"/>
                </a:solidFill>
                <a:latin typeface="Arial" charset="0"/>
              </a:rPr>
            </a:br>
            <a:r>
              <a:rPr lang="en-US" sz="1800" b="1">
                <a:solidFill>
                  <a:schemeClr val="tx1"/>
                </a:solidFill>
                <a:latin typeface="Arial" charset="0"/>
              </a:rPr>
              <a:t>Suspended</a:t>
            </a:r>
          </a:p>
        </p:txBody>
      </p:sp>
      <p:sp>
        <p:nvSpPr>
          <p:cNvPr id="500761" name="Text Box 25"/>
          <p:cNvSpPr txBox="1">
            <a:spLocks noChangeArrowheads="1"/>
          </p:cNvSpPr>
          <p:nvPr/>
        </p:nvSpPr>
        <p:spPr bwMode="auto">
          <a:xfrm>
            <a:off x="5429250" y="4379913"/>
            <a:ext cx="1847850" cy="915987"/>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Recovery Area </a:t>
            </a:r>
            <a:br>
              <a:rPr lang="en-US" sz="1800" b="1">
                <a:solidFill>
                  <a:schemeClr val="tx1"/>
                </a:solidFill>
                <a:latin typeface="Arial" charset="0"/>
              </a:rPr>
            </a:br>
            <a:r>
              <a:rPr lang="en-US" sz="1800" b="1">
                <a:solidFill>
                  <a:schemeClr val="tx1"/>
                </a:solidFill>
                <a:latin typeface="Arial" charset="0"/>
              </a:rPr>
              <a:t>Low On </a:t>
            </a:r>
            <a:br>
              <a:rPr lang="en-US" sz="1800" b="1">
                <a:solidFill>
                  <a:schemeClr val="tx1"/>
                </a:solidFill>
                <a:latin typeface="Arial" charset="0"/>
              </a:rPr>
            </a:br>
            <a:r>
              <a:rPr lang="en-US" sz="1800" b="1">
                <a:solidFill>
                  <a:schemeClr val="tx1"/>
                </a:solidFill>
                <a:latin typeface="Arial" charset="0"/>
              </a:rPr>
              <a:t>Free Space</a:t>
            </a:r>
          </a:p>
        </p:txBody>
      </p:sp>
      <p:sp>
        <p:nvSpPr>
          <p:cNvPr id="500762" name="Text Box 26"/>
          <p:cNvSpPr txBox="1">
            <a:spLocks noChangeArrowheads="1"/>
          </p:cNvSpPr>
          <p:nvPr/>
        </p:nvSpPr>
        <p:spPr bwMode="gray">
          <a:xfrm>
            <a:off x="3768725" y="1639888"/>
            <a:ext cx="15811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latin typeface="Arial" charset="0"/>
              </a:rPr>
              <a:t>Metric based</a:t>
            </a:r>
          </a:p>
        </p:txBody>
      </p:sp>
      <p:sp>
        <p:nvSpPr>
          <p:cNvPr id="500763" name="Text Box 27"/>
          <p:cNvSpPr txBox="1">
            <a:spLocks noChangeArrowheads="1"/>
          </p:cNvSpPr>
          <p:nvPr/>
        </p:nvSpPr>
        <p:spPr bwMode="gray">
          <a:xfrm>
            <a:off x="3921125" y="5969000"/>
            <a:ext cx="15303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latin typeface="Arial" charset="0"/>
              </a:rPr>
              <a:t>Event based</a:t>
            </a:r>
          </a:p>
        </p:txBody>
      </p:sp>
      <p:sp>
        <p:nvSpPr>
          <p:cNvPr id="500764" name="Text Box 28"/>
          <p:cNvSpPr txBox="1">
            <a:spLocks noChangeArrowheads="1"/>
          </p:cNvSpPr>
          <p:nvPr/>
        </p:nvSpPr>
        <p:spPr bwMode="auto">
          <a:xfrm>
            <a:off x="1069975" y="2119313"/>
            <a:ext cx="1289050" cy="915987"/>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Threshold</a:t>
            </a:r>
            <a:br>
              <a:rPr lang="en-US" sz="1800" b="1">
                <a:solidFill>
                  <a:schemeClr val="tx1"/>
                </a:solidFill>
                <a:latin typeface="Arial" charset="0"/>
              </a:rPr>
            </a:br>
            <a:r>
              <a:rPr lang="en-US" sz="1800" b="1">
                <a:solidFill>
                  <a:schemeClr val="tx1"/>
                </a:solidFill>
                <a:latin typeface="Arial" charset="0"/>
              </a:rPr>
              <a:t>(stateful)</a:t>
            </a:r>
            <a:br>
              <a:rPr lang="en-US" sz="1800" b="1">
                <a:solidFill>
                  <a:schemeClr val="tx1"/>
                </a:solidFill>
                <a:latin typeface="Arial" charset="0"/>
              </a:rPr>
            </a:br>
            <a:r>
              <a:rPr lang="en-US" sz="1800" b="1">
                <a:solidFill>
                  <a:schemeClr val="tx1"/>
                </a:solidFill>
                <a:latin typeface="Arial" charset="0"/>
              </a:rPr>
              <a:t>alerts</a:t>
            </a:r>
          </a:p>
        </p:txBody>
      </p:sp>
      <p:sp>
        <p:nvSpPr>
          <p:cNvPr id="500765" name="Text Box 29"/>
          <p:cNvSpPr txBox="1">
            <a:spLocks noChangeArrowheads="1"/>
          </p:cNvSpPr>
          <p:nvPr/>
        </p:nvSpPr>
        <p:spPr bwMode="auto">
          <a:xfrm>
            <a:off x="774700" y="5078413"/>
            <a:ext cx="1905000" cy="915987"/>
          </a:xfrm>
          <a:prstGeom prst="rect">
            <a:avLst/>
          </a:prstGeom>
          <a:noFill/>
          <a:ln w="28575">
            <a:noFill/>
            <a:miter lim="800000"/>
            <a:headEnd type="none" w="sm" len="sm"/>
            <a:tailEnd type="none" w="sm" len="sm"/>
          </a:ln>
          <a:effectLst/>
        </p:spPr>
        <p:txBody>
          <a:bodyPr>
            <a:spAutoFit/>
          </a:bodyPr>
          <a:lstStyle/>
          <a:p>
            <a:pPr defTabSz="228600"/>
            <a:r>
              <a:rPr lang="en-US" sz="1800" b="1">
                <a:solidFill>
                  <a:schemeClr val="tx1"/>
                </a:solidFill>
                <a:latin typeface="Arial" charset="0"/>
              </a:rPr>
              <a:t>Nonthreshold (stateless)</a:t>
            </a:r>
            <a:br>
              <a:rPr lang="en-US" sz="1800" b="1">
                <a:solidFill>
                  <a:schemeClr val="tx1"/>
                </a:solidFill>
                <a:latin typeface="Arial" charset="0"/>
              </a:rPr>
            </a:br>
            <a:r>
              <a:rPr lang="en-US" sz="1800" b="1">
                <a:solidFill>
                  <a:schemeClr val="tx1"/>
                </a:solidFill>
                <a:latin typeface="Arial" charset="0"/>
              </a:rPr>
              <a:t>alerts</a:t>
            </a:r>
          </a:p>
        </p:txBody>
      </p:sp>
      <p:sp>
        <p:nvSpPr>
          <p:cNvPr id="500766" name="Rectangle 30"/>
          <p:cNvSpPr>
            <a:spLocks noChangeArrowheads="1"/>
          </p:cNvSpPr>
          <p:nvPr/>
        </p:nvSpPr>
        <p:spPr bwMode="blackGray">
          <a:xfrm>
            <a:off x="914400" y="3878263"/>
            <a:ext cx="3238500" cy="38735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a:buClr>
                <a:srgbClr val="000000"/>
              </a:buClr>
              <a:tabLst>
                <a:tab pos="400050" algn="r"/>
                <a:tab pos="673100" algn="l"/>
              </a:tabLst>
            </a:pPr>
            <a:r>
              <a:rPr lang="en-US" sz="1800" b="1">
                <a:solidFill>
                  <a:schemeClr val="tx1"/>
                </a:solidFill>
                <a:latin typeface="Courier New" pitchFamily="49" charset="0"/>
              </a:rPr>
              <a:t>DBA_OUTSTANDING_ALERTS</a:t>
            </a:r>
          </a:p>
        </p:txBody>
      </p:sp>
      <p:sp>
        <p:nvSpPr>
          <p:cNvPr id="500767" name="Rectangle 31"/>
          <p:cNvSpPr>
            <a:spLocks noChangeArrowheads="1"/>
          </p:cNvSpPr>
          <p:nvPr/>
        </p:nvSpPr>
        <p:spPr bwMode="blackGray">
          <a:xfrm>
            <a:off x="5689600" y="3878263"/>
            <a:ext cx="2540000" cy="38735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a:buClr>
                <a:srgbClr val="000000"/>
              </a:buClr>
              <a:tabLst>
                <a:tab pos="400050" algn="r"/>
                <a:tab pos="673100" algn="l"/>
              </a:tabLst>
            </a:pPr>
            <a:r>
              <a:rPr lang="en-US" sz="1800" b="1">
                <a:solidFill>
                  <a:schemeClr val="tx1"/>
                </a:solidFill>
                <a:latin typeface="Courier New" pitchFamily="49" charset="0"/>
              </a:rPr>
              <a:t>DBA_ALERT_HISTORY</a:t>
            </a:r>
          </a:p>
        </p:txBody>
      </p:sp>
      <p:cxnSp>
        <p:nvCxnSpPr>
          <p:cNvPr id="500768" name="AutoShape 32"/>
          <p:cNvCxnSpPr>
            <a:cxnSpLocks noChangeShapeType="1"/>
            <a:stCxn id="500766" idx="3"/>
            <a:endCxn id="500767" idx="1"/>
          </p:cNvCxnSpPr>
          <p:nvPr/>
        </p:nvCxnSpPr>
        <p:spPr bwMode="auto">
          <a:xfrm>
            <a:off x="4167188" y="4071938"/>
            <a:ext cx="1508125" cy="0"/>
          </a:xfrm>
          <a:prstGeom prst="straightConnector1">
            <a:avLst/>
          </a:prstGeom>
          <a:noFill/>
          <a:ln w="28575">
            <a:solidFill>
              <a:schemeClr val="tx1"/>
            </a:solidFill>
            <a:prstDash val="dash"/>
            <a:round/>
            <a:headEnd type="none" w="sm" len="sm"/>
            <a:tailEnd type="triangle" w="sm" len="sm"/>
          </a:ln>
          <a:effectLst/>
        </p:spPr>
      </p:cxnSp>
      <p:sp>
        <p:nvSpPr>
          <p:cNvPr id="500769" name="Line 33"/>
          <p:cNvSpPr>
            <a:spLocks noChangeShapeType="1"/>
          </p:cNvSpPr>
          <p:nvPr/>
        </p:nvSpPr>
        <p:spPr bwMode="auto">
          <a:xfrm flipH="1" flipV="1">
            <a:off x="3073400" y="1701800"/>
            <a:ext cx="0" cy="1765300"/>
          </a:xfrm>
          <a:prstGeom prst="line">
            <a:avLst/>
          </a:prstGeom>
          <a:noFill/>
          <a:ln w="57150">
            <a:solidFill>
              <a:schemeClr val="accent2"/>
            </a:solidFill>
            <a:round/>
            <a:headEnd type="none" w="sm" len="sm"/>
            <a:tailEnd type="triangle" w="sm" len="sm"/>
          </a:ln>
          <a:effectLst/>
        </p:spPr>
        <p:txBody>
          <a:bodyPr/>
          <a:lstStyle/>
          <a:p>
            <a:endParaRPr lang="en-US"/>
          </a:p>
        </p:txBody>
      </p:sp>
      <p:sp>
        <p:nvSpPr>
          <p:cNvPr id="500770" name="Line 34"/>
          <p:cNvSpPr>
            <a:spLocks noChangeShapeType="1"/>
          </p:cNvSpPr>
          <p:nvPr/>
        </p:nvSpPr>
        <p:spPr bwMode="invGray">
          <a:xfrm flipH="1" flipV="1">
            <a:off x="6134100" y="1689100"/>
            <a:ext cx="0" cy="1765300"/>
          </a:xfrm>
          <a:prstGeom prst="line">
            <a:avLst/>
          </a:prstGeom>
          <a:noFill/>
          <a:ln w="57150">
            <a:solidFill>
              <a:srgbClr val="66FF33"/>
            </a:solidFill>
            <a:round/>
            <a:headEnd type="triangle" w="sm" len="sm"/>
            <a:tailEnd/>
          </a:ln>
          <a:effec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Grp="1" noChangeArrowheads="1"/>
          </p:cNvSpPr>
          <p:nvPr>
            <p:ph type="title"/>
          </p:nvPr>
        </p:nvSpPr>
        <p:spPr/>
        <p:txBody>
          <a:bodyPr/>
          <a:lstStyle/>
          <a:p>
            <a:r>
              <a:rPr lang="en-US"/>
              <a:t>Summary</a:t>
            </a:r>
          </a:p>
        </p:txBody>
      </p:sp>
      <p:sp>
        <p:nvSpPr>
          <p:cNvPr id="364549" name="Rectangle 5"/>
          <p:cNvSpPr>
            <a:spLocks noGrp="1" noChangeArrowheads="1"/>
          </p:cNvSpPr>
          <p:nvPr>
            <p:ph type="body" idx="1"/>
          </p:nvPr>
        </p:nvSpPr>
        <p:spPr>
          <a:xfrm>
            <a:off x="609600" y="1676400"/>
            <a:ext cx="7918450" cy="3171825"/>
          </a:xfrm>
        </p:spPr>
        <p:txBody>
          <a:bodyPr/>
          <a:lstStyle/>
          <a:p>
            <a:r>
              <a:rPr lang="en-US"/>
              <a:t>In this lesson, you should have learned how to:</a:t>
            </a:r>
          </a:p>
          <a:p>
            <a:pPr lvl="1"/>
            <a:r>
              <a:rPr lang="en-US"/>
              <a:t>Use statistics</a:t>
            </a:r>
          </a:p>
          <a:p>
            <a:pPr lvl="1"/>
            <a:r>
              <a:rPr lang="en-US"/>
              <a:t>Manage the Automatic Workload Repository </a:t>
            </a:r>
          </a:p>
          <a:p>
            <a:pPr lvl="1"/>
            <a:r>
              <a:rPr lang="en-US"/>
              <a:t>Use the Automatic Database Diagnostic Monitor </a:t>
            </a:r>
          </a:p>
          <a:p>
            <a:pPr lvl="1"/>
            <a:r>
              <a:rPr lang="en-US"/>
              <a:t>Describe the advisory framework</a:t>
            </a:r>
          </a:p>
          <a:p>
            <a:pPr lvl="1"/>
            <a:r>
              <a:rPr lang="en-US"/>
              <a:t>Set alert thresholds </a:t>
            </a:r>
          </a:p>
          <a:p>
            <a:pPr lvl="1"/>
            <a:r>
              <a:rPr lang="en-US"/>
              <a:t>Use server-generated alerts</a:t>
            </a:r>
          </a:p>
          <a:p>
            <a:pPr lvl="1"/>
            <a:r>
              <a:rPr lang="en-US"/>
              <a:t>Use automated tasks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Grp="1" noChangeArrowheads="1"/>
          </p:cNvSpPr>
          <p:nvPr>
            <p:ph type="title"/>
          </p:nvPr>
        </p:nvSpPr>
        <p:spPr/>
        <p:txBody>
          <a:bodyPr/>
          <a:lstStyle/>
          <a:p>
            <a:r>
              <a:rPr lang="en-US"/>
              <a:t>Practice 12 Overview: </a:t>
            </a:r>
            <a:br>
              <a:rPr lang="en-US"/>
            </a:br>
            <a:r>
              <a:rPr lang="en-US"/>
              <a:t>Proactive Maintenance</a:t>
            </a:r>
          </a:p>
        </p:txBody>
      </p:sp>
      <p:sp>
        <p:nvSpPr>
          <p:cNvPr id="366597" name="Rectangle 5"/>
          <p:cNvSpPr>
            <a:spLocks noGrp="1" noChangeArrowheads="1"/>
          </p:cNvSpPr>
          <p:nvPr>
            <p:ph type="body" idx="1"/>
          </p:nvPr>
        </p:nvSpPr>
        <p:spPr>
          <a:xfrm>
            <a:off x="609600" y="1676400"/>
            <a:ext cx="7918450" cy="1900238"/>
          </a:xfrm>
        </p:spPr>
        <p:txBody>
          <a:bodyPr/>
          <a:lstStyle/>
          <a:p>
            <a:r>
              <a:rPr lang="en-US"/>
              <a:t>This practice covers proactively managing your database with ADDM, including:</a:t>
            </a:r>
          </a:p>
          <a:p>
            <a:pPr lvl="1"/>
            <a:r>
              <a:rPr lang="en-US"/>
              <a:t>Setting up an issue for analysis</a:t>
            </a:r>
          </a:p>
          <a:p>
            <a:pPr lvl="1"/>
            <a:r>
              <a:rPr lang="en-US"/>
              <a:t>Reviewing your database performance</a:t>
            </a:r>
          </a:p>
          <a:p>
            <a:pPr lvl="1"/>
            <a:r>
              <a:rPr lang="en-US"/>
              <a:t>Implementing a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3" name="Rectangle 5"/>
          <p:cNvSpPr>
            <a:spLocks noGrp="1" noChangeArrowheads="1"/>
          </p:cNvSpPr>
          <p:nvPr>
            <p:ph type="title"/>
          </p:nvPr>
        </p:nvSpPr>
        <p:spPr/>
        <p:txBody>
          <a:bodyPr/>
          <a:lstStyle/>
          <a:p>
            <a:r>
              <a:rPr lang="en-US"/>
              <a:t>Terminology</a:t>
            </a:r>
          </a:p>
        </p:txBody>
      </p:sp>
      <p:sp>
        <p:nvSpPr>
          <p:cNvPr id="309254" name="Rectangle 6"/>
          <p:cNvSpPr>
            <a:spLocks noGrp="1" noChangeArrowheads="1"/>
          </p:cNvSpPr>
          <p:nvPr>
            <p:ph type="body" idx="1"/>
          </p:nvPr>
        </p:nvSpPr>
        <p:spPr>
          <a:xfrm>
            <a:off x="609600" y="1676400"/>
            <a:ext cx="7918450" cy="3641725"/>
          </a:xfrm>
        </p:spPr>
        <p:txBody>
          <a:bodyPr/>
          <a:lstStyle/>
          <a:p>
            <a:pPr lvl="1"/>
            <a:r>
              <a:rPr lang="en-US"/>
              <a:t>Automatic Workload Repository (AWR): Infrastructure for data gathering, analysis, and solutions recommendations</a:t>
            </a:r>
          </a:p>
          <a:p>
            <a:pPr lvl="1"/>
            <a:r>
              <a:rPr lang="en-US"/>
              <a:t>Baseline: A set of AWR snapshots for performance comparison</a:t>
            </a:r>
          </a:p>
          <a:p>
            <a:pPr lvl="1"/>
            <a:r>
              <a:rPr lang="en-US"/>
              <a:t>Metric: Rate of change in a cumulative statistic</a:t>
            </a:r>
          </a:p>
          <a:p>
            <a:pPr lvl="1"/>
            <a:r>
              <a:rPr lang="en-US"/>
              <a:t>Statistics: Data collections used for performance monitoring or SQL optimization</a:t>
            </a:r>
          </a:p>
          <a:p>
            <a:pPr lvl="1"/>
            <a:r>
              <a:rPr lang="en-US"/>
              <a:t>Threshold: A boundary value against</a:t>
            </a:r>
            <a:br>
              <a:rPr lang="en-US"/>
            </a:br>
            <a:r>
              <a:rPr lang="en-US"/>
              <a:t>which metric values are compared</a:t>
            </a:r>
          </a:p>
        </p:txBody>
      </p:sp>
      <p:pic>
        <p:nvPicPr>
          <p:cNvPr id="309252" name="Picture 4" descr="C:\Documents and Settings\jubillin\My Documents\OU_Pictures\house056_gauge.gif"/>
          <p:cNvPicPr>
            <a:picLocks noChangeAspect="1" noChangeArrowheads="1"/>
          </p:cNvPicPr>
          <p:nvPr/>
        </p:nvPicPr>
        <p:blipFill>
          <a:blip r:embed="rId3" cstate="print"/>
          <a:srcRect/>
          <a:stretch>
            <a:fillRect/>
          </a:stretch>
        </p:blipFill>
        <p:spPr bwMode="gray">
          <a:xfrm>
            <a:off x="6477000" y="4876800"/>
            <a:ext cx="1752600" cy="13668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a:t>Oracle Optimizer: Overview</a:t>
            </a:r>
          </a:p>
        </p:txBody>
      </p:sp>
      <p:sp>
        <p:nvSpPr>
          <p:cNvPr id="538629" name="Rectangle 5"/>
          <p:cNvSpPr>
            <a:spLocks noGrp="1" noChangeArrowheads="1"/>
          </p:cNvSpPr>
          <p:nvPr>
            <p:ph type="body" idx="1"/>
          </p:nvPr>
        </p:nvSpPr>
        <p:spPr>
          <a:xfrm>
            <a:off x="609600" y="1676400"/>
            <a:ext cx="7918450" cy="3440113"/>
          </a:xfrm>
        </p:spPr>
        <p:txBody>
          <a:bodyPr/>
          <a:lstStyle/>
          <a:p>
            <a:r>
              <a:rPr lang="en-US"/>
              <a:t>The Oracle optimizer determines the most efficient execution plan and is the most important step in the processing of any SQL statement.</a:t>
            </a:r>
          </a:p>
          <a:p>
            <a:r>
              <a:rPr lang="en-US"/>
              <a:t>The optimizer:</a:t>
            </a:r>
          </a:p>
          <a:p>
            <a:pPr lvl="1"/>
            <a:r>
              <a:rPr lang="en-US"/>
              <a:t>Evaluates expressions and conditions</a:t>
            </a:r>
          </a:p>
          <a:p>
            <a:pPr lvl="1"/>
            <a:r>
              <a:rPr lang="en-US"/>
              <a:t>Uses object and system statistics</a:t>
            </a:r>
          </a:p>
          <a:p>
            <a:pPr lvl="1"/>
            <a:r>
              <a:rPr lang="en-US"/>
              <a:t>Decides how to access the data</a:t>
            </a:r>
          </a:p>
          <a:p>
            <a:pPr lvl="1"/>
            <a:r>
              <a:rPr lang="en-US"/>
              <a:t>Decides how to join tables</a:t>
            </a:r>
          </a:p>
          <a:p>
            <a:pPr lvl="1"/>
            <a:r>
              <a:rPr lang="en-US"/>
              <a:t>Determines the most efficient path</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4" name="Rectangle 8"/>
          <p:cNvSpPr>
            <a:spLocks noGrp="1" noChangeArrowheads="1"/>
          </p:cNvSpPr>
          <p:nvPr>
            <p:ph type="title"/>
          </p:nvPr>
        </p:nvSpPr>
        <p:spPr/>
        <p:txBody>
          <a:bodyPr/>
          <a:lstStyle/>
          <a:p>
            <a:r>
              <a:rPr lang="en-US"/>
              <a:t>Optimizer Statistics</a:t>
            </a:r>
          </a:p>
        </p:txBody>
      </p:sp>
      <p:sp>
        <p:nvSpPr>
          <p:cNvPr id="311305" name="Rectangle 9"/>
          <p:cNvSpPr>
            <a:spLocks noGrp="1" noChangeArrowheads="1"/>
          </p:cNvSpPr>
          <p:nvPr>
            <p:ph type="body" idx="1"/>
          </p:nvPr>
        </p:nvSpPr>
        <p:spPr>
          <a:xfrm>
            <a:off x="609600" y="1676400"/>
            <a:ext cx="7918450" cy="1565275"/>
          </a:xfrm>
        </p:spPr>
        <p:txBody>
          <a:bodyPr/>
          <a:lstStyle/>
          <a:p>
            <a:r>
              <a:rPr lang="en-US"/>
              <a:t>Optimizer statistics are:</a:t>
            </a:r>
          </a:p>
          <a:p>
            <a:pPr lvl="1"/>
            <a:r>
              <a:rPr lang="en-US"/>
              <a:t>A snapshot at a point in time</a:t>
            </a:r>
          </a:p>
          <a:p>
            <a:pPr lvl="1"/>
            <a:r>
              <a:rPr lang="en-US"/>
              <a:t>Persistent across instance restarts</a:t>
            </a:r>
          </a:p>
          <a:p>
            <a:pPr lvl="1"/>
            <a:r>
              <a:rPr lang="en-US"/>
              <a:t>Collected automatically</a:t>
            </a:r>
          </a:p>
        </p:txBody>
      </p:sp>
      <p:sp>
        <p:nvSpPr>
          <p:cNvPr id="311300" name="Rectangle 4"/>
          <p:cNvSpPr>
            <a:spLocks noChangeArrowheads="1"/>
          </p:cNvSpPr>
          <p:nvPr/>
        </p:nvSpPr>
        <p:spPr bwMode="blackGray">
          <a:xfrm>
            <a:off x="619125" y="3295650"/>
            <a:ext cx="7762875" cy="294005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a:tabLst>
                <a:tab pos="400050" algn="r"/>
                <a:tab pos="673100" algn="l"/>
              </a:tabLst>
            </a:pPr>
            <a:r>
              <a:rPr lang="en-US" sz="1800" b="1">
                <a:solidFill>
                  <a:schemeClr val="tx1"/>
                </a:solidFill>
                <a:latin typeface="Courier New" pitchFamily="49" charset="0"/>
              </a:rPr>
              <a:t>SQL&gt; SELECT COUNT(*) FROM hr.employees;</a:t>
            </a:r>
          </a:p>
          <a:p>
            <a:pPr algn="l" defTabSz="400050">
              <a:tabLst>
                <a:tab pos="400050" algn="r"/>
                <a:tab pos="673100" algn="l"/>
              </a:tabLst>
            </a:pPr>
            <a:r>
              <a:rPr lang="en-US" sz="1800" b="1">
                <a:solidFill>
                  <a:schemeClr val="tx1"/>
                </a:solidFill>
                <a:latin typeface="Courier New" pitchFamily="49" charset="0"/>
              </a:rPr>
              <a:t>  COUNT(*)</a:t>
            </a:r>
          </a:p>
          <a:p>
            <a:pPr algn="l" defTabSz="400050">
              <a:tabLst>
                <a:tab pos="400050" algn="r"/>
                <a:tab pos="673100" algn="l"/>
              </a:tabLst>
            </a:pPr>
            <a:r>
              <a:rPr lang="en-US" sz="1800" b="1">
                <a:solidFill>
                  <a:schemeClr val="tx1"/>
                </a:solidFill>
                <a:latin typeface="Courier New" pitchFamily="49" charset="0"/>
              </a:rPr>
              <a:t>----------</a:t>
            </a:r>
          </a:p>
          <a:p>
            <a:pPr algn="l" defTabSz="400050">
              <a:tabLst>
                <a:tab pos="400050" algn="r"/>
                <a:tab pos="673100" algn="l"/>
              </a:tabLst>
            </a:pPr>
            <a:r>
              <a:rPr lang="en-US" sz="1800" b="1">
                <a:solidFill>
                  <a:schemeClr val="tx1"/>
                </a:solidFill>
                <a:latin typeface="Courier New" pitchFamily="49" charset="0"/>
              </a:rPr>
              <a:t>       214</a:t>
            </a:r>
          </a:p>
          <a:p>
            <a:pPr algn="l" defTabSz="400050">
              <a:tabLst>
                <a:tab pos="400050" algn="r"/>
                <a:tab pos="673100" algn="l"/>
              </a:tabLst>
            </a:pPr>
            <a:r>
              <a:rPr lang="en-US" sz="1800" b="1">
                <a:solidFill>
                  <a:schemeClr val="tx1"/>
                </a:solidFill>
                <a:latin typeface="Courier New" pitchFamily="49" charset="0"/>
              </a:rPr>
              <a:t>SQL&gt; SELECT num_rows FROM dba_tables</a:t>
            </a:r>
          </a:p>
          <a:p>
            <a:pPr algn="l" defTabSz="400050">
              <a:tabLst>
                <a:tab pos="400050" algn="r"/>
                <a:tab pos="673100" algn="l"/>
              </a:tabLst>
            </a:pPr>
            <a:r>
              <a:rPr lang="en-US" sz="1800" b="1">
                <a:solidFill>
                  <a:schemeClr val="tx1"/>
                </a:solidFill>
                <a:latin typeface="Courier New" pitchFamily="49" charset="0"/>
              </a:rPr>
              <a:t>  2</a:t>
            </a:r>
            <a:r>
              <a:rPr lang="en-US" sz="1800" b="1">
                <a:solidFill>
                  <a:schemeClr val="tx1"/>
                </a:solidFill>
                <a:latin typeface="Arial" charset="0"/>
              </a:rPr>
              <a:t>  </a:t>
            </a:r>
            <a:r>
              <a:rPr lang="en-US" sz="1800" b="1">
                <a:solidFill>
                  <a:schemeClr val="tx1"/>
                </a:solidFill>
                <a:latin typeface="Courier New" pitchFamily="49" charset="0"/>
              </a:rPr>
              <a:t>WHERE owner='HR'</a:t>
            </a:r>
            <a:r>
              <a:rPr lang="en-US" sz="1800" b="1">
                <a:solidFill>
                  <a:schemeClr val="tx1"/>
                </a:solidFill>
                <a:latin typeface="Arial" charset="0"/>
              </a:rPr>
              <a:t> </a:t>
            </a:r>
            <a:r>
              <a:rPr lang="en-US" sz="1800" b="1">
                <a:solidFill>
                  <a:schemeClr val="tx1"/>
                </a:solidFill>
                <a:latin typeface="Courier New" pitchFamily="49" charset="0"/>
              </a:rPr>
              <a:t>AND</a:t>
            </a:r>
            <a:r>
              <a:rPr lang="en-US" sz="1800" b="1">
                <a:solidFill>
                  <a:schemeClr val="tx1"/>
                </a:solidFill>
                <a:latin typeface="Arial" charset="0"/>
              </a:rPr>
              <a:t> </a:t>
            </a:r>
            <a:r>
              <a:rPr lang="en-US" sz="1800" b="1">
                <a:solidFill>
                  <a:schemeClr val="tx1"/>
                </a:solidFill>
                <a:latin typeface="Courier New" pitchFamily="49" charset="0"/>
              </a:rPr>
              <a:t>table_name</a:t>
            </a:r>
            <a:r>
              <a:rPr lang="en-US" sz="1800" b="1">
                <a:solidFill>
                  <a:schemeClr val="tx1"/>
                </a:solidFill>
                <a:latin typeface="Arial" charset="0"/>
              </a:rPr>
              <a:t> </a:t>
            </a:r>
            <a:r>
              <a:rPr lang="en-US" sz="1800" b="1">
                <a:solidFill>
                  <a:schemeClr val="tx1"/>
                </a:solidFill>
                <a:latin typeface="Courier New" pitchFamily="49" charset="0"/>
              </a:rPr>
              <a:t>=</a:t>
            </a:r>
            <a:r>
              <a:rPr lang="en-US" sz="1800" b="1">
                <a:solidFill>
                  <a:schemeClr val="tx1"/>
                </a:solidFill>
                <a:latin typeface="Arial" charset="0"/>
              </a:rPr>
              <a:t> </a:t>
            </a:r>
            <a:r>
              <a:rPr lang="en-US" sz="1800" b="1">
                <a:solidFill>
                  <a:schemeClr val="tx1"/>
                </a:solidFill>
                <a:latin typeface="Courier New" pitchFamily="49" charset="0"/>
              </a:rPr>
              <a:t>'EMPLOYEES';</a:t>
            </a:r>
          </a:p>
          <a:p>
            <a:pPr algn="l" defTabSz="400050">
              <a:tabLst>
                <a:tab pos="400050" algn="r"/>
                <a:tab pos="673100" algn="l"/>
              </a:tabLst>
            </a:pPr>
            <a:r>
              <a:rPr lang="en-US" sz="1800" b="1">
                <a:solidFill>
                  <a:schemeClr val="tx1"/>
                </a:solidFill>
                <a:latin typeface="Courier New" pitchFamily="49" charset="0"/>
              </a:rPr>
              <a:t>  NUM_ROWS</a:t>
            </a:r>
          </a:p>
          <a:p>
            <a:pPr algn="l" defTabSz="400050">
              <a:tabLst>
                <a:tab pos="400050" algn="r"/>
                <a:tab pos="673100" algn="l"/>
              </a:tabLst>
            </a:pPr>
            <a:r>
              <a:rPr lang="en-US" sz="1800" b="1">
                <a:solidFill>
                  <a:schemeClr val="tx1"/>
                </a:solidFill>
                <a:latin typeface="Courier New" pitchFamily="49" charset="0"/>
              </a:rPr>
              <a:t>----------</a:t>
            </a:r>
          </a:p>
          <a:p>
            <a:pPr algn="l" defTabSz="400050">
              <a:tabLst>
                <a:tab pos="400050" algn="r"/>
                <a:tab pos="673100" algn="l"/>
              </a:tabLst>
            </a:pPr>
            <a:r>
              <a:rPr lang="en-US" sz="1800" b="1">
                <a:solidFill>
                  <a:schemeClr val="tx1"/>
                </a:solidFill>
                <a:latin typeface="Courier New" pitchFamily="49" charset="0"/>
              </a:rPr>
              <a:t>       107</a:t>
            </a:r>
          </a:p>
        </p:txBody>
      </p:sp>
      <p:sp>
        <p:nvSpPr>
          <p:cNvPr id="311301" name="Rectangle 5"/>
          <p:cNvSpPr>
            <a:spLocks noChangeArrowheads="1"/>
          </p:cNvSpPr>
          <p:nvPr/>
        </p:nvSpPr>
        <p:spPr bwMode="auto">
          <a:xfrm>
            <a:off x="1608138" y="4210050"/>
            <a:ext cx="533400" cy="38100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11302" name="Rectangle 6"/>
          <p:cNvSpPr>
            <a:spLocks noChangeArrowheads="1"/>
          </p:cNvSpPr>
          <p:nvPr/>
        </p:nvSpPr>
        <p:spPr bwMode="auto">
          <a:xfrm>
            <a:off x="1600200" y="5815013"/>
            <a:ext cx="533400" cy="38100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Using the Manage Optimizer </a:t>
            </a:r>
            <a:br>
              <a:rPr lang="en-US"/>
            </a:br>
            <a:r>
              <a:rPr lang="en-US"/>
              <a:t>Statistics Page</a:t>
            </a:r>
          </a:p>
        </p:txBody>
      </p:sp>
      <p:pic>
        <p:nvPicPr>
          <p:cNvPr id="315397" name="Picture 5" descr="D:\My_Data\Classes\11g\DBA1\Screenshots\HomeNav.gif"/>
          <p:cNvPicPr>
            <a:picLocks noChangeAspect="1" noChangeArrowheads="1"/>
          </p:cNvPicPr>
          <p:nvPr/>
        </p:nvPicPr>
        <p:blipFill>
          <a:blip r:embed="rId3" cstate="print"/>
          <a:srcRect/>
          <a:stretch>
            <a:fillRect/>
          </a:stretch>
        </p:blipFill>
        <p:spPr bwMode="gray">
          <a:xfrm>
            <a:off x="571500" y="1681163"/>
            <a:ext cx="7581900" cy="746125"/>
          </a:xfrm>
          <a:prstGeom prst="rect">
            <a:avLst/>
          </a:prstGeom>
          <a:noFill/>
          <a:ln w="28575">
            <a:solidFill>
              <a:schemeClr val="tx1"/>
            </a:solidFill>
            <a:miter lim="800000"/>
            <a:headEnd/>
            <a:tailEnd/>
          </a:ln>
        </p:spPr>
      </p:pic>
      <p:pic>
        <p:nvPicPr>
          <p:cNvPr id="315398" name="Picture 6" descr="D:\My_Data\Classes\11g\DBA1\Screenshots\QueryOptNav.gif"/>
          <p:cNvPicPr>
            <a:picLocks noChangeAspect="1" noChangeArrowheads="1"/>
          </p:cNvPicPr>
          <p:nvPr/>
        </p:nvPicPr>
        <p:blipFill>
          <a:blip r:embed="rId4" cstate="print"/>
          <a:srcRect/>
          <a:stretch>
            <a:fillRect/>
          </a:stretch>
        </p:blipFill>
        <p:spPr bwMode="gray">
          <a:xfrm>
            <a:off x="558800" y="2501900"/>
            <a:ext cx="2266950" cy="935038"/>
          </a:xfrm>
          <a:prstGeom prst="rect">
            <a:avLst/>
          </a:prstGeom>
          <a:noFill/>
          <a:ln w="28575">
            <a:solidFill>
              <a:schemeClr val="tx1"/>
            </a:solidFill>
            <a:miter lim="800000"/>
            <a:headEnd/>
            <a:tailEnd/>
          </a:ln>
        </p:spPr>
      </p:pic>
      <p:pic>
        <p:nvPicPr>
          <p:cNvPr id="315399" name="Picture 7" descr="D:\My_Data\Classes\11g\DBA1\Screenshots\ManOptStatNav.gif"/>
          <p:cNvPicPr>
            <a:picLocks noChangeAspect="1" noChangeArrowheads="1"/>
          </p:cNvPicPr>
          <p:nvPr/>
        </p:nvPicPr>
        <p:blipFill>
          <a:blip r:embed="rId5" cstate="print"/>
          <a:srcRect/>
          <a:stretch>
            <a:fillRect/>
          </a:stretch>
        </p:blipFill>
        <p:spPr bwMode="gray">
          <a:xfrm>
            <a:off x="3382963" y="2565400"/>
            <a:ext cx="4808537" cy="3717925"/>
          </a:xfrm>
          <a:prstGeom prst="rect">
            <a:avLst/>
          </a:prstGeom>
          <a:noFill/>
          <a:ln w="28575">
            <a:solidFill>
              <a:schemeClr val="tx1"/>
            </a:solidFill>
            <a:miter lim="800000"/>
            <a:headEnd/>
            <a:tailEnd/>
          </a:ln>
        </p:spPr>
      </p:pic>
      <p:sp>
        <p:nvSpPr>
          <p:cNvPr id="315400" name="Rectangle 8"/>
          <p:cNvSpPr>
            <a:spLocks noChangeArrowheads="1"/>
          </p:cNvSpPr>
          <p:nvPr/>
        </p:nvSpPr>
        <p:spPr bwMode="gray">
          <a:xfrm>
            <a:off x="698500" y="2832100"/>
            <a:ext cx="1917700" cy="2286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
        <p:nvSpPr>
          <p:cNvPr id="315403" name="Line 11"/>
          <p:cNvSpPr>
            <a:spLocks noChangeShapeType="1"/>
          </p:cNvSpPr>
          <p:nvPr/>
        </p:nvSpPr>
        <p:spPr bwMode="gray">
          <a:xfrm>
            <a:off x="2590800" y="2933700"/>
            <a:ext cx="777875" cy="0"/>
          </a:xfrm>
          <a:prstGeom prst="line">
            <a:avLst/>
          </a:prstGeom>
          <a:noFill/>
          <a:ln w="28575" cap="rnd">
            <a:solidFill>
              <a:schemeClr val="accent2"/>
            </a:solidFill>
            <a:round/>
            <a:headEnd type="none" w="sm" len="sm"/>
            <a:tailEnd type="triangle" w="sm" len="sm"/>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1026"/>
          <p:cNvSpPr>
            <a:spLocks noGrp="1" noChangeArrowheads="1"/>
          </p:cNvSpPr>
          <p:nvPr>
            <p:ph type="title"/>
          </p:nvPr>
        </p:nvSpPr>
        <p:spPr/>
        <p:txBody>
          <a:bodyPr/>
          <a:lstStyle/>
          <a:p>
            <a:r>
              <a:rPr lang="en-US"/>
              <a:t>Gathering Optimizer Statistics Manually</a:t>
            </a:r>
          </a:p>
        </p:txBody>
      </p:sp>
      <p:pic>
        <p:nvPicPr>
          <p:cNvPr id="391174" name="Picture 1030" descr="D:\My_Data\Classes\11g\DBA1\Screenshots\L12GathStat.gif"/>
          <p:cNvPicPr>
            <a:picLocks noChangeAspect="1" noChangeArrowheads="1"/>
          </p:cNvPicPr>
          <p:nvPr/>
        </p:nvPicPr>
        <p:blipFill>
          <a:blip r:embed="rId3" cstate="print"/>
          <a:srcRect/>
          <a:stretch>
            <a:fillRect/>
          </a:stretch>
        </p:blipFill>
        <p:spPr bwMode="gray">
          <a:xfrm>
            <a:off x="839788" y="1374775"/>
            <a:ext cx="7439025" cy="4859338"/>
          </a:xfrm>
          <a:prstGeom prst="rect">
            <a:avLst/>
          </a:prstGeom>
          <a:noFill/>
          <a:ln w="2857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Gathering Optimizer Statistics Manually</a:t>
            </a:r>
            <a:r>
              <a:rPr lang="en-US" altLang="en-US"/>
              <a:t> </a:t>
            </a:r>
            <a:br>
              <a:rPr lang="en-US" altLang="en-US"/>
            </a:br>
            <a:r>
              <a:rPr lang="en-US" altLang="en-US"/>
              <a:t>Full Notes Page</a:t>
            </a:r>
          </a:p>
        </p:txBody>
      </p:sp>
    </p:spTree>
  </p:cSld>
  <p:clrMapOvr>
    <a:masterClrMapping/>
  </p:clrMapOvr>
  <p:transition/>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10024</TotalTime>
  <Words>6902</Words>
  <Application>Microsoft Office PowerPoint</Application>
  <PresentationFormat>On-screen Show (4:3)</PresentationFormat>
  <Paragraphs>549</Paragraphs>
  <Slides>36</Slides>
  <Notes>36</Notes>
  <HiddenSlides>4</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3" baseType="lpstr">
      <vt:lpstr>Times New Roman</vt:lpstr>
      <vt:lpstr>Arial</vt:lpstr>
      <vt:lpstr>Courier New</vt:lpstr>
      <vt:lpstr>SimSun</vt:lpstr>
      <vt:lpstr>OU6</vt:lpstr>
      <vt:lpstr>Microsoft Word Picture</vt:lpstr>
      <vt:lpstr>Microsoft Photo Editor 3.0 Photo</vt:lpstr>
      <vt:lpstr>Database Maintenance</vt:lpstr>
      <vt:lpstr>Objectives</vt:lpstr>
      <vt:lpstr>Database Maintenance</vt:lpstr>
      <vt:lpstr>Terminology</vt:lpstr>
      <vt:lpstr>Oracle Optimizer: Overview</vt:lpstr>
      <vt:lpstr>Optimizer Statistics</vt:lpstr>
      <vt:lpstr>Using the Manage Optimizer  Statistics Page</vt:lpstr>
      <vt:lpstr>Gathering Optimizer Statistics Manually</vt:lpstr>
      <vt:lpstr>Gathering Optimizer Statistics Manually  Full Notes Page</vt:lpstr>
      <vt:lpstr>Statistic Levels</vt:lpstr>
      <vt:lpstr>Preferences for Gathering Statistics</vt:lpstr>
      <vt:lpstr>Notes Only</vt:lpstr>
      <vt:lpstr>Automatic Workload Repository  (AWR)</vt:lpstr>
      <vt:lpstr>AWR Infrastructure</vt:lpstr>
      <vt:lpstr>Baselines</vt:lpstr>
      <vt:lpstr>Enterprise Manager and the AWR</vt:lpstr>
      <vt:lpstr>Managing the AWR</vt:lpstr>
      <vt:lpstr>Automatic Database  Diagnostic Monitor (ADDM)</vt:lpstr>
      <vt:lpstr>ADDM Findings</vt:lpstr>
      <vt:lpstr>ADDM Recommendations</vt:lpstr>
      <vt:lpstr>Advisory Framework</vt:lpstr>
      <vt:lpstr>Advisors Full Notes Page</vt:lpstr>
      <vt:lpstr>Enterprise Manager and Advisors</vt:lpstr>
      <vt:lpstr>DBMS_ADVISOR Package</vt:lpstr>
      <vt:lpstr>Automated Maintenance Tasks</vt:lpstr>
      <vt:lpstr>Automated Maintenance Tasks</vt:lpstr>
      <vt:lpstr>Automated Maintenance Tasks Configuration</vt:lpstr>
      <vt:lpstr>Server-Generated Alerts</vt:lpstr>
      <vt:lpstr>Setting Thresholds</vt:lpstr>
      <vt:lpstr>Creating and Testing an Alert</vt:lpstr>
      <vt:lpstr>Alerts Notification </vt:lpstr>
      <vt:lpstr>Alerts Notification Full Notes Page</vt:lpstr>
      <vt:lpstr>Reacting to Alerts</vt:lpstr>
      <vt:lpstr>Alert Types and Clearing Alerts</vt:lpstr>
      <vt:lpstr>Summary</vt:lpstr>
      <vt:lpstr>Practice 12 Overview:  Proactive Maintenance</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112</cp:revision>
  <cp:lastPrinted>2007-07-08T21:53:11Z</cp:lastPrinted>
  <dcterms:created xsi:type="dcterms:W3CDTF">2006-01-17T11:30:56Z</dcterms:created>
  <dcterms:modified xsi:type="dcterms:W3CDTF">2015-04-29T16:37:20Z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