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72" r:id="rId10"/>
    <p:sldId id="285" r:id="rId11"/>
    <p:sldId id="273" r:id="rId12"/>
    <p:sldId id="287" r:id="rId13"/>
    <p:sldId id="275" r:id="rId14"/>
    <p:sldId id="276" r:id="rId15"/>
    <p:sldId id="286" r:id="rId16"/>
    <p:sldId id="277" r:id="rId17"/>
    <p:sldId id="278" r:id="rId18"/>
    <p:sldId id="279" r:id="rId19"/>
    <p:sldId id="280" r:id="rId20"/>
    <p:sldId id="281" r:id="rId21"/>
    <p:sldId id="282" r:id="rId22"/>
    <p:sldId id="283" r:id="rId23"/>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79211" autoAdjust="0"/>
  </p:normalViewPr>
  <p:slideViewPr>
    <p:cSldViewPr snapToGrid="0">
      <p:cViewPr>
        <p:scale>
          <a:sx n="60" d="100"/>
          <a:sy n="60" d="100"/>
        </p:scale>
        <p:origin x="-2142" y="-24"/>
      </p:cViewPr>
      <p:guideLst>
        <p:guide orient="horz" pos="480"/>
        <p:guide orient="horz" pos="880"/>
        <p:guide pos="384"/>
        <p:guide pos="480"/>
        <p:guide pos="28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3312"/>
    </p:cViewPr>
  </p:sorterViewPr>
  <p:notesViewPr>
    <p:cSldViewPr snapToGrid="0">
      <p:cViewPr>
        <p:scale>
          <a:sx n="100" d="100"/>
          <a:sy n="100" d="100"/>
        </p:scale>
        <p:origin x="-636" y="-60"/>
      </p:cViewPr>
      <p:guideLst>
        <p:guide orient="horz" pos="3412"/>
        <p:guide orient="horz" pos="388"/>
        <p:guide orient="horz" pos="3556"/>
        <p:guide orient="horz" pos="288"/>
        <p:guide pos="390"/>
        <p:guide pos="486"/>
        <p:guide pos="534"/>
        <p:guide pos="726"/>
        <p:guide pos="91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3" Type="http://schemas.openxmlformats.org/officeDocument/2006/relationships/slide" Target="slides/slide4.xml"/><Relationship Id="rId7"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6.xml"/><Relationship Id="rId10"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fld id="{5B6AA181-55FE-4197-BA24-CBEF378CE2A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7838" y="5400675"/>
            <a:ext cx="6359525" cy="3663950"/>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77838" y="9221788"/>
            <a:ext cx="6359525" cy="236537"/>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b="1">
                <a:solidFill>
                  <a:schemeClr val="tx1"/>
                </a:solidFill>
                <a:latin typeface="Arial" charset="0"/>
              </a:defRPr>
            </a:lvl1pPr>
          </a:lstStyle>
          <a:p>
            <a:r>
              <a:rPr lang="en-US"/>
              <a:t>Oracle Database 11</a:t>
            </a:r>
            <a:r>
              <a:rPr lang="en-US" i="1"/>
              <a:t>g</a:t>
            </a:r>
            <a:r>
              <a:rPr lang="en-US"/>
              <a:t>: Administration Workshop I   13 - </a:t>
            </a:r>
            <a:fld id="{28D3FF05-7723-4532-8D83-F8A0D6C803EB}"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2" name="Rectangle 4"/>
          <p:cNvSpPr>
            <a:spLocks noChangeArrowheads="1" noTextEdit="1"/>
          </p:cNvSpPr>
          <p:nvPr>
            <p:ph type="sldImg"/>
          </p:nvPr>
        </p:nvSpPr>
        <p:spPr>
          <a:ln/>
        </p:spPr>
      </p:sp>
      <p:sp>
        <p:nvSpPr>
          <p:cNvPr id="30413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140C6066-AE22-434E-A9C0-BEC342445647}" type="slidenum">
              <a:rPr lang="en-US"/>
              <a:pPr/>
              <a:t>10</a:t>
            </a:fld>
            <a:endParaRPr lang="en-US"/>
          </a:p>
        </p:txBody>
      </p:sp>
      <p:sp>
        <p:nvSpPr>
          <p:cNvPr id="364546" name="Rectangle 2"/>
          <p:cNvSpPr>
            <a:spLocks noChangeArrowheads="1" noTextEdit="1"/>
          </p:cNvSpPr>
          <p:nvPr>
            <p:ph type="sldImg"/>
          </p:nvPr>
        </p:nvSpPr>
        <p:spPr>
          <a:ln/>
        </p:spPr>
      </p:sp>
      <p:sp>
        <p:nvSpPr>
          <p:cNvPr id="364547" name="Rectangle 3"/>
          <p:cNvSpPr>
            <a:spLocks noGrp="1" noChangeArrowheads="1"/>
          </p:cNvSpPr>
          <p:nvPr>
            <p:ph type="body" idx="1"/>
          </p:nvPr>
        </p:nvSpPr>
        <p:spPr/>
        <p:txBody>
          <a:bodyPr/>
          <a:lstStyle/>
          <a:p>
            <a:r>
              <a:rPr lang="en-US"/>
              <a:t>Enabling Automatic Memory Management (AMM)</a:t>
            </a:r>
          </a:p>
          <a:p>
            <a:pPr lvl="1"/>
            <a:r>
              <a:rPr lang="en-US"/>
              <a:t>If you did not enable Automatic Memory Management (AMM) when you configured your database, you can enable it by performing the following steps:</a:t>
            </a:r>
          </a:p>
          <a:p>
            <a:pPr lvl="2">
              <a:buFont typeface="Times New Roman" pitchFamily="18" charset="0"/>
              <a:buNone/>
            </a:pPr>
            <a:r>
              <a:rPr lang="en-US"/>
              <a:t>1.	On the Database home page, click the Server tab. </a:t>
            </a:r>
          </a:p>
          <a:p>
            <a:pPr lvl="2">
              <a:buFont typeface="Times New Roman" pitchFamily="18" charset="0"/>
              <a:buNone/>
            </a:pPr>
            <a:r>
              <a:rPr lang="en-US"/>
              <a:t>2.	Click Memory Advisors in the Database Configuration region.</a:t>
            </a:r>
          </a:p>
          <a:p>
            <a:pPr lvl="2">
              <a:buFont typeface="Times New Roman" pitchFamily="18" charset="0"/>
              <a:buNone/>
            </a:pPr>
            <a:r>
              <a:rPr lang="en-US"/>
              <a:t>	The Memory Advisors page appears.</a:t>
            </a:r>
          </a:p>
          <a:p>
            <a:pPr lvl="2">
              <a:buFont typeface="Times New Roman" pitchFamily="18" charset="0"/>
              <a:buNone/>
            </a:pPr>
            <a:r>
              <a:rPr lang="en-US"/>
              <a:t>3.	Click Enable for Automatic Memory Management. </a:t>
            </a:r>
          </a:p>
          <a:p>
            <a:pPr lvl="2">
              <a:buFont typeface="Times New Roman" pitchFamily="18" charset="0"/>
              <a:buNone/>
            </a:pPr>
            <a:r>
              <a:rPr lang="en-US"/>
              <a:t>	The Enable Automatic Memory Management page appears.</a:t>
            </a:r>
          </a:p>
          <a:p>
            <a:pPr lvl="2">
              <a:buFont typeface="Times New Roman" pitchFamily="18" charset="0"/>
              <a:buNone/>
            </a:pPr>
            <a:r>
              <a:rPr lang="en-US"/>
              <a:t>4.	Set the values for Total Memory Size and Maximum Memory Size for Automatic Memory Management. </a:t>
            </a:r>
            <a:br>
              <a:rPr lang="en-US"/>
            </a:br>
            <a:r>
              <a:rPr lang="en-US" b="1"/>
              <a:t>Note:</a:t>
            </a:r>
            <a:r>
              <a:rPr lang="en-US"/>
              <a:t> If you change the Maximum Memory Size, the database instance must be restarted. </a:t>
            </a:r>
          </a:p>
          <a:p>
            <a:pPr lvl="2">
              <a:buFont typeface="Times New Roman" pitchFamily="18" charset="0"/>
              <a:buNone/>
            </a:pPr>
            <a:r>
              <a:rPr lang="en-US"/>
              <a:t>5. Click OK. </a:t>
            </a:r>
          </a:p>
          <a:p>
            <a:pPr lvl="1"/>
            <a:r>
              <a:rPr lang="en-US"/>
              <a:t>You can increase the size at a later time by increasing the value of the Total Memory Size field or the </a:t>
            </a:r>
            <a:r>
              <a:rPr lang="en-US">
                <a:latin typeface="Courier New" pitchFamily="49" charset="0"/>
              </a:rPr>
              <a:t>MEMORY_TARGET</a:t>
            </a:r>
            <a:r>
              <a:rPr lang="en-US"/>
              <a:t> initialization parameter. However, you cannot set it higher than the value specified by the Maximum Memory Size field or the </a:t>
            </a:r>
            <a:r>
              <a:rPr lang="en-US">
                <a:latin typeface="Courier New" pitchFamily="49" charset="0"/>
              </a:rPr>
              <a:t>MEMORY_MAX_TARGET</a:t>
            </a:r>
            <a:r>
              <a:rPr lang="en-US"/>
              <a:t> parameter. For more information, see the </a:t>
            </a:r>
            <a:r>
              <a:rPr lang="en-US" i="1"/>
              <a:t>Oracle Database Administrator’s Guide</a:t>
            </a:r>
            <a:r>
              <a:rPr lang="en-US"/>
              <a:t>. </a:t>
            </a:r>
          </a:p>
          <a:p>
            <a:pPr lvl="1"/>
            <a:r>
              <a:rPr lang="en-US"/>
              <a:t>After AMM is enabled, the Memory Size Advisor is available to help you adjust the maximum and target memory sizes.</a:t>
            </a:r>
          </a:p>
          <a:p>
            <a:pPr lvl="1"/>
            <a:r>
              <a:rPr lang="en-US" b="1"/>
              <a:t>Note:</a:t>
            </a:r>
            <a:r>
              <a:rPr lang="en-US"/>
              <a:t> Oracle recommends that you use Automatic Memory Management to simplify memory management tasks.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E1637C29-6DB8-4FB0-B846-26AA02E542AC}" type="slidenum">
              <a:rPr lang="en-US"/>
              <a:pPr/>
              <a:t>11</a:t>
            </a:fld>
            <a:endParaRPr lang="en-US"/>
          </a:p>
        </p:txBody>
      </p:sp>
      <p:sp>
        <p:nvSpPr>
          <p:cNvPr id="338948" name="Rectangle 4"/>
          <p:cNvSpPr>
            <a:spLocks noChangeArrowheads="1" noTextEdit="1"/>
          </p:cNvSpPr>
          <p:nvPr>
            <p:ph type="sldImg"/>
          </p:nvPr>
        </p:nvSpPr>
        <p:spPr>
          <a:ln/>
        </p:spPr>
      </p:sp>
      <p:sp>
        <p:nvSpPr>
          <p:cNvPr id="338949" name="Rectangle 5"/>
          <p:cNvSpPr>
            <a:spLocks noGrp="1" noChangeArrowheads="1"/>
          </p:cNvSpPr>
          <p:nvPr>
            <p:ph type="body" idx="1"/>
          </p:nvPr>
        </p:nvSpPr>
        <p:spPr/>
        <p:txBody>
          <a:bodyPr/>
          <a:lstStyle/>
          <a:p>
            <a:r>
              <a:rPr lang="en-US"/>
              <a:t>Enabling Automatic Shared Memory Management (ASMM)</a:t>
            </a:r>
          </a:p>
          <a:p>
            <a:pPr lvl="1"/>
            <a:r>
              <a:rPr lang="en-US"/>
              <a:t>Automatic Shared Memory Management is automatically enabled if you have enabled AMM. If you have not enabled AMM or did not enable ASMM when you configured your database, you can enable Automatic Shared Memory Management by performing the following steps:</a:t>
            </a:r>
          </a:p>
          <a:p>
            <a:pPr lvl="2">
              <a:buFont typeface="Times New Roman" pitchFamily="18" charset="0"/>
              <a:buNone/>
            </a:pPr>
            <a:r>
              <a:rPr lang="en-US"/>
              <a:t>1.	On the Database home page, click the Server tab. </a:t>
            </a:r>
          </a:p>
          <a:p>
            <a:pPr lvl="2">
              <a:buFont typeface="Times New Roman" pitchFamily="18" charset="0"/>
              <a:buNone/>
            </a:pPr>
            <a:r>
              <a:rPr lang="en-US"/>
              <a:t>2.	Click Memory Advisors in the Database Configuration region.</a:t>
            </a:r>
          </a:p>
          <a:p>
            <a:pPr lvl="2">
              <a:buFont typeface="Times New Roman" pitchFamily="18" charset="0"/>
              <a:buNone/>
            </a:pPr>
            <a:r>
              <a:rPr lang="en-US"/>
              <a:t>	The Memory Advisors page appears.</a:t>
            </a:r>
          </a:p>
          <a:p>
            <a:pPr lvl="2">
              <a:buFont typeface="Times New Roman" pitchFamily="18" charset="0"/>
              <a:buNone/>
            </a:pPr>
            <a:r>
              <a:rPr lang="en-US"/>
              <a:t>3.	Scroll down to the SGA section. Click Enable for Automatic Shared Memory Management.</a:t>
            </a:r>
          </a:p>
          <a:p>
            <a:pPr lvl="2">
              <a:buFont typeface="Times New Roman" pitchFamily="18" charset="0"/>
              <a:buNone/>
            </a:pPr>
            <a:r>
              <a:rPr lang="en-US"/>
              <a:t>	The Enable Automatic Shared Memory Management page appears.</a:t>
            </a:r>
          </a:p>
          <a:p>
            <a:pPr lvl="2">
              <a:buFont typeface="Times New Roman" pitchFamily="18" charset="0"/>
              <a:buNone/>
            </a:pPr>
            <a:r>
              <a:rPr lang="en-US"/>
              <a:t>4.	Specify the total SGA size. Click OK.</a:t>
            </a:r>
          </a:p>
          <a:p>
            <a:pPr lvl="1"/>
            <a:r>
              <a:rPr lang="en-US"/>
              <a:t>You can increase the total SGA size at a later time by increasing the value of the Total SGA Size field or the </a:t>
            </a:r>
            <a:r>
              <a:rPr lang="en-US">
                <a:latin typeface="Courier New" pitchFamily="49" charset="0"/>
              </a:rPr>
              <a:t>SGA_TARGET</a:t>
            </a:r>
            <a:r>
              <a:rPr lang="en-US"/>
              <a:t> initialization parameter. However, you cannot set it higher than the value specified by the Maximum SGA Size field or the </a:t>
            </a:r>
            <a:r>
              <a:rPr lang="en-US">
                <a:latin typeface="Courier New" pitchFamily="49" charset="0"/>
              </a:rPr>
              <a:t>SGA_MAX_SIZE</a:t>
            </a:r>
            <a:r>
              <a:rPr lang="en-US"/>
              <a:t> parameter. For more information, see the </a:t>
            </a:r>
            <a:r>
              <a:rPr lang="en-US" i="1"/>
              <a:t>Oracle Database Administrator’s Guide</a:t>
            </a:r>
            <a:r>
              <a:rPr lang="en-US"/>
              <a:t>.</a:t>
            </a:r>
          </a:p>
          <a:p>
            <a:pPr lvl="1"/>
            <a:r>
              <a:rPr lang="en-US"/>
              <a:t>When AMM is disabled, the PGA advisor is accessible. The PGA advisor is recommended for setting the PGA memory value. Click the PGA tab to access the PGA property page. Click Advice to invoke the PGA Advisor.</a:t>
            </a:r>
          </a:p>
          <a:p>
            <a:pPr lvl="1"/>
            <a:r>
              <a:rPr lang="en-US" b="1"/>
              <a:t>Note:</a:t>
            </a:r>
            <a:r>
              <a:rPr lang="en-US"/>
              <a:t> Oracle recommends that you use Automatic Shared Memory Management to simplify your memory management tasks.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2EEA2B3C-5EF8-4114-A27E-DF085C40F4BB}" type="slidenum">
              <a:rPr lang="en-US"/>
              <a:pPr/>
              <a:t>12</a:t>
            </a:fld>
            <a:endParaRPr lang="en-US"/>
          </a:p>
        </p:txBody>
      </p:sp>
      <p:sp>
        <p:nvSpPr>
          <p:cNvPr id="378882" name="Rectangle 2"/>
          <p:cNvSpPr>
            <a:spLocks noChangeArrowheads="1" noTextEdit="1"/>
          </p:cNvSpPr>
          <p:nvPr>
            <p:ph type="sldImg"/>
          </p:nvPr>
        </p:nvSpPr>
        <p:spPr>
          <a:ln/>
        </p:spPr>
      </p:sp>
      <p:sp>
        <p:nvSpPr>
          <p:cNvPr id="378883" name="Rectangle 3"/>
          <p:cNvSpPr>
            <a:spLocks noGrp="1" noChangeArrowheads="1"/>
          </p:cNvSpPr>
          <p:nvPr>
            <p:ph type="body" idx="1"/>
          </p:nvPr>
        </p:nvSpPr>
        <p:spPr/>
        <p:txBody>
          <a:bodyPr/>
          <a:lstStyle/>
          <a:p>
            <a:r>
              <a:rPr lang="en-US"/>
              <a:t>Automatic Shared Memory Advisor</a:t>
            </a:r>
          </a:p>
          <a:p>
            <a:pPr lvl="1"/>
            <a:r>
              <a:rPr lang="en-US"/>
              <a:t>When ASMM is enabled, you cannot set the initialization parameters for the specific components of shared memory that ASMM manages.After ASMM is enabled, the SGA Size Advisor is available to help you choose the best value for total SGA size. </a:t>
            </a:r>
          </a:p>
          <a:p>
            <a:pPr lvl="1"/>
            <a:r>
              <a:rPr lang="en-US"/>
              <a:t>If ASMM is enabled, you should not initially set initialization parameters for the specific components for which it manages memory. If, after seeing the effects of the ASMM allocations, you decide that you want to adjust certain component allocations, you can specify values for those components. Those values are treated as minimum memory sizes for their respective components. Doing this limits the amount of memory available for automatic adjustment, but the capability is available if your environment requires special sizing that is not accommodated by ASMM. </a:t>
            </a:r>
          </a:p>
          <a:p>
            <a:pPr lvl="1"/>
            <a:r>
              <a:rPr lang="en-US"/>
              <a:t>The initialization parameters of concern are the following:</a:t>
            </a:r>
          </a:p>
          <a:p>
            <a:pPr lvl="2">
              <a:buSzPct val="70000"/>
            </a:pPr>
            <a:r>
              <a:rPr lang="en-US">
                <a:latin typeface="Courier New" pitchFamily="49" charset="0"/>
              </a:rPr>
              <a:t>SHARED_POOL_SIZE</a:t>
            </a:r>
          </a:p>
          <a:p>
            <a:pPr lvl="2">
              <a:buSzPct val="70000"/>
            </a:pPr>
            <a:r>
              <a:rPr lang="en-US">
                <a:latin typeface="Courier New" pitchFamily="49" charset="0"/>
              </a:rPr>
              <a:t>LARGE_POOL_SIZE</a:t>
            </a:r>
          </a:p>
          <a:p>
            <a:pPr lvl="2">
              <a:buSzPct val="70000"/>
            </a:pPr>
            <a:r>
              <a:rPr lang="en-US">
                <a:latin typeface="Courier New" pitchFamily="49" charset="0"/>
              </a:rPr>
              <a:t>JAVA_POOL_SIZE</a:t>
            </a:r>
          </a:p>
          <a:p>
            <a:pPr lvl="2">
              <a:buSzPct val="70000"/>
            </a:pPr>
            <a:r>
              <a:rPr lang="en-US">
                <a:latin typeface="Courier New" pitchFamily="49" charset="0"/>
              </a:rPr>
              <a:t>DB_CACHE_SIZE</a:t>
            </a:r>
          </a:p>
          <a:p>
            <a:pPr lvl="2">
              <a:buSzPct val="70000"/>
            </a:pPr>
            <a:r>
              <a:rPr lang="en-US">
                <a:latin typeface="Courier New" pitchFamily="49" charset="0"/>
              </a:rPr>
              <a:t>STREAMS_POOL_SIZE</a:t>
            </a:r>
            <a:endParaRPr lang="en-US"/>
          </a:p>
          <a:p>
            <a:pPr lvl="1"/>
            <a:r>
              <a:rPr lang="en-US"/>
              <a:t>To adjust these parameters while ASMM is enabled, you must use the </a:t>
            </a:r>
            <a:r>
              <a:rPr lang="en-US">
                <a:latin typeface="Courier New" pitchFamily="49" charset="0"/>
              </a:rPr>
              <a:t>ALTER SYSTEM</a:t>
            </a:r>
            <a:r>
              <a:rPr lang="en-US"/>
              <a:t> command.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13F476E0-A25E-4D8D-B455-0EEAF5C14CFC}" type="slidenum">
              <a:rPr lang="en-US"/>
              <a:pPr/>
              <a:t>13</a:t>
            </a:fld>
            <a:endParaRPr lang="en-US"/>
          </a:p>
        </p:txBody>
      </p:sp>
      <p:sp>
        <p:nvSpPr>
          <p:cNvPr id="343044" name="Rectangle 4100"/>
          <p:cNvSpPr>
            <a:spLocks noChangeArrowheads="1" noTextEdit="1"/>
          </p:cNvSpPr>
          <p:nvPr>
            <p:ph type="sldImg"/>
          </p:nvPr>
        </p:nvSpPr>
        <p:spPr>
          <a:ln/>
        </p:spPr>
      </p:sp>
      <p:sp>
        <p:nvSpPr>
          <p:cNvPr id="343045" name="Rectangle 4101"/>
          <p:cNvSpPr>
            <a:spLocks noGrp="1" noChangeArrowheads="1"/>
          </p:cNvSpPr>
          <p:nvPr>
            <p:ph type="body" idx="1"/>
          </p:nvPr>
        </p:nvSpPr>
        <p:spPr/>
        <p:txBody>
          <a:bodyPr/>
          <a:lstStyle/>
          <a:p>
            <a:r>
              <a:rPr lang="en-US"/>
              <a:t>Setting Shared Memory Components Manually</a:t>
            </a:r>
          </a:p>
          <a:p>
            <a:pPr lvl="1"/>
            <a:r>
              <a:rPr lang="en-US"/>
              <a:t>If you do not use Automatic Shared Memory Management, you must provide values for each component of the SGA on installation and database creation. </a:t>
            </a:r>
          </a:p>
          <a:p>
            <a:pPr lvl="1"/>
            <a:r>
              <a:rPr lang="en-US"/>
              <a:t>To adjust the memory parameters:</a:t>
            </a:r>
          </a:p>
          <a:p>
            <a:pPr lvl="2">
              <a:buFont typeface="Times New Roman" pitchFamily="18" charset="0"/>
              <a:buNone/>
            </a:pPr>
            <a:r>
              <a:rPr lang="en-US"/>
              <a:t>1.	Access the Memory Advisors page by clicking the Memory Advisors link in the Database Configuration region.</a:t>
            </a:r>
          </a:p>
          <a:p>
            <a:pPr lvl="2">
              <a:buFont typeface="Times New Roman" pitchFamily="18" charset="0"/>
              <a:buNone/>
            </a:pPr>
            <a:r>
              <a:rPr lang="en-US"/>
              <a:t>2.	Invoke any of the advisors by clicking Advice beside the component specification.</a:t>
            </a:r>
          </a:p>
          <a:p>
            <a:pPr lvl="2">
              <a:buFont typeface="Times New Roman" pitchFamily="18" charset="0"/>
              <a:buNone/>
            </a:pPr>
            <a:r>
              <a:rPr lang="en-US"/>
              <a:t>	Click Help to view online help for additional information about how the advisor works.</a:t>
            </a:r>
          </a:p>
          <a:p>
            <a:pPr lvl="2">
              <a:buFont typeface="Times New Roman" pitchFamily="18" charset="0"/>
              <a:buNone/>
            </a:pPr>
            <a:r>
              <a:rPr lang="en-US"/>
              <a:t>3. In the component specification fields, enter new values based on advisor results or your own monitoring.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1995D2F0-8BB2-4178-9663-72167154EE06}" type="slidenum">
              <a:rPr lang="en-US"/>
              <a:pPr/>
              <a:t>14</a:t>
            </a:fld>
            <a:endParaRPr lang="en-US"/>
          </a:p>
        </p:txBody>
      </p:sp>
      <p:sp>
        <p:nvSpPr>
          <p:cNvPr id="345094" name="Rectangle 6"/>
          <p:cNvSpPr>
            <a:spLocks noChangeArrowheads="1" noTextEdit="1"/>
          </p:cNvSpPr>
          <p:nvPr>
            <p:ph type="sldImg"/>
          </p:nvPr>
        </p:nvSpPr>
        <p:spPr>
          <a:ln/>
        </p:spPr>
      </p:sp>
      <p:sp>
        <p:nvSpPr>
          <p:cNvPr id="345095" name="Rectangle 7"/>
          <p:cNvSpPr>
            <a:spLocks noGrp="1" noChangeArrowheads="1"/>
          </p:cNvSpPr>
          <p:nvPr>
            <p:ph type="body" idx="1"/>
          </p:nvPr>
        </p:nvSpPr>
        <p:spPr/>
        <p:txBody>
          <a:bodyPr/>
          <a:lstStyle/>
          <a:p>
            <a:r>
              <a:rPr lang="en-US"/>
              <a:t>Using Memory Advisors</a:t>
            </a:r>
          </a:p>
          <a:p>
            <a:pPr lvl="1"/>
            <a:r>
              <a:rPr lang="en-US"/>
              <a:t>The component-level memory advisors help you tune the size of your memory structures. You can use these advisors only when automatic memory management and automatic shared memory management are disabled.</a:t>
            </a:r>
          </a:p>
          <a:p>
            <a:pPr lvl="1"/>
            <a:r>
              <a:rPr lang="en-US"/>
              <a:t>The Memory Advisor comprises three advisors available from Enterprise Manager that give you recommendations on the following memory structures:</a:t>
            </a:r>
          </a:p>
          <a:p>
            <a:pPr lvl="2"/>
            <a:r>
              <a:rPr lang="en-US"/>
              <a:t>Shared pool in the System Global Area (SGA)</a:t>
            </a:r>
          </a:p>
          <a:p>
            <a:pPr lvl="2"/>
            <a:r>
              <a:rPr lang="en-US"/>
              <a:t>Buffer cache in the SGA</a:t>
            </a:r>
          </a:p>
          <a:p>
            <a:pPr lvl="1"/>
            <a:r>
              <a:rPr lang="en-US"/>
              <a:t>You can invoke the memory advisors by performing the following steps:</a:t>
            </a:r>
          </a:p>
          <a:p>
            <a:pPr lvl="2">
              <a:buFont typeface="Times New Roman" pitchFamily="18" charset="0"/>
              <a:buNone/>
            </a:pPr>
            <a:r>
              <a:rPr lang="en-US"/>
              <a:t>1.	Click Advisor Central in the Related Links region on the Database home page.</a:t>
            </a:r>
          </a:p>
          <a:p>
            <a:pPr lvl="2">
              <a:buFont typeface="Times New Roman" pitchFamily="18" charset="0"/>
              <a:buNone/>
            </a:pPr>
            <a:r>
              <a:rPr lang="en-US"/>
              <a:t>2.	Click Memory Advisor on the Advisor Central page.</a:t>
            </a:r>
            <a:br>
              <a:rPr lang="en-US"/>
            </a:br>
            <a:r>
              <a:rPr lang="en-US"/>
              <a:t>The Memory Advisors page provides a breakdown of memory usage for the SGA.</a:t>
            </a:r>
            <a:br>
              <a:rPr lang="en-US"/>
            </a:br>
            <a:r>
              <a:rPr lang="en-US" b="1"/>
              <a:t>Note:</a:t>
            </a:r>
            <a:r>
              <a:rPr lang="en-US"/>
              <a:t> The Automatic Shared Memory Management setting must be disabled to run the individual component advisors.</a:t>
            </a:r>
          </a:p>
          <a:p>
            <a:pPr lvl="2">
              <a:buFont typeface="Times New Roman" pitchFamily="18" charset="0"/>
              <a:buNone/>
            </a:pPr>
            <a:r>
              <a:rPr lang="en-US"/>
              <a:t>3.	Click Advice next to the Shared Pool value or Buffer Cache value to invoke the respective advisors.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13B745FC-60EB-485A-8E7E-07103A935593}" type="slidenum">
              <a:rPr lang="en-US"/>
              <a:pPr/>
              <a:t>15</a:t>
            </a:fld>
            <a:endParaRPr lang="en-US"/>
          </a:p>
        </p:txBody>
      </p:sp>
      <p:sp>
        <p:nvSpPr>
          <p:cNvPr id="366594" name="Rectangle 1026"/>
          <p:cNvSpPr>
            <a:spLocks noGrp="1" noChangeArrowheads="1"/>
          </p:cNvSpPr>
          <p:nvPr>
            <p:ph type="body" idx="1"/>
          </p:nvPr>
        </p:nvSpPr>
        <p:spPr>
          <a:xfrm>
            <a:off x="477838" y="473075"/>
            <a:ext cx="6359525" cy="8591550"/>
          </a:xfrm>
        </p:spPr>
        <p:txBody>
          <a:bodyPr/>
          <a:lstStyle/>
          <a:p>
            <a:r>
              <a:rPr lang="en-US"/>
              <a:t>Using Memory Advisors (continued)</a:t>
            </a:r>
          </a:p>
          <a:p>
            <a:pPr lvl="1"/>
            <a:r>
              <a:rPr lang="en-US"/>
              <a:t>All the parts of the Memory Advisor can be accessed through SQL*Plus by viewing the associated </a:t>
            </a:r>
            <a:r>
              <a:rPr lang="en-US">
                <a:latin typeface="Courier New" pitchFamily="49" charset="0"/>
              </a:rPr>
              <a:t>V$*</a:t>
            </a:r>
            <a:r>
              <a:rPr lang="en-US"/>
              <a:t> views. There are four advisor views for the individual components of the SGA that are automatically tunable. </a:t>
            </a:r>
          </a:p>
          <a:p>
            <a:pPr lvl="1"/>
            <a:r>
              <a:rPr lang="en-US"/>
              <a:t>To help you size the most important SGA components, a number of component advisors have been introduced in the Oracle database. They are:</a:t>
            </a:r>
          </a:p>
          <a:p>
            <a:pPr lvl="2"/>
            <a:r>
              <a:rPr lang="en-US" b="1">
                <a:latin typeface="Courier New" pitchFamily="49" charset="0"/>
              </a:rPr>
              <a:t>V$DB_CACHE_ADVICE</a:t>
            </a:r>
            <a:r>
              <a:rPr lang="en-US" b="1"/>
              <a:t>:</a:t>
            </a:r>
            <a:r>
              <a:rPr lang="en-US"/>
              <a:t> Contains rows that predict the number of physical reads and time for the cache size corresponding to each row</a:t>
            </a:r>
          </a:p>
          <a:p>
            <a:pPr lvl="2"/>
            <a:r>
              <a:rPr lang="en-US" b="1">
                <a:latin typeface="Courier New" pitchFamily="49" charset="0"/>
              </a:rPr>
              <a:t>V$SHARED_POOL_ADVICE</a:t>
            </a:r>
            <a:r>
              <a:rPr lang="en-US" b="1"/>
              <a:t>:</a:t>
            </a:r>
            <a:r>
              <a:rPr lang="en-US"/>
              <a:t> Displays information about estimated parse time in the shared pool for different pool sizes</a:t>
            </a:r>
          </a:p>
          <a:p>
            <a:pPr lvl="2"/>
            <a:r>
              <a:rPr lang="en-US" b="1">
                <a:latin typeface="Courier New" pitchFamily="49" charset="0"/>
              </a:rPr>
              <a:t>V$JAVA_POOL_ADVICE</a:t>
            </a:r>
            <a:r>
              <a:rPr lang="en-US" b="1"/>
              <a:t>:</a:t>
            </a:r>
            <a:r>
              <a:rPr lang="en-US"/>
              <a:t> Displays information about estimated class load time into the Java pool for different pool sizes</a:t>
            </a:r>
          </a:p>
          <a:p>
            <a:pPr lvl="2"/>
            <a:r>
              <a:rPr lang="en-US" b="1">
                <a:latin typeface="Courier New" pitchFamily="49" charset="0"/>
              </a:rPr>
              <a:t>V$STREAMS_POOL_ADVICE</a:t>
            </a:r>
            <a:r>
              <a:rPr lang="en-US" b="1"/>
              <a:t>:</a:t>
            </a:r>
            <a:r>
              <a:rPr lang="en-US"/>
              <a:t> Displays information about the estimated count of spilled or unspilled messages and the associated time spent in the spill or unspill activity for different Streams pool sizes</a:t>
            </a:r>
            <a:endParaRPr lang="en-US" b="1"/>
          </a:p>
          <a:p>
            <a:pPr lvl="1"/>
            <a:r>
              <a:rPr lang="en-US" b="1"/>
              <a:t>Note:</a:t>
            </a:r>
            <a:r>
              <a:rPr lang="en-US"/>
              <a:t> For more information about these views, see the </a:t>
            </a:r>
            <a:r>
              <a:rPr lang="en-US" i="1"/>
              <a:t>Oracle Database Reference.</a:t>
            </a:r>
            <a:endParaRPr lang="en-US"/>
          </a:p>
          <a:p>
            <a:pPr lvl="1"/>
            <a:r>
              <a:rPr lang="en-US"/>
              <a:t>Sample SQL statement to access a memory advisor:</a:t>
            </a:r>
          </a:p>
          <a:p>
            <a:pPr lvl="1"/>
            <a:r>
              <a:rPr lang="en-US"/>
              <a:t> </a:t>
            </a:r>
          </a:p>
          <a:p>
            <a:pPr lvl="4"/>
            <a:r>
              <a:rPr lang="en-US"/>
              <a:t>SQL&gt; SELECT size_for_estimate, estd_physical_read_factor </a:t>
            </a:r>
          </a:p>
          <a:p>
            <a:pPr lvl="4"/>
            <a:r>
              <a:rPr lang="en-US"/>
              <a:t>   &gt;  FROM V$DB_CACHE_ADVICE;</a:t>
            </a:r>
          </a:p>
          <a:p>
            <a:pPr lvl="4"/>
            <a:endParaRPr lang="en-US"/>
          </a:p>
          <a:p>
            <a:pPr lvl="4"/>
            <a:r>
              <a:rPr lang="en-US"/>
              <a:t>SIZE_FOR_ESTIMATE ESTD_PHYSICAL_READ_FACTOR</a:t>
            </a:r>
          </a:p>
          <a:p>
            <a:pPr lvl="4"/>
            <a:r>
              <a:rPr lang="en-US"/>
              <a:t>----------------- -------------------------</a:t>
            </a:r>
          </a:p>
          <a:p>
            <a:pPr lvl="4"/>
            <a:r>
              <a:rPr lang="en-US"/>
              <a:t>               16                    4.0296</a:t>
            </a:r>
          </a:p>
          <a:p>
            <a:pPr lvl="4"/>
            <a:r>
              <a:rPr lang="en-US"/>
              <a:t>               32                    2.4861</a:t>
            </a:r>
          </a:p>
          <a:p>
            <a:pPr lvl="4"/>
            <a:r>
              <a:rPr lang="en-US"/>
              <a:t>               48                    1.7561</a:t>
            </a:r>
          </a:p>
          <a:p>
            <a:pPr lvl="4"/>
            <a:r>
              <a:rPr lang="en-US"/>
              <a:t>               64                    1.0993</a:t>
            </a:r>
          </a:p>
          <a:p>
            <a:pPr lvl="4"/>
            <a:r>
              <a:rPr lang="en-US"/>
              <a:t>               80                    1.0017</a:t>
            </a:r>
          </a:p>
          <a:p>
            <a:pPr lvl="4"/>
            <a:r>
              <a:rPr lang="en-US"/>
              <a:t>               96                         1</a:t>
            </a:r>
          </a:p>
          <a:p>
            <a:pPr lvl="4"/>
            <a:r>
              <a:rPr lang="en-US"/>
              <a:t>              112                         1</a:t>
            </a:r>
          </a:p>
          <a:p>
            <a:pPr lvl="4"/>
            <a:r>
              <a:rPr lang="en-US"/>
              <a:t>              128                         1</a:t>
            </a:r>
          </a:p>
          <a:p>
            <a:pPr lvl="4"/>
            <a:r>
              <a:rPr lang="en-US"/>
              <a:t>              144                         1</a:t>
            </a:r>
          </a:p>
          <a:p>
            <a:pPr lvl="4"/>
            <a:r>
              <a:rPr lang="en-US"/>
              <a:t>              160                         1</a:t>
            </a:r>
          </a:p>
          <a:p>
            <a:pPr lvl="4"/>
            <a:r>
              <a:rPr lang="en-US"/>
              <a:t>              176                         1</a:t>
            </a:r>
          </a:p>
          <a:p>
            <a:pPr lvl="4"/>
            <a:r>
              <a:rPr lang="en-US"/>
              <a:t>              192                         1</a:t>
            </a:r>
          </a:p>
          <a:p>
            <a:pPr lvl="4"/>
            <a:r>
              <a:rPr lang="en-US"/>
              <a:t>              208                         1</a:t>
            </a:r>
          </a:p>
          <a:p>
            <a:pPr lvl="4"/>
            <a:r>
              <a:rPr lang="en-US"/>
              <a:t>              224                         1</a:t>
            </a:r>
          </a:p>
          <a:p>
            <a:pPr lvl="4"/>
            <a:r>
              <a:rPr lang="en-US"/>
              <a:t>              240                         1</a:t>
            </a:r>
          </a:p>
          <a:p>
            <a:pPr lvl="4"/>
            <a:r>
              <a:rPr lang="en-US"/>
              <a:t>              256                         1</a:t>
            </a:r>
          </a:p>
          <a:p>
            <a:pPr lvl="4"/>
            <a:r>
              <a:rPr lang="en-US"/>
              <a:t>              272                         1</a:t>
            </a:r>
          </a:p>
          <a:p>
            <a:pPr lvl="4"/>
            <a:r>
              <a:rPr lang="en-US"/>
              <a:t>              288                         1</a:t>
            </a:r>
          </a:p>
          <a:p>
            <a:pPr lvl="4"/>
            <a:r>
              <a:rPr lang="en-US"/>
              <a:t>              304                         1</a:t>
            </a:r>
          </a:p>
          <a:p>
            <a:pPr lvl="4"/>
            <a:r>
              <a:rPr lang="en-US"/>
              <a:t>              320                         1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A2A0C44D-6C2C-4FB5-A3DC-DB4C33D681EE}" type="slidenum">
              <a:rPr lang="en-US"/>
              <a:pPr/>
              <a:t>16</a:t>
            </a:fld>
            <a:endParaRPr lang="en-US"/>
          </a:p>
        </p:txBody>
      </p:sp>
      <p:sp>
        <p:nvSpPr>
          <p:cNvPr id="347140" name="Rectangle 4"/>
          <p:cNvSpPr>
            <a:spLocks noChangeArrowheads="1" noTextEdit="1"/>
          </p:cNvSpPr>
          <p:nvPr>
            <p:ph type="sldImg"/>
          </p:nvPr>
        </p:nvSpPr>
        <p:spPr>
          <a:ln/>
        </p:spPr>
      </p:sp>
      <p:sp>
        <p:nvSpPr>
          <p:cNvPr id="347141" name="Rectangle 5"/>
          <p:cNvSpPr>
            <a:spLocks noGrp="1" noChangeArrowheads="1"/>
          </p:cNvSpPr>
          <p:nvPr>
            <p:ph type="body" idx="1"/>
          </p:nvPr>
        </p:nvSpPr>
        <p:spPr/>
        <p:txBody>
          <a:bodyPr/>
          <a:lstStyle/>
          <a:p>
            <a:r>
              <a:rPr lang="en-US"/>
              <a:t>Dynamic Performance Statistics</a:t>
            </a:r>
            <a:endParaRPr lang="en-US" b="0"/>
          </a:p>
          <a:p>
            <a:pPr lvl="1"/>
            <a:r>
              <a:rPr lang="en-US"/>
              <a:t>Statistics must be available for the effective diagnosis of performance problems. The Oracle server generates many types of statistics for different levels of granularity. </a:t>
            </a:r>
          </a:p>
          <a:p>
            <a:pPr lvl="1"/>
            <a:r>
              <a:rPr lang="en-US"/>
              <a:t>At the systemwide level, session level, and service level, both wait events and accumulated statistics are computed. In the slide, the top row of views shows the cumulative statistics. The bottom row shows the wait event views. </a:t>
            </a:r>
          </a:p>
          <a:p>
            <a:pPr lvl="1"/>
            <a:r>
              <a:rPr lang="en-US"/>
              <a:t>When analyzing a performance problem in any of these scopes, you typically look at the change in statistics (delta value) over the period of time you are interested in. All the possible wait events are cataloged in the </a:t>
            </a:r>
            <a:r>
              <a:rPr lang="en-US">
                <a:latin typeface="Courier New" pitchFamily="49" charset="0"/>
              </a:rPr>
              <a:t>V$EVENT_NAME</a:t>
            </a:r>
            <a:r>
              <a:rPr lang="en-US"/>
              <a:t> view. All statistics are cataloged in the </a:t>
            </a:r>
            <a:r>
              <a:rPr lang="en-US">
                <a:latin typeface="Courier New" pitchFamily="49" charset="0"/>
              </a:rPr>
              <a:t>V$STATNAME</a:t>
            </a:r>
            <a:r>
              <a:rPr lang="en-US"/>
              <a:t> view; approximately 480 statistics are available in Oracle Database.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76AF2EC4-23E2-4E65-8619-A06E05F389CD}" type="slidenum">
              <a:rPr lang="en-US"/>
              <a:pPr/>
              <a:t>17</a:t>
            </a:fld>
            <a:endParaRPr lang="en-US"/>
          </a:p>
        </p:txBody>
      </p:sp>
      <p:sp>
        <p:nvSpPr>
          <p:cNvPr id="349190" name="Rectangle 6"/>
          <p:cNvSpPr>
            <a:spLocks noGrp="1" noChangeArrowheads="1"/>
          </p:cNvSpPr>
          <p:nvPr>
            <p:ph type="body" idx="1"/>
          </p:nvPr>
        </p:nvSpPr>
        <p:spPr>
          <a:xfrm>
            <a:off x="477838" y="473075"/>
            <a:ext cx="6359525" cy="8591550"/>
          </a:xfrm>
        </p:spPr>
        <p:txBody>
          <a:bodyPr/>
          <a:lstStyle/>
          <a:p>
            <a:r>
              <a:rPr lang="en-US"/>
              <a:t>Dynamic Performance Statistics (continued)</a:t>
            </a:r>
          </a:p>
          <a:p>
            <a:pPr lvl="1"/>
            <a:r>
              <a:rPr lang="en-US" b="1"/>
              <a:t>Displaying Systemwide Statistics</a:t>
            </a:r>
          </a:p>
          <a:p>
            <a:pPr lvl="1"/>
            <a:r>
              <a:rPr lang="en-US"/>
              <a:t>Example:</a:t>
            </a:r>
          </a:p>
          <a:p>
            <a:pPr lvl="4"/>
            <a:r>
              <a:rPr lang="en-US"/>
              <a:t>SQL&gt;	SELECT name, class, value FROM v$sysstat;</a:t>
            </a:r>
          </a:p>
          <a:p>
            <a:pPr lvl="4"/>
            <a:r>
              <a:rPr lang="en-US"/>
              <a:t>NAME		                       CLASS      VALUE</a:t>
            </a:r>
          </a:p>
          <a:p>
            <a:pPr lvl="4"/>
            <a:r>
              <a:rPr lang="en-US"/>
              <a:t>-------------------------------  ------ ----------</a:t>
            </a:r>
          </a:p>
          <a:p>
            <a:pPr lvl="4"/>
            <a:r>
              <a:rPr lang="en-US"/>
              <a:t>...</a:t>
            </a:r>
          </a:p>
          <a:p>
            <a:pPr lvl="4"/>
            <a:r>
              <a:rPr lang="en-US"/>
              <a:t>table scans (short tables)           64     135116</a:t>
            </a:r>
          </a:p>
          <a:p>
            <a:pPr lvl="4"/>
            <a:r>
              <a:rPr lang="en-US"/>
              <a:t>table scans (long tables)            64        250</a:t>
            </a:r>
          </a:p>
          <a:p>
            <a:pPr lvl="4"/>
            <a:r>
              <a:rPr lang="en-US"/>
              <a:t>table scans (rowid ranges)           64          0</a:t>
            </a:r>
          </a:p>
          <a:p>
            <a:pPr lvl="4"/>
            <a:r>
              <a:rPr lang="en-US"/>
              <a:t>table scans (cache partitions)       64          3</a:t>
            </a:r>
          </a:p>
          <a:p>
            <a:pPr lvl="4"/>
            <a:r>
              <a:rPr lang="en-US"/>
              <a:t>table scans (direct read)            64          0</a:t>
            </a:r>
          </a:p>
          <a:p>
            <a:pPr lvl="4"/>
            <a:r>
              <a:rPr lang="en-US"/>
              <a:t>table scan rows gotten               64   14789836</a:t>
            </a:r>
          </a:p>
          <a:p>
            <a:pPr lvl="4"/>
            <a:r>
              <a:rPr lang="en-US"/>
              <a:t>table scan blocks gotten             64     558542</a:t>
            </a:r>
          </a:p>
          <a:p>
            <a:pPr lvl="4"/>
            <a:r>
              <a:rPr lang="en-US"/>
              <a:t>...</a:t>
            </a:r>
          </a:p>
          <a:p>
            <a:pPr lvl="1"/>
            <a:r>
              <a:rPr lang="en-US"/>
              <a:t>Systemwide statistics are classified by the tuning topic and the debugging purpose. The classes include general instance activity, redo log buffer activity, locking, database buffer cache activity, and so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10363276-B2AF-44C4-985A-ABC113789F16}" type="slidenum">
              <a:rPr lang="en-US"/>
              <a:pPr/>
              <a:t>18</a:t>
            </a:fld>
            <a:endParaRPr lang="en-US"/>
          </a:p>
        </p:txBody>
      </p:sp>
      <p:sp>
        <p:nvSpPr>
          <p:cNvPr id="351236" name="Rectangle 4"/>
          <p:cNvSpPr>
            <a:spLocks noChangeArrowheads="1" noTextEdit="1"/>
          </p:cNvSpPr>
          <p:nvPr>
            <p:ph type="sldImg"/>
          </p:nvPr>
        </p:nvSpPr>
        <p:spPr>
          <a:ln/>
        </p:spPr>
      </p:sp>
      <p:sp>
        <p:nvSpPr>
          <p:cNvPr id="351237" name="Rectangle 5"/>
          <p:cNvSpPr>
            <a:spLocks noGrp="1" noChangeArrowheads="1"/>
          </p:cNvSpPr>
          <p:nvPr>
            <p:ph type="body" idx="1"/>
          </p:nvPr>
        </p:nvSpPr>
        <p:spPr/>
        <p:txBody>
          <a:bodyPr/>
          <a:lstStyle/>
          <a:p>
            <a:r>
              <a:rPr lang="en-US"/>
              <a:t>Troubleshooting and Tuning Views</a:t>
            </a:r>
          </a:p>
          <a:p>
            <a:pPr lvl="1"/>
            <a:r>
              <a:rPr lang="en-US"/>
              <a:t>The slide lists some of the views that can help you determine the cause of performance problems or analyze the current status of your database.</a:t>
            </a:r>
          </a:p>
          <a:p>
            <a:pPr lvl="1"/>
            <a:r>
              <a:rPr lang="en-US"/>
              <a:t>For a complete description of these views, see the </a:t>
            </a:r>
            <a:r>
              <a:rPr lang="en-US" i="1"/>
              <a:t>Oracle Database Reference</a:t>
            </a:r>
            <a:r>
              <a:rPr lang="en-US"/>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3A203AC9-E6E9-41A9-989A-5B9B9BACE8E0}" type="slidenum">
              <a:rPr lang="en-US"/>
              <a:pPr/>
              <a:t>19</a:t>
            </a:fld>
            <a:endParaRPr lang="en-US"/>
          </a:p>
        </p:txBody>
      </p:sp>
      <p:sp>
        <p:nvSpPr>
          <p:cNvPr id="353284" name="Rectangle 1028"/>
          <p:cNvSpPr>
            <a:spLocks noChangeArrowheads="1" noTextEdit="1"/>
          </p:cNvSpPr>
          <p:nvPr>
            <p:ph type="sldImg"/>
          </p:nvPr>
        </p:nvSpPr>
        <p:spPr>
          <a:ln/>
        </p:spPr>
      </p:sp>
      <p:sp>
        <p:nvSpPr>
          <p:cNvPr id="353285" name="Rectangle 1029"/>
          <p:cNvSpPr>
            <a:spLocks noGrp="1" noChangeArrowheads="1"/>
          </p:cNvSpPr>
          <p:nvPr>
            <p:ph type="body" idx="1"/>
          </p:nvPr>
        </p:nvSpPr>
        <p:spPr/>
        <p:txBody>
          <a:bodyPr/>
          <a:lstStyle/>
          <a:p>
            <a:r>
              <a:rPr lang="en-US"/>
              <a:t>Invalid and Unusable Objects </a:t>
            </a:r>
            <a:endParaRPr lang="en-US">
              <a:latin typeface="Times New Roman" pitchFamily="18" charset="0"/>
            </a:endParaRPr>
          </a:p>
          <a:p>
            <a:pPr lvl="1"/>
            <a:r>
              <a:rPr lang="en-US"/>
              <a:t>Invalid PL/SQL objects and unusable indexes have an impact on performance. Invalid PL/SQL object must be recompiled before they can be used. This requires the compile time to added to the first action that attempts to access the PL/SQL package, procedure, or function. If the PL/SQL does not recompile successfully, the operation fails with an error. Unusable indexes are ignored by the optimizer. If proper performance of a SQL statement depends on a index that has been marked unusable, the performance does not improve until the index is rebuilt. </a:t>
            </a:r>
          </a:p>
          <a:p>
            <a:pPr lvl="1"/>
            <a:r>
              <a:rPr lang="en-US" b="1"/>
              <a:t>Invalid PL/SQL objects:</a:t>
            </a:r>
            <a:r>
              <a:rPr lang="en-US"/>
              <a:t> The current status of PL/SQL objects can be viewed by querying the data dictionary. You can find invalid PL/SQL objects with:</a:t>
            </a:r>
          </a:p>
          <a:p>
            <a:pPr lvl="4"/>
            <a:r>
              <a:rPr lang="en-US"/>
              <a:t>SELECT object_name, object_type FROM DBA_OBJECTS</a:t>
            </a:r>
          </a:p>
          <a:p>
            <a:pPr lvl="4"/>
            <a:r>
              <a:rPr lang="en-US"/>
              <a:t>WHERE status = 'INVALID';</a:t>
            </a:r>
          </a:p>
          <a:p>
            <a:pPr lvl="1"/>
            <a:r>
              <a:rPr lang="en-US"/>
              <a:t>By default, the Owner’s Invalid Object Count metric is checked every 24 hours. If the number of objects for an individual owner exceeds two, an alert is issued.</a:t>
            </a:r>
          </a:p>
          <a:p>
            <a:pPr lvl="1"/>
            <a:r>
              <a:rPr lang="en-US"/>
              <a:t>If you find PL/SQL objects with a status of </a:t>
            </a:r>
            <a:r>
              <a:rPr lang="en-US">
                <a:latin typeface="Courier New" pitchFamily="49" charset="0"/>
              </a:rPr>
              <a:t>INVALID</a:t>
            </a:r>
            <a:r>
              <a:rPr lang="en-US"/>
              <a:t>, the first question that you need to answer is “Has this object </a:t>
            </a:r>
            <a:r>
              <a:rPr lang="en-US" i="1"/>
              <a:t>ever</a:t>
            </a:r>
            <a:r>
              <a:rPr lang="en-US"/>
              <a:t> been </a:t>
            </a:r>
            <a:r>
              <a:rPr lang="en-US">
                <a:latin typeface="Courier New" pitchFamily="49" charset="0"/>
              </a:rPr>
              <a:t>VALID</a:t>
            </a:r>
            <a:r>
              <a:rPr lang="en-US"/>
              <a:t>?” An application developer often neglects to clean up code that does not work. If the PL/SQL object is invalid because of a code error, there is little that can be done until that error is fixed. If the procedure was valid at some time in the past and has recently become invalid, you have two options for fixing the problem: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A18A832E-3F26-469E-B0A4-2F4F9A8604FE}" type="slidenum">
              <a:rPr lang="en-US"/>
              <a:pPr/>
              <a:t>2</a:t>
            </a:fld>
            <a:endParaRPr lang="en-US"/>
          </a:p>
        </p:txBody>
      </p:sp>
      <p:sp>
        <p:nvSpPr>
          <p:cNvPr id="306180" name="Rectangle 4"/>
          <p:cNvSpPr>
            <a:spLocks noChangeArrowheads="1" noTextEdit="1"/>
          </p:cNvSpPr>
          <p:nvPr>
            <p:ph type="sldImg"/>
          </p:nvPr>
        </p:nvSpPr>
        <p:spPr>
          <a:ln/>
        </p:spPr>
      </p:sp>
      <p:sp>
        <p:nvSpPr>
          <p:cNvPr id="30618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017C527F-A99E-4945-B889-C1D389518149}" type="slidenum">
              <a:rPr lang="en-US"/>
              <a:pPr/>
              <a:t>20</a:t>
            </a:fld>
            <a:endParaRPr lang="en-US"/>
          </a:p>
        </p:txBody>
      </p:sp>
      <p:sp>
        <p:nvSpPr>
          <p:cNvPr id="355333" name="Rectangle 5"/>
          <p:cNvSpPr>
            <a:spLocks noGrp="1" noChangeArrowheads="1"/>
          </p:cNvSpPr>
          <p:nvPr>
            <p:ph type="body" idx="1"/>
          </p:nvPr>
        </p:nvSpPr>
        <p:spPr>
          <a:xfrm>
            <a:off x="477838" y="473075"/>
            <a:ext cx="6359525" cy="8591550"/>
          </a:xfrm>
        </p:spPr>
        <p:txBody>
          <a:bodyPr/>
          <a:lstStyle/>
          <a:p>
            <a:r>
              <a:rPr lang="en-US" altLang="en-US"/>
              <a:t>Invalid and Unusable Objects (continued)</a:t>
            </a:r>
            <a:endParaRPr lang="en-US"/>
          </a:p>
          <a:p>
            <a:pPr lvl="2">
              <a:spcBef>
                <a:spcPct val="25000"/>
              </a:spcBef>
            </a:pPr>
            <a:r>
              <a:rPr lang="en-US"/>
              <a:t>Do nothing. Most PL/SQL objects automatically recompile if needed when they are called. Users experience a slight delay while the objects recompile. (In most cases, this delay is not even noticeable.)</a:t>
            </a:r>
          </a:p>
          <a:p>
            <a:pPr lvl="2"/>
            <a:r>
              <a:rPr lang="en-US"/>
              <a:t>Manually recompile the invalid object.</a:t>
            </a:r>
          </a:p>
          <a:p>
            <a:pPr lvl="1"/>
            <a:r>
              <a:rPr lang="en-US"/>
              <a:t>Invalid PL/SQL objects can be manually recompiled by using Enterprise Manager or through SQL commands:</a:t>
            </a:r>
          </a:p>
          <a:p>
            <a:pPr lvl="4"/>
            <a:r>
              <a:rPr lang="en-US"/>
              <a:t>ALTER PROCEDURE HR.add_job_history COMPILE;</a:t>
            </a:r>
          </a:p>
          <a:p>
            <a:pPr lvl="1"/>
            <a:r>
              <a:rPr lang="en-US"/>
              <a:t>Manually recompiling PL/SQL packages requires two steps:</a:t>
            </a:r>
          </a:p>
          <a:p>
            <a:pPr lvl="4"/>
            <a:r>
              <a:rPr lang="en-US"/>
              <a:t>ALTER PACKAGE HR.maintainemp COMPILE;</a:t>
            </a:r>
          </a:p>
          <a:p>
            <a:pPr lvl="4"/>
            <a:r>
              <a:rPr lang="en-US"/>
              <a:t>ALTER PACKAGE HR.maintainemp COMPILE BODY;</a:t>
            </a:r>
          </a:p>
          <a:p>
            <a:pPr lvl="1"/>
            <a:r>
              <a:rPr lang="en-US" b="1"/>
              <a:t>Unusable indexes:</a:t>
            </a:r>
            <a:r>
              <a:rPr lang="en-US"/>
              <a:t> Invalid indexes can be found by querying the </a:t>
            </a:r>
            <a:r>
              <a:rPr lang="en-US">
                <a:latin typeface="Courier New" pitchFamily="49" charset="0"/>
              </a:rPr>
              <a:t>DBA_INDEXES</a:t>
            </a:r>
            <a:r>
              <a:rPr lang="en-US"/>
              <a:t> data dictionary view:</a:t>
            </a:r>
          </a:p>
          <a:p>
            <a:pPr lvl="4"/>
            <a:r>
              <a:rPr lang="en-US"/>
              <a:t>SELECT index_name, table_name FROM DBA_INDEXES</a:t>
            </a:r>
          </a:p>
          <a:p>
            <a:pPr lvl="4"/>
            <a:r>
              <a:rPr lang="en-US"/>
              <a:t>WHERE status = 'UNUSABLE';</a:t>
            </a:r>
          </a:p>
          <a:p>
            <a:pPr lvl="1"/>
            <a:r>
              <a:rPr lang="en-US"/>
              <a:t>For partitioned indexes, the status is held in the </a:t>
            </a:r>
            <a:r>
              <a:rPr lang="en-US">
                <a:latin typeface="Courier New" pitchFamily="49" charset="0"/>
              </a:rPr>
              <a:t>DBA_IND_PARTITIONS</a:t>
            </a:r>
            <a:r>
              <a:rPr lang="en-US"/>
              <a:t> view.</a:t>
            </a:r>
          </a:p>
          <a:p>
            <a:pPr lvl="1"/>
            <a:r>
              <a:rPr lang="en-US"/>
              <a:t>Unusable indexes are made valid by rebuilding them to recalculate the pointers. Rebuilding an unusable index re-creates the index in a new location and then drops the unusable index. This can be done either by using Enterprise Manager or through SQL commands:</a:t>
            </a:r>
          </a:p>
          <a:p>
            <a:pPr lvl="4"/>
            <a:r>
              <a:rPr lang="en-US"/>
              <a:t>ALTER INDEX HR.emp_empid_pk REBUILD;</a:t>
            </a:r>
          </a:p>
          <a:p>
            <a:pPr lvl="4"/>
            <a:r>
              <a:rPr lang="en-US"/>
              <a:t>ALTER INDEX HR.emp_empid_pk REBUILD ONLINE;</a:t>
            </a:r>
          </a:p>
          <a:p>
            <a:pPr lvl="4"/>
            <a:r>
              <a:rPr lang="en-US"/>
              <a:t>ALTER INDEX HR.email REBUILD TABLESPACE USERS;</a:t>
            </a:r>
          </a:p>
          <a:p>
            <a:pPr lvl="1"/>
            <a:r>
              <a:rPr lang="en-US"/>
              <a:t>If the </a:t>
            </a:r>
            <a:r>
              <a:rPr lang="en-US">
                <a:latin typeface="Courier New" pitchFamily="49" charset="0"/>
              </a:rPr>
              <a:t>TABLESPACE</a:t>
            </a:r>
            <a:r>
              <a:rPr lang="en-US"/>
              <a:t> clause is left out, the index is rebuilt in the same tablespace where it already exists. The </a:t>
            </a:r>
            <a:r>
              <a:rPr lang="en-US">
                <a:latin typeface="Courier New" pitchFamily="49" charset="0"/>
              </a:rPr>
              <a:t>REBUILD</a:t>
            </a:r>
            <a:r>
              <a:rPr lang="en-US"/>
              <a:t> </a:t>
            </a:r>
            <a:r>
              <a:rPr lang="en-US">
                <a:latin typeface="Courier New" pitchFamily="49" charset="0"/>
              </a:rPr>
              <a:t>ONLINE</a:t>
            </a:r>
            <a:r>
              <a:rPr lang="en-US"/>
              <a:t> clause enables users to continue updating the index’s table while the rebuild takes place. (Without the </a:t>
            </a:r>
            <a:r>
              <a:rPr lang="en-US">
                <a:latin typeface="Courier New" pitchFamily="49" charset="0"/>
              </a:rPr>
              <a:t>ONLINE</a:t>
            </a:r>
            <a:r>
              <a:rPr lang="en-US"/>
              <a:t> keyword, users must wait for the rebuild to finish before performing DML on the affected table. If the index is unusable, it is not used during the rebuild even if the </a:t>
            </a:r>
            <a:r>
              <a:rPr lang="en-US">
                <a:latin typeface="Courier New" pitchFamily="49" charset="0"/>
              </a:rPr>
              <a:t>ONLINE</a:t>
            </a:r>
            <a:r>
              <a:rPr lang="en-US"/>
              <a:t> keyword is used.)</a:t>
            </a:r>
            <a:endParaRPr lang="en-US" sz="1300"/>
          </a:p>
          <a:p>
            <a:pPr lvl="1"/>
            <a:r>
              <a:rPr lang="en-US"/>
              <a:t>Enterprise Manager uses the Reorganize action to repair an </a:t>
            </a:r>
            <a:r>
              <a:rPr lang="en-US">
                <a:latin typeface="Courier New" pitchFamily="49" charset="0"/>
              </a:rPr>
              <a:t>UNUSABLE</a:t>
            </a:r>
            <a:r>
              <a:rPr lang="en-US"/>
              <a:t> index.</a:t>
            </a:r>
          </a:p>
          <a:p>
            <a:pPr lvl="1"/>
            <a:r>
              <a:rPr lang="en-US" b="1"/>
              <a:t>Note:</a:t>
            </a:r>
            <a:r>
              <a:rPr lang="en-US"/>
              <a:t> Rebuilding an index requires that free space be available for the rebuild. Verify that there is sufficient space before attempting the rebuild. Enterprise Manager automatically checks space requirements.</a:t>
            </a:r>
          </a:p>
        </p:txBody>
      </p:sp>
      <p:sp>
        <p:nvSpPr>
          <p:cNvPr id="355331" name="Rectangle 3"/>
          <p:cNvSpPr>
            <a:spLocks noChangeArrowheads="1"/>
          </p:cNvSpPr>
          <p:nvPr/>
        </p:nvSpPr>
        <p:spPr bwMode="auto">
          <a:xfrm>
            <a:off x="609600" y="3357563"/>
            <a:ext cx="6096000" cy="2003425"/>
          </a:xfrm>
          <a:prstGeom prst="rect">
            <a:avLst/>
          </a:prstGeom>
          <a:noFill/>
          <a:ln w="9525">
            <a:noFill/>
            <a:miter lim="800000"/>
            <a:headEnd/>
            <a:tailEnd/>
          </a:ln>
          <a:effectLst/>
        </p:spPr>
        <p:txBody>
          <a:bodyPr lIns="13423" tIns="13423" rIns="13423" bIns="13423"/>
          <a:lstStyle/>
          <a:p>
            <a:pPr marL="114300" lvl="1" algn="l" defTabSz="457200">
              <a:lnSpc>
                <a:spcPct val="90000"/>
              </a:lnSpc>
              <a:spcBef>
                <a:spcPct val="25000"/>
              </a:spcBef>
              <a:buClrTx/>
              <a:buSzPct val="100000"/>
              <a:buFont typeface="Times New Roman" pitchFamily="18" charset="0"/>
              <a:buNone/>
            </a:pPr>
            <a:endParaRPr 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B67D771A-C646-44E7-AECE-5F91E2F2B2BE}" type="slidenum">
              <a:rPr lang="en-US"/>
              <a:pPr/>
              <a:t>21</a:t>
            </a:fld>
            <a:endParaRPr lang="en-US"/>
          </a:p>
        </p:txBody>
      </p:sp>
      <p:sp>
        <p:nvSpPr>
          <p:cNvPr id="357380" name="Rectangle 4"/>
          <p:cNvSpPr>
            <a:spLocks noChangeArrowheads="1" noTextEdit="1"/>
          </p:cNvSpPr>
          <p:nvPr>
            <p:ph type="sldImg"/>
          </p:nvPr>
        </p:nvSpPr>
        <p:spPr>
          <a:ln/>
        </p:spPr>
      </p:sp>
      <p:sp>
        <p:nvSpPr>
          <p:cNvPr id="35738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E2BAC966-7949-41ED-8CF4-C6317E188CC0}" type="slidenum">
              <a:rPr lang="en-US"/>
              <a:pPr/>
              <a:t>22</a:t>
            </a:fld>
            <a:endParaRPr lang="en-US"/>
          </a:p>
        </p:txBody>
      </p:sp>
      <p:sp>
        <p:nvSpPr>
          <p:cNvPr id="359428" name="Rectangle 1028"/>
          <p:cNvSpPr>
            <a:spLocks noChangeArrowheads="1" noTextEdit="1"/>
          </p:cNvSpPr>
          <p:nvPr>
            <p:ph type="sldImg"/>
          </p:nvPr>
        </p:nvSpPr>
        <p:spPr>
          <a:ln/>
        </p:spPr>
      </p:sp>
      <p:sp>
        <p:nvSpPr>
          <p:cNvPr id="359429" name="Rectangle 1029"/>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2DFC0B63-3FAC-4537-8EB8-AF381FB9C6D6}" type="slidenum">
              <a:rPr lang="en-US"/>
              <a:pPr/>
              <a:t>3</a:t>
            </a:fld>
            <a:endParaRPr lang="en-US"/>
          </a:p>
        </p:txBody>
      </p:sp>
      <p:sp>
        <p:nvSpPr>
          <p:cNvPr id="308228" name="Rectangle 4"/>
          <p:cNvSpPr>
            <a:spLocks noChangeArrowheads="1" noTextEdit="1"/>
          </p:cNvSpPr>
          <p:nvPr>
            <p:ph type="sldImg"/>
          </p:nvPr>
        </p:nvSpPr>
        <p:spPr>
          <a:ln/>
        </p:spPr>
      </p:sp>
      <p:sp>
        <p:nvSpPr>
          <p:cNvPr id="308229" name="Rectangle 5"/>
          <p:cNvSpPr>
            <a:spLocks noGrp="1" noChangeArrowheads="1"/>
          </p:cNvSpPr>
          <p:nvPr>
            <p:ph type="body" idx="1"/>
          </p:nvPr>
        </p:nvSpPr>
        <p:spPr/>
        <p:txBody>
          <a:bodyPr/>
          <a:lstStyle/>
          <a:p>
            <a:r>
              <a:rPr lang="en-US"/>
              <a:t>Performance Monitoring</a:t>
            </a:r>
          </a:p>
          <a:p>
            <a:pPr lvl="1"/>
            <a:r>
              <a:rPr lang="en-US"/>
              <a:t>To administer Oracle Database 11</a:t>
            </a:r>
            <a:r>
              <a:rPr lang="en-US" i="1"/>
              <a:t>g </a:t>
            </a:r>
            <a:r>
              <a:rPr lang="en-US"/>
              <a:t>and keep it running smoothly, the database administrator (DBA) must regularly monitor its performance to locate bottlenecks and correct problem areas. </a:t>
            </a:r>
          </a:p>
          <a:p>
            <a:pPr lvl="1"/>
            <a:r>
              <a:rPr lang="en-US"/>
              <a:t>A DBA can look at hundreds of performance measurements, covering everything from network performance and disk input/output (I/O) speed to the time spent working on individual application operations. These performance measurements are commonly referred to as </a:t>
            </a:r>
            <a:r>
              <a:rPr lang="en-US" i="1"/>
              <a:t>database metrics</a:t>
            </a:r>
            <a:r>
              <a:rPr lang="en-US"/>
              <a:t>.</a:t>
            </a:r>
          </a:p>
          <a:p>
            <a:pPr lvl="1"/>
            <a:r>
              <a:rPr lang="en-US" b="1"/>
              <a:t>Note:</a:t>
            </a:r>
            <a:r>
              <a:rPr lang="en-US"/>
              <a:t> For more information about Oracle database performance, see the </a:t>
            </a:r>
            <a:r>
              <a:rPr lang="en-US" i="1"/>
              <a:t>Oracle Database 11g: Performance Tuning</a:t>
            </a:r>
            <a:r>
              <a:rPr lang="en-US"/>
              <a:t> course.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D0300EAC-1638-4674-822C-0E403812BDF9}" type="slidenum">
              <a:rPr lang="en-US"/>
              <a:pPr/>
              <a:t>4</a:t>
            </a:fld>
            <a:endParaRPr lang="en-US"/>
          </a:p>
        </p:txBody>
      </p:sp>
      <p:sp>
        <p:nvSpPr>
          <p:cNvPr id="310276" name="Rectangle 2052"/>
          <p:cNvSpPr>
            <a:spLocks noChangeArrowheads="1" noTextEdit="1"/>
          </p:cNvSpPr>
          <p:nvPr>
            <p:ph type="sldImg"/>
          </p:nvPr>
        </p:nvSpPr>
        <p:spPr>
          <a:ln/>
        </p:spPr>
      </p:sp>
      <p:sp>
        <p:nvSpPr>
          <p:cNvPr id="310277" name="Rectangle 2053"/>
          <p:cNvSpPr>
            <a:spLocks noGrp="1" noChangeArrowheads="1"/>
          </p:cNvSpPr>
          <p:nvPr>
            <p:ph type="body" idx="1"/>
          </p:nvPr>
        </p:nvSpPr>
        <p:spPr/>
        <p:txBody>
          <a:bodyPr/>
          <a:lstStyle/>
          <a:p>
            <a:r>
              <a:rPr lang="en-US"/>
              <a:t>Enterprise Manager Performance Page </a:t>
            </a:r>
          </a:p>
          <a:p>
            <a:pPr lvl="1"/>
            <a:r>
              <a:rPr lang="en-US"/>
              <a:t>The Performance page in Enterprise Manager is the portal to a powerful set of performance monitoring and tuning tools. The first set of graphs on this page summarizes processes and active session activity. The Average Active Sessions graph shows the level of CPU usage and the resources that are causing the most wait events. </a:t>
            </a:r>
          </a:p>
          <a:p>
            <a:pPr lvl="1"/>
            <a:r>
              <a:rPr lang="en-US"/>
              <a:t>In the slide, you see that there was a recent increase in CPU usage and waits for User I/O, System I/O, and Concurrency. You can click these categories to see more details about the waits. The I/O data is divided into types of I/O (for example, log file read, control file write, and so 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8839F670-DF00-4524-93FE-C77E4C4A57F9}" type="slidenum">
              <a:rPr lang="en-US"/>
              <a:pPr/>
              <a:t>5</a:t>
            </a:fld>
            <a:endParaRPr lang="en-US"/>
          </a:p>
        </p:txBody>
      </p:sp>
      <p:sp>
        <p:nvSpPr>
          <p:cNvPr id="312324" name="Rectangle 4"/>
          <p:cNvSpPr>
            <a:spLocks noChangeArrowheads="1" noTextEdit="1"/>
          </p:cNvSpPr>
          <p:nvPr>
            <p:ph type="sldImg"/>
          </p:nvPr>
        </p:nvSpPr>
        <p:spPr>
          <a:ln/>
        </p:spPr>
      </p:sp>
      <p:sp>
        <p:nvSpPr>
          <p:cNvPr id="312325" name="Rectangle 5"/>
          <p:cNvSpPr>
            <a:spLocks noGrp="1" noChangeArrowheads="1"/>
          </p:cNvSpPr>
          <p:nvPr>
            <p:ph type="body" idx="1"/>
          </p:nvPr>
        </p:nvSpPr>
        <p:spPr/>
        <p:txBody>
          <a:bodyPr/>
          <a:lstStyle/>
          <a:p>
            <a:r>
              <a:rPr lang="en-US"/>
              <a:t>Enterprise Manager Performance Page (continued)</a:t>
            </a:r>
          </a:p>
          <a:p>
            <a:pPr lvl="1"/>
            <a:r>
              <a:rPr lang="en-US"/>
              <a:t>When you drill down to a particular wait category, you can view details of specific five-minute intervals and also see the </a:t>
            </a:r>
            <a:r>
              <a:rPr lang="en-US">
                <a:ea typeface="SimSun" pitchFamily="2" charset="-122"/>
              </a:rPr>
              <a:t>Top Working SQL and the Top Working Sessions</a:t>
            </a:r>
            <a:r>
              <a:rPr lang="en-US"/>
              <a:t> associated with that particular wait event during that time. This enables you to perform after-the-fact analysis of system slowdowns and determine potential causes.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B4AB760E-0904-42B9-A8A3-DB1DF748E8B7}" type="slidenum">
              <a:rPr lang="en-US"/>
              <a:pPr/>
              <a:t>6</a:t>
            </a:fld>
            <a:endParaRPr lang="en-US"/>
          </a:p>
        </p:txBody>
      </p:sp>
      <p:sp>
        <p:nvSpPr>
          <p:cNvPr id="314372" name="Rectangle 4"/>
          <p:cNvSpPr>
            <a:spLocks noChangeArrowheads="1" noTextEdit="1"/>
          </p:cNvSpPr>
          <p:nvPr>
            <p:ph type="sldImg"/>
          </p:nvPr>
        </p:nvSpPr>
        <p:spPr>
          <a:ln/>
        </p:spPr>
      </p:sp>
      <p:sp>
        <p:nvSpPr>
          <p:cNvPr id="314373" name="Rectangle 5"/>
          <p:cNvSpPr>
            <a:spLocks noGrp="1" noChangeArrowheads="1"/>
          </p:cNvSpPr>
          <p:nvPr>
            <p:ph type="body" idx="1"/>
          </p:nvPr>
        </p:nvSpPr>
        <p:spPr/>
        <p:txBody>
          <a:bodyPr/>
          <a:lstStyle/>
          <a:p>
            <a:r>
              <a:rPr lang="en-US"/>
              <a:t>Performance Page: Throughput</a:t>
            </a:r>
          </a:p>
          <a:p>
            <a:pPr lvl="1"/>
            <a:r>
              <a:rPr lang="en-US"/>
              <a:t>You can see graphs of Instance throughput and Instance Disk I/O by clicking the Throughput and I/O tabs on the main Performance page. The Throughput tab has been selected in the slide.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8FAB486E-9653-4049-ACFA-B51FF63768A2}" type="slidenum">
              <a:rPr lang="en-US"/>
              <a:pPr/>
              <a:t>7</a:t>
            </a:fld>
            <a:endParaRPr lang="en-US"/>
          </a:p>
        </p:txBody>
      </p:sp>
      <p:sp>
        <p:nvSpPr>
          <p:cNvPr id="316420" name="Rectangle 4"/>
          <p:cNvSpPr>
            <a:spLocks noChangeArrowheads="1" noTextEdit="1"/>
          </p:cNvSpPr>
          <p:nvPr>
            <p:ph type="sldImg"/>
          </p:nvPr>
        </p:nvSpPr>
        <p:spPr>
          <a:ln/>
        </p:spPr>
      </p:sp>
      <p:sp>
        <p:nvSpPr>
          <p:cNvPr id="316421" name="Rectangle 5"/>
          <p:cNvSpPr>
            <a:spLocks noGrp="1" noChangeArrowheads="1"/>
          </p:cNvSpPr>
          <p:nvPr>
            <p:ph type="body" idx="1"/>
          </p:nvPr>
        </p:nvSpPr>
        <p:spPr/>
        <p:txBody>
          <a:bodyPr/>
          <a:lstStyle/>
          <a:p>
            <a:r>
              <a:rPr lang="en-US"/>
              <a:t>Performance Monitoring: Top Sessions</a:t>
            </a:r>
          </a:p>
          <a:p>
            <a:pPr lvl="1"/>
            <a:r>
              <a:rPr lang="en-US"/>
              <a:t>Click Top Consumers in the Additional Monitoring Links section will take you to the Top Consumers page.</a:t>
            </a:r>
          </a:p>
          <a:p>
            <a:pPr lvl="1"/>
            <a:r>
              <a:rPr lang="en-US"/>
              <a:t>The Top Consumers Overview page shows in graphical format:</a:t>
            </a:r>
          </a:p>
          <a:p>
            <a:pPr lvl="2"/>
            <a:r>
              <a:rPr lang="en-US"/>
              <a:t>Top services </a:t>
            </a:r>
          </a:p>
          <a:p>
            <a:pPr lvl="2"/>
            <a:r>
              <a:rPr lang="en-US"/>
              <a:t>Top modules (by Service) </a:t>
            </a:r>
          </a:p>
          <a:p>
            <a:pPr lvl="2"/>
            <a:r>
              <a:rPr lang="en-US"/>
              <a:t>Top Actions (by Service and Module) </a:t>
            </a:r>
          </a:p>
          <a:p>
            <a:pPr lvl="2"/>
            <a:r>
              <a:rPr lang="en-US"/>
              <a:t>Top Clients</a:t>
            </a:r>
          </a:p>
          <a:p>
            <a:pPr lvl="1"/>
            <a:r>
              <a:rPr lang="en-US"/>
              <a:t>On the Top Consumers page, click the Top Sessions tab to see critical statistics of the sessions using the most resources</a:t>
            </a:r>
          </a:p>
          <a:p>
            <a:pPr lvl="2"/>
            <a:r>
              <a:rPr lang="en-US"/>
              <a:t>CPU </a:t>
            </a:r>
          </a:p>
          <a:p>
            <a:pPr lvl="2"/>
            <a:r>
              <a:rPr lang="en-US"/>
              <a:t>PGA Memory</a:t>
            </a:r>
          </a:p>
          <a:p>
            <a:pPr lvl="2"/>
            <a:r>
              <a:rPr lang="en-US"/>
              <a:t>Logical Reads</a:t>
            </a:r>
          </a:p>
          <a:p>
            <a:pPr lvl="2"/>
            <a:r>
              <a:rPr lang="en-US"/>
              <a:t>Physical Read </a:t>
            </a:r>
          </a:p>
          <a:p>
            <a:pPr lvl="2"/>
            <a:r>
              <a:rPr lang="en-US"/>
              <a:t>Hard Parse count,</a:t>
            </a:r>
          </a:p>
          <a:p>
            <a:pPr lvl="2"/>
            <a:r>
              <a:rPr lang="en-US"/>
              <a:t>Sort count.</a:t>
            </a:r>
          </a:p>
          <a:p>
            <a:pPr lvl="1"/>
            <a:r>
              <a:rPr lang="en-US"/>
              <a:t>If you click a column name, the associated statistic is the ordering value for the list.</a:t>
            </a:r>
          </a:p>
          <a:p>
            <a:pPr lvl="1"/>
            <a:r>
              <a:rPr lang="en-US">
                <a:ea typeface="SimSun" pitchFamily="2" charset="-122"/>
              </a:rPr>
              <a:t>The table on this page lists the sessions sorted by logical reads</a:t>
            </a:r>
            <a:r>
              <a:rPr lang="en-US"/>
              <a:t>. This shows that the user JFV in session 142 is producing the greatest number of logical reads at this particular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AC21B894-D205-42C0-A190-11C450601C57}" type="slidenum">
              <a:rPr lang="en-US"/>
              <a:pPr/>
              <a:t>8</a:t>
            </a:fld>
            <a:endParaRPr lang="en-US"/>
          </a:p>
        </p:txBody>
      </p:sp>
      <p:sp>
        <p:nvSpPr>
          <p:cNvPr id="318468" name="Rectangle 4"/>
          <p:cNvSpPr>
            <a:spLocks noChangeArrowheads="1" noTextEdit="1"/>
          </p:cNvSpPr>
          <p:nvPr>
            <p:ph type="sldImg"/>
          </p:nvPr>
        </p:nvSpPr>
        <p:spPr>
          <a:ln/>
        </p:spPr>
      </p:sp>
      <p:sp>
        <p:nvSpPr>
          <p:cNvPr id="318469" name="Rectangle 5"/>
          <p:cNvSpPr>
            <a:spLocks noGrp="1" noChangeArrowheads="1"/>
          </p:cNvSpPr>
          <p:nvPr>
            <p:ph type="body" idx="1"/>
          </p:nvPr>
        </p:nvSpPr>
        <p:spPr/>
        <p:txBody>
          <a:bodyPr/>
          <a:lstStyle/>
          <a:p>
            <a:r>
              <a:rPr lang="en-US"/>
              <a:t>Performance Monitoring: Top Services</a:t>
            </a:r>
          </a:p>
          <a:p>
            <a:pPr lvl="1"/>
            <a:r>
              <a:rPr lang="en-US"/>
              <a:t>In multitier systems where there is an application server that is pooling database connections, viewing sessions may not provide the information you need to analyze performance. Grouping sessions into service names enables you to monitor performance more accurately. </a:t>
            </a:r>
          </a:p>
          <a:p>
            <a:pPr lvl="1"/>
            <a:r>
              <a:rPr lang="en-US"/>
              <a:t>In the example in the slide, there are three services: </a:t>
            </a:r>
            <a:r>
              <a:rPr lang="en-US">
                <a:latin typeface="Courier New" pitchFamily="49" charset="0"/>
              </a:rPr>
              <a:t>inventory</a:t>
            </a:r>
            <a:r>
              <a:rPr lang="en-US"/>
              <a:t>, </a:t>
            </a:r>
            <a:r>
              <a:rPr lang="en-US">
                <a:latin typeface="Courier New" pitchFamily="49" charset="0"/>
              </a:rPr>
              <a:t>orcl</a:t>
            </a:r>
            <a:r>
              <a:rPr lang="en-US"/>
              <a:t>, and </a:t>
            </a:r>
            <a:r>
              <a:rPr lang="en-US">
                <a:latin typeface="Courier New" pitchFamily="49" charset="0"/>
              </a:rPr>
              <a:t>hr</a:t>
            </a:r>
            <a:r>
              <a:rPr lang="en-US"/>
              <a:t>. Regardless of the session that was used for a particular request, if it connected via one of these services, the performance data of the session is captured under that service name. Of the application services shown (</a:t>
            </a:r>
            <a:r>
              <a:rPr lang="en-US">
                <a:latin typeface="Courier New" pitchFamily="49" charset="0"/>
              </a:rPr>
              <a:t>SH</a:t>
            </a:r>
            <a:r>
              <a:rPr lang="en-US"/>
              <a:t> and </a:t>
            </a:r>
            <a:r>
              <a:rPr lang="en-US">
                <a:latin typeface="Courier New" pitchFamily="49" charset="0"/>
              </a:rPr>
              <a:t>SERV1</a:t>
            </a:r>
            <a:r>
              <a:rPr lang="en-US"/>
              <a:t>), it is clear from this listing that the </a:t>
            </a:r>
            <a:r>
              <a:rPr lang="en-US">
                <a:latin typeface="Courier New" pitchFamily="49" charset="0"/>
              </a:rPr>
              <a:t>SH</a:t>
            </a:r>
            <a:r>
              <a:rPr lang="en-US"/>
              <a:t> service was more active during this five-minute interval.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13 - </a:t>
            </a:r>
            <a:fld id="{269DCE51-84D3-4413-9C29-2057C35D7EC0}" type="slidenum">
              <a:rPr lang="en-US"/>
              <a:pPr/>
              <a:t>9</a:t>
            </a:fld>
            <a:endParaRPr lang="en-US"/>
          </a:p>
        </p:txBody>
      </p:sp>
      <p:sp>
        <p:nvSpPr>
          <p:cNvPr id="336902" name="Rectangle 6"/>
          <p:cNvSpPr>
            <a:spLocks noChangeArrowheads="1" noTextEdit="1"/>
          </p:cNvSpPr>
          <p:nvPr>
            <p:ph type="sldImg"/>
          </p:nvPr>
        </p:nvSpPr>
        <p:spPr>
          <a:ln/>
        </p:spPr>
      </p:sp>
      <p:sp>
        <p:nvSpPr>
          <p:cNvPr id="336903" name="Rectangle 7"/>
          <p:cNvSpPr>
            <a:spLocks noGrp="1" noChangeArrowheads="1"/>
          </p:cNvSpPr>
          <p:nvPr>
            <p:ph type="body" idx="1"/>
          </p:nvPr>
        </p:nvSpPr>
        <p:spPr/>
        <p:txBody>
          <a:bodyPr/>
          <a:lstStyle/>
          <a:p>
            <a:r>
              <a:rPr lang="en-US"/>
              <a:t>Managing Memory Components</a:t>
            </a:r>
          </a:p>
          <a:p>
            <a:pPr lvl="1"/>
            <a:r>
              <a:rPr lang="en-US"/>
              <a:t>Oracle Database 11</a:t>
            </a:r>
            <a:r>
              <a:rPr lang="en-US" i="1"/>
              <a:t>g</a:t>
            </a:r>
            <a:r>
              <a:rPr lang="en-US"/>
              <a:t> enables you to specify the total memory allocated to the instance. Memory will be dynamically reallocated between the System Global Area (SGA) and Program Global Area (PGA) as needed. This method is called Automatic Memory Management (AMM) and is available on only those platforms that support dynamic release of memory. This simplifies your memory management tasks. </a:t>
            </a:r>
          </a:p>
          <a:p>
            <a:pPr lvl="1"/>
            <a:r>
              <a:rPr lang="en-US"/>
              <a:t>Memory advisors are available to help you set the initialization parameters on various levels. Which advisor is available depends on the level on which you are specifying the memory parameters. If you enable AMM, only the Memory Size Advisor is available. </a:t>
            </a:r>
          </a:p>
          <a:p>
            <a:pPr lvl="1"/>
            <a:r>
              <a:rPr lang="en-US"/>
              <a:t>Automatic Shared Memory Management (ASMM) enables you to manage the SGA as a whole. </a:t>
            </a:r>
            <a:br>
              <a:rPr lang="en-US"/>
            </a:br>
            <a:r>
              <a:rPr lang="en-US"/>
              <a:t>The SGA comprises several components. The sizes of many of these components are dynamically adjusted for best performance within the limits of the initialization parameters. When the AMM is enabled, the ASMM is automatically enabled. If the ASMM is enabled but not the AMM, the SGA Size Advisor is available.</a:t>
            </a:r>
          </a:p>
          <a:p>
            <a:pPr lvl="1"/>
            <a:r>
              <a:rPr lang="en-US"/>
              <a:t>You can manage the size of individual components manually by setting the initialization parameter for each component. If the Oracle server notifies you of a performance problem that is related to the size of an SGA or PGA component, you can use the Memory Advisor for the component to determine appropriate new settings. The Memory Advisor can model the effect of parameter changes.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13</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13 - </a:t>
            </a:r>
            <a:fld id="{5BF40199-9FA6-49B2-BC4E-901575F0F1D8}"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ctrTitle"/>
          </p:nvPr>
        </p:nvSpPr>
        <p:spPr/>
        <p:txBody>
          <a:bodyPr/>
          <a:lstStyle/>
          <a:p>
            <a:r>
              <a:rPr lang="en-US"/>
              <a:t>Performance Management</a:t>
            </a:r>
          </a:p>
        </p:txBody>
      </p:sp>
      <p:sp>
        <p:nvSpPr>
          <p:cNvPr id="303107" name="Line 3"/>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30" name="Picture 2058" descr="D:\My_Data\Classes\11g\DBA1\Screenshots\L13MemoryAdv2.gif"/>
          <p:cNvPicPr>
            <a:picLocks noChangeAspect="1" noChangeArrowheads="1"/>
          </p:cNvPicPr>
          <p:nvPr/>
        </p:nvPicPr>
        <p:blipFill>
          <a:blip r:embed="rId3" cstate="print"/>
          <a:srcRect/>
          <a:stretch>
            <a:fillRect/>
          </a:stretch>
        </p:blipFill>
        <p:spPr bwMode="gray">
          <a:xfrm>
            <a:off x="609600" y="3656013"/>
            <a:ext cx="5849938" cy="1882775"/>
          </a:xfrm>
          <a:prstGeom prst="rect">
            <a:avLst/>
          </a:prstGeom>
          <a:noFill/>
          <a:ln w="28575">
            <a:solidFill>
              <a:schemeClr val="tx1"/>
            </a:solidFill>
            <a:miter lim="800000"/>
            <a:headEnd/>
            <a:tailEnd/>
          </a:ln>
        </p:spPr>
      </p:pic>
      <p:pic>
        <p:nvPicPr>
          <p:cNvPr id="363527" name="Picture 2055" descr="D:\My_Data\Classes\11g\DBA1\Screenshots\L13EnAMM.gif"/>
          <p:cNvPicPr>
            <a:picLocks noChangeAspect="1" noChangeArrowheads="1"/>
          </p:cNvPicPr>
          <p:nvPr/>
        </p:nvPicPr>
        <p:blipFill>
          <a:blip r:embed="rId4" cstate="print"/>
          <a:srcRect b="15311"/>
          <a:stretch>
            <a:fillRect/>
          </a:stretch>
        </p:blipFill>
        <p:spPr bwMode="gray">
          <a:xfrm>
            <a:off x="571500" y="1458913"/>
            <a:ext cx="7315200" cy="2024062"/>
          </a:xfrm>
          <a:prstGeom prst="rect">
            <a:avLst/>
          </a:prstGeom>
          <a:noFill/>
          <a:ln w="28575">
            <a:solidFill>
              <a:schemeClr val="tx1"/>
            </a:solidFill>
            <a:miter lim="800000"/>
            <a:headEnd/>
            <a:tailEnd/>
          </a:ln>
        </p:spPr>
      </p:pic>
      <p:sp>
        <p:nvSpPr>
          <p:cNvPr id="363522" name="Rectangle 2050"/>
          <p:cNvSpPr>
            <a:spLocks noGrp="1" noChangeArrowheads="1"/>
          </p:cNvSpPr>
          <p:nvPr>
            <p:ph type="title"/>
          </p:nvPr>
        </p:nvSpPr>
        <p:spPr/>
        <p:txBody>
          <a:bodyPr/>
          <a:lstStyle/>
          <a:p>
            <a:r>
              <a:rPr lang="en-US"/>
              <a:t>Enabling Automatic Memory Management (AMM)</a:t>
            </a:r>
          </a:p>
        </p:txBody>
      </p:sp>
      <p:sp>
        <p:nvSpPr>
          <p:cNvPr id="363525" name="Rectangle 2053"/>
          <p:cNvSpPr>
            <a:spLocks noChangeArrowheads="1"/>
          </p:cNvSpPr>
          <p:nvPr/>
        </p:nvSpPr>
        <p:spPr bwMode="blackWhite">
          <a:xfrm>
            <a:off x="381000" y="2173288"/>
            <a:ext cx="2743200" cy="709612"/>
          </a:xfrm>
          <a:prstGeom prst="rect">
            <a:avLst/>
          </a:prstGeom>
          <a:solidFill>
            <a:srgbClr val="66CC00"/>
          </a:solidFill>
          <a:ln w="28575">
            <a:solidFill>
              <a:schemeClr val="tx1"/>
            </a:solid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charset="0"/>
              </a:rPr>
              <a:t>Click Enable to enable Automatic Memory Management.</a:t>
            </a:r>
          </a:p>
        </p:txBody>
      </p:sp>
      <p:pic>
        <p:nvPicPr>
          <p:cNvPr id="363526" name="Picture 2054" descr="C:\Documents and Settings\jubillin\My Documents\OU_Pictures\conce029.gif"/>
          <p:cNvPicPr>
            <a:picLocks noChangeAspect="1" noChangeArrowheads="1"/>
          </p:cNvPicPr>
          <p:nvPr/>
        </p:nvPicPr>
        <p:blipFill>
          <a:blip r:embed="rId5" cstate="print"/>
          <a:srcRect/>
          <a:stretch>
            <a:fillRect/>
          </a:stretch>
        </p:blipFill>
        <p:spPr bwMode="gray">
          <a:xfrm>
            <a:off x="7853363" y="914400"/>
            <a:ext cx="777875" cy="1439863"/>
          </a:xfrm>
          <a:prstGeom prst="rect">
            <a:avLst/>
          </a:prstGeom>
          <a:noFill/>
        </p:spPr>
      </p:pic>
      <p:sp>
        <p:nvSpPr>
          <p:cNvPr id="363528" name="Rectangle 2056"/>
          <p:cNvSpPr>
            <a:spLocks noChangeArrowheads="1"/>
          </p:cNvSpPr>
          <p:nvPr/>
        </p:nvSpPr>
        <p:spPr bwMode="gray">
          <a:xfrm>
            <a:off x="3530600" y="3035300"/>
            <a:ext cx="698500" cy="3302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363531" name="Picture 2059" descr="D:\My_Data\Classes\11g\DBA1\Screenshots\MemorySizeAdv.gif"/>
          <p:cNvPicPr>
            <a:picLocks noChangeAspect="1" noChangeArrowheads="1"/>
          </p:cNvPicPr>
          <p:nvPr/>
        </p:nvPicPr>
        <p:blipFill>
          <a:blip r:embed="rId6" cstate="print"/>
          <a:srcRect/>
          <a:stretch>
            <a:fillRect/>
          </a:stretch>
        </p:blipFill>
        <p:spPr bwMode="gray">
          <a:xfrm>
            <a:off x="4841875" y="2520950"/>
            <a:ext cx="3535363" cy="3798888"/>
          </a:xfrm>
          <a:prstGeom prst="rect">
            <a:avLst/>
          </a:prstGeom>
          <a:noFill/>
          <a:ln w="28575">
            <a:solidFill>
              <a:schemeClr val="tx1"/>
            </a:solidFill>
            <a:miter lim="800000"/>
            <a:headEnd/>
            <a:tailEnd/>
          </a:ln>
        </p:spPr>
      </p:pic>
      <p:sp>
        <p:nvSpPr>
          <p:cNvPr id="363532" name="Line 2060"/>
          <p:cNvSpPr>
            <a:spLocks noChangeShapeType="1"/>
          </p:cNvSpPr>
          <p:nvPr/>
        </p:nvSpPr>
        <p:spPr bwMode="gray">
          <a:xfrm flipV="1">
            <a:off x="3136900" y="2514600"/>
            <a:ext cx="622300" cy="12700"/>
          </a:xfrm>
          <a:prstGeom prst="line">
            <a:avLst/>
          </a:prstGeom>
          <a:noFill/>
          <a:ln w="28575">
            <a:solidFill>
              <a:schemeClr val="accent2"/>
            </a:solidFill>
            <a:round/>
            <a:headEnd type="none" w="sm" len="sm"/>
            <a:tailEnd type="none" w="sm" len="sm"/>
          </a:ln>
          <a:effectLst/>
        </p:spPr>
        <p:txBody>
          <a:bodyPr/>
          <a:lstStyle/>
          <a:p>
            <a:endParaRPr lang="en-US"/>
          </a:p>
        </p:txBody>
      </p:sp>
      <p:sp>
        <p:nvSpPr>
          <p:cNvPr id="363533" name="Line 2061"/>
          <p:cNvSpPr>
            <a:spLocks noChangeShapeType="1"/>
          </p:cNvSpPr>
          <p:nvPr/>
        </p:nvSpPr>
        <p:spPr bwMode="gray">
          <a:xfrm>
            <a:off x="3746500" y="2514600"/>
            <a:ext cx="0" cy="50800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63534" name="Rectangle 2062"/>
          <p:cNvSpPr>
            <a:spLocks noChangeArrowheads="1"/>
          </p:cNvSpPr>
          <p:nvPr/>
        </p:nvSpPr>
        <p:spPr bwMode="gray">
          <a:xfrm>
            <a:off x="3581400" y="4800600"/>
            <a:ext cx="558800" cy="2413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63535" name="Line 2063"/>
          <p:cNvSpPr>
            <a:spLocks noChangeShapeType="1"/>
          </p:cNvSpPr>
          <p:nvPr/>
        </p:nvSpPr>
        <p:spPr bwMode="gray">
          <a:xfrm>
            <a:off x="4140200" y="4914900"/>
            <a:ext cx="685800" cy="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63536" name="Rectangle 2064"/>
          <p:cNvSpPr>
            <a:spLocks noChangeArrowheads="1"/>
          </p:cNvSpPr>
          <p:nvPr/>
        </p:nvSpPr>
        <p:spPr bwMode="blackWhite">
          <a:xfrm>
            <a:off x="1125538" y="5805488"/>
            <a:ext cx="3433762" cy="293687"/>
          </a:xfrm>
          <a:prstGeom prst="rect">
            <a:avLst/>
          </a:prstGeom>
          <a:solidFill>
            <a:srgbClr val="66CC00"/>
          </a:solidFill>
          <a:ln w="28575">
            <a:solidFill>
              <a:schemeClr val="tx1"/>
            </a:solid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charset="0"/>
              </a:rPr>
              <a:t>Use the Memory Size Advisor.</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7" name="Picture 7" descr="D:\My_Data\Classes\11g\DBA1\Screenshots\L13EnASMM.gif"/>
          <p:cNvPicPr>
            <a:picLocks noChangeAspect="1" noChangeArrowheads="1"/>
          </p:cNvPicPr>
          <p:nvPr/>
        </p:nvPicPr>
        <p:blipFill>
          <a:blip r:embed="rId3" cstate="print"/>
          <a:srcRect/>
          <a:stretch>
            <a:fillRect/>
          </a:stretch>
        </p:blipFill>
        <p:spPr bwMode="gray">
          <a:xfrm>
            <a:off x="889000" y="1516063"/>
            <a:ext cx="7339013" cy="4716462"/>
          </a:xfrm>
          <a:prstGeom prst="rect">
            <a:avLst/>
          </a:prstGeom>
          <a:noFill/>
          <a:ln w="28575">
            <a:solidFill>
              <a:schemeClr val="tx1"/>
            </a:solidFill>
            <a:miter lim="800000"/>
            <a:headEnd/>
            <a:tailEnd/>
          </a:ln>
        </p:spPr>
      </p:pic>
      <p:sp>
        <p:nvSpPr>
          <p:cNvPr id="337922" name="Rectangle 2"/>
          <p:cNvSpPr>
            <a:spLocks noGrp="1" noChangeArrowheads="1"/>
          </p:cNvSpPr>
          <p:nvPr>
            <p:ph type="title"/>
          </p:nvPr>
        </p:nvSpPr>
        <p:spPr/>
        <p:txBody>
          <a:bodyPr/>
          <a:lstStyle/>
          <a:p>
            <a:r>
              <a:rPr lang="en-US"/>
              <a:t>Enabling Automatic Shared</a:t>
            </a:r>
            <a:br>
              <a:rPr lang="en-US"/>
            </a:br>
            <a:r>
              <a:rPr lang="en-US"/>
              <a:t>Memory Management (ASMM)</a:t>
            </a:r>
          </a:p>
        </p:txBody>
      </p:sp>
      <p:sp>
        <p:nvSpPr>
          <p:cNvPr id="337924" name="Line 4"/>
          <p:cNvSpPr>
            <a:spLocks noChangeShapeType="1"/>
          </p:cNvSpPr>
          <p:nvPr/>
        </p:nvSpPr>
        <p:spPr bwMode="gray">
          <a:xfrm rot="-5400000">
            <a:off x="5448300" y="2387600"/>
            <a:ext cx="0" cy="558800"/>
          </a:xfrm>
          <a:prstGeom prst="line">
            <a:avLst/>
          </a:prstGeom>
          <a:noFill/>
          <a:ln w="28575" cap="rnd">
            <a:solidFill>
              <a:schemeClr val="hlink"/>
            </a:solidFill>
            <a:round/>
            <a:headEnd type="triangle" w="sm" len="sm"/>
            <a:tailEnd/>
          </a:ln>
          <a:effectLst/>
        </p:spPr>
        <p:txBody>
          <a:bodyPr/>
          <a:lstStyle/>
          <a:p>
            <a:endParaRPr lang="en-US"/>
          </a:p>
        </p:txBody>
      </p:sp>
      <p:sp>
        <p:nvSpPr>
          <p:cNvPr id="337925" name="Rectangle 5"/>
          <p:cNvSpPr>
            <a:spLocks noChangeArrowheads="1"/>
          </p:cNvSpPr>
          <p:nvPr/>
        </p:nvSpPr>
        <p:spPr bwMode="blackWhite">
          <a:xfrm>
            <a:off x="5753100" y="2452688"/>
            <a:ext cx="2743200" cy="785812"/>
          </a:xfrm>
          <a:prstGeom prst="rect">
            <a:avLst/>
          </a:prstGeom>
          <a:solidFill>
            <a:srgbClr val="66CC00"/>
          </a:solidFill>
          <a:ln w="28575">
            <a:solidFill>
              <a:schemeClr val="tx1"/>
            </a:solid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800" b="1">
                <a:solidFill>
                  <a:schemeClr val="tx1"/>
                </a:solidFill>
                <a:latin typeface="Arial" charset="0"/>
              </a:rPr>
              <a:t>Click Enable to enable Automatic Shared Memory Management.</a:t>
            </a:r>
          </a:p>
        </p:txBody>
      </p:sp>
      <p:pic>
        <p:nvPicPr>
          <p:cNvPr id="337926" name="Picture 6" descr="C:\Documents and Settings\jubillin\My Documents\OU_Pictures\conce029.gif"/>
          <p:cNvPicPr>
            <a:picLocks noChangeAspect="1" noChangeArrowheads="1"/>
          </p:cNvPicPr>
          <p:nvPr/>
        </p:nvPicPr>
        <p:blipFill>
          <a:blip r:embed="rId4" cstate="print"/>
          <a:srcRect/>
          <a:stretch>
            <a:fillRect/>
          </a:stretch>
        </p:blipFill>
        <p:spPr bwMode="gray">
          <a:xfrm>
            <a:off x="7599363" y="663575"/>
            <a:ext cx="777875" cy="1439863"/>
          </a:xfrm>
          <a:prstGeom prst="rect">
            <a:avLst/>
          </a:prstGeom>
          <a:noFill/>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050"/>
          <p:cNvSpPr>
            <a:spLocks noGrp="1" noChangeArrowheads="1"/>
          </p:cNvSpPr>
          <p:nvPr>
            <p:ph type="title"/>
          </p:nvPr>
        </p:nvSpPr>
        <p:spPr/>
        <p:txBody>
          <a:bodyPr/>
          <a:lstStyle/>
          <a:p>
            <a:r>
              <a:rPr lang="en-US"/>
              <a:t>Automatic Shared Memory</a:t>
            </a:r>
            <a:br>
              <a:rPr lang="en-US"/>
            </a:br>
            <a:r>
              <a:rPr lang="en-US"/>
              <a:t>Advisor </a:t>
            </a:r>
          </a:p>
        </p:txBody>
      </p:sp>
      <p:pic>
        <p:nvPicPr>
          <p:cNvPr id="377859" name="Picture 2051" descr="D:\My_Data\Classes\11g\DBA1\Screenshots\L13AutoSharedMem.gif"/>
          <p:cNvPicPr>
            <a:picLocks noChangeAspect="1" noChangeArrowheads="1"/>
          </p:cNvPicPr>
          <p:nvPr/>
        </p:nvPicPr>
        <p:blipFill>
          <a:blip r:embed="rId3" cstate="print"/>
          <a:srcRect b="31337"/>
          <a:stretch>
            <a:fillRect/>
          </a:stretch>
        </p:blipFill>
        <p:spPr bwMode="gray">
          <a:xfrm>
            <a:off x="457200" y="1397000"/>
            <a:ext cx="7548563" cy="3471863"/>
          </a:xfrm>
          <a:prstGeom prst="rect">
            <a:avLst/>
          </a:prstGeom>
          <a:noFill/>
          <a:ln w="28575">
            <a:solidFill>
              <a:schemeClr val="tx1"/>
            </a:solidFill>
            <a:miter lim="800000"/>
            <a:headEnd/>
            <a:tailEnd/>
          </a:ln>
        </p:spPr>
      </p:pic>
      <p:pic>
        <p:nvPicPr>
          <p:cNvPr id="377860" name="Picture 2052" descr="D:\My_Data\Classes\11g\DBA1\Screenshots\L13ASMMadv.gif"/>
          <p:cNvPicPr>
            <a:picLocks noChangeAspect="1" noChangeArrowheads="1"/>
          </p:cNvPicPr>
          <p:nvPr/>
        </p:nvPicPr>
        <p:blipFill>
          <a:blip r:embed="rId4" cstate="print"/>
          <a:srcRect/>
          <a:stretch>
            <a:fillRect/>
          </a:stretch>
        </p:blipFill>
        <p:spPr bwMode="gray">
          <a:xfrm>
            <a:off x="3973513" y="1560513"/>
            <a:ext cx="4537075" cy="4733925"/>
          </a:xfrm>
          <a:prstGeom prst="rect">
            <a:avLst/>
          </a:prstGeom>
          <a:noFill/>
          <a:ln w="28575">
            <a:solidFill>
              <a:schemeClr val="tx1"/>
            </a:solidFill>
            <a:miter lim="800000"/>
            <a:headEnd/>
            <a:tailEnd/>
          </a:ln>
        </p:spPr>
      </p:pic>
      <p:sp>
        <p:nvSpPr>
          <p:cNvPr id="377861" name="Rectangle 2053"/>
          <p:cNvSpPr>
            <a:spLocks noChangeArrowheads="1"/>
          </p:cNvSpPr>
          <p:nvPr/>
        </p:nvSpPr>
        <p:spPr bwMode="gray">
          <a:xfrm>
            <a:off x="2755900" y="2730500"/>
            <a:ext cx="711200" cy="2794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77862" name="Line 2054"/>
          <p:cNvSpPr>
            <a:spLocks noChangeShapeType="1"/>
          </p:cNvSpPr>
          <p:nvPr/>
        </p:nvSpPr>
        <p:spPr bwMode="gray">
          <a:xfrm>
            <a:off x="3467100" y="2882900"/>
            <a:ext cx="495300" cy="0"/>
          </a:xfrm>
          <a:prstGeom prst="line">
            <a:avLst/>
          </a:prstGeom>
          <a:noFill/>
          <a:ln w="28575">
            <a:solidFill>
              <a:schemeClr val="accent2"/>
            </a:solidFill>
            <a:round/>
            <a:headEnd type="none" w="sm" len="sm"/>
            <a:tailEnd type="triangle" w="sm" len="sm"/>
          </a:ln>
          <a:effec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Setting Shared Memory</a:t>
            </a:r>
            <a:br>
              <a:rPr lang="en-US"/>
            </a:br>
            <a:r>
              <a:rPr lang="en-US"/>
              <a:t>Components Manually</a:t>
            </a:r>
          </a:p>
        </p:txBody>
      </p:sp>
      <p:pic>
        <p:nvPicPr>
          <p:cNvPr id="342020" name="Picture 4" descr="D:\My_Data\Classes\11g\DBA1\Screenshots\L13ManMemMgmt.gif"/>
          <p:cNvPicPr>
            <a:picLocks noChangeAspect="1" noChangeArrowheads="1"/>
          </p:cNvPicPr>
          <p:nvPr/>
        </p:nvPicPr>
        <p:blipFill>
          <a:blip r:embed="rId3" cstate="print"/>
          <a:srcRect/>
          <a:stretch>
            <a:fillRect/>
          </a:stretch>
        </p:blipFill>
        <p:spPr bwMode="gray">
          <a:xfrm>
            <a:off x="635000" y="2203450"/>
            <a:ext cx="7886700" cy="3543300"/>
          </a:xfrm>
          <a:prstGeom prst="rect">
            <a:avLst/>
          </a:prstGeom>
          <a:noFill/>
          <a:ln w="28575">
            <a:solidFill>
              <a:schemeClr val="tx1"/>
            </a:solidFill>
            <a:miter lim="8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071" name="Picture 7" descr="D:\My_Data\Classes\11g\DBA1\Screenshots\L13ManMemMgmt.gif"/>
          <p:cNvPicPr>
            <a:picLocks noChangeAspect="1" noChangeArrowheads="1"/>
          </p:cNvPicPr>
          <p:nvPr/>
        </p:nvPicPr>
        <p:blipFill>
          <a:blip r:embed="rId3" cstate="print"/>
          <a:srcRect/>
          <a:stretch>
            <a:fillRect/>
          </a:stretch>
        </p:blipFill>
        <p:spPr bwMode="gray">
          <a:xfrm>
            <a:off x="635000" y="1416050"/>
            <a:ext cx="7886700" cy="3543300"/>
          </a:xfrm>
          <a:prstGeom prst="rect">
            <a:avLst/>
          </a:prstGeom>
          <a:noFill/>
          <a:ln w="28575">
            <a:solidFill>
              <a:schemeClr val="tx1"/>
            </a:solidFill>
            <a:miter lim="800000"/>
            <a:headEnd/>
            <a:tailEnd/>
          </a:ln>
        </p:spPr>
      </p:pic>
      <p:sp>
        <p:nvSpPr>
          <p:cNvPr id="344067" name="Rectangle 3"/>
          <p:cNvSpPr>
            <a:spLocks noGrp="1" noChangeArrowheads="1"/>
          </p:cNvSpPr>
          <p:nvPr>
            <p:ph type="title"/>
          </p:nvPr>
        </p:nvSpPr>
        <p:spPr/>
        <p:txBody>
          <a:bodyPr/>
          <a:lstStyle/>
          <a:p>
            <a:r>
              <a:rPr lang="en-US"/>
              <a:t>Using Memory Advisors</a:t>
            </a:r>
          </a:p>
        </p:txBody>
      </p:sp>
      <p:sp>
        <p:nvSpPr>
          <p:cNvPr id="344068" name="Line 4"/>
          <p:cNvSpPr>
            <a:spLocks noChangeShapeType="1"/>
          </p:cNvSpPr>
          <p:nvPr/>
        </p:nvSpPr>
        <p:spPr bwMode="gray">
          <a:xfrm>
            <a:off x="4340225" y="4749800"/>
            <a:ext cx="549275" cy="0"/>
          </a:xfrm>
          <a:prstGeom prst="line">
            <a:avLst/>
          </a:prstGeom>
          <a:noFill/>
          <a:ln w="28575">
            <a:solidFill>
              <a:srgbClr val="FF0000"/>
            </a:solidFill>
            <a:round/>
            <a:headEnd/>
            <a:tailEnd type="triangle" w="sm" len="sm"/>
          </a:ln>
          <a:effectLst/>
        </p:spPr>
        <p:txBody>
          <a:bodyPr wrap="none" lIns="92075" tIns="46038" rIns="92075" bIns="46038" anchor="ctr"/>
          <a:lstStyle/>
          <a:p>
            <a:endParaRPr lang="en-US"/>
          </a:p>
        </p:txBody>
      </p:sp>
      <p:sp>
        <p:nvSpPr>
          <p:cNvPr id="344069" name="Line 5"/>
          <p:cNvSpPr>
            <a:spLocks noChangeShapeType="1"/>
          </p:cNvSpPr>
          <p:nvPr/>
        </p:nvSpPr>
        <p:spPr bwMode="gray">
          <a:xfrm flipV="1">
            <a:off x="4340225" y="3556000"/>
            <a:ext cx="0" cy="1193800"/>
          </a:xfrm>
          <a:prstGeom prst="line">
            <a:avLst/>
          </a:prstGeom>
          <a:noFill/>
          <a:ln w="28575">
            <a:solidFill>
              <a:srgbClr val="FF0000"/>
            </a:solidFill>
            <a:round/>
            <a:headEnd/>
            <a:tailEnd/>
          </a:ln>
          <a:effectLst/>
        </p:spPr>
        <p:txBody>
          <a:bodyPr wrap="none" lIns="92075" tIns="46038" rIns="92075" bIns="46038" anchor="ctr"/>
          <a:lstStyle/>
          <a:p>
            <a:endParaRPr lang="en-US"/>
          </a:p>
        </p:txBody>
      </p:sp>
      <p:pic>
        <p:nvPicPr>
          <p:cNvPr id="344072" name="Picture 8" descr="D:\My_Data\Classes\11g\DBA1\Screenshots\L13BufferCacheAdvice.gif"/>
          <p:cNvPicPr>
            <a:picLocks noChangeAspect="1" noChangeArrowheads="1"/>
          </p:cNvPicPr>
          <p:nvPr/>
        </p:nvPicPr>
        <p:blipFill>
          <a:blip r:embed="rId4" cstate="print"/>
          <a:srcRect/>
          <a:stretch>
            <a:fillRect/>
          </a:stretch>
        </p:blipFill>
        <p:spPr bwMode="gray">
          <a:xfrm>
            <a:off x="4924425" y="2487613"/>
            <a:ext cx="3778250" cy="3806825"/>
          </a:xfrm>
          <a:prstGeom prst="rect">
            <a:avLst/>
          </a:prstGeom>
          <a:noFill/>
          <a:ln w="28575">
            <a:solidFill>
              <a:schemeClr val="tx1"/>
            </a:solidFill>
            <a:miter lim="8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Dynamic Performance Statistics</a:t>
            </a:r>
            <a:br>
              <a:rPr lang="en-US"/>
            </a:br>
            <a:r>
              <a:rPr lang="en-US"/>
              <a:t>Full Notes Page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AutoShape 2"/>
          <p:cNvSpPr>
            <a:spLocks noChangeArrowheads="1"/>
          </p:cNvSpPr>
          <p:nvPr/>
        </p:nvSpPr>
        <p:spPr bwMode="blackWhite">
          <a:xfrm>
            <a:off x="295275" y="3676650"/>
            <a:ext cx="2590800" cy="1752600"/>
          </a:xfrm>
          <a:prstGeom prst="roundRect">
            <a:avLst>
              <a:gd name="adj" fmla="val 12421"/>
            </a:avLst>
          </a:prstGeom>
          <a:solidFill>
            <a:srgbClr val="99CCFF"/>
          </a:solidFill>
          <a:ln w="28575">
            <a:solidFill>
              <a:schemeClr val="bg2"/>
            </a:solidFill>
            <a:round/>
            <a:headEnd/>
            <a:tailEnd/>
          </a:ln>
          <a:effectLst/>
        </p:spPr>
        <p:txBody>
          <a:bodyPr wrap="none" anchor="ctr"/>
          <a:lstStyle/>
          <a:p>
            <a:pPr algn="l" defTabSz="228600" eaLnBrk="0" hangingPunct="0">
              <a:lnSpc>
                <a:spcPct val="85000"/>
              </a:lnSpc>
              <a:spcBef>
                <a:spcPct val="50000"/>
              </a:spcBef>
              <a:buClrTx/>
              <a:buFontTx/>
              <a:buNone/>
            </a:pPr>
            <a:r>
              <a:rPr lang="en-US" sz="1600" b="1">
                <a:solidFill>
                  <a:schemeClr val="bg2"/>
                </a:solidFill>
                <a:latin typeface="Courier New" pitchFamily="49" charset="0"/>
              </a:rPr>
              <a:t>V$SYSTEM_EVENT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event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total_waits</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total_timeouts</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time_waited</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average_wait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time_waited_micro</a:t>
            </a:r>
            <a:endParaRPr lang="en-US" sz="1600" b="1">
              <a:solidFill>
                <a:schemeClr val="tx1"/>
              </a:solidFill>
              <a:latin typeface="Arial" charset="0"/>
            </a:endParaRPr>
          </a:p>
        </p:txBody>
      </p:sp>
      <p:sp>
        <p:nvSpPr>
          <p:cNvPr id="346115" name="Rectangle 3"/>
          <p:cNvSpPr>
            <a:spLocks noGrp="1" noChangeArrowheads="1"/>
          </p:cNvSpPr>
          <p:nvPr>
            <p:ph type="title"/>
          </p:nvPr>
        </p:nvSpPr>
        <p:spPr/>
        <p:txBody>
          <a:bodyPr/>
          <a:lstStyle/>
          <a:p>
            <a:r>
              <a:rPr lang="en-US"/>
              <a:t>Dynamic Performance Statistics</a:t>
            </a:r>
          </a:p>
        </p:txBody>
      </p:sp>
      <p:sp>
        <p:nvSpPr>
          <p:cNvPr id="346116" name="AutoShape 4"/>
          <p:cNvSpPr>
            <a:spLocks noChangeArrowheads="1"/>
          </p:cNvSpPr>
          <p:nvPr/>
        </p:nvSpPr>
        <p:spPr bwMode="blackWhite">
          <a:xfrm>
            <a:off x="676275" y="1924050"/>
            <a:ext cx="1676400" cy="1600200"/>
          </a:xfrm>
          <a:prstGeom prst="roundRect">
            <a:avLst>
              <a:gd name="adj" fmla="val 12421"/>
            </a:avLst>
          </a:prstGeom>
          <a:solidFill>
            <a:srgbClr val="FFCC99"/>
          </a:solidFill>
          <a:ln w="28575">
            <a:solidFill>
              <a:schemeClr val="bg2"/>
            </a:solidFill>
            <a:round/>
            <a:headEnd/>
            <a:tailEnd/>
          </a:ln>
          <a:effectLst/>
        </p:spPr>
        <p:txBody>
          <a:bodyPr wrap="none" anchor="ctr"/>
          <a:lstStyle/>
          <a:p>
            <a:pPr algn="l" defTabSz="228600" eaLnBrk="0" hangingPunct="0">
              <a:lnSpc>
                <a:spcPct val="85000"/>
              </a:lnSpc>
              <a:spcBef>
                <a:spcPct val="50000"/>
              </a:spcBef>
              <a:buClrTx/>
              <a:buFontTx/>
              <a:buNone/>
            </a:pPr>
            <a:r>
              <a:rPr lang="en-US" sz="1600" b="1">
                <a:solidFill>
                  <a:schemeClr val="bg2"/>
                </a:solidFill>
                <a:latin typeface="Courier New" pitchFamily="49" charset="0"/>
              </a:rPr>
              <a:t>V$SYSSTAT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statistic# </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name</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class</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value</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stat_id</a:t>
            </a:r>
            <a:endParaRPr lang="en-US" sz="1600" b="1">
              <a:solidFill>
                <a:schemeClr val="tx1"/>
              </a:solidFill>
              <a:latin typeface="Arial" charset="0"/>
            </a:endParaRPr>
          </a:p>
        </p:txBody>
      </p:sp>
      <p:sp>
        <p:nvSpPr>
          <p:cNvPr id="346117" name="Rectangle 5"/>
          <p:cNvSpPr>
            <a:spLocks noChangeArrowheads="1"/>
          </p:cNvSpPr>
          <p:nvPr/>
        </p:nvSpPr>
        <p:spPr bwMode="auto">
          <a:xfrm>
            <a:off x="1774825" y="4140200"/>
            <a:ext cx="184150" cy="70326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endParaRPr lang="en-US" sz="1600" b="1">
              <a:solidFill>
                <a:srgbClr val="D3EAF8"/>
              </a:solidFill>
              <a:effectLst>
                <a:outerShdw blurRad="38100" dist="38100" dir="2700000" algn="tl">
                  <a:srgbClr val="C0C0C0"/>
                </a:outerShdw>
              </a:effectLst>
              <a:latin typeface="Arial" charset="0"/>
            </a:endParaRPr>
          </a:p>
          <a:p>
            <a:pPr algn="l" defTabSz="822325" eaLnBrk="0" hangingPunct="0">
              <a:spcBef>
                <a:spcPct val="50000"/>
              </a:spcBef>
              <a:buClrTx/>
              <a:buFontTx/>
              <a:buNone/>
            </a:pPr>
            <a:endParaRPr lang="en-US" sz="1600" b="1">
              <a:solidFill>
                <a:srgbClr val="D3EAF8"/>
              </a:solidFill>
              <a:effectLst>
                <a:outerShdw blurRad="38100" dist="38100" dir="2700000" algn="tl">
                  <a:srgbClr val="C0C0C0"/>
                </a:outerShdw>
              </a:effectLst>
              <a:latin typeface="Arial" charset="0"/>
            </a:endParaRPr>
          </a:p>
        </p:txBody>
      </p:sp>
      <p:sp>
        <p:nvSpPr>
          <p:cNvPr id="346118" name="AutoShape 6"/>
          <p:cNvSpPr>
            <a:spLocks noChangeArrowheads="1"/>
          </p:cNvSpPr>
          <p:nvPr/>
        </p:nvSpPr>
        <p:spPr bwMode="blackWhite">
          <a:xfrm>
            <a:off x="3190875" y="3676650"/>
            <a:ext cx="2590800" cy="2438400"/>
          </a:xfrm>
          <a:prstGeom prst="roundRect">
            <a:avLst>
              <a:gd name="adj" fmla="val 12421"/>
            </a:avLst>
          </a:prstGeom>
          <a:solidFill>
            <a:srgbClr val="99CCFF"/>
          </a:solidFill>
          <a:ln w="28575">
            <a:solidFill>
              <a:schemeClr val="bg2"/>
            </a:solidFill>
            <a:round/>
            <a:headEnd/>
            <a:tailEnd/>
          </a:ln>
          <a:effectLst/>
        </p:spPr>
        <p:txBody>
          <a:bodyPr wrap="none" anchor="ctr"/>
          <a:lstStyle/>
          <a:p>
            <a:pPr algn="l" defTabSz="228600" eaLnBrk="0" hangingPunct="0">
              <a:lnSpc>
                <a:spcPct val="85000"/>
              </a:lnSpc>
              <a:spcBef>
                <a:spcPct val="50000"/>
              </a:spcBef>
              <a:buClrTx/>
              <a:buFontTx/>
              <a:buNone/>
            </a:pPr>
            <a:endParaRPr lang="en-US" sz="1600" b="1">
              <a:solidFill>
                <a:schemeClr val="tx1"/>
              </a:solidFill>
              <a:latin typeface="Arial" charset="0"/>
            </a:endParaRPr>
          </a:p>
        </p:txBody>
      </p:sp>
      <p:sp>
        <p:nvSpPr>
          <p:cNvPr id="346119" name="Rectangle 7"/>
          <p:cNvSpPr>
            <a:spLocks noChangeArrowheads="1"/>
          </p:cNvSpPr>
          <p:nvPr/>
        </p:nvSpPr>
        <p:spPr bwMode="auto">
          <a:xfrm>
            <a:off x="3243263" y="3743325"/>
            <a:ext cx="2605087" cy="2408238"/>
          </a:xfrm>
          <a:prstGeom prst="rect">
            <a:avLst/>
          </a:prstGeom>
          <a:noFill/>
          <a:ln w="9525">
            <a:noFill/>
            <a:miter lim="800000"/>
            <a:headEnd/>
            <a:tailEnd/>
          </a:ln>
          <a:effectLst/>
        </p:spPr>
        <p:txBody>
          <a:bodyPr lIns="115888" tIns="57150" rIns="115888" bIns="57150">
            <a:spAutoFit/>
          </a:bodyPr>
          <a:lstStyle/>
          <a:p>
            <a:pPr algn="l" defTabSz="1306513" eaLnBrk="0" hangingPunct="0">
              <a:lnSpc>
                <a:spcPct val="85000"/>
              </a:lnSpc>
              <a:spcBef>
                <a:spcPct val="50000"/>
              </a:spcBef>
              <a:buClrTx/>
              <a:buFontTx/>
              <a:buNone/>
            </a:pPr>
            <a:r>
              <a:rPr lang="en-US" sz="1600" b="1">
                <a:solidFill>
                  <a:schemeClr val="bg2"/>
                </a:solidFill>
                <a:latin typeface="Courier New" pitchFamily="49" charset="0"/>
              </a:rPr>
              <a:t>V$SESSION_EVENT</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sid</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event</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total_waits</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total_timeouts</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time_waited</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average_wait</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max_wait</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time_waited_micro</a:t>
            </a:r>
          </a:p>
          <a:p>
            <a:pPr algn="l" defTabSz="1306513" eaLnBrk="0" hangingPunct="0">
              <a:lnSpc>
                <a:spcPct val="95000"/>
              </a:lnSpc>
              <a:spcBef>
                <a:spcPct val="0"/>
              </a:spcBef>
              <a:buClrTx/>
              <a:buFontTx/>
              <a:buChar char="•"/>
            </a:pPr>
            <a:r>
              <a:rPr lang="en-US" sz="1600" b="1">
                <a:solidFill>
                  <a:schemeClr val="bg2"/>
                </a:solidFill>
                <a:latin typeface="Courier New" pitchFamily="49" charset="0"/>
              </a:rPr>
              <a:t> event_id</a:t>
            </a:r>
          </a:p>
        </p:txBody>
      </p:sp>
      <p:grpSp>
        <p:nvGrpSpPr>
          <p:cNvPr id="346120" name="Group 8"/>
          <p:cNvGrpSpPr>
            <a:grpSpLocks/>
          </p:cNvGrpSpPr>
          <p:nvPr/>
        </p:nvGrpSpPr>
        <p:grpSpPr bwMode="auto">
          <a:xfrm>
            <a:off x="3724275" y="1924050"/>
            <a:ext cx="1752600" cy="1066800"/>
            <a:chOff x="2256" y="1152"/>
            <a:chExt cx="1104" cy="672"/>
          </a:xfrm>
        </p:grpSpPr>
        <p:sp>
          <p:nvSpPr>
            <p:cNvPr id="346121" name="AutoShape 9"/>
            <p:cNvSpPr>
              <a:spLocks noChangeArrowheads="1"/>
            </p:cNvSpPr>
            <p:nvPr/>
          </p:nvSpPr>
          <p:spPr bwMode="blackWhite">
            <a:xfrm>
              <a:off x="2256" y="1152"/>
              <a:ext cx="1020" cy="672"/>
            </a:xfrm>
            <a:prstGeom prst="roundRect">
              <a:avLst>
                <a:gd name="adj" fmla="val 12421"/>
              </a:avLst>
            </a:prstGeom>
            <a:solidFill>
              <a:srgbClr val="FFCC99"/>
            </a:solidFill>
            <a:ln w="28575">
              <a:solidFill>
                <a:schemeClr val="bg2"/>
              </a:solidFill>
              <a:round/>
              <a:headEnd/>
              <a:tailEnd/>
            </a:ln>
            <a:effectLst/>
          </p:spPr>
          <p:txBody>
            <a:bodyPr wrap="none" anchor="ctr"/>
            <a:lstStyle/>
            <a:p>
              <a:endParaRPr lang="en-US"/>
            </a:p>
          </p:txBody>
        </p:sp>
        <p:sp>
          <p:nvSpPr>
            <p:cNvPr id="346122" name="Rectangle 10"/>
            <p:cNvSpPr>
              <a:spLocks noChangeArrowheads="1"/>
            </p:cNvSpPr>
            <p:nvPr/>
          </p:nvSpPr>
          <p:spPr bwMode="auto">
            <a:xfrm>
              <a:off x="2256" y="1200"/>
              <a:ext cx="1104" cy="620"/>
            </a:xfrm>
            <a:prstGeom prst="rect">
              <a:avLst/>
            </a:prstGeom>
            <a:noFill/>
            <a:ln w="9525">
              <a:noFill/>
              <a:miter lim="800000"/>
              <a:headEnd/>
              <a:tailEnd/>
            </a:ln>
            <a:effectLst/>
          </p:spPr>
          <p:txBody>
            <a:bodyPr lIns="115888" tIns="57150" rIns="115888" bIns="57150">
              <a:spAutoFit/>
            </a:bodyPr>
            <a:lstStyle/>
            <a:p>
              <a:pPr algn="l" defTabSz="1306513" eaLnBrk="0" hangingPunct="0">
                <a:lnSpc>
                  <a:spcPct val="85000"/>
                </a:lnSpc>
                <a:spcBef>
                  <a:spcPct val="50000"/>
                </a:spcBef>
                <a:buClrTx/>
                <a:buFontTx/>
                <a:buNone/>
              </a:pPr>
              <a:r>
                <a:rPr lang="en-US" sz="1600" b="1">
                  <a:solidFill>
                    <a:schemeClr val="bg2"/>
                  </a:solidFill>
                  <a:latin typeface="Courier New" pitchFamily="49" charset="0"/>
                </a:rPr>
                <a:t>V$SESSTAT</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sid</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statistic#</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value</a:t>
              </a:r>
            </a:p>
          </p:txBody>
        </p:sp>
      </p:grpSp>
      <p:sp>
        <p:nvSpPr>
          <p:cNvPr id="346123" name="AutoShape 11"/>
          <p:cNvSpPr>
            <a:spLocks noChangeArrowheads="1"/>
          </p:cNvSpPr>
          <p:nvPr/>
        </p:nvSpPr>
        <p:spPr bwMode="blackWhite">
          <a:xfrm>
            <a:off x="6096000" y="3619500"/>
            <a:ext cx="2590800" cy="2514600"/>
          </a:xfrm>
          <a:prstGeom prst="roundRect">
            <a:avLst>
              <a:gd name="adj" fmla="val 12421"/>
            </a:avLst>
          </a:prstGeom>
          <a:solidFill>
            <a:srgbClr val="99CCFF"/>
          </a:solidFill>
          <a:ln w="28575">
            <a:solidFill>
              <a:schemeClr val="bg2"/>
            </a:solidFill>
            <a:round/>
            <a:headEnd/>
            <a:tailEnd/>
          </a:ln>
          <a:effectLst/>
        </p:spPr>
        <p:txBody>
          <a:bodyPr wrap="none" anchor="ctr"/>
          <a:lstStyle/>
          <a:p>
            <a:pPr algn="l" defTabSz="228600" eaLnBrk="0" hangingPunct="0">
              <a:lnSpc>
                <a:spcPct val="85000"/>
              </a:lnSpc>
              <a:spcBef>
                <a:spcPct val="50000"/>
              </a:spcBef>
              <a:buClrTx/>
              <a:buFontTx/>
              <a:buNone/>
            </a:pPr>
            <a:r>
              <a:rPr lang="en-US" sz="1600" b="1">
                <a:solidFill>
                  <a:schemeClr val="bg2"/>
                </a:solidFill>
                <a:latin typeface="Courier New" pitchFamily="49" charset="0"/>
              </a:rPr>
              <a:t>V$SERVICE_EVENT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service_name</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service_name_hash</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event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event_id</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total_waits</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total_timeouts</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time_waited</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average_wait</a:t>
            </a:r>
          </a:p>
          <a:p>
            <a:pPr algn="l" defTabSz="228600" eaLnBrk="0" hangingPunct="0">
              <a:lnSpc>
                <a:spcPct val="95000"/>
              </a:lnSpc>
              <a:spcBef>
                <a:spcPct val="0"/>
              </a:spcBef>
              <a:buClrTx/>
              <a:buFontTx/>
              <a:buChar char="•"/>
            </a:pPr>
            <a:r>
              <a:rPr lang="en-US" sz="1600" b="1">
                <a:solidFill>
                  <a:schemeClr val="bg2"/>
                </a:solidFill>
                <a:latin typeface="Courier New" pitchFamily="49" charset="0"/>
              </a:rPr>
              <a:t> time_waited_micro</a:t>
            </a:r>
            <a:endParaRPr lang="en-US" sz="1600" b="1">
              <a:solidFill>
                <a:schemeClr val="tx1"/>
              </a:solidFill>
              <a:latin typeface="Arial" charset="0"/>
            </a:endParaRPr>
          </a:p>
        </p:txBody>
      </p:sp>
      <p:sp>
        <p:nvSpPr>
          <p:cNvPr id="346124" name="AutoShape 12"/>
          <p:cNvSpPr>
            <a:spLocks noChangeArrowheads="1"/>
          </p:cNvSpPr>
          <p:nvPr/>
        </p:nvSpPr>
        <p:spPr bwMode="blackWhite">
          <a:xfrm>
            <a:off x="6172200" y="1924050"/>
            <a:ext cx="2514600" cy="1447800"/>
          </a:xfrm>
          <a:prstGeom prst="roundRect">
            <a:avLst>
              <a:gd name="adj" fmla="val 12421"/>
            </a:avLst>
          </a:prstGeom>
          <a:solidFill>
            <a:srgbClr val="FFCC99"/>
          </a:solidFill>
          <a:ln w="28575">
            <a:solidFill>
              <a:schemeClr val="bg2"/>
            </a:solidFill>
            <a:round/>
            <a:headEnd/>
            <a:tailEnd/>
          </a:ln>
          <a:effectLst/>
        </p:spPr>
        <p:txBody>
          <a:bodyPr wrap="none" anchor="ctr"/>
          <a:lstStyle/>
          <a:p>
            <a:endParaRPr lang="en-US"/>
          </a:p>
        </p:txBody>
      </p:sp>
      <p:sp>
        <p:nvSpPr>
          <p:cNvPr id="346125" name="Rectangle 13"/>
          <p:cNvSpPr>
            <a:spLocks noChangeArrowheads="1"/>
          </p:cNvSpPr>
          <p:nvPr/>
        </p:nvSpPr>
        <p:spPr bwMode="auto">
          <a:xfrm>
            <a:off x="6153150" y="1924050"/>
            <a:ext cx="2590800" cy="1425575"/>
          </a:xfrm>
          <a:prstGeom prst="rect">
            <a:avLst/>
          </a:prstGeom>
          <a:noFill/>
          <a:ln w="9525">
            <a:noFill/>
            <a:miter lim="800000"/>
            <a:headEnd/>
            <a:tailEnd/>
          </a:ln>
          <a:effectLst/>
        </p:spPr>
        <p:txBody>
          <a:bodyPr lIns="115888" tIns="57150" rIns="115888" bIns="57150">
            <a:spAutoFit/>
          </a:bodyPr>
          <a:lstStyle/>
          <a:p>
            <a:pPr algn="l" defTabSz="1306513" eaLnBrk="0" hangingPunct="0">
              <a:lnSpc>
                <a:spcPct val="85000"/>
              </a:lnSpc>
              <a:spcBef>
                <a:spcPct val="50000"/>
              </a:spcBef>
              <a:buClrTx/>
              <a:buFontTx/>
              <a:buNone/>
            </a:pPr>
            <a:r>
              <a:rPr lang="en-US" sz="1600" b="1">
                <a:solidFill>
                  <a:schemeClr val="bg2"/>
                </a:solidFill>
                <a:latin typeface="Courier New" pitchFamily="49" charset="0"/>
              </a:rPr>
              <a:t>V$SERVICE_STATS</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service_name_hash</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service_name</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stat_id</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stat_name</a:t>
            </a:r>
          </a:p>
          <a:p>
            <a:pPr algn="l" defTabSz="1306513" eaLnBrk="0" hangingPunct="0">
              <a:lnSpc>
                <a:spcPct val="40000"/>
              </a:lnSpc>
              <a:spcBef>
                <a:spcPct val="50000"/>
              </a:spcBef>
              <a:buClrTx/>
              <a:buFontTx/>
              <a:buChar char="•"/>
            </a:pPr>
            <a:r>
              <a:rPr lang="en-US" sz="1600" b="1">
                <a:solidFill>
                  <a:schemeClr val="bg2"/>
                </a:solidFill>
                <a:latin typeface="Courier New" pitchFamily="49" charset="0"/>
              </a:rPr>
              <a:t> value</a:t>
            </a:r>
          </a:p>
        </p:txBody>
      </p:sp>
      <p:sp>
        <p:nvSpPr>
          <p:cNvPr id="346126" name="Text Box 14"/>
          <p:cNvSpPr txBox="1">
            <a:spLocks noChangeArrowheads="1"/>
          </p:cNvSpPr>
          <p:nvPr/>
        </p:nvSpPr>
        <p:spPr bwMode="auto">
          <a:xfrm>
            <a:off x="714375" y="1466850"/>
            <a:ext cx="15049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Systemwide</a:t>
            </a:r>
          </a:p>
        </p:txBody>
      </p:sp>
      <p:sp>
        <p:nvSpPr>
          <p:cNvPr id="346127" name="Text Box 15"/>
          <p:cNvSpPr txBox="1">
            <a:spLocks noChangeArrowheads="1"/>
          </p:cNvSpPr>
          <p:nvPr/>
        </p:nvSpPr>
        <p:spPr bwMode="auto">
          <a:xfrm>
            <a:off x="3495675" y="1466850"/>
            <a:ext cx="19748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Session specific</a:t>
            </a:r>
          </a:p>
        </p:txBody>
      </p:sp>
      <p:sp>
        <p:nvSpPr>
          <p:cNvPr id="346128" name="Text Box 16"/>
          <p:cNvSpPr txBox="1">
            <a:spLocks noChangeArrowheads="1"/>
          </p:cNvSpPr>
          <p:nvPr/>
        </p:nvSpPr>
        <p:spPr bwMode="auto">
          <a:xfrm>
            <a:off x="6400800" y="1466850"/>
            <a:ext cx="19113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Service specific</a:t>
            </a:r>
          </a:p>
        </p:txBody>
      </p:sp>
      <p:sp>
        <p:nvSpPr>
          <p:cNvPr id="346129" name="AutoShape 17"/>
          <p:cNvSpPr>
            <a:spLocks noChangeArrowheads="1"/>
          </p:cNvSpPr>
          <p:nvPr/>
        </p:nvSpPr>
        <p:spPr bwMode="blackWhite">
          <a:xfrm>
            <a:off x="457200" y="5600700"/>
            <a:ext cx="381000" cy="304800"/>
          </a:xfrm>
          <a:prstGeom prst="roundRect">
            <a:avLst>
              <a:gd name="adj" fmla="val 12421"/>
            </a:avLst>
          </a:prstGeom>
          <a:solidFill>
            <a:srgbClr val="FFCC99"/>
          </a:solidFill>
          <a:ln w="28575">
            <a:solidFill>
              <a:schemeClr val="bg2"/>
            </a:solidFill>
            <a:round/>
            <a:headEnd/>
            <a:tailEnd/>
          </a:ln>
          <a:effectLst/>
        </p:spPr>
        <p:txBody>
          <a:bodyPr wrap="none" anchor="ctr"/>
          <a:lstStyle/>
          <a:p>
            <a:endParaRPr lang="en-US"/>
          </a:p>
        </p:txBody>
      </p:sp>
      <p:sp>
        <p:nvSpPr>
          <p:cNvPr id="346130" name="AutoShape 18"/>
          <p:cNvSpPr>
            <a:spLocks noChangeArrowheads="1"/>
          </p:cNvSpPr>
          <p:nvPr/>
        </p:nvSpPr>
        <p:spPr bwMode="blackWhite">
          <a:xfrm>
            <a:off x="457200" y="6000750"/>
            <a:ext cx="381000" cy="304800"/>
          </a:xfrm>
          <a:prstGeom prst="roundRect">
            <a:avLst>
              <a:gd name="adj" fmla="val 12421"/>
            </a:avLst>
          </a:prstGeom>
          <a:solidFill>
            <a:srgbClr val="99CCFF"/>
          </a:solidFill>
          <a:ln w="28575">
            <a:solidFill>
              <a:schemeClr val="bg2"/>
            </a:solidFill>
            <a:round/>
            <a:headEnd/>
            <a:tailEnd/>
          </a:ln>
          <a:effectLst/>
        </p:spPr>
        <p:txBody>
          <a:bodyPr wrap="none" anchor="ctr"/>
          <a:lstStyle/>
          <a:p>
            <a:endParaRPr lang="en-US"/>
          </a:p>
        </p:txBody>
      </p:sp>
      <p:sp>
        <p:nvSpPr>
          <p:cNvPr id="346131" name="Text Box 19"/>
          <p:cNvSpPr txBox="1">
            <a:spLocks noChangeArrowheads="1"/>
          </p:cNvSpPr>
          <p:nvPr/>
        </p:nvSpPr>
        <p:spPr bwMode="auto">
          <a:xfrm>
            <a:off x="838200" y="5572125"/>
            <a:ext cx="1811338" cy="336550"/>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charset="0"/>
              </a:rPr>
              <a:t>Cumulative stats</a:t>
            </a:r>
          </a:p>
        </p:txBody>
      </p:sp>
      <p:sp>
        <p:nvSpPr>
          <p:cNvPr id="346132" name="Text Box 20"/>
          <p:cNvSpPr txBox="1">
            <a:spLocks noChangeArrowheads="1"/>
          </p:cNvSpPr>
          <p:nvPr/>
        </p:nvSpPr>
        <p:spPr bwMode="auto">
          <a:xfrm>
            <a:off x="839788" y="5953125"/>
            <a:ext cx="1320800" cy="366713"/>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charset="0"/>
              </a:rPr>
              <a:t>Wait</a:t>
            </a:r>
            <a:r>
              <a:rPr lang="en-US" sz="1800" b="1">
                <a:solidFill>
                  <a:schemeClr val="tx1"/>
                </a:solidFill>
                <a:latin typeface="Arial" charset="0"/>
              </a:rPr>
              <a:t> </a:t>
            </a:r>
            <a:r>
              <a:rPr lang="en-US" sz="1600" b="1">
                <a:solidFill>
                  <a:schemeClr val="tx1"/>
                </a:solidFill>
                <a:latin typeface="Arial" charset="0"/>
              </a:rPr>
              <a:t>events</a:t>
            </a:r>
          </a:p>
        </p:txBody>
      </p:sp>
      <p:sp>
        <p:nvSpPr>
          <p:cNvPr id="346133" name="Rectangle 21"/>
          <p:cNvSpPr>
            <a:spLocks noChangeArrowheads="1"/>
          </p:cNvSpPr>
          <p:nvPr/>
        </p:nvSpPr>
        <p:spPr bwMode="auto">
          <a:xfrm>
            <a:off x="190500" y="1466850"/>
            <a:ext cx="2847975" cy="4048125"/>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46134" name="Rectangle 22"/>
          <p:cNvSpPr>
            <a:spLocks noChangeArrowheads="1"/>
          </p:cNvSpPr>
          <p:nvPr/>
        </p:nvSpPr>
        <p:spPr bwMode="auto">
          <a:xfrm>
            <a:off x="3048000" y="1466850"/>
            <a:ext cx="2895600" cy="4800600"/>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46135" name="Rectangle 23"/>
          <p:cNvSpPr>
            <a:spLocks noChangeArrowheads="1"/>
          </p:cNvSpPr>
          <p:nvPr/>
        </p:nvSpPr>
        <p:spPr bwMode="auto">
          <a:xfrm>
            <a:off x="5953125" y="1466850"/>
            <a:ext cx="2876550" cy="4800600"/>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46136" name="Text Box 24"/>
          <p:cNvSpPr txBox="1">
            <a:spLocks noChangeArrowheads="1"/>
          </p:cNvSpPr>
          <p:nvPr/>
        </p:nvSpPr>
        <p:spPr bwMode="gray">
          <a:xfrm>
            <a:off x="7353300" y="228600"/>
            <a:ext cx="1503363" cy="1184275"/>
          </a:xfrm>
          <a:prstGeom prst="rect">
            <a:avLst/>
          </a:prstGeom>
          <a:noFill/>
          <a:ln w="28575">
            <a:solidFill>
              <a:schemeClr val="tx1"/>
            </a:solidFill>
            <a:miter lim="800000"/>
            <a:headEnd type="none" w="sm" len="sm"/>
            <a:tailEnd type="none" w="sm" len="sm"/>
          </a:ln>
          <a:effectLst/>
        </p:spPr>
        <p:txBody>
          <a:bodyPr>
            <a:spAutoFit/>
          </a:bodyPr>
          <a:lstStyle/>
          <a:p>
            <a:pPr marL="228600" lvl="1" algn="l" defTabSz="228600">
              <a:spcBef>
                <a:spcPct val="0"/>
              </a:spcBef>
            </a:pPr>
            <a:r>
              <a:rPr lang="en-US" sz="1400" b="1">
                <a:solidFill>
                  <a:schemeClr val="folHlink"/>
                </a:solidFill>
                <a:latin typeface="Arial" charset="0"/>
              </a:rPr>
              <a:t>…</a:t>
            </a:r>
          </a:p>
          <a:p>
            <a:pPr algn="l" defTabSz="228600">
              <a:spcBef>
                <a:spcPct val="0"/>
              </a:spcBef>
            </a:pPr>
            <a:r>
              <a:rPr lang="en-US" sz="1400" b="1">
                <a:solidFill>
                  <a:schemeClr val="folHlink"/>
                </a:solidFill>
                <a:latin typeface="Arial" charset="0"/>
              </a:rPr>
              <a:t>	Access Adv</a:t>
            </a:r>
          </a:p>
          <a:p>
            <a:pPr algn="l" defTabSz="228600">
              <a:spcBef>
                <a:spcPct val="0"/>
              </a:spcBef>
            </a:pPr>
            <a:r>
              <a:rPr lang="en-US" sz="1400" b="1">
                <a:solidFill>
                  <a:schemeClr val="folHlink"/>
                </a:solidFill>
                <a:latin typeface="Arial" charset="0"/>
              </a:rPr>
              <a:t>	Memory</a:t>
            </a:r>
          </a:p>
          <a:p>
            <a:pPr algn="l" defTabSz="228600">
              <a:spcBef>
                <a:spcPct val="0"/>
              </a:spcBef>
            </a:pPr>
            <a:r>
              <a:rPr lang="en-US" sz="1400" b="1">
                <a:solidFill>
                  <a:srgbClr val="0000FF"/>
                </a:solidFill>
                <a:latin typeface="Arial" charset="0"/>
              </a:rPr>
              <a:t>&gt;	Stats</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Invalid Obj</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Dynamic Performance Statistics</a:t>
            </a:r>
            <a:br>
              <a:rPr lang="en-US"/>
            </a:br>
            <a:r>
              <a:rPr lang="en-US"/>
              <a:t>Full Notes Page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blackWhite">
          <a:xfrm>
            <a:off x="1143000" y="1676400"/>
            <a:ext cx="3452813" cy="2971800"/>
          </a:xfrm>
          <a:prstGeom prst="rect">
            <a:avLst/>
          </a:prstGeom>
          <a:solidFill>
            <a:srgbClr val="99CCFF"/>
          </a:solidFill>
          <a:ln w="28575">
            <a:solidFill>
              <a:schemeClr val="bg2"/>
            </a:solidFill>
            <a:miter lim="800000"/>
            <a:headEnd/>
            <a:tailEnd/>
          </a:ln>
          <a:effectLst/>
        </p:spPr>
        <p:txBody>
          <a:bodyPr wrap="none" anchor="ctr"/>
          <a:lstStyle/>
          <a:p>
            <a:endParaRPr lang="en-US"/>
          </a:p>
        </p:txBody>
      </p:sp>
      <p:sp>
        <p:nvSpPr>
          <p:cNvPr id="350211" name="Rectangle 3"/>
          <p:cNvSpPr>
            <a:spLocks noChangeArrowheads="1"/>
          </p:cNvSpPr>
          <p:nvPr/>
        </p:nvSpPr>
        <p:spPr bwMode="auto">
          <a:xfrm>
            <a:off x="1143000" y="1752600"/>
            <a:ext cx="3581400" cy="2838450"/>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u="sng">
                <a:solidFill>
                  <a:srgbClr val="000000"/>
                </a:solidFill>
                <a:latin typeface="Arial" charset="0"/>
              </a:rPr>
              <a:t>Instance/Database</a:t>
            </a:r>
          </a:p>
          <a:p>
            <a:pPr algn="l" eaLnBrk="0" hangingPunct="0">
              <a:spcBef>
                <a:spcPct val="0"/>
              </a:spcBef>
              <a:buClrTx/>
              <a:buFontTx/>
              <a:buNone/>
            </a:pPr>
            <a:r>
              <a:rPr lang="en-US" sz="1800" b="1">
                <a:solidFill>
                  <a:srgbClr val="000000"/>
                </a:solidFill>
                <a:latin typeface="Courier New" pitchFamily="49" charset="0"/>
              </a:rPr>
              <a:t>V$DATABASE</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V$INSTANCE</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V$PARAMETER</a:t>
            </a:r>
          </a:p>
          <a:p>
            <a:pPr algn="l" eaLnBrk="0" hangingPunct="0">
              <a:spcBef>
                <a:spcPct val="0"/>
              </a:spcBef>
              <a:buClrTx/>
              <a:buFontTx/>
              <a:buNone/>
            </a:pPr>
            <a:r>
              <a:rPr lang="en-US" sz="1800" b="1">
                <a:solidFill>
                  <a:srgbClr val="000000"/>
                </a:solidFill>
                <a:latin typeface="Courier New" pitchFamily="49" charset="0"/>
              </a:rPr>
              <a:t>V$SPPARAMETER</a:t>
            </a:r>
          </a:p>
          <a:p>
            <a:pPr algn="l" eaLnBrk="0" hangingPunct="0">
              <a:spcBef>
                <a:spcPct val="0"/>
              </a:spcBef>
              <a:buClrTx/>
              <a:buFontTx/>
              <a:buNone/>
            </a:pPr>
            <a:r>
              <a:rPr lang="en-US" sz="1800" b="1">
                <a:solidFill>
                  <a:srgbClr val="000000"/>
                </a:solidFill>
                <a:latin typeface="Courier New" pitchFamily="49" charset="0"/>
              </a:rPr>
              <a:t>V$SYSTEM_PARAMETER</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V$PROCESS</a:t>
            </a:r>
          </a:p>
          <a:p>
            <a:pPr algn="l" eaLnBrk="0" hangingPunct="0">
              <a:spcBef>
                <a:spcPct val="0"/>
              </a:spcBef>
              <a:buClrTx/>
              <a:buFontTx/>
              <a:buNone/>
            </a:pPr>
            <a:r>
              <a:rPr lang="en-US" sz="1800" b="1">
                <a:solidFill>
                  <a:srgbClr val="000000"/>
                </a:solidFill>
                <a:latin typeface="Courier New" pitchFamily="49" charset="0"/>
              </a:rPr>
              <a:t>V$BGPROCESS</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V$PX_PROCESS_SYSSTAT</a:t>
            </a:r>
            <a:r>
              <a:rPr lang="en-US" sz="1800" b="1">
                <a:solidFill>
                  <a:srgbClr val="000000"/>
                </a:solidFill>
                <a:latin typeface="Arial" charset="0"/>
              </a:rPr>
              <a:t>	</a:t>
            </a:r>
          </a:p>
          <a:p>
            <a:pPr algn="l" eaLnBrk="0" hangingPunct="0">
              <a:spcBef>
                <a:spcPct val="0"/>
              </a:spcBef>
              <a:buClrTx/>
              <a:buFontTx/>
              <a:buNone/>
            </a:pPr>
            <a:r>
              <a:rPr lang="en-US" sz="1800" b="1">
                <a:solidFill>
                  <a:srgbClr val="000000"/>
                </a:solidFill>
                <a:latin typeface="Courier New" pitchFamily="49" charset="0"/>
              </a:rPr>
              <a:t>V$SYSTEM_EVENT</a:t>
            </a:r>
          </a:p>
        </p:txBody>
      </p:sp>
      <p:sp>
        <p:nvSpPr>
          <p:cNvPr id="350212" name="Rectangle 4"/>
          <p:cNvSpPr>
            <a:spLocks noGrp="1" noChangeArrowheads="1"/>
          </p:cNvSpPr>
          <p:nvPr>
            <p:ph type="title"/>
          </p:nvPr>
        </p:nvSpPr>
        <p:spPr/>
        <p:txBody>
          <a:bodyPr/>
          <a:lstStyle/>
          <a:p>
            <a:r>
              <a:rPr lang="en-US"/>
              <a:t>Troubleshooting and Tuning Views</a:t>
            </a:r>
          </a:p>
        </p:txBody>
      </p:sp>
      <p:sp>
        <p:nvSpPr>
          <p:cNvPr id="350213" name="Rectangle 5"/>
          <p:cNvSpPr>
            <a:spLocks noChangeArrowheads="1"/>
          </p:cNvSpPr>
          <p:nvPr/>
        </p:nvSpPr>
        <p:spPr bwMode="blackWhite">
          <a:xfrm>
            <a:off x="4876800" y="1676400"/>
            <a:ext cx="3200400" cy="2635250"/>
          </a:xfrm>
          <a:prstGeom prst="rect">
            <a:avLst/>
          </a:prstGeom>
          <a:solidFill>
            <a:srgbClr val="99CCFF"/>
          </a:solidFill>
          <a:ln w="28575">
            <a:solidFill>
              <a:schemeClr val="bg2"/>
            </a:solidFill>
            <a:miter lim="800000"/>
            <a:headEnd/>
            <a:tailEnd/>
          </a:ln>
          <a:effectLst/>
        </p:spPr>
        <p:txBody>
          <a:bodyPr wrap="none" anchor="ctr"/>
          <a:lstStyle/>
          <a:p>
            <a:endParaRPr lang="en-US"/>
          </a:p>
        </p:txBody>
      </p:sp>
      <p:sp>
        <p:nvSpPr>
          <p:cNvPr id="350214" name="Rectangle 6"/>
          <p:cNvSpPr>
            <a:spLocks noChangeArrowheads="1"/>
          </p:cNvSpPr>
          <p:nvPr/>
        </p:nvSpPr>
        <p:spPr bwMode="auto">
          <a:xfrm>
            <a:off x="4876800" y="1762125"/>
            <a:ext cx="3429000" cy="2563813"/>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u="sng">
                <a:solidFill>
                  <a:srgbClr val="000000"/>
                </a:solidFill>
                <a:latin typeface="Arial" charset="0"/>
              </a:rPr>
              <a:t>Disk</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V$DATAFILE</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V$FILESTAT</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V$LOG</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V$LOG_HISTORY</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V$DBFILE</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V$TEMPFILE</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V$TEMPSEG_USAGE</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V$SEGMENT_STATISTICS</a:t>
            </a:r>
          </a:p>
        </p:txBody>
      </p:sp>
      <p:sp>
        <p:nvSpPr>
          <p:cNvPr id="350215" name="Rectangle 7"/>
          <p:cNvSpPr>
            <a:spLocks noChangeArrowheads="1"/>
          </p:cNvSpPr>
          <p:nvPr/>
        </p:nvSpPr>
        <p:spPr bwMode="blackWhite">
          <a:xfrm>
            <a:off x="4876800" y="4495800"/>
            <a:ext cx="3200400" cy="1447800"/>
          </a:xfrm>
          <a:prstGeom prst="rect">
            <a:avLst/>
          </a:prstGeom>
          <a:solidFill>
            <a:srgbClr val="CCCC99"/>
          </a:solidFill>
          <a:ln w="28575">
            <a:solidFill>
              <a:schemeClr val="bg2"/>
            </a:solidFill>
            <a:miter lim="800000"/>
            <a:headEnd/>
            <a:tailEnd/>
          </a:ln>
          <a:effectLst/>
        </p:spPr>
        <p:txBody>
          <a:bodyPr wrap="none" anchor="ctr"/>
          <a:lstStyle/>
          <a:p>
            <a:endParaRPr lang="en-US"/>
          </a:p>
        </p:txBody>
      </p:sp>
      <p:sp>
        <p:nvSpPr>
          <p:cNvPr id="350216" name="Rectangle 8"/>
          <p:cNvSpPr>
            <a:spLocks noChangeArrowheads="1"/>
          </p:cNvSpPr>
          <p:nvPr/>
        </p:nvSpPr>
        <p:spPr bwMode="auto">
          <a:xfrm>
            <a:off x="4876800" y="4495800"/>
            <a:ext cx="3429000" cy="1465263"/>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u="sng">
                <a:solidFill>
                  <a:srgbClr val="000000"/>
                </a:solidFill>
                <a:latin typeface="Arial" charset="0"/>
              </a:rPr>
              <a:t>Contention</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V$LOCK</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V$UNDOSTAT</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V$WAITSTAT</a:t>
            </a:r>
            <a:endParaRPr lang="en-US" sz="1800" b="1">
              <a:solidFill>
                <a:srgbClr val="000000"/>
              </a:solidFill>
              <a:latin typeface="Arial" charset="0"/>
            </a:endParaRPr>
          </a:p>
          <a:p>
            <a:pPr algn="l" eaLnBrk="0" hangingPunct="0">
              <a:spcBef>
                <a:spcPct val="0"/>
              </a:spcBef>
              <a:buClrTx/>
              <a:buFontTx/>
              <a:buNone/>
            </a:pPr>
            <a:r>
              <a:rPr lang="en-US" sz="1800" b="1">
                <a:solidFill>
                  <a:srgbClr val="000000"/>
                </a:solidFill>
                <a:latin typeface="Courier New" pitchFamily="49" charset="0"/>
              </a:rPr>
              <a:t>V$LATCH</a:t>
            </a:r>
          </a:p>
        </p:txBody>
      </p:sp>
      <p:sp>
        <p:nvSpPr>
          <p:cNvPr id="350217" name="Rectangle 9"/>
          <p:cNvSpPr>
            <a:spLocks noChangeArrowheads="1"/>
          </p:cNvSpPr>
          <p:nvPr/>
        </p:nvSpPr>
        <p:spPr bwMode="blackWhite">
          <a:xfrm>
            <a:off x="1143000" y="4800600"/>
            <a:ext cx="3429000" cy="1447800"/>
          </a:xfrm>
          <a:prstGeom prst="rect">
            <a:avLst/>
          </a:prstGeom>
          <a:solidFill>
            <a:srgbClr val="CCCC99"/>
          </a:solidFill>
          <a:ln w="28575">
            <a:solidFill>
              <a:schemeClr val="bg2"/>
            </a:solidFill>
            <a:miter lim="800000"/>
            <a:headEnd/>
            <a:tailEnd/>
          </a:ln>
          <a:effectLst/>
        </p:spPr>
        <p:txBody>
          <a:bodyPr wrap="none" anchor="ctr"/>
          <a:lstStyle/>
          <a:p>
            <a:pPr algn="l" defTabSz="228600" eaLnBrk="0" hangingPunct="0">
              <a:spcBef>
                <a:spcPct val="0"/>
              </a:spcBef>
              <a:buClrTx/>
              <a:buFontTx/>
              <a:buNone/>
            </a:pPr>
            <a:r>
              <a:rPr lang="en-US" sz="1800" b="1" u="sng">
                <a:solidFill>
                  <a:srgbClr val="000000"/>
                </a:solidFill>
                <a:latin typeface="Arial" charset="0"/>
              </a:rPr>
              <a:t>Memory</a:t>
            </a:r>
            <a:endParaRPr lang="en-US" sz="1800" b="1">
              <a:solidFill>
                <a:srgbClr val="000000"/>
              </a:solidFill>
              <a:latin typeface="Arial" charset="0"/>
            </a:endParaRPr>
          </a:p>
          <a:p>
            <a:pPr algn="l" defTabSz="228600" eaLnBrk="0" hangingPunct="0">
              <a:spcBef>
                <a:spcPct val="0"/>
              </a:spcBef>
              <a:buClrTx/>
              <a:buFontTx/>
              <a:buNone/>
            </a:pPr>
            <a:r>
              <a:rPr lang="en-US" sz="1800" b="1">
                <a:solidFill>
                  <a:srgbClr val="000000"/>
                </a:solidFill>
                <a:latin typeface="Courier New" pitchFamily="49" charset="0"/>
              </a:rPr>
              <a:t>V$BUFFER_POOL_STATISTICS</a:t>
            </a:r>
            <a:endParaRPr lang="en-US" sz="1800" b="1">
              <a:solidFill>
                <a:srgbClr val="000000"/>
              </a:solidFill>
              <a:latin typeface="Arial" charset="0"/>
            </a:endParaRPr>
          </a:p>
          <a:p>
            <a:pPr algn="l" defTabSz="228600" eaLnBrk="0" hangingPunct="0">
              <a:spcBef>
                <a:spcPct val="0"/>
              </a:spcBef>
              <a:buClrTx/>
              <a:buFontTx/>
              <a:buNone/>
            </a:pPr>
            <a:r>
              <a:rPr lang="en-US" sz="1800" b="1">
                <a:solidFill>
                  <a:srgbClr val="000000"/>
                </a:solidFill>
                <a:latin typeface="Courier New" pitchFamily="49" charset="0"/>
              </a:rPr>
              <a:t>V$LIBRARYCACHE</a:t>
            </a:r>
            <a:endParaRPr lang="en-US" sz="1800" b="1">
              <a:solidFill>
                <a:srgbClr val="000000"/>
              </a:solidFill>
              <a:latin typeface="Arial" charset="0"/>
            </a:endParaRPr>
          </a:p>
          <a:p>
            <a:pPr algn="l" defTabSz="228600" eaLnBrk="0" hangingPunct="0">
              <a:spcBef>
                <a:spcPct val="0"/>
              </a:spcBef>
              <a:buClrTx/>
              <a:buFontTx/>
              <a:buNone/>
            </a:pPr>
            <a:r>
              <a:rPr lang="en-US" sz="1800" b="1">
                <a:solidFill>
                  <a:srgbClr val="000000"/>
                </a:solidFill>
                <a:latin typeface="Courier New" pitchFamily="49" charset="0"/>
              </a:rPr>
              <a:t>V$SGAINFO</a:t>
            </a:r>
            <a:endParaRPr lang="en-US" sz="1800" b="1">
              <a:solidFill>
                <a:srgbClr val="000000"/>
              </a:solidFill>
              <a:latin typeface="Arial" charset="0"/>
            </a:endParaRPr>
          </a:p>
          <a:p>
            <a:pPr algn="l" defTabSz="228600" eaLnBrk="0" hangingPunct="0">
              <a:spcBef>
                <a:spcPct val="0"/>
              </a:spcBef>
              <a:buClrTx/>
              <a:buFontTx/>
              <a:buNone/>
            </a:pPr>
            <a:r>
              <a:rPr lang="en-US" sz="1800" b="1">
                <a:solidFill>
                  <a:srgbClr val="000000"/>
                </a:solidFill>
                <a:latin typeface="Courier New" pitchFamily="49" charset="0"/>
              </a:rPr>
              <a:t>V$PGASTAT</a:t>
            </a:r>
            <a:endParaRPr lang="en-US" sz="1800" b="1">
              <a:solidFill>
                <a:schemeClr val="tx1"/>
              </a:solidFill>
              <a:latin typeface="Arial"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Line 2"/>
          <p:cNvSpPr>
            <a:spLocks noChangeShapeType="1"/>
          </p:cNvSpPr>
          <p:nvPr/>
        </p:nvSpPr>
        <p:spPr bwMode="gray">
          <a:xfrm>
            <a:off x="6029325" y="3962400"/>
            <a:ext cx="447675"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52259" name="Rectangle 3"/>
          <p:cNvSpPr>
            <a:spLocks noGrp="1" noChangeArrowheads="1"/>
          </p:cNvSpPr>
          <p:nvPr>
            <p:ph type="title"/>
          </p:nvPr>
        </p:nvSpPr>
        <p:spPr/>
        <p:txBody>
          <a:bodyPr/>
          <a:lstStyle/>
          <a:p>
            <a:r>
              <a:rPr lang="en-US"/>
              <a:t>Invalid and Unusable Objects</a:t>
            </a:r>
          </a:p>
        </p:txBody>
      </p:sp>
      <p:sp>
        <p:nvSpPr>
          <p:cNvPr id="352260" name="Rectangle 4"/>
          <p:cNvSpPr>
            <a:spLocks noGrp="1" noChangeArrowheads="1"/>
          </p:cNvSpPr>
          <p:nvPr>
            <p:ph type="body" idx="1"/>
          </p:nvPr>
        </p:nvSpPr>
        <p:spPr>
          <a:xfrm>
            <a:off x="609600" y="1676400"/>
            <a:ext cx="7918450" cy="1163638"/>
          </a:xfrm>
        </p:spPr>
        <p:txBody>
          <a:bodyPr/>
          <a:lstStyle/>
          <a:p>
            <a:r>
              <a:rPr lang="en-US"/>
              <a:t>Effect on performance:</a:t>
            </a:r>
          </a:p>
          <a:p>
            <a:pPr lvl="1"/>
            <a:r>
              <a:rPr lang="en-US"/>
              <a:t>PL/SQL code objects are recompiled.</a:t>
            </a:r>
          </a:p>
          <a:p>
            <a:pPr lvl="1"/>
            <a:r>
              <a:rPr lang="en-US"/>
              <a:t>Indexes are rebuilt.</a:t>
            </a:r>
          </a:p>
        </p:txBody>
      </p:sp>
      <p:pic>
        <p:nvPicPr>
          <p:cNvPr id="352261" name="Picture 5" descr="Diagram: Hierarchy, Tree, Index"/>
          <p:cNvPicPr>
            <a:picLocks noChangeAspect="1" noChangeArrowheads="1"/>
          </p:cNvPicPr>
          <p:nvPr/>
        </p:nvPicPr>
        <p:blipFill>
          <a:blip r:embed="rId3" cstate="print"/>
          <a:srcRect/>
          <a:stretch>
            <a:fillRect/>
          </a:stretch>
        </p:blipFill>
        <p:spPr bwMode="gray">
          <a:xfrm>
            <a:off x="4953000" y="3276600"/>
            <a:ext cx="1228725" cy="1466850"/>
          </a:xfrm>
          <a:prstGeom prst="rect">
            <a:avLst/>
          </a:prstGeom>
          <a:noFill/>
        </p:spPr>
      </p:pic>
      <p:pic>
        <p:nvPicPr>
          <p:cNvPr id="352262" name="Picture 6" descr="Symbols: Red Xmark, No, Cancel"/>
          <p:cNvPicPr>
            <a:picLocks noChangeAspect="1" noChangeArrowheads="1"/>
          </p:cNvPicPr>
          <p:nvPr/>
        </p:nvPicPr>
        <p:blipFill>
          <a:blip r:embed="rId4" cstate="print"/>
          <a:srcRect/>
          <a:stretch>
            <a:fillRect/>
          </a:stretch>
        </p:blipFill>
        <p:spPr bwMode="gray">
          <a:xfrm>
            <a:off x="5229225" y="3581400"/>
            <a:ext cx="790575" cy="904875"/>
          </a:xfrm>
          <a:prstGeom prst="rect">
            <a:avLst/>
          </a:prstGeom>
          <a:noFill/>
        </p:spPr>
      </p:pic>
      <p:pic>
        <p:nvPicPr>
          <p:cNvPr id="352263" name="Picture 7" descr="DB2xDB_Icons: Document, PL/SQL Code"/>
          <p:cNvPicPr>
            <a:picLocks noChangeAspect="1" noChangeArrowheads="1"/>
          </p:cNvPicPr>
          <p:nvPr/>
        </p:nvPicPr>
        <p:blipFill>
          <a:blip r:embed="rId5" cstate="print"/>
          <a:srcRect/>
          <a:stretch>
            <a:fillRect/>
          </a:stretch>
        </p:blipFill>
        <p:spPr bwMode="gray">
          <a:xfrm>
            <a:off x="3124200" y="3505200"/>
            <a:ext cx="781050" cy="1619250"/>
          </a:xfrm>
          <a:prstGeom prst="rect">
            <a:avLst/>
          </a:prstGeom>
          <a:noFill/>
        </p:spPr>
      </p:pic>
      <p:pic>
        <p:nvPicPr>
          <p:cNvPr id="352264" name="Picture 8" descr="DB2xDB_Icons: Document, PL/SQL Code"/>
          <p:cNvPicPr>
            <a:picLocks noChangeAspect="1" noChangeArrowheads="1"/>
          </p:cNvPicPr>
          <p:nvPr/>
        </p:nvPicPr>
        <p:blipFill>
          <a:blip r:embed="rId5" cstate="print"/>
          <a:srcRect/>
          <a:stretch>
            <a:fillRect/>
          </a:stretch>
        </p:blipFill>
        <p:spPr bwMode="gray">
          <a:xfrm>
            <a:off x="2209800" y="3962400"/>
            <a:ext cx="781050" cy="1619250"/>
          </a:xfrm>
          <a:prstGeom prst="rect">
            <a:avLst/>
          </a:prstGeom>
          <a:noFill/>
        </p:spPr>
      </p:pic>
      <p:pic>
        <p:nvPicPr>
          <p:cNvPr id="352265" name="Picture 9" descr="Symbols: Red Xmark, No, Cancel"/>
          <p:cNvPicPr>
            <a:picLocks noChangeAspect="1" noChangeArrowheads="1"/>
          </p:cNvPicPr>
          <p:nvPr/>
        </p:nvPicPr>
        <p:blipFill>
          <a:blip r:embed="rId6" cstate="print"/>
          <a:srcRect/>
          <a:stretch>
            <a:fillRect/>
          </a:stretch>
        </p:blipFill>
        <p:spPr bwMode="gray">
          <a:xfrm>
            <a:off x="2133600" y="4572000"/>
            <a:ext cx="790575" cy="904875"/>
          </a:xfrm>
          <a:prstGeom prst="rect">
            <a:avLst/>
          </a:prstGeom>
          <a:noFill/>
        </p:spPr>
      </p:pic>
      <p:pic>
        <p:nvPicPr>
          <p:cNvPr id="352266" name="Picture 10" descr="Concept: Rollback"/>
          <p:cNvPicPr>
            <a:picLocks noChangeAspect="1" noChangeArrowheads="1"/>
          </p:cNvPicPr>
          <p:nvPr/>
        </p:nvPicPr>
        <p:blipFill>
          <a:blip r:embed="rId7" cstate="print"/>
          <a:srcRect/>
          <a:stretch>
            <a:fillRect/>
          </a:stretch>
        </p:blipFill>
        <p:spPr bwMode="gray">
          <a:xfrm>
            <a:off x="2590800" y="3276600"/>
            <a:ext cx="847725" cy="809625"/>
          </a:xfrm>
          <a:prstGeom prst="rect">
            <a:avLst/>
          </a:prstGeom>
          <a:noFill/>
        </p:spPr>
      </p:pic>
      <p:pic>
        <p:nvPicPr>
          <p:cNvPr id="352267" name="Picture 11" descr="coordinator"/>
          <p:cNvPicPr>
            <a:picLocks noChangeAspect="1" noChangeArrowheads="1"/>
          </p:cNvPicPr>
          <p:nvPr/>
        </p:nvPicPr>
        <p:blipFill>
          <a:blip r:embed="rId8" cstate="print"/>
          <a:srcRect/>
          <a:stretch>
            <a:fillRect/>
          </a:stretch>
        </p:blipFill>
        <p:spPr bwMode="gray">
          <a:xfrm>
            <a:off x="3886200" y="4953000"/>
            <a:ext cx="1320800" cy="1311275"/>
          </a:xfrm>
          <a:prstGeom prst="rect">
            <a:avLst/>
          </a:prstGeom>
          <a:noFill/>
        </p:spPr>
      </p:pic>
      <p:pic>
        <p:nvPicPr>
          <p:cNvPr id="352268" name="Picture 12" descr="Diagram: Hierarchy, Tree, Index"/>
          <p:cNvPicPr>
            <a:picLocks noChangeAspect="1" noChangeArrowheads="1"/>
          </p:cNvPicPr>
          <p:nvPr/>
        </p:nvPicPr>
        <p:blipFill>
          <a:blip r:embed="rId3" cstate="print"/>
          <a:srcRect/>
          <a:stretch>
            <a:fillRect/>
          </a:stretch>
        </p:blipFill>
        <p:spPr bwMode="gray">
          <a:xfrm>
            <a:off x="6019800" y="3714750"/>
            <a:ext cx="1228725" cy="1466850"/>
          </a:xfrm>
          <a:prstGeom prst="rect">
            <a:avLst/>
          </a:prstGeom>
          <a:noFill/>
        </p:spPr>
      </p:pic>
      <p:sp>
        <p:nvSpPr>
          <p:cNvPr id="352269" name="Text Box 13"/>
          <p:cNvSpPr txBox="1">
            <a:spLocks noChangeArrowheads="1"/>
          </p:cNvSpPr>
          <p:nvPr/>
        </p:nvSpPr>
        <p:spPr bwMode="gray">
          <a:xfrm>
            <a:off x="7277100" y="381000"/>
            <a:ext cx="1503363" cy="1397000"/>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chemeClr val="folHlink"/>
                </a:solidFill>
                <a:latin typeface="Arial" charset="0"/>
              </a:rPr>
              <a:t>	Perf Mon</a:t>
            </a:r>
          </a:p>
          <a:p>
            <a:pPr algn="l" defTabSz="228600">
              <a:spcBef>
                <a:spcPct val="0"/>
              </a:spcBef>
            </a:pPr>
            <a:r>
              <a:rPr lang="en-US" sz="1400" b="1">
                <a:solidFill>
                  <a:schemeClr val="folHlink"/>
                </a:solidFill>
                <a:latin typeface="Arial" charset="0"/>
              </a:rPr>
              <a:t>	Tuning Adv</a:t>
            </a:r>
          </a:p>
          <a:p>
            <a:pPr algn="l" defTabSz="228600">
              <a:spcBef>
                <a:spcPct val="0"/>
              </a:spcBef>
            </a:pPr>
            <a:r>
              <a:rPr lang="en-US" sz="1400" b="1">
                <a:solidFill>
                  <a:schemeClr val="folHlink"/>
                </a:solidFill>
                <a:latin typeface="Arial" charset="0"/>
              </a:rPr>
              <a:t>	Access Adv</a:t>
            </a:r>
          </a:p>
          <a:p>
            <a:pPr algn="l" defTabSz="228600">
              <a:spcBef>
                <a:spcPct val="0"/>
              </a:spcBef>
            </a:pPr>
            <a:r>
              <a:rPr lang="en-US" sz="1400" b="1">
                <a:solidFill>
                  <a:schemeClr val="folHlink"/>
                </a:solidFill>
                <a:latin typeface="Arial" charset="0"/>
              </a:rPr>
              <a:t>	Memory</a:t>
            </a:r>
          </a:p>
          <a:p>
            <a:pPr algn="l" defTabSz="228600">
              <a:spcBef>
                <a:spcPct val="0"/>
              </a:spcBef>
            </a:pPr>
            <a:r>
              <a:rPr lang="en-US" sz="1400" b="1">
                <a:solidFill>
                  <a:schemeClr val="folHlink"/>
                </a:solidFill>
                <a:latin typeface="Arial" charset="0"/>
              </a:rPr>
              <a:t>	Stats</a:t>
            </a:r>
          </a:p>
          <a:p>
            <a:pPr algn="l" defTabSz="228600">
              <a:spcBef>
                <a:spcPct val="0"/>
              </a:spcBef>
            </a:pPr>
            <a:r>
              <a:rPr lang="en-US" sz="1400" b="1">
                <a:solidFill>
                  <a:srgbClr val="0000FF"/>
                </a:solidFill>
                <a:latin typeface="Arial" charset="0"/>
              </a:rPr>
              <a:t>&gt;	Invalid Obj</a:t>
            </a:r>
            <a:endParaRPr lang="en-US" sz="1400" b="1">
              <a:solidFill>
                <a:schemeClr val="tx1"/>
              </a:solidFill>
              <a:latin typeface="Arial"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Rectangle 4"/>
          <p:cNvSpPr>
            <a:spLocks noGrp="1" noChangeArrowheads="1"/>
          </p:cNvSpPr>
          <p:nvPr>
            <p:ph type="title"/>
          </p:nvPr>
        </p:nvSpPr>
        <p:spPr/>
        <p:txBody>
          <a:bodyPr/>
          <a:lstStyle/>
          <a:p>
            <a:r>
              <a:rPr lang="en-US"/>
              <a:t>Objectives</a:t>
            </a:r>
          </a:p>
        </p:txBody>
      </p:sp>
      <p:sp>
        <p:nvSpPr>
          <p:cNvPr id="305157" name="Rectangle 5"/>
          <p:cNvSpPr>
            <a:spLocks noGrp="1" noChangeArrowheads="1"/>
          </p:cNvSpPr>
          <p:nvPr>
            <p:ph type="body" idx="1"/>
          </p:nvPr>
        </p:nvSpPr>
        <p:spPr>
          <a:xfrm>
            <a:off x="609600" y="1676400"/>
            <a:ext cx="7918450" cy="2368550"/>
          </a:xfrm>
        </p:spPr>
        <p:txBody>
          <a:bodyPr/>
          <a:lstStyle/>
          <a:p>
            <a:r>
              <a:rPr lang="en-US"/>
              <a:t>After completing this lesson, you should be able to:</a:t>
            </a:r>
          </a:p>
          <a:p>
            <a:pPr lvl="1"/>
            <a:r>
              <a:rPr lang="en-US"/>
              <a:t>Use Enterprise Manager to monitor performance</a:t>
            </a:r>
          </a:p>
          <a:p>
            <a:pPr lvl="1"/>
            <a:r>
              <a:rPr lang="en-US"/>
              <a:t>Use Automatic Memory Management (AMM)</a:t>
            </a:r>
          </a:p>
          <a:p>
            <a:pPr lvl="1"/>
            <a:r>
              <a:rPr lang="en-US"/>
              <a:t>Use the Memory Advisor to size memory buffers</a:t>
            </a:r>
          </a:p>
          <a:p>
            <a:pPr lvl="1"/>
            <a:r>
              <a:rPr lang="en-US"/>
              <a:t>View performance-related dynamic views</a:t>
            </a:r>
          </a:p>
          <a:p>
            <a:pPr lvl="1"/>
            <a:r>
              <a:rPr lang="en-US"/>
              <a:t>Troubleshoot invalid and unusable objects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en-US"/>
              <a:t>Invalid and Unusable Objects </a:t>
            </a:r>
            <a:br>
              <a:rPr lang="en-US" altLang="en-US"/>
            </a:br>
            <a:r>
              <a:rPr lang="en-US" altLang="en-US"/>
              <a:t>Full Notes Page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type="title"/>
          </p:nvPr>
        </p:nvSpPr>
        <p:spPr/>
        <p:txBody>
          <a:bodyPr/>
          <a:lstStyle/>
          <a:p>
            <a:r>
              <a:rPr lang="en-US"/>
              <a:t>Summary</a:t>
            </a:r>
          </a:p>
        </p:txBody>
      </p:sp>
      <p:sp>
        <p:nvSpPr>
          <p:cNvPr id="356357" name="Rectangle 5"/>
          <p:cNvSpPr>
            <a:spLocks noGrp="1" noChangeArrowheads="1"/>
          </p:cNvSpPr>
          <p:nvPr>
            <p:ph type="body" idx="1"/>
          </p:nvPr>
        </p:nvSpPr>
        <p:spPr>
          <a:xfrm>
            <a:off x="609600" y="1676400"/>
            <a:ext cx="7918450" cy="2368550"/>
          </a:xfrm>
        </p:spPr>
        <p:txBody>
          <a:bodyPr/>
          <a:lstStyle/>
          <a:p>
            <a:r>
              <a:rPr lang="en-US"/>
              <a:t>In this lesson, you should have learned how to:</a:t>
            </a:r>
          </a:p>
          <a:p>
            <a:pPr lvl="1"/>
            <a:r>
              <a:rPr lang="en-US"/>
              <a:t>Use Enterprise Manager to monitor performance</a:t>
            </a:r>
          </a:p>
          <a:p>
            <a:pPr lvl="1"/>
            <a:r>
              <a:rPr lang="en-US"/>
              <a:t>Use Automatic Memory Management</a:t>
            </a:r>
          </a:p>
          <a:p>
            <a:pPr lvl="1"/>
            <a:r>
              <a:rPr lang="en-US"/>
              <a:t>Use the Memory Advisor to size memory buffers</a:t>
            </a:r>
          </a:p>
          <a:p>
            <a:pPr lvl="1"/>
            <a:r>
              <a:rPr lang="en-US"/>
              <a:t>View performance-related dynamic views</a:t>
            </a:r>
          </a:p>
          <a:p>
            <a:pPr lvl="1"/>
            <a:r>
              <a:rPr lang="en-US"/>
              <a:t>Troubleshoot invalid and unusable objects</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4" name="Rectangle 4"/>
          <p:cNvSpPr>
            <a:spLocks noGrp="1" noChangeArrowheads="1"/>
          </p:cNvSpPr>
          <p:nvPr>
            <p:ph type="title"/>
          </p:nvPr>
        </p:nvSpPr>
        <p:spPr/>
        <p:txBody>
          <a:bodyPr/>
          <a:lstStyle/>
          <a:p>
            <a:r>
              <a:rPr lang="en-US"/>
              <a:t>Practice 13 Overview:</a:t>
            </a:r>
            <a:br>
              <a:rPr lang="en-US"/>
            </a:br>
            <a:r>
              <a:rPr lang="en-US"/>
              <a:t>Monitoring and Improving Performance</a:t>
            </a:r>
          </a:p>
        </p:txBody>
      </p:sp>
      <p:sp>
        <p:nvSpPr>
          <p:cNvPr id="358405" name="Rectangle 5"/>
          <p:cNvSpPr>
            <a:spLocks noGrp="1" noChangeArrowheads="1"/>
          </p:cNvSpPr>
          <p:nvPr>
            <p:ph type="body" idx="1"/>
          </p:nvPr>
        </p:nvSpPr>
        <p:spPr>
          <a:xfrm>
            <a:off x="609600" y="1676400"/>
            <a:ext cx="7918450" cy="1163638"/>
          </a:xfrm>
        </p:spPr>
        <p:txBody>
          <a:bodyPr/>
          <a:lstStyle/>
          <a:p>
            <a:r>
              <a:rPr lang="en-US"/>
              <a:t>This practice covers the following topics:</a:t>
            </a:r>
          </a:p>
          <a:p>
            <a:pPr lvl="1"/>
            <a:r>
              <a:rPr lang="en-US"/>
              <a:t>Detecting and repairing unusable indexes</a:t>
            </a:r>
          </a:p>
          <a:p>
            <a:pPr lvl="1"/>
            <a:r>
              <a:rPr lang="en-US"/>
              <a:t>Using the Performance page in Enterprise Manager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t>Performance Monitoring</a:t>
            </a:r>
          </a:p>
        </p:txBody>
      </p:sp>
      <p:grpSp>
        <p:nvGrpSpPr>
          <p:cNvPr id="307203" name="Group 3"/>
          <p:cNvGrpSpPr>
            <a:grpSpLocks/>
          </p:cNvGrpSpPr>
          <p:nvPr/>
        </p:nvGrpSpPr>
        <p:grpSpPr bwMode="auto">
          <a:xfrm>
            <a:off x="533400" y="1600200"/>
            <a:ext cx="7239000" cy="4529138"/>
            <a:chOff x="960" y="684"/>
            <a:chExt cx="532" cy="412"/>
          </a:xfrm>
        </p:grpSpPr>
        <p:sp>
          <p:nvSpPr>
            <p:cNvPr id="307204"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307205"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307206"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sp>
        <p:nvSpPr>
          <p:cNvPr id="307207" name="Cloud"/>
          <p:cNvSpPr>
            <a:spLocks noChangeAspect="1" noEditPoints="1" noChangeArrowheads="1"/>
          </p:cNvSpPr>
          <p:nvPr/>
        </p:nvSpPr>
        <p:spPr bwMode="gray">
          <a:xfrm>
            <a:off x="3060700" y="1676400"/>
            <a:ext cx="2124075" cy="11747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rgbClr val="000000"/>
            </a:solidFill>
            <a:miter lim="800000"/>
            <a:headEnd/>
            <a:tailEnd/>
          </a:ln>
          <a:effectLst/>
        </p:spPr>
        <p:txBody>
          <a:bodyPr lIns="27432" rIns="27432"/>
          <a:lstStyle/>
          <a:p>
            <a:pPr eaLnBrk="0" hangingPunct="0">
              <a:lnSpc>
                <a:spcPct val="90000"/>
              </a:lnSpc>
              <a:spcBef>
                <a:spcPct val="0"/>
              </a:spcBef>
              <a:buClrTx/>
              <a:buFontTx/>
              <a:buNone/>
            </a:pPr>
            <a:r>
              <a:rPr lang="en-US" sz="1800" b="1">
                <a:solidFill>
                  <a:schemeClr val="tx1"/>
                </a:solidFill>
                <a:latin typeface="Arial" charset="0"/>
              </a:rPr>
              <a:t>Memory </a:t>
            </a:r>
          </a:p>
          <a:p>
            <a:pPr eaLnBrk="0" hangingPunct="0">
              <a:lnSpc>
                <a:spcPct val="90000"/>
              </a:lnSpc>
              <a:spcBef>
                <a:spcPct val="0"/>
              </a:spcBef>
              <a:buClrTx/>
              <a:buFontTx/>
              <a:buNone/>
            </a:pPr>
            <a:r>
              <a:rPr lang="en-US" sz="1800" b="1">
                <a:solidFill>
                  <a:schemeClr val="tx1"/>
                </a:solidFill>
                <a:latin typeface="Arial" charset="0"/>
              </a:rPr>
              <a:t>allocation</a:t>
            </a:r>
          </a:p>
          <a:p>
            <a:pPr eaLnBrk="0" hangingPunct="0">
              <a:lnSpc>
                <a:spcPct val="90000"/>
              </a:lnSpc>
              <a:spcBef>
                <a:spcPct val="0"/>
              </a:spcBef>
              <a:buClrTx/>
              <a:buFontTx/>
              <a:buNone/>
            </a:pPr>
            <a:r>
              <a:rPr lang="en-US" sz="1800" b="1">
                <a:solidFill>
                  <a:schemeClr val="tx1"/>
                </a:solidFill>
                <a:latin typeface="Arial" charset="0"/>
              </a:rPr>
              <a:t>issues</a:t>
            </a:r>
          </a:p>
        </p:txBody>
      </p:sp>
      <p:sp>
        <p:nvSpPr>
          <p:cNvPr id="307208" name="Cloud"/>
          <p:cNvSpPr>
            <a:spLocks noChangeAspect="1" noEditPoints="1" noChangeArrowheads="1"/>
          </p:cNvSpPr>
          <p:nvPr/>
        </p:nvSpPr>
        <p:spPr bwMode="auto">
          <a:xfrm>
            <a:off x="596900" y="2738438"/>
            <a:ext cx="2227263" cy="1187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rgbClr val="000000"/>
            </a:solidFill>
            <a:miter lim="800000"/>
            <a:headEnd/>
            <a:tailEnd/>
          </a:ln>
          <a:effectLst/>
        </p:spPr>
        <p:txBody>
          <a:bodyPr lIns="27432" rIns="27432"/>
          <a:lstStyle/>
          <a:p>
            <a:pPr eaLnBrk="0" hangingPunct="0">
              <a:lnSpc>
                <a:spcPct val="90000"/>
              </a:lnSpc>
              <a:spcBef>
                <a:spcPct val="0"/>
              </a:spcBef>
              <a:buClrTx/>
              <a:buFontTx/>
              <a:buNone/>
            </a:pPr>
            <a:r>
              <a:rPr lang="en-US" sz="1800" b="1">
                <a:solidFill>
                  <a:schemeClr val="tx1"/>
                </a:solidFill>
                <a:latin typeface="Arial" charset="0"/>
              </a:rPr>
              <a:t>Input/output</a:t>
            </a:r>
          </a:p>
          <a:p>
            <a:pPr eaLnBrk="0" hangingPunct="0">
              <a:lnSpc>
                <a:spcPct val="90000"/>
              </a:lnSpc>
              <a:spcBef>
                <a:spcPct val="0"/>
              </a:spcBef>
              <a:buClrTx/>
              <a:buFontTx/>
              <a:buNone/>
            </a:pPr>
            <a:r>
              <a:rPr lang="en-US" sz="1800" b="1">
                <a:solidFill>
                  <a:schemeClr val="tx1"/>
                </a:solidFill>
                <a:latin typeface="Arial" charset="0"/>
              </a:rPr>
              <a:t>device</a:t>
            </a:r>
          </a:p>
          <a:p>
            <a:pPr eaLnBrk="0" hangingPunct="0">
              <a:lnSpc>
                <a:spcPct val="90000"/>
              </a:lnSpc>
              <a:spcBef>
                <a:spcPct val="0"/>
              </a:spcBef>
              <a:buClrTx/>
              <a:buFontTx/>
              <a:buNone/>
            </a:pPr>
            <a:r>
              <a:rPr lang="en-US" sz="1800" b="1">
                <a:solidFill>
                  <a:schemeClr val="tx1"/>
                </a:solidFill>
                <a:latin typeface="Arial" charset="0"/>
              </a:rPr>
              <a:t>contention</a:t>
            </a:r>
          </a:p>
        </p:txBody>
      </p:sp>
      <p:sp>
        <p:nvSpPr>
          <p:cNvPr id="307209" name="Cloud"/>
          <p:cNvSpPr>
            <a:spLocks noChangeAspect="1" noEditPoints="1" noChangeArrowheads="1"/>
          </p:cNvSpPr>
          <p:nvPr/>
        </p:nvSpPr>
        <p:spPr bwMode="auto">
          <a:xfrm>
            <a:off x="635000" y="4300538"/>
            <a:ext cx="2139950" cy="11747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rgbClr val="000000"/>
            </a:solidFill>
            <a:miter lim="800000"/>
            <a:headEnd/>
            <a:tailEnd/>
          </a:ln>
          <a:effectLst/>
        </p:spPr>
        <p:txBody>
          <a:bodyPr lIns="27432" rIns="27432"/>
          <a:lstStyle/>
          <a:p>
            <a:pPr eaLnBrk="0" hangingPunct="0">
              <a:lnSpc>
                <a:spcPct val="90000"/>
              </a:lnSpc>
              <a:spcBef>
                <a:spcPct val="0"/>
              </a:spcBef>
              <a:buClrTx/>
              <a:buFontTx/>
              <a:buNone/>
            </a:pPr>
            <a:r>
              <a:rPr lang="en-US" sz="1800" b="1">
                <a:solidFill>
                  <a:schemeClr val="tx1"/>
                </a:solidFill>
                <a:latin typeface="Arial" charset="0"/>
              </a:rPr>
              <a:t>Application </a:t>
            </a:r>
          </a:p>
          <a:p>
            <a:pPr eaLnBrk="0" hangingPunct="0">
              <a:lnSpc>
                <a:spcPct val="90000"/>
              </a:lnSpc>
              <a:spcBef>
                <a:spcPct val="0"/>
              </a:spcBef>
              <a:buClrTx/>
              <a:buFontTx/>
              <a:buNone/>
            </a:pPr>
            <a:r>
              <a:rPr lang="en-US" sz="1800" b="1">
                <a:solidFill>
                  <a:schemeClr val="tx1"/>
                </a:solidFill>
                <a:latin typeface="Arial" charset="0"/>
              </a:rPr>
              <a:t>code problems</a:t>
            </a:r>
          </a:p>
        </p:txBody>
      </p:sp>
      <p:sp>
        <p:nvSpPr>
          <p:cNvPr id="307210" name="Cloud"/>
          <p:cNvSpPr>
            <a:spLocks noChangeAspect="1" noEditPoints="1" noChangeArrowheads="1"/>
          </p:cNvSpPr>
          <p:nvPr/>
        </p:nvSpPr>
        <p:spPr bwMode="gray">
          <a:xfrm>
            <a:off x="5422900" y="2725738"/>
            <a:ext cx="2181225" cy="11747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rgbClr val="000000"/>
            </a:solidFill>
            <a:miter lim="800000"/>
            <a:headEnd/>
            <a:tailEnd/>
          </a:ln>
          <a:effectLst/>
        </p:spPr>
        <p:txBody>
          <a:bodyPr lIns="27432" rIns="27432" anchor="ctr"/>
          <a:lstStyle/>
          <a:p>
            <a:pPr eaLnBrk="0" hangingPunct="0">
              <a:lnSpc>
                <a:spcPct val="90000"/>
              </a:lnSpc>
              <a:spcBef>
                <a:spcPct val="0"/>
              </a:spcBef>
              <a:buClrTx/>
              <a:buFontTx/>
              <a:buNone/>
            </a:pPr>
            <a:r>
              <a:rPr lang="en-US" sz="1800" b="1">
                <a:solidFill>
                  <a:schemeClr val="tx1"/>
                </a:solidFill>
                <a:latin typeface="Arial" charset="0"/>
              </a:rPr>
              <a:t>Resource</a:t>
            </a:r>
          </a:p>
          <a:p>
            <a:pPr eaLnBrk="0" hangingPunct="0">
              <a:lnSpc>
                <a:spcPct val="90000"/>
              </a:lnSpc>
              <a:spcBef>
                <a:spcPct val="0"/>
              </a:spcBef>
              <a:buClrTx/>
              <a:buFontTx/>
              <a:buNone/>
            </a:pPr>
            <a:r>
              <a:rPr lang="en-US" sz="1800" b="1">
                <a:solidFill>
                  <a:schemeClr val="tx1"/>
                </a:solidFill>
                <a:latin typeface="Arial" charset="0"/>
              </a:rPr>
              <a:t>contention</a:t>
            </a:r>
          </a:p>
        </p:txBody>
      </p:sp>
      <p:sp>
        <p:nvSpPr>
          <p:cNvPr id="307211" name="Cloud"/>
          <p:cNvSpPr>
            <a:spLocks noChangeAspect="1" noEditPoints="1" noChangeArrowheads="1"/>
          </p:cNvSpPr>
          <p:nvPr/>
        </p:nvSpPr>
        <p:spPr bwMode="gray">
          <a:xfrm>
            <a:off x="5448300" y="4249738"/>
            <a:ext cx="2127250" cy="11747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rgbClr val="000000"/>
            </a:solidFill>
            <a:miter lim="800000"/>
            <a:headEnd/>
            <a:tailEnd/>
          </a:ln>
          <a:effectLst/>
        </p:spPr>
        <p:txBody>
          <a:bodyPr lIns="27432" rIns="27432" anchor="ctr"/>
          <a:lstStyle/>
          <a:p>
            <a:pPr eaLnBrk="0" hangingPunct="0">
              <a:lnSpc>
                <a:spcPct val="90000"/>
              </a:lnSpc>
              <a:spcBef>
                <a:spcPct val="0"/>
              </a:spcBef>
              <a:buClrTx/>
              <a:buFontTx/>
              <a:buNone/>
            </a:pPr>
            <a:r>
              <a:rPr lang="en-US" sz="1800" b="1">
                <a:solidFill>
                  <a:schemeClr val="tx1"/>
                </a:solidFill>
                <a:latin typeface="Arial" charset="0"/>
              </a:rPr>
              <a:t>Network </a:t>
            </a:r>
          </a:p>
          <a:p>
            <a:pPr eaLnBrk="0" hangingPunct="0">
              <a:lnSpc>
                <a:spcPct val="90000"/>
              </a:lnSpc>
              <a:spcBef>
                <a:spcPct val="0"/>
              </a:spcBef>
              <a:buClrTx/>
              <a:buFontTx/>
              <a:buNone/>
            </a:pPr>
            <a:r>
              <a:rPr lang="en-US" sz="1800" b="1">
                <a:solidFill>
                  <a:schemeClr val="tx1"/>
                </a:solidFill>
                <a:latin typeface="Arial" charset="0"/>
              </a:rPr>
              <a:t>bottlenecks</a:t>
            </a:r>
          </a:p>
        </p:txBody>
      </p:sp>
      <p:pic>
        <p:nvPicPr>
          <p:cNvPr id="307212" name="Picture 12" descr="coordinator"/>
          <p:cNvPicPr>
            <a:picLocks noChangeAspect="1" noChangeArrowheads="1"/>
          </p:cNvPicPr>
          <p:nvPr/>
        </p:nvPicPr>
        <p:blipFill>
          <a:blip r:embed="rId3" cstate="print"/>
          <a:srcRect/>
          <a:stretch>
            <a:fillRect/>
          </a:stretch>
        </p:blipFill>
        <p:spPr bwMode="gray">
          <a:xfrm>
            <a:off x="3467100" y="3495675"/>
            <a:ext cx="1320800" cy="1311275"/>
          </a:xfrm>
          <a:prstGeom prst="rect">
            <a:avLst/>
          </a:prstGeom>
          <a:noFill/>
        </p:spPr>
      </p:pic>
      <p:sp>
        <p:nvSpPr>
          <p:cNvPr id="307213" name="Rectangle 13"/>
          <p:cNvSpPr>
            <a:spLocks noChangeArrowheads="1"/>
          </p:cNvSpPr>
          <p:nvPr/>
        </p:nvSpPr>
        <p:spPr bwMode="auto">
          <a:xfrm>
            <a:off x="3763963" y="4687888"/>
            <a:ext cx="88900" cy="88900"/>
          </a:xfrm>
          <a:prstGeom prst="rect">
            <a:avLst/>
          </a:prstGeom>
          <a:noFill/>
          <a:ln w="28575">
            <a:noFill/>
            <a:miter lim="800000"/>
            <a:headEnd type="none" w="sm" len="sm"/>
            <a:tailEnd type="none" w="sm" len="sm"/>
          </a:ln>
          <a:effectLst/>
        </p:spPr>
        <p:txBody>
          <a:bodyPr wrap="none" anchor="ctr"/>
          <a:lstStyle/>
          <a:p>
            <a:endParaRPr lang="en-US"/>
          </a:p>
        </p:txBody>
      </p:sp>
      <p:sp>
        <p:nvSpPr>
          <p:cNvPr id="307214" name="Rectangle 14"/>
          <p:cNvSpPr>
            <a:spLocks noChangeArrowheads="1"/>
          </p:cNvSpPr>
          <p:nvPr/>
        </p:nvSpPr>
        <p:spPr bwMode="auto">
          <a:xfrm>
            <a:off x="4424363" y="4700588"/>
            <a:ext cx="88900" cy="88900"/>
          </a:xfrm>
          <a:prstGeom prst="rect">
            <a:avLst/>
          </a:prstGeom>
          <a:noFill/>
          <a:ln w="28575">
            <a:noFill/>
            <a:miter lim="800000"/>
            <a:headEnd type="none" w="sm" len="sm"/>
            <a:tailEnd type="none" w="sm" len="sm"/>
          </a:ln>
          <a:effectLst/>
        </p:spPr>
        <p:txBody>
          <a:bodyPr wrap="none" anchor="ctr"/>
          <a:lstStyle/>
          <a:p>
            <a:endParaRPr lang="en-US"/>
          </a:p>
        </p:txBody>
      </p:sp>
      <p:cxnSp>
        <p:nvCxnSpPr>
          <p:cNvPr id="307215" name="AutoShape 15"/>
          <p:cNvCxnSpPr>
            <a:cxnSpLocks noChangeShapeType="1"/>
            <a:stCxn id="307213" idx="2"/>
            <a:endCxn id="307209" idx="1"/>
          </p:cNvCxnSpPr>
          <p:nvPr/>
        </p:nvCxnSpPr>
        <p:spPr bwMode="auto">
          <a:xfrm rot="5400000">
            <a:off x="2401094" y="4080669"/>
            <a:ext cx="711200" cy="2103438"/>
          </a:xfrm>
          <a:prstGeom prst="bentConnector3">
            <a:avLst>
              <a:gd name="adj1" fmla="val 130356"/>
            </a:avLst>
          </a:prstGeom>
          <a:noFill/>
          <a:ln w="28575">
            <a:solidFill>
              <a:schemeClr val="tx1"/>
            </a:solidFill>
            <a:miter lim="800000"/>
            <a:headEnd type="triangle" w="sm" len="sm"/>
            <a:tailEnd type="triangle" w="sm" len="sm"/>
          </a:ln>
          <a:effectLst/>
        </p:spPr>
      </p:cxnSp>
      <p:cxnSp>
        <p:nvCxnSpPr>
          <p:cNvPr id="307216" name="AutoShape 16"/>
          <p:cNvCxnSpPr>
            <a:cxnSpLocks noChangeShapeType="1"/>
            <a:stCxn id="307214" idx="2"/>
            <a:endCxn id="307211" idx="1"/>
          </p:cNvCxnSpPr>
          <p:nvPr/>
        </p:nvCxnSpPr>
        <p:spPr bwMode="auto">
          <a:xfrm rot="16200000" flipH="1">
            <a:off x="5166519" y="4091782"/>
            <a:ext cx="647700" cy="2043112"/>
          </a:xfrm>
          <a:prstGeom prst="bentConnector3">
            <a:avLst>
              <a:gd name="adj1" fmla="val 133333"/>
            </a:avLst>
          </a:prstGeom>
          <a:noFill/>
          <a:ln w="28575">
            <a:solidFill>
              <a:schemeClr val="tx1"/>
            </a:solidFill>
            <a:miter lim="800000"/>
            <a:headEnd type="triangle" w="sm" len="sm"/>
            <a:tailEnd type="triangle" w="sm" len="sm"/>
          </a:ln>
          <a:effectLst/>
        </p:spPr>
      </p:cxnSp>
      <p:cxnSp>
        <p:nvCxnSpPr>
          <p:cNvPr id="307217" name="AutoShape 17"/>
          <p:cNvCxnSpPr>
            <a:cxnSpLocks noChangeShapeType="1"/>
            <a:stCxn id="0" idx="1"/>
            <a:endCxn id="307208" idx="2"/>
          </p:cNvCxnSpPr>
          <p:nvPr/>
        </p:nvCxnSpPr>
        <p:spPr bwMode="auto">
          <a:xfrm rot="10800000">
            <a:off x="2836863" y="3332163"/>
            <a:ext cx="630237" cy="819150"/>
          </a:xfrm>
          <a:prstGeom prst="bentConnector3">
            <a:avLst>
              <a:gd name="adj1" fmla="val 50880"/>
            </a:avLst>
          </a:prstGeom>
          <a:noFill/>
          <a:ln w="28575">
            <a:solidFill>
              <a:schemeClr val="tx1"/>
            </a:solidFill>
            <a:miter lim="800000"/>
            <a:headEnd type="triangle" w="sm" len="sm"/>
            <a:tailEnd type="triangle" w="sm" len="sm"/>
          </a:ln>
          <a:effectLst/>
        </p:spPr>
      </p:cxnSp>
      <p:cxnSp>
        <p:nvCxnSpPr>
          <p:cNvPr id="307218" name="AutoShape 18"/>
          <p:cNvCxnSpPr>
            <a:cxnSpLocks noChangeShapeType="1"/>
            <a:stCxn id="0" idx="3"/>
            <a:endCxn id="307210" idx="0"/>
          </p:cNvCxnSpPr>
          <p:nvPr/>
        </p:nvCxnSpPr>
        <p:spPr bwMode="auto">
          <a:xfrm flipV="1">
            <a:off x="4787900" y="3313113"/>
            <a:ext cx="627063" cy="838200"/>
          </a:xfrm>
          <a:prstGeom prst="bentConnector3">
            <a:avLst>
              <a:gd name="adj1" fmla="val 50634"/>
            </a:avLst>
          </a:prstGeom>
          <a:noFill/>
          <a:ln w="28575">
            <a:solidFill>
              <a:schemeClr val="tx1"/>
            </a:solidFill>
            <a:miter lim="800000"/>
            <a:headEnd type="triangle" w="sm" len="sm"/>
            <a:tailEnd type="triangle" w="sm" len="sm"/>
          </a:ln>
          <a:effectLst/>
        </p:spPr>
      </p:cxnSp>
      <p:cxnSp>
        <p:nvCxnSpPr>
          <p:cNvPr id="307219" name="AutoShape 19"/>
          <p:cNvCxnSpPr>
            <a:cxnSpLocks noChangeShapeType="1"/>
            <a:stCxn id="0" idx="0"/>
            <a:endCxn id="307207" idx="1"/>
          </p:cNvCxnSpPr>
          <p:nvPr/>
        </p:nvCxnSpPr>
        <p:spPr bwMode="auto">
          <a:xfrm rot="5400000" flipH="1">
            <a:off x="3809206" y="3177382"/>
            <a:ext cx="631825" cy="4762"/>
          </a:xfrm>
          <a:prstGeom prst="bentConnector3">
            <a:avLst>
              <a:gd name="adj1" fmla="val 51005"/>
            </a:avLst>
          </a:prstGeom>
          <a:noFill/>
          <a:ln w="28575">
            <a:solidFill>
              <a:schemeClr val="tx1"/>
            </a:solidFill>
            <a:miter lim="800000"/>
            <a:headEnd type="triangle" w="sm" len="sm"/>
            <a:tailEnd type="triangle" w="sm" len="sm"/>
          </a:ln>
          <a:effectLst/>
        </p:spPr>
      </p:cxnSp>
      <p:sp>
        <p:nvSpPr>
          <p:cNvPr id="307220" name="Text Box 20"/>
          <p:cNvSpPr txBox="1">
            <a:spLocks noChangeArrowheads="1"/>
          </p:cNvSpPr>
          <p:nvPr/>
        </p:nvSpPr>
        <p:spPr bwMode="auto">
          <a:xfrm>
            <a:off x="3668713" y="3625850"/>
            <a:ext cx="387350" cy="579438"/>
          </a:xfrm>
          <a:prstGeom prst="rect">
            <a:avLst/>
          </a:prstGeom>
          <a:noFill/>
          <a:ln w="28575">
            <a:noFill/>
            <a:miter lim="800000"/>
            <a:headEnd type="none" w="sm" len="sm"/>
            <a:tailEnd type="none" w="sm" len="sm"/>
          </a:ln>
          <a:effectLst/>
        </p:spPr>
        <p:txBody>
          <a:bodyPr wrap="none">
            <a:spAutoFit/>
          </a:bodyPr>
          <a:lstStyle/>
          <a:p>
            <a:pPr defTabSz="228600"/>
            <a:r>
              <a:rPr lang="en-US" sz="3200" b="1">
                <a:solidFill>
                  <a:schemeClr val="tx1"/>
                </a:solidFill>
              </a:rPr>
              <a:t>?</a:t>
            </a:r>
          </a:p>
        </p:txBody>
      </p:sp>
      <p:sp>
        <p:nvSpPr>
          <p:cNvPr id="307221" name="Text Box 21"/>
          <p:cNvSpPr txBox="1">
            <a:spLocks noChangeArrowheads="1"/>
          </p:cNvSpPr>
          <p:nvPr/>
        </p:nvSpPr>
        <p:spPr bwMode="auto">
          <a:xfrm>
            <a:off x="3787775" y="4329113"/>
            <a:ext cx="6794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DBA</a:t>
            </a:r>
          </a:p>
        </p:txBody>
      </p:sp>
      <p:sp>
        <p:nvSpPr>
          <p:cNvPr id="307222" name="Text Box 22"/>
          <p:cNvSpPr txBox="1">
            <a:spLocks noChangeArrowheads="1"/>
          </p:cNvSpPr>
          <p:nvPr/>
        </p:nvSpPr>
        <p:spPr bwMode="gray">
          <a:xfrm>
            <a:off x="7277100" y="381000"/>
            <a:ext cx="1503363" cy="1397000"/>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&gt;	Perf Mon</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Tuning Adv</a:t>
            </a:r>
          </a:p>
          <a:p>
            <a:pPr algn="l" defTabSz="228600">
              <a:spcBef>
                <a:spcPct val="0"/>
              </a:spcBef>
            </a:pPr>
            <a:r>
              <a:rPr lang="en-US" sz="1400" b="1">
                <a:solidFill>
                  <a:schemeClr val="tx1"/>
                </a:solidFill>
                <a:latin typeface="Arial" charset="0"/>
              </a:rPr>
              <a:t>	Access Adv</a:t>
            </a:r>
          </a:p>
          <a:p>
            <a:pPr algn="l" defTabSz="228600">
              <a:spcBef>
                <a:spcPct val="0"/>
              </a:spcBef>
            </a:pPr>
            <a:r>
              <a:rPr lang="en-US" sz="1400" b="1">
                <a:solidFill>
                  <a:schemeClr val="tx1"/>
                </a:solidFill>
                <a:latin typeface="Arial" charset="0"/>
              </a:rPr>
              <a:t>	Memory</a:t>
            </a:r>
          </a:p>
          <a:p>
            <a:pPr algn="l" defTabSz="228600">
              <a:spcBef>
                <a:spcPct val="0"/>
              </a:spcBef>
            </a:pPr>
            <a:r>
              <a:rPr lang="en-US" sz="1400" b="1">
                <a:solidFill>
                  <a:schemeClr val="tx1"/>
                </a:solidFill>
                <a:latin typeface="Arial" charset="0"/>
              </a:rPr>
              <a:t>	Stats</a:t>
            </a:r>
          </a:p>
          <a:p>
            <a:pPr algn="l" defTabSz="228600">
              <a:spcBef>
                <a:spcPct val="0"/>
              </a:spcBef>
            </a:pPr>
            <a:r>
              <a:rPr lang="en-US" sz="1400" b="1">
                <a:solidFill>
                  <a:schemeClr val="tx1"/>
                </a:solidFill>
                <a:latin typeface="Arial" charset="0"/>
              </a:rPr>
              <a:t>	Invalid Obj</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4" name="Picture 6" descr="D:\My_Data\Classes\11g\DBA1\Screenshots\L13Performance.gif"/>
          <p:cNvPicPr>
            <a:picLocks noChangeAspect="1" noChangeArrowheads="1"/>
          </p:cNvPicPr>
          <p:nvPr/>
        </p:nvPicPr>
        <p:blipFill>
          <a:blip r:embed="rId3" cstate="print"/>
          <a:srcRect/>
          <a:stretch>
            <a:fillRect/>
          </a:stretch>
        </p:blipFill>
        <p:spPr bwMode="gray">
          <a:xfrm>
            <a:off x="476250" y="1790700"/>
            <a:ext cx="8191500" cy="4000500"/>
          </a:xfrm>
          <a:prstGeom prst="rect">
            <a:avLst/>
          </a:prstGeom>
          <a:noFill/>
          <a:ln w="28575">
            <a:solidFill>
              <a:schemeClr val="tx1"/>
            </a:solidFill>
            <a:miter lim="800000"/>
            <a:headEnd/>
            <a:tailEnd/>
          </a:ln>
        </p:spPr>
      </p:pic>
      <p:sp>
        <p:nvSpPr>
          <p:cNvPr id="309250" name="Rectangle 2"/>
          <p:cNvSpPr>
            <a:spLocks noGrp="1" noChangeArrowheads="1"/>
          </p:cNvSpPr>
          <p:nvPr>
            <p:ph type="title"/>
          </p:nvPr>
        </p:nvSpPr>
        <p:spPr/>
        <p:txBody>
          <a:bodyPr/>
          <a:lstStyle/>
          <a:p>
            <a:r>
              <a:rPr lang="en-US"/>
              <a:t>Enterprise Manager Performance Page</a:t>
            </a:r>
          </a:p>
        </p:txBody>
      </p:sp>
      <p:sp>
        <p:nvSpPr>
          <p:cNvPr id="309252" name="Rectangle 4"/>
          <p:cNvSpPr>
            <a:spLocks noChangeArrowheads="1"/>
          </p:cNvSpPr>
          <p:nvPr/>
        </p:nvSpPr>
        <p:spPr bwMode="gray">
          <a:xfrm>
            <a:off x="1333500" y="1981200"/>
            <a:ext cx="1028700" cy="27622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09253" name="Line 5"/>
          <p:cNvSpPr>
            <a:spLocks noChangeShapeType="1"/>
          </p:cNvSpPr>
          <p:nvPr/>
        </p:nvSpPr>
        <p:spPr bwMode="gray">
          <a:xfrm>
            <a:off x="1828800" y="1295400"/>
            <a:ext cx="0" cy="666750"/>
          </a:xfrm>
          <a:prstGeom prst="line">
            <a:avLst/>
          </a:prstGeom>
          <a:noFill/>
          <a:ln w="28575">
            <a:solidFill>
              <a:srgbClr val="FF0000"/>
            </a:solidFill>
            <a:round/>
            <a:headEnd type="none" w="sm" len="sm"/>
            <a:tailEnd type="triangle" w="sm" len="sm"/>
          </a:ln>
          <a:effectLst/>
        </p:spPr>
        <p:txBody>
          <a:bodyPr/>
          <a:lstStyle/>
          <a:p>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303" name="Picture 7" descr="D:\My_Data\Classes\11g\DBA1\Screenshots\L13ActiveSessiongif.gif"/>
          <p:cNvPicPr>
            <a:picLocks noChangeAspect="1" noChangeArrowheads="1"/>
          </p:cNvPicPr>
          <p:nvPr/>
        </p:nvPicPr>
        <p:blipFill>
          <a:blip r:embed="rId3" cstate="print"/>
          <a:srcRect/>
          <a:stretch>
            <a:fillRect/>
          </a:stretch>
        </p:blipFill>
        <p:spPr bwMode="gray">
          <a:xfrm>
            <a:off x="1090613" y="1363663"/>
            <a:ext cx="6962775" cy="2301875"/>
          </a:xfrm>
          <a:prstGeom prst="rect">
            <a:avLst/>
          </a:prstGeom>
          <a:noFill/>
          <a:ln w="28575">
            <a:solidFill>
              <a:schemeClr val="tx1"/>
            </a:solidFill>
            <a:miter lim="800000"/>
            <a:headEnd/>
            <a:tailEnd/>
          </a:ln>
        </p:spPr>
      </p:pic>
      <p:sp>
        <p:nvSpPr>
          <p:cNvPr id="311298" name="Rectangle 2"/>
          <p:cNvSpPr>
            <a:spLocks noGrp="1" noChangeArrowheads="1"/>
          </p:cNvSpPr>
          <p:nvPr>
            <p:ph type="title"/>
          </p:nvPr>
        </p:nvSpPr>
        <p:spPr/>
        <p:txBody>
          <a:bodyPr/>
          <a:lstStyle/>
          <a:p>
            <a:r>
              <a:rPr lang="en-US"/>
              <a:t>Active Session Page</a:t>
            </a:r>
          </a:p>
        </p:txBody>
      </p:sp>
      <p:sp>
        <p:nvSpPr>
          <p:cNvPr id="311301" name="Line 5"/>
          <p:cNvSpPr>
            <a:spLocks noChangeShapeType="1"/>
          </p:cNvSpPr>
          <p:nvPr/>
        </p:nvSpPr>
        <p:spPr bwMode="gray">
          <a:xfrm flipH="1">
            <a:off x="3835400" y="2838450"/>
            <a:ext cx="1066800" cy="0"/>
          </a:xfrm>
          <a:prstGeom prst="line">
            <a:avLst/>
          </a:prstGeom>
          <a:noFill/>
          <a:ln w="28575">
            <a:solidFill>
              <a:schemeClr val="accent2"/>
            </a:solidFill>
            <a:round/>
            <a:headEnd type="none" w="sm" len="sm"/>
            <a:tailEnd type="none" w="sm" len="sm"/>
          </a:ln>
          <a:effectLst/>
        </p:spPr>
        <p:txBody>
          <a:bodyPr/>
          <a:lstStyle/>
          <a:p>
            <a:endParaRPr lang="en-US"/>
          </a:p>
        </p:txBody>
      </p:sp>
      <p:pic>
        <p:nvPicPr>
          <p:cNvPr id="311304" name="Picture 8" descr="D:\My_Data\Classes\11g\DBA1\Screenshots\L13topActivity5min.gif"/>
          <p:cNvPicPr>
            <a:picLocks noChangeAspect="1" noChangeArrowheads="1"/>
          </p:cNvPicPr>
          <p:nvPr/>
        </p:nvPicPr>
        <p:blipFill>
          <a:blip r:embed="rId4" cstate="print"/>
          <a:srcRect b="30118"/>
          <a:stretch>
            <a:fillRect/>
          </a:stretch>
        </p:blipFill>
        <p:spPr bwMode="gray">
          <a:xfrm>
            <a:off x="609600" y="3752850"/>
            <a:ext cx="8010525" cy="2503488"/>
          </a:xfrm>
          <a:prstGeom prst="rect">
            <a:avLst/>
          </a:prstGeom>
          <a:noFill/>
          <a:ln w="28575">
            <a:solidFill>
              <a:schemeClr val="tx1"/>
            </a:solidFill>
            <a:miter lim="800000"/>
            <a:headEnd/>
            <a:tailEnd/>
          </a:ln>
        </p:spPr>
      </p:pic>
      <p:sp>
        <p:nvSpPr>
          <p:cNvPr id="311302" name="Line 6"/>
          <p:cNvSpPr>
            <a:spLocks noChangeShapeType="1"/>
          </p:cNvSpPr>
          <p:nvPr/>
        </p:nvSpPr>
        <p:spPr bwMode="gray">
          <a:xfrm flipH="1">
            <a:off x="3848100" y="2825750"/>
            <a:ext cx="0" cy="1219200"/>
          </a:xfrm>
          <a:prstGeom prst="line">
            <a:avLst/>
          </a:prstGeom>
          <a:noFill/>
          <a:ln w="28575">
            <a:solidFill>
              <a:schemeClr val="accent2"/>
            </a:solidFill>
            <a:round/>
            <a:headEnd type="none" w="sm" len="sm"/>
            <a:tailEnd type="triangle" w="sm" len="sm"/>
          </a:ln>
          <a:effectLst/>
        </p:spPr>
        <p:txBody>
          <a:bodyPr/>
          <a:lstStyle/>
          <a:p>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Performance Page: Throughput</a:t>
            </a:r>
          </a:p>
        </p:txBody>
      </p:sp>
      <p:pic>
        <p:nvPicPr>
          <p:cNvPr id="313348" name="Picture 4" descr="D:\My_Data\Classes\11g\DBA1\Screenshots\L13Thoughput.gif"/>
          <p:cNvPicPr>
            <a:picLocks noChangeAspect="1" noChangeArrowheads="1"/>
          </p:cNvPicPr>
          <p:nvPr/>
        </p:nvPicPr>
        <p:blipFill>
          <a:blip r:embed="rId3" cstate="print"/>
          <a:srcRect/>
          <a:stretch>
            <a:fillRect/>
          </a:stretch>
        </p:blipFill>
        <p:spPr bwMode="gray">
          <a:xfrm>
            <a:off x="571500" y="2371725"/>
            <a:ext cx="8001000" cy="2114550"/>
          </a:xfrm>
          <a:prstGeom prst="rect">
            <a:avLst/>
          </a:prstGeom>
          <a:noFill/>
          <a:ln w="28575">
            <a:solidFill>
              <a:schemeClr val="tx1"/>
            </a:solidFill>
            <a:miter lim="800000"/>
            <a:headEnd/>
            <a:tailEnd/>
          </a:ln>
        </p:spPr>
      </p:pic>
      <p:pic>
        <p:nvPicPr>
          <p:cNvPr id="313349" name="Picture 5" descr="D:\My_Data\Classes\11g\DBA1\Screenshots\L13Performance.gif"/>
          <p:cNvPicPr>
            <a:picLocks noChangeAspect="1" noChangeArrowheads="1"/>
          </p:cNvPicPr>
          <p:nvPr/>
        </p:nvPicPr>
        <p:blipFill>
          <a:blip r:embed="rId4" cstate="print"/>
          <a:srcRect b="85715"/>
          <a:stretch>
            <a:fillRect/>
          </a:stretch>
        </p:blipFill>
        <p:spPr bwMode="auto">
          <a:xfrm>
            <a:off x="476250" y="1428750"/>
            <a:ext cx="8191500" cy="571500"/>
          </a:xfrm>
          <a:prstGeom prst="rect">
            <a:avLst/>
          </a:prstGeom>
          <a:noFill/>
          <a:ln w="28575">
            <a:solidFill>
              <a:schemeClr val="tx1"/>
            </a:solidFill>
            <a:miter lim="800000"/>
            <a:headEnd/>
            <a:tailEnd/>
          </a:ln>
        </p:spPr>
      </p:pic>
      <p:sp>
        <p:nvSpPr>
          <p:cNvPr id="313350" name="Rectangle 6"/>
          <p:cNvSpPr>
            <a:spLocks noChangeArrowheads="1"/>
          </p:cNvSpPr>
          <p:nvPr/>
        </p:nvSpPr>
        <p:spPr bwMode="auto">
          <a:xfrm>
            <a:off x="981075" y="2425700"/>
            <a:ext cx="900113" cy="238125"/>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Picture 6" descr="D:\My_Data\Classes\11g\DBA1\Screenshots\L13TopConsumers.gif"/>
          <p:cNvPicPr>
            <a:picLocks noChangeAspect="1" noChangeArrowheads="1"/>
          </p:cNvPicPr>
          <p:nvPr/>
        </p:nvPicPr>
        <p:blipFill>
          <a:blip r:embed="rId3" cstate="print"/>
          <a:srcRect/>
          <a:stretch>
            <a:fillRect/>
          </a:stretch>
        </p:blipFill>
        <p:spPr bwMode="gray">
          <a:xfrm>
            <a:off x="290513" y="1695450"/>
            <a:ext cx="8561387" cy="4583113"/>
          </a:xfrm>
          <a:prstGeom prst="rect">
            <a:avLst/>
          </a:prstGeom>
          <a:noFill/>
          <a:ln w="28575">
            <a:solidFill>
              <a:schemeClr val="tx1"/>
            </a:solidFill>
            <a:miter lim="800000"/>
            <a:headEnd/>
            <a:tailEnd/>
          </a:ln>
        </p:spPr>
      </p:pic>
      <p:sp>
        <p:nvSpPr>
          <p:cNvPr id="315394" name="Rectangle 2"/>
          <p:cNvSpPr>
            <a:spLocks noGrp="1" noChangeArrowheads="1"/>
          </p:cNvSpPr>
          <p:nvPr>
            <p:ph type="title"/>
          </p:nvPr>
        </p:nvSpPr>
        <p:spPr/>
        <p:txBody>
          <a:bodyPr/>
          <a:lstStyle/>
          <a:p>
            <a:r>
              <a:rPr lang="en-US"/>
              <a:t>Performance Monitoring: Top Sessions</a:t>
            </a:r>
          </a:p>
        </p:txBody>
      </p:sp>
      <p:sp>
        <p:nvSpPr>
          <p:cNvPr id="315396" name="Rectangle 4"/>
          <p:cNvSpPr>
            <a:spLocks noChangeArrowheads="1"/>
          </p:cNvSpPr>
          <p:nvPr/>
        </p:nvSpPr>
        <p:spPr bwMode="gray">
          <a:xfrm>
            <a:off x="5873750" y="2214563"/>
            <a:ext cx="12192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5" name="Picture 15" descr="D:\My_Data\Classes\11g\DBA1\Screenshots\L13TopServices1.gif"/>
          <p:cNvPicPr>
            <a:picLocks noChangeAspect="1" noChangeArrowheads="1"/>
          </p:cNvPicPr>
          <p:nvPr/>
        </p:nvPicPr>
        <p:blipFill>
          <a:blip r:embed="rId3" cstate="print"/>
          <a:srcRect t="14906"/>
          <a:stretch>
            <a:fillRect/>
          </a:stretch>
        </p:blipFill>
        <p:spPr bwMode="gray">
          <a:xfrm>
            <a:off x="762000" y="1384300"/>
            <a:ext cx="6961188" cy="3130550"/>
          </a:xfrm>
          <a:prstGeom prst="rect">
            <a:avLst/>
          </a:prstGeom>
          <a:noFill/>
          <a:ln w="28575">
            <a:solidFill>
              <a:schemeClr val="tx1"/>
            </a:solidFill>
            <a:miter lim="800000"/>
            <a:headEnd/>
            <a:tailEnd/>
          </a:ln>
        </p:spPr>
      </p:pic>
      <p:sp>
        <p:nvSpPr>
          <p:cNvPr id="317442" name="Rectangle 2"/>
          <p:cNvSpPr>
            <a:spLocks noGrp="1" noChangeArrowheads="1"/>
          </p:cNvSpPr>
          <p:nvPr>
            <p:ph type="title"/>
          </p:nvPr>
        </p:nvSpPr>
        <p:spPr/>
        <p:txBody>
          <a:bodyPr/>
          <a:lstStyle/>
          <a:p>
            <a:r>
              <a:rPr lang="en-US"/>
              <a:t>Performance Monitoring: Top Services</a:t>
            </a:r>
          </a:p>
        </p:txBody>
      </p:sp>
      <p:sp>
        <p:nvSpPr>
          <p:cNvPr id="317457" name="Line 17"/>
          <p:cNvSpPr>
            <a:spLocks noChangeShapeType="1"/>
          </p:cNvSpPr>
          <p:nvPr/>
        </p:nvSpPr>
        <p:spPr bwMode="gray">
          <a:xfrm rot="-5400000">
            <a:off x="4915694" y="5223669"/>
            <a:ext cx="1588" cy="647700"/>
          </a:xfrm>
          <a:prstGeom prst="line">
            <a:avLst/>
          </a:prstGeom>
          <a:noFill/>
          <a:ln w="28575">
            <a:solidFill>
              <a:schemeClr val="accent2"/>
            </a:solidFill>
            <a:prstDash val="dash"/>
            <a:round/>
            <a:headEnd type="none" w="sm" len="sm"/>
            <a:tailEnd type="triangle" w="sm" len="sm"/>
          </a:ln>
          <a:effectLst/>
        </p:spPr>
        <p:txBody>
          <a:bodyPr/>
          <a:lstStyle/>
          <a:p>
            <a:endParaRPr lang="en-US"/>
          </a:p>
        </p:txBody>
      </p:sp>
      <p:sp>
        <p:nvSpPr>
          <p:cNvPr id="317458" name="Line 18"/>
          <p:cNvSpPr>
            <a:spLocks noChangeShapeType="1"/>
          </p:cNvSpPr>
          <p:nvPr/>
        </p:nvSpPr>
        <p:spPr bwMode="gray">
          <a:xfrm>
            <a:off x="4610100" y="4779963"/>
            <a:ext cx="1588" cy="762000"/>
          </a:xfrm>
          <a:prstGeom prst="line">
            <a:avLst/>
          </a:prstGeom>
          <a:noFill/>
          <a:ln w="28575">
            <a:solidFill>
              <a:schemeClr val="accent2"/>
            </a:solidFill>
            <a:prstDash val="dash"/>
            <a:round/>
            <a:headEnd type="none" w="sm" len="sm"/>
            <a:tailEnd type="none" w="sm" len="sm"/>
          </a:ln>
          <a:effectLst/>
        </p:spPr>
        <p:txBody>
          <a:bodyPr/>
          <a:lstStyle/>
          <a:p>
            <a:endParaRPr lang="en-US"/>
          </a:p>
        </p:txBody>
      </p:sp>
      <p:sp>
        <p:nvSpPr>
          <p:cNvPr id="317459" name="Line 19"/>
          <p:cNvSpPr>
            <a:spLocks noChangeShapeType="1"/>
          </p:cNvSpPr>
          <p:nvPr/>
        </p:nvSpPr>
        <p:spPr bwMode="gray">
          <a:xfrm rot="-5400000">
            <a:off x="6598444" y="2728119"/>
            <a:ext cx="65088" cy="4038600"/>
          </a:xfrm>
          <a:prstGeom prst="line">
            <a:avLst/>
          </a:prstGeom>
          <a:noFill/>
          <a:ln w="28575">
            <a:solidFill>
              <a:schemeClr val="accent2"/>
            </a:solidFill>
            <a:prstDash val="dash"/>
            <a:round/>
            <a:headEnd type="none" w="sm" len="sm"/>
            <a:tailEnd type="none" w="sm" len="sm"/>
          </a:ln>
          <a:effectLst/>
        </p:spPr>
        <p:txBody>
          <a:bodyPr/>
          <a:lstStyle/>
          <a:p>
            <a:endParaRPr lang="en-US"/>
          </a:p>
        </p:txBody>
      </p:sp>
      <p:sp>
        <p:nvSpPr>
          <p:cNvPr id="317460" name="Line 20"/>
          <p:cNvSpPr>
            <a:spLocks noChangeShapeType="1"/>
          </p:cNvSpPr>
          <p:nvPr/>
        </p:nvSpPr>
        <p:spPr bwMode="gray">
          <a:xfrm>
            <a:off x="8648700" y="3967163"/>
            <a:ext cx="1588" cy="762000"/>
          </a:xfrm>
          <a:prstGeom prst="line">
            <a:avLst/>
          </a:prstGeom>
          <a:noFill/>
          <a:ln w="28575">
            <a:solidFill>
              <a:schemeClr val="accent2"/>
            </a:solidFill>
            <a:prstDash val="dash"/>
            <a:round/>
            <a:headEnd type="none" w="sm" len="sm"/>
            <a:tailEnd type="none" w="sm" len="sm"/>
          </a:ln>
          <a:effectLst/>
        </p:spPr>
        <p:txBody>
          <a:bodyPr/>
          <a:lstStyle/>
          <a:p>
            <a:endParaRPr lang="en-US"/>
          </a:p>
        </p:txBody>
      </p:sp>
      <p:sp>
        <p:nvSpPr>
          <p:cNvPr id="317461" name="Line 21"/>
          <p:cNvSpPr>
            <a:spLocks noChangeShapeType="1"/>
          </p:cNvSpPr>
          <p:nvPr/>
        </p:nvSpPr>
        <p:spPr bwMode="gray">
          <a:xfrm rot="-5400000">
            <a:off x="8198644" y="3502819"/>
            <a:ext cx="1588" cy="901700"/>
          </a:xfrm>
          <a:prstGeom prst="line">
            <a:avLst/>
          </a:prstGeom>
          <a:noFill/>
          <a:ln w="28575">
            <a:solidFill>
              <a:schemeClr val="accent2"/>
            </a:solidFill>
            <a:prstDash val="dash"/>
            <a:round/>
            <a:headEnd type="none" w="sm" len="sm"/>
            <a:tailEnd type="none" w="sm" len="sm"/>
          </a:ln>
          <a:effectLst/>
        </p:spPr>
        <p:txBody>
          <a:bodyPr/>
          <a:lstStyle/>
          <a:p>
            <a:endParaRPr lang="en-US"/>
          </a:p>
        </p:txBody>
      </p:sp>
      <p:pic>
        <p:nvPicPr>
          <p:cNvPr id="317456" name="Picture 16" descr="D:\My_Data\Classes\11g\DBA1\Screenshots\L13Topservices2.gif"/>
          <p:cNvPicPr>
            <a:picLocks noChangeAspect="1" noChangeArrowheads="1"/>
          </p:cNvPicPr>
          <p:nvPr/>
        </p:nvPicPr>
        <p:blipFill>
          <a:blip r:embed="rId4" cstate="print"/>
          <a:srcRect/>
          <a:stretch>
            <a:fillRect/>
          </a:stretch>
        </p:blipFill>
        <p:spPr bwMode="gray">
          <a:xfrm>
            <a:off x="5289550" y="4368800"/>
            <a:ext cx="3211513" cy="1954213"/>
          </a:xfrm>
          <a:prstGeom prst="rect">
            <a:avLst/>
          </a:prstGeom>
          <a:noFill/>
          <a:ln w="28575">
            <a:solidFill>
              <a:schemeClr val="tx1"/>
            </a:solidFill>
            <a:miter lim="800000"/>
            <a:headEnd/>
            <a:tailEnd/>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7" name="Rectangle 5"/>
          <p:cNvSpPr>
            <a:spLocks noGrp="1" noChangeArrowheads="1"/>
          </p:cNvSpPr>
          <p:nvPr>
            <p:ph type="title"/>
          </p:nvPr>
        </p:nvSpPr>
        <p:spPr/>
        <p:txBody>
          <a:bodyPr/>
          <a:lstStyle/>
          <a:p>
            <a:r>
              <a:rPr lang="en-US"/>
              <a:t>Managing Memory</a:t>
            </a:r>
            <a:br>
              <a:rPr lang="en-US"/>
            </a:br>
            <a:r>
              <a:rPr lang="en-US"/>
              <a:t>Components</a:t>
            </a:r>
          </a:p>
        </p:txBody>
      </p:sp>
      <p:sp>
        <p:nvSpPr>
          <p:cNvPr id="335878" name="Rectangle 6"/>
          <p:cNvSpPr>
            <a:spLocks noGrp="1" noChangeArrowheads="1"/>
          </p:cNvSpPr>
          <p:nvPr>
            <p:ph type="body" idx="1"/>
          </p:nvPr>
        </p:nvSpPr>
        <p:spPr>
          <a:xfrm>
            <a:off x="609600" y="1676400"/>
            <a:ext cx="7918450" cy="4513263"/>
          </a:xfrm>
        </p:spPr>
        <p:txBody>
          <a:bodyPr/>
          <a:lstStyle/>
          <a:p>
            <a:pPr lvl="1"/>
            <a:r>
              <a:rPr lang="en-US"/>
              <a:t>Automatic Memory Management (AMM)</a:t>
            </a:r>
          </a:p>
          <a:p>
            <a:pPr lvl="2"/>
            <a:r>
              <a:rPr lang="en-US"/>
              <a:t>Enables you to specify total memory allocated to instance (including both SGA and PGA)</a:t>
            </a:r>
          </a:p>
          <a:p>
            <a:pPr lvl="1"/>
            <a:r>
              <a:rPr lang="en-US"/>
              <a:t>Automatic Shared Memory Management (ASMM):</a:t>
            </a:r>
          </a:p>
          <a:p>
            <a:pPr lvl="2"/>
            <a:r>
              <a:rPr lang="en-US"/>
              <a:t>Enables you to specify total SGA memory through one initialization parameter</a:t>
            </a:r>
          </a:p>
          <a:p>
            <a:pPr lvl="2"/>
            <a:r>
              <a:rPr lang="en-US"/>
              <a:t>Enables the Oracle server to manage the amount of memory allocated to the shared pool, Java pool, buffer cache, streams pool, and large pool</a:t>
            </a:r>
          </a:p>
          <a:p>
            <a:pPr lvl="1"/>
            <a:r>
              <a:rPr lang="en-US"/>
              <a:t>Manually setting shared memory management:</a:t>
            </a:r>
          </a:p>
          <a:p>
            <a:pPr lvl="2"/>
            <a:r>
              <a:rPr lang="en-US"/>
              <a:t>Sizes the components through multiple individual initialization parameters</a:t>
            </a:r>
          </a:p>
          <a:p>
            <a:pPr lvl="2"/>
            <a:r>
              <a:rPr lang="en-US"/>
              <a:t>Uses the Memory Advisor to make recommendations</a:t>
            </a:r>
          </a:p>
        </p:txBody>
      </p:sp>
      <p:sp>
        <p:nvSpPr>
          <p:cNvPr id="335876" name="Text Box 4"/>
          <p:cNvSpPr txBox="1">
            <a:spLocks noChangeArrowheads="1"/>
          </p:cNvSpPr>
          <p:nvPr/>
        </p:nvSpPr>
        <p:spPr bwMode="gray">
          <a:xfrm>
            <a:off x="7277100" y="381000"/>
            <a:ext cx="1503363" cy="1397000"/>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chemeClr val="folHlink"/>
                </a:solidFill>
                <a:latin typeface="Arial" charset="0"/>
              </a:rPr>
              <a:t>	Perf Mon</a:t>
            </a:r>
          </a:p>
          <a:p>
            <a:pPr algn="l" defTabSz="228600">
              <a:spcBef>
                <a:spcPct val="0"/>
              </a:spcBef>
            </a:pPr>
            <a:r>
              <a:rPr lang="en-US" sz="1400" b="1">
                <a:solidFill>
                  <a:schemeClr val="folHlink"/>
                </a:solidFill>
                <a:latin typeface="Arial" charset="0"/>
              </a:rPr>
              <a:t>	Tuning Adv</a:t>
            </a:r>
          </a:p>
          <a:p>
            <a:pPr algn="l" defTabSz="228600">
              <a:spcBef>
                <a:spcPct val="0"/>
              </a:spcBef>
            </a:pPr>
            <a:r>
              <a:rPr lang="en-US" sz="1400" b="1">
                <a:solidFill>
                  <a:schemeClr val="folHlink"/>
                </a:solidFill>
                <a:latin typeface="Arial" charset="0"/>
              </a:rPr>
              <a:t>	Access Adv</a:t>
            </a:r>
          </a:p>
          <a:p>
            <a:pPr algn="l" defTabSz="228600">
              <a:spcBef>
                <a:spcPct val="0"/>
              </a:spcBef>
            </a:pPr>
            <a:r>
              <a:rPr lang="en-US" sz="1400" b="1">
                <a:solidFill>
                  <a:srgbClr val="0000FF"/>
                </a:solidFill>
                <a:latin typeface="Arial" charset="0"/>
              </a:rPr>
              <a:t>&gt;	Memory</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Stats</a:t>
            </a:r>
          </a:p>
          <a:p>
            <a:pPr algn="l" defTabSz="228600">
              <a:spcBef>
                <a:spcPct val="0"/>
              </a:spcBef>
            </a:pPr>
            <a:r>
              <a:rPr lang="en-US" sz="1400" b="1">
                <a:solidFill>
                  <a:schemeClr val="tx1"/>
                </a:solidFill>
                <a:latin typeface="Arial" charset="0"/>
              </a:rPr>
              <a:t>	Invalid Obj</a:t>
            </a:r>
          </a:p>
        </p:txBody>
      </p:sp>
    </p:spTree>
  </p:cSld>
  <p:clrMapOvr>
    <a:masterClrMapping/>
  </p:clrMapOvr>
  <p:transition spd="slow"/>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2763</TotalTime>
  <Words>2781</Words>
  <Application>Microsoft Office PowerPoint</Application>
  <PresentationFormat>On-screen Show (4:3)</PresentationFormat>
  <Paragraphs>354</Paragraphs>
  <Slides>22</Slides>
  <Notes>22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Courier New</vt:lpstr>
      <vt:lpstr>SimSun</vt:lpstr>
      <vt:lpstr>OU6</vt:lpstr>
      <vt:lpstr>Performance Management</vt:lpstr>
      <vt:lpstr>Objectives</vt:lpstr>
      <vt:lpstr>Performance Monitoring</vt:lpstr>
      <vt:lpstr>Enterprise Manager Performance Page</vt:lpstr>
      <vt:lpstr>Active Session Page</vt:lpstr>
      <vt:lpstr>Performance Page: Throughput</vt:lpstr>
      <vt:lpstr>Performance Monitoring: Top Sessions</vt:lpstr>
      <vt:lpstr>Performance Monitoring: Top Services</vt:lpstr>
      <vt:lpstr>Managing Memory Components</vt:lpstr>
      <vt:lpstr>Enabling Automatic Memory Management (AMM)</vt:lpstr>
      <vt:lpstr>Enabling Automatic Shared Memory Management (ASMM)</vt:lpstr>
      <vt:lpstr>Automatic Shared Memory Advisor </vt:lpstr>
      <vt:lpstr>Setting Shared Memory Components Manually</vt:lpstr>
      <vt:lpstr>Using Memory Advisors</vt:lpstr>
      <vt:lpstr>Dynamic Performance Statistics Full Notes Page</vt:lpstr>
      <vt:lpstr>Dynamic Performance Statistics</vt:lpstr>
      <vt:lpstr>Dynamic Performance Statistics Full Notes Page</vt:lpstr>
      <vt:lpstr>Troubleshooting and Tuning Views</vt:lpstr>
      <vt:lpstr>Invalid and Unusable Objects</vt:lpstr>
      <vt:lpstr>Invalid and Unusable Objects  Full Notes Page</vt:lpstr>
      <vt:lpstr>Summary</vt:lpstr>
      <vt:lpstr>Practice 13 Overview: Monitoring and Improving Performance</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50</cp:revision>
  <cp:lastPrinted>2007-07-05T21:00:47Z</cp:lastPrinted>
  <dcterms:created xsi:type="dcterms:W3CDTF">2006-01-17T11:30:56Z</dcterms:created>
  <dcterms:modified xsi:type="dcterms:W3CDTF">2015-04-29T16:35:57Z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