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pitchFamily="34"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975" autoAdjust="0"/>
    <p:restoredTop sz="79211" autoAdjust="0"/>
  </p:normalViewPr>
  <p:slideViewPr>
    <p:cSldViewPr snapToGrid="0">
      <p:cViewPr>
        <p:scale>
          <a:sx n="60" d="100"/>
          <a:sy n="60" d="100"/>
        </p:scale>
        <p:origin x="-2094" y="-24"/>
      </p:cViewPr>
      <p:guideLst>
        <p:guide orient="horz" pos="480"/>
        <p:guide orient="horz" pos="2334"/>
        <p:guide pos="384"/>
        <p:guide pos="480"/>
        <p:guide pos="28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636" y="-60"/>
      </p:cViewPr>
      <p:guideLst>
        <p:guide orient="horz" pos="3412"/>
        <p:guide orient="horz" pos="388"/>
        <p:guide orient="horz" pos="3556"/>
        <p:guide orient="horz" pos="288"/>
        <p:guide pos="336"/>
        <p:guide pos="486"/>
        <p:guide pos="534"/>
        <p:guide pos="726"/>
        <p:guide pos="91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3.xml"/><Relationship Id="rId3" Type="http://schemas.openxmlformats.org/officeDocument/2006/relationships/slide" Target="slides/slide3.xml"/><Relationship Id="rId21" Type="http://schemas.openxmlformats.org/officeDocument/2006/relationships/slide" Target="slides/slide29.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2.xml"/><Relationship Id="rId2" Type="http://schemas.openxmlformats.org/officeDocument/2006/relationships/slide" Target="slides/slide2.xml"/><Relationship Id="rId16" Type="http://schemas.openxmlformats.org/officeDocument/2006/relationships/slide" Target="slides/slide21.xml"/><Relationship Id="rId20" Type="http://schemas.openxmlformats.org/officeDocument/2006/relationships/slide" Target="slides/slide27.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5" Type="http://schemas.openxmlformats.org/officeDocument/2006/relationships/slide" Target="slides/slide19.xml"/><Relationship Id="rId10" Type="http://schemas.openxmlformats.org/officeDocument/2006/relationships/slide" Target="slides/slide13.xml"/><Relationship Id="rId19" Type="http://schemas.openxmlformats.org/officeDocument/2006/relationships/slide" Target="slides/slide25.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b="1">
                <a:solidFill>
                  <a:schemeClr val="tx1"/>
                </a:solidFill>
                <a:latin typeface="Arial" pitchFamily="34" charset="0"/>
              </a:defRPr>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b="1">
                <a:solidFill>
                  <a:schemeClr val="tx1"/>
                </a:solidFill>
                <a:latin typeface="Arial" pitchFamily="34" charset="0"/>
              </a:defRPr>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b="1">
                <a:solidFill>
                  <a:schemeClr val="tx1"/>
                </a:solidFill>
                <a:latin typeface="Arial" pitchFamily="34" charset="0"/>
              </a:defRPr>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b="1">
                <a:solidFill>
                  <a:schemeClr val="tx1"/>
                </a:solidFill>
                <a:latin typeface="Arial" pitchFamily="34" charset="0"/>
              </a:defRPr>
            </a:lvl1pPr>
          </a:lstStyle>
          <a:p>
            <a:fld id="{627818E1-52D5-4B82-AE82-16012617158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77838" y="5400675"/>
            <a:ext cx="6359525" cy="3663950"/>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77838" y="9221788"/>
            <a:ext cx="6359525" cy="236537"/>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b="1">
                <a:solidFill>
                  <a:schemeClr val="tx1"/>
                </a:solidFill>
                <a:latin typeface="Arial" pitchFamily="34" charset="0"/>
              </a:defRPr>
            </a:lvl1pPr>
          </a:lstStyle>
          <a:p>
            <a:r>
              <a:rPr lang="en-US"/>
              <a:t>Oracle Database 11</a:t>
            </a:r>
            <a:r>
              <a:rPr lang="en-US" i="1"/>
              <a:t>g</a:t>
            </a:r>
            <a:r>
              <a:rPr lang="en-US"/>
              <a:t>: Administration Workshop I   14 - </a:t>
            </a:r>
            <a:fld id="{6C2C8891-0EE8-4447-B73C-0CB0D5C4C649}"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5028" name="Rectangle 4"/>
          <p:cNvSpPr>
            <a:spLocks noChangeArrowheads="1" noTextEdit="1"/>
          </p:cNvSpPr>
          <p:nvPr>
            <p:ph type="sldImg"/>
          </p:nvPr>
        </p:nvSpPr>
        <p:spPr>
          <a:ln/>
        </p:spPr>
      </p:sp>
      <p:sp>
        <p:nvSpPr>
          <p:cNvPr id="385029"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082010B3-BF8B-4FB5-BD18-A12AED0196E7}" type="slidenum">
              <a:rPr lang="en-US"/>
              <a:pPr/>
              <a:t>10</a:t>
            </a:fld>
            <a:endParaRPr lang="en-US"/>
          </a:p>
        </p:txBody>
      </p:sp>
      <p:sp>
        <p:nvSpPr>
          <p:cNvPr id="403460" name="Rectangle 4"/>
          <p:cNvSpPr>
            <a:spLocks noChangeArrowheads="1" noTextEdit="1"/>
          </p:cNvSpPr>
          <p:nvPr>
            <p:ph type="sldImg"/>
          </p:nvPr>
        </p:nvSpPr>
        <p:spPr>
          <a:ln/>
        </p:spPr>
      </p:sp>
      <p:sp>
        <p:nvSpPr>
          <p:cNvPr id="403461" name="Rectangle 5"/>
          <p:cNvSpPr>
            <a:spLocks noGrp="1" noChangeArrowheads="1"/>
          </p:cNvSpPr>
          <p:nvPr>
            <p:ph type="body" idx="1"/>
          </p:nvPr>
        </p:nvSpPr>
        <p:spPr/>
        <p:txBody>
          <a:bodyPr/>
          <a:lstStyle/>
          <a:p>
            <a:r>
              <a:rPr lang="en-US"/>
              <a:t>Instance Failure</a:t>
            </a:r>
          </a:p>
          <a:p>
            <a:pPr lvl="1"/>
            <a:r>
              <a:rPr lang="en-US"/>
              <a:t>Instance failure occurs when the database instance is shut down before synchronizing all database files. An instance failure can occur because of hardware or software failure or through the use of the emergency </a:t>
            </a:r>
            <a:r>
              <a:rPr lang="en-US">
                <a:latin typeface="Courier New" pitchFamily="49" charset="0"/>
              </a:rPr>
              <a:t>SHUTDOWN</a:t>
            </a:r>
            <a:r>
              <a:rPr lang="en-US"/>
              <a:t> </a:t>
            </a:r>
            <a:r>
              <a:rPr lang="en-US">
                <a:latin typeface="Courier New" pitchFamily="49" charset="0"/>
              </a:rPr>
              <a:t>ABORT</a:t>
            </a:r>
            <a:r>
              <a:rPr lang="en-US"/>
              <a:t> and </a:t>
            </a:r>
            <a:r>
              <a:rPr lang="en-US">
                <a:latin typeface="Courier New" pitchFamily="49" charset="0"/>
              </a:rPr>
              <a:t>STARTUP</a:t>
            </a:r>
            <a:r>
              <a:rPr lang="en-US"/>
              <a:t> </a:t>
            </a:r>
            <a:r>
              <a:rPr lang="en-US">
                <a:latin typeface="Courier New" pitchFamily="49" charset="0"/>
              </a:rPr>
              <a:t>FORCE</a:t>
            </a:r>
            <a:r>
              <a:rPr lang="en-US"/>
              <a:t> shutdown commands.</a:t>
            </a:r>
          </a:p>
          <a:p>
            <a:pPr lvl="1"/>
            <a:r>
              <a:rPr lang="en-US"/>
              <a:t>Administrator involvement in recovering from instance failure is usually limited to restarting the instance and working to prevent future occurrences.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D3324CBF-6578-4203-ABF2-11055129CCF9}" type="slidenum">
              <a:rPr lang="en-US"/>
              <a:pPr/>
              <a:t>11</a:t>
            </a:fld>
            <a:endParaRPr lang="en-US"/>
          </a:p>
        </p:txBody>
      </p:sp>
      <p:sp>
        <p:nvSpPr>
          <p:cNvPr id="405508" name="Rectangle 4"/>
          <p:cNvSpPr>
            <a:spLocks noChangeArrowheads="1" noTextEdit="1"/>
          </p:cNvSpPr>
          <p:nvPr>
            <p:ph type="sldImg"/>
          </p:nvPr>
        </p:nvSpPr>
        <p:spPr>
          <a:ln/>
        </p:spPr>
      </p:sp>
      <p:sp>
        <p:nvSpPr>
          <p:cNvPr id="405509" name="Rectangle 5"/>
          <p:cNvSpPr>
            <a:spLocks noGrp="1" noChangeArrowheads="1"/>
          </p:cNvSpPr>
          <p:nvPr>
            <p:ph type="body" idx="1"/>
          </p:nvPr>
        </p:nvSpPr>
        <p:spPr/>
        <p:txBody>
          <a:bodyPr/>
          <a:lstStyle/>
          <a:p>
            <a:r>
              <a:rPr lang="en-US"/>
              <a:t>Understanding Instance Recovery: Checkpoint (CKPT) Process</a:t>
            </a:r>
          </a:p>
          <a:p>
            <a:pPr lvl="1"/>
            <a:r>
              <a:rPr lang="en-US">
                <a:cs typeface="Times New Roman" pitchFamily="18" charset="0"/>
              </a:rPr>
              <a:t>To understand instance recovery, you need to understand the functioning of certain background processes.</a:t>
            </a:r>
          </a:p>
          <a:p>
            <a:pPr lvl="1">
              <a:lnSpc>
                <a:spcPct val="95000"/>
              </a:lnSpc>
              <a:spcBef>
                <a:spcPct val="20000"/>
              </a:spcBef>
            </a:pPr>
            <a:r>
              <a:rPr lang="en-US">
                <a:cs typeface="Times New Roman" pitchFamily="18" charset="0"/>
              </a:rPr>
              <a:t>Every three seconds (or more frequently), the CKPT process stores data in the control file to document the modified data blocks that DBW</a:t>
            </a:r>
            <a:r>
              <a:rPr lang="en-US" i="1">
                <a:cs typeface="Times New Roman" pitchFamily="18" charset="0"/>
              </a:rPr>
              <a:t>n </a:t>
            </a:r>
            <a:r>
              <a:rPr lang="en-US">
                <a:cs typeface="Times New Roman" pitchFamily="18" charset="0"/>
              </a:rPr>
              <a:t>has written from the SGA to disk. This is called a “checkpoint.” The purpose of a checkpoint is to identify that place in the online redo log file where instance recovery is to begin (which is called the “checkpoint position”).</a:t>
            </a:r>
          </a:p>
          <a:p>
            <a:pPr lvl="1">
              <a:lnSpc>
                <a:spcPct val="95000"/>
              </a:lnSpc>
              <a:spcBef>
                <a:spcPct val="20000"/>
              </a:spcBef>
            </a:pPr>
            <a:r>
              <a:rPr lang="en-US">
                <a:cs typeface="Times New Roman" pitchFamily="18" charset="0"/>
              </a:rPr>
              <a:t>In the event of a log switch, the CKPT process also writes this checkpoint information to the headers of data files.</a:t>
            </a:r>
          </a:p>
          <a:p>
            <a:pPr lvl="1">
              <a:lnSpc>
                <a:spcPct val="95000"/>
              </a:lnSpc>
              <a:spcBef>
                <a:spcPct val="20000"/>
              </a:spcBef>
            </a:pPr>
            <a:r>
              <a:rPr lang="en-US">
                <a:cs typeface="Times New Roman" pitchFamily="18" charset="0"/>
              </a:rPr>
              <a:t>Checkpoints exist for the following reasons:</a:t>
            </a:r>
          </a:p>
          <a:p>
            <a:pPr lvl="2">
              <a:lnSpc>
                <a:spcPct val="95000"/>
              </a:lnSpc>
            </a:pPr>
            <a:r>
              <a:rPr lang="en-US">
                <a:cs typeface="Times New Roman" pitchFamily="18" charset="0"/>
              </a:rPr>
              <a:t>To ensure that modified data blocks in memory are written to the disk regularly so that data is not lost in case of a system or database failure</a:t>
            </a:r>
          </a:p>
          <a:p>
            <a:pPr lvl="2">
              <a:lnSpc>
                <a:spcPct val="95000"/>
              </a:lnSpc>
            </a:pPr>
            <a:r>
              <a:rPr lang="en-US">
                <a:cs typeface="Times New Roman" pitchFamily="18" charset="0"/>
              </a:rPr>
              <a:t>To reduce the time required for instance recovery (Only the online redo log file entries following the last checkpoint need to be processed for recovery.)</a:t>
            </a:r>
          </a:p>
          <a:p>
            <a:pPr lvl="2">
              <a:lnSpc>
                <a:spcPct val="95000"/>
              </a:lnSpc>
            </a:pPr>
            <a:r>
              <a:rPr lang="en-US">
                <a:cs typeface="Times New Roman" pitchFamily="18" charset="0"/>
              </a:rPr>
              <a:t>To ensure that all committed data has been written to data files during shutdown</a:t>
            </a:r>
          </a:p>
          <a:p>
            <a:pPr lvl="1">
              <a:lnSpc>
                <a:spcPct val="90000"/>
              </a:lnSpc>
            </a:pPr>
            <a:r>
              <a:rPr lang="en-US">
                <a:cs typeface="Times New Roman" pitchFamily="18" charset="0"/>
              </a:rPr>
              <a:t>The checkpoint information written by the CKPT process includes checkpoint position, system change number (SCN), location in the online redo log file to begin recovery, information about logs, and so on. </a:t>
            </a:r>
          </a:p>
          <a:p>
            <a:pPr lvl="1">
              <a:lnSpc>
                <a:spcPct val="90000"/>
              </a:lnSpc>
            </a:pPr>
            <a:r>
              <a:rPr lang="en-US" b="1"/>
              <a:t>Note:</a:t>
            </a:r>
            <a:r>
              <a:rPr lang="en-US"/>
              <a:t> The CKPT process does not write data blocks to the disk or redo blocks to the online redo log files.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08E92952-F06B-499A-A7C6-5C7ACCB0D137}" type="slidenum">
              <a:rPr lang="en-US"/>
              <a:pPr/>
              <a:t>12</a:t>
            </a:fld>
            <a:endParaRPr lang="en-US"/>
          </a:p>
        </p:txBody>
      </p:sp>
      <p:sp>
        <p:nvSpPr>
          <p:cNvPr id="407556" name="Rectangle 4"/>
          <p:cNvSpPr>
            <a:spLocks noChangeArrowheads="1" noTextEdit="1"/>
          </p:cNvSpPr>
          <p:nvPr>
            <p:ph type="sldImg"/>
          </p:nvPr>
        </p:nvSpPr>
        <p:spPr>
          <a:ln/>
        </p:spPr>
      </p:sp>
      <p:sp>
        <p:nvSpPr>
          <p:cNvPr id="407557" name="Rectangle 5"/>
          <p:cNvSpPr>
            <a:spLocks noGrp="1" noChangeArrowheads="1"/>
          </p:cNvSpPr>
          <p:nvPr>
            <p:ph type="body" idx="1"/>
          </p:nvPr>
        </p:nvSpPr>
        <p:spPr/>
        <p:txBody>
          <a:bodyPr/>
          <a:lstStyle/>
          <a:p>
            <a:r>
              <a:rPr lang="en-US"/>
              <a:t>Background Processes and Recovery: Redo Log Files and LogWriter</a:t>
            </a:r>
          </a:p>
          <a:p>
            <a:pPr lvl="1"/>
            <a:r>
              <a:rPr lang="en-US"/>
              <a:t>Redo log files record changes to the database as a result of transactions and internal Oracle server actions. (A transaction is a logical unit of work consisting of one or more SQL statements run by a user.) Redo log files protect the database from the loss of integrity because of system failures caused by power outages, disk failures, and so on. Redo log files must be multiplexed to ensure that the information stored in them is not lost in the event of a disk failure.</a:t>
            </a:r>
          </a:p>
          <a:p>
            <a:pPr lvl="1"/>
            <a:r>
              <a:rPr lang="en-US"/>
              <a:t>The redo log consists of groups of redo log files. A group consists of a redo log file and its multiplexed copies. Each identical copy is said to be a member of that group, and each group is identified by a number. The LogWriter (LGWR) process writes redo records from the redo log buffer to all members of a redo log group until the files are filled or a log switch operation is requested. </a:t>
            </a:r>
            <a:br>
              <a:rPr lang="en-US"/>
            </a:br>
            <a:r>
              <a:rPr lang="en-US"/>
              <a:t>It then switches and writes to the files in the next group. Redo log groups are used in a circular fashion.</a:t>
            </a:r>
          </a:p>
          <a:p>
            <a:pPr lvl="1"/>
            <a:r>
              <a:rPr lang="en-US" b="1"/>
              <a:t>Best practice tip:</a:t>
            </a:r>
            <a:r>
              <a:rPr lang="en-US"/>
              <a:t> If possible, multiplexed redo log files should reside on different disks.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42A94445-693A-44FD-AF8B-E690B7A3D143}" type="slidenum">
              <a:rPr lang="en-US"/>
              <a:pPr/>
              <a:t>13</a:t>
            </a:fld>
            <a:endParaRPr lang="en-US"/>
          </a:p>
        </p:txBody>
      </p:sp>
      <p:sp>
        <p:nvSpPr>
          <p:cNvPr id="409604" name="Rectangle 4"/>
          <p:cNvSpPr>
            <a:spLocks noChangeArrowheads="1" noTextEdit="1"/>
          </p:cNvSpPr>
          <p:nvPr>
            <p:ph type="sldImg"/>
          </p:nvPr>
        </p:nvSpPr>
        <p:spPr>
          <a:ln/>
        </p:spPr>
      </p:sp>
      <p:sp>
        <p:nvSpPr>
          <p:cNvPr id="409605" name="Rectangle 5"/>
          <p:cNvSpPr>
            <a:spLocks noGrp="1" noChangeArrowheads="1"/>
          </p:cNvSpPr>
          <p:nvPr>
            <p:ph type="body" idx="1"/>
          </p:nvPr>
        </p:nvSpPr>
        <p:spPr/>
        <p:txBody>
          <a:bodyPr/>
          <a:lstStyle/>
          <a:p>
            <a:r>
              <a:rPr lang="en-US"/>
              <a:t>Understanding Instance Recovery: The Archiver (ARC</a:t>
            </a:r>
            <a:r>
              <a:rPr lang="en-US" i="1"/>
              <a:t>n</a:t>
            </a:r>
            <a:r>
              <a:rPr lang="en-US"/>
              <a:t>) Process</a:t>
            </a:r>
          </a:p>
          <a:p>
            <a:pPr lvl="1"/>
            <a:r>
              <a:rPr lang="en-US"/>
              <a:t>ARC</a:t>
            </a:r>
            <a:r>
              <a:rPr lang="en-US" i="1"/>
              <a:t>n</a:t>
            </a:r>
            <a:r>
              <a:rPr lang="en-US"/>
              <a:t> is an optional background process. However, it is crucial to the recovery of a database after the loss of a disk. When an online redo log group gets filled, the Oracle instance begins writing to the next online redo log group. The process of switching from one online redo log group to another is called a </a:t>
            </a:r>
            <a:r>
              <a:rPr lang="en-US" i="1"/>
              <a:t>log switch</a:t>
            </a:r>
            <a:r>
              <a:rPr lang="en-US"/>
              <a:t>. The ARC</a:t>
            </a:r>
            <a:r>
              <a:rPr lang="en-US" i="1"/>
              <a:t>n</a:t>
            </a:r>
            <a:r>
              <a:rPr lang="en-US"/>
              <a:t> process initiates archiving of the filled log group at every log switch. It automatically archives the online redo log group before the log group can be reused so that all the changes made to the database are preserved. This enables recovery of the database to the point of failure even if a disk drive is damaged.</a:t>
            </a:r>
          </a:p>
          <a:p>
            <a:pPr lvl="1"/>
            <a:r>
              <a:rPr lang="en-US"/>
              <a:t>One of the important decisions that a DBA must make is whether to configure the database to operate in </a:t>
            </a:r>
            <a:r>
              <a:rPr lang="en-US">
                <a:latin typeface="Courier New" pitchFamily="49" charset="0"/>
              </a:rPr>
              <a:t>ARCHIVELOG</a:t>
            </a:r>
            <a:r>
              <a:rPr lang="en-US"/>
              <a:t> mode or in </a:t>
            </a:r>
            <a:r>
              <a:rPr lang="en-US">
                <a:latin typeface="Courier New" pitchFamily="49" charset="0"/>
              </a:rPr>
              <a:t>NOARCHIVELOG</a:t>
            </a:r>
            <a:r>
              <a:rPr lang="en-US"/>
              <a:t> mode.</a:t>
            </a:r>
          </a:p>
          <a:p>
            <a:pPr lvl="2"/>
            <a:r>
              <a:rPr lang="en-US"/>
              <a:t>In </a:t>
            </a:r>
            <a:r>
              <a:rPr lang="en-US">
                <a:latin typeface="Courier New" pitchFamily="49" charset="0"/>
              </a:rPr>
              <a:t>NOARCHIVELOG</a:t>
            </a:r>
            <a:r>
              <a:rPr lang="en-US"/>
              <a:t> mode, the online redo log files are overwritten each time a log switch occurs. </a:t>
            </a:r>
          </a:p>
          <a:p>
            <a:pPr lvl="2"/>
            <a:r>
              <a:rPr lang="en-US"/>
              <a:t>In </a:t>
            </a:r>
            <a:r>
              <a:rPr lang="en-US">
                <a:latin typeface="Courier New" pitchFamily="49" charset="0"/>
              </a:rPr>
              <a:t>ARCHIVELOG</a:t>
            </a:r>
            <a:r>
              <a:rPr lang="en-US"/>
              <a:t> mode, inactive groups of filled online redo log files must be archived before they can be used again. </a:t>
            </a:r>
          </a:p>
          <a:p>
            <a:pPr lvl="1"/>
            <a:r>
              <a:rPr lang="en-US" b="1"/>
              <a:t>Note:</a:t>
            </a:r>
            <a:r>
              <a:rPr lang="en-US"/>
              <a:t> </a:t>
            </a:r>
            <a:r>
              <a:rPr lang="en-US">
                <a:latin typeface="Courier New" pitchFamily="49" charset="0"/>
              </a:rPr>
              <a:t>ARCHIVELOG</a:t>
            </a:r>
            <a:r>
              <a:rPr lang="en-US"/>
              <a:t> mode is essential for most backup strategies (and is very easy to configure).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87262124-B4CD-4C04-B1A9-5E7B5F506F7E}" type="slidenum">
              <a:rPr lang="en-US"/>
              <a:pPr/>
              <a:t>14</a:t>
            </a:fld>
            <a:endParaRPr lang="en-US"/>
          </a:p>
        </p:txBody>
      </p:sp>
      <p:sp>
        <p:nvSpPr>
          <p:cNvPr id="411652" name="Rectangle 4"/>
          <p:cNvSpPr>
            <a:spLocks noChangeArrowheads="1" noTextEdit="1"/>
          </p:cNvSpPr>
          <p:nvPr>
            <p:ph type="sldImg"/>
          </p:nvPr>
        </p:nvSpPr>
        <p:spPr>
          <a:ln/>
        </p:spPr>
      </p:sp>
      <p:sp>
        <p:nvSpPr>
          <p:cNvPr id="411653" name="Rectangle 5"/>
          <p:cNvSpPr>
            <a:spLocks noGrp="1" noChangeArrowheads="1"/>
          </p:cNvSpPr>
          <p:nvPr>
            <p:ph type="body" idx="1"/>
          </p:nvPr>
        </p:nvSpPr>
        <p:spPr/>
        <p:txBody>
          <a:bodyPr/>
          <a:lstStyle/>
          <a:p>
            <a:r>
              <a:rPr lang="en-US"/>
              <a:t>Instance Recovery</a:t>
            </a:r>
          </a:p>
          <a:p>
            <a:pPr lvl="1"/>
            <a:r>
              <a:rPr lang="en-US"/>
              <a:t>The Oracle database automatically recovers from instance failure. All that the DBA needs to do is start the instance normally. The instance mounts the control files and then attempts to open the data files. When it discovers that the data files have not been synchronized during shutdown, the instance uses information contained in the redo log groups to roll the data files forward to the time of shutdown. Then the database is opened and (because the undo tablespace is also rolled forward) any uncommitted transactions are rolled back.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23551647-494A-4F46-B607-99DA165F063B}" type="slidenum">
              <a:rPr lang="en-US"/>
              <a:pPr/>
              <a:t>15</a:t>
            </a:fld>
            <a:endParaRPr lang="en-US"/>
          </a:p>
        </p:txBody>
      </p:sp>
      <p:sp>
        <p:nvSpPr>
          <p:cNvPr id="413700" name="Rectangle 2052"/>
          <p:cNvSpPr>
            <a:spLocks noChangeArrowheads="1" noTextEdit="1"/>
          </p:cNvSpPr>
          <p:nvPr>
            <p:ph type="sldImg"/>
          </p:nvPr>
        </p:nvSpPr>
        <p:spPr>
          <a:ln/>
        </p:spPr>
      </p:sp>
      <p:sp>
        <p:nvSpPr>
          <p:cNvPr id="413701" name="Rectangle 2053"/>
          <p:cNvSpPr>
            <a:spLocks noGrp="1" noChangeArrowheads="1"/>
          </p:cNvSpPr>
          <p:nvPr>
            <p:ph type="body" idx="1"/>
          </p:nvPr>
        </p:nvSpPr>
        <p:spPr/>
        <p:txBody>
          <a:bodyPr/>
          <a:lstStyle/>
          <a:p>
            <a:r>
              <a:rPr lang="en-US"/>
              <a:t>Phases of Instance Recovery</a:t>
            </a:r>
          </a:p>
          <a:p>
            <a:pPr lvl="1"/>
            <a:r>
              <a:rPr lang="en-US"/>
              <a:t>For an instance to open a data file, the system change number (SCN) contained in the data file’s header must match the current SCN that is stored in the database’s control files.</a:t>
            </a:r>
          </a:p>
          <a:p>
            <a:pPr lvl="1"/>
            <a:r>
              <a:rPr lang="en-US"/>
              <a:t>If the numbers do not match, the instance applies redo data from the online redo logs, sequentially “redoing” transactions until the data files are up-to-date. After all data files have been synchronized with the control files, the database is opened and users can log in.</a:t>
            </a:r>
          </a:p>
          <a:p>
            <a:pPr lvl="1"/>
            <a:r>
              <a:rPr lang="en-US"/>
              <a:t>When redo logs are applied, </a:t>
            </a:r>
            <a:r>
              <a:rPr lang="en-US" i="1"/>
              <a:t>all</a:t>
            </a:r>
            <a:r>
              <a:rPr lang="en-US"/>
              <a:t> transactions are applied to bring the database up to the state as of the time of failure. This usually includes transactions that are in progress but have not yet been committed. After the database has been opened, those uncommitted transactions are rolled back. </a:t>
            </a:r>
            <a:br>
              <a:rPr lang="en-US"/>
            </a:br>
            <a:r>
              <a:rPr lang="en-US"/>
              <a:t>At the end of the rollback phase of instance recovery, the data files contain only committed data.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F4FEE791-025B-47C2-9917-BCEEB2071D16}" type="slidenum">
              <a:rPr lang="en-US"/>
              <a:pPr/>
              <a:t>16</a:t>
            </a:fld>
            <a:endParaRPr lang="en-US"/>
          </a:p>
        </p:txBody>
      </p:sp>
      <p:sp>
        <p:nvSpPr>
          <p:cNvPr id="415748" name="Rectangle 4"/>
          <p:cNvSpPr>
            <a:spLocks noChangeArrowheads="1" noTextEdit="1"/>
          </p:cNvSpPr>
          <p:nvPr>
            <p:ph type="sldImg"/>
          </p:nvPr>
        </p:nvSpPr>
        <p:spPr>
          <a:ln/>
        </p:spPr>
      </p:sp>
      <p:sp>
        <p:nvSpPr>
          <p:cNvPr id="415749" name="Rectangle 5"/>
          <p:cNvSpPr>
            <a:spLocks noGrp="1" noChangeArrowheads="1"/>
          </p:cNvSpPr>
          <p:nvPr>
            <p:ph type="body" idx="1"/>
          </p:nvPr>
        </p:nvSpPr>
        <p:spPr/>
        <p:txBody>
          <a:bodyPr/>
          <a:lstStyle/>
          <a:p>
            <a:r>
              <a:rPr lang="en-US"/>
              <a:t>Tuning Instance Recovery</a:t>
            </a:r>
          </a:p>
          <a:p>
            <a:pPr lvl="1"/>
            <a:r>
              <a:rPr lang="en-US"/>
              <a:t>Transaction information is recorded in the redo log groups before the instance returns </a:t>
            </a:r>
            <a:r>
              <a:rPr lang="en-US">
                <a:latin typeface="Courier New" pitchFamily="49" charset="0"/>
              </a:rPr>
              <a:t>commit</a:t>
            </a:r>
            <a:r>
              <a:rPr lang="en-US"/>
              <a:t> </a:t>
            </a:r>
            <a:r>
              <a:rPr lang="en-US">
                <a:latin typeface="Courier New" pitchFamily="49" charset="0"/>
              </a:rPr>
              <a:t>complete</a:t>
            </a:r>
            <a:r>
              <a:rPr lang="en-US"/>
              <a:t> for a transaction. The information in the redo log groups guarantees that the transaction can be recovered in case of a failure. The transaction information also needs to be written to the data file. The data file write usually happens at some time after the information is recorded in redo log groups because the data file write process is much slower than the redo writes. (Random writes for data files are slower than serial writes for redo log files.)</a:t>
            </a:r>
          </a:p>
          <a:p>
            <a:pPr lvl="1"/>
            <a:r>
              <a:rPr lang="en-US"/>
              <a:t>Every three seconds, the checkpoint process records information in the control file about the checkpoint position in the redo log. Therefore, the Oracle database knows that all redo log entries recorded before this point are not necessary for database recovery. In the graphic in the slide, the striped blocks have not yet been written to the disk.</a:t>
            </a:r>
          </a:p>
          <a:p>
            <a:pPr lvl="1"/>
            <a:r>
              <a:rPr lang="en-US"/>
              <a:t>The time required for instance recovery is the time required to bring data files from their last checkpoint to the latest SCN recorded in the control file. The administrator controls that time by setting an MTTR target (in seconds) and through the sizing of redo log groups. For example, for two redo groups, the distance between the checkpoint position and the end of the redo log group cannot be more than 90% of the smallest redo log group.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94338CD5-22D5-4914-A86B-DAC18429E4FA}" type="slidenum">
              <a:rPr lang="en-US"/>
              <a:pPr/>
              <a:t>17</a:t>
            </a:fld>
            <a:endParaRPr lang="en-US"/>
          </a:p>
        </p:txBody>
      </p:sp>
      <p:sp>
        <p:nvSpPr>
          <p:cNvPr id="417796" name="Rectangle 4"/>
          <p:cNvSpPr>
            <a:spLocks noChangeArrowheads="1" noTextEdit="1"/>
          </p:cNvSpPr>
          <p:nvPr>
            <p:ph type="sldImg"/>
          </p:nvPr>
        </p:nvSpPr>
        <p:spPr>
          <a:ln/>
        </p:spPr>
      </p:sp>
      <p:sp>
        <p:nvSpPr>
          <p:cNvPr id="417797" name="Rectangle 5"/>
          <p:cNvSpPr>
            <a:spLocks noGrp="1" noChangeArrowheads="1"/>
          </p:cNvSpPr>
          <p:nvPr>
            <p:ph type="body" idx="1"/>
          </p:nvPr>
        </p:nvSpPr>
        <p:spPr/>
        <p:txBody>
          <a:bodyPr/>
          <a:lstStyle/>
          <a:p>
            <a:r>
              <a:rPr lang="en-US"/>
              <a:t>Using the MTTR Advisor</a:t>
            </a:r>
          </a:p>
          <a:p>
            <a:pPr lvl="1"/>
            <a:r>
              <a:rPr lang="en-US"/>
              <a:t>For assistance in setting the MTTR target, select either of the following:</a:t>
            </a:r>
          </a:p>
          <a:p>
            <a:pPr lvl="2"/>
            <a:r>
              <a:rPr lang="en-US"/>
              <a:t>Enterprise Manager &gt; Advisor Central (in the Related Links section) &gt; MTTR Advisor</a:t>
            </a:r>
          </a:p>
          <a:p>
            <a:pPr lvl="2"/>
            <a:r>
              <a:rPr lang="en-US"/>
              <a:t>Enterprise Manager &gt; Availability &gt; Recovery Settings</a:t>
            </a:r>
          </a:p>
          <a:p>
            <a:pPr lvl="1"/>
            <a:r>
              <a:rPr lang="en-US">
                <a:ea typeface="SimSun" pitchFamily="2" charset="-122"/>
              </a:rPr>
              <a:t>The MTTR Advisor converts the </a:t>
            </a:r>
            <a:r>
              <a:rPr lang="en-US">
                <a:latin typeface="Courier New" pitchFamily="49" charset="0"/>
                <a:ea typeface="SimSun" pitchFamily="2" charset="-122"/>
              </a:rPr>
              <a:t>FAST_START_MTTR_TARGET</a:t>
            </a:r>
            <a:r>
              <a:rPr lang="en-US">
                <a:ea typeface="SimSun" pitchFamily="2" charset="-122"/>
              </a:rPr>
              <a:t> value into several parameters to enable instance recovery in the desired time (or as close to it as possible).</a:t>
            </a:r>
          </a:p>
          <a:p>
            <a:pPr lvl="1"/>
            <a:r>
              <a:rPr lang="en-US">
                <a:cs typeface="Arial" pitchFamily="34" charset="0"/>
              </a:rPr>
              <a:t>Explicit setting of the </a:t>
            </a:r>
            <a:r>
              <a:rPr lang="en-US">
                <a:latin typeface="Courier New" pitchFamily="49" charset="0"/>
              </a:rPr>
              <a:t>FAST_START_MTTR_TARGET</a:t>
            </a:r>
            <a:r>
              <a:rPr lang="en-US"/>
              <a:t> </a:t>
            </a:r>
            <a:r>
              <a:rPr lang="en-US">
                <a:solidFill>
                  <a:schemeClr val="tx1"/>
                </a:solidFill>
              </a:rPr>
              <a:t>parameter</a:t>
            </a:r>
            <a:r>
              <a:rPr lang="en-US">
                <a:solidFill>
                  <a:schemeClr val="tx1"/>
                </a:solidFill>
                <a:cs typeface="Arial" pitchFamily="34" charset="0"/>
              </a:rPr>
              <a:t> to </a:t>
            </a:r>
            <a:r>
              <a:rPr lang="en-US">
                <a:solidFill>
                  <a:schemeClr val="tx1"/>
                </a:solidFill>
                <a:latin typeface="Courier New" pitchFamily="49" charset="0"/>
                <a:cs typeface="Arial" pitchFamily="34" charset="0"/>
              </a:rPr>
              <a:t>0</a:t>
            </a:r>
            <a:r>
              <a:rPr lang="en-US">
                <a:cs typeface="Arial" pitchFamily="34" charset="0"/>
              </a:rPr>
              <a:t> disables automatic checkpoint tuning. Explicit setting</a:t>
            </a:r>
            <a:r>
              <a:rPr lang="en-US">
                <a:solidFill>
                  <a:srgbClr val="6666FF"/>
                </a:solidFill>
                <a:cs typeface="Arial" pitchFamily="34" charset="0"/>
              </a:rPr>
              <a:t> </a:t>
            </a:r>
            <a:r>
              <a:rPr lang="en-US">
                <a:solidFill>
                  <a:schemeClr val="tx1"/>
                </a:solidFill>
                <a:cs typeface="Arial" pitchFamily="34" charset="0"/>
              </a:rPr>
              <a:t>of the </a:t>
            </a:r>
            <a:r>
              <a:rPr lang="en-US">
                <a:solidFill>
                  <a:schemeClr val="tx1"/>
                </a:solidFill>
                <a:latin typeface="Courier New" pitchFamily="49" charset="0"/>
              </a:rPr>
              <a:t>FAST_START_MTTR_TARGET</a:t>
            </a:r>
            <a:r>
              <a:rPr lang="en-US">
                <a:solidFill>
                  <a:schemeClr val="tx1"/>
                </a:solidFill>
              </a:rPr>
              <a:t> parameter </a:t>
            </a:r>
            <a:r>
              <a:rPr lang="en-US">
                <a:solidFill>
                  <a:schemeClr val="tx1"/>
                </a:solidFill>
                <a:cs typeface="Arial" pitchFamily="34" charset="0"/>
              </a:rPr>
              <a:t>to</a:t>
            </a:r>
            <a:r>
              <a:rPr lang="en-US">
                <a:cs typeface="Arial" pitchFamily="34" charset="0"/>
              </a:rPr>
              <a:t> a value other than </a:t>
            </a:r>
            <a:r>
              <a:rPr lang="en-US">
                <a:latin typeface="Courier New" pitchFamily="49" charset="0"/>
                <a:cs typeface="Arial" pitchFamily="34" charset="0"/>
              </a:rPr>
              <a:t>0</a:t>
            </a:r>
            <a:r>
              <a:rPr lang="en-US">
                <a:cs typeface="Arial" pitchFamily="34" charset="0"/>
              </a:rPr>
              <a:t> </a:t>
            </a:r>
            <a:r>
              <a:rPr lang="en-US">
                <a:solidFill>
                  <a:schemeClr val="tx1"/>
                </a:solidFill>
                <a:cs typeface="Arial" pitchFamily="34" charset="0"/>
              </a:rPr>
              <a:t>also enables</a:t>
            </a:r>
            <a:r>
              <a:rPr lang="en-US">
                <a:cs typeface="Arial" pitchFamily="34" charset="0"/>
              </a:rPr>
              <a:t> the MTTR Advisor. (When specified, </a:t>
            </a:r>
            <a:r>
              <a:rPr lang="en-US">
                <a:latin typeface="Courier New" pitchFamily="49" charset="0"/>
                <a:cs typeface="Arial" pitchFamily="34" charset="0"/>
              </a:rPr>
              <a:t>FAST_START_MTTR_TARGET</a:t>
            </a:r>
            <a:r>
              <a:rPr lang="en-US">
                <a:cs typeface="Arial" pitchFamily="34" charset="0"/>
              </a:rPr>
              <a:t> is overridden by </a:t>
            </a:r>
            <a:r>
              <a:rPr lang="en-US">
                <a:latin typeface="Courier New" pitchFamily="49" charset="0"/>
                <a:cs typeface="Arial" pitchFamily="34" charset="0"/>
              </a:rPr>
              <a:t>LOG_CHECKPOINT_INTERVAL</a:t>
            </a:r>
            <a:r>
              <a:rPr lang="en-US">
                <a:cs typeface="Arial" pitchFamily="34" charset="0"/>
              </a:rPr>
              <a:t>.)</a:t>
            </a:r>
            <a:endParaRPr lang="en-US">
              <a:latin typeface="Arial" pitchFamily="34" charset="0"/>
              <a:cs typeface="Arial" pitchFamily="34" charset="0"/>
            </a:endParaRPr>
          </a:p>
          <a:p>
            <a:pPr lvl="1"/>
            <a:r>
              <a:rPr lang="en-US">
                <a:solidFill>
                  <a:schemeClr val="tx1"/>
                </a:solidFill>
                <a:cs typeface="Arial" pitchFamily="34" charset="0"/>
              </a:rPr>
              <a:t>The </a:t>
            </a:r>
            <a:r>
              <a:rPr lang="en-US">
                <a:solidFill>
                  <a:schemeClr val="tx1"/>
                </a:solidFill>
                <a:latin typeface="Courier New" pitchFamily="49" charset="0"/>
                <a:cs typeface="Arial" pitchFamily="34" charset="0"/>
              </a:rPr>
              <a:t>FAST_START_MTTR_TARGET</a:t>
            </a:r>
            <a:r>
              <a:rPr lang="en-US">
                <a:solidFill>
                  <a:schemeClr val="tx1"/>
                </a:solidFill>
                <a:cs typeface="Arial" pitchFamily="34" charset="0"/>
              </a:rPr>
              <a:t> parameter must be set</a:t>
            </a:r>
            <a:r>
              <a:rPr lang="en-US">
                <a:solidFill>
                  <a:schemeClr val="tx1"/>
                </a:solidFill>
                <a:latin typeface="Arial" pitchFamily="34" charset="0"/>
                <a:cs typeface="Arial" pitchFamily="34" charset="0"/>
              </a:rPr>
              <a:t> </a:t>
            </a:r>
            <a:r>
              <a:rPr lang="en-US">
                <a:solidFill>
                  <a:schemeClr val="tx1"/>
                </a:solidFill>
              </a:rPr>
              <a:t>to a value that supports the service level agreement for your system. A small value for the MTTR target increases I/O overhead because of additional data file writes (affecting the performance). However, if you set the MTTR target too large, the instance takes longer to recover after a crash.</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BF61036D-D3A6-4F1D-AE4B-EE12BF2BA711}" type="slidenum">
              <a:rPr lang="en-US"/>
              <a:pPr/>
              <a:t>18</a:t>
            </a:fld>
            <a:endParaRPr lang="en-US"/>
          </a:p>
        </p:txBody>
      </p:sp>
      <p:sp>
        <p:nvSpPr>
          <p:cNvPr id="419844" name="Rectangle 4"/>
          <p:cNvSpPr>
            <a:spLocks noChangeArrowheads="1" noTextEdit="1"/>
          </p:cNvSpPr>
          <p:nvPr>
            <p:ph type="sldImg"/>
          </p:nvPr>
        </p:nvSpPr>
        <p:spPr>
          <a:ln/>
        </p:spPr>
      </p:sp>
      <p:sp>
        <p:nvSpPr>
          <p:cNvPr id="419845" name="Rectangle 5"/>
          <p:cNvSpPr>
            <a:spLocks noGrp="1" noChangeArrowheads="1"/>
          </p:cNvSpPr>
          <p:nvPr>
            <p:ph type="body" idx="1"/>
          </p:nvPr>
        </p:nvSpPr>
        <p:spPr/>
        <p:txBody>
          <a:bodyPr/>
          <a:lstStyle/>
          <a:p>
            <a:r>
              <a:rPr lang="en-US"/>
              <a:t>Media Failure</a:t>
            </a:r>
          </a:p>
          <a:p>
            <a:pPr lvl="1"/>
            <a:r>
              <a:rPr lang="en-US"/>
              <a:t>Oracle Corporation defines </a:t>
            </a:r>
            <a:r>
              <a:rPr lang="en-US" i="1"/>
              <a:t>media failure</a:t>
            </a:r>
            <a:r>
              <a:rPr lang="en-US"/>
              <a:t> as any failure that results in the loss or corruption of one or more database files (data, control, or redo log file).</a:t>
            </a:r>
          </a:p>
          <a:p>
            <a:pPr lvl="1"/>
            <a:r>
              <a:rPr lang="en-US"/>
              <a:t>Recovering from media failure requires that you restore and recover the missing files. To ensure that your database can be recovered from media failure, follow the best practices outlined in the next few pages.</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C1A3FFEC-B4FB-4536-A3F7-8D063B0E43C3}" type="slidenum">
              <a:rPr lang="en-US"/>
              <a:pPr/>
              <a:t>19</a:t>
            </a:fld>
            <a:endParaRPr lang="en-US"/>
          </a:p>
        </p:txBody>
      </p:sp>
      <p:sp>
        <p:nvSpPr>
          <p:cNvPr id="421892" name="Rectangle 4"/>
          <p:cNvSpPr>
            <a:spLocks noChangeArrowheads="1" noTextEdit="1"/>
          </p:cNvSpPr>
          <p:nvPr>
            <p:ph type="sldImg"/>
          </p:nvPr>
        </p:nvSpPr>
        <p:spPr>
          <a:ln/>
        </p:spPr>
      </p:sp>
      <p:sp>
        <p:nvSpPr>
          <p:cNvPr id="421893" name="Rectangle 5"/>
          <p:cNvSpPr>
            <a:spLocks noGrp="1" noChangeArrowheads="1"/>
          </p:cNvSpPr>
          <p:nvPr>
            <p:ph type="body" idx="1"/>
          </p:nvPr>
        </p:nvSpPr>
        <p:spPr/>
        <p:txBody>
          <a:bodyPr/>
          <a:lstStyle/>
          <a:p>
            <a:r>
              <a:rPr lang="en-US"/>
              <a:t>Configuring for Recoverability</a:t>
            </a:r>
          </a:p>
          <a:p>
            <a:pPr lvl="1"/>
            <a:r>
              <a:rPr lang="en-US"/>
              <a:t>To provide the best protection for your data, you must:</a:t>
            </a:r>
          </a:p>
          <a:p>
            <a:pPr lvl="2">
              <a:lnSpc>
                <a:spcPct val="98000"/>
              </a:lnSpc>
            </a:pPr>
            <a:r>
              <a:rPr lang="en-US" b="1"/>
              <a:t>Schedule regular backups</a:t>
            </a:r>
            <a:r>
              <a:rPr lang="en-US"/>
              <a:t> </a:t>
            </a:r>
            <a:br>
              <a:rPr lang="en-US"/>
            </a:br>
            <a:r>
              <a:rPr lang="en-US"/>
              <a:t>Most media failures require that you restore the lost or damaged file from backup.</a:t>
            </a:r>
          </a:p>
          <a:p>
            <a:pPr lvl="2">
              <a:lnSpc>
                <a:spcPct val="98000"/>
              </a:lnSpc>
            </a:pPr>
            <a:r>
              <a:rPr lang="en-US" b="1"/>
              <a:t>Multiplex control files</a:t>
            </a:r>
            <a:br>
              <a:rPr lang="en-US" b="1"/>
            </a:br>
            <a:r>
              <a:rPr lang="en-US"/>
              <a:t>All control files associated with a database are identical. Recovering from the loss of a single control file is not difficult; recovering from the loss of </a:t>
            </a:r>
            <a:r>
              <a:rPr lang="en-US" i="1"/>
              <a:t>all</a:t>
            </a:r>
            <a:r>
              <a:rPr lang="en-US"/>
              <a:t> control files is much more challenging. Guard against losing all control files by having at least three copies.</a:t>
            </a:r>
          </a:p>
          <a:p>
            <a:pPr lvl="2">
              <a:lnSpc>
                <a:spcPct val="98000"/>
              </a:lnSpc>
            </a:pPr>
            <a:r>
              <a:rPr lang="en-US" b="1"/>
              <a:t>Multiplex redo log groups</a:t>
            </a:r>
            <a:br>
              <a:rPr lang="en-US" b="1"/>
            </a:br>
            <a:r>
              <a:rPr lang="en-US"/>
              <a:t>To recover from instance or media failure, redo log information is used to roll data files forward to the last committed transaction. If your redo log groups rely on a single redo log file, the loss of that file means that data is likely to be lost. Ensure that there are at least two copies of each redo log group; if possible, each copy should be under different disk controllers.</a:t>
            </a:r>
          </a:p>
          <a:p>
            <a:pPr lvl="2">
              <a:lnSpc>
                <a:spcPct val="98000"/>
              </a:lnSpc>
            </a:pPr>
            <a:r>
              <a:rPr lang="en-US" b="1"/>
              <a:t>Retain archived copies of redo logs</a:t>
            </a:r>
            <a:br>
              <a:rPr lang="en-US" b="1"/>
            </a:br>
            <a:r>
              <a:rPr lang="en-US"/>
              <a:t>If a file is lost and restored from backup, the instance must apply redo information to bring that file up to the latest SCN contained in the control file. With the default setting, the database can overwrite redo information after it has been written to the data files. Your database can be configured to retain redo information in archived copies of the redo logs. This is known as placing the database in </a:t>
            </a:r>
            <a:r>
              <a:rPr lang="en-US">
                <a:latin typeface="Courier New" pitchFamily="49" charset="0"/>
              </a:rPr>
              <a:t>ARCHIVELOG</a:t>
            </a:r>
            <a:r>
              <a:rPr lang="en-US"/>
              <a:t> mode.</a:t>
            </a:r>
          </a:p>
          <a:p>
            <a:pPr lvl="1">
              <a:lnSpc>
                <a:spcPct val="98000"/>
              </a:lnSpc>
            </a:pPr>
            <a:r>
              <a:rPr lang="en-US"/>
              <a:t>You can perform configuration tasks in Enterprise Manager or with the command line.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82943504-4558-4743-95C3-526CF8618EBD}" type="slidenum">
              <a:rPr lang="en-US"/>
              <a:pPr/>
              <a:t>2</a:t>
            </a:fld>
            <a:endParaRPr lang="en-US"/>
          </a:p>
        </p:txBody>
      </p:sp>
      <p:sp>
        <p:nvSpPr>
          <p:cNvPr id="387076" name="Rectangle 4"/>
          <p:cNvSpPr>
            <a:spLocks noChangeArrowheads="1" noTextEdit="1"/>
          </p:cNvSpPr>
          <p:nvPr>
            <p:ph type="sldImg"/>
          </p:nvPr>
        </p:nvSpPr>
        <p:spPr>
          <a:ln/>
        </p:spPr>
      </p:sp>
      <p:sp>
        <p:nvSpPr>
          <p:cNvPr id="38707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B372F532-7ADF-449B-9E77-5F156A5070D6}" type="slidenum">
              <a:rPr lang="en-US"/>
              <a:pPr/>
              <a:t>20</a:t>
            </a:fld>
            <a:endParaRPr lang="en-US"/>
          </a:p>
        </p:txBody>
      </p:sp>
      <p:sp>
        <p:nvSpPr>
          <p:cNvPr id="423940" name="Rectangle 4"/>
          <p:cNvSpPr>
            <a:spLocks noChangeArrowheads="1" noTextEdit="1"/>
          </p:cNvSpPr>
          <p:nvPr>
            <p:ph type="sldImg"/>
          </p:nvPr>
        </p:nvSpPr>
        <p:spPr>
          <a:ln/>
        </p:spPr>
      </p:sp>
      <p:sp>
        <p:nvSpPr>
          <p:cNvPr id="423941" name="Rectangle 5"/>
          <p:cNvSpPr>
            <a:spLocks noGrp="1" noChangeArrowheads="1"/>
          </p:cNvSpPr>
          <p:nvPr>
            <p:ph type="body" idx="1"/>
          </p:nvPr>
        </p:nvSpPr>
        <p:spPr/>
        <p:txBody>
          <a:bodyPr/>
          <a:lstStyle/>
          <a:p>
            <a:r>
              <a:rPr lang="en-US"/>
              <a:t>Configuring the Flash Recovery Area</a:t>
            </a:r>
          </a:p>
          <a:p>
            <a:pPr lvl="1"/>
            <a:r>
              <a:rPr lang="en-US"/>
              <a:t>The flash recovery area is a space that is set aside on the disk to contain archived logs, backups, flashback logs, mirrored control files, and mirrored redo logs. A flash recovery area simplifies backup storage management and is strongly recommended. You should place the flash recovery area on a disk that is separate from the working set of database files. Otherwise, the disk becomes a single point of failure for your database.</a:t>
            </a:r>
          </a:p>
          <a:p>
            <a:pPr lvl="1"/>
            <a:r>
              <a:rPr lang="en-US"/>
              <a:t>The amount of disk space to allocate for the flash recovery area depends on the size and activity levels of your database. As a general rule, the larger the flash recovery area, the more useful it is. Ideally, the flash recovery area should be large enough for copies of your data and control files and for flashback, online redo, and archived logs needed to recover the database with the backups kept based on the retention policy. (In short, the flash recovery area should be at least twice the size of the database so that it can hold one backup and several archived logs.)</a:t>
            </a:r>
          </a:p>
          <a:p>
            <a:pPr lvl="1"/>
            <a:r>
              <a:rPr lang="en-US"/>
              <a:t>Space management in the flash recovery area is governed by a backup retention policy. A retention policy determines when files are obsolete, which means that they are no longer needed to meet your data recovery objectives. The Oracle database automatically manages this storage by deleting files that are no longer needed.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44DC1760-4C62-4365-BB62-75A8DA305E1D}" type="slidenum">
              <a:rPr lang="en-US"/>
              <a:pPr/>
              <a:t>21</a:t>
            </a:fld>
            <a:endParaRPr lang="en-US"/>
          </a:p>
        </p:txBody>
      </p:sp>
      <p:sp>
        <p:nvSpPr>
          <p:cNvPr id="425988" name="Rectangle 4"/>
          <p:cNvSpPr>
            <a:spLocks noChangeArrowheads="1" noTextEdit="1"/>
          </p:cNvSpPr>
          <p:nvPr>
            <p:ph type="sldImg"/>
          </p:nvPr>
        </p:nvSpPr>
        <p:spPr>
          <a:ln/>
        </p:spPr>
      </p:sp>
      <p:sp>
        <p:nvSpPr>
          <p:cNvPr id="425989" name="Rectangle 5"/>
          <p:cNvSpPr>
            <a:spLocks noGrp="1" noChangeArrowheads="1"/>
          </p:cNvSpPr>
          <p:nvPr>
            <p:ph type="body" idx="1"/>
          </p:nvPr>
        </p:nvSpPr>
        <p:spPr/>
        <p:txBody>
          <a:bodyPr/>
          <a:lstStyle/>
          <a:p>
            <a:r>
              <a:rPr lang="en-US"/>
              <a:t>Multiplexing Control Files</a:t>
            </a:r>
          </a:p>
          <a:p>
            <a:pPr lvl="1"/>
            <a:r>
              <a:rPr lang="en-US"/>
              <a:t>A control file is a small binary file that describes the structure of the database. It must be available for writing by the Oracle server whenever the database is mounted or opened. Without this file, the database cannot be mounted, and recovery or re-creation of the control file is required. Your database must have a minimum of two control files (the default of three is preferred) on different disks to minimize the impact of a loss of one control file.</a:t>
            </a:r>
          </a:p>
          <a:p>
            <a:pPr lvl="1"/>
            <a:r>
              <a:rPr lang="en-US"/>
              <a:t>If your database is created with the Database Configuration Assistant (DBCA) using Oracle Managed Files (OMF), you have two control files. If you do not use OMF, there are three control files.</a:t>
            </a:r>
          </a:p>
          <a:p>
            <a:pPr lvl="1"/>
            <a:r>
              <a:rPr lang="en-US"/>
              <a:t>The loss of a single control file causes the instance to fail because all control files must be available at all times. However, recovery is a simple matter of copying one of the other control files. The loss of all control files is slightly more difficult to recover from but is not usually catastrophic.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44FACE13-CB14-45E4-9EC6-E597EE895C31}" type="slidenum">
              <a:rPr lang="en-US"/>
              <a:pPr/>
              <a:t>22</a:t>
            </a:fld>
            <a:endParaRPr lang="en-US"/>
          </a:p>
        </p:txBody>
      </p:sp>
      <p:sp>
        <p:nvSpPr>
          <p:cNvPr id="428036" name="Rectangle 4"/>
          <p:cNvSpPr>
            <a:spLocks noGrp="1" noChangeArrowheads="1"/>
          </p:cNvSpPr>
          <p:nvPr>
            <p:ph type="body" idx="1"/>
          </p:nvPr>
        </p:nvSpPr>
        <p:spPr>
          <a:xfrm>
            <a:off x="477838" y="457200"/>
            <a:ext cx="6359525" cy="8455025"/>
          </a:xfrm>
        </p:spPr>
        <p:txBody>
          <a:bodyPr/>
          <a:lstStyle/>
          <a:p>
            <a:r>
              <a:rPr lang="en-US"/>
              <a:t>Multiplexing Control Files</a:t>
            </a:r>
            <a:r>
              <a:rPr lang="en-US" altLang="en-US"/>
              <a:t> (continued)</a:t>
            </a:r>
          </a:p>
          <a:p>
            <a:r>
              <a:rPr lang="en-US" altLang="en-US">
                <a:latin typeface="Times New Roman" pitchFamily="18" charset="0"/>
              </a:rPr>
              <a:t>Adding a Control File</a:t>
            </a:r>
          </a:p>
          <a:p>
            <a:pPr lvl="1"/>
            <a:r>
              <a:rPr lang="en-US" altLang="en-US">
                <a:cs typeface="Times New Roman" pitchFamily="18" charset="0"/>
              </a:rPr>
              <a:t>In an OMF database, all control files must be re-created (so the following steps do not apply).</a:t>
            </a:r>
          </a:p>
          <a:p>
            <a:pPr lvl="1"/>
            <a:r>
              <a:rPr lang="en-US" altLang="en-US">
                <a:latin typeface="TimesNewRoman" charset="0"/>
                <a:cs typeface="Times New Roman" pitchFamily="18" charset="0"/>
              </a:rPr>
              <a:t>In other</a:t>
            </a:r>
            <a:r>
              <a:rPr lang="en-US" altLang="en-US" b="1">
                <a:latin typeface="TimesNewRoman" charset="0"/>
                <a:cs typeface="Times New Roman" pitchFamily="18" charset="0"/>
              </a:rPr>
              <a:t> </a:t>
            </a:r>
            <a:r>
              <a:rPr lang="en-US" altLang="en-US">
                <a:latin typeface="TimesNewRoman" charset="0"/>
                <a:cs typeface="Times New Roman" pitchFamily="18" charset="0"/>
              </a:rPr>
              <a:t>databases, adding a control file is a manual operation:</a:t>
            </a:r>
            <a:r>
              <a:rPr lang="en-US" altLang="en-US"/>
              <a:t> </a:t>
            </a:r>
          </a:p>
          <a:p>
            <a:pPr lvl="2">
              <a:buFontTx/>
              <a:buNone/>
            </a:pPr>
            <a:r>
              <a:rPr lang="en-US" altLang="en-US">
                <a:latin typeface="TimesNewRoman" charset="0"/>
                <a:cs typeface="Times New Roman" pitchFamily="18" charset="0"/>
              </a:rPr>
              <a:t>1.	</a:t>
            </a:r>
            <a:r>
              <a:rPr lang="en-US"/>
              <a:t>Alter the </a:t>
            </a:r>
            <a:r>
              <a:rPr lang="en-US">
                <a:latin typeface="Courier New" pitchFamily="49" charset="0"/>
              </a:rPr>
              <a:t>SPFILE</a:t>
            </a:r>
            <a:r>
              <a:rPr lang="en-US"/>
              <a:t> with the following command: </a:t>
            </a:r>
          </a:p>
          <a:p>
            <a:pPr lvl="2">
              <a:buFontTx/>
              <a:buNone/>
            </a:pPr>
            <a:r>
              <a:rPr lang="en-US" altLang="en-US">
                <a:latin typeface="Courier New" pitchFamily="49" charset="0"/>
              </a:rPr>
              <a:t>	ALTER SYSTEM SET control_files = '/u01/app/oracle/oradata/orcl/control01.ctl' , '/u01/app/oracle/oradata/orcl/control02.ctl' , '/u01/app/oracle/oradata/orcl/control03.ctl' SCOPE=SPFILE; </a:t>
            </a:r>
          </a:p>
          <a:p>
            <a:pPr lvl="2">
              <a:buFontTx/>
              <a:buNone/>
            </a:pPr>
            <a:r>
              <a:rPr lang="en-US" altLang="en-US">
                <a:latin typeface="TimesNewRoman" charset="0"/>
                <a:cs typeface="Times New Roman" pitchFamily="18" charset="0"/>
              </a:rPr>
              <a:t>2.	Shut down the database</a:t>
            </a:r>
            <a:r>
              <a:rPr lang="en-US" altLang="en-US"/>
              <a:t>.</a:t>
            </a:r>
            <a:endParaRPr lang="en-US" altLang="en-US">
              <a:latin typeface="TimesNewRoman" charset="0"/>
              <a:cs typeface="Times New Roman" pitchFamily="18" charset="0"/>
            </a:endParaRPr>
          </a:p>
          <a:p>
            <a:pPr lvl="2">
              <a:buFontTx/>
              <a:buNone/>
            </a:pPr>
            <a:r>
              <a:rPr lang="en-US" altLang="en-US">
                <a:latin typeface="TimesNewRoman" charset="0"/>
                <a:cs typeface="Times New Roman" pitchFamily="18" charset="0"/>
              </a:rPr>
              <a:t>3.	Use the operating system to copy an existing control file to the location you select for your new file</a:t>
            </a:r>
            <a:r>
              <a:rPr lang="en-US" altLang="en-US"/>
              <a:t>.</a:t>
            </a:r>
            <a:endParaRPr lang="en-US" altLang="en-US">
              <a:latin typeface="TimesNewRoman" charset="0"/>
              <a:cs typeface="Times New Roman" pitchFamily="18" charset="0"/>
            </a:endParaRPr>
          </a:p>
          <a:p>
            <a:pPr lvl="2">
              <a:buFontTx/>
              <a:buNone/>
            </a:pPr>
            <a:r>
              <a:rPr lang="en-US" altLang="en-US">
                <a:latin typeface="TimesNewRoman" charset="0"/>
                <a:cs typeface="Times New Roman" pitchFamily="18" charset="0"/>
              </a:rPr>
              <a:t>4.	Open the database</a:t>
            </a:r>
            <a:r>
              <a:rPr lang="en-US" altLang="en-US"/>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CC4D28D3-7510-4C81-8873-1DADCEA5A839}" type="slidenum">
              <a:rPr lang="en-US"/>
              <a:pPr/>
              <a:t>23</a:t>
            </a:fld>
            <a:endParaRPr lang="en-US"/>
          </a:p>
        </p:txBody>
      </p:sp>
      <p:sp>
        <p:nvSpPr>
          <p:cNvPr id="430084" name="Rectangle 4"/>
          <p:cNvSpPr>
            <a:spLocks noChangeArrowheads="1" noTextEdit="1"/>
          </p:cNvSpPr>
          <p:nvPr>
            <p:ph type="sldImg"/>
          </p:nvPr>
        </p:nvSpPr>
        <p:spPr>
          <a:ln/>
        </p:spPr>
      </p:sp>
      <p:sp>
        <p:nvSpPr>
          <p:cNvPr id="430085" name="Rectangle 5"/>
          <p:cNvSpPr>
            <a:spLocks noGrp="1" noChangeArrowheads="1"/>
          </p:cNvSpPr>
          <p:nvPr>
            <p:ph type="body" idx="1"/>
          </p:nvPr>
        </p:nvSpPr>
        <p:spPr/>
        <p:txBody>
          <a:bodyPr/>
          <a:lstStyle/>
          <a:p>
            <a:r>
              <a:rPr lang="en-US"/>
              <a:t>Redo Log Files</a:t>
            </a:r>
          </a:p>
          <a:p>
            <a:pPr lvl="1"/>
            <a:r>
              <a:rPr lang="en-US"/>
              <a:t>Redo log groups are made up of one or more redo log files. Each log file in a group is a duplicate of the others. Oracle Corporation recommends that redo log groups have at least two files per group, with the files distributed on separate disks or controllers so that no single equipment failure destroys an entire log group.</a:t>
            </a:r>
          </a:p>
          <a:p>
            <a:pPr lvl="1"/>
            <a:r>
              <a:rPr lang="en-US"/>
              <a:t>The loss of an entire current log group is one of the most serious media failures because it can result in loss of data. The loss of a single member of a multiple-member log group is trivial and does not affect database operation (other than causing an alert to be published in the alert log). Recovery from the loss of an entire log group requires advanced recovery techniques and is discussed in the course titled </a:t>
            </a:r>
            <a:r>
              <a:rPr lang="en-US" i="1"/>
              <a:t>Oracle Database 11g: Administration Workshop II</a:t>
            </a:r>
            <a:r>
              <a:rPr lang="en-US"/>
              <a:t>.</a:t>
            </a:r>
          </a:p>
          <a:p>
            <a:pPr lvl="1"/>
            <a:r>
              <a:rPr lang="en-US"/>
              <a:t>Remember that multiplexing redo logs may heavily influence database performance because a commit cannot complete until the transaction information has been written to the logs. You must place your redo log files on your fastest disks served by your fastest controllers. If possible, do not place any other database files on the same disks as your redo log files (unless you are using Automatic Storage Management [ASM]). Because only one group is written to at a given time, there is no harm in having members from several groups on the same disk.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F6822AF5-EA85-4663-B47C-B8731A7B2B53}" type="slidenum">
              <a:rPr lang="en-US"/>
              <a:pPr/>
              <a:t>24</a:t>
            </a:fld>
            <a:endParaRPr lang="en-US"/>
          </a:p>
        </p:txBody>
      </p:sp>
      <p:sp>
        <p:nvSpPr>
          <p:cNvPr id="432132" name="Rectangle 4"/>
          <p:cNvSpPr>
            <a:spLocks noChangeArrowheads="1" noTextEdit="1"/>
          </p:cNvSpPr>
          <p:nvPr>
            <p:ph type="sldImg"/>
          </p:nvPr>
        </p:nvSpPr>
        <p:spPr>
          <a:ln/>
        </p:spPr>
      </p:sp>
      <p:sp>
        <p:nvSpPr>
          <p:cNvPr id="432133" name="Rectangle 5"/>
          <p:cNvSpPr>
            <a:spLocks noGrp="1" noChangeArrowheads="1"/>
          </p:cNvSpPr>
          <p:nvPr>
            <p:ph type="body" idx="1"/>
          </p:nvPr>
        </p:nvSpPr>
        <p:spPr/>
        <p:txBody>
          <a:bodyPr/>
          <a:lstStyle/>
          <a:p>
            <a:r>
              <a:rPr lang="en-US"/>
              <a:t>Multiplexing the Redo Log</a:t>
            </a:r>
          </a:p>
          <a:p>
            <a:pPr lvl="1"/>
            <a:r>
              <a:rPr lang="en-US"/>
              <a:t>You can multiplex your redo log by adding a member to an existing log group. To add a member to a redo log group (with open database and no impact on user performance), perform the following steps:</a:t>
            </a:r>
          </a:p>
          <a:p>
            <a:pPr lvl="2">
              <a:buFont typeface="Times New Roman" pitchFamily="18" charset="0"/>
              <a:buNone/>
            </a:pPr>
            <a:r>
              <a:rPr lang="en-US"/>
              <a:t>1. 	Select Enterprise Manager &gt; Server &gt; Redo Log Groups.</a:t>
            </a:r>
          </a:p>
          <a:p>
            <a:pPr lvl="2">
              <a:buFont typeface="Times New Roman" pitchFamily="18" charset="0"/>
              <a:buNone/>
            </a:pPr>
            <a:r>
              <a:rPr lang="en-US"/>
              <a:t>2. 	Select a group and click the Edit button, or click the group number link. </a:t>
            </a:r>
            <a:br>
              <a:rPr lang="en-US"/>
            </a:br>
            <a:r>
              <a:rPr lang="en-US"/>
              <a:t>The Edit Redo Log Group page appears.</a:t>
            </a:r>
          </a:p>
          <a:p>
            <a:pPr lvl="2">
              <a:buFont typeface="Times New Roman" pitchFamily="18" charset="0"/>
              <a:buNone/>
            </a:pPr>
            <a:r>
              <a:rPr lang="en-US"/>
              <a:t>3. 	In the Redo Log Members region, click Add. </a:t>
            </a:r>
            <a:br>
              <a:rPr lang="en-US"/>
            </a:br>
            <a:r>
              <a:rPr lang="en-US"/>
              <a:t>The Add Redo Log Member page appears.</a:t>
            </a:r>
          </a:p>
          <a:p>
            <a:pPr lvl="2">
              <a:buFont typeface="Times New Roman" pitchFamily="18" charset="0"/>
              <a:buNone/>
            </a:pPr>
            <a:r>
              <a:rPr lang="en-US"/>
              <a:t>4. 	Enter the file name and the file directory. Click Continue. </a:t>
            </a:r>
          </a:p>
          <a:p>
            <a:pPr lvl="2">
              <a:buFont typeface="Times New Roman" pitchFamily="18" charset="0"/>
              <a:buNone/>
            </a:pPr>
            <a:r>
              <a:rPr lang="en-US" b="1"/>
              <a:t>	Note:</a:t>
            </a:r>
            <a:r>
              <a:rPr lang="en-US"/>
              <a:t> It is recommended that you store members on separate drives to protect against total loss of the redo log entries in the event of a disk failure. </a:t>
            </a:r>
          </a:p>
          <a:p>
            <a:pPr lvl="1"/>
            <a:r>
              <a:rPr lang="en-US"/>
              <a:t>Repeat these steps for every existing group.</a:t>
            </a:r>
          </a:p>
          <a:p>
            <a:pPr lvl="1"/>
            <a:r>
              <a:rPr lang="en-US"/>
              <a:t>When you add the redo log member to a group, the group’s status is marked </a:t>
            </a:r>
            <a:r>
              <a:rPr lang="en-US">
                <a:latin typeface="Courier New" pitchFamily="49" charset="0"/>
              </a:rPr>
              <a:t>INVALID</a:t>
            </a:r>
            <a:r>
              <a:rPr lang="en-US"/>
              <a:t> (as can be seen in the </a:t>
            </a:r>
            <a:r>
              <a:rPr lang="en-US">
                <a:latin typeface="Courier New" pitchFamily="49" charset="0"/>
              </a:rPr>
              <a:t>V$LOGFILE</a:t>
            </a:r>
            <a:r>
              <a:rPr lang="en-US"/>
              <a:t> view). This is the expected state because a member of the group has not yet been written to. When a log switch occurs and the invalid group becomes the current group, the status changes to </a:t>
            </a:r>
            <a:r>
              <a:rPr lang="en-US">
                <a:latin typeface="Courier New" pitchFamily="49" charset="0"/>
              </a:rPr>
              <a:t>CURRENT</a:t>
            </a:r>
            <a:r>
              <a:rPr lang="en-US"/>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826AF3FE-5292-4352-BB33-CB68DC7D6A27}" type="slidenum">
              <a:rPr lang="en-US"/>
              <a:pPr/>
              <a:t>25</a:t>
            </a:fld>
            <a:endParaRPr lang="en-US"/>
          </a:p>
        </p:txBody>
      </p:sp>
      <p:sp>
        <p:nvSpPr>
          <p:cNvPr id="434180" name="Rectangle 4"/>
          <p:cNvSpPr>
            <a:spLocks noChangeArrowheads="1" noTextEdit="1"/>
          </p:cNvSpPr>
          <p:nvPr>
            <p:ph type="sldImg"/>
          </p:nvPr>
        </p:nvSpPr>
        <p:spPr>
          <a:ln/>
        </p:spPr>
      </p:sp>
      <p:sp>
        <p:nvSpPr>
          <p:cNvPr id="434181" name="Rectangle 5"/>
          <p:cNvSpPr>
            <a:spLocks noGrp="1" noChangeArrowheads="1"/>
          </p:cNvSpPr>
          <p:nvPr>
            <p:ph type="body" idx="1"/>
          </p:nvPr>
        </p:nvSpPr>
        <p:spPr/>
        <p:txBody>
          <a:bodyPr/>
          <a:lstStyle/>
          <a:p>
            <a:r>
              <a:rPr lang="en-US"/>
              <a:t>Archive Log Files</a:t>
            </a:r>
          </a:p>
          <a:p>
            <a:pPr lvl="1"/>
            <a:r>
              <a:rPr lang="en-US"/>
              <a:t>The instance treats the online redo log groups as a circular buffer in which to store transaction information, filling one group and then moving on to the next. After all groups have been written to, the instance begins overwriting information in the first log group.</a:t>
            </a:r>
          </a:p>
          <a:p>
            <a:pPr lvl="1"/>
            <a:r>
              <a:rPr lang="en-US"/>
              <a:t>To configure your database for maximum recoverability, you must instruct the database to make a copy of the online redo log group before allowing it to be overwritten. These copies are known as </a:t>
            </a:r>
            <a:r>
              <a:rPr lang="en-US" i="1"/>
              <a:t>archived logs</a:t>
            </a:r>
            <a:r>
              <a:rPr lang="en-US"/>
              <a:t>. </a:t>
            </a:r>
          </a:p>
          <a:p>
            <a:pPr lvl="1"/>
            <a:r>
              <a:rPr lang="en-US"/>
              <a:t>To facilitate the creation of archive log files:</a:t>
            </a:r>
          </a:p>
          <a:p>
            <a:pPr lvl="2">
              <a:buFont typeface="Times New Roman" pitchFamily="18" charset="0"/>
              <a:buNone/>
            </a:pPr>
            <a:r>
              <a:rPr lang="en-US"/>
              <a:t>1.	Specify a naming convention for your archive logs.</a:t>
            </a:r>
          </a:p>
          <a:p>
            <a:pPr lvl="2">
              <a:buFont typeface="Times New Roman" pitchFamily="18" charset="0"/>
              <a:buNone/>
            </a:pPr>
            <a:r>
              <a:rPr lang="en-US"/>
              <a:t>2.	Specify a destination or destinations for storing your archive logs. One of the destinations is probably your flash recovery area.</a:t>
            </a:r>
          </a:p>
          <a:p>
            <a:pPr lvl="2">
              <a:buFont typeface="Times New Roman" pitchFamily="18" charset="0"/>
              <a:buNone/>
            </a:pPr>
            <a:r>
              <a:rPr lang="en-US"/>
              <a:t>3.	Place the database in </a:t>
            </a:r>
            <a:r>
              <a:rPr lang="en-US">
                <a:latin typeface="Courier New" pitchFamily="49" charset="0"/>
              </a:rPr>
              <a:t>ARCHIVELOG</a:t>
            </a:r>
            <a:r>
              <a:rPr lang="en-US"/>
              <a:t> mode.</a:t>
            </a:r>
          </a:p>
          <a:p>
            <a:pPr lvl="1"/>
            <a:r>
              <a:rPr lang="en-US" b="1"/>
              <a:t>Note:</a:t>
            </a:r>
            <a:r>
              <a:rPr lang="en-US"/>
              <a:t> Steps 1 and 2 are not necessary if you are using a flash recovery area.</a:t>
            </a:r>
          </a:p>
          <a:p>
            <a:pPr lvl="1"/>
            <a:r>
              <a:rPr lang="en-US"/>
              <a:t>The destination must exist before placing the database in </a:t>
            </a:r>
            <a:r>
              <a:rPr lang="en-US">
                <a:latin typeface="Courier New" pitchFamily="49" charset="0"/>
              </a:rPr>
              <a:t>ARCHIVELOG</a:t>
            </a:r>
            <a:r>
              <a:rPr lang="en-US"/>
              <a:t> mode. When a directory is specified as a destination, there should be a slash at the end of the directory name.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87F49A79-0F53-4209-AFF7-CCF106056C96}" type="slidenum">
              <a:rPr lang="en-US"/>
              <a:pPr/>
              <a:t>26</a:t>
            </a:fld>
            <a:endParaRPr lang="en-US"/>
          </a:p>
        </p:txBody>
      </p:sp>
      <p:sp>
        <p:nvSpPr>
          <p:cNvPr id="436228" name="Rectangle 4"/>
          <p:cNvSpPr>
            <a:spLocks noChangeArrowheads="1" noTextEdit="1"/>
          </p:cNvSpPr>
          <p:nvPr>
            <p:ph type="sldImg"/>
          </p:nvPr>
        </p:nvSpPr>
        <p:spPr>
          <a:ln/>
        </p:spPr>
      </p:sp>
      <p:sp>
        <p:nvSpPr>
          <p:cNvPr id="436229" name="Rectangle 5"/>
          <p:cNvSpPr>
            <a:spLocks noGrp="1" noChangeArrowheads="1"/>
          </p:cNvSpPr>
          <p:nvPr>
            <p:ph type="body" idx="1"/>
          </p:nvPr>
        </p:nvSpPr>
        <p:spPr/>
        <p:txBody>
          <a:bodyPr/>
          <a:lstStyle/>
          <a:p>
            <a:r>
              <a:rPr lang="en-US"/>
              <a:t>Archive Log File: Naming and Destinations</a:t>
            </a:r>
          </a:p>
          <a:p>
            <a:pPr lvl="1"/>
            <a:r>
              <a:rPr lang="en-US"/>
              <a:t>To configure archive log file names and destinations, select Enterprise Manager &gt; Availability &gt; Configure Recovery Settings.</a:t>
            </a:r>
          </a:p>
          <a:p>
            <a:pPr lvl="1"/>
            <a:r>
              <a:rPr lang="en-US"/>
              <a:t>Each archive log file must have a unique name to avoid overwriting older log files. Specify the naming format as shown in the slide. To help create unique file names, Oracle Database 11</a:t>
            </a:r>
            <a:r>
              <a:rPr lang="en-US" i="1"/>
              <a:t>g</a:t>
            </a:r>
            <a:r>
              <a:rPr lang="en-US"/>
              <a:t> allows several wildcard characters in the name format:</a:t>
            </a:r>
          </a:p>
          <a:p>
            <a:pPr lvl="2"/>
            <a:r>
              <a:rPr lang="en-US" b="1"/>
              <a:t>%s:</a:t>
            </a:r>
            <a:r>
              <a:rPr lang="en-US"/>
              <a:t> Includes the log sequence number as part of the file name</a:t>
            </a:r>
            <a:endParaRPr lang="en-US" b="1"/>
          </a:p>
          <a:p>
            <a:pPr lvl="2"/>
            <a:r>
              <a:rPr lang="en-US" b="1"/>
              <a:t>%t:</a:t>
            </a:r>
            <a:r>
              <a:rPr lang="en-US"/>
              <a:t> Includes the thread number as part of the file name </a:t>
            </a:r>
          </a:p>
          <a:p>
            <a:pPr lvl="2"/>
            <a:r>
              <a:rPr lang="en-US" b="1"/>
              <a:t>%r:</a:t>
            </a:r>
            <a:r>
              <a:rPr lang="en-US"/>
              <a:t> Includes the resetlogs ID to ensure that the archive log file name remains unique (even after</a:t>
            </a:r>
            <a:br>
              <a:rPr lang="en-US"/>
            </a:br>
            <a:r>
              <a:rPr lang="en-US"/>
              <a:t>        certain advanced recovery techniques that reset log sequence numbers)</a:t>
            </a:r>
          </a:p>
          <a:p>
            <a:pPr lvl="2"/>
            <a:r>
              <a:rPr lang="en-US" b="1"/>
              <a:t>%d:</a:t>
            </a:r>
            <a:r>
              <a:rPr lang="en-US"/>
              <a:t> Includes the database ID as part of the file name</a:t>
            </a:r>
          </a:p>
          <a:p>
            <a:pPr lvl="1"/>
            <a:r>
              <a:rPr lang="en-US"/>
              <a:t>The format </a:t>
            </a:r>
            <a:r>
              <a:rPr lang="en-US" i="1"/>
              <a:t>must</a:t>
            </a:r>
            <a:r>
              <a:rPr lang="en-US"/>
              <a:t> include </a:t>
            </a:r>
            <a:r>
              <a:rPr lang="en-US">
                <a:latin typeface="Courier New" pitchFamily="49" charset="0"/>
              </a:rPr>
              <a:t>%s</a:t>
            </a:r>
            <a:r>
              <a:rPr lang="en-US"/>
              <a:t>, </a:t>
            </a:r>
            <a:r>
              <a:rPr lang="en-US">
                <a:latin typeface="Courier New" pitchFamily="49" charset="0"/>
              </a:rPr>
              <a:t>%t</a:t>
            </a:r>
            <a:r>
              <a:rPr lang="en-US"/>
              <a:t>, and </a:t>
            </a:r>
            <a:r>
              <a:rPr lang="en-US">
                <a:latin typeface="Courier New" pitchFamily="49" charset="0"/>
              </a:rPr>
              <a:t>%r</a:t>
            </a:r>
            <a:r>
              <a:rPr lang="en-US"/>
              <a:t>. The use of </a:t>
            </a:r>
            <a:r>
              <a:rPr lang="en-US">
                <a:latin typeface="Courier New" pitchFamily="49" charset="0"/>
              </a:rPr>
              <a:t>%d</a:t>
            </a:r>
            <a:r>
              <a:rPr lang="en-US"/>
              <a:t> is optional, but it must be included if multiple databases share the same archive log destination.</a:t>
            </a:r>
          </a:p>
          <a:p>
            <a:pPr lvl="1"/>
            <a:r>
              <a:rPr lang="en-US"/>
              <a:t>Archive log files can be written to as many as ten different destinations. Destinations may be local </a:t>
            </a:r>
            <a:br>
              <a:rPr lang="en-US"/>
            </a:br>
            <a:r>
              <a:rPr lang="en-US"/>
              <a:t>(a directory) or remote (an Oracle Net alias for a standby database).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392B13D6-7A7E-4DB9-AF65-CD98D9A80CE1}" type="slidenum">
              <a:rPr lang="en-US"/>
              <a:pPr/>
              <a:t>27</a:t>
            </a:fld>
            <a:endParaRPr lang="en-US"/>
          </a:p>
        </p:txBody>
      </p:sp>
      <p:sp>
        <p:nvSpPr>
          <p:cNvPr id="438274" name="Rectangle 2"/>
          <p:cNvSpPr>
            <a:spLocks noGrp="1" noChangeArrowheads="1"/>
          </p:cNvSpPr>
          <p:nvPr>
            <p:ph type="body" idx="1"/>
          </p:nvPr>
        </p:nvSpPr>
        <p:spPr>
          <a:xfrm>
            <a:off x="523875" y="457200"/>
            <a:ext cx="6096000" cy="8378825"/>
          </a:xfrm>
        </p:spPr>
        <p:txBody>
          <a:bodyPr/>
          <a:lstStyle/>
          <a:p>
            <a:pPr>
              <a:buClr>
                <a:srgbClr val="FF0000"/>
              </a:buClr>
            </a:pPr>
            <a:r>
              <a:rPr lang="en-US"/>
              <a:t>Archive Log File: Naming and Destinations</a:t>
            </a:r>
            <a:r>
              <a:rPr lang="en-US" altLang="en-US"/>
              <a:t> (continued)</a:t>
            </a:r>
          </a:p>
          <a:p>
            <a:pPr lvl="1"/>
            <a:r>
              <a:rPr lang="en-US"/>
              <a:t>The default destination (number 10) sends archive log files to a location determined by the </a:t>
            </a:r>
            <a:r>
              <a:rPr lang="en-US">
                <a:latin typeface="Courier New" pitchFamily="49" charset="0"/>
              </a:rPr>
              <a:t>DB_RECOVERY_FILE_DEST</a:t>
            </a:r>
            <a:r>
              <a:rPr lang="en-US"/>
              <a:t> initialization parameter. </a:t>
            </a:r>
            <a:r>
              <a:rPr lang="en-US">
                <a:latin typeface="Courier New" pitchFamily="49" charset="0"/>
              </a:rPr>
              <a:t>DB_RECOVERY_FILE_DEST</a:t>
            </a:r>
            <a:r>
              <a:rPr lang="en-US"/>
              <a:t> is also known as the </a:t>
            </a:r>
            <a:r>
              <a:rPr lang="en-US">
                <a:latin typeface="Courier New" pitchFamily="49" charset="0"/>
              </a:rPr>
              <a:t>RECOVERY AREA</a:t>
            </a:r>
            <a:r>
              <a:rPr lang="en-US"/>
              <a:t> parameter. This destination is visible at the bottom of the Recovery Settings properties page as Flash Recovery Area Location. </a:t>
            </a:r>
          </a:p>
          <a:p>
            <a:pPr lvl="1"/>
            <a:r>
              <a:rPr lang="en-US" b="1"/>
              <a:t>Note:</a:t>
            </a:r>
            <a:r>
              <a:rPr lang="en-US"/>
              <a:t> If you do not want archives sent to this location, delete </a:t>
            </a:r>
            <a:r>
              <a:rPr lang="en-US">
                <a:latin typeface="Courier New" pitchFamily="49" charset="0"/>
              </a:rPr>
              <a:t>USE_DB_RECOVERY_FILE_DEST</a:t>
            </a:r>
            <a:r>
              <a:rPr lang="en-US"/>
              <a:t>.</a:t>
            </a:r>
          </a:p>
          <a:p>
            <a:pPr lvl="1"/>
            <a:r>
              <a:rPr lang="en-US"/>
              <a:t>To change recovery settings, you must be connected as </a:t>
            </a:r>
            <a:r>
              <a:rPr lang="en-US">
                <a:latin typeface="Courier New" pitchFamily="49" charset="0"/>
              </a:rPr>
              <a:t>SYSDBA</a:t>
            </a:r>
            <a:r>
              <a:rPr lang="en-US"/>
              <a:t> or </a:t>
            </a:r>
            <a:r>
              <a:rPr lang="en-US">
                <a:latin typeface="Courier New" pitchFamily="49" charset="0"/>
              </a:rPr>
              <a:t>SYSOPER</a:t>
            </a:r>
            <a:r>
              <a:rPr lang="en-US"/>
              <a:t>.</a:t>
            </a: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C2F5D711-7DF8-4543-ADA3-5A3B3715F13C}" type="slidenum">
              <a:rPr lang="en-US"/>
              <a:pPr/>
              <a:t>28</a:t>
            </a:fld>
            <a:endParaRPr lang="en-US"/>
          </a:p>
        </p:txBody>
      </p:sp>
      <p:sp>
        <p:nvSpPr>
          <p:cNvPr id="440324" name="Rectangle 4"/>
          <p:cNvSpPr>
            <a:spLocks noChangeArrowheads="1" noTextEdit="1"/>
          </p:cNvSpPr>
          <p:nvPr>
            <p:ph type="sldImg"/>
          </p:nvPr>
        </p:nvSpPr>
        <p:spPr>
          <a:ln/>
        </p:spPr>
      </p:sp>
      <p:sp>
        <p:nvSpPr>
          <p:cNvPr id="440325" name="Rectangle 5"/>
          <p:cNvSpPr>
            <a:spLocks noGrp="1" noChangeArrowheads="1"/>
          </p:cNvSpPr>
          <p:nvPr>
            <p:ph type="body" idx="1"/>
          </p:nvPr>
        </p:nvSpPr>
        <p:spPr/>
        <p:txBody>
          <a:bodyPr/>
          <a:lstStyle/>
          <a:p>
            <a:r>
              <a:rPr lang="en-US"/>
              <a:t>Enabling </a:t>
            </a:r>
            <a:r>
              <a:rPr lang="en-US">
                <a:latin typeface="Courier New" pitchFamily="49" charset="0"/>
              </a:rPr>
              <a:t>ARCHIVELOG</a:t>
            </a:r>
            <a:r>
              <a:rPr lang="en-US"/>
              <a:t> Mode</a:t>
            </a:r>
          </a:p>
          <a:p>
            <a:pPr lvl="2">
              <a:spcBef>
                <a:spcPct val="25000"/>
              </a:spcBef>
              <a:buFont typeface="Times New Roman" pitchFamily="18" charset="0"/>
              <a:buNone/>
            </a:pPr>
            <a:r>
              <a:rPr lang="en-US"/>
              <a:t>1.	In Enterprise Manager, select Availability &gt; Configure Recovery Settings &gt; ARCHIVELOG Mode. The equivalent SQL command is:</a:t>
            </a:r>
          </a:p>
          <a:p>
            <a:pPr lvl="4"/>
            <a:r>
              <a:rPr lang="en-US"/>
              <a:t>SQL&gt; ALTER DATABASE ARCHIVELOG;</a:t>
            </a:r>
          </a:p>
          <a:p>
            <a:pPr lvl="2">
              <a:buFont typeface="Times New Roman" pitchFamily="18" charset="0"/>
              <a:buNone/>
            </a:pPr>
            <a:r>
              <a:rPr lang="en-US"/>
              <a:t>	This command can be issued only while the database is in the </a:t>
            </a:r>
            <a:r>
              <a:rPr lang="en-US">
                <a:latin typeface="Courier New" pitchFamily="49" charset="0"/>
              </a:rPr>
              <a:t>MOUNT</a:t>
            </a:r>
            <a:r>
              <a:rPr lang="en-US"/>
              <a:t> state. The instance must therefore be restarted to complete this last step. </a:t>
            </a:r>
          </a:p>
          <a:p>
            <a:pPr lvl="2">
              <a:buFont typeface="Times New Roman" pitchFamily="18" charset="0"/>
              <a:buNone/>
            </a:pPr>
            <a:r>
              <a:rPr lang="en-US"/>
              <a:t>2.	In Enterprise Manager, you are prompted for operating system and database credentials during the restart of the database. The database credentials </a:t>
            </a:r>
            <a:r>
              <a:rPr lang="en-US" i="1"/>
              <a:t>must</a:t>
            </a:r>
            <a:r>
              <a:rPr lang="en-US"/>
              <a:t> be for a user with the </a:t>
            </a:r>
            <a:r>
              <a:rPr lang="en-US">
                <a:latin typeface="Courier New" pitchFamily="49" charset="0"/>
              </a:rPr>
              <a:t>SYSDBA</a:t>
            </a:r>
            <a:r>
              <a:rPr lang="en-US"/>
              <a:t> privileges. </a:t>
            </a:r>
          </a:p>
          <a:p>
            <a:pPr lvl="2">
              <a:buFont typeface="Times New Roman" pitchFamily="18" charset="0"/>
              <a:buNone/>
            </a:pPr>
            <a:r>
              <a:rPr lang="en-US"/>
              <a:t>3.	After the instance is restarted, the changes that you have made to the archive processes, log format, and log destinations are in effect. In SQL*Plus, you can see them with the </a:t>
            </a:r>
            <a:r>
              <a:rPr lang="en-US">
                <a:latin typeface="Courier New" pitchFamily="49" charset="0"/>
              </a:rPr>
              <a:t>ARCHIVE LOG LIST</a:t>
            </a:r>
            <a:r>
              <a:rPr lang="en-US"/>
              <a:t> command.</a:t>
            </a:r>
          </a:p>
          <a:p>
            <a:pPr lvl="2">
              <a:buFont typeface="Times New Roman" pitchFamily="18" charset="0"/>
              <a:buNone/>
            </a:pPr>
            <a:r>
              <a:rPr lang="en-US"/>
              <a:t>4.	Back up your database after switching to </a:t>
            </a:r>
            <a:r>
              <a:rPr lang="en-US">
                <a:latin typeface="Courier New" pitchFamily="49" charset="0"/>
              </a:rPr>
              <a:t>ARCHIVELOG</a:t>
            </a:r>
            <a:r>
              <a:rPr lang="en-US"/>
              <a:t> mode because </a:t>
            </a:r>
            <a:r>
              <a:rPr lang="en-US" i="1"/>
              <a:t>your database is only recoverable from the last backup taken in that mode.</a:t>
            </a:r>
          </a:p>
          <a:p>
            <a:pPr lvl="1"/>
            <a:r>
              <a:rPr lang="en-US"/>
              <a:t>With the database in </a:t>
            </a:r>
            <a:r>
              <a:rPr lang="en-US">
                <a:latin typeface="Courier New" pitchFamily="49" charset="0"/>
              </a:rPr>
              <a:t>NOARCHIVELOG</a:t>
            </a:r>
            <a:r>
              <a:rPr lang="en-US"/>
              <a:t> mode (the default), recovery is possible only until the time of the last backup. All transactions made after that backup are lost.</a:t>
            </a:r>
          </a:p>
          <a:p>
            <a:pPr lvl="1"/>
            <a:r>
              <a:rPr lang="en-US"/>
              <a:t>In </a:t>
            </a:r>
            <a:r>
              <a:rPr lang="en-US">
                <a:latin typeface="Courier New" pitchFamily="49" charset="0"/>
              </a:rPr>
              <a:t>ARCHIVELOG</a:t>
            </a:r>
            <a:r>
              <a:rPr lang="en-US"/>
              <a:t> mode, recovery is possible until the time of the last commit. Most production databases are run in </a:t>
            </a:r>
            <a:r>
              <a:rPr lang="en-US">
                <a:latin typeface="Courier New" pitchFamily="49" charset="0"/>
              </a:rPr>
              <a:t>ARCHIVELOG</a:t>
            </a:r>
            <a:r>
              <a:rPr lang="en-US"/>
              <a:t> mode.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933CBC14-915B-4CEE-A049-2A943F8DF0DD}" type="slidenum">
              <a:rPr lang="en-US"/>
              <a:pPr/>
              <a:t>29</a:t>
            </a:fld>
            <a:endParaRPr lang="en-US"/>
          </a:p>
        </p:txBody>
      </p:sp>
      <p:sp>
        <p:nvSpPr>
          <p:cNvPr id="442372" name="Rectangle 4"/>
          <p:cNvSpPr>
            <a:spLocks noChangeArrowheads="1" noTextEdit="1"/>
          </p:cNvSpPr>
          <p:nvPr>
            <p:ph type="sldImg"/>
          </p:nvPr>
        </p:nvSpPr>
        <p:spPr>
          <a:ln/>
        </p:spPr>
      </p:sp>
      <p:sp>
        <p:nvSpPr>
          <p:cNvPr id="44237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84F8F603-D3E1-461D-9517-DE61FD894D2C}" type="slidenum">
              <a:rPr lang="en-US"/>
              <a:pPr/>
              <a:t>3</a:t>
            </a:fld>
            <a:endParaRPr lang="en-US"/>
          </a:p>
        </p:txBody>
      </p:sp>
      <p:sp>
        <p:nvSpPr>
          <p:cNvPr id="389124" name="Rectangle 4"/>
          <p:cNvSpPr>
            <a:spLocks noChangeArrowheads="1" noTextEdit="1"/>
          </p:cNvSpPr>
          <p:nvPr>
            <p:ph type="sldImg"/>
          </p:nvPr>
        </p:nvSpPr>
        <p:spPr>
          <a:ln/>
        </p:spPr>
      </p:sp>
      <p:sp>
        <p:nvSpPr>
          <p:cNvPr id="389125" name="Rectangle 5"/>
          <p:cNvSpPr>
            <a:spLocks noGrp="1" noChangeArrowheads="1"/>
          </p:cNvSpPr>
          <p:nvPr>
            <p:ph type="body" idx="1"/>
          </p:nvPr>
        </p:nvSpPr>
        <p:spPr/>
        <p:txBody>
          <a:bodyPr/>
          <a:lstStyle/>
          <a:p>
            <a:r>
              <a:rPr lang="en-US"/>
              <a:t>Part of Your Job</a:t>
            </a:r>
          </a:p>
          <a:p>
            <a:pPr lvl="1"/>
            <a:r>
              <a:rPr lang="en-US"/>
              <a:t>The goal of the database administrator (DBA) is to ensure that the database is open and available when users need it. To achieve that goal, the DBA (working with the system administrator):</a:t>
            </a:r>
          </a:p>
          <a:p>
            <a:pPr lvl="2">
              <a:lnSpc>
                <a:spcPct val="98000"/>
              </a:lnSpc>
            </a:pPr>
            <a:r>
              <a:rPr lang="en-US">
                <a:cs typeface="Arial" pitchFamily="34" charset="0"/>
              </a:rPr>
              <a:t>Anticipates and works to avoid common causes of failure</a:t>
            </a:r>
          </a:p>
          <a:p>
            <a:pPr lvl="2">
              <a:lnSpc>
                <a:spcPct val="98000"/>
              </a:lnSpc>
            </a:pPr>
            <a:r>
              <a:rPr lang="en-US"/>
              <a:t>Works to increase the mean time between failures (MTBF) that negatively affect availability </a:t>
            </a:r>
          </a:p>
          <a:p>
            <a:pPr lvl="2">
              <a:lnSpc>
                <a:spcPct val="98000"/>
              </a:lnSpc>
            </a:pPr>
            <a:r>
              <a:rPr lang="en-US"/>
              <a:t>Ensures that hardware is as reliable as possible, that critical components are protected by redundancy, and that operating system maintenance is performed in a timely manner. The Oracle database provides advanced configuration options to increase MTBF, including:</a:t>
            </a:r>
          </a:p>
          <a:p>
            <a:pPr lvl="3">
              <a:lnSpc>
                <a:spcPct val="98000"/>
              </a:lnSpc>
            </a:pPr>
            <a:r>
              <a:rPr lang="en-US"/>
              <a:t>Real Application Clusters (discussed in the </a:t>
            </a:r>
            <a:r>
              <a:rPr lang="en-US" i="1">
                <a:cs typeface="Arial" pitchFamily="34" charset="0"/>
              </a:rPr>
              <a:t>Oracle Database 11g: Real Application Clusters</a:t>
            </a:r>
            <a:r>
              <a:rPr lang="en-US"/>
              <a:t> course)</a:t>
            </a:r>
          </a:p>
          <a:p>
            <a:pPr lvl="3">
              <a:lnSpc>
                <a:spcPct val="98000"/>
              </a:lnSpc>
            </a:pPr>
            <a:r>
              <a:rPr lang="en-US"/>
              <a:t>Streams (discussed in the </a:t>
            </a:r>
            <a:r>
              <a:rPr lang="en-US" i="1">
                <a:cs typeface="Arial" pitchFamily="34" charset="0"/>
              </a:rPr>
              <a:t>Oracle Database 11g: Implement Streams</a:t>
            </a:r>
            <a:r>
              <a:rPr lang="en-US"/>
              <a:t> course)</a:t>
            </a:r>
          </a:p>
          <a:p>
            <a:pPr lvl="2">
              <a:lnSpc>
                <a:spcPct val="98000"/>
              </a:lnSpc>
            </a:pPr>
            <a:r>
              <a:rPr lang="en-US"/>
              <a:t>Decreases the </a:t>
            </a:r>
            <a:r>
              <a:rPr lang="en-US">
                <a:ea typeface="SimSun" pitchFamily="2" charset="-122"/>
              </a:rPr>
              <a:t>mean time to recover</a:t>
            </a:r>
            <a:r>
              <a:rPr lang="en-US"/>
              <a:t> (MTTR) by practicing recovery procedures in advance and configuring backups so that they are readily available when needed</a:t>
            </a:r>
          </a:p>
          <a:p>
            <a:pPr lvl="2">
              <a:lnSpc>
                <a:spcPct val="98000"/>
              </a:lnSpc>
            </a:pPr>
            <a:r>
              <a:rPr lang="en-US"/>
              <a:t>Minimizes the loss of data. DBAs who follow accepted best practices can configure their databases so that no committed transaction is ever lost. Entities that assist in guaranteeing this include:</a:t>
            </a:r>
          </a:p>
          <a:p>
            <a:pPr lvl="3">
              <a:lnSpc>
                <a:spcPct val="98000"/>
              </a:lnSpc>
            </a:pPr>
            <a:r>
              <a:rPr lang="en-US">
                <a:ea typeface="SimSun" pitchFamily="2" charset="-122"/>
              </a:rPr>
              <a:t>Archive log files</a:t>
            </a:r>
            <a:r>
              <a:rPr lang="en-US"/>
              <a:t> (discussed later in this lesson)</a:t>
            </a:r>
          </a:p>
          <a:p>
            <a:pPr lvl="3">
              <a:lnSpc>
                <a:spcPct val="98000"/>
              </a:lnSpc>
            </a:pPr>
            <a:r>
              <a:rPr lang="en-US"/>
              <a:t>Standby databases and Oracle Data Guard (discussed in the </a:t>
            </a:r>
            <a:r>
              <a:rPr lang="en-US" i="1">
                <a:cs typeface="Arial" pitchFamily="34" charset="0"/>
              </a:rPr>
              <a:t>Oracle Database 11g: Data Guard Administration</a:t>
            </a:r>
            <a:r>
              <a:rPr lang="en-US"/>
              <a:t> course)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B63C0D25-728A-4B4B-BF27-53381A9A7380}" type="slidenum">
              <a:rPr lang="en-US"/>
              <a:pPr/>
              <a:t>30</a:t>
            </a:fld>
            <a:endParaRPr lang="en-US"/>
          </a:p>
        </p:txBody>
      </p:sp>
      <p:sp>
        <p:nvSpPr>
          <p:cNvPr id="444420" name="Rectangle 4"/>
          <p:cNvSpPr>
            <a:spLocks noChangeArrowheads="1" noTextEdit="1"/>
          </p:cNvSpPr>
          <p:nvPr>
            <p:ph type="sldImg"/>
          </p:nvPr>
        </p:nvSpPr>
        <p:spPr>
          <a:ln/>
        </p:spPr>
      </p:sp>
      <p:sp>
        <p:nvSpPr>
          <p:cNvPr id="44442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60443D4C-5793-4036-94D9-183A82504734}" type="slidenum">
              <a:rPr lang="en-US"/>
              <a:pPr/>
              <a:t>4</a:t>
            </a:fld>
            <a:endParaRPr lang="en-US"/>
          </a:p>
        </p:txBody>
      </p:sp>
      <p:sp>
        <p:nvSpPr>
          <p:cNvPr id="391172" name="Rectangle 4"/>
          <p:cNvSpPr>
            <a:spLocks noChangeArrowheads="1" noTextEdit="1"/>
          </p:cNvSpPr>
          <p:nvPr>
            <p:ph type="sldImg"/>
          </p:nvPr>
        </p:nvSpPr>
        <p:spPr>
          <a:ln/>
        </p:spPr>
      </p:sp>
      <p:sp>
        <p:nvSpPr>
          <p:cNvPr id="391173" name="Rectangle 5"/>
          <p:cNvSpPr>
            <a:spLocks noGrp="1" noChangeArrowheads="1"/>
          </p:cNvSpPr>
          <p:nvPr>
            <p:ph type="body" idx="1"/>
          </p:nvPr>
        </p:nvSpPr>
        <p:spPr/>
        <p:txBody>
          <a:bodyPr/>
          <a:lstStyle/>
          <a:p>
            <a:pPr>
              <a:spcAft>
                <a:spcPct val="45000"/>
              </a:spcAft>
            </a:pPr>
            <a:r>
              <a:rPr lang="en-US"/>
              <a:t>Categories of Failure</a:t>
            </a:r>
          </a:p>
          <a:p>
            <a:pPr lvl="2"/>
            <a:r>
              <a:rPr lang="en-US" b="1"/>
              <a:t>Statement failure:</a:t>
            </a:r>
            <a:r>
              <a:rPr lang="en-US"/>
              <a:t> A single database operation (select, insert, update, or delete) fails.</a:t>
            </a:r>
          </a:p>
          <a:p>
            <a:pPr lvl="2"/>
            <a:r>
              <a:rPr lang="en-US" b="1"/>
              <a:t>User process failure:</a:t>
            </a:r>
            <a:r>
              <a:rPr lang="en-US"/>
              <a:t> A single database session fails.</a:t>
            </a:r>
          </a:p>
          <a:p>
            <a:pPr lvl="2"/>
            <a:r>
              <a:rPr lang="en-US" b="1"/>
              <a:t>Network failure:</a:t>
            </a:r>
            <a:r>
              <a:rPr lang="en-US"/>
              <a:t> Connectivity to the database is lost.</a:t>
            </a:r>
          </a:p>
          <a:p>
            <a:pPr lvl="2"/>
            <a:r>
              <a:rPr lang="en-US" b="1"/>
              <a:t>User error:</a:t>
            </a:r>
            <a:r>
              <a:rPr lang="en-US"/>
              <a:t> A user successfully completes an operation, but the </a:t>
            </a:r>
            <a:r>
              <a:rPr lang="en-US">
                <a:ea typeface="SimSun" pitchFamily="2" charset="-122"/>
              </a:rPr>
              <a:t>operation (dropping a table or entering bad data) is incorrect</a:t>
            </a:r>
            <a:r>
              <a:rPr lang="en-US"/>
              <a:t>.</a:t>
            </a:r>
          </a:p>
          <a:p>
            <a:pPr lvl="2"/>
            <a:r>
              <a:rPr lang="en-US" b="1"/>
              <a:t>Instance failure:</a:t>
            </a:r>
            <a:r>
              <a:rPr lang="en-US"/>
              <a:t> The database instance shuts down unexpectedly.</a:t>
            </a:r>
          </a:p>
          <a:p>
            <a:pPr lvl="2"/>
            <a:r>
              <a:rPr lang="en-US" b="1"/>
              <a:t>Media failure:</a:t>
            </a:r>
            <a:r>
              <a:rPr lang="en-US"/>
              <a:t> </a:t>
            </a:r>
            <a:r>
              <a:rPr lang="en-US">
                <a:ea typeface="SimSun" pitchFamily="2" charset="-122"/>
              </a:rPr>
              <a:t>One or more of the database files are lost (that is, the files have been deleted or the disk has failed).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CB4EB084-E54D-4C03-8437-5C0E0E4E38DD}" type="slidenum">
              <a:rPr lang="en-US"/>
              <a:pPr/>
              <a:t>5</a:t>
            </a:fld>
            <a:endParaRPr lang="en-US"/>
          </a:p>
        </p:txBody>
      </p:sp>
      <p:sp>
        <p:nvSpPr>
          <p:cNvPr id="393220" name="Rectangle 4"/>
          <p:cNvSpPr>
            <a:spLocks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t>Statement Failure</a:t>
            </a:r>
          </a:p>
          <a:p>
            <a:pPr lvl="1"/>
            <a:r>
              <a:rPr lang="en-US"/>
              <a:t>When a single database operation fails, DBA involvement may be necessary to correct errors with user privileges or database space allocation. DBAs may also need to assist in trouble-shooting, even for problems that are not directly in their task area. This can vary greatly from one organization to another. For example, in organizations that use off-the-shelf applications (that is, organizations that have no software developers), the DBA is the only point of contact and must examine logic errors in  applications.</a:t>
            </a:r>
          </a:p>
          <a:p>
            <a:pPr lvl="1"/>
            <a:r>
              <a:rPr lang="en-US"/>
              <a:t>To understand logic errors in applications, you can use LogMiner (select Enterprise Manager &gt; Availability &gt; View and Manage Transactions, or access from the command line) to examine the redo of transactions.</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3673ECC4-56C3-468F-AD33-C5499A75D8E1}" type="slidenum">
              <a:rPr lang="en-US"/>
              <a:pPr/>
              <a:t>6</a:t>
            </a:fld>
            <a:endParaRPr lang="en-US"/>
          </a:p>
        </p:txBody>
      </p:sp>
      <p:sp>
        <p:nvSpPr>
          <p:cNvPr id="395268" name="Rectangle 4"/>
          <p:cNvSpPr>
            <a:spLocks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en-US"/>
              <a:t>User Process Failure</a:t>
            </a:r>
          </a:p>
          <a:p>
            <a:pPr lvl="1"/>
            <a:r>
              <a:rPr lang="en-US">
                <a:cs typeface="Arial" pitchFamily="34" charset="0"/>
              </a:rPr>
              <a:t>User processes that abnormally disconnect from the instance may have uncommitted work in progress that needs to be rolled back</a:t>
            </a:r>
            <a:r>
              <a:rPr lang="en-US"/>
              <a:t>. The Process Monitor (</a:t>
            </a:r>
            <a:r>
              <a:rPr lang="en-US">
                <a:latin typeface="Courier New" pitchFamily="49" charset="0"/>
              </a:rPr>
              <a:t>PMON</a:t>
            </a:r>
            <a:r>
              <a:rPr lang="en-US"/>
              <a:t>) background process periodically polls server processes to ensure that their sessions are still connected. If </a:t>
            </a:r>
            <a:r>
              <a:rPr lang="en-US">
                <a:latin typeface="Courier New" pitchFamily="49" charset="0"/>
              </a:rPr>
              <a:t>PMON</a:t>
            </a:r>
            <a:r>
              <a:rPr lang="en-US"/>
              <a:t> finds a server process whose user is no longer connected, </a:t>
            </a:r>
            <a:r>
              <a:rPr lang="en-US">
                <a:latin typeface="Courier New" pitchFamily="49" charset="0"/>
              </a:rPr>
              <a:t>PMON</a:t>
            </a:r>
            <a:r>
              <a:rPr lang="en-US"/>
              <a:t> recovers from any ongoing transactions; it also rolls back uncommitted changes and releases any locks that are held by the failed session.</a:t>
            </a:r>
          </a:p>
          <a:p>
            <a:pPr lvl="1"/>
            <a:r>
              <a:rPr lang="en-US"/>
              <a:t>A DBA’s intervention should not be required to recover from user process failure, but the administrator must watch for trends. One or two users disconnecting abnormally is not a cause for concern. A small percentage of user process failures may occur from time to time. </a:t>
            </a:r>
          </a:p>
          <a:p>
            <a:pPr lvl="1"/>
            <a:r>
              <a:rPr lang="en-US"/>
              <a:t>But consistent and systemic failures indicate other problems. A large percentage of abnormal disconnects may indicate a need for user training </a:t>
            </a:r>
            <a:r>
              <a:rPr lang="en-US">
                <a:ea typeface="SimSun" pitchFamily="2" charset="-122"/>
              </a:rPr>
              <a:t>(which includes teaching users to log out rather than just terminate their programs)</a:t>
            </a:r>
            <a:r>
              <a:rPr lang="en-US"/>
              <a:t>. It may also be indicative of network or application problems.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6F1CC538-3C45-4CD2-BCB0-1D0766A5F690}" type="slidenum">
              <a:rPr lang="en-US"/>
              <a:pPr/>
              <a:t>7</a:t>
            </a:fld>
            <a:endParaRPr lang="en-US"/>
          </a:p>
        </p:txBody>
      </p:sp>
      <p:sp>
        <p:nvSpPr>
          <p:cNvPr id="397316" name="Rectangle 1028"/>
          <p:cNvSpPr>
            <a:spLocks noChangeArrowheads="1" noTextEdit="1"/>
          </p:cNvSpPr>
          <p:nvPr>
            <p:ph type="sldImg"/>
          </p:nvPr>
        </p:nvSpPr>
        <p:spPr>
          <a:ln/>
        </p:spPr>
      </p:sp>
      <p:sp>
        <p:nvSpPr>
          <p:cNvPr id="397317" name="Rectangle 1029"/>
          <p:cNvSpPr>
            <a:spLocks noGrp="1" noChangeArrowheads="1"/>
          </p:cNvSpPr>
          <p:nvPr>
            <p:ph type="body" idx="1"/>
          </p:nvPr>
        </p:nvSpPr>
        <p:spPr/>
        <p:txBody>
          <a:bodyPr/>
          <a:lstStyle/>
          <a:p>
            <a:r>
              <a:rPr lang="en-US"/>
              <a:t>Network Failure</a:t>
            </a:r>
          </a:p>
          <a:p>
            <a:pPr lvl="1"/>
            <a:r>
              <a:rPr lang="en-US"/>
              <a:t>The best solution to network failure is to provide redundant paths for network connections. Backup listeners, network connections, and network interface cards reduce the chance that network failures will affect system availability.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D467B113-B94D-4E99-9C12-5D9F92FA32B6}" type="slidenum">
              <a:rPr lang="en-US"/>
              <a:pPr/>
              <a:t>8</a:t>
            </a:fld>
            <a:endParaRPr lang="en-US"/>
          </a:p>
        </p:txBody>
      </p:sp>
      <p:sp>
        <p:nvSpPr>
          <p:cNvPr id="399364" name="Rectangle 4"/>
          <p:cNvSpPr>
            <a:spLocks noChangeArrowheads="1" noTextEdit="1"/>
          </p:cNvSpPr>
          <p:nvPr>
            <p:ph type="sldImg"/>
          </p:nvPr>
        </p:nvSpPr>
        <p:spPr>
          <a:ln/>
        </p:spPr>
      </p:sp>
      <p:sp>
        <p:nvSpPr>
          <p:cNvPr id="399365" name="Rectangle 5"/>
          <p:cNvSpPr>
            <a:spLocks noGrp="1" noChangeArrowheads="1"/>
          </p:cNvSpPr>
          <p:nvPr>
            <p:ph type="body" idx="1"/>
          </p:nvPr>
        </p:nvSpPr>
        <p:spPr/>
        <p:txBody>
          <a:bodyPr/>
          <a:lstStyle/>
          <a:p>
            <a:r>
              <a:rPr lang="en-US"/>
              <a:t>User Error</a:t>
            </a:r>
          </a:p>
          <a:p>
            <a:pPr lvl="1"/>
            <a:r>
              <a:rPr lang="en-US"/>
              <a:t>The Oracle database provides Oracle Flashback technology: a group of features that support viewing past states of data</a:t>
            </a:r>
            <a:r>
              <a:rPr lang="en-US">
                <a:cs typeface="Times New Roman" pitchFamily="18" charset="0"/>
              </a:rPr>
              <a:t>—</a:t>
            </a:r>
            <a:r>
              <a:rPr lang="en-US"/>
              <a:t>and winding data back and forth in time</a:t>
            </a:r>
            <a:r>
              <a:rPr lang="en-US">
                <a:cs typeface="Times New Roman" pitchFamily="18" charset="0"/>
              </a:rPr>
              <a:t>—</a:t>
            </a:r>
            <a:r>
              <a:rPr lang="en-US"/>
              <a:t>without requiring restoring the database from backup. With this technology, you help users analyze and recover from errors. For users who have committed erroneous changes, use the following to analyze the errors:</a:t>
            </a:r>
          </a:p>
          <a:p>
            <a:pPr lvl="2"/>
            <a:r>
              <a:rPr lang="en-US" b="1"/>
              <a:t>Flashback Query:</a:t>
            </a:r>
            <a:r>
              <a:rPr lang="en-US">
                <a:cs typeface="Times New Roman" pitchFamily="18" charset="0"/>
              </a:rPr>
              <a:t> View committed data as it existed at some point in the past. The </a:t>
            </a:r>
            <a:r>
              <a:rPr lang="en-US">
                <a:latin typeface="Courier New" pitchFamily="49" charset="0"/>
                <a:cs typeface="Times New Roman" pitchFamily="18" charset="0"/>
              </a:rPr>
              <a:t>SELECT</a:t>
            </a:r>
            <a:r>
              <a:rPr lang="en-US">
                <a:cs typeface="Times New Roman" pitchFamily="18" charset="0"/>
              </a:rPr>
              <a:t> command with the </a:t>
            </a:r>
            <a:r>
              <a:rPr lang="en-US">
                <a:latin typeface="Courier New" pitchFamily="49" charset="0"/>
                <a:cs typeface="Times New Roman" pitchFamily="18" charset="0"/>
              </a:rPr>
              <a:t>AS</a:t>
            </a:r>
            <a:r>
              <a:rPr lang="en-US">
                <a:cs typeface="Times New Roman" pitchFamily="18" charset="0"/>
              </a:rPr>
              <a:t> </a:t>
            </a:r>
            <a:r>
              <a:rPr lang="en-US">
                <a:latin typeface="Courier New" pitchFamily="49" charset="0"/>
                <a:cs typeface="Times New Roman" pitchFamily="18" charset="0"/>
              </a:rPr>
              <a:t>OF</a:t>
            </a:r>
            <a:r>
              <a:rPr lang="en-US">
                <a:cs typeface="Times New Roman" pitchFamily="18" charset="0"/>
              </a:rPr>
              <a:t> clause references a time in the past through a time stamp or SCN.</a:t>
            </a:r>
            <a:r>
              <a:rPr lang="en-US"/>
              <a:t> </a:t>
            </a:r>
          </a:p>
          <a:p>
            <a:pPr lvl="2"/>
            <a:r>
              <a:rPr lang="en-US" b="1">
                <a:cs typeface="Times New Roman" pitchFamily="18" charset="0"/>
              </a:rPr>
              <a:t>Flashback Version Query:</a:t>
            </a:r>
            <a:r>
              <a:rPr lang="en-US">
                <a:cs typeface="Times New Roman" pitchFamily="18" charset="0"/>
              </a:rPr>
              <a:t> View committed historical data for a specific time interval. Use the </a:t>
            </a:r>
            <a:r>
              <a:rPr lang="en-US">
                <a:latin typeface="Courier New" pitchFamily="49" charset="0"/>
                <a:cs typeface="Times New Roman" pitchFamily="18" charset="0"/>
              </a:rPr>
              <a:t>VERSIONS</a:t>
            </a:r>
            <a:r>
              <a:rPr lang="en-US">
                <a:cs typeface="Times New Roman" pitchFamily="18" charset="0"/>
              </a:rPr>
              <a:t> </a:t>
            </a:r>
            <a:r>
              <a:rPr lang="en-US">
                <a:latin typeface="Courier New" pitchFamily="49" charset="0"/>
                <a:cs typeface="Times New Roman" pitchFamily="18" charset="0"/>
              </a:rPr>
              <a:t>BETWEEN</a:t>
            </a:r>
            <a:r>
              <a:rPr lang="en-US">
                <a:cs typeface="Times New Roman" pitchFamily="18" charset="0"/>
              </a:rPr>
              <a:t> clause of the </a:t>
            </a:r>
            <a:r>
              <a:rPr lang="en-US">
                <a:latin typeface="Courier New" pitchFamily="49" charset="0"/>
                <a:cs typeface="Times New Roman" pitchFamily="18" charset="0"/>
              </a:rPr>
              <a:t>SELECT</a:t>
            </a:r>
            <a:r>
              <a:rPr lang="en-US">
                <a:cs typeface="Times New Roman" pitchFamily="18" charset="0"/>
              </a:rPr>
              <a:t> command (for performance reasons with existing indexes).</a:t>
            </a:r>
            <a:r>
              <a:rPr lang="en-US"/>
              <a:t> </a:t>
            </a:r>
          </a:p>
          <a:p>
            <a:pPr lvl="2"/>
            <a:r>
              <a:rPr lang="en-US" b="1">
                <a:cs typeface="Times New Roman" pitchFamily="18" charset="0"/>
              </a:rPr>
              <a:t>Flashback Transactio</a:t>
            </a:r>
            <a:r>
              <a:rPr lang="en-US">
                <a:cs typeface="Times New Roman" pitchFamily="18" charset="0"/>
              </a:rPr>
              <a:t>n </a:t>
            </a:r>
            <a:r>
              <a:rPr lang="en-US" b="1">
                <a:cs typeface="Times New Roman" pitchFamily="18" charset="0"/>
              </a:rPr>
              <a:t>Query:</a:t>
            </a:r>
            <a:r>
              <a:rPr lang="en-US">
                <a:cs typeface="Times New Roman" pitchFamily="18" charset="0"/>
              </a:rPr>
              <a:t> View all database changes made at the transaction level</a:t>
            </a:r>
            <a:endParaRPr lang="en-US"/>
          </a:p>
          <a:p>
            <a:pPr lvl="1"/>
            <a:r>
              <a:rPr lang="en-US"/>
              <a:t>Possible solutions to recover from user error:</a:t>
            </a:r>
          </a:p>
          <a:p>
            <a:pPr lvl="2"/>
            <a:r>
              <a:rPr lang="en-US" b="1">
                <a:cs typeface="Times New Roman" pitchFamily="18" charset="0"/>
              </a:rPr>
              <a:t>Flashback Transaction Backout:</a:t>
            </a:r>
            <a:r>
              <a:rPr lang="en-US">
                <a:cs typeface="Times New Roman" pitchFamily="18" charset="0"/>
              </a:rPr>
              <a:t> Rolls back a specific transaction and dependent transactions</a:t>
            </a:r>
          </a:p>
          <a:p>
            <a:pPr lvl="2"/>
            <a:r>
              <a:rPr lang="en-US" b="1">
                <a:cs typeface="Times New Roman" pitchFamily="18" charset="0"/>
              </a:rPr>
              <a:t>Flashback</a:t>
            </a:r>
            <a:r>
              <a:rPr lang="en-US">
                <a:cs typeface="Times New Roman" pitchFamily="18" charset="0"/>
              </a:rPr>
              <a:t> </a:t>
            </a:r>
            <a:r>
              <a:rPr lang="en-US" b="1">
                <a:cs typeface="Times New Roman" pitchFamily="18" charset="0"/>
              </a:rPr>
              <a:t>Table:</a:t>
            </a:r>
            <a:r>
              <a:rPr lang="en-US">
                <a:cs typeface="Times New Roman" pitchFamily="18" charset="0"/>
              </a:rPr>
              <a:t> Rewinds one or more tables to their contents at a previous time without affecting other database objects</a:t>
            </a:r>
            <a:endParaRPr lang="en-US"/>
          </a:p>
          <a:p>
            <a:pPr lvl="2"/>
            <a:r>
              <a:rPr lang="en-US" b="1">
                <a:cs typeface="Times New Roman" pitchFamily="18" charset="0"/>
              </a:rPr>
              <a:t>Flashback</a:t>
            </a:r>
            <a:r>
              <a:rPr lang="en-US">
                <a:cs typeface="Times New Roman" pitchFamily="18" charset="0"/>
              </a:rPr>
              <a:t> </a:t>
            </a:r>
            <a:r>
              <a:rPr lang="en-US" b="1">
                <a:cs typeface="Times New Roman" pitchFamily="18" charset="0"/>
              </a:rPr>
              <a:t>Drop:</a:t>
            </a:r>
            <a:r>
              <a:rPr lang="en-US">
                <a:cs typeface="Times New Roman" pitchFamily="18" charset="0"/>
              </a:rPr>
              <a:t> Reverses the effects of dropping a table by returning the dropped table from the recycle bin to the database along with dependent objects such as indexes and triggers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14 - </a:t>
            </a:r>
            <a:fld id="{763F505C-98C0-4A64-B63D-CFC0F2520265}" type="slidenum">
              <a:rPr lang="en-US"/>
              <a:pPr/>
              <a:t>9</a:t>
            </a:fld>
            <a:endParaRPr lang="en-US"/>
          </a:p>
        </p:txBody>
      </p:sp>
      <p:sp>
        <p:nvSpPr>
          <p:cNvPr id="401412" name="Rectangle 4"/>
          <p:cNvSpPr>
            <a:spLocks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t>User Error (continued)</a:t>
            </a:r>
          </a:p>
          <a:p>
            <a:pPr lvl="1"/>
            <a:r>
              <a:rPr lang="en-US"/>
              <a:t>Users may inadvertently delete or modify data. If they have not yet committed or exited their program, they can simply roll back. </a:t>
            </a:r>
          </a:p>
          <a:p>
            <a:pPr lvl="1"/>
            <a:r>
              <a:rPr lang="en-US" altLang="en-US"/>
              <a:t>You can use Oracle LogMiner to query your online redo logs and archived redo logs through an Enterprise Manager or SQL interface. Transaction data may persist in online redo logs longer than it persists in undo segments; if you have configured archiving of redo information, redo persists until you delete the archived files. Oracle LogMiner is discussed in the </a:t>
            </a:r>
            <a:r>
              <a:rPr lang="en-US" altLang="en-US" i="1"/>
              <a:t>Oracle Database: Utilities</a:t>
            </a:r>
            <a:r>
              <a:rPr lang="en-US" altLang="en-US"/>
              <a:t> reference.</a:t>
            </a:r>
          </a:p>
          <a:p>
            <a:pPr lvl="1"/>
            <a:r>
              <a:rPr lang="en-US" altLang="en-US"/>
              <a:t>Users who drop a table can recover it from the recycle bin by flashing back the table to before the drop. Flashback technologies are discussed in detail in the </a:t>
            </a:r>
            <a:r>
              <a:rPr lang="en-US" altLang="en-US" i="1"/>
              <a:t>Oracle Database 11g: Administration Workshop II </a:t>
            </a:r>
            <a:r>
              <a:rPr lang="en-US" altLang="en-US"/>
              <a:t>course.</a:t>
            </a:r>
          </a:p>
          <a:p>
            <a:pPr lvl="1"/>
            <a:r>
              <a:rPr lang="en-US" altLang="en-US"/>
              <a:t>If the recycle bin has already been purged, or if the user dropped the table with the </a:t>
            </a:r>
            <a:r>
              <a:rPr lang="en-US" altLang="en-US">
                <a:latin typeface="Courier New" pitchFamily="49" charset="0"/>
              </a:rPr>
              <a:t>PURGE</a:t>
            </a:r>
            <a:r>
              <a:rPr lang="en-US" altLang="en-US"/>
              <a:t> option, the dropped table can still be recovered by using point-in-time recovery (PITR) if the database has been properly configured. PITR is discussed in the </a:t>
            </a:r>
            <a:r>
              <a:rPr lang="en-US" altLang="en-US" i="1"/>
              <a:t>Oracle Database 11g: Administration Workshop II </a:t>
            </a:r>
            <a:r>
              <a:rPr lang="en-US" altLang="en-US"/>
              <a:t>course and in the </a:t>
            </a:r>
            <a:r>
              <a:rPr lang="en-US" altLang="en-US" i="1"/>
              <a:t>Oracle Database Backup and Recovery Advanced User’s Guide</a:t>
            </a:r>
            <a:r>
              <a:rPr lang="en-US" altLang="en-US"/>
              <a: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14</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pitchFamily="34"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pitchFamily="34"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pitchFamily="34" charset="0"/>
              </a:rPr>
              <a:t>14 - </a:t>
            </a:r>
            <a:fld id="{C38B52F7-8745-482F-8DC6-0D10C00BDE17}" type="slidenum">
              <a:rPr lang="en-US">
                <a:solidFill>
                  <a:schemeClr val="tx1"/>
                </a:solidFill>
                <a:latin typeface="Arial" pitchFamily="34" charset="0"/>
              </a:rPr>
              <a:pPr algn="just">
                <a:spcBef>
                  <a:spcPct val="0"/>
                </a:spcBef>
                <a:buClrTx/>
                <a:buFontTx/>
                <a:buNone/>
              </a:pPr>
              <a:t>‹#›</a:t>
            </a:fld>
            <a:endParaRPr lang="en-US">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itchFamily="34"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algn="l" defTabSz="228600" rtl="0" fontAlgn="base">
        <a:spcBef>
          <a:spcPct val="20000"/>
        </a:spcBef>
        <a:spcAft>
          <a:spcPct val="0"/>
        </a:spcAft>
        <a:buClr>
          <a:srgbClr val="000000"/>
        </a:buClr>
        <a:buFont typeface="Arial" pitchFamily="34"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pitchFamily="34"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pitchFamily="34"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pitchFamily="34"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pitchFamily="34"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ctrTitle"/>
          </p:nvPr>
        </p:nvSpPr>
        <p:spPr/>
        <p:txBody>
          <a:bodyPr/>
          <a:lstStyle/>
          <a:p>
            <a:r>
              <a:rPr lang="en-US"/>
              <a:t>Backup and Recovery Concepts</a:t>
            </a:r>
          </a:p>
        </p:txBody>
      </p:sp>
      <p:sp>
        <p:nvSpPr>
          <p:cNvPr id="384003" name="Line 3"/>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Instance Failure</a:t>
            </a:r>
          </a:p>
        </p:txBody>
      </p:sp>
      <p:graphicFrame>
        <p:nvGraphicFramePr>
          <p:cNvPr id="402435" name="Group 3"/>
          <p:cNvGraphicFramePr>
            <a:graphicFrameLocks noGrp="1"/>
          </p:cNvGraphicFramePr>
          <p:nvPr/>
        </p:nvGraphicFramePr>
        <p:xfrm>
          <a:off x="647700" y="1727200"/>
          <a:ext cx="7835900" cy="3748088"/>
        </p:xfrm>
        <a:graphic>
          <a:graphicData uri="http://schemas.openxmlformats.org/drawingml/2006/table">
            <a:tbl>
              <a:tblPr/>
              <a:tblGrid>
                <a:gridCol w="3906838"/>
                <a:gridCol w="3929062"/>
              </a:tblGrid>
              <a:tr h="457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bg1"/>
                          </a:solidFill>
                          <a:effectLst/>
                          <a:latin typeface="Arial" pitchFamily="34" charset="0"/>
                        </a:rPr>
                        <a:t>Typical Causes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49494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Possible Solutions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005AB4"/>
                    </a:solidFill>
                  </a:tcPr>
                </a:tc>
              </a:tr>
              <a:tr h="838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Power outage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rowSpan="4">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Restart the instance by using the </a:t>
                      </a:r>
                      <a:r>
                        <a:rPr kumimoji="0" lang="en-US" sz="1800" b="1" i="0" u="none" strike="noStrike" cap="none" normalizeH="0" baseline="0" smtClean="0">
                          <a:ln>
                            <a:noFill/>
                          </a:ln>
                          <a:solidFill>
                            <a:schemeClr val="tx1"/>
                          </a:solidFill>
                          <a:effectLst/>
                          <a:latin typeface="Courier New" pitchFamily="49" charset="0"/>
                        </a:rPr>
                        <a:t>STARTUP</a:t>
                      </a:r>
                      <a:r>
                        <a:rPr kumimoji="0" lang="en-US" sz="1800" b="1" i="0" u="none" strike="noStrike" cap="none" normalizeH="0" baseline="0" smtClean="0">
                          <a:ln>
                            <a:noFill/>
                          </a:ln>
                          <a:solidFill>
                            <a:schemeClr val="tx1"/>
                          </a:solidFill>
                          <a:effectLst/>
                          <a:latin typeface="Arial" pitchFamily="34" charset="0"/>
                        </a:rPr>
                        <a:t> command. Recovering from instance failure is automatic, including rolling forward changes in the redo logs and then rolling back any uncommitted transactions.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800" b="1" i="0" u="none" strike="noStrike" cap="none" normalizeH="0" baseline="0" smtClean="0">
                        <a:ln>
                          <a:noFill/>
                        </a:ln>
                        <a:solidFill>
                          <a:schemeClr val="tx1"/>
                        </a:solidFill>
                        <a:effectLst/>
                        <a:latin typeface="Arial" pitchFamily="34"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Investigate the causes of failure by using the alert log, trace files, and Enterprise Manager.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D2FF"/>
                    </a:solidFill>
                  </a:tcPr>
                </a:tc>
              </a:tr>
              <a:tr h="7762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Hardware failure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vMerge="1">
                  <a:txBody>
                    <a:bodyPr/>
                    <a:lstStyle/>
                    <a:p>
                      <a:endParaRPr lang="en-US"/>
                    </a:p>
                  </a:txBody>
                  <a:tcPr/>
                </a:tc>
              </a:tr>
              <a:tr h="838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Failure of one of the critical background processes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vMerge="1">
                  <a:txBody>
                    <a:bodyPr/>
                    <a:lstStyle/>
                    <a:p>
                      <a:endParaRPr lang="en-US"/>
                    </a:p>
                  </a:txBody>
                  <a:tcPr/>
                </a:tc>
              </a:tr>
              <a:tr h="838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Emergency shutdown procedures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vMerge="1">
                  <a:txBody>
                    <a:bodyPr/>
                    <a:lstStyle/>
                    <a:p>
                      <a:endParaRPr lang="en-US"/>
                    </a:p>
                  </a:txBody>
                  <a:tcPr/>
                </a:tc>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Understanding Instance Recovery: </a:t>
            </a:r>
            <a:br>
              <a:rPr lang="en-US"/>
            </a:br>
            <a:r>
              <a:rPr lang="en-US"/>
              <a:t>Checkpoint (CKPT) Process</a:t>
            </a:r>
          </a:p>
        </p:txBody>
      </p:sp>
      <p:sp>
        <p:nvSpPr>
          <p:cNvPr id="404483" name="Rectangle 3"/>
          <p:cNvSpPr>
            <a:spLocks noGrp="1" noChangeArrowheads="1"/>
          </p:cNvSpPr>
          <p:nvPr>
            <p:ph type="body" idx="1"/>
          </p:nvPr>
        </p:nvSpPr>
        <p:spPr>
          <a:xfrm>
            <a:off x="609600" y="1676400"/>
            <a:ext cx="7918450" cy="2235200"/>
          </a:xfrm>
        </p:spPr>
        <p:txBody>
          <a:bodyPr/>
          <a:lstStyle/>
          <a:p>
            <a:r>
              <a:rPr lang="en-US"/>
              <a:t>CKPT is responsible for:</a:t>
            </a:r>
          </a:p>
          <a:p>
            <a:pPr lvl="1"/>
            <a:r>
              <a:rPr lang="en-US"/>
              <a:t>Signaling DBW</a:t>
            </a:r>
            <a:r>
              <a:rPr lang="en-US" i="1"/>
              <a:t>n</a:t>
            </a:r>
            <a:r>
              <a:rPr lang="en-US"/>
              <a:t> at checkpoints</a:t>
            </a:r>
          </a:p>
          <a:p>
            <a:pPr lvl="1"/>
            <a:r>
              <a:rPr lang="en-US"/>
              <a:t>Updating data file headers with</a:t>
            </a:r>
            <a:br>
              <a:rPr lang="en-US"/>
            </a:br>
            <a:r>
              <a:rPr lang="en-US"/>
              <a:t>checkpoint information</a:t>
            </a:r>
          </a:p>
          <a:p>
            <a:pPr lvl="1"/>
            <a:r>
              <a:rPr lang="en-US"/>
              <a:t>Updating control files with</a:t>
            </a:r>
            <a:br>
              <a:rPr lang="en-US"/>
            </a:br>
            <a:r>
              <a:rPr lang="en-US"/>
              <a:t>checkpoint information</a:t>
            </a:r>
          </a:p>
        </p:txBody>
      </p:sp>
      <p:sp>
        <p:nvSpPr>
          <p:cNvPr id="404484" name="Line 4"/>
          <p:cNvSpPr>
            <a:spLocks noChangeShapeType="1"/>
          </p:cNvSpPr>
          <p:nvPr/>
        </p:nvSpPr>
        <p:spPr bwMode="auto">
          <a:xfrm flipV="1">
            <a:off x="3721100" y="5310188"/>
            <a:ext cx="904875" cy="1587"/>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404485" name="Line 5"/>
          <p:cNvSpPr>
            <a:spLocks noChangeShapeType="1"/>
          </p:cNvSpPr>
          <p:nvPr/>
        </p:nvSpPr>
        <p:spPr bwMode="auto">
          <a:xfrm flipV="1">
            <a:off x="3721100" y="5843588"/>
            <a:ext cx="2992438" cy="1587"/>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404486" name="AutoShape 6"/>
          <p:cNvSpPr>
            <a:spLocks noChangeArrowheads="1"/>
          </p:cNvSpPr>
          <p:nvPr/>
        </p:nvSpPr>
        <p:spPr bwMode="blackWhite">
          <a:xfrm>
            <a:off x="5870575" y="1781175"/>
            <a:ext cx="2387600" cy="1565275"/>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800" b="1">
              <a:solidFill>
                <a:schemeClr val="tx1"/>
              </a:solidFill>
              <a:latin typeface="Arial" pitchFamily="34" charset="0"/>
            </a:endParaRPr>
          </a:p>
        </p:txBody>
      </p:sp>
      <p:sp>
        <p:nvSpPr>
          <p:cNvPr id="404487" name="Rectangle 7"/>
          <p:cNvSpPr>
            <a:spLocks noChangeArrowheads="1"/>
          </p:cNvSpPr>
          <p:nvPr/>
        </p:nvSpPr>
        <p:spPr bwMode="auto">
          <a:xfrm>
            <a:off x="6683375" y="1781175"/>
            <a:ext cx="86042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800" b="1">
                <a:solidFill>
                  <a:schemeClr val="tx1"/>
                </a:solidFill>
                <a:latin typeface="Arial" pitchFamily="34" charset="0"/>
              </a:rPr>
              <a:t>SGA</a:t>
            </a:r>
          </a:p>
        </p:txBody>
      </p:sp>
      <p:sp>
        <p:nvSpPr>
          <p:cNvPr id="404488" name="AutoShape 8"/>
          <p:cNvSpPr>
            <a:spLocks noChangeArrowheads="1"/>
          </p:cNvSpPr>
          <p:nvPr/>
        </p:nvSpPr>
        <p:spPr bwMode="blackWhite">
          <a:xfrm>
            <a:off x="6229350" y="2303463"/>
            <a:ext cx="1768475" cy="785812"/>
          </a:xfrm>
          <a:prstGeom prst="roundRect">
            <a:avLst>
              <a:gd name="adj" fmla="val 12495"/>
            </a:avLst>
          </a:prstGeom>
          <a:solidFill>
            <a:srgbClr val="FF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sz="1800" b="1">
                <a:solidFill>
                  <a:schemeClr val="tx1"/>
                </a:solidFill>
                <a:latin typeface="Arial" pitchFamily="34" charset="0"/>
              </a:rPr>
              <a:t>Database</a:t>
            </a:r>
          </a:p>
          <a:p>
            <a:pPr eaLnBrk="0" hangingPunct="0">
              <a:spcBef>
                <a:spcPct val="0"/>
              </a:spcBef>
              <a:buClrTx/>
              <a:buFontTx/>
              <a:buNone/>
            </a:pPr>
            <a:r>
              <a:rPr lang="en-US" sz="1800" b="1">
                <a:solidFill>
                  <a:schemeClr val="tx1"/>
                </a:solidFill>
                <a:latin typeface="Arial" pitchFamily="34" charset="0"/>
              </a:rPr>
              <a:t>buffer cache</a:t>
            </a:r>
          </a:p>
        </p:txBody>
      </p:sp>
      <p:sp>
        <p:nvSpPr>
          <p:cNvPr id="404489" name="Line 9"/>
          <p:cNvSpPr>
            <a:spLocks noChangeShapeType="1"/>
          </p:cNvSpPr>
          <p:nvPr/>
        </p:nvSpPr>
        <p:spPr bwMode="auto">
          <a:xfrm>
            <a:off x="7118350" y="3084513"/>
            <a:ext cx="0" cy="495300"/>
          </a:xfrm>
          <a:prstGeom prst="line">
            <a:avLst/>
          </a:prstGeom>
          <a:noFill/>
          <a:ln w="28575" cap="rnd">
            <a:solidFill>
              <a:schemeClr val="tx1"/>
            </a:solidFill>
            <a:round/>
            <a:headEnd type="none" w="sm" len="sm"/>
            <a:tailEnd type="triangle" w="sm" len="sm"/>
          </a:ln>
          <a:effectLst/>
        </p:spPr>
        <p:txBody>
          <a:bodyPr/>
          <a:lstStyle/>
          <a:p>
            <a:endParaRPr lang="en-US"/>
          </a:p>
        </p:txBody>
      </p:sp>
      <p:grpSp>
        <p:nvGrpSpPr>
          <p:cNvPr id="404490" name="Group 10"/>
          <p:cNvGrpSpPr>
            <a:grpSpLocks/>
          </p:cNvGrpSpPr>
          <p:nvPr/>
        </p:nvGrpSpPr>
        <p:grpSpPr bwMode="auto">
          <a:xfrm>
            <a:off x="2038350" y="5183188"/>
            <a:ext cx="1946275" cy="1055687"/>
            <a:chOff x="804" y="3208"/>
            <a:chExt cx="1226" cy="843"/>
          </a:xfrm>
        </p:grpSpPr>
        <p:sp>
          <p:nvSpPr>
            <p:cNvPr id="404491" name="Text Box 11"/>
            <p:cNvSpPr txBox="1">
              <a:spLocks noChangeArrowheads="1"/>
            </p:cNvSpPr>
            <p:nvPr/>
          </p:nvSpPr>
          <p:spPr bwMode="auto">
            <a:xfrm>
              <a:off x="829" y="3831"/>
              <a:ext cx="1176" cy="220"/>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b="1">
                  <a:solidFill>
                    <a:schemeClr val="tx1"/>
                  </a:solidFill>
                  <a:latin typeface="Arial" pitchFamily="34" charset="0"/>
                </a:rPr>
                <a:t>Checkpoint process</a:t>
              </a:r>
            </a:p>
          </p:txBody>
        </p:sp>
        <p:sp>
          <p:nvSpPr>
            <p:cNvPr id="404492" name="Oval 12"/>
            <p:cNvSpPr>
              <a:spLocks noChangeArrowheads="1"/>
            </p:cNvSpPr>
            <p:nvPr/>
          </p:nvSpPr>
          <p:spPr bwMode="blackWhite">
            <a:xfrm>
              <a:off x="804" y="3208"/>
              <a:ext cx="1226" cy="617"/>
            </a:xfrm>
            <a:prstGeom prst="ellipse">
              <a:avLst/>
            </a:prstGeom>
            <a:solidFill>
              <a:srgbClr val="FFFF99"/>
            </a:solidFill>
            <a:ln w="28575">
              <a:solidFill>
                <a:schemeClr val="bg2"/>
              </a:solidFill>
              <a:round/>
              <a:headEnd/>
              <a:tailEnd/>
            </a:ln>
            <a:effectLst/>
          </p:spPr>
          <p:txBody>
            <a:bodyPr wrap="none" lIns="92075" tIns="46038" rIns="92075" bIns="46038" anchor="ctr"/>
            <a:lstStyle/>
            <a:p>
              <a:pPr defTabSz="822325"/>
              <a:r>
                <a:rPr lang="en-US" sz="1800" b="1">
                  <a:solidFill>
                    <a:schemeClr val="tx1"/>
                  </a:solidFill>
                  <a:latin typeface="Arial" pitchFamily="34" charset="0"/>
                </a:rPr>
                <a:t>CKPT</a:t>
              </a:r>
            </a:p>
          </p:txBody>
        </p:sp>
      </p:grpSp>
      <p:grpSp>
        <p:nvGrpSpPr>
          <p:cNvPr id="404493" name="Group 13"/>
          <p:cNvGrpSpPr>
            <a:grpSpLocks/>
          </p:cNvGrpSpPr>
          <p:nvPr/>
        </p:nvGrpSpPr>
        <p:grpSpPr bwMode="auto">
          <a:xfrm>
            <a:off x="6534150" y="4649788"/>
            <a:ext cx="1168400" cy="1644650"/>
            <a:chOff x="0" y="2472"/>
            <a:chExt cx="736" cy="1036"/>
          </a:xfrm>
        </p:grpSpPr>
        <p:sp>
          <p:nvSpPr>
            <p:cNvPr id="404494" name="Rectangle 14"/>
            <p:cNvSpPr>
              <a:spLocks noChangeArrowheads="1"/>
            </p:cNvSpPr>
            <p:nvPr/>
          </p:nvSpPr>
          <p:spPr bwMode="blackWhite">
            <a:xfrm>
              <a:off x="80" y="2472"/>
              <a:ext cx="576" cy="1008"/>
            </a:xfrm>
            <a:prstGeom prst="rect">
              <a:avLst/>
            </a:prstGeom>
            <a:solidFill>
              <a:srgbClr val="666699"/>
            </a:solidFill>
            <a:ln w="28575">
              <a:solidFill>
                <a:schemeClr val="tx1"/>
              </a:solidFill>
              <a:miter lim="800000"/>
              <a:headEnd/>
              <a:tailEnd/>
            </a:ln>
            <a:effectLst/>
          </p:spPr>
          <p:txBody>
            <a:bodyPr wrap="none" lIns="92075" tIns="46038" rIns="92075" bIns="46038"/>
            <a:lstStyle/>
            <a:p>
              <a:endParaRPr lang="en-US"/>
            </a:p>
          </p:txBody>
        </p:sp>
        <p:grpSp>
          <p:nvGrpSpPr>
            <p:cNvPr id="404495" name="Group 15"/>
            <p:cNvGrpSpPr>
              <a:grpSpLocks/>
            </p:cNvGrpSpPr>
            <p:nvPr/>
          </p:nvGrpSpPr>
          <p:grpSpPr bwMode="auto">
            <a:xfrm>
              <a:off x="148" y="2495"/>
              <a:ext cx="440" cy="851"/>
              <a:chOff x="1458" y="2807"/>
              <a:chExt cx="440" cy="851"/>
            </a:xfrm>
          </p:grpSpPr>
          <p:grpSp>
            <p:nvGrpSpPr>
              <p:cNvPr id="404496" name="Group 16"/>
              <p:cNvGrpSpPr>
                <a:grpSpLocks/>
              </p:cNvGrpSpPr>
              <p:nvPr/>
            </p:nvGrpSpPr>
            <p:grpSpPr bwMode="auto">
              <a:xfrm>
                <a:off x="1458" y="3320"/>
                <a:ext cx="436" cy="338"/>
                <a:chOff x="2128" y="3492"/>
                <a:chExt cx="532" cy="412"/>
              </a:xfrm>
            </p:grpSpPr>
            <p:sp>
              <p:nvSpPr>
                <p:cNvPr id="404497" name="Rectangle 17"/>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4498" name="Oval 18"/>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4499" name="Oval 19"/>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4500" name="Group 20"/>
              <p:cNvGrpSpPr>
                <a:grpSpLocks/>
              </p:cNvGrpSpPr>
              <p:nvPr/>
            </p:nvGrpSpPr>
            <p:grpSpPr bwMode="auto">
              <a:xfrm>
                <a:off x="1462" y="3063"/>
                <a:ext cx="436" cy="338"/>
                <a:chOff x="2128" y="3090"/>
                <a:chExt cx="532" cy="412"/>
              </a:xfrm>
            </p:grpSpPr>
            <p:sp>
              <p:nvSpPr>
                <p:cNvPr id="404501" name="Rectangle 21"/>
                <p:cNvSpPr>
                  <a:spLocks noChangeArrowheads="1"/>
                </p:cNvSpPr>
                <p:nvPr/>
              </p:nvSpPr>
              <p:spPr bwMode="auto">
                <a:xfrm>
                  <a:off x="2128" y="3174"/>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4502" name="Oval 22"/>
                <p:cNvSpPr>
                  <a:spLocks noChangeArrowheads="1"/>
                </p:cNvSpPr>
                <p:nvPr/>
              </p:nvSpPr>
              <p:spPr bwMode="auto">
                <a:xfrm>
                  <a:off x="2128" y="3090"/>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4503" name="Oval 23"/>
                <p:cNvSpPr>
                  <a:spLocks noChangeArrowheads="1"/>
                </p:cNvSpPr>
                <p:nvPr/>
              </p:nvSpPr>
              <p:spPr bwMode="auto">
                <a:xfrm>
                  <a:off x="2128" y="3344"/>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4504" name="Group 24"/>
              <p:cNvGrpSpPr>
                <a:grpSpLocks/>
              </p:cNvGrpSpPr>
              <p:nvPr/>
            </p:nvGrpSpPr>
            <p:grpSpPr bwMode="auto">
              <a:xfrm>
                <a:off x="1462" y="2807"/>
                <a:ext cx="436" cy="338"/>
                <a:chOff x="2128" y="2685"/>
                <a:chExt cx="532" cy="412"/>
              </a:xfrm>
            </p:grpSpPr>
            <p:sp>
              <p:nvSpPr>
                <p:cNvPr id="404505" name="Rectangle 25"/>
                <p:cNvSpPr>
                  <a:spLocks noChangeArrowheads="1"/>
                </p:cNvSpPr>
                <p:nvPr/>
              </p:nvSpPr>
              <p:spPr bwMode="auto">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4506" name="Oval 26"/>
                <p:cNvSpPr>
                  <a:spLocks noChangeArrowheads="1"/>
                </p:cNvSpPr>
                <p:nvPr/>
              </p:nvSpPr>
              <p:spPr bwMode="auto">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4507" name="Oval 27"/>
                <p:cNvSpPr>
                  <a:spLocks noChangeArrowheads="1"/>
                </p:cNvSpPr>
                <p:nvPr/>
              </p:nvSpPr>
              <p:spPr bwMode="auto">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04508" name="Rectangle 28"/>
            <p:cNvSpPr>
              <a:spLocks noChangeArrowheads="1"/>
            </p:cNvSpPr>
            <p:nvPr/>
          </p:nvSpPr>
          <p:spPr bwMode="auto">
            <a:xfrm>
              <a:off x="0" y="3322"/>
              <a:ext cx="736" cy="186"/>
            </a:xfrm>
            <a:prstGeom prst="rect">
              <a:avLst/>
            </a:prstGeom>
            <a:noFill/>
            <a:ln w="9525">
              <a:noFill/>
              <a:miter lim="800000"/>
              <a:headEnd/>
              <a:tailEnd/>
            </a:ln>
            <a:effectLst/>
          </p:spPr>
          <p:txBody>
            <a:bodyPr wrap="none" lIns="103188" tIns="52388" rIns="103188" bIns="52388"/>
            <a:lstStyle/>
            <a:p>
              <a:pPr defTabSz="1041400" eaLnBrk="0" hangingPunct="0">
                <a:lnSpc>
                  <a:spcPct val="85000"/>
                </a:lnSpc>
                <a:spcBef>
                  <a:spcPct val="50000"/>
                </a:spcBef>
                <a:buClrTx/>
                <a:buFontTx/>
                <a:buNone/>
              </a:pPr>
              <a:r>
                <a:rPr lang="en-US" sz="1400" b="1">
                  <a:solidFill>
                    <a:schemeClr val="bg2"/>
                  </a:solidFill>
                  <a:latin typeface="Arial" pitchFamily="34" charset="0"/>
                </a:rPr>
                <a:t>Data files</a:t>
              </a:r>
            </a:p>
          </p:txBody>
        </p:sp>
      </p:grpSp>
      <p:grpSp>
        <p:nvGrpSpPr>
          <p:cNvPr id="404509" name="Group 29"/>
          <p:cNvGrpSpPr>
            <a:grpSpLocks/>
          </p:cNvGrpSpPr>
          <p:nvPr/>
        </p:nvGrpSpPr>
        <p:grpSpPr bwMode="auto">
          <a:xfrm>
            <a:off x="4554538" y="3989388"/>
            <a:ext cx="1019175" cy="1524000"/>
            <a:chOff x="992" y="2520"/>
            <a:chExt cx="642" cy="960"/>
          </a:xfrm>
        </p:grpSpPr>
        <p:sp>
          <p:nvSpPr>
            <p:cNvPr id="404510" name="Rectangle 30"/>
            <p:cNvSpPr>
              <a:spLocks noChangeArrowheads="1"/>
            </p:cNvSpPr>
            <p:nvPr/>
          </p:nvSpPr>
          <p:spPr bwMode="blackWhite">
            <a:xfrm>
              <a:off x="1026" y="2520"/>
              <a:ext cx="576" cy="960"/>
            </a:xfrm>
            <a:prstGeom prst="rect">
              <a:avLst/>
            </a:prstGeom>
            <a:solidFill>
              <a:schemeClr val="accent1"/>
            </a:solidFill>
            <a:ln w="28575">
              <a:solidFill>
                <a:schemeClr val="tx1"/>
              </a:solidFill>
              <a:miter lim="800000"/>
              <a:headEnd/>
              <a:tailEnd/>
            </a:ln>
            <a:effectLst/>
          </p:spPr>
          <p:txBody>
            <a:bodyPr wrap="none" lIns="92075" tIns="46038" rIns="92075" bIns="46038"/>
            <a:lstStyle/>
            <a:p>
              <a:endParaRPr lang="en-US"/>
            </a:p>
          </p:txBody>
        </p:sp>
        <p:sp>
          <p:nvSpPr>
            <p:cNvPr id="404511" name="Rectangle 31"/>
            <p:cNvSpPr>
              <a:spLocks noChangeArrowheads="1"/>
            </p:cNvSpPr>
            <p:nvPr/>
          </p:nvSpPr>
          <p:spPr bwMode="auto">
            <a:xfrm>
              <a:off x="992" y="3170"/>
              <a:ext cx="642" cy="294"/>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pitchFamily="34" charset="0"/>
                </a:rPr>
                <a:t>Control files</a:t>
              </a:r>
            </a:p>
          </p:txBody>
        </p:sp>
        <p:grpSp>
          <p:nvGrpSpPr>
            <p:cNvPr id="404512" name="Group 32"/>
            <p:cNvGrpSpPr>
              <a:grpSpLocks/>
            </p:cNvGrpSpPr>
            <p:nvPr/>
          </p:nvGrpSpPr>
          <p:grpSpPr bwMode="auto">
            <a:xfrm>
              <a:off x="1092" y="2540"/>
              <a:ext cx="436" cy="604"/>
              <a:chOff x="2593" y="2912"/>
              <a:chExt cx="436" cy="604"/>
            </a:xfrm>
          </p:grpSpPr>
          <p:grpSp>
            <p:nvGrpSpPr>
              <p:cNvPr id="404513" name="Group 33"/>
              <p:cNvGrpSpPr>
                <a:grpSpLocks/>
              </p:cNvGrpSpPr>
              <p:nvPr/>
            </p:nvGrpSpPr>
            <p:grpSpPr bwMode="auto">
              <a:xfrm>
                <a:off x="2593" y="3178"/>
                <a:ext cx="436" cy="338"/>
                <a:chOff x="2128" y="3492"/>
                <a:chExt cx="532" cy="412"/>
              </a:xfrm>
            </p:grpSpPr>
            <p:sp>
              <p:nvSpPr>
                <p:cNvPr id="404514" name="Rectangle 34"/>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4515" name="Oval 35"/>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4516" name="Oval 36"/>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4517" name="Group 37"/>
              <p:cNvGrpSpPr>
                <a:grpSpLocks/>
              </p:cNvGrpSpPr>
              <p:nvPr/>
            </p:nvGrpSpPr>
            <p:grpSpPr bwMode="auto">
              <a:xfrm>
                <a:off x="2593" y="2912"/>
                <a:ext cx="436" cy="338"/>
                <a:chOff x="2128" y="2685"/>
                <a:chExt cx="532" cy="412"/>
              </a:xfrm>
            </p:grpSpPr>
            <p:sp>
              <p:nvSpPr>
                <p:cNvPr id="404518" name="Rectangle 38"/>
                <p:cNvSpPr>
                  <a:spLocks noChangeArrowheads="1"/>
                </p:cNvSpPr>
                <p:nvPr/>
              </p:nvSpPr>
              <p:spPr bwMode="auto">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4519" name="Oval 39"/>
                <p:cNvSpPr>
                  <a:spLocks noChangeArrowheads="1"/>
                </p:cNvSpPr>
                <p:nvPr/>
              </p:nvSpPr>
              <p:spPr bwMode="auto">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4520" name="Oval 40"/>
                <p:cNvSpPr>
                  <a:spLocks noChangeArrowheads="1"/>
                </p:cNvSpPr>
                <p:nvPr/>
              </p:nvSpPr>
              <p:spPr bwMode="auto">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sp>
        <p:nvSpPr>
          <p:cNvPr id="404521" name="Text Box 41"/>
          <p:cNvSpPr txBox="1">
            <a:spLocks noChangeArrowheads="1"/>
          </p:cNvSpPr>
          <p:nvPr/>
        </p:nvSpPr>
        <p:spPr bwMode="auto">
          <a:xfrm>
            <a:off x="7000875" y="4224338"/>
            <a:ext cx="1511300" cy="457200"/>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b="1">
                <a:solidFill>
                  <a:schemeClr val="tx1"/>
                </a:solidFill>
                <a:latin typeface="Arial" pitchFamily="34" charset="0"/>
              </a:rPr>
              <a:t>Database Writer</a:t>
            </a:r>
            <a:br>
              <a:rPr lang="en-US" b="1">
                <a:solidFill>
                  <a:schemeClr val="tx1"/>
                </a:solidFill>
                <a:latin typeface="Arial" pitchFamily="34" charset="0"/>
              </a:rPr>
            </a:br>
            <a:r>
              <a:rPr lang="en-US" b="1">
                <a:solidFill>
                  <a:schemeClr val="tx1"/>
                </a:solidFill>
                <a:latin typeface="Arial" pitchFamily="34" charset="0"/>
              </a:rPr>
              <a:t>process</a:t>
            </a:r>
          </a:p>
        </p:txBody>
      </p:sp>
      <p:sp>
        <p:nvSpPr>
          <p:cNvPr id="404522" name="Oval 42"/>
          <p:cNvSpPr>
            <a:spLocks noChangeArrowheads="1"/>
          </p:cNvSpPr>
          <p:nvPr/>
        </p:nvSpPr>
        <p:spPr bwMode="blackWhite">
          <a:xfrm>
            <a:off x="6153150" y="3582988"/>
            <a:ext cx="1946275" cy="600075"/>
          </a:xfrm>
          <a:prstGeom prst="ellipse">
            <a:avLst/>
          </a:prstGeom>
          <a:solidFill>
            <a:srgbClr val="FFFF99"/>
          </a:solidFill>
          <a:ln w="28575">
            <a:solidFill>
              <a:schemeClr val="bg2"/>
            </a:solidFill>
            <a:round/>
            <a:headEnd/>
            <a:tailEnd/>
          </a:ln>
          <a:effectLst/>
        </p:spPr>
        <p:txBody>
          <a:bodyPr wrap="none" lIns="92075" tIns="46038" rIns="92075" bIns="46038" anchor="ctr"/>
          <a:lstStyle/>
          <a:p>
            <a:pPr defTabSz="822325"/>
            <a:r>
              <a:rPr lang="en-US" sz="1800" b="1">
                <a:solidFill>
                  <a:schemeClr val="tx1"/>
                </a:solidFill>
                <a:latin typeface="Arial" pitchFamily="34" charset="0"/>
              </a:rPr>
              <a:t>DBW</a:t>
            </a:r>
            <a:r>
              <a:rPr lang="en-US" sz="1800" b="1" i="1">
                <a:solidFill>
                  <a:schemeClr val="tx1"/>
                </a:solidFill>
                <a:latin typeface="Arial" pitchFamily="34" charset="0"/>
              </a:rPr>
              <a:t>n</a:t>
            </a:r>
          </a:p>
        </p:txBody>
      </p:sp>
      <p:sp>
        <p:nvSpPr>
          <p:cNvPr id="404523" name="Line 43"/>
          <p:cNvSpPr>
            <a:spLocks noChangeShapeType="1"/>
          </p:cNvSpPr>
          <p:nvPr/>
        </p:nvSpPr>
        <p:spPr bwMode="auto">
          <a:xfrm flipH="1">
            <a:off x="7105650" y="4179888"/>
            <a:ext cx="0" cy="444500"/>
          </a:xfrm>
          <a:prstGeom prst="line">
            <a:avLst/>
          </a:prstGeom>
          <a:noFill/>
          <a:ln w="28575" cap="rnd">
            <a:solidFill>
              <a:schemeClr val="tx1"/>
            </a:solidFill>
            <a:round/>
            <a:headEnd type="none" w="sm" len="sm"/>
            <a:tailEnd type="triangle" w="sm" len="sm"/>
          </a:ln>
          <a:effectLst/>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blackWhite">
          <a:xfrm>
            <a:off x="698500" y="4614863"/>
            <a:ext cx="3827463" cy="1476375"/>
          </a:xfrm>
          <a:prstGeom prst="rect">
            <a:avLst/>
          </a:prstGeom>
          <a:solidFill>
            <a:srgbClr val="99CC00"/>
          </a:solidFill>
          <a:ln w="28575">
            <a:solidFill>
              <a:schemeClr val="tx1"/>
            </a:solidFill>
            <a:miter lim="800000"/>
            <a:headEnd/>
            <a:tailEnd/>
          </a:ln>
          <a:effectLst/>
        </p:spPr>
        <p:txBody>
          <a:bodyPr wrap="none" lIns="92075" tIns="46038" rIns="92075" bIns="46038"/>
          <a:lstStyle/>
          <a:p>
            <a:pPr defTabSz="1041400" eaLnBrk="0" hangingPunct="0">
              <a:lnSpc>
                <a:spcPct val="85000"/>
              </a:lnSpc>
              <a:spcBef>
                <a:spcPct val="50000"/>
              </a:spcBef>
              <a:buClrTx/>
              <a:buFontTx/>
              <a:buNone/>
            </a:pPr>
            <a:endParaRPr lang="en-US" sz="1800" b="1">
              <a:solidFill>
                <a:schemeClr val="bg2"/>
              </a:solidFill>
              <a:latin typeface="Arial" pitchFamily="34" charset="0"/>
            </a:endParaRPr>
          </a:p>
        </p:txBody>
      </p:sp>
      <p:sp>
        <p:nvSpPr>
          <p:cNvPr id="406531" name="Rectangle 3"/>
          <p:cNvSpPr>
            <a:spLocks noGrp="1" noChangeArrowheads="1"/>
          </p:cNvSpPr>
          <p:nvPr>
            <p:ph type="title"/>
          </p:nvPr>
        </p:nvSpPr>
        <p:spPr/>
        <p:txBody>
          <a:bodyPr/>
          <a:lstStyle/>
          <a:p>
            <a:r>
              <a:rPr lang="en-US"/>
              <a:t>Understanding Instance Recovery: </a:t>
            </a:r>
            <a:br>
              <a:rPr lang="en-US"/>
            </a:br>
            <a:r>
              <a:rPr lang="en-US"/>
              <a:t>Redo Log Files and LogWriter</a:t>
            </a:r>
          </a:p>
        </p:txBody>
      </p:sp>
      <p:sp>
        <p:nvSpPr>
          <p:cNvPr id="406532" name="Rectangle 4"/>
          <p:cNvSpPr>
            <a:spLocks noGrp="1" noChangeArrowheads="1"/>
          </p:cNvSpPr>
          <p:nvPr>
            <p:ph type="body" idx="1"/>
          </p:nvPr>
        </p:nvSpPr>
        <p:spPr>
          <a:xfrm>
            <a:off x="4564063" y="1816100"/>
            <a:ext cx="3822700" cy="3841750"/>
          </a:xfrm>
        </p:spPr>
        <p:txBody>
          <a:bodyPr/>
          <a:lstStyle/>
          <a:p>
            <a:pPr defTabSz="292100"/>
            <a:r>
              <a:rPr lang="en-US"/>
              <a:t>Redo log files:</a:t>
            </a:r>
          </a:p>
          <a:p>
            <a:pPr marL="450850" lvl="1" indent="-336550" defTabSz="292100"/>
            <a:r>
              <a:rPr lang="en-US"/>
              <a:t>Record changes to the database</a:t>
            </a:r>
          </a:p>
          <a:p>
            <a:pPr marL="450850" lvl="1" indent="-336550" defTabSz="292100"/>
            <a:r>
              <a:rPr lang="en-US">
                <a:solidFill>
                  <a:srgbClr val="0000FF"/>
                </a:solidFill>
              </a:rPr>
              <a:t>Should be multiplexed to protect against loss</a:t>
            </a:r>
          </a:p>
          <a:p>
            <a:pPr defTabSz="292100"/>
            <a:r>
              <a:rPr lang="en-US"/>
              <a:t>LogWriter writes:</a:t>
            </a:r>
          </a:p>
          <a:p>
            <a:pPr marL="450850" lvl="1" indent="-336550" defTabSz="292100"/>
            <a:r>
              <a:rPr lang="en-US"/>
              <a:t>At commit</a:t>
            </a:r>
          </a:p>
          <a:p>
            <a:pPr marL="450850" lvl="1" indent="-336550" defTabSz="292100"/>
            <a:r>
              <a:rPr lang="en-US"/>
              <a:t>When one-third full</a:t>
            </a:r>
          </a:p>
          <a:p>
            <a:pPr marL="450850" lvl="1" indent="-336550" defTabSz="292100"/>
            <a:r>
              <a:rPr lang="en-US"/>
              <a:t>Every three seconds</a:t>
            </a:r>
          </a:p>
          <a:p>
            <a:pPr marL="450850" lvl="1" indent="-336550" defTabSz="292100"/>
            <a:r>
              <a:rPr lang="en-US"/>
              <a:t>Before DBW</a:t>
            </a:r>
            <a:r>
              <a:rPr lang="en-US" i="1"/>
              <a:t>n</a:t>
            </a:r>
            <a:r>
              <a:rPr lang="en-US"/>
              <a:t> writes</a:t>
            </a:r>
          </a:p>
        </p:txBody>
      </p:sp>
      <p:sp>
        <p:nvSpPr>
          <p:cNvPr id="406533" name="Line 5"/>
          <p:cNvSpPr>
            <a:spLocks noChangeShapeType="1"/>
          </p:cNvSpPr>
          <p:nvPr/>
        </p:nvSpPr>
        <p:spPr bwMode="auto">
          <a:xfrm>
            <a:off x="3989388" y="5738813"/>
            <a:ext cx="0" cy="152400"/>
          </a:xfrm>
          <a:prstGeom prst="line">
            <a:avLst/>
          </a:prstGeom>
          <a:noFill/>
          <a:ln w="28575">
            <a:solidFill>
              <a:schemeClr val="tx1"/>
            </a:solidFill>
            <a:round/>
            <a:headEnd type="none" w="sm" len="sm"/>
            <a:tailEnd type="none" w="sm" len="sm"/>
          </a:ln>
          <a:effectLst/>
        </p:spPr>
        <p:txBody>
          <a:bodyPr/>
          <a:lstStyle/>
          <a:p>
            <a:endParaRPr lang="en-US"/>
          </a:p>
        </p:txBody>
      </p:sp>
      <p:sp>
        <p:nvSpPr>
          <p:cNvPr id="406534" name="Line 6"/>
          <p:cNvSpPr>
            <a:spLocks noChangeShapeType="1"/>
          </p:cNvSpPr>
          <p:nvPr/>
        </p:nvSpPr>
        <p:spPr bwMode="auto">
          <a:xfrm>
            <a:off x="1317625" y="5738813"/>
            <a:ext cx="0" cy="152400"/>
          </a:xfrm>
          <a:prstGeom prst="line">
            <a:avLst/>
          </a:prstGeom>
          <a:noFill/>
          <a:ln w="28575">
            <a:solidFill>
              <a:schemeClr val="tx1"/>
            </a:solidFill>
            <a:round/>
            <a:headEnd type="none" w="sm" len="sm"/>
            <a:tailEnd type="none" w="sm" len="sm"/>
          </a:ln>
          <a:effectLst/>
        </p:spPr>
        <p:txBody>
          <a:bodyPr/>
          <a:lstStyle/>
          <a:p>
            <a:endParaRPr lang="en-US"/>
          </a:p>
        </p:txBody>
      </p:sp>
      <p:sp>
        <p:nvSpPr>
          <p:cNvPr id="406535" name="Line 7"/>
          <p:cNvSpPr>
            <a:spLocks noChangeShapeType="1"/>
          </p:cNvSpPr>
          <p:nvPr/>
        </p:nvSpPr>
        <p:spPr bwMode="auto">
          <a:xfrm>
            <a:off x="2609850" y="5705475"/>
            <a:ext cx="0" cy="228600"/>
          </a:xfrm>
          <a:prstGeom prst="line">
            <a:avLst/>
          </a:prstGeom>
          <a:noFill/>
          <a:ln w="28575">
            <a:solidFill>
              <a:schemeClr val="tx1"/>
            </a:solidFill>
            <a:round/>
            <a:headEnd type="none" w="sm" len="sm"/>
            <a:tailEnd type="none" w="sm" len="sm"/>
          </a:ln>
          <a:effectLst/>
        </p:spPr>
        <p:txBody>
          <a:bodyPr/>
          <a:lstStyle/>
          <a:p>
            <a:endParaRPr lang="en-US"/>
          </a:p>
        </p:txBody>
      </p:sp>
      <p:sp>
        <p:nvSpPr>
          <p:cNvPr id="406536" name="Line 8"/>
          <p:cNvSpPr>
            <a:spLocks noChangeShapeType="1"/>
          </p:cNvSpPr>
          <p:nvPr/>
        </p:nvSpPr>
        <p:spPr bwMode="auto">
          <a:xfrm>
            <a:off x="2617788" y="3151188"/>
            <a:ext cx="0" cy="304800"/>
          </a:xfrm>
          <a:prstGeom prst="line">
            <a:avLst/>
          </a:prstGeom>
          <a:noFill/>
          <a:ln w="28575">
            <a:solidFill>
              <a:schemeClr val="tx1"/>
            </a:solidFill>
            <a:round/>
            <a:headEnd type="none" w="sm" len="sm"/>
            <a:tailEnd type="triangle" w="sm" len="sm"/>
          </a:ln>
          <a:effectLst/>
        </p:spPr>
        <p:txBody>
          <a:bodyPr/>
          <a:lstStyle/>
          <a:p>
            <a:endParaRPr lang="en-US"/>
          </a:p>
        </p:txBody>
      </p:sp>
      <p:sp>
        <p:nvSpPr>
          <p:cNvPr id="406537" name="Line 9"/>
          <p:cNvSpPr>
            <a:spLocks noChangeShapeType="1"/>
          </p:cNvSpPr>
          <p:nvPr/>
        </p:nvSpPr>
        <p:spPr bwMode="auto">
          <a:xfrm>
            <a:off x="1322388" y="4433888"/>
            <a:ext cx="1247775" cy="0"/>
          </a:xfrm>
          <a:prstGeom prst="line">
            <a:avLst/>
          </a:prstGeom>
          <a:noFill/>
          <a:ln w="28575" cap="rnd">
            <a:solidFill>
              <a:schemeClr val="tx1"/>
            </a:solidFill>
            <a:round/>
            <a:headEnd type="none" w="sm" len="sm"/>
            <a:tailEnd type="none" w="sm" len="sm"/>
          </a:ln>
          <a:effectLst/>
        </p:spPr>
        <p:txBody>
          <a:bodyPr/>
          <a:lstStyle/>
          <a:p>
            <a:endParaRPr lang="en-US"/>
          </a:p>
        </p:txBody>
      </p:sp>
      <p:sp>
        <p:nvSpPr>
          <p:cNvPr id="406538" name="Line 10"/>
          <p:cNvSpPr>
            <a:spLocks noChangeShapeType="1"/>
          </p:cNvSpPr>
          <p:nvPr/>
        </p:nvSpPr>
        <p:spPr bwMode="auto">
          <a:xfrm>
            <a:off x="1319213" y="5891213"/>
            <a:ext cx="2668587"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406539" name="Line 11"/>
          <p:cNvSpPr>
            <a:spLocks noChangeShapeType="1"/>
          </p:cNvSpPr>
          <p:nvPr/>
        </p:nvSpPr>
        <p:spPr bwMode="auto">
          <a:xfrm>
            <a:off x="2570163" y="4433888"/>
            <a:ext cx="1417637"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406540" name="Line 12"/>
          <p:cNvSpPr>
            <a:spLocks noChangeShapeType="1"/>
          </p:cNvSpPr>
          <p:nvPr/>
        </p:nvSpPr>
        <p:spPr bwMode="auto">
          <a:xfrm>
            <a:off x="1308100" y="4433888"/>
            <a:ext cx="0" cy="334962"/>
          </a:xfrm>
          <a:prstGeom prst="line">
            <a:avLst/>
          </a:prstGeom>
          <a:noFill/>
          <a:ln w="28575">
            <a:solidFill>
              <a:schemeClr val="tx1"/>
            </a:solidFill>
            <a:round/>
            <a:headEnd type="none" w="sm" len="sm"/>
            <a:tailEnd type="triangle" w="sm" len="sm"/>
          </a:ln>
          <a:effectLst/>
        </p:spPr>
        <p:txBody>
          <a:bodyPr/>
          <a:lstStyle/>
          <a:p>
            <a:endParaRPr lang="en-US"/>
          </a:p>
        </p:txBody>
      </p:sp>
      <p:sp>
        <p:nvSpPr>
          <p:cNvPr id="406541" name="Line 13"/>
          <p:cNvSpPr>
            <a:spLocks noChangeShapeType="1"/>
          </p:cNvSpPr>
          <p:nvPr/>
        </p:nvSpPr>
        <p:spPr bwMode="auto">
          <a:xfrm>
            <a:off x="4006850" y="4440238"/>
            <a:ext cx="0" cy="304800"/>
          </a:xfrm>
          <a:prstGeom prst="line">
            <a:avLst/>
          </a:prstGeom>
          <a:noFill/>
          <a:ln w="28575">
            <a:solidFill>
              <a:schemeClr val="tx1"/>
            </a:solidFill>
            <a:prstDash val="dash"/>
            <a:round/>
            <a:headEnd type="none" w="sm" len="sm"/>
            <a:tailEnd type="none" w="sm" len="sm"/>
          </a:ln>
          <a:effectLst/>
        </p:spPr>
        <p:txBody>
          <a:bodyPr/>
          <a:lstStyle/>
          <a:p>
            <a:endParaRPr lang="en-US"/>
          </a:p>
        </p:txBody>
      </p:sp>
      <p:grpSp>
        <p:nvGrpSpPr>
          <p:cNvPr id="406542" name="Group 14"/>
          <p:cNvGrpSpPr>
            <a:grpSpLocks/>
          </p:cNvGrpSpPr>
          <p:nvPr/>
        </p:nvGrpSpPr>
        <p:grpSpPr bwMode="auto">
          <a:xfrm>
            <a:off x="742950" y="4752975"/>
            <a:ext cx="1158875" cy="958850"/>
            <a:chOff x="468" y="2994"/>
            <a:chExt cx="730" cy="604"/>
          </a:xfrm>
        </p:grpSpPr>
        <p:grpSp>
          <p:nvGrpSpPr>
            <p:cNvPr id="406543" name="Group 15"/>
            <p:cNvGrpSpPr>
              <a:grpSpLocks/>
            </p:cNvGrpSpPr>
            <p:nvPr/>
          </p:nvGrpSpPr>
          <p:grpSpPr bwMode="auto">
            <a:xfrm>
              <a:off x="551" y="2994"/>
              <a:ext cx="573" cy="604"/>
              <a:chOff x="2593" y="2912"/>
              <a:chExt cx="436" cy="604"/>
            </a:xfrm>
          </p:grpSpPr>
          <p:grpSp>
            <p:nvGrpSpPr>
              <p:cNvPr id="406544" name="Group 16"/>
              <p:cNvGrpSpPr>
                <a:grpSpLocks/>
              </p:cNvGrpSpPr>
              <p:nvPr/>
            </p:nvGrpSpPr>
            <p:grpSpPr bwMode="auto">
              <a:xfrm>
                <a:off x="2593" y="3178"/>
                <a:ext cx="436" cy="338"/>
                <a:chOff x="2128" y="3492"/>
                <a:chExt cx="532" cy="412"/>
              </a:xfrm>
            </p:grpSpPr>
            <p:sp>
              <p:nvSpPr>
                <p:cNvPr id="406545" name="Rectangle 17"/>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6546" name="Oval 18"/>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6547" name="Oval 19"/>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6548" name="Group 20"/>
              <p:cNvGrpSpPr>
                <a:grpSpLocks/>
              </p:cNvGrpSpPr>
              <p:nvPr/>
            </p:nvGrpSpPr>
            <p:grpSpPr bwMode="auto">
              <a:xfrm>
                <a:off x="2593" y="2912"/>
                <a:ext cx="436" cy="338"/>
                <a:chOff x="2128" y="2685"/>
                <a:chExt cx="532" cy="412"/>
              </a:xfrm>
            </p:grpSpPr>
            <p:sp>
              <p:nvSpPr>
                <p:cNvPr id="406549" name="Rectangle 21"/>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6550" name="Oval 22"/>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6551" name="Oval 23"/>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06552" name="Rectangle 24"/>
            <p:cNvSpPr>
              <a:spLocks noChangeArrowheads="1"/>
            </p:cNvSpPr>
            <p:nvPr/>
          </p:nvSpPr>
          <p:spPr bwMode="gray">
            <a:xfrm>
              <a:off x="468" y="3310"/>
              <a:ext cx="730" cy="264"/>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400" b="1">
                  <a:solidFill>
                    <a:schemeClr val="tx1"/>
                  </a:solidFill>
                  <a:latin typeface="Arial" pitchFamily="34" charset="0"/>
                </a:rPr>
                <a:t>Redo log</a:t>
              </a:r>
            </a:p>
            <a:p>
              <a:pPr defTabSz="369888" eaLnBrk="0" hangingPunct="0">
                <a:lnSpc>
                  <a:spcPct val="85000"/>
                </a:lnSpc>
                <a:spcBef>
                  <a:spcPct val="0"/>
                </a:spcBef>
                <a:buClrTx/>
                <a:buFontTx/>
                <a:buNone/>
              </a:pPr>
              <a:r>
                <a:rPr lang="en-US" sz="1400" b="1">
                  <a:solidFill>
                    <a:schemeClr val="tx1"/>
                  </a:solidFill>
                  <a:latin typeface="Arial" pitchFamily="34" charset="0"/>
                </a:rPr>
                <a:t>group 1</a:t>
              </a:r>
            </a:p>
          </p:txBody>
        </p:sp>
      </p:grpSp>
      <p:grpSp>
        <p:nvGrpSpPr>
          <p:cNvPr id="406553" name="Group 25"/>
          <p:cNvGrpSpPr>
            <a:grpSpLocks/>
          </p:cNvGrpSpPr>
          <p:nvPr/>
        </p:nvGrpSpPr>
        <p:grpSpPr bwMode="auto">
          <a:xfrm>
            <a:off x="3395663" y="4752975"/>
            <a:ext cx="1158875" cy="958850"/>
            <a:chOff x="468" y="2994"/>
            <a:chExt cx="730" cy="604"/>
          </a:xfrm>
        </p:grpSpPr>
        <p:grpSp>
          <p:nvGrpSpPr>
            <p:cNvPr id="406554" name="Group 26"/>
            <p:cNvGrpSpPr>
              <a:grpSpLocks/>
            </p:cNvGrpSpPr>
            <p:nvPr/>
          </p:nvGrpSpPr>
          <p:grpSpPr bwMode="auto">
            <a:xfrm>
              <a:off x="551" y="2994"/>
              <a:ext cx="573" cy="604"/>
              <a:chOff x="2593" y="2912"/>
              <a:chExt cx="436" cy="604"/>
            </a:xfrm>
          </p:grpSpPr>
          <p:grpSp>
            <p:nvGrpSpPr>
              <p:cNvPr id="406555" name="Group 27"/>
              <p:cNvGrpSpPr>
                <a:grpSpLocks/>
              </p:cNvGrpSpPr>
              <p:nvPr/>
            </p:nvGrpSpPr>
            <p:grpSpPr bwMode="auto">
              <a:xfrm>
                <a:off x="2593" y="3178"/>
                <a:ext cx="436" cy="338"/>
                <a:chOff x="2128" y="3492"/>
                <a:chExt cx="532" cy="412"/>
              </a:xfrm>
            </p:grpSpPr>
            <p:sp>
              <p:nvSpPr>
                <p:cNvPr id="406556" name="Rectangle 28"/>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6557" name="Oval 29"/>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6558" name="Oval 30"/>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6559" name="Group 31"/>
              <p:cNvGrpSpPr>
                <a:grpSpLocks/>
              </p:cNvGrpSpPr>
              <p:nvPr/>
            </p:nvGrpSpPr>
            <p:grpSpPr bwMode="auto">
              <a:xfrm>
                <a:off x="2593" y="2912"/>
                <a:ext cx="436" cy="338"/>
                <a:chOff x="2128" y="2685"/>
                <a:chExt cx="532" cy="412"/>
              </a:xfrm>
            </p:grpSpPr>
            <p:sp>
              <p:nvSpPr>
                <p:cNvPr id="406560" name="Rectangle 32"/>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6561" name="Oval 33"/>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6562" name="Oval 34"/>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06563" name="Rectangle 35"/>
            <p:cNvSpPr>
              <a:spLocks noChangeArrowheads="1"/>
            </p:cNvSpPr>
            <p:nvPr/>
          </p:nvSpPr>
          <p:spPr bwMode="gray">
            <a:xfrm>
              <a:off x="468" y="3310"/>
              <a:ext cx="730" cy="264"/>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400" b="1">
                  <a:solidFill>
                    <a:schemeClr val="tx1"/>
                  </a:solidFill>
                  <a:latin typeface="Arial" pitchFamily="34" charset="0"/>
                </a:rPr>
                <a:t>Redo log</a:t>
              </a:r>
            </a:p>
            <a:p>
              <a:pPr defTabSz="369888" eaLnBrk="0" hangingPunct="0">
                <a:lnSpc>
                  <a:spcPct val="85000"/>
                </a:lnSpc>
                <a:spcBef>
                  <a:spcPct val="0"/>
                </a:spcBef>
                <a:buClrTx/>
                <a:buFontTx/>
                <a:buNone/>
              </a:pPr>
              <a:r>
                <a:rPr lang="en-US" sz="1400" b="1">
                  <a:solidFill>
                    <a:schemeClr val="tx1"/>
                  </a:solidFill>
                  <a:latin typeface="Arial" pitchFamily="34" charset="0"/>
                </a:rPr>
                <a:t>group 3</a:t>
              </a:r>
            </a:p>
          </p:txBody>
        </p:sp>
      </p:grpSp>
      <p:grpSp>
        <p:nvGrpSpPr>
          <p:cNvPr id="406564" name="Group 36"/>
          <p:cNvGrpSpPr>
            <a:grpSpLocks/>
          </p:cNvGrpSpPr>
          <p:nvPr/>
        </p:nvGrpSpPr>
        <p:grpSpPr bwMode="auto">
          <a:xfrm>
            <a:off x="2033588" y="4411663"/>
            <a:ext cx="1158875" cy="1293812"/>
            <a:chOff x="1281" y="2779"/>
            <a:chExt cx="730" cy="815"/>
          </a:xfrm>
        </p:grpSpPr>
        <p:grpSp>
          <p:nvGrpSpPr>
            <p:cNvPr id="406565" name="Group 37"/>
            <p:cNvGrpSpPr>
              <a:grpSpLocks/>
            </p:cNvGrpSpPr>
            <p:nvPr/>
          </p:nvGrpSpPr>
          <p:grpSpPr bwMode="auto">
            <a:xfrm>
              <a:off x="1281" y="2990"/>
              <a:ext cx="730" cy="604"/>
              <a:chOff x="468" y="2994"/>
              <a:chExt cx="730" cy="604"/>
            </a:xfrm>
          </p:grpSpPr>
          <p:grpSp>
            <p:nvGrpSpPr>
              <p:cNvPr id="406566" name="Group 38"/>
              <p:cNvGrpSpPr>
                <a:grpSpLocks/>
              </p:cNvGrpSpPr>
              <p:nvPr/>
            </p:nvGrpSpPr>
            <p:grpSpPr bwMode="auto">
              <a:xfrm>
                <a:off x="551" y="2994"/>
                <a:ext cx="573" cy="604"/>
                <a:chOff x="2593" y="2912"/>
                <a:chExt cx="436" cy="604"/>
              </a:xfrm>
            </p:grpSpPr>
            <p:grpSp>
              <p:nvGrpSpPr>
                <p:cNvPr id="406567" name="Group 39"/>
                <p:cNvGrpSpPr>
                  <a:grpSpLocks/>
                </p:cNvGrpSpPr>
                <p:nvPr/>
              </p:nvGrpSpPr>
              <p:grpSpPr bwMode="auto">
                <a:xfrm>
                  <a:off x="2593" y="3178"/>
                  <a:ext cx="436" cy="338"/>
                  <a:chOff x="2128" y="3492"/>
                  <a:chExt cx="532" cy="412"/>
                </a:xfrm>
              </p:grpSpPr>
              <p:sp>
                <p:nvSpPr>
                  <p:cNvPr id="406568" name="Rectangle 40"/>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6569" name="Oval 41"/>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6570" name="Oval 42"/>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6571" name="Group 43"/>
                <p:cNvGrpSpPr>
                  <a:grpSpLocks/>
                </p:cNvGrpSpPr>
                <p:nvPr/>
              </p:nvGrpSpPr>
              <p:grpSpPr bwMode="auto">
                <a:xfrm>
                  <a:off x="2593" y="2912"/>
                  <a:ext cx="436" cy="338"/>
                  <a:chOff x="2128" y="2685"/>
                  <a:chExt cx="532" cy="412"/>
                </a:xfrm>
              </p:grpSpPr>
              <p:sp>
                <p:nvSpPr>
                  <p:cNvPr id="406572" name="Rectangle 44"/>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6573" name="Oval 45"/>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6574" name="Oval 46"/>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06575" name="Rectangle 47"/>
              <p:cNvSpPr>
                <a:spLocks noChangeArrowheads="1"/>
              </p:cNvSpPr>
              <p:nvPr/>
            </p:nvSpPr>
            <p:spPr bwMode="gray">
              <a:xfrm>
                <a:off x="468" y="3310"/>
                <a:ext cx="730" cy="264"/>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400" b="1">
                    <a:solidFill>
                      <a:schemeClr val="tx1"/>
                    </a:solidFill>
                    <a:latin typeface="Arial" pitchFamily="34" charset="0"/>
                  </a:rPr>
                  <a:t>Redo log</a:t>
                </a:r>
              </a:p>
              <a:p>
                <a:pPr defTabSz="369888" eaLnBrk="0" hangingPunct="0">
                  <a:lnSpc>
                    <a:spcPct val="85000"/>
                  </a:lnSpc>
                  <a:spcBef>
                    <a:spcPct val="0"/>
                  </a:spcBef>
                  <a:buClrTx/>
                  <a:buFontTx/>
                  <a:buNone/>
                </a:pPr>
                <a:r>
                  <a:rPr lang="en-US" sz="1400" b="1">
                    <a:solidFill>
                      <a:schemeClr val="tx1"/>
                    </a:solidFill>
                    <a:latin typeface="Arial" pitchFamily="34" charset="0"/>
                  </a:rPr>
                  <a:t>group 2</a:t>
                </a:r>
              </a:p>
            </p:txBody>
          </p:sp>
        </p:grpSp>
        <p:sp>
          <p:nvSpPr>
            <p:cNvPr id="406576" name="Line 48"/>
            <p:cNvSpPr>
              <a:spLocks noChangeShapeType="1"/>
            </p:cNvSpPr>
            <p:nvPr/>
          </p:nvSpPr>
          <p:spPr bwMode="gray">
            <a:xfrm>
              <a:off x="1646" y="2779"/>
              <a:ext cx="0" cy="220"/>
            </a:xfrm>
            <a:prstGeom prst="line">
              <a:avLst/>
            </a:prstGeom>
            <a:noFill/>
            <a:ln w="28575">
              <a:solidFill>
                <a:schemeClr val="tx1"/>
              </a:solidFill>
              <a:prstDash val="dash"/>
              <a:round/>
              <a:headEnd type="none" w="sm" len="sm"/>
              <a:tailEnd type="none" w="sm" len="sm"/>
            </a:ln>
            <a:effectLst/>
          </p:spPr>
          <p:txBody>
            <a:bodyPr/>
            <a:lstStyle/>
            <a:p>
              <a:endParaRPr lang="en-US"/>
            </a:p>
          </p:txBody>
        </p:sp>
      </p:grpSp>
      <p:grpSp>
        <p:nvGrpSpPr>
          <p:cNvPr id="406577" name="Group 49"/>
          <p:cNvGrpSpPr>
            <a:grpSpLocks/>
          </p:cNvGrpSpPr>
          <p:nvPr/>
        </p:nvGrpSpPr>
        <p:grpSpPr bwMode="auto">
          <a:xfrm>
            <a:off x="1311275" y="1895475"/>
            <a:ext cx="2695575" cy="1266825"/>
            <a:chOff x="826" y="1194"/>
            <a:chExt cx="1698" cy="798"/>
          </a:xfrm>
        </p:grpSpPr>
        <p:sp>
          <p:nvSpPr>
            <p:cNvPr id="406578" name="AutoShape 50"/>
            <p:cNvSpPr>
              <a:spLocks noChangeArrowheads="1"/>
            </p:cNvSpPr>
            <p:nvPr/>
          </p:nvSpPr>
          <p:spPr bwMode="blackWhite">
            <a:xfrm>
              <a:off x="826" y="1194"/>
              <a:ext cx="1698" cy="797"/>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800" b="1">
                <a:solidFill>
                  <a:schemeClr val="tx1"/>
                </a:solidFill>
                <a:latin typeface="Arial" pitchFamily="34" charset="0"/>
              </a:endParaRPr>
            </a:p>
          </p:txBody>
        </p:sp>
        <p:sp>
          <p:nvSpPr>
            <p:cNvPr id="406579" name="Text Box 51"/>
            <p:cNvSpPr txBox="1">
              <a:spLocks noChangeArrowheads="1"/>
            </p:cNvSpPr>
            <p:nvPr/>
          </p:nvSpPr>
          <p:spPr bwMode="auto">
            <a:xfrm>
              <a:off x="826" y="1268"/>
              <a:ext cx="428" cy="231"/>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SGA</a:t>
              </a:r>
            </a:p>
          </p:txBody>
        </p:sp>
        <p:grpSp>
          <p:nvGrpSpPr>
            <p:cNvPr id="406580" name="Group 52"/>
            <p:cNvGrpSpPr>
              <a:grpSpLocks/>
            </p:cNvGrpSpPr>
            <p:nvPr/>
          </p:nvGrpSpPr>
          <p:grpSpPr bwMode="auto">
            <a:xfrm>
              <a:off x="1188" y="1283"/>
              <a:ext cx="940" cy="709"/>
              <a:chOff x="26" y="1591"/>
              <a:chExt cx="940" cy="709"/>
            </a:xfrm>
          </p:grpSpPr>
          <p:grpSp>
            <p:nvGrpSpPr>
              <p:cNvPr id="406581" name="Group 53"/>
              <p:cNvGrpSpPr>
                <a:grpSpLocks/>
              </p:cNvGrpSpPr>
              <p:nvPr/>
            </p:nvGrpSpPr>
            <p:grpSpPr bwMode="auto">
              <a:xfrm>
                <a:off x="100" y="1591"/>
                <a:ext cx="791" cy="530"/>
                <a:chOff x="38" y="1591"/>
                <a:chExt cx="791" cy="530"/>
              </a:xfrm>
            </p:grpSpPr>
            <p:sp>
              <p:nvSpPr>
                <p:cNvPr id="406582" name="Rectangle 54"/>
                <p:cNvSpPr>
                  <a:spLocks noChangeArrowheads="1"/>
                </p:cNvSpPr>
                <p:nvPr/>
              </p:nvSpPr>
              <p:spPr bwMode="blackWhite">
                <a:xfrm>
                  <a:off x="38" y="1591"/>
                  <a:ext cx="780" cy="526"/>
                </a:xfrm>
                <a:prstGeom prst="rect">
                  <a:avLst/>
                </a:prstGeom>
                <a:solidFill>
                  <a:srgbClr val="FFFF99"/>
                </a:solidFill>
                <a:ln w="28575">
                  <a:solidFill>
                    <a:srgbClr val="993366"/>
                  </a:solidFill>
                  <a:miter lim="800000"/>
                  <a:headEnd/>
                  <a:tailEnd/>
                </a:ln>
                <a:effectLst/>
              </p:spPr>
              <p:txBody>
                <a:bodyPr wrap="none" lIns="92075" tIns="46038" rIns="92075" bIns="46038" anchor="ctr"/>
                <a:lstStyle/>
                <a:p>
                  <a:endParaRPr lang="en-US"/>
                </a:p>
              </p:txBody>
            </p:sp>
            <p:grpSp>
              <p:nvGrpSpPr>
                <p:cNvPr id="406583" name="Group 55"/>
                <p:cNvGrpSpPr>
                  <a:grpSpLocks/>
                </p:cNvGrpSpPr>
                <p:nvPr/>
              </p:nvGrpSpPr>
              <p:grpSpPr bwMode="auto">
                <a:xfrm>
                  <a:off x="197" y="1602"/>
                  <a:ext cx="453" cy="519"/>
                  <a:chOff x="2184" y="2016"/>
                  <a:chExt cx="288" cy="672"/>
                </a:xfrm>
              </p:grpSpPr>
              <p:sp>
                <p:nvSpPr>
                  <p:cNvPr id="406584" name="Line 56"/>
                  <p:cNvSpPr>
                    <a:spLocks noChangeShapeType="1"/>
                  </p:cNvSpPr>
                  <p:nvPr/>
                </p:nvSpPr>
                <p:spPr bwMode="blackWhite">
                  <a:xfrm>
                    <a:off x="2184"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6585" name="Line 57"/>
                  <p:cNvSpPr>
                    <a:spLocks noChangeShapeType="1"/>
                  </p:cNvSpPr>
                  <p:nvPr/>
                </p:nvSpPr>
                <p:spPr bwMode="blackWhite">
                  <a:xfrm>
                    <a:off x="2280"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6586" name="Line 58"/>
                  <p:cNvSpPr>
                    <a:spLocks noChangeShapeType="1"/>
                  </p:cNvSpPr>
                  <p:nvPr/>
                </p:nvSpPr>
                <p:spPr bwMode="blackWhite">
                  <a:xfrm>
                    <a:off x="2376"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6587" name="Line 59"/>
                  <p:cNvSpPr>
                    <a:spLocks noChangeShapeType="1"/>
                  </p:cNvSpPr>
                  <p:nvPr/>
                </p:nvSpPr>
                <p:spPr bwMode="blackWhite">
                  <a:xfrm>
                    <a:off x="2472"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grpSp>
            <p:sp>
              <p:nvSpPr>
                <p:cNvPr id="406588" name="Line 60"/>
                <p:cNvSpPr>
                  <a:spLocks noChangeShapeType="1"/>
                </p:cNvSpPr>
                <p:nvPr/>
              </p:nvSpPr>
              <p:spPr bwMode="blackWhite">
                <a:xfrm>
                  <a:off x="38" y="1782"/>
                  <a:ext cx="791" cy="0"/>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6589" name="Line 61"/>
                <p:cNvSpPr>
                  <a:spLocks noChangeShapeType="1"/>
                </p:cNvSpPr>
                <p:nvPr/>
              </p:nvSpPr>
              <p:spPr bwMode="blackWhite">
                <a:xfrm flipV="1">
                  <a:off x="38" y="1946"/>
                  <a:ext cx="791" cy="0"/>
                </a:xfrm>
                <a:prstGeom prst="line">
                  <a:avLst/>
                </a:prstGeom>
                <a:noFill/>
                <a:ln w="28575">
                  <a:solidFill>
                    <a:schemeClr val="tx1"/>
                  </a:solidFill>
                  <a:round/>
                  <a:headEnd/>
                  <a:tailEnd/>
                </a:ln>
                <a:effectLst/>
              </p:spPr>
              <p:txBody>
                <a:bodyPr wrap="none" lIns="92075" tIns="46038" rIns="92075" bIns="46038" anchor="ctr"/>
                <a:lstStyle/>
                <a:p>
                  <a:endParaRPr lang="en-US"/>
                </a:p>
              </p:txBody>
            </p:sp>
          </p:grpSp>
          <p:sp>
            <p:nvSpPr>
              <p:cNvPr id="406590" name="Text Box 62"/>
              <p:cNvSpPr txBox="1">
                <a:spLocks noChangeArrowheads="1"/>
              </p:cNvSpPr>
              <p:nvPr/>
            </p:nvSpPr>
            <p:spPr bwMode="auto">
              <a:xfrm>
                <a:off x="26" y="2108"/>
                <a:ext cx="940" cy="192"/>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pitchFamily="34" charset="0"/>
                  </a:rPr>
                  <a:t>Redo log buffer</a:t>
                </a:r>
              </a:p>
            </p:txBody>
          </p:sp>
        </p:grpSp>
      </p:grpSp>
      <p:grpSp>
        <p:nvGrpSpPr>
          <p:cNvPr id="406591" name="Group 63"/>
          <p:cNvGrpSpPr>
            <a:grpSpLocks/>
          </p:cNvGrpSpPr>
          <p:nvPr/>
        </p:nvGrpSpPr>
        <p:grpSpPr bwMode="auto">
          <a:xfrm>
            <a:off x="1639888" y="3468688"/>
            <a:ext cx="1946275" cy="965200"/>
            <a:chOff x="1033" y="2185"/>
            <a:chExt cx="1226" cy="608"/>
          </a:xfrm>
        </p:grpSpPr>
        <p:sp>
          <p:nvSpPr>
            <p:cNvPr id="406592" name="Line 64"/>
            <p:cNvSpPr>
              <a:spLocks noChangeShapeType="1"/>
            </p:cNvSpPr>
            <p:nvPr/>
          </p:nvSpPr>
          <p:spPr bwMode="auto">
            <a:xfrm>
              <a:off x="1648" y="2601"/>
              <a:ext cx="0" cy="192"/>
            </a:xfrm>
            <a:prstGeom prst="line">
              <a:avLst/>
            </a:prstGeom>
            <a:noFill/>
            <a:ln w="28575" cap="rnd">
              <a:solidFill>
                <a:schemeClr val="tx1"/>
              </a:solidFill>
              <a:round/>
              <a:headEnd type="none" w="sm" len="sm"/>
              <a:tailEnd type="none" w="sm" len="sm"/>
            </a:ln>
            <a:effectLst/>
          </p:spPr>
          <p:txBody>
            <a:bodyPr/>
            <a:lstStyle/>
            <a:p>
              <a:endParaRPr lang="en-US"/>
            </a:p>
          </p:txBody>
        </p:sp>
        <p:sp>
          <p:nvSpPr>
            <p:cNvPr id="406593" name="Text Box 65"/>
            <p:cNvSpPr txBox="1">
              <a:spLocks noChangeArrowheads="1"/>
            </p:cNvSpPr>
            <p:nvPr/>
          </p:nvSpPr>
          <p:spPr bwMode="auto">
            <a:xfrm>
              <a:off x="1574" y="2588"/>
              <a:ext cx="680" cy="17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b="1">
                  <a:solidFill>
                    <a:schemeClr val="tx1"/>
                  </a:solidFill>
                  <a:latin typeface="Arial" pitchFamily="34" charset="0"/>
                </a:rPr>
                <a:t>LogWriter</a:t>
              </a:r>
            </a:p>
          </p:txBody>
        </p:sp>
        <p:sp>
          <p:nvSpPr>
            <p:cNvPr id="406594" name="Oval 66"/>
            <p:cNvSpPr>
              <a:spLocks noChangeArrowheads="1"/>
            </p:cNvSpPr>
            <p:nvPr/>
          </p:nvSpPr>
          <p:spPr bwMode="blackWhite">
            <a:xfrm>
              <a:off x="1033" y="2185"/>
              <a:ext cx="1226" cy="391"/>
            </a:xfrm>
            <a:prstGeom prst="ellipse">
              <a:avLst/>
            </a:prstGeom>
            <a:solidFill>
              <a:srgbClr val="FFFF99"/>
            </a:solidFill>
            <a:ln w="28575">
              <a:solidFill>
                <a:schemeClr val="bg2"/>
              </a:solidFill>
              <a:round/>
              <a:headEnd/>
              <a:tailEnd/>
            </a:ln>
            <a:effectLst/>
          </p:spPr>
          <p:txBody>
            <a:bodyPr wrap="none" lIns="92075" tIns="46038" rIns="92075" bIns="46038" anchor="ctr"/>
            <a:lstStyle/>
            <a:p>
              <a:pPr defTabSz="822325"/>
              <a:r>
                <a:rPr lang="en-US" sz="1800" b="1">
                  <a:solidFill>
                    <a:schemeClr val="tx1"/>
                  </a:solidFill>
                  <a:latin typeface="Arial" pitchFamily="34" charset="0"/>
                </a:rPr>
                <a:t>LGWR</a:t>
              </a:r>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blackWhite">
          <a:xfrm>
            <a:off x="5575300" y="4284663"/>
            <a:ext cx="982663" cy="1047750"/>
          </a:xfrm>
          <a:prstGeom prst="rect">
            <a:avLst/>
          </a:prstGeom>
          <a:solidFill>
            <a:srgbClr val="99CC00"/>
          </a:solidFill>
          <a:ln w="28575">
            <a:solidFill>
              <a:schemeClr val="tx1"/>
            </a:solidFill>
            <a:miter lim="800000"/>
            <a:headEnd/>
            <a:tailEnd/>
          </a:ln>
          <a:effectLst/>
        </p:spPr>
        <p:txBody>
          <a:bodyPr wrap="none" lIns="92075" tIns="46038" rIns="92075" bIns="46038"/>
          <a:lstStyle/>
          <a:p>
            <a:pPr defTabSz="1041400" eaLnBrk="0" hangingPunct="0">
              <a:lnSpc>
                <a:spcPct val="85000"/>
              </a:lnSpc>
              <a:spcBef>
                <a:spcPct val="50000"/>
              </a:spcBef>
              <a:buClrTx/>
              <a:buFontTx/>
              <a:buNone/>
            </a:pPr>
            <a:endParaRPr lang="en-US" sz="1800" b="1">
              <a:solidFill>
                <a:schemeClr val="bg2"/>
              </a:solidFill>
              <a:latin typeface="Arial" pitchFamily="34" charset="0"/>
            </a:endParaRPr>
          </a:p>
        </p:txBody>
      </p:sp>
      <p:sp>
        <p:nvSpPr>
          <p:cNvPr id="408579" name="Rectangle 3"/>
          <p:cNvSpPr>
            <a:spLocks noGrp="1" noChangeArrowheads="1"/>
          </p:cNvSpPr>
          <p:nvPr>
            <p:ph type="title"/>
          </p:nvPr>
        </p:nvSpPr>
        <p:spPr/>
        <p:txBody>
          <a:bodyPr/>
          <a:lstStyle/>
          <a:p>
            <a:r>
              <a:rPr lang="en-US"/>
              <a:t>Understanding Instance Recovery: </a:t>
            </a:r>
            <a:br>
              <a:rPr lang="en-US"/>
            </a:br>
            <a:r>
              <a:rPr lang="en-US"/>
              <a:t>Archiver (ARC</a:t>
            </a:r>
            <a:r>
              <a:rPr lang="en-US" i="1"/>
              <a:t>n</a:t>
            </a:r>
            <a:r>
              <a:rPr lang="en-US"/>
              <a:t>) Process</a:t>
            </a:r>
          </a:p>
        </p:txBody>
      </p:sp>
      <p:sp>
        <p:nvSpPr>
          <p:cNvPr id="408580" name="Rectangle 4"/>
          <p:cNvSpPr>
            <a:spLocks noGrp="1" noChangeArrowheads="1"/>
          </p:cNvSpPr>
          <p:nvPr>
            <p:ph type="body" idx="1"/>
          </p:nvPr>
        </p:nvSpPr>
        <p:spPr>
          <a:xfrm>
            <a:off x="609600" y="1676400"/>
            <a:ext cx="4298950" cy="3575050"/>
          </a:xfrm>
        </p:spPr>
        <p:txBody>
          <a:bodyPr/>
          <a:lstStyle/>
          <a:p>
            <a:r>
              <a:rPr lang="en-US"/>
              <a:t>Archiver (ARC</a:t>
            </a:r>
            <a:r>
              <a:rPr lang="en-US" i="1"/>
              <a:t>n</a:t>
            </a:r>
            <a:r>
              <a:rPr lang="en-US"/>
              <a:t>): </a:t>
            </a:r>
          </a:p>
          <a:p>
            <a:pPr lvl="1"/>
            <a:r>
              <a:rPr lang="en-US"/>
              <a:t>Is an optional background process</a:t>
            </a:r>
          </a:p>
          <a:p>
            <a:pPr lvl="1"/>
            <a:r>
              <a:rPr lang="en-US"/>
              <a:t>Automatically archives online redo log files </a:t>
            </a:r>
            <a:r>
              <a:rPr lang="en-US">
                <a:solidFill>
                  <a:srgbClr val="0000FF"/>
                </a:solidFill>
              </a:rPr>
              <a:t>when </a:t>
            </a:r>
            <a:r>
              <a:rPr lang="en-US">
                <a:solidFill>
                  <a:srgbClr val="0000FF"/>
                </a:solidFill>
                <a:latin typeface="Courier New" pitchFamily="49" charset="0"/>
              </a:rPr>
              <a:t>ARCHIVELOG</a:t>
            </a:r>
            <a:r>
              <a:rPr lang="en-US">
                <a:solidFill>
                  <a:srgbClr val="0000FF"/>
                </a:solidFill>
              </a:rPr>
              <a:t> mode is set for the database</a:t>
            </a:r>
          </a:p>
          <a:p>
            <a:pPr lvl="1"/>
            <a:r>
              <a:rPr lang="en-US"/>
              <a:t>Preserves the record of all changes made to the database</a:t>
            </a:r>
          </a:p>
        </p:txBody>
      </p:sp>
      <p:sp>
        <p:nvSpPr>
          <p:cNvPr id="408581" name="Line 5"/>
          <p:cNvSpPr>
            <a:spLocks noChangeShapeType="1"/>
          </p:cNvSpPr>
          <p:nvPr/>
        </p:nvSpPr>
        <p:spPr bwMode="auto">
          <a:xfrm flipH="1">
            <a:off x="6051550" y="5365750"/>
            <a:ext cx="12700" cy="506413"/>
          </a:xfrm>
          <a:prstGeom prst="line">
            <a:avLst/>
          </a:prstGeom>
          <a:noFill/>
          <a:ln w="28575">
            <a:solidFill>
              <a:schemeClr val="tx1"/>
            </a:solidFill>
            <a:round/>
            <a:headEnd type="none" w="sm" len="sm"/>
            <a:tailEnd type="none" w="sm" len="sm"/>
          </a:ln>
          <a:effectLst/>
        </p:spPr>
        <p:txBody>
          <a:bodyPr/>
          <a:lstStyle/>
          <a:p>
            <a:endParaRPr lang="en-US"/>
          </a:p>
        </p:txBody>
      </p:sp>
      <p:sp>
        <p:nvSpPr>
          <p:cNvPr id="408582" name="Line 6"/>
          <p:cNvSpPr>
            <a:spLocks noChangeShapeType="1"/>
          </p:cNvSpPr>
          <p:nvPr/>
        </p:nvSpPr>
        <p:spPr bwMode="auto">
          <a:xfrm>
            <a:off x="6059488" y="3065463"/>
            <a:ext cx="0" cy="304800"/>
          </a:xfrm>
          <a:prstGeom prst="line">
            <a:avLst/>
          </a:prstGeom>
          <a:noFill/>
          <a:ln w="28575">
            <a:solidFill>
              <a:schemeClr val="tx1"/>
            </a:solidFill>
            <a:round/>
            <a:headEnd type="none" w="sm" len="sm"/>
            <a:tailEnd type="triangle" w="sm" len="sm"/>
          </a:ln>
          <a:effectLst/>
        </p:spPr>
        <p:txBody>
          <a:bodyPr/>
          <a:lstStyle/>
          <a:p>
            <a:endParaRPr lang="en-US"/>
          </a:p>
        </p:txBody>
      </p:sp>
      <p:sp>
        <p:nvSpPr>
          <p:cNvPr id="408583" name="Line 7"/>
          <p:cNvSpPr>
            <a:spLocks noChangeShapeType="1"/>
          </p:cNvSpPr>
          <p:nvPr/>
        </p:nvSpPr>
        <p:spPr bwMode="auto">
          <a:xfrm>
            <a:off x="6043613" y="5881688"/>
            <a:ext cx="827087" cy="0"/>
          </a:xfrm>
          <a:prstGeom prst="line">
            <a:avLst/>
          </a:prstGeom>
          <a:noFill/>
          <a:ln w="28575">
            <a:solidFill>
              <a:schemeClr val="tx1"/>
            </a:solidFill>
            <a:round/>
            <a:headEnd type="none" w="sm" len="sm"/>
            <a:tailEnd type="triangle" w="sm" len="sm"/>
          </a:ln>
          <a:effectLst/>
        </p:spPr>
        <p:txBody>
          <a:bodyPr/>
          <a:lstStyle/>
          <a:p>
            <a:endParaRPr lang="en-US"/>
          </a:p>
        </p:txBody>
      </p:sp>
      <p:sp>
        <p:nvSpPr>
          <p:cNvPr id="408584" name="Line 8"/>
          <p:cNvSpPr>
            <a:spLocks noChangeShapeType="1"/>
          </p:cNvSpPr>
          <p:nvPr/>
        </p:nvSpPr>
        <p:spPr bwMode="auto">
          <a:xfrm>
            <a:off x="6051550" y="4030663"/>
            <a:ext cx="0" cy="434975"/>
          </a:xfrm>
          <a:prstGeom prst="line">
            <a:avLst/>
          </a:prstGeom>
          <a:noFill/>
          <a:ln w="28575">
            <a:solidFill>
              <a:schemeClr val="tx1"/>
            </a:solidFill>
            <a:round/>
            <a:headEnd type="none" w="sm" len="sm"/>
            <a:tailEnd type="triangle" w="sm" len="sm"/>
          </a:ln>
          <a:effectLst/>
        </p:spPr>
        <p:txBody>
          <a:bodyPr/>
          <a:lstStyle/>
          <a:p>
            <a:endParaRPr lang="en-US"/>
          </a:p>
        </p:txBody>
      </p:sp>
      <p:grpSp>
        <p:nvGrpSpPr>
          <p:cNvPr id="408585" name="Group 9"/>
          <p:cNvGrpSpPr>
            <a:grpSpLocks/>
          </p:cNvGrpSpPr>
          <p:nvPr/>
        </p:nvGrpSpPr>
        <p:grpSpPr bwMode="auto">
          <a:xfrm>
            <a:off x="5564188" y="4445000"/>
            <a:ext cx="1006475" cy="830263"/>
            <a:chOff x="468" y="2994"/>
            <a:chExt cx="730" cy="635"/>
          </a:xfrm>
        </p:grpSpPr>
        <p:grpSp>
          <p:nvGrpSpPr>
            <p:cNvPr id="408586" name="Group 10"/>
            <p:cNvGrpSpPr>
              <a:grpSpLocks/>
            </p:cNvGrpSpPr>
            <p:nvPr/>
          </p:nvGrpSpPr>
          <p:grpSpPr bwMode="auto">
            <a:xfrm>
              <a:off x="551" y="2994"/>
              <a:ext cx="573" cy="604"/>
              <a:chOff x="2593" y="2912"/>
              <a:chExt cx="436" cy="604"/>
            </a:xfrm>
          </p:grpSpPr>
          <p:grpSp>
            <p:nvGrpSpPr>
              <p:cNvPr id="408587" name="Group 11"/>
              <p:cNvGrpSpPr>
                <a:grpSpLocks/>
              </p:cNvGrpSpPr>
              <p:nvPr/>
            </p:nvGrpSpPr>
            <p:grpSpPr bwMode="auto">
              <a:xfrm>
                <a:off x="2593" y="3178"/>
                <a:ext cx="436" cy="338"/>
                <a:chOff x="2128" y="3492"/>
                <a:chExt cx="532" cy="412"/>
              </a:xfrm>
            </p:grpSpPr>
            <p:sp>
              <p:nvSpPr>
                <p:cNvPr id="408588" name="Rectangle 12"/>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8589" name="Oval 13"/>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8590" name="Oval 14"/>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8591" name="Group 15"/>
              <p:cNvGrpSpPr>
                <a:grpSpLocks/>
              </p:cNvGrpSpPr>
              <p:nvPr/>
            </p:nvGrpSpPr>
            <p:grpSpPr bwMode="auto">
              <a:xfrm>
                <a:off x="2593" y="2912"/>
                <a:ext cx="436" cy="338"/>
                <a:chOff x="2128" y="2685"/>
                <a:chExt cx="532" cy="412"/>
              </a:xfrm>
            </p:grpSpPr>
            <p:sp>
              <p:nvSpPr>
                <p:cNvPr id="408592" name="Rectangle 16"/>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8593" name="Oval 17"/>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8594" name="Oval 18"/>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08595" name="Rectangle 19"/>
            <p:cNvSpPr>
              <a:spLocks noChangeArrowheads="1"/>
            </p:cNvSpPr>
            <p:nvPr/>
          </p:nvSpPr>
          <p:spPr bwMode="gray">
            <a:xfrm>
              <a:off x="468" y="3309"/>
              <a:ext cx="730" cy="320"/>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400" b="1">
                  <a:solidFill>
                    <a:schemeClr val="tx1"/>
                  </a:solidFill>
                  <a:latin typeface="Arial" pitchFamily="34" charset="0"/>
                </a:rPr>
                <a:t>Redo log</a:t>
              </a:r>
            </a:p>
            <a:p>
              <a:pPr defTabSz="369888" eaLnBrk="0" hangingPunct="0">
                <a:lnSpc>
                  <a:spcPct val="85000"/>
                </a:lnSpc>
                <a:spcBef>
                  <a:spcPct val="0"/>
                </a:spcBef>
                <a:buClrTx/>
                <a:buFontTx/>
                <a:buNone/>
              </a:pPr>
              <a:r>
                <a:rPr lang="en-US" sz="1400" b="1">
                  <a:solidFill>
                    <a:schemeClr val="tx1"/>
                  </a:solidFill>
                  <a:latin typeface="Arial" pitchFamily="34" charset="0"/>
                </a:rPr>
                <a:t>files</a:t>
              </a:r>
            </a:p>
          </p:txBody>
        </p:sp>
      </p:grpSp>
      <p:sp>
        <p:nvSpPr>
          <p:cNvPr id="408596" name="AutoShape 20"/>
          <p:cNvSpPr>
            <a:spLocks noChangeArrowheads="1"/>
          </p:cNvSpPr>
          <p:nvPr/>
        </p:nvSpPr>
        <p:spPr bwMode="blackWhite">
          <a:xfrm>
            <a:off x="4752975" y="1809750"/>
            <a:ext cx="2289175" cy="1265238"/>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800" b="1">
              <a:solidFill>
                <a:schemeClr val="tx1"/>
              </a:solidFill>
              <a:latin typeface="Arial" pitchFamily="34" charset="0"/>
            </a:endParaRPr>
          </a:p>
        </p:txBody>
      </p:sp>
      <p:sp>
        <p:nvSpPr>
          <p:cNvPr id="408597" name="Text Box 21"/>
          <p:cNvSpPr txBox="1">
            <a:spLocks noChangeArrowheads="1"/>
          </p:cNvSpPr>
          <p:nvPr/>
        </p:nvSpPr>
        <p:spPr bwMode="auto">
          <a:xfrm>
            <a:off x="4752975" y="1927225"/>
            <a:ext cx="679450" cy="366713"/>
          </a:xfrm>
          <a:prstGeom prst="rect">
            <a:avLst/>
          </a:prstGeom>
          <a:no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SGA</a:t>
            </a:r>
          </a:p>
        </p:txBody>
      </p:sp>
      <p:grpSp>
        <p:nvGrpSpPr>
          <p:cNvPr id="408598" name="Group 22"/>
          <p:cNvGrpSpPr>
            <a:grpSpLocks/>
          </p:cNvGrpSpPr>
          <p:nvPr/>
        </p:nvGrpSpPr>
        <p:grpSpPr bwMode="auto">
          <a:xfrm>
            <a:off x="5327650" y="1963738"/>
            <a:ext cx="1492250" cy="1116012"/>
            <a:chOff x="26" y="1591"/>
            <a:chExt cx="940" cy="711"/>
          </a:xfrm>
        </p:grpSpPr>
        <p:grpSp>
          <p:nvGrpSpPr>
            <p:cNvPr id="408599" name="Group 23"/>
            <p:cNvGrpSpPr>
              <a:grpSpLocks/>
            </p:cNvGrpSpPr>
            <p:nvPr/>
          </p:nvGrpSpPr>
          <p:grpSpPr bwMode="auto">
            <a:xfrm>
              <a:off x="100" y="1591"/>
              <a:ext cx="791" cy="530"/>
              <a:chOff x="38" y="1591"/>
              <a:chExt cx="791" cy="530"/>
            </a:xfrm>
          </p:grpSpPr>
          <p:sp>
            <p:nvSpPr>
              <p:cNvPr id="408600" name="Rectangle 24"/>
              <p:cNvSpPr>
                <a:spLocks noChangeArrowheads="1"/>
              </p:cNvSpPr>
              <p:nvPr/>
            </p:nvSpPr>
            <p:spPr bwMode="blackWhite">
              <a:xfrm>
                <a:off x="38" y="1591"/>
                <a:ext cx="780" cy="526"/>
              </a:xfrm>
              <a:prstGeom prst="rect">
                <a:avLst/>
              </a:prstGeom>
              <a:solidFill>
                <a:srgbClr val="FFFF99"/>
              </a:solidFill>
              <a:ln w="28575">
                <a:solidFill>
                  <a:srgbClr val="993366"/>
                </a:solidFill>
                <a:miter lim="800000"/>
                <a:headEnd/>
                <a:tailEnd/>
              </a:ln>
              <a:effectLst/>
            </p:spPr>
            <p:txBody>
              <a:bodyPr wrap="none" lIns="92075" tIns="46038" rIns="92075" bIns="46038" anchor="ctr"/>
              <a:lstStyle/>
              <a:p>
                <a:endParaRPr lang="en-US"/>
              </a:p>
            </p:txBody>
          </p:sp>
          <p:grpSp>
            <p:nvGrpSpPr>
              <p:cNvPr id="408601" name="Group 25"/>
              <p:cNvGrpSpPr>
                <a:grpSpLocks/>
              </p:cNvGrpSpPr>
              <p:nvPr/>
            </p:nvGrpSpPr>
            <p:grpSpPr bwMode="auto">
              <a:xfrm>
                <a:off x="197" y="1602"/>
                <a:ext cx="453" cy="519"/>
                <a:chOff x="2184" y="2016"/>
                <a:chExt cx="288" cy="672"/>
              </a:xfrm>
            </p:grpSpPr>
            <p:sp>
              <p:nvSpPr>
                <p:cNvPr id="408602" name="Line 26"/>
                <p:cNvSpPr>
                  <a:spLocks noChangeShapeType="1"/>
                </p:cNvSpPr>
                <p:nvPr/>
              </p:nvSpPr>
              <p:spPr bwMode="blackWhite">
                <a:xfrm>
                  <a:off x="2184"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8603" name="Line 27"/>
                <p:cNvSpPr>
                  <a:spLocks noChangeShapeType="1"/>
                </p:cNvSpPr>
                <p:nvPr/>
              </p:nvSpPr>
              <p:spPr bwMode="blackWhite">
                <a:xfrm>
                  <a:off x="2280"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8604" name="Line 28"/>
                <p:cNvSpPr>
                  <a:spLocks noChangeShapeType="1"/>
                </p:cNvSpPr>
                <p:nvPr/>
              </p:nvSpPr>
              <p:spPr bwMode="blackWhite">
                <a:xfrm>
                  <a:off x="2376"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8605" name="Line 29"/>
                <p:cNvSpPr>
                  <a:spLocks noChangeShapeType="1"/>
                </p:cNvSpPr>
                <p:nvPr/>
              </p:nvSpPr>
              <p:spPr bwMode="blackWhite">
                <a:xfrm>
                  <a:off x="2472" y="2016"/>
                  <a:ext cx="0" cy="672"/>
                </a:xfrm>
                <a:prstGeom prst="line">
                  <a:avLst/>
                </a:prstGeom>
                <a:noFill/>
                <a:ln w="28575">
                  <a:solidFill>
                    <a:schemeClr val="tx1"/>
                  </a:solidFill>
                  <a:round/>
                  <a:headEnd/>
                  <a:tailEnd/>
                </a:ln>
                <a:effectLst/>
              </p:spPr>
              <p:txBody>
                <a:bodyPr wrap="none" lIns="92075" tIns="46038" rIns="92075" bIns="46038" anchor="ctr"/>
                <a:lstStyle/>
                <a:p>
                  <a:endParaRPr lang="en-US"/>
                </a:p>
              </p:txBody>
            </p:sp>
          </p:grpSp>
          <p:sp>
            <p:nvSpPr>
              <p:cNvPr id="408606" name="Line 30"/>
              <p:cNvSpPr>
                <a:spLocks noChangeShapeType="1"/>
              </p:cNvSpPr>
              <p:nvPr/>
            </p:nvSpPr>
            <p:spPr bwMode="blackWhite">
              <a:xfrm>
                <a:off x="38" y="1782"/>
                <a:ext cx="791" cy="0"/>
              </a:xfrm>
              <a:prstGeom prst="line">
                <a:avLst/>
              </a:prstGeom>
              <a:noFill/>
              <a:ln w="28575">
                <a:solidFill>
                  <a:schemeClr val="tx1"/>
                </a:solidFill>
                <a:round/>
                <a:headEnd/>
                <a:tailEnd/>
              </a:ln>
              <a:effectLst/>
            </p:spPr>
            <p:txBody>
              <a:bodyPr wrap="none" lIns="92075" tIns="46038" rIns="92075" bIns="46038" anchor="ctr"/>
              <a:lstStyle/>
              <a:p>
                <a:endParaRPr lang="en-US"/>
              </a:p>
            </p:txBody>
          </p:sp>
          <p:sp>
            <p:nvSpPr>
              <p:cNvPr id="408607" name="Line 31"/>
              <p:cNvSpPr>
                <a:spLocks noChangeShapeType="1"/>
              </p:cNvSpPr>
              <p:nvPr/>
            </p:nvSpPr>
            <p:spPr bwMode="blackWhite">
              <a:xfrm flipV="1">
                <a:off x="38" y="1946"/>
                <a:ext cx="791" cy="0"/>
              </a:xfrm>
              <a:prstGeom prst="line">
                <a:avLst/>
              </a:prstGeom>
              <a:noFill/>
              <a:ln w="28575">
                <a:solidFill>
                  <a:schemeClr val="tx1"/>
                </a:solidFill>
                <a:round/>
                <a:headEnd/>
                <a:tailEnd/>
              </a:ln>
              <a:effectLst/>
            </p:spPr>
            <p:txBody>
              <a:bodyPr wrap="none" lIns="92075" tIns="46038" rIns="92075" bIns="46038" anchor="ctr"/>
              <a:lstStyle/>
              <a:p>
                <a:endParaRPr lang="en-US"/>
              </a:p>
            </p:txBody>
          </p:sp>
        </p:grpSp>
        <p:sp>
          <p:nvSpPr>
            <p:cNvPr id="408608" name="Text Box 32"/>
            <p:cNvSpPr txBox="1">
              <a:spLocks noChangeArrowheads="1"/>
            </p:cNvSpPr>
            <p:nvPr/>
          </p:nvSpPr>
          <p:spPr bwMode="auto">
            <a:xfrm>
              <a:off x="26" y="2108"/>
              <a:ext cx="940" cy="194"/>
            </a:xfrm>
            <a:prstGeom prst="rect">
              <a:avLst/>
            </a:prstGeom>
            <a:noFill/>
            <a:ln w="28575">
              <a:noFill/>
              <a:miter lim="800000"/>
              <a:headEnd type="none" w="sm" len="sm"/>
              <a:tailEnd type="none" w="sm" len="sm"/>
            </a:ln>
            <a:effectLst/>
          </p:spPr>
          <p:txBody>
            <a:bodyPr wrap="none">
              <a:spAutoFit/>
            </a:bodyPr>
            <a:lstStyle/>
            <a:p>
              <a:pPr defTabSz="228600"/>
              <a:r>
                <a:rPr lang="en-US" sz="1400" b="1">
                  <a:solidFill>
                    <a:schemeClr val="tx1"/>
                  </a:solidFill>
                  <a:latin typeface="Arial" pitchFamily="34" charset="0"/>
                </a:rPr>
                <a:t>Redo log buffer</a:t>
              </a:r>
            </a:p>
          </p:txBody>
        </p:sp>
      </p:grpSp>
      <p:sp>
        <p:nvSpPr>
          <p:cNvPr id="408609" name="Text Box 33"/>
          <p:cNvSpPr txBox="1">
            <a:spLocks noChangeArrowheads="1"/>
          </p:cNvSpPr>
          <p:nvPr/>
        </p:nvSpPr>
        <p:spPr bwMode="auto">
          <a:xfrm>
            <a:off x="5954713" y="4022725"/>
            <a:ext cx="1079500" cy="274638"/>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b="1">
                <a:solidFill>
                  <a:schemeClr val="tx1"/>
                </a:solidFill>
                <a:latin typeface="Arial" pitchFamily="34" charset="0"/>
              </a:rPr>
              <a:t>LogWriter</a:t>
            </a:r>
          </a:p>
        </p:txBody>
      </p:sp>
      <p:sp>
        <p:nvSpPr>
          <p:cNvPr id="408610" name="Oval 34"/>
          <p:cNvSpPr>
            <a:spLocks noChangeArrowheads="1"/>
          </p:cNvSpPr>
          <p:nvPr/>
        </p:nvSpPr>
        <p:spPr bwMode="blackWhite">
          <a:xfrm>
            <a:off x="5095875" y="3382963"/>
            <a:ext cx="1946275" cy="620712"/>
          </a:xfrm>
          <a:prstGeom prst="ellipse">
            <a:avLst/>
          </a:prstGeom>
          <a:solidFill>
            <a:srgbClr val="FFFF99"/>
          </a:solidFill>
          <a:ln w="28575">
            <a:solidFill>
              <a:schemeClr val="bg2"/>
            </a:solidFill>
            <a:round/>
            <a:headEnd/>
            <a:tailEnd/>
          </a:ln>
          <a:effectLst/>
        </p:spPr>
        <p:txBody>
          <a:bodyPr wrap="none" lIns="92075" tIns="46038" rIns="92075" bIns="46038" anchor="ctr"/>
          <a:lstStyle/>
          <a:p>
            <a:pPr defTabSz="822325"/>
            <a:r>
              <a:rPr lang="en-US" sz="1800" b="1">
                <a:solidFill>
                  <a:schemeClr val="tx1"/>
                </a:solidFill>
                <a:latin typeface="Arial" pitchFamily="34" charset="0"/>
              </a:rPr>
              <a:t>LGWR</a:t>
            </a:r>
          </a:p>
        </p:txBody>
      </p:sp>
      <p:grpSp>
        <p:nvGrpSpPr>
          <p:cNvPr id="408611" name="Group 35"/>
          <p:cNvGrpSpPr>
            <a:grpSpLocks/>
          </p:cNvGrpSpPr>
          <p:nvPr/>
        </p:nvGrpSpPr>
        <p:grpSpPr bwMode="auto">
          <a:xfrm>
            <a:off x="7329488" y="2809875"/>
            <a:ext cx="1065212" cy="1555750"/>
            <a:chOff x="4617" y="2024"/>
            <a:chExt cx="671" cy="980"/>
          </a:xfrm>
        </p:grpSpPr>
        <p:sp>
          <p:nvSpPr>
            <p:cNvPr id="408612" name="Line 36"/>
            <p:cNvSpPr>
              <a:spLocks noChangeShapeType="1"/>
            </p:cNvSpPr>
            <p:nvPr/>
          </p:nvSpPr>
          <p:spPr bwMode="gray">
            <a:xfrm>
              <a:off x="4959" y="2716"/>
              <a:ext cx="0" cy="288"/>
            </a:xfrm>
            <a:prstGeom prst="line">
              <a:avLst/>
            </a:prstGeom>
            <a:noFill/>
            <a:ln w="28575">
              <a:solidFill>
                <a:schemeClr val="tx1"/>
              </a:solidFill>
              <a:round/>
              <a:headEnd type="triangle" w="sm" len="sm"/>
              <a:tailEnd type="none" w="sm" len="sm"/>
            </a:ln>
            <a:effectLst/>
          </p:spPr>
          <p:txBody>
            <a:bodyPr/>
            <a:lstStyle/>
            <a:p>
              <a:endParaRPr lang="en-US"/>
            </a:p>
          </p:txBody>
        </p:sp>
        <p:pic>
          <p:nvPicPr>
            <p:cNvPr id="408613" name="Picture 37" descr="Concept: Safe, Security "/>
            <p:cNvPicPr>
              <a:picLocks noChangeAspect="1" noChangeArrowheads="1"/>
            </p:cNvPicPr>
            <p:nvPr/>
          </p:nvPicPr>
          <p:blipFill>
            <a:blip r:embed="rId3" cstate="print"/>
            <a:srcRect/>
            <a:stretch>
              <a:fillRect/>
            </a:stretch>
          </p:blipFill>
          <p:spPr bwMode="gray">
            <a:xfrm>
              <a:off x="4617" y="2024"/>
              <a:ext cx="671" cy="756"/>
            </a:xfrm>
            <a:prstGeom prst="rect">
              <a:avLst/>
            </a:prstGeom>
            <a:noFill/>
          </p:spPr>
        </p:pic>
        <p:grpSp>
          <p:nvGrpSpPr>
            <p:cNvPr id="408614" name="Group 38"/>
            <p:cNvGrpSpPr>
              <a:grpSpLocks/>
            </p:cNvGrpSpPr>
            <p:nvPr/>
          </p:nvGrpSpPr>
          <p:grpSpPr bwMode="auto">
            <a:xfrm>
              <a:off x="4848" y="2353"/>
              <a:ext cx="228" cy="324"/>
              <a:chOff x="2593" y="2912"/>
              <a:chExt cx="436" cy="604"/>
            </a:xfrm>
          </p:grpSpPr>
          <p:grpSp>
            <p:nvGrpSpPr>
              <p:cNvPr id="408615" name="Group 39"/>
              <p:cNvGrpSpPr>
                <a:grpSpLocks/>
              </p:cNvGrpSpPr>
              <p:nvPr/>
            </p:nvGrpSpPr>
            <p:grpSpPr bwMode="auto">
              <a:xfrm>
                <a:off x="2593" y="3178"/>
                <a:ext cx="436" cy="338"/>
                <a:chOff x="2128" y="3492"/>
                <a:chExt cx="532" cy="412"/>
              </a:xfrm>
            </p:grpSpPr>
            <p:sp>
              <p:nvSpPr>
                <p:cNvPr id="408616" name="Rectangle 40"/>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8617" name="Oval 41"/>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8618" name="Oval 42"/>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8619" name="Group 43"/>
              <p:cNvGrpSpPr>
                <a:grpSpLocks/>
              </p:cNvGrpSpPr>
              <p:nvPr/>
            </p:nvGrpSpPr>
            <p:grpSpPr bwMode="auto">
              <a:xfrm>
                <a:off x="2593" y="2912"/>
                <a:ext cx="436" cy="338"/>
                <a:chOff x="2128" y="2685"/>
                <a:chExt cx="532" cy="412"/>
              </a:xfrm>
            </p:grpSpPr>
            <p:sp>
              <p:nvSpPr>
                <p:cNvPr id="408620" name="Rectangle 44"/>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8621" name="Oval 45"/>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8622" name="Oval 46"/>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sp>
        <p:nvSpPr>
          <p:cNvPr id="408623" name="Text Box 47"/>
          <p:cNvSpPr txBox="1">
            <a:spLocks noChangeArrowheads="1"/>
          </p:cNvSpPr>
          <p:nvPr/>
        </p:nvSpPr>
        <p:spPr bwMode="auto">
          <a:xfrm>
            <a:off x="6908800" y="6092825"/>
            <a:ext cx="1924050" cy="274638"/>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b="1">
                <a:solidFill>
                  <a:schemeClr val="tx1"/>
                </a:solidFill>
                <a:latin typeface="Arial" pitchFamily="34" charset="0"/>
              </a:rPr>
              <a:t>Archiver process</a:t>
            </a:r>
          </a:p>
        </p:txBody>
      </p:sp>
      <p:sp>
        <p:nvSpPr>
          <p:cNvPr id="408624" name="Oval 48"/>
          <p:cNvSpPr>
            <a:spLocks noChangeArrowheads="1"/>
          </p:cNvSpPr>
          <p:nvPr/>
        </p:nvSpPr>
        <p:spPr bwMode="blackWhite">
          <a:xfrm>
            <a:off x="6894513" y="5603875"/>
            <a:ext cx="1946275" cy="520700"/>
          </a:xfrm>
          <a:prstGeom prst="ellipse">
            <a:avLst/>
          </a:prstGeom>
          <a:solidFill>
            <a:srgbClr val="FFFF99"/>
          </a:solidFill>
          <a:ln w="28575">
            <a:solidFill>
              <a:schemeClr val="bg2"/>
            </a:solidFill>
            <a:round/>
            <a:headEnd/>
            <a:tailEnd/>
          </a:ln>
          <a:effectLst/>
        </p:spPr>
        <p:txBody>
          <a:bodyPr wrap="none" lIns="92075" tIns="46038" rIns="92075" bIns="46038" anchor="ctr"/>
          <a:lstStyle/>
          <a:p>
            <a:pPr defTabSz="822325"/>
            <a:r>
              <a:rPr lang="en-US" sz="1800" b="1">
                <a:solidFill>
                  <a:schemeClr val="tx1"/>
                </a:solidFill>
                <a:latin typeface="Arial" pitchFamily="34" charset="0"/>
              </a:rPr>
              <a:t>ARC</a:t>
            </a:r>
            <a:r>
              <a:rPr lang="en-US" sz="1800" b="1" i="1">
                <a:solidFill>
                  <a:schemeClr val="tx1"/>
                </a:solidFill>
                <a:latin typeface="Arial" pitchFamily="34" charset="0"/>
              </a:rPr>
              <a:t>n</a:t>
            </a:r>
          </a:p>
        </p:txBody>
      </p:sp>
      <p:grpSp>
        <p:nvGrpSpPr>
          <p:cNvPr id="408625" name="Group 49"/>
          <p:cNvGrpSpPr>
            <a:grpSpLocks/>
          </p:cNvGrpSpPr>
          <p:nvPr/>
        </p:nvGrpSpPr>
        <p:grpSpPr bwMode="auto">
          <a:xfrm>
            <a:off x="7354888" y="4292600"/>
            <a:ext cx="1006475" cy="1047750"/>
            <a:chOff x="4633" y="2758"/>
            <a:chExt cx="634" cy="660"/>
          </a:xfrm>
        </p:grpSpPr>
        <p:sp>
          <p:nvSpPr>
            <p:cNvPr id="408626" name="Rectangle 50"/>
            <p:cNvSpPr>
              <a:spLocks noChangeArrowheads="1"/>
            </p:cNvSpPr>
            <p:nvPr/>
          </p:nvSpPr>
          <p:spPr bwMode="gray">
            <a:xfrm>
              <a:off x="4640" y="2758"/>
              <a:ext cx="619" cy="660"/>
            </a:xfrm>
            <a:prstGeom prst="rect">
              <a:avLst/>
            </a:prstGeom>
            <a:solidFill>
              <a:srgbClr val="99CC00"/>
            </a:solidFill>
            <a:ln w="28575">
              <a:solidFill>
                <a:schemeClr val="tx1"/>
              </a:solidFill>
              <a:miter lim="800000"/>
              <a:headEnd/>
              <a:tailEnd/>
            </a:ln>
            <a:effectLst/>
          </p:spPr>
          <p:txBody>
            <a:bodyPr wrap="none" lIns="92075" tIns="46038" rIns="92075" bIns="46038"/>
            <a:lstStyle/>
            <a:p>
              <a:pPr defTabSz="1041400" eaLnBrk="0" hangingPunct="0">
                <a:lnSpc>
                  <a:spcPct val="85000"/>
                </a:lnSpc>
                <a:spcBef>
                  <a:spcPct val="50000"/>
                </a:spcBef>
                <a:buClrTx/>
                <a:buFontTx/>
                <a:buNone/>
              </a:pPr>
              <a:endParaRPr lang="en-US" sz="1800" b="1">
                <a:solidFill>
                  <a:schemeClr val="bg2"/>
                </a:solidFill>
                <a:latin typeface="Arial" pitchFamily="34" charset="0"/>
              </a:endParaRPr>
            </a:p>
          </p:txBody>
        </p:sp>
        <p:grpSp>
          <p:nvGrpSpPr>
            <p:cNvPr id="408627" name="Group 51"/>
            <p:cNvGrpSpPr>
              <a:grpSpLocks/>
            </p:cNvGrpSpPr>
            <p:nvPr/>
          </p:nvGrpSpPr>
          <p:grpSpPr bwMode="auto">
            <a:xfrm>
              <a:off x="4705" y="2859"/>
              <a:ext cx="498" cy="498"/>
              <a:chOff x="2593" y="2912"/>
              <a:chExt cx="436" cy="604"/>
            </a:xfrm>
          </p:grpSpPr>
          <p:grpSp>
            <p:nvGrpSpPr>
              <p:cNvPr id="408628" name="Group 52"/>
              <p:cNvGrpSpPr>
                <a:grpSpLocks/>
              </p:cNvGrpSpPr>
              <p:nvPr/>
            </p:nvGrpSpPr>
            <p:grpSpPr bwMode="auto">
              <a:xfrm>
                <a:off x="2593" y="3178"/>
                <a:ext cx="436" cy="338"/>
                <a:chOff x="2128" y="3492"/>
                <a:chExt cx="532" cy="412"/>
              </a:xfrm>
            </p:grpSpPr>
            <p:sp>
              <p:nvSpPr>
                <p:cNvPr id="408629" name="Rectangle 53"/>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8630" name="Oval 54"/>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8631" name="Oval 55"/>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08632" name="Group 56"/>
              <p:cNvGrpSpPr>
                <a:grpSpLocks/>
              </p:cNvGrpSpPr>
              <p:nvPr/>
            </p:nvGrpSpPr>
            <p:grpSpPr bwMode="auto">
              <a:xfrm>
                <a:off x="2593" y="2912"/>
                <a:ext cx="436" cy="338"/>
                <a:chOff x="2128" y="2685"/>
                <a:chExt cx="532" cy="412"/>
              </a:xfrm>
            </p:grpSpPr>
            <p:sp>
              <p:nvSpPr>
                <p:cNvPr id="408633" name="Rectangle 57"/>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08634" name="Oval 58"/>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08635" name="Oval 59"/>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08636" name="Rectangle 60"/>
            <p:cNvSpPr>
              <a:spLocks noChangeArrowheads="1"/>
            </p:cNvSpPr>
            <p:nvPr/>
          </p:nvSpPr>
          <p:spPr bwMode="gray">
            <a:xfrm>
              <a:off x="4633" y="2974"/>
              <a:ext cx="634" cy="378"/>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400" b="1">
                  <a:solidFill>
                    <a:schemeClr val="tx1"/>
                  </a:solidFill>
                  <a:latin typeface="Arial" pitchFamily="34" charset="0"/>
                </a:rPr>
                <a:t>Copies of Redo log</a:t>
              </a:r>
            </a:p>
            <a:p>
              <a:pPr defTabSz="369888" eaLnBrk="0" hangingPunct="0">
                <a:lnSpc>
                  <a:spcPct val="85000"/>
                </a:lnSpc>
                <a:spcBef>
                  <a:spcPct val="0"/>
                </a:spcBef>
                <a:buClrTx/>
                <a:buFontTx/>
                <a:buNone/>
              </a:pPr>
              <a:r>
                <a:rPr lang="en-US" sz="1400" b="1">
                  <a:solidFill>
                    <a:schemeClr val="tx1"/>
                  </a:solidFill>
                  <a:latin typeface="Arial" pitchFamily="34" charset="0"/>
                </a:rPr>
                <a:t>files</a:t>
              </a:r>
            </a:p>
          </p:txBody>
        </p:sp>
      </p:grpSp>
      <p:sp>
        <p:nvSpPr>
          <p:cNvPr id="408637" name="Rectangle 61"/>
          <p:cNvSpPr>
            <a:spLocks noChangeArrowheads="1"/>
          </p:cNvSpPr>
          <p:nvPr/>
        </p:nvSpPr>
        <p:spPr bwMode="auto">
          <a:xfrm>
            <a:off x="7226300" y="4130675"/>
            <a:ext cx="1270000" cy="1346200"/>
          </a:xfrm>
          <a:prstGeom prst="rect">
            <a:avLst/>
          </a:prstGeom>
          <a:noFill/>
          <a:ln w="28575">
            <a:solidFill>
              <a:schemeClr val="tx1"/>
            </a:solidFill>
            <a:prstDash val="dashDot"/>
            <a:miter lim="800000"/>
            <a:headEnd type="none" w="sm" len="sm"/>
            <a:tailEnd type="none" w="sm" len="sm"/>
          </a:ln>
          <a:effectLst/>
        </p:spPr>
        <p:txBody>
          <a:bodyPr wrap="none" anchor="ctr"/>
          <a:lstStyle/>
          <a:p>
            <a:endParaRPr lang="en-US"/>
          </a:p>
        </p:txBody>
      </p:sp>
      <p:sp>
        <p:nvSpPr>
          <p:cNvPr id="408638" name="Line 62"/>
          <p:cNvSpPr>
            <a:spLocks noChangeShapeType="1"/>
          </p:cNvSpPr>
          <p:nvPr/>
        </p:nvSpPr>
        <p:spPr bwMode="auto">
          <a:xfrm flipV="1">
            <a:off x="7854950" y="5337175"/>
            <a:ext cx="0" cy="254000"/>
          </a:xfrm>
          <a:prstGeom prst="line">
            <a:avLst/>
          </a:prstGeom>
          <a:noFill/>
          <a:ln w="28575">
            <a:solidFill>
              <a:schemeClr val="tx1"/>
            </a:solidFill>
            <a:round/>
            <a:headEnd type="none" w="sm" len="sm"/>
            <a:tailEnd type="triangle" w="sm" len="sm"/>
          </a:ln>
          <a:effectLst/>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Understanding Instance Recovery</a:t>
            </a:r>
          </a:p>
        </p:txBody>
      </p:sp>
      <p:sp>
        <p:nvSpPr>
          <p:cNvPr id="410627" name="Rectangle 3"/>
          <p:cNvSpPr>
            <a:spLocks noGrp="1" noChangeArrowheads="1"/>
          </p:cNvSpPr>
          <p:nvPr>
            <p:ph type="body" idx="1"/>
          </p:nvPr>
        </p:nvSpPr>
        <p:spPr>
          <a:xfrm>
            <a:off x="609600" y="1676400"/>
            <a:ext cx="7918450" cy="3575050"/>
          </a:xfrm>
        </p:spPr>
        <p:txBody>
          <a:bodyPr/>
          <a:lstStyle/>
          <a:p>
            <a:r>
              <a:rPr lang="en-US"/>
              <a:t>Automatic instance or crash recovery:</a:t>
            </a:r>
          </a:p>
          <a:p>
            <a:pPr lvl="1"/>
            <a:r>
              <a:rPr lang="en-US"/>
              <a:t>Is caused by attempts to open a database whose files are not synchronized on shutdown</a:t>
            </a:r>
          </a:p>
          <a:p>
            <a:pPr lvl="1"/>
            <a:r>
              <a:rPr lang="en-US"/>
              <a:t>Uses information stored in redo log groups to synchronize files</a:t>
            </a:r>
          </a:p>
          <a:p>
            <a:pPr lvl="1"/>
            <a:r>
              <a:rPr lang="en-US"/>
              <a:t>Involves two distinct operations:</a:t>
            </a:r>
          </a:p>
          <a:p>
            <a:pPr lvl="2"/>
            <a:r>
              <a:rPr lang="en-US"/>
              <a:t>Rolling forward: Data files are restored to their state before the instance failed.</a:t>
            </a:r>
          </a:p>
          <a:p>
            <a:pPr lvl="2"/>
            <a:r>
              <a:rPr lang="en-US"/>
              <a:t>Rolling back: Changes that are made but not committed are returned to their original state.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t>Phases of Instance Recovery</a:t>
            </a:r>
          </a:p>
        </p:txBody>
      </p:sp>
      <p:sp>
        <p:nvSpPr>
          <p:cNvPr id="412675" name="Rectangle 3"/>
          <p:cNvSpPr>
            <a:spLocks noGrp="1" noChangeArrowheads="1"/>
          </p:cNvSpPr>
          <p:nvPr>
            <p:ph type="body" idx="1"/>
          </p:nvPr>
        </p:nvSpPr>
        <p:spPr>
          <a:xfrm>
            <a:off x="596900" y="1722438"/>
            <a:ext cx="4464050" cy="2770187"/>
          </a:xfrm>
        </p:spPr>
        <p:txBody>
          <a:bodyPr/>
          <a:lstStyle/>
          <a:p>
            <a:r>
              <a:rPr lang="en-US">
                <a:solidFill>
                  <a:schemeClr val="accent2"/>
                </a:solidFill>
              </a:rPr>
              <a:t>1.</a:t>
            </a:r>
            <a:r>
              <a:rPr lang="en-US"/>
              <a:t>	Data files out of sync</a:t>
            </a:r>
          </a:p>
          <a:p>
            <a:r>
              <a:rPr lang="en-US">
                <a:solidFill>
                  <a:schemeClr val="accent2"/>
                </a:solidFill>
              </a:rPr>
              <a:t>2.</a:t>
            </a:r>
            <a:r>
              <a:rPr lang="en-US"/>
              <a:t>	Roll forward (redo)</a:t>
            </a:r>
          </a:p>
          <a:p>
            <a:r>
              <a:rPr lang="en-US">
                <a:solidFill>
                  <a:schemeClr val="accent2"/>
                </a:solidFill>
              </a:rPr>
              <a:t>3.</a:t>
            </a:r>
            <a:r>
              <a:rPr lang="en-US"/>
              <a:t>	Committed and </a:t>
            </a:r>
          </a:p>
          <a:p>
            <a:r>
              <a:rPr lang="en-US"/>
              <a:t>		noncommitted data in files</a:t>
            </a:r>
          </a:p>
          <a:p>
            <a:r>
              <a:rPr lang="en-US">
                <a:solidFill>
                  <a:schemeClr val="accent2"/>
                </a:solidFill>
              </a:rPr>
              <a:t>4.</a:t>
            </a:r>
            <a:r>
              <a:rPr lang="en-US"/>
              <a:t>	Database opened</a:t>
            </a:r>
          </a:p>
          <a:p>
            <a:r>
              <a:rPr lang="en-US">
                <a:solidFill>
                  <a:schemeClr val="accent2"/>
                </a:solidFill>
              </a:rPr>
              <a:t>5.</a:t>
            </a:r>
            <a:r>
              <a:rPr lang="en-US"/>
              <a:t>	Roll back (undo)</a:t>
            </a:r>
          </a:p>
          <a:p>
            <a:r>
              <a:rPr lang="en-US">
                <a:solidFill>
                  <a:schemeClr val="accent2"/>
                </a:solidFill>
              </a:rPr>
              <a:t>6.</a:t>
            </a:r>
            <a:r>
              <a:rPr lang="en-US"/>
              <a:t>	Committed data in files</a:t>
            </a:r>
          </a:p>
        </p:txBody>
      </p:sp>
      <p:grpSp>
        <p:nvGrpSpPr>
          <p:cNvPr id="412676" name="Group 4"/>
          <p:cNvGrpSpPr>
            <a:grpSpLocks/>
          </p:cNvGrpSpPr>
          <p:nvPr/>
        </p:nvGrpSpPr>
        <p:grpSpPr bwMode="auto">
          <a:xfrm>
            <a:off x="1787525" y="4699000"/>
            <a:ext cx="1676400" cy="1470025"/>
            <a:chOff x="990" y="2996"/>
            <a:chExt cx="1056" cy="926"/>
          </a:xfrm>
        </p:grpSpPr>
        <p:sp>
          <p:nvSpPr>
            <p:cNvPr id="412677" name="Freeform 5"/>
            <p:cNvSpPr>
              <a:spLocks/>
            </p:cNvSpPr>
            <p:nvPr/>
          </p:nvSpPr>
          <p:spPr bwMode="gray">
            <a:xfrm>
              <a:off x="990" y="3232"/>
              <a:ext cx="336" cy="454"/>
            </a:xfrm>
            <a:custGeom>
              <a:avLst/>
              <a:gdLst/>
              <a:ahLst/>
              <a:cxnLst>
                <a:cxn ang="0">
                  <a:pos x="277" y="124"/>
                </a:cxn>
                <a:cxn ang="0">
                  <a:pos x="270" y="133"/>
                </a:cxn>
                <a:cxn ang="0">
                  <a:pos x="265" y="144"/>
                </a:cxn>
                <a:cxn ang="0">
                  <a:pos x="261" y="155"/>
                </a:cxn>
                <a:cxn ang="0">
                  <a:pos x="257" y="166"/>
                </a:cxn>
                <a:cxn ang="0">
                  <a:pos x="254" y="177"/>
                </a:cxn>
                <a:cxn ang="0">
                  <a:pos x="252" y="190"/>
                </a:cxn>
                <a:cxn ang="0">
                  <a:pos x="250" y="201"/>
                </a:cxn>
                <a:cxn ang="0">
                  <a:pos x="250" y="214"/>
                </a:cxn>
                <a:cxn ang="0">
                  <a:pos x="250" y="225"/>
                </a:cxn>
                <a:cxn ang="0">
                  <a:pos x="252" y="238"/>
                </a:cxn>
                <a:cxn ang="0">
                  <a:pos x="256" y="260"/>
                </a:cxn>
                <a:cxn ang="0">
                  <a:pos x="263" y="281"/>
                </a:cxn>
                <a:cxn ang="0">
                  <a:pos x="272" y="301"/>
                </a:cxn>
                <a:cxn ang="0">
                  <a:pos x="57" y="429"/>
                </a:cxn>
                <a:cxn ang="0">
                  <a:pos x="44" y="403"/>
                </a:cxn>
                <a:cxn ang="0">
                  <a:pos x="33" y="379"/>
                </a:cxn>
                <a:cxn ang="0">
                  <a:pos x="22" y="353"/>
                </a:cxn>
                <a:cxn ang="0">
                  <a:pos x="15" y="327"/>
                </a:cxn>
                <a:cxn ang="0">
                  <a:pos x="7" y="299"/>
                </a:cxn>
                <a:cxn ang="0">
                  <a:pos x="3" y="272"/>
                </a:cxn>
                <a:cxn ang="0">
                  <a:pos x="0" y="244"/>
                </a:cxn>
                <a:cxn ang="0">
                  <a:pos x="0" y="214"/>
                </a:cxn>
                <a:cxn ang="0">
                  <a:pos x="0" y="185"/>
                </a:cxn>
                <a:cxn ang="0">
                  <a:pos x="3" y="157"/>
                </a:cxn>
                <a:cxn ang="0">
                  <a:pos x="7" y="127"/>
                </a:cxn>
                <a:cxn ang="0">
                  <a:pos x="15" y="101"/>
                </a:cxn>
                <a:cxn ang="0">
                  <a:pos x="24" y="74"/>
                </a:cxn>
                <a:cxn ang="0">
                  <a:pos x="33" y="48"/>
                </a:cxn>
                <a:cxn ang="0">
                  <a:pos x="44" y="24"/>
                </a:cxn>
                <a:cxn ang="0">
                  <a:pos x="57" y="0"/>
                </a:cxn>
                <a:cxn ang="0">
                  <a:pos x="277" y="124"/>
                </a:cxn>
              </a:cxnLst>
              <a:rect l="0" t="0" r="r" b="b"/>
              <a:pathLst>
                <a:path w="278" h="430">
                  <a:moveTo>
                    <a:pt x="277" y="124"/>
                  </a:moveTo>
                  <a:lnTo>
                    <a:pt x="270" y="133"/>
                  </a:lnTo>
                  <a:lnTo>
                    <a:pt x="265" y="144"/>
                  </a:lnTo>
                  <a:lnTo>
                    <a:pt x="261" y="155"/>
                  </a:lnTo>
                  <a:lnTo>
                    <a:pt x="257" y="166"/>
                  </a:lnTo>
                  <a:lnTo>
                    <a:pt x="254" y="177"/>
                  </a:lnTo>
                  <a:lnTo>
                    <a:pt x="252" y="190"/>
                  </a:lnTo>
                  <a:lnTo>
                    <a:pt x="250" y="201"/>
                  </a:lnTo>
                  <a:lnTo>
                    <a:pt x="250" y="214"/>
                  </a:lnTo>
                  <a:lnTo>
                    <a:pt x="250" y="225"/>
                  </a:lnTo>
                  <a:lnTo>
                    <a:pt x="252" y="238"/>
                  </a:lnTo>
                  <a:lnTo>
                    <a:pt x="256" y="260"/>
                  </a:lnTo>
                  <a:lnTo>
                    <a:pt x="263" y="281"/>
                  </a:lnTo>
                  <a:lnTo>
                    <a:pt x="272" y="301"/>
                  </a:lnTo>
                  <a:lnTo>
                    <a:pt x="57" y="429"/>
                  </a:lnTo>
                  <a:lnTo>
                    <a:pt x="44" y="403"/>
                  </a:lnTo>
                  <a:lnTo>
                    <a:pt x="33" y="379"/>
                  </a:lnTo>
                  <a:lnTo>
                    <a:pt x="22" y="353"/>
                  </a:lnTo>
                  <a:lnTo>
                    <a:pt x="15" y="327"/>
                  </a:lnTo>
                  <a:lnTo>
                    <a:pt x="7" y="299"/>
                  </a:lnTo>
                  <a:lnTo>
                    <a:pt x="3" y="272"/>
                  </a:lnTo>
                  <a:lnTo>
                    <a:pt x="0" y="244"/>
                  </a:lnTo>
                  <a:lnTo>
                    <a:pt x="0" y="214"/>
                  </a:lnTo>
                  <a:lnTo>
                    <a:pt x="0" y="185"/>
                  </a:lnTo>
                  <a:lnTo>
                    <a:pt x="3" y="157"/>
                  </a:lnTo>
                  <a:lnTo>
                    <a:pt x="7" y="127"/>
                  </a:lnTo>
                  <a:lnTo>
                    <a:pt x="15" y="101"/>
                  </a:lnTo>
                  <a:lnTo>
                    <a:pt x="24" y="74"/>
                  </a:lnTo>
                  <a:lnTo>
                    <a:pt x="33" y="48"/>
                  </a:lnTo>
                  <a:lnTo>
                    <a:pt x="44" y="24"/>
                  </a:lnTo>
                  <a:lnTo>
                    <a:pt x="57" y="0"/>
                  </a:lnTo>
                  <a:lnTo>
                    <a:pt x="277" y="124"/>
                  </a:lnTo>
                </a:path>
              </a:pathLst>
            </a:custGeom>
            <a:solidFill>
              <a:srgbClr val="99CC99"/>
            </a:solidFill>
            <a:ln w="9525" cap="rnd" cmpd="sng">
              <a:noFill/>
              <a:prstDash val="solid"/>
              <a:round/>
              <a:headEnd type="none" w="med" len="med"/>
              <a:tailEnd type="none" w="med" len="med"/>
            </a:ln>
            <a:effectLst/>
          </p:spPr>
          <p:txBody>
            <a:bodyPr/>
            <a:lstStyle/>
            <a:p>
              <a:endParaRPr lang="en-US"/>
            </a:p>
          </p:txBody>
        </p:sp>
        <p:sp>
          <p:nvSpPr>
            <p:cNvPr id="412678" name="Freeform 6"/>
            <p:cNvSpPr>
              <a:spLocks/>
            </p:cNvSpPr>
            <p:nvPr/>
          </p:nvSpPr>
          <p:spPr bwMode="gray">
            <a:xfrm>
              <a:off x="1060" y="3560"/>
              <a:ext cx="450" cy="362"/>
            </a:xfrm>
            <a:custGeom>
              <a:avLst/>
              <a:gdLst/>
              <a:ahLst/>
              <a:cxnLst>
                <a:cxn ang="0">
                  <a:pos x="215" y="0"/>
                </a:cxn>
                <a:cxn ang="0">
                  <a:pos x="222" y="11"/>
                </a:cxn>
                <a:cxn ang="0">
                  <a:pos x="228" y="20"/>
                </a:cxn>
                <a:cxn ang="0">
                  <a:pos x="235" y="27"/>
                </a:cxn>
                <a:cxn ang="0">
                  <a:pos x="243" y="37"/>
                </a:cxn>
                <a:cxn ang="0">
                  <a:pos x="252" y="44"/>
                </a:cxn>
                <a:cxn ang="0">
                  <a:pos x="261" y="53"/>
                </a:cxn>
                <a:cxn ang="0">
                  <a:pos x="270" y="59"/>
                </a:cxn>
                <a:cxn ang="0">
                  <a:pos x="280" y="66"/>
                </a:cxn>
                <a:cxn ang="0">
                  <a:pos x="291" y="72"/>
                </a:cxn>
                <a:cxn ang="0">
                  <a:pos x="300" y="77"/>
                </a:cxn>
                <a:cxn ang="0">
                  <a:pos x="311" y="81"/>
                </a:cxn>
                <a:cxn ang="0">
                  <a:pos x="324" y="85"/>
                </a:cxn>
                <a:cxn ang="0">
                  <a:pos x="335" y="87"/>
                </a:cxn>
                <a:cxn ang="0">
                  <a:pos x="346" y="88"/>
                </a:cxn>
                <a:cxn ang="0">
                  <a:pos x="359" y="90"/>
                </a:cxn>
                <a:cxn ang="0">
                  <a:pos x="371" y="90"/>
                </a:cxn>
                <a:cxn ang="0">
                  <a:pos x="371" y="342"/>
                </a:cxn>
                <a:cxn ang="0">
                  <a:pos x="341" y="340"/>
                </a:cxn>
                <a:cxn ang="0">
                  <a:pos x="313" y="338"/>
                </a:cxn>
                <a:cxn ang="0">
                  <a:pos x="283" y="333"/>
                </a:cxn>
                <a:cxn ang="0">
                  <a:pos x="256" y="327"/>
                </a:cxn>
                <a:cxn ang="0">
                  <a:pos x="230" y="318"/>
                </a:cxn>
                <a:cxn ang="0">
                  <a:pos x="204" y="307"/>
                </a:cxn>
                <a:cxn ang="0">
                  <a:pos x="178" y="296"/>
                </a:cxn>
                <a:cxn ang="0">
                  <a:pos x="154" y="283"/>
                </a:cxn>
                <a:cxn ang="0">
                  <a:pos x="130" y="268"/>
                </a:cxn>
                <a:cxn ang="0">
                  <a:pos x="107" y="251"/>
                </a:cxn>
                <a:cxn ang="0">
                  <a:pos x="87" y="233"/>
                </a:cxn>
                <a:cxn ang="0">
                  <a:pos x="66" y="214"/>
                </a:cxn>
                <a:cxn ang="0">
                  <a:pos x="48" y="194"/>
                </a:cxn>
                <a:cxn ang="0">
                  <a:pos x="29" y="172"/>
                </a:cxn>
                <a:cxn ang="0">
                  <a:pos x="15" y="149"/>
                </a:cxn>
                <a:cxn ang="0">
                  <a:pos x="0" y="127"/>
                </a:cxn>
                <a:cxn ang="0">
                  <a:pos x="215" y="0"/>
                </a:cxn>
              </a:cxnLst>
              <a:rect l="0" t="0" r="r" b="b"/>
              <a:pathLst>
                <a:path w="372" h="343">
                  <a:moveTo>
                    <a:pt x="215" y="0"/>
                  </a:moveTo>
                  <a:lnTo>
                    <a:pt x="222" y="11"/>
                  </a:lnTo>
                  <a:lnTo>
                    <a:pt x="228" y="20"/>
                  </a:lnTo>
                  <a:lnTo>
                    <a:pt x="235" y="27"/>
                  </a:lnTo>
                  <a:lnTo>
                    <a:pt x="243" y="37"/>
                  </a:lnTo>
                  <a:lnTo>
                    <a:pt x="252" y="44"/>
                  </a:lnTo>
                  <a:lnTo>
                    <a:pt x="261" y="53"/>
                  </a:lnTo>
                  <a:lnTo>
                    <a:pt x="270" y="59"/>
                  </a:lnTo>
                  <a:lnTo>
                    <a:pt x="280" y="66"/>
                  </a:lnTo>
                  <a:lnTo>
                    <a:pt x="291" y="72"/>
                  </a:lnTo>
                  <a:lnTo>
                    <a:pt x="300" y="77"/>
                  </a:lnTo>
                  <a:lnTo>
                    <a:pt x="311" y="81"/>
                  </a:lnTo>
                  <a:lnTo>
                    <a:pt x="324" y="85"/>
                  </a:lnTo>
                  <a:lnTo>
                    <a:pt x="335" y="87"/>
                  </a:lnTo>
                  <a:lnTo>
                    <a:pt x="346" y="88"/>
                  </a:lnTo>
                  <a:lnTo>
                    <a:pt x="359" y="90"/>
                  </a:lnTo>
                  <a:lnTo>
                    <a:pt x="371" y="90"/>
                  </a:lnTo>
                  <a:lnTo>
                    <a:pt x="371" y="342"/>
                  </a:lnTo>
                  <a:lnTo>
                    <a:pt x="341" y="340"/>
                  </a:lnTo>
                  <a:lnTo>
                    <a:pt x="313" y="338"/>
                  </a:lnTo>
                  <a:lnTo>
                    <a:pt x="283" y="333"/>
                  </a:lnTo>
                  <a:lnTo>
                    <a:pt x="256" y="327"/>
                  </a:lnTo>
                  <a:lnTo>
                    <a:pt x="230" y="318"/>
                  </a:lnTo>
                  <a:lnTo>
                    <a:pt x="204" y="307"/>
                  </a:lnTo>
                  <a:lnTo>
                    <a:pt x="178" y="296"/>
                  </a:lnTo>
                  <a:lnTo>
                    <a:pt x="154" y="283"/>
                  </a:lnTo>
                  <a:lnTo>
                    <a:pt x="130" y="268"/>
                  </a:lnTo>
                  <a:lnTo>
                    <a:pt x="107" y="251"/>
                  </a:lnTo>
                  <a:lnTo>
                    <a:pt x="87" y="233"/>
                  </a:lnTo>
                  <a:lnTo>
                    <a:pt x="66" y="214"/>
                  </a:lnTo>
                  <a:lnTo>
                    <a:pt x="48" y="194"/>
                  </a:lnTo>
                  <a:lnTo>
                    <a:pt x="29" y="172"/>
                  </a:lnTo>
                  <a:lnTo>
                    <a:pt x="15" y="149"/>
                  </a:lnTo>
                  <a:lnTo>
                    <a:pt x="0" y="127"/>
                  </a:lnTo>
                  <a:lnTo>
                    <a:pt x="215" y="0"/>
                  </a:lnTo>
                </a:path>
              </a:pathLst>
            </a:custGeom>
            <a:solidFill>
              <a:srgbClr val="99CC99"/>
            </a:solidFill>
            <a:ln w="9525" cap="rnd" cmpd="sng">
              <a:noFill/>
              <a:prstDash val="solid"/>
              <a:round/>
              <a:headEnd type="none" w="med" len="med"/>
              <a:tailEnd type="none" w="med" len="med"/>
            </a:ln>
            <a:effectLst/>
          </p:spPr>
          <p:txBody>
            <a:bodyPr/>
            <a:lstStyle/>
            <a:p>
              <a:endParaRPr lang="en-US"/>
            </a:p>
          </p:txBody>
        </p:sp>
        <p:sp>
          <p:nvSpPr>
            <p:cNvPr id="412679" name="Freeform 7"/>
            <p:cNvSpPr>
              <a:spLocks/>
            </p:cNvSpPr>
            <p:nvPr/>
          </p:nvSpPr>
          <p:spPr bwMode="gray">
            <a:xfrm>
              <a:off x="1519" y="3562"/>
              <a:ext cx="453" cy="360"/>
            </a:xfrm>
            <a:custGeom>
              <a:avLst/>
              <a:gdLst/>
              <a:ahLst/>
              <a:cxnLst>
                <a:cxn ang="0">
                  <a:pos x="0" y="88"/>
                </a:cxn>
                <a:cxn ang="0">
                  <a:pos x="12" y="88"/>
                </a:cxn>
                <a:cxn ang="0">
                  <a:pos x="25" y="86"/>
                </a:cxn>
                <a:cxn ang="0">
                  <a:pos x="36" y="85"/>
                </a:cxn>
                <a:cxn ang="0">
                  <a:pos x="47" y="83"/>
                </a:cxn>
                <a:cxn ang="0">
                  <a:pos x="58" y="79"/>
                </a:cxn>
                <a:cxn ang="0">
                  <a:pos x="70" y="75"/>
                </a:cxn>
                <a:cxn ang="0">
                  <a:pos x="81" y="70"/>
                </a:cxn>
                <a:cxn ang="0">
                  <a:pos x="90" y="64"/>
                </a:cxn>
                <a:cxn ang="0">
                  <a:pos x="101" y="59"/>
                </a:cxn>
                <a:cxn ang="0">
                  <a:pos x="110" y="51"/>
                </a:cxn>
                <a:cxn ang="0">
                  <a:pos x="118" y="44"/>
                </a:cxn>
                <a:cxn ang="0">
                  <a:pos x="127" y="36"/>
                </a:cxn>
                <a:cxn ang="0">
                  <a:pos x="134" y="27"/>
                </a:cxn>
                <a:cxn ang="0">
                  <a:pos x="142" y="18"/>
                </a:cxn>
                <a:cxn ang="0">
                  <a:pos x="149" y="9"/>
                </a:cxn>
                <a:cxn ang="0">
                  <a:pos x="155" y="0"/>
                </a:cxn>
                <a:cxn ang="0">
                  <a:pos x="374" y="123"/>
                </a:cxn>
                <a:cxn ang="0">
                  <a:pos x="359" y="146"/>
                </a:cxn>
                <a:cxn ang="0">
                  <a:pos x="342" y="170"/>
                </a:cxn>
                <a:cxn ang="0">
                  <a:pos x="325" y="190"/>
                </a:cxn>
                <a:cxn ang="0">
                  <a:pos x="307" y="210"/>
                </a:cxn>
                <a:cxn ang="0">
                  <a:pos x="286" y="231"/>
                </a:cxn>
                <a:cxn ang="0">
                  <a:pos x="264" y="247"/>
                </a:cxn>
                <a:cxn ang="0">
                  <a:pos x="242" y="264"/>
                </a:cxn>
                <a:cxn ang="0">
                  <a:pos x="218" y="281"/>
                </a:cxn>
                <a:cxn ang="0">
                  <a:pos x="194" y="294"/>
                </a:cxn>
                <a:cxn ang="0">
                  <a:pos x="168" y="305"/>
                </a:cxn>
                <a:cxn ang="0">
                  <a:pos x="142" y="316"/>
                </a:cxn>
                <a:cxn ang="0">
                  <a:pos x="116" y="323"/>
                </a:cxn>
                <a:cxn ang="0">
                  <a:pos x="88" y="331"/>
                </a:cxn>
                <a:cxn ang="0">
                  <a:pos x="58" y="336"/>
                </a:cxn>
                <a:cxn ang="0">
                  <a:pos x="31" y="338"/>
                </a:cxn>
                <a:cxn ang="0">
                  <a:pos x="0" y="340"/>
                </a:cxn>
                <a:cxn ang="0">
                  <a:pos x="0" y="88"/>
                </a:cxn>
              </a:cxnLst>
              <a:rect l="0" t="0" r="r" b="b"/>
              <a:pathLst>
                <a:path w="375" h="341">
                  <a:moveTo>
                    <a:pt x="0" y="88"/>
                  </a:moveTo>
                  <a:lnTo>
                    <a:pt x="12" y="88"/>
                  </a:lnTo>
                  <a:lnTo>
                    <a:pt x="25" y="86"/>
                  </a:lnTo>
                  <a:lnTo>
                    <a:pt x="36" y="85"/>
                  </a:lnTo>
                  <a:lnTo>
                    <a:pt x="47" y="83"/>
                  </a:lnTo>
                  <a:lnTo>
                    <a:pt x="58" y="79"/>
                  </a:lnTo>
                  <a:lnTo>
                    <a:pt x="70" y="75"/>
                  </a:lnTo>
                  <a:lnTo>
                    <a:pt x="81" y="70"/>
                  </a:lnTo>
                  <a:lnTo>
                    <a:pt x="90" y="64"/>
                  </a:lnTo>
                  <a:lnTo>
                    <a:pt x="101" y="59"/>
                  </a:lnTo>
                  <a:lnTo>
                    <a:pt x="110" y="51"/>
                  </a:lnTo>
                  <a:lnTo>
                    <a:pt x="118" y="44"/>
                  </a:lnTo>
                  <a:lnTo>
                    <a:pt x="127" y="36"/>
                  </a:lnTo>
                  <a:lnTo>
                    <a:pt x="134" y="27"/>
                  </a:lnTo>
                  <a:lnTo>
                    <a:pt x="142" y="18"/>
                  </a:lnTo>
                  <a:lnTo>
                    <a:pt x="149" y="9"/>
                  </a:lnTo>
                  <a:lnTo>
                    <a:pt x="155" y="0"/>
                  </a:lnTo>
                  <a:lnTo>
                    <a:pt x="374" y="123"/>
                  </a:lnTo>
                  <a:lnTo>
                    <a:pt x="359" y="146"/>
                  </a:lnTo>
                  <a:lnTo>
                    <a:pt x="342" y="170"/>
                  </a:lnTo>
                  <a:lnTo>
                    <a:pt x="325" y="190"/>
                  </a:lnTo>
                  <a:lnTo>
                    <a:pt x="307" y="210"/>
                  </a:lnTo>
                  <a:lnTo>
                    <a:pt x="286" y="231"/>
                  </a:lnTo>
                  <a:lnTo>
                    <a:pt x="264" y="247"/>
                  </a:lnTo>
                  <a:lnTo>
                    <a:pt x="242" y="264"/>
                  </a:lnTo>
                  <a:lnTo>
                    <a:pt x="218" y="281"/>
                  </a:lnTo>
                  <a:lnTo>
                    <a:pt x="194" y="294"/>
                  </a:lnTo>
                  <a:lnTo>
                    <a:pt x="168" y="305"/>
                  </a:lnTo>
                  <a:lnTo>
                    <a:pt x="142" y="316"/>
                  </a:lnTo>
                  <a:lnTo>
                    <a:pt x="116" y="323"/>
                  </a:lnTo>
                  <a:lnTo>
                    <a:pt x="88" y="331"/>
                  </a:lnTo>
                  <a:lnTo>
                    <a:pt x="58" y="336"/>
                  </a:lnTo>
                  <a:lnTo>
                    <a:pt x="31" y="338"/>
                  </a:lnTo>
                  <a:lnTo>
                    <a:pt x="0" y="340"/>
                  </a:lnTo>
                  <a:lnTo>
                    <a:pt x="0" y="88"/>
                  </a:lnTo>
                </a:path>
              </a:pathLst>
            </a:custGeom>
            <a:solidFill>
              <a:srgbClr val="99CC99"/>
            </a:solidFill>
            <a:ln w="9525" cap="rnd" cmpd="sng">
              <a:noFill/>
              <a:prstDash val="solid"/>
              <a:round/>
              <a:headEnd type="none" w="med" len="med"/>
              <a:tailEnd type="none" w="med" len="med"/>
            </a:ln>
            <a:effectLst/>
          </p:spPr>
          <p:txBody>
            <a:bodyPr/>
            <a:lstStyle/>
            <a:p>
              <a:endParaRPr lang="en-US"/>
            </a:p>
          </p:txBody>
        </p:sp>
        <p:sp>
          <p:nvSpPr>
            <p:cNvPr id="412680" name="Freeform 8"/>
            <p:cNvSpPr>
              <a:spLocks/>
            </p:cNvSpPr>
            <p:nvPr/>
          </p:nvSpPr>
          <p:spPr bwMode="gray">
            <a:xfrm>
              <a:off x="1698" y="3232"/>
              <a:ext cx="338" cy="452"/>
            </a:xfrm>
            <a:custGeom>
              <a:avLst/>
              <a:gdLst/>
              <a:ahLst/>
              <a:cxnLst>
                <a:cxn ang="0">
                  <a:pos x="3" y="303"/>
                </a:cxn>
                <a:cxn ang="0">
                  <a:pos x="9" y="292"/>
                </a:cxn>
                <a:cxn ang="0">
                  <a:pos x="13" y="283"/>
                </a:cxn>
                <a:cxn ang="0">
                  <a:pos x="16" y="272"/>
                </a:cxn>
                <a:cxn ang="0">
                  <a:pos x="20" y="260"/>
                </a:cxn>
                <a:cxn ang="0">
                  <a:pos x="24" y="249"/>
                </a:cxn>
                <a:cxn ang="0">
                  <a:pos x="26" y="238"/>
                </a:cxn>
                <a:cxn ang="0">
                  <a:pos x="26" y="227"/>
                </a:cxn>
                <a:cxn ang="0">
                  <a:pos x="27" y="214"/>
                </a:cxn>
                <a:cxn ang="0">
                  <a:pos x="26" y="201"/>
                </a:cxn>
                <a:cxn ang="0">
                  <a:pos x="26" y="188"/>
                </a:cxn>
                <a:cxn ang="0">
                  <a:pos x="22" y="177"/>
                </a:cxn>
                <a:cxn ang="0">
                  <a:pos x="20" y="166"/>
                </a:cxn>
                <a:cxn ang="0">
                  <a:pos x="16" y="153"/>
                </a:cxn>
                <a:cxn ang="0">
                  <a:pos x="11" y="142"/>
                </a:cxn>
                <a:cxn ang="0">
                  <a:pos x="7" y="133"/>
                </a:cxn>
                <a:cxn ang="0">
                  <a:pos x="0" y="122"/>
                </a:cxn>
                <a:cxn ang="0">
                  <a:pos x="220" y="0"/>
                </a:cxn>
                <a:cxn ang="0">
                  <a:pos x="233" y="26"/>
                </a:cxn>
                <a:cxn ang="0">
                  <a:pos x="244" y="50"/>
                </a:cxn>
                <a:cxn ang="0">
                  <a:pos x="255" y="76"/>
                </a:cxn>
                <a:cxn ang="0">
                  <a:pos x="263" y="101"/>
                </a:cxn>
                <a:cxn ang="0">
                  <a:pos x="270" y="129"/>
                </a:cxn>
                <a:cxn ang="0">
                  <a:pos x="274" y="157"/>
                </a:cxn>
                <a:cxn ang="0">
                  <a:pos x="276" y="185"/>
                </a:cxn>
                <a:cxn ang="0">
                  <a:pos x="278" y="214"/>
                </a:cxn>
                <a:cxn ang="0">
                  <a:pos x="276" y="244"/>
                </a:cxn>
                <a:cxn ang="0">
                  <a:pos x="274" y="272"/>
                </a:cxn>
                <a:cxn ang="0">
                  <a:pos x="270" y="299"/>
                </a:cxn>
                <a:cxn ang="0">
                  <a:pos x="263" y="325"/>
                </a:cxn>
                <a:cxn ang="0">
                  <a:pos x="255" y="351"/>
                </a:cxn>
                <a:cxn ang="0">
                  <a:pos x="246" y="377"/>
                </a:cxn>
                <a:cxn ang="0">
                  <a:pos x="235" y="403"/>
                </a:cxn>
                <a:cxn ang="0">
                  <a:pos x="222" y="427"/>
                </a:cxn>
                <a:cxn ang="0">
                  <a:pos x="3" y="303"/>
                </a:cxn>
              </a:cxnLst>
              <a:rect l="0" t="0" r="r" b="b"/>
              <a:pathLst>
                <a:path w="279" h="428">
                  <a:moveTo>
                    <a:pt x="3" y="303"/>
                  </a:moveTo>
                  <a:lnTo>
                    <a:pt x="9" y="292"/>
                  </a:lnTo>
                  <a:lnTo>
                    <a:pt x="13" y="283"/>
                  </a:lnTo>
                  <a:lnTo>
                    <a:pt x="16" y="272"/>
                  </a:lnTo>
                  <a:lnTo>
                    <a:pt x="20" y="260"/>
                  </a:lnTo>
                  <a:lnTo>
                    <a:pt x="24" y="249"/>
                  </a:lnTo>
                  <a:lnTo>
                    <a:pt x="26" y="238"/>
                  </a:lnTo>
                  <a:lnTo>
                    <a:pt x="26" y="227"/>
                  </a:lnTo>
                  <a:lnTo>
                    <a:pt x="27" y="214"/>
                  </a:lnTo>
                  <a:lnTo>
                    <a:pt x="26" y="201"/>
                  </a:lnTo>
                  <a:lnTo>
                    <a:pt x="26" y="188"/>
                  </a:lnTo>
                  <a:lnTo>
                    <a:pt x="22" y="177"/>
                  </a:lnTo>
                  <a:lnTo>
                    <a:pt x="20" y="166"/>
                  </a:lnTo>
                  <a:lnTo>
                    <a:pt x="16" y="153"/>
                  </a:lnTo>
                  <a:lnTo>
                    <a:pt x="11" y="142"/>
                  </a:lnTo>
                  <a:lnTo>
                    <a:pt x="7" y="133"/>
                  </a:lnTo>
                  <a:lnTo>
                    <a:pt x="0" y="122"/>
                  </a:lnTo>
                  <a:lnTo>
                    <a:pt x="220" y="0"/>
                  </a:lnTo>
                  <a:lnTo>
                    <a:pt x="233" y="26"/>
                  </a:lnTo>
                  <a:lnTo>
                    <a:pt x="244" y="50"/>
                  </a:lnTo>
                  <a:lnTo>
                    <a:pt x="255" y="76"/>
                  </a:lnTo>
                  <a:lnTo>
                    <a:pt x="263" y="101"/>
                  </a:lnTo>
                  <a:lnTo>
                    <a:pt x="270" y="129"/>
                  </a:lnTo>
                  <a:lnTo>
                    <a:pt x="274" y="157"/>
                  </a:lnTo>
                  <a:lnTo>
                    <a:pt x="276" y="185"/>
                  </a:lnTo>
                  <a:lnTo>
                    <a:pt x="278" y="214"/>
                  </a:lnTo>
                  <a:lnTo>
                    <a:pt x="276" y="244"/>
                  </a:lnTo>
                  <a:lnTo>
                    <a:pt x="274" y="272"/>
                  </a:lnTo>
                  <a:lnTo>
                    <a:pt x="270" y="299"/>
                  </a:lnTo>
                  <a:lnTo>
                    <a:pt x="263" y="325"/>
                  </a:lnTo>
                  <a:lnTo>
                    <a:pt x="255" y="351"/>
                  </a:lnTo>
                  <a:lnTo>
                    <a:pt x="246" y="377"/>
                  </a:lnTo>
                  <a:lnTo>
                    <a:pt x="235" y="403"/>
                  </a:lnTo>
                  <a:lnTo>
                    <a:pt x="222" y="427"/>
                  </a:lnTo>
                  <a:lnTo>
                    <a:pt x="3" y="303"/>
                  </a:lnTo>
                </a:path>
              </a:pathLst>
            </a:custGeom>
            <a:solidFill>
              <a:srgbClr val="99CC99"/>
            </a:solidFill>
            <a:ln w="9525" cap="rnd">
              <a:noFill/>
              <a:round/>
              <a:headEnd/>
              <a:tailEnd/>
            </a:ln>
            <a:effectLst/>
          </p:spPr>
          <p:txBody>
            <a:bodyPr/>
            <a:lstStyle/>
            <a:p>
              <a:endParaRPr lang="en-US"/>
            </a:p>
          </p:txBody>
        </p:sp>
        <p:sp>
          <p:nvSpPr>
            <p:cNvPr id="412681" name="Freeform 9"/>
            <p:cNvSpPr>
              <a:spLocks/>
            </p:cNvSpPr>
            <p:nvPr/>
          </p:nvSpPr>
          <p:spPr bwMode="gray">
            <a:xfrm>
              <a:off x="1523" y="2999"/>
              <a:ext cx="452" cy="356"/>
            </a:xfrm>
            <a:custGeom>
              <a:avLst/>
              <a:gdLst/>
              <a:ahLst/>
              <a:cxnLst>
                <a:cxn ang="0">
                  <a:pos x="151" y="336"/>
                </a:cxn>
                <a:cxn ang="0">
                  <a:pos x="140" y="317"/>
                </a:cxn>
                <a:cxn ang="0">
                  <a:pos x="133" y="308"/>
                </a:cxn>
                <a:cxn ang="0">
                  <a:pos x="123" y="301"/>
                </a:cxn>
                <a:cxn ang="0">
                  <a:pos x="116" y="293"/>
                </a:cxn>
                <a:cxn ang="0">
                  <a:pos x="107" y="286"/>
                </a:cxn>
                <a:cxn ang="0">
                  <a:pos x="97" y="280"/>
                </a:cxn>
                <a:cxn ang="0">
                  <a:pos x="88" y="273"/>
                </a:cxn>
                <a:cxn ang="0">
                  <a:pos x="79" y="269"/>
                </a:cxn>
                <a:cxn ang="0">
                  <a:pos x="68" y="264"/>
                </a:cxn>
                <a:cxn ang="0">
                  <a:pos x="58" y="260"/>
                </a:cxn>
                <a:cxn ang="0">
                  <a:pos x="47" y="256"/>
                </a:cxn>
                <a:cxn ang="0">
                  <a:pos x="36" y="253"/>
                </a:cxn>
                <a:cxn ang="0">
                  <a:pos x="23" y="253"/>
                </a:cxn>
                <a:cxn ang="0">
                  <a:pos x="12" y="251"/>
                </a:cxn>
                <a:cxn ang="0">
                  <a:pos x="0" y="251"/>
                </a:cxn>
                <a:cxn ang="0">
                  <a:pos x="0" y="0"/>
                </a:cxn>
                <a:cxn ang="0">
                  <a:pos x="31" y="1"/>
                </a:cxn>
                <a:cxn ang="0">
                  <a:pos x="58" y="3"/>
                </a:cxn>
                <a:cxn ang="0">
                  <a:pos x="86" y="8"/>
                </a:cxn>
                <a:cxn ang="0">
                  <a:pos x="114" y="14"/>
                </a:cxn>
                <a:cxn ang="0">
                  <a:pos x="142" y="23"/>
                </a:cxn>
                <a:cxn ang="0">
                  <a:pos x="168" y="34"/>
                </a:cxn>
                <a:cxn ang="0">
                  <a:pos x="194" y="45"/>
                </a:cxn>
                <a:cxn ang="0">
                  <a:pos x="218" y="58"/>
                </a:cxn>
                <a:cxn ang="0">
                  <a:pos x="242" y="73"/>
                </a:cxn>
                <a:cxn ang="0">
                  <a:pos x="264" y="90"/>
                </a:cxn>
                <a:cxn ang="0">
                  <a:pos x="285" y="108"/>
                </a:cxn>
                <a:cxn ang="0">
                  <a:pos x="305" y="127"/>
                </a:cxn>
                <a:cxn ang="0">
                  <a:pos x="324" y="147"/>
                </a:cxn>
                <a:cxn ang="0">
                  <a:pos x="342" y="169"/>
                </a:cxn>
                <a:cxn ang="0">
                  <a:pos x="357" y="192"/>
                </a:cxn>
                <a:cxn ang="0">
                  <a:pos x="372" y="214"/>
                </a:cxn>
                <a:cxn ang="0">
                  <a:pos x="151" y="336"/>
                </a:cxn>
              </a:cxnLst>
              <a:rect l="0" t="0" r="r" b="b"/>
              <a:pathLst>
                <a:path w="373" h="337">
                  <a:moveTo>
                    <a:pt x="151" y="336"/>
                  </a:moveTo>
                  <a:lnTo>
                    <a:pt x="140" y="317"/>
                  </a:lnTo>
                  <a:lnTo>
                    <a:pt x="133" y="308"/>
                  </a:lnTo>
                  <a:lnTo>
                    <a:pt x="123" y="301"/>
                  </a:lnTo>
                  <a:lnTo>
                    <a:pt x="116" y="293"/>
                  </a:lnTo>
                  <a:lnTo>
                    <a:pt x="107" y="286"/>
                  </a:lnTo>
                  <a:lnTo>
                    <a:pt x="97" y="280"/>
                  </a:lnTo>
                  <a:lnTo>
                    <a:pt x="88" y="273"/>
                  </a:lnTo>
                  <a:lnTo>
                    <a:pt x="79" y="269"/>
                  </a:lnTo>
                  <a:lnTo>
                    <a:pt x="68" y="264"/>
                  </a:lnTo>
                  <a:lnTo>
                    <a:pt x="58" y="260"/>
                  </a:lnTo>
                  <a:lnTo>
                    <a:pt x="47" y="256"/>
                  </a:lnTo>
                  <a:lnTo>
                    <a:pt x="36" y="253"/>
                  </a:lnTo>
                  <a:lnTo>
                    <a:pt x="23" y="253"/>
                  </a:lnTo>
                  <a:lnTo>
                    <a:pt x="12" y="251"/>
                  </a:lnTo>
                  <a:lnTo>
                    <a:pt x="0" y="251"/>
                  </a:lnTo>
                  <a:lnTo>
                    <a:pt x="0" y="0"/>
                  </a:lnTo>
                  <a:lnTo>
                    <a:pt x="31" y="1"/>
                  </a:lnTo>
                  <a:lnTo>
                    <a:pt x="58" y="3"/>
                  </a:lnTo>
                  <a:lnTo>
                    <a:pt x="86" y="8"/>
                  </a:lnTo>
                  <a:lnTo>
                    <a:pt x="114" y="14"/>
                  </a:lnTo>
                  <a:lnTo>
                    <a:pt x="142" y="23"/>
                  </a:lnTo>
                  <a:lnTo>
                    <a:pt x="168" y="34"/>
                  </a:lnTo>
                  <a:lnTo>
                    <a:pt x="194" y="45"/>
                  </a:lnTo>
                  <a:lnTo>
                    <a:pt x="218" y="58"/>
                  </a:lnTo>
                  <a:lnTo>
                    <a:pt x="242" y="73"/>
                  </a:lnTo>
                  <a:lnTo>
                    <a:pt x="264" y="90"/>
                  </a:lnTo>
                  <a:lnTo>
                    <a:pt x="285" y="108"/>
                  </a:lnTo>
                  <a:lnTo>
                    <a:pt x="305" y="127"/>
                  </a:lnTo>
                  <a:lnTo>
                    <a:pt x="324" y="147"/>
                  </a:lnTo>
                  <a:lnTo>
                    <a:pt x="342" y="169"/>
                  </a:lnTo>
                  <a:lnTo>
                    <a:pt x="357" y="192"/>
                  </a:lnTo>
                  <a:lnTo>
                    <a:pt x="372" y="214"/>
                  </a:lnTo>
                  <a:lnTo>
                    <a:pt x="151" y="336"/>
                  </a:lnTo>
                </a:path>
              </a:pathLst>
            </a:custGeom>
            <a:gradFill rotWithShape="0">
              <a:gsLst>
                <a:gs pos="0">
                  <a:srgbClr val="CCFFCC">
                    <a:gamma/>
                    <a:shade val="89804"/>
                    <a:invGamma/>
                  </a:srgbClr>
                </a:gs>
                <a:gs pos="100000">
                  <a:srgbClr val="CCFFCC"/>
                </a:gs>
              </a:gsLst>
              <a:lin ang="2700000" scaled="1"/>
            </a:gradFill>
            <a:ln w="9525" cap="rnd">
              <a:noFill/>
              <a:round/>
              <a:headEnd/>
              <a:tailEnd/>
            </a:ln>
            <a:effectLst/>
          </p:spPr>
          <p:txBody>
            <a:bodyPr/>
            <a:lstStyle/>
            <a:p>
              <a:endParaRPr lang="en-US"/>
            </a:p>
          </p:txBody>
        </p:sp>
        <p:sp>
          <p:nvSpPr>
            <p:cNvPr id="412682" name="Freeform 10"/>
            <p:cNvSpPr>
              <a:spLocks/>
            </p:cNvSpPr>
            <p:nvPr/>
          </p:nvSpPr>
          <p:spPr bwMode="gray">
            <a:xfrm>
              <a:off x="1070" y="3003"/>
              <a:ext cx="450" cy="358"/>
            </a:xfrm>
            <a:custGeom>
              <a:avLst/>
              <a:gdLst/>
              <a:ahLst/>
              <a:cxnLst>
                <a:cxn ang="0">
                  <a:pos x="371" y="251"/>
                </a:cxn>
                <a:cxn ang="0">
                  <a:pos x="359" y="251"/>
                </a:cxn>
                <a:cxn ang="0">
                  <a:pos x="346" y="253"/>
                </a:cxn>
                <a:cxn ang="0">
                  <a:pos x="335" y="254"/>
                </a:cxn>
                <a:cxn ang="0">
                  <a:pos x="324" y="256"/>
                </a:cxn>
                <a:cxn ang="0">
                  <a:pos x="313" y="260"/>
                </a:cxn>
                <a:cxn ang="0">
                  <a:pos x="302" y="264"/>
                </a:cxn>
                <a:cxn ang="0">
                  <a:pos x="282" y="275"/>
                </a:cxn>
                <a:cxn ang="0">
                  <a:pos x="263" y="286"/>
                </a:cxn>
                <a:cxn ang="0">
                  <a:pos x="254" y="293"/>
                </a:cxn>
                <a:cxn ang="0">
                  <a:pos x="246" y="303"/>
                </a:cxn>
                <a:cxn ang="0">
                  <a:pos x="237" y="310"/>
                </a:cxn>
                <a:cxn ang="0">
                  <a:pos x="232" y="319"/>
                </a:cxn>
                <a:cxn ang="0">
                  <a:pos x="224" y="328"/>
                </a:cxn>
                <a:cxn ang="0">
                  <a:pos x="219" y="338"/>
                </a:cxn>
                <a:cxn ang="0">
                  <a:pos x="0" y="214"/>
                </a:cxn>
                <a:cxn ang="0">
                  <a:pos x="15" y="190"/>
                </a:cxn>
                <a:cxn ang="0">
                  <a:pos x="31" y="168"/>
                </a:cxn>
                <a:cxn ang="0">
                  <a:pos x="48" y="147"/>
                </a:cxn>
                <a:cxn ang="0">
                  <a:pos x="66" y="125"/>
                </a:cxn>
                <a:cxn ang="0">
                  <a:pos x="87" y="107"/>
                </a:cxn>
                <a:cxn ang="0">
                  <a:pos x="109" y="90"/>
                </a:cxn>
                <a:cxn ang="0">
                  <a:pos x="131" y="73"/>
                </a:cxn>
                <a:cxn ang="0">
                  <a:pos x="154" y="58"/>
                </a:cxn>
                <a:cxn ang="0">
                  <a:pos x="178" y="45"/>
                </a:cxn>
                <a:cxn ang="0">
                  <a:pos x="204" y="34"/>
                </a:cxn>
                <a:cxn ang="0">
                  <a:pos x="230" y="23"/>
                </a:cxn>
                <a:cxn ang="0">
                  <a:pos x="257" y="14"/>
                </a:cxn>
                <a:cxn ang="0">
                  <a:pos x="285" y="8"/>
                </a:cxn>
                <a:cxn ang="0">
                  <a:pos x="313" y="3"/>
                </a:cxn>
                <a:cxn ang="0">
                  <a:pos x="341" y="1"/>
                </a:cxn>
                <a:cxn ang="0">
                  <a:pos x="371" y="0"/>
                </a:cxn>
                <a:cxn ang="0">
                  <a:pos x="371" y="251"/>
                </a:cxn>
              </a:cxnLst>
              <a:rect l="0" t="0" r="r" b="b"/>
              <a:pathLst>
                <a:path w="372" h="339">
                  <a:moveTo>
                    <a:pt x="371" y="251"/>
                  </a:moveTo>
                  <a:lnTo>
                    <a:pt x="359" y="251"/>
                  </a:lnTo>
                  <a:lnTo>
                    <a:pt x="346" y="253"/>
                  </a:lnTo>
                  <a:lnTo>
                    <a:pt x="335" y="254"/>
                  </a:lnTo>
                  <a:lnTo>
                    <a:pt x="324" y="256"/>
                  </a:lnTo>
                  <a:lnTo>
                    <a:pt x="313" y="260"/>
                  </a:lnTo>
                  <a:lnTo>
                    <a:pt x="302" y="264"/>
                  </a:lnTo>
                  <a:lnTo>
                    <a:pt x="282" y="275"/>
                  </a:lnTo>
                  <a:lnTo>
                    <a:pt x="263" y="286"/>
                  </a:lnTo>
                  <a:lnTo>
                    <a:pt x="254" y="293"/>
                  </a:lnTo>
                  <a:lnTo>
                    <a:pt x="246" y="303"/>
                  </a:lnTo>
                  <a:lnTo>
                    <a:pt x="237" y="310"/>
                  </a:lnTo>
                  <a:lnTo>
                    <a:pt x="232" y="319"/>
                  </a:lnTo>
                  <a:lnTo>
                    <a:pt x="224" y="328"/>
                  </a:lnTo>
                  <a:lnTo>
                    <a:pt x="219" y="338"/>
                  </a:lnTo>
                  <a:lnTo>
                    <a:pt x="0" y="214"/>
                  </a:lnTo>
                  <a:lnTo>
                    <a:pt x="15" y="190"/>
                  </a:lnTo>
                  <a:lnTo>
                    <a:pt x="31" y="168"/>
                  </a:lnTo>
                  <a:lnTo>
                    <a:pt x="48" y="147"/>
                  </a:lnTo>
                  <a:lnTo>
                    <a:pt x="66" y="125"/>
                  </a:lnTo>
                  <a:lnTo>
                    <a:pt x="87" y="107"/>
                  </a:lnTo>
                  <a:lnTo>
                    <a:pt x="109" y="90"/>
                  </a:lnTo>
                  <a:lnTo>
                    <a:pt x="131" y="73"/>
                  </a:lnTo>
                  <a:lnTo>
                    <a:pt x="154" y="58"/>
                  </a:lnTo>
                  <a:lnTo>
                    <a:pt x="178" y="45"/>
                  </a:lnTo>
                  <a:lnTo>
                    <a:pt x="204" y="34"/>
                  </a:lnTo>
                  <a:lnTo>
                    <a:pt x="230" y="23"/>
                  </a:lnTo>
                  <a:lnTo>
                    <a:pt x="257" y="14"/>
                  </a:lnTo>
                  <a:lnTo>
                    <a:pt x="285" y="8"/>
                  </a:lnTo>
                  <a:lnTo>
                    <a:pt x="313" y="3"/>
                  </a:lnTo>
                  <a:lnTo>
                    <a:pt x="341" y="1"/>
                  </a:lnTo>
                  <a:lnTo>
                    <a:pt x="371" y="0"/>
                  </a:lnTo>
                  <a:lnTo>
                    <a:pt x="371" y="251"/>
                  </a:lnTo>
                </a:path>
              </a:pathLst>
            </a:custGeom>
            <a:solidFill>
              <a:srgbClr val="99CC99"/>
            </a:solidFill>
            <a:ln w="9525" cap="rnd">
              <a:noFill/>
              <a:round/>
              <a:headEnd/>
              <a:tailEnd/>
            </a:ln>
            <a:effectLst/>
          </p:spPr>
          <p:txBody>
            <a:bodyPr/>
            <a:lstStyle/>
            <a:p>
              <a:endParaRPr lang="en-US"/>
            </a:p>
          </p:txBody>
        </p:sp>
        <p:sp>
          <p:nvSpPr>
            <p:cNvPr id="412683" name="Freeform 11"/>
            <p:cNvSpPr>
              <a:spLocks/>
            </p:cNvSpPr>
            <p:nvPr/>
          </p:nvSpPr>
          <p:spPr bwMode="gray">
            <a:xfrm>
              <a:off x="1504" y="2999"/>
              <a:ext cx="77" cy="267"/>
            </a:xfrm>
            <a:custGeom>
              <a:avLst/>
              <a:gdLst/>
              <a:ahLst/>
              <a:cxnLst>
                <a:cxn ang="0">
                  <a:pos x="0" y="0"/>
                </a:cxn>
                <a:cxn ang="0">
                  <a:pos x="0" y="246"/>
                </a:cxn>
                <a:cxn ang="0">
                  <a:pos x="33" y="252"/>
                </a:cxn>
                <a:cxn ang="0">
                  <a:pos x="33" y="1"/>
                </a:cxn>
                <a:cxn ang="0">
                  <a:pos x="0" y="0"/>
                </a:cxn>
              </a:cxnLst>
              <a:rect l="0" t="0" r="r" b="b"/>
              <a:pathLst>
                <a:path w="34" h="253">
                  <a:moveTo>
                    <a:pt x="0" y="0"/>
                  </a:moveTo>
                  <a:lnTo>
                    <a:pt x="0" y="246"/>
                  </a:lnTo>
                  <a:lnTo>
                    <a:pt x="33" y="252"/>
                  </a:lnTo>
                  <a:lnTo>
                    <a:pt x="33" y="1"/>
                  </a:lnTo>
                  <a:lnTo>
                    <a:pt x="0" y="0"/>
                  </a:lnTo>
                </a:path>
              </a:pathLst>
            </a:custGeom>
            <a:solidFill>
              <a:srgbClr val="008000"/>
            </a:solidFill>
            <a:ln w="9525" cap="rnd">
              <a:noFill/>
              <a:round/>
              <a:headEnd/>
              <a:tailEnd/>
            </a:ln>
            <a:effectLst/>
          </p:spPr>
          <p:txBody>
            <a:bodyPr/>
            <a:lstStyle/>
            <a:p>
              <a:endParaRPr lang="en-US"/>
            </a:p>
          </p:txBody>
        </p:sp>
        <p:sp>
          <p:nvSpPr>
            <p:cNvPr id="412684" name="Freeform 12"/>
            <p:cNvSpPr>
              <a:spLocks/>
            </p:cNvSpPr>
            <p:nvPr/>
          </p:nvSpPr>
          <p:spPr bwMode="gray">
            <a:xfrm>
              <a:off x="1724" y="3360"/>
              <a:ext cx="318" cy="114"/>
            </a:xfrm>
            <a:custGeom>
              <a:avLst/>
              <a:gdLst/>
              <a:ahLst/>
              <a:cxnLst>
                <a:cxn ang="0">
                  <a:pos x="253" y="0"/>
                </a:cxn>
                <a:cxn ang="0">
                  <a:pos x="0" y="52"/>
                </a:cxn>
                <a:cxn ang="0">
                  <a:pos x="5" y="91"/>
                </a:cxn>
                <a:cxn ang="0">
                  <a:pos x="262" y="107"/>
                </a:cxn>
                <a:cxn ang="0">
                  <a:pos x="253" y="0"/>
                </a:cxn>
              </a:cxnLst>
              <a:rect l="0" t="0" r="r" b="b"/>
              <a:pathLst>
                <a:path w="263" h="108">
                  <a:moveTo>
                    <a:pt x="253" y="0"/>
                  </a:moveTo>
                  <a:lnTo>
                    <a:pt x="0" y="52"/>
                  </a:lnTo>
                  <a:lnTo>
                    <a:pt x="5" y="91"/>
                  </a:lnTo>
                  <a:lnTo>
                    <a:pt x="262" y="107"/>
                  </a:lnTo>
                  <a:lnTo>
                    <a:pt x="253" y="0"/>
                  </a:lnTo>
                </a:path>
              </a:pathLst>
            </a:custGeom>
            <a:gradFill rotWithShape="0">
              <a:gsLst>
                <a:gs pos="0">
                  <a:srgbClr val="D3EAF8">
                    <a:gamma/>
                    <a:shade val="89804"/>
                    <a:invGamma/>
                  </a:srgbClr>
                </a:gs>
                <a:gs pos="50000">
                  <a:srgbClr val="D3EAF8"/>
                </a:gs>
                <a:gs pos="100000">
                  <a:srgbClr val="D3EAF8">
                    <a:gamma/>
                    <a:shade val="89804"/>
                    <a:invGamma/>
                  </a:srgbClr>
                </a:gs>
              </a:gsLst>
              <a:lin ang="2700000" scaled="1"/>
            </a:gradFill>
            <a:ln w="25400" cap="flat" cmpd="sng">
              <a:solidFill>
                <a:schemeClr val="bg2"/>
              </a:solidFill>
              <a:prstDash val="solid"/>
              <a:round/>
              <a:headEnd/>
              <a:tailEnd/>
            </a:ln>
            <a:effectLst/>
          </p:spPr>
          <p:txBody>
            <a:bodyPr wrap="none" lIns="92075" tIns="46038" rIns="92075" bIns="46038" anchorCtr="1"/>
            <a:lstStyle/>
            <a:p>
              <a:endParaRPr lang="en-US"/>
            </a:p>
          </p:txBody>
        </p:sp>
        <p:sp>
          <p:nvSpPr>
            <p:cNvPr id="412685" name="Freeform 13"/>
            <p:cNvSpPr>
              <a:spLocks/>
            </p:cNvSpPr>
            <p:nvPr/>
          </p:nvSpPr>
          <p:spPr bwMode="gray">
            <a:xfrm>
              <a:off x="1721" y="3459"/>
              <a:ext cx="325" cy="131"/>
            </a:xfrm>
            <a:custGeom>
              <a:avLst/>
              <a:gdLst/>
              <a:ahLst/>
              <a:cxnLst>
                <a:cxn ang="0">
                  <a:pos x="268" y="19"/>
                </a:cxn>
                <a:cxn ang="0">
                  <a:pos x="4" y="0"/>
                </a:cxn>
                <a:cxn ang="0">
                  <a:pos x="0" y="42"/>
                </a:cxn>
                <a:cxn ang="0">
                  <a:pos x="253" y="123"/>
                </a:cxn>
                <a:cxn ang="0">
                  <a:pos x="268" y="19"/>
                </a:cxn>
              </a:cxnLst>
              <a:rect l="0" t="0" r="r" b="b"/>
              <a:pathLst>
                <a:path w="269" h="124">
                  <a:moveTo>
                    <a:pt x="268" y="19"/>
                  </a:moveTo>
                  <a:lnTo>
                    <a:pt x="4" y="0"/>
                  </a:lnTo>
                  <a:lnTo>
                    <a:pt x="0" y="42"/>
                  </a:lnTo>
                  <a:lnTo>
                    <a:pt x="253" y="123"/>
                  </a:lnTo>
                  <a:lnTo>
                    <a:pt x="268" y="19"/>
                  </a:lnTo>
                </a:path>
              </a:pathLst>
            </a:custGeom>
            <a:solidFill>
              <a:srgbClr val="D3EAF8"/>
            </a:solidFill>
            <a:ln w="25400" cap="rnd" cmpd="sng">
              <a:solidFill>
                <a:schemeClr val="bg2"/>
              </a:solidFill>
              <a:prstDash val="solid"/>
              <a:round/>
              <a:headEnd/>
              <a:tailEnd/>
            </a:ln>
            <a:effectLst/>
          </p:spPr>
          <p:txBody>
            <a:bodyPr/>
            <a:lstStyle/>
            <a:p>
              <a:endParaRPr lang="en-US"/>
            </a:p>
          </p:txBody>
        </p:sp>
        <p:sp>
          <p:nvSpPr>
            <p:cNvPr id="412686" name="Freeform 14"/>
            <p:cNvSpPr>
              <a:spLocks/>
            </p:cNvSpPr>
            <p:nvPr/>
          </p:nvSpPr>
          <p:spPr bwMode="gray">
            <a:xfrm>
              <a:off x="1665" y="3560"/>
              <a:ext cx="303" cy="225"/>
            </a:xfrm>
            <a:custGeom>
              <a:avLst/>
              <a:gdLst/>
              <a:ahLst/>
              <a:cxnLst>
                <a:cxn ang="0">
                  <a:pos x="294" y="117"/>
                </a:cxn>
                <a:cxn ang="0">
                  <a:pos x="297" y="114"/>
                </a:cxn>
                <a:cxn ang="0">
                  <a:pos x="36" y="0"/>
                </a:cxn>
                <a:cxn ang="0">
                  <a:pos x="0" y="48"/>
                </a:cxn>
                <a:cxn ang="0">
                  <a:pos x="213" y="225"/>
                </a:cxn>
                <a:cxn ang="0">
                  <a:pos x="303" y="120"/>
                </a:cxn>
              </a:cxnLst>
              <a:rect l="0" t="0" r="r" b="b"/>
              <a:pathLst>
                <a:path w="303" h="225">
                  <a:moveTo>
                    <a:pt x="294" y="117"/>
                  </a:moveTo>
                  <a:lnTo>
                    <a:pt x="297" y="114"/>
                  </a:lnTo>
                  <a:lnTo>
                    <a:pt x="36" y="0"/>
                  </a:lnTo>
                  <a:lnTo>
                    <a:pt x="0" y="48"/>
                  </a:lnTo>
                  <a:lnTo>
                    <a:pt x="213" y="225"/>
                  </a:lnTo>
                  <a:lnTo>
                    <a:pt x="303" y="120"/>
                  </a:lnTo>
                </a:path>
              </a:pathLst>
            </a:custGeom>
            <a:solidFill>
              <a:srgbClr val="D3EAF8"/>
            </a:solidFill>
            <a:ln w="25400" cap="rnd" cmpd="sng">
              <a:solidFill>
                <a:schemeClr val="bg2"/>
              </a:solidFill>
              <a:prstDash val="solid"/>
              <a:round/>
              <a:headEnd/>
              <a:tailEnd/>
            </a:ln>
            <a:effectLst/>
          </p:spPr>
          <p:txBody>
            <a:bodyPr/>
            <a:lstStyle/>
            <a:p>
              <a:endParaRPr lang="en-US"/>
            </a:p>
          </p:txBody>
        </p:sp>
        <p:sp>
          <p:nvSpPr>
            <p:cNvPr id="412687" name="Freeform 15"/>
            <p:cNvSpPr>
              <a:spLocks/>
            </p:cNvSpPr>
            <p:nvPr/>
          </p:nvSpPr>
          <p:spPr bwMode="gray">
            <a:xfrm>
              <a:off x="1623" y="3614"/>
              <a:ext cx="243" cy="249"/>
            </a:xfrm>
            <a:custGeom>
              <a:avLst/>
              <a:gdLst/>
              <a:ahLst/>
              <a:cxnLst>
                <a:cxn ang="0">
                  <a:pos x="240" y="177"/>
                </a:cxn>
                <a:cxn ang="0">
                  <a:pos x="36" y="0"/>
                </a:cxn>
                <a:cxn ang="0">
                  <a:pos x="0" y="21"/>
                </a:cxn>
                <a:cxn ang="0">
                  <a:pos x="138" y="249"/>
                </a:cxn>
                <a:cxn ang="0">
                  <a:pos x="243" y="180"/>
                </a:cxn>
              </a:cxnLst>
              <a:rect l="0" t="0" r="r" b="b"/>
              <a:pathLst>
                <a:path w="243" h="249">
                  <a:moveTo>
                    <a:pt x="240" y="177"/>
                  </a:moveTo>
                  <a:lnTo>
                    <a:pt x="36" y="0"/>
                  </a:lnTo>
                  <a:lnTo>
                    <a:pt x="0" y="21"/>
                  </a:lnTo>
                  <a:lnTo>
                    <a:pt x="138" y="249"/>
                  </a:lnTo>
                  <a:lnTo>
                    <a:pt x="243" y="180"/>
                  </a:lnTo>
                </a:path>
              </a:pathLst>
            </a:custGeom>
            <a:solidFill>
              <a:srgbClr val="D3EAF8"/>
            </a:solidFill>
            <a:ln w="25400" cap="rnd" cmpd="sng">
              <a:solidFill>
                <a:schemeClr val="bg2"/>
              </a:solidFill>
              <a:prstDash val="solid"/>
              <a:round/>
              <a:headEnd/>
              <a:tailEnd/>
            </a:ln>
            <a:effectLst/>
          </p:spPr>
          <p:txBody>
            <a:bodyPr/>
            <a:lstStyle/>
            <a:p>
              <a:endParaRPr lang="en-US"/>
            </a:p>
          </p:txBody>
        </p:sp>
        <p:sp>
          <p:nvSpPr>
            <p:cNvPr id="412688" name="Freeform 16"/>
            <p:cNvSpPr>
              <a:spLocks/>
            </p:cNvSpPr>
            <p:nvPr/>
          </p:nvSpPr>
          <p:spPr bwMode="gray">
            <a:xfrm>
              <a:off x="1575" y="3638"/>
              <a:ext cx="180" cy="270"/>
            </a:xfrm>
            <a:custGeom>
              <a:avLst/>
              <a:gdLst/>
              <a:ahLst/>
              <a:cxnLst>
                <a:cxn ang="0">
                  <a:pos x="180" y="228"/>
                </a:cxn>
                <a:cxn ang="0">
                  <a:pos x="48" y="0"/>
                </a:cxn>
                <a:cxn ang="0">
                  <a:pos x="0" y="18"/>
                </a:cxn>
                <a:cxn ang="0">
                  <a:pos x="66" y="270"/>
                </a:cxn>
                <a:cxn ang="0">
                  <a:pos x="177" y="228"/>
                </a:cxn>
              </a:cxnLst>
              <a:rect l="0" t="0" r="r" b="b"/>
              <a:pathLst>
                <a:path w="180" h="270">
                  <a:moveTo>
                    <a:pt x="180" y="228"/>
                  </a:moveTo>
                  <a:lnTo>
                    <a:pt x="48" y="0"/>
                  </a:lnTo>
                  <a:lnTo>
                    <a:pt x="0" y="18"/>
                  </a:lnTo>
                  <a:lnTo>
                    <a:pt x="66" y="270"/>
                  </a:lnTo>
                  <a:lnTo>
                    <a:pt x="177" y="228"/>
                  </a:lnTo>
                </a:path>
              </a:pathLst>
            </a:custGeom>
            <a:solidFill>
              <a:srgbClr val="D3EAF8"/>
            </a:solidFill>
            <a:ln w="25400" cap="rnd" cmpd="sng">
              <a:solidFill>
                <a:schemeClr val="bg2"/>
              </a:solidFill>
              <a:prstDash val="solid"/>
              <a:round/>
              <a:headEnd/>
              <a:tailEnd/>
            </a:ln>
            <a:effectLst/>
          </p:spPr>
          <p:txBody>
            <a:bodyPr/>
            <a:lstStyle/>
            <a:p>
              <a:endParaRPr lang="en-US"/>
            </a:p>
          </p:txBody>
        </p:sp>
        <p:sp>
          <p:nvSpPr>
            <p:cNvPr id="412689" name="Freeform 17"/>
            <p:cNvSpPr>
              <a:spLocks/>
            </p:cNvSpPr>
            <p:nvPr/>
          </p:nvSpPr>
          <p:spPr bwMode="gray">
            <a:xfrm>
              <a:off x="1598" y="3020"/>
              <a:ext cx="205" cy="273"/>
            </a:xfrm>
            <a:custGeom>
              <a:avLst/>
              <a:gdLst/>
              <a:ahLst/>
              <a:cxnLst>
                <a:cxn ang="0">
                  <a:pos x="83" y="0"/>
                </a:cxn>
                <a:cxn ang="0">
                  <a:pos x="0" y="241"/>
                </a:cxn>
                <a:cxn ang="0">
                  <a:pos x="32" y="258"/>
                </a:cxn>
                <a:cxn ang="0">
                  <a:pos x="168" y="47"/>
                </a:cxn>
                <a:cxn ang="0">
                  <a:pos x="83" y="0"/>
                </a:cxn>
              </a:cxnLst>
              <a:rect l="0" t="0" r="r" b="b"/>
              <a:pathLst>
                <a:path w="169" h="259">
                  <a:moveTo>
                    <a:pt x="83" y="0"/>
                  </a:moveTo>
                  <a:lnTo>
                    <a:pt x="0" y="241"/>
                  </a:lnTo>
                  <a:lnTo>
                    <a:pt x="32" y="258"/>
                  </a:lnTo>
                  <a:lnTo>
                    <a:pt x="168" y="47"/>
                  </a:lnTo>
                  <a:lnTo>
                    <a:pt x="83" y="0"/>
                  </a:lnTo>
                </a:path>
              </a:pathLst>
            </a:custGeom>
            <a:solidFill>
              <a:srgbClr val="D3EAF8"/>
            </a:solidFill>
            <a:ln w="25400" cap="flat" cmpd="sng">
              <a:solidFill>
                <a:schemeClr val="bg2"/>
              </a:solidFill>
              <a:prstDash val="solid"/>
              <a:round/>
              <a:headEnd/>
              <a:tailEnd/>
            </a:ln>
            <a:effectLst/>
          </p:spPr>
          <p:txBody>
            <a:bodyPr wrap="none" lIns="92075" tIns="46038" rIns="92075" bIns="46038" anchorCtr="1"/>
            <a:lstStyle/>
            <a:p>
              <a:endParaRPr lang="en-US"/>
            </a:p>
          </p:txBody>
        </p:sp>
        <p:sp>
          <p:nvSpPr>
            <p:cNvPr id="412690" name="Freeform 18"/>
            <p:cNvSpPr>
              <a:spLocks/>
            </p:cNvSpPr>
            <p:nvPr/>
          </p:nvSpPr>
          <p:spPr bwMode="gray">
            <a:xfrm>
              <a:off x="1641" y="3070"/>
              <a:ext cx="256" cy="252"/>
            </a:xfrm>
            <a:custGeom>
              <a:avLst/>
              <a:gdLst/>
              <a:ahLst/>
              <a:cxnLst>
                <a:cxn ang="0">
                  <a:pos x="139" y="0"/>
                </a:cxn>
                <a:cxn ang="0">
                  <a:pos x="0" y="215"/>
                </a:cxn>
                <a:cxn ang="0">
                  <a:pos x="28" y="238"/>
                </a:cxn>
                <a:cxn ang="0">
                  <a:pos x="211" y="65"/>
                </a:cxn>
                <a:cxn ang="0">
                  <a:pos x="139" y="0"/>
                </a:cxn>
              </a:cxnLst>
              <a:rect l="0" t="0" r="r" b="b"/>
              <a:pathLst>
                <a:path w="212" h="239">
                  <a:moveTo>
                    <a:pt x="139" y="0"/>
                  </a:moveTo>
                  <a:lnTo>
                    <a:pt x="0" y="215"/>
                  </a:lnTo>
                  <a:lnTo>
                    <a:pt x="28" y="238"/>
                  </a:lnTo>
                  <a:lnTo>
                    <a:pt x="211" y="65"/>
                  </a:lnTo>
                  <a:lnTo>
                    <a:pt x="139" y="0"/>
                  </a:lnTo>
                </a:path>
              </a:pathLst>
            </a:custGeom>
            <a:solidFill>
              <a:srgbClr val="D3EAF8"/>
            </a:solidFill>
            <a:ln w="25400" cap="flat" cmpd="sng">
              <a:solidFill>
                <a:schemeClr val="bg2"/>
              </a:solidFill>
              <a:prstDash val="solid"/>
              <a:round/>
              <a:headEnd/>
              <a:tailEnd/>
            </a:ln>
            <a:effectLst/>
          </p:spPr>
          <p:txBody>
            <a:bodyPr wrap="none" lIns="92075" tIns="46038" rIns="92075" bIns="46038" anchorCtr="1"/>
            <a:lstStyle/>
            <a:p>
              <a:endParaRPr lang="en-US"/>
            </a:p>
          </p:txBody>
        </p:sp>
        <p:sp>
          <p:nvSpPr>
            <p:cNvPr id="412691" name="Freeform 19"/>
            <p:cNvSpPr>
              <a:spLocks/>
            </p:cNvSpPr>
            <p:nvPr/>
          </p:nvSpPr>
          <p:spPr bwMode="gray">
            <a:xfrm>
              <a:off x="1676" y="3140"/>
              <a:ext cx="293" cy="217"/>
            </a:xfrm>
            <a:custGeom>
              <a:avLst/>
              <a:gdLst/>
              <a:ahLst/>
              <a:cxnLst>
                <a:cxn ang="0">
                  <a:pos x="186" y="0"/>
                </a:cxn>
                <a:cxn ang="0">
                  <a:pos x="0" y="175"/>
                </a:cxn>
                <a:cxn ang="0">
                  <a:pos x="21" y="204"/>
                </a:cxn>
                <a:cxn ang="0">
                  <a:pos x="241" y="80"/>
                </a:cxn>
                <a:cxn ang="0">
                  <a:pos x="186" y="0"/>
                </a:cxn>
              </a:cxnLst>
              <a:rect l="0" t="0" r="r" b="b"/>
              <a:pathLst>
                <a:path w="242" h="205">
                  <a:moveTo>
                    <a:pt x="186" y="0"/>
                  </a:moveTo>
                  <a:lnTo>
                    <a:pt x="0" y="175"/>
                  </a:lnTo>
                  <a:lnTo>
                    <a:pt x="21" y="204"/>
                  </a:lnTo>
                  <a:lnTo>
                    <a:pt x="241" y="80"/>
                  </a:lnTo>
                  <a:lnTo>
                    <a:pt x="186" y="0"/>
                  </a:lnTo>
                </a:path>
              </a:pathLst>
            </a:custGeom>
            <a:solidFill>
              <a:srgbClr val="D3EAF8"/>
            </a:solidFill>
            <a:ln w="25400" cap="flat" cmpd="sng">
              <a:solidFill>
                <a:schemeClr val="bg2"/>
              </a:solidFill>
              <a:prstDash val="solid"/>
              <a:round/>
              <a:headEnd/>
              <a:tailEnd/>
            </a:ln>
            <a:effectLst/>
          </p:spPr>
          <p:txBody>
            <a:bodyPr wrap="none" lIns="92075" tIns="46038" rIns="92075" bIns="46038" anchorCtr="1"/>
            <a:lstStyle/>
            <a:p>
              <a:endParaRPr lang="en-US"/>
            </a:p>
          </p:txBody>
        </p:sp>
        <p:sp>
          <p:nvSpPr>
            <p:cNvPr id="412692" name="Freeform 20"/>
            <p:cNvSpPr>
              <a:spLocks/>
            </p:cNvSpPr>
            <p:nvPr/>
          </p:nvSpPr>
          <p:spPr bwMode="gray">
            <a:xfrm>
              <a:off x="1709" y="3240"/>
              <a:ext cx="319" cy="175"/>
            </a:xfrm>
            <a:custGeom>
              <a:avLst/>
              <a:gdLst/>
              <a:ahLst/>
              <a:cxnLst>
                <a:cxn ang="0">
                  <a:pos x="224" y="0"/>
                </a:cxn>
                <a:cxn ang="0">
                  <a:pos x="0" y="125"/>
                </a:cxn>
                <a:cxn ang="0">
                  <a:pos x="15" y="165"/>
                </a:cxn>
                <a:cxn ang="0">
                  <a:pos x="263" y="103"/>
                </a:cxn>
                <a:cxn ang="0">
                  <a:pos x="224" y="0"/>
                </a:cxn>
              </a:cxnLst>
              <a:rect l="0" t="0" r="r" b="b"/>
              <a:pathLst>
                <a:path w="264" h="166">
                  <a:moveTo>
                    <a:pt x="224" y="0"/>
                  </a:moveTo>
                  <a:lnTo>
                    <a:pt x="0" y="125"/>
                  </a:lnTo>
                  <a:lnTo>
                    <a:pt x="15" y="165"/>
                  </a:lnTo>
                  <a:lnTo>
                    <a:pt x="263" y="103"/>
                  </a:lnTo>
                  <a:lnTo>
                    <a:pt x="224" y="0"/>
                  </a:lnTo>
                </a:path>
              </a:pathLst>
            </a:custGeom>
            <a:solidFill>
              <a:srgbClr val="D3EAF8"/>
            </a:solidFill>
            <a:ln w="25400" cap="flat" cmpd="sng">
              <a:solidFill>
                <a:schemeClr val="bg2"/>
              </a:solidFill>
              <a:prstDash val="solid"/>
              <a:round/>
              <a:headEnd/>
              <a:tailEnd/>
            </a:ln>
            <a:effectLst/>
          </p:spPr>
          <p:txBody>
            <a:bodyPr wrap="none" lIns="92075" tIns="46038" rIns="92075" bIns="46038" anchorCtr="1"/>
            <a:lstStyle/>
            <a:p>
              <a:endParaRPr lang="en-US"/>
            </a:p>
          </p:txBody>
        </p:sp>
        <p:sp>
          <p:nvSpPr>
            <p:cNvPr id="412693" name="Freeform 21"/>
            <p:cNvSpPr>
              <a:spLocks/>
            </p:cNvSpPr>
            <p:nvPr/>
          </p:nvSpPr>
          <p:spPr bwMode="gray">
            <a:xfrm>
              <a:off x="1552" y="2996"/>
              <a:ext cx="138" cy="277"/>
            </a:xfrm>
            <a:custGeom>
              <a:avLst/>
              <a:gdLst/>
              <a:ahLst/>
              <a:cxnLst>
                <a:cxn ang="0">
                  <a:pos x="18" y="0"/>
                </a:cxn>
                <a:cxn ang="0">
                  <a:pos x="0" y="255"/>
                </a:cxn>
                <a:cxn ang="0">
                  <a:pos x="36" y="262"/>
                </a:cxn>
                <a:cxn ang="0">
                  <a:pos x="113" y="22"/>
                </a:cxn>
                <a:cxn ang="0">
                  <a:pos x="18" y="0"/>
                </a:cxn>
              </a:cxnLst>
              <a:rect l="0" t="0" r="r" b="b"/>
              <a:pathLst>
                <a:path w="114" h="263">
                  <a:moveTo>
                    <a:pt x="18" y="0"/>
                  </a:moveTo>
                  <a:lnTo>
                    <a:pt x="0" y="255"/>
                  </a:lnTo>
                  <a:lnTo>
                    <a:pt x="36" y="262"/>
                  </a:lnTo>
                  <a:lnTo>
                    <a:pt x="113" y="22"/>
                  </a:lnTo>
                  <a:lnTo>
                    <a:pt x="18" y="0"/>
                  </a:lnTo>
                </a:path>
              </a:pathLst>
            </a:custGeom>
            <a:solidFill>
              <a:srgbClr val="D3EAF8"/>
            </a:solidFill>
            <a:ln w="25400" cap="flat" cmpd="sng">
              <a:solidFill>
                <a:schemeClr val="bg2"/>
              </a:solidFill>
              <a:prstDash val="solid"/>
              <a:round/>
              <a:headEnd/>
              <a:tailEnd/>
            </a:ln>
            <a:effectLst/>
          </p:spPr>
          <p:txBody>
            <a:bodyPr wrap="none" lIns="92075" tIns="46038" rIns="92075" bIns="46038" anchorCtr="1"/>
            <a:lstStyle/>
            <a:p>
              <a:endParaRPr lang="en-US"/>
            </a:p>
          </p:txBody>
        </p:sp>
        <p:sp>
          <p:nvSpPr>
            <p:cNvPr id="412694" name="Rectangle 22"/>
            <p:cNvSpPr>
              <a:spLocks noChangeArrowheads="1"/>
            </p:cNvSpPr>
            <p:nvPr/>
          </p:nvSpPr>
          <p:spPr bwMode="gray">
            <a:xfrm>
              <a:off x="1278" y="3332"/>
              <a:ext cx="544" cy="225"/>
            </a:xfrm>
            <a:prstGeom prst="rect">
              <a:avLst/>
            </a:prstGeom>
            <a:noFill/>
            <a:ln w="9525">
              <a:noFill/>
              <a:miter lim="800000"/>
              <a:headEnd/>
              <a:tailEnd/>
            </a:ln>
            <a:effectLst/>
          </p:spPr>
          <p:txBody>
            <a:bodyPr lIns="82550" tIns="41275" rIns="82550" bIns="41275">
              <a:spAutoFit/>
            </a:bodyPr>
            <a:lstStyle/>
            <a:p>
              <a:pPr algn="l" defTabSz="822325" eaLnBrk="0" hangingPunct="0">
                <a:spcBef>
                  <a:spcPct val="50000"/>
                </a:spcBef>
                <a:buClrTx/>
                <a:buFontTx/>
                <a:buNone/>
              </a:pPr>
              <a:r>
                <a:rPr lang="en-US" sz="1800" b="1">
                  <a:solidFill>
                    <a:schemeClr val="tx1"/>
                  </a:solidFill>
                  <a:latin typeface="Arial" pitchFamily="34" charset="0"/>
                </a:rPr>
                <a:t>Undo</a:t>
              </a:r>
            </a:p>
          </p:txBody>
        </p:sp>
      </p:grpSp>
      <p:sp>
        <p:nvSpPr>
          <p:cNvPr id="412695" name="Line 23"/>
          <p:cNvSpPr>
            <a:spLocks noChangeShapeType="1"/>
          </p:cNvSpPr>
          <p:nvPr/>
        </p:nvSpPr>
        <p:spPr bwMode="auto">
          <a:xfrm flipH="1" flipV="1">
            <a:off x="3468688" y="5392738"/>
            <a:ext cx="1568450" cy="0"/>
          </a:xfrm>
          <a:prstGeom prst="line">
            <a:avLst/>
          </a:prstGeom>
          <a:noFill/>
          <a:ln w="28575" cap="rnd">
            <a:solidFill>
              <a:schemeClr val="tx1"/>
            </a:solidFill>
            <a:round/>
            <a:headEnd/>
            <a:tailEnd type="triangle" w="sm" len="sm"/>
          </a:ln>
          <a:effectLst/>
        </p:spPr>
        <p:txBody>
          <a:bodyPr/>
          <a:lstStyle/>
          <a:p>
            <a:endParaRPr lang="en-US"/>
          </a:p>
        </p:txBody>
      </p:sp>
      <p:sp>
        <p:nvSpPr>
          <p:cNvPr id="412696" name="Rectangle 24"/>
          <p:cNvSpPr>
            <a:spLocks noChangeArrowheads="1"/>
          </p:cNvSpPr>
          <p:nvPr/>
        </p:nvSpPr>
        <p:spPr bwMode="blackWhite">
          <a:xfrm>
            <a:off x="5060950" y="1409700"/>
            <a:ext cx="3454400" cy="1827213"/>
          </a:xfrm>
          <a:prstGeom prst="rect">
            <a:avLst/>
          </a:prstGeom>
          <a:solidFill>
            <a:srgbClr val="99CCCC"/>
          </a:solidFill>
          <a:ln w="25400">
            <a:solidFill>
              <a:schemeClr val="bg2"/>
            </a:solidFill>
            <a:miter lim="800000"/>
            <a:headEnd/>
            <a:tailEnd/>
          </a:ln>
          <a:effectLst/>
        </p:spPr>
        <p:txBody>
          <a:bodyPr wrap="none" lIns="92075" tIns="46038" rIns="92075" bIns="46038" anchorCtr="1"/>
          <a:lstStyle/>
          <a:p>
            <a:pPr algn="l" defTabSz="822325" eaLnBrk="0" hangingPunct="0">
              <a:lnSpc>
                <a:spcPct val="80000"/>
              </a:lnSpc>
              <a:spcBef>
                <a:spcPct val="50000"/>
              </a:spcBef>
              <a:buClrTx/>
              <a:buFontTx/>
              <a:buNone/>
            </a:pPr>
            <a:r>
              <a:rPr lang="en-US" sz="1800" b="1">
                <a:solidFill>
                  <a:schemeClr val="bg2"/>
                </a:solidFill>
                <a:latin typeface="Arial" pitchFamily="34" charset="0"/>
              </a:rPr>
              <a:t>Instance</a:t>
            </a:r>
          </a:p>
        </p:txBody>
      </p:sp>
      <p:grpSp>
        <p:nvGrpSpPr>
          <p:cNvPr id="412697" name="Group 25"/>
          <p:cNvGrpSpPr>
            <a:grpSpLocks/>
          </p:cNvGrpSpPr>
          <p:nvPr/>
        </p:nvGrpSpPr>
        <p:grpSpPr bwMode="auto">
          <a:xfrm>
            <a:off x="5340350" y="2476500"/>
            <a:ext cx="2895600" cy="685800"/>
            <a:chOff x="3294" y="1596"/>
            <a:chExt cx="1824" cy="432"/>
          </a:xfrm>
        </p:grpSpPr>
        <p:sp>
          <p:nvSpPr>
            <p:cNvPr id="412698" name="Oval 26"/>
            <p:cNvSpPr>
              <a:spLocks noChangeArrowheads="1"/>
            </p:cNvSpPr>
            <p:nvPr/>
          </p:nvSpPr>
          <p:spPr bwMode="blackWhite">
            <a:xfrm>
              <a:off x="4206" y="1596"/>
              <a:ext cx="912" cy="432"/>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sz="1400" b="1">
                <a:solidFill>
                  <a:schemeClr val="bg2"/>
                </a:solidFill>
                <a:latin typeface="Arial" pitchFamily="34" charset="0"/>
              </a:endParaRPr>
            </a:p>
          </p:txBody>
        </p:sp>
        <p:sp>
          <p:nvSpPr>
            <p:cNvPr id="412699" name="Oval 27"/>
            <p:cNvSpPr>
              <a:spLocks noChangeArrowheads="1"/>
            </p:cNvSpPr>
            <p:nvPr/>
          </p:nvSpPr>
          <p:spPr bwMode="blackWhite">
            <a:xfrm>
              <a:off x="4054" y="1596"/>
              <a:ext cx="912" cy="432"/>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sz="1400" b="1">
                <a:solidFill>
                  <a:schemeClr val="bg2"/>
                </a:solidFill>
                <a:latin typeface="Arial" pitchFamily="34" charset="0"/>
              </a:endParaRPr>
            </a:p>
          </p:txBody>
        </p:sp>
        <p:sp>
          <p:nvSpPr>
            <p:cNvPr id="412700" name="Oval 28"/>
            <p:cNvSpPr>
              <a:spLocks noChangeArrowheads="1"/>
            </p:cNvSpPr>
            <p:nvPr/>
          </p:nvSpPr>
          <p:spPr bwMode="blackWhite">
            <a:xfrm>
              <a:off x="3902" y="1596"/>
              <a:ext cx="912" cy="432"/>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sz="1400" b="1">
                <a:solidFill>
                  <a:schemeClr val="bg2"/>
                </a:solidFill>
                <a:latin typeface="Arial" pitchFamily="34" charset="0"/>
              </a:endParaRPr>
            </a:p>
          </p:txBody>
        </p:sp>
        <p:sp>
          <p:nvSpPr>
            <p:cNvPr id="412701" name="Oval 29"/>
            <p:cNvSpPr>
              <a:spLocks noChangeArrowheads="1"/>
            </p:cNvSpPr>
            <p:nvPr/>
          </p:nvSpPr>
          <p:spPr bwMode="blackWhite">
            <a:xfrm>
              <a:off x="3750" y="1596"/>
              <a:ext cx="912" cy="432"/>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sz="1400" b="1">
                <a:solidFill>
                  <a:schemeClr val="bg2"/>
                </a:solidFill>
                <a:latin typeface="Arial" pitchFamily="34" charset="0"/>
              </a:endParaRPr>
            </a:p>
          </p:txBody>
        </p:sp>
        <p:sp>
          <p:nvSpPr>
            <p:cNvPr id="412702" name="Oval 30"/>
            <p:cNvSpPr>
              <a:spLocks noChangeArrowheads="1"/>
            </p:cNvSpPr>
            <p:nvPr/>
          </p:nvSpPr>
          <p:spPr bwMode="blackWhite">
            <a:xfrm>
              <a:off x="3598" y="1596"/>
              <a:ext cx="912" cy="432"/>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sz="1400" b="1">
                <a:solidFill>
                  <a:schemeClr val="bg2"/>
                </a:solidFill>
                <a:latin typeface="Arial" pitchFamily="34" charset="0"/>
              </a:endParaRPr>
            </a:p>
          </p:txBody>
        </p:sp>
        <p:sp>
          <p:nvSpPr>
            <p:cNvPr id="412703" name="Oval 31"/>
            <p:cNvSpPr>
              <a:spLocks noChangeArrowheads="1"/>
            </p:cNvSpPr>
            <p:nvPr/>
          </p:nvSpPr>
          <p:spPr bwMode="blackWhite">
            <a:xfrm>
              <a:off x="3446" y="1596"/>
              <a:ext cx="912" cy="432"/>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sz="1400" b="1">
                <a:solidFill>
                  <a:schemeClr val="bg2"/>
                </a:solidFill>
                <a:latin typeface="Arial" pitchFamily="34" charset="0"/>
              </a:endParaRPr>
            </a:p>
          </p:txBody>
        </p:sp>
        <p:sp>
          <p:nvSpPr>
            <p:cNvPr id="412704" name="Oval 32"/>
            <p:cNvSpPr>
              <a:spLocks noChangeArrowheads="1"/>
            </p:cNvSpPr>
            <p:nvPr/>
          </p:nvSpPr>
          <p:spPr bwMode="blackWhite">
            <a:xfrm>
              <a:off x="3294" y="1596"/>
              <a:ext cx="912" cy="432"/>
            </a:xfrm>
            <a:prstGeom prst="ellipse">
              <a:avLst/>
            </a:prstGeom>
            <a:solidFill>
              <a:srgbClr val="FFFFCC"/>
            </a:solidFill>
            <a:ln w="25400">
              <a:solidFill>
                <a:schemeClr val="bg2"/>
              </a:solidFill>
              <a:round/>
              <a:headEnd/>
              <a:tailEnd/>
            </a:ln>
            <a:effectLst/>
          </p:spPr>
          <p:txBody>
            <a:bodyPr wrap="none" lIns="55563" tIns="26988" rIns="55563" bIns="26988" anchor="b"/>
            <a:lstStyle/>
            <a:p>
              <a:pPr defTabSz="296863" eaLnBrk="0" hangingPunct="0">
                <a:lnSpc>
                  <a:spcPct val="80000"/>
                </a:lnSpc>
                <a:spcBef>
                  <a:spcPct val="0"/>
                </a:spcBef>
                <a:buClrTx/>
                <a:buFontTx/>
                <a:buNone/>
              </a:pPr>
              <a:r>
                <a:rPr lang="en-US" sz="1600" b="1">
                  <a:solidFill>
                    <a:schemeClr val="bg2"/>
                  </a:solidFill>
                  <a:latin typeface="Arial" pitchFamily="34" charset="0"/>
                </a:rPr>
                <a:t>Background</a:t>
              </a:r>
            </a:p>
            <a:p>
              <a:pPr defTabSz="296863" eaLnBrk="0" hangingPunct="0">
                <a:lnSpc>
                  <a:spcPct val="80000"/>
                </a:lnSpc>
                <a:spcBef>
                  <a:spcPct val="0"/>
                </a:spcBef>
                <a:buClrTx/>
                <a:buFontTx/>
                <a:buNone/>
              </a:pPr>
              <a:r>
                <a:rPr lang="en-US" sz="1600" b="1">
                  <a:solidFill>
                    <a:schemeClr val="bg2"/>
                  </a:solidFill>
                  <a:latin typeface="Arial" pitchFamily="34" charset="0"/>
                </a:rPr>
                <a:t>processes</a:t>
              </a:r>
            </a:p>
          </p:txBody>
        </p:sp>
      </p:grpSp>
      <p:grpSp>
        <p:nvGrpSpPr>
          <p:cNvPr id="412705" name="Group 33"/>
          <p:cNvGrpSpPr>
            <a:grpSpLocks/>
          </p:cNvGrpSpPr>
          <p:nvPr/>
        </p:nvGrpSpPr>
        <p:grpSpPr bwMode="auto">
          <a:xfrm>
            <a:off x="5537200" y="1766888"/>
            <a:ext cx="2501900" cy="552450"/>
            <a:chOff x="1758" y="1340"/>
            <a:chExt cx="2255" cy="543"/>
          </a:xfrm>
        </p:grpSpPr>
        <p:sp>
          <p:nvSpPr>
            <p:cNvPr id="412706" name="AutoShape 34"/>
            <p:cNvSpPr>
              <a:spLocks noChangeArrowheads="1"/>
            </p:cNvSpPr>
            <p:nvPr/>
          </p:nvSpPr>
          <p:spPr bwMode="blackWhite">
            <a:xfrm>
              <a:off x="1758" y="1340"/>
              <a:ext cx="2255" cy="543"/>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800" b="1">
                <a:solidFill>
                  <a:schemeClr val="tx1"/>
                </a:solidFill>
                <a:latin typeface="Arial" pitchFamily="34" charset="0"/>
              </a:endParaRPr>
            </a:p>
          </p:txBody>
        </p:sp>
        <p:sp>
          <p:nvSpPr>
            <p:cNvPr id="412707" name="Text Box 35"/>
            <p:cNvSpPr txBox="1">
              <a:spLocks noChangeArrowheads="1"/>
            </p:cNvSpPr>
            <p:nvPr/>
          </p:nvSpPr>
          <p:spPr bwMode="blackWhite">
            <a:xfrm>
              <a:off x="2581" y="1365"/>
              <a:ext cx="612" cy="360"/>
            </a:xfrm>
            <a:prstGeom prst="rect">
              <a:avLst/>
            </a:prstGeom>
            <a:solidFill>
              <a:srgbClr val="99CC00"/>
            </a:solidFill>
            <a:ln w="28575">
              <a:noFill/>
              <a:miter lim="800000"/>
              <a:headEnd type="none" w="sm" len="sm"/>
              <a:tailEnd type="none" w="sm" len="sm"/>
            </a:ln>
            <a:effectLst/>
          </p:spPr>
          <p:txBody>
            <a:bodyPr wrap="none">
              <a:spAutoFit/>
            </a:bodyPr>
            <a:lstStyle/>
            <a:p>
              <a:pPr defTabSz="228600"/>
              <a:r>
                <a:rPr lang="en-US" sz="1800" b="1">
                  <a:solidFill>
                    <a:schemeClr val="tx1"/>
                  </a:solidFill>
                  <a:latin typeface="Arial" pitchFamily="34" charset="0"/>
                </a:rPr>
                <a:t>SGA</a:t>
              </a:r>
            </a:p>
          </p:txBody>
        </p:sp>
      </p:grpSp>
      <p:grpSp>
        <p:nvGrpSpPr>
          <p:cNvPr id="412708" name="Group 36"/>
          <p:cNvGrpSpPr>
            <a:grpSpLocks/>
          </p:cNvGrpSpPr>
          <p:nvPr/>
        </p:nvGrpSpPr>
        <p:grpSpPr bwMode="auto">
          <a:xfrm flipH="1">
            <a:off x="6711950" y="3232150"/>
            <a:ext cx="152400" cy="312738"/>
            <a:chOff x="3289" y="2566"/>
            <a:chExt cx="96" cy="243"/>
          </a:xfrm>
        </p:grpSpPr>
        <p:sp>
          <p:nvSpPr>
            <p:cNvPr id="412709" name="Line 37"/>
            <p:cNvSpPr>
              <a:spLocks noChangeShapeType="1"/>
            </p:cNvSpPr>
            <p:nvPr/>
          </p:nvSpPr>
          <p:spPr bwMode="auto">
            <a:xfrm>
              <a:off x="3289" y="2575"/>
              <a:ext cx="0" cy="231"/>
            </a:xfrm>
            <a:prstGeom prst="line">
              <a:avLst/>
            </a:prstGeom>
            <a:noFill/>
            <a:ln w="28575">
              <a:solidFill>
                <a:schemeClr val="tx1"/>
              </a:solidFill>
              <a:round/>
              <a:headEnd type="none" w="sm" len="sm"/>
              <a:tailEnd type="triangle" w="sm" len="sm"/>
            </a:ln>
            <a:effectLst/>
          </p:spPr>
          <p:txBody>
            <a:bodyPr/>
            <a:lstStyle/>
            <a:p>
              <a:endParaRPr lang="en-US"/>
            </a:p>
          </p:txBody>
        </p:sp>
        <p:sp>
          <p:nvSpPr>
            <p:cNvPr id="412710" name="Line 38"/>
            <p:cNvSpPr>
              <a:spLocks noChangeShapeType="1"/>
            </p:cNvSpPr>
            <p:nvPr/>
          </p:nvSpPr>
          <p:spPr bwMode="auto">
            <a:xfrm flipV="1">
              <a:off x="3385" y="2566"/>
              <a:ext cx="0" cy="243"/>
            </a:xfrm>
            <a:prstGeom prst="line">
              <a:avLst/>
            </a:prstGeom>
            <a:noFill/>
            <a:ln w="28575">
              <a:solidFill>
                <a:schemeClr val="tx1"/>
              </a:solidFill>
              <a:round/>
              <a:headEnd type="none" w="sm" len="sm"/>
              <a:tailEnd type="triangle" w="sm" len="sm"/>
            </a:ln>
            <a:effectLst/>
          </p:spPr>
          <p:txBody>
            <a:bodyPr/>
            <a:lstStyle/>
            <a:p>
              <a:endParaRPr lang="en-US"/>
            </a:p>
          </p:txBody>
        </p:sp>
      </p:grpSp>
      <p:sp>
        <p:nvSpPr>
          <p:cNvPr id="412711" name="Rectangle 39"/>
          <p:cNvSpPr>
            <a:spLocks noChangeArrowheads="1"/>
          </p:cNvSpPr>
          <p:nvPr/>
        </p:nvSpPr>
        <p:spPr bwMode="blackWhite">
          <a:xfrm>
            <a:off x="5067300" y="3562350"/>
            <a:ext cx="3449638" cy="2705100"/>
          </a:xfrm>
          <a:prstGeom prst="rect">
            <a:avLst/>
          </a:prstGeom>
          <a:solidFill>
            <a:schemeClr val="accent1"/>
          </a:solidFill>
          <a:ln w="28575">
            <a:solidFill>
              <a:schemeClr val="tx1"/>
            </a:solidFill>
            <a:miter lim="800000"/>
            <a:headEnd/>
            <a:tailEnd/>
          </a:ln>
          <a:effectLst/>
        </p:spPr>
        <p:txBody>
          <a:bodyPr wrap="none" lIns="92075" tIns="46038" rIns="92075" bIns="46038"/>
          <a:lstStyle/>
          <a:p>
            <a:pPr defTabSz="1041400" eaLnBrk="0" hangingPunct="0">
              <a:lnSpc>
                <a:spcPct val="85000"/>
              </a:lnSpc>
              <a:spcBef>
                <a:spcPct val="50000"/>
              </a:spcBef>
              <a:buClrTx/>
              <a:buFontTx/>
              <a:buNone/>
            </a:pPr>
            <a:r>
              <a:rPr lang="en-US" sz="1400" b="1">
                <a:solidFill>
                  <a:schemeClr val="bg2"/>
                </a:solidFill>
                <a:latin typeface="Arial" pitchFamily="34" charset="0"/>
              </a:rPr>
              <a:t>Database</a:t>
            </a:r>
          </a:p>
        </p:txBody>
      </p:sp>
      <p:sp>
        <p:nvSpPr>
          <p:cNvPr id="412712" name="Rectangle 40"/>
          <p:cNvSpPr>
            <a:spLocks noChangeArrowheads="1"/>
          </p:cNvSpPr>
          <p:nvPr/>
        </p:nvSpPr>
        <p:spPr bwMode="blackWhite">
          <a:xfrm>
            <a:off x="7327900" y="3906838"/>
            <a:ext cx="1066800" cy="2284412"/>
          </a:xfrm>
          <a:prstGeom prst="rect">
            <a:avLst/>
          </a:prstGeom>
          <a:solidFill>
            <a:srgbClr val="99CC00"/>
          </a:solidFill>
          <a:ln w="28575">
            <a:solidFill>
              <a:schemeClr val="tx1"/>
            </a:solidFill>
            <a:miter lim="800000"/>
            <a:headEnd/>
            <a:tailEnd/>
          </a:ln>
          <a:effectLst/>
        </p:spPr>
        <p:txBody>
          <a:bodyPr wrap="none" lIns="92075" tIns="46038" rIns="92075" bIns="46038"/>
          <a:lstStyle/>
          <a:p>
            <a:endParaRPr lang="en-US"/>
          </a:p>
        </p:txBody>
      </p:sp>
      <p:sp>
        <p:nvSpPr>
          <p:cNvPr id="412713" name="Rectangle 41"/>
          <p:cNvSpPr>
            <a:spLocks noChangeArrowheads="1"/>
          </p:cNvSpPr>
          <p:nvPr/>
        </p:nvSpPr>
        <p:spPr bwMode="blackWhite">
          <a:xfrm>
            <a:off x="6273800" y="3906838"/>
            <a:ext cx="914400" cy="2284412"/>
          </a:xfrm>
          <a:prstGeom prst="rect">
            <a:avLst/>
          </a:prstGeom>
          <a:solidFill>
            <a:schemeClr val="accent1"/>
          </a:solidFill>
          <a:ln w="28575">
            <a:solidFill>
              <a:schemeClr val="tx1"/>
            </a:solidFill>
            <a:miter lim="800000"/>
            <a:headEnd/>
            <a:tailEnd/>
          </a:ln>
          <a:effectLst/>
        </p:spPr>
        <p:txBody>
          <a:bodyPr wrap="none" lIns="92075" tIns="46038" rIns="92075" bIns="46038"/>
          <a:lstStyle/>
          <a:p>
            <a:endParaRPr lang="en-US"/>
          </a:p>
        </p:txBody>
      </p:sp>
      <p:sp>
        <p:nvSpPr>
          <p:cNvPr id="412714" name="Rectangle 42"/>
          <p:cNvSpPr>
            <a:spLocks noChangeArrowheads="1"/>
          </p:cNvSpPr>
          <p:nvPr/>
        </p:nvSpPr>
        <p:spPr bwMode="blackWhite">
          <a:xfrm>
            <a:off x="5222875" y="3906838"/>
            <a:ext cx="914400" cy="2284412"/>
          </a:xfrm>
          <a:prstGeom prst="rect">
            <a:avLst/>
          </a:prstGeom>
          <a:solidFill>
            <a:srgbClr val="666699"/>
          </a:solidFill>
          <a:ln w="28575">
            <a:solidFill>
              <a:schemeClr val="tx1"/>
            </a:solidFill>
            <a:miter lim="800000"/>
            <a:headEnd/>
            <a:tailEnd/>
          </a:ln>
          <a:effectLst/>
        </p:spPr>
        <p:txBody>
          <a:bodyPr wrap="none" lIns="92075" tIns="46038" rIns="92075" bIns="46038"/>
          <a:lstStyle/>
          <a:p>
            <a:endParaRPr lang="en-US"/>
          </a:p>
        </p:txBody>
      </p:sp>
      <p:grpSp>
        <p:nvGrpSpPr>
          <p:cNvPr id="412715" name="Group 43"/>
          <p:cNvGrpSpPr>
            <a:grpSpLocks/>
          </p:cNvGrpSpPr>
          <p:nvPr/>
        </p:nvGrpSpPr>
        <p:grpSpPr bwMode="auto">
          <a:xfrm>
            <a:off x="5267325" y="4021138"/>
            <a:ext cx="812800" cy="1905000"/>
            <a:chOff x="1436" y="2784"/>
            <a:chExt cx="440" cy="914"/>
          </a:xfrm>
        </p:grpSpPr>
        <p:grpSp>
          <p:nvGrpSpPr>
            <p:cNvPr id="412716" name="Group 44"/>
            <p:cNvGrpSpPr>
              <a:grpSpLocks/>
            </p:cNvGrpSpPr>
            <p:nvPr/>
          </p:nvGrpSpPr>
          <p:grpSpPr bwMode="auto">
            <a:xfrm>
              <a:off x="1436" y="3360"/>
              <a:ext cx="436" cy="338"/>
              <a:chOff x="2128" y="3492"/>
              <a:chExt cx="532" cy="412"/>
            </a:xfrm>
          </p:grpSpPr>
          <p:sp>
            <p:nvSpPr>
              <p:cNvPr id="412717" name="Rectangle 45"/>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18" name="Oval 46"/>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19" name="Oval 47"/>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12720" name="Group 48"/>
            <p:cNvGrpSpPr>
              <a:grpSpLocks/>
            </p:cNvGrpSpPr>
            <p:nvPr/>
          </p:nvGrpSpPr>
          <p:grpSpPr bwMode="auto">
            <a:xfrm>
              <a:off x="1440" y="3080"/>
              <a:ext cx="436" cy="338"/>
              <a:chOff x="2128" y="3090"/>
              <a:chExt cx="532" cy="412"/>
            </a:xfrm>
          </p:grpSpPr>
          <p:sp>
            <p:nvSpPr>
              <p:cNvPr id="412721" name="Rectangle 49"/>
              <p:cNvSpPr>
                <a:spLocks noChangeArrowheads="1"/>
              </p:cNvSpPr>
              <p:nvPr/>
            </p:nvSpPr>
            <p:spPr bwMode="gray">
              <a:xfrm>
                <a:off x="2128" y="3174"/>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22" name="Oval 50"/>
              <p:cNvSpPr>
                <a:spLocks noChangeArrowheads="1"/>
              </p:cNvSpPr>
              <p:nvPr/>
            </p:nvSpPr>
            <p:spPr bwMode="gray">
              <a:xfrm>
                <a:off x="2128" y="3090"/>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23" name="Oval 51"/>
              <p:cNvSpPr>
                <a:spLocks noChangeArrowheads="1"/>
              </p:cNvSpPr>
              <p:nvPr/>
            </p:nvSpPr>
            <p:spPr bwMode="gray">
              <a:xfrm>
                <a:off x="2128" y="3344"/>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12724" name="Group 52"/>
            <p:cNvGrpSpPr>
              <a:grpSpLocks/>
            </p:cNvGrpSpPr>
            <p:nvPr/>
          </p:nvGrpSpPr>
          <p:grpSpPr bwMode="auto">
            <a:xfrm>
              <a:off x="1440" y="2784"/>
              <a:ext cx="436" cy="338"/>
              <a:chOff x="2128" y="2685"/>
              <a:chExt cx="532" cy="412"/>
            </a:xfrm>
          </p:grpSpPr>
          <p:sp>
            <p:nvSpPr>
              <p:cNvPr id="412725" name="Rectangle 53"/>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26" name="Oval 54"/>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27" name="Oval 55"/>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12728" name="Rectangle 56"/>
          <p:cNvSpPr>
            <a:spLocks noChangeArrowheads="1"/>
          </p:cNvSpPr>
          <p:nvPr/>
        </p:nvSpPr>
        <p:spPr bwMode="auto">
          <a:xfrm>
            <a:off x="5083175" y="5921375"/>
            <a:ext cx="1168400" cy="295275"/>
          </a:xfrm>
          <a:prstGeom prst="rect">
            <a:avLst/>
          </a:prstGeom>
          <a:noFill/>
          <a:ln w="9525">
            <a:noFill/>
            <a:miter lim="800000"/>
            <a:headEnd/>
            <a:tailEnd/>
          </a:ln>
          <a:effectLst/>
        </p:spPr>
        <p:txBody>
          <a:bodyPr wrap="none" lIns="103188" tIns="52388" rIns="103188" bIns="52388"/>
          <a:lstStyle/>
          <a:p>
            <a:pPr defTabSz="1041400" eaLnBrk="0" hangingPunct="0">
              <a:lnSpc>
                <a:spcPct val="85000"/>
              </a:lnSpc>
              <a:spcBef>
                <a:spcPct val="50000"/>
              </a:spcBef>
              <a:buClrTx/>
              <a:buFontTx/>
              <a:buNone/>
            </a:pPr>
            <a:r>
              <a:rPr lang="en-US" sz="1400" b="1">
                <a:solidFill>
                  <a:schemeClr val="bg2"/>
                </a:solidFill>
                <a:latin typeface="Arial" pitchFamily="34" charset="0"/>
              </a:rPr>
              <a:t>Data files</a:t>
            </a:r>
          </a:p>
        </p:txBody>
      </p:sp>
      <p:sp>
        <p:nvSpPr>
          <p:cNvPr id="412729" name="Rectangle 57"/>
          <p:cNvSpPr>
            <a:spLocks noChangeArrowheads="1"/>
          </p:cNvSpPr>
          <p:nvPr/>
        </p:nvSpPr>
        <p:spPr bwMode="auto">
          <a:xfrm>
            <a:off x="7251700" y="5749925"/>
            <a:ext cx="1219200" cy="466725"/>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pitchFamily="34" charset="0"/>
              </a:rPr>
              <a:t>Redo log group</a:t>
            </a:r>
          </a:p>
        </p:txBody>
      </p:sp>
      <p:sp>
        <p:nvSpPr>
          <p:cNvPr id="412730" name="Rectangle 58"/>
          <p:cNvSpPr>
            <a:spLocks noChangeArrowheads="1"/>
          </p:cNvSpPr>
          <p:nvPr/>
        </p:nvSpPr>
        <p:spPr bwMode="auto">
          <a:xfrm>
            <a:off x="6219825" y="5749925"/>
            <a:ext cx="1019175" cy="466725"/>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pitchFamily="34" charset="0"/>
              </a:rPr>
              <a:t>Control files</a:t>
            </a:r>
          </a:p>
        </p:txBody>
      </p:sp>
      <p:grpSp>
        <p:nvGrpSpPr>
          <p:cNvPr id="412731" name="Group 59"/>
          <p:cNvGrpSpPr>
            <a:grpSpLocks/>
          </p:cNvGrpSpPr>
          <p:nvPr/>
        </p:nvGrpSpPr>
        <p:grpSpPr bwMode="auto">
          <a:xfrm>
            <a:off x="6340475" y="4021138"/>
            <a:ext cx="781050" cy="1408112"/>
            <a:chOff x="2593" y="2912"/>
            <a:chExt cx="436" cy="604"/>
          </a:xfrm>
        </p:grpSpPr>
        <p:grpSp>
          <p:nvGrpSpPr>
            <p:cNvPr id="412732" name="Group 60"/>
            <p:cNvGrpSpPr>
              <a:grpSpLocks/>
            </p:cNvGrpSpPr>
            <p:nvPr/>
          </p:nvGrpSpPr>
          <p:grpSpPr bwMode="auto">
            <a:xfrm>
              <a:off x="2593" y="3178"/>
              <a:ext cx="436" cy="338"/>
              <a:chOff x="2128" y="3492"/>
              <a:chExt cx="532" cy="412"/>
            </a:xfrm>
          </p:grpSpPr>
          <p:sp>
            <p:nvSpPr>
              <p:cNvPr id="412733" name="Rectangle 61"/>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34" name="Oval 62"/>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35" name="Oval 63"/>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12736" name="Group 64"/>
            <p:cNvGrpSpPr>
              <a:grpSpLocks/>
            </p:cNvGrpSpPr>
            <p:nvPr/>
          </p:nvGrpSpPr>
          <p:grpSpPr bwMode="auto">
            <a:xfrm>
              <a:off x="2593" y="2912"/>
              <a:ext cx="436" cy="338"/>
              <a:chOff x="2128" y="2685"/>
              <a:chExt cx="532" cy="412"/>
            </a:xfrm>
          </p:grpSpPr>
          <p:sp>
            <p:nvSpPr>
              <p:cNvPr id="412737" name="Rectangle 65"/>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38" name="Oval 66"/>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39" name="Oval 67"/>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grpSp>
        <p:nvGrpSpPr>
          <p:cNvPr id="412740" name="Group 68"/>
          <p:cNvGrpSpPr>
            <a:grpSpLocks/>
          </p:cNvGrpSpPr>
          <p:nvPr/>
        </p:nvGrpSpPr>
        <p:grpSpPr bwMode="auto">
          <a:xfrm>
            <a:off x="7426325" y="4021138"/>
            <a:ext cx="882650" cy="1408112"/>
            <a:chOff x="2593" y="2912"/>
            <a:chExt cx="436" cy="604"/>
          </a:xfrm>
        </p:grpSpPr>
        <p:grpSp>
          <p:nvGrpSpPr>
            <p:cNvPr id="412741" name="Group 69"/>
            <p:cNvGrpSpPr>
              <a:grpSpLocks/>
            </p:cNvGrpSpPr>
            <p:nvPr/>
          </p:nvGrpSpPr>
          <p:grpSpPr bwMode="auto">
            <a:xfrm>
              <a:off x="2593" y="3178"/>
              <a:ext cx="436" cy="338"/>
              <a:chOff x="2128" y="3492"/>
              <a:chExt cx="532" cy="412"/>
            </a:xfrm>
          </p:grpSpPr>
          <p:sp>
            <p:nvSpPr>
              <p:cNvPr id="412742" name="Rectangle 70"/>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43" name="Oval 71"/>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44" name="Oval 72"/>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12745" name="Group 73"/>
            <p:cNvGrpSpPr>
              <a:grpSpLocks/>
            </p:cNvGrpSpPr>
            <p:nvPr/>
          </p:nvGrpSpPr>
          <p:grpSpPr bwMode="auto">
            <a:xfrm>
              <a:off x="2593" y="2912"/>
              <a:ext cx="436" cy="338"/>
              <a:chOff x="2128" y="2685"/>
              <a:chExt cx="532" cy="412"/>
            </a:xfrm>
          </p:grpSpPr>
          <p:sp>
            <p:nvSpPr>
              <p:cNvPr id="412746" name="Rectangle 74"/>
              <p:cNvSpPr>
                <a:spLocks noChangeArrowheads="1"/>
              </p:cNvSpPr>
              <p:nvPr/>
            </p:nvSpPr>
            <p:spPr bwMode="gray">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12747" name="Oval 75"/>
              <p:cNvSpPr>
                <a:spLocks noChangeArrowheads="1"/>
              </p:cNvSpPr>
              <p:nvPr/>
            </p:nvSpPr>
            <p:spPr bwMode="gray">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12748" name="Oval 76"/>
              <p:cNvSpPr>
                <a:spLocks noChangeArrowheads="1"/>
              </p:cNvSpPr>
              <p:nvPr/>
            </p:nvSpPr>
            <p:spPr bwMode="gray">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
        <p:nvSpPr>
          <p:cNvPr id="412749" name="Text Box 77"/>
          <p:cNvSpPr txBox="1">
            <a:spLocks noChangeArrowheads="1"/>
          </p:cNvSpPr>
          <p:nvPr/>
        </p:nvSpPr>
        <p:spPr bwMode="auto">
          <a:xfrm>
            <a:off x="5203825" y="5559425"/>
            <a:ext cx="928688" cy="30480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 99</a:t>
            </a:r>
          </a:p>
        </p:txBody>
      </p:sp>
      <p:sp>
        <p:nvSpPr>
          <p:cNvPr id="412750" name="Text Box 78"/>
          <p:cNvSpPr txBox="1">
            <a:spLocks noChangeArrowheads="1"/>
          </p:cNvSpPr>
          <p:nvPr/>
        </p:nvSpPr>
        <p:spPr bwMode="auto">
          <a:xfrm>
            <a:off x="5216525" y="4987925"/>
            <a:ext cx="928688" cy="30480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SCN:129</a:t>
            </a:r>
          </a:p>
        </p:txBody>
      </p:sp>
      <p:sp>
        <p:nvSpPr>
          <p:cNvPr id="412751" name="Text Box 79"/>
          <p:cNvSpPr txBox="1">
            <a:spLocks noChangeArrowheads="1"/>
          </p:cNvSpPr>
          <p:nvPr/>
        </p:nvSpPr>
        <p:spPr bwMode="auto">
          <a:xfrm>
            <a:off x="5216525" y="4352925"/>
            <a:ext cx="928688" cy="30480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SCN:140</a:t>
            </a:r>
          </a:p>
        </p:txBody>
      </p:sp>
      <p:sp>
        <p:nvSpPr>
          <p:cNvPr id="412752" name="Text Box 80"/>
          <p:cNvSpPr txBox="1">
            <a:spLocks noChangeArrowheads="1"/>
          </p:cNvSpPr>
          <p:nvPr/>
        </p:nvSpPr>
        <p:spPr bwMode="auto">
          <a:xfrm>
            <a:off x="6245225" y="4999038"/>
            <a:ext cx="928688" cy="30480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SCN:143</a:t>
            </a:r>
          </a:p>
        </p:txBody>
      </p:sp>
      <p:sp>
        <p:nvSpPr>
          <p:cNvPr id="412753" name="Text Box 81"/>
          <p:cNvSpPr txBox="1">
            <a:spLocks noChangeArrowheads="1"/>
          </p:cNvSpPr>
          <p:nvPr/>
        </p:nvSpPr>
        <p:spPr bwMode="auto">
          <a:xfrm>
            <a:off x="7404100" y="4770438"/>
            <a:ext cx="928688" cy="517525"/>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a:t>
            </a:r>
          </a:p>
          <a:p>
            <a:pPr defTabSz="228600">
              <a:spcBef>
                <a:spcPct val="0"/>
              </a:spcBef>
            </a:pPr>
            <a:r>
              <a:rPr lang="en-US" sz="1400" b="1">
                <a:solidFill>
                  <a:schemeClr val="tx1"/>
                </a:solidFill>
                <a:latin typeface="Courier New" pitchFamily="49" charset="0"/>
              </a:rPr>
              <a:t>102-143</a:t>
            </a:r>
          </a:p>
        </p:txBody>
      </p:sp>
      <p:sp>
        <p:nvSpPr>
          <p:cNvPr id="412754" name="Text Box 82"/>
          <p:cNvSpPr txBox="1">
            <a:spLocks noChangeArrowheads="1"/>
          </p:cNvSpPr>
          <p:nvPr/>
        </p:nvSpPr>
        <p:spPr bwMode="auto">
          <a:xfrm>
            <a:off x="6257925" y="4364038"/>
            <a:ext cx="928688" cy="30480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SCN:143</a:t>
            </a:r>
          </a:p>
        </p:txBody>
      </p:sp>
      <p:sp>
        <p:nvSpPr>
          <p:cNvPr id="412755" name="Text Box 83"/>
          <p:cNvSpPr txBox="1">
            <a:spLocks noChangeArrowheads="1"/>
          </p:cNvSpPr>
          <p:nvPr/>
        </p:nvSpPr>
        <p:spPr bwMode="auto">
          <a:xfrm>
            <a:off x="7443788" y="4148138"/>
            <a:ext cx="822325" cy="517525"/>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400" b="1">
                <a:solidFill>
                  <a:schemeClr val="tx1"/>
                </a:solidFill>
                <a:latin typeface="Courier New" pitchFamily="49" charset="0"/>
              </a:rPr>
              <a:t>SCN:</a:t>
            </a:r>
          </a:p>
          <a:p>
            <a:pPr defTabSz="228600">
              <a:spcBef>
                <a:spcPct val="0"/>
              </a:spcBef>
            </a:pPr>
            <a:r>
              <a:rPr lang="en-US" sz="1400" b="1">
                <a:solidFill>
                  <a:schemeClr val="tx1"/>
                </a:solidFill>
                <a:latin typeface="Courier New" pitchFamily="49" charset="0"/>
              </a:rPr>
              <a:t>74-101</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t>Tuning Instance Recovery</a:t>
            </a:r>
          </a:p>
        </p:txBody>
      </p:sp>
      <p:sp>
        <p:nvSpPr>
          <p:cNvPr id="414723" name="Rectangle 3"/>
          <p:cNvSpPr>
            <a:spLocks noGrp="1" noChangeArrowheads="1"/>
          </p:cNvSpPr>
          <p:nvPr>
            <p:ph type="body" idx="1"/>
          </p:nvPr>
        </p:nvSpPr>
        <p:spPr/>
        <p:txBody>
          <a:bodyPr/>
          <a:lstStyle/>
          <a:p>
            <a:pPr lvl="1"/>
            <a:r>
              <a:rPr lang="en-US"/>
              <a:t>During instance recovery, the transactions between the checkpoint position and the end of redo log must be applied to data files.</a:t>
            </a:r>
          </a:p>
          <a:p>
            <a:pPr lvl="1"/>
            <a:r>
              <a:rPr lang="en-US"/>
              <a:t>You tune instance recovery by controlling the difference between the checkpoint position and the end of redo log.</a:t>
            </a:r>
          </a:p>
        </p:txBody>
      </p:sp>
      <p:grpSp>
        <p:nvGrpSpPr>
          <p:cNvPr id="414724" name="Group 4"/>
          <p:cNvGrpSpPr>
            <a:grpSpLocks/>
          </p:cNvGrpSpPr>
          <p:nvPr/>
        </p:nvGrpSpPr>
        <p:grpSpPr bwMode="auto">
          <a:xfrm>
            <a:off x="1104900" y="4114800"/>
            <a:ext cx="6899275" cy="1981200"/>
            <a:chOff x="688" y="2592"/>
            <a:chExt cx="4346" cy="1248"/>
          </a:xfrm>
        </p:grpSpPr>
        <p:sp>
          <p:nvSpPr>
            <p:cNvPr id="414725" name="Rectangle 5"/>
            <p:cNvSpPr>
              <a:spLocks noChangeArrowheads="1"/>
            </p:cNvSpPr>
            <p:nvPr/>
          </p:nvSpPr>
          <p:spPr bwMode="blackWhite">
            <a:xfrm>
              <a:off x="688" y="2592"/>
              <a:ext cx="4346" cy="1248"/>
            </a:xfrm>
            <a:prstGeom prst="rect">
              <a:avLst/>
            </a:prstGeom>
            <a:solidFill>
              <a:schemeClr val="accent1"/>
            </a:solidFill>
            <a:ln w="25400">
              <a:solidFill>
                <a:schemeClr val="tx1"/>
              </a:solidFill>
              <a:miter lim="800000"/>
              <a:headEnd/>
              <a:tailEnd type="none" w="med" len="lg"/>
            </a:ln>
            <a:effectLst/>
          </p:spPr>
          <p:txBody>
            <a:bodyPr wrap="none" anchor="ctr"/>
            <a:lstStyle/>
            <a:p>
              <a:pPr eaLnBrk="0" hangingPunct="0">
                <a:spcBef>
                  <a:spcPct val="0"/>
                </a:spcBef>
                <a:buClrTx/>
                <a:buFontTx/>
                <a:buNone/>
              </a:pPr>
              <a:endParaRPr lang="en-US" sz="2400"/>
            </a:p>
          </p:txBody>
        </p:sp>
        <p:sp>
          <p:nvSpPr>
            <p:cNvPr id="414726" name="Rectangle 6" descr="Wide upward diagonal"/>
            <p:cNvSpPr>
              <a:spLocks noChangeArrowheads="1"/>
            </p:cNvSpPr>
            <p:nvPr/>
          </p:nvSpPr>
          <p:spPr bwMode="auto">
            <a:xfrm>
              <a:off x="1487" y="3146"/>
              <a:ext cx="176" cy="253"/>
            </a:xfrm>
            <a:prstGeom prst="rect">
              <a:avLst/>
            </a:prstGeom>
            <a:pattFill prst="wdUpDiag">
              <a:fgClr>
                <a:srgbClr val="FF7C80"/>
              </a:fgClr>
              <a:bgClr>
                <a:srgbClr val="FFFFFF"/>
              </a:bgClr>
            </a:patt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27" name="Rectangle 7"/>
            <p:cNvSpPr>
              <a:spLocks noChangeArrowheads="1"/>
            </p:cNvSpPr>
            <p:nvPr/>
          </p:nvSpPr>
          <p:spPr bwMode="gray">
            <a:xfrm>
              <a:off x="1724" y="3146"/>
              <a:ext cx="176"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28" name="Rectangle 8" descr="Wide upward diagonal"/>
            <p:cNvSpPr>
              <a:spLocks noChangeArrowheads="1"/>
            </p:cNvSpPr>
            <p:nvPr/>
          </p:nvSpPr>
          <p:spPr bwMode="auto">
            <a:xfrm>
              <a:off x="2198" y="3146"/>
              <a:ext cx="176" cy="253"/>
            </a:xfrm>
            <a:prstGeom prst="rect">
              <a:avLst/>
            </a:prstGeom>
            <a:pattFill prst="wdUpDiag">
              <a:fgClr>
                <a:srgbClr val="FF7C80"/>
              </a:fgClr>
              <a:bgClr>
                <a:srgbClr val="FFFFFF"/>
              </a:bgClr>
            </a:patt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29" name="Rectangle 9"/>
            <p:cNvSpPr>
              <a:spLocks noChangeArrowheads="1"/>
            </p:cNvSpPr>
            <p:nvPr/>
          </p:nvSpPr>
          <p:spPr bwMode="gray">
            <a:xfrm>
              <a:off x="2435" y="3146"/>
              <a:ext cx="176"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0" name="Rectangle 10"/>
            <p:cNvSpPr>
              <a:spLocks noChangeArrowheads="1"/>
            </p:cNvSpPr>
            <p:nvPr/>
          </p:nvSpPr>
          <p:spPr bwMode="gray">
            <a:xfrm>
              <a:off x="3142" y="3146"/>
              <a:ext cx="175"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1" name="Rectangle 11"/>
            <p:cNvSpPr>
              <a:spLocks noChangeArrowheads="1"/>
            </p:cNvSpPr>
            <p:nvPr/>
          </p:nvSpPr>
          <p:spPr bwMode="gray">
            <a:xfrm>
              <a:off x="3377" y="3146"/>
              <a:ext cx="175"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2" name="Rectangle 12" descr="Wide upward diagonal"/>
            <p:cNvSpPr>
              <a:spLocks noChangeArrowheads="1"/>
            </p:cNvSpPr>
            <p:nvPr/>
          </p:nvSpPr>
          <p:spPr bwMode="auto">
            <a:xfrm>
              <a:off x="3623" y="3146"/>
              <a:ext cx="175" cy="253"/>
            </a:xfrm>
            <a:prstGeom prst="rect">
              <a:avLst/>
            </a:prstGeom>
            <a:pattFill prst="wdUpDiag">
              <a:fgClr>
                <a:srgbClr val="FF7C80"/>
              </a:fgClr>
              <a:bgClr>
                <a:srgbClr val="FFFFFF"/>
              </a:bgClr>
            </a:patt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3" name="Rectangle 13"/>
            <p:cNvSpPr>
              <a:spLocks noChangeArrowheads="1"/>
            </p:cNvSpPr>
            <p:nvPr/>
          </p:nvSpPr>
          <p:spPr bwMode="gray">
            <a:xfrm>
              <a:off x="3861" y="3146"/>
              <a:ext cx="175"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4" name="Rectangle 14" descr="Wide upward diagonal"/>
            <p:cNvSpPr>
              <a:spLocks noChangeArrowheads="1"/>
            </p:cNvSpPr>
            <p:nvPr/>
          </p:nvSpPr>
          <p:spPr bwMode="auto">
            <a:xfrm>
              <a:off x="4102" y="3146"/>
              <a:ext cx="175" cy="253"/>
            </a:xfrm>
            <a:prstGeom prst="rect">
              <a:avLst/>
            </a:prstGeom>
            <a:pattFill prst="wdUpDiag">
              <a:fgClr>
                <a:srgbClr val="FF7C80"/>
              </a:fgClr>
              <a:bgClr>
                <a:srgbClr val="FFFFFF"/>
              </a:bgClr>
            </a:patt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5" name="Rectangle 15"/>
            <p:cNvSpPr>
              <a:spLocks noChangeArrowheads="1"/>
            </p:cNvSpPr>
            <p:nvPr/>
          </p:nvSpPr>
          <p:spPr bwMode="gray">
            <a:xfrm>
              <a:off x="2680" y="3146"/>
              <a:ext cx="178"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6" name="Rectangle 16"/>
            <p:cNvSpPr>
              <a:spLocks noChangeArrowheads="1"/>
            </p:cNvSpPr>
            <p:nvPr/>
          </p:nvSpPr>
          <p:spPr bwMode="gray">
            <a:xfrm>
              <a:off x="2920" y="3146"/>
              <a:ext cx="177"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7" name="Rectangle 17"/>
            <p:cNvSpPr>
              <a:spLocks noChangeArrowheads="1"/>
            </p:cNvSpPr>
            <p:nvPr/>
          </p:nvSpPr>
          <p:spPr bwMode="gray">
            <a:xfrm>
              <a:off x="1013" y="3146"/>
              <a:ext cx="176"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8" name="Rectangle 18"/>
            <p:cNvSpPr>
              <a:spLocks noChangeArrowheads="1"/>
            </p:cNvSpPr>
            <p:nvPr/>
          </p:nvSpPr>
          <p:spPr bwMode="gray">
            <a:xfrm>
              <a:off x="1250" y="3146"/>
              <a:ext cx="176"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39" name="Rectangle 19"/>
            <p:cNvSpPr>
              <a:spLocks noChangeArrowheads="1"/>
            </p:cNvSpPr>
            <p:nvPr/>
          </p:nvSpPr>
          <p:spPr bwMode="gray">
            <a:xfrm>
              <a:off x="1961" y="3146"/>
              <a:ext cx="176" cy="253"/>
            </a:xfrm>
            <a:prstGeom prst="rect">
              <a:avLst/>
            </a:prstGeom>
            <a:solidFill>
              <a:srgbClr val="66CC00"/>
            </a:solidFill>
            <a:ln w="25400">
              <a:solidFill>
                <a:schemeClr val="tx1"/>
              </a:solidFill>
              <a:miter lim="800000"/>
              <a:headEnd/>
              <a:tailEnd/>
            </a:ln>
          </p:spPr>
          <p:txBody>
            <a:bodyPr/>
            <a:lstStyle/>
            <a:p>
              <a:pPr eaLnBrk="0" hangingPunct="0">
                <a:spcBef>
                  <a:spcPct val="0"/>
                </a:spcBef>
                <a:buClrTx/>
                <a:buFontTx/>
                <a:buNone/>
              </a:pPr>
              <a:endParaRPr lang="en-US" sz="2400"/>
            </a:p>
          </p:txBody>
        </p:sp>
        <p:sp>
          <p:nvSpPr>
            <p:cNvPr id="414740" name="Freeform 20"/>
            <p:cNvSpPr>
              <a:spLocks/>
            </p:cNvSpPr>
            <p:nvPr/>
          </p:nvSpPr>
          <p:spPr bwMode="blackWhite">
            <a:xfrm>
              <a:off x="1372" y="2844"/>
              <a:ext cx="159" cy="299"/>
            </a:xfrm>
            <a:custGeom>
              <a:avLst/>
              <a:gdLst/>
              <a:ahLst/>
              <a:cxnLst>
                <a:cxn ang="0">
                  <a:pos x="80" y="299"/>
                </a:cxn>
                <a:cxn ang="0">
                  <a:pos x="159" y="188"/>
                </a:cxn>
                <a:cxn ang="0">
                  <a:pos x="120" y="188"/>
                </a:cxn>
                <a:cxn ang="0">
                  <a:pos x="120" y="0"/>
                </a:cxn>
                <a:cxn ang="0">
                  <a:pos x="39" y="0"/>
                </a:cxn>
                <a:cxn ang="0">
                  <a:pos x="39" y="188"/>
                </a:cxn>
                <a:cxn ang="0">
                  <a:pos x="0" y="188"/>
                </a:cxn>
                <a:cxn ang="0">
                  <a:pos x="80" y="299"/>
                </a:cxn>
              </a:cxnLst>
              <a:rect l="0" t="0" r="r" b="b"/>
              <a:pathLst>
                <a:path w="159" h="299">
                  <a:moveTo>
                    <a:pt x="80" y="299"/>
                  </a:moveTo>
                  <a:lnTo>
                    <a:pt x="159" y="188"/>
                  </a:lnTo>
                  <a:lnTo>
                    <a:pt x="120" y="188"/>
                  </a:lnTo>
                  <a:lnTo>
                    <a:pt x="120" y="0"/>
                  </a:lnTo>
                  <a:lnTo>
                    <a:pt x="39" y="0"/>
                  </a:lnTo>
                  <a:lnTo>
                    <a:pt x="39" y="188"/>
                  </a:lnTo>
                  <a:lnTo>
                    <a:pt x="0" y="188"/>
                  </a:lnTo>
                  <a:lnTo>
                    <a:pt x="80" y="299"/>
                  </a:lnTo>
                  <a:close/>
                </a:path>
              </a:pathLst>
            </a:custGeom>
            <a:solidFill>
              <a:srgbClr val="969696"/>
            </a:solidFill>
            <a:ln w="25400">
              <a:solidFill>
                <a:schemeClr val="tx1"/>
              </a:solidFill>
              <a:prstDash val="solid"/>
              <a:round/>
              <a:headEnd/>
              <a:tailEnd/>
            </a:ln>
          </p:spPr>
          <p:txBody>
            <a:bodyPr/>
            <a:lstStyle/>
            <a:p>
              <a:endParaRPr lang="en-US"/>
            </a:p>
          </p:txBody>
        </p:sp>
        <p:sp>
          <p:nvSpPr>
            <p:cNvPr id="414741" name="Rectangle 21"/>
            <p:cNvSpPr>
              <a:spLocks noChangeArrowheads="1"/>
            </p:cNvSpPr>
            <p:nvPr/>
          </p:nvSpPr>
          <p:spPr bwMode="auto">
            <a:xfrm>
              <a:off x="3504" y="2640"/>
              <a:ext cx="1440" cy="22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tabLst>
                  <a:tab pos="571500" algn="l"/>
                </a:tabLst>
              </a:pPr>
              <a:r>
                <a:rPr lang="en-US" sz="1800" b="1">
                  <a:solidFill>
                    <a:schemeClr val="tx1"/>
                  </a:solidFill>
                  <a:latin typeface="Arial" pitchFamily="34" charset="0"/>
                </a:rPr>
                <a:t>End of redo log</a:t>
              </a:r>
            </a:p>
          </p:txBody>
        </p:sp>
        <p:sp>
          <p:nvSpPr>
            <p:cNvPr id="414742" name="Text Box 22"/>
            <p:cNvSpPr txBox="1">
              <a:spLocks noChangeArrowheads="1"/>
            </p:cNvSpPr>
            <p:nvPr/>
          </p:nvSpPr>
          <p:spPr bwMode="auto">
            <a:xfrm>
              <a:off x="868" y="2640"/>
              <a:ext cx="1500" cy="231"/>
            </a:xfrm>
            <a:prstGeom prst="rect">
              <a:avLst/>
            </a:prstGeom>
            <a:noFill/>
            <a:ln w="25400">
              <a:noFill/>
              <a:miter lim="800000"/>
              <a:headEnd/>
              <a:tailEnd type="none" w="med" len="lg"/>
            </a:ln>
            <a:effectLst/>
          </p:spPr>
          <p:txBody>
            <a:bodyPr wrap="none">
              <a:spAutoFit/>
            </a:bodyPr>
            <a:lstStyle/>
            <a:p>
              <a:pPr eaLnBrk="0" hangingPunct="0">
                <a:spcBef>
                  <a:spcPct val="0"/>
                </a:spcBef>
                <a:buClrTx/>
                <a:buFontTx/>
                <a:buNone/>
              </a:pPr>
              <a:r>
                <a:rPr lang="fr-FR" sz="1800" b="1">
                  <a:solidFill>
                    <a:schemeClr val="tx1"/>
                  </a:solidFill>
                  <a:latin typeface="Arial" pitchFamily="34" charset="0"/>
                </a:rPr>
                <a:t>Checkpoint position</a:t>
              </a:r>
              <a:endParaRPr lang="en-US" sz="1800" b="1">
                <a:solidFill>
                  <a:schemeClr val="tx1"/>
                </a:solidFill>
                <a:latin typeface="Arial" pitchFamily="34" charset="0"/>
              </a:endParaRPr>
            </a:p>
          </p:txBody>
        </p:sp>
        <p:sp>
          <p:nvSpPr>
            <p:cNvPr id="414743" name="AutoShape 23"/>
            <p:cNvSpPr>
              <a:spLocks noChangeArrowheads="1"/>
            </p:cNvSpPr>
            <p:nvPr/>
          </p:nvSpPr>
          <p:spPr bwMode="blackWhite">
            <a:xfrm>
              <a:off x="960" y="3424"/>
              <a:ext cx="3360" cy="384"/>
            </a:xfrm>
            <a:prstGeom prst="rightArrow">
              <a:avLst>
                <a:gd name="adj1" fmla="val 50000"/>
                <a:gd name="adj2" fmla="val 218750"/>
              </a:avLst>
            </a:prstGeom>
            <a:solidFill>
              <a:srgbClr val="CC99FF"/>
            </a:solidFill>
            <a:ln w="28575">
              <a:solidFill>
                <a:schemeClr val="tx1"/>
              </a:solidFill>
              <a:miter lim="800000"/>
              <a:headEnd type="none" w="sm" len="sm"/>
              <a:tailEnd type="none" w="sm" len="sm"/>
            </a:ln>
            <a:effectLst/>
          </p:spPr>
          <p:txBody>
            <a:bodyPr wrap="none" anchor="ctr"/>
            <a:lstStyle/>
            <a:p>
              <a:pPr defTabSz="228600"/>
              <a:r>
                <a:rPr lang="en-US" sz="1800" b="1">
                  <a:solidFill>
                    <a:schemeClr val="tx1"/>
                  </a:solidFill>
                  <a:latin typeface="Arial" pitchFamily="34" charset="0"/>
                </a:rPr>
                <a:t>Transactions</a:t>
              </a:r>
            </a:p>
          </p:txBody>
        </p:sp>
        <p:sp>
          <p:nvSpPr>
            <p:cNvPr id="414744" name="Freeform 24"/>
            <p:cNvSpPr>
              <a:spLocks/>
            </p:cNvSpPr>
            <p:nvPr/>
          </p:nvSpPr>
          <p:spPr bwMode="blackWhite">
            <a:xfrm>
              <a:off x="4224" y="2844"/>
              <a:ext cx="159" cy="299"/>
            </a:xfrm>
            <a:custGeom>
              <a:avLst/>
              <a:gdLst/>
              <a:ahLst/>
              <a:cxnLst>
                <a:cxn ang="0">
                  <a:pos x="80" y="299"/>
                </a:cxn>
                <a:cxn ang="0">
                  <a:pos x="159" y="188"/>
                </a:cxn>
                <a:cxn ang="0">
                  <a:pos x="120" y="188"/>
                </a:cxn>
                <a:cxn ang="0">
                  <a:pos x="120" y="0"/>
                </a:cxn>
                <a:cxn ang="0">
                  <a:pos x="39" y="0"/>
                </a:cxn>
                <a:cxn ang="0">
                  <a:pos x="39" y="188"/>
                </a:cxn>
                <a:cxn ang="0">
                  <a:pos x="0" y="188"/>
                </a:cxn>
                <a:cxn ang="0">
                  <a:pos x="80" y="299"/>
                </a:cxn>
              </a:cxnLst>
              <a:rect l="0" t="0" r="r" b="b"/>
              <a:pathLst>
                <a:path w="159" h="299">
                  <a:moveTo>
                    <a:pt x="80" y="299"/>
                  </a:moveTo>
                  <a:lnTo>
                    <a:pt x="159" y="188"/>
                  </a:lnTo>
                  <a:lnTo>
                    <a:pt x="120" y="188"/>
                  </a:lnTo>
                  <a:lnTo>
                    <a:pt x="120" y="0"/>
                  </a:lnTo>
                  <a:lnTo>
                    <a:pt x="39" y="0"/>
                  </a:lnTo>
                  <a:lnTo>
                    <a:pt x="39" y="188"/>
                  </a:lnTo>
                  <a:lnTo>
                    <a:pt x="0" y="188"/>
                  </a:lnTo>
                  <a:lnTo>
                    <a:pt x="80" y="299"/>
                  </a:lnTo>
                  <a:close/>
                </a:path>
              </a:pathLst>
            </a:custGeom>
            <a:solidFill>
              <a:srgbClr val="969696"/>
            </a:solidFill>
            <a:ln w="25400">
              <a:solidFill>
                <a:schemeClr val="tx1"/>
              </a:solidFill>
              <a:prstDash val="solid"/>
              <a:round/>
              <a:headEnd/>
              <a:tailEnd/>
            </a:ln>
          </p:spPr>
          <p:txBody>
            <a:bodyPr/>
            <a:lstStyle/>
            <a:p>
              <a:endParaRPr lang="en-US"/>
            </a:p>
          </p:txBody>
        </p:sp>
        <p:sp>
          <p:nvSpPr>
            <p:cNvPr id="414745" name="Line 25"/>
            <p:cNvSpPr>
              <a:spLocks noChangeShapeType="1"/>
            </p:cNvSpPr>
            <p:nvPr/>
          </p:nvSpPr>
          <p:spPr bwMode="auto">
            <a:xfrm flipH="1">
              <a:off x="1536" y="2976"/>
              <a:ext cx="624"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414746" name="Line 26"/>
            <p:cNvSpPr>
              <a:spLocks noChangeShapeType="1"/>
            </p:cNvSpPr>
            <p:nvPr/>
          </p:nvSpPr>
          <p:spPr bwMode="auto">
            <a:xfrm>
              <a:off x="3552" y="2976"/>
              <a:ext cx="612"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414747" name="Rectangle 27"/>
            <p:cNvSpPr>
              <a:spLocks noChangeArrowheads="1"/>
            </p:cNvSpPr>
            <p:nvPr/>
          </p:nvSpPr>
          <p:spPr bwMode="auto">
            <a:xfrm>
              <a:off x="2112" y="2880"/>
              <a:ext cx="1440" cy="222"/>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tabLst>
                  <a:tab pos="571500" algn="l"/>
                </a:tabLst>
              </a:pPr>
              <a:r>
                <a:rPr lang="en-US" sz="1800" b="1">
                  <a:solidFill>
                    <a:srgbClr val="0000FF"/>
                  </a:solidFill>
                  <a:latin typeface="Arial" pitchFamily="34" charset="0"/>
                </a:rPr>
                <a:t>Instance recovery</a:t>
              </a: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t>Using the MTTR Advisor</a:t>
            </a:r>
          </a:p>
        </p:txBody>
      </p:sp>
      <p:sp>
        <p:nvSpPr>
          <p:cNvPr id="416771" name="Rectangle 3"/>
          <p:cNvSpPr>
            <a:spLocks noGrp="1" noChangeArrowheads="1"/>
          </p:cNvSpPr>
          <p:nvPr>
            <p:ph type="body" idx="1"/>
          </p:nvPr>
        </p:nvSpPr>
        <p:spPr/>
        <p:txBody>
          <a:bodyPr/>
          <a:lstStyle/>
          <a:p>
            <a:pPr lvl="1"/>
            <a:r>
              <a:rPr lang="en-US"/>
              <a:t>Specify the desired time in seconds or minutes.</a:t>
            </a:r>
          </a:p>
          <a:p>
            <a:pPr lvl="1"/>
            <a:r>
              <a:rPr lang="en-US"/>
              <a:t>The default value is 0 (disabled).</a:t>
            </a:r>
          </a:p>
          <a:p>
            <a:pPr lvl="1"/>
            <a:r>
              <a:rPr lang="en-US"/>
              <a:t>The maximum value is 3,600 seconds (one hour).</a:t>
            </a:r>
          </a:p>
        </p:txBody>
      </p:sp>
      <p:sp>
        <p:nvSpPr>
          <p:cNvPr id="416772" name="Freeform 4"/>
          <p:cNvSpPr>
            <a:spLocks/>
          </p:cNvSpPr>
          <p:nvPr/>
        </p:nvSpPr>
        <p:spPr bwMode="gray">
          <a:xfrm flipH="1">
            <a:off x="4572000" y="4052888"/>
            <a:ext cx="204788" cy="809625"/>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US"/>
          </a:p>
        </p:txBody>
      </p:sp>
      <p:pic>
        <p:nvPicPr>
          <p:cNvPr id="416773" name="Picture 5" descr="C:\a_image\add45.gif"/>
          <p:cNvPicPr>
            <a:picLocks noChangeAspect="1" noChangeArrowheads="1"/>
          </p:cNvPicPr>
          <p:nvPr/>
        </p:nvPicPr>
        <p:blipFill>
          <a:blip r:embed="rId3" cstate="print"/>
          <a:srcRect/>
          <a:stretch>
            <a:fillRect/>
          </a:stretch>
        </p:blipFill>
        <p:spPr bwMode="gray">
          <a:xfrm>
            <a:off x="866775" y="4516438"/>
            <a:ext cx="7639050" cy="1762125"/>
          </a:xfrm>
          <a:prstGeom prst="rect">
            <a:avLst/>
          </a:prstGeom>
          <a:noFill/>
        </p:spPr>
      </p:pic>
      <p:pic>
        <p:nvPicPr>
          <p:cNvPr id="416774" name="Picture 6" descr="C:\a_image\add47.gif"/>
          <p:cNvPicPr>
            <a:picLocks noChangeAspect="1" noChangeArrowheads="1"/>
          </p:cNvPicPr>
          <p:nvPr/>
        </p:nvPicPr>
        <p:blipFill>
          <a:blip r:embed="rId4" cstate="print"/>
          <a:srcRect/>
          <a:stretch>
            <a:fillRect/>
          </a:stretch>
        </p:blipFill>
        <p:spPr bwMode="gray">
          <a:xfrm>
            <a:off x="2419350" y="2947988"/>
            <a:ext cx="4191000" cy="2192337"/>
          </a:xfrm>
          <a:prstGeom prst="rect">
            <a:avLst/>
          </a:prstGeom>
          <a:noFill/>
        </p:spPr>
      </p:pic>
      <p:cxnSp>
        <p:nvCxnSpPr>
          <p:cNvPr id="416775" name="AutoShape 7"/>
          <p:cNvCxnSpPr>
            <a:cxnSpLocks noChangeShapeType="1"/>
            <a:stCxn id="0" idx="1"/>
            <a:endCxn id="0" idx="1"/>
          </p:cNvCxnSpPr>
          <p:nvPr/>
        </p:nvCxnSpPr>
        <p:spPr bwMode="gray">
          <a:xfrm rot="10800000" flipV="1">
            <a:off x="866775" y="4044950"/>
            <a:ext cx="1552575" cy="1352550"/>
          </a:xfrm>
          <a:prstGeom prst="bentConnector3">
            <a:avLst>
              <a:gd name="adj1" fmla="val 114722"/>
            </a:avLst>
          </a:prstGeom>
          <a:noFill/>
          <a:ln w="28575">
            <a:solidFill>
              <a:schemeClr val="tx1"/>
            </a:solidFill>
            <a:miter lim="800000"/>
            <a:headEnd type="none" w="sm" len="sm"/>
            <a:tailEnd type="triangle" w="sm" len="sm"/>
          </a:ln>
          <a:effectLst/>
        </p:spPr>
      </p:cxn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t>Media Failure</a:t>
            </a:r>
          </a:p>
        </p:txBody>
      </p:sp>
      <p:graphicFrame>
        <p:nvGraphicFramePr>
          <p:cNvPr id="418837" name="Group 21"/>
          <p:cNvGraphicFramePr>
            <a:graphicFrameLocks noGrp="1"/>
          </p:cNvGraphicFramePr>
          <p:nvPr/>
        </p:nvGraphicFramePr>
        <p:xfrm>
          <a:off x="647700" y="1724025"/>
          <a:ext cx="7848600" cy="2708276"/>
        </p:xfrm>
        <a:graphic>
          <a:graphicData uri="http://schemas.openxmlformats.org/drawingml/2006/table">
            <a:tbl>
              <a:tblPr/>
              <a:tblGrid>
                <a:gridCol w="3506788"/>
                <a:gridCol w="4341812"/>
              </a:tblGrid>
              <a:tr h="4318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bg1"/>
                          </a:solidFill>
                          <a:effectLst/>
                          <a:latin typeface="Arial" pitchFamily="34" charset="0"/>
                        </a:rPr>
                        <a:t>Typical Causes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666666"/>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Possible Solutions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99FF"/>
                    </a:solidFill>
                  </a:tcPr>
                </a:tc>
              </a:tr>
              <a:tr h="7477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Failure of disk drive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898989"/>
                    </a:solidFill>
                  </a:tcPr>
                </a:tc>
                <a:tc rowSpan="3">
                  <a:txBody>
                    <a:bodyPr/>
                    <a:lstStyle/>
                    <a:p>
                      <a:pPr marL="381000" marR="0" lvl="0" indent="-38100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1.	Restore the affected file from backup.</a:t>
                      </a:r>
                    </a:p>
                    <a:p>
                      <a:pPr marL="381000" marR="0" lvl="0" indent="-38100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2.	Inform the database about a new file location (if necessary).</a:t>
                      </a:r>
                    </a:p>
                    <a:p>
                      <a:pPr marL="381000" marR="0" lvl="0" indent="-38100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3.	Recover the file by applying redo information (if necessary).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CCFF"/>
                    </a:solidFill>
                  </a:tcPr>
                </a:tc>
              </a:tr>
              <a:tr h="766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Failure of disk controller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AFAFAF"/>
                    </a:solidFill>
                  </a:tcPr>
                </a:tc>
                <a:tc vMerge="1">
                  <a:txBody>
                    <a:bodyPr/>
                    <a:lstStyle/>
                    <a:p>
                      <a:endParaRPr lang="en-US"/>
                    </a:p>
                  </a:txBody>
                  <a:tcPr/>
                </a:tc>
              </a:tr>
              <a:tr h="7620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Deletion or corruption of database file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vMerge="1">
                  <a:txBody>
                    <a:bodyPr/>
                    <a:lstStyle/>
                    <a:p>
                      <a:endParaRPr lang="en-US"/>
                    </a:p>
                  </a:txBody>
                  <a:tcPr/>
                </a:tc>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Configuring for Recoverability</a:t>
            </a:r>
          </a:p>
        </p:txBody>
      </p:sp>
      <p:sp>
        <p:nvSpPr>
          <p:cNvPr id="420867" name="Rectangle 3"/>
          <p:cNvSpPr>
            <a:spLocks noGrp="1" noChangeArrowheads="1"/>
          </p:cNvSpPr>
          <p:nvPr>
            <p:ph type="body" idx="1"/>
          </p:nvPr>
        </p:nvSpPr>
        <p:spPr/>
        <p:txBody>
          <a:bodyPr/>
          <a:lstStyle/>
          <a:p>
            <a:r>
              <a:rPr lang="en-US"/>
              <a:t>To configure your database for maximum recoverability, you must:</a:t>
            </a:r>
          </a:p>
          <a:p>
            <a:pPr lvl="1"/>
            <a:r>
              <a:rPr lang="en-US"/>
              <a:t>Schedule regular backups</a:t>
            </a:r>
          </a:p>
          <a:p>
            <a:pPr lvl="1"/>
            <a:r>
              <a:rPr lang="en-US"/>
              <a:t>Multiplex control files</a:t>
            </a:r>
          </a:p>
          <a:p>
            <a:pPr lvl="1"/>
            <a:r>
              <a:rPr lang="en-US"/>
              <a:t>Multiplex redo log groups</a:t>
            </a:r>
          </a:p>
          <a:p>
            <a:pPr lvl="1"/>
            <a:r>
              <a:rPr lang="en-US"/>
              <a:t>Retain archived copies of redo logs</a:t>
            </a:r>
          </a:p>
        </p:txBody>
      </p:sp>
      <p:pic>
        <p:nvPicPr>
          <p:cNvPr id="420868" name="Picture 4" descr="C:\a_image\add55.gif"/>
          <p:cNvPicPr>
            <a:picLocks noChangeAspect="1" noChangeArrowheads="1"/>
          </p:cNvPicPr>
          <p:nvPr/>
        </p:nvPicPr>
        <p:blipFill>
          <a:blip r:embed="rId3" cstate="print"/>
          <a:srcRect/>
          <a:stretch>
            <a:fillRect/>
          </a:stretch>
        </p:blipFill>
        <p:spPr bwMode="gray">
          <a:xfrm>
            <a:off x="631825" y="4070350"/>
            <a:ext cx="7497763" cy="2171700"/>
          </a:xfrm>
          <a:prstGeom prst="rect">
            <a:avLst/>
          </a:prstGeom>
          <a:noFill/>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t>Objectives</a:t>
            </a:r>
          </a:p>
        </p:txBody>
      </p:sp>
      <p:sp>
        <p:nvSpPr>
          <p:cNvPr id="386051" name="Rectangle 3"/>
          <p:cNvSpPr>
            <a:spLocks noGrp="1" noChangeArrowheads="1"/>
          </p:cNvSpPr>
          <p:nvPr>
            <p:ph type="body" idx="1"/>
          </p:nvPr>
        </p:nvSpPr>
        <p:spPr>
          <a:xfrm>
            <a:off x="609600" y="1676400"/>
            <a:ext cx="7918450" cy="3038475"/>
          </a:xfrm>
        </p:spPr>
        <p:txBody>
          <a:bodyPr/>
          <a:lstStyle/>
          <a:p>
            <a:r>
              <a:rPr lang="en-US"/>
              <a:t>After completing this lesson, you should be able to:</a:t>
            </a:r>
          </a:p>
          <a:p>
            <a:pPr lvl="1"/>
            <a:r>
              <a:rPr lang="en-US"/>
              <a:t>Identify the types of failure that can occur in an Oracle database</a:t>
            </a:r>
          </a:p>
          <a:p>
            <a:pPr lvl="1"/>
            <a:r>
              <a:rPr lang="en-US"/>
              <a:t>Describe ways to tune instance recovery</a:t>
            </a:r>
          </a:p>
          <a:p>
            <a:pPr lvl="1"/>
            <a:r>
              <a:rPr lang="en-US"/>
              <a:t>Identify the importance of checkpoints, redo log files, and archive log files</a:t>
            </a:r>
          </a:p>
          <a:p>
            <a:pPr lvl="1"/>
            <a:r>
              <a:rPr lang="en-US"/>
              <a:t>Configure the flash recovery area</a:t>
            </a:r>
          </a:p>
          <a:p>
            <a:pPr lvl="1"/>
            <a:r>
              <a:rPr lang="en-US"/>
              <a:t>Configure </a:t>
            </a:r>
            <a:r>
              <a:rPr lang="en-US">
                <a:latin typeface="Courier New" pitchFamily="49" charset="0"/>
              </a:rPr>
              <a:t>ARCHIVELOG</a:t>
            </a:r>
            <a:r>
              <a:rPr lang="en-US"/>
              <a:t> mode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Configuring the Flash Recovery Area</a:t>
            </a:r>
          </a:p>
        </p:txBody>
      </p:sp>
      <p:sp>
        <p:nvSpPr>
          <p:cNvPr id="422915" name="Rectangle 3"/>
          <p:cNvSpPr>
            <a:spLocks noGrp="1" noChangeArrowheads="1"/>
          </p:cNvSpPr>
          <p:nvPr>
            <p:ph type="body" idx="1"/>
          </p:nvPr>
        </p:nvSpPr>
        <p:spPr>
          <a:xfrm>
            <a:off x="609600" y="1676400"/>
            <a:ext cx="7918450" cy="4445000"/>
          </a:xfrm>
        </p:spPr>
        <p:txBody>
          <a:bodyPr/>
          <a:lstStyle/>
          <a:p>
            <a:r>
              <a:rPr lang="en-US"/>
              <a:t>Flash recovery area:</a:t>
            </a:r>
          </a:p>
          <a:p>
            <a:pPr lvl="1"/>
            <a:r>
              <a:rPr lang="en-US"/>
              <a:t>Strongly recommended for simplified backup storage management</a:t>
            </a:r>
          </a:p>
          <a:p>
            <a:pPr lvl="1"/>
            <a:r>
              <a:rPr lang="en-US"/>
              <a:t>Space on disk (separate from working database files)</a:t>
            </a:r>
          </a:p>
          <a:p>
            <a:pPr lvl="1"/>
            <a:r>
              <a:rPr lang="en-US"/>
              <a:t>Location specified by the </a:t>
            </a:r>
            <a:r>
              <a:rPr lang="en-US">
                <a:latin typeface="Courier New" pitchFamily="49" charset="0"/>
              </a:rPr>
              <a:t>USE_DB_RECOVERY_FILE_DEST</a:t>
            </a:r>
            <a:r>
              <a:rPr lang="en-US"/>
              <a:t> parameter</a:t>
            </a:r>
          </a:p>
          <a:p>
            <a:pPr lvl="1"/>
            <a:r>
              <a:rPr lang="en-US"/>
              <a:t>Large enough for backups, archived logs, flashback logs, mirrored control files, and mirrored redo logs</a:t>
            </a:r>
          </a:p>
          <a:p>
            <a:pPr lvl="1"/>
            <a:r>
              <a:rPr lang="en-US"/>
              <a:t>Automatically managed according to your retention policy</a:t>
            </a:r>
          </a:p>
          <a:p>
            <a:r>
              <a:rPr lang="en-US"/>
              <a:t>Configuring the flash recovery area means determining location, size, and retention policy.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t>Multiplexing Control Files</a:t>
            </a:r>
          </a:p>
        </p:txBody>
      </p:sp>
      <p:sp>
        <p:nvSpPr>
          <p:cNvPr id="424963" name="Rectangle 3"/>
          <p:cNvSpPr>
            <a:spLocks noGrp="1" noChangeArrowheads="1"/>
          </p:cNvSpPr>
          <p:nvPr>
            <p:ph type="body" idx="1"/>
          </p:nvPr>
        </p:nvSpPr>
        <p:spPr>
          <a:xfrm>
            <a:off x="609600" y="1676400"/>
            <a:ext cx="7918450" cy="4067175"/>
          </a:xfrm>
        </p:spPr>
        <p:txBody>
          <a:bodyPr/>
          <a:lstStyle/>
          <a:p>
            <a:r>
              <a:rPr lang="en-US"/>
              <a:t>To protect against database failure, your database should have:</a:t>
            </a:r>
          </a:p>
          <a:p>
            <a:pPr lvl="1"/>
            <a:r>
              <a:rPr lang="en-US"/>
              <a:t>Two copies of the control file (three preferred)</a:t>
            </a:r>
          </a:p>
          <a:p>
            <a:pPr lvl="1"/>
            <a:r>
              <a:rPr lang="en-US"/>
              <a:t>Each copy on a separate disk</a:t>
            </a:r>
          </a:p>
          <a:p>
            <a:pPr lvl="1"/>
            <a:r>
              <a:rPr lang="en-US"/>
              <a:t>At least one copy on a separate disk controller</a:t>
            </a:r>
          </a:p>
          <a:p>
            <a:r>
              <a:rPr lang="en-US"/>
              <a:t>To add a control file manually:</a:t>
            </a:r>
          </a:p>
          <a:p>
            <a:pPr lvl="2">
              <a:buFont typeface="Arial" pitchFamily="34" charset="0"/>
              <a:buNone/>
            </a:pPr>
            <a:r>
              <a:rPr lang="en-US">
                <a:solidFill>
                  <a:schemeClr val="hlink"/>
                </a:solidFill>
              </a:rPr>
              <a:t>1.</a:t>
            </a:r>
            <a:r>
              <a:rPr lang="en-US"/>
              <a:t>	Alter the </a:t>
            </a:r>
            <a:r>
              <a:rPr lang="en-US">
                <a:latin typeface="Courier New" pitchFamily="49" charset="0"/>
              </a:rPr>
              <a:t>SPFILE</a:t>
            </a:r>
            <a:r>
              <a:rPr lang="en-US"/>
              <a:t> with the </a:t>
            </a:r>
            <a:r>
              <a:rPr lang="en-US">
                <a:latin typeface="Courier New" pitchFamily="49" charset="0"/>
              </a:rPr>
              <a:t>ALTER SYSTEM SET</a:t>
            </a:r>
            <a:r>
              <a:rPr lang="en-US"/>
              <a:t> </a:t>
            </a:r>
            <a:r>
              <a:rPr lang="en-US">
                <a:latin typeface="Courier New" pitchFamily="49" charset="0"/>
              </a:rPr>
              <a:t>control_files</a:t>
            </a:r>
            <a:r>
              <a:rPr lang="en-US"/>
              <a:t> command.</a:t>
            </a:r>
          </a:p>
          <a:p>
            <a:pPr lvl="2">
              <a:buFont typeface="Arial" pitchFamily="34" charset="0"/>
              <a:buNone/>
            </a:pPr>
            <a:r>
              <a:rPr lang="en-US">
                <a:solidFill>
                  <a:schemeClr val="hlink"/>
                </a:solidFill>
              </a:rPr>
              <a:t>2.	</a:t>
            </a:r>
            <a:r>
              <a:rPr lang="en-US"/>
              <a:t>Shut down the database.</a:t>
            </a:r>
          </a:p>
          <a:p>
            <a:pPr lvl="2">
              <a:buFont typeface="Arial" pitchFamily="34" charset="0"/>
              <a:buNone/>
            </a:pPr>
            <a:r>
              <a:rPr lang="en-US">
                <a:solidFill>
                  <a:schemeClr val="hlink"/>
                </a:solidFill>
              </a:rPr>
              <a:t>3.</a:t>
            </a:r>
            <a:r>
              <a:rPr lang="en-US"/>
              <a:t>	Move</a:t>
            </a:r>
            <a:r>
              <a:rPr lang="en-US">
                <a:solidFill>
                  <a:schemeClr val="hlink"/>
                </a:solidFill>
              </a:rPr>
              <a:t> </a:t>
            </a:r>
            <a:r>
              <a:rPr lang="en-US"/>
              <a:t>OS copy of file to a new location.</a:t>
            </a:r>
          </a:p>
          <a:p>
            <a:pPr lvl="2">
              <a:buFont typeface="Arial" pitchFamily="34" charset="0"/>
              <a:buNone/>
            </a:pPr>
            <a:r>
              <a:rPr lang="en-US">
                <a:solidFill>
                  <a:schemeClr val="hlink"/>
                </a:solidFill>
              </a:rPr>
              <a:t>4.</a:t>
            </a:r>
            <a:r>
              <a:rPr lang="en-US"/>
              <a:t>	Open the database.</a:t>
            </a:r>
          </a:p>
        </p:txBody>
      </p:sp>
      <p:sp>
        <p:nvSpPr>
          <p:cNvPr id="424964" name="Rectangle 4"/>
          <p:cNvSpPr>
            <a:spLocks noChangeArrowheads="1"/>
          </p:cNvSpPr>
          <p:nvPr/>
        </p:nvSpPr>
        <p:spPr bwMode="blackWhite">
          <a:xfrm>
            <a:off x="7327900" y="4381500"/>
            <a:ext cx="914400" cy="1828800"/>
          </a:xfrm>
          <a:prstGeom prst="rect">
            <a:avLst/>
          </a:prstGeom>
          <a:solidFill>
            <a:schemeClr val="accent1"/>
          </a:solidFill>
          <a:ln w="28575">
            <a:solidFill>
              <a:schemeClr val="tx1"/>
            </a:solidFill>
            <a:miter lim="800000"/>
            <a:headEnd/>
            <a:tailEnd/>
          </a:ln>
          <a:effectLst/>
        </p:spPr>
        <p:txBody>
          <a:bodyPr wrap="none" lIns="92075" tIns="46038" rIns="92075" bIns="46038"/>
          <a:lstStyle/>
          <a:p>
            <a:endParaRPr lang="en-US"/>
          </a:p>
        </p:txBody>
      </p:sp>
      <p:sp>
        <p:nvSpPr>
          <p:cNvPr id="424965" name="Rectangle 5"/>
          <p:cNvSpPr>
            <a:spLocks noChangeArrowheads="1"/>
          </p:cNvSpPr>
          <p:nvPr/>
        </p:nvSpPr>
        <p:spPr bwMode="auto">
          <a:xfrm>
            <a:off x="7261225" y="5768975"/>
            <a:ext cx="1019175" cy="466725"/>
          </a:xfrm>
          <a:prstGeom prst="rect">
            <a:avLst/>
          </a:prstGeom>
          <a:noFill/>
          <a:ln w="9525">
            <a:noFill/>
            <a:miter lim="800000"/>
            <a:headEnd/>
            <a:tailEnd/>
          </a:ln>
          <a:effectLst/>
        </p:spPr>
        <p:txBody>
          <a:bodyPr lIns="103188" tIns="52388" rIns="103188" bIns="52388">
            <a:spAutoFit/>
          </a:bodyPr>
          <a:lstStyle/>
          <a:p>
            <a:pPr defTabSz="1041400" eaLnBrk="0" hangingPunct="0">
              <a:lnSpc>
                <a:spcPct val="85000"/>
              </a:lnSpc>
              <a:spcBef>
                <a:spcPct val="50000"/>
              </a:spcBef>
              <a:buClrTx/>
              <a:buFontTx/>
              <a:buNone/>
            </a:pPr>
            <a:r>
              <a:rPr lang="en-US" sz="1400" b="1">
                <a:solidFill>
                  <a:schemeClr val="bg2"/>
                </a:solidFill>
                <a:latin typeface="Arial" pitchFamily="34" charset="0"/>
              </a:rPr>
              <a:t>Control files</a:t>
            </a:r>
          </a:p>
        </p:txBody>
      </p:sp>
      <p:grpSp>
        <p:nvGrpSpPr>
          <p:cNvPr id="424966" name="Group 6"/>
          <p:cNvGrpSpPr>
            <a:grpSpLocks/>
          </p:cNvGrpSpPr>
          <p:nvPr/>
        </p:nvGrpSpPr>
        <p:grpSpPr bwMode="auto">
          <a:xfrm>
            <a:off x="7432675" y="4489450"/>
            <a:ext cx="692150" cy="958850"/>
            <a:chOff x="2593" y="2912"/>
            <a:chExt cx="436" cy="604"/>
          </a:xfrm>
        </p:grpSpPr>
        <p:grpSp>
          <p:nvGrpSpPr>
            <p:cNvPr id="424967" name="Group 7"/>
            <p:cNvGrpSpPr>
              <a:grpSpLocks/>
            </p:cNvGrpSpPr>
            <p:nvPr/>
          </p:nvGrpSpPr>
          <p:grpSpPr bwMode="auto">
            <a:xfrm>
              <a:off x="2593" y="3178"/>
              <a:ext cx="436" cy="338"/>
              <a:chOff x="2128" y="3492"/>
              <a:chExt cx="532" cy="412"/>
            </a:xfrm>
          </p:grpSpPr>
          <p:sp>
            <p:nvSpPr>
              <p:cNvPr id="424968" name="Rectangle 8"/>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4969" name="Oval 9"/>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4970" name="Oval 10"/>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4971" name="Group 11"/>
            <p:cNvGrpSpPr>
              <a:grpSpLocks/>
            </p:cNvGrpSpPr>
            <p:nvPr/>
          </p:nvGrpSpPr>
          <p:grpSpPr bwMode="auto">
            <a:xfrm>
              <a:off x="2593" y="2912"/>
              <a:ext cx="436" cy="338"/>
              <a:chOff x="2128" y="2685"/>
              <a:chExt cx="532" cy="412"/>
            </a:xfrm>
          </p:grpSpPr>
          <p:sp>
            <p:nvSpPr>
              <p:cNvPr id="424972" name="Rectangle 12"/>
              <p:cNvSpPr>
                <a:spLocks noChangeArrowheads="1"/>
              </p:cNvSpPr>
              <p:nvPr/>
            </p:nvSpPr>
            <p:spPr bwMode="auto">
              <a:xfrm>
                <a:off x="2128" y="27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4973" name="Oval 13"/>
              <p:cNvSpPr>
                <a:spLocks noChangeArrowheads="1"/>
              </p:cNvSpPr>
              <p:nvPr/>
            </p:nvSpPr>
            <p:spPr bwMode="auto">
              <a:xfrm>
                <a:off x="2128" y="2685"/>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4974" name="Oval 14"/>
              <p:cNvSpPr>
                <a:spLocks noChangeArrowheads="1"/>
              </p:cNvSpPr>
              <p:nvPr/>
            </p:nvSpPr>
            <p:spPr bwMode="auto">
              <a:xfrm>
                <a:off x="2128" y="29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t>Multiplexing Control Files</a:t>
            </a:r>
            <a:r>
              <a:rPr lang="en-US" altLang="en-US"/>
              <a:t> </a:t>
            </a:r>
            <a:r>
              <a:rPr lang="en-US"/>
              <a:t/>
            </a:r>
            <a:br>
              <a:rPr lang="en-US"/>
            </a:br>
            <a:r>
              <a:rPr lang="en-US"/>
              <a:t>Full Notes Page</a:t>
            </a: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t>Redo Log Files</a:t>
            </a:r>
          </a:p>
        </p:txBody>
      </p:sp>
      <p:sp>
        <p:nvSpPr>
          <p:cNvPr id="429059" name="Rectangle 3"/>
          <p:cNvSpPr>
            <a:spLocks noGrp="1" noChangeArrowheads="1"/>
          </p:cNvSpPr>
          <p:nvPr>
            <p:ph type="body" idx="1"/>
          </p:nvPr>
        </p:nvSpPr>
        <p:spPr>
          <a:xfrm>
            <a:off x="609600" y="1676400"/>
            <a:ext cx="7918450" cy="2235200"/>
          </a:xfrm>
        </p:spPr>
        <p:txBody>
          <a:bodyPr/>
          <a:lstStyle/>
          <a:p>
            <a:r>
              <a:rPr lang="en-US"/>
              <a:t>Multiplex redo log groups to protect against media failure and loss of data. This increases database I/O. </a:t>
            </a:r>
            <a:r>
              <a:rPr lang="en-US">
                <a:solidFill>
                  <a:srgbClr val="000000"/>
                </a:solidFill>
                <a:ea typeface="SimSun" pitchFamily="2" charset="-122"/>
              </a:rPr>
              <a:t>It is suggested that redo log groups have</a:t>
            </a:r>
            <a:r>
              <a:rPr lang="en-US"/>
              <a:t>:</a:t>
            </a:r>
          </a:p>
          <a:p>
            <a:pPr lvl="1"/>
            <a:r>
              <a:rPr lang="en-US"/>
              <a:t>At least two members (files) per group</a:t>
            </a:r>
          </a:p>
          <a:p>
            <a:pPr lvl="1"/>
            <a:r>
              <a:rPr lang="en-US"/>
              <a:t>Each member on a separate disk drive</a:t>
            </a:r>
          </a:p>
          <a:p>
            <a:pPr lvl="1"/>
            <a:r>
              <a:rPr lang="en-US"/>
              <a:t>Each member on a separate disk controller</a:t>
            </a:r>
          </a:p>
        </p:txBody>
      </p:sp>
      <p:sp>
        <p:nvSpPr>
          <p:cNvPr id="429060" name="Rectangle 4"/>
          <p:cNvSpPr>
            <a:spLocks noChangeArrowheads="1"/>
          </p:cNvSpPr>
          <p:nvPr/>
        </p:nvSpPr>
        <p:spPr bwMode="blackWhite">
          <a:xfrm>
            <a:off x="3111500" y="3951288"/>
            <a:ext cx="3416300" cy="1943100"/>
          </a:xfrm>
          <a:prstGeom prst="rect">
            <a:avLst/>
          </a:prstGeom>
          <a:solidFill>
            <a:srgbClr val="99CC00"/>
          </a:solidFill>
          <a:ln w="28575">
            <a:solidFill>
              <a:schemeClr val="tx1"/>
            </a:solidFill>
            <a:miter lim="800000"/>
            <a:headEnd/>
            <a:tailEnd/>
          </a:ln>
          <a:effectLst/>
        </p:spPr>
        <p:txBody>
          <a:bodyPr wrap="none" lIns="92075" tIns="46038" rIns="92075" bIns="46038"/>
          <a:lstStyle/>
          <a:p>
            <a:endParaRPr lang="en-US"/>
          </a:p>
        </p:txBody>
      </p:sp>
      <p:grpSp>
        <p:nvGrpSpPr>
          <p:cNvPr id="429061" name="Group 5"/>
          <p:cNvGrpSpPr>
            <a:grpSpLocks/>
          </p:cNvGrpSpPr>
          <p:nvPr/>
        </p:nvGrpSpPr>
        <p:grpSpPr bwMode="auto">
          <a:xfrm>
            <a:off x="5467350" y="4049713"/>
            <a:ext cx="946150" cy="701675"/>
            <a:chOff x="2128" y="3492"/>
            <a:chExt cx="532" cy="412"/>
          </a:xfrm>
        </p:grpSpPr>
        <p:sp>
          <p:nvSpPr>
            <p:cNvPr id="429062" name="Rectangle 6"/>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9063" name="Oval 7"/>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9064" name="Oval 8"/>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9065" name="Group 9"/>
          <p:cNvGrpSpPr>
            <a:grpSpLocks/>
          </p:cNvGrpSpPr>
          <p:nvPr/>
        </p:nvGrpSpPr>
        <p:grpSpPr bwMode="auto">
          <a:xfrm>
            <a:off x="4371975" y="4849813"/>
            <a:ext cx="946150" cy="701675"/>
            <a:chOff x="2128" y="3492"/>
            <a:chExt cx="532" cy="412"/>
          </a:xfrm>
        </p:grpSpPr>
        <p:sp>
          <p:nvSpPr>
            <p:cNvPr id="429066" name="Rectangle 10"/>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9067" name="Oval 11"/>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9068" name="Oval 12"/>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9069" name="Group 13"/>
          <p:cNvGrpSpPr>
            <a:grpSpLocks/>
          </p:cNvGrpSpPr>
          <p:nvPr/>
        </p:nvGrpSpPr>
        <p:grpSpPr bwMode="auto">
          <a:xfrm>
            <a:off x="5470525" y="4849813"/>
            <a:ext cx="946150" cy="701675"/>
            <a:chOff x="2128" y="3492"/>
            <a:chExt cx="532" cy="412"/>
          </a:xfrm>
        </p:grpSpPr>
        <p:sp>
          <p:nvSpPr>
            <p:cNvPr id="429070" name="Rectangle 14"/>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9071" name="Oval 15"/>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9072" name="Oval 16"/>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9073" name="Group 17"/>
          <p:cNvGrpSpPr>
            <a:grpSpLocks/>
          </p:cNvGrpSpPr>
          <p:nvPr/>
        </p:nvGrpSpPr>
        <p:grpSpPr bwMode="auto">
          <a:xfrm>
            <a:off x="4371975" y="4049713"/>
            <a:ext cx="946150" cy="701675"/>
            <a:chOff x="2128" y="3492"/>
            <a:chExt cx="532" cy="412"/>
          </a:xfrm>
        </p:grpSpPr>
        <p:sp>
          <p:nvSpPr>
            <p:cNvPr id="429074" name="Rectangle 18"/>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9075" name="Oval 19"/>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9076" name="Oval 20"/>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9077" name="Group 21"/>
          <p:cNvGrpSpPr>
            <a:grpSpLocks/>
          </p:cNvGrpSpPr>
          <p:nvPr/>
        </p:nvGrpSpPr>
        <p:grpSpPr bwMode="auto">
          <a:xfrm>
            <a:off x="3232150" y="4849813"/>
            <a:ext cx="946150" cy="701675"/>
            <a:chOff x="2128" y="3492"/>
            <a:chExt cx="532" cy="412"/>
          </a:xfrm>
        </p:grpSpPr>
        <p:sp>
          <p:nvSpPr>
            <p:cNvPr id="429078" name="Rectangle 22"/>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9079" name="Oval 23"/>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9080" name="Oval 24"/>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29081" name="Group 25"/>
          <p:cNvGrpSpPr>
            <a:grpSpLocks/>
          </p:cNvGrpSpPr>
          <p:nvPr/>
        </p:nvGrpSpPr>
        <p:grpSpPr bwMode="auto">
          <a:xfrm>
            <a:off x="3232150" y="4037013"/>
            <a:ext cx="946150" cy="701675"/>
            <a:chOff x="2128" y="3492"/>
            <a:chExt cx="532" cy="412"/>
          </a:xfrm>
        </p:grpSpPr>
        <p:sp>
          <p:nvSpPr>
            <p:cNvPr id="429082" name="Rectangle 26"/>
            <p:cNvSpPr>
              <a:spLocks noChangeArrowheads="1"/>
            </p:cNvSpPr>
            <p:nvPr/>
          </p:nvSpPr>
          <p:spPr bwMode="gray">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29083" name="Oval 27"/>
            <p:cNvSpPr>
              <a:spLocks noChangeArrowheads="1"/>
            </p:cNvSpPr>
            <p:nvPr/>
          </p:nvSpPr>
          <p:spPr bwMode="gray">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29084" name="Oval 28"/>
            <p:cNvSpPr>
              <a:spLocks noChangeArrowheads="1"/>
            </p:cNvSpPr>
            <p:nvPr/>
          </p:nvSpPr>
          <p:spPr bwMode="gray">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sp>
        <p:nvSpPr>
          <p:cNvPr id="429085" name="Rectangle 29"/>
          <p:cNvSpPr>
            <a:spLocks noChangeArrowheads="1"/>
          </p:cNvSpPr>
          <p:nvPr/>
        </p:nvSpPr>
        <p:spPr bwMode="auto">
          <a:xfrm>
            <a:off x="3203575" y="5575300"/>
            <a:ext cx="1011238" cy="2651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Group 1</a:t>
            </a:r>
          </a:p>
        </p:txBody>
      </p:sp>
      <p:sp>
        <p:nvSpPr>
          <p:cNvPr id="429086" name="Rectangle 30"/>
          <p:cNvSpPr>
            <a:spLocks noChangeArrowheads="1"/>
          </p:cNvSpPr>
          <p:nvPr/>
        </p:nvSpPr>
        <p:spPr bwMode="auto">
          <a:xfrm>
            <a:off x="4333875" y="5575300"/>
            <a:ext cx="1011238" cy="2651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Group 2</a:t>
            </a:r>
          </a:p>
        </p:txBody>
      </p:sp>
      <p:sp>
        <p:nvSpPr>
          <p:cNvPr id="429087" name="Rectangle 31"/>
          <p:cNvSpPr>
            <a:spLocks noChangeArrowheads="1"/>
          </p:cNvSpPr>
          <p:nvPr/>
        </p:nvSpPr>
        <p:spPr bwMode="auto">
          <a:xfrm>
            <a:off x="5480050" y="5575300"/>
            <a:ext cx="911225" cy="2651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Group 3</a:t>
            </a:r>
          </a:p>
        </p:txBody>
      </p:sp>
      <p:sp>
        <p:nvSpPr>
          <p:cNvPr id="429088" name="Line 32"/>
          <p:cNvSpPr>
            <a:spLocks noChangeShapeType="1"/>
          </p:cNvSpPr>
          <p:nvPr/>
        </p:nvSpPr>
        <p:spPr bwMode="auto">
          <a:xfrm>
            <a:off x="2506663" y="4791075"/>
            <a:ext cx="4252912" cy="0"/>
          </a:xfrm>
          <a:prstGeom prst="line">
            <a:avLst/>
          </a:prstGeom>
          <a:noFill/>
          <a:ln w="38100">
            <a:solidFill>
              <a:schemeClr val="tx1"/>
            </a:solidFill>
            <a:prstDash val="dash"/>
            <a:round/>
            <a:headEnd type="none" w="sm" len="sm"/>
            <a:tailEnd type="none" w="sm" len="sm"/>
          </a:ln>
          <a:effectLst/>
        </p:spPr>
        <p:txBody>
          <a:bodyPr/>
          <a:lstStyle/>
          <a:p>
            <a:endParaRPr lang="en-US"/>
          </a:p>
        </p:txBody>
      </p:sp>
      <p:sp>
        <p:nvSpPr>
          <p:cNvPr id="429089" name="Rectangle 33"/>
          <p:cNvSpPr>
            <a:spLocks noChangeArrowheads="1"/>
          </p:cNvSpPr>
          <p:nvPr/>
        </p:nvSpPr>
        <p:spPr bwMode="auto">
          <a:xfrm>
            <a:off x="1908175" y="4344988"/>
            <a:ext cx="1011238" cy="265112"/>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Disk 1</a:t>
            </a:r>
          </a:p>
        </p:txBody>
      </p:sp>
      <p:sp>
        <p:nvSpPr>
          <p:cNvPr id="429090" name="Rectangle 34"/>
          <p:cNvSpPr>
            <a:spLocks noChangeArrowheads="1"/>
          </p:cNvSpPr>
          <p:nvPr/>
        </p:nvSpPr>
        <p:spPr bwMode="auto">
          <a:xfrm>
            <a:off x="1908175" y="5076825"/>
            <a:ext cx="1011238" cy="2651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Disk 2</a:t>
            </a:r>
          </a:p>
        </p:txBody>
      </p:sp>
      <p:sp>
        <p:nvSpPr>
          <p:cNvPr id="429091" name="Rectangle 35"/>
          <p:cNvSpPr>
            <a:spLocks noChangeArrowheads="1"/>
          </p:cNvSpPr>
          <p:nvPr/>
        </p:nvSpPr>
        <p:spPr bwMode="auto">
          <a:xfrm>
            <a:off x="3203575" y="4295775"/>
            <a:ext cx="1011238" cy="4730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Member 1</a:t>
            </a:r>
          </a:p>
        </p:txBody>
      </p:sp>
      <p:sp>
        <p:nvSpPr>
          <p:cNvPr id="429092" name="Rectangle 36"/>
          <p:cNvSpPr>
            <a:spLocks noChangeArrowheads="1"/>
          </p:cNvSpPr>
          <p:nvPr/>
        </p:nvSpPr>
        <p:spPr bwMode="auto">
          <a:xfrm>
            <a:off x="4333875" y="4295775"/>
            <a:ext cx="1011238" cy="4730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Member 2</a:t>
            </a:r>
          </a:p>
        </p:txBody>
      </p:sp>
      <p:sp>
        <p:nvSpPr>
          <p:cNvPr id="429093" name="Rectangle 37"/>
          <p:cNvSpPr>
            <a:spLocks noChangeArrowheads="1"/>
          </p:cNvSpPr>
          <p:nvPr/>
        </p:nvSpPr>
        <p:spPr bwMode="auto">
          <a:xfrm>
            <a:off x="5430838" y="4295775"/>
            <a:ext cx="1009650" cy="4730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Member 1</a:t>
            </a:r>
          </a:p>
        </p:txBody>
      </p:sp>
      <p:sp>
        <p:nvSpPr>
          <p:cNvPr id="429094" name="Rectangle 38"/>
          <p:cNvSpPr>
            <a:spLocks noChangeArrowheads="1"/>
          </p:cNvSpPr>
          <p:nvPr/>
        </p:nvSpPr>
        <p:spPr bwMode="auto">
          <a:xfrm>
            <a:off x="3203575" y="5092700"/>
            <a:ext cx="1011238" cy="4730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Member 2</a:t>
            </a:r>
          </a:p>
        </p:txBody>
      </p:sp>
      <p:sp>
        <p:nvSpPr>
          <p:cNvPr id="429095" name="Rectangle 39"/>
          <p:cNvSpPr>
            <a:spLocks noChangeArrowheads="1"/>
          </p:cNvSpPr>
          <p:nvPr/>
        </p:nvSpPr>
        <p:spPr bwMode="auto">
          <a:xfrm>
            <a:off x="4333875" y="5092700"/>
            <a:ext cx="1011238" cy="4730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Member 1</a:t>
            </a:r>
          </a:p>
        </p:txBody>
      </p:sp>
      <p:sp>
        <p:nvSpPr>
          <p:cNvPr id="429096" name="Rectangle 40"/>
          <p:cNvSpPr>
            <a:spLocks noChangeArrowheads="1"/>
          </p:cNvSpPr>
          <p:nvPr/>
        </p:nvSpPr>
        <p:spPr bwMode="auto">
          <a:xfrm>
            <a:off x="5430838" y="5092700"/>
            <a:ext cx="1009650" cy="4730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600" b="1">
                <a:solidFill>
                  <a:schemeClr val="tx1"/>
                </a:solidFill>
                <a:latin typeface="Arial" pitchFamily="34" charset="0"/>
              </a:rPr>
              <a:t>Member 2</a:t>
            </a:r>
          </a:p>
        </p:txBody>
      </p:sp>
      <p:sp>
        <p:nvSpPr>
          <p:cNvPr id="429097" name="Text Box 41"/>
          <p:cNvSpPr txBox="1">
            <a:spLocks noChangeArrowheads="1"/>
          </p:cNvSpPr>
          <p:nvPr/>
        </p:nvSpPr>
        <p:spPr bwMode="auto">
          <a:xfrm>
            <a:off x="514350" y="5943600"/>
            <a:ext cx="7964488" cy="366713"/>
          </a:xfrm>
          <a:prstGeom prst="rect">
            <a:avLst/>
          </a:prstGeom>
          <a:noFill/>
          <a:ln w="28575">
            <a:noFill/>
            <a:miter lim="800000"/>
            <a:headEnd type="none" w="sm" len="sm"/>
            <a:tailEnd type="none" w="sm" len="sm"/>
          </a:ln>
          <a:effectLst/>
        </p:spPr>
        <p:txBody>
          <a:bodyPr>
            <a:spAutoFit/>
          </a:bodyPr>
          <a:lstStyle/>
          <a:p>
            <a:pPr algn="l" defTabSz="228600">
              <a:buClr>
                <a:srgbClr val="000000"/>
              </a:buClr>
            </a:pPr>
            <a:r>
              <a:rPr lang="en-US" sz="1800" b="1">
                <a:solidFill>
                  <a:schemeClr val="tx1"/>
                </a:solidFill>
                <a:latin typeface="Arial" pitchFamily="34" charset="0"/>
              </a:rPr>
              <a:t>Note: Multiplexing redo logs may impact overall database performance.</a:t>
            </a:r>
            <a:endParaRPr lang="en-US" sz="180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t>Multiplexing the Redo Log</a:t>
            </a:r>
          </a:p>
        </p:txBody>
      </p:sp>
      <p:pic>
        <p:nvPicPr>
          <p:cNvPr id="431107" name="Picture 3" descr="C:\a_image\add48.gif"/>
          <p:cNvPicPr>
            <a:picLocks noChangeAspect="1" noChangeArrowheads="1"/>
          </p:cNvPicPr>
          <p:nvPr/>
        </p:nvPicPr>
        <p:blipFill>
          <a:blip r:embed="rId3" cstate="print"/>
          <a:srcRect/>
          <a:stretch>
            <a:fillRect/>
          </a:stretch>
        </p:blipFill>
        <p:spPr bwMode="gray">
          <a:xfrm>
            <a:off x="617538" y="2185988"/>
            <a:ext cx="6765925" cy="4068762"/>
          </a:xfrm>
          <a:prstGeom prst="rect">
            <a:avLst/>
          </a:prstGeom>
          <a:noFill/>
        </p:spPr>
      </p:pic>
      <p:pic>
        <p:nvPicPr>
          <p:cNvPr id="431108" name="Picture 4" descr="C:\a_image\add49.gif"/>
          <p:cNvPicPr>
            <a:picLocks noChangeAspect="1" noChangeArrowheads="1"/>
          </p:cNvPicPr>
          <p:nvPr/>
        </p:nvPicPr>
        <p:blipFill>
          <a:blip r:embed="rId4" cstate="print"/>
          <a:srcRect/>
          <a:stretch>
            <a:fillRect/>
          </a:stretch>
        </p:blipFill>
        <p:spPr bwMode="gray">
          <a:xfrm>
            <a:off x="3376613" y="1449388"/>
            <a:ext cx="5132387" cy="1714500"/>
          </a:xfrm>
          <a:prstGeom prst="rect">
            <a:avLst/>
          </a:prstGeom>
          <a:noFill/>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Archive Log Files</a:t>
            </a:r>
          </a:p>
        </p:txBody>
      </p:sp>
      <p:sp>
        <p:nvSpPr>
          <p:cNvPr id="433155" name="Rectangle 3"/>
          <p:cNvSpPr>
            <a:spLocks noGrp="1" noChangeArrowheads="1"/>
          </p:cNvSpPr>
          <p:nvPr>
            <p:ph type="body" idx="1"/>
          </p:nvPr>
        </p:nvSpPr>
        <p:spPr>
          <a:xfrm>
            <a:off x="609600" y="1676400"/>
            <a:ext cx="7918450" cy="1900238"/>
          </a:xfrm>
        </p:spPr>
        <p:txBody>
          <a:bodyPr/>
          <a:lstStyle/>
          <a:p>
            <a:r>
              <a:rPr lang="en-US"/>
              <a:t>To preserve redo information, create archived copies of redo log files by performing the following steps.</a:t>
            </a:r>
          </a:p>
          <a:p>
            <a:pPr lvl="1">
              <a:buFont typeface="Arial" pitchFamily="34" charset="0"/>
              <a:buNone/>
            </a:pPr>
            <a:r>
              <a:rPr lang="en-US">
                <a:solidFill>
                  <a:schemeClr val="accent2"/>
                </a:solidFill>
              </a:rPr>
              <a:t>1.</a:t>
            </a:r>
            <a:r>
              <a:rPr lang="en-US"/>
              <a:t>	Specify archive log file-naming convention.</a:t>
            </a:r>
          </a:p>
          <a:p>
            <a:pPr lvl="1">
              <a:buFont typeface="Arial" pitchFamily="34" charset="0"/>
              <a:buNone/>
            </a:pPr>
            <a:r>
              <a:rPr lang="en-US">
                <a:solidFill>
                  <a:schemeClr val="accent2"/>
                </a:solidFill>
              </a:rPr>
              <a:t>2.</a:t>
            </a:r>
            <a:r>
              <a:rPr lang="en-US"/>
              <a:t>	Specify one or more archive log file locations. </a:t>
            </a:r>
          </a:p>
          <a:p>
            <a:pPr lvl="1">
              <a:buFont typeface="Arial" pitchFamily="34" charset="0"/>
              <a:buNone/>
            </a:pPr>
            <a:r>
              <a:rPr lang="en-US">
                <a:solidFill>
                  <a:schemeClr val="accent2"/>
                </a:solidFill>
              </a:rPr>
              <a:t>3.</a:t>
            </a:r>
            <a:r>
              <a:rPr lang="en-US"/>
              <a:t>	</a:t>
            </a:r>
            <a:r>
              <a:rPr lang="en-US">
                <a:solidFill>
                  <a:srgbClr val="0000FF"/>
                </a:solidFill>
              </a:rPr>
              <a:t>Switch the database to </a:t>
            </a:r>
            <a:r>
              <a:rPr lang="en-US">
                <a:solidFill>
                  <a:srgbClr val="0000FF"/>
                </a:solidFill>
                <a:latin typeface="Courier New" pitchFamily="49" charset="0"/>
              </a:rPr>
              <a:t>ARCHIVELOG</a:t>
            </a:r>
            <a:r>
              <a:rPr lang="en-US">
                <a:solidFill>
                  <a:srgbClr val="0000FF"/>
                </a:solidFill>
              </a:rPr>
              <a:t> mode.</a:t>
            </a:r>
          </a:p>
        </p:txBody>
      </p:sp>
      <p:sp>
        <p:nvSpPr>
          <p:cNvPr id="433156" name="Rectangle 4"/>
          <p:cNvSpPr>
            <a:spLocks noChangeArrowheads="1"/>
          </p:cNvSpPr>
          <p:nvPr/>
        </p:nvSpPr>
        <p:spPr bwMode="auto">
          <a:xfrm>
            <a:off x="1057275" y="5094288"/>
            <a:ext cx="2362200" cy="300037"/>
          </a:xfrm>
          <a:prstGeom prst="rect">
            <a:avLst/>
          </a:prstGeom>
          <a:noFill/>
          <a:ln w="9525">
            <a:noFill/>
            <a:miter lim="800000"/>
            <a:headEnd/>
            <a:tailEnd/>
          </a:ln>
          <a:effectLst/>
        </p:spPr>
        <p:txBody>
          <a:bodyPr lIns="12700" tIns="12700" rIns="12700" bIns="12700">
            <a:spAutoFit/>
          </a:bodyPr>
          <a:lstStyle/>
          <a:p>
            <a:pPr marL="342900" indent="-342900" algn="l">
              <a:spcBef>
                <a:spcPct val="0"/>
              </a:spcBef>
              <a:buClrTx/>
              <a:buFontTx/>
              <a:buNone/>
            </a:pPr>
            <a:r>
              <a:rPr lang="en-US" sz="1800" b="1">
                <a:solidFill>
                  <a:schemeClr val="tx1"/>
                </a:solidFill>
                <a:latin typeface="Arial" pitchFamily="34" charset="0"/>
              </a:rPr>
              <a:t>Online redo log files</a:t>
            </a:r>
          </a:p>
        </p:txBody>
      </p:sp>
      <p:sp>
        <p:nvSpPr>
          <p:cNvPr id="433157" name="Rectangle 5"/>
          <p:cNvSpPr>
            <a:spLocks noChangeArrowheads="1"/>
          </p:cNvSpPr>
          <p:nvPr/>
        </p:nvSpPr>
        <p:spPr bwMode="auto">
          <a:xfrm>
            <a:off x="5957888" y="5094288"/>
            <a:ext cx="2057400" cy="300037"/>
          </a:xfrm>
          <a:prstGeom prst="rect">
            <a:avLst/>
          </a:prstGeom>
          <a:noFill/>
          <a:ln w="9525">
            <a:noFill/>
            <a:miter lim="800000"/>
            <a:headEnd/>
            <a:tailEnd/>
          </a:ln>
          <a:effectLst/>
        </p:spPr>
        <p:txBody>
          <a:bodyPr lIns="12700" tIns="12700" rIns="12700" bIns="12700">
            <a:spAutoFit/>
          </a:bodyPr>
          <a:lstStyle/>
          <a:p>
            <a:pPr marL="342900" indent="-342900" algn="l">
              <a:spcBef>
                <a:spcPct val="0"/>
              </a:spcBef>
              <a:buClrTx/>
              <a:buFontTx/>
              <a:buNone/>
            </a:pPr>
            <a:r>
              <a:rPr lang="en-US" sz="1800" b="1">
                <a:solidFill>
                  <a:schemeClr val="tx1"/>
                </a:solidFill>
                <a:latin typeface="Arial" pitchFamily="34" charset="0"/>
              </a:rPr>
              <a:t>Archive log files</a:t>
            </a:r>
          </a:p>
        </p:txBody>
      </p:sp>
      <p:sp>
        <p:nvSpPr>
          <p:cNvPr id="433158" name="Line 6"/>
          <p:cNvSpPr>
            <a:spLocks noChangeShapeType="1"/>
          </p:cNvSpPr>
          <p:nvPr/>
        </p:nvSpPr>
        <p:spPr bwMode="auto">
          <a:xfrm>
            <a:off x="2692400" y="4554538"/>
            <a:ext cx="3806825" cy="0"/>
          </a:xfrm>
          <a:prstGeom prst="line">
            <a:avLst/>
          </a:prstGeom>
          <a:noFill/>
          <a:ln w="28575" cap="rnd">
            <a:solidFill>
              <a:schemeClr val="tx1"/>
            </a:solidFill>
            <a:round/>
            <a:headEnd type="none" w="sm" len="sm"/>
            <a:tailEnd type="triangle" w="sm" len="sm"/>
          </a:ln>
          <a:effectLst/>
        </p:spPr>
        <p:txBody>
          <a:bodyPr/>
          <a:lstStyle/>
          <a:p>
            <a:endParaRPr lang="en-US"/>
          </a:p>
        </p:txBody>
      </p:sp>
      <p:grpSp>
        <p:nvGrpSpPr>
          <p:cNvPr id="433159" name="Group 7"/>
          <p:cNvGrpSpPr>
            <a:grpSpLocks/>
          </p:cNvGrpSpPr>
          <p:nvPr/>
        </p:nvGrpSpPr>
        <p:grpSpPr bwMode="auto">
          <a:xfrm>
            <a:off x="1695450" y="3760788"/>
            <a:ext cx="1066800" cy="1382712"/>
            <a:chOff x="1068" y="2369"/>
            <a:chExt cx="672" cy="871"/>
          </a:xfrm>
        </p:grpSpPr>
        <p:sp>
          <p:nvSpPr>
            <p:cNvPr id="433160" name="Rectangle 8"/>
            <p:cNvSpPr>
              <a:spLocks noChangeArrowheads="1"/>
            </p:cNvSpPr>
            <p:nvPr/>
          </p:nvSpPr>
          <p:spPr bwMode="blackWhite">
            <a:xfrm>
              <a:off x="1068" y="2369"/>
              <a:ext cx="672" cy="871"/>
            </a:xfrm>
            <a:prstGeom prst="rect">
              <a:avLst/>
            </a:prstGeom>
            <a:solidFill>
              <a:srgbClr val="99CC00"/>
            </a:solidFill>
            <a:ln w="28575">
              <a:solidFill>
                <a:schemeClr val="tx1"/>
              </a:solidFill>
              <a:miter lim="800000"/>
              <a:headEnd/>
              <a:tailEnd/>
            </a:ln>
            <a:effectLst/>
          </p:spPr>
          <p:txBody>
            <a:bodyPr wrap="none" lIns="92075" tIns="46038" rIns="92075" bIns="46038"/>
            <a:lstStyle/>
            <a:p>
              <a:endParaRPr lang="en-US"/>
            </a:p>
          </p:txBody>
        </p:sp>
        <p:grpSp>
          <p:nvGrpSpPr>
            <p:cNvPr id="433161" name="Group 9"/>
            <p:cNvGrpSpPr>
              <a:grpSpLocks/>
            </p:cNvGrpSpPr>
            <p:nvPr/>
          </p:nvGrpSpPr>
          <p:grpSpPr bwMode="auto">
            <a:xfrm>
              <a:off x="1112" y="2760"/>
              <a:ext cx="596" cy="442"/>
              <a:chOff x="2128" y="3492"/>
              <a:chExt cx="532" cy="412"/>
            </a:xfrm>
          </p:grpSpPr>
          <p:sp>
            <p:nvSpPr>
              <p:cNvPr id="433162" name="Rectangle 10"/>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33163" name="Oval 11"/>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33164" name="Oval 12"/>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33165" name="Group 13"/>
            <p:cNvGrpSpPr>
              <a:grpSpLocks/>
            </p:cNvGrpSpPr>
            <p:nvPr/>
          </p:nvGrpSpPr>
          <p:grpSpPr bwMode="auto">
            <a:xfrm>
              <a:off x="1112" y="2400"/>
              <a:ext cx="596" cy="442"/>
              <a:chOff x="2128" y="3492"/>
              <a:chExt cx="532" cy="412"/>
            </a:xfrm>
          </p:grpSpPr>
          <p:sp>
            <p:nvSpPr>
              <p:cNvPr id="433166" name="Rectangle 14"/>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33167" name="Oval 15"/>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33168" name="Oval 16"/>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pic>
        <p:nvPicPr>
          <p:cNvPr id="433169" name="Picture 17" descr="Concept: Safe, Security "/>
          <p:cNvPicPr>
            <a:picLocks noChangeAspect="1" noChangeArrowheads="1"/>
          </p:cNvPicPr>
          <p:nvPr/>
        </p:nvPicPr>
        <p:blipFill>
          <a:blip r:embed="rId3" cstate="print"/>
          <a:srcRect/>
          <a:stretch>
            <a:fillRect/>
          </a:stretch>
        </p:blipFill>
        <p:spPr bwMode="auto">
          <a:xfrm>
            <a:off x="6207125" y="3748088"/>
            <a:ext cx="1204913" cy="1357312"/>
          </a:xfrm>
          <a:prstGeom prst="rect">
            <a:avLst/>
          </a:prstGeom>
          <a:noFill/>
        </p:spPr>
      </p:pic>
      <p:grpSp>
        <p:nvGrpSpPr>
          <p:cNvPr id="433170" name="Group 18"/>
          <p:cNvGrpSpPr>
            <a:grpSpLocks/>
          </p:cNvGrpSpPr>
          <p:nvPr/>
        </p:nvGrpSpPr>
        <p:grpSpPr bwMode="auto">
          <a:xfrm>
            <a:off x="6499225" y="4221163"/>
            <a:ext cx="498475" cy="735012"/>
            <a:chOff x="4094" y="2659"/>
            <a:chExt cx="298" cy="463"/>
          </a:xfrm>
        </p:grpSpPr>
        <p:grpSp>
          <p:nvGrpSpPr>
            <p:cNvPr id="433171" name="Group 19"/>
            <p:cNvGrpSpPr>
              <a:grpSpLocks/>
            </p:cNvGrpSpPr>
            <p:nvPr/>
          </p:nvGrpSpPr>
          <p:grpSpPr bwMode="auto">
            <a:xfrm>
              <a:off x="4094" y="2867"/>
              <a:ext cx="298" cy="255"/>
              <a:chOff x="2128" y="3492"/>
              <a:chExt cx="532" cy="412"/>
            </a:xfrm>
          </p:grpSpPr>
          <p:sp>
            <p:nvSpPr>
              <p:cNvPr id="433172" name="Rectangle 20"/>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33173" name="Oval 21"/>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33174" name="Oval 22"/>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nvGrpSpPr>
            <p:cNvPr id="433175" name="Group 23"/>
            <p:cNvGrpSpPr>
              <a:grpSpLocks/>
            </p:cNvGrpSpPr>
            <p:nvPr/>
          </p:nvGrpSpPr>
          <p:grpSpPr bwMode="auto">
            <a:xfrm>
              <a:off x="4094" y="2659"/>
              <a:ext cx="298" cy="255"/>
              <a:chOff x="2128" y="3492"/>
              <a:chExt cx="532" cy="412"/>
            </a:xfrm>
          </p:grpSpPr>
          <p:sp>
            <p:nvSpPr>
              <p:cNvPr id="433176" name="Rectangle 24"/>
              <p:cNvSpPr>
                <a:spLocks noChangeArrowheads="1"/>
              </p:cNvSpPr>
              <p:nvPr/>
            </p:nvSpPr>
            <p:spPr bwMode="auto">
              <a:xfrm>
                <a:off x="2128" y="35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miter lim="800000"/>
                <a:headEnd/>
                <a:tailEnd/>
              </a:ln>
              <a:effectLst/>
            </p:spPr>
            <p:txBody>
              <a:bodyPr wrap="none" anchor="ctr"/>
              <a:lstStyle/>
              <a:p>
                <a:endParaRPr lang="en-US"/>
              </a:p>
            </p:txBody>
          </p:sp>
          <p:sp>
            <p:nvSpPr>
              <p:cNvPr id="433177" name="Oval 25"/>
              <p:cNvSpPr>
                <a:spLocks noChangeArrowheads="1"/>
              </p:cNvSpPr>
              <p:nvPr/>
            </p:nvSpPr>
            <p:spPr bwMode="auto">
              <a:xfrm>
                <a:off x="2128" y="3492"/>
                <a:ext cx="532" cy="158"/>
              </a:xfrm>
              <a:prstGeom prst="ellipse">
                <a:avLst/>
              </a:prstGeom>
              <a:gradFill rotWithShape="0">
                <a:gsLst>
                  <a:gs pos="0">
                    <a:srgbClr val="99FFFF">
                      <a:gamma/>
                      <a:shade val="89804"/>
                      <a:invGamma/>
                    </a:srgbClr>
                  </a:gs>
                  <a:gs pos="100000">
                    <a:srgbClr val="99FFFF"/>
                  </a:gs>
                </a:gsLst>
                <a:lin ang="5400000" scaled="1"/>
              </a:gradFill>
              <a:ln w="9525">
                <a:noFill/>
                <a:round/>
                <a:headEnd/>
                <a:tailEnd/>
              </a:ln>
              <a:effectLst/>
            </p:spPr>
            <p:txBody>
              <a:bodyPr wrap="none" anchor="ctr"/>
              <a:lstStyle/>
              <a:p>
                <a:endParaRPr lang="en-US"/>
              </a:p>
            </p:txBody>
          </p:sp>
          <p:sp>
            <p:nvSpPr>
              <p:cNvPr id="433178" name="Oval 26"/>
              <p:cNvSpPr>
                <a:spLocks noChangeArrowheads="1"/>
              </p:cNvSpPr>
              <p:nvPr/>
            </p:nvSpPr>
            <p:spPr bwMode="auto">
              <a:xfrm>
                <a:off x="2128" y="37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noFill/>
                <a:round/>
                <a:headEnd/>
                <a:tailEnd/>
              </a:ln>
              <a:effectLst/>
            </p:spPr>
            <p:txBody>
              <a:bodyPr wrap="none" anchor="ctr"/>
              <a:lstStyle/>
              <a:p>
                <a:endParaRPr lang="en-US"/>
              </a:p>
            </p:txBody>
          </p:sp>
        </p:gr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6" name="Rectangle 6"/>
          <p:cNvSpPr>
            <a:spLocks noGrp="1" noChangeArrowheads="1"/>
          </p:cNvSpPr>
          <p:nvPr>
            <p:ph type="title"/>
          </p:nvPr>
        </p:nvSpPr>
        <p:spPr/>
        <p:txBody>
          <a:bodyPr/>
          <a:lstStyle/>
          <a:p>
            <a:r>
              <a:rPr lang="en-US"/>
              <a:t>Archive Log File: Naming and Destinations</a:t>
            </a:r>
          </a:p>
        </p:txBody>
      </p:sp>
      <p:pic>
        <p:nvPicPr>
          <p:cNvPr id="435203" name="Picture 3" descr="C:\a_image\add43.gif"/>
          <p:cNvPicPr>
            <a:picLocks noChangeAspect="1" noChangeArrowheads="1"/>
          </p:cNvPicPr>
          <p:nvPr/>
        </p:nvPicPr>
        <p:blipFill>
          <a:blip r:embed="rId3" cstate="print"/>
          <a:srcRect/>
          <a:stretch>
            <a:fillRect/>
          </a:stretch>
        </p:blipFill>
        <p:spPr bwMode="gray">
          <a:xfrm>
            <a:off x="635000" y="1089025"/>
            <a:ext cx="7874000" cy="5197475"/>
          </a:xfrm>
          <a:prstGeom prst="rect">
            <a:avLst/>
          </a:prstGeom>
          <a:noFill/>
        </p:spPr>
      </p:pic>
      <p:sp>
        <p:nvSpPr>
          <p:cNvPr id="435204" name="Rectangle 4"/>
          <p:cNvSpPr>
            <a:spLocks noChangeArrowheads="1"/>
          </p:cNvSpPr>
          <p:nvPr/>
        </p:nvSpPr>
        <p:spPr bwMode="auto">
          <a:xfrm>
            <a:off x="1727200" y="4956175"/>
            <a:ext cx="3968750" cy="863600"/>
          </a:xfrm>
          <a:prstGeom prst="rect">
            <a:avLst/>
          </a:prstGeom>
          <a:noFill/>
          <a:ln w="28575">
            <a:solidFill>
              <a:schemeClr val="hlink"/>
            </a:solidFill>
            <a:miter lim="800000"/>
            <a:headEnd type="none" w="sm" len="sm"/>
            <a:tailEnd type="none" w="sm" len="sm"/>
          </a:ln>
          <a:effectLst/>
        </p:spPr>
        <p:txBody>
          <a:bodyPr wrap="none" anchor="ctr"/>
          <a:lstStyle/>
          <a:p>
            <a:endParaRPr lang="en-US"/>
          </a:p>
        </p:txBody>
      </p:sp>
      <p:sp>
        <p:nvSpPr>
          <p:cNvPr id="435205" name="Text Box 5"/>
          <p:cNvSpPr txBox="1">
            <a:spLocks noChangeArrowheads="1"/>
          </p:cNvSpPr>
          <p:nvPr/>
        </p:nvSpPr>
        <p:spPr bwMode="auto">
          <a:xfrm>
            <a:off x="1781175" y="4979988"/>
            <a:ext cx="3914775" cy="560387"/>
          </a:xfrm>
          <a:prstGeom prst="rect">
            <a:avLst/>
          </a:prstGeom>
          <a:noFill/>
          <a:ln w="28575">
            <a:noFill/>
            <a:miter lim="800000"/>
            <a:headEnd type="none" w="sm" len="sm"/>
            <a:tailEnd type="none" w="sm" len="sm"/>
          </a:ln>
          <a:effectLst/>
        </p:spPr>
        <p:txBody>
          <a:bodyPr wrap="none">
            <a:spAutoFit/>
          </a:bodyPr>
          <a:lstStyle/>
          <a:p>
            <a:pPr defTabSz="228600"/>
            <a:r>
              <a:rPr lang="en-US" sz="1400" b="1">
                <a:latin typeface="Arial" pitchFamily="34" charset="0"/>
              </a:rPr>
              <a:t>If </a:t>
            </a:r>
            <a:r>
              <a:rPr lang="en-US" sz="1400" b="1">
                <a:latin typeface="Courier New" pitchFamily="49" charset="0"/>
              </a:rPr>
              <a:t>USE_DB_RECOVERY_FILE_DEST</a:t>
            </a:r>
            <a:r>
              <a:rPr lang="en-US" sz="1400" b="1">
                <a:latin typeface="Arial" pitchFamily="34" charset="0"/>
              </a:rPr>
              <a:t> is deleted,</a:t>
            </a:r>
          </a:p>
          <a:p>
            <a:pPr defTabSz="228600"/>
            <a:r>
              <a:rPr lang="en-US" sz="1400" b="1">
                <a:latin typeface="Arial" pitchFamily="34" charset="0"/>
              </a:rPr>
              <a:t>the flash recovery area is not used.</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3" name="Rectangle 5"/>
          <p:cNvSpPr>
            <a:spLocks noGrp="1" noChangeArrowheads="1"/>
          </p:cNvSpPr>
          <p:nvPr>
            <p:ph type="title"/>
          </p:nvPr>
        </p:nvSpPr>
        <p:spPr/>
        <p:txBody>
          <a:bodyPr/>
          <a:lstStyle/>
          <a:p>
            <a:r>
              <a:rPr lang="en-US"/>
              <a:t>Archiving Log File Naming and Destinations </a:t>
            </a:r>
            <a:br>
              <a:rPr lang="en-US"/>
            </a:br>
            <a:r>
              <a:rPr lang="en-US"/>
              <a:t>Full Notes Page</a:t>
            </a:r>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t>Enabling </a:t>
            </a:r>
            <a:r>
              <a:rPr lang="en-US">
                <a:latin typeface="Courier New" pitchFamily="49" charset="0"/>
              </a:rPr>
              <a:t>ARCHIVELOG</a:t>
            </a:r>
            <a:r>
              <a:rPr lang="en-US"/>
              <a:t> Mode</a:t>
            </a:r>
          </a:p>
        </p:txBody>
      </p:sp>
      <p:sp>
        <p:nvSpPr>
          <p:cNvPr id="439299" name="Rectangle 3"/>
          <p:cNvSpPr>
            <a:spLocks noGrp="1" noChangeArrowheads="1"/>
          </p:cNvSpPr>
          <p:nvPr>
            <p:ph type="body" idx="1"/>
          </p:nvPr>
        </p:nvSpPr>
        <p:spPr>
          <a:xfrm>
            <a:off x="609600" y="1676400"/>
            <a:ext cx="7918450" cy="4084638"/>
          </a:xfrm>
        </p:spPr>
        <p:txBody>
          <a:bodyPr/>
          <a:lstStyle/>
          <a:p>
            <a:pPr>
              <a:lnSpc>
                <a:spcPct val="95000"/>
              </a:lnSpc>
            </a:pPr>
            <a:r>
              <a:rPr lang="en-US"/>
              <a:t>To place the database in </a:t>
            </a:r>
            <a:r>
              <a:rPr lang="en-US">
                <a:latin typeface="Courier New" pitchFamily="49" charset="0"/>
              </a:rPr>
              <a:t>ARCHIVELOG</a:t>
            </a:r>
            <a:r>
              <a:rPr lang="en-US"/>
              <a:t> mode, perform the following steps in Enterprise Manager:</a:t>
            </a:r>
          </a:p>
          <a:p>
            <a:pPr lvl="2">
              <a:lnSpc>
                <a:spcPct val="95000"/>
              </a:lnSpc>
              <a:buFont typeface="Arial" pitchFamily="34" charset="0"/>
              <a:buNone/>
            </a:pPr>
            <a:r>
              <a:rPr lang="en-US">
                <a:solidFill>
                  <a:schemeClr val="hlink"/>
                </a:solidFill>
              </a:rPr>
              <a:t>1.	</a:t>
            </a:r>
            <a:r>
              <a:rPr lang="en-US"/>
              <a:t>Select the </a:t>
            </a:r>
            <a:r>
              <a:rPr lang="en-US">
                <a:latin typeface="Courier New" pitchFamily="49" charset="0"/>
              </a:rPr>
              <a:t>ARCHIVELOG</a:t>
            </a:r>
            <a:r>
              <a:rPr lang="en-US"/>
              <a:t> Mode check box and click Apply.</a:t>
            </a:r>
          </a:p>
          <a:p>
            <a:pPr lvl="2">
              <a:lnSpc>
                <a:spcPct val="95000"/>
              </a:lnSpc>
              <a:buFont typeface="Arial" pitchFamily="34" charset="0"/>
              <a:buNone/>
            </a:pPr>
            <a:r>
              <a:rPr lang="en-US"/>
              <a:t>	The database can be set to </a:t>
            </a:r>
            <a:r>
              <a:rPr lang="en-US">
                <a:latin typeface="Courier New" pitchFamily="49" charset="0"/>
              </a:rPr>
              <a:t>ARCHIVELOG</a:t>
            </a:r>
            <a:r>
              <a:rPr lang="en-US"/>
              <a:t> mode only from the </a:t>
            </a:r>
            <a:r>
              <a:rPr lang="en-US">
                <a:latin typeface="Courier New" pitchFamily="49" charset="0"/>
              </a:rPr>
              <a:t>MOUNT</a:t>
            </a:r>
            <a:r>
              <a:rPr lang="en-US"/>
              <a:t> state.</a:t>
            </a:r>
          </a:p>
          <a:p>
            <a:pPr lvl="2">
              <a:lnSpc>
                <a:spcPct val="95000"/>
              </a:lnSpc>
              <a:buFont typeface="Arial" pitchFamily="34" charset="0"/>
              <a:buNone/>
            </a:pPr>
            <a:r>
              <a:rPr lang="en-US">
                <a:solidFill>
                  <a:schemeClr val="hlink"/>
                </a:solidFill>
              </a:rPr>
              <a:t>2.</a:t>
            </a:r>
            <a:r>
              <a:rPr lang="en-US"/>
              <a:t>	Restart the database (with </a:t>
            </a:r>
            <a:r>
              <a:rPr lang="en-US">
                <a:latin typeface="Courier New" pitchFamily="49" charset="0"/>
              </a:rPr>
              <a:t>SYSDBA</a:t>
            </a:r>
            <a:r>
              <a:rPr lang="en-US"/>
              <a:t> privileges).</a:t>
            </a:r>
          </a:p>
          <a:p>
            <a:pPr lvl="2">
              <a:lnSpc>
                <a:spcPct val="95000"/>
              </a:lnSpc>
              <a:buFont typeface="Arial" pitchFamily="34" charset="0"/>
              <a:buNone/>
            </a:pPr>
            <a:r>
              <a:rPr lang="en-US">
                <a:solidFill>
                  <a:schemeClr val="hlink"/>
                </a:solidFill>
              </a:rPr>
              <a:t>3.</a:t>
            </a:r>
            <a:r>
              <a:rPr lang="en-US"/>
              <a:t>	(Optional) View the archive status.</a:t>
            </a:r>
          </a:p>
          <a:p>
            <a:pPr lvl="2">
              <a:lnSpc>
                <a:spcPct val="95000"/>
              </a:lnSpc>
              <a:buFont typeface="Arial" pitchFamily="34" charset="0"/>
              <a:buNone/>
            </a:pPr>
            <a:r>
              <a:rPr lang="en-US">
                <a:solidFill>
                  <a:schemeClr val="hlink"/>
                </a:solidFill>
              </a:rPr>
              <a:t>4.</a:t>
            </a:r>
            <a:r>
              <a:rPr lang="en-US"/>
              <a:t>	Back up your database.</a:t>
            </a:r>
          </a:p>
          <a:p>
            <a:pPr>
              <a:lnSpc>
                <a:spcPct val="95000"/>
              </a:lnSpc>
            </a:pPr>
            <a:r>
              <a:rPr lang="en-US"/>
              <a:t>Note: Databases in </a:t>
            </a:r>
            <a:r>
              <a:rPr lang="en-US">
                <a:latin typeface="Courier New" pitchFamily="49" charset="0"/>
              </a:rPr>
              <a:t>ARCHIVELOG</a:t>
            </a:r>
            <a:r>
              <a:rPr lang="en-US"/>
              <a:t> </a:t>
            </a:r>
          </a:p>
          <a:p>
            <a:pPr>
              <a:spcBef>
                <a:spcPct val="0"/>
              </a:spcBef>
            </a:pPr>
            <a:r>
              <a:rPr lang="en-US"/>
              <a:t>mode have access to the full </a:t>
            </a:r>
          </a:p>
          <a:p>
            <a:pPr>
              <a:spcBef>
                <a:spcPct val="0"/>
              </a:spcBef>
            </a:pPr>
            <a:r>
              <a:rPr lang="en-US"/>
              <a:t>range of backup and recovery </a:t>
            </a:r>
          </a:p>
          <a:p>
            <a:pPr>
              <a:spcBef>
                <a:spcPct val="0"/>
              </a:spcBef>
            </a:pPr>
            <a:r>
              <a:rPr lang="en-US"/>
              <a:t>options.</a:t>
            </a:r>
          </a:p>
        </p:txBody>
      </p:sp>
      <p:sp>
        <p:nvSpPr>
          <p:cNvPr id="439300" name="Text Box 4"/>
          <p:cNvSpPr txBox="1">
            <a:spLocks noChangeArrowheads="1"/>
          </p:cNvSpPr>
          <p:nvPr/>
        </p:nvSpPr>
        <p:spPr bwMode="auto">
          <a:xfrm>
            <a:off x="5080000" y="4433888"/>
            <a:ext cx="3390900" cy="1831975"/>
          </a:xfrm>
          <a:prstGeom prst="rect">
            <a:avLst/>
          </a:prstGeom>
          <a:solidFill>
            <a:schemeClr val="accent1"/>
          </a:solidFill>
          <a:ln w="28575">
            <a:solidFill>
              <a:schemeClr val="tx1"/>
            </a:solidFill>
            <a:miter lim="800000"/>
            <a:headEnd type="none" w="sm" len="sm"/>
            <a:tailEnd type="none" w="sm" len="sm"/>
          </a:ln>
          <a:effectLst/>
        </p:spPr>
        <p:txBody>
          <a:bodyPr wrap="none">
            <a:spAutoFit/>
          </a:bodyPr>
          <a:lstStyle/>
          <a:p>
            <a:pPr algn="l" defTabSz="228600">
              <a:spcBef>
                <a:spcPct val="0"/>
              </a:spcBef>
            </a:pPr>
            <a:r>
              <a:rPr lang="en-US" sz="1600" b="1">
                <a:solidFill>
                  <a:schemeClr val="tx1"/>
                </a:solidFill>
                <a:latin typeface="Courier New" pitchFamily="49" charset="0"/>
              </a:rPr>
              <a:t>sqlplus / as sysdba</a:t>
            </a:r>
          </a:p>
          <a:p>
            <a:pPr algn="l" defTabSz="228600">
              <a:spcBef>
                <a:spcPct val="0"/>
              </a:spcBef>
            </a:pPr>
            <a:endParaRPr lang="en-US" sz="1600" b="1">
              <a:solidFill>
                <a:schemeClr val="tx1"/>
              </a:solidFill>
              <a:latin typeface="Courier New" pitchFamily="49" charset="0"/>
            </a:endParaRPr>
          </a:p>
          <a:p>
            <a:pPr algn="l" defTabSz="228600">
              <a:spcBef>
                <a:spcPct val="0"/>
              </a:spcBef>
            </a:pPr>
            <a:r>
              <a:rPr lang="en-US" sz="1600" b="1">
                <a:solidFill>
                  <a:schemeClr val="tx1"/>
                </a:solidFill>
                <a:latin typeface="Courier New" pitchFamily="49" charset="0"/>
              </a:rPr>
              <a:t>shutdown immediate</a:t>
            </a:r>
          </a:p>
          <a:p>
            <a:pPr algn="l" defTabSz="228600">
              <a:spcBef>
                <a:spcPct val="0"/>
              </a:spcBef>
            </a:pPr>
            <a:r>
              <a:rPr lang="en-US" sz="1600" b="1">
                <a:solidFill>
                  <a:schemeClr val="tx1"/>
                </a:solidFill>
                <a:latin typeface="Courier New" pitchFamily="49" charset="0"/>
              </a:rPr>
              <a:t>startup mount</a:t>
            </a:r>
          </a:p>
          <a:p>
            <a:pPr algn="l" defTabSz="228600">
              <a:spcBef>
                <a:spcPct val="0"/>
              </a:spcBef>
            </a:pPr>
            <a:r>
              <a:rPr lang="en-US" sz="1600" b="1">
                <a:solidFill>
                  <a:srgbClr val="0000FF"/>
                </a:solidFill>
                <a:latin typeface="Courier New" pitchFamily="49" charset="0"/>
              </a:rPr>
              <a:t>alter database archivelog;</a:t>
            </a:r>
          </a:p>
          <a:p>
            <a:pPr algn="l" defTabSz="228600">
              <a:spcBef>
                <a:spcPct val="0"/>
              </a:spcBef>
            </a:pPr>
            <a:r>
              <a:rPr lang="en-US" sz="1600" b="1">
                <a:solidFill>
                  <a:schemeClr val="tx1"/>
                </a:solidFill>
                <a:latin typeface="Courier New" pitchFamily="49" charset="0"/>
              </a:rPr>
              <a:t>alter database open;</a:t>
            </a:r>
          </a:p>
          <a:p>
            <a:pPr algn="l" defTabSz="228600">
              <a:spcBef>
                <a:spcPct val="0"/>
              </a:spcBef>
            </a:pPr>
            <a:r>
              <a:rPr lang="en-US" sz="1600" b="1">
                <a:solidFill>
                  <a:schemeClr val="tx1"/>
                </a:solidFill>
                <a:latin typeface="Courier New" pitchFamily="49" charset="0"/>
              </a:rPr>
              <a:t>archive log list</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t>Summary</a:t>
            </a:r>
          </a:p>
        </p:txBody>
      </p:sp>
      <p:sp>
        <p:nvSpPr>
          <p:cNvPr id="441347" name="Rectangle 3"/>
          <p:cNvSpPr>
            <a:spLocks noGrp="1" noChangeArrowheads="1"/>
          </p:cNvSpPr>
          <p:nvPr>
            <p:ph type="body" idx="1"/>
          </p:nvPr>
        </p:nvSpPr>
        <p:spPr>
          <a:xfrm>
            <a:off x="609600" y="1676400"/>
            <a:ext cx="7918450" cy="3038475"/>
          </a:xfrm>
        </p:spPr>
        <p:txBody>
          <a:bodyPr/>
          <a:lstStyle/>
          <a:p>
            <a:r>
              <a:rPr lang="en-US"/>
              <a:t>In this lesson, you should have learned how to:</a:t>
            </a:r>
          </a:p>
          <a:p>
            <a:pPr lvl="1"/>
            <a:r>
              <a:rPr lang="en-US"/>
              <a:t>Identify the types of failure that can occur in an Oracle database</a:t>
            </a:r>
          </a:p>
          <a:p>
            <a:pPr lvl="1"/>
            <a:r>
              <a:rPr lang="en-US"/>
              <a:t>Describe ways to tune instance recovery</a:t>
            </a:r>
          </a:p>
          <a:p>
            <a:pPr lvl="1"/>
            <a:r>
              <a:rPr lang="en-US"/>
              <a:t>Identify the importance of checkpoints, redo log files, and archive log files</a:t>
            </a:r>
          </a:p>
          <a:p>
            <a:pPr lvl="1"/>
            <a:r>
              <a:rPr lang="en-US"/>
              <a:t>Configure the flash recovery area</a:t>
            </a:r>
          </a:p>
          <a:p>
            <a:pPr lvl="1"/>
            <a:r>
              <a:rPr lang="en-US"/>
              <a:t>Configure </a:t>
            </a:r>
            <a:r>
              <a:rPr lang="en-US">
                <a:latin typeface="Courier New" pitchFamily="49" charset="0"/>
              </a:rPr>
              <a:t>ARCHIVELOG</a:t>
            </a:r>
            <a:r>
              <a:rPr lang="en-US"/>
              <a:t> mode</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Part of Your Job</a:t>
            </a:r>
          </a:p>
        </p:txBody>
      </p:sp>
      <p:sp>
        <p:nvSpPr>
          <p:cNvPr id="388099" name="Rectangle 3"/>
          <p:cNvSpPr>
            <a:spLocks noGrp="1" noChangeArrowheads="1"/>
          </p:cNvSpPr>
          <p:nvPr>
            <p:ph type="body" idx="1"/>
          </p:nvPr>
        </p:nvSpPr>
        <p:spPr>
          <a:xfrm>
            <a:off x="609600" y="1676400"/>
            <a:ext cx="7918450" cy="2368550"/>
          </a:xfrm>
        </p:spPr>
        <p:txBody>
          <a:bodyPr/>
          <a:lstStyle/>
          <a:p>
            <a:r>
              <a:rPr lang="en-US"/>
              <a:t>The administrator’s duties are to:</a:t>
            </a:r>
          </a:p>
          <a:p>
            <a:pPr lvl="1"/>
            <a:r>
              <a:rPr lang="en-US"/>
              <a:t>Protect the database from failure wherever possible</a:t>
            </a:r>
          </a:p>
          <a:p>
            <a:pPr lvl="1"/>
            <a:r>
              <a:rPr lang="en-US"/>
              <a:t>Increase the mean time between failures (MTBF)</a:t>
            </a:r>
          </a:p>
          <a:p>
            <a:pPr lvl="1"/>
            <a:r>
              <a:rPr lang="en-US"/>
              <a:t>Protect by redundancy</a:t>
            </a:r>
          </a:p>
          <a:p>
            <a:pPr lvl="1"/>
            <a:r>
              <a:rPr lang="en-US"/>
              <a:t>Decrease the mean time to recover (MTTR)</a:t>
            </a:r>
          </a:p>
          <a:p>
            <a:pPr lvl="1"/>
            <a:r>
              <a:rPr lang="en-US"/>
              <a:t>Minimize the loss of data</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Practice 14 Overview: </a:t>
            </a:r>
            <a:br>
              <a:rPr lang="en-US"/>
            </a:br>
            <a:r>
              <a:rPr lang="en-US" altLang="en-US"/>
              <a:t>Configuring for Recoverability</a:t>
            </a:r>
            <a:endParaRPr lang="en-US"/>
          </a:p>
        </p:txBody>
      </p:sp>
      <p:sp>
        <p:nvSpPr>
          <p:cNvPr id="443395" name="Rectangle 3"/>
          <p:cNvSpPr>
            <a:spLocks noGrp="1" noChangeArrowheads="1"/>
          </p:cNvSpPr>
          <p:nvPr>
            <p:ph type="body" idx="1"/>
          </p:nvPr>
        </p:nvSpPr>
        <p:spPr>
          <a:xfrm>
            <a:off x="609600" y="1676400"/>
            <a:ext cx="7918450" cy="2368550"/>
          </a:xfrm>
        </p:spPr>
        <p:txBody>
          <a:bodyPr/>
          <a:lstStyle/>
          <a:p>
            <a:r>
              <a:rPr lang="en-US"/>
              <a:t>This practice covers the following topics:</a:t>
            </a:r>
          </a:p>
          <a:p>
            <a:pPr lvl="1"/>
            <a:r>
              <a:rPr lang="en-US"/>
              <a:t>Verifying control files</a:t>
            </a:r>
          </a:p>
          <a:p>
            <a:pPr lvl="1"/>
            <a:r>
              <a:rPr lang="en-US"/>
              <a:t>Configuring a default flash recovery area</a:t>
            </a:r>
          </a:p>
          <a:p>
            <a:pPr lvl="1"/>
            <a:r>
              <a:rPr lang="en-US"/>
              <a:t>Multiplexing redo log groups</a:t>
            </a:r>
          </a:p>
          <a:p>
            <a:pPr lvl="1"/>
            <a:r>
              <a:rPr lang="en-US"/>
              <a:t>Placing your database in </a:t>
            </a:r>
            <a:r>
              <a:rPr lang="en-US">
                <a:latin typeface="Courier New" pitchFamily="49" charset="0"/>
              </a:rPr>
              <a:t>ARCHIVELOG</a:t>
            </a:r>
            <a:r>
              <a:rPr lang="en-US"/>
              <a:t> mode</a:t>
            </a:r>
          </a:p>
          <a:p>
            <a:pPr lvl="1"/>
            <a:r>
              <a:rPr lang="en-US"/>
              <a:t>Ensuring that redundant archive logs are created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Categories of Failure</a:t>
            </a:r>
          </a:p>
        </p:txBody>
      </p:sp>
      <p:sp>
        <p:nvSpPr>
          <p:cNvPr id="390147" name="Rectangle 3"/>
          <p:cNvSpPr>
            <a:spLocks noGrp="1" noChangeArrowheads="1"/>
          </p:cNvSpPr>
          <p:nvPr>
            <p:ph type="body" idx="1"/>
          </p:nvPr>
        </p:nvSpPr>
        <p:spPr/>
        <p:txBody>
          <a:bodyPr/>
          <a:lstStyle/>
          <a:p>
            <a:r>
              <a:rPr lang="en-US"/>
              <a:t>Failures can generally be divided into the following categories:</a:t>
            </a:r>
          </a:p>
          <a:p>
            <a:pPr lvl="1"/>
            <a:r>
              <a:rPr lang="en-US"/>
              <a:t>Statement failure</a:t>
            </a:r>
          </a:p>
          <a:p>
            <a:pPr lvl="1"/>
            <a:r>
              <a:rPr lang="en-US"/>
              <a:t>User process failure</a:t>
            </a:r>
          </a:p>
          <a:p>
            <a:pPr lvl="1"/>
            <a:r>
              <a:rPr lang="en-US"/>
              <a:t>Network failure</a:t>
            </a:r>
          </a:p>
          <a:p>
            <a:pPr lvl="1"/>
            <a:r>
              <a:rPr lang="en-US"/>
              <a:t>User error</a:t>
            </a:r>
          </a:p>
          <a:p>
            <a:pPr lvl="1"/>
            <a:r>
              <a:rPr lang="en-US"/>
              <a:t>Instance failure</a:t>
            </a:r>
          </a:p>
          <a:p>
            <a:pPr lvl="1"/>
            <a:r>
              <a:rPr lang="en-US"/>
              <a:t>Media failure</a:t>
            </a:r>
          </a:p>
        </p:txBody>
      </p:sp>
      <p:pic>
        <p:nvPicPr>
          <p:cNvPr id="390148" name="Picture 4" descr="C:\Documents and Settings\jubillin.JUBILLIN-LAP\My Documents\My Pictures\datab015_fixed.gif"/>
          <p:cNvPicPr>
            <a:picLocks noChangeAspect="1" noChangeArrowheads="1"/>
          </p:cNvPicPr>
          <p:nvPr/>
        </p:nvPicPr>
        <p:blipFill>
          <a:blip r:embed="rId3" cstate="print"/>
          <a:srcRect/>
          <a:stretch>
            <a:fillRect/>
          </a:stretch>
        </p:blipFill>
        <p:spPr bwMode="gray">
          <a:xfrm>
            <a:off x="6584950" y="3455988"/>
            <a:ext cx="1050925" cy="1246187"/>
          </a:xfrm>
          <a:prstGeom prst="rect">
            <a:avLst/>
          </a:prstGeom>
          <a:noFill/>
        </p:spPr>
      </p:pic>
      <p:pic>
        <p:nvPicPr>
          <p:cNvPr id="390149" name="Picture 5" descr="C:\Documents and Settings\jubillin.JUBILLIN-LAP\My Documents\My Pictures\datab016_broken.gif"/>
          <p:cNvPicPr>
            <a:picLocks noChangeAspect="1" noChangeArrowheads="1"/>
          </p:cNvPicPr>
          <p:nvPr/>
        </p:nvPicPr>
        <p:blipFill>
          <a:blip r:embed="rId4" cstate="print"/>
          <a:srcRect/>
          <a:stretch>
            <a:fillRect/>
          </a:stretch>
        </p:blipFill>
        <p:spPr bwMode="gray">
          <a:xfrm>
            <a:off x="4949825" y="3455988"/>
            <a:ext cx="1295400" cy="1849437"/>
          </a:xfrm>
          <a:prstGeom prst="rect">
            <a:avLst/>
          </a:prstGeom>
          <a:noFill/>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Statement Failure</a:t>
            </a:r>
          </a:p>
        </p:txBody>
      </p:sp>
      <p:graphicFrame>
        <p:nvGraphicFramePr>
          <p:cNvPr id="392195" name="Group 3"/>
          <p:cNvGraphicFramePr>
            <a:graphicFrameLocks noGrp="1"/>
          </p:cNvGraphicFramePr>
          <p:nvPr/>
        </p:nvGraphicFramePr>
        <p:xfrm>
          <a:off x="622300" y="1739900"/>
          <a:ext cx="7886700" cy="4054475"/>
        </p:xfrm>
        <a:graphic>
          <a:graphicData uri="http://schemas.openxmlformats.org/drawingml/2006/table">
            <a:tbl>
              <a:tblPr/>
              <a:tblGrid>
                <a:gridCol w="3957638"/>
                <a:gridCol w="3929062"/>
              </a:tblGrid>
              <a:tr h="457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bg1"/>
                          </a:solidFill>
                          <a:effectLst/>
                          <a:latin typeface="Arial" pitchFamily="34" charset="0"/>
                        </a:rPr>
                        <a:t>Typical Problems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49494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Possible Solutions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B7F800"/>
                    </a:solidFill>
                  </a:tcPr>
                </a:tc>
              </a:tr>
              <a:tr h="6508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Attempts to enter invalid data into a table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Work with users to validate and correct data.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FF7D"/>
                    </a:solidFill>
                  </a:tcPr>
                </a:tc>
              </a:tr>
              <a:tr h="93345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Attempts to perform operations with insufficient privileges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Provide appropriate object or system privileges.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FF7D"/>
                    </a:solidFill>
                  </a:tcPr>
                </a:tc>
              </a:tr>
              <a:tr h="132715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Attempts to allocate space that fail</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8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112713" marR="0" lvl="0" indent="-112713" algn="l" defTabSz="228600" rtl="0" eaLnBrk="1" fontAlgn="base" latinLnBrk="0" hangingPunct="1">
                        <a:lnSpc>
                          <a:spcPct val="100000"/>
                        </a:lnSpc>
                        <a:spcBef>
                          <a:spcPct val="20000"/>
                        </a:spcBef>
                        <a:spcAft>
                          <a:spcPct val="0"/>
                        </a:spcAft>
                        <a:buClr>
                          <a:srgbClr val="000000"/>
                        </a:buClr>
                        <a:buSzTx/>
                        <a:buFont typeface="Arial" pitchFamily="34" charset="0"/>
                        <a:buChar char="•"/>
                        <a:tabLst/>
                      </a:pPr>
                      <a:r>
                        <a:rPr kumimoji="0" lang="en-US" sz="1800" b="1" i="0" u="none" strike="noStrike" cap="none" normalizeH="0" baseline="0" smtClean="0">
                          <a:ln>
                            <a:noFill/>
                          </a:ln>
                          <a:solidFill>
                            <a:schemeClr val="tx1"/>
                          </a:solidFill>
                          <a:effectLst/>
                          <a:latin typeface="Arial" pitchFamily="34" charset="0"/>
                        </a:rPr>
                        <a:t> Enable resumable space</a:t>
                      </a:r>
                      <a:br>
                        <a:rPr kumimoji="0" lang="en-US" sz="1800" b="1" i="0" u="none" strike="noStrike" cap="none" normalizeH="0" baseline="0" smtClean="0">
                          <a:ln>
                            <a:noFill/>
                          </a:ln>
                          <a:solidFill>
                            <a:schemeClr val="tx1"/>
                          </a:solidFill>
                          <a:effectLst/>
                          <a:latin typeface="Arial" pitchFamily="34" charset="0"/>
                        </a:rPr>
                      </a:br>
                      <a:r>
                        <a:rPr kumimoji="0" lang="en-US" sz="1800" b="1" i="0" u="none" strike="noStrike" cap="none" normalizeH="0" baseline="0" smtClean="0">
                          <a:ln>
                            <a:noFill/>
                          </a:ln>
                          <a:solidFill>
                            <a:schemeClr val="tx1"/>
                          </a:solidFill>
                          <a:effectLst/>
                          <a:latin typeface="Arial" pitchFamily="34" charset="0"/>
                        </a:rPr>
                        <a:t> allocation.</a:t>
                      </a:r>
                    </a:p>
                    <a:p>
                      <a:pPr marL="112713" marR="0" lvl="0" indent="-112713" algn="l" defTabSz="228600" rtl="0" eaLnBrk="1" fontAlgn="base" latinLnBrk="0" hangingPunct="1">
                        <a:lnSpc>
                          <a:spcPct val="100000"/>
                        </a:lnSpc>
                        <a:spcBef>
                          <a:spcPct val="20000"/>
                        </a:spcBef>
                        <a:spcAft>
                          <a:spcPct val="0"/>
                        </a:spcAft>
                        <a:buClr>
                          <a:srgbClr val="000000"/>
                        </a:buClr>
                        <a:buSzTx/>
                        <a:buFont typeface="Arial" pitchFamily="34" charset="0"/>
                        <a:buChar char="•"/>
                        <a:tabLst/>
                      </a:pPr>
                      <a:r>
                        <a:rPr kumimoji="0" lang="en-US" sz="1800" b="1" i="0" u="none" strike="noStrike" cap="none" normalizeH="0" baseline="0" smtClean="0">
                          <a:ln>
                            <a:noFill/>
                          </a:ln>
                          <a:solidFill>
                            <a:schemeClr val="tx1"/>
                          </a:solidFill>
                          <a:effectLst/>
                          <a:latin typeface="Arial" pitchFamily="34" charset="0"/>
                        </a:rPr>
                        <a:t> Increase owner quota.</a:t>
                      </a:r>
                    </a:p>
                    <a:p>
                      <a:pPr marL="112713" marR="0" lvl="0" indent="-112713" algn="l" defTabSz="228600" rtl="0" eaLnBrk="1" fontAlgn="base" latinLnBrk="0" hangingPunct="1">
                        <a:lnSpc>
                          <a:spcPct val="100000"/>
                        </a:lnSpc>
                        <a:spcBef>
                          <a:spcPct val="20000"/>
                        </a:spcBef>
                        <a:spcAft>
                          <a:spcPct val="0"/>
                        </a:spcAft>
                        <a:buClr>
                          <a:srgbClr val="000000"/>
                        </a:buClr>
                        <a:buSzTx/>
                        <a:buFont typeface="Arial" pitchFamily="34" charset="0"/>
                        <a:buChar char="•"/>
                        <a:tabLst/>
                      </a:pPr>
                      <a:r>
                        <a:rPr kumimoji="0" lang="en-US" sz="1800" b="1" i="0" u="none" strike="noStrike" cap="none" normalizeH="0" baseline="0" smtClean="0">
                          <a:ln>
                            <a:noFill/>
                          </a:ln>
                          <a:solidFill>
                            <a:schemeClr val="tx1"/>
                          </a:solidFill>
                          <a:effectLst/>
                          <a:latin typeface="Arial" pitchFamily="34" charset="0"/>
                        </a:rPr>
                        <a:t> Add space to tablespace.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FF7D"/>
                    </a:solidFill>
                  </a:tcPr>
                </a:tc>
              </a:tr>
              <a:tr h="6858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Logic errors in applications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Work with developers to correct program errors.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FF7D"/>
                    </a:solidFill>
                  </a:tcPr>
                </a:tc>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User Process Failure</a:t>
            </a:r>
          </a:p>
        </p:txBody>
      </p:sp>
      <p:graphicFrame>
        <p:nvGraphicFramePr>
          <p:cNvPr id="394243" name="Group 3"/>
          <p:cNvGraphicFramePr>
            <a:graphicFrameLocks noGrp="1"/>
          </p:cNvGraphicFramePr>
          <p:nvPr/>
        </p:nvGraphicFramePr>
        <p:xfrm>
          <a:off x="628650" y="1738313"/>
          <a:ext cx="7848600" cy="2907792"/>
        </p:xfrm>
        <a:graphic>
          <a:graphicData uri="http://schemas.openxmlformats.org/drawingml/2006/table">
            <a:tbl>
              <a:tblPr/>
              <a:tblGrid>
                <a:gridCol w="3925888"/>
                <a:gridCol w="3922712"/>
              </a:tblGrid>
              <a:tr h="457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bg1"/>
                          </a:solidFill>
                          <a:effectLst/>
                          <a:latin typeface="Arial" pitchFamily="34" charset="0"/>
                        </a:rPr>
                        <a:t>Typical Problems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49494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Possible Solutions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FF00"/>
                    </a:solidFill>
                  </a:tcPr>
                </a:tc>
              </a:tr>
              <a:tr h="6508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 user performs an abnormal disconnect.</a:t>
                      </a:r>
                      <a:br>
                        <a:rPr kumimoji="0" lang="en-US" sz="1800" b="1" i="0" u="none" strike="noStrike" cap="none" normalizeH="0" baseline="0" smtClean="0">
                          <a:ln>
                            <a:noFill/>
                          </a:ln>
                          <a:solidFill>
                            <a:schemeClr val="tx1"/>
                          </a:solidFill>
                          <a:effectLst/>
                          <a:latin typeface="Arial" pitchFamily="34" charset="0"/>
                        </a:rPr>
                      </a:br>
                      <a:endParaRPr kumimoji="0" lang="en-US" sz="1800" b="1" i="0" u="none" strike="noStrike" cap="none" normalizeH="0" baseline="0" smtClean="0">
                        <a:ln>
                          <a:noFill/>
                        </a:ln>
                        <a:solidFill>
                          <a:schemeClr val="tx1"/>
                        </a:solidFill>
                        <a:effectLst/>
                        <a:latin typeface="Arial" pitchFamily="34"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 user’s session is abnormally terminated.</a:t>
                      </a:r>
                      <a:br>
                        <a:rPr kumimoji="0" lang="en-US" sz="1800" b="1" i="0" u="none" strike="noStrike" cap="none" normalizeH="0" baseline="0" smtClean="0">
                          <a:ln>
                            <a:noFill/>
                          </a:ln>
                          <a:solidFill>
                            <a:schemeClr val="tx1"/>
                          </a:solidFill>
                          <a:effectLst/>
                          <a:latin typeface="Arial" pitchFamily="34" charset="0"/>
                        </a:rPr>
                      </a:br>
                      <a:endParaRPr kumimoji="0" lang="en-US" sz="1800" b="1" i="0" u="none" strike="noStrike" cap="none" normalizeH="0" baseline="0" smtClean="0">
                        <a:ln>
                          <a:noFill/>
                        </a:ln>
                        <a:solidFill>
                          <a:schemeClr val="tx1"/>
                        </a:solidFill>
                        <a:effectLst/>
                        <a:latin typeface="Arial" pitchFamily="34"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 user experiences a program error that terminates the session.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A DBA’s action is not usually needed to resolve user process failures. Instance background processes roll back uncommitted changes and release locks.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800" b="1" i="0" u="none" strike="noStrike" cap="none" normalizeH="0" baseline="0" smtClean="0">
                        <a:ln>
                          <a:noFill/>
                        </a:ln>
                        <a:solidFill>
                          <a:schemeClr val="tx1"/>
                        </a:solidFill>
                        <a:effectLst/>
                        <a:latin typeface="Arial" pitchFamily="34"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800" b="1" i="0" u="none" strike="noStrike" cap="none" normalizeH="0" baseline="0" smtClean="0">
                        <a:ln>
                          <a:noFill/>
                        </a:ln>
                        <a:solidFill>
                          <a:schemeClr val="tx1"/>
                        </a:solidFill>
                        <a:effectLst/>
                        <a:latin typeface="Arial" pitchFamily="34"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Watch for trends.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r>
            </a:tbl>
          </a:graphicData>
        </a:graphic>
      </p:graphicFrame>
      <p:pic>
        <p:nvPicPr>
          <p:cNvPr id="394256" name="Picture 16" descr="C:\Documents and Settings\jubillin.JUBILLIN-LAP\My Documents\My Pictures\elect018.gif"/>
          <p:cNvPicPr>
            <a:picLocks noChangeAspect="1" noChangeArrowheads="1"/>
          </p:cNvPicPr>
          <p:nvPr/>
        </p:nvPicPr>
        <p:blipFill>
          <a:blip r:embed="rId3" cstate="print"/>
          <a:srcRect/>
          <a:stretch>
            <a:fillRect/>
          </a:stretch>
        </p:blipFill>
        <p:spPr bwMode="gray">
          <a:xfrm>
            <a:off x="6911975" y="3970338"/>
            <a:ext cx="1077913" cy="868362"/>
          </a:xfrm>
          <a:prstGeom prst="rect">
            <a:avLst/>
          </a:prstGeom>
          <a:noFill/>
        </p:spPr>
      </p:pic>
      <p:grpSp>
        <p:nvGrpSpPr>
          <p:cNvPr id="394257" name="Group 17"/>
          <p:cNvGrpSpPr>
            <a:grpSpLocks/>
          </p:cNvGrpSpPr>
          <p:nvPr/>
        </p:nvGrpSpPr>
        <p:grpSpPr bwMode="auto">
          <a:xfrm>
            <a:off x="657225" y="2936875"/>
            <a:ext cx="3897313" cy="895350"/>
            <a:chOff x="654" y="1681"/>
            <a:chExt cx="2171" cy="564"/>
          </a:xfrm>
        </p:grpSpPr>
        <p:sp>
          <p:nvSpPr>
            <p:cNvPr id="394258" name="Line 18"/>
            <p:cNvSpPr>
              <a:spLocks noChangeShapeType="1"/>
            </p:cNvSpPr>
            <p:nvPr/>
          </p:nvSpPr>
          <p:spPr bwMode="auto">
            <a:xfrm>
              <a:off x="654" y="2245"/>
              <a:ext cx="2168" cy="0"/>
            </a:xfrm>
            <a:prstGeom prst="line">
              <a:avLst/>
            </a:prstGeom>
            <a:noFill/>
            <a:ln w="28575">
              <a:solidFill>
                <a:schemeClr val="tx1"/>
              </a:solidFill>
              <a:round/>
              <a:headEnd type="none" w="sm" len="sm"/>
              <a:tailEnd type="none" w="sm" len="sm"/>
            </a:ln>
            <a:effectLst/>
          </p:spPr>
          <p:txBody>
            <a:bodyPr/>
            <a:lstStyle/>
            <a:p>
              <a:endParaRPr lang="en-US"/>
            </a:p>
          </p:txBody>
        </p:sp>
        <p:sp>
          <p:nvSpPr>
            <p:cNvPr id="394259" name="Line 19"/>
            <p:cNvSpPr>
              <a:spLocks noChangeShapeType="1"/>
            </p:cNvSpPr>
            <p:nvPr/>
          </p:nvSpPr>
          <p:spPr bwMode="auto">
            <a:xfrm>
              <a:off x="657" y="1681"/>
              <a:ext cx="2168" cy="0"/>
            </a:xfrm>
            <a:prstGeom prst="line">
              <a:avLst/>
            </a:prstGeom>
            <a:noFill/>
            <a:ln w="28575">
              <a:solidFill>
                <a:schemeClr val="tx1"/>
              </a:solidFill>
              <a:round/>
              <a:headEnd type="none" w="sm" len="sm"/>
              <a:tailEnd type="none" w="sm" len="sm"/>
            </a:ln>
            <a:effectLst/>
          </p:spPr>
          <p:txBody>
            <a:bodyPr/>
            <a:lstStyle/>
            <a:p>
              <a:endParaRPr lang="en-US"/>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t>Network Failure</a:t>
            </a:r>
          </a:p>
        </p:txBody>
      </p:sp>
      <p:graphicFrame>
        <p:nvGraphicFramePr>
          <p:cNvPr id="396291" name="Group 3"/>
          <p:cNvGraphicFramePr>
            <a:graphicFrameLocks noGrp="1"/>
          </p:cNvGraphicFramePr>
          <p:nvPr/>
        </p:nvGraphicFramePr>
        <p:xfrm>
          <a:off x="635000" y="1727200"/>
          <a:ext cx="7848600" cy="2654618"/>
        </p:xfrm>
        <a:graphic>
          <a:graphicData uri="http://schemas.openxmlformats.org/drawingml/2006/table">
            <a:tbl>
              <a:tblPr/>
              <a:tblGrid>
                <a:gridCol w="3919538"/>
                <a:gridCol w="3929062"/>
              </a:tblGrid>
              <a:tr h="457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bg1"/>
                          </a:solidFill>
                          <a:effectLst/>
                          <a:latin typeface="Arial" pitchFamily="34" charset="0"/>
                        </a:rPr>
                        <a:t>Typical Problems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49494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Possible Solutions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00CC99"/>
                    </a:solidFill>
                  </a:tcPr>
                </a:tc>
              </a:tr>
              <a:tr h="6223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Listener fails.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Configure a backup listener and connect-time failover.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7DFFFC"/>
                    </a:solidFill>
                  </a:tcPr>
                </a:tc>
              </a:tr>
              <a:tr h="7794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Network Interface Card (NIC) fails.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Configure multiple network cards.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7DFFFC"/>
                    </a:solidFill>
                  </a:tcPr>
                </a:tc>
              </a:tr>
              <a:tr h="7778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Network connection fails.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Configure a backup network connection.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7DFFFC"/>
                    </a:solidFill>
                  </a:tcPr>
                </a:tc>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User Error</a:t>
            </a:r>
          </a:p>
        </p:txBody>
      </p:sp>
      <p:sp>
        <p:nvSpPr>
          <p:cNvPr id="398339" name="Rectangle 3"/>
          <p:cNvSpPr>
            <a:spLocks noGrp="1" noChangeArrowheads="1"/>
          </p:cNvSpPr>
          <p:nvPr>
            <p:ph type="body" idx="1"/>
          </p:nvPr>
        </p:nvSpPr>
        <p:spPr>
          <a:xfrm>
            <a:off x="609600" y="3605213"/>
            <a:ext cx="4537075" cy="2738437"/>
          </a:xfrm>
        </p:spPr>
        <p:txBody>
          <a:bodyPr/>
          <a:lstStyle/>
          <a:p>
            <a:r>
              <a:rPr lang="en-US"/>
              <a:t>For error analysis:</a:t>
            </a:r>
          </a:p>
          <a:p>
            <a:pPr lvl="1"/>
            <a:r>
              <a:rPr lang="en-US"/>
              <a:t>Oracle Flashback Query (</a:t>
            </a:r>
            <a:r>
              <a:rPr lang="en-US">
                <a:latin typeface="Courier New" pitchFamily="49" charset="0"/>
              </a:rPr>
              <a:t>SELECT</a:t>
            </a:r>
            <a:r>
              <a:rPr lang="en-US"/>
              <a:t> … </a:t>
            </a:r>
            <a:r>
              <a:rPr lang="en-US">
                <a:latin typeface="Courier New" pitchFamily="49" charset="0"/>
              </a:rPr>
              <a:t>AS OF</a:t>
            </a:r>
            <a:r>
              <a:rPr lang="en-US"/>
              <a:t>…)</a:t>
            </a:r>
          </a:p>
          <a:p>
            <a:pPr lvl="1">
              <a:lnSpc>
                <a:spcPct val="90000"/>
              </a:lnSpc>
              <a:spcBef>
                <a:spcPct val="15000"/>
              </a:spcBef>
            </a:pPr>
            <a:r>
              <a:rPr lang="en-US"/>
              <a:t>Oracle Flashback Versions Query (</a:t>
            </a:r>
            <a:r>
              <a:rPr lang="en-US">
                <a:latin typeface="Courier New" pitchFamily="49" charset="0"/>
              </a:rPr>
              <a:t>SELECT</a:t>
            </a:r>
            <a:r>
              <a:rPr lang="en-US"/>
              <a:t> … </a:t>
            </a:r>
            <a:r>
              <a:rPr lang="en-US">
                <a:latin typeface="Courier New" pitchFamily="49" charset="0"/>
              </a:rPr>
              <a:t>VERSIONS BETWEEN</a:t>
            </a:r>
            <a:r>
              <a:rPr lang="en-US"/>
              <a:t>…)</a:t>
            </a:r>
          </a:p>
          <a:p>
            <a:pPr lvl="1">
              <a:lnSpc>
                <a:spcPct val="95000"/>
              </a:lnSpc>
              <a:spcBef>
                <a:spcPct val="15000"/>
              </a:spcBef>
            </a:pPr>
            <a:r>
              <a:rPr lang="en-US"/>
              <a:t>Oracle Flashback Transaction Query</a:t>
            </a:r>
          </a:p>
        </p:txBody>
      </p:sp>
      <p:sp>
        <p:nvSpPr>
          <p:cNvPr id="398340" name="Rectangle 4"/>
          <p:cNvSpPr>
            <a:spLocks noGrp="1" noChangeArrowheads="1"/>
          </p:cNvSpPr>
          <p:nvPr>
            <p:ph type="body" sz="half" idx="4294967295"/>
          </p:nvPr>
        </p:nvSpPr>
        <p:spPr>
          <a:xfrm>
            <a:off x="5160963" y="3595688"/>
            <a:ext cx="3883025" cy="1900237"/>
          </a:xfrm>
        </p:spPr>
        <p:txBody>
          <a:bodyPr/>
          <a:lstStyle/>
          <a:p>
            <a:r>
              <a:rPr lang="en-US"/>
              <a:t>For error recovery:</a:t>
            </a:r>
          </a:p>
          <a:p>
            <a:pPr lvl="1"/>
            <a:r>
              <a:rPr lang="en-US"/>
              <a:t>Oracle Flashback Transaction Backout </a:t>
            </a:r>
          </a:p>
          <a:p>
            <a:pPr lvl="1"/>
            <a:r>
              <a:rPr lang="en-US"/>
              <a:t>Oracle Flashback Table </a:t>
            </a:r>
          </a:p>
          <a:p>
            <a:pPr lvl="1"/>
            <a:r>
              <a:rPr lang="en-US"/>
              <a:t>Oracle Flashback Drop </a:t>
            </a:r>
          </a:p>
        </p:txBody>
      </p:sp>
      <p:sp>
        <p:nvSpPr>
          <p:cNvPr id="398341" name="Rectangle 5"/>
          <p:cNvSpPr>
            <a:spLocks noChangeArrowheads="1"/>
          </p:cNvSpPr>
          <p:nvPr/>
        </p:nvSpPr>
        <p:spPr bwMode="auto">
          <a:xfrm>
            <a:off x="606425" y="1671638"/>
            <a:ext cx="7096125" cy="1665287"/>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sz="2200" b="1">
                <a:solidFill>
                  <a:schemeClr val="tx1"/>
                </a:solidFill>
                <a:latin typeface="Arial" pitchFamily="34" charset="0"/>
              </a:rPr>
              <a:t>Using Flashback technology:</a:t>
            </a:r>
          </a:p>
          <a:p>
            <a:pPr marL="461963" lvl="1" indent="-347663" algn="l" defTabSz="228600">
              <a:lnSpc>
                <a:spcPct val="90000"/>
              </a:lnSpc>
              <a:spcBef>
                <a:spcPct val="40000"/>
              </a:spcBef>
              <a:buFontTx/>
              <a:buChar char="•"/>
            </a:pPr>
            <a:r>
              <a:rPr lang="en-US" sz="2200" b="1">
                <a:solidFill>
                  <a:schemeClr val="tx1"/>
                </a:solidFill>
                <a:latin typeface="Arial" pitchFamily="34" charset="0"/>
              </a:rPr>
              <a:t>Viewing past states of data</a:t>
            </a:r>
          </a:p>
          <a:p>
            <a:pPr marL="461963" lvl="1" indent="-347663" algn="l" defTabSz="228600">
              <a:lnSpc>
                <a:spcPct val="90000"/>
              </a:lnSpc>
              <a:spcBef>
                <a:spcPct val="40000"/>
              </a:spcBef>
              <a:buFontTx/>
              <a:buChar char="•"/>
            </a:pPr>
            <a:r>
              <a:rPr lang="en-US" sz="2200" b="1">
                <a:solidFill>
                  <a:schemeClr val="tx1"/>
                </a:solidFill>
                <a:latin typeface="Arial" pitchFamily="34" charset="0"/>
              </a:rPr>
              <a:t>Winding data back and forth in time</a:t>
            </a:r>
          </a:p>
          <a:p>
            <a:pPr marL="461963" lvl="1" indent="-347663" algn="l" defTabSz="228600">
              <a:lnSpc>
                <a:spcPct val="90000"/>
              </a:lnSpc>
              <a:spcBef>
                <a:spcPct val="40000"/>
              </a:spcBef>
              <a:buFontTx/>
              <a:buChar char="•"/>
            </a:pPr>
            <a:r>
              <a:rPr lang="en-US" sz="2200" b="1">
                <a:solidFill>
                  <a:schemeClr val="tx1"/>
                </a:solidFill>
                <a:latin typeface="Arial" pitchFamily="34" charset="0"/>
              </a:rPr>
              <a:t>Assisting users in error analysis and recovery</a:t>
            </a:r>
          </a:p>
        </p:txBody>
      </p:sp>
      <p:grpSp>
        <p:nvGrpSpPr>
          <p:cNvPr id="398342" name="Group 6"/>
          <p:cNvGrpSpPr>
            <a:grpSpLocks/>
          </p:cNvGrpSpPr>
          <p:nvPr/>
        </p:nvGrpSpPr>
        <p:grpSpPr bwMode="auto">
          <a:xfrm>
            <a:off x="7086600" y="1544638"/>
            <a:ext cx="1216025" cy="1752600"/>
            <a:chOff x="4532" y="2815"/>
            <a:chExt cx="766" cy="1104"/>
          </a:xfrm>
        </p:grpSpPr>
        <p:pic>
          <p:nvPicPr>
            <p:cNvPr id="398343" name="Picture 7" descr="Tables: Table with Header"/>
            <p:cNvPicPr>
              <a:picLocks noChangeAspect="1" noChangeArrowheads="1"/>
            </p:cNvPicPr>
            <p:nvPr/>
          </p:nvPicPr>
          <p:blipFill>
            <a:blip r:embed="rId3" cstate="print"/>
            <a:srcRect/>
            <a:stretch>
              <a:fillRect/>
            </a:stretch>
          </p:blipFill>
          <p:spPr bwMode="gray">
            <a:xfrm>
              <a:off x="4532" y="2815"/>
              <a:ext cx="606" cy="816"/>
            </a:xfrm>
            <a:prstGeom prst="rect">
              <a:avLst/>
            </a:prstGeom>
            <a:noFill/>
          </p:spPr>
        </p:pic>
        <p:pic>
          <p:nvPicPr>
            <p:cNvPr id="398344" name="Picture 8" descr="Tables: Table with Header, 1 Row Highlighted"/>
            <p:cNvPicPr>
              <a:picLocks noChangeAspect="1" noChangeArrowheads="1"/>
            </p:cNvPicPr>
            <p:nvPr/>
          </p:nvPicPr>
          <p:blipFill>
            <a:blip r:embed="rId4" cstate="print"/>
            <a:srcRect/>
            <a:stretch>
              <a:fillRect/>
            </a:stretch>
          </p:blipFill>
          <p:spPr bwMode="gray">
            <a:xfrm>
              <a:off x="4676" y="3103"/>
              <a:ext cx="606" cy="816"/>
            </a:xfrm>
            <a:prstGeom prst="rect">
              <a:avLst/>
            </a:prstGeom>
            <a:noFill/>
          </p:spPr>
        </p:pic>
        <p:pic>
          <p:nvPicPr>
            <p:cNvPr id="398345" name="Picture 9" descr="Concept: Rollback"/>
            <p:cNvPicPr>
              <a:picLocks noChangeAspect="1" noChangeArrowheads="1"/>
            </p:cNvPicPr>
            <p:nvPr/>
          </p:nvPicPr>
          <p:blipFill>
            <a:blip r:embed="rId5" cstate="print"/>
            <a:srcRect/>
            <a:stretch>
              <a:fillRect/>
            </a:stretch>
          </p:blipFill>
          <p:spPr bwMode="gray">
            <a:xfrm>
              <a:off x="4764" y="2828"/>
              <a:ext cx="534" cy="510"/>
            </a:xfrm>
            <a:prstGeom prst="rect">
              <a:avLst/>
            </a:prstGeom>
            <a:noFill/>
          </p:spPr>
        </p:pic>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User Error</a:t>
            </a:r>
          </a:p>
        </p:txBody>
      </p:sp>
      <p:graphicFrame>
        <p:nvGraphicFramePr>
          <p:cNvPr id="400387" name="Group 3"/>
          <p:cNvGraphicFramePr>
            <a:graphicFrameLocks noGrp="1"/>
          </p:cNvGraphicFramePr>
          <p:nvPr/>
        </p:nvGraphicFramePr>
        <p:xfrm>
          <a:off x="655638" y="1722438"/>
          <a:ext cx="7797800" cy="1806575"/>
        </p:xfrm>
        <a:graphic>
          <a:graphicData uri="http://schemas.openxmlformats.org/drawingml/2006/table">
            <a:tbl>
              <a:tblPr/>
              <a:tblGrid>
                <a:gridCol w="3898900"/>
                <a:gridCol w="3898900"/>
              </a:tblGrid>
              <a:tr h="4572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bg1"/>
                          </a:solidFill>
                          <a:effectLst/>
                          <a:latin typeface="Arial" pitchFamily="34" charset="0"/>
                        </a:rPr>
                        <a:t>Typical Causes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494949"/>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Possible Solutions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BF0B"/>
                    </a:solidFill>
                  </a:tcPr>
                </a:tc>
              </a:tr>
              <a:tr h="55245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User inadvertently deletes or modifies data.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Roll back transaction and dependent transactions or rewind table.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D765"/>
                    </a:solidFill>
                  </a:tcPr>
                </a:tc>
              </a:tr>
              <a:tr h="4349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User drops a table.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tx1"/>
                          </a:solidFill>
                          <a:effectLst/>
                          <a:latin typeface="Arial" pitchFamily="34" charset="0"/>
                        </a:rPr>
                        <a:t>Recover table from recycle bin.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D765"/>
                    </a:solidFill>
                  </a:tcPr>
                </a:tc>
              </a:tr>
            </a:tbl>
          </a:graphicData>
        </a:graphic>
      </p:graphicFrame>
      <p:grpSp>
        <p:nvGrpSpPr>
          <p:cNvPr id="400403" name="Group 19"/>
          <p:cNvGrpSpPr>
            <a:grpSpLocks/>
          </p:cNvGrpSpPr>
          <p:nvPr/>
        </p:nvGrpSpPr>
        <p:grpSpPr bwMode="auto">
          <a:xfrm>
            <a:off x="3644900" y="4467225"/>
            <a:ext cx="1789113" cy="1260475"/>
            <a:chOff x="2296" y="2814"/>
            <a:chExt cx="1127" cy="794"/>
          </a:xfrm>
        </p:grpSpPr>
        <p:pic>
          <p:nvPicPr>
            <p:cNvPr id="400404" name="Picture 20"/>
            <p:cNvPicPr>
              <a:picLocks noChangeAspect="1" noChangeArrowheads="1"/>
            </p:cNvPicPr>
            <p:nvPr/>
          </p:nvPicPr>
          <p:blipFill>
            <a:blip r:embed="rId3" cstate="print"/>
            <a:srcRect/>
            <a:stretch>
              <a:fillRect/>
            </a:stretch>
          </p:blipFill>
          <p:spPr bwMode="gray">
            <a:xfrm>
              <a:off x="2529" y="2814"/>
              <a:ext cx="663" cy="712"/>
            </a:xfrm>
            <a:prstGeom prst="rect">
              <a:avLst/>
            </a:prstGeom>
            <a:noFill/>
            <a:ln w="28575">
              <a:noFill/>
              <a:miter lim="800000"/>
              <a:headEnd/>
              <a:tailEnd/>
            </a:ln>
            <a:effectLst/>
          </p:spPr>
        </p:pic>
        <p:sp>
          <p:nvSpPr>
            <p:cNvPr id="400405" name="Text Box 21"/>
            <p:cNvSpPr txBox="1">
              <a:spLocks noChangeArrowheads="1"/>
            </p:cNvSpPr>
            <p:nvPr/>
          </p:nvSpPr>
          <p:spPr bwMode="gray">
            <a:xfrm>
              <a:off x="2296" y="3396"/>
              <a:ext cx="1127" cy="212"/>
            </a:xfrm>
            <a:prstGeom prst="rect">
              <a:avLst/>
            </a:prstGeom>
            <a:noFill/>
            <a:ln w="28575">
              <a:noFill/>
              <a:miter lim="800000"/>
              <a:headEnd type="none" w="sm" len="sm"/>
              <a:tailEnd type="none" w="sm" len="sm"/>
            </a:ln>
            <a:effectLst/>
          </p:spPr>
          <p:txBody>
            <a:bodyPr wrap="none">
              <a:spAutoFit/>
            </a:bodyPr>
            <a:lstStyle/>
            <a:p>
              <a:pPr defTabSz="228600"/>
              <a:r>
                <a:rPr lang="en-US" sz="1600" b="1">
                  <a:solidFill>
                    <a:schemeClr val="tx1"/>
                  </a:solidFill>
                  <a:latin typeface="Arial" pitchFamily="34" charset="0"/>
                </a:rPr>
                <a:t>Oracle LogMiner</a:t>
              </a:r>
            </a:p>
          </p:txBody>
        </p:sp>
      </p:grpSp>
    </p:spTree>
  </p:cSld>
  <p:clrMapOvr>
    <a:masterClrMapping/>
  </p:clrMapOvr>
  <p:transition spd="slow"/>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2912</TotalTime>
  <Words>5184</Words>
  <Application>Microsoft Office PowerPoint</Application>
  <PresentationFormat>On-screen Show (4:3)</PresentationFormat>
  <Paragraphs>455</Paragraphs>
  <Slides>30</Slides>
  <Notes>30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Arial</vt:lpstr>
      <vt:lpstr>Courier New</vt:lpstr>
      <vt:lpstr>SimSun</vt:lpstr>
      <vt:lpstr>TimesNewRoman</vt:lpstr>
      <vt:lpstr>OU6</vt:lpstr>
      <vt:lpstr>Backup and Recovery Concepts</vt:lpstr>
      <vt:lpstr>Objectives</vt:lpstr>
      <vt:lpstr>Part of Your Job</vt:lpstr>
      <vt:lpstr>Categories of Failure</vt:lpstr>
      <vt:lpstr>Statement Failure</vt:lpstr>
      <vt:lpstr>User Process Failure</vt:lpstr>
      <vt:lpstr>Network Failure</vt:lpstr>
      <vt:lpstr>User Error</vt:lpstr>
      <vt:lpstr>User Error</vt:lpstr>
      <vt:lpstr>Instance Failure</vt:lpstr>
      <vt:lpstr>Understanding Instance Recovery:  Checkpoint (CKPT) Process</vt:lpstr>
      <vt:lpstr>Understanding Instance Recovery:  Redo Log Files and LogWriter</vt:lpstr>
      <vt:lpstr>Understanding Instance Recovery:  Archiver (ARCn) Process</vt:lpstr>
      <vt:lpstr>Understanding Instance Recovery</vt:lpstr>
      <vt:lpstr>Phases of Instance Recovery</vt:lpstr>
      <vt:lpstr>Tuning Instance Recovery</vt:lpstr>
      <vt:lpstr>Using the MTTR Advisor</vt:lpstr>
      <vt:lpstr>Media Failure</vt:lpstr>
      <vt:lpstr>Configuring for Recoverability</vt:lpstr>
      <vt:lpstr>Configuring the Flash Recovery Area</vt:lpstr>
      <vt:lpstr>Multiplexing Control Files</vt:lpstr>
      <vt:lpstr>Multiplexing Control Files  Full Notes Page</vt:lpstr>
      <vt:lpstr>Redo Log Files</vt:lpstr>
      <vt:lpstr>Multiplexing the Redo Log</vt:lpstr>
      <vt:lpstr>Archive Log Files</vt:lpstr>
      <vt:lpstr>Archive Log File: Naming and Destinations</vt:lpstr>
      <vt:lpstr>Archiving Log File Naming and Destinations  Full Notes Page</vt:lpstr>
      <vt:lpstr>Enabling ARCHIVELOG Mode</vt:lpstr>
      <vt:lpstr>Summary</vt:lpstr>
      <vt:lpstr>Practice 14 Overview:  Configuring for Recoverability</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71</cp:revision>
  <cp:lastPrinted>2007-07-05T21:00:47Z</cp:lastPrinted>
  <dcterms:created xsi:type="dcterms:W3CDTF">2006-01-17T11:30:56Z</dcterms:created>
  <dcterms:modified xsi:type="dcterms:W3CDTF">2015-04-29T16:37:59Z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